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8" d="100"/>
          <a:sy n="68" d="100"/>
        </p:scale>
        <p:origin x="40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CE318E8-F6B2-4317-8F0E-64A731E40EBB}" type="datetime1">
              <a:rPr lang="en-US" altLang="en-US"/>
              <a:pPr/>
              <a:t>7/30/2015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077F78-6FA1-4BFD-B3EC-3BE5EBE1613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1205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593A119-EACE-43C1-BC70-5A1E0A737B6F}" type="datetime1">
              <a:rPr lang="en-US" altLang="en-US"/>
              <a:pPr/>
              <a:t>7/30/2015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A0FB2A-F355-4A38-8807-EE0B8C1E324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02814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7EBD0AF-38F4-477D-AE39-D6C6A3680DC3}" type="datetime1">
              <a:rPr lang="en-US" altLang="en-US"/>
              <a:pPr/>
              <a:t>7/30/2015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EFA961-1457-43EF-BDD9-C95B0FD36F7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296007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6A2C95E-BE5C-4198-9845-B48D828E97DA}" type="datetime1">
              <a:rPr lang="en-US" altLang="en-US"/>
              <a:pPr/>
              <a:t>7/30/2015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92DD5A-ACF8-4BFC-B1F8-4A3D0C37C06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36742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C47A9E1-C19D-44B2-8483-2F0CE5D5FF41}" type="datetime1">
              <a:rPr lang="en-US" altLang="en-US"/>
              <a:pPr/>
              <a:t>7/30/2015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817013-3958-4C10-A78B-3C61814C778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024056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F8C1EC2-1095-47CB-B42C-EC42D53B3D40}" type="datetime1">
              <a:rPr lang="en-US" altLang="en-US"/>
              <a:pPr/>
              <a:t>7/30/2015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CC4823-F955-4C7A-8599-768CE66838D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452522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CAE7055-34BE-494F-A745-DD55E1455792}" type="datetime1">
              <a:rPr lang="en-US" altLang="en-US"/>
              <a:pPr/>
              <a:t>7/30/2015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812F0D-3B38-4C44-8FF0-4B842A8E386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34387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E2620BB-6630-4BD2-BD36-D05B0B835243}" type="datetime1">
              <a:rPr lang="en-US" altLang="en-US"/>
              <a:pPr/>
              <a:t>7/30/2015</a:t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57CF94-F5BA-4499-BA62-00FD4B7D93A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762246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AD89CC-98C9-40C5-852A-5E44EF7A81DA}" type="datetime1">
              <a:rPr lang="en-US" altLang="en-US"/>
              <a:pPr/>
              <a:t>7/30/2015</a:t>
            </a:fld>
            <a:endParaRPr lang="en-US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D85B3A-F928-4A76-958E-CAC286EC57E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167701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6097B9B-C6DF-4957-A1C5-830A7102299C}" type="datetime1">
              <a:rPr lang="en-US" altLang="en-US"/>
              <a:pPr/>
              <a:t>7/30/2015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FF9452-2912-40C0-9B66-738C100AC18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09845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185224-E2AE-408B-A6B0-70238B95FBD2}" type="datetime1">
              <a:rPr lang="en-US" altLang="en-US"/>
              <a:pPr/>
              <a:t>7/30/2015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50E7B7-890E-4149-8BA7-4AAA3AEE362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185264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89E48B85-F06F-45AB-AD1D-6C8C2ED49CD6}" type="datetime1">
              <a:rPr lang="en-US" altLang="en-US"/>
              <a:pPr/>
              <a:t>7/30/2015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890A45CA-CB82-4019-BC61-285214312740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anose="020B0600070205080204" pitchFamily="34" charset="-128"/>
          <a:cs typeface="+mj-cs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34" charset="-128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34" charset="-128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34" charset="-128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34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34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34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34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34" charset="-128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panose="020B0600070205080204" pitchFamily="34" charset="-128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panose="020B0600070205080204" pitchFamily="34" charset="-128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anose="020B0600070205080204" pitchFamily="34" charset="-128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anose="020B0600070205080204" pitchFamily="34" charset="-128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ＭＳ Ｐゴシック" panose="020B0600070205080204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ctrTitle"/>
          </p:nvPr>
        </p:nvSpPr>
        <p:spPr>
          <a:xfrm>
            <a:off x="685800" y="660400"/>
            <a:ext cx="7772400" cy="1470025"/>
          </a:xfrm>
        </p:spPr>
        <p:txBody>
          <a:bodyPr/>
          <a:lstStyle/>
          <a:p>
            <a:r>
              <a:rPr lang="en-US" altLang="en-US" b="1" smtClean="0"/>
              <a:t>Crush Strategies to Maximize Quality</a:t>
            </a:r>
            <a:endParaRPr lang="en-US" altLang="en-US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altLang="en-US" b="1" smtClean="0">
                <a:solidFill>
                  <a:srgbClr val="898989"/>
                </a:solidFill>
              </a:rPr>
              <a:t>Eucalyptus Smoke Taint </a:t>
            </a:r>
          </a:p>
          <a:p>
            <a:r>
              <a:rPr lang="en-US" altLang="en-US" b="1" smtClean="0">
                <a:solidFill>
                  <a:srgbClr val="898989"/>
                </a:solidFill>
              </a:rPr>
              <a:t>2013 Pinot Noir</a:t>
            </a:r>
            <a:endParaRPr lang="en-US" altLang="en-US" smtClean="0">
              <a:solidFill>
                <a:srgbClr val="898989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2"/>
          <p:cNvSpPr>
            <a:spLocks noGrp="1"/>
          </p:cNvSpPr>
          <p:nvPr>
            <p:ph idx="1"/>
          </p:nvPr>
        </p:nvSpPr>
        <p:spPr>
          <a:xfrm>
            <a:off x="457200" y="755650"/>
            <a:ext cx="8229600" cy="5370513"/>
          </a:xfrm>
        </p:spPr>
        <p:txBody>
          <a:bodyPr/>
          <a:lstStyle/>
          <a:p>
            <a:r>
              <a:rPr lang="en-US" altLang="en-US" smtClean="0"/>
              <a:t>Eucalyptus Smoke Taint </a:t>
            </a:r>
          </a:p>
          <a:p>
            <a:pPr lvl="1"/>
            <a:r>
              <a:rPr lang="en-US" altLang="en-US" smtClean="0"/>
              <a:t>Eucalyptus/grass fire</a:t>
            </a:r>
          </a:p>
          <a:p>
            <a:pPr lvl="1"/>
            <a:r>
              <a:rPr lang="en-US" altLang="en-US" smtClean="0"/>
              <a:t>Flash fermented on skins</a:t>
            </a:r>
          </a:p>
          <a:p>
            <a:pPr lvl="1"/>
            <a:r>
              <a:rPr lang="en-US" altLang="en-US" smtClean="0"/>
              <a:t>9 months post fermentation</a:t>
            </a:r>
          </a:p>
          <a:p>
            <a:pPr lvl="1">
              <a:buFont typeface="Arial" panose="020B0604020202020204" pitchFamily="34" charset="0"/>
              <a:buNone/>
            </a:pPr>
            <a:endParaRPr lang="en-US" altLang="en-US" smtClean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457200" y="3492500"/>
          <a:ext cx="8229600" cy="2281239"/>
        </p:xfrm>
        <a:graphic>
          <a:graphicData uri="http://schemas.openxmlformats.org/drawingml/2006/table">
            <a:tbl>
              <a:tblPr/>
              <a:tblGrid>
                <a:gridCol w="2743200"/>
                <a:gridCol w="2743200"/>
                <a:gridCol w="2743200"/>
              </a:tblGrid>
              <a:tr h="7604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ＭＳ Ｐゴシック" panose="020B0600070205080204" pitchFamily="34" charset="-128"/>
                        </a:rPr>
                        <a:t>Guaiacol ppb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ＭＳ Ｐゴシック" panose="020B0600070205080204" pitchFamily="34" charset="-128"/>
                        </a:rPr>
                        <a:t>4-methylguaiacol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</a:tr>
              <a:tr h="7604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ＭＳ Ｐゴシック" panose="020B0600070205080204" pitchFamily="34" charset="-128"/>
                        </a:rPr>
                        <a:t>Standard Ferment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ＭＳ Ｐゴシック" panose="020B0600070205080204" pitchFamily="34" charset="-128"/>
                        </a:rPr>
                        <a:t>14.9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ＭＳ Ｐゴシック" panose="020B0600070205080204" pitchFamily="34" charset="-128"/>
                        </a:rPr>
                        <a:t>2.5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</a:tr>
              <a:tr h="7604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ＭＳ Ｐゴシック" panose="020B0600070205080204" pitchFamily="34" charset="-128"/>
                        </a:rPr>
                        <a:t>Flash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ＭＳ Ｐゴシック" panose="020B0600070205080204" pitchFamily="34" charset="-128"/>
                        </a:rPr>
                        <a:t>5.3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5pPr>
                      <a:lvl6pPr marL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6pPr>
                      <a:lvl7pPr marL="9144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7pPr>
                      <a:lvl8pPr marL="1371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8pPr>
                      <a:lvl9pPr marL="1828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ＭＳ Ｐゴシック" panose="020B0600070205080204" pitchFamily="34" charset="-128"/>
                        </a:rPr>
                        <a:t>&lt;1.0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054350" cy="514350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en-US" sz="2000" dirty="0" smtClean="0">
                <a:ea typeface="+mj-ea"/>
              </a:rPr>
              <a:t>Game Changer: Flash Detente</a:t>
            </a:r>
          </a:p>
        </p:txBody>
      </p:sp>
      <p:pic>
        <p:nvPicPr>
          <p:cNvPr id="15363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350" y="788988"/>
            <a:ext cx="7870825" cy="5703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40</Words>
  <Application>Microsoft Office PowerPoint</Application>
  <PresentationFormat>On-screen Show (4:3)</PresentationFormat>
  <Paragraphs>16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ＭＳ Ｐゴシック</vt:lpstr>
      <vt:lpstr>Arial</vt:lpstr>
      <vt:lpstr>Calibri</vt:lpstr>
      <vt:lpstr>Office Theme</vt:lpstr>
      <vt:lpstr>Crush Strategies to Maximize Quality</vt:lpstr>
      <vt:lpstr>PowerPoint Presentation</vt:lpstr>
      <vt:lpstr>Game Changer: Flash Detente</vt:lpstr>
    </vt:vector>
  </TitlesOfParts>
  <Company>BW8RY-W9TTK-Y4KMX-WQP2K-4B948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Crush Strategies to Maximize Quality</dc:title>
  <dc:creator>Dave Dobson</dc:creator>
  <cp:lastModifiedBy>Kay Bogart</cp:lastModifiedBy>
  <cp:revision>1</cp:revision>
  <dcterms:created xsi:type="dcterms:W3CDTF">2015-07-27T02:40:25Z</dcterms:created>
  <dcterms:modified xsi:type="dcterms:W3CDTF">2015-07-30T19:45:59Z</dcterms:modified>
</cp:coreProperties>
</file>