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937E8F-F348-41E9-8AF3-29AF97ED0FDE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7222F-1A82-4B15-9FA3-DE0A029A1E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32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18C0F-A6D4-45F3-B309-C5ACF5DEB5AD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CEFDA-0FA1-4FB9-A70B-EA2B85363A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57400"/>
            <a:ext cx="7772400" cy="1470025"/>
          </a:xfrm>
        </p:spPr>
        <p:txBody>
          <a:bodyPr/>
          <a:lstStyle/>
          <a:p>
            <a:r>
              <a:rPr lang="en-US" dirty="0" smtClean="0"/>
              <a:t>Harry Hansen</a:t>
            </a:r>
            <a:br>
              <a:rPr lang="en-US" dirty="0" smtClean="0"/>
            </a:br>
            <a:r>
              <a:rPr lang="en-US" dirty="0" smtClean="0"/>
              <a:t>Sterling Vineyards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University of California, Davis</a:t>
            </a:r>
          </a:p>
          <a:p>
            <a:r>
              <a:rPr lang="en-US" sz="2400" dirty="0" smtClean="0"/>
              <a:t>December 9, 2011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ansenHa\AppData\Local\Microsoft\Windows\Temporary Internet Files\Content.Outlook\UOODVH6S\botrytis b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Botrytis Rising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Rainfall </a:t>
            </a:r>
            <a:r>
              <a:rPr lang="en-US" sz="2800" dirty="0" smtClean="0"/>
              <a:t>(2011 Napa, 2010 SLO, 2006 Santa Maria)</a:t>
            </a:r>
          </a:p>
          <a:p>
            <a:pPr lvl="1"/>
            <a:r>
              <a:rPr lang="en-US" dirty="0" smtClean="0"/>
              <a:t>Once is serious (watch the </a:t>
            </a:r>
            <a:r>
              <a:rPr lang="en-US" dirty="0" err="1" smtClean="0"/>
              <a:t>vyds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Twice is very bad (your grower isn’t kidding)</a:t>
            </a:r>
          </a:p>
          <a:p>
            <a:pPr lvl="1"/>
            <a:r>
              <a:rPr lang="en-US" dirty="0" smtClean="0"/>
              <a:t>Don’t wait for three (you lose)</a:t>
            </a:r>
          </a:p>
          <a:p>
            <a:pPr lvl="1"/>
            <a:r>
              <a:rPr lang="en-US" dirty="0" smtClean="0"/>
              <a:t>Embrace </a:t>
            </a:r>
            <a:r>
              <a:rPr lang="en-US" dirty="0" err="1" smtClean="0"/>
              <a:t>underripe</a:t>
            </a:r>
            <a:r>
              <a:rPr lang="en-US" dirty="0" smtClean="0"/>
              <a:t> fruit (</a:t>
            </a:r>
            <a:r>
              <a:rPr lang="en-US" dirty="0" err="1" smtClean="0"/>
              <a:t>Robt</a:t>
            </a:r>
            <a:r>
              <a:rPr lang="en-US" dirty="0" smtClean="0"/>
              <a:t>. Mondavi did) but understand its limitations</a:t>
            </a:r>
          </a:p>
          <a:p>
            <a:r>
              <a:rPr lang="en-US" dirty="0" smtClean="0"/>
              <a:t>Harvest considerations</a:t>
            </a:r>
          </a:p>
          <a:p>
            <a:pPr lvl="1"/>
            <a:r>
              <a:rPr lang="en-US" dirty="0" smtClean="0"/>
              <a:t>Hand </a:t>
            </a:r>
            <a:r>
              <a:rPr lang="en-US" dirty="0" err="1" smtClean="0"/>
              <a:t>vs</a:t>
            </a:r>
            <a:r>
              <a:rPr lang="en-US" dirty="0" smtClean="0"/>
              <a:t> machine</a:t>
            </a:r>
          </a:p>
          <a:p>
            <a:pPr lvl="1"/>
            <a:r>
              <a:rPr lang="en-US" dirty="0" smtClean="0"/>
              <a:t>Vineyard chemical adds (SO2, ascorbic, tannin)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You’ve Done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Rapid processing of whites</a:t>
            </a:r>
          </a:p>
          <a:p>
            <a:pPr lvl="2"/>
            <a:r>
              <a:rPr lang="en-US" dirty="0" smtClean="0"/>
              <a:t>Settle with pectinase and </a:t>
            </a:r>
            <a:r>
              <a:rPr lang="el-GR" dirty="0" smtClean="0"/>
              <a:t>β</a:t>
            </a:r>
            <a:r>
              <a:rPr lang="en-US" dirty="0" smtClean="0"/>
              <a:t>-glucosidase</a:t>
            </a:r>
          </a:p>
          <a:p>
            <a:pPr lvl="2"/>
            <a:r>
              <a:rPr lang="en-US" dirty="0" smtClean="0"/>
              <a:t>Chase with bentonite, gallnut tannins</a:t>
            </a:r>
          </a:p>
          <a:p>
            <a:pPr lvl="2"/>
            <a:r>
              <a:rPr lang="en-US" dirty="0" smtClean="0"/>
              <a:t>Milk fine (TTB special permit), carbon fine post-rack</a:t>
            </a:r>
          </a:p>
          <a:p>
            <a:pPr lvl="2"/>
            <a:r>
              <a:rPr lang="en-US" dirty="0" smtClean="0"/>
              <a:t>Possible HTST treatment to kill residual laccase</a:t>
            </a:r>
          </a:p>
          <a:p>
            <a:pPr lvl="2"/>
            <a:r>
              <a:rPr lang="en-US" dirty="0" smtClean="0"/>
              <a:t>Raise standard SO2 adds</a:t>
            </a:r>
          </a:p>
          <a:p>
            <a:pPr lvl="2"/>
            <a:r>
              <a:rPr lang="en-US" dirty="0" smtClean="0"/>
              <a:t>Use vigorously fermenting yeast</a:t>
            </a:r>
          </a:p>
          <a:p>
            <a:pPr lvl="2"/>
            <a:r>
              <a:rPr lang="en-US" dirty="0" smtClean="0"/>
              <a:t>Be aware of strong reductive behavior of lees </a:t>
            </a:r>
            <a:r>
              <a:rPr lang="en-US" dirty="0" err="1" smtClean="0"/>
              <a:t>postferm</a:t>
            </a:r>
            <a:endParaRPr lang="en-US" dirty="0" smtClean="0"/>
          </a:p>
          <a:p>
            <a:pPr lvl="2"/>
            <a:r>
              <a:rPr lang="en-US" dirty="0" smtClean="0"/>
              <a:t>Copper is not evil</a:t>
            </a:r>
          </a:p>
          <a:p>
            <a:pPr lvl="2"/>
            <a:r>
              <a:rPr lang="en-US" dirty="0" smtClean="0"/>
              <a:t>Skip malolactic fermentation?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Again, With Feeling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 processing is more difficult</a:t>
            </a:r>
          </a:p>
          <a:p>
            <a:pPr lvl="2"/>
            <a:r>
              <a:rPr lang="en-US" dirty="0" err="1" smtClean="0"/>
              <a:t>Thermoflash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High SO2 adds</a:t>
            </a:r>
          </a:p>
          <a:p>
            <a:pPr lvl="2"/>
            <a:r>
              <a:rPr lang="en-US" dirty="0" smtClean="0"/>
              <a:t>Oak chips, tannins</a:t>
            </a:r>
          </a:p>
          <a:p>
            <a:pPr lvl="2"/>
            <a:r>
              <a:rPr lang="en-US" dirty="0" smtClean="0"/>
              <a:t>Good </a:t>
            </a:r>
            <a:r>
              <a:rPr lang="en-US" smtClean="0"/>
              <a:t>luck sorting</a:t>
            </a:r>
          </a:p>
          <a:p>
            <a:pPr lvl="2"/>
            <a:r>
              <a:rPr lang="en-US" smtClean="0"/>
              <a:t>Skim </a:t>
            </a:r>
            <a:r>
              <a:rPr lang="en-US" dirty="0" smtClean="0"/>
              <a:t>the top</a:t>
            </a:r>
          </a:p>
          <a:p>
            <a:pPr lvl="2"/>
            <a:r>
              <a:rPr lang="en-US" dirty="0" smtClean="0"/>
              <a:t>Inoculate immediately</a:t>
            </a:r>
          </a:p>
          <a:p>
            <a:pPr lvl="2"/>
            <a:r>
              <a:rPr lang="en-US" dirty="0" smtClean="0"/>
              <a:t>Lots of pumpovers, lots of aeration</a:t>
            </a:r>
          </a:p>
          <a:p>
            <a:pPr lvl="2"/>
            <a:r>
              <a:rPr lang="en-US" dirty="0" smtClean="0"/>
              <a:t>High temp fermentation, press off early</a:t>
            </a:r>
          </a:p>
          <a:p>
            <a:pPr lvl="2"/>
            <a:r>
              <a:rPr lang="en-US" dirty="0" smtClean="0"/>
              <a:t>Push quick malolactic fermentation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185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Harry Hansen Sterling Vineyards</vt:lpstr>
      <vt:lpstr>PowerPoint Presentation</vt:lpstr>
      <vt:lpstr>Botrytis Rising</vt:lpstr>
      <vt:lpstr>Now You’ve Done It</vt:lpstr>
      <vt:lpstr>Again, With Feeling</vt:lpstr>
    </vt:vector>
  </TitlesOfParts>
  <Company>Diageo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Botrytised Fruit Strategies</dc:title>
  <dc:creator>Harry Hansen</dc:creator>
  <cp:lastModifiedBy>bogart.kl</cp:lastModifiedBy>
  <cp:revision>11</cp:revision>
  <dcterms:created xsi:type="dcterms:W3CDTF">2011-12-02T04:01:35Z</dcterms:created>
  <dcterms:modified xsi:type="dcterms:W3CDTF">2011-12-05T21:50:21Z</dcterms:modified>
</cp:coreProperties>
</file>