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0" r:id="rId4"/>
    <p:sldId id="258" r:id="rId5"/>
    <p:sldId id="279" r:id="rId6"/>
    <p:sldId id="261" r:id="rId7"/>
    <p:sldId id="260" r:id="rId8"/>
    <p:sldId id="274" r:id="rId9"/>
    <p:sldId id="275" r:id="rId10"/>
    <p:sldId id="276" r:id="rId11"/>
    <p:sldId id="277" r:id="rId12"/>
    <p:sldId id="278" r:id="rId13"/>
    <p:sldId id="259" r:id="rId14"/>
    <p:sldId id="281" r:id="rId15"/>
    <p:sldId id="263" r:id="rId16"/>
    <p:sldId id="267" r:id="rId17"/>
    <p:sldId id="264" r:id="rId18"/>
    <p:sldId id="266" r:id="rId19"/>
    <p:sldId id="262" r:id="rId20"/>
    <p:sldId id="268" r:id="rId21"/>
    <p:sldId id="282" r:id="rId22"/>
    <p:sldId id="269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06AFE-ABE7-44B0-9A2B-6BEFB190FF7E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FC409-4267-49BF-9B7D-0D95697FE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EB2CF-FCBA-4420-8F1F-2D6AA0270C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0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2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1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6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3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3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3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1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54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55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3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216CB-B4A8-40C5-B485-B5A7351B5262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FC652-24E5-4317-A4DF-A2410EC98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7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Redox Potential During Wine Fermentations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Roger Boulton</a:t>
            </a:r>
          </a:p>
          <a:p>
            <a:endParaRPr lang="en-US" dirty="0" smtClean="0"/>
          </a:p>
          <a:p>
            <a:r>
              <a:rPr lang="en-US" sz="2400" dirty="0" smtClean="0"/>
              <a:t>Stephen Scott Professor of Enology</a:t>
            </a:r>
          </a:p>
          <a:p>
            <a:r>
              <a:rPr lang="en-US" sz="2400" dirty="0" smtClean="0"/>
              <a:t>Department of Viticulture and Enology</a:t>
            </a:r>
          </a:p>
          <a:p>
            <a:r>
              <a:rPr lang="en-US" sz="2400" dirty="0" smtClean="0"/>
              <a:t>University of California, Davis</a:t>
            </a:r>
          </a:p>
          <a:p>
            <a:endParaRPr lang="en-US" sz="2400" dirty="0"/>
          </a:p>
          <a:p>
            <a:r>
              <a:rPr lang="en-US" sz="2400" dirty="0" smtClean="0"/>
              <a:t>RAVE, Dec 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2016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2204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9" y="1"/>
            <a:ext cx="62559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3345290" cy="8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36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569" y="2509562"/>
            <a:ext cx="4638462" cy="391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0" y="978795"/>
            <a:ext cx="4231519" cy="342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92569" y="6096000"/>
            <a:ext cx="4495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7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9" y="1"/>
            <a:ext cx="62559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3345290" cy="8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3122420" y="1764884"/>
            <a:ext cx="533400" cy="1143000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124200" y="2634332"/>
            <a:ext cx="533400" cy="2318668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360" y="4038600"/>
            <a:ext cx="20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Wine Fermentation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2151718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Wine Aging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057400" y="304800"/>
            <a:ext cx="3200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7349" y="1796534"/>
            <a:ext cx="7991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20046" y="304800"/>
            <a:ext cx="2221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Fe(II)/Fe(III) = 770 mV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623109" y="1430447"/>
            <a:ext cx="263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Fe(II)Ta/Fe(III)Ta = 500 mV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10200" y="3466529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Cu(I)/Cu(II) = 160 mV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057400" y="3669774"/>
            <a:ext cx="3200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971800" y="2449666"/>
            <a:ext cx="845549" cy="5221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6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Redox Potential and H</a:t>
            </a:r>
            <a:r>
              <a:rPr lang="en-US" baseline="-25000" dirty="0" smtClean="0"/>
              <a:t>2</a:t>
            </a:r>
            <a:r>
              <a:rPr lang="en-US" dirty="0" smtClean="0"/>
              <a:t>S Formation During Fermentation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Maximum Formation at Redox Potential Minimum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53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1519" y="6172200"/>
            <a:ext cx="2952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Sci.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Agric. (1963) 14:79-91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79" y="762000"/>
            <a:ext cx="7838741" cy="36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294" y="5181600"/>
            <a:ext cx="5910782" cy="91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910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Controlled Redox Fermentations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2016 Results</a:t>
            </a:r>
          </a:p>
          <a:p>
            <a:r>
              <a:rPr lang="en-US" dirty="0" smtClean="0"/>
              <a:t>White Wine with Elemental Sulphur</a:t>
            </a:r>
          </a:p>
          <a:p>
            <a:r>
              <a:rPr lang="en-US" dirty="0" smtClean="0"/>
              <a:t>White Wine</a:t>
            </a:r>
          </a:p>
          <a:p>
            <a:r>
              <a:rPr lang="en-US" dirty="0" smtClean="0"/>
              <a:t>Red Wine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9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64743"/>
            <a:ext cx="6858000" cy="513207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6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6874669" cy="5145952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978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66775"/>
            <a:ext cx="6831814" cy="511530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889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92" y="838200"/>
            <a:ext cx="6922295" cy="51816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08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Redox Potential</a:t>
            </a:r>
          </a:p>
          <a:p>
            <a:r>
              <a:rPr lang="en-US" dirty="0" smtClean="0"/>
              <a:t>The Redox Potential of Juice and Wine</a:t>
            </a:r>
          </a:p>
          <a:p>
            <a:r>
              <a:rPr lang="en-US" dirty="0" smtClean="0"/>
              <a:t>The </a:t>
            </a:r>
            <a:r>
              <a:rPr lang="en-US" dirty="0"/>
              <a:t>R</a:t>
            </a:r>
            <a:r>
              <a:rPr lang="en-US" dirty="0" smtClean="0"/>
              <a:t>edox Potential during Wine Fermentation</a:t>
            </a:r>
          </a:p>
          <a:p>
            <a:r>
              <a:rPr lang="en-US" dirty="0" smtClean="0"/>
              <a:t>Earlier Studies</a:t>
            </a:r>
          </a:p>
          <a:p>
            <a:r>
              <a:rPr lang="en-US" dirty="0" smtClean="0"/>
              <a:t>Controlled Redox Potential Fermentations</a:t>
            </a:r>
          </a:p>
          <a:p>
            <a:r>
              <a:rPr lang="en-US" dirty="0" smtClean="0"/>
              <a:t>Elemental Sulfur case</a:t>
            </a:r>
          </a:p>
          <a:p>
            <a:r>
              <a:rPr lang="en-US" dirty="0" smtClean="0"/>
              <a:t>Regular Wine Fermentations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39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914400"/>
            <a:ext cx="6781801" cy="508352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988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20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89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525963"/>
          </a:xfrm>
        </p:spPr>
        <p:txBody>
          <a:bodyPr/>
          <a:lstStyle/>
          <a:p>
            <a:r>
              <a:rPr lang="en-US" dirty="0" smtClean="0"/>
              <a:t>Sulfide and Thiol Analysis of Existing Wines</a:t>
            </a:r>
          </a:p>
          <a:p>
            <a:endParaRPr lang="en-US" dirty="0" smtClean="0"/>
          </a:p>
          <a:p>
            <a:r>
              <a:rPr lang="en-US" dirty="0" smtClean="0"/>
              <a:t>Model Solution Standard Fermentation</a:t>
            </a:r>
          </a:p>
          <a:p>
            <a:pPr lvl="1"/>
            <a:r>
              <a:rPr lang="en-US" dirty="0" smtClean="0"/>
              <a:t>At various Potentials (300, 200, 100, 0, -100, -200 mV)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 various Temperatures (15, 20, 25, 30, 35C)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 various </a:t>
            </a:r>
            <a:r>
              <a:rPr lang="en-US" dirty="0" err="1" smtClean="0"/>
              <a:t>pHs</a:t>
            </a:r>
            <a:r>
              <a:rPr lang="en-US" dirty="0" smtClean="0"/>
              <a:t> (2.5, 3.0, 3.5, 4.0, 4.5)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076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 J Rodgers Fellowship (David Killeen)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Stephen Scott Endowment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UC Davis Winemaking Team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University of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5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Redox Potential During Fermentation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Starting Condition Depends on Juice</a:t>
            </a:r>
          </a:p>
          <a:p>
            <a:r>
              <a:rPr lang="en-US" dirty="0" smtClean="0"/>
              <a:t>Juice, Temperature and Yeast strain determine the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2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566798"/>
            <a:ext cx="3857625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380400"/>
            <a:ext cx="6498754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2082"/>
            <a:ext cx="7231062" cy="524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400" y="60960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Tokay, T=24 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9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79" y="609600"/>
            <a:ext cx="688958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197" y="3036331"/>
            <a:ext cx="6515343" cy="2723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5257800" y="4876800"/>
            <a:ext cx="990600" cy="990600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821677" y="4398144"/>
            <a:ext cx="1596977" cy="1527986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999571" y="1653168"/>
            <a:ext cx="1029629" cy="1019920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503873" y="1852787"/>
            <a:ext cx="777768" cy="767750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34530" y="592613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370 mV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18654" y="592613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313 mV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375 mV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92757" y="267308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435 mV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116281" y="4680466"/>
            <a:ext cx="1217719" cy="1174949"/>
          </a:xfrm>
          <a:prstGeom prst="straightConnector1">
            <a:avLst/>
          </a:prstGeom>
          <a:ln w="158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66145" y="5888869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435 mV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6248400"/>
            <a:ext cx="456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Schanderl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Mikrobiologie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Weines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(1959)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8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01986"/>
            <a:ext cx="412908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"/>
            <a:ext cx="4783281" cy="209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78" y="2228936"/>
            <a:ext cx="4659321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78" y="4495800"/>
            <a:ext cx="4660803" cy="206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84385"/>
            <a:ext cx="3124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1400" y="76200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Mass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59364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Ethanol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145137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6427" y="664232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Redox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0227" y="2362200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Mass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1177" y="4495800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Mass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8543" y="4809650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Ethanol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1177" y="2743200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Ethanol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8941" y="2357914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03864" y="4497587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28523" y="5715000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Redox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10091" y="3444796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Redox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31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"/>
            <a:ext cx="4714875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97523"/>
            <a:ext cx="6800992" cy="335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15000" y="144780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67550" y="525780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525" y="1749029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67550" y="5565577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2055317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7550" y="472440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0968" y="4267200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Sauvignon Blanc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8182" y="608111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Cabernet Sauvignon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27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Redox Potential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pH and [H+], </a:t>
            </a:r>
            <a:r>
              <a:rPr lang="en-US" dirty="0"/>
              <a:t>i</a:t>
            </a:r>
            <a:r>
              <a:rPr lang="en-US" dirty="0" smtClean="0"/>
              <a:t>mmediate change to equilibrium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e</a:t>
            </a:r>
            <a:r>
              <a:rPr lang="en-US" dirty="0" smtClean="0"/>
              <a:t> and [e], slow to recover to equilibrium</a:t>
            </a:r>
          </a:p>
          <a:p>
            <a:endParaRPr lang="en-US" dirty="0" smtClean="0"/>
          </a:p>
          <a:p>
            <a:r>
              <a:rPr lang="en-US" dirty="0" err="1"/>
              <a:t>p</a:t>
            </a:r>
            <a:r>
              <a:rPr lang="en-US" dirty="0" err="1" smtClean="0"/>
              <a:t>e</a:t>
            </a:r>
            <a:r>
              <a:rPr lang="en-US" dirty="0" smtClean="0"/>
              <a:t> will determine the extent of all redox reactions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25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Redox Potential-pH Diagrams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Michaelis</a:t>
            </a:r>
            <a:r>
              <a:rPr lang="en-US" dirty="0" smtClean="0"/>
              <a:t> (1931) - Complex Potentials</a:t>
            </a:r>
          </a:p>
          <a:p>
            <a:r>
              <a:rPr lang="en-US" dirty="0" err="1" smtClean="0"/>
              <a:t>Pourbaix</a:t>
            </a:r>
            <a:r>
              <a:rPr lang="en-US" dirty="0" smtClean="0"/>
              <a:t> (1958)– Metal Oxidation Diagrams</a:t>
            </a:r>
          </a:p>
          <a:p>
            <a:r>
              <a:rPr lang="en-US" dirty="0" err="1" smtClean="0"/>
              <a:t>Zajic</a:t>
            </a:r>
            <a:r>
              <a:rPr lang="en-US" dirty="0" smtClean="0"/>
              <a:t> (1969) – Microbial Growth Limits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65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327</Words>
  <Application>Microsoft Office PowerPoint</Application>
  <PresentationFormat>On-screen Show (4:3)</PresentationFormat>
  <Paragraphs>86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Controlling Redox Potential During Wine Fermentations</vt:lpstr>
      <vt:lpstr>Outline</vt:lpstr>
      <vt:lpstr>Redox Potential During Fermentation</vt:lpstr>
      <vt:lpstr>PowerPoint Presentation</vt:lpstr>
      <vt:lpstr>PowerPoint Presentation</vt:lpstr>
      <vt:lpstr>PowerPoint Presentation</vt:lpstr>
      <vt:lpstr>PowerPoint Presentation</vt:lpstr>
      <vt:lpstr>Redox Potential</vt:lpstr>
      <vt:lpstr>Redox Potential-pH Diagrams</vt:lpstr>
      <vt:lpstr>PowerPoint Presentation</vt:lpstr>
      <vt:lpstr>PowerPoint Presentation</vt:lpstr>
      <vt:lpstr>PowerPoint Presentation</vt:lpstr>
      <vt:lpstr>Redox Potential and H2S Formation During Fermentation</vt:lpstr>
      <vt:lpstr>PowerPoint Presentation</vt:lpstr>
      <vt:lpstr>Controlled Redox Fermentations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  <vt:lpstr>Acknowledgments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Controlling Redox Potential During Wine Fermentations</dc:title>
  <dc:creator>bts</dc:creator>
  <cp:lastModifiedBy>Bogart, Kay</cp:lastModifiedBy>
  <cp:revision>14</cp:revision>
  <dcterms:created xsi:type="dcterms:W3CDTF">2016-12-08T20:57:52Z</dcterms:created>
  <dcterms:modified xsi:type="dcterms:W3CDTF">2016-12-13T15:02:48Z</dcterms:modified>
</cp:coreProperties>
</file>