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6" r:id="rId2"/>
    <p:sldId id="257" r:id="rId3"/>
    <p:sldId id="282" r:id="rId4"/>
    <p:sldId id="258" r:id="rId5"/>
    <p:sldId id="260" r:id="rId6"/>
    <p:sldId id="277" r:id="rId7"/>
    <p:sldId id="261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83" r:id="rId16"/>
    <p:sldId id="281" r:id="rId17"/>
    <p:sldId id="285" r:id="rId18"/>
    <p:sldId id="275" r:id="rId19"/>
    <p:sldId id="263" r:id="rId20"/>
    <p:sldId id="287" r:id="rId21"/>
    <p:sldId id="286" r:id="rId22"/>
    <p:sldId id="290" r:id="rId23"/>
    <p:sldId id="289" r:id="rId24"/>
    <p:sldId id="265" r:id="rId25"/>
    <p:sldId id="266" r:id="rId26"/>
    <p:sldId id="291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3137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D0F158-70D6-426C-BB77-9281786F55A7}" type="datetimeFigureOut">
              <a:rPr lang="en-US" smtClean="0"/>
              <a:t>8/1/2014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A0C4A9-B795-4823-8917-13769611C56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1249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>
              <a:latin typeface="Arial" pitchFamily="34" charset="0"/>
            </a:endParaRPr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E78B3D59-57BE-4C87-AE22-86569778A884}" type="slidenum">
              <a:rPr lang="en-GB" altLang="en-US" sz="1200" smtClean="0">
                <a:latin typeface="Times New Roman" pitchFamily="18" charset="0"/>
              </a:rPr>
              <a:pPr/>
              <a:t>18</a:t>
            </a:fld>
            <a:endParaRPr lang="en-GB" altLang="en-US" sz="1200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65471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Group 2 need 150 ppm, Group 3 need 200ppm, Group 4 need 225ppm, group 5 need 300ppm Nitrogen to consume 250g/L sugar.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55816-9D5A-4B44-8C20-97F981D3EF69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46407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3389-88ED-47A1-9869-4CE0907A878A}" type="datetimeFigureOut">
              <a:rPr lang="en-US" smtClean="0"/>
              <a:t>8/1/2014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1D8FE-25AE-414E-8DCF-D5B3049AD76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3389-88ED-47A1-9869-4CE0907A878A}" type="datetimeFigureOut">
              <a:rPr lang="en-US" smtClean="0"/>
              <a:t>8/1/2014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1D8FE-25AE-414E-8DCF-D5B3049AD76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3389-88ED-47A1-9869-4CE0907A878A}" type="datetimeFigureOut">
              <a:rPr lang="en-US" smtClean="0"/>
              <a:t>8/1/2014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1D8FE-25AE-414E-8DCF-D5B3049AD76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3389-88ED-47A1-9869-4CE0907A878A}" type="datetimeFigureOut">
              <a:rPr lang="en-US" smtClean="0"/>
              <a:t>8/1/2014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1D8FE-25AE-414E-8DCF-D5B3049AD76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3389-88ED-47A1-9869-4CE0907A878A}" type="datetimeFigureOut">
              <a:rPr lang="en-US" smtClean="0"/>
              <a:t>8/1/2014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1D8FE-25AE-414E-8DCF-D5B3049AD76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3389-88ED-47A1-9869-4CE0907A878A}" type="datetimeFigureOut">
              <a:rPr lang="en-US" smtClean="0"/>
              <a:t>8/1/2014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1D8FE-25AE-414E-8DCF-D5B3049AD76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3389-88ED-47A1-9869-4CE0907A878A}" type="datetimeFigureOut">
              <a:rPr lang="en-US" smtClean="0"/>
              <a:t>8/1/2014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1D8FE-25AE-414E-8DCF-D5B3049AD76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3389-88ED-47A1-9869-4CE0907A878A}" type="datetimeFigureOut">
              <a:rPr lang="en-US" smtClean="0"/>
              <a:t>8/1/2014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1D8FE-25AE-414E-8DCF-D5B3049AD76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3389-88ED-47A1-9869-4CE0907A878A}" type="datetimeFigureOut">
              <a:rPr lang="en-US" smtClean="0"/>
              <a:t>8/1/2014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1D8FE-25AE-414E-8DCF-D5B3049AD76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3389-88ED-47A1-9869-4CE0907A878A}" type="datetimeFigureOut">
              <a:rPr lang="en-US" smtClean="0"/>
              <a:t>8/1/2014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1D8FE-25AE-414E-8DCF-D5B3049AD76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3389-88ED-47A1-9869-4CE0907A878A}" type="datetimeFigureOut">
              <a:rPr lang="en-US" smtClean="0"/>
              <a:t>8/1/2014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1D8FE-25AE-414E-8DCF-D5B3049AD76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75A73389-88ED-47A1-9869-4CE0907A878A}" type="datetimeFigureOut">
              <a:rPr lang="en-US" smtClean="0"/>
              <a:t>8/1/2014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9101D8FE-25AE-414E-8DCF-D5B3049AD767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4400" dirty="0" smtClean="0"/>
              <a:t>Juice Nutrient Analysis and Additions: Methods and Consequences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581400"/>
            <a:ext cx="6400800" cy="17526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dirty="0" smtClean="0"/>
              <a:t>Linda F. Bisson</a:t>
            </a:r>
          </a:p>
          <a:p>
            <a:pPr algn="ctr"/>
            <a:r>
              <a:rPr lang="en-US" dirty="0" smtClean="0"/>
              <a:t>Department of Viticulture and Enology</a:t>
            </a:r>
          </a:p>
          <a:p>
            <a:pPr algn="ctr"/>
            <a:r>
              <a:rPr lang="en-US" dirty="0" smtClean="0"/>
              <a:t>Quality Control Management during Crush and Fermentation</a:t>
            </a:r>
          </a:p>
          <a:p>
            <a:pPr algn="ctr"/>
            <a:r>
              <a:rPr lang="en-US" dirty="0" smtClean="0"/>
              <a:t>August 7,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4104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Arial" charset="0"/>
              </a:rPr>
              <a:t>Yeast Nitrogen Sources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Arial" charset="0"/>
              </a:rPr>
              <a:t>Ammonia</a:t>
            </a:r>
          </a:p>
          <a:p>
            <a:pPr>
              <a:defRPr/>
            </a:pPr>
            <a:r>
              <a:rPr lang="en-US" dirty="0" smtClean="0">
                <a:latin typeface="Arial" charset="0"/>
              </a:rPr>
              <a:t>Most amino acids</a:t>
            </a:r>
          </a:p>
          <a:p>
            <a:pPr>
              <a:defRPr/>
            </a:pPr>
            <a:r>
              <a:rPr lang="en-US" dirty="0" smtClean="0">
                <a:latin typeface="Arial" charset="0"/>
              </a:rPr>
              <a:t>Degradation may depend upon availability of other components: vitamins and oxygen</a:t>
            </a:r>
          </a:p>
          <a:p>
            <a:pPr>
              <a:defRPr/>
            </a:pPr>
            <a:r>
              <a:rPr lang="en-US" dirty="0" smtClean="0">
                <a:latin typeface="Arial" charset="0"/>
              </a:rPr>
              <a:t>Utilization impacted by other environmental factors such as pH and ethanol </a:t>
            </a:r>
          </a:p>
        </p:txBody>
      </p:sp>
    </p:spTree>
    <p:extLst>
      <p:ext uri="{BB962C8B-B14F-4D97-AF65-F5344CB8AC3E}">
        <p14:creationId xmlns:p14="http://schemas.microsoft.com/office/powerpoint/2010/main" val="36577335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Special Case: Native Fermentations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Nutritional requirements of cells present not known</a:t>
            </a:r>
          </a:p>
          <a:p>
            <a:pPr>
              <a:defRPr/>
            </a:pPr>
            <a:r>
              <a:rPr lang="en-US" dirty="0" smtClean="0"/>
              <a:t>More typically than not, a mixed population of </a:t>
            </a:r>
            <a:r>
              <a:rPr lang="en-US" i="1" dirty="0" smtClean="0"/>
              <a:t>Saccharomyces</a:t>
            </a:r>
            <a:r>
              <a:rPr lang="en-US" dirty="0" smtClean="0"/>
              <a:t> and non- </a:t>
            </a:r>
            <a:r>
              <a:rPr lang="en-US" i="1" dirty="0" smtClean="0"/>
              <a:t>Saccharomyces</a:t>
            </a:r>
          </a:p>
          <a:p>
            <a:pPr>
              <a:defRPr/>
            </a:pPr>
            <a:r>
              <a:rPr lang="en-US" i="1" dirty="0" smtClean="0"/>
              <a:t>Saccharomyces </a:t>
            </a:r>
            <a:r>
              <a:rPr lang="en-US" dirty="0" smtClean="0"/>
              <a:t>population is not going to be uniform</a:t>
            </a:r>
            <a:endParaRPr lang="en-US" i="1" dirty="0" smtClean="0"/>
          </a:p>
        </p:txBody>
      </p:sp>
    </p:spTree>
    <p:extLst>
      <p:ext uri="{BB962C8B-B14F-4D97-AF65-F5344CB8AC3E}">
        <p14:creationId xmlns:p14="http://schemas.microsoft.com/office/powerpoint/2010/main" val="2737446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Special Case: Mixed Populations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More competition for nutrients</a:t>
            </a:r>
          </a:p>
          <a:p>
            <a:pPr>
              <a:defRPr/>
            </a:pPr>
            <a:r>
              <a:rPr lang="en-US" dirty="0" smtClean="0"/>
              <a:t>Accumulation of inhibitory end products</a:t>
            </a:r>
          </a:p>
          <a:p>
            <a:pPr>
              <a:defRPr/>
            </a:pPr>
            <a:r>
              <a:rPr lang="en-US" dirty="0" smtClean="0"/>
              <a:t>Non-homogeneity of </a:t>
            </a:r>
            <a:r>
              <a:rPr lang="en-US" i="1" dirty="0" smtClean="0"/>
              <a:t>Saccharomyces</a:t>
            </a:r>
          </a:p>
          <a:p>
            <a:pPr lvl="1">
              <a:defRPr/>
            </a:pPr>
            <a:r>
              <a:rPr lang="en-US" dirty="0" smtClean="0"/>
              <a:t>In some regions this leads to domination by less fermentatively robust strains = strong initiators are not necessarily strong finishers</a:t>
            </a:r>
          </a:p>
        </p:txBody>
      </p:sp>
    </p:spTree>
    <p:extLst>
      <p:ext uri="{BB962C8B-B14F-4D97-AF65-F5344CB8AC3E}">
        <p14:creationId xmlns:p14="http://schemas.microsoft.com/office/powerpoint/2010/main" val="36520122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Mixed Populations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The Good News:</a:t>
            </a:r>
          </a:p>
          <a:p>
            <a:pPr lvl="1">
              <a:defRPr/>
            </a:pPr>
            <a:r>
              <a:rPr lang="en-US" dirty="0" smtClean="0"/>
              <a:t>Greater complexity</a:t>
            </a:r>
          </a:p>
          <a:p>
            <a:pPr lvl="1">
              <a:defRPr/>
            </a:pPr>
            <a:r>
              <a:rPr lang="en-US" dirty="0" smtClean="0"/>
              <a:t>Selection for survivalists</a:t>
            </a:r>
          </a:p>
          <a:p>
            <a:pPr lvl="1">
              <a:defRPr/>
            </a:pPr>
            <a:r>
              <a:rPr lang="en-US" dirty="0" smtClean="0"/>
              <a:t>Slower fermentations </a:t>
            </a:r>
          </a:p>
          <a:p>
            <a:pPr>
              <a:defRPr/>
            </a:pPr>
            <a:r>
              <a:rPr lang="en-US" dirty="0" smtClean="0"/>
              <a:t>The Bad News:</a:t>
            </a:r>
          </a:p>
          <a:p>
            <a:pPr lvl="1">
              <a:defRPr/>
            </a:pPr>
            <a:r>
              <a:rPr lang="en-US" dirty="0" smtClean="0"/>
              <a:t>Higher risk of something going wrong</a:t>
            </a:r>
          </a:p>
          <a:p>
            <a:pPr lvl="1">
              <a:defRPr/>
            </a:pPr>
            <a:r>
              <a:rPr lang="en-US" dirty="0" smtClean="0"/>
              <a:t>Need to pay closer attention than with commercial inoculants to nitrogen levels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3430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Viticultural Factors Impacting Nutrition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First source of nutrients</a:t>
            </a:r>
          </a:p>
          <a:p>
            <a:pPr>
              <a:defRPr/>
            </a:pPr>
            <a:r>
              <a:rPr lang="en-US" dirty="0" smtClean="0"/>
              <a:t>Can be a source of inhibition</a:t>
            </a:r>
          </a:p>
          <a:p>
            <a:pPr>
              <a:defRPr/>
            </a:pPr>
            <a:r>
              <a:rPr lang="en-US" dirty="0" smtClean="0"/>
              <a:t>Rot changes fermentation dynamics</a:t>
            </a:r>
          </a:p>
          <a:p>
            <a:pPr>
              <a:defRPr/>
            </a:pPr>
            <a:r>
              <a:rPr lang="en-US" dirty="0" smtClean="0"/>
              <a:t>Sometimes need to get yeast nutrition right in the vineyard, winery additions do not seem to compensate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8846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Nitrogen Measurement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547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990600"/>
          </a:xfrm>
        </p:spPr>
        <p:txBody>
          <a:bodyPr/>
          <a:lstStyle/>
          <a:p>
            <a:pPr fontAlgn="auto">
              <a:spcAft>
                <a:spcPts val="0"/>
              </a:spcAft>
              <a:buClr>
                <a:schemeClr val="hlink"/>
              </a:buClr>
              <a:defRPr/>
            </a:pPr>
            <a:r>
              <a:rPr lang="en-US" dirty="0" smtClean="0"/>
              <a:t>Monitoring Nitrogen Levels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828800"/>
            <a:ext cx="7772400" cy="4191000"/>
          </a:xfrm>
        </p:spPr>
        <p:txBody>
          <a:bodyPr>
            <a:normAutofit lnSpcReduction="10000"/>
          </a:bodyPr>
          <a:lstStyle/>
          <a:p>
            <a:pPr>
              <a:buClr>
                <a:schemeClr val="hlink"/>
              </a:buClr>
            </a:pPr>
            <a:r>
              <a:rPr lang="en-US" altLang="en-US" sz="2800" dirty="0" smtClean="0"/>
              <a:t>Amino acid analysis (HPLC)</a:t>
            </a:r>
          </a:p>
          <a:p>
            <a:pPr>
              <a:buClr>
                <a:schemeClr val="hlink"/>
              </a:buClr>
            </a:pPr>
            <a:r>
              <a:rPr lang="en-US" altLang="en-US" sz="2800" dirty="0" smtClean="0"/>
              <a:t>Free amino nitrogen (FAN)</a:t>
            </a:r>
          </a:p>
          <a:p>
            <a:pPr>
              <a:buClr>
                <a:schemeClr val="hlink"/>
              </a:buClr>
            </a:pPr>
            <a:r>
              <a:rPr lang="en-US" altLang="en-US" sz="2800" dirty="0" smtClean="0"/>
              <a:t>NOPA (nitrogen by OPA)</a:t>
            </a:r>
          </a:p>
          <a:p>
            <a:pPr>
              <a:buClr>
                <a:schemeClr val="hlink"/>
              </a:buClr>
            </a:pPr>
            <a:r>
              <a:rPr lang="en-US" altLang="en-US" sz="2800" dirty="0" smtClean="0"/>
              <a:t>Yeast Assimilable Nitrogen (YAN)</a:t>
            </a:r>
          </a:p>
          <a:p>
            <a:pPr>
              <a:buClr>
                <a:schemeClr val="hlink"/>
              </a:buClr>
            </a:pPr>
            <a:r>
              <a:rPr lang="en-US" altLang="en-US" sz="2800" dirty="0" smtClean="0"/>
              <a:t>Yeast Non-Assimilable Nitrogen (YNAN)</a:t>
            </a:r>
          </a:p>
          <a:p>
            <a:pPr>
              <a:buClr>
                <a:schemeClr val="hlink"/>
              </a:buClr>
            </a:pPr>
            <a:r>
              <a:rPr lang="en-US" altLang="en-US" sz="2800" dirty="0" smtClean="0"/>
              <a:t>Yeast Utilizable Nitrogen (Hefeverwertbarer Stickstoff)</a:t>
            </a:r>
          </a:p>
          <a:p>
            <a:pPr>
              <a:buClr>
                <a:schemeClr val="hlink"/>
              </a:buClr>
            </a:pPr>
            <a:r>
              <a:rPr lang="en-US" altLang="en-US" sz="2800" dirty="0" smtClean="0"/>
              <a:t>FOSS</a:t>
            </a:r>
          </a:p>
          <a:p>
            <a:pPr>
              <a:buClr>
                <a:schemeClr val="hlink"/>
              </a:buClr>
            </a:pPr>
            <a:r>
              <a:rPr lang="en-US" altLang="en-US" sz="2800" dirty="0" smtClean="0"/>
              <a:t>Mid Infrared spectroscopy (MIR)</a:t>
            </a:r>
          </a:p>
        </p:txBody>
      </p:sp>
    </p:spTree>
    <p:extLst>
      <p:ext uri="{BB962C8B-B14F-4D97-AF65-F5344CB8AC3E}">
        <p14:creationId xmlns:p14="http://schemas.microsoft.com/office/powerpoint/2010/main" val="513831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Monitoring Nitrogen Levels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methods are direct: NH</a:t>
            </a:r>
            <a:r>
              <a:rPr lang="en-US" baseline="-25000" dirty="0" smtClean="0"/>
              <a:t>3</a:t>
            </a:r>
            <a:r>
              <a:rPr lang="en-US" dirty="0" smtClean="0"/>
              <a:t> and amino acids</a:t>
            </a:r>
          </a:p>
          <a:p>
            <a:r>
              <a:rPr lang="en-US" dirty="0" smtClean="0"/>
              <a:t>Some methods are indirect and underestimate amino acid nitrogen but include non-assimilable N</a:t>
            </a:r>
          </a:p>
          <a:p>
            <a:r>
              <a:rPr lang="en-US" dirty="0" smtClean="0"/>
              <a:t>Other methods suffer from interference</a:t>
            </a:r>
          </a:p>
          <a:p>
            <a:r>
              <a:rPr lang="en-US" dirty="0" smtClean="0"/>
              <a:t>Historical knowledge of vineyard can inform N additions</a:t>
            </a:r>
          </a:p>
          <a:p>
            <a:r>
              <a:rPr lang="en-US" dirty="0" smtClean="0"/>
              <a:t>Knowledge of yeast and N requirements important in informing N additions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35600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200025" y="727075"/>
            <a:ext cx="8943975" cy="747713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Juice/wine analysis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187325" y="1392238"/>
            <a:ext cx="8855075" cy="5465762"/>
          </a:xfrm>
        </p:spPr>
        <p:txBody>
          <a:bodyPr/>
          <a:lstStyle/>
          <a:p>
            <a:pPr eaLnBrk="1" hangingPunct="1"/>
            <a:r>
              <a:rPr lang="en-US" altLang="en-US" sz="2800" dirty="0" smtClean="0"/>
              <a:t>Yeast assimilable nitrogen (YAN)</a:t>
            </a:r>
          </a:p>
          <a:p>
            <a:pPr lvl="2" eaLnBrk="1" hangingPunct="1"/>
            <a:r>
              <a:rPr lang="en-US" altLang="en-US" sz="2000" dirty="0" smtClean="0">
                <a:ea typeface="ＭＳ Ｐゴシック" pitchFamily="34" charset="-128"/>
              </a:rPr>
              <a:t>Ammonia (NH</a:t>
            </a:r>
            <a:r>
              <a:rPr lang="en-US" altLang="en-US" sz="2000" baseline="-25000" dirty="0" smtClean="0">
                <a:ea typeface="ＭＳ Ｐゴシック" pitchFamily="34" charset="-128"/>
              </a:rPr>
              <a:t>3</a:t>
            </a:r>
            <a:r>
              <a:rPr lang="en-US" altLang="en-US" sz="2000" dirty="0" smtClean="0">
                <a:ea typeface="ＭＳ Ｐゴシック" pitchFamily="34" charset="-128"/>
              </a:rPr>
              <a:t>) and free </a:t>
            </a:r>
            <a:r>
              <a:rPr lang="en-US" altLang="en-US" sz="2000" i="1" dirty="0" smtClean="0">
                <a:ea typeface="ＭＳ Ｐゴシック" pitchFamily="34" charset="-128"/>
              </a:rPr>
              <a:t>alpha</a:t>
            </a:r>
            <a:r>
              <a:rPr lang="en-US" altLang="en-US" sz="2000" dirty="0" smtClean="0">
                <a:ea typeface="ＭＳ Ｐゴシック" pitchFamily="34" charset="-128"/>
              </a:rPr>
              <a:t> amino nitrogen  (FAN)</a:t>
            </a:r>
          </a:p>
          <a:p>
            <a:pPr lvl="1" eaLnBrk="1" hangingPunct="1"/>
            <a:r>
              <a:rPr lang="en-US" altLang="en-US" sz="2400" dirty="0" smtClean="0">
                <a:ea typeface="ＭＳ Ｐゴシック" pitchFamily="34" charset="-128"/>
              </a:rPr>
              <a:t>How to measure?</a:t>
            </a:r>
          </a:p>
          <a:p>
            <a:pPr lvl="2" eaLnBrk="1" hangingPunct="1"/>
            <a:r>
              <a:rPr lang="en-US" altLang="en-US" sz="2000" dirty="0" smtClean="0">
                <a:ea typeface="ＭＳ Ｐゴシック" pitchFamily="34" charset="-128"/>
              </a:rPr>
              <a:t>Formol titration (FAN + NH</a:t>
            </a:r>
            <a:r>
              <a:rPr lang="en-US" altLang="en-US" sz="2000" baseline="-25000" dirty="0" smtClean="0">
                <a:ea typeface="ＭＳ Ｐゴシック" pitchFamily="34" charset="-128"/>
              </a:rPr>
              <a:t>4</a:t>
            </a:r>
            <a:r>
              <a:rPr lang="en-US" altLang="en-US" sz="2000" baseline="30000" dirty="0" smtClean="0">
                <a:ea typeface="ＭＳ Ｐゴシック" pitchFamily="34" charset="-128"/>
              </a:rPr>
              <a:t>+</a:t>
            </a:r>
            <a:r>
              <a:rPr lang="en-US" altLang="en-US" sz="2000" dirty="0" smtClean="0">
                <a:ea typeface="ＭＳ Ｐゴシック" pitchFamily="34" charset="-128"/>
              </a:rPr>
              <a:t>)</a:t>
            </a:r>
          </a:p>
          <a:p>
            <a:pPr lvl="3" eaLnBrk="1" hangingPunct="1"/>
            <a:r>
              <a:rPr lang="en-US" altLang="en-US" sz="1800" dirty="0" smtClean="0">
                <a:ea typeface="ＭＳ Ｐゴシック" pitchFamily="34" charset="-128"/>
              </a:rPr>
              <a:t>Only need pH meter</a:t>
            </a:r>
          </a:p>
          <a:p>
            <a:pPr lvl="2" eaLnBrk="1" hangingPunct="1"/>
            <a:r>
              <a:rPr lang="en-US" altLang="en-US" sz="2000" dirty="0" smtClean="0">
                <a:ea typeface="ＭＳ Ｐゴシック" pitchFamily="34" charset="-128"/>
              </a:rPr>
              <a:t>NOPA method (primary amino acids)</a:t>
            </a:r>
          </a:p>
          <a:p>
            <a:pPr lvl="3" eaLnBrk="1" hangingPunct="1"/>
            <a:r>
              <a:rPr lang="en-US" altLang="en-US" sz="1800" dirty="0" smtClean="0">
                <a:ea typeface="ＭＳ Ｐゴシック" pitchFamily="34" charset="-128"/>
              </a:rPr>
              <a:t>Need spectrophotometer</a:t>
            </a:r>
          </a:p>
          <a:p>
            <a:pPr lvl="3" eaLnBrk="1" hangingPunct="1"/>
            <a:r>
              <a:rPr lang="en-GB" altLang="en-US" sz="1800" dirty="0" smtClean="0">
                <a:ea typeface="ＭＳ Ｐゴシック" pitchFamily="34" charset="-128"/>
              </a:rPr>
              <a:t>Derivatization of primary amino acid groups with o-phthaldehyde/N-acetyl-L-cysteine reagent</a:t>
            </a:r>
          </a:p>
          <a:p>
            <a:pPr lvl="3" eaLnBrk="1" hangingPunct="1"/>
            <a:r>
              <a:rPr lang="en-GB" altLang="en-US" sz="1800" dirty="0" smtClean="0">
                <a:ea typeface="ＭＳ Ｐゴシック" pitchFamily="34" charset="-128"/>
              </a:rPr>
              <a:t>Resulting iso-indole derivative absorb at 335 nm</a:t>
            </a:r>
          </a:p>
          <a:p>
            <a:pPr lvl="3" eaLnBrk="1" hangingPunct="1"/>
            <a:r>
              <a:rPr lang="en-GB" altLang="en-US" sz="1800" dirty="0" smtClean="0">
                <a:ea typeface="ＭＳ Ｐゴシック" pitchFamily="34" charset="-128"/>
              </a:rPr>
              <a:t>Quantification by using calibration curve using known iso-leucine concentrations</a:t>
            </a:r>
          </a:p>
          <a:p>
            <a:pPr lvl="2" eaLnBrk="1" hangingPunct="1"/>
            <a:r>
              <a:rPr lang="en-GB" altLang="en-US" sz="2000" dirty="0" smtClean="0">
                <a:ea typeface="ＭＳ Ｐゴシック" pitchFamily="34" charset="-128"/>
              </a:rPr>
              <a:t>FOSS (FAN + </a:t>
            </a:r>
            <a:r>
              <a:rPr lang="en-US" altLang="en-US" sz="2000" dirty="0" smtClean="0">
                <a:ea typeface="ＭＳ Ｐゴシック" pitchFamily="34" charset="-128"/>
              </a:rPr>
              <a:t>NH</a:t>
            </a:r>
            <a:r>
              <a:rPr lang="en-US" altLang="en-US" sz="2000" baseline="-25000" dirty="0" smtClean="0">
                <a:ea typeface="ＭＳ Ｐゴシック" pitchFamily="34" charset="-128"/>
              </a:rPr>
              <a:t>3</a:t>
            </a:r>
            <a:r>
              <a:rPr lang="en-US" altLang="en-US" sz="2000" dirty="0" smtClean="0">
                <a:ea typeface="ＭＳ Ｐゴシック" pitchFamily="34" charset="-128"/>
              </a:rPr>
              <a:t>)</a:t>
            </a:r>
          </a:p>
          <a:p>
            <a:pPr lvl="2" eaLnBrk="1" hangingPunct="1"/>
            <a:r>
              <a:rPr lang="en-US" altLang="en-US" sz="2000" dirty="0" smtClean="0">
                <a:ea typeface="ＭＳ Ｐゴシック" pitchFamily="34" charset="-128"/>
              </a:rPr>
              <a:t>Send it out to a commercial analytical laboratory</a:t>
            </a:r>
            <a:endParaRPr lang="en-GB" altLang="en-US" sz="2000" dirty="0" smtClean="0">
              <a:ea typeface="ＭＳ Ｐゴシック" pitchFamily="34" charset="-128"/>
            </a:endParaRPr>
          </a:p>
          <a:p>
            <a:pPr lvl="4" eaLnBrk="1" hangingPunct="1"/>
            <a:endParaRPr lang="en-US" altLang="en-US" sz="1600" dirty="0" smtClean="0">
              <a:ea typeface="ＭＳ Ｐゴシック" pitchFamily="34" charset="-128"/>
            </a:endParaRPr>
          </a:p>
          <a:p>
            <a:pPr lvl="1" eaLnBrk="1" hangingPunct="1"/>
            <a:endParaRPr lang="en-US" altLang="en-US" sz="2400" dirty="0" smtClean="0">
              <a:ea typeface="ＭＳ Ｐゴシック" pitchFamily="34" charset="-128"/>
            </a:endParaRPr>
          </a:p>
          <a:p>
            <a:pPr lvl="1" eaLnBrk="1" hangingPunct="1"/>
            <a:endParaRPr lang="en-US" altLang="en-US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09620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Yeast Assimilable Nitrogen (YAN) Levels in Juice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7727950" cy="4114800"/>
          </a:xfrm>
        </p:spPr>
        <p:txBody>
          <a:bodyPr/>
          <a:lstStyle/>
          <a:p>
            <a:r>
              <a:rPr lang="en-US" dirty="0" smtClean="0"/>
              <a:t>Vary by varietal, region and season</a:t>
            </a:r>
          </a:p>
          <a:p>
            <a:r>
              <a:rPr lang="en-US" dirty="0" smtClean="0"/>
              <a:t>YAN: Free amino nitrogen (FAN) + ammonia</a:t>
            </a:r>
          </a:p>
          <a:p>
            <a:r>
              <a:rPr lang="en-US" dirty="0" smtClean="0"/>
              <a:t>Range from low 60’s to over 500 </a:t>
            </a:r>
          </a:p>
          <a:p>
            <a:r>
              <a:rPr lang="en-US" dirty="0" smtClean="0"/>
              <a:t>Can vary two-fold across fermentation lots from the same vineyard and not in concert with Brix levels</a:t>
            </a:r>
          </a:p>
          <a:p>
            <a:r>
              <a:rPr lang="en-US" dirty="0" smtClean="0"/>
              <a:t>FAN/YAN levels of each fermentation vessel need to be measured!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743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Critical Nutrients for Fermentation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76800"/>
          </a:xfrm>
        </p:spPr>
        <p:txBody>
          <a:bodyPr/>
          <a:lstStyle/>
          <a:p>
            <a:r>
              <a:rPr lang="en-US" sz="3200" dirty="0" smtClean="0"/>
              <a:t>Nitrogen</a:t>
            </a:r>
          </a:p>
          <a:p>
            <a:r>
              <a:rPr lang="en-US" dirty="0" smtClean="0"/>
              <a:t>Phosphate</a:t>
            </a:r>
          </a:p>
          <a:p>
            <a:r>
              <a:rPr lang="en-US" dirty="0" smtClean="0"/>
              <a:t>Vitamins</a:t>
            </a:r>
          </a:p>
          <a:p>
            <a:r>
              <a:rPr lang="en-US" dirty="0" smtClean="0"/>
              <a:t>Potassium</a:t>
            </a:r>
          </a:p>
        </p:txBody>
      </p:sp>
    </p:spTree>
    <p:extLst>
      <p:ext uri="{BB962C8B-B14F-4D97-AF65-F5344CB8AC3E}">
        <p14:creationId xmlns:p14="http://schemas.microsoft.com/office/powerpoint/2010/main" val="30381787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Advice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57273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to Measure?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During rehydration: available to yeast, stimulates adaptation</a:t>
            </a:r>
          </a:p>
          <a:p>
            <a:r>
              <a:rPr lang="en-US" sz="2800" dirty="0" smtClean="0"/>
              <a:t>Initial juice: following YAN assessment</a:t>
            </a:r>
          </a:p>
          <a:p>
            <a:r>
              <a:rPr lang="en-US" sz="2800" dirty="0" smtClean="0"/>
              <a:t>Early in fermentation: 24-48 hours post-inoculation</a:t>
            </a:r>
          </a:p>
          <a:p>
            <a:r>
              <a:rPr lang="en-US" sz="2800" dirty="0" smtClean="0"/>
              <a:t>If fermentation rate is slower than expected</a:t>
            </a:r>
          </a:p>
          <a:p>
            <a:r>
              <a:rPr lang="en-US" sz="2800" dirty="0" smtClean="0"/>
              <a:t>For Native fermentations, measuring periodically during fermentation is important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861045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Nitrogen Levels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INADEQUATE: &lt; 80 PPM</a:t>
            </a:r>
          </a:p>
          <a:p>
            <a:pPr marL="0" indent="0">
              <a:buNone/>
            </a:pPr>
            <a:endParaRPr lang="en-US" b="1" dirty="0" smtClean="0"/>
          </a:p>
          <a:p>
            <a:r>
              <a:rPr lang="en-US" b="1" dirty="0" smtClean="0"/>
              <a:t>DEFICIENT: &lt; 125 PPM</a:t>
            </a:r>
          </a:p>
          <a:p>
            <a:pPr marL="0" indent="0">
              <a:buNone/>
            </a:pPr>
            <a:endParaRPr lang="en-US" b="1" dirty="0" smtClean="0"/>
          </a:p>
          <a:p>
            <a:r>
              <a:rPr lang="en-US" dirty="0" smtClean="0"/>
              <a:t>SUFFICIENT: 145-275 PPM</a:t>
            </a:r>
          </a:p>
          <a:p>
            <a:endParaRPr lang="en-US" dirty="0" smtClean="0"/>
          </a:p>
          <a:p>
            <a:r>
              <a:rPr lang="en-US" dirty="0" smtClean="0"/>
              <a:t>EXCESSIVE: &gt;500</a:t>
            </a:r>
          </a:p>
        </p:txBody>
      </p:sp>
    </p:spTree>
    <p:extLst>
      <p:ext uri="{BB962C8B-B14F-4D97-AF65-F5344CB8AC3E}">
        <p14:creationId xmlns:p14="http://schemas.microsoft.com/office/powerpoint/2010/main" val="34404011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 idx="4294967295"/>
          </p:nvPr>
        </p:nvSpPr>
        <p:spPr>
          <a:xfrm>
            <a:off x="152400" y="609600"/>
            <a:ext cx="9144000" cy="582613"/>
          </a:xfrm>
        </p:spPr>
        <p:txBody>
          <a:bodyPr>
            <a:normAutofit fontScale="90000"/>
          </a:bodyPr>
          <a:lstStyle/>
          <a:p>
            <a:pPr algn="l"/>
            <a:r>
              <a:rPr lang="es-ES" sz="3200" dirty="0" smtClean="0">
                <a:solidFill>
                  <a:schemeClr val="tx1"/>
                </a:solidFill>
              </a:rPr>
              <a:t>NITROGEN REQUIREMENTS: mg OF YAN NEEDED TO CONSUME 1g/L SUGAR</a:t>
            </a:r>
            <a:endParaRPr lang="fr-FR" sz="3200" dirty="0" smtClean="0">
              <a:solidFill>
                <a:schemeClr val="tx1"/>
              </a:solidFill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/>
          <a:srcRect t="7167" b="27559"/>
          <a:stretch>
            <a:fillRect/>
          </a:stretch>
        </p:blipFill>
        <p:spPr bwMode="auto">
          <a:xfrm>
            <a:off x="304800" y="1828800"/>
            <a:ext cx="8839200" cy="374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0" y="5638800"/>
            <a:ext cx="86868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fr-FR" sz="1800" dirty="0"/>
              <a:t>High variability </a:t>
            </a:r>
            <a:r>
              <a:rPr lang="fr-FR" dirty="0" smtClean="0"/>
              <a:t>in</a:t>
            </a:r>
            <a:r>
              <a:rPr lang="fr-FR" sz="1800" dirty="0" smtClean="0"/>
              <a:t> </a:t>
            </a:r>
            <a:r>
              <a:rPr lang="fr-FR" sz="1800" dirty="0"/>
              <a:t>wine </a:t>
            </a:r>
            <a:r>
              <a:rPr lang="fr-FR" sz="1800" dirty="0" smtClean="0"/>
              <a:t>yeasts</a:t>
            </a:r>
            <a:r>
              <a:rPr lang="fr-FR" dirty="0" smtClean="0"/>
              <a:t>: above N requirements based on a 250g/L sugar</a:t>
            </a:r>
            <a:r>
              <a:rPr lang="fr-FR" sz="1800" dirty="0" smtClean="0"/>
              <a:t> </a:t>
            </a:r>
            <a:endParaRPr lang="fr-FR" sz="1800" dirty="0"/>
          </a:p>
        </p:txBody>
      </p:sp>
      <p:pic>
        <p:nvPicPr>
          <p:cNvPr id="7173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362700"/>
            <a:ext cx="10699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685800" y="1371600"/>
            <a:ext cx="8229600" cy="36933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  <a:tileRect r="-100000" b="-100000"/>
          </a:gradFill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~150ppm                             ~200ppm                  ~225ppm      ~300ppm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10947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the Best Time for a Nitrogen Addition?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8229600" cy="4114800"/>
          </a:xfrm>
        </p:spPr>
        <p:txBody>
          <a:bodyPr>
            <a:noAutofit/>
          </a:bodyPr>
          <a:lstStyle/>
          <a:p>
            <a:r>
              <a:rPr lang="en-US" sz="2800" dirty="0" smtClean="0"/>
              <a:t>Is the population that will complete the fermentation dominant? Want </a:t>
            </a:r>
            <a:r>
              <a:rPr lang="en-US" sz="2800" dirty="0"/>
              <a:t>to </a:t>
            </a:r>
            <a:r>
              <a:rPr lang="en-US" sz="2800" dirty="0" smtClean="0"/>
              <a:t>feed that population </a:t>
            </a:r>
          </a:p>
          <a:p>
            <a:pPr lvl="1"/>
            <a:r>
              <a:rPr lang="en-US" sz="2800" dirty="0" smtClean="0"/>
              <a:t>Is that the population present at time 0? </a:t>
            </a:r>
            <a:endParaRPr lang="en-US" sz="2800" dirty="0"/>
          </a:p>
          <a:p>
            <a:pPr lvl="2"/>
            <a:r>
              <a:rPr lang="en-US" sz="2400" dirty="0" smtClean="0"/>
              <a:t>Inoculated from a fermenting tank</a:t>
            </a:r>
          </a:p>
          <a:p>
            <a:pPr lvl="1"/>
            <a:r>
              <a:rPr lang="en-US" sz="2800" dirty="0" smtClean="0"/>
              <a:t>Is that the population present at time 48 hours?</a:t>
            </a:r>
          </a:p>
          <a:p>
            <a:pPr lvl="2"/>
            <a:r>
              <a:rPr lang="en-US" sz="2400" dirty="0" smtClean="0"/>
              <a:t>Inoculated from active dry yeast packet</a:t>
            </a:r>
          </a:p>
          <a:p>
            <a:pPr lvl="1"/>
            <a:r>
              <a:rPr lang="en-US" sz="2800" dirty="0" smtClean="0"/>
              <a:t>Are strain populations changing dynamically as ethanol increases?</a:t>
            </a:r>
          </a:p>
          <a:p>
            <a:pPr lvl="2"/>
            <a:r>
              <a:rPr lang="en-US" sz="2400" dirty="0" smtClean="0"/>
              <a:t>Uninoculated/native fermentation</a:t>
            </a:r>
          </a:p>
        </p:txBody>
      </p:sp>
    </p:spTree>
    <p:extLst>
      <p:ext uri="{BB962C8B-B14F-4D97-AF65-F5344CB8AC3E}">
        <p14:creationId xmlns:p14="http://schemas.microsoft.com/office/powerpoint/2010/main" val="2909676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the Best Time for a Nitrogen Addition?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8229600" cy="4114800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How high is the ethanol level?</a:t>
            </a:r>
          </a:p>
          <a:p>
            <a:pPr lvl="1"/>
            <a:r>
              <a:rPr lang="en-US" sz="2400" dirty="0" smtClean="0"/>
              <a:t>High ethanol decreases amino acid transport</a:t>
            </a:r>
          </a:p>
          <a:p>
            <a:pPr lvl="1"/>
            <a:r>
              <a:rPr lang="en-US" sz="2400" dirty="0" smtClean="0"/>
              <a:t>Low pH, high ethanol and proton stress decreases ammonia uptake</a:t>
            </a:r>
          </a:p>
          <a:p>
            <a:r>
              <a:rPr lang="en-US" sz="2800" dirty="0" smtClean="0"/>
              <a:t>Are there other deficiencies?</a:t>
            </a:r>
          </a:p>
          <a:p>
            <a:pPr lvl="1"/>
            <a:r>
              <a:rPr lang="en-US" sz="2400" dirty="0" smtClean="0"/>
              <a:t>Vitamin/mineral cofactor deficiency can impact amino acid metabolism (by preventing some reactions from occurring)</a:t>
            </a:r>
          </a:p>
          <a:p>
            <a:pPr lvl="1"/>
            <a:r>
              <a:rPr lang="en-US" sz="2400" dirty="0" smtClean="0"/>
              <a:t>Stress can drive up amino acid demands in cell (for glutathione production for example)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589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Nitrogen Vitamin Interactions</a:t>
            </a:r>
            <a:endParaRPr lang="en-US" dirty="0"/>
          </a:p>
        </p:txBody>
      </p:sp>
      <p:pic>
        <p:nvPicPr>
          <p:cNvPr id="4" name="Content Placeholder 3" descr="C:\Users\KOICHI\Desktop\No biotin_fix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801432"/>
            <a:ext cx="6629400" cy="4423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7650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Yeast and Nitrogen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14099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Nitrogen Is Required For: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828800"/>
            <a:ext cx="7727950" cy="4114800"/>
          </a:xfrm>
        </p:spPr>
        <p:txBody>
          <a:bodyPr>
            <a:normAutofit fontScale="77500" lnSpcReduction="20000"/>
          </a:bodyPr>
          <a:lstStyle/>
          <a:p>
            <a:pPr eaLnBrk="1" hangingPunct="1"/>
            <a:r>
              <a:rPr lang="en-US" altLang="en-US" sz="3600" b="1" dirty="0" smtClean="0"/>
              <a:t>Protein and nucleic acid synthesis: </a:t>
            </a:r>
            <a:r>
              <a:rPr lang="en-US" altLang="en-US" sz="3600" dirty="0" smtClean="0"/>
              <a:t>the creation </a:t>
            </a:r>
            <a:r>
              <a:rPr lang="en-US" altLang="en-US" sz="3600" dirty="0"/>
              <a:t>of new cells</a:t>
            </a:r>
          </a:p>
          <a:p>
            <a:pPr eaLnBrk="1" hangingPunct="1"/>
            <a:r>
              <a:rPr lang="en-US" altLang="en-US" sz="3600" b="1" dirty="0"/>
              <a:t>Maintenance of </a:t>
            </a:r>
            <a:r>
              <a:rPr lang="en-US" altLang="en-US" sz="3600" b="1" dirty="0" smtClean="0"/>
              <a:t>metabolism: </a:t>
            </a:r>
            <a:r>
              <a:rPr lang="en-US" altLang="en-US" sz="3600" dirty="0" smtClean="0"/>
              <a:t>replacing enzymes and catalysts past their prime</a:t>
            </a:r>
            <a:endParaRPr lang="en-US" altLang="en-US" sz="3600" dirty="0"/>
          </a:p>
          <a:p>
            <a:pPr eaLnBrk="1" hangingPunct="1"/>
            <a:r>
              <a:rPr lang="en-US" altLang="en-US" sz="3600" b="1" dirty="0"/>
              <a:t>Adaptation to new </a:t>
            </a:r>
            <a:r>
              <a:rPr lang="en-US" altLang="en-US" sz="3600" b="1" dirty="0" smtClean="0"/>
              <a:t>environments: </a:t>
            </a:r>
            <a:r>
              <a:rPr lang="en-US" altLang="en-US" sz="3600" dirty="0" smtClean="0"/>
              <a:t>getting rid of no longer useful enzymes and replacing them with ones more fit for the environment</a:t>
            </a:r>
            <a:endParaRPr lang="en-US" altLang="en-US" sz="3600" dirty="0"/>
          </a:p>
          <a:p>
            <a:pPr eaLnBrk="1" hangingPunct="1"/>
            <a:r>
              <a:rPr lang="en-US" altLang="en-US" sz="3600" b="1" dirty="0"/>
              <a:t>Stress </a:t>
            </a:r>
            <a:r>
              <a:rPr lang="en-US" altLang="en-US" sz="3600" b="1" dirty="0" smtClean="0"/>
              <a:t>tolerance: </a:t>
            </a:r>
            <a:r>
              <a:rPr lang="en-US" altLang="en-US" sz="3600" dirty="0" smtClean="0"/>
              <a:t>formation of cofactors and enzymes allowing survival in presence of stressors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048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7772400" cy="990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sz="4000" dirty="0" smtClean="0"/>
              <a:t>Nitrogen Is Needed at All Stages of Yeast Growth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133600"/>
            <a:ext cx="7772400" cy="3048000"/>
          </a:xfrm>
          <a:noFill/>
        </p:spPr>
        <p:txBody>
          <a:bodyPr>
            <a:normAutofit fontScale="85000" lnSpcReduction="10000"/>
          </a:bodyPr>
          <a:lstStyle/>
          <a:p>
            <a:pPr eaLnBrk="1" hangingPunct="1">
              <a:defRPr/>
            </a:pPr>
            <a:r>
              <a:rPr lang="en-US" sz="3200" b="1" dirty="0" smtClean="0"/>
              <a:t>Lag Phase: </a:t>
            </a:r>
            <a:r>
              <a:rPr lang="en-US" sz="3200" dirty="0" smtClean="0"/>
              <a:t>to adapt from lag phase to active growth</a:t>
            </a:r>
          </a:p>
          <a:p>
            <a:pPr eaLnBrk="1" hangingPunct="1">
              <a:defRPr/>
            </a:pPr>
            <a:r>
              <a:rPr lang="en-US" sz="3200" b="1" dirty="0" smtClean="0"/>
              <a:t>Growth Phase: </a:t>
            </a:r>
            <a:r>
              <a:rPr lang="en-US" sz="3200" dirty="0" smtClean="0"/>
              <a:t>for building blocks and catalysts</a:t>
            </a:r>
          </a:p>
          <a:p>
            <a:pPr eaLnBrk="1" hangingPunct="1">
              <a:defRPr/>
            </a:pPr>
            <a:r>
              <a:rPr lang="en-US" sz="3200" b="1" dirty="0" smtClean="0"/>
              <a:t>Stationary Phase</a:t>
            </a: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: </a:t>
            </a:r>
            <a:r>
              <a:rPr lang="en-US" sz="3200" dirty="0" smtClean="0"/>
              <a:t>for production of survival factors</a:t>
            </a:r>
          </a:p>
          <a:p>
            <a:pPr eaLnBrk="1" hangingPunct="1">
              <a:defRPr/>
            </a:pPr>
            <a:r>
              <a:rPr lang="en-US" sz="3200" b="1" dirty="0" smtClean="0"/>
              <a:t>Dormant Phase: </a:t>
            </a:r>
            <a:r>
              <a:rPr lang="en-US" sz="3200" dirty="0" smtClean="0"/>
              <a:t>to survive periods of severe growth inhibition</a:t>
            </a:r>
          </a:p>
        </p:txBody>
      </p:sp>
    </p:spTree>
    <p:extLst>
      <p:ext uri="{BB962C8B-B14F-4D97-AF65-F5344CB8AC3E}">
        <p14:creationId xmlns:p14="http://schemas.microsoft.com/office/powerpoint/2010/main" val="154415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Timing of Nitrogen Addition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Depends upon starting level of nitrogen:</a:t>
            </a:r>
          </a:p>
          <a:p>
            <a:pPr lvl="1"/>
            <a:r>
              <a:rPr lang="en-US" dirty="0" smtClean="0"/>
              <a:t>Need N to adapt to juice or to build up starting populations</a:t>
            </a:r>
          </a:p>
          <a:p>
            <a:pPr lvl="1"/>
            <a:r>
              <a:rPr lang="en-US" dirty="0" smtClean="0"/>
              <a:t>Sufficient N to build initial population</a:t>
            </a:r>
          </a:p>
          <a:p>
            <a:pPr lvl="1"/>
            <a:r>
              <a:rPr lang="en-US" dirty="0" smtClean="0"/>
              <a:t>Sufficient N to sustain fermentation</a:t>
            </a:r>
          </a:p>
          <a:p>
            <a:r>
              <a:rPr lang="en-US" dirty="0" smtClean="0"/>
              <a:t>Depends upon presence of competition:</a:t>
            </a:r>
          </a:p>
          <a:p>
            <a:pPr lvl="1"/>
            <a:r>
              <a:rPr lang="en-US" dirty="0" smtClean="0"/>
              <a:t>What other organisms are present?</a:t>
            </a:r>
          </a:p>
          <a:p>
            <a:pPr lvl="1"/>
            <a:r>
              <a:rPr lang="en-US" dirty="0" smtClean="0"/>
              <a:t>How competitive are those organisms (population sizes? pH?)</a:t>
            </a:r>
          </a:p>
          <a:p>
            <a:r>
              <a:rPr lang="en-US" dirty="0" smtClean="0"/>
              <a:t>Depends upon starting sugar level/final ethanol:</a:t>
            </a:r>
          </a:p>
          <a:p>
            <a:pPr lvl="1"/>
            <a:r>
              <a:rPr lang="en-US" dirty="0" smtClean="0"/>
              <a:t>Higher potential ethanol requires higher N levels</a:t>
            </a:r>
          </a:p>
          <a:p>
            <a:r>
              <a:rPr lang="en-US" dirty="0" smtClean="0"/>
              <a:t>Depends upon yeast strain and innate set-points:</a:t>
            </a:r>
          </a:p>
          <a:p>
            <a:pPr lvl="1"/>
            <a:r>
              <a:rPr lang="en-US" dirty="0" smtClean="0"/>
              <a:t>Native versus commercial inoculum</a:t>
            </a:r>
          </a:p>
          <a:p>
            <a:pPr lvl="1"/>
            <a:r>
              <a:rPr lang="en-US" dirty="0" smtClean="0"/>
              <a:t>Presence of other stressors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3055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Type of Nitrogen Source Is Best?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27950" cy="4114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 mixture!</a:t>
            </a:r>
          </a:p>
          <a:p>
            <a:pPr lvl="1"/>
            <a:r>
              <a:rPr lang="en-US" sz="2400" dirty="0" smtClean="0"/>
              <a:t>Minimizes need to make biosynthetic enzymes</a:t>
            </a:r>
          </a:p>
          <a:p>
            <a:pPr lvl="1"/>
            <a:r>
              <a:rPr lang="en-US" sz="2400" dirty="0" smtClean="0"/>
              <a:t>Conserves energy </a:t>
            </a:r>
          </a:p>
          <a:p>
            <a:pPr lvl="1"/>
            <a:r>
              <a:rPr lang="en-US" sz="2400" dirty="0" smtClean="0"/>
              <a:t>Enables cofactors to be deployed elsewhere</a:t>
            </a:r>
          </a:p>
          <a:p>
            <a:r>
              <a:rPr lang="en-US" sz="2800" dirty="0" smtClean="0"/>
              <a:t>Sole </a:t>
            </a:r>
            <a:r>
              <a:rPr lang="en-US" sz="2800" dirty="0"/>
              <a:t>n</a:t>
            </a:r>
            <a:r>
              <a:rPr lang="en-US" sz="2800" dirty="0" smtClean="0"/>
              <a:t>itrogen sources</a:t>
            </a:r>
          </a:p>
          <a:p>
            <a:pPr lvl="1"/>
            <a:r>
              <a:rPr lang="en-US" sz="2400" dirty="0" smtClean="0"/>
              <a:t>Value depends upon how quickly the nitrogen contained in the molecule can be mobilized </a:t>
            </a:r>
          </a:p>
          <a:p>
            <a:pPr lvl="1"/>
            <a:r>
              <a:rPr lang="en-US" sz="2400" dirty="0" smtClean="0"/>
              <a:t>Depends upon how easily that compound can be interconverted into other compounds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8494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Yeast Nitrogen Biology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Yeast have nitrogen sensing mechanisms and will adapt growth fermentation activity to match available nitrogen</a:t>
            </a:r>
          </a:p>
          <a:p>
            <a:r>
              <a:rPr lang="en-US" dirty="0" smtClean="0"/>
              <a:t>The lower the nitrogen the slower both growth and fermentation will be</a:t>
            </a:r>
          </a:p>
          <a:p>
            <a:r>
              <a:rPr lang="en-US" dirty="0" smtClean="0"/>
              <a:t>At too low of a concentration yeast will shut down metabolism</a:t>
            </a:r>
          </a:p>
          <a:p>
            <a:r>
              <a:rPr lang="en-US" dirty="0" smtClean="0"/>
              <a:t>At too high of a concentration yeast will also shut down metabolism</a:t>
            </a:r>
          </a:p>
          <a:p>
            <a:r>
              <a:rPr lang="en-US" dirty="0" smtClean="0"/>
              <a:t>Response to nitrogen is dependent upon presence and availability of other nutrients</a:t>
            </a:r>
          </a:p>
          <a:p>
            <a:r>
              <a:rPr lang="en-US" dirty="0" smtClean="0"/>
              <a:t>Everything is intricately related via a complex regulatory network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78983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Yeast Nitrogen Biology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complex regulatory network means yeast strains will vary in their response to nitrogen availability</a:t>
            </a:r>
          </a:p>
          <a:p>
            <a:r>
              <a:rPr lang="en-US" dirty="0" smtClean="0"/>
              <a:t>High and low N-demanders generally have different regulatory set points for N excess and limitation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901927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3.3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238</TotalTime>
  <Words>1080</Words>
  <Application>Microsoft Office PowerPoint</Application>
  <PresentationFormat>On-screen Show (4:3)</PresentationFormat>
  <Paragraphs>156</Paragraphs>
  <Slides>26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ＭＳ Ｐゴシック</vt:lpstr>
      <vt:lpstr>Arial</vt:lpstr>
      <vt:lpstr>Calibri</vt:lpstr>
      <vt:lpstr>Times New Roman</vt:lpstr>
      <vt:lpstr>Clarity</vt:lpstr>
      <vt:lpstr>Juice Nutrient Analysis and Additions: Methods and Consequences</vt:lpstr>
      <vt:lpstr>Critical Nutrients for Fermentation</vt:lpstr>
      <vt:lpstr>Yeast and Nitrogen</vt:lpstr>
      <vt:lpstr>Nitrogen Is Required For:</vt:lpstr>
      <vt:lpstr>Nitrogen Is Needed at All Stages of Yeast Growth</vt:lpstr>
      <vt:lpstr>Timing of Nitrogen Addition</vt:lpstr>
      <vt:lpstr>What Type of Nitrogen Source Is Best?</vt:lpstr>
      <vt:lpstr>Yeast Nitrogen Biology</vt:lpstr>
      <vt:lpstr>Yeast Nitrogen Biology</vt:lpstr>
      <vt:lpstr>Yeast Nitrogen Sources</vt:lpstr>
      <vt:lpstr>Special Case: Native Fermentations</vt:lpstr>
      <vt:lpstr>Special Case: Mixed Populations</vt:lpstr>
      <vt:lpstr>Mixed Populations </vt:lpstr>
      <vt:lpstr>Viticultural Factors Impacting Nutrition</vt:lpstr>
      <vt:lpstr>Nitrogen Measurement</vt:lpstr>
      <vt:lpstr>Monitoring Nitrogen Levels</vt:lpstr>
      <vt:lpstr>Monitoring Nitrogen Levels</vt:lpstr>
      <vt:lpstr>Juice/wine analysis</vt:lpstr>
      <vt:lpstr>Yeast Assimilable Nitrogen (YAN) Levels in Juice</vt:lpstr>
      <vt:lpstr>Advice</vt:lpstr>
      <vt:lpstr>When to Measure?</vt:lpstr>
      <vt:lpstr>Nitrogen Levels</vt:lpstr>
      <vt:lpstr>NITROGEN REQUIREMENTS: mg OF YAN NEEDED TO CONSUME 1g/L SUGAR</vt:lpstr>
      <vt:lpstr>What Is the Best Time for a Nitrogen Addition?</vt:lpstr>
      <vt:lpstr>What Is the Best Time for a Nitrogen Addition?</vt:lpstr>
      <vt:lpstr>Nitrogen Vitamin Interactions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Juice Nutrient Analysis and Additions: Methods and Consequences</dc:title>
  <dc:creator>Bisson, Linda F.</dc:creator>
  <cp:lastModifiedBy>Bogart, Kay</cp:lastModifiedBy>
  <cp:revision>13</cp:revision>
  <dcterms:created xsi:type="dcterms:W3CDTF">2014-07-31T14:42:15Z</dcterms:created>
  <dcterms:modified xsi:type="dcterms:W3CDTF">2014-08-01T15:27:02Z</dcterms:modified>
</cp:coreProperties>
</file>