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710" r:id="rId2"/>
    <p:sldMasterId id="2147483697" r:id="rId3"/>
    <p:sldMasterId id="2147483685" r:id="rId4"/>
    <p:sldMasterId id="2147483712" r:id="rId5"/>
    <p:sldMasterId id="2147483724" r:id="rId6"/>
    <p:sldMasterId id="2147483736" r:id="rId7"/>
  </p:sldMasterIdLst>
  <p:notesMasterIdLst>
    <p:notesMasterId r:id="rId41"/>
  </p:notesMasterIdLst>
  <p:handoutMasterIdLst>
    <p:handoutMasterId r:id="rId42"/>
  </p:handoutMasterIdLst>
  <p:sldIdLst>
    <p:sldId id="256" r:id="rId8"/>
    <p:sldId id="258" r:id="rId9"/>
    <p:sldId id="346" r:id="rId10"/>
    <p:sldId id="328" r:id="rId11"/>
    <p:sldId id="331" r:id="rId12"/>
    <p:sldId id="348" r:id="rId13"/>
    <p:sldId id="353" r:id="rId14"/>
    <p:sldId id="359" r:id="rId15"/>
    <p:sldId id="356" r:id="rId16"/>
    <p:sldId id="360" r:id="rId17"/>
    <p:sldId id="349" r:id="rId18"/>
    <p:sldId id="352" r:id="rId19"/>
    <p:sldId id="365" r:id="rId20"/>
    <p:sldId id="368" r:id="rId21"/>
    <p:sldId id="372" r:id="rId22"/>
    <p:sldId id="362" r:id="rId23"/>
    <p:sldId id="369" r:id="rId24"/>
    <p:sldId id="370" r:id="rId25"/>
    <p:sldId id="363" r:id="rId26"/>
    <p:sldId id="371" r:id="rId27"/>
    <p:sldId id="364" r:id="rId28"/>
    <p:sldId id="366" r:id="rId29"/>
    <p:sldId id="361" r:id="rId30"/>
    <p:sldId id="327" r:id="rId31"/>
    <p:sldId id="286" r:id="rId32"/>
    <p:sldId id="299" r:id="rId33"/>
    <p:sldId id="373" r:id="rId34"/>
    <p:sldId id="332" r:id="rId35"/>
    <p:sldId id="343" r:id="rId36"/>
    <p:sldId id="374" r:id="rId37"/>
    <p:sldId id="375" r:id="rId38"/>
    <p:sldId id="305" r:id="rId39"/>
    <p:sldId id="377" r:id="rId40"/>
  </p:sldIdLst>
  <p:sldSz cx="9144000" cy="6858000" type="screen4x3"/>
  <p:notesSz cx="7019925" cy="9305925"/>
  <p:defaultTextStyle>
    <a:defPPr>
      <a:defRPr lang="af-Z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3838"/>
    <a:srgbClr val="442EA2"/>
    <a:srgbClr val="E20000"/>
    <a:srgbClr val="FC2035"/>
    <a:srgbClr val="5C0000"/>
    <a:srgbClr val="282828"/>
    <a:srgbClr val="454545"/>
    <a:srgbClr val="626262"/>
    <a:srgbClr val="AC0000"/>
    <a:srgbClr val="8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67543" autoAdjust="0"/>
  </p:normalViewPr>
  <p:slideViewPr>
    <p:cSldViewPr>
      <p:cViewPr varScale="1">
        <p:scale>
          <a:sx n="52" d="100"/>
          <a:sy n="52" d="100"/>
        </p:scale>
        <p:origin x="-10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586" y="-84"/>
      </p:cViewPr>
      <p:guideLst>
        <p:guide orient="horz" pos="2931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7" cy="465296"/>
          </a:xfrm>
          <a:prstGeom prst="rect">
            <a:avLst/>
          </a:prstGeom>
        </p:spPr>
        <p:txBody>
          <a:bodyPr vert="horz" lIns="91423" tIns="45711" rIns="91423" bIns="4571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4" y="0"/>
            <a:ext cx="3041967" cy="465296"/>
          </a:xfrm>
          <a:prstGeom prst="rect">
            <a:avLst/>
          </a:prstGeom>
        </p:spPr>
        <p:txBody>
          <a:bodyPr vert="horz" lIns="91423" tIns="45711" rIns="91423" bIns="45711" rtlCol="0"/>
          <a:lstStyle>
            <a:lvl1pPr algn="r">
              <a:defRPr sz="1200"/>
            </a:lvl1pPr>
          </a:lstStyle>
          <a:p>
            <a:fld id="{3205B280-7D0A-41FE-96BC-CFB508373C49}" type="datetimeFigureOut">
              <a:rPr lang="en-US" smtClean="0"/>
              <a:pPr/>
              <a:t>8/14/2012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7" cy="465296"/>
          </a:xfrm>
          <a:prstGeom prst="rect">
            <a:avLst/>
          </a:prstGeom>
        </p:spPr>
        <p:txBody>
          <a:bodyPr vert="horz" lIns="91423" tIns="45711" rIns="91423" bIns="4571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4" y="8839014"/>
            <a:ext cx="3041967" cy="465296"/>
          </a:xfrm>
          <a:prstGeom prst="rect">
            <a:avLst/>
          </a:prstGeom>
        </p:spPr>
        <p:txBody>
          <a:bodyPr vert="horz" lIns="91423" tIns="45711" rIns="91423" bIns="45711" rtlCol="0" anchor="b"/>
          <a:lstStyle>
            <a:lvl1pPr algn="r">
              <a:defRPr sz="1200"/>
            </a:lvl1pPr>
          </a:lstStyle>
          <a:p>
            <a:fld id="{30255235-6D13-4930-95B9-15D93487A0A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421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7" cy="465296"/>
          </a:xfrm>
          <a:prstGeom prst="rect">
            <a:avLst/>
          </a:prstGeom>
        </p:spPr>
        <p:txBody>
          <a:bodyPr vert="horz" lIns="91423" tIns="45711" rIns="91423" bIns="45711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4" y="0"/>
            <a:ext cx="3041967" cy="465296"/>
          </a:xfrm>
          <a:prstGeom prst="rect">
            <a:avLst/>
          </a:prstGeom>
        </p:spPr>
        <p:txBody>
          <a:bodyPr vert="horz" lIns="91423" tIns="45711" rIns="91423" bIns="45711" rtlCol="0"/>
          <a:lstStyle>
            <a:lvl1pPr algn="r">
              <a:defRPr sz="1200"/>
            </a:lvl1pPr>
          </a:lstStyle>
          <a:p>
            <a:fld id="{AD9F72B0-BD00-4701-AA5A-23D9EEB5CDD6}" type="datetimeFigureOut">
              <a:rPr lang="af-ZA" smtClean="0"/>
              <a:pPr/>
              <a:t>2012/08/14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3" tIns="45711" rIns="91423" bIns="45711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1423" tIns="45711" rIns="91423" bIns="4571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7" cy="465296"/>
          </a:xfrm>
          <a:prstGeom prst="rect">
            <a:avLst/>
          </a:prstGeom>
        </p:spPr>
        <p:txBody>
          <a:bodyPr vert="horz" lIns="91423" tIns="45711" rIns="91423" bIns="45711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4" y="8839014"/>
            <a:ext cx="3041967" cy="465296"/>
          </a:xfrm>
          <a:prstGeom prst="rect">
            <a:avLst/>
          </a:prstGeom>
        </p:spPr>
        <p:txBody>
          <a:bodyPr vert="horz" lIns="91423" tIns="45711" rIns="91423" bIns="45711" rtlCol="0" anchor="b"/>
          <a:lstStyle>
            <a:lvl1pPr algn="r">
              <a:defRPr sz="1200"/>
            </a:lvl1pPr>
          </a:lstStyle>
          <a:p>
            <a:fld id="{9D8F9222-89E0-4CBC-B1FE-A3BDBE3E2A4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1983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56714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3D08-7C24-435A-BE55-FCE25A22405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12</a:t>
            </a:fld>
            <a:endParaRPr lang="en-GB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3D08-7C24-435A-BE55-FCE25A22405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3D08-7C24-435A-BE55-FCE25A22405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3D08-7C24-435A-BE55-FCE25A22405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3D08-7C24-435A-BE55-FCE25A22405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3D08-7C24-435A-BE55-FCE25A22405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3D08-7C24-435A-BE55-FCE25A22405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3D08-7C24-435A-BE55-FCE25A22405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3D08-7C24-435A-BE55-FCE25A22405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23</a:t>
            </a:fld>
            <a:endParaRPr lang="en-GB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C6D4C2-B12A-4D24-B259-0B6B21CDA3A7}" type="slidenum">
              <a:rPr lang="en-GB"/>
              <a:pPr/>
              <a:t>27</a:t>
            </a:fld>
            <a:endParaRPr lang="en-GB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52962" cy="3489325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3D08-7C24-435A-BE55-FCE25A22405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3D08-7C24-435A-BE55-FCE25A224058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3D08-7C24-435A-BE55-FCE25A224058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C6D4C2-B12A-4D24-B259-0B6B21CDA3A7}" type="slidenum">
              <a:rPr lang="en-GB"/>
              <a:pPr/>
              <a:t>31</a:t>
            </a:fld>
            <a:endParaRPr lang="en-GB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52962" cy="3489325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32</a:t>
            </a:fld>
            <a:endParaRPr lang="en-GB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33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830893-A58C-44E7-8518-5B8F2F033169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3D08-7C24-435A-BE55-FCE25A22405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32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3D08-7C24-435A-BE55-FCE25A22405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3D08-7C24-435A-BE55-FCE25A22405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hdphoto" Target="../media/hdphoto1.wdp"/><Relationship Id="rId7" Type="http://schemas.openxmlformats.org/officeDocument/2006/relationships/image" Target="../media/image6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jp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3.jpeg"/><Relationship Id="rId5" Type="http://schemas.openxmlformats.org/officeDocument/2006/relationships/image" Target="../media/image11.jpeg"/><Relationship Id="rId4" Type="http://schemas.openxmlformats.org/officeDocument/2006/relationships/image" Target="../media/image18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3.jpeg"/><Relationship Id="rId5" Type="http://schemas.openxmlformats.org/officeDocument/2006/relationships/image" Target="../media/image11.jpeg"/><Relationship Id="rId4" Type="http://schemas.openxmlformats.org/officeDocument/2006/relationships/image" Target="../media/image18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AF5D6-2A99-474E-A088-1C03858E1FE1}" type="datetimeFigureOut">
              <a:rPr lang="af-ZA" smtClean="0"/>
              <a:pPr/>
              <a:t>2012/08/14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ED96-5B61-41DE-B82E-7185FA52A61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AF5D6-2A99-474E-A088-1C03858E1FE1}" type="datetimeFigureOut">
              <a:rPr lang="af-ZA" smtClean="0"/>
              <a:pPr/>
              <a:t>2012/08/14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ED96-5B61-41DE-B82E-7185FA52A61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AF5D6-2A99-474E-A088-1C03858E1FE1}" type="datetimeFigureOut">
              <a:rPr lang="af-ZA" smtClean="0"/>
              <a:pPr/>
              <a:t>2012/08/14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ED96-5B61-41DE-B82E-7185FA52A61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2594719"/>
          </a:xfrm>
          <a:solidFill>
            <a:schemeClr val="bg1">
              <a:alpha val="85000"/>
            </a:schemeClr>
          </a:solidFill>
          <a:ln w="12700">
            <a:solidFill>
              <a:srgbClr val="800000"/>
            </a:solidFill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4869160"/>
            <a:ext cx="6400800" cy="936104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AFF7-527F-4C1A-A6E5-C065CB7AE8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5ACB-8EE7-488A-97F1-BCD53156A8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35496" y="2636912"/>
            <a:ext cx="9073008" cy="1537147"/>
            <a:chOff x="20486" y="-13147"/>
            <a:chExt cx="9123514" cy="1537147"/>
          </a:xfrm>
        </p:grpSpPr>
        <p:grpSp>
          <p:nvGrpSpPr>
            <p:cNvPr id="8" name="Group 7"/>
            <p:cNvGrpSpPr/>
            <p:nvPr/>
          </p:nvGrpSpPr>
          <p:grpSpPr>
            <a:xfrm>
              <a:off x="20486" y="-13147"/>
              <a:ext cx="9123514" cy="1537147"/>
              <a:chOff x="20486" y="-13147"/>
              <a:chExt cx="9123514" cy="1537147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20486" y="-13147"/>
                <a:ext cx="9123514" cy="1537147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62800" y="0"/>
                <a:ext cx="1158624" cy="1509381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86410" y="0"/>
                <a:ext cx="849557" cy="1509379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90907" y="3270"/>
                <a:ext cx="1520687" cy="1506110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357" y="3270"/>
                <a:ext cx="1295400" cy="1506110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69280" y="0"/>
                <a:ext cx="1202950" cy="1509379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1594" y="3314"/>
                <a:ext cx="1057686" cy="1506066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074556" y="3314"/>
                <a:ext cx="1035956" cy="1506064"/>
              </a:xfrm>
              <a:prstGeom prst="rect">
                <a:avLst/>
              </a:prstGeom>
            </p:spPr>
          </p:pic>
        </p:grp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065156" y="0"/>
              <a:ext cx="1171542" cy="1509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5389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-3563" y="24927"/>
            <a:ext cx="9147563" cy="6857998"/>
            <a:chOff x="-3563" y="24927"/>
            <a:chExt cx="9147563" cy="6857998"/>
          </a:xfrm>
        </p:grpSpPr>
        <p:sp>
          <p:nvSpPr>
            <p:cNvPr id="6" name="Rectangle 5"/>
            <p:cNvSpPr/>
            <p:nvPr/>
          </p:nvSpPr>
          <p:spPr>
            <a:xfrm>
              <a:off x="1687572" y="24927"/>
              <a:ext cx="7456428" cy="1158574"/>
            </a:xfrm>
            <a:prstGeom prst="rect">
              <a:avLst/>
            </a:prstGeom>
            <a:gradFill flip="none" rotWithShape="1">
              <a:gsLst>
                <a:gs pos="0">
                  <a:srgbClr val="364C20"/>
                </a:gs>
                <a:gs pos="100000">
                  <a:srgbClr val="9CB86E"/>
                </a:gs>
                <a:gs pos="100000">
                  <a:srgbClr val="156B13"/>
                </a:gs>
              </a:gsLst>
              <a:lin ang="0" scaled="1"/>
              <a:tileRect/>
            </a:gra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-3563" y="40502"/>
              <a:ext cx="1694698" cy="6842423"/>
              <a:chOff x="-3562" y="15577"/>
              <a:chExt cx="1694698" cy="6842423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562" y="15577"/>
                <a:ext cx="1691135" cy="1127423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" y="1158576"/>
                <a:ext cx="1691135" cy="1127424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562" y="5728203"/>
                <a:ext cx="1694696" cy="1129797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" y="3444577"/>
                <a:ext cx="1691134" cy="1127423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" y="2301579"/>
                <a:ext cx="1691133" cy="1127421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562" y="31154"/>
                <a:ext cx="1691135" cy="1127423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" y="1174153"/>
                <a:ext cx="1691135" cy="1127424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" y="2317156"/>
                <a:ext cx="1691133" cy="1127421"/>
              </a:xfrm>
              <a:prstGeom prst="rect">
                <a:avLst/>
              </a:prstGeom>
            </p:spPr>
          </p:pic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4612501"/>
              <a:ext cx="1691135" cy="1127424"/>
            </a:xfrm>
            <a:prstGeom prst="rect">
              <a:avLst/>
            </a:prstGeom>
          </p:spPr>
        </p:pic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F5E1-D8DF-4836-A480-4717C8B87590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5DCA-FEBC-4A01-9449-AEBE4BB408F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-3563" y="0"/>
            <a:ext cx="1694698" cy="6882925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71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F5E1-D8DF-4836-A480-4717C8B87590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5DCA-FEBC-4A01-9449-AEBE4BB408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249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F5E1-D8DF-4836-A480-4717C8B87590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5DCA-FEBC-4A01-9449-AEBE4BB408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544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F5E1-D8DF-4836-A480-4717C8B87590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5DCA-FEBC-4A01-9449-AEBE4BB408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593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F5E1-D8DF-4836-A480-4717C8B87590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5DCA-FEBC-4A01-9449-AEBE4BB408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982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F5E1-D8DF-4836-A480-4717C8B87590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5DCA-FEBC-4A01-9449-AEBE4BB408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941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F5E1-D8DF-4836-A480-4717C8B87590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5DCA-FEBC-4A01-9449-AEBE4BB408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712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AF5D6-2A99-474E-A088-1C03858E1FE1}" type="datetimeFigureOut">
              <a:rPr lang="af-ZA" smtClean="0"/>
              <a:pPr/>
              <a:t>2012/08/14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ED96-5B61-41DE-B82E-7185FA52A61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-3563" y="24927"/>
            <a:ext cx="9147563" cy="6857998"/>
            <a:chOff x="-3563" y="24927"/>
            <a:chExt cx="9147563" cy="6857998"/>
          </a:xfrm>
        </p:grpSpPr>
        <p:sp>
          <p:nvSpPr>
            <p:cNvPr id="6" name="Rectangle 5"/>
            <p:cNvSpPr/>
            <p:nvPr/>
          </p:nvSpPr>
          <p:spPr>
            <a:xfrm>
              <a:off x="1687572" y="24927"/>
              <a:ext cx="7456428" cy="1158574"/>
            </a:xfrm>
            <a:prstGeom prst="rect">
              <a:avLst/>
            </a:prstGeom>
            <a:gradFill flip="none" rotWithShape="1">
              <a:gsLst>
                <a:gs pos="0">
                  <a:srgbClr val="364C20"/>
                </a:gs>
                <a:gs pos="100000">
                  <a:srgbClr val="9CB86E"/>
                </a:gs>
                <a:gs pos="100000">
                  <a:srgbClr val="156B13"/>
                </a:gs>
              </a:gsLst>
              <a:lin ang="0" scaled="1"/>
              <a:tileRect/>
            </a:gra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-3563" y="40502"/>
              <a:ext cx="1694698" cy="6842423"/>
              <a:chOff x="-3562" y="15577"/>
              <a:chExt cx="1694698" cy="6842423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562" y="15577"/>
                <a:ext cx="1691135" cy="1127423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" y="1158576"/>
                <a:ext cx="1691135" cy="1127424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562" y="5728203"/>
                <a:ext cx="1694696" cy="1129797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" y="3444577"/>
                <a:ext cx="1691134" cy="1127423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" y="2301579"/>
                <a:ext cx="1691133" cy="1127421"/>
              </a:xfrm>
              <a:prstGeom prst="rect">
                <a:avLst/>
              </a:prstGeom>
            </p:spPr>
          </p:pic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4612501"/>
              <a:ext cx="1691135" cy="1127424"/>
            </a:xfrm>
            <a:prstGeom prst="rect">
              <a:avLst/>
            </a:prstGeom>
          </p:spPr>
        </p:pic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F5E1-D8DF-4836-A480-4717C8B87590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5DCA-FEBC-4A01-9449-AEBE4BB408F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-3563" y="0"/>
            <a:ext cx="1694698" cy="6882925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4469441"/>
            <a:ext cx="2095500" cy="2369677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</p:spTree>
    <p:extLst>
      <p:ext uri="{BB962C8B-B14F-4D97-AF65-F5344CB8AC3E}">
        <p14:creationId xmlns:p14="http://schemas.microsoft.com/office/powerpoint/2010/main" val="2782984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F5E1-D8DF-4836-A480-4717C8B87590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5DCA-FEBC-4A01-9449-AEBE4BB408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863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F5E1-D8DF-4836-A480-4717C8B87590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5DCA-FEBC-4A01-9449-AEBE4BB408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978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F5E1-D8DF-4836-A480-4717C8B87590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5DCA-FEBC-4A01-9449-AEBE4BB408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8300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F5E1-D8DF-4836-A480-4717C8B87590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5DCA-FEBC-4A01-9449-AEBE4BB408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612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379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561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355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401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486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AF5D6-2A99-474E-A088-1C03858E1FE1}" type="datetimeFigureOut">
              <a:rPr lang="af-ZA" smtClean="0"/>
              <a:pPr/>
              <a:t>2012/08/14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ED96-5B61-41DE-B82E-7185FA52A61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629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997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052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548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091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899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2ABB-6DD3-4EB5-8160-972A5E11B3F7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6286-D9D6-4CDF-BE66-0D98609D64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6640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2ABB-6DD3-4EB5-8160-972A5E11B3F7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6286-D9D6-4CDF-BE66-0D98609D64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6163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2ABB-6DD3-4EB5-8160-972A5E11B3F7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6286-D9D6-4CDF-BE66-0D98609D64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601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2ABB-6DD3-4EB5-8160-972A5E11B3F7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6286-D9D6-4CDF-BE66-0D98609D64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006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AF5D6-2A99-474E-A088-1C03858E1FE1}" type="datetimeFigureOut">
              <a:rPr lang="af-ZA" smtClean="0"/>
              <a:pPr/>
              <a:t>2012/08/14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ED96-5B61-41DE-B82E-7185FA52A61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2ABB-6DD3-4EB5-8160-972A5E11B3F7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6286-D9D6-4CDF-BE66-0D98609D64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567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2ABB-6DD3-4EB5-8160-972A5E11B3F7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6286-D9D6-4CDF-BE66-0D98609D64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3106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2ABB-6DD3-4EB5-8160-972A5E11B3F7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6286-D9D6-4CDF-BE66-0D98609D64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9629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2ABB-6DD3-4EB5-8160-972A5E11B3F7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6286-D9D6-4CDF-BE66-0D98609D64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661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2ABB-6DD3-4EB5-8160-972A5E11B3F7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6286-D9D6-4CDF-BE66-0D98609D64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4149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2ABB-6DD3-4EB5-8160-972A5E11B3F7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6286-D9D6-4CDF-BE66-0D98609D64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7465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2ABB-6DD3-4EB5-8160-972A5E11B3F7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6286-D9D6-4CDF-BE66-0D98609D64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03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5F8AF-ADF8-4026-A72E-642CB6BA9F9A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564-37AD-4555-AE83-12931CECFB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6923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5F8AF-ADF8-4026-A72E-642CB6BA9F9A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564-37AD-4555-AE83-12931CECFB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9235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5F8AF-ADF8-4026-A72E-642CB6BA9F9A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564-37AD-4555-AE83-12931CECFB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11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AF5D6-2A99-474E-A088-1C03858E1FE1}" type="datetimeFigureOut">
              <a:rPr lang="af-ZA" smtClean="0"/>
              <a:pPr/>
              <a:t>2012/08/14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ED96-5B61-41DE-B82E-7185FA52A61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5F8AF-ADF8-4026-A72E-642CB6BA9F9A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564-37AD-4555-AE83-12931CECFB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09851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5F8AF-ADF8-4026-A72E-642CB6BA9F9A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564-37AD-4555-AE83-12931CECFB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49625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5F8AF-ADF8-4026-A72E-642CB6BA9F9A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564-37AD-4555-AE83-12931CECFB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62550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5F8AF-ADF8-4026-A72E-642CB6BA9F9A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564-37AD-4555-AE83-12931CECFB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2879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5F8AF-ADF8-4026-A72E-642CB6BA9F9A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564-37AD-4555-AE83-12931CECFB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72693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5F8AF-ADF8-4026-A72E-642CB6BA9F9A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564-37AD-4555-AE83-12931CECFB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46834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5F8AF-ADF8-4026-A72E-642CB6BA9F9A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564-37AD-4555-AE83-12931CECFB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1364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5F8AF-ADF8-4026-A72E-642CB6BA9F9A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564-37AD-4555-AE83-12931CECFB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92766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94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304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AF5D6-2A99-474E-A088-1C03858E1FE1}" type="datetimeFigureOut">
              <a:rPr lang="af-ZA" smtClean="0"/>
              <a:pPr/>
              <a:t>2012/08/14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ED96-5B61-41DE-B82E-7185FA52A61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988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807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56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940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501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399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906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00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196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AF5D6-2A99-474E-A088-1C03858E1FE1}" type="datetimeFigureOut">
              <a:rPr lang="af-ZA" smtClean="0"/>
              <a:pPr/>
              <a:t>2012/08/14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ED96-5B61-41DE-B82E-7185FA52A61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AF5D6-2A99-474E-A088-1C03858E1FE1}" type="datetimeFigureOut">
              <a:rPr lang="af-ZA" smtClean="0"/>
              <a:pPr/>
              <a:t>2012/08/14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ED96-5B61-41DE-B82E-7185FA52A61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AF5D6-2A99-474E-A088-1C03858E1FE1}" type="datetimeFigureOut">
              <a:rPr lang="af-ZA" smtClean="0"/>
              <a:pPr/>
              <a:t>2012/08/14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ED96-5B61-41DE-B82E-7185FA52A61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3.xml"/><Relationship Id="rId18" Type="http://schemas.openxmlformats.org/officeDocument/2006/relationships/image" Target="../media/image15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14.jpe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3.jpeg"/><Relationship Id="rId20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2.jpg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16.jpe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9.jp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17" Type="http://schemas.openxmlformats.org/officeDocument/2006/relationships/image" Target="../media/image20.JPG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6.jp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5.jp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8.jp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19.jp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6" Type="http://schemas.openxmlformats.org/officeDocument/2006/relationships/image" Target="../media/image6.jpg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image" Target="../media/image5.jpg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image" Target="../media/image8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0"/>
            <a:lum/>
          </a:blip>
          <a:srcRect/>
          <a:stretch>
            <a:fillRect l="73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AF5D6-2A99-474E-A088-1C03858E1FE1}" type="datetimeFigureOut">
              <a:rPr lang="af-ZA" smtClean="0"/>
              <a:pPr/>
              <a:t>2012/08/14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BED96-5B61-41DE-B82E-7185FA52A61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392242-red-wine-ripples-in-a-deep-burgundy-color-almost-oxblood-or-candy-apple-red.jpg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t="9051" b="77074"/>
          <a:stretch>
            <a:fillRect/>
          </a:stretch>
        </p:blipFill>
        <p:spPr>
          <a:xfrm>
            <a:off x="0" y="0"/>
            <a:ext cx="9144000" cy="1268760"/>
          </a:xfrm>
          <a:prstGeom prst="rect">
            <a:avLst/>
          </a:prstGeom>
        </p:spPr>
      </p:pic>
      <p:pic>
        <p:nvPicPr>
          <p:cNvPr id="8" name="Picture 7" descr="392242-red-wine-ripples-in-a-deep-burgundy-color-almost-oxblood-or-candy-apple-red.jpg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t="8980" r="89374" b="16020"/>
          <a:stretch>
            <a:fillRect/>
          </a:stretch>
        </p:blipFill>
        <p:spPr>
          <a:xfrm>
            <a:off x="0" y="0"/>
            <a:ext cx="9716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f-Z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DAFF7-527F-4C1A-A6E5-C065CB7AE8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25ACB-8EE7-488A-97F1-BCD53156A8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262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469502"/>
            <a:ext cx="1691134" cy="112742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4469441"/>
            <a:ext cx="2095500" cy="2369677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grpSp>
        <p:nvGrpSpPr>
          <p:cNvPr id="7" name="Group 6"/>
          <p:cNvGrpSpPr/>
          <p:nvPr userDrawn="1"/>
        </p:nvGrpSpPr>
        <p:grpSpPr>
          <a:xfrm>
            <a:off x="-3563" y="-11807"/>
            <a:ext cx="1694698" cy="6867348"/>
            <a:chOff x="-3563" y="0"/>
            <a:chExt cx="1694698" cy="6882925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314041"/>
              <a:ext cx="1691133" cy="112742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563" y="15577"/>
              <a:ext cx="1691135" cy="112742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1158576"/>
              <a:ext cx="1691135" cy="112742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563" y="5753128"/>
              <a:ext cx="1694696" cy="1129797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4612501"/>
              <a:ext cx="1691135" cy="1127424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 userDrawn="1"/>
          </p:nvSpPr>
          <p:spPr>
            <a:xfrm>
              <a:off x="-3563" y="0"/>
              <a:ext cx="1694698" cy="6882925"/>
            </a:xfrm>
            <a:prstGeom prst="rect">
              <a:avLst/>
            </a:prstGeom>
            <a:noFill/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Rectangle 12"/>
          <p:cNvSpPr/>
          <p:nvPr userDrawn="1"/>
        </p:nvSpPr>
        <p:spPr>
          <a:xfrm>
            <a:off x="1687573" y="2"/>
            <a:ext cx="7456428" cy="1158574"/>
          </a:xfrm>
          <a:prstGeom prst="rect">
            <a:avLst/>
          </a:prstGeom>
          <a:gradFill flip="none" rotWithShape="1">
            <a:gsLst>
              <a:gs pos="0">
                <a:srgbClr val="364C20"/>
              </a:gs>
              <a:gs pos="100000">
                <a:srgbClr val="9CB86E"/>
              </a:gs>
              <a:gs pos="100000">
                <a:srgbClr val="156B13"/>
              </a:gs>
            </a:gsLst>
            <a:lin ang="0" scaled="1"/>
            <a:tileRect/>
          </a:gradFill>
          <a:ln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FF5E1-D8DF-4836-A480-4717C8B87590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55DCA-FEBC-4A01-9449-AEBE4BB408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904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524001" y="0"/>
            <a:ext cx="7619999" cy="1295400"/>
          </a:xfrm>
          <a:prstGeom prst="rect">
            <a:avLst/>
          </a:prstGeom>
          <a:gradFill>
            <a:gsLst>
              <a:gs pos="8000">
                <a:srgbClr val="680000"/>
              </a:gs>
              <a:gs pos="98000">
                <a:srgbClr val="680000"/>
              </a:gs>
              <a:gs pos="79000">
                <a:srgbClr val="420000"/>
              </a:gs>
            </a:gsLst>
            <a:lin ang="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" y="5819240"/>
            <a:ext cx="1522571" cy="10387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43243"/>
            <a:ext cx="1524001" cy="23849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" y="1887071"/>
            <a:ext cx="1496818" cy="162931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" y="0"/>
            <a:ext cx="1524000" cy="685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498247" cy="19145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697" y="4447715"/>
            <a:ext cx="2292069" cy="2292069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powder"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6764F-34B6-49F2-A91F-022D09741A74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B1C82-A6C6-4D42-95B9-8E149FB02D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018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2ABB-6DD3-4EB5-8160-972A5E11B3F7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A6286-D9D6-4CDF-BE66-0D98609D64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724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5F8AF-ADF8-4026-A72E-642CB6BA9F9A}" type="datetimeFigureOut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61564-37AD-4555-AE83-12931CECFB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900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524001" y="0"/>
            <a:ext cx="7619999" cy="1295400"/>
          </a:xfrm>
          <a:prstGeom prst="rect">
            <a:avLst/>
          </a:prstGeom>
          <a:gradFill>
            <a:gsLst>
              <a:gs pos="8000">
                <a:srgbClr val="820000"/>
              </a:gs>
              <a:gs pos="98000">
                <a:srgbClr val="AC0000"/>
              </a:gs>
              <a:gs pos="79000">
                <a:srgbClr val="5C0000"/>
              </a:gs>
            </a:gsLst>
            <a:lin ang="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" y="5819240"/>
            <a:ext cx="1522571" cy="10387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43243"/>
            <a:ext cx="1524001" cy="23849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" y="1887071"/>
            <a:ext cx="1496818" cy="162931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" y="0"/>
            <a:ext cx="1524000" cy="685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498247" cy="1914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0"/>
            <a:ext cx="7584504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412776"/>
            <a:ext cx="7512496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19672" y="648733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532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g"/><Relationship Id="rId11" Type="http://schemas.openxmlformats.org/officeDocument/2006/relationships/image" Target="../media/image23.png"/><Relationship Id="rId5" Type="http://schemas.openxmlformats.org/officeDocument/2006/relationships/image" Target="../media/image5.jpg"/><Relationship Id="rId10" Type="http://schemas.openxmlformats.org/officeDocument/2006/relationships/image" Target="../media/image10.jpeg"/><Relationship Id="rId4" Type="http://schemas.openxmlformats.org/officeDocument/2006/relationships/image" Target="../media/image21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endParaRPr lang="en-GB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Anita Oberholster</a:t>
            </a:r>
          </a:p>
          <a:p>
            <a:endParaRPr lang="en-US" sz="3600" b="1" dirty="0" smtClean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9959" y="2715127"/>
            <a:ext cx="9073840" cy="1537147"/>
            <a:chOff x="20486" y="-13147"/>
            <a:chExt cx="9123514" cy="1537147"/>
          </a:xfrm>
        </p:grpSpPr>
        <p:grpSp>
          <p:nvGrpSpPr>
            <p:cNvPr id="16" name="Group 15"/>
            <p:cNvGrpSpPr/>
            <p:nvPr/>
          </p:nvGrpSpPr>
          <p:grpSpPr>
            <a:xfrm>
              <a:off x="20486" y="-13147"/>
              <a:ext cx="9123514" cy="1537147"/>
              <a:chOff x="20486" y="-13147"/>
              <a:chExt cx="9123514" cy="1537147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0486" y="-13147"/>
                <a:ext cx="9123514" cy="153714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62800" y="0"/>
                <a:ext cx="1158624" cy="1509381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86410" y="0"/>
                <a:ext cx="849557" cy="1509379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90907" y="3270"/>
                <a:ext cx="1520687" cy="1506110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357" y="3270"/>
                <a:ext cx="1295400" cy="1506110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69280" y="0"/>
                <a:ext cx="1202950" cy="1509379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11594" y="3314"/>
                <a:ext cx="1057686" cy="1506066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074556" y="3314"/>
                <a:ext cx="1035956" cy="1506064"/>
              </a:xfrm>
              <a:prstGeom prst="rect">
                <a:avLst/>
              </a:prstGeom>
            </p:spPr>
          </p:pic>
        </p:grp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065156" y="0"/>
              <a:ext cx="1171542" cy="1509380"/>
            </a:xfrm>
            <a:prstGeom prst="rect">
              <a:avLst/>
            </a:prstGeom>
          </p:spPr>
        </p:pic>
      </p:grpSp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838046"/>
            <a:ext cx="3311276" cy="853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959" y="116632"/>
            <a:ext cx="9065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</a:rPr>
              <a:t>Impact of Oak on Wine Composition and Chemistry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68760"/>
          </a:xfrm>
        </p:spPr>
        <p:txBody>
          <a:bodyPr>
            <a:normAutofit fontScale="90000"/>
          </a:bodyPr>
          <a:lstStyle/>
          <a:p>
            <a:r>
              <a:rPr lang="en-GB" sz="4800" b="1" dirty="0">
                <a:solidFill>
                  <a:schemeClr val="bg1"/>
                </a:solidFill>
              </a:rPr>
              <a:t>Compounds Extracted from Oak: Volatile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68760"/>
            <a:ext cx="8172400" cy="5256584"/>
          </a:xfrm>
        </p:spPr>
        <p:txBody>
          <a:bodyPr>
            <a:noAutofit/>
          </a:bodyPr>
          <a:lstStyle/>
          <a:p>
            <a:r>
              <a:rPr lang="en-US" dirty="0" smtClean="0">
                <a:sym typeface="Symbol"/>
              </a:rPr>
              <a:t>-methyl--</a:t>
            </a:r>
            <a:r>
              <a:rPr lang="en-US" dirty="0" err="1" smtClean="0">
                <a:sym typeface="Symbol"/>
              </a:rPr>
              <a:t>octalactones</a:t>
            </a:r>
            <a:r>
              <a:rPr lang="en-US" dirty="0" smtClean="0">
                <a:sym typeface="Symbol"/>
              </a:rPr>
              <a:t> </a:t>
            </a:r>
          </a:p>
          <a:p>
            <a:pPr lvl="1"/>
            <a:r>
              <a:rPr lang="en-US" dirty="0" smtClean="0">
                <a:sym typeface="Symbol"/>
              </a:rPr>
              <a:t>(</a:t>
            </a:r>
            <a:r>
              <a:rPr lang="en-US" dirty="0" err="1" smtClean="0">
                <a:sym typeface="Symbol"/>
              </a:rPr>
              <a:t>cis</a:t>
            </a:r>
            <a:r>
              <a:rPr lang="en-US" dirty="0" smtClean="0">
                <a:sym typeface="Symbol"/>
              </a:rPr>
              <a:t> and trans – coconut)</a:t>
            </a:r>
          </a:p>
          <a:p>
            <a:r>
              <a:rPr lang="en-US" i="1" dirty="0" smtClean="0">
                <a:sym typeface="Symbol"/>
              </a:rPr>
              <a:t>Trans</a:t>
            </a:r>
            <a:r>
              <a:rPr lang="en-US" dirty="0" smtClean="0">
                <a:sym typeface="Symbol"/>
              </a:rPr>
              <a:t>-2-nonenal, with </a:t>
            </a:r>
            <a:r>
              <a:rPr lang="en-US" i="1" dirty="0" smtClean="0">
                <a:sym typeface="Symbol"/>
              </a:rPr>
              <a:t>trans</a:t>
            </a:r>
            <a:r>
              <a:rPr lang="en-US" dirty="0" smtClean="0">
                <a:sym typeface="Symbol"/>
              </a:rPr>
              <a:t>-2-octanal and 1-decanal = “plank smell”</a:t>
            </a:r>
          </a:p>
          <a:p>
            <a:pPr lvl="1"/>
            <a:r>
              <a:rPr lang="en-US" dirty="0" smtClean="0">
                <a:sym typeface="Symbol"/>
              </a:rPr>
              <a:t>Attributed to unseasoned wood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451000"/>
            <a:ext cx="7670656" cy="506392"/>
          </a:xfrm>
        </p:spPr>
        <p:txBody>
          <a:bodyPr/>
          <a:lstStyle/>
          <a:p>
            <a:pPr algn="l"/>
            <a:r>
              <a:rPr lang="en-US" dirty="0" err="1"/>
              <a:t>Ribéreau-Gayon</a:t>
            </a:r>
            <a:r>
              <a:rPr lang="en-US" dirty="0"/>
              <a:t> et al. (2006) Handbook of Enology</a:t>
            </a:r>
          </a:p>
          <a:p>
            <a:pPr algn="l"/>
            <a:r>
              <a:rPr lang="en-US" dirty="0" err="1"/>
              <a:t>Spillman</a:t>
            </a:r>
            <a:r>
              <a:rPr lang="en-US" dirty="0"/>
              <a:t> et al. (2004) </a:t>
            </a:r>
            <a:r>
              <a:rPr lang="en-US" dirty="0" err="1"/>
              <a:t>Austr</a:t>
            </a:r>
            <a:r>
              <a:rPr lang="en-US" dirty="0"/>
              <a:t>. J. Grape Wine Res. 10: 227-235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7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GB" sz="4800" b="1" dirty="0" smtClean="0">
                <a:solidFill>
                  <a:schemeClr val="bg1"/>
                </a:solidFill>
              </a:rPr>
              <a:t>Compounds Extracted from Oak: Volatile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669360"/>
            <a:ext cx="6120680" cy="288032"/>
          </a:xfrm>
        </p:spPr>
        <p:txBody>
          <a:bodyPr/>
          <a:lstStyle/>
          <a:p>
            <a:pPr algn="l"/>
            <a:r>
              <a:rPr lang="en-US" dirty="0" err="1" smtClean="0"/>
              <a:t>Ribéreau-Gayon</a:t>
            </a:r>
            <a:r>
              <a:rPr lang="en-US" dirty="0" smtClean="0"/>
              <a:t> </a:t>
            </a:r>
            <a:r>
              <a:rPr lang="en-US" dirty="0"/>
              <a:t>et al., (2006) Handbook of Enology</a:t>
            </a:r>
            <a:endParaRPr lang="en-GB" dirty="0"/>
          </a:p>
          <a:p>
            <a:pPr algn="l"/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961087">
            <a:off x="1216333" y="1545095"/>
            <a:ext cx="5767889" cy="4932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672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GB" sz="4800" b="1" dirty="0" smtClean="0">
                <a:solidFill>
                  <a:schemeClr val="bg1"/>
                </a:solidFill>
              </a:rPr>
              <a:t>Influence of Wine and Oak Composition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68760"/>
            <a:ext cx="7992888" cy="5589240"/>
          </a:xfrm>
        </p:spPr>
        <p:txBody>
          <a:bodyPr>
            <a:noAutofit/>
          </a:bodyPr>
          <a:lstStyle/>
          <a:p>
            <a:r>
              <a:rPr lang="en-GB" dirty="0" smtClean="0"/>
              <a:t>Wine composition</a:t>
            </a:r>
          </a:p>
          <a:p>
            <a:pPr lvl="1"/>
            <a:r>
              <a:rPr lang="en-GB" dirty="0" smtClean="0"/>
              <a:t>Alcohol content</a:t>
            </a:r>
          </a:p>
          <a:p>
            <a:pPr lvl="2"/>
            <a:r>
              <a:rPr lang="en-GB" dirty="0" smtClean="0"/>
              <a:t>Higher alcohol </a:t>
            </a:r>
            <a:r>
              <a:rPr lang="en-GB" dirty="0" smtClean="0">
                <a:sym typeface="Symbol"/>
              </a:rPr>
              <a:t> extraction of volatile compounds</a:t>
            </a:r>
          </a:p>
          <a:p>
            <a:r>
              <a:rPr lang="en-GB" dirty="0" smtClean="0"/>
              <a:t>Oak composition</a:t>
            </a:r>
          </a:p>
          <a:p>
            <a:pPr lvl="1"/>
            <a:r>
              <a:rPr lang="en-GB" dirty="0" smtClean="0"/>
              <a:t>Depends mostly on geographical origin, then specie and the tree itself</a:t>
            </a:r>
          </a:p>
          <a:p>
            <a:pPr lvl="2"/>
            <a:r>
              <a:rPr lang="en-GB" dirty="0" smtClean="0"/>
              <a:t>Only generalization is that American  oak extract higher </a:t>
            </a:r>
            <a:r>
              <a:rPr lang="en-GB" i="1" dirty="0" err="1" smtClean="0"/>
              <a:t>cis</a:t>
            </a:r>
            <a:r>
              <a:rPr lang="en-GB" dirty="0" smtClean="0"/>
              <a:t>/</a:t>
            </a:r>
            <a:r>
              <a:rPr lang="en-GB" i="1" dirty="0" smtClean="0"/>
              <a:t>trans</a:t>
            </a:r>
            <a:r>
              <a:rPr lang="en-GB" dirty="0" smtClean="0"/>
              <a:t>-oak lactone ratio compared to European species</a:t>
            </a:r>
          </a:p>
          <a:p>
            <a:pPr lvl="1"/>
            <a:r>
              <a:rPr lang="en-GB" dirty="0" smtClean="0"/>
              <a:t>Seasoning, toasting and amount of times use</a:t>
            </a:r>
          </a:p>
          <a:p>
            <a:pPr lvl="2"/>
            <a:r>
              <a:rPr lang="en-GB" dirty="0" smtClean="0"/>
              <a:t>Much larger effect on oak composition</a:t>
            </a:r>
          </a:p>
          <a:p>
            <a:pPr marL="514350" lvl="1" indent="0">
              <a:buNone/>
            </a:pPr>
            <a:endParaRPr lang="en-GB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597352"/>
            <a:ext cx="6120680" cy="360040"/>
          </a:xfrm>
        </p:spPr>
        <p:txBody>
          <a:bodyPr/>
          <a:lstStyle/>
          <a:p>
            <a:pPr algn="l"/>
            <a:r>
              <a:rPr lang="en-US" dirty="0" err="1" smtClean="0"/>
              <a:t>Garde-Cerd</a:t>
            </a:r>
            <a:r>
              <a:rPr lang="en-US" dirty="0" err="1" smtClean="0">
                <a:latin typeface="Calibri"/>
                <a:cs typeface="Calibri"/>
              </a:rPr>
              <a:t>án</a:t>
            </a:r>
            <a:r>
              <a:rPr lang="en-US" dirty="0" smtClean="0">
                <a:latin typeface="Calibri"/>
                <a:cs typeface="Calibri"/>
              </a:rPr>
              <a:t> and </a:t>
            </a:r>
            <a:r>
              <a:rPr lang="en-US" dirty="0" err="1" smtClean="0">
                <a:latin typeface="Calibri"/>
                <a:cs typeface="Calibri"/>
              </a:rPr>
              <a:t>Ancín-Azpilicueta</a:t>
            </a:r>
            <a:r>
              <a:rPr lang="en-US" dirty="0" smtClean="0">
                <a:latin typeface="Calibri"/>
                <a:cs typeface="Calibri"/>
              </a:rPr>
              <a:t> (2006) Trends Food Sci. 17: 438-447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33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GB" sz="4800" b="1" dirty="0" smtClean="0">
                <a:solidFill>
                  <a:schemeClr val="bg1"/>
                </a:solidFill>
              </a:rPr>
              <a:t>Influence of Oak Composition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68760"/>
            <a:ext cx="7992888" cy="5589240"/>
          </a:xfrm>
        </p:spPr>
        <p:txBody>
          <a:bodyPr>
            <a:noAutofit/>
          </a:bodyPr>
          <a:lstStyle/>
          <a:p>
            <a:r>
              <a:rPr lang="en-GB" dirty="0" smtClean="0"/>
              <a:t>Allier </a:t>
            </a:r>
            <a:r>
              <a:rPr lang="en-GB" dirty="0" err="1" smtClean="0"/>
              <a:t>vs</a:t>
            </a:r>
            <a:r>
              <a:rPr lang="en-GB" dirty="0" smtClean="0"/>
              <a:t> </a:t>
            </a:r>
            <a:r>
              <a:rPr lang="en-GB" dirty="0" err="1" smtClean="0"/>
              <a:t>Limousin</a:t>
            </a:r>
            <a:r>
              <a:rPr lang="en-GB" dirty="0" smtClean="0"/>
              <a:t> </a:t>
            </a:r>
            <a:r>
              <a:rPr lang="en-GB" sz="2000" i="1" dirty="0" smtClean="0"/>
              <a:t>(</a:t>
            </a:r>
            <a:r>
              <a:rPr lang="en-US" sz="2000" i="1" dirty="0" err="1"/>
              <a:t>Ribéreau-Gayon</a:t>
            </a:r>
            <a:r>
              <a:rPr lang="en-US" sz="2000" i="1" dirty="0"/>
              <a:t> et al., </a:t>
            </a:r>
            <a:r>
              <a:rPr lang="en-US" sz="2000" i="1" dirty="0" smtClean="0"/>
              <a:t>2006)</a:t>
            </a:r>
            <a:endParaRPr lang="en-GB" dirty="0" smtClean="0"/>
          </a:p>
          <a:p>
            <a:pPr lvl="1"/>
            <a:r>
              <a:rPr lang="en-GB" dirty="0" err="1" smtClean="0"/>
              <a:t>Ellagitannin</a:t>
            </a:r>
            <a:r>
              <a:rPr lang="en-GB" dirty="0" smtClean="0"/>
              <a:t> Allier &lt; </a:t>
            </a:r>
            <a:r>
              <a:rPr lang="en-GB" dirty="0" err="1" smtClean="0"/>
              <a:t>Limousin</a:t>
            </a:r>
            <a:endParaRPr lang="en-GB" dirty="0" smtClean="0"/>
          </a:p>
          <a:p>
            <a:pPr lvl="1"/>
            <a:r>
              <a:rPr lang="en-GB" dirty="0" smtClean="0"/>
              <a:t>Volatiles Allier &gt; </a:t>
            </a:r>
            <a:r>
              <a:rPr lang="en-GB" dirty="0" err="1" smtClean="0"/>
              <a:t>Limousin</a:t>
            </a:r>
            <a:endParaRPr lang="en-GB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GB" dirty="0" err="1" smtClean="0"/>
              <a:t>Limousin</a:t>
            </a:r>
            <a:r>
              <a:rPr lang="en-GB" dirty="0" smtClean="0"/>
              <a:t> </a:t>
            </a:r>
            <a:r>
              <a:rPr lang="en-GB" dirty="0" err="1" smtClean="0"/>
              <a:t>vs</a:t>
            </a:r>
            <a:r>
              <a:rPr lang="en-GB" dirty="0" smtClean="0"/>
              <a:t> Vosges </a:t>
            </a:r>
            <a:r>
              <a:rPr lang="en-GB" dirty="0" err="1" smtClean="0"/>
              <a:t>vs</a:t>
            </a:r>
            <a:r>
              <a:rPr lang="en-GB" dirty="0" smtClean="0"/>
              <a:t> </a:t>
            </a:r>
            <a:r>
              <a:rPr lang="en-GB" dirty="0" err="1" smtClean="0"/>
              <a:t>Tron</a:t>
            </a:r>
            <a:r>
              <a:rPr lang="en-GB" dirty="0" err="1" smtClean="0">
                <a:sym typeface="Symbol"/>
              </a:rPr>
              <a:t>ais</a:t>
            </a:r>
            <a:r>
              <a:rPr lang="en-GB" dirty="0" smtClean="0">
                <a:sym typeface="Symbol"/>
              </a:rPr>
              <a:t> </a:t>
            </a:r>
            <a:r>
              <a:rPr lang="en-GB" dirty="0" err="1" smtClean="0">
                <a:sym typeface="Symbol"/>
              </a:rPr>
              <a:t>vs</a:t>
            </a:r>
            <a:r>
              <a:rPr lang="en-GB" dirty="0" smtClean="0">
                <a:sym typeface="Symbol"/>
              </a:rPr>
              <a:t> Ohio </a:t>
            </a:r>
            <a:r>
              <a:rPr lang="en-GB" sz="2000" i="1" dirty="0" smtClean="0">
                <a:sym typeface="Symbol"/>
              </a:rPr>
              <a:t>(</a:t>
            </a:r>
            <a:r>
              <a:rPr lang="en-GB" sz="2000" i="1" dirty="0" err="1" smtClean="0">
                <a:sym typeface="Symbol"/>
              </a:rPr>
              <a:t>Spillman</a:t>
            </a:r>
            <a:r>
              <a:rPr lang="en-GB" sz="2000" i="1" dirty="0" smtClean="0">
                <a:sym typeface="Symbol"/>
              </a:rPr>
              <a:t> et al., 2004)</a:t>
            </a:r>
            <a:endParaRPr lang="en-GB" dirty="0" smtClean="0">
              <a:sym typeface="Symbol"/>
            </a:endParaRPr>
          </a:p>
          <a:p>
            <a:pPr lvl="1"/>
            <a:r>
              <a:rPr lang="en-GB" dirty="0" smtClean="0">
                <a:sym typeface="Symbol"/>
              </a:rPr>
              <a:t>Oak lactones + </a:t>
            </a:r>
            <a:r>
              <a:rPr lang="en-GB" dirty="0" err="1" smtClean="0">
                <a:sym typeface="Symbol"/>
              </a:rPr>
              <a:t>Eugenol</a:t>
            </a:r>
            <a:r>
              <a:rPr lang="en-GB" dirty="0" smtClean="0">
                <a:sym typeface="Symbol"/>
              </a:rPr>
              <a:t> Vosges &gt; </a:t>
            </a:r>
            <a:r>
              <a:rPr lang="en-GB" dirty="0" err="1" smtClean="0">
                <a:sym typeface="Symbol"/>
              </a:rPr>
              <a:t>Tronais</a:t>
            </a:r>
            <a:r>
              <a:rPr lang="en-GB" dirty="0" smtClean="0">
                <a:sym typeface="Symbol"/>
              </a:rPr>
              <a:t> &gt; </a:t>
            </a:r>
            <a:r>
              <a:rPr lang="en-GB" dirty="0" err="1" smtClean="0">
                <a:sym typeface="Symbol"/>
              </a:rPr>
              <a:t>Limousin</a:t>
            </a:r>
            <a:r>
              <a:rPr lang="en-GB" dirty="0" smtClean="0">
                <a:sym typeface="Symbol"/>
              </a:rPr>
              <a:t>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dirty="0" smtClean="0"/>
              <a:t>Little </a:t>
            </a:r>
            <a:r>
              <a:rPr lang="en-GB" dirty="0" err="1" smtClean="0"/>
              <a:t>diffr</a:t>
            </a:r>
            <a:r>
              <a:rPr lang="en-GB" dirty="0" smtClean="0"/>
              <a:t> between Allier </a:t>
            </a:r>
            <a:r>
              <a:rPr lang="en-GB" dirty="0" err="1" smtClean="0"/>
              <a:t>vs</a:t>
            </a:r>
            <a:r>
              <a:rPr lang="en-GB" dirty="0" smtClean="0"/>
              <a:t> American </a:t>
            </a:r>
            <a:r>
              <a:rPr lang="en-GB" sz="2000" dirty="0" smtClean="0">
                <a:sym typeface="Symbol"/>
              </a:rPr>
              <a:t>(</a:t>
            </a:r>
            <a:r>
              <a:rPr lang="en-US" sz="2000" dirty="0" smtClean="0">
                <a:cs typeface="Calibri"/>
              </a:rPr>
              <a:t>Pérez-</a:t>
            </a:r>
            <a:r>
              <a:rPr lang="en-US" sz="2000" dirty="0" err="1" smtClean="0">
                <a:cs typeface="Calibri"/>
              </a:rPr>
              <a:t>Prieto</a:t>
            </a:r>
            <a:r>
              <a:rPr lang="en-US" sz="2000" dirty="0" smtClean="0">
                <a:cs typeface="Calibri"/>
              </a:rPr>
              <a:t> </a:t>
            </a:r>
            <a:r>
              <a:rPr lang="en-US" sz="2000" dirty="0">
                <a:cs typeface="Calibri"/>
              </a:rPr>
              <a:t>et al., </a:t>
            </a:r>
            <a:r>
              <a:rPr lang="en-US" sz="2000" dirty="0" smtClean="0">
                <a:cs typeface="Calibri"/>
              </a:rPr>
              <a:t>2002</a:t>
            </a:r>
            <a:r>
              <a:rPr lang="en-GB" sz="2000" dirty="0" smtClean="0">
                <a:sym typeface="Symbol"/>
              </a:rPr>
              <a:t>)</a:t>
            </a:r>
            <a:endParaRPr lang="en-GB" dirty="0" smtClean="0"/>
          </a:p>
          <a:p>
            <a:pPr lvl="1"/>
            <a:r>
              <a:rPr lang="en-GB" dirty="0" smtClean="0"/>
              <a:t>Except American </a:t>
            </a:r>
            <a:r>
              <a:rPr lang="en-GB" dirty="0" smtClean="0">
                <a:sym typeface="Symbol"/>
              </a:rPr>
              <a:t> oak-lactones</a:t>
            </a:r>
            <a:endParaRPr lang="en-GB" dirty="0" smtClean="0"/>
          </a:p>
          <a:p>
            <a:pPr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597352"/>
            <a:ext cx="6120680" cy="360040"/>
          </a:xfrm>
        </p:spPr>
        <p:txBody>
          <a:bodyPr/>
          <a:lstStyle/>
          <a:p>
            <a:pPr algn="l"/>
            <a:r>
              <a:rPr lang="en-US" dirty="0">
                <a:cs typeface="Calibri"/>
              </a:rPr>
              <a:t>Pérez-</a:t>
            </a:r>
            <a:r>
              <a:rPr lang="en-US" dirty="0" err="1">
                <a:cs typeface="Calibri"/>
              </a:rPr>
              <a:t>Prieto</a:t>
            </a:r>
            <a:r>
              <a:rPr lang="en-US" dirty="0">
                <a:cs typeface="Calibri"/>
              </a:rPr>
              <a:t> et al</a:t>
            </a:r>
            <a:r>
              <a:rPr lang="en-US" dirty="0" smtClean="0">
                <a:cs typeface="Calibri"/>
              </a:rPr>
              <a:t>. (2002) </a:t>
            </a:r>
            <a:r>
              <a:rPr lang="en-US" dirty="0">
                <a:cs typeface="Calibri"/>
              </a:rPr>
              <a:t>J. Agric. Food Chem. </a:t>
            </a:r>
            <a:r>
              <a:rPr lang="en-US" dirty="0" smtClean="0">
                <a:cs typeface="Calibri"/>
              </a:rPr>
              <a:t>50: 3272-3276</a:t>
            </a:r>
            <a:endParaRPr lang="en-US" dirty="0">
              <a:cs typeface="Calibri"/>
            </a:endParaRPr>
          </a:p>
          <a:p>
            <a:pPr algn="l"/>
            <a:r>
              <a:rPr lang="en-US" dirty="0" err="1" smtClean="0"/>
              <a:t>Ribéreau-Gayon</a:t>
            </a:r>
            <a:r>
              <a:rPr lang="en-US" dirty="0" smtClean="0"/>
              <a:t> </a:t>
            </a:r>
            <a:r>
              <a:rPr lang="en-US" dirty="0"/>
              <a:t>et al</a:t>
            </a:r>
            <a:r>
              <a:rPr lang="en-US" dirty="0" smtClean="0"/>
              <a:t>. </a:t>
            </a:r>
            <a:r>
              <a:rPr lang="en-US" dirty="0"/>
              <a:t>(2006) Handbook of </a:t>
            </a:r>
            <a:r>
              <a:rPr lang="en-US" dirty="0" smtClean="0"/>
              <a:t>Enology</a:t>
            </a:r>
          </a:p>
          <a:p>
            <a:pPr algn="l"/>
            <a:r>
              <a:rPr lang="en-US" dirty="0" err="1" smtClean="0"/>
              <a:t>Spillman</a:t>
            </a:r>
            <a:r>
              <a:rPr lang="en-US" dirty="0" smtClean="0"/>
              <a:t> et al. (2004) </a:t>
            </a:r>
            <a:r>
              <a:rPr lang="en-US" dirty="0" err="1" smtClean="0"/>
              <a:t>Austr</a:t>
            </a:r>
            <a:r>
              <a:rPr lang="en-US" dirty="0" smtClean="0"/>
              <a:t>. J. Grape Wine Res. 10: 216-226</a:t>
            </a:r>
            <a:endParaRPr lang="en-GB" dirty="0"/>
          </a:p>
          <a:p>
            <a:pPr algn="l"/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120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GB" sz="4800" b="1" dirty="0" smtClean="0">
                <a:solidFill>
                  <a:schemeClr val="bg1"/>
                </a:solidFill>
              </a:rPr>
              <a:t>Influence of Oak Composition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68760"/>
            <a:ext cx="7992888" cy="5589240"/>
          </a:xfrm>
        </p:spPr>
        <p:txBody>
          <a:bodyPr>
            <a:noAutofit/>
          </a:bodyPr>
          <a:lstStyle/>
          <a:p>
            <a:r>
              <a:rPr lang="en-GB" dirty="0" smtClean="0"/>
              <a:t>Generally with toasting</a:t>
            </a:r>
          </a:p>
          <a:p>
            <a:pPr lvl="1"/>
            <a:r>
              <a:rPr lang="en-GB" dirty="0" smtClean="0"/>
              <a:t>Furans </a:t>
            </a:r>
            <a:r>
              <a:rPr lang="en-GB" dirty="0">
                <a:sym typeface="Symbol"/>
              </a:rPr>
              <a:t></a:t>
            </a:r>
            <a:r>
              <a:rPr lang="en-GB" dirty="0" smtClean="0"/>
              <a:t> with toasting level</a:t>
            </a:r>
          </a:p>
          <a:p>
            <a:pPr lvl="2"/>
            <a:r>
              <a:rPr lang="en-GB" dirty="0" smtClean="0"/>
              <a:t>Still mostly below aroma threshold</a:t>
            </a:r>
          </a:p>
          <a:p>
            <a:pPr lvl="1"/>
            <a:r>
              <a:rPr lang="en-GB" dirty="0" smtClean="0"/>
              <a:t>Phenol aldehydes </a:t>
            </a:r>
            <a:r>
              <a:rPr lang="en-GB" dirty="0" smtClean="0">
                <a:sym typeface="Symbol"/>
              </a:rPr>
              <a:t> </a:t>
            </a:r>
            <a:r>
              <a:rPr lang="en-GB" dirty="0" smtClean="0"/>
              <a:t>with toasting level</a:t>
            </a:r>
          </a:p>
          <a:p>
            <a:pPr lvl="1"/>
            <a:r>
              <a:rPr lang="en-GB" dirty="0"/>
              <a:t>Oak lactones </a:t>
            </a:r>
            <a:r>
              <a:rPr lang="en-GB" dirty="0" smtClean="0">
                <a:sym typeface="Symbol"/>
              </a:rPr>
              <a:t></a:t>
            </a:r>
            <a:r>
              <a:rPr lang="en-GB" dirty="0" smtClean="0"/>
              <a:t> </a:t>
            </a:r>
            <a:r>
              <a:rPr lang="en-GB" dirty="0"/>
              <a:t>with </a:t>
            </a:r>
            <a:r>
              <a:rPr lang="en-GB" dirty="0" smtClean="0"/>
              <a:t>toasting</a:t>
            </a:r>
          </a:p>
          <a:p>
            <a:pPr lvl="1"/>
            <a:endParaRPr lang="en-GB" dirty="0" smtClean="0"/>
          </a:p>
          <a:p>
            <a:pPr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597352"/>
            <a:ext cx="6120680" cy="360040"/>
          </a:xfrm>
        </p:spPr>
        <p:txBody>
          <a:bodyPr/>
          <a:lstStyle/>
          <a:p>
            <a:pPr algn="l"/>
            <a:r>
              <a:rPr lang="en-US" dirty="0" err="1"/>
              <a:t>Ribéreau-Gayon</a:t>
            </a:r>
            <a:r>
              <a:rPr lang="en-US" dirty="0"/>
              <a:t> et al</a:t>
            </a:r>
            <a:r>
              <a:rPr lang="en-US" dirty="0" smtClean="0"/>
              <a:t>. </a:t>
            </a:r>
            <a:r>
              <a:rPr lang="en-US" dirty="0"/>
              <a:t>(2006) Handbook of </a:t>
            </a:r>
            <a:r>
              <a:rPr lang="en-US" dirty="0" smtClean="0"/>
              <a:t>Enology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40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68760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Influence of Winemaking on Oak Extracts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68760"/>
            <a:ext cx="8172400" cy="5256584"/>
          </a:xfrm>
        </p:spPr>
        <p:txBody>
          <a:bodyPr>
            <a:noAutofit/>
          </a:bodyPr>
          <a:lstStyle/>
          <a:p>
            <a:r>
              <a:rPr lang="en-US" dirty="0" smtClean="0"/>
              <a:t>Red </a:t>
            </a:r>
            <a:r>
              <a:rPr lang="en-US" dirty="0"/>
              <a:t>wine – barrel aged</a:t>
            </a:r>
          </a:p>
          <a:p>
            <a:r>
              <a:rPr lang="en-US" dirty="0"/>
              <a:t>White wine – barrel fermented, aged on lees</a:t>
            </a:r>
          </a:p>
          <a:p>
            <a:pPr lvl="1"/>
            <a:r>
              <a:rPr lang="en-US" dirty="0"/>
              <a:t>Lees limit </a:t>
            </a:r>
            <a:r>
              <a:rPr lang="en-US" dirty="0" err="1"/>
              <a:t>ellagic</a:t>
            </a:r>
            <a:r>
              <a:rPr lang="en-US" dirty="0"/>
              <a:t> tannin </a:t>
            </a:r>
            <a:r>
              <a:rPr lang="en-US" dirty="0" err="1"/>
              <a:t>conc</a:t>
            </a:r>
            <a:r>
              <a:rPr lang="en-US" dirty="0"/>
              <a:t> in wine</a:t>
            </a:r>
          </a:p>
          <a:p>
            <a:pPr lvl="2"/>
            <a:r>
              <a:rPr lang="en-US" dirty="0"/>
              <a:t>Tannins fixed on yeast cell walls and </a:t>
            </a:r>
            <a:r>
              <a:rPr lang="en-US" dirty="0" err="1"/>
              <a:t>mannoproteins</a:t>
            </a:r>
            <a:r>
              <a:rPr lang="en-US" dirty="0"/>
              <a:t> released from </a:t>
            </a:r>
            <a:r>
              <a:rPr lang="en-US" dirty="0" smtClean="0"/>
              <a:t>lees</a:t>
            </a:r>
          </a:p>
          <a:p>
            <a:r>
              <a:rPr lang="en-US" dirty="0">
                <a:sym typeface="Symbol"/>
              </a:rPr>
              <a:t>Barrel fermented wines – less wood aroma than barrel aged wines</a:t>
            </a:r>
          </a:p>
          <a:p>
            <a:pPr lvl="1"/>
            <a:r>
              <a:rPr lang="en-US" dirty="0">
                <a:sym typeface="Symbol"/>
              </a:rPr>
              <a:t>Reduction of vanillin to </a:t>
            </a:r>
            <a:r>
              <a:rPr lang="en-US" dirty="0" err="1">
                <a:sym typeface="Symbol"/>
              </a:rPr>
              <a:t>vanillic</a:t>
            </a:r>
            <a:r>
              <a:rPr lang="en-US" dirty="0">
                <a:sym typeface="Symbol"/>
              </a:rPr>
              <a:t> alcohol</a:t>
            </a:r>
          </a:p>
          <a:p>
            <a:pPr lvl="2"/>
            <a:endParaRPr lang="en-US" dirty="0"/>
          </a:p>
          <a:p>
            <a:endParaRPr lang="en-GB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381328"/>
            <a:ext cx="7670656" cy="476672"/>
          </a:xfrm>
        </p:spPr>
        <p:txBody>
          <a:bodyPr/>
          <a:lstStyle/>
          <a:p>
            <a:pPr algn="l"/>
            <a:r>
              <a:rPr lang="en-US" dirty="0" err="1"/>
              <a:t>Marchal</a:t>
            </a:r>
            <a:r>
              <a:rPr lang="en-US" dirty="0"/>
              <a:t> et </a:t>
            </a:r>
            <a:r>
              <a:rPr lang="en-US" dirty="0" smtClean="0"/>
              <a:t>al. (2011) </a:t>
            </a:r>
            <a:r>
              <a:rPr lang="en-US" dirty="0"/>
              <a:t>Anal. Chem. </a:t>
            </a:r>
            <a:r>
              <a:rPr lang="en-US" dirty="0" smtClean="0"/>
              <a:t>83: </a:t>
            </a:r>
            <a:r>
              <a:rPr lang="en-US" dirty="0"/>
              <a:t>9629-9637</a:t>
            </a:r>
          </a:p>
          <a:p>
            <a:pPr algn="l"/>
            <a:r>
              <a:rPr lang="en-US" dirty="0" err="1" smtClean="0"/>
              <a:t>Puech</a:t>
            </a:r>
            <a:r>
              <a:rPr lang="en-US" dirty="0" smtClean="0"/>
              <a:t> et al. (1999) Am. J. </a:t>
            </a:r>
            <a:r>
              <a:rPr lang="en-US" dirty="0" err="1" smtClean="0"/>
              <a:t>Enol</a:t>
            </a:r>
            <a:r>
              <a:rPr lang="en-US" dirty="0" smtClean="0"/>
              <a:t>. </a:t>
            </a:r>
            <a:r>
              <a:rPr lang="en-US" dirty="0" err="1" smtClean="0"/>
              <a:t>Vitic</a:t>
            </a:r>
            <a:r>
              <a:rPr lang="en-US" dirty="0" smtClean="0"/>
              <a:t>. 50: 469-478.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94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Influence of Barrel Size and Storage Time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15616" y="1340768"/>
            <a:ext cx="7920880" cy="4785395"/>
          </a:xfrm>
        </p:spPr>
        <p:txBody>
          <a:bodyPr>
            <a:noAutofit/>
          </a:bodyPr>
          <a:lstStyle/>
          <a:p>
            <a:r>
              <a:rPr lang="en-GB" dirty="0" smtClean="0"/>
              <a:t>Different barrel sizes (225, 300, 500, 1000 L)</a:t>
            </a:r>
            <a:endParaRPr lang="en-GB" dirty="0"/>
          </a:p>
          <a:p>
            <a:pPr lvl="1"/>
            <a:r>
              <a:rPr lang="en-GB" dirty="0"/>
              <a:t>Smaller barrels &gt; oak-related aroma compounds, </a:t>
            </a:r>
            <a:r>
              <a:rPr lang="en-GB" dirty="0" smtClean="0"/>
              <a:t>higher </a:t>
            </a:r>
            <a:r>
              <a:rPr lang="en-GB" dirty="0"/>
              <a:t>sensory scores</a:t>
            </a:r>
          </a:p>
          <a:p>
            <a:r>
              <a:rPr lang="en-US" dirty="0" smtClean="0"/>
              <a:t>Rate of extraction depends on wine composition and oak wood composition</a:t>
            </a:r>
          </a:p>
          <a:p>
            <a:pPr lvl="1"/>
            <a:r>
              <a:rPr lang="en-US" dirty="0" smtClean="0"/>
              <a:t>Vanillin max 10-12 months</a:t>
            </a:r>
          </a:p>
          <a:p>
            <a:pPr lvl="2"/>
            <a:r>
              <a:rPr lang="en-US" dirty="0" smtClean="0"/>
              <a:t>Transformed into </a:t>
            </a:r>
            <a:r>
              <a:rPr lang="en-US" dirty="0" err="1" smtClean="0"/>
              <a:t>vanillyl</a:t>
            </a:r>
            <a:r>
              <a:rPr lang="en-US" dirty="0" smtClean="0"/>
              <a:t> alcohol – less odoriferous</a:t>
            </a:r>
          </a:p>
          <a:p>
            <a:pPr lvl="1"/>
            <a:r>
              <a:rPr lang="en-US" dirty="0"/>
              <a:t>Other volatile phenols max 10-12 months although mostly below aroma threshold</a:t>
            </a:r>
          </a:p>
          <a:p>
            <a:pPr lvl="2"/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15616" y="6309320"/>
            <a:ext cx="8028384" cy="582672"/>
          </a:xfrm>
        </p:spPr>
        <p:txBody>
          <a:bodyPr/>
          <a:lstStyle/>
          <a:p>
            <a:pPr algn="l"/>
            <a:r>
              <a:rPr lang="en-US" dirty="0" err="1" smtClean="0"/>
              <a:t>Garde-Cerd</a:t>
            </a:r>
            <a:r>
              <a:rPr lang="en-US" dirty="0" err="1" smtClean="0">
                <a:cs typeface="Calibri"/>
              </a:rPr>
              <a:t>án</a:t>
            </a:r>
            <a:r>
              <a:rPr lang="en-US" dirty="0" smtClean="0">
                <a:cs typeface="Calibri"/>
              </a:rPr>
              <a:t> </a:t>
            </a:r>
            <a:r>
              <a:rPr lang="en-US" dirty="0" err="1">
                <a:cs typeface="Calibri"/>
              </a:rPr>
              <a:t>amd</a:t>
            </a:r>
            <a:r>
              <a:rPr lang="en-US" dirty="0">
                <a:cs typeface="Calibri"/>
              </a:rPr>
              <a:t> </a:t>
            </a:r>
            <a:r>
              <a:rPr lang="en-US" dirty="0" err="1" smtClean="0">
                <a:cs typeface="Calibri"/>
              </a:rPr>
              <a:t>Ancín-Azpilicueta</a:t>
            </a:r>
            <a:r>
              <a:rPr lang="en-US" dirty="0" smtClean="0">
                <a:cs typeface="Calibri"/>
              </a:rPr>
              <a:t> </a:t>
            </a:r>
            <a:r>
              <a:rPr lang="en-US" dirty="0">
                <a:cs typeface="Calibri"/>
              </a:rPr>
              <a:t>(2006) Trends Food Sci. 17, </a:t>
            </a:r>
            <a:r>
              <a:rPr lang="en-US" dirty="0" smtClean="0">
                <a:cs typeface="Calibri"/>
              </a:rPr>
              <a:t>438-447</a:t>
            </a:r>
          </a:p>
          <a:p>
            <a:pPr algn="l"/>
            <a:r>
              <a:rPr lang="en-US" dirty="0" smtClean="0">
                <a:cs typeface="Calibri"/>
              </a:rPr>
              <a:t>Pérez-</a:t>
            </a:r>
            <a:r>
              <a:rPr lang="en-US" dirty="0" err="1" smtClean="0">
                <a:cs typeface="Calibri"/>
              </a:rPr>
              <a:t>Prieto</a:t>
            </a:r>
            <a:r>
              <a:rPr lang="en-US" dirty="0" smtClean="0">
                <a:cs typeface="Calibri"/>
              </a:rPr>
              <a:t> et al. (2003) J. Agric. Food Chem. 51: 5444-5449</a:t>
            </a:r>
          </a:p>
          <a:p>
            <a:pPr algn="l"/>
            <a:r>
              <a:rPr lang="en-US" dirty="0" smtClean="0">
                <a:cs typeface="Calibri"/>
              </a:rPr>
              <a:t>Rodr</a:t>
            </a:r>
            <a:r>
              <a:rPr lang="en-US" dirty="0" smtClean="0">
                <a:latin typeface="Calibri"/>
                <a:cs typeface="Calibri"/>
              </a:rPr>
              <a:t>íguez-Rodríguez and Gómez-Plaza (2011) Am. J. </a:t>
            </a:r>
            <a:r>
              <a:rPr lang="en-US" dirty="0" err="1" smtClean="0">
                <a:latin typeface="Calibri"/>
                <a:cs typeface="Calibri"/>
              </a:rPr>
              <a:t>Enol</a:t>
            </a:r>
            <a:r>
              <a:rPr lang="en-US" dirty="0" smtClean="0">
                <a:latin typeface="Calibri"/>
                <a:cs typeface="Calibri"/>
              </a:rPr>
              <a:t>. </a:t>
            </a:r>
            <a:r>
              <a:rPr lang="en-US" dirty="0" err="1" smtClean="0">
                <a:latin typeface="Calibri"/>
                <a:cs typeface="Calibri"/>
              </a:rPr>
              <a:t>Vitic</a:t>
            </a:r>
            <a:r>
              <a:rPr lang="en-US" dirty="0" smtClean="0">
                <a:latin typeface="Calibri"/>
                <a:cs typeface="Calibri"/>
              </a:rPr>
              <a:t>. 62 (3): 359-365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762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Influence of Barrel Storage Time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08112" y="6597352"/>
            <a:ext cx="8028384" cy="294640"/>
          </a:xfrm>
        </p:spPr>
        <p:txBody>
          <a:bodyPr/>
          <a:lstStyle/>
          <a:p>
            <a:pPr algn="l"/>
            <a:r>
              <a:rPr lang="en-US" dirty="0" smtClean="0">
                <a:cs typeface="Calibri"/>
              </a:rPr>
              <a:t>Pérez-</a:t>
            </a:r>
            <a:r>
              <a:rPr lang="en-US" dirty="0" err="1" smtClean="0">
                <a:cs typeface="Calibri"/>
              </a:rPr>
              <a:t>Prieto</a:t>
            </a:r>
            <a:r>
              <a:rPr lang="en-US" dirty="0" smtClean="0">
                <a:cs typeface="Calibri"/>
              </a:rPr>
              <a:t> et al. (2003) J. Agric. Food Chem. 51: 5444-5449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859" y="1287015"/>
            <a:ext cx="6518533" cy="5022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55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Influence of Barrel Storage Time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71600" y="6562090"/>
            <a:ext cx="8028384" cy="329901"/>
          </a:xfrm>
        </p:spPr>
        <p:txBody>
          <a:bodyPr/>
          <a:lstStyle/>
          <a:p>
            <a:pPr algn="l"/>
            <a:r>
              <a:rPr lang="en-US" dirty="0">
                <a:cs typeface="Calibri"/>
              </a:rPr>
              <a:t>Pérez-</a:t>
            </a:r>
            <a:r>
              <a:rPr lang="en-US" dirty="0" err="1">
                <a:cs typeface="Calibri"/>
              </a:rPr>
              <a:t>Prieto</a:t>
            </a:r>
            <a:r>
              <a:rPr lang="en-US" dirty="0">
                <a:cs typeface="Calibri"/>
              </a:rPr>
              <a:t> et al. (2003) J. Agric. Food Chem. 51: 5444-5449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62820"/>
            <a:ext cx="6264696" cy="5199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3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Influence of Barrel Storage Time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15616" y="1340768"/>
            <a:ext cx="7920880" cy="4785395"/>
          </a:xfrm>
        </p:spPr>
        <p:txBody>
          <a:bodyPr>
            <a:noAutofit/>
          </a:bodyPr>
          <a:lstStyle/>
          <a:p>
            <a:r>
              <a:rPr lang="en-US" dirty="0" smtClean="0"/>
              <a:t>Formation of </a:t>
            </a:r>
            <a:r>
              <a:rPr lang="en-US" dirty="0" err="1" smtClean="0"/>
              <a:t>ethylphenols</a:t>
            </a:r>
            <a:endParaRPr lang="en-US" dirty="0" smtClean="0"/>
          </a:p>
          <a:p>
            <a:pPr lvl="1"/>
            <a:r>
              <a:rPr lang="en-US" dirty="0" err="1" smtClean="0"/>
              <a:t>Ethylphenols</a:t>
            </a:r>
            <a:r>
              <a:rPr lang="en-US" dirty="0" smtClean="0"/>
              <a:t>, 4-ethyl phenol and 4-ethylguaiacol</a:t>
            </a:r>
          </a:p>
          <a:p>
            <a:pPr lvl="2"/>
            <a:r>
              <a:rPr lang="en-US" dirty="0" smtClean="0"/>
              <a:t>Produced by </a:t>
            </a:r>
            <a:r>
              <a:rPr lang="en-US" i="1" dirty="0" err="1" smtClean="0"/>
              <a:t>Brettanomyces</a:t>
            </a:r>
            <a:r>
              <a:rPr lang="en-US" dirty="0" smtClean="0"/>
              <a:t>/</a:t>
            </a:r>
            <a:r>
              <a:rPr lang="en-US" i="1" dirty="0" err="1" smtClean="0"/>
              <a:t>Dekkera</a:t>
            </a:r>
            <a:r>
              <a:rPr lang="en-US" dirty="0" smtClean="0"/>
              <a:t> contaminant yeast</a:t>
            </a:r>
          </a:p>
          <a:p>
            <a:pPr lvl="2"/>
            <a:r>
              <a:rPr lang="en-US" dirty="0" smtClean="0"/>
              <a:t>Decarboxylation of </a:t>
            </a:r>
            <a:r>
              <a:rPr lang="en-US" dirty="0" err="1" smtClean="0"/>
              <a:t>ferulic</a:t>
            </a:r>
            <a:r>
              <a:rPr lang="en-US" dirty="0" smtClean="0"/>
              <a:t> and </a:t>
            </a:r>
            <a:r>
              <a:rPr lang="en-US" dirty="0" err="1" smtClean="0"/>
              <a:t>coumaric</a:t>
            </a:r>
            <a:r>
              <a:rPr lang="en-US" dirty="0" smtClean="0"/>
              <a:t> acids</a:t>
            </a:r>
          </a:p>
          <a:p>
            <a:pPr lvl="2"/>
            <a:r>
              <a:rPr lang="en-US" dirty="0" smtClean="0"/>
              <a:t>Higher </a:t>
            </a:r>
            <a:r>
              <a:rPr lang="en-US" dirty="0" err="1" smtClean="0"/>
              <a:t>conc</a:t>
            </a:r>
            <a:r>
              <a:rPr lang="en-US" dirty="0" smtClean="0"/>
              <a:t> in used barrels, increase with aging</a:t>
            </a:r>
          </a:p>
          <a:p>
            <a:pPr lvl="2"/>
            <a:r>
              <a:rPr lang="en-US" dirty="0" smtClean="0"/>
              <a:t>4-ethylphenol (horse, </a:t>
            </a:r>
            <a:r>
              <a:rPr lang="en-US" dirty="0" err="1" smtClean="0"/>
              <a:t>Band-aids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4-ethylguaiacol (smoky, spicy, cured bacon-like)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71600" y="6525344"/>
            <a:ext cx="8028384" cy="360040"/>
          </a:xfrm>
        </p:spPr>
        <p:txBody>
          <a:bodyPr/>
          <a:lstStyle/>
          <a:p>
            <a:pPr algn="l"/>
            <a:r>
              <a:rPr lang="en-US" dirty="0" err="1"/>
              <a:t>Garde-Cerd</a:t>
            </a:r>
            <a:r>
              <a:rPr lang="en-US" dirty="0" err="1">
                <a:cs typeface="Calibri"/>
              </a:rPr>
              <a:t>án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amd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Ancín-Azpilicueta</a:t>
            </a:r>
            <a:r>
              <a:rPr lang="en-US" dirty="0">
                <a:cs typeface="Calibri"/>
              </a:rPr>
              <a:t> (2006) Trends Food Sci. </a:t>
            </a:r>
            <a:r>
              <a:rPr lang="en-US" dirty="0" smtClean="0">
                <a:cs typeface="Calibri"/>
              </a:rPr>
              <a:t>17: 438-447</a:t>
            </a:r>
            <a:endParaRPr lang="en-US" dirty="0">
              <a:cs typeface="Calibri"/>
            </a:endParaRPr>
          </a:p>
          <a:p>
            <a:pPr algn="l"/>
            <a:r>
              <a:rPr lang="en-US" dirty="0">
                <a:cs typeface="Calibri"/>
              </a:rPr>
              <a:t>Pérez-</a:t>
            </a:r>
            <a:r>
              <a:rPr lang="en-US" dirty="0" err="1">
                <a:cs typeface="Calibri"/>
              </a:rPr>
              <a:t>Prieto</a:t>
            </a:r>
            <a:r>
              <a:rPr lang="en-US" dirty="0">
                <a:cs typeface="Calibri"/>
              </a:rPr>
              <a:t> et al. (2003) J. Agric. Food Chem. 51: 5444-5449</a:t>
            </a:r>
          </a:p>
        </p:txBody>
      </p:sp>
    </p:spTree>
    <p:extLst>
      <p:ext uri="{BB962C8B-B14F-4D97-AF65-F5344CB8AC3E}">
        <p14:creationId xmlns:p14="http://schemas.microsoft.com/office/powerpoint/2010/main" val="44399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GB" sz="4800" b="1" dirty="0" smtClean="0">
                <a:solidFill>
                  <a:schemeClr val="bg1"/>
                </a:solidFill>
              </a:rPr>
              <a:t>Introduction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68760"/>
            <a:ext cx="7992888" cy="5589240"/>
          </a:xfrm>
        </p:spPr>
        <p:txBody>
          <a:bodyPr>
            <a:noAutofit/>
          </a:bodyPr>
          <a:lstStyle/>
          <a:p>
            <a:r>
              <a:rPr lang="en-GB" dirty="0" smtClean="0"/>
              <a:t>Oak compounds extracted in to wine</a:t>
            </a:r>
          </a:p>
          <a:p>
            <a:pPr lvl="1"/>
            <a:r>
              <a:rPr lang="en-GB" dirty="0" smtClean="0"/>
              <a:t>Volatile</a:t>
            </a:r>
          </a:p>
          <a:p>
            <a:pPr lvl="1"/>
            <a:r>
              <a:rPr lang="en-GB" dirty="0" smtClean="0"/>
              <a:t>Non-volatile</a:t>
            </a:r>
          </a:p>
          <a:p>
            <a:r>
              <a:rPr lang="en-GB" dirty="0" smtClean="0"/>
              <a:t>Influence of oak and wine composition on extraction</a:t>
            </a:r>
          </a:p>
          <a:p>
            <a:r>
              <a:rPr lang="en-GB" dirty="0"/>
              <a:t>Major wine compounds</a:t>
            </a:r>
          </a:p>
          <a:p>
            <a:r>
              <a:rPr lang="en-GB" dirty="0" smtClean="0"/>
              <a:t>Interaction of oak compounds with wine constituents</a:t>
            </a:r>
          </a:p>
          <a:p>
            <a:pPr lvl="1"/>
            <a:r>
              <a:rPr lang="en-GB" dirty="0" smtClean="0"/>
              <a:t>Role of oxygen</a:t>
            </a:r>
          </a:p>
          <a:p>
            <a:pPr lvl="1"/>
            <a:r>
              <a:rPr lang="en-GB" dirty="0" smtClean="0"/>
              <a:t>Sensory impact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marL="914400" lvl="2" indent="0">
              <a:buNone/>
            </a:pPr>
            <a:endParaRPr lang="en-GB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Influence of New </a:t>
            </a:r>
            <a:r>
              <a:rPr lang="en-US" sz="4800" b="1" dirty="0" err="1" smtClean="0">
                <a:solidFill>
                  <a:schemeClr val="bg1"/>
                </a:solidFill>
              </a:rPr>
              <a:t>vs</a:t>
            </a:r>
            <a:r>
              <a:rPr lang="en-US" sz="4800" b="1" dirty="0" smtClean="0">
                <a:solidFill>
                  <a:schemeClr val="bg1"/>
                </a:solidFill>
              </a:rPr>
              <a:t> Used Barrels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15616" y="1340768"/>
            <a:ext cx="7920880" cy="4785395"/>
          </a:xfrm>
        </p:spPr>
        <p:txBody>
          <a:bodyPr>
            <a:noAutofit/>
          </a:bodyPr>
          <a:lstStyle/>
          <a:p>
            <a:r>
              <a:rPr lang="en-US" dirty="0" smtClean="0"/>
              <a:t>Greatest sensory </a:t>
            </a:r>
            <a:r>
              <a:rPr lang="en-US" dirty="0" err="1" smtClean="0"/>
              <a:t>diffr</a:t>
            </a:r>
            <a:r>
              <a:rPr lang="en-US" dirty="0" smtClean="0"/>
              <a:t> between used </a:t>
            </a:r>
            <a:r>
              <a:rPr lang="en-US" dirty="0" err="1" smtClean="0"/>
              <a:t>vs</a:t>
            </a:r>
            <a:r>
              <a:rPr lang="en-US" dirty="0" smtClean="0"/>
              <a:t> new barrels</a:t>
            </a:r>
          </a:p>
          <a:p>
            <a:pPr lvl="1"/>
            <a:r>
              <a:rPr lang="en-US" dirty="0" smtClean="0">
                <a:sym typeface="Symbol"/>
              </a:rPr>
              <a:t> lactones and vanillin </a:t>
            </a:r>
            <a:r>
              <a:rPr lang="en-US" dirty="0" err="1" smtClean="0">
                <a:sym typeface="Symbol"/>
              </a:rPr>
              <a:t>conc</a:t>
            </a:r>
            <a:endParaRPr lang="en-US" dirty="0" smtClean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In used barrels – </a:t>
            </a:r>
            <a:r>
              <a:rPr lang="en-US" dirty="0" err="1" smtClean="0">
                <a:sym typeface="Symbol"/>
              </a:rPr>
              <a:t>diffr</a:t>
            </a:r>
            <a:r>
              <a:rPr lang="en-US" dirty="0" smtClean="0">
                <a:sym typeface="Symbol"/>
              </a:rPr>
              <a:t> size barrels less important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71600" y="6525344"/>
            <a:ext cx="8028384" cy="360040"/>
          </a:xfrm>
        </p:spPr>
        <p:txBody>
          <a:bodyPr/>
          <a:lstStyle/>
          <a:p>
            <a:pPr algn="l"/>
            <a:r>
              <a:rPr lang="en-US" dirty="0" err="1"/>
              <a:t>Garde-Cerd</a:t>
            </a:r>
            <a:r>
              <a:rPr lang="en-US" dirty="0" err="1">
                <a:cs typeface="Calibri"/>
              </a:rPr>
              <a:t>án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amd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Ancín-Azpilicueta</a:t>
            </a:r>
            <a:r>
              <a:rPr lang="en-US" dirty="0">
                <a:cs typeface="Calibri"/>
              </a:rPr>
              <a:t> (2006) Trends Food Sci. 17: 438-447</a:t>
            </a:r>
          </a:p>
          <a:p>
            <a:pPr algn="l"/>
            <a:r>
              <a:rPr lang="en-US" dirty="0">
                <a:cs typeface="Calibri"/>
              </a:rPr>
              <a:t>Pérez-</a:t>
            </a:r>
            <a:r>
              <a:rPr lang="en-US" dirty="0" err="1">
                <a:cs typeface="Calibri"/>
              </a:rPr>
              <a:t>Prieto</a:t>
            </a:r>
            <a:r>
              <a:rPr lang="en-US" dirty="0">
                <a:cs typeface="Calibri"/>
              </a:rPr>
              <a:t> et al. (2003) J. Agric. Food Chem. 51: 5444-5449</a:t>
            </a:r>
          </a:p>
          <a:p>
            <a:pPr algn="l"/>
            <a:r>
              <a:rPr lang="en-US" dirty="0" smtClean="0">
                <a:cs typeface="Calibri"/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176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Oak: New Technologies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15616" y="1268760"/>
            <a:ext cx="7920880" cy="4857403"/>
          </a:xfrm>
        </p:spPr>
        <p:txBody>
          <a:bodyPr>
            <a:no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3200" dirty="0"/>
              <a:t>Entire surface area usable, not just 40% as in the case with barrels</a:t>
            </a:r>
          </a:p>
          <a:p>
            <a:r>
              <a:rPr lang="en-US" dirty="0" smtClean="0"/>
              <a:t>Comparing barrels, staves and oak chips</a:t>
            </a:r>
          </a:p>
          <a:p>
            <a:pPr lvl="1"/>
            <a:r>
              <a:rPr lang="en-US" dirty="0" smtClean="0"/>
              <a:t>Additions according to similar surface area</a:t>
            </a:r>
          </a:p>
          <a:p>
            <a:pPr lvl="1"/>
            <a:r>
              <a:rPr lang="en-US" dirty="0" smtClean="0"/>
              <a:t>Vanillin chips&gt;</a:t>
            </a:r>
            <a:r>
              <a:rPr lang="en-US" dirty="0" err="1" smtClean="0"/>
              <a:t>staves</a:t>
            </a:r>
            <a:r>
              <a:rPr lang="en-US" dirty="0" err="1" smtClean="0">
                <a:sym typeface="Symbol"/>
              </a:rPr>
              <a:t>barrel</a:t>
            </a:r>
            <a:endParaRPr lang="en-US" dirty="0" smtClean="0">
              <a:sym typeface="Symbol"/>
            </a:endParaRPr>
          </a:p>
          <a:p>
            <a:r>
              <a:rPr lang="en-US" dirty="0" smtClean="0">
                <a:sym typeface="Symbol"/>
              </a:rPr>
              <a:t>Oak chips </a:t>
            </a:r>
            <a:r>
              <a:rPr lang="en-US" dirty="0" err="1" smtClean="0">
                <a:sym typeface="Symbol"/>
              </a:rPr>
              <a:t>vs</a:t>
            </a:r>
            <a:r>
              <a:rPr lang="en-US" dirty="0" smtClean="0">
                <a:sym typeface="Symbol"/>
              </a:rPr>
              <a:t> barrel aged</a:t>
            </a:r>
          </a:p>
          <a:p>
            <a:pPr lvl="1"/>
            <a:r>
              <a:rPr lang="en-US" dirty="0" smtClean="0">
                <a:sym typeface="Symbol"/>
              </a:rPr>
              <a:t>Chips &gt; coconut and vanilla character</a:t>
            </a:r>
          </a:p>
          <a:p>
            <a:pPr lvl="1"/>
            <a:r>
              <a:rPr lang="en-US" dirty="0" smtClean="0">
                <a:sym typeface="Symbol"/>
              </a:rPr>
              <a:t>Chips &gt; bitterness and astringency</a:t>
            </a:r>
          </a:p>
          <a:p>
            <a:pPr lvl="1"/>
            <a:r>
              <a:rPr lang="en-US" dirty="0">
                <a:sym typeface="Symbol"/>
              </a:rPr>
              <a:t>Oak chips wines &gt; grassy and vegetal notes compared to same wine barrel aged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71600" y="6453336"/>
            <a:ext cx="8028384" cy="360040"/>
          </a:xfrm>
        </p:spPr>
        <p:txBody>
          <a:bodyPr/>
          <a:lstStyle/>
          <a:p>
            <a:pPr algn="l"/>
            <a:r>
              <a:rPr lang="en-US" dirty="0" smtClean="0"/>
              <a:t>Del Alamo et al., 2004, Anal. </a:t>
            </a:r>
            <a:r>
              <a:rPr lang="en-US" dirty="0" err="1" smtClean="0"/>
              <a:t>Chim</a:t>
            </a:r>
            <a:r>
              <a:rPr lang="en-US" dirty="0" smtClean="0"/>
              <a:t>. </a:t>
            </a:r>
            <a:r>
              <a:rPr lang="en-US" dirty="0" err="1" smtClean="0"/>
              <a:t>Acta</a:t>
            </a:r>
            <a:r>
              <a:rPr lang="en-US" dirty="0" smtClean="0"/>
              <a:t>. 513 (1), 229-237; </a:t>
            </a:r>
            <a:r>
              <a:rPr lang="en-US" dirty="0" err="1" smtClean="0"/>
              <a:t>Garde-Cerd</a:t>
            </a:r>
            <a:r>
              <a:rPr lang="en-US" dirty="0" err="1" smtClean="0">
                <a:cs typeface="Calibri"/>
              </a:rPr>
              <a:t>án</a:t>
            </a:r>
            <a:r>
              <a:rPr lang="en-US" dirty="0" smtClean="0">
                <a:cs typeface="Calibri"/>
              </a:rPr>
              <a:t> </a:t>
            </a:r>
            <a:r>
              <a:rPr lang="en-US" dirty="0" err="1">
                <a:cs typeface="Calibri"/>
              </a:rPr>
              <a:t>amd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Ancín-Azpilicueta</a:t>
            </a:r>
            <a:r>
              <a:rPr lang="en-US" dirty="0">
                <a:cs typeface="Calibri"/>
              </a:rPr>
              <a:t> (2006) Trends Food Sci. 17: </a:t>
            </a:r>
            <a:r>
              <a:rPr lang="en-US" dirty="0" smtClean="0">
                <a:cs typeface="Calibri"/>
              </a:rPr>
              <a:t>438-447; </a:t>
            </a:r>
            <a:r>
              <a:rPr lang="en-US" dirty="0">
                <a:cs typeface="Calibri"/>
              </a:rPr>
              <a:t>Ortega-</a:t>
            </a:r>
            <a:r>
              <a:rPr lang="en-US" dirty="0" err="1">
                <a:cs typeface="Calibri"/>
              </a:rPr>
              <a:t>Heras</a:t>
            </a:r>
            <a:r>
              <a:rPr lang="en-US" dirty="0">
                <a:cs typeface="Calibri"/>
              </a:rPr>
              <a:t> et al., 2010, Food Sci. Tech. 43, </a:t>
            </a:r>
            <a:r>
              <a:rPr lang="en-US" dirty="0" smtClean="0">
                <a:cs typeface="Calibri"/>
              </a:rPr>
              <a:t>1533-1541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55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The Use of Oak Chips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15616" y="1340768"/>
            <a:ext cx="7920880" cy="4785395"/>
          </a:xfrm>
        </p:spPr>
        <p:txBody>
          <a:bodyPr>
            <a:noAutofit/>
          </a:bodyPr>
          <a:lstStyle/>
          <a:p>
            <a:r>
              <a:rPr lang="en-US" dirty="0" smtClean="0">
                <a:sym typeface="Symbol"/>
              </a:rPr>
              <a:t>Alternative to give young wines woody tones – similar to wine aged in barrels for  3 months</a:t>
            </a:r>
          </a:p>
          <a:p>
            <a:pPr lvl="1"/>
            <a:r>
              <a:rPr lang="en-US" dirty="0" smtClean="0">
                <a:sym typeface="Symbol"/>
              </a:rPr>
              <a:t>Similar phenol and color composition</a:t>
            </a:r>
          </a:p>
          <a:p>
            <a:r>
              <a:rPr lang="en-US" dirty="0" smtClean="0">
                <a:sym typeface="Symbol"/>
              </a:rPr>
              <a:t>MOX + oak chips – similar color advantages to barrel</a:t>
            </a:r>
          </a:p>
          <a:p>
            <a:pPr lvl="1"/>
            <a:r>
              <a:rPr lang="en-US" dirty="0" smtClean="0">
                <a:sym typeface="Symbol"/>
              </a:rPr>
              <a:t>Lasting effect?</a:t>
            </a:r>
          </a:p>
          <a:p>
            <a:r>
              <a:rPr lang="en-US" dirty="0" smtClean="0">
                <a:sym typeface="Symbol"/>
              </a:rPr>
              <a:t>Recommended for short aged red wine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71600" y="6093296"/>
            <a:ext cx="8028384" cy="764704"/>
          </a:xfrm>
        </p:spPr>
        <p:txBody>
          <a:bodyPr/>
          <a:lstStyle/>
          <a:p>
            <a:pPr algn="l"/>
            <a:r>
              <a:rPr lang="en-US" dirty="0" smtClean="0"/>
              <a:t>Bautista-</a:t>
            </a:r>
            <a:r>
              <a:rPr lang="en-US" dirty="0" err="1" smtClean="0"/>
              <a:t>Ortin</a:t>
            </a:r>
            <a:r>
              <a:rPr lang="en-US" dirty="0" smtClean="0"/>
              <a:t> et al., 2008, </a:t>
            </a:r>
            <a:r>
              <a:rPr lang="en-US" dirty="0" err="1" smtClean="0"/>
              <a:t>Austr</a:t>
            </a:r>
            <a:r>
              <a:rPr lang="en-US" dirty="0" smtClean="0"/>
              <a:t>. J. Grape Wine Res. 14, 63-70.</a:t>
            </a:r>
          </a:p>
          <a:p>
            <a:pPr algn="l"/>
            <a:r>
              <a:rPr lang="en-US" dirty="0" smtClean="0"/>
              <a:t>Del Alamo et al., 2004, Anal. </a:t>
            </a:r>
            <a:r>
              <a:rPr lang="en-US" dirty="0" err="1" smtClean="0"/>
              <a:t>Chim</a:t>
            </a:r>
            <a:r>
              <a:rPr lang="en-US" dirty="0" smtClean="0"/>
              <a:t>. </a:t>
            </a:r>
            <a:r>
              <a:rPr lang="en-US" dirty="0" err="1" smtClean="0"/>
              <a:t>Acta</a:t>
            </a:r>
            <a:r>
              <a:rPr lang="en-US" dirty="0" smtClean="0"/>
              <a:t>. 513 (1), 229-237</a:t>
            </a:r>
          </a:p>
          <a:p>
            <a:pPr algn="l"/>
            <a:r>
              <a:rPr lang="en-US" dirty="0" err="1"/>
              <a:t>Garde-Cerd</a:t>
            </a:r>
            <a:r>
              <a:rPr lang="en-US" dirty="0" err="1">
                <a:cs typeface="Calibri"/>
              </a:rPr>
              <a:t>án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amd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Ancín-Azpilicueta</a:t>
            </a:r>
            <a:r>
              <a:rPr lang="en-US" dirty="0">
                <a:cs typeface="Calibri"/>
              </a:rPr>
              <a:t> (2006) Trends Food Sci. 17: 438-447</a:t>
            </a:r>
          </a:p>
          <a:p>
            <a:pPr algn="l"/>
            <a:r>
              <a:rPr lang="en-US" dirty="0" smtClean="0">
                <a:cs typeface="Calibri"/>
              </a:rPr>
              <a:t>Ortega-</a:t>
            </a:r>
            <a:r>
              <a:rPr lang="en-US" dirty="0" err="1" smtClean="0">
                <a:cs typeface="Calibri"/>
              </a:rPr>
              <a:t>Heras</a:t>
            </a:r>
            <a:r>
              <a:rPr lang="en-US" dirty="0" smtClean="0">
                <a:cs typeface="Calibri"/>
              </a:rPr>
              <a:t> et al., 2010, Food Sci. Tech. 43: 1533-1541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113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740352" y="3429000"/>
            <a:ext cx="1152128" cy="11149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Flavano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6587" y="4543905"/>
            <a:ext cx="3609909" cy="226947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68760"/>
            <a:ext cx="7992888" cy="5589240"/>
          </a:xfrm>
        </p:spPr>
        <p:txBody>
          <a:bodyPr>
            <a:noAutofit/>
          </a:bodyPr>
          <a:lstStyle/>
          <a:p>
            <a:r>
              <a:rPr lang="en-GB" dirty="0" smtClean="0"/>
              <a:t>Flavonoids</a:t>
            </a:r>
          </a:p>
          <a:p>
            <a:pPr lvl="1"/>
            <a:r>
              <a:rPr lang="en-GB" dirty="0" err="1" smtClean="0"/>
              <a:t>Anthocyanins</a:t>
            </a:r>
            <a:r>
              <a:rPr lang="en-GB" dirty="0" smtClean="0"/>
              <a:t> in skins</a:t>
            </a:r>
          </a:p>
          <a:p>
            <a:pPr lvl="2"/>
            <a:r>
              <a:rPr lang="en-GB" dirty="0" smtClean="0"/>
              <a:t>Red </a:t>
            </a:r>
            <a:r>
              <a:rPr lang="en-GB" dirty="0" err="1" smtClean="0"/>
              <a:t>color</a:t>
            </a:r>
            <a:r>
              <a:rPr lang="en-GB" dirty="0" smtClean="0"/>
              <a:t>, no taste</a:t>
            </a:r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r>
              <a:rPr lang="en-GB" dirty="0" smtClean="0"/>
              <a:t>Flavan-3-ols in skins and seeds </a:t>
            </a:r>
          </a:p>
          <a:p>
            <a:pPr lvl="2"/>
            <a:r>
              <a:rPr lang="en-GB" dirty="0" smtClean="0"/>
              <a:t>Oligomers and polymers of flavan-3-ols; </a:t>
            </a:r>
            <a:r>
              <a:rPr lang="en-GB" dirty="0" err="1" smtClean="0"/>
              <a:t>proantho-cyanidins</a:t>
            </a:r>
            <a:r>
              <a:rPr lang="en-GB" dirty="0" smtClean="0"/>
              <a:t> (PA) or condensed tannins </a:t>
            </a:r>
          </a:p>
          <a:p>
            <a:pPr lvl="2"/>
            <a:r>
              <a:rPr lang="en-GB" dirty="0" smtClean="0"/>
              <a:t>Main contributors to bitterness</a:t>
            </a:r>
          </a:p>
          <a:p>
            <a:pPr marL="914400" lvl="2" indent="0">
              <a:buNone/>
            </a:pPr>
            <a:r>
              <a:rPr lang="en-GB" dirty="0"/>
              <a:t> </a:t>
            </a:r>
            <a:r>
              <a:rPr lang="en-GB" dirty="0" smtClean="0"/>
              <a:t>   and astringency</a:t>
            </a:r>
            <a:endParaRPr lang="en-GB" dirty="0"/>
          </a:p>
          <a:p>
            <a:pPr marL="914400" lvl="2" indent="0">
              <a:buNone/>
            </a:pPr>
            <a:endParaRPr lang="en-GB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9" name="Picture 8" descr="Anthocyani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64661" y="1268760"/>
            <a:ext cx="3521533" cy="221589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GB" sz="4800" b="1" dirty="0" smtClean="0">
                <a:solidFill>
                  <a:schemeClr val="bg1"/>
                </a:solidFill>
              </a:rPr>
              <a:t>Most Important Grape Phenols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480759"/>
            <a:ext cx="6120680" cy="476633"/>
          </a:xfrm>
        </p:spPr>
        <p:txBody>
          <a:bodyPr/>
          <a:lstStyle/>
          <a:p>
            <a:pPr algn="l"/>
            <a:r>
              <a:rPr lang="en-US" dirty="0" err="1"/>
              <a:t>Prieur</a:t>
            </a:r>
            <a:r>
              <a:rPr lang="en-US" dirty="0"/>
              <a:t> </a:t>
            </a:r>
            <a:r>
              <a:rPr lang="en-US" i="1" dirty="0"/>
              <a:t>et al.</a:t>
            </a:r>
            <a:r>
              <a:rPr lang="en-US" dirty="0"/>
              <a:t> (1994) </a:t>
            </a:r>
            <a:r>
              <a:rPr lang="en-US" dirty="0" err="1" smtClean="0"/>
              <a:t>Phytochem</a:t>
            </a:r>
            <a:r>
              <a:rPr lang="en-US" dirty="0" smtClean="0"/>
              <a:t>. </a:t>
            </a:r>
            <a:r>
              <a:rPr lang="en-US" dirty="0"/>
              <a:t>36, 781-784.</a:t>
            </a:r>
          </a:p>
          <a:p>
            <a:pPr algn="l"/>
            <a:r>
              <a:rPr lang="en-GB" dirty="0" err="1" smtClean="0"/>
              <a:t>Souquet</a:t>
            </a:r>
            <a:r>
              <a:rPr lang="en-GB" dirty="0" smtClean="0"/>
              <a:t> </a:t>
            </a:r>
            <a:r>
              <a:rPr lang="en-GB" i="1" dirty="0"/>
              <a:t>et al. </a:t>
            </a:r>
            <a:r>
              <a:rPr lang="en-GB" dirty="0"/>
              <a:t>(1996)</a:t>
            </a:r>
            <a:r>
              <a:rPr lang="en-GB" i="1" dirty="0"/>
              <a:t> </a:t>
            </a:r>
            <a:r>
              <a:rPr lang="en-GB" dirty="0" err="1" smtClean="0"/>
              <a:t>Phytochem</a:t>
            </a:r>
            <a:r>
              <a:rPr lang="en-GB" dirty="0" smtClean="0"/>
              <a:t>. </a:t>
            </a:r>
            <a:r>
              <a:rPr lang="en-GB" dirty="0"/>
              <a:t>43, (2), 509-512.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27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196752"/>
          </a:xfrm>
        </p:spPr>
        <p:txBody>
          <a:bodyPr>
            <a:normAutofit/>
          </a:bodyPr>
          <a:lstStyle/>
          <a:p>
            <a:r>
              <a:rPr lang="en-GB" sz="4800" b="1" i="1" dirty="0" smtClean="0">
                <a:solidFill>
                  <a:schemeClr val="bg1"/>
                </a:solidFill>
              </a:rPr>
              <a:t>Figure: </a:t>
            </a:r>
            <a:r>
              <a:rPr lang="en-GB" sz="4800" b="1" dirty="0" err="1" smtClean="0">
                <a:solidFill>
                  <a:schemeClr val="bg1"/>
                </a:solidFill>
              </a:rPr>
              <a:t>Proanthocyanidins</a:t>
            </a:r>
            <a:endParaRPr lang="en-GB" sz="4800" b="1" dirty="0">
              <a:solidFill>
                <a:schemeClr val="bg1"/>
              </a:solidFill>
            </a:endParaRPr>
          </a:p>
        </p:txBody>
      </p:sp>
      <p:pic>
        <p:nvPicPr>
          <p:cNvPr id="12" name="Picture 12" descr="HE Fig 6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5616" y="1356568"/>
            <a:ext cx="6297613" cy="538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82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GB" sz="4800" b="1" dirty="0" smtClean="0">
                <a:solidFill>
                  <a:schemeClr val="bg1"/>
                </a:solidFill>
              </a:rPr>
              <a:t>Wine tannin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68760"/>
            <a:ext cx="7992888" cy="5589240"/>
          </a:xfrm>
        </p:spPr>
        <p:txBody>
          <a:bodyPr>
            <a:noAutofit/>
          </a:bodyPr>
          <a:lstStyle/>
          <a:p>
            <a:r>
              <a:rPr lang="en-GB" dirty="0" smtClean="0"/>
              <a:t>Depends on grape composition</a:t>
            </a:r>
          </a:p>
          <a:p>
            <a:r>
              <a:rPr lang="en-GB" dirty="0" smtClean="0"/>
              <a:t>Extraction </a:t>
            </a:r>
          </a:p>
          <a:p>
            <a:r>
              <a:rPr lang="en-GB" dirty="0" smtClean="0"/>
              <a:t>Presence of wood or oenological (commercial/exogenous) tannin addition – </a:t>
            </a:r>
            <a:r>
              <a:rPr lang="en-GB" dirty="0" err="1" smtClean="0"/>
              <a:t>ellagitannin</a:t>
            </a:r>
            <a:r>
              <a:rPr lang="en-GB" dirty="0" smtClean="0"/>
              <a:t> and/or </a:t>
            </a:r>
            <a:r>
              <a:rPr lang="en-GB" dirty="0" err="1" smtClean="0"/>
              <a:t>gallotannin</a:t>
            </a:r>
            <a:r>
              <a:rPr lang="en-GB" dirty="0" smtClean="0"/>
              <a:t> </a:t>
            </a:r>
          </a:p>
          <a:p>
            <a:r>
              <a:rPr lang="en-GB" dirty="0" smtClean="0"/>
              <a:t>Main polymerization reactions</a:t>
            </a:r>
          </a:p>
          <a:p>
            <a:pPr lvl="1"/>
            <a:r>
              <a:rPr lang="en-GB" dirty="0" smtClean="0"/>
              <a:t>Oxidation reactions </a:t>
            </a:r>
          </a:p>
          <a:p>
            <a:pPr lvl="1"/>
            <a:r>
              <a:rPr lang="en-GB" dirty="0" smtClean="0"/>
              <a:t>Condensation with aldehydes </a:t>
            </a:r>
            <a:r>
              <a:rPr lang="en-GB" dirty="0" smtClean="0">
                <a:hlinkClick r:id="rId3" action="ppaction://hlinksldjump"/>
              </a:rPr>
              <a:t>(Fig. 4)</a:t>
            </a:r>
            <a:endParaRPr lang="en-GB" dirty="0" smtClean="0"/>
          </a:p>
          <a:p>
            <a:pPr lvl="1"/>
            <a:r>
              <a:rPr lang="en-GB" dirty="0" smtClean="0"/>
              <a:t>Direct reactions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525344"/>
            <a:ext cx="8100392" cy="360040"/>
          </a:xfrm>
        </p:spPr>
        <p:txBody>
          <a:bodyPr/>
          <a:lstStyle/>
          <a:p>
            <a:pPr algn="l"/>
            <a:r>
              <a:rPr lang="en-GB" dirty="0" err="1"/>
              <a:t>Atanasova</a:t>
            </a:r>
            <a:r>
              <a:rPr lang="en-GB" dirty="0"/>
              <a:t> et al., </a:t>
            </a:r>
            <a:r>
              <a:rPr lang="en-GB" dirty="0" smtClean="0"/>
              <a:t>(2002</a:t>
            </a:r>
            <a:r>
              <a:rPr lang="en-GB" dirty="0"/>
              <a:t>) Tetrahedron </a:t>
            </a:r>
            <a:r>
              <a:rPr lang="en-GB" dirty="0" err="1"/>
              <a:t>Lett</a:t>
            </a:r>
            <a:r>
              <a:rPr lang="en-GB" dirty="0"/>
              <a:t>. 43: </a:t>
            </a:r>
            <a:r>
              <a:rPr lang="en-GB" dirty="0" smtClean="0"/>
              <a:t>6151-6153</a:t>
            </a:r>
            <a:r>
              <a:rPr lang="en-GB" dirty="0"/>
              <a:t>;</a:t>
            </a:r>
            <a:r>
              <a:rPr lang="en-US" dirty="0" smtClean="0"/>
              <a:t> </a:t>
            </a:r>
            <a:r>
              <a:rPr lang="en-GB" dirty="0" err="1" smtClean="0"/>
              <a:t>Es</a:t>
            </a:r>
            <a:r>
              <a:rPr lang="en-GB" dirty="0" smtClean="0"/>
              <a:t>-Safi et al., (1999) J. Agric. Food Chem. 47:2096-2102;</a:t>
            </a:r>
          </a:p>
          <a:p>
            <a:pPr algn="l"/>
            <a:r>
              <a:rPr lang="en-GB" dirty="0" err="1" smtClean="0"/>
              <a:t>Fulcrand</a:t>
            </a:r>
            <a:r>
              <a:rPr lang="en-GB" dirty="0" smtClean="0"/>
              <a:t> et al., (1996)  J. </a:t>
            </a:r>
            <a:r>
              <a:rPr lang="en-GB" dirty="0" err="1" smtClean="0"/>
              <a:t>Chromatogr</a:t>
            </a:r>
            <a:r>
              <a:rPr lang="en-GB" dirty="0" smtClean="0"/>
              <a:t>. 752:85-91; </a:t>
            </a:r>
            <a:r>
              <a:rPr lang="en-US" dirty="0" err="1" smtClean="0"/>
              <a:t>Guyot</a:t>
            </a:r>
            <a:r>
              <a:rPr lang="en-US" dirty="0" smtClean="0"/>
              <a:t> </a:t>
            </a:r>
            <a:r>
              <a:rPr lang="en-US" dirty="0"/>
              <a:t>et al., (1996) </a:t>
            </a:r>
            <a:r>
              <a:rPr lang="en-US" dirty="0" err="1"/>
              <a:t>Phytochem</a:t>
            </a:r>
            <a:r>
              <a:rPr lang="en-US" dirty="0"/>
              <a:t>. 42: </a:t>
            </a:r>
            <a:r>
              <a:rPr lang="en-US" dirty="0" smtClean="0"/>
              <a:t>12789-1288.</a:t>
            </a:r>
            <a:endParaRPr lang="en-GB" dirty="0" smtClean="0"/>
          </a:p>
          <a:p>
            <a:pPr algn="l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GB" sz="4800" i="1" dirty="0" smtClean="0">
                <a:solidFill>
                  <a:schemeClr val="bg1"/>
                </a:solidFill>
              </a:rPr>
              <a:t>Figure: </a:t>
            </a:r>
            <a:r>
              <a:rPr lang="en-GB" sz="4800" b="1" dirty="0" smtClean="0">
                <a:solidFill>
                  <a:schemeClr val="bg1"/>
                </a:solidFill>
              </a:rPr>
              <a:t>Wine pigments</a:t>
            </a:r>
            <a:endParaRPr lang="en-GB" sz="4800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2542350" cy="295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563888" y="4005065"/>
            <a:ext cx="238094" cy="215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995936" y="1268760"/>
            <a:ext cx="2464549" cy="2966373"/>
            <a:chOff x="5053400" y="1392267"/>
            <a:chExt cx="2464549" cy="296637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3400" y="1392267"/>
              <a:ext cx="2464549" cy="29003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7223760" y="4077072"/>
              <a:ext cx="294189" cy="2815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604603" y="4160923"/>
            <a:ext cx="4674270" cy="2580445"/>
            <a:chOff x="1611405" y="4241108"/>
            <a:chExt cx="4674270" cy="258044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4826" y="4241108"/>
              <a:ext cx="3490849" cy="25804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1611405" y="6209641"/>
              <a:ext cx="1998992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282828"/>
                  </a:solidFill>
                  <a:cs typeface="Arial" pitchFamily="34" charset="0"/>
                </a:rPr>
                <a:t>Direct condensation</a:t>
              </a:r>
              <a:endParaRPr lang="en-US" sz="1400" b="1" dirty="0">
                <a:solidFill>
                  <a:srgbClr val="282828"/>
                </a:solidFill>
                <a:cs typeface="Arial" pitchFamily="34" charset="0"/>
              </a:endParaRPr>
            </a:p>
          </p:txBody>
        </p:sp>
      </p:grp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1083006" y="6586189"/>
            <a:ext cx="7161402" cy="443211"/>
          </a:xfrm>
        </p:spPr>
        <p:txBody>
          <a:bodyPr/>
          <a:lstStyle/>
          <a:p>
            <a:pPr algn="l"/>
            <a:r>
              <a:rPr lang="en-GB" dirty="0" err="1" smtClean="0"/>
              <a:t>Mateus</a:t>
            </a:r>
            <a:r>
              <a:rPr lang="en-GB" dirty="0" smtClean="0"/>
              <a:t> et al., (2003) J. Agric. Food Chem</a:t>
            </a:r>
            <a:r>
              <a:rPr lang="en-GB" dirty="0"/>
              <a:t>.</a:t>
            </a:r>
            <a:r>
              <a:rPr lang="en-GB" dirty="0" smtClean="0"/>
              <a:t> 51: 1919-1923; Reynolds (2010) Managing wine quality.</a:t>
            </a:r>
          </a:p>
          <a:p>
            <a:pPr algn="l"/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79877" y="1256602"/>
            <a:ext cx="2556619" cy="2659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421121" y="3912948"/>
            <a:ext cx="26931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383838"/>
                </a:solidFill>
                <a:cs typeface="Arial" pitchFamily="34" charset="0"/>
              </a:rPr>
              <a:t>Flavanyl</a:t>
            </a:r>
            <a:r>
              <a:rPr lang="en-US" sz="1400" b="1" dirty="0" smtClean="0">
                <a:solidFill>
                  <a:srgbClr val="383838"/>
                </a:solidFill>
                <a:cs typeface="Arial" pitchFamily="34" charset="0"/>
              </a:rPr>
              <a:t>-vinyl-</a:t>
            </a:r>
            <a:r>
              <a:rPr lang="en-US" sz="1400" b="1" dirty="0" err="1" smtClean="0">
                <a:solidFill>
                  <a:srgbClr val="383838"/>
                </a:solidFill>
                <a:cs typeface="Arial" pitchFamily="34" charset="0"/>
              </a:rPr>
              <a:t>pyranoanthocyanin</a:t>
            </a:r>
            <a:endParaRPr lang="en-US" sz="1400" b="1" dirty="0">
              <a:solidFill>
                <a:srgbClr val="383838"/>
              </a:solidFill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3" r="8944"/>
          <a:stretch/>
        </p:blipFill>
        <p:spPr bwMode="auto">
          <a:xfrm>
            <a:off x="1312287" y="4341897"/>
            <a:ext cx="2437039" cy="2218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7164288" y="6347390"/>
            <a:ext cx="936104" cy="2499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00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8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05978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bg1"/>
                </a:solidFill>
              </a:rPr>
              <a:t>Role of Oxygen during Barrel Aging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381328"/>
            <a:ext cx="8100392" cy="432048"/>
          </a:xfrm>
        </p:spPr>
        <p:txBody>
          <a:bodyPr/>
          <a:lstStyle/>
          <a:p>
            <a:pPr algn="l">
              <a:defRPr/>
            </a:pPr>
            <a:r>
              <a:rPr lang="en-US" dirty="0"/>
              <a:t>Del </a:t>
            </a:r>
            <a:r>
              <a:rPr lang="en-US" dirty="0" err="1">
                <a:cs typeface="Calibri"/>
              </a:rPr>
              <a:t>Ãlamo</a:t>
            </a:r>
            <a:r>
              <a:rPr lang="en-US" dirty="0">
                <a:cs typeface="Calibri"/>
              </a:rPr>
              <a:t> et al</a:t>
            </a:r>
            <a:r>
              <a:rPr lang="en-US" dirty="0" smtClean="0">
                <a:cs typeface="Calibri"/>
              </a:rPr>
              <a:t>.,(</a:t>
            </a:r>
            <a:r>
              <a:rPr lang="en-US" dirty="0">
                <a:cs typeface="Calibri"/>
              </a:rPr>
              <a:t>2010) Anal. </a:t>
            </a:r>
            <a:r>
              <a:rPr lang="en-US" dirty="0" err="1">
                <a:cs typeface="Calibri"/>
              </a:rPr>
              <a:t>Chim</a:t>
            </a:r>
            <a:r>
              <a:rPr lang="en-US" dirty="0">
                <a:cs typeface="Calibri"/>
              </a:rPr>
              <a:t>. </a:t>
            </a:r>
            <a:r>
              <a:rPr lang="en-US" dirty="0" err="1">
                <a:cs typeface="Calibri"/>
              </a:rPr>
              <a:t>Acta</a:t>
            </a:r>
            <a:r>
              <a:rPr lang="en-US" dirty="0">
                <a:cs typeface="Calibri"/>
              </a:rPr>
              <a:t> </a:t>
            </a:r>
            <a:r>
              <a:rPr lang="en-US" dirty="0" smtClean="0">
                <a:cs typeface="Calibri"/>
              </a:rPr>
              <a:t>660:92-101</a:t>
            </a:r>
            <a:endParaRPr lang="en-US" dirty="0">
              <a:cs typeface="Calibri"/>
            </a:endParaRPr>
          </a:p>
          <a:p>
            <a:pPr algn="l"/>
            <a:r>
              <a:rPr lang="en-US" dirty="0" err="1" smtClean="0"/>
              <a:t>Ribéreau-Gayon</a:t>
            </a:r>
            <a:r>
              <a:rPr lang="en-US" dirty="0" smtClean="0"/>
              <a:t> </a:t>
            </a:r>
            <a:r>
              <a:rPr lang="en-US" dirty="0"/>
              <a:t>et al., (2006) Handbook of Enology</a:t>
            </a:r>
            <a:endParaRPr lang="en-GB" dirty="0"/>
          </a:p>
        </p:txBody>
      </p:sp>
      <p:sp>
        <p:nvSpPr>
          <p:cNvPr id="631811" name="Rectangle 3"/>
          <p:cNvSpPr>
            <a:spLocks noChangeArrowheads="1"/>
          </p:cNvSpPr>
          <p:nvPr/>
        </p:nvSpPr>
        <p:spPr bwMode="auto">
          <a:xfrm>
            <a:off x="1043608" y="1340769"/>
            <a:ext cx="7920880" cy="51886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/>
              <a:t>O</a:t>
            </a:r>
            <a:r>
              <a:rPr lang="en-US" sz="2800" baseline="-25000" dirty="0"/>
              <a:t>2</a:t>
            </a:r>
            <a:r>
              <a:rPr lang="en-US" sz="2800" dirty="0"/>
              <a:t> </a:t>
            </a:r>
            <a:r>
              <a:rPr lang="en-US" sz="2800" dirty="0" smtClean="0"/>
              <a:t>initial filling of barrel up to 6 mg/L </a:t>
            </a:r>
            <a:r>
              <a:rPr lang="en-US" sz="2800" i="1" dirty="0" smtClean="0"/>
              <a:t>(0.5 mg/L)</a:t>
            </a:r>
          </a:p>
          <a:p>
            <a:pPr marL="457200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 smtClean="0"/>
              <a:t>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penetration through the barrel estimated at 1.66 and </a:t>
            </a:r>
            <a:r>
              <a:rPr lang="en-US" sz="2800" dirty="0"/>
              <a:t>2.5 </a:t>
            </a:r>
            <a:r>
              <a:rPr lang="en-US" sz="2800" dirty="0" smtClean="0"/>
              <a:t>ml.L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.month</a:t>
            </a:r>
            <a:r>
              <a:rPr lang="en-US" sz="2800" baseline="30000" dirty="0" smtClean="0"/>
              <a:t>-1 </a:t>
            </a:r>
            <a:r>
              <a:rPr lang="en-US" sz="2800" i="1" dirty="0" smtClean="0"/>
              <a:t>(1</a:t>
            </a:r>
            <a:r>
              <a:rPr lang="en-US" sz="2800" i="1" baseline="30000" dirty="0" smtClean="0"/>
              <a:t>st</a:t>
            </a:r>
            <a:r>
              <a:rPr lang="en-US" sz="2800" i="1" dirty="0" smtClean="0"/>
              <a:t> month </a:t>
            </a:r>
            <a:r>
              <a:rPr lang="en-US" sz="2800" i="1" dirty="0"/>
              <a:t>1-5 </a:t>
            </a:r>
            <a:r>
              <a:rPr lang="en-US" sz="2800" i="1" dirty="0" smtClean="0"/>
              <a:t>mgL</a:t>
            </a:r>
            <a:r>
              <a:rPr lang="en-US" sz="2800" i="1" baseline="30000" dirty="0" smtClean="0"/>
              <a:t>-1</a:t>
            </a:r>
            <a:r>
              <a:rPr lang="en-US" sz="2800" i="1" dirty="0" smtClean="0"/>
              <a:t>.month</a:t>
            </a:r>
            <a:r>
              <a:rPr lang="en-US" sz="2800" i="1" baseline="30000" dirty="0" smtClean="0"/>
              <a:t>-1</a:t>
            </a:r>
            <a:r>
              <a:rPr lang="en-US" sz="2800" i="1" dirty="0" smtClean="0"/>
              <a:t>, &lt; 1</a:t>
            </a:r>
            <a:r>
              <a:rPr lang="en-US" sz="2800" i="1" dirty="0"/>
              <a:t> ml.L</a:t>
            </a:r>
            <a:r>
              <a:rPr lang="en-US" sz="2800" i="1" baseline="30000" dirty="0"/>
              <a:t>-1</a:t>
            </a:r>
            <a:r>
              <a:rPr lang="en-US" sz="2800" i="1" dirty="0"/>
              <a:t>.month</a:t>
            </a:r>
            <a:r>
              <a:rPr lang="en-US" sz="2800" i="1" baseline="30000" dirty="0"/>
              <a:t>-1 </a:t>
            </a:r>
            <a:r>
              <a:rPr lang="en-US" sz="2800" i="1" dirty="0" smtClean="0"/>
              <a:t>)</a:t>
            </a:r>
            <a:endParaRPr lang="en-US" sz="2800" i="1" baseline="30000" dirty="0" smtClean="0"/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800" dirty="0" smtClean="0"/>
              <a:t>Difficult to determine – used by phenols in wine + </a:t>
            </a:r>
            <a:r>
              <a:rPr lang="en-GB" sz="2800" dirty="0" err="1" smtClean="0"/>
              <a:t>ellagitannins</a:t>
            </a:r>
            <a:endParaRPr lang="en-GB" sz="2800" dirty="0"/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GB" sz="2800" dirty="0" smtClean="0">
                <a:sym typeface="Symbol"/>
              </a:rPr>
              <a:t>Age of barrel will effect </a:t>
            </a:r>
            <a:r>
              <a:rPr lang="en-US" sz="2800" dirty="0"/>
              <a:t>O</a:t>
            </a:r>
            <a:r>
              <a:rPr lang="en-US" sz="2800" baseline="-25000" dirty="0"/>
              <a:t>2</a:t>
            </a:r>
            <a:r>
              <a:rPr lang="en-US" sz="2800" dirty="0"/>
              <a:t> </a:t>
            </a:r>
            <a:r>
              <a:rPr lang="en-US" sz="2800" dirty="0" smtClean="0"/>
              <a:t>diffusion rate</a:t>
            </a:r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800" dirty="0" smtClean="0"/>
              <a:t>Slow down due to plugging of wood pores with wine deposits </a:t>
            </a:r>
            <a:endParaRPr lang="en-GB" sz="2800" dirty="0"/>
          </a:p>
          <a:p>
            <a:pPr marL="914400" lvl="1" indent="-457200" algn="l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800" dirty="0" smtClean="0">
                <a:solidFill>
                  <a:srgbClr val="000000"/>
                </a:solidFill>
              </a:rPr>
              <a:t>Topping up barrels – 0.25 mg/L </a:t>
            </a:r>
            <a:r>
              <a:rPr lang="en-GB" sz="2800" i="1" dirty="0" smtClean="0">
                <a:solidFill>
                  <a:srgbClr val="000000"/>
                </a:solidFill>
              </a:rPr>
              <a:t>(very little)</a:t>
            </a:r>
          </a:p>
          <a:p>
            <a:pPr lvl="1" algn="l">
              <a:spcBef>
                <a:spcPct val="20000"/>
              </a:spcBef>
              <a:defRPr/>
            </a:pPr>
            <a:r>
              <a:rPr lang="en-GB" i="1" dirty="0" smtClean="0">
                <a:solidFill>
                  <a:srgbClr val="000000"/>
                </a:solidFill>
              </a:rPr>
              <a:t>* Values in italics – my own </a:t>
            </a:r>
            <a:r>
              <a:rPr lang="en-GB" i="1" dirty="0" err="1" smtClean="0">
                <a:solidFill>
                  <a:srgbClr val="000000"/>
                </a:solidFill>
              </a:rPr>
              <a:t>measurments</a:t>
            </a:r>
            <a:endParaRPr lang="en-GB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65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Influence of </a:t>
            </a:r>
            <a:r>
              <a:rPr lang="en-US" b="1" dirty="0" err="1">
                <a:solidFill>
                  <a:schemeClr val="bg1"/>
                </a:solidFill>
              </a:rPr>
              <a:t>Ellagitannnin</a:t>
            </a:r>
            <a:r>
              <a:rPr lang="en-US" b="1" dirty="0">
                <a:solidFill>
                  <a:schemeClr val="bg1"/>
                </a:solidFill>
              </a:rPr>
              <a:t> on Wine Tannin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196752"/>
            <a:ext cx="8244408" cy="5184576"/>
          </a:xfrm>
        </p:spPr>
        <p:txBody>
          <a:bodyPr>
            <a:no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Ellagitannins</a:t>
            </a:r>
            <a:r>
              <a:rPr lang="en-US" dirty="0" smtClean="0"/>
              <a:t>] low in wine due to</a:t>
            </a:r>
          </a:p>
          <a:p>
            <a:pPr lvl="1"/>
            <a:r>
              <a:rPr lang="en-US" dirty="0" smtClean="0"/>
              <a:t>Wood seasoning and toasting </a:t>
            </a:r>
            <a:r>
              <a:rPr lang="en-US" dirty="0" smtClean="0">
                <a:sym typeface="Symbol"/>
              </a:rPr>
              <a:t> </a:t>
            </a:r>
            <a:r>
              <a:rPr lang="en-US" dirty="0" err="1" smtClean="0">
                <a:sym typeface="Symbol"/>
              </a:rPr>
              <a:t>ellagitannins</a:t>
            </a:r>
            <a:endParaRPr lang="en-US" dirty="0" smtClean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Chemical transformation in wine due to oxidation, polymerization and </a:t>
            </a:r>
            <a:r>
              <a:rPr lang="en-US" dirty="0">
                <a:sym typeface="Symbol"/>
              </a:rPr>
              <a:t>hydrolysis </a:t>
            </a:r>
            <a:r>
              <a:rPr lang="en-US" sz="2400" i="1" dirty="0">
                <a:sym typeface="Symbol"/>
              </a:rPr>
              <a:t>(8 - 21 mg/L </a:t>
            </a:r>
            <a:r>
              <a:rPr lang="en-US" sz="2400" i="1" dirty="0" err="1">
                <a:sym typeface="Symbol"/>
              </a:rPr>
              <a:t>castalagin</a:t>
            </a:r>
            <a:r>
              <a:rPr lang="en-US" sz="2400" i="1" dirty="0">
                <a:sym typeface="Symbol"/>
              </a:rPr>
              <a:t> and 2 - 7 mg/L </a:t>
            </a:r>
            <a:r>
              <a:rPr lang="en-US" sz="2400" i="1" dirty="0" err="1">
                <a:sym typeface="Symbol"/>
              </a:rPr>
              <a:t>vescalagin</a:t>
            </a:r>
            <a:r>
              <a:rPr lang="en-US" sz="2400" i="1" dirty="0">
                <a:sym typeface="Symbol"/>
              </a:rPr>
              <a:t> </a:t>
            </a:r>
            <a:r>
              <a:rPr lang="en-US" sz="2400" i="1" dirty="0" smtClean="0">
                <a:sym typeface="Symbol"/>
              </a:rPr>
              <a:t>)</a:t>
            </a:r>
          </a:p>
          <a:p>
            <a:r>
              <a:rPr lang="en-US" sz="2800" dirty="0" smtClean="0">
                <a:sym typeface="Symbol"/>
              </a:rPr>
              <a:t></a:t>
            </a:r>
            <a:r>
              <a:rPr lang="en-US" dirty="0" err="1" smtClean="0">
                <a:sym typeface="Symbol"/>
              </a:rPr>
              <a:t>Pyranoanthocyanins</a:t>
            </a:r>
            <a:r>
              <a:rPr lang="en-US" dirty="0" smtClean="0">
                <a:sym typeface="Symbol"/>
              </a:rPr>
              <a:t> and other polymeric pigments with barrel maturation</a:t>
            </a:r>
            <a:r>
              <a:rPr lang="en-US" sz="2800" dirty="0" smtClean="0">
                <a:sym typeface="Symbol"/>
              </a:rPr>
              <a:t> </a:t>
            </a:r>
            <a:r>
              <a:rPr lang="en-US" sz="2200" i="1" dirty="0" smtClean="0">
                <a:sym typeface="Symbol"/>
              </a:rPr>
              <a:t>(</a:t>
            </a:r>
            <a:r>
              <a:rPr lang="en-US" sz="2200" dirty="0"/>
              <a:t>Cano-</a:t>
            </a:r>
            <a:r>
              <a:rPr lang="en-US" sz="2200" dirty="0" err="1"/>
              <a:t>López</a:t>
            </a:r>
            <a:r>
              <a:rPr lang="en-US" sz="2200" dirty="0"/>
              <a:t> </a:t>
            </a:r>
            <a:r>
              <a:rPr lang="en-US" sz="2200" i="1" dirty="0"/>
              <a:t>et al</a:t>
            </a:r>
            <a:r>
              <a:rPr lang="en-US" sz="2200" dirty="0"/>
              <a:t>., </a:t>
            </a:r>
            <a:r>
              <a:rPr lang="en-US" sz="2200" dirty="0" smtClean="0"/>
              <a:t>2010; </a:t>
            </a:r>
            <a:r>
              <a:rPr lang="en-US" sz="2200" i="1" dirty="0" smtClean="0">
                <a:sym typeface="Symbol"/>
              </a:rPr>
              <a:t>Del </a:t>
            </a:r>
            <a:r>
              <a:rPr lang="en-US" sz="2200" i="1" dirty="0" err="1" smtClean="0">
                <a:latin typeface="Calibri"/>
                <a:cs typeface="Calibri"/>
                <a:sym typeface="Symbol"/>
              </a:rPr>
              <a:t>Ã</a:t>
            </a:r>
            <a:r>
              <a:rPr lang="en-US" sz="2200" i="1" dirty="0" err="1" smtClean="0">
                <a:sym typeface="Symbol"/>
              </a:rPr>
              <a:t>lamo</a:t>
            </a:r>
            <a:r>
              <a:rPr lang="en-US" sz="2200" i="1" dirty="0" smtClean="0">
                <a:sym typeface="Symbol"/>
              </a:rPr>
              <a:t> et al., 2010)</a:t>
            </a:r>
            <a:endParaRPr lang="en-US" sz="2200" i="1" dirty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Malv-3-gluc and cat mediated reactions by oak-derived furfural, methyl-furfural and vanillin – model</a:t>
            </a:r>
            <a:r>
              <a:rPr lang="en-US" sz="2400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solutions</a:t>
            </a:r>
            <a:r>
              <a:rPr lang="en-US" sz="2400" dirty="0" smtClean="0">
                <a:sym typeface="Symbol"/>
              </a:rPr>
              <a:t> </a:t>
            </a:r>
            <a:r>
              <a:rPr lang="en-US" sz="2000" i="1" dirty="0" smtClean="0">
                <a:sym typeface="Symbol"/>
              </a:rPr>
              <a:t>(Sousa et al., 2010 and </a:t>
            </a:r>
            <a:r>
              <a:rPr lang="en-US" sz="2000" i="1" dirty="0" err="1" smtClean="0">
                <a:sym typeface="Symbol"/>
              </a:rPr>
              <a:t>Pissarra</a:t>
            </a:r>
            <a:r>
              <a:rPr lang="en-US" sz="2000" i="1" dirty="0" smtClean="0">
                <a:sym typeface="Symbol"/>
              </a:rPr>
              <a:t> et al., 2004)</a:t>
            </a:r>
          </a:p>
          <a:p>
            <a:pPr lvl="1"/>
            <a:endParaRPr lang="en-US" dirty="0" smtClean="0">
              <a:sym typeface="Symbo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309320"/>
            <a:ext cx="7886110" cy="504056"/>
          </a:xfrm>
        </p:spPr>
        <p:txBody>
          <a:bodyPr/>
          <a:lstStyle/>
          <a:p>
            <a:pPr algn="l"/>
            <a:r>
              <a:rPr lang="en-GB" dirty="0"/>
              <a:t>Cano-</a:t>
            </a:r>
            <a:r>
              <a:rPr lang="en-GB" dirty="0" err="1"/>
              <a:t>López</a:t>
            </a:r>
            <a:r>
              <a:rPr lang="en-GB" dirty="0"/>
              <a:t> et al., (2010) Food Chem. </a:t>
            </a:r>
            <a:r>
              <a:rPr lang="en-GB" dirty="0" smtClean="0"/>
              <a:t>119: 191-195; </a:t>
            </a:r>
            <a:r>
              <a:rPr lang="en-GB" dirty="0" err="1" smtClean="0"/>
              <a:t>Chassaing</a:t>
            </a:r>
            <a:r>
              <a:rPr lang="en-GB" dirty="0" smtClean="0"/>
              <a:t> et al. (2010) Eur. J. Org. Chem. 1:55-63; </a:t>
            </a:r>
            <a:r>
              <a:rPr lang="en-US" dirty="0" smtClean="0"/>
              <a:t>Del </a:t>
            </a:r>
            <a:r>
              <a:rPr lang="en-US" dirty="0" err="1" smtClean="0">
                <a:latin typeface="Calibri"/>
                <a:cs typeface="Calibri"/>
              </a:rPr>
              <a:t>Ãlamo</a:t>
            </a:r>
            <a:r>
              <a:rPr lang="en-US" dirty="0" smtClean="0">
                <a:latin typeface="Calibri"/>
                <a:cs typeface="Calibri"/>
              </a:rPr>
              <a:t> et al., (2010) Anal. </a:t>
            </a:r>
            <a:r>
              <a:rPr lang="en-US" dirty="0" err="1" smtClean="0">
                <a:latin typeface="Calibri"/>
                <a:cs typeface="Calibri"/>
              </a:rPr>
              <a:t>Chim</a:t>
            </a:r>
            <a:r>
              <a:rPr lang="en-US" dirty="0" smtClean="0">
                <a:latin typeface="Calibri"/>
                <a:cs typeface="Calibri"/>
              </a:rPr>
              <a:t>. </a:t>
            </a:r>
            <a:r>
              <a:rPr lang="en-US" dirty="0" err="1" smtClean="0">
                <a:latin typeface="Calibri"/>
                <a:cs typeface="Calibri"/>
              </a:rPr>
              <a:t>Acta</a:t>
            </a:r>
            <a:r>
              <a:rPr lang="en-US" dirty="0" smtClean="0">
                <a:latin typeface="Calibri"/>
                <a:cs typeface="Calibri"/>
              </a:rPr>
              <a:t> 660:92-101; </a:t>
            </a:r>
            <a:r>
              <a:rPr lang="en-US" dirty="0" err="1" smtClean="0">
                <a:latin typeface="Calibri"/>
                <a:cs typeface="Calibri"/>
              </a:rPr>
              <a:t>Pissarra</a:t>
            </a:r>
            <a:r>
              <a:rPr lang="en-US" dirty="0" smtClean="0">
                <a:latin typeface="Calibri"/>
                <a:cs typeface="Calibri"/>
              </a:rPr>
              <a:t> et al., (2004) Anal. </a:t>
            </a:r>
            <a:r>
              <a:rPr lang="en-US" dirty="0" err="1" smtClean="0">
                <a:latin typeface="Calibri"/>
                <a:cs typeface="Calibri"/>
              </a:rPr>
              <a:t>Chim</a:t>
            </a:r>
            <a:r>
              <a:rPr lang="en-US" dirty="0" smtClean="0">
                <a:latin typeface="Calibri"/>
                <a:cs typeface="Calibri"/>
              </a:rPr>
              <a:t>. </a:t>
            </a:r>
            <a:r>
              <a:rPr lang="en-US" dirty="0" err="1" smtClean="0">
                <a:latin typeface="Calibri"/>
                <a:cs typeface="Calibri"/>
              </a:rPr>
              <a:t>Acta</a:t>
            </a:r>
            <a:r>
              <a:rPr lang="en-US" dirty="0" smtClean="0">
                <a:latin typeface="Calibri"/>
                <a:cs typeface="Calibri"/>
              </a:rPr>
              <a:t> 513: 215-221;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 smtClean="0"/>
              <a:t>Moutounet</a:t>
            </a:r>
            <a:r>
              <a:rPr lang="en-US" dirty="0" smtClean="0"/>
              <a:t> et al. (1989) Sci. Aliments. 9: 35-41;</a:t>
            </a:r>
            <a:r>
              <a:rPr lang="en-US" dirty="0"/>
              <a:t> </a:t>
            </a:r>
            <a:r>
              <a:rPr lang="en-US" dirty="0" smtClean="0"/>
              <a:t>Sousa et al. (2010) J. Agric. Food Chem. 58: 5664-5669.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47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Influence of </a:t>
            </a:r>
            <a:r>
              <a:rPr lang="en-US" b="1" dirty="0" err="1">
                <a:solidFill>
                  <a:schemeClr val="bg1"/>
                </a:solidFill>
              </a:rPr>
              <a:t>Ellagitannnin</a:t>
            </a:r>
            <a:r>
              <a:rPr lang="en-US" b="1" dirty="0">
                <a:solidFill>
                  <a:schemeClr val="bg1"/>
                </a:solidFill>
              </a:rPr>
              <a:t> on Wine Tannin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340768"/>
            <a:ext cx="8172400" cy="5112568"/>
          </a:xfrm>
        </p:spPr>
        <p:txBody>
          <a:bodyPr>
            <a:noAutofit/>
          </a:bodyPr>
          <a:lstStyle/>
          <a:p>
            <a:r>
              <a:rPr lang="en-US" dirty="0" smtClean="0">
                <a:sym typeface="Symbol"/>
              </a:rPr>
              <a:t>Saucier </a:t>
            </a:r>
            <a:r>
              <a:rPr lang="en-US" i="1" dirty="0" smtClean="0">
                <a:sym typeface="Symbol"/>
              </a:rPr>
              <a:t>et al</a:t>
            </a:r>
            <a:r>
              <a:rPr lang="en-US" dirty="0" smtClean="0">
                <a:sym typeface="Symbol"/>
              </a:rPr>
              <a:t>. (2006) also identified 5 </a:t>
            </a:r>
            <a:r>
              <a:rPr lang="en-US" dirty="0" err="1" smtClean="0">
                <a:sym typeface="Symbol"/>
              </a:rPr>
              <a:t>ellagitannin</a:t>
            </a:r>
            <a:r>
              <a:rPr lang="en-US" dirty="0" smtClean="0">
                <a:sym typeface="Symbol"/>
              </a:rPr>
              <a:t> derivatives in oak aged Bordeaux wine</a:t>
            </a:r>
          </a:p>
          <a:p>
            <a:pPr lvl="1"/>
            <a:r>
              <a:rPr lang="en-US" dirty="0" smtClean="0">
                <a:sym typeface="Symbol"/>
              </a:rPr>
              <a:t>Total 2 mg/L, </a:t>
            </a:r>
            <a:r>
              <a:rPr lang="en-US" dirty="0" err="1" smtClean="0">
                <a:sym typeface="Symbol"/>
              </a:rPr>
              <a:t>catechin</a:t>
            </a:r>
            <a:r>
              <a:rPr lang="en-US" dirty="0" smtClean="0">
                <a:sym typeface="Symbol"/>
              </a:rPr>
              <a:t>- and </a:t>
            </a:r>
            <a:r>
              <a:rPr lang="en-US" dirty="0" err="1" smtClean="0">
                <a:sym typeface="Symbol"/>
              </a:rPr>
              <a:t>epicatechin-ellagitannin</a:t>
            </a:r>
            <a:r>
              <a:rPr lang="en-US" dirty="0" smtClean="0">
                <a:sym typeface="Symbol"/>
              </a:rPr>
              <a:t> derivatives</a:t>
            </a:r>
          </a:p>
          <a:p>
            <a:endParaRPr lang="en-US" dirty="0" smtClean="0">
              <a:sym typeface="Symbol"/>
            </a:endParaRPr>
          </a:p>
          <a:p>
            <a:pPr lvl="1"/>
            <a:endParaRPr lang="en-US" dirty="0" smtClean="0">
              <a:sym typeface="Symbo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525344"/>
            <a:ext cx="7886110" cy="360040"/>
          </a:xfrm>
        </p:spPr>
        <p:txBody>
          <a:bodyPr/>
          <a:lstStyle/>
          <a:p>
            <a:pPr algn="l"/>
            <a:r>
              <a:rPr lang="en-US" dirty="0" smtClean="0"/>
              <a:t>Saucier et al. (2006) J. Agric. Food Chem. 54 (19): 7349-7354.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23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GB" sz="4800" b="1" dirty="0" smtClean="0">
                <a:solidFill>
                  <a:schemeClr val="bg1"/>
                </a:solidFill>
              </a:rPr>
              <a:t>Compounds Extracted from Oak: Non-volatile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68760"/>
            <a:ext cx="7992888" cy="4896544"/>
          </a:xfrm>
        </p:spPr>
        <p:txBody>
          <a:bodyPr>
            <a:noAutofit/>
          </a:bodyPr>
          <a:lstStyle/>
          <a:p>
            <a:r>
              <a:rPr lang="en-GB" dirty="0" err="1" smtClean="0"/>
              <a:t>Hydrolyzable</a:t>
            </a:r>
            <a:r>
              <a:rPr lang="en-GB" dirty="0" smtClean="0"/>
              <a:t> tannins</a:t>
            </a:r>
          </a:p>
          <a:p>
            <a:pPr lvl="1"/>
            <a:r>
              <a:rPr lang="en-GB" dirty="0" err="1" smtClean="0"/>
              <a:t>Ellagitannins</a:t>
            </a:r>
            <a:r>
              <a:rPr lang="en-GB" dirty="0" smtClean="0"/>
              <a:t> (up to 100 mg/L)</a:t>
            </a:r>
          </a:p>
          <a:p>
            <a:pPr lvl="1"/>
            <a:r>
              <a:rPr lang="en-US" dirty="0" smtClean="0"/>
              <a:t>Most </a:t>
            </a:r>
            <a:r>
              <a:rPr lang="en-US" dirty="0"/>
              <a:t>important monomers are </a:t>
            </a:r>
            <a:r>
              <a:rPr lang="en-US" dirty="0" err="1"/>
              <a:t>vescalagin</a:t>
            </a:r>
            <a:r>
              <a:rPr lang="en-US" dirty="0"/>
              <a:t>, </a:t>
            </a:r>
            <a:r>
              <a:rPr lang="en-US" dirty="0" err="1"/>
              <a:t>castalagin</a:t>
            </a:r>
            <a:r>
              <a:rPr lang="en-US" dirty="0"/>
              <a:t>, less important are </a:t>
            </a:r>
            <a:r>
              <a:rPr lang="en-US" dirty="0" err="1"/>
              <a:t>grandinin</a:t>
            </a:r>
            <a:r>
              <a:rPr lang="en-US" dirty="0"/>
              <a:t>, </a:t>
            </a:r>
            <a:r>
              <a:rPr lang="en-US" dirty="0" err="1"/>
              <a:t>roburin</a:t>
            </a:r>
            <a:r>
              <a:rPr lang="en-US" dirty="0"/>
              <a:t> </a:t>
            </a:r>
            <a:r>
              <a:rPr lang="en-US" dirty="0" smtClean="0">
                <a:hlinkClick r:id="rId3" action="ppaction://hlinksldjump"/>
              </a:rPr>
              <a:t>(Fig)</a:t>
            </a:r>
            <a:endParaRPr lang="en-US" dirty="0"/>
          </a:p>
          <a:p>
            <a:pPr lvl="1"/>
            <a:r>
              <a:rPr lang="en-US" dirty="0"/>
              <a:t>More bitter then astringent, present in wine below detection limit, perhaps synergistic effect </a:t>
            </a:r>
            <a:r>
              <a:rPr lang="en-US" i="1" dirty="0"/>
              <a:t>(</a:t>
            </a:r>
            <a:r>
              <a:rPr lang="en-US" i="1" dirty="0" err="1"/>
              <a:t>Puech</a:t>
            </a:r>
            <a:r>
              <a:rPr lang="en-US" i="1" dirty="0"/>
              <a:t> et al., 1999)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pPr marL="914400" lvl="2" indent="0">
              <a:buNone/>
            </a:pPr>
            <a:endParaRPr lang="en-GB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597352"/>
            <a:ext cx="6120680" cy="260648"/>
          </a:xfrm>
        </p:spPr>
        <p:txBody>
          <a:bodyPr/>
          <a:lstStyle/>
          <a:p>
            <a:pPr algn="l"/>
            <a:r>
              <a:rPr lang="en-US" dirty="0" err="1" smtClean="0"/>
              <a:t>Ribéreau-Gayon</a:t>
            </a:r>
            <a:r>
              <a:rPr lang="en-US" dirty="0" smtClean="0"/>
              <a:t> </a:t>
            </a:r>
            <a:r>
              <a:rPr lang="en-US" dirty="0"/>
              <a:t>et al., (2006) Handbook of </a:t>
            </a:r>
            <a:r>
              <a:rPr lang="en-US" dirty="0" smtClean="0"/>
              <a:t>Enology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155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Influence of </a:t>
            </a:r>
            <a:r>
              <a:rPr lang="en-US" b="1" dirty="0" err="1">
                <a:solidFill>
                  <a:schemeClr val="bg1"/>
                </a:solidFill>
              </a:rPr>
              <a:t>Ellagitannnin</a:t>
            </a:r>
            <a:r>
              <a:rPr lang="en-US" b="1" dirty="0">
                <a:solidFill>
                  <a:schemeClr val="bg1"/>
                </a:solidFill>
              </a:rPr>
              <a:t> on Wine Tannin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340768"/>
            <a:ext cx="8172400" cy="4896544"/>
          </a:xfrm>
        </p:spPr>
        <p:txBody>
          <a:bodyPr>
            <a:noAutofit/>
          </a:bodyPr>
          <a:lstStyle/>
          <a:p>
            <a:r>
              <a:rPr lang="en-US" dirty="0" smtClean="0">
                <a:sym typeface="Symbol"/>
              </a:rPr>
              <a:t>Barrel aging enhances color stability and decrease astringency</a:t>
            </a:r>
          </a:p>
          <a:p>
            <a:pPr lvl="1"/>
            <a:r>
              <a:rPr lang="en-US" dirty="0" smtClean="0">
                <a:sym typeface="Symbol"/>
              </a:rPr>
              <a:t>Protecting grape phenols against oxidation</a:t>
            </a:r>
          </a:p>
          <a:p>
            <a:pPr lvl="1"/>
            <a:r>
              <a:rPr lang="en-US" dirty="0" smtClean="0">
                <a:sym typeface="Symbol"/>
              </a:rPr>
              <a:t>Slow O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 exposure,  formation of acetaldehyde</a:t>
            </a:r>
          </a:p>
          <a:p>
            <a:pPr lvl="1"/>
            <a:r>
              <a:rPr lang="en-US" dirty="0" smtClean="0">
                <a:sym typeface="Symbol"/>
              </a:rPr>
              <a:t> anthocyanin-tannin interaction </a:t>
            </a:r>
            <a:r>
              <a:rPr lang="en-US" dirty="0">
                <a:sym typeface="Symbol"/>
              </a:rPr>
              <a:t>by  CH</a:t>
            </a:r>
            <a:r>
              <a:rPr lang="en-US" baseline="-25000" dirty="0" smtClean="0">
                <a:sym typeface="Symbol"/>
              </a:rPr>
              <a:t>3</a:t>
            </a:r>
            <a:r>
              <a:rPr lang="en-US" dirty="0" smtClean="0">
                <a:sym typeface="Symbol"/>
              </a:rPr>
              <a:t>CHO, furfural and other compounds that mediate polymerization reactions</a:t>
            </a:r>
          </a:p>
          <a:p>
            <a:endParaRPr lang="en-US" dirty="0" smtClean="0">
              <a:sym typeface="Symbol"/>
            </a:endParaRPr>
          </a:p>
          <a:p>
            <a:pPr lvl="1"/>
            <a:endParaRPr lang="en-US" dirty="0" smtClean="0">
              <a:sym typeface="Symbo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165304"/>
            <a:ext cx="7886110" cy="720080"/>
          </a:xfrm>
        </p:spPr>
        <p:txBody>
          <a:bodyPr/>
          <a:lstStyle/>
          <a:p>
            <a:pPr algn="l"/>
            <a:r>
              <a:rPr lang="en-GB" dirty="0" err="1"/>
              <a:t>Chassaing</a:t>
            </a:r>
            <a:r>
              <a:rPr lang="en-GB" dirty="0"/>
              <a:t> et al. (2010) Eur. J. Org. Chem. 1:55-63 </a:t>
            </a:r>
            <a:endParaRPr lang="en-GB" dirty="0" smtClean="0"/>
          </a:p>
          <a:p>
            <a:pPr algn="l"/>
            <a:r>
              <a:rPr lang="en-US" dirty="0" err="1" smtClean="0"/>
              <a:t>Jord</a:t>
            </a:r>
            <a:r>
              <a:rPr lang="en-US" dirty="0" err="1" smtClean="0">
                <a:latin typeface="Calibri"/>
                <a:cs typeface="Calibri"/>
              </a:rPr>
              <a:t>ão</a:t>
            </a:r>
            <a:r>
              <a:rPr lang="en-US" dirty="0" smtClean="0">
                <a:latin typeface="Calibri"/>
                <a:cs typeface="Calibri"/>
              </a:rPr>
              <a:t> et al. (2008)</a:t>
            </a:r>
            <a:r>
              <a:rPr lang="en-US" dirty="0" err="1" smtClean="0">
                <a:latin typeface="Calibri"/>
                <a:cs typeface="Calibri"/>
              </a:rPr>
              <a:t>Austr</a:t>
            </a:r>
            <a:r>
              <a:rPr lang="en-US" dirty="0" smtClean="0">
                <a:latin typeface="Calibri"/>
                <a:cs typeface="Calibri"/>
              </a:rPr>
              <a:t>. J. Grape Wine Res. 14:260-270</a:t>
            </a:r>
          </a:p>
          <a:p>
            <a:pPr algn="l"/>
            <a:r>
              <a:rPr lang="en-US" dirty="0" smtClean="0"/>
              <a:t>Saucier et al. (2006) J. Agric. Food Chem. 54 (19): 7349-7354</a:t>
            </a:r>
          </a:p>
          <a:p>
            <a:pPr algn="l"/>
            <a:r>
              <a:rPr lang="en-US" dirty="0" err="1" smtClean="0"/>
              <a:t>Vivas</a:t>
            </a:r>
            <a:r>
              <a:rPr lang="en-US" dirty="0" smtClean="0"/>
              <a:t> and Glories (1996)</a:t>
            </a:r>
            <a:r>
              <a:rPr lang="en-US" i="1" dirty="0"/>
              <a:t> </a:t>
            </a:r>
            <a:r>
              <a:rPr lang="en-US" dirty="0"/>
              <a:t>Am. J. </a:t>
            </a:r>
            <a:r>
              <a:rPr lang="en-US" dirty="0" err="1"/>
              <a:t>Enol</a:t>
            </a:r>
            <a:r>
              <a:rPr lang="en-US" dirty="0"/>
              <a:t>. </a:t>
            </a:r>
            <a:r>
              <a:rPr lang="en-US" dirty="0" err="1"/>
              <a:t>Vitic</a:t>
            </a:r>
            <a:r>
              <a:rPr lang="en-US" dirty="0"/>
              <a:t>. </a:t>
            </a:r>
            <a:r>
              <a:rPr lang="en-US" dirty="0" smtClean="0"/>
              <a:t>47: </a:t>
            </a:r>
            <a:r>
              <a:rPr lang="en-US" dirty="0"/>
              <a:t>103-107.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08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8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05978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bg1"/>
                </a:solidFill>
              </a:rPr>
              <a:t>Influence of </a:t>
            </a:r>
            <a:r>
              <a:rPr lang="en-US" sz="4800" b="1" dirty="0" err="1" smtClean="0">
                <a:solidFill>
                  <a:schemeClr val="bg1"/>
                </a:solidFill>
              </a:rPr>
              <a:t>Ellagitannnin</a:t>
            </a:r>
            <a:r>
              <a:rPr lang="en-US" sz="4800" b="1" dirty="0" smtClean="0">
                <a:solidFill>
                  <a:schemeClr val="bg1"/>
                </a:solidFill>
              </a:rPr>
              <a:t> on Wine Tannin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381328"/>
            <a:ext cx="8100392" cy="432048"/>
          </a:xfrm>
        </p:spPr>
        <p:txBody>
          <a:bodyPr/>
          <a:lstStyle/>
          <a:p>
            <a:pPr algn="l">
              <a:spcBef>
                <a:spcPct val="20000"/>
              </a:spcBef>
              <a:defRPr/>
            </a:pPr>
            <a:r>
              <a:rPr lang="en-GB" dirty="0"/>
              <a:t>Cano-</a:t>
            </a:r>
            <a:r>
              <a:rPr lang="en-GB" dirty="0" err="1"/>
              <a:t>López</a:t>
            </a:r>
            <a:r>
              <a:rPr lang="en-GB" dirty="0"/>
              <a:t> et al., (2010) Food Chem. 119: 191-195</a:t>
            </a:r>
          </a:p>
          <a:p>
            <a:pPr algn="l">
              <a:defRPr/>
            </a:pPr>
            <a:r>
              <a:rPr lang="en-GB" dirty="0"/>
              <a:t>Gómez-Plaza and Cano-</a:t>
            </a:r>
            <a:r>
              <a:rPr lang="en-GB" dirty="0" err="1"/>
              <a:t>López</a:t>
            </a:r>
            <a:r>
              <a:rPr lang="en-GB" dirty="0"/>
              <a:t> (2011) Food Chem. 125: 1131-1140</a:t>
            </a:r>
          </a:p>
        </p:txBody>
      </p:sp>
      <p:sp>
        <p:nvSpPr>
          <p:cNvPr id="631811" name="Rectangle 3"/>
          <p:cNvSpPr>
            <a:spLocks noChangeArrowheads="1"/>
          </p:cNvSpPr>
          <p:nvPr/>
        </p:nvSpPr>
        <p:spPr bwMode="auto">
          <a:xfrm>
            <a:off x="1043608" y="1340769"/>
            <a:ext cx="7920880" cy="51886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3200" dirty="0"/>
              <a:t>Micro-oxygenation (MOX</a:t>
            </a:r>
            <a:r>
              <a:rPr lang="en-GB" sz="3200" dirty="0" smtClean="0"/>
              <a:t>) 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GB" sz="2800" dirty="0">
                <a:sym typeface="Symbol"/>
              </a:rPr>
              <a:t> </a:t>
            </a:r>
            <a:r>
              <a:rPr lang="en-GB" sz="2800" dirty="0" err="1">
                <a:sym typeface="Symbol"/>
              </a:rPr>
              <a:t>Color</a:t>
            </a:r>
            <a:r>
              <a:rPr lang="en-GB" sz="2800" dirty="0">
                <a:sym typeface="Symbol"/>
              </a:rPr>
              <a:t> density, similar to barrel aging </a:t>
            </a:r>
            <a:r>
              <a:rPr lang="en-GB" sz="2400" i="1" dirty="0">
                <a:sym typeface="Symbol"/>
              </a:rPr>
              <a:t>(</a:t>
            </a:r>
            <a:r>
              <a:rPr lang="en-GB" sz="2400" i="1" dirty="0"/>
              <a:t>Gómez-Plaza and Cano-</a:t>
            </a:r>
            <a:r>
              <a:rPr lang="en-GB" sz="2400" i="1" dirty="0" err="1"/>
              <a:t>López</a:t>
            </a:r>
            <a:r>
              <a:rPr lang="en-GB" sz="2400" i="1" dirty="0"/>
              <a:t>, 2011) 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GB" sz="2800" dirty="0" smtClean="0"/>
              <a:t>No wood </a:t>
            </a:r>
            <a:r>
              <a:rPr lang="en-GB" sz="2800" dirty="0"/>
              <a:t>aromas</a:t>
            </a:r>
          </a:p>
          <a:p>
            <a:pPr marL="457200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3200" dirty="0" smtClean="0"/>
              <a:t>Comparison </a:t>
            </a:r>
            <a:r>
              <a:rPr lang="en-GB" sz="3200" dirty="0"/>
              <a:t>between MOX and barrel aging </a:t>
            </a:r>
            <a:r>
              <a:rPr lang="en-GB" sz="2800" i="1" dirty="0"/>
              <a:t>(Cano-</a:t>
            </a:r>
            <a:r>
              <a:rPr lang="en-GB" sz="2800" i="1" dirty="0" err="1"/>
              <a:t>López</a:t>
            </a:r>
            <a:r>
              <a:rPr lang="en-GB" sz="2800" i="1" dirty="0"/>
              <a:t> et al., 2010) 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GB" sz="2800" dirty="0"/>
              <a:t>Similar </a:t>
            </a:r>
            <a:r>
              <a:rPr lang="en-GB" sz="2800" dirty="0" err="1"/>
              <a:t>color</a:t>
            </a:r>
            <a:r>
              <a:rPr lang="en-GB" sz="2800" dirty="0"/>
              <a:t> density (CD) after 3 months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GB" sz="2800" dirty="0"/>
              <a:t>After 6 months bottle aging: barrel&gt; MOX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GB" sz="2800" dirty="0"/>
              <a:t>MOX </a:t>
            </a:r>
            <a:r>
              <a:rPr lang="en-GB" sz="2800" dirty="0">
                <a:sym typeface="Symbol"/>
              </a:rPr>
              <a:t> hue or tint </a:t>
            </a:r>
          </a:p>
          <a:p>
            <a:pPr marL="914400" lvl="1" indent="-457200" algn="l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GB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5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GB" sz="4800" b="1" dirty="0" smtClean="0">
                <a:solidFill>
                  <a:schemeClr val="bg1"/>
                </a:solidFill>
              </a:rPr>
              <a:t>Concluding remarks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15616" y="1340768"/>
            <a:ext cx="7776864" cy="5517232"/>
          </a:xfrm>
        </p:spPr>
        <p:txBody>
          <a:bodyPr>
            <a:noAutofit/>
          </a:bodyPr>
          <a:lstStyle/>
          <a:p>
            <a:r>
              <a:rPr lang="en-US" dirty="0" smtClean="0"/>
              <a:t>No easy answers on best choice of barrel for specific wine</a:t>
            </a:r>
          </a:p>
          <a:p>
            <a:r>
              <a:rPr lang="en-US" dirty="0" smtClean="0"/>
              <a:t>Personal experience and some rough guides  </a:t>
            </a:r>
          </a:p>
          <a:p>
            <a:pPr lvl="1"/>
            <a:r>
              <a:rPr lang="en-US" dirty="0" smtClean="0"/>
              <a:t>Light toasting – more coconut, oaky aromas</a:t>
            </a:r>
          </a:p>
          <a:p>
            <a:pPr lvl="1"/>
            <a:r>
              <a:rPr lang="en-US" dirty="0" smtClean="0"/>
              <a:t>Medium toasting best for most well-balanced wines</a:t>
            </a:r>
          </a:p>
          <a:p>
            <a:pPr lvl="1"/>
            <a:r>
              <a:rPr lang="en-US" dirty="0" smtClean="0"/>
              <a:t>Heavy toasting  cover herbaceous notes best</a:t>
            </a:r>
          </a:p>
        </p:txBody>
      </p:sp>
    </p:spTree>
    <p:extLst>
      <p:ext uri="{BB962C8B-B14F-4D97-AF65-F5344CB8AC3E}">
        <p14:creationId xmlns:p14="http://schemas.microsoft.com/office/powerpoint/2010/main" val="165043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GB" sz="4800" b="1" dirty="0" smtClean="0">
                <a:solidFill>
                  <a:schemeClr val="bg1"/>
                </a:solidFill>
              </a:rPr>
              <a:t>Concluding remarks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15616" y="1340768"/>
            <a:ext cx="7776864" cy="5517232"/>
          </a:xfrm>
        </p:spPr>
        <p:txBody>
          <a:bodyPr>
            <a:noAutofit/>
          </a:bodyPr>
          <a:lstStyle/>
          <a:p>
            <a:r>
              <a:rPr lang="en-US" dirty="0" smtClean="0"/>
              <a:t>Chips alternative for short aged red wines in lower price range</a:t>
            </a:r>
          </a:p>
          <a:p>
            <a:pPr lvl="1"/>
            <a:r>
              <a:rPr lang="en-GB" dirty="0">
                <a:sym typeface="Symbol"/>
              </a:rPr>
              <a:t>No </a:t>
            </a:r>
            <a:r>
              <a:rPr lang="en-GB" dirty="0" smtClean="0">
                <a:sym typeface="Symbol"/>
              </a:rPr>
              <a:t>data available on comparison </a:t>
            </a:r>
            <a:r>
              <a:rPr lang="en-GB" dirty="0">
                <a:sym typeface="Symbol"/>
              </a:rPr>
              <a:t>between MOX + chips/stave and barrel aging</a:t>
            </a:r>
          </a:p>
          <a:p>
            <a:pPr lvl="1"/>
            <a:r>
              <a:rPr lang="en-US" dirty="0" smtClean="0"/>
              <a:t> MOX alone give similar color advantages, but not long term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		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635240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i="1" dirty="0" smtClean="0">
                <a:solidFill>
                  <a:schemeClr val="bg1"/>
                </a:solidFill>
              </a:rPr>
              <a:t>Figure: </a:t>
            </a:r>
            <a:r>
              <a:rPr lang="en-US" sz="4800" b="1" dirty="0" err="1" smtClean="0">
                <a:solidFill>
                  <a:schemeClr val="bg1"/>
                </a:solidFill>
              </a:rPr>
              <a:t>Ellagitannins</a:t>
            </a:r>
            <a:endParaRPr lang="en-US" sz="4800" b="1" dirty="0">
              <a:solidFill>
                <a:schemeClr val="bg1"/>
              </a:solidFill>
            </a:endParaRPr>
          </a:p>
        </p:txBody>
      </p:sp>
      <p:pic>
        <p:nvPicPr>
          <p:cNvPr id="9" name="Picture 4" descr="Fig 1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lum bright="6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5616" y="1268760"/>
            <a:ext cx="6696744" cy="5223905"/>
          </a:xfrm>
          <a:prstGeom prst="rect">
            <a:avLst/>
          </a:prstGeom>
          <a:noFill/>
          <a:ln>
            <a:solidFill>
              <a:srgbClr val="00008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15616" y="6492875"/>
            <a:ext cx="4176464" cy="365125"/>
          </a:xfrm>
        </p:spPr>
        <p:txBody>
          <a:bodyPr/>
          <a:lstStyle/>
          <a:p>
            <a:pPr algn="l"/>
            <a:r>
              <a:rPr lang="en-US" dirty="0" err="1" smtClean="0"/>
              <a:t>Ribéreau-Gayon</a:t>
            </a:r>
            <a:r>
              <a:rPr lang="en-US" dirty="0" smtClean="0"/>
              <a:t> et al., (2006) Handbook of Enology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06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68760"/>
          </a:xfrm>
        </p:spPr>
        <p:txBody>
          <a:bodyPr/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Non-volatile Extracts from Oak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68760"/>
            <a:ext cx="8172400" cy="5256584"/>
          </a:xfrm>
        </p:spPr>
        <p:txBody>
          <a:bodyPr>
            <a:noAutofit/>
          </a:bodyPr>
          <a:lstStyle/>
          <a:p>
            <a:r>
              <a:rPr lang="en-GB" dirty="0" err="1" smtClean="0"/>
              <a:t>Lignins</a:t>
            </a:r>
            <a:endParaRPr lang="en-GB" dirty="0"/>
          </a:p>
          <a:p>
            <a:r>
              <a:rPr lang="en-GB" dirty="0" err="1" smtClean="0"/>
              <a:t>Triterpenes</a:t>
            </a:r>
            <a:endParaRPr lang="en-GB" dirty="0" smtClean="0"/>
          </a:p>
          <a:p>
            <a:pPr lvl="1"/>
            <a:r>
              <a:rPr lang="en-US" dirty="0"/>
              <a:t>Identified as the compounds contributing sweetness to barrel-aged </a:t>
            </a:r>
            <a:r>
              <a:rPr lang="en-US" dirty="0" smtClean="0"/>
              <a:t>wines</a:t>
            </a:r>
            <a:endParaRPr lang="en-GB" dirty="0"/>
          </a:p>
          <a:p>
            <a:r>
              <a:rPr lang="en-GB" dirty="0" err="1" smtClean="0"/>
              <a:t>Coumarins</a:t>
            </a:r>
            <a:endParaRPr lang="en-GB" dirty="0" smtClean="0"/>
          </a:p>
          <a:p>
            <a:pPr lvl="1"/>
            <a:r>
              <a:rPr lang="en-GB" dirty="0" smtClean="0"/>
              <a:t>Bitter glycosides </a:t>
            </a:r>
            <a:r>
              <a:rPr lang="en-GB" dirty="0" smtClean="0">
                <a:sym typeface="Symbol"/>
              </a:rPr>
              <a:t> </a:t>
            </a:r>
            <a:r>
              <a:rPr lang="en-GB" dirty="0" err="1" smtClean="0">
                <a:sym typeface="Symbol"/>
              </a:rPr>
              <a:t>aglycones</a:t>
            </a:r>
            <a:r>
              <a:rPr lang="en-GB" dirty="0">
                <a:sym typeface="Symbol"/>
              </a:rPr>
              <a:t> </a:t>
            </a:r>
            <a:r>
              <a:rPr lang="en-GB" dirty="0" smtClean="0">
                <a:sym typeface="Symbol"/>
              </a:rPr>
              <a:t>– slightly acidic with seasoning</a:t>
            </a:r>
          </a:p>
          <a:p>
            <a:r>
              <a:rPr lang="en-GB" dirty="0"/>
              <a:t>Phenolic acid – </a:t>
            </a:r>
            <a:r>
              <a:rPr lang="en-GB" dirty="0" err="1"/>
              <a:t>gallic</a:t>
            </a:r>
            <a:r>
              <a:rPr lang="en-GB" dirty="0"/>
              <a:t> acid (50 mg/L)</a:t>
            </a:r>
          </a:p>
          <a:p>
            <a:pPr lvl="1"/>
            <a:r>
              <a:rPr lang="en-GB" dirty="0"/>
              <a:t>Produced from </a:t>
            </a:r>
            <a:r>
              <a:rPr lang="en-GB" dirty="0" err="1"/>
              <a:t>ellagitannins</a:t>
            </a:r>
            <a:r>
              <a:rPr lang="en-GB" dirty="0"/>
              <a:t> and possibly lignin</a:t>
            </a:r>
          </a:p>
          <a:p>
            <a:r>
              <a:rPr lang="en-GB" dirty="0"/>
              <a:t>Polysaccharides – hemicellulose</a:t>
            </a:r>
          </a:p>
          <a:p>
            <a:pPr lvl="2"/>
            <a:endParaRPr lang="en-GB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451000"/>
            <a:ext cx="7670656" cy="506392"/>
          </a:xfrm>
        </p:spPr>
        <p:txBody>
          <a:bodyPr/>
          <a:lstStyle/>
          <a:p>
            <a:pPr algn="l"/>
            <a:r>
              <a:rPr lang="en-US" dirty="0" err="1"/>
              <a:t>Marchal</a:t>
            </a:r>
            <a:r>
              <a:rPr lang="en-US" dirty="0"/>
              <a:t> et al</a:t>
            </a:r>
            <a:r>
              <a:rPr lang="en-US" dirty="0" smtClean="0"/>
              <a:t>. (2011) </a:t>
            </a:r>
            <a:r>
              <a:rPr lang="en-US" dirty="0"/>
              <a:t>Anal. Chem. </a:t>
            </a:r>
            <a:r>
              <a:rPr lang="en-US" dirty="0" smtClean="0"/>
              <a:t>83: 9629-9637</a:t>
            </a:r>
            <a:endParaRPr lang="en-US" dirty="0"/>
          </a:p>
          <a:p>
            <a:pPr algn="l"/>
            <a:r>
              <a:rPr lang="en-US" dirty="0" err="1" smtClean="0"/>
              <a:t>Puech</a:t>
            </a:r>
            <a:r>
              <a:rPr lang="en-US" dirty="0" smtClean="0"/>
              <a:t> et al. (1999) Am. J. </a:t>
            </a:r>
            <a:r>
              <a:rPr lang="en-US" dirty="0" err="1" smtClean="0"/>
              <a:t>Enol</a:t>
            </a:r>
            <a:r>
              <a:rPr lang="en-US" dirty="0" smtClean="0"/>
              <a:t>. </a:t>
            </a:r>
            <a:r>
              <a:rPr lang="en-US" dirty="0" err="1" smtClean="0"/>
              <a:t>Vitic</a:t>
            </a:r>
            <a:r>
              <a:rPr lang="en-US" dirty="0" smtClean="0"/>
              <a:t>. 50: 469-478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07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GB" sz="4800" b="1" dirty="0" smtClean="0">
                <a:solidFill>
                  <a:schemeClr val="bg1"/>
                </a:solidFill>
              </a:rPr>
              <a:t>Compounds Extracted from Oak: Volatile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669360"/>
            <a:ext cx="6120680" cy="288032"/>
          </a:xfrm>
        </p:spPr>
        <p:txBody>
          <a:bodyPr/>
          <a:lstStyle/>
          <a:p>
            <a:pPr algn="l"/>
            <a:r>
              <a:rPr lang="en-US" dirty="0" err="1" smtClean="0"/>
              <a:t>Ribéreau-Gayon</a:t>
            </a:r>
            <a:r>
              <a:rPr lang="en-US" dirty="0" smtClean="0"/>
              <a:t> </a:t>
            </a:r>
            <a:r>
              <a:rPr lang="en-US" dirty="0"/>
              <a:t>et al., (2006) Handbook of Enology</a:t>
            </a:r>
            <a:endParaRPr lang="en-GB" dirty="0"/>
          </a:p>
          <a:p>
            <a:pPr algn="l"/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76123"/>
            <a:ext cx="5760640" cy="5176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2051720" y="2734477"/>
            <a:ext cx="4200742" cy="3718165"/>
            <a:chOff x="2051720" y="2734477"/>
            <a:chExt cx="4200742" cy="3718165"/>
          </a:xfrm>
        </p:grpSpPr>
        <p:sp>
          <p:nvSpPr>
            <p:cNvPr id="5" name="TextBox 4"/>
            <p:cNvSpPr txBox="1"/>
            <p:nvPr/>
          </p:nvSpPr>
          <p:spPr>
            <a:xfrm>
              <a:off x="2051720" y="2734477"/>
              <a:ext cx="194700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Methyloctalactone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979357" y="2734477"/>
              <a:ext cx="93775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Eugenol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44008" y="4388522"/>
              <a:ext cx="160845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Syringaldehyde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590650" y="4388522"/>
              <a:ext cx="86914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Vanillin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66592" y="6083310"/>
              <a:ext cx="171726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Coniferaldehyde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70907" y="6083310"/>
              <a:ext cx="155465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Sinapaldehyde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887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68760"/>
          </a:xfrm>
        </p:spPr>
        <p:txBody>
          <a:bodyPr>
            <a:normAutofit fontScale="90000"/>
          </a:bodyPr>
          <a:lstStyle/>
          <a:p>
            <a:r>
              <a:rPr lang="en-GB" sz="4800" b="1" dirty="0">
                <a:solidFill>
                  <a:schemeClr val="bg1"/>
                </a:solidFill>
              </a:rPr>
              <a:t>Compounds Extracted from Oak: Volatile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68760"/>
            <a:ext cx="8172400" cy="5256584"/>
          </a:xfrm>
        </p:spPr>
        <p:txBody>
          <a:bodyPr>
            <a:no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3200" dirty="0" err="1">
                <a:sym typeface="Symbol"/>
              </a:rPr>
              <a:t>Furanic</a:t>
            </a:r>
            <a:r>
              <a:rPr lang="en-US" sz="3200" dirty="0">
                <a:sym typeface="Symbol"/>
              </a:rPr>
              <a:t> aldehydes </a:t>
            </a:r>
            <a:endParaRPr lang="en-US" sz="3200" dirty="0" smtClean="0">
              <a:sym typeface="Symbol"/>
            </a:endParaRPr>
          </a:p>
          <a:p>
            <a:pPr lvl="1"/>
            <a:r>
              <a:rPr lang="en-US" dirty="0">
                <a:sym typeface="Symbol"/>
              </a:rPr>
              <a:t>Thermal degradation of polysaccharides (hemicellulose)</a:t>
            </a:r>
          </a:p>
          <a:p>
            <a:pPr lvl="1"/>
            <a:r>
              <a:rPr lang="en-US" dirty="0">
                <a:sym typeface="Symbol"/>
              </a:rPr>
              <a:t>Toasted almond aromas – below threshold</a:t>
            </a:r>
          </a:p>
          <a:p>
            <a:r>
              <a:rPr lang="en-US" dirty="0" err="1" smtClean="0"/>
              <a:t>Enolic</a:t>
            </a:r>
            <a:r>
              <a:rPr lang="en-US" dirty="0" smtClean="0"/>
              <a:t> compounds</a:t>
            </a:r>
          </a:p>
          <a:p>
            <a:pPr lvl="1"/>
            <a:r>
              <a:rPr lang="en-US" dirty="0" err="1"/>
              <a:t>Cyclotene</a:t>
            </a:r>
            <a:r>
              <a:rPr lang="en-US" dirty="0"/>
              <a:t>, </a:t>
            </a:r>
            <a:r>
              <a:rPr lang="en-US" dirty="0" err="1"/>
              <a:t>maltol</a:t>
            </a:r>
            <a:r>
              <a:rPr lang="en-US" dirty="0"/>
              <a:t>, </a:t>
            </a:r>
            <a:r>
              <a:rPr lang="en-US" dirty="0" err="1"/>
              <a:t>isomaltol</a:t>
            </a:r>
            <a:endParaRPr lang="en-US" dirty="0"/>
          </a:p>
          <a:p>
            <a:pPr lvl="1"/>
            <a:r>
              <a:rPr lang="en-US" dirty="0" smtClean="0"/>
              <a:t>With heating, derived from hexoses</a:t>
            </a:r>
          </a:p>
          <a:p>
            <a:pPr lvl="1"/>
            <a:r>
              <a:rPr lang="en-US" dirty="0" smtClean="0"/>
              <a:t>Caramel-toasty character</a:t>
            </a:r>
          </a:p>
          <a:p>
            <a:pPr lvl="1"/>
            <a:r>
              <a:rPr lang="en-US" dirty="0" smtClean="0"/>
              <a:t>Contributions likely small due to high aroma thresholds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451000"/>
            <a:ext cx="7670656" cy="506392"/>
          </a:xfrm>
        </p:spPr>
        <p:txBody>
          <a:bodyPr/>
          <a:lstStyle/>
          <a:p>
            <a:pPr algn="l"/>
            <a:r>
              <a:rPr lang="en-US" dirty="0" err="1"/>
              <a:t>Ribéreau-Gayon</a:t>
            </a:r>
            <a:r>
              <a:rPr lang="en-US" dirty="0"/>
              <a:t> et al</a:t>
            </a:r>
            <a:r>
              <a:rPr lang="en-US" dirty="0" smtClean="0"/>
              <a:t>. (</a:t>
            </a:r>
            <a:r>
              <a:rPr lang="en-US" dirty="0"/>
              <a:t>2006) Handbook of </a:t>
            </a:r>
            <a:r>
              <a:rPr lang="en-US" dirty="0" smtClean="0"/>
              <a:t>Enology</a:t>
            </a:r>
          </a:p>
          <a:p>
            <a:pPr algn="l"/>
            <a:r>
              <a:rPr lang="en-US" dirty="0" err="1" smtClean="0"/>
              <a:t>Spillman</a:t>
            </a:r>
            <a:r>
              <a:rPr lang="en-US" dirty="0" smtClean="0"/>
              <a:t> et al. (2004) </a:t>
            </a:r>
            <a:r>
              <a:rPr lang="en-US" dirty="0" err="1" smtClean="0"/>
              <a:t>Austr</a:t>
            </a:r>
            <a:r>
              <a:rPr lang="en-US" dirty="0" smtClean="0"/>
              <a:t>. J. Grape Wine Res. 10: 227-235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07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GB" sz="4800" b="1" dirty="0" smtClean="0">
                <a:solidFill>
                  <a:schemeClr val="bg1"/>
                </a:solidFill>
              </a:rPr>
              <a:t>Compounds Extracted from Oak: Volatile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669360"/>
            <a:ext cx="6120680" cy="288032"/>
          </a:xfrm>
        </p:spPr>
        <p:txBody>
          <a:bodyPr/>
          <a:lstStyle/>
          <a:p>
            <a:pPr algn="l"/>
            <a:r>
              <a:rPr lang="en-US" dirty="0" err="1" smtClean="0"/>
              <a:t>Ribéreau-Gayon</a:t>
            </a:r>
            <a:r>
              <a:rPr lang="en-US" dirty="0" smtClean="0"/>
              <a:t> </a:t>
            </a:r>
            <a:r>
              <a:rPr lang="en-US" dirty="0"/>
              <a:t>et al., (2006) Handbook of Enology</a:t>
            </a:r>
            <a:endParaRPr lang="en-GB" dirty="0"/>
          </a:p>
          <a:p>
            <a:pPr algn="l"/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194789" y="1340768"/>
            <a:ext cx="7841707" cy="4248472"/>
            <a:chOff x="1194789" y="1340768"/>
            <a:chExt cx="7841707" cy="424847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4789" y="1340768"/>
              <a:ext cx="7841707" cy="42484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1530367" y="2492896"/>
              <a:ext cx="102540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Furfural</a:t>
              </a:r>
              <a:endParaRPr lang="en-US" sz="2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707904" y="2492896"/>
              <a:ext cx="199272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Methyl-5-furfural</a:t>
              </a:r>
              <a:endParaRPr lang="en-US" sz="20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156176" y="2492896"/>
              <a:ext cx="282699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Hydroxymethyl-5-furfural</a:t>
              </a:r>
              <a:endParaRPr lang="en-US" sz="2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516216" y="5160422"/>
              <a:ext cx="115038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/>
                <a:t>Isomaltol</a:t>
              </a:r>
              <a:endParaRPr lang="en-US" sz="2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23928" y="5160422"/>
              <a:ext cx="86504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/>
                <a:t>Maltol</a:t>
              </a:r>
              <a:endParaRPr lang="en-US" sz="20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30058" y="5160422"/>
              <a:ext cx="121097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/>
                <a:t>Cyclotene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2343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68760"/>
          </a:xfrm>
        </p:spPr>
        <p:txBody>
          <a:bodyPr>
            <a:normAutofit fontScale="90000"/>
          </a:bodyPr>
          <a:lstStyle/>
          <a:p>
            <a:r>
              <a:rPr lang="en-GB" sz="4800" b="1" dirty="0">
                <a:solidFill>
                  <a:schemeClr val="bg1"/>
                </a:solidFill>
              </a:rPr>
              <a:t>Compounds Extracted from Oak: Volatile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68760"/>
            <a:ext cx="8172400" cy="5256584"/>
          </a:xfrm>
        </p:spPr>
        <p:txBody>
          <a:bodyPr>
            <a:noAutofit/>
          </a:bodyPr>
          <a:lstStyle/>
          <a:p>
            <a:r>
              <a:rPr lang="en-US" dirty="0" smtClean="0"/>
              <a:t>Volatile phenols </a:t>
            </a:r>
          </a:p>
          <a:p>
            <a:pPr lvl="1"/>
            <a:r>
              <a:rPr lang="en-US" dirty="0" smtClean="0"/>
              <a:t>Degradation of </a:t>
            </a:r>
            <a:r>
              <a:rPr lang="en-US" dirty="0" err="1" smtClean="0"/>
              <a:t>lignan</a:t>
            </a:r>
            <a:r>
              <a:rPr lang="en-US" dirty="0" smtClean="0"/>
              <a:t> and </a:t>
            </a:r>
            <a:r>
              <a:rPr lang="en-US" dirty="0" err="1" smtClean="0"/>
              <a:t>polyols</a:t>
            </a:r>
            <a:endParaRPr lang="en-US" dirty="0" smtClean="0"/>
          </a:p>
          <a:p>
            <a:pPr lvl="1"/>
            <a:r>
              <a:rPr lang="en-US" dirty="0" err="1">
                <a:sym typeface="Symbol"/>
              </a:rPr>
              <a:t>Eugenol</a:t>
            </a:r>
            <a:r>
              <a:rPr lang="en-US" dirty="0">
                <a:sym typeface="Symbol"/>
              </a:rPr>
              <a:t> </a:t>
            </a:r>
            <a:endParaRPr lang="en-US" dirty="0" smtClean="0">
              <a:sym typeface="Symbol"/>
            </a:endParaRPr>
          </a:p>
          <a:p>
            <a:pPr lvl="2"/>
            <a:r>
              <a:rPr lang="en-US" dirty="0" smtClean="0">
                <a:sym typeface="Symbol"/>
              </a:rPr>
              <a:t>Main volatile phenol</a:t>
            </a:r>
          </a:p>
          <a:p>
            <a:pPr lvl="2"/>
            <a:r>
              <a:rPr lang="en-US" dirty="0" smtClean="0">
                <a:sym typeface="Symbol"/>
              </a:rPr>
              <a:t>Smoky </a:t>
            </a:r>
            <a:r>
              <a:rPr lang="en-US" dirty="0">
                <a:sym typeface="Symbol"/>
              </a:rPr>
              <a:t>and </a:t>
            </a:r>
            <a:r>
              <a:rPr lang="en-US" dirty="0" smtClean="0">
                <a:sym typeface="Symbol"/>
              </a:rPr>
              <a:t>spicy, reminiscent of cloves</a:t>
            </a:r>
            <a:endParaRPr lang="en-US" dirty="0">
              <a:sym typeface="Symbol"/>
            </a:endParaRPr>
          </a:p>
          <a:p>
            <a:r>
              <a:rPr lang="en-US" dirty="0" smtClean="0">
                <a:sym typeface="Symbol"/>
              </a:rPr>
              <a:t>Phenol aldehydes</a:t>
            </a:r>
          </a:p>
          <a:p>
            <a:pPr lvl="1"/>
            <a:r>
              <a:rPr lang="en-US" dirty="0" smtClean="0">
                <a:sym typeface="Symbol"/>
              </a:rPr>
              <a:t>Relatively low amounts</a:t>
            </a:r>
          </a:p>
          <a:p>
            <a:pPr lvl="1"/>
            <a:r>
              <a:rPr lang="en-US" dirty="0" smtClean="0">
                <a:sym typeface="Symbol"/>
              </a:rPr>
              <a:t>Vanillin </a:t>
            </a:r>
            <a:r>
              <a:rPr lang="en-US" dirty="0">
                <a:sym typeface="Symbol"/>
              </a:rPr>
              <a:t>(vanilla </a:t>
            </a:r>
            <a:r>
              <a:rPr lang="en-US" dirty="0" smtClean="0">
                <a:sym typeface="Symbol"/>
              </a:rPr>
              <a:t>and oaky notes)</a:t>
            </a:r>
          </a:p>
          <a:p>
            <a:pPr lvl="1"/>
            <a:r>
              <a:rPr lang="en-US" dirty="0" err="1" smtClean="0">
                <a:sym typeface="Symbol"/>
              </a:rPr>
              <a:t>Syringaldehyde</a:t>
            </a:r>
            <a:r>
              <a:rPr lang="en-US" dirty="0" smtClean="0">
                <a:sym typeface="Symbol"/>
              </a:rPr>
              <a:t>, </a:t>
            </a:r>
            <a:r>
              <a:rPr lang="en-US" dirty="0" err="1"/>
              <a:t>coniferaldehyde</a:t>
            </a:r>
            <a:r>
              <a:rPr lang="en-US" dirty="0"/>
              <a:t> and </a:t>
            </a:r>
            <a:r>
              <a:rPr lang="en-US" dirty="0" err="1" smtClean="0"/>
              <a:t>sinapaldehyde</a:t>
            </a:r>
            <a:r>
              <a:rPr lang="en-US" dirty="0" smtClean="0"/>
              <a:t> (small amounts)</a:t>
            </a:r>
            <a:endParaRPr lang="en-US" dirty="0" smtClean="0">
              <a:sym typeface="Symbo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43608" y="6451000"/>
            <a:ext cx="7670656" cy="506392"/>
          </a:xfrm>
        </p:spPr>
        <p:txBody>
          <a:bodyPr/>
          <a:lstStyle/>
          <a:p>
            <a:pPr algn="l"/>
            <a:r>
              <a:rPr lang="en-US" dirty="0" err="1"/>
              <a:t>Ribéreau-Gayon</a:t>
            </a:r>
            <a:r>
              <a:rPr lang="en-US" dirty="0"/>
              <a:t> et al. (2006) Handbook of Enology</a:t>
            </a:r>
          </a:p>
          <a:p>
            <a:pPr algn="l"/>
            <a:r>
              <a:rPr lang="en-US" dirty="0" err="1"/>
              <a:t>Spillman</a:t>
            </a:r>
            <a:r>
              <a:rPr lang="en-US" dirty="0"/>
              <a:t> et al. (2004) </a:t>
            </a:r>
            <a:r>
              <a:rPr lang="en-US" dirty="0" err="1"/>
              <a:t>Austr</a:t>
            </a:r>
            <a:r>
              <a:rPr lang="en-US" dirty="0"/>
              <a:t>. J. Grape Wine Res. 10: 227-235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360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2143</Words>
  <Application>Microsoft Office PowerPoint</Application>
  <PresentationFormat>On-screen Show (4:3)</PresentationFormat>
  <Paragraphs>297</Paragraphs>
  <Slides>33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Office Theme</vt:lpstr>
      <vt:lpstr>Custom Design</vt:lpstr>
      <vt:lpstr>2_Office Theme</vt:lpstr>
      <vt:lpstr>1_Custom Design</vt:lpstr>
      <vt:lpstr>2_Custom Design</vt:lpstr>
      <vt:lpstr>3_Custom Design</vt:lpstr>
      <vt:lpstr>4_Custom Design</vt:lpstr>
      <vt:lpstr>PowerPoint Presentation</vt:lpstr>
      <vt:lpstr>Introduction</vt:lpstr>
      <vt:lpstr>Compounds Extracted from Oak: Non-volatile</vt:lpstr>
      <vt:lpstr>Figure: Ellagitannins</vt:lpstr>
      <vt:lpstr>Non-volatile Extracts from Oak</vt:lpstr>
      <vt:lpstr>Compounds Extracted from Oak: Volatile</vt:lpstr>
      <vt:lpstr>Compounds Extracted from Oak: Volatile</vt:lpstr>
      <vt:lpstr>Compounds Extracted from Oak: Volatile</vt:lpstr>
      <vt:lpstr>Compounds Extracted from Oak: Volatile</vt:lpstr>
      <vt:lpstr>Compounds Extracted from Oak: Volatile</vt:lpstr>
      <vt:lpstr>Compounds Extracted from Oak: Volatile</vt:lpstr>
      <vt:lpstr>Influence of Wine and Oak Composition</vt:lpstr>
      <vt:lpstr>Influence of Oak Composition</vt:lpstr>
      <vt:lpstr>Influence of Oak Composition</vt:lpstr>
      <vt:lpstr>Influence of Winemaking on Oak Extracts</vt:lpstr>
      <vt:lpstr>Influence of Barrel Size and Storage Time</vt:lpstr>
      <vt:lpstr>Influence of Barrel Storage Time</vt:lpstr>
      <vt:lpstr>Influence of Barrel Storage Time</vt:lpstr>
      <vt:lpstr>Influence of Barrel Storage Time</vt:lpstr>
      <vt:lpstr>Influence of New vs Used Barrels</vt:lpstr>
      <vt:lpstr>Oak: New Technologies</vt:lpstr>
      <vt:lpstr>The Use of Oak Chips</vt:lpstr>
      <vt:lpstr>Most Important Grape Phenols</vt:lpstr>
      <vt:lpstr>Figure: Proanthocyanidins</vt:lpstr>
      <vt:lpstr>Wine tannin</vt:lpstr>
      <vt:lpstr>Figure: Wine pigments</vt:lpstr>
      <vt:lpstr>Role of Oxygen during Barrel Aging </vt:lpstr>
      <vt:lpstr>Influence of Ellagitannnin on Wine Tannin</vt:lpstr>
      <vt:lpstr>Influence of Ellagitannnin on Wine Tannin</vt:lpstr>
      <vt:lpstr>Influence of Ellagitannnin on Wine Tannin</vt:lpstr>
      <vt:lpstr>Influence of Ellagitannnin on Wine Tannin</vt:lpstr>
      <vt:lpstr>Concluding remarks</vt:lpstr>
      <vt:lpstr>Concluding remarks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2012-08-14T04:00:39Z</dcterms:created>
  <dcterms:modified xsi:type="dcterms:W3CDTF">2012-08-14T15:25:16Z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