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1" r:id="rId2"/>
    <p:sldId id="272" r:id="rId3"/>
    <p:sldId id="270" r:id="rId4"/>
    <p:sldId id="269" r:id="rId5"/>
    <p:sldId id="259" r:id="rId6"/>
    <p:sldId id="256" r:id="rId7"/>
    <p:sldId id="268" r:id="rId8"/>
    <p:sldId id="266" r:id="rId9"/>
    <p:sldId id="267" r:id="rId10"/>
    <p:sldId id="273" r:id="rId11"/>
    <p:sldId id="274" r:id="rId12"/>
    <p:sldId id="275" r:id="rId13"/>
    <p:sldId id="276" r:id="rId14"/>
    <p:sldId id="291" r:id="rId15"/>
    <p:sldId id="289" r:id="rId16"/>
    <p:sldId id="283" r:id="rId17"/>
    <p:sldId id="286" r:id="rId18"/>
    <p:sldId id="280" r:id="rId19"/>
    <p:sldId id="281" r:id="rId20"/>
    <p:sldId id="278" r:id="rId21"/>
    <p:sldId id="284" r:id="rId22"/>
    <p:sldId id="285" r:id="rId23"/>
    <p:sldId id="279" r:id="rId24"/>
    <p:sldId id="287" r:id="rId25"/>
    <p:sldId id="288" r:id="rId26"/>
    <p:sldId id="290" r:id="rId27"/>
    <p:sldId id="292" r:id="rId28"/>
    <p:sldId id="293" r:id="rId29"/>
    <p:sldId id="294" r:id="rId30"/>
    <p:sldId id="295" r:id="rId31"/>
    <p:sldId id="296" r:id="rId32"/>
    <p:sldId id="297" r:id="rId33"/>
    <p:sldId id="298" r:id="rId34"/>
    <p:sldId id="299" r:id="rId35"/>
    <p:sldId id="300" r:id="rId36"/>
    <p:sldId id="301" r:id="rId37"/>
  </p:sldIdLst>
  <p:sldSz cx="9144000" cy="6858000" type="screen4x3"/>
  <p:notesSz cx="6858000" cy="9144000"/>
  <p:custShowLst>
    <p:custShow name="Custom Show 1" id="0">
      <p:sldLst>
        <p:sld r:id="rId2"/>
        <p:sld r:id="rId3"/>
        <p:sld r:id="rId4"/>
        <p:sld r:id="rId5"/>
        <p:sld r:id="rId6"/>
        <p:sld r:id="rId7"/>
        <p:sld r:id="rId8"/>
        <p:sld r:id="rId9"/>
        <p:sld r:id="rId10"/>
        <p:sld r:id="rId11"/>
        <p:sld r:id="rId12"/>
        <p:sld r:id="rId13"/>
        <p:sld r:id="rId14"/>
        <p:sld r:id="rId17"/>
        <p:sld r:id="rId16"/>
        <p:sld r:id="rId18"/>
        <p:sld r:id="rId19"/>
        <p:sld r:id="rId20"/>
        <p:sld r:id="rId21"/>
        <p:sld r:id="rId22"/>
        <p:sld r:id="rId23"/>
        <p:sld r:id="rId24"/>
        <p:sld r:id="rId25"/>
        <p:sld r:id="rId26"/>
        <p:sld r:id="rId27"/>
      </p:sldLst>
    </p:custShow>
  </p:custShow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37" autoAdjust="0"/>
  </p:normalViewPr>
  <p:slideViewPr>
    <p:cSldViewPr snapToGrid="0" snapToObjects="1" showGuides="1">
      <p:cViewPr>
        <p:scale>
          <a:sx n="75" d="100"/>
          <a:sy n="75" d="100"/>
        </p:scale>
        <p:origin x="-372"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7CE19A-BCEA-F645-8AB6-00543FA31B49}" type="datetimeFigureOut">
              <a:rPr lang="en-US" smtClean="0"/>
              <a:pPr/>
              <a:t>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1421370392"/>
      </p:ext>
    </p:extLst>
  </p:cSld>
  <p:clrMapOvr>
    <a:masterClrMapping/>
  </p:clrMapOvr>
  <p:transition spd="slow" advClick="0" advTm="15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CE19A-BCEA-F645-8AB6-00543FA31B49}" type="datetimeFigureOut">
              <a:rPr lang="en-US" smtClean="0"/>
              <a:pPr/>
              <a:t>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2917133804"/>
      </p:ext>
    </p:extLst>
  </p:cSld>
  <p:clrMapOvr>
    <a:masterClrMapping/>
  </p:clrMapOvr>
  <p:transition spd="slow" advClick="0" advTm="15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7CE19A-BCEA-F645-8AB6-00543FA31B49}" type="datetimeFigureOut">
              <a:rPr lang="en-US" smtClean="0"/>
              <a:pPr/>
              <a:t>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2059554969"/>
      </p:ext>
    </p:extLst>
  </p:cSld>
  <p:clrMapOvr>
    <a:masterClrMapping/>
  </p:clrMapOvr>
  <p:transition spd="slow" advClick="0" advTm="15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197CE19A-BCEA-F645-8AB6-00543FA31B49}" type="datetimeFigureOut">
              <a:rPr lang="en-US" smtClean="0"/>
              <a:pPr/>
              <a:t>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702297074"/>
      </p:ext>
    </p:extLst>
  </p:cSld>
  <p:clrMapOvr>
    <a:masterClrMapping/>
  </p:clrMapOvr>
  <p:transition spd="slow" advClick="0" advTm="15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7CE19A-BCEA-F645-8AB6-00543FA31B49}" type="datetimeFigureOut">
              <a:rPr lang="en-US" smtClean="0"/>
              <a:pPr/>
              <a:t>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2273535867"/>
      </p:ext>
    </p:extLst>
  </p:cSld>
  <p:clrMapOvr>
    <a:masterClrMapping/>
  </p:clrMapOvr>
  <p:transition spd="slow" advClick="0" advTm="15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7CE19A-BCEA-F645-8AB6-00543FA31B49}" type="datetimeFigureOut">
              <a:rPr lang="en-US" smtClean="0"/>
              <a:pPr/>
              <a:t>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612374327"/>
      </p:ext>
    </p:extLst>
  </p:cSld>
  <p:clrMapOvr>
    <a:masterClrMapping/>
  </p:clrMapOvr>
  <p:transition spd="slow" advClick="0" advTm="15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7CE19A-BCEA-F645-8AB6-00543FA31B49}" type="datetimeFigureOut">
              <a:rPr lang="en-US" smtClean="0"/>
              <a:pPr/>
              <a:t>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3360041519"/>
      </p:ext>
    </p:extLst>
  </p:cSld>
  <p:clrMapOvr>
    <a:masterClrMapping/>
  </p:clrMapOvr>
  <p:transition spd="slow" advClick="0" advTm="15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7CE19A-BCEA-F645-8AB6-00543FA31B49}" type="datetimeFigureOut">
              <a:rPr lang="en-US" smtClean="0"/>
              <a:pPr/>
              <a:t>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533049430"/>
      </p:ext>
    </p:extLst>
  </p:cSld>
  <p:clrMapOvr>
    <a:masterClrMapping/>
  </p:clrMapOvr>
  <p:transition spd="slow" advClick="0" advTm="15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7CE19A-BCEA-F645-8AB6-00543FA31B49}" type="datetimeFigureOut">
              <a:rPr lang="en-US" smtClean="0"/>
              <a:pPr/>
              <a:t>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624131705"/>
      </p:ext>
    </p:extLst>
  </p:cSld>
  <p:clrMapOvr>
    <a:masterClrMapping/>
  </p:clrMapOvr>
  <p:transition spd="slow" advClick="0" advTm="15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CE19A-BCEA-F645-8AB6-00543FA31B49}" type="datetimeFigureOut">
              <a:rPr lang="en-US" smtClean="0"/>
              <a:pPr/>
              <a:t>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4027934232"/>
      </p:ext>
    </p:extLst>
  </p:cSld>
  <p:clrMapOvr>
    <a:masterClrMapping/>
  </p:clrMapOvr>
  <p:transition spd="slow" advClick="0" advTm="15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7CE19A-BCEA-F645-8AB6-00543FA31B49}" type="datetimeFigureOut">
              <a:rPr lang="en-US" smtClean="0"/>
              <a:pPr/>
              <a:t>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5FA8DA-3AA0-4F47-B413-7CD90DCFC36C}" type="slidenum">
              <a:rPr lang="en-US" smtClean="0"/>
              <a:pPr/>
              <a:t>‹#›</a:t>
            </a:fld>
            <a:endParaRPr lang="en-US"/>
          </a:p>
        </p:txBody>
      </p:sp>
    </p:spTree>
    <p:extLst>
      <p:ext uri="{BB962C8B-B14F-4D97-AF65-F5344CB8AC3E}">
        <p14:creationId xmlns:p14="http://schemas.microsoft.com/office/powerpoint/2010/main" val="3969665287"/>
      </p:ext>
    </p:extLst>
  </p:cSld>
  <p:clrMapOvr>
    <a:masterClrMapping/>
  </p:clrMapOvr>
  <p:transition spd="slow" advClick="0" advTm="15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7CE19A-BCEA-F645-8AB6-00543FA31B49}" type="datetimeFigureOut">
              <a:rPr lang="en-US" smtClean="0"/>
              <a:pPr/>
              <a:t>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5FA8DA-3AA0-4F47-B413-7CD90DCFC36C}" type="slidenum">
              <a:rPr lang="en-US" smtClean="0"/>
              <a:pPr/>
              <a:t>‹#›</a:t>
            </a:fld>
            <a:endParaRPr lang="en-US"/>
          </a:p>
        </p:txBody>
      </p:sp>
    </p:spTree>
    <p:extLst>
      <p:ext uri="{BB962C8B-B14F-4D97-AF65-F5344CB8AC3E}">
        <p14:creationId xmlns:p14="http://schemas.microsoft.com/office/powerpoint/2010/main" val="1393924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5000">
    <p:fade/>
  </p:transition>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457200" y="693403"/>
            <a:ext cx="8229600" cy="5471193"/>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905499120"/>
      </p:ext>
    </p:extLst>
  </p:cSld>
  <p:clrMapOvr>
    <a:masterClrMapping/>
  </p:clrMapOvr>
  <p:transition spd="slow" advClick="0" advTm="1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5127847" y="1061721"/>
            <a:ext cx="3286628" cy="4586836"/>
          </a:xfrm>
          <a:prstGeom prst="rect">
            <a:avLst/>
          </a:prstGeom>
          <a:effectLst>
            <a:outerShdw blurRad="127000" dist="127000" dir="2700000" algn="tl" rotWithShape="0">
              <a:schemeClr val="bg2">
                <a:lumMod val="25000"/>
                <a:alpha val="50000"/>
              </a:scheme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0000">
            <a:off x="319578" y="3331057"/>
            <a:ext cx="4199033" cy="3132922"/>
          </a:xfrm>
          <a:prstGeom prst="rect">
            <a:avLst/>
          </a:prstGeom>
          <a:effectLst>
            <a:outerShdw blurRad="127000" dist="127000" dir="2700000" algn="tl" rotWithShape="0">
              <a:schemeClr val="bg2">
                <a:lumMod val="25000"/>
                <a:alpha val="50000"/>
              </a:schemeClr>
            </a:outerShdw>
          </a:effectLst>
        </p:spPr>
      </p:pic>
      <p:sp>
        <p:nvSpPr>
          <p:cNvPr id="2" name="TextBox 1"/>
          <p:cNvSpPr txBox="1"/>
          <p:nvPr/>
        </p:nvSpPr>
        <p:spPr>
          <a:xfrm>
            <a:off x="4800338" y="306752"/>
            <a:ext cx="2541727" cy="523220"/>
          </a:xfrm>
          <a:prstGeom prst="rect">
            <a:avLst/>
          </a:prstGeom>
          <a:noFill/>
        </p:spPr>
        <p:txBody>
          <a:bodyPr wrap="square" rtlCol="0">
            <a:spAutoFit/>
          </a:bodyPr>
          <a:lstStyle/>
          <a:p>
            <a:pPr algn="ctr"/>
            <a:r>
              <a:rPr lang="en-US" sz="1400" dirty="0" smtClean="0">
                <a:latin typeface="Arial"/>
                <a:cs typeface="Arial"/>
              </a:rPr>
              <a:t>Holding “Thanksgiving court” in the Atascadero kitchen</a:t>
            </a:r>
            <a:endParaRPr lang="en-US" sz="1400" dirty="0">
              <a:latin typeface="Arial"/>
              <a:cs typeface="Arial"/>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60000">
            <a:off x="1143568" y="335035"/>
            <a:ext cx="3417876" cy="2640584"/>
          </a:xfrm>
          <a:prstGeom prst="rect">
            <a:avLst/>
          </a:prstGeom>
          <a:effectLst>
            <a:outerShdw blurRad="127000" dist="127000" dir="2700000" algn="tl" rotWithShape="0">
              <a:schemeClr val="bg2">
                <a:lumMod val="25000"/>
                <a:alpha val="50000"/>
              </a:schemeClr>
            </a:outerShdw>
          </a:effectLst>
        </p:spPr>
      </p:pic>
      <p:sp>
        <p:nvSpPr>
          <p:cNvPr id="6" name="TextBox 5"/>
          <p:cNvSpPr txBox="1"/>
          <p:nvPr/>
        </p:nvSpPr>
        <p:spPr>
          <a:xfrm>
            <a:off x="4649380" y="6228521"/>
            <a:ext cx="3856517" cy="307777"/>
          </a:xfrm>
          <a:prstGeom prst="rect">
            <a:avLst/>
          </a:prstGeom>
          <a:noFill/>
        </p:spPr>
        <p:txBody>
          <a:bodyPr wrap="square" rtlCol="0">
            <a:spAutoFit/>
          </a:bodyPr>
          <a:lstStyle/>
          <a:p>
            <a:r>
              <a:rPr lang="en-US" sz="1400" dirty="0" smtClean="0">
                <a:latin typeface="Arial"/>
                <a:cs typeface="Arial"/>
              </a:rPr>
              <a:t>With sister-in-law Ruby</a:t>
            </a:r>
            <a:endParaRPr lang="en-US" sz="1400" dirty="0">
              <a:latin typeface="Arial"/>
              <a:cs typeface="Arial"/>
            </a:endParaRPr>
          </a:p>
        </p:txBody>
      </p:sp>
    </p:spTree>
    <p:extLst>
      <p:ext uri="{BB962C8B-B14F-4D97-AF65-F5344CB8AC3E}">
        <p14:creationId xmlns:p14="http://schemas.microsoft.com/office/powerpoint/2010/main" val="4211050236"/>
      </p:ext>
    </p:extLst>
  </p:cSld>
  <p:clrMapOvr>
    <a:masterClrMapping/>
  </p:clrMapOvr>
  <p:transition spd="slow" advClick="0" advTm="15000">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60000">
            <a:off x="533273" y="344124"/>
            <a:ext cx="4054543" cy="2947051"/>
          </a:xfrm>
          <a:prstGeom prst="rect">
            <a:avLst/>
          </a:prstGeom>
          <a:effectLst>
            <a:outerShdw blurRad="127000" dist="127000" dir="2700000" algn="tl" rotWithShape="0">
              <a:schemeClr val="bg2">
                <a:lumMod val="25000"/>
                <a:alpha val="50000"/>
              </a:schemeClr>
            </a:outerShdw>
          </a:effectLst>
        </p:spPr>
      </p:pic>
      <p:sp>
        <p:nvSpPr>
          <p:cNvPr id="2" name="TextBox 1"/>
          <p:cNvSpPr txBox="1"/>
          <p:nvPr/>
        </p:nvSpPr>
        <p:spPr>
          <a:xfrm>
            <a:off x="4627049" y="363744"/>
            <a:ext cx="2541727" cy="738664"/>
          </a:xfrm>
          <a:prstGeom prst="rect">
            <a:avLst/>
          </a:prstGeom>
          <a:noFill/>
        </p:spPr>
        <p:txBody>
          <a:bodyPr wrap="square" rtlCol="0">
            <a:spAutoFit/>
          </a:bodyPr>
          <a:lstStyle/>
          <a:p>
            <a:r>
              <a:rPr lang="en-US" sz="1400" dirty="0" smtClean="0">
                <a:latin typeface="Arial"/>
                <a:cs typeface="Arial"/>
              </a:rPr>
              <a:t>With brother Stewart, nephew-in-law Jon and partner Tommy</a:t>
            </a:r>
            <a:endParaRPr lang="en-US" sz="1400" dirty="0">
              <a:latin typeface="Arial"/>
              <a:cs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60000">
            <a:off x="1835883" y="3542712"/>
            <a:ext cx="3923374" cy="2947051"/>
          </a:xfrm>
          <a:prstGeom prst="rect">
            <a:avLst/>
          </a:prstGeom>
          <a:effectLst>
            <a:outerShdw blurRad="127000" dist="127000" dir="2700000" algn="tl" rotWithShape="0">
              <a:schemeClr val="bg2">
                <a:lumMod val="25000"/>
                <a:alpha val="50000"/>
              </a:scheme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60000">
            <a:off x="6000631" y="1379747"/>
            <a:ext cx="2552212" cy="4059426"/>
          </a:xfrm>
          <a:prstGeom prst="rect">
            <a:avLst/>
          </a:prstGeom>
          <a:effectLst>
            <a:outerShdw blurRad="127000" dist="127000" dir="2700000" algn="tl" rotWithShape="0">
              <a:schemeClr val="bg2">
                <a:lumMod val="25000"/>
                <a:alpha val="50000"/>
              </a:schemeClr>
            </a:outerShdw>
          </a:effectLst>
        </p:spPr>
      </p:pic>
      <p:sp>
        <p:nvSpPr>
          <p:cNvPr id="10" name="TextBox 9"/>
          <p:cNvSpPr txBox="1"/>
          <p:nvPr/>
        </p:nvSpPr>
        <p:spPr>
          <a:xfrm>
            <a:off x="6391183" y="5718262"/>
            <a:ext cx="2541727" cy="307777"/>
          </a:xfrm>
          <a:prstGeom prst="rect">
            <a:avLst/>
          </a:prstGeom>
          <a:noFill/>
        </p:spPr>
        <p:txBody>
          <a:bodyPr wrap="square" rtlCol="0">
            <a:spAutoFit/>
          </a:bodyPr>
          <a:lstStyle/>
          <a:p>
            <a:r>
              <a:rPr lang="en-US" sz="1400" dirty="0" smtClean="0">
                <a:latin typeface="Arial"/>
                <a:cs typeface="Arial"/>
              </a:rPr>
              <a:t>Yup, the “Three Amigos”!</a:t>
            </a:r>
            <a:endParaRPr lang="en-US" sz="1400" dirty="0">
              <a:latin typeface="Arial"/>
              <a:cs typeface="Arial"/>
            </a:endParaRPr>
          </a:p>
        </p:txBody>
      </p:sp>
      <p:sp>
        <p:nvSpPr>
          <p:cNvPr id="11" name="TextBox 10"/>
          <p:cNvSpPr txBox="1"/>
          <p:nvPr/>
        </p:nvSpPr>
        <p:spPr>
          <a:xfrm>
            <a:off x="162824" y="5378335"/>
            <a:ext cx="1628994" cy="954107"/>
          </a:xfrm>
          <a:prstGeom prst="rect">
            <a:avLst/>
          </a:prstGeom>
          <a:noFill/>
        </p:spPr>
        <p:txBody>
          <a:bodyPr wrap="square" rtlCol="0">
            <a:spAutoFit/>
          </a:bodyPr>
          <a:lstStyle/>
          <a:p>
            <a:pPr algn="r"/>
            <a:r>
              <a:rPr lang="en-US" sz="1400" dirty="0" smtClean="0">
                <a:latin typeface="Arial"/>
                <a:cs typeface="Arial"/>
              </a:rPr>
              <a:t>One of those awesome holiday dinners in Atascadero</a:t>
            </a:r>
            <a:endParaRPr lang="en-US" sz="1400" dirty="0">
              <a:latin typeface="Arial"/>
              <a:cs typeface="Arial"/>
            </a:endParaRPr>
          </a:p>
        </p:txBody>
      </p:sp>
    </p:spTree>
    <p:extLst>
      <p:ext uri="{BB962C8B-B14F-4D97-AF65-F5344CB8AC3E}">
        <p14:creationId xmlns:p14="http://schemas.microsoft.com/office/powerpoint/2010/main" val="3686469826"/>
      </p:ext>
    </p:extLst>
  </p:cSld>
  <p:clrMapOvr>
    <a:masterClrMapping/>
  </p:clrMapOvr>
  <p:transition spd="slow" advClick="0" advTm="15000">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60000">
            <a:off x="544858" y="366279"/>
            <a:ext cx="4548602" cy="3216832"/>
          </a:xfrm>
          <a:prstGeom prst="rect">
            <a:avLst/>
          </a:prstGeom>
          <a:effectLst>
            <a:outerShdw blurRad="127000" dist="127000" dir="2700000" algn="tl" rotWithShape="0">
              <a:schemeClr val="bg2">
                <a:lumMod val="25000"/>
                <a:alpha val="50000"/>
              </a:schemeClr>
            </a:outerShdw>
          </a:effectLst>
        </p:spPr>
      </p:pic>
      <p:sp>
        <p:nvSpPr>
          <p:cNvPr id="2" name="TextBox 1"/>
          <p:cNvSpPr txBox="1"/>
          <p:nvPr/>
        </p:nvSpPr>
        <p:spPr>
          <a:xfrm>
            <a:off x="5258792" y="1321131"/>
            <a:ext cx="2541727" cy="307777"/>
          </a:xfrm>
          <a:prstGeom prst="rect">
            <a:avLst/>
          </a:prstGeom>
          <a:noFill/>
        </p:spPr>
        <p:txBody>
          <a:bodyPr wrap="square" rtlCol="0">
            <a:spAutoFit/>
          </a:bodyPr>
          <a:lstStyle/>
          <a:p>
            <a:r>
              <a:rPr lang="en-US" sz="1400" dirty="0" smtClean="0">
                <a:latin typeface="Arial"/>
                <a:cs typeface="Arial"/>
              </a:rPr>
              <a:t>Ralph’s famous “Thing”</a:t>
            </a:r>
            <a:endParaRPr lang="en-US" sz="1400" dirty="0">
              <a:latin typeface="Arial"/>
              <a:cs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60000">
            <a:off x="4231492" y="3027143"/>
            <a:ext cx="4401449" cy="3299364"/>
          </a:xfrm>
          <a:prstGeom prst="rect">
            <a:avLst/>
          </a:prstGeom>
          <a:effectLst>
            <a:outerShdw blurRad="127000" dist="127000" dir="2700000" algn="tl" rotWithShape="0">
              <a:schemeClr val="bg2">
                <a:lumMod val="25000"/>
                <a:alpha val="50000"/>
              </a:schemeClr>
            </a:outerShdw>
          </a:effectLst>
        </p:spPr>
      </p:pic>
      <p:sp>
        <p:nvSpPr>
          <p:cNvPr id="11" name="TextBox 10"/>
          <p:cNvSpPr txBox="1"/>
          <p:nvPr/>
        </p:nvSpPr>
        <p:spPr>
          <a:xfrm>
            <a:off x="2370670" y="4702901"/>
            <a:ext cx="1628994" cy="738664"/>
          </a:xfrm>
          <a:prstGeom prst="rect">
            <a:avLst/>
          </a:prstGeom>
          <a:noFill/>
        </p:spPr>
        <p:txBody>
          <a:bodyPr wrap="square" rtlCol="0">
            <a:spAutoFit/>
          </a:bodyPr>
          <a:lstStyle/>
          <a:p>
            <a:pPr algn="r"/>
            <a:r>
              <a:rPr lang="en-US" sz="1400" dirty="0" smtClean="0">
                <a:latin typeface="Arial"/>
                <a:cs typeface="Arial"/>
              </a:rPr>
              <a:t>Breakfast at </a:t>
            </a:r>
            <a:r>
              <a:rPr lang="en-US" sz="1400" dirty="0" err="1" smtClean="0">
                <a:latin typeface="Arial"/>
                <a:cs typeface="Arial"/>
              </a:rPr>
              <a:t>Carrow’s</a:t>
            </a:r>
            <a:r>
              <a:rPr lang="en-US" sz="1400" dirty="0" smtClean="0">
                <a:latin typeface="Arial"/>
                <a:cs typeface="Arial"/>
              </a:rPr>
              <a:t> with brother Stewart</a:t>
            </a:r>
            <a:endParaRPr lang="en-US" sz="1400" dirty="0">
              <a:latin typeface="Arial"/>
              <a:cs typeface="Arial"/>
            </a:endParaRPr>
          </a:p>
        </p:txBody>
      </p:sp>
    </p:spTree>
    <p:extLst>
      <p:ext uri="{BB962C8B-B14F-4D97-AF65-F5344CB8AC3E}">
        <p14:creationId xmlns:p14="http://schemas.microsoft.com/office/powerpoint/2010/main" val="3826330554"/>
      </p:ext>
    </p:extLst>
  </p:cSld>
  <p:clrMapOvr>
    <a:masterClrMapping/>
  </p:clrMapOvr>
  <p:transition spd="slow" advClick="0" advTm="15000">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60000">
            <a:off x="544858" y="371231"/>
            <a:ext cx="4548602" cy="3206928"/>
          </a:xfrm>
          <a:prstGeom prst="rect">
            <a:avLst/>
          </a:prstGeom>
          <a:effectLst>
            <a:outerShdw blurRad="127000" dist="127000" dir="2700000" algn="tl" rotWithShape="0">
              <a:schemeClr val="bg2">
                <a:lumMod val="25000"/>
                <a:alpha val="50000"/>
              </a:schemeClr>
            </a:outerShdw>
          </a:effectLst>
        </p:spPr>
      </p:pic>
      <p:sp>
        <p:nvSpPr>
          <p:cNvPr id="2" name="TextBox 1"/>
          <p:cNvSpPr txBox="1"/>
          <p:nvPr/>
        </p:nvSpPr>
        <p:spPr>
          <a:xfrm>
            <a:off x="5258792" y="1321131"/>
            <a:ext cx="2541727" cy="307777"/>
          </a:xfrm>
          <a:prstGeom prst="rect">
            <a:avLst/>
          </a:prstGeom>
          <a:noFill/>
        </p:spPr>
        <p:txBody>
          <a:bodyPr wrap="square" rtlCol="0">
            <a:spAutoFit/>
          </a:bodyPr>
          <a:lstStyle/>
          <a:p>
            <a:r>
              <a:rPr lang="en-US" sz="1400" dirty="0" smtClean="0">
                <a:latin typeface="Arial"/>
                <a:cs typeface="Arial"/>
              </a:rPr>
              <a:t>A little post-dinner advice</a:t>
            </a:r>
            <a:endParaRPr lang="en-US" sz="1400" dirty="0">
              <a:latin typeface="Arial"/>
              <a:cs typeface="Arial"/>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60000">
            <a:off x="4258826" y="3027143"/>
            <a:ext cx="4346781" cy="3299364"/>
          </a:xfrm>
          <a:prstGeom prst="rect">
            <a:avLst/>
          </a:prstGeom>
          <a:effectLst>
            <a:outerShdw blurRad="127000" dist="127000" dir="2700000" algn="tl" rotWithShape="0">
              <a:schemeClr val="bg2">
                <a:lumMod val="25000"/>
                <a:alpha val="50000"/>
              </a:schemeClr>
            </a:outerShdw>
          </a:effectLst>
        </p:spPr>
      </p:pic>
      <p:sp>
        <p:nvSpPr>
          <p:cNvPr id="11" name="TextBox 10"/>
          <p:cNvSpPr txBox="1"/>
          <p:nvPr/>
        </p:nvSpPr>
        <p:spPr>
          <a:xfrm>
            <a:off x="2370670" y="4702901"/>
            <a:ext cx="1628994" cy="523220"/>
          </a:xfrm>
          <a:prstGeom prst="rect">
            <a:avLst/>
          </a:prstGeom>
          <a:noFill/>
        </p:spPr>
        <p:txBody>
          <a:bodyPr wrap="square" rtlCol="0">
            <a:spAutoFit/>
          </a:bodyPr>
          <a:lstStyle/>
          <a:p>
            <a:pPr algn="r"/>
            <a:r>
              <a:rPr lang="en-US" sz="1400" dirty="0" smtClean="0">
                <a:latin typeface="Arial"/>
                <a:cs typeface="Arial"/>
              </a:rPr>
              <a:t>Finally, that elusive nap!</a:t>
            </a:r>
            <a:endParaRPr lang="en-US" sz="1400" dirty="0">
              <a:latin typeface="Arial"/>
              <a:cs typeface="Arial"/>
            </a:endParaRPr>
          </a:p>
        </p:txBody>
      </p:sp>
    </p:spTree>
    <p:extLst>
      <p:ext uri="{BB962C8B-B14F-4D97-AF65-F5344CB8AC3E}">
        <p14:creationId xmlns:p14="http://schemas.microsoft.com/office/powerpoint/2010/main" val="2897438020"/>
      </p:ext>
    </p:extLst>
  </p:cSld>
  <p:clrMapOvr>
    <a:masterClrMapping/>
  </p:clrMapOvr>
  <p:transition spd="slow" advClick="0" advTm="15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6234" b="6234"/>
          <a:stretch>
            <a:fillRect/>
          </a:stretch>
        </p:blipFill>
        <p:spPr>
          <a:xfrm>
            <a:off x="1792288" y="127000"/>
            <a:ext cx="5486400" cy="6604000"/>
          </a:xfrm>
        </p:spPr>
      </p:pic>
      <p:sp>
        <p:nvSpPr>
          <p:cNvPr id="6" name="Text Placeholder 5"/>
          <p:cNvSpPr>
            <a:spLocks noGrp="1"/>
          </p:cNvSpPr>
          <p:nvPr>
            <p:ph type="body" sz="half" idx="2"/>
          </p:nvPr>
        </p:nvSpPr>
        <p:spPr>
          <a:xfrm>
            <a:off x="241300" y="2933700"/>
            <a:ext cx="1447800" cy="3238500"/>
          </a:xfrm>
        </p:spPr>
        <p:txBody>
          <a:bodyPr/>
          <a:lstStyle/>
          <a:p>
            <a:r>
              <a:rPr lang="en-US" dirty="0" smtClean="0">
                <a:latin typeface="Arial" pitchFamily="34" charset="0"/>
                <a:cs typeface="Arial" pitchFamily="34" charset="0"/>
              </a:rPr>
              <a:t>Ralph took hundreds of these </a:t>
            </a:r>
            <a:r>
              <a:rPr lang="en-US" dirty="0" err="1" smtClean="0">
                <a:latin typeface="Arial" pitchFamily="34" charset="0"/>
                <a:cs typeface="Arial" pitchFamily="34" charset="0"/>
              </a:rPr>
              <a:t>Polaroids</a:t>
            </a:r>
            <a:r>
              <a:rPr lang="en-US" dirty="0" smtClean="0">
                <a:latin typeface="Arial" pitchFamily="34" charset="0"/>
                <a:cs typeface="Arial" pitchFamily="34" charset="0"/>
              </a:rPr>
              <a:t> of his students over 25+ years, but this is the only one we found that he appears in. The year is 1980.</a:t>
            </a:r>
            <a:endParaRPr lang="en-US" dirty="0">
              <a:latin typeface="Arial" pitchFamily="34" charset="0"/>
              <a:cs typeface="Arial" pitchFamily="34" charset="0"/>
            </a:endParaRPr>
          </a:p>
        </p:txBody>
      </p:sp>
    </p:spTree>
    <p:extLst>
      <p:ext uri="{BB962C8B-B14F-4D97-AF65-F5344CB8AC3E}">
        <p14:creationId xmlns:p14="http://schemas.microsoft.com/office/powerpoint/2010/main" val="2190005906"/>
      </p:ext>
    </p:extLst>
  </p:cSld>
  <p:clrMapOvr>
    <a:masterClrMapping/>
  </p:clrMapOvr>
  <p:transition spd="slow" advClick="0" advTm="15000">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12248" b="12248"/>
          <a:stretch>
            <a:fillRect/>
          </a:stretch>
        </p:blipFill>
        <p:spPr>
          <a:xfrm>
            <a:off x="1157288" y="592138"/>
            <a:ext cx="6705600" cy="5029200"/>
          </a:xfrm>
        </p:spPr>
      </p:pic>
      <p:sp>
        <p:nvSpPr>
          <p:cNvPr id="4" name="Text Placeholder 3"/>
          <p:cNvSpPr>
            <a:spLocks noGrp="1"/>
          </p:cNvSpPr>
          <p:nvPr>
            <p:ph type="body" sz="half" idx="2"/>
          </p:nvPr>
        </p:nvSpPr>
        <p:spPr>
          <a:xfrm>
            <a:off x="0" y="5791200"/>
            <a:ext cx="9144000" cy="863600"/>
          </a:xfrm>
        </p:spPr>
        <p:txBody>
          <a:bodyPr/>
          <a:lstStyle/>
          <a:p>
            <a:pPr algn="ctr"/>
            <a:r>
              <a:rPr lang="en-US" dirty="0" smtClean="0">
                <a:latin typeface="Arial" pitchFamily="34" charset="0"/>
                <a:cs typeface="Arial" pitchFamily="34" charset="0"/>
              </a:rPr>
              <a:t>One of many famous Kunkee hat parties. You couldn’t matriculate without attending one;  that was the rule.</a:t>
            </a:r>
            <a:endParaRPr lang="en-US" dirty="0">
              <a:latin typeface="Arial" pitchFamily="34" charset="0"/>
              <a:cs typeface="Arial" pitchFamily="34" charset="0"/>
            </a:endParaRPr>
          </a:p>
        </p:txBody>
      </p:sp>
    </p:spTree>
    <p:extLst>
      <p:ext uri="{BB962C8B-B14F-4D97-AF65-F5344CB8AC3E}">
        <p14:creationId xmlns:p14="http://schemas.microsoft.com/office/powerpoint/2010/main" val="3269199442"/>
      </p:ext>
    </p:extLst>
  </p:cSld>
  <p:clrMapOvr>
    <a:masterClrMapping/>
  </p:clrMapOvr>
  <p:transition spd="slow" advClick="0" advTm="15000">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a:xfrm>
            <a:off x="1792288" y="5664200"/>
            <a:ext cx="5486400" cy="508000"/>
          </a:xfrm>
        </p:spPr>
        <p:txBody>
          <a:bodyPr/>
          <a:lstStyle/>
          <a:p>
            <a:pPr algn="ctr"/>
            <a:r>
              <a:rPr lang="en-US" dirty="0" smtClean="0">
                <a:latin typeface="Arial" pitchFamily="34" charset="0"/>
                <a:cs typeface="Arial" pitchFamily="34" charset="0"/>
              </a:rPr>
              <a:t>Repeal of Prohibition party, circa1989</a:t>
            </a:r>
            <a:endParaRPr lang="en-US" dirty="0">
              <a:latin typeface="Arial" pitchFamily="34" charset="0"/>
              <a:cs typeface="Arial" pitchFamily="34" charset="0"/>
            </a:endParaRPr>
          </a:p>
        </p:txBody>
      </p:sp>
      <p:pic>
        <p:nvPicPr>
          <p:cNvPr id="9" name="Picture Placeholder 8"/>
          <p:cNvPicPr>
            <a:picLocks noGrp="1" noChangeAspect="1"/>
          </p:cNvPicPr>
          <p:nvPr>
            <p:ph type="pic" idx="1"/>
          </p:nvPr>
        </p:nvPicPr>
        <p:blipFill>
          <a:blip r:embed="rId2">
            <a:extLst>
              <a:ext uri="{28A0092B-C50C-407E-A947-70E740481C1C}">
                <a14:useLocalDpi xmlns:a14="http://schemas.microsoft.com/office/drawing/2010/main" val="0"/>
              </a:ext>
            </a:extLst>
          </a:blip>
          <a:srcRect t="18421" b="18421"/>
          <a:stretch>
            <a:fillRect/>
          </a:stretch>
        </p:blipFill>
        <p:spPr>
          <a:xfrm>
            <a:off x="190500" y="1193800"/>
            <a:ext cx="8737600" cy="4279900"/>
          </a:xfrm>
        </p:spPr>
      </p:pic>
    </p:spTree>
    <p:extLst>
      <p:ext uri="{BB962C8B-B14F-4D97-AF65-F5344CB8AC3E}">
        <p14:creationId xmlns:p14="http://schemas.microsoft.com/office/powerpoint/2010/main" val="3517320431"/>
      </p:ext>
    </p:extLst>
  </p:cSld>
  <p:clrMapOvr>
    <a:masterClrMapping/>
  </p:clrMapOvr>
  <p:transition spd="slow" advClick="0" advTm="15000">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7942" r="7942"/>
          <a:stretch>
            <a:fillRect/>
          </a:stretch>
        </p:blipFill>
        <p:spPr>
          <a:xfrm>
            <a:off x="0" y="0"/>
            <a:ext cx="9144000" cy="6858000"/>
          </a:xfrm>
        </p:spPr>
      </p:pic>
      <p:sp>
        <p:nvSpPr>
          <p:cNvPr id="4" name="Text Placeholder 3"/>
          <p:cNvSpPr>
            <a:spLocks noGrp="1"/>
          </p:cNvSpPr>
          <p:nvPr>
            <p:ph type="body" sz="half" idx="2"/>
          </p:nvPr>
        </p:nvSpPr>
        <p:spPr>
          <a:xfrm>
            <a:off x="7086600" y="5367338"/>
            <a:ext cx="1879600" cy="804862"/>
          </a:xfrm>
        </p:spPr>
        <p:txBody>
          <a:bodyPr>
            <a:normAutofit/>
          </a:bodyPr>
          <a:lstStyle/>
          <a:p>
            <a:pPr algn="ctr"/>
            <a:r>
              <a:rPr lang="en-US" sz="1800" dirty="0" smtClean="0">
                <a:solidFill>
                  <a:schemeClr val="bg1"/>
                </a:solidFill>
                <a:latin typeface="Arial" pitchFamily="34" charset="0"/>
                <a:cs typeface="Arial" pitchFamily="34" charset="0"/>
              </a:rPr>
              <a:t>1992 Retirement</a:t>
            </a:r>
            <a:endParaRPr lang="en-US" sz="18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082163665"/>
      </p:ext>
    </p:extLst>
  </p:cSld>
  <p:clrMapOvr>
    <a:masterClrMapping/>
  </p:clrMapOvr>
  <p:transition spd="slow" advClick="0" advTm="15000">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Picture Placeholder 7"/>
          <p:cNvPicPr>
            <a:picLocks noGrp="1" noChangeAspect="1"/>
          </p:cNvPicPr>
          <p:nvPr>
            <p:ph type="pic" idx="1"/>
          </p:nvPr>
        </p:nvPicPr>
        <p:blipFill>
          <a:blip r:embed="rId2">
            <a:extLst>
              <a:ext uri="{28A0092B-C50C-407E-A947-70E740481C1C}">
                <a14:useLocalDpi xmlns:a14="http://schemas.microsoft.com/office/drawing/2010/main" val="0"/>
              </a:ext>
            </a:extLst>
          </a:blip>
          <a:srcRect l="1391" r="1391"/>
          <a:stretch>
            <a:fillRect/>
          </a:stretch>
        </p:blipFill>
        <p:spPr>
          <a:xfrm>
            <a:off x="1730376" y="612775"/>
            <a:ext cx="6107100" cy="5394960"/>
          </a:xfrm>
        </p:spPr>
      </p:pic>
      <p:sp>
        <p:nvSpPr>
          <p:cNvPr id="4" name="Text Placeholder 3"/>
          <p:cNvSpPr>
            <a:spLocks noGrp="1"/>
          </p:cNvSpPr>
          <p:nvPr>
            <p:ph type="body" sz="half" idx="2"/>
          </p:nvPr>
        </p:nvSpPr>
        <p:spPr>
          <a:xfrm>
            <a:off x="127000" y="6007734"/>
            <a:ext cx="8775700" cy="659766"/>
          </a:xfrm>
        </p:spPr>
        <p:txBody>
          <a:bodyPr>
            <a:normAutofit/>
          </a:bodyPr>
          <a:lstStyle/>
          <a:p>
            <a:pPr algn="ctr"/>
            <a:endParaRPr lang="en-US" dirty="0" smtClean="0"/>
          </a:p>
          <a:p>
            <a:pPr algn="ctr"/>
            <a:r>
              <a:rPr lang="en-US" dirty="0" smtClean="0">
                <a:latin typeface="Arial" pitchFamily="34" charset="0"/>
                <a:cs typeface="Arial" pitchFamily="34" charset="0"/>
              </a:rPr>
              <a:t>Seattle, 2000  (thanks to Lisa </a:t>
            </a:r>
            <a:r>
              <a:rPr lang="en-US" dirty="0" err="1" smtClean="0">
                <a:latin typeface="Arial" pitchFamily="34" charset="0"/>
                <a:cs typeface="Arial" pitchFamily="34" charset="0"/>
              </a:rPr>
              <a:t>VdW</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Tree>
    <p:extLst>
      <p:ext uri="{BB962C8B-B14F-4D97-AF65-F5344CB8AC3E}">
        <p14:creationId xmlns:p14="http://schemas.microsoft.com/office/powerpoint/2010/main" val="3531803205"/>
      </p:ext>
    </p:extLst>
  </p:cSld>
  <p:clrMapOvr>
    <a:masterClrMapping/>
  </p:clrMapOvr>
  <p:transition spd="slow" advClick="0" advTm="15000">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1906588" y="1235075"/>
            <a:ext cx="7071360" cy="5303520"/>
          </a:xfrm>
        </p:spPr>
      </p:pic>
      <p:sp>
        <p:nvSpPr>
          <p:cNvPr id="4" name="Text Placeholder 3"/>
          <p:cNvSpPr>
            <a:spLocks noGrp="1"/>
          </p:cNvSpPr>
          <p:nvPr>
            <p:ph type="body" sz="half" idx="2"/>
          </p:nvPr>
        </p:nvSpPr>
        <p:spPr>
          <a:xfrm>
            <a:off x="0" y="6261100"/>
            <a:ext cx="9144000" cy="596899"/>
          </a:xfrm>
        </p:spPr>
        <p:txBody>
          <a:bodyPr>
            <a:normAutofit/>
          </a:bodyPr>
          <a:lstStyle/>
          <a:p>
            <a:pPr algn="ctr"/>
            <a:endParaRPr lang="en-US" dirty="0" smtClean="0">
              <a:latin typeface="Arial" pitchFamily="34" charset="0"/>
              <a:cs typeface="Arial" pitchFamily="34" charset="0"/>
            </a:endParaRPr>
          </a:p>
          <a:p>
            <a:pPr algn="ctr"/>
            <a:r>
              <a:rPr lang="en-US" dirty="0" err="1" smtClean="0">
                <a:latin typeface="Arial" pitchFamily="34" charset="0"/>
                <a:cs typeface="Arial" pitchFamily="34" charset="0"/>
              </a:rPr>
              <a:t>ASEV</a:t>
            </a:r>
            <a:r>
              <a:rPr lang="en-US" dirty="0" smtClean="0">
                <a:latin typeface="Arial" pitchFamily="34" charset="0"/>
                <a:cs typeface="Arial" pitchFamily="34" charset="0"/>
              </a:rPr>
              <a:t> Fun Run, Seattle, 2000:  A Tribute to </a:t>
            </a:r>
            <a:r>
              <a:rPr lang="en-US" dirty="0" err="1" smtClean="0">
                <a:latin typeface="Arial" pitchFamily="34" charset="0"/>
                <a:cs typeface="Arial" pitchFamily="34" charset="0"/>
              </a:rPr>
              <a:t>Dr</a:t>
            </a:r>
            <a:r>
              <a:rPr lang="en-US" dirty="0" smtClean="0">
                <a:latin typeface="Arial" pitchFamily="34" charset="0"/>
                <a:cs typeface="Arial" pitchFamily="34" charset="0"/>
              </a:rPr>
              <a:t> Ralph Kunkee</a:t>
            </a:r>
            <a:endParaRPr lang="en-US" dirty="0">
              <a:latin typeface="Arial" pitchFamily="34" charset="0"/>
              <a:cs typeface="Arial"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801" y="416878"/>
            <a:ext cx="4304953" cy="4846320"/>
          </a:xfrm>
          <a:prstGeom prst="rect">
            <a:avLst/>
          </a:prstGeom>
        </p:spPr>
      </p:pic>
    </p:spTree>
    <p:extLst>
      <p:ext uri="{BB962C8B-B14F-4D97-AF65-F5344CB8AC3E}">
        <p14:creationId xmlns:p14="http://schemas.microsoft.com/office/powerpoint/2010/main" val="896808564"/>
      </p:ext>
    </p:extLst>
  </p:cSld>
  <p:clrMapOvr>
    <a:masterClrMapping/>
  </p:clrMapOvr>
  <p:transition spd="slow" advClick="0" advTm="1500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457200" y="685800"/>
            <a:ext cx="8229600" cy="5486400"/>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604037918"/>
      </p:ext>
    </p:extLst>
  </p:cSld>
  <p:clrMapOvr>
    <a:masterClrMapping/>
  </p:clrMapOvr>
  <p:transition spd="slow" advClick="0" advTm="15000">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tretch>
            <a:fillRect/>
          </a:stretch>
        </p:blipFill>
        <p:spPr>
          <a:xfrm>
            <a:off x="728288" y="630288"/>
            <a:ext cx="7631740" cy="5212080"/>
          </a:xfrm>
        </p:spPr>
      </p:pic>
      <p:sp>
        <p:nvSpPr>
          <p:cNvPr id="4" name="Text Placeholder 3"/>
          <p:cNvSpPr>
            <a:spLocks noGrp="1"/>
          </p:cNvSpPr>
          <p:nvPr>
            <p:ph type="body" sz="half" idx="2"/>
          </p:nvPr>
        </p:nvSpPr>
        <p:spPr>
          <a:xfrm>
            <a:off x="0" y="5918200"/>
            <a:ext cx="9055100" cy="508000"/>
          </a:xfrm>
        </p:spPr>
        <p:txBody>
          <a:bodyPr/>
          <a:lstStyle/>
          <a:p>
            <a:pPr algn="ctr"/>
            <a:r>
              <a:rPr lang="en-US" dirty="0" smtClean="0">
                <a:latin typeface="Arial" pitchFamily="34" charset="0"/>
                <a:cs typeface="Arial" pitchFamily="34" charset="0"/>
              </a:rPr>
              <a:t>Chip Cassidy, Jim </a:t>
            </a:r>
            <a:r>
              <a:rPr lang="en-US" dirty="0" err="1" smtClean="0">
                <a:latin typeface="Arial" pitchFamily="34" charset="0"/>
                <a:cs typeface="Arial" pitchFamily="34" charset="0"/>
              </a:rPr>
              <a:t>Wolpert</a:t>
            </a:r>
            <a:r>
              <a:rPr lang="en-US" dirty="0" smtClean="0">
                <a:latin typeface="Arial" pitchFamily="34" charset="0"/>
                <a:cs typeface="Arial" pitchFamily="34" charset="0"/>
              </a:rPr>
              <a:t> and Ralph at Robert </a:t>
            </a:r>
            <a:r>
              <a:rPr lang="en-US" dirty="0" err="1" smtClean="0">
                <a:latin typeface="Arial" pitchFamily="34" charset="0"/>
                <a:cs typeface="Arial" pitchFamily="34" charset="0"/>
              </a:rPr>
              <a:t>Mondavi</a:t>
            </a:r>
            <a:r>
              <a:rPr lang="en-US" dirty="0" smtClean="0">
                <a:latin typeface="Arial" pitchFamily="34" charset="0"/>
                <a:cs typeface="Arial" pitchFamily="34" charset="0"/>
              </a:rPr>
              <a:t> Winery in Oakville, 2002</a:t>
            </a:r>
            <a:endParaRPr lang="en-US" dirty="0">
              <a:latin typeface="Arial" pitchFamily="34" charset="0"/>
              <a:cs typeface="Arial" pitchFamily="34" charset="0"/>
            </a:endParaRPr>
          </a:p>
        </p:txBody>
      </p:sp>
    </p:spTree>
    <p:extLst>
      <p:ext uri="{BB962C8B-B14F-4D97-AF65-F5344CB8AC3E}">
        <p14:creationId xmlns:p14="http://schemas.microsoft.com/office/powerpoint/2010/main" val="267478857"/>
      </p:ext>
    </p:extLst>
  </p:cSld>
  <p:clrMapOvr>
    <a:masterClrMapping/>
  </p:clrMapOvr>
  <p:transition spd="slow" advClick="0" advTm="15000">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a:xfrm flipH="1">
            <a:off x="254000" y="3124200"/>
            <a:ext cx="1538288" cy="876300"/>
          </a:xfrm>
        </p:spPr>
        <p:txBody>
          <a:bodyPr/>
          <a:lstStyle/>
          <a:p>
            <a:pPr algn="ctr"/>
            <a:r>
              <a:rPr lang="en-US" dirty="0" smtClean="0"/>
              <a:t>At Indy Wine Competition</a:t>
            </a:r>
            <a:endParaRPr lang="en-US" dirty="0"/>
          </a:p>
        </p:txBody>
      </p:sp>
      <p:pic>
        <p:nvPicPr>
          <p:cNvPr id="10" name="Picture Placeholder 9"/>
          <p:cNvPicPr>
            <a:picLocks noGrp="1" noChangeAspect="1"/>
          </p:cNvPicPr>
          <p:nvPr>
            <p:ph type="pic" idx="1"/>
          </p:nvPr>
        </p:nvPicPr>
        <p:blipFill>
          <a:blip r:embed="rId2">
            <a:extLst>
              <a:ext uri="{28A0092B-C50C-407E-A947-70E740481C1C}">
                <a14:useLocalDpi xmlns:a14="http://schemas.microsoft.com/office/drawing/2010/main" val="0"/>
              </a:ext>
            </a:extLst>
          </a:blip>
          <a:srcRect t="665" b="665"/>
          <a:stretch>
            <a:fillRect/>
          </a:stretch>
        </p:blipFill>
        <p:spPr>
          <a:xfrm>
            <a:off x="1792288" y="0"/>
            <a:ext cx="5486400" cy="6858000"/>
          </a:xfrm>
        </p:spPr>
      </p:pic>
    </p:spTree>
    <p:extLst>
      <p:ext uri="{BB962C8B-B14F-4D97-AF65-F5344CB8AC3E}">
        <p14:creationId xmlns:p14="http://schemas.microsoft.com/office/powerpoint/2010/main" val="1668978636"/>
      </p:ext>
    </p:extLst>
  </p:cSld>
  <p:clrMapOvr>
    <a:masterClrMapping/>
  </p:clrMapOvr>
  <p:transition spd="slow" advClick="0" advTm="15000">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l="5333" r="5333"/>
          <a:stretch>
            <a:fillRect/>
          </a:stretch>
        </p:blipFill>
        <p:spPr>
          <a:xfrm>
            <a:off x="1357948" y="612775"/>
            <a:ext cx="6705600" cy="5029200"/>
          </a:xfrm>
        </p:spPr>
      </p:pic>
      <p:sp>
        <p:nvSpPr>
          <p:cNvPr id="4" name="Text Placeholder 3"/>
          <p:cNvSpPr>
            <a:spLocks noGrp="1"/>
          </p:cNvSpPr>
          <p:nvPr>
            <p:ph type="body" sz="half" idx="2"/>
          </p:nvPr>
        </p:nvSpPr>
        <p:spPr>
          <a:xfrm>
            <a:off x="1792288" y="5367338"/>
            <a:ext cx="5486400" cy="1249362"/>
          </a:xfrm>
        </p:spPr>
        <p:txBody>
          <a:bodyPr/>
          <a:lstStyle/>
          <a:p>
            <a:endParaRPr lang="en-US" dirty="0" smtClean="0"/>
          </a:p>
          <a:p>
            <a:pPr algn="ctr"/>
            <a:endParaRPr lang="en-US" dirty="0" smtClean="0"/>
          </a:p>
          <a:p>
            <a:pPr algn="ctr"/>
            <a:r>
              <a:rPr lang="en-US" dirty="0" smtClean="0"/>
              <a:t>Ralph’s namesake: </a:t>
            </a:r>
            <a:r>
              <a:rPr lang="en-US" i="1" dirty="0" smtClean="0"/>
              <a:t>Lactobacillus </a:t>
            </a:r>
            <a:r>
              <a:rPr lang="en-US" i="1" dirty="0" err="1" smtClean="0"/>
              <a:t>kunkeei</a:t>
            </a:r>
            <a:endParaRPr lang="en-US" i="1" dirty="0"/>
          </a:p>
        </p:txBody>
      </p:sp>
    </p:spTree>
    <p:extLst>
      <p:ext uri="{BB962C8B-B14F-4D97-AF65-F5344CB8AC3E}">
        <p14:creationId xmlns:p14="http://schemas.microsoft.com/office/powerpoint/2010/main" val="331722565"/>
      </p:ext>
    </p:extLst>
  </p:cSld>
  <p:clrMapOvr>
    <a:masterClrMapping/>
  </p:clrMapOvr>
  <p:transition spd="slow" advClick="0" advTm="15000">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Picture Placeholder 5"/>
          <p:cNvPicPr>
            <a:picLocks noGrp="1" noChangeAspect="1"/>
          </p:cNvPicPr>
          <p:nvPr>
            <p:ph type="pic" idx="1"/>
          </p:nvPr>
        </p:nvPicPr>
        <p:blipFill>
          <a:blip r:embed="rId2">
            <a:extLst>
              <a:ext uri="{28A0092B-C50C-407E-A947-70E740481C1C}">
                <a14:useLocalDpi xmlns:a14="http://schemas.microsoft.com/office/drawing/2010/main" val="0"/>
              </a:ext>
            </a:extLst>
          </a:blip>
          <a:srcRect l="4470" r="4470"/>
          <a:stretch>
            <a:fillRect/>
          </a:stretch>
        </p:blipFill>
        <p:spPr>
          <a:xfrm>
            <a:off x="865188" y="612775"/>
            <a:ext cx="7193280" cy="5394960"/>
          </a:xfrm>
        </p:spPr>
      </p:pic>
      <p:sp>
        <p:nvSpPr>
          <p:cNvPr id="4" name="Text Placeholder 3"/>
          <p:cNvSpPr>
            <a:spLocks noGrp="1"/>
          </p:cNvSpPr>
          <p:nvPr>
            <p:ph type="body" sz="half" idx="2"/>
          </p:nvPr>
        </p:nvSpPr>
        <p:spPr>
          <a:xfrm>
            <a:off x="88900" y="6172200"/>
            <a:ext cx="8877300" cy="469899"/>
          </a:xfrm>
        </p:spPr>
        <p:txBody>
          <a:bodyPr>
            <a:normAutofit/>
          </a:bodyPr>
          <a:lstStyle/>
          <a:p>
            <a:pPr algn="ctr"/>
            <a:r>
              <a:rPr lang="en-US" dirty="0" smtClean="0">
                <a:latin typeface="Arial" pitchFamily="34" charset="0"/>
                <a:cs typeface="Arial" pitchFamily="34" charset="0"/>
              </a:rPr>
              <a:t>Quintessential Ralph: huge smile, laughing eyes and lots of wine!</a:t>
            </a:r>
            <a:endParaRPr lang="en-US" dirty="0">
              <a:latin typeface="Arial" pitchFamily="34" charset="0"/>
              <a:cs typeface="Arial" pitchFamily="34" charset="0"/>
            </a:endParaRPr>
          </a:p>
        </p:txBody>
      </p:sp>
    </p:spTree>
    <p:extLst>
      <p:ext uri="{BB962C8B-B14F-4D97-AF65-F5344CB8AC3E}">
        <p14:creationId xmlns:p14="http://schemas.microsoft.com/office/powerpoint/2010/main" val="2564387143"/>
      </p:ext>
    </p:extLst>
  </p:cSld>
  <p:clrMapOvr>
    <a:masterClrMapping/>
  </p:clrMapOvr>
  <p:transition spd="slow" advClick="0" advTm="15000">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028699"/>
          </a:xfrm>
        </p:spPr>
        <p:txBody>
          <a:bodyPr>
            <a:normAutofit/>
          </a:bodyPr>
          <a:lstStyle/>
          <a:p>
            <a:r>
              <a:rPr lang="en-US" sz="1400" dirty="0" smtClean="0">
                <a:latin typeface="Arial" pitchFamily="34" charset="0"/>
                <a:cs typeface="Arial" pitchFamily="34" charset="0"/>
              </a:rPr>
              <a:t>Listening and learning</a:t>
            </a:r>
            <a:endParaRPr lang="en-US" sz="1400" dirty="0">
              <a:latin typeface="Arial" pitchFamily="34" charset="0"/>
              <a:cs typeface="Arial" pitchFamily="34" charset="0"/>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72092" y="1015999"/>
            <a:ext cx="6088898" cy="5760720"/>
          </a:xfrm>
        </p:spPr>
      </p:pic>
    </p:spTree>
    <p:extLst>
      <p:ext uri="{BB962C8B-B14F-4D97-AF65-F5344CB8AC3E}">
        <p14:creationId xmlns:p14="http://schemas.microsoft.com/office/powerpoint/2010/main" val="360506567"/>
      </p:ext>
    </p:extLst>
  </p:cSld>
  <p:clrMapOvr>
    <a:masterClrMapping/>
  </p:clrMapOvr>
  <p:transition spd="slow" advClick="0" advTm="15000">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smtClean="0">
                <a:latin typeface="Arial" pitchFamily="34" charset="0"/>
                <a:cs typeface="Arial" pitchFamily="34" charset="0"/>
              </a:rPr>
              <a:t>Alumni Reunion and Celebration, May 2009</a:t>
            </a:r>
            <a:endParaRPr lang="en-US" sz="2000" dirty="0">
              <a:latin typeface="Arial" pitchFamily="34" charset="0"/>
              <a:cs typeface="Arial" pitchFamily="34"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700" y="1649563"/>
            <a:ext cx="8851900" cy="4427237"/>
          </a:xfrm>
        </p:spPr>
      </p:pic>
      <p:sp>
        <p:nvSpPr>
          <p:cNvPr id="7" name="Down Arrow 6"/>
          <p:cNvSpPr/>
          <p:nvPr/>
        </p:nvSpPr>
        <p:spPr>
          <a:xfrm>
            <a:off x="1738884" y="2336546"/>
            <a:ext cx="484632" cy="711708"/>
          </a:xfrm>
          <a:prstGeom prst="downArrow">
            <a:avLst>
              <a:gd name="adj1" fmla="val 50000"/>
              <a:gd name="adj2" fmla="val 5262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Tree>
    <p:extLst>
      <p:ext uri="{BB962C8B-B14F-4D97-AF65-F5344CB8AC3E}">
        <p14:creationId xmlns:p14="http://schemas.microsoft.com/office/powerpoint/2010/main" val="2481224131"/>
      </p:ext>
    </p:extLst>
  </p:cSld>
  <p:clrMapOvr>
    <a:masterClrMapping/>
  </p:clrMapOvr>
  <p:transition spd="slow" advClick="0" advTm="15000">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762500" y="850900"/>
            <a:ext cx="4381500" cy="5384800"/>
          </a:xfrm>
        </p:spPr>
        <p:txBody>
          <a:bodyPr/>
          <a:lstStyle/>
          <a:p>
            <a:r>
              <a:rPr lang="en-US" dirty="0" smtClean="0">
                <a:solidFill>
                  <a:schemeClr val="bg1"/>
                </a:solidFill>
              </a:rPr>
              <a:t>                               </a:t>
            </a:r>
            <a:r>
              <a:rPr lang="en-US" dirty="0" smtClean="0">
                <a:latin typeface="Harlow Solid Italic" pitchFamily="82" charset="0"/>
              </a:rPr>
              <a:t>You are loved.... </a:t>
            </a:r>
            <a:br>
              <a:rPr lang="en-US" dirty="0" smtClean="0">
                <a:latin typeface="Harlow Solid Italic" pitchFamily="82" charset="0"/>
              </a:rPr>
            </a:br>
            <a:r>
              <a:rPr lang="en-US" sz="2400" dirty="0" smtClean="0">
                <a:latin typeface="Harlow Solid Italic" pitchFamily="82" charset="0"/>
              </a:rPr>
              <a:t/>
            </a:r>
            <a:br>
              <a:rPr lang="en-US" sz="2400" dirty="0" smtClean="0">
                <a:latin typeface="Harlow Solid Italic" pitchFamily="82" charset="0"/>
              </a:rPr>
            </a:br>
            <a:r>
              <a:rPr lang="en-US" sz="2400" dirty="0" smtClean="0">
                <a:latin typeface="Harlow Solid Italic" pitchFamily="82" charset="0"/>
              </a:rPr>
              <a:t> “Godspeed, Ralph Kunkee, in the journey to your next destination. I know the company will be warm, as you’ll be there: and I’m sure, once you arrive, everyone will have a great story to tell…..”</a:t>
            </a:r>
            <a:endParaRPr lang="en-US" dirty="0">
              <a:latin typeface="Harlow Solid Italic" pitchFamily="82" charset="0"/>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304" y="262128"/>
            <a:ext cx="4431792" cy="6333744"/>
          </a:xfrm>
          <a:prstGeom prst="rect">
            <a:avLst/>
          </a:prstGeom>
        </p:spPr>
      </p:pic>
    </p:spTree>
    <p:extLst>
      <p:ext uri="{BB962C8B-B14F-4D97-AF65-F5344CB8AC3E}">
        <p14:creationId xmlns:p14="http://schemas.microsoft.com/office/powerpoint/2010/main" val="3710315080"/>
      </p:ext>
    </p:extLst>
  </p:cSld>
  <p:clrMapOvr>
    <a:masterClrMapping/>
  </p:clrMapOvr>
  <p:transition spd="slow" advClick="0" advTm="15000">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Loving Memory……….</a:t>
            </a:r>
            <a:endParaRPr lang="en-US" dirty="0"/>
          </a:p>
        </p:txBody>
      </p:sp>
      <p:sp>
        <p:nvSpPr>
          <p:cNvPr id="3" name="Content Placeholder 2"/>
          <p:cNvSpPr>
            <a:spLocks noGrp="1"/>
          </p:cNvSpPr>
          <p:nvPr>
            <p:ph idx="1"/>
          </p:nvPr>
        </p:nvSpPr>
        <p:spPr>
          <a:xfrm>
            <a:off x="152400" y="1231900"/>
            <a:ext cx="8864600" cy="5626100"/>
          </a:xfrm>
        </p:spPr>
        <p:txBody>
          <a:bodyPr>
            <a:normAutofit fontScale="92500" lnSpcReduction="10000"/>
          </a:bodyPr>
          <a:lstStyle/>
          <a:p>
            <a:r>
              <a:rPr lang="en-US" sz="1500" dirty="0" smtClean="0">
                <a:latin typeface="Arial" pitchFamily="34" charset="0"/>
                <a:cs typeface="Arial" pitchFamily="34" charset="0"/>
              </a:rPr>
              <a:t>“With </a:t>
            </a:r>
            <a:r>
              <a:rPr lang="en-US" sz="1500" dirty="0">
                <a:latin typeface="Arial" pitchFamily="34" charset="0"/>
                <a:cs typeface="Arial" pitchFamily="34" charset="0"/>
              </a:rPr>
              <a:t>many thanks, Ralph, for sharing your sensational spirit, wily wit, and zealous zest for life with us.  You were </a:t>
            </a:r>
            <a:r>
              <a:rPr lang="en-US" sz="1500" dirty="0" smtClean="0">
                <a:latin typeface="Arial" pitchFamily="34" charset="0"/>
                <a:cs typeface="Arial" pitchFamily="34" charset="0"/>
              </a:rPr>
              <a:t>absolutely </a:t>
            </a:r>
            <a:r>
              <a:rPr lang="en-US" sz="1500" dirty="0">
                <a:latin typeface="Arial" pitchFamily="34" charset="0"/>
                <a:cs typeface="Arial" pitchFamily="34" charset="0"/>
              </a:rPr>
              <a:t>one of a kind, and your legacy will long live in your students and their wines.  Arriba, </a:t>
            </a:r>
            <a:r>
              <a:rPr lang="en-US" sz="1500" dirty="0" err="1">
                <a:latin typeface="Arial" pitchFamily="34" charset="0"/>
                <a:cs typeface="Arial" pitchFamily="34" charset="0"/>
              </a:rPr>
              <a:t>abajo</a:t>
            </a:r>
            <a:r>
              <a:rPr lang="en-US" sz="1500" dirty="0">
                <a:latin typeface="Arial" pitchFamily="34" charset="0"/>
                <a:cs typeface="Arial" pitchFamily="34" charset="0"/>
              </a:rPr>
              <a:t>, al </a:t>
            </a:r>
            <a:r>
              <a:rPr lang="en-US" sz="1500" dirty="0" err="1">
                <a:latin typeface="Arial" pitchFamily="34" charset="0"/>
                <a:cs typeface="Arial" pitchFamily="34" charset="0"/>
              </a:rPr>
              <a:t>centro</a:t>
            </a:r>
            <a:r>
              <a:rPr lang="en-US" sz="1500" dirty="0">
                <a:latin typeface="Arial" pitchFamily="34" charset="0"/>
                <a:cs typeface="Arial" pitchFamily="34" charset="0"/>
              </a:rPr>
              <a:t>, </a:t>
            </a:r>
            <a:r>
              <a:rPr lang="en-US" sz="1500" dirty="0" err="1" smtClean="0">
                <a:latin typeface="Arial" pitchFamily="34" charset="0"/>
                <a:cs typeface="Arial" pitchFamily="34" charset="0"/>
              </a:rPr>
              <a:t>apa'dentro</a:t>
            </a:r>
            <a:r>
              <a:rPr lang="en-US" sz="1500" dirty="0" smtClean="0">
                <a:latin typeface="Arial" pitchFamily="34" charset="0"/>
                <a:cs typeface="Arial" pitchFamily="34" charset="0"/>
              </a:rPr>
              <a:t>!”  Hugh Davies</a:t>
            </a:r>
          </a:p>
          <a:p>
            <a:endParaRPr lang="en-US" sz="1500" dirty="0" smtClean="0">
              <a:latin typeface="Arial" pitchFamily="34" charset="0"/>
              <a:cs typeface="Arial" pitchFamily="34" charset="0"/>
            </a:endParaRPr>
          </a:p>
          <a:p>
            <a:r>
              <a:rPr lang="en-US" sz="1500" dirty="0">
                <a:latin typeface="Arial" pitchFamily="34" charset="0"/>
                <a:cs typeface="Arial" pitchFamily="34" charset="0"/>
              </a:rPr>
              <a:t>“I will always remember his smile</a:t>
            </a:r>
            <a:r>
              <a:rPr lang="en-US" sz="1500" dirty="0" smtClean="0">
                <a:latin typeface="Arial" pitchFamily="34" charset="0"/>
                <a:cs typeface="Arial" pitchFamily="34" charset="0"/>
              </a:rPr>
              <a:t>.” – Roy Adams</a:t>
            </a:r>
          </a:p>
          <a:p>
            <a:endParaRPr lang="en-US" sz="1500" dirty="0" smtClean="0">
              <a:latin typeface="Arial" pitchFamily="34" charset="0"/>
              <a:cs typeface="Arial" pitchFamily="34" charset="0"/>
            </a:endParaRPr>
          </a:p>
          <a:p>
            <a:r>
              <a:rPr lang="en-US" sz="1500" dirty="0">
                <a:latin typeface="Arial" pitchFamily="34" charset="0"/>
                <a:cs typeface="Arial" pitchFamily="34" charset="0"/>
              </a:rPr>
              <a:t>“He was the unofficial ambassador of the </a:t>
            </a:r>
            <a:r>
              <a:rPr lang="en-US" sz="1500" dirty="0" err="1">
                <a:latin typeface="Arial" pitchFamily="34" charset="0"/>
                <a:cs typeface="Arial" pitchFamily="34" charset="0"/>
              </a:rPr>
              <a:t>UCD</a:t>
            </a:r>
            <a:r>
              <a:rPr lang="en-US" sz="1500" dirty="0">
                <a:latin typeface="Arial" pitchFamily="34" charset="0"/>
                <a:cs typeface="Arial" pitchFamily="34" charset="0"/>
              </a:rPr>
              <a:t> </a:t>
            </a:r>
            <a:r>
              <a:rPr lang="en-US" sz="1500" dirty="0" err="1">
                <a:latin typeface="Arial" pitchFamily="34" charset="0"/>
                <a:cs typeface="Arial" pitchFamily="34" charset="0"/>
              </a:rPr>
              <a:t>V&amp;E</a:t>
            </a:r>
            <a:r>
              <a:rPr lang="en-US" sz="1500" dirty="0">
                <a:latin typeface="Arial" pitchFamily="34" charset="0"/>
                <a:cs typeface="Arial" pitchFamily="34" charset="0"/>
              </a:rPr>
              <a:t> Department and he was so much fun</a:t>
            </a:r>
            <a:r>
              <a:rPr lang="en-US" sz="1500" dirty="0" smtClean="0">
                <a:latin typeface="Arial" pitchFamily="34" charset="0"/>
                <a:cs typeface="Arial" pitchFamily="34" charset="0"/>
              </a:rPr>
              <a:t>!” – </a:t>
            </a:r>
            <a:r>
              <a:rPr lang="en-US" sz="1500" dirty="0" err="1" smtClean="0">
                <a:latin typeface="Arial" pitchFamily="34" charset="0"/>
                <a:cs typeface="Arial" pitchFamily="34" charset="0"/>
              </a:rPr>
              <a:t>Lise</a:t>
            </a:r>
            <a:r>
              <a:rPr lang="en-US" sz="1500" dirty="0" smtClean="0">
                <a:latin typeface="Arial" pitchFamily="34" charset="0"/>
                <a:cs typeface="Arial" pitchFamily="34" charset="0"/>
              </a:rPr>
              <a:t> </a:t>
            </a:r>
            <a:r>
              <a:rPr lang="en-US" sz="1500" dirty="0" err="1" smtClean="0">
                <a:latin typeface="Arial" pitchFamily="34" charset="0"/>
                <a:cs typeface="Arial" pitchFamily="34" charset="0"/>
              </a:rPr>
              <a:t>Asimont</a:t>
            </a:r>
            <a:endParaRPr lang="en-US" sz="1500" dirty="0" smtClean="0">
              <a:latin typeface="Arial" pitchFamily="34" charset="0"/>
              <a:cs typeface="Arial" pitchFamily="34" charset="0"/>
            </a:endParaRPr>
          </a:p>
          <a:p>
            <a:endParaRPr lang="en-US" sz="1500" dirty="0" smtClean="0">
              <a:latin typeface="Arial" pitchFamily="34" charset="0"/>
              <a:cs typeface="Arial" pitchFamily="34" charset="0"/>
            </a:endParaRPr>
          </a:p>
          <a:p>
            <a:r>
              <a:rPr lang="en-US" sz="1500" dirty="0" smtClean="0">
                <a:latin typeface="Arial" pitchFamily="34" charset="0"/>
                <a:cs typeface="Arial" pitchFamily="34" charset="0"/>
              </a:rPr>
              <a:t>“</a:t>
            </a:r>
            <a:r>
              <a:rPr lang="en-US" sz="1500" dirty="0">
                <a:latin typeface="Arial" pitchFamily="34" charset="0"/>
                <a:cs typeface="Arial" pitchFamily="34" charset="0"/>
              </a:rPr>
              <a:t>Ralph always had time for the students and always was interested in what (and how) we were doing.  His zest for life was </a:t>
            </a:r>
            <a:r>
              <a:rPr lang="en-US" sz="1500" dirty="0" err="1">
                <a:latin typeface="Arial" pitchFamily="34" charset="0"/>
                <a:cs typeface="Arial" pitchFamily="34" charset="0"/>
              </a:rPr>
              <a:t>infectious,his</a:t>
            </a:r>
            <a:r>
              <a:rPr lang="en-US" sz="1500" dirty="0">
                <a:latin typeface="Arial" pitchFamily="34" charset="0"/>
                <a:cs typeface="Arial" pitchFamily="34" charset="0"/>
              </a:rPr>
              <a:t> hospitality legendary and his ability to make us all feel welcome and a part of something- whether it be a party at his house or the Department of Viticulture &amp; Enology- will be greatly missed</a:t>
            </a:r>
            <a:r>
              <a:rPr lang="en-US" sz="1500" dirty="0" smtClean="0">
                <a:latin typeface="Arial" pitchFamily="34" charset="0"/>
                <a:cs typeface="Arial" pitchFamily="34" charset="0"/>
              </a:rPr>
              <a:t>.” – Alison Crowe</a:t>
            </a:r>
          </a:p>
          <a:p>
            <a:endParaRPr lang="en-US" sz="1500" dirty="0">
              <a:latin typeface="Arial" pitchFamily="34" charset="0"/>
              <a:cs typeface="Arial" pitchFamily="34" charset="0"/>
            </a:endParaRPr>
          </a:p>
          <a:p>
            <a:r>
              <a:rPr lang="en-US" sz="1500" dirty="0">
                <a:latin typeface="Arial" pitchFamily="34" charset="0"/>
                <a:cs typeface="Arial" pitchFamily="34" charset="0"/>
              </a:rPr>
              <a:t> </a:t>
            </a:r>
            <a:r>
              <a:rPr lang="en-US" sz="1500" dirty="0" smtClean="0">
                <a:latin typeface="Arial" pitchFamily="34" charset="0"/>
                <a:cs typeface="Arial" pitchFamily="34" charset="0"/>
              </a:rPr>
              <a:t>”</a:t>
            </a:r>
            <a:r>
              <a:rPr lang="en-US" sz="1500" dirty="0">
                <a:latin typeface="Arial" pitchFamily="34" charset="0"/>
                <a:cs typeface="Arial" pitchFamily="34" charset="0"/>
              </a:rPr>
              <a:t> Ralph was one of the most </a:t>
            </a:r>
            <a:r>
              <a:rPr lang="en-US" sz="1500" dirty="0" smtClean="0">
                <a:latin typeface="Arial" pitchFamily="34" charset="0"/>
                <a:cs typeface="Arial" pitchFamily="34" charset="0"/>
              </a:rPr>
              <a:t>student-friendly </a:t>
            </a:r>
            <a:r>
              <a:rPr lang="en-US" sz="1500" dirty="0">
                <a:latin typeface="Arial" pitchFamily="34" charset="0"/>
                <a:cs typeface="Arial" pitchFamily="34" charset="0"/>
              </a:rPr>
              <a:t>professors!  He always greeted you with a smile and left you with something to think about.  A man curious on all levels; always a joy to share a conversation or even a nice easy paced run.  Some of the best moments in my life were shared with Dr. Kunkee; and most likely that would include quaffing on a beer...or two.  The world is a much better place because of Ralph.  A genuine article of a man</a:t>
            </a:r>
            <a:r>
              <a:rPr lang="en-US" sz="1500" dirty="0" smtClean="0">
                <a:latin typeface="Arial" pitchFamily="34" charset="0"/>
                <a:cs typeface="Arial" pitchFamily="34" charset="0"/>
              </a:rPr>
              <a:t>.” – Rob Davis</a:t>
            </a:r>
          </a:p>
          <a:p>
            <a:endParaRPr lang="en-US" sz="1500" dirty="0" smtClean="0">
              <a:latin typeface="Arial" pitchFamily="34" charset="0"/>
              <a:cs typeface="Arial" pitchFamily="34" charset="0"/>
            </a:endParaRPr>
          </a:p>
          <a:p>
            <a:r>
              <a:rPr lang="en-US" sz="1500" dirty="0" smtClean="0">
                <a:latin typeface="Arial" pitchFamily="34" charset="0"/>
                <a:cs typeface="Arial" pitchFamily="34" charset="0"/>
              </a:rPr>
              <a:t>“</a:t>
            </a:r>
            <a:r>
              <a:rPr lang="en-US" sz="1500" dirty="0">
                <a:latin typeface="Arial" pitchFamily="34" charset="0"/>
                <a:cs typeface="Arial" pitchFamily="34" charset="0"/>
              </a:rPr>
              <a:t>Ralph was so caring, his love of microbes and patience in teaching will always be </a:t>
            </a:r>
            <a:r>
              <a:rPr lang="en-US" sz="1500" dirty="0" err="1">
                <a:latin typeface="Arial" pitchFamily="34" charset="0"/>
                <a:cs typeface="Arial" pitchFamily="34" charset="0"/>
              </a:rPr>
              <a:t>remembered.The</a:t>
            </a:r>
            <a:r>
              <a:rPr lang="en-US" sz="1500" dirty="0">
                <a:latin typeface="Arial" pitchFamily="34" charset="0"/>
                <a:cs typeface="Arial" pitchFamily="34" charset="0"/>
              </a:rPr>
              <a:t> rabbit 6 ways at the end of quarter party was lots of fun</a:t>
            </a:r>
            <a:r>
              <a:rPr lang="en-US" sz="1500" dirty="0" smtClean="0">
                <a:latin typeface="Arial" pitchFamily="34" charset="0"/>
                <a:cs typeface="Arial" pitchFamily="34" charset="0"/>
              </a:rPr>
              <a:t>!” – Karen </a:t>
            </a:r>
            <a:r>
              <a:rPr lang="en-US" sz="1500" dirty="0" err="1" smtClean="0">
                <a:latin typeface="Arial" pitchFamily="34" charset="0"/>
                <a:cs typeface="Arial" pitchFamily="34" charset="0"/>
              </a:rPr>
              <a:t>Ernsberger</a:t>
            </a:r>
            <a:endParaRPr lang="en-US" sz="1500" dirty="0" smtClean="0">
              <a:latin typeface="Arial" pitchFamily="34" charset="0"/>
              <a:cs typeface="Arial" pitchFamily="34" charset="0"/>
            </a:endParaRPr>
          </a:p>
          <a:p>
            <a:endParaRPr lang="en-US" sz="1500" dirty="0">
              <a:latin typeface="Arial" pitchFamily="34" charset="0"/>
              <a:cs typeface="Arial" pitchFamily="34" charset="0"/>
            </a:endParaRPr>
          </a:p>
          <a:p>
            <a:endParaRPr lang="en-US" sz="1500" dirty="0">
              <a:latin typeface="Arial" pitchFamily="34" charset="0"/>
              <a:cs typeface="Arial" pitchFamily="34" charset="0"/>
            </a:endParaRPr>
          </a:p>
          <a:p>
            <a:r>
              <a:rPr lang="en-US" sz="1500" dirty="0">
                <a:latin typeface="Arial" pitchFamily="34" charset="0"/>
                <a:cs typeface="Arial" pitchFamily="34" charset="0"/>
              </a:rPr>
              <a:t>“He just knew how to make you laugh!!” – David </a:t>
            </a:r>
            <a:r>
              <a:rPr lang="en-US" sz="1500" dirty="0" err="1" smtClean="0">
                <a:latin typeface="Arial" pitchFamily="34" charset="0"/>
                <a:cs typeface="Arial" pitchFamily="34" charset="0"/>
              </a:rPr>
              <a:t>Fenech</a:t>
            </a:r>
            <a:endParaRPr lang="en-US" sz="1500" dirty="0">
              <a:latin typeface="Arial" pitchFamily="34" charset="0"/>
              <a:cs typeface="Arial" pitchFamily="34" charset="0"/>
            </a:endParaRPr>
          </a:p>
          <a:p>
            <a:r>
              <a:rPr lang="en-US" sz="1500" dirty="0">
                <a:latin typeface="Arial" pitchFamily="34" charset="0"/>
                <a:cs typeface="Arial" pitchFamily="34" charset="0"/>
              </a:rPr>
              <a:t> </a:t>
            </a:r>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902810129"/>
      </p:ext>
    </p:extLst>
  </p:cSld>
  <p:clrMapOvr>
    <a:masterClrMapping/>
  </p:clrMapOvr>
  <p:transition spd="slow" advClick="0" advTm="15000">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Loving Memory…………</a:t>
            </a:r>
            <a:endParaRPr lang="en-US" dirty="0"/>
          </a:p>
        </p:txBody>
      </p:sp>
      <p:sp>
        <p:nvSpPr>
          <p:cNvPr id="3" name="Content Placeholder 2"/>
          <p:cNvSpPr>
            <a:spLocks noGrp="1"/>
          </p:cNvSpPr>
          <p:nvPr>
            <p:ph idx="1"/>
          </p:nvPr>
        </p:nvSpPr>
        <p:spPr>
          <a:xfrm>
            <a:off x="127000" y="1206500"/>
            <a:ext cx="9017000" cy="5549900"/>
          </a:xfrm>
        </p:spPr>
        <p:txBody>
          <a:bodyPr>
            <a:normAutofit/>
          </a:bodyPr>
          <a:lstStyle/>
          <a:p>
            <a:r>
              <a:rPr lang="en-US" sz="1400" dirty="0" smtClean="0">
                <a:latin typeface="Arial" pitchFamily="34" charset="0"/>
                <a:cs typeface="Arial" pitchFamily="34" charset="0"/>
              </a:rPr>
              <a:t>“</a:t>
            </a:r>
            <a:r>
              <a:rPr lang="en-US" sz="1400" dirty="0">
                <a:latin typeface="Arial" pitchFamily="34" charset="0"/>
                <a:cs typeface="Arial" pitchFamily="34" charset="0"/>
              </a:rPr>
              <a:t>Ralph had a wonderful combination of intensity and sense of humor. His lectures were a rapid fire delivery of information, and I remember one in which as he finished up, all of us coming up for air after madly writing notes for an hour, he asked if there were any questions. One student spoke up: I have just one question: what's up with the shoes? Ralph looked down, and for the first time noticed he was wearing two mismatched running shoes, sharing a good laugh with the whole class. What a smart man, who loved to have good time, and not afraid to laugh at himself</a:t>
            </a:r>
            <a:r>
              <a:rPr lang="en-US" sz="1400" dirty="0" smtClean="0">
                <a:latin typeface="Arial" pitchFamily="34" charset="0"/>
                <a:cs typeface="Arial" pitchFamily="34" charset="0"/>
              </a:rPr>
              <a:t>.” – Bill Dyer</a:t>
            </a:r>
          </a:p>
          <a:p>
            <a:endParaRPr lang="en-US" sz="1400" dirty="0">
              <a:latin typeface="Arial" pitchFamily="34" charset="0"/>
              <a:cs typeface="Arial" pitchFamily="34" charset="0"/>
            </a:endParaRPr>
          </a:p>
          <a:p>
            <a:r>
              <a:rPr lang="en-US" sz="1400" dirty="0">
                <a:latin typeface="Arial" pitchFamily="34" charset="0"/>
                <a:cs typeface="Arial" pitchFamily="34" charset="0"/>
              </a:rPr>
              <a:t>“A very memorable teacher and person whose contributions to enology went beyond the classroom and laboratory</a:t>
            </a:r>
            <a:r>
              <a:rPr lang="en-US" sz="1400" dirty="0" smtClean="0">
                <a:latin typeface="Arial" pitchFamily="34" charset="0"/>
                <a:cs typeface="Arial" pitchFamily="34" charset="0"/>
              </a:rPr>
              <a:t>.” – Tom Foster</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a:t>
            </a:r>
            <a:r>
              <a:rPr lang="en-US" sz="1400" dirty="0">
                <a:latin typeface="Arial" pitchFamily="34" charset="0"/>
                <a:cs typeface="Arial" pitchFamily="34" charset="0"/>
              </a:rPr>
              <a:t>Always the inquisitive wine chemist, I always appreciated your thoughtful input during every seminar and talk. Also a staunch supporter of grass-roots California winemaking, one of my fondest memories was when a student handed you a glass of wine that he had made and asked you, what do you think of this?  Ralph replied, Did you make it?  Student </a:t>
            </a:r>
            <a:r>
              <a:rPr lang="en-US" sz="1400" dirty="0" smtClean="0">
                <a:latin typeface="Arial" pitchFamily="34" charset="0"/>
                <a:cs typeface="Arial" pitchFamily="34" charset="0"/>
              </a:rPr>
              <a:t>replied, </a:t>
            </a:r>
            <a:r>
              <a:rPr lang="en-US" sz="1400" dirty="0">
                <a:latin typeface="Arial" pitchFamily="34" charset="0"/>
                <a:cs typeface="Arial" pitchFamily="34" charset="0"/>
              </a:rPr>
              <a:t>Yes, and then Ralph took a tentative sip, and his face lit up and he declared with a big smile Double Gold</a:t>
            </a:r>
            <a:r>
              <a:rPr lang="en-US" sz="1400" dirty="0" smtClean="0">
                <a:latin typeface="Arial" pitchFamily="34" charset="0"/>
                <a:cs typeface="Arial" pitchFamily="34" charset="0"/>
              </a:rPr>
              <a:t>!!! – Nick </a:t>
            </a:r>
            <a:r>
              <a:rPr lang="en-US" sz="1400" dirty="0" err="1" smtClean="0">
                <a:latin typeface="Arial" pitchFamily="34" charset="0"/>
                <a:cs typeface="Arial" pitchFamily="34" charset="0"/>
              </a:rPr>
              <a:t>Gislason</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smtClean="0">
                <a:latin typeface="Arial" pitchFamily="34" charset="0"/>
                <a:cs typeface="Arial" pitchFamily="34" charset="0"/>
              </a:rPr>
              <a:t>“Ralph was brilliant and a leader in his field of science, yet had a kindness and great sense of humor that made all of his students his friends.” – Mark Greenspan</a:t>
            </a:r>
          </a:p>
          <a:p>
            <a:r>
              <a:rPr lang="en-US" sz="1400" dirty="0"/>
              <a:t> </a:t>
            </a:r>
          </a:p>
          <a:p>
            <a:r>
              <a:rPr lang="en-US" sz="1400" dirty="0" smtClean="0"/>
              <a:t>“</a:t>
            </a:r>
            <a:r>
              <a:rPr lang="en-US" sz="1400" dirty="0">
                <a:latin typeface="Arial" pitchFamily="34" charset="0"/>
                <a:cs typeface="Arial" pitchFamily="34" charset="0"/>
              </a:rPr>
              <a:t>Ralph's boundless enthusiasm was an inspiration to all who had a chance to work with him. He embodied the </a:t>
            </a:r>
            <a:r>
              <a:rPr lang="en-US" sz="1400" dirty="0" err="1">
                <a:latin typeface="Arial" pitchFamily="34" charset="0"/>
                <a:cs typeface="Arial" pitchFamily="34" charset="0"/>
              </a:rPr>
              <a:t>spirt</a:t>
            </a:r>
            <a:r>
              <a:rPr lang="en-US" sz="1400" dirty="0">
                <a:latin typeface="Arial" pitchFamily="34" charset="0"/>
                <a:cs typeface="Arial" pitchFamily="34" charset="0"/>
              </a:rPr>
              <a:t> of discovery at </a:t>
            </a:r>
            <a:r>
              <a:rPr lang="en-US" sz="1400" dirty="0" err="1">
                <a:latin typeface="Arial" pitchFamily="34" charset="0"/>
                <a:cs typeface="Arial" pitchFamily="34" charset="0"/>
              </a:rPr>
              <a:t>U.C</a:t>
            </a:r>
            <a:r>
              <a:rPr lang="en-US" sz="1400" dirty="0">
                <a:latin typeface="Arial" pitchFamily="34" charset="0"/>
                <a:cs typeface="Arial" pitchFamily="34" charset="0"/>
              </a:rPr>
              <a:t>. Davis</a:t>
            </a:r>
            <a:r>
              <a:rPr lang="en-US" sz="1400" dirty="0" smtClean="0">
                <a:latin typeface="Arial" pitchFamily="34" charset="0"/>
                <a:cs typeface="Arial" pitchFamily="34" charset="0"/>
              </a:rPr>
              <a:t>.” – John Williams</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“He </a:t>
            </a:r>
            <a:r>
              <a:rPr lang="en-US" sz="1400" dirty="0">
                <a:latin typeface="Arial" pitchFamily="34" charset="0"/>
                <a:cs typeface="Arial" pitchFamily="34" charset="0"/>
              </a:rPr>
              <a:t>was a man of many hats</a:t>
            </a:r>
            <a:r>
              <a:rPr lang="en-US" sz="1400" dirty="0" smtClean="0">
                <a:latin typeface="Arial" pitchFamily="34" charset="0"/>
                <a:cs typeface="Arial" pitchFamily="34" charset="0"/>
              </a:rPr>
              <a:t>!” – Sid Stafford</a:t>
            </a:r>
            <a:endParaRPr lang="en-US" sz="1400" dirty="0">
              <a:latin typeface="Arial" pitchFamily="34" charset="0"/>
              <a:cs typeface="Arial" pitchFamily="34" charset="0"/>
            </a:endParaRPr>
          </a:p>
          <a:p>
            <a:endParaRPr lang="en-US" sz="1400" dirty="0" smtClean="0"/>
          </a:p>
          <a:p>
            <a:endParaRPr lang="en-US" sz="1400" dirty="0"/>
          </a:p>
          <a:p>
            <a:endParaRPr lang="en-US" sz="1400" dirty="0"/>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2639117699"/>
      </p:ext>
    </p:extLst>
  </p:cSld>
  <p:clrMapOvr>
    <a:masterClrMapping/>
  </p:clrMapOvr>
  <p:transition spd="slow" advClick="0" advTm="15000">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Loving Memory…………..</a:t>
            </a:r>
            <a:endParaRPr lang="en-US" dirty="0"/>
          </a:p>
        </p:txBody>
      </p:sp>
      <p:sp>
        <p:nvSpPr>
          <p:cNvPr id="3" name="Content Placeholder 2"/>
          <p:cNvSpPr>
            <a:spLocks noGrp="1"/>
          </p:cNvSpPr>
          <p:nvPr>
            <p:ph idx="1"/>
          </p:nvPr>
        </p:nvSpPr>
        <p:spPr>
          <a:xfrm>
            <a:off x="177800" y="1206500"/>
            <a:ext cx="8839200" cy="5537200"/>
          </a:xfrm>
        </p:spPr>
        <p:txBody>
          <a:bodyPr>
            <a:normAutofit/>
          </a:bodyPr>
          <a:lstStyle/>
          <a:p>
            <a:r>
              <a:rPr lang="en-US" sz="1400" dirty="0" smtClean="0">
                <a:latin typeface="Arial" pitchFamily="34" charset="0"/>
                <a:cs typeface="Arial" pitchFamily="34" charset="0"/>
              </a:rPr>
              <a:t>“</a:t>
            </a:r>
            <a:r>
              <a:rPr lang="en-US" sz="1400" dirty="0">
                <a:latin typeface="Arial" pitchFamily="34" charset="0"/>
                <a:cs typeface="Arial" pitchFamily="34" charset="0"/>
              </a:rPr>
              <a:t>Ralph was the great human factor in the Department.  In that oh so serious academic ambience, you could always count on him for a giggle. He was lavishly generous with his appreciation and support for his students.  For me, Ralph was, all at the same time, a mentor, a cheerleader and a </a:t>
            </a:r>
            <a:r>
              <a:rPr lang="en-US" sz="1400" dirty="0" err="1">
                <a:latin typeface="Arial" pitchFamily="34" charset="0"/>
                <a:cs typeface="Arial" pitchFamily="34" charset="0"/>
              </a:rPr>
              <a:t>buddha</a:t>
            </a:r>
            <a:r>
              <a:rPr lang="en-US" sz="1400" dirty="0" smtClean="0">
                <a:latin typeface="Arial" pitchFamily="34" charset="0"/>
                <a:cs typeface="Arial" pitchFamily="34" charset="0"/>
              </a:rPr>
              <a:t>.” – Clark Smith</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“Always </a:t>
            </a:r>
            <a:r>
              <a:rPr lang="en-US" sz="1400" dirty="0">
                <a:latin typeface="Arial" pitchFamily="34" charset="0"/>
                <a:cs typeface="Arial" pitchFamily="34" charset="0"/>
              </a:rPr>
              <a:t>a smile on your face, such a caring heart, the life of the party, I'll always remember you my friend</a:t>
            </a:r>
            <a:r>
              <a:rPr lang="en-US" sz="1400" dirty="0" smtClean="0">
                <a:latin typeface="Arial" pitchFamily="34" charset="0"/>
                <a:cs typeface="Arial" pitchFamily="34" charset="0"/>
              </a:rPr>
              <a:t>.” -  </a:t>
            </a:r>
            <a:r>
              <a:rPr lang="en-US" sz="1400" dirty="0">
                <a:latin typeface="Arial" pitchFamily="34" charset="0"/>
                <a:cs typeface="Arial" pitchFamily="34" charset="0"/>
              </a:rPr>
              <a:t>Ruby </a:t>
            </a:r>
            <a:r>
              <a:rPr lang="en-US" sz="1400" dirty="0" smtClean="0">
                <a:latin typeface="Arial" pitchFamily="34" charset="0"/>
                <a:cs typeface="Arial" pitchFamily="34" charset="0"/>
              </a:rPr>
              <a:t>Smith</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a:t>
            </a:r>
            <a:r>
              <a:rPr lang="en-US" sz="1400" dirty="0">
                <a:latin typeface="Arial" pitchFamily="34" charset="0"/>
                <a:cs typeface="Arial" pitchFamily="34" charset="0"/>
              </a:rPr>
              <a:t>Ralph was an amazing person, a can do person, always so full of life and with a story to tell! A pure delight!  I will never forget the twinkle in his eye and his grand smile beneath his bushy mustache. He will be missed</a:t>
            </a:r>
            <a:r>
              <a:rPr lang="en-US" sz="1400" dirty="0" smtClean="0">
                <a:latin typeface="Arial" pitchFamily="34" charset="0"/>
                <a:cs typeface="Arial" pitchFamily="34" charset="0"/>
              </a:rPr>
              <a:t>!” – Sharon Shoemaker</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“It wasn't a party 'til Ralph put on the </a:t>
            </a:r>
            <a:r>
              <a:rPr lang="en-US" sz="1400" dirty="0" err="1" smtClean="0">
                <a:latin typeface="Arial" pitchFamily="34" charset="0"/>
                <a:cs typeface="Arial" pitchFamily="34" charset="0"/>
              </a:rPr>
              <a:t>plexiglass</a:t>
            </a:r>
            <a:r>
              <a:rPr lang="en-US" sz="1400" dirty="0" smtClean="0">
                <a:latin typeface="Arial" pitchFamily="34" charset="0"/>
                <a:cs typeface="Arial" pitchFamily="34" charset="0"/>
              </a:rPr>
              <a:t> cowboy hat....” – Joe Shirley</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“Ralph's enthusiasm for all things wine and microbial was so contagious...he inspired me to try new yeasts and ML's, to be better at feeding the beasties properly, and also better at sanitation to keep them under control...and I loved our endless debates over whether yeast strains really made a lasting difference in sensory profiles or not--I said yes, he said no!  I loved that he kept a copy of the Clan </a:t>
            </a:r>
            <a:r>
              <a:rPr lang="en-US" sz="1400" dirty="0" err="1" smtClean="0">
                <a:latin typeface="Arial" pitchFamily="34" charset="0"/>
                <a:cs typeface="Arial" pitchFamily="34" charset="0"/>
              </a:rPr>
              <a:t>O'Myces</a:t>
            </a:r>
            <a:r>
              <a:rPr lang="en-US" sz="1400" dirty="0" smtClean="0">
                <a:latin typeface="Arial" pitchFamily="34" charset="0"/>
                <a:cs typeface="Arial" pitchFamily="34" charset="0"/>
              </a:rPr>
              <a:t> poem I wrote for him while at </a:t>
            </a:r>
            <a:r>
              <a:rPr lang="en-US" sz="1400" dirty="0" err="1" smtClean="0">
                <a:latin typeface="Arial" pitchFamily="34" charset="0"/>
                <a:cs typeface="Arial" pitchFamily="34" charset="0"/>
              </a:rPr>
              <a:t>UCD</a:t>
            </a:r>
            <a:r>
              <a:rPr lang="en-US" sz="1400" dirty="0" smtClean="0">
                <a:latin typeface="Arial" pitchFamily="34" charset="0"/>
                <a:cs typeface="Arial" pitchFamily="34" charset="0"/>
              </a:rPr>
              <a:t>, in 1978!  We will miss your bubbly laugh at </a:t>
            </a:r>
            <a:r>
              <a:rPr lang="en-US" sz="1400" dirty="0" err="1" smtClean="0">
                <a:latin typeface="Arial" pitchFamily="34" charset="0"/>
                <a:cs typeface="Arial" pitchFamily="34" charset="0"/>
              </a:rPr>
              <a:t>ASEV</a:t>
            </a:r>
            <a:r>
              <a:rPr lang="en-US" sz="1400" dirty="0" smtClean="0">
                <a:latin typeface="Arial" pitchFamily="34" charset="0"/>
                <a:cs typeface="Arial" pitchFamily="34" charset="0"/>
              </a:rPr>
              <a:t>, Ralph!” – Carol Shelton</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“Unlike bankers - Ralph was the kind of guy that would lend you his umbrella when it started to rain.” – </a:t>
            </a:r>
            <a:r>
              <a:rPr lang="en-US" sz="1400" dirty="0" err="1" smtClean="0">
                <a:latin typeface="Arial" pitchFamily="34" charset="0"/>
                <a:cs typeface="Arial" pitchFamily="34" charset="0"/>
              </a:rPr>
              <a:t>Oded</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Shakked</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a:latin typeface="Arial" pitchFamily="34" charset="0"/>
                <a:cs typeface="Arial" pitchFamily="34" charset="0"/>
              </a:rPr>
              <a:t>“Goodbye to a very special long time friend. Clayton” – George Cone</a:t>
            </a:r>
          </a:p>
          <a:p>
            <a:endParaRPr lang="en-US" sz="1400" dirty="0" smtClean="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p>
          <a:p>
            <a:endParaRPr lang="en-US" sz="1400" dirty="0"/>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217247260"/>
      </p:ext>
    </p:extLst>
  </p:cSld>
  <p:clrMapOvr>
    <a:masterClrMapping/>
  </p:clrMapOvr>
  <p:transition spd="slow" advClick="0" advTm="15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2463219" y="265828"/>
            <a:ext cx="4217562" cy="6326343"/>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589971206"/>
      </p:ext>
    </p:extLst>
  </p:cSld>
  <p:clrMapOvr>
    <a:masterClrMapping/>
  </p:clrMapOvr>
  <p:transition spd="slow" advClick="0" advTm="15000">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101600" y="1308100"/>
            <a:ext cx="8890000" cy="5435600"/>
          </a:xfrm>
        </p:spPr>
        <p:txBody>
          <a:bodyPr>
            <a:normAutofit/>
          </a:bodyPr>
          <a:lstStyle/>
          <a:p>
            <a:r>
              <a:rPr lang="en-US" sz="1400" dirty="0">
                <a:latin typeface="Arial" pitchFamily="34" charset="0"/>
                <a:cs typeface="Arial" pitchFamily="34" charset="0"/>
              </a:rPr>
              <a:t>“Ralph had the amazing ability to change his facial hair configuration at will.  One day a mustache, next day a full beard, next day goatee and sideburns, next day mustache and goatee, next day, mustache, next day full beard, etc.  Unbelievable!!!” – Michael </a:t>
            </a:r>
            <a:r>
              <a:rPr lang="en-US" sz="1400" dirty="0" smtClean="0">
                <a:latin typeface="Arial" pitchFamily="34" charset="0"/>
                <a:cs typeface="Arial" pitchFamily="34" charset="0"/>
              </a:rPr>
              <a:t>Weis</a:t>
            </a:r>
          </a:p>
          <a:p>
            <a:endParaRPr lang="en-US" sz="1400" dirty="0">
              <a:latin typeface="Arial" pitchFamily="34" charset="0"/>
              <a:cs typeface="Arial" pitchFamily="34" charset="0"/>
            </a:endParaRPr>
          </a:p>
          <a:p>
            <a:r>
              <a:rPr lang="en-US" sz="1400" dirty="0">
                <a:latin typeface="Arial" pitchFamily="34" charset="0"/>
                <a:cs typeface="Arial" pitchFamily="34" charset="0"/>
              </a:rPr>
              <a:t>“Ralph is my uncle: so lucky I am to have enjoyed his stories and explanations all my life.” – </a:t>
            </a:r>
            <a:r>
              <a:rPr lang="en-US" sz="1400" dirty="0" err="1">
                <a:latin typeface="Arial" pitchFamily="34" charset="0"/>
                <a:cs typeface="Arial" pitchFamily="34" charset="0"/>
              </a:rPr>
              <a:t>Marlena</a:t>
            </a:r>
            <a:r>
              <a:rPr lang="en-US" sz="1400" dirty="0">
                <a:latin typeface="Arial" pitchFamily="34" charset="0"/>
                <a:cs typeface="Arial" pitchFamily="34" charset="0"/>
              </a:rPr>
              <a:t> </a:t>
            </a:r>
            <a:r>
              <a:rPr lang="en-US" sz="1400" dirty="0" err="1">
                <a:latin typeface="Arial" pitchFamily="34" charset="0"/>
                <a:cs typeface="Arial" pitchFamily="34" charset="0"/>
              </a:rPr>
              <a:t>Weden</a:t>
            </a:r>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r>
              <a:rPr lang="en-US" sz="1400" dirty="0">
                <a:latin typeface="Arial" pitchFamily="34" charset="0"/>
                <a:cs typeface="Arial" pitchFamily="34" charset="0"/>
              </a:rPr>
              <a:t>“There was never a dull moment in the 21 years that I worked with Ralph.  He enjoyed life.  He enjoyed teaching and the students.  He was the best person period. “ -  Marilynn Vilas</a:t>
            </a:r>
          </a:p>
          <a:p>
            <a:endParaRPr lang="en-US" sz="1400" dirty="0" smtClean="0">
              <a:latin typeface="Arial" pitchFamily="34" charset="0"/>
              <a:cs typeface="Arial" pitchFamily="34" charset="0"/>
            </a:endParaRPr>
          </a:p>
          <a:p>
            <a:r>
              <a:rPr lang="en-US" sz="1400" dirty="0">
                <a:latin typeface="Arial" pitchFamily="34" charset="0"/>
                <a:cs typeface="Arial" pitchFamily="34" charset="0"/>
              </a:rPr>
              <a:t>“He was the most uncomplicated man I ever knew. Nothing got him mad...everything excited him. I feel very fortunate to have had him in my life.” – Paul </a:t>
            </a:r>
            <a:r>
              <a:rPr lang="en-US" sz="1400" dirty="0" err="1" smtClean="0">
                <a:latin typeface="Arial" pitchFamily="34" charset="0"/>
                <a:cs typeface="Arial" pitchFamily="34" charset="0"/>
              </a:rPr>
              <a:t>Watwood</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a:latin typeface="Arial" pitchFamily="34" charset="0"/>
                <a:cs typeface="Arial" pitchFamily="34" charset="0"/>
              </a:rPr>
              <a:t>“This comes from someone who just one of his many undergrad students, not an MS or </a:t>
            </a:r>
            <a:r>
              <a:rPr lang="en-US" sz="1400" dirty="0" err="1">
                <a:latin typeface="Arial" pitchFamily="34" charset="0"/>
                <a:cs typeface="Arial" pitchFamily="34" charset="0"/>
              </a:rPr>
              <a:t>Ph.D</a:t>
            </a:r>
            <a:r>
              <a:rPr lang="en-US" sz="1400" dirty="0">
                <a:latin typeface="Arial" pitchFamily="34" charset="0"/>
                <a:cs typeface="Arial" pitchFamily="34" charset="0"/>
              </a:rPr>
              <a:t> who worked under him.  I took exactly one course from Ralph.  Ralph was one of the most memorable teachers ever.  He took a complex subject and made it interesting and approachable.  What I learned from him helped me throughout my career.  He inspired me (a shy kid back then) to want to contribute to the fun nature of the classroom.  So one day I showed up to class dressed up in an </a:t>
            </a:r>
            <a:r>
              <a:rPr lang="en-US" sz="1400" dirty="0" err="1">
                <a:latin typeface="Arial" pitchFamily="34" charset="0"/>
                <a:cs typeface="Arial" pitchFamily="34" charset="0"/>
              </a:rPr>
              <a:t>ogive</a:t>
            </a:r>
            <a:r>
              <a:rPr lang="en-US" sz="1400" dirty="0">
                <a:latin typeface="Arial" pitchFamily="34" charset="0"/>
                <a:cs typeface="Arial" pitchFamily="34" charset="0"/>
              </a:rPr>
              <a:t> shaped </a:t>
            </a:r>
            <a:r>
              <a:rPr lang="en-US" sz="1400" dirty="0" err="1">
                <a:latin typeface="Arial" pitchFamily="34" charset="0"/>
                <a:cs typeface="Arial" pitchFamily="34" charset="0"/>
              </a:rPr>
              <a:t>Brettanomyces</a:t>
            </a:r>
            <a:r>
              <a:rPr lang="en-US" sz="1400" dirty="0">
                <a:latin typeface="Arial" pitchFamily="34" charset="0"/>
                <a:cs typeface="Arial" pitchFamily="34" charset="0"/>
              </a:rPr>
              <a:t> costume that I made myself.  (You still can't find them in stores.) I also fondly remember his really fun end of the year parties at his home.” - Andy Starr</a:t>
            </a:r>
          </a:p>
          <a:p>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“Hats!” – Devin Jones</a:t>
            </a:r>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1115445556"/>
      </p:ext>
    </p:extLst>
  </p:cSld>
  <p:clrMapOvr>
    <a:masterClrMapping/>
  </p:clrMapOvr>
  <p:transition spd="slow" advClick="0" advTm="15000">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152400" y="1282700"/>
            <a:ext cx="8839200" cy="5397500"/>
          </a:xfrm>
        </p:spPr>
        <p:txBody>
          <a:bodyPr>
            <a:normAutofit/>
          </a:bodyPr>
          <a:lstStyle/>
          <a:p>
            <a:r>
              <a:rPr lang="en-US" sz="1400" dirty="0">
                <a:latin typeface="Arial" pitchFamily="34" charset="0"/>
                <a:cs typeface="Arial" pitchFamily="34" charset="0"/>
              </a:rPr>
              <a:t>“I treasure many happy memories of the ever-ebullient Dr. Kunkee” – Matthew </a:t>
            </a:r>
            <a:r>
              <a:rPr lang="en-US" sz="1400" dirty="0" smtClean="0">
                <a:latin typeface="Arial" pitchFamily="34" charset="0"/>
                <a:cs typeface="Arial" pitchFamily="34" charset="0"/>
              </a:rPr>
              <a:t>Reid</a:t>
            </a:r>
          </a:p>
          <a:p>
            <a:endParaRPr lang="en-US" sz="1400" dirty="0">
              <a:latin typeface="Arial" pitchFamily="34" charset="0"/>
              <a:cs typeface="Arial" pitchFamily="34" charset="0"/>
            </a:endParaRPr>
          </a:p>
          <a:p>
            <a:r>
              <a:rPr lang="en-US" sz="1400" dirty="0">
                <a:latin typeface="Arial" pitchFamily="34" charset="0"/>
                <a:cs typeface="Arial" pitchFamily="34" charset="0"/>
              </a:rPr>
              <a:t>“I am indebted to Ralph for his support during my undergraduate career. He provided me with several very interesting </a:t>
            </a:r>
            <a:r>
              <a:rPr lang="en-US" sz="1400" dirty="0" err="1">
                <a:latin typeface="Arial" pitchFamily="34" charset="0"/>
                <a:cs typeface="Arial" pitchFamily="34" charset="0"/>
              </a:rPr>
              <a:t>VEN</a:t>
            </a:r>
            <a:r>
              <a:rPr lang="en-US" sz="1400" dirty="0">
                <a:latin typeface="Arial" pitchFamily="34" charset="0"/>
                <a:cs typeface="Arial" pitchFamily="34" charset="0"/>
              </a:rPr>
              <a:t> 198 projects for much needed units and arranged my meeting both </a:t>
            </a:r>
            <a:r>
              <a:rPr lang="en-US" sz="1400" dirty="0" err="1">
                <a:latin typeface="Arial" pitchFamily="34" charset="0"/>
                <a:cs typeface="Arial" pitchFamily="34" charset="0"/>
              </a:rPr>
              <a:t>M.W</a:t>
            </a:r>
            <a:r>
              <a:rPr lang="en-US" sz="1400" dirty="0">
                <a:latin typeface="Arial" pitchFamily="34" charset="0"/>
                <a:cs typeface="Arial" pitchFamily="34" charset="0"/>
              </a:rPr>
              <a:t>. Miller and H. J. Pfaff.” – Michael Ramsey</a:t>
            </a:r>
          </a:p>
          <a:p>
            <a:endParaRPr lang="en-US" sz="1400" dirty="0">
              <a:latin typeface="Arial" pitchFamily="34" charset="0"/>
              <a:cs typeface="Arial" pitchFamily="34" charset="0"/>
            </a:endParaRPr>
          </a:p>
          <a:p>
            <a:r>
              <a:rPr lang="en-US" sz="1400" dirty="0">
                <a:latin typeface="Arial" pitchFamily="34" charset="0"/>
                <a:cs typeface="Arial" pitchFamily="34" charset="0"/>
              </a:rPr>
              <a:t>“Just thinking of Ralph always makes me smile.  He was a genuinely great person, mentor, teacher with a wonderful sense of fun.” – Katie Quinn</a:t>
            </a:r>
          </a:p>
          <a:p>
            <a:endParaRPr lang="en-US" sz="1400" dirty="0" smtClean="0">
              <a:latin typeface="Arial" pitchFamily="34" charset="0"/>
              <a:cs typeface="Arial" pitchFamily="34" charset="0"/>
            </a:endParaRPr>
          </a:p>
          <a:p>
            <a:r>
              <a:rPr lang="en-US" sz="1400" dirty="0">
                <a:latin typeface="Arial" pitchFamily="34" charset="0"/>
                <a:cs typeface="Arial" pitchFamily="34" charset="0"/>
              </a:rPr>
              <a:t>“Ralph, your illness has caused me to reflect on the importance of living with joy and sharing it with others.  You were one of a kind.  You are dearly missed.” – Heather </a:t>
            </a:r>
            <a:r>
              <a:rPr lang="en-US" sz="1400" dirty="0" smtClean="0">
                <a:latin typeface="Arial" pitchFamily="34" charset="0"/>
                <a:cs typeface="Arial" pitchFamily="34" charset="0"/>
              </a:rPr>
              <a:t>Pyle</a:t>
            </a:r>
          </a:p>
          <a:p>
            <a:endParaRPr lang="en-US" sz="1400" dirty="0">
              <a:latin typeface="Arial" pitchFamily="34" charset="0"/>
              <a:cs typeface="Arial" pitchFamily="34" charset="0"/>
            </a:endParaRPr>
          </a:p>
          <a:p>
            <a:r>
              <a:rPr lang="en-US" sz="1400" dirty="0">
                <a:latin typeface="Arial" pitchFamily="34" charset="0"/>
                <a:cs typeface="Arial" pitchFamily="34" charset="0"/>
              </a:rPr>
              <a:t>“Ralph, I'm reminded of the time we traveled to the </a:t>
            </a:r>
            <a:r>
              <a:rPr lang="en-US" sz="1400" dirty="0" err="1">
                <a:latin typeface="Arial" pitchFamily="34" charset="0"/>
                <a:cs typeface="Arial" pitchFamily="34" charset="0"/>
              </a:rPr>
              <a:t>Finglerlakes</a:t>
            </a:r>
            <a:r>
              <a:rPr lang="en-US" sz="1400" dirty="0">
                <a:latin typeface="Arial" pitchFamily="34" charset="0"/>
                <a:cs typeface="Arial" pitchFamily="34" charset="0"/>
              </a:rPr>
              <a:t> Competition from Sacramento and we changed planes in Chicago. We got a couple beers and sat down near where our plane for Rochester was suppose to take off. I was so enthralled with talking with you and asking questions and you entertained me with your stories, humor and your knowledge. I was like a kid in a candy store. I was in the presence of GREATNESS! (and I knew it) I couldn't get enough! You so entertained me. Well, as you remembered, our plane took off on time ? unfortunately, they changed gates and we never did make that one!!! If I remember correctly, we got a couple more beers, moved to where ever the next flight for Rochester was leaving and kept on talking! What a day! What a trip! Ralph, you are one beautiful man! I never did take any classes from you during your tenure, except for that one wonderful day in </a:t>
            </a:r>
            <a:r>
              <a:rPr lang="en-US" sz="1400" dirty="0" err="1">
                <a:latin typeface="Arial" pitchFamily="34" charset="0"/>
                <a:cs typeface="Arial" pitchFamily="34" charset="0"/>
              </a:rPr>
              <a:t>Chicago.Thank</a:t>
            </a:r>
            <a:r>
              <a:rPr lang="en-US" sz="1400" dirty="0">
                <a:latin typeface="Arial" pitchFamily="34" charset="0"/>
                <a:cs typeface="Arial" pitchFamily="34" charset="0"/>
              </a:rPr>
              <a:t> you for being who you are! Pooch</a:t>
            </a:r>
            <a:r>
              <a:rPr lang="en-US" sz="1400" dirty="0" smtClean="0">
                <a:latin typeface="Arial" pitchFamily="34" charset="0"/>
                <a:cs typeface="Arial" pitchFamily="34" charset="0"/>
              </a:rPr>
              <a:t>” – Pooch </a:t>
            </a:r>
            <a:r>
              <a:rPr lang="en-US" sz="1400" dirty="0" err="1" smtClean="0">
                <a:latin typeface="Arial" pitchFamily="34" charset="0"/>
                <a:cs typeface="Arial" pitchFamily="34" charset="0"/>
              </a:rPr>
              <a:t>Pucilowski</a:t>
            </a:r>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3804711328"/>
      </p:ext>
    </p:extLst>
  </p:cSld>
  <p:clrMapOvr>
    <a:masterClrMapping/>
  </p:clrMapOvr>
  <p:transition spd="slow" advClick="0" advTm="15000">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101600" y="1282700"/>
            <a:ext cx="8928100" cy="5473700"/>
          </a:xfrm>
        </p:spPr>
        <p:txBody>
          <a:bodyPr>
            <a:normAutofit/>
          </a:bodyPr>
          <a:lstStyle/>
          <a:p>
            <a:r>
              <a:rPr lang="en-US" sz="1400" dirty="0">
                <a:latin typeface="Arial" pitchFamily="34" charset="0"/>
                <a:cs typeface="Arial" pitchFamily="34" charset="0"/>
              </a:rPr>
              <a:t>“Ralph celebrated life, as most publicly demonstrated by his legendary parties. He had a wide range of interests and loved to travel.” – Ann Noble</a:t>
            </a:r>
          </a:p>
          <a:p>
            <a:r>
              <a:rPr lang="en-US" sz="1400" dirty="0"/>
              <a:t> </a:t>
            </a:r>
            <a:endParaRPr lang="en-US" sz="1400" dirty="0" smtClean="0"/>
          </a:p>
          <a:p>
            <a:r>
              <a:rPr lang="en-US" sz="1400" dirty="0">
                <a:latin typeface="Arial" pitchFamily="34" charset="0"/>
                <a:cs typeface="Arial" pitchFamily="34" charset="0"/>
              </a:rPr>
              <a:t>“Ralph made me smile every time I heard him speak!!” – Jeff </a:t>
            </a:r>
            <a:r>
              <a:rPr lang="en-US" sz="1400" dirty="0" smtClean="0">
                <a:latin typeface="Arial" pitchFamily="34" charset="0"/>
                <a:cs typeface="Arial" pitchFamily="34" charset="0"/>
              </a:rPr>
              <a:t>Meier</a:t>
            </a:r>
          </a:p>
          <a:p>
            <a:endParaRPr lang="en-US" sz="1400" dirty="0">
              <a:latin typeface="Arial" pitchFamily="34" charset="0"/>
              <a:cs typeface="Arial" pitchFamily="34" charset="0"/>
            </a:endParaRPr>
          </a:p>
          <a:p>
            <a:r>
              <a:rPr lang="en-US" sz="1400" dirty="0">
                <a:latin typeface="Arial" pitchFamily="34" charset="0"/>
                <a:cs typeface="Arial" pitchFamily="34" charset="0"/>
              </a:rPr>
              <a:t>“A great educator, judge &amp; lover of wine and a person we all loved to be around! funny and will be missed. Thankful  to have been a student!” – Tim </a:t>
            </a:r>
            <a:r>
              <a:rPr lang="en-US" sz="1400" dirty="0" smtClean="0">
                <a:latin typeface="Arial" pitchFamily="34" charset="0"/>
                <a:cs typeface="Arial" pitchFamily="34" charset="0"/>
              </a:rPr>
              <a:t>McDonald</a:t>
            </a:r>
          </a:p>
          <a:p>
            <a:endParaRPr lang="en-US" sz="1400" dirty="0">
              <a:latin typeface="Arial" pitchFamily="34" charset="0"/>
              <a:cs typeface="Arial" pitchFamily="34" charset="0"/>
            </a:endParaRPr>
          </a:p>
          <a:p>
            <a:r>
              <a:rPr lang="en-US" sz="1400" dirty="0">
                <a:latin typeface="Arial" pitchFamily="34" charset="0"/>
                <a:cs typeface="Arial" pitchFamily="34" charset="0"/>
              </a:rPr>
              <a:t>“Ralph had a great sense of humor, a hearty laugh and learned to say one more beer please in </a:t>
            </a:r>
            <a:r>
              <a:rPr lang="en-US" sz="1400" dirty="0" err="1">
                <a:latin typeface="Arial" pitchFamily="34" charset="0"/>
                <a:cs typeface="Arial" pitchFamily="34" charset="0"/>
              </a:rPr>
              <a:t>french</a:t>
            </a:r>
            <a:r>
              <a:rPr lang="en-US" sz="1400" dirty="0">
                <a:latin typeface="Arial" pitchFamily="34" charset="0"/>
                <a:cs typeface="Arial" pitchFamily="34" charset="0"/>
              </a:rPr>
              <a:t> before anything else. Our paths crossed in 1977-1978 when he was on sabbatical in France and I was en stage. We enjoyed fine wine, great food, and many stories during  that year. Two years ago Ralph, my twin sons, Jack and Will, and I went to a basketball game together at </a:t>
            </a:r>
            <a:r>
              <a:rPr lang="en-US" sz="1400" dirty="0" err="1">
                <a:latin typeface="Arial" pitchFamily="34" charset="0"/>
                <a:cs typeface="Arial" pitchFamily="34" charset="0"/>
              </a:rPr>
              <a:t>UCD</a:t>
            </a:r>
            <a:r>
              <a:rPr lang="en-US" sz="1400" dirty="0">
                <a:latin typeface="Arial" pitchFamily="34" charset="0"/>
                <a:cs typeface="Arial" pitchFamily="34" charset="0"/>
              </a:rPr>
              <a:t> (Ralph's first ever). After just one afternoon together my kids fell in love with him and still talk about making memories with Ralph.” – Betsy </a:t>
            </a:r>
            <a:r>
              <a:rPr lang="en-US" sz="1400" dirty="0" err="1" smtClean="0">
                <a:latin typeface="Arial" pitchFamily="34" charset="0"/>
                <a:cs typeface="Arial" pitchFamily="34" charset="0"/>
              </a:rPr>
              <a:t>McCort</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r>
              <a:rPr lang="en-US" sz="1400" dirty="0">
                <a:latin typeface="Arial" pitchFamily="34" charset="0"/>
                <a:cs typeface="Arial" pitchFamily="34" charset="0"/>
              </a:rPr>
              <a:t>“Ralph and I would share a bottle of Sauvignon Blanc each year at the </a:t>
            </a:r>
            <a:r>
              <a:rPr lang="en-US" sz="1400" dirty="0" err="1">
                <a:latin typeface="Arial" pitchFamily="34" charset="0"/>
                <a:cs typeface="Arial" pitchFamily="34" charset="0"/>
              </a:rPr>
              <a:t>ASEV</a:t>
            </a:r>
            <a:r>
              <a:rPr lang="en-US" sz="1400" dirty="0">
                <a:latin typeface="Arial" pitchFamily="34" charset="0"/>
                <a:cs typeface="Arial" pitchFamily="34" charset="0"/>
              </a:rPr>
              <a:t> convention or when we judged at Indiana.  He love SB and telling stories.  I will miss this special time with him.” – Judy </a:t>
            </a:r>
            <a:r>
              <a:rPr lang="en-US" sz="1400" dirty="0" err="1">
                <a:latin typeface="Arial" pitchFamily="34" charset="0"/>
                <a:cs typeface="Arial" pitchFamily="34" charset="0"/>
              </a:rPr>
              <a:t>Matulich</a:t>
            </a:r>
            <a:r>
              <a:rPr lang="en-US" sz="1400" dirty="0">
                <a:latin typeface="Arial" pitchFamily="34" charset="0"/>
                <a:cs typeface="Arial" pitchFamily="34" charset="0"/>
              </a:rPr>
              <a:t> </a:t>
            </a:r>
            <a:r>
              <a:rPr lang="en-US" sz="1400" dirty="0" err="1">
                <a:latin typeface="Arial" pitchFamily="34" charset="0"/>
                <a:cs typeface="Arial" pitchFamily="34" charset="0"/>
              </a:rPr>
              <a:t>Weitz</a:t>
            </a:r>
            <a:endParaRPr lang="en-US" sz="1400" dirty="0">
              <a:latin typeface="Arial" pitchFamily="34" charset="0"/>
              <a:cs typeface="Arial" pitchFamily="34" charset="0"/>
            </a:endParaRPr>
          </a:p>
          <a:p>
            <a:endParaRPr lang="en-US" sz="1400" dirty="0" smtClean="0"/>
          </a:p>
          <a:p>
            <a:endParaRPr lang="en-US" sz="1400" dirty="0" smtClean="0"/>
          </a:p>
          <a:p>
            <a:endParaRPr lang="en-US" sz="1400" dirty="0"/>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endParaRPr lang="en-US" sz="1400" dirty="0"/>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160079716"/>
      </p:ext>
    </p:extLst>
  </p:cSld>
  <p:clrMapOvr>
    <a:masterClrMapping/>
  </p:clrMapOvr>
  <p:transition spd="slow" advClick="0" advTm="15000">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0" y="1270000"/>
            <a:ext cx="9144000" cy="5486400"/>
          </a:xfrm>
        </p:spPr>
        <p:txBody>
          <a:bodyPr>
            <a:normAutofit/>
          </a:bodyPr>
          <a:lstStyle/>
          <a:p>
            <a:r>
              <a:rPr lang="en-US" sz="1400" dirty="0">
                <a:latin typeface="Arial" pitchFamily="34" charset="0"/>
                <a:cs typeface="Arial" pitchFamily="34" charset="0"/>
              </a:rPr>
              <a:t>“The first time I met Ralph was at a champagne tasting at </a:t>
            </a:r>
            <a:r>
              <a:rPr lang="en-US" sz="1400" dirty="0" err="1">
                <a:latin typeface="Arial" pitchFamily="34" charset="0"/>
                <a:cs typeface="Arial" pitchFamily="34" charset="0"/>
              </a:rPr>
              <a:t>Tucos</a:t>
            </a:r>
            <a:r>
              <a:rPr lang="en-US" sz="1400" dirty="0">
                <a:latin typeface="Arial" pitchFamily="34" charset="0"/>
                <a:cs typeface="Arial" pitchFamily="34" charset="0"/>
              </a:rPr>
              <a:t>.  One of his students was pouring his own champagnes and Ralph was very proud of him.  We sat at the same table and he was very kind to me.  He even went so far as to mail me a </a:t>
            </a:r>
            <a:r>
              <a:rPr lang="en-US" sz="1400" dirty="0" err="1">
                <a:latin typeface="Arial" pitchFamily="34" charset="0"/>
                <a:cs typeface="Arial" pitchFamily="34" charset="0"/>
              </a:rPr>
              <a:t>UCD</a:t>
            </a:r>
            <a:r>
              <a:rPr lang="en-US" sz="1400" dirty="0">
                <a:latin typeface="Arial" pitchFamily="34" charset="0"/>
                <a:cs typeface="Arial" pitchFamily="34" charset="0"/>
              </a:rPr>
              <a:t> Extension catalog of the wine classes I should take all circled.  I took those classes. Ralph taught one of them and he remembered me</a:t>
            </a:r>
            <a:r>
              <a:rPr lang="en-US" sz="1400" dirty="0" smtClean="0">
                <a:latin typeface="Arial" pitchFamily="34" charset="0"/>
                <a:cs typeface="Arial" pitchFamily="34" charset="0"/>
              </a:rPr>
              <a:t>.” – Eloise Mares</a:t>
            </a:r>
          </a:p>
          <a:p>
            <a:endParaRPr lang="en-US" sz="1400" dirty="0">
              <a:latin typeface="Arial" pitchFamily="34" charset="0"/>
              <a:cs typeface="Arial" pitchFamily="34" charset="0"/>
            </a:endParaRPr>
          </a:p>
          <a:p>
            <a:r>
              <a:rPr lang="en-US" sz="1400" dirty="0">
                <a:latin typeface="Arial" pitchFamily="34" charset="0"/>
                <a:cs typeface="Arial" pitchFamily="34" charset="0"/>
              </a:rPr>
              <a:t>“Ralph had a special way of being collegial with his students.  I really always felt he was a friend first, and a teacher and mentor second. No one else from my academic years went out of his way to be in touch with me throughout my life as Ralph did.” – Steve </a:t>
            </a:r>
            <a:r>
              <a:rPr lang="en-US" sz="1400" dirty="0" err="1" smtClean="0">
                <a:latin typeface="Arial" pitchFamily="34" charset="0"/>
                <a:cs typeface="Arial" pitchFamily="34" charset="0"/>
              </a:rPr>
              <a:t>MacRostie</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a:latin typeface="Arial" pitchFamily="34" charset="0"/>
                <a:cs typeface="Arial" pitchFamily="34" charset="0"/>
              </a:rPr>
              <a:t>“I am Carol Shelton's husband and enjoyed hearing her stories about Dr. Kunkee over  the 26 years we have been together.” – Mitch </a:t>
            </a:r>
            <a:r>
              <a:rPr lang="en-US" sz="1400" dirty="0" smtClean="0">
                <a:latin typeface="Arial" pitchFamily="34" charset="0"/>
                <a:cs typeface="Arial" pitchFamily="34" charset="0"/>
              </a:rPr>
              <a:t>Mackenzie</a:t>
            </a:r>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r>
              <a:rPr lang="en-US" sz="1400" dirty="0">
                <a:latin typeface="Arial" pitchFamily="34" charset="0"/>
                <a:cs typeface="Arial" pitchFamily="34" charset="0"/>
              </a:rPr>
              <a:t>“Ralph should be commended for bringing California Wineries into the era of high quality wines. He also is greatly appreciated for taking photos of classmates graduating from the Enology program!” – Mark Lyon</a:t>
            </a:r>
          </a:p>
          <a:p>
            <a:endParaRPr lang="en-US" sz="1400" dirty="0" smtClean="0">
              <a:latin typeface="Arial" pitchFamily="34" charset="0"/>
              <a:cs typeface="Arial" pitchFamily="34" charset="0"/>
            </a:endParaRPr>
          </a:p>
          <a:p>
            <a:r>
              <a:rPr lang="en-US" sz="1400" dirty="0">
                <a:latin typeface="Arial" pitchFamily="34" charset="0"/>
                <a:cs typeface="Arial" pitchFamily="34" charset="0"/>
              </a:rPr>
              <a:t>“Ralph:  great teacher, good humored, good fun, good mentor; good person.” -  Zelma </a:t>
            </a:r>
            <a:r>
              <a:rPr lang="en-US" sz="1400" dirty="0" smtClean="0">
                <a:latin typeface="Arial" pitchFamily="34" charset="0"/>
                <a:cs typeface="Arial" pitchFamily="34" charset="0"/>
              </a:rPr>
              <a:t>Long</a:t>
            </a:r>
          </a:p>
          <a:p>
            <a:endParaRPr lang="en-US" sz="1400" dirty="0">
              <a:latin typeface="Arial" pitchFamily="34" charset="0"/>
              <a:cs typeface="Arial" pitchFamily="34" charset="0"/>
            </a:endParaRPr>
          </a:p>
          <a:p>
            <a:r>
              <a:rPr lang="en-US" sz="1400" dirty="0">
                <a:latin typeface="Arial" pitchFamily="34" charset="0"/>
                <a:cs typeface="Arial" pitchFamily="34" charset="0"/>
              </a:rPr>
              <a:t>“One of my favorite professors of all time.  I will miss his infectious gaiety.” – Diane </a:t>
            </a:r>
            <a:r>
              <a:rPr lang="en-US" sz="1400" dirty="0" err="1">
                <a:latin typeface="Arial" pitchFamily="34" charset="0"/>
                <a:cs typeface="Arial" pitchFamily="34" charset="0"/>
              </a:rPr>
              <a:t>Kenworthy</a:t>
            </a:r>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“An </a:t>
            </a:r>
            <a:r>
              <a:rPr lang="en-US" sz="1400" dirty="0">
                <a:latin typeface="Arial" pitchFamily="34" charset="0"/>
                <a:cs typeface="Arial" pitchFamily="34" charset="0"/>
              </a:rPr>
              <a:t>inspiration to us all; I will miss his </a:t>
            </a:r>
            <a:r>
              <a:rPr lang="en-US" sz="1400" dirty="0" smtClean="0">
                <a:latin typeface="Arial" pitchFamily="34" charset="0"/>
                <a:cs typeface="Arial" pitchFamily="34" charset="0"/>
              </a:rPr>
              <a:t>presence.” – James Kennedy</a:t>
            </a: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4239664207"/>
      </p:ext>
    </p:extLst>
  </p:cSld>
  <p:clrMapOvr>
    <a:masterClrMapping/>
  </p:clrMapOvr>
  <p:transition spd="slow" advClick="0" advTm="15000">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88900" y="1270000"/>
            <a:ext cx="8966200" cy="5461000"/>
          </a:xfrm>
        </p:spPr>
        <p:txBody>
          <a:bodyPr>
            <a:normAutofit/>
          </a:bodyPr>
          <a:lstStyle/>
          <a:p>
            <a:r>
              <a:rPr lang="en-US" sz="1400" dirty="0">
                <a:latin typeface="Arial" pitchFamily="34" charset="0"/>
                <a:cs typeface="Arial" pitchFamily="34" charset="0"/>
              </a:rPr>
              <a:t>“Ralph was a good friend of many decades, who informally taught me all I know and appreciate about good wine.  I will miss him dearly, for many reasons.” - </a:t>
            </a:r>
            <a:r>
              <a:rPr lang="en-US" sz="1400" dirty="0" err="1">
                <a:latin typeface="Arial" pitchFamily="34" charset="0"/>
                <a:cs typeface="Arial" pitchFamily="34" charset="0"/>
              </a:rPr>
              <a:t>Lauretta</a:t>
            </a:r>
            <a:r>
              <a:rPr lang="en-US" sz="1400" dirty="0">
                <a:latin typeface="Arial" pitchFamily="34" charset="0"/>
                <a:cs typeface="Arial" pitchFamily="34" charset="0"/>
              </a:rPr>
              <a:t> </a:t>
            </a:r>
            <a:r>
              <a:rPr lang="en-US" sz="1400" dirty="0" smtClean="0">
                <a:latin typeface="Arial" pitchFamily="34" charset="0"/>
                <a:cs typeface="Arial" pitchFamily="34" charset="0"/>
              </a:rPr>
              <a:t>Higgins</a:t>
            </a:r>
          </a:p>
          <a:p>
            <a:endParaRPr lang="en-US" sz="1400" dirty="0">
              <a:latin typeface="Arial" pitchFamily="34" charset="0"/>
              <a:cs typeface="Arial" pitchFamily="34" charset="0"/>
            </a:endParaRPr>
          </a:p>
          <a:p>
            <a:r>
              <a:rPr lang="en-US" sz="1400" dirty="0">
                <a:latin typeface="Arial" pitchFamily="34" charset="0"/>
                <a:cs typeface="Arial" pitchFamily="34" charset="0"/>
              </a:rPr>
              <a:t>“My on going interest in wine microbiology begin 20 years ago as a graduate student and teaching assistant in Ralph's lab.  Finally, after 20 years of trying, I convinced a winery to purchase a microscope. </a:t>
            </a:r>
            <a:r>
              <a:rPr lang="en-US" sz="1400" dirty="0" err="1">
                <a:latin typeface="Arial" pitchFamily="34" charset="0"/>
                <a:cs typeface="Arial" pitchFamily="34" charset="0"/>
              </a:rPr>
              <a:t>Hanzell</a:t>
            </a:r>
            <a:r>
              <a:rPr lang="en-US" sz="1400" dirty="0">
                <a:latin typeface="Arial" pitchFamily="34" charset="0"/>
                <a:cs typeface="Arial" pitchFamily="34" charset="0"/>
              </a:rPr>
              <a:t> Vineyards, where I am currently the associate winemaker, purchased one this year.  I have named it Ralph in honor of the delightful man who taught me the importance of microorganisms and in having fun in winemaking.” – Lynda Hanson</a:t>
            </a:r>
          </a:p>
          <a:p>
            <a:endParaRPr lang="en-US" sz="1400" dirty="0">
              <a:latin typeface="Arial" pitchFamily="34" charset="0"/>
              <a:cs typeface="Arial" pitchFamily="34" charset="0"/>
            </a:endParaRPr>
          </a:p>
          <a:p>
            <a:endParaRPr lang="en-US" sz="1400" dirty="0" smtClean="0"/>
          </a:p>
          <a:p>
            <a:r>
              <a:rPr lang="en-US" sz="1400" dirty="0">
                <a:latin typeface="Arial" pitchFamily="34" charset="0"/>
                <a:cs typeface="Arial" pitchFamily="34" charset="0"/>
              </a:rPr>
              <a:t> </a:t>
            </a:r>
            <a:r>
              <a:rPr lang="en-US" sz="1400" dirty="0" smtClean="0">
                <a:latin typeface="Arial" pitchFamily="34" charset="0"/>
                <a:cs typeface="Arial" pitchFamily="34" charset="0"/>
              </a:rPr>
              <a:t>“</a:t>
            </a:r>
            <a:r>
              <a:rPr lang="en-US" sz="1400" dirty="0">
                <a:latin typeface="Arial" pitchFamily="34" charset="0"/>
                <a:cs typeface="Arial" pitchFamily="34" charset="0"/>
              </a:rPr>
              <a:t>Ralph was my very good friend for many years, dating back to 1965.  He was the best friend anyone could ever have.  I miss him </a:t>
            </a:r>
            <a:r>
              <a:rPr lang="en-US" sz="1400" dirty="0" smtClean="0">
                <a:latin typeface="Arial" pitchFamily="34" charset="0"/>
                <a:cs typeface="Arial" pitchFamily="34" charset="0"/>
              </a:rPr>
              <a:t>tremendously. </a:t>
            </a:r>
            <a:r>
              <a:rPr lang="en-US" sz="1400" dirty="0">
                <a:latin typeface="Arial" pitchFamily="34" charset="0"/>
                <a:cs typeface="Arial" pitchFamily="34" charset="0"/>
              </a:rPr>
              <a:t>one of a kind. </a:t>
            </a:r>
            <a:r>
              <a:rPr lang="en-US" sz="1400" dirty="0" err="1" smtClean="0">
                <a:latin typeface="Arial" pitchFamily="34" charset="0"/>
                <a:cs typeface="Arial" pitchFamily="34" charset="0"/>
              </a:rPr>
              <a:t>i</a:t>
            </a:r>
            <a:r>
              <a:rPr lang="en-US" sz="1400" dirty="0" smtClean="0">
                <a:latin typeface="Arial" pitchFamily="34" charset="0"/>
                <a:cs typeface="Arial" pitchFamily="34" charset="0"/>
              </a:rPr>
              <a:t> </a:t>
            </a:r>
            <a:r>
              <a:rPr lang="en-US" sz="1400" dirty="0">
                <a:latin typeface="Arial" pitchFamily="34" charset="0"/>
                <a:cs typeface="Arial" pitchFamily="34" charset="0"/>
              </a:rPr>
              <a:t>loved </a:t>
            </a:r>
            <a:r>
              <a:rPr lang="en-US" sz="1400" dirty="0" smtClean="0">
                <a:latin typeface="Arial" pitchFamily="34" charset="0"/>
                <a:cs typeface="Arial" pitchFamily="34" charset="0"/>
              </a:rPr>
              <a:t>him. ” </a:t>
            </a:r>
            <a:r>
              <a:rPr lang="en-US" sz="1400" dirty="0">
                <a:latin typeface="Arial" pitchFamily="34" charset="0"/>
                <a:cs typeface="Arial" pitchFamily="34" charset="0"/>
              </a:rPr>
              <a:t>- </a:t>
            </a:r>
            <a:r>
              <a:rPr lang="en-US" sz="1400" dirty="0" smtClean="0">
                <a:latin typeface="Arial" pitchFamily="34" charset="0"/>
                <a:cs typeface="Arial" pitchFamily="34" charset="0"/>
              </a:rPr>
              <a:t> Michael Hancock</a:t>
            </a:r>
          </a:p>
          <a:p>
            <a:endParaRPr lang="en-US" sz="1400" dirty="0">
              <a:latin typeface="Arial" pitchFamily="34" charset="0"/>
              <a:cs typeface="Arial" pitchFamily="34" charset="0"/>
            </a:endParaRPr>
          </a:p>
          <a:p>
            <a:r>
              <a:rPr lang="en-US" sz="1400" dirty="0">
                <a:latin typeface="Arial" pitchFamily="34" charset="0"/>
                <a:cs typeface="Arial" pitchFamily="34" charset="0"/>
              </a:rPr>
              <a:t>“All of my favorite teachers and professors have had a passion for their field combined with humor and an engaging personality which is infectious to their students. Ralph is at the top of that list!” – Kevin Hamel</a:t>
            </a:r>
          </a:p>
          <a:p>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“Thank </a:t>
            </a:r>
            <a:r>
              <a:rPr lang="en-US" sz="1400" dirty="0">
                <a:latin typeface="Arial" pitchFamily="34" charset="0"/>
                <a:cs typeface="Arial" pitchFamily="34" charset="0"/>
              </a:rPr>
              <a:t>you for being such an enthusiastic teacher of wine micro</a:t>
            </a:r>
            <a:r>
              <a:rPr lang="en-US" sz="1400" dirty="0" smtClean="0">
                <a:latin typeface="Arial" pitchFamily="34" charset="0"/>
                <a:cs typeface="Arial" pitchFamily="34" charset="0"/>
              </a:rPr>
              <a:t>!” – Nicole Haller-Wilson</a:t>
            </a:r>
          </a:p>
          <a:p>
            <a:endParaRPr lang="en-US" sz="1400" dirty="0">
              <a:latin typeface="Arial" pitchFamily="34" charset="0"/>
              <a:cs typeface="Arial" pitchFamily="34" charset="0"/>
            </a:endParaRPr>
          </a:p>
          <a:p>
            <a:r>
              <a:rPr lang="en-US" sz="1400" dirty="0">
                <a:latin typeface="Arial" pitchFamily="34" charset="0"/>
                <a:cs typeface="Arial" pitchFamily="34" charset="0"/>
              </a:rPr>
              <a:t>“Ralph was brilliant and a leader in his field of science, yet had a kindness and great sense of humor that made all of his students his friends.” – Mark Greenspan</a:t>
            </a:r>
          </a:p>
          <a:p>
            <a:pPr marL="0" indent="0">
              <a:buNone/>
            </a:pPr>
            <a:r>
              <a:rPr lang="en-US" sz="1400" dirty="0" smtClean="0">
                <a:latin typeface="Arial" pitchFamily="34" charset="0"/>
                <a:cs typeface="Arial" pitchFamily="34" charset="0"/>
              </a:rPr>
              <a:t> </a:t>
            </a:r>
            <a:r>
              <a:rPr lang="en-US" sz="1400" dirty="0">
                <a:latin typeface="Arial" pitchFamily="34" charset="0"/>
                <a:cs typeface="Arial" pitchFamily="34" charset="0"/>
              </a:rPr>
              <a:t> </a:t>
            </a:r>
          </a:p>
          <a:p>
            <a:endParaRPr lang="en-US" sz="1400" dirty="0"/>
          </a:p>
        </p:txBody>
      </p:sp>
    </p:spTree>
    <p:extLst>
      <p:ext uri="{BB962C8B-B14F-4D97-AF65-F5344CB8AC3E}">
        <p14:creationId xmlns:p14="http://schemas.microsoft.com/office/powerpoint/2010/main" val="2925862386"/>
      </p:ext>
    </p:extLst>
  </p:cSld>
  <p:clrMapOvr>
    <a:masterClrMapping/>
  </p:clrMapOvr>
  <p:transition spd="slow" advClick="0" advTm="15000">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152400" y="1270000"/>
            <a:ext cx="8890000" cy="5435600"/>
          </a:xfrm>
        </p:spPr>
        <p:txBody>
          <a:bodyPr>
            <a:normAutofit/>
          </a:bodyPr>
          <a:lstStyle/>
          <a:p>
            <a:r>
              <a:rPr lang="en-US" sz="1400" dirty="0">
                <a:latin typeface="Arial" pitchFamily="34" charset="0"/>
                <a:cs typeface="Arial" pitchFamily="34" charset="0"/>
              </a:rPr>
              <a:t>“My favorite teacher of all time!!  Dr. </a:t>
            </a:r>
            <a:r>
              <a:rPr lang="en-US" sz="1400" dirty="0" err="1">
                <a:latin typeface="Arial" pitchFamily="34" charset="0"/>
                <a:cs typeface="Arial" pitchFamily="34" charset="0"/>
              </a:rPr>
              <a:t>Kunkee's</a:t>
            </a:r>
            <a:r>
              <a:rPr lang="en-US" sz="1400" dirty="0">
                <a:latin typeface="Arial" pitchFamily="34" charset="0"/>
                <a:cs typeface="Arial" pitchFamily="34" charset="0"/>
              </a:rPr>
              <a:t> lectures were always informative as well as entertaining.  Even after college, whenever I would see him, it was a highlight.  His warm, friendly personality and wit always brought a smile to my face.  You will be SO missed, Dr. Kunkee.  I'm glad I was born at the right time and able to be in your classes.” – Carol </a:t>
            </a:r>
            <a:r>
              <a:rPr lang="en-US" sz="1400" dirty="0" err="1" smtClean="0">
                <a:latin typeface="Arial" pitchFamily="34" charset="0"/>
                <a:cs typeface="Arial" pitchFamily="34" charset="0"/>
              </a:rPr>
              <a:t>Franzia</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smtClean="0">
                <a:latin typeface="Arial" pitchFamily="34" charset="0"/>
                <a:cs typeface="Arial" pitchFamily="34" charset="0"/>
              </a:rPr>
              <a:t>“A </a:t>
            </a:r>
            <a:r>
              <a:rPr lang="en-US" sz="1400" dirty="0">
                <a:latin typeface="Arial" pitchFamily="34" charset="0"/>
                <a:cs typeface="Arial" pitchFamily="34" charset="0"/>
              </a:rPr>
              <a:t>very memorable teacher and person whose contributions to enology went beyond the classroom and laboratory</a:t>
            </a:r>
            <a:r>
              <a:rPr lang="en-US" sz="1400" dirty="0" smtClean="0">
                <a:latin typeface="Arial" pitchFamily="34" charset="0"/>
                <a:cs typeface="Arial" pitchFamily="34" charset="0"/>
              </a:rPr>
              <a:t>.” – Thomas Foster</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“He </a:t>
            </a:r>
            <a:r>
              <a:rPr lang="en-US" sz="1400" dirty="0">
                <a:latin typeface="Arial" pitchFamily="34" charset="0"/>
                <a:cs typeface="Arial" pitchFamily="34" charset="0"/>
              </a:rPr>
              <a:t>just knew how to make you laugh</a:t>
            </a:r>
            <a:r>
              <a:rPr lang="en-US" sz="1400" dirty="0" smtClean="0">
                <a:latin typeface="Arial" pitchFamily="34" charset="0"/>
                <a:cs typeface="Arial" pitchFamily="34" charset="0"/>
              </a:rPr>
              <a:t>!!” – David </a:t>
            </a:r>
            <a:r>
              <a:rPr lang="en-US" sz="1400" dirty="0" err="1" smtClean="0">
                <a:latin typeface="Arial" pitchFamily="34" charset="0"/>
                <a:cs typeface="Arial" pitchFamily="34" charset="0"/>
              </a:rPr>
              <a:t>Fenech</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a:latin typeface="Arial" pitchFamily="34" charset="0"/>
                <a:cs typeface="Arial" pitchFamily="34" charset="0"/>
              </a:rPr>
              <a:t>“warm, welcoming and funny</a:t>
            </a:r>
            <a:r>
              <a:rPr lang="en-US" sz="1400" dirty="0" smtClean="0">
                <a:latin typeface="Arial" pitchFamily="34" charset="0"/>
                <a:cs typeface="Arial" pitchFamily="34" charset="0"/>
              </a:rPr>
              <a:t>!” – Karen Block</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“Enthusiasm </a:t>
            </a:r>
            <a:r>
              <a:rPr lang="en-US" sz="1400" dirty="0">
                <a:latin typeface="Arial" pitchFamily="34" charset="0"/>
                <a:cs typeface="Arial" pitchFamily="34" charset="0"/>
              </a:rPr>
              <a:t>for Life, A Passion for Learning and the Significance of Scholarship</a:t>
            </a:r>
            <a:r>
              <a:rPr lang="en-US" sz="1400" dirty="0" smtClean="0"/>
              <a:t>.” – </a:t>
            </a:r>
            <a:r>
              <a:rPr lang="en-US" sz="1400" dirty="0" smtClean="0">
                <a:latin typeface="Arial" pitchFamily="34" charset="0"/>
                <a:cs typeface="Arial" pitchFamily="34" charset="0"/>
              </a:rPr>
              <a:t>S.R. Bedford</a:t>
            </a:r>
          </a:p>
          <a:p>
            <a:endParaRPr lang="en-US" sz="1400" dirty="0">
              <a:latin typeface="Arial" pitchFamily="34" charset="0"/>
              <a:cs typeface="Arial" pitchFamily="34" charset="0"/>
            </a:endParaRPr>
          </a:p>
          <a:p>
            <a:r>
              <a:rPr lang="en-US" sz="1400" dirty="0">
                <a:latin typeface="Arial" pitchFamily="34" charset="0"/>
                <a:cs typeface="Arial" pitchFamily="34" charset="0"/>
              </a:rPr>
              <a:t>“He was the most fun professor we had and we all learned so much from him. I'll never forget trick or treating at his house when we were students for drinks!” – Heidi </a:t>
            </a:r>
            <a:r>
              <a:rPr lang="en-US" sz="1400" dirty="0" smtClean="0">
                <a:latin typeface="Arial" pitchFamily="34" charset="0"/>
                <a:cs typeface="Arial" pitchFamily="34" charset="0"/>
              </a:rPr>
              <a:t>Barrett</a:t>
            </a:r>
          </a:p>
          <a:p>
            <a:endParaRPr lang="en-US" sz="1400" dirty="0">
              <a:latin typeface="Arial" pitchFamily="34" charset="0"/>
              <a:cs typeface="Arial" pitchFamily="34" charset="0"/>
            </a:endParaRPr>
          </a:p>
          <a:p>
            <a:r>
              <a:rPr lang="en-US" sz="1400" dirty="0">
                <a:latin typeface="Arial" pitchFamily="34" charset="0"/>
                <a:cs typeface="Arial" pitchFamily="34" charset="0"/>
              </a:rPr>
              <a:t>“He will be truly missed for his tremendous patience as I tried to focus the microscope and for his great smile and joie de vivre.” – Kristen </a:t>
            </a:r>
            <a:r>
              <a:rPr lang="en-US" sz="1400" dirty="0" err="1" smtClean="0">
                <a:latin typeface="Arial" pitchFamily="34" charset="0"/>
                <a:cs typeface="Arial" pitchFamily="34" charset="0"/>
              </a:rPr>
              <a:t>Barnhisel</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smtClean="0">
                <a:latin typeface="Arial" pitchFamily="34" charset="0"/>
                <a:cs typeface="Arial" pitchFamily="34" charset="0"/>
              </a:rPr>
              <a:t>“He </a:t>
            </a:r>
            <a:r>
              <a:rPr lang="en-US" sz="1400" dirty="0">
                <a:latin typeface="Arial" pitchFamily="34" charset="0"/>
                <a:cs typeface="Arial" pitchFamily="34" charset="0"/>
              </a:rPr>
              <a:t>was the unofficial ambassador of the </a:t>
            </a:r>
            <a:r>
              <a:rPr lang="en-US" sz="1400" dirty="0" err="1">
                <a:latin typeface="Arial" pitchFamily="34" charset="0"/>
                <a:cs typeface="Arial" pitchFamily="34" charset="0"/>
              </a:rPr>
              <a:t>UCD</a:t>
            </a:r>
            <a:r>
              <a:rPr lang="en-US" sz="1400" dirty="0">
                <a:latin typeface="Arial" pitchFamily="34" charset="0"/>
                <a:cs typeface="Arial" pitchFamily="34" charset="0"/>
              </a:rPr>
              <a:t> </a:t>
            </a:r>
            <a:r>
              <a:rPr lang="en-US" sz="1400" dirty="0" err="1">
                <a:latin typeface="Arial" pitchFamily="34" charset="0"/>
                <a:cs typeface="Arial" pitchFamily="34" charset="0"/>
              </a:rPr>
              <a:t>V&amp;E</a:t>
            </a:r>
            <a:r>
              <a:rPr lang="en-US" sz="1400" dirty="0">
                <a:latin typeface="Arial" pitchFamily="34" charset="0"/>
                <a:cs typeface="Arial" pitchFamily="34" charset="0"/>
              </a:rPr>
              <a:t> Department and he was so much fun</a:t>
            </a:r>
            <a:r>
              <a:rPr lang="en-US" sz="1400" dirty="0" smtClean="0">
                <a:latin typeface="Arial" pitchFamily="34" charset="0"/>
                <a:cs typeface="Arial" pitchFamily="34" charset="0"/>
              </a:rPr>
              <a:t>!” - </a:t>
            </a:r>
            <a:r>
              <a:rPr lang="en-US" sz="1400" dirty="0" err="1" smtClean="0">
                <a:latin typeface="Arial" pitchFamily="34" charset="0"/>
                <a:cs typeface="Arial" pitchFamily="34" charset="0"/>
              </a:rPr>
              <a:t>Lise</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Asimont</a:t>
            </a:r>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smtClean="0"/>
          </a:p>
          <a:p>
            <a:endParaRPr lang="en-US" sz="1400" dirty="0" smtClean="0"/>
          </a:p>
          <a:p>
            <a:endParaRPr lang="en-US" sz="1400" dirty="0"/>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479475578"/>
      </p:ext>
    </p:extLst>
  </p:cSld>
  <p:clrMapOvr>
    <a:masterClrMapping/>
  </p:clrMapOvr>
  <p:transition spd="slow" advClick="0" advTm="15000">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 Loving Memory…………..</a:t>
            </a:r>
          </a:p>
        </p:txBody>
      </p:sp>
      <p:sp>
        <p:nvSpPr>
          <p:cNvPr id="3" name="Content Placeholder 2"/>
          <p:cNvSpPr>
            <a:spLocks noGrp="1"/>
          </p:cNvSpPr>
          <p:nvPr>
            <p:ph idx="1"/>
          </p:nvPr>
        </p:nvSpPr>
        <p:spPr>
          <a:xfrm>
            <a:off x="228600" y="1206500"/>
            <a:ext cx="8775700" cy="5562600"/>
          </a:xfrm>
        </p:spPr>
        <p:txBody>
          <a:bodyPr>
            <a:normAutofit/>
          </a:bodyPr>
          <a:lstStyle/>
          <a:p>
            <a:r>
              <a:rPr lang="en-US" sz="1400" dirty="0" smtClean="0">
                <a:latin typeface="Arial" pitchFamily="34" charset="0"/>
                <a:cs typeface="Arial" pitchFamily="34" charset="0"/>
              </a:rPr>
              <a:t>“The joy of working on the Daily Californian together and the continuing friendship beyond college which led to abundant wine and singing on Bastille Day.” – Elaine Anderson</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“I </a:t>
            </a:r>
            <a:r>
              <a:rPr lang="en-US" sz="1400" dirty="0">
                <a:latin typeface="Arial" pitchFamily="34" charset="0"/>
                <a:cs typeface="Arial" pitchFamily="34" charset="0"/>
              </a:rPr>
              <a:t>will always remember his smile</a:t>
            </a:r>
            <a:r>
              <a:rPr lang="en-US" sz="1400" dirty="0" smtClean="0">
                <a:latin typeface="Arial" pitchFamily="34" charset="0"/>
                <a:cs typeface="Arial" pitchFamily="34" charset="0"/>
              </a:rPr>
              <a:t>.” – Roy Adams</a:t>
            </a:r>
          </a:p>
          <a:p>
            <a:endParaRPr lang="en-US" sz="1400" dirty="0">
              <a:latin typeface="Arial" pitchFamily="34" charset="0"/>
              <a:cs typeface="Arial" pitchFamily="34" charset="0"/>
            </a:endParaRPr>
          </a:p>
          <a:p>
            <a:r>
              <a:rPr lang="en-US" sz="1400" dirty="0">
                <a:latin typeface="Arial" pitchFamily="34" charset="0"/>
                <a:cs typeface="Arial" pitchFamily="34" charset="0"/>
              </a:rPr>
              <a:t>“I am so </a:t>
            </a:r>
            <a:r>
              <a:rPr lang="en-US" sz="1400" dirty="0" smtClean="0">
                <a:latin typeface="Arial" pitchFamily="34" charset="0"/>
                <a:cs typeface="Arial" pitchFamily="34" charset="0"/>
              </a:rPr>
              <a:t>indebted </a:t>
            </a:r>
            <a:r>
              <a:rPr lang="en-US" sz="1400" dirty="0">
                <a:latin typeface="Arial" pitchFamily="34" charset="0"/>
                <a:cs typeface="Arial" pitchFamily="34" charset="0"/>
              </a:rPr>
              <a:t>to Ralph. Without his interest and encouragement I would never have finished school or found my way into a rich and rewarding career. More important than a mentor, he was a friend with whom I could share my most intimate thoughts, seek advice, share a story, and a laugh over a beer at </a:t>
            </a:r>
            <a:r>
              <a:rPr lang="en-US" sz="1400" dirty="0" err="1">
                <a:latin typeface="Arial" pitchFamily="34" charset="0"/>
                <a:cs typeface="Arial" pitchFamily="34" charset="0"/>
              </a:rPr>
              <a:t>Blakes</a:t>
            </a:r>
            <a:r>
              <a:rPr lang="en-US" sz="1400" dirty="0">
                <a:latin typeface="Arial" pitchFamily="34" charset="0"/>
                <a:cs typeface="Arial" pitchFamily="34" charset="0"/>
              </a:rPr>
              <a:t> or oysters at Swann's. I hope my son will run into someone like Ralph, who will push and influence him in ways his father can't. And I am so thankful I had an opportunity last week to tell him this and express how much he meant to me, I just wish I hadn't waited so long.” </a:t>
            </a:r>
            <a:r>
              <a:rPr lang="en-US" sz="1400" dirty="0" smtClean="0">
                <a:latin typeface="Arial" pitchFamily="34" charset="0"/>
                <a:cs typeface="Arial" pitchFamily="34" charset="0"/>
              </a:rPr>
              <a:t>– Anonymous</a:t>
            </a:r>
          </a:p>
          <a:p>
            <a:endParaRPr lang="en-US" sz="1400" dirty="0">
              <a:latin typeface="Arial" pitchFamily="34" charset="0"/>
              <a:cs typeface="Arial" pitchFamily="34" charset="0"/>
            </a:endParaRPr>
          </a:p>
          <a:p>
            <a:r>
              <a:rPr lang="en-US" sz="1400" dirty="0" smtClean="0">
                <a:latin typeface="Arial" pitchFamily="34" charset="0"/>
                <a:cs typeface="Arial" pitchFamily="34" charset="0"/>
              </a:rPr>
              <a:t>“Ralph was a great Prof and one of his most amazing (although perhaps not well known??) attributes was his ability to name "great bars" regardless of the city we would throw at him. In 1987 he had us on the floor when he used the words "cat piss" to describe a sauvignon </a:t>
            </a:r>
            <a:r>
              <a:rPr lang="en-US" sz="1400" dirty="0" err="1" smtClean="0">
                <a:latin typeface="Arial" pitchFamily="34" charset="0"/>
                <a:cs typeface="Arial" pitchFamily="34" charset="0"/>
              </a:rPr>
              <a:t>blanc</a:t>
            </a:r>
            <a:r>
              <a:rPr lang="en-US" sz="1400" dirty="0" smtClean="0">
                <a:latin typeface="Arial" pitchFamily="34" charset="0"/>
                <a:cs typeface="Arial" pitchFamily="34" charset="0"/>
              </a:rPr>
              <a:t> while on Good Morning America. During that same year Ralph and another 10? of us did the Bay to Breakers all decked out as California raisins. Ralph was a very much loved original!” -  David </a:t>
            </a:r>
            <a:r>
              <a:rPr lang="en-US" sz="1400" dirty="0" err="1" smtClean="0">
                <a:latin typeface="Arial" pitchFamily="34" charset="0"/>
                <a:cs typeface="Arial" pitchFamily="34" charset="0"/>
              </a:rPr>
              <a:t>Hulley</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smtClean="0">
                <a:latin typeface="Arial" pitchFamily="34" charset="0"/>
                <a:cs typeface="Arial" pitchFamily="34" charset="0"/>
              </a:rPr>
              <a:t>“Ralph</a:t>
            </a:r>
            <a:r>
              <a:rPr lang="en-US" sz="1400" dirty="0">
                <a:latin typeface="Arial" pitchFamily="34" charset="0"/>
                <a:cs typeface="Arial" pitchFamily="34" charset="0"/>
              </a:rPr>
              <a:t>, rest in peace and </a:t>
            </a:r>
            <a:r>
              <a:rPr lang="en-US" sz="1400" dirty="0" err="1">
                <a:latin typeface="Arial" pitchFamily="34" charset="0"/>
                <a:cs typeface="Arial" pitchFamily="34" charset="0"/>
              </a:rPr>
              <a:t>godspeed</a:t>
            </a:r>
            <a:r>
              <a:rPr lang="en-US" sz="1400" dirty="0" smtClean="0">
                <a:latin typeface="Arial" pitchFamily="34" charset="0"/>
                <a:cs typeface="Arial" pitchFamily="34" charset="0"/>
              </a:rPr>
              <a:t>.” -  </a:t>
            </a:r>
            <a:r>
              <a:rPr lang="en-US" sz="1400" dirty="0" err="1">
                <a:latin typeface="Arial" pitchFamily="34" charset="0"/>
                <a:cs typeface="Arial" pitchFamily="34" charset="0"/>
              </a:rPr>
              <a:t>sharon</a:t>
            </a:r>
            <a:r>
              <a:rPr lang="en-US" sz="1400" dirty="0">
                <a:latin typeface="Arial" pitchFamily="34" charset="0"/>
                <a:cs typeface="Arial" pitchFamily="34" charset="0"/>
              </a:rPr>
              <a:t> </a:t>
            </a:r>
            <a:r>
              <a:rPr lang="en-US" sz="1400" dirty="0" err="1" smtClean="0">
                <a:latin typeface="Arial" pitchFamily="34" charset="0"/>
                <a:cs typeface="Arial" pitchFamily="34" charset="0"/>
              </a:rPr>
              <a:t>dougherty</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2400" dirty="0" smtClean="0">
                <a:latin typeface="Arial" pitchFamily="34" charset="0"/>
                <a:cs typeface="Arial" pitchFamily="34" charset="0"/>
              </a:rPr>
              <a:t>And so many more there that will ultimately appear in a special journal for our archives…..Thank you, all of you!!</a:t>
            </a:r>
          </a:p>
          <a:p>
            <a:endParaRPr lang="en-US" sz="1400" dirty="0">
              <a:latin typeface="Arial" pitchFamily="34" charset="0"/>
              <a:cs typeface="Arial" pitchFamily="34" charset="0"/>
            </a:endParaRPr>
          </a:p>
          <a:p>
            <a:endParaRPr lang="en-US" sz="1400" dirty="0">
              <a:latin typeface="Arial" pitchFamily="34" charset="0"/>
              <a:cs typeface="Arial" pitchFamily="34" charset="0"/>
            </a:endParaRPr>
          </a:p>
          <a:p>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p:txBody>
      </p:sp>
    </p:spTree>
    <p:extLst>
      <p:ext uri="{BB962C8B-B14F-4D97-AF65-F5344CB8AC3E}">
        <p14:creationId xmlns:p14="http://schemas.microsoft.com/office/powerpoint/2010/main" val="522349560"/>
      </p:ext>
    </p:extLst>
  </p:cSld>
  <p:clrMapOvr>
    <a:masterClrMapping/>
  </p:clrMapOvr>
  <p:transition spd="slow" advClick="0" advTm="15000">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457200" y="685800"/>
            <a:ext cx="8229600" cy="5486400"/>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4181363238"/>
      </p:ext>
    </p:extLst>
  </p:cSld>
  <p:clrMapOvr>
    <a:masterClrMapping/>
  </p:clrMapOvr>
  <p:transition spd="slow" advClick="0" advTm="1500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457200" y="685800"/>
            <a:ext cx="8229600" cy="5486400"/>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2779962260"/>
      </p:ext>
    </p:extLst>
  </p:cSld>
  <p:clrMapOvr>
    <a:masterClrMapping/>
  </p:clrMapOvr>
  <p:transition spd="slow" advClick="0" advTm="15000">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Ralph-photo-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457200" y="685800"/>
            <a:ext cx="8229600" cy="5486400"/>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737134481"/>
      </p:ext>
    </p:extLst>
  </p:cSld>
  <p:clrMapOvr>
    <a:masterClrMapping/>
  </p:clrMapOvr>
  <p:transition spd="slow" advClick="0" advTm="15000">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2463219" y="265828"/>
            <a:ext cx="4217562" cy="6326343"/>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1572400840"/>
      </p:ext>
    </p:extLst>
  </p:cSld>
  <p:clrMapOvr>
    <a:masterClrMapping/>
  </p:clrMapOvr>
  <p:transition spd="slow" advClick="0" advTm="15000">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540000">
            <a:off x="2463219" y="265828"/>
            <a:ext cx="4217562" cy="6326343"/>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1763142987"/>
      </p:ext>
    </p:extLst>
  </p:cSld>
  <p:clrMapOvr>
    <a:masterClrMapping/>
  </p:clrMapOvr>
  <p:transition spd="slow" advClick="0" advTm="15000">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60000">
            <a:off x="2463219" y="265828"/>
            <a:ext cx="4217562" cy="6326343"/>
          </a:xfrm>
          <a:prstGeom prst="rect">
            <a:avLst/>
          </a:prstGeom>
          <a:effectLst>
            <a:outerShdw blurRad="127000" dist="127000" dir="2700000" algn="tl" rotWithShape="0">
              <a:schemeClr val="bg2">
                <a:lumMod val="25000"/>
                <a:alpha val="50000"/>
              </a:schemeClr>
            </a:outerShdw>
          </a:effectLst>
        </p:spPr>
      </p:pic>
    </p:spTree>
    <p:extLst>
      <p:ext uri="{BB962C8B-B14F-4D97-AF65-F5344CB8AC3E}">
        <p14:creationId xmlns:p14="http://schemas.microsoft.com/office/powerpoint/2010/main" val="3618550599"/>
      </p:ext>
    </p:extLst>
  </p:cSld>
  <p:clrMapOvr>
    <a:masterClrMapping/>
  </p:clrMapOvr>
  <p:transition spd="slow" advClick="0" advTm="15000">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1562</TotalTime>
  <Words>2557</Words>
  <Application>Microsoft Office PowerPoint</Application>
  <PresentationFormat>On-screen Show (4:3)</PresentationFormat>
  <Paragraphs>184</Paragraphs>
  <Slides>36</Slides>
  <Notes>0</Notes>
  <HiddenSlides>0</HiddenSlides>
  <MMClips>0</MMClips>
  <ScaleCrop>false</ScaleCrop>
  <HeadingPairs>
    <vt:vector size="6" baseType="variant">
      <vt:variant>
        <vt:lpstr>Theme</vt:lpstr>
      </vt:variant>
      <vt:variant>
        <vt:i4>1</vt:i4>
      </vt:variant>
      <vt:variant>
        <vt:lpstr>Slide Titles</vt:lpstr>
      </vt:variant>
      <vt:variant>
        <vt:i4>36</vt:i4>
      </vt:variant>
      <vt:variant>
        <vt:lpstr>Custom Shows</vt:lpstr>
      </vt:variant>
      <vt:variant>
        <vt:i4>1</vt:i4>
      </vt:variant>
    </vt:vector>
  </HeadingPairs>
  <TitlesOfParts>
    <vt:vector size="3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Listening and learning</vt:lpstr>
      <vt:lpstr>Alumni Reunion and Celebration, May 2009</vt:lpstr>
      <vt:lpstr>                               You are loved....    “Godspeed, Ralph Kunkee, in the journey to your next destination. I know the company will be warm, as you’ll be there: and I’m sure, once you arrive, everyone will have a great story to tell…..”</vt:lpstr>
      <vt:lpstr>In Loving Memory……….</vt:lpstr>
      <vt:lpstr>In Loving Memory…………</vt:lpstr>
      <vt:lpstr>In Loving Memory…………..</vt:lpstr>
      <vt:lpstr>In Loving Memory…………..</vt:lpstr>
      <vt:lpstr>In Loving Memory…………..</vt:lpstr>
      <vt:lpstr>In Loving Memory…………..</vt:lpstr>
      <vt:lpstr>In Loving Memory…………..</vt:lpstr>
      <vt:lpstr>In Loving Memory…………..</vt:lpstr>
      <vt:lpstr>In Loving Memory…………..</vt:lpstr>
      <vt:lpstr>In Loving Memory…………..</vt:lpstr>
      <vt:lpstr>Custom Show 1</vt:lpstr>
    </vt:vector>
  </TitlesOfParts>
  <Company>Wedesigns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 Weden</dc:creator>
  <cp:lastModifiedBy>bogart.kl</cp:lastModifiedBy>
  <cp:revision>56</cp:revision>
  <dcterms:created xsi:type="dcterms:W3CDTF">2012-01-01T01:55:06Z</dcterms:created>
  <dcterms:modified xsi:type="dcterms:W3CDTF">2012-01-06T19:23:07Z</dcterms:modified>
</cp:coreProperties>
</file>