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8" r:id="rId1"/>
  </p:sldMasterIdLst>
  <p:notesMasterIdLst>
    <p:notesMasterId r:id="rId32"/>
  </p:notesMasterIdLst>
  <p:sldIdLst>
    <p:sldId id="256" r:id="rId2"/>
    <p:sldId id="257" r:id="rId3"/>
    <p:sldId id="302" r:id="rId4"/>
    <p:sldId id="317" r:id="rId5"/>
    <p:sldId id="303" r:id="rId6"/>
    <p:sldId id="304" r:id="rId7"/>
    <p:sldId id="305" r:id="rId8"/>
    <p:sldId id="316" r:id="rId9"/>
    <p:sldId id="318" r:id="rId10"/>
    <p:sldId id="306" r:id="rId11"/>
    <p:sldId id="311" r:id="rId12"/>
    <p:sldId id="313" r:id="rId13"/>
    <p:sldId id="307" r:id="rId14"/>
    <p:sldId id="308" r:id="rId15"/>
    <p:sldId id="309" r:id="rId16"/>
    <p:sldId id="312" r:id="rId17"/>
    <p:sldId id="310" r:id="rId18"/>
    <p:sldId id="315" r:id="rId19"/>
    <p:sldId id="314" r:id="rId20"/>
    <p:sldId id="270" r:id="rId21"/>
    <p:sldId id="287" r:id="rId22"/>
    <p:sldId id="288" r:id="rId23"/>
    <p:sldId id="289" r:id="rId24"/>
    <p:sldId id="290" r:id="rId25"/>
    <p:sldId id="291" r:id="rId26"/>
    <p:sldId id="296" r:id="rId27"/>
    <p:sldId id="297" r:id="rId28"/>
    <p:sldId id="301" r:id="rId29"/>
    <p:sldId id="300" r:id="rId30"/>
    <p:sldId id="299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/>
    <p:restoredTop sz="94681"/>
  </p:normalViewPr>
  <p:slideViewPr>
    <p:cSldViewPr snapToGrid="0" snapToObjects="1"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joseph.cm\Documents\From%20Old%20Mac\%20MasterData\Documents\Manuscript\Brett%20Wheel\Brett%20Aroma%20Wheel%20Tabl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Percentage</a:t>
            </a:r>
            <a:r>
              <a:rPr lang="en-US" baseline="0"/>
              <a:t> of Aroma Category for Each Contaminant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'% Microbe per descriptor'!$B$1</c:f>
              <c:strCache>
                <c:ptCount val="1"/>
                <c:pt idx="0">
                  <c:v>Both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'% Microbe per descriptor'!$A$2:$A$8</c:f>
              <c:strCache>
                <c:ptCount val="7"/>
                <c:pt idx="0">
                  <c:v>Savory</c:v>
                </c:pt>
                <c:pt idx="1">
                  <c:v>Spicy</c:v>
                </c:pt>
                <c:pt idx="2">
                  <c:v>Earthy</c:v>
                </c:pt>
                <c:pt idx="3">
                  <c:v>Woody</c:v>
                </c:pt>
                <c:pt idx="4">
                  <c:v>Floral</c:v>
                </c:pt>
                <c:pt idx="5">
                  <c:v>Animal </c:v>
                </c:pt>
                <c:pt idx="6">
                  <c:v>Chemical</c:v>
                </c:pt>
              </c:strCache>
            </c:strRef>
          </c:cat>
          <c:val>
            <c:numRef>
              <c:f>'% Microbe per descriptor'!$B$2:$B$8</c:f>
              <c:numCache>
                <c:formatCode>General</c:formatCode>
                <c:ptCount val="7"/>
                <c:pt idx="0">
                  <c:v>100</c:v>
                </c:pt>
                <c:pt idx="1">
                  <c:v>100</c:v>
                </c:pt>
                <c:pt idx="2">
                  <c:v>60</c:v>
                </c:pt>
                <c:pt idx="3">
                  <c:v>40</c:v>
                </c:pt>
                <c:pt idx="4">
                  <c:v>40</c:v>
                </c:pt>
                <c:pt idx="5">
                  <c:v>20</c:v>
                </c:pt>
                <c:pt idx="6">
                  <c:v>20</c:v>
                </c:pt>
              </c:numCache>
            </c:numRef>
          </c:val>
        </c:ser>
        <c:ser>
          <c:idx val="1"/>
          <c:order val="1"/>
          <c:tx>
            <c:strRef>
              <c:f>'% Microbe per descriptor'!$C$1</c:f>
              <c:strCache>
                <c:ptCount val="1"/>
                <c:pt idx="0">
                  <c:v>Brett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-1.38888888888889E-2"/>
                  <c:y val="-4.2437781360066697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'% Microbe per descriptor'!$A$2:$A$8</c:f>
              <c:strCache>
                <c:ptCount val="7"/>
                <c:pt idx="0">
                  <c:v>Savory</c:v>
                </c:pt>
                <c:pt idx="1">
                  <c:v>Spicy</c:v>
                </c:pt>
                <c:pt idx="2">
                  <c:v>Earthy</c:v>
                </c:pt>
                <c:pt idx="3">
                  <c:v>Woody</c:v>
                </c:pt>
                <c:pt idx="4">
                  <c:v>Floral</c:v>
                </c:pt>
                <c:pt idx="5">
                  <c:v>Animal </c:v>
                </c:pt>
                <c:pt idx="6">
                  <c:v>Chemical</c:v>
                </c:pt>
              </c:strCache>
            </c:strRef>
          </c:cat>
          <c:val>
            <c:numRef>
              <c:f>'% Microbe per descriptor'!$C$2:$C$8</c:f>
              <c:numCache>
                <c:formatCode>General</c:formatCode>
                <c:ptCount val="7"/>
                <c:pt idx="0">
                  <c:v>63</c:v>
                </c:pt>
                <c:pt idx="1">
                  <c:v>63</c:v>
                </c:pt>
                <c:pt idx="2">
                  <c:v>75</c:v>
                </c:pt>
                <c:pt idx="3">
                  <c:v>50</c:v>
                </c:pt>
                <c:pt idx="4">
                  <c:v>50</c:v>
                </c:pt>
                <c:pt idx="5">
                  <c:v>13</c:v>
                </c:pt>
                <c:pt idx="6">
                  <c:v>0</c:v>
                </c:pt>
              </c:numCache>
            </c:numRef>
          </c:val>
        </c:ser>
        <c:ser>
          <c:idx val="2"/>
          <c:order val="2"/>
          <c:tx>
            <c:strRef>
              <c:f>'% Microbe per descriptor'!$D$1</c:f>
              <c:strCache>
                <c:ptCount val="1"/>
                <c:pt idx="0">
                  <c:v>LAB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5"/>
              <c:layout>
                <c:manualLayout>
                  <c:x val="5.5555555555554499E-3"/>
                  <c:y val="2.314814814814809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'% Microbe per descriptor'!$A$2:$A$8</c:f>
              <c:strCache>
                <c:ptCount val="7"/>
                <c:pt idx="0">
                  <c:v>Savory</c:v>
                </c:pt>
                <c:pt idx="1">
                  <c:v>Spicy</c:v>
                </c:pt>
                <c:pt idx="2">
                  <c:v>Earthy</c:v>
                </c:pt>
                <c:pt idx="3">
                  <c:v>Woody</c:v>
                </c:pt>
                <c:pt idx="4">
                  <c:v>Floral</c:v>
                </c:pt>
                <c:pt idx="5">
                  <c:v>Animal </c:v>
                </c:pt>
                <c:pt idx="6">
                  <c:v>Chemical</c:v>
                </c:pt>
              </c:strCache>
            </c:strRef>
          </c:cat>
          <c:val>
            <c:numRef>
              <c:f>'% Microbe per descriptor'!$D$2:$D$8</c:f>
              <c:numCache>
                <c:formatCode>General</c:formatCode>
                <c:ptCount val="7"/>
                <c:pt idx="0">
                  <c:v>71</c:v>
                </c:pt>
                <c:pt idx="1">
                  <c:v>77</c:v>
                </c:pt>
                <c:pt idx="2">
                  <c:v>77</c:v>
                </c:pt>
                <c:pt idx="3">
                  <c:v>35</c:v>
                </c:pt>
                <c:pt idx="4">
                  <c:v>30</c:v>
                </c:pt>
                <c:pt idx="5">
                  <c:v>12</c:v>
                </c:pt>
                <c:pt idx="6">
                  <c:v>12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37060480"/>
        <c:axId val="137061040"/>
      </c:barChart>
      <c:catAx>
        <c:axId val="137060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7061040"/>
        <c:crosses val="autoZero"/>
        <c:auto val="1"/>
        <c:lblAlgn val="ctr"/>
        <c:lblOffset val="100"/>
        <c:noMultiLvlLbl val="0"/>
      </c:catAx>
      <c:valAx>
        <c:axId val="1370610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70604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38E11F-1591-044D-BA2D-E9C47870791B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14CFFA-2686-FA4A-AC2D-F535C866A6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748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A8BE97-D8C4-D248-A719-8A82E426F675}" type="slidenum">
              <a:rPr lang="en-US"/>
              <a:pPr/>
              <a:t>3</a:t>
            </a:fld>
            <a:endParaRPr lang="en-US"/>
          </a:p>
        </p:txBody>
      </p:sp>
      <p:sp>
        <p:nvSpPr>
          <p:cNvPr id="299010" name="Rectangle 1026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99011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0995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A8BE97-D8C4-D248-A719-8A82E426F675}" type="slidenum">
              <a:rPr lang="en-US"/>
              <a:pPr/>
              <a:t>4</a:t>
            </a:fld>
            <a:endParaRPr lang="en-US"/>
          </a:p>
        </p:txBody>
      </p:sp>
      <p:sp>
        <p:nvSpPr>
          <p:cNvPr id="299010" name="Rectangle 1026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99011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1167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05F38A-78E8-AB4A-9726-184E0C89054C}" type="slidenum">
              <a:rPr lang="en-US"/>
              <a:pPr/>
              <a:t>5</a:t>
            </a:fld>
            <a:endParaRPr lang="en-US"/>
          </a:p>
        </p:txBody>
      </p:sp>
      <p:sp>
        <p:nvSpPr>
          <p:cNvPr id="30105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010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1616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C3FD75-E2C0-2349-9B17-119CE5D2337F}" type="slidenum">
              <a:rPr lang="en-US"/>
              <a:pPr/>
              <a:t>6</a:t>
            </a:fld>
            <a:endParaRPr lang="en-US"/>
          </a:p>
        </p:txBody>
      </p:sp>
      <p:sp>
        <p:nvSpPr>
          <p:cNvPr id="30515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051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1234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ADFBC1-6D79-A24B-98B7-B5716DF82886}" type="slidenum">
              <a:rPr lang="en-US"/>
              <a:pPr/>
              <a:t>7</a:t>
            </a:fld>
            <a:endParaRPr lang="en-US"/>
          </a:p>
        </p:txBody>
      </p:sp>
      <p:sp>
        <p:nvSpPr>
          <p:cNvPr id="30720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072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802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274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766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537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318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95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301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014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174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415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295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611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161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9" r:id="rId1"/>
    <p:sldLayoutId id="2147483960" r:id="rId2"/>
    <p:sldLayoutId id="2147483961" r:id="rId3"/>
    <p:sldLayoutId id="2147483962" r:id="rId4"/>
    <p:sldLayoutId id="2147483963" r:id="rId5"/>
    <p:sldLayoutId id="2147483964" r:id="rId6"/>
    <p:sldLayoutId id="2147483965" r:id="rId7"/>
    <p:sldLayoutId id="2147483966" r:id="rId8"/>
    <p:sldLayoutId id="2147483967" r:id="rId9"/>
    <p:sldLayoutId id="2147483968" r:id="rId10"/>
    <p:sldLayoutId id="214748396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emf"/><Relationship Id="rId4" Type="http://schemas.openxmlformats.org/officeDocument/2006/relationships/package" Target="../embeddings/Microsoft_Word_Document1.docx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i="1" dirty="0" err="1" smtClean="0"/>
              <a:t>Brettanomyces</a:t>
            </a:r>
            <a:r>
              <a:rPr lang="en-US" dirty="0" smtClean="0"/>
              <a:t> Wine Spoilage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757332"/>
            <a:ext cx="6498159" cy="916641"/>
          </a:xfrm>
        </p:spPr>
        <p:txBody>
          <a:bodyPr>
            <a:noAutofit/>
          </a:bodyPr>
          <a:lstStyle/>
          <a:p>
            <a:r>
              <a:rPr lang="en-US" sz="2400" dirty="0" smtClean="0"/>
              <a:t>Lucy Joseph</a:t>
            </a:r>
          </a:p>
          <a:p>
            <a:r>
              <a:rPr lang="en-US" sz="2400" dirty="0" smtClean="0"/>
              <a:t>Department of Viticulture and Enology</a:t>
            </a:r>
          </a:p>
          <a:p>
            <a:r>
              <a:rPr lang="en-US" sz="2400" dirty="0" smtClean="0"/>
              <a:t>U.C. Davis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1752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914400"/>
          </a:xfrm>
        </p:spPr>
        <p:txBody>
          <a:bodyPr>
            <a:normAutofit/>
          </a:bodyPr>
          <a:lstStyle/>
          <a:p>
            <a:r>
              <a:rPr lang="en-US" b="1" dirty="0"/>
              <a:t>Methods of </a:t>
            </a:r>
            <a:r>
              <a:rPr lang="en-US" b="1" dirty="0" smtClean="0"/>
              <a:t>Detection</a:t>
            </a:r>
            <a:endParaRPr lang="en-US" b="1" dirty="0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2267" y="1143000"/>
            <a:ext cx="8072133" cy="552035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800" b="1" dirty="0"/>
              <a:t>Plating with cycloheximide (WLD</a:t>
            </a:r>
            <a:r>
              <a:rPr lang="en-US" sz="2800" b="1" dirty="0" smtClean="0"/>
              <a:t>)-slow</a:t>
            </a:r>
            <a:endParaRPr lang="en-US" sz="2800" b="1" dirty="0"/>
          </a:p>
          <a:p>
            <a:pPr>
              <a:lnSpc>
                <a:spcPct val="90000"/>
              </a:lnSpc>
            </a:pPr>
            <a:r>
              <a:rPr lang="en-US" sz="2800" b="1" dirty="0"/>
              <a:t>Microscopic </a:t>
            </a:r>
            <a:r>
              <a:rPr lang="en-US" sz="2800" b="1" dirty="0" smtClean="0"/>
              <a:t>evaluation-subjective</a:t>
            </a:r>
            <a:endParaRPr lang="en-US" sz="2800" b="1" dirty="0"/>
          </a:p>
          <a:p>
            <a:pPr>
              <a:lnSpc>
                <a:spcPct val="90000"/>
              </a:lnSpc>
            </a:pPr>
            <a:r>
              <a:rPr lang="en-US" sz="2800" b="1" dirty="0"/>
              <a:t>Chemical </a:t>
            </a:r>
            <a:r>
              <a:rPr lang="en-US" sz="2800" b="1" dirty="0" smtClean="0"/>
              <a:t>indicators: 4</a:t>
            </a:r>
            <a:r>
              <a:rPr lang="en-US" sz="2800" b="1" dirty="0"/>
              <a:t>-ethyl phenol and 4-ethyl </a:t>
            </a:r>
            <a:r>
              <a:rPr lang="en-US" sz="2800" b="1" dirty="0" err="1" smtClean="0"/>
              <a:t>guaiacol</a:t>
            </a:r>
            <a:r>
              <a:rPr lang="en-US" sz="2800" b="1" dirty="0" smtClean="0"/>
              <a:t>-tells you if you </a:t>
            </a:r>
            <a:r>
              <a:rPr lang="en-US" sz="2800" b="1" u="sng" dirty="0" smtClean="0"/>
              <a:t>had</a:t>
            </a:r>
            <a:r>
              <a:rPr lang="en-US" sz="2800" b="1" dirty="0" smtClean="0"/>
              <a:t> Brett</a:t>
            </a:r>
            <a:endParaRPr lang="en-US" sz="2800" b="1" dirty="0"/>
          </a:p>
          <a:p>
            <a:r>
              <a:rPr lang="en-US" sz="2800" b="1" dirty="0" smtClean="0"/>
              <a:t>Antibody </a:t>
            </a:r>
            <a:r>
              <a:rPr lang="en-US" sz="2800" b="1" dirty="0"/>
              <a:t>based </a:t>
            </a:r>
            <a:r>
              <a:rPr lang="en-US" sz="2800" b="1" dirty="0" smtClean="0"/>
              <a:t>methods</a:t>
            </a:r>
          </a:p>
          <a:p>
            <a:pPr lvl="1"/>
            <a:r>
              <a:rPr lang="en-US" sz="2400" b="1" dirty="0"/>
              <a:t>ELISA: specific antibodies-</a:t>
            </a:r>
            <a:r>
              <a:rPr lang="en-US" sz="2400" b="1" dirty="0" err="1"/>
              <a:t>phenolics</a:t>
            </a:r>
            <a:r>
              <a:rPr lang="en-US" sz="2400" b="1" dirty="0"/>
              <a:t> </a:t>
            </a:r>
            <a:r>
              <a:rPr lang="en-US" sz="2400" b="1" dirty="0" smtClean="0"/>
              <a:t>interfere</a:t>
            </a:r>
          </a:p>
          <a:p>
            <a:pPr lvl="1"/>
            <a:r>
              <a:rPr lang="en-US" sz="2400" b="1" dirty="0"/>
              <a:t>Fluorescence probe, fluorescence microscope</a:t>
            </a:r>
          </a:p>
          <a:p>
            <a:pPr>
              <a:lnSpc>
                <a:spcPct val="90000"/>
              </a:lnSpc>
            </a:pPr>
            <a:r>
              <a:rPr lang="en-US" sz="2800" b="1" smtClean="0"/>
              <a:t>Sensory </a:t>
            </a:r>
            <a:r>
              <a:rPr lang="en-US" sz="2800" b="1" dirty="0"/>
              <a:t>based </a:t>
            </a:r>
            <a:r>
              <a:rPr lang="en-US" sz="2800" b="1" dirty="0" smtClean="0"/>
              <a:t>methods-subjective</a:t>
            </a:r>
          </a:p>
          <a:p>
            <a:pPr>
              <a:lnSpc>
                <a:spcPct val="90000"/>
              </a:lnSpc>
            </a:pPr>
            <a:r>
              <a:rPr lang="en-US" sz="2800" b="1" dirty="0"/>
              <a:t>Q-PCR-</a:t>
            </a:r>
            <a:r>
              <a:rPr lang="en-US" sz="2800" b="1" dirty="0" smtClean="0"/>
              <a:t>rapid, expensive but prices dropping</a:t>
            </a:r>
          </a:p>
          <a:p>
            <a:pPr marL="457200" lvl="1" indent="0">
              <a:lnSpc>
                <a:spcPct val="90000"/>
              </a:lnSpc>
              <a:buNone/>
            </a:pPr>
            <a:r>
              <a:rPr lang="en-US" sz="2200" b="1" dirty="0" smtClean="0"/>
              <a:t>Scorpion- ETS</a:t>
            </a:r>
          </a:p>
          <a:p>
            <a:pPr marL="457200" lvl="1" indent="0">
              <a:lnSpc>
                <a:spcPct val="90000"/>
              </a:lnSpc>
              <a:buNone/>
            </a:pPr>
            <a:r>
              <a:rPr lang="en-US" sz="2200" b="1" dirty="0" err="1" smtClean="0"/>
              <a:t>Veriflow</a:t>
            </a:r>
            <a:r>
              <a:rPr lang="en-US" sz="2200" b="1" dirty="0" smtClean="0"/>
              <a:t> – Invisible Sentinel</a:t>
            </a:r>
          </a:p>
          <a:p>
            <a:pPr marL="457200" lvl="1" indent="0">
              <a:lnSpc>
                <a:spcPct val="90000"/>
              </a:lnSpc>
              <a:buNone/>
            </a:pPr>
            <a:r>
              <a:rPr lang="en-US" sz="2200" b="1" dirty="0" err="1" smtClean="0"/>
              <a:t>GeneDisc</a:t>
            </a:r>
            <a:r>
              <a:rPr lang="en-US" sz="2200" b="1" dirty="0" smtClean="0"/>
              <a:t> - Pall</a:t>
            </a:r>
            <a:endParaRPr lang="en-US" sz="2200" b="1" dirty="0"/>
          </a:p>
          <a:p>
            <a:pPr>
              <a:lnSpc>
                <a:spcPct val="90000"/>
              </a:lnSpc>
              <a:buFont typeface="Wingdings" charset="0"/>
              <a:buNone/>
            </a:pPr>
            <a:endParaRPr lang="en-US" sz="2800" b="1" dirty="0"/>
          </a:p>
          <a:p>
            <a:pPr>
              <a:lnSpc>
                <a:spcPct val="90000"/>
              </a:lnSpc>
              <a:buFont typeface="Wingdings" charset="0"/>
              <a:buNone/>
            </a:pPr>
            <a:r>
              <a:rPr lang="en-US" sz="28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758988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Title 1"/>
          <p:cNvSpPr>
            <a:spLocks noGrp="1"/>
          </p:cNvSpPr>
          <p:nvPr>
            <p:ph type="title"/>
          </p:nvPr>
        </p:nvSpPr>
        <p:spPr>
          <a:xfrm>
            <a:off x="230188" y="257175"/>
            <a:ext cx="8580437" cy="719138"/>
          </a:xfrm>
        </p:spPr>
        <p:txBody>
          <a:bodyPr/>
          <a:lstStyle/>
          <a:p>
            <a:r>
              <a:rPr lang="en-US" altLang="en-US" sz="4000"/>
              <a:t>Greatest Odor Impact by GC-O</a:t>
            </a: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3704697"/>
              </p:ext>
            </p:extLst>
          </p:nvPr>
        </p:nvGraphicFramePr>
        <p:xfrm>
          <a:off x="1270000" y="1090613"/>
          <a:ext cx="6661150" cy="541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Document" r:id="rId4" imgW="8369300" imgH="6807200" progId="Word.Document.12">
                  <p:embed/>
                </p:oleObj>
              </mc:Choice>
              <mc:Fallback>
                <p:oleObj name="Document" r:id="rId4" imgW="8369300" imgH="6807200" progId="Word.Documen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0000" y="1090613"/>
                        <a:ext cx="6661150" cy="5413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8208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Ageing Alters Flavor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8000"/>
            <a:ext cx="8229600" cy="4348163"/>
          </a:xfrm>
        </p:spPr>
        <p:txBody>
          <a:bodyPr/>
          <a:lstStyle/>
          <a:p>
            <a:r>
              <a:rPr lang="en-US" i="1" dirty="0" err="1" smtClean="0"/>
              <a:t>Brettanomyces</a:t>
            </a:r>
            <a:r>
              <a:rPr lang="en-US" dirty="0" smtClean="0"/>
              <a:t> has high esterase activity</a:t>
            </a:r>
          </a:p>
          <a:p>
            <a:endParaRPr lang="en-US" dirty="0" smtClean="0"/>
          </a:p>
          <a:p>
            <a:r>
              <a:rPr lang="en-US" dirty="0" smtClean="0"/>
              <a:t>Vinyl phenols are converted to ethyl phenols</a:t>
            </a:r>
          </a:p>
          <a:p>
            <a:endParaRPr lang="en-US" dirty="0" smtClean="0"/>
          </a:p>
          <a:p>
            <a:r>
              <a:rPr lang="en-US" dirty="0" smtClean="0"/>
              <a:t>Volatile phenols suppress perception of other flavors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4281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975850"/>
          </a:xfrm>
        </p:spPr>
        <p:txBody>
          <a:bodyPr/>
          <a:lstStyle/>
          <a:p>
            <a:r>
              <a:rPr lang="en-US" dirty="0" smtClean="0"/>
              <a:t>Fusel Alcohols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1083426"/>
            <a:ext cx="8229600" cy="5379019"/>
          </a:xfrm>
        </p:spPr>
        <p:txBody>
          <a:bodyPr>
            <a:normAutofit lnSpcReduction="10000"/>
          </a:bodyPr>
          <a:lstStyle/>
          <a:p>
            <a:r>
              <a:rPr lang="en-US" u="sng" dirty="0"/>
              <a:t>Phenethyl </a:t>
            </a:r>
            <a:r>
              <a:rPr lang="en-US" u="sng" dirty="0" smtClean="0"/>
              <a:t>alcohol </a:t>
            </a:r>
            <a:r>
              <a:rPr lang="en-US" dirty="0" smtClean="0"/>
              <a:t>– floral, rose, </a:t>
            </a:r>
            <a:r>
              <a:rPr lang="en-US" dirty="0"/>
              <a:t>rose water, </a:t>
            </a:r>
            <a:r>
              <a:rPr lang="en-US" dirty="0" smtClean="0"/>
              <a:t>sweet</a:t>
            </a:r>
            <a:r>
              <a:rPr lang="en-US" dirty="0"/>
              <a:t>, bready with a </a:t>
            </a:r>
            <a:r>
              <a:rPr lang="en-US" dirty="0" smtClean="0"/>
              <a:t>rosy </a:t>
            </a:r>
            <a:r>
              <a:rPr lang="en-US" dirty="0"/>
              <a:t>honey </a:t>
            </a:r>
            <a:r>
              <a:rPr lang="en-US" dirty="0" smtClean="0"/>
              <a:t>nuance</a:t>
            </a:r>
          </a:p>
          <a:p>
            <a:r>
              <a:rPr lang="en-US" u="sng" dirty="0"/>
              <a:t>2-methyl-1-butanol</a:t>
            </a:r>
            <a:r>
              <a:rPr lang="en-US" b="1" dirty="0"/>
              <a:t> </a:t>
            </a:r>
            <a:r>
              <a:rPr lang="en-US" dirty="0" smtClean="0"/>
              <a:t>– roasted, wine, onion, fruity</a:t>
            </a:r>
          </a:p>
          <a:p>
            <a:r>
              <a:rPr lang="en-US" u="sng" dirty="0" smtClean="0"/>
              <a:t>3-methyl-1-butanol (isoamyl alcohol) </a:t>
            </a:r>
            <a:r>
              <a:rPr lang="en-US" dirty="0"/>
              <a:t>- </a:t>
            </a:r>
            <a:r>
              <a:rPr lang="en-US" dirty="0" smtClean="0"/>
              <a:t>pungent</a:t>
            </a:r>
            <a:r>
              <a:rPr lang="en-US" dirty="0"/>
              <a:t>, </a:t>
            </a:r>
            <a:r>
              <a:rPr lang="en-US" dirty="0" smtClean="0"/>
              <a:t>ethereal, </a:t>
            </a:r>
            <a:r>
              <a:rPr lang="en-US" dirty="0"/>
              <a:t>cognac, fruity, </a:t>
            </a:r>
            <a:r>
              <a:rPr lang="en-US" dirty="0" smtClean="0"/>
              <a:t>banana, molasses, whiskey</a:t>
            </a:r>
          </a:p>
          <a:p>
            <a:r>
              <a:rPr lang="en-US" u="sng" dirty="0" smtClean="0"/>
              <a:t>2-ethyl-hexanol</a:t>
            </a:r>
            <a:r>
              <a:rPr lang="en-US" dirty="0" smtClean="0"/>
              <a:t> – fatty, fruity,</a:t>
            </a:r>
            <a:r>
              <a:rPr lang="en-US" dirty="0"/>
              <a:t> citrus, fresh, floral, oily, </a:t>
            </a:r>
            <a:r>
              <a:rPr lang="en-US" dirty="0" smtClean="0"/>
              <a:t>sweet</a:t>
            </a:r>
          </a:p>
          <a:p>
            <a:r>
              <a:rPr lang="en-US" u="sng" dirty="0" smtClean="0"/>
              <a:t>2-methoxy </a:t>
            </a:r>
            <a:r>
              <a:rPr lang="en-US" u="sng" dirty="0" err="1" smtClean="0"/>
              <a:t>phenethyl</a:t>
            </a:r>
            <a:r>
              <a:rPr lang="en-US" u="sng" dirty="0" smtClean="0"/>
              <a:t> alcohol</a:t>
            </a:r>
            <a:r>
              <a:rPr lang="en-US" dirty="0" smtClean="0"/>
              <a:t> </a:t>
            </a:r>
            <a:r>
              <a:rPr lang="en-US" dirty="0"/>
              <a:t>– aromatic, chemical, white glue, vinyl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88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966970"/>
          </a:xfrm>
        </p:spPr>
        <p:txBody>
          <a:bodyPr/>
          <a:lstStyle/>
          <a:p>
            <a:r>
              <a:rPr lang="en-US" dirty="0" smtClean="0"/>
              <a:t>Esters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930707"/>
            <a:ext cx="8042276" cy="5593382"/>
          </a:xfrm>
        </p:spPr>
        <p:txBody>
          <a:bodyPr>
            <a:noAutofit/>
          </a:bodyPr>
          <a:lstStyle/>
          <a:p>
            <a:r>
              <a:rPr lang="en-US" sz="2200" u="sng" dirty="0" smtClean="0"/>
              <a:t>Butyric acid ethyl ester</a:t>
            </a:r>
            <a:r>
              <a:rPr lang="en-US" sz="2200" dirty="0" smtClean="0"/>
              <a:t>– fruity, </a:t>
            </a:r>
            <a:r>
              <a:rPr lang="en-US" sz="2200" dirty="0"/>
              <a:t>juicy fruit, pineapple, cognac, </a:t>
            </a:r>
            <a:r>
              <a:rPr lang="en-US" sz="2200" dirty="0" err="1" smtClean="0"/>
              <a:t>tutti</a:t>
            </a:r>
            <a:r>
              <a:rPr lang="en-US" sz="2200" dirty="0" smtClean="0"/>
              <a:t> </a:t>
            </a:r>
            <a:r>
              <a:rPr lang="en-US" sz="2200" dirty="0" err="1"/>
              <a:t>frutti</a:t>
            </a:r>
            <a:r>
              <a:rPr lang="en-US" sz="2200" dirty="0"/>
              <a:t>, apple, fresh and lifting, ethereal</a:t>
            </a:r>
            <a:endParaRPr lang="en-US" sz="2200" dirty="0" smtClean="0"/>
          </a:p>
          <a:p>
            <a:r>
              <a:rPr lang="en-US" sz="2200" u="sng" dirty="0" smtClean="0"/>
              <a:t>Formic acid n-amyl ester </a:t>
            </a:r>
            <a:r>
              <a:rPr lang="en-US" sz="2200" dirty="0" smtClean="0"/>
              <a:t>– ethereal, fruity, unripe banana, green, </a:t>
            </a:r>
            <a:r>
              <a:rPr lang="en-US" sz="2200" dirty="0"/>
              <a:t>earthy</a:t>
            </a:r>
            <a:endParaRPr lang="en-US" sz="2200" dirty="0" smtClean="0"/>
          </a:p>
          <a:p>
            <a:r>
              <a:rPr lang="en-US" sz="2200" u="sng" dirty="0" smtClean="0"/>
              <a:t>Ethyl </a:t>
            </a:r>
            <a:r>
              <a:rPr lang="en-US" sz="2200" u="sng" dirty="0" err="1" smtClean="0"/>
              <a:t>isovaleric</a:t>
            </a:r>
            <a:r>
              <a:rPr lang="en-US" sz="2200" u="sng" dirty="0" smtClean="0"/>
              <a:t> acid </a:t>
            </a:r>
            <a:r>
              <a:rPr lang="en-US" sz="2200" dirty="0" smtClean="0"/>
              <a:t>– fruity, sweet, apple, pineapple, </a:t>
            </a:r>
            <a:r>
              <a:rPr lang="en-US" sz="2200" dirty="0" err="1"/>
              <a:t>tutti</a:t>
            </a:r>
            <a:r>
              <a:rPr lang="en-US" sz="2200" dirty="0"/>
              <a:t> </a:t>
            </a:r>
            <a:r>
              <a:rPr lang="en-US" sz="2200" dirty="0" err="1"/>
              <a:t>frutti</a:t>
            </a:r>
            <a:r>
              <a:rPr lang="en-US" sz="2200" dirty="0"/>
              <a:t>, spice, metallic and </a:t>
            </a:r>
            <a:r>
              <a:rPr lang="en-US" sz="2200" dirty="0" smtClean="0"/>
              <a:t>green, sharp</a:t>
            </a:r>
          </a:p>
          <a:p>
            <a:r>
              <a:rPr lang="en-US" sz="2200" u="sng" dirty="0" smtClean="0"/>
              <a:t>Ethyl </a:t>
            </a:r>
            <a:r>
              <a:rPr lang="en-US" sz="2200" u="sng" dirty="0" err="1" smtClean="0"/>
              <a:t>valerate</a:t>
            </a:r>
            <a:r>
              <a:rPr lang="en-US" sz="2200" u="sng" dirty="0" smtClean="0"/>
              <a:t> </a:t>
            </a:r>
            <a:r>
              <a:rPr lang="en-US" sz="2200" dirty="0" smtClean="0"/>
              <a:t>– sweet, fruity, apple, pineapple, green, </a:t>
            </a:r>
            <a:r>
              <a:rPr lang="en-US" sz="2200" dirty="0"/>
              <a:t>tropical, acidic, pineapple, apple, green, </a:t>
            </a:r>
            <a:r>
              <a:rPr lang="en-US" sz="2200" dirty="0" smtClean="0"/>
              <a:t>berry, </a:t>
            </a:r>
            <a:r>
              <a:rPr lang="en-US" sz="2200" dirty="0"/>
              <a:t>tropical</a:t>
            </a:r>
            <a:endParaRPr lang="en-US" sz="2200" dirty="0" smtClean="0"/>
          </a:p>
          <a:p>
            <a:r>
              <a:rPr lang="en-US" sz="2200" u="sng" dirty="0" smtClean="0"/>
              <a:t>2-methyl butyric acid ethyl ester </a:t>
            </a:r>
            <a:r>
              <a:rPr lang="en-US" sz="2200" dirty="0" smtClean="0"/>
              <a:t>– sharp, </a:t>
            </a:r>
            <a:r>
              <a:rPr lang="en-US" sz="2200" dirty="0"/>
              <a:t>green apple, </a:t>
            </a:r>
            <a:r>
              <a:rPr lang="en-US" sz="2200" dirty="0" smtClean="0"/>
              <a:t>berry, </a:t>
            </a:r>
            <a:r>
              <a:rPr lang="en-US" sz="2200" dirty="0"/>
              <a:t>fresh tropical nuances, grape, pineapple, mango and cherry notes</a:t>
            </a:r>
            <a:endParaRPr lang="en-US" sz="2200" dirty="0" smtClean="0"/>
          </a:p>
          <a:p>
            <a:r>
              <a:rPr lang="en-US" sz="2200" u="sng" dirty="0" err="1" smtClean="0"/>
              <a:t>Phenethyl</a:t>
            </a:r>
            <a:r>
              <a:rPr lang="en-US" sz="2200" u="sng" dirty="0" smtClean="0"/>
              <a:t> formic acid </a:t>
            </a:r>
            <a:r>
              <a:rPr lang="en-US" sz="2200" dirty="0" smtClean="0"/>
              <a:t>– rose, green, hyacinth, watercress, </a:t>
            </a:r>
            <a:r>
              <a:rPr lang="en-US" sz="2200" dirty="0"/>
              <a:t>herbal</a:t>
            </a:r>
            <a:endParaRPr lang="en-US" sz="2200" dirty="0" smtClean="0"/>
          </a:p>
          <a:p>
            <a:r>
              <a:rPr lang="en-US" sz="2200" u="sng" dirty="0" err="1" smtClean="0"/>
              <a:t>Octyl</a:t>
            </a:r>
            <a:r>
              <a:rPr lang="en-US" sz="2200" u="sng" dirty="0" smtClean="0"/>
              <a:t> butyrate </a:t>
            </a:r>
            <a:r>
              <a:rPr lang="en-US" sz="2200" dirty="0"/>
              <a:t>– </a:t>
            </a:r>
            <a:r>
              <a:rPr lang="en-US" sz="2200" dirty="0" smtClean="0"/>
              <a:t>fresh, waxy, fruity, oily, earthy, </a:t>
            </a:r>
            <a:r>
              <a:rPr lang="en-US" sz="2200" dirty="0" err="1"/>
              <a:t>jasmin</a:t>
            </a:r>
            <a:r>
              <a:rPr lang="en-US" sz="2200" dirty="0"/>
              <a:t>, </a:t>
            </a:r>
            <a:r>
              <a:rPr lang="en-US" sz="2200" dirty="0" smtClean="0"/>
              <a:t>with </a:t>
            </a:r>
            <a:r>
              <a:rPr lang="en-US" sz="2200" dirty="0"/>
              <a:t>a green creamy nuance</a:t>
            </a:r>
            <a:endParaRPr lang="en-US" sz="2200" dirty="0" smtClean="0"/>
          </a:p>
          <a:p>
            <a:r>
              <a:rPr lang="en-US" sz="2200" u="sng" dirty="0" err="1" smtClean="0"/>
              <a:t>Caprylic</a:t>
            </a:r>
            <a:r>
              <a:rPr lang="en-US" sz="2200" u="sng" dirty="0" smtClean="0"/>
              <a:t> acid n-amyl ester </a:t>
            </a:r>
            <a:r>
              <a:rPr lang="en-US" sz="2200" dirty="0" smtClean="0"/>
              <a:t>– </a:t>
            </a:r>
            <a:r>
              <a:rPr lang="en-US" sz="2200" dirty="0" err="1" smtClean="0"/>
              <a:t>orris</a:t>
            </a:r>
            <a:r>
              <a:rPr lang="en-US" sz="2200" dirty="0" smtClean="0"/>
              <a:t>, sweet, winey, cognac, elderflower, fatty</a:t>
            </a:r>
          </a:p>
        </p:txBody>
      </p:sp>
    </p:spTree>
    <p:extLst>
      <p:ext uri="{BB962C8B-B14F-4D97-AF65-F5344CB8AC3E}">
        <p14:creationId xmlns:p14="http://schemas.microsoft.com/office/powerpoint/2010/main" val="286511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Ethyl and Vinyl Phenols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4-</a:t>
            </a:r>
            <a:r>
              <a:rPr lang="en-US" u="sng" dirty="0"/>
              <a:t>ethyl phenol </a:t>
            </a:r>
            <a:r>
              <a:rPr lang="en-US" dirty="0" smtClean="0"/>
              <a:t>– phenolic, </a:t>
            </a:r>
            <a:r>
              <a:rPr lang="en-US" dirty="0" err="1" smtClean="0"/>
              <a:t>BandAid</a:t>
            </a:r>
            <a:r>
              <a:rPr lang="en-US" dirty="0" smtClean="0"/>
              <a:t>, </a:t>
            </a:r>
            <a:r>
              <a:rPr lang="en-US" dirty="0" err="1" smtClean="0"/>
              <a:t>castoreum</a:t>
            </a:r>
            <a:r>
              <a:rPr lang="en-US" dirty="0" smtClean="0"/>
              <a:t>, smoke, </a:t>
            </a:r>
            <a:r>
              <a:rPr lang="en-US" dirty="0" err="1" smtClean="0"/>
              <a:t>guaiacol</a:t>
            </a:r>
            <a:r>
              <a:rPr lang="en-US" dirty="0"/>
              <a:t>, </a:t>
            </a:r>
            <a:r>
              <a:rPr lang="en-US" dirty="0" smtClean="0"/>
              <a:t>creosote, savory</a:t>
            </a:r>
          </a:p>
          <a:p>
            <a:r>
              <a:rPr lang="en-US" u="sng" dirty="0" smtClean="0"/>
              <a:t>4-ethyl </a:t>
            </a:r>
            <a:r>
              <a:rPr lang="en-US" u="sng" dirty="0" err="1" smtClean="0"/>
              <a:t>guaiacol</a:t>
            </a:r>
            <a:r>
              <a:rPr lang="en-US" u="sng" dirty="0"/>
              <a:t> </a:t>
            </a:r>
            <a:r>
              <a:rPr lang="en-US" dirty="0"/>
              <a:t>– spicy, smoky, bacon, phenolic, clove, medicinal, woody and sweet vanilla </a:t>
            </a:r>
            <a:r>
              <a:rPr lang="en-US" dirty="0" smtClean="0"/>
              <a:t>nuances</a:t>
            </a:r>
          </a:p>
          <a:p>
            <a:r>
              <a:rPr lang="en-US" u="sng" dirty="0" smtClean="0"/>
              <a:t>2-methoxy-4-vinyl phenol </a:t>
            </a:r>
            <a:r>
              <a:rPr lang="en-US" dirty="0" smtClean="0"/>
              <a:t>– dry, woody, fresh, amber, cedar, </a:t>
            </a:r>
            <a:r>
              <a:rPr lang="en-US" dirty="0"/>
              <a:t>roasted </a:t>
            </a:r>
            <a:r>
              <a:rPr lang="en-US" dirty="0" smtClean="0"/>
              <a:t>peanut,</a:t>
            </a:r>
            <a:r>
              <a:rPr lang="en-US" dirty="0"/>
              <a:t> </a:t>
            </a:r>
            <a:r>
              <a:rPr lang="en-US" dirty="0" smtClean="0"/>
              <a:t>smoky, </a:t>
            </a:r>
            <a:r>
              <a:rPr lang="en-US" dirty="0"/>
              <a:t>bacon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88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Terpene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23836"/>
          </a:xfrm>
        </p:spPr>
        <p:txBody>
          <a:bodyPr>
            <a:normAutofit fontScale="85000" lnSpcReduction="20000"/>
          </a:bodyPr>
          <a:lstStyle/>
          <a:p>
            <a:r>
              <a:rPr lang="en-US" u="sng" dirty="0" err="1" smtClean="0"/>
              <a:t>Ocimene</a:t>
            </a:r>
            <a:r>
              <a:rPr lang="en-US" dirty="0" smtClean="0"/>
              <a:t> – fruity, floral, </a:t>
            </a:r>
            <a:r>
              <a:rPr lang="en-US" dirty="0"/>
              <a:t>wet </a:t>
            </a:r>
            <a:r>
              <a:rPr lang="en-US" dirty="0" smtClean="0"/>
              <a:t>cloth,</a:t>
            </a:r>
            <a:r>
              <a:rPr lang="en-US" dirty="0"/>
              <a:t> </a:t>
            </a:r>
            <a:r>
              <a:rPr lang="en-US" dirty="0" smtClean="0"/>
              <a:t>citrus, tropical, green, woody </a:t>
            </a:r>
            <a:r>
              <a:rPr lang="en-US" dirty="0"/>
              <a:t>with vegetable nuances</a:t>
            </a:r>
            <a:endParaRPr lang="en-US" dirty="0" smtClean="0"/>
          </a:p>
          <a:p>
            <a:r>
              <a:rPr lang="en-US" u="sng" dirty="0" err="1" smtClean="0"/>
              <a:t>Bisabolene</a:t>
            </a:r>
            <a:r>
              <a:rPr lang="en-US" dirty="0" smtClean="0"/>
              <a:t> – balsamic, woody, citrus, myrrh, sweet myrrh, spicy, </a:t>
            </a:r>
            <a:r>
              <a:rPr lang="en-US" dirty="0"/>
              <a:t>c</a:t>
            </a:r>
            <a:r>
              <a:rPr lang="en-US" dirty="0" smtClean="0"/>
              <a:t>itrus, </a:t>
            </a:r>
            <a:r>
              <a:rPr lang="en-US" dirty="0"/>
              <a:t>tropical, floral, fruity, astringent and green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6167" y="360175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Aldehyde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02067" y="4744752"/>
            <a:ext cx="8229600" cy="192383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u="sng" dirty="0" err="1" smtClean="0"/>
              <a:t>Nonyl</a:t>
            </a:r>
            <a:r>
              <a:rPr lang="en-US" u="sng" dirty="0" smtClean="0"/>
              <a:t> </a:t>
            </a:r>
            <a:r>
              <a:rPr lang="en-US" u="sng" dirty="0"/>
              <a:t>a</a:t>
            </a:r>
            <a:r>
              <a:rPr lang="en-US" u="sng" dirty="0" smtClean="0"/>
              <a:t>ldehyde </a:t>
            </a:r>
            <a:r>
              <a:rPr lang="en-US" dirty="0" smtClean="0"/>
              <a:t>– waxy, </a:t>
            </a:r>
            <a:r>
              <a:rPr lang="en-US" dirty="0" err="1" smtClean="0"/>
              <a:t>aldehydic</a:t>
            </a:r>
            <a:r>
              <a:rPr lang="en-US" dirty="0" smtClean="0"/>
              <a:t>, rose, fresh, </a:t>
            </a:r>
            <a:r>
              <a:rPr lang="en-US" dirty="0" err="1" smtClean="0"/>
              <a:t>orris</a:t>
            </a:r>
            <a:r>
              <a:rPr lang="en-US" dirty="0" smtClean="0"/>
              <a:t>, </a:t>
            </a:r>
            <a:r>
              <a:rPr lang="en-US" dirty="0"/>
              <a:t>orange </a:t>
            </a:r>
            <a:r>
              <a:rPr lang="en-US" dirty="0" smtClean="0"/>
              <a:t>peel, fatty,</a:t>
            </a:r>
            <a:r>
              <a:rPr lang="en-US" dirty="0"/>
              <a:t> </a:t>
            </a:r>
            <a:r>
              <a:rPr lang="en-US" dirty="0" smtClean="0"/>
              <a:t>effervescent</a:t>
            </a:r>
            <a:r>
              <a:rPr lang="en-US" dirty="0"/>
              <a:t>, </a:t>
            </a:r>
            <a:r>
              <a:rPr lang="en-US" dirty="0" err="1" smtClean="0"/>
              <a:t>aldehydic</a:t>
            </a:r>
            <a:r>
              <a:rPr lang="en-US" dirty="0" smtClean="0"/>
              <a:t>,</a:t>
            </a:r>
            <a:r>
              <a:rPr lang="en-US" dirty="0"/>
              <a:t> </a:t>
            </a:r>
            <a:r>
              <a:rPr lang="en-US" dirty="0" smtClean="0"/>
              <a:t>cucumber, melon rind, raw potato, oily, </a:t>
            </a:r>
            <a:r>
              <a:rPr lang="en-US" dirty="0"/>
              <a:t>green lemon </a:t>
            </a:r>
            <a:r>
              <a:rPr lang="en-US" dirty="0" smtClean="0"/>
              <a:t>peel, nutty </a:t>
            </a:r>
            <a:r>
              <a:rPr lang="en-US" dirty="0"/>
              <a:t>and coconut like nuances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6629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975850"/>
          </a:xfrm>
        </p:spPr>
        <p:txBody>
          <a:bodyPr/>
          <a:lstStyle/>
          <a:p>
            <a:r>
              <a:rPr lang="en-US" dirty="0" smtClean="0"/>
              <a:t>Fatty Acids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u="sng" dirty="0" err="1" smtClean="0"/>
              <a:t>Undecanoic</a:t>
            </a:r>
            <a:r>
              <a:rPr lang="en-US" u="sng" dirty="0" smtClean="0"/>
              <a:t> acid </a:t>
            </a:r>
            <a:r>
              <a:rPr lang="en-US" dirty="0" smtClean="0"/>
              <a:t>– waxy, creamy, cheese, </a:t>
            </a:r>
            <a:r>
              <a:rPr lang="en-US" dirty="0"/>
              <a:t>fatty </a:t>
            </a:r>
            <a:r>
              <a:rPr lang="en-US" dirty="0" smtClean="0"/>
              <a:t>coconut,</a:t>
            </a:r>
            <a:r>
              <a:rPr lang="en-US" dirty="0"/>
              <a:t> fatty dairy </a:t>
            </a:r>
            <a:r>
              <a:rPr lang="en-US" dirty="0" err="1"/>
              <a:t>mouthfeel</a:t>
            </a:r>
            <a:endParaRPr lang="en-US" dirty="0" smtClean="0"/>
          </a:p>
          <a:p>
            <a:r>
              <a:rPr lang="en-US" u="sng" dirty="0" err="1" smtClean="0"/>
              <a:t>Heptanoic</a:t>
            </a:r>
            <a:r>
              <a:rPr lang="en-US" u="sng" dirty="0" smtClean="0"/>
              <a:t> acid (</a:t>
            </a:r>
            <a:r>
              <a:rPr lang="en-US" u="sng" dirty="0"/>
              <a:t>caprylic acid) </a:t>
            </a:r>
            <a:r>
              <a:rPr lang="en-US" dirty="0" smtClean="0"/>
              <a:t>– rancid, sour, cheesy, sweaty, </a:t>
            </a:r>
            <a:r>
              <a:rPr lang="en-US" dirty="0"/>
              <a:t>waxy, </a:t>
            </a:r>
            <a:r>
              <a:rPr lang="en-US" dirty="0" smtClean="0"/>
              <a:t>fermented</a:t>
            </a:r>
            <a:r>
              <a:rPr lang="en-US" dirty="0"/>
              <a:t>, dirty and </a:t>
            </a:r>
            <a:r>
              <a:rPr lang="en-US" dirty="0" smtClean="0"/>
              <a:t>fatty, pineapple </a:t>
            </a:r>
            <a:r>
              <a:rPr lang="en-US" dirty="0"/>
              <a:t>and fruity</a:t>
            </a:r>
            <a:endParaRPr lang="en-US" dirty="0" smtClean="0"/>
          </a:p>
          <a:p>
            <a:r>
              <a:rPr lang="en-US" u="sng" dirty="0" smtClean="0"/>
              <a:t>N-butyric </a:t>
            </a:r>
            <a:r>
              <a:rPr lang="en-US" u="sng" dirty="0"/>
              <a:t>acid </a:t>
            </a:r>
            <a:r>
              <a:rPr lang="en-US" dirty="0"/>
              <a:t>– sharp, acetic, dairy-like, cheesy, buttery with a fruity nuance, sour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52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Strategies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Sulfite - optimal </a:t>
            </a:r>
            <a:r>
              <a:rPr lang="en-US" dirty="0"/>
              <a:t>in barrel is 0.6 mg/L </a:t>
            </a:r>
            <a:r>
              <a:rPr lang="en-US" dirty="0" smtClean="0"/>
              <a:t>molecular</a:t>
            </a:r>
          </a:p>
          <a:p>
            <a:r>
              <a:rPr lang="en-US" dirty="0" smtClean="0"/>
              <a:t>Temperature – 15</a:t>
            </a:r>
            <a:r>
              <a:rPr lang="en-US" baseline="30000" dirty="0" smtClean="0"/>
              <a:t>o</a:t>
            </a:r>
            <a:r>
              <a:rPr lang="en-US" dirty="0" smtClean="0"/>
              <a:t>C may slow Brett growth</a:t>
            </a:r>
          </a:p>
          <a:p>
            <a:r>
              <a:rPr lang="en-US" dirty="0" smtClean="0"/>
              <a:t>Vitamin supplements may increase Brett spoilage but nitrogen has little affect</a:t>
            </a:r>
          </a:p>
          <a:p>
            <a:r>
              <a:rPr lang="en-US" dirty="0" smtClean="0"/>
              <a:t>Low oxygen during aging decreases Brett</a:t>
            </a:r>
          </a:p>
          <a:p>
            <a:r>
              <a:rPr lang="en-US" dirty="0" smtClean="0"/>
              <a:t>New oak barrels may increase Brett as does contaminated barrels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74707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Spoilage Mitigation Strategies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Sulfite use – maintain optimal levels</a:t>
            </a:r>
          </a:p>
          <a:p>
            <a:r>
              <a:rPr lang="en-US" dirty="0" smtClean="0"/>
              <a:t>DMDC use at bottling</a:t>
            </a:r>
          </a:p>
          <a:p>
            <a:r>
              <a:rPr lang="en-US" i="1" dirty="0" smtClean="0">
                <a:latin typeface="Trattatello" charset="0"/>
                <a:ea typeface="Trattatello" charset="0"/>
                <a:cs typeface="Trattatello" charset="0"/>
              </a:rPr>
              <a:t>B</a:t>
            </a:r>
            <a:r>
              <a:rPr lang="en-US" dirty="0" smtClean="0"/>
              <a:t>-</a:t>
            </a:r>
            <a:r>
              <a:rPr lang="en-US" dirty="0" err="1" smtClean="0"/>
              <a:t>glucanase</a:t>
            </a:r>
            <a:r>
              <a:rPr lang="en-US" dirty="0" smtClean="0"/>
              <a:t>, peptides, </a:t>
            </a:r>
            <a:r>
              <a:rPr lang="en-US" dirty="0" err="1" smtClean="0"/>
              <a:t>lactoferrin</a:t>
            </a:r>
            <a:r>
              <a:rPr lang="en-US" dirty="0" smtClean="0"/>
              <a:t> – killer yeast, high concentration required</a:t>
            </a:r>
          </a:p>
          <a:p>
            <a:r>
              <a:rPr lang="en-US" dirty="0" smtClean="0"/>
              <a:t>Chitosan – commercial preparation available</a:t>
            </a:r>
          </a:p>
          <a:p>
            <a:r>
              <a:rPr lang="en-US" dirty="0" smtClean="0"/>
              <a:t>Filtration and fining – alone and in combination</a:t>
            </a:r>
          </a:p>
          <a:p>
            <a:r>
              <a:rPr lang="en-US" dirty="0" smtClean="0"/>
              <a:t>Sanitation – overall winery and barrel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6381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Introduction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i="1" dirty="0" err="1" smtClean="0"/>
              <a:t>Brettanomyces</a:t>
            </a:r>
            <a:r>
              <a:rPr lang="en-US" sz="3200" dirty="0" smtClean="0"/>
              <a:t> is considered to be the primary spoilage yeast in finished wine</a:t>
            </a:r>
          </a:p>
          <a:p>
            <a:r>
              <a:rPr lang="en-US" dirty="0" smtClean="0"/>
              <a:t>Usually a problem of aging in barrels</a:t>
            </a:r>
          </a:p>
          <a:p>
            <a:r>
              <a:rPr lang="en-US" dirty="0" smtClean="0"/>
              <a:t>Especially undesirable in bottles</a:t>
            </a:r>
            <a:endParaRPr lang="en-US" sz="3200" dirty="0" smtClean="0"/>
          </a:p>
          <a:p>
            <a:r>
              <a:rPr lang="en-US" sz="3200" dirty="0" smtClean="0"/>
              <a:t>However, many consumers and critics like the complexity that is derived from Brett growth in wine</a:t>
            </a:r>
          </a:p>
        </p:txBody>
      </p:sp>
    </p:spTree>
    <p:extLst>
      <p:ext uri="{BB962C8B-B14F-4D97-AF65-F5344CB8AC3E}">
        <p14:creationId xmlns:p14="http://schemas.microsoft.com/office/powerpoint/2010/main" val="344244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Is There a “Good” Brett?</a:t>
            </a:r>
            <a:endParaRPr lang="en-US" sz="54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Defined medium was used</a:t>
            </a:r>
          </a:p>
          <a:p>
            <a:r>
              <a:rPr lang="en-US" sz="4000" dirty="0" smtClean="0"/>
              <a:t>Supplemented with amino acids</a:t>
            </a:r>
          </a:p>
          <a:p>
            <a:r>
              <a:rPr lang="en-US" sz="4000" dirty="0" smtClean="0"/>
              <a:t>All strains will make 4EP and 4EG with coumaric and ferulic acids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50243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080" y="274638"/>
            <a:ext cx="2743200" cy="3758882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Important  Compounds That Determine Differences</a:t>
            </a:r>
            <a:br>
              <a:rPr lang="en-US" sz="4000" dirty="0" smtClean="0"/>
            </a:br>
            <a:r>
              <a:rPr lang="en-US" sz="4000" dirty="0" smtClean="0"/>
              <a:t>With Amino Acids</a:t>
            </a:r>
            <a:endParaRPr lang="en-US" sz="4000" dirty="0"/>
          </a:p>
        </p:txBody>
      </p:sp>
      <p:pic>
        <p:nvPicPr>
          <p:cNvPr id="5" name="Picture 4" descr="Fig3.t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250" y="274638"/>
            <a:ext cx="6127750" cy="612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28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2833"/>
            <a:ext cx="8229600" cy="1184805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Relative Concentration of Compounds in “Most Liked” Strains – </a:t>
            </a:r>
            <a:r>
              <a:rPr lang="en-US" sz="3100" dirty="0" smtClean="0"/>
              <a:t>Amino Acid Supplemented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168" y="1629833"/>
            <a:ext cx="8509000" cy="5101167"/>
          </a:xfrm>
        </p:spPr>
        <p:txBody>
          <a:bodyPr>
            <a:noAutofit/>
          </a:bodyPr>
          <a:lstStyle/>
          <a:p>
            <a:r>
              <a:rPr lang="en-US" sz="2500" dirty="0" smtClean="0">
                <a:latin typeface="Wingdings"/>
                <a:ea typeface="Wingdings"/>
                <a:cs typeface="Wingdings"/>
                <a:sym typeface="Wingdings"/>
              </a:rPr>
              <a:t></a:t>
            </a:r>
            <a:r>
              <a:rPr lang="en-US" sz="2500" dirty="0" smtClean="0"/>
              <a:t>Phenethyl acetate – Sweet, honey, floral rosy</a:t>
            </a:r>
          </a:p>
          <a:p>
            <a:r>
              <a:rPr lang="en-US" sz="2500" dirty="0" smtClean="0">
                <a:latin typeface="Wingdings"/>
                <a:ea typeface="Wingdings"/>
                <a:cs typeface="Wingdings"/>
                <a:sym typeface="Wingdings"/>
              </a:rPr>
              <a:t></a:t>
            </a:r>
            <a:r>
              <a:rPr lang="en-US" sz="2500" dirty="0" smtClean="0"/>
              <a:t>Ethyl </a:t>
            </a:r>
            <a:r>
              <a:rPr lang="en-US" sz="2500" dirty="0" err="1" smtClean="0"/>
              <a:t>decanoate</a:t>
            </a:r>
            <a:r>
              <a:rPr lang="en-US" sz="2500" dirty="0" smtClean="0"/>
              <a:t> – sweet, waxy, fruity, apple</a:t>
            </a:r>
          </a:p>
          <a:p>
            <a:r>
              <a:rPr lang="en-US" sz="2500" dirty="0" smtClean="0">
                <a:latin typeface="Wingdings"/>
                <a:ea typeface="Wingdings"/>
                <a:cs typeface="Wingdings"/>
                <a:sym typeface="Wingdings"/>
              </a:rPr>
              <a:t></a:t>
            </a:r>
            <a:r>
              <a:rPr lang="en-US" sz="2500" dirty="0" smtClean="0"/>
              <a:t>Ethyl </a:t>
            </a:r>
            <a:r>
              <a:rPr lang="en-US" sz="2500" dirty="0" err="1" smtClean="0"/>
              <a:t>hexanoate</a:t>
            </a:r>
            <a:r>
              <a:rPr lang="en-US" sz="2500" dirty="0" smtClean="0"/>
              <a:t> – sweet, fruity, pineapple, waxy 							green banana</a:t>
            </a:r>
          </a:p>
          <a:p>
            <a:r>
              <a:rPr lang="en-US" sz="2500" dirty="0" smtClean="0">
                <a:latin typeface="Wingdings"/>
                <a:ea typeface="Wingdings"/>
                <a:cs typeface="Wingdings"/>
                <a:sym typeface="Wingdings"/>
              </a:rPr>
              <a:t></a:t>
            </a:r>
            <a:r>
              <a:rPr lang="en-US" sz="2500" dirty="0" smtClean="0"/>
              <a:t>Ethyl </a:t>
            </a:r>
            <a:r>
              <a:rPr lang="en-US" sz="2500" dirty="0" err="1" smtClean="0"/>
              <a:t>octanoate</a:t>
            </a:r>
            <a:r>
              <a:rPr lang="en-US" sz="2500" dirty="0" smtClean="0"/>
              <a:t> – fruity, wine, waxy, sweet</a:t>
            </a:r>
          </a:p>
          <a:p>
            <a:r>
              <a:rPr lang="en-US" sz="2500" dirty="0" smtClean="0">
                <a:latin typeface="Wingdings"/>
                <a:ea typeface="Wingdings"/>
                <a:cs typeface="Wingdings"/>
                <a:sym typeface="Wingdings"/>
              </a:rPr>
              <a:t></a:t>
            </a:r>
            <a:r>
              <a:rPr lang="en-US" sz="2500" dirty="0" smtClean="0"/>
              <a:t>2-phenylethanol – floral, rose, rose water</a:t>
            </a:r>
          </a:p>
          <a:p>
            <a:r>
              <a:rPr lang="en-US" sz="2500" dirty="0" smtClean="0">
                <a:latin typeface="Wingdings"/>
                <a:ea typeface="Wingdings"/>
                <a:cs typeface="Wingdings"/>
                <a:sym typeface="Wingdings"/>
              </a:rPr>
              <a:t></a:t>
            </a:r>
            <a:r>
              <a:rPr lang="en-US" sz="2500" dirty="0" err="1" smtClean="0"/>
              <a:t>Octanoic</a:t>
            </a:r>
            <a:r>
              <a:rPr lang="en-US" sz="2500" dirty="0" smtClean="0"/>
              <a:t> acid – fatty, rancid oil, cheesy</a:t>
            </a:r>
          </a:p>
          <a:p>
            <a:r>
              <a:rPr lang="en-US" sz="2500" dirty="0" smtClean="0">
                <a:latin typeface="Wingdings"/>
                <a:ea typeface="Wingdings"/>
                <a:cs typeface="Wingdings"/>
                <a:sym typeface="Wingdings"/>
              </a:rPr>
              <a:t></a:t>
            </a:r>
            <a:r>
              <a:rPr lang="en-US" sz="2500" dirty="0" smtClean="0"/>
              <a:t>Ethyl </a:t>
            </a:r>
            <a:r>
              <a:rPr lang="en-US" sz="2500" dirty="0"/>
              <a:t>acetate – nail polish remover, </a:t>
            </a:r>
            <a:r>
              <a:rPr lang="en-US" sz="2500" dirty="0" smtClean="0"/>
              <a:t>solvent</a:t>
            </a:r>
          </a:p>
          <a:p>
            <a:r>
              <a:rPr lang="en-US" sz="2500" dirty="0" smtClean="0">
                <a:latin typeface="Wingdings"/>
                <a:ea typeface="Wingdings"/>
                <a:cs typeface="Wingdings"/>
                <a:sym typeface="Wingdings"/>
              </a:rPr>
              <a:t></a:t>
            </a:r>
            <a:r>
              <a:rPr lang="en-US" sz="2500" dirty="0" smtClean="0"/>
              <a:t>3-methylbutanoic acid – sour, stinky feet, sweaty, cheese </a:t>
            </a:r>
          </a:p>
          <a:p>
            <a:r>
              <a:rPr lang="en-US" sz="2500" dirty="0" smtClean="0">
                <a:latin typeface="Wingdings"/>
                <a:ea typeface="Wingdings"/>
                <a:cs typeface="Wingdings"/>
                <a:sym typeface="Wingdings"/>
              </a:rPr>
              <a:t></a:t>
            </a:r>
            <a:r>
              <a:rPr lang="en-US" sz="2500" dirty="0" err="1" smtClean="0"/>
              <a:t>Decanoic</a:t>
            </a:r>
            <a:r>
              <a:rPr lang="en-US" sz="2500" dirty="0" smtClean="0"/>
              <a:t> acid – rancid, sour, fatty, citrus</a:t>
            </a:r>
          </a:p>
          <a:p>
            <a:r>
              <a:rPr lang="en-US" sz="2500" dirty="0" smtClean="0">
                <a:latin typeface="Wingdings"/>
                <a:ea typeface="Wingdings"/>
                <a:cs typeface="Wingdings"/>
                <a:sym typeface="Wingdings"/>
              </a:rPr>
              <a:t></a:t>
            </a:r>
            <a:r>
              <a:rPr lang="en-US" sz="2500" dirty="0" smtClean="0"/>
              <a:t>2-phenylacetaldehyde – honey, sweet, rose, green, grassy</a:t>
            </a:r>
          </a:p>
        </p:txBody>
      </p:sp>
    </p:spTree>
    <p:extLst>
      <p:ext uri="{BB962C8B-B14F-4D97-AF65-F5344CB8AC3E}">
        <p14:creationId xmlns:p14="http://schemas.microsoft.com/office/powerpoint/2010/main" val="2013307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7"/>
            <a:ext cx="2346960" cy="3769043"/>
          </a:xfrm>
        </p:spPr>
        <p:txBody>
          <a:bodyPr>
            <a:normAutofit fontScale="90000"/>
          </a:bodyPr>
          <a:lstStyle/>
          <a:p>
            <a:r>
              <a:rPr lang="en-US" sz="3400" dirty="0"/>
              <a:t>Important  Compounds That Determine </a:t>
            </a:r>
            <a:r>
              <a:rPr lang="en-US" sz="3400" dirty="0" smtClean="0"/>
              <a:t>Differences</a:t>
            </a:r>
            <a:br>
              <a:rPr lang="en-US" sz="3400" dirty="0" smtClean="0"/>
            </a:br>
            <a:r>
              <a:rPr lang="en-US" sz="3400" dirty="0" smtClean="0"/>
              <a:t>With Cinnamic and Amino Acids</a:t>
            </a:r>
            <a:endParaRPr lang="en-US" sz="3400" dirty="0"/>
          </a:p>
        </p:txBody>
      </p:sp>
      <p:pic>
        <p:nvPicPr>
          <p:cNvPr id="3" name="Picture 2" descr="Fig5A.tif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10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7000"/>
            <a:ext cx="8229600" cy="1290638"/>
          </a:xfrm>
        </p:spPr>
        <p:txBody>
          <a:bodyPr>
            <a:noAutofit/>
          </a:bodyPr>
          <a:lstStyle/>
          <a:p>
            <a:r>
              <a:rPr lang="en-US" sz="3600" dirty="0" smtClean="0"/>
              <a:t>Relative Concentration of Compounds in “Most Liked” Strains – </a:t>
            </a:r>
            <a:r>
              <a:rPr lang="en-US" sz="2800" dirty="0" smtClean="0"/>
              <a:t>Amino Acid and Phenolic Acid Supplemented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8367"/>
            <a:ext cx="8229600" cy="46863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</a:t>
            </a:r>
            <a:r>
              <a:rPr lang="en-US" dirty="0" smtClean="0"/>
              <a:t>Ethyl </a:t>
            </a:r>
            <a:r>
              <a:rPr lang="en-US" dirty="0" err="1"/>
              <a:t>octanoate</a:t>
            </a:r>
            <a:r>
              <a:rPr lang="en-US" dirty="0"/>
              <a:t> – fruity, wine, waxy, sweet</a:t>
            </a:r>
          </a:p>
          <a:p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</a:t>
            </a:r>
            <a:r>
              <a:rPr lang="en-US" dirty="0" smtClean="0"/>
              <a:t>2</a:t>
            </a:r>
            <a:r>
              <a:rPr lang="en-US" dirty="0"/>
              <a:t>-phenylethanol – floral, rose, rose water</a:t>
            </a:r>
          </a:p>
          <a:p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</a:t>
            </a:r>
            <a:r>
              <a:rPr lang="en-US" dirty="0" smtClean="0"/>
              <a:t>Ethyl </a:t>
            </a:r>
            <a:r>
              <a:rPr lang="en-US" dirty="0" err="1"/>
              <a:t>decanoate</a:t>
            </a:r>
            <a:r>
              <a:rPr lang="en-US" dirty="0"/>
              <a:t> – sweet, waxy, fruity, apple</a:t>
            </a:r>
          </a:p>
          <a:p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</a:t>
            </a:r>
            <a:r>
              <a:rPr lang="en-US" dirty="0" smtClean="0"/>
              <a:t>4-ethylphenol – medicinal, Band-Aid, barnyard</a:t>
            </a:r>
          </a:p>
          <a:p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</a:t>
            </a:r>
            <a:r>
              <a:rPr lang="en-US" dirty="0" smtClean="0"/>
              <a:t>4</a:t>
            </a:r>
            <a:r>
              <a:rPr lang="en-US" dirty="0"/>
              <a:t>-ethylguaiacol </a:t>
            </a:r>
            <a:r>
              <a:rPr lang="en-US" dirty="0" smtClean="0"/>
              <a:t>– spicy, smoky, phenolic, clove</a:t>
            </a:r>
          </a:p>
          <a:p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</a:t>
            </a:r>
            <a:r>
              <a:rPr lang="en-US" dirty="0" err="1" smtClean="0"/>
              <a:t>Octanoic</a:t>
            </a:r>
            <a:r>
              <a:rPr lang="en-US" dirty="0" smtClean="0"/>
              <a:t> </a:t>
            </a:r>
            <a:r>
              <a:rPr lang="en-US" dirty="0"/>
              <a:t>acid – fatty, rancid oil, cheesy</a:t>
            </a:r>
          </a:p>
          <a:p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</a:t>
            </a:r>
            <a:r>
              <a:rPr lang="en-US" dirty="0" err="1" smtClean="0"/>
              <a:t>Decanoic</a:t>
            </a:r>
            <a:r>
              <a:rPr lang="en-US" dirty="0" smtClean="0"/>
              <a:t> </a:t>
            </a:r>
            <a:r>
              <a:rPr lang="en-US" dirty="0"/>
              <a:t>acid – rancid, sour, fatty, </a:t>
            </a:r>
            <a:r>
              <a:rPr lang="en-US" dirty="0" smtClean="0"/>
              <a:t>citrus</a:t>
            </a:r>
          </a:p>
          <a:p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</a:t>
            </a:r>
            <a:r>
              <a:rPr lang="en-US" dirty="0" smtClean="0"/>
              <a:t>Phenethyl </a:t>
            </a:r>
            <a:r>
              <a:rPr lang="en-US" dirty="0"/>
              <a:t>acetate – Sweet, honey, floral </a:t>
            </a:r>
            <a:r>
              <a:rPr lang="en-US" dirty="0" smtClean="0"/>
              <a:t>rosy</a:t>
            </a:r>
          </a:p>
          <a:p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</a:t>
            </a:r>
            <a:r>
              <a:rPr lang="en-US" dirty="0" smtClean="0"/>
              <a:t>Ethyl acetate – nail polish remover, solvent</a:t>
            </a:r>
          </a:p>
          <a:p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</a:t>
            </a:r>
            <a:r>
              <a:rPr lang="en-US" dirty="0" err="1" smtClean="0"/>
              <a:t>Decanol</a:t>
            </a:r>
            <a:r>
              <a:rPr lang="en-US" dirty="0" smtClean="0"/>
              <a:t> – waxy, floral, orange, sweet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807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1100" y="0"/>
            <a:ext cx="67692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10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3442"/>
          </a:xfrm>
        </p:spPr>
        <p:txBody>
          <a:bodyPr/>
          <a:lstStyle/>
          <a:p>
            <a:r>
              <a:rPr lang="en-US" dirty="0" smtClean="0"/>
              <a:t>Using Descriptors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8760"/>
            <a:ext cx="8229600" cy="4525963"/>
          </a:xfrm>
        </p:spPr>
        <p:txBody>
          <a:bodyPr>
            <a:noAutofit/>
          </a:bodyPr>
          <a:lstStyle/>
          <a:p>
            <a:r>
              <a:rPr lang="en-US" sz="3400" dirty="0" smtClean="0"/>
              <a:t>Wines were purchased from an online site by searching using descriptors from the aroma wheel </a:t>
            </a:r>
          </a:p>
          <a:p>
            <a:r>
              <a:rPr lang="en-US" sz="3400" dirty="0" smtClean="0"/>
              <a:t>These wines were tested for the presences of microbes by plating, microscopy, and </a:t>
            </a:r>
            <a:r>
              <a:rPr lang="en-US" sz="3400" dirty="0" err="1" smtClean="0"/>
              <a:t>qPCR</a:t>
            </a:r>
            <a:endParaRPr lang="en-US" sz="3400" dirty="0" smtClean="0"/>
          </a:p>
          <a:p>
            <a:r>
              <a:rPr lang="en-US" sz="3400" dirty="0" smtClean="0"/>
              <a:t>Wines were also analyzed for 4EP and 4EG</a:t>
            </a:r>
          </a:p>
          <a:p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3149650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082"/>
          </a:xfrm>
        </p:spPr>
        <p:txBody>
          <a:bodyPr/>
          <a:lstStyle/>
          <a:p>
            <a:r>
              <a:rPr lang="en-US" dirty="0" smtClean="0"/>
              <a:t>What </a:t>
            </a:r>
            <a:r>
              <a:rPr lang="en-US" dirty="0"/>
              <a:t>W</a:t>
            </a:r>
            <a:r>
              <a:rPr lang="en-US" dirty="0" smtClean="0"/>
              <a:t>e Found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66520"/>
            <a:ext cx="8229600" cy="5125720"/>
          </a:xfrm>
        </p:spPr>
        <p:txBody>
          <a:bodyPr>
            <a:noAutofit/>
          </a:bodyPr>
          <a:lstStyle/>
          <a:p>
            <a:r>
              <a:rPr lang="en-US" dirty="0" smtClean="0"/>
              <a:t>30 wines were selected</a:t>
            </a:r>
          </a:p>
          <a:p>
            <a:r>
              <a:rPr lang="en-US" dirty="0" smtClean="0"/>
              <a:t>57% </a:t>
            </a:r>
            <a:r>
              <a:rPr lang="en-US" dirty="0"/>
              <a:t>had </a:t>
            </a:r>
            <a:r>
              <a:rPr lang="en-US" dirty="0" smtClean="0"/>
              <a:t>lactic </a:t>
            </a:r>
            <a:r>
              <a:rPr lang="en-US" dirty="0"/>
              <a:t>acid </a:t>
            </a:r>
            <a:r>
              <a:rPr lang="en-US" dirty="0" smtClean="0"/>
              <a:t>bacteria contamination</a:t>
            </a:r>
          </a:p>
          <a:p>
            <a:r>
              <a:rPr lang="en-US" dirty="0" smtClean="0"/>
              <a:t>27% showed evidence of </a:t>
            </a:r>
            <a:r>
              <a:rPr lang="en-US" i="1" dirty="0" err="1" smtClean="0"/>
              <a:t>Brettanomyces</a:t>
            </a:r>
            <a:endParaRPr lang="en-US" i="1" dirty="0" smtClean="0"/>
          </a:p>
          <a:p>
            <a:r>
              <a:rPr lang="en-US" dirty="0" smtClean="0"/>
              <a:t>16% had both Brett and LAB contamination</a:t>
            </a:r>
          </a:p>
          <a:p>
            <a:r>
              <a:rPr lang="en-US" dirty="0" smtClean="0"/>
              <a:t>All of the wines were positive for microbial contamination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25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272931"/>
              </p:ext>
            </p:extLst>
          </p:nvPr>
        </p:nvGraphicFramePr>
        <p:xfrm>
          <a:off x="186261" y="270933"/>
          <a:ext cx="8805340" cy="6331146"/>
        </p:xfrm>
        <a:graphic>
          <a:graphicData uri="http://schemas.openxmlformats.org/drawingml/2006/table">
            <a:tbl>
              <a:tblPr firstRow="1" firstCol="1" bandRow="1"/>
              <a:tblGrid>
                <a:gridCol w="1761068"/>
                <a:gridCol w="1761068"/>
                <a:gridCol w="1761068"/>
                <a:gridCol w="1761068"/>
                <a:gridCol w="1761068"/>
              </a:tblGrid>
              <a:tr h="43504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Vintage</a:t>
                      </a:r>
                      <a:endParaRPr lang="en-US" sz="14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Variety</a:t>
                      </a:r>
                      <a:endParaRPr lang="en-US" sz="14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Microbes Present</a:t>
                      </a:r>
                      <a:endParaRPr lang="en-US" sz="14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Descriptors</a:t>
                      </a:r>
                      <a:endParaRPr lang="en-US" sz="14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Descriptor Categories</a:t>
                      </a:r>
                      <a:endParaRPr lang="en-US" sz="14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272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2004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Red Bordeaux Blend, France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LAB, Brett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cedar, tobacco, underbrush, smoke/burning embers, toast, cigar smoke, Asian spices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savory, spicy, woody</a:t>
                      </a: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272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2006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Sangiovese Grosso, Italy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LAB, Brett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cooked meat, tar, smoke, new leather, forest floor and root beer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savory, chemical, spicy, earthy</a:t>
                      </a: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272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2007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Sangiovese, Italy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LAB, Brett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musky, black truffle, roses, spice, tobacco, ginger, cola, leather and game 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earthy, floral, spicy, woody, savory, animal</a:t>
                      </a: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272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2007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Red Bordeaux Blend, Australia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Brett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spice box, violets, pencil lead, leather, warm earth, and sweet tobacco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spicy, floral, woody, savory, earthy, </a:t>
                      </a: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272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2010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Grenache-Syrah-Mourvedre Blend,  France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LAB, Brett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spices, smoked meat, acacia flowers, graphite, scorched earth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spicy, savory, floral, earthy</a:t>
                      </a: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163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2010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Cabernet Franc,  France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Brett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spicy, savory herbs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spicy, savory</a:t>
                      </a: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272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2007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Pinot Noir, California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LAB 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funky/wild, game, earth, forest floor, loam, truffles, spice, graphite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animal, earthy, spicy</a:t>
                      </a: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4181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2004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Tempranillo, Spain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LAB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leather, cinnamon, ox-blood,  smoked meat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savory, spicy, animal</a:t>
                      </a: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272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2007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Cabernet Franc,  New Zealand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Brett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cooked meats, wild game, violets, herbs, spice and mineral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savory, animal, spicy, earthy, floral</a:t>
                      </a: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4181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2009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Red Bordeaux Blend, France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Brett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black tea, earth, mocha, spice, tobacco and mineral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earthy, woody, spicy</a:t>
                      </a: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4181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2010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Mourvedre-Grenache Rhone Blend, France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LAB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rose, lavender, Asian spices, forest floor and truffle, tarry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floral, spicy, earthy, chemical</a:t>
                      </a: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094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2010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Merlot-Cabernet Sauvignon Blend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LAB 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earth, tobacco and roasted cedar</a:t>
                      </a:r>
                      <a:endParaRPr lang="en-US" sz="120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Times New Roman" charset="0"/>
                        </a:rPr>
                        <a:t>earthy, woody, savory</a:t>
                      </a:r>
                      <a:endParaRPr lang="en-US" sz="1200" dirty="0"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28287" marR="282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5036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Brett vs LAB Aroma</a:t>
            </a:r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77549937"/>
              </p:ext>
            </p:extLst>
          </p:nvPr>
        </p:nvGraphicFramePr>
        <p:xfrm>
          <a:off x="1464733" y="1608667"/>
          <a:ext cx="6366934" cy="3920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92538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b="1"/>
              <a:t>History - Wine</a:t>
            </a:r>
            <a:endParaRPr lang="en-US"/>
          </a:p>
        </p:txBody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76400"/>
            <a:ext cx="7772400" cy="4114800"/>
          </a:xfrm>
        </p:spPr>
        <p:txBody>
          <a:bodyPr/>
          <a:lstStyle/>
          <a:p>
            <a:pPr>
              <a:buFont typeface="Times" charset="0"/>
              <a:buChar char="•"/>
            </a:pPr>
            <a:r>
              <a:rPr lang="en-US" sz="2800"/>
              <a:t>In the late 1940</a:t>
            </a:r>
            <a:r>
              <a:rPr lang="ja-JP" altLang="en-US" sz="2800">
                <a:latin typeface="Arial"/>
              </a:rPr>
              <a:t>’</a:t>
            </a:r>
            <a:r>
              <a:rPr lang="en-US" sz="2800"/>
              <a:t>s </a:t>
            </a:r>
            <a:r>
              <a:rPr lang="en-US" sz="2800" i="1"/>
              <a:t>Brettanomyces</a:t>
            </a:r>
            <a:r>
              <a:rPr lang="en-US" sz="2800"/>
              <a:t> was found in Italian wines by Onorato Verona and Gino Florenzano.</a:t>
            </a:r>
          </a:p>
          <a:p>
            <a:pPr>
              <a:buFont typeface="Times" charset="0"/>
              <a:buChar char="•"/>
            </a:pPr>
            <a:r>
              <a:rPr lang="en-US" sz="2800"/>
              <a:t>In the late 1950</a:t>
            </a:r>
            <a:r>
              <a:rPr lang="ja-JP" altLang="en-US" sz="2800">
                <a:latin typeface="Arial"/>
              </a:rPr>
              <a:t>’</a:t>
            </a:r>
            <a:r>
              <a:rPr lang="en-US" sz="2800"/>
              <a:t>s </a:t>
            </a:r>
            <a:r>
              <a:rPr lang="en-US" sz="2800" i="1"/>
              <a:t>Brettanomyces</a:t>
            </a:r>
            <a:r>
              <a:rPr lang="en-US" sz="2800"/>
              <a:t> was identified as a spoilage problem in South African wines by van der Walt and van Kerken.</a:t>
            </a:r>
          </a:p>
          <a:p>
            <a:pPr>
              <a:buFont typeface="Times" charset="0"/>
              <a:buChar char="•"/>
            </a:pPr>
            <a:r>
              <a:rPr lang="en-US" sz="2800"/>
              <a:t>Since that time it has been found in all wine making regions.</a:t>
            </a:r>
          </a:p>
        </p:txBody>
      </p:sp>
    </p:spTree>
    <p:extLst>
      <p:ext uri="{BB962C8B-B14F-4D97-AF65-F5344CB8AC3E}">
        <p14:creationId xmlns:p14="http://schemas.microsoft.com/office/powerpoint/2010/main" val="158621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over-letter-question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1495" y="1219200"/>
            <a:ext cx="5072472" cy="5072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73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b="1" dirty="0"/>
              <a:t>History </a:t>
            </a:r>
            <a:endParaRPr lang="en-US" dirty="0"/>
          </a:p>
        </p:txBody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76400"/>
            <a:ext cx="7772400" cy="4114800"/>
          </a:xfrm>
        </p:spPr>
        <p:txBody>
          <a:bodyPr/>
          <a:lstStyle/>
          <a:p>
            <a:pPr>
              <a:buFont typeface="Times" charset="0"/>
              <a:buChar char="•"/>
            </a:pPr>
            <a:r>
              <a:rPr lang="en-US" sz="2800" dirty="0" smtClean="0"/>
              <a:t>Was first isolated and named in beer</a:t>
            </a:r>
          </a:p>
          <a:p>
            <a:pPr>
              <a:buFont typeface="Times" charset="0"/>
              <a:buChar char="•"/>
            </a:pPr>
            <a:r>
              <a:rPr lang="en-US" sz="2800" dirty="0" smtClean="0"/>
              <a:t>Used in Belgian style and </a:t>
            </a:r>
            <a:r>
              <a:rPr lang="en-US" sz="2800" dirty="0" err="1" smtClean="0"/>
              <a:t>coolship</a:t>
            </a:r>
            <a:r>
              <a:rPr lang="en-US" sz="2800" dirty="0" smtClean="0"/>
              <a:t> ales</a:t>
            </a:r>
          </a:p>
          <a:p>
            <a:pPr>
              <a:buFont typeface="Times" charset="0"/>
              <a:buChar char="•"/>
            </a:pPr>
            <a:r>
              <a:rPr lang="en-US" sz="2800" dirty="0" smtClean="0"/>
              <a:t>In Belgium these beers can only be made when the prevailing winds are from North Africa</a:t>
            </a:r>
          </a:p>
          <a:p>
            <a:pPr>
              <a:buFont typeface="Times" charset="0"/>
              <a:buChar char="•"/>
            </a:pPr>
            <a:r>
              <a:rPr lang="en-US" sz="2800" dirty="0"/>
              <a:t>Outside of </a:t>
            </a:r>
            <a:r>
              <a:rPr lang="en-US" sz="2800" dirty="0" smtClean="0"/>
              <a:t>fermentations, grape berries is the </a:t>
            </a:r>
            <a:r>
              <a:rPr lang="en-US" sz="2800" dirty="0"/>
              <a:t>only other niche </a:t>
            </a:r>
            <a:r>
              <a:rPr lang="en-US" sz="2800" dirty="0" smtClean="0"/>
              <a:t>where </a:t>
            </a:r>
            <a:r>
              <a:rPr lang="en-US" sz="2800" i="1" dirty="0" smtClean="0"/>
              <a:t>B</a:t>
            </a:r>
            <a:r>
              <a:rPr lang="en-US" sz="2800" i="1" dirty="0"/>
              <a:t>. </a:t>
            </a:r>
            <a:r>
              <a:rPr lang="en-US" sz="2800" i="1" dirty="0" err="1" smtClean="0"/>
              <a:t>bruxellensis</a:t>
            </a:r>
            <a:r>
              <a:rPr lang="en-US" sz="2800" i="1" dirty="0" smtClean="0"/>
              <a:t> </a:t>
            </a:r>
            <a:r>
              <a:rPr lang="en-US" sz="2800" dirty="0" smtClean="0"/>
              <a:t>was found</a:t>
            </a:r>
          </a:p>
          <a:p>
            <a:pPr>
              <a:buFont typeface="Times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7289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z="3600" b="1" i="1" dirty="0" err="1"/>
              <a:t>Brettanomyces</a:t>
            </a:r>
            <a:r>
              <a:rPr lang="en-US" sz="3600" b="1" dirty="0"/>
              <a:t> Aromas in Wine</a:t>
            </a:r>
            <a:endParaRPr lang="en-US" u="sng" dirty="0"/>
          </a:p>
        </p:txBody>
      </p:sp>
      <p:sp>
        <p:nvSpPr>
          <p:cNvPr id="300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9812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Horse sweat - Leather</a:t>
            </a:r>
          </a:p>
          <a:p>
            <a:pPr>
              <a:lnSpc>
                <a:spcPct val="90000"/>
              </a:lnSpc>
            </a:pPr>
            <a:r>
              <a:rPr lang="en-US" sz="2400"/>
              <a:t>Earthy</a:t>
            </a:r>
          </a:p>
          <a:p>
            <a:pPr>
              <a:lnSpc>
                <a:spcPct val="90000"/>
              </a:lnSpc>
            </a:pPr>
            <a:r>
              <a:rPr lang="en-US" sz="2400"/>
              <a:t>Medicinal</a:t>
            </a:r>
          </a:p>
          <a:p>
            <a:pPr>
              <a:lnSpc>
                <a:spcPct val="90000"/>
              </a:lnSpc>
            </a:pPr>
            <a:r>
              <a:rPr lang="en-US" sz="2400"/>
              <a:t>Band Aid</a:t>
            </a:r>
          </a:p>
          <a:p>
            <a:pPr>
              <a:lnSpc>
                <a:spcPct val="90000"/>
              </a:lnSpc>
            </a:pPr>
            <a:r>
              <a:rPr lang="en-US" sz="2400"/>
              <a:t>Smoky</a:t>
            </a:r>
          </a:p>
          <a:p>
            <a:pPr>
              <a:lnSpc>
                <a:spcPct val="90000"/>
              </a:lnSpc>
            </a:pPr>
            <a:r>
              <a:rPr lang="en-US" sz="2400"/>
              <a:t>Tobacco</a:t>
            </a:r>
          </a:p>
          <a:p>
            <a:pPr>
              <a:lnSpc>
                <a:spcPct val="90000"/>
              </a:lnSpc>
            </a:pPr>
            <a:r>
              <a:rPr lang="en-US" sz="2400"/>
              <a:t>Barnyard</a:t>
            </a:r>
          </a:p>
          <a:p>
            <a:pPr>
              <a:lnSpc>
                <a:spcPct val="90000"/>
              </a:lnSpc>
            </a:pPr>
            <a:r>
              <a:rPr lang="en-US" sz="2400"/>
              <a:t>Putrid</a:t>
            </a:r>
          </a:p>
          <a:p>
            <a:pPr>
              <a:lnSpc>
                <a:spcPct val="90000"/>
              </a:lnSpc>
            </a:pPr>
            <a:r>
              <a:rPr lang="en-US" sz="2400"/>
              <a:t>Lilac</a:t>
            </a:r>
          </a:p>
          <a:p>
            <a:pPr>
              <a:lnSpc>
                <a:spcPct val="90000"/>
              </a:lnSpc>
            </a:pPr>
            <a:endParaRPr lang="en-US" sz="2400"/>
          </a:p>
        </p:txBody>
      </p:sp>
      <p:pic>
        <p:nvPicPr>
          <p:cNvPr id="30003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600200"/>
            <a:ext cx="28956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30003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819400"/>
            <a:ext cx="20574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30003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114800"/>
            <a:ext cx="32004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3840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sz="3200" b="1" dirty="0">
                <a:solidFill>
                  <a:schemeClr val="folHlink"/>
                </a:solidFill>
              </a:rPr>
              <a:t>Typical </a:t>
            </a:r>
            <a:r>
              <a:rPr lang="en-US" sz="3200" b="1" dirty="0" smtClean="0">
                <a:solidFill>
                  <a:schemeClr val="folHlink"/>
                </a:solidFill>
              </a:rPr>
              <a:t>small spheroidal </a:t>
            </a:r>
            <a:r>
              <a:rPr lang="en-US" sz="3200" b="1" dirty="0">
                <a:solidFill>
                  <a:schemeClr val="folHlink"/>
                </a:solidFill>
              </a:rPr>
              <a:t>budding yeast.  Variable morphology with </a:t>
            </a:r>
            <a:r>
              <a:rPr lang="en-US" sz="3200" b="1" dirty="0" err="1">
                <a:solidFill>
                  <a:schemeClr val="folHlink"/>
                </a:solidFill>
              </a:rPr>
              <a:t>ogival</a:t>
            </a:r>
            <a:r>
              <a:rPr lang="en-US" sz="3200" b="1" dirty="0">
                <a:solidFill>
                  <a:schemeClr val="folHlink"/>
                </a:solidFill>
              </a:rPr>
              <a:t>, elongated cells, sometimes boat or spoon shaped.</a:t>
            </a:r>
            <a:br>
              <a:rPr lang="en-US" sz="3200" b="1" dirty="0">
                <a:solidFill>
                  <a:schemeClr val="folHlink"/>
                </a:solidFill>
              </a:rPr>
            </a:br>
            <a:endParaRPr lang="en-US" sz="3200" b="1" dirty="0">
              <a:solidFill>
                <a:schemeClr val="bg2"/>
              </a:solidFill>
            </a:endParaRPr>
          </a:p>
        </p:txBody>
      </p:sp>
      <p:pic>
        <p:nvPicPr>
          <p:cNvPr id="304131" name="Picture 3" descr="Dekkera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828800"/>
            <a:ext cx="54102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4264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4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b="1">
                <a:solidFill>
                  <a:schemeClr val="folHlink"/>
                </a:solidFill>
              </a:rPr>
              <a:t>Forms non-septate or pseudomycelia especially on solid media.</a:t>
            </a:r>
            <a:br>
              <a:rPr lang="en-US" sz="2800" b="1">
                <a:solidFill>
                  <a:schemeClr val="folHlink"/>
                </a:solidFill>
              </a:rPr>
            </a:br>
            <a:endParaRPr lang="en-US" sz="2800" b="1" i="0">
              <a:solidFill>
                <a:schemeClr val="bg2"/>
              </a:solidFill>
            </a:endParaRPr>
          </a:p>
        </p:txBody>
      </p:sp>
      <p:pic>
        <p:nvPicPr>
          <p:cNvPr id="306180" name="Picture 4" descr="BrettA1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676400"/>
            <a:ext cx="5791200" cy="43449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196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 smtClean="0"/>
              <a:t>Brettanomyces</a:t>
            </a:r>
            <a:r>
              <a:rPr lang="en-US" dirty="0" smtClean="0"/>
              <a:t> Genetics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3606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Very different from </a:t>
            </a:r>
            <a:r>
              <a:rPr lang="en-US" i="1" dirty="0" smtClean="0"/>
              <a:t>Saccharomyces</a:t>
            </a:r>
            <a:r>
              <a:rPr lang="en-US" dirty="0" smtClean="0"/>
              <a:t> but there are some similarities probably due to the environments where they are found</a:t>
            </a:r>
          </a:p>
          <a:p>
            <a:r>
              <a:rPr lang="en-US" dirty="0" smtClean="0"/>
              <a:t>Triploid strains appear to be more common than in other yeasts</a:t>
            </a:r>
          </a:p>
          <a:p>
            <a:r>
              <a:rPr lang="en-US" dirty="0" smtClean="0"/>
              <a:t>Most strains appear to reproduce clonally</a:t>
            </a:r>
          </a:p>
          <a:p>
            <a:r>
              <a:rPr lang="en-US" dirty="0" smtClean="0"/>
              <a:t>Genes </a:t>
            </a:r>
            <a:r>
              <a:rPr lang="en-US" dirty="0"/>
              <a:t>for use of methanol as a substrate are present in sequenced </a:t>
            </a:r>
            <a:r>
              <a:rPr lang="en-US" dirty="0" smtClean="0"/>
              <a:t>strains</a:t>
            </a:r>
          </a:p>
          <a:p>
            <a:r>
              <a:rPr lang="en-US" dirty="0" smtClean="0"/>
              <a:t>Spore formation is rare or non-existent and a related genus show more than 2 mating types</a:t>
            </a:r>
          </a:p>
        </p:txBody>
      </p:sp>
    </p:spTree>
    <p:extLst>
      <p:ext uri="{BB962C8B-B14F-4D97-AF65-F5344CB8AC3E}">
        <p14:creationId xmlns:p14="http://schemas.microsoft.com/office/powerpoint/2010/main" val="8516050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 smtClean="0"/>
              <a:t>Brettanomyces</a:t>
            </a:r>
            <a:r>
              <a:rPr lang="en-US" dirty="0" smtClean="0"/>
              <a:t> Metabolism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126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Most Brett strains ferment better with oxygen (</a:t>
            </a:r>
            <a:r>
              <a:rPr lang="en-US" dirty="0" err="1" smtClean="0"/>
              <a:t>Custers</a:t>
            </a:r>
            <a:r>
              <a:rPr lang="en-US" dirty="0" smtClean="0"/>
              <a:t> affect)</a:t>
            </a:r>
          </a:p>
          <a:p>
            <a:r>
              <a:rPr lang="en-US" dirty="0" smtClean="0"/>
              <a:t>Nitrate can stimulates </a:t>
            </a:r>
            <a:r>
              <a:rPr lang="en-US" dirty="0"/>
              <a:t>growth anaerobically</a:t>
            </a:r>
          </a:p>
          <a:p>
            <a:r>
              <a:rPr lang="en-US" i="1" dirty="0" err="1" smtClean="0"/>
              <a:t>Brettanomyces</a:t>
            </a:r>
            <a:r>
              <a:rPr lang="en-US" dirty="0" smtClean="0"/>
              <a:t> can produce high levels of acetic acid compared to </a:t>
            </a:r>
            <a:r>
              <a:rPr lang="en-US" i="1" dirty="0" smtClean="0"/>
              <a:t>Saccharomyces</a:t>
            </a:r>
          </a:p>
          <a:p>
            <a:r>
              <a:rPr lang="en-US" dirty="0" smtClean="0"/>
              <a:t>Brett tends to be a scavenger of nutrients especially amino acids</a:t>
            </a:r>
          </a:p>
          <a:p>
            <a:r>
              <a:rPr lang="en-US" dirty="0" smtClean="0"/>
              <a:t>Brett survives for long periods in wine and has been isolated from wine that was nearly 100 years old</a:t>
            </a:r>
          </a:p>
        </p:txBody>
      </p:sp>
    </p:spTree>
    <p:extLst>
      <p:ext uri="{BB962C8B-B14F-4D97-AF65-F5344CB8AC3E}">
        <p14:creationId xmlns:p14="http://schemas.microsoft.com/office/powerpoint/2010/main" val="16057842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10491</TotalTime>
  <Words>1541</Words>
  <Application>Microsoft Office PowerPoint</Application>
  <PresentationFormat>On-screen Show (4:3)</PresentationFormat>
  <Paragraphs>216</Paragraphs>
  <Slides>30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ＭＳ Ｐゴシック</vt:lpstr>
      <vt:lpstr>Arial</vt:lpstr>
      <vt:lpstr>Calibri</vt:lpstr>
      <vt:lpstr>Times</vt:lpstr>
      <vt:lpstr>Times New Roman</vt:lpstr>
      <vt:lpstr>Trattatello</vt:lpstr>
      <vt:lpstr>Wingdings</vt:lpstr>
      <vt:lpstr>Office Theme</vt:lpstr>
      <vt:lpstr>Document</vt:lpstr>
      <vt:lpstr>Brettanomyces Wine Spoilage</vt:lpstr>
      <vt:lpstr>Introduction</vt:lpstr>
      <vt:lpstr>History - Wine</vt:lpstr>
      <vt:lpstr>History </vt:lpstr>
      <vt:lpstr>Brettanomyces Aromas in Wine</vt:lpstr>
      <vt:lpstr>Typical small spheroidal budding yeast.  Variable morphology with ogival, elongated cells, sometimes boat or spoon shaped. </vt:lpstr>
      <vt:lpstr>Forms non-septate or pseudomycelia especially on solid media. </vt:lpstr>
      <vt:lpstr>Brettanomyces Genetics</vt:lpstr>
      <vt:lpstr>Brettanomyces Metabolism</vt:lpstr>
      <vt:lpstr>Methods of Detection</vt:lpstr>
      <vt:lpstr>Greatest Odor Impact by GC-O</vt:lpstr>
      <vt:lpstr>Ageing Alters Flavor</vt:lpstr>
      <vt:lpstr>Fusel Alcohols</vt:lpstr>
      <vt:lpstr>Esters</vt:lpstr>
      <vt:lpstr>Ethyl and Vinyl Phenols</vt:lpstr>
      <vt:lpstr>Terpene</vt:lpstr>
      <vt:lpstr>Fatty Acids</vt:lpstr>
      <vt:lpstr>Control Strategies</vt:lpstr>
      <vt:lpstr>Spoilage Mitigation Strategies</vt:lpstr>
      <vt:lpstr>Is There a “Good” Brett?</vt:lpstr>
      <vt:lpstr>Important  Compounds That Determine Differences With Amino Acids</vt:lpstr>
      <vt:lpstr>Relative Concentration of Compounds in “Most Liked” Strains – Amino Acid Supplemented</vt:lpstr>
      <vt:lpstr>Important  Compounds That Determine Differences With Cinnamic and Amino Acids</vt:lpstr>
      <vt:lpstr>Relative Concentration of Compounds in “Most Liked” Strains – Amino Acid and Phenolic Acid Supplemented</vt:lpstr>
      <vt:lpstr>PowerPoint Presentation</vt:lpstr>
      <vt:lpstr>Using Descriptors</vt:lpstr>
      <vt:lpstr>What We Found</vt:lpstr>
      <vt:lpstr>PowerPoint Presentation</vt:lpstr>
      <vt:lpstr>Brett vs LAB Aroma</vt:lpstr>
      <vt:lpstr>PowerPoint Presentation</vt:lpstr>
    </vt:vector>
  </TitlesOfParts>
  <Company>U.C. Davis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of the Brettanomyces Impact Wheel</dc:title>
  <dc:creator>Lucy Joseph</dc:creator>
  <cp:lastModifiedBy>Bogart, Kay</cp:lastModifiedBy>
  <cp:revision>112</cp:revision>
  <dcterms:created xsi:type="dcterms:W3CDTF">2013-01-06T02:09:19Z</dcterms:created>
  <dcterms:modified xsi:type="dcterms:W3CDTF">2017-01-19T14:54:19Z</dcterms:modified>
</cp:coreProperties>
</file>