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60" r:id="rId2"/>
    <p:sldId id="348" r:id="rId3"/>
    <p:sldId id="263" r:id="rId4"/>
    <p:sldId id="349" r:id="rId5"/>
    <p:sldId id="340" r:id="rId6"/>
    <p:sldId id="271" r:id="rId7"/>
    <p:sldId id="351" r:id="rId8"/>
    <p:sldId id="352" r:id="rId9"/>
    <p:sldId id="273" r:id="rId10"/>
    <p:sldId id="328" r:id="rId11"/>
    <p:sldId id="329" r:id="rId12"/>
    <p:sldId id="331" r:id="rId13"/>
    <p:sldId id="332" r:id="rId14"/>
    <p:sldId id="333" r:id="rId15"/>
    <p:sldId id="334" r:id="rId16"/>
    <p:sldId id="335" r:id="rId17"/>
    <p:sldId id="336" r:id="rId18"/>
    <p:sldId id="337" r:id="rId19"/>
    <p:sldId id="341" r:id="rId20"/>
    <p:sldId id="342" r:id="rId21"/>
    <p:sldId id="343" r:id="rId22"/>
    <p:sldId id="344" r:id="rId23"/>
    <p:sldId id="345" r:id="rId24"/>
    <p:sldId id="347" r:id="rId25"/>
    <p:sldId id="346" r:id="rId26"/>
    <p:sldId id="279" r:id="rId27"/>
    <p:sldId id="350" r:id="rId28"/>
    <p:sldId id="313" r:id="rId29"/>
  </p:sldIdLst>
  <p:sldSz cx="9144000" cy="5143500" type="screen16x9"/>
  <p:notesSz cx="7315200" cy="9601200"/>
  <p:defaultTextStyle>
    <a:defPPr>
      <a:defRPr lang="en-US"/>
    </a:defPPr>
    <a:lvl1pPr marL="0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7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55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82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10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37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65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92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19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1A1C"/>
    <a:srgbClr val="EBF3F9"/>
    <a:srgbClr val="B5D1E9"/>
    <a:srgbClr val="71A8D5"/>
    <a:srgbClr val="377EB8"/>
    <a:srgbClr val="FFD5D5"/>
    <a:srgbClr val="FF8181"/>
    <a:srgbClr val="FFFFFF"/>
    <a:srgbClr val="F2F2F2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90814" autoAdjust="0"/>
  </p:normalViewPr>
  <p:slideViewPr>
    <p:cSldViewPr snapToGrid="0" snapToObjects="1">
      <p:cViewPr varScale="1">
        <p:scale>
          <a:sx n="105" d="100"/>
          <a:sy n="105" d="100"/>
        </p:scale>
        <p:origin x="168" y="52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379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3447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F832C0A-2215-854D-9FF6-E68C1F224417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4F46FAD-5CEC-F54C-839D-444A0CDBB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4852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27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55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82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10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37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65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92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19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46FAD-5CEC-F54C-839D-444A0CDBB5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2321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46FAD-5CEC-F54C-839D-444A0CDBB51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1319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46FAD-5CEC-F54C-839D-444A0CDBB51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419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TCAH,</a:t>
            </a:r>
            <a:r>
              <a:rPr lang="en-US" baseline="0" dirty="0" smtClean="0"/>
              <a:t> which in the field causes girdling injury. </a:t>
            </a:r>
            <a:r>
              <a:rPr lang="en-US" dirty="0" smtClean="0"/>
              <a:t>Under</a:t>
            </a:r>
            <a:r>
              <a:rPr lang="en-US" baseline="0" dirty="0" smtClean="0"/>
              <a:t> the same laboratory conditions, TCAH was successful at transmitting the virus, while three proposed leafhoppers could not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46FAD-5CEC-F54C-839D-444A0CDBB5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703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886EFCB-2774-465B-A191-14F27D638342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40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23888" y="801688"/>
            <a:ext cx="7042150" cy="39608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29733" y="5015627"/>
            <a:ext cx="6632787" cy="475226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571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Red blotch can be confounded with other</a:t>
            </a:r>
            <a:r>
              <a:rPr lang="en-US" altLang="en-US" baseline="0" dirty="0" smtClean="0"/>
              <a:t> diseases and physical damage. </a:t>
            </a:r>
            <a:r>
              <a:rPr lang="en-US" altLang="en-US" dirty="0" smtClean="0"/>
              <a:t>So far the best way to confirm infection is submitting samples</a:t>
            </a:r>
            <a:r>
              <a:rPr lang="en-US" altLang="en-US" baseline="0" dirty="0" smtClean="0"/>
              <a:t> for qPCR analysis. </a:t>
            </a:r>
            <a:r>
              <a:rPr lang="en-US" baseline="0" dirty="0" smtClean="0"/>
              <a:t>For example, out of all of these images only image A has confirmed red blotch.</a:t>
            </a:r>
            <a:endParaRPr lang="en-US" dirty="0" smtClean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16987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Affects on berry physiology are well documents and include: higher </a:t>
            </a:r>
            <a:r>
              <a:rPr lang="en-US" baseline="0" dirty="0" err="1" smtClean="0"/>
              <a:t>titratable</a:t>
            </a:r>
            <a:r>
              <a:rPr lang="en-US" baseline="0" dirty="0" smtClean="0"/>
              <a:t> acidity, lower sugar, lower anthocyanin content, and uneven ripening</a:t>
            </a:r>
          </a:p>
          <a:p>
            <a:r>
              <a:rPr lang="en-US" baseline="0" dirty="0" smtClean="0"/>
              <a:t>Currently there is a lack of knowledge on how plant physiology is linked to berry chemistry in infected vines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46FAD-5CEC-F54C-839D-444A0CDBB51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98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46FAD-5CEC-F54C-839D-444A0CDBB51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48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Crop Circle measures reflectance in 3 bands: 670, 730, and NIR,</a:t>
            </a:r>
            <a:r>
              <a:rPr lang="en-US" baseline="0" dirty="0" smtClean="0"/>
              <a:t> a mobile platform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46FAD-5CEC-F54C-839D-444A0CDBB51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563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46FAD-5CEC-F54C-839D-444A0CDBB51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9071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46FAD-5CEC-F54C-839D-444A0CDBB51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7948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46FAD-5CEC-F54C-839D-444A0CDBB51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8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982" y="-256701"/>
            <a:ext cx="7772400" cy="1102519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864" y="845818"/>
            <a:ext cx="6400800" cy="1314450"/>
          </a:xfrm>
        </p:spPr>
        <p:txBody>
          <a:bodyPr>
            <a:noAutofit/>
          </a:bodyPr>
          <a:lstStyle>
            <a:lvl1pPr marL="0" indent="0" algn="l">
              <a:buNone/>
              <a:defRPr>
                <a:solidFill>
                  <a:srgbClr val="17375E"/>
                </a:solidFill>
              </a:defRPr>
            </a:lvl1pPr>
            <a:lvl2pPr marL="457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04708" y="4709160"/>
            <a:ext cx="1455998" cy="273844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42882" y="4709160"/>
            <a:ext cx="4332941" cy="273844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9730" y="4709160"/>
            <a:ext cx="384718" cy="273844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DCCEF44-1029-4C4E-ADAF-93FDE3ADB2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707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982" y="2830969"/>
            <a:ext cx="7772400" cy="1021556"/>
          </a:xfrm>
        </p:spPr>
        <p:txBody>
          <a:bodyPr anchor="b" anchorCtr="0">
            <a:noAutofit/>
          </a:bodyPr>
          <a:lstStyle>
            <a:lvl1pPr algn="l">
              <a:defRPr sz="33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95864" y="3827193"/>
            <a:ext cx="7772400" cy="531522"/>
          </a:xfrm>
        </p:spPr>
        <p:txBody>
          <a:bodyPr>
            <a:noAutofit/>
          </a:bodyPr>
          <a:lstStyle>
            <a:lvl1pPr marL="0" indent="0" algn="l">
              <a:buNone/>
              <a:defRPr>
                <a:solidFill>
                  <a:srgbClr val="17375E"/>
                </a:solidFill>
              </a:defRPr>
            </a:lvl1pPr>
            <a:lvl2pPr marL="457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904708" y="4709160"/>
            <a:ext cx="1455998" cy="273844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42882" y="4709160"/>
            <a:ext cx="4332941" cy="273844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9730" y="4709160"/>
            <a:ext cx="384718" cy="273844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DCCEF44-1029-4C4E-ADAF-93FDE3ADB2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009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982" y="1415840"/>
            <a:ext cx="7772400" cy="1021556"/>
          </a:xfrm>
        </p:spPr>
        <p:txBody>
          <a:bodyPr anchor="b" anchorCtr="0">
            <a:noAutofit/>
          </a:bodyPr>
          <a:lstStyle>
            <a:lvl1pPr algn="l">
              <a:defRPr sz="27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65982" y="2412064"/>
            <a:ext cx="7772400" cy="531522"/>
          </a:xfrm>
        </p:spPr>
        <p:txBody>
          <a:bodyPr>
            <a:noAutofit/>
          </a:bodyPr>
          <a:lstStyle>
            <a:lvl1pPr marL="0" indent="0" algn="l">
              <a:buNone/>
              <a:defRPr>
                <a:solidFill>
                  <a:srgbClr val="17375E"/>
                </a:solidFill>
              </a:defRPr>
            </a:lvl1pPr>
            <a:lvl2pPr marL="457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904708" y="4709160"/>
            <a:ext cx="1455998" cy="273844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42882" y="4709160"/>
            <a:ext cx="4332941" cy="273844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9730" y="4709160"/>
            <a:ext cx="384718" cy="273844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DCCEF44-1029-4C4E-ADAF-93FDE3ADB2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513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MA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4708" y="4709160"/>
            <a:ext cx="1455998" cy="273844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42882" y="4709160"/>
            <a:ext cx="4332941" cy="273844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9730" y="4709160"/>
            <a:ext cx="384718" cy="273844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DCCEF44-1029-4C4E-ADAF-93FDE3ADB24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64984" y="46305"/>
            <a:ext cx="8781802" cy="85725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176180" y="923220"/>
            <a:ext cx="8770605" cy="2912451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122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T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6624" y="181027"/>
            <a:ext cx="8229600" cy="85725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87821" y="1057942"/>
            <a:ext cx="8218403" cy="2912451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4708" y="4709160"/>
            <a:ext cx="1455998" cy="273844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42882" y="4709160"/>
            <a:ext cx="4332941" cy="273844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9730" y="4709160"/>
            <a:ext cx="384718" cy="273844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DCCEF44-1029-4C4E-ADAF-93FDE3ADB2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081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Date of download:  mm/dd/yyyy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Copyright © 2012 American Medical Association.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3DBC1-FA07-4D21-A0A2-52BBAD03EC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42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29" y="4547160"/>
            <a:ext cx="9150863" cy="60507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1"/>
          </a:xfrm>
          <a:prstGeom prst="rect">
            <a:avLst/>
          </a:prstGeom>
        </p:spPr>
        <p:txBody>
          <a:bodyPr vert="horz" lIns="91426" tIns="45713" rIns="91426" bIns="45713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2"/>
            <a:ext cx="8229600" cy="3215985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532" y="4706303"/>
            <a:ext cx="1455998" cy="273844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l">
              <a:defRPr sz="1200" b="0">
                <a:solidFill>
                  <a:srgbClr val="FFFFFF"/>
                </a:solidFill>
              </a:defRPr>
            </a:lvl1pPr>
          </a:lstStyle>
          <a:p>
            <a:fld id="{49DEF4FF-8648-D24E-9A11-C52487DF1E7F}" type="datetime1">
              <a:rPr lang="en-US" smtClean="0"/>
              <a:pPr/>
              <a:t>7/31/2018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68177" y="4706303"/>
            <a:ext cx="4407647" cy="273844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7553" y="4706303"/>
            <a:ext cx="384718" cy="273844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2DCCEF44-1029-4C4E-ADAF-93FDE3ADB2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493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663" r:id="rId4"/>
    <p:sldLayoutId id="2147483674" r:id="rId5"/>
    <p:sldLayoutId id="2147483675" r:id="rId6"/>
  </p:sldLayoutIdLst>
  <p:hf hdr="0" ftr="0"/>
  <p:txStyles>
    <p:titleStyle>
      <a:lvl1pPr algn="l" defTabSz="457127" rtl="0" eaLnBrk="1" latinLnBrk="0" hangingPunct="1">
        <a:spcBef>
          <a:spcPct val="0"/>
        </a:spcBef>
        <a:buNone/>
        <a:defRPr sz="2800" kern="1200">
          <a:solidFill>
            <a:schemeClr val="tx2">
              <a:lumMod val="75000"/>
            </a:schemeClr>
          </a:solidFill>
          <a:latin typeface="Helvetica Neue"/>
          <a:ea typeface="+mj-ea"/>
          <a:cs typeface="Helvetica Neue"/>
        </a:defRPr>
      </a:lvl1pPr>
    </p:titleStyle>
    <p:bodyStyle>
      <a:lvl1pPr marL="0" indent="0" algn="l" defTabSz="457127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tx2">
              <a:lumMod val="75000"/>
            </a:schemeClr>
          </a:solidFill>
          <a:latin typeface="Helvetica Neue"/>
          <a:ea typeface="+mn-ea"/>
          <a:cs typeface="Helvetica Neue"/>
        </a:defRPr>
      </a:lvl1pPr>
      <a:lvl2pPr marL="742832" indent="-285704" algn="l" defTabSz="45712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>
              <a:lumMod val="75000"/>
            </a:schemeClr>
          </a:solidFill>
          <a:latin typeface="Helvetica Neue"/>
          <a:ea typeface="+mn-ea"/>
          <a:cs typeface="Helvetica Neue"/>
        </a:defRPr>
      </a:lvl2pPr>
      <a:lvl3pPr marL="1142819" indent="-228564" algn="l" defTabSz="457127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>
              <a:lumMod val="75000"/>
            </a:schemeClr>
          </a:solidFill>
          <a:latin typeface="Helvetica Neue"/>
          <a:ea typeface="+mn-ea"/>
          <a:cs typeface="Helvetica Neue"/>
        </a:defRPr>
      </a:lvl3pPr>
      <a:lvl4pPr marL="1599946" indent="-228564" algn="l" defTabSz="457127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2">
              <a:lumMod val="75000"/>
            </a:schemeClr>
          </a:solidFill>
          <a:latin typeface="Helvetica Neue"/>
          <a:ea typeface="+mn-ea"/>
          <a:cs typeface="Helvetica Neue"/>
        </a:defRPr>
      </a:lvl4pPr>
      <a:lvl5pPr marL="2147407" indent="-318897" algn="l" defTabSz="457127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2">
              <a:lumMod val="75000"/>
            </a:schemeClr>
          </a:solidFill>
          <a:latin typeface="Helvetica Neue"/>
          <a:ea typeface="+mn-ea"/>
          <a:cs typeface="Helvetica Neue"/>
        </a:defRPr>
      </a:lvl5pPr>
      <a:lvl6pPr marL="2514201" indent="-228564" algn="l" defTabSz="45712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28" indent="-228564" algn="l" defTabSz="45712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55" indent="-228564" algn="l" defTabSz="45712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83" indent="-228564" algn="l" defTabSz="45712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7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5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82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0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37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64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92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19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50" t="155" r="2250" b="35025"/>
          <a:stretch/>
        </p:blipFill>
        <p:spPr>
          <a:xfrm>
            <a:off x="-213360" y="0"/>
            <a:ext cx="9357360" cy="454914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8620" y="139700"/>
            <a:ext cx="8153400" cy="1115404"/>
          </a:xfrm>
          <a:solidFill>
            <a:srgbClr val="F2F2F2">
              <a:alpha val="48000"/>
            </a:srgbClr>
          </a:solidFill>
        </p:spPr>
        <p:txBody>
          <a:bodyPr>
            <a:normAutofit/>
          </a:bodyPr>
          <a:lstStyle/>
          <a:p>
            <a:pPr algn="ctr"/>
            <a:r>
              <a:rPr lang="en-US" sz="2000" b="1" dirty="0"/>
              <a:t>Grapevine Red Blotch-Associated Virus May Reduce Carbon Translocation Leading to Impaired Grape Berry </a:t>
            </a:r>
            <a:r>
              <a:rPr lang="en-US" sz="2000" b="1" dirty="0" smtClean="0"/>
              <a:t>Ripening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sz="2025" i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8619" y="1350169"/>
            <a:ext cx="8283893" cy="369332"/>
          </a:xfrm>
          <a:prstGeom prst="rect">
            <a:avLst/>
          </a:prstGeom>
          <a:solidFill>
            <a:schemeClr val="bg1">
              <a:alpha val="4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J. Martinez, C </a:t>
            </a:r>
            <a:r>
              <a:rPr lang="en-US" dirty="0"/>
              <a:t>Plank, </a:t>
            </a:r>
            <a:r>
              <a:rPr lang="en-US" dirty="0" smtClean="0"/>
              <a:t>M </a:t>
            </a:r>
            <a:r>
              <a:rPr lang="en-US" dirty="0"/>
              <a:t>Cooper, </a:t>
            </a:r>
            <a:r>
              <a:rPr lang="en-US" dirty="0" smtClean="0"/>
              <a:t>R </a:t>
            </a:r>
            <a:r>
              <a:rPr lang="en-US" dirty="0"/>
              <a:t>Smith</a:t>
            </a:r>
            <a:r>
              <a:rPr lang="en-US" dirty="0" smtClean="0"/>
              <a:t>, M </a:t>
            </a:r>
            <a:r>
              <a:rPr lang="en-US" dirty="0"/>
              <a:t>Al-</a:t>
            </a:r>
            <a:r>
              <a:rPr lang="en-US" dirty="0" err="1"/>
              <a:t>Rwahnih</a:t>
            </a:r>
            <a:r>
              <a:rPr lang="en-US" dirty="0"/>
              <a:t>, </a:t>
            </a:r>
            <a:r>
              <a:rPr lang="en-US" dirty="0" smtClean="0"/>
              <a:t>L </a:t>
            </a:r>
            <a:r>
              <a:rPr lang="en-US" dirty="0" err="1" smtClean="0"/>
              <a:t>Brillante</a:t>
            </a:r>
            <a:r>
              <a:rPr lang="en-US" baseline="30000" dirty="0" smtClean="0"/>
              <a:t> </a:t>
            </a:r>
            <a:r>
              <a:rPr lang="en-US" dirty="0"/>
              <a:t>, and </a:t>
            </a:r>
            <a:r>
              <a:rPr lang="en-US" dirty="0" smtClean="0"/>
              <a:t>S </a:t>
            </a:r>
            <a:r>
              <a:rPr lang="en-US" dirty="0" err="1" smtClean="0"/>
              <a:t>Kaan</a:t>
            </a:r>
            <a:r>
              <a:rPr lang="en-US" dirty="0" smtClean="0"/>
              <a:t> </a:t>
            </a:r>
            <a:r>
              <a:rPr lang="en-US" dirty="0" err="1" smtClean="0"/>
              <a:t>Kurtural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4788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 at the site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128856" y="1057275"/>
            <a:ext cx="4735475" cy="291306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EF44-1029-4C4E-ADAF-93FDE3ADB24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78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506272" cy="495629"/>
          </a:xfrm>
        </p:spPr>
        <p:txBody>
          <a:bodyPr/>
          <a:lstStyle/>
          <a:p>
            <a:r>
              <a:rPr lang="en-US" sz="2000" dirty="0" smtClean="0"/>
              <a:t>Primary metabolism (</a:t>
            </a:r>
            <a:r>
              <a:rPr lang="en-US" sz="2000" dirty="0" err="1" smtClean="0"/>
              <a:t>A</a:t>
            </a:r>
            <a:r>
              <a:rPr lang="en-US" sz="2000" baseline="-25000" dirty="0" err="1" smtClean="0"/>
              <a:t>net</a:t>
            </a:r>
            <a:r>
              <a:rPr lang="en-US" sz="2000" dirty="0" smtClean="0"/>
              <a:t>, </a:t>
            </a:r>
            <a:r>
              <a:rPr lang="en-US" sz="2000" dirty="0" err="1" smtClean="0"/>
              <a:t>g</a:t>
            </a:r>
            <a:r>
              <a:rPr lang="en-US" sz="2000" baseline="-25000" dirty="0" err="1" smtClean="0"/>
              <a:t>s</a:t>
            </a:r>
            <a:r>
              <a:rPr lang="en-US" sz="2000" dirty="0" smtClean="0"/>
              <a:t>, C</a:t>
            </a:r>
            <a:r>
              <a:rPr lang="en-US" sz="2000" baseline="-25000" dirty="0" smtClean="0"/>
              <a:t>i</a:t>
            </a:r>
            <a:r>
              <a:rPr lang="en-US" sz="2000" dirty="0" smtClean="0"/>
              <a:t>, </a:t>
            </a:r>
            <a:r>
              <a:rPr lang="en-US" sz="2000" dirty="0" err="1" smtClean="0">
                <a:latin typeface="Symbol" panose="05050102010706020507" pitchFamily="18" charset="2"/>
              </a:rPr>
              <a:t>Y</a:t>
            </a:r>
            <a:r>
              <a:rPr lang="en-US" sz="2000" baseline="-25000" dirty="0" err="1" smtClean="0"/>
              <a:t>stem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EF44-1029-4C4E-ADAF-93FDE3ADB248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8986" y="-73615"/>
            <a:ext cx="3909321" cy="521711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261104" y="64008"/>
            <a:ext cx="1929384" cy="50794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221" y="685800"/>
            <a:ext cx="2066544" cy="15499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2536" y="2409444"/>
            <a:ext cx="2633472" cy="197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470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4927600" cy="533400"/>
          </a:xfrm>
        </p:spPr>
        <p:txBody>
          <a:bodyPr/>
          <a:lstStyle/>
          <a:p>
            <a:r>
              <a:rPr lang="en-US" sz="2000" dirty="0" smtClean="0"/>
              <a:t>Relationship between </a:t>
            </a:r>
            <a:r>
              <a:rPr lang="en-US" sz="2000" dirty="0" err="1" smtClean="0"/>
              <a:t>A</a:t>
            </a:r>
            <a:r>
              <a:rPr lang="en-US" sz="2000" baseline="-25000" dirty="0" err="1" smtClean="0"/>
              <a:t>net</a:t>
            </a:r>
            <a:r>
              <a:rPr lang="en-US" sz="2000" dirty="0" smtClean="0"/>
              <a:t>, </a:t>
            </a:r>
            <a:r>
              <a:rPr lang="en-US" sz="2000" i="1" dirty="0" err="1" smtClean="0"/>
              <a:t>g</a:t>
            </a:r>
            <a:r>
              <a:rPr lang="en-US" sz="2000" baseline="-25000" dirty="0" err="1" smtClean="0"/>
              <a:t>s</a:t>
            </a:r>
            <a:r>
              <a:rPr lang="en-US" sz="2000" dirty="0" smtClean="0"/>
              <a:t>, and </a:t>
            </a:r>
            <a:r>
              <a:rPr lang="en-US" sz="2000" dirty="0" err="1" smtClean="0">
                <a:latin typeface="Symbol" panose="05050102010706020507" pitchFamily="18" charset="2"/>
              </a:rPr>
              <a:t>Y</a:t>
            </a:r>
            <a:r>
              <a:rPr lang="en-US" sz="2000" baseline="-25000" dirty="0" err="1" smtClean="0"/>
              <a:t>stem</a:t>
            </a:r>
            <a:endParaRPr lang="en-US" sz="2000" baseline="-250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632707" y="636675"/>
            <a:ext cx="5685254" cy="396921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EF44-1029-4C4E-ADAF-93FDE3ADB24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475334" y="636675"/>
            <a:ext cx="2979566" cy="39692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100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6878709" cy="669044"/>
          </a:xfrm>
        </p:spPr>
        <p:txBody>
          <a:bodyPr/>
          <a:lstStyle/>
          <a:p>
            <a:r>
              <a:rPr lang="en-US" dirty="0" smtClean="0"/>
              <a:t>Effect of </a:t>
            </a:r>
            <a:r>
              <a:rPr lang="en-US" dirty="0" err="1" smtClean="0"/>
              <a:t>GRBaV</a:t>
            </a:r>
            <a:r>
              <a:rPr lang="en-US" dirty="0" smtClean="0"/>
              <a:t> on leaf sugar content 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97916" y="874523"/>
            <a:ext cx="5246003" cy="348267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EF44-1029-4C4E-ADAF-93FDE3ADB248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3895" y="2744918"/>
            <a:ext cx="2149707" cy="16122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4983" y="819501"/>
            <a:ext cx="2258619" cy="1722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54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yield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931987" y="1057275"/>
            <a:ext cx="7129214" cy="291306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EF44-1029-4C4E-ADAF-93FDE3ADB248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70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588000" cy="857251"/>
          </a:xfrm>
        </p:spPr>
        <p:txBody>
          <a:bodyPr/>
          <a:lstStyle/>
          <a:p>
            <a:r>
              <a:rPr lang="en-US" sz="2400" dirty="0" smtClean="0"/>
              <a:t>Effects of </a:t>
            </a:r>
            <a:r>
              <a:rPr lang="en-US" sz="2400" dirty="0" err="1" smtClean="0"/>
              <a:t>GRBaV</a:t>
            </a:r>
            <a:r>
              <a:rPr lang="en-US" sz="2400" dirty="0" smtClean="0"/>
              <a:t> on berry composition</a:t>
            </a:r>
            <a:endParaRPr lang="en-US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60350" y="2017356"/>
            <a:ext cx="4914773" cy="14770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EF44-1029-4C4E-ADAF-93FDE3ADB248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5946852" y="-65444"/>
            <a:ext cx="2841548" cy="5143500"/>
            <a:chOff x="5946852" y="-65444"/>
            <a:chExt cx="2841548" cy="51435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6852" y="-65444"/>
              <a:ext cx="1974695" cy="51435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8051800" y="1524000"/>
              <a:ext cx="736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2017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467628" y="154356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285912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52"/>
            <a:ext cx="3708400" cy="857251"/>
          </a:xfrm>
        </p:spPr>
        <p:txBody>
          <a:bodyPr/>
          <a:lstStyle/>
          <a:p>
            <a:r>
              <a:rPr lang="en-US" sz="2000" dirty="0" smtClean="0"/>
              <a:t>Anthocyanin concentration and profile 2016-2017</a:t>
            </a:r>
            <a:endParaRPr lang="en-US" sz="20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125586" y="-6792"/>
            <a:ext cx="3186314" cy="515029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EF44-1029-4C4E-ADAF-93FDE3ADB24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689713" y="-6792"/>
            <a:ext cx="1593157" cy="51502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30" y="1725989"/>
            <a:ext cx="2739178" cy="16847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6154" y="2044051"/>
            <a:ext cx="1499746" cy="10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239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 between TSS and anthocyanin concentration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041540" y="1285875"/>
            <a:ext cx="5818684" cy="291306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EF44-1029-4C4E-ADAF-93FDE3ADB248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708" y="1400175"/>
            <a:ext cx="2003213" cy="19715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670473"/>
            <a:ext cx="1034749" cy="14309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33" y="3371683"/>
            <a:ext cx="2022874" cy="27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94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Effect of </a:t>
            </a:r>
            <a:r>
              <a:rPr lang="en-US" sz="1800" dirty="0" err="1" smtClean="0"/>
              <a:t>GRBaV</a:t>
            </a:r>
            <a:r>
              <a:rPr lang="en-US" sz="1800" dirty="0" smtClean="0"/>
              <a:t> on </a:t>
            </a:r>
            <a:r>
              <a:rPr lang="en-US" sz="1800" dirty="0" err="1" smtClean="0"/>
              <a:t>anthocyanidin</a:t>
            </a:r>
            <a:r>
              <a:rPr lang="en-US" sz="1800" dirty="0" smtClean="0"/>
              <a:t> and </a:t>
            </a:r>
            <a:r>
              <a:rPr lang="en-US" sz="1800" dirty="0" err="1" smtClean="0"/>
              <a:t>proanthocyanidin</a:t>
            </a:r>
            <a:r>
              <a:rPr lang="en-US" sz="1800" dirty="0" smtClean="0"/>
              <a:t> composition in 2016</a:t>
            </a:r>
            <a:endParaRPr lang="en-US" sz="1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499305" y="1285875"/>
            <a:ext cx="5537378" cy="291306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EF44-1029-4C4E-ADAF-93FDE3ADB248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30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Effect of </a:t>
            </a:r>
            <a:r>
              <a:rPr lang="en-US" sz="2000" dirty="0" err="1" smtClean="0"/>
              <a:t>GRBaV</a:t>
            </a:r>
            <a:r>
              <a:rPr lang="en-US" sz="2000" dirty="0" smtClean="0"/>
              <a:t> on </a:t>
            </a:r>
            <a:r>
              <a:rPr lang="en-US" sz="2000" dirty="0" err="1" smtClean="0"/>
              <a:t>proanthocyanidin</a:t>
            </a:r>
            <a:r>
              <a:rPr lang="en-US" sz="2000" dirty="0" smtClean="0"/>
              <a:t> concentration on Same Date (SD) Harvest or Same Maturity (SM) Harvest in 2017</a:t>
            </a:r>
            <a:endParaRPr lang="en-US" sz="20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87350" y="1509325"/>
            <a:ext cx="8218488" cy="200896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EF44-1029-4C4E-ADAF-93FDE3ADB248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80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EF44-1029-4C4E-ADAF-93FDE3ADB24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Department of Viticulture and Enology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Harold P. </a:t>
            </a:r>
            <a:r>
              <a:rPr lang="en-US" dirty="0" err="1" smtClean="0"/>
              <a:t>Olmo</a:t>
            </a:r>
            <a:r>
              <a:rPr lang="en-US" dirty="0" smtClean="0"/>
              <a:t> Research Funds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Allied Grape Growers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American Vineyard Foundation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University of California Foundation Plant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University of California ANR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Verizon Foundation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5246" y="3129775"/>
            <a:ext cx="1737263" cy="141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423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6165" y="110072"/>
            <a:ext cx="7772400" cy="1021556"/>
          </a:xfrm>
        </p:spPr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EF44-1029-4C4E-ADAF-93FDE3ADB248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06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EF44-1029-4C4E-ADAF-93FDE3ADB248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Altered plant water status in </a:t>
            </a:r>
            <a:r>
              <a:rPr lang="en-US" dirty="0" err="1" smtClean="0"/>
              <a:t>GRBaV</a:t>
            </a:r>
            <a:r>
              <a:rPr lang="en-US" dirty="0" smtClean="0"/>
              <a:t> (+) grapevine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GRBaV</a:t>
            </a:r>
            <a:r>
              <a:rPr lang="en-US" dirty="0" smtClean="0"/>
              <a:t> resulted in </a:t>
            </a:r>
            <a:r>
              <a:rPr lang="en-US" b="1" u="sng" dirty="0" smtClean="0"/>
              <a:t>stomatal limitation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GRBaV</a:t>
            </a:r>
            <a:r>
              <a:rPr lang="en-US" dirty="0" smtClean="0"/>
              <a:t> (+) periods of lower carbon assimilation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GRBaV</a:t>
            </a:r>
            <a:r>
              <a:rPr lang="en-US" dirty="0"/>
              <a:t> </a:t>
            </a:r>
            <a:r>
              <a:rPr lang="en-US" dirty="0" smtClean="0"/>
              <a:t>(+) lower </a:t>
            </a:r>
            <a:r>
              <a:rPr lang="en-US" i="1" dirty="0" err="1" smtClean="0"/>
              <a:t>g</a:t>
            </a:r>
            <a:r>
              <a:rPr lang="en-US" baseline="-25000" dirty="0" err="1" smtClean="0"/>
              <a:t>s</a:t>
            </a:r>
            <a:endParaRPr lang="en-US" baseline="-25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Symbol" panose="05050102010706020507" pitchFamily="18" charset="2"/>
              </a:rPr>
              <a:t>Y</a:t>
            </a:r>
            <a:r>
              <a:rPr lang="en-US" baseline="-25000" dirty="0" err="1" smtClean="0"/>
              <a:t>stem</a:t>
            </a:r>
            <a:r>
              <a:rPr lang="en-US" dirty="0" smtClean="0"/>
              <a:t> </a:t>
            </a:r>
            <a:r>
              <a:rPr lang="en-US" dirty="0" err="1" smtClean="0"/>
              <a:t>GRBaV</a:t>
            </a:r>
            <a:r>
              <a:rPr lang="en-US" dirty="0" smtClean="0"/>
              <a:t> (-) suggested reduction in </a:t>
            </a:r>
            <a:r>
              <a:rPr lang="en-US" i="1" dirty="0" err="1" smtClean="0"/>
              <a:t>g</a:t>
            </a:r>
            <a:r>
              <a:rPr lang="en-US" baseline="-25000" dirty="0" err="1" smtClean="0"/>
              <a:t>s</a:t>
            </a:r>
            <a:r>
              <a:rPr lang="en-US" dirty="0" smtClean="0"/>
              <a:t> was not mediated by worsened plant water status.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GRBaV</a:t>
            </a:r>
            <a:r>
              <a:rPr lang="en-US" dirty="0" smtClean="0"/>
              <a:t> infection decoupled stomatal response from whole plant water status.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Lower </a:t>
            </a:r>
            <a:r>
              <a:rPr lang="en-US" i="1" dirty="0" err="1" smtClean="0"/>
              <a:t>g</a:t>
            </a:r>
            <a:r>
              <a:rPr lang="en-US" baseline="-25000" dirty="0" err="1" smtClean="0"/>
              <a:t>s</a:t>
            </a:r>
            <a:r>
              <a:rPr lang="en-US" dirty="0" smtClean="0"/>
              <a:t> (not induced by water deficits) in </a:t>
            </a:r>
            <a:r>
              <a:rPr lang="en-US" dirty="0" err="1" smtClean="0"/>
              <a:t>GRBaV</a:t>
            </a:r>
            <a:r>
              <a:rPr lang="en-US" dirty="0" smtClean="0"/>
              <a:t> (+) is what led to better plant water status.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Reduced </a:t>
            </a:r>
            <a:r>
              <a:rPr lang="en-US" i="1" dirty="0" err="1" smtClean="0"/>
              <a:t>g</a:t>
            </a:r>
            <a:r>
              <a:rPr lang="en-US" dirty="0" err="1" smtClean="0"/>
              <a:t>s</a:t>
            </a:r>
            <a:r>
              <a:rPr lang="en-US" dirty="0" smtClean="0"/>
              <a:t> in </a:t>
            </a:r>
            <a:r>
              <a:rPr lang="en-US" dirty="0" err="1" smtClean="0"/>
              <a:t>GRBaV</a:t>
            </a:r>
            <a:r>
              <a:rPr lang="en-US" dirty="0" smtClean="0"/>
              <a:t> (+) was due to impairment of carbohydrate export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6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EF44-1029-4C4E-ADAF-93FDE3ADB248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Sugar translocation impairment by </a:t>
            </a:r>
            <a:r>
              <a:rPr lang="en-US" dirty="0" err="1" smtClean="0"/>
              <a:t>GRBaV</a:t>
            </a:r>
            <a:r>
              <a:rPr lang="en-US" dirty="0" smtClean="0"/>
              <a:t> leads to delayed grape berry ripening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76180" y="923220"/>
            <a:ext cx="8770606" cy="354718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Sugar translocation:  From sources to sinks through phloem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Mainly as sucrose, lesser extent as polyols or </a:t>
            </a:r>
            <a:r>
              <a:rPr lang="en-US" sz="1800" dirty="0" err="1" smtClean="0"/>
              <a:t>raffinose</a:t>
            </a:r>
            <a:r>
              <a:rPr lang="en-US" sz="1800" dirty="0" smtClean="0"/>
              <a:t> family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Up to 18% grape berry FW: </a:t>
            </a:r>
            <a:r>
              <a:rPr lang="en-US" sz="1800" dirty="0" err="1" smtClean="0"/>
              <a:t>Glucose+Fructose</a:t>
            </a:r>
            <a:endParaRPr lang="en-US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In two year study: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sz="1800" dirty="0" err="1" smtClean="0"/>
              <a:t>GRBaV</a:t>
            </a:r>
            <a:r>
              <a:rPr lang="en-US" sz="1800" dirty="0" smtClean="0"/>
              <a:t> (+) less </a:t>
            </a:r>
            <a:r>
              <a:rPr lang="en-US" sz="1800" dirty="0" err="1" smtClean="0"/>
              <a:t>A</a:t>
            </a:r>
            <a:r>
              <a:rPr lang="en-US" sz="1800" baseline="-25000" dirty="0" err="1" smtClean="0"/>
              <a:t>net</a:t>
            </a:r>
            <a:r>
              <a:rPr lang="en-US" sz="1800" dirty="0" smtClean="0"/>
              <a:t>, seldom significant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sz="1800" dirty="0" err="1" smtClean="0"/>
              <a:t>GRBaV</a:t>
            </a:r>
            <a:r>
              <a:rPr lang="en-US" sz="1800" dirty="0" smtClean="0"/>
              <a:t> (+) reduction in TSS consistently significant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Carbon assimilation reductions circumstantial with </a:t>
            </a:r>
            <a:r>
              <a:rPr lang="en-US" sz="1800" dirty="0" err="1" smtClean="0"/>
              <a:t>GRBaV</a:t>
            </a:r>
            <a:r>
              <a:rPr lang="en-US" sz="1800" dirty="0" smtClean="0"/>
              <a:t> (+)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Impairment of </a:t>
            </a:r>
            <a:r>
              <a:rPr lang="en-US" sz="1800" b="1" u="sng" dirty="0" smtClean="0"/>
              <a:t>sugar translocation </a:t>
            </a:r>
            <a:r>
              <a:rPr lang="en-US" sz="1800" dirty="0" smtClean="0"/>
              <a:t>from leaf to berry underlying mechanism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Red blotches on leaves and slower ripening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err="1" smtClean="0"/>
              <a:t>GRBaV</a:t>
            </a:r>
            <a:r>
              <a:rPr lang="en-US" sz="1800" dirty="0" smtClean="0"/>
              <a:t> (+) </a:t>
            </a:r>
            <a:r>
              <a:rPr lang="en-US" sz="1800" b="1" u="sng" dirty="0" smtClean="0"/>
              <a:t>limited the capacity of </a:t>
            </a:r>
            <a:r>
              <a:rPr lang="en-US" sz="1800" b="1" u="sng" dirty="0" err="1" smtClean="0"/>
              <a:t>source:sink</a:t>
            </a:r>
            <a:r>
              <a:rPr lang="en-US" sz="1800" b="1" u="sng" dirty="0" smtClean="0"/>
              <a:t>  </a:t>
            </a:r>
            <a:r>
              <a:rPr lang="en-US" sz="1800" dirty="0" smtClean="0"/>
              <a:t>exchanging carbon, energy and plant hormones simultaneously, yielding complex symptomology.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04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EF44-1029-4C4E-ADAF-93FDE3ADB248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GRBaV</a:t>
            </a:r>
            <a:r>
              <a:rPr lang="en-US" dirty="0" smtClean="0"/>
              <a:t> desynchronizes ripening-related processes</a:t>
            </a:r>
            <a:br>
              <a:rPr lang="en-US" dirty="0" smtClean="0"/>
            </a:br>
            <a:r>
              <a:rPr lang="en-US" sz="2400" i="1" dirty="0" smtClean="0"/>
              <a:t>Primary metabolism</a:t>
            </a:r>
            <a:endParaRPr lang="en-US" sz="2400" i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Vacuolar import of sugars depletes cytosolic sugars, leading malate respiration and loss of acidity in grape berry.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TA experienced a delay similar to the delay in TSS accumulation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Not evident with juice pH: Deleterious pH when similar TSS were compared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Must pH influenced by [K</a:t>
            </a:r>
            <a:r>
              <a:rPr lang="en-US" baseline="30000" dirty="0" smtClean="0"/>
              <a:t>+</a:t>
            </a:r>
            <a:r>
              <a:rPr lang="en-US" dirty="0" smtClean="0"/>
              <a:t>]: Disassociate relationships between [OA] and must </a:t>
            </a:r>
            <a:r>
              <a:rPr lang="en-US" dirty="0" err="1" smtClean="0"/>
              <a:t>pH.</a:t>
            </a:r>
            <a:endParaRPr lang="en-US" dirty="0" smtClean="0"/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K</a:t>
            </a:r>
            <a:r>
              <a:rPr lang="en-US" baseline="30000" dirty="0" smtClean="0"/>
              <a:t>+</a:t>
            </a:r>
            <a:r>
              <a:rPr lang="en-US" dirty="0" smtClean="0"/>
              <a:t> import into berry xylem dependent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Impairment of phloem transport: desynchronization of OA breakdown (mediated by sugar transport) and K+ accumulation; also reported with </a:t>
            </a:r>
            <a:r>
              <a:rPr lang="en-US" dirty="0" err="1" smtClean="0"/>
              <a:t>GLRaV</a:t>
            </a:r>
            <a:r>
              <a:rPr lang="en-US" dirty="0" smtClean="0"/>
              <a:t> infection. 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EF44-1029-4C4E-ADAF-93FDE3ADB248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GRBaV</a:t>
            </a:r>
            <a:r>
              <a:rPr lang="en-US" dirty="0"/>
              <a:t> desynchronizes ripening-related </a:t>
            </a:r>
            <a:r>
              <a:rPr lang="en-US" dirty="0" smtClean="0"/>
              <a:t>processes</a:t>
            </a:r>
            <a:br>
              <a:rPr lang="en-US" dirty="0" smtClean="0"/>
            </a:br>
            <a:r>
              <a:rPr lang="en-US" i="1" dirty="0" smtClean="0"/>
              <a:t>Secondary metabolism</a:t>
            </a:r>
            <a:endParaRPr lang="en-US" i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GRBaV</a:t>
            </a:r>
            <a:r>
              <a:rPr lang="en-US" dirty="0" smtClean="0"/>
              <a:t> (+) led to </a:t>
            </a:r>
            <a:r>
              <a:rPr lang="en-US" b="1" u="sng" dirty="0" smtClean="0"/>
              <a:t>decoupling</a:t>
            </a:r>
            <a:r>
              <a:rPr lang="en-US" dirty="0" smtClean="0"/>
              <a:t> between </a:t>
            </a:r>
            <a:r>
              <a:rPr lang="en-US" u="sng" dirty="0" smtClean="0"/>
              <a:t>sugar loading and anthocyanin biosynthesis</a:t>
            </a:r>
            <a:r>
              <a:rPr lang="en-US" dirty="0" smtClean="0"/>
              <a:t>.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Reduction in anthocyanin content could not be explained by delay in TSS accumulation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GRBaV</a:t>
            </a:r>
            <a:r>
              <a:rPr lang="en-US" dirty="0" smtClean="0"/>
              <a:t>(+) suggested a net synthesis downregulation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Although biosynthesis induced by sugar:</a:t>
            </a:r>
          </a:p>
          <a:p>
            <a:pPr marL="1485719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Modulated by hormone signaling</a:t>
            </a:r>
          </a:p>
          <a:p>
            <a:pPr marL="1485719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Limited by substrates and reducing power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Biosysnthesis</a:t>
            </a:r>
            <a:r>
              <a:rPr lang="en-US" dirty="0" smtClean="0"/>
              <a:t> down-regulation :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Hyphothetical</a:t>
            </a:r>
            <a:r>
              <a:rPr lang="en-US" dirty="0" smtClean="0"/>
              <a:t> limitation of </a:t>
            </a:r>
            <a:r>
              <a:rPr lang="en-US" dirty="0" err="1" smtClean="0"/>
              <a:t>phloematic</a:t>
            </a:r>
            <a:r>
              <a:rPr lang="en-US" dirty="0" smtClean="0"/>
              <a:t> transport with </a:t>
            </a:r>
            <a:r>
              <a:rPr lang="en-US" dirty="0" err="1" smtClean="0"/>
              <a:t>GRBaV</a:t>
            </a:r>
            <a:r>
              <a:rPr lang="en-US" dirty="0" smtClean="0"/>
              <a:t> (+)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1107" y="2379445"/>
            <a:ext cx="3202893" cy="160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31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B9FE-5281-FF41-9C50-D3C8FD61AFA2}" type="datetime1">
              <a:rPr lang="en-US" smtClean="0"/>
              <a:pPr/>
              <a:t>7/31/2018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EF44-1029-4C4E-ADAF-93FDE3ADB248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GRBaV</a:t>
            </a:r>
            <a:r>
              <a:rPr lang="en-US" dirty="0" smtClean="0"/>
              <a:t>(+) lower </a:t>
            </a:r>
            <a:r>
              <a:rPr lang="en-US" i="1" dirty="0" err="1" smtClean="0"/>
              <a:t>g</a:t>
            </a:r>
            <a:r>
              <a:rPr lang="en-US" baseline="-25000" dirty="0" err="1" smtClean="0"/>
              <a:t>s</a:t>
            </a:r>
            <a:r>
              <a:rPr lang="en-US" dirty="0" smtClean="0"/>
              <a:t> and this was associated with poor translocation of sugar.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Inhibition of sugar translocation from leaves into berries were concomitant to altered kinetics of TA, anthocyanins and </a:t>
            </a:r>
            <a:r>
              <a:rPr lang="en-US" dirty="0" err="1" smtClean="0"/>
              <a:t>proanthocyanidins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Comparison of berry with similar TSS did not results in same berry chemistry;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Selective harvest (same TSS maturity) anthocyanin content and pH may be substantially different with </a:t>
            </a:r>
            <a:r>
              <a:rPr lang="en-US" dirty="0" err="1" smtClean="0"/>
              <a:t>GRBaV</a:t>
            </a:r>
            <a:r>
              <a:rPr lang="en-US" dirty="0" smtClean="0"/>
              <a:t> (+)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Our results provided evidence that </a:t>
            </a:r>
            <a:r>
              <a:rPr lang="en-US" dirty="0" err="1" smtClean="0"/>
              <a:t>GRBaV</a:t>
            </a:r>
            <a:r>
              <a:rPr lang="en-US" dirty="0" smtClean="0"/>
              <a:t> (+) resulted in decoupling of metabolic processes crucial of sustainable production of wine grape.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41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r="134" b="25752"/>
          <a:stretch/>
        </p:blipFill>
        <p:spPr>
          <a:xfrm>
            <a:off x="-2" y="1"/>
            <a:ext cx="9224527" cy="5143499"/>
          </a:xfr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6482" y="-10387"/>
            <a:ext cx="8229600" cy="857251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Acknowledgements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4276" y="867092"/>
            <a:ext cx="8006317" cy="397031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Andrew Beebe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Luca </a:t>
            </a:r>
            <a:r>
              <a:rPr lang="en-US" dirty="0" err="1" smtClean="0"/>
              <a:t>Brillante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Derek </a:t>
            </a:r>
            <a:r>
              <a:rPr lang="en-US" dirty="0" err="1" smtClean="0"/>
              <a:t>Baljeu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Christopher </a:t>
            </a:r>
            <a:r>
              <a:rPr lang="en-US" dirty="0" smtClean="0"/>
              <a:t>Chen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Wei-Chao Cheng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Constance </a:t>
            </a:r>
            <a:r>
              <a:rPr lang="en-US" dirty="0" err="1" smtClean="0"/>
              <a:t>Cunty</a:t>
            </a: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August D’Amato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Johann Martinez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Marshall </a:t>
            </a:r>
            <a:r>
              <a:rPr lang="en-US" dirty="0" smtClean="0"/>
              <a:t>Pierce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Katie </a:t>
            </a:r>
            <a:r>
              <a:rPr lang="en-US" dirty="0" smtClean="0"/>
              <a:t>Rouse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Cliff </a:t>
            </a:r>
            <a:r>
              <a:rPr lang="en-US" dirty="0" smtClean="0"/>
              <a:t>Yu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Longjiao</a:t>
            </a:r>
            <a:r>
              <a:rPr lang="en-US" dirty="0"/>
              <a:t> </a:t>
            </a:r>
            <a:r>
              <a:rPr lang="en-US" dirty="0" smtClean="0"/>
              <a:t>Zhang</a:t>
            </a:r>
          </a:p>
        </p:txBody>
      </p:sp>
    </p:spTree>
    <p:extLst>
      <p:ext uri="{BB962C8B-B14F-4D97-AF65-F5344CB8AC3E}">
        <p14:creationId xmlns:p14="http://schemas.microsoft.com/office/powerpoint/2010/main" val="318643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29"/>
          <a:stretch/>
        </p:blipFill>
        <p:spPr>
          <a:xfrm>
            <a:off x="1323191" y="1"/>
            <a:ext cx="6572922" cy="454869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852" y="708152"/>
            <a:ext cx="8229600" cy="857251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Rage Italic" panose="03070502040507070304" pitchFamily="66" charset="0"/>
              </a:rPr>
              <a:t>Thank you!</a:t>
            </a:r>
            <a:endParaRPr lang="en-US" sz="4000" dirty="0">
              <a:solidFill>
                <a:srgbClr val="002060"/>
              </a:solidFill>
              <a:latin typeface="Rage Italic" panose="0307050204050707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13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62198" y="474930"/>
            <a:ext cx="8781802" cy="857251"/>
          </a:xfrm>
        </p:spPr>
        <p:txBody>
          <a:bodyPr/>
          <a:lstStyle/>
          <a:p>
            <a:r>
              <a:rPr lang="en-US" dirty="0" smtClean="0"/>
              <a:t>Effects of </a:t>
            </a:r>
            <a:r>
              <a:rPr lang="en-US" dirty="0" err="1" smtClean="0"/>
              <a:t>GRBaV</a:t>
            </a:r>
            <a:r>
              <a:rPr lang="en-US" dirty="0" smtClean="0"/>
              <a:t> on macronutrient content of petioles at bloom (CS/110R and CS/420A)</a:t>
            </a:r>
            <a:endParaRPr lang="en-US" dirty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1294492"/>
              </p:ext>
            </p:extLst>
          </p:nvPr>
        </p:nvGraphicFramePr>
        <p:xfrm>
          <a:off x="362198" y="1441724"/>
          <a:ext cx="8218490" cy="360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407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7407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7407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7407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7407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7407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17407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Virus</a:t>
                      </a:r>
                      <a:r>
                        <a:rPr lang="en-US" baseline="0" dirty="0" smtClean="0"/>
                        <a:t> status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N (%)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P (%)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K (%)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Ca (%)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Mg(%)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110R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GRBaV</a:t>
                      </a:r>
                      <a:r>
                        <a:rPr lang="en-US" dirty="0" smtClean="0"/>
                        <a:t> (-)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0.65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0.49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3.24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1.98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GRBaV</a:t>
                      </a:r>
                      <a:r>
                        <a:rPr lang="en-US" dirty="0" smtClean="0"/>
                        <a:t> (+)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2.89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</a:t>
                      </a:r>
                      <a:r>
                        <a:rPr lang="en-US" dirty="0" smtClean="0"/>
                        <a:t>&gt;F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0.2204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0.4132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0.1547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0.1566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0.8518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45712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420A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GRBaV</a:t>
                      </a:r>
                      <a:r>
                        <a:rPr lang="en-US" dirty="0" smtClean="0"/>
                        <a:t> (-)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0.64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1.85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0.45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GRBaV</a:t>
                      </a:r>
                      <a:r>
                        <a:rPr lang="en-US" dirty="0" smtClean="0"/>
                        <a:t> (+)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2.21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1.88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0.45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</a:t>
                      </a:r>
                      <a:r>
                        <a:rPr lang="en-US" dirty="0" smtClean="0"/>
                        <a:t>&gt;F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0.7462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0.7953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0.3117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0.2889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0.8593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57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Grapevine Red Blotch Associated Virus (</a:t>
            </a:r>
            <a:r>
              <a:rPr lang="en-US" dirty="0" err="1" smtClean="0"/>
              <a:t>GRBaV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87821" y="1057942"/>
            <a:ext cx="5957977" cy="344530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Reported in 2008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</a:t>
            </a:r>
            <a:r>
              <a:rPr lang="en-US" dirty="0" smtClean="0"/>
              <a:t>ircular ssDNA virus with resemblance to </a:t>
            </a:r>
            <a:r>
              <a:rPr lang="en-US" dirty="0" err="1" smtClean="0"/>
              <a:t>geminiviruses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Spread through: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Propagation of infected stock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Vector: </a:t>
            </a:r>
          </a:p>
          <a:p>
            <a:pPr marL="1485719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Three-cornered alfalfa hopper (</a:t>
            </a:r>
            <a:r>
              <a:rPr lang="en-US" i="1" dirty="0" err="1" smtClean="0"/>
              <a:t>Spissistilus</a:t>
            </a:r>
            <a:r>
              <a:rPr lang="en-US" i="1" dirty="0" smtClean="0"/>
              <a:t> </a:t>
            </a:r>
            <a:r>
              <a:rPr lang="en-US" i="1" dirty="0" err="1" smtClean="0"/>
              <a:t>festinus</a:t>
            </a:r>
            <a:r>
              <a:rPr lang="en-US" i="1" dirty="0" smtClean="0"/>
              <a:t> </a:t>
            </a:r>
            <a:r>
              <a:rPr lang="en-US" dirty="0" smtClean="0"/>
              <a:t>(Say))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742" t="5198" r="13561"/>
          <a:stretch/>
        </p:blipFill>
        <p:spPr>
          <a:xfrm>
            <a:off x="5848518" y="1013061"/>
            <a:ext cx="2300301" cy="2038722"/>
          </a:xfrm>
          <a:prstGeom prst="rect">
            <a:avLst/>
          </a:prstGeom>
        </p:spPr>
      </p:pic>
      <p:pic>
        <p:nvPicPr>
          <p:cNvPr id="5" name="Picture 2" descr="http://ucanr.edu/blogs/grapenotesblog/blogfiles/35127_origin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072" y="3152342"/>
            <a:ext cx="1691296" cy="126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ucanr.edu/blogs/grapenotesblog/blogfiles/35173_origina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056" y="3152343"/>
            <a:ext cx="1910537" cy="126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396240" y="4603807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sz="800" dirty="0" err="1" smtClean="0">
                <a:solidFill>
                  <a:schemeClr val="bg1"/>
                </a:solidFill>
              </a:rPr>
              <a:t>Bahder</a:t>
            </a:r>
            <a:r>
              <a:rPr lang="en-US" altLang="en-US" sz="800" dirty="0" smtClean="0">
                <a:solidFill>
                  <a:schemeClr val="bg1"/>
                </a:solidFill>
              </a:rPr>
              <a:t> et al., Phytopathology, 2016</a:t>
            </a:r>
            <a:endParaRPr lang="en-US" alt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16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1600200" y="3940969"/>
            <a:ext cx="6057900" cy="339329"/>
          </a:xfrm>
          <a:custGeom>
            <a:avLst/>
            <a:gdLst/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00" tIns="35100" rIns="67500" bIns="351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S" sz="675" b="1" dirty="0"/>
              <a:t>Fig. 4.</a:t>
            </a:r>
            <a:r>
              <a:rPr lang="en-US" altLang="en-US" sz="675" dirty="0"/>
              <a:t> Biotic and abiotic factors associated with leaf reddening and foliar symptoms in grapevine. </a:t>
            </a:r>
            <a:r>
              <a:rPr lang="en-US" altLang="en-US" sz="675" b="1" dirty="0"/>
              <a:t>A,</a:t>
            </a:r>
            <a:r>
              <a:rPr lang="en-US" altLang="en-US" sz="675" dirty="0"/>
              <a:t> Grapevine red blotch-associated virus on Cabernet Franc; </a:t>
            </a:r>
            <a:r>
              <a:rPr lang="en-US" altLang="en-US" sz="675" b="1" dirty="0"/>
              <a:t>B,</a:t>
            </a:r>
            <a:r>
              <a:rPr lang="en-US" altLang="en-US" sz="675" dirty="0"/>
              <a:t> </a:t>
            </a:r>
            <a:r>
              <a:rPr lang="en-US" altLang="en-US" sz="675" i="1" dirty="0"/>
              <a:t>Grapevine </a:t>
            </a:r>
            <a:r>
              <a:rPr lang="en-US" altLang="en-US" sz="675" i="1" dirty="0" err="1"/>
              <a:t>leafroll</a:t>
            </a:r>
            <a:r>
              <a:rPr lang="en-US" altLang="en-US" sz="675" i="1" dirty="0"/>
              <a:t>-associated virus</a:t>
            </a:r>
            <a:r>
              <a:rPr lang="en-US" altLang="en-US" sz="675" dirty="0"/>
              <a:t> 3 on Cabernet Franc; </a:t>
            </a:r>
            <a:r>
              <a:rPr lang="en-US" altLang="en-US" sz="675" b="1" dirty="0"/>
              <a:t>C,</a:t>
            </a:r>
            <a:r>
              <a:rPr lang="en-US" altLang="en-US" sz="675" dirty="0"/>
              <a:t> </a:t>
            </a:r>
            <a:r>
              <a:rPr lang="en-US" altLang="en-US" sz="675" i="1" dirty="0"/>
              <a:t>Grapevine </a:t>
            </a:r>
            <a:r>
              <a:rPr lang="en-US" altLang="en-US" sz="675" i="1" dirty="0" err="1"/>
              <a:t>leafroll</a:t>
            </a:r>
            <a:r>
              <a:rPr lang="en-US" altLang="en-US" sz="675" i="1" dirty="0"/>
              <a:t>-associated virus 1</a:t>
            </a:r>
            <a:r>
              <a:rPr lang="en-US" altLang="en-US" sz="675" dirty="0"/>
              <a:t> on Pinot noir; </a:t>
            </a:r>
            <a:r>
              <a:rPr lang="en-US" altLang="en-US" sz="675" b="1" dirty="0"/>
              <a:t>D,</a:t>
            </a:r>
            <a:r>
              <a:rPr lang="en-US" altLang="en-US" sz="675" dirty="0"/>
              <a:t> Crown gall on </a:t>
            </a:r>
            <a:r>
              <a:rPr lang="en-US" altLang="en-US" sz="675" dirty="0" err="1"/>
              <a:t>Barbera</a:t>
            </a:r>
            <a:r>
              <a:rPr lang="en-US" altLang="en-US" sz="675" dirty="0"/>
              <a:t> (arrow points to the tumor); </a:t>
            </a:r>
            <a:r>
              <a:rPr lang="en-US" altLang="en-US" sz="675" b="1" dirty="0"/>
              <a:t>E,</a:t>
            </a:r>
            <a:r>
              <a:rPr lang="en-US" altLang="en-US" sz="675" dirty="0"/>
              <a:t> cordon of a Syrah vine constricted by a tied plastic twine (arrow points to the twine); </a:t>
            </a:r>
            <a:r>
              <a:rPr lang="en-US" altLang="en-US" sz="675" b="1" dirty="0"/>
              <a:t>F,</a:t>
            </a:r>
            <a:r>
              <a:rPr lang="en-US" altLang="en-US" sz="675" dirty="0"/>
              <a:t> broken shoot of a Tempranillo (arrow points to the point of physical injury); </a:t>
            </a:r>
            <a:r>
              <a:rPr lang="en-US" altLang="en-US" sz="675" b="1" dirty="0"/>
              <a:t>G,</a:t>
            </a:r>
            <a:r>
              <a:rPr lang="en-US" altLang="en-US" sz="675" dirty="0"/>
              <a:t> mite damage on Cabernet Franc; and nutritional disorders on </a:t>
            </a:r>
            <a:r>
              <a:rPr lang="en-US" altLang="en-US" sz="675" b="1" dirty="0"/>
              <a:t>H,</a:t>
            </a:r>
            <a:r>
              <a:rPr lang="en-US" altLang="en-US" sz="675" dirty="0"/>
              <a:t> Sangiovese; </a:t>
            </a:r>
            <a:r>
              <a:rPr lang="en-US" altLang="en-US" sz="675" b="1" dirty="0"/>
              <a:t>I,</a:t>
            </a:r>
            <a:r>
              <a:rPr lang="en-US" altLang="en-US" sz="675" dirty="0"/>
              <a:t> Grenache, and </a:t>
            </a:r>
            <a:r>
              <a:rPr lang="en-US" altLang="en-US" sz="675" b="1" dirty="0"/>
              <a:t>J,</a:t>
            </a:r>
            <a:r>
              <a:rPr lang="en-US" altLang="en-US" sz="675" dirty="0"/>
              <a:t> Cabernet Franc.</a:t>
            </a:r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1600200" y="3940969"/>
            <a:ext cx="6286500" cy="1228725"/>
          </a:xfrm>
          <a:custGeom>
            <a:avLst/>
            <a:gdLst/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00" tIns="35100" rIns="67500" bIns="3510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S" sz="525" dirty="0" smtClean="0">
                <a:solidFill>
                  <a:schemeClr val="bg1"/>
                </a:solidFill>
              </a:rPr>
              <a:t>Mysore </a:t>
            </a:r>
            <a:r>
              <a:rPr lang="en-US" altLang="en-US" sz="525" dirty="0">
                <a:solidFill>
                  <a:schemeClr val="bg1"/>
                </a:solidFill>
              </a:rPr>
              <a:t>R. </a:t>
            </a:r>
            <a:r>
              <a:rPr lang="en-US" altLang="en-US" sz="525" dirty="0" err="1">
                <a:solidFill>
                  <a:schemeClr val="bg1"/>
                </a:solidFill>
              </a:rPr>
              <a:t>Sudarshana</a:t>
            </a:r>
            <a:r>
              <a:rPr lang="en-US" altLang="en-US" sz="525" dirty="0">
                <a:solidFill>
                  <a:schemeClr val="bg1"/>
                </a:solidFill>
              </a:rPr>
              <a:t>; Keith L. Perry; Marc F. Fuchs; </a:t>
            </a:r>
            <a:r>
              <a:rPr lang="en-US" altLang="en-US" sz="525" i="1" dirty="0">
                <a:solidFill>
                  <a:schemeClr val="bg1"/>
                </a:solidFill>
              </a:rPr>
              <a:t>Phytopathology</a:t>
            </a:r>
            <a:r>
              <a:rPr lang="en-US" altLang="en-US" sz="525" dirty="0">
                <a:solidFill>
                  <a:schemeClr val="bg1"/>
                </a:solidFill>
              </a:rPr>
              <a:t> </a:t>
            </a:r>
            <a:r>
              <a:rPr lang="en-US" altLang="en-US" sz="525" b="1" dirty="0">
                <a:solidFill>
                  <a:schemeClr val="bg1"/>
                </a:solidFill>
              </a:rPr>
              <a:t> 2015, </a:t>
            </a:r>
            <a:r>
              <a:rPr lang="en-US" altLang="en-US" sz="525" dirty="0">
                <a:solidFill>
                  <a:schemeClr val="bg1"/>
                </a:solidFill>
              </a:rPr>
              <a:t>105, 1026-1032</a:t>
            </a:r>
            <a:r>
              <a:rPr lang="en-US" altLang="en-US" sz="525" dirty="0" smtClean="0">
                <a:solidFill>
                  <a:schemeClr val="bg1"/>
                </a:solidFill>
              </a:rPr>
              <a:t>.</a:t>
            </a:r>
            <a:endParaRPr lang="en-US" altLang="en-US" sz="525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987" y="650270"/>
            <a:ext cx="4160874" cy="3250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624" y="181027"/>
            <a:ext cx="8229600" cy="428573"/>
          </a:xfrm>
        </p:spPr>
        <p:txBody>
          <a:bodyPr/>
          <a:lstStyle/>
          <a:p>
            <a:r>
              <a:rPr lang="en-US" dirty="0" smtClean="0"/>
              <a:t>Not all discolorations are the same!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41085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 of Grapevine Red Blotch Disease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7822" y="1057942"/>
            <a:ext cx="4847226" cy="291245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Incidence </a:t>
            </a:r>
            <a:r>
              <a:rPr lang="en-US" dirty="0"/>
              <a:t>and severity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dirty="0"/>
              <a:t>Grape cultivar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dirty="0"/>
              <a:t>Environmental conditions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Effects </a:t>
            </a:r>
            <a:r>
              <a:rPr lang="en-US" dirty="0"/>
              <a:t>on </a:t>
            </a:r>
            <a:r>
              <a:rPr lang="en-US" dirty="0" smtClean="0"/>
              <a:t>red-skinned berry 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Lack of knowledge on</a:t>
            </a:r>
            <a:r>
              <a:rPr lang="en-US" dirty="0" smtClean="0"/>
              <a:t>: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Carbon fixation to changes in grape composition 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6" r="43684"/>
          <a:stretch/>
        </p:blipFill>
        <p:spPr>
          <a:xfrm>
            <a:off x="5235048" y="1057942"/>
            <a:ext cx="2324393" cy="33765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858339" y="1498504"/>
            <a:ext cx="11412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 Veins</a:t>
            </a:r>
          </a:p>
          <a:p>
            <a:endParaRPr lang="en-US" dirty="0" smtClean="0"/>
          </a:p>
          <a:p>
            <a:r>
              <a:rPr lang="en-US" dirty="0"/>
              <a:t>Flat Margins</a:t>
            </a:r>
          </a:p>
          <a:p>
            <a:endParaRPr lang="en-US" dirty="0"/>
          </a:p>
          <a:p>
            <a:r>
              <a:rPr lang="en-US" dirty="0" smtClean="0"/>
              <a:t>Red Blotches</a:t>
            </a:r>
          </a:p>
          <a:p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7060819" y="1362249"/>
            <a:ext cx="797520" cy="31625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6084542" y="1395663"/>
            <a:ext cx="1766923" cy="1897552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6717059" y="1678508"/>
            <a:ext cx="1086282" cy="660424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698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727" y="0"/>
            <a:ext cx="3355731" cy="44743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site and conditions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87821" y="1057942"/>
            <a:ext cx="5364812" cy="335102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UC Davis Oakville Experimental Vineyard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Cabernet Sauvignon #8/110R and 420A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NE-SW orientation, 1.8 m x 2.4 m spacing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Plants tested with primers specific to: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sz="1600" dirty="0" err="1" smtClean="0"/>
              <a:t>GLRaV</a:t>
            </a:r>
            <a:r>
              <a:rPr lang="en-US" sz="1600" dirty="0" smtClean="0"/>
              <a:t> (1-10)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sz="1600" dirty="0" err="1" smtClean="0"/>
              <a:t>Rupestris</a:t>
            </a:r>
            <a:r>
              <a:rPr lang="en-US" sz="1600" dirty="0" smtClean="0"/>
              <a:t> stem pitting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sz="1600" dirty="0" err="1" smtClean="0"/>
              <a:t>GRBaV</a:t>
            </a:r>
            <a:endParaRPr lang="en-US" sz="1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Completely randomized design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6 </a:t>
            </a:r>
            <a:r>
              <a:rPr lang="en-US" sz="1600" dirty="0" err="1" smtClean="0"/>
              <a:t>GRBaV</a:t>
            </a:r>
            <a:r>
              <a:rPr lang="en-US" sz="1600" dirty="0" smtClean="0"/>
              <a:t> (-), 6 </a:t>
            </a:r>
            <a:r>
              <a:rPr lang="en-US" sz="1600" dirty="0" err="1" smtClean="0"/>
              <a:t>GRBaV</a:t>
            </a:r>
            <a:r>
              <a:rPr lang="en-US" sz="1600" dirty="0" smtClean="0"/>
              <a:t> (+) per rootstock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Four replications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5695924" y="2838465"/>
            <a:ext cx="3119336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Objective: Physiological characterization of </a:t>
            </a:r>
            <a:r>
              <a:rPr lang="en-US" dirty="0" err="1" smtClean="0"/>
              <a:t>GRBaV</a:t>
            </a:r>
            <a:r>
              <a:rPr lang="en-US" dirty="0" smtClean="0"/>
              <a:t> (+) infected grapevine, carbon fixation to changes in grape composition</a:t>
            </a:r>
          </a:p>
        </p:txBody>
      </p:sp>
    </p:spTree>
    <p:extLst>
      <p:ext uri="{BB962C8B-B14F-4D97-AF65-F5344CB8AC3E}">
        <p14:creationId xmlns:p14="http://schemas.microsoft.com/office/powerpoint/2010/main" val="1547877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Vineyard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7822" y="1057942"/>
            <a:ext cx="4719804" cy="291245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Macronutrients of petioles at bloom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Mid-day stem water potential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Net gas exchange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Y</a:t>
            </a:r>
            <a:r>
              <a:rPr lang="en-US" dirty="0" smtClean="0"/>
              <a:t>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Pruning </a:t>
            </a:r>
            <a:r>
              <a:rPr lang="en-US" dirty="0" smtClean="0"/>
              <a:t>mass</a:t>
            </a:r>
          </a:p>
          <a:p>
            <a:pPr lvl="1" indent="0">
              <a:buNone/>
            </a:pPr>
            <a:endParaRPr lang="en-US" dirty="0"/>
          </a:p>
          <a:p>
            <a:pPr lvl="1" indent="0">
              <a:buNone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699" y="352482"/>
            <a:ext cx="1789525" cy="13145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9156" y="352482"/>
            <a:ext cx="1776794" cy="13146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156" y="1838420"/>
            <a:ext cx="1776794" cy="23690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699" y="1838485"/>
            <a:ext cx="1776794" cy="2369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48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Berry composition</a:t>
            </a:r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Berry </a:t>
            </a:r>
            <a:r>
              <a:rPr lang="en-US" dirty="0"/>
              <a:t>skin flavonoid </a:t>
            </a:r>
            <a:r>
              <a:rPr lang="en-US" dirty="0" smtClean="0"/>
              <a:t>assessment</a:t>
            </a:r>
          </a:p>
          <a:p>
            <a:pPr marL="1485719" lvl="2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Anthocyanins</a:t>
            </a:r>
            <a:endParaRPr lang="en-US" dirty="0" smtClean="0"/>
          </a:p>
          <a:p>
            <a:pPr marL="1485719" lvl="2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Flavonols</a:t>
            </a:r>
            <a:endParaRPr lang="en-US" dirty="0" smtClean="0"/>
          </a:p>
          <a:p>
            <a:pPr marL="1485719" lvl="2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Proanthocyanidins</a:t>
            </a:r>
            <a:endParaRPr lang="en-US" dirty="0"/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dirty="0"/>
              <a:t>Foliar </a:t>
            </a:r>
            <a:r>
              <a:rPr lang="en-US" dirty="0" err="1" smtClean="0"/>
              <a:t>anthocyanins</a:t>
            </a:r>
            <a:endParaRPr lang="en-US" dirty="0" smtClean="0"/>
          </a:p>
          <a:p>
            <a:pPr marL="1085732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Foliar </a:t>
            </a:r>
            <a:r>
              <a:rPr lang="en-US" dirty="0"/>
              <a:t>sugar </a:t>
            </a:r>
            <a:r>
              <a:rPr lang="en-US" dirty="0" smtClean="0"/>
              <a:t>accumulation</a:t>
            </a:r>
          </a:p>
          <a:p>
            <a:pPr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2050" name="Picture 2" descr="Image result for hpl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119" y="387612"/>
            <a:ext cx="1759534" cy="2091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agilent gcm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255" y="2498317"/>
            <a:ext cx="1797103" cy="1797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880806" y="2506081"/>
            <a:ext cx="1672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F0"/>
                </a:solidFill>
              </a:rPr>
              <a:t>HPLC-DAD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2545" y="4191191"/>
            <a:ext cx="1672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F0"/>
                </a:solidFill>
              </a:rPr>
              <a:t>GC-MS</a:t>
            </a:r>
          </a:p>
        </p:txBody>
      </p:sp>
    </p:spTree>
    <p:extLst>
      <p:ext uri="{BB962C8B-B14F-4D97-AF65-F5344CB8AC3E}">
        <p14:creationId xmlns:p14="http://schemas.microsoft.com/office/powerpoint/2010/main" val="399904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65982" y="2943586"/>
            <a:ext cx="7772400" cy="1021556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11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_ONE_16x9_NoIm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52DACDBB-FB59-4456-8C29-B4B4497563A7}" vid="{69E02B13-C2E2-40CF-B078-5584922DBE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UCDavis</Template>
  <TotalTime>10076</TotalTime>
  <Words>1199</Words>
  <Application>Microsoft Office PowerPoint</Application>
  <PresentationFormat>On-screen Show (16:9)</PresentationFormat>
  <Paragraphs>234</Paragraphs>
  <Slides>28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 Unicode MS</vt:lpstr>
      <vt:lpstr>Arial</vt:lpstr>
      <vt:lpstr>Calibri</vt:lpstr>
      <vt:lpstr>Helvetica Neue</vt:lpstr>
      <vt:lpstr>Rage Italic</vt:lpstr>
      <vt:lpstr>Symbol</vt:lpstr>
      <vt:lpstr>PPT_ONE_16x9_NoImage</vt:lpstr>
      <vt:lpstr>Grapevine Red Blotch-Associated Virus May Reduce Carbon Translocation Leading to Impaired Grape Berry Ripening </vt:lpstr>
      <vt:lpstr>Acknowledgements</vt:lpstr>
      <vt:lpstr>Grapevine Red Blotch Associated Virus (GRBaV)</vt:lpstr>
      <vt:lpstr>Not all discolorations are the same!</vt:lpstr>
      <vt:lpstr>Symptoms of Grapevine Red Blotch Disease </vt:lpstr>
      <vt:lpstr>Experiment site and conditions</vt:lpstr>
      <vt:lpstr>Vineyard measurements</vt:lpstr>
      <vt:lpstr>Laboratory measurements</vt:lpstr>
      <vt:lpstr>Results</vt:lpstr>
      <vt:lpstr>Weather at the site</vt:lpstr>
      <vt:lpstr>Primary metabolism (Anet, gs, Ci, Ystem)</vt:lpstr>
      <vt:lpstr>Relationship between Anet, gs, and Ystem</vt:lpstr>
      <vt:lpstr>Effect of GRBaV on leaf sugar content  </vt:lpstr>
      <vt:lpstr>Components of yield</vt:lpstr>
      <vt:lpstr>Effects of GRBaV on berry composition</vt:lpstr>
      <vt:lpstr>Anthocyanin concentration and profile 2016-2017</vt:lpstr>
      <vt:lpstr>Relationship between TSS and anthocyanin concentration</vt:lpstr>
      <vt:lpstr>Effect of GRBaV on anthocyanidin and proanthocyanidin composition in 2016</vt:lpstr>
      <vt:lpstr>Effect of GRBaV on proanthocyanidin concentration on Same Date (SD) Harvest or Same Maturity (SM) Harvest in 2017</vt:lpstr>
      <vt:lpstr>Discussion</vt:lpstr>
      <vt:lpstr>Altered plant water status in GRBaV (+) grapevine</vt:lpstr>
      <vt:lpstr>Sugar translocation impairment by GRBaV leads to delayed grape berry ripening</vt:lpstr>
      <vt:lpstr>GRBaV desynchronizes ripening-related processes Primary metabolism</vt:lpstr>
      <vt:lpstr>GRBaV desynchronizes ripening-related processes Secondary metabolism</vt:lpstr>
      <vt:lpstr>Conclusion</vt:lpstr>
      <vt:lpstr>Acknowledgements</vt:lpstr>
      <vt:lpstr>Thank you!</vt:lpstr>
      <vt:lpstr>Effects of GRBaV on macronutrient content of petioles at bloom (CS/110R and CS/420A)</vt:lpstr>
    </vt:vector>
  </TitlesOfParts>
  <Company>University of California, Davis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Assessing variability in the vineyard through a spatially explicit selective-harvest approach A case study in Sonoma  L. Brillante, A. Beebee, R. Yu, J. Martinez, C. Chen, C. Plank, L. Sanchez &amp; S.K.Kurtural (PI)</dc:title>
  <dc:creator>luca brillante</dc:creator>
  <cp:lastModifiedBy>Bogart, Kay</cp:lastModifiedBy>
  <cp:revision>422</cp:revision>
  <cp:lastPrinted>2017-12-06T19:16:21Z</cp:lastPrinted>
  <dcterms:created xsi:type="dcterms:W3CDTF">2016-12-07T22:54:57Z</dcterms:created>
  <dcterms:modified xsi:type="dcterms:W3CDTF">2018-07-31T17:20:12Z</dcterms:modified>
</cp:coreProperties>
</file>