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22" r:id="rId2"/>
    <p:sldId id="325" r:id="rId3"/>
    <p:sldId id="354" r:id="rId4"/>
    <p:sldId id="355" r:id="rId5"/>
    <p:sldId id="357" r:id="rId6"/>
    <p:sldId id="326" r:id="rId7"/>
    <p:sldId id="328" r:id="rId8"/>
    <p:sldId id="329" r:id="rId9"/>
    <p:sldId id="330" r:id="rId10"/>
    <p:sldId id="331" r:id="rId11"/>
    <p:sldId id="332" r:id="rId12"/>
    <p:sldId id="335" r:id="rId13"/>
    <p:sldId id="337" r:id="rId14"/>
    <p:sldId id="338" r:id="rId15"/>
    <p:sldId id="341" r:id="rId16"/>
    <p:sldId id="343" r:id="rId17"/>
    <p:sldId id="344" r:id="rId18"/>
    <p:sldId id="345" r:id="rId19"/>
    <p:sldId id="356" r:id="rId20"/>
    <p:sldId id="346" r:id="rId21"/>
    <p:sldId id="347" r:id="rId22"/>
    <p:sldId id="348" r:id="rId23"/>
    <p:sldId id="349" r:id="rId24"/>
    <p:sldId id="350" r:id="rId25"/>
    <p:sldId id="351" r:id="rId26"/>
    <p:sldId id="352" r:id="rId27"/>
    <p:sldId id="358" r:id="rId28"/>
    <p:sldId id="359" r:id="rId29"/>
    <p:sldId id="360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68" r:id="rId38"/>
    <p:sldId id="369" r:id="rId39"/>
    <p:sldId id="370" r:id="rId40"/>
    <p:sldId id="371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B624"/>
    <a:srgbClr val="3CA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D44F4-FB5E-4BA8-940C-8325711CB8E2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EF1C5-66CF-4EC8-8067-A02DD36EC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4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36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other words, what do we</a:t>
            </a:r>
            <a:r>
              <a:rPr lang="en-US" baseline="0" dirty="0" smtClean="0"/>
              <a:t> want to get out of our epidemiological and statistical analyses of the data we collect?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06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worst case and best case scenarios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529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shows the importance of considering</a:t>
            </a:r>
            <a:r>
              <a:rPr lang="en-US" baseline="0" dirty="0" smtClean="0"/>
              <a:t> the patchiness factor in sampling.</a:t>
            </a:r>
          </a:p>
          <a:p>
            <a:r>
              <a:rPr lang="en-US" dirty="0" smtClean="0"/>
              <a:t>For example, if</a:t>
            </a:r>
            <a:r>
              <a:rPr lang="en-US" baseline="0" dirty="0" smtClean="0"/>
              <a:t> there’s a high level of patchiness and you take 10 groups of 10, you could be close to 10% disease incidence and not find it.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8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86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positive bias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21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varieties</a:t>
            </a:r>
            <a:r>
              <a:rPr lang="en-US" baseline="0" dirty="0" smtClean="0"/>
              <a:t> where symptoms are seen, does it always pay to sample extensively? Do you have to? The power of visual assessment. </a:t>
            </a:r>
          </a:p>
          <a:p>
            <a:r>
              <a:rPr lang="en-US" baseline="0" dirty="0" smtClean="0"/>
              <a:t>What visual assessment can do for you if you don’t need to manage the disease/vineyard.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32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Solicit data- give us a call or email, we can assist you in creating a sampling plan in exchange for the data it yields!!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EF1C5-66CF-4EC8-8067-A02DD36ECF42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9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hoto-dictionary.com/photofiles/list/4386/10178grape_leaf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48225" y="12015"/>
            <a:ext cx="42957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hoto-dictionary.com/photofiles/list/4386/10178grape_leaf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0" y="-3"/>
            <a:ext cx="42672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-3"/>
            <a:ext cx="9144000" cy="6858003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AutoShape 2" descr="data:image/jpeg;base64,/9j/4AAQSkZJRgABAQAAAQABAAD/2wCEAAkGBhMQEBQUEhQWFRQWFxYZGRcYFxgVFxUXFx0YGBcWGhcYJycfGh0kGRgXIC8gJCgpLCwsFR4xNTAqNSYsLCkBCQoKDgwOGg8PGiwkHyUxLCwsLCosLCwsLCwvLCksLCwsLCwsLCwsLCwsLCwpKSwsLCwsLCksLCwsLCwsLCwsKf/AABEIAHEBvAMBIgACEQEDEQH/xAAcAAABBAMBAAAAAAAAAAAAAAAABQYHCAIDBAH/xABTEAACAQICBAYLCwsCBQQDAAABAgMAEQQFBhIhMQcTQVFhcRQXIjI0VYGRlLLhIzVCU3JzdIKSsbMVM1JUYoOToaLR0kPBJDZjtMIIFhjxJUSj/8QAGQEAAwEBAQAAAAAAAAAAAAAAAQMEAgAF/8QALREAAgIBAwQBAwMEAwAAAAAAAAECEQMEEjEhMkFRYRMisRRC8DNxgZEjQ1L/2gAMAwEAAhEDEQA/AHbneQ57DdsJjxOv6EkcKP1AldVvOtRw3DFmsbFWkTWUkEGJLgg2INgOWrF1UXOGviZjzyyes1W4Knakl/olzXHqmO5uGrM/jIx+6X/en9kOD0hxSq8uLjwyMAR7lFJJY7QdULYbOdgeioHbceo1b7LvzMfyE+4Uc9QSpL/QMNzu2zHLMM8cSJLKZnA7qQqqFzz6qWA5tnNXVRRUJWFR1nOB0ggucPiYcUvIDFHFJ5tin7XkqRaK1GW3wZasrvJwy5oCVLxhgSCOJW4I2EW570+MgwukWKs0+IXCRnnhhaQjojts+sQeiodxXhz/AEhvxDVsRVeaoJUl1J8Vybts14aIqiqzF2CgFyAC5AsWIWwBJ27ABtrDH4+OCNpJXWONRdmYgAeU1jmeZR4aF5pWCxxqWYnkA+8ncBykgVWrTnTubNJiWJWFSeLivsUfpNzuRvPJew2b0YsTyP4G5MigiQdJuHlVJTAxa/8A1ZbhT0rGLMR0sR1VH2Z8JWZYg93ipFHNGeJA/h2J8pNNipv4LuCtI40xWNQNKwDRxMLiMHaGZTvc77HvevdW448SuiZOeR1ZHuU6EZpmIDqkrIf9SZyqkc4Lm7DpANLy8BGYWvxuHB5uMl+/Uqe6Knepl4HrBHyV2xehOd4Duk48qOXDzM/9CkN/TWjLOF3M8MbNKJQuwrMgJ6QWGq9+s1ZCmFwtaGx4vBSTpGvZEK64cABnRe/Qn4Q1bkDnUW3mtRzKTqaQJYnFXFi3oHpUcywSzlAjazKyg6wBU7wTzgg26acVRhwBYq+BnT9GcnyOif7qak80jJHbJpDYO4ple9KeEzMocdio48Syok8qqupEbKrsALlb7AOWkvtsZr+tt/Dh/wAKTNNvfPG/SZ/xGpFr0YwjS6IhlOV8jt7bGa/rbfw4f8KyXhbzUf8A7R8sUJ/8KaFFa+nD0jO+XskDA8OGYx9+YZR+1Hqnzxlfup45Fw9wSELioWhP6aHjU6yLBh5A1QdRWJYIPwbWaa8lu8szWLExiSCRZEO5lII6ug9B2iuqqoaNaVYjL5hLh3tu1kO1JAPguvL17xyEVZLQ3S+LM8MJou5YbJIybmN+bpB3g8o5jcCLLhcOvgqx5VP+4u0UUUgcIWnGfdg5fiJwbOqWTcfdH7hNh32Yg9QNQJ22M1/W2/hw/wCFPjh/zyy4fCqd5MzjoF0j85Mn2RUNVfgxrbbRHmm91Jjt7bGa/rbfw4f8KO2xmv6238OH/CmlRVH04+kI3y9lgOB3TabHxTx4mTjJo2VgxCqTG4sBZQBsZTt/aFK3CjjMVh8A0+ElMbxMrPZVbWjPctsYHcSrX5lNQxwUZ72JmkNzZJrwt+8tqf8A9An86sfj8Gs8TxOLpIrIw51YEH+RqHLFQyXXQsxyc4Fbu2xmv6238OH/AAo7bGa/rbfw4f8ACm7m2Wthp5YX76J2Q9OqbX6jv8tclW7IekSb5LySPoZwp458fhkxGILwvIEZSkaju+4U3VQRZip38lT9VO0cqQVNiCCDzEbQfPVt8kzIYnDQzDdLGj9WsAbeS9vJUmpglTRTgk3aZ21DXCvwi4vC4/iMJMY1SNNcBUa7tdvhg/AKeeplqp+lma9lY7EzXuHlcr8gHVT+gLWdPBSl1NZ5OMegsdtjNf1tv4cP+FHbYzX9bb+HD/hTSoq76cPSJN8vZOPBnpFj8XhsZicROzpGjLENSMDjApdm7lRew1OjujUdjhZzX9bb+HD/AIVNeQZB2DkvEkWcYeRn+cdWZ/MTq9SiqzDdSMSjNydDsjlFLqO7tsZr+tt/Dh/wrKPhXzQkf8W28f6cP+FNCsou+HWKf9OPpCd8vZcOigVEfDPwgNF/wOHbVYqDO4NiFYXEQPISNp6CBymvLhBzdI9CUlFWxV0y4Z8PhGaLDKMRKNhN7RIeYsNrkcy7OkGouzbhVzLEE3xDRL+jCBEB9Yd352NNKivRhhhHwQyyykKZ0oxhNzi8Tf5+X/KlDAcI2ZQG6YuU9EjcaPNJrU3KKZti/Bjc/ZMGjXD0bhcdECPjYthHS0ZO3rU+Spcy/MY8REksTB43GsrC+0Hr21U3KctbEzxQp30rqg6NY2v1Df5KtngMEsEUcSCyRoqKOZVAA/kKh1EIxqivDOUuToqoma+ETfOSesat3VRM18Im+ck9Y1rS8szqOEcjbj1VbzKz7hF82nqiqhtuNW8yr8xF82nqitarhA0/k6qKKKhKwooorjipuJ8Ob6Q34hq2QqpuJ8Ob6Q34hq2NWan9pNg8kNcPOk5LRYJDsAEstuUm4jU9Vi1ulTyVEFLunWZnE5lipL3BmdR8mM8Wv9KikKqsUdsUibJLdJsd3BZo2MdmUauLxxAyuDuIQjVU893K3HNerL1EX/p9wFo8XNbaWjjB+SCx9dfNUu1DqJXOvRZgjUQoooqccFeMtxY7Qa9orjiM+DDJ2wGZZlhCCEHFSRnkMZMmob8vcsAelDzVJhry1emtTludmYx2qiqmm3vnjfpM/wCI1ItLWm3vnjfpM/4jUi160eEebLlhSth9EcbJEsseFmeNhcMsbMCOcat6Sas3wXe9GE+bPrNS82R41aGYoKbplZpIypIYEEbCCLEHmIO6saszp/oDFmcDdyq4lVPFyWsbjcjHlQ7tu69xVZ3QqSCLEEgg7wRsIPlo4sqyIGTG4M8p2cGWlRwGPjJNoZSI5RyarHuX+qxBvzaw5aadFbklJUzEXTsuLRSNodmZxOX4WUm7PChY/tAAP/UDWGm2edhZfiJwbMqEJ84/cJ/UwPkrydruj076WV74Rs87MzPESA3RW4tObUj7m46CQzfWptUUV66VKjzG7dnoQkEgbBtPQLgbfKQPLXlPTQzR/j8tzWW21IY9X6jce9vJGvnpl0FK216OcaSZ6jEEEGxG0HmI3GrX6K50MbgoMQN8kYLW5HGxx5HDDyVU+pt4A8914J8Kx2xsJE+Q+xgOgOL/ALyp9TG436H4JVKhvcOuQcVjY8So7mdLN85HZT50KfZNRnVlOFjIOy8slsLvD7sn1L648sZfy2qtda08t0P7Gc0akFWH4FM147K1Q74JHj8hPGL/ACe31arxUq8AOa6uJxGHO6SNZB8qM2NusSf00dRG4HYHUyU9Oc27Fy7FSg2KxMFP7b9wn9TCqrVO/D3mupgoYAds0uselIhc/wBbJ5qgmsaaNRs1qHcqCnTwZZB2ZmcCEXSM8a/Nqx2IB6C+ov1qa1TlwDZBxeGlxTDupm1E+bjvcjrckfuxTc0tsGxeKO6RIueeCz/NSeqaqON1W4z3wWf5qT1TVRxupGl4Y7UeD2sou+HWKxrKLvh1irCUuBLIFUsdgAJPUNpqo+bZk2JnlmfvpXZz0axvbqA2eSrX5xEXw0yrvaOQDrKkD+dVFG6otKuWV6h8Htd2RZeMRioIWbVEssaFv0Q7BSRfl21w0A2qxkiLMQcFWWLGE7FVtnfMzlz0617+a1NrSPgIw8gLYORoX5EcmSM9Fz3a9d26qZGS8NOYYdQrlMQo2e6qde3y1IJPS1zT2yfh8w7kDEwSQ/tIRKo6SLKw8gNQuGaLtOyzdil0Evgn4PsRhsykkxURTsdO4J2q7yXUMjDYwCB927WF7GpnriynOYMXGJMPIsiHlU3seYjep6DY120jJNzdsdCKiqQVUTNfCJvnJPWNW7qoma+ETfOSesao0vLEajhHI241bvKDfDw/Nx+qKqI241brJvBofm4/VFa1XCBp/J2UUUVCVhRRRXHFTcT4c30hvxDVsSdlVNxHhzfSG/ENWyIqzU/tJsHkp7LJrMSd5JPn21jWzEwGN2Q71ZlPWpsfurXVxGT1wBj/APHTfSX/AA4akuok/wDT7jrw4uL9GSOTyOpU/hjz1LdeVm72eji7EFFFFKGBRRRXHBQaKDXHFVNNvfPG/SZ/xGpFpa02988b9Jn/ABGpFr2I8I8uXLCrN8F3vRhPmz6zVWSrN8F3vRhPmz6zVPqu1D9P3MdVVY0+gCZpjAN3HyH7R1j/ADJqz2ZZhHh4nllYLGilmJ5APvPIBykiqn51mRxOJmnIsZZHe3NrEkDyA28lL0qdtjNQ+iRx0UUVcRllOCJ75NhejjR5pZKafD9nlo8PhVO1iZXHQt1TyElz9SnpwY4QxZRhFO8x6/8AEZpB/JhUFcJeedl5niHBuiNxSc2rH3Nx0FtZvrVBijuyt/3LMj240hsUUUVeRk/cDeSj8jtrjZiXmJ6VtxP/AIN56gXEYcxuyN3yMVPWpsf5irE6HaV5dhcvw0JxmHVkiQMONXY5F35f0iahDTvijmWKaB1kjeQurIQynjAHNiOZmI8lS4W98rKcqWxCDTq4MM97DzSBibJIeKfm1ZLAE9AfUP1aatANUSVqieLp2XEZbix2g8lVT0wyLsHHTwfBRzqdMbd1H/SR5QasnoZnnZuAw8/wnQa/zi9zJ/WDUacPuQWMGLUb7wv1i7xn8QeQVDp5bZ7WWZlujaIfpxcHea9jZphZL2BkCNzast4zfq1r+Sm7QGI2jYeQ8x56vatURp07JD4cs143MhEDsgiVbftv7o39JTzVHldud5q2LxEs799K5YjkF9wHQBYeSuKswjtikGct0mzZhsM0rqiC7uyqo52YgKPORVsshylcJhYYE3RIq35yBtbrJufLUD8C2Qdk5kJWF0w68YebXPcxjz6zfu6sPUeqlbUSrTxpWcOe+Cz/ADUnqmqjjdVuM98Fn+ak9U1Ucbq3peGZ1Hg9rKLvh1isayi74dYqwlLhVWrhM0NfL8Y5C/8ADyszxMBsF9pj6CpNrc1jz2ssK482yiHFxNFPGskbb1b+RBG0EchG0V5WLJ9N2ejkhvVFRqKmDP8AgCNy2CnFvi5r7OgSIDfyr5aZmY8FOZw3Jwxcc8bLJ/SDrfyr0I5YS8kTxSXgaVFbMRhnjYpIrIy7CrAqwPMQdorXTRYraM6Tz5fOJoGsdmsp7yRf0XHKOneN4qzujuex47CxYiLvZFvY71YbGU9IYEeSqmU/NBOEWTL8M0IsQZGcX22uqC3nW/lqbPi3q1yPw5NvR8FiaqPnkRTFTqd6zSg9YdhVuKrpww6NNhcxeUD3LE3kU8mvs41evW7rqcUjSyqTQ7UK42MSrV6FZgMRl2FkBveGMH5SgK48jAjyVVWpZ4FdO0hvgp2Cq7a0LE2Adu+iJ5NY7R0lhvIp+og5RteBOCVSpk2UUUV5xcFacZilijeRzZUVmY8wUEk+YVuqK+GfTtI4WwMLAyybJSD+bj36h/abdb9G994rcIOcqRmUlFWRPoxhTisxw62uZMRGT1a4Zz5AGPkq1lQrwGaIM0jY6RbIoZIb/CY7HcdAF1vzs3NU1U7UyuVLwKwRqNlaOFXIzhM0n2dxKeOTpEly3mk1x5BTRqyXCfoP+U8LeMDsiG7R8msD30ZP7VhY8hA5L1W+aFkYqwKspIKkWKkbCCDuIPJVWGe6JNlhtkPTgg0gGEzNAxsk4MJ5gzEGM/bAX65qx9U6BtVi+DDhCXMYBFKwGKjWzA7ONUbONXn/AGhyHoIpOpx/uQ7BP9rH1RRRURUFFFcOdZ1Dg4WmncIijed5PIqjlY8gruThIzDSsrmuGwMahtdJJJibkogVuLAsdhLjbfktz05TUT8E+LbMMyx+YOLXCRoN+qrG4W/OEiQHrPPUsGmZI7XRiDtWVU02988b9Jn/ABGpFpa02988b9Jn/EakWvUjwjzpcsKkzRvhpOCwUWHXChzGurrmXVB2k31Qh5+eozooSgp9GGM3HgculvCFi8zsJmCxA3ESAql+Qm5JY9Z2cgFNqiitJKKpAbb6sK7siyd8ZiYsPH30rhb/AKI+E3Uq3byVw1PHA/wfNhEOLxC2nkWyIRtijO0kjkdtmzeBs3kil5cihGzeOG5jv0ozNcuy2WRO5EMWrGOZrBIh9orVWDU18PueasUGFU7XYyv8lO5QHoLMx/d1ClL00ajfs3nlcqCiitsGFeS+ojNbfqqWtfde1UiDVeiur8lTfEy/w3/tWMmXSqCWikAG8lGAHlIoWGmc9FFFEBNHADnt48RhWO1SJU+S1lcdQIQ/XNSBpxkPZ2XzwAXZkunzid0nnYAdRNV74Oc97DzLDyE2Rm4t+bUk7kk9AJVvq1aGvOzrZPci7C90KZTqinXwoZB2HmcygWSQ8cnNqyXJA6nDjqApqVfF7lZFJU6Ciiu7IcpbF4mGBN8rqt+YE903kW58lFugJWTxwLZB2NlolYWfEMZDz6g7mMdVgW/eU/61YXDLGiogsqKFUcyqLAeYVtryJy3SbPTitqo4c98Fn+ak9U1Ucbqtxnvgs/zUnqmqjjdVml4ZNqPB7WUXfDrFY1lF3w6xVhKXDqEOEvhFxGHzYDCyaowy6hXejs9mkDLyi2ovOCpsQamHPM2XCYaWd+9iRntz2Gxesmw8tVNxmLaWR5HN3dmdjzsxJY+cmvP00FJtstzzpUiftFuGjB4kBcQexpeXWN4iecScn1rdZp94fHRyrrRujrzqwYecbKqDXlqbLSxfDoXHUNcolTh5x2Hknw4iZGmRZBIVIJCkrxasRy31yByXPPUWV5XtUQjsjQictzsKeGh2gcuPgaWMXCyFPKFRv/KmphMI8sixxqWdyFVRvZjsAFWj0K0bGX4GLD7Cyi7kfCkba56r7B0AUrPk2LpyMw49z6i7SZpHo5Dj8O0GIW6naCNjIw3Op5CL/wAyDcEilOivOTrqi9qyuOlXBHjcExaNDiIeR4wSwH7cY7oHpFx0imSykEg7CN4O8dYq4lcOYZHh8R+fgil+XGr/AM2BqqOqa7kTS06fBXzR7hczDBqE11mjGwLMCxA5g4Ibzk05f/kFNbwSO/PxrW82r/vUjvwbZYTfsOHyLb+Qrdh9AMuj73B4fyxq3rXoPJifXaFQyLyQ5jOFXNcwPFYZdS+y2HRmkt8vuivWNWlTQ/gSllcS5idRL34oNeR+Xu3GxQeWxLb+9NTTh8Kka6saqijkUBR5hsrbWXnpVBUaWK3cnZqw2GWJFSNQqKAqqosFA2AADcK20UVOOCmXp1wX4fM7yA8TiLfnALh7bhIvwua+wjpAtT0orUZOLtAaTVMrDpBwb4/BE8ZAzoP9SIGRLc5t3S/WApuYbEvE4eNmR1NwykqykcoI2g1cGuDH6P4bEG82HhkPO8aOfOwqqOq/9Imen9MhjIeHfExKFxMS4gD4YPFSeWwKt5hTi/8AkBhreDT35rx289/9qd8nBvlrb8HD5Ft91ZxcHmWruwUHljDetesOeJ/tGKOReSNcz/8AUBKwth8KiHkMjmQ/YUL95puSZJnOdSB5ElcfBaQcTEgP6INh9kEnpqweCyaCD8zDFH8iNU9UCuygs0Y9kQPG5dzGrwc6GnK8IYndXkdy7lQdUEhVCgnaQAu+w3nZTqNFFIk3J2xyVKkVT02YflPG7R4TP+I1IusOceerftgoyblEJPLqisTlsR/00+wv9qsWqpVRM9Pb5Khaw5x56NYc489W9/JkPxUf2F/tR+TIfio/sL/au/VfAP0/yVDUXNhtPMNppyZJwdZhjCOLw7qp+HIOKS3Pdtp+qDVnIsMid6qr1AD7q20Hqn4RpadeWR7oNwQQYFlmnInxA2jZ7nGedVO1mH6R8gBqQqKKllJydsfGKiqRWPhPz4YvNJ2DXSM8Um0bo9ht0F9c/Wpq6w5x56t6cti+Kj+wv9qPyZD8VH9hf7VVHUqKqhEsFu7Khaw5x56njgEy3UwMs3LLMQDzrGAB/Uz1Iv5Mh+Kj+wv9q3RRBRZQAOYCw8wrGTPvjVGseHY7szrjzjLhicPLC26WN0PRrgrfyXvXZRUw8p5NGUZlbYykqw5mBsR56w1hzjz1b5suiJuY0JO86q7f5V5+TIfio/sL/arf1XwS/p/kqFrDn/nVp9A8+7Ny7DzE3YoFf5xO4fzkX6iKVvyZD8VH9hf7VuigVBZVCjmAAH8qVlzLIuBmPFsfJGHDzkHGYWLFKO6hbVY/9OSwBPU4UfXNQXrDnHnq4kkYYWYAg8hFwfIa0fkyH4qP7C/2o49RsjVAnh3OyoWsOceepT4Bch4zEy4phdYV1EP/AFJO+I6QgI/eVNX5Mh+Kj+wv9q2wwKgsqhRvsAAL+StT1G6NJAhg2u7NlFFFSFBw574LP81J6pqowYW3jz1cYi++uf8AJkPxUf2F/tT8Wb6d9BOTHvKhaw5x56yiYaw2jeOWrd/kyH4qP7C/2o/JkPxUf2F/tTv1XwK/T/Ilaa6MHMsG+HEpi1ip1gAwOqbhWGy4vY7CNw6qgjPuCfMcISeJ45B8OH3Tzp3481umrK0UjHmlDoh08SnyU8liKEqwKsN4IsR5DtrG1W8xmWxTC0saSDmdFceZgaR5eD3LWNzgsP5I1X1bVQtUvKEvTvwyrdLWj+hmMx7AYeFmX4wjVjHW52eQXPRVkcHoXgYTePCYdSOXikJHlIvSyBahLVekFaf2xk8H/BhFlg4xyJcSRYvbuYwd6xg+Ysdp6AbU96KKklJydspSUVSOHO8r7JgeLjZIde3ukTasi2IbuW5L2t1E00u1Y3jPMfSPZT2xJfUbiwpex1QxIUtyXIBIF+YUz9HtMsVicwnwjwwp2ORxjCR2uG3FAVF+TfatRcqdGZJX1NPasbxnmPpHso7VjeM8x9I9lPTGmQRniQhk2WDkqu8XuVBO6/JSHo/nOLxWHkkaKBHDyRovGSMC8UjxPrnV2C6XFgd/JRU51dg2xEftWN4zzH0j2UdqxvGeY+keys9GOEnj8bLg8VEsEys6xlWLxymMlXCswG24JHPt3EWLwx5lEZ4kIZNlhIWVd+25UE7r8lFynF0zkotWhmdqxvGeY+keyjtWN4zzH0j2Us6MZ3icXhWmaKFGJkWNQ7sNaN3jbXOqLDWTkvsNJmj+meKxOYz4N4YU7HsZGEjtcG1tQFRc7RvtXXPr8AqJp7VjeM8x9I9lHasbxnmPpHsrZnOmeLw2Pgwrw4cLiCwilMsmqSCQEYalw/eCwuLyLtp6TFtU6ttaxte4F+S5G2165ymgqMWMftWN4zzH0j2UdqxvGeY+keylTJs8xuIkxKmLDgQMY9cSyEPKEV7C6AhQWCsecG17Uk5bprjsRjcRhEw+GEmHsWZppQrA2tq2jJ5RvFG5+/wComXasbxnmPpHso7VjeM8x9I9lKsuYZojJfDYZ0LorGOeQsiswVn1WjUEKCSdu4VycIGmOIyuMTLDFJCXVBeR1k1irNcjVIt3JG/lFBObdJ/g5qKVnL2rG8Z5j6R7KO1Y3jPMfSPZXXnGk2YYKIzzYSGWFRd+IncyIvK+rJGoIHLY+YXNL+WZ9DiMKuKRvcWQvrHZqhb62tzFSCD1GucppWFKI1e1Y3jPMfSPZR2rG8Z5j6R7KUsDm+OxsQnwywQwuLx8eskkki/BdlRkEYI2gXY2IvbdSjl+IxjYYmWOFcSGZbaziFgGsHBsWAKbRsveucpLydtj6G52rG8Z5j6R7KO1Y3jPMfSPZXRoZplicfiMRG8MUa4aQxyESOzFgXA1QVAtdOW2+u5MzzKR5DHhsOkQdlQzTSI7qpKh9RY21QbXFzuIrm5p03+AJRfUSe1Y3jPMfSPZR2rG8Z5j6R7K80X00x+YxySQ4fCgRyNGQ88oJZQDcWjIt3QpQxef5gmEeYYOPjYjJxkRkbugtmVoWC2kBQ35DcFd4tRbmnV/g6otWcHasbxnmPpHso7VjeM8x9I9lLWg2kzZjhBiGEa6xI1UZmK23q+sBZr82yxB5a15fneLkxskBig4uEIZJFkkJBk1isYBQAvqBWIvYB127aG6fVeg1ESe1Y3jPMfSPZR2rG8Z5j6R7KfdImc6ScTMmHhTjsVICyx62oqRg2Msr2Ool9m4knYAaCnNhcYob/asbxnmPpHso7VjeM8x9I9lK+LGaqmtGcFIw28UUmjv+yJS5F+koB1UaH6bJmHGIUaDEwm0sDm7Ib2uD8Jbi17Dq2gk7p1dgqPFCR2rG8Z5j6R7KO1Y3jPMfSPZXuZ6aY2HMYcFxGHLzqzI/HSBQBrmzdwSDaM7gd4pVxOMzVVJXD4NyBfVGIlBPQNaIC/WRRufv8AqPoSe1Y3jPMfSPZR2rG8Z5j6R7KemAmd4o2kXUdkUsm/VYgFlv0G48lbXcKCSQABck7AAN5JrH1JGtkRjdqxvGeY+keyjtWN4zzH0j2V34XSufHFvyfEhhUleyZyyxuRsPFRp3UgH6RKjYd9bpcRmcLIWXDYiMuiuI1lhkQOwUuAzSBgt9Y7tgNa3T9gqPoSu1Y3jPMfSPZR2rG8Z5j6R7KfdND/3xfOhgFCiMRMSxBLNMBr8WpvYAJtOw7QRsoKc3wc4xRx9qxvGeY+keyjtWN4zzH0j2U+Jy2q2pYtY6usSF1rbLkXIF6ZmUaZYubM5cC8ECmFVd3EshBRuLPcAoLm0g323GipTfBzjFGrtWN4zzH0j2UdqxvGeY+keyn3TL0z0yxWXywgQwyRzyiJCZHVgTq7XGqRa5O4ndQjKcnSOcYrqzR2rG8Z5j6R7KO1Y3jPMfSPZTsnfE8SpRYTNs1gzuI+mzBS3NvFNLRLTTH5nC8sOHwyKkhjIeeUHWAVj3sZFu6HLz0VKbV2c1FdD3tWN4zzH0j2UdqxvGeY+keylvB4/MBiI0nw8AhYNeWKZ31CBdQVdF3nZXuO0kZsQ2FwiLLMgBlZmKwwBu9DkAlnO8IBu2kqK7dP2dtiIfasbxnmPpHso7VjeM8x9I9lKWZ4jNcOvGIuFxQUXaJFlgkI5QjM7qx6CBf8AlXXozpbHmWFM2G2OLqY32GOQDYr2vs3bRydNwO3Tq7OqPAhdqxvGeY+keyjtWN4zzH0j2V5g9NMdLmE+BXD4bjIUDsxmlCEEIRa0ZN/dBvHIa7MHp1JHjUweOw4glkHuUiScbDLv2BiFKnZaxG+264uf+T+UD7Dk7VjeM8x9I9lHasbxnmPpHspT050kxOAi46KCOaMFFILusms7aosoUgi5Ub77d1KWi+ksWYYZJ4TsOxlPfRuO+RukX8oIO40N06sO2N0NrtWN4zzH0j2UdqxvGeY+keyljSTO8XhpYRFFA6TSrEpeSRWV2V2uwVSNXuCNhvtFY6ZaQYnA4ZsQkUUiRqpkDO6tcsq9zZSCBe+226uUpuuvJ1REntWN4zzH0j2UdqxvGeY+keynLovmcuKwsc8qohlVXVUZmsjqrDWLAd1tO7Zs31vz7NlwmGlmYX1FJCje7HYiDpZiqjpahvndB2xqxp9qxvGeY+keynLo3kJwUJjM82Iu5bXnfXcXCjVB/R2Xt0muXQPSJswwEWIfU121wwQEKpVmW1iSdwG2+299lOChKUuGdFLlBUcaF/8AMGbdUX3CpHqMlxa5XpDiHxJ4uDGxpxcrbE11CgqzbhtDb+deejj6pr4Ol4JNpv6E+DSfSsd/3M1dOZaV4WBNZ5kN+9RGDySE7ljRdrseQCtWimEfD4JePsjsZZpASLRtM7zMpO7udexO7uazX2hvqNV9DlzLDYpQeLnjx2LeGUXBjcODvG3VJAvbmBG0ClbQHTF8UHw2LHF47D9zKhsNcCwEqgbCDcXts2gjYwrLQLN4ZDi0SWNm7MxTaqupJUsCGAB2rYjburTp7ojJKUxuCOpjsPtW3+sgveJufYSBffcg7DcMbt7Zf4MJUtyFHg/8BX57F/8Acz029Ev+Y81+RF90dLvBniS+VxO41Sz4lmG7VJnmJG3aLG4281NbRPOYP/cOYtx0WrIsQQ662c2jFlN7E32WFcl1n/PJ3iIv8LGQnE5e0kdxNhiJ4yN41O/t9W560Wu7L9M0kyoY4i/uRYoOWUdyYh0mTuR1inKy3FjtBqJNEsimhzKbLSP+EhnXGA7dq29wj6Rr8W3Xh2oRqUafjqGVp2vJJGjOVnDYWONzeSxeVv0ppCXlbyuzW6LVHuR4uWPSHNDDDxxIjuOMWOwsm27b6lVmsLnYBUT6L6QYaPSDMnfEQqjqmq7SIEawjuAxNif7HmroW9z/AJydLpQ8lzvGNjMPHJhuIifjdZuMjl1iqEqtlF127b35LctIHDv71r9Ij9WSnLjuEDL4ULHFwueRI5EkdjyKqISSSdlNTh4xaDLkQuoczI2prDW1dWQX1d9r7L0cae+PSgT7X1FTPtNY5o3wWGjlkxc0LBY3jfDgBlKmRjOEuoFzsuTqnpIUdG9Dux8qGBke5aOVHZeebWLat+Qa5A57UlabZIMww0eLwEitisKQ8Txsra1rM0VxsJtYgHl2bmNdGQcJ+HxGBadyFliW88II101SA7hTtKAHWvzC28Wrmnt+3+M7z1G5l2kmYZFGIMbhWnwsXcpiIdurGN1+TYNgDahHOd9SJo9pHBj4BNh31kJsdlmVha6sp3HaPOCLg1mufYZouNE8JitfX4xNS3S17U0+DrAJC2YYpAIsJNNrQ37heLQNrSgG2qjFjbdsUclqDqSbaphVp1fQ5OCvw3OPpZ9eepHqLuCvNYez81XjY7yYolBrr7oC821Nvdcm6+8VJWLxscK60rpGtwNZ2Ci53C7bKGVff/r8HY+0j/gQ8Fxf0yT1Y6keot4E82hEOJjMsYdsW5VS6hmDKgBUXudx3c1SlXZu9nY+1EUPiHyDNJESNnwuOBeGNeTEDYI15rsQvVIn6JqRNHcpOGgCuQ0rlpJXHw5X2uw6L9yo5FVRyUwuFbMYlx+U3kQGPFBnBZboutAdZh8EW23NSXhsSkih42V1O5lIZTybCNh20Z9Yp+wQ5aNtR5wdYjj8zzeZ9riZYhzrHGZFUDmvqDyipDqL5XbI83nnlB7BxxBaUAlYZrk93bcNZn8knLqmhDqmvJqfRpkoVGuZxcRpVhWj2dkYdxJb4Wqsu0/w4/sU/TnWHEXG8dFxVr8Zxi6lufWvamtkeXtjczbMWUrDHFxOG1gVaQG5efVO0KdZgt94N9my/Q6W36Ol1qhH0ymdNIsuaNOMcQyWTWCa2yb4TbBsufJTizbSDHKiWwZjBlgVpOOik1VeWNW7gAk3UkdF78lNnSnNoV0ky9mljCpHIrkutkYiYBWN+5NyBY89ShFKGUMpBUgEEG4IO0EEbxatSdKNrwZirb6mVMHhrzV4crKobGaRYif2SGdh5dSx6GNP6mtwlaLNmOXvFH+dUiSME2DMtxq35LqzAHnIpeNpSVm524uheyjLUw0EUMYssaKg+qLX6zv8tddMrQbT6LERLBiW4nGxAJJFL7mzMuzXUNa995G8G/JYlZz/AExw+DTupEeU7I4VYGSRjsVQouQL72tYVzjK6OUlVndnubLhMNLO+6NC1r21j8FQTys1lHXUWaZNHhMPgMXFPFLicLNrzakiEyGdtecgA3sZLgDkD9FOzSXPcNNjsPg5JoeLTXnnDugUmPuYoWubE8Y2uVO33EUp6QaJ4J8LMrRYeINGy8ZqRpxZIsr61haxsa3BqFWYkt10LuGxCyIrobqyhlPOrC4PmNR5o/8A80Zj9Hj9XDVu4HdKUmwS4aSROPw7NHq64LMi7VKj4QAutx8XSVk2kGGTSXHSPPCsbwIFcyIEYhcPsDE2J2HZf4J5qKg4uS+AOVqLJXqOeGHflv02OnLjuEDLoULNjIDYd6kqSOegIhJJpocMmZxj8n3dVZcVG7IWXWRbXuy32Dp3UMUXuRqbW0k81E3A/mGIjwc4hwxmXsmQluNSOx1Iu5s23dY36alAZpCYuN42PivjNddTfbv7237N++o54C8yi7Fni4xOMOJkYJrLrFdSPugu8juTt6DXQ7Jf4BLuX+R3ZRnOJfE4hcRDxKRwwsia6SaxZp9dtZRsvqKNXk1b8tIHArIZcDNOxvJNiZXduUsQv/35akAiot0Sxf5Bxc2CxfueGmkMmGnbZGb2BRn3KdUKNtrFTyMDXL7otL4C+jVkp1GuicXY+kmYwpsjkiWYjk1zxTX88snnp94/PcPBHxksyKnIdYHW5goG1ieQC5PJTe0JyWQ4jFZhiEMcmKZQkbCzxQIAqBxyMwCkryWHLcVmPROwy6tUNzCZqmG0lzB5A+r2PH3kUkpFkw5JIjViBYHadldrqc9xuCxMClcHhHd+OawaaQMh1EjvrAAxrcsBvOzdfhyPOsONJsc5mi1HgjCtxiarMFw2wNexOw7BzHmr3EyHR7MS9iMtxjd1YbMPNykAbhy2G9bgX1BdzXXpzS/ApfPFj0028GT6Vgf+5hpp6RZfJkmLOYYVS2ElIGLgX4JJ/PINw2k9RJG5u5XdN8+w3YcT8fEUbEYRlYSIQyx4iEuVN+6CgEm261OZJI8RHsKSxuCNhDow2qw2XBG8Hy0pNxXwNasbmkGYR4hctliYPG+MhZWG4gxzebq5K84VPefF/IT10poyaPT5ZmOFw6XbL5sWssV7kwShZLxX5iGJF9+rzhrunhZxaJlOIVnVWdVCgsAWIdCQoO/ZzVqkpRr+dTN/bKxV0H97MF9Gg9Ra489zKJsdBBJJGiQjsh9d1XWfamHXaRfuuMk6DEnPWGhWf4dcpwzGeILFh4RITItozqgWbb3JuCLHmrk0KGFzCKTEyLBNLPI8hVhHI8Ud+LhQjaVtHGtx+kWrNU22G7SSEngxxiYbH4/AI6tHr8fAVYMuo1gygjmUxD6rVJlRVwhCDK8wwGMh4qPVbi5o01FJifW7vi1sT3PG7bbwtSfhMZHMgeJ1kQ7mRgym2zYRsNdk61L2dDp9pupp8KHvZL5KKKzDuRqfayKuAj3wb5DfdU85h+Zk+Q33Giinaj+oLxdo1NE/CP3bfeKeZoopM+TcOBOy/wDMyfOYn8WSmTgu/j+Wn3ivaK3HyCXgkakjC++GI+j4X8TF0UUpeTbFOfvG6j91Rwu4V5RTMZiZ04L84ny1+8Uq6X/nk+R/5GvaK0+4z+0UNEPzDfON9y0lxeFYj5OIr2is+Wa8IgfB++y/PD76s5m3g8vzb/caKKfqOYi8PkZmTeEQ/KH3U5NLvB/rr/vRRSZdyGLtY2so8Ii+UKkCiis5OQw4GPpJ4VJ1L6opy6N+Cx9R9Y0UUZdqBHuYp1wZ94LN8233UUUtcm3wVt0L99ovnf8AerQ0UVVquUIwcMj7N/z83y2p75X+Yi+bT1RRRSZ8IZHlnVRRRShhDnD7ui+T/ua5uAP85J1UUVav6BN/2Drzj8/L843308NIfBper/cUUVPLwNj5Gxo54SnU/qmkxN1FFM8mPBtg3jrH30paUeEn5K/70UUPIfB1xe9Z8v4lcGjfhSdT+qa9orPhhfKHvTZ4Rve2fqFe0UuHcjcuGQzwK++a9TfcasUaKKfqe8Xh7SNod6/KH309dJvBm61+8UUVifKDHhjYxng+H/fesKdGjXgsf1vWaiihLgMeTdm26P52L1hSRplui63+4UUVmPKDLhiRhPBsR8qH7zSjob+cl+Sv3miity4Zlco06W+ED5tfvalzRjwZet/WNFFZfajS7j//2Q==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4" descr="data:image/jpeg;base64,/9j/4AAQSkZJRgABAQAAAQABAAD/2wCEAAkGBhQSERUUExQWFRUWFhgYGBcYGBccHBcaGBkXGBgXGBgXHCYeHRwmGRgXHy8gJCcpLCwsFx4xNTAqNSYrLCkBCQoKDgwOGg8PGiokHCQsKSwsLCwsLCwsLCwpLCwpLCwsLCwsKSwsLCksLCwsLCwpLCksLCwsLCwsLCwsLCkpLP/AABEIAMgAsgMBIgACEQEDEQH/xAAbAAACAwEBAQAAAAAAAAAAAAADBAABAgUGB//EAEEQAAIBAwMCBAMFBgMGBwEAAAECEQADIQQSMUFRBSJhcRMygSORobHBFDNCctHwUnOyJENigsLhBjREU2ODkhX/xAAXAQEBAQEAAAAAAAAAAAAAAAAAAQID/8QAIhEBAQEAAgMAAQUBAAAAAAAAAAERAiESMUGBAxNhcdEy/9oADAMBAAIRAxEAPwD7gKlLa4NtlSQcAdsmM1rSaneM4YYYdjU3vAepSwU/EjcY2zHrJpmglSpUqiVKlSglSpV0FVdVV0FVKhGKV8MP2eSTlufc1N7DVSpWLpbheT1PAqjdSk7d91uBHgyJBAjjuKIbxZyqmNoEmJyeBU0MVKBp9TIbdgqYP9aGt9ynxBEchY5Hv3pobqUve1kIGH8UAT696p7jIyyQQxjiIPp6U0M1KlSqA6r5R/Mv5ihavTmfiJ8w5H+IdqNqLJYATGQeOxkURfWpmhXS6gO8j/AMdjJxQdaYUncS4PInGeIGBjvTdvShXLD+Lkevegnw87Su/BMjAxmcnrWbLip4gP3eSPOBis6q3sZWUnLAEEkzPvQPENWNyW943ghjjgd4/Sj6S+l0yHDbDwARB7kHM1PdQTUqPNubphRMj1xzQw5OnkkzsmetDu30W4ftI3kKcdeIDcA+lS9cW2otPcALAgY/hz60Niai3ttK4LbgFzJ9MRxTGquHciDG4mT6DpS9u+l1fhLcBIifKQYHGDWtbqbY273Cspw0GAT0PQT2JoaJe+zdImGO0iSfY5qWjvdwZhTAEke5MUYaclgzGY4AEDPXk5pYXV+KQjgOfmUgnjr0j3qgmkch3QmQsEE9j0pbSXJVUysls8cMcA96Pp7qAvDgvy5IOPfsI9aBYCOptBwWHm+UgiTMiT361F05p9XbO4K07PmyTHPJPsa3p9WrruVgVyJ6Y5rn+DiLuoHJ3LJ7+XmOlA8HsFrGG2j4lwnEzDnnPFXWXUtW9z7zxEL7dT9aFofnu/zUO1fBYA3p6gbY3RnB698VtNQjMzW3BIHmwSMe3Wi6EwJa/H+H8YprTn7EfyfpVaBkKnaweSdx7k/3xU/YyFKBvL7ZAPQGaSKXtR8BFIktgD1kwZ6VoK1t13neDhT1Un++aavaUEADG0gqe0VR05YgsRCmYA69CZNMB6lSpW0SoxqmePeqk9RUtEttIBrdAtuQoxit3LsCakvQ5OqQHWCelndI5w5q9GR+13v8u3P3cmnjpV3G5sG4fxTn+/SoulRWDhRvbr79zWfqOLr7wbT2/hqFtG4gWTk+bmP6mae8TYDU6cn/AOT8hRn8KtBWHwlgnI/UdvpSHidu38bTqwEDf5Z9AQZmQZAjvUqGdbb3aqwV+YBy38kQJ/5jj60n4lfVtLd+EoCbiCSclt4kgZ69yK7diyqDyjLe5J9yc0BfC7RLzbXzfN2M9fQ1Vw7bGB7CuV4sfhXLd/oPI/8AK3B+h/OntOoVYRYAxE0RkV1hhIMYPoZ/MVr3Bz74RLO66CdzBiO7E+UfTAz2oasx1i7gB9icAycsOcV0dbaVkKuoZT0NL/8A862Cp+GJGFMmfY5z9ZqUwHwn9/qf51/01zg5GibmPituj/D8QzXataJFYwsFhkhjn3zzWrOjRQyoog8jMZ9DNTEwL9hRtjl2YBgyy2J6e/alLjm1qHVf98oKfzjyn8CG+hpzSeHWkJZEAI/D2nioG3XN+3FsQPdgCY9lj7zVU1prARAo4Aj/AL/rRKybmB61S3cxWtitI81qhrdkTH0qC5MQOako3UqVK0B3JBB571fxJHWt0DXMRbYgwQJkVnMFr8kdYqXPkHPSk7+5bSuHaQFPoZjpTl6Z5CrGcwfTPQVkbunyn2rOCACOn3UtpbpKXPMTtZgrdYABFZ09pmtK29g0SO31p7DJU7COe3tVuAVJjMdqDp7zPbRpAB+Y+3apobstcG7cARBOeRnNAffAX8ccVLZhjz0qalCVO0kNGPelrd0uiQxBPJ64+b+n1q52GbJwfc0prHItCCQZH4miaqQrEvtgeWD2HWeT6ULWXC1hSeTsn76lG/EGO+3BMEmR3gTTN05X3oGs/eWv5m/0mobxZ2ABhcYIGYkzNPtB3PmH1qJgmepmk75uLb3EkFTmIys/nFMmWcQxgCT6zx+v3Vfo2i/Me9Y3eSOsUwRXP0buV3s5hWaRAyBNSzA0x+U9uaIrg8UkLlxk3AHcRIyu30Ec8UUXizlONqgtHMnoPSrALTXSLjgkwFBA9yaZXB9D+FLaUfbuN27yr2xk4xXQqcYKqVKldBTNGTgUvqmDIQGWDiScCma5ltY32e58v8rZP3ZrNoLft7rIXeg4G6cY7fdVPYm4rAru25Bk47iq0rbgts8ofN/y/L9+D9K2B/tH/wBf/VWRhBsFwFlIMn1BYcH7qnh4c2VEqBHOZH04n61VmwGuXhx8uYHUGaFpZt2rwUnysY+4ZqfQe7YEoqMvk/hJ5+7qKLY0zK7EkENBPM4EVhNKGRfMduCI29M8xTtbkHndQjWb73LY8i7d6DsRJI9oro6bS23VmEMj5UdpGfYz+VE03769/wDX/pNc6+p0jllE2HPmA/3bHqPT++1TM7d/++vonhOhK2eVh0ksZkSM0wts3LQVWQ7SMgyPL7UFXQWLG8nhdqj+MxgEdQOarwzOpv8Al2+VJXHbkxipk9M3ju0zqLwLI2+2ApPLcmIIn0rZ07By9srDRIMx7gikPANFba08op+0cZA4BiKBoCq2CHZtgvEIB/EAcL6iZxQv6c7x20vKytLK2Du2kQPSh6JlRIZhIjdJGJGAe2K51i1u1beUoPhqSuPN5jEx/eK14Xo0a7qJVT9p1APIzg1fpeEjsh5ErB7ZwfqKU0ShQbbMhMkwGzn0rj6e+1vR3imNruB/wgsBj2k054jpUGklYBVQysOQcGZ7n9aaft9/nDdmy9sbdy7BwTMgevSp8Il/iWmVpEMJwY6yOtc5tSXvWBc4+FvjoX9R6UfVrs1dopjeGDgdQBIJ9u9To/b+B+EWyt/UGFA3Cc8YnGP6V2luA8EH2NecfUMj6khZX4ihyMlVjJCkZruaNbaqotgbSMEdfWetXiv6k+mqlVV1txD+LkiDisDaTvjIEevehPdIvATggz9B3+tFjDHv/Ss6JbgEtETBJ9qz8Jd28ggnEz+EVphKY7Ch6y75CRB6/dmoNpYVWJE7jzn85rGmshd+Dk5BMzih2rz8+XzAHM/dNb0uoksCIbmPSOQetTYuKTSIo3ANHO2TH3TFNs9Llx8OPSts8MD0IiasqAWdEquXl9xiZad3QYpm4AwKsMEZB6is3nkAjIBzVmCDtiY6VV0lqvD0a2ohoT5GBgjpWx4WqN8RS0mN3mPmjv61tb5KMCIjAzyMZot0gxPykEf3H1rPTXlXH8C0co53uAbjyA0DB/D6V0NX4ejWgu3aFgrBgqRwRV2tLbtmUEKeYmKZvsCpqz0vLnby2E08OUXA83A0QTu+btu/sUSxoFRnKlyXy2evfPWj3TIAHWKtDDGevFGfK0rptBbRGA3FWncrGcnnmsDw5QgBLlBBCE49B3InoTTcYc95irdpTHYUXyoGv0i3ACQQykbSMEe3p6Vu3owrbiWZyIkxgdh0FEvOCvPb86jkbs8EYom3MLafQIhdgzS/zSZk8cRzVaPw9bRUKXiSYJkcdO1M3IEEcA5/rVvcG5cjr+VDyo1XVVdbZc+8D8ZYxhskegoi3nDlGIkiVaPwIrWottvRgJABBznMcTVraJfeRECAPfkmsYodvUMbZON+7bEYmYiiaofZNOTtP5Vm1Z+0Y9MGP+IiD+H50TWKShAEkgjpV+C9KPIv8o/KltSIv246hp9qLp2cKAUMgRyI/Ortac7i7fNEADhR2/71PcGLVxnUssASdojmOprFzWk2gygSSAQfeDW9OjW1K7Zidpkde9DfSEW1RckEMcgdZPNTsbe46uolSGkcEbSM981uzcYXCjQfLuBAjrERVX0YuhC4WScjqIqntMbsgQNu2cd54q9i7N5iLkxKsQMYwBzQf2m58IXPLwCRHI95qhbYbpU+Z5GRmQBH4VltO3wwkebbESOhGaztDd28Q1sCIaZx6TUF0/F2427Z4zzFYvo32bBZKnIkTkR7VW1/i7tsDZHIxnrWhelvFsgjkhljI5j60XVXtoGJJMDE/WPagLZJdW27SJ3nGccY5zRdbaY7SvzKZA79CKd4B/tTDdgkBSQdpGR0rVu4xUkFSNs8cHtzWhdcidkehIznIH0mh2dP5mIG0MvHrnMUE0tx/hhiA0gEACDJ7mYra3G37GggqSIHEECOfWhWxcFraFIZQB0zHb6VEtkXA2wwVIMkTMgyc0GtLcclpKwGI4PAA4zWf2oxuUT2XaePfvGa3YRgXBUwzEg4iDWdMXUBCkxgNIiOk9agdFSpUrogWoHB7HPtQr15ZIDKGjAkTPeJo18SpEwSIHua5HjnhttdOxCgMI2tHmLSBzySazW+MluV09Pa8mck5J9aGuoDpIYGDBgg/lSHiG6LFkk/aMA/soBYfU1rxdBbeyyiJcWzHVTxPsc1lqcN/Lpau4F2kkASMkxVuQWUg4M8GuZY+11VyTItBQvuck++IqaDy6m7bGFADqOg3RuH31dTw/10DdVXjcBI4JH4A1u2gLN9K4OkvIFuJeB+LLSpGbkk7dvfoB2rseGaZltoGPm2gN1yPWk7OXDxWdWiXCpYAngE59hRLqQhpLxvQi6bSkkHc0EcghSQfvqvDtcXmzd8t1Of+MdGFP4ctM/tqOVCupIPANMN849jSWlsj4l4zEOp6f8Atrz99EXXobijcZIO3BhupgkQaLo6+aeOY64oqCBnNI3NfbW4yBiGAkgKT9wjn2o2i16XJ2NJXkEEEe4OasNFmWI6CKspHWBNKPr7ZdQGILYBg7W9AYg1ep1iKwRnh/mGO3p+lNB7fzGOIozDFJ6TWJcY7WMj5lIIPpg5ol7xBFJBJMfNAJ2+8DFJ6GrfyfQ1M7FjPE+tYtspSQ42QTOIj3oVvXJ5RuInCkqQG9ATg1DWjrUDBN0M2QIPAmfbijJ8+OIrm661/tVjOSLh/AU7b1Sm4VDEsMEbTjrnECk0OVKqpWxlwB5j0HPauWviVq4wZriBVPlBIyR/GR+Q+vauneUFTuAI7ETP0NA/YE/9u3/+R/Ss1rjZPZDxNwxsX1+VXyf+FsbvaYrfjCfEuWLY5D7z6KvU+5xXRAkEACBiIx7R2rFi2qglVCnrAA49qnTU55+COjt7NXdB/wB4qsvrGCPxrOjQtqb90ZAAQepAE/iIp+8gZQWVWHMH9K2RtUBQAMCOI+gp0ebkaXS272m3XcuZLMeVYTj0jtXQ8EdjYtl53bevPoT9KI+jQmTbUsTzA+80a23IPSk6OXPZhPU3ftbM4ln/ANBqvFvDTcAZDtuplG/6T6GjnTI8syISO4B49SK2Lh2zA9qf25OTodaGtX3uoRmHX2RQRUv3i13S4VVLEqoMkDYYnp6QPvrrMF7Dz8z1xGe+MUJPDLe3abaQDPA571M+GFbR/wBtf/JX/UaG6r+03X/gWzFyOpyY99sfhQWFttYwO0/ZqBJ4YE4EdY6V2NoVYCgCYgcZojjay/uGmgKqG6hUTJgccYHtmm9T/wCcs/5dz81pi54baAC/DTaT261s6JPiA7VkDBjiIiKGE1/860R+5X/Uar/w2/kuBvnFx909yev0ptNIvxCwRd3fr99afSI7EsgnAnv6GOR6GkXHnLiN+y3Cs/D+PP8AyTk+0x9xrsf+IYOmMZJ27I77hEfSn7OREDbxHp2iKBb0ttfMqgRMc4/lHA+lSekwjr1c6iwAQH+HcyROdo6U14NqgQUYbbinzjuf8c9Qe9HuaZGcEqC0TJ5+laGhTdv2DdzPX761J30pipUqVtSHiFx1IgyuSRAxEZ/Gmrd7cMTnriqf94v8rfmtLH7Fv/jY/wD5P9Kx6ugmj3DdJJAYgYH6UYIYPc1iyTtbbE7mieOfShb4uIA5MzuEyMD8KmYGCDsiMxFS4DAxwRQGBN4ruIGyYHvFSyzLd2ElgVkTyPSaGGHY4wY696q2IJwaV1VwqAS/n3DAOIJ4j260XXMQUgkS4BqgtsEA4PJqgDsiMxFBMrdUbiQwMg+natC4XuMskBQOOpPr2qA0YAIxFXZWB+XtS1m+Vd1JkKNwPWOxqWAzpu3EE5EcDsI61YJ4nIQxiMyPeiBTsHU4pTUawNp5YgE4ieSDmKPbub2gMQFGRwSY7HpU6tUa4ZjB5rN4tuG0dOTMD7qYqExWvFCWlvt8RlcCYBxMEfWtJdZnfbEDEkHJ7YNb09uWNw9QAB6D+tC8L+Vv52/Ss4rWl1Q2EnEEz6RzQ01TKoYjy9usHrMxPpS7/u7/AG3/AKiae1X7lv5P0qQZ1V7jGSYU/rW0vMGVWg7gYI7jkEUC4oNu2ud5A2x0IHPtUsswuAXMkiFYceuO9X6H6lSpXRC1xTvB3KIBAB6zHr6UZoYRggj8Ktlmhfs/r1nr7RPtUA10cWzbDRMwfSaAzgbWNy2NhKnoJIEiZ54xTtu0Qcnp6+n9Pxrl+DaRD8eVU/bMOBxC49qzYaaZib0qVP2Y54InoRRdKyszMHVm4O0g7R2rjeHWEGnRnZgJ27R/FDmF7mT0pzTGdYx27fsRjGfNyY/vFSVNWwAQqbtsbX5J5IzDEnnNOXrTOEIK4Iacwfb0pDwXSIfjyin7ZxwOIXHtQPD1VbTq5PwxfIQD+LIhPUbpEUNdSfiOrI6HZMgGee8cVq6mx94ZROCGMAxxB70loz/tdzy7fslxjOTkx6V0NfpBdtsh/iBHseh++te10NAoJdmWXEciIHQTzWF+zGzegB+XcYOew/irnWNaHS3vWfhfOMYdZRQZ+p+gqvFinwb20Fzu8zmIDSBAJ7cQKzsTRPF9Co/Z1HO8gH3BJn0nNEKt+1AKQD8IE9j5mHv2+6teJ/Ppf8z/AKDW/wD1h/yB/rapk00+dQoIDMoJ6SM+00DVAsQFdBB4OST6ifwrneHaU37LEv8AOWD+VSZkiJOcCI7Yomssizds3On7t2MdR5WJ9xz61rdhp6zuLCXUgThefrmrW0VLFIhjJmcHgnH5Ur4YA3xHCwzNyRGMADHoJ9zT1q2RzH3n19Ks7Vm1plCbTmZk955NCNglQhI24E9SOgjp70ZbRHXpH94oNs7iVGCsAz39KKLf05JVlMFeJ4IOCKr4RLqWgbZgDOeJkgVtbZjnr/f6/hUS2QQZn++aYgtSpUrSJV1VSisXrgA98COSfSkdNYRC6+ZSwLmWme7A98UXxDBRiJUE7hE8jmKtbtuCVAODMDp24/Cs/Qra8Otm2Le1whO5Tu4IyCDMg9arS6ZTc3hbm5TtLbuQIPnznNH0vlcKjbkIJjnb2z69qvRXBNxSclzjrBA4rJjl+HgA3mJuAG8wJVsdIxz15FdDxDTptS1sMSI2mIIzIM80qyJsJUBSWyomeeW/rT+sujdaafLuOemQak9EgaaJFdX8+8iI3ZYD/FmKctagElYgjke/XFK6p1Dq7CUIImJAM80zp2Q/IB7gfrW57Cmu0qpbcqILuGPvgfpQLugtjcrLcVLh/wAXl3HrAODTviv7s+4/Os65w6bVIYsREe/J7VmwwK/oUlATcZlyvmyOm4nj0rdmwhul/OLgEEE/w8gRwRNWPJeJbhlABPEjpWk817cOAsE9CZmKphLT6FGdmUXEljIVoU/zAHn2rV6+t37Db/EJHZVgye2cfWmfDroG5Sc72x1+6s6HYHuTAcufcjp9KkME0PN3+c0U6wCCQdpMBumePWKTtHcLwUgkkx91E0920yjA3f4YzPtSVTbXxMAEnqB09yaX0TTcumCMrg+1YsXQly4HMbjIJ6j3rWkug3bmRkrHrjpV3Q7UqVK2ijUqjUqstVKlSo0lSpUoJUipUoJFSKlSglSpUoJUAqqlBZFQCpUoJFTbUqUEiq2jnrUqUEKg81Ao7VKlBTsegmsh27fjUqUFmqqVK0w//9k="/>
          <p:cNvSpPr>
            <a:spLocks noChangeAspect="1" noChangeArrowheads="1"/>
          </p:cNvSpPr>
          <p:nvPr userDrawn="1"/>
        </p:nvSpPr>
        <p:spPr bwMode="auto">
          <a:xfrm>
            <a:off x="155575" y="-1143000"/>
            <a:ext cx="21240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02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6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5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09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46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1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84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02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280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1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photo-dictionary.com/photofiles/list/4386/10178grape_leaf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48225" y="12015"/>
            <a:ext cx="42957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photo-dictionary.com/photofiles/list/4386/10178grape_leaf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0" y="-3"/>
            <a:ext cx="42672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 userDrawn="1"/>
        </p:nvSpPr>
        <p:spPr>
          <a:xfrm>
            <a:off x="0" y="-3"/>
            <a:ext cx="9144000" cy="6858003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F6A57-DD0D-4082-9310-1CC628245DE0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4A0E7-A1CF-4741-BA46-A49F067BC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7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0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1.png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emf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qbelab.plantpathology.ucdavis.edu/" TargetMode="External"/><Relationship Id="rId4" Type="http://schemas.openxmlformats.org/officeDocument/2006/relationships/image" Target="../media/image7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emf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32" y="5715000"/>
            <a:ext cx="8610600" cy="965515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chemeClr val="tx1"/>
            </a:solidFill>
            <a:miter lim="800000"/>
          </a:ln>
          <a:effectLst/>
          <a:ex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" y="-76200"/>
            <a:ext cx="7543800" cy="28194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Epidemics and Management Decisions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6332" y="5715000"/>
            <a:ext cx="8610600" cy="965515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5943600"/>
            <a:ext cx="8458200" cy="6858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Kari Arnold, A.J. Campbell, Neil McRoberts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news.ucdavis.edu/photos_images/news_images/2013/February/red-blotch-grape-leaf-kg-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706880"/>
            <a:ext cx="2590800" cy="31089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goodfruit.com/wp-content/uploads/2ec0e96aeb5a1678b8a44fef6f4e2b18.j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07050"/>
            <a:ext cx="2857499" cy="190500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59550"/>
            <a:ext cx="2156441" cy="162205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9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prediction using leafroll group guesstimates of parameter values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58" y="1752600"/>
            <a:ext cx="5297577" cy="4191000"/>
          </a:xfrm>
          <a:prstGeom prst="rect">
            <a:avLst/>
          </a:prstGeom>
          <a:effectLst>
            <a:outerShdw blurRad="774700" dist="1320800" dir="21540000" sx="103000" sy="103000" algn="ctr" rotWithShape="0">
              <a:schemeClr val="accent4">
                <a:lumMod val="50000"/>
                <a:alpha val="22000"/>
              </a:scheme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19800" y="2590800"/>
            <a:ext cx="271099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low initial infection,</a:t>
            </a:r>
            <a:br>
              <a:rPr lang="en-US" dirty="0" smtClean="0"/>
            </a:br>
            <a:r>
              <a:rPr lang="en-US" dirty="0" smtClean="0"/>
              <a:t>system stabilizes with: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66% Infected blocks</a:t>
            </a:r>
          </a:p>
          <a:p>
            <a:r>
              <a:rPr lang="en-US" dirty="0" smtClean="0"/>
              <a:t>28% Healthy blocks (no LR)</a:t>
            </a:r>
          </a:p>
          <a:p>
            <a:r>
              <a:rPr lang="en-US" dirty="0" smtClean="0"/>
              <a:t>6% blocks in rotation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54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effect of keeping blocks out of production for longer?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32" y="1690643"/>
            <a:ext cx="5389080" cy="4263390"/>
          </a:xfrm>
          <a:prstGeom prst="rect">
            <a:avLst/>
          </a:prstGeom>
          <a:effectLst>
            <a:outerShdw blurRad="774700" dist="1320800" dir="21540000" sx="103000" sy="103000" algn="ctr" rotWithShape="0">
              <a:schemeClr val="accent4">
                <a:lumMod val="50000"/>
                <a:alpha val="22000"/>
              </a:scheme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651150" y="2600770"/>
            <a:ext cx="347691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Fallow cleared blocks for one</a:t>
            </a:r>
            <a:br>
              <a:rPr lang="en-US" dirty="0" smtClean="0"/>
            </a:br>
            <a:r>
              <a:rPr lang="en-US" dirty="0" smtClean="0"/>
              <a:t>season: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62% Infected blocks</a:t>
            </a:r>
          </a:p>
          <a:p>
            <a:r>
              <a:rPr lang="en-US" dirty="0" smtClean="0"/>
              <a:t>27% Healthy blocks (no LR)</a:t>
            </a:r>
          </a:p>
          <a:p>
            <a:r>
              <a:rPr lang="en-US" dirty="0" smtClean="0"/>
              <a:t>11% blocks in rotation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3-3.5% reduction in Infected blocks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1.5% reduction in Healthy blocks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5% increase in blocks in rotation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6248400"/>
            <a:ext cx="7941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Net gain (?) because blocks coming out of rotation are more likely to be healthy</a:t>
            </a:r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4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 inter-block spread?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1150" y="2600770"/>
            <a:ext cx="3380092" cy="2308324"/>
          </a:xfrm>
          <a:prstGeom prst="rect">
            <a:avLst/>
          </a:prstGeom>
          <a:effectLst>
            <a:outerShdw blurRad="774700" dist="1320800" dir="21540000" sx="103000" sy="103000" algn="ctr" rotWithShape="0">
              <a:schemeClr val="accent4">
                <a:lumMod val="50000"/>
                <a:alpha val="22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57% Infected blocks</a:t>
            </a:r>
          </a:p>
          <a:p>
            <a:r>
              <a:rPr lang="en-US" dirty="0" smtClean="0"/>
              <a:t>37% Healthy blocks (no LR)</a:t>
            </a:r>
          </a:p>
          <a:p>
            <a:r>
              <a:rPr lang="en-US" dirty="0" smtClean="0"/>
              <a:t>6% blocks in rotation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10% reduction in Infected blocks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10% increase in Healthy blocks</a:t>
            </a:r>
          </a:p>
          <a:p>
            <a:r>
              <a:rPr lang="en-US" dirty="0">
                <a:solidFill>
                  <a:srgbClr val="FF0000"/>
                </a:solidFill>
              </a:rPr>
              <a:t>&lt;</a:t>
            </a:r>
            <a:r>
              <a:rPr lang="en-US" dirty="0" smtClean="0">
                <a:solidFill>
                  <a:srgbClr val="FF0000"/>
                </a:solidFill>
              </a:rPr>
              <a:t>1% decrease in blocks in rotation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207" y="6125856"/>
            <a:ext cx="715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Big gain in healthy blocks (10% compared with baseline). Is it feasible?</a:t>
            </a:r>
            <a:endParaRPr lang="en-US" dirty="0">
              <a:latin typeface="Cambria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3551"/>
            <a:ext cx="5297576" cy="4190999"/>
          </a:xfrm>
          <a:prstGeom prst="rect">
            <a:avLst/>
          </a:prstGeom>
          <a:effectLst>
            <a:outerShdw blurRad="774700" dist="1320800" dir="21540000" sx="103000" sy="103000" algn="ctr" rotWithShape="0">
              <a:schemeClr val="accent4">
                <a:lumMod val="50000"/>
                <a:alpha val="22000"/>
              </a:scheme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7391400" y="1482422"/>
            <a:ext cx="1295400" cy="597932"/>
          </a:xfrm>
          <a:prstGeom prst="roundRect">
            <a:avLst/>
          </a:prstGeom>
          <a:solidFill>
            <a:schemeClr val="accent1">
              <a:alpha val="56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Production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 is it coming from?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1455003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predominant reason for reinfection and spread is…</a:t>
            </a:r>
          </a:p>
          <a:p>
            <a:r>
              <a:rPr lang="en-US" sz="2400" b="1" dirty="0"/>
              <a:t>	</a:t>
            </a:r>
            <a:r>
              <a:rPr lang="en-US" sz="2400" b="1" dirty="0" smtClean="0"/>
              <a:t>	…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NEARBY INFECTED BLOCKS</a:t>
            </a:r>
            <a:r>
              <a:rPr lang="en-US" sz="2400" b="1" dirty="0" smtClean="0"/>
              <a:t>. </a:t>
            </a:r>
            <a:endParaRPr lang="en-US" sz="2400" b="1" dirty="0"/>
          </a:p>
        </p:txBody>
      </p:sp>
      <p:pic>
        <p:nvPicPr>
          <p:cNvPr id="2052" name="Picture 4" descr="http://1.bp.blogspot.com/-7hDmSn6CG-U/TxOXJb2q2WI/AAAAAAAADdc/rKgQhdcVRQQ/s1600/1Ds21708_Weinberge_Seinshei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657475"/>
            <a:ext cx="5610225" cy="37433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3.gstatic.com/images?q=tbn:ANd9GcR6wuevdrlDf6ZZPrDrcUDWVyjjTu5zBS6CcHpvx3UmqTFzlC_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459842"/>
            <a:ext cx="4191000" cy="21431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72200" y="24778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My  neighbor’s leafroll is  my leafroll….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5867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My leafroll is my neighbor’s leafroll….</a:t>
            </a: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990600" y="4800600"/>
            <a:ext cx="2438400" cy="990600"/>
            <a:chOff x="990600" y="4800600"/>
            <a:chExt cx="2438400" cy="990600"/>
          </a:xfrm>
        </p:grpSpPr>
        <p:sp>
          <p:nvSpPr>
            <p:cNvPr id="4" name="Rectangle 3"/>
            <p:cNvSpPr/>
            <p:nvPr/>
          </p:nvSpPr>
          <p:spPr>
            <a:xfrm>
              <a:off x="990600" y="4800600"/>
              <a:ext cx="2362200" cy="9906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0600" y="4953000"/>
              <a:ext cx="2438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My  leafroll is  my leafroll….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24990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if I do, but Others Don’t?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828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Is there a tipping point for area wide disease management in terms of GLRaV-3?</a:t>
            </a:r>
          </a:p>
          <a:p>
            <a:pPr marL="457200" lvl="1" indent="0">
              <a:buNone/>
            </a:pP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32766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subjectivities about leafroll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 management among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California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grape growers and winemakers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William Stephen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1600200" cy="1446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209599"/>
            <a:ext cx="2583971" cy="158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 descr="C:\Users\klarnold\Pictures\Q-method\Qsor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06954"/>
            <a:ext cx="2520769" cy="13864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284" y="4236720"/>
            <a:ext cx="2971800" cy="1639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834" y="4114800"/>
            <a:ext cx="3505200" cy="265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1403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Analysis/Results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PCA via MVSP (37 individuals)</a:t>
            </a:r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Approx. 16% similarity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Approx. 84% different</a:t>
            </a:r>
          </a:p>
          <a:p>
            <a:pPr lvl="1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 people, 37 distinctly different opinions (Grp.1)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276600"/>
            <a:ext cx="3352800" cy="3461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76600"/>
            <a:ext cx="3581400" cy="3461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467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955" y="1416246"/>
            <a:ext cx="5614045" cy="48478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Certified Wood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724400" y="1745159"/>
            <a:ext cx="3403600" cy="3950791"/>
            <a:chOff x="4724400" y="1745159"/>
            <a:chExt cx="3403600" cy="3950791"/>
          </a:xfrm>
        </p:grpSpPr>
        <p:cxnSp>
          <p:nvCxnSpPr>
            <p:cNvPr id="3" name="Straight Arrow Connector 2"/>
            <p:cNvCxnSpPr/>
            <p:nvPr/>
          </p:nvCxnSpPr>
          <p:spPr>
            <a:xfrm flipH="1">
              <a:off x="6858000" y="2286000"/>
              <a:ext cx="838200" cy="1447800"/>
            </a:xfrm>
            <a:prstGeom prst="straightConnector1">
              <a:avLst/>
            </a:prstGeom>
            <a:ln w="14287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 flipV="1">
              <a:off x="6858000" y="4495800"/>
              <a:ext cx="1270000" cy="1143000"/>
            </a:xfrm>
            <a:prstGeom prst="straightConnector1">
              <a:avLst/>
            </a:prstGeom>
            <a:ln w="14287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4876800" y="4572000"/>
              <a:ext cx="1295400" cy="1123950"/>
            </a:xfrm>
            <a:prstGeom prst="straightConnector1">
              <a:avLst/>
            </a:prstGeom>
            <a:ln w="142875" cmpd="sng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724400" y="1745159"/>
              <a:ext cx="28194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EUREKA!</a:t>
              </a:r>
              <a:endPara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52800" y="1524000"/>
            <a:ext cx="5334000" cy="4740058"/>
            <a:chOff x="3352800" y="1524000"/>
            <a:chExt cx="5334000" cy="4740058"/>
          </a:xfrm>
        </p:grpSpPr>
        <p:sp>
          <p:nvSpPr>
            <p:cNvPr id="7" name="Oval 6"/>
            <p:cNvSpPr/>
            <p:nvPr/>
          </p:nvSpPr>
          <p:spPr>
            <a:xfrm>
              <a:off x="3352800" y="1524000"/>
              <a:ext cx="5334000" cy="4740058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91000" y="2627055"/>
              <a:ext cx="3937000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EVERYONE FEELS STRONGLY ABOUT THE CERTIFICATION PROCESS AND VIRUS TESTING…YEAH!</a:t>
              </a:r>
              <a:endPara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246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Bridging the Gap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13716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Initial group, production side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295400" y="5733871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Second group, predominantly nursery growers</a:t>
            </a:r>
            <a:endParaRPr lang="en-US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66800" y="1905000"/>
            <a:ext cx="6858000" cy="3673793"/>
            <a:chOff x="1066800" y="2133600"/>
            <a:chExt cx="6858000" cy="3673793"/>
          </a:xfrm>
        </p:grpSpPr>
        <p:pic>
          <p:nvPicPr>
            <p:cNvPr id="12" name="Picture 11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2133600"/>
              <a:ext cx="3352800" cy="3673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2133600"/>
              <a:ext cx="3505200" cy="365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1828800" y="2743200"/>
              <a:ext cx="304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81600" y="27432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Straight Arrow Connector 19"/>
          <p:cNvCxnSpPr/>
          <p:nvPr/>
        </p:nvCxnSpPr>
        <p:spPr>
          <a:xfrm flipH="1">
            <a:off x="2895600" y="1905000"/>
            <a:ext cx="1524000" cy="1676400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419600" y="1905000"/>
            <a:ext cx="1752600" cy="1676400"/>
          </a:xfrm>
          <a:prstGeom prst="straightConnector1">
            <a:avLst/>
          </a:prstGeom>
          <a:ln w="762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371600" y="2895600"/>
            <a:ext cx="914400" cy="84629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-Shape 28"/>
          <p:cNvSpPr/>
          <p:nvPr/>
        </p:nvSpPr>
        <p:spPr>
          <a:xfrm rot="10800000">
            <a:off x="6172200" y="2819400"/>
            <a:ext cx="914400" cy="914400"/>
          </a:xfrm>
          <a:prstGeom prst="corne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stCxn id="15" idx="0"/>
          </p:cNvCxnSpPr>
          <p:nvPr/>
        </p:nvCxnSpPr>
        <p:spPr>
          <a:xfrm flipH="1" flipV="1">
            <a:off x="1981200" y="3886200"/>
            <a:ext cx="2590800" cy="1847671"/>
          </a:xfrm>
          <a:prstGeom prst="straightConnector1">
            <a:avLst/>
          </a:prstGeom>
          <a:ln w="762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5" idx="0"/>
          </p:cNvCxnSpPr>
          <p:nvPr/>
        </p:nvCxnSpPr>
        <p:spPr>
          <a:xfrm flipV="1">
            <a:off x="4572000" y="3429001"/>
            <a:ext cx="2209800" cy="2304870"/>
          </a:xfrm>
          <a:prstGeom prst="straightConnector1">
            <a:avLst/>
          </a:prstGeom>
          <a:ln w="762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2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Bridging the Gap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5733871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Nurseries feel strongly about these issues</a:t>
            </a:r>
          </a:p>
          <a:p>
            <a:pPr algn="ctr"/>
            <a:r>
              <a:rPr lang="en-US" sz="2400" b="1" dirty="0" smtClean="0"/>
              <a:t>AND concerns differ based on your business goals</a:t>
            </a:r>
            <a:endParaRPr lang="en-US" sz="2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66800" y="1905000"/>
            <a:ext cx="6858000" cy="3673793"/>
            <a:chOff x="1066800" y="2133600"/>
            <a:chExt cx="6858000" cy="3673793"/>
          </a:xfrm>
        </p:grpSpPr>
        <p:pic>
          <p:nvPicPr>
            <p:cNvPr id="12" name="Picture 11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2133600"/>
              <a:ext cx="3352800" cy="3673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2133600"/>
              <a:ext cx="3505200" cy="365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1828800" y="2743200"/>
              <a:ext cx="304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81600" y="27432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1524000" y="2895600"/>
            <a:ext cx="762000" cy="84629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-Shape 28"/>
          <p:cNvSpPr/>
          <p:nvPr/>
        </p:nvSpPr>
        <p:spPr>
          <a:xfrm rot="10800000">
            <a:off x="6172200" y="2819400"/>
            <a:ext cx="914400" cy="914400"/>
          </a:xfrm>
          <a:prstGeom prst="corne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1009471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These 6 statements enforced the importance of virus testing and the certification program in terms of leafroll management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0344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Bridging the Gap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133600"/>
            <a:ext cx="7391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to see the world from the other person’s perspective.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3962400"/>
            <a:ext cx="6858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Build good relationships within the supply chain, and nurture those relationships.  Work with each other.</a:t>
            </a:r>
          </a:p>
          <a:p>
            <a:pPr algn="ctr"/>
            <a:r>
              <a:rPr lang="en-US" sz="2000" b="1" dirty="0" smtClean="0"/>
              <a:t>Honesty is a good thing.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0200" y="54864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Remember* you may not realize what you have, until it’s gone….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100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Concerns in Leafroll Management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Is leafroll spreading in </a:t>
            </a:r>
            <a:r>
              <a:rPr lang="en-US" b="1" dirty="0"/>
              <a:t>C</a:t>
            </a:r>
            <a:r>
              <a:rPr lang="en-US" b="1" dirty="0" smtClean="0"/>
              <a:t>alifornia? </a:t>
            </a:r>
            <a:r>
              <a:rPr lang="en-US" dirty="0" smtClean="0"/>
              <a:t>	</a:t>
            </a:r>
          </a:p>
          <a:p>
            <a:pPr lvl="1"/>
            <a:r>
              <a:rPr lang="en-US" dirty="0" smtClean="0"/>
              <a:t>Yes, Golino et. al. 2008, </a:t>
            </a:r>
            <a:r>
              <a:rPr lang="en-US" dirty="0"/>
              <a:t>O</a:t>
            </a:r>
            <a:r>
              <a:rPr lang="en-US" dirty="0" smtClean="0"/>
              <a:t>akville study (GLRaV-3)</a:t>
            </a:r>
          </a:p>
          <a:p>
            <a:r>
              <a:rPr lang="en-US" b="1" dirty="0" smtClean="0"/>
              <a:t>How is it spreading?</a:t>
            </a:r>
          </a:p>
          <a:p>
            <a:pPr lvl="1"/>
            <a:r>
              <a:rPr lang="en-US" dirty="0" smtClean="0"/>
              <a:t>Patterns, rate, epidemiology</a:t>
            </a:r>
          </a:p>
          <a:p>
            <a:pPr lvl="1"/>
            <a:r>
              <a:rPr lang="en-US" dirty="0" smtClean="0"/>
              <a:t>Mealybugs, scale insects</a:t>
            </a:r>
          </a:p>
          <a:p>
            <a:pPr lvl="2"/>
            <a:r>
              <a:rPr lang="en-US" dirty="0"/>
              <a:t>Late 1980’s, initial discovery, now more real than </a:t>
            </a:r>
            <a:r>
              <a:rPr lang="en-US" dirty="0" smtClean="0"/>
              <a:t>ever</a:t>
            </a:r>
          </a:p>
          <a:p>
            <a:pPr lvl="2"/>
            <a:r>
              <a:rPr lang="en-US" dirty="0" smtClean="0"/>
              <a:t>Can we control the vector? </a:t>
            </a:r>
          </a:p>
          <a:p>
            <a:pPr lvl="2"/>
            <a:r>
              <a:rPr lang="en-US" dirty="0"/>
              <a:t>Where are they coming from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If I remove and replace a block, how quickly will it become re-infected?</a:t>
            </a:r>
          </a:p>
          <a:p>
            <a:r>
              <a:rPr lang="en-US" b="1" dirty="0"/>
              <a:t>Certified </a:t>
            </a:r>
            <a:r>
              <a:rPr lang="en-US" b="1" dirty="0" smtClean="0"/>
              <a:t>stock</a:t>
            </a:r>
          </a:p>
          <a:p>
            <a:pPr lvl="1"/>
            <a:r>
              <a:rPr lang="en-US" dirty="0" smtClean="0"/>
              <a:t>Why invest in certified wood if my block will just become re-infested?</a:t>
            </a:r>
          </a:p>
          <a:p>
            <a:r>
              <a:rPr lang="en-US" b="1" dirty="0" smtClean="0"/>
              <a:t>Region Based Management</a:t>
            </a:r>
          </a:p>
          <a:p>
            <a:pPr lvl="1"/>
            <a:r>
              <a:rPr lang="en-US" dirty="0" smtClean="0"/>
              <a:t>What if I decide to control leafroll, but my neighbors don’t?</a:t>
            </a:r>
          </a:p>
        </p:txBody>
      </p:sp>
    </p:spTree>
    <p:extLst>
      <p:ext uri="{BB962C8B-B14F-4D97-AF65-F5344CB8AC3E}">
        <p14:creationId xmlns:p14="http://schemas.microsoft.com/office/powerpoint/2010/main" val="375989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Leafroll Symptoms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(depending on grape variety and leafroll type)</a:t>
            </a: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2" descr="data:image/jpeg;base64,/9j/4AAQSkZJRgABAQAAAQABAAD/2wCEAAkGBxEREhQUExQWFRUXGBcYGRgYGBgdGxgcGB0YHBoXGhweHCggGhwlHBcXITEiJSkrLi4uFx8zODMsNygtLiwBCgoKDg0OGxAQGywkICQsLCwsLCwsLCwsLCwsLCwsLCwsLCwsLCwsLCwsLCwsLCwsLCwsLCwsLCwsLCwsLCwsLP/AABEIALQAqAMBEQACEQEDEQH/xAAbAAACAwEBAQAAAAAAAAAAAAAEBQIDBgEHAP/EADoQAAEDAgUBBgQEBQQDAQAAAAECAxEABAUSITFBUQYTImFxgTKRodEjUrHBBxRCcuEVYvDxkqLSJP/EABoBAAMBAQEBAAAAAAAAAAAAAAIDBAEFAAb/xAAuEQACAgICAgEEAQMEAwEAAAABAgARAyESMQRBIhMyUWFxFIGRI0Kx4QXB0TP/2gAMAwEAAhEDEQA/APTUYu4JiCkaSRvUgzmrkaZHbSy+yulXC9R4E6npI2FamRsjfoShVa7JibHO2RSSlkD+4/sKo5j1GKpMxF5iji1lSlEk176hmlBJ3CnH7ZWUfAoEDqCNalz+TWYE9EVJ+PBtzLEq50o+QMorVzU4P2efDQcUhQSr4fTrQ5Gpd9SDyjcItMIU6+2wnrJ8huTTsFPv1L/GNYQZ6wlDbKI0CQNZ/U00QaEwhu2Ll5xKXw0c2VtH9K52IMfTzqLMqhriMvjk7BkcbYds7V0K8alkDONkDy8zSGPEEGNxLxrl3/xPNkHMugPUpHc32F3KcqUDSABPE1GfHZmnHyOGyEmB4gt1DmqpE8VSfHCCjOlifEUodyld0DqdSaHNm4/FROPx5GzBlOTJrnsCdmM7lZNDU9U4V9fnW3CE+z1hE2RUqtE9Od5xuOn/ADaimzXW+dQQgE+Lb5xJq3G5OjHY3ANTa4Lh5ZStJMyqQeogV1sOLhYMqmT7T9mFhRW2MyDrA3T7dK3iVM0GpkThTqzCUEn0p/0iRc3lGVt2dvGAV7Dz0BHrwaky+OX0RFk8jsSm8wzvfFKEK5G8/KjxYCgmFQBQm0a7QtoSkK2AGukaVM/i5D7mAH3MmvHwzcLfSPiO0x4egqnADjWjHhTxAEE7SdtVvpUlrM2kxmEzn/8AkeVNbJqhCCGZnD1HNPKSFfIioszULlnj4PqKw/U9I/iViKTZs5dnTn9gJ/VQpOYjiij+Zz/c81wVvM4PWgcw2PFS36m/wfDs+aDBkGs5icNNmQx230nppVTG1ueJIOpnXSNq5uV+bXDEpKopJEKfJBI0BPtWcZ6cIVzA9SKGoVSSQBuoQekn39a9U0Cc8G+ZR9E/c1uptTilI6LP/iPvXp6pscLPdgT8Q1Pl5U5utdSxcdtynoaHBAPWPrX0KMCoMOTo56KsWxRq3SoAjPGiQNfU+XnXr/M0AzBYljLi/iUVdOgr1iYRFLl/zmnqQBB9J1+dAWhhdQR/FTByx68fXegLwuMT3d6DpAilkkxoED7yaE6Mcq2IXgyvxADyCKRn2su/8cKzV+RHvbjEMzdq3+Rkf+x+yRUuM8yD+BU5OdOOZgPRlPYttnMovHKnIY9ToK3JZOpP5BAx0fcdMXCgfCCRsKPJ45qxOMv6hWKoASAFZgdyOPKvcaHcZUyOJ36WtAJPUnQe3NGPHSrMvxeKCLaDMYqTuB6xSnxitRreIpGocok7mainPqcjy0/WhYV3CnylGgnpELrZsmnXy6k8Vs9Ns4EoW4BJIUZp7A6E6XkKQQfUCe7UOnINgiIHp1rp4lK0b6lARQJoR2rDjZUClJGwJMnqY2q/mONwFxDlMfjWJLUqVLJPI/QCp0yFoRWupnXbkqJ10H0plxLDUokddfKhYgQsYuC3jh59qXdxxXUCK6MRVy22QVGBqTsKW5qW+Pj56EcYfhi0HOvwhOpHJFT5GDChOp4/iNiP1G9RZilypxYn09PKsChepwHbmxb8m5vux/ZcXFstwkpVmhPQwNZ9zSFc8iR6kfk4/qCvxLW7BaNzlGunNdfHhOReXqcrGpgWIPlCMsg/qKw+NwMpw4bazMPdKzKMRE9Z95pGShOup/MsQkJUDAI2jr1qJjyFQ8Y5CvcYLvVJOZGka5jx7c0GBPZ7kuPxQp5E3PrnHP5h8KiJABAAAJ6gcbUfmAOOQ7hZcScSaloJPFc+pzhOhvrr6ffYV6EBJnbWAP8AnzNZdwuM2Ny+hx1S25ygAGT05J610syH3qXO4KcZmr0gLVG01UBxoSnC/LGICu4ymab2JvRuQF7nML6aGhCV1CJABuUPFOyTRmxEgK8EuW1T6UIYGF9OticfHhBOulADZ1KBobgBFOk1XHnY1E3TYMQVAVL5P2zo+GSoYj8Ga3Ects4vMAcpgSJ5gac7zSMaB2CmX+Rn5eGX/U85dQpLykq1IO/Xz96pyYvpjiJ8yDYnuXY11tuwalSRIUdxyTXPscCD3AI7mUukvO94oONpAkmSeZjQV2B5a0EWTL47L90z9x3ihodh7+9blycBZlKKqjcQXDOUQScx3qUEtuOXe/UqsXAkkHbjyocictwrHUdBmUlJOvppUTPxPKExCjmItJSlYATrP/UUZ5Mt3BYF1/mPm7B1a+7yKK/yxr8uKhJoznfSPKjNthPY9DYSp/xKOyEnwj+5XNMZAlFt/r/uVYsMd3+HNpA7llokcFOnuaLyGW/jqPxKApv+0TYbbf8A60MqSO6Kc6R+cRpPoauw1lYFvciLXEXarBFsPRBKFElBA68eoqsIeXGHjynHo9SNl2OffBKSiAYPi2q1cCj7zKf6lSNQ7EP4foaZUtT4CkpUojSNBMDmvMi/7Z4Z0IIYTzp0xJpRESGqRYvinzHSpnxA9ShWB7hrqQ8mU/EP6RU6k423GKa0fcUuIy779OlVBrjGTgLmo/h02lV2gK21OvlUvlar+ZuPKwxNUffxau2kltDUZl+NZHROiR7yT7CjARsnPGZKcuT6YRupiG2m3FSo5VZRrNVkLkFGSglZvrPDmGrUOLVnVHwz4R7DeosWBnzUR8V7i3zsTSxA/epglEJBPXp5V0GGPlyUR6KxHyMDbuN4XAgqI6x6fpSc29RjLqpmsRuFE6kGa3jBdvxPrMlzQDXy8ufOlZCF7hY15bjm6uVNNBPJmD0rnrjGV+XqbxRnuLHLnOoKOihuRyRsacMfFSI5aHU9EZ7XqAJQ22lS/iVqVH61yPmhNGSZc5GTrqda7YvjKCGyE7DUfvWkkib/AFRN6G59iHbd9xMBKW+pEyfmYo3JaL+uR1COyeKOO3bXeqnKChI2CRG30rqgrjdaggGabtxiqENFvdeh22HWeKufKOXEdzStieZM9pn2c3drKc2/tTBlaHjQHuCu4q66ZUpSvU9a0sT3K+KgUIpe1GlZJiICqhMNZfbXPdkHmkZU5CpQtVRjW4ZS8MyCCvkdf81IuRsZpuoS5G6Ya/ML7LgtLCyDIIH/ACaHySMlCU4sasQl9xj/ABEw1Sj/ADTYlGVMj8upB9gYp3jA0ZN5RIpG9Tz9LypB+dVcZCxm6wjD1u2/fJdSBstKjEAcjqT0owSBqHjwBvlFzbQCshUCOPvPSsPViUNowfEyttJQYBJ4HFACrNyBiz8tiZ9xo5tZFGTW4ngbjfBrEhYOo00qLycoK1GmkQwu8SpRhSdOI4FDidANTAUI0Yuaw5ZA0I8UbfWsfOvUIsi+43SuCU/liuc62OQkecWA/wCZ1S6ACTXICeNvpTBMuMLW5KHpSSDOhHFWhbAuXN1I43iTrrhUtRKtAeNtquRaMBNrcRXDhn/FPjVlRWTzPlXhCsz5U0UwQJZ13rDNEpLlDC5S+3vFIMgwaW+NW7jFyjozX4bfouEhskB3f1/zXLyYjjN+oYJwvzE2NqwpVv3ToMGU5iBCkrmQPMR9aZ4/kiysZ5rJlYZUPfY/c8hxGxWw73RIzAka+XPuK6eNuU5zipr0BpttKVEgkTk0kjz/ACinOwApO5mLG7bPUrLZUTAAG5O4HpPFT5PIXGOPZj3fcrxC6YJ1UVbDTXbp0qPGM5FDQng+VRVARfdYowgBSEBSv93HtRrgdj82mNZFsYD/AKy4pZO07BPHSK8fGUCFjCwF29cJ1UaauJB0JhIB0IS3euqHhUrQUlsSA7HcP4V1GOH35cOVY1I0VGs8VLlwBR8YrLiBWhCc3Qe+5+1SzmHUisk7ma2ZLLeS+ANSSAB5mukgup0nGpbjNupDjiV6FJhQkb+1Pog0JmBRwiktZuRTi9CO4rOtMDNqRSzkhcBJm2KgSAZ4ofrU0NgvqKHUEHUGqOQIuJ+meUpWnWsgupE6puvXFiTt7hSDI360t1Dij1Hq/Ef/AGbfAu1jjoSy7Jg+FY3B4nqK5PkeIE+Y/wC4nJisclMZ4/gCHLpN1KSlKPEkndY+E9Igyf7RVH9YClDuC2S6JmcvnbdpSiolxZM6zvRKuZxQ0JQxdhXQiq/xda9Nk9BVePxVTfuLWk6i9bpI0qnjqAzXKVrG31oCJoOpBpeUyDQMtiah3GgwhRIJICVRqTtNTpl5aEcSCLhX+l5dAswfKp8mfi3yWSjyQDsSF2VpABEqGsp3jz+VZiUOeQj8TK21/wAQy1dzIBPNS51AeReQAHkwaXJ5SXct1HIV9Qa6Si1nRuxCceBU/cEgk5ionprr7VZjUVqZiPxiJKqcBNDG5xS63jD+pIfzax/UaUca/iaH/Mt/1NWmx9RSzgEZzWEqxFpaYcbHqmk/QyKbUzSaOjJ2+HIcB7tebTRJEGaB87p94gHiuyNQi2wIJGd4hAHB3PpSn8ok8ccw5Vv4CzJWuLMNHK0k/wBx3P2FA/j5XHJzFfTbIaJ/tG+IYx3KUlQJCt6X4mAPcXjUG4A7hzVwMzRE9CaqXK+LTjUaWZdP1E9xZJSrLrI4iuijqwtTPcSdjqULaTxoem9GWoTyJZgd03BoLuG6UdTjDQnWaBjDRV9xyxjBICVAEDYRUrYCLKmp4Ip6jBDwXJSZ/WuZlVkNGc7NjOM0Z9H+aFSfRihfQnEqQR4Tm040j57+1GyEdwnxsvc7nPHh9PvvQCLjD/QluA3SkhDYOq9pPQDn1ro8WVJ1yEA/cBurguPuKBIKs+vE6kD0ir8H2iKRK0IkLRmDvThM46lKxvRamUag6knahM0C5K2ts1CZgUnqEWuFOOH8qRuo7CpsudU/cZVC2jC3u2bfRErX+Y7ewqR8eTNs9fiFRcUdD8RPe3zjhlRJq1MKJ0IBaupU0DuDrR6gg7mhxwlTLUyVEce1ReIKdqnkoFomYuVoIKSQR0roMisKaEMhPe5p7DEG7kd26IXwoc1z8uJsB5L1M2o5J1+INeItWFAEOKI11iKJWy5F1UNGYryBAgSnbVR1zjnrW8c6/iF9R/ZBliLVhSFBpUqP5tKWcuRW+YmjKR9y6/UATYOZoI9Tx86f9ZCLBngyj3IWz5SvT68+teyY1ZdxhC5NMIa/eLX4QNZ458qmXAqfIxQwY8ZsQhx9DeVJEmKTwbJZiDjbJuSYfDmwPSKXlxcZJlxFDNHj+MG4DbYUUttpGQJ0B4JUOT96obPyNn1HvnS/jEOKQlaxOXLlOUf7kpBI+mnnXTXfUpVtQRagIJBJKQdfPpHFNozSYEtYB20rCrepodboybCm82opOQZK1GqVPXcZG3ZZhZJ14qX6mXIKAgAE+oqusSWSRMJ6DanL46jczSnYi19YJ0NPAinezIJXW1F3CEEdB8qyoaDceY2crbQ1nLxpUPiXyYzF/wBxiFs10VNwIYyuNeg4rGW5RjNC40tyl5Aac+LKClXrwahyKcTcl6gsK+Q/vE99aKbVlI2qpMgcWJ7he1lDSsp0rTueUlTC2MUcTsdOhpL+MjTXZWPUL71lwjdJ8h13qfjlQH3NQuOtw5FqWvElIUqTPkOlTfVGT4saEwZBlNNqK1t5lKnQxMdKqBAXUqx4g+h6EKw1BT4tiBHz5+VIzt6E5XkNQr8zQdm7dDzzSFGBIPy1j3qXJqc8d7gXbG3K7wx4Q5sTtoSOPSu5jFKv8CdoLoCCPBK2kqggxGsQY3jn2qutTzGKVIzSOaz+YAHLqH29oltIcXqeB96hyZS54LKEoGhAr+7U4STvTMWPgKhuQB8YuUabJy1iVpQTWRUkG4869PS5spFCRqGncd9oFz3e85Qai8Mfd/M8i/E/zEjaed/erwYNS5BkftTKuevcm0o58523pTqDqPUV31HCHf5tCkmAsEQetc1l/p3v1EsRjPIXUSXFoUKIPFWpkDCxGhbHIQamxdQ7D0kKzEaDX5VPnNjiO41V1DbW/UVK3OhJ/apsmBeIEP6SN8YSy8lZKiJUBSHVk0DqKYtg+06k0JgUpjZnMyPyNyOH3ZbWlad0kK+VPdOQ3EASWKXylqbXrKCdx4RMQPeDXTVjQnbBHEESq1eWo5BAS4r4TsCT9KeGNVCTZ1CbvD0W6/iC45EwT7ip2ZntJvDiSIrv7nvR0jj7VuLF9PRm8RxNRX3pAjiZpxEQplS/LavTDOiYjjesqZU+COlZMqE2tupShApeVwqxqKRszR9pGsqgMs+Ea8bVF4hu9zcBNGK7LuSFpWAkxKTrJP5fr9K6SVNJEEKgkbCf0rYgCzKnHARptWgRjNqSs3CkgjSDScqBhUNNipoLjubhvOZBGhjiuaofE/ERah0PEbEXIw1JOigofWqDnI1UMCjsSpyZ+HLpEVoqu7j1r1Lmm0obVO6oigYlm16mAES+3ZMA8Gp8z+pL5mQVQhAGlTzlxe3IPJq0kQJq+0+Cd1ZsuyfxUiRlPxDUekpn5VRhckAN76nQwMQgBnOyuE96lK8qFqgpCDoCREEHef2q3lqdHGAqczBe1NmhAGVWaJkgynjUcjWd69jxcYGSlXvcxqiZojUnDGRy0JM1dmVqoZpk0TW1PAxrhuGB0TMGo8/kHEdiUNwRAx9w83CLchtsAmRmJH0qfg2VSzdQAnMW3+IZf4kjOW3BIjfmk4sDcOSncDDjHC17im5ZbYcQrIHUGDCiYPkY4roeNm5fcOoR+Y/cDxEBxf4aSEwI06b1Q+RZnAwW3TrrRBoPAjuWvJEaVtRZY9CEYOtPiQowlQj34NReSCKZexGb42OxIXbakKy9DRI4dbhpsWIbY3IObvdRxI56VLmxEfZPMjV8NQl5kO5SkjIOOkce9Lxnjo9zytQo9yURttSXNmc3Pk5GS4oRERUgERBO9VkxdzS4qQ2httTy3XVAFScxKWhGid/i/Shwni4aPxfFhZjbsPcBlBASS6DpoTlCt4AE5jEe1dfHsTuYwpWmOpX2owV5WdayhCBKic0lXAEAb+tUdLZis3yOpikWaea5OTyix+PU5jeRv4y5NkkpMAA7STAFCuZiRCxZmLgGKUJSdxBqvYnW+B1CW7BRPh1oTlA+6CcS93GNxci2RkTqo6k9KmRDnbm3UDldM3Qi2yUpTqT1IqnMgXGanlcuST+ITjx/HPO1K8T/APIQcOkWEYdf5vw1AHTwyJg0GfDx+Q1CJBNiN2fxmBlZyrTIUvSCof06nbUcVQvjoy6lXDGRoRK602pIBUEL1gdYpAOTG11YiHsGjFjiY5qwNYiziA3K0OQZFYwsVA5UY2uR3rQc0CgYV59KgT/TyFPULH8Tx9HqCJV4SOpB9KfW7jToRrhoKW5P9Rj/AD6fep862bEW6M6/HuFWzGcEzoKiKsDIcniMh3OFmBJokFxePx2eJC7Gx16/aqak2p8y4QZ6a16aJvv4eNKdduCVEDKlZ8/8118H2Tr48tC4Q+UXrqrYrUifgJ2zjhQG49Oa3IvNeEb5I5JqY/FsLetXC26nKofI+YPIrkviKHc4zoRA3VBSFJJiRvQoDy1NxAlhUTIBJ0ro3QnYUFjQM0OG2xQJVoY5qHyMofQniL+K7iS9UpSjm3q/CAF1PZheh1CcHZBdQJ5ofKasZgIvBS36k8aWkuqjrFL8ZSuMXNQfAAwG2Go1jzqhtjqbjADXNBco7xAUhQ0+IyRIFc7E5xMVaFjfgSrf2gD1obhSSIhCdQNIE7xzVYNdxXnMAQY6vrNt5IKEhCsu8bx1oGYqw/Eix+QyNR2DMotGXTmnmXkDsRtghIS4dwAPT/uoPKrkBe4vIPtEIt7Rt0BQ0Osp/Sg+o6HiYbMVNGRvkxG+nhA9N5FExN1KEIrUJtkiMiRHXzpZPswMgs2Y4/llOJyigxmjclxNTWZjHGgkkSDBiQZB9KYDqcmE2VpnS6r8iM31A/ehY1NEe9lMfNmVGJzIKQNteDNdbxsg4UZdgHIQJN8ppQWVSqZHUk6z/mmA01zpAg6Madqe2S71AQptCQkyDEq+dHkRGHUm4L0ZknteaTxA6EaMajSxv2dtLfI8u42Snweaulc/ynewqdyvC30lNAE/v8RTeYgVKPTiqcWAKIlcox6EBUSdTVKUIjIXbZh+DtEvIjgzSfLYDGZlEISZXetnvVZupocR+AqPRbKym4ZKdtqcjah+Tg4HREKw+4CJB1zaR0pOXHy3+IriDq5w94yrNMdPP26V4OuTqC6q+uxGWH421s4CknZQ+H0I4rHRjUgyeOf9sFxVjxiNZFMcgbl+Eclhlse7KWhsfi8yRtXMcBwXP9oJUFS/+Jf2XYyv5yNEakftVBplER5L8U/ZhGOWfiL7fwFRKxuZUeK10sWe4PieQy/FjLMLbzODKhRUYGxqb6bVUrystaM9NwjCG7VHePRm4HT06mq8OFcI5PJDPC3iMxy6pkx6cVKOpzTHnZ63C2LwjcNDTk+IbfKk5Pumr7ixOh8WkToapxZeIlfjZlxg3DMTwstIt1KOriFOEdASAkfIT71ViJ99yrxshyE2YGEtHkjyIqm3EpHGW2dilZ3kUjNlKivc8xCCwP4lGJPAeBPwg/OvYU/3HuFZC2ezFUVSJMe41wewcflDaM56RqPt61PlcIbM6vjLzwtdV+4dhbLTbwSSVLmNNgennU+dnfHdakOZKQ1FV5YO5iSI1puLMhXU8o5kEGVXaYTuPan42Bj/ACsbCjYg7CiCI3rXoiTYruNr5Q7tJOqutQYwRkIHU8QwY/iJ32VFMiKqLVqCIywxSsrc66ka9J0FLyMCDGqBxMYN3P43O8D30qM4/wDTqCF/06/U1FnhhLfhnMsknTYca0/EmgTJHAYj9QzDLFwlKIE8JGsx1ozYcSUr8tTaDurVOdYBdI0Gmn29ao5BRZ7jwoUWZhMe7Tl9RAOn/NqPHh3zydzOVzzmuXItQizuHEk5CQfKev1oGAPc9HmIYbmKVQUKI8aVSYPkelIGTiaM91Krhp3L+IrNl2Mz4do8oq7x8gY7l/gUGIMqas0ueUazGhFUtkKidHJQoyu7uAlOVqQOa8qWbeaMZ7buKnXM/r1p4FTDTajDs5gK7tzIkpECSSYAHWl5M/DXsw8fjqRzY6H+ZqLqycsWMjJEOk5nUE5lgf0jlKdfeuemY5G5NOl4fjLkJvXH0f8AkzO4NbEXJPASpQ+VO8jIDj/vI/OwNjY/gw2zZVeqDJGRRnKrWPQ0k1h+S7gDCMQ5L17h912UaYlNw+gGNgCfeTW/1Lt9onTxnE2PkqWPyamSSymSEkgdT0qr6je5z/pgdCGt5FJKANhoTuT1qd+SkMZLnUqQxiRy2WkzG2+tVfUUiCVEZYLqUz1J+VLzVx1NohDHGEWpdeSsqEA7c+VIY0AlRechEM2Yf8KkhZSDoSOKqKgdTnIWC6jDDMft2GlZU+IaBR2jrPrXlcINdw0UILPcWX2INvJKw8FK51+lEMRI5MdyfIzNqYa9tlAlSdQeOlUpksbjVPqKIrkGSRx2bKZUIGfg+XMUrINXGCq/ceXDpXl3BAjUzPn5Uk1B3BjqYP15pmP4mxH+M/HJuQfukpQQgAgSIqzHjJa2M6iYmLBnmfKCTppNW3qWlakmrTx5SDPJpL5AFu4BAX5Rmp8W8hGkgyRv6HyqWmy7MLxmYnn+PUMssXlJB8U7g/evFKO59HjyY8tFdGajB2bMWy3HBBV4dFCQIkx0qdyDr3OV/wCROR8649EdzIW94lDw7kGAZBV+tUNjJXcblzIAVQbrZhvaFo3IlSitaeJEn1qfx34NVaM4WPKVPA/af+YmZZUpIQWzAPG+tUswBsGWE8bNzjCClcFASDprv5UL/Je5NmPNO7gV5bEEyZ6U1HDDQnsb8l0IbglnIjmN+k0OdiBPZTwFzX9icB73vCJATOYnr/SPlmNHiU5Hv1J/J+RC+orCjJbCvCDr5mqXFDUB0GPQleL26VLDalRGoTsD5+dLVCNyRw11CX8UQ42lnu0JVIAhMKPHvXuLdARBDBtQDtFgz9mtvvCnxJnKOB5+dVfQPC49VI1M3asqcUEp1P6eZrjsaEkqaqwsW2tBqeVc+3QUgkmbcvUfpQ1Nv1BHIijXRuYGo3OYXhZdUQDqEkjzirM3lqgH7nbfzcd0NxdiDiQoDKJ60xLIu5QnIi7nc5Sn4dTvSq5tdwB/qNs6Eii3LigE5lE8afKmsa7lStNrg/YtMCT4zumJA9Sd/SojkyZDQnjk4g8uo5xPB7NhsJU6JA8pn+0VmTxmRrVrkKsztyuv7/8AuYi9tkIVmDqR0zD9qenNhRWPHlcRRWX4Bh6Vr/COdRE79NzwAPOvZceRhVSfycvNeIjrFMJdZbLjoyokazrPGlL+g4FkRSG9VZmaetG1EKSTB1KhqPT/AGmiBauo9crldiVYizEADNppWYruJwC79SnDFJCyrcxt04H71RROo+j0Zv8As0m4Zt1lsg96fCI1C5iSeQdPSKbiQlDXuT5cg5fxMfeywVF9Jz54Kdo119vOjUfmKzOSLl+OWDb4SrNBjRVMB1AyGhcL7KhLV02p4Atok94eFRpNFjILVJ1yC4J/ELE03d0AyrMAkCRsPerMxGLGAZTjtjdRB2b3cPkB9TXzWSc9jqPUJpdzANyDiBWzx0ZUpAr1zJxt9TRJR+VQ+lMRBkNNKPFQM+4HZ/B19afk7nTyEkwhNqkoUrkEfWftWg0sjfysimhF1s8oFRk+Han5QKlT5nUAgw9vEXlfE64r1UT+9LYCojLncirl6VmlgASTkTuLMSUVBUknKrKJ6efWughsbl6sTVzSdhTD5PRpao4OUSAeonilqoZ6MSXIyESPa3GX7hZbcVKEq0SAAKRzLmjLSAo1OW1mhMBIyzvHPrXuIBEnViW3K79oAga7V5EDMbjQxBNRetUJkQDVGRQq6lCbNGei9nH1fyizyjVJ6Hetw6Spzztz/MSvDvi4XPETpNex7uD5OmEFtcPQbIL1nMU+UChUnkRNBtbgv8ulIKRoIqLzGKuKiFADXE76A3okAA7xzTGYtszqUANT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 descr="data:image/jpeg;base64,/9j/4AAQSkZJRgABAQAAAQABAAD/2wCEAAkGBhQSERUUExQVFRUVGB4ZGRgYGR8aHRoYGx0aGBgcHh4cHCYgGxwjGhgdHy8gJycpLSwsGB4xNTAqNSYrLCkBCQoKDgwOGg8PGi0kHyQqLCwsNC8tNCwsKiwqLC8sLCwqLCwsLCwsLCwsLCwsLCwpLCwsLCwsLCwsKSwsLCwpLP/AABEIAMIBAwMBIgACEQEDEQH/xAAcAAACAgMBAQAAAAAAAAAAAAAEBQMGAAIHAQj/xAA/EAABAgQEAwYEBQIEBgMAAAABAhEAAyExBAUSQVFhcQYTIjKBkaGxwfBCUtHh8RQjBxUzckNigpKisiRzg//EABoBAAMBAQEBAAAAAAAAAAAAAAIDBAEFAAb/xAAyEQACAgEDAgMGBgMBAQEAAAABAgARAxIhMQRBE1FxImGBkcHwMjOhsdHhFCPxQjQF/9oADAMBAAIRAxEAPwDbJsSmUjSoC6lHc6Xo8WCSXS7u9i220VnJES1K0lVVEqDWIBduV4tKUf8ANSOI5GsmYpm4U3A+kYqeGentHpQKeKEmcdpJUlQQDrUSxYeXnHhvxCZqEYozZJOwHs3pw5xrmmKJmyQNLFTlt6FhFfyNI76aaKBABevoIZ4tTqS3529g0Etd4aH2SZrm2I/uJSCCFAnUPwsWPpAVPOlekFZSx8pHHk7PD2ThghKNaUsnURxqKv7wjxye7mICUf25jFuB36QrkxYQ3CJ2JSuUnWAvUQSOGwL7B9oyUkypRTMUFJ1USkbel/WJuzuGAC1kMVKLPsnZvSBMTMmJxITL06Vh9JFy/HYwzYRzHSBDcdl6cShBQpKEX5vzgCTkokpnIWpJSQGIBubxYpc0ISQQApvKnieHGPAQoMzU3/SFM40WeIIUCVjs52bAX33nc+F6MKjV1pThF0kyRLSAbn4RBKQ3ltw5AU6XiWcCWJNiC30++MQNlOQ2Z5nFaBxNsNiAFlQFH2BtYwB2iAWgEMSFcNnf6tBWDVcOwex4QNnWIDULn794AEESZjcHw9FAOTTc2LginRjBWcYYTZdPOmo29K8R9IWYbDK/1DYkUq9BpfowEOJM1xX9aekLHstQlOLJpIMrCc97paS4GlQSUm9KkkO4bi28NZ/bTDTAUKUkKFnUQKWAp9feF3ajswrEyu9SwWlSgwDak7Vu4HNjyjnhwZQa9DHSxojKADVTpZXoUdiJYM8xiJgmBC6S1hnrqJfy9BWK3iEOOP6xspWz2tGpMV4008SDL1BeiZ5l89SZiCDuwPWL3kOUsTqZVl1uovFRyeVrmoDPV26V+kX3AzgpYBq3hLbC7fr7WFU9U1sBUmfJYqoJ2k7VrRNTJw4SZpYAnxBOpmYPvck7crmYKUsISmZM72ZUle1TQB60pDHHFL+FIBAuwB+AgeWXvenDhser+8czPkBXSPifvtDxkE1JZaHHKz9IKlYcKG19toCW4Soaw5qzksB0gzKcdJUkoStExj4kpIJS9iWNBE/gk7iXHpOWuMFLQE6SRXgf0tCjOMroFgqLGje/6xPPwuh9IDE0bdwefKCp00IQm5c2IZ46BU4gCDf38Y3wTipklNnSphlqQ4LpLFTiiqBn5PFWyTLVjECjKlKBKTyI4XG/QRdc4UxUoKPdkUrY/t8YAweKlIxcplAKXLKV8NRLpem9opxPS0veF1mNWxDJ3EsX9MnfQTuSzkmr3jIJEg8Pi30jIVU5EQ5FKlrmLSmhSXBI3o5HrFlMiKZkOMHfKNUuSQOVmbrFjVmFHqw3aK2G+0agtYw0bCKzMyPxr74eEVSp233MMzi2SVpc8xV/aB5OMRNQQslTnSR5anlAUb2mMtmoJluFCVJSKN4uLqLgD2rDXNJYTMlJBFFAn41gGTliUTUrHeEsXG3AUifP8QZZl7AkA/SGrcIKwUAx3NWnu6G6tI9QHPtAWKQgh3TQFuVIXyXYArKkrUpQO4ZhBSwjSxItcxjcCF33hGCbSALBh1gViJoCS4Cqg1IB35ViKXj5WkAVU+mgd42ROFUJBB50euxhdWYNRxNlukKUqosN2iAywSG4QOrWUsKEDcwRlpNdZAUCx4WcM/X4xN1O2MwwNRr3Q6TKs/3y6RmYpHt/P0eJ0TRt0NOX1AgHMR4Ft+V+ESrQU3FMd6keCmpBqH+LGIcxWrUHYg0AFPu8a4CdqAFnrv8AWDZ2FKlA7JMKTiII7SBMshLG5qRwrGsmQUglBKrsPvlBapbh6+IgANaBUyiZqBZjvvsAH5kRoALgniUYUGsapLPxemWEliW6B92D1a3vwih57hxMVVICm8wo5rfjFuzOWO9KxYcPY0hDmOLSqigzsK+jG/H6c2tYKH1Iv0nWIBUnRfeUKalaVVHTgSKXiMAkgmkXNeGOtJIBSaFJt1HVniTFSkqcaUseKQ/OrRYOrAraczKVA9nvKxkyz3yWLX+RjoWUoKZqqslz7xXMpyYCa93BKWoBsesWtKg5e9SKfd4VkYZcgAk64bcKYOcXqWtLklztQcY2wsvUCCx08efSsB4MFlnbjxNvrBPZoa5y3qFCnS8Q9Rhotp7ToNgt20/+QIyOXFeExAQt5ndq0kDTXSWbmfrHGMtzGZh5gmSlFCxvy4Ebg8I+g8Lp7tSWISOBa3QxwztTlgk4udLTVIU46K8Q+bekX9EwBKHvvN6oGgZ0bst2tTiUpS4TMKWKVcRVSgbkHlaN8z7YYYrXLCyFJLORRR30mze0cww8vTJSvUQvUQALsN+VYGmF7VhjdKHY2doH+RkWrEvWZ52lKWJBoWbjcH5v1ioKxZVN1m7g+zQJ3iqJLnYCGeWZRMUp+7cJYlJo4/eDx4lwqSTMz53zLQGw3nXZEvWlKgQygD714xkL8J2twmhOqcmUQG0KGkpajEEfe0ZElHyklRLjsOU4mTNloGiZToIaaFJW6j/b/E/Bv1ir5F2rWFoTM0KSSxUQAobO9qRbMXgUrqSp9gCQkRa+PwyFuGp22MkwaEEeAFKS9CCK9Iny5KQHAASOVz+Z4VyMrKS/erUQXY1B6vA+cZ5MklLMAbuOGw5xh2Gxh+LXMdIzMd4agElgTZv5jXOUSlywiZpIUaF9+MIcvkiZKExSgFGr8B0giRhkmZqNQlO9ST02EK1ERfisY2wOJlJmJEshkJ06Wc6iXN4Zz8MmcXWlJ9G94rScakqVMDhKKGldXGMk5oa+dQJJBswO14ZqYzUy+cazMulSVhQHhIYjYEmhjJ2DGlKkkEg6qm8AyMSD5kUNGUqre8RKwiTdSgNg704Rm3cxnjCocoLKvMEunbrzhRmSp2HImqUJid22FqjagH20EoyyW1CXuXc0FTvwjfAzJK3IJ8PFJHzrAsEcaTDGUjepvlvaNKg6PEk7O3xILEQxlY9JJJszNfqIU47AyyHljQrjYf8Ab9YR5jmi8ME6tMwKHmSCNJ2vu0c5+kceyhsRQGp9ozk5qJRdZCRzsw4+lfUQdgv8QMOqaqWo6QBRThifxByf5rHN52erUpRKUsoNpNQGDAwHg8s72YmWhgVqatufoLxUnQqAdRqOfAtjT3nXl9oJZoghyaEnjx4W2eJ8OhILPrJZSlHdTgpYbAMGHu8U3CZeJAEtJLEvqNzpo44OXpwaLjJk62UDQpc0sQGf1IjExog1HcfxL8aLgxgt3hisIClIoGPys3W1eMJM+yFK3T5QpBZWyVBmPTkIczpvh0j167en7xBPSfDcuwL8xW/v6Q8ayNR+xCxFm3PB/aVWfgzL0a1AkdWLGp+BpAmYAy5+phpJcdPoYsGLy8gKUfDx6uGYHeK1nE3TKOtJKk1exAqCGNxV6ROgGvTdjiCvTY7LIdqoiS5LOCpoJUS1gRsTxiyKSNLlwRt13itdnZCVJK0g+9/T3i0SMTrlFJACh8DwpBD84kcCSKuvqNQ4G0VFxKUeJo3Cv1aGnZ5OlAIJJuQOHPha/wAIGmIJKUAA8m/E7fQ+0OVyP6dJCtIJRqdiWDsOW3CEhgzHV5zoY9I1M+2o19JpmGZsVgGmkm5/LqG/COX4WacVjQpQA1GovRKd+VBFhzfGqmpEmWS6/MblKA4YtuaU3rG+W5OiUGSnxfiUb+uwjUcKGY8kUPTzkXUvuAO0In5XqDK0KfZv1P1EL5XZtKS4QlJ2JqPY3hsEuLluIf6MDGmCnImEpSty7Oyr8yEkD3ha5HCnf9JOcuVhvv6iZLkBNkoJ3ZLfECJEBILsQTxLj42EFoy6jl/n9YMlZVxAb49YkOZTxEgaomVhHqQK8oyLSMvTwjIX4x8oWn7qcgy3LUzaBWg1Nd2akW3KMw7uWtE6aCZatNbkMCljuGMVDHZ2lQSlEoaUJACluVFhUsCwr1iXIswImpC0hQUyaJcjgwFz7x9Y51DeCpFy74fMkqqgqV0JNojzETJg0okFbB60H8w2wcwpSyUgA8Axg2X4mZJ51ifa+I/RtKphMLiF/wCujQnYCC8vwyhNcAgFLVixCUpgFCnIxgy8G4A4QJUE3UWcCmVvDZSuXL/ut41uwc0SaP1hhLSkpBYVsINxbIACamoZ7czApSFvs1jsYIgTRiUbVBUzEKJSAx2EbqlIuoUG1o0/oloJUSFWAYbnYcbisElYly2JK17u5D+gLDpeE5WKVXJjEwBuIqm4tVdCQNQbSq7bsQr9IGlJEtGlKylSvGak+qtSiR6e0RYnOEkqBVp//P4Oov8ACFCc0LgKIKDQggAgGhaze8e0ZDvKjiKjgVGePztcpaTpKkChcMFcw3zhl36MVJICElJNQ9QRZwISTkhcshiFJtqDkp4Pu17A8oS5dm0zDTNadqEGxHAjhw4GGooZfeIp9Jp+4hqsgQqYU6yghz4w4I5EGrWaCcqylUrFAKo2/XSN6i+8XDLO6nyZcxOjQbA3SoFy/AhvrvGIwKSmXMrqUsKJIqX8XDkKc4Rmysoo+RjGYN7Q7StDHgzGo2rwjbSAUgPtF3XO0SAWI0psduvxMUnOsnMuYA7uXD7ObdLRchNLhJp4QOTihHJo8SpVFPHPyjep0kJ5c/KRYZYIchw2xYPxpVqiGEshCRqL0pTbn9YGwmE0k1cPqpbnX6WgyfpPmIFGZ3+QjcmRMhCDjvUlbMrHQNx7oozPEla2/Mkkjk1G5xWO0GGdCgaA0e9ahvn7RdsWmW4UQk89Ng962vFdzqXLmkJUpSTcC32SKRKx0sCFIEemQk1pIET9lsbpkhDtoWxrcXA6OYsUoGYVlB0poFEXKrkPs1Pt4o+Cy6ccSqVJGoKYlTUS1HP3WOkYTLu6lhIshNSRUm6j6msVtjGrWO/1i2UJsvO8Fwsp1EuGQoOSdgQVHq5hPn+YnETQgKIkhgpQLmYpJsP+VPxIhcubPXiJyErWlKA2mw1KZNRbYq56RFpyfJko0qUl9A8Cd9Ipq6m8SOfCUVuTMf2mHkNvjNOz3Z0lJppSqrVc81nfpFm/oJMoAaUmnB2PtG6JgCXLW9OcDz8d+EcA3r+4hD42UasnMmzBzudoNiwDVvce0QyQyY0xheleHKMmzHFbCJTpPMgJM2UQQKbCJ/6mvAN/ECrxIAHKNBjaskauPAeseAB4E0EiMUYml4yAdHE+wjIPTNszjKJYBZR082i5dkcqllesT5awB5ahYPrbrvFSmkKF3/TaPELAtH07Y7E3UVM7CQ/lNtt4nwyyHffnFA7CZjMVP7tTqlBJUpz5Qmt+dmhme18lJWZpAUFkBKQSdN+gu3pErEhtAlC5S3Et5xTUDHaIe/UpxQAbX+MV3B9okzlf2wdIDlZDBzZPF/RucTnOQnUC4Z3t84wMSajgHIsC6jlMtJ2aBsWCnSU2rqu7bEet+UIJmdzF6TKSng+qx4NxjXDqnqUDMXS7AuPVvlDAPOagd2CAbxtMkLPiXM0CpAJbh5U3P7mIsTIkJUUKWp7lgwt8TEiMKSXJJJLk8zyiPH4HUkljTc84WUZju1ek63glF06vlF2OlSJiqTGUBvuHAcvu1ISYjJNKTpOqruPykEt8PjG68EQpg7k0exa4B48uUT4jLFFJUh0KFQp2Ch9C0e3x0NfzkrjR/wCvnK1OmKYKq4O/EQ0GVKxEpK06SpTuHao34B+GxbjEmNweoELICi7kb7CnqIzAyFS0S9C/ElRNHIIqfXgesE2UMtg0ZG2RWNkxllvZqZKkpUtfdgHWuvlFNtzpAt0hll3aRWInpkJHgCkkKPmAQ1S1HLfzEWYyJuOCUSlISwqFkhy9C4BfpB2RZAnBo1E65qj4lCyRZhuQBXiaxO+RGW25jMbBdx3jHGyUklc40SosNrjST6i3SJFTw40MdQ1FVx6QnzZSpoLgpAenLYkcSPnE2VpKUAqoDxoxFKegjMXTgkHIbr5Stem1KGc3WwHaMUYyYkpdW5F+rdIJGKQvzEBZoATewSSOJgXvnsQyaOQzE9LteEMzEvNLK3CEKYoSFGmpTE+JuguYtZFrbaacIbjapa5mG0jSTT8RIbr6WHrFezJmUTYkBJFxQG/UiGszJ5knDiaMQpStRGkgNu7VvtyhRLzlUwaVaUgXUoOBbhV+AifICFpt/wBIGPqFQ1d+gMgyLGf/ACwU11oKVMG21A/+JHrFizHGJTJUSpTAORuQKkdWEU9WboSvVKfWkkB6CxS5F7HcxPIxKp0mcVrBIASlNgSpQ1Nx8JJ9IHTpx7/dxb5UfMAgP/JbsKiVNm96AASEkgV28JPMAtD7DS0JJJ3tSkIeyylKTqUwchgNmFX+EWcmg5fOObiDayQZLlZxkIBi/GAukoYE3+/WF+JmEXqft4Jxc7TWgN3H6dIRTsTrcpZrOabwGVi20nfKSKaZiJtelq0iOXMKh4a89o9w0gKI1Vv0hhIl7Ae0JoDYybcwaTlztqL0sLfqYIQgCrBnsOESTQzAO8QzV0bYfGCLhRNAka8eAaAtHkCLmpesZCtc25RMbkwE4ykAhR1FIJuGBTU/9QPSEc6StKtKgUqFG3hpiMYpatZV4kgsd23ES4fAuhU1e9A/AAalfQesfWHJ4a+1G4cfjsFWWrJpkuVgVzJSCwQ51XKhQueAvHPdClrJYqJvveuwjpOS5aubhU6fwqIKQXqAHcPRT/AiIZmCUKEEUvt98+URYzoJbzgu/hOVA4le7NYdctQ1KKTMcNQCgLFT2rYM9fdvn2L06TJGuazk3SCQzqJparcxHisMQX3gZc0y9RNrlv03jReqxzNxdW6E6eTIcHkeKmoSVzE6JS9ZUGDFxdiGtThFxyfJ0hNSyGZ9xwvvzPGC5E2VIw4SgDXMA1q3VyBN77UrC7G49U0B6dKbb+3xj2QZK0qfX3ek7vSJl0W3J794bjMYgN3cvURTxK4W6mIpWMMwELlBI/E/8xmX4YAalChFibncxF/V6lsQyCCGvT69IQAKpLJHJuBlpiVTeuTcVY3HoRSWmp3Ox9enLaA8znrQlBVUqT4g9QXuPtolzDDgqAFAogAj2qN9ozNZOpYQGUAAkEXtb3ijwUDD4k3CHTpqH1lVx01iqrhSTX2I+UbdmcwInhSrJDfBgYY5x2bUJWvWi9BqDc62vw9ITZZhzLmHUKMKg8bEEUPWKVKZFIG8Vkx1lF8GXbBSwFKUKpNRUFqhx8YNyhZTqUVeHYH48rtCvCYwCUtbFk8W3BNxe14XjHakNLUyjyZncG1K0jm+FrYjtcFUDuw7ekuih30kqQAVEU+h/n0hbJw00sFJADNV6AfWkednUaZaQzqQ4rzsOQr84sEzGJUSlJD2NHDnb2ryjdGTBencTf8AZgFLuP2ldxOI8LJS7JuAb7fbwFNQUqTLZTjzHiouVValgIczsZMR5koBegSnU52oztz50tCXG57NDJPhJNaCgYJFWu7qihcjsu1fP+pTjOV/aWvn/U2lzp2hKBqZVWcslywpYH6EQOVLGzp1WbcbwH/mc4gkTCSzCu5U/wAhA8rGzipI1LJ4A3rw5iFNjf3SxfGHlGc1aq8zUEPqPQ8OPOI8Jj2pMHhd2Aq9vp8olkoWQXLOfK7E24mzwRluUBSj3jEIqRsSSXryaFM6qh1/pD6jSMevJz7uZb8iw+lKTKqkbcDuIdTpzVAPA8P5gbAyhooKWDWj3McUkBntX2vEiElOP5nzDlsh2HHzibHTA/iL19L1hdhvGSdhYfP6QNLxonrKQ7u/IPS8OUYQSylJF78zE5D6iK3iWwsG0kbyORJtz4/GDpi9Aekbz1gdBaIsPL1spXlFh9Y1RW0Bl08TaUCxUp3Ip0/WEXaLPhK8IHj4cBtFinz00FK2Mc77ZY5CpoKQokA6jxA4RRiwrmcKY5Mb6CAIrm49RUSVFzzjITTc2YkAAjiYyOx/inyi9EZDLzqQUpJSqvGg836QbicekoUsqIqE6Rxcs3Cx/wC0RYMBglpFFoFCEpuEvu7hzTekSZb2XQiS89lzFrSUkANTxB6VcAub1bi6cr0LcR/TscC35yDBd9hZCVIWUkrCjLYKQoKDEKF3AF34xue3CXIn4cheqvd+VIoXq5eppu0M58g94S/hIG3AfOkSZNlbyJ5Ums5yotqYCiWDXFTbhCcfUg1dH+Y51TP5cQvF5FrU6Ckvw34ffKEeaZIsXS5s4+FvukIcp7RzsBOUiYSpJoB6khTClyp/9xi0I7chfmQCDvZvcQ5qG85+TBobSZ5JOkJTp1aQzqL2/fnBQxTJClJSBYMKn32iXABxrWRpUWSBV68IDUNcwlR3p0FISP8AadPYT6hgHbQOBz/EMwyNTzC4YMBwfgIV5jPKBUvwcbfihxi5IQlgAAm7cecUvELXNO5SKlrgPXoIqwKoFjiLQBdxxCZ+ZBMsTbKVRuQ/EPpFdzTHqQj+3MUFKd2DAJozG7kuNqDnG2b44IUQsEHSwSKM1v45wFmudLxZlS0ykoCAEICakigDk39hcw5Fo384rO4UEXvPMvkrxBSJq1KSmiAo+gSHsKRYcPlSk3AloSWINj6b1iNGCRhkp1h1CiUg8Kgnga/GC8ZOVNGoA6agcGLU59YUzHIaXZfviKVTkFDjuf4hsnToPhZDs1uD/wDt9vCvNMMZSvCkEKqlQDU9KQ0x0tsOgPpJL0vu3oxERZVOE5CpS66RTb05Wp05xInsDxO1xOEeGvijcX9mQZTna9BRLSAvkzkvU181OdImlKmzV6SoJAuQWpuXdyPWFOLmJSqkvSpKtlVB5G2w+MOJUmYtCVp8Op9WwVUh+fo3TeKmJ54nSxnTs2wPFx5NxUsISCo6SCHqHZgr0v7QoxvZ1LakEl/F4uF34k8ue8bInoVIYOrQrxBDh346gTekeKxawFLN1MEpI0slNzyoAPeIkQqLQ738/sRa9O+O2xHe9weD9iRT8CtCWABJOnkBRz6mghTKw/iUdSQomlRQB/qw9IZ5zgiuqVEzEpSdGqjmqXezO/pyMLMvy/S2q5dn3YuT0p8I1WLgknf0h4XfPy1Eciv55h/9HMQConURw4849UZkxSUPp1Ak3Dt5n9A/rBMrEAK1WuH5t15/GCpk50BPhJNlU3t8PnGqO55l4xMa1UTLDl+eykyinUHQGKnFSL8oQTs2M6YEJ8SlO7B2B2HGlzCaTkMxSllMvSliNVW81GG5ofc+qzPsVOwZCEkgLq9Q4Db3NTblzijGhoqvJkGRcWIsGPtfP6S94BUnDeDUCpiB14PuXpBcvGKUErYfVuUc5wWZd6lcxKmUmjFnajni16jcRNgu0mI1U1qSAwQkEmnpzvEj9KVHs7t3uS5MeNF1g2f3nQTUXZA47nhGuPz2XKAC1AOKfKOe5pmmLmoMxQ7pKBYqYmuyal+sVuZjJ00jzLNhQqPwjcX/AOcx3c+siGNL1Mb851HEZ7L0hWprtVv5il4jNkCYSVa+sIv6DEqqqXOLb6FfpE6ezc9VSjQBXxFj7XirD0Qx2NV3BOVgCiGgYrnz1aiyaPTpGQ2PZbEXCCQQC4I3D8Y9jogiCMZnQU4hGmss+xhnlxC0AEEBLtfo/wBIXJE5dSoSxsE+b4xPJxBLoFCCUpUDuACD61jl9UC40LGU7Ckk+PU/lDkA0Io4HGPMFm8yVh+90LmXSlCU3VXSenNoJGJCJakzAQ/hPQh39vnHuPDSjonaQU0HBNqfe8Q41C8/z8JvT4woOrvOXZ1m0yfNJWkBTtpZmfaCs4yObKQlExH9wqLKQKLQQ5FKakkH35Q47JYWUszZk1AWpE0hKi7+UO4djd6iD+0WMC0+EFKnCkggs4Kj8QdPvHSBC0qiKYkvQg+BzpS0yfD/AKYGsc3qW9jDzLF6194mrOpm42HvHPEoVPmeAswq1G5PSsG4jGzZMlUtKly3u4DqehIUz2DdIHwgooGj/M6qdSUxWy/3L3mE9CpYQJidS0hQD7EgA8WJoPU7GKljM2Vg8KsJI73EeAG+lAfWepJ0g/7uEN+zuBlnBidKSEzCnSHrV2NTdvk3GEOI7GT1YgiY2ln17BPAcxZo9hyjUQ2wHA9ItsxypsNrlMEpSy5fqYt/ZnDplJ1gOtQLEt4Rsz7k7wJi+zxRKNf7gUPCOFm5mrw1lJ0pSAR4R1FPmYsyEMKm4umLNbjaQYxLqUo1c6vWx+kE4NiAkm7AH9h6RBiMVRwkVvSp+zEuVyCkKmqCgwJD+UlqX+6QrK+hI7qH8NDXwm/aDNNKglCQWDVI5bcWo8LsnxoSsFR1KfwpSWSniSbFvaBZ+F0rK1VBLhR3ev1tBGFlIfUkBwfx2HNrH4wKoPDCz2BA2HT2qOM7w1SoAqJq7eFI4Brk0b7MH5GEKSZZfvJZZSfWn6HmIhmY9RlhaFKWQ4UoEgPQmhqai9IVT8eQRMHhmoFxTvB+IENdvi0Lxs+kA+kWqM+KmHH/ACPMTgkJUQdWmadNTQTBUGlQ8LxI/CojwuCDWt2fYdYdqwInSnCyoKDgECu4MCYecop1aEGYFaVvcNQGpb94VktDfn+8p6TJYIPofp/HyiSRIUnFIUXdzQ7/ALF7xPhZwmBpwZTHxAt4Q2/Og/mD8fhvElQa4Op6BtgGvsLwDPlOSnSNINaCqX2gD/sN+6Pfpg7luDW1Qidg/EkJR4C7FyQxr9bw1RhQli3Ekv4QAKdf4iHLsX4VFepQoWalSGHt7QJ2nzPSkLCipDEMBStOgD+tIFWYEI3/AGDjzMh0ZPn5/wBzZGcaiEpmrS5qzHb/AJokzbs2mdIK5s9a9OxCXpwgDI8HM7sTfCkrqkEVCdjye/RodT5yky7oVyY148hFqBl2BnN6vImTIWA/uU/IezSFlXdlZYkalBhp4Nxh+vs2qX/bRMKlmunyi/K8SIz1aAHlhKeA42qwhjhcMuYdcwIURVB1sw4Wh7Eg2ZEDYq5qezSPxy0E02eu94OwMsStIASkDgG+keKxE8VAHuS3wjEqn7zEgbsn9TCTZ5MPjiSZnLVNlqSlZSTuLwjwWDWVUZWkMp9+NdjSLCvAHSXmqO9GHPhCVOlElcxalJGpqFnIFAOdYNfwmKfd1+MJl4BgwSW5ER7FZP8AXL8SDMSk1AJ22jyD8P3iFrEd5pMmS5ZVLGtQegNa0BHHjvaNOzSlFDTUlBS71fc2LwecKWckH3H2IgxmpXgGkFqEEu/X0id1JB08xy5GC6eIxm4fvVM7Bnf4N97Qk7Wy5qZQBUkJQAxHLpUwzyeeQsO4AQyn2IZ/aK72qSqfORISrzqqoWCRUk8aRDiVlIUcH7MNbxqBAcny2bKwomIUDrBWqWqxSXIIN0K0tWvOAk49U5IQlRCyWLn4gHlF4mEJQlCUOEsBazMIVZx2fHd65KAiah1JYDmSKUL1joMAxsxGldQZu0WKnycMjSwWbuzDnXcvvvC/EYlWIdkgB6EsOgDm8N/8rOLmInTVJTJ0gjYqerF60t8oU9qJkpGIQqS6VIY8ANNmDttCQEZ65b51Kc2jIPv9OwlnyITBKkpTLKly5itay4TLk+F0k0ClqKaB6VeC83x5SCSajzClNm+EVbspj8QrMJqZaz3KVGZMR+EpSXAAIZ3YAn9ob53MMxajrSH2qPozwRUK4rmt5X0GO0JI2iVc5ZUFEEOXbl1g1EgoGpRKX/Bcnh0B5wUHlJqE6zyduuxNo2TL/EupN+fpGnU3uH7ygqW2HH6mDqzDQTolISeJc0v902jzHrmGQCslSlkmlgkcB+25g4y0K0pCXNqEJ6v+0Ddo1psxGkAO9OcBpXWFr3yPIinIqgcbn6StYrEBSChj4D4eNfM/zLQRlqQWCgKglq7UH0EB4dJM1j+Jx0B+7xYckylSFKmLGoJSfCSa2AqzP+kPdlQV97yjCVQtfEnwshc5KgseEeQMAzflSCD8hXeAsRl+iWosokJuQwALg+tYuWF7lKCpLgpNXUCOfU7W3hFmefpqlQAAJtYuNNRR6e0J3s7Q8Z3bSLBkHZvPiiQgFDhAIoOZ3iWTmhXNV4SNd0jfm/5qRJ2ZnyjKTqZwo0o3L/xb3MWDFygA6AK8A7Q7IFZaInKx5GxZCRxEagFJLsRwSN7VNxzgGZNAqCHSAHNyGqQOpbpwh9Iy5lqchlgmx1JVdx1asCK7Oa/ECUkmoox43tEqoRzO0vXYTsYqxuLaUop1F9Jrbi1OH0iHs3kqsSvvJrmQlgA9FqFSOgJc86cYsEnsulUvTPJK0ORpVSpoPb5w7y6cEgJQjwoDM1G6fWG41obzn9R1AYFF4uRowqQkvRvsRF/RgghQCxwIhtLlBShRqb/WBJ4SBSpuTXjsIYJDIMLgZYZKUsK0IieVhw7AJpY2jXv+FADsX+do8SQSWJZuMemcTebLY78wIxhs4PW/SPJ89JS1CLXcje0RS5in0kHlwjJtyTFqIQqptb4RVsNl6sRNGpxKlKLD8yt/0izd6S4LF9njxMrSkJlu1dtyXPzgw1DaLKW1mbd+gUKS44P+sZEEzCKJd4yAjqmkueUO7Ps/x6xBiEa6qLNuAzbwLmeagElBdTim5KvKyb1Yngwiv4ydiJhUJhCEJN7Vt6mCJUcme0NVywzMaFS1sCtktTjesU7DZqsYmYpABcaS9dO5bmSI0zPOTLWJRSCkfldN6km4ibJ8tE5SZlEFJoQX1Ver3gFOg+I/HaC2V9OgiWjLsataS6Ql7PX4XjTMcWvRTwM7MCX6sKDoY2n44JWwqXY1AHBnPWB8fmSJUwImqEsKFNRoee4HUxK+bI59ldoGnIBdbSu5l2vWBpMiXq/O6i4/2mFWTZRMxCtdNIV4iTZmLNfen7R72ixIWogKSrSfMm37/wAwi70gGpB5FqcI6WDGNHsip4seDwJe+yfZqdKxpXNUkjSs6grzKIYBQLHd2b8MOBhimaGBVXzNRP2dzHOOzmWqnYhCEuKuogsQkVUX2p846nmmDnIQWJ0jgWChs4O8S9Swx5N2G4nT6DOirobaz3M1RI0hS9Vi1OJY14BjEElHeKLsb+LZ4WzczIGhaSkO7VS5tU2FN41/zPwswS1hYD6x5B3Jlz12IPpHuJmS5SFlHiUgOVGwJoAN4Rz096kqSlNvEAwY8ebxPilFMgAu6zqJHK314QPlGEUS5BKADeyn5WJ57QoaVByX3kGKkJyk9/mInxIAAIuCLUNPunSLhgz/AFCA+oMynd0FVCXG5vXZorPaHEBJSmWlj+WhBB2LC/OLl2SCBhdMwiWpJIGtQFDW9uIbaGE6lD/YjS+Nolxc/upqUEpL2DM7XBejcFUPs0JM5Cpk8pS6io0TenWzc4ZTkd/OUQdSZbBKhZnLaTy0ivERJg5BkzFLOhjfmNn5uT8IYq1TMd63k3+QcOpRv5Rv2byKVJlHWwJJUCrjSjbCkSnNteLKJZ0o0upg5J4Ns0VDtB2iM99KmSmgSKHh6xnY/DTFT0zGdCSxUpRFCGIDAk0Lta0ZTG2M5JdmaxOiYnMkJIq58tA5J4RPMYA0FbB4UmTKSnSlJDF31F3O8RzcSxotw3rzeNA2lK3W8NlLTqqvd6V+MEqmkgAHdnbbjC3Cyx4SFE1dmpDoJsUgEm+8bCmsvEFOz/SMOaSiwU4Vuwp8qRhSpKj5QRtbmOsLZxUJhK0obgDHp6MV4ZC2UkJPFjSnGPDhy4IoN6WgSQq2lw9PWG0qekCoPWMnoFOwKVGoINw1CXtEhR1gnD6FGtgXc+v20aoASTTUB6mMnoFKlJUxdiInW4FVMPnGs1ISaU48eNYq/aHtnLkAoQe9XZh5U9TueQ+EEqlthNjszD9iPY58rt5OB8yByEsfWsZB+GYNiKJ+LmBesEqmatRNyGP0P0jbG9q500/3NJYXYB71LXqSdqxY8J2fKVlBnAzFIIV4KEEBRF3Jo+oMTCdfY1aVstTAmlHf9DyLRi5MfBluRHBsbRdLSqeQAXV4iCTUln0jq1OZi55VihhzL7yWky+7SEAXMwJ1qL7OdQ9Ir6eyE/xlAGlJABUQkqcFQYGpoDWz7x5jJc1InS5oUiYjuzpUCCGcHoWIrvHsgDgVx/MmDEbGMMRhpuNSZodIWT4A+kJe/PcOeBhPnHZ6ZJHjC2Au1ADbiBF67HSUyZSpalhWtQoSCGI8LbVCXaJO15/qwJMkuUDUpOz0CQ7+Zj5fk8T22Ntj7P0k2TE/4rucjKCHbeNsJlqppISa3ZietgYfS8omLV3fdnWaVDep4DnF0yTs+nDy2T5j518eXTlDc3WjGNuZOGgn+H/Z4yFKmGpUAl+Auoe7e0XeakEMbRBh06U8AN41RidYcAEGxjiZMjZWLtGsS24FVFuZYBNXEIpuRy1eUaS9CKV9L+0WnETSA7A7VAiFfd6Q6Eubmv6wKZGX8JiQ7atjKzh8MVTEy5i0Bt1HSa2BNq+nrDDOl6JJKQW0limwY6T/AOVIrfbZu9YUYagRxAcEwHjO1BxKpaZgUJYrMCPzFgpSXoKgFrbR08fSnIquT8J1EAFBzxx8Za8syBEvDnE4gBc0+MVtLYMGsTe/GKzm0/vphUGSjZAU4AG3M79TEUnDTdOhKlBB2KqEbcohOHAUJaQ6zzpHSw4zjBLH3+gkufMpoJcZ4Vc1YAlBkigFg3Expm2YBJAqQksojdUQ4XtN3XgCdSdOl7HV+ZPLZjtEKcEqYA/hKhqD7gu3Q9YnckvuKXt75MxJ27RMpdesdSwOCTJkpSLJA9TdR93Mc4xGCUjSVAeJ23dqH0ekbYrELWzrUzAM5alGa0PI1Q8bBd5fp2e4VPmmBSuCXU3tEKu1uFSmyz/0gfWKGmUaVpBQktAUBCOUnidJy7N0LlpVKPhqGI34HnDMYgJRqYE78to5/wBmSUzPCqhKUrHJStIU3JRHoYuy5a2LkEVo3C0CY9WsXGiZ8tflSxPGvtGkzCgJDNQVMI1KUXPsBGEMpn2c8IyFYjOVPBDOHFqOeEaYlRCndutoGw2JIOqiQAzEx4MxGlXeqYfh1UG8CzaRc1KdtIkgCt1UvyeBcT23lYdKgDrXbSnjzVZveKdnvagrdCKB6kbxXlKJqYdjSxbReTIFNDmP+0HbGdiTVpafyocD1Nz8uUVeasgOacIJQTEmFyI4hlBRYKZe5a4YcbiHggbRIbUYFKy+asakpJB3+B+MeQ7nY/u1FCApKU0A4NGQVNN1CXWdJMtaFJNm/cVtf2g3MMIFVrpPiDjb9acIMxOVqKdIPzv+/GNk4YlKAotoBfhQ78mjiZMqFrE65zDWKPnKj2ixEyXLCqdypRSqXszXBNQamtor+GydZX/ZUFpnMkEmpCiDUXobnlFy7RypOISU+IpQQzUcCp6DjyhR2RnaVTpndlSnZKqAJFiA+/FtgIamTRjPn3+kVkRdftmh9/1I82kpy5SxoE0TE/21m6FgEEFrpLv7RXsr7+aoCVqYGpcpDG+pi1ffrF2xOSieoqngKtpFfCBexuT8A0GplplJ0pAAFgBAf5YVaG7dz2kOfqBqpOIqwuaIw6hICVzpoSNRTpSBQM5UWSACNt+Lwzy7OTPBK0dwiWouHdRIpUsAGPIRqrDaJc2ciWAttSlMGKgKOTTa3XeOZYqdN1KCioFRdQ2USXcgU3j3T41zWSPj7/29J7AoDamG86qjO5GJV3EpYUp3YA2fiQyr7QZgcHNQop8LJvQ72AhT/h52X7pPfzQQtXlHL+YuS7O/tvC8zLjBxruPrDzZvDBQD19x/wCRZPIYApJIu/zeKx2mxBDDVoB/EeJ2pWLTNkHXqK6Vpy4CkIc4xCgaIC0rHlNR0I3oYnwkK4PMX06f7A9i6/Wc+xilGYoLu2k72of5jaQlMp/CSpqjgfrEmPw4QVKsp/KLC9IEwp8bqqVCPosRDDab1SsGJbvDJQUs1cNQAFy8MMcn+llCjzZwIJP4Uih+be8Q5Rie71ztNEFAbkrU/QskV5xJ2wzBE/EIVLOqWJaAgb8VPwOskRLmZsmXw/8AyOfefKRgXvK2EwbgsyVLQUXSdj9IY43IdOjSFAqAdKtlcHhViMOU6gQQpNweEN1BhUKqms3GlS9RvtwAFgOUOcty8TEy1GomFSCSKBd0j1p7xV5q2Iix9kJpX3khRbUNaDwWirj0+Ua60tj7++YaKSag0zDFJIbylj6uR8oiWo0BqDBOb48zJhJABUzkWLPX1f4xHh8MZsxCB6k2A/Efb6RqKQLMYFo7S2dmMjmSimcfLMlVBFiVApPsAoGLJOzYBQSVB2sfh984A/zdLNKsBpOosGHB4SJy5195MW5SaJBuDaFVe7QialjTOCm0mhccaO5+cSIUFOK3b2NYRys9lSklCl2sE192gTGdtkgAS0Hm9AfQPC9BPEC17yySXAKrsCGp6ws7SyTPwq2UDoaYALltvYmK1N7YTahKUJB2Af5mAJ2fzlU7wgWZPhDcKQxcTA3FnIq8RYkPE5ANzGjPG/dUimL8YdhNZpH6V3ibLcxXJ1abKZ/R2+cLsWEksSQ3CJRiUgMA/Mn6CPBfObd7yWYsqJUSXMeQKcRyj2Cqe1Cd7nlrUpCfOFkJLEjb4CMjI4y/mrO+35q/fYytrP8AYV0TDHs2n/40n/YD6m8ZGQjqeW9fpIOv/MPwhmYqZKiKEJ26CA5ZdKSbn9o9jIS34PvykDfj+X7Sm9ri2JIFBpQW5sHPXnEeQjVi0PW168Y8jI7eH8j4fSWj81fX6zsOIV40jZj8hGuGPgR6/WMjI5L/AJQ+/ODl/LHqP3MUZyoua/8ABUfXSqvWIMMf7SP9ifkIyMgOo/JWMy/lr6H95We2yQAWDeI2pCMJFC1dN4yMjr9F+WIrqfwrGGDSP6HFU3R/7o/WFeVf6yOvyFI8jI8v4n9foJKssM1R1SK/jH1gT/ET/Xk//Qn/ANpg+UZGQof/AED0P7zz/ilHxFxD/KFMlJFDpXUU/wCGuMjI6T/hEeOTMxFkffCDMB/pzPT5xkZHj+Gef8EKlKPjrZ25RBj5ytFzXnGRkA0R2MUojYxkZHovtNFx6gUjIyNEWZtLvBc+3pGRkePaYvMQYnzHrGSYyMhh4jo3zotPWBSv0EZGRkeXgTogbT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8" descr="data:image/jpeg;base64,/9j/4AAQSkZJRgABAQAAAQABAAD/2wCEAAkGBhQSERUTExQWFRUWFyAaGBgYGSAcGhsgGx8aHhwgIR0aHyYeHRwjIR0eIC8gIycpLiwsGx4xNTEqNiYrLCkBCQoKDgwOGg8PGjIkHyUyLCwqNCw0LCwsNCwsLC0qLCwsLCwsLC8sLCwsLCwpLCwsLCwsLywsLCwsLCwsLCwsLP/AABEIAMIBAwMBIgACEQEDEQH/xAAbAAACAwEBAQAAAAAAAAAAAAAEBQADBgIBB//EAD8QAAIBAgQFAgMGBAYBAwUAAAECEQMhAAQSMQUiQVFhE3EGMoEjQpGhscEUUtHwFTNicuHxJAeCkhZDU1Si/8QAGQEAAwEBAQAAAAAAAAAAAAAAAgMEAQAF/8QAMhEAAgIBAwIEAwcEAwAAAAAAAQIAAxESITEEQRMiUXEyYaEUM4GRscHwQtHh8SM0Uv/aAAwDAQACEQMRAD8Azf8Agr10eE9T0tVRwAAKa9OZt9jC222wrq8Gb02JEBYMNax7T1/5x9TyNQ0+FwKZlqh/iKhiCbEX3HQbRbzhZl8+G+zVgNfLLfLBteRBHuMDey1jSvbH4/OW2dQFsxpyPWUf+m2UpAmwLkQqNBVjc8w7GCB2aPAxq+O8Ay1VaWbpKCAQPTMGmSTpAYNtDET9Zxk6dBspWZTqDIuhWp2K8wYHbmH/AMTB3tjnM8UdPUp0HdUqG6kggyBYzsek+2GU36gpBlL2Ja2am9Nogp6y/oxFRjphVl9U9+n7Yr4zRoRFF2ZfTB599YYhj9YJHjBWcyBZ2qkzVJLO33pMkk/phFWouarKDZR4/LEzV6rAQZrEDYjeOOG8Q1MtIqAHHKR4NwZkf94c5zh1KnUciCtIDUzKGL6mHqDlP3AwggiD21Yryfw/lyKdXL5p2dSNVFqR1gmxMKTC3I1CYtiz4jyZNYehJ0yllgMjmVkEETPKe8DCepfLrUpBOf8AX4R/SPoOkcN+o7yng1ILrGohWFp+TroLwZ0g7mLX2jB3xdXY08sfUR29BVhBdCBclvvMeg+turfjXwM1HJUdKF6kn1IgMNYEC/3VMj3JOM1xvg9WmutkmEB1KpKwCQZa4J2MmN8Vt0bHUUOx7e0UlpV9VZ9R+34Tr4az9fL029NiqVIkHS6naZGwJG/XpOC8rxvMr6lOVVCdUqIY6mJid7HzYAYU8O4jywbf3/zhpRryvabwOsHeOv674lu6RXQKwkN1rpYw5hFPInMkENBDgusgO50sVKdhNibb7HfFnG+II4pqtNVFMRCiNV7dzPU3nyd8JM1mHUh6ZOpTIi5n64MyeXappq1FZNUsJEb2tP8AdoxVXWCV2wF/Xt+W8LxLbFAM0FHPZVSUrHMS4B1sF0auphJIF7iOmGnw3k6yMoWvTSi90KsG9SAZ0L46zsRseuGzVIMBI7z3tP4HFWRBFRVDGx5SDBBPUEEEfjgrenWwZYZ+n6QK1Fr4cz6TW4ZRydX+I1aUqcrz8skHQ5vMDYx0bxOF/C8x/wCFUzQUqrAlnbcCZPKsmZOke1++BK3GKeYD/wAUQzlSEWQEp8sTf56kSS3TVAAucWcD4dmquVqhlBCnSEkS2pQGkzEFSD56HEFHTgMRjYZ5+fvCxgEe2Zl89wpHD5kVEdahnbSSxMkAbdDcxGLuEwldBoKtcaWAnmHLM+46d8aWr8LZlVo0RSFRSyu7uVgN1BAMwFtAt+eNX8R/C1PNANJSqo5HHS83GxH5joRimmkquHO/bj9oVmlVAznOZh2+FK2r1aDAokMyMpJgG4EXJ3EHtvjd5HgqVKFL+IprUfSC3qKGhovEyB7C2OfhfJ16SOleCQ50MIl1GxIG15thhmlqFAacKwIOltj3BKnr4mDG+OppNPff5SQHSukRLn/hvLuxFGKVVYOpVLBTfTK/LE3i0jAHF+C5is+gtSZ0pyGCMgN7AyzwZuPr2w1o/E+rMLlzRqITuWIEGOg+8PP5YN4Pwn0FYFzUZjd2ADECwBK/NF7nvjWVbSSdyJ2QwOYk4ZWFALR/hKrsRd1COh1fN9oWAHswFoti6rQzArh1pUKVMoVhqnMzGNNlTcAEQCbRexBYVuWs0oVpqgbXIgtzCAN5A/UbzjA5nj1Q5zWsVW5XamGbSCosqzuV3NrEnEw1bgoPX5e8aqavhEP4zl6oLU3qIA5sqSLDqzEGykSB084zufqlJ1u66yGMMAxAgSSDf69Iw9p51q60PUMtUNQ6NQVECSwAAEARA3nrN4CCvkPUU1nX/NmbR9ABEASMQDortRJ+kxlC/HwPSCgyhI9QJ/MZgGD1i21tpOCKmaehUFJ25hAiJO3WJInuDjwZmo9TQIC8kkjlgFtIMbjUxGkTJPc264lmKjerUqSX1kG0adMkwOgxR03SWaTYScDfmLKrpyckGecS4zooesSKwY6VpFm5YG9vlWGBEG5+sKeE8S1oRV0rH0/Xpt+OKqSJUQBSAVYkT2Paf0x9G4VkKWUyZzYpIzMoKl/uzaJO8nbTG4FrnHprhAHxzzGBVI04i3hvwTmKlJXQ6VYSoLRad487/XEwx/xT1QKj570mZQSisIFh4sSLnyTj3DwdQyB9JngEQJPj6nWopQqI1JmdQ2kA02UHmmRCgjcR7HGfymSQDl2kx7E2v7Y9q0BSVadajobXD1GchfTPKdekxKkjmEyAPqJkuI01dglOFvBTVB09Yckwe/nYYmZ1J1A7Sm+gmoAf7jirmGdtTmTAE+wAH1iL4y/xTTZXRhqKt0UTzDvcWjGyo8SyDUVYmt6mxEES2wXYqL4wnFOMPVrMxN/lAFwoFgoO5gdTgKnVzpXb+dpPR01tf/I0KyBLadS1I+6Cw+qta6x32xUxphnempbUTvYi+0RsO84Dq5qBpHzted7TsPJ3Pi2Dq+Riiepbc9hMx9f1xQKv6h2jGck5MqpMUPqagCdoO/Qgd52I7Yb0M4atJWUwAukgwdJAExI1DeZm4IuIxnMxw4JS1KpLfdBsRHT3wTwViC1wJ3He3bviS6lrHBQ4IllLgJlD5u0+sZDPUuKp6Lhqfo6WGk3mCs3BBE7CPrhP8M/Fi0RUypU1GFSTTAYkjSo0hTaxBm8dbCcW5DjGUyjivQao+tIamV2PYnaxvYHt1whymep+o1VnFNzUFRuXmaCxCauiryEA2JBJvhJq6hTqByYijzAox2+csbKF807BAmZqNqpIIYFuhn5NIUECJ2BwLnGrZZ2FfUjEaTq6jeJ2IvNsO/8A0z4V6uZNZ5AoDk6DW4vt2AmNuacNOJ8do5nNmmyq1IH0g/lgZYR8yzCnwJG+K6hpQF92Pr2+Utvr1WmuvhRkkTD/AA9lkrVpq6TrHpJMWZyBqsRcTE3N/BOHfxJ8Qako0yFQ00sCImQmzbGfYXBw9yH/AKcuAHL6XD/LuCqNKmQJvAMfphAGoGuWNI1dNVl0EX0g8kayAZJNwTEARfGeZFZicbj57emJhWgvhWLAfrEOXz5bQdLc8xY8xmOW172gYNq1lyzF6upWAYKB82qIB33EiRjzjuYFRy6AUwHISmJHp7mTAgM0n2274rp5Gtnk0HVVakuoEmWCzpI7kXB6m2NZr7fh2EnUVIwZT7/KD5/jhzQRzTI9NFDtIlmvzzHzECIMzHjGj4Bx2rk2KpDKYOgmARB2MSCMLuHZelSpj1JFxUK6DMIeVRcfMLE7C8jBWfOWQNXSxBUImrb7pVkMMQADzAtteJjG6sHc8j6wrFWweX/G8+mfD3xCmbRmUMrIQGU3gm4gixHnDOtXVbswX3Mfrj4xXy1UBp1qGvp0PoYxIvGmPO198SjnaoZa5Oqov3m5o3UDmkRp8dcdllA1DeTt0oUZLCfR+HfGaVappmm1JtWhdZHObzEdgN9jIvh3U4gq6hIlekiT2gT12v1x8fTiZJQ7GSoaSILf7NhBbYHxi7hApValSk61dTFQnpFAWKkk87G8kWG31wKs5OCIFta7FJquO8efXUSoFV05qTJcqbQCZ23na4xf8LfE9RiwzB5ZUBuxMAAgCwMTPc+cZ/4gyrZealY6i4BuhWCTeSuoT7T74BfjLGg9OiBodruAZOn+U28fh0xOVZbMA7mR+HYDqPwzd/HHrGgKeXBLO8M3RVEkknZRYCffGPy3D0oZVHZmLVPkIVSoYHl0qW1hhEk2G03sdDxHja5nJM9N9JtrAMEGbi392wnoZ1HC0KcKDdiwUsEAA0pJgNeZAkwLE4U3UIXCMmxyPxlaWMo0AY9T3mf4vxiprRkbUwgLqAME2JjabKPwxuM1xnL1aeXWoUCaGfRJAlQqBdQHdzsN1nHznP5ZV1KuqdRCtMNAN2YRvEAARa98P82iCtSpUgQVofarqN2A+VS8kOYuN7ecWm1lGUIG22c9v9whUCcGVrxKilV6IpkmpKqVqK4IOwul7iLQT3wHxPOAenR+z1UkKOU2JJNiYgkdSJ33wjehpCkKVqAgze0hYJO8yDbrN8E5PLrUqKpKrJ+0J1GR3Ci1uwg++ArNif8AIDn17DecK0IIY42mo+BchlXNZaiCrUYDTTaBqAkmCxAm8x4w++NuP06dJ6LsFqsgARVDkLY3JhRMaQelyJtJ/BeEZTKUxUQU3qpT1MwMu3LMgMZE9MIs5Xp1Xq55aTF4WnQWopUvUPKBEkFU+YwD8xJ+WMXMQRn8v56QKdOrLcCO8kiJTRT6UhROlqRAttNSWMbSTeJttiY+eZts4jlWpVNQsdKnTPi22JgRV1BGyxngud8zM56uKiSQfUJ5iZBtEDyCBubzv0wzy1TSAIFhE/S1uv17YQV6wDI3kQIMk+wmcGn4hQCTO9xG2JemRfDKvHdVc1unO+BiHZHMvScVF3HTcdQd9rE+2BOM8PprUqNQ5qaaZIYELq2AI6WIi5FpN8LX+IWLclvPvbrhixVMuQJ1P8wjfUekd8L6lirKyDONvlORn0kMYNVqLl4cqXIMCIC6jDbyTae3TF1DiLFSHIsJIJkX8/l9cJq1clDSYwsg22BEwCesSbeTg7LZbUsAydoJj6Yd09jPyZlpULsITV4qxpaQ5hjy8oj9J2gfjicLXXpTTzMYULIMmQLbkk2xY2RFtTDSgAE/mY7X7bYY8FqfbAUmWlUVSfVdlhZBHKTYsZ5Z6wemGkJXlmgVpqOBKeH1qk1KbAEI2npYiZvg6mBBmwg33HiRvvHfAqZM5SkrVWEV2BVfvDfcmxkQfqMXs9hHXrh9RDJtE9RW1dmDGXAviiplSafzUmnWhiSWUAkMIIPbwIwz4rlcvRbL1ctA1BX9MliAZOklzve0SNsZKrAuflFv3/fBGRz2uj93rAj7s/md8T3jSu3MNLbEyVOM8z6B8X57NNk3ULqEfaOIXYqdIg/9zGPnlNtBKuxCwdrK0efvDz1w+fPOKH8MjqEEFwTHqlyAEDC4AESepMTvhPURHqBEQw1tKmT7TeY2mwttfElNjEaSc45Mu6WitRlt88f5nfDuE1My5p0lBIuQv7k9T5jGy4DRo8MfVXqg1agK6EIIC8pk3sZB/HCc5kLlsxSDqrMFpsZAcr7LcvbTE7kmSMZ6nwTTQ9VWQFbMpdQ5M7hLk/jitby66RtENUCx1HAzia3jfBqU/wART1ojuwZDTMpI1SADGkkEmO8jYjA9HhNLOUEp0KemqHDVarNygkkWJPNIggL2GH/wnm61fKFNYBRgup+YgG4OkjcW0g7xhbxGhl6NPTRUkyQVUyjqSWDNpH8u3g+Mbr7mB47Uk45Ec0OK5jKsct6a6AD6D1XIkbQQoeQOgMHTGMp8RZBm5kI9faohmLRzwLyQflAMRhrW48xpj0aA9VxzNdgoHLChrmwFrgeeiihm6VWpE6HAuswCRvBNlm1jtjz/ALc/i4wNO/v/AIkJtOcqMxNlSWVQySRckTCmwO1gATuw7e2Kq9N1q02Q7RPgg2nfx4w44jlKvq1GpgUk2ILiWEDV+JmdoOFmdzzKbiSBGn+byTclv+LYNbwz7AmeiDWVzjeMc4yCmGZqrPVrQtMnVJBiWJ3vsYkzECDirM/EJNSqjKW5dzAgiSxGkefGnC/jFB6bLUCupaG0zAJOxuOu4PfqMWcEzqu4aqjLzAOjGC4NyBeYJFzf9MP+zhWBJgNYbMsZsKuVohlyr1HNBoqhtJBSVJVVAmQw3AG+PeHcBp5gt6dfmkL6bELU02J1ATYjoBcRJBkYXt8X161XVTIpqqaQsB+UwLSLzHzR4xRTSoCHWvUpsoiVYXmJJUC5Mb+MHYy5GQDj1x9JJ4qJ5WO/aab4iyeWpSxRdYbWWYkgMRCmSQOhOm8kbYwFfNOKlUoIgmnq3LGSHZj8pkzC7QJxo8+j18sV1O70nUkNBYgJCkjoBqkEdzOAa2UdqaU2dQiEuSFvJEbWtHXybYl8TVZqYfLPO3pG131YweTEGZcGCTfaZM+JIO5GDuFOtNfWKF1QwyzDGZi5iJuJ9sVZPhD1AKjN6dNmIV3EKSo6kT4Axv8A4YGRpZaahUHT9o1SIYN09pEaRe31xaXrQBSeeIWkf+SZmMh8VlMyEXTUypJhWUM+mDpIIk7D5Z+8RbBOR+KzSY1HJLFiCKbKUWR9mFi4VYMqN9QJwOyLUr1KmWJ9H5NT05aTNgCO0xN7dzhxxP4MSkaIQPUd5llAA2AIFOIXULFibRc9cJZWBwDsP2lLpUgAPJ/m8zr/ABtmpMVKoE2Eiw6DcdPGJjlqWUY6iKqTfSpDBQbgSVuYifM4mGYqP9f6xWkTKcEzZq1ATAFMW0zubbew6YY/4bSdiWUEXknlIn3scB8ApBWPkDr5OJxLiEnTJgGAB17j/nDEqXwgJOzkmcZvhy0F5dLwZ1SQBIAEjeYvuBfFFLjyswpCmxuLiwAPk9secVqhnWLVNAOm+mIEgz7/AJd4wZmchSyxUUgXrMkH5dBkfOAtwL3VrixxKbfC8vrKenqe3cQTM5YlVIYkdLy31HT9+mFWcpMkAG/SOkbT0uL4dcHyTu3o6kF1U6gTBMRIxqOLfAVfLZR6j6AutCy0pYDTILyRKgiARBuAdsBhEIweY3KgEHGZhxQ+yJZizgjS02ETqETeZHkR5wPks89MaYkEyVaTPnlup+uG+apDkEHQoMyANQ3Pvaw+mKaOXCkqJjYhj4kEeCMb4bFiDvMLmtvTEIy1ZagGuXABldJtBlV1GBzbE2gDzgxgtCNDFhoBP8uob7n5SQYINu0Y6yWUIWBMHpEDBH+HCkhfTdvkPaCLkbH69RhjUOp1K2JTV19TeW1Aw3+UN4V8PfxdOq1VxTNEBvTmzAqGUHrfp+EYFp0NICm8dTvv16Y7ocQcajctVYGoR960AkbW8CbjHlSoCDY2MG3U9PcxhDagxDn2kFzPadKL5TjgcYlWazbgPSRtOoHVa5082m9wLXxVlKulReZ7HeP164uydQgmkpV5pFhrVQoIAMXA3uJPYWE2pp16p9Qemo0XaSE0n67z7Wwui5aydW3rPTTpSa9Na8fzeFVs59n6YES2o2tAHU7k830jHORp6qgQETMkmSoHWdOwxRw6lWqsFCaQeupbjwWP3rbxc4a8J4YhHzaNK3UISbmG7lz0HQmLAYoa9c+X853gpWvnOWPYdvcyZTimYtoanTUc0ukawCQFGqQ3W3SPEYsyPFguYTMsWNQCNKgKnNIM6RcEf6V2wU1QqSQRTCqKSGA3IZIUXBlgbmby5tgdeG0Fp+qFJ0q0y8wxH2YAUxbfmJ33xI3UBs9xEihcecY9Mbn8ZoMl8Q0gVdIkLzCBIM8ykdLCRB/XCD4kOWqsKqw1U6lZbgPMwYgSY3+kjHvC+Bag9ZGpjUFL6ywVRpB12uXgQR/qBxn85xGqKUgQyOHpvMgyCGHmQoYC1tR64kFKF/Kdxz6RFNa1Xev87xpR+HKyZdKq1qb6mKqhI5iraOVzYmQSAYscVcD42iZlDmaULqIYmDpPRrTYHqO5PTD7J8fp5bL0MvWpsYAccoupBI9+lzFjhRxDKUnT1qbLEXDcuok7joPKjrMWwdvUFBgHY+uxHsYDXMdj7Sn4mz+vNPQpmaSMKaIByyYARY7m8t5wKqB9CAkvML1mbCTO8xCwNyT0hNUp1VNjBVpkHqZAI8wJsLYt4fl318rMTfVzbjrcmx8+x6Yurez4gfLM1KpGOBNBwzhVZ6qgn06TTqcsItMSAdQEi9rbnBFPgz082AtKkaZLBWZo1AWLK09ZmT4sNsL+HfFtTKrUWnTpP/qYFixAMHSDG3fa2Aa/xC+Yc+oQQV9MkQIAMgALFoBiN+swMTWC1iWbnt7es5iWG4GI7y3EiH16gs3BiCV7TcxBG4jDNa6lQyyNUwd1n364V8V47QFGiEqasxfUAvp0lW8KQwEECLgGdO4xRkfiI06C/Z6ldCyKDuQzXjcAi/0xbQhU4b3/ANzzuo6bgpNJQ4rSag2WzVGnSAcMjUNgY+Yqx7EEx3NpwufK01qtl1KVixXTDQgMyZNjBBIMG1t4jGR4dx71Kkzpqv0+63gg/gPGNJwzNCWBpMajAnlkhlCkwApDKRAOpi0AGCDil9Wnsd9vlLqCUPnOD2/z8ptMvlxkaNKkj+pUZjWMmAAFOm0htJYqJMzF/CbiHxtmfRqamUgpsqgRIiJF16z1BU4WcY4CrKlUM9RGQTL6qi33ZTBKzt3te+JSoUne71XA0bJLMzFig0mLmBzQRInqMSva+sKvvOIUsGzmJE4v2FiSeWy3JNgNhe2JgevVpFiXu03+0A9hCwJAt9MTC8VHdhv3jjriOhTqUajKupZEBmsNp3OwmemAuGqzmGOkEfNBJv2gbnGprlXWQgCOSUIPWeaV3Bk+20WOORSp00DkKChO9rRAAt36T17Ydkqq5PO0U+IwrfC2V/hhV9SorAhGFMTLHqQ5tte/YY5ydNmDZekDDadTsAGYLJuSLAXJWfoYnCjM8eb09Ja0zBsOovG3Tv1nFvCfskDiSzfNzA6Z+VY6NEnpvicK6KxJz6ZlFLHToY/2jXIrl1zbvUf5NLAUrqxRAfwLDT79cOuM/FzV6aoCEVxEkSEmzsQDzlbhRAEmSLDGQy9VS9YtCMSpC/jMn6CPfBmdrBqekEctwO4MAkdZmPoMd9iRwHY7iCayzHTvB83WFTWFZTomQBZlBMEMdwQAehmbDAeTqAsrEsWKiAok7kWH0FsdUchpAq3CaijEi3UwSO4BHvg74TrUKOY1ur1EUgKY06SIIO8N7H3wxbyM43xNsU7lu206zpCqSLzaf+dh74GqcTBheXSRA6wR+fufOPeNZxHJ0Kq6nYhV2A+7H4x2thXUyj6bfMLgR/c49LXqUGRJWdXEZ8H4sGrLS0hi8wT8oMde62xdnqpTWjMVZCD0IhgCbm7csXPbAPwvkGNcuQysDAGgnpzctjebY0D5BKbGrXJDBtegxJJJA1jn0rJ/IWx5HUWqXGZ7fTXP0+2Bg/n/ADEUVsjURy+oqLGSsnZrbdFMQdpOO8hVZzpDrqWApZtJI97XXp0jwIwZm+JM/I1OgoSY0o5cjduZrOxuZi94wX8IfDq16j1mqkIFhXXeWDbjYCASZNrd8cQjKXJ4ijdZRq3wDxOsy2k0xqGpFNgZ+Y64MAAxy9O2HXB0LGvVrfZ02VDU1KoJI1KFRQo+Zk3+szjPfEPw+uXqBqWYFW4JBs66oII0zIt77YYfFWcapTQgsUqKpIkFZpklkBAsVZje9z2wmgI243Bkw8+NJ3/eHM7DRNMuUEjXBBIEAsbho2kTF/fC05KpSpFajqhYB2RmuQoVV1AAgElmaDHTbcd5zL1Uygqamp0TdJ5dR6AAkMRud+mB81wio+WWtM+oQGuJ2UAEbKsySe7DthrUsBpQCK6a59zb3gOQz5oCqHaJUA7c0EARuLXiOowPW40a1NqK2VmBL6ZkCQBcxEye/wBMHUuGUi+jO66ZBhmWOhuCo2tI1XvfHucr0VZky9BFgl4F3dYt8x5oF7ecMs8g843OI4upcAfnK81xL1NKZhmYKpUuYa509BBWn0gbRffCt+O1BTNOndWGmWUaoJMQd5INjvBxP8USpEEHUYMwI/8AbvBnfbp3x45jU3Qmb2HW/jc32v7YT4RPmbeCa8QSpxNnVfVKgrNw0sZI3m1ogDzgyDaNjE+frbphFncuGqBRpgkavHlSLY0/A+Hq1B9T+mKa6pY7ktpVb2m/Qfjimt0qXB4MnK6s5PG8W5o6UJANjc9R9e1ovjnhYtqEibGwJE7xMDt2tONHwXhoNBhH+YSCzFjYfKByFZ3Nt/G+BavDaSZcmnW+0YklXQjSlykwDDFQDv1G2MTqq3YqY96sVjG8z+YygYtuQNyJAAnqCeW9t4v5wVxBzpCB55RpiBAiRt0E4e5Upk6lNnAdSg9UW5jUEkewDAEH+WcZuvoV+Qa151liSCGlVYFSDYcwBHvOCS8A6QJmkHcHiUcByn2vqAMypdoFwSLAdD7Y1tELUDIrNSOm7OCkBtPbww8bScC5HIqtIgRMSOhmwJn88HZXjVJkenUD8xGpoljo2E2t9MVabEyF7/SJNiuFI5H5Ympy1DJqtWq3qEEqEEyWAXSxKyYQkmQ0DaBMYxPF+IJUqO9PdiCBeYBkKDuBt/8AEeZZ0viACWKBVYydK6SSo5ZklgtkWx2B74zvFqhprrEgmzQYnuesye2JDW7tkjGI7Onht5YvEl//AFqJ8l3B/BWA/ADEwnWqvXMVAfaPyCn9ce4SenTPH1MHUfWA1M3pIanOk3i1iJ2jt38jBWezfrqhhl0/MYt0AMdPfBvCOGUwyu5FQ6v8teliTOxJG0bfhgOvxQ1KzJVJAl1AA5lF7T484sUM+QsK2xE2PMHzPD9NFizy52Hsb2/f3wwTOU8ryK71HAvBi5AYHr0kRfz2xnKQ9R7vDki8yCPB7jt4xoPiHhIyz6ELPyiRuVtc26dY84fWq/C0hYvgtzLM9xakrKdO6ajB5tSkiIFlEbm/7YZ8NZc1TLAlEBOpuwAkwO52A89MZBhqBhgDc8sX/P5Y36zj6H8F0aYy1F2aH1ONRJIQyonSBeV9wCATvADqUFVfl5lPSdQ5Ok8QjNZgVMuiadNNKQRdSQWCuSWBB6DpeJm8k4z/ABTIlHpoP5SYH0HX2xpc3VzCAtWCBQNPpWBCxpLBWFrk9j3jCfir6yt9WiU6bCCJixN+nWTjz+kBFm3Hf3j7008HiU8P4bTZ5qaSY3AmYFpEWOBqtLn1LqQ+eX6AA47biIVCoIGqZt0HSeswfwwDU4vrcLTU1Kjn5VmSfbHoCsKxeJS2z4Y/birag2waILC2sW7HVFoHT6YCzqspDM+v1ElSOoEC4OxBkEeZw3ydZW9NeXWo+Q7yYBt3P74rzmTf06npgMAwZKYBZywk1CkEwgXUTIN7R1xCaw76pV0vW5JoddvrB+EvTpPrzKn0zSqaDEy0aAqno2ozeIgnri3g3DMxTLaajU0ckkLub3gbQdjP7YKocXpUUDrRp1lc6iH+6xknSdJ5b2+vnDTI8WOZQVQqUizWpoxJIEKDEyJ7GJGB6pXRMIuZNcz5bImdzTsczX16RpMMZIAAUDf/ALvgvhLUUb1GqPVCQFouloYFm6wxvMmI6ztinj/Cqi+tX9N1pevokgwzCxcf6CwidjIA3wryLrVevSaeVQ63I1KbPMXkalYdIBscWJitFyOBGhTpwI9+JPiFc+i+kgpUssCqjUTN1AIIECIgfS8HC5eLRp0lmVlUtNwemkmSWE9SYxxla/8ADUSF0w0WHU238idhfvGAOLDMU6iIwhapUm0csE6Y3AEmSRuBicMzknj+0ZW1dNilh5RHefcwCeaVEzc9t9x7XAx5Ray6gCqGRpPPYXE7gAA4UJmnqBEJgKIMSDY7TEEkk7HYY6zeXULGs6zAhTuLT7T19veWWgWVAYmWVobCEOZ5nf4f1X9OiwV4aVayTe4N5i9z++OaaqHaQNoM3t3vcH+uF+ZyzUm1TsBILap2gG1v2xbdyAwKyobSxInVtMb26YytVIz3iWJGQOJRkcs3remBKEyDJ2sQIPvjT0cxR/hK9MsRU1iCduQz/Ux7YU0cgVc1GeQTI0km/wBJiIAxpfgvLZZc2XzUEMrFTUI9NWBXcGBcExOxwu+tdGT2OdoqqwqDtmDUMizU1Y6hTawcKQIuCRGx3PfY4C4lS9SqtOkAYhUBm4JkTMkwCEielupxpuP/ABE9StUWnH8OagUCJLaPnqKR926gd53wgdShdIb1GP3fuoJ1KpkEFhYkXicTKuo6jtHVakbc7ekD4txRaiJRsfSXlJsSxAF4EFd4F/PTAHCaDalKTqJYTqiQRBE236jtbDWlneUqdPK0kEGGgEE2uf64qyHDKwrSi/KzBSPvdOu03ie+HqqpsNh2zMdjoJhPD+IKyWmTqBnsOwnYEC/jFNclyQoBqNaO5Fl23LEgecd0uHUVWmxpvrClqhpHlQHUUkRuUFwOun+YYIbJuqa01UCsu1jrBhiJMjSwUqIJ+ZiOhm7WSNuZlbKijb84NRzVQ6aTUaoqKJI0NIFot/Tvjri9GolAOqysGqf9KqQAx6jm6dcHvmi6BgBHdTpJemsN8t+Wb9CW8SBazAHTViY3bmIkFovuSCRe0sMR/aLGJrM7Wp3WZc0fU53caiJ2Xbp819ox7h5Qz+WCgellKkbvVI1k9Z8TIHgDEwGl5hZZVwPhrTTfS0sJYz4J1bGxnx0xTxP4dogu1SqTUdmNMltABAMKCd9xJtOH/wDGBdKyCqpBvJGkXmQCBYiwuYjGe4zmVrKrinU0uw9MxZNJuZFut/fFa6s4zIbWdzk8DaI+D8JArB6gIVRJE/eidPXlm0dsO+N5ql6D04mIKNsQbSpIO4EwJuB4wOzNqpsWIhioQAsskyPMi2w6DHfxIjOSjMqVFuwBIGwJZp+U27mMEPMwY9o42Lp0Ae8RcJyqVKqBmhdQ1MTy3I8AwBuDuAcaPK1zSqkikagVyQF5VM94IgCZicZInT8uoEi/nbubkbz5xpuAcMqVpTUVcDWW1gBgukvLGQeUj2PbDOowBluJ1HoOYdw+vTqRUek1NSSCxJlGO3OSeU3An88dUuHVLrQ11UqMQCRF1Et9FUXY2OoY8fPRyqzBFI9RNwIPXuRE74mT422XZmpqx+yZdXUFykvtEcsQcRYYfB3ly3hHGTvF3F+GuN1CGYK7kW6L4/XB2SyiZULVokTPzm7bjftEbRhk/EEUanR2F9QK3JIEkaouPB74UZz0mPqUZKONj806iD436dcGof4WOYLdStzFgMGPBUVc0+YajqCKtRkYAEtG+kCwmCdrT3xxTzpVBpqAGoGJCyAqkgxM7H6bbYQniD0gyswb1EJDj73WDOxBBBB79sM/hok+o8A0QIuNzKmBJEAdRIF46xgMBKyM7frHV15bLcRpx/I5dBrpMy0yuoq5UQxm9gdILXI6XIgRgTM1kOYDIhVCJW5MEL5UCTG4Eb7QcTP5ZsxWSkG5gF5flQFjKmxJA6mfFsBcfprlKjLUYMwXlVTAJO7EFRCgwRN2MWA3ZWhAB7xD26XKMcgRhnM0Krf+SHYMABeVMDcDVIjoFgCLzhHWRlq+qJKlQktIOmy3CnoBG8GBi3hgfNhggvT3aORg1wLCxnpFumGWeygeolAVgDSH2kgEQlzOw7zc9O+ABdyUxxHCxK8NyDtiX0s2QhqLTDOCVVmC6F0mBAAEsfwnp1wl4gK1NVerUdqjGbtpm1oMxpmR+MXGHeSoo+tddtRZJO8wbL0GAvifKOKL8zSYjc7TbwI/u+BVgGxj5TzmuIsKgStK5QGo5OlwJaeS02A9zY+5wp4vxNqYAAkt1gGy3teeoE7cvnFWVy+vLskaagInUJME6hq03BMG1yO0nAvEndqoWSTpCgd7m0eT36HFtIUnTH3BtAsEdZfPVKqq1TQQgBEAdLQRFpMkz3jpgDOU/TbUjMSTbVJApkHTB7ggofbzhlU4etIABkaQJCnURAvYdLSTEe+OzTmmLyBIHsBI6X3PfCgnnymwnFyi+aLOGZwva5AUiIJv0j8sNMtlGYMXaC45JBB8htwBbffHWQyy0qbQJLCFt17fiIwOXqBCEBJUm2kddRaBMSNgpBNj2wTjYIe8Cts5bE068JFemFJamtP5dKBqbagHluYPFxYC+/SwXHOPrmBTQItN6aBajapDhJFhIvF7m8X2xns/Tqsy+k5EquumG0SQqyCZH3Z6C02x7kc0HbUG0mCWtLSQRMATMgDY3wpUwcExoJyTKqQNSsS7NoHzMpVtpa5iY2EgmPww44NxFWpjQXJ1MDN/mAI5lsRI6RptJO+EuVdftAxtdTE+67mLhWEXJv4xd8NhgzQrKQw1NFuYCBGw62F4w64KykkcRaLuFPeafh2cVAa2svV1ayANWiTJBJEAiBv/AKYBicBceqipS0U2bU4mr6h1ANOrsRFjYRvuRivM8SqVKISmQUWQFUEaiYYlrA6rHpH5Y8qkNBIAGnmgzPYGRuNvrifWVbIEboGMGdUs56VJaC0y6EATrK7kMwGwAgEADoxwD8QkMTmGPMCTaTq3WnMzzKNoMW+uPVyvqQSLCx07CwAPaPPW2Bs9lnrL6KTqRizDSZgSBMRG3e04xQA4Y7esJqwFwDvF/D/hB6tNamo81+nc+MTDhPUIGnlUAACdoEdT4xMMLsTsZgpXHMVfDlOs7aKS6yLurGAAD94tBVSbWMmTAtj6CeCIylqY0sQAVBOkxNwLXkmPEWwN8PZJaOUpoL1DLVI2BJtfcnTHt5wdUyhpDmY6zcIOnv8A0w3qHLnyzxnYo2D+MoyXDhlX9Y0w9UgtFRoABWFG4A5bydpx7wvgNFHqV3pBnNQkXFQhTEASTtfoDjvOZE1KLF6btqKqpABUSbFgQSUkAW2jCvI5Wurtq0mhTWGrFgKZb+WmfvRyoAOsk4kezJ0j6R6oWryBzxBOIfB9Cozsq1aZYyAIgd9xJ9jhbTyGYpKzaZSi2kOG5iGOnTAPNqE8o2vtfGmoZUVJcPyQTYyJsItv1kW2wHxPhjPRQ0QWqhjAUMelxAvNpBjpjR1D5CESnp+ncKbCeInUlXOlKZ1CzREiTEK8yfY/XFmvVANRVBuCAIN4MQRt/XbHlTNMVnSNBO8jVbp3JWZMGNu4wfkNLtoJUKqax4g82mL6ri1we2Gh9tU7SHfAbf5TysHoj7YB0W6hTBJO/LBiPOJ8JZjJ0DUaoZIE0tSgxcsVFvmJjntbthhxHTJgHSQDIbVE3hgIYXmYJBM3MRhBxcIeVVpmb2MC2+3fvgNWtcNKLKRSgec8Qz6ZmdNFE5iSxJI5je09O/SLQDgvg9flp0GlW1Mq7Fb22WTvctP4RhNwfhtQ6mWApWYMncCBYCSJ/E4e/DFMJQZmqBatUg6ZJhAeUX3k3N/lCz82GqiFSDz2mJZYCCODL8/X0uXpLpgKockq7RYkA7A7g/1xlePutQkkjVudbHX9GO+3XxfrjS1HVidRKjeQLC4A+hsI+uFvEchS1FSIZ7Ny6mJHYgzG3QTfGhcHeb1CamHtvHfwX8Wplsn6PKzl3MR8xIAUk2Bi3XoffGWbjBDaoOvVCbhQT8zXJ1A6rGRNvrdQydLL6AoDETIYyCbdLCLRfAD1Hq1BKra50gAEklibSL32PnB0Vohdx35kjtwIQue1PqMgSAADMwLWGxtM/phtxBm0sFYs0ck3HTURPXx1nuMUU+GirB0KADPKChhb30yY943GG4KuIIMAkqTO1rzNryIxLYwNgKyug60OR7THfD1VU1l3DMzACNyesyLf94bNw+ixp1C7aySIQTMXW/tYz+USSM1w11ChU1NqDAz533vG+EWayGm7651EGIEDp1kk232kYezYPzicvp0sNhNTmHPotLimSsExEX5e1rRhflc99mLK++xIW8fX9PfAWa4gInlspUIR0G1tt7kxOFicTYtybE3ANvFj4vMeMNpr08QLrtYG002ZSKYqmGhgQPlB6kRJAnbreMU1WpwyltIYSbRoJUBhPtYrNwfpgivS1ZWmD1Nx7k/himplQT6cDnI1VdXJaCrf6f8AiL4CzysDBrsXQdUrShTDl2dmhPlU7fKIlibTtbbfbA2UrUn1Gmrk6+ZiwBkbRy322gWxb/DqjR/mKb3Nze3SxF4nvfFFHM0kr19cmmTOhZ0lgI2HT64WrA5IEFLi3HENyGVpaBEmX1bzNoB2AEQe5ubYZUeJpl0NMBVCnWNO8kAW1E9gLbXiL4y7Zt2IZWOoG2kf0PYYtFX1KbalWZJkm46G/Ue+OJycCUeMoA2yYbT1s+qdC2YggltN5JKzqiR0vgsuxCvylHA0mIMSRNusg2OAuC0iKZnSVHy2m8bSD4tucOM1ww1aDtVdEqD5KfykwOqnbuLSTc744MA2/eYjtyYpzGYqBhTpAamMk7SIggnfTA2g9O2DuAV4rVdSFqhU6iBAuL3NgpPTCsZlSVJUCFA1N01Dm36SDfzjSZbPoKYWRBMCOoAF/wDvwPI6xgfLjmOVNS65nczUqajLqp7AtA/C3nExZxKlqqsRqIJ3AWPzviYHwVg+OBtND8J570qA1OXqFNeptrqSsTJJA3J3MWtdJn+L1NYZy4g6huZ3DSZtGK+KepQf0VWCRq5jzAmR81t9+n4YcnLEikGUGoUki9uhltomYvgXxkM3BkLMyHXzmC0eLVWEMI1CJJlSJgAnaDf+9ws3xR0qBX+0OmANRAUCIUQIA3MADFtCgxUqywOnOTYzPSw/eMU8RyZKB0AIJiSNOlgflIO4sYPWdsDTWinaNTqWZsCdDjTKPUWxNmEk6o9zaJtHQYf8N41VakrIaitB+9Ji41AkWF4384zeY4cCF5hpiTcAKT0JJPTHuS40RNFNOljZubUYsJJtH/GGitCdu3E9BHA82Msec+kbZWgKvqcodihChmgyL2WLtpBAA6tOF2TSEd/kqM66Q4g6RqJiTJhgp2F4wy4TkNKnW4LFiWRWIAAI03AB27nuYtcKsUVrpSekGCsSGkiBJEHUdJtYiYxgQE4B2nnAKp2/CW0MzFMoIJc6NQnUOux2GwLe+B6mQYI6sAhH3isk72jb8MVDi1JAFRVLEbktboQFbe0R9T7WKNZIJhgbS02GmbC25uOw3w62hx5u0251sIJ/Ge5XiQpMYZWWAACBuIFgd+tpGAq+dJRaemR6nK5kEwxgAH5TbrNsPaWXpCmZTUxBmygAmwMQSSPOF+RaY5WOnY9ZURN9vy3xN4i51RvTPqBxwJxWzIZDDR2I7yDJ7m35YKyrI8O4N1Esu8Ebd9M+xifbA68LBHqKhkXEBiD0+UXJ8RO8jHXw/wDaawzhgGAhLRPTmEzvH9nDF6mt1JPaXW6HfyzwURDKQOnM9TTNtgL6u/WBbEy/D2B10aKFTciQC3dh1Isdxgupwnn1KVgA6/UYrYm0jefy23xBxVi3KdY1lQyntuenffpjARo8g2Mn8FQSDjAh9ShRRS2oDWQSJ0zsIM+emF+c4azqLRrLTf5Ygg2idza3XHGfoEsUZUB0qQWuCGmYg2uD42xP4P06YZizLpMr1H81iZI8TbxhbBUIzzNLHSdGw7SnhdJaTFAWeuAQNRJFyL6b2Aj8RikZAhn51Vm/ms0/fBLxaR+BGGP8T6YUK17sFaFN4hZPQWIv18Y9zgNReYMKixGoA+8MDe23kDDw+SAZA97FgOBAeHiitRQ70uVWIAfUP3BkT3AtinNU1apyaFA5tKC3uCRzG4/DpgAZejdYLEkGYvF7A7AXIwauVCONAsJsOwIt774cigtqxuJnjeU1xlxGkfRRVmyhrLPfcTcXxRl66dUnSButzNh9ZsPfBGezMFdGxQHcQRA6HAtVjUYQIIUTJ3MGOh6dPPXCrmGogyb1z2hwy4jVoptccoJ0jvJtOBcvSptzGmiqJMBNgurruTfaegxRSLzoUXNvm/oPbHmYcqjaDyrF77zYg3tqBNxtgFbK4EKpiQcy5uFhQagpKTBMS0jexho9wB4wuGeUOv2aUwwJZioPjlLzO2+DaefqsCSV2vCi3tMx749ou6BaksVgjmC6RIg7LM374zUVbBgo5L4nPDawaC9TWzSwBupAt1HSDcbzifwS1HLjUy64JLE3MR5033nt9LKSJMAQy2teJnbtGLatRQJpayLKwMKsyCSAdiO+DK5OxlYGo51bS3h+Zyahlq0r7F2ltV5gROke2LMj8O5Va3p661QKJMNG58pOkREyRIE4XZsgqFZxPcm7E2khbTcwMD5/MVBWJWpBC8sGCo6Wm5O9++AsQrsJmGBOkx//APTAG1Qx0mQY+lsTGYX4/wA4AAaaExuabSfNjGJg/DPrJ9Fvr9Zei1M5XerSVnUQsgX6frYTh/nc5Wqr6ra1NMGkqhAqwoB0hiYY7mx797+0eHVKisrpShIALOECDmIgyATPNENJ6YZ0866U6mWzWssjkqALXErzNcTvEfenE7WMwOR7YhWNq5EzKV2EEUyZA2if/wCiBbHObzzOq05MDcT1PzSR+Ft++Bm4gtiJ1DlGrYXtY7x3P4YAFVyeQySwAB3J3/DbFqoB5mEfRXpMbZUw7dJJtEgg2AIiIsPyxMxCsGBYg/c1KPO+km342BwuyrNrLMCD2BEXPWLjvt2xZUzBqUygMEtOxkLAI5pnb/vCrCFO0Z1F2gBBz6x1T42yrppQj1eTW5EIDAlTp+U2JJE2AG5xZxXIPl6Gr0gyHlGi8QLkSSdyZb9JjGC/xMsRuW2mSZmwG4M/W+PomVRX0PURmDgabnUP5tJUyL3jvgL0CgZ+kQG0EY7TEPkqlJQ7B9NUSJBtE7MSOYbhQbiLYpQvUzGlDBYaSTIHdjuSOv4Y3WfyCJ/+cgVGVWq/JAkAAwdbixY2Ag2OMaKNWjWaptpadTLd7wIBEnvcA4evU6k9IKKX27kzXNVVHCCOUcx6W3GAm4xzwo5BIiItBvfeBP8AZwBkcw702MEHUSZO+383TfFw4cXLSdIVbibMT57dI8ecQ6Rj951TtRaQTt3h2XrGqWppUIIExM7iJPgHscI+J061KoWpmKr2ew3A3A7md4/XB3CilQl9bnaGFj4B/u18FZtlPMSLXvf8Cb/hhq1gNKDY3i4zgc/SIMqCQutiSTBm7TPX6xhlQogSDcHlj7o03G9rX2g4ry2X1sdBhoB2text+98F5jIPAVHEr0AtJgEwfGNtYq2kSTqXsLY9JTIpOlRZJINmie4v9LHe+FvEOPl3UkAaRy9o1STynlmfO2O6y6dLBtThjIBm1tvznbbEzoApM0jmAAVYAkG59hAFrXnFFKtnURvHB2aoAmXJxFamj1GJIBgBrHcmSPwHW18aNs6qJyK1SFvrmJAgRMEHyP1xiOHU92AsPPa5IBOwttO+NDVruCEl3MC5jSbWNjtPX3xnUgBgFiHBCDEqyrgOAsKDpUrduuwJvF+u2D8reoPAJ+pwty8LLSDAJ3noZ+uBuJcRNNQACJvqG/t+ZmD1w3pgdJzMG5zDs3m6atGsalJUAC+m5me3T6Y8pcThSGpsSSeYBiL7bCCYgRiutmicmGIMGQTBMmSZsBMjrO5jHfw7VJVySpvtqgkj37dMItRd2I+UIqpBz3jPKgaWYLc2E+0k+Og+uF+ZUOp02BAsL3B6W3ibe2Ks7xhlrssyqqRB3JO59psD2GPf4ViqaQRB1Elo06gRMsOYbeRgEqNY3h1oowuZXw31AiwF/wDfB0+ATb6Rg3PV2VFeoxYaoVbAT1gbKB+VrYT5j1Gp6LgCCF/vxg3J5L7AiszAbreIiduhMf0wTL5st3jWBAwp/vK6HFBVqNB0nTsd773GxiMPRWo06LKTUqPpUrIX5toJBsALyZ2xlKmTVa6mizaTGtjvLHsfb2vhjnM0qKF3HsJib2aLmSJvggmXBWKGzZhVHVUIZtNMDa0nfq0fkMX5vhKVCAV0SLuLNa8EHoTt7XNhgLIZ5qlgmlQDcwZF7AAm5wYldyBpmQJ7A/pP6YXaCWgm/GSOYMeF5gWD1Y6Sb/of1x7gotVNyxHiRjzA629Yv7SJqMlQBVUAA00yWaSXqSZA7QoIJMSZ7YCo8Fp3NV2JYmAOVrdQTNz0mYjrgGrnK5Z6ppM4AnSpiOksTpLD2F8H8DVqqtWq8oF7i9p6Hr0Awqqghy7tt2A7Slsn4pm8r8PEa/UYAKYUg3bzp6qv3mBB98cVzoIVQy6SYcQSZj209LTPfF/F/ihJZFlBMNPzT1kfd6CMAZbiwZ9Kg8zCZmDv+mLkXbzH2lK625lgpdAAxPiGPm8DHr5T0yAWWWABvMA9/oL7748zpBdF2B7Xn3OLDQLbCXmY3mbD8dvcjBPXqHym2IGxEuY+HayV1RF1auZTIggDVeT02vEwcbDK5n+GOsaZADMLbXJEgkyTYDvhWuaX1KZdJvDA/hB/WMT4kzKmiqJTgOeYDcaYm0/TEl2bCEeStWARmMuM8coVEpstVQXMimGLlT11AgBZNj3jrgvL8OTM0OZSwmBDQQQBcs1lHYXPtjNcJ4WzUWYqNRIUMFMgRN5FgYiRedwRhpl8hmNIDaFAIkTzCdpKiJPvgTpUEZ4jgtPxcEes4qcFrff0BQ0qiXUdySZJY2klie5sAOhX0DSwJDkDfvbb85G2L6XDKgPzlUWeWmZsfJBiOwwRT4Oh3ZmYDd7k9IkiTMnaNsGbEFeMRVl6NMsvDatF9NMq4FwJAgH3gf1xVVFVgXIK05MAn8foO+2NNSyyJMRcxM+PNj9cZ74ioaXKhwBAgEsYBvsAeo/LG1NrJ2mr1GqE8CJgEjlYWgwbfqfG2Lc/mmQPKSwFp7/TpbDfh1OklJCzQCo0rN4jtvJ3m2AuJZpKoZaN6irIEi8RbqNpicN0Z8zCccHLOJluFCpVqQDE3k9Pc+dsBeq7OAZIDXi0Dz9J/DGi4ZkGy7VWqJDaQ06tgWubKPI26Y4PDQaTFE/zDbxeRM7C2999sODgsRAXcwr/AAydPpUy0I0bmJ7sY69SYse2On4dVa9SsFb+VACRtYttA3NyLm2JQ9ag1yfTKjUYJB7QJ3jqB3x2/Fk0TGq26sJiex6bY4EZLRzLxiLqGTqKpZ+oj7sNcXJkAEbbYGzNNqjIkjSbH391mQLWNr7dcMdaVGVbAO4ExH3WafqR07YvyOVZoAJ0TsAIPXf6R9ccthVT6ycIcEmc57hbOFRWAUAiAoPba4vi6lTFJSgkemhINv263G+OcxlSjwzGBcDeCYEx0wXRys0zqOoGOnmff7t8Q2LZkA8czbFRV35mYynCqpPqVJIH3SZ1SZNiNjGHmaD1VVablWU8sbHsDAx1nBoKgbbz4nt4/bHTVEiQSOu0D9cVAGwZmIpZAw5hlWgHBU20yBHTqxv0vbwAMUvQTTpKhgIPN4PYW7dOmOVzULLcw2HcgjecXfxSRMD36AfnO2+J9JG2ZI7tqIzBM1Q1OhjTfcXBB8b7wPrhV8TZNlg30d7x03A/cYdrmZUgLPNYjpF5v7T9BhSeMBqvp1BynlBnYk7+JmI8YbSSD8o2lGYBpfwolaVMINVjJgCDJkE7f2MHLm9IuCALnqB+UxgFc2irBBaNrwD+3/WPaWWqVBysZO0G/wCH1/LHOhyWEU1R5hwzqm+uJ6SLY8xVT4bUAAKsCLbjEwrzRWhvSaPJ5hFqimQFIYHm5tX8pN489MAJUzSMqkKFViXqFkZTbcQSCQTIA7W2xTWzEmVO+87/AE2/TF2ezA/h3ZUB9NTDHeWtEnrfYYUtenON88yyu7fERVc8Xr1xpNQ1JuRe5JNhJjrv5x0atQaBUmCSReLgCZg72mMPq6emAm5Fiek9fzwNxFV9Ewb6TcXKk/8AUHxONWsKwaPTrDnj3iU14ckQLdQDPuWwXl+IaFmQ0/d0gDSdzcbSIH1PbCLJ1yWhiQQLwJI/HHeazZMzcmB5joJ7CLYuLAz1BVkZh1esQutTLKbbfp5F8X5biCmmWqGQYteD3a/awthVw/VSqfaABVgwSZ3GwAMmP1GL+HcIOZYrTJ0A7aTtPWbAdImTbC3dWEnsRQNxkTS8KzZdC6u6qxPKNIXltMRJ7xMWHnFOYT0h9ma7lySRpBkggyY94k4Gy2e9FysqFXkAtEsxA6nlUDYCL9Zw0yZK3LEHqxhf22H93wj4dpBflGAPBlTUmSmGJjWQwBJtNxbrbtbFOartFiSFN4tEi4JwzStRqEM5XqFYCTYEeBA/fzgJKRqHQD8wJBgEgqA0coAFg3TClyB5u0iZTjI4gjVy8Lp6CNPWN79D59sAcaaajMFZwBLwDpEWAmNon8Zw944qUKSshOpo+e87SCPuhgO1pOMdxDjtao8AlTuqBYBJO1t+2LagunIlVI0DM0VDLo060A1EsqtzElrzE9JGOjlqgDegwBAWVgqhO7HwSWIgTsvY4Or5xAg9ZhrFwx+aDET94mNhtjK8R4nUrToBVQQd9yP0/acTrqLbTKw7NqztGRzGnU1VmmQtpK8oE233P544XPKxENvszA6ffuY2geMAtk6xCkyA0lhFwASS3e+o+Y2wKc09ZlSkdIg8piAFJ3JELbrPvgxaynH1npqF05z7xxn8/TqadK/Zry8//wByFIJUHbeJAvJwJl+E0nAFMNpuJkWubE9I/SMDUs28tTYAkCAQb9djsdunXBPDapQgAkKzcwm0zAPvgzXkZElsyMlTvHtfh9CjQWza2EBUuxYiBEjtv7nFmWqPpEwIEED+7HHZpDUrGJWYPvY4X5/iTq5iCmmCOxg3B3/Hx1wKJqOZMyvYBgYizPcU1VSpMS0CJ6HckbC2w74PpW0saigkwQ0wJJiDePfCWplNRBm/f+v9cHJSgKtSZEWm8m24HbFDIT7x7klMTUJw6lVXSCdXtKm87m+/bCzPcOSiXUCWsyv7khrGQQIAnoSMd0HgHSzqxiCtlsfBvjhc0zjQYPMZNpvvfcbDbEyIwi6VNZzmLjlSDO8wZ79IxZTyLzoKuuojdZIHebSN8NlRTpBUNFgMG06KmIW4JUiQLEXg7gmxta2MtbG4EReEZ9Qio8C0yUcOqgsLRcWveTY7jGYzTGq2l0v/ADqDPnf627/TG0qZr09YQX0kER0O4E4z9dKhqFt9N46Seww2nZMtKKhprEtqcE5fT1FSpXTr7C0xt3264GOY9KoUBJOqxiAPG9hf8sHcW4gXCaiQTHi15uYE4UV86lg6tOsg3uLWbyD3xw0g4zvN0DORCWe95n/ccTC2q2XJJ9SfP9jHmHZh4b1j/LOSkkknv+GNDwi6KDcATB7gEz7zfExMLHf2m9SAL3xAMrUJDySeUG/ckyffC7MCczTBuNO3TY4mJhLSD+mKeIoNOwxXQH/jVD11C/0xMTGLPc6T/rw7MtOXyhNyUeSbk3699h+Axu+FZZVymYZVUMtCQQACNtiLjExMK/rim+5X3P6z59wxvt1/3/uMMuPH/wAvR93+XpbxtiYmKreRIut5WWhQMuIH9y2Gnwv989dJ/MpOJiYXf9wYI+6EX8e5mIa4jrfoMZFD/wCVT/3D9cTEwdP3c2v7uOePjmoDoQ0jvDQJ9hb2wxyiD06dh8q/tiYmOXgR1P3IhtUXBwpyQ+zqN94xJ6nlG5649xMKEhXkxVnW0hWWxGq4sdx1HufxwJWHXyf1OJiYpT4RKquFmlzlU+glz8i9f9AwkqGYm9v6YmJjU4noWcCWZA/Zt/uI/TBlamAAQBOpr+xtjzEw48CSHmN6S8o8j9sU0P8ANb/d+wx5iYnbmStyYzI5lPY2+oviyiNv9x/fHuJhDSe3mL8wvNV/3ftgN7ZWoRb2/wBgxMTB2fdSofAInF1UHa2FnGFAYQI5f3bHmJiZPim0fHA6A5RiYmJh89Cf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669744"/>
            <a:ext cx="2466975" cy="184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52599" y="2209800"/>
            <a:ext cx="3001477" cy="2209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17562" y="1447800"/>
            <a:ext cx="3525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 fall color in red varieties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Green vein banding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89562" y="3784937"/>
            <a:ext cx="35258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Rolling under of leaves in some varieties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08561" y="2111514"/>
            <a:ext cx="378301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Reduced vigor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Reduced yield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Irregular/delayed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ripening of fruit</a:t>
            </a:r>
          </a:p>
          <a:p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Reduced sugar content in fruit</a:t>
            </a:r>
          </a:p>
          <a:p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191000"/>
            <a:ext cx="2781754" cy="21438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876800"/>
            <a:ext cx="2789125" cy="1859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19400"/>
            <a:ext cx="2000250" cy="2152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52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be fooled…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2" descr="data:image/jpeg;base64,/9j/4AAQSkZJRgABAQAAAQABAAD/2wCEAAkGBxEREhQUExQWFRUXGBcYGRgYGBgdGxgcGB0YHBoXGhweHCggGhwlHBcXITEiJSkrLi4uFx8zODMsNygtLiwBCgoKDg0OGxAQGywkICQsLCwsLCwsLCwsLCwsLCwsLCwsLCwsLCwsLCwsLCwsLCwsLCwsLCwsLCwsLCwsLCwsLP/AABEIALQAqAMBEQACEQEDEQH/xAAbAAACAwEBAQAAAAAAAAAAAAAEBQIDBgEHAP/EADoQAAEDAgUBBgQEBQQDAQAAAAECAxEABAUSITFBUQYTImFxgTKRodEjUrHBBxRCcuEVYvDxkqLSJP/EABoBAAMBAQEBAAAAAAAAAAAAAAIDBAEFAAb/xAAuEQACAgICAgEEAQMEAwEAAAABAgARAyESMQRBIhMyUWFxFIGRI0Kx4QXB0TP/2gAMAwEAAhEDEQA/APTUYu4JiCkaSRvUgzmrkaZHbSy+yulXC9R4E6npI2FamRsjfoShVa7JibHO2RSSlkD+4/sKo5j1GKpMxF5iji1lSlEk176hmlBJ3CnH7ZWUfAoEDqCNalz+TWYE9EVJ+PBtzLEq50o+QMorVzU4P2efDQcUhQSr4fTrQ5Gpd9SDyjcItMIU6+2wnrJ8huTTsFPv1L/GNYQZ6wlDbKI0CQNZ/U00QaEwhu2Ll5xKXw0c2VtH9K52IMfTzqLMqhriMvjk7BkcbYds7V0K8alkDONkDy8zSGPEEGNxLxrl3/xPNkHMugPUpHc32F3KcqUDSABPE1GfHZmnHyOGyEmB4gt1DmqpE8VSfHCCjOlifEUodyld0DqdSaHNm4/FROPx5GzBlOTJrnsCdmM7lZNDU9U4V9fnW3CE+z1hE2RUqtE9Od5xuOn/ADaimzXW+dQQgE+Lb5xJq3G5OjHY3ANTa4Lh5ZStJMyqQeogV1sOLhYMqmT7T9mFhRW2MyDrA3T7dK3iVM0GpkThTqzCUEn0p/0iRc3lGVt2dvGAV7Dz0BHrwaky+OX0RFk8jsSm8wzvfFKEK5G8/KjxYCgmFQBQm0a7QtoSkK2AGukaVM/i5D7mAH3MmvHwzcLfSPiO0x4egqnADjWjHhTxAEE7SdtVvpUlrM2kxmEzn/8AkeVNbJqhCCGZnD1HNPKSFfIioszULlnj4PqKw/U9I/iViKTZs5dnTn9gJ/VQpOYjiij+Zz/c81wVvM4PWgcw2PFS36m/wfDs+aDBkGs5icNNmQx230nppVTG1ueJIOpnXSNq5uV+bXDEpKopJEKfJBI0BPtWcZ6cIVzA9SKGoVSSQBuoQekn39a9U0Cc8G+ZR9E/c1uptTilI6LP/iPvXp6pscLPdgT8Q1Pl5U5utdSxcdtynoaHBAPWPrX0KMCoMOTo56KsWxRq3SoAjPGiQNfU+XnXr/M0AzBYljLi/iUVdOgr1iYRFLl/zmnqQBB9J1+dAWhhdQR/FTByx68fXegLwuMT3d6DpAilkkxoED7yaE6Mcq2IXgyvxADyCKRn2su/8cKzV+RHvbjEMzdq3+Rkf+x+yRUuM8yD+BU5OdOOZgPRlPYttnMovHKnIY9ToK3JZOpP5BAx0fcdMXCgfCCRsKPJ45qxOMv6hWKoASAFZgdyOPKvcaHcZUyOJ36WtAJPUnQe3NGPHSrMvxeKCLaDMYqTuB6xSnxitRreIpGocok7mainPqcjy0/WhYV3CnylGgnpELrZsmnXy6k8Vs9Ns4EoW4BJIUZp7A6E6XkKQQfUCe7UOnINgiIHp1rp4lK0b6lARQJoR2rDjZUClJGwJMnqY2q/mONwFxDlMfjWJLUqVLJPI/QCp0yFoRWupnXbkqJ10H0plxLDUokddfKhYgQsYuC3jh59qXdxxXUCK6MRVy22QVGBqTsKW5qW+Pj56EcYfhi0HOvwhOpHJFT5GDChOp4/iNiP1G9RZilypxYn09PKsChepwHbmxb8m5vux/ZcXFstwkpVmhPQwNZ9zSFc8iR6kfk4/qCvxLW7BaNzlGunNdfHhOReXqcrGpgWIPlCMsg/qKw+NwMpw4bazMPdKzKMRE9Z95pGShOup/MsQkJUDAI2jr1qJjyFQ8Y5CvcYLvVJOZGka5jx7c0GBPZ7kuPxQp5E3PrnHP5h8KiJABAAAJ6gcbUfmAOOQ7hZcScSaloJPFc+pzhOhvrr6ffYV6EBJnbWAP8AnzNZdwuM2Ny+hx1S25ygAGT05J610syH3qXO4KcZmr0gLVG01UBxoSnC/LGICu4ymab2JvRuQF7nML6aGhCV1CJABuUPFOyTRmxEgK8EuW1T6UIYGF9OticfHhBOulADZ1KBobgBFOk1XHnY1E3TYMQVAVL5P2zo+GSoYj8Ga3Ects4vMAcpgSJ5gac7zSMaB2CmX+Rn5eGX/U85dQpLykq1IO/Xz96pyYvpjiJ8yDYnuXY11tuwalSRIUdxyTXPscCD3AI7mUukvO94oONpAkmSeZjQV2B5a0EWTL47L90z9x3ihodh7+9blycBZlKKqjcQXDOUQScx3qUEtuOXe/UqsXAkkHbjyocictwrHUdBmUlJOvppUTPxPKExCjmItJSlYATrP/UUZ5Mt3BYF1/mPm7B1a+7yKK/yxr8uKhJoznfSPKjNthPY9DYSp/xKOyEnwj+5XNMZAlFt/r/uVYsMd3+HNpA7llokcFOnuaLyGW/jqPxKApv+0TYbbf8A60MqSO6Kc6R+cRpPoauw1lYFvciLXEXarBFsPRBKFElBA68eoqsIeXGHjynHo9SNl2OffBKSiAYPi2q1cCj7zKf6lSNQ7EP4foaZUtT4CkpUojSNBMDmvMi/7Z4Z0IIYTzp0xJpRESGqRYvinzHSpnxA9ShWB7hrqQ8mU/EP6RU6k423GKa0fcUuIy779OlVBrjGTgLmo/h02lV2gK21OvlUvlar+ZuPKwxNUffxau2kltDUZl+NZHROiR7yT7CjARsnPGZKcuT6YRupiG2m3FSo5VZRrNVkLkFGSglZvrPDmGrUOLVnVHwz4R7DeosWBnzUR8V7i3zsTSxA/epglEJBPXp5V0GGPlyUR6KxHyMDbuN4XAgqI6x6fpSc29RjLqpmsRuFE6kGa3jBdvxPrMlzQDXy8ufOlZCF7hY15bjm6uVNNBPJmD0rnrjGV+XqbxRnuLHLnOoKOihuRyRsacMfFSI5aHU9EZ7XqAJQ22lS/iVqVH61yPmhNGSZc5GTrqda7YvjKCGyE7DUfvWkkib/AFRN6G59iHbd9xMBKW+pEyfmYo3JaL+uR1COyeKOO3bXeqnKChI2CRG30rqgrjdaggGabtxiqENFvdeh22HWeKufKOXEdzStieZM9pn2c3drKc2/tTBlaHjQHuCu4q66ZUpSvU9a0sT3K+KgUIpe1GlZJiICqhMNZfbXPdkHmkZU5CpQtVRjW4ZS8MyCCvkdf81IuRsZpuoS5G6Ya/ML7LgtLCyDIIH/ACaHySMlCU4sasQl9xj/ABEw1Sj/ADTYlGVMj8upB9gYp3jA0ZN5RIpG9Tz9LypB+dVcZCxm6wjD1u2/fJdSBstKjEAcjqT0owSBqHjwBvlFzbQCshUCOPvPSsPViUNowfEyttJQYBJ4HFACrNyBiz8tiZ9xo5tZFGTW4ngbjfBrEhYOo00qLycoK1GmkQwu8SpRhSdOI4FDidANTAUI0Yuaw5ZA0I8UbfWsfOvUIsi+43SuCU/liuc62OQkecWA/wCZ1S6ACTXICeNvpTBMuMLW5KHpSSDOhHFWhbAuXN1I43iTrrhUtRKtAeNtquRaMBNrcRXDhn/FPjVlRWTzPlXhCsz5U0UwQJZ13rDNEpLlDC5S+3vFIMgwaW+NW7jFyjozX4bfouEhskB3f1/zXLyYjjN+oYJwvzE2NqwpVv3ToMGU5iBCkrmQPMR9aZ4/kiysZ5rJlYZUPfY/c8hxGxWw73RIzAka+XPuK6eNuU5zipr0BpttKVEgkTk0kjz/ACinOwApO5mLG7bPUrLZUTAAG5O4HpPFT5PIXGOPZj3fcrxC6YJ1UVbDTXbp0qPGM5FDQng+VRVARfdYowgBSEBSv93HtRrgdj82mNZFsYD/AKy4pZO07BPHSK8fGUCFjCwF29cJ1UaauJB0JhIB0IS3euqHhUrQUlsSA7HcP4V1GOH35cOVY1I0VGs8VLlwBR8YrLiBWhCc3Qe+5+1SzmHUisk7ma2ZLLeS+ANSSAB5mukgup0nGpbjNupDjiV6FJhQkb+1Pog0JmBRwiktZuRTi9CO4rOtMDNqRSzkhcBJm2KgSAZ4ofrU0NgvqKHUEHUGqOQIuJ+meUpWnWsgupE6puvXFiTt7hSDI360t1Dij1Hq/Ef/AGbfAu1jjoSy7Jg+FY3B4nqK5PkeIE+Y/wC4nJisclMZ4/gCHLpN1KSlKPEkndY+E9Igyf7RVH9YClDuC2S6JmcvnbdpSiolxZM6zvRKuZxQ0JQxdhXQiq/xda9Nk9BVePxVTfuLWk6i9bpI0qnjqAzXKVrG31oCJoOpBpeUyDQMtiah3GgwhRIJICVRqTtNTpl5aEcSCLhX+l5dAswfKp8mfi3yWSjyQDsSF2VpABEqGsp3jz+VZiUOeQj8TK21/wAQy1dzIBPNS51AeReQAHkwaXJ5SXct1HIV9Qa6Si1nRuxCceBU/cEgk5ionprr7VZjUVqZiPxiJKqcBNDG5xS63jD+pIfzax/UaUca/iaH/Mt/1NWmx9RSzgEZzWEqxFpaYcbHqmk/QyKbUzSaOjJ2+HIcB7tebTRJEGaB87p94gHiuyNQi2wIJGd4hAHB3PpSn8ok8ccw5Vv4CzJWuLMNHK0k/wBx3P2FA/j5XHJzFfTbIaJ/tG+IYx3KUlQJCt6X4mAPcXjUG4A7hzVwMzRE9CaqXK+LTjUaWZdP1E9xZJSrLrI4iuijqwtTPcSdjqULaTxoem9GWoTyJZgd03BoLuG6UdTjDQnWaBjDRV9xyxjBICVAEDYRUrYCLKmp4Ip6jBDwXJSZ/WuZlVkNGc7NjOM0Z9H+aFSfRihfQnEqQR4Tm040j57+1GyEdwnxsvc7nPHh9PvvQCLjD/QluA3SkhDYOq9pPQDn1ro8WVJ1yEA/cBurguPuKBIKs+vE6kD0ir8H2iKRK0IkLRmDvThM46lKxvRamUag6knahM0C5K2ts1CZgUnqEWuFOOH8qRuo7CpsudU/cZVC2jC3u2bfRErX+Y7ewqR8eTNs9fiFRcUdD8RPe3zjhlRJq1MKJ0IBaupU0DuDrR6gg7mhxwlTLUyVEce1ReIKdqnkoFomYuVoIKSQR0roMisKaEMhPe5p7DEG7kd26IXwoc1z8uJsB5L1M2o5J1+INeItWFAEOKI11iKJWy5F1UNGYryBAgSnbVR1zjnrW8c6/iF9R/ZBliLVhSFBpUqP5tKWcuRW+YmjKR9y6/UATYOZoI9Tx86f9ZCLBngyj3IWz5SvT68+teyY1ZdxhC5NMIa/eLX4QNZ458qmXAqfIxQwY8ZsQhx9DeVJEmKTwbJZiDjbJuSYfDmwPSKXlxcZJlxFDNHj+MG4DbYUUttpGQJ0B4JUOT96obPyNn1HvnS/jEOKQlaxOXLlOUf7kpBI+mnnXTXfUpVtQRagIJBJKQdfPpHFNozSYEtYB20rCrepodboybCm82opOQZK1GqVPXcZG3ZZhZJ14qX6mXIKAgAE+oqusSWSRMJ6DanL46jczSnYi19YJ0NPAinezIJXW1F3CEEdB8qyoaDceY2crbQ1nLxpUPiXyYzF/wBxiFs10VNwIYyuNeg4rGW5RjNC40tyl5Aac+LKClXrwahyKcTcl6gsK+Q/vE99aKbVlI2qpMgcWJ7he1lDSsp0rTueUlTC2MUcTsdOhpL+MjTXZWPUL71lwjdJ8h13qfjlQH3NQuOtw5FqWvElIUqTPkOlTfVGT4saEwZBlNNqK1t5lKnQxMdKqBAXUqx4g+h6EKw1BT4tiBHz5+VIzt6E5XkNQr8zQdm7dDzzSFGBIPy1j3qXJqc8d7gXbG3K7wx4Q5sTtoSOPSu5jFKv8CdoLoCCPBK2kqggxGsQY3jn2qutTzGKVIzSOaz+YAHLqH29oltIcXqeB96hyZS54LKEoGhAr+7U4STvTMWPgKhuQB8YuUabJy1iVpQTWRUkG4869PS5spFCRqGncd9oFz3e85Qai8Mfd/M8i/E/zEjaed/erwYNS5BkftTKuevcm0o58523pTqDqPUV31HCHf5tCkmAsEQetc1l/p3v1EsRjPIXUSXFoUKIPFWpkDCxGhbHIQamxdQ7D0kKzEaDX5VPnNjiO41V1DbW/UVK3OhJ/apsmBeIEP6SN8YSy8lZKiJUBSHVk0DqKYtg+06k0JgUpjZnMyPyNyOH3ZbWlad0kK+VPdOQ3EASWKXylqbXrKCdx4RMQPeDXTVjQnbBHEESq1eWo5BAS4r4TsCT9KeGNVCTZ1CbvD0W6/iC45EwT7ip2ZntJvDiSIrv7nvR0jj7VuLF9PRm8RxNRX3pAjiZpxEQplS/LavTDOiYjjesqZU+COlZMqE2tupShApeVwqxqKRszR9pGsqgMs+Ea8bVF4hu9zcBNGK7LuSFpWAkxKTrJP5fr9K6SVNJEEKgkbCf0rYgCzKnHARptWgRjNqSs3CkgjSDScqBhUNNipoLjubhvOZBGhjiuaofE/ERah0PEbEXIw1JOigofWqDnI1UMCjsSpyZ+HLpEVoqu7j1r1Lmm0obVO6oigYlm16mAES+3ZMA8Gp8z+pL5mQVQhAGlTzlxe3IPJq0kQJq+0+Cd1ZsuyfxUiRlPxDUekpn5VRhckAN76nQwMQgBnOyuE96lK8qFqgpCDoCREEHef2q3lqdHGAqczBe1NmhAGVWaJkgynjUcjWd69jxcYGSlXvcxqiZojUnDGRy0JM1dmVqoZpk0TW1PAxrhuGB0TMGo8/kHEdiUNwRAx9w83CLchtsAmRmJH0qfg2VSzdQAnMW3+IZf4kjOW3BIjfmk4sDcOSncDDjHC17im5ZbYcQrIHUGDCiYPkY4roeNm5fcOoR+Y/cDxEBxf4aSEwI06b1Q+RZnAwW3TrrRBoPAjuWvJEaVtRZY9CEYOtPiQowlQj34NReSCKZexGb42OxIXbakKy9DRI4dbhpsWIbY3IObvdRxI56VLmxEfZPMjV8NQl5kO5SkjIOOkce9Lxnjo9zytQo9yURttSXNmc3Pk5GS4oRERUgERBO9VkxdzS4qQ2httTy3XVAFScxKWhGid/i/Shwni4aPxfFhZjbsPcBlBASS6DpoTlCt4AE5jEe1dfHsTuYwpWmOpX2owV5WdayhCBKic0lXAEAb+tUdLZis3yOpikWaea5OTyix+PU5jeRv4y5NkkpMAA7STAFCuZiRCxZmLgGKUJSdxBqvYnW+B1CW7BRPh1oTlA+6CcS93GNxci2RkTqo6k9KmRDnbm3UDldM3Qi2yUpTqT1IqnMgXGanlcuST+ITjx/HPO1K8T/APIQcOkWEYdf5vw1AHTwyJg0GfDx+Q1CJBNiN2fxmBlZyrTIUvSCof06nbUcVQvjoy6lXDGRoRK602pIBUEL1gdYpAOTG11YiHsGjFjiY5qwNYiziA3K0OQZFYwsVA5UY2uR3rQc0CgYV59KgT/TyFPULH8Tx9HqCJV4SOpB9KfW7jToRrhoKW5P9Rj/AD6fep862bEW6M6/HuFWzGcEzoKiKsDIcniMh3OFmBJokFxePx2eJC7Gx16/aqak2p8y4QZ6a16aJvv4eNKdduCVEDKlZ8/8118H2Tr48tC4Q+UXrqrYrUifgJ2zjhQG49Oa3IvNeEb5I5JqY/FsLetXC26nKofI+YPIrkviKHc4zoRA3VBSFJJiRvQoDy1NxAlhUTIBJ0ro3QnYUFjQM0OG2xQJVoY5qHyMofQniL+K7iS9UpSjm3q/CAF1PZheh1CcHZBdQJ5ofKasZgIvBS36k8aWkuqjrFL8ZSuMXNQfAAwG2Go1jzqhtjqbjADXNBco7xAUhQ0+IyRIFc7E5xMVaFjfgSrf2gD1obhSSIhCdQNIE7xzVYNdxXnMAQY6vrNt5IKEhCsu8bx1oGYqw/Eix+QyNR2DMotGXTmnmXkDsRtghIS4dwAPT/uoPKrkBe4vIPtEIt7Rt0BQ0Osp/Sg+o6HiYbMVNGRvkxG+nhA9N5FExN1KEIrUJtkiMiRHXzpZPswMgs2Y4/llOJyigxmjclxNTWZjHGgkkSDBiQZB9KYDqcmE2VpnS6r8iM31A/ehY1NEe9lMfNmVGJzIKQNteDNdbxsg4UZdgHIQJN8ppQWVSqZHUk6z/mmA01zpAg6Madqe2S71AQptCQkyDEq+dHkRGHUm4L0ZknteaTxA6EaMajSxv2dtLfI8u42Snweaulc/ynewqdyvC30lNAE/v8RTeYgVKPTiqcWAKIlcox6EBUSdTVKUIjIXbZh+DtEvIjgzSfLYDGZlEISZXetnvVZupocR+AqPRbKym4ZKdtqcjah+Tg4HREKw+4CJB1zaR0pOXHy3+IriDq5w94yrNMdPP26V4OuTqC6q+uxGWH421s4CknZQ+H0I4rHRjUgyeOf9sFxVjxiNZFMcgbl+Eclhlse7KWhsfi8yRtXMcBwXP9oJUFS/+Jf2XYyv5yNEakftVBplER5L8U/ZhGOWfiL7fwFRKxuZUeK10sWe4PieQy/FjLMLbzODKhRUYGxqb6bVUrystaM9NwjCG7VHePRm4HT06mq8OFcI5PJDPC3iMxy6pkx6cVKOpzTHnZ63C2LwjcNDTk+IbfKk5Pumr7ixOh8WkToapxZeIlfjZlxg3DMTwstIt1KOriFOEdASAkfIT71ViJ99yrxshyE2YGEtHkjyIqm3EpHGW2dilZ3kUjNlKivc8xCCwP4lGJPAeBPwg/OvYU/3HuFZC2ezFUVSJMe41wewcflDaM56RqPt61PlcIbM6vjLzwtdV+4dhbLTbwSSVLmNNgennU+dnfHdakOZKQ1FV5YO5iSI1puLMhXU8o5kEGVXaYTuPan42Bj/ACsbCjYg7CiCI3rXoiTYruNr5Q7tJOqutQYwRkIHU8QwY/iJ32VFMiKqLVqCIywxSsrc66ka9J0FLyMCDGqBxMYN3P43O8D30qM4/wDTqCF/06/U1FnhhLfhnMsknTYca0/EmgTJHAYj9QzDLFwlKIE8JGsx1ozYcSUr8tTaDurVOdYBdI0Gmn29ao5BRZ7jwoUWZhMe7Tl9RAOn/NqPHh3zydzOVzzmuXItQizuHEk5CQfKev1oGAPc9HmIYbmKVQUKI8aVSYPkelIGTiaM91Krhp3L+IrNl2Mz4do8oq7x8gY7l/gUGIMqas0ueUazGhFUtkKidHJQoyu7uAlOVqQOa8qWbeaMZ7buKnXM/r1p4FTDTajDs5gK7tzIkpECSSYAHWl5M/DXsw8fjqRzY6H+ZqLqycsWMjJEOk5nUE5lgf0jlKdfeuemY5G5NOl4fjLkJvXH0f8AkzO4NbEXJPASpQ+VO8jIDj/vI/OwNjY/gw2zZVeqDJGRRnKrWPQ0k1h+S7gDCMQ5L17h912UaYlNw+gGNgCfeTW/1Lt9onTxnE2PkqWPyamSSymSEkgdT0qr6je5z/pgdCGt5FJKANhoTuT1qd+SkMZLnUqQxiRy2WkzG2+tVfUUiCVEZYLqUz1J+VLzVx1NohDHGEWpdeSsqEA7c+VIY0AlRechEM2Yf8KkhZSDoSOKqKgdTnIWC6jDDMft2GlZU+IaBR2jrPrXlcINdw0UILPcWX2INvJKw8FK51+lEMRI5MdyfIzNqYa9tlAlSdQeOlUpksbjVPqKIrkGSRx2bKZUIGfg+XMUrINXGCq/ceXDpXl3BAjUzPn5Uk1B3BjqYP15pmP4mxH+M/HJuQfukpQQgAgSIqzHjJa2M6iYmLBnmfKCTppNW3qWlakmrTx5SDPJpL5AFu4BAX5Rmp8W8hGkgyRv6HyqWmy7MLxmYnn+PUMssXlJB8U7g/evFKO59HjyY8tFdGajB2bMWy3HBBV4dFCQIkx0qdyDr3OV/wCROR8649EdzIW94lDw7kGAZBV+tUNjJXcblzIAVQbrZhvaFo3IlSitaeJEn1qfx34NVaM4WPKVPA/af+YmZZUpIQWzAPG+tUswBsGWE8bNzjCClcFASDprv5UL/Je5NmPNO7gV5bEEyZ6U1HDDQnsb8l0IbglnIjmN+k0OdiBPZTwFzX9icB73vCJATOYnr/SPlmNHiU5Hv1J/J+RC+orCjJbCvCDr5mqXFDUB0GPQleL26VLDalRGoTsD5+dLVCNyRw11CX8UQ42lnu0JVIAhMKPHvXuLdARBDBtQDtFgz9mtvvCnxJnKOB5+dVfQPC49VI1M3asqcUEp1P6eZrjsaEkqaqwsW2tBqeVc+3QUgkmbcvUfpQ1Nv1BHIijXRuYGo3OYXhZdUQDqEkjzirM3lqgH7nbfzcd0NxdiDiQoDKJ60xLIu5QnIi7nc5Sn4dTvSq5tdwB/qNs6Eii3LigE5lE8afKmsa7lStNrg/YtMCT4zumJA9Sd/SojkyZDQnjk4g8uo5xPB7NhsJU6JA8pn+0VmTxmRrVrkKsztyuv7/8AuYi9tkIVmDqR0zD9qenNhRWPHlcRRWX4Bh6Vr/COdRE79NzwAPOvZceRhVSfycvNeIjrFMJdZbLjoyokazrPGlL+g4FkRSG9VZmaetG1EKSTB1KhqPT/AGmiBauo9crldiVYizEADNppWYruJwC79SnDFJCyrcxt04H71RROo+j0Zv8As0m4Zt1lsg96fCI1C5iSeQdPSKbiQlDXuT5cg5fxMfeywVF9Jz54Kdo119vOjUfmKzOSLl+OWDb4SrNBjRVMB1AyGhcL7KhLV02p4Atok94eFRpNFjILVJ1yC4J/ELE03d0AyrMAkCRsPerMxGLGAZTjtjdRB2b3cPkB9TXzWSc9jqPUJpdzANyDiBWzx0ZUpAr1zJxt9TRJR+VQ+lMRBkNNKPFQM+4HZ/B19afk7nTyEkwhNqkoUrkEfWftWg0sjfysimhF1s8oFRk+Han5QKlT5nUAgw9vEXlfE64r1UT+9LYCojLncirl6VmlgASTkTuLMSUVBUknKrKJ6efWughsbl6sTVzSdhTD5PRpao4OUSAeonilqoZ6MSXIyESPa3GX7hZbcVKEq0SAAKRzLmjLSAo1OW1mhMBIyzvHPrXuIBEnViW3K79oAga7V5EDMbjQxBNRetUJkQDVGRQq6lCbNGei9nH1fyizyjVJ6Hetw6Spzztz/MSvDvi4XPETpNex7uD5OmEFtcPQbIL1nMU+UChUnkRNBtbgv8ulIKRoIqLzGKuKiFADXE76A3okAA7xzTGYtszqUANT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 descr="data:image/jpeg;base64,/9j/4AAQSkZJRgABAQAAAQABAAD/2wCEAAkGBhQSERUUExQVFRUVGB4ZGRgYGR8aHRoYGx0aGBgcHh4cHCYgGxwjGhgdHy8gJycpLSwsGB4xNTAqNSYrLCkBCQoKDgwOGg8PGi0kHyQqLCwsNC8tNCwsKiwqLC8sLCwqLCwsLCwsLCwsLCwsLCwpLCwsLCwsLCwsKSwsLCwpLP/AABEIAMIBAwMBIgACEQEDEQH/xAAcAAACAgMBAQAAAAAAAAAAAAAEBQMGAAIHAQj/xAA/EAABAgQEAwYEBQIEBgMAAAABAhEAAyExBAUSQVFhcQYTIjKBkaGxwfBCUtHh8RQjBxUzckNigpKisiRzg//EABoBAAMBAQEBAAAAAAAAAAAAAAIDBAEFAAb/xAAyEQACAgEDAgMGBgMBAQEAAAABAgARAxIhMQRBE1FxImGBkcHwMjOhsdHhFCPxQjQF/9oADAMBAAIRAxEAPwDbJsSmUjSoC6lHc6Xo8WCSXS7u9i220VnJES1K0lVVEqDWIBduV4tKUf8ANSOI5GsmYpm4U3A+kYqeGentHpQKeKEmcdpJUlQQDrUSxYeXnHhvxCZqEYozZJOwHs3pw5xrmmKJmyQNLFTlt6FhFfyNI76aaKBABevoIZ4tTqS3529g0Etd4aH2SZrm2I/uJSCCFAnUPwsWPpAVPOlekFZSx8pHHk7PD2ThghKNaUsnURxqKv7wjxye7mICUf25jFuB36QrkxYQ3CJ2JSuUnWAvUQSOGwL7B9oyUkypRTMUFJ1USkbel/WJuzuGAC1kMVKLPsnZvSBMTMmJxITL06Vh9JFy/HYwzYRzHSBDcdl6cShBQpKEX5vzgCTkokpnIWpJSQGIBubxYpc0ISQQApvKnieHGPAQoMzU3/SFM40WeIIUCVjs52bAX33nc+F6MKjV1pThF0kyRLSAbn4RBKQ3ltw5AU6XiWcCWJNiC30++MQNlOQ2Z5nFaBxNsNiAFlQFH2BtYwB2iAWgEMSFcNnf6tBWDVcOwex4QNnWIDULn794AEESZjcHw9FAOTTc2LginRjBWcYYTZdPOmo29K8R9IWYbDK/1DYkUq9BpfowEOJM1xX9aekLHstQlOLJpIMrCc97paS4GlQSUm9KkkO4bi28NZ/bTDTAUKUkKFnUQKWAp9feF3ajswrEyu9SwWlSgwDak7Vu4HNjyjnhwZQa9DHSxojKADVTpZXoUdiJYM8xiJgmBC6S1hnrqJfy9BWK3iEOOP6xspWz2tGpMV4008SDL1BeiZ5l89SZiCDuwPWL3kOUsTqZVl1uovFRyeVrmoDPV26V+kX3AzgpYBq3hLbC7fr7WFU9U1sBUmfJYqoJ2k7VrRNTJw4SZpYAnxBOpmYPvck7crmYKUsISmZM72ZUle1TQB60pDHHFL+FIBAuwB+AgeWXvenDhser+8czPkBXSPifvtDxkE1JZaHHKz9IKlYcKG19toCW4Soaw5qzksB0gzKcdJUkoStExj4kpIJS9iWNBE/gk7iXHpOWuMFLQE6SRXgf0tCjOMroFgqLGje/6xPPwuh9IDE0bdwefKCp00IQm5c2IZ46BU4gCDf38Y3wTipklNnSphlqQ4LpLFTiiqBn5PFWyTLVjECjKlKBKTyI4XG/QRdc4UxUoKPdkUrY/t8YAweKlIxcplAKXLKV8NRLpem9opxPS0veF1mNWxDJ3EsX9MnfQTuSzkmr3jIJEg8Pi30jIVU5EQ5FKlrmLSmhSXBI3o5HrFlMiKZkOMHfKNUuSQOVmbrFjVmFHqw3aK2G+0agtYw0bCKzMyPxr74eEVSp233MMzi2SVpc8xV/aB5OMRNQQslTnSR5anlAUb2mMtmoJluFCVJSKN4uLqLgD2rDXNJYTMlJBFFAn41gGTliUTUrHeEsXG3AUifP8QZZl7AkA/SGrcIKwUAx3NWnu6G6tI9QHPtAWKQgh3TQFuVIXyXYArKkrUpQO4ZhBSwjSxItcxjcCF33hGCbSALBh1gViJoCS4Cqg1IB35ViKXj5WkAVU+mgd42ROFUJBB50euxhdWYNRxNlukKUqosN2iAywSG4QOrWUsKEDcwRlpNdZAUCx4WcM/X4xN1O2MwwNRr3Q6TKs/3y6RmYpHt/P0eJ0TRt0NOX1AgHMR4Ft+V+ESrQU3FMd6keCmpBqH+LGIcxWrUHYg0AFPu8a4CdqAFnrv8AWDZ2FKlA7JMKTiII7SBMshLG5qRwrGsmQUglBKrsPvlBapbh6+IgANaBUyiZqBZjvvsAH5kRoALgniUYUGsapLPxemWEliW6B92D1a3vwih57hxMVVICm8wo5rfjFuzOWO9KxYcPY0hDmOLSqigzsK+jG/H6c2tYKH1Iv0nWIBUnRfeUKalaVVHTgSKXiMAkgmkXNeGOtJIBSaFJt1HVniTFSkqcaUseKQ/OrRYOrAraczKVA9nvKxkyz3yWLX+RjoWUoKZqqslz7xXMpyYCa93BKWoBsesWtKg5e9SKfd4VkYZcgAk64bcKYOcXqWtLklztQcY2wsvUCCx08efSsB4MFlnbjxNvrBPZoa5y3qFCnS8Q9Rhotp7ToNgt20/+QIyOXFeExAQt5ndq0kDTXSWbmfrHGMtzGZh5gmSlFCxvy4Ebg8I+g8Lp7tSWISOBa3QxwztTlgk4udLTVIU46K8Q+bekX9EwBKHvvN6oGgZ0bst2tTiUpS4TMKWKVcRVSgbkHlaN8z7YYYrXLCyFJLORRR30mze0cww8vTJSvUQvUQALsN+VYGmF7VhjdKHY2doH+RkWrEvWZ52lKWJBoWbjcH5v1ioKxZVN1m7g+zQJ3iqJLnYCGeWZRMUp+7cJYlJo4/eDx4lwqSTMz53zLQGw3nXZEvWlKgQygD714xkL8J2twmhOqcmUQG0KGkpajEEfe0ZElHyklRLjsOU4mTNloGiZToIaaFJW6j/b/E/Bv1ir5F2rWFoTM0KSSxUQAobO9qRbMXgUrqSp9gCQkRa+PwyFuGp22MkwaEEeAFKS9CCK9Iny5KQHAASOVz+Z4VyMrKS/erUQXY1B6vA+cZ5MklLMAbuOGw5xh2Gxh+LXMdIzMd4agElgTZv5jXOUSlywiZpIUaF9+MIcvkiZKExSgFGr8B0giRhkmZqNQlO9ST02EK1ERfisY2wOJlJmJEshkJ06Wc6iXN4Zz8MmcXWlJ9G94rScakqVMDhKKGldXGMk5oa+dQJJBswO14ZqYzUy+cazMulSVhQHhIYjYEmhjJ2DGlKkkEg6qm8AyMSD5kUNGUqre8RKwiTdSgNg704Rm3cxnjCocoLKvMEunbrzhRmSp2HImqUJid22FqjagH20EoyyW1CXuXc0FTvwjfAzJK3IJ8PFJHzrAsEcaTDGUjepvlvaNKg6PEk7O3xILEQxlY9JJJszNfqIU47AyyHljQrjYf8Ab9YR5jmi8ME6tMwKHmSCNJ2vu0c5+kceyhsRQGp9ozk5qJRdZCRzsw4+lfUQdgv8QMOqaqWo6QBRThifxByf5rHN52erUpRKUsoNpNQGDAwHg8s72YmWhgVqatufoLxUnQqAdRqOfAtjT3nXl9oJZoghyaEnjx4W2eJ8OhILPrJZSlHdTgpYbAMGHu8U3CZeJAEtJLEvqNzpo44OXpwaLjJk62UDQpc0sQGf1IjExog1HcfxL8aLgxgt3hisIClIoGPys3W1eMJM+yFK3T5QpBZWyVBmPTkIczpvh0j167en7xBPSfDcuwL8xW/v6Q8ayNR+xCxFm3PB/aVWfgzL0a1AkdWLGp+BpAmYAy5+phpJcdPoYsGLy8gKUfDx6uGYHeK1nE3TKOtJKk1exAqCGNxV6ROgGvTdjiCvTY7LIdqoiS5LOCpoJUS1gRsTxiyKSNLlwRt13itdnZCVJK0g+9/T3i0SMTrlFJACh8DwpBD84kcCSKuvqNQ4G0VFxKUeJo3Cv1aGnZ5OlAIJJuQOHPha/wAIGmIJKUAA8m/E7fQ+0OVyP6dJCtIJRqdiWDsOW3CEhgzHV5zoY9I1M+2o19JpmGZsVgGmkm5/LqG/COX4WacVjQpQA1GovRKd+VBFhzfGqmpEmWS6/MblKA4YtuaU3rG+W5OiUGSnxfiUb+uwjUcKGY8kUPTzkXUvuAO0In5XqDK0KfZv1P1EL5XZtKS4QlJ2JqPY3hsEuLluIf6MDGmCnImEpSty7Oyr8yEkD3ha5HCnf9JOcuVhvv6iZLkBNkoJ3ZLfECJEBILsQTxLj42EFoy6jl/n9YMlZVxAb49YkOZTxEgaomVhHqQK8oyLSMvTwjIX4x8oWn7qcgy3LUzaBWg1Nd2akW3KMw7uWtE6aCZatNbkMCljuGMVDHZ2lQSlEoaUJACluVFhUsCwr1iXIswImpC0hQUyaJcjgwFz7x9Y51DeCpFy74fMkqqgqV0JNojzETJg0okFbB60H8w2wcwpSyUgA8Axg2X4mZJ51ifa+I/RtKphMLiF/wCujQnYCC8vwyhNcAgFLVixCUpgFCnIxgy8G4A4QJUE3UWcCmVvDZSuXL/ut41uwc0SaP1hhLSkpBYVsINxbIACamoZ7czApSFvs1jsYIgTRiUbVBUzEKJSAx2EbqlIuoUG1o0/oloJUSFWAYbnYcbisElYly2JK17u5D+gLDpeE5WKVXJjEwBuIqm4tVdCQNQbSq7bsQr9IGlJEtGlKylSvGak+qtSiR6e0RYnOEkqBVp//P4Oov8ACFCc0LgKIKDQggAgGhaze8e0ZDvKjiKjgVGePztcpaTpKkChcMFcw3zhl36MVJICElJNQ9QRZwISTkhcshiFJtqDkp4Pu17A8oS5dm0zDTNadqEGxHAjhw4GGooZfeIp9Jp+4hqsgQqYU6yghz4w4I5EGrWaCcqylUrFAKo2/XSN6i+8XDLO6nyZcxOjQbA3SoFy/AhvrvGIwKSmXMrqUsKJIqX8XDkKc4Rmysoo+RjGYN7Q7StDHgzGo2rwjbSAUgPtF3XO0SAWI0psduvxMUnOsnMuYA7uXD7ObdLRchNLhJp4QOTihHJo8SpVFPHPyjep0kJ5c/KRYZYIchw2xYPxpVqiGEshCRqL0pTbn9YGwmE0k1cPqpbnX6WgyfpPmIFGZ3+QjcmRMhCDjvUlbMrHQNx7oozPEla2/Mkkjk1G5xWO0GGdCgaA0e9ahvn7RdsWmW4UQk89Ng962vFdzqXLmkJUpSTcC32SKRKx0sCFIEemQk1pIET9lsbpkhDtoWxrcXA6OYsUoGYVlB0poFEXKrkPs1Pt4o+Cy6ccSqVJGoKYlTUS1HP3WOkYTLu6lhIshNSRUm6j6msVtjGrWO/1i2UJsvO8Fwsp1EuGQoOSdgQVHq5hPn+YnETQgKIkhgpQLmYpJsP+VPxIhcubPXiJyErWlKA2mw1KZNRbYq56RFpyfJko0qUl9A8Cd9Ipq6m8SOfCUVuTMf2mHkNvjNOz3Z0lJppSqrVc81nfpFm/oJMoAaUmnB2PtG6JgCXLW9OcDz8d+EcA3r+4hD42UasnMmzBzudoNiwDVvce0QyQyY0xheleHKMmzHFbCJTpPMgJM2UQQKbCJ/6mvAN/ECrxIAHKNBjaskauPAeseAB4E0EiMUYml4yAdHE+wjIPTNszjKJYBZR082i5dkcqllesT5awB5ahYPrbrvFSmkKF3/TaPELAtH07Y7E3UVM7CQ/lNtt4nwyyHffnFA7CZjMVP7tTqlBJUpz5Qmt+dmhme18lJWZpAUFkBKQSdN+gu3pErEhtAlC5S3Et5xTUDHaIe/UpxQAbX+MV3B9okzlf2wdIDlZDBzZPF/RucTnOQnUC4Z3t84wMSajgHIsC6jlMtJ2aBsWCnSU2rqu7bEet+UIJmdzF6TKSng+qx4NxjXDqnqUDMXS7AuPVvlDAPOagd2CAbxtMkLPiXM0CpAJbh5U3P7mIsTIkJUUKWp7lgwt8TEiMKSXJJJLk8zyiPH4HUkljTc84WUZju1ek63glF06vlF2OlSJiqTGUBvuHAcvu1ISYjJNKTpOqruPykEt8PjG68EQpg7k0exa4B48uUT4jLFFJUh0KFQp2Ch9C0e3x0NfzkrjR/wCvnK1OmKYKq4O/EQ0GVKxEpK06SpTuHao34B+GxbjEmNweoELICi7kb7CnqIzAyFS0S9C/ElRNHIIqfXgesE2UMtg0ZG2RWNkxllvZqZKkpUtfdgHWuvlFNtzpAt0hll3aRWInpkJHgCkkKPmAQ1S1HLfzEWYyJuOCUSlISwqFkhy9C4BfpB2RZAnBo1E65qj4lCyRZhuQBXiaxO+RGW25jMbBdx3jHGyUklc40SosNrjST6i3SJFTw40MdQ1FVx6QnzZSpoLgpAenLYkcSPnE2VpKUAqoDxoxFKegjMXTgkHIbr5Stem1KGc3WwHaMUYyYkpdW5F+rdIJGKQvzEBZoATewSSOJgXvnsQyaOQzE9LteEMzEvNLK3CEKYoSFGmpTE+JuguYtZFrbaacIbjapa5mG0jSTT8RIbr6WHrFezJmUTYkBJFxQG/UiGszJ5knDiaMQpStRGkgNu7VvtyhRLzlUwaVaUgXUoOBbhV+AifICFpt/wBIGPqFQ1d+gMgyLGf/ACwU11oKVMG21A/+JHrFizHGJTJUSpTAORuQKkdWEU9WboSvVKfWkkB6CxS5F7HcxPIxKp0mcVrBIASlNgSpQ1Nx8JJ9IHTpx7/dxb5UfMAgP/JbsKiVNm96AASEkgV28JPMAtD7DS0JJJ3tSkIeyylKTqUwchgNmFX+EWcmg5fOObiDayQZLlZxkIBi/GAukoYE3+/WF+JmEXqft4Jxc7TWgN3H6dIRTsTrcpZrOabwGVi20nfKSKaZiJtelq0iOXMKh4a89o9w0gKI1Vv0hhIl7Ae0JoDYybcwaTlztqL0sLfqYIQgCrBnsOESTQzAO8QzV0bYfGCLhRNAka8eAaAtHkCLmpesZCtc25RMbkwE4ykAhR1FIJuGBTU/9QPSEc6StKtKgUqFG3hpiMYpatZV4kgsd23ES4fAuhU1e9A/AAalfQesfWHJ4a+1G4cfjsFWWrJpkuVgVzJSCwQ51XKhQueAvHPdClrJYqJvveuwjpOS5aubhU6fwqIKQXqAHcPRT/AiIZmCUKEEUvt98+URYzoJbzgu/hOVA4le7NYdctQ1KKTMcNQCgLFT2rYM9fdvn2L06TJGuazk3SCQzqJparcxHisMQX3gZc0y9RNrlv03jReqxzNxdW6E6eTIcHkeKmoSVzE6JS9ZUGDFxdiGtThFxyfJ0hNSyGZ9xwvvzPGC5E2VIw4SgDXMA1q3VyBN77UrC7G49U0B6dKbb+3xj2QZK0qfX3ek7vSJl0W3J794bjMYgN3cvURTxK4W6mIpWMMwELlBI/E/8xmX4YAalChFibncxF/V6lsQyCCGvT69IQAKpLJHJuBlpiVTeuTcVY3HoRSWmp3Ox9enLaA8znrQlBVUqT4g9QXuPtolzDDgqAFAogAj2qN9ozNZOpYQGUAAkEXtb3ijwUDD4k3CHTpqH1lVx01iqrhSTX2I+UbdmcwInhSrJDfBgYY5x2bUJWvWi9BqDc62vw9ITZZhzLmHUKMKg8bEEUPWKVKZFIG8Vkx1lF8GXbBSwFKUKpNRUFqhx8YNyhZTqUVeHYH48rtCvCYwCUtbFk8W3BNxe14XjHakNLUyjyZncG1K0jm+FrYjtcFUDuw7ekuih30kqQAVEU+h/n0hbJw00sFJADNV6AfWkednUaZaQzqQ4rzsOQr84sEzGJUSlJD2NHDnb2ryjdGTBencTf8AZgFLuP2ldxOI8LJS7JuAb7fbwFNQUqTLZTjzHiouVValgIczsZMR5koBegSnU52oztz50tCXG57NDJPhJNaCgYJFWu7qihcjsu1fP+pTjOV/aWvn/U2lzp2hKBqZVWcslywpYH6EQOVLGzp1WbcbwH/mc4gkTCSzCu5U/wAhA8rGzipI1LJ4A3rw5iFNjf3SxfGHlGc1aq8zUEPqPQ8OPOI8Jj2pMHhd2Aq9vp8olkoWQXLOfK7E24mzwRluUBSj3jEIqRsSSXryaFM6qh1/pD6jSMevJz7uZb8iw+lKTKqkbcDuIdTpzVAPA8P5gbAyhooKWDWj3McUkBntX2vEiElOP5nzDlsh2HHzibHTA/iL19L1hdhvGSdhYfP6QNLxonrKQ7u/IPS8OUYQSylJF78zE5D6iK3iWwsG0kbyORJtz4/GDpi9Aekbz1gdBaIsPL1spXlFh9Y1RW0Bl08TaUCxUp3Ip0/WEXaLPhK8IHj4cBtFinz00FK2Mc77ZY5CpoKQokA6jxA4RRiwrmcKY5Mb6CAIrm49RUSVFzzjITTc2YkAAjiYyOx/inyi9EZDLzqQUpJSqvGg836QbicekoUsqIqE6Rxcs3Cx/wC0RYMBglpFFoFCEpuEvu7hzTekSZb2XQiS89lzFrSUkANTxB6VcAub1bi6cr0LcR/TscC35yDBd9hZCVIWUkrCjLYKQoKDEKF3AF34xue3CXIn4cheqvd+VIoXq5eppu0M58g94S/hIG3AfOkSZNlbyJ5Ums5yotqYCiWDXFTbhCcfUg1dH+Y51TP5cQvF5FrU6Ckvw34ffKEeaZIsXS5s4+FvukIcp7RzsBOUiYSpJoB6khTClyp/9xi0I7chfmQCDvZvcQ5qG85+TBobSZ5JOkJTp1aQzqL2/fnBQxTJClJSBYMKn32iXABxrWRpUWSBV68IDUNcwlR3p0FISP8AadPYT6hgHbQOBz/EMwyNTzC4YMBwfgIV5jPKBUvwcbfihxi5IQlgAAm7cecUvELXNO5SKlrgPXoIqwKoFjiLQBdxxCZ+ZBMsTbKVRuQ/EPpFdzTHqQj+3MUFKd2DAJozG7kuNqDnG2b44IUQsEHSwSKM1v45wFmudLxZlS0ykoCAEICakigDk39hcw5Fo384rO4UEXvPMvkrxBSJq1KSmiAo+gSHsKRYcPlSk3AloSWINj6b1iNGCRhkp1h1CiUg8Kgnga/GC8ZOVNGoA6agcGLU59YUzHIaXZfviKVTkFDjuf4hsnToPhZDs1uD/wDt9vCvNMMZSvCkEKqlQDU9KQ0x0tsOgPpJL0vu3oxERZVOE5CpS66RTb05Wp05xInsDxO1xOEeGvijcX9mQZTna9BRLSAvkzkvU181OdImlKmzV6SoJAuQWpuXdyPWFOLmJSqkvSpKtlVB5G2w+MOJUmYtCVp8Op9WwVUh+fo3TeKmJ54nSxnTs2wPFx5NxUsISCo6SCHqHZgr0v7QoxvZ1LakEl/F4uF34k8ue8bInoVIYOrQrxBDh346gTekeKxawFLN1MEpI0slNzyoAPeIkQqLQ738/sRa9O+O2xHe9weD9iRT8CtCWABJOnkBRz6mghTKw/iUdSQomlRQB/qw9IZ5zgiuqVEzEpSdGqjmqXezO/pyMLMvy/S2q5dn3YuT0p8I1WLgknf0h4XfPy1Eciv55h/9HMQConURw4849UZkxSUPp1Ak3Dt5n9A/rBMrEAK1WuH5t15/GCpk50BPhJNlU3t8PnGqO55l4xMa1UTLDl+eykyinUHQGKnFSL8oQTs2M6YEJ8SlO7B2B2HGlzCaTkMxSllMvSliNVW81GG5ofc+qzPsVOwZCEkgLq9Q4Db3NTblzijGhoqvJkGRcWIsGPtfP6S94BUnDeDUCpiB14PuXpBcvGKUErYfVuUc5wWZd6lcxKmUmjFnajni16jcRNgu0mI1U1qSAwQkEmnpzvEj9KVHs7t3uS5MeNF1g2f3nQTUXZA47nhGuPz2XKAC1AOKfKOe5pmmLmoMxQ7pKBYqYmuyal+sVuZjJ00jzLNhQqPwjcX/AOcx3c+siGNL1Mb851HEZ7L0hWprtVv5il4jNkCYSVa+sIv6DEqqqXOLb6FfpE6ezc9VSjQBXxFj7XirD0Qx2NV3BOVgCiGgYrnz1aiyaPTpGQ2PZbEXCCQQC4I3D8Y9jogiCMZnQU4hGmss+xhnlxC0AEEBLtfo/wBIXJE5dSoSxsE+b4xPJxBLoFCCUpUDuACD61jl9UC40LGU7Ckk+PU/lDkA0Io4HGPMFm8yVh+90LmXSlCU3VXSenNoJGJCJakzAQ/hPQh39vnHuPDSjonaQU0HBNqfe8Q41C8/z8JvT4woOrvOXZ1m0yfNJWkBTtpZmfaCs4yObKQlExH9wqLKQKLQQ5FKakkH35Q47JYWUszZk1AWpE0hKi7+UO4djd6iD+0WMC0+EFKnCkggs4Kj8QdPvHSBC0qiKYkvQg+BzpS0yfD/AKYGsc3qW9jDzLF6194mrOpm42HvHPEoVPmeAswq1G5PSsG4jGzZMlUtKly3u4DqehIUz2DdIHwgooGj/M6qdSUxWy/3L3mE9CpYQJidS0hQD7EgA8WJoPU7GKljM2Vg8KsJI73EeAG+lAfWepJ0g/7uEN+zuBlnBidKSEzCnSHrV2NTdvk3GEOI7GT1YgiY2ln17BPAcxZo9hyjUQ2wHA9ItsxypsNrlMEpSy5fqYt/ZnDplJ1gOtQLEt4Rsz7k7wJi+zxRKNf7gUPCOFm5mrw1lJ0pSAR4R1FPmYsyEMKm4umLNbjaQYxLqUo1c6vWx+kE4NiAkm7AH9h6RBiMVRwkVvSp+zEuVyCkKmqCgwJD+UlqX+6QrK+hI7qH8NDXwm/aDNNKglCQWDVI5bcWo8LsnxoSsFR1KfwpSWSniSbFvaBZ+F0rK1VBLhR3ev1tBGFlIfUkBwfx2HNrH4wKoPDCz2BA2HT2qOM7w1SoAqJq7eFI4Brk0b7MH5GEKSZZfvJZZSfWn6HmIhmY9RlhaFKWQ4UoEgPQmhqai9IVT8eQRMHhmoFxTvB+IENdvi0Lxs+kA+kWqM+KmHH/ACPMTgkJUQdWmadNTQTBUGlQ8LxI/CojwuCDWt2fYdYdqwInSnCyoKDgECu4MCYecop1aEGYFaVvcNQGpb94VktDfn+8p6TJYIPofp/HyiSRIUnFIUXdzQ7/ALF7xPhZwmBpwZTHxAt4Q2/Og/mD8fhvElQa4Op6BtgGvsLwDPlOSnSNINaCqX2gD/sN+6Pfpg7luDW1Qidg/EkJR4C7FyQxr9bw1RhQli3Ekv4QAKdf4iHLsX4VFepQoWalSGHt7QJ2nzPSkLCipDEMBStOgD+tIFWYEI3/AGDjzMh0ZPn5/wBzZGcaiEpmrS5qzHb/AJokzbs2mdIK5s9a9OxCXpwgDI8HM7sTfCkrqkEVCdjye/RodT5yky7oVyY148hFqBl2BnN6vImTIWA/uU/IezSFlXdlZYkalBhp4Nxh+vs2qX/bRMKlmunyi/K8SIz1aAHlhKeA42qwhjhcMuYdcwIURVB1sw4Wh7Eg2ZEDYq5qezSPxy0E02eu94OwMsStIASkDgG+keKxE8VAHuS3wjEqn7zEgbsn9TCTZ5MPjiSZnLVNlqSlZSTuLwjwWDWVUZWkMp9+NdjSLCvAHSXmqO9GHPhCVOlElcxalJGpqFnIFAOdYNfwmKfd1+MJl4BgwSW5ER7FZP8AXL8SDMSk1AJ22jyD8P3iFrEd5pMmS5ZVLGtQegNa0BHHjvaNOzSlFDTUlBS71fc2LwecKWckH3H2IgxmpXgGkFqEEu/X0id1JB08xy5GC6eIxm4fvVM7Bnf4N97Qk7Wy5qZQBUkJQAxHLpUwzyeeQsO4AQyn2IZ/aK72qSqfORISrzqqoWCRUk8aRDiVlIUcH7MNbxqBAcny2bKwomIUDrBWqWqxSXIIN0K0tWvOAk49U5IQlRCyWLn4gHlF4mEJQlCUOEsBazMIVZx2fHd65KAiah1JYDmSKUL1joMAxsxGldQZu0WKnycMjSwWbuzDnXcvvvC/EYlWIdkgB6EsOgDm8N/8rOLmInTVJTJ0gjYqerF60t8oU9qJkpGIQqS6VIY8ANNmDttCQEZ65b51Kc2jIPv9OwlnyITBKkpTLKly5itay4TLk+F0k0ClqKaB6VeC83x5SCSajzClNm+EVbspj8QrMJqZaz3KVGZMR+EpSXAAIZ3YAn9ob53MMxajrSH2qPozwRUK4rmt5X0GO0JI2iVc5ZUFEEOXbl1g1EgoGpRKX/Bcnh0B5wUHlJqE6zyduuxNo2TL/EupN+fpGnU3uH7ygqW2HH6mDqzDQTolISeJc0v902jzHrmGQCslSlkmlgkcB+25g4y0K0pCXNqEJ6v+0Ddo1psxGkAO9OcBpXWFr3yPIinIqgcbn6StYrEBSChj4D4eNfM/zLQRlqQWCgKglq7UH0EB4dJM1j+Jx0B+7xYckylSFKmLGoJSfCSa2AqzP+kPdlQV97yjCVQtfEnwshc5KgseEeQMAzflSCD8hXeAsRl+iWosokJuQwALg+tYuWF7lKCpLgpNXUCOfU7W3hFmefpqlQAAJtYuNNRR6e0J3s7Q8Z3bSLBkHZvPiiQgFDhAIoOZ3iWTmhXNV4SNd0jfm/5qRJ2ZnyjKTqZwo0o3L/xb3MWDFygA6AK8A7Q7IFZaInKx5GxZCRxEagFJLsRwSN7VNxzgGZNAqCHSAHNyGqQOpbpwh9Iy5lqchlgmx1JVdx1asCK7Oa/ECUkmoox43tEqoRzO0vXYTsYqxuLaUop1F9Jrbi1OH0iHs3kqsSvvJrmQlgA9FqFSOgJc86cYsEnsulUvTPJK0ORpVSpoPb5w7y6cEgJQjwoDM1G6fWG41obzn9R1AYFF4uRowqQkvRvsRF/RgghQCxwIhtLlBShRqb/WBJ4SBSpuTXjsIYJDIMLgZYZKUsK0IieVhw7AJpY2jXv+FADsX+do8SQSWJZuMemcTebLY78wIxhs4PW/SPJ89JS1CLXcje0RS5in0kHlwjJtyTFqIQqptb4RVsNl6sRNGpxKlKLD8yt/0izd6S4LF9njxMrSkJlu1dtyXPzgw1DaLKW1mbd+gUKS44P+sZEEzCKJd4yAjqmkueUO7Ps/x6xBiEa6qLNuAzbwLmeagElBdTim5KvKyb1Yngwiv4ydiJhUJhCEJN7Vt6mCJUcme0NVywzMaFS1sCtktTjesU7DZqsYmYpABcaS9dO5bmSI0zPOTLWJRSCkfldN6km4ibJ8tE5SZlEFJoQX1Ver3gFOg+I/HaC2V9OgiWjLsataS6Ql7PX4XjTMcWvRTwM7MCX6sKDoY2n44JWwqXY1AHBnPWB8fmSJUwImqEsKFNRoee4HUxK+bI59ldoGnIBdbSu5l2vWBpMiXq/O6i4/2mFWTZRMxCtdNIV4iTZmLNfen7R72ixIWogKSrSfMm37/wAwi70gGpB5FqcI6WDGNHsip4seDwJe+yfZqdKxpXNUkjSs6grzKIYBQLHd2b8MOBhimaGBVXzNRP2dzHOOzmWqnYhCEuKuogsQkVUX2p846nmmDnIQWJ0jgWChs4O8S9Swx5N2G4nT6DOirobaz3M1RI0hS9Vi1OJY14BjEElHeKLsb+LZ4WzczIGhaSkO7VS5tU2FN41/zPwswS1hYD6x5B3Jlz12IPpHuJmS5SFlHiUgOVGwJoAN4Rz096kqSlNvEAwY8ebxPilFMgAu6zqJHK314QPlGEUS5BKADeyn5WJ57QoaVByX3kGKkJyk9/mInxIAAIuCLUNPunSLhgz/AFCA+oMynd0FVCXG5vXZorPaHEBJSmWlj+WhBB2LC/OLl2SCBhdMwiWpJIGtQFDW9uIbaGE6lD/YjS+Nolxc/upqUEpL2DM7XBejcFUPs0JM5Cpk8pS6io0TenWzc4ZTkd/OUQdSZbBKhZnLaTy0ivERJg5BkzFLOhjfmNn5uT8IYq1TMd63k3+QcOpRv5Rv2byKVJlHWwJJUCrjSjbCkSnNteLKJZ0o0upg5J4Ns0VDtB2iM99KmSmgSKHh6xnY/DTFT0zGdCSxUpRFCGIDAk0Lta0ZTG2M5JdmaxOiYnMkJIq58tA5J4RPMYA0FbB4UmTKSnSlJDF31F3O8RzcSxotw3rzeNA2lK3W8NlLTqqvd6V+MEqmkgAHdnbbjC3Cyx4SFE1dmpDoJsUgEm+8bCmsvEFOz/SMOaSiwU4Vuwp8qRhSpKj5QRtbmOsLZxUJhK0obgDHp6MV4ZC2UkJPFjSnGPDhy4IoN6WgSQq2lw9PWG0qekCoPWMnoFOwKVGoINw1CXtEhR1gnD6FGtgXc+v20aoASTTUB6mMnoFKlJUxdiInW4FVMPnGs1ISaU48eNYq/aHtnLkAoQe9XZh5U9TueQ+EEqlthNjszD9iPY58rt5OB8yByEsfWsZB+GYNiKJ+LmBesEqmatRNyGP0P0jbG9q500/3NJYXYB71LXqSdqxY8J2fKVlBnAzFIIV4KEEBRF3Jo+oMTCdfY1aVstTAmlHf9DyLRi5MfBluRHBsbRdLSqeQAXV4iCTUln0jq1OZi55VihhzL7yWky+7SEAXMwJ1qL7OdQ9Ir6eyE/xlAGlJABUQkqcFQYGpoDWz7x5jJc1InS5oUiYjuzpUCCGcHoWIrvHsgDgVx/MmDEbGMMRhpuNSZodIWT4A+kJe/PcOeBhPnHZ6ZJHjC2Au1ADbiBF67HSUyZSpalhWtQoSCGI8LbVCXaJO15/qwJMkuUDUpOz0CQ7+Zj5fk8T22Ntj7P0k2TE/4rucjKCHbeNsJlqppISa3ZietgYfS8omLV3fdnWaVDep4DnF0yTs+nDy2T5j518eXTlDc3WjGNuZOGgn+H/Z4yFKmGpUAl+Auoe7e0XeakEMbRBh06U8AN41RidYcAEGxjiZMjZWLtGsS24FVFuZYBNXEIpuRy1eUaS9CKV9L+0WnETSA7A7VAiFfd6Q6Eubmv6wKZGX8JiQ7atjKzh8MVTEy5i0Bt1HSa2BNq+nrDDOl6JJKQW0limwY6T/AOVIrfbZu9YUYagRxAcEwHjO1BxKpaZgUJYrMCPzFgpSXoKgFrbR08fSnIquT8J1EAFBzxx8Za8syBEvDnE4gBc0+MVtLYMGsTe/GKzm0/vphUGSjZAU4AG3M79TEUnDTdOhKlBB2KqEbcohOHAUJaQ6zzpHSw4zjBLH3+gkufMpoJcZ4Vc1YAlBkigFg3Expm2YBJAqQksojdUQ4XtN3XgCdSdOl7HV+ZPLZjtEKcEqYA/hKhqD7gu3Q9YnckvuKXt75MxJ27RMpdesdSwOCTJkpSLJA9TdR93Mc4xGCUjSVAeJ23dqH0ekbYrELWzrUzAM5alGa0PI1Q8bBd5fp2e4VPmmBSuCXU3tEKu1uFSmyz/0gfWKGmUaVpBQktAUBCOUnidJy7N0LlpVKPhqGI34HnDMYgJRqYE78to5/wBmSUzPCqhKUrHJStIU3JRHoYuy5a2LkEVo3C0CY9WsXGiZ8tflSxPGvtGkzCgJDNQVMI1KUXPsBGEMpn2c8IyFYjOVPBDOHFqOeEaYlRCndutoGw2JIOqiQAzEx4MxGlXeqYfh1UG8CzaRc1KdtIkgCt1UvyeBcT23lYdKgDrXbSnjzVZveKdnvagrdCKB6kbxXlKJqYdjSxbReTIFNDmP+0HbGdiTVpafyocD1Nz8uUVeasgOacIJQTEmFyI4hlBRYKZe5a4YcbiHggbRIbUYFKy+asakpJB3+B+MeQ7nY/u1FCApKU0A4NGQVNN1CXWdJMtaFJNm/cVtf2g3MMIFVrpPiDjb9acIMxOVqKdIPzv+/GNk4YlKAotoBfhQ78mjiZMqFrE65zDWKPnKj2ixEyXLCqdypRSqXszXBNQamtor+GydZX/ZUFpnMkEmpCiDUXobnlFy7RypOISU+IpQQzUcCp6DjyhR2RnaVTpndlSnZKqAJFiA+/FtgIamTRjPn3+kVkRdftmh9/1I82kpy5SxoE0TE/21m6FgEEFrpLv7RXsr7+aoCVqYGpcpDG+pi1ffrF2xOSieoqngKtpFfCBexuT8A0GplplJ0pAAFgBAf5YVaG7dz2kOfqBqpOIqwuaIw6hICVzpoSNRTpSBQM5UWSACNt+Lwzy7OTPBK0dwiWouHdRIpUsAGPIRqrDaJc2ciWAttSlMGKgKOTTa3XeOZYqdN1KCioFRdQ2USXcgU3j3T41zWSPj7/29J7AoDamG86qjO5GJV3EpYUp3YA2fiQyr7QZgcHNQop8LJvQ72AhT/h52X7pPfzQQtXlHL+YuS7O/tvC8zLjBxruPrDzZvDBQD19x/wCRZPIYApJIu/zeKx2mxBDDVoB/EeJ2pWLTNkHXqK6Vpy4CkIc4xCgaIC0rHlNR0I3oYnwkK4PMX06f7A9i6/Wc+xilGYoLu2k72of5jaQlMp/CSpqjgfrEmPw4QVKsp/KLC9IEwp8bqqVCPosRDDab1SsGJbvDJQUs1cNQAFy8MMcn+llCjzZwIJP4Uih+be8Q5Rie71ztNEFAbkrU/QskV5xJ2wzBE/EIVLOqWJaAgb8VPwOskRLmZsmXw/8AyOfefKRgXvK2EwbgsyVLQUXSdj9IY43IdOjSFAqAdKtlcHhViMOU6gQQpNweEN1BhUKqms3GlS9RvtwAFgOUOcty8TEy1GomFSCSKBd0j1p7xV5q2Iix9kJpX3khRbUNaDwWirj0+Ua60tj7++YaKSag0zDFJIbylj6uR8oiWo0BqDBOb48zJhJABUzkWLPX1f4xHh8MZsxCB6k2A/Efb6RqKQLMYFo7S2dmMjmSimcfLMlVBFiVApPsAoGLJOzYBQSVB2sfh984A/zdLNKsBpOosGHB4SJy5195MW5SaJBuDaFVe7QialjTOCm0mhccaO5+cSIUFOK3b2NYRys9lSklCl2sE192gTGdtkgAS0Hm9AfQPC9BPEC17yySXAKrsCGp6ws7SyTPwq2UDoaYALltvYmK1N7YTahKUJB2Af5mAJ2fzlU7wgWZPhDcKQxcTA3FnIq8RYkPE5ANzGjPG/dUimL8YdhNZpH6V3ibLcxXJ1abKZ/R2+cLsWEksSQ3CJRiUgMA/Mn6CPBfObd7yWYsqJUSXMeQKcRyj2Cqe1Cd7nlrUpCfOFkJLEjb4CMjI4y/mrO+35q/fYytrP8AYV0TDHs2n/40n/YD6m8ZGQjqeW9fpIOv/MPwhmYqZKiKEJ26CA5ZdKSbn9o9jIS34PvykDfj+X7Sm9ri2JIFBpQW5sHPXnEeQjVi0PW168Y8jI7eH8j4fSWj81fX6zsOIV40jZj8hGuGPgR6/WMjI5L/AJQ+/ODl/LHqP3MUZyoua/8ABUfXSqvWIMMf7SP9ifkIyMgOo/JWMy/lr6H95We2yQAWDeI2pCMJFC1dN4yMjr9F+WIrqfwrGGDSP6HFU3R/7o/WFeVf6yOvyFI8jI8v4n9foJKssM1R1SK/jH1gT/ET/Xk//Qn/ANpg+UZGQof/AED0P7zz/ilHxFxD/KFMlJFDpXUU/wCGuMjI6T/hEeOTMxFkffCDMB/pzPT5xkZHj+Gef8EKlKPjrZ25RBj5ytFzXnGRkA0R2MUojYxkZHovtNFx6gUjIyNEWZtLvBc+3pGRkePaYvMQYnzHrGSYyMhh4jo3zotPWBSv0EZGRkeXgTogbT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8" descr="data:image/jpeg;base64,/9j/4AAQSkZJRgABAQAAAQABAAD/2wCEAAkGBhQSERUTExQWFRUWFyAaGBgYGSAcGhsgGx8aHhwgIR0aHyYeHRwjIR0eIC8gIycpLiwsGx4xNTEqNiYrLCkBCQoKDgwOGg8PGjIkHyUyLCwqNCw0LCwsNCwsLC0qLCwsLCwsLC8sLCwsLCwpLCwsLCwsLywsLCwsLCwsLCwsLP/AABEIAMIBAwMBIgACEQEDEQH/xAAbAAACAwEBAQAAAAAAAAAAAAAEBQADBgIBB//EAD8QAAIBAgQFAgMGBAYBAwUAAAECEQMhAAQSMQUiQVFhE3EGMoEjQpGhscEUUtHwFTNicuHxJAeCkhZDU1Si/8QAGQEAAwEBAQAAAAAAAAAAAAAAAgMEAQAF/8QAMhEAAgIBAwIEAwcEAwAAAAAAAQIAAxESITEEQRMiUXEyYaEUM4GRscHwQtHh8SM0Uv/aAAwDAQACEQMRAD8Azf8Agr10eE9T0tVRwAAKa9OZt9jC222wrq8Gb02JEBYMNax7T1/5x9TyNQ0+FwKZlqh/iKhiCbEX3HQbRbzhZl8+G+zVgNfLLfLBteRBHuMDey1jSvbH4/OW2dQFsxpyPWUf+m2UpAmwLkQqNBVjc8w7GCB2aPAxq+O8Ay1VaWbpKCAQPTMGmSTpAYNtDET9Zxk6dBspWZTqDIuhWp2K8wYHbmH/AMTB3tjnM8UdPUp0HdUqG6kggyBYzsek+2GU36gpBlL2Ja2am9Nogp6y/oxFRjphVl9U9+n7Yr4zRoRFF2ZfTB599YYhj9YJHjBWcyBZ2qkzVJLO33pMkk/phFWouarKDZR4/LEzV6rAQZrEDYjeOOG8Q1MtIqAHHKR4NwZkf94c5zh1KnUciCtIDUzKGL6mHqDlP3AwggiD21Yryfw/lyKdXL5p2dSNVFqR1gmxMKTC3I1CYtiz4jyZNYehJ0yllgMjmVkEETPKe8DCepfLrUpBOf8AX4R/SPoOkcN+o7yng1ILrGohWFp+TroLwZ0g7mLX2jB3xdXY08sfUR29BVhBdCBclvvMeg+turfjXwM1HJUdKF6kn1IgMNYEC/3VMj3JOM1xvg9WmutkmEB1KpKwCQZa4J2MmN8Vt0bHUUOx7e0UlpV9VZ9R+34Tr4az9fL029NiqVIkHS6naZGwJG/XpOC8rxvMr6lOVVCdUqIY6mJid7HzYAYU8O4jywbf3/zhpRryvabwOsHeOv674lu6RXQKwkN1rpYw5hFPInMkENBDgusgO50sVKdhNibb7HfFnG+II4pqtNVFMRCiNV7dzPU3nyd8JM1mHUh6ZOpTIi5n64MyeXappq1FZNUsJEb2tP8AdoxVXWCV2wF/Xt+W8LxLbFAM0FHPZVSUrHMS4B1sF0auphJIF7iOmGnw3k6yMoWvTSi90KsG9SAZ0L46zsRseuGzVIMBI7z3tP4HFWRBFRVDGx5SDBBPUEEEfjgrenWwZYZ+n6QK1Fr4cz6TW4ZRydX+I1aUqcrz8skHQ5vMDYx0bxOF/C8x/wCFUzQUqrAlnbcCZPKsmZOke1++BK3GKeYD/wAUQzlSEWQEp8sTf56kSS3TVAAucWcD4dmquVqhlBCnSEkS2pQGkzEFSD56HEFHTgMRjYZ5+fvCxgEe2Zl89wpHD5kVEdahnbSSxMkAbdDcxGLuEwldBoKtcaWAnmHLM+46d8aWr8LZlVo0RSFRSyu7uVgN1BAMwFtAt+eNX8R/C1PNANJSqo5HHS83GxH5joRimmkquHO/bj9oVmlVAznOZh2+FK2r1aDAokMyMpJgG4EXJ3EHtvjd5HgqVKFL+IprUfSC3qKGhovEyB7C2OfhfJ16SOleCQ50MIl1GxIG15thhmlqFAacKwIOltj3BKnr4mDG+OppNPff5SQHSukRLn/hvLuxFGKVVYOpVLBTfTK/LE3i0jAHF+C5is+gtSZ0pyGCMgN7AyzwZuPr2w1o/E+rMLlzRqITuWIEGOg+8PP5YN4Pwn0FYFzUZjd2ADECwBK/NF7nvjWVbSSdyJ2QwOYk4ZWFALR/hKrsRd1COh1fN9oWAHswFoti6rQzArh1pUKVMoVhqnMzGNNlTcAEQCbRexBYVuWs0oVpqgbXIgtzCAN5A/UbzjA5nj1Q5zWsVW5XamGbSCosqzuV3NrEnEw1bgoPX5e8aqavhEP4zl6oLU3qIA5sqSLDqzEGykSB084zufqlJ1u66yGMMAxAgSSDf69Iw9p51q60PUMtUNQ6NQVECSwAAEARA3nrN4CCvkPUU1nX/NmbR9ABEASMQDortRJ+kxlC/HwPSCgyhI9QJ/MZgGD1i21tpOCKmaehUFJ25hAiJO3WJInuDjwZmo9TQIC8kkjlgFtIMbjUxGkTJPc264lmKjerUqSX1kG0adMkwOgxR03SWaTYScDfmLKrpyckGecS4zooesSKwY6VpFm5YG9vlWGBEG5+sKeE8S1oRV0rH0/Xpt+OKqSJUQBSAVYkT2Paf0x9G4VkKWUyZzYpIzMoKl/uzaJO8nbTG4FrnHprhAHxzzGBVI04i3hvwTmKlJXQ6VYSoLRad487/XEwx/xT1QKj570mZQSisIFh4sSLnyTj3DwdQyB9JngEQJPj6nWopQqI1JmdQ2kA02UHmmRCgjcR7HGfymSQDl2kx7E2v7Y9q0BSVadajobXD1GchfTPKdekxKkjmEyAPqJkuI01dglOFvBTVB09Yckwe/nYYmZ1J1A7Sm+gmoAf7jirmGdtTmTAE+wAH1iL4y/xTTZXRhqKt0UTzDvcWjGyo8SyDUVYmt6mxEES2wXYqL4wnFOMPVrMxN/lAFwoFgoO5gdTgKnVzpXb+dpPR01tf/I0KyBLadS1I+6Cw+qta6x32xUxphnempbUTvYi+0RsO84Dq5qBpHzted7TsPJ3Pi2Dq+Riiepbc9hMx9f1xQKv6h2jGck5MqpMUPqagCdoO/Qgd52I7Yb0M4atJWUwAukgwdJAExI1DeZm4IuIxnMxw4JS1KpLfdBsRHT3wTwViC1wJ3He3bviS6lrHBQ4IllLgJlD5u0+sZDPUuKp6Lhqfo6WGk3mCs3BBE7CPrhP8M/Fi0RUypU1GFSTTAYkjSo0hTaxBm8dbCcW5DjGUyjivQao+tIamV2PYnaxvYHt1whymep+o1VnFNzUFRuXmaCxCauiryEA2JBJvhJq6hTqByYijzAox2+csbKF807BAmZqNqpIIYFuhn5NIUECJ2BwLnGrZZ2FfUjEaTq6jeJ2IvNsO/8A0z4V6uZNZ5AoDk6DW4vt2AmNuacNOJ8do5nNmmyq1IH0g/lgZYR8yzCnwJG+K6hpQF92Pr2+Utvr1WmuvhRkkTD/AA9lkrVpq6TrHpJMWZyBqsRcTE3N/BOHfxJ8Qako0yFQ00sCImQmzbGfYXBw9yH/AKcuAHL6XD/LuCqNKmQJvAMfphAGoGuWNI1dNVl0EX0g8kayAZJNwTEARfGeZFZicbj57emJhWgvhWLAfrEOXz5bQdLc8xY8xmOW172gYNq1lyzF6upWAYKB82qIB33EiRjzjuYFRy6AUwHISmJHp7mTAgM0n2274rp5Gtnk0HVVakuoEmWCzpI7kXB6m2NZr7fh2EnUVIwZT7/KD5/jhzQRzTI9NFDtIlmvzzHzECIMzHjGj4Bx2rk2KpDKYOgmARB2MSCMLuHZelSpj1JFxUK6DMIeVRcfMLE7C8jBWfOWQNXSxBUImrb7pVkMMQADzAtteJjG6sHc8j6wrFWweX/G8+mfD3xCmbRmUMrIQGU3gm4gixHnDOtXVbswX3Mfrj4xXy1UBp1qGvp0PoYxIvGmPO198SjnaoZa5Oqov3m5o3UDmkRp8dcdllA1DeTt0oUZLCfR+HfGaVappmm1JtWhdZHObzEdgN9jIvh3U4gq6hIlekiT2gT12v1x8fTiZJQ7GSoaSILf7NhBbYHxi7hApValSk61dTFQnpFAWKkk87G8kWG31wKs5OCIFta7FJquO8efXUSoFV05qTJcqbQCZ23na4xf8LfE9RiwzB5ZUBuxMAAgCwMTPc+cZ/4gyrZealY6i4BuhWCTeSuoT7T74BfjLGg9OiBodruAZOn+U28fh0xOVZbMA7mR+HYDqPwzd/HHrGgKeXBLO8M3RVEkknZRYCffGPy3D0oZVHZmLVPkIVSoYHl0qW1hhEk2G03sdDxHja5nJM9N9JtrAMEGbi392wnoZ1HC0KcKDdiwUsEAA0pJgNeZAkwLE4U3UIXCMmxyPxlaWMo0AY9T3mf4vxiprRkbUwgLqAME2JjabKPwxuM1xnL1aeXWoUCaGfRJAlQqBdQHdzsN1nHznP5ZV1KuqdRCtMNAN2YRvEAARa98P82iCtSpUgQVofarqN2A+VS8kOYuN7ecWm1lGUIG22c9v9whUCcGVrxKilV6IpkmpKqVqK4IOwul7iLQT3wHxPOAenR+z1UkKOU2JJNiYgkdSJ33wjehpCkKVqAgze0hYJO8yDbrN8E5PLrUqKpKrJ+0J1GR3Ci1uwg++ArNif8AIDn17DecK0IIY42mo+BchlXNZaiCrUYDTTaBqAkmCxAm8x4w++NuP06dJ6LsFqsgARVDkLY3JhRMaQelyJtJ/BeEZTKUxUQU3qpT1MwMu3LMgMZE9MIs5Xp1Xq55aTF4WnQWopUvUPKBEkFU+YwD8xJ+WMXMQRn8v56QKdOrLcCO8kiJTRT6UhROlqRAttNSWMbSTeJttiY+eZts4jlWpVNQsdKnTPi22JgRV1BGyxngud8zM56uKiSQfUJ5iZBtEDyCBubzv0wzy1TSAIFhE/S1uv17YQV6wDI3kQIMk+wmcGn4hQCTO9xG2JemRfDKvHdVc1unO+BiHZHMvScVF3HTcdQd9rE+2BOM8PprUqNQ5qaaZIYELq2AI6WIi5FpN8LX+IWLclvPvbrhixVMuQJ1P8wjfUekd8L6lirKyDONvlORn0kMYNVqLl4cqXIMCIC6jDbyTae3TF1DiLFSHIsJIJkX8/l9cJq1clDSYwsg22BEwCesSbeTg7LZbUsAydoJj6Yd09jPyZlpULsITV4qxpaQ5hjy8oj9J2gfjicLXXpTTzMYULIMmQLbkk2xY2RFtTDSgAE/mY7X7bYY8FqfbAUmWlUVSfVdlhZBHKTYsZ5Z6wemGkJXlmgVpqOBKeH1qk1KbAEI2npYiZvg6mBBmwg33HiRvvHfAqZM5SkrVWEV2BVfvDfcmxkQfqMXs9hHXrh9RDJtE9RW1dmDGXAviiplSafzUmnWhiSWUAkMIIPbwIwz4rlcvRbL1ctA1BX9MliAZOklzve0SNsZKrAuflFv3/fBGRz2uj93rAj7s/md8T3jSu3MNLbEyVOM8z6B8X57NNk3ULqEfaOIXYqdIg/9zGPnlNtBKuxCwdrK0efvDz1w+fPOKH8MjqEEFwTHqlyAEDC4AESepMTvhPURHqBEQw1tKmT7TeY2mwttfElNjEaSc45Mu6WitRlt88f5nfDuE1My5p0lBIuQv7k9T5jGy4DRo8MfVXqg1agK6EIIC8pk3sZB/HCc5kLlsxSDqrMFpsZAcr7LcvbTE7kmSMZ6nwTTQ9VWQFbMpdQ5M7hLk/jitby66RtENUCx1HAzia3jfBqU/wART1ojuwZDTMpI1SADGkkEmO8jYjA9HhNLOUEp0KemqHDVarNygkkWJPNIggL2GH/wnm61fKFNYBRgup+YgG4OkjcW0g7xhbxGhl6NPTRUkyQVUyjqSWDNpH8u3g+Mbr7mB47Uk45Ec0OK5jKsct6a6AD6D1XIkbQQoeQOgMHTGMp8RZBm5kI9faohmLRzwLyQflAMRhrW48xpj0aA9VxzNdgoHLChrmwFrgeeiihm6VWpE6HAuswCRvBNlm1jtjz/ALc/i4wNO/v/AIkJtOcqMxNlSWVQySRckTCmwO1gATuw7e2Kq9N1q02Q7RPgg2nfx4w44jlKvq1GpgUk2ILiWEDV+JmdoOFmdzzKbiSBGn+byTclv+LYNbwz7AmeiDWVzjeMc4yCmGZqrPVrQtMnVJBiWJ3vsYkzECDirM/EJNSqjKW5dzAgiSxGkefGnC/jFB6bLUCupaG0zAJOxuOu4PfqMWcEzqu4aqjLzAOjGC4NyBeYJFzf9MP+zhWBJgNYbMsZsKuVohlyr1HNBoqhtJBSVJVVAmQw3AG+PeHcBp5gt6dfmkL6bELU02J1ATYjoBcRJBkYXt8X161XVTIpqqaQsB+UwLSLzHzR4xRTSoCHWvUpsoiVYXmJJUC5Mb+MHYy5GQDj1x9JJ4qJ5WO/aab4iyeWpSxRdYbWWYkgMRCmSQOhOm8kbYwFfNOKlUoIgmnq3LGSHZj8pkzC7QJxo8+j18sV1O70nUkNBYgJCkjoBqkEdzOAa2UdqaU2dQiEuSFvJEbWtHXybYl8TVZqYfLPO3pG131YweTEGZcGCTfaZM+JIO5GDuFOtNfWKF1QwyzDGZi5iJuJ9sVZPhD1AKjN6dNmIV3EKSo6kT4Axv8A4YGRpZaahUHT9o1SIYN09pEaRe31xaXrQBSeeIWkf+SZmMh8VlMyEXTUypJhWUM+mDpIIk7D5Z+8RbBOR+KzSY1HJLFiCKbKUWR9mFi4VYMqN9QJwOyLUr1KmWJ9H5NT05aTNgCO0xN7dzhxxP4MSkaIQPUd5llAA2AIFOIXULFibRc9cJZWBwDsP2lLpUgAPJ/m8zr/ABtmpMVKoE2Eiw6DcdPGJjlqWUY6iKqTfSpDBQbgSVuYifM4mGYqP9f6xWkTKcEzZq1ATAFMW0zubbew6YY/4bSdiWUEXknlIn3scB8ApBWPkDr5OJxLiEnTJgGAB17j/nDEqXwgJOzkmcZvhy0F5dLwZ1SQBIAEjeYvuBfFFLjyswpCmxuLiwAPk9secVqhnWLVNAOm+mIEgz7/AJd4wZmchSyxUUgXrMkH5dBkfOAtwL3VrixxKbfC8vrKenqe3cQTM5YlVIYkdLy31HT9+mFWcpMkAG/SOkbT0uL4dcHyTu3o6kF1U6gTBMRIxqOLfAVfLZR6j6AutCy0pYDTILyRKgiARBuAdsBhEIweY3KgEHGZhxQ+yJZizgjS02ETqETeZHkR5wPks89MaYkEyVaTPnlup+uG+apDkEHQoMyANQ3Pvaw+mKaOXCkqJjYhj4kEeCMb4bFiDvMLmtvTEIy1ZagGuXABldJtBlV1GBzbE2gDzgxgtCNDFhoBP8uob7n5SQYINu0Y6yWUIWBMHpEDBH+HCkhfTdvkPaCLkbH69RhjUOp1K2JTV19TeW1Aw3+UN4V8PfxdOq1VxTNEBvTmzAqGUHrfp+EYFp0NICm8dTvv16Y7ocQcajctVYGoR960AkbW8CbjHlSoCDY2MG3U9PcxhDagxDn2kFzPadKL5TjgcYlWazbgPSRtOoHVa5082m9wLXxVlKulReZ7HeP164uydQgmkpV5pFhrVQoIAMXA3uJPYWE2pp16p9Qemo0XaSE0n67z7Wwui5aydW3rPTTpSa9Na8fzeFVs59n6YES2o2tAHU7k830jHORp6qgQETMkmSoHWdOwxRw6lWqsFCaQeupbjwWP3rbxc4a8J4YhHzaNK3UISbmG7lz0HQmLAYoa9c+X853gpWvnOWPYdvcyZTimYtoanTUc0ukawCQFGqQ3W3SPEYsyPFguYTMsWNQCNKgKnNIM6RcEf6V2wU1QqSQRTCqKSGA3IZIUXBlgbmby5tgdeG0Fp+qFJ0q0y8wxH2YAUxbfmJ33xI3UBs9xEihcecY9Mbn8ZoMl8Q0gVdIkLzCBIM8ykdLCRB/XCD4kOWqsKqw1U6lZbgPMwYgSY3+kjHvC+Bag9ZGpjUFL6ywVRpB12uXgQR/qBxn85xGqKUgQyOHpvMgyCGHmQoYC1tR64kFKF/Kdxz6RFNa1Xev87xpR+HKyZdKq1qb6mKqhI5iraOVzYmQSAYscVcD42iZlDmaULqIYmDpPRrTYHqO5PTD7J8fp5bL0MvWpsYAccoupBI9+lzFjhRxDKUnT1qbLEXDcuok7joPKjrMWwdvUFBgHY+uxHsYDXMdj7Sn4mz+vNPQpmaSMKaIByyYARY7m8t5wKqB9CAkvML1mbCTO8xCwNyT0hNUp1VNjBVpkHqZAI8wJsLYt4fl318rMTfVzbjrcmx8+x6Yurez4gfLM1KpGOBNBwzhVZ6qgn06TTqcsItMSAdQEi9rbnBFPgz082AtKkaZLBWZo1AWLK09ZmT4sNsL+HfFtTKrUWnTpP/qYFixAMHSDG3fa2Aa/xC+Yc+oQQV9MkQIAMgALFoBiN+swMTWC1iWbnt7es5iWG4GI7y3EiH16gs3BiCV7TcxBG4jDNa6lQyyNUwd1n364V8V47QFGiEqasxfUAvp0lW8KQwEECLgGdO4xRkfiI06C/Z6ldCyKDuQzXjcAi/0xbQhU4b3/ANzzuo6bgpNJQ4rSag2WzVGnSAcMjUNgY+Yqx7EEx3NpwufK01qtl1KVixXTDQgMyZNjBBIMG1t4jGR4dx71Kkzpqv0+63gg/gPGNJwzNCWBpMajAnlkhlCkwApDKRAOpi0AGCDil9Wnsd9vlLqCUPnOD2/z8ptMvlxkaNKkj+pUZjWMmAAFOm0htJYqJMzF/CbiHxtmfRqamUgpsqgRIiJF16z1BU4WcY4CrKlUM9RGQTL6qi33ZTBKzt3te+JSoUne71XA0bJLMzFig0mLmBzQRInqMSva+sKvvOIUsGzmJE4v2FiSeWy3JNgNhe2JgevVpFiXu03+0A9hCwJAt9MTC8VHdhv3jjriOhTqUajKupZEBmsNp3OwmemAuGqzmGOkEfNBJv2gbnGprlXWQgCOSUIPWeaV3Bk+20WOORSp00DkKChO9rRAAt36T17Ydkqq5PO0U+IwrfC2V/hhV9SorAhGFMTLHqQ5tte/YY5ydNmDZekDDadTsAGYLJuSLAXJWfoYnCjM8eb09Ja0zBsOovG3Tv1nFvCfskDiSzfNzA6Z+VY6NEnpvicK6KxJz6ZlFLHToY/2jXIrl1zbvUf5NLAUrqxRAfwLDT79cOuM/FzV6aoCEVxEkSEmzsQDzlbhRAEmSLDGQy9VS9YtCMSpC/jMn6CPfBmdrBqekEctwO4MAkdZmPoMd9iRwHY7iCayzHTvB83WFTWFZTomQBZlBMEMdwQAehmbDAeTqAsrEsWKiAok7kWH0FsdUchpAq3CaijEi3UwSO4BHvg74TrUKOY1ur1EUgKY06SIIO8N7H3wxbyM43xNsU7lu206zpCqSLzaf+dh74GqcTBheXSRA6wR+fufOPeNZxHJ0Kq6nYhV2A+7H4x2thXUyj6bfMLgR/c49LXqUGRJWdXEZ8H4sGrLS0hi8wT8oMde62xdnqpTWjMVZCD0IhgCbm7csXPbAPwvkGNcuQysDAGgnpzctjebY0D5BKbGrXJDBtegxJJJA1jn0rJ/IWx5HUWqXGZ7fTXP0+2Bg/n/ADEUVsjURy+oqLGSsnZrbdFMQdpOO8hVZzpDrqWApZtJI97XXp0jwIwZm+JM/I1OgoSY0o5cjduZrOxuZi94wX8IfDq16j1mqkIFhXXeWDbjYCASZNrd8cQjKXJ4ijdZRq3wDxOsy2k0xqGpFNgZ+Y64MAAxy9O2HXB0LGvVrfZ02VDU1KoJI1KFRQo+Zk3+szjPfEPw+uXqBqWYFW4JBs66oII0zIt77YYfFWcapTQgsUqKpIkFZpklkBAsVZje9z2wmgI243Bkw8+NJ3/eHM7DRNMuUEjXBBIEAsbho2kTF/fC05KpSpFajqhYB2RmuQoVV1AAgElmaDHTbcd5zL1Uygqamp0TdJ5dR6AAkMRud+mB81wio+WWtM+oQGuJ2UAEbKsySe7DthrUsBpQCK6a59zb3gOQz5oCqHaJUA7c0EARuLXiOowPW40a1NqK2VmBL6ZkCQBcxEye/wBMHUuGUi+jO66ZBhmWOhuCo2tI1XvfHucr0VZky9BFgl4F3dYt8x5oF7ecMs8g843OI4upcAfnK81xL1NKZhmYKpUuYa509BBWn0gbRffCt+O1BTNOndWGmWUaoJMQd5INjvBxP8USpEEHUYMwI/8AbvBnfbp3x45jU3Qmb2HW/jc32v7YT4RPmbeCa8QSpxNnVfVKgrNw0sZI3m1ogDzgyDaNjE+frbphFncuGqBRpgkavHlSLY0/A+Hq1B9T+mKa6pY7ktpVb2m/Qfjimt0qXB4MnK6s5PG8W5o6UJANjc9R9e1ovjnhYtqEibGwJE7xMDt2tONHwXhoNBhH+YSCzFjYfKByFZ3Nt/G+BavDaSZcmnW+0YklXQjSlykwDDFQDv1G2MTqq3YqY96sVjG8z+YygYtuQNyJAAnqCeW9t4v5wVxBzpCB55RpiBAiRt0E4e5Upk6lNnAdSg9UW5jUEkewDAEH+WcZuvoV+Qa151liSCGlVYFSDYcwBHvOCS8A6QJmkHcHiUcByn2vqAMypdoFwSLAdD7Y1tELUDIrNSOm7OCkBtPbww8bScC5HIqtIgRMSOhmwJn88HZXjVJkenUD8xGpoljo2E2t9MVabEyF7/SJNiuFI5H5Ympy1DJqtWq3qEEqEEyWAXSxKyYQkmQ0DaBMYxPF+IJUqO9PdiCBeYBkKDuBt/8AEeZZ0viACWKBVYydK6SSo5ZklgtkWx2B74zvFqhprrEgmzQYnuesye2JDW7tkjGI7Onht5YvEl//AFqJ8l3B/BWA/ADEwnWqvXMVAfaPyCn9ce4SenTPH1MHUfWA1M3pIanOk3i1iJ2jt38jBWezfrqhhl0/MYt0AMdPfBvCOGUwyu5FQ6v8teliTOxJG0bfhgOvxQ1KzJVJAl1AA5lF7T484sUM+QsK2xE2PMHzPD9NFizy52Hsb2/f3wwTOU8ryK71HAvBi5AYHr0kRfz2xnKQ9R7vDki8yCPB7jt4xoPiHhIyz6ELPyiRuVtc26dY84fWq/C0hYvgtzLM9xakrKdO6ajB5tSkiIFlEbm/7YZ8NZc1TLAlEBOpuwAkwO52A89MZBhqBhgDc8sX/P5Y36zj6H8F0aYy1F2aH1ONRJIQyonSBeV9wCATvADqUFVfl5lPSdQ5Ok8QjNZgVMuiadNNKQRdSQWCuSWBB6DpeJm8k4z/ABTIlHpoP5SYH0HX2xpc3VzCAtWCBQNPpWBCxpLBWFrk9j3jCfir6yt9WiU6bCCJixN+nWTjz+kBFm3Hf3j7008HiU8P4bTZ5qaSY3AmYFpEWOBqtLn1LqQ+eX6AA47biIVCoIGqZt0HSeswfwwDU4vrcLTU1Kjn5VmSfbHoCsKxeJS2z4Y/birag2waILC2sW7HVFoHT6YCzqspDM+v1ElSOoEC4OxBkEeZw3ydZW9NeXWo+Q7yYBt3P74rzmTf06npgMAwZKYBZywk1CkEwgXUTIN7R1xCaw76pV0vW5JoddvrB+EvTpPrzKn0zSqaDEy0aAqno2ozeIgnri3g3DMxTLaajU0ckkLub3gbQdjP7YKocXpUUDrRp1lc6iH+6xknSdJ5b2+vnDTI8WOZQVQqUizWpoxJIEKDEyJ7GJGB6pXRMIuZNcz5bImdzTsczX16RpMMZIAAUDf/ALvgvhLUUb1GqPVCQFouloYFm6wxvMmI6ztinj/Cqi+tX9N1pevokgwzCxcf6CwidjIA3wryLrVevSaeVQ63I1KbPMXkalYdIBscWJitFyOBGhTpwI9+JPiFc+i+kgpUssCqjUTN1AIIECIgfS8HC5eLRp0lmVlUtNwemkmSWE9SYxxla/8ADUSF0w0WHU238idhfvGAOLDMU6iIwhapUm0csE6Y3AEmSRuBicMzknj+0ZW1dNilh5RHefcwCeaVEzc9t9x7XAx5Ray6gCqGRpPPYXE7gAA4UJmnqBEJgKIMSDY7TEEkk7HYY6zeXULGs6zAhTuLT7T19veWWgWVAYmWVobCEOZ5nf4f1X9OiwV4aVayTe4N5i9z++OaaqHaQNoM3t3vcH+uF+ZyzUm1TsBILap2gG1v2xbdyAwKyobSxInVtMb26YytVIz3iWJGQOJRkcs3remBKEyDJ2sQIPvjT0cxR/hK9MsRU1iCduQz/Ux7YU0cgVc1GeQTI0km/wBJiIAxpfgvLZZc2XzUEMrFTUI9NWBXcGBcExOxwu+tdGT2OdoqqwqDtmDUMizU1Y6hTawcKQIuCRGx3PfY4C4lS9SqtOkAYhUBm4JkTMkwCEielupxpuP/ABE9StUWnH8OagUCJLaPnqKR926gd53wgdShdIb1GP3fuoJ1KpkEFhYkXicTKuo6jtHVakbc7ekD4txRaiJRsfSXlJsSxAF4EFd4F/PTAHCaDalKTqJYTqiQRBE236jtbDWlneUqdPK0kEGGgEE2uf64qyHDKwrSi/KzBSPvdOu03ie+HqqpsNh2zMdjoJhPD+IKyWmTqBnsOwnYEC/jFNclyQoBqNaO5Fl23LEgecd0uHUVWmxpvrClqhpHlQHUUkRuUFwOun+YYIbJuqa01UCsu1jrBhiJMjSwUqIJ+ZiOhm7WSNuZlbKijb84NRzVQ6aTUaoqKJI0NIFot/Tvjri9GolAOqysGqf9KqQAx6jm6dcHvmi6BgBHdTpJemsN8t+Wb9CW8SBazAHTViY3bmIkFovuSCRe0sMR/aLGJrM7Wp3WZc0fU53caiJ2Xbp819ox7h5Qz+WCgellKkbvVI1k9Z8TIHgDEwGl5hZZVwPhrTTfS0sJYz4J1bGxnx0xTxP4dogu1SqTUdmNMltABAMKCd9xJtOH/wDGBdKyCqpBvJGkXmQCBYiwuYjGe4zmVrKrinU0uw9MxZNJuZFut/fFa6s4zIbWdzk8DaI+D8JArB6gIVRJE/eidPXlm0dsO+N5ql6D04mIKNsQbSpIO4EwJuB4wOzNqpsWIhioQAsskyPMi2w6DHfxIjOSjMqVFuwBIGwJZp+U27mMEPMwY9o42Lp0Ae8RcJyqVKqBmhdQ1MTy3I8AwBuDuAcaPK1zSqkikagVyQF5VM94IgCZicZInT8uoEi/nbubkbz5xpuAcMqVpTUVcDWW1gBgukvLGQeUj2PbDOowBluJ1HoOYdw+vTqRUek1NSSCxJlGO3OSeU3An88dUuHVLrQ11UqMQCRF1Et9FUXY2OoY8fPRyqzBFI9RNwIPXuRE74mT422XZmpqx+yZdXUFykvtEcsQcRYYfB3ly3hHGTvF3F+GuN1CGYK7kW6L4/XB2SyiZULVokTPzm7bjftEbRhk/EEUanR2F9QK3JIEkaouPB74UZz0mPqUZKONj806iD436dcGof4WOYLdStzFgMGPBUVc0+YajqCKtRkYAEtG+kCwmCdrT3xxTzpVBpqAGoGJCyAqkgxM7H6bbYQniD0gyswb1EJDj73WDOxBBBB79sM/hok+o8A0QIuNzKmBJEAdRIF46xgMBKyM7frHV15bLcRpx/I5dBrpMy0yuoq5UQxm9gdILXI6XIgRgTM1kOYDIhVCJW5MEL5UCTG4Eb7QcTP5ZsxWSkG5gF5flQFjKmxJA6mfFsBcfprlKjLUYMwXlVTAJO7EFRCgwRN2MWA3ZWhAB7xD26XKMcgRhnM0Krf+SHYMABeVMDcDVIjoFgCLzhHWRlq+qJKlQktIOmy3CnoBG8GBi3hgfNhggvT3aORg1wLCxnpFumGWeygeolAVgDSH2kgEQlzOw7zc9O+ABdyUxxHCxK8NyDtiX0s2QhqLTDOCVVmC6F0mBAAEsfwnp1wl4gK1NVerUdqjGbtpm1oMxpmR+MXGHeSoo+tddtRZJO8wbL0GAvifKOKL8zSYjc7TbwI/u+BVgGxj5TzmuIsKgStK5QGo5OlwJaeS02A9zY+5wp4vxNqYAAkt1gGy3teeoE7cvnFWVy+vLskaagInUJME6hq03BMG1yO0nAvEndqoWSTpCgd7m0eT36HFtIUnTH3BtAsEdZfPVKqq1TQQgBEAdLQRFpMkz3jpgDOU/TbUjMSTbVJApkHTB7ggofbzhlU4etIABkaQJCnURAvYdLSTEe+OzTmmLyBIHsBI6X3PfCgnnymwnFyi+aLOGZwva5AUiIJv0j8sNMtlGYMXaC45JBB8htwBbffHWQyy0qbQJLCFt17fiIwOXqBCEBJUm2kddRaBMSNgpBNj2wTjYIe8Cts5bE068JFemFJamtP5dKBqbagHluYPFxYC+/SwXHOPrmBTQItN6aBajapDhJFhIvF7m8X2xns/Tqsy+k5EquumG0SQqyCZH3Z6C02x7kc0HbUG0mCWtLSQRMATMgDY3wpUwcExoJyTKqQNSsS7NoHzMpVtpa5iY2EgmPww44NxFWpjQXJ1MDN/mAI5lsRI6RptJO+EuVdftAxtdTE+67mLhWEXJv4xd8NhgzQrKQw1NFuYCBGw62F4w64KykkcRaLuFPeafh2cVAa2svV1ayANWiTJBJEAiBv/AKYBicBceqipS0U2bU4mr6h1ANOrsRFjYRvuRivM8SqVKISmQUWQFUEaiYYlrA6rHpH5Y8qkNBIAGnmgzPYGRuNvrifWVbIEboGMGdUs56VJaC0y6EATrK7kMwGwAgEADoxwD8QkMTmGPMCTaTq3WnMzzKNoMW+uPVyvqQSLCx07CwAPaPPW2Bs9lnrL6KTqRizDSZgSBMRG3e04xQA4Y7esJqwFwDvF/D/hB6tNamo81+nc+MTDhPUIGnlUAACdoEdT4xMMLsTsZgpXHMVfDlOs7aKS6yLurGAAD94tBVSbWMmTAtj6CeCIylqY0sQAVBOkxNwLXkmPEWwN8PZJaOUpoL1DLVI2BJtfcnTHt5wdUyhpDmY6zcIOnv8A0w3qHLnyzxnYo2D+MoyXDhlX9Y0w9UgtFRoABWFG4A5bydpx7wvgNFHqV3pBnNQkXFQhTEASTtfoDjvOZE1KLF6btqKqpABUSbFgQSUkAW2jCvI5Wurtq0mhTWGrFgKZb+WmfvRyoAOsk4kezJ0j6R6oWryBzxBOIfB9Cozsq1aZYyAIgd9xJ9jhbTyGYpKzaZSi2kOG5iGOnTAPNqE8o2vtfGmoZUVJcPyQTYyJsItv1kW2wHxPhjPRQ0QWqhjAUMelxAvNpBjpjR1D5CESnp+ncKbCeInUlXOlKZ1CzREiTEK8yfY/XFmvVANRVBuCAIN4MQRt/XbHlTNMVnSNBO8jVbp3JWZMGNu4wfkNLtoJUKqax4g82mL6ri1we2Gh9tU7SHfAbf5TysHoj7YB0W6hTBJO/LBiPOJ8JZjJ0DUaoZIE0tSgxcsVFvmJjntbthhxHTJgHSQDIbVE3hgIYXmYJBM3MRhBxcIeVVpmb2MC2+3fvgNWtcNKLKRSgec8Qz6ZmdNFE5iSxJI5je09O/SLQDgvg9flp0GlW1Mq7Fb22WTvctP4RhNwfhtQ6mWApWYMncCBYCSJ/E4e/DFMJQZmqBatUg6ZJhAeUX3k3N/lCz82GqiFSDz2mJZYCCODL8/X0uXpLpgKockq7RYkA7A7g/1xlePutQkkjVudbHX9GO+3XxfrjS1HVidRKjeQLC4A+hsI+uFvEchS1FSIZ7Ny6mJHYgzG3QTfGhcHeb1CamHtvHfwX8Wplsn6PKzl3MR8xIAUk2Bi3XoffGWbjBDaoOvVCbhQT8zXJ1A6rGRNvrdQydLL6AoDETIYyCbdLCLRfAD1Hq1BKra50gAEklibSL32PnB0Vohdx35kjtwIQue1PqMgSAADMwLWGxtM/phtxBm0sFYs0ck3HTURPXx1nuMUU+GirB0KADPKChhb30yY943GG4KuIIMAkqTO1rzNryIxLYwNgKyug60OR7THfD1VU1l3DMzACNyesyLf94bNw+ixp1C7aySIQTMXW/tYz+USSM1w11ChU1NqDAz533vG+EWayGm7651EGIEDp1kk232kYezYPzicvp0sNhNTmHPotLimSsExEX5e1rRhflc99mLK++xIW8fX9PfAWa4gInlspUIR0G1tt7kxOFicTYtybE3ANvFj4vMeMNpr08QLrtYG002ZSKYqmGhgQPlB6kRJAnbreMU1WpwyltIYSbRoJUBhPtYrNwfpgivS1ZWmD1Nx7k/himplQT6cDnI1VdXJaCrf6f8AiL4CzysDBrsXQdUrShTDl2dmhPlU7fKIlibTtbbfbA2UrUn1Gmrk6+ZiwBkbRy322gWxb/DqjR/mKb3Nze3SxF4nvfFFHM0kr19cmmTOhZ0lgI2HT64WrA5IEFLi3HENyGVpaBEmX1bzNoB2AEQe5ubYZUeJpl0NMBVCnWNO8kAW1E9gLbXiL4y7Zt2IZWOoG2kf0PYYtFX1KbalWZJkm46G/Ue+OJycCUeMoA2yYbT1s+qdC2YggltN5JKzqiR0vgsuxCvylHA0mIMSRNusg2OAuC0iKZnSVHy2m8bSD4tucOM1ww1aDtVdEqD5KfykwOqnbuLSTc744MA2/eYjtyYpzGYqBhTpAamMk7SIggnfTA2g9O2DuAV4rVdSFqhU6iBAuL3NgpPTCsZlSVJUCFA1N01Dm36SDfzjSZbPoKYWRBMCOoAF/wDvwPI6xgfLjmOVNS65nczUqajLqp7AtA/C3nExZxKlqqsRqIJ3AWPzviYHwVg+OBtND8J570qA1OXqFNeptrqSsTJJA3J3MWtdJn+L1NYZy4g6huZ3DSZtGK+KepQf0VWCRq5jzAmR81t9+n4YcnLEikGUGoUki9uhltomYvgXxkM3BkLMyHXzmC0eLVWEMI1CJJlSJgAnaDf+9ws3xR0qBX+0OmANRAUCIUQIA3MADFtCgxUqywOnOTYzPSw/eMU8RyZKB0AIJiSNOlgflIO4sYPWdsDTWinaNTqWZsCdDjTKPUWxNmEk6o9zaJtHQYf8N41VakrIaitB+9Ji41AkWF4384zeY4cCF5hpiTcAKT0JJPTHuS40RNFNOljZubUYsJJtH/GGitCdu3E9BHA82Msec+kbZWgKvqcodihChmgyL2WLtpBAA6tOF2TSEd/kqM66Q4g6RqJiTJhgp2F4wy4TkNKnW4LFiWRWIAAI03AB27nuYtcKsUVrpSekGCsSGkiBJEHUdJtYiYxgQE4B2nnAKp2/CW0MzFMoIJc6NQnUOux2GwLe+B6mQYI6sAhH3isk72jb8MVDi1JAFRVLEbktboQFbe0R9T7WKNZIJhgbS02GmbC25uOw3w62hx5u0251sIJ/Ge5XiQpMYZWWAACBuIFgd+tpGAq+dJRaemR6nK5kEwxgAH5TbrNsPaWXpCmZTUxBmygAmwMQSSPOF+RaY5WOnY9ZURN9vy3xN4i51RvTPqBxwJxWzIZDDR2I7yDJ7m35YKyrI8O4N1Esu8Ebd9M+xifbA68LBHqKhkXEBiD0+UXJ8RO8jHXw/wDaawzhgGAhLRPTmEzvH9nDF6mt1JPaXW6HfyzwURDKQOnM9TTNtgL6u/WBbEy/D2B10aKFTciQC3dh1Isdxgupwnn1KVgA6/UYrYm0jefy23xBxVi3KdY1lQyntuenffpjARo8g2Mn8FQSDjAh9ShRRS2oDWQSJ0zsIM+emF+c4azqLRrLTf5Ygg2idza3XHGfoEsUZUB0qQWuCGmYg2uD42xP4P06YZizLpMr1H81iZI8TbxhbBUIzzNLHSdGw7SnhdJaTFAWeuAQNRJFyL6b2Aj8RikZAhn51Vm/ms0/fBLxaR+BGGP8T6YUK17sFaFN4hZPQWIv18Y9zgNReYMKixGoA+8MDe23kDDw+SAZA97FgOBAeHiitRQ70uVWIAfUP3BkT3AtinNU1apyaFA5tKC3uCRzG4/DpgAZejdYLEkGYvF7A7AXIwauVCONAsJsOwIt774cigtqxuJnjeU1xlxGkfRRVmyhrLPfcTcXxRl66dUnSButzNh9ZsPfBGezMFdGxQHcQRA6HAtVjUYQIIUTJ3MGOh6dPPXCrmGogyb1z2hwy4jVoptccoJ0jvJtOBcvSptzGmiqJMBNgurruTfaegxRSLzoUXNvm/oPbHmYcqjaDyrF77zYg3tqBNxtgFbK4EKpiQcy5uFhQagpKTBMS0jexho9wB4wuGeUOv2aUwwJZioPjlLzO2+DaefqsCSV2vCi3tMx749ou6BaksVgjmC6RIg7LM374zUVbBgo5L4nPDawaC9TWzSwBupAt1HSDcbzifwS1HLjUy64JLE3MR5033nt9LKSJMAQy2teJnbtGLatRQJpayLKwMKsyCSAdiO+DK5OxlYGo51bS3h+Zyahlq0r7F2ltV5gROke2LMj8O5Va3p661QKJMNG58pOkREyRIE4XZsgqFZxPcm7E2khbTcwMD5/MVBWJWpBC8sGCo6Wm5O9++AsQrsJmGBOkx//APTAG1Qx0mQY+lsTGYX4/wA4AAaaExuabSfNjGJg/DPrJ9Fvr9Zei1M5XerSVnUQsgX6frYTh/nc5Wqr6ra1NMGkqhAqwoB0hiYY7mx797+0eHVKisrpShIALOECDmIgyATPNENJ6YZ0866U6mWzWssjkqALXErzNcTvEfenE7WMwOR7YhWNq5EzKV2EEUyZA2if/wCiBbHObzzOq05MDcT1PzSR+Ft++Bm4gtiJ1DlGrYXtY7x3P4YAFVyeQySwAB3J3/DbFqoB5mEfRXpMbZUw7dJJtEgg2AIiIsPyxMxCsGBYg/c1KPO+km342BwuyrNrLMCD2BEXPWLjvt2xZUzBqUygMEtOxkLAI5pnb/vCrCFO0Z1F2gBBz6x1T42yrppQj1eTW5EIDAlTp+U2JJE2AG5xZxXIPl6Gr0gyHlGi8QLkSSdyZb9JjGC/xMsRuW2mSZmwG4M/W+PomVRX0PURmDgabnUP5tJUyL3jvgL0CgZ+kQG0EY7TEPkqlJQ7B9NUSJBtE7MSOYbhQbiLYpQvUzGlDBYaSTIHdjuSOv4Y3WfyCJ/+cgVGVWq/JAkAAwdbixY2Ag2OMaKNWjWaptpadTLd7wIBEnvcA4evU6k9IKKX27kzXNVVHCCOUcx6W3GAm4xzwo5BIiItBvfeBP8AZwBkcw702MEHUSZO+383TfFw4cXLSdIVbibMT57dI8ecQ6Rj951TtRaQTt3h2XrGqWppUIIExM7iJPgHscI+J061KoWpmKr2ew3A3A7md4/XB3CilQl9bnaGFj4B/u18FZtlPMSLXvf8Cb/hhq1gNKDY3i4zgc/SIMqCQutiSTBm7TPX6xhlQogSDcHlj7o03G9rX2g4ry2X1sdBhoB2text+98F5jIPAVHEr0AtJgEwfGNtYq2kSTqXsLY9JTIpOlRZJINmie4v9LHe+FvEOPl3UkAaRy9o1STynlmfO2O6y6dLBtThjIBm1tvznbbEzoApM0jmAAVYAkG59hAFrXnFFKtnURvHB2aoAmXJxFamj1GJIBgBrHcmSPwHW18aNs6qJyK1SFvrmJAgRMEHyP1xiOHU92AsPPa5IBOwttO+NDVruCEl3MC5jSbWNjtPX3xnUgBgFiHBCDEqyrgOAsKDpUrduuwJvF+u2D8reoPAJ+pwty8LLSDAJ3noZ+uBuJcRNNQACJvqG/t+ZmD1w3pgdJzMG5zDs3m6atGsalJUAC+m5me3T6Y8pcThSGpsSSeYBiL7bCCYgRiutmicmGIMGQTBMmSZsBMjrO5jHfw7VJVySpvtqgkj37dMItRd2I+UIqpBz3jPKgaWYLc2E+0k+Og+uF+ZUOp02BAsL3B6W3ibe2Ks7xhlrssyqqRB3JO59psD2GPf4ViqaQRB1Elo06gRMsOYbeRgEqNY3h1oowuZXw31AiwF/wDfB0+ATb6Rg3PV2VFeoxYaoVbAT1gbKB+VrYT5j1Gp6LgCCF/vxg3J5L7AiszAbreIiduhMf0wTL5st3jWBAwp/vK6HFBVqNB0nTsd773GxiMPRWo06LKTUqPpUrIX5toJBsALyZ2xlKmTVa6mizaTGtjvLHsfb2vhjnM0qKF3HsJib2aLmSJvggmXBWKGzZhVHVUIZtNMDa0nfq0fkMX5vhKVCAV0SLuLNa8EHoTt7XNhgLIZ5qlgmlQDcwZF7AAm5wYldyBpmQJ7A/pP6YXaCWgm/GSOYMeF5gWD1Y6Sb/of1x7gotVNyxHiRjzA629Yv7SJqMlQBVUAA00yWaSXqSZA7QoIJMSZ7YCo8Fp3NV2JYmAOVrdQTNz0mYjrgGrnK5Z6ppM4AnSpiOksTpLD2F8H8DVqqtWq8oF7i9p6Hr0Awqqghy7tt2A7Slsn4pm8r8PEa/UYAKYUg3bzp6qv3mBB98cVzoIVQy6SYcQSZj209LTPfF/F/ihJZFlBMNPzT1kfd6CMAZbiwZ9Kg8zCZmDv+mLkXbzH2lK625lgpdAAxPiGPm8DHr5T0yAWWWABvMA9/oL7748zpBdF2B7Xn3OLDQLbCXmY3mbD8dvcjBPXqHym2IGxEuY+HayV1RF1auZTIggDVeT02vEwcbDK5n+GOsaZADMLbXJEgkyTYDvhWuaX1KZdJvDA/hB/WMT4kzKmiqJTgOeYDcaYm0/TEl2bCEeStWARmMuM8coVEpstVQXMimGLlT11AgBZNj3jrgvL8OTM0OZSwmBDQQQBcs1lHYXPtjNcJ4WzUWYqNRIUMFMgRN5FgYiRedwRhpl8hmNIDaFAIkTzCdpKiJPvgTpUEZ4jgtPxcEes4qcFrff0BQ0qiXUdySZJY2klie5sAOhX0DSwJDkDfvbb85G2L6XDKgPzlUWeWmZsfJBiOwwRT4Oh3ZmYDd7k9IkiTMnaNsGbEFeMRVl6NMsvDatF9NMq4FwJAgH3gf1xVVFVgXIK05MAn8foO+2NNSyyJMRcxM+PNj9cZ74ioaXKhwBAgEsYBvsAeo/LG1NrJ2mr1GqE8CJgEjlYWgwbfqfG2Lc/mmQPKSwFp7/TpbDfh1OklJCzQCo0rN4jtvJ3m2AuJZpKoZaN6irIEi8RbqNpicN0Z8zCccHLOJluFCpVqQDE3k9Pc+dsBeq7OAZIDXi0Dz9J/DGi4ZkGy7VWqJDaQ06tgWubKPI26Y4PDQaTFE/zDbxeRM7C2999sODgsRAXcwr/AAydPpUy0I0bmJ7sY69SYse2On4dVa9SsFb+VACRtYttA3NyLm2JQ9ag1yfTKjUYJB7QJ3jqB3x2/Fk0TGq26sJiex6bY4EZLRzLxiLqGTqKpZ+oj7sNcXJkAEbbYGzNNqjIkjSbH391mQLWNr7dcMdaVGVbAO4ExH3WafqR07YvyOVZoAJ0TsAIPXf6R9ccthVT6ycIcEmc57hbOFRWAUAiAoPba4vi6lTFJSgkemhINv263G+OcxlSjwzGBcDeCYEx0wXRys0zqOoGOnmff7t8Q2LZkA8czbFRV35mYynCqpPqVJIH3SZ1SZNiNjGHmaD1VVablWU8sbHsDAx1nBoKgbbz4nt4/bHTVEiQSOu0D9cVAGwZmIpZAw5hlWgHBU20yBHTqxv0vbwAMUvQTTpKhgIPN4PYW7dOmOVzULLcw2HcgjecXfxSRMD36AfnO2+J9JG2ZI7tqIzBM1Q1OhjTfcXBB8b7wPrhV8TZNlg30d7x03A/cYdrmZUgLPNYjpF5v7T9BhSeMBqvp1BynlBnYk7+JmI8YbSSD8o2lGYBpfwolaVMINVjJgCDJkE7f2MHLm9IuCALnqB+UxgFc2irBBaNrwD+3/WPaWWqVBysZO0G/wCH1/LHOhyWEU1R5hwzqm+uJ6SLY8xVT4bUAAKsCLbjEwrzRWhvSaPJ5hFqimQFIYHm5tX8pN489MAJUzSMqkKFViXqFkZTbcQSCQTIA7W2xTWzEmVO+87/AE2/TF2ezA/h3ZUB9NTDHeWtEnrfYYUtenON88yyu7fERVc8Xr1xpNQ1JuRe5JNhJjrv5x0atQaBUmCSReLgCZg72mMPq6emAm5Fiek9fzwNxFV9Ewb6TcXKk/8AUHxONWsKwaPTrDnj3iU14ckQLdQDPuWwXl+IaFmQ0/d0gDSdzcbSIH1PbCLJ1yWhiQQLwJI/HHeazZMzcmB5joJ7CLYuLAz1BVkZh1esQutTLKbbfp5F8X5biCmmWqGQYteD3a/awthVw/VSqfaABVgwSZ3GwAMmP1GL+HcIOZYrTJ0A7aTtPWbAdImTbC3dWEnsRQNxkTS8KzZdC6u6qxPKNIXltMRJ7xMWHnFOYT0h9ma7lySRpBkggyY94k4Gy2e9FysqFXkAtEsxA6nlUDYCL9Zw0yZK3LEHqxhf22H93wj4dpBflGAPBlTUmSmGJjWQwBJtNxbrbtbFOartFiSFN4tEi4JwzStRqEM5XqFYCTYEeBA/fzgJKRqHQD8wJBgEgqA0coAFg3TClyB5u0iZTjI4gjVy8Lp6CNPWN79D59sAcaaajMFZwBLwDpEWAmNon8Zw944qUKSshOpo+e87SCPuhgO1pOMdxDjtao8AlTuqBYBJO1t+2LagunIlVI0DM0VDLo060A1EsqtzElrzE9JGOjlqgDegwBAWVgqhO7HwSWIgTsvY4Or5xAg9ZhrFwx+aDET94mNhtjK8R4nUrToBVQQd9yP0/acTrqLbTKw7NqztGRzGnU1VmmQtpK8oE233P544XPKxENvszA6ffuY2geMAtk6xCkyA0lhFwASS3e+o+Y2wKc09ZlSkdIg8piAFJ3JELbrPvgxaynH1npqF05z7xxn8/TqadK/Zry8//wByFIJUHbeJAvJwJl+E0nAFMNpuJkWubE9I/SMDUs28tTYAkCAQb9djsdunXBPDapQgAkKzcwm0zAPvgzXkZElsyMlTvHtfh9CjQWza2EBUuxYiBEjtv7nFmWqPpEwIEED+7HHZpDUrGJWYPvY4X5/iTq5iCmmCOxg3B3/Hx1wKJqOZMyvYBgYizPcU1VSpMS0CJ6HckbC2w74PpW0saigkwQ0wJJiDePfCWplNRBm/f+v9cHJSgKtSZEWm8m24HbFDIT7x7klMTUJw6lVXSCdXtKm87m+/bCzPcOSiXUCWsyv7khrGQQIAnoSMd0HgHSzqxiCtlsfBvjhc0zjQYPMZNpvvfcbDbEyIwi6VNZzmLjlSDO8wZ79IxZTyLzoKuuojdZIHebSN8NlRTpBUNFgMG06KmIW4JUiQLEXg7gmxta2MtbG4EReEZ9Qio8C0yUcOqgsLRcWveTY7jGYzTGq2l0v/ADqDPnf627/TG0qZr09YQX0kER0O4E4z9dKhqFt9N46Seww2nZMtKKhprEtqcE5fT1FSpXTr7C0xt3264GOY9KoUBJOqxiAPG9hf8sHcW4gXCaiQTHi15uYE4UV86lg6tOsg3uLWbyD3xw0g4zvN0DORCWe95n/ccTC2q2XJJ9SfP9jHmHZh4b1j/LOSkkknv+GNDwi6KDcATB7gEz7zfExMLHf2m9SAL3xAMrUJDySeUG/ckyffC7MCczTBuNO3TY4mJhLSD+mKeIoNOwxXQH/jVD11C/0xMTGLPc6T/rw7MtOXyhNyUeSbk3699h+Axu+FZZVymYZVUMtCQQACNtiLjExMK/rim+5X3P6z59wxvt1/3/uMMuPH/wAvR93+XpbxtiYmKreRIut5WWhQMuIH9y2Gnwv989dJ/MpOJiYXf9wYI+6EX8e5mIa4jrfoMZFD/wCVT/3D9cTEwdP3c2v7uOePjmoDoQ0jvDQJ9hb2wxyiD06dh8q/tiYmOXgR1P3IhtUXBwpyQ+zqN94xJ6nlG5649xMKEhXkxVnW0hWWxGq4sdx1HufxwJWHXyf1OJiYpT4RKquFmlzlU+glz8i9f9AwkqGYm9v6YmJjU4noWcCWZA/Zt/uI/TBlamAAQBOpr+xtjzEw48CSHmN6S8o8j9sU0P8ANb/d+wx5iYnbmStyYzI5lPY2+oviyiNv9x/fHuJhDSe3mL8wvNV/3ftgN7ZWoRb2/wBgxMTB2fdSofAInF1UHa2FnGFAYQI5f3bHmJiZPim0fHA6A5RiYmJh89Cf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4648200"/>
            <a:ext cx="2695575" cy="20190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876800"/>
            <a:ext cx="2789125" cy="18594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143"/>
            <a:ext cx="2385901" cy="2385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66902" y="1219200"/>
            <a:ext cx="47149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Potassium deficiency?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Girdling?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 rooting?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Pierce’s disease?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viruses?…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048000"/>
            <a:ext cx="2363561" cy="1559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933950"/>
            <a:ext cx="2466975" cy="184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19" y="1905000"/>
            <a:ext cx="1564481" cy="12515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38200" y="4431268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Leafroll…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362200" y="4642070"/>
            <a:ext cx="533400" cy="1015669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362200" y="4607950"/>
            <a:ext cx="3886200" cy="64985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362200" y="4648200"/>
            <a:ext cx="1347788" cy="60960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4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can I be sure?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3" y="381000"/>
            <a:ext cx="1760877" cy="26452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733800"/>
            <a:ext cx="3810000" cy="2857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558018"/>
            <a:ext cx="4500562" cy="2507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02491"/>
            <a:ext cx="4057650" cy="30432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62150"/>
            <a:ext cx="2466975" cy="184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637" y="5124110"/>
            <a:ext cx="3667125" cy="1247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4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Diagnostic Tests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Sampling Structures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14478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COMPOSITE SAMPLE     vs.     INDIVIDUAL SAMPLE</a:t>
            </a:r>
          </a:p>
          <a:p>
            <a:pPr algn="ctr"/>
            <a:r>
              <a:rPr lang="en-US" sz="2400" b="1" dirty="0" smtClean="0"/>
              <a:t>Ex. 5 vines per sample               *1 vine per sample </a:t>
            </a:r>
            <a:endParaRPr lang="en-US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447800" y="2275344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Benefit:</a:t>
            </a:r>
          </a:p>
          <a:p>
            <a:r>
              <a:rPr lang="en-US" sz="2400" b="1" dirty="0" smtClean="0"/>
              <a:t>More field coverage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rgbClr val="C00000"/>
                </a:solidFill>
              </a:rPr>
              <a:t>Set back:</a:t>
            </a:r>
          </a:p>
          <a:p>
            <a:r>
              <a:rPr lang="en-US" sz="2400" b="1" dirty="0" smtClean="0"/>
              <a:t>Not a good estimate of disease incidence in field</a:t>
            </a:r>
            <a:endParaRPr lang="en-US" sz="24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1863298"/>
            <a:ext cx="0" cy="294795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05400" y="2275344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Benefit:</a:t>
            </a:r>
          </a:p>
          <a:p>
            <a:r>
              <a:rPr lang="en-US" sz="2400" b="1" dirty="0"/>
              <a:t>Better estimate of disease incidence in field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rgbClr val="C00000"/>
                </a:solidFill>
              </a:rPr>
              <a:t>Set back:</a:t>
            </a:r>
          </a:p>
          <a:p>
            <a:r>
              <a:rPr lang="en-US" sz="2400" b="1" dirty="0"/>
              <a:t>Less field </a:t>
            </a:r>
            <a:r>
              <a:rPr lang="en-US" sz="2400" b="1" dirty="0" smtClean="0"/>
              <a:t>coverage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5029200"/>
            <a:ext cx="883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Ask yourself:</a:t>
            </a:r>
          </a:p>
          <a:p>
            <a:pPr algn="ctr"/>
            <a:r>
              <a:rPr lang="en-US" sz="3600" b="1" dirty="0" smtClean="0"/>
              <a:t>What do I want to know about my block?</a:t>
            </a:r>
          </a:p>
          <a:p>
            <a:pPr algn="ctr"/>
            <a:r>
              <a:rPr lang="en-US" sz="3600" b="1" dirty="0" smtClean="0"/>
              <a:t>What do I intend to sample?</a:t>
            </a:r>
          </a:p>
        </p:txBody>
      </p:sp>
    </p:spTree>
    <p:extLst>
      <p:ext uri="{BB962C8B-B14F-4D97-AF65-F5344CB8AC3E}">
        <p14:creationId xmlns:p14="http://schemas.microsoft.com/office/powerpoint/2010/main" val="4943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1" y="3838575"/>
            <a:ext cx="7081839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87" y="3838575"/>
            <a:ext cx="7110413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1219200" y="3824061"/>
            <a:ext cx="6705600" cy="2881539"/>
            <a:chOff x="1143000" y="3443061"/>
            <a:chExt cx="6705600" cy="2881539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3457575"/>
              <a:ext cx="2057400" cy="2852511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276600" y="3443061"/>
              <a:ext cx="1066800" cy="2867025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343400" y="3457575"/>
              <a:ext cx="1676400" cy="2867025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6019800" y="3443061"/>
              <a:ext cx="1828800" cy="2867026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676401" y="4343401"/>
            <a:ext cx="5714999" cy="1447799"/>
            <a:chOff x="1600200" y="3900262"/>
            <a:chExt cx="5714999" cy="1447799"/>
          </a:xfrm>
        </p:grpSpPr>
        <p:sp>
          <p:nvSpPr>
            <p:cNvPr id="27" name="Rectangle 26"/>
            <p:cNvSpPr/>
            <p:nvPr/>
          </p:nvSpPr>
          <p:spPr>
            <a:xfrm rot="5400000">
              <a:off x="1257301" y="4471760"/>
              <a:ext cx="1066800" cy="38100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4533900" y="4624161"/>
              <a:ext cx="1066800" cy="38099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6591300" y="4243162"/>
              <a:ext cx="1066800" cy="38099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676401" y="4686300"/>
            <a:ext cx="5714999" cy="571500"/>
            <a:chOff x="1600200" y="4281262"/>
            <a:chExt cx="5714999" cy="571500"/>
          </a:xfrm>
        </p:grpSpPr>
        <p:sp>
          <p:nvSpPr>
            <p:cNvPr id="31" name="Rectangle 30"/>
            <p:cNvSpPr/>
            <p:nvPr/>
          </p:nvSpPr>
          <p:spPr>
            <a:xfrm rot="5400000">
              <a:off x="1619251" y="4300310"/>
              <a:ext cx="342900" cy="381001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4895851" y="4490811"/>
              <a:ext cx="342900" cy="381001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 rot="5400000">
              <a:off x="6953249" y="4262211"/>
              <a:ext cx="342900" cy="381001"/>
            </a:xfrm>
            <a:prstGeom prst="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219200" y="1524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COMPOSITE SAMPLE     vs.     INDIVIDUAL SAMPLE</a:t>
            </a:r>
          </a:p>
          <a:p>
            <a:pPr algn="ctr"/>
            <a:r>
              <a:rPr lang="en-US" sz="2400" b="1" dirty="0" smtClean="0"/>
              <a:t>Ex. 5 vines per sample               *1 vine per sample </a:t>
            </a:r>
            <a:endParaRPr lang="en-US" sz="24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1447800" y="979944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Benefit:</a:t>
            </a:r>
          </a:p>
          <a:p>
            <a:r>
              <a:rPr lang="en-US" sz="2400" b="1" dirty="0" smtClean="0"/>
              <a:t>More field coverage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rgbClr val="C00000"/>
                </a:solidFill>
              </a:rPr>
              <a:t>Set back:</a:t>
            </a:r>
          </a:p>
          <a:p>
            <a:r>
              <a:rPr lang="en-US" sz="2400" b="1" dirty="0" smtClean="0"/>
              <a:t>Not a good estimate of disease incidence in field</a:t>
            </a:r>
            <a:endParaRPr lang="en-US" sz="2400" b="1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4572000" y="567898"/>
            <a:ext cx="0" cy="294795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105400" y="979944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Benefit:</a:t>
            </a:r>
          </a:p>
          <a:p>
            <a:r>
              <a:rPr lang="en-US" sz="2400" b="1" dirty="0"/>
              <a:t>Better estimate of disease incidence in field</a:t>
            </a:r>
          </a:p>
          <a:p>
            <a:endParaRPr lang="en-US" sz="2400" b="1" dirty="0"/>
          </a:p>
          <a:p>
            <a:r>
              <a:rPr lang="en-US" sz="2400" b="1" dirty="0" smtClean="0">
                <a:solidFill>
                  <a:srgbClr val="C00000"/>
                </a:solidFill>
              </a:rPr>
              <a:t>Set back:</a:t>
            </a:r>
          </a:p>
          <a:p>
            <a:r>
              <a:rPr lang="en-US" sz="2400" b="1" dirty="0"/>
              <a:t>Less field </a:t>
            </a:r>
            <a:r>
              <a:rPr lang="en-US" sz="2400" b="1" dirty="0" smtClean="0"/>
              <a:t>coverage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34479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Sampling Structures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" y="12954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What do I want to know about my block?</a:t>
            </a:r>
          </a:p>
          <a:p>
            <a:pPr algn="ctr"/>
            <a:r>
              <a:rPr lang="en-US" sz="3600" b="1" dirty="0" smtClean="0"/>
              <a:t>What do I intend to sample?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2768025"/>
            <a:ext cx="34290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Symptom Based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4800" y="2819400"/>
            <a:ext cx="83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v</a:t>
            </a:r>
            <a:r>
              <a:rPr lang="en-US" sz="3200" b="1" dirty="0" smtClean="0"/>
              <a:t>s.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81600" y="2768025"/>
            <a:ext cx="34290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“Blind” Sampling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00" y="3505200"/>
            <a:ext cx="3276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V</a:t>
            </a:r>
            <a:r>
              <a:rPr lang="en-US" sz="2400" dirty="0" smtClean="0"/>
              <a:t>erification of visual symptoms in red varieties in the “fall”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If assessing incidence (%) without mapping entire block, make sampling plan prior to entering block to avoid positive bias*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3505200"/>
            <a:ext cx="3276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Many white varieties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Sauvignon blanc?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Need an estimate of incidence or knowledge of infested areas prior to symptom expression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9180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Sampling in the Real World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00600" y="1524000"/>
            <a:ext cx="4038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Large Cabernet Block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Blind Sample* needed an estimate of disease incidence in January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Wanted to know disease incidence and locations of leafroll-3 and red blotch to help in deciding on block removal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04365"/>
            <a:ext cx="4173682" cy="540123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762000" y="5867400"/>
            <a:ext cx="609600" cy="457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6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0"/>
            <a:ext cx="2724861" cy="2083599"/>
            <a:chOff x="0" y="0"/>
            <a:chExt cx="2724861" cy="2083599"/>
          </a:xfrm>
        </p:grpSpPr>
        <p:pic>
          <p:nvPicPr>
            <p:cNvPr id="6" name="Picture 5" descr="stock-photo-grapevine-border-on-black-background-37296454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5" t="2033" r="4191" b="49556"/>
            <a:stretch/>
          </p:blipFill>
          <p:spPr>
            <a:xfrm>
              <a:off x="0" y="0"/>
              <a:ext cx="2724861" cy="2083599"/>
            </a:xfrm>
            <a:prstGeom prst="rect">
              <a:avLst/>
            </a:prstGeom>
          </p:spPr>
        </p:pic>
        <p:sp>
          <p:nvSpPr>
            <p:cNvPr id="7" name="Rounded Rectangle 6"/>
            <p:cNvSpPr/>
            <p:nvPr/>
          </p:nvSpPr>
          <p:spPr>
            <a:xfrm>
              <a:off x="1220638" y="1602769"/>
              <a:ext cx="1504223" cy="48083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 descr="Young-Grape-Vine-1037157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" t="28575" b="4643"/>
          <a:stretch/>
        </p:blipFill>
        <p:spPr>
          <a:xfrm>
            <a:off x="5166136" y="0"/>
            <a:ext cx="3977863" cy="179360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724561"/>
            <a:ext cx="9448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FF"/>
                </a:solidFill>
                <a:latin typeface="Candara"/>
                <a:cs typeface="Candara"/>
              </a:rPr>
              <a:t>How do we sample for something we know so little about?</a:t>
            </a:r>
            <a:endParaRPr lang="en-US" sz="40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457200"/>
            <a:ext cx="2550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  <a:latin typeface="Candara"/>
                <a:cs typeface="Candara"/>
              </a:rPr>
              <a:t>Red Blotch</a:t>
            </a:r>
            <a:endParaRPr lang="en-US" sz="4000" dirty="0">
              <a:solidFill>
                <a:schemeClr val="accent2">
                  <a:lumMod val="75000"/>
                </a:schemeClr>
              </a:solidFill>
              <a:latin typeface="Candara"/>
              <a:cs typeface="Candar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2971800"/>
            <a:ext cx="8122736" cy="3662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Candara"/>
                <a:cs typeface="Candara"/>
              </a:rPr>
              <a:t>Enter Neil and A.J. – assess what we do know</a:t>
            </a:r>
          </a:p>
          <a:p>
            <a:pPr marL="285750" indent="-285750">
              <a:buFont typeface="Arial"/>
              <a:buChar char="•"/>
            </a:pPr>
            <a:endParaRPr lang="en-US" sz="3200" dirty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Candara"/>
                <a:cs typeface="Candara"/>
              </a:rPr>
              <a:t>Data collection, going to the field: what are we looking for?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Candara"/>
                <a:cs typeface="Candara"/>
              </a:rPr>
              <a:t>Vineyard maps: what is the current situation?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Candara"/>
                <a:cs typeface="Candara"/>
              </a:rPr>
              <a:t>Epidemiological analysis: what does it all mean?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>
              <a:solidFill>
                <a:srgbClr val="FFFFFF"/>
              </a:solidFill>
              <a:latin typeface="Candara"/>
              <a:cs typeface="Candara"/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FF"/>
                </a:solidFill>
                <a:latin typeface="Candara"/>
                <a:cs typeface="Candara"/>
              </a:rPr>
              <a:t>Recommendations: what can we advise based on the data?</a:t>
            </a:r>
            <a:endParaRPr lang="en-US" sz="24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24663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30120" y="0"/>
            <a:ext cx="9174120" cy="6858000"/>
            <a:chOff x="-30120" y="0"/>
            <a:chExt cx="9174120" cy="6858000"/>
          </a:xfrm>
        </p:grpSpPr>
        <p:pic>
          <p:nvPicPr>
            <p:cNvPr id="5" name="Picture 4" descr="Unknown.jpe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2"/>
            <a:stretch/>
          </p:blipFill>
          <p:spPr>
            <a:xfrm>
              <a:off x="-30120" y="0"/>
              <a:ext cx="9174120" cy="6858000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/>
          </p:nvSpPr>
          <p:spPr>
            <a:xfrm>
              <a:off x="1220638" y="1602769"/>
              <a:ext cx="1504223" cy="48083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 descr="Screen Shot 2014-05-03 at 2.37.37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" t="29613" r="8657" b="59378"/>
          <a:stretch/>
        </p:blipFill>
        <p:spPr>
          <a:xfrm>
            <a:off x="95669" y="1219200"/>
            <a:ext cx="8972131" cy="705347"/>
          </a:xfrm>
          <a:prstGeom prst="rect">
            <a:avLst/>
          </a:prstGeom>
        </p:spPr>
      </p:pic>
      <p:pic>
        <p:nvPicPr>
          <p:cNvPr id="13" name="Picture 12" descr="Screen Shot 2014-05-02 at 2.14.09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8" t="26124" r="55066" b="60039"/>
          <a:stretch/>
        </p:blipFill>
        <p:spPr>
          <a:xfrm>
            <a:off x="152400" y="2057400"/>
            <a:ext cx="3352800" cy="1487209"/>
          </a:xfrm>
          <a:prstGeom prst="rect">
            <a:avLst/>
          </a:prstGeom>
        </p:spPr>
      </p:pic>
      <p:pic>
        <p:nvPicPr>
          <p:cNvPr id="14" name="Picture 13" descr="H:\DCIM\Camera\2013-11-12 14.24.4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4" t="24574" r="34040" b="12038"/>
          <a:stretch/>
        </p:blipFill>
        <p:spPr bwMode="auto">
          <a:xfrm>
            <a:off x="304800" y="3740206"/>
            <a:ext cx="3048000" cy="2915205"/>
          </a:xfrm>
          <a:prstGeom prst="rect">
            <a:avLst/>
          </a:prstGeom>
          <a:noFill/>
          <a:ln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unnamed-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2" t="7984" r="6072" b="32724"/>
          <a:stretch/>
        </p:blipFill>
        <p:spPr>
          <a:xfrm>
            <a:off x="4800600" y="2255793"/>
            <a:ext cx="4149077" cy="4221207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29324" y="304800"/>
            <a:ext cx="83574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Candara"/>
                <a:cs typeface="Candara"/>
              </a:rPr>
              <a:t>Learning symptoms and making maps</a:t>
            </a:r>
            <a:endParaRPr lang="en-US" sz="4000" dirty="0">
              <a:solidFill>
                <a:schemeClr val="bg1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31185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30120" y="0"/>
            <a:ext cx="9174120" cy="6858000"/>
            <a:chOff x="-30120" y="0"/>
            <a:chExt cx="9174120" cy="6858000"/>
          </a:xfrm>
        </p:grpSpPr>
        <p:pic>
          <p:nvPicPr>
            <p:cNvPr id="5" name="Picture 4" descr="Unknown.jpe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2"/>
            <a:stretch/>
          </p:blipFill>
          <p:spPr>
            <a:xfrm>
              <a:off x="-30120" y="0"/>
              <a:ext cx="9174120" cy="685800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0" y="0"/>
              <a:ext cx="2724861" cy="2083599"/>
              <a:chOff x="0" y="0"/>
              <a:chExt cx="2724861" cy="2083599"/>
            </a:xfrm>
          </p:grpSpPr>
          <p:pic>
            <p:nvPicPr>
              <p:cNvPr id="7" name="Picture 6" descr="stock-photo-grapevine-border-on-black-background-37296454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5" t="2033" r="4191" b="49556"/>
              <a:stretch/>
            </p:blipFill>
            <p:spPr>
              <a:xfrm>
                <a:off x="0" y="0"/>
                <a:ext cx="2724861" cy="2083599"/>
              </a:xfrm>
              <a:prstGeom prst="rect">
                <a:avLst/>
              </a:prstGeom>
            </p:spPr>
          </p:pic>
          <p:sp>
            <p:nvSpPr>
              <p:cNvPr id="8" name="Rounded Rectangle 7"/>
              <p:cNvSpPr/>
              <p:nvPr/>
            </p:nvSpPr>
            <p:spPr>
              <a:xfrm>
                <a:off x="1220638" y="1602769"/>
                <a:ext cx="1504223" cy="48083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8" descr="Young-Grape-Vine-1037157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0" t="28575" b="4643"/>
            <a:stretch/>
          </p:blipFill>
          <p:spPr>
            <a:xfrm>
              <a:off x="5166136" y="0"/>
              <a:ext cx="3977863" cy="1793601"/>
            </a:xfrm>
            <a:prstGeom prst="rect">
              <a:avLst/>
            </a:prstGeom>
          </p:spPr>
        </p:pic>
      </p:grpSp>
      <p:sp>
        <p:nvSpPr>
          <p:cNvPr id="4" name="Content Placeholder 3"/>
          <p:cNvSpPr txBox="1">
            <a:spLocks/>
          </p:cNvSpPr>
          <p:nvPr/>
        </p:nvSpPr>
        <p:spPr>
          <a:xfrm>
            <a:off x="457200" y="2209800"/>
            <a:ext cx="82296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FFFFFF"/>
                </a:solidFill>
              </a:rPr>
              <a:t>Analyze data covering multiple years to obtain a clearer picture of virus “spread”</a:t>
            </a:r>
          </a:p>
          <a:p>
            <a:endParaRPr lang="en-US" sz="2800" dirty="0" smtClean="0">
              <a:solidFill>
                <a:srgbClr val="FFFFFF"/>
              </a:solidFill>
            </a:endParaRPr>
          </a:p>
          <a:p>
            <a:r>
              <a:rPr lang="en-US" sz="2800" dirty="0">
                <a:solidFill>
                  <a:srgbClr val="FFFFFF"/>
                </a:solidFill>
              </a:rPr>
              <a:t>Characterize Red Blotch patterns statistically to allow sample size/reliability calculations </a:t>
            </a:r>
          </a:p>
          <a:p>
            <a:endParaRPr lang="en-US" sz="2800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06736" y="1143000"/>
            <a:ext cx="55084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Candara"/>
                <a:cs typeface="Candara"/>
              </a:rPr>
              <a:t>What do we want to know?</a:t>
            </a:r>
            <a:endParaRPr lang="en-US" sz="36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28398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Biology Impacts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Epidemiological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 of a Disease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11485"/>
            <a:ext cx="8686800" cy="965515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chemeClr val="tx1"/>
            </a:solidFill>
            <a:miter lim="800000"/>
          </a:ln>
          <a:effectLst/>
          <a:ex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6463" y="1600200"/>
            <a:ext cx="3796937" cy="37639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Vectors</a:t>
            </a:r>
          </a:p>
          <a:p>
            <a:pPr lvl="1"/>
            <a:r>
              <a:rPr lang="en-US" sz="2000" dirty="0" smtClean="0"/>
              <a:t>Acquisition/transmission/ persistence</a:t>
            </a:r>
          </a:p>
          <a:p>
            <a:pPr lvl="1"/>
            <a:r>
              <a:rPr lang="en-US" sz="2000" dirty="0" smtClean="0"/>
              <a:t>Life cycles </a:t>
            </a:r>
          </a:p>
          <a:p>
            <a:pPr lvl="1"/>
            <a:r>
              <a:rPr lang="en-US" sz="2000" dirty="0" smtClean="0"/>
              <a:t>Mode of travel (crawling/flying/nematodes)</a:t>
            </a:r>
          </a:p>
          <a:p>
            <a:r>
              <a:rPr lang="en-US" sz="2400" dirty="0" smtClean="0"/>
              <a:t>Spores</a:t>
            </a:r>
          </a:p>
          <a:p>
            <a:pPr lvl="1"/>
            <a:r>
              <a:rPr lang="en-US" sz="2000" dirty="0" smtClean="0"/>
              <a:t>Wind spread/rain splash</a:t>
            </a:r>
          </a:p>
          <a:p>
            <a:pPr lvl="1"/>
            <a:r>
              <a:rPr lang="en-US" sz="2000" dirty="0" smtClean="0"/>
              <a:t>Life cycles</a:t>
            </a:r>
            <a:endParaRPr lang="en-US" dirty="0"/>
          </a:p>
          <a:p>
            <a:r>
              <a:rPr lang="en-US" sz="2400" dirty="0" smtClean="0"/>
              <a:t>Humans</a:t>
            </a:r>
          </a:p>
          <a:p>
            <a:pPr lvl="1"/>
            <a:r>
              <a:rPr lang="en-US" sz="2000" dirty="0" smtClean="0"/>
              <a:t>Machinery/clothing</a:t>
            </a:r>
          </a:p>
          <a:p>
            <a:pPr lvl="1"/>
            <a:r>
              <a:rPr lang="en-US" sz="2000" dirty="0" smtClean="0"/>
              <a:t>Grafting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13663" y="1600200"/>
            <a:ext cx="3796937" cy="3763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Weather Patterns</a:t>
            </a:r>
          </a:p>
          <a:p>
            <a:pPr lvl="1"/>
            <a:r>
              <a:rPr lang="en-US" sz="2000" dirty="0" smtClean="0"/>
              <a:t>Wind/Rain/Drought</a:t>
            </a:r>
          </a:p>
          <a:p>
            <a:pPr lvl="1"/>
            <a:r>
              <a:rPr lang="en-US" sz="2000" dirty="0" smtClean="0"/>
              <a:t>Temperature</a:t>
            </a:r>
          </a:p>
          <a:p>
            <a:r>
              <a:rPr lang="en-US" sz="2400" dirty="0" smtClean="0"/>
              <a:t>Point of entry on host</a:t>
            </a:r>
          </a:p>
          <a:p>
            <a:pPr lvl="1"/>
            <a:r>
              <a:rPr lang="en-US" sz="2000" dirty="0" smtClean="0"/>
              <a:t>Seed borne</a:t>
            </a:r>
          </a:p>
          <a:p>
            <a:pPr lvl="1"/>
            <a:r>
              <a:rPr lang="en-US" sz="2000" dirty="0" smtClean="0"/>
              <a:t>Soil borne</a:t>
            </a:r>
          </a:p>
          <a:p>
            <a:pPr lvl="1"/>
            <a:r>
              <a:rPr lang="en-US" sz="2000" dirty="0" smtClean="0"/>
              <a:t>Susceptible tissue</a:t>
            </a:r>
          </a:p>
          <a:p>
            <a:r>
              <a:rPr lang="en-US" sz="2400" dirty="0" smtClean="0"/>
              <a:t>Monocyclic/Polycyclic</a:t>
            </a:r>
          </a:p>
          <a:p>
            <a:pPr lvl="1"/>
            <a:r>
              <a:rPr lang="en-US" sz="1600" dirty="0" smtClean="0"/>
              <a:t>Primary inoculum sources</a:t>
            </a:r>
          </a:p>
          <a:p>
            <a:pPr lvl="1"/>
            <a:r>
              <a:rPr lang="en-US" sz="1600" dirty="0" smtClean="0"/>
              <a:t>Secondary inoculum sources</a:t>
            </a:r>
          </a:p>
          <a:p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5664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30120" y="0"/>
            <a:ext cx="9174120" cy="6858000"/>
            <a:chOff x="-30120" y="0"/>
            <a:chExt cx="9174120" cy="6858000"/>
          </a:xfrm>
        </p:grpSpPr>
        <p:pic>
          <p:nvPicPr>
            <p:cNvPr id="6" name="Picture 5" descr="Unknown.jpe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2"/>
            <a:stretch/>
          </p:blipFill>
          <p:spPr>
            <a:xfrm>
              <a:off x="-30120" y="0"/>
              <a:ext cx="9174120" cy="6858000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0" y="0"/>
              <a:ext cx="2724861" cy="2083599"/>
              <a:chOff x="0" y="0"/>
              <a:chExt cx="2724861" cy="2083599"/>
            </a:xfrm>
          </p:grpSpPr>
          <p:pic>
            <p:nvPicPr>
              <p:cNvPr id="9" name="Picture 8" descr="stock-photo-grapevine-border-on-black-background-37296454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5" t="2033" r="4191" b="49556"/>
              <a:stretch/>
            </p:blipFill>
            <p:spPr>
              <a:xfrm>
                <a:off x="0" y="0"/>
                <a:ext cx="2724861" cy="2083599"/>
              </a:xfrm>
              <a:prstGeom prst="rect">
                <a:avLst/>
              </a:prstGeom>
            </p:spPr>
          </p:pic>
          <p:sp>
            <p:nvSpPr>
              <p:cNvPr id="10" name="Rounded Rectangle 9"/>
              <p:cNvSpPr/>
              <p:nvPr/>
            </p:nvSpPr>
            <p:spPr>
              <a:xfrm>
                <a:off x="1220638" y="1602769"/>
                <a:ext cx="1504223" cy="48083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7" descr="Young-Grape-Vine-1037157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0" t="28575" b="4643"/>
            <a:stretch/>
          </p:blipFill>
          <p:spPr>
            <a:xfrm>
              <a:off x="5166136" y="0"/>
              <a:ext cx="3977863" cy="1793601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1926666"/>
            <a:ext cx="7467600" cy="42467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09632" y="877669"/>
            <a:ext cx="335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Candara"/>
                <a:cs typeface="Candara"/>
              </a:rPr>
              <a:t>Rate of Increase</a:t>
            </a:r>
            <a:endParaRPr lang="en-US" sz="36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5484" y="6248400"/>
            <a:ext cx="796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*based on initial data; a more accurate picture may emerge with more information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30120" y="0"/>
            <a:ext cx="9174120" cy="6858000"/>
            <a:chOff x="-30120" y="0"/>
            <a:chExt cx="9174120" cy="6858000"/>
          </a:xfrm>
        </p:grpSpPr>
        <p:pic>
          <p:nvPicPr>
            <p:cNvPr id="6" name="Picture 5" descr="Unknown.jpe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2"/>
            <a:stretch/>
          </p:blipFill>
          <p:spPr>
            <a:xfrm>
              <a:off x="-30120" y="0"/>
              <a:ext cx="9174120" cy="6858000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0" y="1"/>
              <a:ext cx="2724861" cy="2083598"/>
              <a:chOff x="0" y="1"/>
              <a:chExt cx="2724861" cy="2083598"/>
            </a:xfrm>
          </p:grpSpPr>
          <p:pic>
            <p:nvPicPr>
              <p:cNvPr id="9" name="Picture 8" descr="stock-photo-grapevine-border-on-black-background-37296454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5" t="2033" r="4191" b="49556"/>
              <a:stretch/>
            </p:blipFill>
            <p:spPr>
              <a:xfrm>
                <a:off x="0" y="1"/>
                <a:ext cx="2391643" cy="1828800"/>
              </a:xfrm>
              <a:prstGeom prst="rect">
                <a:avLst/>
              </a:prstGeom>
            </p:spPr>
          </p:pic>
          <p:sp>
            <p:nvSpPr>
              <p:cNvPr id="10" name="Rounded Rectangle 9"/>
              <p:cNvSpPr/>
              <p:nvPr/>
            </p:nvSpPr>
            <p:spPr>
              <a:xfrm>
                <a:off x="1220638" y="1602769"/>
                <a:ext cx="1504223" cy="48083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Candara"/>
                  <a:cs typeface="Candara"/>
                </a:endParaRPr>
              </a:p>
            </p:txBody>
          </p:sp>
        </p:grpSp>
        <p:pic>
          <p:nvPicPr>
            <p:cNvPr id="8" name="Picture 7" descr="Young-Grape-Vine-1037157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0" t="28575" b="4643"/>
            <a:stretch/>
          </p:blipFill>
          <p:spPr>
            <a:xfrm>
              <a:off x="5595062" y="1"/>
              <a:ext cx="3548937" cy="16002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1676400"/>
            <a:ext cx="5876959" cy="50020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1981200"/>
            <a:ext cx="281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ndara"/>
                <a:cs typeface="Candara"/>
              </a:rPr>
              <a:t>Potential development of Red Blotch epidemics over</a:t>
            </a:r>
          </a:p>
          <a:p>
            <a:r>
              <a:rPr lang="en-US" dirty="0" smtClean="0">
                <a:solidFill>
                  <a:schemeClr val="bg1"/>
                </a:solidFill>
                <a:latin typeface="Candara"/>
                <a:cs typeface="Candara"/>
              </a:rPr>
              <a:t> time based on parameters gathered from Cab. </a:t>
            </a:r>
            <a:r>
              <a:rPr lang="en-US" dirty="0" err="1" smtClean="0">
                <a:solidFill>
                  <a:schemeClr val="bg1"/>
                </a:solidFill>
                <a:latin typeface="Candara"/>
                <a:cs typeface="Candara"/>
              </a:rPr>
              <a:t>Sauv</a:t>
            </a:r>
            <a:r>
              <a:rPr lang="en-US" dirty="0" smtClean="0">
                <a:solidFill>
                  <a:schemeClr val="bg1"/>
                </a:solidFill>
                <a:latin typeface="Candara"/>
                <a:cs typeface="Candara"/>
              </a:rPr>
              <a:t>. blocks at Oakville station</a:t>
            </a:r>
            <a:endParaRPr lang="en-US" dirty="0">
              <a:solidFill>
                <a:schemeClr val="bg1"/>
              </a:solidFill>
              <a:latin typeface="Candara"/>
              <a:cs typeface="Candar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0200" y="924580"/>
            <a:ext cx="5301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Candara"/>
                <a:cs typeface="Candara"/>
              </a:rPr>
              <a:t>Potential Disease Progress Curves</a:t>
            </a:r>
            <a:endParaRPr lang="en-US" sz="28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" y="36576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Candara"/>
                <a:cs typeface="Candara"/>
              </a:rPr>
              <a:t>Data collected in 3 blocks over 3 year period</a:t>
            </a:r>
            <a:endParaRPr lang="en-US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375640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known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90600" y="1371600"/>
            <a:ext cx="7086600" cy="5334000"/>
            <a:chOff x="1371600" y="1905001"/>
            <a:chExt cx="5195154" cy="4005262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1905001"/>
              <a:ext cx="5195154" cy="4005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ight Triangle 4"/>
            <p:cNvSpPr/>
            <p:nvPr/>
          </p:nvSpPr>
          <p:spPr>
            <a:xfrm rot="10800000" flipH="1">
              <a:off x="2024742" y="2002973"/>
              <a:ext cx="3995058" cy="3309258"/>
            </a:xfrm>
            <a:prstGeom prst="rtTriangle">
              <a:avLst/>
            </a:prstGeom>
            <a:solidFill>
              <a:schemeClr val="accent1">
                <a:alpha val="3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Candara"/>
                <a:cs typeface="Candara"/>
              </a:rPr>
              <a:t>Characterizing patchiness – the key to sampling efficiency </a:t>
            </a:r>
            <a:endParaRPr lang="en-US" dirty="0">
              <a:solidFill>
                <a:schemeClr val="bg1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82455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30120" y="0"/>
            <a:ext cx="9174120" cy="6858000"/>
            <a:chOff x="-30120" y="0"/>
            <a:chExt cx="9174120" cy="6858000"/>
          </a:xfrm>
        </p:grpSpPr>
        <p:pic>
          <p:nvPicPr>
            <p:cNvPr id="5" name="Picture 4" descr="Unknown.jpe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2"/>
            <a:stretch/>
          </p:blipFill>
          <p:spPr>
            <a:xfrm>
              <a:off x="-30120" y="0"/>
              <a:ext cx="9174120" cy="685800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0" y="0"/>
              <a:ext cx="2724861" cy="2083599"/>
              <a:chOff x="0" y="0"/>
              <a:chExt cx="2724861" cy="2083599"/>
            </a:xfrm>
          </p:grpSpPr>
          <p:pic>
            <p:nvPicPr>
              <p:cNvPr id="8" name="Picture 7" descr="stock-photo-grapevine-border-on-black-background-37296454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5" t="2033" r="4191" b="49556"/>
              <a:stretch/>
            </p:blipFill>
            <p:spPr>
              <a:xfrm>
                <a:off x="0" y="0"/>
                <a:ext cx="2724861" cy="2083599"/>
              </a:xfrm>
              <a:prstGeom prst="rect">
                <a:avLst/>
              </a:prstGeom>
            </p:spPr>
          </p:pic>
          <p:sp>
            <p:nvSpPr>
              <p:cNvPr id="9" name="Rounded Rectangle 8"/>
              <p:cNvSpPr/>
              <p:nvPr/>
            </p:nvSpPr>
            <p:spPr>
              <a:xfrm>
                <a:off x="1220638" y="1602769"/>
                <a:ext cx="1504223" cy="48083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" name="Picture 6" descr="Young-Grape-Vine-1037157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0" t="28575" b="4643"/>
            <a:stretch/>
          </p:blipFill>
          <p:spPr>
            <a:xfrm>
              <a:off x="5166136" y="0"/>
              <a:ext cx="3977863" cy="1793601"/>
            </a:xfrm>
            <a:prstGeom prst="rect">
              <a:avLst/>
            </a:prstGeom>
          </p:spPr>
        </p:pic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2895600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Develop best management plans for different types/sizes of </a:t>
            </a:r>
            <a:r>
              <a:rPr lang="en-US" dirty="0" smtClean="0">
                <a:solidFill>
                  <a:srgbClr val="FFFFFF"/>
                </a:solidFill>
              </a:rPr>
              <a:t>vineyard operations </a:t>
            </a:r>
            <a:r>
              <a:rPr lang="en-US" dirty="0">
                <a:solidFill>
                  <a:srgbClr val="FFFFFF"/>
                </a:solidFill>
              </a:rPr>
              <a:t>to facilitate use of sampling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3733800"/>
            <a:ext cx="756920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48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Unknown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Many Samples Do I Take?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362201" y="3627468"/>
            <a:ext cx="4699780" cy="1203157"/>
            <a:chOff x="2291370" y="2990249"/>
            <a:chExt cx="4699780" cy="1203157"/>
          </a:xfrm>
        </p:grpSpPr>
        <p:sp>
          <p:nvSpPr>
            <p:cNvPr id="30" name="Rounded Rectangle 29"/>
            <p:cNvSpPr/>
            <p:nvPr/>
          </p:nvSpPr>
          <p:spPr>
            <a:xfrm>
              <a:off x="6076750" y="3126606"/>
              <a:ext cx="914400" cy="1066800"/>
            </a:xfrm>
            <a:prstGeom prst="roundRect">
              <a:avLst/>
            </a:prstGeom>
            <a:solidFill>
              <a:srgbClr val="FF0000">
                <a:alpha val="62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291370" y="2990249"/>
              <a:ext cx="1447800" cy="715931"/>
            </a:xfrm>
            <a:prstGeom prst="roundRect">
              <a:avLst/>
            </a:prstGeom>
            <a:solidFill>
              <a:schemeClr val="accent6">
                <a:lumMod val="75000"/>
                <a:alpha val="9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739169" y="3028749"/>
              <a:ext cx="2267797" cy="677431"/>
            </a:xfrm>
            <a:prstGeom prst="roundRect">
              <a:avLst/>
            </a:prstGeom>
            <a:solidFill>
              <a:srgbClr val="3CA3C1">
                <a:alpha val="62000"/>
              </a:srgbClr>
            </a:solidFill>
            <a:ln>
              <a:solidFill>
                <a:srgbClr val="3CA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4043969" y="3746687"/>
              <a:ext cx="533400" cy="416694"/>
            </a:xfrm>
            <a:prstGeom prst="roundRect">
              <a:avLst/>
            </a:prstGeom>
            <a:solidFill>
              <a:srgbClr val="43B624">
                <a:alpha val="62000"/>
              </a:srgbClr>
            </a:solidFill>
            <a:ln>
              <a:solidFill>
                <a:srgbClr val="43B62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899631" y="3664200"/>
                <a:ext cx="53328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400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9631" y="3664200"/>
                <a:ext cx="5332862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304800" y="2362200"/>
            <a:ext cx="8001000" cy="3664396"/>
            <a:chOff x="-76200" y="2484575"/>
            <a:chExt cx="8001000" cy="3664396"/>
          </a:xfrm>
        </p:grpSpPr>
        <p:sp>
          <p:nvSpPr>
            <p:cNvPr id="20" name="TextBox 19"/>
            <p:cNvSpPr txBox="1"/>
            <p:nvPr/>
          </p:nvSpPr>
          <p:spPr>
            <a:xfrm>
              <a:off x="-76200" y="2669240"/>
              <a:ext cx="2428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Mean disease incidence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2438400" y="2853907"/>
              <a:ext cx="740343" cy="992824"/>
            </a:xfrm>
            <a:custGeom>
              <a:avLst/>
              <a:gdLst>
                <a:gd name="connsiteX0" fmla="*/ 0 w 529389"/>
                <a:gd name="connsiteY0" fmla="*/ 0 h 587141"/>
                <a:gd name="connsiteX1" fmla="*/ 385010 w 529389"/>
                <a:gd name="connsiteY1" fmla="*/ 192505 h 587141"/>
                <a:gd name="connsiteX2" fmla="*/ 529389 w 529389"/>
                <a:gd name="connsiteY2" fmla="*/ 587141 h 58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389" h="587141">
                  <a:moveTo>
                    <a:pt x="0" y="0"/>
                  </a:moveTo>
                  <a:cubicBezTo>
                    <a:pt x="148389" y="47324"/>
                    <a:pt x="296778" y="94648"/>
                    <a:pt x="385010" y="192505"/>
                  </a:cubicBezTo>
                  <a:cubicBezTo>
                    <a:pt x="473242" y="290362"/>
                    <a:pt x="529389" y="587141"/>
                    <a:pt x="529389" y="587141"/>
                  </a:cubicBezTo>
                </a:path>
              </a:pathLst>
            </a:custGeom>
            <a:noFill/>
            <a:ln w="38100">
              <a:solidFill>
                <a:schemeClr val="accent5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416165" y="2484575"/>
              <a:ext cx="2508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Disease patchiness index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6200000">
              <a:off x="4372277" y="2811951"/>
              <a:ext cx="1076734" cy="992823"/>
            </a:xfrm>
            <a:custGeom>
              <a:avLst/>
              <a:gdLst>
                <a:gd name="connsiteX0" fmla="*/ 0 w 529389"/>
                <a:gd name="connsiteY0" fmla="*/ 0 h 587141"/>
                <a:gd name="connsiteX1" fmla="*/ 385010 w 529389"/>
                <a:gd name="connsiteY1" fmla="*/ 192505 h 587141"/>
                <a:gd name="connsiteX2" fmla="*/ 529389 w 529389"/>
                <a:gd name="connsiteY2" fmla="*/ 587141 h 58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389" h="587141">
                  <a:moveTo>
                    <a:pt x="0" y="0"/>
                  </a:moveTo>
                  <a:cubicBezTo>
                    <a:pt x="148389" y="47324"/>
                    <a:pt x="296778" y="94648"/>
                    <a:pt x="385010" y="192505"/>
                  </a:cubicBezTo>
                  <a:cubicBezTo>
                    <a:pt x="473242" y="290362"/>
                    <a:pt x="529389" y="587141"/>
                    <a:pt x="529389" y="587141"/>
                  </a:cubicBezTo>
                </a:path>
              </a:pathLst>
            </a:custGeom>
            <a:noFill/>
            <a:ln w="38100">
              <a:solidFill>
                <a:srgbClr val="4BACC6"/>
              </a:solidFill>
              <a:headEnd type="stealth" w="lg" len="lg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62486" y="5696643"/>
              <a:ext cx="2738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Group size (composite size)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 rot="11556967">
              <a:off x="3815445" y="4949314"/>
              <a:ext cx="297840" cy="711726"/>
            </a:xfrm>
            <a:custGeom>
              <a:avLst/>
              <a:gdLst>
                <a:gd name="connsiteX0" fmla="*/ 0 w 529389"/>
                <a:gd name="connsiteY0" fmla="*/ 0 h 587141"/>
                <a:gd name="connsiteX1" fmla="*/ 385010 w 529389"/>
                <a:gd name="connsiteY1" fmla="*/ 192505 h 587141"/>
                <a:gd name="connsiteX2" fmla="*/ 529389 w 529389"/>
                <a:gd name="connsiteY2" fmla="*/ 587141 h 58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389" h="587141">
                  <a:moveTo>
                    <a:pt x="0" y="0"/>
                  </a:moveTo>
                  <a:cubicBezTo>
                    <a:pt x="148389" y="47324"/>
                    <a:pt x="296778" y="94648"/>
                    <a:pt x="385010" y="192505"/>
                  </a:cubicBezTo>
                  <a:cubicBezTo>
                    <a:pt x="473242" y="290362"/>
                    <a:pt x="529389" y="587141"/>
                    <a:pt x="529389" y="587141"/>
                  </a:cubicBezTo>
                </a:path>
              </a:pathLst>
            </a:custGeom>
            <a:noFill/>
            <a:ln w="38100">
              <a:solidFill>
                <a:srgbClr val="4BACC6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62031" y="5502640"/>
              <a:ext cx="198656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Desired confidence</a:t>
              </a:r>
              <a:br>
                <a:rPr lang="en-US" dirty="0" smtClean="0">
                  <a:solidFill>
                    <a:srgbClr val="FFFFFF"/>
                  </a:solidFill>
                </a:rPr>
              </a:br>
              <a:r>
                <a:rPr lang="en-US" dirty="0" smtClean="0">
                  <a:solidFill>
                    <a:srgbClr val="FFFFFF"/>
                  </a:solidFill>
                </a:rPr>
                <a:t>interval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6755887" y="4196077"/>
              <a:ext cx="782544" cy="1306563"/>
            </a:xfrm>
            <a:custGeom>
              <a:avLst/>
              <a:gdLst>
                <a:gd name="connsiteX0" fmla="*/ 0 w 529389"/>
                <a:gd name="connsiteY0" fmla="*/ 0 h 587141"/>
                <a:gd name="connsiteX1" fmla="*/ 385010 w 529389"/>
                <a:gd name="connsiteY1" fmla="*/ 192505 h 587141"/>
                <a:gd name="connsiteX2" fmla="*/ 529389 w 529389"/>
                <a:gd name="connsiteY2" fmla="*/ 587141 h 587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389" h="587141">
                  <a:moveTo>
                    <a:pt x="0" y="0"/>
                  </a:moveTo>
                  <a:cubicBezTo>
                    <a:pt x="148389" y="47324"/>
                    <a:pt x="296778" y="94648"/>
                    <a:pt x="385010" y="192505"/>
                  </a:cubicBezTo>
                  <a:cubicBezTo>
                    <a:pt x="473242" y="290362"/>
                    <a:pt x="529389" y="587141"/>
                    <a:pt x="529389" y="587141"/>
                  </a:cubicBezTo>
                </a:path>
              </a:pathLst>
            </a:custGeom>
            <a:noFill/>
            <a:ln w="38100">
              <a:solidFill>
                <a:srgbClr val="4BACC6"/>
              </a:solidFill>
              <a:headEnd type="stealth" w="lg" len="lg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1544336"/>
              </p:ext>
            </p:extLst>
          </p:nvPr>
        </p:nvGraphicFramePr>
        <p:xfrm>
          <a:off x="6096000" y="3810000"/>
          <a:ext cx="96146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6" imgW="495300" imgH="431800" progId="Equation.3">
                  <p:embed/>
                </p:oleObj>
              </mc:Choice>
              <mc:Fallback>
                <p:oleObj name="Equation" r:id="rId6" imgW="4953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96000" y="3810000"/>
                        <a:ext cx="961464" cy="838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2286000" y="1447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91000" y="4267200"/>
            <a:ext cx="356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Cambria Math"/>
                <a:cs typeface="Cambria Math"/>
              </a:rPr>
              <a:t>n</a:t>
            </a:r>
            <a:endParaRPr lang="en-US" sz="2400" dirty="0">
              <a:solidFill>
                <a:srgbClr val="FFFFFF"/>
              </a:solidFill>
              <a:latin typeface="Cambria Math"/>
              <a:cs typeface="Cambria Math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2269955" y="3323453"/>
            <a:ext cx="308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Cambria Math"/>
                <a:cs typeface="Cambria Math"/>
              </a:rPr>
              <a:t>Z</a:t>
            </a:r>
            <a:endParaRPr lang="en-US" dirty="0">
              <a:solidFill>
                <a:srgbClr val="FFFFFF"/>
              </a:solidFill>
              <a:latin typeface="Cambria Math"/>
              <a:cs typeface="Cambria Math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" y="4648200"/>
            <a:ext cx="2262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Number of samples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533400" y="3962400"/>
            <a:ext cx="1371600" cy="762000"/>
          </a:xfrm>
          <a:prstGeom prst="straightConnector1">
            <a:avLst/>
          </a:prstGeom>
          <a:ln w="57150" cmpd="sng">
            <a:solidFill>
              <a:srgbClr val="3CA3C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67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known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It depends on your goals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Content Placeholder 4" descr="unnamed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02" t="21373" r="21658" b="13201"/>
          <a:stretch/>
        </p:blipFill>
        <p:spPr>
          <a:xfrm>
            <a:off x="1143000" y="1066800"/>
            <a:ext cx="6781800" cy="5517845"/>
          </a:xfrm>
          <a:ln w="28575" cmpd="sng"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98417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Unknown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Sampling at the Vine Level</a:t>
            </a: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219200" y="1804988"/>
            <a:ext cx="6122379" cy="3757612"/>
            <a:chOff x="1219200" y="1804988"/>
            <a:chExt cx="6122379" cy="375761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2372700" y="651488"/>
              <a:ext cx="3757612" cy="6064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Cloud 10"/>
            <p:cNvSpPr/>
            <p:nvPr/>
          </p:nvSpPr>
          <p:spPr>
            <a:xfrm rot="19609107">
              <a:off x="6274798" y="2034782"/>
              <a:ext cx="1066781" cy="76200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Cloud 13"/>
            <p:cNvSpPr/>
            <p:nvPr/>
          </p:nvSpPr>
          <p:spPr>
            <a:xfrm>
              <a:off x="1873612" y="2185987"/>
              <a:ext cx="762000" cy="685799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loud 9"/>
            <p:cNvSpPr/>
            <p:nvPr/>
          </p:nvSpPr>
          <p:spPr>
            <a:xfrm rot="2675373">
              <a:off x="1220001" y="1835231"/>
              <a:ext cx="1056303" cy="777711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Cloud 12"/>
            <p:cNvSpPr/>
            <p:nvPr/>
          </p:nvSpPr>
          <p:spPr>
            <a:xfrm>
              <a:off x="2330812" y="2300287"/>
              <a:ext cx="914400" cy="57150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loud 11"/>
            <p:cNvSpPr/>
            <p:nvPr/>
          </p:nvSpPr>
          <p:spPr>
            <a:xfrm flipH="1">
              <a:off x="3016612" y="2185987"/>
              <a:ext cx="1066800" cy="751508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loud 15"/>
            <p:cNvSpPr/>
            <p:nvPr/>
          </p:nvSpPr>
          <p:spPr>
            <a:xfrm>
              <a:off x="4235812" y="2262187"/>
              <a:ext cx="609600" cy="45720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loud 8"/>
            <p:cNvSpPr/>
            <p:nvPr/>
          </p:nvSpPr>
          <p:spPr>
            <a:xfrm>
              <a:off x="4693012" y="2109787"/>
              <a:ext cx="1295400" cy="83820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loud 14"/>
            <p:cNvSpPr/>
            <p:nvPr/>
          </p:nvSpPr>
          <p:spPr>
            <a:xfrm>
              <a:off x="4388212" y="2452687"/>
              <a:ext cx="914400" cy="571500"/>
            </a:xfrm>
            <a:prstGeom prst="cloud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721212" y="2338387"/>
              <a:ext cx="1828800" cy="990600"/>
            </a:xfrm>
            <a:prstGeom prst="ellipse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Cloud 5"/>
          <p:cNvSpPr/>
          <p:nvPr/>
        </p:nvSpPr>
        <p:spPr>
          <a:xfrm>
            <a:off x="5715000" y="2286000"/>
            <a:ext cx="876300" cy="642257"/>
          </a:xfrm>
          <a:prstGeom prst="cloud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76600" y="6858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Canes </a:t>
            </a:r>
            <a:endParaRPr lang="en-US" sz="2800" b="1" dirty="0">
              <a:solidFill>
                <a:srgbClr val="FFFFFF"/>
              </a:solidFill>
            </a:endParaRPr>
          </a:p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Petioles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5675293"/>
            <a:ext cx="7391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*At least 2 samples, 1 from each cordon </a:t>
            </a:r>
          </a:p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(more is better)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15200" y="4495800"/>
            <a:ext cx="2228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Talk to your diagnostics lab….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724400" y="2514600"/>
            <a:ext cx="1828800" cy="990600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2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Unknown.jpe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Visual sampling can be accurate and people can quickly become proficient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5968"/>
            <a:ext cx="1564341" cy="300931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 cmpd="sng">
            <a:solidFill>
              <a:srgbClr val="31859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0" y="1645912"/>
            <a:ext cx="3245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Visual ratings against PCR results</a:t>
            </a:r>
            <a:br>
              <a:rPr lang="en-US" dirty="0" smtClean="0">
                <a:solidFill>
                  <a:srgbClr val="FFFFFF"/>
                </a:solidFill>
              </a:rPr>
            </a:br>
            <a:r>
              <a:rPr lang="en-US" dirty="0" smtClean="0">
                <a:solidFill>
                  <a:srgbClr val="FFFFFF"/>
                </a:solidFill>
              </a:rPr>
              <a:t>in 12 Zinfandel vines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3845859"/>
            <a:ext cx="2209800" cy="0"/>
          </a:xfrm>
          <a:prstGeom prst="line">
            <a:avLst/>
          </a:prstGeom>
          <a:ln w="63500">
            <a:solidFill>
              <a:srgbClr val="FF0000">
                <a:alpha val="47000"/>
              </a:srgbClr>
            </a:solidFill>
            <a:prstDash val="dash"/>
          </a:ln>
          <a:effectLst>
            <a:glow rad="38100">
              <a:schemeClr val="accent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199"/>
            <a:ext cx="3695700" cy="120967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 cmpd="sng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3604923" y="3048000"/>
            <a:ext cx="3322057" cy="1774088"/>
            <a:chOff x="3604923" y="3048000"/>
            <a:chExt cx="3322057" cy="1774088"/>
          </a:xfrm>
        </p:grpSpPr>
        <p:sp>
          <p:nvSpPr>
            <p:cNvPr id="8" name="Oval 7"/>
            <p:cNvSpPr/>
            <p:nvPr/>
          </p:nvSpPr>
          <p:spPr>
            <a:xfrm>
              <a:off x="6096000" y="3048000"/>
              <a:ext cx="609600" cy="381000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5074024" y="3263153"/>
              <a:ext cx="1039905" cy="797859"/>
            </a:xfrm>
            <a:custGeom>
              <a:avLst/>
              <a:gdLst>
                <a:gd name="connsiteX0" fmla="*/ 1039905 w 1039905"/>
                <a:gd name="connsiteY0" fmla="*/ 0 h 797859"/>
                <a:gd name="connsiteX1" fmla="*/ 340658 w 1039905"/>
                <a:gd name="connsiteY1" fmla="*/ 152400 h 797859"/>
                <a:gd name="connsiteX2" fmla="*/ 0 w 1039905"/>
                <a:gd name="connsiteY2" fmla="*/ 797859 h 797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39905" h="797859">
                  <a:moveTo>
                    <a:pt x="1039905" y="0"/>
                  </a:moveTo>
                  <a:cubicBezTo>
                    <a:pt x="776940" y="9712"/>
                    <a:pt x="513975" y="19424"/>
                    <a:pt x="340658" y="152400"/>
                  </a:cubicBezTo>
                  <a:cubicBezTo>
                    <a:pt x="167341" y="285376"/>
                    <a:pt x="55282" y="691777"/>
                    <a:pt x="0" y="797859"/>
                  </a:cubicBezTo>
                </a:path>
              </a:pathLst>
            </a:cu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04923" y="4061012"/>
              <a:ext cx="2544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True Negative Proportion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39670" y="4452756"/>
              <a:ext cx="3287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False Positive Proportion = 1-TNP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71564" y="3311897"/>
            <a:ext cx="3356047" cy="2349724"/>
            <a:chOff x="5571564" y="3311897"/>
            <a:chExt cx="3356047" cy="2349724"/>
          </a:xfrm>
        </p:grpSpPr>
        <p:sp>
          <p:nvSpPr>
            <p:cNvPr id="15" name="Oval 14"/>
            <p:cNvSpPr/>
            <p:nvPr/>
          </p:nvSpPr>
          <p:spPr>
            <a:xfrm>
              <a:off x="7315200" y="3311897"/>
              <a:ext cx="609600" cy="381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47568" y="3694676"/>
              <a:ext cx="2445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True Positive Proportion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71564" y="5292289"/>
              <a:ext cx="33560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False Negative Proportion = 1-TPP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8001000" y="4064008"/>
              <a:ext cx="0" cy="121127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445339" y="5525869"/>
            <a:ext cx="5184496" cy="1090083"/>
            <a:chOff x="445339" y="5525869"/>
            <a:chExt cx="5184496" cy="1090083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762" y="6206377"/>
              <a:ext cx="1956825" cy="409575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28575" cmpd="sng">
              <a:solidFill>
                <a:srgbClr val="31859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445339" y="5525869"/>
              <a:ext cx="51844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For decision-making under uncertainty, the likelihood</a:t>
              </a:r>
              <a:br>
                <a:rPr lang="en-US" dirty="0" smtClean="0">
                  <a:solidFill>
                    <a:srgbClr val="FFFFFF"/>
                  </a:solidFill>
                </a:rPr>
              </a:br>
              <a:r>
                <a:rPr lang="en-US" dirty="0" smtClean="0">
                  <a:solidFill>
                    <a:srgbClr val="FFFFFF"/>
                  </a:solidFill>
                </a:rPr>
                <a:t>ratios are important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07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0120" y="0"/>
            <a:ext cx="9174120" cy="6858000"/>
            <a:chOff x="-30120" y="0"/>
            <a:chExt cx="9174120" cy="6858000"/>
          </a:xfrm>
        </p:grpSpPr>
        <p:pic>
          <p:nvPicPr>
            <p:cNvPr id="4" name="Picture 3" descr="Unknown.jpe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32"/>
            <a:stretch/>
          </p:blipFill>
          <p:spPr>
            <a:xfrm>
              <a:off x="-30120" y="0"/>
              <a:ext cx="9174120" cy="685800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0" y="0"/>
              <a:ext cx="2724861" cy="2083599"/>
              <a:chOff x="0" y="0"/>
              <a:chExt cx="2724861" cy="2083599"/>
            </a:xfrm>
          </p:grpSpPr>
          <p:pic>
            <p:nvPicPr>
              <p:cNvPr id="7" name="Picture 6" descr="stock-photo-grapevine-border-on-black-background-37296454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35" t="2033" r="4191" b="49556"/>
              <a:stretch/>
            </p:blipFill>
            <p:spPr>
              <a:xfrm>
                <a:off x="0" y="0"/>
                <a:ext cx="2724861" cy="2083599"/>
              </a:xfrm>
              <a:prstGeom prst="rect">
                <a:avLst/>
              </a:prstGeom>
            </p:spPr>
          </p:pic>
          <p:sp>
            <p:nvSpPr>
              <p:cNvPr id="8" name="Rounded Rectangle 7"/>
              <p:cNvSpPr/>
              <p:nvPr/>
            </p:nvSpPr>
            <p:spPr>
              <a:xfrm>
                <a:off x="1220638" y="1602769"/>
                <a:ext cx="1504223" cy="480830"/>
              </a:xfrm>
              <a:prstGeom prst="round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5" descr="Young-Grape-Vine-1037157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0" t="28575" b="4643"/>
            <a:stretch/>
          </p:blipFill>
          <p:spPr>
            <a:xfrm>
              <a:off x="5166136" y="0"/>
              <a:ext cx="3977863" cy="179360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981200" y="1066800"/>
            <a:ext cx="4496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FFFF"/>
                </a:solidFill>
                <a:latin typeface="Candara"/>
                <a:cs typeface="Candara"/>
              </a:rPr>
              <a:t>¿Want more details?</a:t>
            </a:r>
            <a:endParaRPr lang="en-US" sz="4000" dirty="0">
              <a:solidFill>
                <a:srgbClr val="FFFFFF"/>
              </a:solidFill>
              <a:latin typeface="Candara"/>
              <a:cs typeface="Candar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20980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http://</a:t>
            </a:r>
            <a:r>
              <a:rPr lang="en-US" sz="2800" dirty="0" err="1">
                <a:solidFill>
                  <a:srgbClr val="FFFFFF"/>
                </a:solidFill>
              </a:rPr>
              <a:t>qbelab.plantpathology.ucdavis.edu</a:t>
            </a:r>
            <a:r>
              <a:rPr lang="en-US" sz="2800" dirty="0">
                <a:solidFill>
                  <a:srgbClr val="FFFFFF"/>
                </a:solidFill>
              </a:rPr>
              <a:t>/working-papers/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4830" y="2933161"/>
            <a:ext cx="9144000" cy="38996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7800" y="1905000"/>
            <a:ext cx="7445410" cy="4170069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6750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klarnold\Pictures\PLP Fall Retreat 2012 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447800" y="4258308"/>
            <a:ext cx="7696200" cy="2586992"/>
            <a:chOff x="1447800" y="4258308"/>
            <a:chExt cx="7696200" cy="2586992"/>
          </a:xfrm>
        </p:grpSpPr>
        <p:pic>
          <p:nvPicPr>
            <p:cNvPr id="2051" name="Picture 3" descr="C:\Users\klarnold\Pictures\PlantPathGrad2_087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1" y="4276298"/>
              <a:ext cx="3809999" cy="2569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 descr="C:\Users\klarnold\Pictures\untitled-396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4258308"/>
              <a:ext cx="5029200" cy="2574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169" y="533400"/>
            <a:ext cx="3545661" cy="199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3048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305800" cy="5105400"/>
          </a:xfrm>
          <a:effectLst/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American Viticulture Foundation</a:t>
            </a:r>
          </a:p>
          <a:p>
            <a:r>
              <a:rPr lang="en-US" b="1" dirty="0" smtClean="0"/>
              <a:t>Dominus Estates</a:t>
            </a:r>
          </a:p>
          <a:p>
            <a:r>
              <a:rPr lang="en-US" b="1" dirty="0" smtClean="0"/>
              <a:t>Study participants and Workgroup members</a:t>
            </a:r>
          </a:p>
          <a:p>
            <a:r>
              <a:rPr lang="en-US" b="1" dirty="0" smtClean="0"/>
              <a:t>FPS, Deborah </a:t>
            </a:r>
            <a:r>
              <a:rPr lang="en-US" b="1" dirty="0" err="1" smtClean="0"/>
              <a:t>Golino</a:t>
            </a:r>
            <a:r>
              <a:rPr lang="en-US" b="1" dirty="0" smtClean="0"/>
              <a:t>, Michael Anderson, Neil </a:t>
            </a:r>
            <a:r>
              <a:rPr lang="en-US" b="1" dirty="0" err="1" smtClean="0"/>
              <a:t>McRoberts</a:t>
            </a:r>
            <a:r>
              <a:rPr lang="en-US" b="1" dirty="0" smtClean="0"/>
              <a:t>, Bob Gilbertson, QBE lab colleagues</a:t>
            </a:r>
          </a:p>
          <a:p>
            <a:r>
              <a:rPr lang="en-US" b="1" dirty="0" smtClean="0"/>
              <a:t>Mark </a:t>
            </a:r>
            <a:r>
              <a:rPr lang="en-US" b="1" dirty="0" err="1" smtClean="0"/>
              <a:t>Lubell</a:t>
            </a:r>
            <a:r>
              <a:rPr lang="en-US" b="1" dirty="0" smtClean="0"/>
              <a:t> and the Environmental Pol. Lab</a:t>
            </a:r>
          </a:p>
          <a:p>
            <a:r>
              <a:rPr lang="en-US" b="1" dirty="0" smtClean="0"/>
              <a:t>Monica Cooper with UCCE</a:t>
            </a:r>
          </a:p>
          <a:p>
            <a:r>
              <a:rPr lang="en-US" b="1" dirty="0"/>
              <a:t>C</a:t>
            </a:r>
            <a:r>
              <a:rPr lang="en-US" b="1" dirty="0" smtClean="0"/>
              <a:t>urrent and past Plant Path grads</a:t>
            </a:r>
          </a:p>
          <a:p>
            <a:r>
              <a:rPr lang="en-US" b="1" dirty="0" smtClean="0"/>
              <a:t>Grapevines, mealybugs, and </a:t>
            </a:r>
            <a:r>
              <a:rPr lang="en-US" b="1" dirty="0" err="1" smtClean="0"/>
              <a:t>leafroll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anose="05000000000000000000" pitchFamily="2" charset="2"/>
              </a:rPr>
              <a:t>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VIRUSES!! </a:t>
            </a:r>
            <a:r>
              <a:rPr lang="en-US" b="1" dirty="0" smtClean="0">
                <a:sym typeface="Wingdings"/>
              </a:rPr>
              <a:t></a:t>
            </a:r>
            <a:endParaRPr lang="en-US" b="1" dirty="0"/>
          </a:p>
        </p:txBody>
      </p:sp>
      <p:sp>
        <p:nvSpPr>
          <p:cNvPr id="6" name="AutoShape 2" descr="Displaying CAM000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36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Importance of Mapping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11485"/>
            <a:ext cx="8686800" cy="965515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chemeClr val="tx1"/>
            </a:solidFill>
            <a:miter lim="800000"/>
          </a:ln>
          <a:effectLst/>
          <a:ex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98863" y="1447800"/>
            <a:ext cx="7987937" cy="144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/>
              <a:t>“An epidemic is the progress of disease in TIME and SPACE”</a:t>
            </a:r>
          </a:p>
          <a:p>
            <a:pPr marL="0" indent="0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		</a:t>
            </a:r>
            <a:r>
              <a:rPr lang="en-US" sz="2400" b="1" dirty="0" smtClean="0"/>
              <a:t>	</a:t>
            </a:r>
            <a:endParaRPr lang="en-US" sz="16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4267200" y="28956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Kranz</a:t>
            </a:r>
            <a:r>
              <a:rPr lang="en-US" b="1" dirty="0"/>
              <a:t>, J. 1990. Epidemics, their mathematical </a:t>
            </a:r>
            <a:r>
              <a:rPr lang="en-US" b="1" dirty="0" smtClean="0"/>
              <a:t>analysis </a:t>
            </a:r>
            <a:r>
              <a:rPr lang="en-US" b="1" dirty="0"/>
              <a:t>and modeling: An introduction.  In: </a:t>
            </a:r>
            <a:r>
              <a:rPr lang="en-US" b="1" i="1" dirty="0" smtClean="0"/>
              <a:t>Epidemics </a:t>
            </a:r>
            <a:r>
              <a:rPr lang="en-US" b="1" i="1" dirty="0"/>
              <a:t>of Plant Diseases</a:t>
            </a:r>
            <a:r>
              <a:rPr lang="en-US" b="1" i="1" dirty="0" smtClean="0"/>
              <a:t>: Mathematical Analysis </a:t>
            </a:r>
            <a:r>
              <a:rPr lang="en-US" b="1" i="1" dirty="0"/>
              <a:t>and Modeling, </a:t>
            </a: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</a:t>
            </a:r>
            <a:r>
              <a:rPr lang="en-US" b="1" dirty="0" err="1"/>
              <a:t>Edn</a:t>
            </a:r>
            <a:r>
              <a:rPr lang="en-US" b="1" dirty="0"/>
              <a:t>. Springer, Berlin.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23" y="2971800"/>
            <a:ext cx="3584677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67200" y="496466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 years of census data*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59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Unknown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2"/>
          <a:stretch/>
        </p:blipFill>
        <p:spPr>
          <a:xfrm>
            <a:off x="-30120" y="0"/>
            <a:ext cx="917412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02" y="1714579"/>
            <a:ext cx="6021498" cy="49601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4114800" y="2590800"/>
            <a:ext cx="2667000" cy="160020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419601"/>
            <a:ext cx="2771136" cy="2252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25" name="Straight Arrow Connector 24"/>
          <p:cNvCxnSpPr/>
          <p:nvPr/>
        </p:nvCxnSpPr>
        <p:spPr>
          <a:xfrm>
            <a:off x="3962400" y="4495800"/>
            <a:ext cx="2133600" cy="914400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8600" y="877669"/>
            <a:ext cx="8686800" cy="64633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hlinkClick r:id="rId5"/>
              </a:rPr>
              <a:t>http://</a:t>
            </a:r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hlinkClick r:id="rId5"/>
              </a:rPr>
              <a:t>qbelab.plantpathology.ucdavis.edu</a:t>
            </a:r>
            <a:endParaRPr lang="en-US" sz="3600" b="1" dirty="0" smtClean="0">
              <a:solidFill>
                <a:schemeClr val="accent6">
                  <a:lumMod val="5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5502" y="130314"/>
            <a:ext cx="8307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Questions/Concerns/Comments?</a:t>
            </a:r>
            <a:endParaRPr lang="en-US" sz="4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03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Importance of Mapping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11485"/>
            <a:ext cx="8686800" cy="965515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chemeClr val="tx1"/>
            </a:solidFill>
            <a:miter lim="800000"/>
          </a:ln>
          <a:effectLst/>
          <a:ex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87937" cy="1447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 smtClean="0"/>
              <a:t>TIME and SPACE</a:t>
            </a:r>
          </a:p>
          <a:p>
            <a:pPr marL="0" indent="0" algn="ctr">
              <a:buNone/>
            </a:pPr>
            <a:r>
              <a:rPr lang="en-US" sz="4000" b="1" dirty="0"/>
              <a:t>	</a:t>
            </a:r>
            <a:r>
              <a:rPr lang="en-US" sz="4000" b="1" dirty="0" smtClean="0"/>
              <a:t>		</a:t>
            </a:r>
            <a:r>
              <a:rPr lang="en-US" sz="2400" b="1" dirty="0" smtClean="0"/>
              <a:t>	</a:t>
            </a:r>
            <a:endParaRPr lang="en-US" sz="1600" b="1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262467"/>
            <a:ext cx="3477143" cy="291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46100" dist="152400" dir="21540000" algn="ctr" rotWithShape="0">
              <a:srgbClr val="000000">
                <a:alpha val="44000"/>
              </a:srgbClr>
            </a:outerShdw>
          </a:effectLst>
        </p:spPr>
      </p:pic>
      <p:pic>
        <p:nvPicPr>
          <p:cNvPr id="14" name="Pictur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2262467"/>
            <a:ext cx="3352800" cy="2919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60400" dist="177800" dir="19320000" algn="ctr" rotWithShape="0">
              <a:srgbClr val="000000">
                <a:alpha val="29000"/>
              </a:srgbClr>
            </a:outerShdw>
          </a:effectLst>
        </p:spPr>
      </p:pic>
      <p:sp>
        <p:nvSpPr>
          <p:cNvPr id="10" name="Plus 9"/>
          <p:cNvSpPr/>
          <p:nvPr/>
        </p:nvSpPr>
        <p:spPr>
          <a:xfrm>
            <a:off x="4079966" y="3185160"/>
            <a:ext cx="914400" cy="914400"/>
          </a:xfrm>
          <a:prstGeom prst="mathPl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3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Epidemiology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356359" y="1219200"/>
            <a:ext cx="15242" cy="4038600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399464" y="5257800"/>
            <a:ext cx="6601536" cy="33094"/>
          </a:xfrm>
          <a:prstGeom prst="straightConnector1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295400" y="5257800"/>
            <a:ext cx="121919" cy="121919"/>
          </a:xfrm>
          <a:prstGeom prst="ellipse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1384300" y="2286000"/>
            <a:ext cx="6464300" cy="3027681"/>
          </a:xfrm>
          <a:custGeom>
            <a:avLst/>
            <a:gdLst>
              <a:gd name="connsiteX0" fmla="*/ 0 w 6921500"/>
              <a:gd name="connsiteY0" fmla="*/ 2844800 h 2844800"/>
              <a:gd name="connsiteX1" fmla="*/ 3302000 w 6921500"/>
              <a:gd name="connsiteY1" fmla="*/ 2235200 h 2844800"/>
              <a:gd name="connsiteX2" fmla="*/ 4978400 w 6921500"/>
              <a:gd name="connsiteY2" fmla="*/ 419100 h 2844800"/>
              <a:gd name="connsiteX3" fmla="*/ 6921500 w 6921500"/>
              <a:gd name="connsiteY3" fmla="*/ 0 h 2844800"/>
              <a:gd name="connsiteX4" fmla="*/ 6921500 w 6921500"/>
              <a:gd name="connsiteY4" fmla="*/ 0 h 284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1500" h="2844800">
                <a:moveTo>
                  <a:pt x="0" y="2844800"/>
                </a:moveTo>
                <a:cubicBezTo>
                  <a:pt x="1236133" y="2742141"/>
                  <a:pt x="2472267" y="2639483"/>
                  <a:pt x="3302000" y="2235200"/>
                </a:cubicBezTo>
                <a:cubicBezTo>
                  <a:pt x="4131733" y="1830917"/>
                  <a:pt x="4375150" y="791633"/>
                  <a:pt x="4978400" y="419100"/>
                </a:cubicBezTo>
                <a:cubicBezTo>
                  <a:pt x="5581650" y="46567"/>
                  <a:pt x="6921500" y="0"/>
                  <a:pt x="6921500" y="0"/>
                </a:cubicBezTo>
                <a:lnTo>
                  <a:pt x="6921500" y="0"/>
                </a:lnTo>
              </a:path>
            </a:pathLst>
          </a:custGeom>
          <a:noFill/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172200" y="47244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TIME 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-570468" y="2944624"/>
            <a:ext cx="3364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 INCIDENCE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86800" cy="965515"/>
          </a:xfrm>
          <a:prstGeom prst="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chemeClr val="tx1"/>
            </a:solidFill>
            <a:miter lim="800000"/>
          </a:ln>
          <a:effectLst/>
          <a:extLst/>
        </p:spPr>
      </p:pic>
      <p:grpSp>
        <p:nvGrpSpPr>
          <p:cNvPr id="14" name="Group 13"/>
          <p:cNvGrpSpPr/>
          <p:nvPr/>
        </p:nvGrpSpPr>
        <p:grpSpPr>
          <a:xfrm>
            <a:off x="685800" y="3667780"/>
            <a:ext cx="2590800" cy="3190220"/>
            <a:chOff x="685800" y="3667780"/>
            <a:chExt cx="2590800" cy="3190220"/>
          </a:xfrm>
        </p:grpSpPr>
        <p:sp>
          <p:nvSpPr>
            <p:cNvPr id="25" name="TextBox 24"/>
            <p:cNvSpPr txBox="1"/>
            <p:nvPr/>
          </p:nvSpPr>
          <p:spPr>
            <a:xfrm>
              <a:off x="685800" y="5380672"/>
              <a:ext cx="2438400" cy="147732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Random Introduction of Infection Events (Wind, machinery </a:t>
              </a:r>
              <a:r>
                <a:rPr lang="en-US" b="1" dirty="0" err="1" smtClean="0"/>
                <a:t>etc</a:t>
              </a:r>
              <a:r>
                <a:rPr lang="en-US" b="1" dirty="0" smtClean="0"/>
                <a:t>) neighboring blocks matter*</a:t>
              </a:r>
              <a:endParaRPr lang="en-US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24000" y="366778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0%-5% 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4282820"/>
              <a:ext cx="1150619" cy="74638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3424379" y="2971800"/>
            <a:ext cx="2514600" cy="3886200"/>
            <a:chOff x="3424379" y="2971800"/>
            <a:chExt cx="2514600" cy="3886200"/>
          </a:xfrm>
        </p:grpSpPr>
        <p:sp>
          <p:nvSpPr>
            <p:cNvPr id="26" name="TextBox 25"/>
            <p:cNvSpPr txBox="1"/>
            <p:nvPr/>
          </p:nvSpPr>
          <p:spPr>
            <a:xfrm>
              <a:off x="3424379" y="5380672"/>
              <a:ext cx="2514600" cy="147732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Aggregation Stage, spread is predominantly within the block, with small levels of random infection events</a:t>
              </a:r>
              <a:endParaRPr lang="en-US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71900" y="2971800"/>
              <a:ext cx="18669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25%-50%+ 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05558" y="3581400"/>
              <a:ext cx="1152242" cy="78352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17" name="Group 16"/>
          <p:cNvGrpSpPr/>
          <p:nvPr/>
        </p:nvGrpSpPr>
        <p:grpSpPr>
          <a:xfrm>
            <a:off x="6248400" y="1676400"/>
            <a:ext cx="2438400" cy="5029200"/>
            <a:chOff x="6248400" y="1676400"/>
            <a:chExt cx="2438400" cy="5029200"/>
          </a:xfrm>
        </p:grpSpPr>
        <p:sp>
          <p:nvSpPr>
            <p:cNvPr id="30" name="TextBox 29"/>
            <p:cNvSpPr txBox="1"/>
            <p:nvPr/>
          </p:nvSpPr>
          <p:spPr>
            <a:xfrm>
              <a:off x="6248400" y="5505271"/>
              <a:ext cx="2438400" cy="120032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Random Infections and Aggregated Infections less successful*, great source of inoculum</a:t>
              </a:r>
              <a:endParaRPr lang="en-US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15200" y="1676400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70%+</a:t>
              </a:r>
              <a:endPara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26596" y="2477065"/>
              <a:ext cx="1103004" cy="72333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42" name="Group 41"/>
          <p:cNvGrpSpPr/>
          <p:nvPr/>
        </p:nvGrpSpPr>
        <p:grpSpPr>
          <a:xfrm>
            <a:off x="7086600" y="2227217"/>
            <a:ext cx="762000" cy="846204"/>
            <a:chOff x="6125391" y="1676400"/>
            <a:chExt cx="762000" cy="846204"/>
          </a:xfrm>
        </p:grpSpPr>
        <p:sp>
          <p:nvSpPr>
            <p:cNvPr id="47" name="Arc 46"/>
            <p:cNvSpPr/>
            <p:nvPr/>
          </p:nvSpPr>
          <p:spPr>
            <a:xfrm flipH="1" flipV="1">
              <a:off x="6279153" y="1715066"/>
              <a:ext cx="121647" cy="57093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Arc 47"/>
            <p:cNvSpPr/>
            <p:nvPr/>
          </p:nvSpPr>
          <p:spPr>
            <a:xfrm flipH="1" flipV="1">
              <a:off x="6431553" y="1715066"/>
              <a:ext cx="121647" cy="57093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Arc 48"/>
            <p:cNvSpPr/>
            <p:nvPr/>
          </p:nvSpPr>
          <p:spPr>
            <a:xfrm flipH="1" flipV="1">
              <a:off x="6583953" y="1676400"/>
              <a:ext cx="197847" cy="57093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125391" y="1831028"/>
              <a:ext cx="762000" cy="36166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>
              <a:stCxn id="18" idx="1"/>
            </p:cNvCxnSpPr>
            <p:nvPr/>
          </p:nvCxnSpPr>
          <p:spPr>
            <a:xfrm flipV="1">
              <a:off x="6236983" y="1676401"/>
              <a:ext cx="11417" cy="20759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6324600" y="1676401"/>
              <a:ext cx="190500" cy="26160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Arc 39"/>
            <p:cNvSpPr/>
            <p:nvPr/>
          </p:nvSpPr>
          <p:spPr>
            <a:xfrm>
              <a:off x="6705600" y="2011861"/>
              <a:ext cx="181791" cy="46520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Arc 44"/>
            <p:cNvSpPr/>
            <p:nvPr/>
          </p:nvSpPr>
          <p:spPr>
            <a:xfrm>
              <a:off x="6553200" y="2057400"/>
              <a:ext cx="181791" cy="46520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Arc 45"/>
            <p:cNvSpPr/>
            <p:nvPr/>
          </p:nvSpPr>
          <p:spPr>
            <a:xfrm>
              <a:off x="6400800" y="2057400"/>
              <a:ext cx="181791" cy="465204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6236983" y="1938010"/>
              <a:ext cx="87617" cy="7385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AutoShape 2" descr="data:image/jpeg;base64,/9j/4AAQSkZJRgABAQAAAQABAAD/2wCEAAkGBxMSEhUTExQVFhMXGR8ZGRcYGCEdIBsfICIdIhkiHxwgHCggHCAmIR0ZJzEjJykrMi4uHR8zODMsNygtLisBCgoKBQUFDgUFDisZExkrKysrKysrKysrKysrKysrKysrKysrKysrKysrKysrKysrKysrKysrKysrKysrKysrK//AABEIASEArgMBIgACEQEDEQH/xAAcAAACAwEBAQEAAAAAAAAAAAAABgQFBwMCCAH/xABNEAACAQIEBAMFBAYGBwUJAAABAgMEEQAFEiEGEzFBByJRFDJhcYEjQpGhFTNSYoKSJENyorHBCBZTk5Sy0TREY3ODF1RkhKPCxNPh/8QAFAEBAAAAAAAAAAAAAAAAAAAAAP/EABQRAQAAAAAAAAAAAAAAAAAAAAD/2gAMAwEAAhEDEQA/ANxwYMGAMGDBgDBgwYAwYj11bFChkmkSNB1Z2CgfUm2F7/2jZVe3tsHW3vf526b9emAacGIGW53TVF+RUQzW68uRXt89JNsT8AYMGDAGDBgwBgwYMAYMGDAGDBgwBgwYMAYMGDAGDBgwBij40z4UNJLONJktphQ/fkb3FAG7Enew3sDi8wnV6e15vDHuYqCMzP0sZZQVhBv1sgkbbobb4Cn4f4eohKP0nVRVeaABnSeVSIiwDaY4SdIUXWx0/EWBsNATkqLDlgDsLC2OeZZRT1AtPBFKB0EiK9v5gbYq14Fywf8AcaX/AHK/9MBD4llya16w0RYDbVoMn8AH2hP9nfEXhzLqSoLiGLMoYktpd56mJHv/ALNGmDWH9kD06YZ8tyOlp/1FPDFfry41S/z0gXxYYBcbg6E/19d/x0+3/wBXH5U8Mze9BmFXG3YOUlT6q6XI+TDDJjjU1SRi7uqD1ZgP8cAsVec19EC9TTrVQqLmSjBEg+LQOxuPirn5W6X+S5xBVxCanlWWM7alPQ+hHVTuNjY4XMz8UMpguGq0YjtGGk/NQV/PGWZ94j0UFYtXlSSrKzf0iMrphnU3uSA9xIDuGC9SSb7gh9CYMLNHx/lskMcxrKdA6htDyqHW/UMuq4I6HFdJ4tZQCVFSXa9tKQym5+B5dj9DgHfBhKl8SqcC601e42tppH337Xt06/THml8T6MkCeKrpATYNUwFF3/eBYD5m2Ad8GImW5nBULrgljlTpqjcML+lwTY/DEvAGDBgwBgwYMAYMGDAfjsACTsBuThW8PUMkMta19dbM0w1dRH7lONu3KVD6+Y4geLPEMNNTRwSyCNatxE7WJ0w7c8gKCxOg6RYdXHTC7mPjll8C8ulgllCABdhGlhsACbsB/BgNbwoZfRzUsyz1dQiwLATIzyaQaiRwZCb2XQiKqR+i6h3xldX4wZrWsUoKYJt/VxtO4+N7af7nrisPhvnuYPzKnUCdw1TN0v6KCxUfDSMBqOf+M2WU91jZ6h/SJfL/ADtYEfFb4Rsx8f6g/qKSJP8AzHZ/yXRifk3gAtgaqrJPdYUtb5O17/yjDVl3CmQZc6giBp+wlfmyEje4j33HqqjAZrT8W8SZkQKcShG3BiiVE/3rDb6v2xLp/BXM6p+ZWVUakjdmd5pPrewPf7+Nij4tjf8AUU9ZN6WpnjB/imEa/njo2aVrW5dDp3/7xUIm3/pCbAIOWeAlGtufUTykddOmNT9LMf72Gag8KMpiNxShz6yO7/kW0/ljhR8Z1Us8cASlRpZpY1PNaQFYVu7qdKahr8lrAkhj0BOGL2fMd/6RRjfp7LIfz9qH+GA9UvClBGQ0dHSqw6MsCA/jpvi2iiVRZVCj0Atihkpc07VNF/wkg/8AyziuquL5aJlXMEhETME9pgkuqsenMiezxj4guB3tgHLH4RfFK3F+XjrW0v8Avk6bb+903G/xGJmXZ1TVF+RUQy268uRXt/KTgKbN+C4Wb2iktSVg92aJbBvUSRjyyKe9xfpYjHbw/wA8kraGOeYIJSzo2j3SUdlutzextjnX8VFy0eXxGrmB0lwbQRt31zdCR3RNTdtsS+C8jNDRQ0zOHaMHUwFgWZizWHzY798Bd4MGDAGDBgwBivzrPKejj5lTMkSdix3Y+ir1Y/AAnFHxpxS9O0dJSR86vnB5aH3UXoZJD2Ub/Oxx54b4GjhlFXVSGrrz1nk6J8Ik91AOxtfc9AbYDOeKODcxz6sNTp9npB9nDzwVbQOrcu2rzMSfNba3phx4V8HsvpAGlT2qUdWlHkv3tF7tv7Wo/HGh4Vs8z+Z5jR5eqvUC3Omf9XTAi6lv25D92MfM2GAts1zWloIdczxwRL07fRVAux+CgnCdJxpW1dO9Tl8EcVIiuxqKom7hAdXLiQ+oIBZrddhbFzk/AkEcvtFSz1lX/tp7HT3+zj9yMA7iwuPXHjLqAK+YZfeyyhp4r9AlQGVwPlKsrEdhIuA7UfDCzxo9XPPUl1BKs+iKzDccqLSjLv8AfDH44h8BUMMVVmYiijjVahUARAoAEMWwAAtvcn1Jviy8Ppy2XUwa4kiTkyKeqvF9m4PxDKcROHNUeaZnEQAr8ioT4hkMb/3ovzwDbhc8RC36OqQs0UBaMrzJSQqhtm3UEgkEgWBNyNjhjwuZvwmlVWRVFQ5khhX7OmIGgSb6pG/bNtIAPSxPfAZhwZTUq03ImFbFPNoSDMJacpErK2qnEJv5F1+ax0mQkkkarBmy6nXJ6+RSzmnegeoldmJM08T3mexY2co4J7dPTGg5tlkVVC8E6CSKQWZT37jcbgggEEbggEYy7x6y6QxUHIL8wyNSrZj5hMoXSxO51aLb9d8BWSVctbmEdTmbS0mVzU/NgjapskmlUNjoYC7Bi2k2YgW7Ym8F55VTzCTLsnpYsvZiFlYCJjpv5mdb36W2RrHa5tjVkyuLkpA0aNEiqoRlBWygAbHbtjJeOeFK3L6Kt9kqgaKZv+ylLGISyKGWNr2VfMQRsNJPffAaZQ8WUE8ghiq4JJGuAiSKxNgSbWO+wJx2zfhykqt6imhlNranjBYD4Na4+hwtcA1GXkRwrTRU1dAgRoXRRKthZirEapFbc6wTcG53OHnAZzmmRT5eb5TVH7JDK2WyvzA6A78vUS8e9+mxYjcd23hPiWDMKdaiBrg7Mv3kburDsR+YsRscLmVOH4hqyAG5dHEjN3QltQT+Ieb6DEJadKHiNdF0jzCBiygWUzIdRY/EqDv6uf2sBpODBgwBgwYMAk8AUnNnrcxkbXJNM8EY7RwwuyKo9NRGo+psfW7thJkyOuoZppcvMU0EztM9JMxQh2uXMMoBC6jbysLD64jzeJopyFrqCspexkKCSMf+op830BwF/wAc54aKilnBAYFUVj0UuypqPqF1ard7WxbZfQxwpojXSLknuWY7szE7sxNyWO5PXCPxNxVlWY0M9OK6nHNjIXW2mzDzISGAOzBT07Yz3w344qK00uUzM4QudUyOVdokR3EZYeYXZVBZSCVuPUkPoPC5xXSSI0NdApaWn1CSNRdpYGtzUUd3BVHUdylvvYpuL6fJaERe10cFpnKhlp1Zr9SSQNZ6jcXNzgrctEdKajKZ6jUCLIsjTxnpdXilZio330WYehtbAcX4ogy6WaoY66CsU1MMqC45qoBJHckAM4RWUG121j5Q+LuNFiENfTQu1RG4gngcaXEUu4uovqBZV0SKWW7Gxa5GKLLK5zVVNDmNOkdPUSJDNEhvGlRIpaGWI28qy6CSNyr6WJuSMNvDnD0MkcdBXwq89CQYJNwWiB+xdGBuB5QGS9gVFxYrgHmlnEiK4BAZQwDCxFxexB3B+GFXxW4gmoculng/W3VFbTcJqNixHTbtfa5HXphvx5kjDAqwBUixBFwR8R3wHz94JcQZhVZnpkqp5IQjvKrsXU9lAvcJ5mU+W3u26Y+giMLFNmtFSVyZbBTiOWWMzHkxoqKBq3exBudNtgeo9cTeMcwp6elaSqB5IZQSA2xLAKTp3AuRcj8+mAi+IvEjZdQS1KKGkXSqBr6bsQLm29gLnte1u+M3yPjKszXKs0FREto4GKSIpUHZiy9SCQADt9e2GNeFKmeopn9mpaWJJNc0kM7Se0JbZCpiXUjWHvk2B2th+raBGp5IAoVGjZNKiwAYEbAdOuAT/EmjhrMmkqCiOywCaKSwuuyvdGtcAgb26jbErhvhJBTQHn1i6oYy6CqkAvpBJF2LJc39wjC1mmZkcJK/c0scX4ssf+GNPy6EpFGh6qirsLdAB07YCLkuQ09IH5EekyHU7FmZnPqzsSzHr1Pc+uFrxayt3oxVwnTU0Le0Rt8F/WKfgV3t30gdMO+PE0QdSrC6sCCD3B2IwEHh3Nkq6WGpS2mVA23Y/eHzBuPpixxmXgfKYo62gZtRo6p0HwUkgfQsjn6nGm4AwYMGAMBwYMBT1fClBK2uSjpnb9poUJ+pK74gcTcPqIFelhRZ6ZxUQoihNbLfUmw++pZfmwPbDPgwCpVUFDnlLHIbsoOpCDpkhfa4I30uDa6m4274vMjymOlhSGMAKgtsoW/xsNgSbk2AFybAYhZhwvTvIZ11wTn3poHMbNb9u3lk/jBtimjp3e6w565tt7tK5HzIiBJwDDxHkcdZTywPtzFtrHVWG6MD6q1iMJFRn7rHTV0ijn0UppcwABuqPYO4FrlNSxSjb3frj14YZsxrcxpaipknqklOkuxsYVsFKoPIhufMFA94dcMXFfD7OTVUoUVarpZG9ypj3vFKOhBBNmPun4YBmBvj9xnvhtn0flpVZuTIrS0gkPmjVTaana/mLQt0vclGHZcaFgMvi4Sq6OtOYrNDVV03M5lOxEQeLyaRCTcqyaVF22IIFxa7T+Mc7qp6KWFaF4OahR5qySFIogwszEiVibX2262Pa2GriPIUq1S7NHNEweGZLao2HpfYqw2ZTswPyIqanKKaAmqzKpEzA3Q1BVYov/Li9wN+8dT9r+oHh1wxPl0BgepFRDs0XkIKXHnF9RBUncD4n1xf55mUdNTyzysEjjUsSfyA9STYAdyQMKUfiKKrWMtpZaoIbNM5EMA7m8j7mw3tpva3rfC3wVm8WZVenNXLVSNrpqdhopmXfS8K3+2NrkM99jdb2NgUG4gkWiy3L62nemgE8UhmcHRJCCWbbSd/MDbfte2PoXL8winQSQyJIh6MjBh+Ix7rKSOVCkqJIh6q6hgfmCLHCjXeGdEW5lMZqKXu9JIY7/ArutvkB88A6YMZ83D+ewEiDMoZ0+6tTCAR8C6Asdu/5DHOq/1mQXX9GSH0XmA/3tI/PAeOClEWfZxEosGEMn1K6j+JkJxpGMQ4Qzesi4g15nB7PLVwclQo8jMujSb62B9y2xO7DscbfgDBgwYAwYMGAMGDC/x3UVKUUvsia5WGm+tU0KfffU7BbqL2362PQHALlVQPndQ4kZ0yqncxhEYr7XIu0hLC32SsCot1IJB9J1R4UZO5uaNR28skij8FcD64V+GfEiV3SgoMr1rCFj1CpVkRRsC0iRstrD3tRub9Ti0i4/zGSpqKWHLY5pacAy8urGkFrWXU0Sgt12/dYdsB1l8H6FGElJJU0kovZ4Zjf66rm3wBGP2Oj4go9kmpswj9JV5UluwBB0/Vif8Aot5l43VFM/LqMqeJ/wBl5ipt6i8O4+I2wxcH+I8+YozwUSNpNmQVa619CVaNfKexBIO46g2DL+OMtzYVoro8vmpXB1/YtzlEn3nul1GoBQ21jbe9zh3yjxdnnUoYqKmmWyt7VUtGCdrkJyrgfDVcfHD0M+rQfNlk9vVJ4G/5pVxyquInItJlVawPUaad/wAvaDgKZIcyrUB/StHFEfeaiTWSO4EjyHT/AGh3xyj8OqN5Cjc2qksOdVVMhlcKb2RD7quQb3AuikEbspC3l1dlL189TV0IgpxaGFnplMJfcza2j1xNLquAbmwXsb4m5pl9HXFYckZ4nLr7RLSu0MKRG4bWBZHdreVQpO29gNwd6eghqUWnhjRcujNiFACzFTugA6xBveP3yCN1Laq/xLionjSOujZIm2SsVb8iS403YC8dzaxPlNiDba9jTcMTxKqRZjUhUAVVaOnKgAWAsIAbfIjEiSLMFVgTSVIP3WV4LjuC2qYHb90YBM4e4tqMuCQ5k3tFIf1OZxEyIQfcEzC9idvNc9e4u2NLpKqOVBJE6yI26sjBgfkRscJC5PQyTBHhly6re9hDJylnAJJ0mM8qbuSrDXbqoGKCHw8mjrJTluYVELIdUzOEZDIwBCGNQqs2kqzalsAyW1EnSGuYMJ1PW5vTACengrV/bpn5b29WjkspP9lh8sdZc4zKcBaai9nB6zVci+X1tFEzMx69So6YCr43ZKjNcqpk88kUrVEgH9WigaS3pqa1vW3xGNAxR8LcMRUSuQWknlbXNO/vyN8eyqLmyjYfiTeYAwYMGAMGPMsgUFmNlAuSewHXGR5bU1fEcrtzJKTKonKgRm0k5Hq3YWIJG4FwPMfMAauLPE7L6AlHl5sw/qobMQelmN9Kn1BN/hhNFPW57WyUuYGSipolSYUigapFJIDF+9iNzYgdAAbnFrx7wrSLBSZZSwRxtUzqCVA1COMFpXZjdnsLdT3G+GnMSqZvRkDzSUtSh+AVqdl/O+A/a32PJKCWSKJI4olvpXq77BQW3LMx0jUb/lin8GMmkiomqprGetkNQzW30tugJ79Wb+PFV42H2iXLcuBP9IqAz27KLLc/zsf4calFGFUKosoAAA7AdMBVcT8N02YQmCpjDKfdPRkPZlbsfyPQgi4x88cQ5FWcN18c8DloifJJawdfvRSDpe347MLEeX6ewueIWRrW5fUQsAW0F4yfuuoJQ+o3FjbsSO+AuMozBKmCKePdJUV1+TC+/wAcLvH9Sz+zZfGxV62QozKbFYUGqoKn1K2X+PFV4EZgJcoiW5LQu8bX7ebWB8Rpdf8ADtiXxQF/TWUauumr0/Plr/lfAN8NDEsQhWNBEqhQmkaQB0FulsZrxplzZPULm1EgEBKpW06ABWUmwkVdgGuQNu5B6F8alih4+jDZZXAgH+jSnf1CMR+YGAssnzSGqhSeBxJE4urD8wR1BHQg7g7YmYynhThSaGkpa7K5OVLJBE01LIxMM50jUd7mNzv5h8OgJJvYPEmKIacwp6ihkGzcyNnjJ/dlQEMPjYYBqzvKIauF4J0DxsPqD2Knsw6gjpha8P8AXSGTLahi0sTNJFKxuaiJ2J17kksrEqw7eX1vhlyvOqapGqCeKUfuOG/EA7YquOcqeWFZ4BerpW50FurEfrI79bSJqUj1I9MAyYMQckzWKrgjqIW1RyLqU/4g+hBuCOxBxOwBgwYMAYMGPE0qopZiAqgkk9gNycBl/jZxC9oMrgYLLWMBI17aIywAv6Bje5/ZVh32sKbiSno6aOhyiJq6WMBAI/1an7zyzAcsEm5IB3J+6DfFD4W0QzWrrs0qoVeN25UKyKGAUdRpNxcLyxcdy/xxriIkSbBURRfayqAOvwAwC7lOWGmElfmEsbVPL+0kAIjhjHmKRA7hAdyTux3PYCspcySnjmzmvvGZE0wxEANHD70cYF95ZCNbAnrYbBNucayZzUB2BXKYGugJ/wC2SKdmI/2KkXA6MbHfotXw1F+ls4qayYF6Whfk0qN7nMHvuBexYW1XIv5o/wBkWDpkvBLZnIMyzUSCRwRDShmjEMdzoDMuly+5PUddx2DX/qTRj9WJ4ja14qmaP/lkAP1Bxyqcznq5ngo25UUTFZqrSGIcdY4VPlLj7zsCF6WJ6c6jgOJwdVVmBcj3/a5Ab+oAOgfILb4YCRLlVfFvT1iygdI6uMG/wEsQVl77lXPzxVZt4gRQU84rY3palENoWN+aSLKYJBtIpJAuLFd9QFsVNVlma5QxngqJcwolF5KeY3mVfVH+8Rv0tt909R146rKPNaKkMRWUzVUSQm1yjXvLqU+keu6tt7vwwErwQyFqTLEMgKvOxmKnqAQAn4qoP8WGHi/h81caNE4jqoHEsEhvYMOqtbco4urD0PQ2tis8TeOhlMMTiNZZJH0rGW0+UAl2vpPQ6Bb94YueEOI48xpY6qIMqvcFW6qQSGG2x3Gx9LdOmAi8K8VCqLQTRmnrYx9pTv1t01oekkZP3h/mCY3iHO0kUdBGTza1+SSOqRdah7dwE2+briTxrw4auIPCeXWw3emmGxVx90nuj+6wNwQehthO8M+JDmuYzVbqY2gpY4DH2DM7NIwvuN0A+Vr3sMBptDSJDGkUY0pGoRQOwAsPyx3IwYMBnniXw7SXpKiSmTlrUoJ5EAjYI4ZFZpFKsFWRoz1xZ1HDlfTi9BXOwFyIKwc5T8BLtKo+bNhnzOhSohkhlF45EKMPUMLHfsfjhf8ADnMZJaQxTsWqKWV6aViLajGfK3x1IUN+5JwGeUXGdTlmYH2yikpaSqcGVSdcccp96SJ18pDCzOu5vc/A7TFKrKGUhlYAhgbgg9CCOoOPNTTpIpSRVdD1VgCD8wdjgpaZI0VI1VEUWVVAAA7AAbAYDrgwYMAYSPGbNvZ8pqCDZpQIV+Os2f8Aua8O+EjiXL4swzGOmnINLSRCqkjJ8ryOWWLX+6ipISNr6xe4vgFbwz45oKXL4aWLnTVKo8jxRxMW1XZm3IC2A2ve1gN8XfCrnPoVqqplFLrOmijva6nbnvsZexCABbEXB6Bejenqs/f2J4mRsvdQ0VtIY3Xe2191x++EfF1LR5Voke9QszKKdd5XdiNAVOpvsL9L3udsBsiKAAAAANgB2xh9ZxIOH6nMaNbus6tUwOouYZXBCrID1W4Tf5beY6dgzrO4aSnaoqG5cai5v1v2UAe83awxjnC1SFjzDPszGlapWhhj7urCwVRYatlRQSOiMx2ucBqvAEaLltJy+jQo5N7ks4DOSe7FixPxJxf4yXwP4mKwJl1UrQzqvMpxKpXnRMSfJqHmsdVrdV6e6ba1gDGKZNl1BQ8RVAmlijQLz6cGXSiO/lkUgkKG3ayk9LfC2ncZZjJDThYTaonkSCI2vpaQ2L276F1vb9zfa+ONNwJlqIE9jp323eSJXdj3LOwLEnre+Aw/x+z6KqrIFgmjmijh6xuHAdmbULqSL2VMa14LUDQ5TBqBGsvILi11ZjoNvioU/XEXPPBvK6glkjenYm5MLWB/hYMoHwUDFTSeGFfQEyZfmb2TzLTyqdD9yrefTv66R16jrgNZws8J8Hx0E9bMjX9qlEmi1ggGo2Hc+Z3+FrWA3vN4Oz4V9FDVBSnNW5U9mBKuAe41KbHuLYucAYMGDAGEYt7DnW500+Yxi1+ntMVgB6Lqj/mI+GHnFDxrw/7dStGraJ0Ilgk6cuVN42vY7X2Ox2J74C+wYX+Bs/NbSq8i6KiNjDUJ+xKm0gt2udwPQjDBgDBgwYAwi8V070lYa/ktPSS0/s9VGguygElZNH9YoBZWHUA33th6wYBN8PeGsrhQ1WXBWEotzNZYgddPmN03tddjcC/TF+ckgRpJoaenWpa55nLALMf2mA1HfrjP+KMqqMorWzShi5lLKAKynQb7G5kUD53v2OonZjbQOH8/p62ITU0qyIQLgEXU2vZh1VvgcBmed5Q5qBLmvtGYTLYxUVLTyezqTfcuRoYX6km9h5tQ2HFKDn5jE+c2aa16XLYAZFhQfek0+XsOp81h2AUXGd5vWZi0j0I5tBTSiKWOKQxS1RAvLolBBCLdLAEa/Nudhi84ehymtgMUVNALfrKeSJVkjboeYhGoNsfN3sbE4DpxFPl1XHorUdAhuJJYpYuW21is5UKp6bhvniRTRVlKg5bmvhsLa2VZwO1pNo5u3vaD1OpumKni/hiaGkmky6qqoZUQsIuc0iMBuVCyaihsDbQV3IB+FBwrm1ZBlkGYws9RTaCailkbU6BCySPBITqtddXLckWvYjsF9nvFcSz0MlRBUwKkx1PNEVSLXHIis0i6oveYL72wYnth4gnV1DIysp3DKQQfkRscZ2vHlHmGqYEiholE87SKAWlv/R0AJ3sQzbdXEQBsSDkXG+Z1dLWCpjklppKtfaeVGeXoQsywhwpsXKIGa46tv3wG78ZT0TSJFUy1UEoB5csPPjA1Wv8AaRryz7o2Ym31xmXEdNLISlHm9RmADqporyanUsA6ySxkDTYtctpAAPphz4RDVdJTyNnE4meNWdEenNmI8wsYiwN+xOxv8sNNPwfRqmkx8xiSzSuSZHY+8zSCxJPwsBsAAABgLmjpUiRY41CRoAqqosAB0AGO2F1eC6QElfaVv+zWVKj8BNbA3BdIepqv+Nqf/wB+AYsVmY8Q0lObTVMER9HlVT+BN8ZNT5zlKwZa9VOkmqG1SpkeY6jGPfjUsQdd+o64ncFca0sCyxUWX1c4M8rI9PTjQUZ2KeYkMAFIHmAt0wGgHi2mJ0xGWc/+BC8i/WRVMa/VhipzDjCd6oUFNTFKl4jKHqmCoEuV1aYy7MdQI0nR0623xzjrc7qiCkFNQRXNzOxmkI7EKllHyY//ANgcTcGrDSVVdLU1M9fHTuUqQ5jKaQWARIiqot9yN+rb74Bq4Q4e9iicPIZp5pGmmlI063b0W50qAAAB6YvcVHCFU8tBSSynVI9PEzse7FFJO225N8W+AMGDBgDBgwYAwj8c8KUiU1XWRxmGpSCVxJA7xEkIx83LYBrnrcHvh4xScbrfLqza49nlJHqAhJH1tb64DKc1yOt4bdaugvNRsqLURNdrMo8zG3ug2YhxspaxFrA21HxpkWbgGsjSCoFvNL5GFv2KhbbA9LlT8Ma3hWzTw6yuo/WUUIPrGDGfqYyt/rgKtMgnljK0Ocu8DqwtKI6nZtjplBV9r7XJxy4f8N5YaZaObMJpKVb/AGMSCEMGJLq7gtIykk7Bl64rMy8D8uGqRJamG3msHUhQNzbUmr8WwicL8FVM8WXuK2dfa3ctEjEcuKMnW4OvcnyW8tgXHXuEmHhmng4kGXoW9ikZXaHWSraYzIiuCTrAcdGvsbYXPEKq/SOdyCM3Vpkp0I+Fk29QWDH64ncQCjyzMJWoTKwpoGh5hOq9VIJFuWtpBVSzWsATERbvjx4G5D7TmkbsPJTqZmuNr9Ix8DqIYf2TgN4qPD3K3tehp9tvKgX/AJbXxBk8KMnJ1eyAH92WVfyEgGHXBgFqj4DoIhZInA/8+Y/4yY6pwXQgkmDXfqJHeQH5q7EEfC2GDBgK2i4fpIf1VLTx738kSLv67L1xYgY/cGAMLniMT+i663/u8n4aTf8ALDHhU8VK1YcprGboYjGPm9kH5tgJ/AxvltCf/hYe1v6te2LzEHIqXlU0EX+ziRN/3VA/yxOwBgwYMAYMGDAGPE0QdSrC6sCCPUHY494MAp8P5k9LIuX1Z3AtSzk7ToOisT/XKANQ+97w74bMRM1yyKpiaGdA8bdVP5EEbqR1DAgg7g4QON6Gty6jknpsznCIUASZIpLB3VN5WTVZdV7sSdtz3wFn4oZ4EiShjdUqK28YdiAIov6+RiSLAJqtuCT06YTcwz0vVihyVRK8VKlNDOrAxwqxvPIXBIJ0pAAf2g/U2Us58KYJ5hUZjUT1s2nT5iI0tckWSMAqBc7BrbnDtleVQUycunijiS99MahQT6mw3PxwHzT4p0EdE1NlcDB+UnMmYHeSeTqWHayhdIubK/xJOl/6POU8ujnqCCGml0gH9iIWW+w31M99u2MM4lzU1ldNUOSRLKT5R929lABt0UAb+m+Pp3wooeTlVKO7qZelv1jFxtc9mGAbccqtHKMI2COQQrFdQU9iVuNQHpcY64MAt8OcRO870VWix1kSCQ6DeOVCSBJHc6gLixU9CbXOLrMcxhp0Mk8qRIOrOwUfiThT8T8vdYRmNPtWUV5FPZ49ucjjuum59RbYi5xSZDwkc3ePNMyKujANT0iG8cadV1n77E7sOhI3uPKoML8drNcZfTT1zC/mQCOIEdjNJZb/ANkNhlyuaV4laeNYpSPNGr6wv8WkX2+H44lIoAAAAA2AHbH7gDCB4wHmQ0dIBvU1kSeoCg3YkdwNtv8Aph/xn/E8wnz3LKdd+Qs1RKB9266YyfTzD+8MBoGDBgwBgwYMAYMGDAGDBgwBit4jyaOtppaaX3JV0k9weqsPirAEfEYsseZJAoLMQFAuSTYAdyT2wGHZRmXEFPVSZZHLBM9OgZOcANcewUq2xbYjqSRvubYYM44xzulp5Gqcth2T9ek40KTsGKXZiASNri+Ics7ZrntNUUAb2aj8s1UBZX3Ysik++pvp2/bY9LE2nj9m4hyzk381RIqbfsr52+l1UH+1gPm2jp2lkSNFLO7BFUdSzGyj8SMfVmT5vWxwQx/omZQiKmkTwWUKLALeUXAA7hcYZ4JZOajNYSQCkIadv4dk+XnZT9MfUmAXk4lffXQVqW6nRG/4cuZifwwf61r2pa4//KuP+YDFzXV0UKl5pEjQdWdgo/Em2FF+JKjMUePLY5I0by+3TLpjAPVoUvrla17XCqCNz2IV8vGs2ZwTQ5fQzksXgM05WKNNiGJIYuWFx5QAd+uJ3DPh57LTRwGtrdgNQjm0pfqwQabotyehHr1wx8L5FHQ0sdNGWKxg+ZurEksxPzJJxxqOKqZWKAyyODYrFBLIQR66EIX62wEZuC6cizS1pHcGtqN/n9rjw3CFFAjPrqYkUFmb26pUKBuxJ59gABuTj1mXENQkUkqUZRI0Ll6mVI10qCSQI+a/boyrisyvL581poZq2XTTTIsnskK6AwO6iWQsXkFrGy6B63wFZwRkTVnPq2qcwWlkbTSxmqlBMa/1hJbX52uQCdh63GHbJeHKakLGCIK7++5JZ3/tOxLN9TizRQAAAABsAOwx6wBgwYMAYMGDAGDBgwBgwYMAYxbx7rqmaopctpwz8xDK0SdZLE6QQNyAEcgdz8QLbTjD/EXPEoOJKWqmVzGkAuFAJswmS4uQDYtf6HAXvDXi7l8cSw1EL0Lx+Tlctii6SQQuldQsRuCosdt8Zh408Ww5jWRmmkL08UQUEqyjWSS5AYAjbQOn3cOGT8U5dU02WwTvALVUklQkwBC39oa7GQW0u7Keu17YyzjuphkzCqanSJIBIVjWK2gqnlDLpGmzadW23mwGq/6NdGf6ZMQBYRxqf52b/wCzfGpcX1VasapQRK88jaeZIQI4V7s2+on0AB/KxxHhDgmTk0bR1NTTz1cVRMOXJpH2RQQ7CxOoPc+bpbpvjtWz1zUdNP8Apiobm0085VTo08pVsmpXuxMvk1H47dQQn5LwKczzOuSvqZ6hKUJHzL6SZGsW0ixVVUiTygfeU/O7lp82pswWgoK/nhafnMtYoIVdWlVMiqXZj9NsQeE1rqA0TU+mcZlBzZPaJGF6izSsddiQTGQBfrpJO/W4yaTM6StrKufLZJfaSgBhnjfQsYYBVUkMQb37dtr4DivFfES1LUxoaOWRYxIRG+kaWLKp1PNbcqdrX27Y6rxbxA07065dSiRFV2BlBAViwXcS2uSrbfD5YjZTx00VXV1NRl2ZqZuWkaLTX0xRBrXJK+Ys7k9QNhfHPKvEeNa+tqDSVzLKkCxIsF3+zD69Q1WHmf1OAo+J+Ic7rKWoSVKaGnE3sjqm5eQuoIUlmvpuLkWHUdQbb1GgUBQLACwHwHTGAcMV89ZWUmXS07Q6KySvmLmzsbu6BkIuvULbe4IO3XH0DgDBgwYAwYMGAMGDBgDBgwYAwYMGAMZl485KZKJKuNby0kge9r+Q7Nt3AbQT6AH4403CZ4j5xIohy+nCmory0QLC4jjt9s5X71lOw+Z3tYhQ1uU5JW5Y9aKenjHIaQ8sBGjYKdiEKgsGFrHYn54+bhjZfF7gHL8toUkgjkEzSLGGMhN/KxYkHbfT2tucJXhJlC1Wa0yOuqNSZGB6eRSy3HcagoI+OAa6zhXLKcRvDxByjGDp0HmlWa2vRymUqG3vYb7dcLlZk9C1Oy0jZjXTRAaZFh006DVqcFbmRdi5+Zv64+hp+GsspI3n9jplWJGkLCBSwCgliPLe9r9MIuXcRZpmivPSNDlmWR6vtZEV2YKPMbMNNhbe2kDcamscBb+IUK1kWVpSzNEJahTFLEbMqcqQ3WxHQW74nQUGeUoXTU0tcg6iZDDIR20smpb/ABYHGa8H5dWyT0zZa0lRTUzysstVGIINbgqSiqS5FyTYbjpZbnGqrkeaudUmZrHt7kFLHYfxSlyfywHFeMK1B9tk9UG/8GSOUfCxDD/DEPMOJM5nBjpMsMDN0nqJksnqeWNyfTc/I4sJeF8wA+zzecMOmuCFx9QFUn8ceaLiWppqiOlzKNBzTohq4r8uV/uoyHeKQjoLkMb2wCDxPwtNk8X6WOYXzLUOZqC8ubVbVGq6dR27+i3snUM2VeK4SGKTMaOppBIdIm5ZMRNrgj74uLkDSfmcSuIeGSKqfNakNWchP6JSIpIUgDcje7Ft72Nuu9gFmZPwh7Qy1maBZ6hl8sDAGKmBsdKIbgv01ObkkC3S5Cwg49yxwCK6m3/alVT+DEEYvKKuimXVFIki/tIwYfiDjnPlUDoY3hiaM9UZFK/ykWwsZh4Y5e7cyKNqWa1hLTOYivyAOn8sA54MZzRcT1mW1UVFmf20UzKlPWIum5OwWVb2B6bj57jcaNgDBgwYAwYMGAMGDBgDCRV78QwBraVoHaM+rmUBx/Lb88O+My8aMrQmiq5EmeKCVkmEFw4jdblrgXAUoO4963fAKH+kfmoaempgTeONpCO15CAL9tgjfzY4f6N2XaqupqO0cQT6yNcH8I2/HGdcX1EDVkjUkkrwbctpSS/ujVcnf3tVvhbD/wCDUObiCeXLzSmMyBXSfVuwF7rpA7MOp9NsB9EMoIIIuDsQcJPEnCslbVwU7qEyqGMSNGhCiWXUQsbAHZFUBth3/lrjxNn8e0mUxSH9qKdQD8gWYj649x+IVchtUZJWKD0MB53zuAgt27+vpgNBp4FjVURVRFAVVUABQOgAGwA9MdMZ1J4pMt9WVZmAO5gt/njifFGoJBXJsxKH73Lb/AIR6d8BpeFPxUhVsqqix0lE5iNfSVdCDGQb7HUAB63t3wsyeJtfIdFNktWWO2qUMoB+P2dvxYYgVvBGcZyA2Z1EdJELlKeIarN0DMA9j67ux6gabnAatlFQ0kEMjizvGjMPQlQSPxxLxi2R5TBGHiq86rKWqgkMboa5VVgLGN0VxfQylTY3tuMT+GaeKsDLQ5/WlhclZmDvYbatLqG09PxF7E4DWseZJAoLMQANySbAfM4Qp+H6iJCKrPZlhIJB0wxNbueabna/UWtcYXG/1eSQLLPUZhL7wLvLU3JuACEHLLHfYjt22wELxPzNs4V1pR/QaJZJpKsjyvKiNpSM7ahfy3BO7XtYAtqHAWZSVOXUs0t+Y8SliRa5G2r62v8AXCxmGRVOaxin5Zy/KgFBh0IJpdJDCyi6woCFsOuxuLHbQKOmSKNI41CoihVUdAoFgB8gMB2wYMGAMGDBgDBgwYAwYMGAwfxS8L62qzFp6SFWilCam1ooVgArXBYHsDsD19cM3Cvg7BFTItQ8gq7nVLTzOoAudAW4A2H7vUnGpYMAgQcDZhGdMedVPKBuqyRLI46e9IzXYddrAf5yxlueFihraNYxbTKtOxd7dSyF9Ck97E9Ba2HTBgEd8yzyE6npKWpQjQEglMbBh99jJ5Qjfsi5Fx6HHSvznNplU0dCkNhdjWuu53FlSJydjY6mIuO2HTBgM5XLuJAnLNVQMSNJlKMHW+5YARhCRuoFrWsSL74kR8CVNWUfNa15tPmFPBeKJW7HUtncjqGNiD8Or9gwFJR8K0qLIrRibmtqkaf7VnNlUXL3uAqqLfC/Uk4457wVQ1cYjkgRVDagYxy26WYalsbMuxHcfIWYcGATqHwxy2Nyxg5ov5EmYukQvfTGp2C3ubG/U9tsNdPSpHcIioDudKgX7dvhjtgwBgwYMAYMGDAGDBgwBgwYMAYMGDAGDBgwBgwYMAYMGDAGDBgwBgwYMAYMGDAGDBgwBgwYMB//2Q=="/>
          <p:cNvSpPr>
            <a:spLocks noChangeAspect="1" noChangeArrowheads="1"/>
          </p:cNvSpPr>
          <p:nvPr/>
        </p:nvSpPr>
        <p:spPr bwMode="auto">
          <a:xfrm>
            <a:off x="155575" y="-2262188"/>
            <a:ext cx="283845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MSEhUTExQVFhMXGR8ZGRcYGCEdIBsfICIdIhkiHxwgHCggHCAmIR0ZJzEjJykrMi4uHR8zODMsNygtLisBCgoKBQUFDgUFDisZExkrKysrKysrKysrKysrKysrKysrKysrKysrKysrKysrKysrKysrKysrKysrKysrKysrK//AABEIASEArgMBIgACEQEDEQH/xAAcAAACAwEBAQEAAAAAAAAAAAAABgQFBwMCCAH/xABNEAACAQIEBAMFBAYGBwUJAAABAgMEEQAFEiEGEzFBByJRFDJhcYEjQpGhFTNSYoKSJENyorHBCBZTk5Sy0TREY3ODF1RkhKPCxNPh/8QAFAEBAAAAAAAAAAAAAAAAAAAAAP/EABQRAQAAAAAAAAAAAAAAAAAAAAD/2gAMAwEAAhEDEQA/ANxwYMGAMGDBgDBgwYAwYj11bFChkmkSNB1Z2CgfUm2F7/2jZVe3tsHW3vf526b9emAacGIGW53TVF+RUQzW68uRXt89JNsT8AYMGDAGDBgwBgwYMAYMGDAGDBgwBgwYMAYMGDAGDBgwBij40z4UNJLONJktphQ/fkb3FAG7Enew3sDi8wnV6e15vDHuYqCMzP0sZZQVhBv1sgkbbobb4Cn4f4eohKP0nVRVeaABnSeVSIiwDaY4SdIUXWx0/EWBsNATkqLDlgDsLC2OeZZRT1AtPBFKB0EiK9v5gbYq14Fywf8AcaX/AHK/9MBD4llya16w0RYDbVoMn8AH2hP9nfEXhzLqSoLiGLMoYktpd56mJHv/ALNGmDWH9kD06YZ8tyOlp/1FPDFfry41S/z0gXxYYBcbg6E/19d/x0+3/wBXH5U8Mze9BmFXG3YOUlT6q6XI+TDDJjjU1SRi7uqD1ZgP8cAsVec19EC9TTrVQqLmSjBEg+LQOxuPirn5W6X+S5xBVxCanlWWM7alPQ+hHVTuNjY4XMz8UMpguGq0YjtGGk/NQV/PGWZ94j0UFYtXlSSrKzf0iMrphnU3uSA9xIDuGC9SSb7gh9CYMLNHx/lskMcxrKdA6htDyqHW/UMuq4I6HFdJ4tZQCVFSXa9tKQym5+B5dj9DgHfBhKl8SqcC601e42tppH337Xt06/THml8T6MkCeKrpATYNUwFF3/eBYD5m2Ad8GImW5nBULrgljlTpqjcML+lwTY/DEvAGDBgwBgwYMAYMGDAfjsACTsBuThW8PUMkMta19dbM0w1dRH7lONu3KVD6+Y4geLPEMNNTRwSyCNatxE7WJ0w7c8gKCxOg6RYdXHTC7mPjll8C8ulgllCABdhGlhsACbsB/BgNbwoZfRzUsyz1dQiwLATIzyaQaiRwZCb2XQiKqR+i6h3xldX4wZrWsUoKYJt/VxtO4+N7af7nrisPhvnuYPzKnUCdw1TN0v6KCxUfDSMBqOf+M2WU91jZ6h/SJfL/ADtYEfFb4Rsx8f6g/qKSJP8AzHZ/yXRifk3gAtgaqrJPdYUtb5O17/yjDVl3CmQZc6giBp+wlfmyEje4j33HqqjAZrT8W8SZkQKcShG3BiiVE/3rDb6v2xLp/BXM6p+ZWVUakjdmd5pPrewPf7+Nij4tjf8AUU9ZN6WpnjB/imEa/njo2aVrW5dDp3/7xUIm3/pCbAIOWeAlGtufUTykddOmNT9LMf72Gag8KMpiNxShz6yO7/kW0/ljhR8Z1Us8cASlRpZpY1PNaQFYVu7qdKahr8lrAkhj0BOGL2fMd/6RRjfp7LIfz9qH+GA9UvClBGQ0dHSqw6MsCA/jpvi2iiVRZVCj0Atihkpc07VNF/wkg/8AyziuquL5aJlXMEhETME9pgkuqsenMiezxj4guB3tgHLH4RfFK3F+XjrW0v8Avk6bb+903G/xGJmXZ1TVF+RUQy268uRXt/KTgKbN+C4Wb2iktSVg92aJbBvUSRjyyKe9xfpYjHbw/wA8kraGOeYIJSzo2j3SUdlutzextjnX8VFy0eXxGrmB0lwbQRt31zdCR3RNTdtsS+C8jNDRQ0zOHaMHUwFgWZizWHzY798Bd4MGDAGDBgwBivzrPKejj5lTMkSdix3Y+ir1Y/AAnFHxpxS9O0dJSR86vnB5aH3UXoZJD2Ub/Oxx54b4GjhlFXVSGrrz1nk6J8Ik91AOxtfc9AbYDOeKODcxz6sNTp9npB9nDzwVbQOrcu2rzMSfNba3phx4V8HsvpAGlT2qUdWlHkv3tF7tv7Wo/HGh4Vs8z+Z5jR5eqvUC3Omf9XTAi6lv25D92MfM2GAts1zWloIdczxwRL07fRVAux+CgnCdJxpW1dO9Tl8EcVIiuxqKom7hAdXLiQ+oIBZrddhbFzk/AkEcvtFSz1lX/tp7HT3+zj9yMA7iwuPXHjLqAK+YZfeyyhp4r9AlQGVwPlKsrEdhIuA7UfDCzxo9XPPUl1BKs+iKzDccqLSjLv8AfDH44h8BUMMVVmYiijjVahUARAoAEMWwAAtvcn1Jviy8Ppy2XUwa4kiTkyKeqvF9m4PxDKcROHNUeaZnEQAr8ioT4hkMb/3ovzwDbhc8RC36OqQs0UBaMrzJSQqhtm3UEgkEgWBNyNjhjwuZvwmlVWRVFQ5khhX7OmIGgSb6pG/bNtIAPSxPfAZhwZTUq03ImFbFPNoSDMJacpErK2qnEJv5F1+ax0mQkkkarBmy6nXJ6+RSzmnegeoldmJM08T3mexY2co4J7dPTGg5tlkVVC8E6CSKQWZT37jcbgggEEbggEYy7x6y6QxUHIL8wyNSrZj5hMoXSxO51aLb9d8BWSVctbmEdTmbS0mVzU/NgjapskmlUNjoYC7Bi2k2YgW7Ym8F55VTzCTLsnpYsvZiFlYCJjpv5mdb36W2RrHa5tjVkyuLkpA0aNEiqoRlBWygAbHbtjJeOeFK3L6Kt9kqgaKZv+ylLGISyKGWNr2VfMQRsNJPffAaZQ8WUE8ghiq4JJGuAiSKxNgSbWO+wJx2zfhykqt6imhlNranjBYD4Na4+hwtcA1GXkRwrTRU1dAgRoXRRKthZirEapFbc6wTcG53OHnAZzmmRT5eb5TVH7JDK2WyvzA6A78vUS8e9+mxYjcd23hPiWDMKdaiBrg7Mv3kburDsR+YsRscLmVOH4hqyAG5dHEjN3QltQT+Ieb6DEJadKHiNdF0jzCBiygWUzIdRY/EqDv6uf2sBpODBgwBgwYMAk8AUnNnrcxkbXJNM8EY7RwwuyKo9NRGo+psfW7thJkyOuoZppcvMU0EztM9JMxQh2uXMMoBC6jbysLD64jzeJopyFrqCspexkKCSMf+op830BwF/wAc54aKilnBAYFUVj0UuypqPqF1ard7WxbZfQxwpojXSLknuWY7szE7sxNyWO5PXCPxNxVlWY0M9OK6nHNjIXW2mzDzISGAOzBT07Yz3w344qK00uUzM4QudUyOVdokR3EZYeYXZVBZSCVuPUkPoPC5xXSSI0NdApaWn1CSNRdpYGtzUUd3BVHUdylvvYpuL6fJaERe10cFpnKhlp1Zr9SSQNZ6jcXNzgrctEdKajKZ6jUCLIsjTxnpdXilZio330WYehtbAcX4ogy6WaoY66CsU1MMqC45qoBJHckAM4RWUG121j5Q+LuNFiENfTQu1RG4gngcaXEUu4uovqBZV0SKWW7Gxa5GKLLK5zVVNDmNOkdPUSJDNEhvGlRIpaGWI28qy6CSNyr6WJuSMNvDnD0MkcdBXwq89CQYJNwWiB+xdGBuB5QGS9gVFxYrgHmlnEiK4BAZQwDCxFxexB3B+GFXxW4gmoculng/W3VFbTcJqNixHTbtfa5HXphvx5kjDAqwBUixBFwR8R3wHz94JcQZhVZnpkqp5IQjvKrsXU9lAvcJ5mU+W3u26Y+giMLFNmtFSVyZbBTiOWWMzHkxoqKBq3exBudNtgeo9cTeMcwp6elaSqB5IZQSA2xLAKTp3AuRcj8+mAi+IvEjZdQS1KKGkXSqBr6bsQLm29gLnte1u+M3yPjKszXKs0FREto4GKSIpUHZiy9SCQADt9e2GNeFKmeopn9mpaWJJNc0kM7Se0JbZCpiXUjWHvk2B2th+raBGp5IAoVGjZNKiwAYEbAdOuAT/EmjhrMmkqCiOywCaKSwuuyvdGtcAgb26jbErhvhJBTQHn1i6oYy6CqkAvpBJF2LJc39wjC1mmZkcJK/c0scX4ssf+GNPy6EpFGh6qirsLdAB07YCLkuQ09IH5EekyHU7FmZnPqzsSzHr1Pc+uFrxayt3oxVwnTU0Le0Rt8F/WKfgV3t30gdMO+PE0QdSrC6sCCD3B2IwEHh3Nkq6WGpS2mVA23Y/eHzBuPpixxmXgfKYo62gZtRo6p0HwUkgfQsjn6nGm4AwYMGAMBwYMBT1fClBK2uSjpnb9poUJ+pK74gcTcPqIFelhRZ6ZxUQoihNbLfUmw++pZfmwPbDPgwCpVUFDnlLHIbsoOpCDpkhfa4I30uDa6m4274vMjymOlhSGMAKgtsoW/xsNgSbk2AFybAYhZhwvTvIZ11wTn3poHMbNb9u3lk/jBtimjp3e6w565tt7tK5HzIiBJwDDxHkcdZTywPtzFtrHVWG6MD6q1iMJFRn7rHTV0ijn0UppcwABuqPYO4FrlNSxSjb3frj14YZsxrcxpaipknqklOkuxsYVsFKoPIhufMFA94dcMXFfD7OTVUoUVarpZG9ypj3vFKOhBBNmPun4YBmBvj9xnvhtn0flpVZuTIrS0gkPmjVTaana/mLQt0vclGHZcaFgMvi4Sq6OtOYrNDVV03M5lOxEQeLyaRCTcqyaVF22IIFxa7T+Mc7qp6KWFaF4OahR5qySFIogwszEiVibX2262Pa2GriPIUq1S7NHNEweGZLao2HpfYqw2ZTswPyIqanKKaAmqzKpEzA3Q1BVYov/Li9wN+8dT9r+oHh1wxPl0BgepFRDs0XkIKXHnF9RBUncD4n1xf55mUdNTyzysEjjUsSfyA9STYAdyQMKUfiKKrWMtpZaoIbNM5EMA7m8j7mw3tpva3rfC3wVm8WZVenNXLVSNrpqdhopmXfS8K3+2NrkM99jdb2NgUG4gkWiy3L62nemgE8UhmcHRJCCWbbSd/MDbfte2PoXL8winQSQyJIh6MjBh+Ix7rKSOVCkqJIh6q6hgfmCLHCjXeGdEW5lMZqKXu9JIY7/ArutvkB88A6YMZ83D+ewEiDMoZ0+6tTCAR8C6Asdu/5DHOq/1mQXX9GSH0XmA/3tI/PAeOClEWfZxEosGEMn1K6j+JkJxpGMQ4Qzesi4g15nB7PLVwclQo8jMujSb62B9y2xO7DscbfgDBgwYAwYMGAMGDC/x3UVKUUvsia5WGm+tU0KfffU7BbqL2362PQHALlVQPndQ4kZ0yqncxhEYr7XIu0hLC32SsCot1IJB9J1R4UZO5uaNR28skij8FcD64V+GfEiV3SgoMr1rCFj1CpVkRRsC0iRstrD3tRub9Ti0i4/zGSpqKWHLY5pacAy8urGkFrWXU0Sgt12/dYdsB1l8H6FGElJJU0kovZ4Zjf66rm3wBGP2Oj4go9kmpswj9JV5UluwBB0/Vif8Aot5l43VFM/LqMqeJ/wBl5ipt6i8O4+I2wxcH+I8+YozwUSNpNmQVa619CVaNfKexBIO46g2DL+OMtzYVoro8vmpXB1/YtzlEn3nul1GoBQ21jbe9zh3yjxdnnUoYqKmmWyt7VUtGCdrkJyrgfDVcfHD0M+rQfNlk9vVJ4G/5pVxyquInItJlVawPUaad/wAvaDgKZIcyrUB/StHFEfeaiTWSO4EjyHT/AGh3xyj8OqN5Cjc2qksOdVVMhlcKb2RD7quQb3AuikEbspC3l1dlL189TV0IgpxaGFnplMJfcza2j1xNLquAbmwXsb4m5pl9HXFYckZ4nLr7RLSu0MKRG4bWBZHdreVQpO29gNwd6eghqUWnhjRcujNiFACzFTugA6xBveP3yCN1Laq/xLionjSOujZIm2SsVb8iS403YC8dzaxPlNiDba9jTcMTxKqRZjUhUAVVaOnKgAWAsIAbfIjEiSLMFVgTSVIP3WV4LjuC2qYHb90YBM4e4tqMuCQ5k3tFIf1OZxEyIQfcEzC9idvNc9e4u2NLpKqOVBJE6yI26sjBgfkRscJC5PQyTBHhly6re9hDJylnAJJ0mM8qbuSrDXbqoGKCHw8mjrJTluYVELIdUzOEZDIwBCGNQqs2kqzalsAyW1EnSGuYMJ1PW5vTACengrV/bpn5b29WjkspP9lh8sdZc4zKcBaai9nB6zVci+X1tFEzMx69So6YCr43ZKjNcqpk88kUrVEgH9WigaS3pqa1vW3xGNAxR8LcMRUSuQWknlbXNO/vyN8eyqLmyjYfiTeYAwYMGAMGPMsgUFmNlAuSewHXGR5bU1fEcrtzJKTKonKgRm0k5Hq3YWIJG4FwPMfMAauLPE7L6AlHl5sw/qobMQelmN9Kn1BN/hhNFPW57WyUuYGSipolSYUigapFJIDF+9iNzYgdAAbnFrx7wrSLBSZZSwRxtUzqCVA1COMFpXZjdnsLdT3G+GnMSqZvRkDzSUtSh+AVqdl/O+A/a32PJKCWSKJI4olvpXq77BQW3LMx0jUb/lin8GMmkiomqprGetkNQzW30tugJ79Wb+PFV42H2iXLcuBP9IqAz27KLLc/zsf4calFGFUKosoAAA7AdMBVcT8N02YQmCpjDKfdPRkPZlbsfyPQgi4x88cQ5FWcN18c8DloifJJawdfvRSDpe347MLEeX6ewueIWRrW5fUQsAW0F4yfuuoJQ+o3FjbsSO+AuMozBKmCKePdJUV1+TC+/wAcLvH9Sz+zZfGxV62QozKbFYUGqoKn1K2X+PFV4EZgJcoiW5LQu8bX7ebWB8Rpdf8ADtiXxQF/TWUauumr0/Plr/lfAN8NDEsQhWNBEqhQmkaQB0FulsZrxplzZPULm1EgEBKpW06ABWUmwkVdgGuQNu5B6F8alih4+jDZZXAgH+jSnf1CMR+YGAssnzSGqhSeBxJE4urD8wR1BHQg7g7YmYynhThSaGkpa7K5OVLJBE01LIxMM50jUd7mNzv5h8OgJJvYPEmKIacwp6ihkGzcyNnjJ/dlQEMPjYYBqzvKIauF4J0DxsPqD2Knsw6gjpha8P8AXSGTLahi0sTNJFKxuaiJ2J17kksrEqw7eX1vhlyvOqapGqCeKUfuOG/EA7YquOcqeWFZ4BerpW50FurEfrI79bSJqUj1I9MAyYMQckzWKrgjqIW1RyLqU/4g+hBuCOxBxOwBgwYMAYMGPE0qopZiAqgkk9gNycBl/jZxC9oMrgYLLWMBI17aIywAv6Bje5/ZVh32sKbiSno6aOhyiJq6WMBAI/1an7zyzAcsEm5IB3J+6DfFD4W0QzWrrs0qoVeN25UKyKGAUdRpNxcLyxcdy/xxriIkSbBURRfayqAOvwAwC7lOWGmElfmEsbVPL+0kAIjhjHmKRA7hAdyTux3PYCspcySnjmzmvvGZE0wxEANHD70cYF95ZCNbAnrYbBNucayZzUB2BXKYGugJ/wC2SKdmI/2KkXA6MbHfotXw1F+ls4qayYF6Whfk0qN7nMHvuBexYW1XIv5o/wBkWDpkvBLZnIMyzUSCRwRDShmjEMdzoDMuly+5PUddx2DX/qTRj9WJ4ja14qmaP/lkAP1Bxyqcznq5ngo25UUTFZqrSGIcdY4VPlLj7zsCF6WJ6c6jgOJwdVVmBcj3/a5Ab+oAOgfILb4YCRLlVfFvT1iygdI6uMG/wEsQVl77lXPzxVZt4gRQU84rY3palENoWN+aSLKYJBtIpJAuLFd9QFsVNVlma5QxngqJcwolF5KeY3mVfVH+8Rv0tt909R146rKPNaKkMRWUzVUSQm1yjXvLqU+keu6tt7vwwErwQyFqTLEMgKvOxmKnqAQAn4qoP8WGHi/h81caNE4jqoHEsEhvYMOqtbco4urD0PQ2tis8TeOhlMMTiNZZJH0rGW0+UAl2vpPQ6Bb94YueEOI48xpY6qIMqvcFW6qQSGG2x3Gx9LdOmAi8K8VCqLQTRmnrYx9pTv1t01oekkZP3h/mCY3iHO0kUdBGTza1+SSOqRdah7dwE2+briTxrw4auIPCeXWw3emmGxVx90nuj+6wNwQehthO8M+JDmuYzVbqY2gpY4DH2DM7NIwvuN0A+Vr3sMBptDSJDGkUY0pGoRQOwAsPyx3IwYMBnniXw7SXpKiSmTlrUoJ5EAjYI4ZFZpFKsFWRoz1xZ1HDlfTi9BXOwFyIKwc5T8BLtKo+bNhnzOhSohkhlF45EKMPUMLHfsfjhf8ADnMZJaQxTsWqKWV6aViLajGfK3x1IUN+5JwGeUXGdTlmYH2yikpaSqcGVSdcccp96SJ18pDCzOu5vc/A7TFKrKGUhlYAhgbgg9CCOoOPNTTpIpSRVdD1VgCD8wdjgpaZI0VI1VEUWVVAAA7AAbAYDrgwYMAYSPGbNvZ8pqCDZpQIV+Os2f8Aua8O+EjiXL4swzGOmnINLSRCqkjJ8ryOWWLX+6ipISNr6xe4vgFbwz45oKXL4aWLnTVKo8jxRxMW1XZm3IC2A2ve1gN8XfCrnPoVqqplFLrOmijva6nbnvsZexCABbEXB6Bejenqs/f2J4mRsvdQ0VtIY3Xe2191x++EfF1LR5Voke9QszKKdd5XdiNAVOpvsL9L3udsBsiKAAAAANgB2xh9ZxIOH6nMaNbus6tUwOouYZXBCrID1W4Tf5beY6dgzrO4aSnaoqG5cai5v1v2UAe83awxjnC1SFjzDPszGlapWhhj7urCwVRYatlRQSOiMx2ucBqvAEaLltJy+jQo5N7ks4DOSe7FixPxJxf4yXwP4mKwJl1UrQzqvMpxKpXnRMSfJqHmsdVrdV6e6ba1gDGKZNl1BQ8RVAmlijQLz6cGXSiO/lkUgkKG3ayk9LfC2ncZZjJDThYTaonkSCI2vpaQ2L276F1vb9zfa+ONNwJlqIE9jp323eSJXdj3LOwLEnre+Aw/x+z6KqrIFgmjmijh6xuHAdmbULqSL2VMa14LUDQ5TBqBGsvILi11ZjoNvioU/XEXPPBvK6glkjenYm5MLWB/hYMoHwUDFTSeGFfQEyZfmb2TzLTyqdD9yrefTv66R16jrgNZws8J8Hx0E9bMjX9qlEmi1ggGo2Hc+Z3+FrWA3vN4Oz4V9FDVBSnNW5U9mBKuAe41KbHuLYucAYMGDAGEYt7DnW500+Yxi1+ntMVgB6Lqj/mI+GHnFDxrw/7dStGraJ0Ilgk6cuVN42vY7X2Ox2J74C+wYX+Bs/NbSq8i6KiNjDUJ+xKm0gt2udwPQjDBgDBgwYAwi8V070lYa/ktPSS0/s9VGguygElZNH9YoBZWHUA33th6wYBN8PeGsrhQ1WXBWEotzNZYgddPmN03tddjcC/TF+ckgRpJoaenWpa55nLALMf2mA1HfrjP+KMqqMorWzShi5lLKAKynQb7G5kUD53v2OonZjbQOH8/p62ITU0qyIQLgEXU2vZh1VvgcBmed5Q5qBLmvtGYTLYxUVLTyezqTfcuRoYX6km9h5tQ2HFKDn5jE+c2aa16XLYAZFhQfek0+XsOp81h2AUXGd5vWZi0j0I5tBTSiKWOKQxS1RAvLolBBCLdLAEa/Nudhi84ehymtgMUVNALfrKeSJVkjboeYhGoNsfN3sbE4DpxFPl1XHorUdAhuJJYpYuW21is5UKp6bhvniRTRVlKg5bmvhsLa2VZwO1pNo5u3vaD1OpumKni/hiaGkmky6qqoZUQsIuc0iMBuVCyaihsDbQV3IB+FBwrm1ZBlkGYws9RTaCailkbU6BCySPBITqtddXLckWvYjsF9nvFcSz0MlRBUwKkx1PNEVSLXHIis0i6oveYL72wYnth4gnV1DIysp3DKQQfkRscZ2vHlHmGqYEiholE87SKAWlv/R0AJ3sQzbdXEQBsSDkXG+Z1dLWCpjklppKtfaeVGeXoQsywhwpsXKIGa46tv3wG78ZT0TSJFUy1UEoB5csPPjA1Wv8AaRryz7o2Ym31xmXEdNLISlHm9RmADqporyanUsA6ySxkDTYtctpAAPphz4RDVdJTyNnE4meNWdEenNmI8wsYiwN+xOxv8sNNPwfRqmkx8xiSzSuSZHY+8zSCxJPwsBsAAABgLmjpUiRY41CRoAqqosAB0AGO2F1eC6QElfaVv+zWVKj8BNbA3BdIepqv+Nqf/wB+AYsVmY8Q0lObTVMER9HlVT+BN8ZNT5zlKwZa9VOkmqG1SpkeY6jGPfjUsQdd+o64ncFca0sCyxUWX1c4M8rI9PTjQUZ2KeYkMAFIHmAt0wGgHi2mJ0xGWc/+BC8i/WRVMa/VhipzDjCd6oUFNTFKl4jKHqmCoEuV1aYy7MdQI0nR0623xzjrc7qiCkFNQRXNzOxmkI7EKllHyY//ANgcTcGrDSVVdLU1M9fHTuUqQ5jKaQWARIiqot9yN+rb74Bq4Q4e9iicPIZp5pGmmlI063b0W50qAAAB6YvcVHCFU8tBSSynVI9PEzse7FFJO225N8W+AMGDBgDBgwYAwj8c8KUiU1XWRxmGpSCVxJA7xEkIx83LYBrnrcHvh4xScbrfLqza49nlJHqAhJH1tb64DKc1yOt4bdaugvNRsqLURNdrMo8zG3ug2YhxspaxFrA21HxpkWbgGsjSCoFvNL5GFv2KhbbA9LlT8Ma3hWzTw6yuo/WUUIPrGDGfqYyt/rgKtMgnljK0Ocu8DqwtKI6nZtjplBV9r7XJxy4f8N5YaZaObMJpKVb/AGMSCEMGJLq7gtIykk7Bl64rMy8D8uGqRJamG3msHUhQNzbUmr8WwicL8FVM8WXuK2dfa3ctEjEcuKMnW4OvcnyW8tgXHXuEmHhmng4kGXoW9ikZXaHWSraYzIiuCTrAcdGvsbYXPEKq/SOdyCM3Vpkp0I+Fk29QWDH64ncQCjyzMJWoTKwpoGh5hOq9VIJFuWtpBVSzWsATERbvjx4G5D7TmkbsPJTqZmuNr9Ix8DqIYf2TgN4qPD3K3tehp9tvKgX/AJbXxBk8KMnJ1eyAH92WVfyEgGHXBgFqj4DoIhZInA/8+Y/4yY6pwXQgkmDXfqJHeQH5q7EEfC2GDBgK2i4fpIf1VLTx738kSLv67L1xYgY/cGAMLniMT+i663/u8n4aTf8ALDHhU8VK1YcprGboYjGPm9kH5tgJ/AxvltCf/hYe1v6te2LzEHIqXlU0EX+ziRN/3VA/yxOwBgwYMAYMGDAGPE0QdSrC6sCCPUHY494MAp8P5k9LIuX1Z3AtSzk7ToOisT/XKANQ+97w74bMRM1yyKpiaGdA8bdVP5EEbqR1DAgg7g4QON6Gty6jknpsznCIUASZIpLB3VN5WTVZdV7sSdtz3wFn4oZ4EiShjdUqK28YdiAIov6+RiSLAJqtuCT06YTcwz0vVihyVRK8VKlNDOrAxwqxvPIXBIJ0pAAf2g/U2Us58KYJ5hUZjUT1s2nT5iI0tckWSMAqBc7BrbnDtleVQUycunijiS99MahQT6mw3PxwHzT4p0EdE1NlcDB+UnMmYHeSeTqWHayhdIubK/xJOl/6POU8ujnqCCGml0gH9iIWW+w31M99u2MM4lzU1ldNUOSRLKT5R929lABt0UAb+m+Pp3wooeTlVKO7qZelv1jFxtc9mGAbccqtHKMI2COQQrFdQU9iVuNQHpcY64MAt8OcRO870VWix1kSCQ6DeOVCSBJHc6gLixU9CbXOLrMcxhp0Mk8qRIOrOwUfiThT8T8vdYRmNPtWUV5FPZ49ucjjuum59RbYi5xSZDwkc3ePNMyKujANT0iG8cadV1n77E7sOhI3uPKoML8drNcZfTT1zC/mQCOIEdjNJZb/ANkNhlyuaV4laeNYpSPNGr6wv8WkX2+H44lIoAAAAA2AHbH7gDCB4wHmQ0dIBvU1kSeoCg3YkdwNtv8Aph/xn/E8wnz3LKdd+Qs1RKB9266YyfTzD+8MBoGDBgwBgwYMAYMGDAGDBgwBit4jyaOtppaaX3JV0k9weqsPirAEfEYsseZJAoLMQFAuSTYAdyT2wGHZRmXEFPVSZZHLBM9OgZOcANcewUq2xbYjqSRvubYYM44xzulp5Gqcth2T9ek40KTsGKXZiASNri+Ics7ZrntNUUAb2aj8s1UBZX3Ysik++pvp2/bY9LE2nj9m4hyzk381RIqbfsr52+l1UH+1gPm2jp2lkSNFLO7BFUdSzGyj8SMfVmT5vWxwQx/omZQiKmkTwWUKLALeUXAA7hcYZ4JZOajNYSQCkIadv4dk+XnZT9MfUmAXk4lffXQVqW6nRG/4cuZifwwf61r2pa4//KuP+YDFzXV0UKl5pEjQdWdgo/Em2FF+JKjMUePLY5I0by+3TLpjAPVoUvrla17XCqCNz2IV8vGs2ZwTQ5fQzksXgM05WKNNiGJIYuWFx5QAd+uJ3DPh57LTRwGtrdgNQjm0pfqwQabotyehHr1wx8L5FHQ0sdNGWKxg+ZurEksxPzJJxxqOKqZWKAyyODYrFBLIQR66EIX62wEZuC6cizS1pHcGtqN/n9rjw3CFFAjPrqYkUFmb26pUKBuxJ59gABuTj1mXENQkUkqUZRI0Ll6mVI10qCSQI+a/boyrisyvL581poZq2XTTTIsnskK6AwO6iWQsXkFrGy6B63wFZwRkTVnPq2qcwWlkbTSxmqlBMa/1hJbX52uQCdh63GHbJeHKakLGCIK7++5JZ3/tOxLN9TizRQAAAABsAOwx6wBgwYMAYMGDAGDBgwBgwYMAYxbx7rqmaopctpwz8xDK0SdZLE6QQNyAEcgdz8QLbTjD/EXPEoOJKWqmVzGkAuFAJswmS4uQDYtf6HAXvDXi7l8cSw1EL0Lx+Tlctii6SQQuldQsRuCosdt8Zh408Ww5jWRmmkL08UQUEqyjWSS5AYAjbQOn3cOGT8U5dU02WwTvALVUklQkwBC39oa7GQW0u7Keu17YyzjuphkzCqanSJIBIVjWK2gqnlDLpGmzadW23mwGq/6NdGf6ZMQBYRxqf52b/wCzfGpcX1VasapQRK88jaeZIQI4V7s2+on0AB/KxxHhDgmTk0bR1NTTz1cVRMOXJpH2RQQ7CxOoPc+bpbpvjtWz1zUdNP8Apiobm0085VTo08pVsmpXuxMvk1H47dQQn5LwKczzOuSvqZ6hKUJHzL6SZGsW0ixVVUiTygfeU/O7lp82pswWgoK/nhafnMtYoIVdWlVMiqXZj9NsQeE1rqA0TU+mcZlBzZPaJGF6izSsddiQTGQBfrpJO/W4yaTM6StrKufLZJfaSgBhnjfQsYYBVUkMQb37dtr4DivFfES1LUxoaOWRYxIRG+kaWLKp1PNbcqdrX27Y6rxbxA07065dSiRFV2BlBAViwXcS2uSrbfD5YjZTx00VXV1NRl2ZqZuWkaLTX0xRBrXJK+Ys7k9QNhfHPKvEeNa+tqDSVzLKkCxIsF3+zD69Q1WHmf1OAo+J+Ic7rKWoSVKaGnE3sjqm5eQuoIUlmvpuLkWHUdQbb1GgUBQLACwHwHTGAcMV89ZWUmXS07Q6KySvmLmzsbu6BkIuvULbe4IO3XH0DgDBgwYAwYMGAMGDBgDBgwYAwYMGAMZl485KZKJKuNby0kge9r+Q7Nt3AbQT6AH4403CZ4j5xIohy+nCmory0QLC4jjt9s5X71lOw+Z3tYhQ1uU5JW5Y9aKenjHIaQ8sBGjYKdiEKgsGFrHYn54+bhjZfF7gHL8toUkgjkEzSLGGMhN/KxYkHbfT2tucJXhJlC1Wa0yOuqNSZGB6eRSy3HcagoI+OAa6zhXLKcRvDxByjGDp0HmlWa2vRymUqG3vYb7dcLlZk9C1Oy0jZjXTRAaZFh006DVqcFbmRdi5+Zv64+hp+GsspI3n9jplWJGkLCBSwCgliPLe9r9MIuXcRZpmivPSNDlmWR6vtZEV2YKPMbMNNhbe2kDcamscBb+IUK1kWVpSzNEJahTFLEbMqcqQ3WxHQW74nQUGeUoXTU0tcg6iZDDIR20smpb/ABYHGa8H5dWyT0zZa0lRTUzysstVGIINbgqSiqS5FyTYbjpZbnGqrkeaudUmZrHt7kFLHYfxSlyfywHFeMK1B9tk9UG/8GSOUfCxDD/DEPMOJM5nBjpMsMDN0nqJksnqeWNyfTc/I4sJeF8wA+zzecMOmuCFx9QFUn8ceaLiWppqiOlzKNBzTohq4r8uV/uoyHeKQjoLkMb2wCDxPwtNk8X6WOYXzLUOZqC8ubVbVGq6dR27+i3snUM2VeK4SGKTMaOppBIdIm5ZMRNrgj74uLkDSfmcSuIeGSKqfNakNWchP6JSIpIUgDcje7Ft72Nuu9gFmZPwh7Qy1maBZ6hl8sDAGKmBsdKIbgv01ObkkC3S5Cwg49yxwCK6m3/alVT+DEEYvKKuimXVFIki/tIwYfiDjnPlUDoY3hiaM9UZFK/ykWwsZh4Y5e7cyKNqWa1hLTOYivyAOn8sA54MZzRcT1mW1UVFmf20UzKlPWIum5OwWVb2B6bj57jcaNgDBgwYAwYMGAMGDBgDCRV78QwBraVoHaM+rmUBx/Lb88O+My8aMrQmiq5EmeKCVkmEFw4jdblrgXAUoO4963fAKH+kfmoaempgTeONpCO15CAL9tgjfzY4f6N2XaqupqO0cQT6yNcH8I2/HGdcX1EDVkjUkkrwbctpSS/ujVcnf3tVvhbD/wCDUObiCeXLzSmMyBXSfVuwF7rpA7MOp9NsB9EMoIIIuDsQcJPEnCslbVwU7qEyqGMSNGhCiWXUQsbAHZFUBth3/lrjxNn8e0mUxSH9qKdQD8gWYj649x+IVchtUZJWKD0MB53zuAgt27+vpgNBp4FjVURVRFAVVUABQOgAGwA9MdMZ1J4pMt9WVZmAO5gt/njifFGoJBXJsxKH73Lb/AIR6d8BpeFPxUhVsqqix0lE5iNfSVdCDGQb7HUAB63t3wsyeJtfIdFNktWWO2qUMoB+P2dvxYYgVvBGcZyA2Z1EdJELlKeIarN0DMA9j67ux6gabnAatlFQ0kEMjizvGjMPQlQSPxxLxi2R5TBGHiq86rKWqgkMboa5VVgLGN0VxfQylTY3tuMT+GaeKsDLQ5/WlhclZmDvYbatLqG09PxF7E4DWseZJAoLMQANySbAfM4Qp+H6iJCKrPZlhIJB0wxNbueabna/UWtcYXG/1eSQLLPUZhL7wLvLU3JuACEHLLHfYjt22wELxPzNs4V1pR/QaJZJpKsjyvKiNpSM7ahfy3BO7XtYAtqHAWZSVOXUs0t+Y8SliRa5G2r62v8AXCxmGRVOaxin5Zy/KgFBh0IJpdJDCyi6woCFsOuxuLHbQKOmSKNI41CoihVUdAoFgB8gMB2wYMGAMGDBgDBgwYAwYMGAwfxS8L62qzFp6SFWilCam1ooVgArXBYHsDsD19cM3Cvg7BFTItQ8gq7nVLTzOoAudAW4A2H7vUnGpYMAgQcDZhGdMedVPKBuqyRLI46e9IzXYddrAf5yxlueFihraNYxbTKtOxd7dSyF9Ck97E9Ba2HTBgEd8yzyE6npKWpQjQEglMbBh99jJ5Qjfsi5Fx6HHSvznNplU0dCkNhdjWuu53FlSJydjY6mIuO2HTBgM5XLuJAnLNVQMSNJlKMHW+5YARhCRuoFrWsSL74kR8CVNWUfNa15tPmFPBeKJW7HUtncjqGNiD8Or9gwFJR8K0qLIrRibmtqkaf7VnNlUXL3uAqqLfC/Uk4457wVQ1cYjkgRVDagYxy26WYalsbMuxHcfIWYcGATqHwxy2Nyxg5ov5EmYukQvfTGp2C3ubG/U9tsNdPSpHcIioDudKgX7dvhjtgwBgwYMAYMGDAGDBgwBgwYMAYMGDAGDBgwBgwYMAYMGDAGDBgwBgwYMAYMGDAGDBgwBgwYMB//2Q=="/>
          <p:cNvSpPr>
            <a:spLocks noChangeAspect="1" noChangeArrowheads="1"/>
          </p:cNvSpPr>
          <p:nvPr/>
        </p:nvSpPr>
        <p:spPr bwMode="auto">
          <a:xfrm>
            <a:off x="307975" y="-2109788"/>
            <a:ext cx="283845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287781" y="1371600"/>
            <a:ext cx="3631060" cy="4419600"/>
            <a:chOff x="1287781" y="1371600"/>
            <a:chExt cx="3631060" cy="44196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1863238"/>
              <a:ext cx="3471041" cy="392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2" name="Picture 8" descr="C:\Users\klarnold\Pictures\Dominus October 2011\CRW_4402Dominus (2)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7781" y="1371600"/>
              <a:ext cx="1303019" cy="166283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460500" y="2551350"/>
              <a:ext cx="939800" cy="395982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1752600" y="3200400"/>
              <a:ext cx="152400" cy="1164526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3225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0" presetClass="path" presetSubtype="0" accel="50000" fill="hold" nodeType="clickEffect" p14:presetBounceEnd="17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2.22222E-6 L -0.08837 -0.13148 C -0.12813 -0.19283 -0.3007 -0.1169 -0.40209 0.00833 L -0.62917 0.27176 " pathEditMode="relative" rAng="2938616" ptsTypes="FfFF" p14:bounceEnd="17000">
                                          <p:cBhvr>
                                            <p:cTn id="27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597" y="1338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  <p:subTnLst>
                                        <p:set>
                                          <p:cBhvr override="childStyle">
                                            <p:cTn dur="1" fill="hold" display="0" masterRel="nextClick" afterEffect="1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50" presetClass="path" presetSubtype="0" ac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2.22222E-6 L -0.08837 -0.13148 C -0.12813 -0.19283 -0.3007 -0.1169 -0.40209 0.00833 L -0.62917 0.27176 " pathEditMode="relative" rAng="2938616" ptsTypes="FfFF">
                                          <p:cBhvr>
                                            <p:cTn id="27" dur="2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597" y="1338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  <p:subTnLst>
                                        <p:set>
                                          <p:cBhvr override="childStyle">
                                            <p:cTn dur="1" fill="hold" display="0" masterRel="nextClick" afterEffect="1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 and disease supply chains in the wine industry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19200" y="3143250"/>
            <a:ext cx="6400800" cy="1905000"/>
          </a:xfrm>
          <a:prstGeom prst="roundRect">
            <a:avLst/>
          </a:prstGeom>
          <a:gradFill flip="none" rotWithShape="1">
            <a:gsLst>
              <a:gs pos="0">
                <a:schemeClr val="tx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447800" y="3638550"/>
            <a:ext cx="1066800" cy="10668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FPS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438400" y="3429000"/>
            <a:ext cx="1600200" cy="1447800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Nurseries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or other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sources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962400" y="3371850"/>
            <a:ext cx="1828800" cy="16002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695950" y="3352800"/>
            <a:ext cx="1828800" cy="15240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Consumers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800600" y="2914650"/>
            <a:ext cx="1676400" cy="2590800"/>
            <a:chOff x="4191000" y="1600200"/>
            <a:chExt cx="1676400" cy="2590800"/>
          </a:xfrm>
        </p:grpSpPr>
        <p:sp>
          <p:nvSpPr>
            <p:cNvPr id="23" name="Oval 22"/>
            <p:cNvSpPr/>
            <p:nvPr/>
          </p:nvSpPr>
          <p:spPr>
            <a:xfrm>
              <a:off x="4191000" y="1600200"/>
              <a:ext cx="1676400" cy="2590800"/>
            </a:xfrm>
            <a:prstGeom prst="ellipse">
              <a:avLst/>
            </a:prstGeom>
            <a:noFill/>
            <a:ln w="508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24400" y="3276600"/>
              <a:ext cx="49725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rgbClr val="FF0000"/>
                  </a:solidFill>
                </a:rPr>
                <a:t>$</a:t>
              </a:r>
              <a:endParaRPr lang="en-US" sz="4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8" name="Freeform 27"/>
          <p:cNvSpPr/>
          <p:nvPr/>
        </p:nvSpPr>
        <p:spPr>
          <a:xfrm>
            <a:off x="1785257" y="4708875"/>
            <a:ext cx="3621974" cy="453180"/>
          </a:xfrm>
          <a:custGeom>
            <a:avLst/>
            <a:gdLst>
              <a:gd name="connsiteX0" fmla="*/ 3621974 w 3621974"/>
              <a:gd name="connsiteY0" fmla="*/ 358178 h 453180"/>
              <a:gd name="connsiteX1" fmla="*/ 3598224 w 3621974"/>
              <a:gd name="connsiteY1" fmla="*/ 322552 h 453180"/>
              <a:gd name="connsiteX2" fmla="*/ 3574473 w 3621974"/>
              <a:gd name="connsiteY2" fmla="*/ 251300 h 453180"/>
              <a:gd name="connsiteX3" fmla="*/ 3538847 w 3621974"/>
              <a:gd name="connsiteY3" fmla="*/ 215674 h 453180"/>
              <a:gd name="connsiteX4" fmla="*/ 3443844 w 3621974"/>
              <a:gd name="connsiteY4" fmla="*/ 108796 h 453180"/>
              <a:gd name="connsiteX5" fmla="*/ 3336966 w 3621974"/>
              <a:gd name="connsiteY5" fmla="*/ 61294 h 453180"/>
              <a:gd name="connsiteX6" fmla="*/ 3301340 w 3621974"/>
              <a:gd name="connsiteY6" fmla="*/ 49419 h 453180"/>
              <a:gd name="connsiteX7" fmla="*/ 3265714 w 3621974"/>
              <a:gd name="connsiteY7" fmla="*/ 37544 h 453180"/>
              <a:gd name="connsiteX8" fmla="*/ 3016333 w 3621974"/>
              <a:gd name="connsiteY8" fmla="*/ 61294 h 453180"/>
              <a:gd name="connsiteX9" fmla="*/ 2980707 w 3621974"/>
              <a:gd name="connsiteY9" fmla="*/ 85045 h 453180"/>
              <a:gd name="connsiteX10" fmla="*/ 2909455 w 3621974"/>
              <a:gd name="connsiteY10" fmla="*/ 108796 h 453180"/>
              <a:gd name="connsiteX11" fmla="*/ 2838203 w 3621974"/>
              <a:gd name="connsiteY11" fmla="*/ 168172 h 453180"/>
              <a:gd name="connsiteX12" fmla="*/ 2802577 w 3621974"/>
              <a:gd name="connsiteY12" fmla="*/ 203798 h 453180"/>
              <a:gd name="connsiteX13" fmla="*/ 2766951 w 3621974"/>
              <a:gd name="connsiteY13" fmla="*/ 227549 h 453180"/>
              <a:gd name="connsiteX14" fmla="*/ 2660073 w 3621974"/>
              <a:gd name="connsiteY14" fmla="*/ 310676 h 453180"/>
              <a:gd name="connsiteX15" fmla="*/ 2624447 w 3621974"/>
              <a:gd name="connsiteY15" fmla="*/ 322552 h 453180"/>
              <a:gd name="connsiteX16" fmla="*/ 2505694 w 3621974"/>
              <a:gd name="connsiteY16" fmla="*/ 381928 h 453180"/>
              <a:gd name="connsiteX17" fmla="*/ 2386940 w 3621974"/>
              <a:gd name="connsiteY17" fmla="*/ 429430 h 453180"/>
              <a:gd name="connsiteX18" fmla="*/ 2196935 w 3621974"/>
              <a:gd name="connsiteY18" fmla="*/ 453180 h 453180"/>
              <a:gd name="connsiteX19" fmla="*/ 2066307 w 3621974"/>
              <a:gd name="connsiteY19" fmla="*/ 441305 h 453180"/>
              <a:gd name="connsiteX20" fmla="*/ 2030681 w 3621974"/>
              <a:gd name="connsiteY20" fmla="*/ 429430 h 453180"/>
              <a:gd name="connsiteX21" fmla="*/ 1983179 w 3621974"/>
              <a:gd name="connsiteY21" fmla="*/ 417554 h 453180"/>
              <a:gd name="connsiteX22" fmla="*/ 1876301 w 3621974"/>
              <a:gd name="connsiteY22" fmla="*/ 358178 h 453180"/>
              <a:gd name="connsiteX23" fmla="*/ 1805049 w 3621974"/>
              <a:gd name="connsiteY23" fmla="*/ 286926 h 453180"/>
              <a:gd name="connsiteX24" fmla="*/ 1781299 w 3621974"/>
              <a:gd name="connsiteY24" fmla="*/ 251300 h 453180"/>
              <a:gd name="connsiteX25" fmla="*/ 1745673 w 3621974"/>
              <a:gd name="connsiteY25" fmla="*/ 215674 h 453180"/>
              <a:gd name="connsiteX26" fmla="*/ 1721922 w 3621974"/>
              <a:gd name="connsiteY26" fmla="*/ 180048 h 453180"/>
              <a:gd name="connsiteX27" fmla="*/ 1650670 w 3621974"/>
              <a:gd name="connsiteY27" fmla="*/ 108796 h 453180"/>
              <a:gd name="connsiteX28" fmla="*/ 1579418 w 3621974"/>
              <a:gd name="connsiteY28" fmla="*/ 49419 h 453180"/>
              <a:gd name="connsiteX29" fmla="*/ 1508166 w 3621974"/>
              <a:gd name="connsiteY29" fmla="*/ 1918 h 453180"/>
              <a:gd name="connsiteX30" fmla="*/ 1294411 w 3621974"/>
              <a:gd name="connsiteY30" fmla="*/ 37544 h 453180"/>
              <a:gd name="connsiteX31" fmla="*/ 1223159 w 3621974"/>
              <a:gd name="connsiteY31" fmla="*/ 61294 h 453180"/>
              <a:gd name="connsiteX32" fmla="*/ 1116281 w 3621974"/>
              <a:gd name="connsiteY32" fmla="*/ 132546 h 453180"/>
              <a:gd name="connsiteX33" fmla="*/ 1080655 w 3621974"/>
              <a:gd name="connsiteY33" fmla="*/ 156297 h 453180"/>
              <a:gd name="connsiteX34" fmla="*/ 1045029 w 3621974"/>
              <a:gd name="connsiteY34" fmla="*/ 191923 h 453180"/>
              <a:gd name="connsiteX35" fmla="*/ 973777 w 3621974"/>
              <a:gd name="connsiteY35" fmla="*/ 251300 h 453180"/>
              <a:gd name="connsiteX36" fmla="*/ 950026 w 3621974"/>
              <a:gd name="connsiteY36" fmla="*/ 286926 h 453180"/>
              <a:gd name="connsiteX37" fmla="*/ 878774 w 3621974"/>
              <a:gd name="connsiteY37" fmla="*/ 334427 h 453180"/>
              <a:gd name="connsiteX38" fmla="*/ 807522 w 3621974"/>
              <a:gd name="connsiteY38" fmla="*/ 358178 h 453180"/>
              <a:gd name="connsiteX39" fmla="*/ 736270 w 3621974"/>
              <a:gd name="connsiteY39" fmla="*/ 393804 h 453180"/>
              <a:gd name="connsiteX40" fmla="*/ 593766 w 3621974"/>
              <a:gd name="connsiteY40" fmla="*/ 381928 h 453180"/>
              <a:gd name="connsiteX41" fmla="*/ 522514 w 3621974"/>
              <a:gd name="connsiteY41" fmla="*/ 334427 h 453180"/>
              <a:gd name="connsiteX42" fmla="*/ 451262 w 3621974"/>
              <a:gd name="connsiteY42" fmla="*/ 286926 h 453180"/>
              <a:gd name="connsiteX43" fmla="*/ 380011 w 3621974"/>
              <a:gd name="connsiteY43" fmla="*/ 239424 h 453180"/>
              <a:gd name="connsiteX44" fmla="*/ 344385 w 3621974"/>
              <a:gd name="connsiteY44" fmla="*/ 215674 h 453180"/>
              <a:gd name="connsiteX45" fmla="*/ 320634 w 3621974"/>
              <a:gd name="connsiteY45" fmla="*/ 180048 h 453180"/>
              <a:gd name="connsiteX46" fmla="*/ 213756 w 3621974"/>
              <a:gd name="connsiteY46" fmla="*/ 120671 h 453180"/>
              <a:gd name="connsiteX47" fmla="*/ 130629 w 3621974"/>
              <a:gd name="connsiteY47" fmla="*/ 132546 h 453180"/>
              <a:gd name="connsiteX48" fmla="*/ 0 w 3621974"/>
              <a:gd name="connsiteY48" fmla="*/ 144422 h 4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621974" h="453180">
                <a:moveTo>
                  <a:pt x="3621974" y="358178"/>
                </a:moveTo>
                <a:cubicBezTo>
                  <a:pt x="3614057" y="346303"/>
                  <a:pt x="3604020" y="335594"/>
                  <a:pt x="3598224" y="322552"/>
                </a:cubicBezTo>
                <a:cubicBezTo>
                  <a:pt x="3588056" y="299674"/>
                  <a:pt x="3592176" y="269003"/>
                  <a:pt x="3574473" y="251300"/>
                </a:cubicBezTo>
                <a:cubicBezTo>
                  <a:pt x="3562598" y="239425"/>
                  <a:pt x="3549598" y="228576"/>
                  <a:pt x="3538847" y="215674"/>
                </a:cubicBezTo>
                <a:cubicBezTo>
                  <a:pt x="3494227" y="162131"/>
                  <a:pt x="3530452" y="166536"/>
                  <a:pt x="3443844" y="108796"/>
                </a:cubicBezTo>
                <a:cubicBezTo>
                  <a:pt x="3387388" y="71158"/>
                  <a:pt x="3421757" y="89558"/>
                  <a:pt x="3336966" y="61294"/>
                </a:cubicBezTo>
                <a:lnTo>
                  <a:pt x="3301340" y="49419"/>
                </a:lnTo>
                <a:lnTo>
                  <a:pt x="3265714" y="37544"/>
                </a:lnTo>
                <a:cubicBezTo>
                  <a:pt x="3260365" y="37841"/>
                  <a:pt x="3080909" y="29006"/>
                  <a:pt x="3016333" y="61294"/>
                </a:cubicBezTo>
                <a:cubicBezTo>
                  <a:pt x="3003567" y="67677"/>
                  <a:pt x="2993749" y="79248"/>
                  <a:pt x="2980707" y="85045"/>
                </a:cubicBezTo>
                <a:cubicBezTo>
                  <a:pt x="2957829" y="95213"/>
                  <a:pt x="2909455" y="108796"/>
                  <a:pt x="2909455" y="108796"/>
                </a:cubicBezTo>
                <a:cubicBezTo>
                  <a:pt x="2805373" y="212878"/>
                  <a:pt x="2937403" y="85507"/>
                  <a:pt x="2838203" y="168172"/>
                </a:cubicBezTo>
                <a:cubicBezTo>
                  <a:pt x="2825301" y="178923"/>
                  <a:pt x="2815479" y="193047"/>
                  <a:pt x="2802577" y="203798"/>
                </a:cubicBezTo>
                <a:cubicBezTo>
                  <a:pt x="2791613" y="212935"/>
                  <a:pt x="2777915" y="218412"/>
                  <a:pt x="2766951" y="227549"/>
                </a:cubicBezTo>
                <a:cubicBezTo>
                  <a:pt x="2725964" y="261705"/>
                  <a:pt x="2720104" y="290665"/>
                  <a:pt x="2660073" y="310676"/>
                </a:cubicBezTo>
                <a:cubicBezTo>
                  <a:pt x="2648198" y="314635"/>
                  <a:pt x="2635389" y="316473"/>
                  <a:pt x="2624447" y="322552"/>
                </a:cubicBezTo>
                <a:cubicBezTo>
                  <a:pt x="2508770" y="386817"/>
                  <a:pt x="2598524" y="358721"/>
                  <a:pt x="2505694" y="381928"/>
                </a:cubicBezTo>
                <a:cubicBezTo>
                  <a:pt x="2466930" y="401310"/>
                  <a:pt x="2430961" y="422093"/>
                  <a:pt x="2386940" y="429430"/>
                </a:cubicBezTo>
                <a:cubicBezTo>
                  <a:pt x="2276447" y="447845"/>
                  <a:pt x="2339647" y="438909"/>
                  <a:pt x="2196935" y="453180"/>
                </a:cubicBezTo>
                <a:cubicBezTo>
                  <a:pt x="2153392" y="449222"/>
                  <a:pt x="2109590" y="447488"/>
                  <a:pt x="2066307" y="441305"/>
                </a:cubicBezTo>
                <a:cubicBezTo>
                  <a:pt x="2053915" y="439535"/>
                  <a:pt x="2042717" y="432869"/>
                  <a:pt x="2030681" y="429430"/>
                </a:cubicBezTo>
                <a:cubicBezTo>
                  <a:pt x="2014988" y="424946"/>
                  <a:pt x="1999013" y="421513"/>
                  <a:pt x="1983179" y="417554"/>
                </a:cubicBezTo>
                <a:cubicBezTo>
                  <a:pt x="1901512" y="363109"/>
                  <a:pt x="1939007" y="379079"/>
                  <a:pt x="1876301" y="358178"/>
                </a:cubicBezTo>
                <a:cubicBezTo>
                  <a:pt x="1852550" y="334427"/>
                  <a:pt x="1823680" y="314874"/>
                  <a:pt x="1805049" y="286926"/>
                </a:cubicBezTo>
                <a:cubicBezTo>
                  <a:pt x="1797132" y="275051"/>
                  <a:pt x="1790436" y="262264"/>
                  <a:pt x="1781299" y="251300"/>
                </a:cubicBezTo>
                <a:cubicBezTo>
                  <a:pt x="1770548" y="238398"/>
                  <a:pt x="1756424" y="228576"/>
                  <a:pt x="1745673" y="215674"/>
                </a:cubicBezTo>
                <a:cubicBezTo>
                  <a:pt x="1736536" y="204710"/>
                  <a:pt x="1731404" y="190715"/>
                  <a:pt x="1721922" y="180048"/>
                </a:cubicBezTo>
                <a:cubicBezTo>
                  <a:pt x="1699607" y="154944"/>
                  <a:pt x="1674421" y="132547"/>
                  <a:pt x="1650670" y="108796"/>
                </a:cubicBezTo>
                <a:cubicBezTo>
                  <a:pt x="1546588" y="4714"/>
                  <a:pt x="1678617" y="132085"/>
                  <a:pt x="1579418" y="49419"/>
                </a:cubicBezTo>
                <a:cubicBezTo>
                  <a:pt x="1520116" y="0"/>
                  <a:pt x="1570774" y="22787"/>
                  <a:pt x="1508166" y="1918"/>
                </a:cubicBezTo>
                <a:cubicBezTo>
                  <a:pt x="1415074" y="11227"/>
                  <a:pt x="1380301" y="8915"/>
                  <a:pt x="1294411" y="37544"/>
                </a:cubicBezTo>
                <a:lnTo>
                  <a:pt x="1223159" y="61294"/>
                </a:lnTo>
                <a:lnTo>
                  <a:pt x="1116281" y="132546"/>
                </a:lnTo>
                <a:cubicBezTo>
                  <a:pt x="1104406" y="140463"/>
                  <a:pt x="1090747" y="146205"/>
                  <a:pt x="1080655" y="156297"/>
                </a:cubicBezTo>
                <a:cubicBezTo>
                  <a:pt x="1068780" y="168172"/>
                  <a:pt x="1057931" y="181172"/>
                  <a:pt x="1045029" y="191923"/>
                </a:cubicBezTo>
                <a:cubicBezTo>
                  <a:pt x="994077" y="234384"/>
                  <a:pt x="1021087" y="194528"/>
                  <a:pt x="973777" y="251300"/>
                </a:cubicBezTo>
                <a:cubicBezTo>
                  <a:pt x="964640" y="262264"/>
                  <a:pt x="960767" y="277528"/>
                  <a:pt x="950026" y="286926"/>
                </a:cubicBezTo>
                <a:cubicBezTo>
                  <a:pt x="928544" y="305723"/>
                  <a:pt x="905854" y="325400"/>
                  <a:pt x="878774" y="334427"/>
                </a:cubicBezTo>
                <a:cubicBezTo>
                  <a:pt x="855023" y="342344"/>
                  <a:pt x="828353" y="344291"/>
                  <a:pt x="807522" y="358178"/>
                </a:cubicBezTo>
                <a:cubicBezTo>
                  <a:pt x="761480" y="388871"/>
                  <a:pt x="785436" y="377414"/>
                  <a:pt x="736270" y="393804"/>
                </a:cubicBezTo>
                <a:cubicBezTo>
                  <a:pt x="688769" y="389845"/>
                  <a:pt x="641014" y="388228"/>
                  <a:pt x="593766" y="381928"/>
                </a:cubicBezTo>
                <a:cubicBezTo>
                  <a:pt x="546776" y="375663"/>
                  <a:pt x="560862" y="364253"/>
                  <a:pt x="522514" y="334427"/>
                </a:cubicBezTo>
                <a:cubicBezTo>
                  <a:pt x="499982" y="316902"/>
                  <a:pt x="475013" y="302760"/>
                  <a:pt x="451262" y="286926"/>
                </a:cubicBezTo>
                <a:lnTo>
                  <a:pt x="380011" y="239424"/>
                </a:lnTo>
                <a:lnTo>
                  <a:pt x="344385" y="215674"/>
                </a:lnTo>
                <a:cubicBezTo>
                  <a:pt x="336468" y="203799"/>
                  <a:pt x="331375" y="189446"/>
                  <a:pt x="320634" y="180048"/>
                </a:cubicBezTo>
                <a:cubicBezTo>
                  <a:pt x="270376" y="136072"/>
                  <a:pt x="262689" y="136981"/>
                  <a:pt x="213756" y="120671"/>
                </a:cubicBezTo>
                <a:lnTo>
                  <a:pt x="130629" y="132546"/>
                </a:lnTo>
                <a:cubicBezTo>
                  <a:pt x="28628" y="145296"/>
                  <a:pt x="56781" y="144422"/>
                  <a:pt x="0" y="144422"/>
                </a:cubicBezTo>
              </a:path>
            </a:pathLst>
          </a:custGeom>
          <a:ln w="508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triped Right Arrow 29"/>
          <p:cNvSpPr/>
          <p:nvPr/>
        </p:nvSpPr>
        <p:spPr>
          <a:xfrm>
            <a:off x="2266950" y="2286000"/>
            <a:ext cx="4267200" cy="457200"/>
          </a:xfrm>
          <a:prstGeom prst="stripedRightArrow">
            <a:avLst>
              <a:gd name="adj1" fmla="val 46568"/>
              <a:gd name="adj2" fmla="val 249351"/>
            </a:avLst>
          </a:prstGeom>
          <a:solidFill>
            <a:srgbClr val="2F1444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876550" y="1828800"/>
            <a:ext cx="2334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Supply of quality</a:t>
            </a:r>
            <a:endParaRPr lang="en-US" sz="2400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2460914" y="2895600"/>
            <a:ext cx="3087584" cy="609600"/>
            <a:chOff x="2327564" y="3048000"/>
            <a:chExt cx="3087584" cy="609600"/>
          </a:xfrm>
        </p:grpSpPr>
        <p:sp>
          <p:nvSpPr>
            <p:cNvPr id="34" name="Freeform 33"/>
            <p:cNvSpPr/>
            <p:nvPr/>
          </p:nvSpPr>
          <p:spPr>
            <a:xfrm>
              <a:off x="2327564" y="3384468"/>
              <a:ext cx="3087584" cy="273132"/>
            </a:xfrm>
            <a:custGeom>
              <a:avLst/>
              <a:gdLst>
                <a:gd name="connsiteX0" fmla="*/ 0 w 3087584"/>
                <a:gd name="connsiteY0" fmla="*/ 249381 h 273132"/>
                <a:gd name="connsiteX1" fmla="*/ 95002 w 3087584"/>
                <a:gd name="connsiteY1" fmla="*/ 166254 h 273132"/>
                <a:gd name="connsiteX2" fmla="*/ 130628 w 3087584"/>
                <a:gd name="connsiteY2" fmla="*/ 142503 h 273132"/>
                <a:gd name="connsiteX3" fmla="*/ 201880 w 3087584"/>
                <a:gd name="connsiteY3" fmla="*/ 118753 h 273132"/>
                <a:gd name="connsiteX4" fmla="*/ 237506 w 3087584"/>
                <a:gd name="connsiteY4" fmla="*/ 95002 h 273132"/>
                <a:gd name="connsiteX5" fmla="*/ 356259 w 3087584"/>
                <a:gd name="connsiteY5" fmla="*/ 71251 h 273132"/>
                <a:gd name="connsiteX6" fmla="*/ 510639 w 3087584"/>
                <a:gd name="connsiteY6" fmla="*/ 95002 h 273132"/>
                <a:gd name="connsiteX7" fmla="*/ 629392 w 3087584"/>
                <a:gd name="connsiteY7" fmla="*/ 118753 h 273132"/>
                <a:gd name="connsiteX8" fmla="*/ 700644 w 3087584"/>
                <a:gd name="connsiteY8" fmla="*/ 142503 h 273132"/>
                <a:gd name="connsiteX9" fmla="*/ 736270 w 3087584"/>
                <a:gd name="connsiteY9" fmla="*/ 154379 h 273132"/>
                <a:gd name="connsiteX10" fmla="*/ 807522 w 3087584"/>
                <a:gd name="connsiteY10" fmla="*/ 190005 h 273132"/>
                <a:gd name="connsiteX11" fmla="*/ 843148 w 3087584"/>
                <a:gd name="connsiteY11" fmla="*/ 213755 h 273132"/>
                <a:gd name="connsiteX12" fmla="*/ 914400 w 3087584"/>
                <a:gd name="connsiteY12" fmla="*/ 237506 h 273132"/>
                <a:gd name="connsiteX13" fmla="*/ 950026 w 3087584"/>
                <a:gd name="connsiteY13" fmla="*/ 249381 h 273132"/>
                <a:gd name="connsiteX14" fmla="*/ 985652 w 3087584"/>
                <a:gd name="connsiteY14" fmla="*/ 261257 h 273132"/>
                <a:gd name="connsiteX15" fmla="*/ 1056904 w 3087584"/>
                <a:gd name="connsiteY15" fmla="*/ 273132 h 273132"/>
                <a:gd name="connsiteX16" fmla="*/ 1258784 w 3087584"/>
                <a:gd name="connsiteY16" fmla="*/ 261257 h 273132"/>
                <a:gd name="connsiteX17" fmla="*/ 1318161 w 3087584"/>
                <a:gd name="connsiteY17" fmla="*/ 249381 h 273132"/>
                <a:gd name="connsiteX18" fmla="*/ 1389413 w 3087584"/>
                <a:gd name="connsiteY18" fmla="*/ 225631 h 273132"/>
                <a:gd name="connsiteX19" fmla="*/ 1425039 w 3087584"/>
                <a:gd name="connsiteY19" fmla="*/ 201880 h 273132"/>
                <a:gd name="connsiteX20" fmla="*/ 1531917 w 3087584"/>
                <a:gd name="connsiteY20" fmla="*/ 142503 h 273132"/>
                <a:gd name="connsiteX21" fmla="*/ 1603168 w 3087584"/>
                <a:gd name="connsiteY21" fmla="*/ 95002 h 273132"/>
                <a:gd name="connsiteX22" fmla="*/ 1674420 w 3087584"/>
                <a:gd name="connsiteY22" fmla="*/ 47501 h 273132"/>
                <a:gd name="connsiteX23" fmla="*/ 1745672 w 3087584"/>
                <a:gd name="connsiteY23" fmla="*/ 23750 h 273132"/>
                <a:gd name="connsiteX24" fmla="*/ 1781298 w 3087584"/>
                <a:gd name="connsiteY24" fmla="*/ 11875 h 273132"/>
                <a:gd name="connsiteX25" fmla="*/ 1828800 w 3087584"/>
                <a:gd name="connsiteY25" fmla="*/ 0 h 273132"/>
                <a:gd name="connsiteX26" fmla="*/ 1971304 w 3087584"/>
                <a:gd name="connsiteY26" fmla="*/ 35626 h 273132"/>
                <a:gd name="connsiteX27" fmla="*/ 2006930 w 3087584"/>
                <a:gd name="connsiteY27" fmla="*/ 47501 h 273132"/>
                <a:gd name="connsiteX28" fmla="*/ 2042555 w 3087584"/>
                <a:gd name="connsiteY28" fmla="*/ 59376 h 273132"/>
                <a:gd name="connsiteX29" fmla="*/ 2078181 w 3087584"/>
                <a:gd name="connsiteY29" fmla="*/ 83127 h 273132"/>
                <a:gd name="connsiteX30" fmla="*/ 2113807 w 3087584"/>
                <a:gd name="connsiteY30" fmla="*/ 95002 h 273132"/>
                <a:gd name="connsiteX31" fmla="*/ 2185059 w 3087584"/>
                <a:gd name="connsiteY31" fmla="*/ 142503 h 273132"/>
                <a:gd name="connsiteX32" fmla="*/ 2220685 w 3087584"/>
                <a:gd name="connsiteY32" fmla="*/ 166254 h 273132"/>
                <a:gd name="connsiteX33" fmla="*/ 2256311 w 3087584"/>
                <a:gd name="connsiteY33" fmla="*/ 178129 h 273132"/>
                <a:gd name="connsiteX34" fmla="*/ 2398815 w 3087584"/>
                <a:gd name="connsiteY34" fmla="*/ 249381 h 273132"/>
                <a:gd name="connsiteX35" fmla="*/ 2434441 w 3087584"/>
                <a:gd name="connsiteY35" fmla="*/ 261257 h 273132"/>
                <a:gd name="connsiteX36" fmla="*/ 2470067 w 3087584"/>
                <a:gd name="connsiteY36" fmla="*/ 273132 h 273132"/>
                <a:gd name="connsiteX37" fmla="*/ 2600696 w 3087584"/>
                <a:gd name="connsiteY37" fmla="*/ 249381 h 273132"/>
                <a:gd name="connsiteX38" fmla="*/ 2671948 w 3087584"/>
                <a:gd name="connsiteY38" fmla="*/ 190005 h 273132"/>
                <a:gd name="connsiteX39" fmla="*/ 2743200 w 3087584"/>
                <a:gd name="connsiteY39" fmla="*/ 142503 h 273132"/>
                <a:gd name="connsiteX40" fmla="*/ 2850078 w 3087584"/>
                <a:gd name="connsiteY40" fmla="*/ 118753 h 273132"/>
                <a:gd name="connsiteX41" fmla="*/ 3087584 w 3087584"/>
                <a:gd name="connsiteY41" fmla="*/ 130628 h 27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087584" h="273132">
                  <a:moveTo>
                    <a:pt x="0" y="249381"/>
                  </a:moveTo>
                  <a:cubicBezTo>
                    <a:pt x="39584" y="190004"/>
                    <a:pt x="11874" y="221672"/>
                    <a:pt x="95002" y="166254"/>
                  </a:cubicBezTo>
                  <a:cubicBezTo>
                    <a:pt x="106877" y="158337"/>
                    <a:pt x="117088" y="147016"/>
                    <a:pt x="130628" y="142503"/>
                  </a:cubicBezTo>
                  <a:lnTo>
                    <a:pt x="201880" y="118753"/>
                  </a:lnTo>
                  <a:cubicBezTo>
                    <a:pt x="213755" y="110836"/>
                    <a:pt x="224740" y="101385"/>
                    <a:pt x="237506" y="95002"/>
                  </a:cubicBezTo>
                  <a:cubicBezTo>
                    <a:pt x="270666" y="78422"/>
                    <a:pt x="325630" y="75627"/>
                    <a:pt x="356259" y="71251"/>
                  </a:cubicBezTo>
                  <a:cubicBezTo>
                    <a:pt x="581009" y="96225"/>
                    <a:pt x="382078" y="69291"/>
                    <a:pt x="510639" y="95002"/>
                  </a:cubicBezTo>
                  <a:cubicBezTo>
                    <a:pt x="574853" y="107844"/>
                    <a:pt x="574215" y="102200"/>
                    <a:pt x="629392" y="118753"/>
                  </a:cubicBezTo>
                  <a:cubicBezTo>
                    <a:pt x="653371" y="125947"/>
                    <a:pt x="676893" y="134586"/>
                    <a:pt x="700644" y="142503"/>
                  </a:cubicBezTo>
                  <a:cubicBezTo>
                    <a:pt x="712519" y="146461"/>
                    <a:pt x="725854" y="147436"/>
                    <a:pt x="736270" y="154379"/>
                  </a:cubicBezTo>
                  <a:cubicBezTo>
                    <a:pt x="838368" y="222443"/>
                    <a:pt x="709190" y="140839"/>
                    <a:pt x="807522" y="190005"/>
                  </a:cubicBezTo>
                  <a:cubicBezTo>
                    <a:pt x="820287" y="196388"/>
                    <a:pt x="830106" y="207959"/>
                    <a:pt x="843148" y="213755"/>
                  </a:cubicBezTo>
                  <a:cubicBezTo>
                    <a:pt x="866026" y="223923"/>
                    <a:pt x="890649" y="229589"/>
                    <a:pt x="914400" y="237506"/>
                  </a:cubicBezTo>
                  <a:lnTo>
                    <a:pt x="950026" y="249381"/>
                  </a:lnTo>
                  <a:cubicBezTo>
                    <a:pt x="961901" y="253340"/>
                    <a:pt x="973305" y="259199"/>
                    <a:pt x="985652" y="261257"/>
                  </a:cubicBezTo>
                  <a:lnTo>
                    <a:pt x="1056904" y="273132"/>
                  </a:lnTo>
                  <a:cubicBezTo>
                    <a:pt x="1124197" y="269174"/>
                    <a:pt x="1191651" y="267360"/>
                    <a:pt x="1258784" y="261257"/>
                  </a:cubicBezTo>
                  <a:cubicBezTo>
                    <a:pt x="1278885" y="259430"/>
                    <a:pt x="1298688" y="254692"/>
                    <a:pt x="1318161" y="249381"/>
                  </a:cubicBezTo>
                  <a:cubicBezTo>
                    <a:pt x="1342314" y="242794"/>
                    <a:pt x="1389413" y="225631"/>
                    <a:pt x="1389413" y="225631"/>
                  </a:cubicBezTo>
                  <a:cubicBezTo>
                    <a:pt x="1401288" y="217714"/>
                    <a:pt x="1412273" y="208263"/>
                    <a:pt x="1425039" y="201880"/>
                  </a:cubicBezTo>
                  <a:cubicBezTo>
                    <a:pt x="1484772" y="172014"/>
                    <a:pt x="1457030" y="217392"/>
                    <a:pt x="1531917" y="142503"/>
                  </a:cubicBezTo>
                  <a:cubicBezTo>
                    <a:pt x="1576393" y="98026"/>
                    <a:pt x="1551610" y="112188"/>
                    <a:pt x="1603168" y="95002"/>
                  </a:cubicBezTo>
                  <a:cubicBezTo>
                    <a:pt x="1626919" y="79168"/>
                    <a:pt x="1647340" y="56528"/>
                    <a:pt x="1674420" y="47501"/>
                  </a:cubicBezTo>
                  <a:lnTo>
                    <a:pt x="1745672" y="23750"/>
                  </a:lnTo>
                  <a:cubicBezTo>
                    <a:pt x="1757547" y="19792"/>
                    <a:pt x="1769154" y="14911"/>
                    <a:pt x="1781298" y="11875"/>
                  </a:cubicBezTo>
                  <a:lnTo>
                    <a:pt x="1828800" y="0"/>
                  </a:lnTo>
                  <a:cubicBezTo>
                    <a:pt x="1924749" y="15991"/>
                    <a:pt x="1877207" y="4260"/>
                    <a:pt x="1971304" y="35626"/>
                  </a:cubicBezTo>
                  <a:lnTo>
                    <a:pt x="2006930" y="47501"/>
                  </a:lnTo>
                  <a:lnTo>
                    <a:pt x="2042555" y="59376"/>
                  </a:lnTo>
                  <a:cubicBezTo>
                    <a:pt x="2054430" y="67293"/>
                    <a:pt x="2065415" y="76744"/>
                    <a:pt x="2078181" y="83127"/>
                  </a:cubicBezTo>
                  <a:cubicBezTo>
                    <a:pt x="2089377" y="88725"/>
                    <a:pt x="2102865" y="88923"/>
                    <a:pt x="2113807" y="95002"/>
                  </a:cubicBezTo>
                  <a:cubicBezTo>
                    <a:pt x="2138760" y="108864"/>
                    <a:pt x="2161308" y="126669"/>
                    <a:pt x="2185059" y="142503"/>
                  </a:cubicBezTo>
                  <a:cubicBezTo>
                    <a:pt x="2196934" y="150420"/>
                    <a:pt x="2207145" y="161741"/>
                    <a:pt x="2220685" y="166254"/>
                  </a:cubicBezTo>
                  <a:lnTo>
                    <a:pt x="2256311" y="178129"/>
                  </a:lnTo>
                  <a:cubicBezTo>
                    <a:pt x="2348397" y="239520"/>
                    <a:pt x="2300480" y="216603"/>
                    <a:pt x="2398815" y="249381"/>
                  </a:cubicBezTo>
                  <a:lnTo>
                    <a:pt x="2434441" y="261257"/>
                  </a:lnTo>
                  <a:lnTo>
                    <a:pt x="2470067" y="273132"/>
                  </a:lnTo>
                  <a:cubicBezTo>
                    <a:pt x="2502826" y="269037"/>
                    <a:pt x="2564080" y="267689"/>
                    <a:pt x="2600696" y="249381"/>
                  </a:cubicBezTo>
                  <a:cubicBezTo>
                    <a:pt x="2651620" y="223919"/>
                    <a:pt x="2624671" y="226776"/>
                    <a:pt x="2671948" y="190005"/>
                  </a:cubicBezTo>
                  <a:cubicBezTo>
                    <a:pt x="2694480" y="172480"/>
                    <a:pt x="2716120" y="151529"/>
                    <a:pt x="2743200" y="142503"/>
                  </a:cubicBezTo>
                  <a:cubicBezTo>
                    <a:pt x="2801669" y="123014"/>
                    <a:pt x="2766479" y="132686"/>
                    <a:pt x="2850078" y="118753"/>
                  </a:cubicBezTo>
                  <a:cubicBezTo>
                    <a:pt x="3032084" y="132753"/>
                    <a:pt x="2952845" y="130628"/>
                    <a:pt x="3087584" y="130628"/>
                  </a:cubicBezTo>
                </a:path>
              </a:pathLst>
            </a:custGeom>
            <a:ln w="50800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352800" y="3048000"/>
              <a:ext cx="914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Disease</a:t>
              </a:r>
              <a:endParaRPr lang="en-US" b="1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581150" y="5791200"/>
            <a:ext cx="530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Disease increases production costs, reduces efficiency</a:t>
            </a:r>
            <a:br>
              <a:rPr lang="en-US" b="1" dirty="0" smtClean="0"/>
            </a:br>
            <a:r>
              <a:rPr lang="en-US" b="1" dirty="0" smtClean="0"/>
              <a:t>of supply of quality per unit effort along the chain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723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 supply chain interactions in maintaining vine block health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600200"/>
            <a:ext cx="10668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3886200"/>
            <a:ext cx="1066800" cy="1066800"/>
          </a:xfrm>
          <a:prstGeom prst="rect">
            <a:avLst/>
          </a:prstGeom>
          <a:solidFill>
            <a:srgbClr val="2BF5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09800" y="2514600"/>
            <a:ext cx="1066800" cy="1066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hape 8"/>
          <p:cNvCxnSpPr>
            <a:stCxn id="5" idx="3"/>
            <a:endCxn id="7" idx="0"/>
          </p:cNvCxnSpPr>
          <p:nvPr/>
        </p:nvCxnSpPr>
        <p:spPr>
          <a:xfrm>
            <a:off x="1676400" y="2133600"/>
            <a:ext cx="1066800" cy="381000"/>
          </a:xfrm>
          <a:prstGeom prst="curved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hape 10"/>
          <p:cNvCxnSpPr>
            <a:stCxn id="7" idx="1"/>
            <a:endCxn id="5" idx="2"/>
          </p:cNvCxnSpPr>
          <p:nvPr/>
        </p:nvCxnSpPr>
        <p:spPr>
          <a:xfrm rot="10800000">
            <a:off x="1143000" y="2667000"/>
            <a:ext cx="1066800" cy="381000"/>
          </a:xfrm>
          <a:prstGeom prst="curvedConnector2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7" idx="2"/>
            <a:endCxn id="6" idx="3"/>
          </p:cNvCxnSpPr>
          <p:nvPr/>
        </p:nvCxnSpPr>
        <p:spPr>
          <a:xfrm rot="5400000">
            <a:off x="1828800" y="3505200"/>
            <a:ext cx="838200" cy="990600"/>
          </a:xfrm>
          <a:prstGeom prst="curved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stCxn id="7" idx="1"/>
            <a:endCxn id="6" idx="0"/>
          </p:cNvCxnSpPr>
          <p:nvPr/>
        </p:nvCxnSpPr>
        <p:spPr>
          <a:xfrm rot="10800000" flipV="1">
            <a:off x="1219200" y="3048000"/>
            <a:ext cx="990600" cy="838200"/>
          </a:xfrm>
          <a:prstGeom prst="curvedConnector2">
            <a:avLst/>
          </a:prstGeom>
          <a:ln w="381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stCxn id="6" idx="1"/>
            <a:endCxn id="5" idx="1"/>
          </p:cNvCxnSpPr>
          <p:nvPr/>
        </p:nvCxnSpPr>
        <p:spPr>
          <a:xfrm rot="10800000">
            <a:off x="609600" y="2133600"/>
            <a:ext cx="76200" cy="2286000"/>
          </a:xfrm>
          <a:prstGeom prst="curvedConnector3">
            <a:avLst>
              <a:gd name="adj1" fmla="val 660000"/>
            </a:avLst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5" idx="2"/>
            <a:endCxn id="6" idx="0"/>
          </p:cNvCxnSpPr>
          <p:nvPr/>
        </p:nvCxnSpPr>
        <p:spPr>
          <a:xfrm rot="16200000" flipH="1">
            <a:off x="571500" y="3238500"/>
            <a:ext cx="1219200" cy="76200"/>
          </a:xfrm>
          <a:prstGeom prst="curvedConnector3">
            <a:avLst>
              <a:gd name="adj1" fmla="val 50000"/>
            </a:avLst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793831" y="2685327"/>
            <a:ext cx="372318" cy="590308"/>
          </a:xfrm>
          <a:custGeom>
            <a:avLst/>
            <a:gdLst>
              <a:gd name="connsiteX0" fmla="*/ 372318 w 372318"/>
              <a:gd name="connsiteY0" fmla="*/ 590308 h 590308"/>
              <a:gd name="connsiteX1" fmla="*/ 59802 w 372318"/>
              <a:gd name="connsiteY1" fmla="*/ 416688 h 590308"/>
              <a:gd name="connsiteX2" fmla="*/ 13503 w 372318"/>
              <a:gd name="connsiteY2" fmla="*/ 0 h 59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318" h="590308">
                <a:moveTo>
                  <a:pt x="372318" y="590308"/>
                </a:moveTo>
                <a:cubicBezTo>
                  <a:pt x="245961" y="552690"/>
                  <a:pt x="119604" y="515073"/>
                  <a:pt x="59802" y="416688"/>
                </a:cubicBezTo>
                <a:cubicBezTo>
                  <a:pt x="0" y="318303"/>
                  <a:pt x="6751" y="159151"/>
                  <a:pt x="13503" y="0"/>
                </a:cubicBezTo>
              </a:path>
            </a:pathLst>
          </a:cu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914400" y="1752600"/>
            <a:ext cx="364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90800" y="2743200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90600" y="4114800"/>
            <a:ext cx="543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600" y="34290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43000" y="29718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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57400" y="190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5800" y="3124200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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24000" y="26670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3200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4600" y="4038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2743200" y="4800600"/>
            <a:ext cx="6400800" cy="1905000"/>
          </a:xfrm>
          <a:prstGeom prst="roundRect">
            <a:avLst/>
          </a:prstGeom>
          <a:gradFill flip="none" rotWithShape="1">
            <a:gsLst>
              <a:gs pos="0">
                <a:schemeClr val="tx2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2971800" y="5295900"/>
            <a:ext cx="1066800" cy="10668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FPS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3962400" y="5086350"/>
            <a:ext cx="1600200" cy="1447800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Nurseries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or other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sources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5486400" y="5029200"/>
            <a:ext cx="1828800" cy="160020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Production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7219950" y="5010150"/>
            <a:ext cx="1771650" cy="161925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Consumers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51" name="Picture 50" descr="LR Spread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410200" y="1447800"/>
            <a:ext cx="1714200" cy="1143000"/>
          </a:xfrm>
          <a:prstGeom prst="rect">
            <a:avLst/>
          </a:prstGeom>
          <a:noFill/>
        </p:spPr>
      </p:pic>
      <p:pic>
        <p:nvPicPr>
          <p:cNvPr id="52" name="Picture 2" descr="Mondavi LR s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162799" y="1524000"/>
            <a:ext cx="1304621" cy="1066800"/>
          </a:xfrm>
          <a:prstGeom prst="rect">
            <a:avLst/>
          </a:prstGeom>
          <a:noFill/>
        </p:spPr>
      </p:pic>
      <p:cxnSp>
        <p:nvCxnSpPr>
          <p:cNvPr id="57" name="Straight Arrow Connector 56"/>
          <p:cNvCxnSpPr>
            <a:stCxn id="49" idx="0"/>
            <a:endCxn id="49" idx="0"/>
          </p:cNvCxnSpPr>
          <p:nvPr/>
        </p:nvCxnSpPr>
        <p:spPr>
          <a:xfrm>
            <a:off x="6400800" y="502920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5760572" y="3341132"/>
            <a:ext cx="2918972" cy="1928762"/>
            <a:chOff x="5760572" y="3341132"/>
            <a:chExt cx="2918972" cy="1928762"/>
          </a:xfrm>
        </p:grpSpPr>
        <p:cxnSp>
          <p:nvCxnSpPr>
            <p:cNvPr id="59" name="Curved Connector 58"/>
            <p:cNvCxnSpPr>
              <a:stCxn id="49" idx="1"/>
              <a:endCxn id="49" idx="7"/>
            </p:cNvCxnSpPr>
            <p:nvPr/>
          </p:nvCxnSpPr>
          <p:spPr>
            <a:xfrm rot="5400000" flipH="1" flipV="1">
              <a:off x="6400800" y="4616966"/>
              <a:ext cx="12700" cy="1293156"/>
            </a:xfrm>
            <a:prstGeom prst="curvedConnector3">
              <a:avLst>
                <a:gd name="adj1" fmla="val 8694578"/>
              </a:avLst>
            </a:prstGeom>
            <a:ln w="635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5791200" y="4038600"/>
              <a:ext cx="3209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r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096000" y="3733800"/>
              <a:ext cx="3529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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477000" y="3838700"/>
              <a:ext cx="304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781800" y="4114800"/>
              <a:ext cx="3449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Times New Roman" pitchFamily="18" charset="0"/>
                  <a:cs typeface="Times New Roman" pitchFamily="18" charset="0"/>
                  <a:sym typeface="Symbol"/>
                </a:rPr>
                <a:t></a:t>
              </a:r>
              <a:endParaRPr lang="en-US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857955" y="3341132"/>
              <a:ext cx="18215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j-lt"/>
                </a:rPr>
                <a:t>Some things are</a:t>
              </a:r>
              <a:br>
                <a:rPr lang="en-US" dirty="0" smtClean="0">
                  <a:latin typeface="+mj-lt"/>
                </a:rPr>
              </a:br>
              <a:r>
                <a:rPr lang="en-US" dirty="0" smtClean="0">
                  <a:latin typeface="+mj-lt"/>
                </a:rPr>
                <a:t>only controlled in</a:t>
              </a:r>
            </a:p>
            <a:p>
              <a:r>
                <a:rPr lang="en-US" dirty="0" smtClean="0">
                  <a:latin typeface="+mj-lt"/>
                </a:rPr>
                <a:t>production</a:t>
              </a:r>
              <a:endParaRPr lang="en-US" dirty="0">
                <a:latin typeface="+mj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719534" y="4182070"/>
            <a:ext cx="2284436" cy="2373444"/>
            <a:chOff x="3719534" y="4182070"/>
            <a:chExt cx="2284436" cy="2373444"/>
          </a:xfrm>
        </p:grpSpPr>
        <p:grpSp>
          <p:nvGrpSpPr>
            <p:cNvPr id="15" name="Group 14"/>
            <p:cNvGrpSpPr/>
            <p:nvPr/>
          </p:nvGrpSpPr>
          <p:grpSpPr>
            <a:xfrm>
              <a:off x="5033268" y="5086350"/>
              <a:ext cx="970702" cy="1469164"/>
              <a:chOff x="5033268" y="5086350"/>
              <a:chExt cx="970702" cy="146916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5157874" y="5121778"/>
                <a:ext cx="797715" cy="1352550"/>
                <a:chOff x="5126408" y="5269894"/>
                <a:chExt cx="822897" cy="972235"/>
              </a:xfrm>
            </p:grpSpPr>
            <p:sp>
              <p:nvSpPr>
                <p:cNvPr id="3" name="Oval 2"/>
                <p:cNvSpPr/>
                <p:nvPr/>
              </p:nvSpPr>
              <p:spPr>
                <a:xfrm>
                  <a:off x="5219700" y="5269894"/>
                  <a:ext cx="571500" cy="972235"/>
                </a:xfrm>
                <a:prstGeom prst="ellipse">
                  <a:avLst/>
                </a:prstGeom>
                <a:noFill/>
                <a:ln w="63500"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Isosceles Triangle 7"/>
                <p:cNvSpPr/>
                <p:nvPr/>
              </p:nvSpPr>
              <p:spPr>
                <a:xfrm>
                  <a:off x="5126408" y="5573462"/>
                  <a:ext cx="228600" cy="182550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Isosceles Triangle 46"/>
                <p:cNvSpPr/>
                <p:nvPr/>
              </p:nvSpPr>
              <p:spPr>
                <a:xfrm rot="10800000">
                  <a:off x="5666810" y="5580901"/>
                  <a:ext cx="282495" cy="147723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3" name="TextBox 52"/>
              <p:cNvSpPr txBox="1"/>
              <p:nvPr/>
            </p:nvSpPr>
            <p:spPr>
              <a:xfrm>
                <a:off x="5338017" y="5086350"/>
                <a:ext cx="3465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 smtClean="0">
                    <a:latin typeface="Times New Roman" pitchFamily="18" charset="0"/>
                    <a:cs typeface="Times New Roman" pitchFamily="18" charset="0"/>
                  </a:rPr>
                  <a:t>β</a:t>
                </a:r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033268" y="6093849"/>
                <a:ext cx="3369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</a:t>
                </a:r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633356" y="6072485"/>
                <a:ext cx="37061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  <a:sym typeface="Symbol"/>
                  </a:rPr>
                  <a:t></a:t>
                </a:r>
                <a:endParaRPr lang="en-US" sz="24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3719534" y="4182070"/>
              <a:ext cx="187173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Some things are</a:t>
              </a:r>
              <a:br>
                <a:rPr lang="en-US" dirty="0" smtClean="0"/>
              </a:br>
              <a:r>
                <a:rPr lang="en-US" dirty="0" smtClean="0"/>
                <a:t>only controlled by</a:t>
              </a:r>
              <a:br>
                <a:rPr lang="en-US" dirty="0" smtClean="0"/>
              </a:br>
              <a:r>
                <a:rPr lang="en-US" dirty="0" smtClean="0"/>
                <a:t>interactions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951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 model of block health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1600200"/>
            <a:ext cx="10668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3886200"/>
            <a:ext cx="1066800" cy="1066800"/>
          </a:xfrm>
          <a:prstGeom prst="rect">
            <a:avLst/>
          </a:prstGeom>
          <a:solidFill>
            <a:srgbClr val="2BF53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209800" y="2514600"/>
            <a:ext cx="1066800" cy="10668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hape 8"/>
          <p:cNvCxnSpPr>
            <a:stCxn id="5" idx="3"/>
            <a:endCxn id="7" idx="0"/>
          </p:cNvCxnSpPr>
          <p:nvPr/>
        </p:nvCxnSpPr>
        <p:spPr>
          <a:xfrm>
            <a:off x="1676400" y="2133600"/>
            <a:ext cx="1066800" cy="381000"/>
          </a:xfrm>
          <a:prstGeom prst="curved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hape 10"/>
          <p:cNvCxnSpPr>
            <a:stCxn id="7" idx="1"/>
            <a:endCxn id="5" idx="2"/>
          </p:cNvCxnSpPr>
          <p:nvPr/>
        </p:nvCxnSpPr>
        <p:spPr>
          <a:xfrm rot="10800000">
            <a:off x="1143000" y="2667000"/>
            <a:ext cx="1066800" cy="381000"/>
          </a:xfrm>
          <a:prstGeom prst="curvedConnector2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2"/>
          <p:cNvCxnSpPr>
            <a:stCxn id="7" idx="2"/>
            <a:endCxn id="6" idx="3"/>
          </p:cNvCxnSpPr>
          <p:nvPr/>
        </p:nvCxnSpPr>
        <p:spPr>
          <a:xfrm rot="5400000">
            <a:off x="1828800" y="3505200"/>
            <a:ext cx="838200" cy="990600"/>
          </a:xfrm>
          <a:prstGeom prst="curvedConnector2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stCxn id="7" idx="1"/>
            <a:endCxn id="6" idx="0"/>
          </p:cNvCxnSpPr>
          <p:nvPr/>
        </p:nvCxnSpPr>
        <p:spPr>
          <a:xfrm rot="10800000" flipV="1">
            <a:off x="1219200" y="3048000"/>
            <a:ext cx="990600" cy="838200"/>
          </a:xfrm>
          <a:prstGeom prst="curvedConnector2">
            <a:avLst/>
          </a:prstGeom>
          <a:ln w="38100"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hape 25"/>
          <p:cNvCxnSpPr>
            <a:stCxn id="6" idx="1"/>
            <a:endCxn id="5" idx="1"/>
          </p:cNvCxnSpPr>
          <p:nvPr/>
        </p:nvCxnSpPr>
        <p:spPr>
          <a:xfrm rot="10800000">
            <a:off x="609600" y="2133600"/>
            <a:ext cx="76200" cy="2286000"/>
          </a:xfrm>
          <a:prstGeom prst="curvedConnector3">
            <a:avLst>
              <a:gd name="adj1" fmla="val 660000"/>
            </a:avLst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5" idx="2"/>
            <a:endCxn id="6" idx="0"/>
          </p:cNvCxnSpPr>
          <p:nvPr/>
        </p:nvCxnSpPr>
        <p:spPr>
          <a:xfrm rot="16200000" flipH="1">
            <a:off x="571500" y="3238500"/>
            <a:ext cx="1219200" cy="76200"/>
          </a:xfrm>
          <a:prstGeom prst="curvedConnector3">
            <a:avLst>
              <a:gd name="adj1" fmla="val 50000"/>
            </a:avLst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793831" y="2685327"/>
            <a:ext cx="372318" cy="590308"/>
          </a:xfrm>
          <a:custGeom>
            <a:avLst/>
            <a:gdLst>
              <a:gd name="connsiteX0" fmla="*/ 372318 w 372318"/>
              <a:gd name="connsiteY0" fmla="*/ 590308 h 590308"/>
              <a:gd name="connsiteX1" fmla="*/ 59802 w 372318"/>
              <a:gd name="connsiteY1" fmla="*/ 416688 h 590308"/>
              <a:gd name="connsiteX2" fmla="*/ 13503 w 372318"/>
              <a:gd name="connsiteY2" fmla="*/ 0 h 59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2318" h="590308">
                <a:moveTo>
                  <a:pt x="372318" y="590308"/>
                </a:moveTo>
                <a:cubicBezTo>
                  <a:pt x="245961" y="552690"/>
                  <a:pt x="119604" y="515073"/>
                  <a:pt x="59802" y="416688"/>
                </a:cubicBezTo>
                <a:cubicBezTo>
                  <a:pt x="0" y="318303"/>
                  <a:pt x="6751" y="159151"/>
                  <a:pt x="13503" y="0"/>
                </a:cubicBezTo>
              </a:path>
            </a:pathLst>
          </a:cu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914400" y="1752600"/>
            <a:ext cx="364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90800" y="2743200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90600" y="4114800"/>
            <a:ext cx="543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600" y="34290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43000" y="2971800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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57400" y="190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5800" y="3124200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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24000" y="266700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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00200" y="32004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14600" y="40386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590487"/>
              </p:ext>
            </p:extLst>
          </p:nvPr>
        </p:nvGraphicFramePr>
        <p:xfrm>
          <a:off x="3505200" y="1987550"/>
          <a:ext cx="5257800" cy="311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3" imgW="1981080" imgH="1206360" progId="Equation.3">
                  <p:embed/>
                </p:oleObj>
              </mc:Choice>
              <mc:Fallback>
                <p:oleObj name="Equation" r:id="rId3" imgW="198108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987550"/>
                        <a:ext cx="5257800" cy="31178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4343400" y="2182572"/>
            <a:ext cx="2514600" cy="2720988"/>
            <a:chOff x="4343400" y="2182572"/>
            <a:chExt cx="2514600" cy="2720988"/>
          </a:xfrm>
        </p:grpSpPr>
        <p:sp>
          <p:nvSpPr>
            <p:cNvPr id="10" name="Rounded Rectangle 9"/>
            <p:cNvSpPr/>
            <p:nvPr/>
          </p:nvSpPr>
          <p:spPr>
            <a:xfrm>
              <a:off x="4343400" y="2182572"/>
              <a:ext cx="1295400" cy="597932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4495800" y="3204508"/>
              <a:ext cx="2362200" cy="597932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4457700" y="4305628"/>
              <a:ext cx="2171700" cy="597932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43600" y="2183722"/>
            <a:ext cx="2819400" cy="2700336"/>
            <a:chOff x="5943600" y="2183722"/>
            <a:chExt cx="2819400" cy="2700336"/>
          </a:xfrm>
        </p:grpSpPr>
        <p:sp>
          <p:nvSpPr>
            <p:cNvPr id="34" name="Rounded Rectangle 33"/>
            <p:cNvSpPr/>
            <p:nvPr/>
          </p:nvSpPr>
          <p:spPr>
            <a:xfrm>
              <a:off x="5943600" y="2183722"/>
              <a:ext cx="2438400" cy="57969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7162800" y="3204508"/>
              <a:ext cx="1600200" cy="57969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6934200" y="4304368"/>
              <a:ext cx="609600" cy="57969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atte"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ounded Rectangle 50"/>
          <p:cNvSpPr/>
          <p:nvPr/>
        </p:nvSpPr>
        <p:spPr>
          <a:xfrm>
            <a:off x="4457700" y="5434276"/>
            <a:ext cx="1295400" cy="597932"/>
          </a:xfrm>
          <a:prstGeom prst="roundRect">
            <a:avLst/>
          </a:prstGeom>
          <a:solidFill>
            <a:schemeClr val="accent1">
              <a:alpha val="56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Production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6194633" y="5443397"/>
            <a:ext cx="1600200" cy="57969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6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atte"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Chain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40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13450</TotalTime>
  <Words>1346</Words>
  <Application>Microsoft Office PowerPoint</Application>
  <PresentationFormat>On-screen Show (4:3)</PresentationFormat>
  <Paragraphs>293</Paragraphs>
  <Slides>40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Calibri</vt:lpstr>
      <vt:lpstr>Cambria</vt:lpstr>
      <vt:lpstr>Cambria Math</vt:lpstr>
      <vt:lpstr>Candara</vt:lpstr>
      <vt:lpstr>Symbol</vt:lpstr>
      <vt:lpstr>Times New Roman</vt:lpstr>
      <vt:lpstr>Wingdings</vt:lpstr>
      <vt:lpstr>Office Theme</vt:lpstr>
      <vt:lpstr>Equation</vt:lpstr>
      <vt:lpstr>Epidemics and Management Decisions</vt:lpstr>
      <vt:lpstr>Concerns in Leafroll Management</vt:lpstr>
      <vt:lpstr>Biology Impacts Epidemiological Characteristics of a Disease</vt:lpstr>
      <vt:lpstr>The Importance of Mapping</vt:lpstr>
      <vt:lpstr>The Importance of Mapping</vt:lpstr>
      <vt:lpstr>Epidemiology</vt:lpstr>
      <vt:lpstr>Quality and disease supply chains in the wine industry</vt:lpstr>
      <vt:lpstr>Disease supply chain interactions in maintaining vine block health</vt:lpstr>
      <vt:lpstr>Interaction model of block health</vt:lpstr>
      <vt:lpstr>Baseline prediction using leafroll group guesstimates of parameter values</vt:lpstr>
      <vt:lpstr>What is the effect of keeping blocks out of production for longer?</vt:lpstr>
      <vt:lpstr>Decrease inter-block spread?</vt:lpstr>
      <vt:lpstr>Where is it coming from?</vt:lpstr>
      <vt:lpstr>What if I do, but Others Don’t?</vt:lpstr>
      <vt:lpstr>Analysis/Results</vt:lpstr>
      <vt:lpstr>Certified Wood</vt:lpstr>
      <vt:lpstr>Bridging the Gap</vt:lpstr>
      <vt:lpstr>Bridging the Gap</vt:lpstr>
      <vt:lpstr>Bridging the Gap</vt:lpstr>
      <vt:lpstr>Leafroll Symptoms  (depending on grape variety and leafroll type)</vt:lpstr>
      <vt:lpstr>Don’t be fooled…</vt:lpstr>
      <vt:lpstr>How can I be sure?</vt:lpstr>
      <vt:lpstr>Diagnostic Tests  Sampling Structures</vt:lpstr>
      <vt:lpstr>PowerPoint Presentation</vt:lpstr>
      <vt:lpstr>Sampling Structures</vt:lpstr>
      <vt:lpstr>Sampling in the Real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Characterizing patchiness – the key to sampling efficiency </vt:lpstr>
      <vt:lpstr>PowerPoint Presentation</vt:lpstr>
      <vt:lpstr>How Many Samples Do I Take?</vt:lpstr>
      <vt:lpstr>It depends on your goals</vt:lpstr>
      <vt:lpstr>Sampling at the Vine Level</vt:lpstr>
      <vt:lpstr>Visual sampling can be accurate and people can quickly become proficient</vt:lpstr>
      <vt:lpstr>PowerPoint Presentation</vt:lpstr>
      <vt:lpstr>Acknowledgements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workgroups: A neighborhood approach to area wide disease management of GLRaV-3 in CA vineyards</dc:title>
  <dc:creator>Kari Arnold</dc:creator>
  <cp:lastModifiedBy>Bogart, Kay</cp:lastModifiedBy>
  <cp:revision>228</cp:revision>
  <dcterms:created xsi:type="dcterms:W3CDTF">2013-10-09T17:53:24Z</dcterms:created>
  <dcterms:modified xsi:type="dcterms:W3CDTF">2014-05-08T17:14:58Z</dcterms:modified>
</cp:coreProperties>
</file>