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1" r:id="rId2"/>
    <p:sldId id="272" r:id="rId3"/>
    <p:sldId id="270" r:id="rId4"/>
    <p:sldId id="269" r:id="rId5"/>
    <p:sldId id="259" r:id="rId6"/>
    <p:sldId id="256" r:id="rId7"/>
    <p:sldId id="268" r:id="rId8"/>
    <p:sldId id="266" r:id="rId9"/>
    <p:sldId id="267" r:id="rId10"/>
    <p:sldId id="273" r:id="rId11"/>
    <p:sldId id="274" r:id="rId12"/>
    <p:sldId id="275" r:id="rId13"/>
    <p:sldId id="276" r:id="rId14"/>
    <p:sldId id="280" r:id="rId15"/>
    <p:sldId id="281" r:id="rId16"/>
    <p:sldId id="286" r:id="rId17"/>
    <p:sldId id="289" r:id="rId18"/>
    <p:sldId id="283" r:id="rId19"/>
    <p:sldId id="278" r:id="rId20"/>
    <p:sldId id="284" r:id="rId21"/>
    <p:sldId id="285" r:id="rId22"/>
    <p:sldId id="279" r:id="rId23"/>
    <p:sldId id="287" r:id="rId24"/>
    <p:sldId id="288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37" autoAdjust="0"/>
  </p:normalViewPr>
  <p:slideViewPr>
    <p:cSldViewPr snapToGrid="0" snapToObjects="1" showGuides="1">
      <p:cViewPr>
        <p:scale>
          <a:sx n="75" d="100"/>
          <a:sy n="75" d="100"/>
        </p:scale>
        <p:origin x="-372" y="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CE19A-BCEA-F645-8AB6-00543FA31B49}" type="datetimeFigureOut">
              <a:rPr lang="en-US" smtClean="0"/>
              <a:t>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FA8DA-3AA0-4F47-B413-7CD90DCFC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370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CE19A-BCEA-F645-8AB6-00543FA31B49}" type="datetimeFigureOut">
              <a:rPr lang="en-US" smtClean="0"/>
              <a:t>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FA8DA-3AA0-4F47-B413-7CD90DCFC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133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CE19A-BCEA-F645-8AB6-00543FA31B49}" type="datetimeFigureOut">
              <a:rPr lang="en-US" smtClean="0"/>
              <a:t>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FA8DA-3AA0-4F47-B413-7CD90DCFC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554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CE19A-BCEA-F645-8AB6-00543FA31B49}" type="datetimeFigureOut">
              <a:rPr lang="en-US" smtClean="0"/>
              <a:t>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FA8DA-3AA0-4F47-B413-7CD90DCFC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97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CE19A-BCEA-F645-8AB6-00543FA31B49}" type="datetimeFigureOut">
              <a:rPr lang="en-US" smtClean="0"/>
              <a:t>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FA8DA-3AA0-4F47-B413-7CD90DCFC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535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CE19A-BCEA-F645-8AB6-00543FA31B49}" type="datetimeFigureOut">
              <a:rPr lang="en-US" smtClean="0"/>
              <a:t>1/4/2012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FA8DA-3AA0-4F47-B413-7CD90DCFC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374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CE19A-BCEA-F645-8AB6-00543FA31B49}" type="datetimeFigureOut">
              <a:rPr lang="en-US" smtClean="0"/>
              <a:t>1/4/2012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FA8DA-3AA0-4F47-B413-7CD90DCFC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041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CE19A-BCEA-F645-8AB6-00543FA31B49}" type="datetimeFigureOut">
              <a:rPr lang="en-US" smtClean="0"/>
              <a:t>1/4/2012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FA8DA-3AA0-4F47-B413-7CD90DCFC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049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CE19A-BCEA-F645-8AB6-00543FA31B49}" type="datetimeFigureOut">
              <a:rPr lang="en-US" smtClean="0"/>
              <a:t>1/4/2012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FA8DA-3AA0-4F47-B413-7CD90DCFC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131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CE19A-BCEA-F645-8AB6-00543FA31B49}" type="datetimeFigureOut">
              <a:rPr lang="en-US" smtClean="0"/>
              <a:t>1/4/2012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FA8DA-3AA0-4F47-B413-7CD90DCFC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934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CE19A-BCEA-F645-8AB6-00543FA31B49}" type="datetimeFigureOut">
              <a:rPr lang="en-US" smtClean="0"/>
              <a:t>1/4/2012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FA8DA-3AA0-4F47-B413-7CD90DCFC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665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CE19A-BCEA-F645-8AB6-00543FA31B49}" type="datetimeFigureOut">
              <a:rPr lang="en-US" smtClean="0"/>
              <a:t>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5FA8DA-3AA0-4F47-B413-7CD90DCFC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924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540000">
            <a:off x="457200" y="693403"/>
            <a:ext cx="8229600" cy="5471193"/>
          </a:xfrm>
          <a:prstGeom prst="rect">
            <a:avLst/>
          </a:prstGeom>
          <a:effectLst>
            <a:outerShdw blurRad="127000" dist="127000" dir="2700000" algn="tl" rotWithShape="0">
              <a:schemeClr val="bg2">
                <a:lumMod val="25000"/>
                <a:alpha val="5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90549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0000">
            <a:off x="5127847" y="1061721"/>
            <a:ext cx="3286628" cy="4586836"/>
          </a:xfrm>
          <a:prstGeom prst="rect">
            <a:avLst/>
          </a:prstGeom>
          <a:effectLst>
            <a:outerShdw blurRad="127000" dist="127000" dir="2700000" algn="tl" rotWithShape="0">
              <a:schemeClr val="bg2">
                <a:lumMod val="25000"/>
                <a:alpha val="50000"/>
              </a:scheme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0000">
            <a:off x="319578" y="3331057"/>
            <a:ext cx="4199033" cy="3132922"/>
          </a:xfrm>
          <a:prstGeom prst="rect">
            <a:avLst/>
          </a:prstGeom>
          <a:effectLst>
            <a:outerShdw blurRad="127000" dist="127000" dir="2700000" algn="tl" rotWithShape="0">
              <a:schemeClr val="bg2">
                <a:lumMod val="25000"/>
                <a:alpha val="50000"/>
              </a:scheme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4800338" y="306752"/>
            <a:ext cx="25417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/>
                <a:cs typeface="Arial"/>
              </a:rPr>
              <a:t>Holding “Thanksgiving court” in the Atascadero kitchen</a:t>
            </a:r>
            <a:endParaRPr lang="en-US" sz="1400" dirty="0">
              <a:latin typeface="Arial"/>
              <a:cs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60000">
            <a:off x="1143568" y="335035"/>
            <a:ext cx="3417876" cy="2640584"/>
          </a:xfrm>
          <a:prstGeom prst="rect">
            <a:avLst/>
          </a:prstGeom>
          <a:effectLst>
            <a:outerShdw blurRad="127000" dist="127000" dir="2700000" algn="tl" rotWithShape="0">
              <a:schemeClr val="bg2">
                <a:lumMod val="25000"/>
                <a:alpha val="50000"/>
              </a:scheme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649380" y="6228521"/>
            <a:ext cx="3856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With sister-in-law Ruby</a:t>
            </a:r>
            <a:endParaRPr lang="en-US"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1105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60000">
            <a:off x="533273" y="344124"/>
            <a:ext cx="4054543" cy="2947051"/>
          </a:xfrm>
          <a:prstGeom prst="rect">
            <a:avLst/>
          </a:prstGeom>
          <a:effectLst>
            <a:outerShdw blurRad="127000" dist="127000" dir="2700000" algn="tl" rotWithShape="0">
              <a:schemeClr val="bg2">
                <a:lumMod val="25000"/>
                <a:alpha val="50000"/>
              </a:scheme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4627049" y="363744"/>
            <a:ext cx="254172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With brother Stewart, nephew-in-law Jon and partner Tommy</a:t>
            </a:r>
            <a:endParaRPr lang="en-US" sz="1400" dirty="0">
              <a:latin typeface="Arial"/>
              <a:cs typeface="Arial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60000">
            <a:off x="1835883" y="3542712"/>
            <a:ext cx="3923374" cy="2947051"/>
          </a:xfrm>
          <a:prstGeom prst="rect">
            <a:avLst/>
          </a:prstGeom>
          <a:effectLst>
            <a:outerShdw blurRad="127000" dist="127000" dir="2700000" algn="tl" rotWithShape="0">
              <a:schemeClr val="bg2">
                <a:lumMod val="25000"/>
                <a:alpha val="50000"/>
              </a:scheme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60000">
            <a:off x="6000631" y="1379747"/>
            <a:ext cx="2552212" cy="4059426"/>
          </a:xfrm>
          <a:prstGeom prst="rect">
            <a:avLst/>
          </a:prstGeom>
          <a:effectLst>
            <a:outerShdw blurRad="127000" dist="127000" dir="2700000" algn="tl" rotWithShape="0">
              <a:schemeClr val="bg2">
                <a:lumMod val="25000"/>
                <a:alpha val="50000"/>
              </a:scheme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6391183" y="5718262"/>
            <a:ext cx="25417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Yup, the “Three Amigos”!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2824" y="5378335"/>
            <a:ext cx="16289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Arial"/>
                <a:cs typeface="Arial"/>
              </a:rPr>
              <a:t>One of those awesome holiday dinners in Atascadero</a:t>
            </a:r>
            <a:endParaRPr lang="en-US"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8646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60000">
            <a:off x="544858" y="366279"/>
            <a:ext cx="4548602" cy="3216832"/>
          </a:xfrm>
          <a:prstGeom prst="rect">
            <a:avLst/>
          </a:prstGeom>
          <a:effectLst>
            <a:outerShdw blurRad="127000" dist="127000" dir="2700000" algn="tl" rotWithShape="0">
              <a:schemeClr val="bg2">
                <a:lumMod val="25000"/>
                <a:alpha val="50000"/>
              </a:scheme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5258792" y="1321131"/>
            <a:ext cx="25417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Ralph’s famous “Thing”</a:t>
            </a:r>
            <a:endParaRPr lang="en-US" sz="1400" dirty="0">
              <a:latin typeface="Arial"/>
              <a:cs typeface="Arial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60000">
            <a:off x="4231492" y="3027143"/>
            <a:ext cx="4401449" cy="3299364"/>
          </a:xfrm>
          <a:prstGeom prst="rect">
            <a:avLst/>
          </a:prstGeom>
          <a:effectLst>
            <a:outerShdw blurRad="127000" dist="127000" dir="2700000" algn="tl" rotWithShape="0">
              <a:schemeClr val="bg2">
                <a:lumMod val="25000"/>
                <a:alpha val="50000"/>
              </a:scheme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2370670" y="4702901"/>
            <a:ext cx="16289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Arial"/>
                <a:cs typeface="Arial"/>
              </a:rPr>
              <a:t>Breakfast at </a:t>
            </a:r>
            <a:r>
              <a:rPr lang="en-US" sz="1400" dirty="0" err="1" smtClean="0">
                <a:latin typeface="Arial"/>
                <a:cs typeface="Arial"/>
              </a:rPr>
              <a:t>Carrow’s</a:t>
            </a:r>
            <a:r>
              <a:rPr lang="en-US" sz="1400" dirty="0" smtClean="0">
                <a:latin typeface="Arial"/>
                <a:cs typeface="Arial"/>
              </a:rPr>
              <a:t> with brother Stewart</a:t>
            </a:r>
            <a:endParaRPr lang="en-US"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26330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60000">
            <a:off x="544858" y="371231"/>
            <a:ext cx="4548602" cy="3206928"/>
          </a:xfrm>
          <a:prstGeom prst="rect">
            <a:avLst/>
          </a:prstGeom>
          <a:effectLst>
            <a:outerShdw blurRad="127000" dist="127000" dir="2700000" algn="tl" rotWithShape="0">
              <a:schemeClr val="bg2">
                <a:lumMod val="25000"/>
                <a:alpha val="50000"/>
              </a:scheme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5258792" y="1321131"/>
            <a:ext cx="25417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A little post-dinner advice</a:t>
            </a:r>
            <a:endParaRPr lang="en-US" sz="1400" dirty="0">
              <a:latin typeface="Arial"/>
              <a:cs typeface="Arial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60000">
            <a:off x="4258826" y="3027143"/>
            <a:ext cx="4346781" cy="3299364"/>
          </a:xfrm>
          <a:prstGeom prst="rect">
            <a:avLst/>
          </a:prstGeom>
          <a:effectLst>
            <a:outerShdw blurRad="127000" dist="127000" dir="2700000" algn="tl" rotWithShape="0">
              <a:schemeClr val="bg2">
                <a:lumMod val="25000"/>
                <a:alpha val="50000"/>
              </a:scheme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2370670" y="4702901"/>
            <a:ext cx="16289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Arial"/>
                <a:cs typeface="Arial"/>
              </a:rPr>
              <a:t>Finally, that elusive nap!</a:t>
            </a:r>
            <a:endParaRPr lang="en-US"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9743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1" r="1391"/>
          <a:stretch>
            <a:fillRect/>
          </a:stretch>
        </p:blipFill>
        <p:spPr>
          <a:xfrm>
            <a:off x="1730376" y="612775"/>
            <a:ext cx="6107100" cy="539496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7000" y="6007734"/>
            <a:ext cx="8775700" cy="659766"/>
          </a:xfrm>
        </p:spPr>
        <p:txBody>
          <a:bodyPr>
            <a:normAutofit/>
          </a:bodyPr>
          <a:lstStyle/>
          <a:p>
            <a:pPr algn="ctr"/>
            <a:endParaRPr lang="en-US" dirty="0" smtClean="0"/>
          </a:p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Seattle, 2000  (thanks to Lisa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VdW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18032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r="10000"/>
          <a:stretch>
            <a:fillRect/>
          </a:stretch>
        </p:blipFill>
        <p:spPr>
          <a:xfrm>
            <a:off x="1792288" y="815975"/>
            <a:ext cx="7071360" cy="530352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6119495"/>
            <a:ext cx="9144000" cy="548004"/>
          </a:xfrm>
        </p:spPr>
        <p:txBody>
          <a:bodyPr>
            <a:normAutofit lnSpcReduction="10000"/>
          </a:bodyPr>
          <a:lstStyle/>
          <a:p>
            <a:pPr algn="ctr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dirty="0" err="1" smtClean="0">
                <a:latin typeface="Arial" pitchFamily="34" charset="0"/>
                <a:cs typeface="Arial" pitchFamily="34" charset="0"/>
              </a:rPr>
              <a:t>ASEV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Fun Run, Seattle, 2000:  A Tribute to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Ralph Kunkee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4304953" cy="4846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8085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2" r="794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6600" y="5367338"/>
            <a:ext cx="1879600" cy="804862"/>
          </a:xfrm>
        </p:spPr>
        <p:txBody>
          <a:bodyPr>
            <a:normAutofit/>
          </a:bodyPr>
          <a:lstStyle/>
          <a:p>
            <a:pPr algn="ctr"/>
            <a:r>
              <a:rPr lang="en-US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1992 Retirement</a:t>
            </a:r>
            <a:endParaRPr lang="en-US" sz="1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21636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48" b="12248"/>
          <a:stretch>
            <a:fillRect/>
          </a:stretch>
        </p:blipFill>
        <p:spPr>
          <a:xfrm>
            <a:off x="1157288" y="592138"/>
            <a:ext cx="6705600" cy="50292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791200"/>
            <a:ext cx="5486400" cy="863600"/>
          </a:xfrm>
        </p:spPr>
        <p:txBody>
          <a:bodyPr/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Famous hats!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1994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664200"/>
            <a:ext cx="5486400" cy="508000"/>
          </a:xfrm>
        </p:spPr>
        <p:txBody>
          <a:bodyPr/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Repeal of Prohibition party, 1989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21" b="18421"/>
          <a:stretch>
            <a:fillRect/>
          </a:stretch>
        </p:blipFill>
        <p:spPr>
          <a:xfrm>
            <a:off x="0" y="825500"/>
            <a:ext cx="9144000" cy="4648200"/>
          </a:xfrm>
        </p:spPr>
      </p:pic>
    </p:spTree>
    <p:extLst>
      <p:ext uri="{BB962C8B-B14F-4D97-AF65-F5344CB8AC3E}">
        <p14:creationId xmlns:p14="http://schemas.microsoft.com/office/powerpoint/2010/main" val="35173204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689" y="630289"/>
            <a:ext cx="6936181" cy="4737049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5367338"/>
            <a:ext cx="9055100" cy="804862"/>
          </a:xfrm>
        </p:spPr>
        <p:txBody>
          <a:bodyPr/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Chip Cassidy, Jim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Wolpert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and Ralph at Robert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Mondavi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Winery in Oakville, 2002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47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540000">
            <a:off x="457200" y="685800"/>
            <a:ext cx="8229600" cy="5486400"/>
          </a:xfrm>
          <a:prstGeom prst="rect">
            <a:avLst/>
          </a:prstGeom>
          <a:effectLst>
            <a:outerShdw blurRad="127000" dist="127000" dir="2700000" algn="tl" rotWithShape="0">
              <a:schemeClr val="bg2">
                <a:lumMod val="25000"/>
                <a:alpha val="5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60403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flipH="1">
            <a:off x="254000" y="3124200"/>
            <a:ext cx="1538288" cy="876300"/>
          </a:xfrm>
        </p:spPr>
        <p:txBody>
          <a:bodyPr/>
          <a:lstStyle/>
          <a:p>
            <a:pPr algn="ctr"/>
            <a:r>
              <a:rPr lang="en-US" dirty="0" smtClean="0"/>
              <a:t>At Indy Wine Competition</a:t>
            </a:r>
            <a:endParaRPr lang="en-US" dirty="0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5" b="665"/>
          <a:stretch>
            <a:fillRect/>
          </a:stretch>
        </p:blipFill>
        <p:spPr>
          <a:xfrm>
            <a:off x="1792288" y="0"/>
            <a:ext cx="5486400" cy="6858000"/>
          </a:xfrm>
        </p:spPr>
      </p:pic>
    </p:spTree>
    <p:extLst>
      <p:ext uri="{BB962C8B-B14F-4D97-AF65-F5344CB8AC3E}">
        <p14:creationId xmlns:p14="http://schemas.microsoft.com/office/powerpoint/2010/main" val="16689786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3" r="5333"/>
          <a:stretch>
            <a:fillRect/>
          </a:stretch>
        </p:blipFill>
        <p:spPr>
          <a:xfrm>
            <a:off x="1357948" y="612775"/>
            <a:ext cx="6339840" cy="475488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 smtClean="0"/>
          </a:p>
          <a:p>
            <a:pPr algn="ctr"/>
            <a:r>
              <a:rPr lang="en-US" dirty="0" smtClean="0"/>
              <a:t>Ralph’s namesake: </a:t>
            </a:r>
            <a:r>
              <a:rPr lang="en-US" i="1" dirty="0" smtClean="0"/>
              <a:t>Lactobacillus </a:t>
            </a:r>
            <a:r>
              <a:rPr lang="en-US" i="1" dirty="0" err="1" smtClean="0"/>
              <a:t>kunkeei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317225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0" r="4470"/>
          <a:stretch>
            <a:fillRect/>
          </a:stretch>
        </p:blipFill>
        <p:spPr>
          <a:xfrm>
            <a:off x="865188" y="612775"/>
            <a:ext cx="7193280" cy="539496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900" y="6172200"/>
            <a:ext cx="8877300" cy="469899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Quintessential Ralph: huge smile, laughing eyes and lots of wine!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3871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28699"/>
          </a:xfrm>
        </p:spPr>
        <p:txBody>
          <a:bodyPr>
            <a:norm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Alumni Celebration, May 2009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092" y="1015999"/>
            <a:ext cx="6088898" cy="5760720"/>
          </a:xfrm>
        </p:spPr>
      </p:pic>
    </p:spTree>
    <p:extLst>
      <p:ext uri="{BB962C8B-B14F-4D97-AF65-F5344CB8AC3E}">
        <p14:creationId xmlns:p14="http://schemas.microsoft.com/office/powerpoint/2010/main" val="3605065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Alumni Reunion and Celebration, May 2009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1649563"/>
            <a:ext cx="8851900" cy="4427237"/>
          </a:xfrm>
        </p:spPr>
      </p:pic>
      <p:sp>
        <p:nvSpPr>
          <p:cNvPr id="7" name="Down Arrow 6"/>
          <p:cNvSpPr/>
          <p:nvPr/>
        </p:nvSpPr>
        <p:spPr>
          <a:xfrm>
            <a:off x="1738884" y="2336546"/>
            <a:ext cx="484632" cy="711708"/>
          </a:xfrm>
          <a:prstGeom prst="downArrow">
            <a:avLst>
              <a:gd name="adj1" fmla="val 50000"/>
              <a:gd name="adj2" fmla="val 5262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224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0000">
            <a:off x="2463219" y="265828"/>
            <a:ext cx="4217562" cy="6326343"/>
          </a:xfrm>
          <a:prstGeom prst="rect">
            <a:avLst/>
          </a:prstGeom>
          <a:effectLst>
            <a:outerShdw blurRad="127000" dist="127000" dir="2700000" algn="tl" rotWithShape="0">
              <a:schemeClr val="bg2">
                <a:lumMod val="25000"/>
                <a:alpha val="5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58997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540000">
            <a:off x="457200" y="685800"/>
            <a:ext cx="8229600" cy="5486400"/>
          </a:xfrm>
          <a:prstGeom prst="rect">
            <a:avLst/>
          </a:prstGeom>
          <a:effectLst>
            <a:outerShdw blurRad="127000" dist="127000" dir="2700000" algn="tl" rotWithShape="0">
              <a:schemeClr val="bg2">
                <a:lumMod val="25000"/>
                <a:alpha val="5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81363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0000">
            <a:off x="457200" y="685800"/>
            <a:ext cx="8229600" cy="5486400"/>
          </a:xfrm>
          <a:prstGeom prst="rect">
            <a:avLst/>
          </a:prstGeom>
          <a:effectLst>
            <a:outerShdw blurRad="127000" dist="127000" dir="2700000" algn="tl" rotWithShape="0">
              <a:schemeClr val="bg2">
                <a:lumMod val="25000"/>
                <a:alpha val="5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79962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alph-photo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540000">
            <a:off x="457200" y="685800"/>
            <a:ext cx="8229600" cy="5486400"/>
          </a:xfrm>
          <a:prstGeom prst="rect">
            <a:avLst/>
          </a:prstGeom>
          <a:effectLst>
            <a:outerShdw blurRad="127000" dist="127000" dir="2700000" algn="tl" rotWithShape="0">
              <a:schemeClr val="bg2">
                <a:lumMod val="25000"/>
                <a:alpha val="5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73713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0000">
            <a:off x="2463219" y="265828"/>
            <a:ext cx="4217562" cy="6326343"/>
          </a:xfrm>
          <a:prstGeom prst="rect">
            <a:avLst/>
          </a:prstGeom>
          <a:effectLst>
            <a:outerShdw blurRad="127000" dist="127000" dir="2700000" algn="tl" rotWithShape="0">
              <a:schemeClr val="bg2">
                <a:lumMod val="25000"/>
                <a:alpha val="5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72400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540000">
            <a:off x="2463219" y="265828"/>
            <a:ext cx="4217562" cy="6326343"/>
          </a:xfrm>
          <a:prstGeom prst="rect">
            <a:avLst/>
          </a:prstGeom>
          <a:effectLst>
            <a:outerShdw blurRad="127000" dist="127000" dir="2700000" algn="tl" rotWithShape="0">
              <a:schemeClr val="bg2">
                <a:lumMod val="25000"/>
                <a:alpha val="5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6314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0000">
            <a:off x="2463219" y="265828"/>
            <a:ext cx="4217562" cy="6326343"/>
          </a:xfrm>
          <a:prstGeom prst="rect">
            <a:avLst/>
          </a:prstGeom>
          <a:effectLst>
            <a:outerShdw blurRad="127000" dist="127000" dir="2700000" algn="tl" rotWithShape="0">
              <a:schemeClr val="bg2">
                <a:lumMod val="25000"/>
                <a:alpha val="5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1855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140</Words>
  <Application>Microsoft Office PowerPoint</Application>
  <PresentationFormat>On-screen Show (4:3)</PresentationFormat>
  <Paragraphs>23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Alumni Celebration, May 2009</vt:lpstr>
      <vt:lpstr>Alumni Reunion and Celebration, May 2009</vt:lpstr>
    </vt:vector>
  </TitlesOfParts>
  <Company>Wedesigns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 Weden</dc:creator>
  <cp:lastModifiedBy>bogart.kl</cp:lastModifiedBy>
  <cp:revision>21</cp:revision>
  <dcterms:created xsi:type="dcterms:W3CDTF">2012-01-01T01:55:06Z</dcterms:created>
  <dcterms:modified xsi:type="dcterms:W3CDTF">2012-01-04T21:56:25Z</dcterms:modified>
</cp:coreProperties>
</file>