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49" r:id="rId2"/>
    <p:sldId id="457" r:id="rId3"/>
    <p:sldId id="460" r:id="rId4"/>
    <p:sldId id="461" r:id="rId5"/>
    <p:sldId id="462" r:id="rId6"/>
    <p:sldId id="463" r:id="rId7"/>
    <p:sldId id="464" r:id="rId8"/>
    <p:sldId id="465" r:id="rId9"/>
    <p:sldId id="466" r:id="rId10"/>
    <p:sldId id="467" r:id="rId11"/>
    <p:sldId id="468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CC0000"/>
    <a:srgbClr val="FF3399"/>
    <a:srgbClr val="CC0066"/>
    <a:srgbClr val="FF0066"/>
    <a:srgbClr val="669900"/>
    <a:srgbClr val="0033CC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35" autoAdjust="0"/>
    <p:restoredTop sz="80672" autoAdjust="0"/>
  </p:normalViewPr>
  <p:slideViewPr>
    <p:cSldViewPr>
      <p:cViewPr>
        <p:scale>
          <a:sx n="66" d="100"/>
          <a:sy n="66" d="100"/>
        </p:scale>
        <p:origin x="-71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7" d="100"/>
          <a:sy n="117" d="100"/>
        </p:scale>
        <p:origin x="-313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" pitchFamily="18" charset="0"/>
              </a:defRPr>
            </a:lvl1pPr>
          </a:lstStyle>
          <a:p>
            <a:pPr>
              <a:defRPr/>
            </a:pPr>
            <a:fld id="{96B43D60-DFCE-46C5-A11D-67A536DE86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9036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" pitchFamily="18" charset="0"/>
              </a:defRPr>
            </a:lvl1pPr>
          </a:lstStyle>
          <a:p>
            <a:pPr>
              <a:defRPr/>
            </a:pPr>
            <a:fld id="{63F04F4D-3F1C-49DB-97B1-9BA7C6C151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2765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B6157C-C601-4293-9F83-6722C1D0B4ED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Broad</a:t>
            </a:r>
            <a:r>
              <a:rPr lang="en-US" baseline="0" dirty="0" smtClean="0"/>
              <a:t> territory</a:t>
            </a:r>
          </a:p>
          <a:p>
            <a:pPr eaLnBrk="1" hangingPunct="1"/>
            <a:r>
              <a:rPr lang="en-US" baseline="0" dirty="0" smtClean="0"/>
              <a:t>Learned a lot about drought farming from Central Coast growers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Vit</a:t>
            </a:r>
            <a:r>
              <a:rPr lang="en-US" baseline="0" dirty="0" smtClean="0"/>
              <a:t> plan is very basic</a:t>
            </a:r>
          </a:p>
          <a:p>
            <a:r>
              <a:rPr lang="en-US" baseline="0" dirty="0" smtClean="0"/>
              <a:t>Changes often per site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F04F4D-3F1C-49DB-97B1-9BA7C6C151B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FFCW and competitors preparing to be short this 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F04F4D-3F1C-49DB-97B1-9BA7C6C151B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F04F4D-3F1C-49DB-97B1-9BA7C6C151B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Conserve all vine</a:t>
            </a:r>
            <a:r>
              <a:rPr lang="en-US" baseline="0" dirty="0" smtClean="0"/>
              <a:t> resources throughout the 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F04F4D-3F1C-49DB-97B1-9BA7C6C151B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 to us as</a:t>
            </a:r>
            <a:r>
              <a:rPr lang="en-US" baseline="0" dirty="0" smtClean="0"/>
              <a:t> growers to communicate the minimal irrigation needs of grapevines to our communities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F04F4D-3F1C-49DB-97B1-9BA7C6C151B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F04F4D-3F1C-49DB-97B1-9BA7C6C151B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0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152400"/>
            <a:ext cx="20955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52400"/>
            <a:ext cx="61341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524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24000"/>
            <a:ext cx="8077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52400"/>
            <a:ext cx="7543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Line 15"/>
          <p:cNvSpPr>
            <a:spLocks noChangeShapeType="1"/>
          </p:cNvSpPr>
          <p:nvPr userDrawn="1"/>
        </p:nvSpPr>
        <p:spPr bwMode="auto">
          <a:xfrm>
            <a:off x="1524000" y="1066800"/>
            <a:ext cx="6781800" cy="0"/>
          </a:xfrm>
          <a:prstGeom prst="line">
            <a:avLst/>
          </a:prstGeom>
          <a:noFill/>
          <a:ln w="25400">
            <a:solidFill>
              <a:srgbClr val="FFCC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4101" name="Picture 16" descr="FFCW_logo_CMYK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9563" y="0"/>
            <a:ext cx="985837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FFCW_logo_CMYK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94062" y="609600"/>
            <a:ext cx="2649538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7"/>
          <p:cNvSpPr>
            <a:spLocks noChangeArrowheads="1"/>
          </p:cNvSpPr>
          <p:nvPr/>
        </p:nvSpPr>
        <p:spPr bwMode="auto">
          <a:xfrm>
            <a:off x="457200" y="4338697"/>
            <a:ext cx="8458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Browallia New" pitchFamily="34" charset="-34"/>
                <a:cs typeface="Browallia New" pitchFamily="34" charset="-34"/>
              </a:rPr>
              <a:t>Vineyard Cultural Practices for Drought and Water Conservation</a:t>
            </a:r>
            <a:endParaRPr lang="en-US" sz="3200" dirty="0" smtClean="0">
              <a:latin typeface="Browallia New" pitchFamily="34" charset="-34"/>
              <a:cs typeface="Browallia New" pitchFamily="34" charset="-34"/>
            </a:endParaRPr>
          </a:p>
          <a:p>
            <a:pPr algn="ctr"/>
            <a:r>
              <a:rPr lang="en-US" dirty="0" smtClean="0">
                <a:latin typeface="Browallia New" pitchFamily="34" charset="-34"/>
                <a:cs typeface="Browallia New" pitchFamily="34" charset="-34"/>
              </a:rPr>
              <a:t>Lise Asimont, Director of Grower Relations</a:t>
            </a:r>
          </a:p>
          <a:p>
            <a:pPr algn="ctr"/>
            <a:r>
              <a:rPr lang="en-US" dirty="0" smtClean="0">
                <a:latin typeface="Browallia New" pitchFamily="34" charset="-34"/>
                <a:cs typeface="Browallia New" pitchFamily="34" charset="-34"/>
              </a:rPr>
              <a:t>Francis Ford Coppola Winery</a:t>
            </a:r>
          </a:p>
          <a:p>
            <a:pPr algn="ctr"/>
            <a:endParaRPr lang="en-US" dirty="0" smtClean="0">
              <a:latin typeface="Browallia New" pitchFamily="34" charset="-34"/>
              <a:cs typeface="Browallia New" pitchFamily="34" charset="-34"/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82000" cy="4648200"/>
          </a:xfrm>
        </p:spPr>
        <p:txBody>
          <a:bodyPr/>
          <a:lstStyle/>
          <a:p>
            <a:r>
              <a:rPr lang="en-US" dirty="0" smtClean="0"/>
              <a:t>Overall vigor is less</a:t>
            </a:r>
          </a:p>
          <a:p>
            <a:pPr lvl="1"/>
            <a:r>
              <a:rPr lang="en-US" dirty="0" smtClean="0"/>
              <a:t>Less natural resistance to pests</a:t>
            </a:r>
          </a:p>
          <a:p>
            <a:pPr lvl="1"/>
            <a:endParaRPr lang="en-US" sz="800" dirty="0" smtClean="0"/>
          </a:p>
          <a:p>
            <a:r>
              <a:rPr lang="en-US" dirty="0" smtClean="0"/>
              <a:t>Irrigation and fertilization timing is critical</a:t>
            </a:r>
          </a:p>
          <a:p>
            <a:pPr>
              <a:buNone/>
            </a:pPr>
            <a:endParaRPr lang="en-US" sz="800" dirty="0" smtClean="0"/>
          </a:p>
          <a:p>
            <a:r>
              <a:rPr lang="en-US" dirty="0" smtClean="0"/>
              <a:t>Harvest timing will be “UNCOUPLED”</a:t>
            </a:r>
          </a:p>
          <a:p>
            <a:pPr lvl="1"/>
            <a:r>
              <a:rPr lang="en-US" dirty="0" smtClean="0"/>
              <a:t>Brix accumulation may precede phenolic development</a:t>
            </a:r>
          </a:p>
          <a:p>
            <a:pPr lvl="1"/>
            <a:r>
              <a:rPr lang="en-US" dirty="0" smtClean="0"/>
              <a:t> High °Brix vintage and lower acid profiles</a:t>
            </a:r>
          </a:p>
          <a:p>
            <a:pPr lvl="1">
              <a:buNone/>
            </a:pPr>
            <a:endParaRPr lang="en-US" sz="800" dirty="0" smtClean="0"/>
          </a:p>
          <a:p>
            <a:r>
              <a:rPr lang="en-US" dirty="0" smtClean="0"/>
              <a:t>WORK TOGETHER: Collaborate with neighbors and your winery</a:t>
            </a:r>
            <a:endParaRPr lang="en-US" dirty="0"/>
          </a:p>
        </p:txBody>
      </p:sp>
      <p:pic>
        <p:nvPicPr>
          <p:cNvPr id="30722" name="Picture 2" descr="http://starlanevineyard.com/wp-content/uploads/2012/06/Home-Pag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600" y="4724400"/>
            <a:ext cx="96012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FCW_sign_pattern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829800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66800" y="2819400"/>
            <a:ext cx="7543800" cy="838200"/>
          </a:xfrm>
        </p:spPr>
        <p:txBody>
          <a:bodyPr/>
          <a:lstStyle/>
          <a:p>
            <a:pPr algn="ctr"/>
            <a:r>
              <a:rPr lang="en-US" sz="7200" dirty="0" smtClean="0">
                <a:solidFill>
                  <a:schemeClr val="bg1"/>
                </a:solidFill>
              </a:rPr>
              <a:t>THANK YOU!</a:t>
            </a:r>
            <a:endParaRPr lang="en-US" sz="7200" dirty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524000" y="4572000"/>
            <a:ext cx="7239000" cy="2362200"/>
          </a:xfrm>
        </p:spPr>
        <p:txBody>
          <a:bodyPr/>
          <a:lstStyle/>
          <a:p>
            <a:pPr algn="ctr"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Francis Ford Coppola Winery Winegrowers and the Winemaking Team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-152400" y="0"/>
          <a:ext cx="92964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Acrobat Document" r:id="rId4" imgW="32400000" imgH="22680000" progId="AcroExch.Document.11">
                  <p:embed/>
                </p:oleObj>
              </mc:Choice>
              <mc:Fallback>
                <p:oleObj name="Acrobat Document" r:id="rId4" imgW="32400000" imgH="22680000" progId="AcroExch.Document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0"/>
                        <a:ext cx="92964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543800" cy="838200"/>
          </a:xfrm>
        </p:spPr>
        <p:txBody>
          <a:bodyPr/>
          <a:lstStyle/>
          <a:p>
            <a:r>
              <a:rPr lang="en-US" dirty="0" smtClean="0"/>
              <a:t>Farming for drought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4343400" cy="4876800"/>
          </a:xfrm>
        </p:spPr>
        <p:txBody>
          <a:bodyPr/>
          <a:lstStyle/>
          <a:p>
            <a:r>
              <a:rPr lang="en-US" dirty="0" smtClean="0"/>
              <a:t>10-60% of normal rainfall statewide</a:t>
            </a:r>
          </a:p>
          <a:p>
            <a:pPr>
              <a:buNone/>
            </a:pPr>
            <a:endParaRPr lang="en-US" sz="800" dirty="0" smtClean="0"/>
          </a:p>
          <a:p>
            <a:r>
              <a:rPr lang="en-US" dirty="0" smtClean="0"/>
              <a:t>Viticultural Plan 2014</a:t>
            </a:r>
          </a:p>
          <a:p>
            <a:pPr lvl="1"/>
            <a:r>
              <a:rPr lang="en-US" dirty="0" smtClean="0"/>
              <a:t>Pruning to post harvest</a:t>
            </a:r>
          </a:p>
          <a:p>
            <a:pPr lvl="1"/>
            <a:r>
              <a:rPr lang="en-US" dirty="0" smtClean="0"/>
              <a:t>Back to basics</a:t>
            </a:r>
          </a:p>
          <a:p>
            <a:pPr lvl="1">
              <a:buNone/>
            </a:pPr>
            <a:endParaRPr lang="en-US" sz="800" dirty="0" smtClean="0"/>
          </a:p>
          <a:p>
            <a:r>
              <a:rPr lang="en-US" dirty="0" smtClean="0"/>
              <a:t>Decisions made for:</a:t>
            </a:r>
          </a:p>
          <a:p>
            <a:pPr lvl="1"/>
            <a:r>
              <a:rPr lang="en-US" dirty="0" smtClean="0"/>
              <a:t>Vine Health</a:t>
            </a:r>
          </a:p>
          <a:p>
            <a:pPr lvl="1"/>
            <a:r>
              <a:rPr lang="en-US" dirty="0" smtClean="0"/>
              <a:t>Wine Quality</a:t>
            </a:r>
          </a:p>
          <a:p>
            <a:pPr lvl="1"/>
            <a:r>
              <a:rPr lang="en-US" dirty="0" smtClean="0"/>
              <a:t>NOT VIGOR</a:t>
            </a:r>
          </a:p>
          <a:p>
            <a:pPr lvl="1">
              <a:buNone/>
            </a:pPr>
            <a:endParaRPr lang="en-US" sz="800" dirty="0" smtClean="0"/>
          </a:p>
          <a:p>
            <a:r>
              <a:rPr lang="en-US" dirty="0" smtClean="0"/>
              <a:t>Grow as small a vine as possible!</a:t>
            </a:r>
            <a:endParaRPr lang="en-US" dirty="0"/>
          </a:p>
        </p:txBody>
      </p:sp>
      <p:sp>
        <p:nvSpPr>
          <p:cNvPr id="24578" name="AutoShape 2" descr="data:image/jpeg;base64,/9j/4AAQSkZJRgABAQAAAQABAAD/2wCEAAkGBxQTEhUUExQVFhUXGCEbGBgYGCAgIBwgIiIfICEgICIfHyohISEnIBwfITEhJikrLi4uHB83ODMsNyotLisBCgoKDg0OGhAQGzQkICQsLCw0LCwsLCwsLDQsLCwsLCwsLCwsLCwsLCwsLCwsLCwsLCwsLCwsLCwsLCwsLCwsLP/AABEIARMAtwMBIgACEQEDEQH/xAAbAAACAwEBAQAAAAAAAAAAAAAEBQADBgIHAf/EAEEQAAIBAgQEBQIEBAQEBQUAAAECEQMhAAQSMQUiQVEGE2FxgTKRI0JSoRRiscEVM9HwB3Lh8UNTgpKyJGOio8L/xAAXAQEBAQEAAAAAAAAAAAAAAAABAAID/8QAIREBAQEAAgMBAQADAQAAAAAAAAERITECEkFRYTJCcYH/2gAMAwEAAhEDEQA/AEOUyjkVChVh9WhKasxk22GiPUn4OD85TFQIahckGQjEEmLaSAALEwTsL74LbzizQFAE6V0lQIHKTGxO+mD6zjP5rjFTRoJIMkNAH9VAY+5k/GOXbt0ZM4pAw4Q9ELECe9gp6RF/XaMUMFdjBTluHjUBJm26noL9bA74W06wZUYsoJhlDEgduVrf1Fhg6uWKFPw6YNy8gfEg6z7Dmw4tcZnN/l1EgNBmQPsG6D2vaBgfLqATJBGuYOx2sYAMen2wQM6DTU6KN5htJtFtjHXta33oykoEQUhULGSVDMCTuTBBEWFoFu84k7Amq08hMRCypUjoJsOl/wC+GHl63RKerSoklaagz0i4tveb3GA89UBcl6kMYDSNotAA6Y7OdSjSJ5y5+lipX4E3J7epwXowVxLRR0roLO0XZucWN55tJibyYHTvRlilRjaozE3OuD2iyR9gL4oytXSeZXaofqiooO+3OCLW/wBxhsvFKgVmp0lpiI1swYzaAAsAnc3nB0QvE86FDUaaIHJg2kwN5abid7f1jB3DVRUBamdAEE1Ghf8A47+kT2wl4HR0F3YoWaIZiQQvbcDe997YYrVVWDVKpe+yczAHsY0i3aLDrjJDuXq5qs6UwdVPy1XT1BQglSDAgSfcYsp5h2Pk15fT9S0iNG9gYABPvPXfFvEqzGlV/hlZdZ1sQzMXMBeaOUCFAgY54DVqtSp6An0g6yoEHYmT6g7i+JDM7m1y4GiiuttlZtRtYSBH3mLHscLMkGqVGYqzn6mYSB3MbRJt/YbYPzGUYV6eaNQVdAIcdLgqCrRptNlA94GBqfG8xUnRqVJgAKAWIMQpEwP5p9trBWcUJp1KSInKIaqAJK2J5vsDFugwRnZKqwhQYFMMPqaJgBYMbm7WjpgZsnVpeW9Q+WHqQWkws7Sd9yLj79cEVXWmHNR6lWsAwsWG24kkRe5InbBh0PmsqWGokgCCxEdCCQZtcb7b9MWZhlWCNAGnm0gyzdo0/TuJ7dpwNk65UyXeo4JkqAAxJkdY2hZIvGL0zLOzGqWCp9S6Cp3tYGACoHz7TiwaCrnUykgFdJtaLG53jczaSd5thfUoKDH6RvBt1g339BaYw9quxqFPLkAQFjVG0aiSPcdOg3nHVdKRuzkmJC6t5uYg6rWNwO+GXBWVrUpUA95J6emJhs1JRytKAASZ+rqNgSepn2xMb1nHzOZ5dJDCY2VbX6zIPrt7TgBLuy6tICBiWcxpPSQDp7BYJ7YsSuDApgay1jGqGuCAxNoEyIBItfHHE8rVqOrrRJZW5vLpGSCRMhd4jsOuNsrkpqWIlVgBQoBKAexEj5HTFtWn5kU9arTF1QgUwx7mwETtN/bFRy9E1IQu/UinpIkbwWZTvI6/OGa1KmnRTprTERJOurB62hFnuF6YKYryVDotYrNoWm8Ae6rpPQWJ6xhjn38jLE6yRsCQR/8ALmsF2gC/pjjg3CqikkTSpqOZtUAR03A/rfCPL1K2bqssaxSHNq5pnoR2/wC2CmKuA1dOqs6B6lUyuqbJYCL9Y+0Yd5zKtU8urW8ujTpMGAdeVoIMRIYn5OOOIZ7N5ZRK09TzpFNOftqMiAP998AItYPrmo9Qi73JHeCP6zf9sPY6FUOIG+jyQ3RmAGqPb/pvi7M0aTKXzNfUGsSoPTYLA0j73tis5Pyafm1JNMxMEq0n9Vr7ffBKZunvTVKU28yqSxjuBAH3OM1oNwXI1ABFNmVbITeV3BYqwE3j4wY6Go6laSGGInSx1RbqYInrB9N8V5fIB+WlVFQMSH0m4EHa972gd95GDuK5LyaJ1BpYhEUM0ybC0xf263wWmRxmOJVNXkpomDq8sSEt1MkAxaw7xhdwfI1KDPRKKz/WC42DbBSTYABv3wxyNMZeiFFYqQQp1LpuTBOllLGT1v06YE8QMQyVqb1Kj0/rEWambOsQDGmbx1PfBFRfF6esJ52ZpoAf8tAGJ6RA3J2k4oo52vr0sxplhqUOdJK3EkxY2sPftg2hxEO05fQqm6lioMHpff4jH2vwwFi1auoEXvvtsLlsS0I2VFRSalembEcxknffUTY7wR1xanC6BBZ6rMum/wCGxkfymAo95+cLuJNRLqlLcCRqkBh05R0+PfDarQrOFVtKoOrEKtv0qPqMbT3xJnsvxhU1rQV2MgU2Y8q36mAAY6jaOu+GFXK8lRF1OzCHqSBqImCACWjfrt3xXWy9OiwlRVUtYAFZPYiSSfge2CDRNcXrBUtCqVQDp+cmRHp84ri5IKGtFAs1oaoJI9bkAzfpOLadUVKicwGkEtbpt1N59+nvjSZzL5daRmsSq25CJJt9PKBOwB9/XC7L5qFLGjUKmNPL9Qg/y32AtO84fYepJxHMqDKiJ2Mm4++JhvkOFU61So1Yw6gchUnST0vckXBt7YmL2kXraWihS0iKlN/001U399QAX5v6YYZbhuYCBKlRkDEkq7nRE2AvpPsO+OKXAKxIY0yNbfU53MXv0tJ6YHzMJmKdHLsrM8KWRyRaZCk9gD6TjdZiVuHik4fLs7PqHmQhRPQqWjm6QAQbX73UPEFcuR+LSIA1F6ayTtIkERMmV2npOHfC3zWvStMMw/Wn91329cA8eNWpV8vM1FamL6aBsDb6jAJPzIjpgv5SFrZOvWI1eZVHQs8p8KIA9ox3W4TUyinMRytCVAhKMLzqWLHaD2EnBNDyl/y6tbX+mny2HfVsB3/bAeap1qwu7awwIYgsCJ2k3EgdJxLF6ZRKzUqtFjT3nU4YtB3MnUDbecMqubqIdIqM5naGg/8AM5JA+/tgJxSp0/Mr0HUJblblkz2MqSCbep74pyvHzp1U7J+UcrER3Yi/zODNIfxCalTM5bL1BpWswEEnTBIVjfrsJtFrYKTK0dRUVW5RAVVFgLDcxHS52wMaD5k+Yw1MDymp3/lBEW/abYjeG8yoNZVvPNTJFwLgrJ33t198XX0GDFCNNPL6ZN3YAk94CTB9z9t8Dce4U1LLl9cOpDIrRqMGZjsIkb7bnDHhucZwNTimeoIA7dR1v9r4trZjLoYZ9ZO6qJ1e5O/yT1xnprsP4dydGtl6dVbE2eGCnWPqnqZ3EnY/Ztpo0QS5C9dIiT/fr1sPtjLZenUpVGWmoFGpIWm88rHfTbeAYFt/uQnAKjMHImPyOLE97E298QV8R4k1Yk0VVRsgAgH5A72LR/0KytJKZC1g7OBMAqQQBM9otP0kwOuD8xxIZUaWoorxaGkT0EAb2sJ7YW5Wuiqa1dKrORLEiAAel9h33nrtAi4zuaWqFHlimNXK3XpcvBYm19rbjD2hwblDPUCLH1CB6btPt0wtz3FqjTSFDyqcS3Lqi0gE7AkRaxvgKmGqNTp6bwArMYmOton/AHv1cGvmezCfxtBKU+QoOpgCBIVjcnYlo3jDjM8XoDmVWqEASpjSB8T1OwMbYpq+Hwq6q7imPyj/AEHX4GFHFeLUFRqOXQnV9Tsb/HYWF5M+mAqMrX89qlWUQAwo2XUTJIEGwUAW6EYZ52qChB1vLCDdReZJ1sC8bi9+p2wq8EwKLF1YBnlAti3LpJBLA/UCI7jDyqEZ5p5d6jdBUMC3XTqk/f74bxcEuzS7JcUfQ9OnJKFfxN3vNjaZsTaLT8zB9LhYSs1Ss1Km9+RCqCT3iCdzaN5JxMBLOG8GDS/l61iV/AU6hAOzEG5mLHYT6deI6UUqdcNTWvTgUhIJEzOoT2neBtHWZWzdHLUjz0nrldqUQvfUwHQWgdThPQyhqUnqVy8v/lILDuGJkmNoBHTtGN8sfw6orVqU6Q16mYc6mpqgk+u4iBInDKl4eaweoogTa1vTv7+mMxSyzM2nyySOpLAx6ybYZcYySZSiutId7gTso6yZgzH2w3YeHGepU6GepeW+umxUVSokEnlkRvEoR6zh3muJ5hRFOnTpeoBZ/sREfvjOcNyVXy6ddhqY8yRbSOkXues+o7Ya5bM1mIDF56DU/wDrt/u2CzVC7MedmH8tzVqMikumwWYtEWJ7WJiemDchw2rlkcnKtURyCsQfLP8AMG3S8yL2N+/zMUf4MNUZIqVdgGcExNzzCwk9pn0xxQFesglqjCQQpmYO12sCbEGDbtg38WGn+K11mGydNejSzMe0Ipn7j74C4tnKrrAquSfzNpVT6CmDb9zJOAOLcGzFNP4iDop3ZdyF6mZ26dY32wdwfhxqHzFdlDLK6SJPrBBFja4O+DPp0BkMjUkHnqVDYm4QfESf29sNsv4fbmrV5TRfUpgi2wm3oMPaGTqIsvVKqNyCgH30L/bGd8V54eUVpM9RuvMxmeigmTG8/bFv4ccZbjdSSqMClMSWIU3m1mEk26WFzhjkeJZlwAHUT1CfeJF/jC3w7XFDL0abIhr1XYslQGQZhREg3UA/fDKpxitEKQvT8Om0/Bbb4OKqEuZao3EKNOpzc8lmO5AMbnuBv2GNG9GgqxVqU4MyBzWJ2t3Fr4T/AOFNVrpVHm+YjA3AFxBEkkmOm3zhqPD7VVbW4RO626fVJ6A3vgRBwjTQzUUdb0KrCdY1MjT9R03IiZIv1k4P43xWoyaSqASPoUEqejdSsHrI+2B/BmSQ16+Uqw7WdG1GG5lRoNrQytH8uHlKvlqYlKdVjY8qH/fr0w0QqWmlRgWcEMbgzEe1yYMWk73xzxXIUvJbVV5R9KIdo6wLLHrGK/EfFlJhUYk303JmBMRtH7XwflBTZQvmlSAFb+buxMGJk2+MEpKfD1M+TTllgkm9gFki1ouL3740+SWktg7Cegm9j/5dz7Hv8YOyWXphSWqJpj6uUxedv7R/aEGYzXmO6UQwSeZ7SZ3G4AnfSNpvNhgvKgLxBxQVClGkrPH5AsyYvAKzaDeBucTDThPh9VLVYKlratXT1vE+0egxMXRZhMjlChWtWpaD+Sm2pyfTTLfcRgvK5urSVzQDFCNQp1VBPuYAg22tgenxgKy/gOpG2kiywVHSbbYHzWeFR1pkPTQ8ztpJLX+kbQO8Tjr/ANczOp401U0KUaYq7BgWJ7yonbsL9cJ8zlq1ZjUzC1WQCWO51TYMBJUe8dBbbBvG8vRWkz6nNZLoChUJ3+oSZUkR7HphtkKArKhetT1FQWAYawSJMAkAHpK/vjPBwqy7VrCkXQbcn0mLCfj1xoeH5fOEXrFV7mmPf9WK6+Uy2UUuarpU/KEYS4/mDArG99PfCat4mrZnUgcqoW5UASNo5QJMG4nFeejOOy3xBUetmVoli34gTWTaGaPiJJjbG0o5CuAfL8xRMWZha0Wgg9MZXLZNZGmkWJvqe+0bWEDr8+2G6h1AlHBMwFcREXMXO3WRiohvnsjmRavUU5eIOt9Em1mUKZ+5wqz1dtdIZYMoFgVLBADEnUygiAoMmLA2vgPi/CKxoPVWmyhbkKdwfe59lOLPA9c1KLA6IQm7vpCgmQJhpmR06YM407zhnxDJEieeuW2YE/ZBNz6kgD0wNw3XlwlHM04YnlcsOeZIkCJI+kgHtE4cZipTBXXVTVvGXpa2PszBv6L7YR1KqvX1ZkOaYhqQcljqMgAwwIiNh3GKJV4gyLEecjUlq0oNJV0g9yPrJJnuB+5OLsh4rHlUURVNaCrIytqBkgReII7Ye0OHNUfzfwmkm4VTE32neO98UcbzCUilWuqeYtqYIBYtMAX5gItbebG5BN+LPqj/ABDPRpCqhnaFt9gb4qqZStWDK2ZJaOVRTaFMCNQJUD5AMd8StmM1RRTq1M5nQQSRc3AmYm3QekDE/wAVZ9VNj5RP1supzMAbliomI6RiJTwCkq1JzCM9Wn+cSQpkEEdCJEjqI2mw0M5fUXepLabap9fyqsk36i04HymVpNqpGIQgLqKktIDEmDBMmN4tti3OVqGXBHLOmCsQSNgCZsB2PY4rVhH4Qo/xFXMvpugSnYGwJJPpuo+2NRmOH0AA1YrePqME99ua3p/3yPAHqUK2YKBTQrJzS3rywLsSJYbdQZ731aBYQA7zblGkD33Nvjpi5+Cf0dxjMUtOnLJt1JJJ+DJA9cAeG89Up0OeaTPULRALGQoFtxEHcgGbTjhclVpoPMVwmxqKJB63ta3e2NLkOFUygYGnp/WzDffrfa/bFkw6U53LvVpeYCxbdRdm02Ek/wBh/riY0TcQytFYnzTtyi3b6mNxb1x8waeWEThFS7Mygsd9XKgGwBPXqTj7S4jTy4J1io/RUb7EkdMJM9Q/yCXJ1tDFyYW+4/3c4OrZmnDLH4bWLAQvwSDecdr/AFyn8UtrzD6qkrTnYfnm8DuPXa8XwW/M3NTEz2g/tfBPCnoKqolYCwBLRIj1sPt6Y02Ur0aZVzUWo86QAdTH0A/ubWMxjNufGpNIc1wn+HNPMeYAR9NN0BJ9RJ6HqVG4jvjulxCvXcVhoiYpSgUajZolYJ2lj6iRfHPjjL5nMO1UUWVUXZmFlHaDHuBtfffDrK8cytMCkPMKUxpVkIggbm5sSd95tYTjJC/43nASBQpsRY/SZ/8A2Ya062ZQFqqZdREs5BJEAcsFgD7Lax734rZyuQSq/wAOsW1gmo3X9GlZ7kAjscB8N4eNb/xYLyZSq7sVufp5oWdtxt72CA4txirmAxTXUCAkbKLGJhbLNoEkm98A+GKQcu5UqRT/ABA1g1Qs0GLcwUt7X98avN8RylGmadPSzMCFCLpCkzftPtP+uZ8OZiplv4itUouC2kanX8OATMCxJmDPthnQrS0HqVEiUK/oP4m3e8x35sfBRZFP/wBNl4vOrXHfrI3m2FuW8QVcyNVOnQNyoJQiGAnbUehB7XGPlfgeZqMFq1naRIUSFW8dyI9BH7YrFKXfxbu1YUHKHcU1DHSQDuQZ0m8W69hizK8Sakoq06dBG080guxPUhmBYT+kf1wTSopSHl6k0huZqcyDtqqQPaxaQOmDuKcaWlQ00anm1HcKN1Am2wvHv2HTBpwLlM4pHm12qln3IUQAYhRffYGR6COt3n0DyUnOp+hUCY3JkhfiYkDvgqh4fDaDSKmN4m/drbdT1wm8bCnl9KgHVpLatIBInvEmSf8AcYk58U+VQpK1IjzDdyGU7DqFYqvX7DBa5HJ0lh2V6zCC1QEiTBMRZQtzaSYib4BzeQdVpoVSqfLVmOgES4DG5EfmgekYd5Pw+X0M6K2mCAF9L7b+nsO2G8BnczWpZOqhpt5tE/UWU8h677jqO0Xnq9q+IqCE6KZLT+Vt43kBT073/pgvJ8L0sBUNFCOYghQR0JB7Dae+FXBqCDiNZNStSNBirNeWGh4BBF+VthsMG6R2Y49mHEU6bIDfkUj1u7deouMI+E8TNYV0HQrVYm5GnUpi8mfMH2vjSpUyZ52qq3qAxt2nqPv1xmcvmKdHi1KohBoVG0G0QHGk2PQEhr+mCYrbHVLKeYQT5jj4Uf8A9T7iMTDqt4gQW8sL1JD29roRviYdhyspkKLIddQU3cpGhwSEB7wRfp9/XFWVp6ZGiRJYaCYjtpvA9BA3w0L03YNVpPTMEgEtG8SRE7CB03tgnL8F1KWpnVMQRsDfrjftGMJ8plMh/wCIHB7RAH/tbf3xXmTQdiuWouGEQ4d2ae4BOkD3GHfFPDrVKDuXh0XUDboNje07b7xhJ4TzJdTSWAyDUdRjruPkjFOeR1cPF0EDzKtSpVABWiKbydpT6ZkidtMHvBw1q5WhVlf4ZrgMXBVNHWQdUgCJOsAQb74GyXmCDTcoCYIYapPe5B9fibY54pWrZfJhPNUpAUDytJeAN21N0Ataf3xlsPleJPTqEUKlOqpfQKbSSohTq1EKAtz2+km3Vq9apVIFer5kTpy1CwHcuxjSPX7HGZ8L5VnpCqoBDM06x+UGOpuJmwtb0wZx7grIP4jLqSY/EppJBW/MBaYiYUERMetYN40yy+Ry+rzHCyN1AEJvbUtQFjBiTPsDGJ4o4kqUyqgUqbqwQKAC7ysyQWgC9pucV8G4llKtIDymLyNKqQQ5MCCTEX9O1zinieRqVq9OjmiaCBiaaCCHEdHDAA+sSB2ti6q7LOD5+ll8sor0A5Zmd7lW1Ewo3g8qi0C9+s4bZjMZasq1BVcgMoFFy5DKTzltRa4F7HoRHXBtHglRXNTUmk30ja57ztinNZXh6E+Zp8yZimbz6BGC+8+vfFqwzXhlNifLq0wP/tFYA7AWgfAwGvCVLaqwC0yeTzABAWbknZibwTMfIxnKlGq4JyoJploDsRKkQTqIN+mwPyRg4cHX6q5es5aFpoeUme86iBvNrD0wEXxvjuXpqq0EDuHBMrOsdV/UfYbmNxjPccydbNmmyUkpRaLJI9iZme/pi3iHD2ydVa66vIY6LkHQSRZv5TBAv3BMm+0H8PILMoqaA0FoABuCbhWF+l8PXI74AcVr5hKXmiooZKSalVSwlVVSfpgSb2vt6YR8Gr184KzNWfTSALS5AMmBvP8ATth9x3PZUUqlLzVJcRKoSQehnUBYwd4t9834ETzaNelqjnRmkwBAYHYiTIH7WxfFvQ2hktR1TUEArpgGZKmZnoV7d8MqfANL06ioPMHKGdySLEn6SBtI+n/XFtLLU6CBmzTggfldb/BB7Dt/TA9TjWZgqkhSBzvpX/8AIi//AKQTtjLXJB45yFXLsrKU0mZCwpBJJ+kXg3vjSJTy+jK6XEtRpmQFJDRzTP0kmZ+ZwvyXDfMM1HNdydyJQR2BHMb7tPthxR8L0luUZCLllIA63j6QT1gDfDvDOcrK3Dy70QDpQFizBhJOmABAgfV+3rOJhXxXMrlms5IFiZETf4OJgjVjM8TzdbMVBVqcizILfpmyj0PQ7b/PbZ069Scjd05f6dMOeIcYybhlek6ki7K2oT6gxPtvaJ7VE8OqGz1KY6GP7DV7bY3LGLKU8R4jmDSKuXZLcykss2iexkgDUAb4J8L1aRP4QCVXUame+ub9SIveFEG0k4b8JyS1qs0mJoUhpQwQalSASbj8q26XJ7YH8YcJoU6XmUWVq2oE6HJECZmWK/a89cWzo/0XmeLpRg1ELOfpCVJUn1Ahh8z1vfCfidGpmeatUFMTGlg23UQJKiOpvJn1wd4c4VV8lq9RCpYypIvojfeY9Bvvh2nAwwLu6GYPNAFpgm+5vM+nbGeIewOXzNTlVaS1RYLpZAANhAJAHpyjDbM8YGWEGiiuFuDU1af+aBG3SccUc3lKG9RSY2pXJ7RHKJPSb9bWxjH4otTiHOT5SnzCFAmBAUbgC+mb7A74O0JSma+YWrUlHJ8xHMDUVvtBNuhtad8NK9Wq1QstfW+nTpYRMXtvA97GcDrxdqmZLrRlKQIXmAlm6kkHmjoO9zj6nHGQ6f4V2ZhdoOna5sI+0WnbCirhyCsrHS7GbCQImbbWgx7Y2XDMu9BVcVEWiAS7FBJENFlAm8c0mYj1xlOArmEzlarTo6VqCQHBChiQTEkTEH74o8Vcaq1dK1AAocFtOxGxmCR0P3OHu5B85X8I8S0qVTMkrSRWdSqqYE8wax1aQYBJmJgdcPeD8bytRmZm8tjAI0yI9Co1Bbeg9DgY5V7aRQGzaXvpkW0iBEbbj82KMxwIsjA11VZLsqUIAPpzgA23In74NiyiK/HjUZ6OXChKY/EqOVghp7jY9onfbANPhruOQl2AAuVUaFmAim5tfUTzQbDCHwxlS/ms1XQQyKjFCxnmvYgCI263w+zHFK9JalOqsm/4oU8y7b7DsQbib4bM6UumfD/DlKdflhp2LHUu46GQTG9vbBHF+GBWNWkyLmGQoaSqSKiyDoIi1xZ7AEbdQmyPHkZVRZY7rpcgybkkCJJN9/vvhzk8nWAlZW2yAAnrc/E74Ofp4K/DVagKbtWKeauvUGHMsRCrteDe49DhxmCFldPmVCsqCAFv331Ce0zGFHjHw+3lisnlpWgWNTmf26NG1+4g2ILrgXG8tUpojgpUCGBINyNRLEW0zKqcCV1M/WQ8q5enAux8wkD1bSZMiJO98faQq1lBqVncX5VBRIuLgXI+B74oqccoADVTbU0SNYjbYSD/AEGB6/jgKQKdOmo6ajq/YQJ9L/OAg/F1GlRCVK1PUkf5SnSReAzbwDfrO3riYW8ZztXQa9WwZvz2LesREYmNSCgX4Zp1VqiFaAAU6mIAeQBMtqNgfTv0ww4fwXUFZ6BAK6ra1sY3IMDcWONF4z/hK2WNPzqdNhdSOcyPywpvIkSSN5OFHE/F/J5OVtLRr2Zum0WJ/wBxjXt+M5+kBywFd0TlRQS3NqvPQwZufsDi/iCO9PTRbUbyCt/cATJ9MH5PLpQVg/11CA1STosSFANhsSbkST6RjVcE4RSpKar7AFjAExBMKTMbb9zg2HKyvAsz51F1/iPJUSpTmOo6RBCixHv29Md8B4E1anrcF2DxAcBSuwJgg9D67Ww18L51Ho1z/CmtNZ9SgpABiLuLn7m3aMBeDqeYpLVqCiNDwU1sAPLEtO/5gd4t98SE5PglM6tKU9StHMGcEj/mMETYxHWe2CuMNQo0QGWmxLQFNIBd7kKACTBO5HW8XwPl/EtWJbLKVIkwtTv0Or+n+mOs5xiKFVlyopNVDByzaqmi45QYYKBPcb2i5OSReEF1mtThQ6KCo3LSTI9WgKB6TvtjW8K4KjAlgZYbXItJjsf93xj/AAnQouKxdxqaCBMQFBhwep1MFjtee2nynB844hc4SovCnUQPhwe9sXkI01LhNKmCzsq25i3+x7e2POPHmUpNmF0MQjMNRB5Z7iPTeOo6407eE6jb1aj37i3qdUn7Y858RORV8sGfLcgNtIkXie4Pvi8JyvLMb2nnW+tMzl0psJHmKCRGymDqJvc9P2xQniBKkechYmwKuVRr3IVQmsSdifS18cU8+h5KXKFQAB2UEGBO9r+sT84ZV8rT8pvMzCNy7KyzteOxPxuMBZfwbVpU6L+aCWNZo0kcoWBe43JY/A9MaKlxuiGlUqN0gsqgn2Enf17YxvhumxNZUOwD3udWrYWuDufYbzhvkGru4VSRBuBaBsZt0E/vhvjolkgDj9Gqr/xS0hTWZaIVZmZAJBnvE3E9cHZbN181qNOoNKaQdTsACZ0xpBP5dz23xqP8AmizuS5KkrOq3vYm/YD4wi8Ck6c0KdMSuiVMATqYQLwd5AMbwAcW8H6X8Qy1U1KYNUHzKioxCtMsYEF4m9tuowwrcGRwiaGp1EUKrUoRnFgJXmHztbaThn4h4fm6tJAlKmXpMj01VhOpSOXePQrbFmd40MvLNSljs7EiYgSBfqLX6W9DeF9YzxNk1o5mkj69B0mNZJAmDJtcgeu+NA3CTRcmjT0AkxUWdRjsSSQPQEDvfCvg2e8yo9dqYq1FM3YAJ1JGq0zYdoNsM6niBkD1GpUyxI0aXOoMbDcS3sDaOt8a5Bnl+AFjqqy+8zzfuREb79rY+4Bp/wAVmtIzPm3EimgiLbtAIU+kT7Y+Yzy0wtZMxrAFOdpJBAE99QB6b9emGPh2t/DuS2h6hJv2BEEAkAg7+kHbD7iVOtSDVarsNfrdjIEbyQBa1rDGZ4fRFTN64I8vmuYjfT0N9RmPQ9sdO3Pppzx/SOTLNBESASCDtJIvv8ziivxTMlCiUKgpxGhaZAH3k/E3x3/EwQaq195DaCymCbkgG3WPv2w54PVy2nmqqTMtzAEWNoMHoB9sY4joxfAs7WR6mXBFPzHBMgSbAQSQbWmOs+uGeZ4gWcI1SpVtyg8qmI/KDe8bn4x1xzMUsvxKlXDo1NhJAM6eQrBkbzHfcYf5rhtBfKrNpEOrnSwLAQeUptvIMSdwMNs7Zm9AOFcLq1H1klVBiCI+kQQBItHt++D/ABbklRFSmWau5UmmADqWRqk7IsfmaJiNthuKePkC6Msmo7BiL+ggdvX7YzuW4PmMzXqs+oMoBbSJmT9KwQLRFpA6CMXPdTQ+IkpU8uq0lRHLBqihjzRYQBYCTPQWG/RXw3jtfLLoJekLwHUQWFzEixg/7jHGX8OOW+ity3ILD4mBq+2O855qyawgG0HqTaADcmPc4UNz3jLMHUpq2K7KAO0XAnr+2Mn4Zy7ZjNhobTTOpiBtEkD3Yj98MOJ8DFYBgEpNEBRA9ZYKDB3EWPp0wHwnMtl206AGptf1HrBkj1B264fGfjPleWvocI3eqQ5ixJYGPUgg2/STv8Yp4xkEp0GemWnsWJEQTabiQOvf5w8XjmWYAsxTqV0E/vG3Y9jgTxBnDmssVQ0aVNllC7y7wLQFkKDte8bY57y6Qo8B5NqdI1yCDWaA8IdKgxsxm7AzAsAPjc0sitIF3KJYBqjEX+1vX5xhfDvH0TI00qU0cgOCKjcv1tA0xHUG9z9jhNX4o+YeKApi0kA6UB7gyY7f02OGzaJxG14z4y5vLymqDadMlulgRMEd95NsZjgiVsrm2zLqaSvKqTpsxG5E2WRvGxt0w/8ADOQo0lJetTeq06mFgBtpBbp1ndpFhYYr8d8Oork20NJUgwtQHlBvy+8HvbFMnCq/OcQqkBvMpoKizppwLEX1PvEb6QPQ4TvlRVQFAppggGrUI0C0HTqufgH6cN8vxjLLlqVSpWq0ndAZp8zdbQQUm0R/rhPVRFp60NRy4Nq2kWZiQw0mRaZBBuTtgJc+Wp0yq0iBpEM8fWbySJnT27b4K4f4hejLOwVwJiAREW33nv64GOW8yPLDXsBG5BI3+MabgPhoPTYZmkhBMqSwlT3EfSbbz/S+rjM1bwjNZ6spZDRphv0preexAAUGx6nc+mPuEXGczTosQklFMEswOr1EACJtG/8ATExlom4wMzUXzGDOx/KJle1osPQbffDjw7xdEQUQKYYgSRbUbFtRMz19hYRhhl+EaKmpjpIMyWgAGdiR7ThN4sFBjqoqPNBlmWwb42HvAnr6a2dDL20dTOZimPMWiHGoamWWYCbsE0jVH/NsDvivJ5deau9fUCSytUiwaSYAMCSfpkHTpBNoCTIcUzFfLqPOZKYkM5JiOwAu3tsIExjO5urUpnmUmnMBukdx8dDgkqtjT8bzq5qmaFEalVg6ORGlhfVvA6i8kz64HzlXziDVYAkCVp/SIUDcj07YrrlyiJTUlSJATr02Agn13wdkfDlQgvVGmOhYSZ9N5n++NZJ2N/AFbhaVV0EeUFMgx1MCWm5mAsT0HzKT5rL85+lSOdGgj1EX7crRMbY0a+HQsVMy6KJmNVp33Bljb27TvgTi+fFUeRllHlrzEmytYCWkQomYB6nvg9osc5Lj+ZzTaEqVII/IqqzWk3C6hEbj17YeZTJKCWNMGpcS2pnAiw1NJ7ifXfGC8PlsuavmzTqCnyAmJOoXUzBMSLd97Y9BoZlQR/EZlgSo/D8vQRaxkASexn43weU/D43XH+FamKANCi8aRveOvbcifU9FHjThlEUixQLmCPw2BgwDuyjdYEXkify44TxY4aoMtSLU7hzUuATIBW83g2JbawicZh6lbOVWfVE/XUIsvpA3MCyjt0F8UlVxMjTNakGdgoB0xBIMd4t3tfbbDMZKqiFvMouAoMAtN9h/lx9ziwcPC01pINKgliSZLMYljA7QLTH2GHfDOGroKNswvPX9x236YvKxeMpDwXhqVUqWWpYsKaqQWuAZKmY9Otr9z18L5hic1TlKpn8IyA4jpaVYdPjbfAPA6a0M9VliAinRIJDhrArBHaZm8QAZsx4z40qIGVWSWJugiR0gyYHUGbm+Hfwf9FcDzVCsCMxT/GWxFQaSI23GpT6D/XBGY4HlqosrKguzI7xHX6mM+s4xFNMy34wGpmIIWSzuDs0dR7xPScW8S4lmWpFatOqqPykspEgnaSJj09cWLeDdspQ8gN5KPRAC0nez6TH4jKCBBMsLTHQC2AsyxozUovyKfoYysb8oAgXvp9bRg9PFPmAIlFIQCYbSBf8AmaJtYC+/xRwzix1nTQXzy5ZUA1BBAjSqzqaL6jteBvg6PZxwHjuXqUy9RdLg7UiwLT6atPTr3wN4h8YHSaVGQI5mYjVHayiP3xkeHZcVK55mpjUxKrCk2MhREAlvSAJt0xpm4BSA10aTVCOrFnJM9ViCR7WtismqXgk4JVrMzVVemlNeTW6hpNuVVO5Eie098TDzh2UqM+qsgFNUhVYCTJ/LT7CDuB9UgHcfcVxSEmYzFbMNqJj1Y2+In9hj7kFpLmNFVpXyyV1ABWfaGmZXcx1gYLfKM0SwM2Qarn/3fSotLbdN7HpeAAsFMVI3a4v1iN+0du0WeIOaZf4VUqtcTFgqlRpHtECRhR414KKNKmVKkkkOuqSJjT0Ft7+uPQeA8Ip5ek7aShVNT3Y2F4gnT0UkSJFjaRjyrjdctW0qPr+oT06xG0+nY4vG21eWY0fhzPPQyNEqusuzrp0F/pMDTpOoQOu18U8X4nxAJ5hRqSSGB+lo2uNWocpIvEemDvDVANQqOiuArhYncgW9ryTESQpxXxag5pNqBOptC2Ik+gIiwBEi1zfBvJk4x0nCxUXXNWuxEhi2kHrPUgX3LD++CcqoFMtpIGoQFUKLe53P6rmDvcYIyfAmVKaOwcqoXSWYqsDpcLHYxNhhx/g5MAxAIuuox9z73vjOkmr+HkzlOoHOmooDUm3ibwJExNiJ7ewxlbNMlSouaVzUA06tRIAMieU6dRvBM7WAIx6P4irLk6MqFDsIE7xEk/v6/UMYfhOW/jvNVg4poVOqmo1ajNp0n5HzHXDAM4NTp0suPMAemzamAaGkWUT+kCx9dXcS6bg1HMKvk1jb6VgcsdNKgADadunU4BqeGGNMU6VJ0pj8xfUx9Ykg/sPbbA1PwxnaJ103Ru0PoaN7zYj5xd/U0FDhhVQCQsbwJHt36zBn73x3l8n5tQgsCgvViwtsm/rJtYTtIxnKfibNUnNLMrYC6HSJHTmQSOvXCvPeNKjoaVNRSSTZSdtuptbtEycHrT7R88dZ1atbXTP0CAwNm2k77SLew74+8Iya+V5+YXzKrmKCsJWBYuy7GTIAa3KbGZA/BeH0aul6zORuECqFME8rMTMGB0FuuNbX4FUrMW8wsJ+w9DsBER79Ma3OBm8k9bJVqjhoZmYap7DYHYRA7bWxq6fDT5OnW86d9cxF+2xjczv6YuocJZV+qQSJ1RttckdO0bT6nDVAtOk7O0lUJiYk6ZsZ9MZvlpkeX+EMutSvXy9SzuSQwYC4uTJBkSZPeBfDbOcRqKatOm6uoABdIVbyIBFpEXAJibb4z2Rr6eJUGssnSSbDmUrex7wbbY9Dq8Vy+sgFk08o1KT9JNrbf9T741e9E/GG4xw3M0Wp5xFVhTGpwBIB2uD9QvcgWPTri2n4iGYqirTJR2YgosyogXnYzcW7Y2XEqcoagaQFnVTIvFwJPrsPUe+Mhx/wq1OjSzdMr/EHnqIHHNqEwotJE7De/WBi8fKXsWWdNPw7ilN1ZqppoVgbTPsCTbvItiY87yXGGqMVMBm722nExXwU8432V4RqMBmVojWR9UC14C2AMAQBG3XDzI8HRdTalJBlm1WXZrzPT1/phPm/FOXB5aTuTtJCjvMXJkxNsZrj3iSpW5WgDoi/T7m8k+pn0xmeNrVuG3ijj66fKpElATJ/We4/lHTvv2xgVD5ivFNdTNYQYsLkk9Bc3wdleCZrM1NIVqdMfVUYaQPuQWt0XuNsP6HCUy+b8tGphKiXFZnAleqvoIPtNiT2AHSZ4sXfJ3lmzOXoCnQhlRm1ad3JueVhJjoAD098MvDnEhmzoenTBpqWJqEBVAIE3UxuP03HTF1fLsV5ahQAgFEVthflf4I2U3MEYUeJeHaatOrQC+Y1NzUXUBqg/UxZ41CRN5g4xxW+Y64V4pGWWpRrIGZHOlvMiUNwBAuN+w2tOD1/4glVlKaBe4mBtvcX+3TCPhTALUUUFaqYZTUpBjuAxl9gJnSLXNtzgzw7VqUQyKNdNmLwDoVWIA2AuN4ECI2EDDfGDaUcX4rmc6QFRnmbmIHf+Vfne2+GXhwvlsuVDaKhdmYMJBiF79I+/uMO6HEKlY6AfKCkqxaWNoDQAB3idQ+YwJxrKeVTLEEqXC1SCNSr+oWiPmRa5m1/B90bQ4xVNM1HY1AKZLrThFWD0YfiH2sSbiBhI/ifMUy4pIRTIBGsa/LteCZ0g76WuJxZmaaOBQyQZzqCtUawSZYncSQL6QCcMfHGTdck6zLrFhEKsgGB0Ede3QYJhrzvimfatVLXZybQR1w34ZwhKNNmzSE1XELSYRpWZ1HYgkbQdpwP/wAP2pfxtPzFB3aWuBpE3B9p/tjbLk6eaZniQWMAyGAO0gEWgj77jG/K5wx4zeWSyPC6wU+QytTN9LkKQTNgTY7Hcg/1wwy2XziuFAVI6mqoU9dpv0kR741uW4eqxBCAbKN73B3+ZBP7YWeJ9C0VSmQatUhKYvbUZJPoBvPaemMe210zIWUc1nnJVDUa/wD50DeNQ1MLT1jpgnMZCuqM9R6JItpNQs2/UwQIM9e+G/DuHUqajTraBEnV0kj0Nx64crlkFJxUAVChAkKYkEExHqvsB64zbDNeMV/xa5WpymQgAvudxG/1Th/xrLOWcmooaTYrzTO9ja/fa++EP+XnADzRUWCLzBEQO/pje8cygUu/ICkkBmuwBMt62v7k9cdLxjn4/WMWjmK34CKzEXaBI0mwk7CYIv8A2w6bgTLJzNcmfyUTqNrCWjSO0QcU8CoVjQUgNFZy56WBhZ6RYtPr7S4y3B11Qz6iDdYIAF7liL+lv9MVpjLcW4CysrUVrVFIJOikYU9AukG2k39Zi1h8x6qirQo621Q0GHZjN+oJPef+uJjPvV6R5ZkOH1Kx16fKpm/mupM9tC7tPfbe+FhNSjmVSodLI0lheSLgg9p69Pi3oXDamuC8SDYg6i5PyRYbxcWjcYN4n4eXPgKSKZpgkPoBiIlSJ2m2mex3tjftyL4iOF56jXpg6K5rG7G0QBJOo8o3Ft+3TAPi6mSFFQGjRePxyxfy26TZQCTbVLbkSJxnvD/Fq2QreXWSDMFZs6raFN4AtHxbcYbeMPE75zL1KAoKuogatUmZkACJJtG3XBZyd4O6vBHkFqjVCAAVsgUC8DSusiSeva18B+JScvlw7omoMCqNspkQQBtETG4JOLKee4hUUIgo0QtmqGxEfymWkmQJAkjcb4Go8KyysHr1qletNvNA0T6Ix5vYk/sMYaBcJ4qM6DUqkAqfLALQLQxn7i9v64YNlAp0KoLAyIIIE9SRboDf2EmAM9XyuUXM1/xRRoqq8tIEKzG+pTfswICgfSfTHWT4PSaWyeZql9UCn5ZPwzEqq37zaD6BTSZhxkqIOqdTmKX5mZjPKRtcyQQeggCMfV4U9XmzL6zt5SjlWRMN1du5sN7d8fnuLVhmaS5glWpkm7AwTtBBjcDBT+Kyk85INzP/AEsf3xZVsbCtkCICFZQgoFgbdABsCJBt1wH4g8YrQUpShqxs5IB02uL2Jm3YAfbJZbidfM1SvmjLUyQBMg3sAAI+bqAPgY0Hh7wpRCLVINZ5vqIKAiRGkXPTeemLM7W70w3A8nX/AIjz6NB3pK4LFVtE8wHfrYScOMj4pK1To5Ja1ybQFAYemn4k49FocLZ25vMUATomBGwi5PcxthB4r4DlBTJrU2FWYSoi/iMwMrBmGBEAki3QCww+0vbM8bOl2U8XajpeminSTqRC20X0lh373jFacUyfmmq9djVACqXpkBR1CqoAAJuTc7Y86dM1SYq1KoGaBzoVN572ix+xw5pcLy5P4j1SSTEOuk7wZ09/64L4wy63T+IsmonzQWNgEUk9Omw+TjKeJvFwrSACtNZgGJJnc9rQNIxfQ8HUYDK9XSSLkrF/XT26XI64B4x4bo0MxRZnc0S0mm+mSRBANrqYMggEbb4pPHVbWUoZhmfzQdJBBUjpG0HvPXHoXB+OqzEklkcAMR9QgX2E37CItGAqtIVBoqUkChQEKqFKjpp6R6QZ/cZqjqymYAqq2loYlRNvSYuJEjvjeTyZ58XrmVyNM/mN7hSdu4N56mxEjCvjPiillW8tFLOtjMQN5uLyLbYzniDijUqYlwytdI/sQPXYYH8L8CNRjWzSHSRNNGEayb6iAQQo6DrPbfn6/a3b8c1+PVsywGl6rR9KqT72WT064+4b18kMrXNaPJy9QaXKgqqMv0kgGCGki3UjEw/8g39p1VRKSAABXLBZ8wqxJ6DSZHruPsMda8tRlq9VqjKvJTNVrkCwMGw6Xm284zJ8HIRqmu5mDzqoHyRO3/Y7YN4nwjKZXKMpRTmWT/xDrYWG36DY3AG8WwcEv8OFc55y1aVHyp8xqpnXMkU1DarCSzWvAO5OOsjwsjiCUkDaU52BBMAKCTaDNwB6kbzhZ4V42mXpOpQks4080SAsRt7/APuwyp16j1nrVBXQ1KelTSMHoBIJJIsNwcavFZnM1qRwqnq1vV5VJ1ipWYQsdVa0H+bvbpINDiBVKteglKlSsabVEN16kAFUHpqBMbjaUmdr5yoi0q2gLpPPmCCs9LwxDXBCmP2wNT43VzFRaTAPuPLa4kHqDAI3398GHTXwvwKoodnGmpVYaNQhtIBgm/LJJ5d7X6Q9en/B06lavZSw0lLsCdKXnSDGkGR0v64E4f4lo62L60rAkEG6g97yfuLeu+EH/EHxGcw6UqQLBYUKoJNRu4AEn0EfAwc2nqFeVdatc1XDeWkmO5P0iOu2r4vvg+t5VdiHo03EiTcGOnMGDfv29sH8P4SlGl5TuNZuZUtLxBgldrADbYdZwZSoUqINQiEVZczfuQCO+3vtPTVsgzSzjvBKfkB6dMUnEBAtgey+rNMht7bnpV4UfMU1JKVFFT6QrEaiCQTyGbEex1EiccJnqtaquZeirU1BNCiPf69A+vruZJvBEYe8Nq+cxMvexOlkaOwkBiRqiQLeu2C9KdlVXxnWoVXKmE8sUzzM5RgzEnmOqZa9zEC2A8/l8xXqa8zUamJmSZeN+UCy/MR67HPcZdxXqiCBqO+46A/IA+cawKK2gIVQMilR1MxYTF5t9saszBLuiGruqr5RK0VgXvYALuZmdyOt5xxxNEqjQ9IRJkoqgqRYRCzb9J32wfkOGnlBE2hdQHWADykk99/2w+4TwEAanUBUMmx39BJ/r9sYtjeMVk8/WydSlSrMzUXPKTYjYXIm1hyg3HbG0z1DK+Uy1mVw1z9Mmb6gLX2iNsIePcTTNVmyNOkpCFajuxKkQVDAALM82m5vPbFPFMolFGU5ZHorB81nJYgkkSS+va3/AKe2KiQ04Ll1OtlQlVMoxga1O0wANQPQAenbFfiOlSNACuhifwwoUGSJkHp69469UPhN0/hajNUZD55CQ8EKFB2MlhLRebL929bhdXN5UVGqjWx1UwAdGkSoLAmRqjVN4Fr4OqfjzrhlFRmQCGlXlVgkn9BAG52O2NufERUT+GzRY6YM+oECficK/D+SNNKtV0RqqPpQsBKlbMwkSbkARsQZvGLTmNRhvLNrsUVmHoSRv89YkdN+XLPjw74n4r86madVV0sZZCs336noRj7g3JZ0qXNOnSOowIUJyg2lgLDe1rz3xMZ6aKOL+KsyWitUdWA+naAYM2A+PnAFHJisgqPUIXWRIElo3gyB1F79cU+KOQopItuReJwdwhpyrppOgOGUle40k6tvyqY9TjpJMc75W3FuSRKbfhq7QDeQxBtBiOwP3vi/L5jWdVIVXYn9BUfLbD74Hy7ov5Cx7Eg72mABbpE3t7lzwqtUpstGsNJZtNJy1jYkKzEyrqPvFtRwW4YT8ZzdRF01TAkNCiLqbGeu3YftgDw5xA03qOKfmvUJuJ1BSZgRtPWx6Ybf8RmTztCPrCrphRYHssC/qb3n2FOYQpRpDTpYoNXdRLFV72EGO59MUnCt5WZrPU60/wATlYZjyPTbSyi8AmCGiZggddsIquSqZeuKhDMATpcMCTIMC0XAO8Da2GmTVywCyx7RP9ccZp3GZUMAIUvAiJ2WALWmfscI4d8M8YMpJA1dOfcf7jBuY4rTz9ahRcmnSlmqARzECwmBHYknqYIMYO4N4cFUTVy6lp+oqQ3uYKk9gPnoMZ7xRwBslXSolOqaBgy4Ji90Ji1o3g/bBJNNtxus3kRS1GFSmqkTBjTsLBdIEbAQenfCPiHjBZVMumuoCRqKzO/0r07/ABtj5xHxO1agaVPSmolYQXcGwDCL2tIF8ccN4a+VyxJGmtUMzblSLDUJ7SR6jrtzz9b0ozXCKxVWqFKdS2k1GOoja4AJA9WjAea82kis0EAfUGtPpMHBrIzAmO9x6CSYHT12wx4FlWezBih5Sume02Ig9MdOox94W8D8aOVCVgHB0gMdwLAwPpaw6ibm+LfEXjSJFBjSQj01Exe/5d4sfnfCDxfw6nRdWoOVUyWT9JBg6ZERP5RtHYgDrg/CgBRzFZkYQaipN+UgLIEEy0G3QHfB6zte16C8DzGYpvVrGkSHADBwdgRciQx9x19sOKfGauapHLZal5r1AS7H8osLXHYb/Y4+NnWd4/L+kbWAv72mTjX+HuARQZzRg1edx5dwB9IIjUzQS225ab73lfpn48voZnR5dKrIphoaLMASWIvETqN+kzj2Op4tyQy/l06ZSEAAZToXSIUSJMWFx0HxjMeO/DlKoQw5KwA1EBTrmJLXBhQLbxMRjzmvVq0SEZpCECAZEA9ItGHjyZ/x7anIcKrmsczVIVCrO178yztcqOYNe/ycOKHBQxmInYQb2m3fvM/0wDw3iposIIan+k7X7e0yBtYY3HCc3TrKQtRCT+VgAb9IsN7WY4x5bG5jjh/B6aKJUKP5ov8A23n7DtiYNzdalTjzKiSRbYkwYNpNvfExkvIvFlZKzhaBFRgsNoBMwfy9wLC398M/A6VKuXq06jEUkbSFNijTLCD1JI39RaZxoeG5AUqFJDSWnU0rqWJ5jFyVgMZ/vv0FzuXFBnIWEdC0kgKKoIkhd+aFJJm4MGxx09vjHrzq3KUBSNkk7aVBMHuekEyJPQd5BufPUhQq06hJqgFgpH5iGiIW0WE7gR3wq4r4zcjTSRVb8zkSRIEwSLXE2274QLwrMOuuAC30hmgt7Dc/ODP1rVPAxOZWdpFyLAbkXtsCf64b0nqPUZNJYMNQMElTABnrFwbT198ZehmqlGsC/wBQOx6bj4idsaoZ6jVosGT8QAlXBhw14IPSCekA7Rjd4Y8eWm4XlgqSF+ptx19NRiB9vnAXH+EGoVak5XMUiSjBGVf1FSTYze/f0nBvC+JjMytEeUVA1a3BAmxIAAYkdrACCTcTBwp6jwlfXTVZqMlVJYTGnlnSDckn0juOXOulzFK8cq/wtGqHR61TSRSSmSxhgHkk6QyiegAIjrhrwTi2os+YpVFTRpYBkICwTdUJaSZJIsOXsZyXFq+XpVaRy6qqqdNcqsqEYrsCwDNqG+m9iSd8F8S43Vq/g5eKYJu02AiOYiQJvaSeg64Qy2eqaM6Hn8NjqUEQAT+UxaxtIjobTGPRqfCKlRFVgWCrqBV+Vwbze8jaexxhslwPUwRqoqO801hdQTVa46vOmI2wXmfENSkTSrsFan9NQAjVHLPcElQTaJuN5xq8iNSvDQgICPcm1lkXMWtv2na/TH3Mn+Hy5epKgiYK3kiwUwI3Igzirg3jpoUVFDoRc/mvHNEwbe2+465zxbxxs1XSkIVSQFFwJJjUZJI37mAMYnjda0irLUztUrJOlSY30qDsLiZJ39ScG0KjNSSlUIFWjyadQI0mGEEEqbEbGftjXeHOGUcojgslZ3bUaqAWIgCmCZ5bEgkiSSI2BvrcFp5gsaySbxUUEkC9gy3IHZu+N+2M+v2lnDPDtVaJrGNWoFRIMqGUtdSVkqGAHex9BvFHi9tStRqVEVTKjUZJiCZ3NjEmcCeKeFplF1UqlW7WSppPuQRpg/BOwwq8N8AFZPPrMfLVoRf1ae9rrNo6w2Dvmrc4izOZzO5giQ0MAdRssECCTtOm8b+mLKfh2kykFy1ZoJZbKsAyAIvNrmDy2i+JXYljMzPXvh54d4azDURIBtYHtM3mPT+8Y1eIO2Vr8NzFEDUJSDpY7ECNj16X9Rh5wbiIAh5UkQe37euPRaFBTTisFdALhrCd9h6dsefZ7h6qxK2HzH7jBPLRZnTutmwNiP8ApiY5/wALf9J2B+DcWxMORe1NfE9Y0zKHSfMUT7hp+8DGJ8RZ+pY6pNrkAnp3GJiYzO43eqYeC6K1qWYqVQHemgKE7A3MxtMgXi2DlzLMSSxlbA7flnp64mJhvbM6KMw5fNUi1yCY+FYj7EDD2vwul5VJ9ADM0EgkTcjoY+cTExX4r9ZPw9mnLkFieb+0f0Aw04g5DgDYg/1GJiYfLteH+JctMNVpIfpZ1B/7743D8vmIoCoNXKoCjc7gRJ9TiYmJFdSqVzOXK2LST6lSCD7id/bsMH+MqYfJszAEqxgxtzwY9xiYmM3uGdPMaOcdGAViBtHphnSOpCxuwEg9ja+JiY7OMo6hn6i010uRqU6otMA7xjc+Es9UqUW1uTAgHr16i52xMTHKzh2lJP8Ai4sVEA2GoC8/p7++O/DlEHh+Xn+Y7nfznH9BiYmD/WD/AG/8G8UyiKikKARAnDnhWccJUAIhYCiBay+n/fExMHxqdlLZp2OpmJY3JPfAGZqE7n/dsTEweJ8jvw8vmIuvmmowM+i2+0nExMTBew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580" name="AutoShape 4" descr="data:image/jpeg;base64,/9j/4AAQSkZJRgABAQAAAQABAAD/2wCEAAkGBxQTEhUUExQVFhUXGCEbGBgYGCAgIBwgIiIfICEgICIfHyohISEnIBwfITEhJikrLi4uHB83ODMsNyotLisBCgoKDg0OGhAQGzQkICQsLCw0LCwsLCwsLDQsLCwsLCwsLCwsLCwsLCwsLCwsLCwsLCwsLCwsLCwsLCwsLCwsLP/AABEIARMAtwMBIgACEQEDEQH/xAAbAAACAwEBAQAAAAAAAAAAAAAEBQADBgIHAf/EAEEQAAIBAgQEBQIEBAQEBQUAAAECEQMhAAQSMQUiQVEGE2FxgTKRI0JSoRRiscEVM9HwB3Lh8UNTgpKyJGOio8L/xAAXAQEBAQEAAAAAAAAAAAAAAAABAAID/8QAIREBAQEAAgMBAQADAQAAAAAAAAERITECEkFRYTJCcYH/2gAMAwEAAhEDEQA/AEOUyjkVChVh9WhKasxk22GiPUn4OD85TFQIahckGQjEEmLaSAALEwTsL74LbzizQFAE6V0lQIHKTGxO+mD6zjP5rjFTRoJIMkNAH9VAY+5k/GOXbt0ZM4pAw4Q9ELECe9gp6RF/XaMUMFdjBTluHjUBJm26noL9bA74W06wZUYsoJhlDEgduVrf1Fhg6uWKFPw6YNy8gfEg6z7Dmw4tcZnN/l1EgNBmQPsG6D2vaBgfLqATJBGuYOx2sYAMen2wQM6DTU6KN5htJtFtjHXta33oykoEQUhULGSVDMCTuTBBEWFoFu84k7Amq08hMRCypUjoJsOl/wC+GHl63RKerSoklaagz0i4tveb3GA89UBcl6kMYDSNotAA6Y7OdSjSJ5y5+lipX4E3J7epwXowVxLRR0roLO0XZucWN55tJibyYHTvRlilRjaozE3OuD2iyR9gL4oytXSeZXaofqiooO+3OCLW/wBxhsvFKgVmp0lpiI1swYzaAAsAnc3nB0QvE86FDUaaIHJg2kwN5abid7f1jB3DVRUBamdAEE1Ghf8A47+kT2wl4HR0F3YoWaIZiQQvbcDe997YYrVVWDVKpe+yczAHsY0i3aLDrjJDuXq5qs6UwdVPy1XT1BQglSDAgSfcYsp5h2Pk15fT9S0iNG9gYABPvPXfFvEqzGlV/hlZdZ1sQzMXMBeaOUCFAgY54DVqtSp6An0g6yoEHYmT6g7i+JDM7m1y4GiiuttlZtRtYSBH3mLHscLMkGqVGYqzn6mYSB3MbRJt/YbYPzGUYV6eaNQVdAIcdLgqCrRptNlA94GBqfG8xUnRqVJgAKAWIMQpEwP5p9trBWcUJp1KSInKIaqAJK2J5vsDFugwRnZKqwhQYFMMPqaJgBYMbm7WjpgZsnVpeW9Q+WHqQWkws7Sd9yLj79cEVXWmHNR6lWsAwsWG24kkRe5InbBh0PmsqWGokgCCxEdCCQZtcb7b9MWZhlWCNAGnm0gyzdo0/TuJ7dpwNk65UyXeo4JkqAAxJkdY2hZIvGL0zLOzGqWCp9S6Cp3tYGACoHz7TiwaCrnUykgFdJtaLG53jczaSd5thfUoKDH6RvBt1g339BaYw9quxqFPLkAQFjVG0aiSPcdOg3nHVdKRuzkmJC6t5uYg6rWNwO+GXBWVrUpUA95J6emJhs1JRytKAASZ+rqNgSepn2xMb1nHzOZ5dJDCY2VbX6zIPrt7TgBLuy6tICBiWcxpPSQDp7BYJ7YsSuDApgay1jGqGuCAxNoEyIBItfHHE8rVqOrrRJZW5vLpGSCRMhd4jsOuNsrkpqWIlVgBQoBKAexEj5HTFtWn5kU9arTF1QgUwx7mwETtN/bFRy9E1IQu/UinpIkbwWZTvI6/OGa1KmnRTprTERJOurB62hFnuF6YKYryVDotYrNoWm8Ae6rpPQWJ6xhjn38jLE6yRsCQR/8ALmsF2gC/pjjg3CqikkTSpqOZtUAR03A/rfCPL1K2bqssaxSHNq5pnoR2/wC2CmKuA1dOqs6B6lUyuqbJYCL9Y+0Yd5zKtU8urW8ujTpMGAdeVoIMRIYn5OOOIZ7N5ZRK09TzpFNOftqMiAP998AItYPrmo9Qi73JHeCP6zf9sPY6FUOIG+jyQ3RmAGqPb/pvi7M0aTKXzNfUGsSoPTYLA0j73tis5Pyafm1JNMxMEq0n9Vr7ffBKZunvTVKU28yqSxjuBAH3OM1oNwXI1ABFNmVbITeV3BYqwE3j4wY6Go6laSGGInSx1RbqYInrB9N8V5fIB+WlVFQMSH0m4EHa972gd95GDuK5LyaJ1BpYhEUM0ybC0xf263wWmRxmOJVNXkpomDq8sSEt1MkAxaw7xhdwfI1KDPRKKz/WC42DbBSTYABv3wxyNMZeiFFYqQQp1LpuTBOllLGT1v06YE8QMQyVqb1Kj0/rEWambOsQDGmbx1PfBFRfF6esJ52ZpoAf8tAGJ6RA3J2k4oo52vr0sxplhqUOdJK3EkxY2sPftg2hxEO05fQqm6lioMHpff4jH2vwwFi1auoEXvvtsLlsS0I2VFRSalembEcxknffUTY7wR1xanC6BBZ6rMum/wCGxkfymAo95+cLuJNRLqlLcCRqkBh05R0+PfDarQrOFVtKoOrEKtv0qPqMbT3xJnsvxhU1rQV2MgU2Y8q36mAAY6jaOu+GFXK8lRF1OzCHqSBqImCACWjfrt3xXWy9OiwlRVUtYAFZPYiSSfge2CDRNcXrBUtCqVQDp+cmRHp84ri5IKGtFAs1oaoJI9bkAzfpOLadUVKicwGkEtbpt1N59+nvjSZzL5daRmsSq25CJJt9PKBOwB9/XC7L5qFLGjUKmNPL9Qg/y32AtO84fYepJxHMqDKiJ2Mm4++JhvkOFU61So1Yw6gchUnST0vckXBt7YmL2kXraWihS0iKlN/001U399QAX5v6YYZbhuYCBKlRkDEkq7nRE2AvpPsO+OKXAKxIY0yNbfU53MXv0tJ6YHzMJmKdHLsrM8KWRyRaZCk9gD6TjdZiVuHik4fLs7PqHmQhRPQqWjm6QAQbX73UPEFcuR+LSIA1F6ayTtIkERMmV2npOHfC3zWvStMMw/Wn91329cA8eNWpV8vM1FamL6aBsDb6jAJPzIjpgv5SFrZOvWI1eZVHQs8p8KIA9ox3W4TUyinMRytCVAhKMLzqWLHaD2EnBNDyl/y6tbX+mny2HfVsB3/bAeap1qwu7awwIYgsCJ2k3EgdJxLF6ZRKzUqtFjT3nU4YtB3MnUDbecMqubqIdIqM5naGg/8AM5JA+/tgJxSp0/Mr0HUJblblkz2MqSCbep74pyvHzp1U7J+UcrER3Yi/zODNIfxCalTM5bL1BpWswEEnTBIVjfrsJtFrYKTK0dRUVW5RAVVFgLDcxHS52wMaD5k+Yw1MDymp3/lBEW/abYjeG8yoNZVvPNTJFwLgrJ33t198XX0GDFCNNPL6ZN3YAk94CTB9z9t8Dce4U1LLl9cOpDIrRqMGZjsIkb7bnDHhucZwNTimeoIA7dR1v9r4trZjLoYZ9ZO6qJ1e5O/yT1xnprsP4dydGtl6dVbE2eGCnWPqnqZ3EnY/Ztpo0QS5C9dIiT/fr1sPtjLZenUpVGWmoFGpIWm88rHfTbeAYFt/uQnAKjMHImPyOLE97E298QV8R4k1Yk0VVRsgAgH5A72LR/0KytJKZC1g7OBMAqQQBM9otP0kwOuD8xxIZUaWoorxaGkT0EAb2sJ7YW5Wuiqa1dKrORLEiAAel9h33nrtAi4zuaWqFHlimNXK3XpcvBYm19rbjD2hwblDPUCLH1CB6btPt0wtz3FqjTSFDyqcS3Lqi0gE7AkRaxvgKmGqNTp6bwArMYmOton/AHv1cGvmezCfxtBKU+QoOpgCBIVjcnYlo3jDjM8XoDmVWqEASpjSB8T1OwMbYpq+Hwq6q7imPyj/AEHX4GFHFeLUFRqOXQnV9Tsb/HYWF5M+mAqMrX89qlWUQAwo2XUTJIEGwUAW6EYZ52qChB1vLCDdReZJ1sC8bi9+p2wq8EwKLF1YBnlAti3LpJBLA/UCI7jDyqEZ5p5d6jdBUMC3XTqk/f74bxcEuzS7JcUfQ9OnJKFfxN3vNjaZsTaLT8zB9LhYSs1Ss1Km9+RCqCT3iCdzaN5JxMBLOG8GDS/l61iV/AU6hAOzEG5mLHYT6deI6UUqdcNTWvTgUhIJEzOoT2neBtHWZWzdHLUjz0nrldqUQvfUwHQWgdThPQyhqUnqVy8v/lILDuGJkmNoBHTtGN8sfw6orVqU6Q16mYc6mpqgk+u4iBInDKl4eaweoogTa1vTv7+mMxSyzM2nyySOpLAx6ybYZcYySZSiutId7gTso6yZgzH2w3YeHGepU6GepeW+umxUVSokEnlkRvEoR6zh3muJ5hRFOnTpeoBZ/sREfvjOcNyVXy6ddhqY8yRbSOkXues+o7Ya5bM1mIDF56DU/wDrt/u2CzVC7MedmH8tzVqMikumwWYtEWJ7WJiemDchw2rlkcnKtURyCsQfLP8AMG3S8yL2N+/zMUf4MNUZIqVdgGcExNzzCwk9pn0xxQFesglqjCQQpmYO12sCbEGDbtg38WGn+K11mGydNejSzMe0Ipn7j74C4tnKrrAquSfzNpVT6CmDb9zJOAOLcGzFNP4iDop3ZdyF6mZ26dY32wdwfhxqHzFdlDLK6SJPrBBFja4O+DPp0BkMjUkHnqVDYm4QfESf29sNsv4fbmrV5TRfUpgi2wm3oMPaGTqIsvVKqNyCgH30L/bGd8V54eUVpM9RuvMxmeigmTG8/bFv4ccZbjdSSqMClMSWIU3m1mEk26WFzhjkeJZlwAHUT1CfeJF/jC3w7XFDL0abIhr1XYslQGQZhREg3UA/fDKpxitEKQvT8Om0/Bbb4OKqEuZao3EKNOpzc8lmO5AMbnuBv2GNG9GgqxVqU4MyBzWJ2t3Fr4T/AOFNVrpVHm+YjA3AFxBEkkmOm3zhqPD7VVbW4RO626fVJ6A3vgRBwjTQzUUdb0KrCdY1MjT9R03IiZIv1k4P43xWoyaSqASPoUEqejdSsHrI+2B/BmSQ16+Uqw7WdG1GG5lRoNrQytH8uHlKvlqYlKdVjY8qH/fr0w0QqWmlRgWcEMbgzEe1yYMWk73xzxXIUvJbVV5R9KIdo6wLLHrGK/EfFlJhUYk303JmBMRtH7XwflBTZQvmlSAFb+buxMGJk2+MEpKfD1M+TTllgkm9gFki1ouL3740+SWktg7Cegm9j/5dz7Hv8YOyWXphSWqJpj6uUxedv7R/aEGYzXmO6UQwSeZ7SZ3G4AnfSNpvNhgvKgLxBxQVClGkrPH5AsyYvAKzaDeBucTDThPh9VLVYKlratXT1vE+0egxMXRZhMjlChWtWpaD+Sm2pyfTTLfcRgvK5urSVzQDFCNQp1VBPuYAg22tgenxgKy/gOpG2kiywVHSbbYHzWeFR1pkPTQ8ztpJLX+kbQO8Tjr/ANczOp401U0KUaYq7BgWJ7yonbsL9cJ8zlq1ZjUzC1WQCWO51TYMBJUe8dBbbBvG8vRWkz6nNZLoChUJ3+oSZUkR7HphtkKArKhetT1FQWAYawSJMAkAHpK/vjPBwqy7VrCkXQbcn0mLCfj1xoeH5fOEXrFV7mmPf9WK6+Uy2UUuarpU/KEYS4/mDArG99PfCat4mrZnUgcqoW5UASNo5QJMG4nFeejOOy3xBUetmVoli34gTWTaGaPiJJjbG0o5CuAfL8xRMWZha0Wgg9MZXLZNZGmkWJvqe+0bWEDr8+2G6h1AlHBMwFcREXMXO3WRiohvnsjmRavUU5eIOt9Em1mUKZ+5wqz1dtdIZYMoFgVLBADEnUygiAoMmLA2vgPi/CKxoPVWmyhbkKdwfe59lOLPA9c1KLA6IQm7vpCgmQJhpmR06YM407zhnxDJEieeuW2YE/ZBNz6kgD0wNw3XlwlHM04YnlcsOeZIkCJI+kgHtE4cZipTBXXVTVvGXpa2PszBv6L7YR1KqvX1ZkOaYhqQcljqMgAwwIiNh3GKJV4gyLEecjUlq0oNJV0g9yPrJJnuB+5OLsh4rHlUURVNaCrIytqBkgReII7Ye0OHNUfzfwmkm4VTE32neO98UcbzCUilWuqeYtqYIBYtMAX5gItbebG5BN+LPqj/ABDPRpCqhnaFt9gb4qqZStWDK2ZJaOVRTaFMCNQJUD5AMd8StmM1RRTq1M5nQQSRc3AmYm3QekDE/wAVZ9VNj5RP1supzMAbliomI6RiJTwCkq1JzCM9Wn+cSQpkEEdCJEjqI2mw0M5fUXepLabap9fyqsk36i04HymVpNqpGIQgLqKktIDEmDBMmN4tti3OVqGXBHLOmCsQSNgCZsB2PY4rVhH4Qo/xFXMvpugSnYGwJJPpuo+2NRmOH0AA1YrePqME99ua3p/3yPAHqUK2YKBTQrJzS3rywLsSJYbdQZ731aBYQA7zblGkD33Nvjpi5+Cf0dxjMUtOnLJt1JJJ+DJA9cAeG89Up0OeaTPULRALGQoFtxEHcgGbTjhclVpoPMVwmxqKJB63ta3e2NLkOFUygYGnp/WzDffrfa/bFkw6U53LvVpeYCxbdRdm02Ek/wBh/riY0TcQytFYnzTtyi3b6mNxb1x8waeWEThFS7Mygsd9XKgGwBPXqTj7S4jTy4J1io/RUb7EkdMJM9Q/yCXJ1tDFyYW+4/3c4OrZmnDLH4bWLAQvwSDecdr/AFyn8UtrzD6qkrTnYfnm8DuPXa8XwW/M3NTEz2g/tfBPCnoKqolYCwBLRIj1sPt6Y02Ur0aZVzUWo86QAdTH0A/ubWMxjNufGpNIc1wn+HNPMeYAR9NN0BJ9RJ6HqVG4jvjulxCvXcVhoiYpSgUajZolYJ2lj6iRfHPjjL5nMO1UUWVUXZmFlHaDHuBtfffDrK8cytMCkPMKUxpVkIggbm5sSd95tYTjJC/43nASBQpsRY/SZ/8A2Ya062ZQFqqZdREs5BJEAcsFgD7Lax734rZyuQSq/wAOsW1gmo3X9GlZ7kAjscB8N4eNb/xYLyZSq7sVufp5oWdtxt72CA4txirmAxTXUCAkbKLGJhbLNoEkm98A+GKQcu5UqRT/ABA1g1Qs0GLcwUt7X98avN8RylGmadPSzMCFCLpCkzftPtP+uZ8OZiplv4itUouC2kanX8OATMCxJmDPthnQrS0HqVEiUK/oP4m3e8x35sfBRZFP/wBNl4vOrXHfrI3m2FuW8QVcyNVOnQNyoJQiGAnbUehB7XGPlfgeZqMFq1naRIUSFW8dyI9BH7YrFKXfxbu1YUHKHcU1DHSQDuQZ0m8W69hizK8Sakoq06dBG080guxPUhmBYT+kf1wTSopSHl6k0huZqcyDtqqQPaxaQOmDuKcaWlQ00anm1HcKN1Am2wvHv2HTBpwLlM4pHm12qln3IUQAYhRffYGR6COt3n0DyUnOp+hUCY3JkhfiYkDvgqh4fDaDSKmN4m/drbdT1wm8bCnl9KgHVpLatIBInvEmSf8AcYk58U+VQpK1IjzDdyGU7DqFYqvX7DBa5HJ0lh2V6zCC1QEiTBMRZQtzaSYib4BzeQdVpoVSqfLVmOgES4DG5EfmgekYd5Pw+X0M6K2mCAF9L7b+nsO2G8BnczWpZOqhpt5tE/UWU8h677jqO0Xnq9q+IqCE6KZLT+Vt43kBT073/pgvJ8L0sBUNFCOYghQR0JB7Dae+FXBqCDiNZNStSNBirNeWGh4BBF+VthsMG6R2Y49mHEU6bIDfkUj1u7deouMI+E8TNYV0HQrVYm5GnUpi8mfMH2vjSpUyZ52qq3qAxt2nqPv1xmcvmKdHi1KohBoVG0G0QHGk2PQEhr+mCYrbHVLKeYQT5jj4Uf8A9T7iMTDqt4gQW8sL1JD29roRviYdhyspkKLIddQU3cpGhwSEB7wRfp9/XFWVp6ZGiRJYaCYjtpvA9BA3w0L03YNVpPTMEgEtG8SRE7CB03tgnL8F1KWpnVMQRsDfrjftGMJ8plMh/wCIHB7RAH/tbf3xXmTQdiuWouGEQ4d2ae4BOkD3GHfFPDrVKDuXh0XUDboNje07b7xhJ4TzJdTSWAyDUdRjruPkjFOeR1cPF0EDzKtSpVABWiKbydpT6ZkidtMHvBw1q5WhVlf4ZrgMXBVNHWQdUgCJOsAQb74GyXmCDTcoCYIYapPe5B9fibY54pWrZfJhPNUpAUDytJeAN21N0Ataf3xlsPleJPTqEUKlOqpfQKbSSohTq1EKAtz2+km3Vq9apVIFer5kTpy1CwHcuxjSPX7HGZ8L5VnpCqoBDM06x+UGOpuJmwtb0wZx7grIP4jLqSY/EppJBW/MBaYiYUERMetYN40yy+Ry+rzHCyN1AEJvbUtQFjBiTPsDGJ4o4kqUyqgUqbqwQKAC7ysyQWgC9pucV8G4llKtIDymLyNKqQQ5MCCTEX9O1zinieRqVq9OjmiaCBiaaCCHEdHDAA+sSB2ti6q7LOD5+ll8sor0A5Zmd7lW1Ewo3g8qi0C9+s4bZjMZasq1BVcgMoFFy5DKTzltRa4F7HoRHXBtHglRXNTUmk30ja57ztinNZXh6E+Zp8yZimbz6BGC+8+vfFqwzXhlNifLq0wP/tFYA7AWgfAwGvCVLaqwC0yeTzABAWbknZibwTMfIxnKlGq4JyoJploDsRKkQTqIN+mwPyRg4cHX6q5es5aFpoeUme86iBvNrD0wEXxvjuXpqq0EDuHBMrOsdV/UfYbmNxjPccydbNmmyUkpRaLJI9iZme/pi3iHD2ydVa66vIY6LkHQSRZv5TBAv3BMm+0H8PILMoqaA0FoABuCbhWF+l8PXI74AcVr5hKXmiooZKSalVSwlVVSfpgSb2vt6YR8Gr184KzNWfTSALS5AMmBvP8ATth9x3PZUUqlLzVJcRKoSQehnUBYwd4t9834ETzaNelqjnRmkwBAYHYiTIH7WxfFvQ2hktR1TUEArpgGZKmZnoV7d8MqfANL06ioPMHKGdySLEn6SBtI+n/XFtLLU6CBmzTggfldb/BB7Dt/TA9TjWZgqkhSBzvpX/8AIi//AKQTtjLXJB45yFXLsrKU0mZCwpBJJ+kXg3vjSJTy+jK6XEtRpmQFJDRzTP0kmZ+ZwvyXDfMM1HNdydyJQR2BHMb7tPthxR8L0luUZCLllIA63j6QT1gDfDvDOcrK3Dy70QDpQFizBhJOmABAgfV+3rOJhXxXMrlms5IFiZETf4OJgjVjM8TzdbMVBVqcizILfpmyj0PQ7b/PbZ069Scjd05f6dMOeIcYybhlek6ki7K2oT6gxPtvaJ7VE8OqGz1KY6GP7DV7bY3LGLKU8R4jmDSKuXZLcykss2iexkgDUAb4J8L1aRP4QCVXUame+ub9SIveFEG0k4b8JyS1qs0mJoUhpQwQalSASbj8q26XJ7YH8YcJoU6XmUWVq2oE6HJECZmWK/a89cWzo/0XmeLpRg1ELOfpCVJUn1Ahh8z1vfCfidGpmeatUFMTGlg23UQJKiOpvJn1wd4c4VV8lq9RCpYypIvojfeY9Bvvh2nAwwLu6GYPNAFpgm+5vM+nbGeIewOXzNTlVaS1RYLpZAANhAJAHpyjDbM8YGWEGiiuFuDU1af+aBG3SccUc3lKG9RSY2pXJ7RHKJPSb9bWxjH4otTiHOT5SnzCFAmBAUbgC+mb7A74O0JSma+YWrUlHJ8xHMDUVvtBNuhtad8NK9Wq1QstfW+nTpYRMXtvA97GcDrxdqmZLrRlKQIXmAlm6kkHmjoO9zj6nHGQ6f4V2ZhdoOna5sI+0WnbCirhyCsrHS7GbCQImbbWgx7Y2XDMu9BVcVEWiAS7FBJENFlAm8c0mYj1xlOArmEzlarTo6VqCQHBChiQTEkTEH74o8Vcaq1dK1AAocFtOxGxmCR0P3OHu5B85X8I8S0qVTMkrSRWdSqqYE8wax1aQYBJmJgdcPeD8bytRmZm8tjAI0yI9Co1Bbeg9DgY5V7aRQGzaXvpkW0iBEbbj82KMxwIsjA11VZLsqUIAPpzgA23In74NiyiK/HjUZ6OXChKY/EqOVghp7jY9onfbANPhruOQl2AAuVUaFmAim5tfUTzQbDCHwxlS/ms1XQQyKjFCxnmvYgCI263w+zHFK9JalOqsm/4oU8y7b7DsQbib4bM6UumfD/DlKdflhp2LHUu46GQTG9vbBHF+GBWNWkyLmGQoaSqSKiyDoIi1xZ7AEbdQmyPHkZVRZY7rpcgybkkCJJN9/vvhzk8nWAlZW2yAAnrc/E74Ofp4K/DVagKbtWKeauvUGHMsRCrteDe49DhxmCFldPmVCsqCAFv331Ce0zGFHjHw+3lisnlpWgWNTmf26NG1+4g2ILrgXG8tUpojgpUCGBINyNRLEW0zKqcCV1M/WQ8q5enAux8wkD1bSZMiJO98faQq1lBqVncX5VBRIuLgXI+B74oqccoADVTbU0SNYjbYSD/AEGB6/jgKQKdOmo6ajq/YQJ9L/OAg/F1GlRCVK1PUkf5SnSReAzbwDfrO3riYW8ZztXQa9WwZvz2LesREYmNSCgX4Zp1VqiFaAAU6mIAeQBMtqNgfTv0ww4fwXUFZ6BAK6ra1sY3IMDcWONF4z/hK2WNPzqdNhdSOcyPywpvIkSSN5OFHE/F/J5OVtLRr2Zum0WJ/wBxjXt+M5+kBywFd0TlRQS3NqvPQwZufsDi/iCO9PTRbUbyCt/cATJ9MH5PLpQVg/11CA1STosSFANhsSbkST6RjVcE4RSpKar7AFjAExBMKTMbb9zg2HKyvAsz51F1/iPJUSpTmOo6RBCixHv29Md8B4E1anrcF2DxAcBSuwJgg9D67Ww18L51Ho1z/CmtNZ9SgpABiLuLn7m3aMBeDqeYpLVqCiNDwU1sAPLEtO/5gd4t98SE5PglM6tKU9StHMGcEj/mMETYxHWe2CuMNQo0QGWmxLQFNIBd7kKACTBO5HW8XwPl/EtWJbLKVIkwtTv0Or+n+mOs5xiKFVlyopNVDByzaqmi45QYYKBPcb2i5OSReEF1mtThQ6KCo3LSTI9WgKB6TvtjW8K4KjAlgZYbXItJjsf93xj/AAnQouKxdxqaCBMQFBhwep1MFjtee2nynB844hc4SovCnUQPhwe9sXkI01LhNKmCzsq25i3+x7e2POPHmUpNmF0MQjMNRB5Z7iPTeOo6407eE6jb1aj37i3qdUn7Y858RORV8sGfLcgNtIkXie4Pvi8JyvLMb2nnW+tMzl0psJHmKCRGymDqJvc9P2xQniBKkechYmwKuVRr3IVQmsSdifS18cU8+h5KXKFQAB2UEGBO9r+sT84ZV8rT8pvMzCNy7KyzteOxPxuMBZfwbVpU6L+aCWNZo0kcoWBe43JY/A9MaKlxuiGlUqN0gsqgn2Enf17YxvhumxNZUOwD3udWrYWuDufYbzhvkGru4VSRBuBaBsZt0E/vhvjolkgDj9Gqr/xS0hTWZaIVZmZAJBnvE3E9cHZbN181qNOoNKaQdTsACZ0xpBP5dz23xqP8AmizuS5KkrOq3vYm/YD4wi8Ck6c0KdMSuiVMATqYQLwd5AMbwAcW8H6X8Qy1U1KYNUHzKioxCtMsYEF4m9tuowwrcGRwiaGp1EUKrUoRnFgJXmHztbaThn4h4fm6tJAlKmXpMj01VhOpSOXePQrbFmd40MvLNSljs7EiYgSBfqLX6W9DeF9YzxNk1o5mkj69B0mNZJAmDJtcgeu+NA3CTRcmjT0AkxUWdRjsSSQPQEDvfCvg2e8yo9dqYq1FM3YAJ1JGq0zYdoNsM6niBkD1GpUyxI0aXOoMbDcS3sDaOt8a5Bnl+AFjqqy+8zzfuREb79rY+4Bp/wAVmtIzPm3EimgiLbtAIU+kT7Y+Yzy0wtZMxrAFOdpJBAE99QB6b9emGPh2t/DuS2h6hJv2BEEAkAg7+kHbD7iVOtSDVarsNfrdjIEbyQBa1rDGZ4fRFTN64I8vmuYjfT0N9RmPQ9sdO3Pppzx/SOTLNBESASCDtJIvv8ziivxTMlCiUKgpxGhaZAH3k/E3x3/EwQaq195DaCymCbkgG3WPv2w54PVy2nmqqTMtzAEWNoMHoB9sY4joxfAs7WR6mXBFPzHBMgSbAQSQbWmOs+uGeZ4gWcI1SpVtyg8qmI/KDe8bn4x1xzMUsvxKlXDo1NhJAM6eQrBkbzHfcYf5rhtBfKrNpEOrnSwLAQeUptvIMSdwMNs7Zm9AOFcLq1H1klVBiCI+kQQBItHt++D/ABbklRFSmWau5UmmADqWRqk7IsfmaJiNthuKePkC6Msmo7BiL+ggdvX7YzuW4PmMzXqs+oMoBbSJmT9KwQLRFpA6CMXPdTQ+IkpU8uq0lRHLBqihjzRYQBYCTPQWG/RXw3jtfLLoJekLwHUQWFzEixg/7jHGX8OOW+ity3ILD4mBq+2O855qyawgG0HqTaADcmPc4UNz3jLMHUpq2K7KAO0XAnr+2Mn4Zy7ZjNhobTTOpiBtEkD3Yj98MOJ8DFYBgEpNEBRA9ZYKDB3EWPp0wHwnMtl206AGptf1HrBkj1B264fGfjPleWvocI3eqQ5ixJYGPUgg2/STv8Yp4xkEp0GemWnsWJEQTabiQOvf5w8XjmWYAsxTqV0E/vG3Y9jgTxBnDmssVQ0aVNllC7y7wLQFkKDte8bY57y6Qo8B5NqdI1yCDWaA8IdKgxsxm7AzAsAPjc0sitIF3KJYBqjEX+1vX5xhfDvH0TI00qU0cgOCKjcv1tA0xHUG9z9jhNX4o+YeKApi0kA6UB7gyY7f02OGzaJxG14z4y5vLymqDadMlulgRMEd95NsZjgiVsrm2zLqaSvKqTpsxG5E2WRvGxt0w/8ADOQo0lJetTeq06mFgBtpBbp1ndpFhYYr8d8Oork20NJUgwtQHlBvy+8HvbFMnCq/OcQqkBvMpoKizppwLEX1PvEb6QPQ4TvlRVQFAppggGrUI0C0HTqufgH6cN8vxjLLlqVSpWq0ndAZp8zdbQQUm0R/rhPVRFp60NRy4Nq2kWZiQw0mRaZBBuTtgJc+Wp0yq0iBpEM8fWbySJnT27b4K4f4hejLOwVwJiAREW33nv64GOW8yPLDXsBG5BI3+MabgPhoPTYZmkhBMqSwlT3EfSbbz/S+rjM1bwjNZ6spZDRphv0preexAAUGx6nc+mPuEXGczTosQklFMEswOr1EACJtG/8ATExlom4wMzUXzGDOx/KJle1osPQbffDjw7xdEQUQKYYgSRbUbFtRMz19hYRhhl+EaKmpjpIMyWgAGdiR7ThN4sFBjqoqPNBlmWwb42HvAnr6a2dDL20dTOZimPMWiHGoamWWYCbsE0jVH/NsDvivJ5deau9fUCSytUiwaSYAMCSfpkHTpBNoCTIcUzFfLqPOZKYkM5JiOwAu3tsIExjO5urUpnmUmnMBukdx8dDgkqtjT8bzq5qmaFEalVg6ORGlhfVvA6i8kz64HzlXziDVYAkCVp/SIUDcj07YrrlyiJTUlSJATr02Agn13wdkfDlQgvVGmOhYSZ9N5n++NZJ2N/AFbhaVV0EeUFMgx1MCWm5mAsT0HzKT5rL85+lSOdGgj1EX7crRMbY0a+HQsVMy6KJmNVp33Bljb27TvgTi+fFUeRllHlrzEmytYCWkQomYB6nvg9osc5Lj+ZzTaEqVII/IqqzWk3C6hEbj17YeZTJKCWNMGpcS2pnAiw1NJ7ifXfGC8PlsuavmzTqCnyAmJOoXUzBMSLd97Y9BoZlQR/EZlgSo/D8vQRaxkASexn43weU/D43XH+FamKANCi8aRveOvbcifU9FHjThlEUixQLmCPw2BgwDuyjdYEXkify44TxY4aoMtSLU7hzUuATIBW83g2JbawicZh6lbOVWfVE/XUIsvpA3MCyjt0F8UlVxMjTNakGdgoB0xBIMd4t3tfbbDMZKqiFvMouAoMAtN9h/lx9ziwcPC01pINKgliSZLMYljA7QLTH2GHfDOGroKNswvPX9x236YvKxeMpDwXhqVUqWWpYsKaqQWuAZKmY9Otr9z18L5hic1TlKpn8IyA4jpaVYdPjbfAPA6a0M9VliAinRIJDhrArBHaZm8QAZsx4z40qIGVWSWJugiR0gyYHUGbm+Hfwf9FcDzVCsCMxT/GWxFQaSI23GpT6D/XBGY4HlqosrKguzI7xHX6mM+s4xFNMy34wGpmIIWSzuDs0dR7xPScW8S4lmWpFatOqqPykspEgnaSJj09cWLeDdspQ8gN5KPRAC0nez6TH4jKCBBMsLTHQC2AsyxozUovyKfoYysb8oAgXvp9bRg9PFPmAIlFIQCYbSBf8AmaJtYC+/xRwzix1nTQXzy5ZUA1BBAjSqzqaL6jteBvg6PZxwHjuXqUy9RdLg7UiwLT6atPTr3wN4h8YHSaVGQI5mYjVHayiP3xkeHZcVK55mpjUxKrCk2MhREAlvSAJt0xpm4BSA10aTVCOrFnJM9ViCR7WtismqXgk4JVrMzVVemlNeTW6hpNuVVO5Eie098TDzh2UqM+qsgFNUhVYCTJ/LT7CDuB9UgHcfcVxSEmYzFbMNqJj1Y2+In9hj7kFpLmNFVpXyyV1ABWfaGmZXcx1gYLfKM0SwM2Qarn/3fSotLbdN7HpeAAsFMVI3a4v1iN+0du0WeIOaZf4VUqtcTFgqlRpHtECRhR414KKNKmVKkkkOuqSJjT0Ft7+uPQeA8Ip5ek7aShVNT3Y2F4gnT0UkSJFjaRjyrjdctW0qPr+oT06xG0+nY4vG21eWY0fhzPPQyNEqusuzrp0F/pMDTpOoQOu18U8X4nxAJ5hRqSSGB+lo2uNWocpIvEemDvDVANQqOiuArhYncgW9ryTESQpxXxag5pNqBOptC2Ik+gIiwBEi1zfBvJk4x0nCxUXXNWuxEhi2kHrPUgX3LD++CcqoFMtpIGoQFUKLe53P6rmDvcYIyfAmVKaOwcqoXSWYqsDpcLHYxNhhx/g5MAxAIuuox9z73vjOkmr+HkzlOoHOmooDUm3ibwJExNiJ7ewxlbNMlSouaVzUA06tRIAMieU6dRvBM7WAIx6P4irLk6MqFDsIE7xEk/v6/UMYfhOW/jvNVg4poVOqmo1ajNp0n5HzHXDAM4NTp0suPMAemzamAaGkWUT+kCx9dXcS6bg1HMKvk1jb6VgcsdNKgADadunU4BqeGGNMU6VJ0pj8xfUx9Ykg/sPbbA1PwxnaJ103Ru0PoaN7zYj5xd/U0FDhhVQCQsbwJHt36zBn73x3l8n5tQgsCgvViwtsm/rJtYTtIxnKfibNUnNLMrYC6HSJHTmQSOvXCvPeNKjoaVNRSSTZSdtuptbtEycHrT7R88dZ1atbXTP0CAwNm2k77SLew74+8Iya+V5+YXzKrmKCsJWBYuy7GTIAa3KbGZA/BeH0aul6zORuECqFME8rMTMGB0FuuNbX4FUrMW8wsJ+w9DsBER79Ma3OBm8k9bJVqjhoZmYap7DYHYRA7bWxq6fDT5OnW86d9cxF+2xjczv6YuocJZV+qQSJ1RttckdO0bT6nDVAtOk7O0lUJiYk6ZsZ9MZvlpkeX+EMutSvXy9SzuSQwYC4uTJBkSZPeBfDbOcRqKatOm6uoABdIVbyIBFpEXAJibb4z2Rr6eJUGssnSSbDmUrex7wbbY9Dq8Vy+sgFk08o1KT9JNrbf9T741e9E/GG4xw3M0Wp5xFVhTGpwBIB2uD9QvcgWPTri2n4iGYqirTJR2YgosyogXnYzcW7Y2XEqcoagaQFnVTIvFwJPrsPUe+Mhx/wq1OjSzdMr/EHnqIHHNqEwotJE7De/WBi8fKXsWWdNPw7ilN1ZqppoVgbTPsCTbvItiY87yXGGqMVMBm722nExXwU8432V4RqMBmVojWR9UC14C2AMAQBG3XDzI8HRdTalJBlm1WXZrzPT1/phPm/FOXB5aTuTtJCjvMXJkxNsZrj3iSpW5WgDoi/T7m8k+pn0xmeNrVuG3ijj66fKpElATJ/We4/lHTvv2xgVD5ivFNdTNYQYsLkk9Bc3wdleCZrM1NIVqdMfVUYaQPuQWt0XuNsP6HCUy+b8tGphKiXFZnAleqvoIPtNiT2AHSZ4sXfJ3lmzOXoCnQhlRm1ad3JueVhJjoAD098MvDnEhmzoenTBpqWJqEBVAIE3UxuP03HTF1fLsV5ahQAgFEVthflf4I2U3MEYUeJeHaatOrQC+Y1NzUXUBqg/UxZ41CRN5g4xxW+Y64V4pGWWpRrIGZHOlvMiUNwBAuN+w2tOD1/4glVlKaBe4mBtvcX+3TCPhTALUUUFaqYZTUpBjuAxl9gJnSLXNtzgzw7VqUQyKNdNmLwDoVWIA2AuN4ECI2EDDfGDaUcX4rmc6QFRnmbmIHf+Vfne2+GXhwvlsuVDaKhdmYMJBiF79I+/uMO6HEKlY6AfKCkqxaWNoDQAB3idQ+YwJxrKeVTLEEqXC1SCNSr+oWiPmRa5m1/B90bQ4xVNM1HY1AKZLrThFWD0YfiH2sSbiBhI/ifMUy4pIRTIBGsa/LteCZ0g76WuJxZmaaOBQyQZzqCtUawSZYncSQL6QCcMfHGTdck6zLrFhEKsgGB0Ede3QYJhrzvimfatVLXZybQR1w34ZwhKNNmzSE1XELSYRpWZ1HYgkbQdpwP/wAP2pfxtPzFB3aWuBpE3B9p/tjbLk6eaZniQWMAyGAO0gEWgj77jG/K5wx4zeWSyPC6wU+QytTN9LkKQTNgTY7Hcg/1wwy2XziuFAVI6mqoU9dpv0kR741uW4eqxBCAbKN73B3+ZBP7YWeJ9C0VSmQatUhKYvbUZJPoBvPaemMe210zIWUc1nnJVDUa/wD50DeNQ1MLT1jpgnMZCuqM9R6JItpNQs2/UwQIM9e+G/DuHUqajTraBEnV0kj0Nx64crlkFJxUAVChAkKYkEExHqvsB64zbDNeMV/xa5WpymQgAvudxG/1Th/xrLOWcmooaTYrzTO9ja/fa++EP+XnADzRUWCLzBEQO/pje8cygUu/ICkkBmuwBMt62v7k9cdLxjn4/WMWjmK34CKzEXaBI0mwk7CYIv8A2w6bgTLJzNcmfyUTqNrCWjSO0QcU8CoVjQUgNFZy56WBhZ6RYtPr7S4y3B11Qz6iDdYIAF7liL+lv9MVpjLcW4CysrUVrVFIJOikYU9AukG2k39Zi1h8x6qirQo621Q0GHZjN+oJPef+uJjPvV6R5ZkOH1Kx16fKpm/mupM9tC7tPfbe+FhNSjmVSodLI0lheSLgg9p69Pi3oXDamuC8SDYg6i5PyRYbxcWjcYN4n4eXPgKSKZpgkPoBiIlSJ2m2mex3tjftyL4iOF56jXpg6K5rG7G0QBJOo8o3Ft+3TAPi6mSFFQGjRePxyxfy26TZQCTbVLbkSJxnvD/Fq2QreXWSDMFZs6raFN4AtHxbcYbeMPE75zL1KAoKuogatUmZkACJJtG3XBZyd4O6vBHkFqjVCAAVsgUC8DSusiSeva18B+JScvlw7omoMCqNspkQQBtETG4JOLKee4hUUIgo0QtmqGxEfymWkmQJAkjcb4Go8KyysHr1qletNvNA0T6Ix5vYk/sMYaBcJ4qM6DUqkAqfLALQLQxn7i9v64YNlAp0KoLAyIIIE9SRboDf2EmAM9XyuUXM1/xRRoqq8tIEKzG+pTfswICgfSfTHWT4PSaWyeZql9UCn5ZPwzEqq37zaD6BTSZhxkqIOqdTmKX5mZjPKRtcyQQeggCMfV4U9XmzL6zt5SjlWRMN1du5sN7d8fnuLVhmaS5glWpkm7AwTtBBjcDBT+Kyk85INzP/AEsf3xZVsbCtkCICFZQgoFgbdABsCJBt1wH4g8YrQUpShqxs5IB02uL2Jm3YAfbJZbidfM1SvmjLUyQBMg3sAAI+bqAPgY0Hh7wpRCLVINZ5vqIKAiRGkXPTeemLM7W70w3A8nX/AIjz6NB3pK4LFVtE8wHfrYScOMj4pK1To5Ja1ybQFAYemn4k49FocLZ25vMUATomBGwi5PcxthB4r4DlBTJrU2FWYSoi/iMwMrBmGBEAki3QCww+0vbM8bOl2U8XajpeminSTqRC20X0lh373jFacUyfmmq9djVACqXpkBR1CqoAAJuTc7Y86dM1SYq1KoGaBzoVN572ix+xw5pcLy5P4j1SSTEOuk7wZ09/64L4wy63T+IsmonzQWNgEUk9Omw+TjKeJvFwrSACtNZgGJJnc9rQNIxfQ8HUYDK9XSSLkrF/XT26XI64B4x4bo0MxRZnc0S0mm+mSRBANrqYMggEbb4pPHVbWUoZhmfzQdJBBUjpG0HvPXHoXB+OqzEklkcAMR9QgX2E37CItGAqtIVBoqUkChQEKqFKjpp6R6QZ/cZqjqymYAqq2loYlRNvSYuJEjvjeTyZ58XrmVyNM/mN7hSdu4N56mxEjCvjPiillW8tFLOtjMQN5uLyLbYzniDijUqYlwytdI/sQPXYYH8L8CNRjWzSHSRNNGEayb6iAQQo6DrPbfn6/a3b8c1+PVsywGl6rR9KqT72WT064+4b18kMrXNaPJy9QaXKgqqMv0kgGCGki3UjEw/8g39p1VRKSAABXLBZ8wqxJ6DSZHruPsMda8tRlq9VqjKvJTNVrkCwMGw6Xm284zJ8HIRqmu5mDzqoHyRO3/Y7YN4nwjKZXKMpRTmWT/xDrYWG36DY3AG8WwcEv8OFc55y1aVHyp8xqpnXMkU1DarCSzWvAO5OOsjwsjiCUkDaU52BBMAKCTaDNwB6kbzhZ4V42mXpOpQks4080SAsRt7/APuwyp16j1nrVBXQ1KelTSMHoBIJJIsNwcavFZnM1qRwqnq1vV5VJ1ipWYQsdVa0H+bvbpINDiBVKteglKlSsabVEN16kAFUHpqBMbjaUmdr5yoi0q2gLpPPmCCs9LwxDXBCmP2wNT43VzFRaTAPuPLa4kHqDAI3398GHTXwvwKoodnGmpVYaNQhtIBgm/LJJ5d7X6Q9en/B06lavZSw0lLsCdKXnSDGkGR0v64E4f4lo62L60rAkEG6g97yfuLeu+EH/EHxGcw6UqQLBYUKoJNRu4AEn0EfAwc2nqFeVdatc1XDeWkmO5P0iOu2r4vvg+t5VdiHo03EiTcGOnMGDfv29sH8P4SlGl5TuNZuZUtLxBgldrADbYdZwZSoUqINQiEVZczfuQCO+3vtPTVsgzSzjvBKfkB6dMUnEBAtgey+rNMht7bnpV4UfMU1JKVFFT6QrEaiCQTyGbEex1EiccJnqtaquZeirU1BNCiPf69A+vruZJvBEYe8Nq+cxMvexOlkaOwkBiRqiQLeu2C9KdlVXxnWoVXKmE8sUzzM5RgzEnmOqZa9zEC2A8/l8xXqa8zUamJmSZeN+UCy/MR67HPcZdxXqiCBqO+46A/IA+cawKK2gIVQMilR1MxYTF5t9saszBLuiGruqr5RK0VgXvYALuZmdyOt5xxxNEqjQ9IRJkoqgqRYRCzb9J32wfkOGnlBE2hdQHWADykk99/2w+4TwEAanUBUMmx39BJ/r9sYtjeMVk8/WydSlSrMzUXPKTYjYXIm1hyg3HbG0z1DK+Uy1mVw1z9Mmb6gLX2iNsIePcTTNVmyNOkpCFajuxKkQVDAALM82m5vPbFPFMolFGU5ZHorB81nJYgkkSS+va3/AKe2KiQ04Ll1OtlQlVMoxga1O0wANQPQAenbFfiOlSNACuhifwwoUGSJkHp69469UPhN0/hajNUZD55CQ8EKFB2MlhLRebL929bhdXN5UVGqjWx1UwAdGkSoLAmRqjVN4Fr4OqfjzrhlFRmQCGlXlVgkn9BAG52O2NufERUT+GzRY6YM+oECficK/D+SNNKtV0RqqPpQsBKlbMwkSbkARsQZvGLTmNRhvLNrsUVmHoSRv89YkdN+XLPjw74n4r86madVV0sZZCs336noRj7g3JZ0qXNOnSOowIUJyg2lgLDe1rz3xMZ6aKOL+KsyWitUdWA+naAYM2A+PnAFHJisgqPUIXWRIElo3gyB1F79cU+KOQopItuReJwdwhpyrppOgOGUle40k6tvyqY9TjpJMc75W3FuSRKbfhq7QDeQxBtBiOwP3vi/L5jWdVIVXYn9BUfLbD74Hy7ov5Cx7Eg72mABbpE3t7lzwqtUpstGsNJZtNJy1jYkKzEyrqPvFtRwW4YT8ZzdRF01TAkNCiLqbGeu3YftgDw5xA03qOKfmvUJuJ1BSZgRtPWx6Ybf8RmTztCPrCrphRYHssC/qb3n2FOYQpRpDTpYoNXdRLFV72EGO59MUnCt5WZrPU60/wATlYZjyPTbSyi8AmCGiZggddsIquSqZeuKhDMATpcMCTIMC0XAO8Da2GmTVywCyx7RP9ccZp3GZUMAIUvAiJ2WALWmfscI4d8M8YMpJA1dOfcf7jBuY4rTz9ahRcmnSlmqARzECwmBHYknqYIMYO4N4cFUTVy6lp+oqQ3uYKk9gPnoMZ7xRwBslXSolOqaBgy4Ji90Ji1o3g/bBJNNtxus3kRS1GFSmqkTBjTsLBdIEbAQenfCPiHjBZVMumuoCRqKzO/0r07/ABtj5xHxO1agaVPSmolYQXcGwDCL2tIF8ccN4a+VyxJGmtUMzblSLDUJ7SR6jrtzz9b0ozXCKxVWqFKdS2k1GOoja4AJA9WjAea82kis0EAfUGtPpMHBrIzAmO9x6CSYHT12wx4FlWezBih5Sume02Ig9MdOox94W8D8aOVCVgHB0gMdwLAwPpaw6ibm+LfEXjSJFBjSQj01Exe/5d4sfnfCDxfw6nRdWoOVUyWT9JBg6ZERP5RtHYgDrg/CgBRzFZkYQaipN+UgLIEEy0G3QHfB6zte16C8DzGYpvVrGkSHADBwdgRciQx9x19sOKfGauapHLZal5r1AS7H8osLXHYb/Y4+NnWd4/L+kbWAv72mTjX+HuARQZzRg1edx5dwB9IIjUzQS225ab73lfpn48voZnR5dKrIphoaLMASWIvETqN+kzj2Op4tyQy/l06ZSEAAZToXSIUSJMWFx0HxjMeO/DlKoQw5KwA1EBTrmJLXBhQLbxMRjzmvVq0SEZpCECAZEA9ItGHjyZ/x7anIcKrmsczVIVCrO178yztcqOYNe/ycOKHBQxmInYQb2m3fvM/0wDw3iposIIan+k7X7e0yBtYY3HCc3TrKQtRCT+VgAb9IsN7WY4x5bG5jjh/B6aKJUKP5ov8A23n7DtiYNzdalTjzKiSRbYkwYNpNvfExkvIvFlZKzhaBFRgsNoBMwfy9wLC398M/A6VKuXq06jEUkbSFNijTLCD1JI39RaZxoeG5AUqFJDSWnU0rqWJ5jFyVgMZ/vv0FzuXFBnIWEdC0kgKKoIkhd+aFJJm4MGxx09vjHrzq3KUBSNkk7aVBMHuekEyJPQd5BufPUhQq06hJqgFgpH5iGiIW0WE7gR3wq4r4zcjTSRVb8zkSRIEwSLXE2274QLwrMOuuAC30hmgt7Dc/ODP1rVPAxOZWdpFyLAbkXtsCf64b0nqPUZNJYMNQMElTABnrFwbT198ZehmqlGsC/wBQOx6bj4idsaoZ6jVosGT8QAlXBhw14IPSCekA7Rjd4Y8eWm4XlgqSF+ptx19NRiB9vnAXH+EGoVak5XMUiSjBGVf1FSTYze/f0nBvC+JjMytEeUVA1a3BAmxIAAYkdrACCTcTBwp6jwlfXTVZqMlVJYTGnlnSDckn0juOXOulzFK8cq/wtGqHR61TSRSSmSxhgHkk6QyiegAIjrhrwTi2os+YpVFTRpYBkICwTdUJaSZJIsOXsZyXFq+XpVaRy6qqqdNcqsqEYrsCwDNqG+m9iSd8F8S43Vq/g5eKYJu02AiOYiQJvaSeg64Qy2eqaM6Hn8NjqUEQAT+UxaxtIjobTGPRqfCKlRFVgWCrqBV+Vwbze8jaexxhslwPUwRqoqO801hdQTVa46vOmI2wXmfENSkTSrsFan9NQAjVHLPcElQTaJuN5xq8iNSvDQgICPcm1lkXMWtv2na/TH3Mn+Hy5epKgiYK3kiwUwI3Igzirg3jpoUVFDoRc/mvHNEwbe2+465zxbxxs1XSkIVSQFFwJJjUZJI37mAMYnjda0irLUztUrJOlSY30qDsLiZJ39ScG0KjNSSlUIFWjyadQI0mGEEEqbEbGftjXeHOGUcojgslZ3bUaqAWIgCmCZ5bEgkiSSI2BvrcFp5gsaySbxUUEkC9gy3IHZu+N+2M+v2lnDPDtVaJrGNWoFRIMqGUtdSVkqGAHex9BvFHi9tStRqVEVTKjUZJiCZ3NjEmcCeKeFplF1UqlW7WSppPuQRpg/BOwwq8N8AFZPPrMfLVoRf1ae9rrNo6w2Dvmrc4izOZzO5giQ0MAdRssECCTtOm8b+mLKfh2kykFy1ZoJZbKsAyAIvNrmDy2i+JXYljMzPXvh54d4azDURIBtYHtM3mPT+8Y1eIO2Vr8NzFEDUJSDpY7ECNj16X9Rh5wbiIAh5UkQe37euPRaFBTTisFdALhrCd9h6dsefZ7h6qxK2HzH7jBPLRZnTutmwNiP8ApiY5/wALf9J2B+DcWxMORe1NfE9Y0zKHSfMUT7hp+8DGJ8RZ+pY6pNrkAnp3GJiYzO43eqYeC6K1qWYqVQHemgKE7A3MxtMgXi2DlzLMSSxlbA7flnp64mJhvbM6KMw5fNUi1yCY+FYj7EDD2vwul5VJ9ADM0EgkTcjoY+cTExX4r9ZPw9mnLkFieb+0f0Aw04g5DgDYg/1GJiYfLteH+JctMNVpIfpZ1B/7743D8vmIoCoNXKoCjc7gRJ9TiYmJFdSqVzOXK2LST6lSCD7id/bsMH+MqYfJszAEqxgxtzwY9xiYmM3uGdPMaOcdGAViBtHphnSOpCxuwEg9ja+JiY7OMo6hn6i010uRqU6otMA7xjc+Es9UqUW1uTAgHr16i52xMTHKzh2lJP8Ai4sVEA2GoC8/p7++O/DlEHh+Xn+Y7nfznH9BiYmD/WD/AG/8G8UyiKikKARAnDnhWccJUAIhYCiBay+n/fExMHxqdlLZp2OpmJY3JPfAGZqE7n/dsTEweJ8jvw8vmIuvmmowM+i2+0nExMTBew//2Q=="/>
          <p:cNvSpPr>
            <a:spLocks noChangeAspect="1" noChangeArrowheads="1"/>
          </p:cNvSpPr>
          <p:nvPr/>
        </p:nvSpPr>
        <p:spPr bwMode="auto">
          <a:xfrm>
            <a:off x="155575" y="-1790700"/>
            <a:ext cx="2495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24582" name="Picture 6" descr="http://upload.wikimedia.org/wikipedia/commons/e/e1/Drough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"/>
            <a:ext cx="46481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Winter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371600"/>
            <a:ext cx="7620000" cy="1828800"/>
          </a:xfrm>
        </p:spPr>
        <p:txBody>
          <a:bodyPr/>
          <a:lstStyle/>
          <a:p>
            <a:r>
              <a:rPr lang="en-US" dirty="0" smtClean="0"/>
              <a:t>Crop insurance</a:t>
            </a:r>
          </a:p>
          <a:p>
            <a:pPr lvl="1"/>
            <a:r>
              <a:rPr lang="en-US" dirty="0" smtClean="0"/>
              <a:t>Explore +50%?</a:t>
            </a:r>
          </a:p>
          <a:p>
            <a:pPr lvl="1"/>
            <a:r>
              <a:rPr lang="en-US" dirty="0" smtClean="0"/>
              <a:t>Deadline was Jan. 31</a:t>
            </a:r>
            <a:r>
              <a:rPr lang="en-US" baseline="30000" dirty="0" smtClean="0"/>
              <a:t>st</a:t>
            </a:r>
          </a:p>
          <a:p>
            <a:pPr lvl="1">
              <a:buNone/>
            </a:pPr>
            <a:endParaRPr lang="en-US" sz="800" dirty="0" smtClean="0"/>
          </a:p>
          <a:p>
            <a:r>
              <a:rPr lang="en-US" dirty="0" smtClean="0"/>
              <a:t>Estimating 10- 25% decline in crop</a:t>
            </a:r>
          </a:p>
        </p:txBody>
      </p:sp>
      <p:pic>
        <p:nvPicPr>
          <p:cNvPr id="27650" name="Picture 2" descr="http://cropinsurance.org/wp-content/uploads/2013/09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5750" y="3276600"/>
            <a:ext cx="958215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Pruning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1524000"/>
            <a:ext cx="4495800" cy="4876800"/>
          </a:xfrm>
        </p:spPr>
        <p:txBody>
          <a:bodyPr/>
          <a:lstStyle/>
          <a:p>
            <a:r>
              <a:rPr lang="en-US" dirty="0" smtClean="0"/>
              <a:t>Prune “to count”</a:t>
            </a:r>
          </a:p>
          <a:p>
            <a:pPr lvl="1"/>
            <a:r>
              <a:rPr lang="en-US" dirty="0" smtClean="0"/>
              <a:t>Vine balance</a:t>
            </a:r>
          </a:p>
          <a:p>
            <a:pPr lvl="1"/>
            <a:r>
              <a:rPr lang="en-US" dirty="0" smtClean="0"/>
              <a:t>Financial return</a:t>
            </a:r>
          </a:p>
          <a:p>
            <a:pPr lvl="1"/>
            <a:r>
              <a:rPr lang="en-US" dirty="0" smtClean="0"/>
              <a:t>No excessive growth points</a:t>
            </a:r>
          </a:p>
          <a:p>
            <a:pPr lvl="1"/>
            <a:r>
              <a:rPr lang="en-US" dirty="0" smtClean="0"/>
              <a:t>Preserve carbohydrates and nutrients</a:t>
            </a:r>
          </a:p>
          <a:p>
            <a:pPr lvl="1">
              <a:buNone/>
            </a:pPr>
            <a:endParaRPr lang="en-US" sz="800" dirty="0" smtClean="0"/>
          </a:p>
          <a:p>
            <a:r>
              <a:rPr lang="en-US" dirty="0" smtClean="0"/>
              <a:t>Frost insurance</a:t>
            </a:r>
          </a:p>
          <a:p>
            <a:pPr lvl="1"/>
            <a:r>
              <a:rPr lang="en-US" dirty="0" smtClean="0"/>
              <a:t>Kicker canes</a:t>
            </a:r>
          </a:p>
          <a:p>
            <a:pPr lvl="1"/>
            <a:r>
              <a:rPr lang="en-US" dirty="0" smtClean="0"/>
              <a:t>Extra buds on spurs</a:t>
            </a:r>
          </a:p>
          <a:p>
            <a:pPr lvl="1"/>
            <a:r>
              <a:rPr lang="en-US" dirty="0" smtClean="0"/>
              <a:t>REMOVE ASAP (Mid April?)</a:t>
            </a:r>
          </a:p>
          <a:p>
            <a:pPr lvl="1"/>
            <a:endParaRPr lang="en-US" sz="800" dirty="0" smtClean="0"/>
          </a:p>
          <a:p>
            <a:r>
              <a:rPr lang="en-US" dirty="0" smtClean="0"/>
              <a:t>Dry wood during early pruning</a:t>
            </a:r>
          </a:p>
        </p:txBody>
      </p:sp>
      <p:sp>
        <p:nvSpPr>
          <p:cNvPr id="28674" name="AutoShape 2" descr="https://encrypted-tbn0.gstatic.com/images?q=tbn:ANd9GcQsJ_dxvStnfAJu3YrlL8C-pzV9D2HLWqFcBhCCoalwuuw5Xw3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28676" name="Picture 4" descr="https://encrypted-tbn0.gstatic.com/images?q=tbn:ANd9GcQsJ_dxvStnfAJu3YrlL8C-pzV9D2HLWqFcBhCCoalwuuw5Xw3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981200"/>
            <a:ext cx="403860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Canopy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8077200" cy="54864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It’s about </a:t>
            </a:r>
            <a:r>
              <a:rPr lang="en-US" b="1" dirty="0" smtClean="0"/>
              <a:t>WHAT</a:t>
            </a:r>
            <a:r>
              <a:rPr lang="en-US" dirty="0" smtClean="0"/>
              <a:t> you do and </a:t>
            </a:r>
            <a:r>
              <a:rPr lang="en-US" b="1" dirty="0" smtClean="0"/>
              <a:t>WHEN</a:t>
            </a:r>
            <a:r>
              <a:rPr lang="en-US" dirty="0" smtClean="0"/>
              <a:t> you do it</a:t>
            </a:r>
          </a:p>
          <a:p>
            <a:pPr algn="ctr">
              <a:buNone/>
            </a:pPr>
            <a:endParaRPr lang="en-US" sz="800" dirty="0" smtClean="0"/>
          </a:p>
          <a:p>
            <a:r>
              <a:rPr lang="en-US" dirty="0" smtClean="0"/>
              <a:t>Sucker “to count” by 6” of cane growth (12” at most)</a:t>
            </a:r>
          </a:p>
          <a:p>
            <a:pPr lvl="1"/>
            <a:r>
              <a:rPr lang="en-US" dirty="0" smtClean="0"/>
              <a:t>Frost insurance canes- REMOVE ASAP</a:t>
            </a:r>
          </a:p>
          <a:p>
            <a:pPr lvl="1"/>
            <a:r>
              <a:rPr lang="en-US" dirty="0" smtClean="0"/>
              <a:t>Conserve all photosynthate for count shoots</a:t>
            </a:r>
          </a:p>
          <a:p>
            <a:pPr lvl="1"/>
            <a:endParaRPr lang="en-US" sz="800" dirty="0" smtClean="0"/>
          </a:p>
          <a:p>
            <a:r>
              <a:rPr lang="en-US" dirty="0" smtClean="0"/>
              <a:t>Pull leaves AT SET</a:t>
            </a:r>
          </a:p>
          <a:p>
            <a:pPr lvl="1"/>
            <a:r>
              <a:rPr lang="en-US" dirty="0" smtClean="0"/>
              <a:t>Minimal approach due to less potential vigor</a:t>
            </a:r>
          </a:p>
          <a:p>
            <a:pPr lvl="1"/>
            <a:r>
              <a:rPr lang="en-US" dirty="0" smtClean="0"/>
              <a:t>Protect the afternoon sun side</a:t>
            </a:r>
          </a:p>
          <a:p>
            <a:pPr lvl="1"/>
            <a:endParaRPr lang="en-US" sz="800" dirty="0" smtClean="0"/>
          </a:p>
          <a:p>
            <a:r>
              <a:rPr lang="en-US" dirty="0" smtClean="0"/>
              <a:t>Divided or positioned canopies</a:t>
            </a:r>
          </a:p>
          <a:p>
            <a:pPr lvl="1"/>
            <a:r>
              <a:rPr lang="en-US" dirty="0" smtClean="0"/>
              <a:t>Minimize extent of tucking or dividing</a:t>
            </a:r>
          </a:p>
          <a:p>
            <a:pPr lvl="1"/>
            <a:r>
              <a:rPr lang="en-US" dirty="0" smtClean="0"/>
              <a:t>Achieve “bushier” canopy</a:t>
            </a:r>
          </a:p>
          <a:p>
            <a:pPr lvl="2"/>
            <a:r>
              <a:rPr lang="en-US" dirty="0" smtClean="0"/>
              <a:t>Maximizes efficiency of smaller canopy</a:t>
            </a:r>
          </a:p>
          <a:p>
            <a:pPr lvl="2"/>
            <a:r>
              <a:rPr lang="en-US" dirty="0" smtClean="0"/>
              <a:t>Protects fruit</a:t>
            </a:r>
          </a:p>
          <a:p>
            <a:pPr lvl="2">
              <a:buNone/>
            </a:pPr>
            <a:endParaRPr lang="en-US" sz="800" dirty="0" smtClean="0"/>
          </a:p>
          <a:p>
            <a:r>
              <a:rPr lang="en-US" dirty="0" smtClean="0"/>
              <a:t>Hedging = FAILURE (unless the site is ridiculously generous)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Irrigation- This Will Be CONTROVERSIAL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4876800" cy="5486400"/>
          </a:xfrm>
        </p:spPr>
        <p:txBody>
          <a:bodyPr/>
          <a:lstStyle/>
          <a:p>
            <a:r>
              <a:rPr lang="en-US" dirty="0" smtClean="0"/>
              <a:t>Irrigation at key, critical phenological events</a:t>
            </a:r>
          </a:p>
          <a:p>
            <a:endParaRPr lang="en-US" sz="800" dirty="0" smtClean="0"/>
          </a:p>
          <a:p>
            <a:r>
              <a:rPr lang="en-US" b="1" dirty="0" smtClean="0"/>
              <a:t>IF</a:t>
            </a:r>
            <a:r>
              <a:rPr lang="en-US" dirty="0" smtClean="0"/>
              <a:t> you have water </a:t>
            </a:r>
            <a:r>
              <a:rPr lang="en-US" b="1" dirty="0" smtClean="0"/>
              <a:t>AND</a:t>
            </a:r>
            <a:r>
              <a:rPr lang="en-US" dirty="0" smtClean="0"/>
              <a:t> have budgeted for frost protection:</a:t>
            </a:r>
          </a:p>
          <a:p>
            <a:pPr lvl="1"/>
            <a:r>
              <a:rPr lang="en-US" dirty="0" smtClean="0"/>
              <a:t>Bud break:  fill the soil profile for even break</a:t>
            </a:r>
          </a:p>
          <a:p>
            <a:pPr lvl="1"/>
            <a:r>
              <a:rPr lang="en-US" dirty="0" smtClean="0"/>
              <a:t>Prior to bloom:  fill soil profile for even bloom</a:t>
            </a:r>
          </a:p>
          <a:p>
            <a:pPr lvl="1"/>
            <a:r>
              <a:rPr lang="en-US" dirty="0" smtClean="0"/>
              <a:t>Timely shots for fertigation</a:t>
            </a:r>
          </a:p>
          <a:p>
            <a:pPr lvl="1"/>
            <a:r>
              <a:rPr lang="en-US" dirty="0" smtClean="0"/>
              <a:t>“Maintenance” irrigations until harvest</a:t>
            </a:r>
          </a:p>
          <a:p>
            <a:pPr lvl="2"/>
            <a:r>
              <a:rPr lang="en-US" dirty="0" smtClean="0"/>
              <a:t>Let the vine vigor be your guide</a:t>
            </a:r>
          </a:p>
          <a:p>
            <a:pPr lvl="2"/>
            <a:endParaRPr lang="en-US" sz="800" dirty="0"/>
          </a:p>
          <a:p>
            <a:pPr lvl="1"/>
            <a:r>
              <a:rPr lang="en-US" dirty="0" smtClean="0"/>
              <a:t>Post harvest irrigation:</a:t>
            </a:r>
          </a:p>
          <a:p>
            <a:pPr lvl="2"/>
            <a:r>
              <a:rPr lang="en-US" dirty="0" smtClean="0"/>
              <a:t>carbohydrate storage and fall root flush</a:t>
            </a:r>
          </a:p>
        </p:txBody>
      </p:sp>
      <p:pic>
        <p:nvPicPr>
          <p:cNvPr id="29698" name="Picture 2" descr="http://wineeyak.files.wordpress.com/2013/07/closeupdripirrigation-3x2-940x6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981200"/>
            <a:ext cx="4495800" cy="3429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34001" y="5486400"/>
            <a:ext cx="38861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“Whiskey’s for drinking and water’s for fighting”- </a:t>
            </a:r>
            <a:r>
              <a:rPr lang="en-US" sz="1800" dirty="0" smtClean="0">
                <a:latin typeface="+mj-lt"/>
              </a:rPr>
              <a:t>Duff </a:t>
            </a:r>
            <a:r>
              <a:rPr lang="en-US" sz="1800" dirty="0" err="1" smtClean="0">
                <a:latin typeface="+mj-lt"/>
              </a:rPr>
              <a:t>Bevill</a:t>
            </a:r>
            <a:r>
              <a:rPr lang="en-US" sz="1800" dirty="0" smtClean="0">
                <a:latin typeface="+mj-lt"/>
              </a:rPr>
              <a:t>, experienced grower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1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4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Vine Nutrition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1524000"/>
            <a:ext cx="4724400" cy="5029200"/>
          </a:xfrm>
        </p:spPr>
        <p:txBody>
          <a:bodyPr/>
          <a:lstStyle/>
          <a:p>
            <a:r>
              <a:rPr lang="en-US" dirty="0" smtClean="0"/>
              <a:t>Tissue analysis (petiole or blade) AT BLOOM</a:t>
            </a:r>
          </a:p>
          <a:p>
            <a:pPr lvl="1"/>
            <a:r>
              <a:rPr lang="en-US" dirty="0" smtClean="0"/>
              <a:t>Address nutrition immediately </a:t>
            </a:r>
          </a:p>
          <a:p>
            <a:pPr lvl="1"/>
            <a:r>
              <a:rPr lang="en-US" dirty="0" smtClean="0"/>
              <a:t>Key phenological events:  set, lag phase, veraison</a:t>
            </a:r>
          </a:p>
          <a:p>
            <a:pPr lvl="1">
              <a:buNone/>
            </a:pPr>
            <a:endParaRPr lang="en-US" sz="800" dirty="0" smtClean="0"/>
          </a:p>
          <a:p>
            <a:r>
              <a:rPr lang="en-US" dirty="0" smtClean="0"/>
              <a:t>Application type is critical</a:t>
            </a:r>
          </a:p>
          <a:p>
            <a:pPr lvl="1"/>
            <a:r>
              <a:rPr lang="en-US" dirty="0" smtClean="0"/>
              <a:t>Dry soils = tight CEC soils</a:t>
            </a:r>
          </a:p>
          <a:p>
            <a:pPr lvl="1">
              <a:buNone/>
            </a:pPr>
            <a:endParaRPr lang="en-US" sz="800" dirty="0" smtClean="0"/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analysis AT VERAISON</a:t>
            </a:r>
          </a:p>
          <a:p>
            <a:pPr lvl="1"/>
            <a:r>
              <a:rPr lang="en-US" dirty="0" smtClean="0"/>
              <a:t>Assess effectiveness of nutrition program</a:t>
            </a:r>
          </a:p>
          <a:p>
            <a:pPr lvl="1">
              <a:buNone/>
            </a:pPr>
            <a:endParaRPr lang="en-US" sz="800" dirty="0" smtClean="0"/>
          </a:p>
          <a:p>
            <a:r>
              <a:rPr lang="en-US" dirty="0" smtClean="0"/>
              <a:t>Post harvest adjustment</a:t>
            </a:r>
          </a:p>
          <a:p>
            <a:pPr lvl="1"/>
            <a:r>
              <a:rPr lang="en-US" dirty="0" smtClean="0"/>
              <a:t>Fertigation or broadcast (rain?)</a:t>
            </a:r>
            <a:endParaRPr lang="en-US" dirty="0"/>
          </a:p>
        </p:txBody>
      </p:sp>
      <p:pic>
        <p:nvPicPr>
          <p:cNvPr id="18434" name="Picture 2" descr="http://www.landscapeonline.com/research/lsmp/2008/03/img/tree/tre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828800"/>
            <a:ext cx="419100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Crop Adjustment- More Controversy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3657600" cy="4800600"/>
          </a:xfrm>
        </p:spPr>
        <p:txBody>
          <a:bodyPr/>
          <a:lstStyle/>
          <a:p>
            <a:r>
              <a:rPr lang="en-US" dirty="0" smtClean="0"/>
              <a:t>As Early As Possible</a:t>
            </a:r>
          </a:p>
          <a:p>
            <a:pPr lvl="1"/>
            <a:r>
              <a:rPr lang="en-US" dirty="0" smtClean="0"/>
              <a:t>50% veraison</a:t>
            </a:r>
          </a:p>
          <a:p>
            <a:pPr lvl="1"/>
            <a:r>
              <a:rPr lang="en-US" dirty="0" smtClean="0"/>
              <a:t>2-weeks prior to veraison</a:t>
            </a:r>
          </a:p>
          <a:p>
            <a:pPr lvl="1">
              <a:buNone/>
            </a:pPr>
            <a:endParaRPr lang="en-US" sz="800" dirty="0" smtClean="0"/>
          </a:p>
          <a:p>
            <a:r>
              <a:rPr lang="en-US" dirty="0" smtClean="0"/>
              <a:t>No excess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crop, clumps, green clusters</a:t>
            </a:r>
          </a:p>
          <a:p>
            <a:pPr lvl="1"/>
            <a:r>
              <a:rPr lang="en-US" dirty="0" smtClean="0"/>
              <a:t>Conserve photosynthate, nutrients and irrigation </a:t>
            </a:r>
          </a:p>
          <a:p>
            <a:pPr lvl="1">
              <a:buNone/>
            </a:pPr>
            <a:endParaRPr lang="en-US" sz="800" dirty="0" smtClean="0"/>
          </a:p>
          <a:p>
            <a:r>
              <a:rPr lang="en-US" dirty="0" smtClean="0"/>
              <a:t>Drop sunburn late (IF excess was cut)</a:t>
            </a:r>
          </a:p>
        </p:txBody>
      </p:sp>
      <p:pic>
        <p:nvPicPr>
          <p:cNvPr id="17410" name="Picture 2" descr="http://3.bp.blogspot.com/_KMlT-iVv-b0/TGty4D3eoLI/AAAAAAAACiU/XuPqFUiVld0/s1600/IMG_11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600200"/>
            <a:ext cx="533400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12954</TotalTime>
  <Words>496</Words>
  <Application>Microsoft Office PowerPoint</Application>
  <PresentationFormat>On-screen Show (4:3)</PresentationFormat>
  <Paragraphs>116</Paragraphs>
  <Slides>11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Blank Presentation</vt:lpstr>
      <vt:lpstr>Acrobat Document</vt:lpstr>
      <vt:lpstr>PowerPoint Presentation</vt:lpstr>
      <vt:lpstr>PowerPoint Presentation</vt:lpstr>
      <vt:lpstr>Farming for drought </vt:lpstr>
      <vt:lpstr>Winter </vt:lpstr>
      <vt:lpstr>Pruning</vt:lpstr>
      <vt:lpstr>Canopy Management</vt:lpstr>
      <vt:lpstr>Irrigation- This Will Be CONTROVERSIAL</vt:lpstr>
      <vt:lpstr>Vine Nutrition</vt:lpstr>
      <vt:lpstr>Crop Adjustment- More Controversy</vt:lpstr>
      <vt:lpstr>Manage Expectations</vt:lpstr>
      <vt:lpstr>THANK YOU!</vt:lpstr>
    </vt:vector>
  </TitlesOfParts>
  <Company>閈]櫤逄厰뿿��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Quoc Doan</dc:creator>
  <cp:lastModifiedBy>bogart.kl</cp:lastModifiedBy>
  <cp:revision>487</cp:revision>
  <dcterms:created xsi:type="dcterms:W3CDTF">2005-12-08T01:58:49Z</dcterms:created>
  <dcterms:modified xsi:type="dcterms:W3CDTF">2014-02-18T19:57:01Z</dcterms:modified>
</cp:coreProperties>
</file>