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3" r:id="rId6"/>
    <p:sldId id="264" r:id="rId7"/>
    <p:sldId id="270" r:id="rId8"/>
    <p:sldId id="271" r:id="rId9"/>
    <p:sldId id="273" r:id="rId10"/>
    <p:sldId id="27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Nate%20Kane\Documents\UC%20Davis\Homework\Senior%20Year\Fall%20Quarter\124\Small%20Scale%20Project\Data%20for%20RPM2%20DAP%20Addition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0 Grams DAP</c:v>
          </c:tx>
          <c:cat>
            <c:numRef>
              <c:f>'Brix Change Comparison'!$B$2:$B$18</c:f>
              <c:numCache>
                <c:formatCode>General</c:formatCode>
                <c:ptCount val="17"/>
                <c:pt idx="0">
                  <c:v>0</c:v>
                </c:pt>
                <c:pt idx="1">
                  <c:v>24</c:v>
                </c:pt>
                <c:pt idx="2">
                  <c:v>48</c:v>
                </c:pt>
                <c:pt idx="3">
                  <c:v>96</c:v>
                </c:pt>
                <c:pt idx="4">
                  <c:v>120</c:v>
                </c:pt>
                <c:pt idx="5">
                  <c:v>144</c:v>
                </c:pt>
                <c:pt idx="6">
                  <c:v>168</c:v>
                </c:pt>
                <c:pt idx="7">
                  <c:v>192</c:v>
                </c:pt>
                <c:pt idx="8">
                  <c:v>216</c:v>
                </c:pt>
                <c:pt idx="9">
                  <c:v>240</c:v>
                </c:pt>
                <c:pt idx="10">
                  <c:v>264</c:v>
                </c:pt>
                <c:pt idx="11">
                  <c:v>288</c:v>
                </c:pt>
                <c:pt idx="12">
                  <c:v>312</c:v>
                </c:pt>
                <c:pt idx="13">
                  <c:v>336</c:v>
                </c:pt>
                <c:pt idx="14">
                  <c:v>360</c:v>
                </c:pt>
                <c:pt idx="15">
                  <c:v>384</c:v>
                </c:pt>
                <c:pt idx="16">
                  <c:v>456</c:v>
                </c:pt>
              </c:numCache>
            </c:numRef>
          </c:cat>
          <c:val>
            <c:numRef>
              <c:f>'Brix Change Comparison'!$C$2:$C$18</c:f>
              <c:numCache>
                <c:formatCode>General</c:formatCode>
                <c:ptCount val="17"/>
                <c:pt idx="0">
                  <c:v>23.7</c:v>
                </c:pt>
                <c:pt idx="1">
                  <c:v>24</c:v>
                </c:pt>
                <c:pt idx="2">
                  <c:v>23</c:v>
                </c:pt>
                <c:pt idx="3">
                  <c:v>18</c:v>
                </c:pt>
                <c:pt idx="4">
                  <c:v>14.8</c:v>
                </c:pt>
                <c:pt idx="5">
                  <c:v>11.5</c:v>
                </c:pt>
                <c:pt idx="6">
                  <c:v>9.4</c:v>
                </c:pt>
                <c:pt idx="7">
                  <c:v>8.1</c:v>
                </c:pt>
                <c:pt idx="8">
                  <c:v>6.6</c:v>
                </c:pt>
                <c:pt idx="9">
                  <c:v>2.8</c:v>
                </c:pt>
                <c:pt idx="10">
                  <c:v>2</c:v>
                </c:pt>
                <c:pt idx="11">
                  <c:v>2.2999999999999998</c:v>
                </c:pt>
                <c:pt idx="12">
                  <c:v>2.1</c:v>
                </c:pt>
                <c:pt idx="13">
                  <c:v>1.5</c:v>
                </c:pt>
                <c:pt idx="14">
                  <c:v>0.8</c:v>
                </c:pt>
                <c:pt idx="15">
                  <c:v>0</c:v>
                </c:pt>
                <c:pt idx="16">
                  <c:v>-0.8</c:v>
                </c:pt>
              </c:numCache>
            </c:numRef>
          </c:val>
          <c:smooth val="0"/>
        </c:ser>
        <c:ser>
          <c:idx val="1"/>
          <c:order val="1"/>
          <c:tx>
            <c:v>24 Grams DAP</c:v>
          </c:tx>
          <c:cat>
            <c:numRef>
              <c:f>'Brix Change Comparison'!$B$2:$B$18</c:f>
              <c:numCache>
                <c:formatCode>General</c:formatCode>
                <c:ptCount val="17"/>
                <c:pt idx="0">
                  <c:v>0</c:v>
                </c:pt>
                <c:pt idx="1">
                  <c:v>24</c:v>
                </c:pt>
                <c:pt idx="2">
                  <c:v>48</c:v>
                </c:pt>
                <c:pt idx="3">
                  <c:v>96</c:v>
                </c:pt>
                <c:pt idx="4">
                  <c:v>120</c:v>
                </c:pt>
                <c:pt idx="5">
                  <c:v>144</c:v>
                </c:pt>
                <c:pt idx="6">
                  <c:v>168</c:v>
                </c:pt>
                <c:pt idx="7">
                  <c:v>192</c:v>
                </c:pt>
                <c:pt idx="8">
                  <c:v>216</c:v>
                </c:pt>
                <c:pt idx="9">
                  <c:v>240</c:v>
                </c:pt>
                <c:pt idx="10">
                  <c:v>264</c:v>
                </c:pt>
                <c:pt idx="11">
                  <c:v>288</c:v>
                </c:pt>
                <c:pt idx="12">
                  <c:v>312</c:v>
                </c:pt>
                <c:pt idx="13">
                  <c:v>336</c:v>
                </c:pt>
                <c:pt idx="14">
                  <c:v>360</c:v>
                </c:pt>
                <c:pt idx="15">
                  <c:v>384</c:v>
                </c:pt>
                <c:pt idx="16">
                  <c:v>456</c:v>
                </c:pt>
              </c:numCache>
            </c:numRef>
          </c:cat>
          <c:val>
            <c:numRef>
              <c:f>'Brix Change Comparison'!$D$2:$D$18</c:f>
              <c:numCache>
                <c:formatCode>General</c:formatCode>
                <c:ptCount val="17"/>
                <c:pt idx="0">
                  <c:v>25.4</c:v>
                </c:pt>
                <c:pt idx="1">
                  <c:v>24</c:v>
                </c:pt>
                <c:pt idx="2">
                  <c:v>23.2</c:v>
                </c:pt>
                <c:pt idx="3">
                  <c:v>17.899999999999999</c:v>
                </c:pt>
                <c:pt idx="4">
                  <c:v>12.7</c:v>
                </c:pt>
                <c:pt idx="5">
                  <c:v>9.3000000000000007</c:v>
                </c:pt>
                <c:pt idx="6">
                  <c:v>6.5</c:v>
                </c:pt>
                <c:pt idx="7">
                  <c:v>4.9000000000000004</c:v>
                </c:pt>
                <c:pt idx="8">
                  <c:v>3.5</c:v>
                </c:pt>
                <c:pt idx="9">
                  <c:v>1.2</c:v>
                </c:pt>
                <c:pt idx="10">
                  <c:v>0.4</c:v>
                </c:pt>
                <c:pt idx="11">
                  <c:v>0.2</c:v>
                </c:pt>
                <c:pt idx="12">
                  <c:v>0.60000000000000009</c:v>
                </c:pt>
                <c:pt idx="13">
                  <c:v>-0.2</c:v>
                </c:pt>
                <c:pt idx="14">
                  <c:v>-0.2</c:v>
                </c:pt>
                <c:pt idx="15">
                  <c:v>-0.2</c:v>
                </c:pt>
                <c:pt idx="16">
                  <c:v>-0.2</c:v>
                </c:pt>
              </c:numCache>
            </c:numRef>
          </c:val>
          <c:smooth val="0"/>
        </c:ser>
        <c:ser>
          <c:idx val="2"/>
          <c:order val="2"/>
          <c:tx>
            <c:v>48 Grams DAP</c:v>
          </c:tx>
          <c:cat>
            <c:numRef>
              <c:f>'Brix Change Comparison'!$B$2:$B$18</c:f>
              <c:numCache>
                <c:formatCode>General</c:formatCode>
                <c:ptCount val="17"/>
                <c:pt idx="0">
                  <c:v>0</c:v>
                </c:pt>
                <c:pt idx="1">
                  <c:v>24</c:v>
                </c:pt>
                <c:pt idx="2">
                  <c:v>48</c:v>
                </c:pt>
                <c:pt idx="3">
                  <c:v>96</c:v>
                </c:pt>
                <c:pt idx="4">
                  <c:v>120</c:v>
                </c:pt>
                <c:pt idx="5">
                  <c:v>144</c:v>
                </c:pt>
                <c:pt idx="6">
                  <c:v>168</c:v>
                </c:pt>
                <c:pt idx="7">
                  <c:v>192</c:v>
                </c:pt>
                <c:pt idx="8">
                  <c:v>216</c:v>
                </c:pt>
                <c:pt idx="9">
                  <c:v>240</c:v>
                </c:pt>
                <c:pt idx="10">
                  <c:v>264</c:v>
                </c:pt>
                <c:pt idx="11">
                  <c:v>288</c:v>
                </c:pt>
                <c:pt idx="12">
                  <c:v>312</c:v>
                </c:pt>
                <c:pt idx="13">
                  <c:v>336</c:v>
                </c:pt>
                <c:pt idx="14">
                  <c:v>360</c:v>
                </c:pt>
                <c:pt idx="15">
                  <c:v>384</c:v>
                </c:pt>
                <c:pt idx="16">
                  <c:v>456</c:v>
                </c:pt>
              </c:numCache>
            </c:numRef>
          </c:cat>
          <c:val>
            <c:numRef>
              <c:f>'Brix Change Comparison'!$E$2:$E$18</c:f>
              <c:numCache>
                <c:formatCode>General</c:formatCode>
                <c:ptCount val="17"/>
                <c:pt idx="0">
                  <c:v>25.6</c:v>
                </c:pt>
                <c:pt idx="1">
                  <c:v>24.5</c:v>
                </c:pt>
                <c:pt idx="2">
                  <c:v>23.6</c:v>
                </c:pt>
                <c:pt idx="3">
                  <c:v>17.600000000000001</c:v>
                </c:pt>
                <c:pt idx="4">
                  <c:v>12.2</c:v>
                </c:pt>
                <c:pt idx="5">
                  <c:v>8.7000000000000011</c:v>
                </c:pt>
                <c:pt idx="6">
                  <c:v>6.3</c:v>
                </c:pt>
                <c:pt idx="7">
                  <c:v>4.4000000000000004</c:v>
                </c:pt>
                <c:pt idx="8">
                  <c:v>3</c:v>
                </c:pt>
                <c:pt idx="9">
                  <c:v>1</c:v>
                </c:pt>
                <c:pt idx="10">
                  <c:v>0.2</c:v>
                </c:pt>
                <c:pt idx="11">
                  <c:v>-0.2</c:v>
                </c:pt>
                <c:pt idx="12">
                  <c:v>-0.8</c:v>
                </c:pt>
                <c:pt idx="13">
                  <c:v>-0.70000000000000007</c:v>
                </c:pt>
                <c:pt idx="14">
                  <c:v>-1</c:v>
                </c:pt>
                <c:pt idx="15">
                  <c:v>-1.6</c:v>
                </c:pt>
                <c:pt idx="16">
                  <c:v>-1.6</c:v>
                </c:pt>
              </c:numCache>
            </c:numRef>
          </c:val>
          <c:smooth val="0"/>
        </c:ser>
        <c:ser>
          <c:idx val="3"/>
          <c:order val="3"/>
          <c:tx>
            <c:v>72 Grams DAP</c:v>
          </c:tx>
          <c:cat>
            <c:numRef>
              <c:f>'Brix Change Comparison'!$B$2:$B$18</c:f>
              <c:numCache>
                <c:formatCode>General</c:formatCode>
                <c:ptCount val="17"/>
                <c:pt idx="0">
                  <c:v>0</c:v>
                </c:pt>
                <c:pt idx="1">
                  <c:v>24</c:v>
                </c:pt>
                <c:pt idx="2">
                  <c:v>48</c:v>
                </c:pt>
                <c:pt idx="3">
                  <c:v>96</c:v>
                </c:pt>
                <c:pt idx="4">
                  <c:v>120</c:v>
                </c:pt>
                <c:pt idx="5">
                  <c:v>144</c:v>
                </c:pt>
                <c:pt idx="6">
                  <c:v>168</c:v>
                </c:pt>
                <c:pt idx="7">
                  <c:v>192</c:v>
                </c:pt>
                <c:pt idx="8">
                  <c:v>216</c:v>
                </c:pt>
                <c:pt idx="9">
                  <c:v>240</c:v>
                </c:pt>
                <c:pt idx="10">
                  <c:v>264</c:v>
                </c:pt>
                <c:pt idx="11">
                  <c:v>288</c:v>
                </c:pt>
                <c:pt idx="12">
                  <c:v>312</c:v>
                </c:pt>
                <c:pt idx="13">
                  <c:v>336</c:v>
                </c:pt>
                <c:pt idx="14">
                  <c:v>360</c:v>
                </c:pt>
                <c:pt idx="15">
                  <c:v>384</c:v>
                </c:pt>
                <c:pt idx="16">
                  <c:v>456</c:v>
                </c:pt>
              </c:numCache>
            </c:numRef>
          </c:cat>
          <c:val>
            <c:numRef>
              <c:f>'Brix Change Comparison'!$F$2:$F$18</c:f>
              <c:numCache>
                <c:formatCode>General</c:formatCode>
                <c:ptCount val="17"/>
                <c:pt idx="0">
                  <c:v>24.7</c:v>
                </c:pt>
                <c:pt idx="1">
                  <c:v>24</c:v>
                </c:pt>
                <c:pt idx="2">
                  <c:v>23.3</c:v>
                </c:pt>
                <c:pt idx="3">
                  <c:v>18.600000000000001</c:v>
                </c:pt>
                <c:pt idx="4">
                  <c:v>14.1</c:v>
                </c:pt>
                <c:pt idx="5">
                  <c:v>9.4</c:v>
                </c:pt>
                <c:pt idx="6">
                  <c:v>6.8</c:v>
                </c:pt>
                <c:pt idx="7">
                  <c:v>5</c:v>
                </c:pt>
                <c:pt idx="8">
                  <c:v>3.5</c:v>
                </c:pt>
                <c:pt idx="9">
                  <c:v>1</c:v>
                </c:pt>
                <c:pt idx="10">
                  <c:v>0.2</c:v>
                </c:pt>
                <c:pt idx="11">
                  <c:v>0</c:v>
                </c:pt>
                <c:pt idx="12">
                  <c:v>-0.5</c:v>
                </c:pt>
                <c:pt idx="13">
                  <c:v>-0.8</c:v>
                </c:pt>
                <c:pt idx="14">
                  <c:v>-1</c:v>
                </c:pt>
                <c:pt idx="15">
                  <c:v>-1.2</c:v>
                </c:pt>
                <c:pt idx="16">
                  <c:v>-1.6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6066592"/>
        <c:axId val="136067152"/>
      </c:lineChart>
      <c:catAx>
        <c:axId val="1360665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Time (Hours)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36067152"/>
        <c:crossesAt val="-5"/>
        <c:auto val="1"/>
        <c:lblAlgn val="ctr"/>
        <c:lblOffset val="100"/>
        <c:noMultiLvlLbl val="0"/>
      </c:catAx>
      <c:valAx>
        <c:axId val="1360671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Specific Gravity (*Brix)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36066592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 sz="1200"/>
            </a:pPr>
            <a:endParaRPr lang="en-US"/>
          </a:p>
        </c:txPr>
      </c:legendEntry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0.27778</cdr:x>
      <cdr:y>0.04521</cdr:y>
    </cdr:from>
    <cdr:to>
      <cdr:x>0.69444</cdr:x>
      <cdr:y>0.13201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86000" y="198437"/>
          <a:ext cx="3429000" cy="381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b="1" dirty="0" smtClean="0"/>
            <a:t>Fermentation Profiles</a:t>
          </a:r>
          <a:endParaRPr lang="en-US" sz="2000" b="1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7A23-A70E-452A-9B38-9338FD0B823C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BE858-57BF-4ED0-9254-47C84541093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7A23-A70E-452A-9B38-9338FD0B823C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BE858-57BF-4ED0-9254-47C8454109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7A23-A70E-452A-9B38-9338FD0B823C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BE858-57BF-4ED0-9254-47C8454109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7A23-A70E-452A-9B38-9338FD0B823C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BE858-57BF-4ED0-9254-47C8454109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7A23-A70E-452A-9B38-9338FD0B823C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BE858-57BF-4ED0-9254-47C84541093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7A23-A70E-452A-9B38-9338FD0B823C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BE858-57BF-4ED0-9254-47C8454109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7A23-A70E-452A-9B38-9338FD0B823C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BE858-57BF-4ED0-9254-47C84541093D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7A23-A70E-452A-9B38-9338FD0B823C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BE858-57BF-4ED0-9254-47C8454109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7A23-A70E-452A-9B38-9338FD0B823C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BE858-57BF-4ED0-9254-47C8454109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7A23-A70E-452A-9B38-9338FD0B823C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BE858-57BF-4ED0-9254-47C84541093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57A23-A70E-452A-9B38-9338FD0B823C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BE858-57BF-4ED0-9254-47C8454109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A757A23-A70E-452A-9B38-9338FD0B823C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E57BE858-57BF-4ED0-9254-47C84541093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Nitrogen Trials and Aroma Production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Linda F. Bisson</a:t>
            </a:r>
          </a:p>
          <a:p>
            <a:r>
              <a:rPr lang="en-US" dirty="0" smtClean="0"/>
              <a:t>Department of Viticulture and Enology</a:t>
            </a:r>
          </a:p>
          <a:p>
            <a:r>
              <a:rPr lang="en-US" dirty="0" smtClean="0"/>
              <a:t>UC Davis</a:t>
            </a:r>
          </a:p>
          <a:p>
            <a:r>
              <a:rPr lang="en-US" dirty="0" smtClean="0"/>
              <a:t>April 18,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768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DAP Addition Trial Tasting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Glass 1: control</a:t>
            </a:r>
          </a:p>
          <a:p>
            <a:r>
              <a:rPr lang="en-US" dirty="0" smtClean="0"/>
              <a:t>Glass 2: 24 g/12 gallon DAP</a:t>
            </a:r>
          </a:p>
          <a:p>
            <a:r>
              <a:rPr lang="en-US" dirty="0" smtClean="0"/>
              <a:t>Glass 3: 48 g/12 gallon DAP</a:t>
            </a:r>
          </a:p>
          <a:p>
            <a:r>
              <a:rPr lang="en-US" dirty="0" smtClean="0"/>
              <a:t>Glass 4: 72 g/12 gallon DAP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664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Nitrogen Composition of Grapes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Variety of nitrogenous compounds in grape juice</a:t>
            </a:r>
          </a:p>
          <a:p>
            <a:r>
              <a:rPr lang="en-US" sz="2800" dirty="0" smtClean="0"/>
              <a:t>Nitrogen compounds vary by variety and with environmental conditions</a:t>
            </a:r>
          </a:p>
          <a:p>
            <a:r>
              <a:rPr lang="en-US" sz="2800" dirty="0" smtClean="0"/>
              <a:t>Young fruit – higher % of Nitrogen is present as ammonium ion; </a:t>
            </a:r>
            <a:r>
              <a:rPr lang="en-US" sz="2800" i="1" dirty="0" smtClean="0"/>
              <a:t>active biosynthesis of amino acids</a:t>
            </a:r>
          </a:p>
          <a:p>
            <a:r>
              <a:rPr lang="en-US" sz="2800" dirty="0" smtClean="0"/>
              <a:t>Ripened fruit- higher % total nitrogen free amino acids, arginine and </a:t>
            </a:r>
            <a:r>
              <a:rPr lang="en-US" sz="2800" dirty="0" err="1"/>
              <a:t>p</a:t>
            </a:r>
            <a:r>
              <a:rPr lang="en-US" sz="2800" dirty="0" err="1" smtClean="0"/>
              <a:t>roline</a:t>
            </a:r>
            <a:r>
              <a:rPr lang="en-US" sz="2800" dirty="0" smtClean="0"/>
              <a:t> present in </a:t>
            </a:r>
            <a:r>
              <a:rPr lang="en-US" sz="2800" dirty="0"/>
              <a:t>h</a:t>
            </a:r>
            <a:r>
              <a:rPr lang="en-US" sz="2800" dirty="0" smtClean="0"/>
              <a:t>ighest concentration; </a:t>
            </a:r>
            <a:r>
              <a:rPr lang="en-US" sz="2800" i="1" dirty="0" smtClean="0"/>
              <a:t>amino acids in steady-state</a:t>
            </a:r>
          </a:p>
          <a:p>
            <a:r>
              <a:rPr lang="en-US" sz="2800" dirty="0" smtClean="0"/>
              <a:t>Over-ripe fruit- lower % nitrogen, lose amino acid content (arginine); </a:t>
            </a:r>
            <a:r>
              <a:rPr lang="en-US" sz="2800" i="1" dirty="0" smtClean="0"/>
              <a:t>degradation of amino acids</a:t>
            </a:r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615091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Nitrogen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Yeast use free alpha amino acids and ammonium as nutrients to conduct alcoholic fermentations</a:t>
            </a:r>
          </a:p>
          <a:p>
            <a:r>
              <a:rPr lang="en-US" dirty="0" smtClean="0"/>
              <a:t>Free Alpha Amino Acids = FAN </a:t>
            </a:r>
          </a:p>
          <a:p>
            <a:r>
              <a:rPr lang="en-US" dirty="0" smtClean="0"/>
              <a:t>Ammonium </a:t>
            </a:r>
          </a:p>
          <a:p>
            <a:r>
              <a:rPr lang="en-US" dirty="0" smtClean="0"/>
              <a:t>FAN + Ammonium = YAN </a:t>
            </a:r>
          </a:p>
          <a:p>
            <a:r>
              <a:rPr lang="en-US" dirty="0" smtClean="0"/>
              <a:t>Measured using NOPA method or </a:t>
            </a:r>
            <a:r>
              <a:rPr lang="en-US" dirty="0" err="1" smtClean="0"/>
              <a:t>formol</a:t>
            </a:r>
            <a:r>
              <a:rPr lang="en-US" dirty="0" smtClean="0"/>
              <a:t> titration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092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Typical YAN Levels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120 mg N/L: minimum for complete fermentation depending on yeast strain </a:t>
            </a:r>
          </a:p>
          <a:p>
            <a:r>
              <a:rPr lang="en-US" dirty="0" smtClean="0"/>
              <a:t>200-500 mg N/L:  optimal YAN levels depending upon initial sugar content of juice </a:t>
            </a:r>
          </a:p>
          <a:p>
            <a:r>
              <a:rPr lang="en-US" dirty="0" smtClean="0"/>
              <a:t>600 mg N/L: upper range, can result in microbiological spoilage of wine, strong yeast signature </a:t>
            </a:r>
          </a:p>
        </p:txBody>
      </p:sp>
    </p:spTree>
    <p:extLst>
      <p:ext uri="{BB962C8B-B14F-4D97-AF65-F5344CB8AC3E}">
        <p14:creationId xmlns:p14="http://schemas.microsoft.com/office/powerpoint/2010/main" val="793854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DAP Additions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Diammonium</a:t>
            </a:r>
            <a:r>
              <a:rPr lang="en-US" dirty="0" smtClean="0"/>
              <a:t> phosphate </a:t>
            </a:r>
          </a:p>
          <a:p>
            <a:r>
              <a:rPr lang="en-US" dirty="0" smtClean="0"/>
              <a:t>Used to increase YAN levels when needed </a:t>
            </a:r>
          </a:p>
          <a:p>
            <a:r>
              <a:rPr lang="en-US" dirty="0" smtClean="0"/>
              <a:t>21% Ammonium </a:t>
            </a:r>
          </a:p>
          <a:p>
            <a:r>
              <a:rPr lang="en-US" dirty="0" smtClean="0"/>
              <a:t>Disadvantages</a:t>
            </a:r>
          </a:p>
          <a:p>
            <a:pPr lvl="1"/>
            <a:r>
              <a:rPr lang="en-US" dirty="0" smtClean="0"/>
              <a:t>Simple nitrogen source requires cells retain ability to synthesize all amino acids</a:t>
            </a:r>
          </a:p>
          <a:p>
            <a:pPr lvl="1"/>
            <a:r>
              <a:rPr lang="en-US" dirty="0" smtClean="0"/>
              <a:t>Also increasing phosphate</a:t>
            </a:r>
          </a:p>
          <a:p>
            <a:pPr lvl="1"/>
            <a:r>
              <a:rPr lang="en-US" dirty="0" smtClean="0"/>
              <a:t>Not as effective as amino acid addition if there is an underlying secondary nutrient limitation or stress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998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Materials and Methods</a:t>
            </a:r>
            <a:endParaRPr lang="en-US" dirty="0"/>
          </a:p>
        </p:txBody>
      </p:sp>
      <p:pic>
        <p:nvPicPr>
          <p:cNvPr id="6" name="Content Placeholder 5" descr="E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981200"/>
            <a:ext cx="4260752" cy="1901795"/>
          </a:xfrm>
        </p:spPr>
      </p:pic>
      <p:pic>
        <p:nvPicPr>
          <p:cNvPr id="7" name="Picture 6" descr="YA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4038600"/>
            <a:ext cx="4187606" cy="22248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05400" y="2362200"/>
            <a:ext cx="3657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Chardonnay-</a:t>
            </a:r>
            <a:r>
              <a:rPr lang="en-US" sz="2200" dirty="0" err="1" smtClean="0"/>
              <a:t>Vermentino</a:t>
            </a:r>
            <a:r>
              <a:rPr lang="en-US" sz="2200" dirty="0" smtClean="0"/>
              <a:t> Blend (measured YAN of 200)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Starting Brix: 25.5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Yeast :CEG (EPERNAY II)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Nitrogen added simultaneously with yeast addition</a:t>
            </a:r>
          </a:p>
        </p:txBody>
      </p:sp>
    </p:spTree>
    <p:extLst>
      <p:ext uri="{BB962C8B-B14F-4D97-AF65-F5344CB8AC3E}">
        <p14:creationId xmlns:p14="http://schemas.microsoft.com/office/powerpoint/2010/main" val="497322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 of Changes of Brix with Differing Nitrogen Content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1185834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191000" y="38100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 addition took ~ 6days longer to finish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554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Wine Analysis: Post Fermentation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0972867"/>
              </p:ext>
            </p:extLst>
          </p:nvPr>
        </p:nvGraphicFramePr>
        <p:xfrm>
          <a:off x="685800" y="2438398"/>
          <a:ext cx="7848600" cy="27432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5476"/>
                <a:gridCol w="1156078"/>
                <a:gridCol w="1378808"/>
                <a:gridCol w="1389414"/>
                <a:gridCol w="1251534"/>
                <a:gridCol w="1177290"/>
              </a:tblGrid>
              <a:tr h="376021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RPM2 Wine Analysis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04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Treatment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err="1">
                          <a:effectLst/>
                        </a:rPr>
                        <a:t>Alchohol</a:t>
                      </a:r>
                      <a:r>
                        <a:rPr lang="en-US" sz="1400" u="none" strike="noStrike" dirty="0">
                          <a:effectLst/>
                        </a:rPr>
                        <a:t> (% v/v)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pH (unit)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Residual Sugar (g/L)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</a:rPr>
                        <a:t>Malic Acid (mg/L)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</a:rPr>
                        <a:t>Acetic Acid (g/L)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6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Control (0 g DAP)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15.5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3.62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84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9735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Medium (24 g DAP)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15.71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3.58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86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6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High (48 g DAP)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15.9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3.68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87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9735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Overshoot (72 g DAP) 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15.92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3.79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86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7619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Students who did the work: RPM2</a:t>
            </a:r>
          </a:p>
          <a:p>
            <a:pPr lvl="1"/>
            <a:r>
              <a:rPr lang="en-US" sz="2800" dirty="0"/>
              <a:t>Nate Kane </a:t>
            </a:r>
            <a:endParaRPr lang="en-US" sz="2800" dirty="0" smtClean="0"/>
          </a:p>
          <a:p>
            <a:pPr lvl="1"/>
            <a:r>
              <a:rPr lang="en-US" sz="2800" dirty="0" smtClean="0"/>
              <a:t>Jen Lincoln</a:t>
            </a:r>
          </a:p>
          <a:p>
            <a:pPr lvl="1"/>
            <a:r>
              <a:rPr lang="en-US" sz="2800" dirty="0" smtClean="0"/>
              <a:t>Sean </a:t>
            </a:r>
            <a:r>
              <a:rPr lang="en-US" sz="2800" dirty="0"/>
              <a:t>Sweeny</a:t>
            </a:r>
          </a:p>
          <a:p>
            <a:pPr lvl="1"/>
            <a:endParaRPr lang="en-US" dirty="0" smtClean="0"/>
          </a:p>
          <a:p>
            <a:r>
              <a:rPr lang="en-US" sz="2800" dirty="0" err="1" smtClean="0"/>
              <a:t>Chik</a:t>
            </a:r>
            <a:r>
              <a:rPr lang="en-US" sz="2800" dirty="0" smtClean="0"/>
              <a:t> Brenneman </a:t>
            </a:r>
            <a:r>
              <a:rPr lang="en-US" dirty="0" smtClean="0"/>
              <a:t>for making a blend of the right starting nitrogen content and Brix!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2331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417</Words>
  <Application>Microsoft Office PowerPoint</Application>
  <PresentationFormat>On-screen Show (4:3)</PresentationFormat>
  <Paragraphs>83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Clarity</vt:lpstr>
      <vt:lpstr>Nitrogen Trials and Aroma Production</vt:lpstr>
      <vt:lpstr>Nitrogen Composition of Grapes</vt:lpstr>
      <vt:lpstr>Nitrogen Assessment</vt:lpstr>
      <vt:lpstr>Typical YAN Levels </vt:lpstr>
      <vt:lpstr>DAP Additions</vt:lpstr>
      <vt:lpstr>Materials and Methods</vt:lpstr>
      <vt:lpstr>Comparison of Changes of Brix with Differing Nitrogen Content</vt:lpstr>
      <vt:lpstr>Wine Analysis: Post Fermentation</vt:lpstr>
      <vt:lpstr>Acknowledgements</vt:lpstr>
      <vt:lpstr>DAP Addition Trial Tasting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Nitrogen Trials and Aroma Production</dc:title>
  <dc:creator>bts</dc:creator>
  <cp:lastModifiedBy>Bogart, Kay</cp:lastModifiedBy>
  <cp:revision>6</cp:revision>
  <dcterms:created xsi:type="dcterms:W3CDTF">2014-04-12T23:10:39Z</dcterms:created>
  <dcterms:modified xsi:type="dcterms:W3CDTF">2014-04-14T16:28:04Z</dcterms:modified>
</cp:coreProperties>
</file>