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1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theme/theme12.xml" ContentType="application/vnd.openxmlformats-officedocument.theme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theme/theme13.xml" ContentType="application/vnd.openxmlformats-officedocument.theme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4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5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theme/theme16.xml" ContentType="application/vnd.openxmlformats-officedocument.theme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17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theme/theme18.xml" ContentType="application/vnd.openxmlformats-officedocument.theme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theme/theme19.xml" ContentType="application/vnd.openxmlformats-officedocument.theme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4269" r:id="rId2"/>
    <p:sldMasterId id="2147484796" r:id="rId3"/>
    <p:sldMasterId id="2147484922" r:id="rId4"/>
    <p:sldMasterId id="2147485177" r:id="rId5"/>
    <p:sldMasterId id="2147485190" r:id="rId6"/>
    <p:sldMasterId id="2147485214" r:id="rId7"/>
    <p:sldMasterId id="2147485227" r:id="rId8"/>
    <p:sldMasterId id="2147485239" r:id="rId9"/>
    <p:sldMasterId id="2147485251" r:id="rId10"/>
    <p:sldMasterId id="2147485267" r:id="rId11"/>
    <p:sldMasterId id="2147485283" r:id="rId12"/>
    <p:sldMasterId id="2147485295" r:id="rId13"/>
    <p:sldMasterId id="2147485311" r:id="rId14"/>
    <p:sldMasterId id="2147485327" r:id="rId15"/>
    <p:sldMasterId id="2147485339" r:id="rId16"/>
    <p:sldMasterId id="2147485354" r:id="rId17"/>
    <p:sldMasterId id="2147485369" r:id="rId18"/>
    <p:sldMasterId id="2147485384" r:id="rId19"/>
    <p:sldMasterId id="2147485790" r:id="rId20"/>
  </p:sldMasterIdLst>
  <p:notesMasterIdLst>
    <p:notesMasterId r:id="rId123"/>
  </p:notesMasterIdLst>
  <p:handoutMasterIdLst>
    <p:handoutMasterId r:id="rId124"/>
  </p:handoutMasterIdLst>
  <p:sldIdLst>
    <p:sldId id="590" r:id="rId21"/>
    <p:sldId id="635" r:id="rId22"/>
    <p:sldId id="587" r:id="rId23"/>
    <p:sldId id="604" r:id="rId24"/>
    <p:sldId id="605" r:id="rId25"/>
    <p:sldId id="606" r:id="rId26"/>
    <p:sldId id="649" r:id="rId27"/>
    <p:sldId id="650" r:id="rId28"/>
    <p:sldId id="651" r:id="rId29"/>
    <p:sldId id="589" r:id="rId30"/>
    <p:sldId id="652" r:id="rId31"/>
    <p:sldId id="654" r:id="rId32"/>
    <p:sldId id="729" r:id="rId33"/>
    <p:sldId id="639" r:id="rId34"/>
    <p:sldId id="640" r:id="rId35"/>
    <p:sldId id="653" r:id="rId36"/>
    <p:sldId id="655" r:id="rId37"/>
    <p:sldId id="656" r:id="rId38"/>
    <p:sldId id="658" r:id="rId39"/>
    <p:sldId id="660" r:id="rId40"/>
    <p:sldId id="663" r:id="rId41"/>
    <p:sldId id="664" r:id="rId42"/>
    <p:sldId id="665" r:id="rId43"/>
    <p:sldId id="666" r:id="rId44"/>
    <p:sldId id="685" r:id="rId45"/>
    <p:sldId id="686" r:id="rId46"/>
    <p:sldId id="680" r:id="rId47"/>
    <p:sldId id="681" r:id="rId48"/>
    <p:sldId id="682" r:id="rId49"/>
    <p:sldId id="683" r:id="rId50"/>
    <p:sldId id="684" r:id="rId51"/>
    <p:sldId id="677" r:id="rId52"/>
    <p:sldId id="678" r:id="rId53"/>
    <p:sldId id="679" r:id="rId54"/>
    <p:sldId id="637" r:id="rId55"/>
    <p:sldId id="638" r:id="rId56"/>
    <p:sldId id="579" r:id="rId57"/>
    <p:sldId id="584" r:id="rId58"/>
    <p:sldId id="643" r:id="rId59"/>
    <p:sldId id="644" r:id="rId60"/>
    <p:sldId id="444" r:id="rId61"/>
    <p:sldId id="667" r:id="rId62"/>
    <p:sldId id="668" r:id="rId63"/>
    <p:sldId id="669" r:id="rId64"/>
    <p:sldId id="505" r:id="rId65"/>
    <p:sldId id="670" r:id="rId66"/>
    <p:sldId id="671" r:id="rId67"/>
    <p:sldId id="672" r:id="rId68"/>
    <p:sldId id="676" r:id="rId69"/>
    <p:sldId id="675" r:id="rId70"/>
    <p:sldId id="553" r:id="rId71"/>
    <p:sldId id="556" r:id="rId72"/>
    <p:sldId id="593" r:id="rId73"/>
    <p:sldId id="595" r:id="rId74"/>
    <p:sldId id="687" r:id="rId75"/>
    <p:sldId id="688" r:id="rId76"/>
    <p:sldId id="689" r:id="rId77"/>
    <p:sldId id="690" r:id="rId78"/>
    <p:sldId id="691" r:id="rId79"/>
    <p:sldId id="692" r:id="rId80"/>
    <p:sldId id="693" r:id="rId81"/>
    <p:sldId id="694" r:id="rId82"/>
    <p:sldId id="695" r:id="rId83"/>
    <p:sldId id="696" r:id="rId84"/>
    <p:sldId id="697" r:id="rId85"/>
    <p:sldId id="698" r:id="rId86"/>
    <p:sldId id="699" r:id="rId87"/>
    <p:sldId id="700" r:id="rId88"/>
    <p:sldId id="701" r:id="rId89"/>
    <p:sldId id="702" r:id="rId90"/>
    <p:sldId id="703" r:id="rId91"/>
    <p:sldId id="704" r:id="rId92"/>
    <p:sldId id="705" r:id="rId93"/>
    <p:sldId id="706" r:id="rId94"/>
    <p:sldId id="707" r:id="rId95"/>
    <p:sldId id="708" r:id="rId96"/>
    <p:sldId id="709" r:id="rId97"/>
    <p:sldId id="710" r:id="rId98"/>
    <p:sldId id="711" r:id="rId99"/>
    <p:sldId id="712" r:id="rId100"/>
    <p:sldId id="713" r:id="rId101"/>
    <p:sldId id="714" r:id="rId102"/>
    <p:sldId id="715" r:id="rId103"/>
    <p:sldId id="716" r:id="rId104"/>
    <p:sldId id="717" r:id="rId105"/>
    <p:sldId id="718" r:id="rId106"/>
    <p:sldId id="719" r:id="rId107"/>
    <p:sldId id="720" r:id="rId108"/>
    <p:sldId id="721" r:id="rId109"/>
    <p:sldId id="722" r:id="rId110"/>
    <p:sldId id="723" r:id="rId111"/>
    <p:sldId id="724" r:id="rId112"/>
    <p:sldId id="725" r:id="rId113"/>
    <p:sldId id="726" r:id="rId114"/>
    <p:sldId id="727" r:id="rId115"/>
    <p:sldId id="728" r:id="rId116"/>
    <p:sldId id="594" r:id="rId117"/>
    <p:sldId id="568" r:id="rId118"/>
    <p:sldId id="569" r:id="rId119"/>
    <p:sldId id="570" r:id="rId120"/>
    <p:sldId id="571" r:id="rId121"/>
    <p:sldId id="603" r:id="rId122"/>
  </p:sldIdLst>
  <p:sldSz cx="9144000" cy="6858000" type="screen4x3"/>
  <p:notesSz cx="7023100" cy="9309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1B85"/>
    <a:srgbClr val="8599FB"/>
    <a:srgbClr val="CDCDFF"/>
    <a:srgbClr val="FAEBAC"/>
    <a:srgbClr val="F4D30A"/>
    <a:srgbClr val="024194"/>
    <a:srgbClr val="2D6099"/>
    <a:srgbClr val="2D6B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39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776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6.xml"/><Relationship Id="rId117" Type="http://schemas.openxmlformats.org/officeDocument/2006/relationships/slide" Target="slides/slide97.xml"/><Relationship Id="rId21" Type="http://schemas.openxmlformats.org/officeDocument/2006/relationships/slide" Target="slides/slide1.xml"/><Relationship Id="rId42" Type="http://schemas.openxmlformats.org/officeDocument/2006/relationships/slide" Target="slides/slide22.xml"/><Relationship Id="rId47" Type="http://schemas.openxmlformats.org/officeDocument/2006/relationships/slide" Target="slides/slide27.xml"/><Relationship Id="rId63" Type="http://schemas.openxmlformats.org/officeDocument/2006/relationships/slide" Target="slides/slide43.xml"/><Relationship Id="rId68" Type="http://schemas.openxmlformats.org/officeDocument/2006/relationships/slide" Target="slides/slide48.xml"/><Relationship Id="rId84" Type="http://schemas.openxmlformats.org/officeDocument/2006/relationships/slide" Target="slides/slide64.xml"/><Relationship Id="rId89" Type="http://schemas.openxmlformats.org/officeDocument/2006/relationships/slide" Target="slides/slide69.xml"/><Relationship Id="rId112" Type="http://schemas.openxmlformats.org/officeDocument/2006/relationships/slide" Target="slides/slide92.xml"/><Relationship Id="rId16" Type="http://schemas.openxmlformats.org/officeDocument/2006/relationships/slideMaster" Target="slideMasters/slideMaster16.xml"/><Relationship Id="rId107" Type="http://schemas.openxmlformats.org/officeDocument/2006/relationships/slide" Target="slides/slide87.xml"/><Relationship Id="rId11" Type="http://schemas.openxmlformats.org/officeDocument/2006/relationships/slideMaster" Target="slideMasters/slideMaster11.xml"/><Relationship Id="rId32" Type="http://schemas.openxmlformats.org/officeDocument/2006/relationships/slide" Target="slides/slide12.xml"/><Relationship Id="rId37" Type="http://schemas.openxmlformats.org/officeDocument/2006/relationships/slide" Target="slides/slide17.xml"/><Relationship Id="rId53" Type="http://schemas.openxmlformats.org/officeDocument/2006/relationships/slide" Target="slides/slide33.xml"/><Relationship Id="rId58" Type="http://schemas.openxmlformats.org/officeDocument/2006/relationships/slide" Target="slides/slide38.xml"/><Relationship Id="rId74" Type="http://schemas.openxmlformats.org/officeDocument/2006/relationships/slide" Target="slides/slide54.xml"/><Relationship Id="rId79" Type="http://schemas.openxmlformats.org/officeDocument/2006/relationships/slide" Target="slides/slide59.xml"/><Relationship Id="rId102" Type="http://schemas.openxmlformats.org/officeDocument/2006/relationships/slide" Target="slides/slide82.xml"/><Relationship Id="rId123" Type="http://schemas.openxmlformats.org/officeDocument/2006/relationships/notesMaster" Target="notesMasters/notesMaster1.xml"/><Relationship Id="rId128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70.xml"/><Relationship Id="rId95" Type="http://schemas.openxmlformats.org/officeDocument/2006/relationships/slide" Target="slides/slide75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43" Type="http://schemas.openxmlformats.org/officeDocument/2006/relationships/slide" Target="slides/slide23.xml"/><Relationship Id="rId48" Type="http://schemas.openxmlformats.org/officeDocument/2006/relationships/slide" Target="slides/slide28.xml"/><Relationship Id="rId64" Type="http://schemas.openxmlformats.org/officeDocument/2006/relationships/slide" Target="slides/slide44.xml"/><Relationship Id="rId69" Type="http://schemas.openxmlformats.org/officeDocument/2006/relationships/slide" Target="slides/slide49.xml"/><Relationship Id="rId113" Type="http://schemas.openxmlformats.org/officeDocument/2006/relationships/slide" Target="slides/slide93.xml"/><Relationship Id="rId118" Type="http://schemas.openxmlformats.org/officeDocument/2006/relationships/slide" Target="slides/slide98.xml"/><Relationship Id="rId80" Type="http://schemas.openxmlformats.org/officeDocument/2006/relationships/slide" Target="slides/slide60.xml"/><Relationship Id="rId85" Type="http://schemas.openxmlformats.org/officeDocument/2006/relationships/slide" Target="slides/slide65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33" Type="http://schemas.openxmlformats.org/officeDocument/2006/relationships/slide" Target="slides/slide13.xml"/><Relationship Id="rId38" Type="http://schemas.openxmlformats.org/officeDocument/2006/relationships/slide" Target="slides/slide18.xml"/><Relationship Id="rId59" Type="http://schemas.openxmlformats.org/officeDocument/2006/relationships/slide" Target="slides/slide39.xml"/><Relationship Id="rId103" Type="http://schemas.openxmlformats.org/officeDocument/2006/relationships/slide" Target="slides/slide83.xml"/><Relationship Id="rId108" Type="http://schemas.openxmlformats.org/officeDocument/2006/relationships/slide" Target="slides/slide88.xml"/><Relationship Id="rId124" Type="http://schemas.openxmlformats.org/officeDocument/2006/relationships/handoutMaster" Target="handoutMasters/handoutMaster1.xml"/><Relationship Id="rId54" Type="http://schemas.openxmlformats.org/officeDocument/2006/relationships/slide" Target="slides/slide34.xml"/><Relationship Id="rId70" Type="http://schemas.openxmlformats.org/officeDocument/2006/relationships/slide" Target="slides/slide50.xml"/><Relationship Id="rId75" Type="http://schemas.openxmlformats.org/officeDocument/2006/relationships/slide" Target="slides/slide55.xml"/><Relationship Id="rId91" Type="http://schemas.openxmlformats.org/officeDocument/2006/relationships/slide" Target="slides/slide71.xml"/><Relationship Id="rId96" Type="http://schemas.openxmlformats.org/officeDocument/2006/relationships/slide" Target="slides/slide7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49" Type="http://schemas.openxmlformats.org/officeDocument/2006/relationships/slide" Target="slides/slide29.xml"/><Relationship Id="rId114" Type="http://schemas.openxmlformats.org/officeDocument/2006/relationships/slide" Target="slides/slide94.xml"/><Relationship Id="rId119" Type="http://schemas.openxmlformats.org/officeDocument/2006/relationships/slide" Target="slides/slide99.xml"/><Relationship Id="rId44" Type="http://schemas.openxmlformats.org/officeDocument/2006/relationships/slide" Target="slides/slide24.xml"/><Relationship Id="rId60" Type="http://schemas.openxmlformats.org/officeDocument/2006/relationships/slide" Target="slides/slide40.xml"/><Relationship Id="rId65" Type="http://schemas.openxmlformats.org/officeDocument/2006/relationships/slide" Target="slides/slide45.xml"/><Relationship Id="rId81" Type="http://schemas.openxmlformats.org/officeDocument/2006/relationships/slide" Target="slides/slide61.xml"/><Relationship Id="rId86" Type="http://schemas.openxmlformats.org/officeDocument/2006/relationships/slide" Target="slides/slide66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" Target="slides/slide19.xml"/><Relationship Id="rId109" Type="http://schemas.openxmlformats.org/officeDocument/2006/relationships/slide" Target="slides/slide89.xml"/><Relationship Id="rId34" Type="http://schemas.openxmlformats.org/officeDocument/2006/relationships/slide" Target="slides/slide14.xml"/><Relationship Id="rId50" Type="http://schemas.openxmlformats.org/officeDocument/2006/relationships/slide" Target="slides/slide30.xml"/><Relationship Id="rId55" Type="http://schemas.openxmlformats.org/officeDocument/2006/relationships/slide" Target="slides/slide35.xml"/><Relationship Id="rId76" Type="http://schemas.openxmlformats.org/officeDocument/2006/relationships/slide" Target="slides/slide56.xml"/><Relationship Id="rId97" Type="http://schemas.openxmlformats.org/officeDocument/2006/relationships/slide" Target="slides/slide77.xml"/><Relationship Id="rId104" Type="http://schemas.openxmlformats.org/officeDocument/2006/relationships/slide" Target="slides/slide84.xml"/><Relationship Id="rId120" Type="http://schemas.openxmlformats.org/officeDocument/2006/relationships/slide" Target="slides/slide100.xml"/><Relationship Id="rId125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1.xml"/><Relationship Id="rId92" Type="http://schemas.openxmlformats.org/officeDocument/2006/relationships/slide" Target="slides/slide72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9.xml"/><Relationship Id="rId24" Type="http://schemas.openxmlformats.org/officeDocument/2006/relationships/slide" Target="slides/slide4.xml"/><Relationship Id="rId40" Type="http://schemas.openxmlformats.org/officeDocument/2006/relationships/slide" Target="slides/slide20.xml"/><Relationship Id="rId45" Type="http://schemas.openxmlformats.org/officeDocument/2006/relationships/slide" Target="slides/slide25.xml"/><Relationship Id="rId66" Type="http://schemas.openxmlformats.org/officeDocument/2006/relationships/slide" Target="slides/slide46.xml"/><Relationship Id="rId87" Type="http://schemas.openxmlformats.org/officeDocument/2006/relationships/slide" Target="slides/slide67.xml"/><Relationship Id="rId110" Type="http://schemas.openxmlformats.org/officeDocument/2006/relationships/slide" Target="slides/slide90.xml"/><Relationship Id="rId115" Type="http://schemas.openxmlformats.org/officeDocument/2006/relationships/slide" Target="slides/slide95.xml"/><Relationship Id="rId61" Type="http://schemas.openxmlformats.org/officeDocument/2006/relationships/slide" Target="slides/slide41.xml"/><Relationship Id="rId82" Type="http://schemas.openxmlformats.org/officeDocument/2006/relationships/slide" Target="slides/slide62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30" Type="http://schemas.openxmlformats.org/officeDocument/2006/relationships/slide" Target="slides/slide10.xml"/><Relationship Id="rId35" Type="http://schemas.openxmlformats.org/officeDocument/2006/relationships/slide" Target="slides/slide15.xml"/><Relationship Id="rId56" Type="http://schemas.openxmlformats.org/officeDocument/2006/relationships/slide" Target="slides/slide36.xml"/><Relationship Id="rId77" Type="http://schemas.openxmlformats.org/officeDocument/2006/relationships/slide" Target="slides/slide57.xml"/><Relationship Id="rId100" Type="http://schemas.openxmlformats.org/officeDocument/2006/relationships/slide" Target="slides/slide80.xml"/><Relationship Id="rId105" Type="http://schemas.openxmlformats.org/officeDocument/2006/relationships/slide" Target="slides/slide85.xml"/><Relationship Id="rId126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1.xml"/><Relationship Id="rId72" Type="http://schemas.openxmlformats.org/officeDocument/2006/relationships/slide" Target="slides/slide52.xml"/><Relationship Id="rId93" Type="http://schemas.openxmlformats.org/officeDocument/2006/relationships/slide" Target="slides/slide73.xml"/><Relationship Id="rId98" Type="http://schemas.openxmlformats.org/officeDocument/2006/relationships/slide" Target="slides/slide78.xml"/><Relationship Id="rId121" Type="http://schemas.openxmlformats.org/officeDocument/2006/relationships/slide" Target="slides/slide101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5.xml"/><Relationship Id="rId46" Type="http://schemas.openxmlformats.org/officeDocument/2006/relationships/slide" Target="slides/slide26.xml"/><Relationship Id="rId67" Type="http://schemas.openxmlformats.org/officeDocument/2006/relationships/slide" Target="slides/slide47.xml"/><Relationship Id="rId116" Type="http://schemas.openxmlformats.org/officeDocument/2006/relationships/slide" Target="slides/slide96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21.xml"/><Relationship Id="rId62" Type="http://schemas.openxmlformats.org/officeDocument/2006/relationships/slide" Target="slides/slide42.xml"/><Relationship Id="rId83" Type="http://schemas.openxmlformats.org/officeDocument/2006/relationships/slide" Target="slides/slide63.xml"/><Relationship Id="rId88" Type="http://schemas.openxmlformats.org/officeDocument/2006/relationships/slide" Target="slides/slide68.xml"/><Relationship Id="rId111" Type="http://schemas.openxmlformats.org/officeDocument/2006/relationships/slide" Target="slides/slide91.xml"/><Relationship Id="rId15" Type="http://schemas.openxmlformats.org/officeDocument/2006/relationships/slideMaster" Target="slideMasters/slideMaster15.xml"/><Relationship Id="rId36" Type="http://schemas.openxmlformats.org/officeDocument/2006/relationships/slide" Target="slides/slide16.xml"/><Relationship Id="rId57" Type="http://schemas.openxmlformats.org/officeDocument/2006/relationships/slide" Target="slides/slide37.xml"/><Relationship Id="rId106" Type="http://schemas.openxmlformats.org/officeDocument/2006/relationships/slide" Target="slides/slide86.xml"/><Relationship Id="rId127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1.xml"/><Relationship Id="rId52" Type="http://schemas.openxmlformats.org/officeDocument/2006/relationships/slide" Target="slides/slide32.xml"/><Relationship Id="rId73" Type="http://schemas.openxmlformats.org/officeDocument/2006/relationships/slide" Target="slides/slide53.xml"/><Relationship Id="rId78" Type="http://schemas.openxmlformats.org/officeDocument/2006/relationships/slide" Target="slides/slide58.xml"/><Relationship Id="rId94" Type="http://schemas.openxmlformats.org/officeDocument/2006/relationships/slide" Target="slides/slide74.xml"/><Relationship Id="rId99" Type="http://schemas.openxmlformats.org/officeDocument/2006/relationships/slide" Target="slides/slide79.xml"/><Relationship Id="rId101" Type="http://schemas.openxmlformats.org/officeDocument/2006/relationships/slide" Target="slides/slide81.xml"/><Relationship Id="rId122" Type="http://schemas.openxmlformats.org/officeDocument/2006/relationships/slide" Target="slides/slide10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5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5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5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</a:lstStyle>
          <a:p>
            <a:fld id="{B940C007-BC14-402E-9FFC-F2614CB1C7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33993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 defTabSz="933261">
              <a:defRPr sz="1200" b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8275" y="0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 algn="r" defTabSz="933261">
              <a:defRPr sz="1200" b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14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34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3263" y="4422775"/>
            <a:ext cx="5616575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34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 defTabSz="933261">
              <a:defRPr sz="1200" b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34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8275" y="8842375"/>
            <a:ext cx="304323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Times New Roman" pitchFamily="18" charset="0"/>
              </a:defRPr>
            </a:lvl1pPr>
          </a:lstStyle>
          <a:p>
            <a:fld id="{6FA08136-9402-45DC-B139-F0E323E29A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78244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94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45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17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89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61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33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305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77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435D9C1A-1D87-4989-86CE-EDADBB532A90}" type="slidenum">
              <a:rPr lang="en-US" altLang="en-US" sz="1200" b="0">
                <a:latin typeface="Times New Roman" pitchFamily="18" charset="0"/>
              </a:rPr>
              <a:pPr/>
              <a:t>1</a:t>
            </a:fld>
            <a:endParaRPr lang="en-US" altLang="en-US" sz="1200" b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314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49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As a part of improving quality of grape plant material, FPS acquired land and improved it to establish a new vineyard called the RR vineyard in 2010.</a:t>
            </a:r>
          </a:p>
        </p:txBody>
      </p:sp>
      <p:sp>
        <p:nvSpPr>
          <p:cNvPr id="2549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45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17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89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61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33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305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77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61B51C94-D1A4-4A00-ADA2-526DC4BD0FD4}" type="slidenum">
              <a:rPr lang="en-US" altLang="en-US" sz="1200" b="0">
                <a:latin typeface="Times New Roman" pitchFamily="18" charset="0"/>
              </a:rPr>
              <a:pPr/>
              <a:t>51</a:t>
            </a:fld>
            <a:endParaRPr lang="en-US" altLang="en-US" sz="1200" b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6310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70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As a part of improving quality of grape plant material, FPS acquired land and improved it to establish a new vineyard called the RR vineyard in 2010.</a:t>
            </a:r>
          </a:p>
        </p:txBody>
      </p:sp>
      <p:sp>
        <p:nvSpPr>
          <p:cNvPr id="2570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45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17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89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61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33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305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77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C35FEDD5-0EB0-4925-BCB5-A2FDF4963D17}" type="slidenum">
              <a:rPr lang="en-US" altLang="en-US" sz="1200" b="0">
                <a:latin typeface="Times New Roman" pitchFamily="18" charset="0"/>
              </a:rPr>
              <a:pPr/>
              <a:t>52</a:t>
            </a:fld>
            <a:endParaRPr lang="en-US" altLang="en-US" sz="1200" b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3627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90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590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45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17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89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61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33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305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77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5D1390E3-5DA4-496C-8FED-A3BD374E704E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53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1238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1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Used 30 berries per plant.</a:t>
            </a:r>
          </a:p>
        </p:txBody>
      </p:sp>
      <p:sp>
        <p:nvSpPr>
          <p:cNvPr id="261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45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17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89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61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33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305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77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11931F81-8B34-458A-BDAD-249322796BB2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54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0345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31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63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45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17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89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61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33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305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77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68C35E7F-3FA9-480D-8183-C1760A12BEBE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55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3390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577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By premier planting stock we mean…</a:t>
            </a:r>
          </a:p>
        </p:txBody>
      </p:sp>
      <p:sp>
        <p:nvSpPr>
          <p:cNvPr id="266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ADA3E975-B527-4B13-AF66-8E08D92191CC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57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034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577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By premier planting stock we mean…</a:t>
            </a:r>
          </a:p>
        </p:txBody>
      </p:sp>
      <p:sp>
        <p:nvSpPr>
          <p:cNvPr id="2682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50743C9F-02B3-42DE-BF7F-D518F08148AB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58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3636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577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By premier planting stock we mean…</a:t>
            </a:r>
          </a:p>
        </p:txBody>
      </p:sp>
      <p:sp>
        <p:nvSpPr>
          <p:cNvPr id="270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B52EFBCB-7805-40DD-8FB7-130281205B86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59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6237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577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By premier planting stock we mean…</a:t>
            </a:r>
          </a:p>
        </p:txBody>
      </p:sp>
      <p:sp>
        <p:nvSpPr>
          <p:cNvPr id="272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90524096-4BD4-4743-AC77-86AEE5F3772E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60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8163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577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By premier planting stock we mean…</a:t>
            </a:r>
          </a:p>
        </p:txBody>
      </p:sp>
      <p:sp>
        <p:nvSpPr>
          <p:cNvPr id="274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61E34203-9A80-4C84-9AFC-CE222BED43F0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61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147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78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As a part of improving quality of grape plant material, FPS acquired land and improved it to establish a new vineyard called the RR vineyard in 2010.</a:t>
            </a:r>
          </a:p>
        </p:txBody>
      </p:sp>
      <p:sp>
        <p:nvSpPr>
          <p:cNvPr id="207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ED5867A8-C146-4124-B255-5F07E682AB8C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13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7267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577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By premier planting stock we mean…</a:t>
            </a:r>
          </a:p>
        </p:txBody>
      </p:sp>
      <p:sp>
        <p:nvSpPr>
          <p:cNvPr id="276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BE4A0317-86C2-4528-825D-656BBB59DFE9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62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6113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577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By premier planting stock we mean…</a:t>
            </a:r>
          </a:p>
        </p:txBody>
      </p:sp>
      <p:sp>
        <p:nvSpPr>
          <p:cNvPr id="278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F9A099FC-44D9-49BC-97FD-38D1DA0958FA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63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8913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577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By premier planting stock we mean…</a:t>
            </a:r>
          </a:p>
        </p:txBody>
      </p:sp>
      <p:sp>
        <p:nvSpPr>
          <p:cNvPr id="280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9C85ED40-EFB5-4503-88CF-2DCE1B2FC340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64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2175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577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By premier planting stock we mean…</a:t>
            </a:r>
          </a:p>
        </p:txBody>
      </p:sp>
      <p:sp>
        <p:nvSpPr>
          <p:cNvPr id="282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8AD7F000-D3AB-43C2-A406-6096FC6F0F22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65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783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577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By premier planting stock we mean…</a:t>
            </a:r>
          </a:p>
        </p:txBody>
      </p:sp>
      <p:sp>
        <p:nvSpPr>
          <p:cNvPr id="284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BD2C6EAD-3E7E-41AF-B6BB-790C101F3E4C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66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205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577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By premier planting stock we mean…</a:t>
            </a:r>
          </a:p>
        </p:txBody>
      </p:sp>
      <p:sp>
        <p:nvSpPr>
          <p:cNvPr id="286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7129AAB3-083F-4B81-8498-6AD75841274B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67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2898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577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By premier planting stock we mean…</a:t>
            </a:r>
          </a:p>
        </p:txBody>
      </p:sp>
      <p:sp>
        <p:nvSpPr>
          <p:cNvPr id="288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25166C7B-AB7D-456E-A673-AD430B5B8726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68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5942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577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By premier planting stock we mean…</a:t>
            </a:r>
          </a:p>
        </p:txBody>
      </p:sp>
      <p:sp>
        <p:nvSpPr>
          <p:cNvPr id="290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57B4378C-8B4B-49E7-B7AF-45D2C84226A1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69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18737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577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By premier planting stock we mean…</a:t>
            </a:r>
          </a:p>
        </p:txBody>
      </p:sp>
      <p:sp>
        <p:nvSpPr>
          <p:cNvPr id="292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A3F28814-B88A-458D-A02C-EA89596C296A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70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98738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577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By premier planting stock we mean…</a:t>
            </a:r>
          </a:p>
        </p:txBody>
      </p:sp>
      <p:sp>
        <p:nvSpPr>
          <p:cNvPr id="296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60C98B61-FC3E-4050-98E7-F305557E66C2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73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342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+mn-lt"/>
              </a:rPr>
              <a:t>Now LR5, 6, 9, Car, </a:t>
            </a:r>
            <a:r>
              <a:rPr lang="en-US" dirty="0" err="1">
                <a:latin typeface="+mn-lt"/>
              </a:rPr>
              <a:t>Pr</a:t>
            </a:r>
            <a:r>
              <a:rPr lang="en-US" dirty="0">
                <a:latin typeface="+mn-lt"/>
              </a:rPr>
              <a:t>, and De are genetically divergent variants of  GLRaV-4.</a:t>
            </a:r>
            <a:endParaRPr lang="en-US" dirty="0"/>
          </a:p>
        </p:txBody>
      </p:sp>
      <p:sp>
        <p:nvSpPr>
          <p:cNvPr id="209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23BABBD2-52FC-4E62-97B2-557C6E5B8273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14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35831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577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By premier planting stock we mean…</a:t>
            </a:r>
          </a:p>
        </p:txBody>
      </p:sp>
      <p:sp>
        <p:nvSpPr>
          <p:cNvPr id="299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DF14FF82-0D9A-418D-A815-5D2E38842D5D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74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75758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31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As a part of improving quality of grape plant material, FPS acquired land and improved it to establish a new vineyard called the RR vineyard in 2010.</a:t>
            </a:r>
          </a:p>
        </p:txBody>
      </p:sp>
      <p:sp>
        <p:nvSpPr>
          <p:cNvPr id="303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45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17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89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61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33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305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77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9362F3F5-0F3F-497A-ADB6-A80E9BFB95DB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77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44943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64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As a part of improving quality of grape plant material, FPS acquired land and improved it to establish a new vineyard called the RR vineyard in 2010.</a:t>
            </a:r>
          </a:p>
        </p:txBody>
      </p:sp>
      <p:sp>
        <p:nvSpPr>
          <p:cNvPr id="316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45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17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89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61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33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305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77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82801BA6-2057-4AB1-92A0-411474AFD397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89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53601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9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As a part of improving quality of grape plant material, FPS acquired land and improved it to establish a new vineyard called the RR vineyard in 2010.</a:t>
            </a:r>
          </a:p>
        </p:txBody>
      </p:sp>
      <p:sp>
        <p:nvSpPr>
          <p:cNvPr id="319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45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17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89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61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33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305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77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4B3BB5B5-FAAE-4D9D-ABE3-4993AF30C580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91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25498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6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27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45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17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89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61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33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305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77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481F645D-6761-4D59-9E54-7DE6F09206A7}" type="slidenum">
              <a:rPr lang="en-US" altLang="en-US" sz="1200" b="0">
                <a:latin typeface="Times New Roman" pitchFamily="18" charset="0"/>
              </a:rPr>
              <a:pPr/>
              <a:t>98</a:t>
            </a:fld>
            <a:endParaRPr lang="en-US" altLang="en-US" sz="1200" b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18366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97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As a part of improving quality of grape plant material, FPS acquired land and improved it to establish a new vineyard called the RR vineyard in 2010.</a:t>
            </a:r>
          </a:p>
        </p:txBody>
      </p:sp>
      <p:sp>
        <p:nvSpPr>
          <p:cNvPr id="329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45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17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89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61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33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305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77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220FDE75-BEC9-4803-9CBB-04BBA9C71D29}" type="slidenum">
              <a:rPr lang="en-US" altLang="en-US" sz="1200" b="0">
                <a:latin typeface="Times New Roman" pitchFamily="18" charset="0"/>
              </a:rPr>
              <a:pPr/>
              <a:t>99</a:t>
            </a:fld>
            <a:endParaRPr lang="en-US" altLang="en-US" sz="1200" b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17555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17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31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45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17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89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61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33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305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77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ED20E722-52EE-4EC9-9FF9-F1A129417F69}" type="slidenum">
              <a:rPr lang="en-US" altLang="en-US" sz="1200" b="0">
                <a:latin typeface="Times New Roman" pitchFamily="18" charset="0"/>
              </a:rPr>
              <a:pPr/>
              <a:t>100</a:t>
            </a:fld>
            <a:endParaRPr lang="en-US" altLang="en-US" sz="1200" b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57197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38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As a part of improving quality of grape plant material, FPS acquired land and improved it to establish a new vineyard called the RR vineyard in 2010.</a:t>
            </a:r>
          </a:p>
        </p:txBody>
      </p:sp>
      <p:sp>
        <p:nvSpPr>
          <p:cNvPr id="333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45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17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89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61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33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305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77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1D251B7D-1CEC-4356-8E1E-F587D336DA1D}" type="slidenum">
              <a:rPr lang="en-US" altLang="en-US" sz="1200" b="0">
                <a:latin typeface="Times New Roman" pitchFamily="18" charset="0"/>
              </a:rPr>
              <a:pPr/>
              <a:t>101</a:t>
            </a:fld>
            <a:endParaRPr lang="en-US" altLang="en-US" sz="1200" b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05657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74775" y="1144588"/>
            <a:ext cx="4121150" cy="3090862"/>
          </a:xfrm>
          <a:ln/>
        </p:spPr>
      </p:sp>
      <p:sp>
        <p:nvSpPr>
          <p:cNvPr id="3358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35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9C823681-EB9F-4C50-B90C-F7B802254DD9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102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541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19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11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1B87622C-6200-4C19-8158-F808337ED0E3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15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951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34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As a part of improving quality of grape plant material, FPS acquired land and improved it to establish a new vineyard called the RR vineyard in 2010.</a:t>
            </a:r>
          </a:p>
        </p:txBody>
      </p:sp>
      <p:sp>
        <p:nvSpPr>
          <p:cNvPr id="2334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32092961-3E90-430F-A70C-5CBB9A384382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35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1523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As a part of improving quality of grape plant material, FPS acquired land and improved it to establish a new vineyard called the RR vineyard in 2010.</a:t>
            </a:r>
          </a:p>
        </p:txBody>
      </p:sp>
      <p:sp>
        <p:nvSpPr>
          <p:cNvPr id="2355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B491DFD0-912B-451B-8872-8D14A0AFF8F6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36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954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45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17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89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61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33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305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77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28C1320A-F266-460C-B0AB-8568D0ED3405}" type="slidenum">
              <a:rPr lang="en-US" altLang="en-US" sz="1200" b="0">
                <a:solidFill>
                  <a:srgbClr val="000000"/>
                </a:solidFill>
                <a:latin typeface="Arial" charset="0"/>
                <a:ea typeface="MS PGothic" pitchFamily="34" charset="-128"/>
              </a:rPr>
              <a:pPr/>
              <a:t>40</a:t>
            </a:fld>
            <a:endParaRPr lang="en-US" altLang="en-US" sz="1200" b="0">
              <a:solidFill>
                <a:srgbClr val="000000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240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35891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67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smtClean="0"/>
              <a:t>As a part of improving quality of grape plant material, FPS acquired land and improved it to establish a new vineyard called the RR vineyard in 2010.</a:t>
            </a:r>
          </a:p>
        </p:txBody>
      </p:sp>
      <p:sp>
        <p:nvSpPr>
          <p:cNvPr id="2467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45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17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8988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61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33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305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7788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11B3465C-8500-4BC5-91BE-3A2ACC8C1A5B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45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2239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29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529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defTabSz="931863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fld id="{DF70886E-6F0C-4EAE-AFA7-83DD91390EF3}" type="slidenum">
              <a:rPr lang="en-US" altLang="en-US" sz="1200" b="0">
                <a:solidFill>
                  <a:srgbClr val="000000"/>
                </a:solidFill>
                <a:latin typeface="Times New Roman" pitchFamily="18" charset="0"/>
              </a:rPr>
              <a:pPr/>
              <a:t>50</a:t>
            </a:fld>
            <a:endParaRPr lang="en-US" altLang="en-US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279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617A05-11F2-4E49-B7D1-BF882DB7E6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8602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8A5088-C400-4281-A4C0-62237D591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922099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7742F531-EA35-4500-8C6F-DD8EE661B16B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5ABAF0CD-096C-47A5-8988-78E8EA88F9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920654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C70CDF59-EAF8-4DF0-9C85-E687A531FD3C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ED2DDF3F-0552-409A-A9BD-6E7ABC6706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56696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BEF85098-4D8A-43FA-9BB9-2691EF4C4063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DE2CA399-94A6-42D8-8E0D-60F4EFD9E4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423507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C1B0E261-14F5-48F9-ABC3-87AD2C724FB8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F637B1D0-91C3-40FE-8FC7-7ED6171150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633363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19B27FAF-5BCB-4D81-97CC-47A6AC495924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FEAE7B0E-80A9-4686-A567-9120AB9CBE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6117818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32544331-5CB4-437C-AD16-C7851674997B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F33CCE96-313F-4C06-A22C-A2C0CCFB1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252822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2A2F8F-6CE1-49F7-BF8C-5AF04F3BA9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637697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BE19E6-5BD5-407E-B6F0-3FDA693450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959387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BE9DE3-A589-4C06-B3F0-2BF51A57E4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87612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7E87BD-B03D-4A76-9C12-CE6FFA22F7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9226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8059C5-48AF-491C-B8AF-08356C2601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9878927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49BA6E-CE7F-49D2-B49C-EC3775E4F8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432932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826D40-3454-48BD-B0F5-33C73790E9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327170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D8D3DC-50B5-44D7-85C2-EAF4EF1FFD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024998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1B04AB-A67A-4816-AD0C-61942B06CF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526762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41AFD8-F12B-4C94-89B5-5B6B9C8265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0974663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A7CC18-2C14-40C5-95B6-A4401DD254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134687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107F9A-6BF8-456B-94CB-7F7ECEEC43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612400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E7BCE6-93C3-4D7E-9B1E-D4DFCB1FAD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69009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D45AD-5029-424D-8E22-3A6A53490A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9177030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96080A-EB75-4A63-B82E-2529A619DD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381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3F7B6E-5C9A-4569-8C09-37FA45B781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491221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690DE-95DE-4634-A8A2-C75CD91594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3876085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996821-D12C-4926-840F-72126A2A4C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0798672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844958-4D9D-49A1-93CB-880736FAA7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296512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0F3215-0657-4E7C-BE49-7190CC1341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4335803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FA0B21-FC37-4E68-B9E3-7BF498E638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8521760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0C3B5C-97AE-4940-B863-05A8A815A1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183009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5D4C12-65A6-4E1A-B787-B7EE9916B8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548796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42B6EF-7045-4B70-98EE-27A71E033F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988955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291006-9BF4-42DE-8793-B1209DD4F8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375245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2AF8EC-65EC-4997-B964-1E7FADF7F13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2159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87AFCD-9205-4D2E-BCC3-FFC08DAAE03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365861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6F5AF1-C59A-4B10-A9FC-413B61141E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37165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E02C5F-BBED-43E4-89FF-3091FB608F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120428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C5BC3B-4FB0-4BCC-9AE0-4568D1DD23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7631298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9E0949-9DA6-4572-B891-A5848477C2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0764786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77BCCA-33CA-42C2-863F-3BFCE5362B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879447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1E5372-7603-4A82-A4C1-70BD6FD825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236100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57952E-134D-4619-8D74-CDF3D916B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5017898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B4F59A-46DB-4E75-889E-AD7B90F6F3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655461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45BEE9-FCEC-442B-90A5-CF69BCA643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498196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0A1023-077B-470B-B204-26354C43C9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92999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9BA627-8975-4BEE-8515-D9FC3E99C2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9062871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8FBAD9-6BC2-45C1-A37B-B5E2D9EB3C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482195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268DF0-EA07-4ADB-B128-6F97A56514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694751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03F77A-2AEE-4761-A7D1-526E4F7D66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785886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7B4ECD-DEAC-450E-A0BE-1AE296E9D6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2346927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C406C0-E588-462C-98A6-41AD57187B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8737538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6F3456-4B34-4A8D-96E0-8B62BD8F16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696606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EFA746-D702-4DC2-98AA-BAE41A3B93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9520991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D52364-753D-48A2-8B6B-B61465FF8C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3186527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981304-9FAB-491D-8AD2-4129CB1235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3378376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E39ED8-EF8E-4797-A3D0-70A555AA4E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34141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A8CB09-5684-4DCD-BD0D-63D1FCC9D1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5211842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AAB8DA-2165-47E9-8FFA-AA70BB6AD4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9625721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B0EDDE-3E1A-4FB1-8319-8010E5FD52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2115085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BAE9B0-2DE6-4DF7-B9DD-09BB023C9C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113099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367B97-BF8F-4F5A-A997-EC79B3B967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7942454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2E0C16-027F-4336-99DB-F1867E266E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6078182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EB3FF2-1367-4FC0-ABC8-D2639FDABF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3307726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A3E8F5-C7C1-4D61-BD79-AE71041B6E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3535264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095120-16C3-448A-8606-E535E83471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7275557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56C2AD-2B9A-45BB-A88E-7B4AB2BAA1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9119524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A75EF0-E9CC-4573-8A62-8573FF6CC2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47766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2C46827A-0661-4829-8681-04754DCF288A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93FE88E7-BFE1-49A8-98A3-877D434298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8534519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41241C-B663-4F45-BC9A-54E39D4F9F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0702940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8147CF-4865-4E2E-80B4-31020BFA39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2250395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E4B88E-7535-4871-8CDB-AB409F48FB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3393024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51EB14-E108-425D-8BE9-A3F05D1D0C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518579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49B65E-1D73-4077-A2BD-F7739A575D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5383382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15AD8E-BF0E-4254-BF5F-D9421D9AD4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2976155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100696-2E6A-463A-947E-D561933F7F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1078895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C5C543-FE08-4FE1-B7D3-D5D42C0F23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785508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E1A1FC-F3E8-435B-916C-5F2E0E9158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7245504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B7541F-D252-45C4-8AF0-826A91C0FA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33245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4B89B8F2-BC02-4E11-AA4E-725D7584C4CA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7EED566E-0E05-44F5-A08E-9CE8F3160C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9589256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B0599C-E57B-42C2-91C4-3D554AA42E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7647073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52B2A8-CE61-4A5B-8DB6-08DF84C4C9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0184202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0000A5-C349-4202-BB29-1CB42BD58E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9941278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622C88-B1BC-4C38-B059-8A14A4BD78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0289445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7BA3BF-DF2D-4D52-87CC-FD68D4E574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2184313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E8DA9C-C59E-4B2C-BB50-904BEB69E0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0453027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DF5C40-D4D4-4559-B939-BF54DF037F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58809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45FCFEC5-9BA7-4DC1-ACE3-3CEB94C3DEF4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b="1">
                <a:latin typeface="Trebuchet MS" pitchFamily="34" charset="0"/>
              </a:defRPr>
            </a:lvl1pPr>
          </a:lstStyle>
          <a:p>
            <a:fld id="{D4B1925E-A973-4341-895B-FD8F410307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7075432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9581124B-95D0-49D3-B62F-DE2CE59B08D5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b="1">
                <a:latin typeface="Trebuchet MS" pitchFamily="34" charset="0"/>
              </a:defRPr>
            </a:lvl1pPr>
          </a:lstStyle>
          <a:p>
            <a:fld id="{3EF2C0FC-A318-4EDC-8181-384796E1D7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5753616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4EB61909-4F50-4CC0-B3DB-9E7EBA338F11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b="1">
                <a:latin typeface="Trebuchet MS" pitchFamily="34" charset="0"/>
              </a:defRPr>
            </a:lvl1pPr>
          </a:lstStyle>
          <a:p>
            <a:fld id="{F1940B82-185B-4253-9606-2E59A3D8AF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5632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FD2ABE6B-C068-4737-93DD-134DE7D916F1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F214C396-078E-422B-BAC7-00EA39B501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8643432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60E1C6F6-A8A7-4525-9E23-87A24367FFDD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b="1">
                <a:latin typeface="Trebuchet MS" pitchFamily="34" charset="0"/>
              </a:defRPr>
            </a:lvl1pPr>
          </a:lstStyle>
          <a:p>
            <a:fld id="{9BD5A749-8515-4765-A3ED-C62C484ED1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6212611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B0176685-26C7-4933-9680-8123ABEB8DD2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b="1">
                <a:latin typeface="Trebuchet MS" pitchFamily="34" charset="0"/>
              </a:defRPr>
            </a:lvl1pPr>
          </a:lstStyle>
          <a:p>
            <a:fld id="{2CF978D2-555E-4706-A790-6D48229110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521593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D04B895D-06BB-4802-A00F-2976A5A026D6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b="1">
                <a:latin typeface="Trebuchet MS" pitchFamily="34" charset="0"/>
              </a:defRPr>
            </a:lvl1pPr>
          </a:lstStyle>
          <a:p>
            <a:fld id="{E1A244C2-5621-4FBF-B024-4FC35F4094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0313630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07F931C6-9B6D-42B6-A5F1-BA4C92FA829C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b="1">
                <a:latin typeface="Trebuchet MS" pitchFamily="34" charset="0"/>
              </a:defRPr>
            </a:lvl1pPr>
          </a:lstStyle>
          <a:p>
            <a:fld id="{8E0EE70B-D505-40C0-9248-FDC1A9F666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6976285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1B18DE6D-9E86-41FC-B010-7D9BF9A6A266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b="1">
                <a:latin typeface="Trebuchet MS" pitchFamily="34" charset="0"/>
              </a:defRPr>
            </a:lvl1pPr>
          </a:lstStyle>
          <a:p>
            <a:fld id="{FD8DB1FD-C3A2-42B4-81CC-642C235BE5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1398490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8DA6F769-0E4A-41C0-89C4-0A0B3ED6A285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b="1">
                <a:latin typeface="Trebuchet MS" pitchFamily="34" charset="0"/>
              </a:defRPr>
            </a:lvl1pPr>
          </a:lstStyle>
          <a:p>
            <a:fld id="{D686B0D7-236F-42F8-B8E0-90FDAC45D1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5655345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456480E3-6326-45B2-96D1-CC409185DBDA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b="1">
                <a:latin typeface="Trebuchet MS" pitchFamily="34" charset="0"/>
              </a:defRPr>
            </a:lvl1pPr>
          </a:lstStyle>
          <a:p>
            <a:fld id="{EBD8B343-B138-4668-908D-E5FD05A156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9583708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0FFA2DF4-A22C-49BD-9423-DAEA8447E17D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 b="1">
                <a:latin typeface="Trebuchet MS" pitchFamily="34" charset="0"/>
              </a:defRPr>
            </a:lvl1pPr>
          </a:lstStyle>
          <a:p>
            <a:fld id="{B5FC7825-786E-4B7D-852C-C70960BED0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0322459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C2618322-51C0-40F7-A22F-338108E357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5438884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78DEED36-1F2D-4AFC-852A-908D63F1B8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5707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A0437EDC-DB7B-4E5F-8F75-DAA345815B2D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0DB1A170-BD77-4A9C-913A-2CF3516ABE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1750683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B84DFC61-1B61-4708-AA4E-E4D6745787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0206479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F38EF546-E85A-4919-BD8A-7AC594AE92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3693518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89A03246-50D5-442E-B86E-339A81D547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6205115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FB36B10C-84BC-4149-89F5-8CE5D93460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0547491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35E3117F-D61B-45A7-B0DA-99C0A63166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7111855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A31EDC86-9F26-4433-8E81-09D4086B61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9992350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4C698630-5E7C-40E5-8505-42B1685A5E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6418172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50AF4FEF-2D50-4D9D-B340-4A5EFB4314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427781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5F9E7B75-96C3-4C87-A82B-5593C051B1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6488104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51809F1E-A106-4674-BA9E-AFE571D2B4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7041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F0EB88-90BC-4156-9D9E-DB0D4FF65C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12484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6261EE63-3FE8-4706-92A7-66F9129CA9A2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BB692F73-800F-4D31-9096-159EFB2A3D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1120286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FF3D4522-0C52-45BE-83B8-0167C377F3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5703927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373FF8DA-2984-4556-A18D-B04FB1190A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6249422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B21CC1CD-2FC9-46E4-A20C-094A01925B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3706737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705BCA09-B50F-4DC2-B640-BCADFD5AA8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307307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6058E42E-7D3A-48B3-8B02-E525F656BC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4655016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7A900617-C7F7-46C9-80A7-FF04927998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8217322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39F1EF39-ACCA-4FE4-8C2B-154DBCC64D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0869442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64F938E3-9302-4FCC-96DC-EE2CFC6CF2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12367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5833A841-ACB7-4D95-B0A5-9EC3F3E398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9897792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E40175DD-228A-49F4-B0D0-D2A1D07BDD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31351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A2851878-9B3F-41B0-80E8-C06D0843B991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A1F1699C-DC02-4BDA-B054-59C315C398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7806651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16DE9A05-EB8C-437C-B688-5AA269F124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7743702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50D8B059-3437-4A45-99D8-9BCC5B52A1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8174812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EACAED89-BF56-44DB-990A-240D701F86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8707929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3915C5C8-3D0A-4D6F-BD55-49F122AEC9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1342006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093FB211-2631-4F0E-858F-86E16AE5B6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0045468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13CF4A1A-1635-4CEE-AAD1-7ABFB52549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1884675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B2454600-4187-42BB-81FD-EBB4CCE0B7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2736101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08B3FA9D-CD54-45E0-9FC3-571E968A12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5178141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60810988-3094-49E0-B394-DAF3FEFBCE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0481962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F1508063-FABF-4C46-9412-A9EE79231F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06897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4BE49CB1-0CF9-4D67-ADFA-0E63A245A399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C1122CA0-776D-495F-ABF5-03ED06978B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4970770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BC43048F-214E-4CCE-B294-69B3043D3B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3761463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DD20A40C-22DA-49FC-9FD7-4263503EF7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0689868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1DF2DECE-6C32-4857-96F6-D3E5E6ABDB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0253706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05D6188E-6D3E-4343-8359-730AFC37E4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1498307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7A391701-BC27-4A11-B58F-1FC895659C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6762396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614AE941-9086-4996-9BC8-6EF42321C6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8512950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25102520-A701-4DE5-8341-3C90A94C6D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836320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F2DA3D39-3051-4CEE-85F5-17E579D860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8012970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B1CE5FF9-21D9-4A02-8948-3B0CCC234D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7314171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600" b="1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600" b="1"/>
            </a:lvl1pPr>
          </a:lstStyle>
          <a:p>
            <a:fld id="{9ACE799B-C4D8-4791-8DAA-5439F98392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11129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4ED510C5-01AE-4246-B8A1-727F3DAFF89C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3C46F542-C4B3-4EC8-B446-BC4DB7C5C5C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5525915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D4AFC4E3-F7CC-4C3D-9FA9-62D0C8303919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B4FDDD86-BF7D-4327-84F0-F3B8AAB052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652539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51660ED0-752A-4CFA-ADE1-2B203ADA3574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2810BBE2-4670-41A6-99CC-863E56BC9B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2844103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39F3A796-EEF0-416D-8927-F79F5D5AF3DF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33C72ABB-8B9E-45EF-9D1F-EEAC775217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2391293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B585C8BC-FFAE-4F28-AAC3-ED364C176596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103C3AB3-149B-4CCD-B20B-2001351219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1589174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361CA214-6157-4BEA-8DA5-912A524D9D9C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63A94508-5457-48A0-B8B9-FB948F16C5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2070915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53B2F660-8F05-4895-8E55-17F377886C83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9DBB2931-406F-41A7-ADE1-C5A36AE842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7691078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034876D9-28E3-497F-BE03-D23691F37AF2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35043460-99B4-4BB4-B175-02D564E3D3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8384918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06467D3D-1063-4151-9591-40968D7BB005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88A5BDC7-33BC-4AC7-A631-E4269741BA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2733574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88CFE33C-9CB7-4D46-B4A3-2A8BCA360B9E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1E6918D3-ED8F-481D-BD3B-3E096E4B41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4724884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F9FB5B8C-B6E6-4961-AA7B-5515D58843DB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FCBB5F52-2F78-4496-87DB-EEBF916C40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00078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69385617-9F8B-487A-83B3-68248BD8DAAF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F672C529-3D2D-410B-94BF-4420290739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3164101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6910DDF3-1EFB-476A-8A1D-6789B6A50ADA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E05F6A92-76E5-44C1-9A3E-7FE996B615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6604924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90C3C3D8-9392-492D-9395-581A97A232DA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772B6AEC-061E-4F89-9D41-A4054A008DF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9423398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8085CFDC-6257-4871-A8A5-F819C6A53714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0DAD5F81-B77F-432D-8EB4-7271C558FA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8642448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7EE179F0-6670-4DF8-95B8-082E1AA7E14B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50FDAED5-462D-4BF9-BA8D-08539180B2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0081945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006FD3AD-AAA3-4568-BB4F-BA84ED54F91D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1A586814-25F2-432C-9929-EA0E6A5FDF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1577399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E9BEA2B8-63E6-4C20-8DB0-3E8A369B1F07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57CB8614-842D-4D7A-A06D-A2D22EEBC4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186741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999BC009-3940-4A9E-B1B2-4C1F1B08004B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D94D5E2F-53F3-4E75-ABB9-3B2780078A1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0642122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747C113B-D19C-4FC1-BF97-B86374081ABD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FA8A45B2-2092-40DE-84AC-5EC3ED1BFE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466968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68AF1886-8ADB-45B0-BF68-AA6936BB98FA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8073CC3B-CE5E-42B2-8574-D23D76A2E5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4493623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71C37153-ECF2-4BF6-A4A2-9CFEA6A059E5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5981AEE7-AFF0-4AFC-AF0C-50DC8B6485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65612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89799F8F-2A38-4E7B-A1DA-74839BC96935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9C67473A-986B-4FE9-8612-F994F2EB90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8426158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359DB3B4-62F5-4750-87AF-CAA89F544596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B8CE809A-CECE-4AA6-8A4B-E3A053F436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2447795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A99A6714-2C16-43A2-85F3-C9446853E98F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885DCA35-CDBD-4CF0-B23D-51A22D0E0A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1576845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B28E9713-EA1A-40A7-8066-675FBC95DC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83057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1A3F4CF1-E0BC-41DE-9443-823F3D49A48E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CFDD8C39-0533-4F2F-A0FD-3A2E879B1E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42580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fld id="{4411D369-F753-4937-BFB1-AF5BB6D55FDF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91866987-508A-4A75-9F93-9601BA88FE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5196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fld id="{CB0C18F8-8944-472A-AF5F-A0F971FC498F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150CA580-9E72-40AA-8A2D-A6E34BBB34D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97073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fld id="{77AE9FC2-9EC3-4FA8-8ADB-59A98AFB9916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7EC3CD38-CEB0-42FA-95AF-70576BDD3B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0252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FCA879-03DA-426A-9B71-FE7C7DD7BE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15395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fld id="{C5851030-910C-4493-A6EF-F9E1A1B4BA14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9C7242A5-8FFD-4E97-8491-6D11EF82E26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10075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fld id="{7BB35A62-F4B2-4A68-BD9B-C06D8681457A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B967F3D5-2A38-4667-82F8-57433BBB91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36180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fld id="{138917B2-1EBD-47E0-BB97-9531E55B2D07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9BECA856-3D68-452B-8BB4-6AAD880C67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50940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fld id="{6E10DB31-1EBC-4FA4-B4C8-760013CEC7B9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37445842-399C-4695-8FC2-7036352A82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11055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fld id="{4D294C83-4596-47C6-A4C9-19A80A96410D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F528EC52-8B18-4FA9-9AEE-DE03D4B7EE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6394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fld id="{82E924C5-2987-4C91-B5BD-B9054B3B956A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747DE054-5501-4282-A186-EA590EE9E5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88141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fld id="{019C4AA6-3C91-48C0-A03E-AEFCFB5B37AE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0901F152-7A7E-4BA1-A49F-1F85B12CE9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5019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fld id="{69996813-3762-4B45-A01B-A698CD22D332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A52B6E68-1122-4A4F-9D7E-E633D3BFB3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27222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fld id="{93BA8F04-5672-40D4-9C27-48728BC2201B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3B183EED-A839-4FEF-9807-C75FFE49D97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21550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fld id="{4EB45FFD-3E44-4346-9E7C-00F306D6E442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EACA5E8B-303A-4C92-AD2A-B7D82C7EDD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4730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095AB8-14E2-4928-A5BE-172D7FFEA5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233876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fld id="{AAD47D94-55EE-47FD-A70F-05BFCD8DDA16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65D1BB57-82B9-47A3-A97D-D1745EAB8F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91512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fld id="{4E2DB3E1-75C3-4575-928D-71D0A17433C3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2B3B4BF4-8E80-40D4-90C2-F7C72BDBEE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458494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fld id="{F5B14B00-3A42-4C77-850B-06572D83AECC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0EAAAA15-058B-4891-94CA-FDB819CE5A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604895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fld id="{FE7924FC-996D-4515-8743-966F255DA763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45B7E1CC-25FE-48EF-A830-DA264C7ED8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271893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fld id="{5AAE7496-4AF8-42AC-828B-30B89F6CB304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2DF0A22B-3A5E-47B1-881B-63CEB824B8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084993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fld id="{D10F0717-5E23-42BF-BF71-3B0AB1489265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DE3622E5-5855-428D-A9B0-CBCFEBFFEE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412728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fld id="{9EB06FB9-0DA3-4BF2-A617-ACA0A7803787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778964D4-A0B3-4F38-A5CA-46214545A5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540562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fld id="{8D2534B2-95E4-4733-B8FF-F2AF97FC6A84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677B27C4-2D9E-4F48-A8A5-60A56EE7D6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262925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fld id="{08D41ACF-4B62-479F-9AAA-ED2738224850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CDC0DDCA-DA81-4A51-87F2-D51E55D3BE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24319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B4E7530A-2586-4184-A2F7-87E73633CF2C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96FB64FF-D95C-4792-8737-EC25C54F73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9845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0A714A-FFCF-4C65-A56D-D33710FB47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728114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08D842EE-620E-4E88-A991-5F9B142D5A31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ED9FEA79-4861-40A2-A83C-E4852695FF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073890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9683F8B3-827E-433F-A57C-D88146500D41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F49FABB9-1EC2-4A9E-A29A-3C087AD6C3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459632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B08B201F-EE2F-4408-B41E-CF0C5F99F28F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30D41A21-569C-40B6-BF6D-11EE46ABC9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580757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D403424C-F5F4-4E6C-82AE-10A3A5FD3094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9F0A6554-5CD9-4984-9C7D-D251006B211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69711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365A0967-0C11-497B-9790-B37D47ED9FD0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3BE93DD1-6868-400F-9857-DA236E6DA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494566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8849A6D9-9152-4FF6-ABED-F6B28261A408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F7B2AADA-0A0A-41EC-9807-6EE982AE3B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207282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B063E61C-AEA0-49C0-A0FF-C326F11FFB93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BAE603F9-E31C-4E11-8191-AD98CC78DA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253072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134DDB51-918F-4260-9A06-4EDF4260C0FC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A3FA5BF3-A470-4322-BE5E-3ED3BAFED8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094669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0C9F2CEC-ECA0-49AF-8BC6-44021D85FB78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EE4D2742-555F-4353-81CE-A567468318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858559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DEAC2D51-A342-4090-8CCE-C60F1F4DD296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4A75CE51-3D50-407B-8B7B-A4C47CD6D2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6316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FCB9B2-5FC3-42CA-AED4-914706EC8F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130238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6554A08E-D2CA-4255-B244-AC1E89F71B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804822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864231"/>
      </p:ext>
    </p:extLst>
  </p:cSld>
  <p:clrMapOvr>
    <a:masterClrMapping/>
  </p:clrMapOvr>
  <p:transition spd="med" advClick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685178"/>
      </p:ext>
    </p:extLst>
  </p:cSld>
  <p:clrMapOvr>
    <a:masterClrMapping/>
  </p:clrMapOvr>
  <p:transition spd="med" advClick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7205954"/>
      </p:ext>
    </p:extLst>
  </p:cSld>
  <p:clrMapOvr>
    <a:masterClrMapping/>
  </p:clrMapOvr>
  <p:transition spd="med" advClick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2362200"/>
            <a:ext cx="3352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362200"/>
            <a:ext cx="3352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229481"/>
      </p:ext>
    </p:extLst>
  </p:cSld>
  <p:clrMapOvr>
    <a:masterClrMapping/>
  </p:clrMapOvr>
  <p:transition spd="med" advClick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630279"/>
      </p:ext>
    </p:extLst>
  </p:cSld>
  <p:clrMapOvr>
    <a:masterClrMapping/>
  </p:clrMapOvr>
  <p:transition spd="med" advClick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528050"/>
      </p:ext>
    </p:extLst>
  </p:cSld>
  <p:clrMapOvr>
    <a:masterClrMapping/>
  </p:clrMapOvr>
  <p:transition spd="med" advClick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5584352"/>
      </p:ext>
    </p:extLst>
  </p:cSld>
  <p:clrMapOvr>
    <a:masterClrMapping/>
  </p:clrMapOvr>
  <p:transition spd="med" advClick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187904"/>
      </p:ext>
    </p:extLst>
  </p:cSld>
  <p:clrMapOvr>
    <a:masterClrMapping/>
  </p:clrMapOvr>
  <p:transition spd="med" advClick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4683317"/>
      </p:ext>
    </p:extLst>
  </p:cSld>
  <p:clrMapOvr>
    <a:masterClrMapping/>
  </p:clrMapOvr>
  <p:transition spd="med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06CC9B-A57E-43A0-B7B3-EEA9F381B3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095041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884356"/>
      </p:ext>
    </p:extLst>
  </p:cSld>
  <p:clrMapOvr>
    <a:masterClrMapping/>
  </p:clrMapOvr>
  <p:transition spd="med" advClick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1371600"/>
            <a:ext cx="177165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371600"/>
            <a:ext cx="516255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006439"/>
      </p:ext>
    </p:extLst>
  </p:cSld>
  <p:clrMapOvr>
    <a:masterClrMapping/>
  </p:clrMapOvr>
  <p:transition spd="med" advClick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53723BF0-ABB2-4C8F-B15F-5C076208F89C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1E304879-82BE-4A36-B4A8-6F6586657F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1951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F942115A-4BEA-4BF8-B89D-B39091DEE93B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A521DFBD-9AF7-45D3-A1AA-1B9411BB52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226739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1362413E-E22C-4C9E-84F4-9ACC856C8174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C016A43F-13E1-40EB-B99F-EB7FBEF20D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234661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C768C1E4-6F1C-418C-B537-8A1404435973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F896B3D8-0A1F-4CDD-9CFA-C1CBED9CA9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657724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6ED833AC-9C98-4378-B255-33F6BCFBC216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5648D254-9CAD-444D-9AB5-7273E15E84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05328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5D549D66-5F9B-4C3A-BA8E-128E1A4E90B1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4235B628-68F2-4C66-AA77-F6F08A65DF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04961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967B4AC0-6CE8-4CB9-8E69-4ED4E45A5F62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178B93F4-4628-43BD-9137-83066ED7FC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154134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76F8DB54-AC53-452E-843D-22B8C3953B3A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A79971E7-7F33-4312-8106-CB96092CE1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1268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F53F5F-E2E0-4232-988B-8F9D002DB8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586515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E9B4EF10-CDBC-4AAB-8C1E-1B66B76DB32E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1E195D94-177E-4136-8534-E8025B0925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269430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E14AF180-37F4-4BE7-A5A1-56BC2EBBCA8D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391DC2CB-0C19-422C-AE54-3AE42B1ADC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131800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FF7D8E80-519F-48D3-9668-3D3D54C0BF4E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0DFF74FA-CC52-4A3F-BA91-DAE0E1D6B2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624640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fld id="{207C24BA-B53F-467A-A9EE-C77374B6F1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76484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5C242BD3-4A36-43EB-84D8-0BE29D8ACFC2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61BBF36F-6CA6-4191-B1FC-548C9EDD5F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947121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F322789E-B67A-4FE9-9111-555BFE1B2827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EF7EB605-5B42-4F65-97A9-517B57920F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199541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D3B240B9-7EB4-4FDB-88F1-3A36F6C3A82F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500D23DA-273F-4F34-BA84-DFC7187197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012963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2E7EAA37-84EC-482B-91FA-DBE8ADA605DD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CE0ECFC1-2C3B-441F-BA02-BF08D4990B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060480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F405623E-F3A8-42D3-812B-E045AB2F5C6F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4E9775F2-5618-4DC7-90DE-099918F288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145208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E05D14B1-8BBC-416A-AA89-84E34810AAFE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2E570C51-CE06-49F5-8252-7F1AD0EB86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54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F55505-E6D3-4172-881D-3ED2D96330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040307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626DFC5A-64FD-4E63-A68C-3A53686A9089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82DA0A10-243C-4B87-BB9D-78B7A5803F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116225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1EEBE6E2-7EA2-4F9F-A694-4B77B89F2269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2EDF29AD-350C-4B0C-9AB3-BBDB99F278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768493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66803235-5D03-4A1B-8598-E83C4B8BEFAF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241FFADD-64B9-4F4E-83A9-E8CB7439F2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1843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9497E2B8-1B68-46EC-9A53-1053EEC4AFE1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A58670A0-06A6-4FFE-B95A-DF1D075EFE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150914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ED5FF2F9-AC42-4EB7-9461-F9BE3C25A481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24A8E8D6-9CE3-48C2-B2DE-9D12C11900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181961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28102B0D-8A1E-4438-B316-CE14FA70552E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8CF7353B-9357-48FC-9B6E-FE919AB085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207375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D9779BFF-6F36-4B9D-B212-6B7A53CFDD71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8CC43486-9C48-40B4-93E1-BFA631F322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227313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D3B0C22F-651E-4C4F-B5DF-EABBCAD5FB84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E904AA64-6AC3-4090-A25F-1711E5BB2D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35625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F000AF2B-E3A4-49CF-AD20-133D2DA764E9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5C87F281-1630-4304-A348-A36BE7FF37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643301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fld id="{25E1B5F1-F186-440E-9E96-2BF781E36F25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Trebuchet MS" panose="020B0603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>
                <a:latin typeface="Trebuchet MS" pitchFamily="34" charset="0"/>
              </a:defRPr>
            </a:lvl1pPr>
          </a:lstStyle>
          <a:p>
            <a:fld id="{414AAE48-0EDB-4B5A-A93D-374C5D44FB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9892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13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07.xml"/><Relationship Id="rId16" Type="http://schemas.openxmlformats.org/officeDocument/2006/relationships/theme" Target="../theme/theme10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5" Type="http://schemas.openxmlformats.org/officeDocument/2006/relationships/slideLayout" Target="../slideLayouts/slideLayout12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Relationship Id="rId14" Type="http://schemas.openxmlformats.org/officeDocument/2006/relationships/slideLayout" Target="../slideLayouts/slideLayout11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6" Type="http://schemas.openxmlformats.org/officeDocument/2006/relationships/theme" Target="../theme/theme11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5" Type="http://schemas.openxmlformats.org/officeDocument/2006/relationships/slideLayout" Target="../slideLayouts/slideLayout13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Relationship Id="rId14" Type="http://schemas.openxmlformats.org/officeDocument/2006/relationships/slideLayout" Target="../slideLayouts/slideLayout134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4.xml"/><Relationship Id="rId13" Type="http://schemas.openxmlformats.org/officeDocument/2006/relationships/slideLayout" Target="../slideLayouts/slideLayout159.xml"/><Relationship Id="rId3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3.xml"/><Relationship Id="rId12" Type="http://schemas.openxmlformats.org/officeDocument/2006/relationships/slideLayout" Target="../slideLayouts/slideLayout158.xml"/><Relationship Id="rId2" Type="http://schemas.openxmlformats.org/officeDocument/2006/relationships/slideLayout" Target="../slideLayouts/slideLayout148.xml"/><Relationship Id="rId16" Type="http://schemas.openxmlformats.org/officeDocument/2006/relationships/theme" Target="../theme/theme13.xml"/><Relationship Id="rId1" Type="http://schemas.openxmlformats.org/officeDocument/2006/relationships/slideLayout" Target="../slideLayouts/slideLayout147.xml"/><Relationship Id="rId6" Type="http://schemas.openxmlformats.org/officeDocument/2006/relationships/slideLayout" Target="../slideLayouts/slideLayout152.xml"/><Relationship Id="rId11" Type="http://schemas.openxmlformats.org/officeDocument/2006/relationships/slideLayout" Target="../slideLayouts/slideLayout157.xml"/><Relationship Id="rId5" Type="http://schemas.openxmlformats.org/officeDocument/2006/relationships/slideLayout" Target="../slideLayouts/slideLayout151.xml"/><Relationship Id="rId1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56.xml"/><Relationship Id="rId4" Type="http://schemas.openxmlformats.org/officeDocument/2006/relationships/slideLayout" Target="../slideLayouts/slideLayout150.xml"/><Relationship Id="rId9" Type="http://schemas.openxmlformats.org/officeDocument/2006/relationships/slideLayout" Target="../slideLayouts/slideLayout155.xml"/><Relationship Id="rId14" Type="http://schemas.openxmlformats.org/officeDocument/2006/relationships/slideLayout" Target="../slideLayouts/slideLayout160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9.xml"/><Relationship Id="rId13" Type="http://schemas.openxmlformats.org/officeDocument/2006/relationships/slideLayout" Target="../slideLayouts/slideLayout174.xml"/><Relationship Id="rId3" Type="http://schemas.openxmlformats.org/officeDocument/2006/relationships/slideLayout" Target="../slideLayouts/slideLayout164.xml"/><Relationship Id="rId7" Type="http://schemas.openxmlformats.org/officeDocument/2006/relationships/slideLayout" Target="../slideLayouts/slideLayout168.xml"/><Relationship Id="rId12" Type="http://schemas.openxmlformats.org/officeDocument/2006/relationships/slideLayout" Target="../slideLayouts/slideLayout173.xml"/><Relationship Id="rId2" Type="http://schemas.openxmlformats.org/officeDocument/2006/relationships/slideLayout" Target="../slideLayouts/slideLayout163.xml"/><Relationship Id="rId16" Type="http://schemas.openxmlformats.org/officeDocument/2006/relationships/theme" Target="../theme/theme14.xml"/><Relationship Id="rId1" Type="http://schemas.openxmlformats.org/officeDocument/2006/relationships/slideLayout" Target="../slideLayouts/slideLayout162.xml"/><Relationship Id="rId6" Type="http://schemas.openxmlformats.org/officeDocument/2006/relationships/slideLayout" Target="../slideLayouts/slideLayout167.xml"/><Relationship Id="rId11" Type="http://schemas.openxmlformats.org/officeDocument/2006/relationships/slideLayout" Target="../slideLayouts/slideLayout172.xml"/><Relationship Id="rId5" Type="http://schemas.openxmlformats.org/officeDocument/2006/relationships/slideLayout" Target="../slideLayouts/slideLayout166.xml"/><Relationship Id="rId15" Type="http://schemas.openxmlformats.org/officeDocument/2006/relationships/slideLayout" Target="../slideLayouts/slideLayout176.xml"/><Relationship Id="rId10" Type="http://schemas.openxmlformats.org/officeDocument/2006/relationships/slideLayout" Target="../slideLayouts/slideLayout171.xml"/><Relationship Id="rId4" Type="http://schemas.openxmlformats.org/officeDocument/2006/relationships/slideLayout" Target="../slideLayouts/slideLayout165.xml"/><Relationship Id="rId9" Type="http://schemas.openxmlformats.org/officeDocument/2006/relationships/slideLayout" Target="../slideLayouts/slideLayout170.xml"/><Relationship Id="rId14" Type="http://schemas.openxmlformats.org/officeDocument/2006/relationships/slideLayout" Target="../slideLayouts/slideLayout17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slideLayout" Target="../slideLayouts/slideLayout200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slideLayout" Target="../slideLayouts/slideLayout199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5" Type="http://schemas.openxmlformats.org/officeDocument/2006/relationships/theme" Target="../theme/theme16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Relationship Id="rId14" Type="http://schemas.openxmlformats.org/officeDocument/2006/relationships/slideLayout" Target="../slideLayouts/slideLayout201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9.xml"/><Relationship Id="rId13" Type="http://schemas.openxmlformats.org/officeDocument/2006/relationships/slideLayout" Target="../slideLayouts/slideLayout214.xml"/><Relationship Id="rId3" Type="http://schemas.openxmlformats.org/officeDocument/2006/relationships/slideLayout" Target="../slideLayouts/slideLayout204.xml"/><Relationship Id="rId7" Type="http://schemas.openxmlformats.org/officeDocument/2006/relationships/slideLayout" Target="../slideLayouts/slideLayout208.xml"/><Relationship Id="rId12" Type="http://schemas.openxmlformats.org/officeDocument/2006/relationships/slideLayout" Target="../slideLayouts/slideLayout213.xml"/><Relationship Id="rId2" Type="http://schemas.openxmlformats.org/officeDocument/2006/relationships/slideLayout" Target="../slideLayouts/slideLayout203.xml"/><Relationship Id="rId1" Type="http://schemas.openxmlformats.org/officeDocument/2006/relationships/slideLayout" Target="../slideLayouts/slideLayout202.xml"/><Relationship Id="rId6" Type="http://schemas.openxmlformats.org/officeDocument/2006/relationships/slideLayout" Target="../slideLayouts/slideLayout207.xml"/><Relationship Id="rId11" Type="http://schemas.openxmlformats.org/officeDocument/2006/relationships/slideLayout" Target="../slideLayouts/slideLayout212.xml"/><Relationship Id="rId5" Type="http://schemas.openxmlformats.org/officeDocument/2006/relationships/slideLayout" Target="../slideLayouts/slideLayout206.xml"/><Relationship Id="rId15" Type="http://schemas.openxmlformats.org/officeDocument/2006/relationships/theme" Target="../theme/theme17.xml"/><Relationship Id="rId10" Type="http://schemas.openxmlformats.org/officeDocument/2006/relationships/slideLayout" Target="../slideLayouts/slideLayout211.xml"/><Relationship Id="rId4" Type="http://schemas.openxmlformats.org/officeDocument/2006/relationships/slideLayout" Target="../slideLayouts/slideLayout205.xml"/><Relationship Id="rId9" Type="http://schemas.openxmlformats.org/officeDocument/2006/relationships/slideLayout" Target="../slideLayouts/slideLayout210.xml"/><Relationship Id="rId14" Type="http://schemas.openxmlformats.org/officeDocument/2006/relationships/slideLayout" Target="../slideLayouts/slideLayout21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13" Type="http://schemas.openxmlformats.org/officeDocument/2006/relationships/slideLayout" Target="../slideLayouts/slideLayout228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12" Type="http://schemas.openxmlformats.org/officeDocument/2006/relationships/slideLayout" Target="../slideLayouts/slideLayout227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slideLayout" Target="../slideLayouts/slideLayout226.xml"/><Relationship Id="rId5" Type="http://schemas.openxmlformats.org/officeDocument/2006/relationships/slideLayout" Target="../slideLayouts/slideLayout220.xml"/><Relationship Id="rId15" Type="http://schemas.openxmlformats.org/officeDocument/2006/relationships/theme" Target="../theme/theme18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Relationship Id="rId14" Type="http://schemas.openxmlformats.org/officeDocument/2006/relationships/slideLayout" Target="../slideLayouts/slideLayout229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7.xml"/><Relationship Id="rId3" Type="http://schemas.openxmlformats.org/officeDocument/2006/relationships/slideLayout" Target="../slideLayouts/slideLayout232.xml"/><Relationship Id="rId7" Type="http://schemas.openxmlformats.org/officeDocument/2006/relationships/slideLayout" Target="../slideLayouts/slideLayout236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31.xml"/><Relationship Id="rId1" Type="http://schemas.openxmlformats.org/officeDocument/2006/relationships/slideLayout" Target="../slideLayouts/slideLayout230.xml"/><Relationship Id="rId6" Type="http://schemas.openxmlformats.org/officeDocument/2006/relationships/slideLayout" Target="../slideLayouts/slideLayout235.xml"/><Relationship Id="rId11" Type="http://schemas.openxmlformats.org/officeDocument/2006/relationships/slideLayout" Target="../slideLayouts/slideLayout240.xml"/><Relationship Id="rId5" Type="http://schemas.openxmlformats.org/officeDocument/2006/relationships/slideLayout" Target="../slideLayouts/slideLayout234.xml"/><Relationship Id="rId10" Type="http://schemas.openxmlformats.org/officeDocument/2006/relationships/slideLayout" Target="../slideLayouts/slideLayout239.xml"/><Relationship Id="rId4" Type="http://schemas.openxmlformats.org/officeDocument/2006/relationships/slideLayout" Target="../slideLayouts/slideLayout233.xml"/><Relationship Id="rId9" Type="http://schemas.openxmlformats.org/officeDocument/2006/relationships/slideLayout" Target="../slideLayouts/slideLayout23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8.xml"/><Relationship Id="rId13" Type="http://schemas.openxmlformats.org/officeDocument/2006/relationships/theme" Target="../theme/theme20.xml"/><Relationship Id="rId3" Type="http://schemas.openxmlformats.org/officeDocument/2006/relationships/slideLayout" Target="../slideLayouts/slideLayout243.xml"/><Relationship Id="rId7" Type="http://schemas.openxmlformats.org/officeDocument/2006/relationships/slideLayout" Target="../slideLayouts/slideLayout247.xml"/><Relationship Id="rId12" Type="http://schemas.openxmlformats.org/officeDocument/2006/relationships/slideLayout" Target="../slideLayouts/slideLayout252.xml"/><Relationship Id="rId2" Type="http://schemas.openxmlformats.org/officeDocument/2006/relationships/slideLayout" Target="../slideLayouts/slideLayout242.xml"/><Relationship Id="rId1" Type="http://schemas.openxmlformats.org/officeDocument/2006/relationships/slideLayout" Target="../slideLayouts/slideLayout241.xml"/><Relationship Id="rId6" Type="http://schemas.openxmlformats.org/officeDocument/2006/relationships/slideLayout" Target="../slideLayouts/slideLayout246.xml"/><Relationship Id="rId11" Type="http://schemas.openxmlformats.org/officeDocument/2006/relationships/slideLayout" Target="../slideLayouts/slideLayout251.xml"/><Relationship Id="rId5" Type="http://schemas.openxmlformats.org/officeDocument/2006/relationships/slideLayout" Target="../slideLayouts/slideLayout245.xml"/><Relationship Id="rId10" Type="http://schemas.openxmlformats.org/officeDocument/2006/relationships/slideLayout" Target="../slideLayouts/slideLayout250.xml"/><Relationship Id="rId4" Type="http://schemas.openxmlformats.org/officeDocument/2006/relationships/slideLayout" Target="../slideLayouts/slideLayout244.xml"/><Relationship Id="rId9" Type="http://schemas.openxmlformats.org/officeDocument/2006/relationships/slideLayout" Target="../slideLayouts/slideLayout24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6B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Times New Roman" pitchFamily="18" charset="0"/>
              </a:defRPr>
            </a:lvl1pPr>
          </a:lstStyle>
          <a:p>
            <a:fld id="{0BDFD9B4-1DCA-43FF-9011-BA2D31A1FF9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969" r:id="rId1"/>
    <p:sldLayoutId id="2147485970" r:id="rId2"/>
    <p:sldLayoutId id="2147485971" r:id="rId3"/>
    <p:sldLayoutId id="2147485972" r:id="rId4"/>
    <p:sldLayoutId id="2147485973" r:id="rId5"/>
    <p:sldLayoutId id="2147485974" r:id="rId6"/>
    <p:sldLayoutId id="2147485975" r:id="rId7"/>
    <p:sldLayoutId id="2147485976" r:id="rId8"/>
    <p:sldLayoutId id="2147485977" r:id="rId9"/>
    <p:sldLayoutId id="2147485978" r:id="rId10"/>
    <p:sldLayoutId id="2147485979" r:id="rId11"/>
    <p:sldLayoutId id="2147485980" r:id="rId12"/>
    <p:sldLayoutId id="2147485981" r:id="rId13"/>
    <p:sldLayoutId id="2147485982" r:id="rId14"/>
    <p:sldLayoutId id="214748598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419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2F6AF38E-E5B7-49C4-91E7-796726D3CDF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984" r:id="rId1"/>
    <p:sldLayoutId id="2147485985" r:id="rId2"/>
    <p:sldLayoutId id="2147485986" r:id="rId3"/>
    <p:sldLayoutId id="2147485987" r:id="rId4"/>
    <p:sldLayoutId id="2147485988" r:id="rId5"/>
    <p:sldLayoutId id="2147485989" r:id="rId6"/>
    <p:sldLayoutId id="2147485990" r:id="rId7"/>
    <p:sldLayoutId id="2147485991" r:id="rId8"/>
    <p:sldLayoutId id="2147485992" r:id="rId9"/>
    <p:sldLayoutId id="2147485993" r:id="rId10"/>
    <p:sldLayoutId id="2147485994" r:id="rId11"/>
    <p:sldLayoutId id="2147485995" r:id="rId12"/>
    <p:sldLayoutId id="2147485996" r:id="rId13"/>
    <p:sldLayoutId id="2147485997" r:id="rId14"/>
    <p:sldLayoutId id="2147485998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419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prstClr val="black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prstClr val="black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38B82D1E-4094-4921-B064-C1C3B7DC2AD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999" r:id="rId1"/>
    <p:sldLayoutId id="2147486000" r:id="rId2"/>
    <p:sldLayoutId id="2147486001" r:id="rId3"/>
    <p:sldLayoutId id="2147486002" r:id="rId4"/>
    <p:sldLayoutId id="2147486003" r:id="rId5"/>
    <p:sldLayoutId id="2147486004" r:id="rId6"/>
    <p:sldLayoutId id="2147486005" r:id="rId7"/>
    <p:sldLayoutId id="2147486006" r:id="rId8"/>
    <p:sldLayoutId id="2147486007" r:id="rId9"/>
    <p:sldLayoutId id="2147486008" r:id="rId10"/>
    <p:sldLayoutId id="2147486009" r:id="rId11"/>
    <p:sldLayoutId id="2147486010" r:id="rId12"/>
    <p:sldLayoutId id="2147486011" r:id="rId13"/>
    <p:sldLayoutId id="2147486012" r:id="rId14"/>
    <p:sldLayoutId id="214748601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419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676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FFFFFF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76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FFFFFF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76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fld id="{B5F3513A-4EB7-44FC-995F-EA30D3BEBF7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6014" r:id="rId1"/>
    <p:sldLayoutId id="2147486015" r:id="rId2"/>
    <p:sldLayoutId id="2147486016" r:id="rId3"/>
    <p:sldLayoutId id="2147486017" r:id="rId4"/>
    <p:sldLayoutId id="2147486018" r:id="rId5"/>
    <p:sldLayoutId id="2147486019" r:id="rId6"/>
    <p:sldLayoutId id="2147486020" r:id="rId7"/>
    <p:sldLayoutId id="2147486021" r:id="rId8"/>
    <p:sldLayoutId id="2147486022" r:id="rId9"/>
    <p:sldLayoutId id="2147486023" r:id="rId10"/>
    <p:sldLayoutId id="214748602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419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prstClr val="black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prstClr val="black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83A83157-8FE9-45AF-ACD2-5078AD0D378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25" r:id="rId1"/>
    <p:sldLayoutId id="2147486026" r:id="rId2"/>
    <p:sldLayoutId id="2147486027" r:id="rId3"/>
    <p:sldLayoutId id="2147486028" r:id="rId4"/>
    <p:sldLayoutId id="2147486029" r:id="rId5"/>
    <p:sldLayoutId id="2147486030" r:id="rId6"/>
    <p:sldLayoutId id="2147486031" r:id="rId7"/>
    <p:sldLayoutId id="2147486032" r:id="rId8"/>
    <p:sldLayoutId id="2147486033" r:id="rId9"/>
    <p:sldLayoutId id="2147486034" r:id="rId10"/>
    <p:sldLayoutId id="2147486035" r:id="rId11"/>
    <p:sldLayoutId id="2147486036" r:id="rId12"/>
    <p:sldLayoutId id="2147486037" r:id="rId13"/>
    <p:sldLayoutId id="2147486038" r:id="rId14"/>
    <p:sldLayoutId id="2147486039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419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prstClr val="black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prstClr val="black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D9FE5205-5295-4BB4-A108-544D5A5D6EA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40" r:id="rId1"/>
    <p:sldLayoutId id="2147486041" r:id="rId2"/>
    <p:sldLayoutId id="2147486042" r:id="rId3"/>
    <p:sldLayoutId id="2147486043" r:id="rId4"/>
    <p:sldLayoutId id="2147486044" r:id="rId5"/>
    <p:sldLayoutId id="2147486045" r:id="rId6"/>
    <p:sldLayoutId id="2147486046" r:id="rId7"/>
    <p:sldLayoutId id="2147486047" r:id="rId8"/>
    <p:sldLayoutId id="2147486048" r:id="rId9"/>
    <p:sldLayoutId id="2147486049" r:id="rId10"/>
    <p:sldLayoutId id="2147486050" r:id="rId11"/>
    <p:sldLayoutId id="2147486051" r:id="rId12"/>
    <p:sldLayoutId id="2147486052" r:id="rId13"/>
    <p:sldLayoutId id="2147486053" r:id="rId14"/>
    <p:sldLayoutId id="2147486054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536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57200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white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D02BEFA1-67EE-4D69-A720-9864A8C65743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white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457200" eaLnBrk="1" hangingPunct="1">
              <a:defRPr sz="1200" b="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EBA6F160-F3D7-4D4E-A9B1-2FAB30A49D6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6145" r:id="rId1"/>
    <p:sldLayoutId id="2147486146" r:id="rId2"/>
    <p:sldLayoutId id="2147486147" r:id="rId3"/>
    <p:sldLayoutId id="2147486148" r:id="rId4"/>
    <p:sldLayoutId id="2147486149" r:id="rId5"/>
    <p:sldLayoutId id="2147486150" r:id="rId6"/>
    <p:sldLayoutId id="2147486151" r:id="rId7"/>
    <p:sldLayoutId id="2147486152" r:id="rId8"/>
    <p:sldLayoutId id="2147486153" r:id="rId9"/>
    <p:sldLayoutId id="2147486154" r:id="rId10"/>
    <p:sldLayoutId id="2147486155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400" b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sz="1400" b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fld id="{2B19F2E8-F709-473E-83D3-91C718D138F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6156" r:id="rId1"/>
    <p:sldLayoutId id="2147486157" r:id="rId2"/>
    <p:sldLayoutId id="2147486158" r:id="rId3"/>
    <p:sldLayoutId id="2147486159" r:id="rId4"/>
    <p:sldLayoutId id="2147486160" r:id="rId5"/>
    <p:sldLayoutId id="2147486161" r:id="rId6"/>
    <p:sldLayoutId id="2147486162" r:id="rId7"/>
    <p:sldLayoutId id="2147486163" r:id="rId8"/>
    <p:sldLayoutId id="2147486164" r:id="rId9"/>
    <p:sldLayoutId id="2147486165" r:id="rId10"/>
    <p:sldLayoutId id="2147486166" r:id="rId11"/>
    <p:sldLayoutId id="2147486167" r:id="rId12"/>
    <p:sldLayoutId id="2147486168" r:id="rId13"/>
    <p:sldLayoutId id="2147486169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400" b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sz="1400" b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fld id="{BF9A7334-B110-4506-9CDB-82DCF74DDD4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6170" r:id="rId1"/>
    <p:sldLayoutId id="2147486171" r:id="rId2"/>
    <p:sldLayoutId id="2147486172" r:id="rId3"/>
    <p:sldLayoutId id="2147486173" r:id="rId4"/>
    <p:sldLayoutId id="2147486174" r:id="rId5"/>
    <p:sldLayoutId id="2147486175" r:id="rId6"/>
    <p:sldLayoutId id="2147486176" r:id="rId7"/>
    <p:sldLayoutId id="2147486177" r:id="rId8"/>
    <p:sldLayoutId id="2147486178" r:id="rId9"/>
    <p:sldLayoutId id="2147486179" r:id="rId10"/>
    <p:sldLayoutId id="2147486180" r:id="rId11"/>
    <p:sldLayoutId id="2147486181" r:id="rId12"/>
    <p:sldLayoutId id="2147486182" r:id="rId13"/>
    <p:sldLayoutId id="2147486183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400" b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sz="1400" b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fld id="{BD584ABD-A2C0-44FD-A45D-D27DF779C71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6184" r:id="rId1"/>
    <p:sldLayoutId id="2147486185" r:id="rId2"/>
    <p:sldLayoutId id="2147486186" r:id="rId3"/>
    <p:sldLayoutId id="2147486187" r:id="rId4"/>
    <p:sldLayoutId id="2147486188" r:id="rId5"/>
    <p:sldLayoutId id="2147486189" r:id="rId6"/>
    <p:sldLayoutId id="2147486190" r:id="rId7"/>
    <p:sldLayoutId id="2147486191" r:id="rId8"/>
    <p:sldLayoutId id="2147486192" r:id="rId9"/>
    <p:sldLayoutId id="2147486193" r:id="rId10"/>
    <p:sldLayoutId id="2147486194" r:id="rId11"/>
    <p:sldLayoutId id="2147486195" r:id="rId12"/>
    <p:sldLayoutId id="2147486196" r:id="rId13"/>
    <p:sldLayoutId id="2147486197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B7C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945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076471EE-EE6D-42BE-A529-A03A6C2D29DD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A67B9562-767E-44F5-AAA0-E6BD49A0282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198" r:id="rId1"/>
    <p:sldLayoutId id="2147486199" r:id="rId2"/>
    <p:sldLayoutId id="2147486200" r:id="rId3"/>
    <p:sldLayoutId id="2147486201" r:id="rId4"/>
    <p:sldLayoutId id="2147486202" r:id="rId5"/>
    <p:sldLayoutId id="2147486203" r:id="rId6"/>
    <p:sldLayoutId id="2147486204" r:id="rId7"/>
    <p:sldLayoutId id="2147486205" r:id="rId8"/>
    <p:sldLayoutId id="2147486206" r:id="rId9"/>
    <p:sldLayoutId id="2147486207" r:id="rId10"/>
    <p:sldLayoutId id="21474862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white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0E85C8-79F3-4B11-81FF-F4D794E9D2B4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white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4D3B0160-E3C0-4BC0-8FAE-3B22934CB25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6055" r:id="rId1"/>
    <p:sldLayoutId id="2147486056" r:id="rId2"/>
    <p:sldLayoutId id="2147486057" r:id="rId3"/>
    <p:sldLayoutId id="2147486058" r:id="rId4"/>
    <p:sldLayoutId id="2147486059" r:id="rId5"/>
    <p:sldLayoutId id="2147486060" r:id="rId6"/>
    <p:sldLayoutId id="2147486061" r:id="rId7"/>
    <p:sldLayoutId id="2147486062" r:id="rId8"/>
    <p:sldLayoutId id="2147486063" r:id="rId9"/>
    <p:sldLayoutId id="2147486064" r:id="rId10"/>
    <p:sldLayoutId id="214748606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48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white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FD1D21-B120-4EC5-9706-B8019771550A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white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EF53259C-3424-4C76-9883-FD99FC56EA2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6209" r:id="rId1"/>
    <p:sldLayoutId id="2147486210" r:id="rId2"/>
    <p:sldLayoutId id="2147486211" r:id="rId3"/>
    <p:sldLayoutId id="2147486212" r:id="rId4"/>
    <p:sldLayoutId id="2147486213" r:id="rId5"/>
    <p:sldLayoutId id="2147486214" r:id="rId6"/>
    <p:sldLayoutId id="2147486215" r:id="rId7"/>
    <p:sldLayoutId id="2147486216" r:id="rId8"/>
    <p:sldLayoutId id="2147486217" r:id="rId9"/>
    <p:sldLayoutId id="2147486218" r:id="rId10"/>
    <p:sldLayoutId id="2147486219" r:id="rId11"/>
    <p:sldLayoutId id="214748622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83184976-049E-4B74-B4CF-F274B0929B6C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4218326B-41B4-46F3-B487-BBEAA0922A5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66" r:id="rId1"/>
    <p:sldLayoutId id="2147486067" r:id="rId2"/>
    <p:sldLayoutId id="2147486068" r:id="rId3"/>
    <p:sldLayoutId id="2147486069" r:id="rId4"/>
    <p:sldLayoutId id="2147486070" r:id="rId5"/>
    <p:sldLayoutId id="2147486071" r:id="rId6"/>
    <p:sldLayoutId id="2147486072" r:id="rId7"/>
    <p:sldLayoutId id="2147486073" r:id="rId8"/>
    <p:sldLayoutId id="2147486074" r:id="rId9"/>
    <p:sldLayoutId id="2147486075" r:id="rId10"/>
    <p:sldLayoutId id="214748607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81DD8427-0B49-46D0-977B-503B25E83E69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D3EF6085-EF9B-403C-93C3-DD2B75207FB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77" r:id="rId1"/>
    <p:sldLayoutId id="2147486078" r:id="rId2"/>
    <p:sldLayoutId id="2147486079" r:id="rId3"/>
    <p:sldLayoutId id="2147486080" r:id="rId4"/>
    <p:sldLayoutId id="2147486081" r:id="rId5"/>
    <p:sldLayoutId id="2147486082" r:id="rId6"/>
    <p:sldLayoutId id="2147486083" r:id="rId7"/>
    <p:sldLayoutId id="2147486084" r:id="rId8"/>
    <p:sldLayoutId id="2147486085" r:id="rId9"/>
    <p:sldLayoutId id="2147486086" r:id="rId10"/>
    <p:sldLayoutId id="214748608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white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B8ADA6EB-8B8C-43D0-8A54-034156068574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white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58BE513F-8CCD-4FE6-8CC7-EA1F6D9FB27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6088" r:id="rId1"/>
    <p:sldLayoutId id="2147486089" r:id="rId2"/>
    <p:sldLayoutId id="2147486090" r:id="rId3"/>
    <p:sldLayoutId id="2147486091" r:id="rId4"/>
    <p:sldLayoutId id="2147486092" r:id="rId5"/>
    <p:sldLayoutId id="2147486093" r:id="rId6"/>
    <p:sldLayoutId id="2147486094" r:id="rId7"/>
    <p:sldLayoutId id="2147486095" r:id="rId8"/>
    <p:sldLayoutId id="2147486096" r:id="rId9"/>
    <p:sldLayoutId id="2147486097" r:id="rId10"/>
    <p:sldLayoutId id="2147486098" r:id="rId11"/>
    <p:sldLayoutId id="214748609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2362200"/>
            <a:ext cx="68580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1371600"/>
            <a:ext cx="7086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100" r:id="rId1"/>
    <p:sldLayoutId id="2147486101" r:id="rId2"/>
    <p:sldLayoutId id="2147486102" r:id="rId3"/>
    <p:sldLayoutId id="2147486103" r:id="rId4"/>
    <p:sldLayoutId id="2147486104" r:id="rId5"/>
    <p:sldLayoutId id="2147486105" r:id="rId6"/>
    <p:sldLayoutId id="2147486106" r:id="rId7"/>
    <p:sldLayoutId id="2147486107" r:id="rId8"/>
    <p:sldLayoutId id="2147486108" r:id="rId9"/>
    <p:sldLayoutId id="2147486109" r:id="rId10"/>
    <p:sldLayoutId id="2147486110" r:id="rId11"/>
  </p:sldLayoutIdLst>
  <p:transition spd="med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MS PGothic" panose="020B0600070205080204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MS PGothic" panose="020B0600070205080204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MS PGothic" panose="020B0600070205080204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MS PGothic" panose="020B0600070205080204" pitchFamily="34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har char="•"/>
        <a:defRPr sz="2200">
          <a:solidFill>
            <a:schemeClr val="bg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har char="•"/>
        <a:defRPr>
          <a:solidFill>
            <a:schemeClr val="bg1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lnSpc>
          <a:spcPct val="110000"/>
        </a:lnSpc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lnSpc>
          <a:spcPct val="110000"/>
        </a:lnSpc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lnSpc>
          <a:spcPct val="110000"/>
        </a:lnSpc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lnSpc>
          <a:spcPct val="110000"/>
        </a:lnSpc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white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A25C8A-8EDC-4FC3-B388-7F66C47B29E3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white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fld id="{D8EF9673-5C2F-4241-B7EF-DD12DC80F37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6111" r:id="rId1"/>
    <p:sldLayoutId id="2147486112" r:id="rId2"/>
    <p:sldLayoutId id="2147486113" r:id="rId3"/>
    <p:sldLayoutId id="2147486114" r:id="rId4"/>
    <p:sldLayoutId id="2147486115" r:id="rId5"/>
    <p:sldLayoutId id="2147486116" r:id="rId6"/>
    <p:sldLayoutId id="2147486117" r:id="rId7"/>
    <p:sldLayoutId id="2147486118" r:id="rId8"/>
    <p:sldLayoutId id="2147486119" r:id="rId9"/>
    <p:sldLayoutId id="2147486120" r:id="rId10"/>
    <p:sldLayoutId id="2147486121" r:id="rId11"/>
    <p:sldLayoutId id="214748612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>
                <a:solidFill>
                  <a:prstClr val="black">
                    <a:tint val="75000"/>
                  </a:prstClr>
                </a:solidFill>
                <a:latin typeface="Calibri" panose="020F0502020204030204"/>
              </a:defRPr>
            </a:lvl1pPr>
          </a:lstStyle>
          <a:p>
            <a:pPr>
              <a:defRPr/>
            </a:pPr>
            <a:fld id="{0814B48E-0CB7-4731-A530-51168E95F4E4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>
                <a:solidFill>
                  <a:prstClr val="black">
                    <a:tint val="75000"/>
                  </a:prstClr>
                </a:solidFill>
                <a:latin typeface="Calibri" panose="020F0502020204030204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 b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589A3796-A7E9-46E6-BB82-D5D555271A9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123" r:id="rId1"/>
    <p:sldLayoutId id="2147486124" r:id="rId2"/>
    <p:sldLayoutId id="2147486125" r:id="rId3"/>
    <p:sldLayoutId id="2147486126" r:id="rId4"/>
    <p:sldLayoutId id="2147486127" r:id="rId5"/>
    <p:sldLayoutId id="2147486128" r:id="rId6"/>
    <p:sldLayoutId id="2147486129" r:id="rId7"/>
    <p:sldLayoutId id="2147486130" r:id="rId8"/>
    <p:sldLayoutId id="2147486131" r:id="rId9"/>
    <p:sldLayoutId id="2147486132" r:id="rId10"/>
    <p:sldLayoutId id="2147486133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B7C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921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D27EBA8E-46BF-47DA-AAF5-A1EBD2A9B003}" type="datetimeFigureOut">
              <a:rPr lang="en-US"/>
              <a:pPr>
                <a:defRPr/>
              </a:pPr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A0DC026A-583F-4AC2-9716-B3DFD137368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134" r:id="rId1"/>
    <p:sldLayoutId id="2147486135" r:id="rId2"/>
    <p:sldLayoutId id="2147486136" r:id="rId3"/>
    <p:sldLayoutId id="2147486137" r:id="rId4"/>
    <p:sldLayoutId id="2147486138" r:id="rId5"/>
    <p:sldLayoutId id="2147486139" r:id="rId6"/>
    <p:sldLayoutId id="2147486140" r:id="rId7"/>
    <p:sldLayoutId id="2147486141" r:id="rId8"/>
    <p:sldLayoutId id="2147486142" r:id="rId9"/>
    <p:sldLayoutId id="2147486143" r:id="rId10"/>
    <p:sldLayoutId id="214748614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0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0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2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9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00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5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94.xml"/><Relationship Id="rId4" Type="http://schemas.openxmlformats.org/officeDocument/2006/relationships/image" Target="../media/image2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5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1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1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12.xml"/><Relationship Id="rId6" Type="http://schemas.openxmlformats.org/officeDocument/2006/relationships/image" Target="../media/image42.png"/><Relationship Id="rId5" Type="http://schemas.openxmlformats.org/officeDocument/2006/relationships/image" Target="../media/image43.png"/><Relationship Id="rId4" Type="http://schemas.openxmlformats.org/officeDocument/2006/relationships/image" Target="../media/image47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wmf"/><Relationship Id="rId1" Type="http://schemas.openxmlformats.org/officeDocument/2006/relationships/slideLayout" Target="../slideLayouts/slideLayout142.xml"/><Relationship Id="rId4" Type="http://schemas.openxmlformats.org/officeDocument/2006/relationships/image" Target="../media/image50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4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7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6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8.emf"/><Relationship Id="rId5" Type="http://schemas.openxmlformats.org/officeDocument/2006/relationships/package" Target="../embeddings/Microsoft_PowerPoint_Presentation1.pptx"/><Relationship Id="rId4" Type="http://schemas.openxmlformats.org/officeDocument/2006/relationships/oleObject" Target="../embeddings/oleObject3.bin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9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8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8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8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74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8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8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78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8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8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8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8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87.jpe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8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8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8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93.jpe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94.png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78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78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78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78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78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78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78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78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78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78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78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78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jpeg"/><Relationship Id="rId1" Type="http://schemas.openxmlformats.org/officeDocument/2006/relationships/slideLayout" Target="../slideLayouts/slideLayout7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78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jpeg"/><Relationship Id="rId1" Type="http://schemas.openxmlformats.org/officeDocument/2006/relationships/slideLayout" Target="../slideLayouts/slideLayout78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78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9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3" Type="http://schemas.openxmlformats.org/officeDocument/2006/relationships/image" Target="../media/image121.png"/><Relationship Id="rId7" Type="http://schemas.openxmlformats.org/officeDocument/2006/relationships/image" Target="../media/image12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4.png"/><Relationship Id="rId5" Type="http://schemas.openxmlformats.org/officeDocument/2006/relationships/image" Target="../media/image123.png"/><Relationship Id="rId4" Type="http://schemas.openxmlformats.org/officeDocument/2006/relationships/image" Target="../media/image122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TextBox 3"/>
          <p:cNvSpPr txBox="1">
            <a:spLocks noChangeArrowheads="1"/>
          </p:cNvSpPr>
          <p:nvPr/>
        </p:nvSpPr>
        <p:spPr bwMode="auto">
          <a:xfrm>
            <a:off x="1981200" y="52578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360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7400" y="4549775"/>
            <a:ext cx="51054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  	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2527300"/>
            <a:ext cx="3429000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>
              <a:solidFill>
                <a:schemeClr val="bg1"/>
              </a:solidFill>
              <a:latin typeface="Garamond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>
              <a:solidFill>
                <a:schemeClr val="bg1"/>
              </a:solidFill>
              <a:latin typeface="Garamond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bg1"/>
                </a:solidFill>
                <a:latin typeface="Garamond" pitchFamily="18" charset="0"/>
              </a:rPr>
              <a:t> Deborah </a:t>
            </a:r>
            <a:r>
              <a:rPr lang="en-US" sz="2800">
                <a:solidFill>
                  <a:schemeClr val="bg1"/>
                </a:solidFill>
                <a:latin typeface="Garamond" pitchFamily="18" charset="0"/>
              </a:rPr>
              <a:t>Golino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>
                <a:solidFill>
                  <a:schemeClr val="bg1"/>
                </a:solidFill>
                <a:latin typeface="Garamond" pitchFamily="18" charset="0"/>
              </a:rPr>
              <a:t>UC </a:t>
            </a:r>
            <a:r>
              <a:rPr lang="en-US" sz="2800" dirty="0">
                <a:solidFill>
                  <a:schemeClr val="bg1"/>
                </a:solidFill>
                <a:latin typeface="Garamond" pitchFamily="18" charset="0"/>
              </a:rPr>
              <a:t>Davis</a:t>
            </a:r>
            <a:endParaRPr lang="en-US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193541" name="Picture 1" descr="C:\Users\sim\Desktop\Photos for FPS cards\Cabernet Sauvignon-07CRW_405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362200"/>
            <a:ext cx="5295900" cy="421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0" y="533400"/>
            <a:ext cx="9144000" cy="1905000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99FF66"/>
              </a:solidFill>
              <a:latin typeface="Garamond" pitchFamily="18" charset="0"/>
            </a:endParaRPr>
          </a:p>
          <a:p>
            <a:pPr algn="ctr">
              <a:defRPr/>
            </a:pPr>
            <a:r>
              <a:rPr lang="en-US" sz="2800" dirty="0">
                <a:solidFill>
                  <a:srgbClr val="99FF66"/>
                </a:solidFill>
                <a:latin typeface="Garamond" pitchFamily="18" charset="0"/>
              </a:rPr>
              <a:t>THE HISTORY OF RED LEAF DISEASES</a:t>
            </a:r>
          </a:p>
          <a:p>
            <a:pPr algn="ctr">
              <a:defRPr/>
            </a:pPr>
            <a:endParaRPr lang="en-US" sz="2400" dirty="0">
              <a:solidFill>
                <a:srgbClr val="99FF66"/>
              </a:solidFill>
              <a:latin typeface="Garamond" pitchFamily="18" charset="0"/>
            </a:endParaRPr>
          </a:p>
          <a:p>
            <a:pPr algn="ctr">
              <a:defRPr/>
            </a:pPr>
            <a:r>
              <a:rPr lang="en-US" sz="2400" dirty="0">
                <a:solidFill>
                  <a:srgbClr val="99FF66"/>
                </a:solidFill>
                <a:latin typeface="Garamond" pitchFamily="18" charset="0"/>
              </a:rPr>
              <a:t>Current Issues: An In-Depth Look </a:t>
            </a:r>
          </a:p>
          <a:p>
            <a:pPr algn="ctr">
              <a:defRPr/>
            </a:pPr>
            <a:r>
              <a:rPr lang="en-US" sz="2400" dirty="0">
                <a:solidFill>
                  <a:srgbClr val="99FF66"/>
                </a:solidFill>
                <a:latin typeface="Garamond" pitchFamily="18" charset="0"/>
              </a:rPr>
              <a:t>At Red Leaf Viruses</a:t>
            </a:r>
          </a:p>
          <a:p>
            <a:pPr algn="ctr">
              <a:defRPr/>
            </a:pPr>
            <a:endParaRPr lang="en-US" sz="2800" dirty="0">
              <a:solidFill>
                <a:srgbClr val="99FF66"/>
              </a:solidFill>
              <a:latin typeface="Garamond" pitchFamily="18" charset="0"/>
            </a:endParaRPr>
          </a:p>
          <a:p>
            <a:pPr algn="ctr">
              <a:defRPr/>
            </a:pPr>
            <a:r>
              <a:rPr lang="en-US" sz="2800" dirty="0">
                <a:solidFill>
                  <a:srgbClr val="99FF66"/>
                </a:solidFill>
                <a:latin typeface="Garamond" pitchFamily="18" charset="0"/>
              </a:rPr>
              <a:t> </a:t>
            </a:r>
            <a:endParaRPr lang="en-US" sz="2800" dirty="0">
              <a:solidFill>
                <a:srgbClr val="99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ext Box 2"/>
          <p:cNvSpPr txBox="1">
            <a:spLocks noChangeArrowheads="1"/>
          </p:cNvSpPr>
          <p:nvPr/>
        </p:nvSpPr>
        <p:spPr bwMode="auto">
          <a:xfrm>
            <a:off x="2286000" y="838200"/>
            <a:ext cx="4800600" cy="55784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en-US" sz="25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en-US" sz="25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Grapevine Degeneration</a:t>
            </a:r>
          </a:p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en-US" sz="25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      </a:t>
            </a:r>
            <a:r>
              <a:rPr lang="en-US" sz="25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sym typeface="Wingdings" pitchFamily="2" charset="2"/>
              </a:rPr>
              <a:t> Fanleaf</a:t>
            </a:r>
          </a:p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en-US" sz="25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sym typeface="Wingdings" pitchFamily="2" charset="2"/>
              </a:rPr>
              <a:t> Grapevine Decline</a:t>
            </a:r>
          </a:p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en-US" sz="25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sym typeface="Wingdings" pitchFamily="2" charset="2"/>
              </a:rPr>
              <a:t>        Tomato Ringspot Virus</a:t>
            </a:r>
          </a:p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en-US" sz="25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sym typeface="Wingdings" pitchFamily="2" charset="2"/>
              </a:rPr>
              <a:t> </a:t>
            </a:r>
            <a:r>
              <a:rPr lang="en-US" sz="2500" b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sym typeface="Wingdings" pitchFamily="2" charset="2"/>
              </a:rPr>
              <a:t>Leafroll</a:t>
            </a:r>
          </a:p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en-US" sz="25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sym typeface="Wingdings" pitchFamily="2" charset="2"/>
              </a:rPr>
              <a:t> </a:t>
            </a:r>
            <a:r>
              <a:rPr lang="en-US" sz="2500" b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sym typeface="Wingdings" pitchFamily="2" charset="2"/>
              </a:rPr>
              <a:t>Rugose</a:t>
            </a:r>
            <a:r>
              <a:rPr lang="en-US" sz="25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sym typeface="Wingdings" pitchFamily="2" charset="2"/>
              </a:rPr>
              <a:t> Wood Complex</a:t>
            </a:r>
          </a:p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en-US" sz="25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sym typeface="Wingdings" pitchFamily="2" charset="2"/>
              </a:rPr>
              <a:t>        </a:t>
            </a:r>
            <a:r>
              <a:rPr lang="en-US" sz="2500" b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sym typeface="Wingdings" pitchFamily="2" charset="2"/>
              </a:rPr>
              <a:t>Kober Stem Grooving</a:t>
            </a:r>
          </a:p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en-US" sz="25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sym typeface="Wingdings" pitchFamily="2" charset="2"/>
              </a:rPr>
              <a:t>       </a:t>
            </a:r>
            <a:r>
              <a:rPr lang="en-US" sz="2500" b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sym typeface="Wingdings" pitchFamily="2" charset="2"/>
              </a:rPr>
              <a:t> Corky Bark</a:t>
            </a:r>
          </a:p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en-US" sz="25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sym typeface="Wingdings" pitchFamily="2" charset="2"/>
              </a:rPr>
              <a:t>        </a:t>
            </a:r>
            <a:r>
              <a:rPr lang="en-US" sz="2500" b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sym typeface="Wingdings" pitchFamily="2" charset="2"/>
              </a:rPr>
              <a:t>LN33 Stem Grooving</a:t>
            </a:r>
          </a:p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en-US" sz="25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sym typeface="Wingdings" pitchFamily="2" charset="2"/>
              </a:rPr>
              <a:t>        </a:t>
            </a:r>
            <a:r>
              <a:rPr lang="en-US" sz="2500" b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sym typeface="Wingdings" pitchFamily="2" charset="2"/>
              </a:rPr>
              <a:t>Rupestris</a:t>
            </a:r>
            <a:r>
              <a:rPr lang="en-US" sz="25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sym typeface="Wingdings" pitchFamily="2" charset="2"/>
              </a:rPr>
              <a:t> Stem Pitting</a:t>
            </a:r>
          </a:p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en-US" sz="25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sym typeface="Wingdings" pitchFamily="2" charset="2"/>
              </a:rPr>
              <a:t> Fleck</a:t>
            </a:r>
          </a:p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en-US" sz="25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sym typeface="Wingdings" pitchFamily="2" charset="2"/>
              </a:rPr>
              <a:t> </a:t>
            </a:r>
            <a:r>
              <a:rPr lang="en-US" sz="2500" b="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sym typeface="Wingdings" pitchFamily="2" charset="2"/>
              </a:rPr>
              <a:t>Minor Viruses </a:t>
            </a:r>
          </a:p>
        </p:txBody>
      </p:sp>
      <p:pic>
        <p:nvPicPr>
          <p:cNvPr id="203779" name="Picture 3" descr="corky bark lea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505200"/>
            <a:ext cx="2238375" cy="3032125"/>
          </a:xfrm>
          <a:prstGeom prst="rect">
            <a:avLst/>
          </a:prstGeom>
          <a:noFill/>
          <a:ln w="9525">
            <a:solidFill>
              <a:srgbClr val="4D4D4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1012" name="Text Box 4"/>
          <p:cNvSpPr txBox="1">
            <a:spLocks noChangeArrowheads="1"/>
          </p:cNvSpPr>
          <p:nvPr/>
        </p:nvSpPr>
        <p:spPr bwMode="auto">
          <a:xfrm>
            <a:off x="0" y="15240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>
                <a:solidFill>
                  <a:srgbClr val="F4D30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FPS Target Grapevine Diseases</a:t>
            </a:r>
            <a:endParaRPr lang="en-US" sz="4000" b="0">
              <a:solidFill>
                <a:srgbClr val="F4D30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03781" name="Picture 5" descr="leafroll leaf Pinot noir 72ppishar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90600"/>
            <a:ext cx="2205038" cy="2362200"/>
          </a:xfrm>
          <a:prstGeom prst="rect">
            <a:avLst/>
          </a:prstGeom>
          <a:noFill/>
          <a:ln w="9525">
            <a:solidFill>
              <a:srgbClr val="4D4D4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3782" name="Picture 6" descr="fanleaf Chile clusters 72ppishar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990600"/>
            <a:ext cx="2195513" cy="3200400"/>
          </a:xfrm>
          <a:prstGeom prst="rect">
            <a:avLst/>
          </a:prstGeom>
          <a:noFill/>
          <a:ln w="9525">
            <a:solidFill>
              <a:srgbClr val="4D4D4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3783" name="Picture 7" descr="fanleaf leaf 333Kshar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343400"/>
            <a:ext cx="2209800" cy="2170113"/>
          </a:xfrm>
          <a:prstGeom prst="rect">
            <a:avLst/>
          </a:prstGeom>
          <a:noFill/>
          <a:ln w="9525">
            <a:solidFill>
              <a:srgbClr val="4D4D4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7827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Qualification of Russell Ranch Foundation Vines – Grapevine Disease Testing Protocol 2010</a:t>
            </a:r>
            <a:endParaRPr lang="en-US" sz="3200" b="1" dirty="0">
              <a:solidFill>
                <a:srgbClr val="99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1905000"/>
            <a:ext cx="8077200" cy="4616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14350" indent="-5143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F977"/>
              </a:buClr>
              <a:buFont typeface="+mj-lt"/>
              <a:buAutoNum type="arabicParenR"/>
              <a:defRPr/>
            </a:pPr>
            <a:endParaRPr 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514350" indent="-5143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F977"/>
              </a:buClr>
              <a:buFont typeface="+mj-lt"/>
              <a:buAutoNum type="arabicParenR"/>
              <a:defRPr/>
            </a:pPr>
            <a:r>
              <a:rPr lang="en-US" sz="28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Microshoot</a:t>
            </a:r>
            <a:r>
              <a:rPr lang="en-US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tip tissue culture therapy</a:t>
            </a:r>
          </a:p>
          <a:p>
            <a:pPr marL="514350" indent="-5143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F977"/>
              </a:buClr>
              <a:buFont typeface="+mj-lt"/>
              <a:buAutoNum type="arabicParenR"/>
              <a:defRPr/>
            </a:pPr>
            <a:endParaRPr 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514350" indent="-51435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F977"/>
              </a:buClr>
              <a:buFont typeface="+mj-lt"/>
              <a:buAutoNum type="arabicParenR"/>
              <a:defRPr/>
            </a:pPr>
            <a:r>
              <a:rPr lang="en-US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Negative test results -  long list of pathogens - index, herbaceous, ELISA and PCR tests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F977"/>
              </a:buClr>
              <a:buFont typeface="Wingdings" pitchFamily="2" charset="2"/>
              <a:buChar char="§"/>
              <a:defRPr/>
            </a:pPr>
            <a:endParaRPr lang="en-US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1600200"/>
            <a:ext cx="8153400" cy="4032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What about Red Blotch in Russell Ranch Foundation Vineyard?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			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4850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17475" y="2590800"/>
            <a:ext cx="8261350" cy="2862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ge Italic" panose="03070502040507070304" pitchFamily="66" charset="0"/>
                <a:cs typeface="Arial" pitchFamily="34" charset="0"/>
              </a:rPr>
              <a:t>Thank you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ge Italic" panose="03070502040507070304" pitchFamily="66" charset="0"/>
                <a:cs typeface="Arial" pitchFamily="34" charset="0"/>
              </a:rPr>
              <a:t>American Vineyard Foundation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ge Italic" panose="03070502040507070304" pitchFamily="66" charset="0"/>
                <a:cs typeface="Arial" pitchFamily="34" charset="0"/>
              </a:rPr>
              <a:t>Fruit Tree, Nut Tree and Grapevine </a:t>
            </a:r>
            <a:r>
              <a:rPr lang="en-US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ge Italic" panose="03070502040507070304" pitchFamily="66" charset="0"/>
                <a:cs typeface="Arial" pitchFamily="34" charset="0"/>
              </a:rPr>
              <a:t>Improvment</a:t>
            </a:r>
            <a:endParaRPr lang="en-US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ge Italic" panose="03070502040507070304" pitchFamily="66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ge Italic" panose="03070502040507070304" pitchFamily="66" charset="0"/>
                <a:cs typeface="Arial" pitchFamily="34" charset="0"/>
              </a:rPr>
              <a:t>Advisory Board (IAB)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ge Italic" panose="03070502040507070304" pitchFamily="66" charset="0"/>
                <a:cs typeface="Arial" pitchFamily="34" charset="0"/>
              </a:rPr>
              <a:t>California Grape Nurseries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02" name="Picture 2" descr="IMG_056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5" r="4395" b="10588"/>
          <a:stretch>
            <a:fillRect/>
          </a:stretch>
        </p:blipFill>
        <p:spPr bwMode="auto">
          <a:xfrm>
            <a:off x="0" y="884238"/>
            <a:ext cx="9175750" cy="597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03" name="Picture 7" descr="UCD log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32600" y="990600"/>
            <a:ext cx="4148138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04" name="Picture 8" descr="UCD log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0" y="1143000"/>
            <a:ext cx="4148138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05" name="Picture 9" descr="UCD log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7400" y="1295400"/>
            <a:ext cx="4148138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06" name="Picture 10" descr="UCD log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9800" y="1447800"/>
            <a:ext cx="4148138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352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1446213"/>
          </a:xfrm>
          <a:prstGeom prst="rect">
            <a:avLst/>
          </a:prstGeom>
          <a:solidFill>
            <a:srgbClr val="7B7C5A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w Cen MT" pitchFamily="34" charset="0"/>
              </a:rPr>
              <a:t>Leafroll Virus</a:t>
            </a:r>
          </a:p>
          <a:p>
            <a:pPr algn="ctr">
              <a:defRPr/>
            </a:pPr>
            <a:endParaRPr lang="en-US" sz="44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w Cen MT" pitchFamily="34" charset="0"/>
            </a:endParaRPr>
          </a:p>
        </p:txBody>
      </p:sp>
      <p:pic>
        <p:nvPicPr>
          <p:cNvPr id="204808" name="Picture 5" descr="leafroll Emp grape cutout shrpsh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447800"/>
            <a:ext cx="2895600" cy="2058988"/>
          </a:xfrm>
          <a:prstGeom prst="rect">
            <a:avLst/>
          </a:prstGeom>
          <a:solidFill>
            <a:srgbClr val="7B7C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07963"/>
            <a:ext cx="7772400" cy="990600"/>
          </a:xfrm>
        </p:spPr>
        <p:txBody>
          <a:bodyPr/>
          <a:lstStyle/>
          <a:p>
            <a:pPr algn="ctr"/>
            <a:r>
              <a:rPr lang="en-US" altLang="en-US" smtClean="0">
                <a:solidFill>
                  <a:schemeClr val="tx1"/>
                </a:solidFill>
              </a:rPr>
              <a:t>Early Leafroll History in California</a:t>
            </a:r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382000" cy="4572000"/>
          </a:xfrm>
        </p:spPr>
        <p:txBody>
          <a:bodyPr/>
          <a:lstStyle/>
          <a:p>
            <a:pPr>
              <a:lnSpc>
                <a:spcPct val="70000"/>
              </a:lnSpc>
              <a:spcAft>
                <a:spcPts val="600"/>
              </a:spcAft>
            </a:pP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Virus first hypothesized by Olmo as cause of ‘White Emperor Disease (Olmo and Rizzi, 1943)</a:t>
            </a:r>
          </a:p>
          <a:p>
            <a:pPr>
              <a:lnSpc>
                <a:spcPct val="70000"/>
              </a:lnSpc>
              <a:spcAft>
                <a:spcPts val="600"/>
              </a:spcAft>
            </a:pP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Graft-transmissibility  of WED demonstrated (Harmon and Snyder, 1946)</a:t>
            </a:r>
          </a:p>
          <a:p>
            <a:pPr>
              <a:lnSpc>
                <a:spcPct val="70000"/>
              </a:lnSpc>
              <a:spcAft>
                <a:spcPts val="600"/>
              </a:spcAft>
            </a:pP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1948, Olmo release ‘Ruby Cabernet’ found to be infected with Leafroll virus due to contaminated rootstock (Olmo 1975)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Hewitt writes W&amp;V article urging Grape Certification Program (Hewitt 1949)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altLang="en-US" sz="2000" smtClean="0">
                <a:solidFill>
                  <a:schemeClr val="tx1"/>
                </a:solidFill>
              </a:rPr>
              <a:t>1950, University and USDA researcher begin meeting with industry and planning a grape clean plant program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altLang="en-US" sz="2000" smtClean="0">
                <a:solidFill>
                  <a:schemeClr val="tx1"/>
                </a:solidFill>
              </a:rPr>
              <a:t>July 1952, the California Grape Certication Associate is formed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altLang="en-US" sz="2000" smtClean="0">
                <a:solidFill>
                  <a:schemeClr val="tx1"/>
                </a:solidFill>
              </a:rPr>
              <a:t>1956, CDFA created the California Grapevine Registration and Certification Program</a:t>
            </a: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57300" y="146050"/>
            <a:ext cx="6629400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Harold Olmo and student Al Kayama</a:t>
            </a:r>
          </a:p>
        </p:txBody>
      </p:sp>
      <p:pic>
        <p:nvPicPr>
          <p:cNvPr id="206851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133600"/>
            <a:ext cx="5089525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Title 1"/>
          <p:cNvSpPr>
            <a:spLocks noGrp="1"/>
          </p:cNvSpPr>
          <p:nvPr>
            <p:ph type="title"/>
          </p:nvPr>
        </p:nvSpPr>
        <p:spPr>
          <a:xfrm>
            <a:off x="638175" y="947738"/>
            <a:ext cx="7886700" cy="993775"/>
          </a:xfrm>
        </p:spPr>
        <p:txBody>
          <a:bodyPr/>
          <a:lstStyle/>
          <a:p>
            <a:pPr eaLnBrk="1" hangingPunct="1"/>
            <a:r>
              <a:rPr lang="en-US" altLang="en-US" sz="3000" smtClean="0"/>
              <a:t>Proposed new taxonomy for the leafroll viruses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25450" y="2200275"/>
          <a:ext cx="7900988" cy="2756049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622697"/>
                <a:gridCol w="5224827"/>
                <a:gridCol w="1053464"/>
              </a:tblGrid>
              <a:tr h="2285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0000"/>
                          </a:solidFill>
                          <a:effectLst/>
                        </a:rPr>
                        <a:t>Genus</a:t>
                      </a:r>
                      <a:endParaRPr lang="en-US" sz="15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0000"/>
                          </a:solidFill>
                          <a:effectLst/>
                        </a:rPr>
                        <a:t>Virus </a:t>
                      </a:r>
                      <a:endParaRPr lang="en-US" sz="15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0000"/>
                          </a:solidFill>
                          <a:effectLst/>
                        </a:rPr>
                        <a:t>Acronym</a:t>
                      </a:r>
                      <a:endParaRPr lang="en-US" sz="15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5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i="1" dirty="0" err="1">
                          <a:effectLst/>
                        </a:rPr>
                        <a:t>Closterovirus</a:t>
                      </a:r>
                      <a:endParaRPr lang="en-US" sz="15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Grapevine leafroll associated virus 2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GLRaV-2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</a:tr>
              <a:tr h="228586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i="1" dirty="0" err="1">
                          <a:effectLst/>
                        </a:rPr>
                        <a:t>Ampelovirus</a:t>
                      </a:r>
                      <a:endParaRPr lang="en-US" sz="1500" i="1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Subgroup I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Grapevine leafroll associated virus 1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GLRaV-1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solidFill>
                      <a:srgbClr val="FFC000"/>
                    </a:solidFill>
                  </a:tcPr>
                </a:tc>
              </a:tr>
              <a:tr h="2285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Grapevine leafroll associated virus 3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GLRaV-3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solidFill>
                      <a:srgbClr val="FFC000"/>
                    </a:solidFill>
                  </a:tcPr>
                </a:tc>
              </a:tr>
              <a:tr h="228586">
                <a:tc rowSpan="7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i="1" dirty="0" err="1">
                          <a:effectLst/>
                        </a:rPr>
                        <a:t>Ampelovirus</a:t>
                      </a:r>
                      <a:endParaRPr lang="en-US" sz="1500" i="1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Subgroup II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Grapevine leafroll associated virus 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GLRaV-4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solidFill>
                      <a:srgbClr val="92D050"/>
                    </a:solidFill>
                  </a:tcPr>
                </a:tc>
              </a:tr>
              <a:tr h="2285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Grapevine leafroll associated virus 4 strain 5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GLRaV-5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solidFill>
                      <a:srgbClr val="92D050"/>
                    </a:solidFill>
                  </a:tcPr>
                </a:tc>
              </a:tr>
              <a:tr h="2285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Grapevine leafroll associated virus 4 strain 6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GLRaV-6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solidFill>
                      <a:srgbClr val="92D050"/>
                    </a:solidFill>
                  </a:tcPr>
                </a:tc>
              </a:tr>
              <a:tr h="2285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Grapevine leafroll associated virus 4 strain 9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GLRaV-9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solidFill>
                      <a:srgbClr val="92D050"/>
                    </a:solidFill>
                  </a:tcPr>
                </a:tc>
              </a:tr>
              <a:tr h="2285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Grapevine leafroll associated virus 4 strain Car.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</a:rPr>
                        <a:t>GLRaV</a:t>
                      </a:r>
                      <a:r>
                        <a:rPr lang="en-US" sz="1500" dirty="0">
                          <a:effectLst/>
                        </a:rPr>
                        <a:t>-Car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solidFill>
                      <a:srgbClr val="92D050"/>
                    </a:solidFill>
                  </a:tcPr>
                </a:tc>
              </a:tr>
              <a:tr h="2414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Grapevine leafroll associated virus 4 strain Pr 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</a:rPr>
                        <a:t>GLRaV-Pr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solidFill>
                      <a:srgbClr val="92D050"/>
                    </a:solidFill>
                  </a:tcPr>
                </a:tc>
              </a:tr>
              <a:tr h="2285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Grapevine leafroll associated virus 4 strain De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</a:rPr>
                        <a:t>GLRaV</a:t>
                      </a:r>
                      <a:r>
                        <a:rPr lang="en-US" sz="1500" dirty="0">
                          <a:effectLst/>
                        </a:rPr>
                        <a:t>-De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solidFill>
                      <a:srgbClr val="92D050"/>
                    </a:solidFill>
                  </a:tcPr>
                </a:tc>
              </a:tr>
              <a:tr h="2285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Velarivirus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Grapevine leafroll associated virus 7 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GLRaV-7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4" marR="51434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TextBox 14"/>
          <p:cNvSpPr txBox="1">
            <a:spLocks noChangeArrowheads="1"/>
          </p:cNvSpPr>
          <p:nvPr/>
        </p:nvSpPr>
        <p:spPr bwMode="auto">
          <a:xfrm>
            <a:off x="2397125" y="866775"/>
            <a:ext cx="4330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 altLang="en-US" sz="1800" i="1">
                <a:solidFill>
                  <a:srgbClr val="FF0000"/>
                </a:solidFill>
                <a:latin typeface="Comic Sans MS" pitchFamily="66" charset="0"/>
              </a:rPr>
              <a:t>Closteroviridae </a:t>
            </a:r>
            <a:r>
              <a:rPr lang="en-US" altLang="en-US" sz="1800">
                <a:solidFill>
                  <a:srgbClr val="FF0000"/>
                </a:solidFill>
                <a:latin typeface="Comic Sans MS" pitchFamily="66" charset="0"/>
              </a:rPr>
              <a:t>family insect vector</a:t>
            </a:r>
          </a:p>
        </p:txBody>
      </p:sp>
      <p:sp>
        <p:nvSpPr>
          <p:cNvPr id="210947" name="TextBox 15"/>
          <p:cNvSpPr txBox="1">
            <a:spLocks noChangeArrowheads="1"/>
          </p:cNvSpPr>
          <p:nvPr/>
        </p:nvSpPr>
        <p:spPr bwMode="auto">
          <a:xfrm>
            <a:off x="6916738" y="3835400"/>
            <a:ext cx="6746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B050"/>
                </a:solidFill>
                <a:latin typeface="Comic Sans MS" pitchFamily="66" charset="0"/>
              </a:rPr>
              <a:t>Aphids</a:t>
            </a:r>
          </a:p>
        </p:txBody>
      </p:sp>
      <p:sp>
        <p:nvSpPr>
          <p:cNvPr id="210948" name="TextBox 16"/>
          <p:cNvSpPr txBox="1">
            <a:spLocks noChangeArrowheads="1"/>
          </p:cNvSpPr>
          <p:nvPr/>
        </p:nvSpPr>
        <p:spPr bwMode="auto">
          <a:xfrm>
            <a:off x="6873875" y="2520950"/>
            <a:ext cx="9604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B050"/>
                </a:solidFill>
                <a:latin typeface="Comic Sans MS" pitchFamily="66" charset="0"/>
              </a:rPr>
              <a:t>Whiteflies</a:t>
            </a:r>
          </a:p>
        </p:txBody>
      </p:sp>
      <p:sp>
        <p:nvSpPr>
          <p:cNvPr id="210949" name="TextBox 17"/>
          <p:cNvSpPr txBox="1">
            <a:spLocks noChangeArrowheads="1"/>
          </p:cNvSpPr>
          <p:nvPr/>
        </p:nvSpPr>
        <p:spPr bwMode="auto">
          <a:xfrm>
            <a:off x="6899275" y="5203825"/>
            <a:ext cx="11620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B050"/>
                </a:solidFill>
                <a:latin typeface="Comic Sans MS" pitchFamily="66" charset="0"/>
              </a:rPr>
              <a:t>Mealybugs, </a:t>
            </a:r>
          </a:p>
          <a:p>
            <a:pPr eaLnBrk="1" hangingPunct="1"/>
            <a:r>
              <a:rPr lang="en-US" altLang="en-US" sz="1200">
                <a:solidFill>
                  <a:srgbClr val="00B050"/>
                </a:solidFill>
                <a:latin typeface="Comic Sans MS" pitchFamily="66" charset="0"/>
              </a:rPr>
              <a:t>soft scale, &amp;</a:t>
            </a:r>
          </a:p>
          <a:p>
            <a:pPr eaLnBrk="1" hangingPunct="1"/>
            <a:r>
              <a:rPr lang="en-US" altLang="en-US" sz="1200">
                <a:solidFill>
                  <a:srgbClr val="00B050"/>
                </a:solidFill>
                <a:latin typeface="Comic Sans MS" pitchFamily="66" charset="0"/>
              </a:rPr>
              <a:t>sacle incest</a:t>
            </a:r>
          </a:p>
        </p:txBody>
      </p:sp>
      <p:pic>
        <p:nvPicPr>
          <p:cNvPr id="21095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8" t="4449" r="3778"/>
          <a:stretch>
            <a:fillRect/>
          </a:stretch>
        </p:blipFill>
        <p:spPr bwMode="auto">
          <a:xfrm>
            <a:off x="6916738" y="3022600"/>
            <a:ext cx="823912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095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563" y="1717675"/>
            <a:ext cx="822325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0952" name="TextBox 19"/>
          <p:cNvSpPr txBox="1">
            <a:spLocks noChangeArrowheads="1"/>
          </p:cNvSpPr>
          <p:nvPr/>
        </p:nvSpPr>
        <p:spPr bwMode="auto">
          <a:xfrm>
            <a:off x="6913563" y="1265238"/>
            <a:ext cx="11144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 b="1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defRPr sz="3600" b="1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defRPr sz="3600" b="1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defRPr sz="3600" b="1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defRPr sz="3600" b="1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B050"/>
                </a:solidFill>
                <a:latin typeface="Comic Sans MS" pitchFamily="66" charset="0"/>
              </a:rPr>
              <a:t>Unknown ?? </a:t>
            </a:r>
          </a:p>
        </p:txBody>
      </p:sp>
      <p:pic>
        <p:nvPicPr>
          <p:cNvPr id="21095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7538" y="4527550"/>
            <a:ext cx="960437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Arrow Connector 21"/>
          <p:cNvCxnSpPr/>
          <p:nvPr/>
        </p:nvCxnSpPr>
        <p:spPr>
          <a:xfrm flipV="1">
            <a:off x="6453188" y="1392238"/>
            <a:ext cx="27463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389688" y="2159000"/>
            <a:ext cx="27463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6511925" y="3429000"/>
            <a:ext cx="27305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6429375" y="4916488"/>
            <a:ext cx="27463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10958" name="Group 28"/>
          <p:cNvGrpSpPr>
            <a:grpSpLocks/>
          </p:cNvGrpSpPr>
          <p:nvPr/>
        </p:nvGrpSpPr>
        <p:grpSpPr bwMode="auto">
          <a:xfrm>
            <a:off x="1244600" y="1144588"/>
            <a:ext cx="5419725" cy="4725987"/>
            <a:chOff x="134269" y="382395"/>
            <a:chExt cx="7227013" cy="6302149"/>
          </a:xfrm>
        </p:grpSpPr>
        <p:grpSp>
          <p:nvGrpSpPr>
            <p:cNvPr id="210959" name="Group 13"/>
            <p:cNvGrpSpPr>
              <a:grpSpLocks/>
            </p:cNvGrpSpPr>
            <p:nvPr/>
          </p:nvGrpSpPr>
          <p:grpSpPr bwMode="auto">
            <a:xfrm>
              <a:off x="147682" y="497104"/>
              <a:ext cx="7213600" cy="6187440"/>
              <a:chOff x="63500" y="280852"/>
              <a:chExt cx="7213600" cy="6187440"/>
            </a:xfrm>
          </p:grpSpPr>
          <p:pic>
            <p:nvPicPr>
              <p:cNvPr id="210961" name="Picture 2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6556"/>
              <a:stretch>
                <a:fillRect/>
              </a:stretch>
            </p:blipFill>
            <p:spPr bwMode="auto">
              <a:xfrm>
                <a:off x="63500" y="280852"/>
                <a:ext cx="5486400" cy="61874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10962" name="TextBox 15"/>
              <p:cNvSpPr txBox="1">
                <a:spLocks noChangeArrowheads="1"/>
              </p:cNvSpPr>
              <p:nvPr/>
            </p:nvSpPr>
            <p:spPr bwMode="auto">
              <a:xfrm>
                <a:off x="5550048" y="1323201"/>
                <a:ext cx="1219200" cy="3693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en-US" altLang="en-US" sz="1200" i="1">
                    <a:solidFill>
                      <a:srgbClr val="FF0000"/>
                    </a:solidFill>
                    <a:latin typeface="Comic Sans MS" pitchFamily="66" charset="0"/>
                  </a:rPr>
                  <a:t>Crinivirus</a:t>
                </a:r>
              </a:p>
            </p:txBody>
          </p:sp>
          <p:sp>
            <p:nvSpPr>
              <p:cNvPr id="210963" name="TextBox 16"/>
              <p:cNvSpPr txBox="1">
                <a:spLocks noChangeArrowheads="1"/>
              </p:cNvSpPr>
              <p:nvPr/>
            </p:nvSpPr>
            <p:spPr bwMode="auto">
              <a:xfrm>
                <a:off x="5549900" y="5001768"/>
                <a:ext cx="1524000" cy="3693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en-US" altLang="en-US" sz="1200" i="1">
                    <a:solidFill>
                      <a:srgbClr val="FF0000"/>
                    </a:solidFill>
                    <a:latin typeface="Comic Sans MS" pitchFamily="66" charset="0"/>
                  </a:rPr>
                  <a:t>Ampelovirus</a:t>
                </a:r>
              </a:p>
            </p:txBody>
          </p:sp>
          <p:sp>
            <p:nvSpPr>
              <p:cNvPr id="210964" name="TextBox 17"/>
              <p:cNvSpPr txBox="1">
                <a:spLocks noChangeArrowheads="1"/>
              </p:cNvSpPr>
              <p:nvPr/>
            </p:nvSpPr>
            <p:spPr bwMode="auto">
              <a:xfrm>
                <a:off x="5549900" y="2993506"/>
                <a:ext cx="1727200" cy="3693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en-US" altLang="en-US" sz="1200" i="1">
                    <a:solidFill>
                      <a:srgbClr val="FF0000"/>
                    </a:solidFill>
                    <a:latin typeface="Comic Sans MS" pitchFamily="66" charset="0"/>
                  </a:rPr>
                  <a:t>Closterovirus</a:t>
                </a:r>
              </a:p>
            </p:txBody>
          </p:sp>
          <p:sp>
            <p:nvSpPr>
              <p:cNvPr id="210965" name="TextBox 152"/>
              <p:cNvSpPr txBox="1">
                <a:spLocks noChangeArrowheads="1"/>
              </p:cNvSpPr>
              <p:nvPr/>
            </p:nvSpPr>
            <p:spPr bwMode="auto">
              <a:xfrm>
                <a:off x="5572908" y="327660"/>
                <a:ext cx="1625600" cy="3693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 b="1"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en-US" altLang="en-US" sz="1200">
                    <a:solidFill>
                      <a:srgbClr val="000099"/>
                    </a:solidFill>
                    <a:latin typeface="Comic Sans MS" pitchFamily="66" charset="0"/>
                  </a:rPr>
                  <a:t>Velarivirus</a:t>
                </a:r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134269" y="382395"/>
              <a:ext cx="220155" cy="4974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b="0">
                <a:solidFill>
                  <a:prstClr val="white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994" name="Picture 2" descr="IMG_056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5" r="4395" b="10588"/>
          <a:stretch>
            <a:fillRect/>
          </a:stretch>
        </p:blipFill>
        <p:spPr bwMode="auto">
          <a:xfrm>
            <a:off x="0" y="884238"/>
            <a:ext cx="9175750" cy="597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2995" name="Picture 7" descr="UCD log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32600" y="990600"/>
            <a:ext cx="4148138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2996" name="Picture 8" descr="UCD log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00" y="1143000"/>
            <a:ext cx="4148138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2997" name="Picture 9" descr="UCD log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7400" y="1295400"/>
            <a:ext cx="4148138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2998" name="Picture 10" descr="UCD log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9800" y="1447800"/>
            <a:ext cx="4148138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352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1446213"/>
          </a:xfrm>
          <a:prstGeom prst="rect">
            <a:avLst/>
          </a:prstGeom>
          <a:solidFill>
            <a:srgbClr val="7B7C5A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w Cen MT" pitchFamily="34" charset="0"/>
              </a:rPr>
              <a:t>Leafroll Virus Effects</a:t>
            </a:r>
          </a:p>
          <a:p>
            <a:pPr algn="ctr">
              <a:defRPr/>
            </a:pPr>
            <a:endParaRPr lang="en-US" sz="44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w Cen MT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3"/>
          <p:cNvSpPr>
            <a:spLocks noChangeArrowheads="1"/>
          </p:cNvSpPr>
          <p:nvPr/>
        </p:nvSpPr>
        <p:spPr bwMode="auto">
          <a:xfrm>
            <a:off x="0" y="242888"/>
            <a:ext cx="91440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FFFF"/>
                </a:solidFill>
              </a:rPr>
              <a:t>Lider, L.A., A.C. Goheen, N.L. Ferrari. 1975. A comparison between healthy and leafroll-affected grapevine planting stocks. Am J. Enol Vit. 26:144-147.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FFFF"/>
                </a:solidFill>
              </a:rPr>
              <a:t>cv. Burger/ Dogridge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371600"/>
          <a:ext cx="8610600" cy="53244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43000"/>
                <a:gridCol w="1727200"/>
                <a:gridCol w="1435100"/>
                <a:gridCol w="1435100"/>
                <a:gridCol w="1435100"/>
                <a:gridCol w="1435100"/>
              </a:tblGrid>
              <a:tr h="5778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Year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Parameter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 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LR-infected 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Change 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Percent difference 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Yield (kg/vine)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16.5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12.5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-4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-24%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Pruning weight (kg/vine)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1.87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Brix </a:t>
                      </a:r>
                    </a:p>
                  </a:txBody>
                  <a:tcPr marL="9525" marR="9525" marT="952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19.6</a:t>
                      </a:r>
                    </a:p>
                  </a:txBody>
                  <a:tcPr marL="9525" marR="9525" marT="952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16.8</a:t>
                      </a:r>
                    </a:p>
                  </a:txBody>
                  <a:tcPr marL="9525" marR="9525" marT="952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-2.8</a:t>
                      </a:r>
                    </a:p>
                  </a:txBody>
                  <a:tcPr marL="9525" marR="9525" marT="952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-14%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0.65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0.79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0.14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Yield (kg/vine)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23.2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19.8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-3.4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-15%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Pruning weight (kg/vine)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1.42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0.97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-0.45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-32%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Brix </a:t>
                      </a:r>
                    </a:p>
                  </a:txBody>
                  <a:tcPr marL="9525" marR="9525" marT="952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16.3</a:t>
                      </a:r>
                    </a:p>
                  </a:txBody>
                  <a:tcPr marL="9525" marR="9525" marT="952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13.9</a:t>
                      </a:r>
                    </a:p>
                  </a:txBody>
                  <a:tcPr marL="9525" marR="9525" marT="952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-2.4</a:t>
                      </a:r>
                    </a:p>
                  </a:txBody>
                  <a:tcPr marL="9525" marR="9525" marT="952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-15%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0.67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0.79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0.12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3"/>
          <p:cNvSpPr>
            <a:spLocks noChangeArrowheads="1"/>
          </p:cNvSpPr>
          <p:nvPr/>
        </p:nvSpPr>
        <p:spPr bwMode="auto">
          <a:xfrm>
            <a:off x="0" y="304800"/>
            <a:ext cx="9144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Walter and Legin, 1986. Connaissances actuelles sur les viroses</a:t>
            </a:r>
            <a:br>
              <a:rPr lang="en-US" altLang="en-US" sz="2400">
                <a:solidFill>
                  <a:srgbClr val="FFFFFF"/>
                </a:solidFill>
              </a:rPr>
            </a:br>
            <a:r>
              <a:rPr lang="en-US" altLang="en-US" sz="2400">
                <a:solidFill>
                  <a:srgbClr val="FFFFFF"/>
                </a:solidFill>
              </a:rPr>
              <a:t>de l’enroulement de la Vigne.</a:t>
            </a:r>
            <a:r>
              <a:rPr lang="en-US" altLang="en-US" sz="2400" i="1">
                <a:solidFill>
                  <a:srgbClr val="FFFFFF"/>
                </a:solidFill>
              </a:rPr>
              <a:t> Le Vigneron champenois, </a:t>
            </a:r>
            <a:r>
              <a:rPr lang="en-US" altLang="en-US" sz="2400">
                <a:solidFill>
                  <a:srgbClr val="FFFFFF"/>
                </a:solidFill>
              </a:rPr>
              <a:t>9,436-446.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371600"/>
          <a:ext cx="8610600" cy="52419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00200"/>
                <a:gridCol w="1270000"/>
                <a:gridCol w="1435100"/>
                <a:gridCol w="1435100"/>
                <a:gridCol w="1435100"/>
                <a:gridCol w="1435100"/>
              </a:tblGrid>
              <a:tr h="57785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</a:rPr>
                        <a:t>Clone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</a:rPr>
                        <a:t>Not inoculated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</a:rPr>
                        <a:t>LR-inoculated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</a:rPr>
                        <a:t>Difference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</a:rPr>
                        <a:t>Percent difference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/>
                        <a:t>Chardonnay 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/>
                        <a:t>Yield (kg/vine)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1.49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0.85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-0.64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-43%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/>
                        <a:t>Probable </a:t>
                      </a:r>
                      <a:r>
                        <a:rPr lang="en-US" sz="1400" u="none" strike="noStrike" dirty="0"/>
                        <a:t>alcohol content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10.1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8.2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-1.9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-19%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/>
                        <a:t>Chardonnay 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/>
                        <a:t>Yield (kg/vine)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1.6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0.8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-0.8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-50%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/>
                        <a:t>Probable alcohol content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11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9.5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-1.5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-14%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/>
                        <a:t>Pinot noir 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/>
                        <a:t>Yield (kg/vine)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1.26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0.49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-0.77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-61%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/>
                        <a:t>Probable alcohol content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9.6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8.6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-1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-10%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/>
                        <a:t>Pinot noir 98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/>
                        <a:t>Yield (kg/vine)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0.57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0.36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-0.21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-37%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 smtClean="0"/>
                        <a:t>Probable alcohol content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9.5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/>
                        <a:t>9.2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-0.3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/>
                        <a:t>-3%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3"/>
          <p:cNvSpPr>
            <a:spLocks noChangeArrowheads="1"/>
          </p:cNvSpPr>
          <p:nvPr/>
        </p:nvSpPr>
        <p:spPr bwMode="auto">
          <a:xfrm>
            <a:off x="152400" y="550863"/>
            <a:ext cx="8839200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FFFF"/>
                </a:solidFill>
                <a:sym typeface="Wingdings" pitchFamily="2" charset="2"/>
              </a:rPr>
              <a:t>Borgo, M. 1991. Influence of grapevine leafroll virus on some production parameters. Riv. Vitic. Enol 2:21-30.</a:t>
            </a:r>
            <a:endParaRPr lang="en-US" altLang="en-US" sz="1800">
              <a:solidFill>
                <a:srgbClr val="FFFFFF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FFFF"/>
                </a:solidFill>
              </a:rPr>
              <a:t>Mean of 3 years data; </a:t>
            </a:r>
            <a:r>
              <a:rPr lang="en-US" altLang="en-US" sz="1400">
                <a:solidFill>
                  <a:srgbClr val="FFFFFF"/>
                </a:solidFill>
              </a:rPr>
              <a:t>5BB, 420A; LR- infected = LR-3, KSG, RSP, Vein necrosis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2000">
              <a:solidFill>
                <a:srgbClr val="FFFFFF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" y="2133600"/>
          <a:ext cx="8839200" cy="415610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19200"/>
                <a:gridCol w="2057400"/>
                <a:gridCol w="1447800"/>
                <a:gridCol w="1524000"/>
                <a:gridCol w="1371600"/>
                <a:gridCol w="1219200"/>
              </a:tblGrid>
              <a:tr h="5581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Variety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Parameter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Healthy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LR-infected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Difference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Percent difference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545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Merlot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Yield (kg/vine)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12.85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9.77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-3.08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-24%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354516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Brix</a:t>
                      </a:r>
                    </a:p>
                  </a:txBody>
                  <a:tcPr marL="9525" marR="9525" marT="952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18.5</a:t>
                      </a:r>
                    </a:p>
                  </a:txBody>
                  <a:tcPr marL="9525" marR="9525" marT="952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17.4</a:t>
                      </a:r>
                    </a:p>
                  </a:txBody>
                  <a:tcPr marL="9525" marR="9525" marT="952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-1.1</a:t>
                      </a:r>
                    </a:p>
                  </a:txBody>
                  <a:tcPr marL="9525" marR="9525" marT="952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-6%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</a:tr>
              <a:tr h="354516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TA, g/l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6.76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6.97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0.21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+3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581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Cabernet franc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Yield (kg/vine)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6.8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5.6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-1.2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-18%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354516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Brix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19.2</a:t>
                      </a:r>
                    </a:p>
                  </a:txBody>
                  <a:tcPr marL="9525" marR="9525" marT="952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18.1</a:t>
                      </a:r>
                    </a:p>
                  </a:txBody>
                  <a:tcPr marL="9525" marR="9525" marT="952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-1.2</a:t>
                      </a:r>
                    </a:p>
                  </a:txBody>
                  <a:tcPr marL="9525" marR="9525" marT="952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-18%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</a:tr>
              <a:tr h="354516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TA, g/l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5.27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5.78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0.51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+10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581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Cabernet Sauvignon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Yield (kg/vine)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8.4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+4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354516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Brix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-6%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</a:tr>
              <a:tr h="354516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TA, g/l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8.69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9.79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+13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586" name="Picture 1077" descr="+ssRNA adj2 72dp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60350"/>
            <a:ext cx="6477000" cy="393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5587" name="Rectangle 1038"/>
          <p:cNvSpPr>
            <a:spLocks noChangeArrowheads="1"/>
          </p:cNvSpPr>
          <p:nvPr/>
        </p:nvSpPr>
        <p:spPr bwMode="auto">
          <a:xfrm>
            <a:off x="152400" y="152400"/>
            <a:ext cx="6629400" cy="4191000"/>
          </a:xfrm>
          <a:prstGeom prst="rect">
            <a:avLst/>
          </a:prstGeom>
          <a:noFill/>
          <a:ln w="38100" cmpd="dbl">
            <a:solidFill>
              <a:srgbClr val="2D288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FontTx/>
              <a:buNone/>
            </a:pPr>
            <a:endParaRPr lang="en-US" altLang="en-US" sz="1400" b="0">
              <a:solidFill>
                <a:srgbClr val="2D288E"/>
              </a:solidFill>
              <a:latin typeface="Arial" charset="0"/>
              <a:cs typeface="Arial" charset="0"/>
            </a:endParaRPr>
          </a:p>
        </p:txBody>
      </p:sp>
      <p:sp>
        <p:nvSpPr>
          <p:cNvPr id="195588" name="Text Box 1033"/>
          <p:cNvSpPr txBox="1">
            <a:spLocks noChangeArrowheads="1"/>
          </p:cNvSpPr>
          <p:nvPr/>
        </p:nvSpPr>
        <p:spPr bwMode="auto">
          <a:xfrm>
            <a:off x="1600200" y="152400"/>
            <a:ext cx="1362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2D288E"/>
                </a:solidFill>
                <a:latin typeface="Arial" charset="0"/>
                <a:cs typeface="Arial" charset="0"/>
              </a:rPr>
              <a:t>(+) ssRNA</a:t>
            </a:r>
          </a:p>
        </p:txBody>
      </p:sp>
      <p:sp>
        <p:nvSpPr>
          <p:cNvPr id="195589" name="Text Box 1042"/>
          <p:cNvSpPr txBox="1">
            <a:spLocks noChangeArrowheads="1"/>
          </p:cNvSpPr>
          <p:nvPr/>
        </p:nvSpPr>
        <p:spPr bwMode="auto">
          <a:xfrm>
            <a:off x="304800" y="533400"/>
            <a:ext cx="12080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rPr>
              <a:t>Tobamovirus</a:t>
            </a:r>
          </a:p>
        </p:txBody>
      </p:sp>
      <p:sp>
        <p:nvSpPr>
          <p:cNvPr id="195590" name="Text Box 1044"/>
          <p:cNvSpPr txBox="1">
            <a:spLocks noChangeArrowheads="1"/>
          </p:cNvSpPr>
          <p:nvPr/>
        </p:nvSpPr>
        <p:spPr bwMode="auto">
          <a:xfrm>
            <a:off x="304800" y="914400"/>
            <a:ext cx="1020763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rPr>
              <a:t>Tobravirus</a:t>
            </a:r>
          </a:p>
        </p:txBody>
      </p:sp>
      <p:sp>
        <p:nvSpPr>
          <p:cNvPr id="195591" name="Text Box 1045"/>
          <p:cNvSpPr txBox="1">
            <a:spLocks noChangeArrowheads="1"/>
          </p:cNvSpPr>
          <p:nvPr/>
        </p:nvSpPr>
        <p:spPr bwMode="auto">
          <a:xfrm>
            <a:off x="304800" y="1295400"/>
            <a:ext cx="1081088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rPr>
              <a:t>Hordeivirus</a:t>
            </a:r>
          </a:p>
        </p:txBody>
      </p:sp>
      <p:sp>
        <p:nvSpPr>
          <p:cNvPr id="195592" name="Text Box 1046"/>
          <p:cNvSpPr txBox="1">
            <a:spLocks noChangeArrowheads="1"/>
          </p:cNvSpPr>
          <p:nvPr/>
        </p:nvSpPr>
        <p:spPr bwMode="auto">
          <a:xfrm>
            <a:off x="304800" y="1676400"/>
            <a:ext cx="9223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rPr>
              <a:t>Furovirus</a:t>
            </a:r>
          </a:p>
        </p:txBody>
      </p:sp>
      <p:sp>
        <p:nvSpPr>
          <p:cNvPr id="195593" name="Text Box 1047"/>
          <p:cNvSpPr txBox="1">
            <a:spLocks noChangeArrowheads="1"/>
          </p:cNvSpPr>
          <p:nvPr/>
        </p:nvSpPr>
        <p:spPr bwMode="auto">
          <a:xfrm>
            <a:off x="609600" y="1981200"/>
            <a:ext cx="1012825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rPr>
              <a:t>Potexvirus</a:t>
            </a:r>
          </a:p>
        </p:txBody>
      </p:sp>
      <p:sp>
        <p:nvSpPr>
          <p:cNvPr id="195594" name="Text Box 1049"/>
          <p:cNvSpPr txBox="1">
            <a:spLocks noChangeArrowheads="1"/>
          </p:cNvSpPr>
          <p:nvPr/>
        </p:nvSpPr>
        <p:spPr bwMode="auto">
          <a:xfrm>
            <a:off x="609600" y="2362200"/>
            <a:ext cx="2066925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rPr>
              <a:t>Capillovirus, Trichovirus</a:t>
            </a:r>
          </a:p>
        </p:txBody>
      </p:sp>
      <p:sp>
        <p:nvSpPr>
          <p:cNvPr id="195595" name="Text Box 1050"/>
          <p:cNvSpPr txBox="1">
            <a:spLocks noChangeArrowheads="1"/>
          </p:cNvSpPr>
          <p:nvPr/>
        </p:nvSpPr>
        <p:spPr bwMode="auto">
          <a:xfrm>
            <a:off x="914400" y="2667000"/>
            <a:ext cx="982663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rPr>
              <a:t>Carlavirus</a:t>
            </a:r>
          </a:p>
        </p:txBody>
      </p:sp>
      <p:sp>
        <p:nvSpPr>
          <p:cNvPr id="195596" name="Text Box 1051"/>
          <p:cNvSpPr txBox="1">
            <a:spLocks noChangeArrowheads="1"/>
          </p:cNvSpPr>
          <p:nvPr/>
        </p:nvSpPr>
        <p:spPr bwMode="auto">
          <a:xfrm>
            <a:off x="914400" y="3048000"/>
            <a:ext cx="1062038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rPr>
              <a:t>Potyviridae</a:t>
            </a:r>
          </a:p>
        </p:txBody>
      </p:sp>
      <p:sp>
        <p:nvSpPr>
          <p:cNvPr id="195597" name="Text Box 1052"/>
          <p:cNvSpPr txBox="1">
            <a:spLocks noChangeArrowheads="1"/>
          </p:cNvSpPr>
          <p:nvPr/>
        </p:nvSpPr>
        <p:spPr bwMode="auto">
          <a:xfrm>
            <a:off x="1371600" y="3733800"/>
            <a:ext cx="121920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rPr>
              <a:t>Closterovirus</a:t>
            </a:r>
          </a:p>
        </p:txBody>
      </p:sp>
      <p:sp>
        <p:nvSpPr>
          <p:cNvPr id="195598" name="Text Box 1053"/>
          <p:cNvSpPr txBox="1">
            <a:spLocks noChangeArrowheads="1"/>
          </p:cNvSpPr>
          <p:nvPr/>
        </p:nvSpPr>
        <p:spPr bwMode="auto">
          <a:xfrm>
            <a:off x="2667000" y="685800"/>
            <a:ext cx="1376363" cy="182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rPr>
              <a:t>Sesquiviridae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rPr>
              <a:t>Tombusviridae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rPr>
              <a:t>Dianthovirus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rPr>
              <a:t>Luteovirus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rPr>
              <a:t>Machlomovirus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rPr>
              <a:t>Marafivirus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rPr>
              <a:t>Necrovirus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rPr>
              <a:t>Sobemovirus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rPr>
              <a:t>Tymovirus</a:t>
            </a:r>
          </a:p>
        </p:txBody>
      </p:sp>
      <p:sp>
        <p:nvSpPr>
          <p:cNvPr id="195599" name="Text Box 1054"/>
          <p:cNvSpPr txBox="1">
            <a:spLocks noChangeArrowheads="1"/>
          </p:cNvSpPr>
          <p:nvPr/>
        </p:nvSpPr>
        <p:spPr bwMode="auto">
          <a:xfrm>
            <a:off x="4038600" y="685800"/>
            <a:ext cx="1179513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rPr>
              <a:t>Comoviridae</a:t>
            </a:r>
          </a:p>
        </p:txBody>
      </p:sp>
      <p:sp>
        <p:nvSpPr>
          <p:cNvPr id="195600" name="Text Box 1055"/>
          <p:cNvSpPr txBox="1">
            <a:spLocks noChangeArrowheads="1"/>
          </p:cNvSpPr>
          <p:nvPr/>
        </p:nvSpPr>
        <p:spPr bwMode="auto">
          <a:xfrm>
            <a:off x="4038600" y="1295400"/>
            <a:ext cx="11207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rPr>
              <a:t>Enamovirus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rPr>
              <a:t>Idaeovirus</a:t>
            </a:r>
          </a:p>
        </p:txBody>
      </p:sp>
      <p:sp>
        <p:nvSpPr>
          <p:cNvPr id="195601" name="Text Box 1056"/>
          <p:cNvSpPr txBox="1">
            <a:spLocks noChangeArrowheads="1"/>
          </p:cNvSpPr>
          <p:nvPr/>
        </p:nvSpPr>
        <p:spPr bwMode="auto">
          <a:xfrm>
            <a:off x="5181600" y="762000"/>
            <a:ext cx="1366838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rPr>
              <a:t>Bromoviridae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rPr>
              <a:t>   Cucumovirus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rPr>
              <a:t>   Bromovirus</a:t>
            </a:r>
          </a:p>
        </p:txBody>
      </p:sp>
      <p:sp>
        <p:nvSpPr>
          <p:cNvPr id="195602" name="Text Box 1057"/>
          <p:cNvSpPr txBox="1">
            <a:spLocks noChangeArrowheads="1"/>
          </p:cNvSpPr>
          <p:nvPr/>
        </p:nvSpPr>
        <p:spPr bwMode="auto">
          <a:xfrm>
            <a:off x="5410200" y="1524000"/>
            <a:ext cx="804863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rPr>
              <a:t>Ilarvirus</a:t>
            </a:r>
          </a:p>
        </p:txBody>
      </p:sp>
      <p:sp>
        <p:nvSpPr>
          <p:cNvPr id="195603" name="Text Box 1058"/>
          <p:cNvSpPr txBox="1">
            <a:spLocks noChangeArrowheads="1"/>
          </p:cNvSpPr>
          <p:nvPr/>
        </p:nvSpPr>
        <p:spPr bwMode="auto">
          <a:xfrm>
            <a:off x="5257800" y="2209800"/>
            <a:ext cx="1111250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rPr>
              <a:t>Alfamovirus</a:t>
            </a:r>
          </a:p>
        </p:txBody>
      </p:sp>
      <p:grpSp>
        <p:nvGrpSpPr>
          <p:cNvPr id="195604" name="Group 1063"/>
          <p:cNvGrpSpPr>
            <a:grpSpLocks/>
          </p:cNvGrpSpPr>
          <p:nvPr/>
        </p:nvGrpSpPr>
        <p:grpSpPr bwMode="auto">
          <a:xfrm>
            <a:off x="6934200" y="152400"/>
            <a:ext cx="2057400" cy="4191000"/>
            <a:chOff x="4368" y="96"/>
            <a:chExt cx="1296" cy="2640"/>
          </a:xfrm>
        </p:grpSpPr>
        <p:pic>
          <p:nvPicPr>
            <p:cNvPr id="195623" name="Picture 1032" descr="-ssRNAadj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6" y="384"/>
              <a:ext cx="1056" cy="2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5624" name="Text Box 1037"/>
            <p:cNvSpPr txBox="1">
              <a:spLocks noChangeArrowheads="1"/>
            </p:cNvSpPr>
            <p:nvPr/>
          </p:nvSpPr>
          <p:spPr bwMode="auto">
            <a:xfrm>
              <a:off x="4560" y="96"/>
              <a:ext cx="81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 b="0">
                  <a:solidFill>
                    <a:srgbClr val="2D288E"/>
                  </a:solidFill>
                  <a:latin typeface="Arial" charset="0"/>
                  <a:cs typeface="Arial" charset="0"/>
                </a:rPr>
                <a:t>(-) ssRNA</a:t>
              </a:r>
            </a:p>
          </p:txBody>
        </p:sp>
        <p:sp>
          <p:nvSpPr>
            <p:cNvPr id="195625" name="Rectangle 1039"/>
            <p:cNvSpPr>
              <a:spLocks noChangeArrowheads="1"/>
            </p:cNvSpPr>
            <p:nvPr/>
          </p:nvSpPr>
          <p:spPr bwMode="auto">
            <a:xfrm>
              <a:off x="4368" y="96"/>
              <a:ext cx="1296" cy="2640"/>
            </a:xfrm>
            <a:prstGeom prst="rect">
              <a:avLst/>
            </a:prstGeom>
            <a:noFill/>
            <a:ln w="38100" cmpd="dbl">
              <a:solidFill>
                <a:srgbClr val="2D288E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  <a:buFontTx/>
                <a:buNone/>
              </a:pPr>
              <a:endPara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95626" name="Text Box 1060"/>
            <p:cNvSpPr txBox="1">
              <a:spLocks noChangeArrowheads="1"/>
            </p:cNvSpPr>
            <p:nvPr/>
          </p:nvSpPr>
          <p:spPr bwMode="auto">
            <a:xfrm>
              <a:off x="4560" y="816"/>
              <a:ext cx="1047" cy="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rgbClr val="2D288E"/>
                  </a:solidFill>
                  <a:latin typeface="Arial" charset="0"/>
                  <a:cs typeface="Arial" charset="0"/>
                </a:rPr>
                <a:t>Rhabdoviridae</a:t>
              </a:r>
            </a:p>
            <a:p>
              <a:pPr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rgbClr val="2D288E"/>
                  </a:solidFill>
                  <a:latin typeface="Arial" charset="0"/>
                  <a:cs typeface="Arial" charset="0"/>
                </a:rPr>
                <a:t>Cytorhabdovirus</a:t>
              </a:r>
            </a:p>
            <a:p>
              <a:pPr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rgbClr val="2D288E"/>
                  </a:solidFill>
                  <a:latin typeface="Arial" charset="0"/>
                  <a:cs typeface="Arial" charset="0"/>
                </a:rPr>
                <a:t>Nucleorhabdovirus</a:t>
              </a:r>
            </a:p>
          </p:txBody>
        </p:sp>
        <p:sp>
          <p:nvSpPr>
            <p:cNvPr id="195627" name="Text Box 1061"/>
            <p:cNvSpPr txBox="1">
              <a:spLocks noChangeArrowheads="1"/>
            </p:cNvSpPr>
            <p:nvPr/>
          </p:nvSpPr>
          <p:spPr bwMode="auto">
            <a:xfrm>
              <a:off x="4704" y="1728"/>
              <a:ext cx="762" cy="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rgbClr val="2D288E"/>
                  </a:solidFill>
                  <a:latin typeface="Arial" charset="0"/>
                  <a:cs typeface="Arial" charset="0"/>
                </a:rPr>
                <a:t>Bunyaviridae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rgbClr val="2D288E"/>
                  </a:solidFill>
                  <a:latin typeface="Arial" charset="0"/>
                  <a:cs typeface="Arial" charset="0"/>
                </a:rPr>
                <a:t>Tospovirus</a:t>
              </a:r>
            </a:p>
          </p:txBody>
        </p:sp>
        <p:sp>
          <p:nvSpPr>
            <p:cNvPr id="195628" name="Text Box 1062"/>
            <p:cNvSpPr txBox="1">
              <a:spLocks noChangeArrowheads="1"/>
            </p:cNvSpPr>
            <p:nvPr/>
          </p:nvSpPr>
          <p:spPr bwMode="auto">
            <a:xfrm>
              <a:off x="4704" y="2400"/>
              <a:ext cx="631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rgbClr val="2D288E"/>
                  </a:solidFill>
                  <a:latin typeface="Arial" charset="0"/>
                  <a:cs typeface="Arial" charset="0"/>
                </a:rPr>
                <a:t>Tenuivirus</a:t>
              </a:r>
            </a:p>
          </p:txBody>
        </p:sp>
      </p:grpSp>
      <p:grpSp>
        <p:nvGrpSpPr>
          <p:cNvPr id="195605" name="Group 1070"/>
          <p:cNvGrpSpPr>
            <a:grpSpLocks/>
          </p:cNvGrpSpPr>
          <p:nvPr/>
        </p:nvGrpSpPr>
        <p:grpSpPr bwMode="auto">
          <a:xfrm>
            <a:off x="152400" y="4495800"/>
            <a:ext cx="5334000" cy="2230438"/>
            <a:chOff x="96" y="2832"/>
            <a:chExt cx="3360" cy="1405"/>
          </a:xfrm>
        </p:grpSpPr>
        <p:pic>
          <p:nvPicPr>
            <p:cNvPr id="195613" name="Picture 1031" descr="ds and ssDNAgraysc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" y="3024"/>
              <a:ext cx="2400" cy="1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5614" name="Text Box 1034"/>
            <p:cNvSpPr txBox="1">
              <a:spLocks noChangeArrowheads="1"/>
            </p:cNvSpPr>
            <p:nvPr/>
          </p:nvSpPr>
          <p:spPr bwMode="auto">
            <a:xfrm>
              <a:off x="1872" y="2832"/>
              <a:ext cx="61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 b="0">
                  <a:solidFill>
                    <a:srgbClr val="2D288E"/>
                  </a:solidFill>
                  <a:latin typeface="Arial" charset="0"/>
                  <a:cs typeface="Arial" charset="0"/>
                </a:rPr>
                <a:t>ssDNA</a:t>
              </a:r>
            </a:p>
          </p:txBody>
        </p:sp>
        <p:sp>
          <p:nvSpPr>
            <p:cNvPr id="195615" name="Text Box 1036"/>
            <p:cNvSpPr txBox="1">
              <a:spLocks noChangeArrowheads="1"/>
            </p:cNvSpPr>
            <p:nvPr/>
          </p:nvSpPr>
          <p:spPr bwMode="auto">
            <a:xfrm>
              <a:off x="576" y="2832"/>
              <a:ext cx="62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 b="0">
                  <a:solidFill>
                    <a:srgbClr val="2D288E"/>
                  </a:solidFill>
                  <a:latin typeface="Arial" charset="0"/>
                  <a:cs typeface="Arial" charset="0"/>
                </a:rPr>
                <a:t>dsDNA</a:t>
              </a:r>
            </a:p>
          </p:txBody>
        </p:sp>
        <p:sp>
          <p:nvSpPr>
            <p:cNvPr id="195616" name="Rectangle 1040"/>
            <p:cNvSpPr>
              <a:spLocks noChangeArrowheads="1"/>
            </p:cNvSpPr>
            <p:nvPr/>
          </p:nvSpPr>
          <p:spPr bwMode="auto">
            <a:xfrm>
              <a:off x="96" y="2832"/>
              <a:ext cx="3312" cy="1392"/>
            </a:xfrm>
            <a:prstGeom prst="rect">
              <a:avLst/>
            </a:prstGeom>
            <a:noFill/>
            <a:ln w="38100" cmpd="dbl">
              <a:solidFill>
                <a:srgbClr val="2D288E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  <a:buFontTx/>
                <a:buNone/>
              </a:pPr>
              <a:endPara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95617" name="Text Box 1064"/>
            <p:cNvSpPr txBox="1">
              <a:spLocks noChangeArrowheads="1"/>
            </p:cNvSpPr>
            <p:nvPr/>
          </p:nvSpPr>
          <p:spPr bwMode="auto">
            <a:xfrm>
              <a:off x="432" y="3216"/>
              <a:ext cx="762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rgbClr val="2D288E"/>
                  </a:solidFill>
                  <a:latin typeface="Arial" charset="0"/>
                  <a:cs typeface="Arial" charset="0"/>
                </a:rPr>
                <a:t>Caulimovirus</a:t>
              </a:r>
            </a:p>
          </p:txBody>
        </p:sp>
        <p:sp>
          <p:nvSpPr>
            <p:cNvPr id="195618" name="Text Box 1065"/>
            <p:cNvSpPr txBox="1">
              <a:spLocks noChangeArrowheads="1"/>
            </p:cNvSpPr>
            <p:nvPr/>
          </p:nvSpPr>
          <p:spPr bwMode="auto">
            <a:xfrm>
              <a:off x="480" y="3504"/>
              <a:ext cx="675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rgbClr val="2D288E"/>
                  </a:solidFill>
                  <a:latin typeface="Arial" charset="0"/>
                  <a:cs typeface="Arial" charset="0"/>
                </a:rPr>
                <a:t>Badnavirus</a:t>
              </a:r>
            </a:p>
          </p:txBody>
        </p:sp>
        <p:sp>
          <p:nvSpPr>
            <p:cNvPr id="195619" name="Text Box 1066"/>
            <p:cNvSpPr txBox="1">
              <a:spLocks noChangeArrowheads="1"/>
            </p:cNvSpPr>
            <p:nvPr/>
          </p:nvSpPr>
          <p:spPr bwMode="auto">
            <a:xfrm>
              <a:off x="1392" y="3252"/>
              <a:ext cx="799" cy="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rgbClr val="2D288E"/>
                  </a:solidFill>
                  <a:latin typeface="Arial" charset="0"/>
                  <a:cs typeface="Arial" charset="0"/>
                </a:rPr>
                <a:t>Geminiviridae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rgbClr val="2D288E"/>
                  </a:solidFill>
                  <a:latin typeface="Arial" charset="0"/>
                  <a:cs typeface="Arial" charset="0"/>
                </a:rPr>
                <a:t>   Geminivirus</a:t>
              </a:r>
            </a:p>
          </p:txBody>
        </p:sp>
        <p:sp>
          <p:nvSpPr>
            <p:cNvPr id="195620" name="Text Box 1067"/>
            <p:cNvSpPr txBox="1">
              <a:spLocks noChangeArrowheads="1"/>
            </p:cNvSpPr>
            <p:nvPr/>
          </p:nvSpPr>
          <p:spPr bwMode="auto">
            <a:xfrm>
              <a:off x="1488" y="3683"/>
              <a:ext cx="737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rgbClr val="2D288E"/>
                  </a:solidFill>
                  <a:latin typeface="Arial" charset="0"/>
                  <a:cs typeface="Arial" charset="0"/>
                </a:rPr>
                <a:t>Subgroup l,ll</a:t>
              </a:r>
            </a:p>
          </p:txBody>
        </p:sp>
        <p:sp>
          <p:nvSpPr>
            <p:cNvPr id="195621" name="Text Box 1068"/>
            <p:cNvSpPr txBox="1">
              <a:spLocks noChangeArrowheads="1"/>
            </p:cNvSpPr>
            <p:nvPr/>
          </p:nvSpPr>
          <p:spPr bwMode="auto">
            <a:xfrm>
              <a:off x="1488" y="4032"/>
              <a:ext cx="706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rgbClr val="2D288E"/>
                  </a:solidFill>
                  <a:latin typeface="Arial" charset="0"/>
                  <a:cs typeface="Arial" charset="0"/>
                </a:rPr>
                <a:t>Subgroup lll</a:t>
              </a:r>
            </a:p>
          </p:txBody>
        </p:sp>
        <p:sp>
          <p:nvSpPr>
            <p:cNvPr id="195622" name="Text Box 1069"/>
            <p:cNvSpPr txBox="1">
              <a:spLocks noChangeArrowheads="1"/>
            </p:cNvSpPr>
            <p:nvPr/>
          </p:nvSpPr>
          <p:spPr bwMode="auto">
            <a:xfrm>
              <a:off x="2400" y="3264"/>
              <a:ext cx="1056" cy="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solidFill>
                    <a:srgbClr val="2D288E"/>
                  </a:solidFill>
                  <a:latin typeface="Arial" charset="0"/>
                  <a:cs typeface="Arial" charset="0"/>
                </a:rPr>
                <a:t>Isometric</a:t>
              </a:r>
              <a:endParaRPr lang="en-US" altLang="en-US" sz="1600">
                <a:solidFill>
                  <a:srgbClr val="2D288E"/>
                </a:solidFill>
                <a:latin typeface="Arial" charset="0"/>
                <a:cs typeface="Arial" charset="0"/>
              </a:endParaRPr>
            </a:p>
            <a:p>
              <a:pPr>
                <a:lnSpc>
                  <a:spcPct val="9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rgbClr val="2D288E"/>
                  </a:solidFill>
                  <a:latin typeface="Arial" charset="0"/>
                  <a:cs typeface="Arial" charset="0"/>
                </a:rPr>
                <a:t>Banana buchy top virus group</a:t>
              </a:r>
            </a:p>
          </p:txBody>
        </p:sp>
      </p:grpSp>
      <p:grpSp>
        <p:nvGrpSpPr>
          <p:cNvPr id="195606" name="Group 1073"/>
          <p:cNvGrpSpPr>
            <a:grpSpLocks/>
          </p:cNvGrpSpPr>
          <p:nvPr/>
        </p:nvGrpSpPr>
        <p:grpSpPr bwMode="auto">
          <a:xfrm>
            <a:off x="5562600" y="4495800"/>
            <a:ext cx="3429000" cy="2209800"/>
            <a:chOff x="3504" y="2832"/>
            <a:chExt cx="2160" cy="1392"/>
          </a:xfrm>
        </p:grpSpPr>
        <p:pic>
          <p:nvPicPr>
            <p:cNvPr id="195608" name="Picture 1030" descr="dsRNA crop only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8" y="3168"/>
              <a:ext cx="1968" cy="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5609" name="Text Box 1035"/>
            <p:cNvSpPr txBox="1">
              <a:spLocks noChangeArrowheads="1"/>
            </p:cNvSpPr>
            <p:nvPr/>
          </p:nvSpPr>
          <p:spPr bwMode="auto">
            <a:xfrm>
              <a:off x="4224" y="2880"/>
              <a:ext cx="62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 b="0">
                  <a:solidFill>
                    <a:srgbClr val="2D288E"/>
                  </a:solidFill>
                  <a:latin typeface="Arial" charset="0"/>
                  <a:cs typeface="Arial" charset="0"/>
                </a:rPr>
                <a:t>dsRNA</a:t>
              </a:r>
            </a:p>
          </p:txBody>
        </p:sp>
        <p:sp>
          <p:nvSpPr>
            <p:cNvPr id="195610" name="Rectangle 1041"/>
            <p:cNvSpPr>
              <a:spLocks noChangeArrowheads="1"/>
            </p:cNvSpPr>
            <p:nvPr/>
          </p:nvSpPr>
          <p:spPr bwMode="auto">
            <a:xfrm>
              <a:off x="3504" y="2832"/>
              <a:ext cx="2160" cy="1392"/>
            </a:xfrm>
            <a:prstGeom prst="rect">
              <a:avLst/>
            </a:prstGeom>
            <a:noFill/>
            <a:ln w="38100" cmpd="dbl">
              <a:solidFill>
                <a:srgbClr val="2D288E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110000"/>
                </a:lnSpc>
                <a:spcBef>
                  <a:spcPct val="0"/>
                </a:spcBef>
                <a:buFontTx/>
                <a:buNone/>
              </a:pPr>
              <a:endParaRPr lang="en-US" altLang="en-US" sz="1400" b="0">
                <a:solidFill>
                  <a:srgbClr val="2D288E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95611" name="Text Box 1071"/>
            <p:cNvSpPr txBox="1">
              <a:spLocks noChangeArrowheads="1"/>
            </p:cNvSpPr>
            <p:nvPr/>
          </p:nvSpPr>
          <p:spPr bwMode="auto">
            <a:xfrm>
              <a:off x="3792" y="3504"/>
              <a:ext cx="799" cy="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rgbClr val="2D288E"/>
                  </a:solidFill>
                  <a:latin typeface="Arial" charset="0"/>
                  <a:cs typeface="Arial" charset="0"/>
                </a:rPr>
                <a:t>Reoviridae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rgbClr val="2D288E"/>
                  </a:solidFill>
                  <a:latin typeface="Arial" charset="0"/>
                  <a:cs typeface="Arial" charset="0"/>
                </a:rPr>
                <a:t>Phytoreovirus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rgbClr val="2D288E"/>
                  </a:solidFill>
                  <a:latin typeface="Arial" charset="0"/>
                  <a:cs typeface="Arial" charset="0"/>
                </a:rPr>
                <a:t>Fijivirus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rgbClr val="2D288E"/>
                  </a:solidFill>
                  <a:latin typeface="Arial" charset="0"/>
                  <a:cs typeface="Arial" charset="0"/>
                </a:rPr>
                <a:t>Oryzavirus</a:t>
              </a:r>
            </a:p>
          </p:txBody>
        </p:sp>
        <p:sp>
          <p:nvSpPr>
            <p:cNvPr id="195612" name="Text Box 1072"/>
            <p:cNvSpPr txBox="1">
              <a:spLocks noChangeArrowheads="1"/>
            </p:cNvSpPr>
            <p:nvPr/>
          </p:nvSpPr>
          <p:spPr bwMode="auto">
            <a:xfrm>
              <a:off x="4704" y="3542"/>
              <a:ext cx="942" cy="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rgbClr val="2D288E"/>
                  </a:solidFill>
                  <a:latin typeface="Arial" charset="0"/>
                  <a:cs typeface="Arial" charset="0"/>
                </a:rPr>
                <a:t>Partitiviridae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rgbClr val="2D288E"/>
                  </a:solidFill>
                  <a:latin typeface="Arial" charset="0"/>
                  <a:cs typeface="Arial" charset="0"/>
                </a:rPr>
                <a:t>Alphacryptovirus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 b="0">
                  <a:solidFill>
                    <a:srgbClr val="2D288E"/>
                  </a:solidFill>
                  <a:latin typeface="Arial" charset="0"/>
                  <a:cs typeface="Arial" charset="0"/>
                </a:rPr>
                <a:t>Betacryptovirus</a:t>
              </a:r>
            </a:p>
          </p:txBody>
        </p:sp>
      </p:grpSp>
      <p:sp>
        <p:nvSpPr>
          <p:cNvPr id="88115" name="AutoShape 1075"/>
          <p:cNvSpPr>
            <a:spLocks noChangeArrowheads="1"/>
          </p:cNvSpPr>
          <p:nvPr/>
        </p:nvSpPr>
        <p:spPr bwMode="auto">
          <a:xfrm rot="111111">
            <a:off x="3814763" y="2592388"/>
            <a:ext cx="3414712" cy="1617662"/>
          </a:xfrm>
          <a:prstGeom prst="irregularSeal2">
            <a:avLst/>
          </a:prstGeom>
          <a:solidFill>
            <a:srgbClr val="F7DA2F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sz="2000" b="0">
                <a:solidFill>
                  <a:srgbClr val="2D288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Arial" charset="0"/>
              </a:rPr>
              <a:t>Types of Plant Viruses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3"/>
          <p:cNvSpPr>
            <a:spLocks noChangeArrowheads="1"/>
          </p:cNvSpPr>
          <p:nvPr/>
        </p:nvSpPr>
        <p:spPr bwMode="auto">
          <a:xfrm>
            <a:off x="152400" y="381000"/>
            <a:ext cx="8839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FFFF"/>
                </a:solidFill>
                <a:sym typeface="Wingdings" pitchFamily="2" charset="2"/>
              </a:rPr>
              <a:t>Credi, R., A.R. Babini. 1997. Effects of virus and virus-like infections on growth, yield and fruit quality of Albana and Trebbiano Romagnolo Grapevines. Am J. Enol. Vitic. 48:7 - 12</a:t>
            </a:r>
            <a:r>
              <a:rPr lang="en-US" altLang="en-US" sz="1800">
                <a:solidFill>
                  <a:srgbClr val="FFFFFF"/>
                </a:solidFill>
                <a:sym typeface="Wingdings" pitchFamily="2" charset="2"/>
              </a:rPr>
              <a:t>.</a:t>
            </a:r>
            <a:r>
              <a:rPr lang="en-US" altLang="en-US" sz="1800">
                <a:solidFill>
                  <a:srgbClr val="FFFFFF"/>
                </a:solidFill>
              </a:rPr>
              <a:t>         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FFFFFF"/>
                </a:solidFill>
              </a:rPr>
              <a:t>Mean of 7 years data; </a:t>
            </a:r>
            <a:r>
              <a:rPr lang="en-US" altLang="en-US" sz="1400">
                <a:solidFill>
                  <a:srgbClr val="FFFFFF"/>
                </a:solidFill>
              </a:rPr>
              <a:t>Albana/ 5BB; Trebbiano Romagnolo/ SO4; LR- infected = LR-3, KSG, RSP, Vein necrosis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2000">
              <a:solidFill>
                <a:srgbClr val="FFFFFF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" y="2133600"/>
          <a:ext cx="8839200" cy="40053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19200"/>
                <a:gridCol w="2057400"/>
                <a:gridCol w="1447800"/>
                <a:gridCol w="1524000"/>
                <a:gridCol w="1371600"/>
                <a:gridCol w="1219200"/>
              </a:tblGrid>
              <a:tr h="5581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Variety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Parameter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Healthy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LR-infected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Difference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Percent difference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545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err="1" smtClean="0"/>
                        <a:t>Albana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Yield (kg/vine)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46.7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12.65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-34.05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-73%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58156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Pruning weight (kg/vine)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-5.49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-68%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54528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Brix</a:t>
                      </a:r>
                    </a:p>
                  </a:txBody>
                  <a:tcPr marL="9525" marR="9525" marT="952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16.55</a:t>
                      </a: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19.08</a:t>
                      </a: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2.53</a:t>
                      </a: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+15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354528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TA, g/l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7.19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6.55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-0.64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-9%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5815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Trebbiano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Romagnolo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Yield (kg/vine)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45.5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25.1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-20.4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-45%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558156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Pruning weight (kg/vine)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54528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Brix</a:t>
                      </a:r>
                    </a:p>
                  </a:txBody>
                  <a:tcPr marL="9525" marR="9525" marT="952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16.31</a:t>
                      </a: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15.46</a:t>
                      </a: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-0.85</a:t>
                      </a:r>
                    </a:p>
                  </a:txBody>
                  <a:tcPr marL="9525" marR="9525" marT="9525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-5%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</a:tr>
              <a:tr h="354528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TA, g/l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6.74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7.41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0.67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+10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371600"/>
          <a:ext cx="8458200" cy="542300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23365"/>
                <a:gridCol w="1996035"/>
                <a:gridCol w="1409700"/>
                <a:gridCol w="1409700"/>
                <a:gridCol w="1409700"/>
                <a:gridCol w="1409700"/>
              </a:tblGrid>
              <a:tr h="558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Clone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Parameter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Healthy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LR-infected</a:t>
                      </a:r>
                    </a:p>
                  </a:txBody>
                  <a:tcPr marL="9525" marR="9525" marT="952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Difference</a:t>
                      </a:r>
                    </a:p>
                  </a:txBody>
                  <a:tcPr marL="9525" marR="9525" marT="952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Percent difference</a:t>
                      </a:r>
                    </a:p>
                  </a:txBody>
                  <a:tcPr marL="9525" marR="9525" marT="9524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544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29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Yield (kg/vine)</a:t>
                      </a:r>
                    </a:p>
                  </a:txBody>
                  <a:tcPr marL="9525" marR="9525" marT="952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3.1</a:t>
                      </a:r>
                    </a:p>
                  </a:txBody>
                  <a:tcPr marL="9525" marR="9525" marT="952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1.6</a:t>
                      </a:r>
                    </a:p>
                  </a:txBody>
                  <a:tcPr marL="9525" marR="9525" marT="952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-1.5</a:t>
                      </a:r>
                    </a:p>
                  </a:txBody>
                  <a:tcPr marL="9525" marR="9525" marT="952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-48%</a:t>
                      </a:r>
                    </a:p>
                  </a:txBody>
                  <a:tcPr marL="9525" marR="9525" marT="9524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58138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Pruning weight (kg/vine)</a:t>
                      </a:r>
                    </a:p>
                  </a:txBody>
                  <a:tcPr marL="9525" marR="9525" marT="95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0.84</a:t>
                      </a:r>
                    </a:p>
                  </a:txBody>
                  <a:tcPr marL="9525" marR="9525" marT="95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0.35</a:t>
                      </a:r>
                    </a:p>
                  </a:txBody>
                  <a:tcPr marL="9525" marR="9525" marT="95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-0.491</a:t>
                      </a:r>
                    </a:p>
                  </a:txBody>
                  <a:tcPr marL="9525" marR="9525" marT="95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-59%</a:t>
                      </a:r>
                    </a:p>
                  </a:txBody>
                  <a:tcPr marL="9525" marR="9525" marT="9524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54483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Brix</a:t>
                      </a:r>
                    </a:p>
                  </a:txBody>
                  <a:tcPr marL="9525" marR="9525" marT="9524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24.2</a:t>
                      </a:r>
                    </a:p>
                  </a:txBody>
                  <a:tcPr marL="9525" marR="9525" marT="9524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19.9</a:t>
                      </a:r>
                    </a:p>
                  </a:txBody>
                  <a:tcPr marL="9525" marR="9525" marT="9524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-4.3</a:t>
                      </a:r>
                    </a:p>
                  </a:txBody>
                  <a:tcPr marL="9525" marR="9525" marT="9524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-18%</a:t>
                      </a:r>
                    </a:p>
                  </a:txBody>
                  <a:tcPr marL="9525" marR="9525" marT="9524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</a:tr>
              <a:tr h="354483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TA, g/l</a:t>
                      </a:r>
                    </a:p>
                  </a:txBody>
                  <a:tcPr marL="9525" marR="9525" marT="952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6.6</a:t>
                      </a:r>
                    </a:p>
                  </a:txBody>
                  <a:tcPr marL="9525" marR="9525" marT="952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6.9</a:t>
                      </a:r>
                    </a:p>
                  </a:txBody>
                  <a:tcPr marL="9525" marR="9525" marT="952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0.3</a:t>
                      </a:r>
                    </a:p>
                  </a:txBody>
                  <a:tcPr marL="9525" marR="9525" marT="952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+5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9525" marR="9525" marT="9524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44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30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Yield (kg/vine)</a:t>
                      </a:r>
                    </a:p>
                  </a:txBody>
                  <a:tcPr marL="9525" marR="9525" marT="952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9525" marR="9525" marT="952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2.9</a:t>
                      </a:r>
                    </a:p>
                  </a:txBody>
                  <a:tcPr marL="9525" marR="9525" marT="952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-0.1</a:t>
                      </a:r>
                    </a:p>
                  </a:txBody>
                  <a:tcPr marL="9525" marR="9525" marT="952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-3%</a:t>
                      </a:r>
                    </a:p>
                  </a:txBody>
                  <a:tcPr marL="9525" marR="9525" marT="9524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558138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Pruning weight (kg/vine)</a:t>
                      </a:r>
                    </a:p>
                  </a:txBody>
                  <a:tcPr marL="9525" marR="9525" marT="95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0.77</a:t>
                      </a:r>
                    </a:p>
                  </a:txBody>
                  <a:tcPr marL="9525" marR="9525" marT="95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0.89</a:t>
                      </a:r>
                    </a:p>
                  </a:txBody>
                  <a:tcPr marL="9525" marR="9525" marT="95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0.118</a:t>
                      </a:r>
                    </a:p>
                  </a:txBody>
                  <a:tcPr marL="9525" marR="9525" marT="95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15%</a:t>
                      </a:r>
                    </a:p>
                  </a:txBody>
                  <a:tcPr marL="9525" marR="9525" marT="9524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54483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Brix</a:t>
                      </a:r>
                    </a:p>
                  </a:txBody>
                  <a:tcPr marL="9525" marR="9525" marT="9524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24.8</a:t>
                      </a:r>
                    </a:p>
                  </a:txBody>
                  <a:tcPr marL="9525" marR="9525" marT="9524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22</a:t>
                      </a:r>
                    </a:p>
                  </a:txBody>
                  <a:tcPr marL="9525" marR="9525" marT="9524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-2.8</a:t>
                      </a:r>
                    </a:p>
                  </a:txBody>
                  <a:tcPr marL="9525" marR="9525" marT="9524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-11%</a:t>
                      </a:r>
                    </a:p>
                  </a:txBody>
                  <a:tcPr marL="9525" marR="9525" marT="9524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</a:tr>
              <a:tr h="354483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TA, g/l</a:t>
                      </a:r>
                    </a:p>
                  </a:txBody>
                  <a:tcPr marL="9525" marR="9525" marT="952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6.6</a:t>
                      </a:r>
                    </a:p>
                  </a:txBody>
                  <a:tcPr marL="9525" marR="9525" marT="952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6.9</a:t>
                      </a:r>
                    </a:p>
                  </a:txBody>
                  <a:tcPr marL="9525" marR="9525" marT="952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0.3</a:t>
                      </a:r>
                    </a:p>
                  </a:txBody>
                  <a:tcPr marL="9525" marR="9525" marT="952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+5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9525" marR="9525" marT="9524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44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31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Yield (kg/vine)</a:t>
                      </a:r>
                    </a:p>
                  </a:txBody>
                  <a:tcPr marL="9525" marR="9525" marT="952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1.7</a:t>
                      </a:r>
                    </a:p>
                  </a:txBody>
                  <a:tcPr marL="9525" marR="9525" marT="952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1.2</a:t>
                      </a:r>
                    </a:p>
                  </a:txBody>
                  <a:tcPr marL="9525" marR="9525" marT="952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-0.5</a:t>
                      </a:r>
                    </a:p>
                  </a:txBody>
                  <a:tcPr marL="9525" marR="9525" marT="952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-29%</a:t>
                      </a:r>
                    </a:p>
                  </a:txBody>
                  <a:tcPr marL="9525" marR="9525" marT="9524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</a:tr>
              <a:tr h="558138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Pruning weight (kg/vine)</a:t>
                      </a:r>
                    </a:p>
                  </a:txBody>
                  <a:tcPr marL="9525" marR="9525" marT="952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1.08</a:t>
                      </a:r>
                    </a:p>
                  </a:txBody>
                  <a:tcPr marL="9525" marR="9525" marT="952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0.82</a:t>
                      </a:r>
                    </a:p>
                  </a:txBody>
                  <a:tcPr marL="9525" marR="9525" marT="952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-0.252</a:t>
                      </a:r>
                    </a:p>
                  </a:txBody>
                  <a:tcPr marL="9525" marR="9525" marT="952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-23%</a:t>
                      </a:r>
                    </a:p>
                  </a:txBody>
                  <a:tcPr marL="9525" marR="9525" marT="9524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354483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Brix</a:t>
                      </a:r>
                    </a:p>
                  </a:txBody>
                  <a:tcPr marL="9525" marR="9525" marT="952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24.8</a:t>
                      </a:r>
                    </a:p>
                  </a:txBody>
                  <a:tcPr marL="9525" marR="9525" marT="952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19.9</a:t>
                      </a:r>
                    </a:p>
                  </a:txBody>
                  <a:tcPr marL="9525" marR="9525" marT="952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-4.9</a:t>
                      </a:r>
                    </a:p>
                  </a:txBody>
                  <a:tcPr marL="9525" marR="9525" marT="952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-20%</a:t>
                      </a:r>
                    </a:p>
                  </a:txBody>
                  <a:tcPr marL="9525" marR="9525" marT="9524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00"/>
                    </a:solidFill>
                  </a:tcPr>
                </a:tc>
              </a:tr>
              <a:tr h="354483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TA, g/l</a:t>
                      </a:r>
                    </a:p>
                  </a:txBody>
                  <a:tcPr marL="9525" marR="9525" marT="952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6.3</a:t>
                      </a:r>
                    </a:p>
                  </a:txBody>
                  <a:tcPr marL="9525" marR="9525" marT="952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7.7</a:t>
                      </a:r>
                    </a:p>
                  </a:txBody>
                  <a:tcPr marL="9525" marR="9525" marT="952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1.4</a:t>
                      </a:r>
                    </a:p>
                  </a:txBody>
                  <a:tcPr marL="9525" marR="9525" marT="952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+22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9525" marR="9525" marT="9524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18200" name="Text Box 7"/>
          <p:cNvSpPr txBox="1">
            <a:spLocks noChangeArrowheads="1"/>
          </p:cNvSpPr>
          <p:nvPr/>
        </p:nvSpPr>
        <p:spPr bwMode="auto">
          <a:xfrm>
            <a:off x="152400" y="0"/>
            <a:ext cx="89916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FFFF"/>
                </a:solidFill>
              </a:rPr>
              <a:t>Golino, DA. J. Wolpert, ST Sim, J Benz, M Anderson, A Rowhani. 2009. Virus effects on vine growth and fruit components of three California ‘heritage’ clones of Cabernet Sauvignon. Progres Agricole et Viticole. 16</a:t>
            </a:r>
            <a:r>
              <a:rPr lang="en-US" altLang="en-US" sz="2000" baseline="30000">
                <a:solidFill>
                  <a:srgbClr val="FFFFFF"/>
                </a:solidFill>
              </a:rPr>
              <a:t>th</a:t>
            </a:r>
            <a:r>
              <a:rPr lang="en-US" altLang="en-US" sz="2000">
                <a:solidFill>
                  <a:srgbClr val="FFFFFF"/>
                </a:solidFill>
              </a:rPr>
              <a:t> meeting of the ICVG. Extended Abstracts.243-244 .</a:t>
            </a:r>
            <a:r>
              <a:rPr lang="en-US" altLang="en-US" sz="1800">
                <a:solidFill>
                  <a:srgbClr val="FFFFFF"/>
                </a:solidFill>
              </a:rPr>
              <a:t> Cabernet Sauvignon/101-14; LR-infected = LR-3, GVB, GFkV</a:t>
            </a:r>
            <a:endParaRPr lang="en-US" altLang="en-US" sz="20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828800"/>
          <a:ext cx="8458200" cy="416242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0600"/>
                <a:gridCol w="1828800"/>
                <a:gridCol w="1409700"/>
                <a:gridCol w="1409700"/>
                <a:gridCol w="1409700"/>
                <a:gridCol w="1409700"/>
              </a:tblGrid>
              <a:tr h="5582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Rootstock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Parameter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Healthy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LR-infected</a:t>
                      </a:r>
                    </a:p>
                  </a:txBody>
                  <a:tcPr marL="9525" marR="9525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Difference</a:t>
                      </a:r>
                    </a:p>
                  </a:txBody>
                  <a:tcPr marL="9525" marR="9525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Percent difference</a:t>
                      </a:r>
                    </a:p>
                  </a:txBody>
                  <a:tcPr marL="9525" marR="9525" marT="9526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5582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101-14 Mgt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Yield (kg/vine)</a:t>
                      </a:r>
                    </a:p>
                  </a:txBody>
                  <a:tcPr marL="9525" marR="9525" marT="952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2.21</a:t>
                      </a:r>
                    </a:p>
                  </a:txBody>
                  <a:tcPr marL="9525" marR="9525" marT="952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1.16</a:t>
                      </a:r>
                    </a:p>
                  </a:txBody>
                  <a:tcPr marL="9525" marR="9525" marT="952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-1.05</a:t>
                      </a:r>
                    </a:p>
                  </a:txBody>
                  <a:tcPr marL="9525" marR="9525" marT="952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-48%</a:t>
                      </a:r>
                    </a:p>
                  </a:txBody>
                  <a:tcPr marL="9525" marR="9525" marT="9526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82727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Brix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26.1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23.9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-2.2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-8%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354573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TA, g/l</a:t>
                      </a:r>
                    </a:p>
                  </a:txBody>
                  <a:tcPr marL="9525" marR="9525" marT="9526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6.76</a:t>
                      </a:r>
                    </a:p>
                  </a:txBody>
                  <a:tcPr marL="9525" marR="9525" marT="9526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6.72</a:t>
                      </a:r>
                    </a:p>
                  </a:txBody>
                  <a:tcPr marL="9525" marR="9525" marT="9526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-0.04</a:t>
                      </a:r>
                    </a:p>
                  </a:txBody>
                  <a:tcPr marL="9525" marR="9525" marT="9526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-1%</a:t>
                      </a:r>
                    </a:p>
                  </a:txBody>
                  <a:tcPr marL="9525" marR="9525" marT="9526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45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1103P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Yield (kg/vine)</a:t>
                      </a:r>
                    </a:p>
                  </a:txBody>
                  <a:tcPr marL="9525" marR="9525" marT="952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2.42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2.06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-0.36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-15%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354573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Brix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26.3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24.3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-8%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535829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TA, g/l</a:t>
                      </a:r>
                    </a:p>
                  </a:txBody>
                  <a:tcPr marL="9525" marR="9525" marT="95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7.07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7.42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0.35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545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110R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Yield (kg/vine)</a:t>
                      </a:r>
                    </a:p>
                  </a:txBody>
                  <a:tcPr marL="9525" marR="9525" marT="952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2.31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2.12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-0.19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-8%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354573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Brix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23.5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-2.5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-10%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354573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6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TA, g/l</a:t>
                      </a:r>
                    </a:p>
                  </a:txBody>
                  <a:tcPr marL="9525" marR="9525" marT="952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7.18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7.52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0.34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9525" marR="9525" marT="9526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19205" name="Text Box 7"/>
          <p:cNvSpPr txBox="1">
            <a:spLocks noChangeArrowheads="1"/>
          </p:cNvSpPr>
          <p:nvPr/>
        </p:nvSpPr>
        <p:spPr bwMode="auto">
          <a:xfrm>
            <a:off x="152400" y="304800"/>
            <a:ext cx="89916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FFFF"/>
                </a:solidFill>
              </a:rPr>
              <a:t>Golino, DA. J. Wolpert, ST Sim, J Benz, M Anderson, A Rowhani. 2009. Virus effects on vine growth and fruit components of Cabernet Sauvignon on six rootstocks. Progres Agricole et Viticole. 16</a:t>
            </a:r>
            <a:r>
              <a:rPr lang="en-US" altLang="en-US" sz="2000" baseline="30000">
                <a:solidFill>
                  <a:srgbClr val="FFFFFF"/>
                </a:solidFill>
              </a:rPr>
              <a:t>th</a:t>
            </a:r>
            <a:r>
              <a:rPr lang="en-US" altLang="en-US" sz="2000">
                <a:solidFill>
                  <a:srgbClr val="FFFFFF"/>
                </a:solidFill>
              </a:rPr>
              <a:t> meeting of the ICVG. Extended Abstracts.245-246 .</a:t>
            </a:r>
            <a:r>
              <a:rPr lang="en-US" altLang="en-US" sz="18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FFFFFF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FFF"/>
                </a:solidFill>
              </a:rPr>
              <a:t>Cabernet Sauvignon clone 5; LR-infected = LR-3, GVB, GFkV</a:t>
            </a:r>
            <a:endParaRPr lang="en-US" altLang="en-US" sz="20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828800"/>
          <a:ext cx="8458200" cy="39592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0600"/>
                <a:gridCol w="1828800"/>
                <a:gridCol w="1409700"/>
                <a:gridCol w="1409700"/>
                <a:gridCol w="1409700"/>
                <a:gridCol w="1409700"/>
              </a:tblGrid>
              <a:tr h="5582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Rootstock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Parameter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Healthy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LR-infected</a:t>
                      </a:r>
                    </a:p>
                  </a:txBody>
                  <a:tcPr marL="9525" marR="9525" marT="952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Difference</a:t>
                      </a:r>
                    </a:p>
                  </a:txBody>
                  <a:tcPr marL="9525" marR="9525" marT="952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Percent difference</a:t>
                      </a:r>
                    </a:p>
                  </a:txBody>
                  <a:tcPr marL="9525" marR="9525" marT="952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546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3309C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Yield (kg/vine)</a:t>
                      </a:r>
                    </a:p>
                  </a:txBody>
                  <a:tcPr marL="9525" marR="9525" marT="9527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2.29</a:t>
                      </a:r>
                    </a:p>
                  </a:txBody>
                  <a:tcPr marL="9525" marR="9525" marT="9527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2.24</a:t>
                      </a:r>
                    </a:p>
                  </a:txBody>
                  <a:tcPr marL="9525" marR="9525" marT="9527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-0.05</a:t>
                      </a:r>
                    </a:p>
                  </a:txBody>
                  <a:tcPr marL="9525" marR="9525" marT="9527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-2%</a:t>
                      </a:r>
                    </a:p>
                  </a:txBody>
                  <a:tcPr marL="9525" marR="9525" marT="9527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382770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Brix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26.1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23.5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-2.6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-10%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354613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TA, g/l</a:t>
                      </a:r>
                    </a:p>
                  </a:txBody>
                  <a:tcPr marL="9525" marR="9525" marT="9527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7.18</a:t>
                      </a:r>
                    </a:p>
                  </a:txBody>
                  <a:tcPr marL="9525" marR="9525" marT="9527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7.17</a:t>
                      </a:r>
                    </a:p>
                  </a:txBody>
                  <a:tcPr marL="9525" marR="9525" marT="9527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-0.01</a:t>
                      </a:r>
                    </a:p>
                  </a:txBody>
                  <a:tcPr marL="9525" marR="9525" marT="9527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9525" marR="9525" marT="9527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46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5BB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Yield (kg/vine)</a:t>
                      </a:r>
                    </a:p>
                  </a:txBody>
                  <a:tcPr marL="9525" marR="9525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2.71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0.33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-2.38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-88%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54613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Brix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26.5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-2.5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-9%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535888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TA, g/l</a:t>
                      </a:r>
                    </a:p>
                  </a:txBody>
                  <a:tcPr marL="9525" marR="9525" marT="95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7.49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7.13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-0.36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-5%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546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St. George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Yield (kg/vine)</a:t>
                      </a:r>
                    </a:p>
                  </a:txBody>
                  <a:tcPr marL="9525" marR="9525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1.61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1.75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0.14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9%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354613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Brix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26.4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23.9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-2.5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-9%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354613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7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TA, g/l</a:t>
                      </a:r>
                    </a:p>
                  </a:txBody>
                  <a:tcPr marL="9525" marR="9525" marT="952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6.45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6.92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0.47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7%</a:t>
                      </a:r>
                    </a:p>
                  </a:txBody>
                  <a:tcPr marL="9525" marR="9525" marT="9527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20229" name="Text Box 7"/>
          <p:cNvSpPr txBox="1">
            <a:spLocks noChangeArrowheads="1"/>
          </p:cNvSpPr>
          <p:nvPr/>
        </p:nvSpPr>
        <p:spPr bwMode="auto">
          <a:xfrm>
            <a:off x="152400" y="304800"/>
            <a:ext cx="89916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FFFF"/>
                </a:solidFill>
              </a:rPr>
              <a:t>Golino, DA. J. Wolpert, ST Sim, J Benz, M Anderson, A Rowhani. 2009. Virus effects on vine growth and fruit components of Cabernet Sauvignon on six rootstocks. Progres Agricole et Viticole. 16</a:t>
            </a:r>
            <a:r>
              <a:rPr lang="en-US" altLang="en-US" sz="2000" baseline="30000">
                <a:solidFill>
                  <a:srgbClr val="FFFFFF"/>
                </a:solidFill>
              </a:rPr>
              <a:t>th</a:t>
            </a:r>
            <a:r>
              <a:rPr lang="en-US" altLang="en-US" sz="2000">
                <a:solidFill>
                  <a:srgbClr val="FFFFFF"/>
                </a:solidFill>
              </a:rPr>
              <a:t> meeting of the ICVG. Extended Abstracts.245-246 .</a:t>
            </a:r>
            <a:r>
              <a:rPr lang="en-US" altLang="en-US" sz="1800">
                <a:solidFill>
                  <a:srgbClr val="FFFFFF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solidFill>
                <a:srgbClr val="FFFFFF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FFF"/>
                </a:solidFill>
              </a:rPr>
              <a:t>Cabernet Sauvignon clone 5; LR-infected = LR-3, GVB, GFkV (continued)</a:t>
            </a:r>
            <a:endParaRPr lang="en-US" altLang="en-US" sz="20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3"/>
          <p:cNvSpPr>
            <a:spLocks noChangeArrowheads="1"/>
          </p:cNvSpPr>
          <p:nvPr/>
        </p:nvSpPr>
        <p:spPr bwMode="auto">
          <a:xfrm>
            <a:off x="0" y="71438"/>
            <a:ext cx="9144000" cy="123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FFF"/>
                </a:solidFill>
              </a:rPr>
              <a:t>Komar, V. E. Vigne, G. Demangeat, O. Lemaire, M. Fuchs. 2010. Comparative Performance of Virus-Infected </a:t>
            </a:r>
            <a:r>
              <a:rPr lang="en-US" altLang="en-US" sz="1800" i="1">
                <a:solidFill>
                  <a:srgbClr val="FFFFFF"/>
                </a:solidFill>
              </a:rPr>
              <a:t>Vitis vinifera </a:t>
            </a:r>
            <a:r>
              <a:rPr lang="en-US" altLang="en-US" sz="1800">
                <a:solidFill>
                  <a:srgbClr val="FFFFFF"/>
                </a:solidFill>
              </a:rPr>
              <a:t>cv. Savignin rose Grafted onto Three Rootstocks. Am J. Enol Vitic. 61</a:t>
            </a:r>
            <a:r>
              <a:rPr lang="en-US" altLang="en-US" sz="1800">
                <a:solidFill>
                  <a:srgbClr val="FFFFFF"/>
                </a:solidFill>
                <a:sym typeface="Wingdings" pitchFamily="2" charset="2"/>
              </a:rPr>
              <a:t>:68-73.</a:t>
            </a:r>
            <a:r>
              <a:rPr lang="en-US" altLang="en-US" sz="1800">
                <a:solidFill>
                  <a:srgbClr val="FFFFFF"/>
                </a:solidFill>
              </a:rPr>
              <a:t>           </a:t>
            </a:r>
            <a:r>
              <a:rPr lang="en-US" altLang="en-US" sz="1400">
                <a:solidFill>
                  <a:srgbClr val="FFFFFF"/>
                </a:solidFill>
              </a:rPr>
              <a:t>LR- infected = LR-1, GVA, RSPaV, Vein mosaic, Vein necrosis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2000">
              <a:solidFill>
                <a:srgbClr val="FFFFFF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" y="1219200"/>
          <a:ext cx="8839200" cy="5422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66800"/>
                <a:gridCol w="2209800"/>
                <a:gridCol w="1447800"/>
                <a:gridCol w="1524000"/>
                <a:gridCol w="1371600"/>
                <a:gridCol w="1219200"/>
              </a:tblGrid>
              <a:tr h="558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Rootstock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Parameter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H</a:t>
                      </a:r>
                    </a:p>
                  </a:txBody>
                  <a:tcPr marL="9525" marR="9525" marT="952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LR-infected</a:t>
                      </a:r>
                    </a:p>
                  </a:txBody>
                  <a:tcPr marL="9525" marR="9525" marT="952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Difference</a:t>
                      </a:r>
                    </a:p>
                  </a:txBody>
                  <a:tcPr marL="9525" marR="9525" marT="952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Percent difference</a:t>
                      </a:r>
                    </a:p>
                  </a:txBody>
                  <a:tcPr marL="9525" marR="9525" marT="9524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544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5BB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Yield (kg/vine)</a:t>
                      </a:r>
                    </a:p>
                  </a:txBody>
                  <a:tcPr marL="9525" marR="9525" marT="952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17.2</a:t>
                      </a:r>
                    </a:p>
                  </a:txBody>
                  <a:tcPr marL="9525" marR="9525" marT="952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9.9</a:t>
                      </a:r>
                    </a:p>
                  </a:txBody>
                  <a:tcPr marL="9525" marR="9525" marT="952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-7.3</a:t>
                      </a:r>
                    </a:p>
                  </a:txBody>
                  <a:tcPr marL="9525" marR="9525" marT="952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-42%</a:t>
                      </a:r>
                    </a:p>
                  </a:txBody>
                  <a:tcPr marL="9525" marR="9525" marT="95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558138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Pruning weight (kg/vine)</a:t>
                      </a:r>
                    </a:p>
                  </a:txBody>
                  <a:tcPr marL="9525" marR="9525" marT="95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3.58</a:t>
                      </a: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1.76</a:t>
                      </a: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-1.82</a:t>
                      </a: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-51%</a:t>
                      </a:r>
                    </a:p>
                  </a:txBody>
                  <a:tcPr marL="9525" marR="9525" marT="9524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54483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Brix</a:t>
                      </a:r>
                    </a:p>
                  </a:txBody>
                  <a:tcPr marL="9525" marR="9525" marT="9524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19.3</a:t>
                      </a:r>
                    </a:p>
                  </a:txBody>
                  <a:tcPr marL="9525" marR="9525" marT="9524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19.8</a:t>
                      </a:r>
                    </a:p>
                  </a:txBody>
                  <a:tcPr marL="9525" marR="9525" marT="9524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9525" marR="9525" marT="9524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+3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9525" marR="9525" marT="95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354483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TA, g/l</a:t>
                      </a:r>
                    </a:p>
                  </a:txBody>
                  <a:tcPr marL="9525" marR="9525" marT="952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5.5</a:t>
                      </a:r>
                    </a:p>
                  </a:txBody>
                  <a:tcPr marL="9525" marR="9525" marT="9524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5.08</a:t>
                      </a:r>
                    </a:p>
                  </a:txBody>
                  <a:tcPr marL="9525" marR="9525" marT="9524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-0.42</a:t>
                      </a:r>
                    </a:p>
                  </a:txBody>
                  <a:tcPr marL="9525" marR="9525" marT="9524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-8%</a:t>
                      </a:r>
                    </a:p>
                  </a:txBody>
                  <a:tcPr marL="9525" marR="9525" marT="95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448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161-49 C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Yield (kg/vine)</a:t>
                      </a:r>
                    </a:p>
                  </a:txBody>
                  <a:tcPr marL="9525" marR="9525" marT="952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14.98</a:t>
                      </a:r>
                    </a:p>
                  </a:txBody>
                  <a:tcPr marL="9525" marR="9525" marT="952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6.84</a:t>
                      </a:r>
                    </a:p>
                  </a:txBody>
                  <a:tcPr marL="9525" marR="9525" marT="952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-8.14</a:t>
                      </a:r>
                    </a:p>
                  </a:txBody>
                  <a:tcPr marL="9525" marR="9525" marT="952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-54%</a:t>
                      </a:r>
                    </a:p>
                  </a:txBody>
                  <a:tcPr marL="9525" marR="9525" marT="95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58138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Pruning weight (kg/vine)</a:t>
                      </a:r>
                    </a:p>
                  </a:txBody>
                  <a:tcPr marL="9525" marR="9525" marT="95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2.79</a:t>
                      </a: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1.76</a:t>
                      </a: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-1.03</a:t>
                      </a:r>
                    </a:p>
                  </a:txBody>
                  <a:tcPr marL="9525" marR="9525" marT="95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-37%</a:t>
                      </a:r>
                    </a:p>
                  </a:txBody>
                  <a:tcPr marL="9525" marR="9525" marT="9524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54483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Brix</a:t>
                      </a:r>
                    </a:p>
                  </a:txBody>
                  <a:tcPr marL="9525" marR="9525" marT="9524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19.4</a:t>
                      </a:r>
                    </a:p>
                  </a:txBody>
                  <a:tcPr marL="9525" marR="9525" marT="9524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19.7</a:t>
                      </a:r>
                    </a:p>
                  </a:txBody>
                  <a:tcPr marL="9525" marR="9525" marT="9524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9525" marR="9525" marT="9524" marB="0" anchor="b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+2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9525" marR="9525" marT="95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354483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TA, g/l</a:t>
                      </a:r>
                    </a:p>
                  </a:txBody>
                  <a:tcPr marL="9525" marR="9525" marT="952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4.77</a:t>
                      </a:r>
                    </a:p>
                  </a:txBody>
                  <a:tcPr marL="9525" marR="9525" marT="9524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4.61</a:t>
                      </a:r>
                    </a:p>
                  </a:txBody>
                  <a:tcPr marL="9525" marR="9525" marT="9524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-0.16</a:t>
                      </a:r>
                    </a:p>
                  </a:txBody>
                  <a:tcPr marL="9525" marR="9525" marT="9524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-3%</a:t>
                      </a:r>
                    </a:p>
                  </a:txBody>
                  <a:tcPr marL="9525" marR="9525" marT="95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448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/>
                        <a:t>V. </a:t>
                      </a:r>
                      <a:r>
                        <a:rPr lang="en-US" sz="1800" u="none" strike="noStrike" dirty="0" err="1" smtClean="0"/>
                        <a:t>rupestris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Yield (kg/vine)</a:t>
                      </a:r>
                    </a:p>
                  </a:txBody>
                  <a:tcPr marL="9525" marR="9525" marT="952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17.19</a:t>
                      </a:r>
                    </a:p>
                  </a:txBody>
                  <a:tcPr marL="9525" marR="9525" marT="952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9.01</a:t>
                      </a:r>
                    </a:p>
                  </a:txBody>
                  <a:tcPr marL="9525" marR="9525" marT="952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-8.18</a:t>
                      </a:r>
                    </a:p>
                  </a:txBody>
                  <a:tcPr marL="9525" marR="9525" marT="952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-48%</a:t>
                      </a:r>
                    </a:p>
                  </a:txBody>
                  <a:tcPr marL="9525" marR="9525" marT="95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</a:tr>
              <a:tr h="558138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Pruning weight (kg/vine)</a:t>
                      </a:r>
                    </a:p>
                  </a:txBody>
                  <a:tcPr marL="9525" marR="9525" marT="952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3.78</a:t>
                      </a:r>
                    </a:p>
                  </a:txBody>
                  <a:tcPr marL="9525" marR="9525" marT="9524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3.06</a:t>
                      </a:r>
                    </a:p>
                  </a:txBody>
                  <a:tcPr marL="9525" marR="9525" marT="9524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-0.72</a:t>
                      </a:r>
                    </a:p>
                  </a:txBody>
                  <a:tcPr marL="9525" marR="9525" marT="9524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-19%</a:t>
                      </a:r>
                    </a:p>
                  </a:txBody>
                  <a:tcPr marL="9525" marR="9525" marT="95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354483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Brix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4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19.5</a:t>
                      </a:r>
                    </a:p>
                  </a:txBody>
                  <a:tcPr marL="9525" marR="9525" marT="9524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20.2</a:t>
                      </a:r>
                    </a:p>
                  </a:txBody>
                  <a:tcPr marL="9525" marR="9525" marT="9524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</a:t>
                      </a:r>
                    </a:p>
                  </a:txBody>
                  <a:tcPr marL="9525" marR="9525" marT="9524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+4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9525" marR="9525" marT="95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</a:tr>
              <a:tr h="354483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TA, g/l</a:t>
                      </a:r>
                    </a:p>
                  </a:txBody>
                  <a:tcPr marL="9525" marR="9525" marT="952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5.07</a:t>
                      </a:r>
                    </a:p>
                  </a:txBody>
                  <a:tcPr marL="9525" marR="9525" marT="9524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4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-0.07</a:t>
                      </a:r>
                    </a:p>
                  </a:txBody>
                  <a:tcPr marL="9525" marR="9525" marT="9524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-1%</a:t>
                      </a:r>
                    </a:p>
                  </a:txBody>
                  <a:tcPr marL="9525" marR="9525" marT="952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228600"/>
            <a:ext cx="4419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en-US" sz="4400">
                <a:solidFill>
                  <a:srgbClr val="F4D30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Corky Bark</a:t>
            </a:r>
          </a:p>
        </p:txBody>
      </p:sp>
      <p:pic>
        <p:nvPicPr>
          <p:cNvPr id="222211" name="Picture 10" descr="Corky bark Oakville trnk vert 72ppishar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66800"/>
            <a:ext cx="2995613" cy="5410200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2212" name="Picture 11" descr="corky bark red plant 72ppishar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25" y="0"/>
            <a:ext cx="4676775" cy="6858000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3"/>
          <p:cNvSpPr>
            <a:spLocks noChangeArrowheads="1"/>
          </p:cNvSpPr>
          <p:nvPr/>
        </p:nvSpPr>
        <p:spPr bwMode="auto">
          <a:xfrm>
            <a:off x="0" y="304800"/>
            <a:ext cx="9144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FFFF"/>
                </a:solidFill>
              </a:rPr>
              <a:t>Tanne et al, 1990. Preliminary data on the effect of corky-bark disease on Thompson seedless vines grafted on various rootstocks. Proc.10th ICVG Volos, 1991,386-389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1828800"/>
          <a:ext cx="8686800" cy="3508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28800"/>
                <a:gridCol w="1143000"/>
                <a:gridCol w="1293339"/>
                <a:gridCol w="1473887"/>
                <a:gridCol w="1473887"/>
                <a:gridCol w="1473887"/>
              </a:tblGrid>
              <a:tr h="577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solidFill>
                            <a:schemeClr val="bg1"/>
                          </a:solidFill>
                        </a:rPr>
                        <a:t>Rootstock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solidFill>
                            <a:schemeClr val="bg1"/>
                          </a:solidFill>
                        </a:rPr>
                        <a:t>Non-infected 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 smtClean="0">
                          <a:solidFill>
                            <a:schemeClr val="bg1"/>
                          </a:solidFill>
                        </a:rPr>
                        <a:t>Infected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</a:rPr>
                        <a:t>Difference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chemeClr val="bg1"/>
                          </a:solidFill>
                        </a:rPr>
                        <a:t>Percent difference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own root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/>
                        <a:t>Yield (kg/vine)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15.7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-12.3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-44%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41B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/>
                        <a:t>Yield (kg/vine)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19.1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12.9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-6.2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-32%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/>
                        <a:t>1103P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/>
                        <a:t>Yield (kg/vine)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43.1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20.1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-23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-53%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/>
                        <a:t>110R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/>
                        <a:t>Yield (kg/vine)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24.8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10.5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-14.3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-58%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/>
                        <a:t>1613C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/>
                        <a:t>Yield (kg/vine)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40.7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2.8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-37.9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-93%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258" name="Picture 4" descr="CB asti 91 72ppishar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04800"/>
            <a:ext cx="8991600" cy="6265863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4" name="Text Box 4"/>
          <p:cNvSpPr txBox="1">
            <a:spLocks noChangeArrowheads="1"/>
          </p:cNvSpPr>
          <p:nvPr/>
        </p:nvSpPr>
        <p:spPr bwMode="auto">
          <a:xfrm>
            <a:off x="1828800" y="2286000"/>
            <a:ext cx="5702300" cy="119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altLang="en-US" sz="6600">
                <a:solidFill>
                  <a:srgbClr val="F7DA2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“A little virus” </a:t>
            </a:r>
          </a:p>
        </p:txBody>
      </p:sp>
      <p:sp>
        <p:nvSpPr>
          <p:cNvPr id="225283" name="Text Box 5"/>
          <p:cNvSpPr txBox="1">
            <a:spLocks noChangeArrowheads="1"/>
          </p:cNvSpPr>
          <p:nvPr/>
        </p:nvSpPr>
        <p:spPr bwMode="auto">
          <a:xfrm>
            <a:off x="4022725" y="3498850"/>
            <a:ext cx="184150" cy="32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FontTx/>
              <a:buNone/>
            </a:pPr>
            <a:endParaRPr lang="en-US" altLang="en-US" sz="1400" b="0">
              <a:solidFill>
                <a:srgbClr val="2D288E"/>
              </a:solidFill>
              <a:latin typeface="Arial" charset="0"/>
            </a:endParaRPr>
          </a:p>
        </p:txBody>
      </p:sp>
      <p:graphicFrame>
        <p:nvGraphicFramePr>
          <p:cNvPr id="225284" name="Object 6"/>
          <p:cNvGraphicFramePr>
            <a:graphicFrameLocks noChangeAspect="1"/>
          </p:cNvGraphicFramePr>
          <p:nvPr/>
        </p:nvGraphicFramePr>
        <p:xfrm>
          <a:off x="1447800" y="914400"/>
          <a:ext cx="2590800" cy="121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288" name="Clip" r:id="rId3" imgW="4740275" imgH="2225675" progId="MS_ClipArt_Gallery.2">
                  <p:embed/>
                </p:oleObj>
              </mc:Choice>
              <mc:Fallback>
                <p:oleObj name="Clip" r:id="rId3" imgW="4740275" imgH="2225675" progId="MS_ClipArt_Gallery.2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914400"/>
                        <a:ext cx="2590800" cy="1216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Text Box 2"/>
          <p:cNvSpPr txBox="1">
            <a:spLocks noChangeArrowheads="1"/>
          </p:cNvSpPr>
          <p:nvPr/>
        </p:nvSpPr>
        <p:spPr bwMode="auto">
          <a:xfrm>
            <a:off x="1584325" y="1136650"/>
            <a:ext cx="184150" cy="32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FontTx/>
              <a:buNone/>
            </a:pPr>
            <a:endParaRPr lang="en-US" altLang="en-US" sz="1400" b="0">
              <a:solidFill>
                <a:srgbClr val="2D288E"/>
              </a:solidFill>
              <a:latin typeface="Arial" charset="0"/>
            </a:endParaRPr>
          </a:p>
        </p:txBody>
      </p:sp>
      <p:sp>
        <p:nvSpPr>
          <p:cNvPr id="119811" name="Text Box 3"/>
          <p:cNvSpPr txBox="1">
            <a:spLocks noChangeArrowheads="1"/>
          </p:cNvSpPr>
          <p:nvPr/>
        </p:nvSpPr>
        <p:spPr bwMode="auto">
          <a:xfrm>
            <a:off x="228600" y="304800"/>
            <a:ext cx="86868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40000"/>
              </a:lnSpc>
              <a:defRPr/>
            </a:pPr>
            <a:r>
              <a:rPr lang="en-US" altLang="en-US" sz="4000">
                <a:solidFill>
                  <a:srgbClr val="F7DA2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Hypothesis:</a:t>
            </a:r>
          </a:p>
          <a:p>
            <a:pPr>
              <a:lnSpc>
                <a:spcPct val="140000"/>
              </a:lnSpc>
              <a:defRPr/>
            </a:pPr>
            <a:r>
              <a:rPr lang="en-US" altLang="en-US" sz="4000">
                <a:solidFill>
                  <a:srgbClr val="F7DA2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Latent virus diseases were epidemic in California in the 1990’s because new, alternative rootstocks were susceptible to common grapevine viruses.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610" name="Picture 2" descr="C:\Users\sim\Desktop\Leafroll napa-39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447800" y="990600"/>
            <a:ext cx="6248400" cy="5508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cs typeface="Arial" charset="0"/>
              </a:rPr>
              <a:t>A Short History of the </a:t>
            </a:r>
            <a:r>
              <a:rPr lang="en-US" sz="4400" dirty="0" err="1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cs typeface="Arial" charset="0"/>
              </a:rPr>
              <a:t>Redleaf</a:t>
            </a:r>
            <a:r>
              <a:rPr lang="en-US" sz="4400" dirty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cs typeface="Arial" charset="0"/>
              </a:rPr>
              <a:t> Grapevine Virus Diseases*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4400" dirty="0">
              <a:solidFill>
                <a:srgbClr val="99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  <a:cs typeface="Arial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cs typeface="Arial" charset="0"/>
              </a:rPr>
              <a:t>* With much thanks to Dr. Marc Fuchs at Cornell University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4400" dirty="0">
              <a:solidFill>
                <a:srgbClr val="99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ext Box 2"/>
          <p:cNvSpPr txBox="1">
            <a:spLocks noChangeArrowheads="1"/>
          </p:cNvSpPr>
          <p:nvPr/>
        </p:nvSpPr>
        <p:spPr bwMode="auto">
          <a:xfrm>
            <a:off x="0" y="381000"/>
            <a:ext cx="914400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40000"/>
              </a:lnSpc>
              <a:defRPr/>
            </a:pPr>
            <a:r>
              <a:rPr lang="en-US" altLang="en-US" sz="4000">
                <a:solidFill>
                  <a:srgbClr val="F7DA2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AXR-1</a:t>
            </a:r>
          </a:p>
          <a:p>
            <a:pPr algn="ctr">
              <a:lnSpc>
                <a:spcPct val="140000"/>
              </a:lnSpc>
              <a:defRPr/>
            </a:pPr>
            <a:r>
              <a:rPr lang="en-US" altLang="en-US" sz="4000" i="1">
                <a:solidFill>
                  <a:srgbClr val="F7DA2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V. vinifera </a:t>
            </a:r>
            <a:r>
              <a:rPr lang="en-US" altLang="en-US" sz="4000">
                <a:solidFill>
                  <a:srgbClr val="F7DA2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‘Aramon’</a:t>
            </a:r>
            <a:r>
              <a:rPr lang="en-US" altLang="en-US" sz="4000" i="1">
                <a:solidFill>
                  <a:srgbClr val="F7DA2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en-US" altLang="en-US" sz="4000">
                <a:solidFill>
                  <a:srgbClr val="F7DA2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x</a:t>
            </a:r>
            <a:r>
              <a:rPr lang="en-US" altLang="en-US" sz="4000" i="1">
                <a:solidFill>
                  <a:srgbClr val="F7DA2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V. rupestris</a:t>
            </a:r>
          </a:p>
          <a:p>
            <a:pPr algn="ctr">
              <a:lnSpc>
                <a:spcPct val="140000"/>
              </a:lnSpc>
              <a:defRPr/>
            </a:pPr>
            <a:r>
              <a:rPr lang="en-US" altLang="en-US" sz="4000">
                <a:solidFill>
                  <a:srgbClr val="F7DA2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was the most widely used rootstock in California until the “phylloxera crisis”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ext Box 2"/>
          <p:cNvSpPr txBox="1">
            <a:spLocks noChangeArrowheads="1"/>
          </p:cNvSpPr>
          <p:nvPr/>
        </p:nvSpPr>
        <p:spPr bwMode="auto">
          <a:xfrm>
            <a:off x="0" y="609600"/>
            <a:ext cx="9144000" cy="156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altLang="en-US" sz="4400">
                <a:solidFill>
                  <a:srgbClr val="F7DA2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Symptoms of young vines which</a:t>
            </a:r>
          </a:p>
          <a:p>
            <a:pPr algn="ctr">
              <a:lnSpc>
                <a:spcPct val="110000"/>
              </a:lnSpc>
              <a:defRPr/>
            </a:pPr>
            <a:r>
              <a:rPr lang="en-US" altLang="en-US" sz="4400">
                <a:solidFill>
                  <a:srgbClr val="F7DA2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may be caused by virus infection:</a:t>
            </a:r>
          </a:p>
        </p:txBody>
      </p:sp>
      <p:sp>
        <p:nvSpPr>
          <p:cNvPr id="121859" name="Text Box 3"/>
          <p:cNvSpPr txBox="1">
            <a:spLocks noChangeArrowheads="1"/>
          </p:cNvSpPr>
          <p:nvPr/>
        </p:nvSpPr>
        <p:spPr bwMode="auto">
          <a:xfrm>
            <a:off x="2286000" y="2151063"/>
            <a:ext cx="4721225" cy="311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buClr>
                <a:srgbClr val="FF0000"/>
              </a:buClr>
              <a:buFont typeface="Monotype Sorts" pitchFamily="2" charset="2"/>
              <a:buNone/>
              <a:defRPr/>
            </a:pPr>
            <a:r>
              <a:rPr lang="en-US" altLang="en-US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rPr>
              <a:t> Stunting</a:t>
            </a:r>
          </a:p>
          <a:p>
            <a:pPr>
              <a:lnSpc>
                <a:spcPct val="110000"/>
              </a:lnSpc>
              <a:buClr>
                <a:srgbClr val="FF0000"/>
              </a:buClr>
              <a:buFont typeface="Monotype Sorts" pitchFamily="2" charset="2"/>
              <a:buNone/>
              <a:defRPr/>
            </a:pPr>
            <a:r>
              <a:rPr lang="en-US" altLang="en-US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rPr>
              <a:t> Shortened internodes</a:t>
            </a:r>
          </a:p>
          <a:p>
            <a:pPr>
              <a:lnSpc>
                <a:spcPct val="110000"/>
              </a:lnSpc>
              <a:buClr>
                <a:srgbClr val="FF0000"/>
              </a:buClr>
              <a:buFont typeface="Monotype Sorts" pitchFamily="2" charset="2"/>
              <a:buNone/>
              <a:defRPr/>
            </a:pPr>
            <a:r>
              <a:rPr lang="en-US" altLang="en-US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rPr>
              <a:t> Leaf discoloration</a:t>
            </a:r>
          </a:p>
          <a:p>
            <a:pPr>
              <a:lnSpc>
                <a:spcPct val="110000"/>
              </a:lnSpc>
              <a:buClr>
                <a:srgbClr val="FF0000"/>
              </a:buClr>
              <a:buFont typeface="Monotype Sorts" pitchFamily="2" charset="2"/>
              <a:buNone/>
              <a:defRPr/>
            </a:pPr>
            <a:r>
              <a:rPr lang="en-US" altLang="en-US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rPr>
              <a:t> Leaf rolling</a:t>
            </a:r>
          </a:p>
          <a:p>
            <a:pPr>
              <a:lnSpc>
                <a:spcPct val="110000"/>
              </a:lnSpc>
              <a:buClr>
                <a:srgbClr val="FF0000"/>
              </a:buClr>
              <a:buFont typeface="Monotype Sorts" pitchFamily="2" charset="2"/>
              <a:buNone/>
              <a:defRPr/>
            </a:pPr>
            <a:r>
              <a:rPr lang="en-US" altLang="en-US" b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rPr>
              <a:t> Graft union disorders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7" name="Text Box 5"/>
          <p:cNvSpPr txBox="1">
            <a:spLocks noChangeArrowheads="1"/>
          </p:cNvSpPr>
          <p:nvPr/>
        </p:nvSpPr>
        <p:spPr bwMode="auto">
          <a:xfrm>
            <a:off x="0" y="457200"/>
            <a:ext cx="9144000" cy="69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altLang="en-US">
                <a:solidFill>
                  <a:srgbClr val="F7DA2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Latent Virus Trials - Freedom Rootstock</a:t>
            </a:r>
          </a:p>
        </p:txBody>
      </p:sp>
      <p:pic>
        <p:nvPicPr>
          <p:cNvPr id="229379" name="Picture 6" descr="Latent virus single plant 72ppishar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981200"/>
            <a:ext cx="1738313" cy="3867150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9380" name="Picture 7" descr="Latent virus trials 72ppishar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47800"/>
            <a:ext cx="6858000" cy="4383088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E58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0402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52400" y="873125"/>
          <a:ext cx="8769350" cy="598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07" name="Worksheet" r:id="rId3" imgW="8039291" imgH="5486743" progId="Excel.Sheet.8">
                  <p:embed/>
                </p:oleObj>
              </mc:Choice>
              <mc:Fallback>
                <p:oleObj name="Worksheet" r:id="rId3" imgW="8039291" imgH="5486743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873125"/>
                        <a:ext cx="8769350" cy="598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 cmpd="sng">
                            <a:solidFill>
                              <a:srgbClr val="F7DA2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3E58C8"/>
          </a:solidFill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altLang="en-US" sz="32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Length of longest shoot of 2-year old Freedom rootings inoculated with 22 virus isolates</a:t>
            </a: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426" name="Picture 15" descr="97Freedom trials 98 plant shrp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675" y="228600"/>
            <a:ext cx="4632325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1427" name="Picture 14" descr="Freedom shoot shrp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200400"/>
            <a:ext cx="43434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1428" name="Picture 13" descr="Freedom vein necrosis shrp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8600"/>
            <a:ext cx="4343400" cy="28352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1429" name="Text Box 3"/>
          <p:cNvSpPr txBox="1">
            <a:spLocks noChangeArrowheads="1"/>
          </p:cNvSpPr>
          <p:nvPr/>
        </p:nvSpPr>
        <p:spPr bwMode="auto">
          <a:xfrm>
            <a:off x="2133600" y="2590800"/>
            <a:ext cx="1752600" cy="406400"/>
          </a:xfrm>
          <a:prstGeom prst="rect">
            <a:avLst/>
          </a:prstGeom>
          <a:solidFill>
            <a:srgbClr val="FFFFFF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00"/>
                </a:solidFill>
                <a:latin typeface="Tahoma" pitchFamily="34" charset="0"/>
              </a:rPr>
              <a:t>Vein necrosis</a:t>
            </a:r>
          </a:p>
        </p:txBody>
      </p:sp>
      <p:sp>
        <p:nvSpPr>
          <p:cNvPr id="231430" name="Text Box 6"/>
          <p:cNvSpPr txBox="1">
            <a:spLocks noChangeArrowheads="1"/>
          </p:cNvSpPr>
          <p:nvPr/>
        </p:nvSpPr>
        <p:spPr bwMode="auto">
          <a:xfrm>
            <a:off x="1066800" y="6324600"/>
            <a:ext cx="3200400" cy="406400"/>
          </a:xfrm>
          <a:prstGeom prst="rect">
            <a:avLst/>
          </a:prstGeom>
          <a:solidFill>
            <a:srgbClr val="FFFFFF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00"/>
                </a:solidFill>
                <a:latin typeface="Tahoma" pitchFamily="34" charset="0"/>
              </a:rPr>
              <a:t>Symptoms on shoot tip</a:t>
            </a:r>
          </a:p>
        </p:txBody>
      </p:sp>
      <p:sp>
        <p:nvSpPr>
          <p:cNvPr id="231431" name="Text Box 7"/>
          <p:cNvSpPr txBox="1">
            <a:spLocks noChangeArrowheads="1"/>
          </p:cNvSpPr>
          <p:nvPr/>
        </p:nvSpPr>
        <p:spPr bwMode="auto">
          <a:xfrm>
            <a:off x="3124200" y="609600"/>
            <a:ext cx="1066800" cy="406400"/>
          </a:xfrm>
          <a:prstGeom prst="rect">
            <a:avLst/>
          </a:prstGeom>
          <a:solidFill>
            <a:srgbClr val="FFFFFF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00"/>
                </a:solidFill>
                <a:latin typeface="Tahoma" pitchFamily="34" charset="0"/>
              </a:rPr>
              <a:t>Healthy</a:t>
            </a:r>
          </a:p>
        </p:txBody>
      </p:sp>
      <p:sp>
        <p:nvSpPr>
          <p:cNvPr id="231432" name="Text Box 8"/>
          <p:cNvSpPr txBox="1">
            <a:spLocks noChangeArrowheads="1"/>
          </p:cNvSpPr>
          <p:nvPr/>
        </p:nvSpPr>
        <p:spPr bwMode="auto">
          <a:xfrm>
            <a:off x="4495800" y="4648200"/>
            <a:ext cx="1752600" cy="711200"/>
          </a:xfrm>
          <a:prstGeom prst="rect">
            <a:avLst/>
          </a:prstGeom>
          <a:solidFill>
            <a:srgbClr val="FFFFFF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00"/>
                </a:solidFill>
                <a:latin typeface="Tahoma" pitchFamily="34" charset="0"/>
              </a:rPr>
              <a:t>Symptomless scion growth</a:t>
            </a:r>
          </a:p>
        </p:txBody>
      </p:sp>
      <p:sp>
        <p:nvSpPr>
          <p:cNvPr id="231433" name="Text Box 9"/>
          <p:cNvSpPr txBox="1">
            <a:spLocks noChangeArrowheads="1"/>
          </p:cNvSpPr>
          <p:nvPr/>
        </p:nvSpPr>
        <p:spPr bwMode="auto">
          <a:xfrm>
            <a:off x="7924800" y="4495800"/>
            <a:ext cx="1219200" cy="1320800"/>
          </a:xfrm>
          <a:prstGeom prst="rect">
            <a:avLst/>
          </a:prstGeom>
          <a:solidFill>
            <a:srgbClr val="FFFFFF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00"/>
                </a:solidFill>
                <a:latin typeface="Tahoma" pitchFamily="34" charset="0"/>
              </a:rPr>
              <a:t>Freedom shows stunting effects</a:t>
            </a:r>
          </a:p>
        </p:txBody>
      </p:sp>
      <p:sp>
        <p:nvSpPr>
          <p:cNvPr id="231434" name="Line 10"/>
          <p:cNvSpPr>
            <a:spLocks noChangeShapeType="1"/>
          </p:cNvSpPr>
          <p:nvPr/>
        </p:nvSpPr>
        <p:spPr bwMode="auto">
          <a:xfrm flipH="1" flipV="1">
            <a:off x="5867400" y="3276600"/>
            <a:ext cx="228600" cy="1371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outerShdw dist="17961" dir="81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1435" name="Line 11"/>
          <p:cNvSpPr>
            <a:spLocks noChangeShapeType="1"/>
          </p:cNvSpPr>
          <p:nvPr/>
        </p:nvSpPr>
        <p:spPr bwMode="auto">
          <a:xfrm rot="14445113" flipV="1">
            <a:off x="6715125" y="3916363"/>
            <a:ext cx="1362075" cy="4095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>
            <a:outerShdw dist="12700" dir="54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57300" y="146050"/>
            <a:ext cx="66294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Corky Bark</a:t>
            </a:r>
          </a:p>
        </p:txBody>
      </p:sp>
      <p:pic>
        <p:nvPicPr>
          <p:cNvPr id="232451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4" t="4993" r="14549" b="7204"/>
          <a:stretch>
            <a:fillRect/>
          </a:stretch>
        </p:blipFill>
        <p:spPr bwMode="auto">
          <a:xfrm>
            <a:off x="381000" y="1147763"/>
            <a:ext cx="1524000" cy="197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2452" name="TextBox 7"/>
          <p:cNvSpPr txBox="1">
            <a:spLocks noChangeArrowheads="1"/>
          </p:cNvSpPr>
          <p:nvPr/>
        </p:nvSpPr>
        <p:spPr bwMode="auto">
          <a:xfrm>
            <a:off x="649288" y="3352800"/>
            <a:ext cx="9874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0">
                <a:solidFill>
                  <a:srgbClr val="FFFFFF"/>
                </a:solidFill>
                <a:latin typeface="Arial" charset="0"/>
                <a:cs typeface="Arial" charset="0"/>
              </a:rPr>
              <a:t>1992</a:t>
            </a:r>
          </a:p>
        </p:txBody>
      </p:sp>
      <p:sp>
        <p:nvSpPr>
          <p:cNvPr id="232453" name="TextBox 6"/>
          <p:cNvSpPr txBox="1">
            <a:spLocks noChangeArrowheads="1"/>
          </p:cNvSpPr>
          <p:nvPr/>
        </p:nvSpPr>
        <p:spPr bwMode="auto">
          <a:xfrm>
            <a:off x="2362200" y="1487488"/>
            <a:ext cx="64008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>
                <a:latin typeface="Trebuchet MS" pitchFamily="34" charset="0"/>
              </a:rPr>
              <a:t>‘Corky bark symptoms resemble Leafroll but their effect is more pronounced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3600">
                <a:latin typeface="Trebuchet MS" pitchFamily="34" charset="0"/>
              </a:rPr>
              <a:t>…small stunted plants…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3600">
                <a:latin typeface="Trebuchet MS" pitchFamily="34" charset="0"/>
              </a:rPr>
              <a:t>leaves turn reddish or bronzish yellow… vines showdeep grooves or pits in the wood.’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57300" y="146050"/>
            <a:ext cx="66294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Corky Bark</a:t>
            </a:r>
          </a:p>
        </p:txBody>
      </p:sp>
      <p:pic>
        <p:nvPicPr>
          <p:cNvPr id="234499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3" y="1143000"/>
            <a:ext cx="1512887" cy="195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4500" name="TextBox 8"/>
          <p:cNvSpPr txBox="1">
            <a:spLocks noChangeArrowheads="1"/>
          </p:cNvSpPr>
          <p:nvPr/>
        </p:nvSpPr>
        <p:spPr bwMode="auto">
          <a:xfrm>
            <a:off x="909638" y="3352800"/>
            <a:ext cx="985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 b="0">
                <a:solidFill>
                  <a:srgbClr val="FFFFFF"/>
                </a:solidFill>
                <a:latin typeface="Arial" charset="0"/>
                <a:cs typeface="Arial" charset="0"/>
              </a:rPr>
              <a:t>2013</a:t>
            </a:r>
          </a:p>
        </p:txBody>
      </p:sp>
      <p:sp>
        <p:nvSpPr>
          <p:cNvPr id="234501" name="TextBox 6"/>
          <p:cNvSpPr txBox="1">
            <a:spLocks noChangeArrowheads="1"/>
          </p:cNvSpPr>
          <p:nvPr/>
        </p:nvSpPr>
        <p:spPr bwMode="auto">
          <a:xfrm>
            <a:off x="2362200" y="1487488"/>
            <a:ext cx="64008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>
                <a:latin typeface="Trebuchet MS" pitchFamily="34" charset="0"/>
              </a:rPr>
              <a:t>‘Corky bark disease is associated with a vitivirus, grapevine virus B, GVB.  When GVB is present with GLRV-2, the disease is much more serious than if either virus were present as a single infection.’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TextBox 3"/>
          <p:cNvSpPr txBox="1">
            <a:spLocks noChangeArrowheads="1"/>
          </p:cNvSpPr>
          <p:nvPr/>
        </p:nvSpPr>
        <p:spPr bwMode="auto">
          <a:xfrm>
            <a:off x="1262063" y="1371600"/>
            <a:ext cx="65008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1F497D"/>
                </a:solidFill>
              </a:rPr>
              <a:t>Association of a Circular DNA Virus in Grapevines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1F497D"/>
                </a:solidFill>
              </a:rPr>
              <a:t>Affected by Red Blotch Disease in California</a:t>
            </a:r>
          </a:p>
        </p:txBody>
      </p:sp>
      <p:sp>
        <p:nvSpPr>
          <p:cNvPr id="236547" name="TextBox 4"/>
          <p:cNvSpPr txBox="1">
            <a:spLocks noChangeArrowheads="1"/>
          </p:cNvSpPr>
          <p:nvPr/>
        </p:nvSpPr>
        <p:spPr bwMode="auto">
          <a:xfrm>
            <a:off x="914400" y="3200400"/>
            <a:ext cx="7162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Arial Narrow" pitchFamily="34" charset="0"/>
              </a:rPr>
              <a:t>M. Al Rwahnih</a:t>
            </a:r>
            <a:r>
              <a:rPr lang="en-US" altLang="en-US" sz="1600" baseline="30000">
                <a:solidFill>
                  <a:srgbClr val="000000"/>
                </a:solidFill>
                <a:latin typeface="Arial Narrow" pitchFamily="34" charset="0"/>
              </a:rPr>
              <a:t>1</a:t>
            </a:r>
            <a:r>
              <a:rPr lang="en-US" altLang="en-US" sz="1600">
                <a:solidFill>
                  <a:srgbClr val="000000"/>
                </a:solidFill>
                <a:latin typeface="Arial Narrow" pitchFamily="34" charset="0"/>
              </a:rPr>
              <a:t>, A. Dave</a:t>
            </a:r>
            <a:r>
              <a:rPr lang="en-US" altLang="en-US" sz="1600" baseline="30000">
                <a:solidFill>
                  <a:srgbClr val="000000"/>
                </a:solidFill>
                <a:latin typeface="Arial Narrow" pitchFamily="34" charset="0"/>
              </a:rPr>
              <a:t>1,2</a:t>
            </a:r>
            <a:r>
              <a:rPr lang="en-US" altLang="en-US" sz="1600">
                <a:solidFill>
                  <a:srgbClr val="000000"/>
                </a:solidFill>
                <a:latin typeface="Arial Narrow" pitchFamily="34" charset="0"/>
              </a:rPr>
              <a:t>, M. Anderson</a:t>
            </a:r>
            <a:r>
              <a:rPr lang="en-US" altLang="en-US" sz="1600" baseline="30000">
                <a:solidFill>
                  <a:srgbClr val="000000"/>
                </a:solidFill>
                <a:latin typeface="Arial Narrow" pitchFamily="34" charset="0"/>
              </a:rPr>
              <a:t>3</a:t>
            </a:r>
            <a:r>
              <a:rPr lang="en-US" altLang="en-US" sz="1600">
                <a:solidFill>
                  <a:srgbClr val="000000"/>
                </a:solidFill>
                <a:latin typeface="Arial Narrow" pitchFamily="34" charset="0"/>
              </a:rPr>
              <a:t>, J. K. Uyemoto</a:t>
            </a:r>
            <a:r>
              <a:rPr lang="en-US" altLang="en-US" sz="1600" baseline="30000">
                <a:solidFill>
                  <a:srgbClr val="000000"/>
                </a:solidFill>
                <a:latin typeface="Arial Narrow" pitchFamily="34" charset="0"/>
              </a:rPr>
              <a:t>2</a:t>
            </a:r>
            <a:r>
              <a:rPr lang="en-US" altLang="en-US" sz="1600">
                <a:solidFill>
                  <a:srgbClr val="000000"/>
                </a:solidFill>
                <a:latin typeface="Arial Narrow" pitchFamily="34" charset="0"/>
              </a:rPr>
              <a:t> and M.R. Sudarshana</a:t>
            </a:r>
            <a:r>
              <a:rPr lang="en-US" altLang="en-US" sz="1600" baseline="30000">
                <a:solidFill>
                  <a:srgbClr val="000000"/>
                </a:solidFill>
                <a:latin typeface="Arial Narrow" pitchFamily="34" charset="0"/>
              </a:rPr>
              <a:t>1,2</a:t>
            </a:r>
            <a:r>
              <a:rPr lang="en-US" altLang="en-US" sz="1600">
                <a:solidFill>
                  <a:srgbClr val="000000"/>
                </a:solidFill>
                <a:latin typeface="Arial Narrow" pitchFamily="34" charset="0"/>
              </a:rPr>
              <a:t> 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baseline="30000">
                <a:solidFill>
                  <a:srgbClr val="000000"/>
                </a:solidFill>
              </a:rPr>
              <a:t>1</a:t>
            </a:r>
            <a:r>
              <a:rPr lang="en-US" altLang="en-US" sz="1600">
                <a:solidFill>
                  <a:srgbClr val="000000"/>
                </a:solidFill>
              </a:rPr>
              <a:t>Dept. of Plant Pathology, </a:t>
            </a:r>
            <a:r>
              <a:rPr lang="en-US" altLang="en-US" sz="1600" baseline="30000">
                <a:solidFill>
                  <a:srgbClr val="000000"/>
                </a:solidFill>
              </a:rPr>
              <a:t>2</a:t>
            </a:r>
            <a:r>
              <a:rPr lang="en-US" altLang="en-US" sz="1600">
                <a:solidFill>
                  <a:srgbClr val="000000"/>
                </a:solidFill>
              </a:rPr>
              <a:t>USDA-ARS, </a:t>
            </a:r>
            <a:r>
              <a:rPr lang="en-US" altLang="en-US" sz="1600" baseline="30000">
                <a:solidFill>
                  <a:srgbClr val="000000"/>
                </a:solidFill>
              </a:rPr>
              <a:t>3</a:t>
            </a:r>
            <a:r>
              <a:rPr lang="en-US" altLang="en-US" sz="1600">
                <a:solidFill>
                  <a:srgbClr val="000000"/>
                </a:solidFill>
              </a:rPr>
              <a:t>Dept. of Viticulture and Enology,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000000"/>
                </a:solidFill>
              </a:rPr>
              <a:t>University of California, Davis, CA 95616, USA</a:t>
            </a:r>
          </a:p>
        </p:txBody>
      </p:sp>
      <p:pic>
        <p:nvPicPr>
          <p:cNvPr id="236548" name="Picture 4" descr="http://www.ars.usda.gov/SP2UserFiles/Place/62060000/graphics/ars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159500"/>
            <a:ext cx="59372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6549" name="Picture 6" descr="ucd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19800"/>
            <a:ext cx="71755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570" name="Picture 4" descr="J:\DCIM\100ND40X\DSC_01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838200"/>
            <a:ext cx="3429000" cy="512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7571" name="Picture 5" descr="J:\DCIM\100ND40X\DSC_019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3810000" cy="255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7572" name="Picture 6" descr="J:\DCIM\100ND40X\DSC_018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363" y="838200"/>
            <a:ext cx="3830637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7573" name="TextBox 7"/>
          <p:cNvSpPr txBox="1">
            <a:spLocks noChangeArrowheads="1"/>
          </p:cNvSpPr>
          <p:nvPr/>
        </p:nvSpPr>
        <p:spPr bwMode="auto">
          <a:xfrm>
            <a:off x="2970213" y="304800"/>
            <a:ext cx="46545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Arial" charset="0"/>
                <a:cs typeface="Arial" charset="0"/>
              </a:rPr>
              <a:t>Zinfandel 1A on AXR, Fall 2011</a:t>
            </a:r>
          </a:p>
        </p:txBody>
      </p:sp>
      <p:pic>
        <p:nvPicPr>
          <p:cNvPr id="237574" name="Picture 4" descr="http://www.ars.usda.gov/SP2UserFiles/Place/62060000/graphics/ars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6159500"/>
            <a:ext cx="59372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7575" name="Picture 10" descr="ucd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19800"/>
            <a:ext cx="71755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086600" cy="990600"/>
          </a:xfrm>
          <a:extLst>
            <a:ext uri="{FAA26D3D-D897-4be2-8F04-BA451C77F1D7}"/>
          </a:extLst>
        </p:spPr>
        <p:txBody>
          <a:bodyPr/>
          <a:lstStyle/>
          <a:p>
            <a:pPr algn="ctr">
              <a:defRPr/>
            </a:pPr>
            <a:r>
              <a:rPr lang="en-US" dirty="0" smtClean="0">
                <a:solidFill>
                  <a:schemeClr val="tx1"/>
                </a:solidFill>
                <a:latin typeface="Comic Sans MS"/>
                <a:ea typeface="+mj-ea"/>
                <a:cs typeface="Comic Sans MS"/>
              </a:rPr>
              <a:t>Distribution of </a:t>
            </a:r>
            <a:r>
              <a:rPr lang="en-US" dirty="0" err="1" smtClean="0">
                <a:solidFill>
                  <a:schemeClr val="tx1"/>
                </a:solidFill>
                <a:latin typeface="Comic Sans MS"/>
                <a:ea typeface="+mj-ea"/>
                <a:cs typeface="Comic Sans MS"/>
              </a:rPr>
              <a:t>GRBaV</a:t>
            </a:r>
            <a:endParaRPr lang="en-US" dirty="0">
              <a:solidFill>
                <a:schemeClr val="tx1"/>
              </a:solidFill>
              <a:latin typeface="Comic Sans MS"/>
              <a:ea typeface="+mj-ea"/>
              <a:cs typeface="Comic Sans MS"/>
            </a:endParaRPr>
          </a:p>
        </p:txBody>
      </p:sp>
      <p:sp>
        <p:nvSpPr>
          <p:cNvPr id="238595" name="TextBox 2"/>
          <p:cNvSpPr txBox="1">
            <a:spLocks noChangeArrowheads="1"/>
          </p:cNvSpPr>
          <p:nvPr/>
        </p:nvSpPr>
        <p:spPr bwMode="auto">
          <a:xfrm>
            <a:off x="1447800" y="1676400"/>
            <a:ext cx="4191000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lnSpc>
                <a:spcPct val="110000"/>
              </a:lnSpc>
              <a:spcBef>
                <a:spcPct val="20000"/>
              </a:spcBef>
              <a:buChar char="•"/>
              <a:defRPr sz="22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>
              <a:lnSpc>
                <a:spcPct val="110000"/>
              </a:lnSpc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har char="•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2800" b="0">
                <a:solidFill>
                  <a:srgbClr val="000000"/>
                </a:solidFill>
                <a:latin typeface="Comic Sans MS" pitchFamily="66" charset="0"/>
              </a:rPr>
              <a:t>Wine grapes</a:t>
            </a:r>
          </a:p>
          <a:p>
            <a:pPr lvl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800" b="0">
                <a:solidFill>
                  <a:srgbClr val="000000"/>
                </a:solidFill>
                <a:latin typeface="Comic Sans MS" pitchFamily="66" charset="0"/>
              </a:rPr>
              <a:t>	Red</a:t>
            </a:r>
            <a:br>
              <a:rPr lang="en-US" altLang="en-US" sz="2800" b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en-US" altLang="en-US" sz="2800" b="0">
                <a:solidFill>
                  <a:srgbClr val="000000"/>
                </a:solidFill>
                <a:latin typeface="Comic Sans MS" pitchFamily="66" charset="0"/>
              </a:rPr>
              <a:t>	White</a:t>
            </a:r>
          </a:p>
          <a:p>
            <a:pPr lvl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2800" b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2800" b="0">
                <a:solidFill>
                  <a:srgbClr val="000000"/>
                </a:solidFill>
                <a:latin typeface="Comic Sans MS" pitchFamily="66" charset="0"/>
              </a:rPr>
              <a:t>Table grapes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altLang="en-US" sz="2800" b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2800" b="0">
                <a:solidFill>
                  <a:srgbClr val="000000"/>
                </a:solidFill>
                <a:latin typeface="Comic Sans MS" pitchFamily="66" charset="0"/>
              </a:rPr>
              <a:t>Raisin grapes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altLang="en-US" sz="2800" b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en-US" sz="2800" b="0">
                <a:solidFill>
                  <a:srgbClr val="000000"/>
                </a:solidFill>
                <a:latin typeface="Comic Sans MS" pitchFamily="66" charset="0"/>
              </a:rPr>
              <a:t>Rootstocks</a:t>
            </a:r>
            <a:endParaRPr lang="en-US" altLang="en-US" sz="2800">
              <a:solidFill>
                <a:srgbClr val="FFFF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pPr algn="ctr"/>
            <a:r>
              <a:rPr lang="en-US" altLang="en-US" smtClean="0">
                <a:solidFill>
                  <a:schemeClr val="tx1"/>
                </a:solidFill>
                <a:latin typeface="Comic Sans MS" pitchFamily="66" charset="0"/>
              </a:rPr>
              <a:t>Discovery of Fanleaf Disease</a:t>
            </a:r>
            <a:endParaRPr lang="en-US" altLang="en-US" smtClean="0">
              <a:solidFill>
                <a:schemeClr val="tx1"/>
              </a:solidFill>
            </a:endParaRP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8382000" cy="5334000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First description in France (Cazalis-Allut, 1841)</a:t>
            </a:r>
          </a:p>
          <a:p>
            <a:pPr>
              <a:lnSpc>
                <a:spcPct val="50000"/>
              </a:lnSpc>
              <a:spcAft>
                <a:spcPts val="600"/>
              </a:spcAft>
            </a:pPr>
            <a:endParaRPr lang="en-US" altLang="en-US" sz="2000" smtClean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Implication of a pathogen similar to the </a:t>
            </a:r>
            <a:r>
              <a:rPr lang="en-US" altLang="en-US" sz="2000" i="1" smtClean="0">
                <a:solidFill>
                  <a:schemeClr val="tx1"/>
                </a:solidFill>
                <a:latin typeface="Comic Sans MS" pitchFamily="66" charset="0"/>
              </a:rPr>
              <a:t>contagium vivum fluidum</a:t>
            </a: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 (Baccarini, 1902)</a:t>
            </a:r>
          </a:p>
          <a:p>
            <a:pPr>
              <a:lnSpc>
                <a:spcPct val="50000"/>
              </a:lnSpc>
              <a:spcAft>
                <a:spcPts val="600"/>
              </a:spcAft>
            </a:pPr>
            <a:endParaRPr lang="en-US" altLang="en-US" sz="2000" smtClean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Fanleaf degeneration contracted from disease vineyard soil (Petri, 1918)</a:t>
            </a:r>
          </a:p>
          <a:p>
            <a:pPr>
              <a:lnSpc>
                <a:spcPct val="50000"/>
              </a:lnSpc>
              <a:spcAft>
                <a:spcPts val="600"/>
              </a:spcAft>
            </a:pPr>
            <a:endParaRPr lang="en-US" altLang="en-US" sz="2000" smtClean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Identification of </a:t>
            </a:r>
            <a:r>
              <a:rPr lang="en-US" altLang="en-US" sz="2000" i="1" smtClean="0">
                <a:solidFill>
                  <a:schemeClr val="tx1"/>
                </a:solidFill>
                <a:latin typeface="Comic Sans MS" pitchFamily="66" charset="0"/>
              </a:rPr>
              <a:t>Xiphinema index</a:t>
            </a: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, the dagger nematode vector (Hewitt </a:t>
            </a:r>
            <a:r>
              <a:rPr lang="en-US" altLang="en-US" sz="2000" i="1" smtClean="0">
                <a:solidFill>
                  <a:schemeClr val="tx1"/>
                </a:solidFill>
                <a:latin typeface="Comic Sans MS" pitchFamily="66" charset="0"/>
              </a:rPr>
              <a:t>et al.,</a:t>
            </a: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 1958)</a:t>
            </a:r>
          </a:p>
          <a:p>
            <a:pPr>
              <a:lnSpc>
                <a:spcPct val="50000"/>
              </a:lnSpc>
              <a:spcAft>
                <a:spcPts val="600"/>
              </a:spcAft>
            </a:pPr>
            <a:endParaRPr lang="en-US" altLang="en-US" sz="2000" smtClean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Identification and characterization of </a:t>
            </a:r>
            <a:r>
              <a:rPr lang="en-US" altLang="en-US" sz="2000" i="1" smtClean="0">
                <a:solidFill>
                  <a:schemeClr val="tx1"/>
                </a:solidFill>
                <a:latin typeface="Comic Sans MS" pitchFamily="66" charset="0"/>
              </a:rPr>
              <a:t>Grapevine fanleaf virus </a:t>
            </a: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as the causal agent (Baldacci </a:t>
            </a:r>
            <a:r>
              <a:rPr lang="en-US" altLang="en-US" sz="2000" i="1" smtClean="0">
                <a:solidFill>
                  <a:schemeClr val="tx1"/>
                </a:solidFill>
                <a:latin typeface="Comic Sans MS" pitchFamily="66" charset="0"/>
              </a:rPr>
              <a:t>et al.,</a:t>
            </a: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 1960; Cadman </a:t>
            </a:r>
            <a:r>
              <a:rPr lang="en-US" altLang="en-US" sz="2000" i="1" smtClean="0">
                <a:solidFill>
                  <a:schemeClr val="tx1"/>
                </a:solidFill>
                <a:latin typeface="Comic Sans MS" pitchFamily="66" charset="0"/>
              </a:rPr>
              <a:t>et al.,</a:t>
            </a: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 1960; Vuittenez, 1960)</a:t>
            </a:r>
          </a:p>
          <a:p>
            <a:pPr>
              <a:lnSpc>
                <a:spcPct val="50000"/>
              </a:lnSpc>
              <a:spcAft>
                <a:spcPts val="600"/>
              </a:spcAft>
            </a:pPr>
            <a:endParaRPr lang="en-US" altLang="en-US" sz="2000" smtClean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Koch’s postulates fulfilled (Hewitt </a:t>
            </a:r>
            <a:r>
              <a:rPr lang="en-US" altLang="en-US" sz="2000" i="1" smtClean="0">
                <a:solidFill>
                  <a:schemeClr val="tx1"/>
                </a:solidFill>
                <a:latin typeface="Comic Sans MS" pitchFamily="66" charset="0"/>
              </a:rPr>
              <a:t>et al., </a:t>
            </a: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1962)</a:t>
            </a:r>
            <a:endParaRPr lang="en-US" altLang="en-US" sz="2000" smtClean="0">
              <a:solidFill>
                <a:schemeClr val="tx1"/>
              </a:solidFill>
            </a:endParaRPr>
          </a:p>
        </p:txBody>
      </p:sp>
      <p:sp>
        <p:nvSpPr>
          <p:cNvPr id="197636" name="Text Box 5"/>
          <p:cNvSpPr txBox="1">
            <a:spLocks noChangeArrowheads="1"/>
          </p:cNvSpPr>
          <p:nvPr/>
        </p:nvSpPr>
        <p:spPr bwMode="auto">
          <a:xfrm>
            <a:off x="5638800" y="6581775"/>
            <a:ext cx="32480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har char="•"/>
              <a:defRPr sz="22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har char="•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Comic Sans MS" pitchFamily="66" charset="0"/>
              </a:rPr>
              <a:t>Andret-Link </a:t>
            </a:r>
            <a:r>
              <a:rPr lang="en-US" altLang="en-US" sz="1200" i="1">
                <a:solidFill>
                  <a:srgbClr val="000000"/>
                </a:solidFill>
                <a:latin typeface="Comic Sans MS" pitchFamily="66" charset="0"/>
              </a:rPr>
              <a:t>et al.</a:t>
            </a:r>
            <a:r>
              <a:rPr lang="en-US" altLang="en-US" sz="1200">
                <a:solidFill>
                  <a:srgbClr val="000000"/>
                </a:solidFill>
                <a:latin typeface="Comic Sans MS" pitchFamily="66" charset="0"/>
              </a:rPr>
              <a:t> J. Pathol. 86:183 (2004)</a:t>
            </a: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9618" name="Group 1"/>
          <p:cNvGrpSpPr>
            <a:grpSpLocks/>
          </p:cNvGrpSpPr>
          <p:nvPr/>
        </p:nvGrpSpPr>
        <p:grpSpPr bwMode="auto">
          <a:xfrm>
            <a:off x="152400" y="228600"/>
            <a:ext cx="9009063" cy="6553200"/>
            <a:chOff x="152400" y="228600"/>
            <a:chExt cx="9009063" cy="6553200"/>
          </a:xfrm>
        </p:grpSpPr>
        <p:pic>
          <p:nvPicPr>
            <p:cNvPr id="239624" name="Picture 8" descr="usa.t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384175"/>
              <a:ext cx="9009063" cy="5940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5-Point Star 9"/>
            <p:cNvSpPr/>
            <p:nvPr/>
          </p:nvSpPr>
          <p:spPr bwMode="auto">
            <a:xfrm>
              <a:off x="1143000" y="762000"/>
              <a:ext cx="228600" cy="228600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sz="1400">
                <a:solidFill>
                  <a:srgbClr val="FF0000"/>
                </a:solidFill>
                <a:latin typeface="Verdana" charset="0"/>
                <a:cs typeface="ＭＳ Ｐゴシック" charset="0"/>
              </a:endParaRPr>
            </a:p>
          </p:txBody>
        </p:sp>
        <p:sp>
          <p:nvSpPr>
            <p:cNvPr id="24" name="5-Point Star 23"/>
            <p:cNvSpPr/>
            <p:nvPr/>
          </p:nvSpPr>
          <p:spPr bwMode="auto">
            <a:xfrm>
              <a:off x="685800" y="2819400"/>
              <a:ext cx="228600" cy="228600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sz="1400">
                <a:solidFill>
                  <a:srgbClr val="FF0000"/>
                </a:solidFill>
                <a:latin typeface="Verdana" charset="0"/>
                <a:cs typeface="ＭＳ Ｐゴシック" charset="0"/>
              </a:endParaRPr>
            </a:p>
          </p:txBody>
        </p:sp>
        <p:sp>
          <p:nvSpPr>
            <p:cNvPr id="28" name="5-Point Star 27"/>
            <p:cNvSpPr/>
            <p:nvPr/>
          </p:nvSpPr>
          <p:spPr bwMode="auto">
            <a:xfrm>
              <a:off x="7924800" y="1752600"/>
              <a:ext cx="228600" cy="228600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sz="1400">
                <a:solidFill>
                  <a:srgbClr val="FF0000"/>
                </a:solidFill>
                <a:latin typeface="Verdana" charset="0"/>
                <a:cs typeface="ＭＳ Ｐゴシック" charset="0"/>
              </a:endParaRPr>
            </a:p>
          </p:txBody>
        </p:sp>
        <p:sp>
          <p:nvSpPr>
            <p:cNvPr id="29" name="5-Point Star 28"/>
            <p:cNvSpPr/>
            <p:nvPr/>
          </p:nvSpPr>
          <p:spPr bwMode="auto">
            <a:xfrm>
              <a:off x="7620000" y="2286000"/>
              <a:ext cx="228600" cy="228600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sz="1400">
                <a:solidFill>
                  <a:srgbClr val="FF0000"/>
                </a:solidFill>
                <a:latin typeface="Verdana" charset="0"/>
                <a:cs typeface="ＭＳ Ｐゴシック" charset="0"/>
              </a:endParaRPr>
            </a:p>
          </p:txBody>
        </p:sp>
        <p:grpSp>
          <p:nvGrpSpPr>
            <p:cNvPr id="239629" name="Group 13"/>
            <p:cNvGrpSpPr>
              <a:grpSpLocks/>
            </p:cNvGrpSpPr>
            <p:nvPr/>
          </p:nvGrpSpPr>
          <p:grpSpPr bwMode="auto">
            <a:xfrm>
              <a:off x="3238500" y="6019800"/>
              <a:ext cx="5905500" cy="762000"/>
              <a:chOff x="3239018" y="6019620"/>
              <a:chExt cx="5904982" cy="761566"/>
            </a:xfrm>
          </p:grpSpPr>
          <p:sp>
            <p:nvSpPr>
              <p:cNvPr id="239634" name="Rectangle 11"/>
              <p:cNvSpPr>
                <a:spLocks noChangeArrowheads="1"/>
              </p:cNvSpPr>
              <p:nvPr/>
            </p:nvSpPr>
            <p:spPr bwMode="auto">
              <a:xfrm>
                <a:off x="5257800" y="6019620"/>
                <a:ext cx="3886200" cy="3049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lnSpc>
                    <a:spcPct val="110000"/>
                  </a:lnSpc>
                  <a:spcBef>
                    <a:spcPct val="20000"/>
                  </a:spcBef>
                  <a:buChar char="•"/>
                  <a:defRPr sz="2200">
                    <a:solidFill>
                      <a:schemeClr val="bg1"/>
                    </a:solidFill>
                    <a:latin typeface="Arial" charset="0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bg1"/>
                    </a:solidFill>
                    <a:latin typeface="Arial" charset="0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20000"/>
                  </a:spcBef>
                  <a:buChar char="•"/>
                  <a:defRPr>
                    <a:solidFill>
                      <a:schemeClr val="bg1"/>
                    </a:solidFill>
                    <a:latin typeface="Arial" charset="0"/>
                    <a:ea typeface="MS PGothic" pitchFamily="34" charset="-128"/>
                  </a:defRPr>
                </a:lvl3pPr>
                <a:lvl4pPr marL="1600200" indent="-228600">
                  <a:lnSpc>
                    <a:spcPct val="11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bg1"/>
                    </a:solidFill>
                    <a:latin typeface="Arial" charset="0"/>
                    <a:ea typeface="MS PGothic" pitchFamily="34" charset="-128"/>
                  </a:defRPr>
                </a:lvl4pPr>
                <a:lvl5pPr marL="2057400" indent="-228600">
                  <a:lnSpc>
                    <a:spcPct val="110000"/>
                  </a:lnSpc>
                  <a:spcBef>
                    <a:spcPct val="20000"/>
                  </a:spcBef>
                  <a:buChar char="»"/>
                  <a:defRPr>
                    <a:solidFill>
                      <a:schemeClr val="bg1"/>
                    </a:solidFill>
                    <a:latin typeface="Arial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bg1"/>
                    </a:solidFill>
                    <a:latin typeface="Arial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bg1"/>
                    </a:solidFill>
                    <a:latin typeface="Arial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bg1"/>
                    </a:solidFill>
                    <a:latin typeface="Arial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bg1"/>
                    </a:solidFill>
                    <a:latin typeface="Arial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en-US" altLang="en-US" sz="1400">
                  <a:solidFill>
                    <a:srgbClr val="FFFFFF"/>
                  </a:solidFill>
                  <a:latin typeface="Verdana" pitchFamily="34" charset="0"/>
                </a:endParaRPr>
              </a:p>
            </p:txBody>
          </p:sp>
          <p:sp>
            <p:nvSpPr>
              <p:cNvPr id="239635" name="TextBox 12"/>
              <p:cNvSpPr txBox="1">
                <a:spLocks noChangeArrowheads="1"/>
              </p:cNvSpPr>
              <p:nvPr/>
            </p:nvSpPr>
            <p:spPr bwMode="auto">
              <a:xfrm>
                <a:off x="3239018" y="6319746"/>
                <a:ext cx="5904982" cy="4614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110000"/>
                  </a:lnSpc>
                  <a:spcBef>
                    <a:spcPct val="20000"/>
                  </a:spcBef>
                  <a:buChar char="•"/>
                  <a:defRPr sz="2200">
                    <a:solidFill>
                      <a:schemeClr val="bg1"/>
                    </a:solidFill>
                    <a:latin typeface="Arial" charset="0"/>
                    <a:ea typeface="MS PGothic" pitchFamily="34" charset="-128"/>
                  </a:defRPr>
                </a:lvl1pPr>
                <a:lvl2pPr marL="742950" indent="-285750">
                  <a:lnSpc>
                    <a:spcPct val="11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bg1"/>
                    </a:solidFill>
                    <a:latin typeface="Arial" charset="0"/>
                    <a:ea typeface="MS PGothic" pitchFamily="34" charset="-128"/>
                  </a:defRPr>
                </a:lvl2pPr>
                <a:lvl3pPr marL="1143000" indent="-228600">
                  <a:lnSpc>
                    <a:spcPct val="110000"/>
                  </a:lnSpc>
                  <a:spcBef>
                    <a:spcPct val="20000"/>
                  </a:spcBef>
                  <a:buChar char="•"/>
                  <a:defRPr>
                    <a:solidFill>
                      <a:schemeClr val="bg1"/>
                    </a:solidFill>
                    <a:latin typeface="Arial" charset="0"/>
                    <a:ea typeface="MS PGothic" pitchFamily="34" charset="-128"/>
                  </a:defRPr>
                </a:lvl3pPr>
                <a:lvl4pPr marL="1600200" indent="-228600">
                  <a:lnSpc>
                    <a:spcPct val="110000"/>
                  </a:lnSpc>
                  <a:spcBef>
                    <a:spcPct val="20000"/>
                  </a:spcBef>
                  <a:buChar char="–"/>
                  <a:defRPr>
                    <a:solidFill>
                      <a:schemeClr val="bg1"/>
                    </a:solidFill>
                    <a:latin typeface="Arial" charset="0"/>
                    <a:ea typeface="MS PGothic" pitchFamily="34" charset="-128"/>
                  </a:defRPr>
                </a:lvl4pPr>
                <a:lvl5pPr marL="2057400" indent="-228600">
                  <a:lnSpc>
                    <a:spcPct val="110000"/>
                  </a:lnSpc>
                  <a:spcBef>
                    <a:spcPct val="20000"/>
                  </a:spcBef>
                  <a:buChar char="»"/>
                  <a:defRPr>
                    <a:solidFill>
                      <a:schemeClr val="bg1"/>
                    </a:solidFill>
                    <a:latin typeface="Arial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bg1"/>
                    </a:solidFill>
                    <a:latin typeface="Arial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bg1"/>
                    </a:solidFill>
                    <a:latin typeface="Arial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bg1"/>
                    </a:solidFill>
                    <a:latin typeface="Arial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lnSpc>
                    <a:spcPct val="110000"/>
                  </a:lnSpc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bg1"/>
                    </a:solidFill>
                    <a:latin typeface="Arial" charset="0"/>
                    <a:ea typeface="MS PGothic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2400">
                    <a:solidFill>
                      <a:srgbClr val="000000"/>
                    </a:solidFill>
                    <a:latin typeface="Comic Sans MS" pitchFamily="66" charset="0"/>
                  </a:rPr>
                  <a:t>Distribution of GRBaV-infected vines</a:t>
                </a:r>
              </a:p>
            </p:txBody>
          </p:sp>
        </p:grpSp>
        <p:sp>
          <p:nvSpPr>
            <p:cNvPr id="57" name="5-Point Star 56"/>
            <p:cNvSpPr/>
            <p:nvPr/>
          </p:nvSpPr>
          <p:spPr bwMode="auto">
            <a:xfrm>
              <a:off x="914400" y="1371600"/>
              <a:ext cx="228600" cy="228600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sz="1400">
                <a:solidFill>
                  <a:srgbClr val="FF0000"/>
                </a:solidFill>
                <a:latin typeface="Verdana" charset="0"/>
                <a:cs typeface="ＭＳ Ｐゴシック" charset="0"/>
              </a:endParaRPr>
            </a:p>
          </p:txBody>
        </p:sp>
        <p:sp>
          <p:nvSpPr>
            <p:cNvPr id="22" name="5-Point Star 21"/>
            <p:cNvSpPr/>
            <p:nvPr/>
          </p:nvSpPr>
          <p:spPr bwMode="auto">
            <a:xfrm>
              <a:off x="7620000" y="2971800"/>
              <a:ext cx="228600" cy="228600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sz="1400">
                <a:solidFill>
                  <a:srgbClr val="FF0000"/>
                </a:solidFill>
                <a:latin typeface="Verdana" charset="0"/>
                <a:cs typeface="ＭＳ Ｐゴシック" charset="0"/>
              </a:endParaRPr>
            </a:p>
          </p:txBody>
        </p:sp>
        <p:sp>
          <p:nvSpPr>
            <p:cNvPr id="26" name="5-Point Star 25"/>
            <p:cNvSpPr/>
            <p:nvPr/>
          </p:nvSpPr>
          <p:spPr bwMode="auto">
            <a:xfrm>
              <a:off x="8077200" y="2590800"/>
              <a:ext cx="228600" cy="228600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sz="1400">
                <a:solidFill>
                  <a:srgbClr val="FF0000"/>
                </a:solidFill>
                <a:latin typeface="Verdana" charset="0"/>
                <a:cs typeface="ＭＳ Ｐゴシック" charset="0"/>
              </a:endParaRPr>
            </a:p>
          </p:txBody>
        </p:sp>
        <p:sp>
          <p:nvSpPr>
            <p:cNvPr id="14" name="5-Point Star 13"/>
            <p:cNvSpPr/>
            <p:nvPr/>
          </p:nvSpPr>
          <p:spPr bwMode="auto">
            <a:xfrm>
              <a:off x="1524000" y="228600"/>
              <a:ext cx="228600" cy="228600"/>
            </a:xfrm>
            <a:prstGeom prst="star5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en-US" sz="1400">
                <a:solidFill>
                  <a:srgbClr val="FF0000"/>
                </a:solidFill>
                <a:latin typeface="Verdana" charset="0"/>
                <a:cs typeface="ＭＳ Ｐゴシック" charset="0"/>
              </a:endParaRPr>
            </a:p>
          </p:txBody>
        </p:sp>
      </p:grpSp>
      <p:sp>
        <p:nvSpPr>
          <p:cNvPr id="15" name="5-Point Star 14"/>
          <p:cNvSpPr/>
          <p:nvPr/>
        </p:nvSpPr>
        <p:spPr bwMode="auto">
          <a:xfrm>
            <a:off x="7467600" y="1600200"/>
            <a:ext cx="228600" cy="228600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en-US" sz="1400">
              <a:solidFill>
                <a:srgbClr val="FF0000"/>
              </a:solidFill>
              <a:latin typeface="Verdana" charset="0"/>
              <a:cs typeface="ＭＳ Ｐゴシック" charset="0"/>
            </a:endParaRPr>
          </a:p>
        </p:txBody>
      </p:sp>
      <p:sp>
        <p:nvSpPr>
          <p:cNvPr id="16" name="5-Point Star 15"/>
          <p:cNvSpPr/>
          <p:nvPr/>
        </p:nvSpPr>
        <p:spPr bwMode="auto">
          <a:xfrm>
            <a:off x="4114800" y="4495800"/>
            <a:ext cx="228600" cy="228600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en-US" sz="1400">
              <a:solidFill>
                <a:srgbClr val="FF0000"/>
              </a:solidFill>
              <a:latin typeface="Verdana" charset="0"/>
              <a:cs typeface="ＭＳ Ｐゴシック" charset="0"/>
            </a:endParaRPr>
          </a:p>
        </p:txBody>
      </p:sp>
      <p:sp>
        <p:nvSpPr>
          <p:cNvPr id="17" name="5-Point Star 16"/>
          <p:cNvSpPr/>
          <p:nvPr/>
        </p:nvSpPr>
        <p:spPr bwMode="auto">
          <a:xfrm>
            <a:off x="6934200" y="4191000"/>
            <a:ext cx="228600" cy="228600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en-US" sz="1400">
              <a:solidFill>
                <a:srgbClr val="FF0000"/>
              </a:solidFill>
              <a:latin typeface="Verdana" charset="0"/>
              <a:cs typeface="ＭＳ Ｐゴシック" charset="0"/>
            </a:endParaRPr>
          </a:p>
        </p:txBody>
      </p:sp>
      <p:sp>
        <p:nvSpPr>
          <p:cNvPr id="18" name="5-Point Star 17"/>
          <p:cNvSpPr/>
          <p:nvPr/>
        </p:nvSpPr>
        <p:spPr bwMode="auto">
          <a:xfrm>
            <a:off x="5334000" y="3886200"/>
            <a:ext cx="228600" cy="228600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en-US" sz="1400">
              <a:solidFill>
                <a:srgbClr val="FF0000"/>
              </a:solidFill>
              <a:latin typeface="Verdana" charset="0"/>
              <a:cs typeface="ＭＳ Ｐゴシック" charset="0"/>
            </a:endParaRPr>
          </a:p>
        </p:txBody>
      </p:sp>
      <p:sp>
        <p:nvSpPr>
          <p:cNvPr id="19" name="5-Point Star 18"/>
          <p:cNvSpPr/>
          <p:nvPr/>
        </p:nvSpPr>
        <p:spPr bwMode="auto">
          <a:xfrm>
            <a:off x="7772400" y="2590800"/>
            <a:ext cx="228600" cy="228600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en-US" sz="1400">
              <a:solidFill>
                <a:srgbClr val="FF0000"/>
              </a:solidFill>
              <a:latin typeface="Verdana" charset="0"/>
              <a:cs typeface="ＭＳ Ｐゴシック" charset="0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ChangeArrowheads="1"/>
          </p:cNvSpPr>
          <p:nvPr/>
        </p:nvSpPr>
        <p:spPr bwMode="auto">
          <a:xfrm>
            <a:off x="457200" y="457200"/>
            <a:ext cx="8305800" cy="5943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1667" name="Picture 3" descr="FPS postcard power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338" y="971550"/>
            <a:ext cx="6791325" cy="491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4000" b="1" smtClean="0">
                <a:solidFill>
                  <a:schemeClr val="bg1"/>
                </a:solidFill>
              </a:rPr>
              <a:t>Foundation Plant Services:</a:t>
            </a:r>
            <a:endParaRPr lang="en-US" altLang="en-US" sz="3600" smtClean="0">
              <a:solidFill>
                <a:schemeClr val="bg1"/>
              </a:solidFill>
            </a:endParaRPr>
          </a:p>
        </p:txBody>
      </p:sp>
      <p:sp>
        <p:nvSpPr>
          <p:cNvPr id="115715" name="Text Box 1027"/>
          <p:cNvSpPr txBox="1">
            <a:spLocks noChangeArrowheads="1"/>
          </p:cNvSpPr>
          <p:nvPr/>
        </p:nvSpPr>
        <p:spPr bwMode="auto">
          <a:xfrm>
            <a:off x="609600" y="1676400"/>
            <a:ext cx="8229600" cy="385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Aft>
                <a:spcPts val="600"/>
              </a:spcAft>
              <a:buClr>
                <a:srgbClr val="99FF66"/>
              </a:buClr>
              <a:buSzPct val="80000"/>
              <a:buFont typeface="Wingdings" pitchFamily="2" charset="2"/>
              <a:buChar char="§"/>
              <a:defRPr/>
            </a:pPr>
            <a:r>
              <a:rPr lang="en-US" sz="2400" b="0" dirty="0">
                <a:solidFill>
                  <a:srgbClr val="99FF66"/>
                </a:solidFill>
                <a:latin typeface="Times New Roman"/>
              </a:rPr>
              <a:t> </a:t>
            </a:r>
            <a:r>
              <a:rPr lang="en-US" sz="2800" b="0" dirty="0">
                <a:solidFill>
                  <a:srgbClr val="99FF66"/>
                </a:solidFill>
                <a:latin typeface="Calibri" pitchFamily="34" charset="0"/>
              </a:rPr>
              <a:t>Produces, tests, maintains and distributes elite      disease-tested plant  propagation material</a:t>
            </a:r>
          </a:p>
          <a:p>
            <a:pPr>
              <a:spcBef>
                <a:spcPct val="40000"/>
              </a:spcBef>
              <a:spcAft>
                <a:spcPts val="600"/>
              </a:spcAft>
              <a:buClr>
                <a:srgbClr val="99FF66"/>
              </a:buClr>
              <a:buSzPct val="80000"/>
              <a:buFont typeface="Wingdings" pitchFamily="2" charset="2"/>
              <a:buChar char="§"/>
              <a:defRPr/>
            </a:pPr>
            <a:r>
              <a:rPr lang="en-US" sz="2800" b="0" dirty="0">
                <a:solidFill>
                  <a:srgbClr val="99FF66"/>
                </a:solidFill>
                <a:latin typeface="Calibri" pitchFamily="34" charset="0"/>
              </a:rPr>
              <a:t> Provides plant importation and quarantine services, virus testing and elimination</a:t>
            </a:r>
          </a:p>
          <a:p>
            <a:pPr>
              <a:spcBef>
                <a:spcPct val="40000"/>
              </a:spcBef>
              <a:spcAft>
                <a:spcPts val="600"/>
              </a:spcAft>
              <a:buClr>
                <a:srgbClr val="99FF66"/>
              </a:buClr>
              <a:buSzPct val="80000"/>
              <a:buFont typeface="Wingdings" pitchFamily="2" charset="2"/>
              <a:buChar char="§"/>
              <a:defRPr/>
            </a:pPr>
            <a:r>
              <a:rPr lang="en-US" sz="2800" b="0" dirty="0">
                <a:solidFill>
                  <a:srgbClr val="99FF66"/>
                </a:solidFill>
                <a:latin typeface="Calibri" pitchFamily="34" charset="0"/>
              </a:rPr>
              <a:t> Coordinates release of UC patented horticultural varieties</a:t>
            </a:r>
          </a:p>
          <a:p>
            <a:pPr>
              <a:spcBef>
                <a:spcPct val="40000"/>
              </a:spcBef>
              <a:spcAft>
                <a:spcPts val="600"/>
              </a:spcAft>
              <a:buClr>
                <a:srgbClr val="99FF66"/>
              </a:buClr>
              <a:buSzPct val="80000"/>
              <a:buFont typeface="Wingdings" pitchFamily="2" charset="2"/>
              <a:buChar char="§"/>
              <a:defRPr/>
            </a:pPr>
            <a:r>
              <a:rPr lang="en-US" sz="2800" b="0" dirty="0">
                <a:solidFill>
                  <a:srgbClr val="99FF66"/>
                </a:solidFill>
                <a:latin typeface="Calibri" pitchFamily="34" charset="0"/>
              </a:rPr>
              <a:t> Links researchers, nurseries, and producers</a:t>
            </a:r>
            <a:endParaRPr lang="en-US" sz="2800" b="0" dirty="0">
              <a:solidFill>
                <a:srgbClr val="99FF66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alibri" pitchFamily="34" charset="0"/>
            </a:endParaRPr>
          </a:p>
        </p:txBody>
      </p:sp>
      <p:grpSp>
        <p:nvGrpSpPr>
          <p:cNvPr id="242692" name="Group 7"/>
          <p:cNvGrpSpPr>
            <a:grpSpLocks/>
          </p:cNvGrpSpPr>
          <p:nvPr/>
        </p:nvGrpSpPr>
        <p:grpSpPr bwMode="auto">
          <a:xfrm>
            <a:off x="258763" y="6019800"/>
            <a:ext cx="5791200" cy="584200"/>
            <a:chOff x="258726" y="5835650"/>
            <a:chExt cx="5791200" cy="584200"/>
          </a:xfrm>
        </p:grpSpPr>
        <p:sp>
          <p:nvSpPr>
            <p:cNvPr id="242694" name="Text Box 1029"/>
            <p:cNvSpPr txBox="1">
              <a:spLocks noChangeArrowheads="1"/>
            </p:cNvSpPr>
            <p:nvPr/>
          </p:nvSpPr>
          <p:spPr bwMode="auto">
            <a:xfrm>
              <a:off x="536575" y="5835650"/>
              <a:ext cx="5330825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2000" b="0">
                  <a:solidFill>
                    <a:srgbClr val="FFFFFF"/>
                  </a:solidFill>
                </a:rPr>
                <a:t>College of Agricultural &amp; Environmental Sciences</a:t>
              </a:r>
              <a:endParaRPr lang="en-US" altLang="en-US" sz="2400" b="0">
                <a:solidFill>
                  <a:srgbClr val="FFFFFF"/>
                </a:solidFill>
              </a:endParaRPr>
            </a:p>
          </p:txBody>
        </p:sp>
        <p:sp>
          <p:nvSpPr>
            <p:cNvPr id="115718" name="Line 1030"/>
            <p:cNvSpPr>
              <a:spLocks noChangeShapeType="1"/>
            </p:cNvSpPr>
            <p:nvPr/>
          </p:nvSpPr>
          <p:spPr bwMode="auto">
            <a:xfrm flipV="1">
              <a:off x="258726" y="6172200"/>
              <a:ext cx="57912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242696" name="Picture 1035" descr="UCDavis logo black trans small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8200" y="6216650"/>
              <a:ext cx="1219200" cy="203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990600" y="1524000"/>
            <a:ext cx="7010400" cy="0"/>
          </a:xfrm>
          <a:prstGeom prst="line">
            <a:avLst/>
          </a:prstGeom>
          <a:noFill/>
          <a:ln w="57150" cmpd="thinThick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CROP PROGRAMS AT FPS</a:t>
            </a:r>
            <a:endParaRPr lang="en-US" sz="4800" b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/>
            </a:endParaRP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838200" y="1503363"/>
            <a:ext cx="3657600" cy="535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SzPct val="75000"/>
              <a:buFont typeface="Wingdings" pitchFamily="2" charset="2"/>
              <a:buChar char="Ï"/>
              <a:defRPr/>
            </a:pPr>
            <a:r>
              <a:rPr lang="en-US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Grape</a:t>
            </a:r>
          </a:p>
          <a:p>
            <a:pPr>
              <a:spcBef>
                <a:spcPct val="50000"/>
              </a:spcBef>
              <a:buSzPct val="75000"/>
              <a:buFont typeface="Wingdings" pitchFamily="2" charset="2"/>
              <a:buChar char="Ï"/>
              <a:defRPr/>
            </a:pPr>
            <a:r>
              <a:rPr lang="en-US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Strawberry</a:t>
            </a:r>
          </a:p>
          <a:p>
            <a:pPr>
              <a:spcBef>
                <a:spcPct val="50000"/>
              </a:spcBef>
              <a:buSzPct val="75000"/>
              <a:buFont typeface="Wingdings" pitchFamily="2" charset="2"/>
              <a:buChar char="Ï"/>
              <a:defRPr/>
            </a:pPr>
            <a:r>
              <a:rPr lang="en-US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Tree</a:t>
            </a:r>
          </a:p>
          <a:p>
            <a:pPr>
              <a:spcBef>
                <a:spcPct val="50000"/>
              </a:spcBef>
              <a:buSzPct val="75000"/>
              <a:buFont typeface="Wingdings" pitchFamily="2" charset="2"/>
              <a:buChar char="Ï"/>
              <a:defRPr/>
            </a:pPr>
            <a:r>
              <a:rPr lang="en-US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Rose</a:t>
            </a:r>
          </a:p>
          <a:p>
            <a:pPr>
              <a:spcBef>
                <a:spcPct val="50000"/>
              </a:spcBef>
              <a:buSzPct val="75000"/>
              <a:buFont typeface="Wingdings" pitchFamily="2" charset="2"/>
              <a:buChar char="Ï"/>
              <a:defRPr/>
            </a:pPr>
            <a:r>
              <a:rPr lang="en-US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Sweet potato</a:t>
            </a:r>
            <a:endParaRPr lang="en-US" dirty="0">
              <a:solidFill>
                <a:srgbClr val="99FF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pPr>
              <a:spcBef>
                <a:spcPct val="50000"/>
              </a:spcBef>
              <a:buSzPct val="75000"/>
              <a:buFont typeface="Wingdings" pitchFamily="2" charset="2"/>
              <a:buChar char="Ï"/>
              <a:defRPr/>
            </a:pPr>
            <a:r>
              <a:rPr lang="en-US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Pistachio		</a:t>
            </a:r>
            <a:r>
              <a:rPr lang="en-US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	</a:t>
            </a:r>
          </a:p>
        </p:txBody>
      </p:sp>
      <p:sp>
        <p:nvSpPr>
          <p:cNvPr id="38919" name="Line 7"/>
          <p:cNvSpPr>
            <a:spLocks noChangeShapeType="1"/>
          </p:cNvSpPr>
          <p:nvPr/>
        </p:nvSpPr>
        <p:spPr bwMode="auto">
          <a:xfrm>
            <a:off x="990600" y="1219200"/>
            <a:ext cx="7010400" cy="0"/>
          </a:xfrm>
          <a:prstGeom prst="line">
            <a:avLst/>
          </a:prstGeom>
          <a:noFill/>
          <a:ln w="57150" cmpd="thinThick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43717" name="Group 20"/>
          <p:cNvGrpSpPr>
            <a:grpSpLocks/>
          </p:cNvGrpSpPr>
          <p:nvPr/>
        </p:nvGrpSpPr>
        <p:grpSpPr bwMode="auto">
          <a:xfrm>
            <a:off x="4953000" y="1447800"/>
            <a:ext cx="3429000" cy="5105400"/>
            <a:chOff x="4953000" y="1600200"/>
            <a:chExt cx="3429000" cy="5105849"/>
          </a:xfrm>
        </p:grpSpPr>
        <p:pic>
          <p:nvPicPr>
            <p:cNvPr id="243718" name="Picture 2" descr="M:\Sue Sim\IMPORTANT FILES\NCPN\NCPN Grapes Brochure Files\grape-2132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84"/>
            <a:stretch>
              <a:fillRect/>
            </a:stretch>
          </p:blipFill>
          <p:spPr bwMode="auto">
            <a:xfrm>
              <a:off x="4953000" y="1600200"/>
              <a:ext cx="1728144" cy="1981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3719" name="Picture 1" descr="S:\Photos to share\Rose photos\Rose-2819-Gold-Medal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52"/>
            <a:stretch>
              <a:fillRect/>
            </a:stretch>
          </p:blipFill>
          <p:spPr bwMode="auto">
            <a:xfrm>
              <a:off x="6705600" y="3581400"/>
              <a:ext cx="1676400" cy="1600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3720" name="Picture 7" descr="pistachios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355" r="39268"/>
            <a:stretch>
              <a:fillRect/>
            </a:stretch>
          </p:blipFill>
          <p:spPr bwMode="auto">
            <a:xfrm>
              <a:off x="6705600" y="5181600"/>
              <a:ext cx="1676400" cy="151413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3721" name="Picture 11" descr="close strawberries for powerpt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328"/>
            <a:stretch>
              <a:fillRect/>
            </a:stretch>
          </p:blipFill>
          <p:spPr bwMode="auto">
            <a:xfrm>
              <a:off x="6705600" y="1600200"/>
              <a:ext cx="1665886" cy="19573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3722" name="Picture 10" descr="Bing cherries for powerpt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684"/>
            <a:stretch>
              <a:fillRect/>
            </a:stretch>
          </p:blipFill>
          <p:spPr bwMode="auto">
            <a:xfrm>
              <a:off x="4953000" y="3581400"/>
              <a:ext cx="1752600" cy="21053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3723" name="Picture 3" descr="C:\Users\sim\Desktop\sweetpot-058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3000" y="5181600"/>
              <a:ext cx="1752600" cy="152444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ChangeArrowheads="1"/>
          </p:cNvSpPr>
          <p:nvPr/>
        </p:nvSpPr>
        <p:spPr bwMode="auto">
          <a:xfrm>
            <a:off x="0" y="5562600"/>
            <a:ext cx="9144000" cy="1295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4739" name="Text Box 3"/>
          <p:cNvSpPr txBox="1">
            <a:spLocks noChangeArrowheads="1"/>
          </p:cNvSpPr>
          <p:nvPr/>
        </p:nvSpPr>
        <p:spPr bwMode="auto">
          <a:xfrm>
            <a:off x="3581400" y="304800"/>
            <a:ext cx="4724400" cy="2301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rgbClr val="0A0A0A"/>
                </a:solidFill>
              </a:rPr>
              <a:t>CALIFORNIA REGISTRATION  &amp; CERTIFICATION PROGRAMS</a:t>
            </a:r>
          </a:p>
        </p:txBody>
      </p:sp>
      <p:pic>
        <p:nvPicPr>
          <p:cNvPr id="244740" name="Picture 4" descr="UC and CA and USDA seals2"/>
          <p:cNvPicPr>
            <a:picLocks noChangeAspect="1" noChangeArrowheads="1"/>
          </p:cNvPicPr>
          <p:nvPr/>
        </p:nvPicPr>
        <p:blipFill>
          <a:blip r:embed="rId2">
            <a:lum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694"/>
          <a:stretch>
            <a:fillRect/>
          </a:stretch>
        </p:blipFill>
        <p:spPr bwMode="auto">
          <a:xfrm>
            <a:off x="685800" y="5638800"/>
            <a:ext cx="1371600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4741" name="Text Box 5"/>
          <p:cNvSpPr txBox="1">
            <a:spLocks noChangeArrowheads="1"/>
          </p:cNvSpPr>
          <p:nvPr/>
        </p:nvSpPr>
        <p:spPr bwMode="auto">
          <a:xfrm>
            <a:off x="990600" y="2574925"/>
            <a:ext cx="1828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FFFFFF"/>
                </a:solidFill>
                <a:latin typeface="Tahoma" pitchFamily="34" charset="0"/>
              </a:rPr>
              <a:t>GRAPES</a:t>
            </a:r>
          </a:p>
        </p:txBody>
      </p:sp>
      <p:sp>
        <p:nvSpPr>
          <p:cNvPr id="244742" name="Text Box 6"/>
          <p:cNvSpPr txBox="1">
            <a:spLocks noChangeArrowheads="1"/>
          </p:cNvSpPr>
          <p:nvPr/>
        </p:nvSpPr>
        <p:spPr bwMode="auto">
          <a:xfrm>
            <a:off x="1295400" y="5105400"/>
            <a:ext cx="25082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FFFFFF"/>
                </a:solidFill>
                <a:latin typeface="Tahoma" pitchFamily="34" charset="0"/>
              </a:rPr>
              <a:t>FRUIT &amp; NUT TREES</a:t>
            </a:r>
          </a:p>
        </p:txBody>
      </p:sp>
      <p:sp>
        <p:nvSpPr>
          <p:cNvPr id="244743" name="Text Box 7"/>
          <p:cNvSpPr txBox="1">
            <a:spLocks noChangeArrowheads="1"/>
          </p:cNvSpPr>
          <p:nvPr/>
        </p:nvSpPr>
        <p:spPr bwMode="auto">
          <a:xfrm>
            <a:off x="4876800" y="5105400"/>
            <a:ext cx="1997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FFFFFF"/>
                </a:solidFill>
                <a:latin typeface="Tahoma" pitchFamily="34" charset="0"/>
              </a:rPr>
              <a:t>STRAWBERRIES</a:t>
            </a:r>
          </a:p>
        </p:txBody>
      </p:sp>
      <p:pic>
        <p:nvPicPr>
          <p:cNvPr id="244744" name="Picture 8" descr="UC Se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5638800"/>
            <a:ext cx="1219200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4745" name="Picture 9" descr="Emperor grapes for powerp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28600"/>
            <a:ext cx="1778000" cy="2362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4746" name="Picture 10" descr="Bing cherries for powerp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200400"/>
            <a:ext cx="1454150" cy="1892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4747" name="Picture 11" descr="close strawberries for powerp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452813"/>
            <a:ext cx="1981200" cy="15763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1600200"/>
            <a:ext cx="8153400" cy="3200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cs typeface="Arial" charset="0"/>
              </a:rPr>
              <a:t>Why do you need clean plant material?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cs typeface="Arial" charset="0"/>
              </a:rPr>
              <a:t>			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cs typeface="Arial" charset="0"/>
              </a:rPr>
              <a:t>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ext Box 2"/>
          <p:cNvSpPr txBox="1">
            <a:spLocks noChangeArrowheads="1"/>
          </p:cNvSpPr>
          <p:nvPr/>
        </p:nvSpPr>
        <p:spPr bwMode="auto">
          <a:xfrm>
            <a:off x="2286000" y="838200"/>
            <a:ext cx="4800600" cy="55784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en-US" sz="25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 </a:t>
            </a:r>
            <a:r>
              <a:rPr lang="en-US" sz="2500" b="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Grapevine Degeneration</a:t>
            </a:r>
          </a:p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en-US" sz="2500" b="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      </a:t>
            </a:r>
            <a:r>
              <a:rPr lang="en-US" sz="2500" b="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Wingdings" pitchFamily="2" charset="2"/>
              </a:rPr>
              <a:t> </a:t>
            </a:r>
            <a:r>
              <a:rPr lang="en-US" sz="2500" b="0" dirty="0" err="1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Wingdings" pitchFamily="2" charset="2"/>
              </a:rPr>
              <a:t>Fanleaf</a:t>
            </a:r>
            <a:endParaRPr lang="en-US" sz="2500" b="0" dirty="0">
              <a:solidFill>
                <a:srgbClr val="99FF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sym typeface="Wingdings" pitchFamily="2" charset="2"/>
            </a:endParaRPr>
          </a:p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en-US" sz="2500" b="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Wingdings" pitchFamily="2" charset="2"/>
              </a:rPr>
              <a:t> Grapevine Decline</a:t>
            </a:r>
          </a:p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en-US" sz="2500" b="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Wingdings" pitchFamily="2" charset="2"/>
              </a:rPr>
              <a:t>        Tomato </a:t>
            </a:r>
            <a:r>
              <a:rPr lang="en-US" sz="2500" b="0" dirty="0" err="1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Wingdings" pitchFamily="2" charset="2"/>
              </a:rPr>
              <a:t>Ringspot</a:t>
            </a:r>
            <a:r>
              <a:rPr lang="en-US" sz="2500" b="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Wingdings" pitchFamily="2" charset="2"/>
              </a:rPr>
              <a:t> Virus</a:t>
            </a:r>
          </a:p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en-US" sz="2500" b="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en-US" sz="2500" b="0" dirty="0" err="1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Wingdings" pitchFamily="2" charset="2"/>
              </a:rPr>
              <a:t>Leafroll</a:t>
            </a:r>
            <a:endParaRPr lang="en-US" sz="2500" b="0" dirty="0">
              <a:solidFill>
                <a:srgbClr val="99FF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sym typeface="Wingdings" pitchFamily="2" charset="2"/>
            </a:endParaRPr>
          </a:p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en-US" sz="2500" b="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Wingdings" pitchFamily="2" charset="2"/>
              </a:rPr>
              <a:t> </a:t>
            </a:r>
            <a:r>
              <a:rPr lang="en-US" sz="2500" b="0" dirty="0" err="1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Wingdings" pitchFamily="2" charset="2"/>
              </a:rPr>
              <a:t>Rugose</a:t>
            </a:r>
            <a:r>
              <a:rPr lang="en-US" sz="2500" b="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Wingdings" pitchFamily="2" charset="2"/>
              </a:rPr>
              <a:t> Wood Complex</a:t>
            </a:r>
          </a:p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en-US" sz="2500" b="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Wingdings" pitchFamily="2" charset="2"/>
              </a:rPr>
              <a:t>        Kober Stem Grooving</a:t>
            </a:r>
          </a:p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en-US" sz="2500" b="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Wingdings" pitchFamily="2" charset="2"/>
              </a:rPr>
              <a:t>        Corky Bark</a:t>
            </a:r>
          </a:p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en-US" sz="2500" b="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Wingdings" pitchFamily="2" charset="2"/>
              </a:rPr>
              <a:t>        LN33 Stem Grooving</a:t>
            </a:r>
          </a:p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en-US" sz="2500" b="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Wingdings" pitchFamily="2" charset="2"/>
              </a:rPr>
              <a:t>        </a:t>
            </a:r>
            <a:r>
              <a:rPr lang="en-US" sz="2500" b="0" dirty="0" err="1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Wingdings" pitchFamily="2" charset="2"/>
              </a:rPr>
              <a:t>Rupestris</a:t>
            </a:r>
            <a:r>
              <a:rPr lang="en-US" sz="2500" b="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Wingdings" pitchFamily="2" charset="2"/>
              </a:rPr>
              <a:t> Stem Pitting</a:t>
            </a:r>
          </a:p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en-US" sz="2500" b="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Wingdings" pitchFamily="2" charset="2"/>
              </a:rPr>
              <a:t> Fleck</a:t>
            </a:r>
          </a:p>
          <a:p>
            <a:pPr>
              <a:lnSpc>
                <a:spcPct val="120000"/>
              </a:lnSpc>
              <a:buFont typeface="Monotype Sorts" pitchFamily="2" charset="2"/>
              <a:buNone/>
              <a:defRPr/>
            </a:pPr>
            <a:r>
              <a:rPr lang="en-US" sz="2500" b="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sym typeface="Wingdings" pitchFamily="2" charset="2"/>
              </a:rPr>
              <a:t> Minor Viruses </a:t>
            </a:r>
          </a:p>
        </p:txBody>
      </p:sp>
      <p:pic>
        <p:nvPicPr>
          <p:cNvPr id="247811" name="Picture 3" descr="corky bark lea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505200"/>
            <a:ext cx="2238375" cy="3032125"/>
          </a:xfrm>
          <a:prstGeom prst="rect">
            <a:avLst/>
          </a:prstGeom>
          <a:noFill/>
          <a:ln w="9525">
            <a:solidFill>
              <a:srgbClr val="4D4D4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1012" name="Text Box 4"/>
          <p:cNvSpPr txBox="1">
            <a:spLocks noChangeArrowheads="1"/>
          </p:cNvSpPr>
          <p:nvPr/>
        </p:nvSpPr>
        <p:spPr bwMode="auto">
          <a:xfrm>
            <a:off x="0" y="15240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FPS Target Grapevine Diseases</a:t>
            </a:r>
            <a:endParaRPr lang="en-US" sz="4000" b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/>
            </a:endParaRPr>
          </a:p>
        </p:txBody>
      </p:sp>
      <p:pic>
        <p:nvPicPr>
          <p:cNvPr id="247813" name="Picture 5" descr="leafroll leaf Pinot noir 72ppishar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90600"/>
            <a:ext cx="2205038" cy="2362200"/>
          </a:xfrm>
          <a:prstGeom prst="rect">
            <a:avLst/>
          </a:prstGeom>
          <a:noFill/>
          <a:ln w="9525">
            <a:solidFill>
              <a:srgbClr val="4D4D4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7814" name="Picture 6" descr="fanleaf Chile clusters 72ppishar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990600"/>
            <a:ext cx="2195513" cy="3200400"/>
          </a:xfrm>
          <a:prstGeom prst="rect">
            <a:avLst/>
          </a:prstGeom>
          <a:noFill/>
          <a:ln w="9525">
            <a:solidFill>
              <a:srgbClr val="4D4D4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7815" name="Picture 7" descr="fanleaf leaf 333Kshar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343400"/>
            <a:ext cx="2209800" cy="2170113"/>
          </a:xfrm>
          <a:prstGeom prst="rect">
            <a:avLst/>
          </a:prstGeom>
          <a:noFill/>
          <a:ln w="9525">
            <a:solidFill>
              <a:srgbClr val="4D4D4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Text Box 2"/>
          <p:cNvSpPr txBox="1">
            <a:spLocks noChangeArrowheads="1"/>
          </p:cNvSpPr>
          <p:nvPr/>
        </p:nvSpPr>
        <p:spPr bwMode="auto">
          <a:xfrm>
            <a:off x="1371600" y="609600"/>
            <a:ext cx="711200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en-US" sz="4000">
                <a:solidFill>
                  <a:srgbClr val="F4D30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THE DANGERS OF</a:t>
            </a:r>
          </a:p>
          <a:p>
            <a:pPr algn="ctr">
              <a:lnSpc>
                <a:spcPct val="120000"/>
              </a:lnSpc>
              <a:defRPr/>
            </a:pPr>
            <a:r>
              <a:rPr lang="en-US" sz="4000">
                <a:solidFill>
                  <a:srgbClr val="F4D30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SAMSONITE IMPORTATION</a:t>
            </a:r>
            <a:endParaRPr lang="en-US">
              <a:solidFill>
                <a:srgbClr val="F4D30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/>
            </a:endParaRPr>
          </a:p>
        </p:txBody>
      </p:sp>
      <p:pic>
        <p:nvPicPr>
          <p:cNvPr id="248835" name="Picture 3" descr="LUGG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2400"/>
            <a:ext cx="1295400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8836" name="Text Box 4"/>
          <p:cNvSpPr txBox="1">
            <a:spLocks noChangeArrowheads="1"/>
          </p:cNvSpPr>
          <p:nvPr/>
        </p:nvSpPr>
        <p:spPr bwMode="auto">
          <a:xfrm>
            <a:off x="5824538" y="4572000"/>
            <a:ext cx="2481262" cy="4667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0">
                <a:solidFill>
                  <a:srgbClr val="FFFFFF"/>
                </a:solidFill>
                <a:latin typeface="Tahoma" pitchFamily="34" charset="0"/>
              </a:rPr>
              <a:t>PPV on nectarine</a:t>
            </a:r>
          </a:p>
        </p:txBody>
      </p:sp>
      <p:sp>
        <p:nvSpPr>
          <p:cNvPr id="248837" name="Text Box 5"/>
          <p:cNvSpPr txBox="1">
            <a:spLocks noChangeArrowheads="1"/>
          </p:cNvSpPr>
          <p:nvPr/>
        </p:nvSpPr>
        <p:spPr bwMode="auto">
          <a:xfrm>
            <a:off x="3886200" y="5562600"/>
            <a:ext cx="2330450" cy="4667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400" b="0">
                <a:solidFill>
                  <a:srgbClr val="FFFFFF"/>
                </a:solidFill>
                <a:latin typeface="Tahoma" pitchFamily="34" charset="0"/>
              </a:rPr>
              <a:t>Pierce’s Disease</a:t>
            </a:r>
          </a:p>
        </p:txBody>
      </p:sp>
      <p:pic>
        <p:nvPicPr>
          <p:cNvPr id="248838" name="Picture 6" descr="Pierce's disease for powerp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33600"/>
            <a:ext cx="3035300" cy="457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8839" name="Picture 7" descr="PPV on nectarine for powerp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181225"/>
            <a:ext cx="3448050" cy="2374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858" name="Picture 2" descr="flowch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0"/>
            <a:ext cx="6019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Arrow Connector 15"/>
          <p:cNvCxnSpPr/>
          <p:nvPr/>
        </p:nvCxnSpPr>
        <p:spPr>
          <a:xfrm>
            <a:off x="2743200" y="2590800"/>
            <a:ext cx="4572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0883" name="Picture 16" descr="Macro shoot tip with cm 390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600200"/>
            <a:ext cx="1833563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0884" name="TextBox 19"/>
          <p:cNvSpPr txBox="1">
            <a:spLocks noChangeArrowheads="1"/>
          </p:cNvSpPr>
          <p:nvPr/>
        </p:nvSpPr>
        <p:spPr bwMode="auto">
          <a:xfrm>
            <a:off x="4038600" y="6019800"/>
            <a:ext cx="10810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572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572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FFF"/>
                </a:solidFill>
              </a:rPr>
              <a:t>7 months</a:t>
            </a:r>
          </a:p>
        </p:txBody>
      </p:sp>
      <p:pic>
        <p:nvPicPr>
          <p:cNvPr id="250885" name="Picture 10" descr="1-11-07 01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447800"/>
            <a:ext cx="2819400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088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191000"/>
            <a:ext cx="2352675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Straight Arrow Connector 20"/>
          <p:cNvCxnSpPr/>
          <p:nvPr/>
        </p:nvCxnSpPr>
        <p:spPr>
          <a:xfrm>
            <a:off x="5181600" y="2514600"/>
            <a:ext cx="5334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888" name="TextBox 17"/>
          <p:cNvSpPr txBox="1">
            <a:spLocks noChangeArrowheads="1"/>
          </p:cNvSpPr>
          <p:nvPr/>
        </p:nvSpPr>
        <p:spPr bwMode="auto">
          <a:xfrm>
            <a:off x="6248400" y="3276600"/>
            <a:ext cx="1752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572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572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FFF"/>
                </a:solidFill>
              </a:rPr>
              <a:t>Cut to &lt; 0.5 mm</a:t>
            </a:r>
          </a:p>
        </p:txBody>
      </p:sp>
      <p:sp>
        <p:nvSpPr>
          <p:cNvPr id="250889" name="TextBox 21"/>
          <p:cNvSpPr txBox="1">
            <a:spLocks noChangeArrowheads="1"/>
          </p:cNvSpPr>
          <p:nvPr/>
        </p:nvSpPr>
        <p:spPr bwMode="auto">
          <a:xfrm flipH="1">
            <a:off x="2819400" y="762000"/>
            <a:ext cx="3124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572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572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FFFF"/>
                </a:solidFill>
              </a:rPr>
              <a:t>Meristem shoot tip culture</a:t>
            </a:r>
          </a:p>
        </p:txBody>
      </p:sp>
      <p:sp>
        <p:nvSpPr>
          <p:cNvPr id="250890" name="TextBox 22"/>
          <p:cNvSpPr txBox="1">
            <a:spLocks noChangeArrowheads="1"/>
          </p:cNvSpPr>
          <p:nvPr/>
        </p:nvSpPr>
        <p:spPr bwMode="auto">
          <a:xfrm>
            <a:off x="3581400" y="3352800"/>
            <a:ext cx="1023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572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572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FFF"/>
                </a:solidFill>
              </a:rPr>
              <a:t>10.0 mm</a:t>
            </a:r>
          </a:p>
        </p:txBody>
      </p:sp>
      <p:pic>
        <p:nvPicPr>
          <p:cNvPr id="250891" name="Picture 3" descr="Teroldigo shoot tiop_768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95400"/>
            <a:ext cx="25336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8" name="Straight Arrow Connector 27"/>
          <p:cNvCxnSpPr/>
          <p:nvPr/>
        </p:nvCxnSpPr>
        <p:spPr>
          <a:xfrm>
            <a:off x="8610600" y="2438400"/>
            <a:ext cx="5334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667000" y="5105400"/>
            <a:ext cx="5334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0894" name="Picture 2" descr="A:\PHOTOS\My Pictures\Adobe\Digital Camera Photos\2011-03-02 TC, Walker rootstocks for Chile\grape tc seq_146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114800"/>
            <a:ext cx="2941638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2" name="Straight Arrow Connector 31"/>
          <p:cNvCxnSpPr/>
          <p:nvPr/>
        </p:nvCxnSpPr>
        <p:spPr>
          <a:xfrm>
            <a:off x="6248400" y="5029200"/>
            <a:ext cx="5334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0896" name="Picture 3" descr="M:\Sue Sim\PHOTOS\Grape Tissue Culture\TC plant in gh 4\TCE in 4 inch_493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810000"/>
            <a:ext cx="2133600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990600" y="0"/>
            <a:ext cx="69342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</a:t>
            </a:r>
            <a:r>
              <a:rPr lang="en-US" sz="5400" dirty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Pathogen Elimination</a:t>
            </a:r>
            <a:r>
              <a:rPr lang="en-US" sz="4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pPr algn="ctr"/>
            <a:r>
              <a:rPr lang="en-US" altLang="en-US" smtClean="0">
                <a:solidFill>
                  <a:schemeClr val="tx1"/>
                </a:solidFill>
                <a:latin typeface="Comic Sans MS" pitchFamily="66" charset="0"/>
              </a:rPr>
              <a:t>Discovery of Leafroll Disease</a:t>
            </a:r>
            <a:endParaRPr lang="en-US" altLang="en-US" smtClean="0">
              <a:solidFill>
                <a:schemeClr val="tx1"/>
              </a:solidFill>
            </a:endParaRPr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82000" cy="4572000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Description of “</a:t>
            </a:r>
            <a:r>
              <a:rPr lang="en-US" altLang="ja-JP" sz="2000" smtClean="0">
                <a:solidFill>
                  <a:schemeClr val="tx1"/>
                </a:solidFill>
                <a:latin typeface="Comic Sans MS" pitchFamily="66" charset="0"/>
              </a:rPr>
              <a:t>rougeau</a:t>
            </a: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”</a:t>
            </a:r>
            <a:r>
              <a:rPr lang="en-US" altLang="ja-JP" sz="2000" smtClean="0">
                <a:solidFill>
                  <a:schemeClr val="tx1"/>
                </a:solidFill>
                <a:latin typeface="Comic Sans MS" pitchFamily="66" charset="0"/>
              </a:rPr>
              <a:t> in France (Ravaz and Roos, 1905; Pacottet, 1906) and </a:t>
            </a: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”</a:t>
            </a:r>
            <a:r>
              <a:rPr lang="en-US" altLang="ja-JP" sz="2000" smtClean="0">
                <a:solidFill>
                  <a:schemeClr val="tx1"/>
                </a:solidFill>
                <a:latin typeface="Comic Sans MS" pitchFamily="66" charset="0"/>
              </a:rPr>
              <a:t>rossore</a:t>
            </a: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”</a:t>
            </a:r>
            <a:r>
              <a:rPr lang="en-US" altLang="ja-JP" sz="2000" smtClean="0">
                <a:solidFill>
                  <a:schemeClr val="tx1"/>
                </a:solidFill>
                <a:latin typeface="Comic Sans MS" pitchFamily="66" charset="0"/>
              </a:rPr>
              <a:t> in Italy (Arcangeli, 1907)</a:t>
            </a:r>
          </a:p>
          <a:p>
            <a:pPr>
              <a:lnSpc>
                <a:spcPct val="70000"/>
              </a:lnSpc>
              <a:spcAft>
                <a:spcPts val="600"/>
              </a:spcAft>
            </a:pPr>
            <a:endParaRPr lang="en-US" altLang="en-US" sz="2000" smtClean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lnSpc>
                <a:spcPct val="70000"/>
              </a:lnSpc>
              <a:spcAft>
                <a:spcPts val="600"/>
              </a:spcAft>
            </a:pP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Graft-transmission (Scheu, 1935)</a:t>
            </a:r>
          </a:p>
          <a:p>
            <a:pPr>
              <a:lnSpc>
                <a:spcPct val="70000"/>
              </a:lnSpc>
              <a:spcAft>
                <a:spcPts val="600"/>
              </a:spcAft>
            </a:pPr>
            <a:endParaRPr lang="en-US" altLang="en-US" sz="2000" smtClean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lnSpc>
                <a:spcPct val="70000"/>
              </a:lnSpc>
              <a:spcAft>
                <a:spcPts val="600"/>
              </a:spcAft>
            </a:pP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Association of a virus (Namba </a:t>
            </a:r>
            <a:r>
              <a:rPr lang="en-US" altLang="en-US" sz="2000" i="1" smtClean="0">
                <a:solidFill>
                  <a:schemeClr val="tx1"/>
                </a:solidFill>
                <a:latin typeface="Comic Sans MS" pitchFamily="66" charset="0"/>
              </a:rPr>
              <a:t>et al., </a:t>
            </a: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1979)</a:t>
            </a:r>
          </a:p>
          <a:p>
            <a:pPr>
              <a:lnSpc>
                <a:spcPct val="70000"/>
              </a:lnSpc>
              <a:spcAft>
                <a:spcPts val="600"/>
              </a:spcAft>
            </a:pPr>
            <a:endParaRPr lang="en-US" altLang="en-US" sz="2000" smtClean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Serologically distinct viruses associated with the disease (Gugerli </a:t>
            </a:r>
            <a:r>
              <a:rPr lang="en-US" altLang="en-US" sz="2000" i="1" smtClean="0">
                <a:solidFill>
                  <a:schemeClr val="tx1"/>
                </a:solidFill>
                <a:latin typeface="Comic Sans MS" pitchFamily="66" charset="0"/>
              </a:rPr>
              <a:t>et al., </a:t>
            </a: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1984; Rosciglione and Gugerli, 1986)</a:t>
            </a:r>
          </a:p>
          <a:p>
            <a:pPr>
              <a:lnSpc>
                <a:spcPct val="70000"/>
              </a:lnSpc>
              <a:spcAft>
                <a:spcPts val="600"/>
              </a:spcAft>
            </a:pPr>
            <a:endParaRPr lang="en-US" altLang="en-US" sz="2000" smtClean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lnSpc>
                <a:spcPct val="70000"/>
              </a:lnSpc>
              <a:spcAft>
                <a:spcPts val="600"/>
              </a:spcAft>
            </a:pP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Mealybug transmission (Rosciglione and Gugerli, 1987)</a:t>
            </a:r>
          </a:p>
          <a:p>
            <a:pPr>
              <a:lnSpc>
                <a:spcPct val="70000"/>
              </a:lnSpc>
              <a:spcAft>
                <a:spcPts val="600"/>
              </a:spcAft>
            </a:pPr>
            <a:endParaRPr lang="en-US" altLang="en-US" sz="2000" smtClean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lnSpc>
                <a:spcPct val="70000"/>
              </a:lnSpc>
              <a:spcAft>
                <a:spcPts val="600"/>
              </a:spcAft>
            </a:pP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Koch’s postulates have yet to be fulfilled</a:t>
            </a:r>
            <a:endParaRPr lang="en-US" altLang="en-US" sz="2000" smtClean="0">
              <a:solidFill>
                <a:schemeClr val="tx1"/>
              </a:solidFill>
            </a:endParaRPr>
          </a:p>
        </p:txBody>
      </p:sp>
      <p:sp>
        <p:nvSpPr>
          <p:cNvPr id="198660" name="Text Box 5"/>
          <p:cNvSpPr txBox="1">
            <a:spLocks noChangeArrowheads="1"/>
          </p:cNvSpPr>
          <p:nvPr/>
        </p:nvSpPr>
        <p:spPr bwMode="auto">
          <a:xfrm>
            <a:off x="4818063" y="6477000"/>
            <a:ext cx="40973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har char="•"/>
              <a:defRPr sz="22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har char="•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Comic Sans MS" pitchFamily="66" charset="0"/>
              </a:rPr>
              <a:t>Maree </a:t>
            </a:r>
            <a:r>
              <a:rPr lang="en-US" altLang="en-US" sz="1200" i="1">
                <a:solidFill>
                  <a:srgbClr val="000000"/>
                </a:solidFill>
                <a:latin typeface="Comic Sans MS" pitchFamily="66" charset="0"/>
              </a:rPr>
              <a:t>et al. </a:t>
            </a:r>
            <a:r>
              <a:rPr lang="en-US" altLang="en-US" sz="1200">
                <a:solidFill>
                  <a:srgbClr val="000000"/>
                </a:solidFill>
                <a:latin typeface="Comic Sans MS" pitchFamily="66" charset="0"/>
              </a:rPr>
              <a:t>Frontiers in Microbiology 4:82 (2013)</a:t>
            </a: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1906" name="Object 2"/>
          <p:cNvGraphicFramePr>
            <a:graphicFrameLocks noChangeAspect="1"/>
          </p:cNvGraphicFramePr>
          <p:nvPr/>
        </p:nvGraphicFramePr>
        <p:xfrm>
          <a:off x="119063" y="381000"/>
          <a:ext cx="9024937" cy="624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910" name="Presentation" r:id="rId5" imgW="23772932" imgH="16457702" progId="PowerPoint.Show.12">
                  <p:embed/>
                </p:oleObj>
              </mc:Choice>
              <mc:Fallback>
                <p:oleObj name="Presentation" r:id="rId5" imgW="23772932" imgH="16457702" progId="PowerPoint.Show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063" y="381000"/>
                        <a:ext cx="9024937" cy="624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1600200"/>
            <a:ext cx="8153400" cy="48625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What about Red Blotch in Russell Ranch or the Classic Foundation Vineyard?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			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1600200"/>
            <a:ext cx="8153400" cy="3200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Classic Foundation Vineyard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			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b="1" smtClean="0">
                <a:latin typeface="Times New Roman" pitchFamily="18" charset="0"/>
                <a:cs typeface="Times New Roman" pitchFamily="18" charset="0"/>
              </a:rPr>
              <a:t>GRBaV-Infected Plants at FPS Vineyards</a:t>
            </a:r>
          </a:p>
        </p:txBody>
      </p:sp>
      <p:sp>
        <p:nvSpPr>
          <p:cNvPr id="258051" name="TextBox 6"/>
          <p:cNvSpPr txBox="1">
            <a:spLocks noChangeArrowheads="1"/>
          </p:cNvSpPr>
          <p:nvPr/>
        </p:nvSpPr>
        <p:spPr bwMode="auto">
          <a:xfrm>
            <a:off x="609600" y="6324600"/>
            <a:ext cx="68627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00"/>
                </a:solidFill>
              </a:rPr>
              <a:t>Total vines tested:  RR = 1102 and Classic Vineyards = 3068 vines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990600" y="1371600"/>
          <a:ext cx="7391400" cy="48006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073688"/>
                <a:gridCol w="1079428"/>
                <a:gridCol w="1079428"/>
                <a:gridCol w="1079428"/>
                <a:gridCol w="1079428"/>
              </a:tblGrid>
              <a:tr h="4800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Variety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Area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Block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Row #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Plant #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Chardonnay 68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BKN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Thomcord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 02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BKN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Ruby Cabernet  02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NYL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Orange Muscat  02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BKN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Chardonnay  49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NYL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Chardonnay  39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NYL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Chardonnay  41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NYL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Chardonnay  37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NYL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Marsanne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 574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NYL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4294967295"/>
          </p:nvPr>
        </p:nvGraphicFramePr>
        <p:xfrm>
          <a:off x="304800" y="0"/>
          <a:ext cx="8229600" cy="6950075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981200"/>
                <a:gridCol w="838200"/>
                <a:gridCol w="838200"/>
                <a:gridCol w="762000"/>
                <a:gridCol w="990600"/>
                <a:gridCol w="1219200"/>
                <a:gridCol w="762000"/>
                <a:gridCol w="838200"/>
              </a:tblGrid>
              <a:tr h="365793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Variety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Area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Block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Row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Plant #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RB-PCR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pH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Brix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/>
                </a:tc>
              </a:tr>
              <a:tr h="365793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Orange Mus.  02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BKN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Neg</a:t>
                      </a:r>
                      <a:endParaRPr lang="en-US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4.2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26.5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65793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Orange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Mus.  02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BKN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4.2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27.0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65793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Chardonnay  68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BKN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Neg</a:t>
                      </a:r>
                      <a:endParaRPr lang="en-US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3.9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31.5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65793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Chardonnay  68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BKN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3.9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27.0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65793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Thomcord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02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BKN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Neg</a:t>
                      </a:r>
                      <a:endParaRPr lang="en-US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3.8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26.0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65793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Thomcord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02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BKN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3.9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19.0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65793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Chardonnay  49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NYL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Neg</a:t>
                      </a:r>
                      <a:endParaRPr lang="en-US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4.0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29.0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65793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Chardonnay  49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NYL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4.0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30.0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65793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Chardonnay  39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NYL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Neg</a:t>
                      </a:r>
                      <a:endParaRPr lang="en-US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3.9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28.0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65793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Chardonnay  39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NYL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4.1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28.0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65793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Chardonnay  41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NYL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Neg</a:t>
                      </a:r>
                      <a:endParaRPr lang="en-US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4.0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28.0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65793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Chardonnay  41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NYL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4.1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29.0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65793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Chardonnay  37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NYL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Neg</a:t>
                      </a:r>
                      <a:endParaRPr lang="en-US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4.0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28.5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65793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Chardonnay  37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NYL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4.1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29.0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65793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Ruby Cab.  02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NYL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Neg</a:t>
                      </a:r>
                      <a:endParaRPr lang="en-US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3.6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25.0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65793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Ruby Cab. 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02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NYL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3.6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23.0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65793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Marsanne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574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NYL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Neg</a:t>
                      </a:r>
                      <a:endParaRPr lang="en-US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4.0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23.0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65793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Marsanne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574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NYL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4.1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24.5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4" marB="4572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146" name="Picture 2" descr="C:\Users\rowhani.FPSNET\Pictures\Red Blotch in FV\1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06900" cy="292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2147" name="Picture 3" descr="C:\Users\rowhani.FPSNET\Pictures\Red Blotch in FV\12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725" y="0"/>
            <a:ext cx="4359275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2148" name="TextBox 5"/>
          <p:cNvSpPr txBox="1">
            <a:spLocks noChangeArrowheads="1"/>
          </p:cNvSpPr>
          <p:nvPr/>
        </p:nvSpPr>
        <p:spPr bwMode="auto">
          <a:xfrm>
            <a:off x="3657600" y="2971800"/>
            <a:ext cx="1631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Orange Muscat</a:t>
            </a:r>
          </a:p>
        </p:txBody>
      </p:sp>
      <p:sp>
        <p:nvSpPr>
          <p:cNvPr id="262149" name="TextBox 6"/>
          <p:cNvSpPr txBox="1">
            <a:spLocks noChangeArrowheads="1"/>
          </p:cNvSpPr>
          <p:nvPr/>
        </p:nvSpPr>
        <p:spPr bwMode="auto">
          <a:xfrm>
            <a:off x="152400" y="0"/>
            <a:ext cx="15636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>
                <a:solidFill>
                  <a:srgbClr val="FFFF00"/>
                </a:solidFill>
              </a:rPr>
              <a:t>H, A15V1</a:t>
            </a:r>
          </a:p>
        </p:txBody>
      </p:sp>
      <p:sp>
        <p:nvSpPr>
          <p:cNvPr id="262150" name="TextBox 7"/>
          <p:cNvSpPr txBox="1">
            <a:spLocks noChangeArrowheads="1"/>
          </p:cNvSpPr>
          <p:nvPr/>
        </p:nvSpPr>
        <p:spPr bwMode="auto">
          <a:xfrm>
            <a:off x="4876800" y="0"/>
            <a:ext cx="17367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>
                <a:solidFill>
                  <a:srgbClr val="FFFF00"/>
                </a:solidFill>
              </a:rPr>
              <a:t>RB, A15V2</a:t>
            </a:r>
          </a:p>
        </p:txBody>
      </p:sp>
      <p:pic>
        <p:nvPicPr>
          <p:cNvPr id="262151" name="Picture 6" descr="C:\Users\rowhani.FPSNET\Pictures\Red Blotch in FV\12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4419600" cy="293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2152" name="Picture 7" descr="C:\Users\rowhani.FPSNET\Pictures\Red Blotch in FV\13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288" y="3505200"/>
            <a:ext cx="4303712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2153" name="TextBox 12"/>
          <p:cNvSpPr txBox="1">
            <a:spLocks noChangeArrowheads="1"/>
          </p:cNvSpPr>
          <p:nvPr/>
        </p:nvSpPr>
        <p:spPr bwMode="auto">
          <a:xfrm>
            <a:off x="3810000" y="6400800"/>
            <a:ext cx="1622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Chardonnay 68</a:t>
            </a:r>
          </a:p>
        </p:txBody>
      </p:sp>
      <p:sp>
        <p:nvSpPr>
          <p:cNvPr id="262154" name="TextBox 13"/>
          <p:cNvSpPr txBox="1">
            <a:spLocks noChangeArrowheads="1"/>
          </p:cNvSpPr>
          <p:nvPr/>
        </p:nvSpPr>
        <p:spPr bwMode="auto">
          <a:xfrm>
            <a:off x="0" y="3429000"/>
            <a:ext cx="13890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>
                <a:solidFill>
                  <a:srgbClr val="FFFF00"/>
                </a:solidFill>
              </a:rPr>
              <a:t>H, D3V7</a:t>
            </a:r>
          </a:p>
        </p:txBody>
      </p:sp>
      <p:sp>
        <p:nvSpPr>
          <p:cNvPr id="262155" name="TextBox 14"/>
          <p:cNvSpPr txBox="1">
            <a:spLocks noChangeArrowheads="1"/>
          </p:cNvSpPr>
          <p:nvPr/>
        </p:nvSpPr>
        <p:spPr bwMode="auto">
          <a:xfrm>
            <a:off x="4800600" y="3505200"/>
            <a:ext cx="1562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>
                <a:solidFill>
                  <a:srgbClr val="FFFF00"/>
                </a:solidFill>
              </a:rPr>
              <a:t>RB, D3V8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194" name="Picture 6" descr="C:\Users\rowhani.FPSNET\Pictures\Red Blotch in FV\1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67200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4195" name="TextBox 7"/>
          <p:cNvSpPr txBox="1">
            <a:spLocks noChangeArrowheads="1"/>
          </p:cNvSpPr>
          <p:nvPr/>
        </p:nvSpPr>
        <p:spPr bwMode="auto">
          <a:xfrm>
            <a:off x="0" y="0"/>
            <a:ext cx="13398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FF00"/>
                </a:solidFill>
              </a:rPr>
              <a:t>H, C18V8</a:t>
            </a:r>
          </a:p>
        </p:txBody>
      </p:sp>
      <p:pic>
        <p:nvPicPr>
          <p:cNvPr id="264196" name="Picture 7" descr="C:\Users\rowhani.FPSNET\Pictures\Red Blotch in FV\1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725" y="0"/>
            <a:ext cx="4359275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4197" name="TextBox 9"/>
          <p:cNvSpPr txBox="1">
            <a:spLocks noChangeArrowheads="1"/>
          </p:cNvSpPr>
          <p:nvPr/>
        </p:nvSpPr>
        <p:spPr bwMode="auto">
          <a:xfrm>
            <a:off x="4800600" y="0"/>
            <a:ext cx="1489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FF00"/>
                </a:solidFill>
              </a:rPr>
              <a:t>RB, C18V7</a:t>
            </a:r>
          </a:p>
        </p:txBody>
      </p:sp>
      <p:sp>
        <p:nvSpPr>
          <p:cNvPr id="264198" name="TextBox 10"/>
          <p:cNvSpPr txBox="1">
            <a:spLocks noChangeArrowheads="1"/>
          </p:cNvSpPr>
          <p:nvPr/>
        </p:nvSpPr>
        <p:spPr bwMode="auto">
          <a:xfrm>
            <a:off x="3810000" y="2971800"/>
            <a:ext cx="1622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Chardonnay 41</a:t>
            </a:r>
          </a:p>
        </p:txBody>
      </p:sp>
      <p:pic>
        <p:nvPicPr>
          <p:cNvPr id="264199" name="Picture 8" descr="C:\Users\rowhani.FPSNET\Pictures\Red Blotch in FV\18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4267200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4200" name="TextBox 12"/>
          <p:cNvSpPr txBox="1">
            <a:spLocks noChangeArrowheads="1"/>
          </p:cNvSpPr>
          <p:nvPr/>
        </p:nvSpPr>
        <p:spPr bwMode="auto">
          <a:xfrm>
            <a:off x="0" y="3429000"/>
            <a:ext cx="12160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FF00"/>
                </a:solidFill>
              </a:rPr>
              <a:t>H, D3V4</a:t>
            </a:r>
          </a:p>
        </p:txBody>
      </p:sp>
      <p:pic>
        <p:nvPicPr>
          <p:cNvPr id="264201" name="Picture 9" descr="C:\Users\rowhani.FPSNET\Pictures\Red Blotch in FV\18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429000"/>
            <a:ext cx="4267200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4202" name="TextBox 14"/>
          <p:cNvSpPr txBox="1">
            <a:spLocks noChangeArrowheads="1"/>
          </p:cNvSpPr>
          <p:nvPr/>
        </p:nvSpPr>
        <p:spPr bwMode="auto">
          <a:xfrm>
            <a:off x="4724400" y="3429000"/>
            <a:ext cx="1562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800">
                <a:solidFill>
                  <a:srgbClr val="FFFF00"/>
                </a:solidFill>
              </a:rPr>
              <a:t>RB, D3V3</a:t>
            </a:r>
          </a:p>
        </p:txBody>
      </p:sp>
      <p:sp>
        <p:nvSpPr>
          <p:cNvPr id="264203" name="TextBox 15"/>
          <p:cNvSpPr txBox="1">
            <a:spLocks noChangeArrowheads="1"/>
          </p:cNvSpPr>
          <p:nvPr/>
        </p:nvSpPr>
        <p:spPr bwMode="auto">
          <a:xfrm>
            <a:off x="3581400" y="6324600"/>
            <a:ext cx="1882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Ruby Cabernet 02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Text Box 2"/>
          <p:cNvSpPr txBox="1">
            <a:spLocks noChangeArrowheads="1"/>
          </p:cNvSpPr>
          <p:nvPr/>
        </p:nvSpPr>
        <p:spPr bwMode="auto">
          <a:xfrm>
            <a:off x="609600" y="1219200"/>
            <a:ext cx="7848600" cy="33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ts val="1800"/>
              </a:spcBef>
              <a:buClr>
                <a:srgbClr val="99FF66"/>
              </a:buClr>
              <a:buSzPct val="110000"/>
              <a:buFont typeface="Wingdings" pitchFamily="2" charset="2"/>
              <a:buChar char="§"/>
              <a:defRPr/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Woody index done at FPS since 1950’s.</a:t>
            </a:r>
          </a:p>
          <a:p>
            <a:pPr eaLnBrk="1" hangingPunct="1">
              <a:spcBef>
                <a:spcPts val="1800"/>
              </a:spcBef>
              <a:buClr>
                <a:srgbClr val="99FF66"/>
              </a:buClr>
              <a:buSzPct val="110000"/>
              <a:buFont typeface="Wingdings" pitchFamily="2" charset="2"/>
              <a:buChar char="§"/>
              <a:defRPr/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Developed by Austin </a:t>
            </a:r>
            <a:r>
              <a:rPr lang="en-US" sz="28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Goheen</a:t>
            </a: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, USDA, UC Davis.</a:t>
            </a:r>
          </a:p>
          <a:p>
            <a:pPr eaLnBrk="1" hangingPunct="1">
              <a:spcBef>
                <a:spcPts val="1800"/>
              </a:spcBef>
              <a:buClr>
                <a:srgbClr val="99FF66"/>
              </a:buClr>
              <a:buSzPct val="110000"/>
              <a:buFont typeface="Wingdings" pitchFamily="2" charset="2"/>
              <a:buChar char="§"/>
              <a:defRPr/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Index, heat treatment and distribution of clean stock were the primary reasons FPS was formed.</a:t>
            </a:r>
          </a:p>
          <a:p>
            <a:pPr eaLnBrk="1" hangingPunct="1">
              <a:spcBef>
                <a:spcPts val="1800"/>
              </a:spcBef>
              <a:buClr>
                <a:srgbClr val="99FF66"/>
              </a:buClr>
              <a:buSzPct val="110000"/>
              <a:buFont typeface="Wingdings" pitchFamily="2" charset="2"/>
              <a:buChar char="§"/>
              <a:defRPr/>
            </a:pPr>
            <a:r>
              <a:rPr lang="en-US" sz="28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Goheen</a:t>
            </a: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 found specific grape varieties that were good indicators of virus by trial and error.</a:t>
            </a:r>
          </a:p>
        </p:txBody>
      </p:sp>
      <p:sp>
        <p:nvSpPr>
          <p:cNvPr id="217091" name="Text Box 3"/>
          <p:cNvSpPr txBox="1">
            <a:spLocks noChangeArrowheads="1"/>
          </p:cNvSpPr>
          <p:nvPr/>
        </p:nvSpPr>
        <p:spPr bwMode="auto">
          <a:xfrm>
            <a:off x="1600200" y="304800"/>
            <a:ext cx="7292975" cy="769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440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Arial" charset="0"/>
              </a:rPr>
              <a:t>Woody index = Field index</a:t>
            </a:r>
            <a:endParaRPr lang="en-US" sz="4400" dirty="0">
              <a:solidFill>
                <a:srgbClr val="99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Arial" charset="0"/>
            </a:endParaRPr>
          </a:p>
        </p:txBody>
      </p:sp>
      <p:pic>
        <p:nvPicPr>
          <p:cNvPr id="265220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550" y="4552950"/>
            <a:ext cx="33147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Text Box 2"/>
          <p:cNvSpPr txBox="1">
            <a:spLocks noChangeArrowheads="1"/>
          </p:cNvSpPr>
          <p:nvPr/>
        </p:nvSpPr>
        <p:spPr bwMode="auto">
          <a:xfrm>
            <a:off x="1219200" y="990600"/>
            <a:ext cx="640080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buClr>
                <a:srgbClr val="99FF66"/>
              </a:buClr>
              <a:buSzPct val="110000"/>
              <a:buFont typeface="Wingdings" pitchFamily="2" charset="2"/>
              <a:buChar char="§"/>
              <a:defRPr/>
            </a:pPr>
            <a:endParaRPr lang="en-US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Arial" charset="0"/>
            </a:endParaRPr>
          </a:p>
          <a:p>
            <a:pPr eaLnBrk="1" hangingPunct="1">
              <a:spcBef>
                <a:spcPts val="1800"/>
              </a:spcBef>
              <a:buClr>
                <a:srgbClr val="99FF66"/>
              </a:buClr>
              <a:buSzPct val="110000"/>
              <a:buFont typeface="Wingdings" pitchFamily="2" charset="2"/>
              <a:buChar char="§"/>
              <a:defRPr/>
            </a:pPr>
            <a:r>
              <a:rPr lang="en-US" sz="28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Chipbud</a:t>
            </a: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 2 buds  each into minimum of 6 indicator plants per variety</a:t>
            </a:r>
          </a:p>
          <a:p>
            <a:pPr marL="971550" lvl="1" indent="-514350" eaLnBrk="1" hangingPunct="1">
              <a:spcBef>
                <a:spcPts val="1800"/>
              </a:spcBef>
              <a:buClr>
                <a:srgbClr val="99FF66"/>
              </a:buClr>
              <a:buSzPct val="110000"/>
              <a:buFont typeface="+mj-lt"/>
              <a:buAutoNum type="arabicPeriod"/>
              <a:defRPr/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St. George</a:t>
            </a:r>
          </a:p>
          <a:p>
            <a:pPr marL="971550" lvl="1" indent="-514350" eaLnBrk="1" hangingPunct="1">
              <a:spcBef>
                <a:spcPts val="1800"/>
              </a:spcBef>
              <a:buClr>
                <a:srgbClr val="99FF66"/>
              </a:buClr>
              <a:buSzPct val="110000"/>
              <a:buFont typeface="+mj-lt"/>
              <a:buAutoNum type="arabicPeriod"/>
              <a:defRPr/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 Cabernet franc</a:t>
            </a:r>
          </a:p>
          <a:p>
            <a:pPr marL="971550" lvl="1" indent="-514350" eaLnBrk="1" hangingPunct="1">
              <a:spcBef>
                <a:spcPts val="1800"/>
              </a:spcBef>
              <a:buClr>
                <a:srgbClr val="99FF66"/>
              </a:buClr>
              <a:buSzPct val="110000"/>
              <a:buFont typeface="+mj-lt"/>
              <a:buAutoNum type="arabicPeriod"/>
              <a:defRPr/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LN-33</a:t>
            </a:r>
          </a:p>
          <a:p>
            <a:pPr eaLnBrk="1" hangingPunct="1">
              <a:spcBef>
                <a:spcPts val="1800"/>
              </a:spcBef>
              <a:buClr>
                <a:srgbClr val="99FF66"/>
              </a:buClr>
              <a:buSzPct val="110000"/>
              <a:buFont typeface="Wingdings" pitchFamily="2" charset="2"/>
              <a:buChar char="§"/>
              <a:defRPr/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Plant in field</a:t>
            </a:r>
          </a:p>
          <a:p>
            <a:pPr eaLnBrk="1" hangingPunct="1">
              <a:spcBef>
                <a:spcPts val="1800"/>
              </a:spcBef>
              <a:buClr>
                <a:srgbClr val="99FF66"/>
              </a:buClr>
              <a:buSzPct val="110000"/>
              <a:buFont typeface="Wingdings" pitchFamily="2" charset="2"/>
              <a:buChar char="§"/>
              <a:defRPr/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Observe leaf and trunk symptoms</a:t>
            </a:r>
          </a:p>
        </p:txBody>
      </p:sp>
      <p:sp>
        <p:nvSpPr>
          <p:cNvPr id="217091" name="Text Box 3"/>
          <p:cNvSpPr txBox="1">
            <a:spLocks noChangeArrowheads="1"/>
          </p:cNvSpPr>
          <p:nvPr/>
        </p:nvSpPr>
        <p:spPr bwMode="auto">
          <a:xfrm>
            <a:off x="1143000" y="304800"/>
            <a:ext cx="7292975" cy="769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440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Arial" charset="0"/>
              </a:rPr>
              <a:t>Woody index Procedure</a:t>
            </a:r>
            <a:endParaRPr lang="en-US" sz="4400" dirty="0">
              <a:solidFill>
                <a:srgbClr val="99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314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900" y="1574800"/>
            <a:ext cx="3886200" cy="202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7090" name="Text Box 2"/>
          <p:cNvSpPr txBox="1">
            <a:spLocks noChangeArrowheads="1"/>
          </p:cNvSpPr>
          <p:nvPr/>
        </p:nvSpPr>
        <p:spPr bwMode="auto">
          <a:xfrm>
            <a:off x="1143000" y="1079500"/>
            <a:ext cx="72390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buClr>
                <a:srgbClr val="99FF66"/>
              </a:buClr>
              <a:buSzPct val="110000"/>
              <a:buFont typeface="Wingdings" pitchFamily="2" charset="2"/>
              <a:buChar char="§"/>
              <a:defRPr/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Disbud, wax, root and pot up indicator plants</a:t>
            </a:r>
          </a:p>
        </p:txBody>
      </p:sp>
      <p:pic>
        <p:nvPicPr>
          <p:cNvPr id="269316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038600"/>
            <a:ext cx="3757613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931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1574800"/>
            <a:ext cx="3287712" cy="233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931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892425"/>
            <a:ext cx="3733800" cy="390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143000" y="304800"/>
            <a:ext cx="7292975" cy="769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440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Arial" charset="0"/>
              </a:rPr>
              <a:t>Woody index Procedure</a:t>
            </a:r>
            <a:endParaRPr lang="en-US" sz="4400" dirty="0">
              <a:solidFill>
                <a:srgbClr val="99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90600"/>
          </a:xfrm>
        </p:spPr>
        <p:txBody>
          <a:bodyPr/>
          <a:lstStyle/>
          <a:p>
            <a:pPr algn="ctr"/>
            <a:r>
              <a:rPr lang="en-US" altLang="en-US" smtClean="0">
                <a:solidFill>
                  <a:schemeClr val="tx1"/>
                </a:solidFill>
                <a:latin typeface="Comic Sans MS" pitchFamily="66" charset="0"/>
              </a:rPr>
              <a:t>Discovery of Red Blotch Disease</a:t>
            </a:r>
            <a:endParaRPr lang="en-US" altLang="en-US" smtClean="0">
              <a:solidFill>
                <a:schemeClr val="tx1"/>
              </a:solidFill>
            </a:endParaRP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82000" cy="4572000"/>
          </a:xfrm>
        </p:spPr>
        <p:txBody>
          <a:bodyPr/>
          <a:lstStyle/>
          <a:p>
            <a:pPr>
              <a:lnSpc>
                <a:spcPct val="70000"/>
              </a:lnSpc>
              <a:spcAft>
                <a:spcPts val="600"/>
              </a:spcAft>
            </a:pP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First description in Napa Valley (Calvi, 2008)</a:t>
            </a:r>
          </a:p>
          <a:p>
            <a:pPr>
              <a:lnSpc>
                <a:spcPct val="70000"/>
              </a:lnSpc>
              <a:spcAft>
                <a:spcPts val="600"/>
              </a:spcAft>
            </a:pPr>
            <a:endParaRPr lang="en-US" altLang="en-US" sz="2000" smtClean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lnSpc>
                <a:spcPct val="70000"/>
              </a:lnSpc>
              <a:spcAft>
                <a:spcPts val="600"/>
              </a:spcAft>
            </a:pP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A new DNA virus sequence (Krenz </a:t>
            </a:r>
            <a:r>
              <a:rPr lang="en-US" altLang="en-US" sz="2000" i="1" smtClean="0">
                <a:solidFill>
                  <a:schemeClr val="tx1"/>
                </a:solidFill>
                <a:latin typeface="Comic Sans MS" pitchFamily="66" charset="0"/>
              </a:rPr>
              <a:t>et al., </a:t>
            </a: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2012)</a:t>
            </a:r>
          </a:p>
          <a:p>
            <a:pPr>
              <a:lnSpc>
                <a:spcPct val="70000"/>
              </a:lnSpc>
              <a:spcAft>
                <a:spcPts val="600"/>
              </a:spcAft>
            </a:pPr>
            <a:endParaRPr lang="en-US" altLang="en-US" sz="2000" smtClean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Diagnostic tools made available (Krenz </a:t>
            </a:r>
            <a:r>
              <a:rPr lang="en-US" altLang="en-US" sz="2000" i="1" smtClean="0">
                <a:solidFill>
                  <a:schemeClr val="tx1"/>
                </a:solidFill>
                <a:latin typeface="Comic Sans MS" pitchFamily="66" charset="0"/>
              </a:rPr>
              <a:t>et al., </a:t>
            </a: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2012; Al Rwahnih </a:t>
            </a:r>
            <a:r>
              <a:rPr lang="en-US" altLang="en-US" sz="2000" i="1" smtClean="0">
                <a:solidFill>
                  <a:schemeClr val="tx1"/>
                </a:solidFill>
                <a:latin typeface="Comic Sans MS" pitchFamily="66" charset="0"/>
              </a:rPr>
              <a:t>et al., </a:t>
            </a: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2012)</a:t>
            </a:r>
          </a:p>
          <a:p>
            <a:pPr>
              <a:lnSpc>
                <a:spcPct val="70000"/>
              </a:lnSpc>
              <a:spcAft>
                <a:spcPts val="600"/>
              </a:spcAft>
            </a:pPr>
            <a:endParaRPr lang="en-US" altLang="en-US" sz="2000" smtClean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High correlation between virus presence and diseased vines (Al Rwahnih </a:t>
            </a:r>
            <a:r>
              <a:rPr lang="en-US" altLang="en-US" sz="2000" i="1" smtClean="0">
                <a:solidFill>
                  <a:schemeClr val="tx1"/>
                </a:solidFill>
                <a:latin typeface="Comic Sans MS" pitchFamily="66" charset="0"/>
              </a:rPr>
              <a:t>et al. </a:t>
            </a: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2013)</a:t>
            </a:r>
          </a:p>
          <a:p>
            <a:pPr>
              <a:lnSpc>
                <a:spcPct val="70000"/>
              </a:lnSpc>
              <a:spcAft>
                <a:spcPts val="600"/>
              </a:spcAft>
            </a:pPr>
            <a:endParaRPr lang="en-US" altLang="en-US" sz="2000" smtClean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lnSpc>
                <a:spcPct val="70000"/>
              </a:lnSpc>
              <a:spcAft>
                <a:spcPts val="600"/>
              </a:spcAft>
            </a:pP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Graft transmissibility (Al Rwahnih </a:t>
            </a:r>
            <a:r>
              <a:rPr lang="en-US" altLang="en-US" sz="2000" i="1" smtClean="0">
                <a:solidFill>
                  <a:schemeClr val="tx1"/>
                </a:solidFill>
                <a:latin typeface="Comic Sans MS" pitchFamily="66" charset="0"/>
              </a:rPr>
              <a:t>et al. </a:t>
            </a: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2013)</a:t>
            </a:r>
          </a:p>
          <a:p>
            <a:pPr>
              <a:lnSpc>
                <a:spcPct val="70000"/>
              </a:lnSpc>
              <a:spcAft>
                <a:spcPts val="600"/>
              </a:spcAft>
              <a:buFontTx/>
              <a:buNone/>
            </a:pPr>
            <a:endParaRPr lang="en-US" altLang="en-US" sz="2000" smtClean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spcAft>
                <a:spcPts val="600"/>
              </a:spcAft>
            </a:pPr>
            <a:r>
              <a:rPr lang="en-US" altLang="en-US" sz="2000" smtClean="0">
                <a:solidFill>
                  <a:schemeClr val="tx1"/>
                </a:solidFill>
                <a:latin typeface="Comic Sans MS" pitchFamily="66" charset="0"/>
              </a:rPr>
              <a:t>Koch’s postulates have yet to be fulfilled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en-US" altLang="en-US" sz="20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Text Box 2"/>
          <p:cNvSpPr txBox="1">
            <a:spLocks noChangeArrowheads="1"/>
          </p:cNvSpPr>
          <p:nvPr/>
        </p:nvSpPr>
        <p:spPr bwMode="auto">
          <a:xfrm>
            <a:off x="785813" y="914400"/>
            <a:ext cx="7162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buClr>
                <a:srgbClr val="99FF66"/>
              </a:buClr>
              <a:buSzPct val="110000"/>
              <a:buFont typeface="Wingdings" pitchFamily="2" charset="2"/>
              <a:buChar char="§"/>
              <a:defRPr/>
            </a:pPr>
            <a:r>
              <a:rPr lang="en-US" sz="28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Chipbud</a:t>
            </a: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 2 buds/plant, 6 plants/variety</a:t>
            </a:r>
          </a:p>
        </p:txBody>
      </p:sp>
      <p:pic>
        <p:nvPicPr>
          <p:cNvPr id="271363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213" y="1524000"/>
            <a:ext cx="4953000" cy="500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43000" y="304800"/>
            <a:ext cx="7292975" cy="769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440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Arial" charset="0"/>
              </a:rPr>
              <a:t>Woody index Procedure</a:t>
            </a:r>
            <a:endParaRPr lang="en-US" sz="4400" dirty="0">
              <a:solidFill>
                <a:srgbClr val="99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Text Box 2"/>
          <p:cNvSpPr txBox="1">
            <a:spLocks noChangeArrowheads="1"/>
          </p:cNvSpPr>
          <p:nvPr/>
        </p:nvSpPr>
        <p:spPr bwMode="auto">
          <a:xfrm>
            <a:off x="685800" y="1111250"/>
            <a:ext cx="8001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buClr>
                <a:srgbClr val="99FF66"/>
              </a:buClr>
              <a:buSzPct val="110000"/>
              <a:buFont typeface="Wingdings" pitchFamily="2" charset="2"/>
              <a:buChar char="§"/>
              <a:defRPr/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Cut buds off of dormant canes of candidate variety. </a:t>
            </a:r>
          </a:p>
        </p:txBody>
      </p:sp>
      <p:pic>
        <p:nvPicPr>
          <p:cNvPr id="273411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2286000"/>
            <a:ext cx="4876800" cy="325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341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475" y="2630488"/>
            <a:ext cx="4092575" cy="275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43000" y="304800"/>
            <a:ext cx="7292975" cy="769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440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Arial" charset="0"/>
              </a:rPr>
              <a:t>Woody index Procedure</a:t>
            </a:r>
            <a:endParaRPr lang="en-US" sz="4400" dirty="0">
              <a:solidFill>
                <a:srgbClr val="99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Text Box 2"/>
          <p:cNvSpPr txBox="1">
            <a:spLocks noChangeArrowheads="1"/>
          </p:cNvSpPr>
          <p:nvPr/>
        </p:nvSpPr>
        <p:spPr bwMode="auto">
          <a:xfrm>
            <a:off x="1219200" y="990600"/>
            <a:ext cx="6400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buClr>
                <a:srgbClr val="99FF66"/>
              </a:buClr>
              <a:buSzPct val="110000"/>
              <a:buFont typeface="Wingdings" pitchFamily="2" charset="2"/>
              <a:buChar char="§"/>
              <a:defRPr/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Cut matching notch in indicator plant</a:t>
            </a:r>
          </a:p>
        </p:txBody>
      </p:sp>
      <p:pic>
        <p:nvPicPr>
          <p:cNvPr id="275459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760538"/>
            <a:ext cx="6607175" cy="440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143000" y="304800"/>
            <a:ext cx="7292975" cy="769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440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Arial" charset="0"/>
              </a:rPr>
              <a:t>Woody index Procedure</a:t>
            </a:r>
            <a:endParaRPr lang="en-US" sz="4400" dirty="0">
              <a:solidFill>
                <a:srgbClr val="99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Text Box 2"/>
          <p:cNvSpPr txBox="1">
            <a:spLocks noChangeArrowheads="1"/>
          </p:cNvSpPr>
          <p:nvPr/>
        </p:nvSpPr>
        <p:spPr bwMode="auto">
          <a:xfrm>
            <a:off x="1219200" y="990600"/>
            <a:ext cx="6400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buClr>
                <a:srgbClr val="99FF66"/>
              </a:buClr>
              <a:buSzPct val="110000"/>
              <a:buFont typeface="Wingdings" pitchFamily="2" charset="2"/>
              <a:buChar char="§"/>
              <a:defRPr/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Place candidate bud into notch</a:t>
            </a:r>
          </a:p>
        </p:txBody>
      </p:sp>
      <p:pic>
        <p:nvPicPr>
          <p:cNvPr id="27750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760538"/>
            <a:ext cx="6781800" cy="452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43000" y="304800"/>
            <a:ext cx="7292975" cy="769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440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Arial" charset="0"/>
              </a:rPr>
              <a:t>Woody index Procedure</a:t>
            </a:r>
            <a:endParaRPr lang="en-US" sz="4400" dirty="0">
              <a:solidFill>
                <a:srgbClr val="99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Text Box 2"/>
          <p:cNvSpPr txBox="1">
            <a:spLocks noChangeArrowheads="1"/>
          </p:cNvSpPr>
          <p:nvPr/>
        </p:nvSpPr>
        <p:spPr bwMode="auto">
          <a:xfrm>
            <a:off x="1219200" y="990600"/>
            <a:ext cx="6400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buClr>
                <a:srgbClr val="99FF66"/>
              </a:buClr>
              <a:buSzPct val="110000"/>
              <a:buFont typeface="Wingdings" pitchFamily="2" charset="2"/>
              <a:buChar char="§"/>
              <a:defRPr/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Wrap with tape, once over the bud</a:t>
            </a:r>
          </a:p>
        </p:txBody>
      </p:sp>
      <p:pic>
        <p:nvPicPr>
          <p:cNvPr id="279555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31963"/>
            <a:ext cx="4929188" cy="328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9556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124200"/>
            <a:ext cx="50292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43000" y="304800"/>
            <a:ext cx="7292975" cy="769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440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Arial" charset="0"/>
              </a:rPr>
              <a:t>Woody index Procedure</a:t>
            </a:r>
            <a:endParaRPr lang="en-US" sz="4400" dirty="0">
              <a:solidFill>
                <a:srgbClr val="99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Text Box 2"/>
          <p:cNvSpPr txBox="1">
            <a:spLocks noChangeArrowheads="1"/>
          </p:cNvSpPr>
          <p:nvPr/>
        </p:nvSpPr>
        <p:spPr bwMode="auto">
          <a:xfrm>
            <a:off x="1219200" y="990600"/>
            <a:ext cx="31019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buClr>
                <a:srgbClr val="99FF66"/>
              </a:buClr>
              <a:buSzPct val="110000"/>
              <a:buFont typeface="Wingdings" pitchFamily="2" charset="2"/>
              <a:buChar char="§"/>
              <a:defRPr/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Wrap with budding rubber bands</a:t>
            </a:r>
          </a:p>
        </p:txBody>
      </p:sp>
      <p:pic>
        <p:nvPicPr>
          <p:cNvPr id="281603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43000" y="304800"/>
            <a:ext cx="7292975" cy="769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440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Arial" charset="0"/>
              </a:rPr>
              <a:t>Woody index Procedure</a:t>
            </a:r>
            <a:endParaRPr lang="en-US" sz="4400" dirty="0">
              <a:solidFill>
                <a:srgbClr val="99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Text Box 2"/>
          <p:cNvSpPr txBox="1">
            <a:spLocks noChangeArrowheads="1"/>
          </p:cNvSpPr>
          <p:nvPr/>
        </p:nvSpPr>
        <p:spPr bwMode="auto">
          <a:xfrm>
            <a:off x="1219200" y="990600"/>
            <a:ext cx="6400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buClr>
                <a:srgbClr val="99FF66"/>
              </a:buClr>
              <a:buSzPct val="110000"/>
              <a:buFont typeface="Wingdings" pitchFamily="2" charset="2"/>
              <a:buChar char="§"/>
              <a:defRPr/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Let heal in 1 month</a:t>
            </a:r>
          </a:p>
        </p:txBody>
      </p:sp>
      <p:pic>
        <p:nvPicPr>
          <p:cNvPr id="283651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0" y="11113"/>
            <a:ext cx="457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43000" y="304800"/>
            <a:ext cx="7292975" cy="769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440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Arial" charset="0"/>
              </a:rPr>
              <a:t>Woody index Procedure</a:t>
            </a:r>
            <a:endParaRPr lang="en-US" sz="4400" dirty="0">
              <a:solidFill>
                <a:srgbClr val="99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Text Box 2"/>
          <p:cNvSpPr txBox="1">
            <a:spLocks noChangeArrowheads="1"/>
          </p:cNvSpPr>
          <p:nvPr/>
        </p:nvSpPr>
        <p:spPr bwMode="auto">
          <a:xfrm>
            <a:off x="1219200" y="990600"/>
            <a:ext cx="6400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buClr>
                <a:srgbClr val="99FF66"/>
              </a:buClr>
              <a:buSzPct val="110000"/>
              <a:buFont typeface="Wingdings" pitchFamily="2" charset="2"/>
              <a:buChar char="§"/>
              <a:defRPr/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Harden off</a:t>
            </a:r>
          </a:p>
        </p:txBody>
      </p:sp>
      <p:pic>
        <p:nvPicPr>
          <p:cNvPr id="285699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7962900" cy="530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43000" y="304800"/>
            <a:ext cx="7292975" cy="769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440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Arial" charset="0"/>
              </a:rPr>
              <a:t>Woody index Procedure</a:t>
            </a:r>
            <a:endParaRPr lang="en-US" sz="4400" dirty="0">
              <a:solidFill>
                <a:srgbClr val="99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Text Box 2"/>
          <p:cNvSpPr txBox="1">
            <a:spLocks noChangeArrowheads="1"/>
          </p:cNvSpPr>
          <p:nvPr/>
        </p:nvSpPr>
        <p:spPr bwMode="auto">
          <a:xfrm>
            <a:off x="533400" y="1128713"/>
            <a:ext cx="3581400" cy="18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buClr>
                <a:srgbClr val="99FF66"/>
              </a:buClr>
              <a:buSzPct val="110000"/>
              <a:buFont typeface="Wingdings" pitchFamily="2" charset="2"/>
              <a:buChar char="§"/>
              <a:defRPr/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Read </a:t>
            </a:r>
            <a:r>
              <a:rPr lang="en-US" sz="28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budtake</a:t>
            </a:r>
            <a:endParaRPr lang="en-US" sz="2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Arial" charset="0"/>
            </a:endParaRPr>
          </a:p>
          <a:p>
            <a:pPr eaLnBrk="1" hangingPunct="1">
              <a:buClr>
                <a:srgbClr val="99FF66"/>
              </a:buClr>
              <a:buSzPct val="110000"/>
              <a:buFont typeface="Wingdings" pitchFamily="2" charset="2"/>
              <a:buChar char="§"/>
              <a:defRPr/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Rub off candidate buds</a:t>
            </a:r>
          </a:p>
          <a:p>
            <a:pPr eaLnBrk="1" hangingPunct="1">
              <a:buClr>
                <a:srgbClr val="99FF66"/>
              </a:buClr>
              <a:buSzPct val="110000"/>
              <a:buFont typeface="Wingdings" pitchFamily="2" charset="2"/>
              <a:buChar char="§"/>
              <a:defRPr/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Plant in field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43000" y="304800"/>
            <a:ext cx="7292975" cy="769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440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Arial" charset="0"/>
              </a:rPr>
              <a:t>Woody index Procedure</a:t>
            </a:r>
            <a:endParaRPr lang="en-US" sz="4400" dirty="0">
              <a:solidFill>
                <a:srgbClr val="99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Arial" charset="0"/>
            </a:endParaRPr>
          </a:p>
        </p:txBody>
      </p:sp>
      <p:pic>
        <p:nvPicPr>
          <p:cNvPr id="287748" name="Picture 5" descr="budcheck index dc8-01adj 1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066800"/>
            <a:ext cx="4286250" cy="556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Text Box 2"/>
          <p:cNvSpPr txBox="1">
            <a:spLocks noChangeArrowheads="1"/>
          </p:cNvSpPr>
          <p:nvPr/>
        </p:nvSpPr>
        <p:spPr bwMode="auto">
          <a:xfrm>
            <a:off x="762000" y="9906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buClr>
                <a:srgbClr val="99FF66"/>
              </a:buClr>
              <a:buSzPct val="110000"/>
              <a:buFont typeface="Wingdings" pitchFamily="2" charset="2"/>
              <a:buChar char="§"/>
              <a:defRPr/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Spring  </a:t>
            </a:r>
            <a:r>
              <a:rPr lang="en-US" sz="28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yrs</a:t>
            </a: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 1 &amp; 2- Observe St. George for leaf symptoms 2-3 times within 4 weeks</a:t>
            </a:r>
          </a:p>
          <a:p>
            <a:pPr eaLnBrk="1" hangingPunct="1">
              <a:buClr>
                <a:srgbClr val="99FF66"/>
              </a:buClr>
              <a:buSzPct val="110000"/>
              <a:buFont typeface="Wingdings" pitchFamily="2" charset="2"/>
              <a:buChar char="§"/>
              <a:defRPr/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 GFLV, Fleck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43000" y="304800"/>
            <a:ext cx="7292975" cy="769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440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Arial" charset="0"/>
              </a:rPr>
              <a:t>Woody index Procedure</a:t>
            </a:r>
            <a:endParaRPr lang="en-US" sz="4400" dirty="0">
              <a:solidFill>
                <a:srgbClr val="99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Arial" charset="0"/>
            </a:endParaRPr>
          </a:p>
        </p:txBody>
      </p:sp>
      <p:pic>
        <p:nvPicPr>
          <p:cNvPr id="289796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590800"/>
            <a:ext cx="5867400" cy="391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979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132013"/>
            <a:ext cx="3886200" cy="234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9798" name="Picture 2" descr="StG FLV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9" t="4535" r="1389" b="1370"/>
          <a:stretch>
            <a:fillRect/>
          </a:stretch>
        </p:blipFill>
        <p:spPr bwMode="auto">
          <a:xfrm>
            <a:off x="5791200" y="4479925"/>
            <a:ext cx="3200400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TextBox 1"/>
          <p:cNvSpPr txBox="1">
            <a:spLocks noChangeArrowheads="1"/>
          </p:cNvSpPr>
          <p:nvPr/>
        </p:nvSpPr>
        <p:spPr bwMode="auto">
          <a:xfrm>
            <a:off x="304800" y="1430338"/>
            <a:ext cx="861060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har char="•"/>
              <a:defRPr sz="22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har char="•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00"/>
                </a:solidFill>
                <a:latin typeface="Comic Sans MS" pitchFamily="66" charset="0"/>
              </a:rPr>
              <a:t>			</a:t>
            </a:r>
            <a:r>
              <a:rPr lang="en-US" altLang="en-US" sz="2400" u="sng">
                <a:solidFill>
                  <a:srgbClr val="000000"/>
                </a:solidFill>
                <a:latin typeface="Comic Sans MS" pitchFamily="66" charset="0"/>
              </a:rPr>
              <a:t>Fanleaf</a:t>
            </a:r>
            <a:endParaRPr lang="en-US" altLang="en-US" sz="240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00"/>
                </a:solidFill>
                <a:latin typeface="Comic Sans MS" pitchFamily="66" charset="0"/>
              </a:rPr>
              <a:t>First description</a:t>
            </a:r>
            <a:r>
              <a:rPr lang="en-US" altLang="en-US" sz="2400" b="0">
                <a:solidFill>
                  <a:srgbClr val="000000"/>
                </a:solidFill>
                <a:latin typeface="Comic Sans MS" pitchFamily="66" charset="0"/>
              </a:rPr>
              <a:t>	</a:t>
            </a:r>
            <a:r>
              <a:rPr lang="en-US" altLang="en-US" sz="2400" b="0">
                <a:solidFill>
                  <a:srgbClr val="FF0000"/>
                </a:solidFill>
                <a:latin typeface="Comic Sans MS" pitchFamily="66" charset="0"/>
              </a:rPr>
              <a:t>1841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00"/>
                </a:solidFill>
                <a:latin typeface="Comic Sans MS" pitchFamily="66" charset="0"/>
              </a:rPr>
              <a:t>Graft transmission</a:t>
            </a:r>
            <a:r>
              <a:rPr lang="en-US" altLang="en-US" sz="2400" b="0">
                <a:solidFill>
                  <a:srgbClr val="000000"/>
                </a:solidFill>
                <a:latin typeface="Comic Sans MS" pitchFamily="66" charset="0"/>
              </a:rPr>
              <a:t>	1962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00"/>
                </a:solidFill>
                <a:latin typeface="Comic Sans MS" pitchFamily="66" charset="0"/>
              </a:rPr>
              <a:t>Virus recognition	</a:t>
            </a:r>
            <a:r>
              <a:rPr lang="en-US" altLang="en-US" sz="2400" b="0">
                <a:solidFill>
                  <a:srgbClr val="000000"/>
                </a:solidFill>
                <a:latin typeface="Comic Sans MS" pitchFamily="66" charset="0"/>
              </a:rPr>
              <a:t>1960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00"/>
                </a:solidFill>
                <a:latin typeface="Comic Sans MS" pitchFamily="66" charset="0"/>
              </a:rPr>
              <a:t>Vector transmission</a:t>
            </a:r>
            <a:r>
              <a:rPr lang="en-US" altLang="en-US" sz="2400" b="0">
                <a:solidFill>
                  <a:srgbClr val="000000"/>
                </a:solidFill>
                <a:latin typeface="Comic Sans MS" pitchFamily="66" charset="0"/>
              </a:rPr>
              <a:t>	1958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00"/>
                </a:solidFill>
                <a:latin typeface="Comic Sans MS" pitchFamily="66" charset="0"/>
              </a:rPr>
              <a:t>Diagnostic assays	</a:t>
            </a:r>
            <a:r>
              <a:rPr lang="en-US" altLang="en-US" sz="2400" b="0">
                <a:solidFill>
                  <a:srgbClr val="000000"/>
                </a:solidFill>
                <a:latin typeface="Comic Sans MS" pitchFamily="66" charset="0"/>
              </a:rPr>
              <a:t>1960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00"/>
                </a:solidFill>
                <a:latin typeface="Comic Sans MS" pitchFamily="66" charset="0"/>
              </a:rPr>
              <a:t>Koch’s postulates</a:t>
            </a:r>
            <a:r>
              <a:rPr lang="en-US" altLang="en-US" sz="2400" b="0">
                <a:solidFill>
                  <a:srgbClr val="000000"/>
                </a:solidFill>
                <a:latin typeface="Comic Sans MS" pitchFamily="66" charset="0"/>
              </a:rPr>
              <a:t>	</a:t>
            </a:r>
            <a:r>
              <a:rPr lang="en-US" altLang="en-US" sz="2400" b="0">
                <a:solidFill>
                  <a:srgbClr val="FF0000"/>
                </a:solidFill>
                <a:latin typeface="Comic Sans MS" pitchFamily="66" charset="0"/>
              </a:rPr>
              <a:t>1962</a:t>
            </a:r>
          </a:p>
        </p:txBody>
      </p:sp>
      <p:sp>
        <p:nvSpPr>
          <p:cNvPr id="200707" name="Rectangle 1"/>
          <p:cNvSpPr>
            <a:spLocks noChangeArrowheads="1"/>
          </p:cNvSpPr>
          <p:nvPr/>
        </p:nvSpPr>
        <p:spPr bwMode="auto">
          <a:xfrm>
            <a:off x="390525" y="228600"/>
            <a:ext cx="82962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har char="•"/>
              <a:defRPr sz="22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har char="•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200">
                <a:solidFill>
                  <a:srgbClr val="000000"/>
                </a:solidFill>
                <a:latin typeface="Comic Sans MS" pitchFamily="66" charset="0"/>
              </a:rPr>
              <a:t>Red Blotch: Challenges and opportunities</a:t>
            </a: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Text Box 2"/>
          <p:cNvSpPr txBox="1">
            <a:spLocks noChangeArrowheads="1"/>
          </p:cNvSpPr>
          <p:nvPr/>
        </p:nvSpPr>
        <p:spPr bwMode="auto">
          <a:xfrm>
            <a:off x="609600" y="1074738"/>
            <a:ext cx="82296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buClr>
                <a:srgbClr val="99FF66"/>
              </a:buClr>
              <a:buSzPct val="110000"/>
              <a:buFont typeface="Wingdings" pitchFamily="2" charset="2"/>
              <a:buChar char="§"/>
              <a:defRPr/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Early Fall </a:t>
            </a:r>
            <a:r>
              <a:rPr lang="en-US" sz="28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yr</a:t>
            </a: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 2 – Observe LN-33 and St. George for trunk symptoms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43000" y="304800"/>
            <a:ext cx="7292975" cy="769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440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Arial" charset="0"/>
              </a:rPr>
              <a:t>Woody index Procedure</a:t>
            </a:r>
            <a:endParaRPr lang="en-US" sz="4400" dirty="0">
              <a:solidFill>
                <a:srgbClr val="99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Arial" charset="0"/>
            </a:endParaRPr>
          </a:p>
        </p:txBody>
      </p:sp>
      <p:pic>
        <p:nvPicPr>
          <p:cNvPr id="29184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9600" y="2590800"/>
            <a:ext cx="5126038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1845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850" y="2271713"/>
            <a:ext cx="4756150" cy="390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890" name="Picture 2" descr="IMG00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0" r="807"/>
          <a:stretch>
            <a:fillRect/>
          </a:stretch>
        </p:blipFill>
        <p:spPr bwMode="auto">
          <a:xfrm>
            <a:off x="0" y="560388"/>
            <a:ext cx="9144000" cy="6297612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3891" name="Text Box 3"/>
          <p:cNvSpPr txBox="1">
            <a:spLocks noChangeArrowheads="1"/>
          </p:cNvSpPr>
          <p:nvPr/>
        </p:nvSpPr>
        <p:spPr bwMode="auto">
          <a:xfrm>
            <a:off x="3841750" y="1195388"/>
            <a:ext cx="1135063" cy="48895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600" b="0">
                <a:solidFill>
                  <a:srgbClr val="000000"/>
                </a:solidFill>
                <a:latin typeface="Arial Black" pitchFamily="34" charset="0"/>
                <a:cs typeface="Arial" charset="0"/>
              </a:rPr>
              <a:t>RSP+</a:t>
            </a:r>
          </a:p>
        </p:txBody>
      </p:sp>
      <p:sp>
        <p:nvSpPr>
          <p:cNvPr id="293892" name="Text Box 4"/>
          <p:cNvSpPr txBox="1">
            <a:spLocks noChangeArrowheads="1"/>
          </p:cNvSpPr>
          <p:nvPr/>
        </p:nvSpPr>
        <p:spPr bwMode="auto">
          <a:xfrm>
            <a:off x="3606800" y="4408488"/>
            <a:ext cx="1674813" cy="42703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200" b="0">
                <a:solidFill>
                  <a:srgbClr val="000000"/>
                </a:solidFill>
                <a:latin typeface="Arial Black" pitchFamily="34" charset="0"/>
                <a:cs typeface="Arial" charset="0"/>
              </a:rPr>
              <a:t>HEALTHY</a:t>
            </a:r>
          </a:p>
        </p:txBody>
      </p:sp>
      <p:grpSp>
        <p:nvGrpSpPr>
          <p:cNvPr id="155653" name="Group 5"/>
          <p:cNvGrpSpPr>
            <a:grpSpLocks/>
          </p:cNvGrpSpPr>
          <p:nvPr/>
        </p:nvGrpSpPr>
        <p:grpSpPr bwMode="auto">
          <a:xfrm>
            <a:off x="0" y="788988"/>
            <a:ext cx="2895600" cy="5181600"/>
            <a:chOff x="0" y="497"/>
            <a:chExt cx="1824" cy="3264"/>
          </a:xfrm>
        </p:grpSpPr>
        <p:sp>
          <p:nvSpPr>
            <p:cNvPr id="293898" name="Oval 6"/>
            <p:cNvSpPr>
              <a:spLocks noChangeArrowheads="1"/>
            </p:cNvSpPr>
            <p:nvPr/>
          </p:nvSpPr>
          <p:spPr bwMode="auto">
            <a:xfrm>
              <a:off x="336" y="497"/>
              <a:ext cx="1488" cy="1152"/>
            </a:xfrm>
            <a:prstGeom prst="ellips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 b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93899" name="Oval 7"/>
            <p:cNvSpPr>
              <a:spLocks noChangeArrowheads="1"/>
            </p:cNvSpPr>
            <p:nvPr/>
          </p:nvSpPr>
          <p:spPr bwMode="auto">
            <a:xfrm>
              <a:off x="0" y="2609"/>
              <a:ext cx="1392" cy="1152"/>
            </a:xfrm>
            <a:prstGeom prst="ellips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800" b="0">
                <a:solidFill>
                  <a:srgbClr val="FFFFFF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293900" name="Text Box 8"/>
            <p:cNvSpPr txBox="1">
              <a:spLocks noChangeArrowheads="1"/>
            </p:cNvSpPr>
            <p:nvPr/>
          </p:nvSpPr>
          <p:spPr bwMode="auto">
            <a:xfrm>
              <a:off x="157" y="1995"/>
              <a:ext cx="1522" cy="269"/>
            </a:xfrm>
            <a:prstGeom prst="rect">
              <a:avLst/>
            </a:prstGeom>
            <a:solidFill>
              <a:srgbClr val="FF3300"/>
            </a:solidFill>
            <a:ln>
              <a:noFill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200" b="0">
                  <a:solidFill>
                    <a:srgbClr val="000000"/>
                  </a:solidFill>
                  <a:latin typeface="Arial Black" pitchFamily="34" charset="0"/>
                  <a:cs typeface="Arial" charset="0"/>
                </a:rPr>
                <a:t>Inoculum buds</a:t>
              </a:r>
            </a:p>
          </p:txBody>
        </p:sp>
        <p:sp>
          <p:nvSpPr>
            <p:cNvPr id="293901" name="Line 9"/>
            <p:cNvSpPr>
              <a:spLocks noChangeShapeType="1"/>
            </p:cNvSpPr>
            <p:nvPr/>
          </p:nvSpPr>
          <p:spPr bwMode="auto">
            <a:xfrm flipH="1">
              <a:off x="912" y="1649"/>
              <a:ext cx="192" cy="288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93902" name="Line 10"/>
            <p:cNvSpPr>
              <a:spLocks noChangeShapeType="1"/>
            </p:cNvSpPr>
            <p:nvPr/>
          </p:nvSpPr>
          <p:spPr bwMode="auto">
            <a:xfrm>
              <a:off x="864" y="2321"/>
              <a:ext cx="192" cy="384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55659" name="Group 11"/>
          <p:cNvGrpSpPr>
            <a:grpSpLocks/>
          </p:cNvGrpSpPr>
          <p:nvPr/>
        </p:nvGrpSpPr>
        <p:grpSpPr bwMode="auto">
          <a:xfrm>
            <a:off x="3124200" y="2312988"/>
            <a:ext cx="4916488" cy="1417637"/>
            <a:chOff x="1968" y="1457"/>
            <a:chExt cx="3097" cy="893"/>
          </a:xfrm>
        </p:grpSpPr>
        <p:sp>
          <p:nvSpPr>
            <p:cNvPr id="293896" name="Line 12"/>
            <p:cNvSpPr>
              <a:spLocks noChangeShapeType="1"/>
            </p:cNvSpPr>
            <p:nvPr/>
          </p:nvSpPr>
          <p:spPr bwMode="auto">
            <a:xfrm rot="16200000" flipV="1">
              <a:off x="2808" y="1577"/>
              <a:ext cx="624" cy="384"/>
            </a:xfrm>
            <a:prstGeom prst="line">
              <a:avLst/>
            </a:prstGeom>
            <a:noFill/>
            <a:ln w="76200">
              <a:solidFill>
                <a:schemeClr val="bg1"/>
              </a:solidFill>
              <a:round/>
              <a:headEnd/>
              <a:tailEnd type="stealth" w="lg" len="lg"/>
            </a:ln>
            <a:effectLst>
              <a:outerShdw dist="35921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93897" name="Text Box 13"/>
            <p:cNvSpPr txBox="1">
              <a:spLocks noChangeArrowheads="1"/>
            </p:cNvSpPr>
            <p:nvPr/>
          </p:nvSpPr>
          <p:spPr bwMode="auto">
            <a:xfrm>
              <a:off x="1968" y="2081"/>
              <a:ext cx="3097" cy="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200" b="0">
                  <a:solidFill>
                    <a:srgbClr val="000000"/>
                  </a:solidFill>
                  <a:latin typeface="Arial Black" pitchFamily="34" charset="0"/>
                  <a:cs typeface="Arial" charset="0"/>
                </a:rPr>
                <a:t>Pitting and grooving symptoms</a:t>
              </a:r>
            </a:p>
          </p:txBody>
        </p:sp>
      </p:grpSp>
      <p:sp>
        <p:nvSpPr>
          <p:cNvPr id="155662" name="Text Box 14"/>
          <p:cNvSpPr txBox="1"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r>
              <a:rPr lang="en-US" altLang="en-US" sz="2800" b="0">
                <a:solidFill>
                  <a:srgbClr val="FFE10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Arial" charset="0"/>
              </a:rPr>
              <a:t>St. George indicator plants after 18 months in the field</a:t>
            </a:r>
            <a:endParaRPr lang="en-US" altLang="en-US" sz="2200" b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anose="020B0A04020102020204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55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914" name="Picture 2" descr="LN33  CB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021013"/>
            <a:ext cx="5105400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4915" name="Picture 2" descr="corky bark in fiel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4960938" cy="373380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143000" y="304800"/>
            <a:ext cx="7292975" cy="769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440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Arial" charset="0"/>
              </a:rPr>
              <a:t>Woody index Procedure</a:t>
            </a:r>
            <a:endParaRPr lang="en-US" sz="4400" dirty="0">
              <a:solidFill>
                <a:srgbClr val="99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Arial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28600" y="1074738"/>
            <a:ext cx="86106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buClr>
                <a:srgbClr val="99FF66"/>
              </a:buClr>
              <a:buSzPct val="110000"/>
              <a:buFont typeface="Wingdings" pitchFamily="2" charset="2"/>
              <a:buChar char="§"/>
              <a:defRPr/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Fall </a:t>
            </a:r>
            <a:r>
              <a:rPr lang="en-US" sz="28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yr</a:t>
            </a: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 2 – Read trunk symptoms in LN-33 – Corky bark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Text Box 2"/>
          <p:cNvSpPr txBox="1">
            <a:spLocks noChangeArrowheads="1"/>
          </p:cNvSpPr>
          <p:nvPr/>
        </p:nvSpPr>
        <p:spPr bwMode="auto">
          <a:xfrm>
            <a:off x="685800" y="30480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buClr>
                <a:srgbClr val="99FF66"/>
              </a:buClr>
              <a:buSzPct val="110000"/>
              <a:buFont typeface="Wingdings" pitchFamily="2" charset="2"/>
              <a:buChar char="§"/>
              <a:defRPr/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Pitting and grooving in trunk of LN-33 – Corky Bark</a:t>
            </a:r>
          </a:p>
        </p:txBody>
      </p:sp>
      <p:pic>
        <p:nvPicPr>
          <p:cNvPr id="295939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14400"/>
            <a:ext cx="8516938" cy="567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Text Box 2"/>
          <p:cNvSpPr txBox="1">
            <a:spLocks noChangeArrowheads="1"/>
          </p:cNvSpPr>
          <p:nvPr/>
        </p:nvSpPr>
        <p:spPr bwMode="auto">
          <a:xfrm>
            <a:off x="533400" y="1074738"/>
            <a:ext cx="8382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buClr>
                <a:srgbClr val="99FF66"/>
              </a:buClr>
              <a:buSzPct val="110000"/>
              <a:buFont typeface="Wingdings" pitchFamily="2" charset="2"/>
              <a:buChar char="§"/>
              <a:defRPr/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Late Fall </a:t>
            </a:r>
            <a:r>
              <a:rPr lang="en-US" sz="2800" dirty="0" err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yrs</a:t>
            </a: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Arial" charset="0"/>
              </a:rPr>
              <a:t> 1 &amp;2 – Observe Cabernet franc for  leaf symptoms</a:t>
            </a:r>
          </a:p>
        </p:txBody>
      </p:sp>
      <p:pic>
        <p:nvPicPr>
          <p:cNvPr id="297987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8" y="3009900"/>
            <a:ext cx="4760912" cy="317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988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0163" y="2819400"/>
            <a:ext cx="5332412" cy="355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0034" name="Object 2"/>
          <p:cNvGraphicFramePr>
            <a:graphicFrameLocks noChangeAspect="1"/>
          </p:cNvGraphicFramePr>
          <p:nvPr/>
        </p:nvGraphicFramePr>
        <p:xfrm>
          <a:off x="0" y="0"/>
          <a:ext cx="9144000" cy="682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038" name="Image" r:id="rId3" imgW="16278150" imgH="11716202" progId="Photoshop.Image.6">
                  <p:embed/>
                </p:oleObj>
              </mc:Choice>
              <mc:Fallback>
                <p:oleObj name="Image" r:id="rId3" imgW="16278150" imgH="11716202" progId="Photoshop.Image.6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3577"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2625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058" name="Picture 2" descr="leafroll grape close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1213"/>
            <a:ext cx="9144000" cy="6046787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8723" name="Text Box 3"/>
          <p:cNvSpPr txBox="1">
            <a:spLocks noChangeArrowheads="1"/>
          </p:cNvSpPr>
          <p:nvPr/>
        </p:nvSpPr>
        <p:spPr bwMode="auto">
          <a:xfrm>
            <a:off x="0" y="138113"/>
            <a:ext cx="91440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1" hangingPunct="1">
              <a:defRPr/>
            </a:pPr>
            <a:r>
              <a:rPr lang="en-US" altLang="en-US" sz="3200" b="0">
                <a:solidFill>
                  <a:srgbClr val="FFE10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Arial" charset="0"/>
              </a:rPr>
              <a:t>Leafroll symptoms on Cabernet Franc indicator</a:t>
            </a:r>
            <a:endParaRPr lang="en-US" altLang="en-US" sz="3200" b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1600200"/>
            <a:ext cx="8153400" cy="4032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Examples of Cabernet Franc field index positives with positive lab tests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			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130" name="Picture 2" descr="\\Fpssrvr\Users\Sue Sim\IMPORTANT FILES\LR Atlas\2009 Index Photos from Adib\DSC_0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3"/>
            <a:ext cx="9144000" cy="6070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4131" name="Picture 1" descr="\\Fpssrvr\Users\Sue Sim\IMPORTANT FILES\LR Atlas\2009 Index Photos from Adib\DSC_0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0" y="914400"/>
            <a:ext cx="29845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4191000"/>
          <a:ext cx="9144000" cy="2713038"/>
        </p:xfrm>
        <a:graphic>
          <a:graphicData uri="http://schemas.openxmlformats.org/drawingml/2006/table">
            <a:tbl>
              <a:tblPr firstRow="1" lastRow="1" bandCol="1"/>
              <a:tblGrid>
                <a:gridCol w="504276"/>
                <a:gridCol w="504264"/>
                <a:gridCol w="504264"/>
                <a:gridCol w="620801"/>
                <a:gridCol w="533400"/>
                <a:gridCol w="609600"/>
                <a:gridCol w="533400"/>
                <a:gridCol w="457200"/>
                <a:gridCol w="533400"/>
                <a:gridCol w="533400"/>
                <a:gridCol w="457200"/>
                <a:gridCol w="685800"/>
                <a:gridCol w="457200"/>
                <a:gridCol w="457200"/>
                <a:gridCol w="457200"/>
                <a:gridCol w="457200"/>
                <a:gridCol w="457200"/>
                <a:gridCol w="380995"/>
              </a:tblGrid>
              <a:tr h="411296">
                <a:tc gridSpan="18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A32                                                                                                                Cabernet franc/own roots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496" marR="4496" marT="449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4922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CabF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LR1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LR1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LR2RG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LR3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LR3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LR4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LR4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LR5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LR5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LR6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 LR6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LR7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P-LR7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P-LR9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Car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905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16.9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34.9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4994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StG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E-GFLV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P-GFLV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ArMV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ArMV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C.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a.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 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C. q.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Cuc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 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TobRSV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</a:t>
                      </a:r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Fk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GFkV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GFkV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8849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922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LN-33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P-GVB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5BB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StG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RSP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RSP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GVD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P-</a:t>
                      </a:r>
                      <a:r>
                        <a:rPr lang="en-US" sz="1600" b="1" dirty="0" err="1" smtClean="0">
                          <a:solidFill>
                            <a:schemeClr val="bg1"/>
                          </a:solidFill>
                        </a:rPr>
                        <a:t>phyt</a:t>
                      </a:r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.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P-</a:t>
                      </a:r>
                    </a:p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XF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rowSpan="2" gridSpan="7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Photo taken 10-28-09. LCAI#50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8365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rpt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gridSpan="7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0" y="4572000"/>
            <a:ext cx="6858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 b="0">
              <a:solidFill>
                <a:prstClr val="white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057400" y="4572000"/>
            <a:ext cx="6858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 b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154" name="Picture 4" descr="\\Fpssrvr\Users\Sue Sim\IMPORTANT FILES\LR Atlas\2009 Index Photos from Adib\DSC_0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6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5155" name="Picture 3" descr="\\Fpssrvr\Users\Sue Sim\IMPORTANT FILES\LR Atlas\2009 Index Photos from Adib\DSC_00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763"/>
            <a:ext cx="2743200" cy="18208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5156" name="Rectangle 5"/>
          <p:cNvSpPr>
            <a:spLocks noChangeArrowheads="1"/>
          </p:cNvSpPr>
          <p:nvPr/>
        </p:nvSpPr>
        <p:spPr bwMode="auto">
          <a:xfrm>
            <a:off x="0" y="6248400"/>
            <a:ext cx="6096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FFF"/>
                </a:solidFill>
                <a:latin typeface="Arial" charset="0"/>
                <a:cs typeface="Arial" charset="0"/>
              </a:rPr>
              <a:t>A33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0" y="4114800"/>
          <a:ext cx="9144000" cy="2713038"/>
        </p:xfrm>
        <a:graphic>
          <a:graphicData uri="http://schemas.openxmlformats.org/drawingml/2006/table">
            <a:tbl>
              <a:tblPr firstRow="1" lastRow="1" bandCol="1"/>
              <a:tblGrid>
                <a:gridCol w="504276"/>
                <a:gridCol w="504264"/>
                <a:gridCol w="504264"/>
                <a:gridCol w="620801"/>
                <a:gridCol w="533400"/>
                <a:gridCol w="609600"/>
                <a:gridCol w="533400"/>
                <a:gridCol w="457200"/>
                <a:gridCol w="533400"/>
                <a:gridCol w="533400"/>
                <a:gridCol w="457200"/>
                <a:gridCol w="685800"/>
                <a:gridCol w="457200"/>
                <a:gridCol w="457200"/>
                <a:gridCol w="457200"/>
                <a:gridCol w="457200"/>
                <a:gridCol w="457200"/>
                <a:gridCol w="380995"/>
              </a:tblGrid>
              <a:tr h="411296">
                <a:tc gridSpan="18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A33                                                                                                                   Cabernet franc/own roots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496" marR="4496" marT="449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4922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CabF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LR1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LR1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LR2RG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LR3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LR3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LR4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LR4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LR5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LR5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LR6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 LR6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LR7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P-LR7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P-LR9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Car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905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22.6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kern="1200" dirty="0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25.5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27.8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4994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StG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E-GFLV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P-GFLV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ArMV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ArMV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C.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a.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 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C. q.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Cuc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 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TobRSV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</a:t>
                      </a:r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Fk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GFkV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GFkV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  <a:tr h="2788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  <a:tr h="4922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LN-33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P-GVB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5BB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StG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RSP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RSP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GVD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P-</a:t>
                      </a:r>
                      <a:r>
                        <a:rPr lang="en-US" sz="1600" b="1" dirty="0" err="1" smtClean="0">
                          <a:solidFill>
                            <a:schemeClr val="bg1"/>
                          </a:solidFill>
                        </a:rPr>
                        <a:t>phyt</a:t>
                      </a:r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.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P-</a:t>
                      </a:r>
                    </a:p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XF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rowSpan="2" grid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Photo taken 10-28-09.LCAI#51</a:t>
                      </a: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  <a:tr h="248365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gridSpan="7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0" y="4572000"/>
            <a:ext cx="6858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 b="0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057400" y="4495800"/>
            <a:ext cx="6858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 b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276600" y="4495800"/>
            <a:ext cx="10668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 b="0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4724400" y="4491038"/>
            <a:ext cx="6858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 b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TextBox 1"/>
          <p:cNvSpPr txBox="1">
            <a:spLocks noChangeArrowheads="1"/>
          </p:cNvSpPr>
          <p:nvPr/>
        </p:nvSpPr>
        <p:spPr bwMode="auto">
          <a:xfrm>
            <a:off x="304800" y="1430338"/>
            <a:ext cx="861060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har char="•"/>
              <a:defRPr sz="22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har char="•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00"/>
                </a:solidFill>
                <a:latin typeface="Comic Sans MS" pitchFamily="66" charset="0"/>
              </a:rPr>
              <a:t>			</a:t>
            </a:r>
            <a:r>
              <a:rPr lang="en-US" altLang="en-US" sz="2400" u="sng">
                <a:solidFill>
                  <a:srgbClr val="000000"/>
                </a:solidFill>
                <a:latin typeface="Comic Sans MS" pitchFamily="66" charset="0"/>
              </a:rPr>
              <a:t>Fanleaf</a:t>
            </a:r>
            <a:r>
              <a:rPr lang="en-US" altLang="en-US" sz="2400">
                <a:solidFill>
                  <a:srgbClr val="000000"/>
                </a:solidFill>
                <a:latin typeface="Comic Sans MS" pitchFamily="66" charset="0"/>
              </a:rPr>
              <a:t>	</a:t>
            </a:r>
            <a:r>
              <a:rPr lang="en-US" altLang="en-US" sz="2400" u="sng">
                <a:solidFill>
                  <a:srgbClr val="000000"/>
                </a:solidFill>
                <a:latin typeface="Comic Sans MS" pitchFamily="66" charset="0"/>
              </a:rPr>
              <a:t>Leafroll</a:t>
            </a:r>
            <a:endParaRPr lang="en-US" altLang="en-US" sz="240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00"/>
                </a:solidFill>
                <a:latin typeface="Comic Sans MS" pitchFamily="66" charset="0"/>
              </a:rPr>
              <a:t>First description</a:t>
            </a:r>
            <a:r>
              <a:rPr lang="en-US" altLang="en-US" sz="2400" b="0">
                <a:solidFill>
                  <a:srgbClr val="000000"/>
                </a:solidFill>
                <a:latin typeface="Comic Sans MS" pitchFamily="66" charset="0"/>
              </a:rPr>
              <a:t>	</a:t>
            </a:r>
            <a:r>
              <a:rPr lang="en-US" altLang="en-US" sz="2400" b="0">
                <a:solidFill>
                  <a:srgbClr val="FF0000"/>
                </a:solidFill>
                <a:latin typeface="Comic Sans MS" pitchFamily="66" charset="0"/>
              </a:rPr>
              <a:t>1841</a:t>
            </a:r>
            <a:r>
              <a:rPr lang="en-US" altLang="en-US" sz="2400" b="0">
                <a:solidFill>
                  <a:srgbClr val="000000"/>
                </a:solidFill>
                <a:latin typeface="Comic Sans MS" pitchFamily="66" charset="0"/>
              </a:rPr>
              <a:t>		</a:t>
            </a:r>
            <a:r>
              <a:rPr lang="en-US" altLang="en-US" sz="2400" b="0">
                <a:solidFill>
                  <a:srgbClr val="FF0000"/>
                </a:solidFill>
                <a:latin typeface="Comic Sans MS" pitchFamily="66" charset="0"/>
              </a:rPr>
              <a:t>1905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00"/>
                </a:solidFill>
                <a:latin typeface="Comic Sans MS" pitchFamily="66" charset="0"/>
              </a:rPr>
              <a:t>Graft transmission</a:t>
            </a:r>
            <a:r>
              <a:rPr lang="en-US" altLang="en-US" sz="2400" b="0">
                <a:solidFill>
                  <a:srgbClr val="000000"/>
                </a:solidFill>
                <a:latin typeface="Comic Sans MS" pitchFamily="66" charset="0"/>
              </a:rPr>
              <a:t>	1962		1935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00"/>
                </a:solidFill>
                <a:latin typeface="Comic Sans MS" pitchFamily="66" charset="0"/>
              </a:rPr>
              <a:t>Virus recognition	</a:t>
            </a:r>
            <a:r>
              <a:rPr lang="en-US" altLang="en-US" sz="2400" b="0">
                <a:solidFill>
                  <a:srgbClr val="000000"/>
                </a:solidFill>
                <a:latin typeface="Comic Sans MS" pitchFamily="66" charset="0"/>
              </a:rPr>
              <a:t>1960		1979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00"/>
                </a:solidFill>
                <a:latin typeface="Comic Sans MS" pitchFamily="66" charset="0"/>
              </a:rPr>
              <a:t>Vector transmission</a:t>
            </a:r>
            <a:r>
              <a:rPr lang="en-US" altLang="en-US" sz="2400" b="0">
                <a:solidFill>
                  <a:srgbClr val="000000"/>
                </a:solidFill>
                <a:latin typeface="Comic Sans MS" pitchFamily="66" charset="0"/>
              </a:rPr>
              <a:t>	1958		1984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00"/>
                </a:solidFill>
                <a:latin typeface="Comic Sans MS" pitchFamily="66" charset="0"/>
              </a:rPr>
              <a:t>Diagnostic assays	</a:t>
            </a:r>
            <a:r>
              <a:rPr lang="en-US" altLang="en-US" sz="2400" b="0">
                <a:solidFill>
                  <a:srgbClr val="000000"/>
                </a:solidFill>
                <a:latin typeface="Comic Sans MS" pitchFamily="66" charset="0"/>
              </a:rPr>
              <a:t>1960		1984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00"/>
                </a:solidFill>
                <a:latin typeface="Comic Sans MS" pitchFamily="66" charset="0"/>
              </a:rPr>
              <a:t>Koch’s postulates</a:t>
            </a:r>
            <a:r>
              <a:rPr lang="en-US" altLang="en-US" sz="2400" b="0">
                <a:solidFill>
                  <a:srgbClr val="000000"/>
                </a:solidFill>
                <a:latin typeface="Comic Sans MS" pitchFamily="66" charset="0"/>
              </a:rPr>
              <a:t>	</a:t>
            </a:r>
            <a:r>
              <a:rPr lang="en-US" altLang="en-US" sz="2400" b="0">
                <a:solidFill>
                  <a:srgbClr val="FF0000"/>
                </a:solidFill>
                <a:latin typeface="Comic Sans MS" pitchFamily="66" charset="0"/>
              </a:rPr>
              <a:t>1962</a:t>
            </a:r>
            <a:r>
              <a:rPr lang="en-US" altLang="en-US" sz="2400" b="0">
                <a:solidFill>
                  <a:srgbClr val="000000"/>
                </a:solidFill>
                <a:latin typeface="Comic Sans MS" pitchFamily="66" charset="0"/>
              </a:rPr>
              <a:t>		</a:t>
            </a:r>
            <a:r>
              <a:rPr lang="en-US" altLang="en-US" sz="2400" b="0">
                <a:solidFill>
                  <a:srgbClr val="FF0000"/>
                </a:solidFill>
                <a:latin typeface="Comic Sans MS" pitchFamily="66" charset="0"/>
              </a:rPr>
              <a:t>n/a</a:t>
            </a:r>
          </a:p>
        </p:txBody>
      </p:sp>
      <p:sp>
        <p:nvSpPr>
          <p:cNvPr id="201731" name="Rectangle 1"/>
          <p:cNvSpPr>
            <a:spLocks noChangeArrowheads="1"/>
          </p:cNvSpPr>
          <p:nvPr/>
        </p:nvSpPr>
        <p:spPr bwMode="auto">
          <a:xfrm>
            <a:off x="390525" y="228600"/>
            <a:ext cx="82962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har char="•"/>
              <a:defRPr sz="22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har char="•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200">
                <a:solidFill>
                  <a:srgbClr val="000000"/>
                </a:solidFill>
                <a:latin typeface="Comic Sans MS" pitchFamily="66" charset="0"/>
              </a:rPr>
              <a:t>Red Blotch: Challenges and opportunities</a:t>
            </a: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178" name="Picture 7" descr="\\Fpssrvr\Users\Sue Sim\IMPORTANT FILES\LR Atlas\2009 Index Photos from Adib\DSC_0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6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6179" name="Picture 5" descr="\\Fpssrvr\Users\Sue Sim\IMPORTANT FILES\LR Atlas\2009 Index Photos from Adib\DSC_00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750" y="76200"/>
            <a:ext cx="2225675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6180" name="Rectangle 4"/>
          <p:cNvSpPr>
            <a:spLocks noChangeArrowheads="1"/>
          </p:cNvSpPr>
          <p:nvPr/>
        </p:nvSpPr>
        <p:spPr bwMode="auto">
          <a:xfrm>
            <a:off x="0" y="6248400"/>
            <a:ext cx="6096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FFF"/>
                </a:solidFill>
                <a:latin typeface="Arial" charset="0"/>
                <a:cs typeface="Arial" charset="0"/>
              </a:rPr>
              <a:t>A34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4114800"/>
          <a:ext cx="9144000" cy="2713038"/>
        </p:xfrm>
        <a:graphic>
          <a:graphicData uri="http://schemas.openxmlformats.org/drawingml/2006/table">
            <a:tbl>
              <a:tblPr firstRow="1" lastRow="1" bandCol="1"/>
              <a:tblGrid>
                <a:gridCol w="504276"/>
                <a:gridCol w="504264"/>
                <a:gridCol w="504264"/>
                <a:gridCol w="620801"/>
                <a:gridCol w="533400"/>
                <a:gridCol w="609600"/>
                <a:gridCol w="533400"/>
                <a:gridCol w="457200"/>
                <a:gridCol w="533400"/>
                <a:gridCol w="533400"/>
                <a:gridCol w="457200"/>
                <a:gridCol w="685800"/>
                <a:gridCol w="457200"/>
                <a:gridCol w="457200"/>
                <a:gridCol w="457200"/>
                <a:gridCol w="457200"/>
                <a:gridCol w="457200"/>
                <a:gridCol w="380995"/>
              </a:tblGrid>
              <a:tr h="411296">
                <a:tc gridSpan="18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A34                                                                                                               Cabernet franc/own roots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496" marR="4496" marT="449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4922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CabF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LR1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LR1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LR2RG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LR3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LR3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LR4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LR4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LR5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LR5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LR6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 LR6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LR7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P-LR7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P-LR9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Car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905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1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kern="1200" dirty="0" smtClean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4994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StG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E-GFLV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P-GFLV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ArMV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ArMV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C.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a.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 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C. q.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Cuc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 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TobRSV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</a:t>
                      </a:r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Fk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GFkV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GFkV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  <a:tr h="2788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  <a:tr h="4922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LN-33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P-GVB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5BB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StG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RSP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RSP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GVD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P-</a:t>
                      </a:r>
                      <a:r>
                        <a:rPr lang="en-US" sz="1600" b="1" dirty="0" err="1" smtClean="0">
                          <a:solidFill>
                            <a:schemeClr val="bg1"/>
                          </a:solidFill>
                        </a:rPr>
                        <a:t>phyt</a:t>
                      </a:r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.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P-</a:t>
                      </a:r>
                    </a:p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XF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rowSpan="2" grid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Photo taken 10-28-09. LCAI#52</a:t>
                      </a: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  <a:tr h="248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gridSpan="7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02" name="Picture 2" descr="\\Fpssrvr\Users\Sue Sim\IMPORTANT FILES\LR Atlas\2009 Index Photos from Adib\DSC_00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28575"/>
            <a:ext cx="9144000" cy="606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03" name="Picture 3" descr="\\Fpssrvr\Users\Sue Sim\IMPORTANT FILES\LR Atlas\2009 Index Photos from Adib\DSC_008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150" y="0"/>
            <a:ext cx="2895600" cy="192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04" name="Rectangle 3"/>
          <p:cNvSpPr>
            <a:spLocks noChangeArrowheads="1"/>
          </p:cNvSpPr>
          <p:nvPr/>
        </p:nvSpPr>
        <p:spPr bwMode="auto">
          <a:xfrm>
            <a:off x="0" y="6248400"/>
            <a:ext cx="6096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FFF"/>
                </a:solidFill>
                <a:latin typeface="Arial" charset="0"/>
                <a:cs typeface="Arial" charset="0"/>
              </a:rPr>
              <a:t>A35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4114800"/>
          <a:ext cx="9144000" cy="2713038"/>
        </p:xfrm>
        <a:graphic>
          <a:graphicData uri="http://schemas.openxmlformats.org/drawingml/2006/table">
            <a:tbl>
              <a:tblPr firstRow="1" lastRow="1" bandCol="1"/>
              <a:tblGrid>
                <a:gridCol w="504276"/>
                <a:gridCol w="504264"/>
                <a:gridCol w="504264"/>
                <a:gridCol w="620801"/>
                <a:gridCol w="533400"/>
                <a:gridCol w="609600"/>
                <a:gridCol w="533400"/>
                <a:gridCol w="457200"/>
                <a:gridCol w="533400"/>
                <a:gridCol w="533400"/>
                <a:gridCol w="457200"/>
                <a:gridCol w="685800"/>
                <a:gridCol w="457200"/>
                <a:gridCol w="457200"/>
                <a:gridCol w="457200"/>
                <a:gridCol w="457200"/>
                <a:gridCol w="457200"/>
                <a:gridCol w="380995"/>
              </a:tblGrid>
              <a:tr h="411296">
                <a:tc gridSpan="18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A35                                                                                                                    Cabernet franc/own roots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496" marR="4496" marT="449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4922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CabF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LR1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LR1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LR2RG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LR3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LR3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LR4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LR4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LR5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LR5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LR6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 LR6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LR7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P-LR7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P-LR9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Car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905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1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kern="1200" dirty="0" smtClean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4994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StG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E-GFLV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P-GFLV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ArMV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ArMV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C.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a.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 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C. q.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Cuc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 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TobRSV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</a:t>
                      </a:r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Fk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GFkV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GFkV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  <a:tr h="2788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  <a:tr h="4922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LN-33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P-GVB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5BB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StG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RSP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RSP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GVD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P-</a:t>
                      </a:r>
                      <a:r>
                        <a:rPr lang="en-US" sz="1600" b="1" dirty="0" err="1" smtClean="0">
                          <a:solidFill>
                            <a:schemeClr val="bg1"/>
                          </a:solidFill>
                        </a:rPr>
                        <a:t>phyt</a:t>
                      </a:r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.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P-</a:t>
                      </a:r>
                    </a:p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XF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rowSpan="2" grid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Photo taken 10-28-09.LCAI#53</a:t>
                      </a: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  <a:tr h="248365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Rpt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gridSpan="7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26" name="Picture 3" descr="\\Fpssrvr\Users\Sue Sim\IMPORTANT FILES\LR Atlas\2009 Index Photos from Adib\DSC_0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07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27" name="Picture 2" descr="\\Fpssrvr\Users\Sue Sim\IMPORTANT FILES\LR Atlas\2009 Index Photos from Adib\DSC_00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7938"/>
            <a:ext cx="2895600" cy="192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228" name="Rectangle 3"/>
          <p:cNvSpPr>
            <a:spLocks noChangeArrowheads="1"/>
          </p:cNvSpPr>
          <p:nvPr/>
        </p:nvSpPr>
        <p:spPr bwMode="auto">
          <a:xfrm>
            <a:off x="0" y="6248400"/>
            <a:ext cx="6096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FFF"/>
                </a:solidFill>
                <a:latin typeface="Arial" charset="0"/>
                <a:cs typeface="Arial" charset="0"/>
              </a:rPr>
              <a:t>A36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4114800"/>
          <a:ext cx="9144000" cy="2713038"/>
        </p:xfrm>
        <a:graphic>
          <a:graphicData uri="http://schemas.openxmlformats.org/drawingml/2006/table">
            <a:tbl>
              <a:tblPr firstRow="1" lastRow="1" bandCol="1"/>
              <a:tblGrid>
                <a:gridCol w="504276"/>
                <a:gridCol w="504264"/>
                <a:gridCol w="504264"/>
                <a:gridCol w="620801"/>
                <a:gridCol w="533400"/>
                <a:gridCol w="609600"/>
                <a:gridCol w="533400"/>
                <a:gridCol w="457200"/>
                <a:gridCol w="533400"/>
                <a:gridCol w="533400"/>
                <a:gridCol w="457200"/>
                <a:gridCol w="685800"/>
                <a:gridCol w="457200"/>
                <a:gridCol w="457200"/>
                <a:gridCol w="457200"/>
                <a:gridCol w="457200"/>
                <a:gridCol w="457200"/>
                <a:gridCol w="380995"/>
              </a:tblGrid>
              <a:tr h="411296">
                <a:tc gridSpan="18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A36                                                                                                                   Cabernet franc/own roots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496" marR="4496" marT="449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4922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CabF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LR1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LR1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LR2RG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LR3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LR3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LR4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LR4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LR5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LR5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LR6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 LR6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LR7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P-LR7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P-LR9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Car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905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1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kern="1200" dirty="0" smtClean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4994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StG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E-GFLV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P-GFLV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ArMV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ArMV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C.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a.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 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C. q.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Cuc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 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TobRSV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</a:t>
                      </a:r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Fk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GFkV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GFkV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  <a:tr h="2788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  <a:tr h="4922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LN-33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P-GVB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5BB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StG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RSP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RSP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GVD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P-</a:t>
                      </a:r>
                      <a:r>
                        <a:rPr lang="en-US" sz="1600" b="1" dirty="0" err="1" smtClean="0">
                          <a:solidFill>
                            <a:schemeClr val="bg1"/>
                          </a:solidFill>
                        </a:rPr>
                        <a:t>phyt</a:t>
                      </a:r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.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P-</a:t>
                      </a:r>
                    </a:p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XF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rowSpan="2" gridSpan="7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Photo taken 10-28-09. LCAI #54</a:t>
                      </a: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  <a:tr h="248365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gridSpan="7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250" name="Picture 2" descr="\\Fpssrvr\Users\Sue Sim\IMPORTANT FILES\LR Atlas\2009 Index Photos from Adib\DSC_00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6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251" name="Picture 3" descr="\\Fpssrvr\Users\Sue Sim\IMPORTANT FILES\LR Atlas\2009 Index Photos from Adib\DSC_007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450" y="4695825"/>
            <a:ext cx="325755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252" name="Rectangle 3"/>
          <p:cNvSpPr>
            <a:spLocks noChangeArrowheads="1"/>
          </p:cNvSpPr>
          <p:nvPr/>
        </p:nvSpPr>
        <p:spPr bwMode="auto">
          <a:xfrm>
            <a:off x="0" y="6248400"/>
            <a:ext cx="6096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FFF"/>
                </a:solidFill>
                <a:latin typeface="Arial" charset="0"/>
                <a:cs typeface="Arial" charset="0"/>
              </a:rPr>
              <a:t>A37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274" name="Picture 2" descr="\\Fpssrvr\Users\Sue Sim\IMPORTANT FILES\LR Atlas\2009 Index Photos from Adib\DSC_00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6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275" name="Picture 3" descr="\\Fpssrvr\Users\Sue Sim\IMPORTANT FILES\LR Atlas\2009 Index Photos from Adib\DSC_007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450" y="4695825"/>
            <a:ext cx="325755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4114800"/>
          <a:ext cx="9144000" cy="2713038"/>
        </p:xfrm>
        <a:graphic>
          <a:graphicData uri="http://schemas.openxmlformats.org/drawingml/2006/table">
            <a:tbl>
              <a:tblPr firstRow="1" lastRow="1" bandCol="1"/>
              <a:tblGrid>
                <a:gridCol w="504276"/>
                <a:gridCol w="504264"/>
                <a:gridCol w="504264"/>
                <a:gridCol w="620801"/>
                <a:gridCol w="533400"/>
                <a:gridCol w="609600"/>
                <a:gridCol w="533400"/>
                <a:gridCol w="457200"/>
                <a:gridCol w="533400"/>
                <a:gridCol w="533400"/>
                <a:gridCol w="457200"/>
                <a:gridCol w="685800"/>
                <a:gridCol w="457200"/>
                <a:gridCol w="457200"/>
                <a:gridCol w="457200"/>
                <a:gridCol w="457200"/>
                <a:gridCol w="457200"/>
                <a:gridCol w="380995"/>
              </a:tblGrid>
              <a:tr h="411296">
                <a:tc gridSpan="18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A37                                                                                                              Cabernet franc/own roots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496" marR="4496" marT="449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4922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CabF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LR1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LR1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LR2RG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LR3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LR3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LR4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LR4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LR5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LR5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LR6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 LR6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LR7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P-LR7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P-LR9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Car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905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1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4994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StG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E-GFLV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P-GFLV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ArMV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ArMV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C.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a.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 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C. q.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Cuc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 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TobRSV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</a:t>
                      </a:r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Fk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GFkV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GFkV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  <a:tr h="2788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  <a:tr h="4922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LN-33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P-GVB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5BB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StG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RSP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RSP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GVD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P-</a:t>
                      </a:r>
                      <a:r>
                        <a:rPr lang="en-US" sz="1600" b="1" dirty="0" err="1" smtClean="0">
                          <a:solidFill>
                            <a:schemeClr val="bg1"/>
                          </a:solidFill>
                        </a:rPr>
                        <a:t>phyt</a:t>
                      </a:r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.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P-</a:t>
                      </a:r>
                    </a:p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XF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rowSpan="2" gridSpan="7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Photo taken 10-28-09.LCAI#55</a:t>
                      </a: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  <a:tr h="248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gridSpan="7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1298" name="Picture 2" descr="\\Fpssrvr\Users\Sue Sim\IMPORTANT FILES\LR Atlas\2009 Index Photos from Adib\DSC_00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6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1299" name="Picture 3" descr="\\Fpssrvr\Users\Sue Sim\IMPORTANT FILES\LR Atlas\2009 Index Photos from Adib\DSC_00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835525"/>
            <a:ext cx="3048000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1300" name="Rectangle 3"/>
          <p:cNvSpPr>
            <a:spLocks noChangeArrowheads="1"/>
          </p:cNvSpPr>
          <p:nvPr/>
        </p:nvSpPr>
        <p:spPr bwMode="auto">
          <a:xfrm>
            <a:off x="0" y="6248400"/>
            <a:ext cx="6096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FFF"/>
                </a:solidFill>
                <a:latin typeface="Arial" charset="0"/>
                <a:cs typeface="Arial" charset="0"/>
              </a:rPr>
              <a:t>A38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2322" name="Picture 2" descr="\\Fpssrvr\Users\Sue Sim\IMPORTANT FILES\LR Atlas\2009 Index Photos from Adib\DSC_00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6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2323" name="Picture 3" descr="\\Fpssrvr\Users\Sue Sim\IMPORTANT FILES\LR Atlas\2009 Index Photos from Adib\DSC_00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835525"/>
            <a:ext cx="3048000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4114800"/>
          <a:ext cx="9144000" cy="2713038"/>
        </p:xfrm>
        <a:graphic>
          <a:graphicData uri="http://schemas.openxmlformats.org/drawingml/2006/table">
            <a:tbl>
              <a:tblPr firstRow="1" lastRow="1" bandCol="1"/>
              <a:tblGrid>
                <a:gridCol w="504276"/>
                <a:gridCol w="504264"/>
                <a:gridCol w="504264"/>
                <a:gridCol w="620801"/>
                <a:gridCol w="533400"/>
                <a:gridCol w="609600"/>
                <a:gridCol w="533400"/>
                <a:gridCol w="457200"/>
                <a:gridCol w="533400"/>
                <a:gridCol w="533400"/>
                <a:gridCol w="457200"/>
                <a:gridCol w="685800"/>
                <a:gridCol w="457200"/>
                <a:gridCol w="457200"/>
                <a:gridCol w="457200"/>
                <a:gridCol w="457200"/>
                <a:gridCol w="457200"/>
                <a:gridCol w="380995"/>
              </a:tblGrid>
              <a:tr h="411296">
                <a:tc gridSpan="18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A38                                                                                                                   Cabernet franc/own roots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496" marR="4496" marT="449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4922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CabF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LR1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LR1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LR2RG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LR3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LR3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LR4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LR4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LR5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LR5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LR6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 LR6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LR7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P-LR7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P-LR9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Car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905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1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kern="1200" dirty="0" smtClean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4994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StG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E-GFLV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P-GFLV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ArMV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ArMV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C.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a.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 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C. q.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Cuc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 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TobRSV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</a:t>
                      </a:r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Fk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GFkV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GFkV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  <a:tr h="2788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  <a:tr h="4922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LN-33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P-GVB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5BB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StG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RSP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RSP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GVD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P-</a:t>
                      </a:r>
                      <a:r>
                        <a:rPr lang="en-US" sz="1600" b="1" dirty="0" err="1" smtClean="0">
                          <a:solidFill>
                            <a:schemeClr val="bg1"/>
                          </a:solidFill>
                        </a:rPr>
                        <a:t>phyt</a:t>
                      </a:r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.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P-</a:t>
                      </a:r>
                    </a:p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XF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rowSpan="2" gridSpan="7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Photo taken 10-28-09.LCAI#56</a:t>
                      </a: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  <a:tr h="248365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gridSpan="7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346" name="Picture 2" descr="\\Fpssrvr\Users\Sue Sim\IMPORTANT FILES\LR Atlas\2009 Index Photos from Adib\DSC_00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6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3347" name="Picture 3" descr="\\Fpssrvr\Users\Sue Sim\IMPORTANT FILES\LR Atlas\2009 Index Photos from Adib\DSC_00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884738"/>
            <a:ext cx="2971800" cy="197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4114800"/>
          <a:ext cx="9144000" cy="2713038"/>
        </p:xfrm>
        <a:graphic>
          <a:graphicData uri="http://schemas.openxmlformats.org/drawingml/2006/table">
            <a:tbl>
              <a:tblPr firstRow="1" lastRow="1" bandCol="1"/>
              <a:tblGrid>
                <a:gridCol w="504276"/>
                <a:gridCol w="504264"/>
                <a:gridCol w="504264"/>
                <a:gridCol w="620801"/>
                <a:gridCol w="533400"/>
                <a:gridCol w="609600"/>
                <a:gridCol w="533400"/>
                <a:gridCol w="457200"/>
                <a:gridCol w="533400"/>
                <a:gridCol w="533400"/>
                <a:gridCol w="457200"/>
                <a:gridCol w="685800"/>
                <a:gridCol w="457200"/>
                <a:gridCol w="457200"/>
                <a:gridCol w="457200"/>
                <a:gridCol w="457200"/>
                <a:gridCol w="457200"/>
                <a:gridCol w="380995"/>
              </a:tblGrid>
              <a:tr h="411296">
                <a:tc gridSpan="18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A39                                                                                                                    Cabernet franc/own roots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496" marR="4496" marT="449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4922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CabF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LR1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LR1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LR2RG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LR3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LR3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LR4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LR4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LR5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LR5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LR6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 LR6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LR7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P-LR7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P-LR9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Car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905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1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kern="1200" dirty="0" smtClean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4994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StG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E-GFLV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P-GFLV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ArMV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ArMV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C.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a.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 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C. q.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Cuc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 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TobRSV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</a:t>
                      </a:r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Fk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GFkV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GFkV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  <a:tr h="2788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  <a:tr h="4922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LN-33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P-GVB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5BB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StG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RSP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RSP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GVD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P-</a:t>
                      </a:r>
                      <a:r>
                        <a:rPr lang="en-US" sz="1600" b="1" dirty="0" err="1" smtClean="0">
                          <a:solidFill>
                            <a:schemeClr val="bg1"/>
                          </a:solidFill>
                        </a:rPr>
                        <a:t>phyt</a:t>
                      </a:r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.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P-</a:t>
                      </a:r>
                    </a:p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XF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rowSpan="2" gridSpan="7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Photo taken 10-28-09. LCAI#57</a:t>
                      </a: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  <a:tr h="248365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gridSpan="7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370" name="Picture 2" descr="\\Fpssrvr\Users\Sue Sim\IMPORTANT FILES\LR Atlas\2009 Index Photos from Adib\DSC_00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6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4371" name="Picture 3" descr="\\Fpssrvr\Users\Sue Sim\IMPORTANT FILES\LR Atlas\2009 Index Photos from Adib\DSC_00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884738"/>
            <a:ext cx="2971800" cy="197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4114800"/>
          <a:ext cx="9144000" cy="2724150"/>
        </p:xfrm>
        <a:graphic>
          <a:graphicData uri="http://schemas.openxmlformats.org/drawingml/2006/table">
            <a:tbl>
              <a:tblPr firstRow="1" lastRow="1" bandCol="1"/>
              <a:tblGrid>
                <a:gridCol w="504276"/>
                <a:gridCol w="504264"/>
                <a:gridCol w="504264"/>
                <a:gridCol w="620801"/>
                <a:gridCol w="533400"/>
                <a:gridCol w="609600"/>
                <a:gridCol w="533400"/>
                <a:gridCol w="457200"/>
                <a:gridCol w="533400"/>
                <a:gridCol w="533400"/>
                <a:gridCol w="457200"/>
                <a:gridCol w="685800"/>
                <a:gridCol w="457200"/>
                <a:gridCol w="457200"/>
                <a:gridCol w="457200"/>
                <a:gridCol w="457200"/>
                <a:gridCol w="457200"/>
                <a:gridCol w="380995"/>
              </a:tblGrid>
              <a:tr h="411317">
                <a:tc gridSpan="18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A40                                                                                                                 Cabernet franc/own roots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496" marR="4496" marT="449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5032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CabF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LR1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LR1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LR2RG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LR3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LR3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LR4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LR4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LR5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LR5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LR6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 LR6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LR7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P-LR7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P-LR9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Car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906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1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1" i="0" u="none" strike="noStrike" kern="1200" dirty="0" smtClean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4994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StG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E-GFLV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P-GFLV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ArMV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ArMV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C.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a.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 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C. q.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Cuc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 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TobRSV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</a:t>
                      </a:r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Fk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GFkV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GFkV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  <a:tr h="2788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  <a:tr h="4922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LN-33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P-GVB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5BB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StG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RSP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RSP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GVD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P-</a:t>
                      </a:r>
                      <a:r>
                        <a:rPr lang="en-US" sz="1600" b="1" dirty="0" err="1" smtClean="0">
                          <a:solidFill>
                            <a:schemeClr val="bg1"/>
                          </a:solidFill>
                        </a:rPr>
                        <a:t>phyt</a:t>
                      </a:r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.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P-</a:t>
                      </a:r>
                    </a:p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XF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rowSpan="2" gridSpan="7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Photo taken 10-28-09. LCAI#58</a:t>
                      </a: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  <a:tr h="248377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gridSpan="7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1600200"/>
            <a:ext cx="8153400" cy="48625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Example of Cabernet Franc field index red leaf positives with negative lab tests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			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TextBox 1"/>
          <p:cNvSpPr txBox="1">
            <a:spLocks noChangeArrowheads="1"/>
          </p:cNvSpPr>
          <p:nvPr/>
        </p:nvSpPr>
        <p:spPr bwMode="auto">
          <a:xfrm>
            <a:off x="304800" y="1430338"/>
            <a:ext cx="861060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har char="•"/>
              <a:defRPr sz="22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har char="•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00"/>
                </a:solidFill>
                <a:latin typeface="Comic Sans MS" pitchFamily="66" charset="0"/>
              </a:rPr>
              <a:t>			</a:t>
            </a:r>
            <a:r>
              <a:rPr lang="en-US" altLang="en-US" sz="2400" u="sng">
                <a:solidFill>
                  <a:srgbClr val="000000"/>
                </a:solidFill>
                <a:latin typeface="Comic Sans MS" pitchFamily="66" charset="0"/>
              </a:rPr>
              <a:t>Fanleaf</a:t>
            </a:r>
            <a:r>
              <a:rPr lang="en-US" altLang="en-US" sz="2400">
                <a:solidFill>
                  <a:srgbClr val="000000"/>
                </a:solidFill>
                <a:latin typeface="Comic Sans MS" pitchFamily="66" charset="0"/>
              </a:rPr>
              <a:t>	</a:t>
            </a:r>
            <a:r>
              <a:rPr lang="en-US" altLang="en-US" sz="2400" u="sng">
                <a:solidFill>
                  <a:srgbClr val="000000"/>
                </a:solidFill>
                <a:latin typeface="Comic Sans MS" pitchFamily="66" charset="0"/>
              </a:rPr>
              <a:t>Leafroll</a:t>
            </a:r>
            <a:r>
              <a:rPr lang="en-US" altLang="en-US" sz="2400">
                <a:solidFill>
                  <a:srgbClr val="000000"/>
                </a:solidFill>
                <a:latin typeface="Comic Sans MS" pitchFamily="66" charset="0"/>
              </a:rPr>
              <a:t>	</a:t>
            </a:r>
            <a:r>
              <a:rPr lang="en-US" altLang="en-US" sz="2400" u="sng">
                <a:solidFill>
                  <a:srgbClr val="000000"/>
                </a:solidFill>
                <a:latin typeface="Comic Sans MS" pitchFamily="66" charset="0"/>
              </a:rPr>
              <a:t>Red blotch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altLang="en-US" sz="2400" b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00"/>
                </a:solidFill>
                <a:latin typeface="Comic Sans MS" pitchFamily="66" charset="0"/>
              </a:rPr>
              <a:t>First description</a:t>
            </a:r>
            <a:r>
              <a:rPr lang="en-US" altLang="en-US" sz="2400" b="0">
                <a:solidFill>
                  <a:srgbClr val="000000"/>
                </a:solidFill>
                <a:latin typeface="Comic Sans MS" pitchFamily="66" charset="0"/>
              </a:rPr>
              <a:t>	</a:t>
            </a:r>
            <a:r>
              <a:rPr lang="en-US" altLang="en-US" sz="2400" b="0">
                <a:solidFill>
                  <a:srgbClr val="FF0000"/>
                </a:solidFill>
                <a:latin typeface="Comic Sans MS" pitchFamily="66" charset="0"/>
              </a:rPr>
              <a:t>1841		1905		2008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00"/>
                </a:solidFill>
                <a:latin typeface="Comic Sans MS" pitchFamily="66" charset="0"/>
              </a:rPr>
              <a:t>Graft transmission</a:t>
            </a:r>
            <a:r>
              <a:rPr lang="en-US" altLang="en-US" sz="2400" b="0">
                <a:solidFill>
                  <a:srgbClr val="000000"/>
                </a:solidFill>
                <a:latin typeface="Comic Sans MS" pitchFamily="66" charset="0"/>
              </a:rPr>
              <a:t>	1962		1935		2012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en-US" altLang="en-US" sz="2400" b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00"/>
                </a:solidFill>
                <a:latin typeface="Comic Sans MS" pitchFamily="66" charset="0"/>
              </a:rPr>
              <a:t>Virus recognition	</a:t>
            </a:r>
            <a:r>
              <a:rPr lang="en-US" altLang="en-US" sz="2400" b="0">
                <a:solidFill>
                  <a:srgbClr val="000000"/>
                </a:solidFill>
                <a:latin typeface="Comic Sans MS" pitchFamily="66" charset="0"/>
              </a:rPr>
              <a:t>1960		1979		2012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00"/>
                </a:solidFill>
                <a:latin typeface="Comic Sans MS" pitchFamily="66" charset="0"/>
              </a:rPr>
              <a:t>Vector transmission</a:t>
            </a:r>
            <a:r>
              <a:rPr lang="en-US" altLang="en-US" sz="2400" b="0">
                <a:solidFill>
                  <a:srgbClr val="000000"/>
                </a:solidFill>
                <a:latin typeface="Comic Sans MS" pitchFamily="66" charset="0"/>
              </a:rPr>
              <a:t>	1958		1984		2013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00"/>
                </a:solidFill>
                <a:latin typeface="Comic Sans MS" pitchFamily="66" charset="0"/>
              </a:rPr>
              <a:t>Diagnostic assays	</a:t>
            </a:r>
            <a:r>
              <a:rPr lang="en-US" altLang="en-US" sz="2400" b="0">
                <a:solidFill>
                  <a:srgbClr val="000000"/>
                </a:solidFill>
                <a:latin typeface="Comic Sans MS" pitchFamily="66" charset="0"/>
              </a:rPr>
              <a:t>1960		1984		2012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2400" b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0">
                <a:solidFill>
                  <a:srgbClr val="000000"/>
                </a:solidFill>
                <a:latin typeface="Comic Sans MS" pitchFamily="66" charset="0"/>
              </a:rPr>
              <a:t>Koch’s postulates</a:t>
            </a:r>
            <a:r>
              <a:rPr lang="en-US" altLang="en-US" sz="2400" b="0">
                <a:solidFill>
                  <a:srgbClr val="000000"/>
                </a:solidFill>
                <a:latin typeface="Comic Sans MS" pitchFamily="66" charset="0"/>
              </a:rPr>
              <a:t>	</a:t>
            </a:r>
            <a:r>
              <a:rPr lang="en-US" altLang="en-US" sz="2400" b="0">
                <a:solidFill>
                  <a:srgbClr val="FF0000"/>
                </a:solidFill>
                <a:latin typeface="Comic Sans MS" pitchFamily="66" charset="0"/>
              </a:rPr>
              <a:t>1962		n/a		2013</a:t>
            </a:r>
          </a:p>
        </p:txBody>
      </p:sp>
      <p:sp>
        <p:nvSpPr>
          <p:cNvPr id="202755" name="Rectangle 1"/>
          <p:cNvSpPr>
            <a:spLocks noChangeArrowheads="1"/>
          </p:cNvSpPr>
          <p:nvPr/>
        </p:nvSpPr>
        <p:spPr bwMode="auto">
          <a:xfrm>
            <a:off x="390525" y="228600"/>
            <a:ext cx="82962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10000"/>
              </a:lnSpc>
              <a:spcBef>
                <a:spcPct val="20000"/>
              </a:spcBef>
              <a:buChar char="•"/>
              <a:defRPr sz="22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20000"/>
              </a:spcBef>
              <a:buChar char="•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ct val="20000"/>
              </a:spcBef>
              <a:buChar char="–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ct val="20000"/>
              </a:spcBef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200">
                <a:solidFill>
                  <a:srgbClr val="000000"/>
                </a:solidFill>
                <a:latin typeface="Comic Sans MS" pitchFamily="66" charset="0"/>
              </a:rPr>
              <a:t>Red Blotch: Challenges and opportunities</a:t>
            </a: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42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667" r="20667"/>
          <a:stretch>
            <a:fillRect/>
          </a:stretch>
        </p:blipFill>
        <p:spPr bwMode="auto">
          <a:xfrm>
            <a:off x="-1143000" y="-685800"/>
            <a:ext cx="9144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4144963"/>
          <a:ext cx="9144000" cy="2713037"/>
        </p:xfrm>
        <a:graphic>
          <a:graphicData uri="http://schemas.openxmlformats.org/drawingml/2006/table">
            <a:tbl>
              <a:tblPr firstRow="1" lastRow="1" bandCol="1"/>
              <a:tblGrid>
                <a:gridCol w="504276"/>
                <a:gridCol w="504264"/>
                <a:gridCol w="504264"/>
                <a:gridCol w="620801"/>
                <a:gridCol w="533400"/>
                <a:gridCol w="609600"/>
                <a:gridCol w="533400"/>
                <a:gridCol w="457200"/>
                <a:gridCol w="533400"/>
                <a:gridCol w="533400"/>
                <a:gridCol w="457200"/>
                <a:gridCol w="685800"/>
                <a:gridCol w="457200"/>
                <a:gridCol w="457200"/>
                <a:gridCol w="457200"/>
                <a:gridCol w="457200"/>
                <a:gridCol w="457200"/>
                <a:gridCol w="380995"/>
              </a:tblGrid>
              <a:tr h="411296">
                <a:tc gridSpan="18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Index example from 2008 showing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Cab franc results positive; PCR tests negative</a:t>
                      </a:r>
                      <a:endParaRPr lang="en-US" sz="1800" b="1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496" marR="4496" marT="4497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4922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latin typeface="+mj-lt"/>
                        </a:rPr>
                        <a:t>CabF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LR1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LR1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LR2RG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LR3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LR3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LR4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LR4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LR5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LR5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LR6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 LR6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LR7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P-LR7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P-LR9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latin typeface="+mj-lt"/>
                        </a:rPr>
                        <a:t>Car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905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ysClr val="windowText" lastClr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ysClr val="windowText" lastClr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4994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StG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E-GFLV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P-GFLV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ArMV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ArMV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C.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a.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 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C. q.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</a:p>
                    <a:p>
                      <a:pPr algn="ctr" fontAlgn="b"/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Cuc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.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 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TobRSV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</a:t>
                      </a:r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</a:t>
                      </a:r>
                      <a:r>
                        <a:rPr lang="en-US" sz="1600" b="1" i="0" u="none" strike="noStrike" baseline="0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Fk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GFkV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GFkV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8849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922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LN-33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CB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P-GVB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5BB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E-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I-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StG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RSP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RSP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P-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GVD</a:t>
                      </a: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P-</a:t>
                      </a:r>
                      <a:r>
                        <a:rPr lang="en-US" sz="1600" b="1" dirty="0" err="1" smtClean="0">
                          <a:solidFill>
                            <a:schemeClr val="bg1"/>
                          </a:solidFill>
                        </a:rPr>
                        <a:t>phyt</a:t>
                      </a:r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.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P-</a:t>
                      </a:r>
                    </a:p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XF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rowSpan="2" gridSpan="7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Photo taken 11-03-09.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8365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neg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800" dirty="0"/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7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gridSpan="7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1600200"/>
            <a:ext cx="8153400" cy="4032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Example of field red leaf positives with negative lab tests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			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514" name="Picture 2" descr="C:\Documents and Settings\sim\My Documents\My Pictures\Adobe\Digital Camera Photos\2009-11-16-Bakersfield\IMG_97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97" t="41309"/>
          <a:stretch>
            <a:fillRect/>
          </a:stretch>
        </p:blipFill>
        <p:spPr bwMode="auto">
          <a:xfrm>
            <a:off x="0" y="0"/>
            <a:ext cx="9144000" cy="506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0515" name="Rectangle 6"/>
          <p:cNvSpPr>
            <a:spLocks noChangeArrowheads="1"/>
          </p:cNvSpPr>
          <p:nvPr/>
        </p:nvSpPr>
        <p:spPr bwMode="auto">
          <a:xfrm>
            <a:off x="0" y="6248400"/>
            <a:ext cx="6096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FFFF"/>
                </a:solidFill>
                <a:latin typeface="Arial" charset="0"/>
                <a:cs typeface="Arial" charset="0"/>
              </a:rPr>
              <a:t>#20</a:t>
            </a:r>
          </a:p>
        </p:txBody>
      </p:sp>
      <p:pic>
        <p:nvPicPr>
          <p:cNvPr id="320516" name="Picture 2" descr="C:\Documents and Settings\sim\My Documents\My Pictures\Adobe\Digital Camera Photos\2009-11-16-1904-48\IMG_96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00" t="7498" r="14000" b="13496"/>
          <a:stretch>
            <a:fillRect/>
          </a:stretch>
        </p:blipFill>
        <p:spPr bwMode="auto">
          <a:xfrm>
            <a:off x="4297363" y="2041525"/>
            <a:ext cx="4846637" cy="481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5226050"/>
          <a:ext cx="9144000" cy="1631950"/>
        </p:xfrm>
        <a:graphic>
          <a:graphicData uri="http://schemas.openxmlformats.org/drawingml/2006/table">
            <a:tbl>
              <a:tblPr firstRow="1" lastRow="1" bandCol="1"/>
              <a:tblGrid>
                <a:gridCol w="914400"/>
                <a:gridCol w="914400"/>
                <a:gridCol w="914400"/>
                <a:gridCol w="914400"/>
                <a:gridCol w="914400"/>
                <a:gridCol w="914400"/>
                <a:gridCol w="914401"/>
                <a:gridCol w="914400"/>
                <a:gridCol w="914400"/>
                <a:gridCol w="914400"/>
              </a:tblGrid>
              <a:tr h="309246">
                <a:tc gridSpan="10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B6                                                                                                                       none/O39-16</a:t>
                      </a:r>
                      <a:endParaRPr lang="en-US" sz="2000" b="1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4458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LR1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LR2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LR2RG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LR3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LR4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LR5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LR6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LR7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LR9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LRCar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37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3092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GVA</a:t>
                      </a: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GVB</a:t>
                      </a: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GVD</a:t>
                      </a: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RSP</a:t>
                      </a:r>
                    </a:p>
                  </a:txBody>
                  <a:tcPr marL="4496" marR="4496" marT="449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 rowSpan="2" gridSpan="6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Red leaves only in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areas near ground.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Possible frost damage.</a:t>
                      </a:r>
                      <a:r>
                        <a:rPr lang="en-US" sz="1400" baseline="0" dirty="0" smtClean="0"/>
                        <a:t> Photo taken 11-16-09.LCAI#20</a:t>
                      </a:r>
                      <a:endParaRPr lang="en-US" sz="1400" b="0" i="0" u="none" strike="noStrike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2837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gridSpan="6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321539" name="Picture 2" descr="C:\Documents and Settings\sim\My Documents\My Pictures\Adobe\Digital Camera Photos\2009-11-06-0845-38\IMG_92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5181600"/>
          <a:ext cx="9144000" cy="1631950"/>
        </p:xfrm>
        <a:graphic>
          <a:graphicData uri="http://schemas.openxmlformats.org/drawingml/2006/table">
            <a:tbl>
              <a:tblPr firstRow="1" lastRow="1" bandCol="1"/>
              <a:tblGrid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309246">
                <a:tc gridSpan="10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B8                                                                                        Cabernet franc-327/ 101-14 MGT</a:t>
                      </a:r>
                      <a:endParaRPr lang="en-US" sz="2000" b="1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4458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LR1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LR2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LR2RG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LR3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LR4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LR5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LR6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LR7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LR9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LRCar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37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3092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GVA</a:t>
                      </a: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GVB</a:t>
                      </a: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GVD</a:t>
                      </a: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gridSpan="7">
                  <a:txBody>
                    <a:bodyPr/>
                    <a:lstStyle/>
                    <a:p>
                      <a:pPr algn="l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Senescing leaf,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necrotic margin, possible water stress. </a:t>
                      </a:r>
                      <a:r>
                        <a:rPr lang="en-US" sz="1400" baseline="0" dirty="0" smtClean="0"/>
                        <a:t>Photo taken 11-5-09.LCAI#15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2837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gridSpan="7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2562" name="Picture 2" descr="C:\Documents and Settings\sim\My Documents\My Pictures\Adobe\Digital Camera Photos\2009-11-16-1904-48\IMG_96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5226050"/>
          <a:ext cx="9144000" cy="1631950"/>
        </p:xfrm>
        <a:graphic>
          <a:graphicData uri="http://schemas.openxmlformats.org/drawingml/2006/table">
            <a:tbl>
              <a:tblPr firstRow="1" lastRow="1" bandCol="1"/>
              <a:tblGrid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309246">
                <a:tc gridSpan="10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B9                                                                                          Cabernet Sauvignon-7/ 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Teleki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5C</a:t>
                      </a:r>
                      <a:endParaRPr lang="en-US" sz="2000" b="1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4458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LR1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LR2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LR2 RG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LR3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LR4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LR5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LR6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LR7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LR9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LRCar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37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3092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GVA</a:t>
                      </a: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GVB</a:t>
                      </a: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GVD</a:t>
                      </a: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grid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Senescing leaves.  Note that the tertiary veins are yellow. </a:t>
                      </a:r>
                      <a:r>
                        <a:rPr lang="en-US" sz="1400" baseline="0" dirty="0" smtClean="0"/>
                        <a:t>Photo taken 11-16-09. LCAI #21</a:t>
                      </a:r>
                      <a:endParaRPr lang="en-US" sz="14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2837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gridSpan="7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586" name="Picture 4" descr="C:\Documents and Settings\sim\My Documents\My Pictures\Adobe\Digital Camera Photos\2009-10-21-0924-57\IMG_87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5226050"/>
          <a:ext cx="9144000" cy="1631950"/>
        </p:xfrm>
        <a:graphic>
          <a:graphicData uri="http://schemas.openxmlformats.org/drawingml/2006/table">
            <a:tbl>
              <a:tblPr firstRow="1" lastRow="1" bandCol="1"/>
              <a:tblGrid>
                <a:gridCol w="914400"/>
                <a:gridCol w="914400"/>
                <a:gridCol w="914400"/>
                <a:gridCol w="914400"/>
                <a:gridCol w="914400"/>
                <a:gridCol w="914400"/>
                <a:gridCol w="914401"/>
                <a:gridCol w="914400"/>
                <a:gridCol w="914400"/>
                <a:gridCol w="914400"/>
              </a:tblGrid>
              <a:tr h="309246">
                <a:tc gridSpan="10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B11                                                                                                             Zinfandel/ St. George</a:t>
                      </a:r>
                      <a:endParaRPr lang="en-US" sz="2000" b="1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4458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LR1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LR2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LR2RG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LR3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LR4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LR5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LR6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LR7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LR9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LRCar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37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3092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GVA</a:t>
                      </a: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GVB</a:t>
                      </a: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GVD</a:t>
                      </a: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RSP</a:t>
                      </a:r>
                    </a:p>
                  </a:txBody>
                  <a:tcPr marL="4496" marR="4496" marT="449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 rowSpan="2" gridSpan="6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Possible potash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deficiency. </a:t>
                      </a:r>
                      <a:r>
                        <a:rPr lang="en-US" sz="1400" baseline="0" dirty="0" smtClean="0"/>
                        <a:t>Photo taken 10-20-09. LCAI#37</a:t>
                      </a:r>
                      <a:endParaRPr lang="en-US" sz="14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u="none" strike="noStrike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2837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gridSpan="6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610" name="Picture 2" descr="C:\Documents and Settings\sim\My Documents\My Pictures\Adobe\Digital Camera Photos\2009-10-07-1037-24\IMG_86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5226050"/>
          <a:ext cx="9144000" cy="1631950"/>
        </p:xfrm>
        <a:graphic>
          <a:graphicData uri="http://schemas.openxmlformats.org/drawingml/2006/table">
            <a:tbl>
              <a:tblPr firstRow="1" lastRow="1" bandCol="1"/>
              <a:tblGrid>
                <a:gridCol w="914400"/>
                <a:gridCol w="914400"/>
                <a:gridCol w="914400"/>
                <a:gridCol w="914400"/>
                <a:gridCol w="914400"/>
                <a:gridCol w="914400"/>
                <a:gridCol w="914401"/>
                <a:gridCol w="914400"/>
                <a:gridCol w="914400"/>
                <a:gridCol w="914400"/>
              </a:tblGrid>
              <a:tr h="309246">
                <a:tc gridSpan="10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B12                                                                                                             Petit 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Verdot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/O39-16</a:t>
                      </a:r>
                      <a:endParaRPr lang="en-US" sz="2000" b="1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4458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LR1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LR2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LR2RG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LR3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LR4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LR5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LR6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LR7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LR9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LRCar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37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3092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GVA</a:t>
                      </a: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GVB</a:t>
                      </a: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latin typeface="+mj-lt"/>
                        </a:rPr>
                        <a:t>GVD</a:t>
                      </a:r>
                    </a:p>
                  </a:txBody>
                  <a:tcPr marL="4496" marR="4496"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RSP</a:t>
                      </a:r>
                    </a:p>
                  </a:txBody>
                  <a:tcPr marL="4496" marR="4496" marT="449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  <a:tc rowSpan="2" gridSpan="6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+mj-lt"/>
                        </a:rPr>
                        <a:t>Possible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mite damage and drought stress.</a:t>
                      </a:r>
                      <a:r>
                        <a:rPr lang="en-US" sz="1400" baseline="0" dirty="0" smtClean="0"/>
                        <a:t> Photo taken 10-6-09. LCAI#23</a:t>
                      </a:r>
                      <a:endParaRPr lang="en-US" sz="1400" b="0" i="0" u="none" strike="noStrik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494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2837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neg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1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4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gridSpan="6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8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4496" marR="4496" marT="4496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mtClean="0">
                <a:latin typeface="Times New Roman" pitchFamily="18" charset="0"/>
                <a:cs typeface="Times New Roman" pitchFamily="18" charset="0"/>
              </a:rPr>
              <a:t>Field Index on Cab. Franc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752600" y="1295400"/>
          <a:ext cx="5638800" cy="54102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428936"/>
                <a:gridCol w="1428936"/>
                <a:gridCol w="1395959"/>
                <a:gridCol w="1384969"/>
              </a:tblGrid>
              <a:tr h="733784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Plant ID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LR-PCR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GRBaV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PCR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Cab. F. </a:t>
                      </a:r>
                    </a:p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Index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512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52429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2512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52289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Neg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2512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52415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Neg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2512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52674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Neg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2512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52702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2512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52814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2512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52345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Neg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2512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52373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Neg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2512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52856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Neg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2512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52940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2512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52387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Pos</a:t>
                      </a:r>
                      <a:endParaRPr lang="en-US" sz="1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86200" y="2514600"/>
            <a:ext cx="5257800" cy="2286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The National Clean Plant Network</a:t>
            </a:r>
            <a:endParaRPr lang="en-US" sz="4800" b="1" dirty="0">
              <a:solidFill>
                <a:srgbClr val="99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26659" name="TextBox 3"/>
          <p:cNvSpPr txBox="1">
            <a:spLocks noChangeArrowheads="1"/>
          </p:cNvSpPr>
          <p:nvPr/>
        </p:nvSpPr>
        <p:spPr bwMode="auto">
          <a:xfrm>
            <a:off x="1981200" y="52578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360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7400" y="4549775"/>
            <a:ext cx="51054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   	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326661" name="Picture 1" descr="M:\Sue Sim\IMPORTANT FILES\NCPN\NCPN Outreach\NCPN 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33400"/>
            <a:ext cx="1600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18"/>
          <p:cNvGrpSpPr/>
          <p:nvPr/>
        </p:nvGrpSpPr>
        <p:grpSpPr>
          <a:xfrm>
            <a:off x="0" y="0"/>
            <a:ext cx="3962400" cy="6858000"/>
            <a:chOff x="228600" y="304800"/>
            <a:chExt cx="3657600" cy="5867400"/>
          </a:xfrm>
          <a:solidFill>
            <a:schemeClr val="bg1"/>
          </a:solidFill>
        </p:grpSpPr>
        <p:sp>
          <p:nvSpPr>
            <p:cNvPr id="17" name="Rectangle 16"/>
            <p:cNvSpPr/>
            <p:nvPr/>
          </p:nvSpPr>
          <p:spPr>
            <a:xfrm>
              <a:off x="228600" y="304800"/>
              <a:ext cx="3657600" cy="5867400"/>
            </a:xfrm>
            <a:prstGeom prst="rect">
              <a:avLst/>
            </a:prstGeom>
            <a:solidFill>
              <a:schemeClr val="tx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4" name="Group 17"/>
            <p:cNvGrpSpPr/>
            <p:nvPr/>
          </p:nvGrpSpPr>
          <p:grpSpPr>
            <a:xfrm>
              <a:off x="304800" y="381000"/>
              <a:ext cx="3514725" cy="5743575"/>
              <a:chOff x="304800" y="381000"/>
              <a:chExt cx="3514725" cy="5743575"/>
            </a:xfrm>
            <a:grpFill/>
          </p:grpSpPr>
          <p:pic>
            <p:nvPicPr>
              <p:cNvPr id="9218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04800" y="381000"/>
                <a:ext cx="3514725" cy="10953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219" name="Picture 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09562" y="1543050"/>
                <a:ext cx="3505200" cy="10953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220" name="Picture 4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09562" y="2705100"/>
                <a:ext cx="3505200" cy="10953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221" name="Picture 5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09562" y="3867150"/>
                <a:ext cx="3505200" cy="10953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222" name="Picture 6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04800" y="5029200"/>
                <a:ext cx="3514725" cy="10953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95400" y="0"/>
            <a:ext cx="6629400" cy="175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New Russell Ranch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Foundation Vineyard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established 2010, Davis California</a:t>
            </a:r>
          </a:p>
        </p:txBody>
      </p:sp>
      <p:pic>
        <p:nvPicPr>
          <p:cNvPr id="328707" name="Picture 1" descr="C:\Users\sim\Desktop\Russell Ranch-40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133600"/>
            <a:ext cx="6910388" cy="460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553200" y="6400800"/>
            <a:ext cx="1449388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October,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rebuchet MS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_Blank Presentation">
  <a:themeElements>
    <a:clrScheme name="Blank Presentatio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rebuchet MS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3_Blank Presentation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rebuchet MS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_Default Design">
  <a:themeElements>
    <a:clrScheme name="">
      <a:dk1>
        <a:srgbClr val="000000"/>
      </a:dk1>
      <a:lt1>
        <a:srgbClr val="FFFFFF"/>
      </a:lt1>
      <a:dk2>
        <a:srgbClr val="3E58C8"/>
      </a:dk2>
      <a:lt2>
        <a:srgbClr val="F4D30A"/>
      </a:lt2>
      <a:accent1>
        <a:srgbClr val="BDC8FF"/>
      </a:accent1>
      <a:accent2>
        <a:srgbClr val="006C7E"/>
      </a:accent2>
      <a:accent3>
        <a:srgbClr val="AFB4E0"/>
      </a:accent3>
      <a:accent4>
        <a:srgbClr val="DADADA"/>
      </a:accent4>
      <a:accent5>
        <a:srgbClr val="DBE0FF"/>
      </a:accent5>
      <a:accent6>
        <a:srgbClr val="006172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rebuchet MS" pitchFamily="34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4_Blank Presentation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rebuchet MS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5_Blank Presentation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rebuchet MS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Default Design">
  <a:themeElements>
    <a:clrScheme name="Default Design 8">
      <a:dk1>
        <a:srgbClr val="000000"/>
      </a:dk1>
      <a:lt1>
        <a:srgbClr val="FFFFFF"/>
      </a:lt1>
      <a:dk2>
        <a:srgbClr val="3E58C8"/>
      </a:dk2>
      <a:lt2>
        <a:srgbClr val="F4D30A"/>
      </a:lt2>
      <a:accent1>
        <a:srgbClr val="BDC8FF"/>
      </a:accent1>
      <a:accent2>
        <a:srgbClr val="006C7E"/>
      </a:accent2>
      <a:accent3>
        <a:srgbClr val="AFB4E0"/>
      </a:accent3>
      <a:accent4>
        <a:srgbClr val="DADADA"/>
      </a:accent4>
      <a:accent5>
        <a:srgbClr val="DBE0FF"/>
      </a:accent5>
      <a:accent6>
        <a:srgbClr val="006172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1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400" b="0" i="0" u="none" strike="noStrike" cap="none" normalizeH="0" baseline="0" smtClean="0">
            <a:ln>
              <a:noFill/>
            </a:ln>
            <a:solidFill>
              <a:srgbClr val="2D288E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1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400" b="0" i="0" u="none" strike="noStrike" cap="none" normalizeH="0" baseline="0" smtClean="0">
            <a:ln>
              <a:noFill/>
            </a:ln>
            <a:solidFill>
              <a:srgbClr val="2D288E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3E58C8"/>
        </a:dk2>
        <a:lt2>
          <a:srgbClr val="F4D30A"/>
        </a:lt2>
        <a:accent1>
          <a:srgbClr val="BDC8FF"/>
        </a:accent1>
        <a:accent2>
          <a:srgbClr val="006C7E"/>
        </a:accent2>
        <a:accent3>
          <a:srgbClr val="AFB4E0"/>
        </a:accent3>
        <a:accent4>
          <a:srgbClr val="DADADA"/>
        </a:accent4>
        <a:accent5>
          <a:srgbClr val="DBE0FF"/>
        </a:accent5>
        <a:accent6>
          <a:srgbClr val="006172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2_Default Design">
  <a:themeElements>
    <a:clrScheme name="Default Design 8">
      <a:dk1>
        <a:srgbClr val="000000"/>
      </a:dk1>
      <a:lt1>
        <a:srgbClr val="FFFFFF"/>
      </a:lt1>
      <a:dk2>
        <a:srgbClr val="3E58C8"/>
      </a:dk2>
      <a:lt2>
        <a:srgbClr val="F4D30A"/>
      </a:lt2>
      <a:accent1>
        <a:srgbClr val="BDC8FF"/>
      </a:accent1>
      <a:accent2>
        <a:srgbClr val="006C7E"/>
      </a:accent2>
      <a:accent3>
        <a:srgbClr val="AFB4E0"/>
      </a:accent3>
      <a:accent4>
        <a:srgbClr val="DADADA"/>
      </a:accent4>
      <a:accent5>
        <a:srgbClr val="DBE0FF"/>
      </a:accent5>
      <a:accent6>
        <a:srgbClr val="006172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1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400" b="0" i="0" u="none" strike="noStrike" cap="none" normalizeH="0" baseline="0" smtClean="0">
            <a:ln>
              <a:noFill/>
            </a:ln>
            <a:solidFill>
              <a:srgbClr val="2D288E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1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400" b="0" i="0" u="none" strike="noStrike" cap="none" normalizeH="0" baseline="0" smtClean="0">
            <a:ln>
              <a:noFill/>
            </a:ln>
            <a:solidFill>
              <a:srgbClr val="2D288E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3E58C8"/>
        </a:dk2>
        <a:lt2>
          <a:srgbClr val="F4D30A"/>
        </a:lt2>
        <a:accent1>
          <a:srgbClr val="BDC8FF"/>
        </a:accent1>
        <a:accent2>
          <a:srgbClr val="006C7E"/>
        </a:accent2>
        <a:accent3>
          <a:srgbClr val="AFB4E0"/>
        </a:accent3>
        <a:accent4>
          <a:srgbClr val="DADADA"/>
        </a:accent4>
        <a:accent5>
          <a:srgbClr val="DBE0FF"/>
        </a:accent5>
        <a:accent6>
          <a:srgbClr val="006172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3_Default Design">
  <a:themeElements>
    <a:clrScheme name="Default Design 8">
      <a:dk1>
        <a:srgbClr val="000000"/>
      </a:dk1>
      <a:lt1>
        <a:srgbClr val="FFFFFF"/>
      </a:lt1>
      <a:dk2>
        <a:srgbClr val="3E58C8"/>
      </a:dk2>
      <a:lt2>
        <a:srgbClr val="F4D30A"/>
      </a:lt2>
      <a:accent1>
        <a:srgbClr val="BDC8FF"/>
      </a:accent1>
      <a:accent2>
        <a:srgbClr val="006C7E"/>
      </a:accent2>
      <a:accent3>
        <a:srgbClr val="AFB4E0"/>
      </a:accent3>
      <a:accent4>
        <a:srgbClr val="DADADA"/>
      </a:accent4>
      <a:accent5>
        <a:srgbClr val="DBE0FF"/>
      </a:accent5>
      <a:accent6>
        <a:srgbClr val="006172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1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400" b="0" i="0" u="none" strike="noStrike" cap="none" normalizeH="0" baseline="0" smtClean="0">
            <a:ln>
              <a:noFill/>
            </a:ln>
            <a:solidFill>
              <a:srgbClr val="2D288E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1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400" b="0" i="0" u="none" strike="noStrike" cap="none" normalizeH="0" baseline="0" smtClean="0">
            <a:ln>
              <a:noFill/>
            </a:ln>
            <a:solidFill>
              <a:srgbClr val="2D288E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3E58C8"/>
        </a:dk2>
        <a:lt2>
          <a:srgbClr val="F4D30A"/>
        </a:lt2>
        <a:accent1>
          <a:srgbClr val="BDC8FF"/>
        </a:accent1>
        <a:accent2>
          <a:srgbClr val="006C7E"/>
        </a:accent2>
        <a:accent3>
          <a:srgbClr val="AFB4E0"/>
        </a:accent3>
        <a:accent4>
          <a:srgbClr val="DADADA"/>
        </a:accent4>
        <a:accent5>
          <a:srgbClr val="DBE0FF"/>
        </a:accent5>
        <a:accent6>
          <a:srgbClr val="006172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Verdan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Verdana" charset="0"/>
            <a:ea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D:\Microsoft Office\Templates\Blank Presentation.pot</Template>
  <TotalTime>3868</TotalTime>
  <Words>5284</Words>
  <Application>Microsoft Office PowerPoint</Application>
  <PresentationFormat>On-screen Show (4:3)</PresentationFormat>
  <Paragraphs>2496</Paragraphs>
  <Slides>102</Slides>
  <Notes>38</Notes>
  <HiddenSlides>0</HiddenSlides>
  <MMClips>0</MMClips>
  <ScaleCrop>false</ScaleCrop>
  <HeadingPairs>
    <vt:vector size="8" baseType="variant">
      <vt:variant>
        <vt:lpstr>Fonts Used</vt:lpstr>
      </vt:variant>
      <vt:variant>
        <vt:i4>17</vt:i4>
      </vt:variant>
      <vt:variant>
        <vt:lpstr>Theme</vt:lpstr>
      </vt:variant>
      <vt:variant>
        <vt:i4>20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102</vt:i4>
      </vt:variant>
    </vt:vector>
  </HeadingPairs>
  <TitlesOfParts>
    <vt:vector size="143" baseType="lpstr">
      <vt:lpstr>ＭＳ Ｐゴシック</vt:lpstr>
      <vt:lpstr>ＭＳ Ｐゴシック</vt:lpstr>
      <vt:lpstr>Arial</vt:lpstr>
      <vt:lpstr>Arial Black</vt:lpstr>
      <vt:lpstr>Arial Narrow</vt:lpstr>
      <vt:lpstr>Calibri</vt:lpstr>
      <vt:lpstr>Calibri Light</vt:lpstr>
      <vt:lpstr>Comic Sans MS</vt:lpstr>
      <vt:lpstr>Garamond</vt:lpstr>
      <vt:lpstr>Monotype Sorts</vt:lpstr>
      <vt:lpstr>Rage Italic</vt:lpstr>
      <vt:lpstr>Tahoma</vt:lpstr>
      <vt:lpstr>Times New Roman</vt:lpstr>
      <vt:lpstr>Trebuchet MS</vt:lpstr>
      <vt:lpstr>Tw Cen MT</vt:lpstr>
      <vt:lpstr>Verdana</vt:lpstr>
      <vt:lpstr>Wingdings</vt:lpstr>
      <vt:lpstr>Blank Presentation</vt:lpstr>
      <vt:lpstr>Office Theme</vt:lpstr>
      <vt:lpstr>3_Office Theme</vt:lpstr>
      <vt:lpstr>4_Office Theme</vt:lpstr>
      <vt:lpstr>1_Office Theme</vt:lpstr>
      <vt:lpstr>1_Blank Presentation</vt:lpstr>
      <vt:lpstr>5_Office Theme</vt:lpstr>
      <vt:lpstr>6_Office Theme</vt:lpstr>
      <vt:lpstr>7_Office Theme</vt:lpstr>
      <vt:lpstr>2_Blank Presentation</vt:lpstr>
      <vt:lpstr>3_Blank Presentation</vt:lpstr>
      <vt:lpstr>1_Default Design</vt:lpstr>
      <vt:lpstr>4_Blank Presentation</vt:lpstr>
      <vt:lpstr>5_Blank Presentation</vt:lpstr>
      <vt:lpstr>8_Office Theme</vt:lpstr>
      <vt:lpstr>Default Design</vt:lpstr>
      <vt:lpstr>2_Default Design</vt:lpstr>
      <vt:lpstr>3_Default Design</vt:lpstr>
      <vt:lpstr>9_Office Theme</vt:lpstr>
      <vt:lpstr>2_Office Theme</vt:lpstr>
      <vt:lpstr>Clip</vt:lpstr>
      <vt:lpstr>Worksheet</vt:lpstr>
      <vt:lpstr>Presentation</vt:lpstr>
      <vt:lpstr>Image</vt:lpstr>
      <vt:lpstr>PowerPoint Presentation</vt:lpstr>
      <vt:lpstr>PowerPoint Presentation</vt:lpstr>
      <vt:lpstr>PowerPoint Presentation</vt:lpstr>
      <vt:lpstr>Discovery of Fanleaf Disease</vt:lpstr>
      <vt:lpstr>Discovery of Leafroll Disease</vt:lpstr>
      <vt:lpstr>Discovery of Red Blotch Disease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Early Leafroll History in California</vt:lpstr>
      <vt:lpstr>PowerPoint Presentation</vt:lpstr>
      <vt:lpstr>Proposed new taxonomy for the leafroll viruses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Length of longest shoot of 2-year old Freedom rootings inoculated with 22 virus isolates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Distribution of GRBaV</vt:lpstr>
      <vt:lpstr>PowerPoint Presentation</vt:lpstr>
      <vt:lpstr>PowerPoint Presentation</vt:lpstr>
      <vt:lpstr>Foundation Plant Services: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GRBaV-Infected Plants at FPS Vineyards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Field Index on Cab. Franc</vt:lpstr>
      <vt:lpstr>The National Clean Plant Network</vt:lpstr>
      <vt:lpstr>PowerPoint Presentation</vt:lpstr>
      <vt:lpstr>Qualification of Russell Ranch Foundation Vines – Grapevine Disease Testing Protocol 2010</vt:lpstr>
      <vt:lpstr>PowerPoint Presentation</vt:lpstr>
      <vt:lpstr>PowerPoint Presentation</vt:lpstr>
    </vt:vector>
  </TitlesOfParts>
  <Company>UC Davis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Bev</dc:creator>
  <cp:lastModifiedBy>Bogart, Kay</cp:lastModifiedBy>
  <cp:revision>358</cp:revision>
  <cp:lastPrinted>2001-03-28T19:50:15Z</cp:lastPrinted>
  <dcterms:created xsi:type="dcterms:W3CDTF">2001-03-20T23:30:47Z</dcterms:created>
  <dcterms:modified xsi:type="dcterms:W3CDTF">2014-05-15T17:28:07Z</dcterms:modified>
</cp:coreProperties>
</file>