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4" r:id="rId1"/>
  </p:sldMasterIdLst>
  <p:sldIdLst>
    <p:sldId id="291" r:id="rId2"/>
    <p:sldId id="292" r:id="rId3"/>
    <p:sldId id="308" r:id="rId4"/>
    <p:sldId id="301" r:id="rId5"/>
    <p:sldId id="293" r:id="rId6"/>
    <p:sldId id="294" r:id="rId7"/>
    <p:sldId id="257" r:id="rId8"/>
    <p:sldId id="302" r:id="rId9"/>
    <p:sldId id="309" r:id="rId10"/>
    <p:sldId id="303" r:id="rId11"/>
    <p:sldId id="299" r:id="rId12"/>
    <p:sldId id="310" r:id="rId13"/>
    <p:sldId id="304" r:id="rId14"/>
    <p:sldId id="300" r:id="rId15"/>
    <p:sldId id="311" r:id="rId16"/>
    <p:sldId id="305" r:id="rId17"/>
    <p:sldId id="306" r:id="rId18"/>
    <p:sldId id="307" r:id="rId19"/>
    <p:sldId id="288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40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6065" y="2130454"/>
            <a:ext cx="7771870" cy="14699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2130" y="3886698"/>
            <a:ext cx="6399740" cy="1751771"/>
          </a:xfrm>
        </p:spPr>
        <p:txBody>
          <a:bodyPr/>
          <a:lstStyle>
            <a:lvl1pPr marL="0" indent="0" algn="ctr">
              <a:buNone/>
              <a:defRPr/>
            </a:lvl1pPr>
            <a:lvl2pPr marL="381442" indent="0" algn="ctr">
              <a:buNone/>
              <a:defRPr/>
            </a:lvl2pPr>
            <a:lvl3pPr marL="762884" indent="0" algn="ctr">
              <a:buNone/>
              <a:defRPr/>
            </a:lvl3pPr>
            <a:lvl4pPr marL="1144326" indent="0" algn="ctr">
              <a:buNone/>
              <a:defRPr/>
            </a:lvl4pPr>
            <a:lvl5pPr marL="1525768" indent="0" algn="ctr">
              <a:buNone/>
              <a:defRPr/>
            </a:lvl5pPr>
            <a:lvl6pPr marL="1907210" indent="0" algn="ctr">
              <a:buNone/>
              <a:defRPr/>
            </a:lvl6pPr>
            <a:lvl7pPr marL="2288652" indent="0" algn="ctr">
              <a:buNone/>
              <a:defRPr/>
            </a:lvl7pPr>
            <a:lvl8pPr marL="2670094" indent="0" algn="ctr">
              <a:buNone/>
              <a:defRPr/>
            </a:lvl8pPr>
            <a:lvl9pPr marL="3051536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736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123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5492" y="266867"/>
            <a:ext cx="2083360" cy="55236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442" y="266867"/>
            <a:ext cx="6126904" cy="55236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637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Arial" pitchFamily="34" charset="0"/>
              </a:defRPr>
            </a:lvl1pPr>
            <a:lvl2pPr>
              <a:defRPr baseline="0">
                <a:latin typeface="Arial" pitchFamily="34" charset="0"/>
              </a:defRPr>
            </a:lvl2pPr>
            <a:lvl3pPr>
              <a:defRPr baseline="0">
                <a:latin typeface="Arial" pitchFamily="34" charset="0"/>
              </a:defRPr>
            </a:lvl3pPr>
            <a:lvl4pPr>
              <a:defRPr baseline="0">
                <a:latin typeface="Arial" pitchFamily="34" charset="0"/>
              </a:defRPr>
            </a:lvl4pPr>
            <a:lvl5pPr>
              <a:defRPr baseline="0">
                <a:latin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74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826" y="4407011"/>
            <a:ext cx="7773194" cy="1362655"/>
          </a:xfrm>
        </p:spPr>
        <p:txBody>
          <a:bodyPr anchor="t"/>
          <a:lstStyle>
            <a:lvl1pPr algn="l">
              <a:defRPr sz="3337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1826" y="2907196"/>
            <a:ext cx="7773194" cy="1499815"/>
          </a:xfrm>
        </p:spPr>
        <p:txBody>
          <a:bodyPr anchor="b"/>
          <a:lstStyle>
            <a:lvl1pPr marL="0" indent="0">
              <a:buNone/>
              <a:defRPr sz="1669"/>
            </a:lvl1pPr>
            <a:lvl2pPr marL="381442" indent="0">
              <a:buNone/>
              <a:defRPr sz="1502"/>
            </a:lvl2pPr>
            <a:lvl3pPr marL="762884" indent="0">
              <a:buNone/>
              <a:defRPr sz="1335"/>
            </a:lvl3pPr>
            <a:lvl4pPr marL="1144326" indent="0">
              <a:buNone/>
              <a:defRPr sz="1168"/>
            </a:lvl4pPr>
            <a:lvl5pPr marL="1525768" indent="0">
              <a:buNone/>
              <a:defRPr sz="1168"/>
            </a:lvl5pPr>
            <a:lvl6pPr marL="1907210" indent="0">
              <a:buNone/>
              <a:defRPr sz="1168"/>
            </a:lvl6pPr>
            <a:lvl7pPr marL="2288652" indent="0">
              <a:buNone/>
              <a:defRPr sz="1168"/>
            </a:lvl7pPr>
            <a:lvl8pPr marL="2670094" indent="0">
              <a:buNone/>
              <a:defRPr sz="1168"/>
            </a:lvl8pPr>
            <a:lvl9pPr marL="3051536" indent="0">
              <a:buNone/>
              <a:defRPr sz="1168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4279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88" y="1675737"/>
            <a:ext cx="3799846" cy="4114800"/>
          </a:xfrm>
        </p:spPr>
        <p:txBody>
          <a:bodyPr/>
          <a:lstStyle>
            <a:lvl1pPr>
              <a:defRPr sz="2336"/>
            </a:lvl1pPr>
            <a:lvl2pPr>
              <a:defRPr sz="2002"/>
            </a:lvl2pPr>
            <a:lvl3pPr>
              <a:defRPr sz="1669"/>
            </a:lvl3pPr>
            <a:lvl4pPr>
              <a:defRPr sz="1502"/>
            </a:lvl4pPr>
            <a:lvl5pPr>
              <a:defRPr sz="1502"/>
            </a:lvl5pPr>
            <a:lvl6pPr>
              <a:defRPr sz="1502"/>
            </a:lvl6pPr>
            <a:lvl7pPr>
              <a:defRPr sz="1502"/>
            </a:lvl7pPr>
            <a:lvl8pPr>
              <a:defRPr sz="1502"/>
            </a:lvl8pPr>
            <a:lvl9pPr>
              <a:defRPr sz="150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7682" y="1675737"/>
            <a:ext cx="3801170" cy="4114800"/>
          </a:xfrm>
        </p:spPr>
        <p:txBody>
          <a:bodyPr/>
          <a:lstStyle>
            <a:lvl1pPr>
              <a:defRPr sz="2336"/>
            </a:lvl1pPr>
            <a:lvl2pPr>
              <a:defRPr sz="2002"/>
            </a:lvl2pPr>
            <a:lvl3pPr>
              <a:defRPr sz="1669"/>
            </a:lvl3pPr>
            <a:lvl4pPr>
              <a:defRPr sz="1502"/>
            </a:lvl4pPr>
            <a:lvl5pPr>
              <a:defRPr sz="1502"/>
            </a:lvl5pPr>
            <a:lvl6pPr>
              <a:defRPr sz="1502"/>
            </a:lvl6pPr>
            <a:lvl7pPr>
              <a:defRPr sz="1502"/>
            </a:lvl7pPr>
            <a:lvl8pPr>
              <a:defRPr sz="1502"/>
            </a:lvl8pPr>
            <a:lvl9pPr>
              <a:defRPr sz="150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032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36" y="274321"/>
            <a:ext cx="8230130" cy="114349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936" y="1535595"/>
            <a:ext cx="4040895" cy="639584"/>
          </a:xfrm>
        </p:spPr>
        <p:txBody>
          <a:bodyPr anchor="b"/>
          <a:lstStyle>
            <a:lvl1pPr marL="0" indent="0">
              <a:buNone/>
              <a:defRPr sz="2002" b="1"/>
            </a:lvl1pPr>
            <a:lvl2pPr marL="381442" indent="0">
              <a:buNone/>
              <a:defRPr sz="1669" b="1"/>
            </a:lvl2pPr>
            <a:lvl3pPr marL="762884" indent="0">
              <a:buNone/>
              <a:defRPr sz="1502" b="1"/>
            </a:lvl3pPr>
            <a:lvl4pPr marL="1144326" indent="0">
              <a:buNone/>
              <a:defRPr sz="1335" b="1"/>
            </a:lvl4pPr>
            <a:lvl5pPr marL="1525768" indent="0">
              <a:buNone/>
              <a:defRPr sz="1335" b="1"/>
            </a:lvl5pPr>
            <a:lvl6pPr marL="1907210" indent="0">
              <a:buNone/>
              <a:defRPr sz="1335" b="1"/>
            </a:lvl6pPr>
            <a:lvl7pPr marL="2288652" indent="0">
              <a:buNone/>
              <a:defRPr sz="1335" b="1"/>
            </a:lvl7pPr>
            <a:lvl8pPr marL="2670094" indent="0">
              <a:buNone/>
              <a:defRPr sz="1335" b="1"/>
            </a:lvl8pPr>
            <a:lvl9pPr marL="3051536" indent="0">
              <a:buNone/>
              <a:defRPr sz="133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936" y="2175180"/>
            <a:ext cx="4040895" cy="3950804"/>
          </a:xfrm>
        </p:spPr>
        <p:txBody>
          <a:bodyPr/>
          <a:lstStyle>
            <a:lvl1pPr>
              <a:defRPr sz="2002"/>
            </a:lvl1pPr>
            <a:lvl2pPr>
              <a:defRPr sz="1669"/>
            </a:lvl2pPr>
            <a:lvl3pPr>
              <a:defRPr sz="1502"/>
            </a:lvl3pPr>
            <a:lvl4pPr>
              <a:defRPr sz="1335"/>
            </a:lvl4pPr>
            <a:lvl5pPr>
              <a:defRPr sz="1335"/>
            </a:lvl5pPr>
            <a:lvl6pPr>
              <a:defRPr sz="1335"/>
            </a:lvl6pPr>
            <a:lvl7pPr>
              <a:defRPr sz="1335"/>
            </a:lvl7pPr>
            <a:lvl8pPr>
              <a:defRPr sz="1335"/>
            </a:lvl8pPr>
            <a:lvl9pPr>
              <a:defRPr sz="133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845" y="1535595"/>
            <a:ext cx="4042220" cy="639584"/>
          </a:xfrm>
        </p:spPr>
        <p:txBody>
          <a:bodyPr anchor="b"/>
          <a:lstStyle>
            <a:lvl1pPr marL="0" indent="0">
              <a:buNone/>
              <a:defRPr sz="2002" b="1"/>
            </a:lvl1pPr>
            <a:lvl2pPr marL="381442" indent="0">
              <a:buNone/>
              <a:defRPr sz="1669" b="1"/>
            </a:lvl2pPr>
            <a:lvl3pPr marL="762884" indent="0">
              <a:buNone/>
              <a:defRPr sz="1502" b="1"/>
            </a:lvl3pPr>
            <a:lvl4pPr marL="1144326" indent="0">
              <a:buNone/>
              <a:defRPr sz="1335" b="1"/>
            </a:lvl4pPr>
            <a:lvl5pPr marL="1525768" indent="0">
              <a:buNone/>
              <a:defRPr sz="1335" b="1"/>
            </a:lvl5pPr>
            <a:lvl6pPr marL="1907210" indent="0">
              <a:buNone/>
              <a:defRPr sz="1335" b="1"/>
            </a:lvl6pPr>
            <a:lvl7pPr marL="2288652" indent="0">
              <a:buNone/>
              <a:defRPr sz="1335" b="1"/>
            </a:lvl7pPr>
            <a:lvl8pPr marL="2670094" indent="0">
              <a:buNone/>
              <a:defRPr sz="1335" b="1"/>
            </a:lvl8pPr>
            <a:lvl9pPr marL="3051536" indent="0">
              <a:buNone/>
              <a:defRPr sz="133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845" y="2175180"/>
            <a:ext cx="4042220" cy="3950804"/>
          </a:xfrm>
        </p:spPr>
        <p:txBody>
          <a:bodyPr/>
          <a:lstStyle>
            <a:lvl1pPr>
              <a:defRPr sz="2002"/>
            </a:lvl1pPr>
            <a:lvl2pPr>
              <a:defRPr sz="1669"/>
            </a:lvl2pPr>
            <a:lvl3pPr>
              <a:defRPr sz="1502"/>
            </a:lvl3pPr>
            <a:lvl4pPr>
              <a:defRPr sz="1335"/>
            </a:lvl4pPr>
            <a:lvl5pPr>
              <a:defRPr sz="1335"/>
            </a:lvl5pPr>
            <a:lvl6pPr>
              <a:defRPr sz="1335"/>
            </a:lvl6pPr>
            <a:lvl7pPr>
              <a:defRPr sz="1335"/>
            </a:lvl7pPr>
            <a:lvl8pPr>
              <a:defRPr sz="1335"/>
            </a:lvl8pPr>
            <a:lvl9pPr>
              <a:defRPr sz="133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740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03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7472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36" y="272830"/>
            <a:ext cx="3009149" cy="1162878"/>
          </a:xfrm>
        </p:spPr>
        <p:txBody>
          <a:bodyPr/>
          <a:lstStyle>
            <a:lvl1pPr algn="l">
              <a:defRPr sz="1669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690" y="272830"/>
            <a:ext cx="5112375" cy="5853154"/>
          </a:xfrm>
        </p:spPr>
        <p:txBody>
          <a:bodyPr/>
          <a:lstStyle>
            <a:lvl1pPr>
              <a:defRPr sz="2670"/>
            </a:lvl1pPr>
            <a:lvl2pPr>
              <a:defRPr sz="2336"/>
            </a:lvl2pPr>
            <a:lvl3pPr>
              <a:defRPr sz="2002"/>
            </a:lvl3pPr>
            <a:lvl4pPr>
              <a:defRPr sz="1669"/>
            </a:lvl4pPr>
            <a:lvl5pPr>
              <a:defRPr sz="1669"/>
            </a:lvl5pPr>
            <a:lvl6pPr>
              <a:defRPr sz="1669"/>
            </a:lvl6pPr>
            <a:lvl7pPr>
              <a:defRPr sz="1669"/>
            </a:lvl7pPr>
            <a:lvl8pPr>
              <a:defRPr sz="1669"/>
            </a:lvl8pPr>
            <a:lvl9pPr>
              <a:defRPr sz="166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936" y="1435708"/>
            <a:ext cx="3009149" cy="4690276"/>
          </a:xfrm>
        </p:spPr>
        <p:txBody>
          <a:bodyPr/>
          <a:lstStyle>
            <a:lvl1pPr marL="0" indent="0">
              <a:buNone/>
              <a:defRPr sz="1168"/>
            </a:lvl1pPr>
            <a:lvl2pPr marL="381442" indent="0">
              <a:buNone/>
              <a:defRPr sz="1001"/>
            </a:lvl2pPr>
            <a:lvl3pPr marL="762884" indent="0">
              <a:buNone/>
              <a:defRPr sz="834"/>
            </a:lvl3pPr>
            <a:lvl4pPr marL="1144326" indent="0">
              <a:buNone/>
              <a:defRPr sz="751"/>
            </a:lvl4pPr>
            <a:lvl5pPr marL="1525768" indent="0">
              <a:buNone/>
              <a:defRPr sz="751"/>
            </a:lvl5pPr>
            <a:lvl6pPr marL="1907210" indent="0">
              <a:buNone/>
              <a:defRPr sz="751"/>
            </a:lvl6pPr>
            <a:lvl7pPr marL="2288652" indent="0">
              <a:buNone/>
              <a:defRPr sz="751"/>
            </a:lvl7pPr>
            <a:lvl8pPr marL="2670094" indent="0">
              <a:buNone/>
              <a:defRPr sz="751"/>
            </a:lvl8pPr>
            <a:lvl9pPr marL="3051536" indent="0">
              <a:buNone/>
              <a:defRPr sz="75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514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1981" y="4800600"/>
            <a:ext cx="5487194" cy="566530"/>
          </a:xfrm>
        </p:spPr>
        <p:txBody>
          <a:bodyPr/>
          <a:lstStyle>
            <a:lvl1pPr algn="l">
              <a:defRPr sz="1669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1981" y="612748"/>
            <a:ext cx="5487194" cy="4114800"/>
          </a:xfrm>
        </p:spPr>
        <p:txBody>
          <a:bodyPr/>
          <a:lstStyle>
            <a:lvl1pPr marL="0" indent="0">
              <a:buNone/>
              <a:defRPr sz="2670"/>
            </a:lvl1pPr>
            <a:lvl2pPr marL="381442" indent="0">
              <a:buNone/>
              <a:defRPr sz="2336"/>
            </a:lvl2pPr>
            <a:lvl3pPr marL="762884" indent="0">
              <a:buNone/>
              <a:defRPr sz="2002"/>
            </a:lvl3pPr>
            <a:lvl4pPr marL="1144326" indent="0">
              <a:buNone/>
              <a:defRPr sz="1669"/>
            </a:lvl4pPr>
            <a:lvl5pPr marL="1525768" indent="0">
              <a:buNone/>
              <a:defRPr sz="1669"/>
            </a:lvl5pPr>
            <a:lvl6pPr marL="1907210" indent="0">
              <a:buNone/>
              <a:defRPr sz="1669"/>
            </a:lvl6pPr>
            <a:lvl7pPr marL="2288652" indent="0">
              <a:buNone/>
              <a:defRPr sz="1669"/>
            </a:lvl7pPr>
            <a:lvl8pPr marL="2670094" indent="0">
              <a:buNone/>
              <a:defRPr sz="1669"/>
            </a:lvl8pPr>
            <a:lvl9pPr marL="3051536" indent="0">
              <a:buNone/>
              <a:defRPr sz="1669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1981" y="5367130"/>
            <a:ext cx="5487194" cy="805070"/>
          </a:xfrm>
        </p:spPr>
        <p:txBody>
          <a:bodyPr/>
          <a:lstStyle>
            <a:lvl1pPr marL="0" indent="0">
              <a:buNone/>
              <a:defRPr sz="1168"/>
            </a:lvl1pPr>
            <a:lvl2pPr marL="381442" indent="0">
              <a:buNone/>
              <a:defRPr sz="1001"/>
            </a:lvl2pPr>
            <a:lvl3pPr marL="762884" indent="0">
              <a:buNone/>
              <a:defRPr sz="834"/>
            </a:lvl3pPr>
            <a:lvl4pPr marL="1144326" indent="0">
              <a:buNone/>
              <a:defRPr sz="751"/>
            </a:lvl4pPr>
            <a:lvl5pPr marL="1525768" indent="0">
              <a:buNone/>
              <a:defRPr sz="751"/>
            </a:lvl5pPr>
            <a:lvl6pPr marL="1907210" indent="0">
              <a:buNone/>
              <a:defRPr sz="751"/>
            </a:lvl6pPr>
            <a:lvl7pPr marL="2288652" indent="0">
              <a:buNone/>
              <a:defRPr sz="751"/>
            </a:lvl7pPr>
            <a:lvl8pPr marL="2670094" indent="0">
              <a:buNone/>
              <a:defRPr sz="751"/>
            </a:lvl8pPr>
            <a:lvl9pPr marL="3051536" indent="0">
              <a:buNone/>
              <a:defRPr sz="75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2308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0" y="1359673"/>
            <a:ext cx="7983782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502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442" y="266867"/>
            <a:ext cx="7771870" cy="1104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837" tIns="49212" rIns="96837" bIns="49212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89" y="1675737"/>
            <a:ext cx="7728164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837" tIns="49212" rIns="96837" bIns="492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9888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5" r:id="rId1"/>
    <p:sldLayoutId id="2147484036" r:id="rId2"/>
    <p:sldLayoutId id="2147484037" r:id="rId3"/>
    <p:sldLayoutId id="2147484038" r:id="rId4"/>
    <p:sldLayoutId id="2147484039" r:id="rId5"/>
    <p:sldLayoutId id="2147484040" r:id="rId6"/>
    <p:sldLayoutId id="2147484041" r:id="rId7"/>
    <p:sldLayoutId id="2147484042" r:id="rId8"/>
    <p:sldLayoutId id="2147484043" r:id="rId9"/>
    <p:sldLayoutId id="2147484044" r:id="rId10"/>
    <p:sldLayoutId id="2147484045" r:id="rId11"/>
  </p:sldLayoutIdLst>
  <p:txStyles>
    <p:titleStyle>
      <a:lvl1pPr algn="l" defTabSz="809240" rtl="0" eaLnBrk="1" fontAlgn="base" hangingPunct="1">
        <a:spcBef>
          <a:spcPct val="0"/>
        </a:spcBef>
        <a:spcAft>
          <a:spcPct val="0"/>
        </a:spcAft>
        <a:defRPr sz="3921">
          <a:solidFill>
            <a:schemeClr val="tx2"/>
          </a:solidFill>
          <a:latin typeface="+mj-lt"/>
          <a:ea typeface="+mj-ea"/>
          <a:cs typeface="+mj-cs"/>
        </a:defRPr>
      </a:lvl1pPr>
      <a:lvl2pPr algn="l" defTabSz="809240" rtl="0" eaLnBrk="1" fontAlgn="base" hangingPunct="1">
        <a:spcBef>
          <a:spcPct val="0"/>
        </a:spcBef>
        <a:spcAft>
          <a:spcPct val="0"/>
        </a:spcAft>
        <a:defRPr sz="3921">
          <a:solidFill>
            <a:schemeClr val="tx2"/>
          </a:solidFill>
          <a:latin typeface="Arial" charset="0"/>
        </a:defRPr>
      </a:lvl2pPr>
      <a:lvl3pPr algn="l" defTabSz="809240" rtl="0" eaLnBrk="1" fontAlgn="base" hangingPunct="1">
        <a:spcBef>
          <a:spcPct val="0"/>
        </a:spcBef>
        <a:spcAft>
          <a:spcPct val="0"/>
        </a:spcAft>
        <a:defRPr sz="3921">
          <a:solidFill>
            <a:schemeClr val="tx2"/>
          </a:solidFill>
          <a:latin typeface="Arial" charset="0"/>
        </a:defRPr>
      </a:lvl3pPr>
      <a:lvl4pPr algn="l" defTabSz="809240" rtl="0" eaLnBrk="1" fontAlgn="base" hangingPunct="1">
        <a:spcBef>
          <a:spcPct val="0"/>
        </a:spcBef>
        <a:spcAft>
          <a:spcPct val="0"/>
        </a:spcAft>
        <a:defRPr sz="3921">
          <a:solidFill>
            <a:schemeClr val="tx2"/>
          </a:solidFill>
          <a:latin typeface="Arial" charset="0"/>
        </a:defRPr>
      </a:lvl4pPr>
      <a:lvl5pPr algn="l" defTabSz="809240" rtl="0" eaLnBrk="1" fontAlgn="base" hangingPunct="1">
        <a:spcBef>
          <a:spcPct val="0"/>
        </a:spcBef>
        <a:spcAft>
          <a:spcPct val="0"/>
        </a:spcAft>
        <a:defRPr sz="3921">
          <a:solidFill>
            <a:schemeClr val="tx2"/>
          </a:solidFill>
          <a:latin typeface="Arial" charset="0"/>
        </a:defRPr>
      </a:lvl5pPr>
      <a:lvl6pPr marL="381442" algn="l" defTabSz="809240" rtl="0" eaLnBrk="1" fontAlgn="base" hangingPunct="1">
        <a:spcBef>
          <a:spcPct val="0"/>
        </a:spcBef>
        <a:spcAft>
          <a:spcPct val="0"/>
        </a:spcAft>
        <a:defRPr sz="3921">
          <a:solidFill>
            <a:schemeClr val="tx2"/>
          </a:solidFill>
          <a:latin typeface="Times" pitchFamily="28" charset="0"/>
        </a:defRPr>
      </a:lvl6pPr>
      <a:lvl7pPr marL="762884" algn="l" defTabSz="809240" rtl="0" eaLnBrk="1" fontAlgn="base" hangingPunct="1">
        <a:spcBef>
          <a:spcPct val="0"/>
        </a:spcBef>
        <a:spcAft>
          <a:spcPct val="0"/>
        </a:spcAft>
        <a:defRPr sz="3921">
          <a:solidFill>
            <a:schemeClr val="tx2"/>
          </a:solidFill>
          <a:latin typeface="Times" pitchFamily="28" charset="0"/>
        </a:defRPr>
      </a:lvl7pPr>
      <a:lvl8pPr marL="1144326" algn="l" defTabSz="809240" rtl="0" eaLnBrk="1" fontAlgn="base" hangingPunct="1">
        <a:spcBef>
          <a:spcPct val="0"/>
        </a:spcBef>
        <a:spcAft>
          <a:spcPct val="0"/>
        </a:spcAft>
        <a:defRPr sz="3921">
          <a:solidFill>
            <a:schemeClr val="tx2"/>
          </a:solidFill>
          <a:latin typeface="Times" pitchFamily="28" charset="0"/>
        </a:defRPr>
      </a:lvl8pPr>
      <a:lvl9pPr marL="1525768" algn="l" defTabSz="809240" rtl="0" eaLnBrk="1" fontAlgn="base" hangingPunct="1">
        <a:spcBef>
          <a:spcPct val="0"/>
        </a:spcBef>
        <a:spcAft>
          <a:spcPct val="0"/>
        </a:spcAft>
        <a:defRPr sz="3921">
          <a:solidFill>
            <a:schemeClr val="tx2"/>
          </a:solidFill>
          <a:latin typeface="Times" pitchFamily="28" charset="0"/>
        </a:defRPr>
      </a:lvl9pPr>
    </p:titleStyle>
    <p:bodyStyle>
      <a:lvl1pPr marL="303300" indent="-303300" algn="l" defTabSz="80924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8" charset="2"/>
        <a:buChar char=""/>
        <a:defRPr sz="2837">
          <a:solidFill>
            <a:schemeClr val="tx1"/>
          </a:solidFill>
          <a:latin typeface="+mn-lt"/>
          <a:ea typeface="+mn-ea"/>
          <a:cs typeface="+mn-cs"/>
        </a:defRPr>
      </a:lvl1pPr>
      <a:lvl2pPr marL="656928" indent="-252971" algn="l" defTabSz="80924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503">
          <a:solidFill>
            <a:schemeClr val="tx1"/>
          </a:solidFill>
          <a:latin typeface="+mn-lt"/>
        </a:defRPr>
      </a:lvl2pPr>
      <a:lvl3pPr marL="1010557" indent="-201317" algn="l" defTabSz="80924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»"/>
        <a:defRPr sz="2086">
          <a:solidFill>
            <a:schemeClr val="tx1"/>
          </a:solidFill>
          <a:latin typeface="+mn-lt"/>
        </a:defRPr>
      </a:lvl3pPr>
      <a:lvl4pPr marL="1414514" indent="-201317" algn="l" defTabSz="80924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8" charset="2"/>
        <a:buChar char=""/>
        <a:defRPr sz="1752">
          <a:solidFill>
            <a:schemeClr val="tx1"/>
          </a:solidFill>
          <a:latin typeface="+mn-lt"/>
        </a:defRPr>
      </a:lvl4pPr>
      <a:lvl5pPr marL="1819796" indent="-202641" algn="l" defTabSz="80924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752">
          <a:solidFill>
            <a:schemeClr val="tx1"/>
          </a:solidFill>
          <a:latin typeface="+mn-lt"/>
        </a:defRPr>
      </a:lvl5pPr>
      <a:lvl6pPr marL="2201238" indent="-202641" algn="l" defTabSz="80924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752">
          <a:solidFill>
            <a:schemeClr val="tx1"/>
          </a:solidFill>
          <a:latin typeface="+mn-lt"/>
        </a:defRPr>
      </a:lvl6pPr>
      <a:lvl7pPr marL="2582680" indent="-202641" algn="l" defTabSz="80924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752">
          <a:solidFill>
            <a:schemeClr val="tx1"/>
          </a:solidFill>
          <a:latin typeface="+mn-lt"/>
        </a:defRPr>
      </a:lvl7pPr>
      <a:lvl8pPr marL="2964122" indent="-202641" algn="l" defTabSz="80924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752">
          <a:solidFill>
            <a:schemeClr val="tx1"/>
          </a:solidFill>
          <a:latin typeface="+mn-lt"/>
        </a:defRPr>
      </a:lvl8pPr>
      <a:lvl9pPr marL="3345564" indent="-202641" algn="l" defTabSz="80924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752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62884" rtl="0" eaLnBrk="1" latinLnBrk="0" hangingPunct="1">
        <a:defRPr sz="1502" kern="1200">
          <a:solidFill>
            <a:schemeClr val="tx1"/>
          </a:solidFill>
          <a:latin typeface="+mn-lt"/>
          <a:ea typeface="+mn-ea"/>
          <a:cs typeface="+mn-cs"/>
        </a:defRPr>
      </a:lvl1pPr>
      <a:lvl2pPr marL="381442" algn="l" defTabSz="762884" rtl="0" eaLnBrk="1" latinLnBrk="0" hangingPunct="1">
        <a:defRPr sz="1502" kern="1200">
          <a:solidFill>
            <a:schemeClr val="tx1"/>
          </a:solidFill>
          <a:latin typeface="+mn-lt"/>
          <a:ea typeface="+mn-ea"/>
          <a:cs typeface="+mn-cs"/>
        </a:defRPr>
      </a:lvl2pPr>
      <a:lvl3pPr marL="762884" algn="l" defTabSz="762884" rtl="0" eaLnBrk="1" latinLnBrk="0" hangingPunct="1">
        <a:defRPr sz="1502" kern="1200">
          <a:solidFill>
            <a:schemeClr val="tx1"/>
          </a:solidFill>
          <a:latin typeface="+mn-lt"/>
          <a:ea typeface="+mn-ea"/>
          <a:cs typeface="+mn-cs"/>
        </a:defRPr>
      </a:lvl3pPr>
      <a:lvl4pPr marL="1144326" algn="l" defTabSz="762884" rtl="0" eaLnBrk="1" latinLnBrk="0" hangingPunct="1">
        <a:defRPr sz="1502" kern="1200">
          <a:solidFill>
            <a:schemeClr val="tx1"/>
          </a:solidFill>
          <a:latin typeface="+mn-lt"/>
          <a:ea typeface="+mn-ea"/>
          <a:cs typeface="+mn-cs"/>
        </a:defRPr>
      </a:lvl4pPr>
      <a:lvl5pPr marL="1525768" algn="l" defTabSz="762884" rtl="0" eaLnBrk="1" latinLnBrk="0" hangingPunct="1">
        <a:defRPr sz="1502" kern="1200">
          <a:solidFill>
            <a:schemeClr val="tx1"/>
          </a:solidFill>
          <a:latin typeface="+mn-lt"/>
          <a:ea typeface="+mn-ea"/>
          <a:cs typeface="+mn-cs"/>
        </a:defRPr>
      </a:lvl5pPr>
      <a:lvl6pPr marL="1907210" algn="l" defTabSz="762884" rtl="0" eaLnBrk="1" latinLnBrk="0" hangingPunct="1">
        <a:defRPr sz="1502" kern="1200">
          <a:solidFill>
            <a:schemeClr val="tx1"/>
          </a:solidFill>
          <a:latin typeface="+mn-lt"/>
          <a:ea typeface="+mn-ea"/>
          <a:cs typeface="+mn-cs"/>
        </a:defRPr>
      </a:lvl6pPr>
      <a:lvl7pPr marL="2288652" algn="l" defTabSz="762884" rtl="0" eaLnBrk="1" latinLnBrk="0" hangingPunct="1">
        <a:defRPr sz="1502" kern="1200">
          <a:solidFill>
            <a:schemeClr val="tx1"/>
          </a:solidFill>
          <a:latin typeface="+mn-lt"/>
          <a:ea typeface="+mn-ea"/>
          <a:cs typeface="+mn-cs"/>
        </a:defRPr>
      </a:lvl7pPr>
      <a:lvl8pPr marL="2670094" algn="l" defTabSz="762884" rtl="0" eaLnBrk="1" latinLnBrk="0" hangingPunct="1">
        <a:defRPr sz="1502" kern="1200">
          <a:solidFill>
            <a:schemeClr val="tx1"/>
          </a:solidFill>
          <a:latin typeface="+mn-lt"/>
          <a:ea typeface="+mn-ea"/>
          <a:cs typeface="+mn-cs"/>
        </a:defRPr>
      </a:lvl8pPr>
      <a:lvl9pPr marL="3051536" algn="l" defTabSz="762884" rtl="0" eaLnBrk="1" latinLnBrk="0" hangingPunct="1">
        <a:defRPr sz="15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905000"/>
            <a:ext cx="7924800" cy="1470025"/>
          </a:xfrm>
        </p:spPr>
        <p:txBody>
          <a:bodyPr/>
          <a:lstStyle/>
          <a:p>
            <a:pPr algn="ctr"/>
            <a:r>
              <a:rPr lang="en-US" sz="4000" dirty="0" smtClean="0"/>
              <a:t>The Impact of Microbial </a:t>
            </a:r>
            <a:r>
              <a:rPr lang="en-US" sz="4000" dirty="0"/>
              <a:t>D</a:t>
            </a:r>
            <a:r>
              <a:rPr lang="en-US" sz="4000" dirty="0" smtClean="0"/>
              <a:t>ynamics on Fermentation </a:t>
            </a:r>
            <a:r>
              <a:rPr lang="en-US" sz="4000" dirty="0"/>
              <a:t>P</a:t>
            </a:r>
            <a:r>
              <a:rPr lang="en-US" sz="4000" dirty="0" smtClean="0"/>
              <a:t>rogression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886200"/>
            <a:ext cx="7117180" cy="861420"/>
          </a:xfrm>
        </p:spPr>
        <p:txBody>
          <a:bodyPr>
            <a:noAutofit/>
          </a:bodyPr>
          <a:lstStyle/>
          <a:p>
            <a:r>
              <a:rPr lang="en-US" sz="1800" dirty="0" smtClean="0"/>
              <a:t>RAVE 2015</a:t>
            </a:r>
          </a:p>
          <a:p>
            <a:endParaRPr lang="en-US" sz="1800" dirty="0"/>
          </a:p>
          <a:p>
            <a:r>
              <a:rPr lang="en-US" sz="1800" dirty="0" smtClean="0"/>
              <a:t>Linda F. Bisson</a:t>
            </a:r>
          </a:p>
          <a:p>
            <a:r>
              <a:rPr lang="en-US" sz="1800" dirty="0" smtClean="0"/>
              <a:t>Department of Viticulture and Enology</a:t>
            </a:r>
          </a:p>
          <a:p>
            <a:r>
              <a:rPr lang="en-US" sz="1800" dirty="0" smtClean="0"/>
              <a:t>University of California, Davis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633974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7771870" cy="1104734"/>
          </a:xfrm>
        </p:spPr>
        <p:txBody>
          <a:bodyPr/>
          <a:lstStyle/>
          <a:p>
            <a:r>
              <a:rPr lang="en-US" sz="3200" dirty="0" smtClean="0"/>
              <a:t>Previously Known Challenging Microbiota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1818" y="1676400"/>
            <a:ext cx="7728164" cy="41148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i="1" dirty="0" smtClean="0"/>
              <a:t>Lactobacillus</a:t>
            </a:r>
            <a:r>
              <a:rPr lang="en-US" dirty="0" smtClean="0"/>
              <a:t> species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i="1" dirty="0" smtClean="0"/>
              <a:t>Pediococcus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i="1" dirty="0" smtClean="0"/>
              <a:t>Lactobacillus kunkeei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i="1" dirty="0" smtClean="0"/>
              <a:t>Lactobacillus sp.(strains)</a:t>
            </a:r>
          </a:p>
        </p:txBody>
      </p:sp>
    </p:spTree>
    <p:extLst>
      <p:ext uri="{BB962C8B-B14F-4D97-AF65-F5344CB8AC3E}">
        <p14:creationId xmlns:p14="http://schemas.microsoft.com/office/powerpoint/2010/main" val="458415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Problematic Fermentations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442" y="1752600"/>
            <a:ext cx="7728164" cy="41148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i="1" dirty="0" smtClean="0"/>
              <a:t>Lactobacillus</a:t>
            </a:r>
            <a:r>
              <a:rPr lang="en-US" dirty="0" smtClean="0"/>
              <a:t> microbiota of fruit characterized by: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Low numbers of </a:t>
            </a:r>
            <a:r>
              <a:rPr lang="en-US" sz="2000" i="1" dirty="0" smtClean="0"/>
              <a:t>Lactobacillus kunkeei, 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Low to high numbers of other</a:t>
            </a:r>
            <a:r>
              <a:rPr lang="en-US" sz="2000" i="1" dirty="0" smtClean="0"/>
              <a:t> Lactobacillus </a:t>
            </a:r>
            <a:r>
              <a:rPr lang="en-US" sz="2000" dirty="0" smtClean="0"/>
              <a:t>species</a:t>
            </a:r>
            <a:r>
              <a:rPr lang="en-US" sz="2000" i="1" dirty="0" smtClean="0"/>
              <a:t> 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Low to high numbers of </a:t>
            </a:r>
            <a:r>
              <a:rPr lang="en-US" sz="2000" i="1" dirty="0" smtClean="0"/>
              <a:t>Pediococcus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7422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7771870" cy="1104734"/>
          </a:xfrm>
        </p:spPr>
        <p:txBody>
          <a:bodyPr/>
          <a:lstStyle/>
          <a:p>
            <a:r>
              <a:rPr lang="en-US" sz="3600" dirty="0" smtClean="0"/>
              <a:t>Emerging Problematic Microbiota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7728164" cy="41148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Acetic acid bacteria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Prion-inducing bacteria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4863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Emerging Problematic Microbiota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Acetic acid microbiota of fruit characterized by high populations of one or more:</a:t>
            </a:r>
          </a:p>
          <a:p>
            <a:pPr lvl="2"/>
            <a:r>
              <a:rPr lang="en-US" i="1" dirty="0" smtClean="0"/>
              <a:t>Acetobacter orientalis</a:t>
            </a:r>
          </a:p>
          <a:p>
            <a:pPr lvl="2"/>
            <a:r>
              <a:rPr lang="en-US" i="1" dirty="0" smtClean="0"/>
              <a:t>Acetobacter ghanensis</a:t>
            </a:r>
            <a:endParaRPr lang="en-US" dirty="0"/>
          </a:p>
          <a:p>
            <a:pPr lvl="2"/>
            <a:r>
              <a:rPr lang="en-US" i="1" dirty="0" smtClean="0"/>
              <a:t>Acetobacter</a:t>
            </a:r>
            <a:r>
              <a:rPr lang="en-US" dirty="0" smtClean="0"/>
              <a:t> </a:t>
            </a:r>
            <a:r>
              <a:rPr lang="en-US" i="1" dirty="0"/>
              <a:t>malorum</a:t>
            </a:r>
            <a:r>
              <a:rPr lang="en-US" dirty="0"/>
              <a:t> </a:t>
            </a:r>
          </a:p>
          <a:p>
            <a:pPr lvl="2"/>
            <a:r>
              <a:rPr lang="en-US" i="1" dirty="0" smtClean="0"/>
              <a:t>Gluconobacter cerinus</a:t>
            </a:r>
          </a:p>
          <a:p>
            <a:pPr lvl="2"/>
            <a:r>
              <a:rPr lang="en-US" i="1" dirty="0" smtClean="0"/>
              <a:t>Gluconobacter japonicus</a:t>
            </a:r>
          </a:p>
          <a:p>
            <a:r>
              <a:rPr lang="en-US" dirty="0" smtClean="0"/>
              <a:t>Persistence of Acetic Acid Bacteria </a:t>
            </a:r>
          </a:p>
          <a:p>
            <a:pPr lvl="1"/>
            <a:r>
              <a:rPr lang="en-US" dirty="0" smtClean="0"/>
              <a:t>During fermentation</a:t>
            </a:r>
          </a:p>
          <a:p>
            <a:pPr lvl="1"/>
            <a:r>
              <a:rPr lang="en-US" dirty="0" smtClean="0"/>
              <a:t>Viable in finished wine</a:t>
            </a:r>
          </a:p>
          <a:p>
            <a:pPr lvl="1"/>
            <a:r>
              <a:rPr lang="en-US" dirty="0" smtClean="0"/>
              <a:t>Acetic acid levels creep up</a:t>
            </a:r>
          </a:p>
          <a:p>
            <a:pPr lvl="1"/>
            <a:r>
              <a:rPr lang="en-US" dirty="0" smtClean="0"/>
              <a:t>Early tests suggest high SO</a:t>
            </a:r>
            <a:r>
              <a:rPr lang="en-US" baseline="-25000" dirty="0" smtClean="0"/>
              <a:t>2 </a:t>
            </a:r>
            <a:r>
              <a:rPr lang="en-US" dirty="0" smtClean="0"/>
              <a:t>tolerance levels of some of these bacteria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7917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for Fermentation Arrest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2392" y="1676400"/>
            <a:ext cx="7728164" cy="4114800"/>
          </a:xfrm>
        </p:spPr>
        <p:txBody>
          <a:bodyPr/>
          <a:lstStyle/>
          <a:p>
            <a:r>
              <a:rPr lang="en-US" dirty="0"/>
              <a:t>Competition for nutrients</a:t>
            </a:r>
          </a:p>
          <a:p>
            <a:r>
              <a:rPr lang="en-US" dirty="0"/>
              <a:t>M</a:t>
            </a:r>
            <a:r>
              <a:rPr lang="en-US" dirty="0" smtClean="0"/>
              <a:t>icrobial inhibitors present</a:t>
            </a:r>
          </a:p>
          <a:p>
            <a:r>
              <a:rPr lang="en-US" dirty="0" smtClean="0"/>
              <a:t>Induction of [GAR</a:t>
            </a:r>
            <a:r>
              <a:rPr lang="en-US" baseline="30000" dirty="0" smtClean="0"/>
              <a:t>+</a:t>
            </a:r>
            <a:r>
              <a:rPr lang="en-US" dirty="0" smtClean="0"/>
              <a:t>] prion: heritable reduction in glucose metabolic rates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7826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i="1" dirty="0" smtClean="0"/>
              <a:t>GAR</a:t>
            </a:r>
            <a:r>
              <a:rPr lang="en-US" i="1" baseline="30000" dirty="0" smtClean="0"/>
              <a:t>+</a:t>
            </a:r>
            <a:r>
              <a:rPr lang="en-US" i="1" dirty="0" smtClean="0"/>
              <a:t> </a:t>
            </a:r>
            <a:r>
              <a:rPr lang="en-US" dirty="0" smtClean="0"/>
              <a:t>Prion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6202" y="1676400"/>
            <a:ext cx="7728164" cy="41148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GAR= Glucose Associated Repression Resistant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Reduction of sugar transport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Reduction of fermentation activity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Loss of competitiveness for nutrient uptake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3986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Acetobacter pasteurianus</a:t>
            </a:r>
            <a:r>
              <a:rPr lang="en-US" dirty="0" smtClean="0"/>
              <a:t>: inhibition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1676400"/>
            <a:ext cx="2725685" cy="2743200"/>
          </a:xfrm>
          <a:prstGeom prst="rect">
            <a:avLst/>
          </a:prstGeom>
        </p:spPr>
      </p:pic>
      <p:pic>
        <p:nvPicPr>
          <p:cNvPr id="5" name="Picture 4" descr="Fig 1 Inhib 115 Induct 28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676400"/>
            <a:ext cx="2833105" cy="28956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762000" y="4800600"/>
            <a:ext cx="7162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>
                <a:solidFill>
                  <a:schemeClr val="tx2"/>
                </a:solidFill>
                <a:latin typeface="+mj-lt"/>
              </a:rPr>
              <a:t>Gluconobacter cerinus: </a:t>
            </a:r>
            <a:r>
              <a:rPr lang="en-US" sz="4000" dirty="0">
                <a:solidFill>
                  <a:schemeClr val="tx2"/>
                </a:solidFill>
                <a:latin typeface="+mj-lt"/>
              </a:rPr>
              <a:t>Induction of </a:t>
            </a:r>
            <a:r>
              <a:rPr lang="en-US" sz="4000" i="1" dirty="0">
                <a:solidFill>
                  <a:schemeClr val="tx2"/>
                </a:solidFill>
                <a:latin typeface="+mj-lt"/>
              </a:rPr>
              <a:t>GAR</a:t>
            </a:r>
            <a:r>
              <a:rPr lang="en-US" sz="4000" i="1" baseline="30000" dirty="0">
                <a:solidFill>
                  <a:schemeClr val="tx2"/>
                </a:solidFill>
                <a:latin typeface="+mj-lt"/>
              </a:rPr>
              <a:t>+</a:t>
            </a:r>
            <a:r>
              <a:rPr lang="en-US" sz="4000" dirty="0">
                <a:solidFill>
                  <a:schemeClr val="tx2"/>
                </a:solidFill>
                <a:latin typeface="+mj-lt"/>
              </a:rPr>
              <a:t> phenotype</a:t>
            </a:r>
          </a:p>
        </p:txBody>
      </p:sp>
    </p:spTree>
    <p:extLst>
      <p:ext uri="{BB962C8B-B14F-4D97-AF65-F5344CB8AC3E}">
        <p14:creationId xmlns:p14="http://schemas.microsoft.com/office/powerpoint/2010/main" val="36221774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Impacts on Yeast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958" y="1676400"/>
            <a:ext cx="7728164" cy="41148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Factors are diffusible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Induction of prion enables cells to use compounds other than glucose: acetic acid?: Inhibition decreases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i="1" dirty="0" smtClean="0"/>
              <a:t>Acetobacter</a:t>
            </a:r>
            <a:r>
              <a:rPr lang="en-US" dirty="0" smtClean="0"/>
              <a:t> inhibition for some species is strain dependent: not acetic acid?</a:t>
            </a:r>
          </a:p>
        </p:txBody>
      </p:sp>
    </p:spTree>
    <p:extLst>
      <p:ext uri="{BB962C8B-B14F-4D97-AF65-F5344CB8AC3E}">
        <p14:creationId xmlns:p14="http://schemas.microsoft.com/office/powerpoint/2010/main" val="36863716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Goals: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478" y="1600200"/>
            <a:ext cx="7728164" cy="4114800"/>
          </a:xfrm>
        </p:spPr>
        <p:txBody>
          <a:bodyPr>
            <a:normAutofit fontScale="85000" lnSpcReduction="10000"/>
          </a:bodyPr>
          <a:lstStyle/>
          <a:p>
            <a:pPr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dirty="0" smtClean="0"/>
              <a:t>Assessing over 130 wine samples from incidences of fermentation arrest in the 2014 harvest</a:t>
            </a:r>
          </a:p>
          <a:p>
            <a:pPr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dirty="0" smtClean="0"/>
              <a:t>All show bacterial issues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400" dirty="0" smtClean="0"/>
              <a:t>Arose before or after arrest?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400" dirty="0" smtClean="0"/>
              <a:t>Multiple bacteria present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400" dirty="0" smtClean="0"/>
              <a:t>Identifying viable bacterial species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400" dirty="0" smtClean="0"/>
              <a:t>Tests of bacteria for inhibition/induction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400" dirty="0" smtClean="0"/>
              <a:t>Tests of bacteria for sulfur dioxide sensitivity</a:t>
            </a:r>
          </a:p>
          <a:p>
            <a:pPr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dirty="0" smtClean="0"/>
              <a:t>Assessment of metabolites secreted by microbes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400" dirty="0" smtClean="0"/>
              <a:t>Inhibitory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400" i="1" dirty="0" smtClean="0"/>
              <a:t>GAR</a:t>
            </a:r>
            <a:r>
              <a:rPr lang="en-US" sz="2400" i="1" baseline="30000" dirty="0" smtClean="0"/>
              <a:t>+</a:t>
            </a:r>
            <a:r>
              <a:rPr lang="en-US" sz="2400" i="1" dirty="0" smtClean="0"/>
              <a:t>-</a:t>
            </a:r>
            <a:r>
              <a:rPr lang="en-US" sz="2400" dirty="0" smtClean="0"/>
              <a:t>inducing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262311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682" y="1676400"/>
            <a:ext cx="7728164" cy="4114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/>
              <a:t>Funding: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American Vineyard Foundation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VEN Department Scholarships</a:t>
            </a:r>
          </a:p>
          <a:p>
            <a:pPr marL="0" indent="0">
              <a:buNone/>
            </a:pPr>
            <a:r>
              <a:rPr lang="en-US" sz="2800" b="1" dirty="0" smtClean="0"/>
              <a:t>Researchers: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400" dirty="0" smtClean="0"/>
              <a:t>Lucy Joseph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400" dirty="0" smtClean="0"/>
              <a:t>Yan Luo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400" dirty="0"/>
              <a:t>Peter Luong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400" dirty="0"/>
              <a:t>Vidhya Ramakrishnan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400" dirty="0" smtClean="0"/>
              <a:t>Gordon Walker</a:t>
            </a:r>
          </a:p>
        </p:txBody>
      </p:sp>
    </p:spTree>
    <p:extLst>
      <p:ext uri="{BB962C8B-B14F-4D97-AF65-F5344CB8AC3E}">
        <p14:creationId xmlns:p14="http://schemas.microsoft.com/office/powerpoint/2010/main" val="3250893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Causes of Fermentation Arrest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7125112" cy="4114800"/>
          </a:xfrm>
        </p:spPr>
        <p:txBody>
          <a:bodyPr>
            <a:noAutofit/>
          </a:bodyPr>
          <a:lstStyle/>
          <a:p>
            <a:pPr marL="891540" lvl="2" indent="-342900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800" dirty="0" smtClean="0"/>
              <a:t>Nutrient limitation</a:t>
            </a:r>
          </a:p>
          <a:p>
            <a:pPr marL="891540" lvl="2" indent="-342900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800" dirty="0" smtClean="0"/>
              <a:t>Nutrient imbalance</a:t>
            </a:r>
          </a:p>
          <a:p>
            <a:pPr marL="1295497" lvl="3" indent="-342900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Potassium versus pH</a:t>
            </a:r>
          </a:p>
          <a:p>
            <a:pPr marL="1295497" lvl="3" indent="-342900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Nitrogen versus vitamins</a:t>
            </a:r>
          </a:p>
          <a:p>
            <a:pPr marL="1295497" lvl="3" indent="-342900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Sterols versus lipids</a:t>
            </a:r>
          </a:p>
          <a:p>
            <a:pPr marL="891540" lvl="2" indent="-342900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800" dirty="0" smtClean="0"/>
              <a:t>Physical intolerances (Abiotic stress)</a:t>
            </a:r>
          </a:p>
          <a:p>
            <a:pPr marL="1295497" lvl="3" indent="-342900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Temperature</a:t>
            </a:r>
          </a:p>
          <a:p>
            <a:pPr marL="1295497" lvl="3" indent="-342900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pH</a:t>
            </a:r>
          </a:p>
          <a:p>
            <a:pPr marL="891540" lvl="2" indent="-342900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800" dirty="0" smtClean="0"/>
              <a:t>Biotic Stress</a:t>
            </a:r>
          </a:p>
          <a:p>
            <a:pPr marL="1295497" lvl="3" indent="-342900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Oxidative</a:t>
            </a:r>
          </a:p>
          <a:p>
            <a:pPr marL="1295497" lvl="3" indent="-342900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Ethanol </a:t>
            </a:r>
          </a:p>
          <a:p>
            <a:pPr marL="891540" lvl="2" indent="-342900">
              <a:buFont typeface="Wingdings" panose="05000000000000000000" pitchFamily="2" charset="2"/>
              <a:buChar char="Ø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765167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Causes of Fermentation Arrest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6743670" cy="4114800"/>
          </a:xfrm>
        </p:spPr>
        <p:txBody>
          <a:bodyPr>
            <a:normAutofit/>
          </a:bodyPr>
          <a:lstStyle/>
          <a:p>
            <a:pPr marL="891540" lvl="2" indent="-342900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800" dirty="0" smtClean="0"/>
              <a:t>Microbial competition </a:t>
            </a:r>
          </a:p>
          <a:p>
            <a:pPr marL="891540" lvl="2" indent="-342900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800" dirty="0" smtClean="0"/>
              <a:t>Microbial inhibition</a:t>
            </a:r>
          </a:p>
        </p:txBody>
      </p:sp>
    </p:spTree>
    <p:extLst>
      <p:ext uri="{BB962C8B-B14F-4D97-AF65-F5344CB8AC3E}">
        <p14:creationId xmlns:p14="http://schemas.microsoft.com/office/powerpoint/2010/main" val="30294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Microbial Competition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582" y="1752600"/>
            <a:ext cx="7728164" cy="41148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For growth nutrients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Macronutrient: Nitrogen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Micronutrients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Oxygen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For environmental modification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Redox potential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p</a:t>
            </a:r>
            <a:r>
              <a:rPr lang="en-US" sz="2000" dirty="0"/>
              <a:t>H</a:t>
            </a:r>
            <a:r>
              <a:rPr lang="en-US" sz="2000" dirty="0" smtClean="0"/>
              <a:t> levels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51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Microbial Inhibition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12" y="1676400"/>
            <a:ext cx="7125112" cy="3137037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Production of toxins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Organic acids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Fatty acids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Peptides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Other toxins: killer factors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Modification of biological activity</a:t>
            </a:r>
            <a:endParaRPr lang="en-US" sz="2800" dirty="0"/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Removal of essential nutrients redirecting metabolism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Induction of novel metabolic states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19472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of Microbial Competitors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442" y="1600200"/>
            <a:ext cx="7125112" cy="405143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Vineyard: grapes at harvest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Winery surfaces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Inoculation practices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03376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Inhibitory Microbiota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442" y="1752600"/>
            <a:ext cx="7728164" cy="41148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Lactic acid bacteria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Acetic acid bacteria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Killer factor producing yeast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000" i="1" dirty="0" smtClean="0"/>
              <a:t>Saccharomyces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Non-</a:t>
            </a:r>
            <a:r>
              <a:rPr lang="en-US" sz="2000" i="1" dirty="0" smtClean="0"/>
              <a:t>Saccharomyces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832938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104734"/>
          </a:xfrm>
        </p:spPr>
        <p:txBody>
          <a:bodyPr/>
          <a:lstStyle/>
          <a:p>
            <a:r>
              <a:rPr lang="en-US" sz="3200" dirty="0" smtClean="0"/>
              <a:t>Challenging Microbiota during Fermentation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768" y="1676400"/>
            <a:ext cx="7873032" cy="41148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May arise in vineyard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May produce inhibitors early that have no impact until later in fermentation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Evidence toxin is present: difficulty in restarting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92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148" y="1676400"/>
            <a:ext cx="7956852" cy="41148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Identify</a:t>
            </a:r>
            <a:r>
              <a:rPr lang="en-US" dirty="0" smtClean="0"/>
              <a:t> sluggish and arrested fermentations with evidence of non-yeast microbial proliferation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Characterize</a:t>
            </a:r>
            <a:r>
              <a:rPr lang="en-US" dirty="0" smtClean="0"/>
              <a:t> microorganisms for: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Inhibition (causative of arrest)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Neutral (opportunistic growth)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Induction of altered metabolic states of </a:t>
            </a:r>
            <a:r>
              <a:rPr lang="en-US" sz="2000" i="1" dirty="0" smtClean="0"/>
              <a:t>Saccharomyces</a:t>
            </a:r>
          </a:p>
          <a:p>
            <a:pPr marL="393229" indent="-342900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334" dirty="0" smtClean="0"/>
              <a:t>Determine if isolates impact growth or fermentation of </a:t>
            </a:r>
            <a:r>
              <a:rPr lang="en-US" sz="2334" i="1" dirty="0" smtClean="0"/>
              <a:t>Saccharomyces</a:t>
            </a:r>
          </a:p>
          <a:p>
            <a:pPr marL="393229" indent="-342900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334" dirty="0" smtClean="0"/>
              <a:t>Evaluate impact of presence of microbe during juice fermentation</a:t>
            </a:r>
            <a:endParaRPr lang="en-US" sz="2334" dirty="0"/>
          </a:p>
        </p:txBody>
      </p:sp>
    </p:spTree>
    <p:extLst>
      <p:ext uri="{BB962C8B-B14F-4D97-AF65-F5344CB8AC3E}">
        <p14:creationId xmlns:p14="http://schemas.microsoft.com/office/powerpoint/2010/main" val="1030243803"/>
      </p:ext>
    </p:extLst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untitled 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2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28" charset="0"/>
          </a:defRPr>
        </a:defPPr>
      </a:lstStyle>
    </a:lnDef>
  </a:objectDefaults>
  <a:extraClrSchemeLst>
    <a:extraClrScheme>
      <a:clrScheme name="untitled 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titled 3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heme2" id="{A345F0AC-0293-401C-9755-60A0735EB98E}" vid="{B0C715E9-A072-4540-846C-698231679C2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Theme2</Template>
  <TotalTime>223</TotalTime>
  <Words>494</Words>
  <Application>Microsoft Office PowerPoint</Application>
  <PresentationFormat>On-screen Show (4:3)</PresentationFormat>
  <Paragraphs>121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Monotype Sorts</vt:lpstr>
      <vt:lpstr>Times</vt:lpstr>
      <vt:lpstr>Wingdings</vt:lpstr>
      <vt:lpstr>Theme2</vt:lpstr>
      <vt:lpstr>The Impact of Microbial Dynamics on Fermentation Progression</vt:lpstr>
      <vt:lpstr>Causes of Fermentation Arrest</vt:lpstr>
      <vt:lpstr>Causes of Fermentation Arrest</vt:lpstr>
      <vt:lpstr>Microbial Competition</vt:lpstr>
      <vt:lpstr>Microbial Inhibition</vt:lpstr>
      <vt:lpstr>Sources of Microbial Competitors</vt:lpstr>
      <vt:lpstr>Inhibitory Microbiota</vt:lpstr>
      <vt:lpstr>Challenging Microbiota during Fermentation</vt:lpstr>
      <vt:lpstr>Research Protocol</vt:lpstr>
      <vt:lpstr>Previously Known Challenging Microbiota</vt:lpstr>
      <vt:lpstr>Problematic Fermentations</vt:lpstr>
      <vt:lpstr>Emerging Problematic Microbiota</vt:lpstr>
      <vt:lpstr>Emerging Problematic Microbiota</vt:lpstr>
      <vt:lpstr>Reasons for Fermentation Arrest</vt:lpstr>
      <vt:lpstr>The GAR+ Prion</vt:lpstr>
      <vt:lpstr>Acetobacter pasteurianus: inhibition</vt:lpstr>
      <vt:lpstr>Impacts on Yeast</vt:lpstr>
      <vt:lpstr>Future Goals:</vt:lpstr>
      <vt:lpstr>Acknowledgements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problem fermentations</dc:title>
  <dc:creator>Bisson, Linda F.</dc:creator>
  <cp:lastModifiedBy>Bogart, Kay</cp:lastModifiedBy>
  <cp:revision>32</cp:revision>
  <dcterms:created xsi:type="dcterms:W3CDTF">2013-08-01T16:49:19Z</dcterms:created>
  <dcterms:modified xsi:type="dcterms:W3CDTF">2015-05-12T13:52:23Z</dcterms:modified>
</cp:coreProperties>
</file>