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</p:sldMasterIdLst>
  <p:sldIdLst>
    <p:sldId id="256" r:id="rId3"/>
    <p:sldId id="257" r:id="rId4"/>
    <p:sldId id="258" r:id="rId5"/>
    <p:sldId id="259" r:id="rId6"/>
    <p:sldId id="268" r:id="rId7"/>
    <p:sldId id="260" r:id="rId8"/>
    <p:sldId id="267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5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1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79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42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05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400599" indent="0" algn="ctr">
              <a:buNone/>
              <a:defRPr/>
            </a:lvl2pPr>
            <a:lvl3pPr marL="801197" indent="0" algn="ctr">
              <a:buNone/>
              <a:defRPr/>
            </a:lvl3pPr>
            <a:lvl4pPr marL="1201796" indent="0" algn="ctr">
              <a:buNone/>
              <a:defRPr/>
            </a:lvl4pPr>
            <a:lvl5pPr marL="1602395" indent="0" algn="ctr">
              <a:buNone/>
              <a:defRPr/>
            </a:lvl5pPr>
            <a:lvl6pPr marL="2002993" indent="0" algn="ctr">
              <a:buNone/>
              <a:defRPr/>
            </a:lvl6pPr>
            <a:lvl7pPr marL="2403592" indent="0" algn="ctr">
              <a:buNone/>
              <a:defRPr/>
            </a:lvl7pPr>
            <a:lvl8pPr marL="2804190" indent="0" algn="ctr">
              <a:buNone/>
              <a:defRPr/>
            </a:lvl8pPr>
            <a:lvl9pPr marL="320478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599" indent="0">
              <a:buNone/>
              <a:defRPr sz="1600"/>
            </a:lvl2pPr>
            <a:lvl3pPr marL="801197" indent="0">
              <a:buNone/>
              <a:defRPr sz="1400"/>
            </a:lvl3pPr>
            <a:lvl4pPr marL="1201796" indent="0">
              <a:buNone/>
              <a:defRPr sz="1200"/>
            </a:lvl4pPr>
            <a:lvl5pPr marL="1602395" indent="0">
              <a:buNone/>
              <a:defRPr sz="1200"/>
            </a:lvl5pPr>
            <a:lvl6pPr marL="2002993" indent="0">
              <a:buNone/>
              <a:defRPr sz="1200"/>
            </a:lvl6pPr>
            <a:lvl7pPr marL="2403592" indent="0">
              <a:buNone/>
              <a:defRPr sz="1200"/>
            </a:lvl7pPr>
            <a:lvl8pPr marL="2804190" indent="0">
              <a:buNone/>
              <a:defRPr sz="1200"/>
            </a:lvl8pPr>
            <a:lvl9pPr marL="320478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00599" indent="0">
              <a:buNone/>
              <a:defRPr sz="2500"/>
            </a:lvl2pPr>
            <a:lvl3pPr marL="801197" indent="0">
              <a:buNone/>
              <a:defRPr sz="2100"/>
            </a:lvl3pPr>
            <a:lvl4pPr marL="1201796" indent="0">
              <a:buNone/>
              <a:defRPr sz="1800"/>
            </a:lvl4pPr>
            <a:lvl5pPr marL="1602395" indent="0">
              <a:buNone/>
              <a:defRPr sz="1800"/>
            </a:lvl5pPr>
            <a:lvl6pPr marL="2002993" indent="0">
              <a:buNone/>
              <a:defRPr sz="1800"/>
            </a:lvl6pPr>
            <a:lvl7pPr marL="2403592" indent="0">
              <a:buNone/>
              <a:defRPr sz="1800"/>
            </a:lvl7pPr>
            <a:lvl8pPr marL="2804190" indent="0">
              <a:buNone/>
              <a:defRPr sz="1800"/>
            </a:lvl8pPr>
            <a:lvl9pPr marL="3204789" indent="0">
              <a:buNone/>
              <a:defRPr sz="18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3" indent="0">
              <a:buNone/>
              <a:defRPr sz="2000" b="1"/>
            </a:lvl2pPr>
            <a:lvl3pPr marL="914326" indent="0">
              <a:buNone/>
              <a:defRPr sz="1800" b="1"/>
            </a:lvl3pPr>
            <a:lvl4pPr marL="1371490" indent="0">
              <a:buNone/>
              <a:defRPr sz="1600" b="1"/>
            </a:lvl4pPr>
            <a:lvl5pPr marL="1828653" indent="0">
              <a:buNone/>
              <a:defRPr sz="1600" b="1"/>
            </a:lvl5pPr>
            <a:lvl6pPr marL="2285816" indent="0">
              <a:buNone/>
              <a:defRPr sz="1600" b="1"/>
            </a:lvl6pPr>
            <a:lvl7pPr marL="2742979" indent="0">
              <a:buNone/>
              <a:defRPr sz="1600" b="1"/>
            </a:lvl7pPr>
            <a:lvl8pPr marL="3200142" indent="0">
              <a:buNone/>
              <a:defRPr sz="1600" b="1"/>
            </a:lvl8pPr>
            <a:lvl9pPr marL="365730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3" indent="0">
              <a:buNone/>
              <a:defRPr sz="2000" b="1"/>
            </a:lvl2pPr>
            <a:lvl3pPr marL="914326" indent="0">
              <a:buNone/>
              <a:defRPr sz="1800" b="1"/>
            </a:lvl3pPr>
            <a:lvl4pPr marL="1371490" indent="0">
              <a:buNone/>
              <a:defRPr sz="1600" b="1"/>
            </a:lvl4pPr>
            <a:lvl5pPr marL="1828653" indent="0">
              <a:buNone/>
              <a:defRPr sz="1600" b="1"/>
            </a:lvl5pPr>
            <a:lvl6pPr marL="2285816" indent="0">
              <a:buNone/>
              <a:defRPr sz="1600" b="1"/>
            </a:lvl6pPr>
            <a:lvl7pPr marL="2742979" indent="0">
              <a:buNone/>
              <a:defRPr sz="1600" b="1"/>
            </a:lvl7pPr>
            <a:lvl8pPr marL="3200142" indent="0">
              <a:buNone/>
              <a:defRPr sz="1600" b="1"/>
            </a:lvl8pPr>
            <a:lvl9pPr marL="365730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3" indent="0">
              <a:buNone/>
              <a:defRPr sz="1200"/>
            </a:lvl2pPr>
            <a:lvl3pPr marL="914326" indent="0">
              <a:buNone/>
              <a:defRPr sz="1000"/>
            </a:lvl3pPr>
            <a:lvl4pPr marL="1371490" indent="0">
              <a:buNone/>
              <a:defRPr sz="900"/>
            </a:lvl4pPr>
            <a:lvl5pPr marL="1828653" indent="0">
              <a:buNone/>
              <a:defRPr sz="900"/>
            </a:lvl5pPr>
            <a:lvl6pPr marL="2285816" indent="0">
              <a:buNone/>
              <a:defRPr sz="900"/>
            </a:lvl6pPr>
            <a:lvl7pPr marL="2742979" indent="0">
              <a:buNone/>
              <a:defRPr sz="900"/>
            </a:lvl7pPr>
            <a:lvl8pPr marL="3200142" indent="0">
              <a:buNone/>
              <a:defRPr sz="900"/>
            </a:lvl8pPr>
            <a:lvl9pPr marL="365730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3" indent="0">
              <a:buNone/>
              <a:defRPr sz="2800"/>
            </a:lvl2pPr>
            <a:lvl3pPr marL="914326" indent="0">
              <a:buNone/>
              <a:defRPr sz="2400"/>
            </a:lvl3pPr>
            <a:lvl4pPr marL="1371490" indent="0">
              <a:buNone/>
              <a:defRPr sz="2000"/>
            </a:lvl4pPr>
            <a:lvl5pPr marL="1828653" indent="0">
              <a:buNone/>
              <a:defRPr sz="2000"/>
            </a:lvl5pPr>
            <a:lvl6pPr marL="2285816" indent="0">
              <a:buNone/>
              <a:defRPr sz="2000"/>
            </a:lvl6pPr>
            <a:lvl7pPr marL="2742979" indent="0">
              <a:buNone/>
              <a:defRPr sz="2000"/>
            </a:lvl7pPr>
            <a:lvl8pPr marL="3200142" indent="0">
              <a:buNone/>
              <a:defRPr sz="2000"/>
            </a:lvl8pPr>
            <a:lvl9pPr marL="3657305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3" indent="0">
              <a:buNone/>
              <a:defRPr sz="1200"/>
            </a:lvl2pPr>
            <a:lvl3pPr marL="914326" indent="0">
              <a:buNone/>
              <a:defRPr sz="1000"/>
            </a:lvl3pPr>
            <a:lvl4pPr marL="1371490" indent="0">
              <a:buNone/>
              <a:defRPr sz="900"/>
            </a:lvl4pPr>
            <a:lvl5pPr marL="1828653" indent="0">
              <a:buNone/>
              <a:defRPr sz="900"/>
            </a:lvl5pPr>
            <a:lvl6pPr marL="2285816" indent="0">
              <a:buNone/>
              <a:defRPr sz="900"/>
            </a:lvl6pPr>
            <a:lvl7pPr marL="2742979" indent="0">
              <a:buNone/>
              <a:defRPr sz="900"/>
            </a:lvl7pPr>
            <a:lvl8pPr marL="3200142" indent="0">
              <a:buNone/>
              <a:defRPr sz="900"/>
            </a:lvl8pPr>
            <a:lvl9pPr marL="365730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32" tIns="45717" rIns="91432" bIns="45717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2" tIns="45717" rIns="91432" bIns="4571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06FA8-454A-4894-B37E-900C51AC52E9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F309B-0387-458F-8C3B-739408365B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32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2" indent="-342872" algn="l" defTabSz="91432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891" indent="-285727" algn="l" defTabSz="91432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08" indent="-228581" algn="l" defTabSz="91432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071" indent="-228581" algn="l" defTabSz="91432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234" indent="-228581" algn="l" defTabSz="91432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398" indent="-228581" algn="l" defTabSz="9143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60" indent="-228581" algn="l" defTabSz="9143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24" indent="-228581" algn="l" defTabSz="9143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87" indent="-228581" algn="l" defTabSz="9143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3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6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0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3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6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9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42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05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9673"/>
            <a:ext cx="798378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80120" tIns="40060" rIns="80120" bIns="40060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442" y="266867"/>
            <a:ext cx="7771870" cy="11047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89" y="1675737"/>
            <a:ext cx="7728164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00599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6pPr>
      <a:lvl7pPr marL="801197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7pPr>
      <a:lvl8pPr marL="1201796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8pPr>
      <a:lvl9pPr marL="1602395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9pPr>
    </p:titleStyle>
    <p:bodyStyle>
      <a:lvl1pPr marL="318532" indent="-318532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8" charset="2"/>
        <a:buChar char="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89920" indent="-265675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600">
          <a:solidFill>
            <a:schemeClr val="tx1"/>
          </a:solidFill>
          <a:latin typeface="+mn-lt"/>
        </a:defRPr>
      </a:lvl2pPr>
      <a:lvl3pPr marL="1061309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200">
          <a:solidFill>
            <a:schemeClr val="tx1"/>
          </a:solidFill>
          <a:latin typeface="+mn-lt"/>
        </a:defRPr>
      </a:lvl3pPr>
      <a:lvl4pPr marL="1485553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8" charset="2"/>
        <a:buChar char=""/>
        <a:defRPr sz="1800">
          <a:solidFill>
            <a:schemeClr val="tx1"/>
          </a:solidFill>
          <a:latin typeface="+mn-lt"/>
        </a:defRPr>
      </a:lvl4pPr>
      <a:lvl5pPr marL="1911189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5pPr>
      <a:lvl6pPr marL="2311788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6pPr>
      <a:lvl7pPr marL="2712387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7pPr>
      <a:lvl8pPr marL="3112985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8pPr>
      <a:lvl9pPr marL="3513584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59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197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96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395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2993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592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19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478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1870" cy="1469997"/>
          </a:xfrm>
        </p:spPr>
        <p:txBody>
          <a:bodyPr/>
          <a:lstStyle/>
          <a:p>
            <a:r>
              <a:rPr lang="en-US" dirty="0" smtClean="0"/>
              <a:t>Welcome to Wine Flavor 101A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December 10,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Pre-Fermentation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728164" cy="4114800"/>
          </a:xfrm>
        </p:spPr>
        <p:txBody>
          <a:bodyPr/>
          <a:lstStyle/>
          <a:p>
            <a:r>
              <a:rPr lang="en-US" dirty="0" smtClean="0"/>
              <a:t>Warm temperatures: favor bacteria</a:t>
            </a:r>
          </a:p>
          <a:p>
            <a:pPr lvl="1"/>
            <a:r>
              <a:rPr lang="en-US" dirty="0" smtClean="0"/>
              <a:t>Cap management strategies</a:t>
            </a:r>
          </a:p>
          <a:p>
            <a:pPr lvl="1"/>
            <a:r>
              <a:rPr lang="en-US" dirty="0" smtClean="0"/>
              <a:t>Refrigeration capacity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Pre-Fermentation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Oxygen exposure: favors both </a:t>
            </a:r>
            <a:r>
              <a:rPr lang="en-US" i="1" dirty="0" smtClean="0"/>
              <a:t>non-Saccharomyces</a:t>
            </a:r>
            <a:r>
              <a:rPr lang="en-US" dirty="0" smtClean="0"/>
              <a:t> yeasts and bacteria</a:t>
            </a:r>
          </a:p>
          <a:p>
            <a:pPr lvl="1"/>
            <a:r>
              <a:rPr lang="en-US" dirty="0" smtClean="0"/>
              <a:t>All organisms benefit from presence of oxygen</a:t>
            </a:r>
          </a:p>
          <a:p>
            <a:pPr lvl="1"/>
            <a:r>
              <a:rPr lang="en-US" dirty="0" smtClean="0"/>
              <a:t>Obligate aerobes not inhibited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Pre-Fermentation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7728164" cy="4114800"/>
          </a:xfrm>
        </p:spPr>
        <p:txBody>
          <a:bodyPr/>
          <a:lstStyle/>
          <a:p>
            <a:r>
              <a:rPr lang="en-US" dirty="0" smtClean="0"/>
              <a:t>Esters</a:t>
            </a:r>
          </a:p>
          <a:p>
            <a:r>
              <a:rPr lang="en-US" dirty="0" smtClean="0"/>
              <a:t>Acids</a:t>
            </a:r>
          </a:p>
          <a:p>
            <a:pPr>
              <a:buNone/>
            </a:pPr>
            <a:r>
              <a:rPr lang="en-US" dirty="0" smtClean="0"/>
              <a:t>_______________________________</a:t>
            </a:r>
          </a:p>
          <a:p>
            <a:r>
              <a:rPr lang="en-US" dirty="0" smtClean="0"/>
              <a:t>Higher alcohols</a:t>
            </a:r>
          </a:p>
          <a:p>
            <a:r>
              <a:rPr lang="en-US" dirty="0" smtClean="0"/>
              <a:t>S-compounds</a:t>
            </a:r>
          </a:p>
          <a:p>
            <a:r>
              <a:rPr lang="en-US" dirty="0" smtClean="0"/>
              <a:t>Aldehydes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Microbial Off-Characters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728164" cy="4114800"/>
          </a:xfrm>
        </p:spPr>
        <p:txBody>
          <a:bodyPr/>
          <a:lstStyle/>
          <a:p>
            <a:r>
              <a:rPr lang="en-US" dirty="0" smtClean="0"/>
              <a:t>Pre-fermentation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During fermentation</a:t>
            </a:r>
          </a:p>
          <a:p>
            <a:r>
              <a:rPr lang="en-US" dirty="0" smtClean="0"/>
              <a:t>Post-fermentation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8164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Esters</a:t>
            </a:r>
          </a:p>
          <a:p>
            <a:r>
              <a:rPr lang="en-US" dirty="0" smtClean="0"/>
              <a:t>S-compounds</a:t>
            </a:r>
          </a:p>
          <a:p>
            <a:pPr>
              <a:buNone/>
            </a:pPr>
            <a:r>
              <a:rPr lang="en-US" dirty="0" smtClean="0"/>
              <a:t>___________________________________</a:t>
            </a:r>
          </a:p>
          <a:p>
            <a:r>
              <a:rPr lang="en-US" dirty="0" smtClean="0"/>
              <a:t>Higher alcohols</a:t>
            </a:r>
          </a:p>
          <a:p>
            <a:r>
              <a:rPr lang="en-US" dirty="0" smtClean="0"/>
              <a:t>Acetaldehyde</a:t>
            </a:r>
          </a:p>
          <a:p>
            <a:r>
              <a:rPr lang="en-US" dirty="0" smtClean="0"/>
              <a:t>Higher aldehydes</a:t>
            </a:r>
          </a:p>
          <a:p>
            <a:r>
              <a:rPr lang="en-US" dirty="0" smtClean="0"/>
              <a:t>Volatile acids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Influenced by yeast strain</a:t>
            </a:r>
          </a:p>
          <a:p>
            <a:r>
              <a:rPr lang="en-US" dirty="0" smtClean="0"/>
              <a:t>Impacted by growth conditions</a:t>
            </a:r>
          </a:p>
          <a:p>
            <a:r>
              <a:rPr lang="en-US" dirty="0" smtClean="0"/>
              <a:t>Affected by juice composition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Influenced by yeast strain</a:t>
            </a:r>
          </a:p>
          <a:p>
            <a:pPr lvl="1"/>
            <a:r>
              <a:rPr lang="en-US" dirty="0" smtClean="0"/>
              <a:t>Different strains vary ten-fold or more in compound production within dynamic range of odor detection</a:t>
            </a:r>
          </a:p>
          <a:p>
            <a:pPr lvl="1"/>
            <a:r>
              <a:rPr lang="en-US" dirty="0" smtClean="0"/>
              <a:t>Strains dominate fermentation with differing efficiencies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Impacted by growth conditions</a:t>
            </a:r>
          </a:p>
          <a:p>
            <a:pPr lvl="1"/>
            <a:r>
              <a:rPr lang="en-US" dirty="0" smtClean="0"/>
              <a:t>Volatilization of compounds</a:t>
            </a:r>
          </a:p>
          <a:p>
            <a:pPr lvl="2"/>
            <a:r>
              <a:rPr lang="en-US" dirty="0" smtClean="0"/>
              <a:t>Temperature</a:t>
            </a:r>
          </a:p>
          <a:p>
            <a:pPr lvl="2"/>
            <a:r>
              <a:rPr lang="en-US" dirty="0" smtClean="0"/>
              <a:t>Head space</a:t>
            </a:r>
          </a:p>
          <a:p>
            <a:pPr lvl="1"/>
            <a:r>
              <a:rPr lang="en-US" dirty="0" smtClean="0"/>
              <a:t>Nutrient availability</a:t>
            </a:r>
          </a:p>
          <a:p>
            <a:pPr lvl="2"/>
            <a:r>
              <a:rPr lang="en-US" dirty="0" smtClean="0"/>
              <a:t>Nitrogen</a:t>
            </a:r>
          </a:p>
          <a:p>
            <a:pPr lvl="2"/>
            <a:r>
              <a:rPr lang="en-US" dirty="0" smtClean="0"/>
              <a:t>Micronutrients</a:t>
            </a:r>
          </a:p>
          <a:p>
            <a:pPr lvl="2"/>
            <a:r>
              <a:rPr lang="en-US" dirty="0" smtClean="0"/>
              <a:t>Oxygen</a:t>
            </a:r>
          </a:p>
          <a:p>
            <a:pPr lvl="1"/>
            <a:r>
              <a:rPr lang="en-US" dirty="0" smtClean="0"/>
              <a:t>Microbial competition</a:t>
            </a:r>
          </a:p>
          <a:p>
            <a:pPr lvl="2"/>
            <a:r>
              <a:rPr lang="en-US" dirty="0" smtClean="0"/>
              <a:t>Sulfite use</a:t>
            </a:r>
          </a:p>
          <a:p>
            <a:pPr lvl="2"/>
            <a:r>
              <a:rPr lang="en-US" dirty="0" smtClean="0"/>
              <a:t>Inoculation practices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Affected by juice composition</a:t>
            </a:r>
          </a:p>
          <a:p>
            <a:pPr lvl="1"/>
            <a:r>
              <a:rPr lang="en-US" dirty="0" smtClean="0"/>
              <a:t>Availability of precursors</a:t>
            </a:r>
          </a:p>
          <a:p>
            <a:pPr lvl="1"/>
            <a:r>
              <a:rPr lang="en-US" dirty="0" smtClean="0"/>
              <a:t>pH</a:t>
            </a:r>
          </a:p>
          <a:p>
            <a:pPr lvl="1"/>
            <a:r>
              <a:rPr lang="en-US" dirty="0" smtClean="0"/>
              <a:t>Presence of stressors</a:t>
            </a:r>
          </a:p>
          <a:p>
            <a:pPr lvl="2"/>
            <a:r>
              <a:rPr lang="en-US" dirty="0" smtClean="0"/>
              <a:t>High sugar/high ethanol</a:t>
            </a:r>
          </a:p>
          <a:p>
            <a:pPr lvl="2"/>
            <a:r>
              <a:rPr lang="en-US" dirty="0" smtClean="0"/>
              <a:t>Previous microbial history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Ester Formation and Ester Taints</a:t>
            </a:r>
          </a:p>
          <a:p>
            <a:r>
              <a:rPr lang="en-US" dirty="0" smtClean="0"/>
              <a:t>Impact of Inoculation Level </a:t>
            </a:r>
          </a:p>
          <a:p>
            <a:r>
              <a:rPr lang="en-US" dirty="0" smtClean="0"/>
              <a:t>Sulfur Compounds in Wine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1870" cy="1469997"/>
          </a:xfrm>
        </p:spPr>
        <p:txBody>
          <a:bodyPr/>
          <a:lstStyle/>
          <a:p>
            <a:r>
              <a:rPr lang="en-US" dirty="0" smtClean="0"/>
              <a:t>Overview of Fermentation Issues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7162800" cy="1752600"/>
          </a:xfrm>
        </p:spPr>
        <p:txBody>
          <a:bodyPr>
            <a:normAutofit/>
          </a:bodyPr>
          <a:lstStyle/>
          <a:p>
            <a:pPr>
              <a:lnSpc>
                <a:spcPct val="85000"/>
              </a:lnSpc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Linda F. Bisson</a:t>
            </a:r>
          </a:p>
          <a:p>
            <a:pPr>
              <a:lnSpc>
                <a:spcPct val="85000"/>
              </a:lnSpc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Department  of Viticulture and Enology</a:t>
            </a:r>
          </a:p>
          <a:p>
            <a:pPr>
              <a:lnSpc>
                <a:spcPct val="85000"/>
              </a:lnSpc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 University of California, Davis, CA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Off-Characters Found in Wine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8164" cy="41148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Can originate in vineyard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Can derive from microbial activity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Can come from conditions of aging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Microbial Off-Characters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Pre-fermentation</a:t>
            </a:r>
          </a:p>
          <a:p>
            <a:r>
              <a:rPr lang="en-US" dirty="0" smtClean="0"/>
              <a:t>During fermentation</a:t>
            </a:r>
          </a:p>
          <a:p>
            <a:r>
              <a:rPr lang="en-US" dirty="0" smtClean="0"/>
              <a:t>Post-fermentation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Microbial Off-Characters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728164" cy="4114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Pre-fermentation</a:t>
            </a:r>
          </a:p>
          <a:p>
            <a:r>
              <a:rPr lang="en-US" dirty="0" smtClean="0"/>
              <a:t>During fermentation</a:t>
            </a:r>
          </a:p>
          <a:p>
            <a:r>
              <a:rPr lang="en-US" dirty="0" smtClean="0"/>
              <a:t>Post-fermentation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Pre-Fermentation Off-Characters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Derive from the metabolic activities of </a:t>
            </a:r>
            <a:r>
              <a:rPr lang="en-US" i="1" dirty="0" smtClean="0"/>
              <a:t>non-Saccharomyces</a:t>
            </a:r>
            <a:r>
              <a:rPr lang="en-US" dirty="0" smtClean="0"/>
              <a:t> yeasts and bacteria</a:t>
            </a:r>
          </a:p>
          <a:p>
            <a:r>
              <a:rPr lang="en-US" dirty="0" smtClean="0"/>
              <a:t>Increased impact with rot</a:t>
            </a:r>
          </a:p>
          <a:p>
            <a:r>
              <a:rPr lang="en-US" dirty="0" smtClean="0"/>
              <a:t>Increased impact with hang time</a:t>
            </a:r>
          </a:p>
          <a:p>
            <a:r>
              <a:rPr lang="en-US" dirty="0" smtClean="0"/>
              <a:t>Juice and must processing can encourage pre-fermentation character formation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Pre-Fermentation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728164" cy="4114800"/>
          </a:xfrm>
        </p:spPr>
        <p:txBody>
          <a:bodyPr/>
          <a:lstStyle/>
          <a:p>
            <a:r>
              <a:rPr lang="en-US" dirty="0" smtClean="0"/>
              <a:t>Lower temperatures: favor </a:t>
            </a:r>
            <a:r>
              <a:rPr lang="en-US" i="1" dirty="0" smtClean="0"/>
              <a:t>non-Saccharomyces</a:t>
            </a:r>
            <a:r>
              <a:rPr lang="en-US" dirty="0" smtClean="0"/>
              <a:t> yeasts</a:t>
            </a:r>
          </a:p>
          <a:p>
            <a:r>
              <a:rPr lang="en-US" dirty="0" smtClean="0"/>
              <a:t>Low, no or late sulfite additions: favor both </a:t>
            </a:r>
            <a:r>
              <a:rPr lang="en-US" i="1" dirty="0" smtClean="0"/>
              <a:t>non-Saccharomyces</a:t>
            </a:r>
            <a:r>
              <a:rPr lang="en-US" dirty="0" smtClean="0"/>
              <a:t> yeasts and bacteria</a:t>
            </a:r>
          </a:p>
          <a:p>
            <a:r>
              <a:rPr lang="en-US" dirty="0" smtClean="0"/>
              <a:t>Warm temperatures: favor bacteria</a:t>
            </a:r>
          </a:p>
          <a:p>
            <a:r>
              <a:rPr lang="en-US" dirty="0" smtClean="0"/>
              <a:t>Oxygen exposure: favors both </a:t>
            </a:r>
            <a:r>
              <a:rPr lang="en-US" i="1" dirty="0" smtClean="0"/>
              <a:t>non-Saccharomyces</a:t>
            </a:r>
            <a:r>
              <a:rPr lang="en-US" dirty="0" smtClean="0"/>
              <a:t> yeasts and bacteria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Pre-Fermentation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28164" cy="4114800"/>
          </a:xfrm>
        </p:spPr>
        <p:txBody>
          <a:bodyPr/>
          <a:lstStyle/>
          <a:p>
            <a:r>
              <a:rPr lang="en-US" dirty="0" smtClean="0"/>
              <a:t>Lower temperatures: favor </a:t>
            </a:r>
            <a:r>
              <a:rPr lang="en-US" i="1" dirty="0" smtClean="0"/>
              <a:t>non-Saccharomyces</a:t>
            </a:r>
            <a:r>
              <a:rPr lang="en-US" dirty="0" smtClean="0"/>
              <a:t> yeasts</a:t>
            </a:r>
          </a:p>
          <a:p>
            <a:pPr lvl="1"/>
            <a:r>
              <a:rPr lang="en-US" dirty="0" smtClean="0"/>
              <a:t>Cold soak/maceration (reds)</a:t>
            </a:r>
          </a:p>
          <a:p>
            <a:pPr lvl="1"/>
            <a:r>
              <a:rPr lang="en-US" dirty="0" smtClean="0"/>
              <a:t>Cold settling (whites)</a:t>
            </a:r>
          </a:p>
          <a:p>
            <a:pPr lvl="1"/>
            <a:r>
              <a:rPr lang="en-US" dirty="0" smtClean="0"/>
              <a:t>See bloom of </a:t>
            </a:r>
            <a:r>
              <a:rPr lang="en-US" i="1" dirty="0" smtClean="0"/>
              <a:t>Hanseniaspora/Kloeckera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Pre-Fermentation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728164" cy="4114800"/>
          </a:xfrm>
        </p:spPr>
        <p:txBody>
          <a:bodyPr/>
          <a:lstStyle/>
          <a:p>
            <a:r>
              <a:rPr lang="en-US" dirty="0" smtClean="0"/>
              <a:t>Low, no or late sulfite additions: favor both </a:t>
            </a:r>
            <a:r>
              <a:rPr lang="en-US" i="1" dirty="0" smtClean="0"/>
              <a:t>non-Saccharomyces</a:t>
            </a:r>
            <a:r>
              <a:rPr lang="en-US" dirty="0" smtClean="0"/>
              <a:t> yeasts and bacteria</a:t>
            </a:r>
          </a:p>
          <a:p>
            <a:pPr lvl="1"/>
            <a:r>
              <a:rPr lang="en-US" dirty="0" smtClean="0"/>
              <a:t>Favors growth of both wild lactics and acetic acid bacteria</a:t>
            </a:r>
          </a:p>
          <a:p>
            <a:pPr lvl="1"/>
            <a:r>
              <a:rPr lang="en-US" dirty="0" smtClean="0"/>
              <a:t>Favors growth of </a:t>
            </a:r>
            <a:r>
              <a:rPr lang="en-US" i="1" dirty="0" smtClean="0"/>
              <a:t>non-Saccharomyces</a:t>
            </a:r>
            <a:r>
              <a:rPr lang="en-US" dirty="0" smtClean="0"/>
              <a:t> yeasts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2">
  <a:themeElements>
    <a:clrScheme name="untitled 3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341</Words>
  <Application>Microsoft Office PowerPoint</Application>
  <PresentationFormat>On-screen Show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Custom Design</vt:lpstr>
      <vt:lpstr>Theme2</vt:lpstr>
      <vt:lpstr>Welcome to Wine Flavor 101A</vt:lpstr>
      <vt:lpstr>Overview of Fermentation Issues</vt:lpstr>
      <vt:lpstr>Off-Characters Found in Wine</vt:lpstr>
      <vt:lpstr>Microbial Off-Characters </vt:lpstr>
      <vt:lpstr>Microbial Off-Characters </vt:lpstr>
      <vt:lpstr>Pre-Fermentation Off-Characters</vt:lpstr>
      <vt:lpstr>Pre-Fermentation Processing</vt:lpstr>
      <vt:lpstr>Pre-Fermentation Processing</vt:lpstr>
      <vt:lpstr>Pre-Fermentation Processing</vt:lpstr>
      <vt:lpstr>Pre-Fermentation Processing</vt:lpstr>
      <vt:lpstr>Pre-Fermentation Processing</vt:lpstr>
      <vt:lpstr>Types of Pre-Fermentation Characters</vt:lpstr>
      <vt:lpstr>Microbial Off-Characters </vt:lpstr>
      <vt:lpstr>Fermentation Off-Characters</vt:lpstr>
      <vt:lpstr>Fermentation Off-Characters</vt:lpstr>
      <vt:lpstr>Fermentation Off-Characters</vt:lpstr>
      <vt:lpstr>Fermentation Off-Characters</vt:lpstr>
      <vt:lpstr>Fermentation Off-Characters</vt:lpstr>
      <vt:lpstr>Today’s Program</vt:lpstr>
    </vt:vector>
  </TitlesOfParts>
  <Company>Viticulture &amp; Enology, UC Davis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Wine Flavor 101A</dc:title>
  <dc:creator>Viticulture &amp; Enology</dc:creator>
  <cp:lastModifiedBy>bogart.kl</cp:lastModifiedBy>
  <cp:revision>8</cp:revision>
  <dcterms:created xsi:type="dcterms:W3CDTF">2010-12-04T20:43:33Z</dcterms:created>
  <dcterms:modified xsi:type="dcterms:W3CDTF">2010-12-06T17:07:07Z</dcterms:modified>
</cp:coreProperties>
</file>