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5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1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79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42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05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0A673-5B28-49F9-9271-FD9CD762FCC7}" type="datetimeFigureOut">
              <a:rPr lang="en-US" smtClean="0"/>
              <a:pPr/>
              <a:t>2/6/2017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173AC-75E8-4884-B23D-1E5FAC8E04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97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3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53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16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79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42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05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400599" indent="0" algn="ctr">
              <a:buNone/>
              <a:defRPr/>
            </a:lvl2pPr>
            <a:lvl3pPr marL="801197" indent="0" algn="ctr">
              <a:buNone/>
              <a:defRPr/>
            </a:lvl3pPr>
            <a:lvl4pPr marL="1201796" indent="0" algn="ctr">
              <a:buNone/>
              <a:defRPr/>
            </a:lvl4pPr>
            <a:lvl5pPr marL="1602395" indent="0" algn="ctr">
              <a:buNone/>
              <a:defRPr/>
            </a:lvl5pPr>
            <a:lvl6pPr marL="2002993" indent="0" algn="ctr">
              <a:buNone/>
              <a:defRPr/>
            </a:lvl6pPr>
            <a:lvl7pPr marL="2403592" indent="0" algn="ctr">
              <a:buNone/>
              <a:defRPr/>
            </a:lvl7pPr>
            <a:lvl8pPr marL="2804190" indent="0" algn="ctr">
              <a:buNone/>
              <a:defRPr/>
            </a:lvl8pPr>
            <a:lvl9pPr marL="320478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599" indent="0">
              <a:buNone/>
              <a:defRPr sz="1600"/>
            </a:lvl2pPr>
            <a:lvl3pPr marL="801197" indent="0">
              <a:buNone/>
              <a:defRPr sz="1400"/>
            </a:lvl3pPr>
            <a:lvl4pPr marL="1201796" indent="0">
              <a:buNone/>
              <a:defRPr sz="1200"/>
            </a:lvl4pPr>
            <a:lvl5pPr marL="1602395" indent="0">
              <a:buNone/>
              <a:defRPr sz="1200"/>
            </a:lvl5pPr>
            <a:lvl6pPr marL="2002993" indent="0">
              <a:buNone/>
              <a:defRPr sz="1200"/>
            </a:lvl6pPr>
            <a:lvl7pPr marL="2403592" indent="0">
              <a:buNone/>
              <a:defRPr sz="1200"/>
            </a:lvl7pPr>
            <a:lvl8pPr marL="2804190" indent="0">
              <a:buNone/>
              <a:defRPr sz="1200"/>
            </a:lvl8pPr>
            <a:lvl9pPr marL="320478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00599" indent="0">
              <a:buNone/>
              <a:defRPr sz="2500"/>
            </a:lvl2pPr>
            <a:lvl3pPr marL="801197" indent="0">
              <a:buNone/>
              <a:defRPr sz="2100"/>
            </a:lvl3pPr>
            <a:lvl4pPr marL="1201796" indent="0">
              <a:buNone/>
              <a:defRPr sz="1800"/>
            </a:lvl4pPr>
            <a:lvl5pPr marL="1602395" indent="0">
              <a:buNone/>
              <a:defRPr sz="1800"/>
            </a:lvl5pPr>
            <a:lvl6pPr marL="2002993" indent="0">
              <a:buNone/>
              <a:defRPr sz="1800"/>
            </a:lvl6pPr>
            <a:lvl7pPr marL="2403592" indent="0">
              <a:buNone/>
              <a:defRPr sz="1800"/>
            </a:lvl7pPr>
            <a:lvl8pPr marL="2804190" indent="0">
              <a:buNone/>
              <a:defRPr sz="1800"/>
            </a:lvl8pPr>
            <a:lvl9pPr marL="3204789" indent="0">
              <a:buNone/>
              <a:defRPr sz="18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9673"/>
            <a:ext cx="798378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80120" tIns="40060" rIns="80120" bIns="40060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442" y="266867"/>
            <a:ext cx="7771870" cy="11047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89" y="1675737"/>
            <a:ext cx="7728164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00599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6pPr>
      <a:lvl7pPr marL="801197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7pPr>
      <a:lvl8pPr marL="1201796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8pPr>
      <a:lvl9pPr marL="1602395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9pPr>
    </p:titleStyle>
    <p:bodyStyle>
      <a:lvl1pPr marL="318532" indent="-318532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8" charset="2"/>
        <a:buChar char="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89920" indent="-265675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600">
          <a:solidFill>
            <a:schemeClr val="tx1"/>
          </a:solidFill>
          <a:latin typeface="+mn-lt"/>
        </a:defRPr>
      </a:lvl2pPr>
      <a:lvl3pPr marL="1061309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200">
          <a:solidFill>
            <a:schemeClr val="tx1"/>
          </a:solidFill>
          <a:latin typeface="+mn-lt"/>
        </a:defRPr>
      </a:lvl3pPr>
      <a:lvl4pPr marL="1485553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8" charset="2"/>
        <a:buChar char=""/>
        <a:defRPr sz="1800">
          <a:solidFill>
            <a:schemeClr val="tx1"/>
          </a:solidFill>
          <a:latin typeface="+mn-lt"/>
        </a:defRPr>
      </a:lvl4pPr>
      <a:lvl5pPr marL="1911189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5pPr>
      <a:lvl6pPr marL="2311788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6pPr>
      <a:lvl7pPr marL="2712387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7pPr>
      <a:lvl8pPr marL="3112985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8pPr>
      <a:lvl9pPr marL="3513584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59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197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96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395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2993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592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19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478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533400" y="1676401"/>
            <a:ext cx="8305800" cy="296651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55634" tIns="22253" rIns="55634" bIns="22253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800" dirty="0" smtClean="0"/>
              <a:t>OAK AROMA CHARACTERS</a:t>
            </a:r>
          </a:p>
          <a:p>
            <a:pPr algn="ctr">
              <a:lnSpc>
                <a:spcPct val="85000"/>
              </a:lnSpc>
            </a:pPr>
            <a:endParaRPr lang="en-US" sz="2800" dirty="0" smtClean="0"/>
          </a:p>
          <a:p>
            <a:pPr algn="ctr">
              <a:lnSpc>
                <a:spcPct val="85000"/>
              </a:lnSpc>
            </a:pPr>
            <a:r>
              <a:rPr lang="en-US" sz="2800" dirty="0" smtClean="0"/>
              <a:t>Wine Flavor 101 February  2017</a:t>
            </a:r>
            <a:endParaRPr lang="en-US" sz="2800" dirty="0"/>
          </a:p>
          <a:p>
            <a:pPr algn="ctr">
              <a:lnSpc>
                <a:spcPct val="85000"/>
              </a:lnSpc>
            </a:pPr>
            <a:endParaRPr lang="en-US" sz="2100" b="1" dirty="0">
              <a:solidFill>
                <a:schemeClr val="tx2"/>
              </a:solidFill>
            </a:endParaRPr>
          </a:p>
          <a:p>
            <a:pPr algn="ctr">
              <a:lnSpc>
                <a:spcPct val="85000"/>
              </a:lnSpc>
            </a:pPr>
            <a:endParaRPr lang="en-US" sz="2100" b="1" dirty="0">
              <a:solidFill>
                <a:schemeClr val="tx2"/>
              </a:solidFill>
            </a:endParaRPr>
          </a:p>
          <a:p>
            <a:pPr algn="ctr">
              <a:lnSpc>
                <a:spcPct val="85000"/>
              </a:lnSpc>
            </a:pPr>
            <a:r>
              <a:rPr lang="en-US" sz="2500" dirty="0">
                <a:latin typeface="Arial" charset="0"/>
                <a:cs typeface="Arial" charset="0"/>
              </a:rPr>
              <a:t>Linda F. Bisson</a:t>
            </a:r>
          </a:p>
          <a:p>
            <a:pPr algn="ctr">
              <a:lnSpc>
                <a:spcPct val="85000"/>
              </a:lnSpc>
            </a:pPr>
            <a:r>
              <a:rPr lang="en-US" sz="2500" dirty="0">
                <a:latin typeface="Arial" charset="0"/>
                <a:cs typeface="Arial" charset="0"/>
              </a:rPr>
              <a:t>Department  of Viticulture and Enology</a:t>
            </a:r>
          </a:p>
          <a:p>
            <a:pPr algn="ctr">
              <a:lnSpc>
                <a:spcPct val="85000"/>
              </a:lnSpc>
            </a:pPr>
            <a:r>
              <a:rPr lang="en-US" sz="2500" dirty="0">
                <a:latin typeface="Arial" charset="0"/>
                <a:cs typeface="Arial" charset="0"/>
              </a:rPr>
              <a:t> University of California, Davis, CA</a:t>
            </a:r>
          </a:p>
          <a:p>
            <a:pPr algn="ctr"/>
            <a:endParaRPr lang="en-US" sz="1900" dirty="0"/>
          </a:p>
        </p:txBody>
      </p:sp>
      <p:sp>
        <p:nvSpPr>
          <p:cNvPr id="2051" name="Line 8"/>
          <p:cNvSpPr>
            <a:spLocks noChangeShapeType="1"/>
          </p:cNvSpPr>
          <p:nvPr/>
        </p:nvSpPr>
        <p:spPr bwMode="auto">
          <a:xfrm>
            <a:off x="1133730" y="4794637"/>
            <a:ext cx="8010271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lIns="80114" tIns="40056" rIns="80114" bIns="40056" anchor="ctr"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. 4-METHYLGUAIACOL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9218" name="Picture 2" descr="Image result for 4 methylguaiac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3600" y="2082188"/>
            <a:ext cx="1981200" cy="216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5611" y="2057400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vanilla, spicy, clove, wood, leather</a:t>
            </a:r>
          </a:p>
          <a:p>
            <a:r>
              <a:rPr lang="en-US" dirty="0" smtClean="0"/>
              <a:t>Increases with toasting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04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J. 5-METHYLFURFURAL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10242" name="Picture 2" descr="5-Methylfurfural ≥98%, F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2438400"/>
            <a:ext cx="2762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4693" y="2057400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sweet, caramel, bready, coffee-like</a:t>
            </a:r>
          </a:p>
          <a:p>
            <a:r>
              <a:rPr lang="en-US" dirty="0" smtClean="0"/>
              <a:t>Increases then decreases with toasting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1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K. FURFURAL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11266" name="Picture 2" descr="Furfural 99%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2292956"/>
            <a:ext cx="2816352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36331" y="2057400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spicy, woody, bready, burnt, almond, incense</a:t>
            </a:r>
          </a:p>
          <a:p>
            <a:r>
              <a:rPr lang="en-US" dirty="0" smtClean="0"/>
              <a:t>Increases with toasting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1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L. SYRINGOL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835" y="1584519"/>
            <a:ext cx="4040895" cy="639584"/>
          </a:xfrm>
        </p:spPr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12290" name="Picture 2" descr="2,6-Dimethoxyphenol 99%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2057400"/>
            <a:ext cx="3048000" cy="16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93784" y="1905229"/>
            <a:ext cx="4042220" cy="3950804"/>
          </a:xfrm>
        </p:spPr>
        <p:txBody>
          <a:bodyPr/>
          <a:lstStyle/>
          <a:p>
            <a:r>
              <a:rPr lang="en-US" dirty="0" smtClean="0"/>
              <a:t>2,6-Dimethoxyphenol</a:t>
            </a:r>
          </a:p>
          <a:p>
            <a:r>
              <a:rPr lang="en-US" dirty="0" smtClean="0"/>
              <a:t>Characteristic aroma: phenolic, chemical, incense, perfume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42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M. m-CRESOL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13314" name="Picture 2" descr="m-Cresol 99% (GC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200" y="2062256"/>
            <a:ext cx="2133600" cy="229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43676" y="2057400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woody, smoky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929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N. NONALACTONE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440925"/>
            <a:ext cx="4040895" cy="639584"/>
          </a:xfrm>
        </p:spPr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14338" name="Picture 2" descr="http://www.sigmaaldrich.com/content/dam/sigma-aldrich/structure2/165/mfcd00005403.eps/_jcr_content/renditions/mfcd00005403-larg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1" y="2344743"/>
            <a:ext cx="4040188" cy="114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81000" y="2063984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coconut, butter, oil, cream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75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O. 4-ETHYLYGUAIACOL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872" y="1570864"/>
            <a:ext cx="4040895" cy="639584"/>
          </a:xfrm>
        </p:spPr>
        <p:txBody>
          <a:bodyPr/>
          <a:lstStyle/>
          <a:p>
            <a:r>
              <a:rPr lang="en-US" dirty="0" smtClean="0"/>
              <a:t>       </a:t>
            </a:r>
            <a:endParaRPr lang="en-US" dirty="0"/>
          </a:p>
        </p:txBody>
      </p:sp>
      <p:pic>
        <p:nvPicPr>
          <p:cNvPr id="15362" name="Picture 2" descr="Image result for 4-ETHYLGUAIAC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0006" y="4115188"/>
            <a:ext cx="174576" cy="7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48547" y="2057400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phenolic, chemical</a:t>
            </a:r>
          </a:p>
          <a:p>
            <a:r>
              <a:rPr lang="en-US" dirty="0" smtClean="0"/>
              <a:t>Increases with toasting level</a:t>
            </a:r>
            <a:endParaRPr lang="en-US" dirty="0"/>
          </a:p>
        </p:txBody>
      </p:sp>
      <p:pic>
        <p:nvPicPr>
          <p:cNvPr id="15364" name="Picture 4" descr="4-Ethylguaiacol ≥98%, FCC, F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75179"/>
            <a:ext cx="3100665" cy="12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612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25148" y="1600200"/>
            <a:ext cx="7728164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Chatonnet, P. 1999. Volatile and odoriferous compounds in barrel-aged wines: Impact of cooperage techniques and aging conditions. Chemistry of Wine Flavor (AL Waterhouse and SE Ebeler, eds) American Chemical Society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43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2-NONENAL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endParaRPr lang="en-US" dirty="0"/>
          </a:p>
        </p:txBody>
      </p:sp>
      <p:pic>
        <p:nvPicPr>
          <p:cNvPr id="1026" name="Picture 2" descr="http://www.sigmaaldrich.com/content/dam/sigma-aldrich/structure8/151/mfcd00007012.eps/_jcr_content/renditions/mfcd00007012-medium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399" y="2175179"/>
            <a:ext cx="3515629" cy="126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09922" y="1856305"/>
            <a:ext cx="4042220" cy="3950804"/>
          </a:xfrm>
        </p:spPr>
        <p:txBody>
          <a:bodyPr/>
          <a:lstStyle/>
          <a:p>
            <a:r>
              <a:rPr lang="en-US" dirty="0" smtClean="0"/>
              <a:t>Responsible for the plank or sawdust off aroma in oak-treated wines</a:t>
            </a:r>
          </a:p>
          <a:p>
            <a:r>
              <a:rPr lang="en-US" dirty="0" smtClean="0"/>
              <a:t>Has a low aroma threshold (180-200 ppt)</a:t>
            </a:r>
          </a:p>
          <a:p>
            <a:r>
              <a:rPr lang="en-US" dirty="0" smtClean="0"/>
              <a:t>Associated with rancid character in beer</a:t>
            </a:r>
          </a:p>
          <a:p>
            <a:r>
              <a:rPr lang="en-US" dirty="0" smtClean="0"/>
              <a:t>Decreases with toasting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30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3-OCTEN-1-ONE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2050" name="Picture 2" descr="http://www.sigmaaldrich.com/content/dam/sigma-aldrich/structure7/034/mfcd00036558.eps/_jcr_content/renditions/mfcd00036558-larg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8091" y="2273689"/>
            <a:ext cx="4040188" cy="11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09922" y="2057400"/>
            <a:ext cx="4042220" cy="3950804"/>
          </a:xfrm>
        </p:spPr>
        <p:txBody>
          <a:bodyPr/>
          <a:lstStyle/>
          <a:p>
            <a:r>
              <a:rPr lang="en-US" dirty="0" smtClean="0"/>
              <a:t>Off-character in Oak</a:t>
            </a:r>
          </a:p>
          <a:p>
            <a:r>
              <a:rPr lang="en-US" dirty="0" smtClean="0"/>
              <a:t>Described as earthy, mushroom, fishy, vegetal</a:t>
            </a:r>
          </a:p>
          <a:p>
            <a:r>
              <a:rPr lang="en-US" dirty="0" smtClean="0"/>
              <a:t>May amplify other off-odors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0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 METHYL OCTALACTONE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endParaRPr lang="en-US" dirty="0"/>
          </a:p>
        </p:txBody>
      </p:sp>
      <p:pic>
        <p:nvPicPr>
          <p:cNvPr id="3074" name="Picture 2" descr="http://www.sigmaaldrich.com/content/dam/sigma-aldrich/structure7/034/mfcd00036558.eps/_jcr_content/renditions/mfcd00036558-larg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6580" y="2514600"/>
            <a:ext cx="3579369" cy="102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5611" y="1873067"/>
            <a:ext cx="4042220" cy="3950804"/>
          </a:xfrm>
        </p:spPr>
        <p:txBody>
          <a:bodyPr/>
          <a:lstStyle/>
          <a:p>
            <a:r>
              <a:rPr lang="en-US" dirty="0" smtClean="0"/>
              <a:t>Specific to </a:t>
            </a:r>
            <a:r>
              <a:rPr lang="en-US" i="1" dirty="0" smtClean="0"/>
              <a:t>Quercus</a:t>
            </a:r>
            <a:r>
              <a:rPr lang="en-US" dirty="0" smtClean="0"/>
              <a:t> genus</a:t>
            </a:r>
          </a:p>
          <a:p>
            <a:r>
              <a:rPr lang="en-US" dirty="0" smtClean="0"/>
              <a:t>Responsible for oak’s typical aroma</a:t>
            </a:r>
          </a:p>
          <a:p>
            <a:r>
              <a:rPr lang="en-US" dirty="0" smtClean="0"/>
              <a:t>Also called whiskey lactone</a:t>
            </a:r>
          </a:p>
          <a:p>
            <a:r>
              <a:rPr lang="en-US" dirty="0" smtClean="0"/>
              <a:t>Characteristic aroma: peach and/or coconut</a:t>
            </a:r>
          </a:p>
          <a:p>
            <a:r>
              <a:rPr lang="en-US" dirty="0" smtClean="0"/>
              <a:t>Concentration varies with geographical origin of the wood 8-fold</a:t>
            </a:r>
          </a:p>
          <a:p>
            <a:r>
              <a:rPr lang="en-US" dirty="0" smtClean="0"/>
              <a:t>Concentration increases with seasoning of the wood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5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EUGENOL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96151" y="1855387"/>
            <a:ext cx="4040895" cy="3950804"/>
          </a:xfrm>
        </p:spPr>
        <p:txBody>
          <a:bodyPr/>
          <a:lstStyle/>
          <a:p>
            <a:r>
              <a:rPr lang="en-US" dirty="0"/>
              <a:t>Concentration varies with geographical origin of the wood </a:t>
            </a:r>
            <a:r>
              <a:rPr lang="en-US" dirty="0" smtClean="0"/>
              <a:t>10-fold</a:t>
            </a:r>
            <a:endParaRPr lang="en-US" dirty="0"/>
          </a:p>
          <a:p>
            <a:r>
              <a:rPr lang="en-US" dirty="0" smtClean="0"/>
              <a:t>Increases with seasoning</a:t>
            </a:r>
          </a:p>
          <a:p>
            <a:r>
              <a:rPr lang="en-US" dirty="0" smtClean="0"/>
              <a:t>Increases then decreases with toasting intensity</a:t>
            </a:r>
          </a:p>
          <a:p>
            <a:r>
              <a:rPr lang="en-US" dirty="0" smtClean="0"/>
              <a:t>Characteristic aroma: clove, perfume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http://www.sigmaaldrich.com/content/dam/sigma-aldrich/structure5/053/mfcd00008654.eps/_jcr_content/renditions/mfcd00008654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45" y="2146985"/>
            <a:ext cx="393290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08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smtClean="0"/>
              <a:t>VANILLIN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9922" y="2011712"/>
            <a:ext cx="4040895" cy="3950804"/>
          </a:xfrm>
        </p:spPr>
        <p:txBody>
          <a:bodyPr/>
          <a:lstStyle/>
          <a:p>
            <a:r>
              <a:rPr lang="en-US" dirty="0" smtClean="0"/>
              <a:t>Increases with seasoning</a:t>
            </a:r>
          </a:p>
          <a:p>
            <a:r>
              <a:rPr lang="en-US" dirty="0" smtClean="0"/>
              <a:t>Increases with toasting</a:t>
            </a:r>
          </a:p>
          <a:p>
            <a:r>
              <a:rPr lang="en-US" dirty="0" smtClean="0"/>
              <a:t>Characteristic aroma: vanilla, candy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4" name="Picture 4" descr="http://www.sigmaaldrich.com/content/dam/sigma-aldrich/structure7/129/mfcd00006942.eps/_jcr_content/renditions/mfcd00006942-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11712"/>
            <a:ext cx="2438312" cy="213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5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F. GUAIACOL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474350"/>
            <a:ext cx="4040895" cy="639584"/>
          </a:xfrm>
        </p:spPr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6146" name="Picture 2" descr="Image result for GUAIAC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2121279"/>
            <a:ext cx="2362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13981" y="2113934"/>
            <a:ext cx="4042220" cy="3950804"/>
          </a:xfrm>
        </p:spPr>
        <p:txBody>
          <a:bodyPr/>
          <a:lstStyle/>
          <a:p>
            <a:r>
              <a:rPr lang="en-US" dirty="0" smtClean="0"/>
              <a:t>Increases with toasting intensity</a:t>
            </a:r>
          </a:p>
          <a:p>
            <a:r>
              <a:rPr lang="en-US" dirty="0" smtClean="0"/>
              <a:t>Characteristic aroma: phenolic, chemical, woody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802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 ISOEUGENOL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149" y="1485102"/>
            <a:ext cx="4040895" cy="639584"/>
          </a:xfrm>
        </p:spPr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7170" name="Picture 2" descr="Image result for ISOEUGEN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0006" y="4117266"/>
            <a:ext cx="174576" cy="6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350007" y="2124686"/>
            <a:ext cx="4042220" cy="3950804"/>
          </a:xfrm>
        </p:spPr>
        <p:txBody>
          <a:bodyPr/>
          <a:lstStyle/>
          <a:p>
            <a:r>
              <a:rPr lang="en-US" dirty="0" smtClean="0"/>
              <a:t>Increases with toasting level</a:t>
            </a:r>
          </a:p>
          <a:p>
            <a:r>
              <a:rPr lang="en-US" dirty="0" smtClean="0"/>
              <a:t>Characteristic aroma: woody, “sweet”</a:t>
            </a:r>
            <a:endParaRPr lang="en-US" dirty="0"/>
          </a:p>
        </p:txBody>
      </p:sp>
      <p:pic>
        <p:nvPicPr>
          <p:cNvPr id="7172" name="Picture 4" descr="Isoeugenol 98%, mixture of cis and tra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432" y="2124686"/>
            <a:ext cx="3469046" cy="129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019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 4-VINYLGUAIACOL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8194" name="Picture 2" descr="2-Methoxy-4-vinylphenol ≥98%, F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2324170"/>
            <a:ext cx="350504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5611" y="2175179"/>
            <a:ext cx="4042220" cy="3950804"/>
          </a:xfrm>
        </p:spPr>
        <p:txBody>
          <a:bodyPr/>
          <a:lstStyle/>
          <a:p>
            <a:r>
              <a:rPr lang="en-US" dirty="0" smtClean="0"/>
              <a:t>Characteristic aroma: phenolic, pleasant, nondescript </a:t>
            </a:r>
          </a:p>
          <a:p>
            <a:r>
              <a:rPr lang="en-US" dirty="0" smtClean="0"/>
              <a:t>Increases then decreases with toasting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73039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Custom 3">
      <a:dk1>
        <a:sysClr val="windowText" lastClr="000000"/>
      </a:dk1>
      <a:lt1>
        <a:sysClr val="window" lastClr="FFFFFF"/>
      </a:lt1>
      <a:dk2>
        <a:srgbClr val="34A34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384</Words>
  <Application>Microsoft Office PowerPoint</Application>
  <PresentationFormat>On-screen Show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Monotype Sorts</vt:lpstr>
      <vt:lpstr>Times</vt:lpstr>
      <vt:lpstr>Theme2</vt:lpstr>
      <vt:lpstr>PowerPoint Presentation</vt:lpstr>
      <vt:lpstr>A. 2-NONENAL</vt:lpstr>
      <vt:lpstr>B. 3-OCTEN-1-ONE</vt:lpstr>
      <vt:lpstr>C. METHYL OCTALACTONE</vt:lpstr>
      <vt:lpstr>D. EUGENOL</vt:lpstr>
      <vt:lpstr>E. VANILLIN</vt:lpstr>
      <vt:lpstr>F. GUAIACOL</vt:lpstr>
      <vt:lpstr>G. ISOEUGENOL</vt:lpstr>
      <vt:lpstr>H. 4-VINYLGUAIACOL</vt:lpstr>
      <vt:lpstr>I. 4-METHYLGUAIACOL</vt:lpstr>
      <vt:lpstr>J. 5-METHYLFURFURAL</vt:lpstr>
      <vt:lpstr>K. FURFURAL</vt:lpstr>
      <vt:lpstr>L. SYRINGOL</vt:lpstr>
      <vt:lpstr>M. m-CRESOL</vt:lpstr>
      <vt:lpstr>N. NONALACTONE</vt:lpstr>
      <vt:lpstr>O. 4-ETHYLYGUAIACOL</vt:lpstr>
      <vt:lpstr>Reference</vt:lpstr>
    </vt:vector>
  </TitlesOfParts>
  <Company>Viticulture &amp; Enology, UC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Viticulture &amp; Enology</dc:creator>
  <cp:lastModifiedBy>Bogart, Kay</cp:lastModifiedBy>
  <cp:revision>39</cp:revision>
  <dcterms:created xsi:type="dcterms:W3CDTF">2010-12-04T18:21:42Z</dcterms:created>
  <dcterms:modified xsi:type="dcterms:W3CDTF">2017-02-06T18:41:20Z</dcterms:modified>
</cp:coreProperties>
</file>