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9" r:id="rId5"/>
    <p:sldId id="259" r:id="rId6"/>
    <p:sldId id="267" r:id="rId7"/>
    <p:sldId id="260" r:id="rId8"/>
    <p:sldId id="262" r:id="rId9"/>
    <p:sldId id="261" r:id="rId10"/>
    <p:sldId id="265" r:id="rId11"/>
    <p:sldId id="266" r:id="rId12"/>
    <p:sldId id="268" r:id="rId13"/>
    <p:sldId id="26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995" autoAdjust="0"/>
    <p:restoredTop sz="94660"/>
  </p:normalViewPr>
  <p:slideViewPr>
    <p:cSldViewPr snapToGrid="0">
      <p:cViewPr varScale="1">
        <p:scale>
          <a:sx n="89" d="100"/>
          <a:sy n="89" d="100"/>
        </p:scale>
        <p:origin x="466" y="77"/>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D628D70-6F92-4112-BFB9-5684DAD33120}" type="datetimeFigureOut">
              <a:rPr lang="en-US" smtClean="0"/>
              <a:t>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D080D0-FE02-4F06-A14C-C5329CDF9E7B}" type="slidenum">
              <a:rPr lang="en-US" smtClean="0"/>
              <a:t>‹#›</a:t>
            </a:fld>
            <a:endParaRPr lang="en-US"/>
          </a:p>
        </p:txBody>
      </p:sp>
    </p:spTree>
    <p:extLst>
      <p:ext uri="{BB962C8B-B14F-4D97-AF65-F5344CB8AC3E}">
        <p14:creationId xmlns:p14="http://schemas.microsoft.com/office/powerpoint/2010/main" val="2262690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628D70-6F92-4112-BFB9-5684DAD33120}" type="datetimeFigureOut">
              <a:rPr lang="en-US" smtClean="0"/>
              <a:t>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D080D0-FE02-4F06-A14C-C5329CDF9E7B}" type="slidenum">
              <a:rPr lang="en-US" smtClean="0"/>
              <a:t>‹#›</a:t>
            </a:fld>
            <a:endParaRPr lang="en-US"/>
          </a:p>
        </p:txBody>
      </p:sp>
    </p:spTree>
    <p:extLst>
      <p:ext uri="{BB962C8B-B14F-4D97-AF65-F5344CB8AC3E}">
        <p14:creationId xmlns:p14="http://schemas.microsoft.com/office/powerpoint/2010/main" val="607070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628D70-6F92-4112-BFB9-5684DAD33120}" type="datetimeFigureOut">
              <a:rPr lang="en-US" smtClean="0"/>
              <a:t>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D080D0-FE02-4F06-A14C-C5329CDF9E7B}" type="slidenum">
              <a:rPr lang="en-US" smtClean="0"/>
              <a:t>‹#›</a:t>
            </a:fld>
            <a:endParaRPr lang="en-US"/>
          </a:p>
        </p:txBody>
      </p:sp>
    </p:spTree>
    <p:extLst>
      <p:ext uri="{BB962C8B-B14F-4D97-AF65-F5344CB8AC3E}">
        <p14:creationId xmlns:p14="http://schemas.microsoft.com/office/powerpoint/2010/main" val="1339886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628D70-6F92-4112-BFB9-5684DAD33120}" type="datetimeFigureOut">
              <a:rPr lang="en-US" smtClean="0"/>
              <a:t>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D080D0-FE02-4F06-A14C-C5329CDF9E7B}" type="slidenum">
              <a:rPr lang="en-US" smtClean="0"/>
              <a:t>‹#›</a:t>
            </a:fld>
            <a:endParaRPr lang="en-US"/>
          </a:p>
        </p:txBody>
      </p:sp>
    </p:spTree>
    <p:extLst>
      <p:ext uri="{BB962C8B-B14F-4D97-AF65-F5344CB8AC3E}">
        <p14:creationId xmlns:p14="http://schemas.microsoft.com/office/powerpoint/2010/main" val="739088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628D70-6F92-4112-BFB9-5684DAD33120}" type="datetimeFigureOut">
              <a:rPr lang="en-US" smtClean="0"/>
              <a:t>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D080D0-FE02-4F06-A14C-C5329CDF9E7B}" type="slidenum">
              <a:rPr lang="en-US" smtClean="0"/>
              <a:t>‹#›</a:t>
            </a:fld>
            <a:endParaRPr lang="en-US"/>
          </a:p>
        </p:txBody>
      </p:sp>
    </p:spTree>
    <p:extLst>
      <p:ext uri="{BB962C8B-B14F-4D97-AF65-F5344CB8AC3E}">
        <p14:creationId xmlns:p14="http://schemas.microsoft.com/office/powerpoint/2010/main" val="1450045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D628D70-6F92-4112-BFB9-5684DAD33120}" type="datetimeFigureOut">
              <a:rPr lang="en-US" smtClean="0"/>
              <a:t>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D080D0-FE02-4F06-A14C-C5329CDF9E7B}" type="slidenum">
              <a:rPr lang="en-US" smtClean="0"/>
              <a:t>‹#›</a:t>
            </a:fld>
            <a:endParaRPr lang="en-US"/>
          </a:p>
        </p:txBody>
      </p:sp>
    </p:spTree>
    <p:extLst>
      <p:ext uri="{BB962C8B-B14F-4D97-AF65-F5344CB8AC3E}">
        <p14:creationId xmlns:p14="http://schemas.microsoft.com/office/powerpoint/2010/main" val="1949933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D628D70-6F92-4112-BFB9-5684DAD33120}" type="datetimeFigureOut">
              <a:rPr lang="en-US" smtClean="0"/>
              <a:t>1/16/2015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D080D0-FE02-4F06-A14C-C5329CDF9E7B}" type="slidenum">
              <a:rPr lang="en-US" smtClean="0"/>
              <a:t>‹#›</a:t>
            </a:fld>
            <a:endParaRPr lang="en-US"/>
          </a:p>
        </p:txBody>
      </p:sp>
    </p:spTree>
    <p:extLst>
      <p:ext uri="{BB962C8B-B14F-4D97-AF65-F5344CB8AC3E}">
        <p14:creationId xmlns:p14="http://schemas.microsoft.com/office/powerpoint/2010/main" val="2515958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D628D70-6F92-4112-BFB9-5684DAD33120}" type="datetimeFigureOut">
              <a:rPr lang="en-US" smtClean="0"/>
              <a:t>1/16/2015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D080D0-FE02-4F06-A14C-C5329CDF9E7B}" type="slidenum">
              <a:rPr lang="en-US" smtClean="0"/>
              <a:t>‹#›</a:t>
            </a:fld>
            <a:endParaRPr lang="en-US"/>
          </a:p>
        </p:txBody>
      </p:sp>
    </p:spTree>
    <p:extLst>
      <p:ext uri="{BB962C8B-B14F-4D97-AF65-F5344CB8AC3E}">
        <p14:creationId xmlns:p14="http://schemas.microsoft.com/office/powerpoint/2010/main" val="9742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628D70-6F92-4112-BFB9-5684DAD33120}" type="datetimeFigureOut">
              <a:rPr lang="en-US" smtClean="0"/>
              <a:t>1/16/2015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D080D0-FE02-4F06-A14C-C5329CDF9E7B}" type="slidenum">
              <a:rPr lang="en-US" smtClean="0"/>
              <a:t>‹#›</a:t>
            </a:fld>
            <a:endParaRPr lang="en-US"/>
          </a:p>
        </p:txBody>
      </p:sp>
    </p:spTree>
    <p:extLst>
      <p:ext uri="{BB962C8B-B14F-4D97-AF65-F5344CB8AC3E}">
        <p14:creationId xmlns:p14="http://schemas.microsoft.com/office/powerpoint/2010/main" val="1964964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628D70-6F92-4112-BFB9-5684DAD33120}" type="datetimeFigureOut">
              <a:rPr lang="en-US" smtClean="0"/>
              <a:t>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D080D0-FE02-4F06-A14C-C5329CDF9E7B}" type="slidenum">
              <a:rPr lang="en-US" smtClean="0"/>
              <a:t>‹#›</a:t>
            </a:fld>
            <a:endParaRPr lang="en-US"/>
          </a:p>
        </p:txBody>
      </p:sp>
    </p:spTree>
    <p:extLst>
      <p:ext uri="{BB962C8B-B14F-4D97-AF65-F5344CB8AC3E}">
        <p14:creationId xmlns:p14="http://schemas.microsoft.com/office/powerpoint/2010/main" val="3452526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628D70-6F92-4112-BFB9-5684DAD33120}" type="datetimeFigureOut">
              <a:rPr lang="en-US" smtClean="0"/>
              <a:t>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D080D0-FE02-4F06-A14C-C5329CDF9E7B}" type="slidenum">
              <a:rPr lang="en-US" smtClean="0"/>
              <a:t>‹#›</a:t>
            </a:fld>
            <a:endParaRPr lang="en-US"/>
          </a:p>
        </p:txBody>
      </p:sp>
    </p:spTree>
    <p:extLst>
      <p:ext uri="{BB962C8B-B14F-4D97-AF65-F5344CB8AC3E}">
        <p14:creationId xmlns:p14="http://schemas.microsoft.com/office/powerpoint/2010/main" val="1152297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628D70-6F92-4112-BFB9-5684DAD33120}" type="datetimeFigureOut">
              <a:rPr lang="en-US" smtClean="0"/>
              <a:t>1/16/2015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D080D0-FE02-4F06-A14C-C5329CDF9E7B}" type="slidenum">
              <a:rPr lang="en-US" smtClean="0"/>
              <a:t>‹#›</a:t>
            </a:fld>
            <a:endParaRPr lang="en-US"/>
          </a:p>
        </p:txBody>
      </p:sp>
    </p:spTree>
    <p:extLst>
      <p:ext uri="{BB962C8B-B14F-4D97-AF65-F5344CB8AC3E}">
        <p14:creationId xmlns:p14="http://schemas.microsoft.com/office/powerpoint/2010/main" val="4844357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Taint Mitigation: Tricks of the Trade and Tasting #6</a:t>
            </a:r>
            <a:endParaRPr lang="en-US" dirty="0"/>
          </a:p>
        </p:txBody>
      </p:sp>
      <p:sp>
        <p:nvSpPr>
          <p:cNvPr id="3" name="Subtitle 2"/>
          <p:cNvSpPr>
            <a:spLocks noGrp="1"/>
          </p:cNvSpPr>
          <p:nvPr>
            <p:ph type="subTitle" idx="1"/>
          </p:nvPr>
        </p:nvSpPr>
        <p:spPr/>
        <p:txBody>
          <a:bodyPr/>
          <a:lstStyle/>
          <a:p>
            <a:endParaRPr lang="en-US" dirty="0" smtClean="0"/>
          </a:p>
          <a:p>
            <a:r>
              <a:rPr lang="en-US" dirty="0" err="1" smtClean="0"/>
              <a:t>Chik</a:t>
            </a:r>
            <a:r>
              <a:rPr lang="en-US" dirty="0" smtClean="0"/>
              <a:t> </a:t>
            </a:r>
            <a:r>
              <a:rPr lang="en-US" dirty="0" err="1" smtClean="0"/>
              <a:t>Brenneman</a:t>
            </a:r>
            <a:endParaRPr lang="en-US" dirty="0" smtClean="0"/>
          </a:p>
          <a:p>
            <a:r>
              <a:rPr lang="en-US" dirty="0" smtClean="0"/>
              <a:t>UC Davis Department of Viticulture and Enology</a:t>
            </a:r>
            <a:endParaRPr lang="en-US" dirty="0"/>
          </a:p>
        </p:txBody>
      </p:sp>
    </p:spTree>
    <p:extLst>
      <p:ext uri="{BB962C8B-B14F-4D97-AF65-F5344CB8AC3E}">
        <p14:creationId xmlns:p14="http://schemas.microsoft.com/office/powerpoint/2010/main" val="4101306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Tasting Discussion</a:t>
            </a:r>
            <a:endParaRPr lang="en-US" dirty="0"/>
          </a:p>
        </p:txBody>
      </p:sp>
      <p:sp>
        <p:nvSpPr>
          <p:cNvPr id="3" name="Content Placeholder 2"/>
          <p:cNvSpPr>
            <a:spLocks noGrp="1"/>
          </p:cNvSpPr>
          <p:nvPr>
            <p:ph idx="1"/>
          </p:nvPr>
        </p:nvSpPr>
        <p:spPr/>
        <p:txBody>
          <a:bodyPr/>
          <a:lstStyle/>
          <a:p>
            <a:r>
              <a:rPr lang="en-US" dirty="0" smtClean="0"/>
              <a:t>This was a student project</a:t>
            </a:r>
          </a:p>
          <a:p>
            <a:r>
              <a:rPr lang="en-US" dirty="0" smtClean="0"/>
              <a:t>Problem was universal across most of the student projects that used this juice</a:t>
            </a:r>
          </a:p>
          <a:p>
            <a:r>
              <a:rPr lang="en-US" dirty="0" smtClean="0"/>
              <a:t>Didn’t see this with other projects in which this juice was used.</a:t>
            </a:r>
          </a:p>
          <a:p>
            <a:pPr lvl="1"/>
            <a:r>
              <a:rPr lang="en-US" dirty="0" smtClean="0"/>
              <a:t>DAP juice addition of 4#/K was the main difference</a:t>
            </a:r>
          </a:p>
          <a:p>
            <a:r>
              <a:rPr lang="en-US" dirty="0" smtClean="0"/>
              <a:t>Wines ‘morphed’ in the three weeks following our assessment on how this module was designed</a:t>
            </a:r>
          </a:p>
          <a:p>
            <a:r>
              <a:rPr lang="en-US" dirty="0" smtClean="0"/>
              <a:t>Module was re-designed – Consider this Glass 1 thru 6</a:t>
            </a:r>
          </a:p>
          <a:p>
            <a:pPr lvl="1"/>
            <a:r>
              <a:rPr lang="en-US" u="sng" dirty="0" smtClean="0"/>
              <a:t>Glass 1 is the control wine</a:t>
            </a:r>
            <a:endParaRPr lang="en-US" u="sng" dirty="0"/>
          </a:p>
        </p:txBody>
      </p:sp>
    </p:spTree>
    <p:extLst>
      <p:ext uri="{BB962C8B-B14F-4D97-AF65-F5344CB8AC3E}">
        <p14:creationId xmlns:p14="http://schemas.microsoft.com/office/powerpoint/2010/main" val="39526736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there a difference in the wines?</a:t>
            </a:r>
            <a:endParaRPr lang="en-US" dirty="0"/>
          </a:p>
        </p:txBody>
      </p:sp>
      <p:sp>
        <p:nvSpPr>
          <p:cNvPr id="3" name="Content Placeholder 2"/>
          <p:cNvSpPr>
            <a:spLocks noGrp="1"/>
          </p:cNvSpPr>
          <p:nvPr>
            <p:ph idx="1"/>
          </p:nvPr>
        </p:nvSpPr>
        <p:spPr/>
        <p:txBody>
          <a:bodyPr/>
          <a:lstStyle/>
          <a:p>
            <a:r>
              <a:rPr lang="en-US" dirty="0" smtClean="0"/>
              <a:t>Glass 1 – Control Wine (Base 1)</a:t>
            </a:r>
          </a:p>
          <a:p>
            <a:r>
              <a:rPr lang="en-US" dirty="0" smtClean="0"/>
              <a:t>Glass 2 – Base 1 + </a:t>
            </a:r>
            <a:r>
              <a:rPr lang="en-US" dirty="0" err="1" smtClean="0"/>
              <a:t>Ascorbate</a:t>
            </a:r>
            <a:r>
              <a:rPr lang="en-US" dirty="0" smtClean="0"/>
              <a:t> (100 mg/L)</a:t>
            </a:r>
          </a:p>
          <a:p>
            <a:r>
              <a:rPr lang="en-US" dirty="0" smtClean="0"/>
              <a:t>Glass 3 – Base 1 + Copper (1 mg/L)</a:t>
            </a:r>
          </a:p>
          <a:p>
            <a:r>
              <a:rPr lang="en-US" dirty="0" smtClean="0"/>
              <a:t>Glass 4 – Base 1 + Copper (6 mg/L)</a:t>
            </a:r>
          </a:p>
          <a:p>
            <a:r>
              <a:rPr lang="en-US" dirty="0" smtClean="0"/>
              <a:t>Glass 5 – Base 1 + </a:t>
            </a:r>
            <a:r>
              <a:rPr lang="en-US" dirty="0" err="1" smtClean="0"/>
              <a:t>Ascorbate</a:t>
            </a:r>
            <a:r>
              <a:rPr lang="en-US" dirty="0" smtClean="0"/>
              <a:t> (100 mg/L) + Copper (6 mg/L) </a:t>
            </a:r>
          </a:p>
          <a:p>
            <a:r>
              <a:rPr lang="en-US" dirty="0" smtClean="0"/>
              <a:t>Glass 6 – [Base 1 + </a:t>
            </a:r>
            <a:r>
              <a:rPr lang="en-US" dirty="0" err="1" smtClean="0"/>
              <a:t>Ascorbate</a:t>
            </a:r>
            <a:r>
              <a:rPr lang="en-US" dirty="0" smtClean="0"/>
              <a:t> (100 mg/L) + Copper (6 mg/L)] + Base 2</a:t>
            </a:r>
          </a:p>
          <a:p>
            <a:endParaRPr lang="en-US" dirty="0"/>
          </a:p>
        </p:txBody>
      </p:sp>
    </p:spTree>
    <p:extLst>
      <p:ext uri="{BB962C8B-B14F-4D97-AF65-F5344CB8AC3E}">
        <p14:creationId xmlns:p14="http://schemas.microsoft.com/office/powerpoint/2010/main" val="2394496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heel(1)">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were these additions chosen?  </a:t>
            </a:r>
            <a:endParaRPr lang="en-US" dirty="0"/>
          </a:p>
        </p:txBody>
      </p:sp>
      <p:sp>
        <p:nvSpPr>
          <p:cNvPr id="3" name="Content Placeholder 2"/>
          <p:cNvSpPr>
            <a:spLocks noGrp="1"/>
          </p:cNvSpPr>
          <p:nvPr>
            <p:ph idx="1"/>
          </p:nvPr>
        </p:nvSpPr>
        <p:spPr/>
        <p:txBody>
          <a:bodyPr/>
          <a:lstStyle/>
          <a:p>
            <a:r>
              <a:rPr lang="en-US" dirty="0" smtClean="0"/>
              <a:t>Demonstrate the chemistry and sensory </a:t>
            </a:r>
            <a:r>
              <a:rPr lang="en-US" dirty="0" err="1" smtClean="0"/>
              <a:t>chages</a:t>
            </a:r>
            <a:r>
              <a:rPr lang="en-US" dirty="0" smtClean="0"/>
              <a:t> associated with the treatment</a:t>
            </a:r>
          </a:p>
          <a:p>
            <a:r>
              <a:rPr lang="en-US" dirty="0" smtClean="0"/>
              <a:t>Underscore the importance of the bench trial</a:t>
            </a:r>
            <a:endParaRPr lang="en-US" dirty="0"/>
          </a:p>
        </p:txBody>
      </p:sp>
    </p:spTree>
    <p:extLst>
      <p:ext uri="{BB962C8B-B14F-4D97-AF65-F5344CB8AC3E}">
        <p14:creationId xmlns:p14="http://schemas.microsoft.com/office/powerpoint/2010/main" val="13929141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Remarks</a:t>
            </a:r>
            <a:endParaRPr lang="en-US" dirty="0"/>
          </a:p>
        </p:txBody>
      </p:sp>
      <p:sp>
        <p:nvSpPr>
          <p:cNvPr id="3" name="Content Placeholder 2"/>
          <p:cNvSpPr>
            <a:spLocks noGrp="1"/>
          </p:cNvSpPr>
          <p:nvPr>
            <p:ph idx="1"/>
          </p:nvPr>
        </p:nvSpPr>
        <p:spPr/>
        <p:txBody>
          <a:bodyPr/>
          <a:lstStyle/>
          <a:p>
            <a:r>
              <a:rPr lang="en-US" dirty="0" smtClean="0"/>
              <a:t>Even the best winemakers will encounter this problem</a:t>
            </a:r>
          </a:p>
          <a:p>
            <a:r>
              <a:rPr lang="en-US" dirty="0" smtClean="0"/>
              <a:t>The best quality wines will be those that you have taken the time to </a:t>
            </a:r>
          </a:p>
          <a:p>
            <a:pPr lvl="1"/>
            <a:r>
              <a:rPr lang="en-US" dirty="0" smtClean="0"/>
              <a:t>Assess the problem</a:t>
            </a:r>
          </a:p>
          <a:p>
            <a:pPr lvl="1"/>
            <a:r>
              <a:rPr lang="en-US" dirty="0" smtClean="0"/>
              <a:t>Perform the appropriate bench trials</a:t>
            </a:r>
          </a:p>
          <a:p>
            <a:pPr lvl="1"/>
            <a:r>
              <a:rPr lang="en-US" dirty="0" smtClean="0"/>
              <a:t>Perform the appropriate post treatment analysis to ensure compliance and quality control</a:t>
            </a:r>
          </a:p>
          <a:p>
            <a:pPr lvl="1"/>
            <a:r>
              <a:rPr lang="en-US" dirty="0" smtClean="0"/>
              <a:t>Enjoy the wine</a:t>
            </a:r>
          </a:p>
          <a:p>
            <a:pPr lvl="1"/>
            <a:endParaRPr lang="en-US" dirty="0"/>
          </a:p>
        </p:txBody>
      </p:sp>
    </p:spTree>
    <p:extLst>
      <p:ext uri="{BB962C8B-B14F-4D97-AF65-F5344CB8AC3E}">
        <p14:creationId xmlns:p14="http://schemas.microsoft.com/office/powerpoint/2010/main" val="12087071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a:bodyPr>
          <a:lstStyle/>
          <a:p>
            <a:r>
              <a:rPr lang="en-US" dirty="0" smtClean="0"/>
              <a:t>Chemistries of sulfur formation are complex</a:t>
            </a:r>
          </a:p>
          <a:p>
            <a:endParaRPr lang="en-US" dirty="0" smtClean="0"/>
          </a:p>
          <a:p>
            <a:pPr algn="ctr"/>
            <a:r>
              <a:rPr lang="en-US" sz="6000" dirty="0" smtClean="0"/>
              <a:t>#%&amp;* Happens</a:t>
            </a:r>
          </a:p>
          <a:p>
            <a:endParaRPr lang="en-US" dirty="0"/>
          </a:p>
        </p:txBody>
      </p:sp>
    </p:spTree>
    <p:extLst>
      <p:ext uri="{BB962C8B-B14F-4D97-AF65-F5344CB8AC3E}">
        <p14:creationId xmlns:p14="http://schemas.microsoft.com/office/powerpoint/2010/main" val="233552031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2000"/>
                                        <p:tgtEl>
                                          <p:spTgt spid="3">
                                            <p:txEl>
                                              <p:pRg st="2" end="2"/>
                                            </p:txEl>
                                          </p:spTgt>
                                        </p:tgtEl>
                                      </p:cBhvr>
                                    </p:animEffect>
                                    <p:anim calcmode="lin" valueType="num">
                                      <p:cBhvr>
                                        <p:cTn id="8"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Winemaker  Responsibilities</a:t>
            </a:r>
            <a:endParaRPr lang="en-US" dirty="0"/>
          </a:p>
        </p:txBody>
      </p:sp>
      <p:sp>
        <p:nvSpPr>
          <p:cNvPr id="3" name="Content Placeholder 2"/>
          <p:cNvSpPr>
            <a:spLocks noGrp="1"/>
          </p:cNvSpPr>
          <p:nvPr>
            <p:ph idx="1"/>
          </p:nvPr>
        </p:nvSpPr>
        <p:spPr/>
        <p:txBody>
          <a:bodyPr/>
          <a:lstStyle/>
          <a:p>
            <a:r>
              <a:rPr lang="en-US" dirty="0" smtClean="0"/>
              <a:t>Avoid formation in the first place</a:t>
            </a:r>
          </a:p>
          <a:p>
            <a:pPr lvl="1"/>
            <a:r>
              <a:rPr lang="en-US" dirty="0" smtClean="0"/>
              <a:t>Careful attention to fermentation conditions</a:t>
            </a:r>
          </a:p>
          <a:p>
            <a:pPr lvl="2"/>
            <a:r>
              <a:rPr lang="en-US" dirty="0" smtClean="0"/>
              <a:t>Temperature</a:t>
            </a:r>
          </a:p>
          <a:p>
            <a:pPr lvl="2"/>
            <a:r>
              <a:rPr lang="en-US" dirty="0" smtClean="0"/>
              <a:t>Nutrients</a:t>
            </a:r>
          </a:p>
          <a:p>
            <a:pPr lvl="2"/>
            <a:r>
              <a:rPr lang="en-US" dirty="0" smtClean="0"/>
              <a:t>Additives</a:t>
            </a:r>
          </a:p>
          <a:p>
            <a:pPr lvl="2"/>
            <a:endParaRPr lang="en-US" dirty="0"/>
          </a:p>
          <a:p>
            <a:r>
              <a:rPr lang="en-US" dirty="0" smtClean="0"/>
              <a:t>Address each situation promptly and effectively</a:t>
            </a:r>
          </a:p>
          <a:p>
            <a:pPr lvl="1"/>
            <a:r>
              <a:rPr lang="en-US" dirty="0" smtClean="0"/>
              <a:t>Identifying the taint</a:t>
            </a:r>
          </a:p>
          <a:p>
            <a:pPr lvl="1"/>
            <a:r>
              <a:rPr lang="en-US" dirty="0" smtClean="0"/>
              <a:t>Getting the wine to a stage at which you can treat it</a:t>
            </a:r>
          </a:p>
          <a:p>
            <a:pPr lvl="1"/>
            <a:r>
              <a:rPr lang="en-US" dirty="0" smtClean="0"/>
              <a:t>Understanding that the treatments have limitations/risks</a:t>
            </a:r>
          </a:p>
        </p:txBody>
      </p:sp>
    </p:spTree>
    <p:extLst>
      <p:ext uri="{BB962C8B-B14F-4D97-AF65-F5344CB8AC3E}">
        <p14:creationId xmlns:p14="http://schemas.microsoft.com/office/powerpoint/2010/main" val="40661638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Winemaker’s Tool belt</a:t>
            </a:r>
            <a:endParaRPr lang="en-US" dirty="0"/>
          </a:p>
        </p:txBody>
      </p:sp>
      <p:sp>
        <p:nvSpPr>
          <p:cNvPr id="3" name="Content Placeholder 2"/>
          <p:cNvSpPr>
            <a:spLocks noGrp="1"/>
          </p:cNvSpPr>
          <p:nvPr>
            <p:ph idx="1"/>
          </p:nvPr>
        </p:nvSpPr>
        <p:spPr/>
        <p:txBody>
          <a:bodyPr>
            <a:normAutofit lnSpcReduction="10000"/>
          </a:bodyPr>
          <a:lstStyle/>
          <a:p>
            <a:r>
              <a:rPr lang="en-US" dirty="0" smtClean="0"/>
              <a:t>Fermentative Issue – Sulfides</a:t>
            </a:r>
          </a:p>
          <a:p>
            <a:pPr lvl="1"/>
            <a:r>
              <a:rPr lang="en-US" dirty="0" smtClean="0"/>
              <a:t>Food if greater than 10 brix</a:t>
            </a:r>
          </a:p>
          <a:p>
            <a:pPr lvl="1"/>
            <a:r>
              <a:rPr lang="en-US" dirty="0" smtClean="0"/>
              <a:t>Aeration</a:t>
            </a:r>
          </a:p>
          <a:p>
            <a:r>
              <a:rPr lang="en-US" dirty="0" smtClean="0"/>
              <a:t>Post Fermentation</a:t>
            </a:r>
          </a:p>
          <a:p>
            <a:pPr lvl="1"/>
            <a:r>
              <a:rPr lang="en-US" dirty="0" smtClean="0"/>
              <a:t>Sulfides</a:t>
            </a:r>
          </a:p>
          <a:p>
            <a:pPr lvl="2"/>
            <a:r>
              <a:rPr lang="en-US" dirty="0" smtClean="0"/>
              <a:t>Copper sulfate once the wine has been settled</a:t>
            </a:r>
          </a:p>
          <a:p>
            <a:pPr lvl="1"/>
            <a:r>
              <a:rPr lang="en-US" dirty="0" err="1" smtClean="0"/>
              <a:t>Mercaptans</a:t>
            </a:r>
            <a:endParaRPr lang="en-US" dirty="0" smtClean="0"/>
          </a:p>
          <a:p>
            <a:pPr lvl="2"/>
            <a:r>
              <a:rPr lang="en-US" dirty="0" smtClean="0"/>
              <a:t>Copper sulfate</a:t>
            </a:r>
          </a:p>
          <a:p>
            <a:pPr lvl="1"/>
            <a:r>
              <a:rPr lang="en-US" dirty="0" smtClean="0"/>
              <a:t>Disulfides (DMDS, DEDS)</a:t>
            </a:r>
          </a:p>
          <a:p>
            <a:pPr lvl="2"/>
            <a:r>
              <a:rPr lang="en-US" dirty="0" err="1" smtClean="0"/>
              <a:t>Ascorbate</a:t>
            </a:r>
            <a:r>
              <a:rPr lang="en-US" dirty="0" smtClean="0"/>
              <a:t> &gt; 50 mg/L then copper sulfate</a:t>
            </a:r>
          </a:p>
          <a:p>
            <a:pPr lvl="1"/>
            <a:r>
              <a:rPr lang="en-US" dirty="0" smtClean="0"/>
              <a:t>Blending</a:t>
            </a:r>
            <a:endParaRPr lang="en-US" dirty="0"/>
          </a:p>
        </p:txBody>
      </p:sp>
    </p:spTree>
    <p:extLst>
      <p:ext uri="{BB962C8B-B14F-4D97-AF65-F5344CB8AC3E}">
        <p14:creationId xmlns:p14="http://schemas.microsoft.com/office/powerpoint/2010/main" val="1773637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10" end="10"/>
                                            </p:txEl>
                                          </p:spTgt>
                                        </p:tgtEl>
                                        <p:attrNameLst>
                                          <p:attrName>style.visibility</p:attrName>
                                        </p:attrNameLst>
                                      </p:cBhvr>
                                      <p:to>
                                        <p:strVal val="visible"/>
                                      </p:to>
                                    </p:set>
                                    <p:anim calcmode="lin" valueType="num">
                                      <p:cBhvr>
                                        <p:cTn id="7" dur="1000" fill="hold"/>
                                        <p:tgtEl>
                                          <p:spTgt spid="3">
                                            <p:txEl>
                                              <p:pRg st="10" end="1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0" end="1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0" end="1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TTB Rules on </a:t>
            </a:r>
            <a:r>
              <a:rPr lang="en-US" dirty="0" err="1" smtClean="0"/>
              <a:t>Ascorbate</a:t>
            </a:r>
            <a:endParaRPr lang="en-US" dirty="0"/>
          </a:p>
        </p:txBody>
      </p:sp>
      <p:sp>
        <p:nvSpPr>
          <p:cNvPr id="3" name="Content Placeholder 2"/>
          <p:cNvSpPr>
            <a:spLocks noGrp="1"/>
          </p:cNvSpPr>
          <p:nvPr>
            <p:ph idx="1"/>
          </p:nvPr>
        </p:nvSpPr>
        <p:spPr/>
        <p:txBody>
          <a:bodyPr/>
          <a:lstStyle/>
          <a:p>
            <a:r>
              <a:rPr lang="en-US" dirty="0" smtClean="0">
                <a:effectLst/>
              </a:rPr>
              <a:t>Ascorbic acid </a:t>
            </a:r>
            <a:r>
              <a:rPr lang="en-US" i="1" dirty="0" err="1" smtClean="0">
                <a:effectLst/>
              </a:rPr>
              <a:t>iso</a:t>
            </a:r>
            <a:r>
              <a:rPr lang="en-US" dirty="0" smtClean="0">
                <a:effectLst/>
              </a:rPr>
              <a:t>-ascorbic acid (</a:t>
            </a:r>
            <a:r>
              <a:rPr lang="en-US" dirty="0" err="1" smtClean="0">
                <a:effectLst/>
              </a:rPr>
              <a:t>erythorbic</a:t>
            </a:r>
            <a:r>
              <a:rPr lang="en-US" dirty="0" smtClean="0">
                <a:effectLst/>
              </a:rPr>
              <a:t> acid): To prevent oxidation of color and flavor components of juice and wine</a:t>
            </a:r>
          </a:p>
          <a:p>
            <a:r>
              <a:rPr lang="en-US" dirty="0" smtClean="0">
                <a:effectLst/>
              </a:rPr>
              <a:t>May be added to grapes, other fruit (including berries), and other primary wine making materials, or to the juice of such materials, or to the wine, within limitations which do not alter the class or type of the wine. 21 CFR 182.3013 and 182.3041 (GRAS).</a:t>
            </a:r>
            <a:endParaRPr lang="en-US" dirty="0"/>
          </a:p>
        </p:txBody>
      </p:sp>
    </p:spTree>
    <p:extLst>
      <p:ext uri="{BB962C8B-B14F-4D97-AF65-F5344CB8AC3E}">
        <p14:creationId xmlns:p14="http://schemas.microsoft.com/office/powerpoint/2010/main" val="22816504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Winemaker Rules on </a:t>
            </a:r>
            <a:r>
              <a:rPr lang="en-US" dirty="0" err="1" smtClean="0"/>
              <a:t>Ascorbate</a:t>
            </a:r>
            <a:r>
              <a:rPr lang="en-US" dirty="0" smtClean="0"/>
              <a:t> use</a:t>
            </a:r>
            <a:endParaRPr lang="en-US" dirty="0"/>
          </a:p>
        </p:txBody>
      </p:sp>
      <p:sp>
        <p:nvSpPr>
          <p:cNvPr id="3" name="Content Placeholder 2"/>
          <p:cNvSpPr>
            <a:spLocks noGrp="1"/>
          </p:cNvSpPr>
          <p:nvPr>
            <p:ph idx="1"/>
          </p:nvPr>
        </p:nvSpPr>
        <p:spPr/>
        <p:txBody>
          <a:bodyPr/>
          <a:lstStyle/>
          <a:p>
            <a:r>
              <a:rPr lang="en-US" dirty="0" smtClean="0"/>
              <a:t>Ascorbic Acid is an oxidant</a:t>
            </a:r>
          </a:p>
          <a:p>
            <a:r>
              <a:rPr lang="en-US" dirty="0" smtClean="0"/>
              <a:t>Stabilize Free SO</a:t>
            </a:r>
            <a:r>
              <a:rPr lang="en-US" baseline="-25000" dirty="0" smtClean="0"/>
              <a:t>2</a:t>
            </a:r>
            <a:r>
              <a:rPr lang="en-US" dirty="0" smtClean="0"/>
              <a:t> before proceeding</a:t>
            </a:r>
          </a:p>
          <a:p>
            <a:pPr lvl="1"/>
            <a:r>
              <a:rPr lang="en-US" dirty="0" smtClean="0"/>
              <a:t>Free  = 31 mg/L</a:t>
            </a:r>
          </a:p>
          <a:p>
            <a:pPr lvl="1"/>
            <a:r>
              <a:rPr lang="en-US" dirty="0" smtClean="0"/>
              <a:t>Total = 114 mg/L</a:t>
            </a:r>
          </a:p>
          <a:p>
            <a:r>
              <a:rPr lang="en-US" dirty="0" smtClean="0"/>
              <a:t>Understand that the reactions can be fairly slow at cellar temperatures</a:t>
            </a:r>
          </a:p>
          <a:p>
            <a:endParaRPr lang="en-US" dirty="0" smtClean="0"/>
          </a:p>
          <a:p>
            <a:endParaRPr lang="en-US" dirty="0"/>
          </a:p>
        </p:txBody>
      </p:sp>
    </p:spTree>
    <p:extLst>
      <p:ext uri="{BB962C8B-B14F-4D97-AF65-F5344CB8AC3E}">
        <p14:creationId xmlns:p14="http://schemas.microsoft.com/office/powerpoint/2010/main" val="18010603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TTB Rules on Copper Additions</a:t>
            </a:r>
            <a:endParaRPr lang="en-US" dirty="0"/>
          </a:p>
        </p:txBody>
      </p:sp>
      <p:sp>
        <p:nvSpPr>
          <p:cNvPr id="3" name="Content Placeholder 2"/>
          <p:cNvSpPr>
            <a:spLocks noGrp="1"/>
          </p:cNvSpPr>
          <p:nvPr>
            <p:ph idx="1"/>
          </p:nvPr>
        </p:nvSpPr>
        <p:spPr/>
        <p:txBody>
          <a:bodyPr/>
          <a:lstStyle/>
          <a:p>
            <a:r>
              <a:rPr lang="en-US" dirty="0" smtClean="0">
                <a:effectLst/>
              </a:rPr>
              <a:t>Copper sulfate: To remove hydrogen sulfide and/or </a:t>
            </a:r>
            <a:r>
              <a:rPr lang="en-US" dirty="0" err="1" smtClean="0">
                <a:effectLst/>
              </a:rPr>
              <a:t>mercaptans</a:t>
            </a:r>
            <a:r>
              <a:rPr lang="en-US" dirty="0" smtClean="0">
                <a:effectLst/>
              </a:rPr>
              <a:t> from wine</a:t>
            </a:r>
          </a:p>
          <a:p>
            <a:r>
              <a:rPr lang="en-US" dirty="0" smtClean="0">
                <a:effectLst/>
              </a:rPr>
              <a:t>The quantity of copper sulfate added (calculated as copper) must not exceed 6 parts copper per million parts of wine (6.0 mg/L). </a:t>
            </a:r>
            <a:r>
              <a:rPr lang="en-US" i="1" dirty="0" smtClean="0">
                <a:effectLst/>
              </a:rPr>
              <a:t>The residual level of copper in the finished wine must not exceed 0.5 parts per million (0.5 mg/L).</a:t>
            </a:r>
            <a:r>
              <a:rPr lang="en-US" dirty="0" smtClean="0">
                <a:effectLst/>
              </a:rPr>
              <a:t> 21 CFR 184.1261 (GRAS).</a:t>
            </a:r>
            <a:endParaRPr lang="en-US" dirty="0"/>
          </a:p>
        </p:txBody>
      </p:sp>
    </p:spTree>
    <p:extLst>
      <p:ext uri="{BB962C8B-B14F-4D97-AF65-F5344CB8AC3E}">
        <p14:creationId xmlns:p14="http://schemas.microsoft.com/office/powerpoint/2010/main" val="12491948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Winemaker Rules on Copper Use</a:t>
            </a:r>
            <a:endParaRPr lang="en-US" dirty="0"/>
          </a:p>
        </p:txBody>
      </p:sp>
      <p:sp>
        <p:nvSpPr>
          <p:cNvPr id="3" name="Content Placeholder 2"/>
          <p:cNvSpPr>
            <a:spLocks noGrp="1"/>
          </p:cNvSpPr>
          <p:nvPr>
            <p:ph idx="1"/>
          </p:nvPr>
        </p:nvSpPr>
        <p:spPr/>
        <p:txBody>
          <a:bodyPr/>
          <a:lstStyle/>
          <a:p>
            <a:r>
              <a:rPr lang="en-US" dirty="0" smtClean="0"/>
              <a:t>Use the lowest effective amount</a:t>
            </a:r>
          </a:p>
          <a:p>
            <a:r>
              <a:rPr lang="en-US" dirty="0" smtClean="0"/>
              <a:t>Risk of haze formation</a:t>
            </a:r>
          </a:p>
          <a:p>
            <a:r>
              <a:rPr lang="en-US" dirty="0" smtClean="0"/>
              <a:t>Act as an oxidation catalyst</a:t>
            </a:r>
          </a:p>
          <a:p>
            <a:r>
              <a:rPr lang="en-US" dirty="0" smtClean="0"/>
              <a:t>React with volatile </a:t>
            </a:r>
            <a:r>
              <a:rPr lang="en-US" dirty="0" err="1" smtClean="0"/>
              <a:t>thiols</a:t>
            </a:r>
            <a:r>
              <a:rPr lang="en-US" dirty="0" smtClean="0"/>
              <a:t> thus muting desirable characters</a:t>
            </a:r>
          </a:p>
          <a:p>
            <a:r>
              <a:rPr lang="en-US" dirty="0" smtClean="0"/>
              <a:t>Prophylactic additions are not recommended</a:t>
            </a:r>
            <a:endParaRPr lang="en-US" dirty="0"/>
          </a:p>
        </p:txBody>
      </p:sp>
    </p:spTree>
    <p:extLst>
      <p:ext uri="{BB962C8B-B14F-4D97-AF65-F5344CB8AC3E}">
        <p14:creationId xmlns:p14="http://schemas.microsoft.com/office/powerpoint/2010/main" val="17040258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Wine</a:t>
            </a:r>
            <a:endParaRPr lang="en-US" dirty="0"/>
          </a:p>
        </p:txBody>
      </p:sp>
      <p:sp>
        <p:nvSpPr>
          <p:cNvPr id="3" name="Content Placeholder 2"/>
          <p:cNvSpPr>
            <a:spLocks noGrp="1"/>
          </p:cNvSpPr>
          <p:nvPr>
            <p:ph idx="1"/>
          </p:nvPr>
        </p:nvSpPr>
        <p:spPr/>
        <p:txBody>
          <a:bodyPr/>
          <a:lstStyle/>
          <a:p>
            <a:r>
              <a:rPr lang="en-US" dirty="0" smtClean="0"/>
              <a:t>2014 </a:t>
            </a:r>
            <a:r>
              <a:rPr lang="en-US" dirty="0" err="1" smtClean="0"/>
              <a:t>Albariño</a:t>
            </a:r>
            <a:r>
              <a:rPr lang="en-US" dirty="0" smtClean="0"/>
              <a:t>/</a:t>
            </a:r>
            <a:r>
              <a:rPr lang="en-US" dirty="0" err="1" smtClean="0"/>
              <a:t>Alvarinho</a:t>
            </a:r>
            <a:endParaRPr lang="en-US" dirty="0" smtClean="0"/>
          </a:p>
          <a:p>
            <a:pPr lvl="1"/>
            <a:r>
              <a:rPr lang="en-US" dirty="0" smtClean="0"/>
              <a:t>Juice Chemistry</a:t>
            </a:r>
          </a:p>
          <a:p>
            <a:pPr lvl="2"/>
            <a:r>
              <a:rPr lang="en-US" dirty="0" smtClean="0"/>
              <a:t>Harvested August 26, 2014</a:t>
            </a:r>
          </a:p>
          <a:p>
            <a:pPr lvl="2"/>
            <a:r>
              <a:rPr lang="en-US" dirty="0" smtClean="0"/>
              <a:t>24.7 Brix</a:t>
            </a:r>
          </a:p>
          <a:p>
            <a:pPr lvl="2"/>
            <a:r>
              <a:rPr lang="en-US" dirty="0" smtClean="0"/>
              <a:t>TA=3.39 g/L</a:t>
            </a:r>
          </a:p>
          <a:p>
            <a:pPr lvl="2"/>
            <a:r>
              <a:rPr lang="en-US" dirty="0" smtClean="0"/>
              <a:t>pH=3.75</a:t>
            </a:r>
          </a:p>
          <a:p>
            <a:pPr lvl="2"/>
            <a:r>
              <a:rPr lang="en-US" dirty="0" smtClean="0"/>
              <a:t>Ammonia = 43 mg/L</a:t>
            </a:r>
          </a:p>
          <a:p>
            <a:pPr lvl="2"/>
            <a:r>
              <a:rPr lang="en-US" dirty="0" smtClean="0"/>
              <a:t>NOPA=160 mg/L</a:t>
            </a:r>
          </a:p>
          <a:p>
            <a:pPr lvl="2"/>
            <a:r>
              <a:rPr lang="en-US" dirty="0" smtClean="0"/>
              <a:t>Malic Acid at harvest = 1.173 g/L</a:t>
            </a:r>
          </a:p>
          <a:p>
            <a:pPr lvl="2"/>
            <a:r>
              <a:rPr lang="en-US" dirty="0" smtClean="0"/>
              <a:t>Malic acid in the wine = 0.9 g/L</a:t>
            </a:r>
            <a:endParaRPr lang="en-US" dirty="0"/>
          </a:p>
        </p:txBody>
      </p:sp>
    </p:spTree>
    <p:extLst>
      <p:ext uri="{BB962C8B-B14F-4D97-AF65-F5344CB8AC3E}">
        <p14:creationId xmlns:p14="http://schemas.microsoft.com/office/powerpoint/2010/main" val="20778291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232</TotalTime>
  <Words>598</Words>
  <Application>Microsoft Office PowerPoint</Application>
  <PresentationFormat>Widescreen</PresentationFormat>
  <Paragraphs>85</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Taint Mitigation: Tricks of the Trade and Tasting #6</vt:lpstr>
      <vt:lpstr>Background</vt:lpstr>
      <vt:lpstr>Winemaker  Responsibilities</vt:lpstr>
      <vt:lpstr>Winemaker’s Tool belt</vt:lpstr>
      <vt:lpstr>TTB Rules on Ascorbate</vt:lpstr>
      <vt:lpstr>Winemaker Rules on Ascorbate use</vt:lpstr>
      <vt:lpstr>TTB Rules on Copper Additions</vt:lpstr>
      <vt:lpstr>Winemaker Rules on Copper Use</vt:lpstr>
      <vt:lpstr>Today’s Wine</vt:lpstr>
      <vt:lpstr>Tasting Discussion</vt:lpstr>
      <vt:lpstr>Is there a difference in the wines?</vt:lpstr>
      <vt:lpstr>Why were these additions chosen?  </vt:lpstr>
      <vt:lpstr>Closing Remarks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Taint Mitigation: Tricks of the Trade and Tasting #6</dc:title>
  <dc:creator>Brenneman, Charles</dc:creator>
  <cp:lastModifiedBy>Bogart, Kay</cp:lastModifiedBy>
  <cp:revision>17</cp:revision>
  <cp:lastPrinted>2015-01-15T20:02:52Z</cp:lastPrinted>
  <dcterms:created xsi:type="dcterms:W3CDTF">2015-01-15T17:40:14Z</dcterms:created>
  <dcterms:modified xsi:type="dcterms:W3CDTF">2015-01-16T19:10:24Z</dcterms:modified>
</cp:coreProperties>
</file>