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harts/chart1.xml" ContentType="application/vnd.openxmlformats-officedocument.drawingml.chart+xml"/>
  <Override PartName="/ppt/charts/chart2.xml" ContentType="application/vnd.openxmlformats-officedocument.drawingml.chart+xml"/>
  <Override PartName="/ppt/comments/comment2.xml" ContentType="application/vnd.openxmlformats-officedocument.presentationml.comments+xml"/>
  <Override PartName="/ppt/charts/chart3.xml" ContentType="application/vnd.openxmlformats-officedocument.drawingml.chart+xml"/>
  <Override PartName="/ppt/charts/chart4.xml" ContentType="application/vnd.openxmlformats-officedocument.drawingml.chart+xml"/>
  <Override PartName="/ppt/comments/comment3.xml" ContentType="application/vnd.openxmlformats-officedocument.presentationml.comments+xml"/>
  <Override PartName="/ppt/comments/comment4.xml" ContentType="application/vnd.openxmlformats-officedocument.presentationml.comments+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comments/comment5.xml" ContentType="application/vnd.openxmlformats-officedocument.presentationml.comments+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9"/>
  </p:notesMasterIdLst>
  <p:sldIdLst>
    <p:sldId id="257" r:id="rId3"/>
    <p:sldId id="342" r:id="rId4"/>
    <p:sldId id="343" r:id="rId5"/>
    <p:sldId id="348" r:id="rId6"/>
    <p:sldId id="258" r:id="rId7"/>
    <p:sldId id="262" r:id="rId8"/>
    <p:sldId id="263" r:id="rId9"/>
    <p:sldId id="265" r:id="rId10"/>
    <p:sldId id="304" r:id="rId11"/>
    <p:sldId id="336" r:id="rId12"/>
    <p:sldId id="259" r:id="rId13"/>
    <p:sldId id="260" r:id="rId14"/>
    <p:sldId id="261" r:id="rId15"/>
    <p:sldId id="271" r:id="rId16"/>
    <p:sldId id="278" r:id="rId17"/>
    <p:sldId id="281" r:id="rId18"/>
    <p:sldId id="280" r:id="rId19"/>
    <p:sldId id="272" r:id="rId20"/>
    <p:sldId id="305" r:id="rId21"/>
    <p:sldId id="276" r:id="rId22"/>
    <p:sldId id="325" r:id="rId23"/>
    <p:sldId id="274" r:id="rId24"/>
    <p:sldId id="275" r:id="rId25"/>
    <p:sldId id="264" r:id="rId26"/>
    <p:sldId id="266" r:id="rId27"/>
    <p:sldId id="268" r:id="rId28"/>
    <p:sldId id="269" r:id="rId29"/>
    <p:sldId id="349" r:id="rId30"/>
    <p:sldId id="345" r:id="rId31"/>
    <p:sldId id="347" r:id="rId32"/>
    <p:sldId id="301" r:id="rId33"/>
    <p:sldId id="302" r:id="rId34"/>
    <p:sldId id="300" r:id="rId35"/>
    <p:sldId id="270" r:id="rId36"/>
    <p:sldId id="307" r:id="rId37"/>
    <p:sldId id="308" r:id="rId38"/>
    <p:sldId id="309" r:id="rId39"/>
    <p:sldId id="310" r:id="rId40"/>
    <p:sldId id="311" r:id="rId41"/>
    <p:sldId id="312" r:id="rId42"/>
    <p:sldId id="313" r:id="rId43"/>
    <p:sldId id="314" r:id="rId44"/>
    <p:sldId id="315" r:id="rId45"/>
    <p:sldId id="316" r:id="rId46"/>
    <p:sldId id="317" r:id="rId47"/>
    <p:sldId id="344" r:id="rId48"/>
    <p:sldId id="318" r:id="rId49"/>
    <p:sldId id="319" r:id="rId50"/>
    <p:sldId id="320" r:id="rId51"/>
    <p:sldId id="321" r:id="rId52"/>
    <p:sldId id="322" r:id="rId53"/>
    <p:sldId id="350" r:id="rId54"/>
    <p:sldId id="293" r:id="rId55"/>
    <p:sldId id="296" r:id="rId56"/>
    <p:sldId id="351" r:id="rId57"/>
    <p:sldId id="346"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i" initials="K" lastIdx="4" clrIdx="0"/>
  <p:cmAuthor id="2" name="jean francois Darrigrand" initials="jfD" lastIdx="8"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2" autoAdjust="0"/>
    <p:restoredTop sz="94660"/>
  </p:normalViewPr>
  <p:slideViewPr>
    <p:cSldViewPr snapToGrid="0">
      <p:cViewPr varScale="1">
        <p:scale>
          <a:sx n="76" d="100"/>
          <a:sy n="76" d="100"/>
        </p:scale>
        <p:origin x="126" y="822"/>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Chart%20in%20Microsoft%20PowerPoint"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oleObject" Target="file:///C:\Users\Jean-Fran&#231;ois\Documents\USA%20Berkeley\Carneros%20Vista%20Project\CV%20datas%20complete%20(3).xlsx" TargetMode="External"/><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3" Type="http://schemas.openxmlformats.org/officeDocument/2006/relationships/oleObject" Target="file:///C:\Users\Jean-Fran&#231;ois\Documents\USA%20Berkeley\Carneros%20Vista%20Project\CV%20datas%20complete%20(3).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'[Chart in Microsoft PowerPoint]Sheet1'!$B$1</c:f>
              <c:strCache>
                <c:ptCount val="1"/>
                <c:pt idx="0">
                  <c:v>LR3</c:v>
                </c:pt>
              </c:strCache>
            </c:strRef>
          </c:tx>
          <c:invertIfNegative val="0"/>
          <c:val>
            <c:numRef>
              <c:f>'[Chart in Microsoft PowerPoint]Sheet1'!$B$2:$B$10</c:f>
              <c:numCache>
                <c:formatCode>General</c:formatCode>
                <c:ptCount val="9"/>
                <c:pt idx="0">
                  <c:v>65</c:v>
                </c:pt>
                <c:pt idx="1">
                  <c:v>10.526315789</c:v>
                </c:pt>
                <c:pt idx="2">
                  <c:v>15</c:v>
                </c:pt>
                <c:pt idx="3">
                  <c:v>10</c:v>
                </c:pt>
                <c:pt idx="4">
                  <c:v>15</c:v>
                </c:pt>
                <c:pt idx="5">
                  <c:v>25</c:v>
                </c:pt>
                <c:pt idx="6">
                  <c:v>47.368421052999999</c:v>
                </c:pt>
                <c:pt idx="7">
                  <c:v>21.052631579</c:v>
                </c:pt>
                <c:pt idx="8">
                  <c:v>10</c:v>
                </c:pt>
              </c:numCache>
            </c:numRef>
          </c:val>
        </c:ser>
        <c:ser>
          <c:idx val="1"/>
          <c:order val="1"/>
          <c:tx>
            <c:strRef>
              <c:f>'[Chart in Microsoft PowerPoint]Sheet1'!$C$1</c:f>
              <c:strCache>
                <c:ptCount val="1"/>
                <c:pt idx="0">
                  <c:v>LR3-GVA</c:v>
                </c:pt>
              </c:strCache>
            </c:strRef>
          </c:tx>
          <c:invertIfNegative val="0"/>
          <c:val>
            <c:numRef>
              <c:f>'[Chart in Microsoft PowerPoint]Sheet1'!$C$2:$C$10</c:f>
              <c:numCache>
                <c:formatCode>General</c:formatCode>
                <c:ptCount val="9"/>
                <c:pt idx="0">
                  <c:v>5</c:v>
                </c:pt>
                <c:pt idx="1">
                  <c:v>10.526315789</c:v>
                </c:pt>
                <c:pt idx="2">
                  <c:v>45</c:v>
                </c:pt>
                <c:pt idx="3">
                  <c:v>55</c:v>
                </c:pt>
                <c:pt idx="4">
                  <c:v>45</c:v>
                </c:pt>
                <c:pt idx="5">
                  <c:v>40</c:v>
                </c:pt>
                <c:pt idx="6">
                  <c:v>42.105263158</c:v>
                </c:pt>
                <c:pt idx="7">
                  <c:v>15.789473684000001</c:v>
                </c:pt>
                <c:pt idx="8">
                  <c:v>20</c:v>
                </c:pt>
              </c:numCache>
            </c:numRef>
          </c:val>
        </c:ser>
        <c:ser>
          <c:idx val="2"/>
          <c:order val="2"/>
          <c:tx>
            <c:strRef>
              <c:f>'[Chart in Microsoft PowerPoint]Sheet1'!$D$1</c:f>
              <c:strCache>
                <c:ptCount val="1"/>
                <c:pt idx="0">
                  <c:v>GVA</c:v>
                </c:pt>
              </c:strCache>
            </c:strRef>
          </c:tx>
          <c:invertIfNegative val="0"/>
          <c:val>
            <c:numRef>
              <c:f>'[Chart in Microsoft PowerPoint]Sheet1'!$D$2:$D$10</c:f>
              <c:numCache>
                <c:formatCode>General</c:formatCode>
                <c:ptCount val="9"/>
                <c:pt idx="0">
                  <c:v>0</c:v>
                </c:pt>
                <c:pt idx="1">
                  <c:v>10.526315789</c:v>
                </c:pt>
                <c:pt idx="2">
                  <c:v>0</c:v>
                </c:pt>
                <c:pt idx="3">
                  <c:v>0</c:v>
                </c:pt>
                <c:pt idx="4">
                  <c:v>5</c:v>
                </c:pt>
                <c:pt idx="5">
                  <c:v>0</c:v>
                </c:pt>
                <c:pt idx="6">
                  <c:v>0</c:v>
                </c:pt>
                <c:pt idx="7">
                  <c:v>0</c:v>
                </c:pt>
                <c:pt idx="8">
                  <c:v>5</c:v>
                </c:pt>
              </c:numCache>
            </c:numRef>
          </c:val>
        </c:ser>
        <c:ser>
          <c:idx val="3"/>
          <c:order val="3"/>
          <c:tx>
            <c:strRef>
              <c:f>'[Chart in Microsoft PowerPoint]Sheet1'!$E$1</c:f>
              <c:strCache>
                <c:ptCount val="1"/>
                <c:pt idx="0">
                  <c:v>None</c:v>
                </c:pt>
              </c:strCache>
            </c:strRef>
          </c:tx>
          <c:spPr>
            <a:solidFill>
              <a:schemeClr val="tx1">
                <a:lumMod val="50000"/>
                <a:lumOff val="50000"/>
              </a:schemeClr>
            </a:solidFill>
          </c:spPr>
          <c:invertIfNegative val="0"/>
          <c:val>
            <c:numRef>
              <c:f>'[Chart in Microsoft PowerPoint]Sheet1'!$E$2:$E$10</c:f>
              <c:numCache>
                <c:formatCode>General</c:formatCode>
                <c:ptCount val="9"/>
                <c:pt idx="0">
                  <c:v>30</c:v>
                </c:pt>
                <c:pt idx="1">
                  <c:v>68.421052631999999</c:v>
                </c:pt>
                <c:pt idx="2">
                  <c:v>40</c:v>
                </c:pt>
                <c:pt idx="3">
                  <c:v>35</c:v>
                </c:pt>
                <c:pt idx="4">
                  <c:v>35</c:v>
                </c:pt>
                <c:pt idx="5">
                  <c:v>35</c:v>
                </c:pt>
                <c:pt idx="6">
                  <c:v>10.526315789</c:v>
                </c:pt>
                <c:pt idx="7">
                  <c:v>63.157894736999999</c:v>
                </c:pt>
                <c:pt idx="8">
                  <c:v>65</c:v>
                </c:pt>
              </c:numCache>
            </c:numRef>
          </c:val>
        </c:ser>
        <c:dLbls>
          <c:showLegendKey val="0"/>
          <c:showVal val="0"/>
          <c:showCatName val="0"/>
          <c:showSerName val="0"/>
          <c:showPercent val="0"/>
          <c:showBubbleSize val="0"/>
        </c:dLbls>
        <c:gapWidth val="150"/>
        <c:overlap val="100"/>
        <c:axId val="166766112"/>
        <c:axId val="162367648"/>
      </c:barChart>
      <c:catAx>
        <c:axId val="166766112"/>
        <c:scaling>
          <c:orientation val="minMax"/>
        </c:scaling>
        <c:delete val="0"/>
        <c:axPos val="b"/>
        <c:majorTickMark val="out"/>
        <c:minorTickMark val="none"/>
        <c:tickLblPos val="nextTo"/>
        <c:crossAx val="162367648"/>
        <c:crosses val="autoZero"/>
        <c:auto val="1"/>
        <c:lblAlgn val="ctr"/>
        <c:lblOffset val="100"/>
        <c:noMultiLvlLbl val="0"/>
      </c:catAx>
      <c:valAx>
        <c:axId val="162367648"/>
        <c:scaling>
          <c:orientation val="minMax"/>
        </c:scaling>
        <c:delete val="0"/>
        <c:axPos val="l"/>
        <c:numFmt formatCode="0%" sourceLinked="1"/>
        <c:majorTickMark val="out"/>
        <c:minorTickMark val="none"/>
        <c:tickLblPos val="nextTo"/>
        <c:crossAx val="166766112"/>
        <c:crosses val="autoZero"/>
        <c:crossBetween val="between"/>
      </c:valAx>
    </c:plotArea>
    <c:legend>
      <c:legendPos val="r"/>
      <c:overlay val="0"/>
      <c:txPr>
        <a:bodyPr/>
        <a:lstStyle/>
        <a:p>
          <a:pPr>
            <a:defRPr sz="1500" baseline="0"/>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36"/>
    </mc:Choice>
    <mc:Fallback>
      <c:style val="36"/>
    </mc:Fallback>
  </mc:AlternateContent>
  <c:chart>
    <c:autoTitleDeleted val="1"/>
    <c:plotArea>
      <c:layout/>
      <c:barChart>
        <c:barDir val="col"/>
        <c:grouping val="clustered"/>
        <c:varyColors val="0"/>
        <c:ser>
          <c:idx val="0"/>
          <c:order val="0"/>
          <c:tx>
            <c:strRef>
              <c:f>Sheet1!$B$1</c:f>
              <c:strCache>
                <c:ptCount val="1"/>
                <c:pt idx="0">
                  <c:v>Infected</c:v>
                </c:pt>
              </c:strCache>
            </c:strRef>
          </c:tx>
          <c:invertIfNegative val="0"/>
          <c:dPt>
            <c:idx val="0"/>
            <c:invertIfNegative val="0"/>
            <c:bubble3D val="0"/>
            <c:spPr>
              <a:solidFill>
                <a:srgbClr val="92D050"/>
              </a:solidFill>
            </c:spPr>
          </c:dPt>
          <c:dPt>
            <c:idx val="1"/>
            <c:invertIfNegative val="0"/>
            <c:bubble3D val="0"/>
            <c:spPr>
              <a:solidFill>
                <a:srgbClr val="0070C0"/>
              </a:solidFill>
            </c:spPr>
          </c:dPt>
          <c:cat>
            <c:strRef>
              <c:f>Sheet1!$A$2:$A$4</c:f>
              <c:strCache>
                <c:ptCount val="3"/>
                <c:pt idx="0">
                  <c:v>GVA</c:v>
                </c:pt>
                <c:pt idx="1">
                  <c:v>LR3</c:v>
                </c:pt>
                <c:pt idx="2">
                  <c:v>GVA/LR3</c:v>
                </c:pt>
              </c:strCache>
            </c:strRef>
          </c:cat>
          <c:val>
            <c:numRef>
              <c:f>Sheet1!$B$2:$B$4</c:f>
              <c:numCache>
                <c:formatCode>General</c:formatCode>
                <c:ptCount val="3"/>
                <c:pt idx="0">
                  <c:v>2.2598870056497175E-2</c:v>
                </c:pt>
                <c:pt idx="1">
                  <c:v>0.31073446327683618</c:v>
                </c:pt>
                <c:pt idx="2">
                  <c:v>0.25423728813559321</c:v>
                </c:pt>
              </c:numCache>
            </c:numRef>
          </c:val>
        </c:ser>
        <c:dLbls>
          <c:showLegendKey val="0"/>
          <c:showVal val="0"/>
          <c:showCatName val="0"/>
          <c:showSerName val="0"/>
          <c:showPercent val="0"/>
          <c:showBubbleSize val="0"/>
        </c:dLbls>
        <c:gapWidth val="150"/>
        <c:axId val="125582480"/>
        <c:axId val="125583040"/>
      </c:barChart>
      <c:catAx>
        <c:axId val="125582480"/>
        <c:scaling>
          <c:orientation val="minMax"/>
        </c:scaling>
        <c:delete val="0"/>
        <c:axPos val="b"/>
        <c:numFmt formatCode="General" sourceLinked="0"/>
        <c:majorTickMark val="out"/>
        <c:minorTickMark val="none"/>
        <c:tickLblPos val="nextTo"/>
        <c:crossAx val="125583040"/>
        <c:crosses val="autoZero"/>
        <c:auto val="1"/>
        <c:lblAlgn val="ctr"/>
        <c:lblOffset val="100"/>
        <c:noMultiLvlLbl val="0"/>
      </c:catAx>
      <c:valAx>
        <c:axId val="125583040"/>
        <c:scaling>
          <c:orientation val="minMax"/>
          <c:max val="0.34000000000000008"/>
          <c:min val="0"/>
        </c:scaling>
        <c:delete val="0"/>
        <c:axPos val="l"/>
        <c:numFmt formatCode="General" sourceLinked="1"/>
        <c:majorTickMark val="out"/>
        <c:minorTickMark val="none"/>
        <c:tickLblPos val="nextTo"/>
        <c:crossAx val="125582480"/>
        <c:crosses val="autoZero"/>
        <c:crossBetween val="between"/>
        <c:majorUnit val="0.1"/>
      </c:valAx>
      <c:spPr>
        <a:noFill/>
      </c:spPr>
    </c:plotArea>
    <c:plotVisOnly val="1"/>
    <c:dispBlanksAs val="gap"/>
    <c:showDLblsOverMax val="0"/>
  </c:chart>
  <c:spPr>
    <a:noFill/>
    <a:ln>
      <a:noFill/>
    </a:ln>
  </c:spPr>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GVA</c:v>
                </c:pt>
              </c:strCache>
            </c:strRef>
          </c:tx>
          <c:invertIfNegative val="0"/>
          <c:cat>
            <c:strRef>
              <c:f>Sheet1!$A$2:$A$6</c:f>
              <c:strCache>
                <c:ptCount val="5"/>
                <c:pt idx="0">
                  <c:v>Both (41)</c:v>
                </c:pt>
                <c:pt idx="1">
                  <c:v>Both (335)</c:v>
                </c:pt>
                <c:pt idx="2">
                  <c:v>Both (138)</c:v>
                </c:pt>
                <c:pt idx="3">
                  <c:v>GVA (262)</c:v>
                </c:pt>
                <c:pt idx="4">
                  <c:v>LR3 (379)</c:v>
                </c:pt>
              </c:strCache>
            </c:strRef>
          </c:cat>
          <c:val>
            <c:numRef>
              <c:f>Sheet1!$B$2:$B$6</c:f>
              <c:numCache>
                <c:formatCode>General</c:formatCode>
                <c:ptCount val="5"/>
                <c:pt idx="0">
                  <c:v>7</c:v>
                </c:pt>
                <c:pt idx="1">
                  <c:v>3</c:v>
                </c:pt>
                <c:pt idx="2">
                  <c:v>5</c:v>
                </c:pt>
                <c:pt idx="3">
                  <c:v>5</c:v>
                </c:pt>
                <c:pt idx="4">
                  <c:v>0</c:v>
                </c:pt>
              </c:numCache>
            </c:numRef>
          </c:val>
        </c:ser>
        <c:ser>
          <c:idx val="1"/>
          <c:order val="1"/>
          <c:tx>
            <c:strRef>
              <c:f>Sheet1!$C$1</c:f>
              <c:strCache>
                <c:ptCount val="1"/>
                <c:pt idx="0">
                  <c:v>LR3 + GVA</c:v>
                </c:pt>
              </c:strCache>
            </c:strRef>
          </c:tx>
          <c:spPr>
            <a:solidFill>
              <a:srgbClr val="92D050"/>
            </a:solidFill>
          </c:spPr>
          <c:invertIfNegative val="0"/>
          <c:cat>
            <c:strRef>
              <c:f>Sheet1!$A$2:$A$6</c:f>
              <c:strCache>
                <c:ptCount val="5"/>
                <c:pt idx="0">
                  <c:v>Both (41)</c:v>
                </c:pt>
                <c:pt idx="1">
                  <c:v>Both (335)</c:v>
                </c:pt>
                <c:pt idx="2">
                  <c:v>Both (138)</c:v>
                </c:pt>
                <c:pt idx="3">
                  <c:v>GVA (262)</c:v>
                </c:pt>
                <c:pt idx="4">
                  <c:v>LR3 (379)</c:v>
                </c:pt>
              </c:strCache>
            </c:strRef>
          </c:cat>
          <c:val>
            <c:numRef>
              <c:f>Sheet1!$C$2:$C$6</c:f>
              <c:numCache>
                <c:formatCode>General</c:formatCode>
                <c:ptCount val="5"/>
                <c:pt idx="0">
                  <c:v>5</c:v>
                </c:pt>
                <c:pt idx="1">
                  <c:v>4</c:v>
                </c:pt>
                <c:pt idx="2">
                  <c:v>5</c:v>
                </c:pt>
                <c:pt idx="3">
                  <c:v>0</c:v>
                </c:pt>
                <c:pt idx="4">
                  <c:v>0</c:v>
                </c:pt>
              </c:numCache>
            </c:numRef>
          </c:val>
        </c:ser>
        <c:ser>
          <c:idx val="2"/>
          <c:order val="2"/>
          <c:tx>
            <c:strRef>
              <c:f>Sheet1!$D$1</c:f>
              <c:strCache>
                <c:ptCount val="1"/>
                <c:pt idx="0">
                  <c:v>LR3</c:v>
                </c:pt>
              </c:strCache>
            </c:strRef>
          </c:tx>
          <c:spPr>
            <a:solidFill>
              <a:srgbClr val="C00000"/>
            </a:solidFill>
          </c:spPr>
          <c:invertIfNegative val="0"/>
          <c:cat>
            <c:strRef>
              <c:f>Sheet1!$A$2:$A$6</c:f>
              <c:strCache>
                <c:ptCount val="5"/>
                <c:pt idx="0">
                  <c:v>Both (41)</c:v>
                </c:pt>
                <c:pt idx="1">
                  <c:v>Both (335)</c:v>
                </c:pt>
                <c:pt idx="2">
                  <c:v>Both (138)</c:v>
                </c:pt>
                <c:pt idx="3">
                  <c:v>GVA (262)</c:v>
                </c:pt>
                <c:pt idx="4">
                  <c:v>LR3 (379)</c:v>
                </c:pt>
              </c:strCache>
            </c:strRef>
          </c:cat>
          <c:val>
            <c:numRef>
              <c:f>Sheet1!$D$2:$D$6</c:f>
              <c:numCache>
                <c:formatCode>General</c:formatCode>
                <c:ptCount val="5"/>
                <c:pt idx="0">
                  <c:v>2</c:v>
                </c:pt>
                <c:pt idx="1">
                  <c:v>2</c:v>
                </c:pt>
                <c:pt idx="2">
                  <c:v>1</c:v>
                </c:pt>
                <c:pt idx="3">
                  <c:v>0</c:v>
                </c:pt>
                <c:pt idx="4">
                  <c:v>8</c:v>
                </c:pt>
              </c:numCache>
            </c:numRef>
          </c:val>
        </c:ser>
        <c:ser>
          <c:idx val="3"/>
          <c:order val="3"/>
          <c:tx>
            <c:strRef>
              <c:f>Sheet1!$E$1</c:f>
              <c:strCache>
                <c:ptCount val="1"/>
                <c:pt idx="0">
                  <c:v>None</c:v>
                </c:pt>
              </c:strCache>
            </c:strRef>
          </c:tx>
          <c:spPr>
            <a:solidFill>
              <a:schemeClr val="bg1">
                <a:lumMod val="65000"/>
              </a:schemeClr>
            </a:solidFill>
          </c:spPr>
          <c:invertIfNegative val="0"/>
          <c:cat>
            <c:strRef>
              <c:f>Sheet1!$A$2:$A$6</c:f>
              <c:strCache>
                <c:ptCount val="5"/>
                <c:pt idx="0">
                  <c:v>Both (41)</c:v>
                </c:pt>
                <c:pt idx="1">
                  <c:v>Both (335)</c:v>
                </c:pt>
                <c:pt idx="2">
                  <c:v>Both (138)</c:v>
                </c:pt>
                <c:pt idx="3">
                  <c:v>GVA (262)</c:v>
                </c:pt>
                <c:pt idx="4">
                  <c:v>LR3 (379)</c:v>
                </c:pt>
              </c:strCache>
            </c:strRef>
          </c:cat>
          <c:val>
            <c:numRef>
              <c:f>Sheet1!$E$2:$E$6</c:f>
              <c:numCache>
                <c:formatCode>General</c:formatCode>
                <c:ptCount val="5"/>
                <c:pt idx="0">
                  <c:v>16</c:v>
                </c:pt>
                <c:pt idx="1">
                  <c:v>21</c:v>
                </c:pt>
                <c:pt idx="2">
                  <c:v>19</c:v>
                </c:pt>
                <c:pt idx="3">
                  <c:v>25</c:v>
                </c:pt>
                <c:pt idx="4">
                  <c:v>21</c:v>
                </c:pt>
              </c:numCache>
            </c:numRef>
          </c:val>
        </c:ser>
        <c:dLbls>
          <c:showLegendKey val="0"/>
          <c:showVal val="0"/>
          <c:showCatName val="0"/>
          <c:showSerName val="0"/>
          <c:showPercent val="0"/>
          <c:showBubbleSize val="0"/>
        </c:dLbls>
        <c:gapWidth val="150"/>
        <c:overlap val="100"/>
        <c:axId val="125586960"/>
        <c:axId val="125587520"/>
      </c:barChart>
      <c:catAx>
        <c:axId val="125586960"/>
        <c:scaling>
          <c:orientation val="minMax"/>
        </c:scaling>
        <c:delete val="0"/>
        <c:axPos val="b"/>
        <c:numFmt formatCode="General" sourceLinked="0"/>
        <c:majorTickMark val="out"/>
        <c:minorTickMark val="none"/>
        <c:tickLblPos val="nextTo"/>
        <c:crossAx val="125587520"/>
        <c:crosses val="autoZero"/>
        <c:auto val="1"/>
        <c:lblAlgn val="ctr"/>
        <c:lblOffset val="100"/>
        <c:noMultiLvlLbl val="0"/>
      </c:catAx>
      <c:valAx>
        <c:axId val="125587520"/>
        <c:scaling>
          <c:orientation val="minMax"/>
        </c:scaling>
        <c:delete val="0"/>
        <c:axPos val="l"/>
        <c:majorGridlines/>
        <c:numFmt formatCode="0%" sourceLinked="1"/>
        <c:majorTickMark val="out"/>
        <c:minorTickMark val="none"/>
        <c:tickLblPos val="nextTo"/>
        <c:crossAx val="125586960"/>
        <c:crosses val="autoZero"/>
        <c:crossBetween val="between"/>
      </c:valAx>
    </c:plotArea>
    <c:legend>
      <c:legendPos val="r"/>
      <c:overlay val="0"/>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cat>
            <c:strRef>
              <c:f>Sheet1!$A$2:$A$3</c:f>
              <c:strCache>
                <c:ptCount val="2"/>
                <c:pt idx="0">
                  <c:v>Field</c:v>
                </c:pt>
                <c:pt idx="1">
                  <c:v>Greenhouse</c:v>
                </c:pt>
              </c:strCache>
            </c:strRef>
          </c:cat>
          <c:val>
            <c:numRef>
              <c:f>Sheet1!$B$2:$B$3</c:f>
              <c:numCache>
                <c:formatCode>General</c:formatCode>
                <c:ptCount val="2"/>
                <c:pt idx="0">
                  <c:v>0.48</c:v>
                </c:pt>
                <c:pt idx="1">
                  <c:v>0.74</c:v>
                </c:pt>
              </c:numCache>
            </c:numRef>
          </c:val>
        </c:ser>
        <c:dLbls>
          <c:showLegendKey val="0"/>
          <c:showVal val="0"/>
          <c:showCatName val="0"/>
          <c:showSerName val="0"/>
          <c:showPercent val="0"/>
          <c:showBubbleSize val="0"/>
        </c:dLbls>
        <c:gapWidth val="150"/>
        <c:axId val="244036736"/>
        <c:axId val="244037296"/>
      </c:barChart>
      <c:catAx>
        <c:axId val="244036736"/>
        <c:scaling>
          <c:orientation val="minMax"/>
        </c:scaling>
        <c:delete val="0"/>
        <c:axPos val="b"/>
        <c:numFmt formatCode="General" sourceLinked="0"/>
        <c:majorTickMark val="out"/>
        <c:minorTickMark val="none"/>
        <c:tickLblPos val="nextTo"/>
        <c:crossAx val="244037296"/>
        <c:crosses val="autoZero"/>
        <c:auto val="1"/>
        <c:lblAlgn val="ctr"/>
        <c:lblOffset val="100"/>
        <c:noMultiLvlLbl val="0"/>
      </c:catAx>
      <c:valAx>
        <c:axId val="244037296"/>
        <c:scaling>
          <c:orientation val="minMax"/>
          <c:max val="0.99"/>
          <c:min val="0"/>
        </c:scaling>
        <c:delete val="0"/>
        <c:axPos val="l"/>
        <c:numFmt formatCode="General" sourceLinked="1"/>
        <c:majorTickMark val="out"/>
        <c:minorTickMark val="none"/>
        <c:tickLblPos val="nextTo"/>
        <c:crossAx val="244036736"/>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[CV datas complete (3).xlsx]single infections!Tableau croisé dynamique1</c:name>
    <c:fmtId val="-1"/>
  </c:pivotSource>
  <c:chart>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bg1">
              <a:lumMod val="65000"/>
            </a:schemeClr>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s>
    <c:plotArea>
      <c:layout>
        <c:manualLayout>
          <c:layoutTarget val="inner"/>
          <c:xMode val="edge"/>
          <c:yMode val="edge"/>
          <c:x val="8.1986513224308513E-2"/>
          <c:y val="4.238921001926782E-2"/>
          <c:w val="0.7111110034322633"/>
          <c:h val="0.76438306468235973"/>
        </c:manualLayout>
      </c:layout>
      <c:barChart>
        <c:barDir val="col"/>
        <c:grouping val="stacked"/>
        <c:varyColors val="0"/>
        <c:ser>
          <c:idx val="0"/>
          <c:order val="0"/>
          <c:tx>
            <c:strRef>
              <c:f>'single infections'!$M$4:$M$5</c:f>
              <c:strCache>
                <c:ptCount val="1"/>
                <c:pt idx="0">
                  <c:v>Grape</c:v>
                </c:pt>
              </c:strCache>
            </c:strRef>
          </c:tx>
          <c:spPr>
            <a:solidFill>
              <a:schemeClr val="accent1"/>
            </a:solidFill>
            <a:ln>
              <a:noFill/>
            </a:ln>
            <a:effectLst/>
          </c:spPr>
          <c:invertIfNegative val="0"/>
          <c:cat>
            <c:multiLvlStrRef>
              <c:f>'single infections'!$L$6:$L$12</c:f>
              <c:multiLvlStrCache>
                <c:ptCount val="4"/>
                <c:lvl>
                  <c:pt idx="0">
                    <c:v>3a</c:v>
                  </c:pt>
                  <c:pt idx="1">
                    <c:v>3e</c:v>
                  </c:pt>
                  <c:pt idx="2">
                    <c:v>3a</c:v>
                  </c:pt>
                  <c:pt idx="3">
                    <c:v>3e</c:v>
                  </c:pt>
                </c:lvl>
                <c:lvl>
                  <c:pt idx="0">
                    <c:v>Chardonnay</c:v>
                  </c:pt>
                  <c:pt idx="2">
                    <c:v>Pinot Noir</c:v>
                  </c:pt>
                </c:lvl>
              </c:multiLvlStrCache>
            </c:multiLvlStrRef>
          </c:cat>
          <c:val>
            <c:numRef>
              <c:f>'single infections'!$M$6:$M$12</c:f>
              <c:numCache>
                <c:formatCode>General</c:formatCode>
                <c:ptCount val="4"/>
                <c:pt idx="0">
                  <c:v>0.16</c:v>
                </c:pt>
                <c:pt idx="1">
                  <c:v>0.22222222222222221</c:v>
                </c:pt>
                <c:pt idx="2">
                  <c:v>3.7037037037037035E-2</c:v>
                </c:pt>
                <c:pt idx="3">
                  <c:v>6.8965517241379309E-2</c:v>
                </c:pt>
              </c:numCache>
            </c:numRef>
          </c:val>
        </c:ser>
        <c:ser>
          <c:idx val="1"/>
          <c:order val="1"/>
          <c:tx>
            <c:strRef>
              <c:f>'single infections'!$N$4:$N$5</c:f>
              <c:strCache>
                <c:ptCount val="1"/>
                <c:pt idx="0">
                  <c:v>Vine</c:v>
                </c:pt>
              </c:strCache>
            </c:strRef>
          </c:tx>
          <c:spPr>
            <a:solidFill>
              <a:schemeClr val="accent2"/>
            </a:solidFill>
            <a:ln>
              <a:noFill/>
            </a:ln>
            <a:effectLst/>
          </c:spPr>
          <c:invertIfNegative val="0"/>
          <c:cat>
            <c:multiLvlStrRef>
              <c:f>'single infections'!$L$6:$L$12</c:f>
              <c:multiLvlStrCache>
                <c:ptCount val="4"/>
                <c:lvl>
                  <c:pt idx="0">
                    <c:v>3a</c:v>
                  </c:pt>
                  <c:pt idx="1">
                    <c:v>3e</c:v>
                  </c:pt>
                  <c:pt idx="2">
                    <c:v>3a</c:v>
                  </c:pt>
                  <c:pt idx="3">
                    <c:v>3e</c:v>
                  </c:pt>
                </c:lvl>
                <c:lvl>
                  <c:pt idx="0">
                    <c:v>Chardonnay</c:v>
                  </c:pt>
                  <c:pt idx="2">
                    <c:v>Pinot Noir</c:v>
                  </c:pt>
                </c:lvl>
              </c:multiLvlStrCache>
            </c:multiLvlStrRef>
          </c:cat>
          <c:val>
            <c:numRef>
              <c:f>'single infections'!$N$6:$N$12</c:f>
              <c:numCache>
                <c:formatCode>General</c:formatCode>
                <c:ptCount val="4"/>
                <c:pt idx="0">
                  <c:v>0</c:v>
                </c:pt>
                <c:pt idx="1">
                  <c:v>0.14285714285714285</c:v>
                </c:pt>
                <c:pt idx="2">
                  <c:v>7.407407407407407E-2</c:v>
                </c:pt>
                <c:pt idx="3">
                  <c:v>0.10714285714285714</c:v>
                </c:pt>
              </c:numCache>
            </c:numRef>
          </c:val>
        </c:ser>
        <c:dLbls>
          <c:showLegendKey val="0"/>
          <c:showVal val="0"/>
          <c:showCatName val="0"/>
          <c:showSerName val="0"/>
          <c:showPercent val="0"/>
          <c:showBubbleSize val="0"/>
        </c:dLbls>
        <c:gapWidth val="219"/>
        <c:overlap val="100"/>
        <c:axId val="162370448"/>
        <c:axId val="165677008"/>
      </c:barChart>
      <c:catAx>
        <c:axId val="162370448"/>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endParaRPr lang="en-US"/>
          </a:p>
        </c:txPr>
        <c:crossAx val="165677008"/>
        <c:crosses val="autoZero"/>
        <c:auto val="1"/>
        <c:lblAlgn val="ctr"/>
        <c:lblOffset val="100"/>
        <c:noMultiLvlLbl val="0"/>
      </c:catAx>
      <c:valAx>
        <c:axId val="165677008"/>
        <c:scaling>
          <c:orientation val="minMax"/>
          <c:max val="0.49000000000000005"/>
          <c:min val="0"/>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endParaRPr lang="en-US"/>
          </a:p>
        </c:txPr>
        <c:crossAx val="162370448"/>
        <c:crosses val="autoZero"/>
        <c:crossBetween val="between"/>
        <c:majorUnit val="0.1"/>
        <c:minorUnit val="0.1"/>
      </c:valAx>
      <c:spPr>
        <a:noFill/>
        <a:ln>
          <a:noFill/>
        </a:ln>
        <a:effectLst/>
      </c:spPr>
    </c:plotArea>
    <c:legend>
      <c:legendPos val="r"/>
      <c:layout>
        <c:manualLayout>
          <c:xMode val="edge"/>
          <c:yMode val="edge"/>
          <c:x val="0.79994180826080952"/>
          <c:y val="0.26926736759061193"/>
          <c:w val="0.20005820039028749"/>
          <c:h val="0.32485721108503002"/>
        </c:manualLayout>
      </c:layout>
      <c:overlay val="0"/>
      <c:spPr>
        <a:noFill/>
        <a:ln>
          <a:noFill/>
        </a:ln>
        <a:effectLst/>
      </c:spPr>
      <c:txPr>
        <a:bodyPr rot="0" spcFirstLastPara="1" vertOverflow="ellipsis" vert="horz" wrap="square" anchor="ctr" anchorCtr="1"/>
        <a:lstStyle/>
        <a:p>
          <a:pPr>
            <a:defRPr sz="24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19050">
      <a:noFill/>
    </a:ln>
    <a:effectLst/>
  </c:spPr>
  <c:txPr>
    <a:bodyPr/>
    <a:lstStyle/>
    <a:p>
      <a:pPr>
        <a:defRPr sz="2400" b="1"/>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[CV datas complete (3).xlsx]mixed infections (2)!Tableau croisé dynamique6</c:name>
    <c:fmtId val="-1"/>
  </c:pivotSource>
  <c:chart>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s>
    <c:plotArea>
      <c:layout>
        <c:manualLayout>
          <c:layoutTarget val="inner"/>
          <c:xMode val="edge"/>
          <c:yMode val="edge"/>
          <c:x val="6.9334950542914761E-2"/>
          <c:y val="0.10672702417436834"/>
          <c:w val="0.74499978351542095"/>
          <c:h val="0.71414970127089372"/>
        </c:manualLayout>
      </c:layout>
      <c:barChart>
        <c:barDir val="col"/>
        <c:grouping val="stacked"/>
        <c:varyColors val="0"/>
        <c:ser>
          <c:idx val="0"/>
          <c:order val="0"/>
          <c:tx>
            <c:strRef>
              <c:f>'mixed infections (2)'!$O$7:$O$8</c:f>
              <c:strCache>
                <c:ptCount val="1"/>
                <c:pt idx="0">
                  <c:v>Grape</c:v>
                </c:pt>
              </c:strCache>
            </c:strRef>
          </c:tx>
          <c:spPr>
            <a:solidFill>
              <a:schemeClr val="accent1"/>
            </a:solidFill>
            <a:ln>
              <a:noFill/>
            </a:ln>
            <a:effectLst/>
          </c:spPr>
          <c:invertIfNegative val="0"/>
          <c:cat>
            <c:multiLvlStrRef>
              <c:f>'mixed infections (2)'!$N$9:$N$19</c:f>
              <c:multiLvlStrCache>
                <c:ptCount val="6"/>
                <c:lvl>
                  <c:pt idx="0">
                    <c:v>Moyenne de 3-I Detection</c:v>
                  </c:pt>
                  <c:pt idx="1">
                    <c:v>Moyenne de 3-VI Detection</c:v>
                  </c:pt>
                  <c:pt idx="2">
                    <c:v>Moyenne de 3-I + 3-VI Detection</c:v>
                  </c:pt>
                  <c:pt idx="3">
                    <c:v>Moyenne de 3-I Detection</c:v>
                  </c:pt>
                  <c:pt idx="4">
                    <c:v>Moyenne de 3-VI Detection</c:v>
                  </c:pt>
                  <c:pt idx="5">
                    <c:v>Moyenne de 3-I + 3-VI Detection</c:v>
                  </c:pt>
                </c:lvl>
                <c:lvl>
                  <c:pt idx="0">
                    <c:v>Chardonnay</c:v>
                  </c:pt>
                  <c:pt idx="3">
                    <c:v>Pinot Noir</c:v>
                  </c:pt>
                </c:lvl>
              </c:multiLvlStrCache>
            </c:multiLvlStrRef>
          </c:cat>
          <c:val>
            <c:numRef>
              <c:f>'mixed infections (2)'!$O$9:$O$19</c:f>
              <c:numCache>
                <c:formatCode>General</c:formatCode>
                <c:ptCount val="6"/>
                <c:pt idx="0">
                  <c:v>7.407407407407407E-2</c:v>
                </c:pt>
                <c:pt idx="1">
                  <c:v>0.22222222222222221</c:v>
                </c:pt>
                <c:pt idx="2">
                  <c:v>7.407407407407407E-2</c:v>
                </c:pt>
                <c:pt idx="3">
                  <c:v>0.15625</c:v>
                </c:pt>
                <c:pt idx="4">
                  <c:v>6.25E-2</c:v>
                </c:pt>
                <c:pt idx="5">
                  <c:v>3.125E-2</c:v>
                </c:pt>
              </c:numCache>
            </c:numRef>
          </c:val>
        </c:ser>
        <c:ser>
          <c:idx val="1"/>
          <c:order val="1"/>
          <c:tx>
            <c:strRef>
              <c:f>'mixed infections (2)'!$P$7:$P$8</c:f>
              <c:strCache>
                <c:ptCount val="1"/>
                <c:pt idx="0">
                  <c:v>Vine</c:v>
                </c:pt>
              </c:strCache>
            </c:strRef>
          </c:tx>
          <c:spPr>
            <a:solidFill>
              <a:schemeClr val="accent2"/>
            </a:solidFill>
            <a:ln>
              <a:noFill/>
            </a:ln>
            <a:effectLst/>
          </c:spPr>
          <c:invertIfNegative val="0"/>
          <c:cat>
            <c:multiLvlStrRef>
              <c:f>'mixed infections (2)'!$N$9:$N$19</c:f>
              <c:multiLvlStrCache>
                <c:ptCount val="6"/>
                <c:lvl>
                  <c:pt idx="0">
                    <c:v>Moyenne de 3-I Detection</c:v>
                  </c:pt>
                  <c:pt idx="1">
                    <c:v>Moyenne de 3-VI Detection</c:v>
                  </c:pt>
                  <c:pt idx="2">
                    <c:v>Moyenne de 3-I + 3-VI Detection</c:v>
                  </c:pt>
                  <c:pt idx="3">
                    <c:v>Moyenne de 3-I Detection</c:v>
                  </c:pt>
                  <c:pt idx="4">
                    <c:v>Moyenne de 3-VI Detection</c:v>
                  </c:pt>
                  <c:pt idx="5">
                    <c:v>Moyenne de 3-I + 3-VI Detection</c:v>
                  </c:pt>
                </c:lvl>
                <c:lvl>
                  <c:pt idx="0">
                    <c:v>Chardonnay</c:v>
                  </c:pt>
                  <c:pt idx="3">
                    <c:v>Pinot Noir</c:v>
                  </c:pt>
                </c:lvl>
              </c:multiLvlStrCache>
            </c:multiLvlStrRef>
          </c:cat>
          <c:val>
            <c:numRef>
              <c:f>'mixed infections (2)'!$P$9:$P$19</c:f>
              <c:numCache>
                <c:formatCode>General</c:formatCode>
                <c:ptCount val="6"/>
                <c:pt idx="0">
                  <c:v>0</c:v>
                </c:pt>
                <c:pt idx="1">
                  <c:v>0.13043478260869565</c:v>
                </c:pt>
                <c:pt idx="2">
                  <c:v>0</c:v>
                </c:pt>
                <c:pt idx="3">
                  <c:v>0.15384615384615385</c:v>
                </c:pt>
                <c:pt idx="4">
                  <c:v>0.19230769230769232</c:v>
                </c:pt>
                <c:pt idx="5">
                  <c:v>0</c:v>
                </c:pt>
              </c:numCache>
            </c:numRef>
          </c:val>
        </c:ser>
        <c:dLbls>
          <c:showLegendKey val="0"/>
          <c:showVal val="0"/>
          <c:showCatName val="0"/>
          <c:showSerName val="0"/>
          <c:showPercent val="0"/>
          <c:showBubbleSize val="0"/>
        </c:dLbls>
        <c:gapWidth val="219"/>
        <c:overlap val="100"/>
        <c:axId val="165679248"/>
        <c:axId val="124217392"/>
      </c:barChart>
      <c:catAx>
        <c:axId val="165679248"/>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124217392"/>
        <c:crosses val="autoZero"/>
        <c:auto val="1"/>
        <c:lblAlgn val="ctr"/>
        <c:lblOffset val="100"/>
        <c:noMultiLvlLbl val="0"/>
      </c:catAx>
      <c:valAx>
        <c:axId val="124217392"/>
        <c:scaling>
          <c:orientation val="minMax"/>
          <c:max val="0.49000000000000005"/>
          <c:min val="0"/>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crossAx val="165679248"/>
        <c:crosses val="autoZero"/>
        <c:crossBetween val="between"/>
        <c:majorUnit val="0.1"/>
        <c:minorUnit val="0.1"/>
      </c:valAx>
      <c:spPr>
        <a:noFill/>
        <a:ln>
          <a:noFill/>
        </a:ln>
        <a:effectLst/>
      </c:spPr>
    </c:plotArea>
    <c:legend>
      <c:legendPos val="r"/>
      <c:layout>
        <c:manualLayout>
          <c:xMode val="edge"/>
          <c:yMode val="edge"/>
          <c:x val="0.66596108938379406"/>
          <c:y val="0.17862407557802137"/>
          <c:w val="0.18390163798003842"/>
          <c:h val="0.33176764654428875"/>
        </c:manualLayout>
      </c:layout>
      <c:overlay val="1"/>
      <c:spPr>
        <a:noFill/>
        <a:ln>
          <a:noFill/>
        </a:ln>
        <a:effectLst/>
      </c:spPr>
      <c:txPr>
        <a:bodyPr rot="0" spcFirstLastPara="1" vertOverflow="ellipsis" vert="horz" wrap="square" anchor="ctr" anchorCtr="1"/>
        <a:lstStyle/>
        <a:p>
          <a:pPr>
            <a:defRPr sz="18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800" b="1"/>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2-09-11T11:00:35.870" idx="4">
    <p:pos x="10" y="10"/>
    <p:text>put lt mealybug pic</p:text>
  </p:cm>
</p:cmLst>
</file>

<file path=ppt/comments/comment2.xml><?xml version="1.0" encoding="utf-8"?>
<p:cmLst xmlns:a="http://schemas.openxmlformats.org/drawingml/2006/main" xmlns:r="http://schemas.openxmlformats.org/officeDocument/2006/relationships" xmlns:p="http://schemas.openxmlformats.org/presentationml/2006/main">
  <p:cm authorId="1" dt="2012-09-07T14:40:08.082" idx="2">
    <p:pos x="10" y="10"/>
    <p:text>Add error bars</p:text>
  </p:cm>
</p:cmLst>
</file>

<file path=ppt/comments/comment3.xml><?xml version="1.0" encoding="utf-8"?>
<p:cmLst xmlns:a="http://schemas.openxmlformats.org/drawingml/2006/main" xmlns:r="http://schemas.openxmlformats.org/officeDocument/2006/relationships" xmlns:p="http://schemas.openxmlformats.org/presentationml/2006/main">
  <p:cm authorId="2" dt="2014-01-27T12:00:42.214" idx="1">
    <p:pos x="10" y="10"/>
    <p:text>Why this virus and theses variants? 3-VI is a more divergent variant</p:text>
    <p:extLst>
      <p:ext uri="{C676402C-5697-4E1C-873F-D02D1690AC5C}">
        <p15:threadingInfo xmlns:p15="http://schemas.microsoft.com/office/powerpoint/2012/main" timeZoneBias="480"/>
      </p:ext>
    </p:extLst>
  </p:cm>
  <p:cm authorId="2" dt="2014-01-27T12:01:35.955" idx="2">
    <p:pos x="10" y="146"/>
    <p:text>Why these vectors?</p:text>
    <p:extLst>
      <p:ext uri="{C676402C-5697-4E1C-873F-D02D1690AC5C}">
        <p15:threadingInfo xmlns:p15="http://schemas.microsoft.com/office/powerpoint/2012/main" timeZoneBias="480">
          <p15:parentCm authorId="2" idx="1"/>
        </p15:threadingInfo>
      </p:ext>
    </p:extLst>
  </p:cm>
  <p:cm authorId="2" dt="2014-01-27T15:08:05.376" idx="4">
    <p:pos x="10" y="418"/>
    <p:text>pinot noir considered indivator variety because shows very clear symptoms</p:text>
    <p:extLst>
      <p:ext uri="{C676402C-5697-4E1C-873F-D02D1690AC5C}">
        <p15:threadingInfo xmlns:p15="http://schemas.microsoft.com/office/powerpoint/2012/main" timeZoneBias="480">
          <p15:parentCm authorId="2" idx="1"/>
        </p15:threadingInfo>
      </p:ext>
    </p:extLst>
  </p:cm>
  <p:cm authorId="2" dt="2014-01-27T15:08:34.523" idx="5">
    <p:pos x="10" y="554"/>
    <p:text>chardonnay tends to be asymptomatic</p:text>
    <p:extLst>
      <p:ext uri="{C676402C-5697-4E1C-873F-D02D1690AC5C}">
        <p15:threadingInfo xmlns:p15="http://schemas.microsoft.com/office/powerpoint/2012/main" timeZoneBias="480">
          <p15:parentCm authorId="2" idx="1"/>
        </p15:threadingInfo>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2" dt="2014-01-28T11:43:13.115" idx="8">
    <p:pos x="10" y="10"/>
    <p:text>As different virus species and variants are interacting whith each other in the environment, and sometimes causing mixed infections, it is essential to understand their genetic diversity, the nature of their interactions and differences in transmission. This could help provide efficient detection tools and means to counter the propagation of the disease.</p:text>
    <p:extLst>
      <p:ext uri="{C676402C-5697-4E1C-873F-D02D1690AC5C}">
        <p15:threadingInfo xmlns:p15="http://schemas.microsoft.com/office/powerpoint/2012/main" timeZoneBias="4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2" dt="2014-01-28T11:42:30.599" idx="7">
    <p:pos x="10" y="10"/>
    <p:text>We removed from the data the ambiguous results</p:text>
    <p:extLst>
      <p:ext uri="{C676402C-5697-4E1C-873F-D02D1690AC5C}">
        <p15:threadingInfo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E2AA6C-197A-4B9A-B1A7-323C78829563}" type="datetimeFigureOut">
              <a:rPr lang="en-US" smtClean="0"/>
              <a:t>5/14/2014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E41505-102E-40F5-9979-6C347EB8F13D}" type="slidenum">
              <a:rPr lang="en-US" smtClean="0"/>
              <a:t>‹#›</a:t>
            </a:fld>
            <a:endParaRPr lang="en-US"/>
          </a:p>
        </p:txBody>
      </p:sp>
    </p:spTree>
    <p:extLst>
      <p:ext uri="{BB962C8B-B14F-4D97-AF65-F5344CB8AC3E}">
        <p14:creationId xmlns:p14="http://schemas.microsoft.com/office/powerpoint/2010/main" val="2034777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726A928-AF7B-4EAF-8E11-64C154B13A3F}" type="slidenum">
              <a:rPr lang="en-US" smtClean="0"/>
              <a:t>12</a:t>
            </a:fld>
            <a:endParaRPr lang="en-US"/>
          </a:p>
        </p:txBody>
      </p:sp>
    </p:spTree>
    <p:extLst>
      <p:ext uri="{BB962C8B-B14F-4D97-AF65-F5344CB8AC3E}">
        <p14:creationId xmlns:p14="http://schemas.microsoft.com/office/powerpoint/2010/main" val="20690186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9D1A84D-72CB-43EB-B040-8C62607B5876}" type="datetimeFigureOut">
              <a:rPr lang="en-US" smtClean="0"/>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4EBA2A-D905-4B24-A9AA-9FDAA868E202}" type="slidenum">
              <a:rPr lang="en-US" smtClean="0"/>
              <a:t>‹#›</a:t>
            </a:fld>
            <a:endParaRPr lang="en-US"/>
          </a:p>
        </p:txBody>
      </p:sp>
    </p:spTree>
    <p:extLst>
      <p:ext uri="{BB962C8B-B14F-4D97-AF65-F5344CB8AC3E}">
        <p14:creationId xmlns:p14="http://schemas.microsoft.com/office/powerpoint/2010/main" val="2394468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D1A84D-72CB-43EB-B040-8C62607B5876}" type="datetimeFigureOut">
              <a:rPr lang="en-US" smtClean="0"/>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4EBA2A-D905-4B24-A9AA-9FDAA868E202}" type="slidenum">
              <a:rPr lang="en-US" smtClean="0"/>
              <a:t>‹#›</a:t>
            </a:fld>
            <a:endParaRPr lang="en-US"/>
          </a:p>
        </p:txBody>
      </p:sp>
    </p:spTree>
    <p:extLst>
      <p:ext uri="{BB962C8B-B14F-4D97-AF65-F5344CB8AC3E}">
        <p14:creationId xmlns:p14="http://schemas.microsoft.com/office/powerpoint/2010/main" val="10490944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D1A84D-72CB-43EB-B040-8C62607B5876}" type="datetimeFigureOut">
              <a:rPr lang="en-US" smtClean="0"/>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4EBA2A-D905-4B24-A9AA-9FDAA868E202}" type="slidenum">
              <a:rPr lang="en-US" smtClean="0"/>
              <a:t>‹#›</a:t>
            </a:fld>
            <a:endParaRPr lang="en-US"/>
          </a:p>
        </p:txBody>
      </p:sp>
    </p:spTree>
    <p:extLst>
      <p:ext uri="{BB962C8B-B14F-4D97-AF65-F5344CB8AC3E}">
        <p14:creationId xmlns:p14="http://schemas.microsoft.com/office/powerpoint/2010/main" val="15774827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80740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21020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59052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86541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098156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078572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641233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8672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D1A84D-72CB-43EB-B040-8C62607B5876}" type="datetimeFigureOut">
              <a:rPr lang="en-US" smtClean="0"/>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4EBA2A-D905-4B24-A9AA-9FDAA868E202}" type="slidenum">
              <a:rPr lang="en-US" smtClean="0"/>
              <a:t>‹#›</a:t>
            </a:fld>
            <a:endParaRPr lang="en-US"/>
          </a:p>
        </p:txBody>
      </p:sp>
    </p:spTree>
    <p:extLst>
      <p:ext uri="{BB962C8B-B14F-4D97-AF65-F5344CB8AC3E}">
        <p14:creationId xmlns:p14="http://schemas.microsoft.com/office/powerpoint/2010/main" val="29534822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994940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22933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22826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9D1A84D-72CB-43EB-B040-8C62607B5876}" type="datetimeFigureOut">
              <a:rPr lang="en-US" smtClean="0"/>
              <a:t>5/14/2014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4EBA2A-D905-4B24-A9AA-9FDAA868E202}" type="slidenum">
              <a:rPr lang="en-US" smtClean="0"/>
              <a:t>‹#›</a:t>
            </a:fld>
            <a:endParaRPr lang="en-US"/>
          </a:p>
        </p:txBody>
      </p:sp>
    </p:spTree>
    <p:extLst>
      <p:ext uri="{BB962C8B-B14F-4D97-AF65-F5344CB8AC3E}">
        <p14:creationId xmlns:p14="http://schemas.microsoft.com/office/powerpoint/2010/main" val="11865379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9D1A84D-72CB-43EB-B040-8C62607B5876}" type="datetimeFigureOut">
              <a:rPr lang="en-US" smtClean="0"/>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4EBA2A-D905-4B24-A9AA-9FDAA868E202}" type="slidenum">
              <a:rPr lang="en-US" smtClean="0"/>
              <a:t>‹#›</a:t>
            </a:fld>
            <a:endParaRPr lang="en-US"/>
          </a:p>
        </p:txBody>
      </p:sp>
    </p:spTree>
    <p:extLst>
      <p:ext uri="{BB962C8B-B14F-4D97-AF65-F5344CB8AC3E}">
        <p14:creationId xmlns:p14="http://schemas.microsoft.com/office/powerpoint/2010/main" val="2708306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9D1A84D-72CB-43EB-B040-8C62607B5876}" type="datetimeFigureOut">
              <a:rPr lang="en-US" smtClean="0"/>
              <a:t>5/14/2014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4EBA2A-D905-4B24-A9AA-9FDAA868E202}" type="slidenum">
              <a:rPr lang="en-US" smtClean="0"/>
              <a:t>‹#›</a:t>
            </a:fld>
            <a:endParaRPr lang="en-US"/>
          </a:p>
        </p:txBody>
      </p:sp>
    </p:spTree>
    <p:extLst>
      <p:ext uri="{BB962C8B-B14F-4D97-AF65-F5344CB8AC3E}">
        <p14:creationId xmlns:p14="http://schemas.microsoft.com/office/powerpoint/2010/main" val="2624925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9D1A84D-72CB-43EB-B040-8C62607B5876}" type="datetimeFigureOut">
              <a:rPr lang="en-US" smtClean="0"/>
              <a:t>5/14/2014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4EBA2A-D905-4B24-A9AA-9FDAA868E202}" type="slidenum">
              <a:rPr lang="en-US" smtClean="0"/>
              <a:t>‹#›</a:t>
            </a:fld>
            <a:endParaRPr lang="en-US"/>
          </a:p>
        </p:txBody>
      </p:sp>
    </p:spTree>
    <p:extLst>
      <p:ext uri="{BB962C8B-B14F-4D97-AF65-F5344CB8AC3E}">
        <p14:creationId xmlns:p14="http://schemas.microsoft.com/office/powerpoint/2010/main" val="2652542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D1A84D-72CB-43EB-B040-8C62607B5876}" type="datetimeFigureOut">
              <a:rPr lang="en-US" smtClean="0"/>
              <a:t>5/14/2014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4EBA2A-D905-4B24-A9AA-9FDAA868E202}" type="slidenum">
              <a:rPr lang="en-US" smtClean="0"/>
              <a:t>‹#›</a:t>
            </a:fld>
            <a:endParaRPr lang="en-US"/>
          </a:p>
        </p:txBody>
      </p:sp>
    </p:spTree>
    <p:extLst>
      <p:ext uri="{BB962C8B-B14F-4D97-AF65-F5344CB8AC3E}">
        <p14:creationId xmlns:p14="http://schemas.microsoft.com/office/powerpoint/2010/main" val="1410732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D1A84D-72CB-43EB-B040-8C62607B5876}" type="datetimeFigureOut">
              <a:rPr lang="en-US" smtClean="0"/>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4EBA2A-D905-4B24-A9AA-9FDAA868E202}" type="slidenum">
              <a:rPr lang="en-US" smtClean="0"/>
              <a:t>‹#›</a:t>
            </a:fld>
            <a:endParaRPr lang="en-US"/>
          </a:p>
        </p:txBody>
      </p:sp>
    </p:spTree>
    <p:extLst>
      <p:ext uri="{BB962C8B-B14F-4D97-AF65-F5344CB8AC3E}">
        <p14:creationId xmlns:p14="http://schemas.microsoft.com/office/powerpoint/2010/main" val="22803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D1A84D-72CB-43EB-B040-8C62607B5876}" type="datetimeFigureOut">
              <a:rPr lang="en-US" smtClean="0"/>
              <a:t>5/14/2014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4EBA2A-D905-4B24-A9AA-9FDAA868E202}" type="slidenum">
              <a:rPr lang="en-US" smtClean="0"/>
              <a:t>‹#›</a:t>
            </a:fld>
            <a:endParaRPr lang="en-US"/>
          </a:p>
        </p:txBody>
      </p:sp>
    </p:spTree>
    <p:extLst>
      <p:ext uri="{BB962C8B-B14F-4D97-AF65-F5344CB8AC3E}">
        <p14:creationId xmlns:p14="http://schemas.microsoft.com/office/powerpoint/2010/main" val="4053594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D1A84D-72CB-43EB-B040-8C62607B5876}" type="datetimeFigureOut">
              <a:rPr lang="en-US" smtClean="0"/>
              <a:t>5/14/2014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A4EBA2A-D905-4B24-A9AA-9FDAA868E202}" type="slidenum">
              <a:rPr lang="en-US" smtClean="0"/>
              <a:t>‹#›</a:t>
            </a:fld>
            <a:endParaRPr lang="en-US"/>
          </a:p>
        </p:txBody>
      </p:sp>
    </p:spTree>
    <p:extLst>
      <p:ext uri="{BB962C8B-B14F-4D97-AF65-F5344CB8AC3E}">
        <p14:creationId xmlns:p14="http://schemas.microsoft.com/office/powerpoint/2010/main" val="21290971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D8D12D-4AA8-4007-83BB-D64F79E5D326}" type="datetimeFigureOut">
              <a:rPr lang="en-US" smtClean="0">
                <a:solidFill>
                  <a:prstClr val="black">
                    <a:tint val="75000"/>
                  </a:prstClr>
                </a:solidFill>
              </a:rPr>
              <a:pPr/>
              <a:t>5/14/2014</a:t>
            </a:fld>
            <a:endParaRPr lang="en-US">
              <a:solidFill>
                <a:prstClr val="black">
                  <a:tint val="75000"/>
                </a:prstClr>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61DC53-88CE-4226-8573-621244B73CC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50588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gif"/><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chart" Target="../charts/chart2.xml"/><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5.jpeg"/><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3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7.xml"/><Relationship Id="rId4" Type="http://schemas.openxmlformats.org/officeDocument/2006/relationships/image" Target="../media/image52.jpeg"/></Relationships>
</file>

<file path=ppt/slides/_rels/slide4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comments" Target="../comments/comment3.xml"/><Relationship Id="rId2" Type="http://schemas.openxmlformats.org/officeDocument/2006/relationships/image" Target="../media/image58.png"/><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49.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64.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8" Type="http://schemas.openxmlformats.org/officeDocument/2006/relationships/image" Target="../media/image11.gif"/><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gif"/><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32120"/>
            <a:ext cx="12192000" cy="9144000"/>
          </a:xfrm>
          <a:prstGeom prst="rect">
            <a:avLst/>
          </a:prstGeom>
        </p:spPr>
      </p:pic>
      <p:sp>
        <p:nvSpPr>
          <p:cNvPr id="4" name="Rectangle 3"/>
          <p:cNvSpPr/>
          <p:nvPr/>
        </p:nvSpPr>
        <p:spPr>
          <a:xfrm>
            <a:off x="705715" y="1414172"/>
            <a:ext cx="10381386" cy="4278094"/>
          </a:xfrm>
          <a:prstGeom prst="rect">
            <a:avLst/>
          </a:prstGeom>
        </p:spPr>
        <p:txBody>
          <a:bodyPr wrap="square">
            <a:spAutoFit/>
          </a:bodyPr>
          <a:lstStyle/>
          <a:p>
            <a:pPr algn="ctr"/>
            <a:r>
              <a:rPr lang="en-US" sz="4800" b="1" dirty="0">
                <a:solidFill>
                  <a:srgbClr val="FFFF00"/>
                </a:solidFill>
              </a:rPr>
              <a:t>Vectors of Red Leaf </a:t>
            </a:r>
            <a:r>
              <a:rPr lang="en-US" sz="4800" b="1" dirty="0" smtClean="0">
                <a:solidFill>
                  <a:srgbClr val="FFFF00"/>
                </a:solidFill>
              </a:rPr>
              <a:t>Diseases</a:t>
            </a:r>
            <a:endParaRPr lang="en-US" sz="2800" b="1" dirty="0" smtClean="0">
              <a:solidFill>
                <a:srgbClr val="FFFF00"/>
              </a:solidFill>
              <a:effectLst/>
              <a:latin typeface="Arial" panose="020B0604020202020204" pitchFamily="34" charset="0"/>
              <a:ea typeface="Times New Roman" panose="02020603050405020304" pitchFamily="18" charset="0"/>
            </a:endParaRPr>
          </a:p>
          <a:p>
            <a:pPr marL="457200" marR="0" indent="-457200" algn="ctr">
              <a:spcBef>
                <a:spcPts val="0"/>
              </a:spcBef>
              <a:spcAft>
                <a:spcPts val="0"/>
              </a:spcAft>
            </a:pPr>
            <a:endParaRPr lang="en-US" sz="2800" b="1" dirty="0">
              <a:solidFill>
                <a:srgbClr val="FFFF00"/>
              </a:solidFill>
              <a:latin typeface="Arial" panose="020B0604020202020204" pitchFamily="34" charset="0"/>
              <a:ea typeface="Times New Roman" panose="02020603050405020304" pitchFamily="18" charset="0"/>
            </a:endParaRPr>
          </a:p>
          <a:p>
            <a:pPr marL="457200" marR="0" indent="-457200" algn="ctr">
              <a:spcBef>
                <a:spcPts val="0"/>
              </a:spcBef>
              <a:spcAft>
                <a:spcPts val="0"/>
              </a:spcAft>
            </a:pPr>
            <a:endParaRPr lang="en-US" sz="2800" b="1" dirty="0" smtClean="0">
              <a:solidFill>
                <a:srgbClr val="FFFF00"/>
              </a:solidFill>
              <a:latin typeface="Arial" panose="020B0604020202020204" pitchFamily="34" charset="0"/>
              <a:ea typeface="Times New Roman" panose="02020603050405020304" pitchFamily="18" charset="0"/>
            </a:endParaRPr>
          </a:p>
          <a:p>
            <a:pPr marL="457200" marR="0" indent="-457200" algn="ctr">
              <a:spcBef>
                <a:spcPts val="0"/>
              </a:spcBef>
              <a:spcAft>
                <a:spcPts val="0"/>
              </a:spcAft>
            </a:pPr>
            <a:endParaRPr lang="en-US" sz="2800" b="1" dirty="0">
              <a:solidFill>
                <a:srgbClr val="FFFF00"/>
              </a:solidFill>
              <a:latin typeface="Arial" panose="020B0604020202020204" pitchFamily="34" charset="0"/>
              <a:ea typeface="Times New Roman" panose="02020603050405020304" pitchFamily="18" charset="0"/>
            </a:endParaRPr>
          </a:p>
          <a:p>
            <a:pPr marL="457200" marR="0" indent="-457200" algn="ctr">
              <a:spcBef>
                <a:spcPts val="0"/>
              </a:spcBef>
              <a:spcAft>
                <a:spcPts val="0"/>
              </a:spcAft>
            </a:pPr>
            <a:endParaRPr lang="en-US" sz="2800" b="1" dirty="0" smtClean="0">
              <a:solidFill>
                <a:srgbClr val="FFFF00"/>
              </a:solidFill>
              <a:effectLst/>
              <a:latin typeface="Arial" panose="020B0604020202020204" pitchFamily="34" charset="0"/>
              <a:ea typeface="Times New Roman" panose="02020603050405020304" pitchFamily="18" charset="0"/>
            </a:endParaRPr>
          </a:p>
          <a:p>
            <a:pPr marL="457200" marR="0" indent="-457200" algn="ctr">
              <a:spcBef>
                <a:spcPts val="0"/>
              </a:spcBef>
              <a:spcAft>
                <a:spcPts val="0"/>
              </a:spcAft>
            </a:pPr>
            <a:r>
              <a:rPr lang="en-US" sz="3600" b="1" dirty="0" smtClean="0">
                <a:solidFill>
                  <a:srgbClr val="FFFF00"/>
                </a:solidFill>
                <a:effectLst/>
                <a:latin typeface="Arial" panose="020B0604020202020204" pitchFamily="34" charset="0"/>
                <a:ea typeface="Times New Roman" panose="02020603050405020304" pitchFamily="18" charset="0"/>
              </a:rPr>
              <a:t>Kai Blaisdell</a:t>
            </a:r>
          </a:p>
          <a:p>
            <a:pPr marL="457200" marR="0" indent="-457200" algn="ctr">
              <a:spcBef>
                <a:spcPts val="0"/>
              </a:spcBef>
              <a:spcAft>
                <a:spcPts val="0"/>
              </a:spcAft>
            </a:pPr>
            <a:r>
              <a:rPr lang="en-US" sz="2800" b="1" dirty="0" smtClean="0">
                <a:solidFill>
                  <a:srgbClr val="FFFF00"/>
                </a:solidFill>
                <a:effectLst/>
                <a:latin typeface="Arial" panose="020B0604020202020204" pitchFamily="34" charset="0"/>
                <a:ea typeface="Times New Roman" panose="02020603050405020304" pitchFamily="18" charset="0"/>
              </a:rPr>
              <a:t>Dept. of Environmental Science, Policy, and Management </a:t>
            </a:r>
          </a:p>
          <a:p>
            <a:pPr marL="457200" marR="0" indent="-457200" algn="ctr">
              <a:spcBef>
                <a:spcPts val="0"/>
              </a:spcBef>
              <a:spcAft>
                <a:spcPts val="0"/>
              </a:spcAft>
            </a:pPr>
            <a:r>
              <a:rPr lang="en-US" sz="2800" b="1" dirty="0" smtClean="0">
                <a:solidFill>
                  <a:srgbClr val="FFFF00"/>
                </a:solidFill>
                <a:effectLst/>
                <a:latin typeface="Arial" panose="020B0604020202020204" pitchFamily="34" charset="0"/>
                <a:ea typeface="Times New Roman" panose="02020603050405020304" pitchFamily="18" charset="0"/>
              </a:rPr>
              <a:t>UC Berkeley</a:t>
            </a:r>
            <a:endParaRPr lang="en-US" sz="4000" b="1" dirty="0" smtClean="0">
              <a:solidFill>
                <a:srgbClr val="FFFF00"/>
              </a:solidFill>
              <a:effectLst/>
              <a:latin typeface="Times New Roman" panose="02020603050405020304" pitchFamily="18" charset="0"/>
              <a:ea typeface="Times New Roman" panose="02020603050405020304" pitchFamily="18" charset="0"/>
            </a:endParaRPr>
          </a:p>
          <a:p>
            <a:pPr algn="ctr"/>
            <a:endParaRPr lang="en-US" sz="2000" b="1" dirty="0">
              <a:solidFill>
                <a:srgbClr val="FFFF00"/>
              </a:solidFill>
            </a:endParaRPr>
          </a:p>
        </p:txBody>
      </p:sp>
    </p:spTree>
    <p:extLst>
      <p:ext uri="{BB962C8B-B14F-4D97-AF65-F5344CB8AC3E}">
        <p14:creationId xmlns:p14="http://schemas.microsoft.com/office/powerpoint/2010/main" val="28341131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0" y="228601"/>
            <a:ext cx="8577618" cy="1061829"/>
          </a:xfrm>
          <a:prstGeom prst="rect">
            <a:avLst/>
          </a:prstGeom>
          <a:noFill/>
        </p:spPr>
        <p:txBody>
          <a:bodyPr wrap="square" rtlCol="0">
            <a:spAutoFit/>
          </a:bodyPr>
          <a:lstStyle/>
          <a:p>
            <a:r>
              <a:rPr lang="en-US" sz="2100" b="1" dirty="0"/>
              <a:t>Possible </a:t>
            </a:r>
            <a:r>
              <a:rPr lang="en-US" sz="2100" b="1" dirty="0" err="1" smtClean="0"/>
              <a:t>mealybug</a:t>
            </a:r>
            <a:r>
              <a:rPr lang="en-US" sz="2100" b="1" dirty="0" smtClean="0"/>
              <a:t> vectors of </a:t>
            </a:r>
            <a:r>
              <a:rPr lang="en-US" sz="2100" b="1" dirty="0" err="1" smtClean="0"/>
              <a:t>Leafroll</a:t>
            </a:r>
            <a:r>
              <a:rPr lang="en-US" sz="2100" b="1" dirty="0" smtClean="0"/>
              <a:t> 3</a:t>
            </a:r>
            <a:endParaRPr lang="en-US" sz="2100" b="1" dirty="0"/>
          </a:p>
          <a:p>
            <a:endParaRPr lang="en-US" sz="2100" b="1" dirty="0"/>
          </a:p>
          <a:p>
            <a:r>
              <a:rPr lang="en-US" sz="2100" b="1" dirty="0"/>
              <a:t>					Transmission by vector</a:t>
            </a:r>
          </a:p>
        </p:txBody>
      </p:sp>
      <p:pic>
        <p:nvPicPr>
          <p:cNvPr id="3082" name="Picture 10" descr="Common mealybug species in vineyards are (A) grape mealybug, with orange-to-red ostiolar secretion near the head and anus (the fluid is often a defensive tactic to ward off predators); (B) obscure mealybug; (C) longtailed mealybug; (D) vine mealybug approaching a grape berry; and (E) Gill's mealybug with glasslike rods brushed aside to show adult wax patter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1" y="1416469"/>
            <a:ext cx="4790954" cy="52891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20141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295624"/>
            <a:ext cx="5410200" cy="65432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2006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24532" y="6172200"/>
            <a:ext cx="1213794" cy="369332"/>
          </a:xfrm>
          <a:prstGeom prst="rect">
            <a:avLst/>
          </a:prstGeom>
          <a:noFill/>
        </p:spPr>
        <p:txBody>
          <a:bodyPr wrap="none" rtlCol="0">
            <a:spAutoFit/>
          </a:bodyPr>
          <a:lstStyle/>
          <a:p>
            <a:r>
              <a:rPr lang="en-US" dirty="0"/>
              <a:t>Blanc 2008</a:t>
            </a:r>
          </a:p>
        </p:txBody>
      </p:sp>
      <p:sp>
        <p:nvSpPr>
          <p:cNvPr id="3" name="TextBox 2"/>
          <p:cNvSpPr txBox="1"/>
          <p:nvPr/>
        </p:nvSpPr>
        <p:spPr>
          <a:xfrm>
            <a:off x="1905000" y="396707"/>
            <a:ext cx="1305678" cy="461665"/>
          </a:xfrm>
          <a:prstGeom prst="rect">
            <a:avLst/>
          </a:prstGeom>
          <a:noFill/>
        </p:spPr>
        <p:txBody>
          <a:bodyPr wrap="none" rtlCol="0">
            <a:spAutoFit/>
          </a:bodyPr>
          <a:lstStyle/>
          <a:p>
            <a:r>
              <a:rPr lang="en-US" sz="2400" b="1" dirty="0"/>
              <a:t>In vector</a:t>
            </a:r>
          </a:p>
        </p:txBody>
      </p:sp>
      <p:pic>
        <p:nvPicPr>
          <p:cNvPr id="2053" name="Picture 5" descr="Full-size image (16 K)"/>
          <p:cNvPicPr>
            <a:picLocks noChangeAspect="1" noChangeArrowheads="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066616" y="1143000"/>
            <a:ext cx="7948326" cy="4754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2349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28601"/>
            <a:ext cx="7620000" cy="6073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788784" y="6477000"/>
            <a:ext cx="1050416" cy="369332"/>
          </a:xfrm>
          <a:prstGeom prst="rect">
            <a:avLst/>
          </a:prstGeom>
          <a:noFill/>
        </p:spPr>
        <p:txBody>
          <a:bodyPr wrap="none" rtlCol="0">
            <a:spAutoFit/>
          </a:bodyPr>
          <a:lstStyle/>
          <a:p>
            <a:r>
              <a:rPr lang="en-US" dirty="0" err="1"/>
              <a:t>Acrostyle</a:t>
            </a:r>
            <a:endParaRPr lang="en-US" dirty="0"/>
          </a:p>
        </p:txBody>
      </p:sp>
    </p:spTree>
    <p:extLst>
      <p:ext uri="{BB962C8B-B14F-4D97-AF65-F5344CB8AC3E}">
        <p14:creationId xmlns:p14="http://schemas.microsoft.com/office/powerpoint/2010/main" val="36411606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c431376.r76.cf2.rackcdn.com/45092/fmicb-04-00082-HTML/image_m/fmicb-04-00082-g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827" y="1445601"/>
            <a:ext cx="11186193" cy="473411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8973707" y="6376121"/>
            <a:ext cx="2748445" cy="369332"/>
          </a:xfrm>
          <a:prstGeom prst="rect">
            <a:avLst/>
          </a:prstGeom>
          <a:noFill/>
        </p:spPr>
        <p:txBody>
          <a:bodyPr wrap="none" rtlCol="0">
            <a:spAutoFit/>
          </a:bodyPr>
          <a:lstStyle/>
          <a:p>
            <a:r>
              <a:rPr lang="en-US" dirty="0" smtClean="0"/>
              <a:t>GLRaV-3, Maree et al. 2013</a:t>
            </a:r>
            <a:endParaRPr lang="en-US" dirty="0"/>
          </a:p>
        </p:txBody>
      </p:sp>
      <p:sp>
        <p:nvSpPr>
          <p:cNvPr id="4" name="TextBox 3"/>
          <p:cNvSpPr txBox="1"/>
          <p:nvPr/>
        </p:nvSpPr>
        <p:spPr>
          <a:xfrm>
            <a:off x="208551" y="64171"/>
            <a:ext cx="6971717" cy="1323439"/>
          </a:xfrm>
          <a:prstGeom prst="rect">
            <a:avLst/>
          </a:prstGeom>
          <a:noFill/>
        </p:spPr>
        <p:txBody>
          <a:bodyPr wrap="none" rtlCol="0">
            <a:spAutoFit/>
          </a:bodyPr>
          <a:lstStyle/>
          <a:p>
            <a:r>
              <a:rPr lang="en-US" sz="4000" b="1" dirty="0" smtClean="0"/>
              <a:t>Host:</a:t>
            </a:r>
          </a:p>
          <a:p>
            <a:r>
              <a:rPr lang="en-US" sz="4000" b="1" dirty="0" smtClean="0"/>
              <a:t>Symptoms vary among varieties</a:t>
            </a:r>
            <a:endParaRPr lang="en-US" sz="4000" b="1" dirty="0"/>
          </a:p>
        </p:txBody>
      </p:sp>
    </p:spTree>
    <p:extLst>
      <p:ext uri="{BB962C8B-B14F-4D97-AF65-F5344CB8AC3E}">
        <p14:creationId xmlns:p14="http://schemas.microsoft.com/office/powerpoint/2010/main" val="2393358303"/>
      </p:ext>
    </p:extLst>
  </p:cSld>
  <p:clrMapOvr>
    <a:masterClrMapping/>
  </p:clrMapOvr>
  <mc:AlternateContent xmlns:mc="http://schemas.openxmlformats.org/markup-compatibility/2006" xmlns:p14="http://schemas.microsoft.com/office/powerpoint/2010/main">
    <mc:Choice Requires="p14">
      <p:transition spd="slow" p14:dur="2000" advTm="5"/>
    </mc:Choice>
    <mc:Fallback xmlns="">
      <p:transition spd="slow" advTm="5"/>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practicalwinery.com/winter2012/images/leafroll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3366" y="838200"/>
            <a:ext cx="8832234" cy="334327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practicalwinery.com/winter2012/images/leafroll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5996" y="4191000"/>
            <a:ext cx="3733805" cy="249390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246274" y="6077635"/>
            <a:ext cx="4404667" cy="646331"/>
          </a:xfrm>
          <a:prstGeom prst="rect">
            <a:avLst/>
          </a:prstGeom>
          <a:noFill/>
        </p:spPr>
        <p:txBody>
          <a:bodyPr wrap="none" rtlCol="0">
            <a:spAutoFit/>
          </a:bodyPr>
          <a:lstStyle/>
          <a:p>
            <a:r>
              <a:rPr lang="en-US" dirty="0" err="1"/>
              <a:t>Klaassen</a:t>
            </a:r>
            <a:r>
              <a:rPr lang="en-US" dirty="0"/>
              <a:t> et al. 2011</a:t>
            </a:r>
          </a:p>
          <a:p>
            <a:r>
              <a:rPr lang="en-US" dirty="0"/>
              <a:t>http://www.practicalwinery.com/winter2012</a:t>
            </a:r>
          </a:p>
        </p:txBody>
      </p:sp>
      <p:sp>
        <p:nvSpPr>
          <p:cNvPr id="2" name="TextBox 1"/>
          <p:cNvSpPr txBox="1"/>
          <p:nvPr/>
        </p:nvSpPr>
        <p:spPr>
          <a:xfrm>
            <a:off x="243595" y="224136"/>
            <a:ext cx="8163453" cy="461665"/>
          </a:xfrm>
          <a:prstGeom prst="rect">
            <a:avLst/>
          </a:prstGeom>
          <a:noFill/>
        </p:spPr>
        <p:txBody>
          <a:bodyPr wrap="none" rtlCol="0">
            <a:spAutoFit/>
          </a:bodyPr>
          <a:lstStyle/>
          <a:p>
            <a:r>
              <a:rPr lang="en-US" sz="2400" b="1" dirty="0" err="1" smtClean="0"/>
              <a:t>Leafroll</a:t>
            </a:r>
            <a:r>
              <a:rPr lang="en-US" sz="2400" b="1" dirty="0" smtClean="0"/>
              <a:t> 2, 3, GVA, and GVB found in wild grapes </a:t>
            </a:r>
            <a:r>
              <a:rPr lang="en-US" sz="2400" b="1" dirty="0"/>
              <a:t>in Napa Valley</a:t>
            </a:r>
          </a:p>
        </p:txBody>
      </p:sp>
    </p:spTree>
    <p:extLst>
      <p:ext uri="{BB962C8B-B14F-4D97-AF65-F5344CB8AC3E}">
        <p14:creationId xmlns:p14="http://schemas.microsoft.com/office/powerpoint/2010/main" val="34792246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28889" y="876300"/>
            <a:ext cx="7134225" cy="510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752601" y="304801"/>
            <a:ext cx="6426631" cy="646331"/>
          </a:xfrm>
          <a:prstGeom prst="rect">
            <a:avLst/>
          </a:prstGeom>
          <a:noFill/>
        </p:spPr>
        <p:txBody>
          <a:bodyPr wrap="none" rtlCol="0">
            <a:spAutoFit/>
          </a:bodyPr>
          <a:lstStyle/>
          <a:p>
            <a:r>
              <a:rPr lang="en-US" sz="3600" b="1" dirty="0" err="1"/>
              <a:t>Leafroll</a:t>
            </a:r>
            <a:r>
              <a:rPr lang="en-US" sz="3600" b="1" dirty="0"/>
              <a:t> 3 spread in New Zealand</a:t>
            </a:r>
          </a:p>
        </p:txBody>
      </p:sp>
      <p:sp>
        <p:nvSpPr>
          <p:cNvPr id="4" name="TextBox 3"/>
          <p:cNvSpPr txBox="1"/>
          <p:nvPr/>
        </p:nvSpPr>
        <p:spPr>
          <a:xfrm>
            <a:off x="8311164" y="6324600"/>
            <a:ext cx="1860189" cy="369332"/>
          </a:xfrm>
          <a:prstGeom prst="rect">
            <a:avLst/>
          </a:prstGeom>
          <a:noFill/>
        </p:spPr>
        <p:txBody>
          <a:bodyPr wrap="none" rtlCol="0">
            <a:spAutoFit/>
          </a:bodyPr>
          <a:lstStyle/>
          <a:p>
            <a:r>
              <a:rPr lang="en-US" dirty="0"/>
              <a:t>Charles et al 2009</a:t>
            </a:r>
          </a:p>
        </p:txBody>
      </p:sp>
    </p:spTree>
    <p:extLst>
      <p:ext uri="{BB962C8B-B14F-4D97-AF65-F5344CB8AC3E}">
        <p14:creationId xmlns:p14="http://schemas.microsoft.com/office/powerpoint/2010/main" val="32437711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471614"/>
            <a:ext cx="8991600" cy="3584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981200" y="609601"/>
            <a:ext cx="4986750" cy="646331"/>
          </a:xfrm>
          <a:prstGeom prst="rect">
            <a:avLst/>
          </a:prstGeom>
          <a:noFill/>
        </p:spPr>
        <p:txBody>
          <a:bodyPr wrap="none" rtlCol="0">
            <a:spAutoFit/>
          </a:bodyPr>
          <a:lstStyle/>
          <a:p>
            <a:r>
              <a:rPr lang="en-US" sz="3600" b="1" dirty="0" err="1"/>
              <a:t>Leafroll</a:t>
            </a:r>
            <a:r>
              <a:rPr lang="en-US" sz="3600" b="1" dirty="0"/>
              <a:t> 3 spread in Spain</a:t>
            </a:r>
          </a:p>
        </p:txBody>
      </p:sp>
      <p:sp>
        <p:nvSpPr>
          <p:cNvPr id="3" name="TextBox 2"/>
          <p:cNvSpPr txBox="1"/>
          <p:nvPr/>
        </p:nvSpPr>
        <p:spPr>
          <a:xfrm>
            <a:off x="8311164" y="6324600"/>
            <a:ext cx="2052037" cy="369332"/>
          </a:xfrm>
          <a:prstGeom prst="rect">
            <a:avLst/>
          </a:prstGeom>
          <a:noFill/>
        </p:spPr>
        <p:txBody>
          <a:bodyPr wrap="none" rtlCol="0">
            <a:spAutoFit/>
          </a:bodyPr>
          <a:lstStyle/>
          <a:p>
            <a:r>
              <a:rPr lang="en-US" dirty="0" err="1"/>
              <a:t>Cabaleiro</a:t>
            </a:r>
            <a:r>
              <a:rPr lang="en-US" dirty="0"/>
              <a:t> et al 2003</a:t>
            </a:r>
          </a:p>
        </p:txBody>
      </p:sp>
    </p:spTree>
    <p:extLst>
      <p:ext uri="{BB962C8B-B14F-4D97-AF65-F5344CB8AC3E}">
        <p14:creationId xmlns:p14="http://schemas.microsoft.com/office/powerpoint/2010/main" val="16126599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5926" y="1581150"/>
            <a:ext cx="5172075" cy="428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1719" y="1828801"/>
            <a:ext cx="3874207" cy="32848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676400" y="228601"/>
            <a:ext cx="6149760" cy="646331"/>
          </a:xfrm>
          <a:prstGeom prst="rect">
            <a:avLst/>
          </a:prstGeom>
          <a:noFill/>
        </p:spPr>
        <p:txBody>
          <a:bodyPr wrap="none" rtlCol="0">
            <a:spAutoFit/>
          </a:bodyPr>
          <a:lstStyle/>
          <a:p>
            <a:r>
              <a:rPr lang="en-US" sz="3600" b="1" dirty="0"/>
              <a:t>GLRaV-3 spread in Napa Valley</a:t>
            </a:r>
          </a:p>
        </p:txBody>
      </p:sp>
      <p:sp>
        <p:nvSpPr>
          <p:cNvPr id="5" name="TextBox 4"/>
          <p:cNvSpPr txBox="1"/>
          <p:nvPr/>
        </p:nvSpPr>
        <p:spPr>
          <a:xfrm>
            <a:off x="8311164" y="6324600"/>
            <a:ext cx="1783245" cy="369332"/>
          </a:xfrm>
          <a:prstGeom prst="rect">
            <a:avLst/>
          </a:prstGeom>
          <a:noFill/>
        </p:spPr>
        <p:txBody>
          <a:bodyPr wrap="none" rtlCol="0">
            <a:spAutoFit/>
          </a:bodyPr>
          <a:lstStyle/>
          <a:p>
            <a:r>
              <a:rPr lang="en-US" dirty="0" err="1"/>
              <a:t>Golino</a:t>
            </a:r>
            <a:r>
              <a:rPr lang="en-US" dirty="0"/>
              <a:t> et al 2008</a:t>
            </a:r>
          </a:p>
        </p:txBody>
      </p:sp>
    </p:spTree>
    <p:extLst>
      <p:ext uri="{BB962C8B-B14F-4D97-AF65-F5344CB8AC3E}">
        <p14:creationId xmlns:p14="http://schemas.microsoft.com/office/powerpoint/2010/main" val="13025680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1" y="152400"/>
            <a:ext cx="3276600" cy="2616101"/>
          </a:xfrm>
          <a:prstGeom prst="rect">
            <a:avLst/>
          </a:prstGeom>
          <a:noFill/>
        </p:spPr>
        <p:txBody>
          <a:bodyPr wrap="square" rtlCol="0">
            <a:spAutoFit/>
          </a:bodyPr>
          <a:lstStyle/>
          <a:p>
            <a:r>
              <a:rPr lang="en-US" sz="2400" b="1" dirty="0"/>
              <a:t>Grapevine Virus A (GVA)</a:t>
            </a:r>
          </a:p>
          <a:p>
            <a:endParaRPr lang="en-US" sz="2000" b="1" dirty="0"/>
          </a:p>
          <a:p>
            <a:r>
              <a:rPr lang="en-US" sz="2000" b="1" dirty="0"/>
              <a:t>Family </a:t>
            </a:r>
            <a:r>
              <a:rPr lang="en-US" sz="2000" b="1" dirty="0" err="1"/>
              <a:t>Betaflexiviridae</a:t>
            </a:r>
            <a:r>
              <a:rPr lang="en-US" sz="2000" b="1" dirty="0"/>
              <a:t>, </a:t>
            </a:r>
          </a:p>
          <a:p>
            <a:endParaRPr lang="en-US" sz="2000" b="1" dirty="0"/>
          </a:p>
          <a:p>
            <a:r>
              <a:rPr lang="en-US" sz="2000" b="1" dirty="0"/>
              <a:t>genus  </a:t>
            </a:r>
            <a:r>
              <a:rPr lang="en-US" sz="2000" b="1" i="1" dirty="0" err="1" smtClean="0"/>
              <a:t>Vitivirus</a:t>
            </a:r>
            <a:endParaRPr lang="en-US" sz="2000" b="1" i="1" dirty="0" smtClean="0"/>
          </a:p>
          <a:p>
            <a:endParaRPr lang="en-US" sz="2000" b="1" i="1" dirty="0"/>
          </a:p>
          <a:p>
            <a:r>
              <a:rPr lang="en-US" sz="2000" dirty="0" smtClean="0"/>
              <a:t>-associated </a:t>
            </a:r>
            <a:r>
              <a:rPr lang="en-US" sz="2000" dirty="0"/>
              <a:t>with </a:t>
            </a:r>
            <a:r>
              <a:rPr lang="en-US" sz="2000" dirty="0" err="1"/>
              <a:t>Kober</a:t>
            </a:r>
            <a:r>
              <a:rPr lang="en-US" sz="2000" dirty="0"/>
              <a:t> stem grooving and </a:t>
            </a:r>
            <a:r>
              <a:rPr lang="en-US" sz="2000" dirty="0" smtClean="0"/>
              <a:t>Shiraz </a:t>
            </a:r>
            <a:r>
              <a:rPr lang="en-US" sz="2000" dirty="0"/>
              <a:t>disease</a:t>
            </a:r>
            <a:endParaRPr lang="en-US" sz="2000" b="1" dirty="0"/>
          </a:p>
        </p:txBody>
      </p:sp>
      <p:pic>
        <p:nvPicPr>
          <p:cNvPr id="4098" name="Picture 2" descr="http://entoplp.okstate.edu/ddd/IMAGES/GVA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7846" y="381000"/>
            <a:ext cx="5240917" cy="5834888"/>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629400" y="6400800"/>
            <a:ext cx="5105400" cy="369332"/>
          </a:xfrm>
          <a:prstGeom prst="rect">
            <a:avLst/>
          </a:prstGeom>
        </p:spPr>
        <p:txBody>
          <a:bodyPr wrap="square">
            <a:spAutoFit/>
          </a:bodyPr>
          <a:lstStyle/>
          <a:p>
            <a:r>
              <a:rPr lang="en-US" dirty="0"/>
              <a:t>Image Canadian Food Inspection Agency</a:t>
            </a:r>
          </a:p>
        </p:txBody>
      </p:sp>
      <p:sp>
        <p:nvSpPr>
          <p:cNvPr id="4" name="Rectangle 3"/>
          <p:cNvSpPr/>
          <p:nvPr/>
        </p:nvSpPr>
        <p:spPr>
          <a:xfrm>
            <a:off x="393532" y="6400800"/>
            <a:ext cx="4800801" cy="369332"/>
          </a:xfrm>
          <a:prstGeom prst="rect">
            <a:avLst/>
          </a:prstGeom>
        </p:spPr>
        <p:txBody>
          <a:bodyPr wrap="none">
            <a:spAutoFit/>
          </a:bodyPr>
          <a:lstStyle/>
          <a:p>
            <a:r>
              <a:rPr lang="en-US" dirty="0" smtClean="0"/>
              <a:t> </a:t>
            </a:r>
            <a:r>
              <a:rPr lang="en-US" dirty="0"/>
              <a:t>(</a:t>
            </a:r>
            <a:r>
              <a:rPr lang="en-US" dirty="0" err="1"/>
              <a:t>Garau</a:t>
            </a:r>
            <a:r>
              <a:rPr lang="en-US" dirty="0"/>
              <a:t> et al., 1994; </a:t>
            </a:r>
            <a:r>
              <a:rPr lang="en-US" dirty="0" err="1"/>
              <a:t>Goszcynski</a:t>
            </a:r>
            <a:r>
              <a:rPr lang="en-US" dirty="0"/>
              <a:t> and </a:t>
            </a:r>
            <a:r>
              <a:rPr lang="en-US" dirty="0" err="1"/>
              <a:t>Jooste</a:t>
            </a:r>
            <a:r>
              <a:rPr lang="en-US" dirty="0"/>
              <a:t>, 2003)</a:t>
            </a:r>
            <a:endParaRPr lang="en-US" b="1" i="1" dirty="0"/>
          </a:p>
        </p:txBody>
      </p:sp>
    </p:spTree>
    <p:extLst>
      <p:ext uri="{BB962C8B-B14F-4D97-AF65-F5344CB8AC3E}">
        <p14:creationId xmlns:p14="http://schemas.microsoft.com/office/powerpoint/2010/main" val="13674714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7074" t="16103" r="11200" b="47932"/>
          <a:stretch/>
        </p:blipFill>
        <p:spPr bwMode="auto">
          <a:xfrm>
            <a:off x="8099604" y="590200"/>
            <a:ext cx="3792866" cy="352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9758" t="18558" r="43625" b="25635"/>
          <a:stretch/>
        </p:blipFill>
        <p:spPr>
          <a:xfrm>
            <a:off x="263155" y="577514"/>
            <a:ext cx="3939773" cy="3537285"/>
          </a:xfrm>
          <a:prstGeom prst="rect">
            <a:avLst/>
          </a:prstGeom>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165" r="16671" b="-1165"/>
          <a:stretch/>
        </p:blipFill>
        <p:spPr bwMode="auto">
          <a:xfrm>
            <a:off x="4200972" y="577739"/>
            <a:ext cx="4040372" cy="35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622699" y="5096724"/>
            <a:ext cx="8918596" cy="646331"/>
          </a:xfrm>
          <a:prstGeom prst="rect">
            <a:avLst/>
          </a:prstGeom>
          <a:noFill/>
        </p:spPr>
        <p:txBody>
          <a:bodyPr wrap="none" rtlCol="0">
            <a:spAutoFit/>
          </a:bodyPr>
          <a:lstStyle/>
          <a:p>
            <a:pPr algn="ctr"/>
            <a:r>
              <a:rPr lang="en-US" sz="3600" b="1" dirty="0"/>
              <a:t>Monica </a:t>
            </a:r>
            <a:r>
              <a:rPr lang="en-US" sz="3600" b="1" dirty="0" smtClean="0"/>
              <a:t>Cooper, </a:t>
            </a:r>
            <a:r>
              <a:rPr lang="en-US" sz="3600" b="1" dirty="0"/>
              <a:t>Rodrigo </a:t>
            </a:r>
            <a:r>
              <a:rPr lang="en-US" sz="3600" b="1" dirty="0" smtClean="0"/>
              <a:t>Almeida, Kent </a:t>
            </a:r>
            <a:r>
              <a:rPr lang="en-US" sz="3600" b="1" dirty="0" err="1" smtClean="0"/>
              <a:t>Daane</a:t>
            </a:r>
            <a:endParaRPr lang="en-US" sz="3600" b="1" dirty="0"/>
          </a:p>
        </p:txBody>
      </p:sp>
    </p:spTree>
    <p:extLst>
      <p:ext uri="{BB962C8B-B14F-4D97-AF65-F5344CB8AC3E}">
        <p14:creationId xmlns:p14="http://schemas.microsoft.com/office/powerpoint/2010/main" val="592059503"/>
      </p:ext>
    </p:extLst>
  </p:cSld>
  <p:clrMapOvr>
    <a:masterClrMapping/>
  </p:clrMapOvr>
  <mc:AlternateContent xmlns:mc="http://schemas.openxmlformats.org/markup-compatibility/2006" xmlns:p14="http://schemas.microsoft.com/office/powerpoint/2010/main">
    <mc:Choice Requires="p14">
      <p:transition spd="slow" p14:dur="2000" advTm="10"/>
    </mc:Choice>
    <mc:Fallback xmlns="">
      <p:transition spd="slow" advTm="1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9775" y="914400"/>
            <a:ext cx="5685146"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8833562" y="6412468"/>
            <a:ext cx="2019527" cy="369332"/>
          </a:xfrm>
          <a:prstGeom prst="rect">
            <a:avLst/>
          </a:prstGeom>
          <a:noFill/>
        </p:spPr>
        <p:txBody>
          <a:bodyPr wrap="none" rtlCol="0">
            <a:spAutoFit/>
          </a:bodyPr>
          <a:lstStyle/>
          <a:p>
            <a:r>
              <a:rPr lang="en-US" dirty="0" smtClean="0"/>
              <a:t>La </a:t>
            </a:r>
            <a:r>
              <a:rPr lang="en-US" dirty="0" err="1" smtClean="0"/>
              <a:t>Notte</a:t>
            </a:r>
            <a:r>
              <a:rPr lang="en-US" dirty="0" smtClean="0"/>
              <a:t> </a:t>
            </a:r>
            <a:r>
              <a:rPr lang="en-US" dirty="0"/>
              <a:t>et al. 1997</a:t>
            </a:r>
          </a:p>
        </p:txBody>
      </p:sp>
      <p:sp>
        <p:nvSpPr>
          <p:cNvPr id="3" name="TextBox 2"/>
          <p:cNvSpPr txBox="1"/>
          <p:nvPr/>
        </p:nvSpPr>
        <p:spPr>
          <a:xfrm>
            <a:off x="1981200" y="381001"/>
            <a:ext cx="5150064" cy="461665"/>
          </a:xfrm>
          <a:prstGeom prst="rect">
            <a:avLst/>
          </a:prstGeom>
          <a:noFill/>
        </p:spPr>
        <p:txBody>
          <a:bodyPr wrap="none" rtlCol="0">
            <a:spAutoFit/>
          </a:bodyPr>
          <a:lstStyle/>
          <a:p>
            <a:r>
              <a:rPr lang="en-US" sz="2400" b="1" dirty="0" smtClean="0"/>
              <a:t>Acquisition: </a:t>
            </a:r>
            <a:r>
              <a:rPr lang="en-US" sz="2400" b="1" dirty="0" err="1" smtClean="0"/>
              <a:t>Mealybugs</a:t>
            </a:r>
            <a:r>
              <a:rPr lang="en-US" sz="2400" b="1" dirty="0" smtClean="0"/>
              <a:t> </a:t>
            </a:r>
            <a:r>
              <a:rPr lang="en-US" sz="2400" b="1" dirty="0"/>
              <a:t>from vineyards</a:t>
            </a:r>
          </a:p>
        </p:txBody>
      </p:sp>
    </p:spTree>
    <p:extLst>
      <p:ext uri="{BB962C8B-B14F-4D97-AF65-F5344CB8AC3E}">
        <p14:creationId xmlns:p14="http://schemas.microsoft.com/office/powerpoint/2010/main" val="6361102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707238" y="298358"/>
            <a:ext cx="9667688" cy="7232749"/>
          </a:xfrm>
          <a:prstGeom prst="rect">
            <a:avLst/>
          </a:prstGeom>
          <a:noFill/>
        </p:spPr>
        <p:txBody>
          <a:bodyPr wrap="square" rtlCol="0">
            <a:spAutoFit/>
          </a:bodyPr>
          <a:lstStyle/>
          <a:p>
            <a:r>
              <a:rPr lang="en-US" sz="3200" b="1" dirty="0" smtClean="0"/>
              <a:t>Inoculations and experimental transmission studies</a:t>
            </a:r>
            <a:endParaRPr lang="en-US" sz="2400" b="1" dirty="0"/>
          </a:p>
          <a:p>
            <a:endParaRPr lang="en-US" sz="2400" b="1" dirty="0"/>
          </a:p>
          <a:p>
            <a:endParaRPr lang="en-US" sz="24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i="1" dirty="0"/>
          </a:p>
        </p:txBody>
      </p:sp>
      <p:grpSp>
        <p:nvGrpSpPr>
          <p:cNvPr id="11" name="Group 10"/>
          <p:cNvGrpSpPr/>
          <p:nvPr/>
        </p:nvGrpSpPr>
        <p:grpSpPr>
          <a:xfrm>
            <a:off x="5639807" y="2723276"/>
            <a:ext cx="2326024" cy="3519258"/>
            <a:chOff x="5830534" y="14760960"/>
            <a:chExt cx="2446425" cy="2765040"/>
          </a:xfrm>
        </p:grpSpPr>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l="11513" t="21339" r="39006" b="20288"/>
            <a:stretch/>
          </p:blipFill>
          <p:spPr>
            <a:xfrm rot="5400000">
              <a:off x="5671227" y="14920267"/>
              <a:ext cx="2765040" cy="2446425"/>
            </a:xfrm>
            <a:prstGeom prst="rect">
              <a:avLst/>
            </a:prstGeom>
          </p:spPr>
        </p:pic>
        <p:sp>
          <p:nvSpPr>
            <p:cNvPr id="13" name="TextBox 12"/>
            <p:cNvSpPr txBox="1"/>
            <p:nvPr/>
          </p:nvSpPr>
          <p:spPr>
            <a:xfrm>
              <a:off x="6914111" y="17248444"/>
              <a:ext cx="1320054" cy="217635"/>
            </a:xfrm>
            <a:prstGeom prst="rect">
              <a:avLst/>
            </a:prstGeom>
            <a:noFill/>
          </p:spPr>
          <p:txBody>
            <a:bodyPr wrap="none" rtlCol="0">
              <a:spAutoFit/>
            </a:bodyPr>
            <a:lstStyle/>
            <a:p>
              <a:r>
                <a:rPr lang="en-US" sz="1200" b="1" dirty="0">
                  <a:solidFill>
                    <a:srgbClr val="FFFF00"/>
                  </a:solidFill>
                </a:rPr>
                <a:t>Uninfected plant</a:t>
              </a:r>
            </a:p>
          </p:txBody>
        </p:sp>
      </p:grpSp>
      <p:grpSp>
        <p:nvGrpSpPr>
          <p:cNvPr id="8" name="Group 7"/>
          <p:cNvGrpSpPr/>
          <p:nvPr/>
        </p:nvGrpSpPr>
        <p:grpSpPr>
          <a:xfrm>
            <a:off x="1650525" y="1474688"/>
            <a:ext cx="2794378" cy="2623767"/>
            <a:chOff x="1228571" y="14655900"/>
            <a:chExt cx="2924329" cy="2162459"/>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400" y="14675234"/>
              <a:ext cx="2857500" cy="2143125"/>
            </a:xfrm>
            <a:prstGeom prst="rect">
              <a:avLst/>
            </a:prstGeom>
          </p:spPr>
        </p:pic>
        <p:sp>
          <p:nvSpPr>
            <p:cNvPr id="10" name="TextBox 9"/>
            <p:cNvSpPr txBox="1"/>
            <p:nvPr/>
          </p:nvSpPr>
          <p:spPr>
            <a:xfrm>
              <a:off x="1228571" y="14655900"/>
              <a:ext cx="2924328" cy="228297"/>
            </a:xfrm>
            <a:prstGeom prst="rect">
              <a:avLst/>
            </a:prstGeom>
            <a:noFill/>
          </p:spPr>
          <p:txBody>
            <a:bodyPr wrap="square" rtlCol="0">
              <a:spAutoFit/>
            </a:bodyPr>
            <a:lstStyle/>
            <a:p>
              <a:r>
                <a:rPr lang="en-US" sz="1200" b="1" dirty="0">
                  <a:solidFill>
                    <a:srgbClr val="FFFF00"/>
                  </a:solidFill>
                </a:rPr>
                <a:t>Infected Source Plant</a:t>
              </a:r>
            </a:p>
          </p:txBody>
        </p:sp>
      </p:grpSp>
      <p:grpSp>
        <p:nvGrpSpPr>
          <p:cNvPr id="2" name="Group 1"/>
          <p:cNvGrpSpPr/>
          <p:nvPr/>
        </p:nvGrpSpPr>
        <p:grpSpPr>
          <a:xfrm>
            <a:off x="2804833" y="3858326"/>
            <a:ext cx="2841031" cy="1750655"/>
            <a:chOff x="17306562" y="17221200"/>
            <a:chExt cx="4075178" cy="3052976"/>
          </a:xfrm>
        </p:grpSpPr>
        <p:pic>
          <p:nvPicPr>
            <p:cNvPr id="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06562" y="17221200"/>
              <a:ext cx="4075178" cy="3052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7315691" y="19547261"/>
              <a:ext cx="1134039" cy="563569"/>
            </a:xfrm>
            <a:prstGeom prst="rect">
              <a:avLst/>
            </a:prstGeom>
            <a:noFill/>
          </p:spPr>
          <p:txBody>
            <a:bodyPr wrap="none" rtlCol="0">
              <a:spAutoFit/>
            </a:bodyPr>
            <a:lstStyle/>
            <a:p>
              <a:r>
                <a:rPr lang="en-US" sz="1500" b="1" i="1" dirty="0">
                  <a:solidFill>
                    <a:srgbClr val="FFFF00"/>
                  </a:solidFill>
                </a:rPr>
                <a:t>Pl. </a:t>
              </a:r>
              <a:r>
                <a:rPr lang="en-US" sz="1500" b="1" i="1" dirty="0" err="1">
                  <a:solidFill>
                    <a:srgbClr val="FFFF00"/>
                  </a:solidFill>
                </a:rPr>
                <a:t>ficus</a:t>
              </a:r>
              <a:endParaRPr lang="en-US" sz="1500" b="1" i="1" dirty="0">
                <a:solidFill>
                  <a:srgbClr val="FFFF00"/>
                </a:solidFill>
              </a:endParaRPr>
            </a:p>
          </p:txBody>
        </p:sp>
      </p:grpSp>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l="39956" t="46504" r="21800" b="6993"/>
          <a:stretch/>
        </p:blipFill>
        <p:spPr>
          <a:xfrm rot="5400000">
            <a:off x="7839740" y="1432450"/>
            <a:ext cx="2771881" cy="2427440"/>
          </a:xfrm>
          <a:prstGeom prst="rect">
            <a:avLst/>
          </a:prstGeom>
        </p:spPr>
      </p:pic>
    </p:spTree>
    <p:extLst>
      <p:ext uri="{BB962C8B-B14F-4D97-AF65-F5344CB8AC3E}">
        <p14:creationId xmlns:p14="http://schemas.microsoft.com/office/powerpoint/2010/main" val="29695456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421" t="6348" r="5286"/>
          <a:stretch/>
        </p:blipFill>
        <p:spPr bwMode="auto">
          <a:xfrm>
            <a:off x="1600200" y="1143001"/>
            <a:ext cx="9067800" cy="3637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467601" y="6096000"/>
            <a:ext cx="1572033" cy="369332"/>
          </a:xfrm>
          <a:prstGeom prst="rect">
            <a:avLst/>
          </a:prstGeom>
          <a:noFill/>
        </p:spPr>
        <p:txBody>
          <a:bodyPr wrap="none" rtlCol="0">
            <a:spAutoFit/>
          </a:bodyPr>
          <a:lstStyle/>
          <a:p>
            <a:r>
              <a:rPr lang="en-US" dirty="0"/>
              <a:t>Tsai et al. 2010</a:t>
            </a:r>
          </a:p>
        </p:txBody>
      </p:sp>
      <p:sp>
        <p:nvSpPr>
          <p:cNvPr id="4" name="TextBox 3"/>
          <p:cNvSpPr txBox="1"/>
          <p:nvPr/>
        </p:nvSpPr>
        <p:spPr>
          <a:xfrm>
            <a:off x="1752600" y="76201"/>
            <a:ext cx="6160597" cy="461665"/>
          </a:xfrm>
          <a:prstGeom prst="rect">
            <a:avLst/>
          </a:prstGeom>
          <a:noFill/>
        </p:spPr>
        <p:txBody>
          <a:bodyPr wrap="none" rtlCol="0">
            <a:spAutoFit/>
          </a:bodyPr>
          <a:lstStyle/>
          <a:p>
            <a:r>
              <a:rPr lang="en-US" sz="2400" b="1" dirty="0" smtClean="0"/>
              <a:t>Experimental transmission studies: </a:t>
            </a:r>
            <a:r>
              <a:rPr lang="en-US" sz="2400" b="1" dirty="0" err="1"/>
              <a:t>mealybugs</a:t>
            </a:r>
            <a:endParaRPr lang="en-US" sz="2400" b="1" dirty="0"/>
          </a:p>
        </p:txBody>
      </p:sp>
      <p:sp>
        <p:nvSpPr>
          <p:cNvPr id="3" name="TextBox 2"/>
          <p:cNvSpPr txBox="1"/>
          <p:nvPr/>
        </p:nvSpPr>
        <p:spPr>
          <a:xfrm>
            <a:off x="1676400" y="6183868"/>
            <a:ext cx="2573974" cy="369332"/>
          </a:xfrm>
          <a:prstGeom prst="rect">
            <a:avLst/>
          </a:prstGeom>
          <a:noFill/>
        </p:spPr>
        <p:txBody>
          <a:bodyPr wrap="none" rtlCol="0">
            <a:spAutoFit/>
          </a:bodyPr>
          <a:lstStyle/>
          <a:p>
            <a:r>
              <a:rPr lang="en-US" i="1" dirty="0" err="1"/>
              <a:t>Pseudococcus</a:t>
            </a:r>
            <a:r>
              <a:rPr lang="en-US" i="1" dirty="0"/>
              <a:t> </a:t>
            </a:r>
            <a:r>
              <a:rPr lang="en-US" i="1" dirty="0" err="1"/>
              <a:t>longispinus</a:t>
            </a:r>
            <a:endParaRPr lang="en-US" i="1" dirty="0"/>
          </a:p>
        </p:txBody>
      </p:sp>
      <p:sp>
        <p:nvSpPr>
          <p:cNvPr id="5" name="Rounded Rectangle 4"/>
          <p:cNvSpPr/>
          <p:nvPr/>
        </p:nvSpPr>
        <p:spPr>
          <a:xfrm>
            <a:off x="1600200" y="3200400"/>
            <a:ext cx="8839200" cy="3810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23301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9239"/>
          <a:stretch/>
        </p:blipFill>
        <p:spPr bwMode="auto">
          <a:xfrm>
            <a:off x="1447800" y="993228"/>
            <a:ext cx="9220200" cy="4035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5926" y="4521757"/>
            <a:ext cx="2809875" cy="210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795462" y="6488668"/>
            <a:ext cx="2377254" cy="369332"/>
          </a:xfrm>
          <a:prstGeom prst="rect">
            <a:avLst/>
          </a:prstGeom>
          <a:noFill/>
        </p:spPr>
        <p:txBody>
          <a:bodyPr wrap="none" rtlCol="0">
            <a:spAutoFit/>
          </a:bodyPr>
          <a:lstStyle/>
          <a:p>
            <a:r>
              <a:rPr lang="en-US" i="1" dirty="0" err="1"/>
              <a:t>Heliococcus</a:t>
            </a:r>
            <a:r>
              <a:rPr lang="en-US" i="1" dirty="0"/>
              <a:t> </a:t>
            </a:r>
            <a:r>
              <a:rPr lang="en-US" i="1" dirty="0" err="1"/>
              <a:t>bohemicus</a:t>
            </a:r>
            <a:endParaRPr lang="en-US" i="1" dirty="0"/>
          </a:p>
        </p:txBody>
      </p:sp>
      <p:sp>
        <p:nvSpPr>
          <p:cNvPr id="4" name="TextBox 3"/>
          <p:cNvSpPr txBox="1"/>
          <p:nvPr/>
        </p:nvSpPr>
        <p:spPr>
          <a:xfrm>
            <a:off x="7168992" y="6324600"/>
            <a:ext cx="3194208" cy="369332"/>
          </a:xfrm>
          <a:prstGeom prst="rect">
            <a:avLst/>
          </a:prstGeom>
          <a:noFill/>
        </p:spPr>
        <p:txBody>
          <a:bodyPr wrap="none" rtlCol="0">
            <a:spAutoFit/>
          </a:bodyPr>
          <a:lstStyle/>
          <a:p>
            <a:r>
              <a:rPr lang="en-US" dirty="0" err="1"/>
              <a:t>Zorloni</a:t>
            </a:r>
            <a:r>
              <a:rPr lang="en-US" dirty="0"/>
              <a:t> et al 2006 Northern Italy</a:t>
            </a:r>
          </a:p>
        </p:txBody>
      </p:sp>
      <p:sp>
        <p:nvSpPr>
          <p:cNvPr id="8" name="Rounded Rectangle 7"/>
          <p:cNvSpPr/>
          <p:nvPr/>
        </p:nvSpPr>
        <p:spPr>
          <a:xfrm>
            <a:off x="1524000" y="3733800"/>
            <a:ext cx="8991600" cy="3810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512278" y="1893276"/>
            <a:ext cx="8991600" cy="381000"/>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752600" y="76201"/>
            <a:ext cx="6160597" cy="461665"/>
          </a:xfrm>
          <a:prstGeom prst="rect">
            <a:avLst/>
          </a:prstGeom>
          <a:noFill/>
        </p:spPr>
        <p:txBody>
          <a:bodyPr wrap="none" rtlCol="0">
            <a:spAutoFit/>
          </a:bodyPr>
          <a:lstStyle/>
          <a:p>
            <a:r>
              <a:rPr lang="en-US" sz="2400" b="1" dirty="0" smtClean="0"/>
              <a:t>Experimental transmission studies: </a:t>
            </a:r>
            <a:r>
              <a:rPr lang="en-US" sz="2400" b="1" dirty="0" err="1"/>
              <a:t>mealybugs</a:t>
            </a:r>
            <a:endParaRPr lang="en-US" sz="2400" b="1" dirty="0"/>
          </a:p>
        </p:txBody>
      </p:sp>
    </p:spTree>
    <p:extLst>
      <p:ext uri="{BB962C8B-B14F-4D97-AF65-F5344CB8AC3E}">
        <p14:creationId xmlns:p14="http://schemas.microsoft.com/office/powerpoint/2010/main" val="36499931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t="8607" r="20162" b="10691"/>
          <a:stretch/>
        </p:blipFill>
        <p:spPr>
          <a:xfrm>
            <a:off x="785448" y="787930"/>
            <a:ext cx="10500792" cy="5967730"/>
          </a:xfrm>
          <a:prstGeom prst="rect">
            <a:avLst/>
          </a:prstGeom>
        </p:spPr>
      </p:pic>
      <p:sp>
        <p:nvSpPr>
          <p:cNvPr id="4" name="Rounded Rectangle 3"/>
          <p:cNvSpPr/>
          <p:nvPr/>
        </p:nvSpPr>
        <p:spPr>
          <a:xfrm>
            <a:off x="257912" y="2239107"/>
            <a:ext cx="11101750" cy="644769"/>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56673" y="176465"/>
            <a:ext cx="6099747" cy="584775"/>
          </a:xfrm>
          <a:prstGeom prst="rect">
            <a:avLst/>
          </a:prstGeom>
          <a:noFill/>
        </p:spPr>
        <p:txBody>
          <a:bodyPr wrap="none" rtlCol="0">
            <a:spAutoFit/>
          </a:bodyPr>
          <a:lstStyle/>
          <a:p>
            <a:r>
              <a:rPr lang="en-US" sz="3200" b="1" u="sng" dirty="0" err="1" smtClean="0"/>
              <a:t>Leafroll</a:t>
            </a:r>
            <a:r>
              <a:rPr lang="en-US" sz="3200" b="1" u="sng" dirty="0" smtClean="0"/>
              <a:t> species and known vectors</a:t>
            </a:r>
            <a:endParaRPr lang="en-US" sz="3200" b="1" u="sng" dirty="0"/>
          </a:p>
        </p:txBody>
      </p:sp>
    </p:spTree>
    <p:extLst>
      <p:ext uri="{BB962C8B-B14F-4D97-AF65-F5344CB8AC3E}">
        <p14:creationId xmlns:p14="http://schemas.microsoft.com/office/powerpoint/2010/main" val="39129381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c431376.r76.cf2.rackcdn.com/45895/fmicb-04-00094-HTML/image_m/fmicb-04-00094-g0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7767" y="1708142"/>
            <a:ext cx="8427285" cy="4572653"/>
          </a:xfrm>
          <a:prstGeom prst="rect">
            <a:avLst/>
          </a:prstGeom>
          <a:solidFill>
            <a:schemeClr val="bg1"/>
          </a:solidFill>
          <a:ln>
            <a:solidFill>
              <a:schemeClr val="accent1"/>
            </a:solidFill>
          </a:ln>
        </p:spPr>
      </p:pic>
      <p:sp>
        <p:nvSpPr>
          <p:cNvPr id="2" name="TextBox 1"/>
          <p:cNvSpPr txBox="1"/>
          <p:nvPr/>
        </p:nvSpPr>
        <p:spPr>
          <a:xfrm>
            <a:off x="256673" y="176465"/>
            <a:ext cx="9943748" cy="1323439"/>
          </a:xfrm>
          <a:prstGeom prst="rect">
            <a:avLst/>
          </a:prstGeom>
          <a:noFill/>
        </p:spPr>
        <p:txBody>
          <a:bodyPr wrap="none" rtlCol="0">
            <a:spAutoFit/>
          </a:bodyPr>
          <a:lstStyle/>
          <a:p>
            <a:r>
              <a:rPr lang="en-US" sz="4000" b="1" dirty="0" smtClean="0"/>
              <a:t>Vectors of </a:t>
            </a:r>
            <a:r>
              <a:rPr lang="en-US" sz="4000" b="1" dirty="0" err="1" smtClean="0"/>
              <a:t>Leafroll</a:t>
            </a:r>
            <a:r>
              <a:rPr lang="en-US" sz="4000" b="1" dirty="0" smtClean="0"/>
              <a:t> 3:</a:t>
            </a:r>
          </a:p>
          <a:p>
            <a:r>
              <a:rPr lang="en-US" sz="4000" b="1" dirty="0" smtClean="0"/>
              <a:t>Several </a:t>
            </a:r>
            <a:r>
              <a:rPr lang="en-US" sz="4000" b="1" dirty="0" err="1" smtClean="0"/>
              <a:t>mealybug</a:t>
            </a:r>
            <a:r>
              <a:rPr lang="en-US" sz="4000" b="1" dirty="0" smtClean="0"/>
              <a:t> species; efficiency may vary</a:t>
            </a:r>
            <a:endParaRPr lang="en-US" sz="4000" b="1" dirty="0"/>
          </a:p>
        </p:txBody>
      </p:sp>
      <p:sp>
        <p:nvSpPr>
          <p:cNvPr id="3" name="TextBox 2"/>
          <p:cNvSpPr txBox="1"/>
          <p:nvPr/>
        </p:nvSpPr>
        <p:spPr>
          <a:xfrm>
            <a:off x="9753601" y="6352676"/>
            <a:ext cx="4042611" cy="646331"/>
          </a:xfrm>
          <a:prstGeom prst="rect">
            <a:avLst/>
          </a:prstGeom>
          <a:noFill/>
        </p:spPr>
        <p:txBody>
          <a:bodyPr wrap="square" rtlCol="0">
            <a:spAutoFit/>
          </a:bodyPr>
          <a:lstStyle/>
          <a:p>
            <a:r>
              <a:rPr lang="en-US" dirty="0" smtClean="0"/>
              <a:t>Almeida et al. 2013</a:t>
            </a:r>
          </a:p>
          <a:p>
            <a:endParaRPr lang="en-US" dirty="0"/>
          </a:p>
        </p:txBody>
      </p:sp>
    </p:spTree>
    <p:extLst>
      <p:ext uri="{BB962C8B-B14F-4D97-AF65-F5344CB8AC3E}">
        <p14:creationId xmlns:p14="http://schemas.microsoft.com/office/powerpoint/2010/main" val="3788435525"/>
      </p:ext>
    </p:extLst>
  </p:cSld>
  <p:clrMapOvr>
    <a:masterClrMapping/>
  </p:clrMapOvr>
  <mc:AlternateContent xmlns:mc="http://schemas.openxmlformats.org/markup-compatibility/2006" xmlns:p14="http://schemas.microsoft.com/office/powerpoint/2010/main">
    <mc:Choice Requires="p14">
      <p:transition spd="slow" p14:dur="2000" advTm="7"/>
    </mc:Choice>
    <mc:Fallback xmlns="">
      <p:transition spd="slow" advTm="7"/>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839" y="1828800"/>
            <a:ext cx="6410325"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286001" y="990601"/>
            <a:ext cx="5099281" cy="584775"/>
          </a:xfrm>
          <a:prstGeom prst="rect">
            <a:avLst/>
          </a:prstGeom>
          <a:noFill/>
        </p:spPr>
        <p:txBody>
          <a:bodyPr wrap="none" rtlCol="0">
            <a:spAutoFit/>
          </a:bodyPr>
          <a:lstStyle/>
          <a:p>
            <a:r>
              <a:rPr lang="en-US" sz="3200" b="1" dirty="0"/>
              <a:t>Semi-persistent transmission</a:t>
            </a:r>
          </a:p>
        </p:txBody>
      </p:sp>
      <p:sp>
        <p:nvSpPr>
          <p:cNvPr id="3" name="TextBox 2"/>
          <p:cNvSpPr txBox="1"/>
          <p:nvPr/>
        </p:nvSpPr>
        <p:spPr>
          <a:xfrm>
            <a:off x="8315476" y="6107668"/>
            <a:ext cx="1514325" cy="369332"/>
          </a:xfrm>
          <a:prstGeom prst="rect">
            <a:avLst/>
          </a:prstGeom>
          <a:noFill/>
        </p:spPr>
        <p:txBody>
          <a:bodyPr wrap="none" rtlCol="0">
            <a:spAutoFit/>
          </a:bodyPr>
          <a:lstStyle/>
          <a:p>
            <a:r>
              <a:rPr lang="en-US" dirty="0"/>
              <a:t>Tsai et al 2008</a:t>
            </a:r>
          </a:p>
        </p:txBody>
      </p:sp>
    </p:spTree>
    <p:extLst>
      <p:ext uri="{BB962C8B-B14F-4D97-AF65-F5344CB8AC3E}">
        <p14:creationId xmlns:p14="http://schemas.microsoft.com/office/powerpoint/2010/main" val="25333355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447297"/>
            <a:ext cx="5638800" cy="4313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9001276" y="6324600"/>
            <a:ext cx="1514325" cy="369332"/>
          </a:xfrm>
          <a:prstGeom prst="rect">
            <a:avLst/>
          </a:prstGeom>
          <a:noFill/>
        </p:spPr>
        <p:txBody>
          <a:bodyPr wrap="none" rtlCol="0">
            <a:spAutoFit/>
          </a:bodyPr>
          <a:lstStyle/>
          <a:p>
            <a:r>
              <a:rPr lang="en-US" dirty="0"/>
              <a:t>Tsai et al 2008</a:t>
            </a:r>
          </a:p>
        </p:txBody>
      </p:sp>
      <p:sp>
        <p:nvSpPr>
          <p:cNvPr id="3" name="Oval 2"/>
          <p:cNvSpPr/>
          <p:nvPr/>
        </p:nvSpPr>
        <p:spPr>
          <a:xfrm>
            <a:off x="2209800" y="6096000"/>
            <a:ext cx="304800" cy="3048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iamond 3"/>
          <p:cNvSpPr/>
          <p:nvPr/>
        </p:nvSpPr>
        <p:spPr>
          <a:xfrm>
            <a:off x="2209800" y="5722888"/>
            <a:ext cx="304800" cy="304800"/>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590800" y="5692914"/>
            <a:ext cx="631904" cy="707886"/>
          </a:xfrm>
          <a:prstGeom prst="rect">
            <a:avLst/>
          </a:prstGeom>
          <a:noFill/>
        </p:spPr>
        <p:txBody>
          <a:bodyPr wrap="none" rtlCol="0">
            <a:spAutoFit/>
          </a:bodyPr>
          <a:lstStyle/>
          <a:p>
            <a:r>
              <a:rPr lang="en-US" sz="2000" b="1" dirty="0"/>
              <a:t>AAP</a:t>
            </a:r>
          </a:p>
          <a:p>
            <a:r>
              <a:rPr lang="en-US" sz="2000" b="1" dirty="0"/>
              <a:t>IAP</a:t>
            </a:r>
          </a:p>
        </p:txBody>
      </p:sp>
      <p:sp>
        <p:nvSpPr>
          <p:cNvPr id="6" name="TextBox 5"/>
          <p:cNvSpPr txBox="1"/>
          <p:nvPr/>
        </p:nvSpPr>
        <p:spPr>
          <a:xfrm>
            <a:off x="2057401" y="838201"/>
            <a:ext cx="1842107" cy="461665"/>
          </a:xfrm>
          <a:prstGeom prst="rect">
            <a:avLst/>
          </a:prstGeom>
          <a:noFill/>
        </p:spPr>
        <p:txBody>
          <a:bodyPr wrap="none" rtlCol="0">
            <a:spAutoFit/>
          </a:bodyPr>
          <a:lstStyle/>
          <a:p>
            <a:r>
              <a:rPr lang="en-US" sz="2400" b="1" dirty="0"/>
              <a:t>Transmission</a:t>
            </a:r>
          </a:p>
        </p:txBody>
      </p:sp>
    </p:spTree>
    <p:extLst>
      <p:ext uri="{BB962C8B-B14F-4D97-AF65-F5344CB8AC3E}">
        <p14:creationId xmlns:p14="http://schemas.microsoft.com/office/powerpoint/2010/main" val="8892329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0889" y="857956"/>
            <a:ext cx="10047111" cy="4399844"/>
          </a:xfrm>
        </p:spPr>
        <p:txBody>
          <a:bodyPr/>
          <a:lstStyle/>
          <a:p>
            <a:pPr algn="l"/>
            <a:r>
              <a:rPr lang="en-US" b="1" dirty="0" smtClean="0"/>
              <a:t>Outline:</a:t>
            </a:r>
          </a:p>
          <a:p>
            <a:pPr algn="l"/>
            <a:endParaRPr lang="en-US" b="1" dirty="0"/>
          </a:p>
          <a:p>
            <a:pPr algn="l"/>
            <a:r>
              <a:rPr lang="en-US" b="1" dirty="0" smtClean="0">
                <a:solidFill>
                  <a:schemeClr val="bg1">
                    <a:lumMod val="75000"/>
                  </a:schemeClr>
                </a:solidFill>
              </a:rPr>
              <a:t>Background and history highlights: Viruses (mostly </a:t>
            </a:r>
            <a:r>
              <a:rPr lang="en-US" b="1" dirty="0" err="1" smtClean="0">
                <a:solidFill>
                  <a:schemeClr val="bg1">
                    <a:lumMod val="75000"/>
                  </a:schemeClr>
                </a:solidFill>
              </a:rPr>
              <a:t>Leafroll</a:t>
            </a:r>
            <a:r>
              <a:rPr lang="en-US" b="1" dirty="0" smtClean="0">
                <a:solidFill>
                  <a:schemeClr val="bg1">
                    <a:lumMod val="75000"/>
                  </a:schemeClr>
                </a:solidFill>
              </a:rPr>
              <a:t>), spread, and vector transmission studies</a:t>
            </a:r>
          </a:p>
          <a:p>
            <a:pPr algn="l"/>
            <a:endParaRPr lang="en-US" b="1" dirty="0"/>
          </a:p>
          <a:p>
            <a:pPr algn="l"/>
            <a:r>
              <a:rPr lang="en-US" b="1" dirty="0" smtClean="0"/>
              <a:t>Recent results: </a:t>
            </a:r>
            <a:r>
              <a:rPr lang="en-US" b="1" dirty="0" err="1" smtClean="0"/>
              <a:t>Leafroll</a:t>
            </a:r>
            <a:r>
              <a:rPr lang="en-US" b="1" dirty="0" smtClean="0"/>
              <a:t> 3 and GVA, </a:t>
            </a:r>
            <a:r>
              <a:rPr lang="en-US" b="1" dirty="0" err="1" smtClean="0"/>
              <a:t>Leafroll</a:t>
            </a:r>
            <a:r>
              <a:rPr lang="en-US" b="1" dirty="0" smtClean="0"/>
              <a:t> 3 variants and </a:t>
            </a:r>
            <a:r>
              <a:rPr lang="en-US" b="1" dirty="0" err="1" smtClean="0"/>
              <a:t>mealybugs</a:t>
            </a:r>
            <a:r>
              <a:rPr lang="en-US" b="1" dirty="0" smtClean="0"/>
              <a:t> species, </a:t>
            </a:r>
            <a:r>
              <a:rPr lang="en-US" b="1" dirty="0" err="1" smtClean="0"/>
              <a:t>Leafroll</a:t>
            </a:r>
            <a:r>
              <a:rPr lang="en-US" b="1" dirty="0" smtClean="0"/>
              <a:t> 3 field inoculations</a:t>
            </a:r>
          </a:p>
          <a:p>
            <a:pPr algn="l"/>
            <a:endParaRPr lang="en-US" b="1" dirty="0"/>
          </a:p>
          <a:p>
            <a:pPr algn="l"/>
            <a:r>
              <a:rPr lang="en-US" b="1" dirty="0" smtClean="0"/>
              <a:t>Transmission studies in progress</a:t>
            </a:r>
          </a:p>
          <a:p>
            <a:pPr algn="l"/>
            <a:endParaRPr lang="en-US" b="1" dirty="0"/>
          </a:p>
          <a:p>
            <a:pPr algn="l"/>
            <a:endParaRPr lang="en-US" b="1" dirty="0"/>
          </a:p>
        </p:txBody>
      </p:sp>
    </p:spTree>
    <p:extLst>
      <p:ext uri="{BB962C8B-B14F-4D97-AF65-F5344CB8AC3E}">
        <p14:creationId xmlns:p14="http://schemas.microsoft.com/office/powerpoint/2010/main" val="19277607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707238" y="298358"/>
            <a:ext cx="9667688" cy="7232749"/>
          </a:xfrm>
          <a:prstGeom prst="rect">
            <a:avLst/>
          </a:prstGeom>
          <a:noFill/>
        </p:spPr>
        <p:txBody>
          <a:bodyPr wrap="square" rtlCol="0">
            <a:spAutoFit/>
          </a:bodyPr>
          <a:lstStyle/>
          <a:p>
            <a:r>
              <a:rPr lang="en-US" sz="3200" b="1" dirty="0" smtClean="0"/>
              <a:t>Inoculations and experimental transmission studies</a:t>
            </a:r>
            <a:endParaRPr lang="en-US" sz="2400" b="1" dirty="0"/>
          </a:p>
          <a:p>
            <a:endParaRPr lang="en-US" sz="2400" b="1" dirty="0"/>
          </a:p>
          <a:p>
            <a:endParaRPr lang="en-US" sz="24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dirty="0"/>
          </a:p>
          <a:p>
            <a:endParaRPr lang="en-US" sz="3200" b="1" i="1" dirty="0"/>
          </a:p>
        </p:txBody>
      </p:sp>
      <p:grpSp>
        <p:nvGrpSpPr>
          <p:cNvPr id="11" name="Group 10"/>
          <p:cNvGrpSpPr/>
          <p:nvPr/>
        </p:nvGrpSpPr>
        <p:grpSpPr>
          <a:xfrm>
            <a:off x="5639807" y="2723276"/>
            <a:ext cx="2326024" cy="3519258"/>
            <a:chOff x="5830534" y="14760960"/>
            <a:chExt cx="2446425" cy="2765040"/>
          </a:xfrm>
        </p:grpSpPr>
        <p:pic>
          <p:nvPicPr>
            <p:cNvPr id="12" name="Picture 11"/>
            <p:cNvPicPr>
              <a:picLocks noChangeAspect="1"/>
            </p:cNvPicPr>
            <p:nvPr/>
          </p:nvPicPr>
          <p:blipFill rotWithShape="1">
            <a:blip r:embed="rId2" cstate="print">
              <a:extLst>
                <a:ext uri="{28A0092B-C50C-407E-A947-70E740481C1C}">
                  <a14:useLocalDpi xmlns:a14="http://schemas.microsoft.com/office/drawing/2010/main" val="0"/>
                </a:ext>
              </a:extLst>
            </a:blip>
            <a:srcRect l="11513" t="21339" r="39006" b="20288"/>
            <a:stretch/>
          </p:blipFill>
          <p:spPr>
            <a:xfrm rot="5400000">
              <a:off x="5671227" y="14920267"/>
              <a:ext cx="2765040" cy="2446425"/>
            </a:xfrm>
            <a:prstGeom prst="rect">
              <a:avLst/>
            </a:prstGeom>
          </p:spPr>
        </p:pic>
        <p:sp>
          <p:nvSpPr>
            <p:cNvPr id="13" name="TextBox 12"/>
            <p:cNvSpPr txBox="1"/>
            <p:nvPr/>
          </p:nvSpPr>
          <p:spPr>
            <a:xfrm>
              <a:off x="6914111" y="17248444"/>
              <a:ext cx="1320054" cy="217635"/>
            </a:xfrm>
            <a:prstGeom prst="rect">
              <a:avLst/>
            </a:prstGeom>
            <a:noFill/>
          </p:spPr>
          <p:txBody>
            <a:bodyPr wrap="none" rtlCol="0">
              <a:spAutoFit/>
            </a:bodyPr>
            <a:lstStyle/>
            <a:p>
              <a:r>
                <a:rPr lang="en-US" sz="1200" b="1" dirty="0">
                  <a:solidFill>
                    <a:srgbClr val="FFFF00"/>
                  </a:solidFill>
                </a:rPr>
                <a:t>Uninfected plant</a:t>
              </a:r>
            </a:p>
          </p:txBody>
        </p:sp>
      </p:grpSp>
      <p:grpSp>
        <p:nvGrpSpPr>
          <p:cNvPr id="8" name="Group 7"/>
          <p:cNvGrpSpPr/>
          <p:nvPr/>
        </p:nvGrpSpPr>
        <p:grpSpPr>
          <a:xfrm>
            <a:off x="1650525" y="1474688"/>
            <a:ext cx="2794378" cy="2623767"/>
            <a:chOff x="1228571" y="14655900"/>
            <a:chExt cx="2924329" cy="2162459"/>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400" y="14675234"/>
              <a:ext cx="2857500" cy="2143125"/>
            </a:xfrm>
            <a:prstGeom prst="rect">
              <a:avLst/>
            </a:prstGeom>
          </p:spPr>
        </p:pic>
        <p:sp>
          <p:nvSpPr>
            <p:cNvPr id="10" name="TextBox 9"/>
            <p:cNvSpPr txBox="1"/>
            <p:nvPr/>
          </p:nvSpPr>
          <p:spPr>
            <a:xfrm>
              <a:off x="1228571" y="14655900"/>
              <a:ext cx="2924328" cy="228297"/>
            </a:xfrm>
            <a:prstGeom prst="rect">
              <a:avLst/>
            </a:prstGeom>
            <a:noFill/>
          </p:spPr>
          <p:txBody>
            <a:bodyPr wrap="square" rtlCol="0">
              <a:spAutoFit/>
            </a:bodyPr>
            <a:lstStyle/>
            <a:p>
              <a:r>
                <a:rPr lang="en-US" sz="1200" b="1" dirty="0">
                  <a:solidFill>
                    <a:srgbClr val="FFFF00"/>
                  </a:solidFill>
                </a:rPr>
                <a:t>Infected Source Plant</a:t>
              </a:r>
            </a:p>
          </p:txBody>
        </p:sp>
      </p:grpSp>
      <p:grpSp>
        <p:nvGrpSpPr>
          <p:cNvPr id="2" name="Group 1"/>
          <p:cNvGrpSpPr/>
          <p:nvPr/>
        </p:nvGrpSpPr>
        <p:grpSpPr>
          <a:xfrm>
            <a:off x="2804833" y="3858326"/>
            <a:ext cx="2841031" cy="1750655"/>
            <a:chOff x="17306562" y="17221200"/>
            <a:chExt cx="4075178" cy="3052976"/>
          </a:xfrm>
        </p:grpSpPr>
        <p:pic>
          <p:nvPicPr>
            <p:cNvPr id="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06562" y="17221200"/>
              <a:ext cx="4075178" cy="3052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7315691" y="19547261"/>
              <a:ext cx="1134039" cy="563569"/>
            </a:xfrm>
            <a:prstGeom prst="rect">
              <a:avLst/>
            </a:prstGeom>
            <a:noFill/>
          </p:spPr>
          <p:txBody>
            <a:bodyPr wrap="none" rtlCol="0">
              <a:spAutoFit/>
            </a:bodyPr>
            <a:lstStyle/>
            <a:p>
              <a:r>
                <a:rPr lang="en-US" sz="1500" b="1" i="1" dirty="0">
                  <a:solidFill>
                    <a:srgbClr val="FFFF00"/>
                  </a:solidFill>
                </a:rPr>
                <a:t>Pl. </a:t>
              </a:r>
              <a:r>
                <a:rPr lang="en-US" sz="1500" b="1" i="1" dirty="0" err="1">
                  <a:solidFill>
                    <a:srgbClr val="FFFF00"/>
                  </a:solidFill>
                </a:rPr>
                <a:t>ficus</a:t>
              </a:r>
              <a:endParaRPr lang="en-US" sz="1500" b="1" i="1" dirty="0">
                <a:solidFill>
                  <a:srgbClr val="FFFF00"/>
                </a:solidFill>
              </a:endParaRPr>
            </a:p>
          </p:txBody>
        </p:sp>
      </p:grpSp>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l="39956" t="46504" r="21800" b="6993"/>
          <a:stretch/>
        </p:blipFill>
        <p:spPr>
          <a:xfrm rot="5400000">
            <a:off x="7839740" y="1432450"/>
            <a:ext cx="2771881" cy="2427440"/>
          </a:xfrm>
          <a:prstGeom prst="rect">
            <a:avLst/>
          </a:prstGeom>
        </p:spPr>
      </p:pic>
    </p:spTree>
    <p:extLst>
      <p:ext uri="{BB962C8B-B14F-4D97-AF65-F5344CB8AC3E}">
        <p14:creationId xmlns:p14="http://schemas.microsoft.com/office/powerpoint/2010/main" val="2883062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47" y="-70339"/>
            <a:ext cx="12202847" cy="6858000"/>
          </a:xfrm>
          <a:prstGeom prst="rect">
            <a:avLst/>
          </a:prstGeom>
        </p:spPr>
      </p:pic>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2199" y="5235871"/>
            <a:ext cx="1857706" cy="143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srcRect r="86860"/>
          <a:stretch>
            <a:fillRect/>
          </a:stretch>
        </p:blipFill>
        <p:spPr>
          <a:xfrm>
            <a:off x="4626148" y="5235870"/>
            <a:ext cx="1226597" cy="1438224"/>
          </a:xfrm>
          <a:prstGeom prst="rect">
            <a:avLst/>
          </a:prstGeom>
        </p:spPr>
      </p:pic>
      <p:pic>
        <p:nvPicPr>
          <p:cNvPr id="1026" name="Picture 2" descr="FPS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11177" y="5240789"/>
            <a:ext cx="1797781" cy="1414254"/>
          </a:xfrm>
          <a:prstGeom prst="rect">
            <a:avLst/>
          </a:prstGeom>
          <a:solidFill>
            <a:schemeClr val="bg1"/>
          </a:solidFill>
        </p:spPr>
      </p:pic>
      <p:pic>
        <p:nvPicPr>
          <p:cNvPr id="5" name="Picture 4"/>
          <p:cNvPicPr>
            <a:picLocks noChangeAspect="1"/>
          </p:cNvPicPr>
          <p:nvPr/>
        </p:nvPicPr>
        <p:blipFill rotWithShape="1">
          <a:blip r:embed="rId6"/>
          <a:srcRect l="18100" t="13098" r="74800" b="74776"/>
          <a:stretch/>
        </p:blipFill>
        <p:spPr>
          <a:xfrm>
            <a:off x="10040430" y="5159320"/>
            <a:ext cx="1587328" cy="1523836"/>
          </a:xfrm>
          <a:prstGeom prst="rect">
            <a:avLst/>
          </a:prstGeom>
        </p:spPr>
      </p:pic>
      <p:sp>
        <p:nvSpPr>
          <p:cNvPr id="6" name="Rectangle 5"/>
          <p:cNvSpPr/>
          <p:nvPr/>
        </p:nvSpPr>
        <p:spPr>
          <a:xfrm>
            <a:off x="89471" y="115834"/>
            <a:ext cx="11809452" cy="5509200"/>
          </a:xfrm>
          <a:prstGeom prst="rect">
            <a:avLst/>
          </a:prstGeom>
        </p:spPr>
        <p:txBody>
          <a:bodyPr wrap="square">
            <a:spAutoFit/>
          </a:bodyPr>
          <a:lstStyle/>
          <a:p>
            <a:pPr algn="ctr"/>
            <a:r>
              <a:rPr lang="en-US" sz="3200" b="1" dirty="0" smtClean="0">
                <a:solidFill>
                  <a:srgbClr val="FFFF00"/>
                </a:solidFill>
              </a:rPr>
              <a:t>FPS: Deborah </a:t>
            </a:r>
            <a:r>
              <a:rPr lang="en-US" sz="3200" b="1" dirty="0" err="1" smtClean="0">
                <a:solidFill>
                  <a:srgbClr val="FFFF00"/>
                </a:solidFill>
              </a:rPr>
              <a:t>Golino</a:t>
            </a:r>
            <a:r>
              <a:rPr lang="en-US" sz="3200" b="1" dirty="0" smtClean="0">
                <a:solidFill>
                  <a:srgbClr val="FFFF00"/>
                </a:solidFill>
              </a:rPr>
              <a:t>, </a:t>
            </a:r>
            <a:r>
              <a:rPr lang="en-US" sz="3200" b="1" dirty="0" err="1" smtClean="0">
                <a:solidFill>
                  <a:srgbClr val="FFFF00"/>
                </a:solidFill>
              </a:rPr>
              <a:t>Adib</a:t>
            </a:r>
            <a:r>
              <a:rPr lang="en-US" sz="3200" b="1" dirty="0" smtClean="0">
                <a:solidFill>
                  <a:srgbClr val="FFFF00"/>
                </a:solidFill>
              </a:rPr>
              <a:t> </a:t>
            </a:r>
            <a:r>
              <a:rPr lang="en-US" sz="3200" b="1" dirty="0" err="1" smtClean="0">
                <a:solidFill>
                  <a:srgbClr val="FFFF00"/>
                </a:solidFill>
              </a:rPr>
              <a:t>Rowhani</a:t>
            </a:r>
            <a:r>
              <a:rPr lang="en-US" sz="3200" b="1" dirty="0" smtClean="0">
                <a:solidFill>
                  <a:srgbClr val="FFFF00"/>
                </a:solidFill>
              </a:rPr>
              <a:t>, Maher Al </a:t>
            </a:r>
            <a:r>
              <a:rPr lang="en-US" sz="3200" b="1" dirty="0" err="1" smtClean="0">
                <a:solidFill>
                  <a:srgbClr val="FFFF00"/>
                </a:solidFill>
              </a:rPr>
              <a:t>Rwahnih</a:t>
            </a:r>
            <a:r>
              <a:rPr lang="en-US" sz="3200" b="1" dirty="0" smtClean="0">
                <a:solidFill>
                  <a:srgbClr val="FFFF00"/>
                </a:solidFill>
              </a:rPr>
              <a:t>, </a:t>
            </a:r>
          </a:p>
          <a:p>
            <a:pPr algn="ctr"/>
            <a:r>
              <a:rPr lang="en-US" sz="3200" b="1" dirty="0" smtClean="0">
                <a:solidFill>
                  <a:srgbClr val="FFFF00"/>
                </a:solidFill>
              </a:rPr>
              <a:t>Vicki </a:t>
            </a:r>
            <a:r>
              <a:rPr lang="en-US" sz="3200" b="1" dirty="0" err="1" smtClean="0">
                <a:solidFill>
                  <a:srgbClr val="FFFF00"/>
                </a:solidFill>
              </a:rPr>
              <a:t>Klassen</a:t>
            </a:r>
            <a:r>
              <a:rPr lang="en-US" sz="3200" b="1" dirty="0" smtClean="0">
                <a:solidFill>
                  <a:srgbClr val="FFFF00"/>
                </a:solidFill>
              </a:rPr>
              <a:t>, Sue </a:t>
            </a:r>
            <a:r>
              <a:rPr lang="en-US" sz="3200" b="1" dirty="0" err="1" smtClean="0">
                <a:solidFill>
                  <a:srgbClr val="FFFF00"/>
                </a:solidFill>
              </a:rPr>
              <a:t>Sim</a:t>
            </a:r>
            <a:r>
              <a:rPr lang="en-US" sz="3200" b="1" dirty="0" smtClean="0">
                <a:solidFill>
                  <a:srgbClr val="FFFF00"/>
                </a:solidFill>
              </a:rPr>
              <a:t>, and others</a:t>
            </a:r>
          </a:p>
          <a:p>
            <a:pPr algn="ctr"/>
            <a:r>
              <a:rPr lang="en-US" sz="3200" b="1" dirty="0" smtClean="0">
                <a:solidFill>
                  <a:srgbClr val="FFFF00"/>
                </a:solidFill>
              </a:rPr>
              <a:t>Constellation: </a:t>
            </a:r>
            <a:r>
              <a:rPr lang="en-US" sz="3200" b="1" dirty="0" err="1" smtClean="0">
                <a:solidFill>
                  <a:srgbClr val="FFFF00"/>
                </a:solidFill>
              </a:rPr>
              <a:t>Katey</a:t>
            </a:r>
            <a:r>
              <a:rPr lang="en-US" sz="3200" b="1" dirty="0" smtClean="0">
                <a:solidFill>
                  <a:srgbClr val="FFFF00"/>
                </a:solidFill>
              </a:rPr>
              <a:t> Taylor, Jessica Fuentes, and others</a:t>
            </a:r>
          </a:p>
          <a:p>
            <a:pPr algn="ctr"/>
            <a:r>
              <a:rPr lang="en-US" sz="3200" b="1" dirty="0" smtClean="0">
                <a:solidFill>
                  <a:srgbClr val="FFFF00"/>
                </a:solidFill>
              </a:rPr>
              <a:t>Emily Kuhn</a:t>
            </a:r>
          </a:p>
          <a:p>
            <a:pPr algn="ctr"/>
            <a:endParaRPr lang="en-US" sz="3200" b="1" dirty="0" smtClean="0">
              <a:solidFill>
                <a:srgbClr val="FFFF00"/>
              </a:solidFill>
            </a:endParaRPr>
          </a:p>
          <a:p>
            <a:pPr algn="ctr"/>
            <a:endParaRPr lang="en-US" sz="3200" b="1" dirty="0">
              <a:solidFill>
                <a:srgbClr val="FFFF00"/>
              </a:solidFill>
            </a:endParaRPr>
          </a:p>
          <a:p>
            <a:pPr algn="ctr"/>
            <a:endParaRPr lang="en-US" sz="3200" b="1" dirty="0" smtClean="0">
              <a:solidFill>
                <a:srgbClr val="FFFF00"/>
              </a:solidFill>
            </a:endParaRPr>
          </a:p>
          <a:p>
            <a:pPr algn="ctr"/>
            <a:endParaRPr lang="en-US" sz="2400" b="1" dirty="0" smtClean="0">
              <a:solidFill>
                <a:srgbClr val="FFFF00"/>
              </a:solidFill>
            </a:endParaRPr>
          </a:p>
          <a:p>
            <a:pPr algn="ctr"/>
            <a:r>
              <a:rPr lang="en-US" sz="2400" b="1" dirty="0" smtClean="0">
                <a:solidFill>
                  <a:srgbClr val="FFFF00"/>
                </a:solidFill>
              </a:rPr>
              <a:t>UCB : Jenny </a:t>
            </a:r>
            <a:r>
              <a:rPr lang="en-US" sz="2400" b="1" dirty="0" err="1" smtClean="0">
                <a:solidFill>
                  <a:srgbClr val="FFFF00"/>
                </a:solidFill>
              </a:rPr>
              <a:t>Bratburd</a:t>
            </a:r>
            <a:r>
              <a:rPr lang="en-US" sz="2400" b="1" dirty="0" smtClean="0">
                <a:solidFill>
                  <a:srgbClr val="FFFF00"/>
                </a:solidFill>
              </a:rPr>
              <a:t>, Brandy Chavez, Jean-Francois </a:t>
            </a:r>
            <a:r>
              <a:rPr lang="en-US" sz="2400" b="1" dirty="0" err="1" smtClean="0">
                <a:solidFill>
                  <a:srgbClr val="FFFF00"/>
                </a:solidFill>
              </a:rPr>
              <a:t>Darrigrand</a:t>
            </a:r>
            <a:r>
              <a:rPr lang="en-US" sz="2400" b="1" dirty="0" smtClean="0">
                <a:solidFill>
                  <a:srgbClr val="FFFF00"/>
                </a:solidFill>
              </a:rPr>
              <a:t>, Megan Fu, Michelle </a:t>
            </a:r>
            <a:r>
              <a:rPr lang="en-US" sz="2400" b="1" dirty="0" err="1" smtClean="0">
                <a:solidFill>
                  <a:srgbClr val="FFFF00"/>
                </a:solidFill>
              </a:rPr>
              <a:t>Gantos</a:t>
            </a:r>
            <a:r>
              <a:rPr lang="en-US" sz="2400" b="1" dirty="0" smtClean="0">
                <a:solidFill>
                  <a:srgbClr val="FFFF00"/>
                </a:solidFill>
              </a:rPr>
              <a:t>, John Hutchins, Kyle Ingraham, Ruth Lopez, Hannah Oh, </a:t>
            </a:r>
            <a:r>
              <a:rPr lang="en-US" sz="2400" b="1" dirty="0" err="1" smtClean="0">
                <a:solidFill>
                  <a:srgbClr val="FFFF00"/>
                </a:solidFill>
              </a:rPr>
              <a:t>Preethi</a:t>
            </a:r>
            <a:r>
              <a:rPr lang="en-US" sz="2400" b="1" dirty="0" smtClean="0">
                <a:solidFill>
                  <a:srgbClr val="FFFF00"/>
                </a:solidFill>
              </a:rPr>
              <a:t> </a:t>
            </a:r>
            <a:r>
              <a:rPr lang="en-US" sz="2400" b="1" dirty="0" err="1" smtClean="0">
                <a:solidFill>
                  <a:srgbClr val="FFFF00"/>
                </a:solidFill>
              </a:rPr>
              <a:t>Padmanaban</a:t>
            </a:r>
            <a:r>
              <a:rPr lang="en-US" sz="2400" b="1" dirty="0" smtClean="0">
                <a:solidFill>
                  <a:srgbClr val="FFFF00"/>
                </a:solidFill>
              </a:rPr>
              <a:t>, Barb </a:t>
            </a:r>
            <a:r>
              <a:rPr lang="en-US" sz="2400" b="1" dirty="0" err="1" smtClean="0">
                <a:solidFill>
                  <a:srgbClr val="FFFF00"/>
                </a:solidFill>
              </a:rPr>
              <a:t>Rotz</a:t>
            </a:r>
            <a:r>
              <a:rPr lang="en-US" sz="2400" b="1" dirty="0" smtClean="0">
                <a:solidFill>
                  <a:srgbClr val="FFFF00"/>
                </a:solidFill>
              </a:rPr>
              <a:t>, Cecilia </a:t>
            </a:r>
            <a:r>
              <a:rPr lang="en-US" sz="2400" b="1" dirty="0" err="1" smtClean="0">
                <a:solidFill>
                  <a:srgbClr val="FFFF00"/>
                </a:solidFill>
              </a:rPr>
              <a:t>Prator</a:t>
            </a:r>
            <a:r>
              <a:rPr lang="en-US" sz="2400" b="1" dirty="0" smtClean="0">
                <a:solidFill>
                  <a:srgbClr val="FFFF00"/>
                </a:solidFill>
              </a:rPr>
              <a:t>, Lucas </a:t>
            </a:r>
            <a:r>
              <a:rPr lang="en-US" sz="2400" b="1" dirty="0" err="1" smtClean="0">
                <a:solidFill>
                  <a:srgbClr val="FFFF00"/>
                </a:solidFill>
              </a:rPr>
              <a:t>Senegas</a:t>
            </a:r>
            <a:r>
              <a:rPr lang="en-US" sz="2400" b="1" dirty="0" smtClean="0">
                <a:solidFill>
                  <a:srgbClr val="FFFF00"/>
                </a:solidFill>
              </a:rPr>
              <a:t>, Tina </a:t>
            </a:r>
            <a:r>
              <a:rPr lang="en-US" sz="2400" b="1" dirty="0" err="1" smtClean="0">
                <a:solidFill>
                  <a:srgbClr val="FFFF00"/>
                </a:solidFill>
              </a:rPr>
              <a:t>Wistrom</a:t>
            </a:r>
            <a:r>
              <a:rPr lang="en-US" sz="2400" b="1" dirty="0" smtClean="0">
                <a:solidFill>
                  <a:srgbClr val="FFFF00"/>
                </a:solidFill>
              </a:rPr>
              <a:t>, Michelle Wong, </a:t>
            </a:r>
            <a:r>
              <a:rPr lang="en-US" sz="2400" b="1" dirty="0" err="1" smtClean="0">
                <a:solidFill>
                  <a:srgbClr val="FFFF00"/>
                </a:solidFill>
              </a:rPr>
              <a:t>Siming</a:t>
            </a:r>
            <a:r>
              <a:rPr lang="en-US" sz="2400" b="1" dirty="0" smtClean="0">
                <a:solidFill>
                  <a:srgbClr val="FFFF00"/>
                </a:solidFill>
              </a:rPr>
              <a:t> Zhang</a:t>
            </a:r>
          </a:p>
          <a:p>
            <a:pPr algn="ctr"/>
            <a:endParaRPr lang="en-US" sz="3200" b="1" dirty="0">
              <a:solidFill>
                <a:srgbClr val="FFFF00"/>
              </a:solidFill>
            </a:endParaRPr>
          </a:p>
        </p:txBody>
      </p:sp>
      <p:pic>
        <p:nvPicPr>
          <p:cNvPr id="8" name="Picture 4" descr="USDA Lo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89337" y="5235871"/>
            <a:ext cx="2024789" cy="14342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DFA 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3377" y="5235871"/>
            <a:ext cx="2127772" cy="1430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5423694"/>
      </p:ext>
    </p:extLst>
  </p:cSld>
  <p:clrMapOvr>
    <a:masterClrMapping/>
  </p:clrMapOvr>
  <mc:AlternateContent xmlns:mc="http://schemas.openxmlformats.org/markup-compatibility/2006" xmlns:p14="http://schemas.microsoft.com/office/powerpoint/2010/main">
    <mc:Choice Requires="p14">
      <p:transition spd="slow" p14:dur="2000" advTm="9"/>
    </mc:Choice>
    <mc:Fallback xmlns="">
      <p:transition spd="slow" advTm="9"/>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t="-943" r="-1094"/>
          <a:stretch/>
        </p:blipFill>
        <p:spPr>
          <a:xfrm>
            <a:off x="1524000" y="1752601"/>
            <a:ext cx="8161284" cy="5029200"/>
          </a:xfrm>
          <a:prstGeom prst="rect">
            <a:avLst/>
          </a:prstGeom>
        </p:spPr>
      </p:pic>
      <p:sp>
        <p:nvSpPr>
          <p:cNvPr id="3" name="TextBox 2"/>
          <p:cNvSpPr txBox="1"/>
          <p:nvPr/>
        </p:nvSpPr>
        <p:spPr>
          <a:xfrm>
            <a:off x="1806825" y="304801"/>
            <a:ext cx="7021281" cy="830997"/>
          </a:xfrm>
          <a:prstGeom prst="rect">
            <a:avLst/>
          </a:prstGeom>
          <a:noFill/>
        </p:spPr>
        <p:txBody>
          <a:bodyPr wrap="none" rtlCol="0">
            <a:spAutoFit/>
          </a:bodyPr>
          <a:lstStyle/>
          <a:p>
            <a:r>
              <a:rPr lang="en-US" sz="2400" b="1" dirty="0"/>
              <a:t>Plants in greenhouse four months</a:t>
            </a:r>
          </a:p>
          <a:p>
            <a:r>
              <a:rPr lang="en-US" sz="2400" b="1" dirty="0"/>
              <a:t>Detection using One Step RT-PCR + Fragment Analysis</a:t>
            </a:r>
          </a:p>
        </p:txBody>
      </p:sp>
      <p:pic>
        <p:nvPicPr>
          <p:cNvPr id="4" name="Picture 2" descr="http://nature.berkeley.edu/%7Erodrigoalmeida/Lab%20page/images/Jenny%20Bratburd.JPG"/>
          <p:cNvPicPr>
            <a:picLocks noChangeAspect="1" noChangeArrowheads="1"/>
          </p:cNvPicPr>
          <p:nvPr/>
        </p:nvPicPr>
        <p:blipFill rotWithShape="1">
          <a:blip r:embed="rId3">
            <a:extLst>
              <a:ext uri="{28A0092B-C50C-407E-A947-70E740481C1C}">
                <a14:useLocalDpi xmlns:a14="http://schemas.microsoft.com/office/drawing/2010/main" val="0"/>
              </a:ext>
            </a:extLst>
          </a:blip>
          <a:srcRect l="17886"/>
          <a:stretch/>
        </p:blipFill>
        <p:spPr bwMode="auto">
          <a:xfrm>
            <a:off x="7413372" y="1289980"/>
            <a:ext cx="3088619" cy="3510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91580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nvPr>
        </p:nvGraphicFramePr>
        <p:xfrm>
          <a:off x="2286000" y="990601"/>
          <a:ext cx="8077200" cy="5333999"/>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p:cNvSpPr/>
          <p:nvPr/>
        </p:nvSpPr>
        <p:spPr>
          <a:xfrm>
            <a:off x="1524000" y="18872"/>
            <a:ext cx="8534400" cy="1200329"/>
          </a:xfrm>
          <a:prstGeom prst="rect">
            <a:avLst/>
          </a:prstGeom>
        </p:spPr>
        <p:txBody>
          <a:bodyPr wrap="square">
            <a:spAutoFit/>
          </a:bodyPr>
          <a:lstStyle/>
          <a:p>
            <a:r>
              <a:rPr lang="en-US" sz="2400" b="1" dirty="0" smtClean="0">
                <a:solidFill>
                  <a:prstClr val="black"/>
                </a:solidFill>
              </a:rPr>
              <a:t>Early Data:</a:t>
            </a:r>
          </a:p>
          <a:p>
            <a:r>
              <a:rPr lang="en-US" sz="2400" b="1" dirty="0" smtClean="0">
                <a:solidFill>
                  <a:prstClr val="black"/>
                </a:solidFill>
              </a:rPr>
              <a:t>Transmission of </a:t>
            </a:r>
            <a:r>
              <a:rPr lang="en-US" sz="2400" b="1" dirty="0" err="1" smtClean="0">
                <a:solidFill>
                  <a:prstClr val="black"/>
                </a:solidFill>
              </a:rPr>
              <a:t>Leafroll</a:t>
            </a:r>
            <a:r>
              <a:rPr lang="en-US" sz="2400" b="1" dirty="0" smtClean="0">
                <a:solidFill>
                  <a:prstClr val="black"/>
                </a:solidFill>
              </a:rPr>
              <a:t> 3 and GVA from co-infected plants</a:t>
            </a:r>
            <a:endParaRPr lang="en-US" sz="2400" b="1" dirty="0">
              <a:solidFill>
                <a:prstClr val="black"/>
              </a:solidFill>
            </a:endParaRPr>
          </a:p>
          <a:p>
            <a:endParaRPr lang="en-US" sz="2400" b="1" dirty="0">
              <a:solidFill>
                <a:prstClr val="black"/>
              </a:solidFill>
            </a:endParaRPr>
          </a:p>
        </p:txBody>
      </p:sp>
      <p:sp>
        <p:nvSpPr>
          <p:cNvPr id="4" name="TextBox 3"/>
          <p:cNvSpPr txBox="1"/>
          <p:nvPr/>
        </p:nvSpPr>
        <p:spPr>
          <a:xfrm>
            <a:off x="5883244" y="6260068"/>
            <a:ext cx="1355756" cy="369332"/>
          </a:xfrm>
          <a:prstGeom prst="rect">
            <a:avLst/>
          </a:prstGeom>
          <a:noFill/>
        </p:spPr>
        <p:txBody>
          <a:bodyPr wrap="none" rtlCol="0">
            <a:spAutoFit/>
          </a:bodyPr>
          <a:lstStyle/>
          <a:p>
            <a:r>
              <a:rPr lang="en-US" dirty="0">
                <a:solidFill>
                  <a:prstClr val="black"/>
                </a:solidFill>
              </a:rPr>
              <a:t>Source Plant</a:t>
            </a:r>
          </a:p>
        </p:txBody>
      </p:sp>
      <p:sp>
        <p:nvSpPr>
          <p:cNvPr id="5" name="TextBox 4"/>
          <p:cNvSpPr txBox="1"/>
          <p:nvPr/>
        </p:nvSpPr>
        <p:spPr>
          <a:xfrm>
            <a:off x="4343400" y="6477000"/>
            <a:ext cx="6342698" cy="369332"/>
          </a:xfrm>
          <a:prstGeom prst="rect">
            <a:avLst/>
          </a:prstGeom>
          <a:noFill/>
        </p:spPr>
        <p:txBody>
          <a:bodyPr wrap="none" rtlCol="0">
            <a:spAutoFit/>
          </a:bodyPr>
          <a:lstStyle/>
          <a:p>
            <a:r>
              <a:rPr lang="en-US" dirty="0">
                <a:solidFill>
                  <a:prstClr val="black"/>
                </a:solidFill>
              </a:rPr>
              <a:t>Comparison among source plants: X2 (24, 177) = 63.57 p &lt; 0.0001</a:t>
            </a:r>
          </a:p>
        </p:txBody>
      </p:sp>
      <p:sp>
        <p:nvSpPr>
          <p:cNvPr id="6" name="TextBox 5"/>
          <p:cNvSpPr txBox="1"/>
          <p:nvPr/>
        </p:nvSpPr>
        <p:spPr>
          <a:xfrm rot="16200000">
            <a:off x="842826" y="3271975"/>
            <a:ext cx="2341282" cy="369332"/>
          </a:xfrm>
          <a:prstGeom prst="rect">
            <a:avLst/>
          </a:prstGeom>
          <a:noFill/>
        </p:spPr>
        <p:txBody>
          <a:bodyPr wrap="none" rtlCol="0">
            <a:spAutoFit/>
          </a:bodyPr>
          <a:lstStyle/>
          <a:p>
            <a:r>
              <a:rPr lang="en-US" dirty="0">
                <a:solidFill>
                  <a:prstClr val="black"/>
                </a:solidFill>
              </a:rPr>
              <a:t>Percent plants infected</a:t>
            </a:r>
          </a:p>
        </p:txBody>
      </p:sp>
    </p:spTree>
    <p:extLst>
      <p:ext uri="{BB962C8B-B14F-4D97-AF65-F5344CB8AC3E}">
        <p14:creationId xmlns:p14="http://schemas.microsoft.com/office/powerpoint/2010/main" val="414572105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p:cNvGraphicFramePr/>
          <p:nvPr>
            <p:extLst/>
          </p:nvPr>
        </p:nvGraphicFramePr>
        <p:xfrm>
          <a:off x="3048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886880" y="6336268"/>
            <a:ext cx="2561920" cy="369332"/>
          </a:xfrm>
          <a:prstGeom prst="rect">
            <a:avLst/>
          </a:prstGeom>
          <a:noFill/>
        </p:spPr>
        <p:txBody>
          <a:bodyPr wrap="none" rtlCol="0">
            <a:spAutoFit/>
          </a:bodyPr>
          <a:lstStyle/>
          <a:p>
            <a:r>
              <a:rPr lang="en-US" dirty="0">
                <a:solidFill>
                  <a:prstClr val="black"/>
                </a:solidFill>
              </a:rPr>
              <a:t>F (2,26) = 8.52 p = 0.0016</a:t>
            </a:r>
          </a:p>
        </p:txBody>
      </p:sp>
      <p:sp>
        <p:nvSpPr>
          <p:cNvPr id="2" name="TextBox 1"/>
          <p:cNvSpPr txBox="1"/>
          <p:nvPr/>
        </p:nvSpPr>
        <p:spPr>
          <a:xfrm>
            <a:off x="6181726" y="1524000"/>
            <a:ext cx="295274" cy="369332"/>
          </a:xfrm>
          <a:prstGeom prst="rect">
            <a:avLst/>
          </a:prstGeom>
          <a:noFill/>
        </p:spPr>
        <p:txBody>
          <a:bodyPr wrap="none" rtlCol="0">
            <a:spAutoFit/>
          </a:bodyPr>
          <a:lstStyle/>
          <a:p>
            <a:r>
              <a:rPr lang="en-US" dirty="0">
                <a:solidFill>
                  <a:prstClr val="black"/>
                </a:solidFill>
              </a:rPr>
              <a:t>a</a:t>
            </a:r>
          </a:p>
        </p:txBody>
      </p:sp>
      <p:sp>
        <p:nvSpPr>
          <p:cNvPr id="7" name="TextBox 6"/>
          <p:cNvSpPr txBox="1"/>
          <p:nvPr/>
        </p:nvSpPr>
        <p:spPr>
          <a:xfrm>
            <a:off x="7934326" y="1905000"/>
            <a:ext cx="295274" cy="369332"/>
          </a:xfrm>
          <a:prstGeom prst="rect">
            <a:avLst/>
          </a:prstGeom>
          <a:noFill/>
        </p:spPr>
        <p:txBody>
          <a:bodyPr wrap="none" rtlCol="0">
            <a:spAutoFit/>
          </a:bodyPr>
          <a:lstStyle/>
          <a:p>
            <a:r>
              <a:rPr lang="en-US" dirty="0">
                <a:solidFill>
                  <a:prstClr val="black"/>
                </a:solidFill>
              </a:rPr>
              <a:t>a</a:t>
            </a:r>
          </a:p>
        </p:txBody>
      </p:sp>
      <p:sp>
        <p:nvSpPr>
          <p:cNvPr id="8" name="TextBox 7"/>
          <p:cNvSpPr txBox="1"/>
          <p:nvPr/>
        </p:nvSpPr>
        <p:spPr>
          <a:xfrm>
            <a:off x="4494106" y="4355068"/>
            <a:ext cx="306494" cy="369332"/>
          </a:xfrm>
          <a:prstGeom prst="rect">
            <a:avLst/>
          </a:prstGeom>
          <a:noFill/>
        </p:spPr>
        <p:txBody>
          <a:bodyPr wrap="none" rtlCol="0">
            <a:spAutoFit/>
          </a:bodyPr>
          <a:lstStyle/>
          <a:p>
            <a:r>
              <a:rPr lang="en-US" dirty="0">
                <a:solidFill>
                  <a:prstClr val="black"/>
                </a:solidFill>
              </a:rPr>
              <a:t>b</a:t>
            </a:r>
          </a:p>
        </p:txBody>
      </p:sp>
      <p:sp>
        <p:nvSpPr>
          <p:cNvPr id="9" name="TextBox 8"/>
          <p:cNvSpPr txBox="1"/>
          <p:nvPr/>
        </p:nvSpPr>
        <p:spPr>
          <a:xfrm rot="16200000">
            <a:off x="1287262" y="3195775"/>
            <a:ext cx="3152145" cy="369332"/>
          </a:xfrm>
          <a:prstGeom prst="rect">
            <a:avLst/>
          </a:prstGeom>
          <a:noFill/>
        </p:spPr>
        <p:txBody>
          <a:bodyPr wrap="none" rtlCol="0">
            <a:spAutoFit/>
          </a:bodyPr>
          <a:lstStyle/>
          <a:p>
            <a:r>
              <a:rPr lang="en-US" dirty="0">
                <a:solidFill>
                  <a:prstClr val="black"/>
                </a:solidFill>
              </a:rPr>
              <a:t>Proportion  test  plants infected</a:t>
            </a:r>
          </a:p>
        </p:txBody>
      </p:sp>
      <p:sp>
        <p:nvSpPr>
          <p:cNvPr id="4" name="TextBox 3"/>
          <p:cNvSpPr txBox="1"/>
          <p:nvPr/>
        </p:nvSpPr>
        <p:spPr>
          <a:xfrm>
            <a:off x="5766264" y="5486400"/>
            <a:ext cx="1396536" cy="369332"/>
          </a:xfrm>
          <a:prstGeom prst="rect">
            <a:avLst/>
          </a:prstGeom>
          <a:noFill/>
        </p:spPr>
        <p:txBody>
          <a:bodyPr wrap="none" rtlCol="0">
            <a:spAutoFit/>
          </a:bodyPr>
          <a:lstStyle/>
          <a:p>
            <a:r>
              <a:rPr lang="en-US" dirty="0">
                <a:solidFill>
                  <a:prstClr val="black"/>
                </a:solidFill>
              </a:rPr>
              <a:t>Virus species</a:t>
            </a:r>
          </a:p>
        </p:txBody>
      </p:sp>
      <p:sp>
        <p:nvSpPr>
          <p:cNvPr id="10" name="Rectangle 9"/>
          <p:cNvSpPr/>
          <p:nvPr/>
        </p:nvSpPr>
        <p:spPr>
          <a:xfrm>
            <a:off x="1524000" y="194717"/>
            <a:ext cx="8534400" cy="830997"/>
          </a:xfrm>
          <a:prstGeom prst="rect">
            <a:avLst/>
          </a:prstGeom>
        </p:spPr>
        <p:txBody>
          <a:bodyPr wrap="square">
            <a:spAutoFit/>
          </a:bodyPr>
          <a:lstStyle/>
          <a:p>
            <a:r>
              <a:rPr lang="en-US" sz="2400" b="1" dirty="0" smtClean="0">
                <a:solidFill>
                  <a:prstClr val="black"/>
                </a:solidFill>
              </a:rPr>
              <a:t>Transmission of </a:t>
            </a:r>
            <a:r>
              <a:rPr lang="en-US" sz="2400" b="1" dirty="0" err="1" smtClean="0">
                <a:solidFill>
                  <a:prstClr val="black"/>
                </a:solidFill>
              </a:rPr>
              <a:t>Leafroll</a:t>
            </a:r>
            <a:r>
              <a:rPr lang="en-US" sz="2400" b="1" dirty="0" smtClean="0">
                <a:solidFill>
                  <a:prstClr val="black"/>
                </a:solidFill>
              </a:rPr>
              <a:t> 3 and GVA from co-infected plants</a:t>
            </a:r>
            <a:endParaRPr lang="en-US" sz="2400" b="1" dirty="0">
              <a:solidFill>
                <a:prstClr val="black"/>
              </a:solidFill>
            </a:endParaRPr>
          </a:p>
          <a:p>
            <a:endParaRPr lang="en-US" sz="2400" b="1" dirty="0">
              <a:solidFill>
                <a:prstClr val="black"/>
              </a:solidFill>
            </a:endParaRPr>
          </a:p>
        </p:txBody>
      </p:sp>
    </p:spTree>
    <p:extLst>
      <p:ext uri="{BB962C8B-B14F-4D97-AF65-F5344CB8AC3E}">
        <p14:creationId xmlns:p14="http://schemas.microsoft.com/office/powerpoint/2010/main" val="20673493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1671249420"/>
              </p:ext>
            </p:extLst>
          </p:nvPr>
        </p:nvGraphicFramePr>
        <p:xfrm>
          <a:off x="1383323" y="1260030"/>
          <a:ext cx="9800492" cy="5000037"/>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p:cNvSpPr/>
          <p:nvPr/>
        </p:nvSpPr>
        <p:spPr>
          <a:xfrm>
            <a:off x="902679" y="470009"/>
            <a:ext cx="5497723" cy="369332"/>
          </a:xfrm>
          <a:prstGeom prst="rect">
            <a:avLst/>
          </a:prstGeom>
        </p:spPr>
        <p:txBody>
          <a:bodyPr wrap="none">
            <a:spAutoFit/>
          </a:bodyPr>
          <a:lstStyle/>
          <a:p>
            <a:r>
              <a:rPr lang="en-US" b="1" dirty="0" smtClean="0"/>
              <a:t>GVA can be </a:t>
            </a:r>
            <a:r>
              <a:rPr lang="en-US" b="1" dirty="0"/>
              <a:t>transmitted from singly infected host </a:t>
            </a:r>
            <a:r>
              <a:rPr lang="en-US" b="1" dirty="0" smtClean="0"/>
              <a:t>plants</a:t>
            </a:r>
            <a:endParaRPr lang="en-US" b="1" dirty="0"/>
          </a:p>
        </p:txBody>
      </p:sp>
      <p:sp>
        <p:nvSpPr>
          <p:cNvPr id="5" name="TextBox 4"/>
          <p:cNvSpPr txBox="1"/>
          <p:nvPr/>
        </p:nvSpPr>
        <p:spPr>
          <a:xfrm rot="16200000">
            <a:off x="-1091945" y="3362763"/>
            <a:ext cx="4358582" cy="369332"/>
          </a:xfrm>
          <a:prstGeom prst="rect">
            <a:avLst/>
          </a:prstGeom>
          <a:noFill/>
        </p:spPr>
        <p:txBody>
          <a:bodyPr wrap="square" rtlCol="0">
            <a:spAutoFit/>
          </a:bodyPr>
          <a:lstStyle/>
          <a:p>
            <a:r>
              <a:rPr lang="en-US" dirty="0"/>
              <a:t>Proportion  test  plants infected</a:t>
            </a:r>
          </a:p>
        </p:txBody>
      </p:sp>
      <p:sp>
        <p:nvSpPr>
          <p:cNvPr id="6" name="TextBox 5"/>
          <p:cNvSpPr txBox="1"/>
          <p:nvPr/>
        </p:nvSpPr>
        <p:spPr>
          <a:xfrm>
            <a:off x="4963982" y="6260068"/>
            <a:ext cx="1970219" cy="369332"/>
          </a:xfrm>
          <a:prstGeom prst="rect">
            <a:avLst/>
          </a:prstGeom>
          <a:noFill/>
        </p:spPr>
        <p:txBody>
          <a:bodyPr wrap="none" rtlCol="0">
            <a:spAutoFit/>
          </a:bodyPr>
          <a:lstStyle/>
          <a:p>
            <a:r>
              <a:rPr lang="en-US" dirty="0"/>
              <a:t>Source plant status</a:t>
            </a:r>
          </a:p>
        </p:txBody>
      </p:sp>
    </p:spTree>
    <p:extLst>
      <p:ext uri="{BB962C8B-B14F-4D97-AF65-F5344CB8AC3E}">
        <p14:creationId xmlns:p14="http://schemas.microsoft.com/office/powerpoint/2010/main" val="26019661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3543" y="346140"/>
            <a:ext cx="11473013" cy="646331"/>
          </a:xfrm>
          <a:prstGeom prst="rect">
            <a:avLst/>
          </a:prstGeom>
          <a:noFill/>
        </p:spPr>
        <p:txBody>
          <a:bodyPr wrap="none" rtlCol="0">
            <a:spAutoFit/>
          </a:bodyPr>
          <a:lstStyle/>
          <a:p>
            <a:r>
              <a:rPr lang="en-US" sz="3600" b="1" dirty="0" err="1" smtClean="0"/>
              <a:t>Transmisson</a:t>
            </a:r>
            <a:r>
              <a:rPr lang="en-US" sz="3600" b="1" dirty="0" smtClean="0"/>
              <a:t> of </a:t>
            </a:r>
            <a:r>
              <a:rPr lang="en-US" sz="3600" b="1" dirty="0" err="1" smtClean="0"/>
              <a:t>Leafroll</a:t>
            </a:r>
            <a:r>
              <a:rPr lang="en-US" sz="3600" b="1" dirty="0" smtClean="0"/>
              <a:t> 3 variants by two </a:t>
            </a:r>
            <a:r>
              <a:rPr lang="en-US" sz="3600" b="1" dirty="0" err="1" smtClean="0"/>
              <a:t>mealybug</a:t>
            </a:r>
            <a:r>
              <a:rPr lang="en-US" sz="3600" b="1" dirty="0" smtClean="0"/>
              <a:t> species</a:t>
            </a:r>
            <a:endParaRPr lang="en-US" sz="3600" b="1" dirty="0"/>
          </a:p>
        </p:txBody>
      </p:sp>
      <p:grpSp>
        <p:nvGrpSpPr>
          <p:cNvPr id="3" name="Group 2"/>
          <p:cNvGrpSpPr/>
          <p:nvPr/>
        </p:nvGrpSpPr>
        <p:grpSpPr>
          <a:xfrm>
            <a:off x="6189785" y="1402868"/>
            <a:ext cx="5283591" cy="3778702"/>
            <a:chOff x="18466117" y="17285205"/>
            <a:chExt cx="2847975" cy="2133600"/>
          </a:xfrm>
        </p:grpSpPr>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66117" y="17285205"/>
              <a:ext cx="284797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8479363" y="17366823"/>
              <a:ext cx="853530" cy="416781"/>
            </a:xfrm>
            <a:prstGeom prst="rect">
              <a:avLst/>
            </a:prstGeom>
            <a:noFill/>
          </p:spPr>
          <p:txBody>
            <a:bodyPr wrap="none" rtlCol="0">
              <a:spAutoFit/>
            </a:bodyPr>
            <a:lstStyle/>
            <a:p>
              <a:r>
                <a:rPr lang="en-US" sz="2000" b="1" i="1" dirty="0" smtClean="0">
                  <a:solidFill>
                    <a:srgbClr val="FFFF00"/>
                  </a:solidFill>
                </a:rPr>
                <a:t>Pl. </a:t>
              </a:r>
              <a:r>
                <a:rPr lang="en-US" sz="2000" b="1" i="1" dirty="0" err="1" smtClean="0">
                  <a:solidFill>
                    <a:srgbClr val="FFFF00"/>
                  </a:solidFill>
                </a:rPr>
                <a:t>ficus</a:t>
              </a:r>
              <a:endParaRPr lang="en-US" sz="2000" b="1" i="1" dirty="0">
                <a:solidFill>
                  <a:srgbClr val="FFFF00"/>
                </a:solidFill>
              </a:endParaRPr>
            </a:p>
          </p:txBody>
        </p:sp>
      </p:grpSp>
      <p:pic>
        <p:nvPicPr>
          <p:cNvPr id="6" name="Picture 2" descr="http://ucce.ucdavis.edu/files/datastore/351-218.jpg"/>
          <p:cNvPicPr>
            <a:picLocks noChangeAspect="1" noChangeArrowheads="1"/>
          </p:cNvPicPr>
          <p:nvPr/>
        </p:nvPicPr>
        <p:blipFill rotWithShape="1">
          <a:blip r:embed="rId3">
            <a:extLst>
              <a:ext uri="{28A0092B-C50C-407E-A947-70E740481C1C}">
                <a14:useLocalDpi xmlns:a14="http://schemas.microsoft.com/office/drawing/2010/main" val="0"/>
              </a:ext>
            </a:extLst>
          </a:blip>
          <a:srcRect r="5111"/>
          <a:stretch/>
        </p:blipFill>
        <p:spPr bwMode="auto">
          <a:xfrm>
            <a:off x="376595" y="1391954"/>
            <a:ext cx="5589579" cy="378964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94220" y="4561890"/>
            <a:ext cx="3240304" cy="369332"/>
          </a:xfrm>
          <a:prstGeom prst="rect">
            <a:avLst/>
          </a:prstGeom>
          <a:noFill/>
        </p:spPr>
        <p:txBody>
          <a:bodyPr wrap="square" rtlCol="0">
            <a:spAutoFit/>
          </a:bodyPr>
          <a:lstStyle/>
          <a:p>
            <a:r>
              <a:rPr lang="en-US" b="1" i="1" dirty="0" smtClean="0">
                <a:solidFill>
                  <a:srgbClr val="FFFF00"/>
                </a:solidFill>
              </a:rPr>
              <a:t>Ps. </a:t>
            </a:r>
            <a:r>
              <a:rPr lang="en-US" b="1" i="1" dirty="0" err="1" smtClean="0">
                <a:solidFill>
                  <a:srgbClr val="FFFF00"/>
                </a:solidFill>
              </a:rPr>
              <a:t>viburni</a:t>
            </a:r>
            <a:endParaRPr lang="en-US" b="1" i="1" dirty="0">
              <a:solidFill>
                <a:srgbClr val="FFFF00"/>
              </a:solidFill>
            </a:endParaRPr>
          </a:p>
        </p:txBody>
      </p:sp>
    </p:spTree>
    <p:extLst>
      <p:ext uri="{BB962C8B-B14F-4D97-AF65-F5344CB8AC3E}">
        <p14:creationId xmlns:p14="http://schemas.microsoft.com/office/powerpoint/2010/main" val="14662428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2895" t="9801" r="2139" b="14039"/>
          <a:stretch/>
        </p:blipFill>
        <p:spPr bwMode="auto">
          <a:xfrm>
            <a:off x="-48122" y="1283364"/>
            <a:ext cx="9790502" cy="5678907"/>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12298" y="160424"/>
            <a:ext cx="11391645" cy="1384995"/>
          </a:xfrm>
          <a:prstGeom prst="rect">
            <a:avLst/>
          </a:prstGeom>
          <a:noFill/>
        </p:spPr>
        <p:txBody>
          <a:bodyPr wrap="none" rtlCol="0">
            <a:spAutoFit/>
          </a:bodyPr>
          <a:lstStyle/>
          <a:p>
            <a:r>
              <a:rPr lang="en-US" sz="2800" b="1" dirty="0" smtClean="0"/>
              <a:t>Vector species and GLRaV-3 variants:</a:t>
            </a:r>
          </a:p>
          <a:p>
            <a:r>
              <a:rPr lang="en-US" sz="2800" b="1" dirty="0" smtClean="0"/>
              <a:t>Vine </a:t>
            </a:r>
            <a:r>
              <a:rPr lang="en-US" sz="2800" b="1" dirty="0" err="1" smtClean="0"/>
              <a:t>mealybugs</a:t>
            </a:r>
            <a:r>
              <a:rPr lang="en-US" sz="2800" b="1" dirty="0" smtClean="0"/>
              <a:t> transmit GLRaV-3 more efficiently than obscure </a:t>
            </a:r>
            <a:r>
              <a:rPr lang="en-US" sz="2800" b="1" dirty="0" err="1" smtClean="0"/>
              <a:t>mealybugs</a:t>
            </a:r>
            <a:endParaRPr lang="en-US" sz="2800" b="1" dirty="0" smtClean="0"/>
          </a:p>
          <a:p>
            <a:r>
              <a:rPr lang="en-US" sz="2800" b="1" dirty="0" smtClean="0"/>
              <a:t>There is no significant difference between GLRaV-3 variants (3a and 3e)</a:t>
            </a:r>
            <a:endParaRPr lang="en-US" sz="2800" b="1" dirty="0"/>
          </a:p>
        </p:txBody>
      </p:sp>
      <p:sp>
        <p:nvSpPr>
          <p:cNvPr id="4" name="TextBox 3"/>
          <p:cNvSpPr txBox="1"/>
          <p:nvPr/>
        </p:nvSpPr>
        <p:spPr>
          <a:xfrm>
            <a:off x="9464841" y="5859378"/>
            <a:ext cx="2679516" cy="1477328"/>
          </a:xfrm>
          <a:prstGeom prst="rect">
            <a:avLst/>
          </a:prstGeom>
          <a:noFill/>
        </p:spPr>
        <p:txBody>
          <a:bodyPr wrap="none" rtlCol="0">
            <a:spAutoFit/>
          </a:bodyPr>
          <a:lstStyle/>
          <a:p>
            <a:r>
              <a:rPr lang="en-US" dirty="0" smtClean="0"/>
              <a:t>N = 600 test plants</a:t>
            </a:r>
          </a:p>
          <a:p>
            <a:r>
              <a:rPr lang="en-US" dirty="0"/>
              <a:t>3a </a:t>
            </a:r>
            <a:r>
              <a:rPr lang="en-US" dirty="0" err="1"/>
              <a:t>vs</a:t>
            </a:r>
            <a:r>
              <a:rPr lang="en-US" dirty="0"/>
              <a:t> 3e: X2, p = </a:t>
            </a:r>
            <a:r>
              <a:rPr lang="en-US" dirty="0" smtClean="0"/>
              <a:t>0.12 ns</a:t>
            </a:r>
          </a:p>
          <a:p>
            <a:r>
              <a:rPr lang="en-US" dirty="0" smtClean="0"/>
              <a:t>VMB vs OMB X2, p = 0.02*</a:t>
            </a:r>
            <a:endParaRPr lang="en-US" dirty="0"/>
          </a:p>
          <a:p>
            <a:endParaRPr lang="en-US" dirty="0" smtClean="0"/>
          </a:p>
          <a:p>
            <a:endParaRPr lang="en-US" dirty="0"/>
          </a:p>
        </p:txBody>
      </p:sp>
      <p:grpSp>
        <p:nvGrpSpPr>
          <p:cNvPr id="5" name="Group 4"/>
          <p:cNvGrpSpPr/>
          <p:nvPr/>
        </p:nvGrpSpPr>
        <p:grpSpPr>
          <a:xfrm>
            <a:off x="9607700" y="2196107"/>
            <a:ext cx="1865675" cy="1383267"/>
            <a:chOff x="18466117" y="17221200"/>
            <a:chExt cx="2847975" cy="2197605"/>
          </a:xfrm>
        </p:grpSpPr>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66117" y="17285205"/>
              <a:ext cx="284797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8479363" y="17221200"/>
              <a:ext cx="853530" cy="416781"/>
            </a:xfrm>
            <a:prstGeom prst="rect">
              <a:avLst/>
            </a:prstGeom>
            <a:noFill/>
          </p:spPr>
          <p:txBody>
            <a:bodyPr wrap="none" rtlCol="0">
              <a:spAutoFit/>
            </a:bodyPr>
            <a:lstStyle/>
            <a:p>
              <a:r>
                <a:rPr lang="en-US" sz="2000" b="1" i="1" dirty="0" smtClean="0">
                  <a:solidFill>
                    <a:srgbClr val="FFFF00"/>
                  </a:solidFill>
                </a:rPr>
                <a:t>Pl. </a:t>
              </a:r>
              <a:r>
                <a:rPr lang="en-US" sz="2000" b="1" i="1" dirty="0" err="1" smtClean="0">
                  <a:solidFill>
                    <a:srgbClr val="FFFF00"/>
                  </a:solidFill>
                </a:rPr>
                <a:t>ficus</a:t>
              </a:r>
              <a:endParaRPr lang="en-US" sz="2000" b="1" i="1" dirty="0">
                <a:solidFill>
                  <a:srgbClr val="FFFF00"/>
                </a:solidFill>
              </a:endParaRPr>
            </a:p>
          </p:txBody>
        </p:sp>
      </p:grpSp>
      <p:pic>
        <p:nvPicPr>
          <p:cNvPr id="8" name="Picture 2" descr="http://ucce.ucdavis.edu/files/datastore/351-218.jpg"/>
          <p:cNvPicPr>
            <a:picLocks noChangeAspect="1" noChangeArrowheads="1"/>
          </p:cNvPicPr>
          <p:nvPr/>
        </p:nvPicPr>
        <p:blipFill rotWithShape="1">
          <a:blip r:embed="rId4">
            <a:extLst>
              <a:ext uri="{28A0092B-C50C-407E-A947-70E740481C1C}">
                <a14:useLocalDpi xmlns:a14="http://schemas.microsoft.com/office/drawing/2010/main" val="0"/>
              </a:ext>
            </a:extLst>
          </a:blip>
          <a:srcRect r="5111"/>
          <a:stretch/>
        </p:blipFill>
        <p:spPr bwMode="auto">
          <a:xfrm>
            <a:off x="9607700" y="4299277"/>
            <a:ext cx="1974698" cy="1338814"/>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9584647" y="5265275"/>
            <a:ext cx="1181734" cy="369332"/>
          </a:xfrm>
          <a:prstGeom prst="rect">
            <a:avLst/>
          </a:prstGeom>
          <a:noFill/>
        </p:spPr>
        <p:txBody>
          <a:bodyPr wrap="none" rtlCol="0">
            <a:spAutoFit/>
          </a:bodyPr>
          <a:lstStyle/>
          <a:p>
            <a:r>
              <a:rPr lang="en-US" b="1" i="1" dirty="0" smtClean="0">
                <a:solidFill>
                  <a:srgbClr val="FFFF00"/>
                </a:solidFill>
              </a:rPr>
              <a:t>Ps. </a:t>
            </a:r>
            <a:r>
              <a:rPr lang="en-US" b="1" i="1" dirty="0" err="1" smtClean="0">
                <a:solidFill>
                  <a:srgbClr val="FFFF00"/>
                </a:solidFill>
              </a:rPr>
              <a:t>viburni</a:t>
            </a:r>
            <a:endParaRPr lang="en-US" b="1" i="1" dirty="0">
              <a:solidFill>
                <a:srgbClr val="FFFF00"/>
              </a:solidFill>
            </a:endParaRPr>
          </a:p>
        </p:txBody>
      </p:sp>
    </p:spTree>
    <p:extLst>
      <p:ext uri="{BB962C8B-B14F-4D97-AF65-F5344CB8AC3E}">
        <p14:creationId xmlns:p14="http://schemas.microsoft.com/office/powerpoint/2010/main" val="746494877"/>
      </p:ext>
    </p:extLst>
  </p:cSld>
  <p:clrMapOvr>
    <a:masterClrMapping/>
  </p:clrMapOvr>
  <mc:AlternateContent xmlns:mc="http://schemas.openxmlformats.org/markup-compatibility/2006" xmlns:p14="http://schemas.microsoft.com/office/powerpoint/2010/main">
    <mc:Choice Requires="p14">
      <p:transition spd="slow" p14:dur="2000" advTm="7"/>
    </mc:Choice>
    <mc:Fallback xmlns="">
      <p:transition spd="slow" advTm="7"/>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tretch>
            <a:fillRect/>
          </a:stretch>
        </p:blipFill>
        <p:spPr>
          <a:xfrm>
            <a:off x="1748588" y="1427746"/>
            <a:ext cx="8678779" cy="5494421"/>
          </a:xfrm>
          <a:prstGeom prst="rect">
            <a:avLst/>
          </a:prstGeom>
        </p:spPr>
      </p:pic>
      <p:sp>
        <p:nvSpPr>
          <p:cNvPr id="3" name="TextBox 2"/>
          <p:cNvSpPr txBox="1"/>
          <p:nvPr/>
        </p:nvSpPr>
        <p:spPr>
          <a:xfrm>
            <a:off x="112299" y="160424"/>
            <a:ext cx="11790944" cy="1384995"/>
          </a:xfrm>
          <a:prstGeom prst="rect">
            <a:avLst/>
          </a:prstGeom>
          <a:noFill/>
        </p:spPr>
        <p:txBody>
          <a:bodyPr wrap="square" rtlCol="0">
            <a:spAutoFit/>
          </a:bodyPr>
          <a:lstStyle/>
          <a:p>
            <a:r>
              <a:rPr lang="en-US" sz="2800" b="1" dirty="0" smtClean="0"/>
              <a:t>GLRaV-3 variants:</a:t>
            </a:r>
          </a:p>
          <a:p>
            <a:r>
              <a:rPr lang="en-US" sz="2800" b="1" dirty="0" smtClean="0"/>
              <a:t>GLRaV-3 transmission is equivalent regardless of </a:t>
            </a:r>
          </a:p>
          <a:p>
            <a:r>
              <a:rPr lang="en-US" sz="2800" b="1" dirty="0" smtClean="0"/>
              <a:t>infection status of source plant</a:t>
            </a:r>
            <a:endParaRPr lang="en-US" sz="2800" b="1" dirty="0"/>
          </a:p>
        </p:txBody>
      </p:sp>
      <p:sp>
        <p:nvSpPr>
          <p:cNvPr id="4" name="TextBox 3"/>
          <p:cNvSpPr txBox="1"/>
          <p:nvPr/>
        </p:nvSpPr>
        <p:spPr>
          <a:xfrm>
            <a:off x="10395285" y="6148134"/>
            <a:ext cx="184731" cy="646331"/>
          </a:xfrm>
          <a:prstGeom prst="rect">
            <a:avLst/>
          </a:prstGeom>
          <a:noFill/>
        </p:spPr>
        <p:txBody>
          <a:bodyPr wrap="none" rtlCol="0">
            <a:spAutoFit/>
          </a:bodyPr>
          <a:lstStyle/>
          <a:p>
            <a:endParaRPr lang="en-US" dirty="0" smtClean="0"/>
          </a:p>
          <a:p>
            <a:endParaRPr lang="en-US" dirty="0"/>
          </a:p>
        </p:txBody>
      </p:sp>
    </p:spTree>
    <p:extLst>
      <p:ext uri="{BB962C8B-B14F-4D97-AF65-F5344CB8AC3E}">
        <p14:creationId xmlns:p14="http://schemas.microsoft.com/office/powerpoint/2010/main" val="431909291"/>
      </p:ext>
    </p:extLst>
  </p:cSld>
  <p:clrMapOvr>
    <a:masterClrMapping/>
  </p:clrMapOvr>
  <mc:AlternateContent xmlns:mc="http://schemas.openxmlformats.org/markup-compatibility/2006" xmlns:p14="http://schemas.microsoft.com/office/powerpoint/2010/main">
    <mc:Choice Requires="p14">
      <p:transition spd="slow" p14:dur="2000" advTm="17"/>
    </mc:Choice>
    <mc:Fallback xmlns="">
      <p:transition spd="slow" advTm="17"/>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print">
            <a:extLst>
              <a:ext uri="{28A0092B-C50C-407E-A947-70E740481C1C}">
                <a14:useLocalDpi xmlns:a14="http://schemas.microsoft.com/office/drawing/2010/main" val="0"/>
              </a:ext>
            </a:extLst>
          </a:blip>
          <a:srcRect l="10948" t="13333"/>
          <a:stretch/>
        </p:blipFill>
        <p:spPr bwMode="auto">
          <a:xfrm>
            <a:off x="2486528" y="1545419"/>
            <a:ext cx="7652084" cy="5181600"/>
          </a:xfrm>
          <a:prstGeom prst="rect">
            <a:avLst/>
          </a:prstGeom>
          <a:ln>
            <a:noFill/>
          </a:ln>
          <a:extLst>
            <a:ext uri="{53640926-AAD7-44D8-BBD7-CCE9431645EC}">
              <a14:shadowObscured xmlns:a14="http://schemas.microsoft.com/office/drawing/2010/main"/>
            </a:ext>
          </a:extLst>
        </p:spPr>
      </p:pic>
      <p:sp>
        <p:nvSpPr>
          <p:cNvPr id="3" name="TextBox 2"/>
          <p:cNvSpPr txBox="1"/>
          <p:nvPr/>
        </p:nvSpPr>
        <p:spPr>
          <a:xfrm>
            <a:off x="112299" y="160424"/>
            <a:ext cx="11790944" cy="1384995"/>
          </a:xfrm>
          <a:prstGeom prst="rect">
            <a:avLst/>
          </a:prstGeom>
          <a:noFill/>
        </p:spPr>
        <p:txBody>
          <a:bodyPr wrap="square" rtlCol="0">
            <a:spAutoFit/>
          </a:bodyPr>
          <a:lstStyle/>
          <a:p>
            <a:r>
              <a:rPr lang="en-US" sz="2800" b="1" dirty="0" smtClean="0"/>
              <a:t>GLRaV-3 variants:</a:t>
            </a:r>
          </a:p>
          <a:p>
            <a:r>
              <a:rPr lang="en-US" sz="2800" b="1" dirty="0" smtClean="0"/>
              <a:t>From a co-infected source (one plant with a mixed 3a-3e infection)</a:t>
            </a:r>
          </a:p>
          <a:p>
            <a:r>
              <a:rPr lang="en-US" sz="2800" b="1" dirty="0" smtClean="0"/>
              <a:t>GLRaV-3e transmission is higher, mixed infections are common</a:t>
            </a:r>
            <a:endParaRPr lang="en-US" sz="2800" b="1" dirty="0"/>
          </a:p>
        </p:txBody>
      </p:sp>
    </p:spTree>
    <p:extLst>
      <p:ext uri="{BB962C8B-B14F-4D97-AF65-F5344CB8AC3E}">
        <p14:creationId xmlns:p14="http://schemas.microsoft.com/office/powerpoint/2010/main" val="2100257851"/>
      </p:ext>
    </p:extLst>
  </p:cSld>
  <p:clrMapOvr>
    <a:masterClrMapping/>
  </p:clrMapOvr>
  <mc:AlternateContent xmlns:mc="http://schemas.openxmlformats.org/markup-compatibility/2006" xmlns:p14="http://schemas.microsoft.com/office/powerpoint/2010/main">
    <mc:Choice Requires="p14">
      <p:transition spd="slow" p14:dur="2000" advTm="18628"/>
    </mc:Choice>
    <mc:Fallback xmlns="">
      <p:transition spd="slow" advTm="18628"/>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l="33963" r="21416" b="4111"/>
          <a:stretch/>
        </p:blipFill>
        <p:spPr bwMode="auto">
          <a:xfrm>
            <a:off x="6400800" y="1"/>
            <a:ext cx="4507831" cy="6858000"/>
          </a:xfrm>
          <a:prstGeom prst="rect">
            <a:avLst/>
          </a:prstGeom>
          <a:ln>
            <a:noFill/>
          </a:ln>
          <a:extLst>
            <a:ext uri="{53640926-AAD7-44D8-BBD7-CCE9431645EC}">
              <a14:shadowObscured xmlns:a14="http://schemas.microsoft.com/office/drawing/2010/main"/>
            </a:ext>
          </a:extLst>
        </p:spPr>
      </p:pic>
      <p:sp>
        <p:nvSpPr>
          <p:cNvPr id="4" name="TextBox 3"/>
          <p:cNvSpPr txBox="1"/>
          <p:nvPr/>
        </p:nvSpPr>
        <p:spPr>
          <a:xfrm>
            <a:off x="112299" y="160424"/>
            <a:ext cx="6288501" cy="6124754"/>
          </a:xfrm>
          <a:prstGeom prst="rect">
            <a:avLst/>
          </a:prstGeom>
          <a:noFill/>
        </p:spPr>
        <p:txBody>
          <a:bodyPr wrap="square" rtlCol="0">
            <a:spAutoFit/>
          </a:bodyPr>
          <a:lstStyle/>
          <a:p>
            <a:r>
              <a:rPr lang="en-US" sz="2800" b="1" dirty="0" smtClean="0"/>
              <a:t>GLRaV-3 variants and vector species:</a:t>
            </a:r>
          </a:p>
          <a:p>
            <a:endParaRPr lang="en-US" sz="2800" b="1" dirty="0" smtClean="0"/>
          </a:p>
          <a:p>
            <a:r>
              <a:rPr lang="en-US" sz="2800" b="1" dirty="0" smtClean="0"/>
              <a:t>From two separate source plants</a:t>
            </a:r>
          </a:p>
          <a:p>
            <a:r>
              <a:rPr lang="en-US" sz="2800" b="1" dirty="0" smtClean="0"/>
              <a:t>(one infected with 3a and one with 3e)</a:t>
            </a:r>
          </a:p>
          <a:p>
            <a:r>
              <a:rPr lang="en-US" sz="2800" b="1" dirty="0" smtClean="0"/>
              <a:t>GLRaV-3e transmission is higher, and mixed infections are relatively rare</a:t>
            </a:r>
          </a:p>
          <a:p>
            <a:endParaRPr lang="en-US" sz="2800" b="1" dirty="0"/>
          </a:p>
          <a:p>
            <a:r>
              <a:rPr lang="en-US" sz="2800" b="1" dirty="0" smtClean="0"/>
              <a:t>Relationship between virus variants appears similar regardless of vector species</a:t>
            </a:r>
          </a:p>
          <a:p>
            <a:endParaRPr lang="en-US" sz="2800" b="1" dirty="0"/>
          </a:p>
          <a:p>
            <a:endParaRPr lang="en-US" sz="2800" b="1" dirty="0" smtClean="0"/>
          </a:p>
          <a:p>
            <a:endParaRPr lang="en-US" sz="2800" b="1" dirty="0"/>
          </a:p>
          <a:p>
            <a:endParaRPr lang="en-US" sz="2800" b="1" dirty="0"/>
          </a:p>
        </p:txBody>
      </p:sp>
    </p:spTree>
    <p:extLst>
      <p:ext uri="{BB962C8B-B14F-4D97-AF65-F5344CB8AC3E}">
        <p14:creationId xmlns:p14="http://schemas.microsoft.com/office/powerpoint/2010/main" val="2863649545"/>
      </p:ext>
    </p:extLst>
  </p:cSld>
  <p:clrMapOvr>
    <a:masterClrMapping/>
  </p:clrMapOvr>
  <mc:AlternateContent xmlns:mc="http://schemas.openxmlformats.org/markup-compatibility/2006" xmlns:p14="http://schemas.microsoft.com/office/powerpoint/2010/main">
    <mc:Choice Requires="p14">
      <p:transition spd="slow" p14:dur="2000" advTm="66975"/>
    </mc:Choice>
    <mc:Fallback xmlns="">
      <p:transition spd="slow" advTm="66975"/>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9832" y="101127"/>
            <a:ext cx="8855242" cy="6641432"/>
          </a:xfrm>
          <a:prstGeom prst="rect">
            <a:avLst/>
          </a:prstGeom>
        </p:spPr>
      </p:pic>
      <p:sp>
        <p:nvSpPr>
          <p:cNvPr id="2" name="TextBox 1"/>
          <p:cNvSpPr txBox="1"/>
          <p:nvPr/>
        </p:nvSpPr>
        <p:spPr>
          <a:xfrm>
            <a:off x="2286001" y="1066801"/>
            <a:ext cx="3690947" cy="646331"/>
          </a:xfrm>
          <a:prstGeom prst="rect">
            <a:avLst/>
          </a:prstGeom>
          <a:noFill/>
        </p:spPr>
        <p:txBody>
          <a:bodyPr wrap="none" rtlCol="0">
            <a:spAutoFit/>
          </a:bodyPr>
          <a:lstStyle/>
          <a:p>
            <a:r>
              <a:rPr lang="en-US" sz="3600" b="1" dirty="0"/>
              <a:t>Field Inoculations</a:t>
            </a:r>
          </a:p>
        </p:txBody>
      </p:sp>
    </p:spTree>
    <p:extLst>
      <p:ext uri="{BB962C8B-B14F-4D97-AF65-F5344CB8AC3E}">
        <p14:creationId xmlns:p14="http://schemas.microsoft.com/office/powerpoint/2010/main" val="2362103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0889" y="857956"/>
            <a:ext cx="10047111" cy="4399844"/>
          </a:xfrm>
        </p:spPr>
        <p:txBody>
          <a:bodyPr/>
          <a:lstStyle/>
          <a:p>
            <a:pPr algn="l"/>
            <a:r>
              <a:rPr lang="en-US" b="1" dirty="0" smtClean="0"/>
              <a:t>Outline:</a:t>
            </a:r>
          </a:p>
          <a:p>
            <a:pPr algn="l"/>
            <a:endParaRPr lang="en-US" b="1" dirty="0"/>
          </a:p>
          <a:p>
            <a:pPr algn="l"/>
            <a:r>
              <a:rPr lang="en-US" b="1" dirty="0" smtClean="0"/>
              <a:t>Background and history highlights: Viruses (mostly </a:t>
            </a:r>
            <a:r>
              <a:rPr lang="en-US" b="1" dirty="0" err="1" smtClean="0"/>
              <a:t>Leafroll</a:t>
            </a:r>
            <a:r>
              <a:rPr lang="en-US" b="1" dirty="0" smtClean="0"/>
              <a:t>), spread, and vector transmission studies</a:t>
            </a:r>
          </a:p>
          <a:p>
            <a:pPr algn="l"/>
            <a:endParaRPr lang="en-US" b="1" dirty="0"/>
          </a:p>
          <a:p>
            <a:pPr algn="l"/>
            <a:r>
              <a:rPr lang="en-US" b="1" dirty="0" smtClean="0"/>
              <a:t>Recent results: </a:t>
            </a:r>
            <a:r>
              <a:rPr lang="en-US" b="1" dirty="0" err="1" smtClean="0"/>
              <a:t>Leafroll</a:t>
            </a:r>
            <a:r>
              <a:rPr lang="en-US" b="1" dirty="0" smtClean="0"/>
              <a:t> 3 and GVA, </a:t>
            </a:r>
            <a:r>
              <a:rPr lang="en-US" b="1" dirty="0" err="1" smtClean="0"/>
              <a:t>Leafroll</a:t>
            </a:r>
            <a:r>
              <a:rPr lang="en-US" b="1" dirty="0" smtClean="0"/>
              <a:t> 3 variants and </a:t>
            </a:r>
            <a:r>
              <a:rPr lang="en-US" b="1" dirty="0" err="1" smtClean="0"/>
              <a:t>mealybugs</a:t>
            </a:r>
            <a:r>
              <a:rPr lang="en-US" b="1" dirty="0" smtClean="0"/>
              <a:t> species, </a:t>
            </a:r>
            <a:r>
              <a:rPr lang="en-US" b="1" dirty="0" err="1" smtClean="0"/>
              <a:t>Leafroll</a:t>
            </a:r>
            <a:r>
              <a:rPr lang="en-US" b="1" dirty="0" smtClean="0"/>
              <a:t> 3 field inoculations</a:t>
            </a:r>
          </a:p>
          <a:p>
            <a:pPr algn="l"/>
            <a:endParaRPr lang="en-US" b="1" dirty="0"/>
          </a:p>
          <a:p>
            <a:pPr algn="l"/>
            <a:r>
              <a:rPr lang="en-US" b="1" dirty="0" smtClean="0"/>
              <a:t>Transmission studies in progress</a:t>
            </a:r>
          </a:p>
          <a:p>
            <a:pPr algn="l"/>
            <a:endParaRPr lang="en-US" b="1" dirty="0"/>
          </a:p>
          <a:p>
            <a:pPr algn="l"/>
            <a:endParaRPr lang="en-US" b="1" dirty="0"/>
          </a:p>
        </p:txBody>
      </p:sp>
    </p:spTree>
    <p:extLst>
      <p:ext uri="{BB962C8B-B14F-4D97-AF65-F5344CB8AC3E}">
        <p14:creationId xmlns:p14="http://schemas.microsoft.com/office/powerpoint/2010/main" val="400088425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60739" y="244642"/>
            <a:ext cx="7763738" cy="7417415"/>
          </a:xfrm>
          <a:prstGeom prst="rect">
            <a:avLst/>
          </a:prstGeom>
          <a:noFill/>
        </p:spPr>
        <p:txBody>
          <a:bodyPr wrap="square" rtlCol="0">
            <a:spAutoFit/>
          </a:bodyPr>
          <a:lstStyle/>
          <a:p>
            <a:r>
              <a:rPr lang="en-US" sz="4000" b="1" dirty="0"/>
              <a:t>Unknowns</a:t>
            </a:r>
          </a:p>
          <a:p>
            <a:endParaRPr lang="en-US" sz="4000" b="1" dirty="0"/>
          </a:p>
          <a:p>
            <a:r>
              <a:rPr lang="en-US" sz="3600" dirty="0"/>
              <a:t>Transmission rates in vineyards vs. greenhouse experiments</a:t>
            </a:r>
          </a:p>
          <a:p>
            <a:endParaRPr lang="en-US" sz="3600" b="1" dirty="0"/>
          </a:p>
          <a:p>
            <a:r>
              <a:rPr lang="en-US" sz="3600" b="1" dirty="0"/>
              <a:t>Time after inoculation to:</a:t>
            </a:r>
          </a:p>
          <a:p>
            <a:r>
              <a:rPr lang="en-US" sz="3600" dirty="0"/>
              <a:t>Virus detection, lab assay</a:t>
            </a:r>
          </a:p>
          <a:p>
            <a:r>
              <a:rPr lang="en-US" sz="3600" dirty="0"/>
              <a:t>Virus symptoms</a:t>
            </a:r>
          </a:p>
          <a:p>
            <a:r>
              <a:rPr lang="en-US" sz="3600" dirty="0"/>
              <a:t>Transmission to other </a:t>
            </a:r>
            <a:r>
              <a:rPr lang="en-US" sz="3600" dirty="0" smtClean="0"/>
              <a:t>vines</a:t>
            </a:r>
          </a:p>
          <a:p>
            <a:endParaRPr lang="en-US" sz="3600" dirty="0"/>
          </a:p>
          <a:p>
            <a:r>
              <a:rPr lang="en-US" sz="3600" dirty="0" smtClean="0"/>
              <a:t>Grape quality</a:t>
            </a:r>
            <a:endParaRPr lang="en-US" sz="3600" dirty="0"/>
          </a:p>
          <a:p>
            <a:endParaRPr lang="en-US" sz="3600" b="1" dirty="0"/>
          </a:p>
          <a:p>
            <a:endParaRPr lang="en-US" sz="3600" b="1" dirty="0"/>
          </a:p>
        </p:txBody>
      </p:sp>
    </p:spTree>
    <p:extLst>
      <p:ext uri="{BB962C8B-B14F-4D97-AF65-F5344CB8AC3E}">
        <p14:creationId xmlns:p14="http://schemas.microsoft.com/office/powerpoint/2010/main" val="16485796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67600" y="1371600"/>
            <a:ext cx="3200400" cy="42672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0600" y="1371600"/>
            <a:ext cx="3200400" cy="42672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1" y="1371600"/>
            <a:ext cx="3212859" cy="4283812"/>
          </a:xfrm>
          <a:prstGeom prst="rect">
            <a:avLst/>
          </a:prstGeom>
        </p:spPr>
      </p:pic>
      <p:sp>
        <p:nvSpPr>
          <p:cNvPr id="5" name="TextBox 4"/>
          <p:cNvSpPr txBox="1"/>
          <p:nvPr/>
        </p:nvSpPr>
        <p:spPr>
          <a:xfrm>
            <a:off x="1676400" y="228601"/>
            <a:ext cx="5887830" cy="830997"/>
          </a:xfrm>
          <a:prstGeom prst="rect">
            <a:avLst/>
          </a:prstGeom>
          <a:noFill/>
        </p:spPr>
        <p:txBody>
          <a:bodyPr wrap="none" rtlCol="0">
            <a:spAutoFit/>
          </a:bodyPr>
          <a:lstStyle/>
          <a:p>
            <a:r>
              <a:rPr lang="en-US" sz="2400" b="1" dirty="0"/>
              <a:t>Collect grape </a:t>
            </a:r>
            <a:r>
              <a:rPr lang="en-US" sz="2400" b="1" dirty="0" err="1"/>
              <a:t>mealybug</a:t>
            </a:r>
            <a:r>
              <a:rPr lang="en-US" sz="2400" b="1" dirty="0"/>
              <a:t> mature females</a:t>
            </a:r>
          </a:p>
          <a:p>
            <a:r>
              <a:rPr lang="en-US" sz="2400" b="1" dirty="0"/>
              <a:t>Put in petri dishes until </a:t>
            </a:r>
            <a:r>
              <a:rPr lang="en-US" sz="2400" b="1" dirty="0" err="1"/>
              <a:t>ovisacs</a:t>
            </a:r>
            <a:r>
              <a:rPr lang="en-US" sz="2400" b="1" dirty="0"/>
              <a:t> are produced</a:t>
            </a:r>
          </a:p>
        </p:txBody>
      </p:sp>
    </p:spTree>
    <p:extLst>
      <p:ext uri="{BB962C8B-B14F-4D97-AF65-F5344CB8AC3E}">
        <p14:creationId xmlns:p14="http://schemas.microsoft.com/office/powerpoint/2010/main" val="359137123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2600" y="3048000"/>
            <a:ext cx="5029200" cy="37719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76200"/>
            <a:ext cx="5410200" cy="4057650"/>
          </a:xfrm>
          <a:prstGeom prst="rect">
            <a:avLst/>
          </a:prstGeom>
        </p:spPr>
      </p:pic>
      <p:sp>
        <p:nvSpPr>
          <p:cNvPr id="4" name="TextBox 3"/>
          <p:cNvSpPr txBox="1"/>
          <p:nvPr/>
        </p:nvSpPr>
        <p:spPr>
          <a:xfrm>
            <a:off x="1676400" y="4038600"/>
            <a:ext cx="3810000" cy="2862322"/>
          </a:xfrm>
          <a:prstGeom prst="rect">
            <a:avLst/>
          </a:prstGeom>
          <a:noFill/>
        </p:spPr>
        <p:txBody>
          <a:bodyPr wrap="square" rtlCol="0">
            <a:spAutoFit/>
          </a:bodyPr>
          <a:lstStyle/>
          <a:p>
            <a:r>
              <a:rPr lang="en-US" sz="2000" b="1" dirty="0"/>
              <a:t>IAP 48 hours</a:t>
            </a:r>
          </a:p>
          <a:p>
            <a:r>
              <a:rPr lang="en-US" sz="2000" b="1" dirty="0"/>
              <a:t>10 GMB per plant on one leaf</a:t>
            </a:r>
          </a:p>
          <a:p>
            <a:r>
              <a:rPr lang="en-US" sz="2000" b="1" dirty="0"/>
              <a:t>Caged and </a:t>
            </a:r>
            <a:r>
              <a:rPr lang="en-US" sz="2000" b="1" dirty="0" err="1"/>
              <a:t>Uncaged</a:t>
            </a:r>
            <a:endParaRPr lang="en-US" sz="2000" b="1" dirty="0"/>
          </a:p>
          <a:p>
            <a:endParaRPr lang="en-US" sz="2000" b="1" dirty="0"/>
          </a:p>
          <a:p>
            <a:r>
              <a:rPr lang="en-US" sz="2000" b="1" dirty="0"/>
              <a:t>Simultaneous parallel greenhouse inoculations for comparison</a:t>
            </a:r>
          </a:p>
          <a:p>
            <a:endParaRPr lang="en-US" sz="2000" b="1" dirty="0"/>
          </a:p>
          <a:p>
            <a:r>
              <a:rPr lang="en-US" sz="2000" b="1" dirty="0"/>
              <a:t>Symptoms in field monitored every 2 weeks</a:t>
            </a:r>
          </a:p>
        </p:txBody>
      </p:sp>
      <p:sp>
        <p:nvSpPr>
          <p:cNvPr id="5" name="TextBox 4"/>
          <p:cNvSpPr txBox="1"/>
          <p:nvPr/>
        </p:nvSpPr>
        <p:spPr>
          <a:xfrm>
            <a:off x="7315200" y="533401"/>
            <a:ext cx="3379964" cy="1200329"/>
          </a:xfrm>
          <a:prstGeom prst="rect">
            <a:avLst/>
          </a:prstGeom>
          <a:noFill/>
        </p:spPr>
        <p:txBody>
          <a:bodyPr wrap="none" rtlCol="0">
            <a:spAutoFit/>
          </a:bodyPr>
          <a:lstStyle/>
          <a:p>
            <a:r>
              <a:rPr lang="en-US" sz="3600" b="1" dirty="0" smtClean="0"/>
              <a:t>Field Inoculation</a:t>
            </a:r>
            <a:endParaRPr lang="en-US" sz="3600" b="1" dirty="0"/>
          </a:p>
          <a:p>
            <a:r>
              <a:rPr lang="en-US" sz="3600" b="1" dirty="0"/>
              <a:t>July 14, 2011</a:t>
            </a:r>
          </a:p>
        </p:txBody>
      </p:sp>
    </p:spTree>
    <p:extLst>
      <p:ext uri="{BB962C8B-B14F-4D97-AF65-F5344CB8AC3E}">
        <p14:creationId xmlns:p14="http://schemas.microsoft.com/office/powerpoint/2010/main" val="146988859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516" t="7931" r="14139" b="30388"/>
          <a:stretch/>
        </p:blipFill>
        <p:spPr bwMode="auto">
          <a:xfrm>
            <a:off x="2188780" y="965795"/>
            <a:ext cx="4288221" cy="5013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299010" y="6287870"/>
            <a:ext cx="5961888" cy="646331"/>
          </a:xfrm>
          <a:prstGeom prst="rect">
            <a:avLst/>
          </a:prstGeom>
          <a:noFill/>
        </p:spPr>
        <p:txBody>
          <a:bodyPr wrap="none" rtlCol="0">
            <a:spAutoFit/>
          </a:bodyPr>
          <a:lstStyle/>
          <a:p>
            <a:r>
              <a:rPr lang="en-US" b="1" dirty="0"/>
              <a:t>June 22 2012				July 13 2012</a:t>
            </a:r>
          </a:p>
          <a:p>
            <a:endParaRPr lang="en-US" b="1" dirty="0"/>
          </a:p>
        </p:txBody>
      </p:sp>
      <p:sp>
        <p:nvSpPr>
          <p:cNvPr id="3" name="TextBox 2"/>
          <p:cNvSpPr txBox="1"/>
          <p:nvPr/>
        </p:nvSpPr>
        <p:spPr>
          <a:xfrm>
            <a:off x="1752600" y="152401"/>
            <a:ext cx="3239990" cy="646331"/>
          </a:xfrm>
          <a:prstGeom prst="rect">
            <a:avLst/>
          </a:prstGeom>
          <a:noFill/>
        </p:spPr>
        <p:txBody>
          <a:bodyPr wrap="none" rtlCol="0">
            <a:spAutoFit/>
          </a:bodyPr>
          <a:lstStyle/>
          <a:p>
            <a:r>
              <a:rPr lang="en-US" sz="3600" b="1" dirty="0"/>
              <a:t>Symptoms 2012</a:t>
            </a: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9400" y="152400"/>
            <a:ext cx="3352800" cy="59658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8765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nvPr>
        </p:nvGraphicFramePr>
        <p:xfrm>
          <a:off x="2133601" y="1235242"/>
          <a:ext cx="8758988" cy="5470358"/>
        </p:xfrm>
        <a:graphic>
          <a:graphicData uri="http://schemas.openxmlformats.org/drawingml/2006/table">
            <a:tbl>
              <a:tblPr firstRow="1" firstCol="1" bandRow="1">
                <a:tableStyleId>{5C22544A-7EE6-4342-B048-85BDC9FD1C3A}</a:tableStyleId>
              </a:tblPr>
              <a:tblGrid>
                <a:gridCol w="1250772"/>
                <a:gridCol w="1251668"/>
                <a:gridCol w="1250772"/>
                <a:gridCol w="1251668"/>
                <a:gridCol w="1250772"/>
                <a:gridCol w="1251668"/>
                <a:gridCol w="1251668"/>
              </a:tblGrid>
              <a:tr h="1539440">
                <a:tc>
                  <a:txBody>
                    <a:bodyPr/>
                    <a:lstStyle/>
                    <a:p>
                      <a:pPr marL="0" marR="0">
                        <a:lnSpc>
                          <a:spcPct val="115000"/>
                        </a:lnSpc>
                        <a:spcBef>
                          <a:spcPts val="0"/>
                        </a:spcBef>
                        <a:spcAft>
                          <a:spcPts val="0"/>
                        </a:spcAft>
                      </a:pPr>
                      <a:r>
                        <a:rPr lang="en-US" sz="2000" dirty="0">
                          <a:effectLst/>
                        </a:rPr>
                        <a:t>Treatment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Replicate vines</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PCR Positive October 2011</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dirty="0">
                          <a:effectLst/>
                        </a:rPr>
                        <a:t>Symptom 2012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solidFill>
                      <a:srgbClr val="FF6699"/>
                    </a:solidFill>
                  </a:tcPr>
                </a:tc>
                <a:tc>
                  <a:txBody>
                    <a:bodyPr/>
                    <a:lstStyle/>
                    <a:p>
                      <a:pPr marL="0" marR="0">
                        <a:lnSpc>
                          <a:spcPct val="115000"/>
                        </a:lnSpc>
                        <a:spcBef>
                          <a:spcPts val="0"/>
                        </a:spcBef>
                        <a:spcAft>
                          <a:spcPts val="0"/>
                        </a:spcAft>
                      </a:pPr>
                      <a:r>
                        <a:rPr lang="en-US" sz="2000">
                          <a:effectLst/>
                        </a:rPr>
                        <a:t>PCR Positive June 2012</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PCR Positive May 2013</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dirty="0">
                          <a:effectLst/>
                        </a:rPr>
                        <a:t>Symptom 2013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solidFill>
                      <a:srgbClr val="FF6699"/>
                    </a:solidFill>
                  </a:tcPr>
                </a:tc>
              </a:tr>
              <a:tr h="1412223">
                <a:tc>
                  <a:txBody>
                    <a:bodyPr/>
                    <a:lstStyle/>
                    <a:p>
                      <a:pPr marL="0" marR="0">
                        <a:lnSpc>
                          <a:spcPct val="115000"/>
                        </a:lnSpc>
                        <a:spcBef>
                          <a:spcPts val="0"/>
                        </a:spcBef>
                        <a:spcAft>
                          <a:spcPts val="0"/>
                        </a:spcAft>
                      </a:pPr>
                      <a:r>
                        <a:rPr lang="en-US" sz="2000" dirty="0" smtClean="0">
                          <a:effectLst/>
                        </a:rPr>
                        <a:t>Inoculate </a:t>
                      </a:r>
                      <a:r>
                        <a:rPr lang="en-US" sz="2000" dirty="0">
                          <a:effectLst/>
                        </a:rPr>
                        <a:t>July 2011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60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dirty="0">
                          <a:effectLst/>
                        </a:rPr>
                        <a:t>29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24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dirty="0">
                          <a:effectLst/>
                        </a:rPr>
                        <a:t>29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dirty="0">
                          <a:effectLst/>
                        </a:rPr>
                        <a:t>29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r>
              <a:tr h="1412223">
                <a:tc>
                  <a:txBody>
                    <a:bodyPr/>
                    <a:lstStyle/>
                    <a:p>
                      <a:pPr marL="0" marR="0">
                        <a:lnSpc>
                          <a:spcPct val="115000"/>
                        </a:lnSpc>
                        <a:spcBef>
                          <a:spcPts val="0"/>
                        </a:spcBef>
                        <a:spcAft>
                          <a:spcPts val="0"/>
                        </a:spcAft>
                      </a:pPr>
                      <a:r>
                        <a:rPr lang="en-US" sz="2000">
                          <a:effectLst/>
                        </a:rPr>
                        <a:t>Negative control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30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dirty="0">
                          <a:effectLst/>
                        </a:rPr>
                        <a:t>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dirty="0">
                          <a:effectLst/>
                        </a:rPr>
                        <a:t>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r>
              <a:tr h="1106472">
                <a:tc>
                  <a:txBody>
                    <a:bodyPr/>
                    <a:lstStyle/>
                    <a:p>
                      <a:pPr marL="0" marR="0">
                        <a:lnSpc>
                          <a:spcPct val="115000"/>
                        </a:lnSpc>
                        <a:spcBef>
                          <a:spcPts val="0"/>
                        </a:spcBef>
                        <a:spcAft>
                          <a:spcPts val="0"/>
                        </a:spcAft>
                      </a:pPr>
                      <a:r>
                        <a:rPr lang="en-US" sz="2000" dirty="0">
                          <a:effectLst/>
                        </a:rPr>
                        <a:t>Total Plants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90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dirty="0">
                          <a:effectLst/>
                        </a:rPr>
                        <a:t>29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24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a:effectLst/>
                        </a:rPr>
                        <a:t>29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c>
                  <a:txBody>
                    <a:bodyPr/>
                    <a:lstStyle/>
                    <a:p>
                      <a:pPr marL="0" marR="0">
                        <a:lnSpc>
                          <a:spcPct val="115000"/>
                        </a:lnSpc>
                        <a:spcBef>
                          <a:spcPts val="0"/>
                        </a:spcBef>
                        <a:spcAft>
                          <a:spcPts val="0"/>
                        </a:spcAft>
                      </a:pPr>
                      <a:r>
                        <a:rPr lang="en-US" sz="2000" dirty="0">
                          <a:effectLst/>
                        </a:rPr>
                        <a:t>29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9525" marB="0"/>
                </a:tc>
              </a:tr>
            </a:tbl>
          </a:graphicData>
        </a:graphic>
      </p:graphicFrame>
      <p:sp>
        <p:nvSpPr>
          <p:cNvPr id="3" name="TextBox 2"/>
          <p:cNvSpPr txBox="1"/>
          <p:nvPr/>
        </p:nvSpPr>
        <p:spPr>
          <a:xfrm>
            <a:off x="240632" y="336884"/>
            <a:ext cx="6708631" cy="584775"/>
          </a:xfrm>
          <a:prstGeom prst="rect">
            <a:avLst/>
          </a:prstGeom>
          <a:noFill/>
        </p:spPr>
        <p:txBody>
          <a:bodyPr wrap="none" rtlCol="0">
            <a:spAutoFit/>
          </a:bodyPr>
          <a:lstStyle/>
          <a:p>
            <a:r>
              <a:rPr lang="en-US" sz="3200" b="1" dirty="0" smtClean="0"/>
              <a:t>Transmission, symptoms, and lab tests</a:t>
            </a:r>
            <a:endParaRPr lang="en-US" sz="3200" b="1" dirty="0"/>
          </a:p>
        </p:txBody>
      </p:sp>
    </p:spTree>
    <p:extLst>
      <p:ext uri="{BB962C8B-B14F-4D97-AF65-F5344CB8AC3E}">
        <p14:creationId xmlns:p14="http://schemas.microsoft.com/office/powerpoint/2010/main" val="13783612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a:extLst>
              <a:ext uri="{28A0092B-C50C-407E-A947-70E740481C1C}">
                <a14:useLocalDpi xmlns:a14="http://schemas.microsoft.com/office/drawing/2010/main" val="0"/>
              </a:ext>
            </a:extLst>
          </a:blip>
          <a:srcRect t="14246" r="48806" b="38343"/>
          <a:stretch/>
        </p:blipFill>
        <p:spPr bwMode="auto">
          <a:xfrm>
            <a:off x="48128" y="1163050"/>
            <a:ext cx="5921910" cy="5061285"/>
          </a:xfrm>
          <a:prstGeom prst="rect">
            <a:avLst/>
          </a:prstGeom>
          <a:ln>
            <a:solidFill>
              <a:schemeClr val="accent1"/>
            </a:solidFill>
          </a:ln>
          <a:extLst>
            <a:ext uri="{53640926-AAD7-44D8-BBD7-CCE9431645EC}">
              <a14:shadowObscured xmlns:a14="http://schemas.microsoft.com/office/drawing/2010/main"/>
            </a:ext>
          </a:extLst>
        </p:spPr>
      </p:pic>
      <p:pic>
        <p:nvPicPr>
          <p:cNvPr id="3" name="Picture 2"/>
          <p:cNvPicPr/>
          <p:nvPr/>
        </p:nvPicPr>
        <p:blipFill rotWithShape="1">
          <a:blip r:embed="rId2">
            <a:extLst>
              <a:ext uri="{28A0092B-C50C-407E-A947-70E740481C1C}">
                <a14:useLocalDpi xmlns:a14="http://schemas.microsoft.com/office/drawing/2010/main" val="0"/>
              </a:ext>
            </a:extLst>
          </a:blip>
          <a:srcRect l="50074" t="14246" b="38343"/>
          <a:stretch/>
        </p:blipFill>
        <p:spPr bwMode="auto">
          <a:xfrm>
            <a:off x="6288505" y="1163050"/>
            <a:ext cx="5775158" cy="5061285"/>
          </a:xfrm>
          <a:prstGeom prst="rect">
            <a:avLst/>
          </a:prstGeom>
          <a:ln>
            <a:solidFill>
              <a:schemeClr val="accent1"/>
            </a:solidFill>
          </a:ln>
          <a:extLst>
            <a:ext uri="{53640926-AAD7-44D8-BBD7-CCE9431645EC}">
              <a14:shadowObscured xmlns:a14="http://schemas.microsoft.com/office/drawing/2010/main"/>
            </a:ext>
          </a:extLst>
        </p:spPr>
      </p:pic>
      <p:sp>
        <p:nvSpPr>
          <p:cNvPr id="5" name="TextBox 4"/>
          <p:cNvSpPr txBox="1"/>
          <p:nvPr/>
        </p:nvSpPr>
        <p:spPr>
          <a:xfrm>
            <a:off x="749730" y="224589"/>
            <a:ext cx="10440615" cy="646331"/>
          </a:xfrm>
          <a:prstGeom prst="rect">
            <a:avLst/>
          </a:prstGeom>
          <a:noFill/>
        </p:spPr>
        <p:txBody>
          <a:bodyPr wrap="none" rtlCol="0">
            <a:spAutoFit/>
          </a:bodyPr>
          <a:lstStyle/>
          <a:p>
            <a:pPr algn="ctr"/>
            <a:r>
              <a:rPr lang="en-US" sz="3600" b="1" dirty="0" smtClean="0"/>
              <a:t>Berry quality was affected within one growing season</a:t>
            </a:r>
            <a:endParaRPr lang="en-US" sz="3600" b="1" dirty="0"/>
          </a:p>
        </p:txBody>
      </p:sp>
    </p:spTree>
    <p:extLst>
      <p:ext uri="{BB962C8B-B14F-4D97-AF65-F5344CB8AC3E}">
        <p14:creationId xmlns:p14="http://schemas.microsoft.com/office/powerpoint/2010/main" val="305145044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247472"/>
            <a:ext cx="4963346" cy="1200329"/>
          </a:xfrm>
          <a:prstGeom prst="rect">
            <a:avLst/>
          </a:prstGeom>
          <a:noFill/>
        </p:spPr>
        <p:txBody>
          <a:bodyPr wrap="none" rtlCol="0">
            <a:spAutoFit/>
          </a:bodyPr>
          <a:lstStyle/>
          <a:p>
            <a:r>
              <a:rPr lang="en-US" sz="3600" b="1" dirty="0"/>
              <a:t>Greenhouse inoculations</a:t>
            </a:r>
          </a:p>
          <a:p>
            <a:endParaRPr lang="en-US" sz="3600" b="1" dirty="0"/>
          </a:p>
        </p:txBody>
      </p:sp>
      <p:graphicFrame>
        <p:nvGraphicFramePr>
          <p:cNvPr id="3" name="Chart 2"/>
          <p:cNvGraphicFramePr/>
          <p:nvPr>
            <p:extLst/>
          </p:nvPr>
        </p:nvGraphicFramePr>
        <p:xfrm>
          <a:off x="3048000" y="1397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rot="16200000">
            <a:off x="1240916" y="3238884"/>
            <a:ext cx="2940036" cy="369332"/>
          </a:xfrm>
          <a:prstGeom prst="rect">
            <a:avLst/>
          </a:prstGeom>
          <a:noFill/>
        </p:spPr>
        <p:txBody>
          <a:bodyPr wrap="none" rtlCol="0">
            <a:spAutoFit/>
          </a:bodyPr>
          <a:lstStyle/>
          <a:p>
            <a:r>
              <a:rPr lang="en-US" b="1" dirty="0"/>
              <a:t>Proportion of plants infected</a:t>
            </a:r>
          </a:p>
        </p:txBody>
      </p:sp>
    </p:spTree>
    <p:extLst>
      <p:ext uri="{BB962C8B-B14F-4D97-AF65-F5344CB8AC3E}">
        <p14:creationId xmlns:p14="http://schemas.microsoft.com/office/powerpoint/2010/main" val="411786975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76401" y="138053"/>
            <a:ext cx="8762999" cy="7355860"/>
          </a:xfrm>
          <a:prstGeom prst="rect">
            <a:avLst/>
          </a:prstGeom>
          <a:noFill/>
        </p:spPr>
        <p:txBody>
          <a:bodyPr wrap="square" rtlCol="0">
            <a:spAutoFit/>
          </a:bodyPr>
          <a:lstStyle/>
          <a:p>
            <a:r>
              <a:rPr lang="en-US" sz="3200" b="1" dirty="0"/>
              <a:t>Unknowns</a:t>
            </a:r>
          </a:p>
          <a:p>
            <a:endParaRPr lang="en-US" sz="2000" b="1" dirty="0"/>
          </a:p>
          <a:p>
            <a:r>
              <a:rPr lang="en-US" sz="3200" dirty="0"/>
              <a:t>Transmission rates in vineyards vs. greenhouse experiments		</a:t>
            </a:r>
          </a:p>
          <a:p>
            <a:r>
              <a:rPr lang="en-US" sz="3200" i="1" dirty="0" smtClean="0"/>
              <a:t>Slightly higher </a:t>
            </a:r>
            <a:r>
              <a:rPr lang="en-US" sz="3200" i="1" dirty="0"/>
              <a:t>in </a:t>
            </a:r>
            <a:r>
              <a:rPr lang="en-US" sz="3200" i="1" dirty="0" err="1"/>
              <a:t>gh</a:t>
            </a:r>
            <a:r>
              <a:rPr lang="en-US" sz="3200" i="1" dirty="0"/>
              <a:t> experiments</a:t>
            </a:r>
          </a:p>
          <a:p>
            <a:endParaRPr lang="en-US" b="1" dirty="0"/>
          </a:p>
          <a:p>
            <a:r>
              <a:rPr lang="en-US" sz="3200" b="1" dirty="0"/>
              <a:t>Time after inoculation to:</a:t>
            </a:r>
          </a:p>
          <a:p>
            <a:r>
              <a:rPr lang="en-US" sz="3200" dirty="0"/>
              <a:t>Virus detection, lab assay 		</a:t>
            </a:r>
            <a:r>
              <a:rPr lang="en-US" sz="3200" i="1" dirty="0"/>
              <a:t>(3 months)</a:t>
            </a:r>
          </a:p>
          <a:p>
            <a:r>
              <a:rPr lang="en-US" sz="3200" dirty="0"/>
              <a:t>Virus symptoms 				</a:t>
            </a:r>
            <a:r>
              <a:rPr lang="en-US" sz="3200" i="1" dirty="0"/>
              <a:t>(1 year)</a:t>
            </a:r>
          </a:p>
          <a:p>
            <a:r>
              <a:rPr lang="en-US" sz="3200" dirty="0"/>
              <a:t>Transmission to other vines		</a:t>
            </a:r>
            <a:r>
              <a:rPr lang="en-US" sz="3200" i="1" dirty="0"/>
              <a:t>(~1 year)</a:t>
            </a:r>
          </a:p>
          <a:p>
            <a:endParaRPr lang="en-US" dirty="0"/>
          </a:p>
          <a:p>
            <a:r>
              <a:rPr lang="en-US" sz="3200" dirty="0"/>
              <a:t>Grape quality affected by next growing season</a:t>
            </a:r>
          </a:p>
          <a:p>
            <a:endParaRPr lang="en-US" sz="3200" dirty="0"/>
          </a:p>
          <a:p>
            <a:r>
              <a:rPr lang="en-US" sz="3200" dirty="0"/>
              <a:t>	   </a:t>
            </a:r>
          </a:p>
          <a:p>
            <a:endParaRPr lang="en-US" sz="3200" b="1" dirty="0"/>
          </a:p>
          <a:p>
            <a:endParaRPr lang="en-US" sz="3200" b="1" dirty="0"/>
          </a:p>
        </p:txBody>
      </p:sp>
    </p:spTree>
    <p:extLst>
      <p:ext uri="{BB962C8B-B14F-4D97-AF65-F5344CB8AC3E}">
        <p14:creationId xmlns:p14="http://schemas.microsoft.com/office/powerpoint/2010/main" val="291869317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2124420" y="6094243"/>
            <a:ext cx="1457864" cy="369332"/>
          </a:xfrm>
          <a:prstGeom prst="rect">
            <a:avLst/>
          </a:prstGeom>
          <a:noFill/>
        </p:spPr>
        <p:txBody>
          <a:bodyPr wrap="square" rtlCol="0">
            <a:spAutoFit/>
          </a:bodyPr>
          <a:lstStyle/>
          <a:p>
            <a:pPr algn="ctr"/>
            <a:r>
              <a:rPr lang="fr-FR" b="1" dirty="0" smtClean="0">
                <a:solidFill>
                  <a:srgbClr val="00B050"/>
                </a:solidFill>
              </a:rPr>
              <a:t>Chardonnay</a:t>
            </a:r>
            <a:endParaRPr lang="fr-FR" b="1" dirty="0">
              <a:solidFill>
                <a:srgbClr val="00B050"/>
              </a:solidFill>
            </a:endParaRPr>
          </a:p>
        </p:txBody>
      </p:sp>
      <p:pic>
        <p:nvPicPr>
          <p:cNvPr id="6" name="Image 5"/>
          <p:cNvPicPr>
            <a:picLocks noChangeAspect="1"/>
          </p:cNvPicPr>
          <p:nvPr/>
        </p:nvPicPr>
        <p:blipFill>
          <a:blip r:embed="rId2"/>
          <a:stretch>
            <a:fillRect/>
          </a:stretch>
        </p:blipFill>
        <p:spPr>
          <a:xfrm>
            <a:off x="7631591" y="4295366"/>
            <a:ext cx="2521701" cy="17426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ZoneTexte 6"/>
          <p:cNvSpPr txBox="1"/>
          <p:nvPr/>
        </p:nvSpPr>
        <p:spPr>
          <a:xfrm>
            <a:off x="8163509" y="6094243"/>
            <a:ext cx="1457864" cy="369332"/>
          </a:xfrm>
          <a:prstGeom prst="rect">
            <a:avLst/>
          </a:prstGeom>
          <a:noFill/>
        </p:spPr>
        <p:txBody>
          <a:bodyPr wrap="square" rtlCol="0">
            <a:spAutoFit/>
          </a:bodyPr>
          <a:lstStyle/>
          <a:p>
            <a:pPr algn="ctr"/>
            <a:r>
              <a:rPr lang="fr-FR" b="1" dirty="0" smtClean="0"/>
              <a:t>Pinot Noir</a:t>
            </a:r>
            <a:endParaRPr lang="fr-FR" b="1" dirty="0"/>
          </a:p>
        </p:txBody>
      </p:sp>
      <p:cxnSp>
        <p:nvCxnSpPr>
          <p:cNvPr id="9" name="Connecteur droit 8"/>
          <p:cNvCxnSpPr/>
          <p:nvPr/>
        </p:nvCxnSpPr>
        <p:spPr>
          <a:xfrm flipH="1">
            <a:off x="5924216" y="1026543"/>
            <a:ext cx="1418" cy="5313872"/>
          </a:xfrm>
          <a:prstGeom prst="line">
            <a:avLst/>
          </a:prstGeom>
          <a:ln/>
        </p:spPr>
        <p:style>
          <a:lnRef idx="3">
            <a:schemeClr val="accent2"/>
          </a:lnRef>
          <a:fillRef idx="0">
            <a:schemeClr val="accent2"/>
          </a:fillRef>
          <a:effectRef idx="2">
            <a:schemeClr val="accent2"/>
          </a:effectRef>
          <a:fontRef idx="minor">
            <a:schemeClr val="tx1"/>
          </a:fontRef>
        </p:style>
      </p:cxnSp>
      <p:pic>
        <p:nvPicPr>
          <p:cNvPr id="10" name="Image 9"/>
          <p:cNvPicPr>
            <a:picLocks noChangeAspect="1"/>
          </p:cNvPicPr>
          <p:nvPr/>
        </p:nvPicPr>
        <p:blipFill>
          <a:blip r:embed="rId3"/>
          <a:stretch>
            <a:fillRect/>
          </a:stretch>
        </p:blipFill>
        <p:spPr>
          <a:xfrm>
            <a:off x="674135" y="2844934"/>
            <a:ext cx="1220942" cy="826171"/>
          </a:xfrm>
          <a:prstGeom prst="rect">
            <a:avLst/>
          </a:prstGeom>
        </p:spPr>
      </p:pic>
      <p:sp>
        <p:nvSpPr>
          <p:cNvPr id="11" name="ZoneTexte 10"/>
          <p:cNvSpPr txBox="1"/>
          <p:nvPr/>
        </p:nvSpPr>
        <p:spPr>
          <a:xfrm>
            <a:off x="105175" y="1362337"/>
            <a:ext cx="1457864" cy="369332"/>
          </a:xfrm>
          <a:prstGeom prst="rect">
            <a:avLst/>
          </a:prstGeom>
          <a:noFill/>
        </p:spPr>
        <p:txBody>
          <a:bodyPr wrap="square" rtlCol="0">
            <a:spAutoFit/>
          </a:bodyPr>
          <a:lstStyle/>
          <a:p>
            <a:pPr algn="ctr"/>
            <a:r>
              <a:rPr lang="fr-FR" b="1" dirty="0" smtClean="0">
                <a:solidFill>
                  <a:srgbClr val="C00000"/>
                </a:solidFill>
              </a:rPr>
              <a:t>GLRaV-3a</a:t>
            </a:r>
            <a:endParaRPr lang="fr-FR" b="1" dirty="0">
              <a:solidFill>
                <a:srgbClr val="C00000"/>
              </a:solidFill>
            </a:endParaRPr>
          </a:p>
        </p:txBody>
      </p:sp>
      <p:pic>
        <p:nvPicPr>
          <p:cNvPr id="14" name="Image 13"/>
          <p:cNvPicPr>
            <a:picLocks noChangeAspect="1"/>
          </p:cNvPicPr>
          <p:nvPr/>
        </p:nvPicPr>
        <p:blipFill>
          <a:blip r:embed="rId4"/>
          <a:stretch>
            <a:fillRect/>
          </a:stretch>
        </p:blipFill>
        <p:spPr>
          <a:xfrm>
            <a:off x="3605678" y="2839661"/>
            <a:ext cx="1353607" cy="820127"/>
          </a:xfrm>
          <a:prstGeom prst="rect">
            <a:avLst/>
          </a:prstGeom>
        </p:spPr>
      </p:pic>
      <p:sp>
        <p:nvSpPr>
          <p:cNvPr id="15" name="ZoneTexte 14"/>
          <p:cNvSpPr txBox="1"/>
          <p:nvPr/>
        </p:nvSpPr>
        <p:spPr>
          <a:xfrm>
            <a:off x="3414587" y="3671105"/>
            <a:ext cx="1724324" cy="369332"/>
          </a:xfrm>
          <a:prstGeom prst="rect">
            <a:avLst/>
          </a:prstGeom>
          <a:noFill/>
        </p:spPr>
        <p:txBody>
          <a:bodyPr wrap="square" rtlCol="0">
            <a:spAutoFit/>
          </a:bodyPr>
          <a:lstStyle/>
          <a:p>
            <a:pPr algn="ctr"/>
            <a:r>
              <a:rPr lang="fr-FR" b="1" dirty="0" smtClean="0"/>
              <a:t>Vine </a:t>
            </a:r>
            <a:r>
              <a:rPr lang="fr-FR" b="1" dirty="0" err="1" smtClean="0"/>
              <a:t>mealybug</a:t>
            </a:r>
            <a:endParaRPr lang="fr-FR" b="1" dirty="0"/>
          </a:p>
        </p:txBody>
      </p:sp>
      <p:pic>
        <p:nvPicPr>
          <p:cNvPr id="19" name="Image 18"/>
          <p:cNvPicPr>
            <a:picLocks noChangeAspect="1"/>
          </p:cNvPicPr>
          <p:nvPr/>
        </p:nvPicPr>
        <p:blipFill>
          <a:blip r:embed="rId5"/>
          <a:stretch>
            <a:fillRect/>
          </a:stretch>
        </p:blipFill>
        <p:spPr>
          <a:xfrm>
            <a:off x="1537074" y="1091107"/>
            <a:ext cx="1125095" cy="892933"/>
          </a:xfrm>
          <a:prstGeom prst="rect">
            <a:avLst/>
          </a:prstGeom>
          <a:ln w="38100">
            <a:solidFill>
              <a:srgbClr val="FF0000"/>
            </a:solidFill>
          </a:ln>
        </p:spPr>
      </p:pic>
      <p:pic>
        <p:nvPicPr>
          <p:cNvPr id="20" name="Image 19"/>
          <p:cNvPicPr>
            <a:picLocks noChangeAspect="1"/>
          </p:cNvPicPr>
          <p:nvPr/>
        </p:nvPicPr>
        <p:blipFill>
          <a:blip r:embed="rId5"/>
          <a:stretch>
            <a:fillRect/>
          </a:stretch>
        </p:blipFill>
        <p:spPr>
          <a:xfrm>
            <a:off x="3193107" y="1091106"/>
            <a:ext cx="1125095" cy="892933"/>
          </a:xfrm>
          <a:prstGeom prst="rect">
            <a:avLst/>
          </a:prstGeom>
          <a:ln w="38100">
            <a:solidFill>
              <a:srgbClr val="00B0F0"/>
            </a:solidFill>
          </a:ln>
        </p:spPr>
      </p:pic>
      <p:sp>
        <p:nvSpPr>
          <p:cNvPr id="21" name="ZoneTexte 20"/>
          <p:cNvSpPr txBox="1"/>
          <p:nvPr/>
        </p:nvSpPr>
        <p:spPr>
          <a:xfrm>
            <a:off x="250394" y="3648681"/>
            <a:ext cx="2068423" cy="369332"/>
          </a:xfrm>
          <a:prstGeom prst="rect">
            <a:avLst/>
          </a:prstGeom>
          <a:noFill/>
        </p:spPr>
        <p:txBody>
          <a:bodyPr wrap="square" rtlCol="0">
            <a:spAutoFit/>
          </a:bodyPr>
          <a:lstStyle/>
          <a:p>
            <a:pPr algn="ctr"/>
            <a:r>
              <a:rPr lang="fr-FR" b="1" dirty="0" err="1" smtClean="0"/>
              <a:t>Grape</a:t>
            </a:r>
            <a:r>
              <a:rPr lang="fr-FR" b="1" dirty="0" smtClean="0"/>
              <a:t> </a:t>
            </a:r>
            <a:r>
              <a:rPr lang="fr-FR" b="1" dirty="0" err="1" smtClean="0"/>
              <a:t>mealybug</a:t>
            </a:r>
            <a:endParaRPr lang="fr-FR" b="1" dirty="0"/>
          </a:p>
        </p:txBody>
      </p:sp>
      <p:sp>
        <p:nvSpPr>
          <p:cNvPr id="22" name="ZoneTexte 21"/>
          <p:cNvSpPr txBox="1"/>
          <p:nvPr/>
        </p:nvSpPr>
        <p:spPr>
          <a:xfrm>
            <a:off x="4282482" y="1351687"/>
            <a:ext cx="1457864" cy="369332"/>
          </a:xfrm>
          <a:prstGeom prst="rect">
            <a:avLst/>
          </a:prstGeom>
          <a:noFill/>
        </p:spPr>
        <p:txBody>
          <a:bodyPr wrap="square" rtlCol="0">
            <a:spAutoFit/>
          </a:bodyPr>
          <a:lstStyle/>
          <a:p>
            <a:pPr algn="ctr"/>
            <a:r>
              <a:rPr lang="fr-FR" b="1" dirty="0" smtClean="0">
                <a:solidFill>
                  <a:schemeClr val="accent1">
                    <a:lumMod val="75000"/>
                  </a:schemeClr>
                </a:solidFill>
              </a:rPr>
              <a:t>GLRaV-3e</a:t>
            </a:r>
            <a:endParaRPr lang="fr-FR" b="1" dirty="0">
              <a:solidFill>
                <a:schemeClr val="accent1">
                  <a:lumMod val="75000"/>
                </a:schemeClr>
              </a:solidFill>
            </a:endParaRPr>
          </a:p>
        </p:txBody>
      </p:sp>
      <p:cxnSp>
        <p:nvCxnSpPr>
          <p:cNvPr id="28" name="Connecteur droit avec flèche 27"/>
          <p:cNvCxnSpPr/>
          <p:nvPr/>
        </p:nvCxnSpPr>
        <p:spPr>
          <a:xfrm flipH="1">
            <a:off x="1431985" y="2113472"/>
            <a:ext cx="569343" cy="5779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0" name="Connecteur droit avec flèche 29"/>
          <p:cNvCxnSpPr/>
          <p:nvPr/>
        </p:nvCxnSpPr>
        <p:spPr>
          <a:xfrm flipH="1">
            <a:off x="1735242" y="2113471"/>
            <a:ext cx="1994071" cy="5727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2" name="Connecteur droit avec flèche 31"/>
          <p:cNvCxnSpPr/>
          <p:nvPr/>
        </p:nvCxnSpPr>
        <p:spPr>
          <a:xfrm>
            <a:off x="2089984" y="2125462"/>
            <a:ext cx="1665670" cy="61944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5" name="Connecteur droit avec flèche 34"/>
          <p:cNvCxnSpPr/>
          <p:nvPr/>
        </p:nvCxnSpPr>
        <p:spPr>
          <a:xfrm>
            <a:off x="3844310" y="2136439"/>
            <a:ext cx="349343" cy="6096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39" name="Connecteur droit avec flèche 38"/>
          <p:cNvCxnSpPr/>
          <p:nvPr/>
        </p:nvCxnSpPr>
        <p:spPr>
          <a:xfrm>
            <a:off x="1237350" y="4108858"/>
            <a:ext cx="389270" cy="3270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1" name="Connecteur droit avec flèche 40"/>
          <p:cNvCxnSpPr/>
          <p:nvPr/>
        </p:nvCxnSpPr>
        <p:spPr>
          <a:xfrm flipH="1">
            <a:off x="3969970" y="4006523"/>
            <a:ext cx="345312" cy="4368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1" name="ZoneTexte 70"/>
          <p:cNvSpPr txBox="1"/>
          <p:nvPr/>
        </p:nvSpPr>
        <p:spPr>
          <a:xfrm>
            <a:off x="1445595" y="2177191"/>
            <a:ext cx="276038" cy="307777"/>
          </a:xfrm>
          <a:prstGeom prst="rect">
            <a:avLst/>
          </a:prstGeom>
          <a:noFill/>
        </p:spPr>
        <p:txBody>
          <a:bodyPr wrap="none" rtlCol="0">
            <a:spAutoFit/>
          </a:bodyPr>
          <a:lstStyle/>
          <a:p>
            <a:r>
              <a:rPr lang="fr-FR" sz="1400" b="1" dirty="0" smtClean="0"/>
              <a:t>1</a:t>
            </a:r>
            <a:endParaRPr lang="fr-FR" sz="1400" b="1" dirty="0"/>
          </a:p>
        </p:txBody>
      </p:sp>
      <p:sp>
        <p:nvSpPr>
          <p:cNvPr id="86" name="ZoneTexte 85"/>
          <p:cNvSpPr txBox="1"/>
          <p:nvPr/>
        </p:nvSpPr>
        <p:spPr>
          <a:xfrm>
            <a:off x="2130599" y="2177191"/>
            <a:ext cx="276038" cy="307777"/>
          </a:xfrm>
          <a:prstGeom prst="rect">
            <a:avLst/>
          </a:prstGeom>
          <a:noFill/>
        </p:spPr>
        <p:txBody>
          <a:bodyPr wrap="none" rtlCol="0">
            <a:spAutoFit/>
          </a:bodyPr>
          <a:lstStyle/>
          <a:p>
            <a:r>
              <a:rPr lang="fr-FR" sz="1400" b="1" dirty="0" smtClean="0"/>
              <a:t>2</a:t>
            </a:r>
            <a:endParaRPr lang="fr-FR" sz="1400" b="1" dirty="0"/>
          </a:p>
        </p:txBody>
      </p:sp>
      <p:sp>
        <p:nvSpPr>
          <p:cNvPr id="87" name="ZoneTexte 86"/>
          <p:cNvSpPr txBox="1"/>
          <p:nvPr/>
        </p:nvSpPr>
        <p:spPr>
          <a:xfrm>
            <a:off x="3287576" y="2203619"/>
            <a:ext cx="276038" cy="307777"/>
          </a:xfrm>
          <a:prstGeom prst="rect">
            <a:avLst/>
          </a:prstGeom>
          <a:noFill/>
        </p:spPr>
        <p:txBody>
          <a:bodyPr wrap="none" rtlCol="0">
            <a:spAutoFit/>
          </a:bodyPr>
          <a:lstStyle/>
          <a:p>
            <a:r>
              <a:rPr lang="fr-FR" sz="1400" b="1" dirty="0"/>
              <a:t>3</a:t>
            </a:r>
          </a:p>
        </p:txBody>
      </p:sp>
      <p:sp>
        <p:nvSpPr>
          <p:cNvPr id="88" name="ZoneTexte 87"/>
          <p:cNvSpPr txBox="1"/>
          <p:nvPr/>
        </p:nvSpPr>
        <p:spPr>
          <a:xfrm>
            <a:off x="3946548" y="2169985"/>
            <a:ext cx="276038" cy="307777"/>
          </a:xfrm>
          <a:prstGeom prst="rect">
            <a:avLst/>
          </a:prstGeom>
          <a:noFill/>
        </p:spPr>
        <p:txBody>
          <a:bodyPr wrap="none" rtlCol="0">
            <a:spAutoFit/>
          </a:bodyPr>
          <a:lstStyle/>
          <a:p>
            <a:r>
              <a:rPr lang="fr-FR" sz="1400" b="1" dirty="0"/>
              <a:t>4</a:t>
            </a:r>
          </a:p>
        </p:txBody>
      </p:sp>
      <p:sp>
        <p:nvSpPr>
          <p:cNvPr id="91" name="ZoneTexte 90"/>
          <p:cNvSpPr txBox="1"/>
          <p:nvPr/>
        </p:nvSpPr>
        <p:spPr>
          <a:xfrm>
            <a:off x="239349" y="143232"/>
            <a:ext cx="9365577" cy="646331"/>
          </a:xfrm>
          <a:prstGeom prst="rect">
            <a:avLst/>
          </a:prstGeom>
          <a:noFill/>
          <a:ln w="19050">
            <a:solidFill>
              <a:schemeClr val="accent2"/>
            </a:solidFill>
          </a:ln>
        </p:spPr>
        <p:txBody>
          <a:bodyPr wrap="none" rtlCol="0">
            <a:spAutoFit/>
          </a:bodyPr>
          <a:lstStyle/>
          <a:p>
            <a:r>
              <a:rPr lang="fr-FR" sz="3600" b="1" dirty="0" smtClean="0"/>
              <a:t>Field Inoculation </a:t>
            </a:r>
            <a:r>
              <a:rPr lang="fr-FR" sz="3600" b="1" dirty="0" err="1" smtClean="0"/>
              <a:t>Expt</a:t>
            </a:r>
            <a:r>
              <a:rPr lang="fr-FR" sz="3600" b="1" dirty="0" smtClean="0"/>
              <a:t>. 2: Virus, </a:t>
            </a:r>
            <a:r>
              <a:rPr lang="fr-FR" sz="3600" b="1" dirty="0" err="1" smtClean="0"/>
              <a:t>Vector</a:t>
            </a:r>
            <a:r>
              <a:rPr lang="fr-FR" sz="3600" b="1" dirty="0" smtClean="0"/>
              <a:t>, and Host</a:t>
            </a:r>
            <a:endParaRPr lang="fr-FR" sz="3600" b="1" dirty="0"/>
          </a:p>
        </p:txBody>
      </p:sp>
      <p:sp>
        <p:nvSpPr>
          <p:cNvPr id="110" name="ZoneTexte 109"/>
          <p:cNvSpPr txBox="1"/>
          <p:nvPr/>
        </p:nvSpPr>
        <p:spPr>
          <a:xfrm>
            <a:off x="4148875" y="2207508"/>
            <a:ext cx="1835759" cy="584775"/>
          </a:xfrm>
          <a:prstGeom prst="rect">
            <a:avLst/>
          </a:prstGeom>
          <a:noFill/>
        </p:spPr>
        <p:txBody>
          <a:bodyPr wrap="none" rtlCol="0">
            <a:spAutoFit/>
          </a:bodyPr>
          <a:lstStyle/>
          <a:p>
            <a:r>
              <a:rPr lang="fr-FR" sz="1600" b="1" dirty="0" smtClean="0"/>
              <a:t>+ mixed infections </a:t>
            </a:r>
          </a:p>
          <a:p>
            <a:r>
              <a:rPr lang="fr-FR" sz="1600" b="1" dirty="0"/>
              <a:t>&amp;</a:t>
            </a:r>
            <a:r>
              <a:rPr lang="fr-FR" sz="1600" b="1" dirty="0" smtClean="0"/>
              <a:t> </a:t>
            </a:r>
            <a:r>
              <a:rPr lang="fr-FR" sz="1600" b="1" dirty="0" err="1" smtClean="0"/>
              <a:t>negative</a:t>
            </a:r>
            <a:r>
              <a:rPr lang="fr-FR" sz="1600" b="1" dirty="0" smtClean="0"/>
              <a:t> </a:t>
            </a:r>
            <a:r>
              <a:rPr lang="fr-FR" sz="1600" b="1" dirty="0" err="1" smtClean="0"/>
              <a:t>controls</a:t>
            </a:r>
            <a:endParaRPr lang="fr-FR" sz="1600" b="1" dirty="0"/>
          </a:p>
        </p:txBody>
      </p:sp>
      <p:pic>
        <p:nvPicPr>
          <p:cNvPr id="111" name="Image 110"/>
          <p:cNvPicPr>
            <a:picLocks noChangeAspect="1"/>
          </p:cNvPicPr>
          <p:nvPr/>
        </p:nvPicPr>
        <p:blipFill>
          <a:blip r:embed="rId3"/>
          <a:stretch>
            <a:fillRect/>
          </a:stretch>
        </p:blipFill>
        <p:spPr>
          <a:xfrm>
            <a:off x="6761933" y="2844934"/>
            <a:ext cx="1220942" cy="826171"/>
          </a:xfrm>
          <a:prstGeom prst="rect">
            <a:avLst/>
          </a:prstGeom>
        </p:spPr>
      </p:pic>
      <p:pic>
        <p:nvPicPr>
          <p:cNvPr id="112" name="Image 111"/>
          <p:cNvPicPr>
            <a:picLocks noChangeAspect="1"/>
          </p:cNvPicPr>
          <p:nvPr/>
        </p:nvPicPr>
        <p:blipFill>
          <a:blip r:embed="rId4"/>
          <a:stretch>
            <a:fillRect/>
          </a:stretch>
        </p:blipFill>
        <p:spPr>
          <a:xfrm>
            <a:off x="9693476" y="2839661"/>
            <a:ext cx="1353607" cy="820127"/>
          </a:xfrm>
          <a:prstGeom prst="rect">
            <a:avLst/>
          </a:prstGeom>
        </p:spPr>
      </p:pic>
      <p:sp>
        <p:nvSpPr>
          <p:cNvPr id="113" name="ZoneTexte 112"/>
          <p:cNvSpPr txBox="1"/>
          <p:nvPr/>
        </p:nvSpPr>
        <p:spPr>
          <a:xfrm>
            <a:off x="9502385" y="3671105"/>
            <a:ext cx="1724324" cy="369332"/>
          </a:xfrm>
          <a:prstGeom prst="rect">
            <a:avLst/>
          </a:prstGeom>
          <a:noFill/>
        </p:spPr>
        <p:txBody>
          <a:bodyPr wrap="square" rtlCol="0">
            <a:spAutoFit/>
          </a:bodyPr>
          <a:lstStyle/>
          <a:p>
            <a:pPr algn="ctr"/>
            <a:r>
              <a:rPr lang="fr-FR" b="1" dirty="0" smtClean="0"/>
              <a:t>Vine </a:t>
            </a:r>
            <a:r>
              <a:rPr lang="fr-FR" b="1" dirty="0" err="1" smtClean="0"/>
              <a:t>mealybug</a:t>
            </a:r>
            <a:endParaRPr lang="fr-FR" b="1" dirty="0"/>
          </a:p>
        </p:txBody>
      </p:sp>
      <p:pic>
        <p:nvPicPr>
          <p:cNvPr id="114" name="Image 113"/>
          <p:cNvPicPr>
            <a:picLocks noChangeAspect="1"/>
          </p:cNvPicPr>
          <p:nvPr/>
        </p:nvPicPr>
        <p:blipFill>
          <a:blip r:embed="rId5"/>
          <a:stretch>
            <a:fillRect/>
          </a:stretch>
        </p:blipFill>
        <p:spPr>
          <a:xfrm>
            <a:off x="7624872" y="1091107"/>
            <a:ext cx="1125095" cy="892933"/>
          </a:xfrm>
          <a:prstGeom prst="rect">
            <a:avLst/>
          </a:prstGeom>
          <a:ln w="38100">
            <a:solidFill>
              <a:srgbClr val="FF0000"/>
            </a:solidFill>
          </a:ln>
        </p:spPr>
      </p:pic>
      <p:pic>
        <p:nvPicPr>
          <p:cNvPr id="115" name="Image 114"/>
          <p:cNvPicPr>
            <a:picLocks noChangeAspect="1"/>
          </p:cNvPicPr>
          <p:nvPr/>
        </p:nvPicPr>
        <p:blipFill>
          <a:blip r:embed="rId5"/>
          <a:stretch>
            <a:fillRect/>
          </a:stretch>
        </p:blipFill>
        <p:spPr>
          <a:xfrm>
            <a:off x="9280905" y="1091106"/>
            <a:ext cx="1125095" cy="892933"/>
          </a:xfrm>
          <a:prstGeom prst="rect">
            <a:avLst/>
          </a:prstGeom>
          <a:ln w="38100">
            <a:solidFill>
              <a:srgbClr val="00B0F0"/>
            </a:solidFill>
          </a:ln>
        </p:spPr>
      </p:pic>
      <p:sp>
        <p:nvSpPr>
          <p:cNvPr id="116" name="ZoneTexte 115"/>
          <p:cNvSpPr txBox="1"/>
          <p:nvPr/>
        </p:nvSpPr>
        <p:spPr>
          <a:xfrm>
            <a:off x="6338192" y="3648681"/>
            <a:ext cx="2068423" cy="369332"/>
          </a:xfrm>
          <a:prstGeom prst="rect">
            <a:avLst/>
          </a:prstGeom>
          <a:noFill/>
        </p:spPr>
        <p:txBody>
          <a:bodyPr wrap="square" rtlCol="0">
            <a:spAutoFit/>
          </a:bodyPr>
          <a:lstStyle/>
          <a:p>
            <a:pPr algn="ctr"/>
            <a:r>
              <a:rPr lang="fr-FR" b="1" dirty="0" err="1" smtClean="0"/>
              <a:t>Grape</a:t>
            </a:r>
            <a:r>
              <a:rPr lang="fr-FR" b="1" dirty="0" smtClean="0"/>
              <a:t> </a:t>
            </a:r>
            <a:r>
              <a:rPr lang="fr-FR" b="1" dirty="0" err="1" smtClean="0"/>
              <a:t>mealybug</a:t>
            </a:r>
            <a:endParaRPr lang="fr-FR" b="1" dirty="0"/>
          </a:p>
        </p:txBody>
      </p:sp>
      <p:sp>
        <p:nvSpPr>
          <p:cNvPr id="117" name="ZoneTexte 116"/>
          <p:cNvSpPr txBox="1"/>
          <p:nvPr/>
        </p:nvSpPr>
        <p:spPr>
          <a:xfrm>
            <a:off x="10370280" y="1351687"/>
            <a:ext cx="1457864" cy="369332"/>
          </a:xfrm>
          <a:prstGeom prst="rect">
            <a:avLst/>
          </a:prstGeom>
          <a:noFill/>
        </p:spPr>
        <p:txBody>
          <a:bodyPr wrap="square" rtlCol="0">
            <a:spAutoFit/>
          </a:bodyPr>
          <a:lstStyle/>
          <a:p>
            <a:pPr algn="ctr"/>
            <a:r>
              <a:rPr lang="fr-FR" b="1" dirty="0" smtClean="0">
                <a:solidFill>
                  <a:schemeClr val="accent1">
                    <a:lumMod val="75000"/>
                  </a:schemeClr>
                </a:solidFill>
              </a:rPr>
              <a:t>GLRaV-3e</a:t>
            </a:r>
            <a:endParaRPr lang="fr-FR" b="1" dirty="0">
              <a:solidFill>
                <a:schemeClr val="accent1">
                  <a:lumMod val="75000"/>
                </a:schemeClr>
              </a:solidFill>
            </a:endParaRPr>
          </a:p>
        </p:txBody>
      </p:sp>
      <p:cxnSp>
        <p:nvCxnSpPr>
          <p:cNvPr id="118" name="Connecteur droit avec flèche 117"/>
          <p:cNvCxnSpPr/>
          <p:nvPr/>
        </p:nvCxnSpPr>
        <p:spPr>
          <a:xfrm flipH="1">
            <a:off x="7519783" y="2113472"/>
            <a:ext cx="569343" cy="57797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9" name="Connecteur droit avec flèche 118"/>
          <p:cNvCxnSpPr/>
          <p:nvPr/>
        </p:nvCxnSpPr>
        <p:spPr>
          <a:xfrm flipH="1">
            <a:off x="7823040" y="2113471"/>
            <a:ext cx="1994071" cy="57272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0" name="Connecteur droit avec flèche 119"/>
          <p:cNvCxnSpPr/>
          <p:nvPr/>
        </p:nvCxnSpPr>
        <p:spPr>
          <a:xfrm>
            <a:off x="8177782" y="2125462"/>
            <a:ext cx="1665670" cy="61944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1" name="Connecteur droit avec flèche 120"/>
          <p:cNvCxnSpPr/>
          <p:nvPr/>
        </p:nvCxnSpPr>
        <p:spPr>
          <a:xfrm>
            <a:off x="9932108" y="2136439"/>
            <a:ext cx="349343" cy="60965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2" name="Connecteur droit avec flèche 121"/>
          <p:cNvCxnSpPr/>
          <p:nvPr/>
        </p:nvCxnSpPr>
        <p:spPr>
          <a:xfrm>
            <a:off x="7325148" y="4108858"/>
            <a:ext cx="389270" cy="32701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3" name="Connecteur droit avec flèche 122"/>
          <p:cNvCxnSpPr/>
          <p:nvPr/>
        </p:nvCxnSpPr>
        <p:spPr>
          <a:xfrm flipH="1">
            <a:off x="10057768" y="4006523"/>
            <a:ext cx="345312" cy="4368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4" name="ZoneTexte 123"/>
          <p:cNvSpPr txBox="1"/>
          <p:nvPr/>
        </p:nvSpPr>
        <p:spPr>
          <a:xfrm>
            <a:off x="7533393" y="2177191"/>
            <a:ext cx="276038" cy="307777"/>
          </a:xfrm>
          <a:prstGeom prst="rect">
            <a:avLst/>
          </a:prstGeom>
          <a:noFill/>
        </p:spPr>
        <p:txBody>
          <a:bodyPr wrap="none" rtlCol="0">
            <a:spAutoFit/>
          </a:bodyPr>
          <a:lstStyle/>
          <a:p>
            <a:r>
              <a:rPr lang="fr-FR" sz="1400" b="1" dirty="0" smtClean="0"/>
              <a:t>1</a:t>
            </a:r>
            <a:endParaRPr lang="fr-FR" sz="1400" b="1" dirty="0"/>
          </a:p>
        </p:txBody>
      </p:sp>
      <p:sp>
        <p:nvSpPr>
          <p:cNvPr id="125" name="ZoneTexte 124"/>
          <p:cNvSpPr txBox="1"/>
          <p:nvPr/>
        </p:nvSpPr>
        <p:spPr>
          <a:xfrm>
            <a:off x="8218397" y="2177191"/>
            <a:ext cx="276038" cy="307777"/>
          </a:xfrm>
          <a:prstGeom prst="rect">
            <a:avLst/>
          </a:prstGeom>
          <a:noFill/>
        </p:spPr>
        <p:txBody>
          <a:bodyPr wrap="none" rtlCol="0">
            <a:spAutoFit/>
          </a:bodyPr>
          <a:lstStyle/>
          <a:p>
            <a:r>
              <a:rPr lang="fr-FR" sz="1400" b="1" dirty="0" smtClean="0"/>
              <a:t>2</a:t>
            </a:r>
            <a:endParaRPr lang="fr-FR" sz="1400" b="1" dirty="0"/>
          </a:p>
        </p:txBody>
      </p:sp>
      <p:sp>
        <p:nvSpPr>
          <p:cNvPr id="126" name="ZoneTexte 125"/>
          <p:cNvSpPr txBox="1"/>
          <p:nvPr/>
        </p:nvSpPr>
        <p:spPr>
          <a:xfrm>
            <a:off x="9375374" y="2203619"/>
            <a:ext cx="276038" cy="307777"/>
          </a:xfrm>
          <a:prstGeom prst="rect">
            <a:avLst/>
          </a:prstGeom>
          <a:noFill/>
        </p:spPr>
        <p:txBody>
          <a:bodyPr wrap="none" rtlCol="0">
            <a:spAutoFit/>
          </a:bodyPr>
          <a:lstStyle/>
          <a:p>
            <a:r>
              <a:rPr lang="fr-FR" sz="1400" b="1" dirty="0"/>
              <a:t>3</a:t>
            </a:r>
          </a:p>
        </p:txBody>
      </p:sp>
      <p:sp>
        <p:nvSpPr>
          <p:cNvPr id="127" name="ZoneTexte 126"/>
          <p:cNvSpPr txBox="1"/>
          <p:nvPr/>
        </p:nvSpPr>
        <p:spPr>
          <a:xfrm>
            <a:off x="10162682" y="2169985"/>
            <a:ext cx="276038" cy="307777"/>
          </a:xfrm>
          <a:prstGeom prst="rect">
            <a:avLst/>
          </a:prstGeom>
          <a:noFill/>
        </p:spPr>
        <p:txBody>
          <a:bodyPr wrap="none" rtlCol="0">
            <a:spAutoFit/>
          </a:bodyPr>
          <a:lstStyle/>
          <a:p>
            <a:r>
              <a:rPr lang="fr-FR" sz="1400" b="1" dirty="0"/>
              <a:t>4</a:t>
            </a:r>
          </a:p>
        </p:txBody>
      </p:sp>
      <p:sp>
        <p:nvSpPr>
          <p:cNvPr id="128" name="ZoneTexte 127"/>
          <p:cNvSpPr txBox="1"/>
          <p:nvPr/>
        </p:nvSpPr>
        <p:spPr>
          <a:xfrm>
            <a:off x="10300983" y="2256095"/>
            <a:ext cx="1835759" cy="584775"/>
          </a:xfrm>
          <a:prstGeom prst="rect">
            <a:avLst/>
          </a:prstGeom>
          <a:noFill/>
        </p:spPr>
        <p:txBody>
          <a:bodyPr wrap="none" rtlCol="0">
            <a:spAutoFit/>
          </a:bodyPr>
          <a:lstStyle/>
          <a:p>
            <a:r>
              <a:rPr lang="fr-FR" sz="1600" b="1" dirty="0" smtClean="0"/>
              <a:t>+ mixed infections </a:t>
            </a:r>
          </a:p>
          <a:p>
            <a:r>
              <a:rPr lang="fr-FR" sz="1600" b="1" dirty="0"/>
              <a:t>&amp;</a:t>
            </a:r>
            <a:r>
              <a:rPr lang="fr-FR" sz="1600" b="1" dirty="0" smtClean="0"/>
              <a:t> </a:t>
            </a:r>
            <a:r>
              <a:rPr lang="fr-FR" sz="1600" b="1" dirty="0" err="1" smtClean="0"/>
              <a:t>negative</a:t>
            </a:r>
            <a:r>
              <a:rPr lang="fr-FR" sz="1600" b="1" dirty="0" smtClean="0"/>
              <a:t> </a:t>
            </a:r>
            <a:r>
              <a:rPr lang="fr-FR" sz="1600" b="1" dirty="0" err="1" smtClean="0"/>
              <a:t>controls</a:t>
            </a:r>
            <a:endParaRPr lang="fr-FR" sz="1600" b="1" dirty="0"/>
          </a:p>
        </p:txBody>
      </p:sp>
      <p:sp>
        <p:nvSpPr>
          <p:cNvPr id="45" name="ZoneTexte 44"/>
          <p:cNvSpPr txBox="1"/>
          <p:nvPr/>
        </p:nvSpPr>
        <p:spPr>
          <a:xfrm>
            <a:off x="6061919" y="1351687"/>
            <a:ext cx="1457864" cy="369332"/>
          </a:xfrm>
          <a:prstGeom prst="rect">
            <a:avLst/>
          </a:prstGeom>
          <a:noFill/>
        </p:spPr>
        <p:txBody>
          <a:bodyPr wrap="square" rtlCol="0">
            <a:spAutoFit/>
          </a:bodyPr>
          <a:lstStyle/>
          <a:p>
            <a:pPr algn="ctr"/>
            <a:r>
              <a:rPr lang="fr-FR" b="1" dirty="0" smtClean="0">
                <a:solidFill>
                  <a:srgbClr val="C00000"/>
                </a:solidFill>
              </a:rPr>
              <a:t>GLRaV-3a</a:t>
            </a:r>
            <a:endParaRPr lang="fr-FR" b="1" dirty="0">
              <a:solidFill>
                <a:srgbClr val="C00000"/>
              </a:solidFill>
            </a:endParaRPr>
          </a:p>
        </p:txBody>
      </p:sp>
      <p:pic>
        <p:nvPicPr>
          <p:cNvPr id="2" name="Image 1"/>
          <p:cNvPicPr>
            <a:picLocks noChangeAspect="1"/>
          </p:cNvPicPr>
          <p:nvPr/>
        </p:nvPicPr>
        <p:blipFill>
          <a:blip r:embed="rId6"/>
          <a:stretch>
            <a:fillRect/>
          </a:stretch>
        </p:blipFill>
        <p:spPr>
          <a:xfrm>
            <a:off x="1735242" y="4351168"/>
            <a:ext cx="2619375" cy="17430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7617181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12987"/>
            <a:ext cx="10972800" cy="2862322"/>
          </a:xfrm>
          <a:prstGeom prst="rect">
            <a:avLst/>
          </a:prstGeom>
          <a:noFill/>
        </p:spPr>
        <p:txBody>
          <a:bodyPr wrap="square" rtlCol="0">
            <a:spAutoFit/>
          </a:bodyPr>
          <a:lstStyle/>
          <a:p>
            <a:r>
              <a:rPr lang="en-US" sz="3600" b="1" dirty="0" smtClean="0"/>
              <a:t>PCR lab </a:t>
            </a:r>
          </a:p>
          <a:p>
            <a:r>
              <a:rPr lang="en-US" sz="3600" b="1" dirty="0" smtClean="0"/>
              <a:t>results, </a:t>
            </a:r>
          </a:p>
          <a:p>
            <a:r>
              <a:rPr lang="en-US" sz="3600" b="1" dirty="0" smtClean="0"/>
              <a:t>two months </a:t>
            </a:r>
          </a:p>
          <a:p>
            <a:r>
              <a:rPr lang="en-US" sz="3600" b="1" dirty="0" smtClean="0"/>
              <a:t>after </a:t>
            </a:r>
          </a:p>
          <a:p>
            <a:r>
              <a:rPr lang="en-US" sz="3600" b="1" dirty="0" smtClean="0"/>
              <a:t>inoculation</a:t>
            </a:r>
            <a:endParaRPr lang="en-US" sz="3600" b="1" dirty="0"/>
          </a:p>
        </p:txBody>
      </p:sp>
      <p:graphicFrame>
        <p:nvGraphicFramePr>
          <p:cNvPr id="7" name="Table 6"/>
          <p:cNvGraphicFramePr>
            <a:graphicFrameLocks noGrp="1"/>
          </p:cNvGraphicFramePr>
          <p:nvPr>
            <p:extLst/>
          </p:nvPr>
        </p:nvGraphicFramePr>
        <p:xfrm>
          <a:off x="2941451" y="264856"/>
          <a:ext cx="9101236" cy="6286958"/>
        </p:xfrm>
        <a:graphic>
          <a:graphicData uri="http://schemas.openxmlformats.org/drawingml/2006/table">
            <a:tbl>
              <a:tblPr firstRow="1" bandRow="1">
                <a:tableStyleId>{5C22544A-7EE6-4342-B048-85BDC9FD1C3A}</a:tableStyleId>
              </a:tblPr>
              <a:tblGrid>
                <a:gridCol w="2275309"/>
                <a:gridCol w="2275309"/>
                <a:gridCol w="2275309"/>
                <a:gridCol w="2275309"/>
              </a:tblGrid>
              <a:tr h="528215">
                <a:tc>
                  <a:txBody>
                    <a:bodyPr/>
                    <a:lstStyle/>
                    <a:p>
                      <a:pPr marL="0" marR="0">
                        <a:lnSpc>
                          <a:spcPct val="115000"/>
                        </a:lnSpc>
                        <a:spcBef>
                          <a:spcPts val="0"/>
                        </a:spcBef>
                        <a:spcAft>
                          <a:spcPts val="0"/>
                        </a:spcAft>
                      </a:pPr>
                      <a:r>
                        <a:rPr lang="en-US" sz="1600" b="1" dirty="0">
                          <a:effectLst/>
                        </a:rPr>
                        <a:t>Grape Variety</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dirty="0" err="1">
                          <a:effectLst/>
                        </a:rPr>
                        <a:t>Mealybug</a:t>
                      </a:r>
                      <a:r>
                        <a:rPr lang="en-US" sz="1600" b="1" dirty="0">
                          <a:effectLst/>
                        </a:rPr>
                        <a:t> Species</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dirty="0" err="1">
                          <a:effectLst/>
                        </a:rPr>
                        <a:t>Leafroll</a:t>
                      </a:r>
                      <a:r>
                        <a:rPr lang="en-US" sz="1600" b="1" dirty="0">
                          <a:effectLst/>
                        </a:rPr>
                        <a:t> 3 variant</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PCR positive/Number tested</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Chardonnay</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dirty="0">
                          <a:effectLst/>
                        </a:rPr>
                        <a:t>Vine</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A</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0/25</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4/28</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A and 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4/25 (A:1, E:4)</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Grape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A</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4/25</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6/28</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A and 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6/27 (E:4, A+E:2)</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Negative Control</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None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0/24</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Pinot Noir</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Vine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A</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2/28</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3/27</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A and 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5/24 (A:2, E:3)</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Grape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A</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1/27</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2/29</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A and 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6/30 (A:4, E:1, A+E:1)</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Negative Control</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None</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0/30</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r h="291466">
                <a:tc>
                  <a:txBody>
                    <a:bodyPr/>
                    <a:lstStyle/>
                    <a:p>
                      <a:pPr marL="0" marR="0">
                        <a:lnSpc>
                          <a:spcPct val="115000"/>
                        </a:lnSpc>
                        <a:spcBef>
                          <a:spcPts val="0"/>
                        </a:spcBef>
                        <a:spcAft>
                          <a:spcPts val="0"/>
                        </a:spcAft>
                      </a:pPr>
                      <a:r>
                        <a:rPr lang="en-US" sz="1600" b="1">
                          <a:effectLst/>
                        </a:rPr>
                        <a:t>Total</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dirty="0">
                          <a:effectLst/>
                        </a:rPr>
                        <a:t> </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a:effectLst/>
                        </a:rPr>
                        <a:t> </a:t>
                      </a:r>
                      <a:endParaRPr lang="en-US" sz="1400" b="1">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c>
                  <a:txBody>
                    <a:bodyPr/>
                    <a:lstStyle/>
                    <a:p>
                      <a:pPr marL="0" marR="0">
                        <a:lnSpc>
                          <a:spcPct val="115000"/>
                        </a:lnSpc>
                        <a:spcBef>
                          <a:spcPts val="0"/>
                        </a:spcBef>
                        <a:spcAft>
                          <a:spcPts val="0"/>
                        </a:spcAft>
                      </a:pPr>
                      <a:r>
                        <a:rPr lang="en-US" sz="1600" b="1" dirty="0" smtClean="0">
                          <a:effectLst/>
                        </a:rPr>
                        <a:t>43/377</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72910" marR="72910" marT="36455" marB="36455"/>
                </a:tc>
              </a:tr>
            </a:tbl>
          </a:graphicData>
        </a:graphic>
      </p:graphicFrame>
    </p:spTree>
    <p:extLst>
      <p:ext uri="{BB962C8B-B14F-4D97-AF65-F5344CB8AC3E}">
        <p14:creationId xmlns:p14="http://schemas.microsoft.com/office/powerpoint/2010/main" val="2156972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09575" y="-252046"/>
            <a:ext cx="13011150" cy="7315200"/>
          </a:xfrm>
          <a:prstGeom prst="rect">
            <a:avLst/>
          </a:prstGeom>
        </p:spPr>
      </p:pic>
      <p:sp>
        <p:nvSpPr>
          <p:cNvPr id="3" name="TextBox 2"/>
          <p:cNvSpPr txBox="1"/>
          <p:nvPr/>
        </p:nvSpPr>
        <p:spPr>
          <a:xfrm>
            <a:off x="4911969" y="3774831"/>
            <a:ext cx="2778369" cy="422031"/>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99093028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nvPr>
        </p:nvGraphicFramePr>
        <p:xfrm>
          <a:off x="2165684" y="1299411"/>
          <a:ext cx="9395126" cy="5309936"/>
        </p:xfrm>
        <a:graphic>
          <a:graphicData uri="http://schemas.openxmlformats.org/drawingml/2006/chart">
            <c:chart xmlns:c="http://schemas.openxmlformats.org/drawingml/2006/chart" xmlns:r="http://schemas.openxmlformats.org/officeDocument/2006/relationships" r:id="rId2"/>
          </a:graphicData>
        </a:graphic>
      </p:graphicFrame>
      <p:sp>
        <p:nvSpPr>
          <p:cNvPr id="7" name="ZoneTexte 6"/>
          <p:cNvSpPr txBox="1"/>
          <p:nvPr/>
        </p:nvSpPr>
        <p:spPr>
          <a:xfrm>
            <a:off x="329619" y="240300"/>
            <a:ext cx="6962868" cy="646331"/>
          </a:xfrm>
          <a:prstGeom prst="rect">
            <a:avLst/>
          </a:prstGeom>
          <a:noFill/>
          <a:ln w="19050">
            <a:noFill/>
          </a:ln>
        </p:spPr>
        <p:txBody>
          <a:bodyPr wrap="none" rtlCol="0">
            <a:spAutoFit/>
          </a:bodyPr>
          <a:lstStyle/>
          <a:p>
            <a:r>
              <a:rPr lang="fr-FR" sz="3600" b="1" dirty="0" smtClean="0"/>
              <a:t>Single GLRaV-3 variant inoculations</a:t>
            </a:r>
            <a:endParaRPr lang="fr-FR" sz="3600" b="1" dirty="0"/>
          </a:p>
        </p:txBody>
      </p:sp>
      <p:sp>
        <p:nvSpPr>
          <p:cNvPr id="14" name="ZoneTexte 13"/>
          <p:cNvSpPr txBox="1"/>
          <p:nvPr/>
        </p:nvSpPr>
        <p:spPr>
          <a:xfrm>
            <a:off x="7375572" y="3111676"/>
            <a:ext cx="495300" cy="461665"/>
          </a:xfrm>
          <a:prstGeom prst="rect">
            <a:avLst/>
          </a:prstGeom>
          <a:noFill/>
        </p:spPr>
        <p:txBody>
          <a:bodyPr wrap="square" rtlCol="0">
            <a:spAutoFit/>
          </a:bodyPr>
          <a:lstStyle/>
          <a:p>
            <a:endParaRPr lang="fr-FR" sz="1200" dirty="0">
              <a:solidFill>
                <a:schemeClr val="accent1">
                  <a:lumMod val="75000"/>
                </a:schemeClr>
              </a:solidFill>
            </a:endParaRPr>
          </a:p>
          <a:p>
            <a:endParaRPr lang="fr-FR" sz="1200" dirty="0"/>
          </a:p>
        </p:txBody>
      </p:sp>
      <p:sp>
        <p:nvSpPr>
          <p:cNvPr id="2" name="TextBox 1"/>
          <p:cNvSpPr txBox="1"/>
          <p:nvPr/>
        </p:nvSpPr>
        <p:spPr>
          <a:xfrm rot="16200000">
            <a:off x="826056" y="3602341"/>
            <a:ext cx="2115644" cy="523220"/>
          </a:xfrm>
          <a:prstGeom prst="rect">
            <a:avLst/>
          </a:prstGeom>
          <a:noFill/>
        </p:spPr>
        <p:txBody>
          <a:bodyPr wrap="none" rtlCol="0">
            <a:spAutoFit/>
          </a:bodyPr>
          <a:lstStyle/>
          <a:p>
            <a:r>
              <a:rPr lang="en-US" sz="2800" dirty="0" smtClean="0"/>
              <a:t>Transmission</a:t>
            </a:r>
            <a:endParaRPr lang="en-US" sz="2800" dirty="0"/>
          </a:p>
        </p:txBody>
      </p:sp>
    </p:spTree>
    <p:extLst>
      <p:ext uri="{BB962C8B-B14F-4D97-AF65-F5344CB8AC3E}">
        <p14:creationId xmlns:p14="http://schemas.microsoft.com/office/powerpoint/2010/main" val="31144530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aphique 2"/>
          <p:cNvGraphicFramePr>
            <a:graphicFrameLocks/>
          </p:cNvGraphicFramePr>
          <p:nvPr>
            <p:extLst/>
          </p:nvPr>
        </p:nvGraphicFramePr>
        <p:xfrm>
          <a:off x="2113405" y="809833"/>
          <a:ext cx="9589311" cy="5672573"/>
        </p:xfrm>
        <a:graphic>
          <a:graphicData uri="http://schemas.openxmlformats.org/drawingml/2006/chart">
            <c:chart xmlns:c="http://schemas.openxmlformats.org/drawingml/2006/chart" xmlns:r="http://schemas.openxmlformats.org/officeDocument/2006/relationships" r:id="rId2"/>
          </a:graphicData>
        </a:graphic>
      </p:graphicFrame>
      <p:sp>
        <p:nvSpPr>
          <p:cNvPr id="5" name="ZoneTexte 4"/>
          <p:cNvSpPr txBox="1"/>
          <p:nvPr/>
        </p:nvSpPr>
        <p:spPr>
          <a:xfrm>
            <a:off x="287375" y="253134"/>
            <a:ext cx="7015960" cy="646331"/>
          </a:xfrm>
          <a:prstGeom prst="rect">
            <a:avLst/>
          </a:prstGeom>
          <a:noFill/>
          <a:ln w="19050">
            <a:noFill/>
          </a:ln>
        </p:spPr>
        <p:txBody>
          <a:bodyPr wrap="none" rtlCol="0">
            <a:spAutoFit/>
          </a:bodyPr>
          <a:lstStyle/>
          <a:p>
            <a:r>
              <a:rPr lang="fr-FR" sz="3600" b="1" dirty="0" smtClean="0"/>
              <a:t>Mixed GLRaV-3 variant inoculations</a:t>
            </a:r>
            <a:endParaRPr lang="fr-FR" sz="3600" b="1" dirty="0"/>
          </a:p>
        </p:txBody>
      </p:sp>
      <p:sp>
        <p:nvSpPr>
          <p:cNvPr id="10" name="TextBox 9"/>
          <p:cNvSpPr txBox="1"/>
          <p:nvPr/>
        </p:nvSpPr>
        <p:spPr>
          <a:xfrm rot="16200000">
            <a:off x="793972" y="3618378"/>
            <a:ext cx="2115644" cy="523220"/>
          </a:xfrm>
          <a:prstGeom prst="rect">
            <a:avLst/>
          </a:prstGeom>
          <a:noFill/>
        </p:spPr>
        <p:txBody>
          <a:bodyPr wrap="none" rtlCol="0">
            <a:spAutoFit/>
          </a:bodyPr>
          <a:lstStyle/>
          <a:p>
            <a:r>
              <a:rPr lang="en-US" sz="2800" dirty="0" smtClean="0"/>
              <a:t>Transmission</a:t>
            </a:r>
            <a:endParaRPr lang="en-US" sz="2800" dirty="0"/>
          </a:p>
        </p:txBody>
      </p:sp>
      <p:sp>
        <p:nvSpPr>
          <p:cNvPr id="2" name="TextBox 1"/>
          <p:cNvSpPr txBox="1"/>
          <p:nvPr/>
        </p:nvSpPr>
        <p:spPr>
          <a:xfrm>
            <a:off x="2759242" y="5582653"/>
            <a:ext cx="7407797" cy="1200329"/>
          </a:xfrm>
          <a:prstGeom prst="rect">
            <a:avLst/>
          </a:prstGeom>
          <a:solidFill>
            <a:schemeClr val="bg1"/>
          </a:solidFill>
        </p:spPr>
        <p:txBody>
          <a:bodyPr wrap="none" rtlCol="0">
            <a:spAutoFit/>
          </a:bodyPr>
          <a:lstStyle/>
          <a:p>
            <a:r>
              <a:rPr lang="en-US" sz="2400" b="1" dirty="0"/>
              <a:t> </a:t>
            </a:r>
            <a:r>
              <a:rPr lang="en-US" sz="2400" b="1" dirty="0" smtClean="0"/>
              <a:t>    3a	         3e          3a+3e	    3a	        3e	          3a+3e</a:t>
            </a:r>
          </a:p>
          <a:p>
            <a:r>
              <a:rPr lang="en-US" sz="2400" b="1" dirty="0" smtClean="0"/>
              <a:t>	 Chardonnay			  Pinot Noir                 </a:t>
            </a:r>
          </a:p>
          <a:p>
            <a:endParaRPr lang="en-US" sz="2400" b="1" dirty="0"/>
          </a:p>
        </p:txBody>
      </p:sp>
    </p:spTree>
    <p:extLst>
      <p:ext uri="{BB962C8B-B14F-4D97-AF65-F5344CB8AC3E}">
        <p14:creationId xmlns:p14="http://schemas.microsoft.com/office/powerpoint/2010/main" val="2197205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20889" y="857956"/>
            <a:ext cx="10047111" cy="4399844"/>
          </a:xfrm>
        </p:spPr>
        <p:txBody>
          <a:bodyPr/>
          <a:lstStyle/>
          <a:p>
            <a:pPr algn="l"/>
            <a:r>
              <a:rPr lang="en-US" b="1" dirty="0" smtClean="0"/>
              <a:t>Outline:</a:t>
            </a:r>
          </a:p>
          <a:p>
            <a:pPr algn="l"/>
            <a:endParaRPr lang="en-US" b="1" dirty="0"/>
          </a:p>
          <a:p>
            <a:pPr algn="l"/>
            <a:r>
              <a:rPr lang="en-US" b="1" dirty="0" smtClean="0">
                <a:solidFill>
                  <a:schemeClr val="bg1">
                    <a:lumMod val="75000"/>
                  </a:schemeClr>
                </a:solidFill>
              </a:rPr>
              <a:t>Background and history highlights: Viruses (mostly </a:t>
            </a:r>
            <a:r>
              <a:rPr lang="en-US" b="1" dirty="0" err="1" smtClean="0">
                <a:solidFill>
                  <a:schemeClr val="bg1">
                    <a:lumMod val="75000"/>
                  </a:schemeClr>
                </a:solidFill>
              </a:rPr>
              <a:t>Leafroll</a:t>
            </a:r>
            <a:r>
              <a:rPr lang="en-US" b="1" dirty="0" smtClean="0">
                <a:solidFill>
                  <a:schemeClr val="bg1">
                    <a:lumMod val="75000"/>
                  </a:schemeClr>
                </a:solidFill>
              </a:rPr>
              <a:t>), spread, and vector transmission studies</a:t>
            </a:r>
          </a:p>
          <a:p>
            <a:pPr algn="l"/>
            <a:endParaRPr lang="en-US" b="1" dirty="0"/>
          </a:p>
          <a:p>
            <a:pPr algn="l"/>
            <a:r>
              <a:rPr lang="en-US" b="1" dirty="0" smtClean="0">
                <a:solidFill>
                  <a:schemeClr val="bg1">
                    <a:lumMod val="75000"/>
                  </a:schemeClr>
                </a:solidFill>
              </a:rPr>
              <a:t>Recent results: </a:t>
            </a:r>
            <a:r>
              <a:rPr lang="en-US" b="1" dirty="0" err="1" smtClean="0">
                <a:solidFill>
                  <a:schemeClr val="bg1">
                    <a:lumMod val="75000"/>
                  </a:schemeClr>
                </a:solidFill>
              </a:rPr>
              <a:t>Leafroll</a:t>
            </a:r>
            <a:r>
              <a:rPr lang="en-US" b="1" dirty="0" smtClean="0">
                <a:solidFill>
                  <a:schemeClr val="bg1">
                    <a:lumMod val="75000"/>
                  </a:schemeClr>
                </a:solidFill>
              </a:rPr>
              <a:t> 3 and GVA, </a:t>
            </a:r>
            <a:r>
              <a:rPr lang="en-US" b="1" dirty="0" err="1" smtClean="0">
                <a:solidFill>
                  <a:schemeClr val="bg1">
                    <a:lumMod val="75000"/>
                  </a:schemeClr>
                </a:solidFill>
              </a:rPr>
              <a:t>Leafroll</a:t>
            </a:r>
            <a:r>
              <a:rPr lang="en-US" b="1" dirty="0" smtClean="0">
                <a:solidFill>
                  <a:schemeClr val="bg1">
                    <a:lumMod val="75000"/>
                  </a:schemeClr>
                </a:solidFill>
              </a:rPr>
              <a:t> 3 variants and </a:t>
            </a:r>
            <a:r>
              <a:rPr lang="en-US" b="1" dirty="0" err="1" smtClean="0">
                <a:solidFill>
                  <a:schemeClr val="bg1">
                    <a:lumMod val="75000"/>
                  </a:schemeClr>
                </a:solidFill>
              </a:rPr>
              <a:t>mealybugs</a:t>
            </a:r>
            <a:r>
              <a:rPr lang="en-US" b="1" dirty="0" smtClean="0">
                <a:solidFill>
                  <a:schemeClr val="bg1">
                    <a:lumMod val="75000"/>
                  </a:schemeClr>
                </a:solidFill>
              </a:rPr>
              <a:t> species, </a:t>
            </a:r>
            <a:r>
              <a:rPr lang="en-US" b="1" dirty="0" err="1" smtClean="0">
                <a:solidFill>
                  <a:schemeClr val="bg1">
                    <a:lumMod val="75000"/>
                  </a:schemeClr>
                </a:solidFill>
              </a:rPr>
              <a:t>Leafroll</a:t>
            </a:r>
            <a:r>
              <a:rPr lang="en-US" b="1" dirty="0" smtClean="0">
                <a:solidFill>
                  <a:schemeClr val="bg1">
                    <a:lumMod val="75000"/>
                  </a:schemeClr>
                </a:solidFill>
              </a:rPr>
              <a:t> 3 field inoculations</a:t>
            </a:r>
          </a:p>
          <a:p>
            <a:pPr algn="l"/>
            <a:endParaRPr lang="en-US" b="1" dirty="0"/>
          </a:p>
          <a:p>
            <a:pPr algn="l"/>
            <a:r>
              <a:rPr lang="en-US" b="1" dirty="0" smtClean="0"/>
              <a:t>Transmission studies in progress</a:t>
            </a:r>
          </a:p>
          <a:p>
            <a:pPr algn="l"/>
            <a:endParaRPr lang="en-US" b="1" dirty="0"/>
          </a:p>
          <a:p>
            <a:pPr algn="l"/>
            <a:endParaRPr lang="en-US" b="1" dirty="0"/>
          </a:p>
        </p:txBody>
      </p:sp>
    </p:spTree>
    <p:extLst>
      <p:ext uri="{BB962C8B-B14F-4D97-AF65-F5344CB8AC3E}">
        <p14:creationId xmlns:p14="http://schemas.microsoft.com/office/powerpoint/2010/main" val="37714273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09575" y="-542925"/>
            <a:ext cx="13011150" cy="7315200"/>
          </a:xfrm>
          <a:prstGeom prst="rect">
            <a:avLst/>
          </a:prstGeom>
        </p:spPr>
      </p:pic>
      <p:pic>
        <p:nvPicPr>
          <p:cNvPr id="1028" name="Picture 4" descr="http://www.plosone.org/article/fetchObject.action?uri=info:doi/10.1371/journal.pone.0064194.g001&amp;representation=PNG_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4328" y="3863459"/>
            <a:ext cx="5353539" cy="26098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764282" y="3114675"/>
            <a:ext cx="1417319" cy="2154436"/>
          </a:xfrm>
          <a:prstGeom prst="rect">
            <a:avLst/>
          </a:prstGeom>
          <a:noFill/>
        </p:spPr>
        <p:txBody>
          <a:bodyPr wrap="square" rtlCol="0">
            <a:spAutoFit/>
          </a:bodyPr>
          <a:lstStyle/>
          <a:p>
            <a:r>
              <a:rPr lang="en-US" sz="5400" b="1" dirty="0">
                <a:solidFill>
                  <a:srgbClr val="C00000"/>
                </a:solidFill>
              </a:rPr>
              <a:t>?</a:t>
            </a:r>
          </a:p>
          <a:p>
            <a:endParaRPr lang="en-US" sz="8000" b="1" dirty="0">
              <a:solidFill>
                <a:srgbClr val="C00000"/>
              </a:solidFill>
            </a:endParaRPr>
          </a:p>
        </p:txBody>
      </p:sp>
      <p:sp>
        <p:nvSpPr>
          <p:cNvPr id="7" name="TextBox 6"/>
          <p:cNvSpPr txBox="1"/>
          <p:nvPr/>
        </p:nvSpPr>
        <p:spPr>
          <a:xfrm>
            <a:off x="4921773" y="3174801"/>
            <a:ext cx="5075459" cy="646331"/>
          </a:xfrm>
          <a:prstGeom prst="rect">
            <a:avLst/>
          </a:prstGeom>
          <a:solidFill>
            <a:schemeClr val="bg1"/>
          </a:solidFill>
        </p:spPr>
        <p:txBody>
          <a:bodyPr wrap="square" rtlCol="0">
            <a:spAutoFit/>
          </a:bodyPr>
          <a:lstStyle/>
          <a:p>
            <a:pPr algn="r"/>
            <a:r>
              <a:rPr lang="en-US" sz="3600" b="1" dirty="0"/>
              <a:t>Red Blotch</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0130" y="3863459"/>
            <a:ext cx="3825131" cy="2590800"/>
          </a:xfrm>
          <a:prstGeom prst="rect">
            <a:avLst/>
          </a:prstGeom>
        </p:spPr>
      </p:pic>
      <p:sp>
        <p:nvSpPr>
          <p:cNvPr id="5" name="TextBox 4"/>
          <p:cNvSpPr txBox="1"/>
          <p:nvPr/>
        </p:nvSpPr>
        <p:spPr>
          <a:xfrm>
            <a:off x="1728431" y="5883563"/>
            <a:ext cx="3090974" cy="523220"/>
          </a:xfrm>
          <a:prstGeom prst="rect">
            <a:avLst/>
          </a:prstGeom>
          <a:noFill/>
        </p:spPr>
        <p:txBody>
          <a:bodyPr wrap="none" rtlCol="0">
            <a:spAutoFit/>
          </a:bodyPr>
          <a:lstStyle/>
          <a:p>
            <a:r>
              <a:rPr lang="en-US" sz="2800" b="1" i="1" dirty="0" err="1">
                <a:solidFill>
                  <a:srgbClr val="FFFF00"/>
                </a:solidFill>
              </a:rPr>
              <a:t>Erythroneura</a:t>
            </a:r>
            <a:r>
              <a:rPr lang="en-US" sz="2800" b="1" i="1" dirty="0">
                <a:solidFill>
                  <a:srgbClr val="FFFF00"/>
                </a:solidFill>
              </a:rPr>
              <a:t> </a:t>
            </a:r>
            <a:r>
              <a:rPr lang="en-US" sz="2800" b="1" i="1" dirty="0" err="1">
                <a:solidFill>
                  <a:srgbClr val="FFFF00"/>
                </a:solidFill>
              </a:rPr>
              <a:t>ziczac</a:t>
            </a:r>
            <a:endParaRPr lang="en-US" sz="2800" b="1" i="1" dirty="0">
              <a:solidFill>
                <a:srgbClr val="FFFF00"/>
              </a:solidFill>
            </a:endParaRPr>
          </a:p>
        </p:txBody>
      </p:sp>
      <p:sp>
        <p:nvSpPr>
          <p:cNvPr id="6" name="TextBox 5"/>
          <p:cNvSpPr txBox="1"/>
          <p:nvPr/>
        </p:nvSpPr>
        <p:spPr>
          <a:xfrm>
            <a:off x="8950309" y="6454259"/>
            <a:ext cx="2553841" cy="369332"/>
          </a:xfrm>
          <a:prstGeom prst="rect">
            <a:avLst/>
          </a:prstGeom>
          <a:noFill/>
        </p:spPr>
        <p:txBody>
          <a:bodyPr wrap="none" rtlCol="0">
            <a:spAutoFit/>
          </a:bodyPr>
          <a:lstStyle/>
          <a:p>
            <a:r>
              <a:rPr lang="en-US" dirty="0" smtClean="0"/>
              <a:t>Photo: </a:t>
            </a:r>
            <a:r>
              <a:rPr lang="en-US" dirty="0" err="1" smtClean="0"/>
              <a:t>Poojari</a:t>
            </a:r>
            <a:r>
              <a:rPr lang="en-US" dirty="0" smtClean="0"/>
              <a:t> </a:t>
            </a:r>
            <a:r>
              <a:rPr lang="en-US" dirty="0"/>
              <a:t>et al. 2013</a:t>
            </a:r>
          </a:p>
        </p:txBody>
      </p:sp>
      <p:sp>
        <p:nvSpPr>
          <p:cNvPr id="9" name="ZoneTexte 4"/>
          <p:cNvSpPr txBox="1"/>
          <p:nvPr/>
        </p:nvSpPr>
        <p:spPr>
          <a:xfrm>
            <a:off x="953238" y="180923"/>
            <a:ext cx="9992607" cy="584775"/>
          </a:xfrm>
          <a:prstGeom prst="rect">
            <a:avLst/>
          </a:prstGeom>
          <a:solidFill>
            <a:schemeClr val="bg1"/>
          </a:solidFill>
          <a:ln w="19050">
            <a:noFill/>
          </a:ln>
        </p:spPr>
        <p:txBody>
          <a:bodyPr wrap="none" rtlCol="0">
            <a:spAutoFit/>
          </a:bodyPr>
          <a:lstStyle/>
          <a:p>
            <a:r>
              <a:rPr lang="fr-FR" sz="3200" b="1" dirty="0" err="1" smtClean="0"/>
              <a:t>Red</a:t>
            </a:r>
            <a:r>
              <a:rPr lang="fr-FR" sz="3200" b="1" dirty="0" smtClean="0"/>
              <a:t> </a:t>
            </a:r>
            <a:r>
              <a:rPr lang="fr-FR" sz="3200" b="1" dirty="0" err="1" smtClean="0"/>
              <a:t>Blotch</a:t>
            </a:r>
            <a:r>
              <a:rPr lang="fr-FR" sz="3200" b="1" dirty="0" smtClean="0"/>
              <a:t>, </a:t>
            </a:r>
            <a:r>
              <a:rPr lang="fr-FR" sz="3200" b="1" dirty="0" err="1" smtClean="0"/>
              <a:t>experimental</a:t>
            </a:r>
            <a:r>
              <a:rPr lang="fr-FR" sz="3200" b="1" dirty="0" smtClean="0"/>
              <a:t> transmission </a:t>
            </a:r>
            <a:r>
              <a:rPr lang="fr-FR" sz="3200" b="1" dirty="0" err="1" smtClean="0"/>
              <a:t>studies</a:t>
            </a:r>
            <a:r>
              <a:rPr lang="fr-FR" sz="3200" b="1" dirty="0" smtClean="0"/>
              <a:t> in </a:t>
            </a:r>
            <a:r>
              <a:rPr lang="fr-FR" sz="3200" b="1" dirty="0" err="1" smtClean="0"/>
              <a:t>progress</a:t>
            </a:r>
            <a:endParaRPr lang="fr-FR" sz="3200" b="1" dirty="0"/>
          </a:p>
        </p:txBody>
      </p:sp>
    </p:spTree>
    <p:extLst>
      <p:ext uri="{BB962C8B-B14F-4D97-AF65-F5344CB8AC3E}">
        <p14:creationId xmlns:p14="http://schemas.microsoft.com/office/powerpoint/2010/main" val="233017113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634937500"/>
              </p:ext>
            </p:extLst>
          </p:nvPr>
        </p:nvGraphicFramePr>
        <p:xfrm>
          <a:off x="238125" y="2218203"/>
          <a:ext cx="11401425" cy="3057525"/>
        </p:xfrm>
        <a:graphic>
          <a:graphicData uri="http://schemas.openxmlformats.org/drawingml/2006/table">
            <a:tbl>
              <a:tblPr firstRow="1" firstCol="1" bandRow="1">
                <a:tableStyleId>{5C22544A-7EE6-4342-B048-85BDC9FD1C3A}</a:tableStyleId>
              </a:tblPr>
              <a:tblGrid>
                <a:gridCol w="2524125"/>
                <a:gridCol w="2590800"/>
                <a:gridCol w="3009900"/>
                <a:gridCol w="1209675"/>
                <a:gridCol w="1143000"/>
                <a:gridCol w="923925"/>
              </a:tblGrid>
              <a:tr h="0">
                <a:tc>
                  <a:txBody>
                    <a:bodyPr/>
                    <a:lstStyle/>
                    <a:p>
                      <a:pPr marL="0" marR="0">
                        <a:spcBef>
                          <a:spcPts val="0"/>
                        </a:spcBef>
                        <a:spcAft>
                          <a:spcPts val="0"/>
                        </a:spcAft>
                      </a:pPr>
                      <a:r>
                        <a:rPr lang="en-US" sz="1600" dirty="0">
                          <a:effectLst/>
                        </a:rPr>
                        <a:t>Common name</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a:effectLst/>
                        </a:rPr>
                        <a:t>Scientific Name</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a:effectLst/>
                        </a:rPr>
                        <a:t>Distribution</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algn="ctr" fontAlgn="b"/>
                      <a:r>
                        <a:rPr lang="en-US" sz="1600" b="1" u="none" strike="noStrike" dirty="0">
                          <a:effectLst/>
                        </a:rPr>
                        <a:t># Insects per test plant</a:t>
                      </a:r>
                      <a:endParaRPr lang="en-US" sz="1600" b="1" i="0" u="none" strike="noStrike" dirty="0">
                        <a:effectLst/>
                        <a:latin typeface="Arial" panose="020B0604020202020204" pitchFamily="34" charset="0"/>
                      </a:endParaRPr>
                    </a:p>
                  </a:txBody>
                  <a:tcPr marL="9525" marR="9525" marT="9525" marB="0" anchor="b"/>
                </a:tc>
                <a:tc>
                  <a:txBody>
                    <a:bodyPr/>
                    <a:lstStyle/>
                    <a:p>
                      <a:pPr algn="ctr" fontAlgn="b"/>
                      <a:r>
                        <a:rPr lang="en-US" sz="1600" b="1" u="none" strike="noStrike" dirty="0">
                          <a:effectLst/>
                        </a:rPr>
                        <a:t># Test plants</a:t>
                      </a:r>
                      <a:endParaRPr lang="en-US" sz="1600" b="1" i="0" u="none" strike="noStrike" dirty="0">
                        <a:effectLst/>
                        <a:latin typeface="Arial" panose="020B0604020202020204" pitchFamily="34" charset="0"/>
                      </a:endParaRPr>
                    </a:p>
                  </a:txBody>
                  <a:tcPr marL="9525" marR="9525" marT="9525" marB="0" anchor="b"/>
                </a:tc>
                <a:tc>
                  <a:txBody>
                    <a:bodyPr/>
                    <a:lstStyle/>
                    <a:p>
                      <a:pPr algn="ctr" fontAlgn="b"/>
                      <a:r>
                        <a:rPr lang="en-US" sz="1600" b="1" u="none" strike="noStrike" dirty="0">
                          <a:effectLst/>
                        </a:rPr>
                        <a:t># NC test plants</a:t>
                      </a:r>
                      <a:endParaRPr lang="en-US" sz="1600" b="1" i="0" u="none" strike="noStrike" dirty="0">
                        <a:effectLst/>
                        <a:latin typeface="Arial" panose="020B0604020202020204" pitchFamily="34" charset="0"/>
                      </a:endParaRPr>
                    </a:p>
                  </a:txBody>
                  <a:tcPr marL="9525" marR="9525" marT="9525" marB="0" anchor="b"/>
                </a:tc>
              </a:tr>
              <a:tr h="0">
                <a:tc>
                  <a:txBody>
                    <a:bodyPr/>
                    <a:lstStyle/>
                    <a:p>
                      <a:pPr marL="0" marR="0">
                        <a:spcBef>
                          <a:spcPts val="0"/>
                        </a:spcBef>
                        <a:spcAft>
                          <a:spcPts val="0"/>
                        </a:spcAft>
                      </a:pPr>
                      <a:r>
                        <a:rPr lang="en-US" sz="1600" dirty="0">
                          <a:effectLst/>
                        </a:rPr>
                        <a:t>Western grape leafhopper</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i="1" dirty="0" err="1">
                          <a:effectLst/>
                        </a:rPr>
                        <a:t>Erythroneura</a:t>
                      </a:r>
                      <a:r>
                        <a:rPr lang="en-US" sz="1600" i="1" dirty="0">
                          <a:effectLst/>
                        </a:rPr>
                        <a:t> </a:t>
                      </a:r>
                      <a:r>
                        <a:rPr lang="en-US" sz="1600" i="1" dirty="0" err="1">
                          <a:effectLst/>
                        </a:rPr>
                        <a:t>elegantula</a:t>
                      </a:r>
                      <a:endParaRPr lang="en-US" sz="1600" i="1"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a:effectLst/>
                        </a:rPr>
                        <a:t>North </a:t>
                      </a:r>
                      <a:r>
                        <a:rPr lang="en-US" sz="1600" dirty="0" smtClean="0">
                          <a:effectLst/>
                        </a:rPr>
                        <a:t>Coast</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32</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14</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2</a:t>
                      </a:r>
                    </a:p>
                  </a:txBody>
                  <a:tcPr marT="91440" marB="91440"/>
                </a:tc>
              </a:tr>
              <a:tr h="0">
                <a:tc>
                  <a:txBody>
                    <a:bodyPr/>
                    <a:lstStyle/>
                    <a:p>
                      <a:pPr marL="0" marR="0">
                        <a:spcBef>
                          <a:spcPts val="0"/>
                        </a:spcBef>
                        <a:spcAft>
                          <a:spcPts val="0"/>
                        </a:spcAft>
                      </a:pPr>
                      <a:r>
                        <a:rPr lang="en-US" sz="1600" dirty="0">
                          <a:effectLst/>
                        </a:rPr>
                        <a:t>Variegated leafhopper</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i="1" dirty="0" err="1">
                          <a:effectLst/>
                        </a:rPr>
                        <a:t>Erythroneura</a:t>
                      </a:r>
                      <a:r>
                        <a:rPr lang="en-US" sz="1600" i="1" dirty="0">
                          <a:effectLst/>
                        </a:rPr>
                        <a:t> </a:t>
                      </a:r>
                      <a:r>
                        <a:rPr lang="en-US" sz="1600" i="1" dirty="0" err="1">
                          <a:effectLst/>
                        </a:rPr>
                        <a:t>variabilis</a:t>
                      </a:r>
                      <a:endParaRPr lang="en-US" sz="1600" i="1"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a:effectLst/>
                        </a:rPr>
                        <a:t>Central </a:t>
                      </a:r>
                      <a:r>
                        <a:rPr lang="en-US" sz="1600" dirty="0" smtClean="0">
                          <a:effectLst/>
                        </a:rPr>
                        <a:t>Valley</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25</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10</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5</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r>
              <a:tr h="0">
                <a:tc>
                  <a:txBody>
                    <a:bodyPr/>
                    <a:lstStyle/>
                    <a:p>
                      <a:pPr marL="0" marR="0">
                        <a:spcBef>
                          <a:spcPts val="0"/>
                        </a:spcBef>
                        <a:spcAft>
                          <a:spcPts val="0"/>
                        </a:spcAft>
                      </a:pPr>
                      <a:r>
                        <a:rPr lang="en-US" sz="1600" dirty="0">
                          <a:effectLst/>
                        </a:rPr>
                        <a:t>Virginia creeper leafhopper</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i="1" dirty="0" err="1">
                          <a:effectLst/>
                        </a:rPr>
                        <a:t>Erythroneura</a:t>
                      </a:r>
                      <a:r>
                        <a:rPr lang="en-US" sz="1600" i="1" dirty="0">
                          <a:effectLst/>
                        </a:rPr>
                        <a:t> </a:t>
                      </a:r>
                      <a:r>
                        <a:rPr lang="en-US" sz="1600" i="1" dirty="0" err="1">
                          <a:effectLst/>
                        </a:rPr>
                        <a:t>ziczac</a:t>
                      </a:r>
                      <a:endParaRPr lang="en-US" sz="1600" i="1"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a:effectLst/>
                        </a:rPr>
                        <a:t>Northern CA </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37</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15</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10</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r>
              <a:tr h="0">
                <a:tc>
                  <a:txBody>
                    <a:bodyPr/>
                    <a:lstStyle/>
                    <a:p>
                      <a:pPr marL="0" marR="0">
                        <a:spcBef>
                          <a:spcPts val="0"/>
                        </a:spcBef>
                        <a:spcAft>
                          <a:spcPts val="0"/>
                        </a:spcAft>
                      </a:pPr>
                      <a:r>
                        <a:rPr lang="en-US" sz="1600" dirty="0">
                          <a:effectLst/>
                        </a:rPr>
                        <a:t>Vine </a:t>
                      </a:r>
                      <a:r>
                        <a:rPr lang="en-US" sz="1600" dirty="0" err="1">
                          <a:effectLst/>
                        </a:rPr>
                        <a:t>mealybug</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i="1" dirty="0" err="1">
                          <a:effectLst/>
                        </a:rPr>
                        <a:t>Planococcus</a:t>
                      </a:r>
                      <a:r>
                        <a:rPr lang="en-US" sz="1600" i="1" dirty="0">
                          <a:effectLst/>
                        </a:rPr>
                        <a:t> </a:t>
                      </a:r>
                      <a:r>
                        <a:rPr lang="en-US" sz="1600" i="1" dirty="0" err="1">
                          <a:effectLst/>
                        </a:rPr>
                        <a:t>ficus</a:t>
                      </a:r>
                      <a:endParaRPr lang="en-US" sz="1600" i="1"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a:effectLst/>
                        </a:rPr>
                        <a:t>California vineyards</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63</a:t>
                      </a: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12</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8</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r>
              <a:tr h="0">
                <a:tc>
                  <a:txBody>
                    <a:bodyPr/>
                    <a:lstStyle/>
                    <a:p>
                      <a:pPr marL="0" marR="0">
                        <a:spcBef>
                          <a:spcPts val="0"/>
                        </a:spcBef>
                        <a:spcAft>
                          <a:spcPts val="0"/>
                        </a:spcAft>
                      </a:pPr>
                      <a:r>
                        <a:rPr lang="en-US" sz="1600" dirty="0">
                          <a:effectLst/>
                        </a:rPr>
                        <a:t>Blue-green sharpshooter </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i="1" dirty="0" err="1">
                          <a:effectLst/>
                        </a:rPr>
                        <a:t>Graphocephala</a:t>
                      </a:r>
                      <a:r>
                        <a:rPr lang="en-US" sz="1600" i="1" dirty="0">
                          <a:effectLst/>
                        </a:rPr>
                        <a:t> </a:t>
                      </a:r>
                      <a:r>
                        <a:rPr lang="en-US" sz="1600" i="1" dirty="0" err="1">
                          <a:effectLst/>
                        </a:rPr>
                        <a:t>atropunctata</a:t>
                      </a:r>
                      <a:endParaRPr lang="en-US" sz="1600" i="1"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a:effectLst/>
                        </a:rPr>
                        <a:t>Northern CA</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26</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5</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3</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r>
              <a:tr h="0">
                <a:tc>
                  <a:txBody>
                    <a:bodyPr/>
                    <a:lstStyle/>
                    <a:p>
                      <a:pPr marL="0" marR="0">
                        <a:spcBef>
                          <a:spcPts val="0"/>
                        </a:spcBef>
                        <a:spcAft>
                          <a:spcPts val="0"/>
                        </a:spcAft>
                      </a:pPr>
                      <a:r>
                        <a:rPr lang="en-US" sz="1600" dirty="0">
                          <a:effectLst/>
                        </a:rPr>
                        <a:t>Grape whitefly</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i="1" dirty="0" err="1">
                          <a:effectLst/>
                        </a:rPr>
                        <a:t>Trialeurodes</a:t>
                      </a:r>
                      <a:r>
                        <a:rPr lang="en-US" sz="1600" i="1" dirty="0">
                          <a:effectLst/>
                        </a:rPr>
                        <a:t> </a:t>
                      </a:r>
                      <a:r>
                        <a:rPr lang="en-US" sz="1600" i="1" dirty="0" err="1">
                          <a:effectLst/>
                        </a:rPr>
                        <a:t>vittatas</a:t>
                      </a:r>
                      <a:endParaRPr lang="en-US" sz="1600" i="1"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a:effectLst/>
                        </a:rPr>
                        <a:t>California</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34</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8</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c>
                  <a:txBody>
                    <a:bodyPr/>
                    <a:lstStyle/>
                    <a:p>
                      <a:pPr marL="0" marR="0">
                        <a:spcBef>
                          <a:spcPts val="0"/>
                        </a:spcBef>
                        <a:spcAft>
                          <a:spcPts val="0"/>
                        </a:spcAft>
                      </a:pPr>
                      <a:r>
                        <a:rPr lang="en-US" sz="1600" dirty="0" smtClean="0">
                          <a:effectLst/>
                          <a:latin typeface="Book Antiqua" panose="02040602050305030304" pitchFamily="18" charset="0"/>
                          <a:ea typeface="MS Mincho" panose="02020609040205080304" pitchFamily="49" charset="-128"/>
                          <a:cs typeface="Times New Roman" panose="02020603050405020304" pitchFamily="18" charset="0"/>
                        </a:rPr>
                        <a:t>5</a:t>
                      </a:r>
                      <a:endParaRPr lang="en-US" sz="1600" dirty="0">
                        <a:effectLst/>
                        <a:latin typeface="Book Antiqua" panose="02040602050305030304" pitchFamily="18" charset="0"/>
                        <a:ea typeface="MS Mincho" panose="02020609040205080304" pitchFamily="49" charset="-128"/>
                        <a:cs typeface="Times New Roman" panose="02020603050405020304" pitchFamily="18" charset="0"/>
                      </a:endParaRPr>
                    </a:p>
                  </a:txBody>
                  <a:tcPr marT="91440" marB="91440"/>
                </a:tc>
              </a:tr>
            </a:tbl>
          </a:graphicData>
        </a:graphic>
      </p:graphicFrame>
      <p:sp>
        <p:nvSpPr>
          <p:cNvPr id="5" name="TextBox 4"/>
          <p:cNvSpPr txBox="1"/>
          <p:nvPr/>
        </p:nvSpPr>
        <p:spPr>
          <a:xfrm>
            <a:off x="114300" y="324853"/>
            <a:ext cx="10073655" cy="1200329"/>
          </a:xfrm>
          <a:prstGeom prst="rect">
            <a:avLst/>
          </a:prstGeom>
          <a:noFill/>
        </p:spPr>
        <p:txBody>
          <a:bodyPr wrap="none" rtlCol="0">
            <a:spAutoFit/>
          </a:bodyPr>
          <a:lstStyle/>
          <a:p>
            <a:r>
              <a:rPr lang="en-US" sz="2400" b="1" dirty="0" smtClean="0"/>
              <a:t>Red Blotch: Testing in progress of common vineyard pests as potential vectors</a:t>
            </a:r>
          </a:p>
          <a:p>
            <a:endParaRPr lang="en-US" sz="2400" b="1" dirty="0" smtClean="0"/>
          </a:p>
          <a:p>
            <a:r>
              <a:rPr lang="en-US" sz="2400" b="1" dirty="0" smtClean="0"/>
              <a:t>No transmission found (yet?)</a:t>
            </a:r>
            <a:endParaRPr lang="en-US" sz="2400" b="1" dirty="0"/>
          </a:p>
        </p:txBody>
      </p:sp>
    </p:spTree>
    <p:extLst>
      <p:ext uri="{BB962C8B-B14F-4D97-AF65-F5344CB8AC3E}">
        <p14:creationId xmlns:p14="http://schemas.microsoft.com/office/powerpoint/2010/main" val="222414345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620889" y="857956"/>
            <a:ext cx="10047111" cy="43998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b="1" dirty="0" smtClean="0"/>
              <a:t>Summary-</a:t>
            </a:r>
          </a:p>
          <a:p>
            <a:pPr marL="0" indent="0">
              <a:lnSpc>
                <a:spcPct val="100000"/>
              </a:lnSpc>
              <a:spcBef>
                <a:spcPts val="0"/>
              </a:spcBef>
              <a:buNone/>
            </a:pPr>
            <a:endParaRPr lang="en-US" b="1" dirty="0" smtClean="0"/>
          </a:p>
          <a:p>
            <a:pPr marL="0" indent="0">
              <a:lnSpc>
                <a:spcPct val="100000"/>
              </a:lnSpc>
              <a:spcBef>
                <a:spcPts val="0"/>
              </a:spcBef>
              <a:buNone/>
            </a:pPr>
            <a:r>
              <a:rPr lang="en-US" b="1" dirty="0" smtClean="0"/>
              <a:t>GVA- transmitted by </a:t>
            </a:r>
            <a:r>
              <a:rPr lang="en-US" b="1" dirty="0" err="1" smtClean="0"/>
              <a:t>mealybugs</a:t>
            </a:r>
            <a:r>
              <a:rPr lang="en-US" b="1" dirty="0" smtClean="0"/>
              <a:t> (with or without </a:t>
            </a:r>
            <a:r>
              <a:rPr lang="en-US" b="1" dirty="0" err="1" smtClean="0"/>
              <a:t>Leafroll</a:t>
            </a:r>
            <a:r>
              <a:rPr lang="en-US" b="1" dirty="0" smtClean="0"/>
              <a:t>)</a:t>
            </a:r>
          </a:p>
          <a:p>
            <a:pPr marL="0" indent="0">
              <a:lnSpc>
                <a:spcPct val="100000"/>
              </a:lnSpc>
              <a:spcBef>
                <a:spcPts val="0"/>
              </a:spcBef>
              <a:buNone/>
            </a:pPr>
            <a:endParaRPr lang="en-US" b="1" dirty="0" smtClean="0"/>
          </a:p>
          <a:p>
            <a:pPr marL="0" indent="0">
              <a:lnSpc>
                <a:spcPct val="100000"/>
              </a:lnSpc>
              <a:spcBef>
                <a:spcPts val="0"/>
              </a:spcBef>
              <a:buNone/>
            </a:pPr>
            <a:r>
              <a:rPr lang="en-US" b="1" dirty="0" err="1" smtClean="0"/>
              <a:t>Leafroll</a:t>
            </a:r>
            <a:r>
              <a:rPr lang="en-US" b="1" dirty="0" smtClean="0"/>
              <a:t>- Vector species vary in efficiency, </a:t>
            </a:r>
          </a:p>
          <a:p>
            <a:pPr marL="0" indent="0">
              <a:lnSpc>
                <a:spcPct val="100000"/>
              </a:lnSpc>
              <a:spcBef>
                <a:spcPts val="0"/>
              </a:spcBef>
              <a:buNone/>
            </a:pPr>
            <a:r>
              <a:rPr lang="en-US" b="1" dirty="0" smtClean="0"/>
              <a:t>LR3 variants interact during transmission, </a:t>
            </a:r>
          </a:p>
          <a:p>
            <a:pPr marL="0" indent="0">
              <a:lnSpc>
                <a:spcPct val="100000"/>
              </a:lnSpc>
              <a:spcBef>
                <a:spcPts val="0"/>
              </a:spcBef>
              <a:buNone/>
            </a:pPr>
            <a:endParaRPr lang="en-US" b="1" dirty="0" smtClean="0"/>
          </a:p>
          <a:p>
            <a:pPr marL="0" indent="0">
              <a:lnSpc>
                <a:spcPct val="100000"/>
              </a:lnSpc>
              <a:spcBef>
                <a:spcPts val="0"/>
              </a:spcBef>
              <a:buNone/>
            </a:pPr>
            <a:r>
              <a:rPr lang="en-US" b="1" dirty="0" smtClean="0"/>
              <a:t>Symptoms show in growing season following initial infection, Greenhouse studies and field studies are fairly comparable</a:t>
            </a:r>
          </a:p>
          <a:p>
            <a:pPr marL="0" indent="0">
              <a:lnSpc>
                <a:spcPct val="100000"/>
              </a:lnSpc>
              <a:spcBef>
                <a:spcPts val="0"/>
              </a:spcBef>
              <a:buNone/>
            </a:pPr>
            <a:endParaRPr lang="en-US" b="1" dirty="0"/>
          </a:p>
          <a:p>
            <a:pPr marL="0" indent="0">
              <a:lnSpc>
                <a:spcPct val="100000"/>
              </a:lnSpc>
              <a:spcBef>
                <a:spcPts val="0"/>
              </a:spcBef>
              <a:buNone/>
            </a:pPr>
            <a:r>
              <a:rPr lang="en-US" b="1" dirty="0" smtClean="0"/>
              <a:t>Red blotch- lots of unknowns, many people are working on it</a:t>
            </a:r>
          </a:p>
          <a:p>
            <a:pPr>
              <a:lnSpc>
                <a:spcPct val="100000"/>
              </a:lnSpc>
              <a:spcBef>
                <a:spcPts val="0"/>
              </a:spcBef>
            </a:pPr>
            <a:endParaRPr lang="en-US" b="1" dirty="0"/>
          </a:p>
        </p:txBody>
      </p:sp>
    </p:spTree>
    <p:extLst>
      <p:ext uri="{BB962C8B-B14F-4D97-AF65-F5344CB8AC3E}">
        <p14:creationId xmlns:p14="http://schemas.microsoft.com/office/powerpoint/2010/main" val="124001217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47" y="-70339"/>
            <a:ext cx="12202847" cy="6858000"/>
          </a:xfrm>
          <a:prstGeom prst="rect">
            <a:avLst/>
          </a:prstGeom>
        </p:spPr>
      </p:pic>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2199" y="5235871"/>
            <a:ext cx="1857706" cy="143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4"/>
          <a:srcRect r="86860"/>
          <a:stretch>
            <a:fillRect/>
          </a:stretch>
        </p:blipFill>
        <p:spPr>
          <a:xfrm>
            <a:off x="4626148" y="5235870"/>
            <a:ext cx="1226597" cy="1438224"/>
          </a:xfrm>
          <a:prstGeom prst="rect">
            <a:avLst/>
          </a:prstGeom>
        </p:spPr>
      </p:pic>
      <p:pic>
        <p:nvPicPr>
          <p:cNvPr id="1026" name="Picture 2" descr="FPS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11177" y="5240789"/>
            <a:ext cx="1797781" cy="1414254"/>
          </a:xfrm>
          <a:prstGeom prst="rect">
            <a:avLst/>
          </a:prstGeom>
          <a:solidFill>
            <a:schemeClr val="bg1"/>
          </a:solidFill>
        </p:spPr>
      </p:pic>
      <p:pic>
        <p:nvPicPr>
          <p:cNvPr id="5" name="Picture 4"/>
          <p:cNvPicPr>
            <a:picLocks noChangeAspect="1"/>
          </p:cNvPicPr>
          <p:nvPr/>
        </p:nvPicPr>
        <p:blipFill rotWithShape="1">
          <a:blip r:embed="rId6"/>
          <a:srcRect l="18100" t="13098" r="74800" b="74776"/>
          <a:stretch/>
        </p:blipFill>
        <p:spPr>
          <a:xfrm>
            <a:off x="10040430" y="5159320"/>
            <a:ext cx="1587328" cy="1523836"/>
          </a:xfrm>
          <a:prstGeom prst="rect">
            <a:avLst/>
          </a:prstGeom>
        </p:spPr>
      </p:pic>
      <p:sp>
        <p:nvSpPr>
          <p:cNvPr id="6" name="Rectangle 5"/>
          <p:cNvSpPr/>
          <p:nvPr/>
        </p:nvSpPr>
        <p:spPr>
          <a:xfrm>
            <a:off x="89471" y="115834"/>
            <a:ext cx="11809452" cy="5509200"/>
          </a:xfrm>
          <a:prstGeom prst="rect">
            <a:avLst/>
          </a:prstGeom>
        </p:spPr>
        <p:txBody>
          <a:bodyPr wrap="square">
            <a:spAutoFit/>
          </a:bodyPr>
          <a:lstStyle/>
          <a:p>
            <a:pPr algn="ctr"/>
            <a:r>
              <a:rPr lang="en-US" sz="3200" b="1" dirty="0" smtClean="0">
                <a:solidFill>
                  <a:srgbClr val="FFFF00"/>
                </a:solidFill>
              </a:rPr>
              <a:t>FPS: Deborah </a:t>
            </a:r>
            <a:r>
              <a:rPr lang="en-US" sz="3200" b="1" dirty="0" err="1" smtClean="0">
                <a:solidFill>
                  <a:srgbClr val="FFFF00"/>
                </a:solidFill>
              </a:rPr>
              <a:t>Golino</a:t>
            </a:r>
            <a:r>
              <a:rPr lang="en-US" sz="3200" b="1" dirty="0" smtClean="0">
                <a:solidFill>
                  <a:srgbClr val="FFFF00"/>
                </a:solidFill>
              </a:rPr>
              <a:t>, </a:t>
            </a:r>
            <a:r>
              <a:rPr lang="en-US" sz="3200" b="1" dirty="0" err="1" smtClean="0">
                <a:solidFill>
                  <a:srgbClr val="FFFF00"/>
                </a:solidFill>
              </a:rPr>
              <a:t>Adib</a:t>
            </a:r>
            <a:r>
              <a:rPr lang="en-US" sz="3200" b="1" dirty="0" smtClean="0">
                <a:solidFill>
                  <a:srgbClr val="FFFF00"/>
                </a:solidFill>
              </a:rPr>
              <a:t> </a:t>
            </a:r>
            <a:r>
              <a:rPr lang="en-US" sz="3200" b="1" dirty="0" err="1" smtClean="0">
                <a:solidFill>
                  <a:srgbClr val="FFFF00"/>
                </a:solidFill>
              </a:rPr>
              <a:t>Rowhani</a:t>
            </a:r>
            <a:r>
              <a:rPr lang="en-US" sz="3200" b="1" dirty="0" smtClean="0">
                <a:solidFill>
                  <a:srgbClr val="FFFF00"/>
                </a:solidFill>
              </a:rPr>
              <a:t>, Maher Al </a:t>
            </a:r>
            <a:r>
              <a:rPr lang="en-US" sz="3200" b="1" dirty="0" err="1" smtClean="0">
                <a:solidFill>
                  <a:srgbClr val="FFFF00"/>
                </a:solidFill>
              </a:rPr>
              <a:t>Rwahnih</a:t>
            </a:r>
            <a:r>
              <a:rPr lang="en-US" sz="3200" b="1" dirty="0" smtClean="0">
                <a:solidFill>
                  <a:srgbClr val="FFFF00"/>
                </a:solidFill>
              </a:rPr>
              <a:t>, </a:t>
            </a:r>
          </a:p>
          <a:p>
            <a:pPr algn="ctr"/>
            <a:r>
              <a:rPr lang="en-US" sz="3200" b="1" dirty="0" smtClean="0">
                <a:solidFill>
                  <a:srgbClr val="FFFF00"/>
                </a:solidFill>
              </a:rPr>
              <a:t>Vicki </a:t>
            </a:r>
            <a:r>
              <a:rPr lang="en-US" sz="3200" b="1" dirty="0" err="1" smtClean="0">
                <a:solidFill>
                  <a:srgbClr val="FFFF00"/>
                </a:solidFill>
              </a:rPr>
              <a:t>Klassen</a:t>
            </a:r>
            <a:r>
              <a:rPr lang="en-US" sz="3200" b="1" dirty="0" smtClean="0">
                <a:solidFill>
                  <a:srgbClr val="FFFF00"/>
                </a:solidFill>
              </a:rPr>
              <a:t>, Sue </a:t>
            </a:r>
            <a:r>
              <a:rPr lang="en-US" sz="3200" b="1" dirty="0" err="1" smtClean="0">
                <a:solidFill>
                  <a:srgbClr val="FFFF00"/>
                </a:solidFill>
              </a:rPr>
              <a:t>Sim</a:t>
            </a:r>
            <a:r>
              <a:rPr lang="en-US" sz="3200" b="1" dirty="0" smtClean="0">
                <a:solidFill>
                  <a:srgbClr val="FFFF00"/>
                </a:solidFill>
              </a:rPr>
              <a:t>, and others</a:t>
            </a:r>
          </a:p>
          <a:p>
            <a:pPr algn="ctr"/>
            <a:r>
              <a:rPr lang="en-US" sz="3200" b="1" dirty="0" smtClean="0">
                <a:solidFill>
                  <a:srgbClr val="FFFF00"/>
                </a:solidFill>
              </a:rPr>
              <a:t>Constellation: </a:t>
            </a:r>
            <a:r>
              <a:rPr lang="en-US" sz="3200" b="1" dirty="0" err="1" smtClean="0">
                <a:solidFill>
                  <a:srgbClr val="FFFF00"/>
                </a:solidFill>
              </a:rPr>
              <a:t>Katey</a:t>
            </a:r>
            <a:r>
              <a:rPr lang="en-US" sz="3200" b="1" dirty="0" smtClean="0">
                <a:solidFill>
                  <a:srgbClr val="FFFF00"/>
                </a:solidFill>
              </a:rPr>
              <a:t> Taylor, Jessica Fuentes, and others</a:t>
            </a:r>
          </a:p>
          <a:p>
            <a:pPr algn="ctr"/>
            <a:r>
              <a:rPr lang="en-US" sz="3200" b="1" dirty="0" smtClean="0">
                <a:solidFill>
                  <a:srgbClr val="FFFF00"/>
                </a:solidFill>
              </a:rPr>
              <a:t>Emily Kuhn</a:t>
            </a:r>
          </a:p>
          <a:p>
            <a:pPr algn="ctr"/>
            <a:endParaRPr lang="en-US" sz="3200" b="1" dirty="0" smtClean="0">
              <a:solidFill>
                <a:srgbClr val="FFFF00"/>
              </a:solidFill>
            </a:endParaRPr>
          </a:p>
          <a:p>
            <a:pPr algn="ctr"/>
            <a:endParaRPr lang="en-US" sz="3200" b="1" dirty="0">
              <a:solidFill>
                <a:srgbClr val="FFFF00"/>
              </a:solidFill>
            </a:endParaRPr>
          </a:p>
          <a:p>
            <a:pPr algn="ctr"/>
            <a:endParaRPr lang="en-US" sz="3200" b="1" dirty="0" smtClean="0">
              <a:solidFill>
                <a:srgbClr val="FFFF00"/>
              </a:solidFill>
            </a:endParaRPr>
          </a:p>
          <a:p>
            <a:pPr algn="ctr"/>
            <a:endParaRPr lang="en-US" sz="2400" b="1" dirty="0" smtClean="0">
              <a:solidFill>
                <a:srgbClr val="FFFF00"/>
              </a:solidFill>
            </a:endParaRPr>
          </a:p>
          <a:p>
            <a:pPr algn="ctr"/>
            <a:r>
              <a:rPr lang="en-US" sz="2400" b="1" dirty="0" smtClean="0">
                <a:solidFill>
                  <a:srgbClr val="FFFF00"/>
                </a:solidFill>
              </a:rPr>
              <a:t>UCB : Jenny </a:t>
            </a:r>
            <a:r>
              <a:rPr lang="en-US" sz="2400" b="1" dirty="0" err="1" smtClean="0">
                <a:solidFill>
                  <a:srgbClr val="FFFF00"/>
                </a:solidFill>
              </a:rPr>
              <a:t>Bratburd</a:t>
            </a:r>
            <a:r>
              <a:rPr lang="en-US" sz="2400" b="1" dirty="0" smtClean="0">
                <a:solidFill>
                  <a:srgbClr val="FFFF00"/>
                </a:solidFill>
              </a:rPr>
              <a:t>, Brandy Chavez, Jean-Francois </a:t>
            </a:r>
            <a:r>
              <a:rPr lang="en-US" sz="2400" b="1" dirty="0" err="1" smtClean="0">
                <a:solidFill>
                  <a:srgbClr val="FFFF00"/>
                </a:solidFill>
              </a:rPr>
              <a:t>Darrigrand</a:t>
            </a:r>
            <a:r>
              <a:rPr lang="en-US" sz="2400" b="1" dirty="0" smtClean="0">
                <a:solidFill>
                  <a:srgbClr val="FFFF00"/>
                </a:solidFill>
              </a:rPr>
              <a:t>, Megan Fu, Michelle </a:t>
            </a:r>
            <a:r>
              <a:rPr lang="en-US" sz="2400" b="1" dirty="0" err="1" smtClean="0">
                <a:solidFill>
                  <a:srgbClr val="FFFF00"/>
                </a:solidFill>
              </a:rPr>
              <a:t>Gantos</a:t>
            </a:r>
            <a:r>
              <a:rPr lang="en-US" sz="2400" b="1" dirty="0" smtClean="0">
                <a:solidFill>
                  <a:srgbClr val="FFFF00"/>
                </a:solidFill>
              </a:rPr>
              <a:t>, John Hutchins, Kyle Ingraham, Ruth Lopez, Hannah Oh, </a:t>
            </a:r>
            <a:r>
              <a:rPr lang="en-US" sz="2400" b="1" dirty="0" err="1" smtClean="0">
                <a:solidFill>
                  <a:srgbClr val="FFFF00"/>
                </a:solidFill>
              </a:rPr>
              <a:t>Preethi</a:t>
            </a:r>
            <a:r>
              <a:rPr lang="en-US" sz="2400" b="1" dirty="0" smtClean="0">
                <a:solidFill>
                  <a:srgbClr val="FFFF00"/>
                </a:solidFill>
              </a:rPr>
              <a:t> </a:t>
            </a:r>
            <a:r>
              <a:rPr lang="en-US" sz="2400" b="1" dirty="0" err="1" smtClean="0">
                <a:solidFill>
                  <a:srgbClr val="FFFF00"/>
                </a:solidFill>
              </a:rPr>
              <a:t>Padmanaban</a:t>
            </a:r>
            <a:r>
              <a:rPr lang="en-US" sz="2400" b="1" dirty="0" smtClean="0">
                <a:solidFill>
                  <a:srgbClr val="FFFF00"/>
                </a:solidFill>
              </a:rPr>
              <a:t>, Barb </a:t>
            </a:r>
            <a:r>
              <a:rPr lang="en-US" sz="2400" b="1" dirty="0" err="1" smtClean="0">
                <a:solidFill>
                  <a:srgbClr val="FFFF00"/>
                </a:solidFill>
              </a:rPr>
              <a:t>Rotz</a:t>
            </a:r>
            <a:r>
              <a:rPr lang="en-US" sz="2400" b="1" dirty="0" smtClean="0">
                <a:solidFill>
                  <a:srgbClr val="FFFF00"/>
                </a:solidFill>
              </a:rPr>
              <a:t>, Cecilia </a:t>
            </a:r>
            <a:r>
              <a:rPr lang="en-US" sz="2400" b="1" dirty="0" err="1" smtClean="0">
                <a:solidFill>
                  <a:srgbClr val="FFFF00"/>
                </a:solidFill>
              </a:rPr>
              <a:t>Prator</a:t>
            </a:r>
            <a:r>
              <a:rPr lang="en-US" sz="2400" b="1" dirty="0" smtClean="0">
                <a:solidFill>
                  <a:srgbClr val="FFFF00"/>
                </a:solidFill>
              </a:rPr>
              <a:t>, Lucas </a:t>
            </a:r>
            <a:r>
              <a:rPr lang="en-US" sz="2400" b="1" dirty="0" err="1" smtClean="0">
                <a:solidFill>
                  <a:srgbClr val="FFFF00"/>
                </a:solidFill>
              </a:rPr>
              <a:t>Senegas</a:t>
            </a:r>
            <a:r>
              <a:rPr lang="en-US" sz="2400" b="1" dirty="0" smtClean="0">
                <a:solidFill>
                  <a:srgbClr val="FFFF00"/>
                </a:solidFill>
              </a:rPr>
              <a:t>, Tina </a:t>
            </a:r>
            <a:r>
              <a:rPr lang="en-US" sz="2400" b="1" dirty="0" err="1" smtClean="0">
                <a:solidFill>
                  <a:srgbClr val="FFFF00"/>
                </a:solidFill>
              </a:rPr>
              <a:t>Wistrom</a:t>
            </a:r>
            <a:r>
              <a:rPr lang="en-US" sz="2400" b="1" dirty="0" smtClean="0">
                <a:solidFill>
                  <a:srgbClr val="FFFF00"/>
                </a:solidFill>
              </a:rPr>
              <a:t>, Michelle Wong, </a:t>
            </a:r>
            <a:r>
              <a:rPr lang="en-US" sz="2400" b="1" dirty="0" err="1" smtClean="0">
                <a:solidFill>
                  <a:srgbClr val="FFFF00"/>
                </a:solidFill>
              </a:rPr>
              <a:t>Siming</a:t>
            </a:r>
            <a:r>
              <a:rPr lang="en-US" sz="2400" b="1" dirty="0" smtClean="0">
                <a:solidFill>
                  <a:srgbClr val="FFFF00"/>
                </a:solidFill>
              </a:rPr>
              <a:t> Zhang</a:t>
            </a:r>
          </a:p>
          <a:p>
            <a:pPr algn="ctr"/>
            <a:endParaRPr lang="en-US" sz="3200" b="1" dirty="0">
              <a:solidFill>
                <a:srgbClr val="FFFF00"/>
              </a:solidFill>
            </a:endParaRPr>
          </a:p>
        </p:txBody>
      </p:sp>
      <p:pic>
        <p:nvPicPr>
          <p:cNvPr id="8" name="Picture 4" descr="USDA Lo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89337" y="5235871"/>
            <a:ext cx="2024789" cy="143422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DFA 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3377" y="5235871"/>
            <a:ext cx="2127772" cy="14301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7995151"/>
      </p:ext>
    </p:extLst>
  </p:cSld>
  <p:clrMapOvr>
    <a:masterClrMapping/>
  </p:clrMapOvr>
  <mc:AlternateContent xmlns:mc="http://schemas.openxmlformats.org/markup-compatibility/2006" xmlns:p14="http://schemas.microsoft.com/office/powerpoint/2010/main">
    <mc:Choice Requires="p14">
      <p:transition spd="slow" p14:dur="2000" advTm="9"/>
    </mc:Choice>
    <mc:Fallback xmlns="">
      <p:transition spd="slow" advTm="9"/>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LR vineyard calendar"/>
          <p:cNvPicPr>
            <a:picLocks noChangeAspect="1" noChangeArrowheads="1"/>
          </p:cNvPicPr>
          <p:nvPr/>
        </p:nvPicPr>
        <p:blipFill rotWithShape="1">
          <a:blip r:embed="rId2">
            <a:extLst>
              <a:ext uri="{28A0092B-C50C-407E-A947-70E740481C1C}">
                <a14:useLocalDpi xmlns:a14="http://schemas.microsoft.com/office/drawing/2010/main" val="0"/>
              </a:ext>
            </a:extLst>
          </a:blip>
          <a:srcRect t="805" b="309"/>
          <a:stretch/>
        </p:blipFill>
        <p:spPr bwMode="auto">
          <a:xfrm>
            <a:off x="1524000" y="76200"/>
            <a:ext cx="9144000" cy="67818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600200" y="228600"/>
            <a:ext cx="8991600" cy="1569660"/>
          </a:xfrm>
          <a:prstGeom prst="rect">
            <a:avLst/>
          </a:prstGeom>
        </p:spPr>
        <p:txBody>
          <a:bodyPr wrap="square">
            <a:spAutoFit/>
          </a:bodyPr>
          <a:lstStyle/>
          <a:p>
            <a:r>
              <a:rPr lang="en-US" sz="2400" b="1" dirty="0">
                <a:solidFill>
                  <a:srgbClr val="003300"/>
                </a:solidFill>
              </a:rPr>
              <a:t>Grapevine </a:t>
            </a:r>
            <a:r>
              <a:rPr lang="en-US" sz="2400" b="1" dirty="0" err="1">
                <a:solidFill>
                  <a:srgbClr val="003300"/>
                </a:solidFill>
              </a:rPr>
              <a:t>leafroll</a:t>
            </a:r>
            <a:r>
              <a:rPr lang="en-US" sz="2400" b="1" dirty="0">
                <a:solidFill>
                  <a:srgbClr val="003300"/>
                </a:solidFill>
              </a:rPr>
              <a:t>-associated viruses</a:t>
            </a:r>
          </a:p>
          <a:p>
            <a:r>
              <a:rPr lang="en-US" sz="2400" b="1" dirty="0"/>
              <a:t>Family </a:t>
            </a:r>
            <a:r>
              <a:rPr lang="en-US" sz="2400" b="1" dirty="0" err="1"/>
              <a:t>Closteroviridae</a:t>
            </a:r>
            <a:r>
              <a:rPr lang="en-US" sz="2400" b="1" dirty="0"/>
              <a:t>, several species </a:t>
            </a:r>
            <a:endParaRPr lang="en-US" sz="2400" b="1" dirty="0" smtClean="0"/>
          </a:p>
          <a:p>
            <a:r>
              <a:rPr lang="en-US" sz="2400" b="1" dirty="0" smtClean="0"/>
              <a:t>associated </a:t>
            </a:r>
            <a:r>
              <a:rPr lang="en-US" sz="2400" b="1" dirty="0"/>
              <a:t>with </a:t>
            </a:r>
            <a:r>
              <a:rPr lang="en-US" sz="2400" b="1" dirty="0" smtClean="0"/>
              <a:t>grapevine </a:t>
            </a:r>
            <a:r>
              <a:rPr lang="en-US" sz="2400" b="1" dirty="0" err="1" smtClean="0"/>
              <a:t>leafroll</a:t>
            </a:r>
            <a:r>
              <a:rPr lang="en-US" sz="2400" b="1" dirty="0" smtClean="0"/>
              <a:t> disease symptoms and spread</a:t>
            </a:r>
            <a:endParaRPr lang="en-US" sz="2400" b="1" dirty="0"/>
          </a:p>
          <a:p>
            <a:endParaRPr lang="en-US" sz="2400" b="1" dirty="0">
              <a:solidFill>
                <a:srgbClr val="003300"/>
              </a:solidFill>
            </a:endParaRPr>
          </a:p>
        </p:txBody>
      </p:sp>
      <p:sp>
        <p:nvSpPr>
          <p:cNvPr id="6" name="TextBox 5"/>
          <p:cNvSpPr txBox="1"/>
          <p:nvPr/>
        </p:nvSpPr>
        <p:spPr>
          <a:xfrm>
            <a:off x="1676401" y="6400800"/>
            <a:ext cx="1661417" cy="369332"/>
          </a:xfrm>
          <a:prstGeom prst="rect">
            <a:avLst/>
          </a:prstGeom>
          <a:noFill/>
        </p:spPr>
        <p:txBody>
          <a:bodyPr wrap="none" rtlCol="0">
            <a:spAutoFit/>
          </a:bodyPr>
          <a:lstStyle/>
          <a:p>
            <a:r>
              <a:rPr lang="en-US" dirty="0">
                <a:solidFill>
                  <a:srgbClr val="FFFF00"/>
                </a:solidFill>
              </a:rPr>
              <a:t>Photo D. </a:t>
            </a:r>
            <a:r>
              <a:rPr lang="en-US" dirty="0" err="1">
                <a:solidFill>
                  <a:srgbClr val="FFFF00"/>
                </a:solidFill>
              </a:rPr>
              <a:t>Golino</a:t>
            </a:r>
            <a:endParaRPr lang="en-US" dirty="0">
              <a:solidFill>
                <a:srgbClr val="FFFF00"/>
              </a:solidFill>
            </a:endParaRPr>
          </a:p>
        </p:txBody>
      </p:sp>
    </p:spTree>
    <p:extLst>
      <p:ext uri="{BB962C8B-B14F-4D97-AF65-F5344CB8AC3E}">
        <p14:creationId xmlns:p14="http://schemas.microsoft.com/office/powerpoint/2010/main" val="5472496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frontiersin.org/files/Articles/45092/fmicb-04-00082-HTML/image_m/fmicb-04-00082-g0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395" y="301973"/>
            <a:ext cx="10844788" cy="350925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http://www.frontiersin.org/files/Articles/45092/fmicb-04-00082-HTML/image_m/fmicb-04-00082-g00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77199" y="3719236"/>
            <a:ext cx="3958073" cy="31387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90620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c431376.r76.cf2.rackcdn.com/45092/fmicb-04-00082-HTML/image_m/fmicb-04-00082-g0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4" y="124352"/>
            <a:ext cx="7090611" cy="657322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60434" y="95239"/>
            <a:ext cx="4251147" cy="2554545"/>
          </a:xfrm>
          <a:prstGeom prst="rect">
            <a:avLst/>
          </a:prstGeom>
          <a:noFill/>
        </p:spPr>
        <p:txBody>
          <a:bodyPr wrap="square" rtlCol="0">
            <a:spAutoFit/>
          </a:bodyPr>
          <a:lstStyle/>
          <a:p>
            <a:r>
              <a:rPr lang="en-US" sz="4000" b="1" dirty="0" smtClean="0"/>
              <a:t>Virus:</a:t>
            </a:r>
          </a:p>
          <a:p>
            <a:r>
              <a:rPr lang="en-US" sz="4000" b="1" dirty="0" smtClean="0"/>
              <a:t>GLRaV-3 has several genetically distinct variants</a:t>
            </a:r>
            <a:endParaRPr lang="en-US" sz="4000" b="1" dirty="0"/>
          </a:p>
        </p:txBody>
      </p:sp>
      <p:sp>
        <p:nvSpPr>
          <p:cNvPr id="3" name="TextBox 2"/>
          <p:cNvSpPr txBox="1"/>
          <p:nvPr/>
        </p:nvSpPr>
        <p:spPr>
          <a:xfrm>
            <a:off x="9849854" y="6505076"/>
            <a:ext cx="1839543" cy="369332"/>
          </a:xfrm>
          <a:prstGeom prst="rect">
            <a:avLst/>
          </a:prstGeom>
          <a:noFill/>
        </p:spPr>
        <p:txBody>
          <a:bodyPr wrap="none" rtlCol="0">
            <a:spAutoFit/>
          </a:bodyPr>
          <a:lstStyle/>
          <a:p>
            <a:r>
              <a:rPr lang="en-US" dirty="0" smtClean="0"/>
              <a:t>Maree et al. 2013</a:t>
            </a:r>
            <a:endParaRPr lang="en-US" dirty="0"/>
          </a:p>
        </p:txBody>
      </p:sp>
    </p:spTree>
    <p:extLst>
      <p:ext uri="{BB962C8B-B14F-4D97-AF65-F5344CB8AC3E}">
        <p14:creationId xmlns:p14="http://schemas.microsoft.com/office/powerpoint/2010/main" val="1462069624"/>
      </p:ext>
    </p:extLst>
  </p:cSld>
  <p:clrMapOvr>
    <a:masterClrMapping/>
  </p:clrMapOvr>
  <mc:AlternateContent xmlns:mc="http://schemas.openxmlformats.org/markup-compatibility/2006" xmlns:p14="http://schemas.microsoft.com/office/powerpoint/2010/main">
    <mc:Choice Requires="p14">
      <p:transition spd="slow" p14:dur="2000" advTm="8"/>
    </mc:Choice>
    <mc:Fallback xmlns="">
      <p:transition spd="slow" advTm="8"/>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g4.tif"/>
          <p:cNvPicPr>
            <a:picLocks noChangeAspect="1"/>
          </p:cNvPicPr>
          <p:nvPr/>
        </p:nvPicPr>
        <p:blipFill rotWithShape="1">
          <a:blip r:embed="rId2"/>
          <a:srcRect l="14656" r="21207"/>
          <a:stretch/>
        </p:blipFill>
        <p:spPr>
          <a:xfrm>
            <a:off x="1524001" y="1776756"/>
            <a:ext cx="9056701" cy="4471644"/>
          </a:xfrm>
          <a:prstGeom prst="rect">
            <a:avLst/>
          </a:prstGeom>
        </p:spPr>
      </p:pic>
      <p:sp>
        <p:nvSpPr>
          <p:cNvPr id="5" name="Rectangle 4"/>
          <p:cNvSpPr/>
          <p:nvPr/>
        </p:nvSpPr>
        <p:spPr>
          <a:xfrm>
            <a:off x="1524000" y="159604"/>
            <a:ext cx="8686800" cy="830997"/>
          </a:xfrm>
          <a:prstGeom prst="rect">
            <a:avLst/>
          </a:prstGeom>
        </p:spPr>
        <p:txBody>
          <a:bodyPr wrap="square">
            <a:spAutoFit/>
          </a:bodyPr>
          <a:lstStyle/>
          <a:p>
            <a:r>
              <a:rPr lang="en-US" sz="2400" b="1" dirty="0"/>
              <a:t>Variation in geographic distribution of GLRaV-3 variants			</a:t>
            </a:r>
          </a:p>
        </p:txBody>
      </p:sp>
      <p:sp>
        <p:nvSpPr>
          <p:cNvPr id="2" name="TextBox 1"/>
          <p:cNvSpPr txBox="1"/>
          <p:nvPr/>
        </p:nvSpPr>
        <p:spPr>
          <a:xfrm>
            <a:off x="8763312" y="6400800"/>
            <a:ext cx="1904689" cy="369332"/>
          </a:xfrm>
          <a:prstGeom prst="rect">
            <a:avLst/>
          </a:prstGeom>
          <a:noFill/>
        </p:spPr>
        <p:txBody>
          <a:bodyPr wrap="none" rtlCol="0">
            <a:spAutoFit/>
          </a:bodyPr>
          <a:lstStyle/>
          <a:p>
            <a:r>
              <a:rPr lang="en-US" b="1" dirty="0"/>
              <a:t>Sharma et al 2011</a:t>
            </a:r>
          </a:p>
        </p:txBody>
      </p:sp>
    </p:spTree>
    <p:extLst>
      <p:ext uri="{BB962C8B-B14F-4D97-AF65-F5344CB8AC3E}">
        <p14:creationId xmlns:p14="http://schemas.microsoft.com/office/powerpoint/2010/main" val="40156064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2796</TotalTime>
  <Words>1277</Words>
  <Application>Microsoft Office PowerPoint</Application>
  <PresentationFormat>Widescreen</PresentationFormat>
  <Paragraphs>409</Paragraphs>
  <Slides>56</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56</vt:i4>
      </vt:variant>
    </vt:vector>
  </HeadingPairs>
  <TitlesOfParts>
    <vt:vector size="64" baseType="lpstr">
      <vt:lpstr>MS Mincho</vt:lpstr>
      <vt:lpstr>Arial</vt:lpstr>
      <vt:lpstr>Book Antiqua</vt:lpstr>
      <vt:lpstr>Calibri</vt:lpstr>
      <vt:lpstr>Calibri Light</vt:lpstr>
      <vt:lpstr>Times New Roman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Kai Blaisdell</dc:creator>
  <cp:lastModifiedBy>Bogart, Kay</cp:lastModifiedBy>
  <cp:revision>33</cp:revision>
  <dcterms:created xsi:type="dcterms:W3CDTF">2014-05-05T17:50:04Z</dcterms:created>
  <dcterms:modified xsi:type="dcterms:W3CDTF">2014-05-14T13:36:43Z</dcterms:modified>
</cp:coreProperties>
</file>