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65"/>
  </p:notesMasterIdLst>
  <p:sldIdLst>
    <p:sldId id="297" r:id="rId2"/>
    <p:sldId id="305" r:id="rId3"/>
    <p:sldId id="298" r:id="rId4"/>
    <p:sldId id="299" r:id="rId5"/>
    <p:sldId id="300" r:id="rId6"/>
    <p:sldId id="382" r:id="rId7"/>
    <p:sldId id="383" r:id="rId8"/>
    <p:sldId id="303" r:id="rId9"/>
    <p:sldId id="304" r:id="rId10"/>
    <p:sldId id="290" r:id="rId11"/>
    <p:sldId id="387" r:id="rId12"/>
    <p:sldId id="291" r:id="rId13"/>
    <p:sldId id="292" r:id="rId14"/>
    <p:sldId id="378" r:id="rId15"/>
    <p:sldId id="293" r:id="rId16"/>
    <p:sldId id="390" r:id="rId17"/>
    <p:sldId id="384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296" r:id="rId26"/>
    <p:sldId id="350" r:id="rId27"/>
    <p:sldId id="351" r:id="rId28"/>
    <p:sldId id="354" r:id="rId29"/>
    <p:sldId id="352" r:id="rId30"/>
    <p:sldId id="353" r:id="rId31"/>
    <p:sldId id="395" r:id="rId32"/>
    <p:sldId id="356" r:id="rId33"/>
    <p:sldId id="357" r:id="rId34"/>
    <p:sldId id="358" r:id="rId35"/>
    <p:sldId id="359" r:id="rId36"/>
    <p:sldId id="360" r:id="rId37"/>
    <p:sldId id="361" r:id="rId38"/>
    <p:sldId id="362" r:id="rId39"/>
    <p:sldId id="363" r:id="rId40"/>
    <p:sldId id="380" r:id="rId41"/>
    <p:sldId id="365" r:id="rId42"/>
    <p:sldId id="366" r:id="rId43"/>
    <p:sldId id="367" r:id="rId44"/>
    <p:sldId id="368" r:id="rId45"/>
    <p:sldId id="369" r:id="rId46"/>
    <p:sldId id="394" r:id="rId47"/>
    <p:sldId id="386" r:id="rId48"/>
    <p:sldId id="392" r:id="rId49"/>
    <p:sldId id="393" r:id="rId50"/>
    <p:sldId id="391" r:id="rId51"/>
    <p:sldId id="334" r:id="rId52"/>
    <p:sldId id="335" r:id="rId53"/>
    <p:sldId id="332" r:id="rId54"/>
    <p:sldId id="333" r:id="rId55"/>
    <p:sldId id="279" r:id="rId56"/>
    <p:sldId id="336" r:id="rId57"/>
    <p:sldId id="371" r:id="rId58"/>
    <p:sldId id="372" r:id="rId59"/>
    <p:sldId id="271" r:id="rId60"/>
    <p:sldId id="373" r:id="rId61"/>
    <p:sldId id="374" r:id="rId62"/>
    <p:sldId id="375" r:id="rId63"/>
    <p:sldId id="377" r:id="rId6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01" autoAdjust="0"/>
    <p:restoredTop sz="66607" autoAdjust="0"/>
  </p:normalViewPr>
  <p:slideViewPr>
    <p:cSldViewPr snapToGrid="0">
      <p:cViewPr varScale="1">
        <p:scale>
          <a:sx n="72" d="100"/>
          <a:sy n="72" d="100"/>
        </p:scale>
        <p:origin x="75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2582"/>
    </p:cViewPr>
  </p:sorterViewPr>
  <p:notesViewPr>
    <p:cSldViewPr snapToGrid="0">
      <p:cViewPr varScale="1">
        <p:scale>
          <a:sx n="81" d="100"/>
          <a:sy n="81" d="100"/>
        </p:scale>
        <p:origin x="116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image" Target="../media/image7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6F7CB40-2DE9-40E7-9476-A2A21C5045C1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621A286-1FDA-4116-BAF3-138DB1F77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4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0AEEBB-7344-45DC-8A6C-7EC07B55D9C1}" type="slidenum">
              <a:rPr lang="zh-CN" altLang="en-US"/>
              <a:pPr/>
              <a:t>1</a:t>
            </a:fld>
            <a:endParaRPr lang="en-US" altLang="zh-CN" dirty="0"/>
          </a:p>
        </p:txBody>
      </p:sp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4059181" y="8977133"/>
            <a:ext cx="3105348" cy="47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42" tIns="47472" rIns="94942" bIns="47472" anchor="b"/>
          <a:lstStyle/>
          <a:p>
            <a:pPr algn="r"/>
            <a:fld id="{504FDD08-FE59-4C9D-8440-A354C5B9D268}" type="slidenum">
              <a:rPr lang="zh-CN" altLang="en-US" sz="1200">
                <a:cs typeface="Arial" charset="0"/>
              </a:rPr>
              <a:pPr algn="r"/>
              <a:t>1</a:t>
            </a:fld>
            <a:endParaRPr lang="en-US" altLang="zh-CN" sz="1200" dirty="0">
              <a:cs typeface="Arial" charset="0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4942" tIns="47472" rIns="94942" bIns="47472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743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45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7E81F-1233-4308-902B-AB579F83A08E}" type="slidenum">
              <a:rPr lang="en-US" altLang="en-US">
                <a:solidFill>
                  <a:srgbClr val="000000"/>
                </a:solidFill>
              </a:rPr>
              <a:pPr/>
              <a:t>11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309563"/>
            <a:ext cx="6300788" cy="3544887"/>
          </a:xfrm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xfrm>
            <a:off x="389467" y="3950970"/>
            <a:ext cx="6698827" cy="425278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81924" name="Slide Number Placeholder 3"/>
          <p:cNvSpPr txBox="1">
            <a:spLocks noGrp="1"/>
          </p:cNvSpPr>
          <p:nvPr/>
        </p:nvSpPr>
        <p:spPr bwMode="auto">
          <a:xfrm>
            <a:off x="4058568" y="8976836"/>
            <a:ext cx="3105997" cy="47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0852AD75-2BD4-46CF-AED2-5D484808E9FB}" type="slidenum">
              <a:rPr lang="en-US" altLang="en-US" sz="1200" b="0">
                <a:solidFill>
                  <a:srgbClr val="000000"/>
                </a:solidFill>
                <a:latin typeface="Arial" panose="020B0604020202020204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701040" y="4880611"/>
            <a:ext cx="7711440" cy="145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ctr"/>
          <a:lstStyle>
            <a:lvl1pPr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900" b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9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16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4A1C7-6A1D-49D8-965F-5BF032CDE99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2037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774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B8A6AA-DF5D-40B0-AE55-AAAFA3DF79A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93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="1" dirty="0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3BBF98E-5FBF-45D7-8BB3-4853F3ACED77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916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774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B8A6AA-DF5D-40B0-AE55-AAAFA3DF79A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6889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320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31A9A0-8A35-461F-B7FA-5DB994E8D65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180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548A07-7AFD-4037-917F-3BF55061A8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23188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9EFFD7-D928-4A4B-9F85-0018EDB128D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2939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F7AD4A-71CB-439C-9166-C1DE11C30EE9}" type="slidenum">
              <a:rPr lang="en-US" altLang="en-US">
                <a:solidFill>
                  <a:srgbClr val="000000"/>
                </a:solidFill>
              </a:rPr>
              <a:pPr/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31774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70753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C16144-E23E-4702-9D7D-006BF1E88BBA}" type="slidenum">
              <a:rPr lang="zh-CN" altLang="en-US"/>
              <a:pPr/>
              <a:t>20</a:t>
            </a:fld>
            <a:endParaRPr lang="en-US" altLang="zh-CN" dirty="0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715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3D31B3-FD42-4A64-B3A6-9C3D30995AC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08270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5194DD-F33C-46E4-BFE6-5915296AB3E8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00628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8450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AB0EC7-AB35-458B-899D-76DBF55DA73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156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93E23E-52C0-4D4A-A026-6FF4417192C0}" type="slidenum">
              <a:rPr lang="zh-CN" altLang="en-US" smtClean="0">
                <a:solidFill>
                  <a:srgbClr val="000000"/>
                </a:solidFill>
              </a:rPr>
              <a:pPr/>
              <a:t>25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303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B363CD-8F6A-4D26-900D-77B4C35C767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altLang="zh-CN" smtClean="0"/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4059181" y="8977133"/>
            <a:ext cx="3105348" cy="47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265" tIns="47634" rIns="95265" bIns="47634" anchor="b"/>
          <a:lstStyle/>
          <a:p>
            <a:pPr algn="r"/>
            <a:fld id="{177AAD0C-BF02-4B0F-A774-F2368F5E0988}" type="slidenum">
              <a:rPr lang="zh-CN" altLang="en-US" sz="1200">
                <a:latin typeface="Calibri" pitchFamily="34" charset="0"/>
              </a:rPr>
              <a:pPr algn="r"/>
              <a:t>26</a:t>
            </a:fld>
            <a:endParaRPr lang="en-US" altLang="zh-CN" sz="1200" dirty="0">
              <a:latin typeface="Calibri" pitchFamily="34" charset="0"/>
            </a:endParaRPr>
          </a:p>
        </p:txBody>
      </p:sp>
      <p:sp>
        <p:nvSpPr>
          <p:cNvPr id="8704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5261" tIns="47632" rIns="95261" bIns="4763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400" b="1" dirty="0"/>
          </a:p>
        </p:txBody>
      </p:sp>
      <p:sp>
        <p:nvSpPr>
          <p:cNvPr id="87046" name="Slide Number Placeholder 3"/>
          <p:cNvSpPr txBox="1">
            <a:spLocks noGrp="1"/>
          </p:cNvSpPr>
          <p:nvPr/>
        </p:nvSpPr>
        <p:spPr bwMode="auto">
          <a:xfrm>
            <a:off x="4059181" y="8977133"/>
            <a:ext cx="3105348" cy="47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261" tIns="47632" rIns="95261" bIns="47632" anchor="b"/>
          <a:lstStyle/>
          <a:p>
            <a:pPr algn="r"/>
            <a:fld id="{0CCE971D-5098-454D-9E9C-D3BA42C815CD}" type="slidenum">
              <a:rPr lang="en-US" sz="1200">
                <a:latin typeface="Calibri" pitchFamily="34" charset="0"/>
              </a:rPr>
              <a:pPr algn="r"/>
              <a:t>26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2526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32943" indent="-232943" defTabSz="931774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endParaRPr lang="en-US" b="1" dirty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48D304-A88A-4678-8D19-F2CCD384486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03040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32943" indent="-232943">
              <a:spcBef>
                <a:spcPct val="0"/>
              </a:spcBef>
              <a:buFont typeface="+mj-lt"/>
              <a:buAutoNum type="arabicPeriod"/>
            </a:pPr>
            <a:endParaRPr lang="en-US" baseline="0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18B256-4D37-4E45-B54A-C472AD589D2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079900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892BD-09CB-4728-B713-A523D330C21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4597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1C91A6-BDB5-4ABE-BB41-EF82ECD5C8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170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189C9F-2E60-45DF-B414-63515109A24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961132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53C077-0E25-4B64-AA92-9373CEF118B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14963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93C3C0-1FB8-469C-B1CF-95CB36B75AF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83590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F967B0-30B2-4091-A451-E679618A7AB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77808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207D9C-C6D9-44D1-84E0-1F32B8FE8DB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319611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463FDA-CD19-455F-B9CE-08667781665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736609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9B9E6C-9C0D-411A-A47B-F51FBA0311A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110677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None/>
            </a:pPr>
            <a:endParaRPr lang="en-US" b="1" dirty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en-US" dirty="0" smtClean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26AF06-4BF7-46C2-A340-8DFA57C40795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9221599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F967B0-30B2-4091-A451-E679618A7AB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058958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1DC82F-A614-48EF-8607-4372D9BE147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71794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5721" indent="-23572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3878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3DBF17-7826-47C2-912E-A361CC02485A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70618672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32943" indent="-232943">
              <a:spcBef>
                <a:spcPct val="0"/>
              </a:spcBef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8A2B3F-A4DD-400C-B982-8B70C68D7D2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4822713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4796B1-85A5-45C2-9E06-5C1159CCD8E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15700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177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baseline="0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B32C81-2079-43F6-9F0C-4195C828015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7017454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A5EFDE-128E-48E3-AE62-AC540702F68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3446576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2C37A2-ED1C-457A-A79E-3C241DC3A94A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3590183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80697E-BC5F-4026-B546-58D00469783E}" type="slidenum">
              <a:rPr lang="zh-CN" altLang="en-US"/>
              <a:pPr/>
              <a:t>46</a:t>
            </a:fld>
            <a:endParaRPr lang="en-US" altLang="zh-CN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31232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907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5099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39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3122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7098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2885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60DC065-F590-45C4-A44F-172E80640CDB}" type="slidenum">
              <a:rPr lang="en-US" altLang="en-US"/>
              <a:pPr>
                <a:spcBef>
                  <a:spcPct val="0"/>
                </a:spcBef>
              </a:pPr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59804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8893B90-6633-4205-B87B-8D4E53918572}" type="slidenum">
              <a:rPr lang="en-US" altLang="en-US"/>
              <a:pPr>
                <a:spcBef>
                  <a:spcPct val="0"/>
                </a:spcBef>
              </a:pPr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22634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54591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81AC1C7-9015-490F-A094-89E833A21F16}" type="slidenum">
              <a:rPr lang="en-US" altLang="en-US"/>
              <a:pPr>
                <a:spcBef>
                  <a:spcPct val="0"/>
                </a:spcBef>
              </a:pPr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7457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A286-1FDA-4116-BAF3-138DB1F77C1E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24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0D7F2F3-9161-47A6-8057-516784286A58}" type="slidenum">
              <a:rPr lang="en-US" altLang="en-US"/>
              <a:pPr>
                <a:spcBef>
                  <a:spcPct val="0"/>
                </a:spcBef>
              </a:pPr>
              <a:t>58</a:t>
            </a:fld>
            <a:endParaRPr lang="en-US" alt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3388" y="209550"/>
            <a:ext cx="6302375" cy="35448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631" y="4147873"/>
            <a:ext cx="6495979" cy="425278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913" tIns="48457" rIns="96913" bIns="48457"/>
          <a:lstStyle/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582521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EA466F-6584-4A4F-8DA1-52EA3039161E}" type="slidenum">
              <a:rPr lang="en-US" altLang="en-US">
                <a:solidFill>
                  <a:srgbClr val="000000"/>
                </a:solidFill>
              </a:rPr>
              <a:pPr/>
              <a:t>59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71488" y="231775"/>
            <a:ext cx="6300787" cy="354488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1573" y="3873500"/>
            <a:ext cx="6465147" cy="425278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2943" indent="-232943" algn="just"/>
            <a:r>
              <a:rPr lang="en-US" altLang="en-US" sz="1600" b="1" dirty="0"/>
              <a:t/>
            </a:r>
            <a:br>
              <a:rPr lang="en-US" altLang="en-US" sz="1600" b="1" dirty="0"/>
            </a:b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017604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E3FDA8-ECA1-4B5A-813A-3635F2CECD22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31715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FCF79BD-BB01-4892-9D63-C9FE1F75D25E}" type="slidenum">
              <a:rPr lang="en-US" altLang="en-US"/>
              <a:pPr>
                <a:spcBef>
                  <a:spcPct val="0"/>
                </a:spcBef>
              </a:pPr>
              <a:t>60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73338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D7C40C5-CA84-49EB-860F-016171AA62D5}" type="slidenum">
              <a:rPr lang="en-US" altLang="en-US"/>
              <a:pPr>
                <a:spcBef>
                  <a:spcPct val="0"/>
                </a:spcBef>
              </a:pPr>
              <a:t>61</a:t>
            </a:fld>
            <a:endParaRPr lang="en-US" alt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3388" y="209550"/>
            <a:ext cx="6302375" cy="3544888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631" y="4147873"/>
            <a:ext cx="6495979" cy="425278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913" tIns="48457" rIns="96913" bIns="48457"/>
          <a:lstStyle/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62378165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B51CE2E-F780-4B6D-ABE5-21FE50B1CB43}" type="slidenum">
              <a:rPr lang="en-US" altLang="en-US"/>
              <a:pPr>
                <a:spcBef>
                  <a:spcPct val="0"/>
                </a:spcBef>
              </a:pPr>
              <a:t>62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627769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CB833E-4DF8-45A2-A2EF-C0C830B89E9D}" type="slidenum">
              <a:rPr lang="en-US" altLang="en-US">
                <a:solidFill>
                  <a:srgbClr val="000000"/>
                </a:solidFill>
              </a:rPr>
              <a:pPr/>
              <a:t>63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altLang="en-US" sz="1400" dirty="0" smtClean="0"/>
              <a:t> </a:t>
            </a:r>
            <a:endParaRPr lang="en-US" altLang="en-US" sz="1400" dirty="0"/>
          </a:p>
          <a:p>
            <a:pPr>
              <a:lnSpc>
                <a:spcPct val="80000"/>
              </a:lnSpc>
            </a:pPr>
            <a:endParaRPr lang="en-US" altLang="en-US" sz="1400" b="1" dirty="0"/>
          </a:p>
          <a:p>
            <a:pPr>
              <a:lnSpc>
                <a:spcPct val="80000"/>
              </a:lnSpc>
            </a:pPr>
            <a:endParaRPr lang="en-US" altLang="en-US" sz="900" dirty="0"/>
          </a:p>
        </p:txBody>
      </p:sp>
    </p:spTree>
    <p:extLst>
      <p:ext uri="{BB962C8B-B14F-4D97-AF65-F5344CB8AC3E}">
        <p14:creationId xmlns:p14="http://schemas.microsoft.com/office/powerpoint/2010/main" val="2904876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CABBCA8-07A3-422C-A8AD-940DA80570B7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223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1F47D5-06AF-4721-8927-41E221321CE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90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1C91A6-BDB5-4ABE-BB41-EF82ECD5C8F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7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301A8A-8B40-425F-8E85-5111A42136E4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9EA11-2DDA-4105-A67A-CB4F55C8C411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19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EA80A1-AC46-4C47-B06D-AC520860A1BE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B5B9A-F058-449A-8708-80B314A8BF0D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78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4B41D0-2E1E-4997-A752-B12B2CFD7EC1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5B0C-F8DD-45B3-AA94-7DA9D9143E80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810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A39AF-F116-4D0B-AB33-0EC5622BB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710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25D3C9-0AAA-4C1F-A6EB-2629C12A1D08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0990-3EB7-409F-B23C-91507A18267A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9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F3DF6D-57CF-457D-B21B-D33D5183E7B1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C446C-05B8-4E66-B164-D0DB7D2762E7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70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433B40-BC1C-4FF3-9253-CFB33F444B4C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D367-F033-440A-804F-3E53DA6773B2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6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6AA590-F648-4219-BEC5-755CB3A3BF91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C880-D5AF-46C4-A322-04341BC278CF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706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3F1BAB-0048-4FB9-ABB0-5AD85C3D332B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3C97A-3167-4F93-8867-42868490C4AF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44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A7FD04-DD72-4D93-9FF1-95B9E15B39E7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578C-4029-48A7-8A04-472A06C0C513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924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E6228F-9D63-4111-9850-797877F64B30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58893-0073-4E15-A8CD-ED8296C6A24C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705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E496C0-87F3-4574-85CE-75429E2883E8}" type="datetimeFigureOut">
              <a:rPr lang="en-US" smtClean="0">
                <a:solidFill>
                  <a:srgbClr val="FFFFFF"/>
                </a:solidFill>
              </a:rPr>
              <a:pPr>
                <a:defRPr/>
              </a:pPr>
              <a:t>5/14/2014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4F58-6857-4035-8212-5BBC50B16124}" type="slidenum">
              <a:rPr lang="en-US" altLang="en-US" smtClean="0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5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0AE2F38-BB6D-42E0-91D6-CB64EE180797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01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9.png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7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notesSlide" Target="../notesSlides/notesSlide55.xml"/><Relationship Id="rId7" Type="http://schemas.openxmlformats.org/officeDocument/2006/relationships/image" Target="../media/image7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82.png"/><Relationship Id="rId5" Type="http://schemas.openxmlformats.org/officeDocument/2006/relationships/image" Target="../media/image80.png"/><Relationship Id="rId10" Type="http://schemas.openxmlformats.org/officeDocument/2006/relationships/image" Target="../media/image78.emf"/><Relationship Id="rId4" Type="http://schemas.openxmlformats.org/officeDocument/2006/relationships/image" Target="../media/image79.png"/><Relationship Id="rId9" Type="http://schemas.openxmlformats.org/officeDocument/2006/relationships/oleObject" Target="../embeddings/oleObject5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3.png"/><Relationship Id="rId4" Type="http://schemas.openxmlformats.org/officeDocument/2006/relationships/oleObject" Target="../embeddings/oleObject6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52792" y="1771778"/>
            <a:ext cx="9542462" cy="138271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The Evolution of Detection Strategies for Grapevine Viruses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</a:b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00550" y="4643736"/>
            <a:ext cx="5943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Comic Sans MS" pitchFamily="66" charset="0"/>
                <a:cs typeface="Arial" charset="0"/>
              </a:rPr>
              <a:t>Maher Al Rwahnih Ph.D. </a:t>
            </a:r>
          </a:p>
          <a:p>
            <a:pPr algn="ctr"/>
            <a:r>
              <a:rPr lang="en-US" sz="2800" b="1" dirty="0">
                <a:latin typeface="Comic Sans MS" pitchFamily="66" charset="0"/>
                <a:cs typeface="Arial" charset="0"/>
              </a:rPr>
              <a:t> Foundation Plant Services  </a:t>
            </a:r>
          </a:p>
          <a:p>
            <a:pPr algn="ctr"/>
            <a:r>
              <a:rPr lang="en-US" sz="2800" b="1" dirty="0">
                <a:latin typeface="Comic Sans MS" pitchFamily="66" charset="0"/>
                <a:cs typeface="Arial" charset="0"/>
              </a:rPr>
              <a:t>University of California, Davis</a:t>
            </a:r>
          </a:p>
        </p:txBody>
      </p:sp>
    </p:spTree>
    <p:extLst>
      <p:ext uri="{BB962C8B-B14F-4D97-AF65-F5344CB8AC3E}">
        <p14:creationId xmlns:p14="http://schemas.microsoft.com/office/powerpoint/2010/main" val="565118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5" descr="ELISA plate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 l="5405" r="5406"/>
          <a:stretch>
            <a:fillRect/>
          </a:stretch>
        </p:blipFill>
        <p:spPr>
          <a:xfrm>
            <a:off x="9353480" y="133903"/>
            <a:ext cx="2514600" cy="189044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Rectangle 4"/>
          <p:cNvSpPr/>
          <p:nvPr/>
        </p:nvSpPr>
        <p:spPr>
          <a:xfrm>
            <a:off x="4853814" y="1143930"/>
            <a:ext cx="308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38200" indent="-838200" algn="ctr">
              <a:defRPr/>
            </a:pPr>
            <a:r>
              <a:rPr lang="en-US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-1" y="-18227"/>
            <a:ext cx="92419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indent="-838200" algn="ctr">
              <a:defRPr/>
            </a:pP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Serological techniques: </a:t>
            </a:r>
            <a:endParaRPr lang="en-US" sz="3200" b="1" dirty="0" smtClean="0">
              <a:solidFill>
                <a:srgbClr val="FF000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838200" indent="-838200" algn="ctr">
              <a:defRPr/>
            </a:pPr>
            <a:r>
              <a:rPr lang="en-US" altLang="en-US" sz="32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Enzyme-linked </a:t>
            </a:r>
            <a:r>
              <a:rPr lang="en-US" altLang="en-US" sz="3200" b="1" dirty="0" err="1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immunosorbent</a:t>
            </a:r>
            <a:r>
              <a:rPr lang="en-US" altLang="en-US" sz="32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 assay (ELISA</a:t>
            </a:r>
            <a:r>
              <a:rPr lang="en-US" altLang="en-US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)</a:t>
            </a:r>
            <a:endParaRPr lang="en-US" altLang="en-US" sz="32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4367" y="1510011"/>
            <a:ext cx="102412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</a:t>
            </a:r>
            <a:r>
              <a:rPr lang="en-US" sz="36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Since </a:t>
            </a:r>
            <a:r>
              <a:rPr lang="en-US" sz="3600" b="1" dirty="0">
                <a:solidFill>
                  <a:srgbClr val="0033CC"/>
                </a:solidFill>
                <a:latin typeface="Comic Sans MS" panose="030F0702030302020204" pitchFamily="66" charset="0"/>
              </a:rPr>
              <a:t>early </a:t>
            </a:r>
            <a:r>
              <a:rPr lang="en-US" sz="36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1990s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b="1" dirty="0">
                <a:solidFill>
                  <a:srgbClr val="0033CC"/>
                </a:solidFill>
                <a:latin typeface="Comic Sans MS" panose="030F0702030302020204" pitchFamily="66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Leafrolls</a:t>
            </a:r>
            <a:r>
              <a:rPr lang="en-US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and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Nepoviruses</a:t>
            </a:r>
            <a:r>
              <a:rPr lang="en-US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(GFLV,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ToRSV</a:t>
            </a:r>
            <a:r>
              <a:rPr lang="en-US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) </a:t>
            </a:r>
            <a:endParaRPr lang="en-US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</a:t>
            </a:r>
            <a:r>
              <a:rPr lang="en-US" sz="3600" b="1" dirty="0" err="1" smtClean="0">
                <a:solidFill>
                  <a:srgbClr val="0033CC"/>
                </a:solidFill>
                <a:latin typeface="Comic Sans MS" panose="030F0702030302020204" pitchFamily="66" charset="0"/>
              </a:rPr>
              <a:t>Yr</a:t>
            </a:r>
            <a:r>
              <a:rPr lang="en-US" sz="36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</a:t>
            </a:r>
            <a:r>
              <a:rPr lang="en-US" sz="3600" b="1" dirty="0">
                <a:solidFill>
                  <a:srgbClr val="0033CC"/>
                </a:solidFill>
                <a:latin typeface="Comic Sans MS" panose="030F0702030302020204" pitchFamily="66" charset="0"/>
              </a:rPr>
              <a:t>2000 added </a:t>
            </a:r>
            <a:r>
              <a:rPr lang="en-US" sz="36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(</a:t>
            </a:r>
            <a:r>
              <a:rPr lang="en-US" sz="3600" b="1" dirty="0" err="1" smtClean="0">
                <a:solidFill>
                  <a:srgbClr val="0033CC"/>
                </a:solidFill>
                <a:latin typeface="Comic Sans MS" panose="030F0702030302020204" pitchFamily="66" charset="0"/>
              </a:rPr>
              <a:t>ArMV</a:t>
            </a:r>
            <a:r>
              <a:rPr lang="en-US" sz="36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) 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3600" b="1" dirty="0">
                <a:solidFill>
                  <a:srgbClr val="0033CC"/>
                </a:solidFill>
                <a:latin typeface="Comic Sans MS" panose="030F0702030302020204" pitchFamily="66" charset="0"/>
              </a:rPr>
              <a:t> </a:t>
            </a:r>
            <a:r>
              <a:rPr lang="en-US" sz="36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Most </a:t>
            </a:r>
            <a:r>
              <a:rPr lang="en-US" sz="3600" b="1" dirty="0">
                <a:solidFill>
                  <a:srgbClr val="0033CC"/>
                </a:solidFill>
                <a:latin typeface="Comic Sans MS" panose="030F0702030302020204" pitchFamily="66" charset="0"/>
              </a:rPr>
              <a:t>antibodies are produced at FPS</a:t>
            </a:r>
          </a:p>
          <a:p>
            <a:pPr>
              <a:buFont typeface="Arial" pitchFamily="34" charset="0"/>
              <a:buChar char="•"/>
            </a:pPr>
            <a:endParaRPr lang="en-US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0997" t="5596" r="-273" b="37949"/>
          <a:stretch/>
        </p:blipFill>
        <p:spPr>
          <a:xfrm>
            <a:off x="504367" y="4259942"/>
            <a:ext cx="11252203" cy="241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09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9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334227" y="1782763"/>
            <a:ext cx="4314042" cy="4114800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3200" b="1" dirty="0">
                <a:solidFill>
                  <a:srgbClr val="39F000"/>
                </a:solidFill>
                <a:latin typeface="Comic Sans MS" panose="030F0702030302020204" pitchFamily="66" charset="0"/>
              </a:rPr>
              <a:t>Advantages: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3200" dirty="0">
              <a:solidFill>
                <a:srgbClr val="39F000"/>
              </a:solidFill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3200" dirty="0">
                <a:latin typeface="Comic Sans MS" panose="030F0702030302020204" pitchFamily="66" charset="0"/>
              </a:rPr>
              <a:t>Fast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3200" dirty="0">
                <a:latin typeface="Comic Sans MS" panose="030F0702030302020204" pitchFamily="66" charset="0"/>
              </a:rPr>
              <a:t>Reliable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3200" dirty="0">
                <a:latin typeface="Comic Sans MS" panose="030F0702030302020204" pitchFamily="66" charset="0"/>
              </a:rPr>
              <a:t>Less technical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3200" dirty="0">
                <a:latin typeface="Comic Sans MS" panose="030F0702030302020204" pitchFamily="66" charset="0"/>
              </a:rPr>
              <a:t>Low cost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3200" dirty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444420" name="Content Placeholder 11"/>
          <p:cNvSpPr>
            <a:spLocks noGrp="1"/>
          </p:cNvSpPr>
          <p:nvPr>
            <p:ph sz="half" idx="4294967295"/>
          </p:nvPr>
        </p:nvSpPr>
        <p:spPr>
          <a:xfrm>
            <a:off x="4014439" y="1782763"/>
            <a:ext cx="8177561" cy="4525962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3200" b="1" dirty="0">
                <a:solidFill>
                  <a:srgbClr val="39F000"/>
                </a:solidFill>
                <a:latin typeface="Comic Sans MS" panose="030F0702030302020204" pitchFamily="66" charset="0"/>
              </a:rPr>
              <a:t>Limitations</a:t>
            </a:r>
            <a:r>
              <a:rPr lang="en-US" sz="3200" b="1" dirty="0" smtClean="0">
                <a:solidFill>
                  <a:srgbClr val="39F000"/>
                </a:solidFill>
                <a:latin typeface="Comic Sans MS" panose="030F0702030302020204" pitchFamily="66" charset="0"/>
              </a:rPr>
              <a:t>: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3200" b="1" dirty="0" smtClean="0">
              <a:solidFill>
                <a:srgbClr val="9900CC"/>
              </a:solidFill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3200" dirty="0" smtClean="0">
                <a:latin typeface="Comic Sans MS" panose="030F0702030302020204" pitchFamily="66" charset="0"/>
              </a:rPr>
              <a:t>Difficult </a:t>
            </a:r>
            <a:r>
              <a:rPr lang="en-US" sz="3200" dirty="0">
                <a:latin typeface="Comic Sans MS" panose="030F0702030302020204" pitchFamily="66" charset="0"/>
              </a:rPr>
              <a:t>to Produce Reliable Antibodies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3200" dirty="0" smtClean="0">
                <a:latin typeface="Comic Sans MS" panose="030F0702030302020204" pitchFamily="66" charset="0"/>
              </a:rPr>
              <a:t>Reagents/Antibodies Availability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3200" dirty="0" smtClean="0">
                <a:latin typeface="Comic Sans MS" panose="030F0702030302020204" pitchFamily="66" charset="0"/>
              </a:rPr>
              <a:t>Effect </a:t>
            </a:r>
            <a:r>
              <a:rPr lang="en-US" sz="3200" dirty="0">
                <a:latin typeface="Comic Sans MS" panose="030F0702030302020204" pitchFamily="66" charset="0"/>
              </a:rPr>
              <a:t>of low seasonal Virus </a:t>
            </a:r>
            <a:r>
              <a:rPr lang="en-US" sz="3200" dirty="0" smtClean="0">
                <a:latin typeface="Comic Sans MS" panose="030F0702030302020204" pitchFamily="66" charset="0"/>
              </a:rPr>
              <a:t>Titer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3200" dirty="0" smtClean="0">
                <a:latin typeface="Comic Sans MS" panose="030F0702030302020204" pitchFamily="66" charset="0"/>
              </a:rPr>
              <a:t>Non </a:t>
            </a:r>
            <a:r>
              <a:rPr lang="en-US" sz="3200" dirty="0">
                <a:latin typeface="Comic Sans MS" panose="030F0702030302020204" pitchFamily="66" charset="0"/>
              </a:rPr>
              <a:t>Specific</a:t>
            </a:r>
          </a:p>
          <a:p>
            <a:pPr marL="0" indent="0" eaLnBrk="1" hangingPunct="1">
              <a:buNone/>
              <a:defRPr/>
            </a:pP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4810" y="396959"/>
            <a:ext cx="9323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indent="-838200" algn="ctr"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ELISA </a:t>
            </a:r>
            <a:endParaRPr lang="en-US" sz="3600" b="1" dirty="0">
              <a:solidFill>
                <a:srgbClr val="FF0000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90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M:\Sue Sim\IMPORTANT FILES\NCPN\NCPN Grapes Brochure Files\PCRmachines-48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52142" y="3879740"/>
            <a:ext cx="2671343" cy="1667169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-310121" y="865410"/>
            <a:ext cx="124698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indent="-838200" algn="ctr">
              <a:defRPr/>
            </a:pPr>
            <a:r>
              <a:rPr lang="en-US" sz="4000" b="1" dirty="0" smtClean="0">
                <a:solidFill>
                  <a:srgbClr val="0033CC"/>
                </a:solidFill>
                <a:latin typeface="Comic Sans MS" panose="030F0702030302020204" pitchFamily="66" charset="0"/>
                <a:cs typeface="Times New Roman" pitchFamily="18" charset="0"/>
              </a:rPr>
              <a:t>Conventional</a:t>
            </a:r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  <a:r>
              <a:rPr lang="en-US" altLang="en-US" sz="40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Reverse </a:t>
            </a:r>
            <a:r>
              <a:rPr lang="en-US" altLang="en-US" sz="4000" b="1" dirty="0">
                <a:solidFill>
                  <a:srgbClr val="0033CC"/>
                </a:solidFill>
                <a:latin typeface="Comic Sans MS" panose="030F0702030302020204" pitchFamily="66" charset="0"/>
              </a:rPr>
              <a:t>Transcription-Polymerase Chain Reaction (RT-PCR)</a:t>
            </a:r>
          </a:p>
          <a:p>
            <a:pPr marL="838200" indent="-838200" algn="ctr">
              <a:defRPr/>
            </a:pPr>
            <a:endParaRPr lang="fr-FR" sz="4000" b="1" dirty="0">
              <a:solidFill>
                <a:srgbClr val="FF0000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6142" y="2125415"/>
            <a:ext cx="119336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>
                <a:solidFill>
                  <a:srgbClr val="00B050"/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Times New Roman" pitchFamily="18" charset="0"/>
              </a:rPr>
              <a:t>1993 </a:t>
            </a:r>
            <a:r>
              <a:rPr lang="en-US" sz="3600" b="1" dirty="0">
                <a:solidFill>
                  <a:srgbClr val="00B050"/>
                </a:solidFill>
                <a:latin typeface="Comic Sans MS" panose="030F0702030302020204" pitchFamily="66" charset="0"/>
                <a:cs typeface="Times New Roman" pitchFamily="18" charset="0"/>
              </a:rPr>
              <a:t>Fanleaf  and Leafrolls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>
                <a:solidFill>
                  <a:srgbClr val="00B050"/>
                </a:solidFill>
                <a:latin typeface="Comic Sans MS" panose="030F0702030302020204" pitchFamily="66" charset="0"/>
                <a:cs typeface="Times New Roman" pitchFamily="18" charset="0"/>
              </a:rPr>
              <a:t> Currently FPS has developed and validated assays for </a:t>
            </a:r>
            <a:r>
              <a:rPr lang="en-US" sz="3600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Times New Roman" pitchFamily="18" charset="0"/>
              </a:rPr>
              <a:t>31 </a:t>
            </a:r>
            <a:r>
              <a:rPr lang="en-US" sz="3600" b="1" dirty="0">
                <a:solidFill>
                  <a:srgbClr val="00B050"/>
                </a:solidFill>
                <a:latin typeface="Comic Sans MS" panose="030F0702030302020204" pitchFamily="66" charset="0"/>
                <a:cs typeface="Times New Roman" pitchFamily="18" charset="0"/>
              </a:rPr>
              <a:t>grapevine pathogens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28608" b="36766"/>
          <a:stretch/>
        </p:blipFill>
        <p:spPr>
          <a:xfrm>
            <a:off x="226142" y="5546908"/>
            <a:ext cx="11397343" cy="1311091"/>
          </a:xfrm>
          <a:prstGeom prst="rect">
            <a:avLst/>
          </a:prstGeom>
        </p:spPr>
      </p:pic>
      <p:pic>
        <p:nvPicPr>
          <p:cNvPr id="12" name="Picture 3" descr="pcranimatie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79741"/>
            <a:ext cx="2950016" cy="166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NUCLEIC ACID-BASED ASSAY</a:t>
            </a:r>
          </a:p>
        </p:txBody>
      </p:sp>
    </p:spTree>
    <p:extLst>
      <p:ext uri="{BB962C8B-B14F-4D97-AF65-F5344CB8AC3E}">
        <p14:creationId xmlns:p14="http://schemas.microsoft.com/office/powerpoint/2010/main" val="378737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92533" y="207848"/>
            <a:ext cx="81116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indent="-838200" algn="ctr">
              <a:defRPr/>
            </a:pPr>
            <a:r>
              <a:rPr lang="en-US" sz="36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qPCR</a:t>
            </a:r>
            <a:r>
              <a:rPr lang="en-US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</a:t>
            </a:r>
            <a:r>
              <a:rPr lang="en-US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(real-time quantitative PCR)</a:t>
            </a:r>
          </a:p>
        </p:txBody>
      </p:sp>
      <p:pic>
        <p:nvPicPr>
          <p:cNvPr id="130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1380" y="4807974"/>
            <a:ext cx="10117393" cy="189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6304" y="1442884"/>
            <a:ext cx="11613075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helvetica" pitchFamily="34" charset="0"/>
              </a:rPr>
              <a:t>Started using  in </a:t>
            </a:r>
            <a:r>
              <a:rPr lang="en-US" sz="2800" b="1" dirty="0" smtClean="0">
                <a:solidFill>
                  <a:srgbClr val="0033CC"/>
                </a:solidFill>
                <a:latin typeface="Comic Sans MS" panose="030F0702030302020204" pitchFamily="66" charset="0"/>
                <a:cs typeface="helvetica" pitchFamily="34" charset="0"/>
              </a:rPr>
              <a:t>2001</a:t>
            </a: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sz="2800" b="1" dirty="0" smtClean="0">
              <a:solidFill>
                <a:srgbClr val="0033CC"/>
              </a:solidFill>
              <a:latin typeface="Comic Sans MS" panose="030F0702030302020204" pitchFamily="66" charset="0"/>
              <a:cs typeface="helvetica" pitchFamily="34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solidFill>
                  <a:srgbClr val="0033CC"/>
                </a:solidFill>
                <a:latin typeface="Comic Sans MS" panose="030F0702030302020204" pitchFamily="66" charset="0"/>
                <a:cs typeface="helvetica" pitchFamily="34" charset="0"/>
              </a:rPr>
              <a:t>Able </a:t>
            </a: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helvetica" pitchFamily="34" charset="0"/>
              </a:rPr>
              <a:t>to run more samples faster than ELISA and </a:t>
            </a: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</a:rPr>
              <a:t>conventional  </a:t>
            </a: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helvetica" pitchFamily="34" charset="0"/>
              </a:rPr>
              <a:t>PCR </a:t>
            </a:r>
            <a:endParaRPr lang="en-US" sz="2800" b="1" dirty="0" smtClean="0">
              <a:solidFill>
                <a:srgbClr val="0033CC"/>
              </a:solidFill>
              <a:latin typeface="Comic Sans MS" panose="030F0702030302020204" pitchFamily="66" charset="0"/>
              <a:cs typeface="helvetica" pitchFamily="34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sz="2800" b="1" dirty="0">
              <a:solidFill>
                <a:srgbClr val="0033CC"/>
              </a:solidFill>
              <a:latin typeface="Comic Sans MS" panose="030F0702030302020204" pitchFamily="66" charset="0"/>
              <a:cs typeface="helvetica" pitchFamily="34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b="1" dirty="0" err="1" smtClean="0">
                <a:solidFill>
                  <a:srgbClr val="0033CC"/>
                </a:solidFill>
                <a:latin typeface="Comic Sans MS" panose="030F0702030302020204" pitchFamily="66" charset="0"/>
                <a:cs typeface="helvetica" pitchFamily="34" charset="0"/>
              </a:rPr>
              <a:t>qPCR</a:t>
            </a:r>
            <a:r>
              <a:rPr lang="en-US" sz="2800" b="1" dirty="0" smtClean="0">
                <a:solidFill>
                  <a:srgbClr val="0033CC"/>
                </a:solidFill>
                <a:latin typeface="Comic Sans MS" panose="030F0702030302020204" pitchFamily="66" charset="0"/>
                <a:cs typeface="helvetica" pitchFamily="34" charset="0"/>
              </a:rPr>
              <a:t> </a:t>
            </a: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helvetica" pitchFamily="34" charset="0"/>
              </a:rPr>
              <a:t>is more than </a:t>
            </a:r>
            <a:r>
              <a:rPr lang="en-US" sz="2800" b="1" dirty="0">
                <a:solidFill>
                  <a:srgbClr val="FF0000"/>
                </a:solidFill>
                <a:latin typeface="Comic Sans MS" panose="030F0702030302020204" pitchFamily="66" charset="0"/>
                <a:cs typeface="helvetica" pitchFamily="34" charset="0"/>
              </a:rPr>
              <a:t>300 times </a:t>
            </a: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helvetica" pitchFamily="34" charset="0"/>
              </a:rPr>
              <a:t>more sensitive than conventional PCR</a:t>
            </a: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sz="2800" b="1" dirty="0">
              <a:solidFill>
                <a:srgbClr val="0033CC"/>
              </a:solidFill>
              <a:latin typeface="Comic Sans MS" panose="030F0702030302020204" pitchFamily="66" charset="0"/>
              <a:cs typeface="helvetica" pitchFamily="34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helvetica" pitchFamily="34" charset="0"/>
              </a:rPr>
              <a:t>Currently </a:t>
            </a:r>
            <a:r>
              <a:rPr lang="en-US" sz="2800" b="1" dirty="0">
                <a:solidFill>
                  <a:srgbClr val="00B050"/>
                </a:solidFill>
                <a:latin typeface="Comic Sans MS" panose="030F0702030302020204" pitchFamily="66" charset="0"/>
                <a:cs typeface="helvetica" pitchFamily="34" charset="0"/>
              </a:rPr>
              <a:t>is the routine detection method  at FPS</a:t>
            </a: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sz="2800" b="1" dirty="0">
              <a:solidFill>
                <a:srgbClr val="0033CC"/>
              </a:solidFill>
              <a:latin typeface="Comic Sans MS" panose="030F0702030302020204" pitchFamily="66" charset="0"/>
              <a:cs typeface="helvetica" pitchFamily="34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sz="2800" b="1" dirty="0">
              <a:solidFill>
                <a:srgbClr val="0033CC"/>
              </a:solidFill>
              <a:latin typeface="Comic Sans MS" panose="030F0702030302020204" pitchFamily="66" charset="0"/>
              <a:cs typeface="helvetica" pitchFamily="34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sz="2800" b="1" dirty="0">
              <a:solidFill>
                <a:srgbClr val="0033CC"/>
              </a:solidFill>
              <a:latin typeface="Comic Sans MS" panose="030F0702030302020204" pitchFamily="66" charset="0"/>
              <a:cs typeface="helvetica" pitchFamily="34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sz="2800" b="1" dirty="0">
              <a:solidFill>
                <a:srgbClr val="0033CC"/>
              </a:solidFill>
              <a:latin typeface="Comic Sans MS" panose="030F0702030302020204" pitchFamily="66" charset="0"/>
              <a:cs typeface="helvetica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059" y="265474"/>
            <a:ext cx="2295321" cy="1507883"/>
          </a:xfrm>
          <a:prstGeom prst="rect">
            <a:avLst/>
          </a:prstGeom>
          <a:solidFill>
            <a:schemeClr val="tx1"/>
          </a:solidFill>
          <a:ln w="2857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172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MOLECULAR METHODS</a:t>
            </a:r>
          </a:p>
        </p:txBody>
      </p:sp>
      <p:sp>
        <p:nvSpPr>
          <p:cNvPr id="81923" name="Content Placeholder 2"/>
          <p:cNvSpPr>
            <a:spLocks noGrp="1"/>
          </p:cNvSpPr>
          <p:nvPr>
            <p:ph sz="half" idx="1"/>
          </p:nvPr>
        </p:nvSpPr>
        <p:spPr>
          <a:xfrm>
            <a:off x="492369" y="1600201"/>
            <a:ext cx="5756031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altLang="en-US" sz="3200" b="1" dirty="0">
                <a:solidFill>
                  <a:srgbClr val="9900CC"/>
                </a:solidFill>
                <a:latin typeface="Comic Sans MS" panose="030F0702030302020204" pitchFamily="66" charset="0"/>
              </a:rPr>
              <a:t>Advantages:</a:t>
            </a:r>
          </a:p>
          <a:p>
            <a:pPr eaLnBrk="1" hangingPunct="1">
              <a:buFontTx/>
              <a:buNone/>
            </a:pPr>
            <a:endParaRPr lang="en-US" altLang="en-US" dirty="0" smtClean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Comic Sans MS" panose="030F0702030302020204" pitchFamily="66" charset="0"/>
              </a:rPr>
              <a:t>Fast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Comic Sans MS" panose="030F0702030302020204" pitchFamily="66" charset="0"/>
              </a:rPr>
              <a:t>Very sensitive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Comic Sans MS" panose="030F0702030302020204" pitchFamily="66" charset="0"/>
              </a:rPr>
              <a:t>Specific or universal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Comic Sans MS" panose="030F0702030302020204" pitchFamily="66" charset="0"/>
              </a:rPr>
              <a:t>Quantitative (</a:t>
            </a:r>
            <a:r>
              <a:rPr lang="en-US" altLang="en-US" sz="3200" dirty="0" smtClean="0">
                <a:latin typeface="Comic Sans MS" panose="030F0702030302020204" pitchFamily="66" charset="0"/>
              </a:rPr>
              <a:t>Real-time)</a:t>
            </a:r>
            <a:endParaRPr lang="en-US" altLang="en-US" sz="3200" dirty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Comic Sans MS" panose="030F0702030302020204" pitchFamily="66" charset="0"/>
              </a:rPr>
              <a:t>High throughput</a:t>
            </a:r>
          </a:p>
          <a:p>
            <a:pPr eaLnBrk="1" hangingPunct="1"/>
            <a:endParaRPr lang="en-US" alt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81924" name="Content Placeholder 3"/>
          <p:cNvSpPr>
            <a:spLocks noGrp="1"/>
          </p:cNvSpPr>
          <p:nvPr>
            <p:ph sz="half" idx="2"/>
          </p:nvPr>
        </p:nvSpPr>
        <p:spPr>
          <a:xfrm>
            <a:off x="5931877" y="1600201"/>
            <a:ext cx="6260123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altLang="en-US" sz="3200" b="1" dirty="0">
                <a:solidFill>
                  <a:srgbClr val="9900CC"/>
                </a:solidFill>
                <a:latin typeface="Comic Sans MS" panose="030F0702030302020204" pitchFamily="66" charset="0"/>
              </a:rPr>
              <a:t>Limitations:</a:t>
            </a:r>
          </a:p>
          <a:p>
            <a:pPr eaLnBrk="1" hangingPunct="1">
              <a:buFontTx/>
              <a:buNone/>
            </a:pPr>
            <a:endParaRPr lang="en-US" altLang="en-US" dirty="0" smtClean="0">
              <a:solidFill>
                <a:srgbClr val="9900CC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b="1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3200" b="1" dirty="0" err="1" smtClean="0">
                <a:solidFill>
                  <a:srgbClr val="000099"/>
                </a:solidFill>
                <a:latin typeface="Comic Sans MS" pitchFamily="66" charset="0"/>
              </a:rPr>
              <a:t>Requir</a:t>
            </a:r>
            <a:r>
              <a:rPr lang="en-US" sz="3200" b="1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3200" b="1" dirty="0">
                <a:solidFill>
                  <a:srgbClr val="000099"/>
                </a:solidFill>
                <a:latin typeface="Comic Sans MS" pitchFamily="66" charset="0"/>
              </a:rPr>
              <a:t>prior knowledge of the pathogen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b="1" dirty="0" smtClean="0">
                <a:solidFill>
                  <a:srgbClr val="000099"/>
                </a:solidFill>
                <a:latin typeface="Comic Sans MS" pitchFamily="66" charset="0"/>
              </a:rPr>
              <a:t> Incapable </a:t>
            </a:r>
            <a:r>
              <a:rPr lang="en-US" sz="3200" b="1" dirty="0">
                <a:solidFill>
                  <a:srgbClr val="000099"/>
                </a:solidFill>
                <a:latin typeface="Comic Sans MS" pitchFamily="66" charset="0"/>
              </a:rPr>
              <a:t>of detecting </a:t>
            </a:r>
            <a:r>
              <a:rPr lang="en-US" sz="3200" b="1" dirty="0" smtClean="0">
                <a:solidFill>
                  <a:srgbClr val="000099"/>
                </a:solidFill>
                <a:latin typeface="Comic Sans MS" pitchFamily="66" charset="0"/>
              </a:rPr>
              <a:t>variants </a:t>
            </a:r>
            <a:endParaRPr lang="en-US" altLang="en-US" sz="3200" b="1" dirty="0">
              <a:solidFill>
                <a:srgbClr val="000099"/>
              </a:solidFill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3200" dirty="0" smtClean="0">
                <a:latin typeface="Comic Sans MS" panose="030F0702030302020204" pitchFamily="66" charset="0"/>
              </a:rPr>
              <a:t> Trained </a:t>
            </a:r>
            <a:r>
              <a:rPr lang="en-US" altLang="en-US" sz="3200" dirty="0">
                <a:latin typeface="Comic Sans MS" panose="030F0702030302020204" pitchFamily="66" charset="0"/>
              </a:rPr>
              <a:t>Technicians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 smtClean="0">
                <a:latin typeface="Comic Sans MS" panose="030F0702030302020204" pitchFamily="66" charset="0"/>
              </a:rPr>
              <a:t> Specialized </a:t>
            </a:r>
            <a:r>
              <a:rPr lang="en-US" altLang="en-US" sz="3200" dirty="0" err="1" smtClean="0">
                <a:latin typeface="Comic Sans MS" panose="030F0702030302020204" pitchFamily="66" charset="0"/>
              </a:rPr>
              <a:t>Equipments</a:t>
            </a:r>
            <a:r>
              <a:rPr lang="en-US" altLang="en-US" sz="3200" dirty="0" smtClean="0">
                <a:latin typeface="Comic Sans MS" panose="030F0702030302020204" pitchFamily="66" charset="0"/>
              </a:rPr>
              <a:t> .  </a:t>
            </a:r>
            <a:endParaRPr lang="en-US" altLang="en-US" sz="3200" dirty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 smtClean="0">
                <a:latin typeface="Comic Sans MS" panose="030F0702030302020204" pitchFamily="66" charset="0"/>
              </a:rPr>
              <a:t> Risk </a:t>
            </a:r>
            <a:r>
              <a:rPr lang="en-US" altLang="en-US" sz="3200" dirty="0">
                <a:latin typeface="Comic Sans MS" panose="030F0702030302020204" pitchFamily="66" charset="0"/>
              </a:rPr>
              <a:t>of Cross Contaminations</a:t>
            </a:r>
          </a:p>
        </p:txBody>
      </p:sp>
    </p:spTree>
    <p:extLst>
      <p:ext uri="{BB962C8B-B14F-4D97-AF65-F5344CB8AC3E}">
        <p14:creationId xmlns:p14="http://schemas.microsoft.com/office/powerpoint/2010/main" val="10186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219" t="15263" r="25986" b="10870"/>
          <a:stretch/>
        </p:blipFill>
        <p:spPr>
          <a:xfrm>
            <a:off x="2968487" y="0"/>
            <a:ext cx="9223513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243713"/>
            <a:ext cx="3114261" cy="1516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LIST OF AVAILABLE TESTS FOR </a:t>
            </a:r>
            <a:endParaRPr lang="en-US" b="1" dirty="0" smtClean="0">
              <a:solidFill>
                <a:srgbClr val="FF00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 smtClean="0">
                <a:solidFill>
                  <a:srgbClr val="0033CC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(PROTOCOL 2010)</a:t>
            </a:r>
            <a:endParaRPr lang="en-US" sz="1200" dirty="0">
              <a:solidFill>
                <a:srgbClr val="0033CC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200" dirty="0">
              <a:solidFill>
                <a:srgbClr val="FF000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9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772480"/>
              </p:ext>
            </p:extLst>
          </p:nvPr>
        </p:nvGraphicFramePr>
        <p:xfrm>
          <a:off x="701040" y="1518681"/>
          <a:ext cx="10911839" cy="409955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27959"/>
                <a:gridCol w="4001008"/>
                <a:gridCol w="4182872"/>
              </a:tblGrid>
              <a:tr h="156261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Test Type/ # pathogens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Cab Franc 01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Ruby Cabernet 03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45649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mic Sans MS" panose="030F0702030302020204" pitchFamily="66" charset="0"/>
                        </a:rPr>
                        <a:t>ELISA</a:t>
                      </a:r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/ 12 pathogens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negative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negative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</a:tr>
              <a:tr h="845649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mic Sans MS" panose="030F0702030302020204" pitchFamily="66" charset="0"/>
                        </a:rPr>
                        <a:t>Conventional PCR</a:t>
                      </a:r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/33 pathogens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negative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negative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</a:tr>
              <a:tr h="845649"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Comic Sans MS" panose="030F0702030302020204" pitchFamily="66" charset="0"/>
                        </a:rPr>
                        <a:t>qPCR</a:t>
                      </a:r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/21 pathogens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negative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negative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18750" b="25000"/>
          <a:stretch>
            <a:fillRect/>
          </a:stretch>
        </p:blipFill>
        <p:spPr bwMode="auto">
          <a:xfrm>
            <a:off x="5592717" y="1725868"/>
            <a:ext cx="1703191" cy="130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36480" y="1627431"/>
            <a:ext cx="1539240" cy="140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185530" y="610408"/>
            <a:ext cx="12006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All 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Standard Detection tests results 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were negative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1630680" y="5699760"/>
            <a:ext cx="8305800" cy="1158240"/>
            <a:chOff x="762000" y="4157453"/>
            <a:chExt cx="8305800" cy="1848309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864131" y="4868110"/>
              <a:ext cx="52036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  <a:latin typeface="Comic Sans MS" pitchFamily="66" charset="0"/>
                </a:rPr>
                <a:t>Move to broader techniques </a:t>
              </a:r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2511185" y="4986061"/>
              <a:ext cx="1219200" cy="380949"/>
            </a:xfrm>
            <a:prstGeom prst="rightArrow">
              <a:avLst/>
            </a:prstGeom>
            <a:solidFill>
              <a:srgbClr val="99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pic>
          <p:nvPicPr>
            <p:cNvPr id="13" name="Picture 6" descr="http://www.vectorstock.com/composite/126103/sad-smiley-vector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2000" y="4157453"/>
              <a:ext cx="1615439" cy="1848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26415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450" y="228600"/>
            <a:ext cx="962025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latin typeface="Comic Sans MS" pitchFamily="66" charset="0"/>
              </a:rPr>
              <a:t>Next Generation Sequencing (NGS)</a:t>
            </a:r>
            <a:endParaRPr lang="en-US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14450" y="1752600"/>
            <a:ext cx="935355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This new technology involves high throughput DNA sequencing</a:t>
            </a:r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0896" y="4153586"/>
            <a:ext cx="118811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00FF"/>
                </a:solidFill>
                <a:latin typeface="Comic Sans MS" pitchFamily="66" charset="0"/>
              </a:rPr>
              <a:t>NGS gives a comprehensive picture of the entire microbial profile in a sample </a:t>
            </a:r>
            <a:endParaRPr lang="en-US" sz="3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825750" y="392949"/>
            <a:ext cx="64897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NGS Sequencing Revolution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632" y="1278845"/>
            <a:ext cx="11205936" cy="4811712"/>
          </a:xfrm>
        </p:spPr>
        <p:txBody>
          <a:bodyPr rtlCol="0">
            <a:normAutofit/>
          </a:bodyPr>
          <a:lstStyle/>
          <a:p>
            <a:pPr eaLnBrk="1" hangingPunct="1">
              <a:buClr>
                <a:srgbClr val="FFFFCC"/>
              </a:buClr>
              <a:buSzPct val="65000"/>
              <a:buFont typeface="Arial" pitchFamily="34" charset="0"/>
              <a:buNone/>
              <a:defRPr/>
            </a:pPr>
            <a:r>
              <a:rPr lang="en-US" sz="3500" b="1" dirty="0">
                <a:latin typeface="Comic Sans MS" pitchFamily="66" charset="0"/>
                <a:ea typeface="+mj-ea"/>
                <a:cs typeface="+mj-cs"/>
              </a:rPr>
              <a:t>	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3500" b="1" dirty="0">
                <a:latin typeface="Comic Sans MS" pitchFamily="66" charset="0"/>
                <a:ea typeface="+mj-ea"/>
                <a:cs typeface="+mj-cs"/>
              </a:rPr>
              <a:t>Millions of short sequences generated for a given DNA sample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endParaRPr lang="en-US" sz="3500" b="1" dirty="0">
              <a:latin typeface="Comic Sans MS" pitchFamily="66" charset="0"/>
              <a:ea typeface="+mj-ea"/>
              <a:cs typeface="+mj-cs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3500" b="1" dirty="0">
                <a:latin typeface="Comic Sans MS" pitchFamily="66" charset="0"/>
                <a:ea typeface="+mj-ea"/>
                <a:cs typeface="+mj-cs"/>
              </a:rPr>
              <a:t>Comprehensive picture of the entire microbial profile.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en-US" sz="3500" b="1" dirty="0">
              <a:latin typeface="Comic Sans MS" pitchFamily="66" charset="0"/>
              <a:ea typeface="+mj-ea"/>
              <a:cs typeface="+mj-cs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3500" b="1" dirty="0">
                <a:latin typeface="Comic Sans MS" pitchFamily="66" charset="0"/>
                <a:ea typeface="+mj-ea"/>
                <a:cs typeface="+mj-cs"/>
              </a:rPr>
              <a:t>Can sequence </a:t>
            </a:r>
            <a:r>
              <a:rPr lang="en-US" sz="35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600 Gb </a:t>
            </a:r>
            <a:r>
              <a:rPr lang="en-US" sz="3500" b="1" dirty="0">
                <a:latin typeface="Comic Sans MS" pitchFamily="66" charset="0"/>
                <a:ea typeface="+mj-ea"/>
                <a:cs typeface="+mj-cs"/>
              </a:rPr>
              <a:t>of DNA per run Enough to fully sequence complete genomes.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endParaRPr lang="en-US" sz="3500" b="1" dirty="0">
              <a:latin typeface="Comic Sans MS" pitchFamily="66" charset="0"/>
              <a:ea typeface="+mj-ea"/>
              <a:cs typeface="+mj-cs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endParaRPr lang="en-US" sz="3500" b="1" dirty="0">
              <a:latin typeface="Comic Sans MS" pitchFamily="66" charset="0"/>
              <a:ea typeface="+mj-ea"/>
              <a:cs typeface="+mj-cs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22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8470369"/>
              </p:ext>
            </p:extLst>
          </p:nvPr>
        </p:nvGraphicFramePr>
        <p:xfrm>
          <a:off x="702129" y="2320925"/>
          <a:ext cx="10646228" cy="4232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031"/>
                <a:gridCol w="3404902"/>
                <a:gridCol w="2380735"/>
                <a:gridCol w="3007560"/>
              </a:tblGrid>
              <a:tr h="403638">
                <a:tc>
                  <a:txBody>
                    <a:bodyPr/>
                    <a:lstStyle/>
                    <a:p>
                      <a:pPr algn="l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New GS </a:t>
                      </a:r>
                      <a:r>
                        <a:rPr lang="en-US" sz="2000" b="1" kern="1200" dirty="0">
                          <a:solidFill>
                            <a:schemeClr val="bg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FLX Titanium XL+</a:t>
                      </a: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Illumina HiSeq 2000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SOLiD 5500xl System Wildfire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58899" marR="58899" marT="29449" marB="29449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Read Length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Up to 1,000 bp</a:t>
                      </a: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 × 100 bp</a:t>
                      </a:r>
                      <a:endParaRPr lang="en-US" sz="2000" b="1" kern="1200" dirty="0" smtClean="0">
                        <a:solidFill>
                          <a:schemeClr val="tx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50 bp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Throughput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700 Mb</a:t>
                      </a: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600 Gb</a:t>
                      </a:r>
                      <a:endParaRPr lang="en-US" sz="2000" b="1" kern="1200" dirty="0" smtClean="0">
                        <a:solidFill>
                          <a:schemeClr val="tx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240 Gb</a:t>
                      </a:r>
                    </a:p>
                  </a:txBody>
                  <a:tcPr marL="58899" marR="58899" marT="29449" marB="29449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Reads per Run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~ 1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Million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6 Billion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2.4 Billion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Accuracy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99.997%</a:t>
                      </a: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99.99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Up to 99.99%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Run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23 hours</a:t>
                      </a: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8 days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days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limitations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Difficulty to read through repetitive or homopolymer regions</a:t>
                      </a:r>
                    </a:p>
                    <a:p>
                      <a:pPr algn="l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Short reads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Short reads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58899" marR="58899" marT="29449" marB="29449" anchor="ctr"/>
                </a:tc>
              </a:tr>
            </a:tbl>
          </a:graphicData>
        </a:graphic>
      </p:graphicFrame>
      <p:pic>
        <p:nvPicPr>
          <p:cNvPr id="10284" name="Picture 1"/>
          <p:cNvPicPr>
            <a:picLocks noChangeAspect="1" noChangeArrowheads="1"/>
          </p:cNvPicPr>
          <p:nvPr/>
        </p:nvPicPr>
        <p:blipFill>
          <a:blip r:embed="rId3" cstate="print"/>
          <a:srcRect l="3726"/>
          <a:stretch>
            <a:fillRect/>
          </a:stretch>
        </p:blipFill>
        <p:spPr bwMode="auto">
          <a:xfrm>
            <a:off x="4011614" y="1155700"/>
            <a:ext cx="1055687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5" name="Picture 1"/>
          <p:cNvPicPr>
            <a:picLocks noChangeAspect="1" noChangeArrowheads="1"/>
          </p:cNvPicPr>
          <p:nvPr/>
        </p:nvPicPr>
        <p:blipFill>
          <a:blip r:embed="rId4" cstate="print"/>
          <a:srcRect l="14809" t="6203" r="66415" b="69073"/>
          <a:stretch>
            <a:fillRect/>
          </a:stretch>
        </p:blipFill>
        <p:spPr bwMode="auto">
          <a:xfrm>
            <a:off x="6091239" y="960439"/>
            <a:ext cx="2084387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046288" y="-120650"/>
            <a:ext cx="8229600" cy="88106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Second Generation Sequencers</a:t>
            </a:r>
            <a:endParaRPr lang="en-US" dirty="0"/>
          </a:p>
        </p:txBody>
      </p:sp>
      <p:pic>
        <p:nvPicPr>
          <p:cNvPr id="10287" name="Picture 2"/>
          <p:cNvPicPr>
            <a:picLocks noChangeAspect="1" noChangeArrowheads="1"/>
          </p:cNvPicPr>
          <p:nvPr/>
        </p:nvPicPr>
        <p:blipFill>
          <a:blip r:embed="rId5" cstate="print"/>
          <a:srcRect t="5426"/>
          <a:stretch>
            <a:fillRect/>
          </a:stretch>
        </p:blipFill>
        <p:spPr bwMode="auto">
          <a:xfrm>
            <a:off x="8542338" y="1231900"/>
            <a:ext cx="13716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8" name="Picture 6"/>
          <p:cNvPicPr>
            <a:picLocks noChangeAspect="1" noChangeArrowheads="1"/>
          </p:cNvPicPr>
          <p:nvPr/>
        </p:nvPicPr>
        <p:blipFill>
          <a:blip r:embed="rId6" cstate="print"/>
          <a:srcRect l="10567" t="14191" b="10921"/>
          <a:stretch>
            <a:fillRect/>
          </a:stretch>
        </p:blipFill>
        <p:spPr bwMode="auto">
          <a:xfrm>
            <a:off x="6283325" y="561975"/>
            <a:ext cx="158115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05176" y="696913"/>
            <a:ext cx="120332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0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14851" y="715963"/>
            <a:ext cx="7524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1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61376" y="676276"/>
            <a:ext cx="1566863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736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title"/>
          </p:nvPr>
        </p:nvSpPr>
        <p:spPr>
          <a:xfrm>
            <a:off x="975359" y="754855"/>
            <a:ext cx="3048000" cy="68580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838200" indent="-838200"/>
            <a:r>
              <a:rPr lang="en-US" altLang="en-US" sz="24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+mn-cs"/>
              </a:rPr>
              <a:t>Conventional </a:t>
            </a:r>
            <a:r>
              <a:rPr lang="en-US" alt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+mn-cs"/>
              </a:rPr>
              <a:t>tools</a:t>
            </a:r>
            <a:endParaRPr lang="en-US" altLang="en-US" sz="24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34153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294116" y="1440655"/>
            <a:ext cx="4699986" cy="4114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CC"/>
                </a:solidFill>
                <a:latin typeface="Comic Sans MS" panose="030F0702030302020204" pitchFamily="66" charset="0"/>
              </a:rPr>
              <a:t>Biological Indexing</a:t>
            </a:r>
          </a:p>
          <a:p>
            <a:pPr lvl="2" eaLnBrk="1" hangingPunct="1">
              <a:defRPr/>
            </a:pP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Herbaceous indexing</a:t>
            </a:r>
          </a:p>
          <a:p>
            <a:pPr lvl="2" eaLnBrk="1" hangingPunct="1">
              <a:defRPr/>
            </a:pP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Woody indexing</a:t>
            </a:r>
          </a:p>
          <a:p>
            <a:pPr>
              <a:defRPr/>
            </a:pPr>
            <a:r>
              <a:rPr lang="en-US" sz="2400" b="1" dirty="0">
                <a:solidFill>
                  <a:srgbClr val="0033CC"/>
                </a:solidFill>
                <a:latin typeface="Comic Sans MS" panose="030F0702030302020204" pitchFamily="66" charset="0"/>
              </a:rPr>
              <a:t>Serological techniques</a:t>
            </a:r>
          </a:p>
          <a:p>
            <a:pPr lvl="2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ELISA</a:t>
            </a:r>
          </a:p>
          <a:p>
            <a:pPr lvl="2">
              <a:defRPr/>
            </a:pPr>
            <a:endParaRPr lang="en-US" sz="1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228600"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Nucleic acid-based Assays</a:t>
            </a:r>
            <a:endParaRPr lang="en-US" altLang="en-US" sz="2400" b="1" dirty="0">
              <a:solidFill>
                <a:srgbClr val="0033CC"/>
              </a:solidFill>
              <a:latin typeface="Comic Sans MS" panose="030F0702030302020204" pitchFamily="66" charset="0"/>
            </a:endParaRPr>
          </a:p>
          <a:p>
            <a:pPr lvl="2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RT-PCR</a:t>
            </a:r>
          </a:p>
          <a:p>
            <a:pPr lvl="2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Real-time </a:t>
            </a:r>
            <a:r>
              <a:rPr lang="en-US" sz="24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qPCR</a:t>
            </a:r>
            <a:endParaRPr lang="en-US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lvl="2">
              <a:defRPr/>
            </a:pPr>
            <a:endParaRPr lang="en-US" sz="24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sz="1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1" name="Rectangle 8"/>
          <p:cNvSpPr>
            <a:spLocks noChangeArrowheads="1"/>
          </p:cNvSpPr>
          <p:nvPr/>
        </p:nvSpPr>
        <p:spPr bwMode="auto">
          <a:xfrm>
            <a:off x="5903010" y="1090135"/>
            <a:ext cx="5807406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High-throughput Deep  sequencing </a:t>
            </a:r>
          </a:p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dirty="0" smtClean="0">
              <a:solidFill>
                <a:srgbClr val="0033CC"/>
              </a:solidFill>
              <a:latin typeface="Comic Sans MS" panose="030F0702030302020204" pitchFamily="66" charset="0"/>
            </a:endParaRPr>
          </a:p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Next generation Sequencing (NGS)</a:t>
            </a:r>
            <a:endParaRPr lang="en-US" altLang="en-US" sz="2400" dirty="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23557" name="Rectangle 10"/>
          <p:cNvSpPr>
            <a:spLocks noChangeArrowheads="1"/>
          </p:cNvSpPr>
          <p:nvPr/>
        </p:nvSpPr>
        <p:spPr bwMode="auto">
          <a:xfrm>
            <a:off x="4023359" y="37843"/>
            <a:ext cx="6096000" cy="6016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Diagnostics tools</a:t>
            </a:r>
          </a:p>
        </p:txBody>
      </p:sp>
      <p:pic>
        <p:nvPicPr>
          <p:cNvPr id="134156" name="Picture 1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7504" y="5398008"/>
            <a:ext cx="1869440" cy="133003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</p:pic>
      <p:pic>
        <p:nvPicPr>
          <p:cNvPr id="22537" name="Picture 14" descr="pcranimati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5446427"/>
            <a:ext cx="2183831" cy="123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290" y="2072640"/>
            <a:ext cx="5301561" cy="404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41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0340" name="Group 4"/>
          <p:cNvGraphicFramePr>
            <a:graphicFrameLocks noGrp="1"/>
          </p:cNvGraphicFramePr>
          <p:nvPr/>
        </p:nvGraphicFramePr>
        <p:xfrm>
          <a:off x="2000251" y="815340"/>
          <a:ext cx="8180387" cy="1165860"/>
        </p:xfrm>
        <a:graphic>
          <a:graphicData uri="http://schemas.openxmlformats.org/drawingml/2006/table">
            <a:tbl>
              <a:tblPr/>
              <a:tblGrid>
                <a:gridCol w="1958975"/>
                <a:gridCol w="3300412"/>
                <a:gridCol w="292100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Using traditional methods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Using NGS sequencing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Time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13 years (1990-2003)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omic Sans MS" pitchFamily="66" charset="0"/>
                        </a:rPr>
                        <a:t>One day (2013)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 billion USD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omic Sans MS" pitchFamily="66" charset="0"/>
                        </a:rPr>
                        <a:t>1000 USD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0366" name="Rectangle 30"/>
          <p:cNvSpPr>
            <a:spLocks noChangeArrowheads="1"/>
          </p:cNvSpPr>
          <p:nvPr/>
        </p:nvSpPr>
        <p:spPr bwMode="auto">
          <a:xfrm>
            <a:off x="2221237" y="90751"/>
            <a:ext cx="77700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latin typeface="Comic Sans MS" pitchFamily="66" charset="0"/>
              </a:rPr>
              <a:t>Human genome sequencing project</a:t>
            </a:r>
          </a:p>
        </p:txBody>
      </p:sp>
      <p:pic>
        <p:nvPicPr>
          <p:cNvPr id="3788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5590" y="2511606"/>
            <a:ext cx="6583890" cy="362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614554" y="6172201"/>
            <a:ext cx="8978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The primary goal is to identify what gene variants are involved in different  </a:t>
            </a:r>
          </a:p>
          <a:p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human diseases</a:t>
            </a:r>
          </a:p>
        </p:txBody>
      </p:sp>
    </p:spTree>
    <p:extLst>
      <p:ext uri="{BB962C8B-B14F-4D97-AF65-F5344CB8AC3E}">
        <p14:creationId xmlns:p14="http://schemas.microsoft.com/office/powerpoint/2010/main" val="2490998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951385" y="-53202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Third generation sequencers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489856" y="5672245"/>
            <a:ext cx="117021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omic Sans MS" pitchFamily="66" charset="0"/>
              </a:rPr>
              <a:t>The MinION device is a </a:t>
            </a:r>
            <a:r>
              <a:rPr lang="en-US" sz="2000" b="1" dirty="0" smtClean="0">
                <a:latin typeface="Comic Sans MS" pitchFamily="66" charset="0"/>
              </a:rPr>
              <a:t>miniaturized </a:t>
            </a:r>
            <a:r>
              <a:rPr lang="en-US" sz="2000" b="1" dirty="0">
                <a:latin typeface="Comic Sans MS" pitchFamily="66" charset="0"/>
              </a:rPr>
              <a:t>single-molecule analysis system, designed for single use and to work </a:t>
            </a:r>
            <a:r>
              <a:rPr lang="en-US" sz="2000" b="1" u="sng" dirty="0">
                <a:solidFill>
                  <a:srgbClr val="FF0000"/>
                </a:solidFill>
                <a:latin typeface="Comic Sans MS" pitchFamily="66" charset="0"/>
              </a:rPr>
              <a:t>through the </a:t>
            </a:r>
            <a:r>
              <a:rPr lang="en-US" sz="2000" b="1" u="sng" dirty="0" smtClean="0">
                <a:solidFill>
                  <a:srgbClr val="FF0000"/>
                </a:solidFill>
                <a:latin typeface="Comic Sans MS" pitchFamily="66" charset="0"/>
              </a:rPr>
              <a:t>USB port </a:t>
            </a:r>
            <a:r>
              <a:rPr lang="en-US" sz="2000" b="1" u="sng" dirty="0">
                <a:solidFill>
                  <a:srgbClr val="FF0000"/>
                </a:solidFill>
                <a:latin typeface="Comic Sans MS" pitchFamily="66" charset="0"/>
              </a:rPr>
              <a:t>of a laptop or desktop computer</a:t>
            </a:r>
          </a:p>
        </p:txBody>
      </p:sp>
      <p:pic>
        <p:nvPicPr>
          <p:cNvPr id="461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4131" y="885210"/>
            <a:ext cx="7200900" cy="478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4501" y="1465545"/>
            <a:ext cx="1987550" cy="556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05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8953500" cy="11430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Why use NGS technologies?</a:t>
            </a:r>
            <a:b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3600" b="1" dirty="0">
                <a:solidFill>
                  <a:srgbClr val="35B942"/>
                </a:solidFill>
                <a:latin typeface="Comic Sans MS" pitchFamily="66" charset="0"/>
              </a:rPr>
              <a:t> </a:t>
            </a:r>
            <a:r>
              <a:rPr lang="en-US" sz="3200" b="1" dirty="0">
                <a:solidFill>
                  <a:srgbClr val="35B942"/>
                </a:solidFill>
                <a:latin typeface="Comic Sans MS" pitchFamily="66" charset="0"/>
              </a:rPr>
              <a:t>because it’s rapid, accurate and efficient</a:t>
            </a: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>
          <a:xfrm>
            <a:off x="310243" y="1660336"/>
            <a:ext cx="11756571" cy="4424801"/>
          </a:xfr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sz="3200" b="1" dirty="0" smtClean="0">
                <a:solidFill>
                  <a:srgbClr val="0000CC"/>
                </a:solidFill>
                <a:latin typeface="Comic Sans MS" pitchFamily="66" charset="0"/>
              </a:rPr>
              <a:t>Advantages: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400" b="1" dirty="0">
                <a:solidFill>
                  <a:srgbClr val="008000"/>
                </a:solidFill>
                <a:latin typeface="Comic Sans MS" pitchFamily="66" charset="0"/>
              </a:rPr>
              <a:t>Extremely rapid</a:t>
            </a:r>
            <a:r>
              <a:rPr lang="en-US" sz="2400" b="1" dirty="0">
                <a:latin typeface="Comic Sans MS" pitchFamily="66" charset="0"/>
              </a:rPr>
              <a:t>: Generates millions of reads in a few hours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400" b="1" dirty="0">
                <a:solidFill>
                  <a:srgbClr val="008000"/>
                </a:solidFill>
                <a:latin typeface="Comic Sans MS" pitchFamily="66" charset="0"/>
              </a:rPr>
              <a:t>Very efficient</a:t>
            </a:r>
            <a:r>
              <a:rPr lang="en-US" sz="2400" b="1" dirty="0">
                <a:latin typeface="Comic Sans MS" pitchFamily="66" charset="0"/>
              </a:rPr>
              <a:t>: Sequences produced from an infected plant will include sequences from any pathogens present (viruses, </a:t>
            </a:r>
            <a:r>
              <a:rPr lang="en-US" sz="2400" b="1" dirty="0" err="1">
                <a:latin typeface="Comic Sans MS" pitchFamily="66" charset="0"/>
              </a:rPr>
              <a:t>viroids</a:t>
            </a:r>
            <a:r>
              <a:rPr lang="en-US" sz="2400" b="1" dirty="0">
                <a:latin typeface="Comic Sans MS" pitchFamily="66" charset="0"/>
              </a:rPr>
              <a:t>, </a:t>
            </a:r>
            <a:r>
              <a:rPr lang="en-US" sz="2400" b="1" dirty="0" err="1">
                <a:latin typeface="Comic Sans MS" pitchFamily="66" charset="0"/>
              </a:rPr>
              <a:t>phytoplasma</a:t>
            </a:r>
            <a:r>
              <a:rPr lang="en-US" sz="2400" b="1" dirty="0">
                <a:latin typeface="Comic Sans MS" pitchFamily="66" charset="0"/>
              </a:rPr>
              <a:t>,</a:t>
            </a:r>
          </a:p>
          <a:p>
            <a:pPr eaLnBrk="1" hangingPunct="1">
              <a:buFontTx/>
              <a:buNone/>
            </a:pPr>
            <a:r>
              <a:rPr lang="en-US" sz="2400" b="1" dirty="0">
                <a:latin typeface="Comic Sans MS" pitchFamily="66" charset="0"/>
              </a:rPr>
              <a:t>   fungi and bacteria)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400" b="1" dirty="0">
                <a:solidFill>
                  <a:srgbClr val="008000"/>
                </a:solidFill>
                <a:latin typeface="Comic Sans MS" pitchFamily="66" charset="0"/>
              </a:rPr>
              <a:t>Very sensitive</a:t>
            </a:r>
            <a:r>
              <a:rPr lang="en-US" sz="2400" b="1" dirty="0">
                <a:latin typeface="Comic Sans MS" pitchFamily="66" charset="0"/>
              </a:rPr>
              <a:t>: Unknown viruses or very low titer asymptomatic species can be seen for the first time.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400" b="1" dirty="0">
                <a:solidFill>
                  <a:srgbClr val="008000"/>
                </a:solidFill>
                <a:latin typeface="Comic Sans MS" pitchFamily="66" charset="0"/>
              </a:rPr>
              <a:t>Cost effectiveness</a:t>
            </a:r>
            <a:r>
              <a:rPr lang="en-US" sz="2400" b="1" dirty="0">
                <a:latin typeface="Comic Sans MS" pitchFamily="66" charset="0"/>
              </a:rPr>
              <a:t>: More than 150 million reads for less than $1000</a:t>
            </a:r>
            <a:endParaRPr lang="en-US" sz="2400" b="1" dirty="0">
              <a:solidFill>
                <a:srgbClr val="0000CC"/>
              </a:solidFill>
              <a:latin typeface="Comic Sans MS" pitchFamily="66" charset="0"/>
            </a:endParaRPr>
          </a:p>
          <a:p>
            <a:pPr eaLnBrk="1" hangingPunct="1">
              <a:buNone/>
            </a:pPr>
            <a:endParaRPr lang="en-US" sz="2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buNone/>
            </a:pPr>
            <a:endParaRPr lang="en-US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284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9954" name="Picture 2" descr="http://o.aolcdn.com/photo-hub/news_gallery/6/5/653448/126868083956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064" y="1123951"/>
            <a:ext cx="7772400" cy="5515311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81200" y="26988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Full Body Scanner 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21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114300"/>
            <a:ext cx="8686800" cy="94456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  <a:latin typeface="Comic Sans MS" pitchFamily="66" charset="0"/>
              </a:rPr>
              <a:t>Next generation Sequencing (NGS)</a:t>
            </a:r>
          </a:p>
        </p:txBody>
      </p:sp>
      <p:pic>
        <p:nvPicPr>
          <p:cNvPr id="5123" name="Picture 3" descr="http://i.i.com.com/cnwk.1d/i/tim/2010/01/27/73513286ad4a0a0f8beb7f19a7b701a3168a_1snapshot_540x4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4015" y="4953000"/>
            <a:ext cx="340049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ight Arrow 51"/>
          <p:cNvSpPr/>
          <p:nvPr/>
        </p:nvSpPr>
        <p:spPr>
          <a:xfrm rot="16200000" flipH="1">
            <a:off x="1447800" y="4572000"/>
            <a:ext cx="533400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3" name="Right Arrow 52"/>
          <p:cNvSpPr/>
          <p:nvPr/>
        </p:nvSpPr>
        <p:spPr>
          <a:xfrm>
            <a:off x="4931227" y="5410200"/>
            <a:ext cx="548640" cy="2667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1981200" y="4498910"/>
            <a:ext cx="2667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omic Sans MS" pitchFamily="66" charset="0"/>
              </a:rPr>
              <a:t>Bioinformatics analysis</a:t>
            </a: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5791200" y="1260475"/>
            <a:ext cx="533400" cy="928688"/>
            <a:chOff x="3536950" y="2703513"/>
            <a:chExt cx="365125" cy="776287"/>
          </a:xfrm>
        </p:grpSpPr>
        <p:sp>
          <p:nvSpPr>
            <p:cNvPr id="29721" name="Line 30"/>
            <p:cNvSpPr>
              <a:spLocks noChangeAspect="1" noChangeShapeType="1"/>
            </p:cNvSpPr>
            <p:nvPr/>
          </p:nvSpPr>
          <p:spPr bwMode="auto">
            <a:xfrm>
              <a:off x="3570288" y="2855913"/>
              <a:ext cx="95250" cy="98425"/>
            </a:xfrm>
            <a:prstGeom prst="line">
              <a:avLst/>
            </a:prstGeom>
            <a:noFill/>
            <a:ln w="12700">
              <a:solidFill>
                <a:srgbClr val="CC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2" name="Rectangle 31"/>
            <p:cNvSpPr>
              <a:spLocks noChangeAspect="1" noChangeArrowheads="1"/>
            </p:cNvSpPr>
            <p:nvPr/>
          </p:nvSpPr>
          <p:spPr bwMode="auto">
            <a:xfrm>
              <a:off x="3646488" y="2946400"/>
              <a:ext cx="255587" cy="250825"/>
            </a:xfrm>
            <a:prstGeom prst="rect">
              <a:avLst/>
            </a:prstGeom>
            <a:noFill/>
            <a:ln w="12700">
              <a:solidFill>
                <a:srgbClr val="CC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63" name="AutoShape 32"/>
            <p:cNvSpPr>
              <a:spLocks noChangeAspect="1" noChangeArrowheads="1"/>
            </p:cNvSpPr>
            <p:nvPr/>
          </p:nvSpPr>
          <p:spPr bwMode="auto">
            <a:xfrm>
              <a:off x="3646705" y="3197152"/>
              <a:ext cx="254283" cy="282648"/>
            </a:xfrm>
            <a:custGeom>
              <a:avLst/>
              <a:gdLst>
                <a:gd name="T0" fmla="*/ 206375 w 21600"/>
                <a:gd name="T1" fmla="*/ 141288 h 21600"/>
                <a:gd name="T2" fmla="*/ 127000 w 21600"/>
                <a:gd name="T3" fmla="*/ 282575 h 21600"/>
                <a:gd name="T4" fmla="*/ 47625 w 21600"/>
                <a:gd name="T5" fmla="*/ 141288 h 21600"/>
                <a:gd name="T6" fmla="*/ 12700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850 w 21600"/>
                <a:gd name="T13" fmla="*/ 5850 h 21600"/>
                <a:gd name="T14" fmla="*/ 15750 w 21600"/>
                <a:gd name="T15" fmla="*/ 1575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100" y="21600"/>
                  </a:lnTo>
                  <a:lnTo>
                    <a:pt x="135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9724" name="Oval 33"/>
            <p:cNvSpPr>
              <a:spLocks noChangeAspect="1" noChangeArrowheads="1"/>
            </p:cNvSpPr>
            <p:nvPr/>
          </p:nvSpPr>
          <p:spPr bwMode="auto">
            <a:xfrm>
              <a:off x="3646488" y="2914650"/>
              <a:ext cx="254000" cy="555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9725" name="Oval 34"/>
            <p:cNvSpPr>
              <a:spLocks noChangeAspect="1" noChangeArrowheads="1"/>
            </p:cNvSpPr>
            <p:nvPr/>
          </p:nvSpPr>
          <p:spPr bwMode="auto">
            <a:xfrm rot="-5400000">
              <a:off x="3494088" y="2746375"/>
              <a:ext cx="169862" cy="841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CC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9706" name="TextBox 65"/>
          <p:cNvSpPr txBox="1">
            <a:spLocks noChangeArrowheads="1"/>
          </p:cNvSpPr>
          <p:nvPr/>
        </p:nvSpPr>
        <p:spPr bwMode="auto">
          <a:xfrm>
            <a:off x="4673600" y="838200"/>
            <a:ext cx="3309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omic Sans MS" pitchFamily="66" charset="0"/>
              </a:rPr>
              <a:t>Isolated RNA, siRNA, dsRNA </a:t>
            </a:r>
          </a:p>
        </p:txBody>
      </p:sp>
      <p:sp>
        <p:nvSpPr>
          <p:cNvPr id="29707" name="TextBox 66"/>
          <p:cNvSpPr txBox="1">
            <a:spLocks noChangeArrowheads="1"/>
          </p:cNvSpPr>
          <p:nvPr/>
        </p:nvSpPr>
        <p:spPr bwMode="auto">
          <a:xfrm>
            <a:off x="7962900" y="685800"/>
            <a:ext cx="2095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FF0000"/>
                </a:solidFill>
                <a:latin typeface="Comic Sans MS" pitchFamily="66" charset="0"/>
              </a:rPr>
              <a:t>cDNA Synthesis</a:t>
            </a:r>
          </a:p>
        </p:txBody>
      </p:sp>
      <p:sp>
        <p:nvSpPr>
          <p:cNvPr id="68" name="Right Arrow 67"/>
          <p:cNvSpPr/>
          <p:nvPr/>
        </p:nvSpPr>
        <p:spPr>
          <a:xfrm>
            <a:off x="4038600" y="1752601"/>
            <a:ext cx="731838" cy="106363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9" name="Right Arrow 68"/>
          <p:cNvSpPr/>
          <p:nvPr/>
        </p:nvSpPr>
        <p:spPr>
          <a:xfrm>
            <a:off x="6926264" y="1752601"/>
            <a:ext cx="731837" cy="106363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712" name="Rectangle 1279"/>
          <p:cNvSpPr>
            <a:spLocks noChangeArrowheads="1"/>
          </p:cNvSpPr>
          <p:nvPr/>
        </p:nvSpPr>
        <p:spPr bwMode="auto">
          <a:xfrm>
            <a:off x="8186739" y="1752601"/>
            <a:ext cx="1049337" cy="7461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713" name="Rectangle 1284"/>
          <p:cNvSpPr>
            <a:spLocks noChangeArrowheads="1"/>
          </p:cNvSpPr>
          <p:nvPr/>
        </p:nvSpPr>
        <p:spPr bwMode="auto">
          <a:xfrm>
            <a:off x="8186739" y="1600201"/>
            <a:ext cx="1049337" cy="7461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9714" name="Picture 7" descr="leafroll and healthy lvs adj 72ppi 1M"/>
          <p:cNvPicPr>
            <a:picLocks noChangeAspect="1" noChangeArrowheads="1"/>
          </p:cNvPicPr>
          <p:nvPr/>
        </p:nvPicPr>
        <p:blipFill>
          <a:blip r:embed="rId4" cstate="print"/>
          <a:srcRect l="52325" t="18333" r="4651" b="5000"/>
          <a:stretch>
            <a:fillRect/>
          </a:stretch>
        </p:blipFill>
        <p:spPr bwMode="auto">
          <a:xfrm>
            <a:off x="2590800" y="1143000"/>
            <a:ext cx="1181100" cy="1143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9715" name="Rectangle 1284"/>
          <p:cNvSpPr>
            <a:spLocks noChangeArrowheads="1"/>
          </p:cNvSpPr>
          <p:nvPr/>
        </p:nvSpPr>
        <p:spPr bwMode="auto">
          <a:xfrm>
            <a:off x="8186738" y="1485901"/>
            <a:ext cx="1554162" cy="7461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716" name="Rectangle 1284"/>
          <p:cNvSpPr>
            <a:spLocks noChangeArrowheads="1"/>
          </p:cNvSpPr>
          <p:nvPr/>
        </p:nvSpPr>
        <p:spPr bwMode="auto">
          <a:xfrm>
            <a:off x="8186738" y="1333501"/>
            <a:ext cx="1554162" cy="7461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717" name="Rectangle 1284"/>
          <p:cNvSpPr>
            <a:spLocks noChangeArrowheads="1"/>
          </p:cNvSpPr>
          <p:nvPr/>
        </p:nvSpPr>
        <p:spPr bwMode="auto">
          <a:xfrm>
            <a:off x="8199438" y="1219201"/>
            <a:ext cx="1554162" cy="7461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718" name="Rectangle 1284"/>
          <p:cNvSpPr>
            <a:spLocks noChangeArrowheads="1"/>
          </p:cNvSpPr>
          <p:nvPr/>
        </p:nvSpPr>
        <p:spPr bwMode="auto">
          <a:xfrm>
            <a:off x="8199438" y="1066801"/>
            <a:ext cx="1554162" cy="7461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719" name="TextBox 78"/>
          <p:cNvSpPr txBox="1">
            <a:spLocks noChangeArrowheads="1"/>
          </p:cNvSpPr>
          <p:nvPr/>
        </p:nvSpPr>
        <p:spPr bwMode="auto">
          <a:xfrm>
            <a:off x="1866900" y="766764"/>
            <a:ext cx="28194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omic Sans MS" pitchFamily="66" charset="0"/>
              </a:rPr>
              <a:t>Infected plant material</a:t>
            </a:r>
          </a:p>
        </p:txBody>
      </p:sp>
      <p:pic>
        <p:nvPicPr>
          <p:cNvPr id="38092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82496" y="2377359"/>
            <a:ext cx="3840480" cy="1972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240891"/>
              </p:ext>
            </p:extLst>
          </p:nvPr>
        </p:nvGraphicFramePr>
        <p:xfrm>
          <a:off x="5554824" y="2560321"/>
          <a:ext cx="6259224" cy="41454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101843"/>
                <a:gridCol w="3157381"/>
              </a:tblGrid>
              <a:tr h="3407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Category 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omic Sans MS" pitchFamily="66" charset="0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FF0000"/>
                        </a:solidFill>
                        <a:latin typeface="Comic Sans MS" pitchFamily="66" charset="0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</a:tr>
              <a:tr h="34147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Input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Comic Sans MS" pitchFamily="66" charset="0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7,105,243 </a:t>
                      </a: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Reads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340748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Unique Reads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1,974,507 </a:t>
                      </a: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Reads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6814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Total assembled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contigs</a:t>
                      </a:r>
                      <a:endParaRPr lang="en-US" sz="2000" b="1" kern="1200" dirty="0" smtClean="0">
                        <a:solidFill>
                          <a:schemeClr val="tx1"/>
                        </a:solidFill>
                        <a:latin typeface="Comic Sans MS" pitchFamily="66" charset="0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264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ctgs</a:t>
                      </a:r>
                      <a:endParaRPr lang="en-US" sz="2000" b="1" kern="1200" dirty="0" smtClean="0">
                        <a:solidFill>
                          <a:schemeClr val="tx1"/>
                        </a:solidFill>
                        <a:latin typeface="Comic Sans MS" pitchFamily="66" charset="0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433243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Ctgs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 length 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100 nt-9724 nt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34074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Blast Results</a:t>
                      </a:r>
                      <a:endParaRPr lang="en-US" sz="2000" b="1" kern="1200" dirty="0">
                        <a:solidFill>
                          <a:srgbClr val="FF0000"/>
                        </a:solidFill>
                        <a:latin typeface="Comic Sans MS" pitchFamily="66" charset="0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tx1"/>
                        </a:solidFill>
                        <a:latin typeface="Comic Sans MS" pitchFamily="66" charset="0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4793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Viruses &amp; </a:t>
                      </a:r>
                      <a:r>
                        <a:rPr lang="en-US" sz="2000" b="1" kern="1200" dirty="0" err="1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Viroids</a:t>
                      </a:r>
                      <a:r>
                        <a:rPr lang="en-US" sz="2000" b="1" kern="1200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3,877,117  </a:t>
                      </a: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Reads</a:t>
                      </a:r>
                      <a:endParaRPr lang="en-US" sz="2000" b="1" kern="1200" dirty="0" smtClean="0">
                        <a:solidFill>
                          <a:srgbClr val="0070C0"/>
                        </a:solidFill>
                        <a:latin typeface="Comic Sans MS" pitchFamily="66" charset="0"/>
                        <a:ea typeface="+mj-ea"/>
                        <a:cs typeface="+mj-cs"/>
                      </a:endParaRPr>
                    </a:p>
                  </a:txBody>
                  <a:tcPr marL="9525" marR="9525" marT="9525" marB="0">
                    <a:solidFill>
                      <a:srgbClr val="99FF99"/>
                    </a:solidFill>
                  </a:tcPr>
                </a:tc>
              </a:tr>
              <a:tr h="11876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Others: Grapevine, Fungal, Bacteria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j-ea"/>
                          <a:cs typeface="+mj-cs"/>
                        </a:rPr>
                        <a:t>3,228,726</a:t>
                      </a:r>
                    </a:p>
                  </a:txBody>
                  <a:tcPr marL="9525" marR="9525" marT="9525" marB="0"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194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ChangeArrowheads="1"/>
          </p:cNvSpPr>
          <p:nvPr/>
        </p:nvSpPr>
        <p:spPr bwMode="auto">
          <a:xfrm>
            <a:off x="653143" y="1524000"/>
            <a:ext cx="10287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en-US" sz="2800" b="1" dirty="0">
                <a:latin typeface="Comic Sans MS" panose="030F0702030302020204" pitchFamily="66" charset="0"/>
                <a:cs typeface="Arial" charset="0"/>
              </a:rPr>
              <a:t> Study new diseases of unknown </a:t>
            </a:r>
            <a:r>
              <a:rPr lang="en-US" sz="2800" b="1" dirty="0" smtClean="0">
                <a:latin typeface="Comic Sans MS" panose="030F0702030302020204" pitchFamily="66" charset="0"/>
                <a:cs typeface="Arial" charset="0"/>
              </a:rPr>
              <a:t>etiology</a:t>
            </a:r>
          </a:p>
          <a:p>
            <a:pPr eaLnBrk="1" hangingPunct="1"/>
            <a:endParaRPr lang="en-US" sz="2800" b="1" dirty="0">
              <a:latin typeface="Comic Sans MS" panose="030F0702030302020204" pitchFamily="66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800" b="1" dirty="0">
                <a:latin typeface="Comic Sans MS" panose="030F0702030302020204" pitchFamily="66" charset="0"/>
                <a:cs typeface="Arial" charset="0"/>
              </a:rPr>
              <a:t> </a:t>
            </a:r>
            <a:r>
              <a:rPr lang="en-US" sz="2800" b="1" dirty="0" smtClean="0">
                <a:latin typeface="Comic Sans MS" panose="030F0702030302020204" pitchFamily="66" charset="0"/>
                <a:cs typeface="Arial" charset="0"/>
              </a:rPr>
              <a:t>Study </a:t>
            </a:r>
            <a:r>
              <a:rPr lang="en-US" sz="2800" b="1" dirty="0">
                <a:latin typeface="Comic Sans MS" panose="030F0702030302020204" pitchFamily="66" charset="0"/>
                <a:cs typeface="Arial" charset="0"/>
              </a:rPr>
              <a:t>diseases caused by new strains of known </a:t>
            </a:r>
            <a:r>
              <a:rPr lang="en-US" sz="2800" b="1" dirty="0" smtClean="0">
                <a:latin typeface="Comic Sans MS" panose="030F0702030302020204" pitchFamily="66" charset="0"/>
                <a:cs typeface="Arial" charset="0"/>
              </a:rPr>
              <a:t>viruses</a:t>
            </a:r>
          </a:p>
          <a:p>
            <a:pPr eaLnBrk="1" hangingPunct="1"/>
            <a:endParaRPr lang="en-US" sz="2800" b="1" dirty="0">
              <a:latin typeface="Comic Sans MS" panose="030F0702030302020204" pitchFamily="66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800" b="1" dirty="0">
                <a:latin typeface="Comic Sans MS" panose="030F0702030302020204" pitchFamily="66" charset="0"/>
                <a:cs typeface="Arial" charset="0"/>
              </a:rPr>
              <a:t> </a:t>
            </a:r>
            <a:r>
              <a:rPr lang="en-US" sz="2800" b="1" dirty="0" smtClean="0">
                <a:latin typeface="Comic Sans MS" panose="030F0702030302020204" pitchFamily="66" charset="0"/>
                <a:cs typeface="Arial" charset="0"/>
              </a:rPr>
              <a:t>Further </a:t>
            </a:r>
            <a:r>
              <a:rPr lang="en-US" sz="2800" b="1" dirty="0">
                <a:latin typeface="Comic Sans MS" panose="030F0702030302020204" pitchFamily="66" charset="0"/>
                <a:cs typeface="Arial" charset="0"/>
              </a:rPr>
              <a:t>characterize existing undiagnosed  diseases: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0033CC"/>
                </a:solidFill>
                <a:latin typeface="Comic Sans MS" panose="030F0702030302020204" pitchFamily="66" charset="0"/>
                <a:cs typeface="Arial" charset="0"/>
              </a:rPr>
              <a:t> Syrah </a:t>
            </a: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Arial" charset="0"/>
              </a:rPr>
              <a:t>decline diseases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Arial" charset="0"/>
              </a:rPr>
              <a:t> Red blotch disease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Arial" charset="0"/>
              </a:rPr>
              <a:t> Graft-incompatibility symptoms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Arial" charset="0"/>
              </a:rPr>
              <a:t> </a:t>
            </a:r>
            <a:r>
              <a:rPr lang="en-US" sz="2800" b="1" dirty="0" err="1">
                <a:solidFill>
                  <a:srgbClr val="0033CC"/>
                </a:solidFill>
                <a:latin typeface="Comic Sans MS" panose="030F0702030302020204" pitchFamily="66" charset="0"/>
                <a:cs typeface="Arial" charset="0"/>
              </a:rPr>
              <a:t>Leafroll</a:t>
            </a: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Arial" charset="0"/>
              </a:rPr>
              <a:t> like </a:t>
            </a:r>
            <a:r>
              <a:rPr lang="en-US" sz="2800" b="1" dirty="0" smtClean="0">
                <a:solidFill>
                  <a:srgbClr val="0033CC"/>
                </a:solidFill>
                <a:latin typeface="Comic Sans MS" panose="030F0702030302020204" pitchFamily="66" charset="0"/>
                <a:cs typeface="Arial" charset="0"/>
              </a:rPr>
              <a:t>diseases ( Red leaf)</a:t>
            </a:r>
            <a:endParaRPr lang="en-US" sz="2800" b="1" dirty="0">
              <a:solidFill>
                <a:srgbClr val="0033CC"/>
              </a:solidFill>
              <a:latin typeface="Comic Sans MS" panose="030F0702030302020204" pitchFamily="66" charset="0"/>
              <a:cs typeface="Arial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2800" b="1" dirty="0">
                <a:solidFill>
                  <a:srgbClr val="0033CC"/>
                </a:solidFill>
                <a:latin typeface="Comic Sans MS" panose="030F0702030302020204" pitchFamily="66" charset="0"/>
                <a:cs typeface="Arial" charset="0"/>
              </a:rPr>
              <a:t> Grapevine Vein-Clearing</a:t>
            </a:r>
          </a:p>
          <a:p>
            <a:pPr lvl="1" eaLnBrk="1" hangingPunct="1"/>
            <a:endParaRPr lang="en-US" sz="2800" b="1" dirty="0">
              <a:latin typeface="Comic Sans MS" panose="030F0702030302020204" pitchFamily="66" charset="0"/>
              <a:cs typeface="Arial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-310889" y="851642"/>
            <a:ext cx="70056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00B050"/>
                </a:solidFill>
                <a:latin typeface="Comic Sans MS" pitchFamily="66" charset="0"/>
              </a:rPr>
              <a:t>We need to be ready to: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74520" y="194735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charset="0"/>
              </a:rPr>
              <a:t>NGS Current applications</a:t>
            </a:r>
          </a:p>
        </p:txBody>
      </p:sp>
    </p:spTree>
    <p:extLst>
      <p:ext uri="{BB962C8B-B14F-4D97-AF65-F5344CB8AC3E}">
        <p14:creationId xmlns:p14="http://schemas.microsoft.com/office/powerpoint/2010/main" val="1917063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742489" y="637174"/>
            <a:ext cx="10029448" cy="518146"/>
          </a:xfrm>
        </p:spPr>
        <p:txBody>
          <a:bodyPr/>
          <a:lstStyle/>
          <a:p>
            <a:pPr algn="ctr" eaLnBrk="1" hangingPunct="1"/>
            <a:r>
              <a:rPr lang="en-US" sz="2400" b="1" dirty="0">
                <a:solidFill>
                  <a:srgbClr val="0000FF"/>
                </a:solidFill>
                <a:latin typeface="Comic Sans MS" pitchFamily="66" charset="0"/>
              </a:rPr>
              <a:t>Syrah 08                Syrah 06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9885075"/>
              </p:ext>
            </p:extLst>
          </p:nvPr>
        </p:nvGraphicFramePr>
        <p:xfrm>
          <a:off x="2215172" y="1135401"/>
          <a:ext cx="3542422" cy="1567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" name="Image" r:id="rId4" imgW="2438198" imgH="1621402" progId="">
                  <p:embed/>
                </p:oleObj>
              </mc:Choice>
              <mc:Fallback>
                <p:oleObj name="Image" r:id="rId4" imgW="2438198" imgH="162140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5172" y="1135401"/>
                        <a:ext cx="3542422" cy="15671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644669"/>
              </p:ext>
            </p:extLst>
          </p:nvPr>
        </p:nvGraphicFramePr>
        <p:xfrm>
          <a:off x="6106767" y="1113798"/>
          <a:ext cx="3681720" cy="1626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7" name="Image" r:id="rId6" imgW="2438198" imgH="1621402" progId="">
                  <p:embed/>
                </p:oleObj>
              </mc:Choice>
              <mc:Fallback>
                <p:oleObj name="Image" r:id="rId6" imgW="2438198" imgH="162140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6767" y="1113798"/>
                        <a:ext cx="3681720" cy="1626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27" name="Rectangle 7"/>
          <p:cNvSpPr>
            <a:spLocks noChangeArrowheads="1"/>
          </p:cNvSpPr>
          <p:nvPr/>
        </p:nvSpPr>
        <p:spPr bwMode="auto">
          <a:xfrm>
            <a:off x="274320" y="2930507"/>
            <a:ext cx="113568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09600" indent="-609600">
              <a:buFont typeface="Wingdings" pitchFamily="2" charset="2"/>
              <a:buChar char="Ø"/>
              <a:defRPr/>
            </a:pPr>
            <a:r>
              <a:rPr lang="en-US" sz="2400" b="1" dirty="0" err="1">
                <a:latin typeface="Comic Sans MS" pitchFamily="66" charset="0"/>
              </a:rPr>
              <a:t>dsRNAs</a:t>
            </a:r>
            <a:r>
              <a:rPr lang="en-US" sz="2400" b="1" dirty="0">
                <a:latin typeface="Comic Sans MS" pitchFamily="66" charset="0"/>
              </a:rPr>
              <a:t> were used to synthesis </a:t>
            </a:r>
            <a:r>
              <a:rPr lang="en-US" sz="2400" b="1" dirty="0" err="1">
                <a:latin typeface="Comic Sans MS" pitchFamily="66" charset="0"/>
              </a:rPr>
              <a:t>cDNA</a:t>
            </a:r>
            <a:r>
              <a:rPr lang="en-US" sz="2400" b="1" dirty="0">
                <a:latin typeface="Comic Sans MS" pitchFamily="66" charset="0"/>
              </a:rPr>
              <a:t> libraries from </a:t>
            </a:r>
            <a:r>
              <a:rPr lang="en-US" sz="2400" dirty="0">
                <a:latin typeface="Comic Sans MS" pitchFamily="66" charset="0"/>
                <a:cs typeface="Arial" pitchFamily="34" charset="0"/>
              </a:rPr>
              <a:t>a declining vine and an (apparently) healthy vine.</a:t>
            </a:r>
            <a:r>
              <a:rPr lang="en-US" sz="2400" b="1" dirty="0">
                <a:latin typeface="Comic Sans MS" pitchFamily="66" charset="0"/>
              </a:rPr>
              <a:t> </a:t>
            </a:r>
            <a:endParaRPr lang="en-US" sz="2400" dirty="0">
              <a:latin typeface="Comic Sans MS" pitchFamily="66" charset="0"/>
              <a:cs typeface="Arial" pitchFamily="34" charset="0"/>
            </a:endParaRPr>
          </a:p>
          <a:p>
            <a:pPr marL="609600" indent="-609600">
              <a:buFont typeface="Wingdings" pitchFamily="2" charset="2"/>
              <a:buChar char="Ø"/>
              <a:defRPr/>
            </a:pPr>
            <a:r>
              <a:rPr lang="en-US" sz="2400" dirty="0">
                <a:latin typeface="Comic Sans MS" pitchFamily="66" charset="0"/>
                <a:cs typeface="Arial" pitchFamily="34" charset="0"/>
              </a:rPr>
              <a:t>We identified a new virus, </a:t>
            </a:r>
            <a:r>
              <a:rPr lang="en-US" sz="24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Grapevine syrah virus-1 (GSyV-1)</a:t>
            </a:r>
            <a:r>
              <a:rPr lang="en-US" sz="2400" dirty="0">
                <a:latin typeface="Comic Sans MS" pitchFamily="66" charset="0"/>
                <a:cs typeface="Arial" pitchFamily="34" charset="0"/>
              </a:rPr>
              <a:t>, a tentative member of the genus </a:t>
            </a:r>
            <a:r>
              <a:rPr lang="en-US" sz="2400" dirty="0" err="1">
                <a:latin typeface="Comic Sans MS" pitchFamily="66" charset="0"/>
                <a:cs typeface="Arial" pitchFamily="34" charset="0"/>
              </a:rPr>
              <a:t>Marafivirus</a:t>
            </a:r>
            <a:r>
              <a:rPr lang="en-US" sz="2400" dirty="0">
                <a:latin typeface="Comic Sans MS" pitchFamily="66" charset="0"/>
                <a:cs typeface="Arial" pitchFamily="34" charset="0"/>
              </a:rPr>
              <a:t>.</a:t>
            </a:r>
          </a:p>
          <a:p>
            <a:pPr marL="609600" indent="-609600"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000CC"/>
                </a:solidFill>
                <a:latin typeface="Comic Sans MS" pitchFamily="66" charset="0"/>
              </a:rPr>
              <a:t>Using the NGS technology, we found seven pathogens, where we only knew of two before.</a:t>
            </a:r>
          </a:p>
          <a:p>
            <a:pPr marL="609600" indent="-609600">
              <a:buFont typeface="Wingdings" pitchFamily="2" charset="2"/>
              <a:buChar char="Ø"/>
              <a:defRPr/>
            </a:pPr>
            <a:endParaRPr lang="en-US" sz="2400" dirty="0"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2400" b="1" dirty="0">
              <a:latin typeface="Comic Sans MS" pitchFamily="66" charset="0"/>
            </a:endParaRPr>
          </a:p>
          <a:p>
            <a:pPr>
              <a:defRPr/>
            </a:pPr>
            <a:endParaRPr lang="en-US" sz="24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7" name="Picture 4"/>
          <p:cNvPicPr>
            <a:picLocks noChangeAspect="1" noChangeArrowheads="1"/>
          </p:cNvPicPr>
          <p:nvPr/>
        </p:nvPicPr>
        <p:blipFill>
          <a:blip r:embed="rId8" cstate="print"/>
          <a:srcRect t="14061"/>
          <a:stretch>
            <a:fillRect/>
          </a:stretch>
        </p:blipFill>
        <p:spPr bwMode="auto">
          <a:xfrm>
            <a:off x="447660" y="5168064"/>
            <a:ext cx="10670598" cy="15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83147" y="13322"/>
            <a:ext cx="110973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Syrah Decline Disease</a:t>
            </a:r>
          </a:p>
        </p:txBody>
      </p:sp>
    </p:spTree>
    <p:extLst>
      <p:ext uri="{BB962C8B-B14F-4D97-AF65-F5344CB8AC3E}">
        <p14:creationId xmlns:p14="http://schemas.microsoft.com/office/powerpoint/2010/main" val="3856956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ChangeArrowheads="1"/>
          </p:cNvSpPr>
          <p:nvPr/>
        </p:nvSpPr>
        <p:spPr bwMode="auto">
          <a:xfrm>
            <a:off x="7648502" y="1120778"/>
            <a:ext cx="306819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omic Sans MS" pitchFamily="66" charset="0"/>
              </a:rPr>
              <a:t>Zinfandel 1A on AXR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1024128" y="1577979"/>
            <a:ext cx="9601200" cy="2646363"/>
            <a:chOff x="451010" y="1446356"/>
            <a:chExt cx="7992776" cy="3135314"/>
          </a:xfrm>
        </p:grpSpPr>
        <p:pic>
          <p:nvPicPr>
            <p:cNvPr id="25610" name="Picture 3" descr="F:\Desktopfiles 2009\NikonphotoesOct 1, 2009\100ND40X\DSC_0364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5676835" y="1811228"/>
              <a:ext cx="3131823" cy="2402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1" name="Picture 8" descr="J:\DCIM\100ND40X\DSC_0186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130926" y="1809223"/>
              <a:ext cx="3066183" cy="242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2" name="Picture 2" descr="F:\Desktopfiles 2009\NikonphotoesOct 1, 2009\100ND40X\DSC_0369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2646362" y="1821643"/>
              <a:ext cx="3104514" cy="2415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4" name="Rectangle 10"/>
          <p:cNvSpPr>
            <a:spLocks noChangeArrowheads="1"/>
          </p:cNvSpPr>
          <p:nvPr/>
        </p:nvSpPr>
        <p:spPr bwMode="auto">
          <a:xfrm>
            <a:off x="2555579" y="1122366"/>
            <a:ext cx="3358036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Cab Franc 214/101-14</a:t>
            </a:r>
          </a:p>
        </p:txBody>
      </p:sp>
      <p:sp>
        <p:nvSpPr>
          <p:cNvPr id="25606" name="TextBox 39"/>
          <p:cNvSpPr txBox="1">
            <a:spLocks noChangeArrowheads="1"/>
          </p:cNvSpPr>
          <p:nvPr/>
        </p:nvSpPr>
        <p:spPr bwMode="auto">
          <a:xfrm>
            <a:off x="610872" y="3179"/>
            <a:ext cx="1040591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Grapevine red blotch-associated virus (</a:t>
            </a:r>
            <a:r>
              <a:rPr lang="en-US" sz="2800" b="1" dirty="0" err="1">
                <a:solidFill>
                  <a:srgbClr val="FF0000"/>
                </a:solidFill>
                <a:latin typeface="Comic Sans MS" pitchFamily="66" charset="0"/>
              </a:rPr>
              <a:t>GRBaV</a:t>
            </a:r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)</a:t>
            </a:r>
            <a:endParaRPr lang="en-US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607" name="TextBox 42"/>
          <p:cNvSpPr txBox="1">
            <a:spLocks noChangeArrowheads="1"/>
          </p:cNvSpPr>
          <p:nvPr/>
        </p:nvSpPr>
        <p:spPr bwMode="auto">
          <a:xfrm>
            <a:off x="616401" y="4302129"/>
            <a:ext cx="1157559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dsRNAs</a:t>
            </a:r>
            <a:r>
              <a:rPr lang="en-US" sz="2000" b="1" dirty="0">
                <a:latin typeface="Comic Sans MS" pitchFamily="66" charset="0"/>
              </a:rPr>
              <a:t> were used to synthesis DNA libraries.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omic Sans MS" pitchFamily="66" charset="0"/>
              </a:rPr>
              <a:t> discovery of the second DNA virus in grapevine </a:t>
            </a:r>
            <a:r>
              <a:rPr lang="en-US" sz="2000" b="1" dirty="0" err="1">
                <a:solidFill>
                  <a:srgbClr val="FF0000"/>
                </a:solidFill>
                <a:latin typeface="Comic Sans MS" pitchFamily="66" charset="0"/>
              </a:rPr>
              <a:t>Grapevine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 red 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blotch-associated 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virus (</a:t>
            </a:r>
            <a:r>
              <a:rPr lang="en-US" sz="2000" b="1" dirty="0" err="1">
                <a:solidFill>
                  <a:srgbClr val="FF0000"/>
                </a:solidFill>
                <a:latin typeface="Comic Sans MS" pitchFamily="66" charset="0"/>
              </a:rPr>
              <a:t>GRBaV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) </a:t>
            </a:r>
            <a:r>
              <a:rPr lang="en-US" sz="2000" b="1" dirty="0">
                <a:solidFill>
                  <a:srgbClr val="00B050"/>
                </a:solidFill>
                <a:latin typeface="Comic Sans MS" pitchFamily="66" charset="0"/>
              </a:rPr>
              <a:t>DNA virus</a:t>
            </a:r>
          </a:p>
          <a:p>
            <a:r>
              <a:rPr lang="en-US" sz="2000" b="1" i="1" dirty="0">
                <a:latin typeface="Comic Sans MS" pitchFamily="66" charset="0"/>
              </a:rPr>
              <a:t> </a:t>
            </a:r>
            <a:endParaRPr lang="en-US" sz="2000" b="1" dirty="0">
              <a:latin typeface="Comic Sans MS" pitchFamily="66" charset="0"/>
            </a:endParaRPr>
          </a:p>
        </p:txBody>
      </p:sp>
      <p:sp>
        <p:nvSpPr>
          <p:cNvPr id="25609" name="Rectangle 12"/>
          <p:cNvSpPr>
            <a:spLocks noChangeArrowheads="1"/>
          </p:cNvSpPr>
          <p:nvPr/>
        </p:nvSpPr>
        <p:spPr bwMode="auto">
          <a:xfrm>
            <a:off x="839179" y="568329"/>
            <a:ext cx="103944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Comic Sans MS" pitchFamily="66" charset="0"/>
              </a:rPr>
              <a:t>Red blotches along leaf margin and red veins in red grapevine varieties </a:t>
            </a:r>
            <a:endParaRPr lang="en-US">
              <a:latin typeface="Calibri" pitchFamily="34" charset="0"/>
            </a:endParaRPr>
          </a:p>
        </p:txBody>
      </p:sp>
      <p:pic>
        <p:nvPicPr>
          <p:cNvPr id="4894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2013" y="5304869"/>
            <a:ext cx="10983697" cy="150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253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 l="3766" t="39607"/>
          <a:stretch>
            <a:fillRect/>
          </a:stretch>
        </p:blipFill>
        <p:spPr bwMode="auto">
          <a:xfrm>
            <a:off x="391885" y="4087652"/>
            <a:ext cx="10946675" cy="250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4094922" cy="6096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Discovery of new viruses</a:t>
            </a:r>
            <a:br>
              <a:rPr lang="en-US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</a:br>
            <a:endParaRPr lang="en-US" b="1" dirty="0">
              <a:solidFill>
                <a:srgbClr val="0000FF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0" y="406401"/>
            <a:ext cx="697940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omic Sans MS" pitchFamily="66" charset="0"/>
              </a:rPr>
              <a:t> Graft incompatibility resulting in </a:t>
            </a:r>
          </a:p>
          <a:p>
            <a:r>
              <a:rPr lang="en-US" sz="2000" b="1" dirty="0">
                <a:latin typeface="Comic Sans MS" pitchFamily="66" charset="0"/>
              </a:rPr>
              <a:t>death of the Cabernet Sauvignon </a:t>
            </a:r>
          </a:p>
          <a:p>
            <a:r>
              <a:rPr lang="en-US" sz="2000" b="1" dirty="0">
                <a:latin typeface="Comic Sans MS" pitchFamily="66" charset="0"/>
              </a:rPr>
              <a:t>plants was observed in four different rootstocks. </a:t>
            </a:r>
          </a:p>
          <a:p>
            <a:endParaRPr lang="en-US" sz="20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b="1" dirty="0" err="1">
                <a:latin typeface="Comic Sans MS" pitchFamily="66" charset="0"/>
              </a:rPr>
              <a:t>dsRNA</a:t>
            </a:r>
            <a:r>
              <a:rPr lang="en-US" sz="2000" b="1" dirty="0">
                <a:latin typeface="Comic Sans MS" pitchFamily="66" charset="0"/>
              </a:rPr>
              <a:t> was used to synthesis DNA libraries</a:t>
            </a:r>
            <a:endParaRPr lang="en-US" sz="20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en-US" sz="20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b="1" dirty="0">
                <a:latin typeface="Comic Sans MS" pitchFamily="66" charset="0"/>
              </a:rPr>
              <a:t>Discovery of a new </a:t>
            </a:r>
            <a:r>
              <a:rPr lang="en-US" sz="2000" dirty="0">
                <a:latin typeface="Comic Sans MS" pitchFamily="66" charset="0"/>
              </a:rPr>
              <a:t>(Grapevine Virus F; GVF). </a:t>
            </a:r>
            <a:r>
              <a:rPr lang="en-US" sz="2000" b="1" dirty="0">
                <a:latin typeface="Comic Sans MS" pitchFamily="66" charset="0"/>
              </a:rPr>
              <a:t>Family: </a:t>
            </a:r>
            <a:r>
              <a:rPr lang="en-US" sz="2000" dirty="0" err="1">
                <a:latin typeface="Comic Sans MS" pitchFamily="66" charset="0"/>
              </a:rPr>
              <a:t>Betaflexiviridae</a:t>
            </a:r>
            <a:r>
              <a:rPr lang="en-US" sz="2000" dirty="0">
                <a:latin typeface="Comic Sans MS" pitchFamily="66" charset="0"/>
              </a:rPr>
              <a:t>; Genus: </a:t>
            </a:r>
            <a:r>
              <a:rPr lang="en-US" sz="2000" dirty="0" err="1">
                <a:latin typeface="Comic Sans MS" pitchFamily="66" charset="0"/>
              </a:rPr>
              <a:t>Vitivirus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650" t="866" b="690"/>
          <a:stretch>
            <a:fillRect/>
          </a:stretch>
        </p:blipFill>
        <p:spPr bwMode="auto">
          <a:xfrm>
            <a:off x="7670643" y="70773"/>
            <a:ext cx="4075043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7421581" y="3369725"/>
            <a:ext cx="4347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omic Sans MS" pitchFamily="66" charset="0"/>
              </a:rPr>
              <a:t>Dead vines, 2 years post inoculation </a:t>
            </a:r>
            <a:endParaRPr lang="en-US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8676120" y="3018991"/>
            <a:ext cx="282266" cy="3256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0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85" t="30675" r="4675" b="30936"/>
          <a:stretch>
            <a:fillRect/>
          </a:stretch>
        </p:blipFill>
        <p:spPr>
          <a:xfrm>
            <a:off x="388211" y="4747099"/>
            <a:ext cx="10717883" cy="1741251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21751" y="0"/>
            <a:ext cx="3266258" cy="6096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Discovery of new viruses</a:t>
            </a:r>
            <a:br>
              <a:rPr lang="en-US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</a:br>
            <a:endParaRPr lang="en-US" b="1" dirty="0">
              <a:solidFill>
                <a:srgbClr val="0000FF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0484" name="TextBox 8"/>
          <p:cNvSpPr txBox="1">
            <a:spLocks noChangeArrowheads="1"/>
          </p:cNvSpPr>
          <p:nvPr/>
        </p:nvSpPr>
        <p:spPr bwMode="auto">
          <a:xfrm>
            <a:off x="512064" y="3009528"/>
            <a:ext cx="105887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omic Sans MS" pitchFamily="66" charset="0"/>
              </a:rPr>
              <a:t> Vein-clearing infection from the Midwest region of the U S.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omic Sans MS" pitchFamily="66" charset="0"/>
              </a:rPr>
              <a:t> small RNAs were used to synthesis DNA libraries. 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omic Sans MS" pitchFamily="66" charset="0"/>
              </a:rPr>
              <a:t> The discovery of the first DNA virus of grapevine </a:t>
            </a:r>
            <a:r>
              <a:rPr lang="en-US" sz="2000" b="1" dirty="0" err="1">
                <a:solidFill>
                  <a:srgbClr val="FF0000"/>
                </a:solidFill>
                <a:latin typeface="Comic Sans MS" pitchFamily="66" charset="0"/>
              </a:rPr>
              <a:t>Grapevine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 vein clearing virus </a:t>
            </a:r>
            <a:r>
              <a:rPr lang="en-US" sz="2000" b="1" dirty="0">
                <a:latin typeface="Comic Sans MS" pitchFamily="66" charset="0"/>
              </a:rPr>
              <a:t>(GVCV)  Family: </a:t>
            </a:r>
            <a:r>
              <a:rPr lang="en-US" sz="2000" b="1" i="1" dirty="0" err="1">
                <a:latin typeface="Comic Sans MS" pitchFamily="66" charset="0"/>
              </a:rPr>
              <a:t>Caulimoviridae</a:t>
            </a:r>
            <a:r>
              <a:rPr lang="en-US" sz="2000" b="1" dirty="0">
                <a:latin typeface="Comic Sans MS" pitchFamily="66" charset="0"/>
              </a:rPr>
              <a:t>, Genus: </a:t>
            </a:r>
            <a:r>
              <a:rPr lang="en-US" sz="2000" b="1" i="1" dirty="0" err="1">
                <a:latin typeface="Comic Sans MS" pitchFamily="66" charset="0"/>
              </a:rPr>
              <a:t>Badnavirus</a:t>
            </a:r>
            <a:endParaRPr lang="en-US" sz="2000" b="1" i="1" dirty="0">
              <a:latin typeface="Comic Sans MS" pitchFamily="66" charset="0"/>
            </a:endParaRPr>
          </a:p>
          <a:p>
            <a:r>
              <a:rPr lang="en-US" sz="2000" b="1" i="1" dirty="0">
                <a:latin typeface="Comic Sans MS" pitchFamily="66" charset="0"/>
              </a:rPr>
              <a:t> </a:t>
            </a:r>
            <a:endParaRPr lang="en-US" sz="2000" b="1" dirty="0">
              <a:latin typeface="Comic Sans MS" pitchFamily="66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879453" y="279401"/>
            <a:ext cx="9616471" cy="2657475"/>
            <a:chOff x="539750" y="596900"/>
            <a:chExt cx="8039100" cy="2657476"/>
          </a:xfrm>
        </p:grpSpPr>
        <p:pic>
          <p:nvPicPr>
            <p:cNvPr id="20487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 l="4977" r="3247"/>
            <a:stretch>
              <a:fillRect/>
            </a:stretch>
          </p:blipFill>
          <p:spPr bwMode="auto">
            <a:xfrm>
              <a:off x="539750" y="596900"/>
              <a:ext cx="8039100" cy="2657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8" name="TextBox 9"/>
            <p:cNvSpPr txBox="1">
              <a:spLocks noChangeArrowheads="1"/>
            </p:cNvSpPr>
            <p:nvPr/>
          </p:nvSpPr>
          <p:spPr bwMode="auto">
            <a:xfrm>
              <a:off x="812800" y="2819400"/>
              <a:ext cx="11528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omic Sans MS" pitchFamily="66" charset="0"/>
                </a:rPr>
                <a:t>Healthy </a:t>
              </a:r>
            </a:p>
          </p:txBody>
        </p:sp>
        <p:sp>
          <p:nvSpPr>
            <p:cNvPr id="20489" name="TextBox 10"/>
            <p:cNvSpPr txBox="1">
              <a:spLocks noChangeArrowheads="1"/>
            </p:cNvSpPr>
            <p:nvPr/>
          </p:nvSpPr>
          <p:spPr bwMode="auto">
            <a:xfrm>
              <a:off x="3187700" y="2832100"/>
              <a:ext cx="13708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omic Sans MS" pitchFamily="66" charset="0"/>
                </a:rPr>
                <a:t>Infected  </a:t>
              </a:r>
            </a:p>
          </p:txBody>
        </p:sp>
        <p:sp>
          <p:nvSpPr>
            <p:cNvPr id="20490" name="TextBox 11"/>
            <p:cNvSpPr txBox="1">
              <a:spLocks noChangeArrowheads="1"/>
            </p:cNvSpPr>
            <p:nvPr/>
          </p:nvSpPr>
          <p:spPr bwMode="auto">
            <a:xfrm>
              <a:off x="5918200" y="2819400"/>
              <a:ext cx="13708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omic Sans MS" pitchFamily="66" charset="0"/>
                </a:rPr>
                <a:t>Infected  </a:t>
              </a:r>
            </a:p>
          </p:txBody>
        </p:sp>
      </p:grpSp>
      <p:sp>
        <p:nvSpPr>
          <p:cNvPr id="20486" name="TextBox 13"/>
          <p:cNvSpPr txBox="1">
            <a:spLocks noChangeArrowheads="1"/>
          </p:cNvSpPr>
          <p:nvPr/>
        </p:nvSpPr>
        <p:spPr bwMode="auto">
          <a:xfrm>
            <a:off x="720101" y="6390498"/>
            <a:ext cx="699170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>
                <a:latin typeface="Comic Sans MS" pitchFamily="66" charset="0"/>
              </a:rPr>
              <a:t>PHYTOPATHOLOGY, Vol. 101, No. 9, 2011 1081-1090</a:t>
            </a:r>
            <a:endParaRPr lang="en-US" sz="1600" b="1" dirty="0"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24471" y="138674"/>
            <a:ext cx="8199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noProof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Biological assays using herbaceous hosts</a:t>
            </a:r>
            <a:endParaRPr lang="en-US" sz="3200" b="1" dirty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8" name="Picture 2" descr="C:\Users\al rwahnih.FPSNET\Desktop\Desktop 12.4.13\ds vs siRNA 2013\Maher, herbaceous hosts\Maher, herbaceous hosts\DSC_0013.JPG"/>
          <p:cNvPicPr>
            <a:picLocks noChangeAspect="1" noChangeArrowheads="1"/>
          </p:cNvPicPr>
          <p:nvPr/>
        </p:nvPicPr>
        <p:blipFill>
          <a:blip r:embed="rId3" cstate="print"/>
          <a:srcRect r="5692"/>
          <a:stretch>
            <a:fillRect/>
          </a:stretch>
        </p:blipFill>
        <p:spPr bwMode="auto">
          <a:xfrm>
            <a:off x="6867713" y="3925824"/>
            <a:ext cx="3734130" cy="263015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898012" y="4155908"/>
            <a:ext cx="9601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i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800" i="1" dirty="0" err="1">
                <a:latin typeface="Comic Sans MS" pitchFamily="66" charset="0"/>
                <a:cs typeface="Times New Roman" pitchFamily="18" charset="0"/>
              </a:rPr>
              <a:t>Chenopodium</a:t>
            </a:r>
            <a:r>
              <a:rPr lang="en-US" sz="2800" i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800" i="1" dirty="0" err="1">
                <a:latin typeface="Comic Sans MS" pitchFamily="66" charset="0"/>
                <a:cs typeface="Times New Roman" pitchFamily="18" charset="0"/>
              </a:rPr>
              <a:t>amaranticolor</a:t>
            </a:r>
            <a:endParaRPr lang="en-US" sz="2800" i="1" dirty="0">
              <a:latin typeface="Comic Sans MS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i="1" dirty="0">
                <a:latin typeface="Comic Sans MS" pitchFamily="66" charset="0"/>
                <a:cs typeface="Times New Roman" pitchFamily="18" charset="0"/>
              </a:rPr>
              <a:t> C. Quinoa</a:t>
            </a:r>
          </a:p>
          <a:p>
            <a:pPr>
              <a:buFont typeface="Wingdings" pitchFamily="2" charset="2"/>
              <a:buChar char="§"/>
            </a:pPr>
            <a:r>
              <a:rPr lang="en-US" sz="2800" i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800" i="1" dirty="0" err="1">
                <a:latin typeface="Comic Sans MS" pitchFamily="66" charset="0"/>
                <a:cs typeface="Times New Roman" pitchFamily="18" charset="0"/>
              </a:rPr>
              <a:t>Nicotiana</a:t>
            </a:r>
            <a:r>
              <a:rPr lang="en-US" sz="2800" i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800" i="1" dirty="0" err="1">
                <a:latin typeface="Comic Sans MS" pitchFamily="66" charset="0"/>
                <a:cs typeface="Times New Roman" pitchFamily="18" charset="0"/>
              </a:rPr>
              <a:t>clevelandii</a:t>
            </a:r>
            <a:endParaRPr lang="en-US" sz="2800" i="1" dirty="0">
              <a:latin typeface="Comic Sans MS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i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800" i="1" dirty="0" err="1">
                <a:latin typeface="Comic Sans MS" pitchFamily="66" charset="0"/>
                <a:cs typeface="Times New Roman" pitchFamily="18" charset="0"/>
              </a:rPr>
              <a:t>Cucumis</a:t>
            </a:r>
            <a:r>
              <a:rPr lang="en-US" sz="2800" i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800" i="1" dirty="0" err="1">
                <a:latin typeface="Comic Sans MS" pitchFamily="66" charset="0"/>
                <a:cs typeface="Times New Roman" pitchFamily="18" charset="0"/>
              </a:rPr>
              <a:t>sativus</a:t>
            </a:r>
            <a:endParaRPr lang="en-US" sz="2800" i="1" dirty="0">
              <a:latin typeface="Comic Sans MS" pitchFamily="66" charset="0"/>
              <a:cs typeface="Times New Roman" pitchFamily="18" charset="0"/>
            </a:endParaRPr>
          </a:p>
          <a:p>
            <a:endParaRPr lang="en-US" sz="28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7" name="Picture 3" descr="IMG00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8536" y="1371600"/>
            <a:ext cx="2590800" cy="22860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2" name="Picture 5" descr="IMG009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3436" y="1371600"/>
            <a:ext cx="2590800" cy="22860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pic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7031737" y="1371601"/>
            <a:ext cx="3243447" cy="2225675"/>
            <a:chOff x="4876800" y="2971800"/>
            <a:chExt cx="4248126" cy="2987675"/>
          </a:xfrm>
        </p:grpSpPr>
        <p:pic>
          <p:nvPicPr>
            <p:cNvPr id="14" name="Picture 2" descr="herbaceous host pos and neg72ppiadj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76800" y="2971800"/>
              <a:ext cx="4191000" cy="2987675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911725" y="3062288"/>
              <a:ext cx="2459720" cy="495779"/>
            </a:xfrm>
            <a:prstGeom prst="rect">
              <a:avLst/>
            </a:prstGeom>
            <a:solidFill>
              <a:schemeClr val="tx1"/>
            </a:solidFill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Comic Sans MS" pitchFamily="66" charset="0"/>
                </a:rPr>
                <a:t>Virus infected</a:t>
              </a:r>
              <a:endParaRPr lang="en-US" sz="24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7772399" y="3079751"/>
              <a:ext cx="1352527" cy="495779"/>
            </a:xfrm>
            <a:prstGeom prst="rect">
              <a:avLst/>
            </a:prstGeom>
            <a:solidFill>
              <a:schemeClr val="tx1"/>
            </a:solidFill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Comic Sans MS" pitchFamily="66" charset="0"/>
                </a:rPr>
                <a:t>Healthy</a:t>
              </a:r>
              <a:endParaRPr lang="en-US" sz="240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353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l="2795" r="2914" b="19077"/>
          <a:stretch>
            <a:fillRect/>
          </a:stretch>
        </p:blipFill>
        <p:spPr bwMode="auto">
          <a:xfrm>
            <a:off x="731723" y="4330700"/>
            <a:ext cx="10519326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 l="4099" r="5353" b="5141"/>
          <a:stretch>
            <a:fillRect/>
          </a:stretch>
        </p:blipFill>
        <p:spPr bwMode="auto">
          <a:xfrm>
            <a:off x="6091238" y="0"/>
            <a:ext cx="4462462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9"/>
          <p:cNvSpPr>
            <a:spLocks noChangeArrowheads="1"/>
          </p:cNvSpPr>
          <p:nvPr/>
        </p:nvSpPr>
        <p:spPr bwMode="auto">
          <a:xfrm>
            <a:off x="146957" y="406400"/>
            <a:ext cx="5949043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err="1" smtClean="0">
                <a:latin typeface="Comic Sans MS" pitchFamily="66" charset="0"/>
              </a:rPr>
              <a:t>Chlorotic</a:t>
            </a:r>
            <a:r>
              <a:rPr lang="en-US" sz="2000" b="1" dirty="0" smtClean="0">
                <a:latin typeface="Comic Sans MS" pitchFamily="66" charset="0"/>
              </a:rPr>
              <a:t> </a:t>
            </a:r>
            <a:r>
              <a:rPr lang="en-US" sz="2000" b="1" dirty="0">
                <a:latin typeface="Comic Sans MS" pitchFamily="66" charset="0"/>
              </a:rPr>
              <a:t>mottling and leaf deformations were observed on the cv Pinot </a:t>
            </a:r>
            <a:r>
              <a:rPr lang="en-US" sz="2000" b="1" dirty="0" err="1">
                <a:latin typeface="Comic Sans MS" pitchFamily="66" charset="0"/>
              </a:rPr>
              <a:t>gris</a:t>
            </a:r>
            <a:r>
              <a:rPr lang="en-US" sz="2000" b="1" dirty="0">
                <a:latin typeface="Comic Sans MS" pitchFamily="66" charset="0"/>
              </a:rPr>
              <a:t> (PG) in the </a:t>
            </a:r>
            <a:r>
              <a:rPr lang="en-US" sz="2000" b="1" dirty="0" err="1">
                <a:latin typeface="Comic Sans MS" pitchFamily="66" charset="0"/>
              </a:rPr>
              <a:t>Trentino</a:t>
            </a:r>
            <a:r>
              <a:rPr lang="en-US" sz="2000" b="1" dirty="0">
                <a:latin typeface="Comic Sans MS" pitchFamily="66" charset="0"/>
              </a:rPr>
              <a:t> region (Italy).</a:t>
            </a:r>
          </a:p>
          <a:p>
            <a:endParaRPr lang="en-US" sz="2000" b="1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omic Sans MS" pitchFamily="66" charset="0"/>
              </a:rPr>
              <a:t> small RNAs were used to synthesis DNA libraries</a:t>
            </a:r>
          </a:p>
          <a:p>
            <a:pPr>
              <a:buFont typeface="Wingdings" pitchFamily="2" charset="2"/>
              <a:buChar char="Ø"/>
            </a:pPr>
            <a:endParaRPr lang="en-US" sz="2000" b="1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omic Sans MS" pitchFamily="66" charset="0"/>
              </a:rPr>
              <a:t> Discovery of a new virus species: 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Grapevine Pinot </a:t>
            </a:r>
            <a:r>
              <a:rPr lang="en-US" sz="2000" b="1" dirty="0" err="1">
                <a:solidFill>
                  <a:srgbClr val="FF0000"/>
                </a:solidFill>
                <a:latin typeface="Comic Sans MS" pitchFamily="66" charset="0"/>
              </a:rPr>
              <a:t>gris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 virus (GPGV).</a:t>
            </a:r>
            <a:r>
              <a:rPr lang="en-US" sz="2000" b="1" dirty="0">
                <a:latin typeface="Comic Sans MS" pitchFamily="66" charset="0"/>
              </a:rPr>
              <a:t> Family: </a:t>
            </a:r>
            <a:r>
              <a:rPr lang="en-US" sz="2000" b="1" dirty="0" err="1">
                <a:latin typeface="Comic Sans MS" pitchFamily="66" charset="0"/>
              </a:rPr>
              <a:t>Betaflexiviridae</a:t>
            </a:r>
            <a:r>
              <a:rPr lang="en-US" sz="2000" b="1" dirty="0">
                <a:latin typeface="Comic Sans MS" pitchFamily="66" charset="0"/>
              </a:rPr>
              <a:t>; Genus: </a:t>
            </a:r>
            <a:r>
              <a:rPr lang="en-US" sz="2000" b="1" dirty="0" err="1">
                <a:latin typeface="Comic Sans MS" pitchFamily="66" charset="0"/>
              </a:rPr>
              <a:t>Trichovirus</a:t>
            </a:r>
            <a:endParaRPr lang="en-US" sz="2000" b="1" dirty="0">
              <a:latin typeface="Comic Sans MS" pitchFamily="66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" y="0"/>
            <a:ext cx="2730500" cy="6096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Discovery of new viruses</a:t>
            </a:r>
            <a:br>
              <a:rPr lang="en-US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</a:br>
            <a:endParaRPr lang="en-US" b="1" dirty="0">
              <a:solidFill>
                <a:srgbClr val="0000FF"/>
              </a:solidFill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3210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1020541" y="0"/>
            <a:ext cx="5049529" cy="400050"/>
          </a:xfrm>
        </p:spPr>
        <p:txBody>
          <a:bodyPr/>
          <a:lstStyle/>
          <a:p>
            <a:pPr algn="l" eaLnBrk="1" hangingPunct="1"/>
            <a:r>
              <a:rPr lang="en-US" sz="1800" b="1" dirty="0">
                <a:solidFill>
                  <a:srgbClr val="0000FF"/>
                </a:solidFill>
                <a:latin typeface="Comic Sans MS" pitchFamily="66" charset="0"/>
              </a:rPr>
              <a:t>Re-sequencing of known viruses 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3" cstate="print"/>
          <a:srcRect l="3703" t="12770" r="4013" b="14377"/>
          <a:stretch>
            <a:fillRect/>
          </a:stretch>
        </p:blipFill>
        <p:spPr bwMode="auto">
          <a:xfrm>
            <a:off x="824931" y="4929810"/>
            <a:ext cx="10769060" cy="19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4908" y="215900"/>
            <a:ext cx="4371356" cy="470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7"/>
          <p:cNvSpPr>
            <a:spLocks noChangeArrowheads="1"/>
          </p:cNvSpPr>
          <p:nvPr/>
        </p:nvSpPr>
        <p:spPr bwMode="auto">
          <a:xfrm>
            <a:off x="716485" y="317500"/>
            <a:ext cx="84812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>
                <a:latin typeface="Comic Sans MS" pitchFamily="66" charset="0"/>
              </a:rPr>
              <a:t>  </a:t>
            </a:r>
            <a:r>
              <a:rPr lang="en-US" b="1" dirty="0" err="1">
                <a:latin typeface="Comic Sans MS" pitchFamily="66" charset="0"/>
              </a:rPr>
              <a:t>dsRNA</a:t>
            </a:r>
            <a:r>
              <a:rPr lang="en-US" b="1" dirty="0">
                <a:latin typeface="Comic Sans MS" pitchFamily="66" charset="0"/>
              </a:rPr>
              <a:t> from GLRaV-7 strain </a:t>
            </a:r>
            <a:r>
              <a:rPr lang="en-US" b="1" dirty="0" err="1">
                <a:latin typeface="Comic Sans MS" pitchFamily="66" charset="0"/>
              </a:rPr>
              <a:t>Swi</a:t>
            </a:r>
            <a:r>
              <a:rPr lang="en-US" b="1" dirty="0">
                <a:latin typeface="Comic Sans MS" pitchFamily="66" charset="0"/>
              </a:rPr>
              <a:t> was identified in  </a:t>
            </a:r>
          </a:p>
          <a:p>
            <a:r>
              <a:rPr lang="en-US" b="1" dirty="0">
                <a:latin typeface="Comic Sans MS" pitchFamily="66" charset="0"/>
              </a:rPr>
              <a:t>    Pinot Noir clone 23 (PN23)</a:t>
            </a:r>
          </a:p>
          <a:p>
            <a:pPr>
              <a:buFont typeface="Wingdings" pitchFamily="2" charset="2"/>
              <a:buChar char="Ø"/>
            </a:pPr>
            <a:r>
              <a:rPr lang="en-US" b="1" dirty="0">
                <a:latin typeface="Comic Sans MS" pitchFamily="66" charset="0"/>
              </a:rPr>
              <a:t> The average coverage depth was 16, 891-fold per </a:t>
            </a:r>
            <a:r>
              <a:rPr lang="en-US" b="1" dirty="0" err="1">
                <a:latin typeface="Comic Sans MS" pitchFamily="66" charset="0"/>
              </a:rPr>
              <a:t>nt</a:t>
            </a:r>
            <a:endParaRPr lang="en-US" b="1" dirty="0">
              <a:latin typeface="Comic Sans MS" pitchFamily="66" charset="0"/>
            </a:endParaRPr>
          </a:p>
        </p:txBody>
      </p:sp>
      <p:pic>
        <p:nvPicPr>
          <p:cNvPr id="327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361872" y="1428751"/>
            <a:ext cx="6593801" cy="3421063"/>
          </a:xfrm>
        </p:spPr>
      </p:pic>
      <p:sp>
        <p:nvSpPr>
          <p:cNvPr id="32775" name="Rectangle 9"/>
          <p:cNvSpPr>
            <a:spLocks noChangeArrowheads="1"/>
          </p:cNvSpPr>
          <p:nvPr/>
        </p:nvSpPr>
        <p:spPr bwMode="auto">
          <a:xfrm>
            <a:off x="8384691" y="-19050"/>
            <a:ext cx="17722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Comic Sans MS" pitchFamily="66" charset="0"/>
              </a:rPr>
              <a:t>Hsp70h gene </a:t>
            </a:r>
          </a:p>
        </p:txBody>
      </p:sp>
    </p:spTree>
    <p:extLst>
      <p:ext uri="{BB962C8B-B14F-4D97-AF65-F5344CB8AC3E}">
        <p14:creationId xmlns:p14="http://schemas.microsoft.com/office/powerpoint/2010/main" val="30995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473450" y="222730"/>
            <a:ext cx="5219700" cy="677863"/>
          </a:xfrm>
        </p:spPr>
        <p:txBody>
          <a:bodyPr/>
          <a:lstStyle/>
          <a:p>
            <a:pPr eaLnBrk="1" hangingPunct="1"/>
            <a:r>
              <a:rPr lang="en-US" sz="2900" b="1" dirty="0">
                <a:solidFill>
                  <a:srgbClr val="FF0000"/>
                </a:solidFill>
                <a:latin typeface="Comic Sans MS" pitchFamily="66" charset="0"/>
              </a:rPr>
              <a:t>A new strains of GLRaV-3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3" cstate="print"/>
          <a:srcRect l="4787" t="9843" r="14687" b="6293"/>
          <a:stretch>
            <a:fillRect/>
          </a:stretch>
        </p:blipFill>
        <p:spPr bwMode="auto">
          <a:xfrm>
            <a:off x="0" y="4724400"/>
            <a:ext cx="1089659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3150" y="1802079"/>
            <a:ext cx="7098921" cy="300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457200" y="801065"/>
            <a:ext cx="11201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itchFamily="34" charset="0"/>
              </a:rPr>
              <a:t>The complete genome sequences of two newly identified genetic variants of GLRaV-3 isolates, GH11 (18671 nt) and GH30 (18576 nt) were sequenced and </a:t>
            </a:r>
            <a:r>
              <a:rPr lang="en-US" sz="2000" dirty="0" smtClean="0">
                <a:latin typeface="Calibri" pitchFamily="34" charset="0"/>
              </a:rPr>
              <a:t>found to </a:t>
            </a:r>
            <a:r>
              <a:rPr lang="en-US" sz="2000" dirty="0">
                <a:latin typeface="Calibri" pitchFamily="34" charset="0"/>
              </a:rPr>
              <a:t>be less than 70 % similar to other South African GLRaV-3 variants.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1"/>
            <a:ext cx="3916017" cy="41744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Re-sequencing of known viruses </a:t>
            </a:r>
          </a:p>
        </p:txBody>
      </p:sp>
    </p:spTree>
    <p:extLst>
      <p:ext uri="{BB962C8B-B14F-4D97-AF65-F5344CB8AC3E}">
        <p14:creationId xmlns:p14="http://schemas.microsoft.com/office/powerpoint/2010/main" val="189420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34356" y="2734808"/>
            <a:ext cx="10897979" cy="6905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NGS as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a routine diagnostic </a:t>
            </a: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tool for grapevine pathology</a:t>
            </a:r>
            <a:b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</a:br>
            <a:endParaRPr lang="en-US" sz="3200" b="1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77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3530" y="1747157"/>
            <a:ext cx="12035462" cy="3657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US" sz="2800" b="1" dirty="0">
                <a:solidFill>
                  <a:srgbClr val="0000FF"/>
                </a:solidFill>
                <a:latin typeface="Comic Sans MS" pitchFamily="66" charset="0"/>
              </a:rPr>
              <a:t>Technological challenges:</a:t>
            </a:r>
          </a:p>
          <a:p>
            <a:pPr marL="342900" indent="-342900">
              <a:defRPr/>
            </a:pPr>
            <a:endParaRPr lang="en-US" sz="28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800" b="1" dirty="0">
                <a:latin typeface="Comic Sans MS" pitchFamily="66" charset="0"/>
              </a:rPr>
              <a:t>Developing efficient sample </a:t>
            </a:r>
            <a:r>
              <a:rPr lang="en-US" sz="2800" b="1" dirty="0" smtClean="0">
                <a:latin typeface="Comic Sans MS" pitchFamily="66" charset="0"/>
              </a:rPr>
              <a:t>preparation methods </a:t>
            </a:r>
            <a:r>
              <a:rPr lang="en-US" sz="2800" b="1" dirty="0">
                <a:latin typeface="Comic Sans MS" pitchFamily="66" charset="0"/>
              </a:rPr>
              <a:t>for large scale application.</a:t>
            </a:r>
          </a:p>
          <a:p>
            <a:pPr marL="342900" indent="-342900">
              <a:defRPr/>
            </a:pPr>
            <a:endParaRPr lang="en-US" sz="2800" b="1" dirty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800" b="1" dirty="0">
                <a:latin typeface="Comic Sans MS" pitchFamily="66" charset="0"/>
              </a:rPr>
              <a:t> Developing Bioinformatics algorithms to efficiently separate pathogen and host sequences </a:t>
            </a:r>
          </a:p>
          <a:p>
            <a:pPr>
              <a:defRPr/>
            </a:pPr>
            <a:endParaRPr lang="en-US" sz="2800" b="1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80964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The use of NGS as a routine 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diagnostic 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tool</a:t>
            </a:r>
          </a:p>
        </p:txBody>
      </p:sp>
    </p:spTree>
    <p:extLst>
      <p:ext uri="{BB962C8B-B14F-4D97-AF65-F5344CB8AC3E}">
        <p14:creationId xmlns:p14="http://schemas.microsoft.com/office/powerpoint/2010/main" val="359197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0426" y="4346575"/>
            <a:ext cx="2316163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524000" y="6161088"/>
            <a:ext cx="346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Sciclone® NGS Workstation</a:t>
            </a:r>
          </a:p>
          <a:p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Complete library production</a:t>
            </a:r>
          </a:p>
        </p:txBody>
      </p:sp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8014" y="4268788"/>
            <a:ext cx="1533525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5607051" y="6297614"/>
            <a:ext cx="1889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Agilent Bravo </a:t>
            </a:r>
          </a:p>
        </p:txBody>
      </p:sp>
      <p:sp>
        <p:nvSpPr>
          <p:cNvPr id="40966" name="Rectangle 8"/>
          <p:cNvSpPr>
            <a:spLocks noChangeArrowheads="1"/>
          </p:cNvSpPr>
          <p:nvPr/>
        </p:nvSpPr>
        <p:spPr bwMode="auto">
          <a:xfrm>
            <a:off x="493776" y="1355725"/>
            <a:ext cx="1111910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92D050"/>
                </a:solidFill>
                <a:latin typeface="Comic Sans MS" pitchFamily="66" charset="0"/>
              </a:rPr>
              <a:t>We need to: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omic Sans MS" pitchFamily="66" charset="0"/>
              </a:rPr>
              <a:t> Develop and validate new sample preparation protocols </a:t>
            </a:r>
            <a:r>
              <a:rPr lang="en-US" sz="2400" b="1" dirty="0" smtClean="0">
                <a:latin typeface="Comic Sans MS" pitchFamily="66" charset="0"/>
              </a:rPr>
              <a:t>(</a:t>
            </a:r>
            <a:r>
              <a:rPr lang="en-US" sz="2400" b="1" dirty="0">
                <a:latin typeface="Comic Sans MS" pitchFamily="66" charset="0"/>
              </a:rPr>
              <a:t>TNA, </a:t>
            </a:r>
            <a:r>
              <a:rPr lang="en-US" sz="2400" b="1" dirty="0" err="1">
                <a:latin typeface="Comic Sans MS" pitchFamily="66" charset="0"/>
              </a:rPr>
              <a:t>siRNAs</a:t>
            </a:r>
            <a:r>
              <a:rPr lang="en-US" sz="2400" b="1" dirty="0">
                <a:latin typeface="Comic Sans MS" pitchFamily="66" charset="0"/>
              </a:rPr>
              <a:t>, </a:t>
            </a:r>
            <a:r>
              <a:rPr lang="en-US" sz="2400" b="1" dirty="0" err="1">
                <a:latin typeface="Comic Sans MS" pitchFamily="66" charset="0"/>
              </a:rPr>
              <a:t>dsRNA</a:t>
            </a:r>
            <a:r>
              <a:rPr lang="en-US" sz="2400" b="1" dirty="0">
                <a:latin typeface="Comic Sans MS" pitchFamily="66" charset="0"/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omic Sans MS" pitchFamily="66" charset="0"/>
              </a:rPr>
              <a:t> Improve efficiency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omic Sans MS" pitchFamily="66" charset="0"/>
              </a:rPr>
              <a:t> Decrease cost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omic Sans MS" pitchFamily="66" charset="0"/>
              </a:rPr>
              <a:t> Increase throughput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omic Sans MS" pitchFamily="66" charset="0"/>
              </a:rPr>
              <a:t> Decrease sample tracking errors</a:t>
            </a:r>
          </a:p>
          <a:p>
            <a:endParaRPr lang="en-US" sz="2400" b="1" dirty="0">
              <a:latin typeface="Comic Sans MS" pitchFamily="66" charset="0"/>
            </a:endParaRPr>
          </a:p>
        </p:txBody>
      </p:sp>
      <p:pic>
        <p:nvPicPr>
          <p:cNvPr id="40967" name="Picture 5"/>
          <p:cNvPicPr>
            <a:picLocks noChangeAspect="1" noChangeArrowheads="1"/>
          </p:cNvPicPr>
          <p:nvPr/>
        </p:nvPicPr>
        <p:blipFill>
          <a:blip r:embed="rId5" cstate="print"/>
          <a:srcRect l="6021" r="7832" b="12941"/>
          <a:stretch>
            <a:fillRect/>
          </a:stretch>
        </p:blipFill>
        <p:spPr bwMode="auto">
          <a:xfrm>
            <a:off x="8023226" y="4195764"/>
            <a:ext cx="2232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9" name="TextBox 13"/>
          <p:cNvSpPr txBox="1">
            <a:spLocks noChangeArrowheads="1"/>
          </p:cNvSpPr>
          <p:nvPr/>
        </p:nvSpPr>
        <p:spPr bwMode="auto">
          <a:xfrm>
            <a:off x="8216901" y="6324600"/>
            <a:ext cx="2360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VERSA 1100 NGLP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3850" y="112522"/>
            <a:ext cx="2730500" cy="6096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Comic Sans MS" pitchFamily="66" charset="0"/>
              </a:rPr>
              <a:t>Sample Preparation </a:t>
            </a:r>
            <a:r>
              <a:rPr lang="en-US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/>
            </a:r>
            <a:br>
              <a:rPr lang="en-US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</a:br>
            <a:endParaRPr lang="en-US" b="1" dirty="0">
              <a:solidFill>
                <a:srgbClr val="0000FF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-183157" y="658820"/>
            <a:ext cx="124729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Success of any NGS platform begins with optimal sample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preparation</a:t>
            </a:r>
          </a:p>
        </p:txBody>
      </p:sp>
    </p:spTree>
    <p:extLst>
      <p:ext uri="{BB962C8B-B14F-4D97-AF65-F5344CB8AC3E}">
        <p14:creationId xmlns:p14="http://schemas.microsoft.com/office/powerpoint/2010/main" val="110774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77104" y="2598737"/>
            <a:ext cx="4135438" cy="3119438"/>
          </a:xfrm>
        </p:spPr>
      </p:pic>
      <p:sp>
        <p:nvSpPr>
          <p:cNvPr id="43011" name="TextBox 4"/>
          <p:cNvSpPr txBox="1">
            <a:spLocks noChangeArrowheads="1"/>
          </p:cNvSpPr>
          <p:nvPr/>
        </p:nvSpPr>
        <p:spPr bwMode="auto">
          <a:xfrm>
            <a:off x="1765300" y="6437313"/>
            <a:ext cx="2451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00FF"/>
                </a:solidFill>
                <a:latin typeface="Comic Sans MS" pitchFamily="66" charset="0"/>
              </a:rPr>
              <a:t>NGS platforms  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7023100" y="2057401"/>
            <a:ext cx="3644900" cy="142081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00"/>
                </a:solidFill>
                <a:latin typeface="Comic Sans MS" pitchFamily="66" charset="0"/>
              </a:rPr>
              <a:t>TMI!!! </a:t>
            </a:r>
          </a:p>
          <a:p>
            <a:pPr algn="ctr">
              <a:defRPr/>
            </a:pPr>
            <a:r>
              <a:rPr lang="en-US" b="1" dirty="0">
                <a:solidFill>
                  <a:srgbClr val="FFFF00"/>
                </a:solidFill>
                <a:latin typeface="Comic Sans MS" pitchFamily="66" charset="0"/>
              </a:rPr>
              <a:t>What to do next??</a:t>
            </a:r>
          </a:p>
        </p:txBody>
      </p: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898072" y="1017292"/>
            <a:ext cx="103087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FFFCC"/>
              </a:buClr>
              <a:buSzPct val="65000"/>
              <a:buFont typeface="Wingdings" pitchFamily="2" charset="2"/>
              <a:buNone/>
            </a:pPr>
            <a:r>
              <a:rPr lang="en-US" sz="2000" b="1" dirty="0">
                <a:latin typeface="Comic Sans MS" pitchFamily="66" charset="0"/>
              </a:rPr>
              <a:t>The 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POWER</a:t>
            </a:r>
            <a:r>
              <a:rPr lang="en-US" sz="2000" b="1" dirty="0">
                <a:latin typeface="Comic Sans MS" pitchFamily="66" charset="0"/>
              </a:rPr>
              <a:t> of NGS is in the sheer volume of sequence data generated</a:t>
            </a:r>
          </a:p>
          <a:p>
            <a:pPr>
              <a:spcBef>
                <a:spcPct val="20000"/>
              </a:spcBef>
              <a:buClr>
                <a:srgbClr val="FFFFCC"/>
              </a:buClr>
              <a:buSzPct val="65000"/>
              <a:buFont typeface="Wingdings" pitchFamily="2" charset="2"/>
              <a:buNone/>
            </a:pPr>
            <a:r>
              <a:rPr lang="en-US" sz="2000" b="1" dirty="0">
                <a:latin typeface="Comic Sans MS" pitchFamily="66" charset="0"/>
              </a:rPr>
              <a:t>The </a:t>
            </a:r>
            <a:r>
              <a:rPr lang="en-US" sz="2000" b="1" dirty="0">
                <a:solidFill>
                  <a:srgbClr val="00B050"/>
                </a:solidFill>
                <a:latin typeface="Comic Sans MS" pitchFamily="66" charset="0"/>
              </a:rPr>
              <a:t>PROBLEM</a:t>
            </a:r>
            <a:r>
              <a:rPr lang="en-US" sz="2000" b="1" dirty="0">
                <a:latin typeface="Comic Sans MS" pitchFamily="66" charset="0"/>
              </a:rPr>
              <a:t> with NGS is also in the sheer volume of sequence data generated</a:t>
            </a:r>
          </a:p>
        </p:txBody>
      </p:sp>
      <p:pic>
        <p:nvPicPr>
          <p:cNvPr id="43014" name="Picture 1"/>
          <p:cNvPicPr>
            <a:picLocks noChangeAspect="1" noChangeArrowheads="1"/>
          </p:cNvPicPr>
          <p:nvPr/>
        </p:nvPicPr>
        <p:blipFill>
          <a:blip r:embed="rId4" cstate="print"/>
          <a:srcRect l="15802" t="7446" r="67473" b="68393"/>
          <a:stretch>
            <a:fillRect/>
          </a:stretch>
        </p:blipFill>
        <p:spPr bwMode="auto">
          <a:xfrm>
            <a:off x="3048000" y="5164138"/>
            <a:ext cx="135255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1"/>
          <p:cNvPicPr>
            <a:picLocks noChangeAspect="1" noChangeArrowheads="1"/>
          </p:cNvPicPr>
          <p:nvPr/>
        </p:nvPicPr>
        <p:blipFill>
          <a:blip r:embed="rId5" cstate="print"/>
          <a:srcRect l="3726"/>
          <a:stretch>
            <a:fillRect/>
          </a:stretch>
        </p:blipFill>
        <p:spPr bwMode="auto">
          <a:xfrm>
            <a:off x="1524000" y="5092700"/>
            <a:ext cx="1506538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Bent Arrow 11"/>
          <p:cNvSpPr/>
          <p:nvPr/>
        </p:nvSpPr>
        <p:spPr>
          <a:xfrm>
            <a:off x="2857500" y="4381500"/>
            <a:ext cx="838200" cy="939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3017" name="TextBox 10"/>
          <p:cNvSpPr txBox="1">
            <a:spLocks noChangeArrowheads="1"/>
          </p:cNvSpPr>
          <p:nvPr/>
        </p:nvSpPr>
        <p:spPr bwMode="auto">
          <a:xfrm>
            <a:off x="3724817" y="349715"/>
            <a:ext cx="54809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Dealing with data management</a:t>
            </a:r>
          </a:p>
        </p:txBody>
      </p:sp>
      <p:sp>
        <p:nvSpPr>
          <p:cNvPr id="43018" name="Rectangle 12"/>
          <p:cNvSpPr>
            <a:spLocks noChangeArrowheads="1"/>
          </p:cNvSpPr>
          <p:nvPr/>
        </p:nvSpPr>
        <p:spPr bwMode="auto">
          <a:xfrm>
            <a:off x="473529" y="0"/>
            <a:ext cx="4017509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Bioinformatic challenges </a:t>
            </a:r>
            <a:endParaRPr lang="en-US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3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7872" y="506413"/>
            <a:ext cx="8183688" cy="646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Bioinformatics resources </a:t>
            </a:r>
          </a:p>
        </p:txBody>
      </p:sp>
      <p:pic>
        <p:nvPicPr>
          <p:cNvPr id="44036" name="Picture 2" descr="GenomeQu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3640" y="3714696"/>
            <a:ext cx="3814825" cy="67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4"/>
          <p:cNvPicPr>
            <a:picLocks noChangeAspect="1" noChangeArrowheads="1"/>
          </p:cNvPicPr>
          <p:nvPr/>
        </p:nvPicPr>
        <p:blipFill>
          <a:blip r:embed="rId4" cstate="print"/>
          <a:srcRect l="32343" t="38281" r="55484" b="54688"/>
          <a:stretch>
            <a:fillRect/>
          </a:stretch>
        </p:blipFill>
        <p:spPr bwMode="auto">
          <a:xfrm>
            <a:off x="6090069" y="2860062"/>
            <a:ext cx="4065432" cy="695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5"/>
          <p:cNvPicPr>
            <a:picLocks noChangeAspect="1" noChangeArrowheads="1"/>
          </p:cNvPicPr>
          <p:nvPr/>
        </p:nvPicPr>
        <p:blipFill>
          <a:blip r:embed="rId5" cstate="print"/>
          <a:srcRect l="5000" t="36328" r="73125" b="53516"/>
          <a:stretch>
            <a:fillRect/>
          </a:stretch>
        </p:blipFill>
        <p:spPr bwMode="auto">
          <a:xfrm>
            <a:off x="6249716" y="3617769"/>
            <a:ext cx="3989915" cy="68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0" name="Rectangle 9"/>
          <p:cNvSpPr>
            <a:spLocks noChangeArrowheads="1"/>
          </p:cNvSpPr>
          <p:nvPr/>
        </p:nvSpPr>
        <p:spPr bwMode="auto">
          <a:xfrm>
            <a:off x="907013" y="4381501"/>
            <a:ext cx="1117085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00CC"/>
                </a:solidFill>
                <a:latin typeface="Comic Sans MS" pitchFamily="66" charset="0"/>
              </a:rPr>
              <a:t>User friendly </a:t>
            </a:r>
            <a:r>
              <a:rPr lang="en-US" sz="2400" b="1" dirty="0" err="1">
                <a:solidFill>
                  <a:srgbClr val="0000CC"/>
                </a:solidFill>
                <a:latin typeface="Comic Sans MS" pitchFamily="66" charset="0"/>
              </a:rPr>
              <a:t>bioinformatic</a:t>
            </a:r>
            <a:r>
              <a:rPr lang="en-US" sz="2400" b="1" dirty="0">
                <a:solidFill>
                  <a:srgbClr val="0000CC"/>
                </a:solidFill>
                <a:latin typeface="Comic Sans MS" pitchFamily="66" charset="0"/>
              </a:rPr>
              <a:t> tools for data analysis:</a:t>
            </a:r>
            <a:endParaRPr lang="en-US" sz="2400" dirty="0">
              <a:solidFill>
                <a:srgbClr val="0000CC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Comic Sans MS" pitchFamily="66" charset="0"/>
              </a:rPr>
              <a:t> Genome browsing and annotation;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Comic Sans MS" pitchFamily="66" charset="0"/>
              </a:rPr>
              <a:t> Alignment of sequence reads to a reference;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Comic Sans MS" pitchFamily="66" charset="0"/>
              </a:rPr>
              <a:t> SNPs detection; </a:t>
            </a:r>
          </a:p>
          <a:p>
            <a:pPr>
              <a:buFont typeface="Wingdings" pitchFamily="2" charset="2"/>
              <a:buChar char="Ø"/>
            </a:pPr>
            <a:r>
              <a:rPr lang="en-US" sz="2400" i="1" dirty="0">
                <a:latin typeface="Comic Sans MS" pitchFamily="66" charset="0"/>
              </a:rPr>
              <a:t> De novo</a:t>
            </a:r>
            <a:r>
              <a:rPr lang="en-US" sz="2400" dirty="0">
                <a:latin typeface="Comic Sans MS" pitchFamily="66" charset="0"/>
              </a:rPr>
              <a:t> assembly</a:t>
            </a:r>
          </a:p>
        </p:txBody>
      </p:sp>
      <p:pic>
        <p:nvPicPr>
          <p:cNvPr id="4404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8531" y="2849603"/>
            <a:ext cx="3743180" cy="75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1152211" y="0"/>
            <a:ext cx="3866359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Comic Sans MS" pitchFamily="66" charset="0"/>
              </a:rPr>
              <a:t>Bioinformatic challenges </a:t>
            </a:r>
            <a:endParaRPr lang="en-US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6656" y="1316178"/>
            <a:ext cx="112836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>
                <a:solidFill>
                  <a:srgbClr val="00B050"/>
                </a:solidFill>
                <a:latin typeface="Comic Sans MS" pitchFamily="66" charset="0"/>
              </a:rPr>
              <a:t> Online open-source bioinformatics software 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>
                <a:solidFill>
                  <a:srgbClr val="00B050"/>
                </a:solidFill>
                <a:latin typeface="Comic Sans MS" pitchFamily="66" charset="0"/>
              </a:rPr>
              <a:t> University bioinformatics Cores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>
                <a:solidFill>
                  <a:srgbClr val="00B050"/>
                </a:solidFill>
                <a:latin typeface="Comic Sans MS" pitchFamily="66" charset="0"/>
              </a:rPr>
              <a:t> Bioinformatics companies</a:t>
            </a:r>
          </a:p>
        </p:txBody>
      </p:sp>
    </p:spTree>
    <p:extLst>
      <p:ext uri="{BB962C8B-B14F-4D97-AF65-F5344CB8AC3E}">
        <p14:creationId xmlns:p14="http://schemas.microsoft.com/office/powerpoint/2010/main" val="151928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9248" y="2330450"/>
            <a:ext cx="9347200" cy="741934"/>
          </a:xfrm>
        </p:spPr>
        <p:txBody>
          <a:bodyPr rtlCol="0">
            <a:normAutofit/>
          </a:bodyPr>
          <a:lstStyle/>
          <a:p>
            <a:pPr marL="0" indent="0" algn="ctr">
              <a:buNone/>
              <a:defRPr/>
            </a:pPr>
            <a:r>
              <a:rPr lang="en-US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Limits to NGS based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characterizations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90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424543" y="2521451"/>
            <a:ext cx="11430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>
                <a:latin typeface="Comic Sans MS" pitchFamily="66" charset="0"/>
              </a:rPr>
              <a:t> Detection of a given pathogen sequence does not mean that the given pathogen is responsible for the disease.</a:t>
            </a:r>
          </a:p>
          <a:p>
            <a:r>
              <a:rPr lang="en-US" sz="2800" dirty="0"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Comic Sans MS" pitchFamily="66" charset="0"/>
              </a:rPr>
              <a:t> Koch’s postulates cannot be satisfied using only NGS-based data</a:t>
            </a:r>
            <a:r>
              <a:rPr lang="en-US" sz="2800" dirty="0" smtClean="0">
                <a:latin typeface="Comic Sans MS" pitchFamily="66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en-US" sz="2800" dirty="0">
              <a:latin typeface="Comic Sans MS" pitchFamily="66" charset="0"/>
            </a:endParaRPr>
          </a:p>
          <a:p>
            <a:endParaRPr lang="en-US" sz="28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>
              <a:latin typeface="Comic Sans MS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69105" y="206257"/>
            <a:ext cx="9540876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400" b="1" dirty="0">
                <a:latin typeface="+mj-lt"/>
                <a:ea typeface="+mj-ea"/>
                <a:cs typeface="+mj-cs"/>
              </a:rPr>
              <a:t> </a:t>
            </a:r>
            <a:r>
              <a:rPr lang="en-US" sz="40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Limits to NGS based characterizations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669471" y="1387994"/>
            <a:ext cx="10956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Bioinformatic</a:t>
            </a:r>
            <a:r>
              <a:rPr lang="en-US" sz="2800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 treatments cannot prove </a:t>
            </a:r>
            <a:r>
              <a:rPr lang="en-US" sz="2800" b="1" dirty="0" err="1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patholgocial</a:t>
            </a:r>
            <a:r>
              <a:rPr lang="en-US" sz="2800" b="1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 causality.  </a:t>
            </a:r>
          </a:p>
        </p:txBody>
      </p:sp>
    </p:spTree>
    <p:extLst>
      <p:ext uri="{BB962C8B-B14F-4D97-AF65-F5344CB8AC3E}">
        <p14:creationId xmlns:p14="http://schemas.microsoft.com/office/powerpoint/2010/main" val="331371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55821"/>
              </p:ext>
            </p:extLst>
          </p:nvPr>
        </p:nvGraphicFramePr>
        <p:xfrm>
          <a:off x="481411" y="3364560"/>
          <a:ext cx="11292294" cy="3347553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3457311"/>
                <a:gridCol w="7834983"/>
              </a:tblGrid>
              <a:tr h="6106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Woody indicator</a:t>
                      </a:r>
                      <a:endParaRPr lang="en-US" sz="2400" b="1" dirty="0" smtClean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>Disease(s) Detected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770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Rupestris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 St. George 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>Grapevine Fanleaf Virus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>Grapevine Fleck Virus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>Grapevine </a:t>
                      </a:r>
                      <a:r>
                        <a:rPr lang="en-US" sz="2400" dirty="0" err="1">
                          <a:effectLst/>
                          <a:latin typeface="Comic Sans MS" panose="030F0702030302020204" pitchFamily="66" charset="0"/>
                        </a:rPr>
                        <a:t>Rupestris</a:t>
                      </a:r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> Stem Pitting Associated Virus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37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LN33</a:t>
                      </a:r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> 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>Corky bark</a:t>
                      </a:r>
                      <a:endParaRPr lang="en-US" sz="24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0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Cabernet franc 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>Leafroll disease, Red Blotch </a:t>
                      </a:r>
                      <a:endParaRPr lang="en-US" sz="24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Kober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 5BB 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Comic Sans MS" panose="030F0702030302020204" pitchFamily="66" charset="0"/>
                        </a:rPr>
                        <a:t>Kober</a:t>
                      </a:r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> Stem grooving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47879" y="1280602"/>
            <a:ext cx="83898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8" name="Picture 9" descr="Carl chipbud 4-01 crop 72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6251" y="929672"/>
            <a:ext cx="2716101" cy="2304256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36251" y="2858285"/>
            <a:ext cx="2756959" cy="307777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omic Sans MS" pitchFamily="66" charset="0"/>
              </a:rPr>
              <a:t>Grafting to an indicator  vine</a:t>
            </a:r>
          </a:p>
        </p:txBody>
      </p:sp>
      <p:pic>
        <p:nvPicPr>
          <p:cNvPr id="10" name="Picture 8" descr="budcheck index dc8-01adj 1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9954" y="1002741"/>
            <a:ext cx="2564077" cy="216332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1" name="Picture 4" descr="grape index plants in shhouse adj 72dp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78" y="997537"/>
            <a:ext cx="3047209" cy="216852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xtLst/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743082" y="2861262"/>
            <a:ext cx="2438400" cy="3048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chemeClr val="bg1"/>
                </a:solidFill>
                <a:latin typeface="Comic Sans MS" pitchFamily="66" charset="0"/>
              </a:rPr>
              <a:t>Grafted indicator plants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828800" y="180867"/>
            <a:ext cx="883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Woody (Field) Indexing</a:t>
            </a:r>
          </a:p>
        </p:txBody>
      </p:sp>
    </p:spTree>
    <p:extLst>
      <p:ext uri="{BB962C8B-B14F-4D97-AF65-F5344CB8AC3E}">
        <p14:creationId xmlns:p14="http://schemas.microsoft.com/office/powerpoint/2010/main" val="102103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01030" y="2931543"/>
            <a:ext cx="509385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>
                <a:latin typeface="Comic Sans MS" pitchFamily="66" charset="0"/>
              </a:rPr>
              <a:t> Cryptic viruses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>
                <a:latin typeface="Comic Sans MS" pitchFamily="66" charset="0"/>
              </a:rPr>
              <a:t> Latent viruses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>
                <a:latin typeface="Comic Sans MS" pitchFamily="66" charset="0"/>
              </a:rPr>
              <a:t> Asymptomatic viruses</a:t>
            </a:r>
          </a:p>
          <a:p>
            <a:endParaRPr lang="en-US" sz="2800" dirty="0">
              <a:latin typeface="Comic Sans MS" pitchFamily="66" charset="0"/>
            </a:endParaRPr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179614" y="1771137"/>
            <a:ext cx="120123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Discovery of some insignificant background  </a:t>
            </a:r>
            <a:r>
              <a:rPr lang="en-US" sz="2800" b="1" dirty="0" err="1">
                <a:solidFill>
                  <a:srgbClr val="FF0000"/>
                </a:solidFill>
                <a:latin typeface="Comic Sans MS" pitchFamily="66" charset="0"/>
              </a:rPr>
              <a:t>background</a:t>
            </a:r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 viruses:</a:t>
            </a:r>
          </a:p>
        </p:txBody>
      </p:sp>
      <p:sp>
        <p:nvSpPr>
          <p:cNvPr id="46084" name="Rectangle 5"/>
          <p:cNvSpPr>
            <a:spLocks noChangeArrowheads="1"/>
          </p:cNvSpPr>
          <p:nvPr/>
        </p:nvSpPr>
        <p:spPr bwMode="auto">
          <a:xfrm>
            <a:off x="1524001" y="4624010"/>
            <a:ext cx="72374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Comic Sans MS" pitchFamily="66" charset="0"/>
              </a:rPr>
              <a:t>Our main goal is to single out the viruses with </a:t>
            </a: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high economic impact </a:t>
            </a:r>
          </a:p>
        </p:txBody>
      </p:sp>
      <p:pic>
        <p:nvPicPr>
          <p:cNvPr id="46085" name="Picture 10" descr="http://informationninja.com/blog/wp-content/uploads/2008/07/good_job_blue_ribb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51814" y="4091755"/>
            <a:ext cx="1959428" cy="214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336902" y="953310"/>
            <a:ext cx="9540876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NGS based characterizations: </a:t>
            </a:r>
          </a:p>
        </p:txBody>
      </p:sp>
    </p:spTree>
    <p:extLst>
      <p:ext uri="{BB962C8B-B14F-4D97-AF65-F5344CB8AC3E}">
        <p14:creationId xmlns:p14="http://schemas.microsoft.com/office/powerpoint/2010/main" val="370920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73538" y="498476"/>
            <a:ext cx="36567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Mixed infection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620251" y="3003887"/>
            <a:ext cx="3279775" cy="530225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r>
              <a:rPr lang="en-US" sz="2400" b="1" dirty="0">
                <a:latin typeface="Comic Sans MS" pitchFamily="66" charset="0"/>
                <a:cs typeface="Arial" pitchFamily="34" charset="0"/>
              </a:rPr>
              <a:t>Grapevine syrah virus-1 (GSyV-1)</a:t>
            </a:r>
            <a:endParaRPr lang="en-US" sz="2400" b="1" dirty="0"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47108" name="Picture 1"/>
          <p:cNvPicPr>
            <a:picLocks noChangeAspect="1" noChangeArrowheads="1"/>
          </p:cNvPicPr>
          <p:nvPr/>
        </p:nvPicPr>
        <p:blipFill>
          <a:blip r:embed="rId3" cstate="print"/>
          <a:srcRect l="66687" t="16125" r="5672"/>
          <a:stretch>
            <a:fillRect/>
          </a:stretch>
        </p:blipFill>
        <p:spPr bwMode="auto">
          <a:xfrm>
            <a:off x="4976228" y="3527761"/>
            <a:ext cx="24225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Box 8"/>
          <p:cNvSpPr txBox="1">
            <a:spLocks noChangeArrowheads="1"/>
          </p:cNvSpPr>
          <p:nvPr/>
        </p:nvSpPr>
        <p:spPr bwMode="auto">
          <a:xfrm>
            <a:off x="1717758" y="6076032"/>
            <a:ext cx="28749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Comic Sans MS" pitchFamily="66" charset="0"/>
              </a:rPr>
              <a:t>GRVFV, </a:t>
            </a:r>
            <a:r>
              <a:rPr lang="en-US" sz="1600" b="1" dirty="0" err="1">
                <a:solidFill>
                  <a:srgbClr val="0000FF"/>
                </a:solidFill>
                <a:latin typeface="Comic Sans MS" pitchFamily="66" charset="0"/>
              </a:rPr>
              <a:t>GRSPaV</a:t>
            </a:r>
            <a:r>
              <a:rPr lang="en-US" sz="1600" b="1" dirty="0">
                <a:solidFill>
                  <a:srgbClr val="0000FF"/>
                </a:solidFill>
                <a:latin typeface="Comic Sans MS" pitchFamily="66" charset="0"/>
              </a:rPr>
              <a:t>, GLRaV-9</a:t>
            </a:r>
          </a:p>
          <a:p>
            <a:r>
              <a:rPr lang="en-US" sz="1600" b="1" dirty="0" err="1">
                <a:solidFill>
                  <a:srgbClr val="0000FF"/>
                </a:solidFill>
                <a:latin typeface="Comic Sans MS" pitchFamily="66" charset="0"/>
              </a:rPr>
              <a:t>AGVd</a:t>
            </a:r>
            <a:r>
              <a:rPr lang="en-US" sz="1600" b="1" dirty="0">
                <a:solidFill>
                  <a:srgbClr val="0000FF"/>
                </a:solidFill>
                <a:latin typeface="Comic Sans MS" pitchFamily="66" charset="0"/>
              </a:rPr>
              <a:t>, </a:t>
            </a:r>
            <a:r>
              <a:rPr lang="en-US" sz="1600" b="1" dirty="0" err="1">
                <a:solidFill>
                  <a:srgbClr val="0000FF"/>
                </a:solidFill>
                <a:latin typeface="Comic Sans MS" pitchFamily="66" charset="0"/>
              </a:rPr>
              <a:t>GYSVd</a:t>
            </a:r>
            <a:r>
              <a:rPr lang="en-US" sz="1600" b="1" dirty="0">
                <a:solidFill>
                  <a:srgbClr val="0000FF"/>
                </a:solidFill>
                <a:latin typeface="Comic Sans MS" pitchFamily="66" charset="0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Comic Sans MS" pitchFamily="66" charset="0"/>
              </a:rPr>
              <a:t>HSVd</a:t>
            </a:r>
            <a:endParaRPr lang="en-US" sz="16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7110" name="TextBox 9"/>
          <p:cNvSpPr txBox="1">
            <a:spLocks noChangeArrowheads="1"/>
          </p:cNvSpPr>
          <p:nvPr/>
        </p:nvSpPr>
        <p:spPr bwMode="auto">
          <a:xfrm>
            <a:off x="5019676" y="6069013"/>
            <a:ext cx="238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47111" name="Picture 3"/>
          <p:cNvPicPr>
            <a:picLocks noChangeAspect="1" noChangeArrowheads="1"/>
          </p:cNvPicPr>
          <p:nvPr/>
        </p:nvPicPr>
        <p:blipFill>
          <a:blip r:embed="rId4" cstate="print"/>
          <a:srcRect l="6107" t="3122" r="52290" b="52022"/>
          <a:stretch>
            <a:fillRect/>
          </a:stretch>
        </p:blipFill>
        <p:spPr bwMode="auto">
          <a:xfrm>
            <a:off x="7890877" y="3586500"/>
            <a:ext cx="2351088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2974" y="3567115"/>
            <a:ext cx="2366963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3" name="Rectangle 14"/>
          <p:cNvSpPr>
            <a:spLocks noChangeArrowheads="1"/>
          </p:cNvSpPr>
          <p:nvPr/>
        </p:nvSpPr>
        <p:spPr bwMode="auto">
          <a:xfrm>
            <a:off x="4609515" y="2945150"/>
            <a:ext cx="315595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700" b="1" dirty="0">
                <a:latin typeface="Comic Sans MS" pitchFamily="66" charset="0"/>
              </a:rPr>
              <a:t>Grapevine vein clearing virus (GVCV) </a:t>
            </a:r>
          </a:p>
        </p:txBody>
      </p:sp>
      <p:sp>
        <p:nvSpPr>
          <p:cNvPr id="47114" name="Rectangle 15"/>
          <p:cNvSpPr>
            <a:spLocks noChangeArrowheads="1"/>
          </p:cNvSpPr>
          <p:nvPr/>
        </p:nvSpPr>
        <p:spPr bwMode="auto">
          <a:xfrm>
            <a:off x="7706728" y="2941974"/>
            <a:ext cx="2868613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700" b="1">
                <a:latin typeface="Comic Sans MS" pitchFamily="66" charset="0"/>
              </a:rPr>
              <a:t>Grapevine Pinot gris virus</a:t>
            </a:r>
          </a:p>
          <a:p>
            <a:pPr algn="ctr"/>
            <a:r>
              <a:rPr lang="en-US" sz="1700" b="1">
                <a:latin typeface="Comic Sans MS" pitchFamily="66" charset="0"/>
              </a:rPr>
              <a:t> (GPGV)</a:t>
            </a:r>
          </a:p>
        </p:txBody>
      </p:sp>
      <p:sp>
        <p:nvSpPr>
          <p:cNvPr id="47115" name="TextBox 17"/>
          <p:cNvSpPr txBox="1">
            <a:spLocks noChangeArrowheads="1"/>
          </p:cNvSpPr>
          <p:nvPr/>
        </p:nvSpPr>
        <p:spPr bwMode="auto">
          <a:xfrm>
            <a:off x="4946733" y="6135603"/>
            <a:ext cx="24955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Comic Sans MS" pitchFamily="66" charset="0"/>
              </a:rPr>
              <a:t>GFLV, </a:t>
            </a:r>
            <a:r>
              <a:rPr lang="en-US" sz="1600" b="1" dirty="0" err="1">
                <a:solidFill>
                  <a:srgbClr val="0000FF"/>
                </a:solidFill>
                <a:latin typeface="Comic Sans MS" pitchFamily="66" charset="0"/>
              </a:rPr>
              <a:t>GRSPaV</a:t>
            </a:r>
            <a:r>
              <a:rPr lang="en-US" sz="1600" b="1" dirty="0">
                <a:solidFill>
                  <a:srgbClr val="0000FF"/>
                </a:solidFill>
                <a:latin typeface="Comic Sans MS" pitchFamily="66" charset="0"/>
              </a:rPr>
              <a:t>, </a:t>
            </a:r>
            <a:r>
              <a:rPr lang="en-US" sz="1600" b="1" dirty="0" err="1">
                <a:solidFill>
                  <a:srgbClr val="0000FF"/>
                </a:solidFill>
                <a:latin typeface="Comic Sans MS" pitchFamily="66" charset="0"/>
              </a:rPr>
              <a:t>ToRSV</a:t>
            </a:r>
            <a:endParaRPr lang="en-US" sz="16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7116" name="TextBox 18"/>
          <p:cNvSpPr txBox="1">
            <a:spLocks noChangeArrowheads="1"/>
          </p:cNvSpPr>
          <p:nvPr/>
        </p:nvSpPr>
        <p:spPr bwMode="auto">
          <a:xfrm>
            <a:off x="7689933" y="6149891"/>
            <a:ext cx="2773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Comic Sans MS" pitchFamily="66" charset="0"/>
              </a:rPr>
              <a:t>GRVFV, </a:t>
            </a:r>
            <a:r>
              <a:rPr lang="en-US" sz="1600" b="1" dirty="0" err="1">
                <a:solidFill>
                  <a:srgbClr val="0000FF"/>
                </a:solidFill>
                <a:latin typeface="Comic Sans MS" pitchFamily="66" charset="0"/>
              </a:rPr>
              <a:t>GRSPaV</a:t>
            </a:r>
            <a:r>
              <a:rPr lang="en-US" sz="1600" b="1" dirty="0">
                <a:solidFill>
                  <a:srgbClr val="0000FF"/>
                </a:solidFill>
                <a:latin typeface="Comic Sans MS" pitchFamily="66" charset="0"/>
              </a:rPr>
              <a:t>, GSyV-1</a:t>
            </a:r>
          </a:p>
          <a:p>
            <a:r>
              <a:rPr lang="en-US" sz="1600" b="1" dirty="0">
                <a:solidFill>
                  <a:srgbClr val="0000FF"/>
                </a:solidFill>
                <a:latin typeface="Comic Sans MS" pitchFamily="66" charset="0"/>
              </a:rPr>
              <a:t>GYSVd1, </a:t>
            </a:r>
            <a:r>
              <a:rPr lang="en-US" sz="1600" b="1" dirty="0" err="1">
                <a:solidFill>
                  <a:srgbClr val="0000FF"/>
                </a:solidFill>
                <a:latin typeface="Comic Sans MS" pitchFamily="66" charset="0"/>
              </a:rPr>
              <a:t>HSVd</a:t>
            </a:r>
            <a:endParaRPr lang="en-US" sz="16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7117" name="Rectangle 12"/>
          <p:cNvSpPr>
            <a:spLocks noChangeArrowheads="1"/>
          </p:cNvSpPr>
          <p:nvPr/>
        </p:nvSpPr>
        <p:spPr bwMode="auto">
          <a:xfrm>
            <a:off x="6097" y="66500"/>
            <a:ext cx="4868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omic Sans MS" pitchFamily="66" charset="0"/>
              </a:rPr>
              <a:t>Limits to NGS based characterizations  </a:t>
            </a:r>
            <a:endParaRPr lang="en-US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47118" name="Rectangle 13"/>
          <p:cNvSpPr>
            <a:spLocks noChangeArrowheads="1"/>
          </p:cNvSpPr>
          <p:nvPr/>
        </p:nvSpPr>
        <p:spPr bwMode="auto">
          <a:xfrm>
            <a:off x="1798639" y="1357314"/>
            <a:ext cx="82375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Comic Sans MS" pitchFamily="66" charset="0"/>
              </a:rPr>
              <a:t>The most pathogenic viruses in a mixed infection cannot be distinguished from the rest by NGS data.</a:t>
            </a:r>
            <a:r>
              <a:rPr lang="en-US" sz="2800" dirty="0">
                <a:latin typeface="Calibri" pitchFamily="34" charset="0"/>
              </a:rPr>
              <a:t>	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91916" y="5688063"/>
            <a:ext cx="2300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mixed infection with:</a:t>
            </a:r>
          </a:p>
        </p:txBody>
      </p:sp>
    </p:spTree>
    <p:extLst>
      <p:ext uri="{BB962C8B-B14F-4D97-AF65-F5344CB8AC3E}">
        <p14:creationId xmlns:p14="http://schemas.microsoft.com/office/powerpoint/2010/main" val="416938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6212" y="483140"/>
            <a:ext cx="9221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Identifying the causal agent</a:t>
            </a:r>
          </a:p>
        </p:txBody>
      </p:sp>
      <p:graphicFrame>
        <p:nvGraphicFramePr>
          <p:cNvPr id="3" name="Group 7"/>
          <p:cNvGraphicFramePr>
            <a:graphicFrameLocks/>
          </p:cNvGraphicFramePr>
          <p:nvPr/>
        </p:nvGraphicFramePr>
        <p:xfrm>
          <a:off x="2190750" y="3724507"/>
          <a:ext cx="7802562" cy="1345968"/>
        </p:xfrm>
        <a:graphic>
          <a:graphicData uri="http://schemas.openxmlformats.org/drawingml/2006/table">
            <a:tbl>
              <a:tblPr/>
              <a:tblGrid>
                <a:gridCol w="2949342"/>
                <a:gridCol w="1696790"/>
                <a:gridCol w="1898868"/>
                <a:gridCol w="1257562"/>
              </a:tblGrid>
              <a:tr h="672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variety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Tested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Infected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 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2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Syrah &amp; Shiraz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154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30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19%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6" descr="http://www.vectorstock.com/composite/126103/sad-smiley-vec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0689" y="5138738"/>
            <a:ext cx="16160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63913" y="5522914"/>
            <a:ext cx="7162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36F852"/>
                </a:solidFill>
                <a:latin typeface="Comic Sans MS" pitchFamily="66" charset="0"/>
              </a:rPr>
              <a:t>We  found GSyV-1 in both symptomatic and health looking vines</a:t>
            </a:r>
          </a:p>
        </p:txBody>
      </p:sp>
      <p:sp>
        <p:nvSpPr>
          <p:cNvPr id="48146" name="Rectangle 6"/>
          <p:cNvSpPr>
            <a:spLocks noChangeArrowheads="1"/>
          </p:cNvSpPr>
          <p:nvPr/>
        </p:nvSpPr>
        <p:spPr bwMode="auto">
          <a:xfrm>
            <a:off x="-36829" y="64164"/>
            <a:ext cx="4868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omic Sans MS" pitchFamily="66" charset="0"/>
              </a:rPr>
              <a:t>Limits to NGS based characterizations  </a:t>
            </a:r>
            <a:endParaRPr lang="en-US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0" y="997769"/>
            <a:ext cx="95677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3200" b="1" dirty="0">
                <a:solidFill>
                  <a:srgbClr val="0000FF"/>
                </a:solidFill>
                <a:latin typeface="Comic Sans MS" pitchFamily="66" charset="0"/>
              </a:rPr>
              <a:t>Correlative association is not enough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2" y="1860462"/>
            <a:ext cx="91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Finding the putative pathogen in symptomless plants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Finding symptomatic plants free of the putative pathogen</a:t>
            </a:r>
          </a:p>
        </p:txBody>
      </p:sp>
      <p:sp>
        <p:nvSpPr>
          <p:cNvPr id="9" name="Rectangle 8"/>
          <p:cNvSpPr/>
          <p:nvPr/>
        </p:nvSpPr>
        <p:spPr>
          <a:xfrm>
            <a:off x="1750125" y="3140741"/>
            <a:ext cx="3238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mic Sans MS" pitchFamily="66" charset="0"/>
              </a:rPr>
              <a:t>Survey for GSyV-1:</a:t>
            </a:r>
          </a:p>
        </p:txBody>
      </p:sp>
    </p:spTree>
    <p:extLst>
      <p:ext uri="{BB962C8B-B14F-4D97-AF65-F5344CB8AC3E}">
        <p14:creationId xmlns:p14="http://schemas.microsoft.com/office/powerpoint/2010/main" val="20397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Group 17"/>
          <p:cNvGrpSpPr>
            <a:grpSpLocks/>
          </p:cNvGrpSpPr>
          <p:nvPr/>
        </p:nvGrpSpPr>
        <p:grpSpPr bwMode="auto">
          <a:xfrm>
            <a:off x="1616076" y="1872507"/>
            <a:ext cx="9051925" cy="3488057"/>
            <a:chOff x="92468" y="1676400"/>
            <a:chExt cx="9051532" cy="3488824"/>
          </a:xfrm>
        </p:grpSpPr>
        <p:grpSp>
          <p:nvGrpSpPr>
            <p:cNvPr id="49158" name="Group 9"/>
            <p:cNvGrpSpPr>
              <a:grpSpLocks/>
            </p:cNvGrpSpPr>
            <p:nvPr/>
          </p:nvGrpSpPr>
          <p:grpSpPr bwMode="auto">
            <a:xfrm>
              <a:off x="92468" y="1782157"/>
              <a:ext cx="8981596" cy="3383067"/>
              <a:chOff x="154112" y="1782157"/>
              <a:chExt cx="8981596" cy="3383067"/>
            </a:xfrm>
          </p:grpSpPr>
          <p:pic>
            <p:nvPicPr>
              <p:cNvPr id="4916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2933" t="3804" r="10297" b="2452"/>
              <a:stretch>
                <a:fillRect/>
              </a:stretch>
            </p:blipFill>
            <p:spPr bwMode="auto">
              <a:xfrm>
                <a:off x="3239649" y="1787703"/>
                <a:ext cx="2655178" cy="2969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16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2149" t="5453" r="1756"/>
              <a:stretch>
                <a:fillRect/>
              </a:stretch>
            </p:blipFill>
            <p:spPr bwMode="auto">
              <a:xfrm>
                <a:off x="154112" y="1782157"/>
                <a:ext cx="2954195" cy="290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167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6232" t="5672" r="7932"/>
              <a:stretch>
                <a:fillRect/>
              </a:stretch>
            </p:blipFill>
            <p:spPr bwMode="auto">
              <a:xfrm>
                <a:off x="6215863" y="1880171"/>
                <a:ext cx="2919845" cy="27945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9168" name="Group 5"/>
              <p:cNvGrpSpPr>
                <a:grpSpLocks/>
              </p:cNvGrpSpPr>
              <p:nvPr/>
            </p:nvGrpSpPr>
            <p:grpSpPr bwMode="auto">
              <a:xfrm>
                <a:off x="845620" y="4683117"/>
                <a:ext cx="7801459" cy="482107"/>
                <a:chOff x="896619" y="4498190"/>
                <a:chExt cx="7801459" cy="482107"/>
              </a:xfrm>
            </p:grpSpPr>
            <p:sp>
              <p:nvSpPr>
                <p:cNvPr id="49169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896619" y="4518632"/>
                  <a:ext cx="1684962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2400" b="1">
                      <a:solidFill>
                        <a:srgbClr val="0000FF"/>
                      </a:solidFill>
                      <a:latin typeface="Comic Sans MS" pitchFamily="66" charset="0"/>
                    </a:rPr>
                    <a:t>Syrah-B1</a:t>
                  </a:r>
                </a:p>
              </p:txBody>
            </p:sp>
            <p:sp>
              <p:nvSpPr>
                <p:cNvPr id="49170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3779130" y="4499900"/>
                  <a:ext cx="178946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2400" b="1">
                      <a:solidFill>
                        <a:srgbClr val="0000FF"/>
                      </a:solidFill>
                      <a:latin typeface="Comic Sans MS" pitchFamily="66" charset="0"/>
                    </a:rPr>
                    <a:t>Syrah-6</a:t>
                  </a:r>
                </a:p>
              </p:txBody>
            </p:sp>
            <p:sp>
              <p:nvSpPr>
                <p:cNvPr id="49171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7132882" y="4498190"/>
                  <a:ext cx="1565196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2400" b="1">
                      <a:solidFill>
                        <a:srgbClr val="0000FF"/>
                      </a:solidFill>
                      <a:latin typeface="Comic Sans MS" pitchFamily="66" charset="0"/>
                    </a:rPr>
                    <a:t>PN-2A</a:t>
                  </a:r>
                </a:p>
              </p:txBody>
            </p:sp>
          </p:grpSp>
        </p:grpSp>
        <p:sp>
          <p:nvSpPr>
            <p:cNvPr id="12" name="Freeform 11"/>
            <p:cNvSpPr/>
            <p:nvPr/>
          </p:nvSpPr>
          <p:spPr>
            <a:xfrm>
              <a:off x="578222" y="1810098"/>
              <a:ext cx="825464" cy="384260"/>
            </a:xfrm>
            <a:custGeom>
              <a:avLst/>
              <a:gdLst>
                <a:gd name="connsiteX0" fmla="*/ 16201 w 825241"/>
                <a:gd name="connsiteY0" fmla="*/ 48905 h 384185"/>
                <a:gd name="connsiteX1" fmla="*/ 23821 w 825241"/>
                <a:gd name="connsiteY1" fmla="*/ 71765 h 384185"/>
                <a:gd name="connsiteX2" fmla="*/ 23821 w 825241"/>
                <a:gd name="connsiteY2" fmla="*/ 125105 h 384185"/>
                <a:gd name="connsiteX3" fmla="*/ 69541 w 825241"/>
                <a:gd name="connsiteY3" fmla="*/ 155585 h 384185"/>
                <a:gd name="connsiteX4" fmla="*/ 92401 w 825241"/>
                <a:gd name="connsiteY4" fmla="*/ 170825 h 384185"/>
                <a:gd name="connsiteX5" fmla="*/ 122881 w 825241"/>
                <a:gd name="connsiteY5" fmla="*/ 216545 h 384185"/>
                <a:gd name="connsiteX6" fmla="*/ 145741 w 825241"/>
                <a:gd name="connsiteY6" fmla="*/ 262265 h 384185"/>
                <a:gd name="connsiteX7" fmla="*/ 191461 w 825241"/>
                <a:gd name="connsiteY7" fmla="*/ 285125 h 384185"/>
                <a:gd name="connsiteX8" fmla="*/ 237181 w 825241"/>
                <a:gd name="connsiteY8" fmla="*/ 315605 h 384185"/>
                <a:gd name="connsiteX9" fmla="*/ 282901 w 825241"/>
                <a:gd name="connsiteY9" fmla="*/ 338465 h 384185"/>
                <a:gd name="connsiteX10" fmla="*/ 397201 w 825241"/>
                <a:gd name="connsiteY10" fmla="*/ 346085 h 384185"/>
                <a:gd name="connsiteX11" fmla="*/ 420061 w 825241"/>
                <a:gd name="connsiteY11" fmla="*/ 353705 h 384185"/>
                <a:gd name="connsiteX12" fmla="*/ 442921 w 825241"/>
                <a:gd name="connsiteY12" fmla="*/ 368945 h 384185"/>
                <a:gd name="connsiteX13" fmla="*/ 488641 w 825241"/>
                <a:gd name="connsiteY13" fmla="*/ 384185 h 384185"/>
                <a:gd name="connsiteX14" fmla="*/ 549601 w 825241"/>
                <a:gd name="connsiteY14" fmla="*/ 376565 h 384185"/>
                <a:gd name="connsiteX15" fmla="*/ 564841 w 825241"/>
                <a:gd name="connsiteY15" fmla="*/ 353705 h 384185"/>
                <a:gd name="connsiteX16" fmla="*/ 633421 w 825241"/>
                <a:gd name="connsiteY16" fmla="*/ 307985 h 384185"/>
                <a:gd name="connsiteX17" fmla="*/ 656281 w 825241"/>
                <a:gd name="connsiteY17" fmla="*/ 292745 h 384185"/>
                <a:gd name="connsiteX18" fmla="*/ 702001 w 825241"/>
                <a:gd name="connsiteY18" fmla="*/ 277505 h 384185"/>
                <a:gd name="connsiteX19" fmla="*/ 732481 w 825241"/>
                <a:gd name="connsiteY19" fmla="*/ 231785 h 384185"/>
                <a:gd name="connsiteX20" fmla="*/ 770581 w 825241"/>
                <a:gd name="connsiteY20" fmla="*/ 178445 h 384185"/>
                <a:gd name="connsiteX21" fmla="*/ 778201 w 825241"/>
                <a:gd name="connsiteY21" fmla="*/ 155585 h 384185"/>
                <a:gd name="connsiteX22" fmla="*/ 785821 w 825241"/>
                <a:gd name="connsiteY22" fmla="*/ 117485 h 384185"/>
                <a:gd name="connsiteX23" fmla="*/ 808681 w 825241"/>
                <a:gd name="connsiteY23" fmla="*/ 102245 h 384185"/>
                <a:gd name="connsiteX24" fmla="*/ 823921 w 825241"/>
                <a:gd name="connsiteY24" fmla="*/ 79385 h 384185"/>
                <a:gd name="connsiteX25" fmla="*/ 816301 w 825241"/>
                <a:gd name="connsiteY25" fmla="*/ 56525 h 384185"/>
                <a:gd name="connsiteX26" fmla="*/ 793441 w 825241"/>
                <a:gd name="connsiteY26" fmla="*/ 41285 h 384185"/>
                <a:gd name="connsiteX27" fmla="*/ 724861 w 825241"/>
                <a:gd name="connsiteY27" fmla="*/ 26045 h 384185"/>
                <a:gd name="connsiteX28" fmla="*/ 519121 w 825241"/>
                <a:gd name="connsiteY28" fmla="*/ 18425 h 384185"/>
                <a:gd name="connsiteX29" fmla="*/ 389581 w 825241"/>
                <a:gd name="connsiteY29" fmla="*/ 10805 h 384185"/>
                <a:gd name="connsiteX30" fmla="*/ 351481 w 825241"/>
                <a:gd name="connsiteY30" fmla="*/ 3185 h 384185"/>
                <a:gd name="connsiteX31" fmla="*/ 122881 w 825241"/>
                <a:gd name="connsiteY31" fmla="*/ 18425 h 384185"/>
                <a:gd name="connsiteX32" fmla="*/ 100021 w 825241"/>
                <a:gd name="connsiteY32" fmla="*/ 26045 h 384185"/>
                <a:gd name="connsiteX33" fmla="*/ 69541 w 825241"/>
                <a:gd name="connsiteY33" fmla="*/ 33665 h 384185"/>
                <a:gd name="connsiteX34" fmla="*/ 16201 w 825241"/>
                <a:gd name="connsiteY34" fmla="*/ 48905 h 38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241" h="384185">
                  <a:moveTo>
                    <a:pt x="16201" y="48905"/>
                  </a:moveTo>
                  <a:cubicBezTo>
                    <a:pt x="8581" y="55255"/>
                    <a:pt x="23821" y="63733"/>
                    <a:pt x="23821" y="71765"/>
                  </a:cubicBezTo>
                  <a:cubicBezTo>
                    <a:pt x="23821" y="96087"/>
                    <a:pt x="0" y="97881"/>
                    <a:pt x="23821" y="125105"/>
                  </a:cubicBezTo>
                  <a:cubicBezTo>
                    <a:pt x="35882" y="138889"/>
                    <a:pt x="54301" y="145425"/>
                    <a:pt x="69541" y="155585"/>
                  </a:cubicBezTo>
                  <a:lnTo>
                    <a:pt x="92401" y="170825"/>
                  </a:lnTo>
                  <a:cubicBezTo>
                    <a:pt x="102561" y="186065"/>
                    <a:pt x="117089" y="199169"/>
                    <a:pt x="122881" y="216545"/>
                  </a:cubicBezTo>
                  <a:cubicBezTo>
                    <a:pt x="129079" y="235138"/>
                    <a:pt x="130969" y="247493"/>
                    <a:pt x="145741" y="262265"/>
                  </a:cubicBezTo>
                  <a:cubicBezTo>
                    <a:pt x="160513" y="277037"/>
                    <a:pt x="172868" y="278927"/>
                    <a:pt x="191461" y="285125"/>
                  </a:cubicBezTo>
                  <a:cubicBezTo>
                    <a:pt x="234796" y="328460"/>
                    <a:pt x="193070" y="293549"/>
                    <a:pt x="237181" y="315605"/>
                  </a:cubicBezTo>
                  <a:cubicBezTo>
                    <a:pt x="258831" y="326430"/>
                    <a:pt x="258276" y="335729"/>
                    <a:pt x="282901" y="338465"/>
                  </a:cubicBezTo>
                  <a:cubicBezTo>
                    <a:pt x="320852" y="342682"/>
                    <a:pt x="359101" y="343545"/>
                    <a:pt x="397201" y="346085"/>
                  </a:cubicBezTo>
                  <a:cubicBezTo>
                    <a:pt x="404821" y="348625"/>
                    <a:pt x="412877" y="350113"/>
                    <a:pt x="420061" y="353705"/>
                  </a:cubicBezTo>
                  <a:cubicBezTo>
                    <a:pt x="428252" y="357801"/>
                    <a:pt x="434552" y="365226"/>
                    <a:pt x="442921" y="368945"/>
                  </a:cubicBezTo>
                  <a:cubicBezTo>
                    <a:pt x="457601" y="375469"/>
                    <a:pt x="488641" y="384185"/>
                    <a:pt x="488641" y="384185"/>
                  </a:cubicBezTo>
                  <a:cubicBezTo>
                    <a:pt x="508961" y="381645"/>
                    <a:pt x="530588" y="384170"/>
                    <a:pt x="549601" y="376565"/>
                  </a:cubicBezTo>
                  <a:cubicBezTo>
                    <a:pt x="558104" y="373164"/>
                    <a:pt x="557949" y="359736"/>
                    <a:pt x="564841" y="353705"/>
                  </a:cubicBezTo>
                  <a:lnTo>
                    <a:pt x="633421" y="307985"/>
                  </a:lnTo>
                  <a:cubicBezTo>
                    <a:pt x="641041" y="302905"/>
                    <a:pt x="647593" y="295641"/>
                    <a:pt x="656281" y="292745"/>
                  </a:cubicBezTo>
                  <a:lnTo>
                    <a:pt x="702001" y="277505"/>
                  </a:lnTo>
                  <a:cubicBezTo>
                    <a:pt x="727210" y="201877"/>
                    <a:pt x="684915" y="317404"/>
                    <a:pt x="732481" y="231785"/>
                  </a:cubicBezTo>
                  <a:cubicBezTo>
                    <a:pt x="764808" y="173596"/>
                    <a:pt x="725207" y="193570"/>
                    <a:pt x="770581" y="178445"/>
                  </a:cubicBezTo>
                  <a:cubicBezTo>
                    <a:pt x="773121" y="170825"/>
                    <a:pt x="776253" y="163377"/>
                    <a:pt x="778201" y="155585"/>
                  </a:cubicBezTo>
                  <a:cubicBezTo>
                    <a:pt x="781342" y="143020"/>
                    <a:pt x="779395" y="128730"/>
                    <a:pt x="785821" y="117485"/>
                  </a:cubicBezTo>
                  <a:cubicBezTo>
                    <a:pt x="790365" y="109534"/>
                    <a:pt x="801061" y="107325"/>
                    <a:pt x="808681" y="102245"/>
                  </a:cubicBezTo>
                  <a:cubicBezTo>
                    <a:pt x="813761" y="94625"/>
                    <a:pt x="822415" y="88418"/>
                    <a:pt x="823921" y="79385"/>
                  </a:cubicBezTo>
                  <a:cubicBezTo>
                    <a:pt x="825241" y="71462"/>
                    <a:pt x="821319" y="62797"/>
                    <a:pt x="816301" y="56525"/>
                  </a:cubicBezTo>
                  <a:cubicBezTo>
                    <a:pt x="810580" y="49374"/>
                    <a:pt x="801632" y="45381"/>
                    <a:pt x="793441" y="41285"/>
                  </a:cubicBezTo>
                  <a:cubicBezTo>
                    <a:pt x="776886" y="33007"/>
                    <a:pt x="738182" y="26852"/>
                    <a:pt x="724861" y="26045"/>
                  </a:cubicBezTo>
                  <a:cubicBezTo>
                    <a:pt x="656360" y="21893"/>
                    <a:pt x="587677" y="21541"/>
                    <a:pt x="519121" y="18425"/>
                  </a:cubicBezTo>
                  <a:cubicBezTo>
                    <a:pt x="475911" y="16461"/>
                    <a:pt x="432761" y="13345"/>
                    <a:pt x="389581" y="10805"/>
                  </a:cubicBezTo>
                  <a:cubicBezTo>
                    <a:pt x="376881" y="8265"/>
                    <a:pt x="364433" y="3185"/>
                    <a:pt x="351481" y="3185"/>
                  </a:cubicBezTo>
                  <a:cubicBezTo>
                    <a:pt x="279136" y="3185"/>
                    <a:pt x="196581" y="0"/>
                    <a:pt x="122881" y="18425"/>
                  </a:cubicBezTo>
                  <a:cubicBezTo>
                    <a:pt x="115089" y="20373"/>
                    <a:pt x="107744" y="23838"/>
                    <a:pt x="100021" y="26045"/>
                  </a:cubicBezTo>
                  <a:cubicBezTo>
                    <a:pt x="89951" y="28922"/>
                    <a:pt x="79572" y="30656"/>
                    <a:pt x="69541" y="33665"/>
                  </a:cubicBezTo>
                  <a:cubicBezTo>
                    <a:pt x="16064" y="49708"/>
                    <a:pt x="23821" y="42555"/>
                    <a:pt x="16201" y="4890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567437" y="1859322"/>
              <a:ext cx="1104852" cy="389023"/>
            </a:xfrm>
            <a:custGeom>
              <a:avLst/>
              <a:gdLst>
                <a:gd name="connsiteX0" fmla="*/ 16201 w 825241"/>
                <a:gd name="connsiteY0" fmla="*/ 48905 h 384185"/>
                <a:gd name="connsiteX1" fmla="*/ 23821 w 825241"/>
                <a:gd name="connsiteY1" fmla="*/ 71765 h 384185"/>
                <a:gd name="connsiteX2" fmla="*/ 23821 w 825241"/>
                <a:gd name="connsiteY2" fmla="*/ 125105 h 384185"/>
                <a:gd name="connsiteX3" fmla="*/ 69541 w 825241"/>
                <a:gd name="connsiteY3" fmla="*/ 155585 h 384185"/>
                <a:gd name="connsiteX4" fmla="*/ 92401 w 825241"/>
                <a:gd name="connsiteY4" fmla="*/ 170825 h 384185"/>
                <a:gd name="connsiteX5" fmla="*/ 122881 w 825241"/>
                <a:gd name="connsiteY5" fmla="*/ 216545 h 384185"/>
                <a:gd name="connsiteX6" fmla="*/ 145741 w 825241"/>
                <a:gd name="connsiteY6" fmla="*/ 262265 h 384185"/>
                <a:gd name="connsiteX7" fmla="*/ 191461 w 825241"/>
                <a:gd name="connsiteY7" fmla="*/ 285125 h 384185"/>
                <a:gd name="connsiteX8" fmla="*/ 237181 w 825241"/>
                <a:gd name="connsiteY8" fmla="*/ 315605 h 384185"/>
                <a:gd name="connsiteX9" fmla="*/ 282901 w 825241"/>
                <a:gd name="connsiteY9" fmla="*/ 338465 h 384185"/>
                <a:gd name="connsiteX10" fmla="*/ 397201 w 825241"/>
                <a:gd name="connsiteY10" fmla="*/ 346085 h 384185"/>
                <a:gd name="connsiteX11" fmla="*/ 420061 w 825241"/>
                <a:gd name="connsiteY11" fmla="*/ 353705 h 384185"/>
                <a:gd name="connsiteX12" fmla="*/ 442921 w 825241"/>
                <a:gd name="connsiteY12" fmla="*/ 368945 h 384185"/>
                <a:gd name="connsiteX13" fmla="*/ 488641 w 825241"/>
                <a:gd name="connsiteY13" fmla="*/ 384185 h 384185"/>
                <a:gd name="connsiteX14" fmla="*/ 549601 w 825241"/>
                <a:gd name="connsiteY14" fmla="*/ 376565 h 384185"/>
                <a:gd name="connsiteX15" fmla="*/ 564841 w 825241"/>
                <a:gd name="connsiteY15" fmla="*/ 353705 h 384185"/>
                <a:gd name="connsiteX16" fmla="*/ 633421 w 825241"/>
                <a:gd name="connsiteY16" fmla="*/ 307985 h 384185"/>
                <a:gd name="connsiteX17" fmla="*/ 656281 w 825241"/>
                <a:gd name="connsiteY17" fmla="*/ 292745 h 384185"/>
                <a:gd name="connsiteX18" fmla="*/ 702001 w 825241"/>
                <a:gd name="connsiteY18" fmla="*/ 277505 h 384185"/>
                <a:gd name="connsiteX19" fmla="*/ 732481 w 825241"/>
                <a:gd name="connsiteY19" fmla="*/ 231785 h 384185"/>
                <a:gd name="connsiteX20" fmla="*/ 770581 w 825241"/>
                <a:gd name="connsiteY20" fmla="*/ 178445 h 384185"/>
                <a:gd name="connsiteX21" fmla="*/ 778201 w 825241"/>
                <a:gd name="connsiteY21" fmla="*/ 155585 h 384185"/>
                <a:gd name="connsiteX22" fmla="*/ 785821 w 825241"/>
                <a:gd name="connsiteY22" fmla="*/ 117485 h 384185"/>
                <a:gd name="connsiteX23" fmla="*/ 808681 w 825241"/>
                <a:gd name="connsiteY23" fmla="*/ 102245 h 384185"/>
                <a:gd name="connsiteX24" fmla="*/ 823921 w 825241"/>
                <a:gd name="connsiteY24" fmla="*/ 79385 h 384185"/>
                <a:gd name="connsiteX25" fmla="*/ 816301 w 825241"/>
                <a:gd name="connsiteY25" fmla="*/ 56525 h 384185"/>
                <a:gd name="connsiteX26" fmla="*/ 793441 w 825241"/>
                <a:gd name="connsiteY26" fmla="*/ 41285 h 384185"/>
                <a:gd name="connsiteX27" fmla="*/ 724861 w 825241"/>
                <a:gd name="connsiteY27" fmla="*/ 26045 h 384185"/>
                <a:gd name="connsiteX28" fmla="*/ 519121 w 825241"/>
                <a:gd name="connsiteY28" fmla="*/ 18425 h 384185"/>
                <a:gd name="connsiteX29" fmla="*/ 389581 w 825241"/>
                <a:gd name="connsiteY29" fmla="*/ 10805 h 384185"/>
                <a:gd name="connsiteX30" fmla="*/ 351481 w 825241"/>
                <a:gd name="connsiteY30" fmla="*/ 3185 h 384185"/>
                <a:gd name="connsiteX31" fmla="*/ 122881 w 825241"/>
                <a:gd name="connsiteY31" fmla="*/ 18425 h 384185"/>
                <a:gd name="connsiteX32" fmla="*/ 100021 w 825241"/>
                <a:gd name="connsiteY32" fmla="*/ 26045 h 384185"/>
                <a:gd name="connsiteX33" fmla="*/ 69541 w 825241"/>
                <a:gd name="connsiteY33" fmla="*/ 33665 h 384185"/>
                <a:gd name="connsiteX34" fmla="*/ 16201 w 825241"/>
                <a:gd name="connsiteY34" fmla="*/ 48905 h 38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241" h="384185">
                  <a:moveTo>
                    <a:pt x="16201" y="48905"/>
                  </a:moveTo>
                  <a:cubicBezTo>
                    <a:pt x="8581" y="55255"/>
                    <a:pt x="23821" y="63733"/>
                    <a:pt x="23821" y="71765"/>
                  </a:cubicBezTo>
                  <a:cubicBezTo>
                    <a:pt x="23821" y="96087"/>
                    <a:pt x="0" y="97881"/>
                    <a:pt x="23821" y="125105"/>
                  </a:cubicBezTo>
                  <a:cubicBezTo>
                    <a:pt x="35882" y="138889"/>
                    <a:pt x="54301" y="145425"/>
                    <a:pt x="69541" y="155585"/>
                  </a:cubicBezTo>
                  <a:lnTo>
                    <a:pt x="92401" y="170825"/>
                  </a:lnTo>
                  <a:cubicBezTo>
                    <a:pt x="102561" y="186065"/>
                    <a:pt x="117089" y="199169"/>
                    <a:pt x="122881" y="216545"/>
                  </a:cubicBezTo>
                  <a:cubicBezTo>
                    <a:pt x="129079" y="235138"/>
                    <a:pt x="130969" y="247493"/>
                    <a:pt x="145741" y="262265"/>
                  </a:cubicBezTo>
                  <a:cubicBezTo>
                    <a:pt x="160513" y="277037"/>
                    <a:pt x="172868" y="278927"/>
                    <a:pt x="191461" y="285125"/>
                  </a:cubicBezTo>
                  <a:cubicBezTo>
                    <a:pt x="234796" y="328460"/>
                    <a:pt x="193070" y="293549"/>
                    <a:pt x="237181" y="315605"/>
                  </a:cubicBezTo>
                  <a:cubicBezTo>
                    <a:pt x="258831" y="326430"/>
                    <a:pt x="258276" y="335729"/>
                    <a:pt x="282901" y="338465"/>
                  </a:cubicBezTo>
                  <a:cubicBezTo>
                    <a:pt x="320852" y="342682"/>
                    <a:pt x="359101" y="343545"/>
                    <a:pt x="397201" y="346085"/>
                  </a:cubicBezTo>
                  <a:cubicBezTo>
                    <a:pt x="404821" y="348625"/>
                    <a:pt x="412877" y="350113"/>
                    <a:pt x="420061" y="353705"/>
                  </a:cubicBezTo>
                  <a:cubicBezTo>
                    <a:pt x="428252" y="357801"/>
                    <a:pt x="434552" y="365226"/>
                    <a:pt x="442921" y="368945"/>
                  </a:cubicBezTo>
                  <a:cubicBezTo>
                    <a:pt x="457601" y="375469"/>
                    <a:pt x="488641" y="384185"/>
                    <a:pt x="488641" y="384185"/>
                  </a:cubicBezTo>
                  <a:cubicBezTo>
                    <a:pt x="508961" y="381645"/>
                    <a:pt x="530588" y="384170"/>
                    <a:pt x="549601" y="376565"/>
                  </a:cubicBezTo>
                  <a:cubicBezTo>
                    <a:pt x="558104" y="373164"/>
                    <a:pt x="557949" y="359736"/>
                    <a:pt x="564841" y="353705"/>
                  </a:cubicBezTo>
                  <a:lnTo>
                    <a:pt x="633421" y="307985"/>
                  </a:lnTo>
                  <a:cubicBezTo>
                    <a:pt x="641041" y="302905"/>
                    <a:pt x="647593" y="295641"/>
                    <a:pt x="656281" y="292745"/>
                  </a:cubicBezTo>
                  <a:lnTo>
                    <a:pt x="702001" y="277505"/>
                  </a:lnTo>
                  <a:cubicBezTo>
                    <a:pt x="727210" y="201877"/>
                    <a:pt x="684915" y="317404"/>
                    <a:pt x="732481" y="231785"/>
                  </a:cubicBezTo>
                  <a:cubicBezTo>
                    <a:pt x="764808" y="173596"/>
                    <a:pt x="725207" y="193570"/>
                    <a:pt x="770581" y="178445"/>
                  </a:cubicBezTo>
                  <a:cubicBezTo>
                    <a:pt x="773121" y="170825"/>
                    <a:pt x="776253" y="163377"/>
                    <a:pt x="778201" y="155585"/>
                  </a:cubicBezTo>
                  <a:cubicBezTo>
                    <a:pt x="781342" y="143020"/>
                    <a:pt x="779395" y="128730"/>
                    <a:pt x="785821" y="117485"/>
                  </a:cubicBezTo>
                  <a:cubicBezTo>
                    <a:pt x="790365" y="109534"/>
                    <a:pt x="801061" y="107325"/>
                    <a:pt x="808681" y="102245"/>
                  </a:cubicBezTo>
                  <a:cubicBezTo>
                    <a:pt x="813761" y="94625"/>
                    <a:pt x="822415" y="88418"/>
                    <a:pt x="823921" y="79385"/>
                  </a:cubicBezTo>
                  <a:cubicBezTo>
                    <a:pt x="825241" y="71462"/>
                    <a:pt x="821319" y="62797"/>
                    <a:pt x="816301" y="56525"/>
                  </a:cubicBezTo>
                  <a:cubicBezTo>
                    <a:pt x="810580" y="49374"/>
                    <a:pt x="801632" y="45381"/>
                    <a:pt x="793441" y="41285"/>
                  </a:cubicBezTo>
                  <a:cubicBezTo>
                    <a:pt x="776886" y="33007"/>
                    <a:pt x="738182" y="26852"/>
                    <a:pt x="724861" y="26045"/>
                  </a:cubicBezTo>
                  <a:cubicBezTo>
                    <a:pt x="656360" y="21893"/>
                    <a:pt x="587677" y="21541"/>
                    <a:pt x="519121" y="18425"/>
                  </a:cubicBezTo>
                  <a:cubicBezTo>
                    <a:pt x="475911" y="16461"/>
                    <a:pt x="432761" y="13345"/>
                    <a:pt x="389581" y="10805"/>
                  </a:cubicBezTo>
                  <a:cubicBezTo>
                    <a:pt x="376881" y="8265"/>
                    <a:pt x="364433" y="3185"/>
                    <a:pt x="351481" y="3185"/>
                  </a:cubicBezTo>
                  <a:cubicBezTo>
                    <a:pt x="279136" y="3185"/>
                    <a:pt x="196581" y="0"/>
                    <a:pt x="122881" y="18425"/>
                  </a:cubicBezTo>
                  <a:cubicBezTo>
                    <a:pt x="115089" y="20373"/>
                    <a:pt x="107744" y="23838"/>
                    <a:pt x="100021" y="26045"/>
                  </a:cubicBezTo>
                  <a:cubicBezTo>
                    <a:pt x="89951" y="28922"/>
                    <a:pt x="79572" y="30656"/>
                    <a:pt x="69541" y="33665"/>
                  </a:cubicBezTo>
                  <a:cubicBezTo>
                    <a:pt x="16064" y="49708"/>
                    <a:pt x="23821" y="42555"/>
                    <a:pt x="16201" y="4890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161" name="TextBox 13"/>
            <p:cNvSpPr txBox="1">
              <a:spLocks noChangeArrowheads="1"/>
            </p:cNvSpPr>
            <p:nvPr/>
          </p:nvSpPr>
          <p:spPr bwMode="auto">
            <a:xfrm>
              <a:off x="3897407" y="1683070"/>
              <a:ext cx="1965654" cy="369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omic Sans MS" pitchFamily="66" charset="0"/>
                </a:rPr>
                <a:t>7% Unidentified</a:t>
              </a:r>
            </a:p>
          </p:txBody>
        </p:sp>
        <p:sp>
          <p:nvSpPr>
            <p:cNvPr id="49162" name="TextBox 14"/>
            <p:cNvSpPr txBox="1">
              <a:spLocks noChangeArrowheads="1"/>
            </p:cNvSpPr>
            <p:nvPr/>
          </p:nvSpPr>
          <p:spPr bwMode="auto">
            <a:xfrm>
              <a:off x="693420" y="1676400"/>
              <a:ext cx="21259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omic Sans MS" pitchFamily="66" charset="0"/>
                </a:rPr>
                <a:t>10% Unidentified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7988350" y="1932363"/>
              <a:ext cx="1155650" cy="384260"/>
            </a:xfrm>
            <a:custGeom>
              <a:avLst/>
              <a:gdLst>
                <a:gd name="connsiteX0" fmla="*/ 16201 w 825241"/>
                <a:gd name="connsiteY0" fmla="*/ 48905 h 384185"/>
                <a:gd name="connsiteX1" fmla="*/ 23821 w 825241"/>
                <a:gd name="connsiteY1" fmla="*/ 71765 h 384185"/>
                <a:gd name="connsiteX2" fmla="*/ 23821 w 825241"/>
                <a:gd name="connsiteY2" fmla="*/ 125105 h 384185"/>
                <a:gd name="connsiteX3" fmla="*/ 69541 w 825241"/>
                <a:gd name="connsiteY3" fmla="*/ 155585 h 384185"/>
                <a:gd name="connsiteX4" fmla="*/ 92401 w 825241"/>
                <a:gd name="connsiteY4" fmla="*/ 170825 h 384185"/>
                <a:gd name="connsiteX5" fmla="*/ 122881 w 825241"/>
                <a:gd name="connsiteY5" fmla="*/ 216545 h 384185"/>
                <a:gd name="connsiteX6" fmla="*/ 145741 w 825241"/>
                <a:gd name="connsiteY6" fmla="*/ 262265 h 384185"/>
                <a:gd name="connsiteX7" fmla="*/ 191461 w 825241"/>
                <a:gd name="connsiteY7" fmla="*/ 285125 h 384185"/>
                <a:gd name="connsiteX8" fmla="*/ 237181 w 825241"/>
                <a:gd name="connsiteY8" fmla="*/ 315605 h 384185"/>
                <a:gd name="connsiteX9" fmla="*/ 282901 w 825241"/>
                <a:gd name="connsiteY9" fmla="*/ 338465 h 384185"/>
                <a:gd name="connsiteX10" fmla="*/ 397201 w 825241"/>
                <a:gd name="connsiteY10" fmla="*/ 346085 h 384185"/>
                <a:gd name="connsiteX11" fmla="*/ 420061 w 825241"/>
                <a:gd name="connsiteY11" fmla="*/ 353705 h 384185"/>
                <a:gd name="connsiteX12" fmla="*/ 442921 w 825241"/>
                <a:gd name="connsiteY12" fmla="*/ 368945 h 384185"/>
                <a:gd name="connsiteX13" fmla="*/ 488641 w 825241"/>
                <a:gd name="connsiteY13" fmla="*/ 384185 h 384185"/>
                <a:gd name="connsiteX14" fmla="*/ 549601 w 825241"/>
                <a:gd name="connsiteY14" fmla="*/ 376565 h 384185"/>
                <a:gd name="connsiteX15" fmla="*/ 564841 w 825241"/>
                <a:gd name="connsiteY15" fmla="*/ 353705 h 384185"/>
                <a:gd name="connsiteX16" fmla="*/ 633421 w 825241"/>
                <a:gd name="connsiteY16" fmla="*/ 307985 h 384185"/>
                <a:gd name="connsiteX17" fmla="*/ 656281 w 825241"/>
                <a:gd name="connsiteY17" fmla="*/ 292745 h 384185"/>
                <a:gd name="connsiteX18" fmla="*/ 702001 w 825241"/>
                <a:gd name="connsiteY18" fmla="*/ 277505 h 384185"/>
                <a:gd name="connsiteX19" fmla="*/ 732481 w 825241"/>
                <a:gd name="connsiteY19" fmla="*/ 231785 h 384185"/>
                <a:gd name="connsiteX20" fmla="*/ 770581 w 825241"/>
                <a:gd name="connsiteY20" fmla="*/ 178445 h 384185"/>
                <a:gd name="connsiteX21" fmla="*/ 778201 w 825241"/>
                <a:gd name="connsiteY21" fmla="*/ 155585 h 384185"/>
                <a:gd name="connsiteX22" fmla="*/ 785821 w 825241"/>
                <a:gd name="connsiteY22" fmla="*/ 117485 h 384185"/>
                <a:gd name="connsiteX23" fmla="*/ 808681 w 825241"/>
                <a:gd name="connsiteY23" fmla="*/ 102245 h 384185"/>
                <a:gd name="connsiteX24" fmla="*/ 823921 w 825241"/>
                <a:gd name="connsiteY24" fmla="*/ 79385 h 384185"/>
                <a:gd name="connsiteX25" fmla="*/ 816301 w 825241"/>
                <a:gd name="connsiteY25" fmla="*/ 56525 h 384185"/>
                <a:gd name="connsiteX26" fmla="*/ 793441 w 825241"/>
                <a:gd name="connsiteY26" fmla="*/ 41285 h 384185"/>
                <a:gd name="connsiteX27" fmla="*/ 724861 w 825241"/>
                <a:gd name="connsiteY27" fmla="*/ 26045 h 384185"/>
                <a:gd name="connsiteX28" fmla="*/ 519121 w 825241"/>
                <a:gd name="connsiteY28" fmla="*/ 18425 h 384185"/>
                <a:gd name="connsiteX29" fmla="*/ 389581 w 825241"/>
                <a:gd name="connsiteY29" fmla="*/ 10805 h 384185"/>
                <a:gd name="connsiteX30" fmla="*/ 351481 w 825241"/>
                <a:gd name="connsiteY30" fmla="*/ 3185 h 384185"/>
                <a:gd name="connsiteX31" fmla="*/ 122881 w 825241"/>
                <a:gd name="connsiteY31" fmla="*/ 18425 h 384185"/>
                <a:gd name="connsiteX32" fmla="*/ 100021 w 825241"/>
                <a:gd name="connsiteY32" fmla="*/ 26045 h 384185"/>
                <a:gd name="connsiteX33" fmla="*/ 69541 w 825241"/>
                <a:gd name="connsiteY33" fmla="*/ 33665 h 384185"/>
                <a:gd name="connsiteX34" fmla="*/ 16201 w 825241"/>
                <a:gd name="connsiteY34" fmla="*/ 48905 h 38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241" h="384185">
                  <a:moveTo>
                    <a:pt x="16201" y="48905"/>
                  </a:moveTo>
                  <a:cubicBezTo>
                    <a:pt x="8581" y="55255"/>
                    <a:pt x="23821" y="63733"/>
                    <a:pt x="23821" y="71765"/>
                  </a:cubicBezTo>
                  <a:cubicBezTo>
                    <a:pt x="23821" y="96087"/>
                    <a:pt x="0" y="97881"/>
                    <a:pt x="23821" y="125105"/>
                  </a:cubicBezTo>
                  <a:cubicBezTo>
                    <a:pt x="35882" y="138889"/>
                    <a:pt x="54301" y="145425"/>
                    <a:pt x="69541" y="155585"/>
                  </a:cubicBezTo>
                  <a:lnTo>
                    <a:pt x="92401" y="170825"/>
                  </a:lnTo>
                  <a:cubicBezTo>
                    <a:pt x="102561" y="186065"/>
                    <a:pt x="117089" y="199169"/>
                    <a:pt x="122881" y="216545"/>
                  </a:cubicBezTo>
                  <a:cubicBezTo>
                    <a:pt x="129079" y="235138"/>
                    <a:pt x="130969" y="247493"/>
                    <a:pt x="145741" y="262265"/>
                  </a:cubicBezTo>
                  <a:cubicBezTo>
                    <a:pt x="160513" y="277037"/>
                    <a:pt x="172868" y="278927"/>
                    <a:pt x="191461" y="285125"/>
                  </a:cubicBezTo>
                  <a:cubicBezTo>
                    <a:pt x="234796" y="328460"/>
                    <a:pt x="193070" y="293549"/>
                    <a:pt x="237181" y="315605"/>
                  </a:cubicBezTo>
                  <a:cubicBezTo>
                    <a:pt x="258831" y="326430"/>
                    <a:pt x="258276" y="335729"/>
                    <a:pt x="282901" y="338465"/>
                  </a:cubicBezTo>
                  <a:cubicBezTo>
                    <a:pt x="320852" y="342682"/>
                    <a:pt x="359101" y="343545"/>
                    <a:pt x="397201" y="346085"/>
                  </a:cubicBezTo>
                  <a:cubicBezTo>
                    <a:pt x="404821" y="348625"/>
                    <a:pt x="412877" y="350113"/>
                    <a:pt x="420061" y="353705"/>
                  </a:cubicBezTo>
                  <a:cubicBezTo>
                    <a:pt x="428252" y="357801"/>
                    <a:pt x="434552" y="365226"/>
                    <a:pt x="442921" y="368945"/>
                  </a:cubicBezTo>
                  <a:cubicBezTo>
                    <a:pt x="457601" y="375469"/>
                    <a:pt x="488641" y="384185"/>
                    <a:pt x="488641" y="384185"/>
                  </a:cubicBezTo>
                  <a:cubicBezTo>
                    <a:pt x="508961" y="381645"/>
                    <a:pt x="530588" y="384170"/>
                    <a:pt x="549601" y="376565"/>
                  </a:cubicBezTo>
                  <a:cubicBezTo>
                    <a:pt x="558104" y="373164"/>
                    <a:pt x="557949" y="359736"/>
                    <a:pt x="564841" y="353705"/>
                  </a:cubicBezTo>
                  <a:lnTo>
                    <a:pt x="633421" y="307985"/>
                  </a:lnTo>
                  <a:cubicBezTo>
                    <a:pt x="641041" y="302905"/>
                    <a:pt x="647593" y="295641"/>
                    <a:pt x="656281" y="292745"/>
                  </a:cubicBezTo>
                  <a:lnTo>
                    <a:pt x="702001" y="277505"/>
                  </a:lnTo>
                  <a:cubicBezTo>
                    <a:pt x="727210" y="201877"/>
                    <a:pt x="684915" y="317404"/>
                    <a:pt x="732481" y="231785"/>
                  </a:cubicBezTo>
                  <a:cubicBezTo>
                    <a:pt x="764808" y="173596"/>
                    <a:pt x="725207" y="193570"/>
                    <a:pt x="770581" y="178445"/>
                  </a:cubicBezTo>
                  <a:cubicBezTo>
                    <a:pt x="773121" y="170825"/>
                    <a:pt x="776253" y="163377"/>
                    <a:pt x="778201" y="155585"/>
                  </a:cubicBezTo>
                  <a:cubicBezTo>
                    <a:pt x="781342" y="143020"/>
                    <a:pt x="779395" y="128730"/>
                    <a:pt x="785821" y="117485"/>
                  </a:cubicBezTo>
                  <a:cubicBezTo>
                    <a:pt x="790365" y="109534"/>
                    <a:pt x="801061" y="107325"/>
                    <a:pt x="808681" y="102245"/>
                  </a:cubicBezTo>
                  <a:cubicBezTo>
                    <a:pt x="813761" y="94625"/>
                    <a:pt x="822415" y="88418"/>
                    <a:pt x="823921" y="79385"/>
                  </a:cubicBezTo>
                  <a:cubicBezTo>
                    <a:pt x="825241" y="71462"/>
                    <a:pt x="821319" y="62797"/>
                    <a:pt x="816301" y="56525"/>
                  </a:cubicBezTo>
                  <a:cubicBezTo>
                    <a:pt x="810580" y="49374"/>
                    <a:pt x="801632" y="45381"/>
                    <a:pt x="793441" y="41285"/>
                  </a:cubicBezTo>
                  <a:cubicBezTo>
                    <a:pt x="776886" y="33007"/>
                    <a:pt x="738182" y="26852"/>
                    <a:pt x="724861" y="26045"/>
                  </a:cubicBezTo>
                  <a:cubicBezTo>
                    <a:pt x="656360" y="21893"/>
                    <a:pt x="587677" y="21541"/>
                    <a:pt x="519121" y="18425"/>
                  </a:cubicBezTo>
                  <a:cubicBezTo>
                    <a:pt x="475911" y="16461"/>
                    <a:pt x="432761" y="13345"/>
                    <a:pt x="389581" y="10805"/>
                  </a:cubicBezTo>
                  <a:cubicBezTo>
                    <a:pt x="376881" y="8265"/>
                    <a:pt x="364433" y="3185"/>
                    <a:pt x="351481" y="3185"/>
                  </a:cubicBezTo>
                  <a:cubicBezTo>
                    <a:pt x="279136" y="3185"/>
                    <a:pt x="196581" y="0"/>
                    <a:pt x="122881" y="18425"/>
                  </a:cubicBezTo>
                  <a:cubicBezTo>
                    <a:pt x="115089" y="20373"/>
                    <a:pt x="107744" y="23838"/>
                    <a:pt x="100021" y="26045"/>
                  </a:cubicBezTo>
                  <a:cubicBezTo>
                    <a:pt x="89951" y="28922"/>
                    <a:pt x="79572" y="30656"/>
                    <a:pt x="69541" y="33665"/>
                  </a:cubicBezTo>
                  <a:cubicBezTo>
                    <a:pt x="16064" y="49708"/>
                    <a:pt x="23821" y="42555"/>
                    <a:pt x="16201" y="4890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164" name="TextBox 16"/>
            <p:cNvSpPr txBox="1">
              <a:spLocks noChangeArrowheads="1"/>
            </p:cNvSpPr>
            <p:nvPr/>
          </p:nvSpPr>
          <p:spPr bwMode="auto">
            <a:xfrm>
              <a:off x="7002780" y="1722120"/>
              <a:ext cx="21259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omic Sans MS" pitchFamily="66" charset="0"/>
                </a:rPr>
                <a:t>12% Unidentified</a:t>
              </a:r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>
          <a:xfrm>
            <a:off x="1524000" y="823430"/>
            <a:ext cx="9144000" cy="68639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The problem of the </a:t>
            </a: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unidentified </a:t>
            </a: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reads</a:t>
            </a:r>
          </a:p>
        </p:txBody>
      </p:sp>
      <p:sp>
        <p:nvSpPr>
          <p:cNvPr id="49157" name="Rectangle 20"/>
          <p:cNvSpPr>
            <a:spLocks noChangeArrowheads="1"/>
          </p:cNvSpPr>
          <p:nvPr/>
        </p:nvSpPr>
        <p:spPr bwMode="auto">
          <a:xfrm>
            <a:off x="76899" y="199500"/>
            <a:ext cx="4868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omic Sans MS" pitchFamily="66" charset="0"/>
              </a:rPr>
              <a:t>Limits to NGS based characterizations  </a:t>
            </a:r>
            <a:endParaRPr lang="en-US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73626" y="5471643"/>
            <a:ext cx="9143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Comic Sans MS" pitchFamily="66" charset="0"/>
              </a:rPr>
              <a:t>We cannot know if there are any hidden pathogens in the 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"unknown reads category”</a:t>
            </a:r>
          </a:p>
        </p:txBody>
      </p:sp>
    </p:spTree>
    <p:extLst>
      <p:ext uri="{BB962C8B-B14F-4D97-AF65-F5344CB8AC3E}">
        <p14:creationId xmlns:p14="http://schemas.microsoft.com/office/powerpoint/2010/main" val="307644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1981200" y="301625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Possible solutions?? </a:t>
            </a: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506186" y="1244463"/>
            <a:ext cx="113157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Comic Sans MS" pitchFamily="66" charset="0"/>
              </a:rPr>
              <a:t>New methods that do not depend on BLAST homology searches:</a:t>
            </a:r>
          </a:p>
          <a:p>
            <a:endParaRPr lang="en-US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Comic Sans MS" pitchFamily="66" charset="0"/>
              </a:rPr>
              <a:t> Separate sequences into clusters based on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 physical characteristics </a:t>
            </a:r>
            <a:r>
              <a:rPr lang="en-US" sz="2400" b="1" dirty="0">
                <a:latin typeface="Comic Sans MS" pitchFamily="66" charset="0"/>
              </a:rPr>
              <a:t>of the sequences </a:t>
            </a:r>
            <a:r>
              <a:rPr lang="it-IT" sz="2400" b="1" dirty="0">
                <a:latin typeface="Comic Sans MS" pitchFamily="66" charset="0"/>
              </a:rPr>
              <a:t>(e.g., di-, tri- or tetranucleotide counts </a:t>
            </a:r>
            <a:r>
              <a:rPr lang="en-US" sz="2400" b="1" dirty="0">
                <a:latin typeface="Comic Sans MS" pitchFamily="66" charset="0"/>
              </a:rPr>
              <a:t>or inter nucleotide distances).</a:t>
            </a:r>
          </a:p>
          <a:p>
            <a:endParaRPr lang="en-US" sz="2400" b="1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Comic Sans MS" pitchFamily="66" charset="0"/>
              </a:rPr>
              <a:t> Machine learning (New Algorithms like in the one used for the </a:t>
            </a:r>
            <a:r>
              <a:rPr lang="en-US" sz="2400" b="1" dirty="0" err="1">
                <a:solidFill>
                  <a:srgbClr val="FF0000"/>
                </a:solidFill>
                <a:latin typeface="Comic Sans MS" pitchFamily="66" charset="0"/>
              </a:rPr>
              <a:t>GHVd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 RNA </a:t>
            </a:r>
            <a:r>
              <a:rPr lang="en-US" sz="2400" b="1" dirty="0">
                <a:latin typeface="Comic Sans MS" pitchFamily="66" charset="0"/>
              </a:rPr>
              <a:t>example)   </a:t>
            </a:r>
          </a:p>
          <a:p>
            <a:endParaRPr lang="en-US" sz="28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0180" name="Rectangle 5"/>
          <p:cNvSpPr>
            <a:spLocks noChangeArrowheads="1"/>
          </p:cNvSpPr>
          <p:nvPr/>
        </p:nvSpPr>
        <p:spPr bwMode="auto">
          <a:xfrm>
            <a:off x="0" y="0"/>
            <a:ext cx="4868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omic Sans MS" pitchFamily="66" charset="0"/>
              </a:rPr>
              <a:t>Limits to NGS based characterizations  </a:t>
            </a:r>
            <a:endParaRPr lang="en-US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b="8537"/>
          <a:stretch>
            <a:fillRect/>
          </a:stretch>
        </p:blipFill>
        <p:spPr bwMode="auto">
          <a:xfrm>
            <a:off x="522514" y="4617893"/>
            <a:ext cx="11299372" cy="202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353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1"/>
          <p:cNvSpPr txBox="1">
            <a:spLocks noChangeArrowheads="1"/>
          </p:cNvSpPr>
          <p:nvPr/>
        </p:nvSpPr>
        <p:spPr bwMode="auto">
          <a:xfrm>
            <a:off x="4838700" y="114300"/>
            <a:ext cx="24003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Comic Sans MS" pitchFamily="66" charset="0"/>
              </a:rPr>
              <a:t>Summary</a:t>
            </a:r>
          </a:p>
        </p:txBody>
      </p:sp>
      <p:sp>
        <p:nvSpPr>
          <p:cNvPr id="56323" name="Rectangle 2"/>
          <p:cNvSpPr>
            <a:spLocks noChangeArrowheads="1"/>
          </p:cNvSpPr>
          <p:nvPr/>
        </p:nvSpPr>
        <p:spPr bwMode="auto">
          <a:xfrm>
            <a:off x="179619" y="1104901"/>
            <a:ext cx="12192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Calibri" pitchFamily="34" charset="0"/>
              </a:rPr>
              <a:t> </a:t>
            </a:r>
            <a:r>
              <a:rPr lang="en-US" sz="2400" b="1" dirty="0">
                <a:latin typeface="Comic Sans MS" pitchFamily="66" charset="0"/>
              </a:rPr>
              <a:t>Grapevine virus diagnostics at FPS is constantly </a:t>
            </a:r>
            <a:r>
              <a:rPr lang="en-US" sz="2400" b="1" dirty="0" smtClean="0">
                <a:latin typeface="Comic Sans MS" pitchFamily="66" charset="0"/>
              </a:rPr>
              <a:t>updated</a:t>
            </a:r>
            <a:r>
              <a:rPr lang="en-US" sz="2400" b="1" dirty="0">
                <a:latin typeface="Comic Sans MS" pitchFamily="66" charset="0"/>
              </a:rPr>
              <a:t>, by implementing newly optimized sample </a:t>
            </a:r>
            <a:r>
              <a:rPr lang="en-US" sz="2400" b="1" dirty="0" smtClean="0">
                <a:latin typeface="Comic Sans MS" pitchFamily="66" charset="0"/>
              </a:rPr>
              <a:t>preparation </a:t>
            </a:r>
            <a:r>
              <a:rPr lang="en-US" sz="2400" b="1" dirty="0">
                <a:latin typeface="Comic Sans MS" pitchFamily="66" charset="0"/>
              </a:rPr>
              <a:t>protocols and improving downstream high throughput detection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</a:rPr>
              <a:t>.  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/>
            </a:endParaRPr>
          </a:p>
          <a:p>
            <a:endParaRPr lang="en-US" sz="2400" dirty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Comic Sans MS" pitchFamily="66" charset="0"/>
              </a:rPr>
              <a:t> NGS </a:t>
            </a:r>
            <a:r>
              <a:rPr lang="en-US" sz="2400" b="1" dirty="0">
                <a:latin typeface="Comic Sans MS" pitchFamily="66" charset="0"/>
              </a:rPr>
              <a:t>is the most sensitive, comprehensive diagnostic tool </a:t>
            </a:r>
            <a:r>
              <a:rPr lang="en-US" sz="2400" b="1" dirty="0" smtClean="0">
                <a:latin typeface="Comic Sans MS" pitchFamily="66" charset="0"/>
              </a:rPr>
              <a:t>available </a:t>
            </a:r>
            <a:r>
              <a:rPr lang="en-US" sz="2400" b="1" dirty="0">
                <a:latin typeface="Comic Sans MS" pitchFamily="66" charset="0"/>
              </a:rPr>
              <a:t>for the study of grapevine diseases.</a:t>
            </a:r>
          </a:p>
          <a:p>
            <a:endParaRPr lang="en-US" sz="2400" b="1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Comic Sans MS" pitchFamily="66" charset="0"/>
              </a:rPr>
              <a:t> Nonetheless, NGS is limited in its </a:t>
            </a:r>
            <a:r>
              <a:rPr lang="en-US" sz="2400" b="1" dirty="0" smtClean="0">
                <a:latin typeface="Comic Sans MS" pitchFamily="66" charset="0"/>
              </a:rPr>
              <a:t>potential: </a:t>
            </a:r>
            <a:r>
              <a:rPr lang="en-US" sz="2400" b="1" dirty="0" err="1" smtClean="0">
                <a:solidFill>
                  <a:srgbClr val="0000FF"/>
                </a:solidFill>
                <a:latin typeface="Comic Sans MS" pitchFamily="66" charset="0"/>
              </a:rPr>
              <a:t>Bioinformatic</a:t>
            </a:r>
            <a:r>
              <a:rPr lang="en-US" sz="2400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mic Sans MS" pitchFamily="66" charset="0"/>
              </a:rPr>
              <a:t>treatments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ALONE</a:t>
            </a:r>
            <a:r>
              <a:rPr lang="en-US" sz="2400" b="1" dirty="0">
                <a:solidFill>
                  <a:srgbClr val="0000FF"/>
                </a:solidFill>
                <a:latin typeface="Comic Sans MS" pitchFamily="66" charset="0"/>
              </a:rPr>
              <a:t> cannot </a:t>
            </a:r>
            <a:r>
              <a:rPr lang="en-US" sz="2400" b="1" dirty="0" smtClean="0">
                <a:solidFill>
                  <a:srgbClr val="0000FF"/>
                </a:solidFill>
                <a:latin typeface="Comic Sans MS" pitchFamily="66" charset="0"/>
              </a:rPr>
              <a:t>prove </a:t>
            </a:r>
            <a:r>
              <a:rPr lang="en-US" sz="2400" b="1" dirty="0" err="1" smtClean="0">
                <a:solidFill>
                  <a:srgbClr val="0000FF"/>
                </a:solidFill>
                <a:latin typeface="Comic Sans MS" pitchFamily="66" charset="0"/>
              </a:rPr>
              <a:t>patholgocial</a:t>
            </a:r>
            <a:r>
              <a:rPr lang="en-US" sz="2400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mic Sans MS" pitchFamily="66" charset="0"/>
              </a:rPr>
              <a:t>causality.  </a:t>
            </a:r>
          </a:p>
          <a:p>
            <a:endParaRPr lang="en-US" sz="2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974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-142875"/>
            <a:ext cx="8229600" cy="1143000"/>
          </a:xfrm>
          <a:ln/>
        </p:spPr>
        <p:txBody>
          <a:bodyPr/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Acknowledgments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39837"/>
            <a:ext cx="11968842" cy="56181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b="1" dirty="0">
                <a:latin typeface="Comic Sans MS" pitchFamily="66" charset="0"/>
              </a:rPr>
              <a:t> The following funding agencies: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American </a:t>
            </a:r>
            <a:r>
              <a:rPr lang="en-US" b="1" dirty="0">
                <a:solidFill>
                  <a:srgbClr val="0000FF"/>
                </a:solidFill>
                <a:latin typeface="Comic Sans MS" pitchFamily="66" charset="0"/>
              </a:rPr>
              <a:t>Vineyard </a:t>
            </a:r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Foundation (AVF)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 Fruit Tree, Nut Tree and Grapevine Improvement Advisory Board (IAB)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Comic Sans MS" pitchFamily="66" charset="0"/>
              </a:rPr>
              <a:t> All my colleagues at FPS</a:t>
            </a:r>
            <a:endParaRPr lang="en-US" b="1" dirty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="1" dirty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305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82244" y="2792186"/>
            <a:ext cx="2457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9E5ECE"/>
                </a:solidFill>
                <a:latin typeface="Comic Sans MS" pitchFamily="66" charset="0"/>
                <a:ea typeface="+mj-ea"/>
                <a:cs typeface="+mj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9700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1" y="1371600"/>
            <a:ext cx="4267201" cy="2722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371601"/>
            <a:ext cx="4191000" cy="284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9624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Cab Franc 01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05600" y="838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NYL Row E9 Vine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09800" y="838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NYL Row E9 Vine 3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 t="18750" b="25000"/>
          <a:stretch>
            <a:fillRect/>
          </a:stretch>
        </p:blipFill>
        <p:spPr bwMode="auto">
          <a:xfrm>
            <a:off x="2590800" y="4267200"/>
            <a:ext cx="2971800" cy="228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4688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86400" y="3810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Ruby  Cabernet 03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86400" y="10668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NYL Row E6 Vine 4</a:t>
            </a:r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143000"/>
            <a:ext cx="3657600" cy="5280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907" name="Picture 3"/>
          <p:cNvPicPr>
            <a:picLocks noChangeAspect="1" noChangeArrowheads="1"/>
          </p:cNvPicPr>
          <p:nvPr/>
        </p:nvPicPr>
        <p:blipFill>
          <a:blip r:embed="rId4" cstate="print"/>
          <a:srcRect l="6250" r="18750"/>
          <a:stretch>
            <a:fillRect/>
          </a:stretch>
        </p:blipFill>
        <p:spPr bwMode="auto">
          <a:xfrm>
            <a:off x="6038850" y="2209800"/>
            <a:ext cx="3181350" cy="303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5695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leafroll and healthy lvs adj 72ppi 1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219201"/>
            <a:ext cx="9144000" cy="47355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49507" name="Text Box 3"/>
          <p:cNvSpPr txBox="1">
            <a:spLocks noChangeArrowheads="1"/>
          </p:cNvSpPr>
          <p:nvPr/>
        </p:nvSpPr>
        <p:spPr bwMode="auto">
          <a:xfrm>
            <a:off x="1524000" y="34925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Leafroll Symptoms on Cabernet Franc</a:t>
            </a:r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2895600" y="5943600"/>
            <a:ext cx="1905000" cy="406400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000">
                <a:solidFill>
                  <a:schemeClr val="bg1"/>
                </a:solidFill>
                <a:latin typeface="Tahoma" pitchFamily="34" charset="0"/>
              </a:rPr>
              <a:t>Healthy control</a:t>
            </a:r>
            <a:endParaRPr lang="en-US" sz="22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7543800" y="5918200"/>
            <a:ext cx="2057400" cy="406400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000">
                <a:solidFill>
                  <a:schemeClr val="bg1"/>
                </a:solidFill>
                <a:latin typeface="Tahoma" pitchFamily="34" charset="0"/>
              </a:rPr>
              <a:t>Leafroll infected</a:t>
            </a:r>
            <a:endParaRPr lang="en-US" sz="220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4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752600" y="609600"/>
            <a:ext cx="861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0033CC"/>
                </a:solidFill>
                <a:latin typeface="Comic Sans MS" panose="030F0702030302020204" pitchFamily="66" charset="0"/>
              </a:rPr>
              <a:t>NEXT GENERATION SEQUENCING ANALYSIS 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999746"/>
              </p:ext>
            </p:extLst>
          </p:nvPr>
        </p:nvGraphicFramePr>
        <p:xfrm>
          <a:off x="1524002" y="1767840"/>
          <a:ext cx="9143999" cy="4785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85999"/>
                <a:gridCol w="3886200"/>
                <a:gridCol w="2971800"/>
              </a:tblGrid>
              <a:tr h="128016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j-lt"/>
                        </a:rPr>
                        <a:t>Nucleic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Acids found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j-lt"/>
                        </a:rPr>
                        <a:t>Cab Franc 01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j-lt"/>
                        </a:rPr>
                        <a:t>NYL E9 V3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</a:rPr>
                        <a:t>Ruby  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</a:rPr>
                        <a:t>Cabernet 03</a:t>
                      </a:r>
                    </a:p>
                    <a:p>
                      <a:pPr algn="l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</a:rPr>
                        <a:t>NYL E6 V4</a:t>
                      </a: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Viruses infecting grapes (pathogenic and non-pathogenic)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none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baseline="0" dirty="0" smtClean="0"/>
                        <a:t>Grapevine </a:t>
                      </a:r>
                      <a:r>
                        <a:rPr lang="en-US" sz="2000" i="1" baseline="0" dirty="0" err="1" smtClean="0"/>
                        <a:t>rupestris</a:t>
                      </a:r>
                      <a:r>
                        <a:rPr lang="en-US" sz="2000" i="1" baseline="0" dirty="0" smtClean="0"/>
                        <a:t> vein feathering virus</a:t>
                      </a:r>
                      <a:endParaRPr lang="en-US" sz="20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Viruses infecting fungi (</a:t>
                      </a:r>
                      <a:r>
                        <a:rPr lang="en-US" sz="2000" dirty="0" err="1" smtClean="0"/>
                        <a:t>Mycoviruses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Grapevine associated mycovirus-1</a:t>
                      </a:r>
                    </a:p>
                    <a:p>
                      <a:pPr algn="ctr"/>
                      <a:r>
                        <a:rPr lang="en-US" sz="2000" dirty="0" err="1" smtClean="0"/>
                        <a:t>Aspergillus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fumigatus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chrysovirus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Grapevine</a:t>
                      </a:r>
                      <a:r>
                        <a:rPr lang="en-US" sz="2000" baseline="0" dirty="0" smtClean="0"/>
                        <a:t> associated chrysovirus-4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none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Viroids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none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none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Phytoplasmas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none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none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Host</a:t>
                      </a:r>
                      <a:r>
                        <a:rPr lang="en-US" sz="2000" baseline="0" dirty="0" smtClean="0"/>
                        <a:t> (Grapevine)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Grapevine sequences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Grapevine sequences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t="18750" b="25000"/>
          <a:stretch>
            <a:fillRect/>
          </a:stretch>
        </p:blipFill>
        <p:spPr bwMode="auto">
          <a:xfrm>
            <a:off x="6019800" y="1905000"/>
            <a:ext cx="1485416" cy="11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20200" y="1905001"/>
            <a:ext cx="1219200" cy="111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2411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1" name="Picture 3" descr="RSP pos and neg trunks adj72ppi1M"/>
          <p:cNvPicPr>
            <a:picLocks noChangeAspect="1" noChangeArrowheads="1"/>
          </p:cNvPicPr>
          <p:nvPr/>
        </p:nvPicPr>
        <p:blipFill rotWithShape="1">
          <a:blip r:embed="rId3" cstate="print"/>
          <a:srcRect t="49300"/>
          <a:stretch/>
        </p:blipFill>
        <p:spPr bwMode="auto">
          <a:xfrm>
            <a:off x="280463" y="1760346"/>
            <a:ext cx="5632658" cy="29335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1524000" y="28892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Rupestris</a:t>
            </a:r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Stem </a:t>
            </a:r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Pitting on St. George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RSP pos and neg trunks adj72ppi1M"/>
          <p:cNvPicPr>
            <a:picLocks noChangeAspect="1" noChangeArrowheads="1"/>
          </p:cNvPicPr>
          <p:nvPr/>
        </p:nvPicPr>
        <p:blipFill rotWithShape="1">
          <a:blip r:embed="rId3" cstate="print"/>
          <a:srcRect b="39076"/>
          <a:stretch/>
        </p:blipFill>
        <p:spPr bwMode="auto">
          <a:xfrm>
            <a:off x="6096000" y="1760346"/>
            <a:ext cx="5632658" cy="29335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078736" y="4834128"/>
            <a:ext cx="1905000" cy="406400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000">
                <a:solidFill>
                  <a:schemeClr val="bg1"/>
                </a:solidFill>
                <a:latin typeface="Tahoma" pitchFamily="34" charset="0"/>
              </a:rPr>
              <a:t>Healthy control</a:t>
            </a:r>
            <a:endParaRPr lang="en-US" sz="22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598641" y="4815462"/>
            <a:ext cx="2057400" cy="400110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latin typeface="Tahoma" pitchFamily="34" charset="0"/>
              </a:rPr>
              <a:t>RSPaV</a:t>
            </a:r>
            <a:r>
              <a:rPr lang="en-US" sz="2000" dirty="0" smtClean="0">
                <a:solidFill>
                  <a:schemeClr val="bg1"/>
                </a:solidFill>
                <a:latin typeface="Tahoma" pitchFamily="34" charset="0"/>
              </a:rPr>
              <a:t> infected</a:t>
            </a:r>
            <a:endParaRPr lang="en-US" sz="2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64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5" name="Picture 3" descr="Corky bark index closeup10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2160" y="2235708"/>
            <a:ext cx="4572000" cy="3328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1556" name="Picture 4" descr="Corky bark field trunks dc10-01ad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6864" y="2235708"/>
            <a:ext cx="4572000" cy="3328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816864" y="292734"/>
            <a:ext cx="10070592" cy="60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Corky Bark Symptoms </a:t>
            </a: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LN33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30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>
                <a:solidFill>
                  <a:srgbClr val="A50021"/>
                </a:solidFill>
              </a:rPr>
              <a:t>TECHNIQUES COMPARISON</a:t>
            </a:r>
          </a:p>
        </p:txBody>
      </p:sp>
      <p:graphicFrame>
        <p:nvGraphicFramePr>
          <p:cNvPr id="63534" name="Group 46"/>
          <p:cNvGraphicFramePr>
            <a:graphicFrameLocks noGrp="1"/>
          </p:cNvGraphicFramePr>
          <p:nvPr>
            <p:ph idx="1"/>
          </p:nvPr>
        </p:nvGraphicFramePr>
        <p:xfrm>
          <a:off x="2057400" y="1600201"/>
          <a:ext cx="8305800" cy="4525963"/>
        </p:xfrm>
        <a:graphic>
          <a:graphicData uri="http://schemas.openxmlformats.org/drawingml/2006/table">
            <a:tbl>
              <a:tblPr/>
              <a:tblGrid>
                <a:gridCol w="2019300"/>
                <a:gridCol w="2251075"/>
                <a:gridCol w="1939925"/>
                <a:gridCol w="2095500"/>
              </a:tblGrid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Criteria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Bio. Index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ELISA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PCR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Speed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Very Slow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Efficiency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Sensitivity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Med. to 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Specificity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 to 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Labor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2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>
                <a:solidFill>
                  <a:srgbClr val="A50021"/>
                </a:solidFill>
              </a:rPr>
              <a:t>TECHNIQUES COMPARISON</a:t>
            </a:r>
            <a:r>
              <a:rPr lang="en-US" altLang="en-US" sz="3600"/>
              <a:t/>
            </a:r>
            <a:br>
              <a:rPr lang="en-US" altLang="en-US" sz="3600"/>
            </a:br>
            <a:r>
              <a:rPr lang="en-US" altLang="en-US" sz="2800"/>
              <a:t>(Contd.)</a:t>
            </a:r>
          </a:p>
        </p:txBody>
      </p:sp>
      <p:graphicFrame>
        <p:nvGraphicFramePr>
          <p:cNvPr id="64557" name="Group 45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382000" cy="3959239"/>
        </p:xfrm>
        <a:graphic>
          <a:graphicData uri="http://schemas.openxmlformats.org/drawingml/2006/table">
            <a:tbl>
              <a:tblPr/>
              <a:tblGrid>
                <a:gridCol w="2209800"/>
                <a:gridCol w="2136775"/>
                <a:gridCol w="1939925"/>
                <a:gridCol w="2095500"/>
              </a:tblGrid>
              <a:tr h="755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Criteria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Bio. Index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ELISA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PCR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Space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</a:tr>
              <a:tr h="753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Equipment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Training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Medium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Envir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Arial" pitchFamily="34" charset="0"/>
                        </a:rPr>
                        <a:t>. Effect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B2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50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7" name="Picture 1027" descr="syrin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143000"/>
            <a:ext cx="533400" cy="1790700"/>
          </a:xfrm>
          <a:prstGeom prst="rect">
            <a:avLst/>
          </a:prstGeom>
          <a:noFill/>
        </p:spPr>
      </p:pic>
      <p:sp>
        <p:nvSpPr>
          <p:cNvPr id="134148" name="Text Box 1028"/>
          <p:cNvSpPr txBox="1">
            <a:spLocks noChangeArrowheads="1"/>
          </p:cNvSpPr>
          <p:nvPr/>
        </p:nvSpPr>
        <p:spPr bwMode="auto">
          <a:xfrm>
            <a:off x="786384" y="3123247"/>
            <a:ext cx="106497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Purified </a:t>
            </a:r>
            <a:r>
              <a:rPr lang="en-US" sz="2400" b="1" dirty="0">
                <a:solidFill>
                  <a:srgbClr val="0033CC"/>
                </a:solidFill>
                <a:latin typeface="Comic Sans MS" panose="030F0702030302020204" pitchFamily="66" charset="0"/>
              </a:rPr>
              <a:t>antigen (virus)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Antigen </a:t>
            </a:r>
            <a:r>
              <a:rPr lang="en-US" sz="2400" b="1" dirty="0">
                <a:solidFill>
                  <a:srgbClr val="0033CC"/>
                </a:solidFill>
                <a:latin typeface="Comic Sans MS" panose="030F0702030302020204" pitchFamily="66" charset="0"/>
              </a:rPr>
              <a:t>injected into animal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Several </a:t>
            </a:r>
            <a:r>
              <a:rPr lang="en-US" sz="2400" b="1" dirty="0">
                <a:solidFill>
                  <a:srgbClr val="0033CC"/>
                </a:solidFill>
                <a:latin typeface="Comic Sans MS" panose="030F0702030302020204" pitchFamily="66" charset="0"/>
              </a:rPr>
              <a:t>weeks later blood collected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Clotted </a:t>
            </a:r>
            <a:r>
              <a:rPr lang="en-US" sz="2400" b="1" dirty="0">
                <a:solidFill>
                  <a:srgbClr val="0033CC"/>
                </a:solidFill>
                <a:latin typeface="Comic Sans MS" panose="030F0702030302020204" pitchFamily="66" charset="0"/>
              </a:rPr>
              <a:t>blood centrifuged and clear antiserum separated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Antiserum </a:t>
            </a:r>
            <a:r>
              <a:rPr lang="en-US" sz="2400" b="1" dirty="0">
                <a:solidFill>
                  <a:srgbClr val="0033CC"/>
                </a:solidFill>
                <a:latin typeface="Comic Sans MS" panose="030F0702030302020204" pitchFamily="66" charset="0"/>
              </a:rPr>
              <a:t>- serum plus antibodies - kept in vials; glycerin usually added then frozen for storage</a:t>
            </a:r>
          </a:p>
          <a:p>
            <a:endParaRPr lang="en-US" sz="2400" dirty="0">
              <a:solidFill>
                <a:srgbClr val="2D288E"/>
              </a:solidFill>
              <a:latin typeface="Tahoma" pitchFamily="34" charset="0"/>
            </a:endParaRPr>
          </a:p>
          <a:p>
            <a:endParaRPr lang="en-US" sz="2400" dirty="0">
              <a:solidFill>
                <a:srgbClr val="2D288E"/>
              </a:solidFill>
              <a:latin typeface="Tahoma" pitchFamily="34" charset="0"/>
            </a:endParaRPr>
          </a:p>
          <a:p>
            <a:pPr algn="l"/>
            <a:endParaRPr lang="en-US" sz="2400" b="1" dirty="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pic>
        <p:nvPicPr>
          <p:cNvPr id="134150" name="Picture 1030" descr="antiserum vials graphi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15400" y="1295401"/>
            <a:ext cx="1236663" cy="1733550"/>
          </a:xfrm>
          <a:prstGeom prst="rect">
            <a:avLst/>
          </a:prstGeom>
          <a:noFill/>
        </p:spPr>
      </p:pic>
      <p:graphicFrame>
        <p:nvGraphicFramePr>
          <p:cNvPr id="134153" name="Object 1033"/>
          <p:cNvGraphicFramePr>
            <a:graphicFrameLocks noChangeAspect="1"/>
          </p:cNvGraphicFramePr>
          <p:nvPr/>
        </p:nvGraphicFramePr>
        <p:xfrm>
          <a:off x="6629400" y="1371600"/>
          <a:ext cx="1649413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" name="Image" r:id="rId6" imgW="6193841" imgH="5419649" progId="Photoshop.Image.6">
                  <p:embed/>
                </p:oleObj>
              </mc:Choice>
              <mc:Fallback>
                <p:oleObj name="Image" r:id="rId6" imgW="6193841" imgH="5419649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371600"/>
                        <a:ext cx="1649413" cy="144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54" name="AutoShape 1034"/>
          <p:cNvSpPr>
            <a:spLocks noChangeArrowheads="1"/>
          </p:cNvSpPr>
          <p:nvPr/>
        </p:nvSpPr>
        <p:spPr bwMode="auto">
          <a:xfrm flipH="1">
            <a:off x="8229600" y="1676400"/>
            <a:ext cx="304800" cy="685800"/>
          </a:xfrm>
          <a:prstGeom prst="curvedRightArrow">
            <a:avLst>
              <a:gd name="adj1" fmla="val 33396"/>
              <a:gd name="adj2" fmla="val 79104"/>
              <a:gd name="adj3" fmla="val 68750"/>
            </a:avLst>
          </a:prstGeom>
          <a:solidFill>
            <a:srgbClr val="FAEA88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5" name="AutoShape 1035"/>
          <p:cNvSpPr>
            <a:spLocks noChangeArrowheads="1"/>
          </p:cNvSpPr>
          <p:nvPr/>
        </p:nvSpPr>
        <p:spPr bwMode="auto">
          <a:xfrm flipV="1">
            <a:off x="6324600" y="1676400"/>
            <a:ext cx="304800" cy="685800"/>
          </a:xfrm>
          <a:prstGeom prst="curvedRightArrow">
            <a:avLst>
              <a:gd name="adj1" fmla="val 33396"/>
              <a:gd name="adj2" fmla="val 79104"/>
              <a:gd name="adj3" fmla="val 68750"/>
            </a:avLst>
          </a:prstGeom>
          <a:solidFill>
            <a:srgbClr val="FAEA88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4158" name="Group 1038"/>
          <p:cNvGrpSpPr>
            <a:grpSpLocks/>
          </p:cNvGrpSpPr>
          <p:nvPr/>
        </p:nvGrpSpPr>
        <p:grpSpPr bwMode="auto">
          <a:xfrm>
            <a:off x="5334000" y="1447800"/>
            <a:ext cx="584200" cy="1447800"/>
            <a:chOff x="3024" y="864"/>
            <a:chExt cx="368" cy="912"/>
          </a:xfrm>
        </p:grpSpPr>
        <p:pic>
          <p:nvPicPr>
            <p:cNvPr id="134159" name="Picture 1039" descr="test tube graphic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24" y="864"/>
              <a:ext cx="274" cy="912"/>
            </a:xfrm>
            <a:prstGeom prst="rect">
              <a:avLst/>
            </a:prstGeom>
            <a:noFill/>
          </p:spPr>
        </p:pic>
        <p:graphicFrame>
          <p:nvGraphicFramePr>
            <p:cNvPr id="134160" name="Object 1040"/>
            <p:cNvGraphicFramePr>
              <a:graphicFrameLocks noChangeAspect="1"/>
            </p:cNvGraphicFramePr>
            <p:nvPr/>
          </p:nvGraphicFramePr>
          <p:xfrm>
            <a:off x="3216" y="1008"/>
            <a:ext cx="176" cy="6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7" name="Image" r:id="rId9" imgW="774497" imgH="4645457" progId="Photoshop.Image.6">
                    <p:embed/>
                  </p:oleObj>
                </mc:Choice>
                <mc:Fallback>
                  <p:oleObj name="Image" r:id="rId9" imgW="774497" imgH="4645457" progId="Photoshop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1008"/>
                          <a:ext cx="176" cy="6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34163" name="Picture 1043" descr="bunny graphi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71800" y="1200341"/>
            <a:ext cx="1981200" cy="151333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995860" y="85590"/>
            <a:ext cx="51026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Serological </a:t>
            </a:r>
            <a:r>
              <a:rPr lang="en-US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techniques</a:t>
            </a:r>
            <a:endParaRPr lang="en-US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08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1524000" y="0"/>
          <a:ext cx="9144000" cy="612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Image" r:id="rId4" imgW="3648463" imgH="2441143" progId="Photoshop.Image.7">
                  <p:embed/>
                </p:oleObj>
              </mc:Choice>
              <mc:Fallback>
                <p:oleObj name="Image" r:id="rId4" imgW="3648463" imgH="2441143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9144000" cy="612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717925" y="6284913"/>
            <a:ext cx="4743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Corky bark symptoms on LN33 indicator host</a:t>
            </a:r>
          </a:p>
        </p:txBody>
      </p:sp>
    </p:spTree>
    <p:extLst>
      <p:ext uri="{BB962C8B-B14F-4D97-AF65-F5344CB8AC3E}">
        <p14:creationId xmlns:p14="http://schemas.microsoft.com/office/powerpoint/2010/main" val="9215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03" name="Group 3"/>
          <p:cNvGrpSpPr>
            <a:grpSpLocks/>
          </p:cNvGrpSpPr>
          <p:nvPr/>
        </p:nvGrpSpPr>
        <p:grpSpPr bwMode="auto">
          <a:xfrm>
            <a:off x="5161631" y="2665601"/>
            <a:ext cx="4042728" cy="4038600"/>
            <a:chOff x="2400" y="1680"/>
            <a:chExt cx="2400" cy="2544"/>
          </a:xfrm>
        </p:grpSpPr>
        <p:sp>
          <p:nvSpPr>
            <p:cNvPr id="153604" name="Line 4"/>
            <p:cNvSpPr>
              <a:spLocks noChangeShapeType="1"/>
            </p:cNvSpPr>
            <p:nvPr/>
          </p:nvSpPr>
          <p:spPr bwMode="auto">
            <a:xfrm>
              <a:off x="2400" y="1680"/>
              <a:ext cx="168" cy="9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05" name="Line 5"/>
            <p:cNvSpPr>
              <a:spLocks noChangeShapeType="1"/>
            </p:cNvSpPr>
            <p:nvPr/>
          </p:nvSpPr>
          <p:spPr bwMode="auto">
            <a:xfrm>
              <a:off x="2568" y="1776"/>
              <a:ext cx="0" cy="244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06" name="Line 6"/>
            <p:cNvSpPr>
              <a:spLocks noChangeShapeType="1"/>
            </p:cNvSpPr>
            <p:nvPr/>
          </p:nvSpPr>
          <p:spPr bwMode="auto">
            <a:xfrm>
              <a:off x="2568" y="4224"/>
              <a:ext cx="208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07" name="Line 7"/>
            <p:cNvSpPr>
              <a:spLocks noChangeShapeType="1"/>
            </p:cNvSpPr>
            <p:nvPr/>
          </p:nvSpPr>
          <p:spPr bwMode="auto">
            <a:xfrm flipV="1">
              <a:off x="4656" y="1776"/>
              <a:ext cx="0" cy="244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08" name="Line 8"/>
            <p:cNvSpPr>
              <a:spLocks noChangeShapeType="1"/>
            </p:cNvSpPr>
            <p:nvPr/>
          </p:nvSpPr>
          <p:spPr bwMode="auto">
            <a:xfrm flipV="1">
              <a:off x="4656" y="1680"/>
              <a:ext cx="144" cy="9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53614" name="Group 14"/>
          <p:cNvGrpSpPr>
            <a:grpSpLocks/>
          </p:cNvGrpSpPr>
          <p:nvPr/>
        </p:nvGrpSpPr>
        <p:grpSpPr bwMode="auto">
          <a:xfrm>
            <a:off x="164853" y="2818001"/>
            <a:ext cx="7437414" cy="3489326"/>
            <a:chOff x="-883" y="1759"/>
            <a:chExt cx="4582" cy="2198"/>
          </a:xfrm>
        </p:grpSpPr>
        <p:sp>
          <p:nvSpPr>
            <p:cNvPr id="153616" name="Text Box 16"/>
            <p:cNvSpPr txBox="1">
              <a:spLocks noChangeArrowheads="1"/>
            </p:cNvSpPr>
            <p:nvPr/>
          </p:nvSpPr>
          <p:spPr bwMode="auto">
            <a:xfrm>
              <a:off x="-883" y="1759"/>
              <a:ext cx="3112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2400" dirty="0">
                  <a:solidFill>
                    <a:srgbClr val="0033CC"/>
                  </a:solidFill>
                  <a:latin typeface="Comic Sans MS" panose="030F0702030302020204" pitchFamily="66" charset="0"/>
                </a:rPr>
                <a:t>2. Add test samples   containing  </a:t>
              </a:r>
              <a:r>
                <a:rPr lang="en-US" sz="2400" dirty="0" smtClean="0">
                  <a:solidFill>
                    <a:srgbClr val="0033CC"/>
                  </a:solidFill>
                  <a:latin typeface="Comic Sans MS" panose="030F0702030302020204" pitchFamily="66" charset="0"/>
                </a:rPr>
                <a:t> </a:t>
              </a:r>
            </a:p>
            <a:p>
              <a:r>
                <a:rPr lang="en-US" sz="2400" dirty="0" smtClean="0">
                  <a:solidFill>
                    <a:srgbClr val="0033CC"/>
                  </a:solidFill>
                  <a:latin typeface="Comic Sans MS" panose="030F0702030302020204" pitchFamily="66" charset="0"/>
                </a:rPr>
                <a:t>     virus</a:t>
              </a:r>
              <a:r>
                <a:rPr lang="en-US" sz="2400" dirty="0">
                  <a:solidFill>
                    <a:srgbClr val="0033CC"/>
                  </a:solidFill>
                  <a:latin typeface="Comic Sans MS" panose="030F0702030302020204" pitchFamily="66" charset="0"/>
                </a:rPr>
                <a:t>.</a:t>
              </a:r>
              <a:endParaRPr lang="en-US" sz="2000" dirty="0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15" name="AutoShape 15"/>
            <p:cNvSpPr>
              <a:spLocks noChangeAspect="1" noChangeArrowheads="1"/>
            </p:cNvSpPr>
            <p:nvPr/>
          </p:nvSpPr>
          <p:spPr bwMode="auto">
            <a:xfrm rot="16200000">
              <a:off x="3214" y="3471"/>
              <a:ext cx="660" cy="311"/>
            </a:xfrm>
            <a:prstGeom prst="hexagon">
              <a:avLst>
                <a:gd name="adj" fmla="val 33352"/>
                <a:gd name="vf" fmla="val 115470"/>
              </a:avLst>
            </a:prstGeom>
            <a:solidFill>
              <a:srgbClr val="00B050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en-US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53617" name="Group 17"/>
          <p:cNvGrpSpPr>
            <a:grpSpLocks/>
          </p:cNvGrpSpPr>
          <p:nvPr/>
        </p:nvGrpSpPr>
        <p:grpSpPr bwMode="auto">
          <a:xfrm>
            <a:off x="110293" y="3994842"/>
            <a:ext cx="8563087" cy="1887539"/>
            <a:chOff x="-891" y="2490"/>
            <a:chExt cx="5405" cy="1189"/>
          </a:xfrm>
        </p:grpSpPr>
        <p:sp>
          <p:nvSpPr>
            <p:cNvPr id="153618" name="AutoShape 18"/>
            <p:cNvSpPr>
              <a:spLocks noChangeArrowheads="1"/>
            </p:cNvSpPr>
            <p:nvPr/>
          </p:nvSpPr>
          <p:spPr bwMode="auto">
            <a:xfrm rot="9353596" flipH="1">
              <a:off x="3936" y="3293"/>
              <a:ext cx="288" cy="233"/>
            </a:xfrm>
            <a:prstGeom prst="chevron">
              <a:avLst>
                <a:gd name="adj" fmla="val 29014"/>
              </a:avLst>
            </a:prstGeom>
            <a:solidFill>
              <a:srgbClr val="C00C0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19" name="AutoShape 19"/>
            <p:cNvSpPr>
              <a:spLocks noChangeArrowheads="1"/>
            </p:cNvSpPr>
            <p:nvPr/>
          </p:nvSpPr>
          <p:spPr bwMode="auto">
            <a:xfrm rot="1345660" flipH="1">
              <a:off x="3072" y="3293"/>
              <a:ext cx="288" cy="233"/>
            </a:xfrm>
            <a:prstGeom prst="chevron">
              <a:avLst>
                <a:gd name="adj" fmla="val 29014"/>
              </a:avLst>
            </a:prstGeom>
            <a:solidFill>
              <a:srgbClr val="C00C0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20" name="Text Box 20"/>
            <p:cNvSpPr txBox="1">
              <a:spLocks noChangeArrowheads="1"/>
            </p:cNvSpPr>
            <p:nvPr/>
          </p:nvSpPr>
          <p:spPr bwMode="auto">
            <a:xfrm>
              <a:off x="2994" y="3021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>
                  <a:solidFill>
                    <a:srgbClr val="0033CC"/>
                  </a:solidFill>
                  <a:latin typeface="Comic Sans MS" panose="030F0702030302020204" pitchFamily="66" charset="0"/>
                </a:rPr>
                <a:t>E</a:t>
              </a:r>
            </a:p>
          </p:txBody>
        </p:sp>
        <p:sp>
          <p:nvSpPr>
            <p:cNvPr id="153621" name="Text Box 21"/>
            <p:cNvSpPr txBox="1">
              <a:spLocks noChangeArrowheads="1"/>
            </p:cNvSpPr>
            <p:nvPr/>
          </p:nvSpPr>
          <p:spPr bwMode="auto">
            <a:xfrm>
              <a:off x="2820" y="3448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>
                  <a:solidFill>
                    <a:srgbClr val="0033CC"/>
                  </a:solidFill>
                  <a:latin typeface="Comic Sans MS" panose="030F0702030302020204" pitchFamily="66" charset="0"/>
                </a:rPr>
                <a:t>E</a:t>
              </a:r>
            </a:p>
          </p:txBody>
        </p:sp>
        <p:sp>
          <p:nvSpPr>
            <p:cNvPr id="153622" name="Text Box 22"/>
            <p:cNvSpPr txBox="1">
              <a:spLocks noChangeArrowheads="1"/>
            </p:cNvSpPr>
            <p:nvPr/>
          </p:nvSpPr>
          <p:spPr bwMode="auto">
            <a:xfrm>
              <a:off x="4302" y="3392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>
                  <a:solidFill>
                    <a:srgbClr val="0033CC"/>
                  </a:solidFill>
                  <a:latin typeface="Comic Sans MS" panose="030F0702030302020204" pitchFamily="66" charset="0"/>
                </a:rPr>
                <a:t>E</a:t>
              </a:r>
            </a:p>
          </p:txBody>
        </p:sp>
        <p:sp>
          <p:nvSpPr>
            <p:cNvPr id="153623" name="Text Box 23"/>
            <p:cNvSpPr txBox="1">
              <a:spLocks noChangeArrowheads="1"/>
            </p:cNvSpPr>
            <p:nvPr/>
          </p:nvSpPr>
          <p:spPr bwMode="auto">
            <a:xfrm>
              <a:off x="4098" y="3017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>
                  <a:solidFill>
                    <a:srgbClr val="0033CC"/>
                  </a:solidFill>
                  <a:latin typeface="Comic Sans MS" panose="030F0702030302020204" pitchFamily="66" charset="0"/>
                </a:rPr>
                <a:t>E</a:t>
              </a:r>
            </a:p>
          </p:txBody>
        </p:sp>
        <p:sp>
          <p:nvSpPr>
            <p:cNvPr id="153624" name="Line 24"/>
            <p:cNvSpPr>
              <a:spLocks noChangeShapeType="1"/>
            </p:cNvSpPr>
            <p:nvPr/>
          </p:nvSpPr>
          <p:spPr bwMode="auto">
            <a:xfrm>
              <a:off x="3161" y="3184"/>
              <a:ext cx="63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25" name="Line 25"/>
            <p:cNvSpPr>
              <a:spLocks noChangeShapeType="1"/>
            </p:cNvSpPr>
            <p:nvPr/>
          </p:nvSpPr>
          <p:spPr bwMode="auto">
            <a:xfrm flipH="1">
              <a:off x="3000" y="3515"/>
              <a:ext cx="108" cy="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26" name="Line 26"/>
            <p:cNvSpPr>
              <a:spLocks noChangeShapeType="1"/>
            </p:cNvSpPr>
            <p:nvPr/>
          </p:nvSpPr>
          <p:spPr bwMode="auto">
            <a:xfrm flipV="1">
              <a:off x="4077" y="3169"/>
              <a:ext cx="61" cy="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27" name="Line 27"/>
            <p:cNvSpPr>
              <a:spLocks noChangeShapeType="1"/>
            </p:cNvSpPr>
            <p:nvPr/>
          </p:nvSpPr>
          <p:spPr bwMode="auto">
            <a:xfrm flipV="1">
              <a:off x="4200" y="3499"/>
              <a:ext cx="115" cy="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28" name="Text Box 28"/>
            <p:cNvSpPr txBox="1">
              <a:spLocks noChangeArrowheads="1"/>
            </p:cNvSpPr>
            <p:nvPr/>
          </p:nvSpPr>
          <p:spPr bwMode="auto">
            <a:xfrm>
              <a:off x="-891" y="2490"/>
              <a:ext cx="325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2400" dirty="0">
                  <a:solidFill>
                    <a:srgbClr val="0033CC"/>
                  </a:solidFill>
                  <a:latin typeface="Comic Sans MS" panose="030F0702030302020204" pitchFamily="66" charset="0"/>
                </a:rPr>
                <a:t>3. Add enzyme-labeled specific </a:t>
              </a:r>
            </a:p>
            <a:p>
              <a:r>
                <a:rPr lang="en-US" sz="2400" dirty="0">
                  <a:solidFill>
                    <a:srgbClr val="0033CC"/>
                  </a:solidFill>
                  <a:latin typeface="Comic Sans MS" panose="030F0702030302020204" pitchFamily="66" charset="0"/>
                </a:rPr>
                <a:t> </a:t>
              </a:r>
              <a:r>
                <a:rPr lang="en-US" sz="2400" dirty="0" smtClean="0">
                  <a:solidFill>
                    <a:srgbClr val="0033CC"/>
                  </a:solidFill>
                  <a:latin typeface="Comic Sans MS" panose="030F0702030302020204" pitchFamily="66" charset="0"/>
                </a:rPr>
                <a:t>   antibody</a:t>
              </a:r>
              <a:r>
                <a:rPr lang="en-US" sz="2400" dirty="0">
                  <a:solidFill>
                    <a:srgbClr val="0033CC"/>
                  </a:solidFill>
                  <a:latin typeface="Comic Sans MS" panose="030F0702030302020204" pitchFamily="66" charset="0"/>
                </a:rPr>
                <a:t>.</a:t>
              </a:r>
            </a:p>
          </p:txBody>
        </p:sp>
      </p:grpSp>
      <p:grpSp>
        <p:nvGrpSpPr>
          <p:cNvPr id="153629" name="Group 29"/>
          <p:cNvGrpSpPr>
            <a:grpSpLocks/>
          </p:cNvGrpSpPr>
          <p:nvPr/>
        </p:nvGrpSpPr>
        <p:grpSpPr bwMode="auto">
          <a:xfrm>
            <a:off x="110293" y="3148702"/>
            <a:ext cx="8716715" cy="3433764"/>
            <a:chOff x="-891" y="1957"/>
            <a:chExt cx="5447" cy="2163"/>
          </a:xfrm>
        </p:grpSpPr>
        <p:sp>
          <p:nvSpPr>
            <p:cNvPr id="153630" name="Oval 30"/>
            <p:cNvSpPr>
              <a:spLocks noChangeArrowheads="1"/>
            </p:cNvSpPr>
            <p:nvPr/>
          </p:nvSpPr>
          <p:spPr bwMode="auto">
            <a:xfrm flipH="1">
              <a:off x="3143" y="1972"/>
              <a:ext cx="96" cy="3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31" name="Oval 31"/>
            <p:cNvSpPr>
              <a:spLocks noChangeArrowheads="1"/>
            </p:cNvSpPr>
            <p:nvPr/>
          </p:nvSpPr>
          <p:spPr bwMode="auto">
            <a:xfrm flipH="1">
              <a:off x="3945" y="1957"/>
              <a:ext cx="96" cy="3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32" name="Oval 32"/>
            <p:cNvSpPr>
              <a:spLocks noChangeArrowheads="1"/>
            </p:cNvSpPr>
            <p:nvPr/>
          </p:nvSpPr>
          <p:spPr bwMode="auto">
            <a:xfrm flipH="1">
              <a:off x="3507" y="2370"/>
              <a:ext cx="96" cy="3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33" name="Oval 33"/>
            <p:cNvSpPr>
              <a:spLocks noChangeArrowheads="1"/>
            </p:cNvSpPr>
            <p:nvPr/>
          </p:nvSpPr>
          <p:spPr bwMode="auto">
            <a:xfrm flipH="1">
              <a:off x="4367" y="2341"/>
              <a:ext cx="96" cy="3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34" name="Oval 34"/>
            <p:cNvSpPr>
              <a:spLocks noChangeArrowheads="1"/>
            </p:cNvSpPr>
            <p:nvPr/>
          </p:nvSpPr>
          <p:spPr bwMode="auto">
            <a:xfrm flipH="1">
              <a:off x="2717" y="2832"/>
              <a:ext cx="96" cy="3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35" name="Oval 35"/>
            <p:cNvSpPr>
              <a:spLocks noChangeArrowheads="1"/>
            </p:cNvSpPr>
            <p:nvPr/>
          </p:nvSpPr>
          <p:spPr bwMode="auto">
            <a:xfrm flipH="1">
              <a:off x="2770" y="2232"/>
              <a:ext cx="96" cy="3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36" name="Oval 36"/>
            <p:cNvSpPr>
              <a:spLocks noChangeArrowheads="1"/>
            </p:cNvSpPr>
            <p:nvPr/>
          </p:nvSpPr>
          <p:spPr bwMode="auto">
            <a:xfrm flipH="1">
              <a:off x="4460" y="3793"/>
              <a:ext cx="96" cy="3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37" name="Oval 37"/>
            <p:cNvSpPr>
              <a:spLocks noChangeArrowheads="1"/>
            </p:cNvSpPr>
            <p:nvPr/>
          </p:nvSpPr>
          <p:spPr bwMode="auto">
            <a:xfrm flipH="1">
              <a:off x="4270" y="3130"/>
              <a:ext cx="96" cy="32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38" name="Oval 38"/>
            <p:cNvSpPr>
              <a:spLocks noChangeArrowheads="1"/>
            </p:cNvSpPr>
            <p:nvPr/>
          </p:nvSpPr>
          <p:spPr bwMode="auto">
            <a:xfrm flipH="1">
              <a:off x="4172" y="3456"/>
              <a:ext cx="96" cy="32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39" name="Oval 39"/>
            <p:cNvSpPr>
              <a:spLocks noChangeArrowheads="1"/>
            </p:cNvSpPr>
            <p:nvPr/>
          </p:nvSpPr>
          <p:spPr bwMode="auto">
            <a:xfrm flipH="1">
              <a:off x="3921" y="2973"/>
              <a:ext cx="96" cy="32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40" name="Oval 40"/>
            <p:cNvSpPr>
              <a:spLocks noChangeArrowheads="1"/>
            </p:cNvSpPr>
            <p:nvPr/>
          </p:nvSpPr>
          <p:spPr bwMode="auto">
            <a:xfrm flipH="1">
              <a:off x="3251" y="3000"/>
              <a:ext cx="96" cy="32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41" name="Oval 41"/>
            <p:cNvSpPr>
              <a:spLocks noChangeArrowheads="1"/>
            </p:cNvSpPr>
            <p:nvPr/>
          </p:nvSpPr>
          <p:spPr bwMode="auto">
            <a:xfrm flipH="1">
              <a:off x="2926" y="3150"/>
              <a:ext cx="96" cy="32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42" name="Oval 42"/>
            <p:cNvSpPr>
              <a:spLocks noChangeArrowheads="1"/>
            </p:cNvSpPr>
            <p:nvPr/>
          </p:nvSpPr>
          <p:spPr bwMode="auto">
            <a:xfrm flipH="1">
              <a:off x="3019" y="3479"/>
              <a:ext cx="96" cy="32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53643" name="Rectangle 43"/>
            <p:cNvSpPr>
              <a:spLocks noChangeArrowheads="1"/>
            </p:cNvSpPr>
            <p:nvPr/>
          </p:nvSpPr>
          <p:spPr bwMode="auto">
            <a:xfrm>
              <a:off x="-891" y="3206"/>
              <a:ext cx="33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2400" dirty="0">
                  <a:solidFill>
                    <a:srgbClr val="0033CC"/>
                  </a:solidFill>
                  <a:latin typeface="Comic Sans MS" panose="030F0702030302020204" pitchFamily="66" charset="0"/>
                </a:rPr>
                <a:t>4. Add enzyme substrate.</a:t>
              </a:r>
              <a:endParaRPr lang="en-US" sz="2000" dirty="0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153645" name="Picture 45" descr="ELISA plate"/>
          <p:cNvPicPr>
            <a:picLocks noChangeAspect="1" noChangeArrowheads="1"/>
          </p:cNvPicPr>
          <p:nvPr/>
        </p:nvPicPr>
        <p:blipFill>
          <a:blip r:embed="rId3" cstate="print">
            <a:lum bright="-18000" contrast="42000"/>
          </a:blip>
          <a:srcRect/>
          <a:stretch>
            <a:fillRect/>
          </a:stretch>
        </p:blipFill>
        <p:spPr bwMode="auto">
          <a:xfrm>
            <a:off x="9241664" y="700188"/>
            <a:ext cx="2598269" cy="159499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6" name="Rectangle 10"/>
          <p:cNvSpPr txBox="1">
            <a:spLocks noChangeArrowheads="1"/>
          </p:cNvSpPr>
          <p:nvPr/>
        </p:nvSpPr>
        <p:spPr>
          <a:xfrm>
            <a:off x="-829056" y="741958"/>
            <a:ext cx="10692384" cy="6788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Enzyme-linked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3600" dirty="0" err="1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Immunosorbent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Assay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(ELISA)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1604964"/>
            <a:ext cx="8350250" cy="5094289"/>
            <a:chOff x="0" y="1604964"/>
            <a:chExt cx="8350250" cy="5094289"/>
          </a:xfrm>
        </p:grpSpPr>
        <p:grpSp>
          <p:nvGrpSpPr>
            <p:cNvPr id="153609" name="Group 9"/>
            <p:cNvGrpSpPr>
              <a:grpSpLocks/>
            </p:cNvGrpSpPr>
            <p:nvPr/>
          </p:nvGrpSpPr>
          <p:grpSpPr bwMode="auto">
            <a:xfrm>
              <a:off x="0" y="1604964"/>
              <a:ext cx="8350250" cy="5094289"/>
              <a:chOff x="-960" y="1011"/>
              <a:chExt cx="5260" cy="3209"/>
            </a:xfrm>
          </p:grpSpPr>
          <p:sp>
            <p:nvSpPr>
              <p:cNvPr id="153610" name="AutoShape 10"/>
              <p:cNvSpPr>
                <a:spLocks noChangeArrowheads="1"/>
              </p:cNvSpPr>
              <p:nvPr/>
            </p:nvSpPr>
            <p:spPr bwMode="auto">
              <a:xfrm rot="16091135" flipH="1">
                <a:off x="4040" y="3959"/>
                <a:ext cx="288" cy="233"/>
              </a:xfrm>
              <a:prstGeom prst="chevron">
                <a:avLst>
                  <a:gd name="adj" fmla="val 29014"/>
                </a:avLst>
              </a:prstGeom>
              <a:solidFill>
                <a:srgbClr val="C00C0C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>
                  <a:solidFill>
                    <a:srgbClr val="0033CC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153611" name="AutoShape 11"/>
              <p:cNvSpPr>
                <a:spLocks noChangeArrowheads="1"/>
              </p:cNvSpPr>
              <p:nvPr/>
            </p:nvSpPr>
            <p:spPr bwMode="auto">
              <a:xfrm rot="16203513" flipH="1">
                <a:off x="3512" y="3953"/>
                <a:ext cx="288" cy="233"/>
              </a:xfrm>
              <a:prstGeom prst="chevron">
                <a:avLst>
                  <a:gd name="adj" fmla="val 29014"/>
                </a:avLst>
              </a:prstGeom>
              <a:solidFill>
                <a:srgbClr val="C00C0C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>
                  <a:solidFill>
                    <a:srgbClr val="0033CC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153612" name="AutoShape 12"/>
              <p:cNvSpPr>
                <a:spLocks noChangeArrowheads="1"/>
              </p:cNvSpPr>
              <p:nvPr/>
            </p:nvSpPr>
            <p:spPr bwMode="auto">
              <a:xfrm rot="16147059" flipH="1">
                <a:off x="2889" y="3956"/>
                <a:ext cx="288" cy="233"/>
              </a:xfrm>
              <a:prstGeom prst="chevron">
                <a:avLst>
                  <a:gd name="adj" fmla="val 29014"/>
                </a:avLst>
              </a:prstGeom>
              <a:solidFill>
                <a:srgbClr val="C00C0C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>
                  <a:solidFill>
                    <a:srgbClr val="0033CC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153613" name="Text Box 13"/>
              <p:cNvSpPr txBox="1">
                <a:spLocks noChangeArrowheads="1"/>
              </p:cNvSpPr>
              <p:nvPr/>
            </p:nvSpPr>
            <p:spPr bwMode="auto">
              <a:xfrm>
                <a:off x="-960" y="1011"/>
                <a:ext cx="3449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anchor="ctr">
                <a:spAutoFit/>
              </a:bodyPr>
              <a:lstStyle/>
              <a:p>
                <a:pPr marL="457200" indent="-457200">
                  <a:buAutoNum type="arabicPeriod"/>
                </a:pPr>
                <a:r>
                  <a:rPr lang="en-US" sz="2400" dirty="0" smtClean="0">
                    <a:solidFill>
                      <a:srgbClr val="0033CC"/>
                    </a:solidFill>
                    <a:latin typeface="Comic Sans MS" panose="030F0702030302020204" pitchFamily="66" charset="0"/>
                  </a:rPr>
                  <a:t>Specific </a:t>
                </a:r>
                <a:r>
                  <a:rPr lang="en-US" sz="2400" dirty="0">
                    <a:solidFill>
                      <a:srgbClr val="0033CC"/>
                    </a:solidFill>
                    <a:latin typeface="Comic Sans MS" panose="030F0702030302020204" pitchFamily="66" charset="0"/>
                  </a:rPr>
                  <a:t>antibody adsorbed to </a:t>
                </a:r>
                <a:r>
                  <a:rPr lang="en-US" sz="2400" dirty="0" smtClean="0">
                    <a:solidFill>
                      <a:srgbClr val="0033CC"/>
                    </a:solidFill>
                    <a:latin typeface="Comic Sans MS" panose="030F0702030302020204" pitchFamily="66" charset="0"/>
                  </a:rPr>
                  <a:t>  </a:t>
                </a:r>
              </a:p>
              <a:p>
                <a:r>
                  <a:rPr lang="en-US" sz="2400" dirty="0">
                    <a:solidFill>
                      <a:srgbClr val="0033CC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en-US" sz="2400" dirty="0" smtClean="0">
                    <a:solidFill>
                      <a:srgbClr val="0033CC"/>
                    </a:solidFill>
                    <a:latin typeface="Comic Sans MS" panose="030F0702030302020204" pitchFamily="66" charset="0"/>
                  </a:rPr>
                  <a:t>     plate</a:t>
                </a:r>
                <a:r>
                  <a:rPr lang="en-US" sz="2400" dirty="0">
                    <a:solidFill>
                      <a:srgbClr val="0033CC"/>
                    </a:solidFill>
                    <a:latin typeface="Comic Sans MS" panose="030F0702030302020204" pitchFamily="66" charset="0"/>
                  </a:rPr>
                  <a:t>.</a:t>
                </a:r>
              </a:p>
            </p:txBody>
          </p:sp>
        </p:grpSp>
        <p:sp>
          <p:nvSpPr>
            <p:cNvPr id="47" name="AutoShape 12"/>
            <p:cNvSpPr>
              <a:spLocks noChangeArrowheads="1"/>
            </p:cNvSpPr>
            <p:nvPr/>
          </p:nvSpPr>
          <p:spPr bwMode="auto">
            <a:xfrm rot="16147059" flipH="1">
              <a:off x="6542804" y="6272757"/>
              <a:ext cx="457200" cy="369888"/>
            </a:xfrm>
            <a:prstGeom prst="chevron">
              <a:avLst>
                <a:gd name="adj" fmla="val 29014"/>
              </a:avLst>
            </a:prstGeom>
            <a:solidFill>
              <a:srgbClr val="C00C0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 rot="16147059" flipH="1">
              <a:off x="7523295" y="6261308"/>
              <a:ext cx="457200" cy="369888"/>
            </a:xfrm>
            <a:prstGeom prst="chevron">
              <a:avLst>
                <a:gd name="adj" fmla="val 29014"/>
              </a:avLst>
            </a:prstGeom>
            <a:solidFill>
              <a:srgbClr val="C00C0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0033CC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960795" y="136546"/>
            <a:ext cx="8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indent="-838200" algn="ctr">
              <a:defRPr/>
            </a:pPr>
            <a:r>
              <a:rPr lang="en-US" sz="3200" dirty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Serological techniques: ELISA </a:t>
            </a:r>
          </a:p>
        </p:txBody>
      </p:sp>
    </p:spTree>
    <p:extLst>
      <p:ext uri="{BB962C8B-B14F-4D97-AF65-F5344CB8AC3E}">
        <p14:creationId xmlns:p14="http://schemas.microsoft.com/office/powerpoint/2010/main" val="309715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Line 2"/>
          <p:cNvSpPr>
            <a:spLocks noChangeShapeType="1"/>
          </p:cNvSpPr>
          <p:nvPr/>
        </p:nvSpPr>
        <p:spPr bwMode="auto">
          <a:xfrm>
            <a:off x="6091239" y="1231900"/>
            <a:ext cx="38703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9753600" y="838201"/>
            <a:ext cx="736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</a:rPr>
              <a:t>RNA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9818688" y="2057401"/>
            <a:ext cx="8493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</a:rPr>
              <a:t>cDNA</a:t>
            </a:r>
          </a:p>
        </p:txBody>
      </p:sp>
      <p:sp>
        <p:nvSpPr>
          <p:cNvPr id="65541" name="Line 6"/>
          <p:cNvSpPr>
            <a:spLocks noChangeShapeType="1"/>
          </p:cNvSpPr>
          <p:nvPr/>
        </p:nvSpPr>
        <p:spPr bwMode="auto">
          <a:xfrm>
            <a:off x="6096000" y="6629400"/>
            <a:ext cx="38687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5542" name="Text Box 7"/>
          <p:cNvSpPr txBox="1">
            <a:spLocks noChangeArrowheads="1"/>
          </p:cNvSpPr>
          <p:nvPr/>
        </p:nvSpPr>
        <p:spPr bwMode="auto">
          <a:xfrm>
            <a:off x="4808538" y="6110288"/>
            <a:ext cx="24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5543" name="Line 8"/>
          <p:cNvSpPr>
            <a:spLocks noChangeShapeType="1"/>
          </p:cNvSpPr>
          <p:nvPr/>
        </p:nvSpPr>
        <p:spPr bwMode="auto">
          <a:xfrm>
            <a:off x="8128000" y="1357314"/>
            <a:ext cx="0" cy="2238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65544" name="Rectangle 9"/>
          <p:cNvSpPr>
            <a:spLocks noChangeArrowheads="1"/>
          </p:cNvSpPr>
          <p:nvPr/>
        </p:nvSpPr>
        <p:spPr bwMode="auto">
          <a:xfrm>
            <a:off x="1658938" y="996951"/>
            <a:ext cx="28917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Reverse Transcription</a:t>
            </a:r>
          </a:p>
        </p:txBody>
      </p:sp>
      <p:sp>
        <p:nvSpPr>
          <p:cNvPr id="65545" name="Rectangle 10"/>
          <p:cNvSpPr>
            <a:spLocks noChangeArrowheads="1"/>
          </p:cNvSpPr>
          <p:nvPr/>
        </p:nvSpPr>
        <p:spPr bwMode="auto">
          <a:xfrm>
            <a:off x="1752601" y="5813426"/>
            <a:ext cx="20617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Polymerization</a:t>
            </a:r>
          </a:p>
        </p:txBody>
      </p:sp>
      <p:sp>
        <p:nvSpPr>
          <p:cNvPr id="65546" name="Line 11"/>
          <p:cNvSpPr>
            <a:spLocks noChangeShapeType="1"/>
          </p:cNvSpPr>
          <p:nvPr/>
        </p:nvSpPr>
        <p:spPr bwMode="auto">
          <a:xfrm>
            <a:off x="6096000" y="6480175"/>
            <a:ext cx="38687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5547" name="Text Box 12"/>
          <p:cNvSpPr txBox="1">
            <a:spLocks noChangeArrowheads="1"/>
          </p:cNvSpPr>
          <p:nvPr/>
        </p:nvSpPr>
        <p:spPr bwMode="auto">
          <a:xfrm>
            <a:off x="9956800" y="2486026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</a:rPr>
              <a:t>5’</a:t>
            </a:r>
          </a:p>
        </p:txBody>
      </p:sp>
      <p:sp>
        <p:nvSpPr>
          <p:cNvPr id="65548" name="Text Box 13"/>
          <p:cNvSpPr txBox="1">
            <a:spLocks noChangeArrowheads="1"/>
          </p:cNvSpPr>
          <p:nvPr/>
        </p:nvSpPr>
        <p:spPr bwMode="auto">
          <a:xfrm>
            <a:off x="9956800" y="2901951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</a:rPr>
              <a:t>3’</a:t>
            </a:r>
          </a:p>
        </p:txBody>
      </p:sp>
      <p:sp>
        <p:nvSpPr>
          <p:cNvPr id="65549" name="Line 14"/>
          <p:cNvSpPr>
            <a:spLocks noChangeShapeType="1"/>
          </p:cNvSpPr>
          <p:nvPr/>
        </p:nvSpPr>
        <p:spPr bwMode="auto">
          <a:xfrm rot="10800000" flipH="1">
            <a:off x="9677400" y="1357313"/>
            <a:ext cx="25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5550" name="Line 15"/>
          <p:cNvSpPr>
            <a:spLocks noChangeShapeType="1"/>
          </p:cNvSpPr>
          <p:nvPr/>
        </p:nvSpPr>
        <p:spPr bwMode="auto">
          <a:xfrm rot="10800000" flipH="1">
            <a:off x="9144000" y="1357313"/>
            <a:ext cx="533400" cy="0"/>
          </a:xfrm>
          <a:prstGeom prst="line">
            <a:avLst/>
          </a:prstGeom>
          <a:noFill/>
          <a:ln w="57150">
            <a:solidFill>
              <a:srgbClr val="FBF50F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5551" name="Line 16"/>
          <p:cNvSpPr>
            <a:spLocks noChangeShapeType="1"/>
          </p:cNvSpPr>
          <p:nvPr/>
        </p:nvSpPr>
        <p:spPr bwMode="auto">
          <a:xfrm>
            <a:off x="6096000" y="4781550"/>
            <a:ext cx="3860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5552" name="Oval 17"/>
          <p:cNvSpPr>
            <a:spLocks noChangeArrowheads="1"/>
          </p:cNvSpPr>
          <p:nvPr/>
        </p:nvSpPr>
        <p:spPr bwMode="auto">
          <a:xfrm>
            <a:off x="6934200" y="4038600"/>
            <a:ext cx="338138" cy="273050"/>
          </a:xfrm>
          <a:prstGeom prst="ellipse">
            <a:avLst/>
          </a:prstGeom>
          <a:solidFill>
            <a:srgbClr val="F981F0"/>
          </a:solidFill>
          <a:ln w="28575">
            <a:solidFill>
              <a:srgbClr val="F981F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</a:rPr>
              <a:t>Taq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65553" name="Line 18"/>
          <p:cNvSpPr>
            <a:spLocks noChangeShapeType="1"/>
          </p:cNvSpPr>
          <p:nvPr/>
        </p:nvSpPr>
        <p:spPr bwMode="auto">
          <a:xfrm>
            <a:off x="6096000" y="4038600"/>
            <a:ext cx="3860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4" name="Oval 19"/>
          <p:cNvSpPr>
            <a:spLocks noChangeArrowheads="1"/>
          </p:cNvSpPr>
          <p:nvPr/>
        </p:nvSpPr>
        <p:spPr bwMode="auto">
          <a:xfrm>
            <a:off x="8610600" y="4781550"/>
            <a:ext cx="338138" cy="273050"/>
          </a:xfrm>
          <a:prstGeom prst="ellipse">
            <a:avLst/>
          </a:prstGeom>
          <a:solidFill>
            <a:srgbClr val="F981F0"/>
          </a:solidFill>
          <a:ln w="28575">
            <a:solidFill>
              <a:srgbClr val="F981F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Taq</a:t>
            </a:r>
          </a:p>
        </p:txBody>
      </p:sp>
      <p:sp>
        <p:nvSpPr>
          <p:cNvPr id="65555" name="Rectangle 20"/>
          <p:cNvSpPr>
            <a:spLocks noChangeArrowheads="1"/>
          </p:cNvSpPr>
          <p:nvPr/>
        </p:nvSpPr>
        <p:spPr bwMode="auto">
          <a:xfrm>
            <a:off x="1752600" y="3962401"/>
            <a:ext cx="36766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Denaturation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Primer Annealing/Extension</a:t>
            </a:r>
          </a:p>
        </p:txBody>
      </p:sp>
      <p:sp>
        <p:nvSpPr>
          <p:cNvPr id="65556" name="Text Box 21"/>
          <p:cNvSpPr txBox="1">
            <a:spLocks noChangeArrowheads="1"/>
          </p:cNvSpPr>
          <p:nvPr/>
        </p:nvSpPr>
        <p:spPr bwMode="auto">
          <a:xfrm>
            <a:off x="5824539" y="4113214"/>
            <a:ext cx="39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3’</a:t>
            </a:r>
          </a:p>
        </p:txBody>
      </p:sp>
      <p:sp>
        <p:nvSpPr>
          <p:cNvPr id="65557" name="Text Box 22"/>
          <p:cNvSpPr txBox="1">
            <a:spLocks noChangeArrowheads="1"/>
          </p:cNvSpPr>
          <p:nvPr/>
        </p:nvSpPr>
        <p:spPr bwMode="auto">
          <a:xfrm>
            <a:off x="9969500" y="4127501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5’</a:t>
            </a:r>
          </a:p>
        </p:txBody>
      </p:sp>
      <p:sp>
        <p:nvSpPr>
          <p:cNvPr id="65558" name="Text Box 23"/>
          <p:cNvSpPr txBox="1">
            <a:spLocks noChangeArrowheads="1"/>
          </p:cNvSpPr>
          <p:nvPr/>
        </p:nvSpPr>
        <p:spPr bwMode="auto">
          <a:xfrm>
            <a:off x="5837239" y="4468814"/>
            <a:ext cx="39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5’</a:t>
            </a:r>
          </a:p>
        </p:txBody>
      </p:sp>
      <p:sp>
        <p:nvSpPr>
          <p:cNvPr id="65559" name="Text Box 24"/>
          <p:cNvSpPr txBox="1">
            <a:spLocks noChangeArrowheads="1"/>
          </p:cNvSpPr>
          <p:nvPr/>
        </p:nvSpPr>
        <p:spPr bwMode="auto">
          <a:xfrm>
            <a:off x="9969500" y="4543426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3’</a:t>
            </a:r>
          </a:p>
        </p:txBody>
      </p:sp>
      <p:sp>
        <p:nvSpPr>
          <p:cNvPr id="65560" name="Line 25"/>
          <p:cNvSpPr>
            <a:spLocks noChangeShapeType="1"/>
          </p:cNvSpPr>
          <p:nvPr/>
        </p:nvSpPr>
        <p:spPr bwMode="auto">
          <a:xfrm flipH="1">
            <a:off x="8991600" y="4929188"/>
            <a:ext cx="812800" cy="0"/>
          </a:xfrm>
          <a:prstGeom prst="line">
            <a:avLst/>
          </a:prstGeom>
          <a:noFill/>
          <a:ln w="76200">
            <a:solidFill>
              <a:srgbClr val="FBF5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1" name="Line 26"/>
          <p:cNvSpPr>
            <a:spLocks noChangeShapeType="1"/>
          </p:cNvSpPr>
          <p:nvPr/>
        </p:nvSpPr>
        <p:spPr bwMode="auto">
          <a:xfrm flipH="1">
            <a:off x="9650413" y="4929188"/>
            <a:ext cx="25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2" name="Line 27"/>
          <p:cNvSpPr>
            <a:spLocks noChangeShapeType="1"/>
          </p:cNvSpPr>
          <p:nvPr/>
        </p:nvSpPr>
        <p:spPr bwMode="auto">
          <a:xfrm rot="10800000" flipH="1">
            <a:off x="6324600" y="4187825"/>
            <a:ext cx="584200" cy="0"/>
          </a:xfrm>
          <a:prstGeom prst="line">
            <a:avLst/>
          </a:prstGeom>
          <a:noFill/>
          <a:ln w="76200">
            <a:solidFill>
              <a:srgbClr val="FBF5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3" name="Line 28"/>
          <p:cNvSpPr>
            <a:spLocks noChangeShapeType="1"/>
          </p:cNvSpPr>
          <p:nvPr/>
        </p:nvSpPr>
        <p:spPr bwMode="auto">
          <a:xfrm rot="10800000" flipH="1">
            <a:off x="6096000" y="4187825"/>
            <a:ext cx="25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4" name="Oval 29"/>
          <p:cNvSpPr>
            <a:spLocks noChangeArrowheads="1"/>
          </p:cNvSpPr>
          <p:nvPr/>
        </p:nvSpPr>
        <p:spPr bwMode="auto">
          <a:xfrm>
            <a:off x="8610600" y="1209676"/>
            <a:ext cx="457200" cy="296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RTase</a:t>
            </a:r>
          </a:p>
        </p:txBody>
      </p:sp>
      <p:sp>
        <p:nvSpPr>
          <p:cNvPr id="65565" name="Line 30"/>
          <p:cNvSpPr>
            <a:spLocks noChangeShapeType="1"/>
          </p:cNvSpPr>
          <p:nvPr/>
        </p:nvSpPr>
        <p:spPr bwMode="auto">
          <a:xfrm>
            <a:off x="6096000" y="3416300"/>
            <a:ext cx="38687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6" name="Line 31"/>
          <p:cNvSpPr>
            <a:spLocks noChangeShapeType="1"/>
          </p:cNvSpPr>
          <p:nvPr/>
        </p:nvSpPr>
        <p:spPr bwMode="auto">
          <a:xfrm>
            <a:off x="6096000" y="3187700"/>
            <a:ext cx="38687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7" name="Rectangle 32"/>
          <p:cNvSpPr>
            <a:spLocks noChangeArrowheads="1"/>
          </p:cNvSpPr>
          <p:nvPr/>
        </p:nvSpPr>
        <p:spPr bwMode="auto">
          <a:xfrm>
            <a:off x="1676400" y="2890838"/>
            <a:ext cx="457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Double-Stranded DNA</a:t>
            </a:r>
          </a:p>
        </p:txBody>
      </p:sp>
      <p:sp>
        <p:nvSpPr>
          <p:cNvPr id="65568" name="Text Box 33"/>
          <p:cNvSpPr txBox="1">
            <a:spLocks noChangeArrowheads="1"/>
          </p:cNvSpPr>
          <p:nvPr/>
        </p:nvSpPr>
        <p:spPr bwMode="auto">
          <a:xfrm>
            <a:off x="5811839" y="2816226"/>
            <a:ext cx="39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3’</a:t>
            </a:r>
          </a:p>
        </p:txBody>
      </p:sp>
      <p:sp>
        <p:nvSpPr>
          <p:cNvPr id="65569" name="Text Box 34"/>
          <p:cNvSpPr txBox="1">
            <a:spLocks noChangeArrowheads="1"/>
          </p:cNvSpPr>
          <p:nvPr/>
        </p:nvSpPr>
        <p:spPr bwMode="auto">
          <a:xfrm>
            <a:off x="5824539" y="3171826"/>
            <a:ext cx="39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5’</a:t>
            </a:r>
          </a:p>
        </p:txBody>
      </p:sp>
      <p:sp>
        <p:nvSpPr>
          <p:cNvPr id="65570" name="Line 35"/>
          <p:cNvSpPr>
            <a:spLocks noChangeShapeType="1"/>
          </p:cNvSpPr>
          <p:nvPr/>
        </p:nvSpPr>
        <p:spPr bwMode="auto">
          <a:xfrm rot="10800000" flipH="1">
            <a:off x="6324600" y="3048000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1" name="Line 36"/>
          <p:cNvSpPr>
            <a:spLocks noChangeShapeType="1"/>
          </p:cNvSpPr>
          <p:nvPr/>
        </p:nvSpPr>
        <p:spPr bwMode="auto">
          <a:xfrm rot="10800000" flipH="1">
            <a:off x="9448800" y="2890838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2" name="Line 37"/>
          <p:cNvSpPr>
            <a:spLocks noChangeShapeType="1"/>
          </p:cNvSpPr>
          <p:nvPr/>
        </p:nvSpPr>
        <p:spPr bwMode="auto">
          <a:xfrm rot="10800000" flipH="1">
            <a:off x="8077200" y="3048000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3" name="Line 38"/>
          <p:cNvSpPr>
            <a:spLocks noChangeShapeType="1"/>
          </p:cNvSpPr>
          <p:nvPr/>
        </p:nvSpPr>
        <p:spPr bwMode="auto">
          <a:xfrm rot="10800000" flipH="1">
            <a:off x="7543800" y="2890838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4" name="Line 39"/>
          <p:cNvSpPr>
            <a:spLocks noChangeShapeType="1"/>
          </p:cNvSpPr>
          <p:nvPr/>
        </p:nvSpPr>
        <p:spPr bwMode="auto">
          <a:xfrm rot="10800000" flipH="1">
            <a:off x="6858000" y="2890838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5" name="Line 40"/>
          <p:cNvSpPr>
            <a:spLocks noChangeShapeType="1"/>
          </p:cNvSpPr>
          <p:nvPr/>
        </p:nvSpPr>
        <p:spPr bwMode="auto">
          <a:xfrm rot="10800000" flipH="1">
            <a:off x="7162800" y="3048000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6" name="Line 41"/>
          <p:cNvSpPr>
            <a:spLocks noChangeShapeType="1"/>
          </p:cNvSpPr>
          <p:nvPr/>
        </p:nvSpPr>
        <p:spPr bwMode="auto">
          <a:xfrm rot="10800000" flipH="1">
            <a:off x="8610600" y="2895600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7" name="Line 42"/>
          <p:cNvSpPr>
            <a:spLocks noChangeShapeType="1"/>
          </p:cNvSpPr>
          <p:nvPr/>
        </p:nvSpPr>
        <p:spPr bwMode="auto">
          <a:xfrm rot="10800000" flipH="1">
            <a:off x="9144000" y="2971800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5578" name="Group 43"/>
          <p:cNvGrpSpPr>
            <a:grpSpLocks/>
          </p:cNvGrpSpPr>
          <p:nvPr/>
        </p:nvGrpSpPr>
        <p:grpSpPr bwMode="auto">
          <a:xfrm>
            <a:off x="1676401" y="1905000"/>
            <a:ext cx="8289925" cy="496888"/>
            <a:chOff x="96" y="1042"/>
            <a:chExt cx="5222" cy="313"/>
          </a:xfrm>
        </p:grpSpPr>
        <p:sp>
          <p:nvSpPr>
            <p:cNvPr id="65589" name="Line 44"/>
            <p:cNvSpPr>
              <a:spLocks noChangeShapeType="1"/>
            </p:cNvSpPr>
            <p:nvPr/>
          </p:nvSpPr>
          <p:spPr bwMode="auto">
            <a:xfrm>
              <a:off x="2880" y="1136"/>
              <a:ext cx="243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90" name="Line 45"/>
            <p:cNvSpPr>
              <a:spLocks noChangeShapeType="1"/>
            </p:cNvSpPr>
            <p:nvPr/>
          </p:nvSpPr>
          <p:spPr bwMode="auto">
            <a:xfrm rot="10800000" flipH="1">
              <a:off x="2976" y="1230"/>
              <a:ext cx="368" cy="0"/>
            </a:xfrm>
            <a:prstGeom prst="line">
              <a:avLst/>
            </a:prstGeom>
            <a:noFill/>
            <a:ln w="76200">
              <a:solidFill>
                <a:srgbClr val="FBF50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91" name="Line 46"/>
            <p:cNvSpPr>
              <a:spLocks noChangeShapeType="1"/>
            </p:cNvSpPr>
            <p:nvPr/>
          </p:nvSpPr>
          <p:spPr bwMode="auto">
            <a:xfrm rot="10800000" flipH="1">
              <a:off x="2880" y="1230"/>
              <a:ext cx="16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92" name="Line 47"/>
            <p:cNvSpPr>
              <a:spLocks noChangeShapeType="1"/>
            </p:cNvSpPr>
            <p:nvPr/>
          </p:nvSpPr>
          <p:spPr bwMode="auto">
            <a:xfrm>
              <a:off x="2880" y="1042"/>
              <a:ext cx="2438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93" name="Oval 48"/>
            <p:cNvSpPr>
              <a:spLocks noChangeArrowheads="1"/>
            </p:cNvSpPr>
            <p:nvPr/>
          </p:nvSpPr>
          <p:spPr bwMode="auto">
            <a:xfrm>
              <a:off x="3360" y="1183"/>
              <a:ext cx="213" cy="172"/>
            </a:xfrm>
            <a:prstGeom prst="ellipse">
              <a:avLst/>
            </a:prstGeom>
            <a:solidFill>
              <a:srgbClr val="F981F0"/>
            </a:solidFill>
            <a:ln w="28575">
              <a:solidFill>
                <a:srgbClr val="F981F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Taq</a:t>
              </a:r>
            </a:p>
          </p:txBody>
        </p:sp>
        <p:sp>
          <p:nvSpPr>
            <p:cNvPr id="65594" name="Text Box 49"/>
            <p:cNvSpPr txBox="1">
              <a:spLocks noChangeArrowheads="1"/>
            </p:cNvSpPr>
            <p:nvPr/>
          </p:nvSpPr>
          <p:spPr bwMode="auto">
            <a:xfrm>
              <a:off x="96" y="1042"/>
              <a:ext cx="18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latin typeface="Times New Roman" panose="02020603050405020304" pitchFamily="18" charset="0"/>
                </a:rPr>
                <a:t>RNA/cDNA Hybrid</a:t>
              </a:r>
            </a:p>
          </p:txBody>
        </p:sp>
      </p:grpSp>
      <p:grpSp>
        <p:nvGrpSpPr>
          <p:cNvPr id="65579" name="Group 50"/>
          <p:cNvGrpSpPr>
            <a:grpSpLocks/>
          </p:cNvGrpSpPr>
          <p:nvPr/>
        </p:nvGrpSpPr>
        <p:grpSpPr bwMode="auto">
          <a:xfrm>
            <a:off x="6096000" y="5715001"/>
            <a:ext cx="3868738" cy="163513"/>
            <a:chOff x="2880" y="3465"/>
            <a:chExt cx="2437" cy="103"/>
          </a:xfrm>
        </p:grpSpPr>
        <p:sp>
          <p:nvSpPr>
            <p:cNvPr id="65587" name="Line 51"/>
            <p:cNvSpPr>
              <a:spLocks noChangeShapeType="1"/>
            </p:cNvSpPr>
            <p:nvPr/>
          </p:nvSpPr>
          <p:spPr bwMode="auto">
            <a:xfrm>
              <a:off x="2880" y="3465"/>
              <a:ext cx="243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88" name="Line 52"/>
            <p:cNvSpPr>
              <a:spLocks noChangeShapeType="1"/>
            </p:cNvSpPr>
            <p:nvPr/>
          </p:nvSpPr>
          <p:spPr bwMode="auto">
            <a:xfrm>
              <a:off x="2880" y="3568"/>
              <a:ext cx="243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5580" name="Rectangle 53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b="1" u="sng" smtClean="0">
                <a:solidFill>
                  <a:srgbClr val="A50021"/>
                </a:solidFill>
              </a:rPr>
              <a:t>RT-PCR</a:t>
            </a:r>
          </a:p>
        </p:txBody>
      </p:sp>
      <p:sp>
        <p:nvSpPr>
          <p:cNvPr id="65581" name="Text Box 54"/>
          <p:cNvSpPr txBox="1">
            <a:spLocks noChangeArrowheads="1"/>
          </p:cNvSpPr>
          <p:nvPr/>
        </p:nvSpPr>
        <p:spPr bwMode="auto">
          <a:xfrm>
            <a:off x="4251325" y="6361113"/>
            <a:ext cx="1098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(Cycle 1)</a:t>
            </a:r>
          </a:p>
        </p:txBody>
      </p:sp>
      <p:sp>
        <p:nvSpPr>
          <p:cNvPr id="65582" name="Line 55"/>
          <p:cNvSpPr>
            <a:spLocks noChangeShapeType="1"/>
          </p:cNvSpPr>
          <p:nvPr/>
        </p:nvSpPr>
        <p:spPr bwMode="auto">
          <a:xfrm>
            <a:off x="5638800" y="1295400"/>
            <a:ext cx="0" cy="3810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83" name="Line 56"/>
          <p:cNvSpPr>
            <a:spLocks noChangeShapeType="1"/>
          </p:cNvSpPr>
          <p:nvPr/>
        </p:nvSpPr>
        <p:spPr bwMode="auto">
          <a:xfrm>
            <a:off x="5638800" y="2362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84" name="Line 57"/>
          <p:cNvSpPr>
            <a:spLocks noChangeShapeType="1"/>
          </p:cNvSpPr>
          <p:nvPr/>
        </p:nvSpPr>
        <p:spPr bwMode="auto">
          <a:xfrm>
            <a:off x="5638800" y="2286000"/>
            <a:ext cx="0" cy="3810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85" name="Line 58"/>
          <p:cNvSpPr>
            <a:spLocks noChangeShapeType="1"/>
          </p:cNvSpPr>
          <p:nvPr/>
        </p:nvSpPr>
        <p:spPr bwMode="auto">
          <a:xfrm>
            <a:off x="5715000" y="3581400"/>
            <a:ext cx="0" cy="3810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86" name="Line 59"/>
          <p:cNvSpPr>
            <a:spLocks noChangeShapeType="1"/>
          </p:cNvSpPr>
          <p:nvPr/>
        </p:nvSpPr>
        <p:spPr bwMode="auto">
          <a:xfrm>
            <a:off x="5715000" y="4953000"/>
            <a:ext cx="0" cy="3810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0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1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solidFill>
                  <a:srgbClr val="FFFF00"/>
                </a:solidFill>
              </a:rPr>
              <a:t>RT-Polymerase Chain Reaction (PCR)</a:t>
            </a:r>
          </a:p>
        </p:txBody>
      </p:sp>
      <p:pic>
        <p:nvPicPr>
          <p:cNvPr id="448515" name="Picture 3" descr="pcranimatie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00" y="3414714"/>
            <a:ext cx="5181600" cy="25994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8530" name="Picture 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8400" y="2705100"/>
            <a:ext cx="1589088" cy="3505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Line 2"/>
          <p:cNvSpPr>
            <a:spLocks noChangeShapeType="1"/>
          </p:cNvSpPr>
          <p:nvPr/>
        </p:nvSpPr>
        <p:spPr bwMode="auto">
          <a:xfrm>
            <a:off x="6091239" y="1536700"/>
            <a:ext cx="38703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3" name="Line 8"/>
          <p:cNvSpPr>
            <a:spLocks noChangeShapeType="1"/>
          </p:cNvSpPr>
          <p:nvPr/>
        </p:nvSpPr>
        <p:spPr bwMode="auto">
          <a:xfrm>
            <a:off x="8128000" y="1662114"/>
            <a:ext cx="0" cy="2238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4" name="Line 14"/>
          <p:cNvSpPr>
            <a:spLocks noChangeShapeType="1"/>
          </p:cNvSpPr>
          <p:nvPr/>
        </p:nvSpPr>
        <p:spPr bwMode="auto">
          <a:xfrm rot="10800000" flipH="1">
            <a:off x="9677400" y="1668463"/>
            <a:ext cx="25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5" name="Line 15"/>
          <p:cNvSpPr>
            <a:spLocks noChangeShapeType="1"/>
          </p:cNvSpPr>
          <p:nvPr/>
        </p:nvSpPr>
        <p:spPr bwMode="auto">
          <a:xfrm rot="10800000" flipH="1">
            <a:off x="9144000" y="1670050"/>
            <a:ext cx="533400" cy="0"/>
          </a:xfrm>
          <a:prstGeom prst="line">
            <a:avLst/>
          </a:prstGeom>
          <a:noFill/>
          <a:ln w="57150">
            <a:solidFill>
              <a:srgbClr val="FBF50F"/>
            </a:solidFill>
            <a:round/>
            <a:headEnd type="arrow" w="med" len="med"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6" name="Line 2"/>
          <p:cNvSpPr>
            <a:spLocks noChangeShapeType="1"/>
          </p:cNvSpPr>
          <p:nvPr/>
        </p:nvSpPr>
        <p:spPr bwMode="auto">
          <a:xfrm>
            <a:off x="6096001" y="1524000"/>
            <a:ext cx="38703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777" name="Rectangle 3"/>
          <p:cNvSpPr>
            <a:spLocks noChangeArrowheads="1"/>
          </p:cNvSpPr>
          <p:nvPr/>
        </p:nvSpPr>
        <p:spPr bwMode="auto">
          <a:xfrm>
            <a:off x="9753600" y="1143000"/>
            <a:ext cx="7441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FFFFFF"/>
                </a:solidFill>
              </a:rPr>
              <a:t>RNA</a:t>
            </a:r>
          </a:p>
        </p:txBody>
      </p:sp>
      <p:sp>
        <p:nvSpPr>
          <p:cNvPr id="27658" name="Line 8"/>
          <p:cNvSpPr>
            <a:spLocks noChangeShapeType="1"/>
          </p:cNvSpPr>
          <p:nvPr/>
        </p:nvSpPr>
        <p:spPr bwMode="auto">
          <a:xfrm>
            <a:off x="8128000" y="1662114"/>
            <a:ext cx="0" cy="2238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779" name="Rectangle 9"/>
          <p:cNvSpPr>
            <a:spLocks noChangeArrowheads="1"/>
          </p:cNvSpPr>
          <p:nvPr/>
        </p:nvSpPr>
        <p:spPr bwMode="auto">
          <a:xfrm>
            <a:off x="4724401" y="1676401"/>
            <a:ext cx="2695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FFFFFF"/>
                </a:solidFill>
              </a:rPr>
              <a:t>Reverse Transcription</a:t>
            </a:r>
          </a:p>
        </p:txBody>
      </p:sp>
      <p:sp>
        <p:nvSpPr>
          <p:cNvPr id="32780" name="Oval 29"/>
          <p:cNvSpPr>
            <a:spLocks noChangeArrowheads="1"/>
          </p:cNvSpPr>
          <p:nvPr/>
        </p:nvSpPr>
        <p:spPr bwMode="auto">
          <a:xfrm>
            <a:off x="8534400" y="1524000"/>
            <a:ext cx="609600" cy="287338"/>
          </a:xfrm>
          <a:prstGeom prst="ellipse">
            <a:avLst/>
          </a:prstGeom>
          <a:solidFill>
            <a:srgbClr val="39F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RTase</a:t>
            </a:r>
          </a:p>
        </p:txBody>
      </p:sp>
      <p:sp>
        <p:nvSpPr>
          <p:cNvPr id="27661" name="Line 44"/>
          <p:cNvSpPr>
            <a:spLocks noChangeShapeType="1"/>
          </p:cNvSpPr>
          <p:nvPr/>
        </p:nvSpPr>
        <p:spPr bwMode="auto">
          <a:xfrm>
            <a:off x="6096001" y="2359025"/>
            <a:ext cx="3870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62" name="Line 47"/>
          <p:cNvSpPr>
            <a:spLocks noChangeShapeType="1"/>
          </p:cNvSpPr>
          <p:nvPr/>
        </p:nvSpPr>
        <p:spPr bwMode="auto">
          <a:xfrm>
            <a:off x="6096001" y="2209800"/>
            <a:ext cx="38703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63" name="Line 55"/>
          <p:cNvSpPr>
            <a:spLocks noChangeShapeType="1"/>
          </p:cNvSpPr>
          <p:nvPr/>
        </p:nvSpPr>
        <p:spPr bwMode="auto">
          <a:xfrm>
            <a:off x="8001000" y="1752600"/>
            <a:ext cx="0" cy="381000"/>
          </a:xfrm>
          <a:prstGeom prst="line">
            <a:avLst/>
          </a:prstGeom>
          <a:noFill/>
          <a:ln w="57150">
            <a:solidFill>
              <a:srgbClr val="39F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64" name="Line 56"/>
          <p:cNvSpPr>
            <a:spLocks noChangeShapeType="1"/>
          </p:cNvSpPr>
          <p:nvPr/>
        </p:nvSpPr>
        <p:spPr bwMode="auto">
          <a:xfrm>
            <a:off x="5638800" y="2667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65" name="Line 55"/>
          <p:cNvSpPr>
            <a:spLocks noChangeShapeType="1"/>
          </p:cNvSpPr>
          <p:nvPr/>
        </p:nvSpPr>
        <p:spPr bwMode="auto">
          <a:xfrm>
            <a:off x="8001000" y="2514600"/>
            <a:ext cx="0" cy="381000"/>
          </a:xfrm>
          <a:prstGeom prst="line">
            <a:avLst/>
          </a:prstGeom>
          <a:noFill/>
          <a:ln w="57150">
            <a:solidFill>
              <a:srgbClr val="39F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77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48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8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1524000" y="1066800"/>
          <a:ext cx="9144000" cy="376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5" name="Image" r:id="rId4" imgW="3264000" imgH="1343829" progId="Photoshop.Image.7">
                  <p:embed/>
                </p:oleObj>
              </mc:Choice>
              <mc:Fallback>
                <p:oleObj name="Image" r:id="rId4" imgW="3264000" imgH="1343829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066800"/>
                        <a:ext cx="9144000" cy="376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2778599" y="138551"/>
            <a:ext cx="628890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Corky bark symptoms on </a:t>
            </a:r>
            <a:r>
              <a:rPr lang="en-US" altLang="en-US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LN33</a:t>
            </a:r>
            <a:endParaRPr lang="en-US" altLang="en-US" b="1" dirty="0">
              <a:solidFill>
                <a:srgbClr val="FF0000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505200" y="1981201"/>
            <a:ext cx="958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bg1"/>
                </a:solidFill>
              </a:rPr>
              <a:t>Healthy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3946525" y="4456113"/>
            <a:ext cx="1377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CB-infected</a:t>
            </a:r>
          </a:p>
        </p:txBody>
      </p:sp>
    </p:spTree>
    <p:extLst>
      <p:ext uri="{BB962C8B-B14F-4D97-AF65-F5344CB8AC3E}">
        <p14:creationId xmlns:p14="http://schemas.microsoft.com/office/powerpoint/2010/main" val="218193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162451" y="117584"/>
            <a:ext cx="3048000" cy="23923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altLang="en-US" b="1" dirty="0" smtClean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</a:pPr>
            <a:endParaRPr lang="en-US" altLang="en-US" b="1" dirty="0" smtClean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altLang="en-US" b="1" dirty="0" smtClean="0">
                <a:solidFill>
                  <a:srgbClr val="FF0000"/>
                </a:solidFill>
              </a:rPr>
              <a:t>RT-PCR detection of GLRaV-2-RG  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8840788" y="4651375"/>
            <a:ext cx="1065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551 nt</a:t>
            </a:r>
          </a:p>
        </p:txBody>
      </p:sp>
      <p:sp>
        <p:nvSpPr>
          <p:cNvPr id="67588" name="AutoShape 4"/>
          <p:cNvSpPr>
            <a:spLocks noChangeAspect="1" noChangeArrowheads="1" noTextEdit="1"/>
          </p:cNvSpPr>
          <p:nvPr/>
        </p:nvSpPr>
        <p:spPr bwMode="auto">
          <a:xfrm>
            <a:off x="2133601" y="0"/>
            <a:ext cx="6226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3" cstate="print">
            <a:lum bright="-24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23" r="1913" b="5548"/>
          <a:stretch>
            <a:fillRect/>
          </a:stretch>
        </p:blipFill>
        <p:spPr bwMode="auto">
          <a:xfrm flipV="1">
            <a:off x="2701926" y="1219200"/>
            <a:ext cx="529907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0" name="Rectangle 6"/>
          <p:cNvSpPr>
            <a:spLocks noChangeArrowheads="1"/>
          </p:cNvSpPr>
          <p:nvPr/>
        </p:nvSpPr>
        <p:spPr bwMode="auto">
          <a:xfrm rot="2700000">
            <a:off x="2791939" y="577706"/>
            <a:ext cx="426399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900">
                <a:solidFill>
                  <a:srgbClr val="FF0000"/>
                </a:solidFill>
                <a:latin typeface="Times New Roman" panose="02020603050405020304" pitchFamily="18" charset="0"/>
              </a:rPr>
              <a:t>1 kb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 rot="2760000">
            <a:off x="3494246" y="657875"/>
            <a:ext cx="952184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900">
                <a:solidFill>
                  <a:srgbClr val="FF0000"/>
                </a:solidFill>
                <a:latin typeface="Times New Roman" panose="02020603050405020304" pitchFamily="18" charset="0"/>
              </a:rPr>
              <a:t>Healthy 1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 rot="2760000">
            <a:off x="4468971" y="657875"/>
            <a:ext cx="952184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900">
                <a:solidFill>
                  <a:srgbClr val="FF0000"/>
                </a:solidFill>
                <a:latin typeface="Times New Roman" panose="02020603050405020304" pitchFamily="18" charset="0"/>
              </a:rPr>
              <a:t>Healthy 2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 rot="2760000">
            <a:off x="5632009" y="707881"/>
            <a:ext cx="912108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900">
                <a:solidFill>
                  <a:srgbClr val="FF0000"/>
                </a:solidFill>
                <a:latin typeface="Times New Roman" panose="02020603050405020304" pitchFamily="18" charset="0"/>
              </a:rPr>
              <a:t>Sample 1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594" name="Rectangle 10"/>
          <p:cNvSpPr>
            <a:spLocks noChangeArrowheads="1"/>
          </p:cNvSpPr>
          <p:nvPr/>
        </p:nvSpPr>
        <p:spPr bwMode="auto">
          <a:xfrm rot="2760000">
            <a:off x="6698809" y="631681"/>
            <a:ext cx="912108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900">
                <a:solidFill>
                  <a:srgbClr val="FF0000"/>
                </a:solidFill>
                <a:latin typeface="Times New Roman" panose="02020603050405020304" pitchFamily="18" charset="0"/>
              </a:rPr>
              <a:t>Sample 2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595" name="Rectangle 11"/>
          <p:cNvSpPr>
            <a:spLocks noChangeArrowheads="1"/>
          </p:cNvSpPr>
          <p:nvPr/>
        </p:nvSpPr>
        <p:spPr bwMode="auto">
          <a:xfrm>
            <a:off x="1905000" y="6080126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imes New Roman" panose="02020603050405020304" pitchFamily="18" charset="0"/>
              </a:rPr>
              <a:t>100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596" name="Rectangle 12"/>
          <p:cNvSpPr>
            <a:spLocks noChangeArrowheads="1"/>
          </p:cNvSpPr>
          <p:nvPr/>
        </p:nvSpPr>
        <p:spPr bwMode="auto">
          <a:xfrm>
            <a:off x="1986534" y="990601"/>
            <a:ext cx="20999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100" dirty="0">
                <a:solidFill>
                  <a:srgbClr val="FF0000"/>
                </a:solidFill>
                <a:latin typeface="Times New Roman" panose="02020603050405020304" pitchFamily="18" charset="0"/>
              </a:rPr>
              <a:t>nt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sp>
        <p:nvSpPr>
          <p:cNvPr id="67597" name="Line 13"/>
          <p:cNvSpPr>
            <a:spLocks noChangeShapeType="1"/>
          </p:cNvSpPr>
          <p:nvPr/>
        </p:nvSpPr>
        <p:spPr bwMode="auto">
          <a:xfrm flipH="1">
            <a:off x="8153400" y="4876800"/>
            <a:ext cx="304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598" name="Line 14"/>
          <p:cNvSpPr>
            <a:spLocks noChangeShapeType="1"/>
          </p:cNvSpPr>
          <p:nvPr/>
        </p:nvSpPr>
        <p:spPr bwMode="auto">
          <a:xfrm flipH="1">
            <a:off x="8153400" y="4876800"/>
            <a:ext cx="609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599" name="Line 15"/>
          <p:cNvSpPr>
            <a:spLocks noChangeShapeType="1"/>
          </p:cNvSpPr>
          <p:nvPr/>
        </p:nvSpPr>
        <p:spPr bwMode="auto">
          <a:xfrm>
            <a:off x="2286000" y="6202363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1905000" y="5775326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imes New Roman" panose="02020603050405020304" pitchFamily="18" charset="0"/>
              </a:rPr>
              <a:t>200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601" name="Line 17"/>
          <p:cNvSpPr>
            <a:spLocks noChangeShapeType="1"/>
          </p:cNvSpPr>
          <p:nvPr/>
        </p:nvSpPr>
        <p:spPr bwMode="auto">
          <a:xfrm>
            <a:off x="2286000" y="5897563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602" name="Rectangle 18"/>
          <p:cNvSpPr>
            <a:spLocks noChangeArrowheads="1"/>
          </p:cNvSpPr>
          <p:nvPr/>
        </p:nvSpPr>
        <p:spPr bwMode="auto">
          <a:xfrm>
            <a:off x="1905000" y="5410201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imes New Roman" panose="02020603050405020304" pitchFamily="18" charset="0"/>
              </a:rPr>
              <a:t>300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603" name="Line 19"/>
          <p:cNvSpPr>
            <a:spLocks noChangeShapeType="1"/>
          </p:cNvSpPr>
          <p:nvPr/>
        </p:nvSpPr>
        <p:spPr bwMode="auto">
          <a:xfrm>
            <a:off x="2286000" y="5532438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1905000" y="5165726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imes New Roman" panose="02020603050405020304" pitchFamily="18" charset="0"/>
              </a:rPr>
              <a:t>400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605" name="Line 21"/>
          <p:cNvSpPr>
            <a:spLocks noChangeShapeType="1"/>
          </p:cNvSpPr>
          <p:nvPr/>
        </p:nvSpPr>
        <p:spPr bwMode="auto">
          <a:xfrm>
            <a:off x="2286000" y="5287963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1905000" y="4937126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imes New Roman" panose="02020603050405020304" pitchFamily="18" charset="0"/>
              </a:rPr>
              <a:t>500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607" name="Line 23"/>
          <p:cNvSpPr>
            <a:spLocks noChangeShapeType="1"/>
          </p:cNvSpPr>
          <p:nvPr/>
        </p:nvSpPr>
        <p:spPr bwMode="auto">
          <a:xfrm>
            <a:off x="2286000" y="5059363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608" name="Rectangle 24"/>
          <p:cNvSpPr>
            <a:spLocks noChangeArrowheads="1"/>
          </p:cNvSpPr>
          <p:nvPr/>
        </p:nvSpPr>
        <p:spPr bwMode="auto">
          <a:xfrm>
            <a:off x="1905000" y="4572001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imes New Roman" panose="02020603050405020304" pitchFamily="18" charset="0"/>
              </a:rPr>
              <a:t>650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609" name="Line 25"/>
          <p:cNvSpPr>
            <a:spLocks noChangeShapeType="1"/>
          </p:cNvSpPr>
          <p:nvPr/>
        </p:nvSpPr>
        <p:spPr bwMode="auto">
          <a:xfrm>
            <a:off x="2286000" y="4694238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610" name="Rectangle 26"/>
          <p:cNvSpPr>
            <a:spLocks noChangeArrowheads="1"/>
          </p:cNvSpPr>
          <p:nvPr/>
        </p:nvSpPr>
        <p:spPr bwMode="auto">
          <a:xfrm>
            <a:off x="1905000" y="4251326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imes New Roman" panose="02020603050405020304" pitchFamily="18" charset="0"/>
              </a:rPr>
              <a:t>850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611" name="Line 27"/>
          <p:cNvSpPr>
            <a:spLocks noChangeShapeType="1"/>
          </p:cNvSpPr>
          <p:nvPr/>
        </p:nvSpPr>
        <p:spPr bwMode="auto">
          <a:xfrm>
            <a:off x="2286000" y="4373563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612" name="Rectangle 28"/>
          <p:cNvSpPr>
            <a:spLocks noChangeArrowheads="1"/>
          </p:cNvSpPr>
          <p:nvPr/>
        </p:nvSpPr>
        <p:spPr bwMode="auto">
          <a:xfrm>
            <a:off x="1828800" y="4022726"/>
            <a:ext cx="406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imes New Roman" panose="02020603050405020304" pitchFamily="18" charset="0"/>
              </a:rPr>
              <a:t>1000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613" name="Line 29"/>
          <p:cNvSpPr>
            <a:spLocks noChangeShapeType="1"/>
          </p:cNvSpPr>
          <p:nvPr/>
        </p:nvSpPr>
        <p:spPr bwMode="auto">
          <a:xfrm>
            <a:off x="2286000" y="4144963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67614" name="Rectangle 30"/>
          <p:cNvSpPr>
            <a:spLocks noChangeArrowheads="1"/>
          </p:cNvSpPr>
          <p:nvPr/>
        </p:nvSpPr>
        <p:spPr bwMode="auto">
          <a:xfrm>
            <a:off x="1828800" y="3352801"/>
            <a:ext cx="406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imes New Roman" panose="02020603050405020304" pitchFamily="18" charset="0"/>
              </a:rPr>
              <a:t>1000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67615" name="Line 31"/>
          <p:cNvSpPr>
            <a:spLocks noChangeShapeType="1"/>
          </p:cNvSpPr>
          <p:nvPr/>
        </p:nvSpPr>
        <p:spPr bwMode="auto">
          <a:xfrm>
            <a:off x="2286000" y="3475038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02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2"/>
          <p:cNvSpPr>
            <a:spLocks noChangeShapeType="1"/>
          </p:cNvSpPr>
          <p:nvPr/>
        </p:nvSpPr>
        <p:spPr bwMode="auto">
          <a:xfrm>
            <a:off x="6091239" y="1033463"/>
            <a:ext cx="3870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5" name="Line 3"/>
          <p:cNvSpPr>
            <a:spLocks noChangeShapeType="1"/>
          </p:cNvSpPr>
          <p:nvPr/>
        </p:nvSpPr>
        <p:spPr bwMode="auto">
          <a:xfrm>
            <a:off x="6091239" y="1260475"/>
            <a:ext cx="3870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6091239" y="633413"/>
            <a:ext cx="38703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9436100" y="593726"/>
            <a:ext cx="736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RNA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9436100" y="1308101"/>
            <a:ext cx="736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DNA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2490788" y="14288"/>
            <a:ext cx="62468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solidFill>
                  <a:srgbClr val="A50021"/>
                </a:solidFill>
                <a:latin typeface="Times New Roman" panose="02020603050405020304" pitchFamily="18" charset="0"/>
              </a:rPr>
              <a:t>REAL TIME TAQMAN RT-PCE</a:t>
            </a:r>
            <a:r>
              <a:rPr lang="en-US" altLang="en-US" sz="28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9640" name="Line 8"/>
          <p:cNvSpPr>
            <a:spLocks noChangeShapeType="1"/>
          </p:cNvSpPr>
          <p:nvPr/>
        </p:nvSpPr>
        <p:spPr bwMode="auto">
          <a:xfrm>
            <a:off x="6096000" y="2520950"/>
            <a:ext cx="38687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9641" name="Group 9"/>
          <p:cNvGrpSpPr>
            <a:grpSpLocks/>
          </p:cNvGrpSpPr>
          <p:nvPr/>
        </p:nvGrpSpPr>
        <p:grpSpPr bwMode="auto">
          <a:xfrm>
            <a:off x="9043988" y="3886200"/>
            <a:ext cx="912812" cy="0"/>
            <a:chOff x="5400" y="2976"/>
            <a:chExt cx="647" cy="0"/>
          </a:xfrm>
        </p:grpSpPr>
        <p:sp>
          <p:nvSpPr>
            <p:cNvPr id="69738" name="Line 10"/>
            <p:cNvSpPr>
              <a:spLocks noChangeShapeType="1"/>
            </p:cNvSpPr>
            <p:nvPr/>
          </p:nvSpPr>
          <p:spPr bwMode="auto">
            <a:xfrm flipH="1">
              <a:off x="5400" y="2976"/>
              <a:ext cx="576" cy="0"/>
            </a:xfrm>
            <a:prstGeom prst="line">
              <a:avLst/>
            </a:prstGeom>
            <a:noFill/>
            <a:ln w="76200">
              <a:solidFill>
                <a:srgbClr val="FBF50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9" name="Line 11"/>
            <p:cNvSpPr>
              <a:spLocks noChangeShapeType="1"/>
            </p:cNvSpPr>
            <p:nvPr/>
          </p:nvSpPr>
          <p:spPr bwMode="auto">
            <a:xfrm flipH="1">
              <a:off x="5867" y="2976"/>
              <a:ext cx="180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9642" name="Line 12"/>
          <p:cNvSpPr>
            <a:spLocks noChangeShapeType="1"/>
          </p:cNvSpPr>
          <p:nvPr/>
        </p:nvSpPr>
        <p:spPr bwMode="auto">
          <a:xfrm>
            <a:off x="6096000" y="3733800"/>
            <a:ext cx="3860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3" name="Oval 13"/>
          <p:cNvSpPr>
            <a:spLocks noChangeArrowheads="1"/>
          </p:cNvSpPr>
          <p:nvPr/>
        </p:nvSpPr>
        <p:spPr bwMode="auto">
          <a:xfrm>
            <a:off x="7035800" y="3048000"/>
            <a:ext cx="338138" cy="280988"/>
          </a:xfrm>
          <a:prstGeom prst="ellipse">
            <a:avLst/>
          </a:prstGeom>
          <a:solidFill>
            <a:srgbClr val="F981F0"/>
          </a:solidFill>
          <a:ln w="28575">
            <a:solidFill>
              <a:srgbClr val="F981F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Taq</a:t>
            </a:r>
          </a:p>
        </p:txBody>
      </p:sp>
      <p:sp>
        <p:nvSpPr>
          <p:cNvPr id="69644" name="Line 14"/>
          <p:cNvSpPr>
            <a:spLocks noChangeShapeType="1"/>
          </p:cNvSpPr>
          <p:nvPr/>
        </p:nvSpPr>
        <p:spPr bwMode="auto">
          <a:xfrm rot="10800000" flipH="1">
            <a:off x="6172200" y="3200400"/>
            <a:ext cx="812800" cy="0"/>
          </a:xfrm>
          <a:prstGeom prst="line">
            <a:avLst/>
          </a:prstGeom>
          <a:noFill/>
          <a:ln w="76200">
            <a:solidFill>
              <a:srgbClr val="FBF5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5" name="Line 15"/>
          <p:cNvSpPr>
            <a:spLocks noChangeShapeType="1"/>
          </p:cNvSpPr>
          <p:nvPr/>
        </p:nvSpPr>
        <p:spPr bwMode="auto">
          <a:xfrm rot="10800000" flipH="1">
            <a:off x="6096000" y="3200400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6" name="AutoShape 16"/>
          <p:cNvSpPr>
            <a:spLocks noChangeArrowheads="1"/>
          </p:cNvSpPr>
          <p:nvPr/>
        </p:nvSpPr>
        <p:spPr bwMode="auto">
          <a:xfrm>
            <a:off x="7620000" y="2743201"/>
            <a:ext cx="401638" cy="423863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</a:rPr>
              <a:t>R</a:t>
            </a:r>
            <a:r>
              <a:rPr lang="en-US" altLang="en-US" sz="18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9647" name="Oval 17"/>
          <p:cNvSpPr>
            <a:spLocks noChangeArrowheads="1"/>
          </p:cNvSpPr>
          <p:nvPr/>
        </p:nvSpPr>
        <p:spPr bwMode="auto">
          <a:xfrm>
            <a:off x="8686801" y="2819400"/>
            <a:ext cx="315913" cy="298450"/>
          </a:xfrm>
          <a:prstGeom prst="ellipse">
            <a:avLst/>
          </a:prstGeom>
          <a:solidFill>
            <a:srgbClr val="CC0000"/>
          </a:solidFill>
          <a:ln w="28575">
            <a:solidFill>
              <a:srgbClr val="CC240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Q</a:t>
            </a:r>
          </a:p>
        </p:txBody>
      </p:sp>
      <p:sp>
        <p:nvSpPr>
          <p:cNvPr id="69648" name="Text Box 18"/>
          <p:cNvSpPr txBox="1">
            <a:spLocks noChangeArrowheads="1"/>
          </p:cNvSpPr>
          <p:nvPr/>
        </p:nvSpPr>
        <p:spPr bwMode="auto">
          <a:xfrm>
            <a:off x="7991476" y="2751138"/>
            <a:ext cx="723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Probe</a:t>
            </a:r>
          </a:p>
        </p:txBody>
      </p:sp>
      <p:sp>
        <p:nvSpPr>
          <p:cNvPr id="69649" name="Line 19"/>
          <p:cNvSpPr>
            <a:spLocks noChangeShapeType="1"/>
          </p:cNvSpPr>
          <p:nvPr/>
        </p:nvSpPr>
        <p:spPr bwMode="auto">
          <a:xfrm flipH="1">
            <a:off x="8037513" y="3243264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0" name="Line 20"/>
          <p:cNvSpPr>
            <a:spLocks noChangeShapeType="1"/>
          </p:cNvSpPr>
          <p:nvPr/>
        </p:nvSpPr>
        <p:spPr bwMode="auto">
          <a:xfrm>
            <a:off x="8124825" y="3243264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1" name="Line 21"/>
          <p:cNvSpPr>
            <a:spLocks noChangeShapeType="1"/>
          </p:cNvSpPr>
          <p:nvPr/>
        </p:nvSpPr>
        <p:spPr bwMode="auto">
          <a:xfrm>
            <a:off x="8212138" y="3243264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2" name="Line 22"/>
          <p:cNvSpPr>
            <a:spLocks noChangeShapeType="1"/>
          </p:cNvSpPr>
          <p:nvPr/>
        </p:nvSpPr>
        <p:spPr bwMode="auto">
          <a:xfrm>
            <a:off x="8299450" y="3243264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3" name="Line 23"/>
          <p:cNvSpPr>
            <a:spLocks noChangeShapeType="1"/>
          </p:cNvSpPr>
          <p:nvPr/>
        </p:nvSpPr>
        <p:spPr bwMode="auto">
          <a:xfrm>
            <a:off x="8386763" y="3243264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4" name="Line 24"/>
          <p:cNvSpPr>
            <a:spLocks noChangeShapeType="1"/>
          </p:cNvSpPr>
          <p:nvPr/>
        </p:nvSpPr>
        <p:spPr bwMode="auto">
          <a:xfrm>
            <a:off x="8474075" y="3243264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5" name="Line 25"/>
          <p:cNvSpPr>
            <a:spLocks noChangeShapeType="1"/>
          </p:cNvSpPr>
          <p:nvPr/>
        </p:nvSpPr>
        <p:spPr bwMode="auto">
          <a:xfrm>
            <a:off x="7929564" y="3200400"/>
            <a:ext cx="879475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6" name="Line 26"/>
          <p:cNvSpPr>
            <a:spLocks noChangeShapeType="1"/>
          </p:cNvSpPr>
          <p:nvPr/>
        </p:nvSpPr>
        <p:spPr bwMode="auto">
          <a:xfrm>
            <a:off x="8567738" y="3228976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7" name="Line 27"/>
          <p:cNvSpPr>
            <a:spLocks noChangeShapeType="1"/>
          </p:cNvSpPr>
          <p:nvPr/>
        </p:nvSpPr>
        <p:spPr bwMode="auto">
          <a:xfrm>
            <a:off x="8655050" y="3200401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8" name="Line 28"/>
          <p:cNvSpPr>
            <a:spLocks noChangeShapeType="1"/>
          </p:cNvSpPr>
          <p:nvPr/>
        </p:nvSpPr>
        <p:spPr bwMode="auto">
          <a:xfrm>
            <a:off x="8742363" y="3200401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9" name="Line 29"/>
          <p:cNvSpPr>
            <a:spLocks noChangeShapeType="1"/>
          </p:cNvSpPr>
          <p:nvPr/>
        </p:nvSpPr>
        <p:spPr bwMode="auto">
          <a:xfrm>
            <a:off x="6096000" y="3429000"/>
            <a:ext cx="3860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0" name="Line 30"/>
          <p:cNvSpPr>
            <a:spLocks noChangeShapeType="1"/>
          </p:cNvSpPr>
          <p:nvPr/>
        </p:nvSpPr>
        <p:spPr bwMode="auto">
          <a:xfrm flipH="1" flipV="1">
            <a:off x="9561514" y="5181600"/>
            <a:ext cx="395287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61" name="Line 31"/>
          <p:cNvSpPr>
            <a:spLocks noChangeShapeType="1"/>
          </p:cNvSpPr>
          <p:nvPr/>
        </p:nvSpPr>
        <p:spPr bwMode="auto">
          <a:xfrm flipH="1" flipV="1">
            <a:off x="8262938" y="5181600"/>
            <a:ext cx="1422400" cy="0"/>
          </a:xfrm>
          <a:prstGeom prst="line">
            <a:avLst/>
          </a:prstGeom>
          <a:noFill/>
          <a:ln w="76200">
            <a:solidFill>
              <a:srgbClr val="FBF5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62" name="Line 32"/>
          <p:cNvSpPr>
            <a:spLocks noChangeShapeType="1"/>
          </p:cNvSpPr>
          <p:nvPr/>
        </p:nvSpPr>
        <p:spPr bwMode="auto">
          <a:xfrm>
            <a:off x="6096000" y="5013325"/>
            <a:ext cx="38687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3" name="Oval 33"/>
          <p:cNvSpPr>
            <a:spLocks noChangeArrowheads="1"/>
          </p:cNvSpPr>
          <p:nvPr/>
        </p:nvSpPr>
        <p:spPr bwMode="auto">
          <a:xfrm>
            <a:off x="7789864" y="4386264"/>
            <a:ext cx="338137" cy="280987"/>
          </a:xfrm>
          <a:prstGeom prst="ellipse">
            <a:avLst/>
          </a:prstGeom>
          <a:solidFill>
            <a:srgbClr val="F981F0"/>
          </a:solidFill>
          <a:ln w="28575">
            <a:solidFill>
              <a:srgbClr val="F981F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Taq</a:t>
            </a:r>
          </a:p>
        </p:txBody>
      </p:sp>
      <p:sp>
        <p:nvSpPr>
          <p:cNvPr id="69664" name="AutoShape 34"/>
          <p:cNvSpPr>
            <a:spLocks noChangeArrowheads="1"/>
          </p:cNvSpPr>
          <p:nvPr/>
        </p:nvSpPr>
        <p:spPr bwMode="auto">
          <a:xfrm>
            <a:off x="7620001" y="1524001"/>
            <a:ext cx="403225" cy="423863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</a:rPr>
              <a:t>R</a:t>
            </a:r>
            <a:r>
              <a:rPr lang="en-US" altLang="en-US" sz="18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9665" name="Oval 35"/>
          <p:cNvSpPr>
            <a:spLocks noChangeArrowheads="1"/>
          </p:cNvSpPr>
          <p:nvPr/>
        </p:nvSpPr>
        <p:spPr bwMode="auto">
          <a:xfrm>
            <a:off x="8686801" y="1600200"/>
            <a:ext cx="315913" cy="298450"/>
          </a:xfrm>
          <a:prstGeom prst="ellipse">
            <a:avLst/>
          </a:prstGeom>
          <a:solidFill>
            <a:srgbClr val="CC0000"/>
          </a:solidFill>
          <a:ln w="28575">
            <a:solidFill>
              <a:srgbClr val="CC240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Q</a:t>
            </a:r>
          </a:p>
        </p:txBody>
      </p:sp>
      <p:sp>
        <p:nvSpPr>
          <p:cNvPr id="69666" name="Text Box 36"/>
          <p:cNvSpPr txBox="1">
            <a:spLocks noChangeArrowheads="1"/>
          </p:cNvSpPr>
          <p:nvPr/>
        </p:nvSpPr>
        <p:spPr bwMode="auto">
          <a:xfrm>
            <a:off x="7986714" y="1470025"/>
            <a:ext cx="723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Probe</a:t>
            </a:r>
          </a:p>
        </p:txBody>
      </p:sp>
      <p:sp>
        <p:nvSpPr>
          <p:cNvPr id="69667" name="Line 37"/>
          <p:cNvSpPr>
            <a:spLocks noChangeShapeType="1"/>
          </p:cNvSpPr>
          <p:nvPr/>
        </p:nvSpPr>
        <p:spPr bwMode="auto">
          <a:xfrm flipH="1">
            <a:off x="8032750" y="1962151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8" name="Line 38"/>
          <p:cNvSpPr>
            <a:spLocks noChangeShapeType="1"/>
          </p:cNvSpPr>
          <p:nvPr/>
        </p:nvSpPr>
        <p:spPr bwMode="auto">
          <a:xfrm>
            <a:off x="8121650" y="1962151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9" name="Line 39"/>
          <p:cNvSpPr>
            <a:spLocks noChangeShapeType="1"/>
          </p:cNvSpPr>
          <p:nvPr/>
        </p:nvSpPr>
        <p:spPr bwMode="auto">
          <a:xfrm>
            <a:off x="8208963" y="1962151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0" name="Line 40"/>
          <p:cNvSpPr>
            <a:spLocks noChangeShapeType="1"/>
          </p:cNvSpPr>
          <p:nvPr/>
        </p:nvSpPr>
        <p:spPr bwMode="auto">
          <a:xfrm>
            <a:off x="8296275" y="1962151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1" name="Line 41"/>
          <p:cNvSpPr>
            <a:spLocks noChangeShapeType="1"/>
          </p:cNvSpPr>
          <p:nvPr/>
        </p:nvSpPr>
        <p:spPr bwMode="auto">
          <a:xfrm>
            <a:off x="8382000" y="1962151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2" name="Line 42"/>
          <p:cNvSpPr>
            <a:spLocks noChangeShapeType="1"/>
          </p:cNvSpPr>
          <p:nvPr/>
        </p:nvSpPr>
        <p:spPr bwMode="auto">
          <a:xfrm>
            <a:off x="8469313" y="1962151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3" name="Line 43"/>
          <p:cNvSpPr>
            <a:spLocks noChangeShapeType="1"/>
          </p:cNvSpPr>
          <p:nvPr/>
        </p:nvSpPr>
        <p:spPr bwMode="auto">
          <a:xfrm>
            <a:off x="7924801" y="1919288"/>
            <a:ext cx="881063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4" name="Line 44"/>
          <p:cNvSpPr>
            <a:spLocks noChangeShapeType="1"/>
          </p:cNvSpPr>
          <p:nvPr/>
        </p:nvSpPr>
        <p:spPr bwMode="auto">
          <a:xfrm>
            <a:off x="8564563" y="1947864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5" name="Line 45"/>
          <p:cNvSpPr>
            <a:spLocks noChangeShapeType="1"/>
          </p:cNvSpPr>
          <p:nvPr/>
        </p:nvSpPr>
        <p:spPr bwMode="auto">
          <a:xfrm>
            <a:off x="8650288" y="1919289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6" name="Line 46"/>
          <p:cNvSpPr>
            <a:spLocks noChangeShapeType="1"/>
          </p:cNvSpPr>
          <p:nvPr/>
        </p:nvSpPr>
        <p:spPr bwMode="auto">
          <a:xfrm>
            <a:off x="8737600" y="1919289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7" name="Line 47"/>
          <p:cNvSpPr>
            <a:spLocks noChangeShapeType="1"/>
          </p:cNvSpPr>
          <p:nvPr/>
        </p:nvSpPr>
        <p:spPr bwMode="auto">
          <a:xfrm>
            <a:off x="6096000" y="2146300"/>
            <a:ext cx="38687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8" name="AutoShape 48"/>
          <p:cNvSpPr>
            <a:spLocks noChangeArrowheads="1"/>
          </p:cNvSpPr>
          <p:nvPr/>
        </p:nvSpPr>
        <p:spPr bwMode="auto">
          <a:xfrm>
            <a:off x="7112000" y="3929063"/>
            <a:ext cx="401638" cy="423862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</a:rPr>
              <a:t>R</a:t>
            </a:r>
            <a:r>
              <a:rPr lang="en-US" altLang="en-US" sz="18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9679" name="Oval 49"/>
          <p:cNvSpPr>
            <a:spLocks noChangeArrowheads="1"/>
          </p:cNvSpPr>
          <p:nvPr/>
        </p:nvSpPr>
        <p:spPr bwMode="auto">
          <a:xfrm>
            <a:off x="8872538" y="4081464"/>
            <a:ext cx="315912" cy="338137"/>
          </a:xfrm>
          <a:prstGeom prst="ellipse">
            <a:avLst/>
          </a:prstGeom>
          <a:solidFill>
            <a:srgbClr val="CC0000"/>
          </a:solidFill>
          <a:ln w="28575">
            <a:solidFill>
              <a:srgbClr val="CC240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Q</a:t>
            </a:r>
          </a:p>
        </p:txBody>
      </p:sp>
      <p:sp>
        <p:nvSpPr>
          <p:cNvPr id="69680" name="Text Box 50"/>
          <p:cNvSpPr txBox="1">
            <a:spLocks noChangeArrowheads="1"/>
          </p:cNvSpPr>
          <p:nvPr/>
        </p:nvSpPr>
        <p:spPr bwMode="auto">
          <a:xfrm>
            <a:off x="8121651" y="4013200"/>
            <a:ext cx="723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Probe</a:t>
            </a:r>
          </a:p>
        </p:txBody>
      </p:sp>
      <p:sp>
        <p:nvSpPr>
          <p:cNvPr id="69681" name="Line 51"/>
          <p:cNvSpPr>
            <a:spLocks noChangeShapeType="1"/>
          </p:cNvSpPr>
          <p:nvPr/>
        </p:nvSpPr>
        <p:spPr bwMode="auto">
          <a:xfrm flipH="1">
            <a:off x="8169275" y="4505326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2" name="Line 52"/>
          <p:cNvSpPr>
            <a:spLocks noChangeShapeType="1"/>
          </p:cNvSpPr>
          <p:nvPr/>
        </p:nvSpPr>
        <p:spPr bwMode="auto">
          <a:xfrm>
            <a:off x="8256588" y="4505326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3" name="Line 53"/>
          <p:cNvSpPr>
            <a:spLocks noChangeShapeType="1"/>
          </p:cNvSpPr>
          <p:nvPr/>
        </p:nvSpPr>
        <p:spPr bwMode="auto">
          <a:xfrm>
            <a:off x="8343900" y="4505326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4" name="Line 54"/>
          <p:cNvSpPr>
            <a:spLocks noChangeShapeType="1"/>
          </p:cNvSpPr>
          <p:nvPr/>
        </p:nvSpPr>
        <p:spPr bwMode="auto">
          <a:xfrm>
            <a:off x="8431213" y="4505326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5" name="Line 55"/>
          <p:cNvSpPr>
            <a:spLocks noChangeShapeType="1"/>
          </p:cNvSpPr>
          <p:nvPr/>
        </p:nvSpPr>
        <p:spPr bwMode="auto">
          <a:xfrm>
            <a:off x="8516938" y="4505326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6" name="Line 56"/>
          <p:cNvSpPr>
            <a:spLocks noChangeShapeType="1"/>
          </p:cNvSpPr>
          <p:nvPr/>
        </p:nvSpPr>
        <p:spPr bwMode="auto">
          <a:xfrm>
            <a:off x="8604250" y="4505326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7" name="Line 57"/>
          <p:cNvSpPr>
            <a:spLocks noChangeShapeType="1"/>
          </p:cNvSpPr>
          <p:nvPr/>
        </p:nvSpPr>
        <p:spPr bwMode="auto">
          <a:xfrm>
            <a:off x="8262938" y="4462463"/>
            <a:ext cx="677862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8" name="Line 58"/>
          <p:cNvSpPr>
            <a:spLocks noChangeShapeType="1"/>
          </p:cNvSpPr>
          <p:nvPr/>
        </p:nvSpPr>
        <p:spPr bwMode="auto">
          <a:xfrm>
            <a:off x="8699500" y="4491039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9" name="Line 59"/>
          <p:cNvSpPr>
            <a:spLocks noChangeShapeType="1"/>
          </p:cNvSpPr>
          <p:nvPr/>
        </p:nvSpPr>
        <p:spPr bwMode="auto">
          <a:xfrm>
            <a:off x="8785225" y="4491039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0" name="Line 60"/>
          <p:cNvSpPr>
            <a:spLocks noChangeShapeType="1"/>
          </p:cNvSpPr>
          <p:nvPr/>
        </p:nvSpPr>
        <p:spPr bwMode="auto">
          <a:xfrm>
            <a:off x="8872538" y="4462464"/>
            <a:ext cx="0" cy="2000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1" name="Line 61"/>
          <p:cNvSpPr>
            <a:spLocks noChangeShapeType="1"/>
          </p:cNvSpPr>
          <p:nvPr/>
        </p:nvSpPr>
        <p:spPr bwMode="auto">
          <a:xfrm>
            <a:off x="8059738" y="4310063"/>
            <a:ext cx="203200" cy="15240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2" name="Line 62"/>
          <p:cNvSpPr>
            <a:spLocks noChangeShapeType="1"/>
          </p:cNvSpPr>
          <p:nvPr/>
        </p:nvSpPr>
        <p:spPr bwMode="auto">
          <a:xfrm>
            <a:off x="7789863" y="4157663"/>
            <a:ext cx="203200" cy="1524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3" name="Line 63"/>
          <p:cNvSpPr>
            <a:spLocks noChangeShapeType="1"/>
          </p:cNvSpPr>
          <p:nvPr/>
        </p:nvSpPr>
        <p:spPr bwMode="auto">
          <a:xfrm flipH="1" flipV="1">
            <a:off x="7183438" y="3810000"/>
            <a:ext cx="68262" cy="152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694" name="Line 64"/>
          <p:cNvSpPr>
            <a:spLocks noChangeShapeType="1"/>
          </p:cNvSpPr>
          <p:nvPr/>
        </p:nvSpPr>
        <p:spPr bwMode="auto">
          <a:xfrm>
            <a:off x="6096000" y="4718050"/>
            <a:ext cx="3860800" cy="63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5" name="Line 65"/>
          <p:cNvSpPr>
            <a:spLocks noChangeShapeType="1"/>
          </p:cNvSpPr>
          <p:nvPr/>
        </p:nvSpPr>
        <p:spPr bwMode="auto">
          <a:xfrm flipH="1">
            <a:off x="7993064" y="3886200"/>
            <a:ext cx="66675" cy="2286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6" name="Line 66"/>
          <p:cNvSpPr>
            <a:spLocks noChangeShapeType="1"/>
          </p:cNvSpPr>
          <p:nvPr/>
        </p:nvSpPr>
        <p:spPr bwMode="auto">
          <a:xfrm>
            <a:off x="7856538" y="3929063"/>
            <a:ext cx="68262" cy="2286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7" name="Line 67"/>
          <p:cNvSpPr>
            <a:spLocks noChangeShapeType="1"/>
          </p:cNvSpPr>
          <p:nvPr/>
        </p:nvSpPr>
        <p:spPr bwMode="auto">
          <a:xfrm flipH="1" flipV="1">
            <a:off x="6980239" y="3962400"/>
            <a:ext cx="136525" cy="76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9698" name="Line 68"/>
          <p:cNvSpPr>
            <a:spLocks noChangeShapeType="1"/>
          </p:cNvSpPr>
          <p:nvPr/>
        </p:nvSpPr>
        <p:spPr bwMode="auto">
          <a:xfrm flipV="1">
            <a:off x="7454901" y="3810000"/>
            <a:ext cx="68263" cy="152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699" name="Line 69"/>
          <p:cNvSpPr>
            <a:spLocks noChangeShapeType="1"/>
          </p:cNvSpPr>
          <p:nvPr/>
        </p:nvSpPr>
        <p:spPr bwMode="auto">
          <a:xfrm flipH="1" flipV="1">
            <a:off x="6908800" y="4081463"/>
            <a:ext cx="134938" cy="76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9700" name="Line 70"/>
          <p:cNvSpPr>
            <a:spLocks noChangeShapeType="1"/>
          </p:cNvSpPr>
          <p:nvPr/>
        </p:nvSpPr>
        <p:spPr bwMode="auto">
          <a:xfrm>
            <a:off x="6096000" y="6477000"/>
            <a:ext cx="38687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701" name="AutoShape 71"/>
          <p:cNvSpPr>
            <a:spLocks noChangeArrowheads="1"/>
          </p:cNvSpPr>
          <p:nvPr/>
        </p:nvSpPr>
        <p:spPr bwMode="auto">
          <a:xfrm>
            <a:off x="7112000" y="5486401"/>
            <a:ext cx="401638" cy="423863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</a:rPr>
              <a:t>R</a:t>
            </a:r>
            <a:r>
              <a:rPr lang="en-US" altLang="en-US" sz="18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9702" name="Oval 72"/>
          <p:cNvSpPr>
            <a:spLocks noChangeArrowheads="1"/>
          </p:cNvSpPr>
          <p:nvPr/>
        </p:nvSpPr>
        <p:spPr bwMode="auto">
          <a:xfrm>
            <a:off x="9753601" y="5638800"/>
            <a:ext cx="271463" cy="222250"/>
          </a:xfrm>
          <a:prstGeom prst="ellipse">
            <a:avLst/>
          </a:prstGeom>
          <a:solidFill>
            <a:srgbClr val="CC0000"/>
          </a:solidFill>
          <a:ln w="28575">
            <a:solidFill>
              <a:srgbClr val="CC240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Q</a:t>
            </a:r>
          </a:p>
        </p:txBody>
      </p:sp>
      <p:sp>
        <p:nvSpPr>
          <p:cNvPr id="69703" name="Text Box 73"/>
          <p:cNvSpPr txBox="1">
            <a:spLocks noChangeArrowheads="1"/>
          </p:cNvSpPr>
          <p:nvPr/>
        </p:nvSpPr>
        <p:spPr bwMode="auto">
          <a:xfrm>
            <a:off x="9009063" y="5530850"/>
            <a:ext cx="6639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Probe</a:t>
            </a:r>
          </a:p>
        </p:txBody>
      </p:sp>
      <p:sp>
        <p:nvSpPr>
          <p:cNvPr id="69704" name="Line 74"/>
          <p:cNvSpPr>
            <a:spLocks noChangeShapeType="1"/>
          </p:cNvSpPr>
          <p:nvPr/>
        </p:nvSpPr>
        <p:spPr bwMode="auto">
          <a:xfrm flipH="1" flipV="1">
            <a:off x="7180264" y="5334000"/>
            <a:ext cx="66675" cy="152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705" name="Line 75"/>
          <p:cNvSpPr>
            <a:spLocks noChangeShapeType="1"/>
          </p:cNvSpPr>
          <p:nvPr/>
        </p:nvSpPr>
        <p:spPr bwMode="auto">
          <a:xfrm rot="10800000" flipH="1">
            <a:off x="6299200" y="6096000"/>
            <a:ext cx="3657600" cy="0"/>
          </a:xfrm>
          <a:prstGeom prst="line">
            <a:avLst/>
          </a:prstGeom>
          <a:noFill/>
          <a:ln w="76200">
            <a:solidFill>
              <a:srgbClr val="FBF5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706" name="Line 76"/>
          <p:cNvSpPr>
            <a:spLocks noChangeShapeType="1"/>
          </p:cNvSpPr>
          <p:nvPr/>
        </p:nvSpPr>
        <p:spPr bwMode="auto">
          <a:xfrm rot="10800000" flipH="1">
            <a:off x="6094413" y="6096000"/>
            <a:ext cx="2730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707" name="Line 77"/>
          <p:cNvSpPr>
            <a:spLocks noChangeShapeType="1"/>
          </p:cNvSpPr>
          <p:nvPr/>
        </p:nvSpPr>
        <p:spPr bwMode="auto">
          <a:xfrm flipH="1" flipV="1">
            <a:off x="5757864" y="5334000"/>
            <a:ext cx="1354137" cy="457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708" name="Line 78"/>
          <p:cNvSpPr>
            <a:spLocks noChangeShapeType="1"/>
          </p:cNvSpPr>
          <p:nvPr/>
        </p:nvSpPr>
        <p:spPr bwMode="auto">
          <a:xfrm flipV="1">
            <a:off x="7518400" y="5410200"/>
            <a:ext cx="134938" cy="152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709" name="Line 79"/>
          <p:cNvSpPr>
            <a:spLocks noChangeShapeType="1"/>
          </p:cNvSpPr>
          <p:nvPr/>
        </p:nvSpPr>
        <p:spPr bwMode="auto">
          <a:xfrm flipH="1">
            <a:off x="6977064" y="5867400"/>
            <a:ext cx="134937" cy="76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710" name="Line 80"/>
          <p:cNvSpPr>
            <a:spLocks noChangeShapeType="1"/>
          </p:cNvSpPr>
          <p:nvPr/>
        </p:nvSpPr>
        <p:spPr bwMode="auto">
          <a:xfrm flipH="1">
            <a:off x="6027738" y="6705600"/>
            <a:ext cx="3929062" cy="0"/>
          </a:xfrm>
          <a:prstGeom prst="line">
            <a:avLst/>
          </a:prstGeom>
          <a:noFill/>
          <a:ln w="76200">
            <a:solidFill>
              <a:srgbClr val="FBF5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711" name="Line 81"/>
          <p:cNvSpPr>
            <a:spLocks noChangeShapeType="1"/>
          </p:cNvSpPr>
          <p:nvPr/>
        </p:nvSpPr>
        <p:spPr bwMode="auto">
          <a:xfrm flipV="1">
            <a:off x="7383464" y="5334000"/>
            <a:ext cx="66675" cy="152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712" name="Line 82"/>
          <p:cNvSpPr>
            <a:spLocks noChangeShapeType="1"/>
          </p:cNvSpPr>
          <p:nvPr/>
        </p:nvSpPr>
        <p:spPr bwMode="auto">
          <a:xfrm flipH="1" flipV="1">
            <a:off x="6934200" y="5538788"/>
            <a:ext cx="177800" cy="100012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9713" name="Line 83"/>
          <p:cNvSpPr>
            <a:spLocks noChangeShapeType="1"/>
          </p:cNvSpPr>
          <p:nvPr/>
        </p:nvSpPr>
        <p:spPr bwMode="auto">
          <a:xfrm>
            <a:off x="7518400" y="5715000"/>
            <a:ext cx="134938" cy="76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714" name="Line 84"/>
          <p:cNvSpPr>
            <a:spLocks noChangeShapeType="1"/>
          </p:cNvSpPr>
          <p:nvPr/>
        </p:nvSpPr>
        <p:spPr bwMode="auto">
          <a:xfrm flipH="1" flipV="1">
            <a:off x="7010400" y="5467351"/>
            <a:ext cx="152400" cy="857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9715" name="Line 85"/>
          <p:cNvSpPr>
            <a:spLocks noChangeShapeType="1"/>
          </p:cNvSpPr>
          <p:nvPr/>
        </p:nvSpPr>
        <p:spPr bwMode="auto">
          <a:xfrm flipH="1">
            <a:off x="9482138" y="5791200"/>
            <a:ext cx="27146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9716" name="Line 86"/>
          <p:cNvSpPr>
            <a:spLocks noChangeShapeType="1"/>
          </p:cNvSpPr>
          <p:nvPr/>
        </p:nvSpPr>
        <p:spPr bwMode="auto">
          <a:xfrm>
            <a:off x="6299200" y="4494213"/>
            <a:ext cx="14224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717" name="Line 87"/>
          <p:cNvSpPr>
            <a:spLocks noChangeShapeType="1"/>
          </p:cNvSpPr>
          <p:nvPr/>
        </p:nvSpPr>
        <p:spPr bwMode="auto">
          <a:xfrm rot="10800000" flipH="1">
            <a:off x="6096000" y="4495800"/>
            <a:ext cx="25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718" name="Line 88"/>
          <p:cNvSpPr>
            <a:spLocks noChangeShapeType="1"/>
          </p:cNvSpPr>
          <p:nvPr/>
        </p:nvSpPr>
        <p:spPr bwMode="auto">
          <a:xfrm>
            <a:off x="7450138" y="5867400"/>
            <a:ext cx="203200" cy="76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719" name="Line 89"/>
          <p:cNvSpPr>
            <a:spLocks noChangeShapeType="1"/>
          </p:cNvSpPr>
          <p:nvPr/>
        </p:nvSpPr>
        <p:spPr bwMode="auto">
          <a:xfrm flipV="1">
            <a:off x="7518400" y="5562600"/>
            <a:ext cx="203200" cy="76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720" name="Text Box 90"/>
          <p:cNvSpPr txBox="1">
            <a:spLocks noChangeArrowheads="1"/>
          </p:cNvSpPr>
          <p:nvPr/>
        </p:nvSpPr>
        <p:spPr bwMode="auto">
          <a:xfrm>
            <a:off x="4808538" y="5638800"/>
            <a:ext cx="23519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Fluorescence absorbed</a:t>
            </a:r>
          </a:p>
        </p:txBody>
      </p:sp>
      <p:pic>
        <p:nvPicPr>
          <p:cNvPr id="69721" name="Picture 91"/>
          <p:cNvPicPr>
            <a:picLocks noChangeAspect="1" noChangeArrowheads="1"/>
          </p:cNvPicPr>
          <p:nvPr/>
        </p:nvPicPr>
        <p:blipFill>
          <a:blip r:embed="rId3" cstate="print">
            <a:lum bright="-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1" y="4554243"/>
            <a:ext cx="1211881" cy="1075033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722" name="Line 92"/>
          <p:cNvSpPr>
            <a:spLocks noChangeShapeType="1"/>
          </p:cNvSpPr>
          <p:nvPr/>
        </p:nvSpPr>
        <p:spPr bwMode="auto">
          <a:xfrm>
            <a:off x="8128000" y="762000"/>
            <a:ext cx="0" cy="228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9723" name="Rectangle 93"/>
          <p:cNvSpPr>
            <a:spLocks noChangeArrowheads="1"/>
          </p:cNvSpPr>
          <p:nvPr/>
        </p:nvSpPr>
        <p:spPr bwMode="auto">
          <a:xfrm>
            <a:off x="1658938" y="392114"/>
            <a:ext cx="28917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Reverse Transcription</a:t>
            </a:r>
          </a:p>
        </p:txBody>
      </p:sp>
      <p:sp>
        <p:nvSpPr>
          <p:cNvPr id="69724" name="Rectangle 94"/>
          <p:cNvSpPr>
            <a:spLocks noChangeArrowheads="1"/>
          </p:cNvSpPr>
          <p:nvPr/>
        </p:nvSpPr>
        <p:spPr bwMode="auto">
          <a:xfrm>
            <a:off x="1801456" y="1870075"/>
            <a:ext cx="457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Probe Annealing</a:t>
            </a:r>
          </a:p>
        </p:txBody>
      </p:sp>
      <p:sp>
        <p:nvSpPr>
          <p:cNvPr id="69725" name="Rectangle 95"/>
          <p:cNvSpPr>
            <a:spLocks noChangeArrowheads="1"/>
          </p:cNvSpPr>
          <p:nvPr/>
        </p:nvSpPr>
        <p:spPr bwMode="auto">
          <a:xfrm>
            <a:off x="1658938" y="3151189"/>
            <a:ext cx="36766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Primer Annealing/Extension</a:t>
            </a:r>
          </a:p>
        </p:txBody>
      </p:sp>
      <p:sp>
        <p:nvSpPr>
          <p:cNvPr id="69726" name="Rectangle 96"/>
          <p:cNvSpPr>
            <a:spLocks noChangeArrowheads="1"/>
          </p:cNvSpPr>
          <p:nvPr/>
        </p:nvSpPr>
        <p:spPr bwMode="auto">
          <a:xfrm>
            <a:off x="1658939" y="4191001"/>
            <a:ext cx="20537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Probe cleavage</a:t>
            </a:r>
          </a:p>
        </p:txBody>
      </p:sp>
      <p:sp>
        <p:nvSpPr>
          <p:cNvPr id="69727" name="Rectangle 97"/>
          <p:cNvSpPr>
            <a:spLocks noChangeArrowheads="1"/>
          </p:cNvSpPr>
          <p:nvPr/>
        </p:nvSpPr>
        <p:spPr bwMode="auto">
          <a:xfrm>
            <a:off x="1658939" y="5741989"/>
            <a:ext cx="20617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Polymerization</a:t>
            </a:r>
          </a:p>
        </p:txBody>
      </p:sp>
      <p:sp>
        <p:nvSpPr>
          <p:cNvPr id="69728" name="Line 98"/>
          <p:cNvSpPr>
            <a:spLocks noChangeShapeType="1"/>
          </p:cNvSpPr>
          <p:nvPr/>
        </p:nvSpPr>
        <p:spPr bwMode="auto">
          <a:xfrm>
            <a:off x="6096000" y="6324600"/>
            <a:ext cx="38687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729" name="Text Box 99"/>
          <p:cNvSpPr txBox="1">
            <a:spLocks noChangeArrowheads="1"/>
          </p:cNvSpPr>
          <p:nvPr/>
        </p:nvSpPr>
        <p:spPr bwMode="auto">
          <a:xfrm>
            <a:off x="5811839" y="1905001"/>
            <a:ext cx="39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3’</a:t>
            </a:r>
          </a:p>
        </p:txBody>
      </p:sp>
      <p:sp>
        <p:nvSpPr>
          <p:cNvPr id="69730" name="Text Box 100"/>
          <p:cNvSpPr txBox="1">
            <a:spLocks noChangeArrowheads="1"/>
          </p:cNvSpPr>
          <p:nvPr/>
        </p:nvSpPr>
        <p:spPr bwMode="auto">
          <a:xfrm>
            <a:off x="9956800" y="1919289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5’</a:t>
            </a:r>
          </a:p>
        </p:txBody>
      </p:sp>
      <p:sp>
        <p:nvSpPr>
          <p:cNvPr id="69731" name="Text Box 101"/>
          <p:cNvSpPr txBox="1">
            <a:spLocks noChangeArrowheads="1"/>
          </p:cNvSpPr>
          <p:nvPr/>
        </p:nvSpPr>
        <p:spPr bwMode="auto">
          <a:xfrm>
            <a:off x="5791200" y="2286001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5’</a:t>
            </a:r>
          </a:p>
        </p:txBody>
      </p:sp>
      <p:sp>
        <p:nvSpPr>
          <p:cNvPr id="69732" name="Text Box 102"/>
          <p:cNvSpPr txBox="1">
            <a:spLocks noChangeArrowheads="1"/>
          </p:cNvSpPr>
          <p:nvPr/>
        </p:nvSpPr>
        <p:spPr bwMode="auto">
          <a:xfrm>
            <a:off x="9956800" y="2346326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3’</a:t>
            </a:r>
          </a:p>
        </p:txBody>
      </p:sp>
      <p:sp>
        <p:nvSpPr>
          <p:cNvPr id="69733" name="Oval 103"/>
          <p:cNvSpPr>
            <a:spLocks noChangeArrowheads="1"/>
          </p:cNvSpPr>
          <p:nvPr/>
        </p:nvSpPr>
        <p:spPr bwMode="auto">
          <a:xfrm>
            <a:off x="10025064" y="5967414"/>
            <a:ext cx="338137" cy="280987"/>
          </a:xfrm>
          <a:prstGeom prst="ellipse">
            <a:avLst/>
          </a:prstGeom>
          <a:solidFill>
            <a:srgbClr val="F981F0"/>
          </a:solidFill>
          <a:ln w="28575">
            <a:solidFill>
              <a:srgbClr val="F981F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Taq</a:t>
            </a:r>
          </a:p>
        </p:txBody>
      </p:sp>
      <p:sp>
        <p:nvSpPr>
          <p:cNvPr id="69734" name="Text Box 104"/>
          <p:cNvSpPr txBox="1">
            <a:spLocks noChangeArrowheads="1"/>
          </p:cNvSpPr>
          <p:nvPr/>
        </p:nvSpPr>
        <p:spPr bwMode="auto">
          <a:xfrm>
            <a:off x="5824539" y="3276601"/>
            <a:ext cx="39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3’</a:t>
            </a:r>
          </a:p>
        </p:txBody>
      </p:sp>
      <p:sp>
        <p:nvSpPr>
          <p:cNvPr id="69735" name="Text Box 105"/>
          <p:cNvSpPr txBox="1">
            <a:spLocks noChangeArrowheads="1"/>
          </p:cNvSpPr>
          <p:nvPr/>
        </p:nvSpPr>
        <p:spPr bwMode="auto">
          <a:xfrm>
            <a:off x="9969500" y="3290889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5’</a:t>
            </a:r>
          </a:p>
        </p:txBody>
      </p:sp>
      <p:sp>
        <p:nvSpPr>
          <p:cNvPr id="69736" name="Text Box 106"/>
          <p:cNvSpPr txBox="1">
            <a:spLocks noChangeArrowheads="1"/>
          </p:cNvSpPr>
          <p:nvPr/>
        </p:nvSpPr>
        <p:spPr bwMode="auto">
          <a:xfrm>
            <a:off x="5837239" y="3641726"/>
            <a:ext cx="39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5’</a:t>
            </a:r>
          </a:p>
        </p:txBody>
      </p:sp>
      <p:sp>
        <p:nvSpPr>
          <p:cNvPr id="69737" name="Text Box 107"/>
          <p:cNvSpPr txBox="1">
            <a:spLocks noChangeArrowheads="1"/>
          </p:cNvSpPr>
          <p:nvPr/>
        </p:nvSpPr>
        <p:spPr bwMode="auto">
          <a:xfrm>
            <a:off x="9969500" y="3717926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3’</a:t>
            </a:r>
          </a:p>
        </p:txBody>
      </p:sp>
    </p:spTree>
    <p:extLst>
      <p:ext uri="{BB962C8B-B14F-4D97-AF65-F5344CB8AC3E}">
        <p14:creationId xmlns:p14="http://schemas.microsoft.com/office/powerpoint/2010/main" val="280391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>
            <a:lum bright="-12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64" y="3343276"/>
            <a:ext cx="4884737" cy="3209925"/>
          </a:xfrm>
          <a:prstGeom prst="rect">
            <a:avLst/>
          </a:prstGeom>
          <a:solidFill>
            <a:schemeClr val="tx1"/>
          </a:solidFill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7112000" y="808038"/>
            <a:ext cx="3556000" cy="575945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571500" algn="l"/>
                <a:tab pos="2286000" algn="l"/>
                <a:tab pos="29718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571500" algn="l"/>
                <a:tab pos="2286000" algn="l"/>
                <a:tab pos="2971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571500" algn="l"/>
                <a:tab pos="2286000" algn="l"/>
                <a:tab pos="29718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571500" algn="l"/>
                <a:tab pos="2286000" algn="l"/>
                <a:tab pos="29718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571500" algn="l"/>
                <a:tab pos="2286000" algn="l"/>
                <a:tab pos="29718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  <a:tab pos="2286000" algn="l"/>
                <a:tab pos="29718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  <a:tab pos="2286000" algn="l"/>
                <a:tab pos="29718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  <a:tab pos="2286000" algn="l"/>
                <a:tab pos="29718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  <a:tab pos="2286000" algn="l"/>
                <a:tab pos="29718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u="sng">
                <a:latin typeface="Palatino Linotype" panose="02040502050505030304" pitchFamily="18" charset="0"/>
              </a:rPr>
              <a:t>PCR Quantification Spreadsheet Data for FAM-490 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Palatino Linotype" panose="02040502050505030304" pitchFamily="18" charset="0"/>
              </a:rPr>
              <a:t>Well	Identifier	Ct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Palatino Linotype" panose="02040502050505030304" pitchFamily="18" charset="0"/>
              </a:rPr>
              <a:t>A01	1-LDA-TC 5	18.9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A02	2-LDA-TC 5	22.7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A03	3-LDA-TC 5	20.7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A04	4-LDA-TC 5	18.2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A05	5-LDA-TC 5	19.8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A06	6-LDA-TC 5	N/A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A07	7-LDA-TC 5	N/A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A08	8-LDA-TC 5	N/A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A09	9-LDA-TC 5	20.7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A10	10-LDA-TC 5	22.1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A11	11-LDA-TC 5	20.5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A12	12-LDA-TC 5	27.8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B01	13-LDA-TC 3	16.5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B02	14-LDA-TC 5	27.1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B03	15-LDA-TC 5	29.0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B04	16-LDA-TC 5	21.7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B05	17-LDA-TC 5	18.5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B06	18-LDA-TC 5	17.6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B07	19-LDA-TC 5	29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B08	20-LDA-TC 5	21.8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B09	21-LDA-TC 5	23.7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B10	22-LDA-TC 5	15.6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B11	23-LDA-TC 5	27.3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B12	24-LDA-TC 5	17.6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C01	25-LDA-TC 5	22.6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C02	26-LDA-TC 5	21.9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C03	27-LDA-TC 5	22.8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C04	28-LDA-TC 5	24.3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C05	29-LDA-TC 5	N/A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C06	30-LDA-TC 5	15.4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C07	31-LDA-TC 5	N/A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C08	32-LDA-TC 5	15.4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000">
                <a:latin typeface="Palatino Linotype" panose="02040502050505030304" pitchFamily="18" charset="0"/>
              </a:rPr>
              <a:t>F06	</a:t>
            </a:r>
            <a:r>
              <a:rPr lang="fr-FR" altLang="en-US" sz="800">
                <a:latin typeface="Palatino Linotype" panose="02040502050505030304" pitchFamily="18" charset="0"/>
              </a:rPr>
              <a:t>66-+ve virus-TC 5</a:t>
            </a:r>
            <a:r>
              <a:rPr lang="fr-FR" altLang="en-US" sz="1000">
                <a:latin typeface="Palatino Linotype" panose="02040502050505030304" pitchFamily="18" charset="0"/>
              </a:rPr>
              <a:t>	16.1	</a:t>
            </a:r>
            <a:endParaRPr lang="en-US" altLang="en-US" sz="10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Palatino Linotype" panose="02040502050505030304" pitchFamily="18" charset="0"/>
              </a:rPr>
              <a:t>F07	</a:t>
            </a:r>
            <a:r>
              <a:rPr lang="en-US" altLang="en-US" sz="800">
                <a:latin typeface="Palatino Linotype" panose="02040502050505030304" pitchFamily="18" charset="0"/>
              </a:rPr>
              <a:t>67-water-LDA-TC 5</a:t>
            </a:r>
            <a:r>
              <a:rPr lang="en-US" altLang="en-US" sz="1000">
                <a:latin typeface="Palatino Linotype" panose="02040502050505030304" pitchFamily="18" charset="0"/>
              </a:rPr>
              <a:t>	N/A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000">
              <a:latin typeface="Palatino Linotype" panose="02040502050505030304" pitchFamily="18" charset="0"/>
            </a:endParaRP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1676401" y="914401"/>
            <a:ext cx="5097463" cy="2068513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571500" algn="l"/>
                <a:tab pos="1371600" algn="l"/>
                <a:tab pos="3200400" algn="l"/>
                <a:tab pos="42291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571500" algn="l"/>
                <a:tab pos="1371600" algn="l"/>
                <a:tab pos="3200400" algn="l"/>
                <a:tab pos="42291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571500" algn="l"/>
                <a:tab pos="1371600" algn="l"/>
                <a:tab pos="3200400" algn="l"/>
                <a:tab pos="42291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571500" algn="l"/>
                <a:tab pos="1371600" algn="l"/>
                <a:tab pos="3200400" algn="l"/>
                <a:tab pos="4229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571500" algn="l"/>
                <a:tab pos="1371600" algn="l"/>
                <a:tab pos="3200400" algn="l"/>
                <a:tab pos="4229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  <a:tab pos="1371600" algn="l"/>
                <a:tab pos="3200400" algn="l"/>
                <a:tab pos="4229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  <a:tab pos="1371600" algn="l"/>
                <a:tab pos="3200400" algn="l"/>
                <a:tab pos="4229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  <a:tab pos="1371600" algn="l"/>
                <a:tab pos="3200400" algn="l"/>
                <a:tab pos="4229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  <a:tab pos="1371600" algn="l"/>
                <a:tab pos="3200400" algn="l"/>
                <a:tab pos="4229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u="sng">
                <a:latin typeface="Palatino Linotype" panose="02040502050505030304" pitchFamily="18" charset="0"/>
              </a:rPr>
              <a:t>Protocol</a:t>
            </a:r>
            <a:endParaRPr lang="en-US" altLang="en-US" sz="800">
              <a:latin typeface="Palatino Linotype" panose="02040502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Cycle  1:	(  1X)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	Step  1:		 45.0ºC	for 35:00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Cycle  2:	(  1X)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	Step  1:		 95.0ºC	for 10:00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Cycle  3:	( 40X)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	Step  1:		 95.0ºC	for 00:15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	Step  2:		 60.0ºC	for 01:00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	Data collection and real-time analysis enabled.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Cycle  4:	(  1X)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Palatino Linotype" panose="02040502050505030304" pitchFamily="18" charset="0"/>
              </a:rPr>
              <a:t>	Step  1:		  4.0ºC	HOLD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828801" y="385763"/>
            <a:ext cx="39997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FF00"/>
                </a:solidFill>
                <a:latin typeface="Palatino Linotype" panose="02040502050505030304" pitchFamily="18" charset="0"/>
              </a:rPr>
              <a:t>GLRaV-1 TaqMan assay</a:t>
            </a:r>
          </a:p>
        </p:txBody>
      </p:sp>
    </p:spTree>
    <p:extLst>
      <p:ext uri="{BB962C8B-B14F-4D97-AF65-F5344CB8AC3E}">
        <p14:creationId xmlns:p14="http://schemas.microsoft.com/office/powerpoint/2010/main" val="404868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1" y="990600"/>
            <a:ext cx="3317875" cy="2179638"/>
          </a:xfrm>
          <a:prstGeom prst="rect">
            <a:avLst/>
          </a:prstGeom>
          <a:solidFill>
            <a:schemeClr val="tx1"/>
          </a:solidFill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2590800" y="-76200"/>
            <a:ext cx="7543800" cy="14319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solidFill>
                  <a:srgbClr val="FFFF00"/>
                </a:solidFill>
              </a:rPr>
              <a:t>Real-Time </a:t>
            </a:r>
            <a:r>
              <a:rPr lang="en-US" sz="4000" dirty="0" smtClean="0">
                <a:solidFill>
                  <a:srgbClr val="FFFF00"/>
                </a:solidFill>
              </a:rPr>
              <a:t>qPCR 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584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1355725"/>
            <a:ext cx="27241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9"/>
          <p:cNvSpPr>
            <a:spLocks noChangeArrowheads="1"/>
          </p:cNvSpPr>
          <p:nvPr/>
        </p:nvSpPr>
        <p:spPr bwMode="auto">
          <a:xfrm>
            <a:off x="1752600" y="5791201"/>
            <a:ext cx="4648200" cy="8350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000066"/>
                </a:solidFill>
              </a:rPr>
              <a:t>The increase in fluorescent signal is directly proportional to the quantity of </a:t>
            </a:r>
            <a:r>
              <a:rPr lang="en-US" altLang="en-US" sz="1600" dirty="0" err="1">
                <a:solidFill>
                  <a:srgbClr val="000066"/>
                </a:solidFill>
              </a:rPr>
              <a:t>amplicons</a:t>
            </a:r>
            <a:r>
              <a:rPr lang="en-US" altLang="en-US" sz="1600" dirty="0">
                <a:solidFill>
                  <a:srgbClr val="000066"/>
                </a:solidFill>
              </a:rPr>
              <a:t> produced</a:t>
            </a:r>
          </a:p>
        </p:txBody>
      </p:sp>
      <p:sp>
        <p:nvSpPr>
          <p:cNvPr id="454717" name="Rectangle 3"/>
          <p:cNvSpPr>
            <a:spLocks noChangeArrowheads="1"/>
          </p:cNvSpPr>
          <p:nvPr/>
        </p:nvSpPr>
        <p:spPr bwMode="auto">
          <a:xfrm>
            <a:off x="6705600" y="3352800"/>
            <a:ext cx="3276600" cy="286385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tabLst>
                <a:tab pos="571500" algn="l"/>
                <a:tab pos="2286000" algn="l"/>
                <a:tab pos="2971800" algn="l"/>
              </a:tabLs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tabLst>
                <a:tab pos="571500" algn="l"/>
                <a:tab pos="2286000" algn="l"/>
                <a:tab pos="2971800" algn="l"/>
              </a:tabLs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tabLst>
                <a:tab pos="571500" algn="l"/>
                <a:tab pos="2286000" algn="l"/>
                <a:tab pos="2971800" algn="l"/>
              </a:tabLs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tabLst>
                <a:tab pos="571500" algn="l"/>
                <a:tab pos="2286000" algn="l"/>
                <a:tab pos="2971800" algn="l"/>
              </a:tabLs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tabLst>
                <a:tab pos="571500" algn="l"/>
                <a:tab pos="2286000" algn="l"/>
                <a:tab pos="2971800" algn="l"/>
              </a:tabLs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286000" algn="l"/>
                <a:tab pos="2971800" algn="l"/>
              </a:tabLs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286000" algn="l"/>
                <a:tab pos="2971800" algn="l"/>
              </a:tabLs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286000" algn="l"/>
                <a:tab pos="2971800" algn="l"/>
              </a:tabLs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286000" algn="l"/>
                <a:tab pos="2971800" algn="l"/>
              </a:tabLst>
              <a:defRPr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u="sng" dirty="0">
                <a:solidFill>
                  <a:srgbClr val="FFFFFF"/>
                </a:solidFill>
                <a:latin typeface="Palatino Linotype" panose="02040502050505030304" pitchFamily="18" charset="0"/>
              </a:rPr>
              <a:t>PCR Quantification Spreadsheet Data for FAM-490 </a:t>
            </a:r>
            <a:endParaRPr lang="en-US" altLang="en-US" sz="100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Well	Identifier          	Ct	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A01	</a:t>
            </a:r>
            <a:r>
              <a:rPr lang="en-US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1-LDA-TC 5	18.9	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A02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2-LDA-TC 5	22.7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A03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3-LDA-TC 5	20.7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A04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4-LDA-TC 5	18.2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A05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5-LDA-TC 5	19.8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A06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6-LDA-TC 5	N/A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A07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7-LDA-TC 5	N/A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A08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8-LDA-TC 5	N/A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A09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9-LDA-TC 5	20.7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A10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10-LDA-TC 5	22.1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A11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11-LDA-TC 5	20.5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A12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12-LDA-TC 5	27.8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B01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13-LDA-TC 3	16.5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B02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14-LDA-TC 5	27.1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B03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15-LDA-TC 5	29.0	</a:t>
            </a:r>
            <a:endParaRPr lang="en-US" altLang="en-US" sz="1000" b="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1000" dirty="0">
                <a:solidFill>
                  <a:srgbClr val="FFFFFF"/>
                </a:solidFill>
                <a:latin typeface="Palatino Linotype" panose="02040502050505030304" pitchFamily="18" charset="0"/>
              </a:rPr>
              <a:t>B04	</a:t>
            </a:r>
            <a:r>
              <a:rPr lang="fr-FR" altLang="en-US" sz="1000" b="0" dirty="0">
                <a:solidFill>
                  <a:srgbClr val="FFFFFF"/>
                </a:solidFill>
                <a:latin typeface="Palatino Linotype" panose="02040502050505030304" pitchFamily="18" charset="0"/>
              </a:rPr>
              <a:t>16-LDA-TC 5	21.7</a:t>
            </a:r>
          </a:p>
        </p:txBody>
      </p:sp>
    </p:spTree>
    <p:extLst>
      <p:ext uri="{BB962C8B-B14F-4D97-AF65-F5344CB8AC3E}">
        <p14:creationId xmlns:p14="http://schemas.microsoft.com/office/powerpoint/2010/main" val="292598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4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4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7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9-05grapestempit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22614"/>
            <a:ext cx="9144000" cy="469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1333954" y="461055"/>
            <a:ext cx="91582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err="1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Kober</a:t>
            </a:r>
            <a:r>
              <a:rPr lang="en-US" altLang="en-US" b="1" dirty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stem grooving symptoms on </a:t>
            </a:r>
            <a:r>
              <a:rPr lang="en-US" altLang="en-US" b="1" dirty="0" err="1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Kober</a:t>
            </a:r>
            <a:r>
              <a:rPr lang="en-US" altLang="en-US" b="1" dirty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5BB</a:t>
            </a:r>
          </a:p>
        </p:txBody>
      </p:sp>
    </p:spTree>
    <p:extLst>
      <p:ext uri="{BB962C8B-B14F-4D97-AF65-F5344CB8AC3E}">
        <p14:creationId xmlns:p14="http://schemas.microsoft.com/office/powerpoint/2010/main" val="7396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917192" y="0"/>
            <a:ext cx="8229600" cy="8382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Biological indexing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146304" y="3221736"/>
            <a:ext cx="11728704" cy="3410712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b="1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Drawbacks: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Does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not detect all pathogenic viruses, e.g., can miss GLRaV-2RG, GLRaV-7, some </a:t>
            </a:r>
            <a:r>
              <a:rPr lang="en-US" dirty="0" err="1">
                <a:latin typeface="Comic Sans MS" pitchFamily="66" charset="0"/>
                <a:cs typeface="Times New Roman" pitchFamily="18" charset="0"/>
              </a:rPr>
              <a:t>vitiviruses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>
                <a:latin typeface="Comic Sans MS" pitchFamily="66" charset="0"/>
                <a:cs typeface="Times New Roman" pitchFamily="18" charset="0"/>
              </a:rPr>
              <a:t>Time consuming: takes 2-3 years to complete.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High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cost in greenhouse and field space, and labor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Cannot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specifically identify pathogenic viruses (further steps required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)</a:t>
            </a:r>
            <a:endParaRPr lang="en-US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131064" y="691140"/>
            <a:ext cx="11801856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Advantages:</a:t>
            </a:r>
          </a:p>
          <a:p>
            <a:r>
              <a:rPr lang="en-US" sz="2800" b="1" dirty="0">
                <a:solidFill>
                  <a:srgbClr val="92D050"/>
                </a:solidFill>
                <a:latin typeface="Comic Sans MS" pitchFamily="66" charset="0"/>
              </a:rPr>
              <a:t>Broad spectrum; Detects </a:t>
            </a:r>
            <a:r>
              <a:rPr lang="en-US" sz="2800" b="1" u="sng" dirty="0">
                <a:solidFill>
                  <a:srgbClr val="92D050"/>
                </a:solidFill>
                <a:latin typeface="Comic Sans MS" pitchFamily="66" charset="0"/>
              </a:rPr>
              <a:t>majority</a:t>
            </a:r>
            <a:r>
              <a:rPr lang="en-US" sz="2800" b="1" dirty="0">
                <a:solidFill>
                  <a:srgbClr val="92D050"/>
                </a:solidFill>
                <a:latin typeface="Comic Sans MS" pitchFamily="66" charset="0"/>
              </a:rPr>
              <a:t> of pathogens, including previously unknown agents  </a:t>
            </a:r>
            <a:endParaRPr lang="en-US" sz="2800" dirty="0" smtClean="0">
              <a:latin typeface="Comic Sans MS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Does </a:t>
            </a:r>
            <a:r>
              <a:rPr lang="en-US" sz="2800" dirty="0">
                <a:latin typeface="Comic Sans MS" pitchFamily="66" charset="0"/>
              </a:rPr>
              <a:t>not require sophisticated laboratory </a:t>
            </a:r>
            <a:r>
              <a:rPr lang="en-US" sz="2800" dirty="0" err="1" smtClean="0">
                <a:latin typeface="Comic Sans MS" pitchFamily="66" charset="0"/>
              </a:rPr>
              <a:t>equipments</a:t>
            </a:r>
            <a:endParaRPr lang="en-US" sz="2800" dirty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latin typeface="Comic Sans MS" pitchFamily="66" charset="0"/>
              </a:rPr>
              <a:t> Does </a:t>
            </a:r>
            <a:r>
              <a:rPr lang="en-US" sz="2800" dirty="0">
                <a:latin typeface="Comic Sans MS" pitchFamily="66" charset="0"/>
              </a:rPr>
              <a:t>not require technical personnel</a:t>
            </a:r>
          </a:p>
          <a:p>
            <a:r>
              <a:rPr lang="en-US" sz="2400" dirty="0" smtClean="0">
                <a:latin typeface="Comic Sans MS" pitchFamily="66" charset="0"/>
              </a:rPr>
              <a:t> </a:t>
            </a:r>
          </a:p>
          <a:p>
            <a:endParaRPr lang="en-US" sz="2400" dirty="0"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95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888" y="-180182"/>
            <a:ext cx="82296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Woody indexing 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  <a:ea typeface="+mn-ea"/>
                <a:cs typeface="Times New Roman" pitchFamily="18" charset="0"/>
              </a:rPr>
              <a:t>reliability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208" y="962818"/>
            <a:ext cx="10009632" cy="55903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Reliability is variable, e.g., it can be conditional on: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>
                <a:latin typeface="Comic Sans MS" pitchFamily="66" charset="0"/>
                <a:cs typeface="Times New Roman" pitchFamily="18" charset="0"/>
              </a:rPr>
              <a:t>The success of bud-take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>
                <a:latin typeface="Comic Sans MS" pitchFamily="66" charset="0"/>
                <a:cs typeface="Times New Roman" pitchFamily="18" charset="0"/>
              </a:rPr>
              <a:t>The transmission of the virus from the bud to the indicator vine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>
                <a:latin typeface="Comic Sans MS" pitchFamily="66" charset="0"/>
                <a:cs typeface="Times New Roman" pitchFamily="18" charset="0"/>
              </a:rPr>
              <a:t>Effects of climatic conditions on symptom expression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>
                <a:latin typeface="Comic Sans MS" pitchFamily="66" charset="0"/>
                <a:cs typeface="Times New Roman" pitchFamily="18" charset="0"/>
              </a:rPr>
              <a:t>The virus species, and strain</a:t>
            </a:r>
          </a:p>
        </p:txBody>
      </p:sp>
    </p:spTree>
    <p:extLst>
      <p:ext uri="{BB962C8B-B14F-4D97-AF65-F5344CB8AC3E}">
        <p14:creationId xmlns:p14="http://schemas.microsoft.com/office/powerpoint/2010/main" val="398959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7279</TotalTime>
  <Words>2327</Words>
  <Application>Microsoft Office PowerPoint</Application>
  <PresentationFormat>Widescreen</PresentationFormat>
  <Paragraphs>709</Paragraphs>
  <Slides>63</Slides>
  <Notes>63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6" baseType="lpstr">
      <vt:lpstr>宋体</vt:lpstr>
      <vt:lpstr>Arial</vt:lpstr>
      <vt:lpstr>Arial Black</vt:lpstr>
      <vt:lpstr>Calibri</vt:lpstr>
      <vt:lpstr>Calibri Light</vt:lpstr>
      <vt:lpstr>Comic Sans MS</vt:lpstr>
      <vt:lpstr>helvetica</vt:lpstr>
      <vt:lpstr>Palatino Linotype</vt:lpstr>
      <vt:lpstr>Tahoma</vt:lpstr>
      <vt:lpstr>Times New Roman</vt:lpstr>
      <vt:lpstr>Wingdings</vt:lpstr>
      <vt:lpstr>Office Theme</vt:lpstr>
      <vt:lpstr>Image</vt:lpstr>
      <vt:lpstr>The Evolution of Detection Strategies for Grapevine Viruses </vt:lpstr>
      <vt:lpstr>Conventional tools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Biological indexing</vt:lpstr>
      <vt:lpstr>Woody indexing reliability</vt:lpstr>
      <vt:lpstr>PowerPoint Presentation</vt:lpstr>
      <vt:lpstr>PowerPoint Presentation</vt:lpstr>
      <vt:lpstr>PowerPoint Presentation</vt:lpstr>
      <vt:lpstr>PowerPoint Presentation</vt:lpstr>
      <vt:lpstr>MOLECULAR METHODS</vt:lpstr>
      <vt:lpstr>PowerPoint Presentation</vt:lpstr>
      <vt:lpstr>PowerPoint Presentation</vt:lpstr>
      <vt:lpstr>Next Generation Sequencing (NGS)</vt:lpstr>
      <vt:lpstr>PowerPoint Presentation</vt:lpstr>
      <vt:lpstr>Second Generation Sequencers</vt:lpstr>
      <vt:lpstr>PowerPoint Presentation</vt:lpstr>
      <vt:lpstr>Third generation sequencers</vt:lpstr>
      <vt:lpstr>Why use NGS technologies?  because it’s rapid, accurate and efficient </vt:lpstr>
      <vt:lpstr>Full Body Scanner </vt:lpstr>
      <vt:lpstr>Next generation Sequencing (NGS)</vt:lpstr>
      <vt:lpstr>PowerPoint Presentation</vt:lpstr>
      <vt:lpstr>Syrah 08                Syrah 06</vt:lpstr>
      <vt:lpstr>PowerPoint Presentation</vt:lpstr>
      <vt:lpstr>PowerPoint Presentation</vt:lpstr>
      <vt:lpstr>PowerPoint Presentation</vt:lpstr>
      <vt:lpstr>PowerPoint Presentation</vt:lpstr>
      <vt:lpstr>Re-sequencing of known viruses </vt:lpstr>
      <vt:lpstr>A new strains of GLRaV-3</vt:lpstr>
      <vt:lpstr>NGS as a routine diagnostic tool for grapevine pathology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Possible solutions?? </vt:lpstr>
      <vt:lpstr>PowerPoint Presentation</vt:lpstr>
      <vt:lpstr>Acknowledgments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TECHNIQUES COMPARISON</vt:lpstr>
      <vt:lpstr>TECHNIQUES COMPARISON (Contd.)</vt:lpstr>
      <vt:lpstr>PowerPoint Presentation</vt:lpstr>
      <vt:lpstr>PowerPoint Presentation</vt:lpstr>
      <vt:lpstr>PowerPoint Presentation</vt:lpstr>
      <vt:lpstr>RT-PCR</vt:lpstr>
      <vt:lpstr>RT-Polymerase Chain Reaction (PCR)</vt:lpstr>
      <vt:lpstr>PowerPoint Presentation</vt:lpstr>
      <vt:lpstr>PowerPoint Presentation</vt:lpstr>
      <vt:lpstr>PowerPoint Presentation</vt:lpstr>
      <vt:lpstr>Real-Time qPCR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Fatima Osman</dc:creator>
  <cp:lastModifiedBy>Bogart, Kay</cp:lastModifiedBy>
  <cp:revision>111</cp:revision>
  <cp:lastPrinted>2014-05-08T23:22:36Z</cp:lastPrinted>
  <dcterms:created xsi:type="dcterms:W3CDTF">2014-05-02T18:45:24Z</dcterms:created>
  <dcterms:modified xsi:type="dcterms:W3CDTF">2014-05-14T13:35:33Z</dcterms:modified>
</cp:coreProperties>
</file>