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8"/>
  </p:notesMasterIdLst>
  <p:sldIdLst>
    <p:sldId id="301" r:id="rId2"/>
    <p:sldId id="302" r:id="rId3"/>
    <p:sldId id="303" r:id="rId4"/>
    <p:sldId id="304" r:id="rId5"/>
    <p:sldId id="305" r:id="rId6"/>
    <p:sldId id="30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3844" autoAdjust="0"/>
  </p:normalViewPr>
  <p:slideViewPr>
    <p:cSldViewPr>
      <p:cViewPr varScale="1">
        <p:scale>
          <a:sx n="61" d="100"/>
          <a:sy n="61" d="100"/>
        </p:scale>
        <p:origin x="61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F438C36E-60F7-40AC-9FFA-96C2ABAB5DE2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92DD57D3-3220-44FF-B972-4ACC7E9089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1502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176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58AE843-2233-4AE5-851B-9EEF9B1FFD89}" type="datetimeFigureOut">
              <a:rPr lang="en-US"/>
              <a:pPr>
                <a:defRPr/>
              </a:pPr>
              <a:t>1/9/2016</a:t>
            </a:fld>
            <a:endParaRPr dirty="0"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dirty="0"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D699CC1-D609-44B3-B509-A16AED90C3B1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7444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2BCE-C7E6-4948-9880-7903EB900F1D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BC7D0-C78A-46FA-90B6-1B4C0E03A1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187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687B1E-CC9C-45ED-B33D-5633DB4EC4EE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937703D-C004-4A75-906A-7F6B91978F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374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89B64-6687-4145-B9EB-B3D42F8F9EC5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DF0AB-28EB-4C0C-86DC-008F39DED7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531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25AC32C-E544-429A-A274-2560E62F134C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BB20A0-E5F5-4EE4-800C-8A40783DFE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00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76759-B32B-404E-B776-C5DF39DD0E1C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DF5E0-68D6-41F3-B4B4-520CFF6BDE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841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C2B8-2D2F-4BE0-B668-824C32B44C39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4891B-AA70-4C78-862E-ED32BF5EC8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438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5E04B-FB30-4214-95E4-904904D00E67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42D93-8FA6-4609-BAE1-9A2EFEBF1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041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0FA25-3C06-42AA-B714-E597C0E4B2F9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D7449-C55D-4A53-A5BB-5F6C02C02F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4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6F829-5AB7-478F-9A74-19D2298A51D3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FD9C2-1D07-4153-B6F7-4850E7D0CC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585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2A2C90-F19C-4DF9-997B-1A8BE7836F0B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596793-176F-487F-ADDE-B07F120A92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4378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  <a:cs typeface="Arial" pitchFamily="34" charset="0"/>
              </a:defRPr>
            </a:lvl1pPr>
            <a:extLst/>
          </a:lstStyle>
          <a:p>
            <a:pPr>
              <a:defRPr/>
            </a:pPr>
            <a:fld id="{901E4031-0CFD-4B2A-A3B3-66B438BE7EE7}" type="datetimeFigureOut">
              <a:rPr lang="en-US"/>
              <a:pPr>
                <a:defRPr/>
              </a:pPr>
              <a:t>1/9/2016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  <a:cs typeface="Arial" pitchFamily="34" charset="0"/>
              </a:defRPr>
            </a:lvl1pPr>
            <a:extLst/>
          </a:lstStyle>
          <a:p>
            <a:pPr>
              <a:defRPr/>
            </a:pPr>
            <a:fld id="{157C31E9-D09D-4488-B5B5-52B837B9E3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6" r:id="rId2"/>
    <p:sldLayoutId id="2147483844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5" r:id="rId9"/>
    <p:sldLayoutId id="2147483842" r:id="rId10"/>
    <p:sldLayoutId id="21474838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929481" y="2108776"/>
            <a:ext cx="6675438" cy="1706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5639" tIns="22255" rIns="55639" bIns="22255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chemeClr val="tx2"/>
                </a:solidFill>
                <a:latin typeface="Helvetica" pitchFamily="34" charset="0"/>
              </a:rPr>
              <a:t>The Microbes of Wine Quality</a:t>
            </a:r>
          </a:p>
          <a:p>
            <a:pPr algn="ctr" eaLnBrk="0" hangingPunct="0"/>
            <a:r>
              <a:rPr lang="en-US" sz="3600" b="1" dirty="0" smtClean="0">
                <a:solidFill>
                  <a:schemeClr val="tx2"/>
                </a:solidFill>
                <a:latin typeface="Helvetica" pitchFamily="34" charset="0"/>
              </a:rPr>
              <a:t>Wine Flavor 101</a:t>
            </a:r>
          </a:p>
          <a:p>
            <a:pPr algn="ctr" eaLnBrk="0" hangingPunct="0"/>
            <a:r>
              <a:rPr lang="en-US" sz="3600" b="1" dirty="0" smtClean="0">
                <a:solidFill>
                  <a:schemeClr val="tx2"/>
                </a:solidFill>
                <a:latin typeface="Helvetica" pitchFamily="34" charset="0"/>
              </a:rPr>
              <a:t>January 13, 2016 </a:t>
            </a:r>
            <a:endParaRPr lang="en-US" sz="3600" b="1" dirty="0">
              <a:solidFill>
                <a:schemeClr val="tx2"/>
              </a:solidFill>
              <a:latin typeface="Helvetica" pitchFamily="34" charset="0"/>
            </a:endParaRPr>
          </a:p>
        </p:txBody>
      </p:sp>
      <p:sp>
        <p:nvSpPr>
          <p:cNvPr id="6147" name="Line 8"/>
          <p:cNvSpPr>
            <a:spLocks noChangeShapeType="1"/>
          </p:cNvSpPr>
          <p:nvPr/>
        </p:nvSpPr>
        <p:spPr bwMode="auto">
          <a:xfrm>
            <a:off x="1133475" y="4794250"/>
            <a:ext cx="8010525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0120" tIns="40060" rIns="80120" bIns="40060" anchor="ctr"/>
          <a:lstStyle/>
          <a:p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225425"/>
            <a:ext cx="2160587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652" y="4495800"/>
            <a:ext cx="2154237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685800" y="5715000"/>
            <a:ext cx="3581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dirty="0">
                <a:latin typeface="Helvetica" pitchFamily="34" charset="0"/>
                <a:cs typeface="Helvetica" pitchFamily="34" charset="0"/>
              </a:rPr>
              <a:t>UC Davis</a:t>
            </a:r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4202113" y="333375"/>
            <a:ext cx="3657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dirty="0"/>
              <a:t>Department of Viticulture and Enology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Welcome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Network: ucd-guest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Follow Instructions to Set Up UCD account</a:t>
            </a:r>
          </a:p>
        </p:txBody>
      </p:sp>
    </p:spTree>
    <p:extLst>
      <p:ext uri="{BB962C8B-B14F-4D97-AF65-F5344CB8AC3E}">
        <p14:creationId xmlns:p14="http://schemas.microsoft.com/office/powerpoint/2010/main" val="193570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143000"/>
          </a:xfrm>
        </p:spPr>
        <p:txBody>
          <a:bodyPr/>
          <a:lstStyle/>
          <a:p>
            <a:r>
              <a:rPr lang="en-US" dirty="0" smtClean="0"/>
              <a:t>Introduction to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7239000" cy="484663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Microbes underpin wine quality: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Agents of fermentation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Producers of aroma and flavor-impact compounds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Modifiers of grape aroma and flavor-impact compounds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Spoilers of wine properties</a:t>
            </a:r>
          </a:p>
          <a:p>
            <a:pPr lvl="2"/>
            <a:r>
              <a:rPr lang="en-US" sz="2400" dirty="0" smtClean="0"/>
              <a:t>Sensorial</a:t>
            </a:r>
            <a:endParaRPr lang="en-US" sz="2100" dirty="0" smtClean="0"/>
          </a:p>
          <a:p>
            <a:pPr lvl="2"/>
            <a:r>
              <a:rPr lang="en-US" sz="2400" dirty="0" smtClean="0"/>
              <a:t>Visual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Color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Clarity</a:t>
            </a:r>
          </a:p>
          <a:p>
            <a:pPr marL="776288" lvl="3" indent="0">
              <a:buNone/>
            </a:pPr>
            <a:endParaRPr lang="en-US" sz="2400" dirty="0" smtClean="0"/>
          </a:p>
          <a:p>
            <a:pPr marL="530225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957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Biota 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01775"/>
            <a:ext cx="7239000" cy="4846638"/>
          </a:xfrm>
        </p:spPr>
        <p:txBody>
          <a:bodyPr/>
          <a:lstStyle/>
          <a:p>
            <a:r>
              <a:rPr lang="en-US" dirty="0" smtClean="0"/>
              <a:t>Traditional plating and microscopic observation</a:t>
            </a:r>
          </a:p>
          <a:p>
            <a:r>
              <a:rPr lang="en-US" dirty="0" smtClean="0"/>
              <a:t>DNA sequencing methods to identify sub-populations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Present/absent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Q</a:t>
            </a:r>
            <a:r>
              <a:rPr lang="en-US" dirty="0" smtClean="0">
                <a:solidFill>
                  <a:schemeClr val="tx1"/>
                </a:solidFill>
              </a:rPr>
              <a:t>uantitative</a:t>
            </a:r>
          </a:p>
          <a:p>
            <a:r>
              <a:rPr lang="en-US" dirty="0" smtClean="0"/>
              <a:t>Metagenome sequencing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207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impact of Biota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7239000" cy="4846638"/>
          </a:xfrm>
        </p:spPr>
        <p:txBody>
          <a:bodyPr/>
          <a:lstStyle/>
          <a:p>
            <a:r>
              <a:rPr lang="en-US" dirty="0" smtClean="0"/>
              <a:t>Individual contributions to wine properties</a:t>
            </a:r>
          </a:p>
          <a:p>
            <a:r>
              <a:rPr lang="en-US" dirty="0" smtClean="0"/>
              <a:t>Impact of community on individual contributions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Synergistic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Competition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Inhibition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Modification of activities</a:t>
            </a:r>
          </a:p>
          <a:p>
            <a:r>
              <a:rPr lang="en-US" dirty="0" smtClean="0"/>
              <a:t>Metabolic capacity of community vs. individual members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847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7239000" cy="1143000"/>
          </a:xfrm>
        </p:spPr>
        <p:txBody>
          <a:bodyPr/>
          <a:lstStyle/>
          <a:p>
            <a:r>
              <a:rPr lang="en-US" dirty="0" smtClean="0"/>
              <a:t>Manipulation of Biota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01775"/>
            <a:ext cx="7239000" cy="4846638"/>
          </a:xfrm>
        </p:spPr>
        <p:txBody>
          <a:bodyPr/>
          <a:lstStyle/>
          <a:p>
            <a:r>
              <a:rPr lang="en-US" dirty="0" smtClean="0"/>
              <a:t>In the Vineyard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Location adjacencies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Timing of harvest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Cluster bioloads</a:t>
            </a:r>
          </a:p>
          <a:p>
            <a:r>
              <a:rPr lang="en-US" dirty="0" smtClean="0"/>
              <a:t>In the winery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Inoculation practices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Production practices</a:t>
            </a:r>
          </a:p>
          <a:p>
            <a:pPr lvl="2"/>
            <a:r>
              <a:rPr lang="en-US" dirty="0" smtClean="0"/>
              <a:t>SO</a:t>
            </a:r>
            <a:r>
              <a:rPr lang="en-US" baseline="-25000" dirty="0" smtClean="0"/>
              <a:t>2 </a:t>
            </a:r>
            <a:r>
              <a:rPr lang="en-US" dirty="0" smtClean="0"/>
              <a:t>or other antimicrobial</a:t>
            </a:r>
          </a:p>
          <a:p>
            <a:pPr lvl="2"/>
            <a:r>
              <a:rPr lang="en-US" dirty="0" smtClean="0"/>
              <a:t>Nutrient additions</a:t>
            </a:r>
          </a:p>
          <a:p>
            <a:pPr lvl="2"/>
            <a:r>
              <a:rPr lang="en-US" dirty="0" smtClean="0"/>
              <a:t>Temperature and pH</a:t>
            </a:r>
          </a:p>
          <a:p>
            <a:pPr lvl="2"/>
            <a:r>
              <a:rPr lang="en-US" dirty="0" smtClean="0"/>
              <a:t>Oxygen exposure</a:t>
            </a:r>
          </a:p>
          <a:p>
            <a:pPr lvl="2"/>
            <a:r>
              <a:rPr lang="en-US" dirty="0" smtClean="0"/>
              <a:t>Sanitation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6482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1095</TotalTime>
  <Words>142</Words>
  <Application>Microsoft Office PowerPoint</Application>
  <PresentationFormat>On-screen Show (4:3)</PresentationFormat>
  <Paragraphs>47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Helvetica</vt:lpstr>
      <vt:lpstr>Tahoma</vt:lpstr>
      <vt:lpstr>Times</vt:lpstr>
      <vt:lpstr>Trebuchet MS</vt:lpstr>
      <vt:lpstr>Wingdings</vt:lpstr>
      <vt:lpstr>Wingdings 2</vt:lpstr>
      <vt:lpstr>Opulent</vt:lpstr>
      <vt:lpstr>PowerPoint Presentation</vt:lpstr>
      <vt:lpstr>Welcome </vt:lpstr>
      <vt:lpstr>Introduction to Program</vt:lpstr>
      <vt:lpstr>Understanding Biota Present</vt:lpstr>
      <vt:lpstr>Understanding impact of Biota</vt:lpstr>
      <vt:lpstr>Manipulation of Biota</vt:lpstr>
    </vt:vector>
  </TitlesOfParts>
  <Company>University of California,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Preventing Sulfur Taint Formation by Saccharomyces</dc:title>
  <dc:creator>bisson.lf</dc:creator>
  <cp:lastModifiedBy>Bogart, Kay</cp:lastModifiedBy>
  <cp:revision>125</cp:revision>
  <dcterms:created xsi:type="dcterms:W3CDTF">2007-10-14T17:23:55Z</dcterms:created>
  <dcterms:modified xsi:type="dcterms:W3CDTF">2016-01-09T19:38:33Z</dcterms:modified>
</cp:coreProperties>
</file>