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7" r:id="rId2"/>
    <p:sldId id="294" r:id="rId3"/>
    <p:sldId id="295" r:id="rId4"/>
    <p:sldId id="268" r:id="rId5"/>
    <p:sldId id="260" r:id="rId6"/>
    <p:sldId id="259" r:id="rId7"/>
    <p:sldId id="269" r:id="rId8"/>
    <p:sldId id="258" r:id="rId9"/>
    <p:sldId id="270" r:id="rId10"/>
    <p:sldId id="265" r:id="rId11"/>
    <p:sldId id="283" r:id="rId12"/>
    <p:sldId id="285" r:id="rId13"/>
    <p:sldId id="286" r:id="rId14"/>
    <p:sldId id="263" r:id="rId15"/>
    <p:sldId id="284" r:id="rId16"/>
    <p:sldId id="287" r:id="rId17"/>
    <p:sldId id="288" r:id="rId18"/>
    <p:sldId id="289" r:id="rId19"/>
    <p:sldId id="296" r:id="rId20"/>
    <p:sldId id="297" r:id="rId21"/>
    <p:sldId id="290" r:id="rId22"/>
    <p:sldId id="291" r:id="rId23"/>
    <p:sldId id="292" r:id="rId24"/>
    <p:sldId id="293" r:id="rId25"/>
    <p:sldId id="271" r:id="rId26"/>
    <p:sldId id="298" r:id="rId27"/>
    <p:sldId id="299" r:id="rId28"/>
    <p:sldId id="300" r:id="rId29"/>
    <p:sldId id="302" r:id="rId30"/>
    <p:sldId id="301" r:id="rId31"/>
    <p:sldId id="304" r:id="rId32"/>
    <p:sldId id="303" r:id="rId33"/>
  </p:sldIdLst>
  <p:sldSz cx="9144000" cy="6858000" type="screen4x3"/>
  <p:notesSz cx="6858000" cy="9144000"/>
  <p:defaultTextStyle>
    <a:defPPr>
      <a:defRPr lang="en-US"/>
    </a:defPPr>
    <a:lvl1pPr marL="0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3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6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0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53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16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79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42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05" algn="l" defTabSz="91432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8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0A673-5B28-49F9-9271-FD9CD762FCC7}" type="datetimeFigureOut">
              <a:rPr lang="en-US" smtClean="0"/>
              <a:pPr/>
              <a:t>12/6/2010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1173AC-75E8-4884-B23D-1E5FAC8E04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3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26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0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53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16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79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42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05" algn="l" defTabSz="9143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065" y="2130454"/>
            <a:ext cx="7771870" cy="14699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130" y="3886698"/>
            <a:ext cx="6399740" cy="1751771"/>
          </a:xfrm>
        </p:spPr>
        <p:txBody>
          <a:bodyPr/>
          <a:lstStyle>
            <a:lvl1pPr marL="0" indent="0" algn="ctr">
              <a:buNone/>
              <a:defRPr/>
            </a:lvl1pPr>
            <a:lvl2pPr marL="400599" indent="0" algn="ctr">
              <a:buNone/>
              <a:defRPr/>
            </a:lvl2pPr>
            <a:lvl3pPr marL="801197" indent="0" algn="ctr">
              <a:buNone/>
              <a:defRPr/>
            </a:lvl3pPr>
            <a:lvl4pPr marL="1201796" indent="0" algn="ctr">
              <a:buNone/>
              <a:defRPr/>
            </a:lvl4pPr>
            <a:lvl5pPr marL="1602395" indent="0" algn="ctr">
              <a:buNone/>
              <a:defRPr/>
            </a:lvl5pPr>
            <a:lvl6pPr marL="2002993" indent="0" algn="ctr">
              <a:buNone/>
              <a:defRPr/>
            </a:lvl6pPr>
            <a:lvl7pPr marL="2403592" indent="0" algn="ctr">
              <a:buNone/>
              <a:defRPr/>
            </a:lvl7pPr>
            <a:lvl8pPr marL="2804190" indent="0" algn="ctr">
              <a:buNone/>
              <a:defRPr/>
            </a:lvl8pPr>
            <a:lvl9pPr marL="320478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5492" y="266867"/>
            <a:ext cx="2083360" cy="55236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442" y="266867"/>
            <a:ext cx="6126904" cy="55236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  <a:lvl2pPr>
              <a:defRPr baseline="0">
                <a:latin typeface="Arial" pitchFamily="34" charset="0"/>
              </a:defRPr>
            </a:lvl2pPr>
            <a:lvl3pPr>
              <a:defRPr baseline="0">
                <a:latin typeface="Arial" pitchFamily="34" charset="0"/>
              </a:defRPr>
            </a:lvl3pPr>
            <a:lvl4pPr>
              <a:defRPr baseline="0">
                <a:latin typeface="Arial" pitchFamily="34" charset="0"/>
              </a:defRPr>
            </a:lvl4pPr>
            <a:lvl5pPr>
              <a:defRPr baseline="0"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26" y="4407011"/>
            <a:ext cx="7773194" cy="1362655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826" y="2907196"/>
            <a:ext cx="7773194" cy="1499815"/>
          </a:xfrm>
        </p:spPr>
        <p:txBody>
          <a:bodyPr anchor="b"/>
          <a:lstStyle>
            <a:lvl1pPr marL="0" indent="0">
              <a:buNone/>
              <a:defRPr sz="1800"/>
            </a:lvl1pPr>
            <a:lvl2pPr marL="400599" indent="0">
              <a:buNone/>
              <a:defRPr sz="1600"/>
            </a:lvl2pPr>
            <a:lvl3pPr marL="801197" indent="0">
              <a:buNone/>
              <a:defRPr sz="1400"/>
            </a:lvl3pPr>
            <a:lvl4pPr marL="1201796" indent="0">
              <a:buNone/>
              <a:defRPr sz="1200"/>
            </a:lvl4pPr>
            <a:lvl5pPr marL="1602395" indent="0">
              <a:buNone/>
              <a:defRPr sz="1200"/>
            </a:lvl5pPr>
            <a:lvl6pPr marL="2002993" indent="0">
              <a:buNone/>
              <a:defRPr sz="1200"/>
            </a:lvl6pPr>
            <a:lvl7pPr marL="2403592" indent="0">
              <a:buNone/>
              <a:defRPr sz="1200"/>
            </a:lvl7pPr>
            <a:lvl8pPr marL="2804190" indent="0">
              <a:buNone/>
              <a:defRPr sz="1200"/>
            </a:lvl8pPr>
            <a:lvl9pPr marL="3204789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88" y="1675737"/>
            <a:ext cx="3799846" cy="411480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7682" y="1675737"/>
            <a:ext cx="3801170" cy="4114800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4321"/>
            <a:ext cx="8230130" cy="114349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936" y="1535595"/>
            <a:ext cx="4040895" cy="63958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599" indent="0">
              <a:buNone/>
              <a:defRPr sz="1800" b="1"/>
            </a:lvl2pPr>
            <a:lvl3pPr marL="801197" indent="0">
              <a:buNone/>
              <a:defRPr sz="1600" b="1"/>
            </a:lvl3pPr>
            <a:lvl4pPr marL="1201796" indent="0">
              <a:buNone/>
              <a:defRPr sz="1400" b="1"/>
            </a:lvl4pPr>
            <a:lvl5pPr marL="1602395" indent="0">
              <a:buNone/>
              <a:defRPr sz="1400" b="1"/>
            </a:lvl5pPr>
            <a:lvl6pPr marL="2002993" indent="0">
              <a:buNone/>
              <a:defRPr sz="1400" b="1"/>
            </a:lvl6pPr>
            <a:lvl7pPr marL="2403592" indent="0">
              <a:buNone/>
              <a:defRPr sz="1400" b="1"/>
            </a:lvl7pPr>
            <a:lvl8pPr marL="2804190" indent="0">
              <a:buNone/>
              <a:defRPr sz="1400" b="1"/>
            </a:lvl8pPr>
            <a:lvl9pPr marL="3204789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36" y="2175180"/>
            <a:ext cx="4040895" cy="39508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845" y="1535595"/>
            <a:ext cx="4042220" cy="639584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0599" indent="0">
              <a:buNone/>
              <a:defRPr sz="1800" b="1"/>
            </a:lvl2pPr>
            <a:lvl3pPr marL="801197" indent="0">
              <a:buNone/>
              <a:defRPr sz="1600" b="1"/>
            </a:lvl3pPr>
            <a:lvl4pPr marL="1201796" indent="0">
              <a:buNone/>
              <a:defRPr sz="1400" b="1"/>
            </a:lvl4pPr>
            <a:lvl5pPr marL="1602395" indent="0">
              <a:buNone/>
              <a:defRPr sz="1400" b="1"/>
            </a:lvl5pPr>
            <a:lvl6pPr marL="2002993" indent="0">
              <a:buNone/>
              <a:defRPr sz="1400" b="1"/>
            </a:lvl6pPr>
            <a:lvl7pPr marL="2403592" indent="0">
              <a:buNone/>
              <a:defRPr sz="1400" b="1"/>
            </a:lvl7pPr>
            <a:lvl8pPr marL="2804190" indent="0">
              <a:buNone/>
              <a:defRPr sz="1400" b="1"/>
            </a:lvl8pPr>
            <a:lvl9pPr marL="3204789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845" y="2175180"/>
            <a:ext cx="4042220" cy="39508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936" y="272830"/>
            <a:ext cx="3009149" cy="1162878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690" y="272830"/>
            <a:ext cx="5112375" cy="5853154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936" y="1435708"/>
            <a:ext cx="3009149" cy="4690276"/>
          </a:xfrm>
        </p:spPr>
        <p:txBody>
          <a:bodyPr/>
          <a:lstStyle>
            <a:lvl1pPr marL="0" indent="0">
              <a:buNone/>
              <a:defRPr sz="1200"/>
            </a:lvl1pPr>
            <a:lvl2pPr marL="400599" indent="0">
              <a:buNone/>
              <a:defRPr sz="1100"/>
            </a:lvl2pPr>
            <a:lvl3pPr marL="801197" indent="0">
              <a:buNone/>
              <a:defRPr sz="900"/>
            </a:lvl3pPr>
            <a:lvl4pPr marL="1201796" indent="0">
              <a:buNone/>
              <a:defRPr sz="800"/>
            </a:lvl4pPr>
            <a:lvl5pPr marL="1602395" indent="0">
              <a:buNone/>
              <a:defRPr sz="800"/>
            </a:lvl5pPr>
            <a:lvl6pPr marL="2002993" indent="0">
              <a:buNone/>
              <a:defRPr sz="800"/>
            </a:lvl6pPr>
            <a:lvl7pPr marL="2403592" indent="0">
              <a:buNone/>
              <a:defRPr sz="800"/>
            </a:lvl7pPr>
            <a:lvl8pPr marL="2804190" indent="0">
              <a:buNone/>
              <a:defRPr sz="800"/>
            </a:lvl8pPr>
            <a:lvl9pPr marL="320478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981" y="4800600"/>
            <a:ext cx="5487194" cy="566530"/>
          </a:xfrm>
        </p:spPr>
        <p:txBody>
          <a:bodyPr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981" y="612748"/>
            <a:ext cx="5487194" cy="4114800"/>
          </a:xfrm>
        </p:spPr>
        <p:txBody>
          <a:bodyPr/>
          <a:lstStyle>
            <a:lvl1pPr marL="0" indent="0">
              <a:buNone/>
              <a:defRPr sz="2800"/>
            </a:lvl1pPr>
            <a:lvl2pPr marL="400599" indent="0">
              <a:buNone/>
              <a:defRPr sz="2500"/>
            </a:lvl2pPr>
            <a:lvl3pPr marL="801197" indent="0">
              <a:buNone/>
              <a:defRPr sz="2100"/>
            </a:lvl3pPr>
            <a:lvl4pPr marL="1201796" indent="0">
              <a:buNone/>
              <a:defRPr sz="1800"/>
            </a:lvl4pPr>
            <a:lvl5pPr marL="1602395" indent="0">
              <a:buNone/>
              <a:defRPr sz="1800"/>
            </a:lvl5pPr>
            <a:lvl6pPr marL="2002993" indent="0">
              <a:buNone/>
              <a:defRPr sz="1800"/>
            </a:lvl6pPr>
            <a:lvl7pPr marL="2403592" indent="0">
              <a:buNone/>
              <a:defRPr sz="1800"/>
            </a:lvl7pPr>
            <a:lvl8pPr marL="2804190" indent="0">
              <a:buNone/>
              <a:defRPr sz="1800"/>
            </a:lvl8pPr>
            <a:lvl9pPr marL="3204789" indent="0">
              <a:buNone/>
              <a:defRPr sz="18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981" y="5367130"/>
            <a:ext cx="5487194" cy="805070"/>
          </a:xfrm>
        </p:spPr>
        <p:txBody>
          <a:bodyPr/>
          <a:lstStyle>
            <a:lvl1pPr marL="0" indent="0">
              <a:buNone/>
              <a:defRPr sz="1200"/>
            </a:lvl1pPr>
            <a:lvl2pPr marL="400599" indent="0">
              <a:buNone/>
              <a:defRPr sz="1100"/>
            </a:lvl2pPr>
            <a:lvl3pPr marL="801197" indent="0">
              <a:buNone/>
              <a:defRPr sz="900"/>
            </a:lvl3pPr>
            <a:lvl4pPr marL="1201796" indent="0">
              <a:buNone/>
              <a:defRPr sz="800"/>
            </a:lvl4pPr>
            <a:lvl5pPr marL="1602395" indent="0">
              <a:buNone/>
              <a:defRPr sz="800"/>
            </a:lvl5pPr>
            <a:lvl6pPr marL="2002993" indent="0">
              <a:buNone/>
              <a:defRPr sz="800"/>
            </a:lvl6pPr>
            <a:lvl7pPr marL="2403592" indent="0">
              <a:buNone/>
              <a:defRPr sz="800"/>
            </a:lvl7pPr>
            <a:lvl8pPr marL="2804190" indent="0">
              <a:buNone/>
              <a:defRPr sz="800"/>
            </a:lvl8pPr>
            <a:lvl9pPr marL="320478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59673"/>
            <a:ext cx="7983782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lIns="80120" tIns="40060" rIns="80120" bIns="40060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1442" y="266867"/>
            <a:ext cx="7771870" cy="11047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4849" tIns="43120" rIns="84849" bIns="431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89" y="1675737"/>
            <a:ext cx="7728164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84849" tIns="43120" rIns="84849" bIns="431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+mj-lt"/>
          <a:ea typeface="+mj-ea"/>
          <a:cs typeface="+mj-cs"/>
        </a:defRPr>
      </a:lvl1pPr>
      <a:lvl2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2pPr>
      <a:lvl3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3pPr>
      <a:lvl4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4pPr>
      <a:lvl5pPr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Arial" charset="0"/>
        </a:defRPr>
      </a:lvl5pPr>
      <a:lvl6pPr marL="400599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6pPr>
      <a:lvl7pPr marL="801197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7pPr>
      <a:lvl8pPr marL="1201796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8pPr>
      <a:lvl9pPr marL="1602395" algn="l" defTabSz="849882" rtl="0" eaLnBrk="1" fontAlgn="base" hangingPunct="1">
        <a:spcBef>
          <a:spcPct val="0"/>
        </a:spcBef>
        <a:spcAft>
          <a:spcPct val="0"/>
        </a:spcAft>
        <a:defRPr sz="4100">
          <a:solidFill>
            <a:schemeClr val="tx2"/>
          </a:solidFill>
          <a:latin typeface="Times" pitchFamily="28" charset="0"/>
        </a:defRPr>
      </a:lvl9pPr>
    </p:titleStyle>
    <p:bodyStyle>
      <a:lvl1pPr marL="318532" indent="-318532" algn="l" defTabSz="849882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8" charset="2"/>
        <a:buChar char="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89920" indent="-265675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600">
          <a:solidFill>
            <a:schemeClr val="tx1"/>
          </a:solidFill>
          <a:latin typeface="+mn-lt"/>
        </a:defRPr>
      </a:lvl2pPr>
      <a:lvl3pPr marL="1061309" indent="-211427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200">
          <a:solidFill>
            <a:schemeClr val="tx1"/>
          </a:solidFill>
          <a:latin typeface="+mn-lt"/>
        </a:defRPr>
      </a:lvl3pPr>
      <a:lvl4pPr marL="1485553" indent="-211427" algn="l" defTabSz="849882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8" charset="2"/>
        <a:buChar char=""/>
        <a:defRPr sz="1800">
          <a:solidFill>
            <a:schemeClr val="tx1"/>
          </a:solidFill>
          <a:latin typeface="+mn-lt"/>
        </a:defRPr>
      </a:lvl4pPr>
      <a:lvl5pPr marL="1911189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5pPr>
      <a:lvl6pPr marL="2311788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6pPr>
      <a:lvl7pPr marL="2712387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7pPr>
      <a:lvl8pPr marL="3112985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8pPr>
      <a:lvl9pPr marL="3513584" indent="-212818" algn="l" defTabSz="84988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599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197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96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395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2993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3592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4190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4789" algn="l" defTabSz="80119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533400" y="1676401"/>
            <a:ext cx="8305800" cy="296651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55634" tIns="22253" rIns="55634" bIns="22253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4200" dirty="0" smtClean="0"/>
              <a:t>Production of Fermentation Floral and  Ester Taints</a:t>
            </a:r>
            <a:endParaRPr lang="en-US" sz="4200" b="1" dirty="0">
              <a:solidFill>
                <a:schemeClr val="tx2"/>
              </a:solidFill>
            </a:endParaRPr>
          </a:p>
          <a:p>
            <a:pPr algn="ctr">
              <a:lnSpc>
                <a:spcPct val="85000"/>
              </a:lnSpc>
            </a:pPr>
            <a:endParaRPr lang="en-US" sz="2100" b="1" dirty="0">
              <a:solidFill>
                <a:schemeClr val="tx2"/>
              </a:solidFill>
            </a:endParaRPr>
          </a:p>
          <a:p>
            <a:pPr algn="ctr">
              <a:lnSpc>
                <a:spcPct val="85000"/>
              </a:lnSpc>
            </a:pPr>
            <a:endParaRPr lang="en-US" sz="2100" b="1" dirty="0">
              <a:solidFill>
                <a:schemeClr val="tx2"/>
              </a:solidFill>
            </a:endParaRPr>
          </a:p>
          <a:p>
            <a:pPr algn="ctr">
              <a:lnSpc>
                <a:spcPct val="85000"/>
              </a:lnSpc>
            </a:pPr>
            <a:r>
              <a:rPr lang="en-US" sz="2500" b="1" dirty="0">
                <a:solidFill>
                  <a:schemeClr val="tx2"/>
                </a:solidFill>
                <a:latin typeface="Arial" charset="0"/>
                <a:cs typeface="Arial" charset="0"/>
              </a:rPr>
              <a:t>Linda F. Bisson</a:t>
            </a:r>
          </a:p>
          <a:p>
            <a:pPr algn="ctr">
              <a:lnSpc>
                <a:spcPct val="85000"/>
              </a:lnSpc>
            </a:pPr>
            <a:r>
              <a:rPr lang="en-US" sz="2500" b="1" dirty="0">
                <a:solidFill>
                  <a:schemeClr val="tx2"/>
                </a:solidFill>
                <a:latin typeface="Arial" charset="0"/>
                <a:cs typeface="Arial" charset="0"/>
              </a:rPr>
              <a:t>Department  of Viticulture and Enology</a:t>
            </a:r>
          </a:p>
          <a:p>
            <a:pPr algn="ctr">
              <a:lnSpc>
                <a:spcPct val="85000"/>
              </a:lnSpc>
            </a:pPr>
            <a:r>
              <a:rPr lang="en-US" sz="2500" b="1" dirty="0">
                <a:solidFill>
                  <a:schemeClr val="tx2"/>
                </a:solidFill>
                <a:latin typeface="Arial" charset="0"/>
                <a:cs typeface="Arial" charset="0"/>
              </a:rPr>
              <a:t> University of California, Davis, CA</a:t>
            </a:r>
          </a:p>
          <a:p>
            <a:pPr algn="ctr"/>
            <a:endParaRPr lang="en-US" sz="1900" b="1" dirty="0">
              <a:solidFill>
                <a:schemeClr val="tx2"/>
              </a:solidFill>
            </a:endParaRPr>
          </a:p>
        </p:txBody>
      </p:sp>
      <p:sp>
        <p:nvSpPr>
          <p:cNvPr id="2051" name="Line 8"/>
          <p:cNvSpPr>
            <a:spLocks noChangeShapeType="1"/>
          </p:cNvSpPr>
          <p:nvPr/>
        </p:nvSpPr>
        <p:spPr bwMode="auto">
          <a:xfrm>
            <a:off x="1133730" y="4794637"/>
            <a:ext cx="8010271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 lIns="80114" tIns="40056" rIns="80114" bIns="40056" anchor="ctr"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Esters Found in Wine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>
          <a:xfrm>
            <a:off x="456937" y="1599704"/>
            <a:ext cx="4267377" cy="4526280"/>
          </a:xfrm>
        </p:spPr>
        <p:txBody>
          <a:bodyPr/>
          <a:lstStyle/>
          <a:p>
            <a:r>
              <a:rPr lang="en-US" dirty="0" smtClean="0"/>
              <a:t>Ethyl Propanoate</a:t>
            </a:r>
          </a:p>
          <a:p>
            <a:r>
              <a:rPr lang="en-US" dirty="0" smtClean="0"/>
              <a:t>Ethyl -2-Methylpropanoate</a:t>
            </a:r>
          </a:p>
          <a:p>
            <a:r>
              <a:rPr lang="en-US" dirty="0" smtClean="0"/>
              <a:t>Ethyl-2 -Methylbutanoate</a:t>
            </a:r>
          </a:p>
          <a:p>
            <a:r>
              <a:rPr lang="en-US" dirty="0" smtClean="0"/>
              <a:t>Ethyl-3-Methylbutanoate</a:t>
            </a:r>
          </a:p>
          <a:p>
            <a:r>
              <a:rPr lang="en-US" dirty="0" smtClean="0"/>
              <a:t>Isobutyl Acetate</a:t>
            </a:r>
          </a:p>
        </p:txBody>
      </p:sp>
      <p:sp>
        <p:nvSpPr>
          <p:cNvPr id="1024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2-Methylpropyl Acetate</a:t>
            </a:r>
          </a:p>
          <a:p>
            <a:r>
              <a:rPr lang="en-US" dirty="0" smtClean="0"/>
              <a:t>2-Methylbutyl Acetate</a:t>
            </a:r>
          </a:p>
          <a:p>
            <a:r>
              <a:rPr lang="en-US" dirty="0" smtClean="0"/>
              <a:t>3-Methylbutyl Acetate (Isoamyl acetate)</a:t>
            </a:r>
          </a:p>
          <a:p>
            <a:r>
              <a:rPr lang="en-US" dirty="0" smtClean="0"/>
              <a:t>Hexyl Acetate</a:t>
            </a:r>
          </a:p>
          <a:p>
            <a:pPr lvl="1"/>
            <a:r>
              <a:rPr lang="en-US" dirty="0" smtClean="0"/>
              <a:t>Requires grape precursor</a:t>
            </a:r>
          </a:p>
          <a:p>
            <a:r>
              <a:rPr lang="en-US" dirty="0" smtClean="0"/>
              <a:t>Ethyl Lactate</a:t>
            </a:r>
          </a:p>
          <a:p>
            <a:pPr lvl="1"/>
            <a:r>
              <a:rPr lang="en-US" dirty="0" smtClean="0"/>
              <a:t>Bacterial in origin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Positive Wine Characters Associated with Esters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Fruit</a:t>
            </a:r>
          </a:p>
          <a:p>
            <a:pPr lvl="1"/>
            <a:r>
              <a:rPr lang="en-US" dirty="0" smtClean="0"/>
              <a:t>Apple</a:t>
            </a:r>
          </a:p>
          <a:p>
            <a:pPr lvl="1"/>
            <a:r>
              <a:rPr lang="en-US" dirty="0" smtClean="0"/>
              <a:t>Apricot</a:t>
            </a:r>
          </a:p>
          <a:p>
            <a:pPr lvl="1"/>
            <a:r>
              <a:rPr lang="en-US" dirty="0" smtClean="0"/>
              <a:t>Fig</a:t>
            </a:r>
          </a:p>
          <a:p>
            <a:pPr lvl="1"/>
            <a:r>
              <a:rPr lang="en-US" dirty="0" smtClean="0"/>
              <a:t>Melon</a:t>
            </a:r>
          </a:p>
          <a:p>
            <a:pPr lvl="1"/>
            <a:r>
              <a:rPr lang="en-US" dirty="0" smtClean="0"/>
              <a:t>Peach</a:t>
            </a:r>
          </a:p>
          <a:p>
            <a:pPr lvl="1"/>
            <a:r>
              <a:rPr lang="en-US" dirty="0" smtClean="0"/>
              <a:t>Pear</a:t>
            </a:r>
          </a:p>
          <a:p>
            <a:pPr lvl="1"/>
            <a:r>
              <a:rPr lang="en-US" dirty="0" smtClean="0"/>
              <a:t>Prune</a:t>
            </a:r>
          </a:p>
          <a:p>
            <a:pPr lvl="1"/>
            <a:r>
              <a:rPr lang="en-US" dirty="0" smtClean="0"/>
              <a:t>Raspberry</a:t>
            </a:r>
          </a:p>
          <a:p>
            <a:pPr lvl="1"/>
            <a:r>
              <a:rPr lang="en-US" dirty="0" smtClean="0"/>
              <a:t>Strawberry</a:t>
            </a:r>
          </a:p>
          <a:p>
            <a:r>
              <a:rPr lang="en-US" dirty="0" smtClean="0"/>
              <a:t>Honey </a:t>
            </a:r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Tropical fruit</a:t>
            </a:r>
          </a:p>
          <a:p>
            <a:pPr lvl="1"/>
            <a:r>
              <a:rPr lang="en-US" dirty="0" smtClean="0"/>
              <a:t>Banana</a:t>
            </a:r>
          </a:p>
          <a:p>
            <a:pPr lvl="1"/>
            <a:r>
              <a:rPr lang="en-US" dirty="0" smtClean="0"/>
              <a:t>Coconut</a:t>
            </a:r>
          </a:p>
          <a:p>
            <a:pPr lvl="1"/>
            <a:r>
              <a:rPr lang="en-US" dirty="0" smtClean="0"/>
              <a:t>Mango</a:t>
            </a:r>
          </a:p>
          <a:p>
            <a:pPr lvl="1"/>
            <a:r>
              <a:rPr lang="en-US" dirty="0" smtClean="0"/>
              <a:t>Pineapple</a:t>
            </a:r>
          </a:p>
          <a:p>
            <a:r>
              <a:rPr lang="en-US" dirty="0" smtClean="0"/>
              <a:t>Floral </a:t>
            </a:r>
          </a:p>
          <a:p>
            <a:pPr lvl="1"/>
            <a:r>
              <a:rPr lang="en-US" dirty="0" smtClean="0"/>
              <a:t>Rose</a:t>
            </a:r>
          </a:p>
          <a:p>
            <a:r>
              <a:rPr lang="en-US" dirty="0" smtClean="0"/>
              <a:t>Butter</a:t>
            </a:r>
          </a:p>
          <a:p>
            <a:r>
              <a:rPr lang="en-US" dirty="0" smtClean="0"/>
              <a:t>Spice</a:t>
            </a:r>
          </a:p>
          <a:p>
            <a:pPr lvl="1"/>
            <a:r>
              <a:rPr lang="en-US" dirty="0" smtClean="0"/>
              <a:t>vanilla</a:t>
            </a:r>
          </a:p>
          <a:p>
            <a:r>
              <a:rPr lang="en-US" dirty="0" smtClean="0"/>
              <a:t>Yeast (bread)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Esters Associated with Apple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600200"/>
            <a:ext cx="7728164" cy="4114800"/>
          </a:xfrm>
        </p:spPr>
        <p:txBody>
          <a:bodyPr/>
          <a:lstStyle/>
          <a:p>
            <a:r>
              <a:rPr lang="en-US" dirty="0" smtClean="0"/>
              <a:t>Amyl acetate</a:t>
            </a:r>
          </a:p>
          <a:p>
            <a:r>
              <a:rPr lang="en-US" dirty="0" smtClean="0"/>
              <a:t>Ethyl acetate</a:t>
            </a:r>
          </a:p>
          <a:p>
            <a:r>
              <a:rPr lang="en-US" dirty="0" smtClean="0"/>
              <a:t>Ethyl butyrate</a:t>
            </a:r>
          </a:p>
          <a:p>
            <a:r>
              <a:rPr lang="en-US" dirty="0" smtClean="0"/>
              <a:t>Isobutyl acetate</a:t>
            </a:r>
          </a:p>
          <a:p>
            <a:r>
              <a:rPr lang="en-US" dirty="0" smtClean="0"/>
              <a:t>Phenethyl acetate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Esters Associated with Pineapple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728164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Ethyl acetate</a:t>
            </a:r>
          </a:p>
          <a:p>
            <a:r>
              <a:rPr lang="en-US" dirty="0" smtClean="0"/>
              <a:t>Ethyl butanoate</a:t>
            </a:r>
            <a:r>
              <a:rPr lang="en-US" dirty="0"/>
              <a:t> </a:t>
            </a:r>
            <a:r>
              <a:rPr lang="en-US" dirty="0" smtClean="0"/>
              <a:t>(Ethyl butyrate)</a:t>
            </a:r>
          </a:p>
          <a:p>
            <a:r>
              <a:rPr lang="en-US" dirty="0" smtClean="0"/>
              <a:t>Ethyl hexanoate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Esters Found in Chardonnay</a:t>
            </a:r>
          </a:p>
        </p:txBody>
      </p:sp>
      <p:sp>
        <p:nvSpPr>
          <p:cNvPr id="8195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Ester</a:t>
            </a:r>
          </a:p>
        </p:txBody>
      </p:sp>
      <p:sp>
        <p:nvSpPr>
          <p:cNvPr id="8196" name="Content Placeholder 4"/>
          <p:cNvSpPr>
            <a:spLocks noGrp="1"/>
          </p:cNvSpPr>
          <p:nvPr>
            <p:ph sz="half" idx="2"/>
          </p:nvPr>
        </p:nvSpPr>
        <p:spPr>
          <a:xfrm>
            <a:off x="376144" y="2212451"/>
            <a:ext cx="4040896" cy="395080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Ethyl Acetate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Ethyl Butyrate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Isoamyl Acetate</a:t>
            </a:r>
          </a:p>
          <a:p>
            <a:r>
              <a:rPr lang="en-US" dirty="0" smtClean="0"/>
              <a:t>Hexyl Acetate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Ethyl Hexanoate</a:t>
            </a:r>
          </a:p>
          <a:p>
            <a:r>
              <a:rPr lang="en-US" dirty="0" smtClean="0"/>
              <a:t>Ethyl Octanoate</a:t>
            </a:r>
          </a:p>
          <a:p>
            <a:r>
              <a:rPr lang="en-US" dirty="0" smtClean="0"/>
              <a:t>Ethyl Decanoate</a:t>
            </a:r>
          </a:p>
          <a:p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3554823" y="1568395"/>
            <a:ext cx="4042220" cy="639584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Concentration Range Across Strains (mg/L)</a:t>
            </a:r>
            <a:endParaRPr lang="en-US" dirty="0"/>
          </a:p>
        </p:txBody>
      </p:sp>
      <p:sp>
        <p:nvSpPr>
          <p:cNvPr id="8198" name="Content Placeholder 6"/>
          <p:cNvSpPr>
            <a:spLocks noGrp="1"/>
          </p:cNvSpPr>
          <p:nvPr>
            <p:ph sz="quarter" idx="4"/>
          </p:nvPr>
        </p:nvSpPr>
        <p:spPr>
          <a:xfrm>
            <a:off x="3554823" y="2212451"/>
            <a:ext cx="4042220" cy="3950804"/>
          </a:xfrm>
        </p:spPr>
        <p:txBody>
          <a:bodyPr/>
          <a:lstStyle/>
          <a:p>
            <a:r>
              <a:rPr lang="en-US" dirty="0" smtClean="0"/>
              <a:t>50 - 95</a:t>
            </a:r>
          </a:p>
          <a:p>
            <a:r>
              <a:rPr lang="en-US" dirty="0" smtClean="0"/>
              <a:t>0.4 - 0.75</a:t>
            </a:r>
          </a:p>
          <a:p>
            <a:r>
              <a:rPr lang="en-US" dirty="0" smtClean="0"/>
              <a:t>3.5 - 11.0</a:t>
            </a:r>
          </a:p>
          <a:p>
            <a:r>
              <a:rPr lang="en-US" dirty="0" smtClean="0"/>
              <a:t>1.0 - 1.7</a:t>
            </a:r>
          </a:p>
          <a:p>
            <a:r>
              <a:rPr lang="en-US" dirty="0" smtClean="0"/>
              <a:t>1.0 - 2.2</a:t>
            </a:r>
          </a:p>
          <a:p>
            <a:r>
              <a:rPr lang="en-US" dirty="0" smtClean="0"/>
              <a:t>1.4 - 2.0</a:t>
            </a:r>
          </a:p>
          <a:p>
            <a:r>
              <a:rPr lang="en-US" dirty="0" smtClean="0"/>
              <a:t>0.6 - 0.9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Negative Wine Characteristics Associated with Esters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Foxy</a:t>
            </a:r>
          </a:p>
          <a:p>
            <a:r>
              <a:rPr lang="en-US" dirty="0" smtClean="0"/>
              <a:t>Nail polish</a:t>
            </a:r>
          </a:p>
          <a:p>
            <a:r>
              <a:rPr lang="en-US" dirty="0" smtClean="0"/>
              <a:t>Bubble gum/cotton candy</a:t>
            </a:r>
          </a:p>
          <a:p>
            <a:r>
              <a:rPr lang="en-US" dirty="0" smtClean="0"/>
              <a:t>Soapy</a:t>
            </a:r>
          </a:p>
          <a:p>
            <a:r>
              <a:rPr lang="en-US" dirty="0" smtClean="0"/>
              <a:t>Candle wax</a:t>
            </a:r>
          </a:p>
          <a:p>
            <a:r>
              <a:rPr lang="en-US" dirty="0" smtClean="0"/>
              <a:t>Perfume</a:t>
            </a:r>
          </a:p>
          <a:p>
            <a:r>
              <a:rPr lang="en-US" dirty="0" smtClean="0"/>
              <a:t>Intense fruit</a:t>
            </a:r>
          </a:p>
          <a:p>
            <a:r>
              <a:rPr lang="en-US" dirty="0" smtClean="0"/>
              <a:t>Intense floral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Ester Expression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153400" cy="4114800"/>
          </a:xfrm>
        </p:spPr>
        <p:txBody>
          <a:bodyPr/>
          <a:lstStyle/>
          <a:p>
            <a:r>
              <a:rPr lang="en-US" dirty="0" smtClean="0"/>
              <a:t>Dependent upon chemical species present</a:t>
            </a:r>
          </a:p>
          <a:p>
            <a:r>
              <a:rPr lang="en-US" dirty="0" smtClean="0"/>
              <a:t>Dependent upon concentrations: relative and absolute</a:t>
            </a:r>
          </a:p>
          <a:p>
            <a:r>
              <a:rPr lang="en-US" dirty="0" smtClean="0"/>
              <a:t>Dependent upon matrix factors</a:t>
            </a:r>
          </a:p>
          <a:p>
            <a:r>
              <a:rPr lang="en-US" dirty="0" smtClean="0"/>
              <a:t>Dependent upon yeast strain and substrates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General 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01000" cy="4114800"/>
          </a:xfrm>
        </p:spPr>
        <p:txBody>
          <a:bodyPr/>
          <a:lstStyle/>
          <a:p>
            <a:r>
              <a:rPr lang="en-US" dirty="0" smtClean="0"/>
              <a:t>The higher the concentration the more negative the impression is of the character</a:t>
            </a:r>
          </a:p>
          <a:p>
            <a:r>
              <a:rPr lang="en-US" dirty="0" smtClean="0"/>
              <a:t>Longer chain esters fall into soapy, perfume range</a:t>
            </a:r>
          </a:p>
          <a:p>
            <a:r>
              <a:rPr lang="en-US" dirty="0" smtClean="0"/>
              <a:t>Combinations of esters can confer a stronger aroma than the sum of the individual compounds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Ester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728164" cy="4114800"/>
          </a:xfrm>
        </p:spPr>
        <p:txBody>
          <a:bodyPr/>
          <a:lstStyle/>
          <a:p>
            <a:r>
              <a:rPr lang="en-US" dirty="0" smtClean="0"/>
              <a:t>Nail polish/glue: </a:t>
            </a:r>
            <a:r>
              <a:rPr lang="en-US" i="1" dirty="0" smtClean="0"/>
              <a:t>ethyl acetate</a:t>
            </a:r>
          </a:p>
          <a:p>
            <a:r>
              <a:rPr lang="en-US" dirty="0" smtClean="0"/>
              <a:t>Soap: </a:t>
            </a:r>
            <a:r>
              <a:rPr lang="en-US" i="1" dirty="0" smtClean="0"/>
              <a:t>ethyl octanoate, ethyl decanoate</a:t>
            </a:r>
          </a:p>
          <a:p>
            <a:r>
              <a:rPr lang="en-US" dirty="0" smtClean="0"/>
              <a:t>Perfume: </a:t>
            </a:r>
            <a:r>
              <a:rPr lang="en-US" i="1" dirty="0" smtClean="0"/>
              <a:t>hexyl acetate</a:t>
            </a:r>
          </a:p>
          <a:p>
            <a:r>
              <a:rPr lang="en-US" dirty="0" smtClean="0"/>
              <a:t>Rose: </a:t>
            </a:r>
            <a:r>
              <a:rPr lang="en-US" i="1" dirty="0" smtClean="0"/>
              <a:t>phenethylacetate, phenethyl alcohol  </a:t>
            </a:r>
            <a:endParaRPr lang="en-US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Esters Found in Chardonnay</a:t>
            </a:r>
          </a:p>
        </p:txBody>
      </p:sp>
      <p:sp>
        <p:nvSpPr>
          <p:cNvPr id="8195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Ester</a:t>
            </a:r>
          </a:p>
        </p:txBody>
      </p:sp>
      <p:sp>
        <p:nvSpPr>
          <p:cNvPr id="8196" name="Content Placeholder 4"/>
          <p:cNvSpPr>
            <a:spLocks noGrp="1"/>
          </p:cNvSpPr>
          <p:nvPr>
            <p:ph sz="half" idx="2"/>
          </p:nvPr>
        </p:nvSpPr>
        <p:spPr>
          <a:xfrm>
            <a:off x="376144" y="2212451"/>
            <a:ext cx="4040896" cy="395080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Ethyl Acetate</a:t>
            </a:r>
          </a:p>
          <a:p>
            <a:r>
              <a:rPr lang="en-US" dirty="0" smtClean="0"/>
              <a:t>Ethyl Butyrate</a:t>
            </a:r>
          </a:p>
          <a:p>
            <a:r>
              <a:rPr lang="en-US" dirty="0" smtClean="0"/>
              <a:t>Isoamyl Acetate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Hexyl Acetate</a:t>
            </a:r>
          </a:p>
          <a:p>
            <a:r>
              <a:rPr lang="en-US" dirty="0" smtClean="0"/>
              <a:t>Ethyl Hexanoate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Ethyl Octanoate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Ethyl Decanoate</a:t>
            </a:r>
          </a:p>
          <a:p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3554823" y="1568395"/>
            <a:ext cx="4042220" cy="639584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 smtClean="0"/>
              <a:t>Concentration Range Across Strains (mg/L)</a:t>
            </a:r>
            <a:endParaRPr lang="en-US" dirty="0"/>
          </a:p>
        </p:txBody>
      </p:sp>
      <p:sp>
        <p:nvSpPr>
          <p:cNvPr id="8198" name="Content Placeholder 6"/>
          <p:cNvSpPr>
            <a:spLocks noGrp="1"/>
          </p:cNvSpPr>
          <p:nvPr>
            <p:ph sz="quarter" idx="4"/>
          </p:nvPr>
        </p:nvSpPr>
        <p:spPr>
          <a:xfrm>
            <a:off x="3554823" y="2212451"/>
            <a:ext cx="4042220" cy="3950804"/>
          </a:xfrm>
        </p:spPr>
        <p:txBody>
          <a:bodyPr/>
          <a:lstStyle/>
          <a:p>
            <a:r>
              <a:rPr lang="en-US" dirty="0" smtClean="0"/>
              <a:t>50 - 95</a:t>
            </a:r>
          </a:p>
          <a:p>
            <a:r>
              <a:rPr lang="en-US" dirty="0" smtClean="0"/>
              <a:t>0.4 - 0.75</a:t>
            </a:r>
          </a:p>
          <a:p>
            <a:r>
              <a:rPr lang="en-US" dirty="0" smtClean="0"/>
              <a:t>3.5 - 11.0</a:t>
            </a:r>
          </a:p>
          <a:p>
            <a:r>
              <a:rPr lang="en-US" dirty="0" smtClean="0"/>
              <a:t>1.0 - 1.7</a:t>
            </a:r>
          </a:p>
          <a:p>
            <a:r>
              <a:rPr lang="en-US" dirty="0" smtClean="0"/>
              <a:t>1.0 - 2.2</a:t>
            </a:r>
          </a:p>
          <a:p>
            <a:r>
              <a:rPr lang="en-US" dirty="0" smtClean="0"/>
              <a:t>1.4 - 2.0</a:t>
            </a:r>
          </a:p>
          <a:p>
            <a:r>
              <a:rPr lang="en-US" dirty="0" smtClean="0"/>
              <a:t>0.6 - 0.9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Presentation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600200"/>
            <a:ext cx="7728164" cy="4114800"/>
          </a:xfrm>
        </p:spPr>
        <p:txBody>
          <a:bodyPr/>
          <a:lstStyle/>
          <a:p>
            <a:r>
              <a:rPr lang="en-US" dirty="0" smtClean="0"/>
              <a:t>Introduction to Esters </a:t>
            </a:r>
          </a:p>
          <a:p>
            <a:r>
              <a:rPr lang="en-US" dirty="0" smtClean="0"/>
              <a:t>Ester Formation during Fermentation</a:t>
            </a:r>
          </a:p>
          <a:p>
            <a:r>
              <a:rPr lang="en-US" dirty="0" smtClean="0"/>
              <a:t>Stability of Esters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Ester Formation During Fermentation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Ester Formation during Fermentation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r>
              <a:rPr lang="en-US" dirty="0" smtClean="0"/>
              <a:t>Influence of </a:t>
            </a:r>
            <a:r>
              <a:rPr lang="en-US" i="1" dirty="0" smtClean="0"/>
              <a:t>non-Saccharomyces</a:t>
            </a:r>
            <a:r>
              <a:rPr lang="en-US" dirty="0" smtClean="0"/>
              <a:t> yeasts</a:t>
            </a:r>
          </a:p>
          <a:p>
            <a:r>
              <a:rPr lang="en-US" dirty="0" smtClean="0"/>
              <a:t>Production by </a:t>
            </a:r>
            <a:r>
              <a:rPr lang="en-US" i="1" dirty="0" smtClean="0"/>
              <a:t>Saccharomyces</a:t>
            </a:r>
            <a:endParaRPr lang="en-US" i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Production by </a:t>
            </a:r>
            <a:r>
              <a:rPr lang="en-US" i="1" dirty="0" smtClean="0"/>
              <a:t>Non-Saccharomyces</a:t>
            </a:r>
            <a:r>
              <a:rPr lang="en-US" dirty="0" smtClean="0"/>
              <a:t> yeast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7728164" cy="4114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Grape flora</a:t>
            </a:r>
          </a:p>
          <a:p>
            <a:r>
              <a:rPr lang="en-US" dirty="0" smtClean="0"/>
              <a:t>Winery residents</a:t>
            </a:r>
          </a:p>
          <a:p>
            <a:r>
              <a:rPr lang="en-US" dirty="0" smtClean="0"/>
              <a:t>Primary genera:</a:t>
            </a:r>
          </a:p>
          <a:p>
            <a:pPr lvl="1"/>
            <a:r>
              <a:rPr lang="en-US" i="1" dirty="0" smtClean="0"/>
              <a:t>Hanseniaspora (Kloeckera)</a:t>
            </a:r>
          </a:p>
          <a:p>
            <a:pPr lvl="1"/>
            <a:r>
              <a:rPr lang="en-US" i="1" dirty="0" smtClean="0"/>
              <a:t>Metschnikowia (Candida)</a:t>
            </a:r>
          </a:p>
          <a:p>
            <a:pPr lvl="1"/>
            <a:r>
              <a:rPr lang="en-US" i="1" dirty="0" smtClean="0"/>
              <a:t>Candida</a:t>
            </a:r>
          </a:p>
          <a:p>
            <a:pPr lvl="1"/>
            <a:r>
              <a:rPr lang="en-US" i="1" dirty="0" smtClean="0"/>
              <a:t>Pichia</a:t>
            </a:r>
          </a:p>
          <a:p>
            <a:pPr lvl="1"/>
            <a:r>
              <a:rPr lang="en-US" i="1" dirty="0" smtClean="0"/>
              <a:t>Torulaspora</a:t>
            </a:r>
          </a:p>
          <a:p>
            <a:pPr lvl="1"/>
            <a:r>
              <a:rPr lang="en-US" i="1" dirty="0" smtClean="0"/>
              <a:t>Kluveromyces</a:t>
            </a:r>
            <a:endParaRPr lang="en-US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Production by </a:t>
            </a:r>
            <a:r>
              <a:rPr lang="en-US" i="1" dirty="0" smtClean="0"/>
              <a:t>Non-Saccharomyces</a:t>
            </a:r>
            <a:r>
              <a:rPr lang="en-US" dirty="0" smtClean="0"/>
              <a:t> yeast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728164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Contribute generic fruity and floral notes</a:t>
            </a:r>
          </a:p>
          <a:p>
            <a:r>
              <a:rPr lang="en-US" dirty="0" smtClean="0"/>
              <a:t>Can make excessive ethyl acetate (</a:t>
            </a:r>
            <a:r>
              <a:rPr lang="en-US" i="1" dirty="0" smtClean="0"/>
              <a:t>Hanseniaspora</a:t>
            </a:r>
            <a:r>
              <a:rPr lang="en-US" dirty="0" smtClean="0"/>
              <a:t>)</a:t>
            </a:r>
          </a:p>
          <a:p>
            <a:r>
              <a:rPr lang="en-US" dirty="0" smtClean="0"/>
              <a:t>Better adapted to lower temperatures than </a:t>
            </a:r>
            <a:r>
              <a:rPr lang="en-US" i="1" dirty="0" smtClean="0"/>
              <a:t>Saccharomyces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Bloom during cold-settling</a:t>
            </a:r>
          </a:p>
          <a:p>
            <a:pPr lvl="1"/>
            <a:r>
              <a:rPr lang="en-US" dirty="0" smtClean="0"/>
              <a:t>Bloom during cold maceration</a:t>
            </a:r>
          </a:p>
          <a:p>
            <a:pPr lvl="1"/>
            <a:r>
              <a:rPr lang="en-US" dirty="0" smtClean="0"/>
              <a:t>Can be sulfite tolerant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by </a:t>
            </a:r>
            <a:r>
              <a:rPr lang="en-US" i="1" dirty="0" smtClean="0"/>
              <a:t>Saccharomyces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7728164" cy="4114800"/>
          </a:xfrm>
        </p:spPr>
        <p:txBody>
          <a:bodyPr>
            <a:normAutofit lnSpcReduction="10000"/>
          </a:bodyPr>
          <a:lstStyle/>
          <a:p>
            <a:pPr>
              <a:buSzPct val="80000"/>
            </a:pPr>
            <a:r>
              <a:rPr lang="en-US" dirty="0" smtClean="0"/>
              <a:t>Yeast Strain</a:t>
            </a:r>
          </a:p>
          <a:p>
            <a:pPr>
              <a:buSzPct val="80000"/>
            </a:pPr>
            <a:r>
              <a:rPr lang="en-US" dirty="0" smtClean="0"/>
              <a:t>Nutrition (Sugar, Nitrogen)</a:t>
            </a:r>
          </a:p>
          <a:p>
            <a:pPr marL="718524" lvl="1" indent="-318507">
              <a:buSzPct val="80000"/>
            </a:pPr>
            <a:r>
              <a:rPr lang="en-US" dirty="0" smtClean="0"/>
              <a:t>Generally increased nitrogen in vineyard increases ester concentrations</a:t>
            </a:r>
          </a:p>
          <a:p>
            <a:pPr marL="718524" lvl="1" indent="-318507">
              <a:buSzPct val="80000"/>
            </a:pPr>
            <a:r>
              <a:rPr lang="en-US" dirty="0" smtClean="0"/>
              <a:t>During fermentation impacted by both nitrogen source (NH</a:t>
            </a:r>
            <a:r>
              <a:rPr lang="en-US" baseline="-25000" dirty="0" smtClean="0"/>
              <a:t>4</a:t>
            </a:r>
            <a:r>
              <a:rPr lang="en-US" baseline="30000" dirty="0" smtClean="0"/>
              <a:t>+</a:t>
            </a:r>
            <a:r>
              <a:rPr lang="en-US" dirty="0" smtClean="0"/>
              <a:t>, amino acids) and nitrogen level interacting with yeast genetic background</a:t>
            </a:r>
          </a:p>
          <a:p>
            <a:pPr>
              <a:buSzPct val="80000"/>
            </a:pPr>
            <a:r>
              <a:rPr lang="en-US" dirty="0" smtClean="0"/>
              <a:t>Temperature</a:t>
            </a:r>
          </a:p>
          <a:p>
            <a:pPr>
              <a:buSzPct val="80000"/>
            </a:pPr>
            <a:r>
              <a:rPr lang="en-US" dirty="0" smtClean="0"/>
              <a:t>Grape Variety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201025" cy="1104900"/>
          </a:xfrm>
          <a:noFill/>
        </p:spPr>
        <p:txBody>
          <a:bodyPr/>
          <a:lstStyle/>
          <a:p>
            <a:r>
              <a:rPr lang="en-US" sz="3900" b="1" dirty="0" smtClean="0">
                <a:latin typeface="Helvetica" pitchFamily="28" charset="0"/>
              </a:rPr>
              <a:t>Ester Formation </a:t>
            </a:r>
            <a:r>
              <a:rPr lang="en-US" sz="3900" b="1" dirty="0">
                <a:latin typeface="Helvetica" pitchFamily="28" charset="0"/>
              </a:rPr>
              <a:t>in Wines</a:t>
            </a:r>
            <a:endParaRPr lang="en-US" sz="3900" dirty="0">
              <a:latin typeface="Helvetica" pitchFamily="28" charset="0"/>
            </a:endParaRP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1" y="6225873"/>
            <a:ext cx="6230211" cy="3221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75211" tIns="37605" rIns="75211" bIns="37605">
            <a:spAutoFit/>
          </a:bodyPr>
          <a:lstStyle/>
          <a:p>
            <a:pPr defTabSz="752453"/>
            <a:r>
              <a:rPr lang="en-US" sz="1600" b="1" dirty="0"/>
              <a:t>Vianna &amp; Ebeler, 2001 J. Agric. Food Chem., 49(2): 589-595</a:t>
            </a:r>
            <a:endParaRPr lang="en-US" sz="1600" dirty="0"/>
          </a:p>
        </p:txBody>
      </p:sp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626461" y="1600200"/>
          <a:ext cx="7984140" cy="3907564"/>
        </p:xfrm>
        <a:graphic>
          <a:graphicData uri="http://schemas.openxmlformats.org/presentationml/2006/ole">
            <p:oleObj spid="_x0000_s1027" name="Worksheet" r:id="rId3" imgW="5029200" imgH="2450592" progId="Excel.Sheet.8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1"/>
            <a:ext cx="8229600" cy="1143000"/>
          </a:xfrm>
        </p:spPr>
        <p:txBody>
          <a:bodyPr/>
          <a:lstStyle/>
          <a:p>
            <a:r>
              <a:rPr lang="en-US" dirty="0" smtClean="0"/>
              <a:t>Stability of Esters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Ester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Volatilization: </a:t>
            </a:r>
          </a:p>
          <a:p>
            <a:pPr lvl="1"/>
            <a:r>
              <a:rPr lang="en-US" dirty="0" smtClean="0"/>
              <a:t>temperature dependent </a:t>
            </a:r>
          </a:p>
          <a:p>
            <a:pPr lvl="1"/>
            <a:r>
              <a:rPr lang="en-US" dirty="0" smtClean="0"/>
              <a:t>fermentation vigor dependent</a:t>
            </a:r>
          </a:p>
          <a:p>
            <a:r>
              <a:rPr lang="en-US" dirty="0" smtClean="0"/>
              <a:t>Hydrolysis: </a:t>
            </a:r>
          </a:p>
          <a:p>
            <a:pPr lvl="1"/>
            <a:r>
              <a:rPr lang="en-US" dirty="0" smtClean="0"/>
              <a:t>pH dependent </a:t>
            </a:r>
          </a:p>
          <a:p>
            <a:pPr lvl="1"/>
            <a:r>
              <a:rPr lang="en-US" dirty="0" smtClean="0"/>
              <a:t>time dependent</a:t>
            </a:r>
          </a:p>
          <a:p>
            <a:r>
              <a:rPr lang="en-US" dirty="0" smtClean="0"/>
              <a:t>Matrix effects: </a:t>
            </a:r>
          </a:p>
          <a:p>
            <a:pPr lvl="1"/>
            <a:r>
              <a:rPr lang="en-US" dirty="0" smtClean="0"/>
              <a:t>masking: ethanol </a:t>
            </a:r>
          </a:p>
          <a:p>
            <a:pPr lvl="1"/>
            <a:r>
              <a:rPr lang="en-US" dirty="0" smtClean="0"/>
              <a:t>enhancing: sugar, polyphenol, tannin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Ester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7728164" cy="4114800"/>
          </a:xfrm>
        </p:spPr>
        <p:txBody>
          <a:bodyPr/>
          <a:lstStyle/>
          <a:p>
            <a:r>
              <a:rPr lang="en-US" dirty="0" smtClean="0"/>
              <a:t>Generally lost upon aging in barrel (volatilization and hydrolysis)</a:t>
            </a:r>
          </a:p>
          <a:p>
            <a:r>
              <a:rPr lang="en-US" dirty="0" smtClean="0"/>
              <a:t>Lost upon aging in bottle (hydrolysis)</a:t>
            </a:r>
          </a:p>
          <a:p>
            <a:r>
              <a:rPr lang="en-US" dirty="0" smtClean="0"/>
              <a:t>Most esters gone six months post-fermentation, depending upon aging and temperature of aging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of Ester 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7728164" cy="4114800"/>
          </a:xfrm>
        </p:spPr>
        <p:txBody>
          <a:bodyPr/>
          <a:lstStyle/>
          <a:p>
            <a:r>
              <a:rPr lang="en-US" dirty="0" smtClean="0"/>
              <a:t>Management of strains and microbial populations</a:t>
            </a:r>
          </a:p>
          <a:p>
            <a:r>
              <a:rPr lang="en-US" dirty="0" smtClean="0"/>
              <a:t>Age under conditions favoring loss (or retention)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050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 to Esters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Ester Taint Tasting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525963"/>
          </a:xfrm>
        </p:spPr>
        <p:txBody>
          <a:bodyPr/>
          <a:lstStyle/>
          <a:p>
            <a:r>
              <a:rPr lang="en-US" dirty="0" smtClean="0"/>
              <a:t>Glass 1: Control Chardonnay wine</a:t>
            </a:r>
          </a:p>
          <a:p>
            <a:r>
              <a:rPr lang="en-US" dirty="0" smtClean="0"/>
              <a:t>Glass 2: Ethyl acetate</a:t>
            </a:r>
          </a:p>
          <a:p>
            <a:r>
              <a:rPr lang="en-US" dirty="0" smtClean="0"/>
              <a:t>Glass 3: Ethyl octanoate, ethyl decanoate</a:t>
            </a:r>
          </a:p>
          <a:p>
            <a:r>
              <a:rPr lang="en-US" dirty="0" smtClean="0"/>
              <a:t>Glass 4: Hexyl acetate</a:t>
            </a:r>
          </a:p>
          <a:p>
            <a:r>
              <a:rPr lang="en-US" dirty="0" smtClean="0"/>
              <a:t>Glass 5: Phenethylacetate, phenethyl 				alcohol</a:t>
            </a:r>
          </a:p>
          <a:p>
            <a:r>
              <a:rPr lang="en-US" dirty="0" smtClean="0"/>
              <a:t>Glass 6: Rhône 4600 esters, Grenache blanc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Ester Taint Tasting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525963"/>
          </a:xfrm>
        </p:spPr>
        <p:txBody>
          <a:bodyPr/>
          <a:lstStyle/>
          <a:p>
            <a:r>
              <a:rPr lang="en-US" dirty="0" smtClean="0"/>
              <a:t>Glass 1: Control Chardonnay wine</a:t>
            </a:r>
          </a:p>
          <a:p>
            <a:r>
              <a:rPr lang="en-US" dirty="0" smtClean="0"/>
              <a:t>Glass 2: Ethyl acetate: </a:t>
            </a:r>
            <a:r>
              <a:rPr lang="en-US" dirty="0" smtClean="0">
                <a:solidFill>
                  <a:srgbClr val="FF0000"/>
                </a:solidFill>
              </a:rPr>
              <a:t>nail polish remover</a:t>
            </a:r>
          </a:p>
          <a:p>
            <a:r>
              <a:rPr lang="en-US" dirty="0" smtClean="0"/>
              <a:t>Glass 3: Ethyl octanoate, ethyl decanoate: </a:t>
            </a:r>
            <a:r>
              <a:rPr lang="en-US" dirty="0" smtClean="0">
                <a:solidFill>
                  <a:srgbClr val="FF0000"/>
                </a:solidFill>
              </a:rPr>
              <a:t>soap</a:t>
            </a:r>
          </a:p>
          <a:p>
            <a:r>
              <a:rPr lang="en-US" dirty="0" smtClean="0"/>
              <a:t>Glass 4: Hexyl acetate: </a:t>
            </a:r>
            <a:r>
              <a:rPr lang="en-US" dirty="0" smtClean="0">
                <a:solidFill>
                  <a:srgbClr val="FF0000"/>
                </a:solidFill>
              </a:rPr>
              <a:t>perfume</a:t>
            </a:r>
          </a:p>
          <a:p>
            <a:r>
              <a:rPr lang="en-US" dirty="0" smtClean="0"/>
              <a:t>Glass 5: Phenethylacetate, phenethyl 				alcohol: </a:t>
            </a:r>
            <a:r>
              <a:rPr lang="en-US" dirty="0" smtClean="0">
                <a:solidFill>
                  <a:srgbClr val="FF0000"/>
                </a:solidFill>
              </a:rPr>
              <a:t>rose</a:t>
            </a:r>
          </a:p>
          <a:p>
            <a:r>
              <a:rPr lang="en-US" dirty="0" smtClean="0"/>
              <a:t>Glass 6: Rhône 4600 esters, Grenache blanc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Rhône 4600: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728164" cy="4114800"/>
          </a:xfrm>
        </p:spPr>
        <p:txBody>
          <a:bodyPr/>
          <a:lstStyle/>
          <a:p>
            <a:r>
              <a:rPr lang="en-US" dirty="0" smtClean="0"/>
              <a:t>Isolated from the Côtes du Rhône region</a:t>
            </a:r>
          </a:p>
          <a:p>
            <a:r>
              <a:rPr lang="en-US" dirty="0" smtClean="0"/>
              <a:t>Complex aroma notes and elevated ester production such as tropical (pineapple) and fresh fruit (apple, pear, strawberry)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Ester?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7728164" cy="4114800"/>
          </a:xfrm>
        </p:spPr>
        <p:txBody>
          <a:bodyPr/>
          <a:lstStyle/>
          <a:p>
            <a:r>
              <a:rPr lang="en-US" dirty="0" smtClean="0"/>
              <a:t>Volatile molecule</a:t>
            </a:r>
          </a:p>
          <a:p>
            <a:r>
              <a:rPr lang="en-US" dirty="0" smtClean="0"/>
              <a:t>Formed from the reaction of an alcohol and a keto</a:t>
            </a:r>
            <a:r>
              <a:rPr lang="en-US" dirty="0"/>
              <a:t> </a:t>
            </a:r>
            <a:r>
              <a:rPr lang="en-US" dirty="0" smtClean="0"/>
              <a:t>acid</a:t>
            </a:r>
          </a:p>
          <a:p>
            <a:r>
              <a:rPr lang="en-US" dirty="0" smtClean="0"/>
              <a:t>Formed enzymatically from an alcohol and a keto acid bound to the cofactor, Coenzyme A</a:t>
            </a:r>
          </a:p>
          <a:p>
            <a:r>
              <a:rPr lang="en-US" dirty="0" smtClean="0"/>
              <a:t>Characteristic fruity and floral aromas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8600" y="304801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 Ester Formation</a:t>
            </a:r>
          </a:p>
        </p:txBody>
      </p:sp>
      <p:sp>
        <p:nvSpPr>
          <p:cNvPr id="5123" name="Text Box 1027"/>
          <p:cNvSpPr txBox="1">
            <a:spLocks noChangeArrowheads="1"/>
          </p:cNvSpPr>
          <p:nvPr/>
        </p:nvSpPr>
        <p:spPr bwMode="auto">
          <a:xfrm>
            <a:off x="2057400" y="2438401"/>
            <a:ext cx="3429000" cy="58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R</a:t>
            </a:r>
            <a:r>
              <a:rPr lang="en-US" sz="3200" baseline="-25000" dirty="0">
                <a:latin typeface="Arial" pitchFamily="34" charset="0"/>
                <a:cs typeface="Arial" pitchFamily="34" charset="0"/>
              </a:rPr>
              <a:t>1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-OH    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 +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4" name="Text Box 1028"/>
          <p:cNvSpPr txBox="1">
            <a:spLocks noChangeArrowheads="1"/>
          </p:cNvSpPr>
          <p:nvPr/>
        </p:nvSpPr>
        <p:spPr bwMode="auto">
          <a:xfrm>
            <a:off x="4800601" y="2438401"/>
            <a:ext cx="2223750" cy="58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Arial" pitchFamily="34" charset="0"/>
                <a:cs typeface="Arial" pitchFamily="34" charset="0"/>
              </a:rPr>
              <a:t>  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R</a:t>
            </a:r>
            <a:r>
              <a:rPr lang="en-US" sz="32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3200" dirty="0">
                <a:latin typeface="Arial" pitchFamily="34" charset="0"/>
                <a:cs typeface="Arial" pitchFamily="34" charset="0"/>
              </a:rPr>
              <a:t>-C</a:t>
            </a:r>
            <a:r>
              <a:rPr lang="en-US" sz="3200" dirty="0">
                <a:latin typeface="Arial" pitchFamily="34" charset="0"/>
                <a:cs typeface="Arial" pitchFamily="34" charset="0"/>
                <a:sym typeface="Symbol" pitchFamily="18" charset="2"/>
              </a:rPr>
              <a:t>CoA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Box 1029"/>
          <p:cNvSpPr txBox="1">
            <a:spLocks noChangeArrowheads="1"/>
          </p:cNvSpPr>
          <p:nvPr/>
        </p:nvSpPr>
        <p:spPr bwMode="auto">
          <a:xfrm>
            <a:off x="5410200" y="1752601"/>
            <a:ext cx="685800" cy="58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3" rIns="91424" bIns="45713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O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6" name="Line 1030"/>
          <p:cNvSpPr>
            <a:spLocks noChangeShapeType="1"/>
          </p:cNvSpPr>
          <p:nvPr/>
        </p:nvSpPr>
        <p:spPr bwMode="auto">
          <a:xfrm>
            <a:off x="5791200" y="2286000"/>
            <a:ext cx="0" cy="2281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4" tIns="45713" rIns="91424" bIns="45713"/>
          <a:lstStyle/>
          <a:p>
            <a:endParaRPr lang="en-US" dirty="0"/>
          </a:p>
        </p:txBody>
      </p:sp>
      <p:sp>
        <p:nvSpPr>
          <p:cNvPr id="5127" name="Line 1031"/>
          <p:cNvSpPr>
            <a:spLocks noChangeShapeType="1"/>
          </p:cNvSpPr>
          <p:nvPr/>
        </p:nvSpPr>
        <p:spPr bwMode="auto">
          <a:xfrm>
            <a:off x="5638800" y="2286000"/>
            <a:ext cx="0" cy="2281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4" tIns="45713" rIns="91424" bIns="45713"/>
          <a:lstStyle/>
          <a:p>
            <a:endParaRPr lang="en-US" dirty="0"/>
          </a:p>
        </p:txBody>
      </p:sp>
      <p:sp>
        <p:nvSpPr>
          <p:cNvPr id="5128" name="Text Box 1032"/>
          <p:cNvSpPr txBox="1">
            <a:spLocks noChangeArrowheads="1"/>
          </p:cNvSpPr>
          <p:nvPr/>
        </p:nvSpPr>
        <p:spPr bwMode="auto">
          <a:xfrm>
            <a:off x="2971800" y="4876800"/>
            <a:ext cx="2667441" cy="58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R</a:t>
            </a:r>
            <a:r>
              <a:rPr lang="en-US" sz="32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-O-C-R</a:t>
            </a:r>
            <a:r>
              <a:rPr lang="en-US" sz="3200" baseline="-250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9" name="Text Box 1033"/>
          <p:cNvSpPr txBox="1">
            <a:spLocks noChangeArrowheads="1"/>
          </p:cNvSpPr>
          <p:nvPr/>
        </p:nvSpPr>
        <p:spPr bwMode="auto">
          <a:xfrm>
            <a:off x="4038601" y="4114800"/>
            <a:ext cx="456936" cy="58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4" tIns="45713" rIns="91424" bIns="45713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latin typeface="Arial" pitchFamily="34" charset="0"/>
                <a:cs typeface="Arial" pitchFamily="34" charset="0"/>
              </a:rPr>
              <a:t>O</a:t>
            </a:r>
          </a:p>
        </p:txBody>
      </p:sp>
      <p:sp>
        <p:nvSpPr>
          <p:cNvPr id="5130" name="Line 1034"/>
          <p:cNvSpPr>
            <a:spLocks noChangeShapeType="1"/>
          </p:cNvSpPr>
          <p:nvPr/>
        </p:nvSpPr>
        <p:spPr bwMode="auto">
          <a:xfrm>
            <a:off x="4191000" y="4648200"/>
            <a:ext cx="0" cy="2281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4" tIns="45713" rIns="91424" bIns="45713"/>
          <a:lstStyle/>
          <a:p>
            <a:endParaRPr lang="en-US" dirty="0"/>
          </a:p>
        </p:txBody>
      </p:sp>
      <p:sp>
        <p:nvSpPr>
          <p:cNvPr id="5131" name="Line 1035"/>
          <p:cNvSpPr>
            <a:spLocks noChangeShapeType="1"/>
          </p:cNvSpPr>
          <p:nvPr/>
        </p:nvSpPr>
        <p:spPr bwMode="auto">
          <a:xfrm>
            <a:off x="4343400" y="4648200"/>
            <a:ext cx="0" cy="228104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91424" tIns="45713" rIns="91424" bIns="45713"/>
          <a:lstStyle/>
          <a:p>
            <a:endParaRPr lang="en-US" dirty="0"/>
          </a:p>
        </p:txBody>
      </p:sp>
      <p:sp>
        <p:nvSpPr>
          <p:cNvPr id="5132" name="Line 1036"/>
          <p:cNvSpPr>
            <a:spLocks noChangeShapeType="1"/>
          </p:cNvSpPr>
          <p:nvPr/>
        </p:nvSpPr>
        <p:spPr bwMode="auto">
          <a:xfrm>
            <a:off x="4267200" y="3200400"/>
            <a:ext cx="0" cy="60976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lIns="91424" tIns="45713" rIns="91424" bIns="45713"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Where do Esters Come from?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7728164" cy="41148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Can be formed by the chemical reaction of an alcohol and a keto acid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Can be formed enzymatically by the plant</a:t>
            </a:r>
          </a:p>
          <a:p>
            <a:pPr eaLnBrk="1" hangingPunct="1"/>
            <a:r>
              <a:rPr lang="en-US" dirty="0" smtClean="0">
                <a:latin typeface="Arial" charset="0"/>
              </a:rPr>
              <a:t>Can be formed enzymatically by microbes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latin typeface="Arial" charset="0"/>
              </a:rPr>
              <a:t>Where do Esters Come from in Wine?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sz="2400" dirty="0" smtClean="0">
                <a:latin typeface="Arial" charset="0"/>
              </a:rPr>
              <a:t>Can be formed by the chemical reaction of an alcohol and a keto acid</a:t>
            </a:r>
          </a:p>
          <a:p>
            <a:pPr eaLnBrk="1" hangingPunct="1"/>
            <a:r>
              <a:rPr lang="en-US" sz="2400" dirty="0" smtClean="0">
                <a:latin typeface="Arial" charset="0"/>
              </a:rPr>
              <a:t>Can be formed enzymatically by the plant</a:t>
            </a:r>
          </a:p>
          <a:p>
            <a:pPr eaLnBrk="1" hangingPunct="1"/>
            <a:r>
              <a:rPr lang="en-US" b="1" dirty="0" smtClean="0">
                <a:latin typeface="Arial" charset="0"/>
              </a:rPr>
              <a:t>Can be formed enzymatically by microbes</a:t>
            </a:r>
          </a:p>
          <a:p>
            <a:pPr lvl="1"/>
            <a:r>
              <a:rPr lang="en-US" b="1" dirty="0" smtClean="0">
                <a:latin typeface="Arial" charset="0"/>
              </a:rPr>
              <a:t>Non</a:t>
            </a:r>
            <a:r>
              <a:rPr lang="en-US" b="1" i="1" dirty="0" smtClean="0">
                <a:latin typeface="Arial" charset="0"/>
              </a:rPr>
              <a:t>-Saccharomyces</a:t>
            </a:r>
            <a:r>
              <a:rPr lang="en-US" b="1" dirty="0" smtClean="0">
                <a:latin typeface="Arial" charset="0"/>
              </a:rPr>
              <a:t> yeasts</a:t>
            </a:r>
          </a:p>
          <a:p>
            <a:pPr lvl="1"/>
            <a:r>
              <a:rPr lang="en-US" b="1" i="1" dirty="0" smtClean="0">
                <a:latin typeface="Arial" charset="0"/>
              </a:rPr>
              <a:t>Saccharomyces</a:t>
            </a:r>
          </a:p>
          <a:p>
            <a:pPr lvl="1"/>
            <a:r>
              <a:rPr lang="en-US" b="1" dirty="0" smtClean="0">
                <a:latin typeface="Arial" charset="0"/>
              </a:rPr>
              <a:t>Lactic acid bacteria</a:t>
            </a:r>
          </a:p>
          <a:p>
            <a:pPr lvl="1"/>
            <a:r>
              <a:rPr lang="en-US" b="1" dirty="0" smtClean="0">
                <a:latin typeface="Arial" charset="0"/>
              </a:rPr>
              <a:t>Acetic acid bacteria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Ester Classes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09601" y="1600201"/>
            <a:ext cx="7773195" cy="4572497"/>
          </a:xfrm>
        </p:spPr>
        <p:txBody>
          <a:bodyPr/>
          <a:lstStyle/>
          <a:p>
            <a:pPr>
              <a:buClrTx/>
            </a:pPr>
            <a:r>
              <a:rPr lang="en-US" dirty="0" smtClean="0">
                <a:latin typeface="Arial" charset="0"/>
                <a:cs typeface="Arial" charset="0"/>
              </a:rPr>
              <a:t>Ethyl esters of acids</a:t>
            </a:r>
          </a:p>
          <a:p>
            <a:pPr>
              <a:buClrTx/>
            </a:pPr>
            <a:r>
              <a:rPr lang="en-US" dirty="0" smtClean="0">
                <a:latin typeface="Arial" charset="0"/>
                <a:cs typeface="Arial" charset="0"/>
              </a:rPr>
              <a:t>Acetate esters of alcohols</a:t>
            </a:r>
          </a:p>
          <a:p>
            <a:pPr>
              <a:buClrTx/>
              <a:buFont typeface="Monotype Sorts" pitchFamily="28" charset="2"/>
              <a:buNone/>
            </a:pPr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Ester Classes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09601" y="1600201"/>
            <a:ext cx="7773195" cy="4572497"/>
          </a:xfrm>
        </p:spPr>
        <p:txBody>
          <a:bodyPr>
            <a:normAutofit/>
          </a:bodyPr>
          <a:lstStyle/>
          <a:p>
            <a:pPr>
              <a:buClrTx/>
            </a:pPr>
            <a:r>
              <a:rPr lang="en-US" dirty="0" smtClean="0">
                <a:latin typeface="Arial" charset="0"/>
                <a:cs typeface="Arial" charset="0"/>
              </a:rPr>
              <a:t>Ethyl esters of acids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Keto acids from amino acid catabolism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Fatty acids from fatty acid biosynthesis or lipid degradation</a:t>
            </a:r>
          </a:p>
          <a:p>
            <a:pPr>
              <a:buClrTx/>
            </a:pPr>
            <a:r>
              <a:rPr lang="en-US" dirty="0" smtClean="0">
                <a:latin typeface="Arial" charset="0"/>
                <a:cs typeface="Arial" charset="0"/>
              </a:rPr>
              <a:t>Acetate esters of alcohols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Ethanol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Derivatives from nitrogen metabolism</a:t>
            </a:r>
          </a:p>
          <a:p>
            <a:pPr lvl="2"/>
            <a:r>
              <a:rPr lang="en-US" dirty="0" smtClean="0">
                <a:latin typeface="Arial" charset="0"/>
                <a:cs typeface="Arial" charset="0"/>
              </a:rPr>
              <a:t>Fusel oils from amino acid catabolism</a:t>
            </a:r>
          </a:p>
          <a:p>
            <a:pPr lvl="2"/>
            <a:r>
              <a:rPr lang="en-US" dirty="0" smtClean="0">
                <a:latin typeface="Arial" charset="0"/>
                <a:cs typeface="Arial" charset="0"/>
              </a:rPr>
              <a:t>Alcohols from purine and pyrimidine catabolism</a:t>
            </a:r>
          </a:p>
          <a:p>
            <a:pPr>
              <a:buClrTx/>
              <a:buFont typeface="Monotype Sorts" pitchFamily="28" charset="2"/>
              <a:buNone/>
            </a:pPr>
            <a:endParaRPr 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Custom 3">
      <a:dk1>
        <a:sysClr val="windowText" lastClr="000000"/>
      </a:dk1>
      <a:lt1>
        <a:sysClr val="window" lastClr="FFFFFF"/>
      </a:lt1>
      <a:dk2>
        <a:srgbClr val="34A342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lnDef>
  </a:objectDefaults>
  <a:extraClrSchemeLst>
    <a:extraClrScheme>
      <a:clrScheme name="untitled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851</Words>
  <Application>Microsoft Office PowerPoint</Application>
  <PresentationFormat>On-screen Show (4:3)</PresentationFormat>
  <Paragraphs>214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Theme2</vt:lpstr>
      <vt:lpstr>Worksheet</vt:lpstr>
      <vt:lpstr>Slide 1</vt:lpstr>
      <vt:lpstr>Outline of Presentation</vt:lpstr>
      <vt:lpstr>Introduction to Esters</vt:lpstr>
      <vt:lpstr>What Is an Ester?</vt:lpstr>
      <vt:lpstr> Ester Formation</vt:lpstr>
      <vt:lpstr>Where do Esters Come from?</vt:lpstr>
      <vt:lpstr>Where do Esters Come from in Wine?</vt:lpstr>
      <vt:lpstr>Ester Classes</vt:lpstr>
      <vt:lpstr>Ester Classes</vt:lpstr>
      <vt:lpstr>Common Esters Found in Wine</vt:lpstr>
      <vt:lpstr>Positive Wine Characters Associated with Esters</vt:lpstr>
      <vt:lpstr>Esters Associated with Apple</vt:lpstr>
      <vt:lpstr>Esters Associated with Pineapple</vt:lpstr>
      <vt:lpstr>Esters Found in Chardonnay</vt:lpstr>
      <vt:lpstr>Negative Wine Characteristics Associated with Esters</vt:lpstr>
      <vt:lpstr>Ester Expression</vt:lpstr>
      <vt:lpstr>In General . . .</vt:lpstr>
      <vt:lpstr>Negative Ester Characters</vt:lpstr>
      <vt:lpstr>Esters Found in Chardonnay</vt:lpstr>
      <vt:lpstr>Ester Formation During Fermentation</vt:lpstr>
      <vt:lpstr>Ester Formation during Fermentation</vt:lpstr>
      <vt:lpstr>Production by Non-Saccharomyces yeast</vt:lpstr>
      <vt:lpstr>Production by Non-Saccharomyces yeast</vt:lpstr>
      <vt:lpstr>Production by Saccharomyces</vt:lpstr>
      <vt:lpstr>Ester Formation in Wines</vt:lpstr>
      <vt:lpstr>Stability of Esters</vt:lpstr>
      <vt:lpstr>Ester Loss</vt:lpstr>
      <vt:lpstr>Ester Loss</vt:lpstr>
      <vt:lpstr>Control of Ester Formation</vt:lpstr>
      <vt:lpstr>Ester Taint Tasting</vt:lpstr>
      <vt:lpstr>Ester Taint Tasting</vt:lpstr>
      <vt:lpstr>Rhône 4600:</vt:lpstr>
    </vt:vector>
  </TitlesOfParts>
  <Company>Viticulture &amp; Enology, UC Davis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Viticulture &amp; Enology</dc:creator>
  <cp:lastModifiedBy>bogart.kl</cp:lastModifiedBy>
  <cp:revision>20</cp:revision>
  <dcterms:created xsi:type="dcterms:W3CDTF">2010-12-04T18:21:42Z</dcterms:created>
  <dcterms:modified xsi:type="dcterms:W3CDTF">2010-12-06T17:08:29Z</dcterms:modified>
</cp:coreProperties>
</file>