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9B1094-D7DC-4D6D-854A-7532AAF11729}" type="datetimeFigureOut">
              <a:rPr lang="en-US" smtClean="0"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2339E28-EE43-47C8-BB7D-2693D20210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Alison Crowe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Director of Winemaking,</a:t>
            </a:r>
          </a:p>
          <a:p>
            <a:r>
              <a:rPr lang="en-US" sz="2400" dirty="0" smtClean="0"/>
              <a:t>Plata Wine Partners</a:t>
            </a:r>
          </a:p>
        </p:txBody>
      </p:sp>
    </p:spTree>
    <p:extLst>
      <p:ext uri="{BB962C8B-B14F-4D97-AF65-F5344CB8AC3E}">
        <p14:creationId xmlns:p14="http://schemas.microsoft.com/office/powerpoint/2010/main" val="2279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192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sz="5300" dirty="0" smtClean="0"/>
              <a:t>Hey, Nice Pinot!</a:t>
            </a:r>
            <a:r>
              <a:rPr lang="en-US" sz="6000" dirty="0" smtClean="0"/>
              <a:t>	</a:t>
            </a:r>
            <a:br>
              <a:rPr lang="en-US" sz="6000" dirty="0" smtClean="0"/>
            </a:br>
            <a:r>
              <a:rPr lang="en-US" sz="6000" dirty="0" smtClean="0"/>
              <a:t> </a:t>
            </a:r>
            <a:r>
              <a:rPr lang="en-US" sz="4000" dirty="0" smtClean="0"/>
              <a:t>(Wait…that’s Chardonnay)….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925" y="2324100"/>
            <a:ext cx="4697163" cy="3508375"/>
          </a:xfrm>
        </p:spPr>
      </p:pic>
    </p:spTree>
    <p:extLst>
      <p:ext uri="{BB962C8B-B14F-4D97-AF65-F5344CB8AC3E}">
        <p14:creationId xmlns:p14="http://schemas.microsoft.com/office/powerpoint/2010/main" val="25854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Throwing the Book at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After all that rain, it’s probably not just Botrytis you’ve got out there…..</a:t>
            </a:r>
          </a:p>
          <a:p>
            <a:r>
              <a:rPr lang="en-US" dirty="0" smtClean="0"/>
              <a:t>Fast and Furious </a:t>
            </a:r>
            <a:r>
              <a:rPr lang="en-US" sz="2400" dirty="0" smtClean="0"/>
              <a:t>(do you have time to sort?)</a:t>
            </a:r>
          </a:p>
          <a:p>
            <a:r>
              <a:rPr lang="en-US" dirty="0" smtClean="0"/>
              <a:t>Night pick </a:t>
            </a:r>
            <a:r>
              <a:rPr lang="en-US" sz="2400" dirty="0" smtClean="0"/>
              <a:t>(low temps slow down chemical reactions)</a:t>
            </a:r>
          </a:p>
          <a:p>
            <a:r>
              <a:rPr lang="en-US" dirty="0" smtClean="0"/>
              <a:t>Stat! (+ 30 ppm SO2 and 0.2 g/L </a:t>
            </a:r>
            <a:r>
              <a:rPr lang="en-US" dirty="0" err="1" smtClean="0"/>
              <a:t>Galalcool</a:t>
            </a:r>
            <a:r>
              <a:rPr lang="en-US" dirty="0" smtClean="0"/>
              <a:t> tannin in the vineyard against </a:t>
            </a:r>
            <a:r>
              <a:rPr lang="en-US" dirty="0" err="1" smtClean="0"/>
              <a:t>laccase</a:t>
            </a:r>
            <a:r>
              <a:rPr lang="en-US" dirty="0" smtClean="0"/>
              <a:t>, antioxidant)</a:t>
            </a:r>
          </a:p>
          <a:p>
            <a:r>
              <a:rPr lang="en-US" dirty="0" smtClean="0"/>
              <a:t>SO2 is your friend (add more than normal)</a:t>
            </a:r>
          </a:p>
          <a:p>
            <a:r>
              <a:rPr lang="en-US" dirty="0" smtClean="0"/>
              <a:t>Inoculate at high rate w/ strong yeast (2.5 #/K gal of PDM, K1, </a:t>
            </a:r>
            <a:r>
              <a:rPr lang="en-US" dirty="0" err="1" smtClean="0"/>
              <a:t>etc</a:t>
            </a:r>
            <a:r>
              <a:rPr lang="en-US" dirty="0" smtClean="0"/>
              <a:t>) </a:t>
            </a:r>
            <a:endParaRPr lang="en-US" dirty="0" smtClean="0"/>
          </a:p>
          <a:p>
            <a:r>
              <a:rPr lang="en-US" dirty="0" err="1" smtClean="0"/>
              <a:t>DON’t</a:t>
            </a:r>
            <a:r>
              <a:rPr lang="en-US" dirty="0" smtClean="0"/>
              <a:t> MESS AROUND!!!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 and Rot and Crud, Oh My! -Whites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590800"/>
            <a:ext cx="6777317" cy="350897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70 ppm SO2 at crusher (or 50 in field, 20 at crusher</a:t>
            </a:r>
            <a:r>
              <a:rPr lang="en-US" dirty="0" smtClean="0"/>
              <a:t>)</a:t>
            </a:r>
          </a:p>
          <a:p>
            <a:r>
              <a:rPr lang="en-US" dirty="0"/>
              <a:t>Take press cut at 165 gal/ton and treat hard press with additional </a:t>
            </a:r>
            <a:r>
              <a:rPr lang="en-US" dirty="0" err="1"/>
              <a:t>pvpp</a:t>
            </a:r>
            <a:r>
              <a:rPr lang="en-US" dirty="0"/>
              <a:t>, bento and </a:t>
            </a:r>
            <a:r>
              <a:rPr lang="en-US" dirty="0" smtClean="0"/>
              <a:t>carbon</a:t>
            </a:r>
            <a:endParaRPr lang="en-US" dirty="0" smtClean="0"/>
          </a:p>
          <a:p>
            <a:r>
              <a:rPr lang="en-US" dirty="0" err="1" smtClean="0"/>
              <a:t>Endozyme</a:t>
            </a:r>
            <a:r>
              <a:rPr lang="en-US" dirty="0" smtClean="0"/>
              <a:t> </a:t>
            </a:r>
            <a:r>
              <a:rPr lang="en-US" dirty="0" err="1" smtClean="0"/>
              <a:t>Antibotrytis</a:t>
            </a:r>
            <a:r>
              <a:rPr lang="en-US" dirty="0" smtClean="0"/>
              <a:t> </a:t>
            </a:r>
            <a:r>
              <a:rPr lang="en-US" dirty="0" smtClean="0"/>
              <a:t>(sold by AEB Group)</a:t>
            </a:r>
            <a:endParaRPr lang="en-US" dirty="0" smtClean="0"/>
          </a:p>
          <a:p>
            <a:r>
              <a:rPr lang="en-US" dirty="0" smtClean="0"/>
              <a:t>200 ppm </a:t>
            </a:r>
            <a:r>
              <a:rPr lang="en-US" dirty="0" smtClean="0"/>
              <a:t>Lysozyme </a:t>
            </a:r>
            <a:r>
              <a:rPr lang="en-US" dirty="0" smtClean="0"/>
              <a:t>(controls gram positive bacteria only) </a:t>
            </a:r>
            <a:r>
              <a:rPr lang="en-US" dirty="0" smtClean="0"/>
              <a:t>2 </a:t>
            </a:r>
            <a:r>
              <a:rPr lang="en-US" dirty="0" err="1" smtClean="0"/>
              <a:t>hrs</a:t>
            </a:r>
            <a:r>
              <a:rPr lang="en-US" dirty="0" smtClean="0"/>
              <a:t> after SO2</a:t>
            </a:r>
            <a:endParaRPr lang="en-US" dirty="0" smtClean="0"/>
          </a:p>
          <a:p>
            <a:r>
              <a:rPr lang="en-US" dirty="0" smtClean="0"/>
              <a:t>1-3</a:t>
            </a:r>
            <a:r>
              <a:rPr lang="en-US" dirty="0" smtClean="0"/>
              <a:t>#/</a:t>
            </a:r>
            <a:r>
              <a:rPr lang="en-US" dirty="0" smtClean="0"/>
              <a:t>K gal </a:t>
            </a:r>
            <a:r>
              <a:rPr lang="en-US" dirty="0" err="1" smtClean="0"/>
              <a:t>Bentonite</a:t>
            </a:r>
            <a:r>
              <a:rPr lang="en-US" dirty="0" smtClean="0"/>
              <a:t> &gt;4 </a:t>
            </a:r>
            <a:r>
              <a:rPr lang="en-US" dirty="0" err="1" smtClean="0"/>
              <a:t>hrs</a:t>
            </a:r>
            <a:r>
              <a:rPr lang="en-US" dirty="0" smtClean="0"/>
              <a:t> after enzyme</a:t>
            </a:r>
            <a:endParaRPr lang="en-US" dirty="0" smtClean="0"/>
          </a:p>
          <a:p>
            <a:r>
              <a:rPr lang="en-US" dirty="0" smtClean="0"/>
              <a:t>1-3#/</a:t>
            </a:r>
            <a:r>
              <a:rPr lang="en-US" dirty="0" smtClean="0"/>
              <a:t>K gal </a:t>
            </a:r>
            <a:r>
              <a:rPr lang="en-US" dirty="0" smtClean="0"/>
              <a:t>PVPP</a:t>
            </a:r>
            <a:endParaRPr lang="en-US" dirty="0" smtClean="0"/>
          </a:p>
          <a:p>
            <a:r>
              <a:rPr lang="en-US" dirty="0" smtClean="0"/>
              <a:t>Carbon trials post </a:t>
            </a:r>
            <a:r>
              <a:rPr lang="en-US" dirty="0" err="1" smtClean="0"/>
              <a:t>ferm</a:t>
            </a:r>
            <a:r>
              <a:rPr lang="en-US" dirty="0" smtClean="0"/>
              <a:t> as needed </a:t>
            </a:r>
          </a:p>
          <a:p>
            <a:r>
              <a:rPr lang="en-US" dirty="0" smtClean="0"/>
              <a:t>Beware of stinky lees, oxidation, general bad behavior……….be proactive!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88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for </a:t>
            </a:r>
            <a:r>
              <a:rPr lang="en-US" dirty="0" smtClean="0"/>
              <a:t>Reds…..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dirty="0" smtClean="0"/>
              <a:t>Get the fermentation going </a:t>
            </a:r>
            <a:r>
              <a:rPr lang="en-US" dirty="0" err="1" smtClean="0"/>
              <a:t>asap</a:t>
            </a:r>
            <a:endParaRPr lang="en-US" dirty="0" smtClean="0"/>
          </a:p>
          <a:p>
            <a:r>
              <a:rPr lang="en-US" dirty="0" smtClean="0"/>
              <a:t>Up the SO2 to at least 50 ppm</a:t>
            </a:r>
          </a:p>
          <a:p>
            <a:r>
              <a:rPr lang="en-US" dirty="0" smtClean="0"/>
              <a:t>Add extra fermentation tannins, oak dust </a:t>
            </a:r>
          </a:p>
          <a:p>
            <a:r>
              <a:rPr lang="en-US" dirty="0" smtClean="0"/>
              <a:t>Adjust pH under 3.60 to help control spoilage bacteria </a:t>
            </a:r>
          </a:p>
          <a:p>
            <a:r>
              <a:rPr lang="en-US" dirty="0" smtClean="0"/>
              <a:t>Inoculate w/ strong </a:t>
            </a:r>
            <a:r>
              <a:rPr lang="en-US" dirty="0" err="1" smtClean="0"/>
              <a:t>fermentor</a:t>
            </a:r>
            <a:r>
              <a:rPr lang="en-US" dirty="0" smtClean="0"/>
              <a:t>, don’t over-feed the “bad guys” extra nutrients</a:t>
            </a:r>
          </a:p>
          <a:p>
            <a:r>
              <a:rPr lang="en-US" dirty="0" smtClean="0"/>
              <a:t>Max out warm (85 F+) but don’t stick it </a:t>
            </a:r>
            <a:endParaRPr lang="en-US" dirty="0"/>
          </a:p>
          <a:p>
            <a:r>
              <a:rPr lang="en-US" dirty="0" err="1" smtClean="0"/>
              <a:t>Thermovinification</a:t>
            </a:r>
            <a:r>
              <a:rPr lang="en-US" dirty="0" smtClean="0"/>
              <a:t> – do it if you can!</a:t>
            </a:r>
            <a:endParaRPr lang="en-US" dirty="0" smtClean="0"/>
          </a:p>
          <a:p>
            <a:pPr lvl="1"/>
            <a:r>
              <a:rPr lang="en-US" dirty="0" smtClean="0"/>
              <a:t>“Flash Détente” </a:t>
            </a:r>
            <a:r>
              <a:rPr lang="en-US" dirty="0" smtClean="0"/>
              <a:t>denatures </a:t>
            </a:r>
            <a:r>
              <a:rPr lang="en-US" dirty="0" err="1" smtClean="0"/>
              <a:t>laccase</a:t>
            </a:r>
            <a:r>
              <a:rPr lang="en-US" dirty="0" smtClean="0"/>
              <a:t>, kills all microbes!  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47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</TotalTime>
  <Words>286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Austin</vt:lpstr>
      <vt:lpstr>Alison Crowe</vt:lpstr>
      <vt:lpstr>Hey, Nice Pinot!   (Wait…that’s Chardonnay)….</vt:lpstr>
      <vt:lpstr>Throwing the Book at 2011</vt:lpstr>
      <vt:lpstr>Bot and Rot and Crud, Oh My! -Whites</vt:lpstr>
      <vt:lpstr>And for Reds…..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Crowe</dc:creator>
  <cp:lastModifiedBy>Alison Crowe</cp:lastModifiedBy>
  <cp:revision>7</cp:revision>
  <dcterms:created xsi:type="dcterms:W3CDTF">2011-12-07T22:30:39Z</dcterms:created>
  <dcterms:modified xsi:type="dcterms:W3CDTF">2011-12-07T23:48:31Z</dcterms:modified>
</cp:coreProperties>
</file>