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79" r:id="rId2"/>
    <p:sldMasterId id="2147483723" r:id="rId3"/>
  </p:sldMasterIdLst>
  <p:notesMasterIdLst>
    <p:notesMasterId r:id="rId73"/>
  </p:notesMasterIdLst>
  <p:handoutMasterIdLst>
    <p:handoutMasterId r:id="rId74"/>
  </p:handoutMasterIdLst>
  <p:sldIdLst>
    <p:sldId id="1135" r:id="rId4"/>
    <p:sldId id="1195" r:id="rId5"/>
    <p:sldId id="1261" r:id="rId6"/>
    <p:sldId id="1260" r:id="rId7"/>
    <p:sldId id="1262" r:id="rId8"/>
    <p:sldId id="1293" r:id="rId9"/>
    <p:sldId id="1294" r:id="rId10"/>
    <p:sldId id="1296" r:id="rId11"/>
    <p:sldId id="1297" r:id="rId12"/>
    <p:sldId id="1298" r:id="rId13"/>
    <p:sldId id="1299" r:id="rId14"/>
    <p:sldId id="1300" r:id="rId15"/>
    <p:sldId id="1301" r:id="rId16"/>
    <p:sldId id="1302" r:id="rId17"/>
    <p:sldId id="1303" r:id="rId18"/>
    <p:sldId id="1304" r:id="rId19"/>
    <p:sldId id="1138" r:id="rId20"/>
    <p:sldId id="1204" r:id="rId21"/>
    <p:sldId id="1202" r:id="rId22"/>
    <p:sldId id="1203" r:id="rId23"/>
    <p:sldId id="1254" r:id="rId24"/>
    <p:sldId id="1272" r:id="rId25"/>
    <p:sldId id="1255" r:id="rId26"/>
    <p:sldId id="1285" r:id="rId27"/>
    <p:sldId id="1286" r:id="rId28"/>
    <p:sldId id="1287" r:id="rId29"/>
    <p:sldId id="1288" r:id="rId30"/>
    <p:sldId id="1289" r:id="rId31"/>
    <p:sldId id="1290" r:id="rId32"/>
    <p:sldId id="1291" r:id="rId33"/>
    <p:sldId id="1292" r:id="rId34"/>
    <p:sldId id="1139" r:id="rId35"/>
    <p:sldId id="1214" r:id="rId36"/>
    <p:sldId id="1246" r:id="rId37"/>
    <p:sldId id="1229" r:id="rId38"/>
    <p:sldId id="1248" r:id="rId39"/>
    <p:sldId id="1263" r:id="rId40"/>
    <p:sldId id="1126" r:id="rId41"/>
    <p:sldId id="1221" r:id="rId42"/>
    <p:sldId id="1273" r:id="rId43"/>
    <p:sldId id="1276" r:id="rId44"/>
    <p:sldId id="1275" r:id="rId45"/>
    <p:sldId id="1220" r:id="rId46"/>
    <p:sldId id="1249" r:id="rId47"/>
    <p:sldId id="1164" r:id="rId48"/>
    <p:sldId id="1250" r:id="rId49"/>
    <p:sldId id="1251" r:id="rId50"/>
    <p:sldId id="1224" r:id="rId51"/>
    <p:sldId id="1225" r:id="rId52"/>
    <p:sldId id="1226" r:id="rId53"/>
    <p:sldId id="1305" r:id="rId54"/>
    <p:sldId id="1280" r:id="rId55"/>
    <p:sldId id="1232" r:id="rId56"/>
    <p:sldId id="1233" r:id="rId57"/>
    <p:sldId id="1234" r:id="rId58"/>
    <p:sldId id="1235" r:id="rId59"/>
    <p:sldId id="1236" r:id="rId60"/>
    <p:sldId id="1237" r:id="rId61"/>
    <p:sldId id="1238" r:id="rId62"/>
    <p:sldId id="1284" r:id="rId63"/>
    <p:sldId id="1241" r:id="rId64"/>
    <p:sldId id="1242" r:id="rId65"/>
    <p:sldId id="1243" r:id="rId66"/>
    <p:sldId id="1244" r:id="rId67"/>
    <p:sldId id="1283" r:id="rId68"/>
    <p:sldId id="1308" r:id="rId69"/>
    <p:sldId id="1282" r:id="rId70"/>
    <p:sldId id="1306" r:id="rId71"/>
    <p:sldId id="1307" r:id="rId72"/>
  </p:sldIdLst>
  <p:sldSz cx="9144000" cy="6858000" type="screen4x3"/>
  <p:notesSz cx="7010400" cy="9296400"/>
  <p:defaultTextStyle>
    <a:defPPr>
      <a:defRPr lang="en-US"/>
    </a:defPPr>
    <a:lvl1pPr algn="l" rtl="0" fontAlgn="base">
      <a:spcBef>
        <a:spcPct val="0"/>
      </a:spcBef>
      <a:spcAft>
        <a:spcPct val="0"/>
      </a:spcAft>
      <a:defRPr i="1" kern="1200">
        <a:solidFill>
          <a:schemeClr val="tx1"/>
        </a:solidFill>
        <a:latin typeface="Times New Roman" pitchFamily="18" charset="0"/>
        <a:ea typeface="+mn-ea"/>
        <a:cs typeface="Arial" charset="0"/>
      </a:defRPr>
    </a:lvl1pPr>
    <a:lvl2pPr marL="457200" algn="l" rtl="0" fontAlgn="base">
      <a:spcBef>
        <a:spcPct val="0"/>
      </a:spcBef>
      <a:spcAft>
        <a:spcPct val="0"/>
      </a:spcAft>
      <a:defRPr i="1" kern="1200">
        <a:solidFill>
          <a:schemeClr val="tx1"/>
        </a:solidFill>
        <a:latin typeface="Times New Roman" pitchFamily="18" charset="0"/>
        <a:ea typeface="+mn-ea"/>
        <a:cs typeface="Arial" charset="0"/>
      </a:defRPr>
    </a:lvl2pPr>
    <a:lvl3pPr marL="914400" algn="l" rtl="0" fontAlgn="base">
      <a:spcBef>
        <a:spcPct val="0"/>
      </a:spcBef>
      <a:spcAft>
        <a:spcPct val="0"/>
      </a:spcAft>
      <a:defRPr i="1" kern="1200">
        <a:solidFill>
          <a:schemeClr val="tx1"/>
        </a:solidFill>
        <a:latin typeface="Times New Roman" pitchFamily="18" charset="0"/>
        <a:ea typeface="+mn-ea"/>
        <a:cs typeface="Arial" charset="0"/>
      </a:defRPr>
    </a:lvl3pPr>
    <a:lvl4pPr marL="1371600" algn="l" rtl="0" fontAlgn="base">
      <a:spcBef>
        <a:spcPct val="0"/>
      </a:spcBef>
      <a:spcAft>
        <a:spcPct val="0"/>
      </a:spcAft>
      <a:defRPr i="1" kern="1200">
        <a:solidFill>
          <a:schemeClr val="tx1"/>
        </a:solidFill>
        <a:latin typeface="Times New Roman" pitchFamily="18" charset="0"/>
        <a:ea typeface="+mn-ea"/>
        <a:cs typeface="Arial" charset="0"/>
      </a:defRPr>
    </a:lvl4pPr>
    <a:lvl5pPr marL="1828800" algn="l" rtl="0" fontAlgn="base">
      <a:spcBef>
        <a:spcPct val="0"/>
      </a:spcBef>
      <a:spcAft>
        <a:spcPct val="0"/>
      </a:spcAft>
      <a:defRPr i="1" kern="1200">
        <a:solidFill>
          <a:schemeClr val="tx1"/>
        </a:solidFill>
        <a:latin typeface="Times New Roman" pitchFamily="18" charset="0"/>
        <a:ea typeface="+mn-ea"/>
        <a:cs typeface="Arial" charset="0"/>
      </a:defRPr>
    </a:lvl5pPr>
    <a:lvl6pPr marL="2286000" algn="l" defTabSz="914400" rtl="0" eaLnBrk="1" latinLnBrk="0" hangingPunct="1">
      <a:defRPr i="1" kern="1200">
        <a:solidFill>
          <a:schemeClr val="tx1"/>
        </a:solidFill>
        <a:latin typeface="Times New Roman" pitchFamily="18" charset="0"/>
        <a:ea typeface="+mn-ea"/>
        <a:cs typeface="Arial" charset="0"/>
      </a:defRPr>
    </a:lvl6pPr>
    <a:lvl7pPr marL="2743200" algn="l" defTabSz="914400" rtl="0" eaLnBrk="1" latinLnBrk="0" hangingPunct="1">
      <a:defRPr i="1" kern="1200">
        <a:solidFill>
          <a:schemeClr val="tx1"/>
        </a:solidFill>
        <a:latin typeface="Times New Roman" pitchFamily="18" charset="0"/>
        <a:ea typeface="+mn-ea"/>
        <a:cs typeface="Arial" charset="0"/>
      </a:defRPr>
    </a:lvl7pPr>
    <a:lvl8pPr marL="3200400" algn="l" defTabSz="914400" rtl="0" eaLnBrk="1" latinLnBrk="0" hangingPunct="1">
      <a:defRPr i="1" kern="1200">
        <a:solidFill>
          <a:schemeClr val="tx1"/>
        </a:solidFill>
        <a:latin typeface="Times New Roman" pitchFamily="18" charset="0"/>
        <a:ea typeface="+mn-ea"/>
        <a:cs typeface="Arial" charset="0"/>
      </a:defRPr>
    </a:lvl8pPr>
    <a:lvl9pPr marL="3657600" algn="l" defTabSz="914400" rtl="0" eaLnBrk="1" latinLnBrk="0" hangingPunct="1">
      <a:defRPr i="1"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4">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el Her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CFAA"/>
    <a:srgbClr val="000099"/>
    <a:srgbClr val="11C1FF"/>
    <a:srgbClr val="35EB46"/>
    <a:srgbClr val="88B931"/>
    <a:srgbClr val="FBC497"/>
    <a:srgbClr val="DC5A40"/>
    <a:srgbClr val="E9AD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1234" autoAdjust="0"/>
    <p:restoredTop sz="77639" autoAdjust="0"/>
  </p:normalViewPr>
  <p:slideViewPr>
    <p:cSldViewPr snapToGrid="0">
      <p:cViewPr varScale="1">
        <p:scale>
          <a:sx n="84" d="100"/>
          <a:sy n="84" d="100"/>
        </p:scale>
        <p:origin x="96" y="60"/>
      </p:cViewPr>
      <p:guideLst>
        <p:guide orient="horz" pos="216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0" d="100"/>
        <a:sy n="60" d="100"/>
      </p:scale>
      <p:origin x="0" y="58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88139" tIns="44070" rIns="88139" bIns="44070" rtlCol="0"/>
          <a:lstStyle>
            <a:lvl1pPr algn="l">
              <a:defRPr sz="1200"/>
            </a:lvl1pPr>
          </a:lstStyle>
          <a:p>
            <a:pPr>
              <a:defRPr/>
            </a:pPr>
            <a:endParaRPr lang="en-US"/>
          </a:p>
        </p:txBody>
      </p:sp>
      <p:sp>
        <p:nvSpPr>
          <p:cNvPr id="3" name="Date Placeholder 2"/>
          <p:cNvSpPr>
            <a:spLocks noGrp="1"/>
          </p:cNvSpPr>
          <p:nvPr>
            <p:ph type="dt" sz="quarter" idx="1"/>
          </p:nvPr>
        </p:nvSpPr>
        <p:spPr>
          <a:xfrm>
            <a:off x="3970338" y="0"/>
            <a:ext cx="3038475" cy="463550"/>
          </a:xfrm>
          <a:prstGeom prst="rect">
            <a:avLst/>
          </a:prstGeom>
        </p:spPr>
        <p:txBody>
          <a:bodyPr vert="horz" lIns="88139" tIns="44070" rIns="88139" bIns="44070" rtlCol="0"/>
          <a:lstStyle>
            <a:lvl1pPr algn="r">
              <a:defRPr sz="1200"/>
            </a:lvl1pPr>
          </a:lstStyle>
          <a:p>
            <a:pPr>
              <a:defRPr/>
            </a:pPr>
            <a:fld id="{D1EE8E8D-B1DF-4139-AD45-C7712A36CB1D}" type="datetimeFigureOut">
              <a:rPr lang="en-US"/>
              <a:pPr>
                <a:defRPr/>
              </a:pPr>
              <a:t>4/21/2014</a:t>
            </a:fld>
            <a:endParaRPr lang="en-US"/>
          </a:p>
        </p:txBody>
      </p:sp>
      <p:sp>
        <p:nvSpPr>
          <p:cNvPr id="4" name="Footer Placeholder 3"/>
          <p:cNvSpPr>
            <a:spLocks noGrp="1"/>
          </p:cNvSpPr>
          <p:nvPr>
            <p:ph type="ftr" sz="quarter" idx="2"/>
          </p:nvPr>
        </p:nvSpPr>
        <p:spPr>
          <a:xfrm>
            <a:off x="0" y="8831263"/>
            <a:ext cx="3038475" cy="463550"/>
          </a:xfrm>
          <a:prstGeom prst="rect">
            <a:avLst/>
          </a:prstGeom>
        </p:spPr>
        <p:txBody>
          <a:bodyPr vert="horz" lIns="88139" tIns="44070" rIns="88139" bIns="4407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970338" y="8831263"/>
            <a:ext cx="3038475" cy="463550"/>
          </a:xfrm>
          <a:prstGeom prst="rect">
            <a:avLst/>
          </a:prstGeom>
        </p:spPr>
        <p:txBody>
          <a:bodyPr vert="horz" lIns="88139" tIns="44070" rIns="88139" bIns="44070" rtlCol="0" anchor="b"/>
          <a:lstStyle>
            <a:lvl1pPr algn="r">
              <a:defRPr sz="1200"/>
            </a:lvl1pPr>
          </a:lstStyle>
          <a:p>
            <a:pPr>
              <a:defRPr/>
            </a:pPr>
            <a:fld id="{396160F6-4D25-4E0F-A491-D9E9FEBAA1FF}" type="slidenum">
              <a:rPr lang="en-US"/>
              <a:pPr>
                <a:defRPr/>
              </a:pPr>
              <a:t>‹#›</a:t>
            </a:fld>
            <a:endParaRPr lang="en-US"/>
          </a:p>
        </p:txBody>
      </p:sp>
    </p:spTree>
    <p:extLst>
      <p:ext uri="{BB962C8B-B14F-4D97-AF65-F5344CB8AC3E}">
        <p14:creationId xmlns:p14="http://schemas.microsoft.com/office/powerpoint/2010/main" val="224342018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defTabSz="931887">
              <a:defRPr sz="1300" i="0">
                <a:latin typeface="Arial" charset="0"/>
              </a:defRPr>
            </a:lvl1pPr>
          </a:lstStyle>
          <a:p>
            <a:pPr>
              <a:defRPr/>
            </a:pPr>
            <a:endParaRPr lang="en-US"/>
          </a:p>
        </p:txBody>
      </p:sp>
      <p:sp>
        <p:nvSpPr>
          <p:cNvPr id="35843"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defTabSz="931887">
              <a:defRPr sz="1300" i="0">
                <a:latin typeface="Arial" charset="0"/>
              </a:defRPr>
            </a:lvl1pPr>
          </a:lstStyle>
          <a:p>
            <a:pPr>
              <a:defRPr/>
            </a:pPr>
            <a:endParaRPr lang="en-US"/>
          </a:p>
        </p:txBody>
      </p:sp>
      <p:sp>
        <p:nvSpPr>
          <p:cNvPr id="74756"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5846"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defTabSz="931887">
              <a:defRPr sz="1300" i="0">
                <a:latin typeface="Arial" charset="0"/>
              </a:defRPr>
            </a:lvl1pPr>
          </a:lstStyle>
          <a:p>
            <a:pPr>
              <a:defRPr/>
            </a:pPr>
            <a:endParaRPr lang="en-US"/>
          </a:p>
        </p:txBody>
      </p:sp>
      <p:sp>
        <p:nvSpPr>
          <p:cNvPr id="35847"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defTabSz="931887">
              <a:defRPr sz="1300" i="0">
                <a:latin typeface="Arial" charset="0"/>
              </a:defRPr>
            </a:lvl1pPr>
          </a:lstStyle>
          <a:p>
            <a:pPr>
              <a:defRPr/>
            </a:pPr>
            <a:fld id="{2FEDD9DA-7624-4603-A195-CC8AEDD57AC6}" type="slidenum">
              <a:rPr lang="en-US"/>
              <a:pPr>
                <a:defRPr/>
              </a:pPr>
              <a:t>‹#›</a:t>
            </a:fld>
            <a:endParaRPr lang="en-US"/>
          </a:p>
        </p:txBody>
      </p:sp>
    </p:spTree>
    <p:extLst>
      <p:ext uri="{BB962C8B-B14F-4D97-AF65-F5344CB8AC3E}">
        <p14:creationId xmlns:p14="http://schemas.microsoft.com/office/powerpoint/2010/main" val="304508337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a:ln/>
        </p:spPr>
      </p:sp>
      <p:sp>
        <p:nvSpPr>
          <p:cNvPr id="81922" name="Notes Placeholder 2"/>
          <p:cNvSpPr>
            <a:spLocks noGrp="1"/>
          </p:cNvSpPr>
          <p:nvPr>
            <p:ph type="body" idx="1"/>
          </p:nvPr>
        </p:nvSpPr>
        <p:spPr>
          <a:noFill/>
          <a:ln/>
        </p:spPr>
        <p:txBody>
          <a:bodyPr/>
          <a:lstStyle/>
          <a:p>
            <a:r>
              <a:rPr lang="en-US" dirty="0" smtClean="0"/>
              <a:t>In  March 2012, a team of UC Davis scientists – hydrologists, engineers, soil scientists, economists, water policy experts and GIS technicians -- submitted this report to the State Water Resources Control Board. I was a member of the team. This</a:t>
            </a:r>
            <a:r>
              <a:rPr lang="en-US" baseline="0" dirty="0" smtClean="0"/>
              <a:t> was widely covered in </a:t>
            </a:r>
            <a:r>
              <a:rPr lang="en-US" dirty="0" smtClean="0"/>
              <a:t>by the media. I will summarize the highlights.  If you want to see this report,</a:t>
            </a:r>
            <a:r>
              <a:rPr lang="en-US" baseline="0" dirty="0" smtClean="0"/>
              <a:t> you can find it online at groundwaternitrate.ucdavis.edu.  There is a 2-page brief, an 8 page executive summary, the 80-page main report, and 8 technical reports that provide documentation of the findings in the main report.</a:t>
            </a:r>
            <a:endParaRPr lang="en-US" dirty="0" smtClean="0"/>
          </a:p>
        </p:txBody>
      </p:sp>
      <p:sp>
        <p:nvSpPr>
          <p:cNvPr id="81923" name="Slide Number Placeholder 3"/>
          <p:cNvSpPr>
            <a:spLocks noGrp="1"/>
          </p:cNvSpPr>
          <p:nvPr>
            <p:ph type="sldNum" sz="quarter" idx="5"/>
          </p:nvPr>
        </p:nvSpPr>
        <p:spPr>
          <a:noFill/>
        </p:spPr>
        <p:txBody>
          <a:bodyPr/>
          <a:lstStyle/>
          <a:p>
            <a:pPr defTabSz="931863"/>
            <a:fld id="{6D0CDA79-CF41-4F22-B8EC-1F18B5D8BD07}" type="slidenum">
              <a:rPr lang="en-US" smtClean="0"/>
              <a:pPr defTabSz="931863"/>
              <a:t>1</a:t>
            </a:fld>
            <a:endParaRPr lang="en-US" smtClean="0"/>
          </a:p>
        </p:txBody>
      </p:sp>
    </p:spTree>
    <p:extLst>
      <p:ext uri="{BB962C8B-B14F-4D97-AF65-F5344CB8AC3E}">
        <p14:creationId xmlns:p14="http://schemas.microsoft.com/office/powerpoint/2010/main" val="1441752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
        <p:nvSpPr>
          <p:cNvPr id="26626" name="Rectangle 3"/>
          <p:cNvSpPr>
            <a:spLocks noGrp="1" noChangeArrowheads="1"/>
          </p:cNvSpPr>
          <p:nvPr>
            <p:ph type="body" idx="1"/>
          </p:nvPr>
        </p:nvSpPr>
        <p:spPr>
          <a:noFill/>
          <a:ln/>
        </p:spPr>
        <p:txBody>
          <a:bodyPr/>
          <a:lstStyle/>
          <a:p>
            <a:endParaRPr lang="en-US" dirty="0" smtClean="0"/>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57050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ChangeArrowheads="1" noTextEdit="1"/>
          </p:cNvSpPr>
          <p:nvPr>
            <p:ph type="sldImg"/>
          </p:nvPr>
        </p:nvSpPr>
        <p:spPr>
          <a:ln/>
        </p:spPr>
      </p:sp>
      <p:sp>
        <p:nvSpPr>
          <p:cNvPr id="30722" name="Rectangle 3"/>
          <p:cNvSpPr>
            <a:spLocks noGrp="1" noChangeArrowheads="1"/>
          </p:cNvSpPr>
          <p:nvPr>
            <p:ph type="body" idx="1"/>
          </p:nvPr>
        </p:nvSpPr>
        <p:spPr>
          <a:noFill/>
          <a:ln/>
        </p:spPr>
        <p:txBody>
          <a:bodyPr/>
          <a:lstStyle/>
          <a:p>
            <a:endParaRPr lang="en-US" dirty="0" smtClean="0"/>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1329416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ChangeArrowheads="1" noTextEdit="1"/>
          </p:cNvSpPr>
          <p:nvPr>
            <p:ph type="sldImg"/>
          </p:nvPr>
        </p:nvSpPr>
        <p:spPr>
          <a:ln/>
        </p:spPr>
      </p:sp>
      <p:sp>
        <p:nvSpPr>
          <p:cNvPr id="32770" name="Rectangle 3"/>
          <p:cNvSpPr>
            <a:spLocks noGrp="1" noChangeArrowheads="1"/>
          </p:cNvSpPr>
          <p:nvPr>
            <p:ph type="body" idx="1"/>
          </p:nvPr>
        </p:nvSpPr>
        <p:spPr>
          <a:noFill/>
          <a:ln/>
        </p:spPr>
        <p:txBody>
          <a:bodyPr/>
          <a:lstStyle/>
          <a:p>
            <a:endParaRPr lang="en-US" dirty="0" smtClean="0"/>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316728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ChangeArrowheads="1" noTextEdit="1"/>
          </p:cNvSpPr>
          <p:nvPr>
            <p:ph type="sldImg"/>
          </p:nvPr>
        </p:nvSpPr>
        <p:spPr>
          <a:ln/>
        </p:spPr>
      </p:sp>
      <p:sp>
        <p:nvSpPr>
          <p:cNvPr id="34818" name="Rectangle 3"/>
          <p:cNvSpPr>
            <a:spLocks noGrp="1" noChangeArrowheads="1"/>
          </p:cNvSpPr>
          <p:nvPr>
            <p:ph type="body" idx="1"/>
          </p:nvPr>
        </p:nvSpPr>
        <p:spPr>
          <a:noFill/>
          <a:ln/>
        </p:spPr>
        <p:txBody>
          <a:bodyPr/>
          <a:lstStyle/>
          <a:p>
            <a:endParaRPr lang="en-US" dirty="0" smtClean="0"/>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4563730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ChangeArrowheads="1" noTextEdit="1"/>
          </p:cNvSpPr>
          <p:nvPr>
            <p:ph type="sldImg"/>
          </p:nvPr>
        </p:nvSpPr>
        <p:spPr>
          <a:ln/>
        </p:spPr>
      </p:sp>
      <p:sp>
        <p:nvSpPr>
          <p:cNvPr id="36866" name="Rectangle 3"/>
          <p:cNvSpPr>
            <a:spLocks noGrp="1" noChangeArrowheads="1"/>
          </p:cNvSpPr>
          <p:nvPr>
            <p:ph type="body" idx="1"/>
          </p:nvPr>
        </p:nvSpPr>
        <p:spPr>
          <a:noFill/>
          <a:ln/>
        </p:spPr>
        <p:txBody>
          <a:bodyPr/>
          <a:lstStyle/>
          <a:p>
            <a:r>
              <a:rPr lang="en-US" smtClean="0"/>
              <a:t>Critical for all these outcomes: METHODS development!  =&gt; apply to improved data on sources and gw nitrate distribution;  =&gt; apply to other regions</a:t>
            </a:r>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1775622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a:ln/>
        </p:spPr>
      </p:sp>
      <p:sp>
        <p:nvSpPr>
          <p:cNvPr id="38914" name="Rectangle 3"/>
          <p:cNvSpPr>
            <a:spLocks noGrp="1" noChangeArrowheads="1"/>
          </p:cNvSpPr>
          <p:nvPr>
            <p:ph type="body" idx="1"/>
          </p:nvPr>
        </p:nvSpPr>
        <p:spPr>
          <a:noFill/>
          <a:ln/>
        </p:spPr>
        <p:txBody>
          <a:bodyPr/>
          <a:lstStyle/>
          <a:p>
            <a:endParaRPr lang="en-US" dirty="0" smtClean="0"/>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3916300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understanding challenges around any </a:t>
            </a:r>
            <a:r>
              <a:rPr lang="en-US" baseline="0" dirty="0" err="1" smtClean="0"/>
              <a:t>env</a:t>
            </a:r>
            <a:r>
              <a:rPr lang="en-US" baseline="0" dirty="0" smtClean="0"/>
              <a:t> issue, we need to understand the science behind the issues, the law, the regulatory agencies, and the various stakeholders. Let me begin with the science (SBX2 1 study).</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8036168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ChangeArrowheads="1" noTextEdit="1"/>
          </p:cNvSpPr>
          <p:nvPr>
            <p:ph type="sldImg"/>
          </p:nvPr>
        </p:nvSpPr>
        <p:spPr>
          <a:ln/>
        </p:spPr>
      </p:sp>
      <p:sp>
        <p:nvSpPr>
          <p:cNvPr id="83970" name="Rectangle 3"/>
          <p:cNvSpPr>
            <a:spLocks noGrp="1" noChangeArrowheads="1"/>
          </p:cNvSpPr>
          <p:nvPr>
            <p:ph type="body" idx="1"/>
          </p:nvPr>
        </p:nvSpPr>
        <p:spPr>
          <a:noFill/>
          <a:ln/>
        </p:spPr>
        <p:txBody>
          <a:bodyPr/>
          <a:lstStyle/>
          <a:p>
            <a:r>
              <a:rPr lang="en-US" dirty="0" smtClean="0"/>
              <a:t>The board</a:t>
            </a:r>
            <a:r>
              <a:rPr lang="en-US" baseline="0" dirty="0" smtClean="0"/>
              <a:t> is using this </a:t>
            </a:r>
            <a:r>
              <a:rPr lang="en-US" dirty="0" smtClean="0"/>
              <a:t>report to advise the state legislature on what to do about excess levels of drinking water nitrate.  The board asked UC Davis to address several questions. The first is what are the sources of nitrate found in GW? </a:t>
            </a:r>
          </a:p>
        </p:txBody>
      </p:sp>
    </p:spTree>
    <p:extLst>
      <p:ext uri="{BB962C8B-B14F-4D97-AF65-F5344CB8AC3E}">
        <p14:creationId xmlns:p14="http://schemas.microsoft.com/office/powerpoint/2010/main" val="28109068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SBX2 1 study focused</a:t>
            </a:r>
            <a:r>
              <a:rPr lang="en-US" baseline="0" dirty="0" smtClean="0"/>
              <a:t> on TLB and SV =&gt; representative for many </a:t>
            </a:r>
            <a:r>
              <a:rPr lang="en-US" baseline="0" dirty="0" err="1" smtClean="0"/>
              <a:t>ag</a:t>
            </a:r>
            <a:r>
              <a:rPr lang="en-US" baseline="0" dirty="0" smtClean="0"/>
              <a:t>-rural areas in CA</a:t>
            </a:r>
            <a:endParaRPr lang="en-US" dirty="0" smtClean="0"/>
          </a:p>
          <a:p>
            <a:endParaRPr lang="en-US" dirty="0" smtClean="0"/>
          </a:p>
          <a:p>
            <a:r>
              <a:rPr lang="en-US" dirty="0" smtClean="0"/>
              <a:t>4 million acres of irrigated agriculture,</a:t>
            </a:r>
            <a:r>
              <a:rPr lang="en-US" baseline="0" dirty="0" smtClean="0"/>
              <a:t> 2.6 million people, 58 different crop groups</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39099665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51DFED65-C434-4D19-B1F2-8259C61C46FA}" type="slidenum">
              <a:rPr lang="en-US" smtClean="0">
                <a:solidFill>
                  <a:prstClr val="black"/>
                </a:solidFill>
              </a:rPr>
              <a:pPr>
                <a:defRPr/>
              </a:pPr>
              <a:t>19</a:t>
            </a:fld>
            <a:endParaRPr lang="en-US">
              <a:solidFill>
                <a:prstClr val="black"/>
              </a:solidFill>
            </a:endParaRPr>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6228708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a:ln/>
        </p:spPr>
      </p:sp>
      <p:sp>
        <p:nvSpPr>
          <p:cNvPr id="79874" name="Notes Placeholder 2"/>
          <p:cNvSpPr>
            <a:spLocks noGrp="1"/>
          </p:cNvSpPr>
          <p:nvPr>
            <p:ph type="body" idx="1"/>
          </p:nvPr>
        </p:nvSpPr>
        <p:spPr>
          <a:noFill/>
          <a:ln/>
        </p:spPr>
        <p:txBody>
          <a:bodyPr/>
          <a:lstStyle/>
          <a:p>
            <a:r>
              <a:rPr lang="en-US" dirty="0" smtClean="0"/>
              <a:t>I’ll start with two nitrate science lessons</a:t>
            </a:r>
            <a:r>
              <a:rPr lang="en-US" baseline="0" dirty="0" smtClean="0"/>
              <a:t> to bring everyone to same starting line.  First is that number 45, which has for many years stood in the US as the nitrate </a:t>
            </a:r>
            <a:r>
              <a:rPr lang="en-US" dirty="0" smtClean="0"/>
              <a:t>drinking water standard – in parts per million, which</a:t>
            </a:r>
            <a:r>
              <a:rPr lang="en-US" baseline="0" dirty="0" smtClean="0"/>
              <a:t> is the same as milligrams per liter.  This is also called the MCL or </a:t>
            </a:r>
            <a:r>
              <a:rPr lang="en-US" dirty="0" smtClean="0"/>
              <a:t>maximum contaminant level.   And that is in units of nitrate</a:t>
            </a:r>
            <a:r>
              <a:rPr lang="en-US" baseline="0" dirty="0" smtClean="0"/>
              <a:t>, which are the units used by your city water supply department or agency, as well when discussing public health issues. But in discussing nitrogen in the environment or in an agricultural field where N cycles among different forms, it is more convenient to describe nitrate concentration on an elemental basis, in which case the drinking water standard for nitrate is 10 ppm, often stated as “nitrate-nitrogen”.  The two numbers 45 and 10 are the same standard, expressed as a concentration, but on a different atomic basis.</a:t>
            </a:r>
            <a:endParaRPr lang="en-US" dirty="0" smtClean="0"/>
          </a:p>
        </p:txBody>
      </p:sp>
    </p:spTree>
    <p:extLst>
      <p:ext uri="{BB962C8B-B14F-4D97-AF65-F5344CB8AC3E}">
        <p14:creationId xmlns:p14="http://schemas.microsoft.com/office/powerpoint/2010/main" val="666217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Slide Image Placeholder 1"/>
          <p:cNvSpPr>
            <a:spLocks noGrp="1" noRot="1" noChangeAspect="1"/>
          </p:cNvSpPr>
          <p:nvPr>
            <p:ph type="sldImg"/>
          </p:nvPr>
        </p:nvSpPr>
        <p:spPr>
          <a:ln/>
        </p:spPr>
      </p:sp>
      <p:sp>
        <p:nvSpPr>
          <p:cNvPr id="106498" name="Notes Placeholder 2"/>
          <p:cNvSpPr>
            <a:spLocks noGrp="1"/>
          </p:cNvSpPr>
          <p:nvPr>
            <p:ph type="body" idx="1"/>
          </p:nvPr>
        </p:nvSpPr>
        <p:spPr>
          <a:noFill/>
          <a:ln/>
        </p:spPr>
        <p:txBody>
          <a:bodyPr/>
          <a:lstStyle/>
          <a:p>
            <a:r>
              <a:rPr lang="en-US" dirty="0" smtClean="0"/>
              <a:t>Lets now switch to N</a:t>
            </a:r>
            <a:r>
              <a:rPr lang="en-US" baseline="0" dirty="0" smtClean="0"/>
              <a:t> sources and the distribution over time and spatially.  </a:t>
            </a:r>
            <a:r>
              <a:rPr lang="en-US" dirty="0" smtClean="0"/>
              <a:t>And in that area – actually if you add the Salinas Valley and the Tulare Lake Basin together</a:t>
            </a:r>
            <a:r>
              <a:rPr lang="en-US" baseline="0" dirty="0" smtClean="0"/>
              <a:t> – cropland has generated about 95% of the nitrate in GW, with septic tanks, </a:t>
            </a:r>
            <a:r>
              <a:rPr lang="en-US" baseline="0" dirty="0" err="1" smtClean="0"/>
              <a:t>ww</a:t>
            </a:r>
            <a:r>
              <a:rPr lang="en-US" baseline="0" dirty="0" smtClean="0"/>
              <a:t> treatment facilities, corrals, and dairy waste lagoons accounting for a very small portion of the GW NO3, though they may be locally important.</a:t>
            </a:r>
            <a:endParaRPr lang="en-US" dirty="0" smtClean="0"/>
          </a:p>
        </p:txBody>
      </p:sp>
      <p:sp>
        <p:nvSpPr>
          <p:cNvPr id="106499" name="Slide Number Placeholder 3"/>
          <p:cNvSpPr>
            <a:spLocks noGrp="1"/>
          </p:cNvSpPr>
          <p:nvPr>
            <p:ph type="sldNum" sz="quarter" idx="5"/>
          </p:nvPr>
        </p:nvSpPr>
        <p:spPr>
          <a:noFill/>
        </p:spPr>
        <p:txBody>
          <a:bodyPr/>
          <a:lstStyle/>
          <a:p>
            <a:pPr defTabSz="931863"/>
            <a:fld id="{21AEEDB0-45F6-416D-BC1D-8FF348CDD4CD}" type="slidenum">
              <a:rPr lang="en-US" smtClean="0">
                <a:solidFill>
                  <a:srgbClr val="000000"/>
                </a:solidFill>
              </a:rPr>
              <a:pPr defTabSz="931863"/>
              <a:t>21</a:t>
            </a:fld>
            <a:endParaRPr lang="en-US" smtClean="0">
              <a:solidFill>
                <a:srgbClr val="000000"/>
              </a:solidFill>
            </a:endParaRPr>
          </a:p>
        </p:txBody>
      </p:sp>
    </p:spTree>
    <p:extLst>
      <p:ext uri="{BB962C8B-B14F-4D97-AF65-F5344CB8AC3E}">
        <p14:creationId xmlns:p14="http://schemas.microsoft.com/office/powerpoint/2010/main" val="32260173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Key Points:</a:t>
            </a:r>
          </a:p>
          <a:p>
            <a:endParaRPr lang="en-US" baseline="0" dirty="0" smtClean="0"/>
          </a:p>
          <a:p>
            <a:r>
              <a:rPr lang="en-US" baseline="0" dirty="0" smtClean="0"/>
              <a:t>Brown needs to take on the color of yellow: manure is a difficult fertilizer (like a wild teenager for a delicate task;  or like trying to drive under the speed limit without a speedometer, while trying to keep up with everyone else on the freeway).</a:t>
            </a:r>
          </a:p>
          <a:p>
            <a:endParaRPr lang="en-US" baseline="0" dirty="0" smtClean="0"/>
          </a:p>
          <a:p>
            <a:r>
              <a:rPr lang="en-US" baseline="0" dirty="0" smtClean="0"/>
              <a:t>This is NOT about abandoning agriculture in California. Globally, we need agriculture. 70% more food/feed/fiber/fuel </a:t>
            </a:r>
            <a:r>
              <a:rPr lang="en-US" baseline="0" dirty="0" err="1" smtClean="0"/>
              <a:t>producion</a:t>
            </a:r>
            <a:r>
              <a:rPr lang="en-US" baseline="0" dirty="0" smtClean="0"/>
              <a:t> by 2050.</a:t>
            </a:r>
          </a:p>
          <a:p>
            <a:endParaRPr lang="en-US" baseline="0" dirty="0" smtClean="0"/>
          </a:p>
          <a:p>
            <a:r>
              <a:rPr lang="en-US" baseline="0" dirty="0" smtClean="0"/>
              <a:t>Consumers need a choice =&gt; make nitrogen footprint part of the food label to give sustainable </a:t>
            </a:r>
            <a:r>
              <a:rPr lang="en-US" baseline="0" dirty="0" err="1" smtClean="0"/>
              <a:t>ag</a:t>
            </a:r>
            <a:r>
              <a:rPr lang="en-US" baseline="0" dirty="0" smtClean="0"/>
              <a:t> a market value</a:t>
            </a:r>
          </a:p>
          <a:p>
            <a:endParaRPr lang="en-US" baseline="0" dirty="0" smtClean="0"/>
          </a:p>
          <a:p>
            <a:r>
              <a:rPr lang="en-US" baseline="0" dirty="0" smtClean="0"/>
              <a:t>DON’T TALK ABOUT UNCERTAINTY.</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13995291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Slide Image Placeholder 1"/>
          <p:cNvSpPr>
            <a:spLocks noGrp="1" noRot="1" noChangeAspect="1"/>
          </p:cNvSpPr>
          <p:nvPr>
            <p:ph type="sldImg"/>
          </p:nvPr>
        </p:nvSpPr>
        <p:spPr>
          <a:ln/>
        </p:spPr>
      </p:sp>
      <p:sp>
        <p:nvSpPr>
          <p:cNvPr id="108546" name="Notes Placeholder 2"/>
          <p:cNvSpPr>
            <a:spLocks noGrp="1"/>
          </p:cNvSpPr>
          <p:nvPr>
            <p:ph type="body" idx="1"/>
          </p:nvPr>
        </p:nvSpPr>
        <p:spPr>
          <a:noFill/>
          <a:ln/>
        </p:spPr>
        <p:txBody>
          <a:bodyPr/>
          <a:lstStyle/>
          <a:p>
            <a:r>
              <a:rPr lang="en-US" dirty="0" smtClean="0"/>
              <a:t>What about over time? – from a 60-year period</a:t>
            </a:r>
            <a:r>
              <a:rPr lang="en-US" baseline="0" dirty="0" smtClean="0"/>
              <a:t> 1945 to 2005, we compared inputs of N as fertilizer and manure with N removed in the harvested crops.  These are totals for the entire study area – SV plus TLB.  The top line in blue shows the trend in crop acreage, doubling during the 60 years, but actually reaching a plateau in the mid 1970s.  Both inputs and harvest removal of N continued to increase up to the present, and especially note the accelerating increase in manure N beginning in about 1990 with dairy expansion, and the resulting dramatic imbalance between N inputs and crop harvest removals.</a:t>
            </a:r>
            <a:endParaRPr lang="en-US" dirty="0" smtClean="0"/>
          </a:p>
        </p:txBody>
      </p:sp>
    </p:spTree>
    <p:extLst>
      <p:ext uri="{BB962C8B-B14F-4D97-AF65-F5344CB8AC3E}">
        <p14:creationId xmlns:p14="http://schemas.microsoft.com/office/powerpoint/2010/main" val="32493909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ChangeArrowheads="1" noTextEdit="1"/>
          </p:cNvSpPr>
          <p:nvPr>
            <p:ph type="sldImg"/>
          </p:nvPr>
        </p:nvSpPr>
        <p:spPr>
          <a:ln/>
        </p:spPr>
      </p:sp>
      <p:sp>
        <p:nvSpPr>
          <p:cNvPr id="86018" name="Rectangle 3"/>
          <p:cNvSpPr>
            <a:spLocks noGrp="1" noChangeArrowheads="1"/>
          </p:cNvSpPr>
          <p:nvPr>
            <p:ph type="body" idx="1"/>
          </p:nvPr>
        </p:nvSpPr>
        <p:spPr>
          <a:noFill/>
          <a:ln/>
        </p:spPr>
        <p:txBody>
          <a:bodyPr/>
          <a:lstStyle/>
          <a:p>
            <a:r>
              <a:rPr lang="en-US" smtClean="0"/>
              <a:t>Secondly, what are the source control options.</a:t>
            </a:r>
          </a:p>
        </p:txBody>
      </p:sp>
    </p:spTree>
    <p:extLst>
      <p:ext uri="{BB962C8B-B14F-4D97-AF65-F5344CB8AC3E}">
        <p14:creationId xmlns:p14="http://schemas.microsoft.com/office/powerpoint/2010/main" val="19629081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mn-lt"/>
                <a:cs typeface="+mn-cs"/>
              </a:rPr>
              <a:t>The SBX2 1 study</a:t>
            </a:r>
            <a:r>
              <a:rPr lang="en-US" baseline="0" dirty="0" smtClean="0">
                <a:latin typeface="+mn-lt"/>
                <a:cs typeface="+mn-cs"/>
              </a:rPr>
              <a:t> outlined a wide range of potential source reduction actions in agriculture.</a:t>
            </a:r>
            <a:endParaRPr lang="en-US" dirty="0" smtClean="0">
              <a:latin typeface="+mn-lt"/>
              <a:cs typeface="+mn-cs"/>
            </a:endParaRPr>
          </a:p>
          <a:p>
            <a:endParaRPr lang="en-US" dirty="0" smtClean="0">
              <a:latin typeface="+mn-lt"/>
              <a:cs typeface="+mn-cs"/>
            </a:endParaRPr>
          </a:p>
          <a:p>
            <a:r>
              <a:rPr lang="en-US" dirty="0" smtClean="0">
                <a:latin typeface="+mn-lt"/>
                <a:cs typeface="+mn-cs"/>
              </a:rPr>
              <a:t>[[</a:t>
            </a:r>
            <a:r>
              <a:rPr lang="en-US" dirty="0">
                <a:latin typeface="+mn-lt"/>
                <a:cs typeface="+mn-cs"/>
              </a:rPr>
              <a:t>1]]   Agriculture.  Reducing the amount of N that moves past the </a:t>
            </a:r>
            <a:r>
              <a:rPr lang="en-US" dirty="0" err="1">
                <a:latin typeface="+mn-lt"/>
                <a:cs typeface="+mn-cs"/>
              </a:rPr>
              <a:t>rootzone</a:t>
            </a:r>
            <a:r>
              <a:rPr lang="en-US" dirty="0">
                <a:latin typeface="+mn-lt"/>
                <a:cs typeface="+mn-cs"/>
              </a:rPr>
              <a:t> comes down to two things: increasing the N use efficiency of the crop and decreasing the deep percolation of water.  In our report, we outline 50 so called </a:t>
            </a:r>
            <a:r>
              <a:rPr lang="en-US" dirty="0" err="1">
                <a:latin typeface="+mn-lt"/>
                <a:cs typeface="+mn-cs"/>
              </a:rPr>
              <a:t>bmps</a:t>
            </a:r>
            <a:r>
              <a:rPr lang="en-US" dirty="0">
                <a:latin typeface="+mn-lt"/>
                <a:cs typeface="+mn-cs"/>
              </a:rPr>
              <a:t> that can help reduce leaching of nitrate from fields.  These practices can be used to achieve one of 10 MM such as [improving irrigation scheduling to match crop demand].  All of these practices fall into one of 4 categories:</a:t>
            </a:r>
          </a:p>
          <a:p>
            <a:pPr marL="232943" indent="-232943">
              <a:buFont typeface="+mj-lt"/>
              <a:buAutoNum type="arabicPeriod"/>
            </a:pPr>
            <a:r>
              <a:rPr lang="en-US" dirty="0">
                <a:latin typeface="+mn-lt"/>
                <a:cs typeface="+mn-cs"/>
              </a:rPr>
              <a:t>Decreasing deep percolation by Improve irrigation and drainage system design and operation: water is carrier of nitrate molecule to </a:t>
            </a:r>
            <a:r>
              <a:rPr lang="en-US" dirty="0" err="1">
                <a:latin typeface="+mn-lt"/>
                <a:cs typeface="+mn-cs"/>
              </a:rPr>
              <a:t>gw</a:t>
            </a:r>
            <a:r>
              <a:rPr lang="en-US" dirty="0">
                <a:latin typeface="+mn-lt"/>
                <a:cs typeface="+mn-cs"/>
              </a:rPr>
              <a:t> so reducing excessive water applications plays important role in reducing N losses. </a:t>
            </a:r>
          </a:p>
          <a:p>
            <a:pPr marL="232943" indent="-232943">
              <a:buFont typeface="+mj-lt"/>
              <a:buAutoNum type="arabicPeriod"/>
            </a:pPr>
            <a:r>
              <a:rPr lang="en-US" dirty="0">
                <a:latin typeface="+mn-lt"/>
                <a:cs typeface="+mn-cs"/>
              </a:rPr>
              <a:t>Improve rate timing placement of </a:t>
            </a:r>
            <a:r>
              <a:rPr lang="en-US" dirty="0" err="1">
                <a:latin typeface="+mn-lt"/>
                <a:cs typeface="+mn-cs"/>
              </a:rPr>
              <a:t>fert</a:t>
            </a:r>
            <a:r>
              <a:rPr lang="en-US" dirty="0">
                <a:latin typeface="+mn-lt"/>
                <a:cs typeface="+mn-cs"/>
              </a:rPr>
              <a:t> and manure to better match crop need—a practice used to achieve this might be to use the results of a soil test to guide application decisions.</a:t>
            </a:r>
          </a:p>
          <a:p>
            <a:pPr marL="232943" indent="-232943">
              <a:buFont typeface="+mj-lt"/>
              <a:buAutoNum type="arabicPeriod"/>
            </a:pPr>
            <a:r>
              <a:rPr lang="en-US" dirty="0">
                <a:latin typeface="+mn-lt"/>
                <a:cs typeface="+mn-cs"/>
              </a:rPr>
              <a:t>Alter crop rotation to capture more N and decrease deep percolation—for example cover crops</a:t>
            </a:r>
          </a:p>
          <a:p>
            <a:pPr marL="232943" indent="-232943">
              <a:buFont typeface="+mj-lt"/>
              <a:buAutoNum type="arabicPeriod"/>
            </a:pPr>
            <a:r>
              <a:rPr lang="en-US" dirty="0">
                <a:latin typeface="+mn-lt"/>
                <a:cs typeface="+mn-cs"/>
              </a:rPr>
              <a:t>Improve storage and handling of fertilizer and manure</a:t>
            </a:r>
          </a:p>
        </p:txBody>
      </p:sp>
      <p:sp>
        <p:nvSpPr>
          <p:cNvPr id="4" name="Slide Number Placeholder 3"/>
          <p:cNvSpPr>
            <a:spLocks noGrp="1"/>
          </p:cNvSpPr>
          <p:nvPr>
            <p:ph type="sldNum" sz="quarter" idx="10"/>
          </p:nvPr>
        </p:nvSpPr>
        <p:spPr/>
        <p:txBody>
          <a:bodyPr/>
          <a:lstStyle/>
          <a:p>
            <a:pPr>
              <a:defRPr/>
            </a:pPr>
            <a:fld id="{9C3F26AD-5C4A-4720-89DD-7DABD153B6DF}" type="slidenum">
              <a:rPr lang="en-US" smtClean="0">
                <a:solidFill>
                  <a:prstClr val="black"/>
                </a:solidFill>
              </a:rPr>
              <a:pPr>
                <a:defRPr/>
              </a:pPr>
              <a:t>33</a:t>
            </a:fld>
            <a:endParaRPr lang="en-US">
              <a:solidFill>
                <a:prstClr val="black"/>
              </a:solidFill>
            </a:endParaRPr>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18362488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Slide Image Placeholder 1"/>
          <p:cNvSpPr>
            <a:spLocks noGrp="1" noRot="1" noChangeAspect="1"/>
          </p:cNvSpPr>
          <p:nvPr>
            <p:ph type="sldImg"/>
          </p:nvPr>
        </p:nvSpPr>
        <p:spPr>
          <a:ln/>
        </p:spPr>
      </p:sp>
      <p:sp>
        <p:nvSpPr>
          <p:cNvPr id="116738" name="Notes Placeholder 2"/>
          <p:cNvSpPr>
            <a:spLocks noGrp="1"/>
          </p:cNvSpPr>
          <p:nvPr>
            <p:ph type="body" idx="1"/>
          </p:nvPr>
        </p:nvSpPr>
        <p:spPr>
          <a:noFill/>
          <a:ln/>
        </p:spPr>
        <p:txBody>
          <a:bodyPr/>
          <a:lstStyle/>
          <a:p>
            <a:r>
              <a:rPr lang="en-US" dirty="0" smtClean="0"/>
              <a:t>We</a:t>
            </a:r>
            <a:r>
              <a:rPr lang="en-US" baseline="0" dirty="0" smtClean="0"/>
              <a:t> can see from multi year studies that [read 1</a:t>
            </a:r>
            <a:r>
              <a:rPr lang="en-US" baseline="30000" dirty="0" smtClean="0"/>
              <a:t>st</a:t>
            </a:r>
            <a:r>
              <a:rPr lang="en-US" baseline="0" dirty="0" smtClean="0"/>
              <a:t> bullet], and we know that farmers already are using practices that should lead to less NO3 leaching, e.g., growing almonds with </a:t>
            </a:r>
            <a:r>
              <a:rPr lang="en-US" baseline="0" dirty="0" err="1" smtClean="0"/>
              <a:t>micrsprinkler</a:t>
            </a:r>
            <a:r>
              <a:rPr lang="en-US" baseline="0" dirty="0" smtClean="0"/>
              <a:t> irrigation rather than basin, furrow, or even overhead sprinklers.</a:t>
            </a:r>
          </a:p>
          <a:p>
            <a:r>
              <a:rPr lang="en-US" baseline="0" dirty="0" smtClean="0"/>
              <a:t>But there are barriers to adoption, and those outside agriculture may view farming as “factory farming” and not appreciate why farmers cannot achieve 100% N use efficiency. Obviously the cost – for example of breaking up large fields and irrigating each acre optimally where soil types don’t fall in a rectangular pattern.  Or that you only have so much pumping capacity so cannot fine tune the timing of irrigation. But some of the barriers can be addressed including the need for education and adaptive R&amp;D.</a:t>
            </a:r>
            <a:endParaRPr lang="en-US" dirty="0" smtClean="0"/>
          </a:p>
        </p:txBody>
      </p:sp>
      <p:sp>
        <p:nvSpPr>
          <p:cNvPr id="116739" name="Slide Number Placeholder 3"/>
          <p:cNvSpPr>
            <a:spLocks noGrp="1"/>
          </p:cNvSpPr>
          <p:nvPr>
            <p:ph type="sldNum" sz="quarter" idx="5"/>
          </p:nvPr>
        </p:nvSpPr>
        <p:spPr>
          <a:noFill/>
        </p:spPr>
        <p:txBody>
          <a:bodyPr/>
          <a:lstStyle/>
          <a:p>
            <a:pPr defTabSz="931863"/>
            <a:fld id="{CF213669-DBCC-4554-98F8-B04B7F4357FD}" type="slidenum">
              <a:rPr lang="en-US" smtClean="0">
                <a:solidFill>
                  <a:srgbClr val="000000"/>
                </a:solidFill>
              </a:rPr>
              <a:pPr defTabSz="931863"/>
              <a:t>34</a:t>
            </a:fld>
            <a:endParaRPr lang="en-US" smtClean="0">
              <a:solidFill>
                <a:srgbClr val="000000"/>
              </a:solidFill>
            </a:endParaRPr>
          </a:p>
        </p:txBody>
      </p:sp>
    </p:spTree>
    <p:extLst>
      <p:ext uri="{BB962C8B-B14F-4D97-AF65-F5344CB8AC3E}">
        <p14:creationId xmlns:p14="http://schemas.microsoft.com/office/powerpoint/2010/main" val="41987366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spcBef>
                <a:spcPct val="20000"/>
              </a:spcBef>
              <a:buFontTx/>
              <a:buChar char="•"/>
              <a:defRPr/>
            </a:pPr>
            <a:r>
              <a:rPr lang="en-US" sz="1200" i="0" kern="0" dirty="0" smtClean="0">
                <a:solidFill>
                  <a:srgbClr val="1D528D"/>
                </a:solidFill>
                <a:latin typeface="Arial"/>
                <a:cs typeface="Arial" pitchFamily="34" charset="0"/>
              </a:rPr>
              <a:t>Cost of improving crop N use efficiency is uncertain but likely low for small improvements.</a:t>
            </a:r>
          </a:p>
          <a:p>
            <a:pPr marL="342900" indent="-342900">
              <a:spcBef>
                <a:spcPct val="20000"/>
              </a:spcBef>
              <a:buFontTx/>
              <a:buChar char="•"/>
              <a:defRPr/>
            </a:pPr>
            <a:endParaRPr lang="en-US" sz="800" i="0" kern="0" dirty="0" smtClean="0">
              <a:solidFill>
                <a:srgbClr val="1D528D"/>
              </a:solidFill>
              <a:latin typeface="Arial"/>
              <a:cs typeface="Arial" pitchFamily="34" charset="0"/>
            </a:endParaRPr>
          </a:p>
          <a:p>
            <a:pPr marL="342900" indent="-342900">
              <a:spcBef>
                <a:spcPct val="20000"/>
              </a:spcBef>
              <a:buFontTx/>
              <a:buChar char="•"/>
              <a:defRPr/>
            </a:pPr>
            <a:r>
              <a:rPr lang="en-US" sz="1200" i="0" kern="0" dirty="0" smtClean="0">
                <a:solidFill>
                  <a:srgbClr val="1D528D"/>
                </a:solidFill>
                <a:latin typeface="Arial"/>
                <a:cs typeface="Arial" pitchFamily="34" charset="0"/>
              </a:rPr>
              <a:t>Load reductions of half or more may come at a significant cost, potential reduction in irrigated crop area.</a:t>
            </a:r>
            <a:endParaRPr lang="en-US" sz="1200" i="0" kern="0" dirty="0" smtClean="0">
              <a:solidFill>
                <a:srgbClr val="1D528D"/>
              </a:solidFill>
              <a:latin typeface="Arial"/>
            </a:endParaRPr>
          </a:p>
          <a:p>
            <a:endParaRPr lang="en-US" dirty="0"/>
          </a:p>
        </p:txBody>
      </p:sp>
    </p:spTree>
    <p:extLst>
      <p:ext uri="{BB962C8B-B14F-4D97-AF65-F5344CB8AC3E}">
        <p14:creationId xmlns:p14="http://schemas.microsoft.com/office/powerpoint/2010/main" val="9289078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ChangeArrowheads="1" noTextEdit="1"/>
          </p:cNvSpPr>
          <p:nvPr>
            <p:ph type="sldImg"/>
          </p:nvPr>
        </p:nvSpPr>
        <p:spPr>
          <a:ln/>
        </p:spPr>
      </p:sp>
      <p:sp>
        <p:nvSpPr>
          <p:cNvPr id="88066" name="Rectangle 3"/>
          <p:cNvSpPr>
            <a:spLocks noGrp="1" noChangeArrowheads="1"/>
          </p:cNvSpPr>
          <p:nvPr>
            <p:ph type="body" idx="1"/>
          </p:nvPr>
        </p:nvSpPr>
        <p:spPr>
          <a:noFill/>
          <a:ln/>
        </p:spPr>
        <p:txBody>
          <a:bodyPr/>
          <a:lstStyle/>
          <a:p>
            <a:r>
              <a:rPr lang="en-US" dirty="0" smtClean="0"/>
              <a:t>#3 what is the distribution of nitrate in GW spatially and what are the trends over time – will it get worse?</a:t>
            </a:r>
          </a:p>
        </p:txBody>
      </p:sp>
    </p:spTree>
    <p:extLst>
      <p:ext uri="{BB962C8B-B14F-4D97-AF65-F5344CB8AC3E}">
        <p14:creationId xmlns:p14="http://schemas.microsoft.com/office/powerpoint/2010/main" val="14419554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p:cNvSpPr>
            <a:spLocks noGrp="1" noRot="1" noChangeAspect="1"/>
          </p:cNvSpPr>
          <p:nvPr>
            <p:ph type="sldImg"/>
          </p:nvPr>
        </p:nvSpPr>
        <p:spPr>
          <a:ln/>
        </p:spPr>
      </p:sp>
      <p:sp>
        <p:nvSpPr>
          <p:cNvPr id="104450" name="Notes Placeholder 2"/>
          <p:cNvSpPr>
            <a:spLocks noGrp="1"/>
          </p:cNvSpPr>
          <p:nvPr>
            <p:ph type="body" idx="1"/>
          </p:nvPr>
        </p:nvSpPr>
        <p:spPr>
          <a:noFill/>
          <a:ln/>
        </p:spPr>
        <p:txBody>
          <a:bodyPr/>
          <a:lstStyle/>
          <a:p>
            <a:r>
              <a:rPr lang="en-US" smtClean="0"/>
              <a:t>The Excessive NO3 in wells is well documented in both the Salinas Valley and TLB. The red dots are wells above the MCL averaged by land section and averaged over the years 2000-2009. Note red dots in the TLB especially on the east side of the valley.</a:t>
            </a:r>
          </a:p>
        </p:txBody>
      </p:sp>
    </p:spTree>
    <p:extLst>
      <p:ext uri="{BB962C8B-B14F-4D97-AF65-F5344CB8AC3E}">
        <p14:creationId xmlns:p14="http://schemas.microsoft.com/office/powerpoint/2010/main" val="7006805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confirmed</a:t>
            </a:r>
            <a:r>
              <a:rPr lang="en-US" baseline="0" dirty="0" smtClean="0"/>
              <a:t> that there is a widespread risk for nitrate above MCL in raw water supplies,….</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8265310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a:ln/>
        </p:spPr>
      </p:sp>
      <p:sp>
        <p:nvSpPr>
          <p:cNvPr id="79874" name="Notes Placeholder 2"/>
          <p:cNvSpPr>
            <a:spLocks noGrp="1"/>
          </p:cNvSpPr>
          <p:nvPr>
            <p:ph type="body" idx="1"/>
          </p:nvPr>
        </p:nvSpPr>
        <p:spPr>
          <a:noFill/>
          <a:ln/>
        </p:spPr>
        <p:txBody>
          <a:bodyPr/>
          <a:lstStyle/>
          <a:p>
            <a:r>
              <a:rPr lang="en-US" dirty="0" smtClean="0"/>
              <a:t>I’ll start with two nitrate science lessons</a:t>
            </a:r>
            <a:r>
              <a:rPr lang="en-US" baseline="0" dirty="0" smtClean="0"/>
              <a:t> to bring everyone to same starting line.  First is that number 45, which has for many years stood in the US as the nitrate </a:t>
            </a:r>
            <a:r>
              <a:rPr lang="en-US" dirty="0" smtClean="0"/>
              <a:t>drinking water standard – in parts per million, which</a:t>
            </a:r>
            <a:r>
              <a:rPr lang="en-US" baseline="0" dirty="0" smtClean="0"/>
              <a:t> is the same as milligrams per liter.  This is also called the MCL or </a:t>
            </a:r>
            <a:r>
              <a:rPr lang="en-US" dirty="0" smtClean="0"/>
              <a:t>maximum contaminant level.   And that is in units of nitrate</a:t>
            </a:r>
            <a:r>
              <a:rPr lang="en-US" baseline="0" dirty="0" smtClean="0"/>
              <a:t>, which are the units used by your city water supply department or agency, as well when discussing public health issues. But in discussing nitrogen in the environment or in an agricultural field where N cycles among different forms, it is more convenient to describe nitrate concentration on an elemental basis, in which case the drinking water standard for nitrate is 10 ppm, often stated as “nitrate-nitrogen”.  The two numbers 45 and 10 are the same standard, expressed as a concentration, but on a different atomic basis.</a:t>
            </a:r>
            <a:endParaRPr lang="en-US" dirty="0" smtClean="0"/>
          </a:p>
        </p:txBody>
      </p:sp>
    </p:spTree>
    <p:extLst>
      <p:ext uri="{BB962C8B-B14F-4D97-AF65-F5344CB8AC3E}">
        <p14:creationId xmlns:p14="http://schemas.microsoft.com/office/powerpoint/2010/main" val="39382325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 problem that has</a:t>
            </a:r>
            <a:r>
              <a:rPr lang="en-US" baseline="0" dirty="0" smtClean="0"/>
              <a:t> been around and increased for decades, and that will continue to increase for some time until source control actions begin to take hold. A decadal effort.</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Based on highly detailed groundwater flow and transport models</a:t>
            </a:r>
            <a:r>
              <a:rPr lang="en-US" baseline="0" dirty="0" smtClean="0"/>
              <a:t> for the Tulare Lake Basin </a:t>
            </a:r>
            <a:r>
              <a:rPr lang="en-US" baseline="0" dirty="0" smtClean="0">
                <a:sym typeface="Wingdings" pitchFamily="2" charset="2"/>
              </a:rPr>
              <a:t></a:t>
            </a:r>
            <a:r>
              <a:rPr lang="en-US" baseline="0" dirty="0" smtClean="0"/>
              <a:t> All wells including deep and shallow and data shown is for the Eastern Alluvial/Fluvial Fans.</a:t>
            </a:r>
          </a:p>
          <a:p>
            <a:r>
              <a:rPr lang="en-US" baseline="0" dirty="0" smtClean="0"/>
              <a:t>Thickness of the swath shows the confidence interval for percent </a:t>
            </a:r>
            <a:r>
              <a:rPr lang="en-US" baseline="0" dirty="0" err="1" smtClean="0"/>
              <a:t>exceedance</a:t>
            </a:r>
            <a:r>
              <a:rPr lang="en-US" baseline="0" dirty="0" smtClean="0"/>
              <a:t>. </a:t>
            </a:r>
            <a:r>
              <a:rPr lang="en-US" dirty="0" smtClean="0"/>
              <a:t>Dip in the measured data in the 1980’s reflects Public Supply wells being tested and reported</a:t>
            </a:r>
            <a:r>
              <a:rPr lang="en-US" baseline="0" dirty="0" smtClean="0"/>
              <a:t> </a:t>
            </a:r>
          </a:p>
          <a:p>
            <a:r>
              <a:rPr lang="en-US" baseline="0" dirty="0" smtClean="0">
                <a:sym typeface="Wingdings" pitchFamily="2" charset="2"/>
              </a:rPr>
              <a:t> % of wells below MCL increases.  Also much less data in the 60’s and 70’s.</a:t>
            </a:r>
          </a:p>
          <a:p>
            <a:r>
              <a:rPr lang="en-US" baseline="0" dirty="0" smtClean="0">
                <a:sym typeface="Wingdings" pitchFamily="2" charset="2"/>
              </a:rPr>
              <a:t>The data shows 10-20% </a:t>
            </a:r>
            <a:r>
              <a:rPr lang="en-US" baseline="0" dirty="0" err="1" smtClean="0">
                <a:sym typeface="Wingdings" pitchFamily="2" charset="2"/>
              </a:rPr>
              <a:t>exceedance</a:t>
            </a:r>
            <a:r>
              <a:rPr lang="en-US" baseline="0" dirty="0" smtClean="0">
                <a:sym typeface="Wingdings" pitchFamily="2" charset="2"/>
              </a:rPr>
              <a:t> rates, and this is projected to increase through time.  Projections show that </a:t>
            </a:r>
            <a:r>
              <a:rPr lang="en-US" baseline="0" dirty="0" err="1" smtClean="0">
                <a:sym typeface="Wingdings" pitchFamily="2" charset="2"/>
              </a:rPr>
              <a:t>exceedance</a:t>
            </a:r>
            <a:r>
              <a:rPr lang="en-US" baseline="0" dirty="0" smtClean="0">
                <a:sym typeface="Wingdings" pitchFamily="2" charset="2"/>
              </a:rPr>
              <a:t> rates will increase in the </a:t>
            </a:r>
            <a:r>
              <a:rPr lang="en-US" baseline="0" dirty="0" err="1" smtClean="0">
                <a:sym typeface="Wingdings" pitchFamily="2" charset="2"/>
              </a:rPr>
              <a:t>fugure</a:t>
            </a:r>
            <a:r>
              <a:rPr lang="en-US" baseline="0" dirty="0" smtClean="0">
                <a:sym typeface="Wingdings" pitchFamily="2" charset="2"/>
              </a:rPr>
              <a:t>.  By 2050, we predict that 25-50% of wells in the Eastern TLB will exceed the MCL.</a:t>
            </a:r>
          </a:p>
          <a:p>
            <a:endParaRPr lang="en-US" baseline="0" dirty="0" smtClean="0">
              <a:sym typeface="Wingdings" pitchFamily="2" charset="2"/>
            </a:endParaRPr>
          </a:p>
          <a:p>
            <a:r>
              <a:rPr lang="en-US" baseline="0" dirty="0" smtClean="0">
                <a:sym typeface="Wingdings" pitchFamily="2" charset="2"/>
              </a:rPr>
              <a:t>See up and down, but little data, 1972 is when reporting came in!!!!</a:t>
            </a: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pPr>
              <a:defRPr/>
            </a:pPr>
            <a:fld id="{9C3F26AD-5C4A-4720-89DD-7DABD153B6DF}" type="slidenum">
              <a:rPr lang="en-US" smtClean="0">
                <a:solidFill>
                  <a:prstClr val="black"/>
                </a:solidFill>
              </a:rPr>
              <a:pPr>
                <a:defRPr/>
              </a:pPr>
              <a:t>43</a:t>
            </a:fld>
            <a:endParaRPr lang="en-US">
              <a:solidFill>
                <a:prstClr val="black"/>
              </a:solidFill>
            </a:endParaRPr>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39417445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2"/>
          <p:cNvSpPr>
            <a:spLocks noGrp="1" noRot="1" noChangeAspect="1" noChangeArrowheads="1" noTextEdit="1"/>
          </p:cNvSpPr>
          <p:nvPr>
            <p:ph type="sldImg"/>
          </p:nvPr>
        </p:nvSpPr>
        <p:spPr>
          <a:ln/>
        </p:spPr>
      </p:sp>
      <p:sp>
        <p:nvSpPr>
          <p:cNvPr id="90114" name="Rectangle 3"/>
          <p:cNvSpPr>
            <a:spLocks noGrp="1" noChangeArrowheads="1"/>
          </p:cNvSpPr>
          <p:nvPr>
            <p:ph type="body" idx="1"/>
          </p:nvPr>
        </p:nvSpPr>
        <p:spPr>
          <a:noFill/>
          <a:ln/>
        </p:spPr>
        <p:txBody>
          <a:bodyPr/>
          <a:lstStyle/>
          <a:p>
            <a:r>
              <a:rPr lang="en-US" smtClean="0"/>
              <a:t>Fourth, can GW NO3 be remediated? And a simple answer to that is that that is not practical.</a:t>
            </a:r>
          </a:p>
        </p:txBody>
      </p:sp>
    </p:spTree>
    <p:extLst>
      <p:ext uri="{BB962C8B-B14F-4D97-AF65-F5344CB8AC3E}">
        <p14:creationId xmlns:p14="http://schemas.microsoft.com/office/powerpoint/2010/main" val="31940875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Slide Image Placeholder 1"/>
          <p:cNvSpPr>
            <a:spLocks noGrp="1" noRot="1" noChangeAspect="1"/>
          </p:cNvSpPr>
          <p:nvPr>
            <p:ph type="sldImg"/>
          </p:nvPr>
        </p:nvSpPr>
        <p:spPr>
          <a:xfrm>
            <a:off x="2449513" y="698500"/>
            <a:ext cx="3379787" cy="2535238"/>
          </a:xfrm>
          <a:ln/>
        </p:spPr>
      </p:sp>
      <p:sp>
        <p:nvSpPr>
          <p:cNvPr id="122882" name="Notes Placeholder 2"/>
          <p:cNvSpPr>
            <a:spLocks noGrp="1"/>
          </p:cNvSpPr>
          <p:nvPr>
            <p:ph type="body" idx="1"/>
          </p:nvPr>
        </p:nvSpPr>
        <p:spPr>
          <a:xfrm>
            <a:off x="719138" y="3363913"/>
            <a:ext cx="5607050" cy="5694362"/>
          </a:xfrm>
          <a:noFill/>
          <a:ln/>
        </p:spPr>
        <p:txBody>
          <a:bodyPr/>
          <a:lstStyle/>
          <a:p>
            <a:endParaRPr lang="en-US" smtClean="0"/>
          </a:p>
        </p:txBody>
      </p:sp>
      <p:sp>
        <p:nvSpPr>
          <p:cNvPr id="122883" name="Slide Number Placeholder 3"/>
          <p:cNvSpPr>
            <a:spLocks noGrp="1"/>
          </p:cNvSpPr>
          <p:nvPr>
            <p:ph type="sldNum" sz="quarter" idx="5"/>
          </p:nvPr>
        </p:nvSpPr>
        <p:spPr>
          <a:noFill/>
        </p:spPr>
        <p:txBody>
          <a:bodyPr/>
          <a:lstStyle/>
          <a:p>
            <a:pPr defTabSz="931863"/>
            <a:fld id="{B576B172-4F0E-4A02-9C7F-A79E020AD53A}" type="slidenum">
              <a:rPr lang="en-US" smtClean="0"/>
              <a:pPr defTabSz="931863"/>
              <a:t>45</a:t>
            </a:fld>
            <a:endParaRPr lang="en-US" smtClean="0"/>
          </a:p>
        </p:txBody>
      </p:sp>
    </p:spTree>
    <p:extLst>
      <p:ext uri="{BB962C8B-B14F-4D97-AF65-F5344CB8AC3E}">
        <p14:creationId xmlns:p14="http://schemas.microsoft.com/office/powerpoint/2010/main" val="41213045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ChangeArrowheads="1" noTextEdit="1"/>
          </p:cNvSpPr>
          <p:nvPr>
            <p:ph type="sldImg"/>
          </p:nvPr>
        </p:nvSpPr>
        <p:spPr>
          <a:ln/>
        </p:spPr>
      </p:sp>
      <p:sp>
        <p:nvSpPr>
          <p:cNvPr id="92162" name="Rectangle 3"/>
          <p:cNvSpPr>
            <a:spLocks noGrp="1" noChangeArrowheads="1"/>
          </p:cNvSpPr>
          <p:nvPr>
            <p:ph type="body" idx="1"/>
          </p:nvPr>
        </p:nvSpPr>
        <p:spPr>
          <a:noFill/>
          <a:ln/>
        </p:spPr>
        <p:txBody>
          <a:bodyPr/>
          <a:lstStyle/>
          <a:p>
            <a:r>
              <a:rPr lang="en-US" smtClean="0"/>
              <a:t>5</a:t>
            </a:r>
            <a:r>
              <a:rPr lang="en-US" baseline="30000" smtClean="0"/>
              <a:t>th</a:t>
            </a:r>
            <a:r>
              <a:rPr lang="en-US" smtClean="0"/>
              <a:t>, what are the treatment options to reduce NO3 concentrations to meet the drinking water standard?</a:t>
            </a:r>
          </a:p>
        </p:txBody>
      </p:sp>
    </p:spTree>
    <p:extLst>
      <p:ext uri="{BB962C8B-B14F-4D97-AF65-F5344CB8AC3E}">
        <p14:creationId xmlns:p14="http://schemas.microsoft.com/office/powerpoint/2010/main" val="3143901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2"/>
          <p:cNvSpPr>
            <a:spLocks noGrp="1" noRot="1" noChangeAspect="1" noChangeArrowheads="1" noTextEdit="1"/>
          </p:cNvSpPr>
          <p:nvPr>
            <p:ph type="sldImg"/>
          </p:nvPr>
        </p:nvSpPr>
        <p:spPr>
          <a:ln/>
        </p:spPr>
      </p:sp>
      <p:sp>
        <p:nvSpPr>
          <p:cNvPr id="94210" name="Rectangle 3"/>
          <p:cNvSpPr>
            <a:spLocks noGrp="1" noChangeArrowheads="1"/>
          </p:cNvSpPr>
          <p:nvPr>
            <p:ph type="body" idx="1"/>
          </p:nvPr>
        </p:nvSpPr>
        <p:spPr>
          <a:noFill/>
          <a:ln/>
        </p:spPr>
        <p:txBody>
          <a:bodyPr/>
          <a:lstStyle/>
          <a:p>
            <a:r>
              <a:rPr lang="en-US" smtClean="0"/>
              <a:t>6</a:t>
            </a:r>
            <a:r>
              <a:rPr lang="en-US" baseline="30000" smtClean="0"/>
              <a:t>th</a:t>
            </a:r>
            <a:r>
              <a:rPr lang="en-US" smtClean="0"/>
              <a:t>, What about alternative supplies as a solution – e.g.,switching sources to low nitrate water?</a:t>
            </a:r>
          </a:p>
        </p:txBody>
      </p:sp>
    </p:spTree>
    <p:extLst>
      <p:ext uri="{BB962C8B-B14F-4D97-AF65-F5344CB8AC3E}">
        <p14:creationId xmlns:p14="http://schemas.microsoft.com/office/powerpoint/2010/main" val="21787370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Arial" charset="0"/>
              </a:rPr>
              <a:t>Kristin</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Arial" charset="0"/>
              </a:rPr>
              <a:t>Here we</a:t>
            </a:r>
            <a:r>
              <a:rPr lang="en-US" sz="1200" kern="1200" baseline="0" dirty="0" smtClean="0">
                <a:solidFill>
                  <a:schemeClr val="tx1"/>
                </a:solidFill>
                <a:latin typeface="Arial" charset="0"/>
                <a:ea typeface="+mn-ea"/>
                <a:cs typeface="Arial" charset="0"/>
              </a:rPr>
              <a:t> have a map of all water systems in the study area, with the white markers indicating community public and state small water systems , and the blue smaller markers indicating our estimated location of household self-supplied and local small water systems</a:t>
            </a:r>
            <a:endParaRPr lang="en-US" sz="1200" kern="120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fld id="{37A1F1B9-2A8F-420C-8E04-09E3D7381F3F}" type="slidenum">
              <a:rPr lang="en-US" smtClean="0">
                <a:solidFill>
                  <a:prstClr val="black"/>
                </a:solidFill>
              </a:rPr>
              <a:pPr/>
              <a:t>48</a:t>
            </a:fld>
            <a:endParaRPr lang="en-US" dirty="0">
              <a:solidFill>
                <a:prstClr val="black"/>
              </a:solidFill>
            </a:endParaRPr>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7988015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Arial" charset="0"/>
              </a:rPr>
              <a:t>Kristin </a:t>
            </a:r>
          </a:p>
        </p:txBody>
      </p:sp>
      <p:sp>
        <p:nvSpPr>
          <p:cNvPr id="4" name="Slide Number Placeholder 3"/>
          <p:cNvSpPr>
            <a:spLocks noGrp="1"/>
          </p:cNvSpPr>
          <p:nvPr>
            <p:ph type="sldNum" sz="quarter" idx="10"/>
          </p:nvPr>
        </p:nvSpPr>
        <p:spPr/>
        <p:txBody>
          <a:bodyPr/>
          <a:lstStyle/>
          <a:p>
            <a:fld id="{37A1F1B9-2A8F-420C-8E04-09E3D7381F3F}" type="slidenum">
              <a:rPr lang="en-US" smtClean="0">
                <a:solidFill>
                  <a:prstClr val="black"/>
                </a:solidFill>
              </a:rPr>
              <a:pPr/>
              <a:t>49</a:t>
            </a:fld>
            <a:endParaRPr lang="en-US" dirty="0">
              <a:solidFill>
                <a:prstClr val="black"/>
              </a:solidFill>
            </a:endParaRPr>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386355058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Kristin</a:t>
            </a:r>
            <a:endParaRPr lang="en-US" dirty="0"/>
          </a:p>
        </p:txBody>
      </p:sp>
      <p:sp>
        <p:nvSpPr>
          <p:cNvPr id="4" name="Slide Number Placeholder 3"/>
          <p:cNvSpPr>
            <a:spLocks noGrp="1"/>
          </p:cNvSpPr>
          <p:nvPr>
            <p:ph type="sldNum" sz="quarter" idx="10"/>
          </p:nvPr>
        </p:nvSpPr>
        <p:spPr/>
        <p:txBody>
          <a:bodyPr/>
          <a:lstStyle/>
          <a:p>
            <a:fld id="{37A1F1B9-2A8F-420C-8E04-09E3D7381F3F}" type="slidenum">
              <a:rPr lang="en-US" smtClean="0">
                <a:solidFill>
                  <a:prstClr val="black"/>
                </a:solidFill>
              </a:rPr>
              <a:pPr/>
              <a:t>50</a:t>
            </a:fld>
            <a:endParaRPr lang="en-US">
              <a:solidFill>
                <a:prstClr val="black"/>
              </a:solidFill>
            </a:endParaRPr>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40224890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None/>
            </a:pPr>
            <a:r>
              <a:rPr lang="en-US" b="0" baseline="0" dirty="0" smtClean="0"/>
              <a:t>Technical solutions to treat contaminated water are available and meet a wide range of needs/capacities. </a:t>
            </a:r>
          </a:p>
          <a:p>
            <a:pPr marL="228600" indent="-228600">
              <a:buNone/>
            </a:pPr>
            <a:r>
              <a:rPr lang="en-US" b="0" baseline="0" dirty="0" smtClean="0"/>
              <a:t>Estimated Cost Ranges for all alternative water supply options on a self-supplied household level and a small water system level.  Costs are from literature found, interviews conducted, or survey responses.</a:t>
            </a:r>
          </a:p>
          <a:p>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13355695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Rot="1" noChangeAspect="1" noChangeArrowheads="1" noTextEdit="1"/>
          </p:cNvSpPr>
          <p:nvPr>
            <p:ph type="sldImg"/>
          </p:nvPr>
        </p:nvSpPr>
        <p:spPr>
          <a:ln/>
        </p:spPr>
      </p:sp>
      <p:sp>
        <p:nvSpPr>
          <p:cNvPr id="98306" name="Rectangle 3"/>
          <p:cNvSpPr>
            <a:spLocks noGrp="1" noChangeArrowheads="1"/>
          </p:cNvSpPr>
          <p:nvPr>
            <p:ph type="body" idx="1"/>
          </p:nvPr>
        </p:nvSpPr>
        <p:spPr>
          <a:noFill/>
          <a:ln/>
        </p:spPr>
        <p:txBody>
          <a:bodyPr/>
          <a:lstStyle/>
          <a:p>
            <a:r>
              <a:rPr lang="en-US" smtClean="0"/>
              <a:t>Finally, what are the potential funding sources to pay for mitigation; and what are the policy options?  Two long-standing pieces of legislation – the Safe Drinking Water Act and the Porter Cologne Act require the state to act on this probloem.</a:t>
            </a:r>
          </a:p>
        </p:txBody>
      </p:sp>
    </p:spTree>
    <p:extLst>
      <p:ext uri="{BB962C8B-B14F-4D97-AF65-F5344CB8AC3E}">
        <p14:creationId xmlns:p14="http://schemas.microsoft.com/office/powerpoint/2010/main" val="1751042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a:ln/>
        </p:spPr>
      </p:sp>
      <p:sp>
        <p:nvSpPr>
          <p:cNvPr id="79874" name="Notes Placeholder 2"/>
          <p:cNvSpPr>
            <a:spLocks noGrp="1"/>
          </p:cNvSpPr>
          <p:nvPr>
            <p:ph type="body" idx="1"/>
          </p:nvPr>
        </p:nvSpPr>
        <p:spPr>
          <a:noFill/>
          <a:ln/>
        </p:spPr>
        <p:txBody>
          <a:bodyPr/>
          <a:lstStyle/>
          <a:p>
            <a:r>
              <a:rPr lang="en-US" dirty="0" smtClean="0"/>
              <a:t>I’ll start with two nitrate science lessons</a:t>
            </a:r>
            <a:r>
              <a:rPr lang="en-US" baseline="0" dirty="0" smtClean="0"/>
              <a:t> to bring everyone to same starting line.  First is that number 45, which has for many years stood in the US as the nitrate </a:t>
            </a:r>
            <a:r>
              <a:rPr lang="en-US" dirty="0" smtClean="0"/>
              <a:t>drinking water standard – in parts per million, which</a:t>
            </a:r>
            <a:r>
              <a:rPr lang="en-US" baseline="0" dirty="0" smtClean="0"/>
              <a:t> is the same as milligrams per liter.  This is also called the MCL or </a:t>
            </a:r>
            <a:r>
              <a:rPr lang="en-US" dirty="0" smtClean="0"/>
              <a:t>maximum contaminant level.   And that is in units of nitrate</a:t>
            </a:r>
            <a:r>
              <a:rPr lang="en-US" baseline="0" dirty="0" smtClean="0"/>
              <a:t>, which are the units used by your city water supply department or agency, as well when discussing public health issues. But in discussing nitrogen in the environment or in an agricultural field where N cycles among different forms, it is more convenient to describe nitrate concentration on an elemental basis, in which case the drinking water standard for nitrate is 10 ppm, often stated as “nitrate-nitrogen”.  The two numbers 45 and 10 are the same standard, expressed as a concentration, but on a different atomic basis.</a:t>
            </a:r>
            <a:endParaRPr lang="en-US" dirty="0" smtClean="0"/>
          </a:p>
        </p:txBody>
      </p:sp>
    </p:spTree>
    <p:extLst>
      <p:ext uri="{BB962C8B-B14F-4D97-AF65-F5344CB8AC3E}">
        <p14:creationId xmlns:p14="http://schemas.microsoft.com/office/powerpoint/2010/main" val="42358208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a:noFill/>
          <a:ln/>
        </p:spPr>
        <p:txBody>
          <a:bodyPr/>
          <a:lstStyle/>
          <a:p>
            <a:endParaRPr lang="en-US" dirty="0" smtClean="0"/>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0511382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understand the challenges faced</a:t>
            </a:r>
            <a:r>
              <a:rPr lang="en-US" baseline="0" dirty="0" smtClean="0"/>
              <a:t> by these new regulatory programs, I need to provide a historic perspective</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16620721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85831166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the key tool!!</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8943813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Problem</a:t>
            </a:r>
            <a:r>
              <a:rPr lang="en-US" baseline="0" dirty="0" smtClean="0"/>
              <a:t> with Monitoring Wells as “Radar Gun” or as “Speedometer”: its not a gun, its an old-fashioned cannon</a:t>
            </a:r>
          </a:p>
          <a:p>
            <a:pPr marL="171450" indent="-171450">
              <a:buFontTx/>
              <a:buChar char="-"/>
            </a:pPr>
            <a:r>
              <a:rPr lang="en-US" baseline="0" dirty="0" smtClean="0"/>
              <a:t>Not specific to one car in determining the speed =&gt; potentially many cars at once</a:t>
            </a:r>
          </a:p>
          <a:p>
            <a:pPr marL="171450" indent="-171450">
              <a:buFontTx/>
              <a:buChar char="-"/>
            </a:pPr>
            <a:r>
              <a:rPr lang="en-US" baseline="0" dirty="0" smtClean="0"/>
              <a:t>Measurement not available until a months or a few years later / reflective of speed months/a few years ago</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89438132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Problem</a:t>
            </a:r>
            <a:r>
              <a:rPr lang="en-US" baseline="0" dirty="0" smtClean="0"/>
              <a:t> with Monitoring Wells as “Radar Gun” or as “Speedometer”: its not a gun, its an old-fashioned cannon</a:t>
            </a:r>
          </a:p>
          <a:p>
            <a:pPr marL="171450" indent="-171450">
              <a:buFontTx/>
              <a:buChar char="-"/>
            </a:pPr>
            <a:r>
              <a:rPr lang="en-US" baseline="0" dirty="0" smtClean="0"/>
              <a:t>Not specific to one car in determining the speed</a:t>
            </a:r>
          </a:p>
          <a:p>
            <a:pPr marL="171450" indent="-171450">
              <a:buFontTx/>
              <a:buChar char="-"/>
            </a:pPr>
            <a:r>
              <a:rPr lang="en-US" baseline="0" dirty="0" smtClean="0"/>
              <a:t>Measurement not available until a months or a few years later / reflective of speed months/a few years ago</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89438132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Nitrogen budget or other</a:t>
            </a:r>
            <a:r>
              <a:rPr lang="en-US" baseline="0" dirty="0" smtClean="0"/>
              <a:t> relevant farm management practices, consider audits and more detailed record keeping for those</a:t>
            </a:r>
          </a:p>
          <a:p>
            <a:r>
              <a:rPr lang="en-US" baseline="0" dirty="0" smtClean="0"/>
              <a:t>Research needs to target key representative sites, preferably most vulnerable sites (crop / hydrogeology matrix), best coordinated by major crops, includes detailed farm management practice/nitrogen budget/soil nitrogen/groundwater nitrate monitoring</a:t>
            </a:r>
          </a:p>
          <a:p>
            <a:r>
              <a:rPr lang="en-US" baseline="0" dirty="0" smtClean="0"/>
              <a:t>Regional trend monitoring in domestic wells such that a random, but representative sample can be obtained, consistent across a region</a:t>
            </a:r>
          </a:p>
          <a:p>
            <a:endParaRPr lang="en-US" baseline="0" dirty="0" smtClean="0"/>
          </a:p>
          <a:p>
            <a:r>
              <a:rPr lang="en-US" baseline="0" dirty="0" smtClean="0"/>
              <a:t>Records should all be submitted electronically!</a:t>
            </a:r>
          </a:p>
          <a:p>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42108589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a:ln/>
        </p:spPr>
      </p:sp>
      <p:sp>
        <p:nvSpPr>
          <p:cNvPr id="100354" name="Notes Placeholder 2"/>
          <p:cNvSpPr>
            <a:spLocks noGrp="1"/>
          </p:cNvSpPr>
          <p:nvPr>
            <p:ph type="body" idx="1"/>
          </p:nvPr>
        </p:nvSpPr>
        <p:spPr>
          <a:noFill/>
          <a:ln/>
        </p:spPr>
        <p:txBody>
          <a:bodyPr/>
          <a:lstStyle/>
          <a:p>
            <a:r>
              <a:rPr lang="en-US" dirty="0" smtClean="0"/>
              <a:t>So here are the key messages from the report.  There actually are 8, but here they are boiled down to 3 : First, The most pressing need is to provide safe drinking water to people, and the challenges are mostly related to organization and funding, i.e., not the technical solutions. Second, nitrate loading can be reduced but due to long travel times, only over the long term.  Here “loading” means not discharge or application</a:t>
            </a:r>
            <a:r>
              <a:rPr lang="en-US" baseline="0" dirty="0" smtClean="0"/>
              <a:t> of N</a:t>
            </a:r>
            <a:r>
              <a:rPr lang="en-US" dirty="0" smtClean="0"/>
              <a:t> to the land but rather transfer to the GW aquifer.  And this reduction in transfer of NO3 requires training, research, investment, compliance with regulations, and money.</a:t>
            </a:r>
          </a:p>
          <a:p>
            <a:r>
              <a:rPr lang="en-US" dirty="0" smtClean="0"/>
              <a:t>Third, for the state to assess the extent of the problem and whether progress has been achieved, there needs to be …</a:t>
            </a:r>
          </a:p>
        </p:txBody>
      </p:sp>
      <p:sp>
        <p:nvSpPr>
          <p:cNvPr id="100355" name="Slide Number Placeholder 3"/>
          <p:cNvSpPr>
            <a:spLocks noGrp="1"/>
          </p:cNvSpPr>
          <p:nvPr>
            <p:ph type="sldNum" sz="quarter" idx="5"/>
          </p:nvPr>
        </p:nvSpPr>
        <p:spPr>
          <a:noFill/>
        </p:spPr>
        <p:txBody>
          <a:bodyPr/>
          <a:lstStyle/>
          <a:p>
            <a:pPr defTabSz="931863"/>
            <a:fld id="{EF548A0F-3A2F-4835-BF15-C711C2C510BE}" type="slidenum">
              <a:rPr lang="en-US" smtClean="0"/>
              <a:pPr defTabSz="931863"/>
              <a:t>67</a:t>
            </a:fld>
            <a:endParaRPr lang="en-US" smtClean="0"/>
          </a:p>
        </p:txBody>
      </p:sp>
    </p:spTree>
    <p:extLst>
      <p:ext uri="{BB962C8B-B14F-4D97-AF65-F5344CB8AC3E}">
        <p14:creationId xmlns:p14="http://schemas.microsoft.com/office/powerpoint/2010/main" val="2267088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a:ln/>
        </p:spPr>
      </p:sp>
      <p:sp>
        <p:nvSpPr>
          <p:cNvPr id="79874" name="Notes Placeholder 2"/>
          <p:cNvSpPr>
            <a:spLocks noGrp="1"/>
          </p:cNvSpPr>
          <p:nvPr>
            <p:ph type="body" idx="1"/>
          </p:nvPr>
        </p:nvSpPr>
        <p:spPr>
          <a:noFill/>
          <a:ln/>
        </p:spPr>
        <p:txBody>
          <a:bodyPr/>
          <a:lstStyle/>
          <a:p>
            <a:r>
              <a:rPr lang="en-US" dirty="0" smtClean="0"/>
              <a:t>I’ll start with two nitrate science lessons</a:t>
            </a:r>
            <a:r>
              <a:rPr lang="en-US" baseline="0" dirty="0" smtClean="0"/>
              <a:t> to bring everyone to same starting line.  First is that number 45, which has for many years stood in the US as the nitrate </a:t>
            </a:r>
            <a:r>
              <a:rPr lang="en-US" dirty="0" smtClean="0"/>
              <a:t>drinking water standard – in parts per million, which</a:t>
            </a:r>
            <a:r>
              <a:rPr lang="en-US" baseline="0" dirty="0" smtClean="0"/>
              <a:t> is the same as milligrams per liter.  This is also called the MCL or </a:t>
            </a:r>
            <a:r>
              <a:rPr lang="en-US" dirty="0" smtClean="0"/>
              <a:t>maximum contaminant level.   And that is in units of nitrate</a:t>
            </a:r>
            <a:r>
              <a:rPr lang="en-US" baseline="0" dirty="0" smtClean="0"/>
              <a:t>, which are the units used by your city water supply department or agency, as well when discussing public health issues. But in discussing nitrogen in the environment or in an agricultural field where N cycles among different forms, it is more convenient to describe nitrate concentration on an elemental basis, in which case the drinking water standard for nitrate is 10 ppm, often stated as “nitrate-nitrogen”.  The two numbers 45 and 10 are the same standard, expressed as a concentration, but on a different atomic basis.</a:t>
            </a:r>
            <a:endParaRPr lang="en-US" dirty="0" smtClean="0"/>
          </a:p>
        </p:txBody>
      </p:sp>
    </p:spTree>
    <p:extLst>
      <p:ext uri="{BB962C8B-B14F-4D97-AF65-F5344CB8AC3E}">
        <p14:creationId xmlns:p14="http://schemas.microsoft.com/office/powerpoint/2010/main" val="332025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it is not just SDWA/CDPH.  For communities</a:t>
            </a:r>
            <a:r>
              <a:rPr lang="en-US" baseline="0" dirty="0" smtClean="0"/>
              <a:t> much more is at stake: </a:t>
            </a:r>
            <a:r>
              <a:rPr lang="en-US" dirty="0" smtClean="0"/>
              <a:t>While water supplies</a:t>
            </a:r>
            <a:r>
              <a:rPr lang="en-US" baseline="0" dirty="0" smtClean="0"/>
              <a:t> are NOT safe and reliable =&gt; more infrastructure needed =&gt; more institutional capacity needed =&gt; community power  DACs and SDACs struggle with these</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3630411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understanding challenges around any </a:t>
            </a:r>
            <a:r>
              <a:rPr lang="en-US" baseline="0" dirty="0" err="1" smtClean="0"/>
              <a:t>env</a:t>
            </a:r>
            <a:r>
              <a:rPr lang="en-US" baseline="0" dirty="0" smtClean="0"/>
              <a:t> issue, we need to understand the science behind the issues, the law, the regulatory agencies, and the various stakeholders. Let me begin with the science (SBX2 1 study).</a:t>
            </a:r>
            <a:endParaRPr lang="en-US" dirty="0"/>
          </a:p>
        </p:txBody>
      </p:sp>
      <p:sp>
        <p:nvSpPr>
          <p:cNvPr id="4" name="Date Placeholder 3"/>
          <p:cNvSpPr>
            <a:spLocks noGrp="1"/>
          </p:cNvSpPr>
          <p:nvPr>
            <p:ph type="dt"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803616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ChangeArrowheads="1" noTextEdit="1"/>
          </p:cNvSpPr>
          <p:nvPr>
            <p:ph type="sldImg"/>
          </p:nvPr>
        </p:nvSpPr>
        <p:spPr>
          <a:ln/>
        </p:spPr>
      </p:sp>
      <p:sp>
        <p:nvSpPr>
          <p:cNvPr id="24578" name="Rectangle 3"/>
          <p:cNvSpPr>
            <a:spLocks noGrp="1" noChangeArrowheads="1"/>
          </p:cNvSpPr>
          <p:nvPr>
            <p:ph type="body" idx="1"/>
          </p:nvPr>
        </p:nvSpPr>
        <p:spPr>
          <a:noFill/>
          <a:ln/>
        </p:spPr>
        <p:txBody>
          <a:bodyPr/>
          <a:lstStyle/>
          <a:p>
            <a:r>
              <a:rPr lang="en-US" dirty="0" smtClean="0"/>
              <a:t>EXPLAIN THIS</a:t>
            </a:r>
            <a:r>
              <a:rPr lang="en-US" baseline="0" dirty="0" smtClean="0"/>
              <a:t> SHOEBOX FIRST, then go for the SBX2 1 key tasks</a:t>
            </a:r>
            <a:endParaRPr lang="en-US" dirty="0" smtClean="0"/>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1316829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ChangeArrowheads="1" noTextEdit="1"/>
          </p:cNvSpPr>
          <p:nvPr>
            <p:ph type="sldImg"/>
          </p:nvPr>
        </p:nvSpPr>
        <p:spPr>
          <a:ln/>
        </p:spPr>
      </p:sp>
      <p:sp>
        <p:nvSpPr>
          <p:cNvPr id="28674" name="Rectangle 3"/>
          <p:cNvSpPr>
            <a:spLocks noGrp="1" noChangeArrowheads="1"/>
          </p:cNvSpPr>
          <p:nvPr>
            <p:ph type="body" idx="1"/>
          </p:nvPr>
        </p:nvSpPr>
        <p:spPr>
          <a:noFill/>
          <a:ln/>
        </p:spPr>
        <p:txBody>
          <a:bodyPr/>
          <a:lstStyle/>
          <a:p>
            <a:endParaRPr lang="en-US" dirty="0" smtClean="0"/>
          </a:p>
        </p:txBody>
      </p:sp>
      <p:sp>
        <p:nvSpPr>
          <p:cNvPr id="2" name="Date Placeholder 1"/>
          <p:cNvSpPr>
            <a:spLocks noGrp="1"/>
          </p:cNvSpPr>
          <p:nvPr>
            <p:ph type="dt"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r>
              <a:rPr lang="en-US" smtClean="0"/>
              <a:t>Thomas Harter, University of California at Davis, ThHarter@ucdavis.edu</a:t>
            </a:r>
            <a:endParaRPr lang="en-US"/>
          </a:p>
        </p:txBody>
      </p:sp>
    </p:spTree>
    <p:extLst>
      <p:ext uri="{BB962C8B-B14F-4D97-AF65-F5344CB8AC3E}">
        <p14:creationId xmlns:p14="http://schemas.microsoft.com/office/powerpoint/2010/main" val="22311415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6"/>
          <p:cNvGrpSpPr>
            <a:grpSpLocks/>
          </p:cNvGrpSpPr>
          <p:nvPr/>
        </p:nvGrpSpPr>
        <p:grpSpPr bwMode="auto">
          <a:xfrm>
            <a:off x="69850" y="4419600"/>
            <a:ext cx="9074150" cy="2520950"/>
            <a:chOff x="0" y="2640"/>
            <a:chExt cx="5760" cy="1680"/>
          </a:xfrm>
        </p:grpSpPr>
        <p:sp>
          <p:nvSpPr>
            <p:cNvPr id="5" name="Rectangle 17"/>
            <p:cNvSpPr>
              <a:spLocks noChangeArrowheads="1"/>
            </p:cNvSpPr>
            <p:nvPr userDrawn="1"/>
          </p:nvSpPr>
          <p:spPr bwMode="gray">
            <a:xfrm>
              <a:off x="0" y="2640"/>
              <a:ext cx="5760" cy="168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18"/>
            <p:cNvSpPr>
              <a:spLocks noChangeArrowheads="1"/>
            </p:cNvSpPr>
            <p:nvPr userDrawn="1"/>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headEnd/>
              <a:tailEnd/>
            </a:ln>
            <a:effectLst/>
          </p:spPr>
          <p:txBody>
            <a:bodyPr wrap="none" anchor="ctr"/>
            <a:lstStyle/>
            <a:p>
              <a:pPr>
                <a:defRPr/>
              </a:pPr>
              <a:endParaRPr lang="en-US"/>
            </a:p>
          </p:txBody>
        </p:sp>
      </p:grpSp>
      <p:pic>
        <p:nvPicPr>
          <p:cNvPr id="7" name="Picture 11"/>
          <p:cNvPicPr>
            <a:picLocks noChangeAspect="1" noChangeArrowheads="1"/>
          </p:cNvPicPr>
          <p:nvPr/>
        </p:nvPicPr>
        <p:blipFill>
          <a:blip r:embed="rId2" cstate="print"/>
          <a:srcRect/>
          <a:stretch>
            <a:fillRect/>
          </a:stretch>
        </p:blipFill>
        <p:spPr bwMode="auto">
          <a:xfrm>
            <a:off x="4114800" y="4800600"/>
            <a:ext cx="838200" cy="1319133"/>
          </a:xfrm>
          <a:prstGeom prst="round2DiagRect">
            <a:avLst/>
          </a:prstGeom>
          <a:ln w="63500" cap="rnd">
            <a:noFill/>
          </a:ln>
          <a:effectLst>
            <a:outerShdw blurRad="152400" dist="317500" dir="5400000" sx="90000" sy="-19000" rotWithShape="0">
              <a:prstClr val="black">
                <a:alpha val="15000"/>
              </a:prstClr>
            </a:outerShdw>
          </a:effectLst>
          <a:scene3d>
            <a:camera prst="orthographicFront"/>
            <a:lightRig rig="flat" dir="t">
              <a:rot lat="0" lon="0" rev="8400000"/>
            </a:lightRig>
          </a:scene3d>
          <a:sp3d>
            <a:bevelT w="95250" h="31750"/>
            <a:extrusionClr>
              <a:schemeClr val="tx1">
                <a:lumMod val="75000"/>
              </a:schemeClr>
            </a:extrusionClr>
            <a:contourClr>
              <a:schemeClr val="tx1">
                <a:lumMod val="50000"/>
              </a:schemeClr>
            </a:contourClr>
          </a:sp3d>
        </p:spPr>
      </p:pic>
      <p:sp>
        <p:nvSpPr>
          <p:cNvPr id="8"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headEnd/>
            <a:tailEnd/>
          </a:ln>
          <a:effectLst/>
        </p:spPr>
        <p:txBody>
          <a:bodyPr wrap="none" anchor="ctr"/>
          <a:lstStyle/>
          <a:p>
            <a:pPr>
              <a:defRPr/>
            </a:pPr>
            <a:endParaRPr lang="en-US"/>
          </a:p>
        </p:txBody>
      </p:sp>
      <p:grpSp>
        <p:nvGrpSpPr>
          <p:cNvPr id="9" name="Group 20"/>
          <p:cNvGrpSpPr>
            <a:grpSpLocks/>
          </p:cNvGrpSpPr>
          <p:nvPr/>
        </p:nvGrpSpPr>
        <p:grpSpPr bwMode="auto">
          <a:xfrm>
            <a:off x="-4763" y="0"/>
            <a:ext cx="9148763" cy="6856413"/>
            <a:chOff x="-3" y="0"/>
            <a:chExt cx="5763" cy="4319"/>
          </a:xfrm>
        </p:grpSpPr>
        <p:sp>
          <p:nvSpPr>
            <p:cNvPr id="10" name="AutoShape 21"/>
            <p:cNvSpPr>
              <a:spLocks noChangeArrowheads="1"/>
            </p:cNvSpPr>
            <p:nvPr userDrawn="1"/>
          </p:nvSpPr>
          <p:spPr bwMode="gray">
            <a:xfrm>
              <a:off x="24" y="24"/>
              <a:ext cx="5712" cy="4272"/>
            </a:xfrm>
            <a:prstGeom prst="roundRect">
              <a:avLst>
                <a:gd name="adj" fmla="val 6227"/>
              </a:avLst>
            </a:prstGeom>
            <a:noFill/>
            <a:ln w="76200">
              <a:solidFill>
                <a:schemeClr val="bg1"/>
              </a:solidFill>
              <a:round/>
              <a:headEnd/>
              <a:tailEnd/>
            </a:ln>
            <a:effectLst/>
          </p:spPr>
          <p:txBody>
            <a:bodyPr wrap="none" anchor="ctr"/>
            <a:lstStyle/>
            <a:p>
              <a:pPr>
                <a:defRPr/>
              </a:pPr>
              <a:endParaRPr lang="en-US"/>
            </a:p>
          </p:txBody>
        </p:sp>
        <p:sp>
          <p:nvSpPr>
            <p:cNvPr id="11" name="Freeform 22"/>
            <p:cNvSpPr>
              <a:spLocks/>
            </p:cNvSpPr>
            <p:nvPr userDrawn="1"/>
          </p:nvSpPr>
          <p:spPr bwMode="gray">
            <a:xfrm>
              <a:off x="0"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pPr>
                <a:defRPr/>
              </a:pPr>
              <a:endParaRPr lang="en-US"/>
            </a:p>
          </p:txBody>
        </p:sp>
        <p:sp>
          <p:nvSpPr>
            <p:cNvPr id="12" name="Freeform 23"/>
            <p:cNvSpPr>
              <a:spLocks/>
            </p:cNvSpPr>
            <p:nvPr userDrawn="1"/>
          </p:nvSpPr>
          <p:spPr bwMode="gray">
            <a:xfrm rot="-5408600">
              <a:off x="-50"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pPr>
                <a:defRPr/>
              </a:pPr>
              <a:endParaRPr lang="en-US"/>
            </a:p>
          </p:txBody>
        </p:sp>
        <p:sp>
          <p:nvSpPr>
            <p:cNvPr id="13" name="Freeform 24"/>
            <p:cNvSpPr>
              <a:spLocks/>
            </p:cNvSpPr>
            <p:nvPr userDrawn="1"/>
          </p:nvSpPr>
          <p:spPr bwMode="gray">
            <a:xfrm rot="10769190">
              <a:off x="5519" y="4031"/>
              <a:ext cx="232" cy="287"/>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pPr>
                <a:defRPr/>
              </a:pPr>
              <a:endParaRPr lang="en-US"/>
            </a:p>
          </p:txBody>
        </p:sp>
        <p:sp>
          <p:nvSpPr>
            <p:cNvPr id="14" name="Freeform 25"/>
            <p:cNvSpPr>
              <a:spLocks/>
            </p:cNvSpPr>
            <p:nvPr userDrawn="1"/>
          </p:nvSpPr>
          <p:spPr bwMode="gray">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pPr>
                <a:defRPr/>
              </a:pPr>
              <a:endParaRPr lang="en-US"/>
            </a:p>
          </p:txBody>
        </p:sp>
      </p:grpSp>
      <p:sp>
        <p:nvSpPr>
          <p:cNvPr id="3074" name="Rectangle 2"/>
          <p:cNvSpPr>
            <a:spLocks noGrp="1" noChangeArrowheads="1"/>
          </p:cNvSpPr>
          <p:nvPr>
            <p:ph type="ctrTitle"/>
          </p:nvPr>
        </p:nvSpPr>
        <p:spPr bwMode="ltGray">
          <a:xfrm>
            <a:off x="457200" y="990600"/>
            <a:ext cx="8305800" cy="1066800"/>
          </a:xfrm>
        </p:spPr>
        <p:txBody>
          <a:bodyPr/>
          <a:lstStyle>
            <a:lvl1pPr algn="ctr">
              <a:defRPr sz="4400"/>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1371600" y="3124200"/>
            <a:ext cx="6400800" cy="533400"/>
          </a:xfrm>
        </p:spPr>
        <p:txBody>
          <a:bodyPr/>
          <a:lstStyle>
            <a:lvl1pPr marL="0" indent="0" algn="ctr">
              <a:buFontTx/>
              <a:buNone/>
              <a:defRPr sz="2800">
                <a:solidFill>
                  <a:schemeClr val="tx2"/>
                </a:solidFill>
              </a:defRPr>
            </a:lvl1pPr>
          </a:lstStyle>
          <a:p>
            <a:r>
              <a:rPr lang="en-US" smtClean="0"/>
              <a:t>Click to edit Master subtitle style</a:t>
            </a:r>
            <a:endParaRPr 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29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122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6629400" cy="8683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4949825"/>
          </a:xfrm>
        </p:spPr>
        <p:txBody>
          <a:bodyPr/>
          <a:lstStyle/>
          <a:p>
            <a:pPr lvl="0"/>
            <a:r>
              <a:rPr lang="en-US" noProof="0" smtClean="0"/>
              <a:t>Click icon to add table</a:t>
            </a:r>
            <a:endParaRPr lang="en-US" noProof="0"/>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51575"/>
            <a:ext cx="2133600" cy="476250"/>
          </a:xfrm>
          <a:prstGeom prst="rect">
            <a:avLst/>
          </a:prstGeom>
        </p:spPr>
        <p:txBody>
          <a:bodyPr/>
          <a:lstStyle>
            <a:lvl1pPr eaLnBrk="0" hangingPunct="0">
              <a:defRPr/>
            </a:lvl1pPr>
          </a:lstStyle>
          <a:p>
            <a:pPr>
              <a:defRPr/>
            </a:pPr>
            <a:endParaRPr lang="en-US"/>
          </a:p>
        </p:txBody>
      </p:sp>
      <p:sp>
        <p:nvSpPr>
          <p:cNvPr id="4" name="Slide Number Placeholder 3"/>
          <p:cNvSpPr>
            <a:spLocks noGrp="1"/>
          </p:cNvSpPr>
          <p:nvPr>
            <p:ph type="sldNum" sz="quarter" idx="11"/>
          </p:nvPr>
        </p:nvSpPr>
        <p:spPr>
          <a:xfrm>
            <a:off x="6553200" y="6248400"/>
            <a:ext cx="2133600" cy="476250"/>
          </a:xfrm>
          <a:prstGeom prst="rect">
            <a:avLst/>
          </a:prstGeom>
        </p:spPr>
        <p:txBody>
          <a:bodyPr/>
          <a:lstStyle>
            <a:lvl1pPr eaLnBrk="0" hangingPunct="0">
              <a:defRPr/>
            </a:lvl1pPr>
          </a:lstStyle>
          <a:p>
            <a:pPr>
              <a:defRPr/>
            </a:pPr>
            <a:fld id="{09560FA4-0BAE-4F01-8BF8-75C046D93F6A}" type="slidenum">
              <a:rPr lang="en-US"/>
              <a:pPr>
                <a:defRPr/>
              </a:pPr>
              <a:t>‹#›</a:t>
            </a:fld>
            <a:endParaRPr lang="en-US"/>
          </a:p>
        </p:txBody>
      </p:sp>
      <p:sp>
        <p:nvSpPr>
          <p:cNvPr id="5" name="Footer Placeholder 4"/>
          <p:cNvSpPr>
            <a:spLocks noGrp="1"/>
          </p:cNvSpPr>
          <p:nvPr>
            <p:ph type="ftr" sz="quarter" idx="12"/>
          </p:nvPr>
        </p:nvSpPr>
        <p:spPr>
          <a:xfrm>
            <a:off x="3124200" y="6248400"/>
            <a:ext cx="2895600" cy="476250"/>
          </a:xfrm>
          <a:prstGeom prst="rect">
            <a:avLst/>
          </a:prstGeom>
        </p:spPr>
        <p:txBody>
          <a:bodyPr/>
          <a:lstStyle>
            <a:lvl1pPr eaLnBrk="0" hangingPunct="0">
              <a:defRPr/>
            </a:lvl1pPr>
          </a:lstStyle>
          <a:p>
            <a:pPr>
              <a:defRPr/>
            </a:pPr>
            <a:endParaRPr lang="en-US"/>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17500" y="904875"/>
            <a:ext cx="8637588" cy="5794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28613" y="1941513"/>
            <a:ext cx="402748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08500" y="1941513"/>
            <a:ext cx="4029075" cy="4114800"/>
          </a:xfrm>
        </p:spPr>
        <p:txBody>
          <a:bodyPr/>
          <a:lstStyle/>
          <a:p>
            <a:pPr lvl="0"/>
            <a:r>
              <a:rPr lang="en-US" noProof="0" smtClean="0"/>
              <a:t>Click icon to add clip art</a:t>
            </a:r>
            <a:endParaRPr lang="en-US" noProof="0"/>
          </a:p>
        </p:txBody>
      </p:sp>
      <p:sp>
        <p:nvSpPr>
          <p:cNvPr id="5" name="Slide Number Placeholder 4"/>
          <p:cNvSpPr>
            <a:spLocks noGrp="1"/>
          </p:cNvSpPr>
          <p:nvPr>
            <p:ph type="sldNum" sz="quarter" idx="10"/>
          </p:nvPr>
        </p:nvSpPr>
        <p:spPr>
          <a:xfrm>
            <a:off x="7010400" y="6381750"/>
            <a:ext cx="2133600" cy="476250"/>
          </a:xfrm>
          <a:prstGeom prst="rect">
            <a:avLst/>
          </a:prstGeom>
        </p:spPr>
        <p:txBody>
          <a:bodyPr/>
          <a:lstStyle>
            <a:lvl1pPr>
              <a:defRPr/>
            </a:lvl1pPr>
          </a:lstStyle>
          <a:p>
            <a:pPr>
              <a:defRPr/>
            </a:pPr>
            <a:fld id="{B4A77BD6-85D6-4E3D-A18B-B9979B4559E5}" type="slidenum">
              <a:rPr lang="en-US"/>
              <a:pPr>
                <a:defRPr/>
              </a:pPr>
              <a:t>‹#›</a:t>
            </a:fld>
            <a:endParaRPr lang="en-US"/>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6"/>
          <p:cNvGrpSpPr>
            <a:grpSpLocks/>
          </p:cNvGrpSpPr>
          <p:nvPr/>
        </p:nvGrpSpPr>
        <p:grpSpPr bwMode="auto">
          <a:xfrm>
            <a:off x="69850" y="4419600"/>
            <a:ext cx="9074150" cy="2520950"/>
            <a:chOff x="0" y="2640"/>
            <a:chExt cx="5760" cy="1680"/>
          </a:xfrm>
        </p:grpSpPr>
        <p:sp>
          <p:nvSpPr>
            <p:cNvPr id="5" name="Rectangle 17"/>
            <p:cNvSpPr>
              <a:spLocks noChangeArrowheads="1"/>
            </p:cNvSpPr>
            <p:nvPr userDrawn="1"/>
          </p:nvSpPr>
          <p:spPr bwMode="gray">
            <a:xfrm>
              <a:off x="0" y="2640"/>
              <a:ext cx="5760" cy="1680"/>
            </a:xfrm>
            <a:prstGeom prst="rect">
              <a:avLst/>
            </a:prstGeom>
            <a:solidFill>
              <a:schemeClr val="bg2"/>
            </a:solidFill>
            <a:ln w="9525">
              <a:noFill/>
              <a:miter lim="800000"/>
              <a:headEnd/>
              <a:tailEnd/>
            </a:ln>
            <a:effectLst/>
          </p:spPr>
          <p:txBody>
            <a:bodyPr wrap="none" anchor="ctr"/>
            <a:lstStyle/>
            <a:p>
              <a:pPr>
                <a:defRPr/>
              </a:pPr>
              <a:endParaRPr lang="en-US">
                <a:solidFill>
                  <a:srgbClr val="1D528D"/>
                </a:solidFill>
              </a:endParaRPr>
            </a:p>
          </p:txBody>
        </p:sp>
        <p:sp>
          <p:nvSpPr>
            <p:cNvPr id="6" name="Rectangle 18"/>
            <p:cNvSpPr>
              <a:spLocks noChangeArrowheads="1"/>
            </p:cNvSpPr>
            <p:nvPr userDrawn="1"/>
          </p:nvSpPr>
          <p:spPr bwMode="gray">
            <a:xfrm>
              <a:off x="0" y="2640"/>
              <a:ext cx="5760" cy="96"/>
            </a:xfrm>
            <a:prstGeom prst="rect">
              <a:avLst/>
            </a:prstGeom>
            <a:gradFill rotWithShape="0">
              <a:gsLst>
                <a:gs pos="0">
                  <a:schemeClr val="bg2">
                    <a:gamma/>
                    <a:shade val="46275"/>
                    <a:invGamma/>
                  </a:schemeClr>
                </a:gs>
                <a:gs pos="100000">
                  <a:schemeClr val="bg2"/>
                </a:gs>
              </a:gsLst>
              <a:lin ang="5400000" scaled="1"/>
            </a:gradFill>
            <a:ln w="9525">
              <a:noFill/>
              <a:miter lim="800000"/>
              <a:headEnd/>
              <a:tailEnd/>
            </a:ln>
            <a:effectLst/>
          </p:spPr>
          <p:txBody>
            <a:bodyPr wrap="none" anchor="ctr"/>
            <a:lstStyle/>
            <a:p>
              <a:pPr>
                <a:defRPr/>
              </a:pPr>
              <a:endParaRPr lang="en-US">
                <a:solidFill>
                  <a:srgbClr val="1D528D"/>
                </a:solidFill>
              </a:endParaRPr>
            </a:p>
          </p:txBody>
        </p:sp>
      </p:grpSp>
      <p:pic>
        <p:nvPicPr>
          <p:cNvPr id="7" name="Picture 11"/>
          <p:cNvPicPr>
            <a:picLocks noChangeAspect="1" noChangeArrowheads="1"/>
          </p:cNvPicPr>
          <p:nvPr/>
        </p:nvPicPr>
        <p:blipFill>
          <a:blip r:embed="rId2" cstate="print"/>
          <a:srcRect/>
          <a:stretch>
            <a:fillRect/>
          </a:stretch>
        </p:blipFill>
        <p:spPr bwMode="auto">
          <a:xfrm>
            <a:off x="4114800" y="4800600"/>
            <a:ext cx="838200" cy="1319133"/>
          </a:xfrm>
          <a:prstGeom prst="round2DiagRect">
            <a:avLst/>
          </a:prstGeom>
          <a:ln w="63500" cap="rnd">
            <a:noFill/>
          </a:ln>
          <a:effectLst>
            <a:outerShdw blurRad="152400" dist="317500" dir="5400000" sx="90000" sy="-19000" rotWithShape="0">
              <a:prstClr val="black">
                <a:alpha val="15000"/>
              </a:prstClr>
            </a:outerShdw>
          </a:effectLst>
          <a:scene3d>
            <a:camera prst="orthographicFront"/>
            <a:lightRig rig="flat" dir="t">
              <a:rot lat="0" lon="0" rev="8400000"/>
            </a:lightRig>
          </a:scene3d>
          <a:sp3d>
            <a:bevelT w="95250" h="31750"/>
            <a:extrusionClr>
              <a:schemeClr val="tx1">
                <a:lumMod val="75000"/>
              </a:schemeClr>
            </a:extrusionClr>
            <a:contourClr>
              <a:schemeClr val="tx1">
                <a:lumMod val="50000"/>
              </a:schemeClr>
            </a:contourClr>
          </a:sp3d>
        </p:spPr>
      </p:pic>
      <p:sp>
        <p:nvSpPr>
          <p:cNvPr id="8" name="Rectangle 19"/>
          <p:cNvSpPr>
            <a:spLocks noChangeArrowheads="1"/>
          </p:cNvSpPr>
          <p:nvPr/>
        </p:nvSpPr>
        <p:spPr bwMode="gray">
          <a:xfrm>
            <a:off x="34925" y="44450"/>
            <a:ext cx="9074150" cy="2282825"/>
          </a:xfrm>
          <a:prstGeom prst="rect">
            <a:avLst/>
          </a:prstGeom>
          <a:gradFill rotWithShape="0">
            <a:gsLst>
              <a:gs pos="0">
                <a:schemeClr val="tx1"/>
              </a:gs>
              <a:gs pos="100000">
                <a:schemeClr val="tx1">
                  <a:gamma/>
                  <a:shade val="46275"/>
                  <a:invGamma/>
                </a:schemeClr>
              </a:gs>
            </a:gsLst>
            <a:lin ang="5400000" scaled="1"/>
          </a:gradFill>
          <a:ln w="9525">
            <a:noFill/>
            <a:miter lim="800000"/>
            <a:headEnd/>
            <a:tailEnd/>
          </a:ln>
          <a:effectLst/>
        </p:spPr>
        <p:txBody>
          <a:bodyPr wrap="none" anchor="ctr"/>
          <a:lstStyle/>
          <a:p>
            <a:pPr>
              <a:defRPr/>
            </a:pPr>
            <a:endParaRPr lang="en-US">
              <a:solidFill>
                <a:srgbClr val="1D528D"/>
              </a:solidFill>
            </a:endParaRPr>
          </a:p>
        </p:txBody>
      </p:sp>
      <p:grpSp>
        <p:nvGrpSpPr>
          <p:cNvPr id="9" name="Group 20"/>
          <p:cNvGrpSpPr>
            <a:grpSpLocks/>
          </p:cNvGrpSpPr>
          <p:nvPr/>
        </p:nvGrpSpPr>
        <p:grpSpPr bwMode="auto">
          <a:xfrm>
            <a:off x="-4763" y="0"/>
            <a:ext cx="9148763" cy="6856413"/>
            <a:chOff x="-3" y="0"/>
            <a:chExt cx="5763" cy="4319"/>
          </a:xfrm>
        </p:grpSpPr>
        <p:sp>
          <p:nvSpPr>
            <p:cNvPr id="10" name="AutoShape 21"/>
            <p:cNvSpPr>
              <a:spLocks noChangeArrowheads="1"/>
            </p:cNvSpPr>
            <p:nvPr userDrawn="1"/>
          </p:nvSpPr>
          <p:spPr bwMode="gray">
            <a:xfrm>
              <a:off x="24" y="24"/>
              <a:ext cx="5712" cy="4272"/>
            </a:xfrm>
            <a:prstGeom prst="roundRect">
              <a:avLst>
                <a:gd name="adj" fmla="val 6227"/>
              </a:avLst>
            </a:prstGeom>
            <a:noFill/>
            <a:ln w="76200">
              <a:solidFill>
                <a:schemeClr val="bg1"/>
              </a:solidFill>
              <a:round/>
              <a:headEnd/>
              <a:tailEnd/>
            </a:ln>
            <a:effectLst/>
          </p:spPr>
          <p:txBody>
            <a:bodyPr wrap="none" anchor="ctr"/>
            <a:lstStyle/>
            <a:p>
              <a:pPr>
                <a:defRPr/>
              </a:pPr>
              <a:endParaRPr lang="en-US">
                <a:solidFill>
                  <a:srgbClr val="1D528D"/>
                </a:solidFill>
              </a:endParaRPr>
            </a:p>
          </p:txBody>
        </p:sp>
        <p:sp>
          <p:nvSpPr>
            <p:cNvPr id="11" name="Freeform 22"/>
            <p:cNvSpPr>
              <a:spLocks/>
            </p:cNvSpPr>
            <p:nvPr userDrawn="1"/>
          </p:nvSpPr>
          <p:spPr bwMode="gray">
            <a:xfrm>
              <a:off x="0"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pPr>
                <a:defRPr/>
              </a:pPr>
              <a:endParaRPr lang="en-US">
                <a:solidFill>
                  <a:srgbClr val="1D528D"/>
                </a:solidFill>
              </a:endParaRPr>
            </a:p>
          </p:txBody>
        </p:sp>
        <p:sp>
          <p:nvSpPr>
            <p:cNvPr id="12" name="Freeform 23"/>
            <p:cNvSpPr>
              <a:spLocks/>
            </p:cNvSpPr>
            <p:nvPr userDrawn="1"/>
          </p:nvSpPr>
          <p:spPr bwMode="gray">
            <a:xfrm rot="-5408600">
              <a:off x="-50"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pPr>
                <a:defRPr/>
              </a:pPr>
              <a:endParaRPr lang="en-US">
                <a:solidFill>
                  <a:srgbClr val="1D528D"/>
                </a:solidFill>
              </a:endParaRPr>
            </a:p>
          </p:txBody>
        </p:sp>
        <p:sp>
          <p:nvSpPr>
            <p:cNvPr id="13" name="Freeform 24"/>
            <p:cNvSpPr>
              <a:spLocks/>
            </p:cNvSpPr>
            <p:nvPr userDrawn="1"/>
          </p:nvSpPr>
          <p:spPr bwMode="gray">
            <a:xfrm rot="10769190">
              <a:off x="5519" y="4031"/>
              <a:ext cx="232" cy="287"/>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pPr>
                <a:defRPr/>
              </a:pPr>
              <a:endParaRPr lang="en-US">
                <a:solidFill>
                  <a:srgbClr val="1D528D"/>
                </a:solidFill>
              </a:endParaRPr>
            </a:p>
          </p:txBody>
        </p:sp>
        <p:sp>
          <p:nvSpPr>
            <p:cNvPr id="14" name="Freeform 25"/>
            <p:cNvSpPr>
              <a:spLocks/>
            </p:cNvSpPr>
            <p:nvPr userDrawn="1"/>
          </p:nvSpPr>
          <p:spPr bwMode="gray">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p>
              <a:pPr>
                <a:defRPr/>
              </a:pPr>
              <a:endParaRPr lang="en-US">
                <a:solidFill>
                  <a:srgbClr val="1D528D"/>
                </a:solidFill>
              </a:endParaRPr>
            </a:p>
          </p:txBody>
        </p:sp>
      </p:grpSp>
      <p:sp>
        <p:nvSpPr>
          <p:cNvPr id="3074" name="Rectangle 2"/>
          <p:cNvSpPr>
            <a:spLocks noGrp="1" noChangeArrowheads="1"/>
          </p:cNvSpPr>
          <p:nvPr>
            <p:ph type="ctrTitle"/>
          </p:nvPr>
        </p:nvSpPr>
        <p:spPr bwMode="ltGray">
          <a:xfrm>
            <a:off x="457200" y="990600"/>
            <a:ext cx="8305800" cy="1066800"/>
          </a:xfrm>
        </p:spPr>
        <p:txBody>
          <a:bodyPr/>
          <a:lstStyle>
            <a:lvl1pPr algn="ctr">
              <a:defRPr sz="4400"/>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1371600" y="3124200"/>
            <a:ext cx="6400800" cy="533400"/>
          </a:xfrm>
        </p:spPr>
        <p:txBody>
          <a:bodyPr/>
          <a:lstStyle>
            <a:lvl1pPr marL="0" indent="0" algn="ctr">
              <a:buFontTx/>
              <a:buNone/>
              <a:defRPr sz="2800">
                <a:solidFill>
                  <a:schemeClr val="tx2"/>
                </a:solidFill>
              </a:defRPr>
            </a:lvl1pPr>
          </a:lstStyle>
          <a:p>
            <a:r>
              <a:rPr lang="en-US" smtClean="0"/>
              <a:t>Click to edit Master subtitle style</a:t>
            </a:r>
            <a:endParaRPr lang="en-US"/>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29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122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2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6629400" cy="8683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4949825"/>
          </a:xfrm>
        </p:spPr>
        <p:txBody>
          <a:bodyPr/>
          <a:lstStyle/>
          <a:p>
            <a:pPr lvl="0"/>
            <a:r>
              <a:rPr lang="en-US" noProof="0" smtClean="0"/>
              <a:t>Click icon to add table</a:t>
            </a:r>
            <a:endParaRPr lang="en-US" noProof="0"/>
          </a:p>
        </p:txBody>
      </p:sp>
    </p:spTree>
  </p:cSld>
  <p:clrMapOvr>
    <a:masterClrMapping/>
  </p:clrMapOvr>
  <p:transition spd="slow"/>
</p:sldLayout>
</file>

<file path=ppt/slideLayouts/slideLayout27.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51575"/>
            <a:ext cx="2133600" cy="476250"/>
          </a:xfrm>
          <a:prstGeom prst="rect">
            <a:avLst/>
          </a:prstGeom>
        </p:spPr>
        <p:txBody>
          <a:bodyPr/>
          <a:lstStyle>
            <a:lvl1pPr eaLnBrk="0" hangingPunct="0">
              <a:defRPr>
                <a:solidFill>
                  <a:srgbClr val="1D528D"/>
                </a:solidFill>
              </a:defRPr>
            </a:lvl1pPr>
          </a:lstStyle>
          <a:p>
            <a:pPr>
              <a:defRPr/>
            </a:pPr>
            <a:endParaRPr lang="en-US"/>
          </a:p>
        </p:txBody>
      </p:sp>
      <p:sp>
        <p:nvSpPr>
          <p:cNvPr id="4" name="Slide Number Placeholder 3"/>
          <p:cNvSpPr>
            <a:spLocks noGrp="1"/>
          </p:cNvSpPr>
          <p:nvPr>
            <p:ph type="sldNum" sz="quarter" idx="11"/>
          </p:nvPr>
        </p:nvSpPr>
        <p:spPr>
          <a:xfrm>
            <a:off x="6553200" y="6248400"/>
            <a:ext cx="2133600" cy="476250"/>
          </a:xfrm>
          <a:prstGeom prst="rect">
            <a:avLst/>
          </a:prstGeom>
        </p:spPr>
        <p:txBody>
          <a:bodyPr/>
          <a:lstStyle>
            <a:lvl1pPr eaLnBrk="0" hangingPunct="0">
              <a:defRPr>
                <a:solidFill>
                  <a:srgbClr val="1D528D"/>
                </a:solidFill>
              </a:defRPr>
            </a:lvl1pPr>
          </a:lstStyle>
          <a:p>
            <a:pPr>
              <a:defRPr/>
            </a:pPr>
            <a:fld id="{AD68B508-2A59-4B7D-B4F4-5400817A1257}" type="slidenum">
              <a:rPr lang="en-US"/>
              <a:pPr>
                <a:defRPr/>
              </a:pPr>
              <a:t>‹#›</a:t>
            </a:fld>
            <a:endParaRPr lang="en-US"/>
          </a:p>
        </p:txBody>
      </p:sp>
      <p:sp>
        <p:nvSpPr>
          <p:cNvPr id="5" name="Footer Placeholder 4"/>
          <p:cNvSpPr>
            <a:spLocks noGrp="1"/>
          </p:cNvSpPr>
          <p:nvPr>
            <p:ph type="ftr" sz="quarter" idx="12"/>
          </p:nvPr>
        </p:nvSpPr>
        <p:spPr>
          <a:xfrm>
            <a:off x="3124200" y="6248400"/>
            <a:ext cx="2895600" cy="476250"/>
          </a:xfrm>
          <a:prstGeom prst="rect">
            <a:avLst/>
          </a:prstGeom>
        </p:spPr>
        <p:txBody>
          <a:bodyPr/>
          <a:lstStyle>
            <a:lvl1pPr eaLnBrk="0" hangingPunct="0">
              <a:defRPr>
                <a:solidFill>
                  <a:srgbClr val="1D528D"/>
                </a:solidFill>
              </a:defRPr>
            </a:lvl1pPr>
          </a:lstStyle>
          <a:p>
            <a:pPr>
              <a:defRPr/>
            </a:pPr>
            <a:endParaRPr lang="en-US"/>
          </a:p>
        </p:txBody>
      </p:sp>
    </p:spTree>
  </p:cSld>
  <p:clrMapOvr>
    <a:masterClrMapping/>
  </p:clrMapOvr>
  <p:transition spd="slow"/>
</p:sldLayout>
</file>

<file path=ppt/slideLayouts/slideLayout28.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17500" y="904875"/>
            <a:ext cx="8637588" cy="5794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28613" y="1941513"/>
            <a:ext cx="402748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08500" y="1941513"/>
            <a:ext cx="4029075" cy="4114800"/>
          </a:xfrm>
        </p:spPr>
        <p:txBody>
          <a:bodyPr/>
          <a:lstStyle/>
          <a:p>
            <a:pPr lvl="0"/>
            <a:r>
              <a:rPr lang="en-US" noProof="0" smtClean="0"/>
              <a:t>Click icon to add clip art</a:t>
            </a:r>
            <a:endParaRPr lang="en-US" noProof="0"/>
          </a:p>
        </p:txBody>
      </p:sp>
      <p:sp>
        <p:nvSpPr>
          <p:cNvPr id="5" name="Slide Number Placeholder 4"/>
          <p:cNvSpPr>
            <a:spLocks noGrp="1"/>
          </p:cNvSpPr>
          <p:nvPr>
            <p:ph type="sldNum" sz="quarter" idx="10"/>
          </p:nvPr>
        </p:nvSpPr>
        <p:spPr>
          <a:xfrm>
            <a:off x="7010400" y="6381750"/>
            <a:ext cx="2133600" cy="476250"/>
          </a:xfrm>
          <a:prstGeom prst="rect">
            <a:avLst/>
          </a:prstGeom>
        </p:spPr>
        <p:txBody>
          <a:bodyPr/>
          <a:lstStyle>
            <a:lvl1pPr>
              <a:defRPr>
                <a:solidFill>
                  <a:srgbClr val="1D528D"/>
                </a:solidFill>
              </a:defRPr>
            </a:lvl1pPr>
          </a:lstStyle>
          <a:p>
            <a:pPr>
              <a:defRPr/>
            </a:pPr>
            <a:fld id="{B5043CC5-447F-435D-B5A5-344B051C10A0}" type="slidenum">
              <a:rPr lang="en-US"/>
              <a:pPr>
                <a:defRPr/>
              </a:pPr>
              <a:t>‹#›</a:t>
            </a:fld>
            <a:endParaRPr lang="en-US"/>
          </a:p>
        </p:txBody>
      </p:sp>
    </p:spTree>
  </p:cSld>
  <p:clrMapOvr>
    <a:masterClrMapping/>
  </p:clrMapOvr>
  <p:transition spd="slow"/>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1229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1229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3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76400" y="274638"/>
            <a:ext cx="6629400" cy="8683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4949825"/>
          </a:xfrm>
        </p:spPr>
        <p:txBody>
          <a:bodyPr/>
          <a:lstStyle/>
          <a:p>
            <a:pPr lvl="0"/>
            <a:r>
              <a:rPr lang="en-US" noProof="0" smtClean="0"/>
              <a:t>Click icon to add table</a:t>
            </a:r>
            <a:endParaRPr lang="en-US" noProof="0"/>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949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40.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51575"/>
            <a:ext cx="2133600" cy="476250"/>
          </a:xfrm>
          <a:prstGeom prst="rect">
            <a:avLst/>
          </a:prstGeom>
        </p:spPr>
        <p:txBody>
          <a:bodyPr/>
          <a:lstStyle>
            <a:lvl1pPr eaLnBrk="0" hangingPunct="0">
              <a:defRPr>
                <a:solidFill>
                  <a:srgbClr val="1D528D"/>
                </a:solidFill>
              </a:defRPr>
            </a:lvl1pPr>
          </a:lstStyle>
          <a:p>
            <a:pPr>
              <a:defRPr/>
            </a:pPr>
            <a:endParaRPr lang="en-US"/>
          </a:p>
        </p:txBody>
      </p:sp>
      <p:sp>
        <p:nvSpPr>
          <p:cNvPr id="4" name="Slide Number Placeholder 3"/>
          <p:cNvSpPr>
            <a:spLocks noGrp="1"/>
          </p:cNvSpPr>
          <p:nvPr>
            <p:ph type="sldNum" sz="quarter" idx="11"/>
          </p:nvPr>
        </p:nvSpPr>
        <p:spPr>
          <a:xfrm>
            <a:off x="6553200" y="6248400"/>
            <a:ext cx="2133600" cy="476250"/>
          </a:xfrm>
          <a:prstGeom prst="rect">
            <a:avLst/>
          </a:prstGeom>
        </p:spPr>
        <p:txBody>
          <a:bodyPr/>
          <a:lstStyle>
            <a:lvl1pPr eaLnBrk="0" hangingPunct="0">
              <a:defRPr>
                <a:solidFill>
                  <a:srgbClr val="1D528D"/>
                </a:solidFill>
              </a:defRPr>
            </a:lvl1pPr>
          </a:lstStyle>
          <a:p>
            <a:pPr>
              <a:defRPr/>
            </a:pPr>
            <a:fld id="{DB922CDC-5A65-461F-A8CF-3424821F7ACD}" type="slidenum">
              <a:rPr lang="en-US"/>
              <a:pPr>
                <a:defRPr/>
              </a:pPr>
              <a:t>‹#›</a:t>
            </a:fld>
            <a:endParaRPr lang="en-US"/>
          </a:p>
        </p:txBody>
      </p:sp>
      <p:sp>
        <p:nvSpPr>
          <p:cNvPr id="5" name="Footer Placeholder 4"/>
          <p:cNvSpPr>
            <a:spLocks noGrp="1"/>
          </p:cNvSpPr>
          <p:nvPr>
            <p:ph type="ftr" sz="quarter" idx="12"/>
          </p:nvPr>
        </p:nvSpPr>
        <p:spPr>
          <a:xfrm>
            <a:off x="3124200" y="6248400"/>
            <a:ext cx="2895600" cy="476250"/>
          </a:xfrm>
          <a:prstGeom prst="rect">
            <a:avLst/>
          </a:prstGeom>
        </p:spPr>
        <p:txBody>
          <a:bodyPr/>
          <a:lstStyle>
            <a:lvl1pPr eaLnBrk="0" hangingPunct="0">
              <a:defRPr>
                <a:solidFill>
                  <a:srgbClr val="1D528D"/>
                </a:solidFill>
              </a:defRPr>
            </a:lvl1pPr>
          </a:lstStyle>
          <a:p>
            <a:pPr>
              <a:defRPr/>
            </a:pPr>
            <a:endParaRPr lang="en-US"/>
          </a:p>
        </p:txBody>
      </p:sp>
    </p:spTree>
  </p:cSld>
  <p:clrMapOvr>
    <a:masterClrMapping/>
  </p:clrMapOvr>
  <p:transition spd="slow"/>
</p:sldLayout>
</file>

<file path=ppt/slideLayouts/slideLayout41.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317500" y="904875"/>
            <a:ext cx="8637588" cy="579438"/>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28613" y="1941513"/>
            <a:ext cx="4027487"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508500" y="1941513"/>
            <a:ext cx="4029075" cy="4114800"/>
          </a:xfrm>
        </p:spPr>
        <p:txBody>
          <a:bodyPr/>
          <a:lstStyle/>
          <a:p>
            <a:pPr lvl="0"/>
            <a:r>
              <a:rPr lang="en-US" noProof="0" smtClean="0"/>
              <a:t>Click icon to add clip art</a:t>
            </a:r>
            <a:endParaRPr lang="en-US" noProof="0"/>
          </a:p>
        </p:txBody>
      </p:sp>
      <p:sp>
        <p:nvSpPr>
          <p:cNvPr id="5" name="Slide Number Placeholder 4"/>
          <p:cNvSpPr>
            <a:spLocks noGrp="1"/>
          </p:cNvSpPr>
          <p:nvPr>
            <p:ph type="sldNum" sz="quarter" idx="10"/>
          </p:nvPr>
        </p:nvSpPr>
        <p:spPr>
          <a:xfrm>
            <a:off x="7010400" y="6381750"/>
            <a:ext cx="2133600" cy="476250"/>
          </a:xfrm>
          <a:prstGeom prst="rect">
            <a:avLst/>
          </a:prstGeom>
        </p:spPr>
        <p:txBody>
          <a:bodyPr/>
          <a:lstStyle>
            <a:lvl1pPr>
              <a:defRPr>
                <a:solidFill>
                  <a:srgbClr val="1D528D"/>
                </a:solidFill>
              </a:defRPr>
            </a:lvl1pPr>
          </a:lstStyle>
          <a:p>
            <a:pPr>
              <a:defRPr/>
            </a:pPr>
            <a:fld id="{EDE222CF-CB9A-420C-A678-D228F978F8CC}" type="slidenum">
              <a:rPr lang="en-US"/>
              <a:pPr>
                <a:defRPr/>
              </a:pPr>
              <a:t>‹#›</a:t>
            </a:fld>
            <a:endParaRPr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6" Type="http://schemas.openxmlformats.org/officeDocument/2006/relationships/image" Target="../media/image1.pn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image" Target="../media/image1.png"/><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1026" name="Group 11"/>
          <p:cNvGrpSpPr>
            <a:grpSpLocks/>
          </p:cNvGrpSpPr>
          <p:nvPr/>
        </p:nvGrpSpPr>
        <p:grpSpPr bwMode="auto">
          <a:xfrm>
            <a:off x="-12700" y="285750"/>
            <a:ext cx="9156700" cy="911225"/>
            <a:chOff x="-1" y="196"/>
            <a:chExt cx="5768" cy="635"/>
          </a:xfrm>
        </p:grpSpPr>
        <p:sp>
          <p:nvSpPr>
            <p:cNvPr id="1036" name="Rectangle 12"/>
            <p:cNvSpPr>
              <a:spLocks noChangeArrowheads="1"/>
            </p:cNvSpPr>
            <p:nvPr userDrawn="1"/>
          </p:nvSpPr>
          <p:spPr bwMode="gray">
            <a:xfrm>
              <a:off x="1" y="196"/>
              <a:ext cx="5766" cy="635"/>
            </a:xfrm>
            <a:prstGeom prst="rect">
              <a:avLst/>
            </a:prstGeom>
            <a:gradFill rotWithShape="1">
              <a:gsLst>
                <a:gs pos="0">
                  <a:schemeClr val="accent1"/>
                </a:gs>
                <a:gs pos="100000">
                  <a:schemeClr val="tx1"/>
                </a:gs>
              </a:gsLst>
              <a:lin ang="0" scaled="1"/>
            </a:gradFill>
            <a:ln w="9525">
              <a:noFill/>
              <a:miter lim="800000"/>
              <a:headEnd/>
              <a:tailEnd/>
            </a:ln>
            <a:effectLst/>
          </p:spPr>
          <p:txBody>
            <a:bodyPr wrap="none" anchor="ctr"/>
            <a:lstStyle/>
            <a:p>
              <a:pPr>
                <a:defRPr/>
              </a:pPr>
              <a:endParaRPr lang="en-US"/>
            </a:p>
          </p:txBody>
        </p:sp>
        <p:sp>
          <p:nvSpPr>
            <p:cNvPr id="1037" name="Freeform 13"/>
            <p:cNvSpPr>
              <a:spLocks/>
            </p:cNvSpPr>
            <p:nvPr userDrawn="1"/>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headEnd/>
              <a:tailEnd/>
            </a:ln>
            <a:effectLst/>
          </p:spPr>
          <p:txBody>
            <a:bodyPr/>
            <a:lstStyle/>
            <a:p>
              <a:pPr>
                <a:defRPr/>
              </a:pPr>
              <a:endParaRPr lang="en-US"/>
            </a:p>
          </p:txBody>
        </p:sp>
        <p:sp>
          <p:nvSpPr>
            <p:cNvPr id="1038" name="Freeform 14"/>
            <p:cNvSpPr>
              <a:spLocks/>
            </p:cNvSpPr>
            <p:nvPr userDrawn="1"/>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headEnd/>
              <a:tailEnd/>
            </a:ln>
            <a:effectLst/>
          </p:spPr>
          <p:txBody>
            <a:bodyPr/>
            <a:lstStyle/>
            <a:p>
              <a:pPr>
                <a:defRPr/>
              </a:pPr>
              <a:endParaRPr lang="en-US"/>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headEnd/>
            <a:tailEnd/>
          </a:ln>
          <a:effectLst/>
        </p:spPr>
        <p:txBody>
          <a:bodyPr wrap="none" anchor="ctr"/>
          <a:lstStyle/>
          <a:p>
            <a:pPr>
              <a:defRPr/>
            </a:pPr>
            <a:endParaRPr lang="en-US"/>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headEnd/>
            <a:tailEnd/>
          </a:ln>
          <a:effectLst/>
        </p:spPr>
        <p:txBody>
          <a:bodyPr wrap="none" anchor="ctr"/>
          <a:lstStyle/>
          <a:p>
            <a:pPr>
              <a:defRPr/>
            </a:pPr>
            <a:endParaRPr lang="en-US"/>
          </a:p>
        </p:txBody>
      </p:sp>
      <p:sp>
        <p:nvSpPr>
          <p:cNvPr id="2" name="Rectangle 2"/>
          <p:cNvSpPr>
            <a:spLocks noGrp="1" noChangeArrowheads="1"/>
          </p:cNvSpPr>
          <p:nvPr>
            <p:ph type="title"/>
          </p:nvPr>
        </p:nvSpPr>
        <p:spPr bwMode="gray">
          <a:xfrm>
            <a:off x="762000" y="274638"/>
            <a:ext cx="7620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 ____ __ ____  _____ _____ _____</a:t>
            </a:r>
            <a:endParaRPr lang="en-US" dirty="0" smtClean="0"/>
          </a:p>
        </p:txBody>
      </p:sp>
      <p:sp>
        <p:nvSpPr>
          <p:cNvPr id="3" name="Title Placeholder 2"/>
          <p:cNvSpPr>
            <a:spLocks noGrp="1" noChangeArrowheads="1"/>
          </p:cNvSpPr>
          <p:nvPr>
            <p:ph type="title"/>
          </p:nvPr>
        </p:nvSpPr>
        <p:spPr bwMode="gray">
          <a:xfrm>
            <a:off x="762000" y="274638"/>
            <a:ext cx="7620000"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31" name="Rectangle 3"/>
          <p:cNvSpPr>
            <a:spLocks noGrp="1" noChangeArrowheads="1"/>
          </p:cNvSpPr>
          <p:nvPr>
            <p:ph type="body" idx="1"/>
          </p:nvPr>
        </p:nvSpPr>
        <p:spPr bwMode="auto">
          <a:xfrm>
            <a:off x="457200" y="1447800"/>
            <a:ext cx="8229600" cy="494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6" name="Picture 11"/>
          <p:cNvPicPr>
            <a:picLocks noChangeAspect="1" noChangeArrowheads="1"/>
          </p:cNvPicPr>
          <p:nvPr/>
        </p:nvPicPr>
        <p:blipFill>
          <a:blip r:embed="rId16" cstate="print"/>
          <a:srcRect/>
          <a:stretch>
            <a:fillRect/>
          </a:stretch>
        </p:blipFill>
        <p:spPr bwMode="auto">
          <a:xfrm>
            <a:off x="277812" y="381000"/>
            <a:ext cx="484188" cy="762000"/>
          </a:xfrm>
          <a:prstGeom prst="round2DiagRect">
            <a:avLst/>
          </a:prstGeom>
          <a:ln w="63500" cap="rnd">
            <a:noFill/>
          </a:ln>
          <a:effectLst/>
          <a:scene3d>
            <a:camera prst="orthographicFront"/>
            <a:lightRig rig="flat" dir="t">
              <a:rot lat="0" lon="0" rev="8400000"/>
            </a:lightRig>
          </a:scene3d>
          <a:sp3d>
            <a:bevelT w="95250" h="31750"/>
            <a:extrusionClr>
              <a:schemeClr val="tx1">
                <a:lumMod val="75000"/>
              </a:schemeClr>
            </a:extrusionClr>
            <a:contourClr>
              <a:schemeClr val="tx1">
                <a:lumMod val="50000"/>
              </a:schemeClr>
            </a:contourClr>
          </a:sp3d>
        </p:spPr>
      </p:pic>
    </p:spTree>
  </p:cSld>
  <p:clrMap bg1="lt1" tx1="dk1" bg2="lt2" tx2="dk2" accent1="accent1" accent2="accent2" accent3="accent3" accent4="accent4" accent5="accent5" accent6="accent6" hlink="hlink" folHlink="folHlink"/>
  <p:sldLayoutIdLst>
    <p:sldLayoutId id="2147483791"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92" r:id="rId13"/>
    <p:sldLayoutId id="2147483793" r:id="rId14"/>
  </p:sldLayoutIdLst>
  <p:transition spd="slow"/>
  <p:timing>
    <p:tnLst>
      <p:par>
        <p:cTn id="1" dur="indefinite" restart="never" nodeType="tmRoot"/>
      </p:par>
    </p:tnLst>
  </p:timing>
  <p:hf hdr="0" ftr="0" dt="0"/>
  <p:txStyles>
    <p:titleStyle>
      <a:lvl1pPr algn="ctr" rtl="0" eaLnBrk="0" fontAlgn="base" hangingPunct="0">
        <a:spcBef>
          <a:spcPct val="0"/>
        </a:spcBef>
        <a:spcAft>
          <a:spcPct val="0"/>
        </a:spcAft>
        <a:defRPr sz="4000" b="1" spc="50">
          <a:ln w="13500">
            <a:solidFill>
              <a:schemeClr val="accent1">
                <a:shade val="2500"/>
                <a:alpha val="6500"/>
              </a:schemeClr>
            </a:solidFill>
            <a:prstDash val="solid"/>
          </a:ln>
          <a:solidFill>
            <a:srgbClr val="FCFDFE"/>
          </a:solidFill>
          <a:effectLst>
            <a:innerShdw blurRad="50900" dist="38500" dir="13500000">
              <a:srgbClr val="000000">
                <a:alpha val="60000"/>
              </a:srgbClr>
            </a:innerShdw>
          </a:effectLst>
          <a:latin typeface="+mj-lt"/>
          <a:ea typeface="+mj-ea"/>
          <a:cs typeface="+mj-cs"/>
        </a:defRPr>
      </a:lvl1pPr>
      <a:lvl2pPr algn="ctr" rtl="0" eaLnBrk="0" fontAlgn="base" hangingPunct="0">
        <a:spcBef>
          <a:spcPct val="0"/>
        </a:spcBef>
        <a:spcAft>
          <a:spcPct val="0"/>
        </a:spcAft>
        <a:defRPr sz="4000" b="1">
          <a:solidFill>
            <a:srgbClr val="FCFDFE"/>
          </a:solidFill>
          <a:latin typeface="Arial" charset="0"/>
        </a:defRPr>
      </a:lvl2pPr>
      <a:lvl3pPr algn="ctr" rtl="0" eaLnBrk="0" fontAlgn="base" hangingPunct="0">
        <a:spcBef>
          <a:spcPct val="0"/>
        </a:spcBef>
        <a:spcAft>
          <a:spcPct val="0"/>
        </a:spcAft>
        <a:defRPr sz="4000" b="1">
          <a:solidFill>
            <a:srgbClr val="FCFDFE"/>
          </a:solidFill>
          <a:latin typeface="Arial" charset="0"/>
        </a:defRPr>
      </a:lvl3pPr>
      <a:lvl4pPr algn="ctr" rtl="0" eaLnBrk="0" fontAlgn="base" hangingPunct="0">
        <a:spcBef>
          <a:spcPct val="0"/>
        </a:spcBef>
        <a:spcAft>
          <a:spcPct val="0"/>
        </a:spcAft>
        <a:defRPr sz="4000" b="1">
          <a:solidFill>
            <a:srgbClr val="FCFDFE"/>
          </a:solidFill>
          <a:latin typeface="Arial" charset="0"/>
        </a:defRPr>
      </a:lvl4pPr>
      <a:lvl5pPr algn="ctr" rtl="0" eaLnBrk="0" fontAlgn="base" hangingPunct="0">
        <a:spcBef>
          <a:spcPct val="0"/>
        </a:spcBef>
        <a:spcAft>
          <a:spcPct val="0"/>
        </a:spcAft>
        <a:defRPr sz="4000" b="1">
          <a:solidFill>
            <a:srgbClr val="FCFDFE"/>
          </a:solidFill>
          <a:latin typeface="Arial" charset="0"/>
        </a:defRPr>
      </a:lvl5pPr>
      <a:lvl6pPr marL="457200" algn="l" rtl="0" eaLnBrk="1" fontAlgn="base" hangingPunct="1">
        <a:spcBef>
          <a:spcPct val="0"/>
        </a:spcBef>
        <a:spcAft>
          <a:spcPct val="0"/>
        </a:spcAft>
        <a:defRPr sz="4000">
          <a:solidFill>
            <a:schemeClr val="bg1"/>
          </a:solidFill>
          <a:latin typeface="Arial" charset="0"/>
        </a:defRPr>
      </a:lvl6pPr>
      <a:lvl7pPr marL="914400" algn="l" rtl="0" eaLnBrk="1" fontAlgn="base" hangingPunct="1">
        <a:spcBef>
          <a:spcPct val="0"/>
        </a:spcBef>
        <a:spcAft>
          <a:spcPct val="0"/>
        </a:spcAft>
        <a:defRPr sz="4000">
          <a:solidFill>
            <a:schemeClr val="bg1"/>
          </a:solidFill>
          <a:latin typeface="Arial" charset="0"/>
        </a:defRPr>
      </a:lvl7pPr>
      <a:lvl8pPr marL="1371600" algn="l" rtl="0" eaLnBrk="1" fontAlgn="base" hangingPunct="1">
        <a:spcBef>
          <a:spcPct val="0"/>
        </a:spcBef>
        <a:spcAft>
          <a:spcPct val="0"/>
        </a:spcAft>
        <a:defRPr sz="4000">
          <a:solidFill>
            <a:schemeClr val="bg1"/>
          </a:solidFill>
          <a:latin typeface="Arial" charset="0"/>
        </a:defRPr>
      </a:lvl8pPr>
      <a:lvl9pPr marL="1828800" algn="l" rtl="0" eaLnBrk="1" fontAlgn="base" hangingPunct="1">
        <a:spcBef>
          <a:spcPct val="0"/>
        </a:spcBef>
        <a:spcAft>
          <a:spcPct val="0"/>
        </a:spcAft>
        <a:defRPr sz="40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16386" name="Group 11"/>
          <p:cNvGrpSpPr>
            <a:grpSpLocks/>
          </p:cNvGrpSpPr>
          <p:nvPr/>
        </p:nvGrpSpPr>
        <p:grpSpPr bwMode="auto">
          <a:xfrm>
            <a:off x="-12700" y="285750"/>
            <a:ext cx="9156700" cy="911225"/>
            <a:chOff x="-1" y="196"/>
            <a:chExt cx="5768" cy="635"/>
          </a:xfrm>
        </p:grpSpPr>
        <p:sp>
          <p:nvSpPr>
            <p:cNvPr id="1036" name="Rectangle 12"/>
            <p:cNvSpPr>
              <a:spLocks noChangeArrowheads="1"/>
            </p:cNvSpPr>
            <p:nvPr userDrawn="1"/>
          </p:nvSpPr>
          <p:spPr bwMode="gray">
            <a:xfrm>
              <a:off x="1" y="196"/>
              <a:ext cx="5766" cy="635"/>
            </a:xfrm>
            <a:prstGeom prst="rect">
              <a:avLst/>
            </a:prstGeom>
            <a:gradFill rotWithShape="1">
              <a:gsLst>
                <a:gs pos="0">
                  <a:schemeClr val="accent1"/>
                </a:gs>
                <a:gs pos="100000">
                  <a:schemeClr val="tx1"/>
                </a:gs>
              </a:gsLst>
              <a:lin ang="0" scaled="1"/>
            </a:gradFill>
            <a:ln w="9525">
              <a:noFill/>
              <a:miter lim="800000"/>
              <a:headEnd/>
              <a:tailEnd/>
            </a:ln>
            <a:effectLst/>
          </p:spPr>
          <p:txBody>
            <a:bodyPr wrap="none" anchor="ctr"/>
            <a:lstStyle/>
            <a:p>
              <a:pPr>
                <a:defRPr/>
              </a:pPr>
              <a:endParaRPr lang="en-US">
                <a:solidFill>
                  <a:srgbClr val="1D528D"/>
                </a:solidFill>
              </a:endParaRPr>
            </a:p>
          </p:txBody>
        </p:sp>
        <p:sp>
          <p:nvSpPr>
            <p:cNvPr id="1037" name="Freeform 13"/>
            <p:cNvSpPr>
              <a:spLocks/>
            </p:cNvSpPr>
            <p:nvPr userDrawn="1"/>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headEnd/>
              <a:tailEnd/>
            </a:ln>
            <a:effectLst/>
          </p:spPr>
          <p:txBody>
            <a:bodyPr/>
            <a:lstStyle/>
            <a:p>
              <a:pPr>
                <a:defRPr/>
              </a:pPr>
              <a:endParaRPr lang="en-US">
                <a:solidFill>
                  <a:srgbClr val="1D528D"/>
                </a:solidFill>
              </a:endParaRPr>
            </a:p>
          </p:txBody>
        </p:sp>
        <p:sp>
          <p:nvSpPr>
            <p:cNvPr id="1038" name="Freeform 14"/>
            <p:cNvSpPr>
              <a:spLocks/>
            </p:cNvSpPr>
            <p:nvPr userDrawn="1"/>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headEnd/>
              <a:tailEnd/>
            </a:ln>
            <a:effectLst/>
          </p:spPr>
          <p:txBody>
            <a:bodyPr/>
            <a:lstStyle/>
            <a:p>
              <a:pPr>
                <a:defRPr/>
              </a:pPr>
              <a:endParaRPr lang="en-US">
                <a:solidFill>
                  <a:srgbClr val="1D528D"/>
                </a:solidFill>
              </a:endParaRPr>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headEnd/>
            <a:tailEnd/>
          </a:ln>
          <a:effectLst/>
        </p:spPr>
        <p:txBody>
          <a:bodyPr wrap="none" anchor="ctr"/>
          <a:lstStyle/>
          <a:p>
            <a:pPr>
              <a:defRPr/>
            </a:pPr>
            <a:endParaRPr lang="en-US">
              <a:solidFill>
                <a:srgbClr val="1D528D"/>
              </a:solidFill>
            </a:endParaRPr>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headEnd/>
            <a:tailEnd/>
          </a:ln>
          <a:effectLst/>
        </p:spPr>
        <p:txBody>
          <a:bodyPr wrap="none" anchor="ctr"/>
          <a:lstStyle/>
          <a:p>
            <a:pPr>
              <a:defRPr/>
            </a:pPr>
            <a:endParaRPr lang="en-US">
              <a:solidFill>
                <a:srgbClr val="1D528D"/>
              </a:solidFill>
            </a:endParaRPr>
          </a:p>
        </p:txBody>
      </p:sp>
      <p:sp>
        <p:nvSpPr>
          <p:cNvPr id="1026" name="Rectangle 2"/>
          <p:cNvSpPr>
            <a:spLocks noGrp="1" noChangeArrowheads="1"/>
          </p:cNvSpPr>
          <p:nvPr>
            <p:ph type="title"/>
          </p:nvPr>
        </p:nvSpPr>
        <p:spPr bwMode="gray">
          <a:xfrm>
            <a:off x="762000" y="274638"/>
            <a:ext cx="7620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6390" name="Rectangle 3"/>
          <p:cNvSpPr>
            <a:spLocks noGrp="1" noChangeArrowheads="1"/>
          </p:cNvSpPr>
          <p:nvPr>
            <p:ph type="body" idx="1"/>
          </p:nvPr>
        </p:nvSpPr>
        <p:spPr bwMode="auto">
          <a:xfrm>
            <a:off x="457200" y="1447800"/>
            <a:ext cx="8229600" cy="494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6" name="Picture 11"/>
          <p:cNvPicPr>
            <a:picLocks noChangeAspect="1" noChangeArrowheads="1"/>
          </p:cNvPicPr>
          <p:nvPr/>
        </p:nvPicPr>
        <p:blipFill>
          <a:blip r:embed="rId16" cstate="print"/>
          <a:srcRect/>
          <a:stretch>
            <a:fillRect/>
          </a:stretch>
        </p:blipFill>
        <p:spPr bwMode="auto">
          <a:xfrm>
            <a:off x="277812" y="381000"/>
            <a:ext cx="484188" cy="762000"/>
          </a:xfrm>
          <a:prstGeom prst="round2DiagRect">
            <a:avLst/>
          </a:prstGeom>
          <a:ln w="63500" cap="rnd">
            <a:noFill/>
          </a:ln>
          <a:effectLst/>
          <a:scene3d>
            <a:camera prst="orthographicFront"/>
            <a:lightRig rig="flat" dir="t">
              <a:rot lat="0" lon="0" rev="8400000"/>
            </a:lightRig>
          </a:scene3d>
          <a:sp3d>
            <a:bevelT w="95250" h="31750"/>
            <a:extrusionClr>
              <a:schemeClr val="tx1">
                <a:lumMod val="75000"/>
              </a:schemeClr>
            </a:extrusionClr>
            <a:contourClr>
              <a:schemeClr val="tx1">
                <a:lumMod val="50000"/>
              </a:schemeClr>
            </a:contourClr>
          </a:sp3d>
        </p:spPr>
      </p:pic>
    </p:spTree>
  </p:cSld>
  <p:clrMap bg1="lt1" tx1="dk1" bg2="lt2" tx2="dk2" accent1="accent1" accent2="accent2" accent3="accent3" accent4="accent4" accent5="accent5" accent6="accent6" hlink="hlink" folHlink="folHlink"/>
  <p:sldLayoutIdLst>
    <p:sldLayoutId id="2147483794"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95" r:id="rId13"/>
    <p:sldLayoutId id="2147483796" r:id="rId14"/>
  </p:sldLayoutIdLst>
  <p:transition spd="slow"/>
  <p:timing>
    <p:tnLst>
      <p:par>
        <p:cTn id="1" dur="indefinite" restart="never" nodeType="tmRoot"/>
      </p:par>
    </p:tnLst>
  </p:timing>
  <p:hf hdr="0" ftr="0" dt="0"/>
  <p:txStyles>
    <p:titleStyle>
      <a:lvl1pPr algn="ctr" rtl="0" eaLnBrk="0" fontAlgn="base" hangingPunct="0">
        <a:spcBef>
          <a:spcPct val="0"/>
        </a:spcBef>
        <a:spcAft>
          <a:spcPct val="0"/>
        </a:spcAft>
        <a:defRPr sz="4000" b="1" spc="50">
          <a:ln w="13500">
            <a:solidFill>
              <a:schemeClr val="accent1">
                <a:shade val="2500"/>
                <a:alpha val="6500"/>
              </a:schemeClr>
            </a:solidFill>
            <a:prstDash val="solid"/>
          </a:ln>
          <a:solidFill>
            <a:srgbClr val="FCFDFE"/>
          </a:solidFill>
          <a:effectLst>
            <a:innerShdw blurRad="50900" dist="38500" dir="13500000">
              <a:srgbClr val="000000">
                <a:alpha val="60000"/>
              </a:srgbClr>
            </a:innerShdw>
          </a:effectLst>
          <a:latin typeface="+mj-lt"/>
          <a:ea typeface="+mj-ea"/>
          <a:cs typeface="+mj-cs"/>
        </a:defRPr>
      </a:lvl1pPr>
      <a:lvl2pPr algn="ctr" rtl="0" eaLnBrk="0" fontAlgn="base" hangingPunct="0">
        <a:spcBef>
          <a:spcPct val="0"/>
        </a:spcBef>
        <a:spcAft>
          <a:spcPct val="0"/>
        </a:spcAft>
        <a:defRPr sz="4000" b="1">
          <a:solidFill>
            <a:srgbClr val="FCFDFE"/>
          </a:solidFill>
          <a:latin typeface="Arial" charset="0"/>
        </a:defRPr>
      </a:lvl2pPr>
      <a:lvl3pPr algn="ctr" rtl="0" eaLnBrk="0" fontAlgn="base" hangingPunct="0">
        <a:spcBef>
          <a:spcPct val="0"/>
        </a:spcBef>
        <a:spcAft>
          <a:spcPct val="0"/>
        </a:spcAft>
        <a:defRPr sz="4000" b="1">
          <a:solidFill>
            <a:srgbClr val="FCFDFE"/>
          </a:solidFill>
          <a:latin typeface="Arial" charset="0"/>
        </a:defRPr>
      </a:lvl3pPr>
      <a:lvl4pPr algn="ctr" rtl="0" eaLnBrk="0" fontAlgn="base" hangingPunct="0">
        <a:spcBef>
          <a:spcPct val="0"/>
        </a:spcBef>
        <a:spcAft>
          <a:spcPct val="0"/>
        </a:spcAft>
        <a:defRPr sz="4000" b="1">
          <a:solidFill>
            <a:srgbClr val="FCFDFE"/>
          </a:solidFill>
          <a:latin typeface="Arial" charset="0"/>
        </a:defRPr>
      </a:lvl4pPr>
      <a:lvl5pPr algn="ctr" rtl="0" eaLnBrk="0" fontAlgn="base" hangingPunct="0">
        <a:spcBef>
          <a:spcPct val="0"/>
        </a:spcBef>
        <a:spcAft>
          <a:spcPct val="0"/>
        </a:spcAft>
        <a:defRPr sz="4000" b="1">
          <a:solidFill>
            <a:srgbClr val="FCFDFE"/>
          </a:solidFill>
          <a:latin typeface="Arial" charset="0"/>
        </a:defRPr>
      </a:lvl5pPr>
      <a:lvl6pPr marL="457200" algn="l" rtl="0" eaLnBrk="1" fontAlgn="base" hangingPunct="1">
        <a:spcBef>
          <a:spcPct val="0"/>
        </a:spcBef>
        <a:spcAft>
          <a:spcPct val="0"/>
        </a:spcAft>
        <a:defRPr sz="4000">
          <a:solidFill>
            <a:schemeClr val="bg1"/>
          </a:solidFill>
          <a:latin typeface="Arial" charset="0"/>
        </a:defRPr>
      </a:lvl6pPr>
      <a:lvl7pPr marL="914400" algn="l" rtl="0" eaLnBrk="1" fontAlgn="base" hangingPunct="1">
        <a:spcBef>
          <a:spcPct val="0"/>
        </a:spcBef>
        <a:spcAft>
          <a:spcPct val="0"/>
        </a:spcAft>
        <a:defRPr sz="4000">
          <a:solidFill>
            <a:schemeClr val="bg1"/>
          </a:solidFill>
          <a:latin typeface="Arial" charset="0"/>
        </a:defRPr>
      </a:lvl7pPr>
      <a:lvl8pPr marL="1371600" algn="l" rtl="0" eaLnBrk="1" fontAlgn="base" hangingPunct="1">
        <a:spcBef>
          <a:spcPct val="0"/>
        </a:spcBef>
        <a:spcAft>
          <a:spcPct val="0"/>
        </a:spcAft>
        <a:defRPr sz="4000">
          <a:solidFill>
            <a:schemeClr val="bg1"/>
          </a:solidFill>
          <a:latin typeface="Arial" charset="0"/>
        </a:defRPr>
      </a:lvl8pPr>
      <a:lvl9pPr marL="1828800" algn="l" rtl="0" eaLnBrk="1" fontAlgn="base" hangingPunct="1">
        <a:spcBef>
          <a:spcPct val="0"/>
        </a:spcBef>
        <a:spcAft>
          <a:spcPct val="0"/>
        </a:spcAft>
        <a:defRPr sz="40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39216"/>
                <a:invGamma/>
              </a:schemeClr>
            </a:gs>
          </a:gsLst>
          <a:lin ang="5400000" scaled="1"/>
        </a:gradFill>
        <a:effectLst/>
      </p:bgPr>
    </p:bg>
    <p:spTree>
      <p:nvGrpSpPr>
        <p:cNvPr id="1" name=""/>
        <p:cNvGrpSpPr/>
        <p:nvPr/>
      </p:nvGrpSpPr>
      <p:grpSpPr>
        <a:xfrm>
          <a:off x="0" y="0"/>
          <a:ext cx="0" cy="0"/>
          <a:chOff x="0" y="0"/>
          <a:chExt cx="0" cy="0"/>
        </a:xfrm>
      </p:grpSpPr>
      <p:grpSp>
        <p:nvGrpSpPr>
          <p:cNvPr id="60418" name="Group 11"/>
          <p:cNvGrpSpPr>
            <a:grpSpLocks/>
          </p:cNvGrpSpPr>
          <p:nvPr/>
        </p:nvGrpSpPr>
        <p:grpSpPr bwMode="auto">
          <a:xfrm>
            <a:off x="-12700" y="285750"/>
            <a:ext cx="9156700" cy="911225"/>
            <a:chOff x="-1" y="196"/>
            <a:chExt cx="5768" cy="635"/>
          </a:xfrm>
        </p:grpSpPr>
        <p:sp>
          <p:nvSpPr>
            <p:cNvPr id="1036" name="Rectangle 12"/>
            <p:cNvSpPr>
              <a:spLocks noChangeArrowheads="1"/>
            </p:cNvSpPr>
            <p:nvPr userDrawn="1"/>
          </p:nvSpPr>
          <p:spPr bwMode="gray">
            <a:xfrm>
              <a:off x="1" y="196"/>
              <a:ext cx="5766" cy="635"/>
            </a:xfrm>
            <a:prstGeom prst="rect">
              <a:avLst/>
            </a:prstGeom>
            <a:gradFill rotWithShape="1">
              <a:gsLst>
                <a:gs pos="0">
                  <a:schemeClr val="accent1"/>
                </a:gs>
                <a:gs pos="100000">
                  <a:schemeClr val="tx1"/>
                </a:gs>
              </a:gsLst>
              <a:lin ang="0" scaled="1"/>
            </a:gradFill>
            <a:ln w="9525">
              <a:noFill/>
              <a:miter lim="800000"/>
              <a:headEnd/>
              <a:tailEnd/>
            </a:ln>
            <a:effectLst/>
          </p:spPr>
          <p:txBody>
            <a:bodyPr wrap="none" anchor="ctr"/>
            <a:lstStyle/>
            <a:p>
              <a:pPr>
                <a:defRPr/>
              </a:pPr>
              <a:endParaRPr lang="en-US">
                <a:solidFill>
                  <a:srgbClr val="1D528D"/>
                </a:solidFill>
              </a:endParaRPr>
            </a:p>
          </p:txBody>
        </p:sp>
        <p:sp>
          <p:nvSpPr>
            <p:cNvPr id="1037" name="Freeform 13"/>
            <p:cNvSpPr>
              <a:spLocks/>
            </p:cNvSpPr>
            <p:nvPr userDrawn="1"/>
          </p:nvSpPr>
          <p:spPr bwMode="gray">
            <a:xfrm flipH="1" flipV="1">
              <a:off x="2265" y="196"/>
              <a:ext cx="3497" cy="226"/>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tx1"/>
                </a:gs>
                <a:gs pos="100000">
                  <a:schemeClr val="tx1">
                    <a:gamma/>
                    <a:shade val="46275"/>
                    <a:invGamma/>
                  </a:schemeClr>
                </a:gs>
              </a:gsLst>
              <a:lin ang="18900000" scaled="1"/>
            </a:gradFill>
            <a:ln w="9525">
              <a:noFill/>
              <a:round/>
              <a:headEnd/>
              <a:tailEnd/>
            </a:ln>
            <a:effectLst/>
          </p:spPr>
          <p:txBody>
            <a:bodyPr/>
            <a:lstStyle/>
            <a:p>
              <a:pPr>
                <a:defRPr/>
              </a:pPr>
              <a:endParaRPr lang="en-US">
                <a:solidFill>
                  <a:srgbClr val="1D528D"/>
                </a:solidFill>
              </a:endParaRPr>
            </a:p>
          </p:txBody>
        </p:sp>
        <p:sp>
          <p:nvSpPr>
            <p:cNvPr id="1038" name="Freeform 14"/>
            <p:cNvSpPr>
              <a:spLocks/>
            </p:cNvSpPr>
            <p:nvPr userDrawn="1"/>
          </p:nvSpPr>
          <p:spPr bwMode="gray">
            <a:xfrm>
              <a:off x="-1" y="514"/>
              <a:ext cx="3702" cy="312"/>
            </a:xfrm>
            <a:custGeom>
              <a:avLst/>
              <a:gdLst/>
              <a:ahLst/>
              <a:cxnLst>
                <a:cxn ang="0">
                  <a:pos x="45" y="590"/>
                </a:cxn>
                <a:cxn ang="0">
                  <a:pos x="1497" y="590"/>
                </a:cxn>
                <a:cxn ang="0">
                  <a:pos x="0" y="0"/>
                </a:cxn>
                <a:cxn ang="0">
                  <a:pos x="0" y="590"/>
                </a:cxn>
              </a:cxnLst>
              <a:rect l="0" t="0" r="r" b="b"/>
              <a:pathLst>
                <a:path w="1497" h="590">
                  <a:moveTo>
                    <a:pt x="45" y="590"/>
                  </a:moveTo>
                  <a:lnTo>
                    <a:pt x="1497" y="590"/>
                  </a:lnTo>
                  <a:lnTo>
                    <a:pt x="0" y="0"/>
                  </a:lnTo>
                  <a:lnTo>
                    <a:pt x="0" y="590"/>
                  </a:lnTo>
                </a:path>
              </a:pathLst>
            </a:custGeom>
            <a:gradFill rotWithShape="1">
              <a:gsLst>
                <a:gs pos="0">
                  <a:schemeClr val="accent1"/>
                </a:gs>
                <a:gs pos="100000">
                  <a:schemeClr val="accent1">
                    <a:gamma/>
                    <a:shade val="46275"/>
                    <a:invGamma/>
                  </a:schemeClr>
                </a:gs>
              </a:gsLst>
              <a:lin ang="18900000" scaled="1"/>
            </a:gradFill>
            <a:ln w="9525">
              <a:noFill/>
              <a:round/>
              <a:headEnd/>
              <a:tailEnd/>
            </a:ln>
            <a:effectLst/>
          </p:spPr>
          <p:txBody>
            <a:bodyPr/>
            <a:lstStyle/>
            <a:p>
              <a:pPr>
                <a:defRPr/>
              </a:pPr>
              <a:endParaRPr lang="en-US">
                <a:solidFill>
                  <a:srgbClr val="1D528D"/>
                </a:solidFill>
              </a:endParaRPr>
            </a:p>
          </p:txBody>
        </p:sp>
      </p:grpSp>
      <p:sp>
        <p:nvSpPr>
          <p:cNvPr id="1039" name="Rectangle 15"/>
          <p:cNvSpPr>
            <a:spLocks noChangeArrowheads="1"/>
          </p:cNvSpPr>
          <p:nvPr/>
        </p:nvSpPr>
        <p:spPr bwMode="gray">
          <a:xfrm>
            <a:off x="1588" y="0"/>
            <a:ext cx="9144000" cy="241300"/>
          </a:xfrm>
          <a:prstGeom prst="rect">
            <a:avLst/>
          </a:prstGeom>
          <a:gradFill rotWithShape="0">
            <a:gsLst>
              <a:gs pos="0">
                <a:schemeClr val="tx1"/>
              </a:gs>
              <a:gs pos="100000">
                <a:schemeClr val="tx1">
                  <a:gamma/>
                  <a:shade val="46275"/>
                  <a:invGamma/>
                </a:schemeClr>
              </a:gs>
            </a:gsLst>
            <a:lin ang="0" scaled="1"/>
          </a:gradFill>
          <a:ln w="9525">
            <a:noFill/>
            <a:miter lim="800000"/>
            <a:headEnd/>
            <a:tailEnd/>
          </a:ln>
          <a:effectLst/>
        </p:spPr>
        <p:txBody>
          <a:bodyPr wrap="none" anchor="ctr"/>
          <a:lstStyle/>
          <a:p>
            <a:pPr>
              <a:defRPr/>
            </a:pPr>
            <a:endParaRPr lang="en-US">
              <a:solidFill>
                <a:srgbClr val="1D528D"/>
              </a:solidFill>
            </a:endParaRPr>
          </a:p>
        </p:txBody>
      </p:sp>
      <p:sp>
        <p:nvSpPr>
          <p:cNvPr id="1040" name="Rectangle 16"/>
          <p:cNvSpPr>
            <a:spLocks noChangeArrowheads="1"/>
          </p:cNvSpPr>
          <p:nvPr/>
        </p:nvSpPr>
        <p:spPr bwMode="gray">
          <a:xfrm>
            <a:off x="12700" y="1235075"/>
            <a:ext cx="9132888" cy="158750"/>
          </a:xfrm>
          <a:prstGeom prst="rect">
            <a:avLst/>
          </a:prstGeom>
          <a:gradFill rotWithShape="0">
            <a:gsLst>
              <a:gs pos="0">
                <a:schemeClr val="bg2"/>
              </a:gs>
              <a:gs pos="100000">
                <a:schemeClr val="bg2">
                  <a:gamma/>
                  <a:tint val="0"/>
                  <a:invGamma/>
                </a:schemeClr>
              </a:gs>
            </a:gsLst>
            <a:lin ang="5400000" scaled="1"/>
          </a:gradFill>
          <a:ln w="9525">
            <a:noFill/>
            <a:miter lim="800000"/>
            <a:headEnd/>
            <a:tailEnd/>
          </a:ln>
          <a:effectLst/>
        </p:spPr>
        <p:txBody>
          <a:bodyPr wrap="none" anchor="ctr"/>
          <a:lstStyle/>
          <a:p>
            <a:pPr>
              <a:defRPr/>
            </a:pPr>
            <a:endParaRPr lang="en-US">
              <a:solidFill>
                <a:srgbClr val="1D528D"/>
              </a:solidFill>
            </a:endParaRPr>
          </a:p>
        </p:txBody>
      </p:sp>
      <p:sp>
        <p:nvSpPr>
          <p:cNvPr id="2" name="Rectangle 2"/>
          <p:cNvSpPr>
            <a:spLocks noGrp="1" noChangeArrowheads="1"/>
          </p:cNvSpPr>
          <p:nvPr>
            <p:ph type="title"/>
          </p:nvPr>
        </p:nvSpPr>
        <p:spPr bwMode="gray">
          <a:xfrm>
            <a:off x="762000" y="274638"/>
            <a:ext cx="7620000" cy="8683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 ____ __ ____  _____ _____ _____</a:t>
            </a:r>
            <a:endParaRPr lang="en-US" dirty="0" smtClean="0"/>
          </a:p>
        </p:txBody>
      </p:sp>
      <p:sp>
        <p:nvSpPr>
          <p:cNvPr id="3" name="Title Placeholder 2"/>
          <p:cNvSpPr>
            <a:spLocks noGrp="1" noChangeArrowheads="1"/>
          </p:cNvSpPr>
          <p:nvPr>
            <p:ph type="title"/>
          </p:nvPr>
        </p:nvSpPr>
        <p:spPr bwMode="gray">
          <a:xfrm>
            <a:off x="762000" y="274638"/>
            <a:ext cx="7620000"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60423" name="Rectangle 3"/>
          <p:cNvSpPr>
            <a:spLocks noGrp="1" noChangeArrowheads="1"/>
          </p:cNvSpPr>
          <p:nvPr>
            <p:ph type="body" idx="1"/>
          </p:nvPr>
        </p:nvSpPr>
        <p:spPr bwMode="auto">
          <a:xfrm>
            <a:off x="457200" y="1447800"/>
            <a:ext cx="8229600" cy="494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6" name="Picture 11"/>
          <p:cNvPicPr>
            <a:picLocks noChangeAspect="1" noChangeArrowheads="1"/>
          </p:cNvPicPr>
          <p:nvPr/>
        </p:nvPicPr>
        <p:blipFill>
          <a:blip r:embed="rId15" cstate="print"/>
          <a:srcRect/>
          <a:stretch>
            <a:fillRect/>
          </a:stretch>
        </p:blipFill>
        <p:spPr bwMode="auto">
          <a:xfrm>
            <a:off x="277812" y="381000"/>
            <a:ext cx="484188" cy="762000"/>
          </a:xfrm>
          <a:prstGeom prst="round2DiagRect">
            <a:avLst/>
          </a:prstGeom>
          <a:ln w="63500" cap="rnd">
            <a:noFill/>
          </a:ln>
          <a:effectLst/>
          <a:scene3d>
            <a:camera prst="orthographicFront"/>
            <a:lightRig rig="flat" dir="t">
              <a:rot lat="0" lon="0" rev="8400000"/>
            </a:lightRig>
          </a:scene3d>
          <a:sp3d>
            <a:bevelT w="95250" h="31750"/>
            <a:extrusionClr>
              <a:schemeClr val="tx1">
                <a:lumMod val="75000"/>
              </a:schemeClr>
            </a:extrusionClr>
            <a:contourClr>
              <a:schemeClr val="tx1">
                <a:lumMod val="50000"/>
              </a:schemeClr>
            </a:contourClr>
          </a:sp3d>
        </p:spPr>
      </p:pic>
    </p:spTree>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 id="2147483801" r:id="rId12"/>
    <p:sldLayoutId id="2147483802" r:id="rId13"/>
  </p:sldLayoutIdLst>
  <p:transition spd="slow"/>
  <p:timing>
    <p:tnLst>
      <p:par>
        <p:cTn id="1" dur="indefinite" restart="never" nodeType="tmRoot"/>
      </p:par>
    </p:tnLst>
  </p:timing>
  <p:hf hdr="0" ftr="0" dt="0"/>
  <p:txStyles>
    <p:titleStyle>
      <a:lvl1pPr algn="ctr" rtl="0" eaLnBrk="0" fontAlgn="base" hangingPunct="0">
        <a:spcBef>
          <a:spcPct val="0"/>
        </a:spcBef>
        <a:spcAft>
          <a:spcPct val="0"/>
        </a:spcAft>
        <a:defRPr sz="4000" b="1" spc="50">
          <a:ln w="13500">
            <a:solidFill>
              <a:schemeClr val="accent1">
                <a:shade val="2500"/>
                <a:alpha val="6500"/>
              </a:schemeClr>
            </a:solidFill>
            <a:prstDash val="solid"/>
          </a:ln>
          <a:solidFill>
            <a:srgbClr val="FCFDFE"/>
          </a:solidFill>
          <a:effectLst>
            <a:innerShdw blurRad="50900" dist="38500" dir="13500000">
              <a:srgbClr val="000000">
                <a:alpha val="60000"/>
              </a:srgbClr>
            </a:innerShdw>
          </a:effectLst>
          <a:latin typeface="+mj-lt"/>
          <a:ea typeface="+mj-ea"/>
          <a:cs typeface="+mj-cs"/>
        </a:defRPr>
      </a:lvl1pPr>
      <a:lvl2pPr algn="ctr" rtl="0" eaLnBrk="0" fontAlgn="base" hangingPunct="0">
        <a:spcBef>
          <a:spcPct val="0"/>
        </a:spcBef>
        <a:spcAft>
          <a:spcPct val="0"/>
        </a:spcAft>
        <a:defRPr sz="4000" b="1">
          <a:solidFill>
            <a:srgbClr val="FCFDFE"/>
          </a:solidFill>
          <a:latin typeface="Arial" charset="0"/>
        </a:defRPr>
      </a:lvl2pPr>
      <a:lvl3pPr algn="ctr" rtl="0" eaLnBrk="0" fontAlgn="base" hangingPunct="0">
        <a:spcBef>
          <a:spcPct val="0"/>
        </a:spcBef>
        <a:spcAft>
          <a:spcPct val="0"/>
        </a:spcAft>
        <a:defRPr sz="4000" b="1">
          <a:solidFill>
            <a:srgbClr val="FCFDFE"/>
          </a:solidFill>
          <a:latin typeface="Arial" charset="0"/>
        </a:defRPr>
      </a:lvl3pPr>
      <a:lvl4pPr algn="ctr" rtl="0" eaLnBrk="0" fontAlgn="base" hangingPunct="0">
        <a:spcBef>
          <a:spcPct val="0"/>
        </a:spcBef>
        <a:spcAft>
          <a:spcPct val="0"/>
        </a:spcAft>
        <a:defRPr sz="4000" b="1">
          <a:solidFill>
            <a:srgbClr val="FCFDFE"/>
          </a:solidFill>
          <a:latin typeface="Arial" charset="0"/>
        </a:defRPr>
      </a:lvl4pPr>
      <a:lvl5pPr algn="ctr" rtl="0" eaLnBrk="0" fontAlgn="base" hangingPunct="0">
        <a:spcBef>
          <a:spcPct val="0"/>
        </a:spcBef>
        <a:spcAft>
          <a:spcPct val="0"/>
        </a:spcAft>
        <a:defRPr sz="4000" b="1">
          <a:solidFill>
            <a:srgbClr val="FCFDFE"/>
          </a:solidFill>
          <a:latin typeface="Arial" charset="0"/>
        </a:defRPr>
      </a:lvl5pPr>
      <a:lvl6pPr marL="457200" algn="l" rtl="0" eaLnBrk="1" fontAlgn="base" hangingPunct="1">
        <a:spcBef>
          <a:spcPct val="0"/>
        </a:spcBef>
        <a:spcAft>
          <a:spcPct val="0"/>
        </a:spcAft>
        <a:defRPr sz="4000">
          <a:solidFill>
            <a:schemeClr val="bg1"/>
          </a:solidFill>
          <a:latin typeface="Arial" charset="0"/>
        </a:defRPr>
      </a:lvl6pPr>
      <a:lvl7pPr marL="914400" algn="l" rtl="0" eaLnBrk="1" fontAlgn="base" hangingPunct="1">
        <a:spcBef>
          <a:spcPct val="0"/>
        </a:spcBef>
        <a:spcAft>
          <a:spcPct val="0"/>
        </a:spcAft>
        <a:defRPr sz="4000">
          <a:solidFill>
            <a:schemeClr val="bg1"/>
          </a:solidFill>
          <a:latin typeface="Arial" charset="0"/>
        </a:defRPr>
      </a:lvl7pPr>
      <a:lvl8pPr marL="1371600" algn="l" rtl="0" eaLnBrk="1" fontAlgn="base" hangingPunct="1">
        <a:spcBef>
          <a:spcPct val="0"/>
        </a:spcBef>
        <a:spcAft>
          <a:spcPct val="0"/>
        </a:spcAft>
        <a:defRPr sz="4000">
          <a:solidFill>
            <a:schemeClr val="bg1"/>
          </a:solidFill>
          <a:latin typeface="Arial" charset="0"/>
        </a:defRPr>
      </a:lvl8pPr>
      <a:lvl9pPr marL="1828800" algn="l" rtl="0" eaLnBrk="1" fontAlgn="base" hangingPunct="1">
        <a:spcBef>
          <a:spcPct val="0"/>
        </a:spcBef>
        <a:spcAft>
          <a:spcPct val="0"/>
        </a:spcAft>
        <a:defRPr sz="40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1.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1.xml"/><Relationship Id="rId5" Type="http://schemas.openxmlformats.org/officeDocument/2006/relationships/image" Target="../media/image6.jpe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0.xml"/><Relationship Id="rId5" Type="http://schemas.openxmlformats.org/officeDocument/2006/relationships/image" Target="../media/image13.jpe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0.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0.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1.xml"/><Relationship Id="rId4" Type="http://schemas.openxmlformats.org/officeDocument/2006/relationships/image" Target="../media/image27.jpeg"/></Relationships>
</file>

<file path=ppt/slides/_rels/slide3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8.xml"/><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3.xml"/><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8.xml"/><Relationship Id="rId1" Type="http://schemas.openxmlformats.org/officeDocument/2006/relationships/slideLayout" Target="../slideLayouts/slideLayout18.xml"/><Relationship Id="rId6" Type="http://schemas.openxmlformats.org/officeDocument/2006/relationships/hyperlink" Target="http://www.middlebrookhealth.org/Summer%20Safety.html" TargetMode="External"/><Relationship Id="rId5" Type="http://schemas.openxmlformats.org/officeDocument/2006/relationships/image" Target="../media/image27.jpeg"/><Relationship Id="rId4" Type="http://schemas.openxmlformats.org/officeDocument/2006/relationships/hyperlink" Target="http://www.frugalbits.com/food-drink/say-no-to-bottled-water-and-yes-to-charity-wate/"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9.xml"/><Relationship Id="rId1" Type="http://schemas.openxmlformats.org/officeDocument/2006/relationships/slideLayout" Target="../slideLayouts/slideLayout21.xml"/><Relationship Id="rId5" Type="http://schemas.openxmlformats.org/officeDocument/2006/relationships/image" Target="../media/image6.jpeg"/><Relationship Id="rId4" Type="http://schemas.openxmlformats.org/officeDocument/2006/relationships/image" Target="../media/image5.png"/></Relationships>
</file>

<file path=ppt/slides/_rels/slide53.xml.rels><?xml version="1.0" encoding="UTF-8" standalone="yes"?>
<Relationships xmlns="http://schemas.openxmlformats.org/package/2006/relationships"><Relationship Id="rId3" Type="http://schemas.openxmlformats.org/officeDocument/2006/relationships/image" Target="../media/image38.wmf"/><Relationship Id="rId7" Type="http://schemas.openxmlformats.org/officeDocument/2006/relationships/image" Target="../media/image41.wmf"/><Relationship Id="rId2" Type="http://schemas.openxmlformats.org/officeDocument/2006/relationships/notesSlide" Target="../notesSlides/notesSlide40.xml"/><Relationship Id="rId1" Type="http://schemas.openxmlformats.org/officeDocument/2006/relationships/slideLayout" Target="../slideLayouts/slideLayout21.xml"/><Relationship Id="rId6" Type="http://schemas.openxmlformats.org/officeDocument/2006/relationships/image" Target="../media/image4.png"/><Relationship Id="rId5" Type="http://schemas.openxmlformats.org/officeDocument/2006/relationships/image" Target="../media/image40.wmf"/><Relationship Id="rId4" Type="http://schemas.openxmlformats.org/officeDocument/2006/relationships/image" Target="../media/image39.wmf"/></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43.xml"/><Relationship Id="rId1" Type="http://schemas.openxmlformats.org/officeDocument/2006/relationships/slideLayout" Target="../slideLayouts/slideLayout20.xml"/><Relationship Id="rId4" Type="http://schemas.openxmlformats.org/officeDocument/2006/relationships/image" Target="../media/image42.gif"/></Relationships>
</file>

<file path=ppt/slides/_rels/slide62.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44.xml"/><Relationship Id="rId1" Type="http://schemas.openxmlformats.org/officeDocument/2006/relationships/slideLayout" Target="../slideLayouts/slideLayout20.xml"/><Relationship Id="rId4" Type="http://schemas.openxmlformats.org/officeDocument/2006/relationships/image" Target="../media/image42.gif"/></Relationships>
</file>

<file path=ppt/slides/_rels/slide63.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notesSlide" Target="../notesSlides/notesSlide45.xml"/><Relationship Id="rId1" Type="http://schemas.openxmlformats.org/officeDocument/2006/relationships/slideLayout" Target="../slideLayouts/slideLayout20.xml"/><Relationship Id="rId4" Type="http://schemas.openxmlformats.org/officeDocument/2006/relationships/image" Target="../media/image42.gif"/></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42" name="Rectangle 2"/>
          <p:cNvSpPr>
            <a:spLocks noGrp="1" noChangeArrowheads="1"/>
          </p:cNvSpPr>
          <p:nvPr>
            <p:ph type="ctrTitle"/>
          </p:nvPr>
        </p:nvSpPr>
        <p:spPr>
          <a:xfrm>
            <a:off x="0" y="630951"/>
            <a:ext cx="9144000" cy="3818812"/>
          </a:xfrm>
        </p:spPr>
        <p:txBody>
          <a:bodyPr/>
          <a:lstStyle/>
          <a:p>
            <a:pPr eaLnBrk="1" hangingPunct="1">
              <a:defRPr/>
            </a:pPr>
            <a:r>
              <a:rPr lang="en-US" sz="2000" b="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sz="2000" b="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2000" b="0" spc="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sz="2000" b="0" spc="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2000" b="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sz="2000" b="0"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sz="2000" b="0" spc="0" dirty="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n-US" sz="2000" b="0" spc="0" dirty="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de-DE" sz="1800" b="0"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r>
            <a:br>
              <a:rPr lang="de-DE" sz="1800" b="0"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r>
              <a:rPr lang="de-D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r>
            <a:br>
              <a:rPr lang="de-D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r>
              <a:rPr lang="de-D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Why Nitrate Matters:</a:t>
            </a:r>
            <a:r>
              <a:rPr lang="de-DE" sz="28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br>
              <a:rPr lang="de-DE" sz="28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de-DE" sz="32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AGRICULTURE AND ITS NEXUS TO </a:t>
            </a:r>
            <a:br>
              <a:rPr lang="de-DE" sz="32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de-DE" sz="3200"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NITRATE in CALIFORNIA DRINKING WATER</a:t>
            </a:r>
            <a:r>
              <a:rPr lang="de-DE"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de-DE"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n-US" sz="3200"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r>
            <a:br>
              <a:rPr lang="en-US" sz="3200"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br>
            <a:endParaRPr lang="en-US" sz="3200"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80899" name="Subtitle 1"/>
          <p:cNvSpPr txBox="1">
            <a:spLocks/>
          </p:cNvSpPr>
          <p:nvPr/>
        </p:nvSpPr>
        <p:spPr bwMode="auto">
          <a:xfrm>
            <a:off x="101600" y="4449763"/>
            <a:ext cx="4051300" cy="2019300"/>
          </a:xfrm>
          <a:prstGeom prst="rect">
            <a:avLst/>
          </a:prstGeom>
          <a:noFill/>
          <a:ln w="9525">
            <a:noFill/>
            <a:miter lim="800000"/>
            <a:headEnd/>
            <a:tailEnd/>
          </a:ln>
        </p:spPr>
        <p:txBody>
          <a:bodyPr/>
          <a:lstStyle/>
          <a:p>
            <a:pPr>
              <a:spcBef>
                <a:spcPct val="20000"/>
              </a:spcBef>
            </a:pPr>
            <a:r>
              <a:rPr lang="en-US" b="1" i="0" dirty="0">
                <a:solidFill>
                  <a:srgbClr val="0E2947"/>
                </a:solidFill>
                <a:latin typeface="Arial" charset="0"/>
              </a:rPr>
              <a:t>Thomas Harter &amp; Jay Lund, </a:t>
            </a:r>
            <a:r>
              <a:rPr lang="en-US" b="1" dirty="0">
                <a:solidFill>
                  <a:srgbClr val="0E2947"/>
                </a:solidFill>
                <a:latin typeface="Arial" charset="0"/>
              </a:rPr>
              <a:t>Principal Investigators</a:t>
            </a:r>
          </a:p>
          <a:p>
            <a:pPr>
              <a:spcBef>
                <a:spcPct val="20000"/>
              </a:spcBef>
            </a:pPr>
            <a:endParaRPr lang="en-US" sz="1200" i="0" dirty="0">
              <a:solidFill>
                <a:srgbClr val="0E2947"/>
              </a:solidFill>
              <a:latin typeface="Arial" charset="0"/>
            </a:endParaRPr>
          </a:p>
          <a:p>
            <a:pPr>
              <a:spcBef>
                <a:spcPct val="20000"/>
              </a:spcBef>
            </a:pPr>
            <a:r>
              <a:rPr lang="en-US" sz="1600" b="1" i="0" dirty="0">
                <a:solidFill>
                  <a:srgbClr val="0E2947"/>
                </a:solidFill>
                <a:latin typeface="Arial" charset="0"/>
              </a:rPr>
              <a:t>Jeannie Darby, Graham </a:t>
            </a:r>
            <a:r>
              <a:rPr lang="en-US" sz="1600" b="1" i="0" dirty="0" err="1">
                <a:solidFill>
                  <a:srgbClr val="0E2947"/>
                </a:solidFill>
                <a:latin typeface="Arial" charset="0"/>
              </a:rPr>
              <a:t>Fogg</a:t>
            </a:r>
            <a:r>
              <a:rPr lang="en-US" sz="1600" b="1" i="0" dirty="0">
                <a:solidFill>
                  <a:srgbClr val="0E2947"/>
                </a:solidFill>
                <a:latin typeface="Arial" charset="0"/>
              </a:rPr>
              <a:t>, Richard </a:t>
            </a:r>
            <a:r>
              <a:rPr lang="en-US" sz="1600" b="1" i="0" dirty="0" err="1">
                <a:solidFill>
                  <a:srgbClr val="0E2947"/>
                </a:solidFill>
                <a:latin typeface="Arial" charset="0"/>
              </a:rPr>
              <a:t>Howitt</a:t>
            </a:r>
            <a:r>
              <a:rPr lang="en-US" sz="1600" b="1" i="0" dirty="0">
                <a:solidFill>
                  <a:srgbClr val="0E2947"/>
                </a:solidFill>
                <a:latin typeface="Arial" charset="0"/>
              </a:rPr>
              <a:t>, Katrina </a:t>
            </a:r>
            <a:r>
              <a:rPr lang="en-US" sz="1600" b="1" i="0" dirty="0" err="1">
                <a:solidFill>
                  <a:srgbClr val="0E2947"/>
                </a:solidFill>
                <a:latin typeface="Arial" charset="0"/>
              </a:rPr>
              <a:t>Jessoe</a:t>
            </a:r>
            <a:r>
              <a:rPr lang="en-US" sz="1600" b="1" i="0" dirty="0">
                <a:solidFill>
                  <a:srgbClr val="0E2947"/>
                </a:solidFill>
                <a:latin typeface="Arial" charset="0"/>
              </a:rPr>
              <a:t>, Jim Quinn, Stu </a:t>
            </a:r>
            <a:r>
              <a:rPr lang="en-US" sz="1600" b="1" i="0" dirty="0" err="1">
                <a:solidFill>
                  <a:srgbClr val="0E2947"/>
                </a:solidFill>
                <a:latin typeface="Arial" charset="0"/>
              </a:rPr>
              <a:t>Pettygrove</a:t>
            </a:r>
            <a:r>
              <a:rPr lang="en-US" sz="1600" b="1" i="0" dirty="0">
                <a:solidFill>
                  <a:srgbClr val="0E2947"/>
                </a:solidFill>
                <a:latin typeface="Arial" charset="0"/>
              </a:rPr>
              <a:t>, Joshua </a:t>
            </a:r>
            <a:r>
              <a:rPr lang="en-US" sz="1600" b="1" i="0" dirty="0" err="1">
                <a:solidFill>
                  <a:srgbClr val="0E2947"/>
                </a:solidFill>
                <a:latin typeface="Arial" charset="0"/>
              </a:rPr>
              <a:t>Viers</a:t>
            </a:r>
            <a:r>
              <a:rPr lang="en-US" sz="1600" b="1" i="0" dirty="0">
                <a:solidFill>
                  <a:srgbClr val="0E2947"/>
                </a:solidFill>
                <a:latin typeface="Arial" charset="0"/>
              </a:rPr>
              <a:t>,</a:t>
            </a:r>
          </a:p>
          <a:p>
            <a:pPr>
              <a:spcBef>
                <a:spcPct val="20000"/>
              </a:spcBef>
            </a:pPr>
            <a:r>
              <a:rPr lang="en-US" sz="1600" b="1" dirty="0">
                <a:solidFill>
                  <a:srgbClr val="0E2947"/>
                </a:solidFill>
                <a:latin typeface="Arial" charset="0"/>
              </a:rPr>
              <a:t>Co-Investigator</a:t>
            </a:r>
            <a:r>
              <a:rPr lang="en-US" sz="1600" b="1" i="0" dirty="0">
                <a:solidFill>
                  <a:srgbClr val="0E2947"/>
                </a:solidFill>
                <a:latin typeface="Arial" charset="0"/>
              </a:rPr>
              <a:t>s</a:t>
            </a:r>
            <a:endParaRPr lang="en-US" sz="1600" b="1" dirty="0">
              <a:solidFill>
                <a:srgbClr val="0E2947"/>
              </a:solidFill>
              <a:latin typeface="Arial" charset="0"/>
            </a:endParaRPr>
          </a:p>
          <a:p>
            <a:pPr>
              <a:spcBef>
                <a:spcPct val="20000"/>
              </a:spcBef>
            </a:pPr>
            <a:endParaRPr lang="en-US" sz="1200" i="0" dirty="0">
              <a:solidFill>
                <a:srgbClr val="0E2947"/>
              </a:solidFill>
              <a:latin typeface="Arial" charset="0"/>
            </a:endParaRPr>
          </a:p>
          <a:p>
            <a:pPr>
              <a:spcBef>
                <a:spcPct val="20000"/>
              </a:spcBef>
            </a:pPr>
            <a:endParaRPr lang="en-US" sz="1200" i="0" dirty="0">
              <a:solidFill>
                <a:srgbClr val="0E2947"/>
              </a:solidFill>
              <a:latin typeface="Arial" charset="0"/>
            </a:endParaRPr>
          </a:p>
          <a:p>
            <a:pPr>
              <a:spcBef>
                <a:spcPct val="20000"/>
              </a:spcBef>
            </a:pPr>
            <a:endParaRPr lang="en-US" sz="1200" i="0" dirty="0">
              <a:solidFill>
                <a:srgbClr val="0E2947"/>
              </a:solidFill>
              <a:latin typeface="Arial" charset="0"/>
            </a:endParaRPr>
          </a:p>
          <a:p>
            <a:pPr>
              <a:spcBef>
                <a:spcPct val="20000"/>
              </a:spcBef>
            </a:pPr>
            <a:endParaRPr lang="en-US" sz="1200" i="0" dirty="0">
              <a:solidFill>
                <a:srgbClr val="0E2947"/>
              </a:solidFill>
              <a:latin typeface="Arial" charset="0"/>
            </a:endParaRPr>
          </a:p>
          <a:p>
            <a:pPr>
              <a:spcBef>
                <a:spcPct val="20000"/>
              </a:spcBef>
            </a:pPr>
            <a:r>
              <a:rPr lang="en-US" sz="1400" b="1" i="0" dirty="0">
                <a:solidFill>
                  <a:srgbClr val="0E2947"/>
                </a:solidFill>
                <a:latin typeface="Arial" charset="0"/>
              </a:rPr>
              <a:t>http://groundwaternitrate.ucdavis.edu</a:t>
            </a:r>
          </a:p>
        </p:txBody>
      </p:sp>
      <p:sp>
        <p:nvSpPr>
          <p:cNvPr id="5" name="Subtitle 1"/>
          <p:cNvSpPr txBox="1">
            <a:spLocks/>
          </p:cNvSpPr>
          <p:nvPr/>
        </p:nvSpPr>
        <p:spPr bwMode="auto">
          <a:xfrm>
            <a:off x="5145088" y="4852988"/>
            <a:ext cx="3773487" cy="1616075"/>
          </a:xfrm>
          <a:prstGeom prst="rect">
            <a:avLst/>
          </a:prstGeom>
          <a:noFill/>
          <a:ln w="9525">
            <a:noFill/>
            <a:miter lim="800000"/>
            <a:headEnd/>
            <a:tailEnd/>
          </a:ln>
          <a:effectLst/>
        </p:spPr>
        <p:txBody>
          <a:bodyPr/>
          <a:lstStyle/>
          <a:p>
            <a:pPr>
              <a:spcBef>
                <a:spcPct val="20000"/>
              </a:spcBef>
              <a:defRPr/>
            </a:pPr>
            <a:endParaRPr lang="en-US" sz="1400" i="0" kern="0" dirty="0">
              <a:solidFill>
                <a:schemeClr val="tx1">
                  <a:lumMod val="50000"/>
                </a:schemeClr>
              </a:solidFill>
              <a:latin typeface="+mn-lt"/>
              <a:cs typeface="+mn-cs"/>
            </a:endParaRPr>
          </a:p>
        </p:txBody>
      </p:sp>
      <p:sp>
        <p:nvSpPr>
          <p:cNvPr id="80901" name="Subtitle 1"/>
          <p:cNvSpPr txBox="1">
            <a:spLocks/>
          </p:cNvSpPr>
          <p:nvPr/>
        </p:nvSpPr>
        <p:spPr bwMode="auto">
          <a:xfrm>
            <a:off x="5032375" y="4543425"/>
            <a:ext cx="3998913" cy="2085975"/>
          </a:xfrm>
          <a:prstGeom prst="rect">
            <a:avLst/>
          </a:prstGeom>
          <a:noFill/>
          <a:ln w="9525">
            <a:noFill/>
            <a:miter lim="800000"/>
            <a:headEnd/>
            <a:tailEnd/>
          </a:ln>
        </p:spPr>
        <p:txBody>
          <a:bodyPr/>
          <a:lstStyle/>
          <a:p>
            <a:pPr>
              <a:spcBef>
                <a:spcPct val="20000"/>
              </a:spcBef>
            </a:pPr>
            <a:r>
              <a:rPr lang="en-US" sz="1200" b="1" i="0" dirty="0">
                <a:solidFill>
                  <a:srgbClr val="0E2947"/>
                </a:solidFill>
                <a:latin typeface="Arial" charset="0"/>
              </a:rPr>
              <a:t>Aaron King, Allan Hollander, Alison McNally, Anna </a:t>
            </a:r>
            <a:r>
              <a:rPr lang="en-US" sz="1200" b="1" i="0" dirty="0" err="1">
                <a:solidFill>
                  <a:srgbClr val="0E2947"/>
                </a:solidFill>
                <a:latin typeface="Arial" charset="0"/>
              </a:rPr>
              <a:t>Fryjoff</a:t>
            </a:r>
            <a:r>
              <a:rPr lang="en-US" sz="1200" b="1" i="0" dirty="0">
                <a:solidFill>
                  <a:srgbClr val="0E2947"/>
                </a:solidFill>
                <a:latin typeface="Arial" charset="0"/>
              </a:rPr>
              <a:t>-Hung, </a:t>
            </a:r>
            <a:r>
              <a:rPr lang="en-US" sz="1200" b="1" i="0" dirty="0" err="1">
                <a:solidFill>
                  <a:srgbClr val="0E2947"/>
                </a:solidFill>
                <a:latin typeface="Arial" charset="0"/>
              </a:rPr>
              <a:t>Cathryn</a:t>
            </a:r>
            <a:r>
              <a:rPr lang="en-US" sz="1200" b="1" i="0" dirty="0">
                <a:solidFill>
                  <a:srgbClr val="0E2947"/>
                </a:solidFill>
                <a:latin typeface="Arial" charset="0"/>
              </a:rPr>
              <a:t> Lawrence, Daniel </a:t>
            </a:r>
            <a:r>
              <a:rPr lang="en-US" sz="1200" b="1" i="0" dirty="0" err="1">
                <a:solidFill>
                  <a:srgbClr val="0E2947"/>
                </a:solidFill>
                <a:latin typeface="Arial" charset="0"/>
              </a:rPr>
              <a:t>Liptzin</a:t>
            </a:r>
            <a:r>
              <a:rPr lang="en-US" sz="1200" b="1" i="0" dirty="0">
                <a:solidFill>
                  <a:srgbClr val="0E2947"/>
                </a:solidFill>
                <a:latin typeface="Arial" charset="0"/>
              </a:rPr>
              <a:t>, Danielle Dolan, Dylan Boyle, Elena Lopez, </a:t>
            </a:r>
            <a:r>
              <a:rPr lang="en-US" sz="1200" b="1" i="0" dirty="0" err="1">
                <a:solidFill>
                  <a:srgbClr val="0E2947"/>
                </a:solidFill>
                <a:latin typeface="Arial" charset="0"/>
              </a:rPr>
              <a:t>Giorgos</a:t>
            </a:r>
            <a:r>
              <a:rPr lang="en-US" sz="1200" b="1" i="0" dirty="0">
                <a:solidFill>
                  <a:srgbClr val="0E2947"/>
                </a:solidFill>
                <a:latin typeface="Arial" charset="0"/>
              </a:rPr>
              <a:t> </a:t>
            </a:r>
            <a:r>
              <a:rPr lang="en-US" sz="1200" b="1" i="0" dirty="0" err="1">
                <a:solidFill>
                  <a:srgbClr val="0E2947"/>
                </a:solidFill>
                <a:latin typeface="Arial" charset="0"/>
              </a:rPr>
              <a:t>Kourakos</a:t>
            </a:r>
            <a:r>
              <a:rPr lang="en-US" sz="1200" b="1" i="0" dirty="0">
                <a:solidFill>
                  <a:srgbClr val="0E2947"/>
                </a:solidFill>
                <a:latin typeface="Arial" charset="0"/>
              </a:rPr>
              <a:t>, Holly Canada, </a:t>
            </a:r>
            <a:r>
              <a:rPr lang="en-US" sz="1200" b="1" i="0" dirty="0" err="1">
                <a:solidFill>
                  <a:srgbClr val="0E2947"/>
                </a:solidFill>
                <a:latin typeface="Arial" charset="0"/>
              </a:rPr>
              <a:t>Josue</a:t>
            </a:r>
            <a:r>
              <a:rPr lang="en-US" sz="1200" b="1" i="0" dirty="0">
                <a:solidFill>
                  <a:srgbClr val="0E2947"/>
                </a:solidFill>
                <a:latin typeface="Arial" charset="0"/>
              </a:rPr>
              <a:t> Medellin-</a:t>
            </a:r>
            <a:r>
              <a:rPr lang="en-US" sz="1200" b="1" i="0" dirty="0" err="1">
                <a:solidFill>
                  <a:srgbClr val="0E2947"/>
                </a:solidFill>
                <a:latin typeface="Arial" charset="0"/>
              </a:rPr>
              <a:t>Azuara</a:t>
            </a:r>
            <a:r>
              <a:rPr lang="en-US" sz="1200" b="1" i="0" dirty="0">
                <a:solidFill>
                  <a:srgbClr val="0E2947"/>
                </a:solidFill>
                <a:latin typeface="Arial" charset="0"/>
              </a:rPr>
              <a:t>, Kristin </a:t>
            </a:r>
            <a:r>
              <a:rPr lang="en-US" sz="1200" b="1" i="0" dirty="0" err="1">
                <a:solidFill>
                  <a:srgbClr val="0E2947"/>
                </a:solidFill>
                <a:latin typeface="Arial" charset="0"/>
              </a:rPr>
              <a:t>Dzurella</a:t>
            </a:r>
            <a:r>
              <a:rPr lang="en-US" sz="1200" b="1" i="0" dirty="0">
                <a:solidFill>
                  <a:srgbClr val="0E2947"/>
                </a:solidFill>
                <a:latin typeface="Arial" charset="0"/>
              </a:rPr>
              <a:t>, Kristin Honeycutt, Megan </a:t>
            </a:r>
            <a:r>
              <a:rPr lang="en-US" sz="1200" b="1" i="0" dirty="0" err="1">
                <a:solidFill>
                  <a:srgbClr val="0E2947"/>
                </a:solidFill>
                <a:latin typeface="Arial" charset="0"/>
              </a:rPr>
              <a:t>Mayzelle</a:t>
            </a:r>
            <a:r>
              <a:rPr lang="en-US" sz="1200" b="1" i="0" dirty="0">
                <a:solidFill>
                  <a:srgbClr val="0E2947"/>
                </a:solidFill>
                <a:latin typeface="Arial" charset="0"/>
              </a:rPr>
              <a:t>, Mimi Jenkins, Nicole de la Mora, Todd </a:t>
            </a:r>
            <a:r>
              <a:rPr lang="en-US" sz="1200" b="1" i="0" dirty="0" err="1">
                <a:solidFill>
                  <a:srgbClr val="0E2947"/>
                </a:solidFill>
                <a:latin typeface="Arial" charset="0"/>
              </a:rPr>
              <a:t>Rosenstock</a:t>
            </a:r>
            <a:r>
              <a:rPr lang="en-US" sz="1200" b="1" i="0" dirty="0">
                <a:solidFill>
                  <a:srgbClr val="0E2947"/>
                </a:solidFill>
                <a:latin typeface="Arial" charset="0"/>
              </a:rPr>
              <a:t>, Vivian Jensen, </a:t>
            </a:r>
            <a:r>
              <a:rPr lang="en-US" sz="1200" b="1" dirty="0">
                <a:solidFill>
                  <a:srgbClr val="0E2947"/>
                </a:solidFill>
                <a:latin typeface="Arial" charset="0"/>
              </a:rPr>
              <a:t>Researchers</a:t>
            </a:r>
          </a:p>
          <a:p>
            <a:pPr algn="r">
              <a:spcBef>
                <a:spcPct val="20000"/>
              </a:spcBef>
            </a:pPr>
            <a:endParaRPr lang="en-US" sz="1200" i="0" dirty="0">
              <a:solidFill>
                <a:srgbClr val="0E2947"/>
              </a:solidFill>
              <a:latin typeface="Arial" charset="0"/>
            </a:endParaRPr>
          </a:p>
          <a:p>
            <a:pPr algn="r">
              <a:spcBef>
                <a:spcPct val="20000"/>
              </a:spcBef>
            </a:pPr>
            <a:r>
              <a:rPr lang="en-US" sz="1200" i="0" dirty="0">
                <a:solidFill>
                  <a:srgbClr val="0E2947"/>
                </a:solidFill>
                <a:latin typeface="Arial" charset="0"/>
              </a:rPr>
              <a:t>Watershed Science Center</a:t>
            </a:r>
          </a:p>
          <a:p>
            <a:pPr algn="r">
              <a:spcBef>
                <a:spcPct val="20000"/>
              </a:spcBef>
            </a:pPr>
            <a:r>
              <a:rPr lang="en-US" sz="1200" i="0" dirty="0">
                <a:solidFill>
                  <a:srgbClr val="0E2947"/>
                </a:solidFill>
                <a:latin typeface="Arial" charset="0"/>
              </a:rPr>
              <a:t>University of California, Davis</a:t>
            </a:r>
          </a:p>
          <a:p>
            <a:pPr algn="r">
              <a:spcBef>
                <a:spcPct val="20000"/>
              </a:spcBef>
            </a:pPr>
            <a:r>
              <a:rPr lang="en-US" sz="1200" i="0" dirty="0">
                <a:solidFill>
                  <a:srgbClr val="0E2947"/>
                </a:solidFill>
                <a:latin typeface="Arial" charset="0"/>
              </a:rPr>
              <a:t>Contact: ThHarter@ucdavis.edu</a:t>
            </a:r>
          </a:p>
        </p:txBody>
      </p:sp>
      <p:sp>
        <p:nvSpPr>
          <p:cNvPr id="2" name="Subtitle 1"/>
          <p:cNvSpPr>
            <a:spLocks noGrp="1"/>
          </p:cNvSpPr>
          <p:nvPr>
            <p:ph type="subTitle" idx="1"/>
          </p:nvPr>
        </p:nvSpPr>
        <p:spPr/>
        <p:txBody>
          <a:bodyPr/>
          <a:lstStyle/>
          <a:p>
            <a:endParaRPr lang="en-US" dirty="0"/>
          </a:p>
        </p:txBody>
      </p:sp>
      <p:pic>
        <p:nvPicPr>
          <p:cNvPr id="1026" name="Picture 2" descr="http://wineserver.ucdavis.edu/img/we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606" y="247579"/>
            <a:ext cx="828675" cy="19431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1" name="Group 3"/>
          <p:cNvGrpSpPr>
            <a:grpSpLocks/>
          </p:cNvGrpSpPr>
          <p:nvPr/>
        </p:nvGrpSpPr>
        <p:grpSpPr bwMode="auto">
          <a:xfrm>
            <a:off x="384175" y="2043113"/>
            <a:ext cx="8397875" cy="4591050"/>
            <a:chOff x="371" y="480"/>
            <a:chExt cx="5389" cy="3713"/>
          </a:xfrm>
        </p:grpSpPr>
        <p:sp>
          <p:nvSpPr>
            <p:cNvPr id="25607"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25608" name="Freeform 5"/>
            <p:cNvSpPr>
              <a:spLocks/>
            </p:cNvSpPr>
            <p:nvPr/>
          </p:nvSpPr>
          <p:spPr bwMode="auto">
            <a:xfrm>
              <a:off x="488" y="537"/>
              <a:ext cx="1336" cy="3652"/>
            </a:xfrm>
            <a:custGeom>
              <a:avLst/>
              <a:gdLst>
                <a:gd name="T0" fmla="*/ 1211 w 1348"/>
                <a:gd name="T1" fmla="*/ 2782 h 3652"/>
                <a:gd name="T2" fmla="*/ 18 w 1348"/>
                <a:gd name="T3" fmla="*/ 3652 h 3652"/>
                <a:gd name="T4" fmla="*/ 0 w 1348"/>
                <a:gd name="T5" fmla="*/ 0 h 3652"/>
                <a:gd name="T6" fmla="*/ 1211 w 1348"/>
                <a:gd name="T7" fmla="*/ 1636 h 3652"/>
                <a:gd name="T8" fmla="*/ 1211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25609"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25610" name="Freeform 7"/>
            <p:cNvSpPr>
              <a:spLocks/>
            </p:cNvSpPr>
            <p:nvPr/>
          </p:nvSpPr>
          <p:spPr bwMode="auto">
            <a:xfrm flipV="1">
              <a:off x="488" y="537"/>
              <a:ext cx="5160" cy="1630"/>
            </a:xfrm>
            <a:custGeom>
              <a:avLst/>
              <a:gdLst>
                <a:gd name="T0" fmla="*/ 1300 w 5172"/>
                <a:gd name="T1" fmla="*/ 0 h 1538"/>
                <a:gd name="T2" fmla="*/ 4485 w 5172"/>
                <a:gd name="T3" fmla="*/ 0 h 1538"/>
                <a:gd name="T4" fmla="*/ 5028 w 5172"/>
                <a:gd name="T5" fmla="*/ 3079 h 1538"/>
                <a:gd name="T6" fmla="*/ 0 w 5172"/>
                <a:gd name="T7" fmla="*/ 3087 h 1538"/>
                <a:gd name="T8" fmla="*/ 1300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25611"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25612"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2 h 1538"/>
                <a:gd name="T6" fmla="*/ 0 w 5172"/>
                <a:gd name="T7" fmla="*/ 2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25613" name="Group 10"/>
            <p:cNvGrpSpPr>
              <a:grpSpLocks/>
            </p:cNvGrpSpPr>
            <p:nvPr/>
          </p:nvGrpSpPr>
          <p:grpSpPr bwMode="auto">
            <a:xfrm>
              <a:off x="912" y="642"/>
              <a:ext cx="81" cy="2305"/>
              <a:chOff x="722" y="666"/>
              <a:chExt cx="81" cy="2305"/>
            </a:xfrm>
          </p:grpSpPr>
          <p:sp>
            <p:nvSpPr>
              <p:cNvPr id="25659"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60" name="Freeform 12"/>
              <p:cNvSpPr>
                <a:spLocks/>
              </p:cNvSpPr>
              <p:nvPr/>
            </p:nvSpPr>
            <p:spPr bwMode="auto">
              <a:xfrm>
                <a:off x="722" y="666"/>
                <a:ext cx="81" cy="1749"/>
              </a:xfrm>
              <a:custGeom>
                <a:avLst/>
                <a:gdLst>
                  <a:gd name="T0" fmla="*/ 0 w 69"/>
                  <a:gd name="T1" fmla="*/ 1749 h 1749"/>
                  <a:gd name="T2" fmla="*/ 0 w 69"/>
                  <a:gd name="T3" fmla="*/ 0 h 1749"/>
                  <a:gd name="T4" fmla="*/ 473 w 69"/>
                  <a:gd name="T5" fmla="*/ 35 h 1749"/>
                  <a:gd name="T6" fmla="*/ 473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14" name="Group 13"/>
            <p:cNvGrpSpPr>
              <a:grpSpLocks/>
            </p:cNvGrpSpPr>
            <p:nvPr/>
          </p:nvGrpSpPr>
          <p:grpSpPr bwMode="auto">
            <a:xfrm>
              <a:off x="1303" y="971"/>
              <a:ext cx="63" cy="1235"/>
              <a:chOff x="1303" y="971"/>
              <a:chExt cx="63" cy="1235"/>
            </a:xfrm>
          </p:grpSpPr>
          <p:sp>
            <p:nvSpPr>
              <p:cNvPr id="25657"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58" name="Freeform 15"/>
              <p:cNvSpPr>
                <a:spLocks/>
              </p:cNvSpPr>
              <p:nvPr/>
            </p:nvSpPr>
            <p:spPr bwMode="auto">
              <a:xfrm>
                <a:off x="1303" y="971"/>
                <a:ext cx="62" cy="659"/>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15" name="Group 16"/>
            <p:cNvGrpSpPr>
              <a:grpSpLocks/>
            </p:cNvGrpSpPr>
            <p:nvPr/>
          </p:nvGrpSpPr>
          <p:grpSpPr bwMode="auto">
            <a:xfrm>
              <a:off x="1968" y="1205"/>
              <a:ext cx="63" cy="1093"/>
              <a:chOff x="1968" y="1205"/>
              <a:chExt cx="63" cy="1093"/>
            </a:xfrm>
          </p:grpSpPr>
          <p:sp>
            <p:nvSpPr>
              <p:cNvPr id="25655"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56" name="Freeform 18"/>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16" name="Group 19"/>
            <p:cNvGrpSpPr>
              <a:grpSpLocks/>
            </p:cNvGrpSpPr>
            <p:nvPr/>
          </p:nvGrpSpPr>
          <p:grpSpPr bwMode="auto">
            <a:xfrm>
              <a:off x="1682" y="881"/>
              <a:ext cx="76" cy="2355"/>
              <a:chOff x="1682" y="881"/>
              <a:chExt cx="68" cy="2740"/>
            </a:xfrm>
          </p:grpSpPr>
          <p:sp>
            <p:nvSpPr>
              <p:cNvPr id="25653"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54" name="Freeform 21"/>
              <p:cNvSpPr>
                <a:spLocks/>
              </p:cNvSpPr>
              <p:nvPr/>
            </p:nvSpPr>
            <p:spPr bwMode="auto">
              <a:xfrm>
                <a:off x="1682" y="881"/>
                <a:ext cx="67" cy="2167"/>
              </a:xfrm>
              <a:custGeom>
                <a:avLst/>
                <a:gdLst>
                  <a:gd name="T0" fmla="*/ 0 w 69"/>
                  <a:gd name="T1" fmla="*/ 22893 h 1749"/>
                  <a:gd name="T2" fmla="*/ 0 w 69"/>
                  <a:gd name="T3" fmla="*/ 0 h 1749"/>
                  <a:gd name="T4" fmla="*/ 48 w 69"/>
                  <a:gd name="T5" fmla="*/ 455 h 1749"/>
                  <a:gd name="T6" fmla="*/ 48 w 69"/>
                  <a:gd name="T7" fmla="*/ 22893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17" name="Group 22"/>
            <p:cNvGrpSpPr>
              <a:grpSpLocks/>
            </p:cNvGrpSpPr>
            <p:nvPr/>
          </p:nvGrpSpPr>
          <p:grpSpPr bwMode="auto">
            <a:xfrm>
              <a:off x="2350" y="906"/>
              <a:ext cx="63" cy="2207"/>
              <a:chOff x="2350" y="906"/>
              <a:chExt cx="63" cy="2207"/>
            </a:xfrm>
          </p:grpSpPr>
          <p:sp>
            <p:nvSpPr>
              <p:cNvPr id="25651"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52" name="Freeform 24"/>
              <p:cNvSpPr>
                <a:spLocks/>
              </p:cNvSpPr>
              <p:nvPr/>
            </p:nvSpPr>
            <p:spPr bwMode="auto">
              <a:xfrm>
                <a:off x="2351" y="906"/>
                <a:ext cx="62" cy="1634"/>
              </a:xfrm>
              <a:custGeom>
                <a:avLst/>
                <a:gdLst>
                  <a:gd name="T0" fmla="*/ 0 w 69"/>
                  <a:gd name="T1" fmla="*/ 774 h 1749"/>
                  <a:gd name="T2" fmla="*/ 0 w 69"/>
                  <a:gd name="T3" fmla="*/ 0 h 1749"/>
                  <a:gd name="T4" fmla="*/ 19 w 69"/>
                  <a:gd name="T5" fmla="*/ 16 h 1749"/>
                  <a:gd name="T6" fmla="*/ 19 w 69"/>
                  <a:gd name="T7" fmla="*/ 774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18" name="Group 25"/>
            <p:cNvGrpSpPr>
              <a:grpSpLocks/>
            </p:cNvGrpSpPr>
            <p:nvPr/>
          </p:nvGrpSpPr>
          <p:grpSpPr bwMode="auto">
            <a:xfrm>
              <a:off x="2630" y="1697"/>
              <a:ext cx="54" cy="799"/>
              <a:chOff x="2630" y="1697"/>
              <a:chExt cx="66" cy="799"/>
            </a:xfrm>
          </p:grpSpPr>
          <p:sp>
            <p:nvSpPr>
              <p:cNvPr id="25649"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50" name="Freeform 27"/>
              <p:cNvSpPr>
                <a:spLocks/>
              </p:cNvSpPr>
              <p:nvPr/>
            </p:nvSpPr>
            <p:spPr bwMode="auto">
              <a:xfrm>
                <a:off x="2634" y="1697"/>
                <a:ext cx="62" cy="532"/>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19" name="Group 28"/>
            <p:cNvGrpSpPr>
              <a:grpSpLocks/>
            </p:cNvGrpSpPr>
            <p:nvPr/>
          </p:nvGrpSpPr>
          <p:grpSpPr bwMode="auto">
            <a:xfrm>
              <a:off x="3006" y="1908"/>
              <a:ext cx="39" cy="690"/>
              <a:chOff x="3006" y="2018"/>
              <a:chExt cx="37" cy="928"/>
            </a:xfrm>
          </p:grpSpPr>
          <p:sp>
            <p:nvSpPr>
              <p:cNvPr id="25647"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48"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20" name="Group 31"/>
            <p:cNvGrpSpPr>
              <a:grpSpLocks/>
            </p:cNvGrpSpPr>
            <p:nvPr/>
          </p:nvGrpSpPr>
          <p:grpSpPr bwMode="auto">
            <a:xfrm>
              <a:off x="3334" y="2146"/>
              <a:ext cx="30" cy="394"/>
              <a:chOff x="3334" y="2146"/>
              <a:chExt cx="30" cy="394"/>
            </a:xfrm>
          </p:grpSpPr>
          <p:sp>
            <p:nvSpPr>
              <p:cNvPr id="25645"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46"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21" name="Group 34"/>
            <p:cNvGrpSpPr>
              <a:grpSpLocks/>
            </p:cNvGrpSpPr>
            <p:nvPr/>
          </p:nvGrpSpPr>
          <p:grpSpPr bwMode="auto">
            <a:xfrm>
              <a:off x="3743" y="1865"/>
              <a:ext cx="37" cy="807"/>
              <a:chOff x="3743" y="1865"/>
              <a:chExt cx="37" cy="1010"/>
            </a:xfrm>
          </p:grpSpPr>
          <p:sp>
            <p:nvSpPr>
              <p:cNvPr id="25643"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44"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22" name="Group 37"/>
            <p:cNvGrpSpPr>
              <a:grpSpLocks/>
            </p:cNvGrpSpPr>
            <p:nvPr/>
          </p:nvGrpSpPr>
          <p:grpSpPr bwMode="auto">
            <a:xfrm>
              <a:off x="3426" y="1586"/>
              <a:ext cx="63" cy="1859"/>
              <a:chOff x="3426" y="1586"/>
              <a:chExt cx="63" cy="1859"/>
            </a:xfrm>
          </p:grpSpPr>
          <p:sp>
            <p:nvSpPr>
              <p:cNvPr id="25641"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42" name="Freeform 39"/>
              <p:cNvSpPr>
                <a:spLocks/>
              </p:cNvSpPr>
              <p:nvPr/>
            </p:nvSpPr>
            <p:spPr bwMode="auto">
              <a:xfrm>
                <a:off x="3426" y="1586"/>
                <a:ext cx="63" cy="1282"/>
              </a:xfrm>
              <a:custGeom>
                <a:avLst/>
                <a:gdLst>
                  <a:gd name="T0" fmla="*/ 0 w 69"/>
                  <a:gd name="T1" fmla="*/ 42 h 1749"/>
                  <a:gd name="T2" fmla="*/ 0 w 69"/>
                  <a:gd name="T3" fmla="*/ 0 h 1749"/>
                  <a:gd name="T4" fmla="*/ 24 w 69"/>
                  <a:gd name="T5" fmla="*/ 1 h 1749"/>
                  <a:gd name="T6" fmla="*/ 24 w 69"/>
                  <a:gd name="T7" fmla="*/ 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23" name="Group 40"/>
            <p:cNvGrpSpPr>
              <a:grpSpLocks/>
            </p:cNvGrpSpPr>
            <p:nvPr/>
          </p:nvGrpSpPr>
          <p:grpSpPr bwMode="auto">
            <a:xfrm>
              <a:off x="4037" y="1694"/>
              <a:ext cx="52" cy="1262"/>
              <a:chOff x="4037" y="1694"/>
              <a:chExt cx="52" cy="1262"/>
            </a:xfrm>
          </p:grpSpPr>
          <p:sp>
            <p:nvSpPr>
              <p:cNvPr id="25639"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40"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24" name="Group 43"/>
            <p:cNvGrpSpPr>
              <a:grpSpLocks/>
            </p:cNvGrpSpPr>
            <p:nvPr/>
          </p:nvGrpSpPr>
          <p:grpSpPr bwMode="auto">
            <a:xfrm>
              <a:off x="4371" y="2084"/>
              <a:ext cx="38" cy="654"/>
              <a:chOff x="4371" y="2084"/>
              <a:chExt cx="38" cy="654"/>
            </a:xfrm>
          </p:grpSpPr>
          <p:sp>
            <p:nvSpPr>
              <p:cNvPr id="25637"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38"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25" name="Group 46"/>
            <p:cNvGrpSpPr>
              <a:grpSpLocks/>
            </p:cNvGrpSpPr>
            <p:nvPr/>
          </p:nvGrpSpPr>
          <p:grpSpPr bwMode="auto">
            <a:xfrm>
              <a:off x="4559" y="2143"/>
              <a:ext cx="29" cy="521"/>
              <a:chOff x="4559" y="2143"/>
              <a:chExt cx="29" cy="521"/>
            </a:xfrm>
          </p:grpSpPr>
          <p:sp>
            <p:nvSpPr>
              <p:cNvPr id="25635"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36"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26" name="Group 49"/>
            <p:cNvGrpSpPr>
              <a:grpSpLocks/>
            </p:cNvGrpSpPr>
            <p:nvPr/>
          </p:nvGrpSpPr>
          <p:grpSpPr bwMode="auto">
            <a:xfrm>
              <a:off x="4655" y="2101"/>
              <a:ext cx="29" cy="819"/>
              <a:chOff x="4655" y="2101"/>
              <a:chExt cx="29" cy="819"/>
            </a:xfrm>
          </p:grpSpPr>
          <p:sp>
            <p:nvSpPr>
              <p:cNvPr id="25633"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34"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5627" name="Group 52"/>
            <p:cNvGrpSpPr>
              <a:grpSpLocks/>
            </p:cNvGrpSpPr>
            <p:nvPr/>
          </p:nvGrpSpPr>
          <p:grpSpPr bwMode="auto">
            <a:xfrm flipH="1">
              <a:off x="5051" y="860"/>
              <a:ext cx="72" cy="1822"/>
              <a:chOff x="1968" y="1205"/>
              <a:chExt cx="63" cy="1093"/>
            </a:xfrm>
          </p:grpSpPr>
          <p:sp>
            <p:nvSpPr>
              <p:cNvPr id="25631"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5632" name="Freeform 54"/>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25628"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25629"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25630"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28674" name="Rectangle 2"/>
          <p:cNvSpPr>
            <a:spLocks noGrp="1" noChangeArrowheads="1"/>
          </p:cNvSpPr>
          <p:nvPr>
            <p:ph type="title" idx="4294967295"/>
          </p:nvPr>
        </p:nvSpPr>
        <p:spPr/>
        <p:txBody>
          <a:bodyPr/>
          <a:lstStyle/>
          <a:p>
            <a:pPr eaLnBrk="1" hangingPunct="1">
              <a:defRPr/>
            </a:pPr>
            <a:r>
              <a:rPr lang="en-US" sz="3600" dirty="0" smtClean="0">
                <a:ln>
                  <a:noFill/>
                </a:ln>
                <a:effectLst/>
              </a:rPr>
              <a:t>#3: Groundwater Nitrate</a:t>
            </a:r>
          </a:p>
        </p:txBody>
      </p:sp>
      <p:sp>
        <p:nvSpPr>
          <p:cNvPr id="25603" name="Text Box 58"/>
          <p:cNvSpPr txBox="1">
            <a:spLocks noChangeArrowheads="1"/>
          </p:cNvSpPr>
          <p:nvPr/>
        </p:nvSpPr>
        <p:spPr bwMode="auto">
          <a:xfrm>
            <a:off x="1474788" y="6099175"/>
            <a:ext cx="6669087" cy="366713"/>
          </a:xfrm>
          <a:prstGeom prst="rect">
            <a:avLst/>
          </a:prstGeom>
          <a:noFill/>
          <a:ln w="9525">
            <a:noFill/>
            <a:miter lim="800000"/>
            <a:headEnd/>
            <a:tailEnd/>
          </a:ln>
        </p:spPr>
        <p:txBody>
          <a:bodyPr wrap="none">
            <a:spAutoFit/>
          </a:bodyPr>
          <a:lstStyle/>
          <a:p>
            <a:r>
              <a:rPr lang="en-US" i="0">
                <a:solidFill>
                  <a:schemeClr val="bg1"/>
                </a:solidFill>
                <a:latin typeface="Tahoma" pitchFamily="34" charset="0"/>
              </a:rPr>
              <a:t>Nitrate distribution in groundwater / spatial and temporal trends</a:t>
            </a:r>
          </a:p>
        </p:txBody>
      </p:sp>
      <p:sp>
        <p:nvSpPr>
          <p:cNvPr id="25604" name="Line 59"/>
          <p:cNvSpPr>
            <a:spLocks noChangeShapeType="1"/>
          </p:cNvSpPr>
          <p:nvPr/>
        </p:nvSpPr>
        <p:spPr bwMode="auto">
          <a:xfrm flipH="1" flipV="1">
            <a:off x="2754313" y="5175250"/>
            <a:ext cx="765175" cy="841375"/>
          </a:xfrm>
          <a:prstGeom prst="line">
            <a:avLst/>
          </a:prstGeom>
          <a:noFill/>
          <a:ln w="76200">
            <a:solidFill>
              <a:schemeClr val="tx1"/>
            </a:solidFill>
            <a:round/>
            <a:headEnd/>
            <a:tailEnd type="triangle" w="med" len="med"/>
          </a:ln>
        </p:spPr>
        <p:txBody>
          <a:bodyPr/>
          <a:lstStyle/>
          <a:p>
            <a:endParaRPr lang="en-US"/>
          </a:p>
        </p:txBody>
      </p:sp>
      <p:sp>
        <p:nvSpPr>
          <p:cNvPr id="25605" name="Line 59"/>
          <p:cNvSpPr>
            <a:spLocks noChangeShapeType="1"/>
          </p:cNvSpPr>
          <p:nvPr/>
        </p:nvSpPr>
        <p:spPr bwMode="auto">
          <a:xfrm flipH="1" flipV="1">
            <a:off x="4595813" y="5037138"/>
            <a:ext cx="28575" cy="1023937"/>
          </a:xfrm>
          <a:prstGeom prst="line">
            <a:avLst/>
          </a:prstGeom>
          <a:noFill/>
          <a:ln w="76200">
            <a:solidFill>
              <a:schemeClr val="tx1"/>
            </a:solidFill>
            <a:round/>
            <a:headEnd/>
            <a:tailEnd type="triangle" w="med" len="med"/>
          </a:ln>
        </p:spPr>
        <p:txBody>
          <a:bodyPr/>
          <a:lstStyle/>
          <a:p>
            <a:endParaRPr lang="en-US"/>
          </a:p>
        </p:txBody>
      </p:sp>
      <p:sp>
        <p:nvSpPr>
          <p:cNvPr id="25606" name="Line 59"/>
          <p:cNvSpPr>
            <a:spLocks noChangeShapeType="1"/>
          </p:cNvSpPr>
          <p:nvPr/>
        </p:nvSpPr>
        <p:spPr bwMode="auto">
          <a:xfrm flipV="1">
            <a:off x="5765800" y="5059363"/>
            <a:ext cx="1044575" cy="1033462"/>
          </a:xfrm>
          <a:prstGeom prst="line">
            <a:avLst/>
          </a:prstGeom>
          <a:noFill/>
          <a:ln w="76200">
            <a:solidFill>
              <a:schemeClr val="tx1"/>
            </a:solidFill>
            <a:round/>
            <a:headEnd/>
            <a:tailEnd type="triangle" w="med" len="med"/>
          </a:ln>
        </p:spPr>
        <p:txBody>
          <a:bodyPr/>
          <a:lstStyle/>
          <a:p>
            <a:endParaRPr lang="en-US"/>
          </a:p>
        </p:txBody>
      </p:sp>
    </p:spTree>
    <p:extLst>
      <p:ext uri="{BB962C8B-B14F-4D97-AF65-F5344CB8AC3E}">
        <p14:creationId xmlns:p14="http://schemas.microsoft.com/office/powerpoint/2010/main" val="42392027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697" name="Group 3"/>
          <p:cNvGrpSpPr>
            <a:grpSpLocks/>
          </p:cNvGrpSpPr>
          <p:nvPr/>
        </p:nvGrpSpPr>
        <p:grpSpPr bwMode="auto">
          <a:xfrm>
            <a:off x="384175" y="2043113"/>
            <a:ext cx="8397875" cy="4591050"/>
            <a:chOff x="371" y="480"/>
            <a:chExt cx="5389" cy="3713"/>
          </a:xfrm>
        </p:grpSpPr>
        <p:sp>
          <p:nvSpPr>
            <p:cNvPr id="29706"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29707" name="Freeform 5"/>
            <p:cNvSpPr>
              <a:spLocks/>
            </p:cNvSpPr>
            <p:nvPr/>
          </p:nvSpPr>
          <p:spPr bwMode="auto">
            <a:xfrm>
              <a:off x="488" y="537"/>
              <a:ext cx="1336" cy="3652"/>
            </a:xfrm>
            <a:custGeom>
              <a:avLst/>
              <a:gdLst>
                <a:gd name="T0" fmla="*/ 1211 w 1348"/>
                <a:gd name="T1" fmla="*/ 2782 h 3652"/>
                <a:gd name="T2" fmla="*/ 18 w 1348"/>
                <a:gd name="T3" fmla="*/ 3652 h 3652"/>
                <a:gd name="T4" fmla="*/ 0 w 1348"/>
                <a:gd name="T5" fmla="*/ 0 h 3652"/>
                <a:gd name="T6" fmla="*/ 1211 w 1348"/>
                <a:gd name="T7" fmla="*/ 1636 h 3652"/>
                <a:gd name="T8" fmla="*/ 1211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29708"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29709" name="Freeform 7"/>
            <p:cNvSpPr>
              <a:spLocks/>
            </p:cNvSpPr>
            <p:nvPr/>
          </p:nvSpPr>
          <p:spPr bwMode="auto">
            <a:xfrm flipV="1">
              <a:off x="488" y="537"/>
              <a:ext cx="5160" cy="1630"/>
            </a:xfrm>
            <a:custGeom>
              <a:avLst/>
              <a:gdLst>
                <a:gd name="T0" fmla="*/ 1300 w 5172"/>
                <a:gd name="T1" fmla="*/ 0 h 1538"/>
                <a:gd name="T2" fmla="*/ 4485 w 5172"/>
                <a:gd name="T3" fmla="*/ 0 h 1538"/>
                <a:gd name="T4" fmla="*/ 5028 w 5172"/>
                <a:gd name="T5" fmla="*/ 3079 h 1538"/>
                <a:gd name="T6" fmla="*/ 0 w 5172"/>
                <a:gd name="T7" fmla="*/ 3087 h 1538"/>
                <a:gd name="T8" fmla="*/ 1300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29710"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29711"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2 h 1538"/>
                <a:gd name="T6" fmla="*/ 0 w 5172"/>
                <a:gd name="T7" fmla="*/ 2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29712" name="Group 10"/>
            <p:cNvGrpSpPr>
              <a:grpSpLocks/>
            </p:cNvGrpSpPr>
            <p:nvPr/>
          </p:nvGrpSpPr>
          <p:grpSpPr bwMode="auto">
            <a:xfrm>
              <a:off x="912" y="642"/>
              <a:ext cx="81" cy="2305"/>
              <a:chOff x="722" y="666"/>
              <a:chExt cx="81" cy="2305"/>
            </a:xfrm>
          </p:grpSpPr>
          <p:sp>
            <p:nvSpPr>
              <p:cNvPr id="29758"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59" name="Freeform 12"/>
              <p:cNvSpPr>
                <a:spLocks/>
              </p:cNvSpPr>
              <p:nvPr/>
            </p:nvSpPr>
            <p:spPr bwMode="auto">
              <a:xfrm>
                <a:off x="722" y="666"/>
                <a:ext cx="81" cy="1749"/>
              </a:xfrm>
              <a:custGeom>
                <a:avLst/>
                <a:gdLst>
                  <a:gd name="T0" fmla="*/ 0 w 69"/>
                  <a:gd name="T1" fmla="*/ 1749 h 1749"/>
                  <a:gd name="T2" fmla="*/ 0 w 69"/>
                  <a:gd name="T3" fmla="*/ 0 h 1749"/>
                  <a:gd name="T4" fmla="*/ 473 w 69"/>
                  <a:gd name="T5" fmla="*/ 35 h 1749"/>
                  <a:gd name="T6" fmla="*/ 473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13" name="Group 13"/>
            <p:cNvGrpSpPr>
              <a:grpSpLocks/>
            </p:cNvGrpSpPr>
            <p:nvPr/>
          </p:nvGrpSpPr>
          <p:grpSpPr bwMode="auto">
            <a:xfrm>
              <a:off x="1303" y="971"/>
              <a:ext cx="63" cy="1235"/>
              <a:chOff x="1303" y="971"/>
              <a:chExt cx="63" cy="1235"/>
            </a:xfrm>
          </p:grpSpPr>
          <p:sp>
            <p:nvSpPr>
              <p:cNvPr id="29756"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57" name="Freeform 15"/>
              <p:cNvSpPr>
                <a:spLocks/>
              </p:cNvSpPr>
              <p:nvPr/>
            </p:nvSpPr>
            <p:spPr bwMode="auto">
              <a:xfrm>
                <a:off x="1303" y="971"/>
                <a:ext cx="62" cy="659"/>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14" name="Group 16"/>
            <p:cNvGrpSpPr>
              <a:grpSpLocks/>
            </p:cNvGrpSpPr>
            <p:nvPr/>
          </p:nvGrpSpPr>
          <p:grpSpPr bwMode="auto">
            <a:xfrm>
              <a:off x="1968" y="1205"/>
              <a:ext cx="63" cy="1093"/>
              <a:chOff x="1968" y="1205"/>
              <a:chExt cx="63" cy="1093"/>
            </a:xfrm>
          </p:grpSpPr>
          <p:sp>
            <p:nvSpPr>
              <p:cNvPr id="29754"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55" name="Freeform 18"/>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15" name="Group 19"/>
            <p:cNvGrpSpPr>
              <a:grpSpLocks/>
            </p:cNvGrpSpPr>
            <p:nvPr/>
          </p:nvGrpSpPr>
          <p:grpSpPr bwMode="auto">
            <a:xfrm>
              <a:off x="1682" y="881"/>
              <a:ext cx="76" cy="2355"/>
              <a:chOff x="1682" y="881"/>
              <a:chExt cx="68" cy="2740"/>
            </a:xfrm>
          </p:grpSpPr>
          <p:sp>
            <p:nvSpPr>
              <p:cNvPr id="29752"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53" name="Freeform 21"/>
              <p:cNvSpPr>
                <a:spLocks/>
              </p:cNvSpPr>
              <p:nvPr/>
            </p:nvSpPr>
            <p:spPr bwMode="auto">
              <a:xfrm>
                <a:off x="1682" y="881"/>
                <a:ext cx="67" cy="2167"/>
              </a:xfrm>
              <a:custGeom>
                <a:avLst/>
                <a:gdLst>
                  <a:gd name="T0" fmla="*/ 0 w 69"/>
                  <a:gd name="T1" fmla="*/ 22893 h 1749"/>
                  <a:gd name="T2" fmla="*/ 0 w 69"/>
                  <a:gd name="T3" fmla="*/ 0 h 1749"/>
                  <a:gd name="T4" fmla="*/ 48 w 69"/>
                  <a:gd name="T5" fmla="*/ 455 h 1749"/>
                  <a:gd name="T6" fmla="*/ 48 w 69"/>
                  <a:gd name="T7" fmla="*/ 22893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16" name="Group 22"/>
            <p:cNvGrpSpPr>
              <a:grpSpLocks/>
            </p:cNvGrpSpPr>
            <p:nvPr/>
          </p:nvGrpSpPr>
          <p:grpSpPr bwMode="auto">
            <a:xfrm>
              <a:off x="2350" y="906"/>
              <a:ext cx="63" cy="2207"/>
              <a:chOff x="2350" y="906"/>
              <a:chExt cx="63" cy="2207"/>
            </a:xfrm>
          </p:grpSpPr>
          <p:sp>
            <p:nvSpPr>
              <p:cNvPr id="29750"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51" name="Freeform 24"/>
              <p:cNvSpPr>
                <a:spLocks/>
              </p:cNvSpPr>
              <p:nvPr/>
            </p:nvSpPr>
            <p:spPr bwMode="auto">
              <a:xfrm>
                <a:off x="2351" y="906"/>
                <a:ext cx="62" cy="1634"/>
              </a:xfrm>
              <a:custGeom>
                <a:avLst/>
                <a:gdLst>
                  <a:gd name="T0" fmla="*/ 0 w 69"/>
                  <a:gd name="T1" fmla="*/ 774 h 1749"/>
                  <a:gd name="T2" fmla="*/ 0 w 69"/>
                  <a:gd name="T3" fmla="*/ 0 h 1749"/>
                  <a:gd name="T4" fmla="*/ 19 w 69"/>
                  <a:gd name="T5" fmla="*/ 16 h 1749"/>
                  <a:gd name="T6" fmla="*/ 19 w 69"/>
                  <a:gd name="T7" fmla="*/ 774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17" name="Group 25"/>
            <p:cNvGrpSpPr>
              <a:grpSpLocks/>
            </p:cNvGrpSpPr>
            <p:nvPr/>
          </p:nvGrpSpPr>
          <p:grpSpPr bwMode="auto">
            <a:xfrm>
              <a:off x="2630" y="1697"/>
              <a:ext cx="54" cy="799"/>
              <a:chOff x="2630" y="1697"/>
              <a:chExt cx="66" cy="799"/>
            </a:xfrm>
          </p:grpSpPr>
          <p:sp>
            <p:nvSpPr>
              <p:cNvPr id="29748"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49" name="Freeform 27"/>
              <p:cNvSpPr>
                <a:spLocks/>
              </p:cNvSpPr>
              <p:nvPr/>
            </p:nvSpPr>
            <p:spPr bwMode="auto">
              <a:xfrm>
                <a:off x="2634" y="1697"/>
                <a:ext cx="62" cy="532"/>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18" name="Group 28"/>
            <p:cNvGrpSpPr>
              <a:grpSpLocks/>
            </p:cNvGrpSpPr>
            <p:nvPr/>
          </p:nvGrpSpPr>
          <p:grpSpPr bwMode="auto">
            <a:xfrm>
              <a:off x="3006" y="1908"/>
              <a:ext cx="39" cy="690"/>
              <a:chOff x="3006" y="2018"/>
              <a:chExt cx="37" cy="928"/>
            </a:xfrm>
          </p:grpSpPr>
          <p:sp>
            <p:nvSpPr>
              <p:cNvPr id="29746"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47"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19" name="Group 31"/>
            <p:cNvGrpSpPr>
              <a:grpSpLocks/>
            </p:cNvGrpSpPr>
            <p:nvPr/>
          </p:nvGrpSpPr>
          <p:grpSpPr bwMode="auto">
            <a:xfrm>
              <a:off x="3334" y="2146"/>
              <a:ext cx="30" cy="394"/>
              <a:chOff x="3334" y="2146"/>
              <a:chExt cx="30" cy="394"/>
            </a:xfrm>
          </p:grpSpPr>
          <p:sp>
            <p:nvSpPr>
              <p:cNvPr id="29744"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45"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20" name="Group 34"/>
            <p:cNvGrpSpPr>
              <a:grpSpLocks/>
            </p:cNvGrpSpPr>
            <p:nvPr/>
          </p:nvGrpSpPr>
          <p:grpSpPr bwMode="auto">
            <a:xfrm>
              <a:off x="3743" y="1865"/>
              <a:ext cx="37" cy="807"/>
              <a:chOff x="3743" y="1865"/>
              <a:chExt cx="37" cy="1010"/>
            </a:xfrm>
          </p:grpSpPr>
          <p:sp>
            <p:nvSpPr>
              <p:cNvPr id="29742"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43"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21" name="Group 37"/>
            <p:cNvGrpSpPr>
              <a:grpSpLocks/>
            </p:cNvGrpSpPr>
            <p:nvPr/>
          </p:nvGrpSpPr>
          <p:grpSpPr bwMode="auto">
            <a:xfrm>
              <a:off x="3426" y="1586"/>
              <a:ext cx="63" cy="1859"/>
              <a:chOff x="3426" y="1586"/>
              <a:chExt cx="63" cy="1859"/>
            </a:xfrm>
          </p:grpSpPr>
          <p:sp>
            <p:nvSpPr>
              <p:cNvPr id="29740"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41" name="Freeform 39"/>
              <p:cNvSpPr>
                <a:spLocks/>
              </p:cNvSpPr>
              <p:nvPr/>
            </p:nvSpPr>
            <p:spPr bwMode="auto">
              <a:xfrm>
                <a:off x="3426" y="1586"/>
                <a:ext cx="63" cy="1282"/>
              </a:xfrm>
              <a:custGeom>
                <a:avLst/>
                <a:gdLst>
                  <a:gd name="T0" fmla="*/ 0 w 69"/>
                  <a:gd name="T1" fmla="*/ 42 h 1749"/>
                  <a:gd name="T2" fmla="*/ 0 w 69"/>
                  <a:gd name="T3" fmla="*/ 0 h 1749"/>
                  <a:gd name="T4" fmla="*/ 24 w 69"/>
                  <a:gd name="T5" fmla="*/ 1 h 1749"/>
                  <a:gd name="T6" fmla="*/ 24 w 69"/>
                  <a:gd name="T7" fmla="*/ 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22" name="Group 40"/>
            <p:cNvGrpSpPr>
              <a:grpSpLocks/>
            </p:cNvGrpSpPr>
            <p:nvPr/>
          </p:nvGrpSpPr>
          <p:grpSpPr bwMode="auto">
            <a:xfrm>
              <a:off x="4037" y="1694"/>
              <a:ext cx="52" cy="1262"/>
              <a:chOff x="4037" y="1694"/>
              <a:chExt cx="52" cy="1262"/>
            </a:xfrm>
          </p:grpSpPr>
          <p:sp>
            <p:nvSpPr>
              <p:cNvPr id="29738"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39"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23" name="Group 43"/>
            <p:cNvGrpSpPr>
              <a:grpSpLocks/>
            </p:cNvGrpSpPr>
            <p:nvPr/>
          </p:nvGrpSpPr>
          <p:grpSpPr bwMode="auto">
            <a:xfrm>
              <a:off x="4371" y="2084"/>
              <a:ext cx="38" cy="654"/>
              <a:chOff x="4371" y="2084"/>
              <a:chExt cx="38" cy="654"/>
            </a:xfrm>
          </p:grpSpPr>
          <p:sp>
            <p:nvSpPr>
              <p:cNvPr id="29736"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37"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24" name="Group 46"/>
            <p:cNvGrpSpPr>
              <a:grpSpLocks/>
            </p:cNvGrpSpPr>
            <p:nvPr/>
          </p:nvGrpSpPr>
          <p:grpSpPr bwMode="auto">
            <a:xfrm>
              <a:off x="4559" y="2143"/>
              <a:ext cx="29" cy="521"/>
              <a:chOff x="4559" y="2143"/>
              <a:chExt cx="29" cy="521"/>
            </a:xfrm>
          </p:grpSpPr>
          <p:sp>
            <p:nvSpPr>
              <p:cNvPr id="29734"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35"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25" name="Group 49"/>
            <p:cNvGrpSpPr>
              <a:grpSpLocks/>
            </p:cNvGrpSpPr>
            <p:nvPr/>
          </p:nvGrpSpPr>
          <p:grpSpPr bwMode="auto">
            <a:xfrm>
              <a:off x="4655" y="2101"/>
              <a:ext cx="29" cy="819"/>
              <a:chOff x="4655" y="2101"/>
              <a:chExt cx="29" cy="819"/>
            </a:xfrm>
          </p:grpSpPr>
          <p:sp>
            <p:nvSpPr>
              <p:cNvPr id="29732"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33"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9726" name="Group 52"/>
            <p:cNvGrpSpPr>
              <a:grpSpLocks/>
            </p:cNvGrpSpPr>
            <p:nvPr/>
          </p:nvGrpSpPr>
          <p:grpSpPr bwMode="auto">
            <a:xfrm flipH="1">
              <a:off x="5051" y="860"/>
              <a:ext cx="72" cy="1822"/>
              <a:chOff x="1968" y="1205"/>
              <a:chExt cx="63" cy="1093"/>
            </a:xfrm>
          </p:grpSpPr>
          <p:sp>
            <p:nvSpPr>
              <p:cNvPr id="29730"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9731" name="Freeform 54"/>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29727"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29728"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29729"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28674" name="Rectangle 2"/>
          <p:cNvSpPr>
            <a:spLocks noGrp="1" noChangeArrowheads="1"/>
          </p:cNvSpPr>
          <p:nvPr>
            <p:ph type="title" idx="4294967295"/>
          </p:nvPr>
        </p:nvSpPr>
        <p:spPr/>
        <p:txBody>
          <a:bodyPr/>
          <a:lstStyle/>
          <a:p>
            <a:pPr eaLnBrk="1" hangingPunct="1">
              <a:defRPr/>
            </a:pPr>
            <a:r>
              <a:rPr lang="en-US" sz="3600" dirty="0" smtClean="0">
                <a:ln>
                  <a:noFill/>
                </a:ln>
                <a:effectLst/>
              </a:rPr>
              <a:t>#4: Groundwater Remediation</a:t>
            </a:r>
          </a:p>
        </p:txBody>
      </p:sp>
      <p:sp>
        <p:nvSpPr>
          <p:cNvPr id="29699" name="Text Box 58"/>
          <p:cNvSpPr txBox="1">
            <a:spLocks noChangeArrowheads="1"/>
          </p:cNvSpPr>
          <p:nvPr/>
        </p:nvSpPr>
        <p:spPr bwMode="auto">
          <a:xfrm>
            <a:off x="2847975" y="6007100"/>
            <a:ext cx="3062288" cy="366713"/>
          </a:xfrm>
          <a:prstGeom prst="rect">
            <a:avLst/>
          </a:prstGeom>
          <a:noFill/>
          <a:ln w="9525">
            <a:noFill/>
            <a:miter lim="800000"/>
            <a:headEnd/>
            <a:tailEnd/>
          </a:ln>
        </p:spPr>
        <p:txBody>
          <a:bodyPr wrap="none">
            <a:spAutoFit/>
          </a:bodyPr>
          <a:lstStyle/>
          <a:p>
            <a:r>
              <a:rPr lang="en-US" i="0">
                <a:solidFill>
                  <a:schemeClr val="bg1"/>
                </a:solidFill>
                <a:latin typeface="Tahoma" pitchFamily="34" charset="0"/>
              </a:rPr>
              <a:t>Remediation of groundwater</a:t>
            </a:r>
          </a:p>
        </p:txBody>
      </p:sp>
      <p:sp>
        <p:nvSpPr>
          <p:cNvPr id="29700" name="Line 59"/>
          <p:cNvSpPr>
            <a:spLocks noChangeShapeType="1"/>
          </p:cNvSpPr>
          <p:nvPr/>
        </p:nvSpPr>
        <p:spPr bwMode="auto">
          <a:xfrm flipH="1" flipV="1">
            <a:off x="1812925" y="5334000"/>
            <a:ext cx="682625" cy="677863"/>
          </a:xfrm>
          <a:prstGeom prst="line">
            <a:avLst/>
          </a:prstGeom>
          <a:noFill/>
          <a:ln w="76200">
            <a:solidFill>
              <a:schemeClr val="tx1"/>
            </a:solidFill>
            <a:round/>
            <a:headEnd/>
            <a:tailEnd type="triangle" w="med" len="med"/>
          </a:ln>
        </p:spPr>
        <p:txBody>
          <a:bodyPr/>
          <a:lstStyle/>
          <a:p>
            <a:endParaRPr lang="en-US"/>
          </a:p>
        </p:txBody>
      </p:sp>
      <p:sp>
        <p:nvSpPr>
          <p:cNvPr id="29701" name="Line 59"/>
          <p:cNvSpPr>
            <a:spLocks noChangeShapeType="1"/>
          </p:cNvSpPr>
          <p:nvPr/>
        </p:nvSpPr>
        <p:spPr bwMode="auto">
          <a:xfrm flipH="1" flipV="1">
            <a:off x="2851150" y="5289550"/>
            <a:ext cx="449263" cy="752475"/>
          </a:xfrm>
          <a:prstGeom prst="line">
            <a:avLst/>
          </a:prstGeom>
          <a:noFill/>
          <a:ln w="76200">
            <a:solidFill>
              <a:schemeClr val="tx1"/>
            </a:solidFill>
            <a:round/>
            <a:headEnd/>
            <a:tailEnd type="triangle" w="med" len="med"/>
          </a:ln>
        </p:spPr>
        <p:txBody>
          <a:bodyPr/>
          <a:lstStyle/>
          <a:p>
            <a:endParaRPr lang="en-US"/>
          </a:p>
        </p:txBody>
      </p:sp>
      <p:sp>
        <p:nvSpPr>
          <p:cNvPr id="29702" name="Line 59"/>
          <p:cNvSpPr>
            <a:spLocks noChangeShapeType="1"/>
          </p:cNvSpPr>
          <p:nvPr/>
        </p:nvSpPr>
        <p:spPr bwMode="auto">
          <a:xfrm flipH="1" flipV="1">
            <a:off x="3956050" y="5246688"/>
            <a:ext cx="234950" cy="808037"/>
          </a:xfrm>
          <a:prstGeom prst="line">
            <a:avLst/>
          </a:prstGeom>
          <a:noFill/>
          <a:ln w="76200">
            <a:solidFill>
              <a:schemeClr val="tx1"/>
            </a:solidFill>
            <a:round/>
            <a:headEnd/>
            <a:tailEnd type="triangle" w="med" len="med"/>
          </a:ln>
        </p:spPr>
        <p:txBody>
          <a:bodyPr/>
          <a:lstStyle/>
          <a:p>
            <a:endParaRPr lang="en-US"/>
          </a:p>
        </p:txBody>
      </p:sp>
      <p:sp>
        <p:nvSpPr>
          <p:cNvPr id="29703" name="Line 59"/>
          <p:cNvSpPr>
            <a:spLocks noChangeShapeType="1"/>
          </p:cNvSpPr>
          <p:nvPr/>
        </p:nvSpPr>
        <p:spPr bwMode="auto">
          <a:xfrm flipH="1" flipV="1">
            <a:off x="4891088" y="5259388"/>
            <a:ext cx="1587" cy="779462"/>
          </a:xfrm>
          <a:prstGeom prst="line">
            <a:avLst/>
          </a:prstGeom>
          <a:noFill/>
          <a:ln w="76200">
            <a:solidFill>
              <a:schemeClr val="tx1"/>
            </a:solidFill>
            <a:round/>
            <a:headEnd/>
            <a:tailEnd type="triangle" w="med" len="med"/>
          </a:ln>
        </p:spPr>
        <p:txBody>
          <a:bodyPr/>
          <a:lstStyle/>
          <a:p>
            <a:endParaRPr lang="en-US"/>
          </a:p>
        </p:txBody>
      </p:sp>
      <p:sp>
        <p:nvSpPr>
          <p:cNvPr id="29704" name="Line 59"/>
          <p:cNvSpPr>
            <a:spLocks noChangeShapeType="1"/>
          </p:cNvSpPr>
          <p:nvPr/>
        </p:nvSpPr>
        <p:spPr bwMode="auto">
          <a:xfrm flipV="1">
            <a:off x="5465763" y="5337175"/>
            <a:ext cx="587375" cy="695325"/>
          </a:xfrm>
          <a:prstGeom prst="line">
            <a:avLst/>
          </a:prstGeom>
          <a:noFill/>
          <a:ln w="76200">
            <a:solidFill>
              <a:schemeClr val="tx1"/>
            </a:solidFill>
            <a:round/>
            <a:headEnd/>
            <a:tailEnd type="triangle" w="med" len="med"/>
          </a:ln>
        </p:spPr>
        <p:txBody>
          <a:bodyPr/>
          <a:lstStyle/>
          <a:p>
            <a:endParaRPr lang="en-US"/>
          </a:p>
        </p:txBody>
      </p:sp>
      <p:sp>
        <p:nvSpPr>
          <p:cNvPr id="29705" name="Line 59"/>
          <p:cNvSpPr>
            <a:spLocks noChangeShapeType="1"/>
          </p:cNvSpPr>
          <p:nvPr/>
        </p:nvSpPr>
        <p:spPr bwMode="auto">
          <a:xfrm flipV="1">
            <a:off x="6327775" y="5311775"/>
            <a:ext cx="1174750" cy="762000"/>
          </a:xfrm>
          <a:prstGeom prst="line">
            <a:avLst/>
          </a:prstGeom>
          <a:noFill/>
          <a:ln w="76200">
            <a:solidFill>
              <a:schemeClr val="tx1"/>
            </a:solidFill>
            <a:round/>
            <a:headEnd/>
            <a:tailEnd type="triangle" w="med" len="med"/>
          </a:ln>
        </p:spPr>
        <p:txBody>
          <a:bodyPr/>
          <a:lstStyle/>
          <a:p>
            <a:endParaRPr lang="en-US"/>
          </a:p>
        </p:txBody>
      </p:sp>
    </p:spTree>
    <p:extLst>
      <p:ext uri="{BB962C8B-B14F-4D97-AF65-F5344CB8AC3E}">
        <p14:creationId xmlns:p14="http://schemas.microsoft.com/office/powerpoint/2010/main" val="78277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58"/>
          <p:cNvSpPr txBox="1">
            <a:spLocks noChangeArrowheads="1"/>
          </p:cNvSpPr>
          <p:nvPr/>
        </p:nvSpPr>
        <p:spPr bwMode="auto">
          <a:xfrm>
            <a:off x="1643063" y="1619250"/>
            <a:ext cx="2203450" cy="366713"/>
          </a:xfrm>
          <a:prstGeom prst="rect">
            <a:avLst/>
          </a:prstGeom>
          <a:noFill/>
          <a:ln w="9525">
            <a:noFill/>
            <a:miter lim="800000"/>
            <a:headEnd/>
            <a:tailEnd/>
          </a:ln>
        </p:spPr>
        <p:txBody>
          <a:bodyPr wrap="none">
            <a:spAutoFit/>
          </a:bodyPr>
          <a:lstStyle/>
          <a:p>
            <a:r>
              <a:rPr lang="en-US" i="0">
                <a:latin typeface="Tahoma" pitchFamily="34" charset="0"/>
              </a:rPr>
              <a:t>N treatment options</a:t>
            </a:r>
          </a:p>
        </p:txBody>
      </p:sp>
      <p:grpSp>
        <p:nvGrpSpPr>
          <p:cNvPr id="31746" name="Group 59"/>
          <p:cNvGrpSpPr>
            <a:grpSpLocks/>
          </p:cNvGrpSpPr>
          <p:nvPr/>
        </p:nvGrpSpPr>
        <p:grpSpPr bwMode="auto">
          <a:xfrm>
            <a:off x="1003300" y="1479550"/>
            <a:ext cx="581025" cy="631825"/>
            <a:chOff x="685" y="591"/>
            <a:chExt cx="366" cy="398"/>
          </a:xfrm>
        </p:grpSpPr>
        <p:sp>
          <p:nvSpPr>
            <p:cNvPr id="31803" name="Rectangle 60"/>
            <p:cNvSpPr>
              <a:spLocks noChangeArrowheads="1"/>
            </p:cNvSpPr>
            <p:nvPr/>
          </p:nvSpPr>
          <p:spPr bwMode="auto">
            <a:xfrm>
              <a:off x="755" y="763"/>
              <a:ext cx="226" cy="226"/>
            </a:xfrm>
            <a:prstGeom prst="rect">
              <a:avLst/>
            </a:prstGeom>
            <a:solidFill>
              <a:schemeClr val="tx1"/>
            </a:solidFill>
            <a:ln w="9525">
              <a:solidFill>
                <a:srgbClr val="000000"/>
              </a:solidFill>
              <a:miter lim="800000"/>
              <a:headEnd/>
              <a:tailEnd/>
            </a:ln>
          </p:spPr>
          <p:txBody>
            <a:bodyPr wrap="none" anchor="ctr"/>
            <a:lstStyle/>
            <a:p>
              <a:endParaRPr lang="en-US"/>
            </a:p>
          </p:txBody>
        </p:sp>
        <p:sp>
          <p:nvSpPr>
            <p:cNvPr id="31804" name="Rectangle 61"/>
            <p:cNvSpPr>
              <a:spLocks noChangeArrowheads="1"/>
            </p:cNvSpPr>
            <p:nvPr/>
          </p:nvSpPr>
          <p:spPr bwMode="auto">
            <a:xfrm>
              <a:off x="872" y="786"/>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31805" name="Rectangle 62"/>
            <p:cNvSpPr>
              <a:spLocks noChangeArrowheads="1"/>
            </p:cNvSpPr>
            <p:nvPr/>
          </p:nvSpPr>
          <p:spPr bwMode="auto">
            <a:xfrm>
              <a:off x="774" y="780"/>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31806" name="AutoShape 63"/>
            <p:cNvSpPr>
              <a:spLocks noChangeArrowheads="1"/>
            </p:cNvSpPr>
            <p:nvPr/>
          </p:nvSpPr>
          <p:spPr bwMode="auto">
            <a:xfrm>
              <a:off x="685" y="591"/>
              <a:ext cx="366" cy="172"/>
            </a:xfrm>
            <a:prstGeom prst="triangle">
              <a:avLst>
                <a:gd name="adj" fmla="val 50000"/>
              </a:avLst>
            </a:prstGeom>
            <a:solidFill>
              <a:srgbClr val="6A0202"/>
            </a:solidFill>
            <a:ln w="9525">
              <a:solidFill>
                <a:srgbClr val="000000"/>
              </a:solidFill>
              <a:miter lim="800000"/>
              <a:headEnd/>
              <a:tailEnd/>
            </a:ln>
          </p:spPr>
          <p:txBody>
            <a:bodyPr wrap="none" anchor="ctr"/>
            <a:lstStyle/>
            <a:p>
              <a:endParaRPr lang="en-US"/>
            </a:p>
          </p:txBody>
        </p:sp>
      </p:grpSp>
      <p:grpSp>
        <p:nvGrpSpPr>
          <p:cNvPr id="31747" name="Group 3"/>
          <p:cNvGrpSpPr>
            <a:grpSpLocks/>
          </p:cNvGrpSpPr>
          <p:nvPr/>
        </p:nvGrpSpPr>
        <p:grpSpPr bwMode="auto">
          <a:xfrm>
            <a:off x="384175" y="2043113"/>
            <a:ext cx="8397875" cy="4591050"/>
            <a:chOff x="371" y="480"/>
            <a:chExt cx="5389" cy="3713"/>
          </a:xfrm>
        </p:grpSpPr>
        <p:sp>
          <p:nvSpPr>
            <p:cNvPr id="31749"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31750" name="Freeform 5"/>
            <p:cNvSpPr>
              <a:spLocks/>
            </p:cNvSpPr>
            <p:nvPr/>
          </p:nvSpPr>
          <p:spPr bwMode="auto">
            <a:xfrm>
              <a:off x="488" y="537"/>
              <a:ext cx="1336" cy="3652"/>
            </a:xfrm>
            <a:custGeom>
              <a:avLst/>
              <a:gdLst>
                <a:gd name="T0" fmla="*/ 1211 w 1348"/>
                <a:gd name="T1" fmla="*/ 2782 h 3652"/>
                <a:gd name="T2" fmla="*/ 18 w 1348"/>
                <a:gd name="T3" fmla="*/ 3652 h 3652"/>
                <a:gd name="T4" fmla="*/ 0 w 1348"/>
                <a:gd name="T5" fmla="*/ 0 h 3652"/>
                <a:gd name="T6" fmla="*/ 1211 w 1348"/>
                <a:gd name="T7" fmla="*/ 1636 h 3652"/>
                <a:gd name="T8" fmla="*/ 1211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31751"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31752" name="Freeform 7"/>
            <p:cNvSpPr>
              <a:spLocks/>
            </p:cNvSpPr>
            <p:nvPr/>
          </p:nvSpPr>
          <p:spPr bwMode="auto">
            <a:xfrm flipV="1">
              <a:off x="488" y="537"/>
              <a:ext cx="5160" cy="1630"/>
            </a:xfrm>
            <a:custGeom>
              <a:avLst/>
              <a:gdLst>
                <a:gd name="T0" fmla="*/ 1300 w 5172"/>
                <a:gd name="T1" fmla="*/ 0 h 1538"/>
                <a:gd name="T2" fmla="*/ 4485 w 5172"/>
                <a:gd name="T3" fmla="*/ 0 h 1538"/>
                <a:gd name="T4" fmla="*/ 5028 w 5172"/>
                <a:gd name="T5" fmla="*/ 3079 h 1538"/>
                <a:gd name="T6" fmla="*/ 0 w 5172"/>
                <a:gd name="T7" fmla="*/ 3087 h 1538"/>
                <a:gd name="T8" fmla="*/ 1300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31753"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31754"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2 h 1538"/>
                <a:gd name="T6" fmla="*/ 0 w 5172"/>
                <a:gd name="T7" fmla="*/ 2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31755" name="Group 10"/>
            <p:cNvGrpSpPr>
              <a:grpSpLocks/>
            </p:cNvGrpSpPr>
            <p:nvPr/>
          </p:nvGrpSpPr>
          <p:grpSpPr bwMode="auto">
            <a:xfrm>
              <a:off x="912" y="642"/>
              <a:ext cx="81" cy="2305"/>
              <a:chOff x="722" y="666"/>
              <a:chExt cx="81" cy="2305"/>
            </a:xfrm>
          </p:grpSpPr>
          <p:sp>
            <p:nvSpPr>
              <p:cNvPr id="31801"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802" name="Freeform 12"/>
              <p:cNvSpPr>
                <a:spLocks/>
              </p:cNvSpPr>
              <p:nvPr/>
            </p:nvSpPr>
            <p:spPr bwMode="auto">
              <a:xfrm>
                <a:off x="722" y="666"/>
                <a:ext cx="81" cy="1749"/>
              </a:xfrm>
              <a:custGeom>
                <a:avLst/>
                <a:gdLst>
                  <a:gd name="T0" fmla="*/ 0 w 69"/>
                  <a:gd name="T1" fmla="*/ 1749 h 1749"/>
                  <a:gd name="T2" fmla="*/ 0 w 69"/>
                  <a:gd name="T3" fmla="*/ 0 h 1749"/>
                  <a:gd name="T4" fmla="*/ 473 w 69"/>
                  <a:gd name="T5" fmla="*/ 35 h 1749"/>
                  <a:gd name="T6" fmla="*/ 473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56" name="Group 13"/>
            <p:cNvGrpSpPr>
              <a:grpSpLocks/>
            </p:cNvGrpSpPr>
            <p:nvPr/>
          </p:nvGrpSpPr>
          <p:grpSpPr bwMode="auto">
            <a:xfrm>
              <a:off x="1303" y="971"/>
              <a:ext cx="63" cy="1235"/>
              <a:chOff x="1303" y="971"/>
              <a:chExt cx="63" cy="1235"/>
            </a:xfrm>
          </p:grpSpPr>
          <p:sp>
            <p:nvSpPr>
              <p:cNvPr id="31799"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800" name="Freeform 15"/>
              <p:cNvSpPr>
                <a:spLocks/>
              </p:cNvSpPr>
              <p:nvPr/>
            </p:nvSpPr>
            <p:spPr bwMode="auto">
              <a:xfrm>
                <a:off x="1303" y="971"/>
                <a:ext cx="62" cy="659"/>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57" name="Group 16"/>
            <p:cNvGrpSpPr>
              <a:grpSpLocks/>
            </p:cNvGrpSpPr>
            <p:nvPr/>
          </p:nvGrpSpPr>
          <p:grpSpPr bwMode="auto">
            <a:xfrm>
              <a:off x="1968" y="1205"/>
              <a:ext cx="63" cy="1093"/>
              <a:chOff x="1968" y="1205"/>
              <a:chExt cx="63" cy="1093"/>
            </a:xfrm>
          </p:grpSpPr>
          <p:sp>
            <p:nvSpPr>
              <p:cNvPr id="31797"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98" name="Freeform 18"/>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58" name="Group 19"/>
            <p:cNvGrpSpPr>
              <a:grpSpLocks/>
            </p:cNvGrpSpPr>
            <p:nvPr/>
          </p:nvGrpSpPr>
          <p:grpSpPr bwMode="auto">
            <a:xfrm>
              <a:off x="1682" y="881"/>
              <a:ext cx="76" cy="2355"/>
              <a:chOff x="1682" y="881"/>
              <a:chExt cx="68" cy="2740"/>
            </a:xfrm>
          </p:grpSpPr>
          <p:sp>
            <p:nvSpPr>
              <p:cNvPr id="31795"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96" name="Freeform 21"/>
              <p:cNvSpPr>
                <a:spLocks/>
              </p:cNvSpPr>
              <p:nvPr/>
            </p:nvSpPr>
            <p:spPr bwMode="auto">
              <a:xfrm>
                <a:off x="1682" y="881"/>
                <a:ext cx="67" cy="2167"/>
              </a:xfrm>
              <a:custGeom>
                <a:avLst/>
                <a:gdLst>
                  <a:gd name="T0" fmla="*/ 0 w 69"/>
                  <a:gd name="T1" fmla="*/ 22893 h 1749"/>
                  <a:gd name="T2" fmla="*/ 0 w 69"/>
                  <a:gd name="T3" fmla="*/ 0 h 1749"/>
                  <a:gd name="T4" fmla="*/ 48 w 69"/>
                  <a:gd name="T5" fmla="*/ 455 h 1749"/>
                  <a:gd name="T6" fmla="*/ 48 w 69"/>
                  <a:gd name="T7" fmla="*/ 22893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59" name="Group 22"/>
            <p:cNvGrpSpPr>
              <a:grpSpLocks/>
            </p:cNvGrpSpPr>
            <p:nvPr/>
          </p:nvGrpSpPr>
          <p:grpSpPr bwMode="auto">
            <a:xfrm>
              <a:off x="2350" y="906"/>
              <a:ext cx="63" cy="2207"/>
              <a:chOff x="2350" y="906"/>
              <a:chExt cx="63" cy="2207"/>
            </a:xfrm>
          </p:grpSpPr>
          <p:sp>
            <p:nvSpPr>
              <p:cNvPr id="31793"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94" name="Freeform 24"/>
              <p:cNvSpPr>
                <a:spLocks/>
              </p:cNvSpPr>
              <p:nvPr/>
            </p:nvSpPr>
            <p:spPr bwMode="auto">
              <a:xfrm>
                <a:off x="2351" y="906"/>
                <a:ext cx="62" cy="1634"/>
              </a:xfrm>
              <a:custGeom>
                <a:avLst/>
                <a:gdLst>
                  <a:gd name="T0" fmla="*/ 0 w 69"/>
                  <a:gd name="T1" fmla="*/ 774 h 1749"/>
                  <a:gd name="T2" fmla="*/ 0 w 69"/>
                  <a:gd name="T3" fmla="*/ 0 h 1749"/>
                  <a:gd name="T4" fmla="*/ 19 w 69"/>
                  <a:gd name="T5" fmla="*/ 16 h 1749"/>
                  <a:gd name="T6" fmla="*/ 19 w 69"/>
                  <a:gd name="T7" fmla="*/ 774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0" name="Group 25"/>
            <p:cNvGrpSpPr>
              <a:grpSpLocks/>
            </p:cNvGrpSpPr>
            <p:nvPr/>
          </p:nvGrpSpPr>
          <p:grpSpPr bwMode="auto">
            <a:xfrm>
              <a:off x="2630" y="1697"/>
              <a:ext cx="54" cy="799"/>
              <a:chOff x="2630" y="1697"/>
              <a:chExt cx="66" cy="799"/>
            </a:xfrm>
          </p:grpSpPr>
          <p:sp>
            <p:nvSpPr>
              <p:cNvPr id="31791"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92" name="Freeform 27"/>
              <p:cNvSpPr>
                <a:spLocks/>
              </p:cNvSpPr>
              <p:nvPr/>
            </p:nvSpPr>
            <p:spPr bwMode="auto">
              <a:xfrm>
                <a:off x="2634" y="1697"/>
                <a:ext cx="62" cy="532"/>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1" name="Group 28"/>
            <p:cNvGrpSpPr>
              <a:grpSpLocks/>
            </p:cNvGrpSpPr>
            <p:nvPr/>
          </p:nvGrpSpPr>
          <p:grpSpPr bwMode="auto">
            <a:xfrm>
              <a:off x="3006" y="1908"/>
              <a:ext cx="39" cy="690"/>
              <a:chOff x="3006" y="2018"/>
              <a:chExt cx="37" cy="928"/>
            </a:xfrm>
          </p:grpSpPr>
          <p:sp>
            <p:nvSpPr>
              <p:cNvPr id="31789"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90"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2" name="Group 31"/>
            <p:cNvGrpSpPr>
              <a:grpSpLocks/>
            </p:cNvGrpSpPr>
            <p:nvPr/>
          </p:nvGrpSpPr>
          <p:grpSpPr bwMode="auto">
            <a:xfrm>
              <a:off x="3334" y="2146"/>
              <a:ext cx="30" cy="394"/>
              <a:chOff x="3334" y="2146"/>
              <a:chExt cx="30" cy="394"/>
            </a:xfrm>
          </p:grpSpPr>
          <p:sp>
            <p:nvSpPr>
              <p:cNvPr id="31787"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88"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3" name="Group 34"/>
            <p:cNvGrpSpPr>
              <a:grpSpLocks/>
            </p:cNvGrpSpPr>
            <p:nvPr/>
          </p:nvGrpSpPr>
          <p:grpSpPr bwMode="auto">
            <a:xfrm>
              <a:off x="3743" y="1865"/>
              <a:ext cx="37" cy="807"/>
              <a:chOff x="3743" y="1865"/>
              <a:chExt cx="37" cy="1010"/>
            </a:xfrm>
          </p:grpSpPr>
          <p:sp>
            <p:nvSpPr>
              <p:cNvPr id="31785"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86"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4" name="Group 37"/>
            <p:cNvGrpSpPr>
              <a:grpSpLocks/>
            </p:cNvGrpSpPr>
            <p:nvPr/>
          </p:nvGrpSpPr>
          <p:grpSpPr bwMode="auto">
            <a:xfrm>
              <a:off x="3426" y="1586"/>
              <a:ext cx="63" cy="1859"/>
              <a:chOff x="3426" y="1586"/>
              <a:chExt cx="63" cy="1859"/>
            </a:xfrm>
          </p:grpSpPr>
          <p:sp>
            <p:nvSpPr>
              <p:cNvPr id="31783"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84" name="Freeform 39"/>
              <p:cNvSpPr>
                <a:spLocks/>
              </p:cNvSpPr>
              <p:nvPr/>
            </p:nvSpPr>
            <p:spPr bwMode="auto">
              <a:xfrm>
                <a:off x="3426" y="1586"/>
                <a:ext cx="63" cy="1282"/>
              </a:xfrm>
              <a:custGeom>
                <a:avLst/>
                <a:gdLst>
                  <a:gd name="T0" fmla="*/ 0 w 69"/>
                  <a:gd name="T1" fmla="*/ 42 h 1749"/>
                  <a:gd name="T2" fmla="*/ 0 w 69"/>
                  <a:gd name="T3" fmla="*/ 0 h 1749"/>
                  <a:gd name="T4" fmla="*/ 24 w 69"/>
                  <a:gd name="T5" fmla="*/ 1 h 1749"/>
                  <a:gd name="T6" fmla="*/ 24 w 69"/>
                  <a:gd name="T7" fmla="*/ 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5" name="Group 40"/>
            <p:cNvGrpSpPr>
              <a:grpSpLocks/>
            </p:cNvGrpSpPr>
            <p:nvPr/>
          </p:nvGrpSpPr>
          <p:grpSpPr bwMode="auto">
            <a:xfrm>
              <a:off x="4037" y="1694"/>
              <a:ext cx="52" cy="1262"/>
              <a:chOff x="4037" y="1694"/>
              <a:chExt cx="52" cy="1262"/>
            </a:xfrm>
          </p:grpSpPr>
          <p:sp>
            <p:nvSpPr>
              <p:cNvPr id="31781"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82"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6" name="Group 43"/>
            <p:cNvGrpSpPr>
              <a:grpSpLocks/>
            </p:cNvGrpSpPr>
            <p:nvPr/>
          </p:nvGrpSpPr>
          <p:grpSpPr bwMode="auto">
            <a:xfrm>
              <a:off x="4371" y="2084"/>
              <a:ext cx="38" cy="654"/>
              <a:chOff x="4371" y="2084"/>
              <a:chExt cx="38" cy="654"/>
            </a:xfrm>
          </p:grpSpPr>
          <p:sp>
            <p:nvSpPr>
              <p:cNvPr id="31779"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80"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7" name="Group 46"/>
            <p:cNvGrpSpPr>
              <a:grpSpLocks/>
            </p:cNvGrpSpPr>
            <p:nvPr/>
          </p:nvGrpSpPr>
          <p:grpSpPr bwMode="auto">
            <a:xfrm>
              <a:off x="4559" y="2143"/>
              <a:ext cx="29" cy="521"/>
              <a:chOff x="4559" y="2143"/>
              <a:chExt cx="29" cy="521"/>
            </a:xfrm>
          </p:grpSpPr>
          <p:sp>
            <p:nvSpPr>
              <p:cNvPr id="31777"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78"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8" name="Group 49"/>
            <p:cNvGrpSpPr>
              <a:grpSpLocks/>
            </p:cNvGrpSpPr>
            <p:nvPr/>
          </p:nvGrpSpPr>
          <p:grpSpPr bwMode="auto">
            <a:xfrm>
              <a:off x="4655" y="2101"/>
              <a:ext cx="29" cy="819"/>
              <a:chOff x="4655" y="2101"/>
              <a:chExt cx="29" cy="819"/>
            </a:xfrm>
          </p:grpSpPr>
          <p:sp>
            <p:nvSpPr>
              <p:cNvPr id="31775"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76"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1769" name="Group 52"/>
            <p:cNvGrpSpPr>
              <a:grpSpLocks/>
            </p:cNvGrpSpPr>
            <p:nvPr/>
          </p:nvGrpSpPr>
          <p:grpSpPr bwMode="auto">
            <a:xfrm flipH="1">
              <a:off x="5051" y="860"/>
              <a:ext cx="72" cy="1822"/>
              <a:chOff x="1968" y="1205"/>
              <a:chExt cx="63" cy="1093"/>
            </a:xfrm>
          </p:grpSpPr>
          <p:sp>
            <p:nvSpPr>
              <p:cNvPr id="31773"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1774" name="Freeform 54"/>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31770"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31771"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31772"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28674" name="Rectangle 2"/>
          <p:cNvSpPr>
            <a:spLocks noChangeArrowheads="1"/>
          </p:cNvSpPr>
          <p:nvPr/>
        </p:nvSpPr>
        <p:spPr bwMode="gray">
          <a:xfrm>
            <a:off x="762000" y="274638"/>
            <a:ext cx="7620000" cy="868362"/>
          </a:xfrm>
          <a:prstGeom prst="rect">
            <a:avLst/>
          </a:prstGeom>
          <a:noFill/>
          <a:ln w="9525">
            <a:noFill/>
            <a:miter lim="800000"/>
            <a:headEnd/>
            <a:tailEnd/>
          </a:ln>
        </p:spPr>
        <p:txBody>
          <a:bodyPr anchor="ctr"/>
          <a:lstStyle/>
          <a:p>
            <a:pPr algn="ctr">
              <a:defRPr/>
            </a:pPr>
            <a:r>
              <a:rPr lang="en-US" sz="3600" b="1" i="0" kern="0" spc="50" dirty="0" smtClean="0">
                <a:solidFill>
                  <a:srgbClr val="FCFDFE"/>
                </a:solidFill>
                <a:latin typeface="+mj-lt"/>
                <a:ea typeface="+mj-ea"/>
                <a:cs typeface="+mj-cs"/>
              </a:rPr>
              <a:t>#5: Drinking Water Treatment</a:t>
            </a:r>
            <a:endParaRPr lang="en-US" sz="3600" b="1" i="0" kern="0" spc="50" dirty="0">
              <a:solidFill>
                <a:srgbClr val="FCFDFE"/>
              </a:solidFill>
              <a:latin typeface="+mj-lt"/>
              <a:ea typeface="+mj-ea"/>
              <a:cs typeface="+mj-cs"/>
            </a:endParaRPr>
          </a:p>
        </p:txBody>
      </p:sp>
    </p:spTree>
    <p:extLst>
      <p:ext uri="{BB962C8B-B14F-4D97-AF65-F5344CB8AC3E}">
        <p14:creationId xmlns:p14="http://schemas.microsoft.com/office/powerpoint/2010/main" val="2048442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3" name="Group 3"/>
          <p:cNvGrpSpPr>
            <a:grpSpLocks/>
          </p:cNvGrpSpPr>
          <p:nvPr/>
        </p:nvGrpSpPr>
        <p:grpSpPr bwMode="auto">
          <a:xfrm>
            <a:off x="384175" y="2043113"/>
            <a:ext cx="8397875" cy="4591050"/>
            <a:chOff x="371" y="480"/>
            <a:chExt cx="5389" cy="3713"/>
          </a:xfrm>
        </p:grpSpPr>
        <p:sp>
          <p:nvSpPr>
            <p:cNvPr id="33809"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33810" name="Freeform 5"/>
            <p:cNvSpPr>
              <a:spLocks/>
            </p:cNvSpPr>
            <p:nvPr/>
          </p:nvSpPr>
          <p:spPr bwMode="auto">
            <a:xfrm>
              <a:off x="488" y="537"/>
              <a:ext cx="1336" cy="3652"/>
            </a:xfrm>
            <a:custGeom>
              <a:avLst/>
              <a:gdLst>
                <a:gd name="T0" fmla="*/ 1211 w 1348"/>
                <a:gd name="T1" fmla="*/ 2782 h 3652"/>
                <a:gd name="T2" fmla="*/ 18 w 1348"/>
                <a:gd name="T3" fmla="*/ 3652 h 3652"/>
                <a:gd name="T4" fmla="*/ 0 w 1348"/>
                <a:gd name="T5" fmla="*/ 0 h 3652"/>
                <a:gd name="T6" fmla="*/ 1211 w 1348"/>
                <a:gd name="T7" fmla="*/ 1636 h 3652"/>
                <a:gd name="T8" fmla="*/ 1211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33811"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33812" name="Freeform 7"/>
            <p:cNvSpPr>
              <a:spLocks/>
            </p:cNvSpPr>
            <p:nvPr/>
          </p:nvSpPr>
          <p:spPr bwMode="auto">
            <a:xfrm flipV="1">
              <a:off x="488" y="537"/>
              <a:ext cx="5160" cy="1630"/>
            </a:xfrm>
            <a:custGeom>
              <a:avLst/>
              <a:gdLst>
                <a:gd name="T0" fmla="*/ 1300 w 5172"/>
                <a:gd name="T1" fmla="*/ 0 h 1538"/>
                <a:gd name="T2" fmla="*/ 4485 w 5172"/>
                <a:gd name="T3" fmla="*/ 0 h 1538"/>
                <a:gd name="T4" fmla="*/ 5028 w 5172"/>
                <a:gd name="T5" fmla="*/ 3079 h 1538"/>
                <a:gd name="T6" fmla="*/ 0 w 5172"/>
                <a:gd name="T7" fmla="*/ 3087 h 1538"/>
                <a:gd name="T8" fmla="*/ 1300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33813"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33814"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2 h 1538"/>
                <a:gd name="T6" fmla="*/ 0 w 5172"/>
                <a:gd name="T7" fmla="*/ 2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33815" name="Group 10"/>
            <p:cNvGrpSpPr>
              <a:grpSpLocks/>
            </p:cNvGrpSpPr>
            <p:nvPr/>
          </p:nvGrpSpPr>
          <p:grpSpPr bwMode="auto">
            <a:xfrm>
              <a:off x="912" y="642"/>
              <a:ext cx="81" cy="2305"/>
              <a:chOff x="722" y="666"/>
              <a:chExt cx="81" cy="2305"/>
            </a:xfrm>
          </p:grpSpPr>
          <p:sp>
            <p:nvSpPr>
              <p:cNvPr id="33861"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62" name="Freeform 12"/>
              <p:cNvSpPr>
                <a:spLocks/>
              </p:cNvSpPr>
              <p:nvPr/>
            </p:nvSpPr>
            <p:spPr bwMode="auto">
              <a:xfrm>
                <a:off x="722" y="666"/>
                <a:ext cx="81" cy="1749"/>
              </a:xfrm>
              <a:custGeom>
                <a:avLst/>
                <a:gdLst>
                  <a:gd name="T0" fmla="*/ 0 w 69"/>
                  <a:gd name="T1" fmla="*/ 1749 h 1749"/>
                  <a:gd name="T2" fmla="*/ 0 w 69"/>
                  <a:gd name="T3" fmla="*/ 0 h 1749"/>
                  <a:gd name="T4" fmla="*/ 473 w 69"/>
                  <a:gd name="T5" fmla="*/ 35 h 1749"/>
                  <a:gd name="T6" fmla="*/ 473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16" name="Group 13"/>
            <p:cNvGrpSpPr>
              <a:grpSpLocks/>
            </p:cNvGrpSpPr>
            <p:nvPr/>
          </p:nvGrpSpPr>
          <p:grpSpPr bwMode="auto">
            <a:xfrm>
              <a:off x="1303" y="971"/>
              <a:ext cx="63" cy="1235"/>
              <a:chOff x="1303" y="971"/>
              <a:chExt cx="63" cy="1235"/>
            </a:xfrm>
          </p:grpSpPr>
          <p:sp>
            <p:nvSpPr>
              <p:cNvPr id="33859"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60" name="Freeform 15"/>
              <p:cNvSpPr>
                <a:spLocks/>
              </p:cNvSpPr>
              <p:nvPr/>
            </p:nvSpPr>
            <p:spPr bwMode="auto">
              <a:xfrm>
                <a:off x="1303" y="971"/>
                <a:ext cx="62" cy="659"/>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17" name="Group 16"/>
            <p:cNvGrpSpPr>
              <a:grpSpLocks/>
            </p:cNvGrpSpPr>
            <p:nvPr/>
          </p:nvGrpSpPr>
          <p:grpSpPr bwMode="auto">
            <a:xfrm>
              <a:off x="1968" y="1205"/>
              <a:ext cx="63" cy="1093"/>
              <a:chOff x="1968" y="1205"/>
              <a:chExt cx="63" cy="1093"/>
            </a:xfrm>
          </p:grpSpPr>
          <p:sp>
            <p:nvSpPr>
              <p:cNvPr id="33857"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58" name="Freeform 18"/>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18" name="Group 19"/>
            <p:cNvGrpSpPr>
              <a:grpSpLocks/>
            </p:cNvGrpSpPr>
            <p:nvPr/>
          </p:nvGrpSpPr>
          <p:grpSpPr bwMode="auto">
            <a:xfrm>
              <a:off x="1682" y="881"/>
              <a:ext cx="76" cy="2355"/>
              <a:chOff x="1682" y="881"/>
              <a:chExt cx="68" cy="2740"/>
            </a:xfrm>
          </p:grpSpPr>
          <p:sp>
            <p:nvSpPr>
              <p:cNvPr id="33855"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56" name="Freeform 21"/>
              <p:cNvSpPr>
                <a:spLocks/>
              </p:cNvSpPr>
              <p:nvPr/>
            </p:nvSpPr>
            <p:spPr bwMode="auto">
              <a:xfrm>
                <a:off x="1682" y="881"/>
                <a:ext cx="67" cy="2167"/>
              </a:xfrm>
              <a:custGeom>
                <a:avLst/>
                <a:gdLst>
                  <a:gd name="T0" fmla="*/ 0 w 69"/>
                  <a:gd name="T1" fmla="*/ 22893 h 1749"/>
                  <a:gd name="T2" fmla="*/ 0 w 69"/>
                  <a:gd name="T3" fmla="*/ 0 h 1749"/>
                  <a:gd name="T4" fmla="*/ 48 w 69"/>
                  <a:gd name="T5" fmla="*/ 455 h 1749"/>
                  <a:gd name="T6" fmla="*/ 48 w 69"/>
                  <a:gd name="T7" fmla="*/ 22893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19" name="Group 22"/>
            <p:cNvGrpSpPr>
              <a:grpSpLocks/>
            </p:cNvGrpSpPr>
            <p:nvPr/>
          </p:nvGrpSpPr>
          <p:grpSpPr bwMode="auto">
            <a:xfrm>
              <a:off x="2350" y="906"/>
              <a:ext cx="63" cy="2207"/>
              <a:chOff x="2350" y="906"/>
              <a:chExt cx="63" cy="2207"/>
            </a:xfrm>
          </p:grpSpPr>
          <p:sp>
            <p:nvSpPr>
              <p:cNvPr id="33853"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54" name="Freeform 24"/>
              <p:cNvSpPr>
                <a:spLocks/>
              </p:cNvSpPr>
              <p:nvPr/>
            </p:nvSpPr>
            <p:spPr bwMode="auto">
              <a:xfrm>
                <a:off x="2351" y="906"/>
                <a:ext cx="62" cy="1634"/>
              </a:xfrm>
              <a:custGeom>
                <a:avLst/>
                <a:gdLst>
                  <a:gd name="T0" fmla="*/ 0 w 69"/>
                  <a:gd name="T1" fmla="*/ 774 h 1749"/>
                  <a:gd name="T2" fmla="*/ 0 w 69"/>
                  <a:gd name="T3" fmla="*/ 0 h 1749"/>
                  <a:gd name="T4" fmla="*/ 19 w 69"/>
                  <a:gd name="T5" fmla="*/ 16 h 1749"/>
                  <a:gd name="T6" fmla="*/ 19 w 69"/>
                  <a:gd name="T7" fmla="*/ 774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0" name="Group 25"/>
            <p:cNvGrpSpPr>
              <a:grpSpLocks/>
            </p:cNvGrpSpPr>
            <p:nvPr/>
          </p:nvGrpSpPr>
          <p:grpSpPr bwMode="auto">
            <a:xfrm>
              <a:off x="2630" y="1697"/>
              <a:ext cx="54" cy="799"/>
              <a:chOff x="2630" y="1697"/>
              <a:chExt cx="66" cy="799"/>
            </a:xfrm>
          </p:grpSpPr>
          <p:sp>
            <p:nvSpPr>
              <p:cNvPr id="33851"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52" name="Freeform 27"/>
              <p:cNvSpPr>
                <a:spLocks/>
              </p:cNvSpPr>
              <p:nvPr/>
            </p:nvSpPr>
            <p:spPr bwMode="auto">
              <a:xfrm>
                <a:off x="2634" y="1697"/>
                <a:ext cx="62" cy="532"/>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1" name="Group 28"/>
            <p:cNvGrpSpPr>
              <a:grpSpLocks/>
            </p:cNvGrpSpPr>
            <p:nvPr/>
          </p:nvGrpSpPr>
          <p:grpSpPr bwMode="auto">
            <a:xfrm>
              <a:off x="3006" y="1908"/>
              <a:ext cx="39" cy="690"/>
              <a:chOff x="3006" y="2018"/>
              <a:chExt cx="37" cy="928"/>
            </a:xfrm>
          </p:grpSpPr>
          <p:sp>
            <p:nvSpPr>
              <p:cNvPr id="33849"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50"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2" name="Group 31"/>
            <p:cNvGrpSpPr>
              <a:grpSpLocks/>
            </p:cNvGrpSpPr>
            <p:nvPr/>
          </p:nvGrpSpPr>
          <p:grpSpPr bwMode="auto">
            <a:xfrm>
              <a:off x="3334" y="2146"/>
              <a:ext cx="30" cy="394"/>
              <a:chOff x="3334" y="2146"/>
              <a:chExt cx="30" cy="394"/>
            </a:xfrm>
          </p:grpSpPr>
          <p:sp>
            <p:nvSpPr>
              <p:cNvPr id="33847"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48"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3" name="Group 34"/>
            <p:cNvGrpSpPr>
              <a:grpSpLocks/>
            </p:cNvGrpSpPr>
            <p:nvPr/>
          </p:nvGrpSpPr>
          <p:grpSpPr bwMode="auto">
            <a:xfrm>
              <a:off x="3743" y="1865"/>
              <a:ext cx="37" cy="807"/>
              <a:chOff x="3743" y="1865"/>
              <a:chExt cx="37" cy="1010"/>
            </a:xfrm>
          </p:grpSpPr>
          <p:sp>
            <p:nvSpPr>
              <p:cNvPr id="33845"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46"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4" name="Group 37"/>
            <p:cNvGrpSpPr>
              <a:grpSpLocks/>
            </p:cNvGrpSpPr>
            <p:nvPr/>
          </p:nvGrpSpPr>
          <p:grpSpPr bwMode="auto">
            <a:xfrm>
              <a:off x="3426" y="1586"/>
              <a:ext cx="63" cy="1859"/>
              <a:chOff x="3426" y="1586"/>
              <a:chExt cx="63" cy="1859"/>
            </a:xfrm>
          </p:grpSpPr>
          <p:sp>
            <p:nvSpPr>
              <p:cNvPr id="33843"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44" name="Freeform 39"/>
              <p:cNvSpPr>
                <a:spLocks/>
              </p:cNvSpPr>
              <p:nvPr/>
            </p:nvSpPr>
            <p:spPr bwMode="auto">
              <a:xfrm>
                <a:off x="3426" y="1586"/>
                <a:ext cx="63" cy="1282"/>
              </a:xfrm>
              <a:custGeom>
                <a:avLst/>
                <a:gdLst>
                  <a:gd name="T0" fmla="*/ 0 w 69"/>
                  <a:gd name="T1" fmla="*/ 42 h 1749"/>
                  <a:gd name="T2" fmla="*/ 0 w 69"/>
                  <a:gd name="T3" fmla="*/ 0 h 1749"/>
                  <a:gd name="T4" fmla="*/ 24 w 69"/>
                  <a:gd name="T5" fmla="*/ 1 h 1749"/>
                  <a:gd name="T6" fmla="*/ 24 w 69"/>
                  <a:gd name="T7" fmla="*/ 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5" name="Group 40"/>
            <p:cNvGrpSpPr>
              <a:grpSpLocks/>
            </p:cNvGrpSpPr>
            <p:nvPr/>
          </p:nvGrpSpPr>
          <p:grpSpPr bwMode="auto">
            <a:xfrm>
              <a:off x="4037" y="1694"/>
              <a:ext cx="52" cy="1262"/>
              <a:chOff x="4037" y="1694"/>
              <a:chExt cx="52" cy="1262"/>
            </a:xfrm>
          </p:grpSpPr>
          <p:sp>
            <p:nvSpPr>
              <p:cNvPr id="33841"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42"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6" name="Group 43"/>
            <p:cNvGrpSpPr>
              <a:grpSpLocks/>
            </p:cNvGrpSpPr>
            <p:nvPr/>
          </p:nvGrpSpPr>
          <p:grpSpPr bwMode="auto">
            <a:xfrm>
              <a:off x="4371" y="2084"/>
              <a:ext cx="38" cy="654"/>
              <a:chOff x="4371" y="2084"/>
              <a:chExt cx="38" cy="654"/>
            </a:xfrm>
          </p:grpSpPr>
          <p:sp>
            <p:nvSpPr>
              <p:cNvPr id="33839"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40"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7" name="Group 46"/>
            <p:cNvGrpSpPr>
              <a:grpSpLocks/>
            </p:cNvGrpSpPr>
            <p:nvPr/>
          </p:nvGrpSpPr>
          <p:grpSpPr bwMode="auto">
            <a:xfrm>
              <a:off x="4559" y="2143"/>
              <a:ext cx="29" cy="521"/>
              <a:chOff x="4559" y="2143"/>
              <a:chExt cx="29" cy="521"/>
            </a:xfrm>
          </p:grpSpPr>
          <p:sp>
            <p:nvSpPr>
              <p:cNvPr id="33837"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38"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8" name="Group 49"/>
            <p:cNvGrpSpPr>
              <a:grpSpLocks/>
            </p:cNvGrpSpPr>
            <p:nvPr/>
          </p:nvGrpSpPr>
          <p:grpSpPr bwMode="auto">
            <a:xfrm>
              <a:off x="4655" y="2101"/>
              <a:ext cx="29" cy="819"/>
              <a:chOff x="4655" y="2101"/>
              <a:chExt cx="29" cy="819"/>
            </a:xfrm>
          </p:grpSpPr>
          <p:sp>
            <p:nvSpPr>
              <p:cNvPr id="33835"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36"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3829" name="Group 52"/>
            <p:cNvGrpSpPr>
              <a:grpSpLocks/>
            </p:cNvGrpSpPr>
            <p:nvPr/>
          </p:nvGrpSpPr>
          <p:grpSpPr bwMode="auto">
            <a:xfrm flipH="1">
              <a:off x="5051" y="860"/>
              <a:ext cx="72" cy="1822"/>
              <a:chOff x="1968" y="1205"/>
              <a:chExt cx="63" cy="1093"/>
            </a:xfrm>
          </p:grpSpPr>
          <p:sp>
            <p:nvSpPr>
              <p:cNvPr id="33833"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3834" name="Freeform 54"/>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33830"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33831"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33832"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33794" name="Line 31"/>
          <p:cNvSpPr>
            <a:spLocks noChangeShapeType="1"/>
          </p:cNvSpPr>
          <p:nvPr/>
        </p:nvSpPr>
        <p:spPr bwMode="auto">
          <a:xfrm flipH="1">
            <a:off x="1543050" y="1609725"/>
            <a:ext cx="2427288" cy="204788"/>
          </a:xfrm>
          <a:prstGeom prst="line">
            <a:avLst/>
          </a:prstGeom>
          <a:noFill/>
          <a:ln w="76200">
            <a:solidFill>
              <a:schemeClr val="tx1"/>
            </a:solidFill>
            <a:round/>
            <a:headEnd/>
            <a:tailEnd type="triangle" w="med" len="med"/>
          </a:ln>
        </p:spPr>
        <p:txBody>
          <a:bodyPr/>
          <a:lstStyle/>
          <a:p>
            <a:endParaRPr lang="en-US"/>
          </a:p>
        </p:txBody>
      </p:sp>
      <p:sp>
        <p:nvSpPr>
          <p:cNvPr id="33795" name="Text Box 37"/>
          <p:cNvSpPr txBox="1">
            <a:spLocks noChangeArrowheads="1"/>
          </p:cNvSpPr>
          <p:nvPr/>
        </p:nvSpPr>
        <p:spPr bwMode="auto">
          <a:xfrm>
            <a:off x="4002088" y="1417638"/>
            <a:ext cx="2144712" cy="366712"/>
          </a:xfrm>
          <a:prstGeom prst="rect">
            <a:avLst/>
          </a:prstGeom>
          <a:noFill/>
          <a:ln w="9525">
            <a:noFill/>
            <a:miter lim="800000"/>
            <a:headEnd/>
            <a:tailEnd/>
          </a:ln>
        </p:spPr>
        <p:txBody>
          <a:bodyPr wrap="none">
            <a:spAutoFit/>
          </a:bodyPr>
          <a:lstStyle/>
          <a:p>
            <a:r>
              <a:rPr lang="en-US" i="0">
                <a:latin typeface="Tahoma" pitchFamily="34" charset="0"/>
              </a:rPr>
              <a:t>Alternative supplies</a:t>
            </a:r>
          </a:p>
        </p:txBody>
      </p:sp>
      <p:sp>
        <p:nvSpPr>
          <p:cNvPr id="33796" name="Line 38"/>
          <p:cNvSpPr>
            <a:spLocks noChangeShapeType="1"/>
          </p:cNvSpPr>
          <p:nvPr/>
        </p:nvSpPr>
        <p:spPr bwMode="auto">
          <a:xfrm flipH="1" flipV="1">
            <a:off x="6202363" y="1624013"/>
            <a:ext cx="2690812" cy="0"/>
          </a:xfrm>
          <a:prstGeom prst="line">
            <a:avLst/>
          </a:prstGeom>
          <a:noFill/>
          <a:ln w="76200">
            <a:solidFill>
              <a:schemeClr val="tx1"/>
            </a:solidFill>
            <a:round/>
            <a:headEnd/>
            <a:tailEnd type="triangle" w="med" len="med"/>
          </a:ln>
        </p:spPr>
        <p:txBody>
          <a:bodyPr/>
          <a:lstStyle/>
          <a:p>
            <a:endParaRPr lang="en-US"/>
          </a:p>
        </p:txBody>
      </p:sp>
      <p:sp>
        <p:nvSpPr>
          <p:cNvPr id="33797" name="Text Box 67"/>
          <p:cNvSpPr txBox="1">
            <a:spLocks noChangeArrowheads="1"/>
          </p:cNvSpPr>
          <p:nvPr/>
        </p:nvSpPr>
        <p:spPr bwMode="auto">
          <a:xfrm>
            <a:off x="920750" y="3811588"/>
            <a:ext cx="809625" cy="1189037"/>
          </a:xfrm>
          <a:prstGeom prst="rect">
            <a:avLst/>
          </a:prstGeom>
          <a:noFill/>
          <a:ln w="9525">
            <a:noFill/>
            <a:miter lim="800000"/>
            <a:headEnd/>
            <a:tailEnd/>
          </a:ln>
        </p:spPr>
        <p:txBody>
          <a:bodyPr wrap="none">
            <a:spAutoFit/>
          </a:bodyPr>
          <a:lstStyle/>
          <a:p>
            <a:r>
              <a:rPr lang="en-US" sz="7200" b="1" i="0">
                <a:solidFill>
                  <a:srgbClr val="FF0066"/>
                </a:solidFill>
                <a:latin typeface="Tahoma" pitchFamily="34" charset="0"/>
              </a:rPr>
              <a:t>X</a:t>
            </a:r>
          </a:p>
        </p:txBody>
      </p:sp>
      <p:sp>
        <p:nvSpPr>
          <p:cNvPr id="33798" name="Text Box 68"/>
          <p:cNvSpPr txBox="1">
            <a:spLocks noChangeArrowheads="1"/>
          </p:cNvSpPr>
          <p:nvPr/>
        </p:nvSpPr>
        <p:spPr bwMode="auto">
          <a:xfrm>
            <a:off x="2557463" y="3021013"/>
            <a:ext cx="706437" cy="1006475"/>
          </a:xfrm>
          <a:prstGeom prst="rect">
            <a:avLst/>
          </a:prstGeom>
          <a:noFill/>
          <a:ln w="9525">
            <a:noFill/>
            <a:miter lim="800000"/>
            <a:headEnd/>
            <a:tailEnd/>
          </a:ln>
        </p:spPr>
        <p:txBody>
          <a:bodyPr wrap="none">
            <a:spAutoFit/>
          </a:bodyPr>
          <a:lstStyle/>
          <a:p>
            <a:r>
              <a:rPr lang="en-US" sz="6000" b="1" i="0">
                <a:solidFill>
                  <a:srgbClr val="FF0066"/>
                </a:solidFill>
                <a:latin typeface="Tahoma" pitchFamily="34" charset="0"/>
              </a:rPr>
              <a:t>X</a:t>
            </a:r>
          </a:p>
        </p:txBody>
      </p:sp>
      <p:sp>
        <p:nvSpPr>
          <p:cNvPr id="33799" name="Text Box 69"/>
          <p:cNvSpPr txBox="1">
            <a:spLocks noChangeArrowheads="1"/>
          </p:cNvSpPr>
          <p:nvPr/>
        </p:nvSpPr>
        <p:spPr bwMode="auto">
          <a:xfrm>
            <a:off x="3665538" y="3735388"/>
            <a:ext cx="566737" cy="762000"/>
          </a:xfrm>
          <a:prstGeom prst="rect">
            <a:avLst/>
          </a:prstGeom>
          <a:noFill/>
          <a:ln w="9525">
            <a:noFill/>
            <a:miter lim="800000"/>
            <a:headEnd/>
            <a:tailEnd/>
          </a:ln>
        </p:spPr>
        <p:txBody>
          <a:bodyPr wrap="none">
            <a:spAutoFit/>
          </a:bodyPr>
          <a:lstStyle/>
          <a:p>
            <a:r>
              <a:rPr lang="en-US" sz="4400" b="1" i="0">
                <a:solidFill>
                  <a:srgbClr val="FF0066"/>
                </a:solidFill>
                <a:latin typeface="Tahoma" pitchFamily="34" charset="0"/>
              </a:rPr>
              <a:t>X</a:t>
            </a:r>
          </a:p>
        </p:txBody>
      </p:sp>
      <p:sp>
        <p:nvSpPr>
          <p:cNvPr id="33800" name="Text Box 70"/>
          <p:cNvSpPr txBox="1">
            <a:spLocks noChangeArrowheads="1"/>
          </p:cNvSpPr>
          <p:nvPr/>
        </p:nvSpPr>
        <p:spPr bwMode="auto">
          <a:xfrm>
            <a:off x="4808538" y="3992563"/>
            <a:ext cx="427037" cy="519112"/>
          </a:xfrm>
          <a:prstGeom prst="rect">
            <a:avLst/>
          </a:prstGeom>
          <a:noFill/>
          <a:ln w="9525">
            <a:noFill/>
            <a:miter lim="800000"/>
            <a:headEnd/>
            <a:tailEnd/>
          </a:ln>
        </p:spPr>
        <p:txBody>
          <a:bodyPr wrap="none">
            <a:spAutoFit/>
          </a:bodyPr>
          <a:lstStyle/>
          <a:p>
            <a:r>
              <a:rPr lang="en-US" sz="2800" b="1" i="0">
                <a:solidFill>
                  <a:srgbClr val="FF0066"/>
                </a:solidFill>
                <a:latin typeface="Tahoma" pitchFamily="34" charset="0"/>
              </a:rPr>
              <a:t>X</a:t>
            </a:r>
          </a:p>
        </p:txBody>
      </p:sp>
      <p:sp>
        <p:nvSpPr>
          <p:cNvPr id="33801" name="Text Box 71"/>
          <p:cNvSpPr txBox="1">
            <a:spLocks noChangeArrowheads="1"/>
          </p:cNvSpPr>
          <p:nvPr/>
        </p:nvSpPr>
        <p:spPr bwMode="auto">
          <a:xfrm>
            <a:off x="6710363" y="4178300"/>
            <a:ext cx="427037" cy="519113"/>
          </a:xfrm>
          <a:prstGeom prst="rect">
            <a:avLst/>
          </a:prstGeom>
          <a:noFill/>
          <a:ln w="9525">
            <a:noFill/>
            <a:miter lim="800000"/>
            <a:headEnd/>
            <a:tailEnd/>
          </a:ln>
        </p:spPr>
        <p:txBody>
          <a:bodyPr wrap="none">
            <a:spAutoFit/>
          </a:bodyPr>
          <a:lstStyle/>
          <a:p>
            <a:r>
              <a:rPr lang="en-US" sz="2800" b="1" i="0">
                <a:solidFill>
                  <a:srgbClr val="FF0066"/>
                </a:solidFill>
                <a:latin typeface="Tahoma" pitchFamily="34" charset="0"/>
              </a:rPr>
              <a:t>X</a:t>
            </a:r>
          </a:p>
        </p:txBody>
      </p:sp>
      <p:grpSp>
        <p:nvGrpSpPr>
          <p:cNvPr id="33802" name="Group 59"/>
          <p:cNvGrpSpPr>
            <a:grpSpLocks/>
          </p:cNvGrpSpPr>
          <p:nvPr/>
        </p:nvGrpSpPr>
        <p:grpSpPr bwMode="auto">
          <a:xfrm>
            <a:off x="1003300" y="1479550"/>
            <a:ext cx="581025" cy="631825"/>
            <a:chOff x="685" y="591"/>
            <a:chExt cx="366" cy="398"/>
          </a:xfrm>
        </p:grpSpPr>
        <p:sp>
          <p:nvSpPr>
            <p:cNvPr id="33805" name="Rectangle 60"/>
            <p:cNvSpPr>
              <a:spLocks noChangeArrowheads="1"/>
            </p:cNvSpPr>
            <p:nvPr/>
          </p:nvSpPr>
          <p:spPr bwMode="auto">
            <a:xfrm>
              <a:off x="755" y="763"/>
              <a:ext cx="226" cy="226"/>
            </a:xfrm>
            <a:prstGeom prst="rect">
              <a:avLst/>
            </a:prstGeom>
            <a:solidFill>
              <a:schemeClr val="tx1"/>
            </a:solidFill>
            <a:ln w="9525">
              <a:solidFill>
                <a:srgbClr val="000000"/>
              </a:solidFill>
              <a:miter lim="800000"/>
              <a:headEnd/>
              <a:tailEnd/>
            </a:ln>
          </p:spPr>
          <p:txBody>
            <a:bodyPr wrap="none" anchor="ctr"/>
            <a:lstStyle/>
            <a:p>
              <a:endParaRPr lang="en-US"/>
            </a:p>
          </p:txBody>
        </p:sp>
        <p:sp>
          <p:nvSpPr>
            <p:cNvPr id="33806" name="Rectangle 61"/>
            <p:cNvSpPr>
              <a:spLocks noChangeArrowheads="1"/>
            </p:cNvSpPr>
            <p:nvPr/>
          </p:nvSpPr>
          <p:spPr bwMode="auto">
            <a:xfrm>
              <a:off x="872" y="786"/>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33807" name="Rectangle 62"/>
            <p:cNvSpPr>
              <a:spLocks noChangeArrowheads="1"/>
            </p:cNvSpPr>
            <p:nvPr/>
          </p:nvSpPr>
          <p:spPr bwMode="auto">
            <a:xfrm>
              <a:off x="774" y="780"/>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33808" name="AutoShape 63"/>
            <p:cNvSpPr>
              <a:spLocks noChangeArrowheads="1"/>
            </p:cNvSpPr>
            <p:nvPr/>
          </p:nvSpPr>
          <p:spPr bwMode="auto">
            <a:xfrm>
              <a:off x="685" y="591"/>
              <a:ext cx="366" cy="172"/>
            </a:xfrm>
            <a:prstGeom prst="triangle">
              <a:avLst>
                <a:gd name="adj" fmla="val 50000"/>
              </a:avLst>
            </a:prstGeom>
            <a:solidFill>
              <a:srgbClr val="6A0202"/>
            </a:solidFill>
            <a:ln w="9525">
              <a:solidFill>
                <a:srgbClr val="000000"/>
              </a:solidFill>
              <a:miter lim="800000"/>
              <a:headEnd/>
              <a:tailEnd/>
            </a:ln>
          </p:spPr>
          <p:txBody>
            <a:bodyPr wrap="none" anchor="ctr"/>
            <a:lstStyle/>
            <a:p>
              <a:endParaRPr lang="en-US"/>
            </a:p>
          </p:txBody>
        </p:sp>
      </p:grpSp>
      <p:sp>
        <p:nvSpPr>
          <p:cNvPr id="33803" name="Line 31"/>
          <p:cNvSpPr>
            <a:spLocks noChangeShapeType="1"/>
          </p:cNvSpPr>
          <p:nvPr/>
        </p:nvSpPr>
        <p:spPr bwMode="auto">
          <a:xfrm flipH="1" flipV="1">
            <a:off x="7732713" y="1658938"/>
            <a:ext cx="1587" cy="457200"/>
          </a:xfrm>
          <a:prstGeom prst="line">
            <a:avLst/>
          </a:prstGeom>
          <a:noFill/>
          <a:ln w="76200">
            <a:solidFill>
              <a:schemeClr val="tx1"/>
            </a:solidFill>
            <a:round/>
            <a:headEnd/>
            <a:tailEnd type="triangle" w="med" len="med"/>
          </a:ln>
        </p:spPr>
        <p:txBody>
          <a:bodyPr/>
          <a:lstStyle/>
          <a:p>
            <a:endParaRPr lang="en-US"/>
          </a:p>
        </p:txBody>
      </p:sp>
      <p:sp>
        <p:nvSpPr>
          <p:cNvPr id="28674" name="Rectangle 2"/>
          <p:cNvSpPr>
            <a:spLocks noChangeArrowheads="1"/>
          </p:cNvSpPr>
          <p:nvPr/>
        </p:nvSpPr>
        <p:spPr bwMode="gray">
          <a:xfrm>
            <a:off x="762000" y="274638"/>
            <a:ext cx="7620000" cy="868362"/>
          </a:xfrm>
          <a:prstGeom prst="rect">
            <a:avLst/>
          </a:prstGeom>
          <a:noFill/>
          <a:ln w="9525">
            <a:noFill/>
            <a:miter lim="800000"/>
            <a:headEnd/>
            <a:tailEnd/>
          </a:ln>
        </p:spPr>
        <p:txBody>
          <a:bodyPr anchor="ctr"/>
          <a:lstStyle/>
          <a:p>
            <a:pPr algn="ctr">
              <a:defRPr/>
            </a:pPr>
            <a:r>
              <a:rPr lang="en-US" sz="3600" b="1" i="0" kern="0" spc="50" dirty="0" smtClean="0">
                <a:solidFill>
                  <a:srgbClr val="FCFDFE"/>
                </a:solidFill>
                <a:latin typeface="+mj-lt"/>
                <a:ea typeface="+mj-ea"/>
                <a:cs typeface="+mj-cs"/>
              </a:rPr>
              <a:t>#6: Alternative Supplies</a:t>
            </a:r>
            <a:endParaRPr lang="en-US" sz="3600" b="1" i="0" kern="0" spc="50" dirty="0">
              <a:solidFill>
                <a:srgbClr val="FCFDFE"/>
              </a:solidFill>
              <a:latin typeface="+mj-lt"/>
              <a:ea typeface="+mj-ea"/>
              <a:cs typeface="+mj-cs"/>
            </a:endParaRPr>
          </a:p>
        </p:txBody>
      </p:sp>
    </p:spTree>
    <p:extLst>
      <p:ext uri="{BB962C8B-B14F-4D97-AF65-F5344CB8AC3E}">
        <p14:creationId xmlns:p14="http://schemas.microsoft.com/office/powerpoint/2010/main" val="2669122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1" name="Group 3"/>
          <p:cNvGrpSpPr>
            <a:grpSpLocks/>
          </p:cNvGrpSpPr>
          <p:nvPr/>
        </p:nvGrpSpPr>
        <p:grpSpPr bwMode="auto">
          <a:xfrm>
            <a:off x="384175" y="2043113"/>
            <a:ext cx="8397875" cy="4591050"/>
            <a:chOff x="371" y="480"/>
            <a:chExt cx="5389" cy="3713"/>
          </a:xfrm>
        </p:grpSpPr>
        <p:sp>
          <p:nvSpPr>
            <p:cNvPr id="35853"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35854" name="Freeform 5"/>
            <p:cNvSpPr>
              <a:spLocks/>
            </p:cNvSpPr>
            <p:nvPr/>
          </p:nvSpPr>
          <p:spPr bwMode="auto">
            <a:xfrm>
              <a:off x="488" y="537"/>
              <a:ext cx="1336" cy="3652"/>
            </a:xfrm>
            <a:custGeom>
              <a:avLst/>
              <a:gdLst>
                <a:gd name="T0" fmla="*/ 1211 w 1348"/>
                <a:gd name="T1" fmla="*/ 2782 h 3652"/>
                <a:gd name="T2" fmla="*/ 18 w 1348"/>
                <a:gd name="T3" fmla="*/ 3652 h 3652"/>
                <a:gd name="T4" fmla="*/ 0 w 1348"/>
                <a:gd name="T5" fmla="*/ 0 h 3652"/>
                <a:gd name="T6" fmla="*/ 1211 w 1348"/>
                <a:gd name="T7" fmla="*/ 1636 h 3652"/>
                <a:gd name="T8" fmla="*/ 1211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35855"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35856" name="Freeform 7"/>
            <p:cNvSpPr>
              <a:spLocks/>
            </p:cNvSpPr>
            <p:nvPr/>
          </p:nvSpPr>
          <p:spPr bwMode="auto">
            <a:xfrm flipV="1">
              <a:off x="488" y="537"/>
              <a:ext cx="5160" cy="1630"/>
            </a:xfrm>
            <a:custGeom>
              <a:avLst/>
              <a:gdLst>
                <a:gd name="T0" fmla="*/ 1300 w 5172"/>
                <a:gd name="T1" fmla="*/ 0 h 1538"/>
                <a:gd name="T2" fmla="*/ 4485 w 5172"/>
                <a:gd name="T3" fmla="*/ 0 h 1538"/>
                <a:gd name="T4" fmla="*/ 5028 w 5172"/>
                <a:gd name="T5" fmla="*/ 3079 h 1538"/>
                <a:gd name="T6" fmla="*/ 0 w 5172"/>
                <a:gd name="T7" fmla="*/ 3087 h 1538"/>
                <a:gd name="T8" fmla="*/ 1300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35857"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35858"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2 h 1538"/>
                <a:gd name="T6" fmla="*/ 0 w 5172"/>
                <a:gd name="T7" fmla="*/ 2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35859" name="Group 10"/>
            <p:cNvGrpSpPr>
              <a:grpSpLocks/>
            </p:cNvGrpSpPr>
            <p:nvPr/>
          </p:nvGrpSpPr>
          <p:grpSpPr bwMode="auto">
            <a:xfrm>
              <a:off x="912" y="642"/>
              <a:ext cx="81" cy="2305"/>
              <a:chOff x="722" y="666"/>
              <a:chExt cx="81" cy="2305"/>
            </a:xfrm>
          </p:grpSpPr>
          <p:sp>
            <p:nvSpPr>
              <p:cNvPr id="35905"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906" name="Freeform 12"/>
              <p:cNvSpPr>
                <a:spLocks/>
              </p:cNvSpPr>
              <p:nvPr/>
            </p:nvSpPr>
            <p:spPr bwMode="auto">
              <a:xfrm>
                <a:off x="722" y="666"/>
                <a:ext cx="81" cy="1749"/>
              </a:xfrm>
              <a:custGeom>
                <a:avLst/>
                <a:gdLst>
                  <a:gd name="T0" fmla="*/ 0 w 69"/>
                  <a:gd name="T1" fmla="*/ 1749 h 1749"/>
                  <a:gd name="T2" fmla="*/ 0 w 69"/>
                  <a:gd name="T3" fmla="*/ 0 h 1749"/>
                  <a:gd name="T4" fmla="*/ 473 w 69"/>
                  <a:gd name="T5" fmla="*/ 35 h 1749"/>
                  <a:gd name="T6" fmla="*/ 473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0" name="Group 13"/>
            <p:cNvGrpSpPr>
              <a:grpSpLocks/>
            </p:cNvGrpSpPr>
            <p:nvPr/>
          </p:nvGrpSpPr>
          <p:grpSpPr bwMode="auto">
            <a:xfrm>
              <a:off x="1303" y="971"/>
              <a:ext cx="63" cy="1235"/>
              <a:chOff x="1303" y="971"/>
              <a:chExt cx="63" cy="1235"/>
            </a:xfrm>
          </p:grpSpPr>
          <p:sp>
            <p:nvSpPr>
              <p:cNvPr id="35903"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904" name="Freeform 15"/>
              <p:cNvSpPr>
                <a:spLocks/>
              </p:cNvSpPr>
              <p:nvPr/>
            </p:nvSpPr>
            <p:spPr bwMode="auto">
              <a:xfrm>
                <a:off x="1303" y="971"/>
                <a:ext cx="62" cy="659"/>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1" name="Group 16"/>
            <p:cNvGrpSpPr>
              <a:grpSpLocks/>
            </p:cNvGrpSpPr>
            <p:nvPr/>
          </p:nvGrpSpPr>
          <p:grpSpPr bwMode="auto">
            <a:xfrm>
              <a:off x="1968" y="1205"/>
              <a:ext cx="63" cy="1093"/>
              <a:chOff x="1968" y="1205"/>
              <a:chExt cx="63" cy="1093"/>
            </a:xfrm>
          </p:grpSpPr>
          <p:sp>
            <p:nvSpPr>
              <p:cNvPr id="35901"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902" name="Freeform 18"/>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2" name="Group 19"/>
            <p:cNvGrpSpPr>
              <a:grpSpLocks/>
            </p:cNvGrpSpPr>
            <p:nvPr/>
          </p:nvGrpSpPr>
          <p:grpSpPr bwMode="auto">
            <a:xfrm>
              <a:off x="1682" y="881"/>
              <a:ext cx="76" cy="2355"/>
              <a:chOff x="1682" y="881"/>
              <a:chExt cx="68" cy="2740"/>
            </a:xfrm>
          </p:grpSpPr>
          <p:sp>
            <p:nvSpPr>
              <p:cNvPr id="35899"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900" name="Freeform 21"/>
              <p:cNvSpPr>
                <a:spLocks/>
              </p:cNvSpPr>
              <p:nvPr/>
            </p:nvSpPr>
            <p:spPr bwMode="auto">
              <a:xfrm>
                <a:off x="1682" y="881"/>
                <a:ext cx="67" cy="2167"/>
              </a:xfrm>
              <a:custGeom>
                <a:avLst/>
                <a:gdLst>
                  <a:gd name="T0" fmla="*/ 0 w 69"/>
                  <a:gd name="T1" fmla="*/ 22893 h 1749"/>
                  <a:gd name="T2" fmla="*/ 0 w 69"/>
                  <a:gd name="T3" fmla="*/ 0 h 1749"/>
                  <a:gd name="T4" fmla="*/ 48 w 69"/>
                  <a:gd name="T5" fmla="*/ 455 h 1749"/>
                  <a:gd name="T6" fmla="*/ 48 w 69"/>
                  <a:gd name="T7" fmla="*/ 22893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3" name="Group 22"/>
            <p:cNvGrpSpPr>
              <a:grpSpLocks/>
            </p:cNvGrpSpPr>
            <p:nvPr/>
          </p:nvGrpSpPr>
          <p:grpSpPr bwMode="auto">
            <a:xfrm>
              <a:off x="2350" y="906"/>
              <a:ext cx="63" cy="2207"/>
              <a:chOff x="2350" y="906"/>
              <a:chExt cx="63" cy="2207"/>
            </a:xfrm>
          </p:grpSpPr>
          <p:sp>
            <p:nvSpPr>
              <p:cNvPr id="35897"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98" name="Freeform 24"/>
              <p:cNvSpPr>
                <a:spLocks/>
              </p:cNvSpPr>
              <p:nvPr/>
            </p:nvSpPr>
            <p:spPr bwMode="auto">
              <a:xfrm>
                <a:off x="2351" y="906"/>
                <a:ext cx="62" cy="1634"/>
              </a:xfrm>
              <a:custGeom>
                <a:avLst/>
                <a:gdLst>
                  <a:gd name="T0" fmla="*/ 0 w 69"/>
                  <a:gd name="T1" fmla="*/ 774 h 1749"/>
                  <a:gd name="T2" fmla="*/ 0 w 69"/>
                  <a:gd name="T3" fmla="*/ 0 h 1749"/>
                  <a:gd name="T4" fmla="*/ 19 w 69"/>
                  <a:gd name="T5" fmla="*/ 16 h 1749"/>
                  <a:gd name="T6" fmla="*/ 19 w 69"/>
                  <a:gd name="T7" fmla="*/ 774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4" name="Group 25"/>
            <p:cNvGrpSpPr>
              <a:grpSpLocks/>
            </p:cNvGrpSpPr>
            <p:nvPr/>
          </p:nvGrpSpPr>
          <p:grpSpPr bwMode="auto">
            <a:xfrm>
              <a:off x="2630" y="1697"/>
              <a:ext cx="54" cy="799"/>
              <a:chOff x="2630" y="1697"/>
              <a:chExt cx="66" cy="799"/>
            </a:xfrm>
          </p:grpSpPr>
          <p:sp>
            <p:nvSpPr>
              <p:cNvPr id="35895"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96" name="Freeform 27"/>
              <p:cNvSpPr>
                <a:spLocks/>
              </p:cNvSpPr>
              <p:nvPr/>
            </p:nvSpPr>
            <p:spPr bwMode="auto">
              <a:xfrm>
                <a:off x="2634" y="1697"/>
                <a:ext cx="62" cy="532"/>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5" name="Group 28"/>
            <p:cNvGrpSpPr>
              <a:grpSpLocks/>
            </p:cNvGrpSpPr>
            <p:nvPr/>
          </p:nvGrpSpPr>
          <p:grpSpPr bwMode="auto">
            <a:xfrm>
              <a:off x="3006" y="1908"/>
              <a:ext cx="39" cy="690"/>
              <a:chOff x="3006" y="2018"/>
              <a:chExt cx="37" cy="928"/>
            </a:xfrm>
          </p:grpSpPr>
          <p:sp>
            <p:nvSpPr>
              <p:cNvPr id="35893"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94"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6" name="Group 31"/>
            <p:cNvGrpSpPr>
              <a:grpSpLocks/>
            </p:cNvGrpSpPr>
            <p:nvPr/>
          </p:nvGrpSpPr>
          <p:grpSpPr bwMode="auto">
            <a:xfrm>
              <a:off x="3334" y="2146"/>
              <a:ext cx="30" cy="394"/>
              <a:chOff x="3334" y="2146"/>
              <a:chExt cx="30" cy="394"/>
            </a:xfrm>
          </p:grpSpPr>
          <p:sp>
            <p:nvSpPr>
              <p:cNvPr id="35891"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92"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7" name="Group 34"/>
            <p:cNvGrpSpPr>
              <a:grpSpLocks/>
            </p:cNvGrpSpPr>
            <p:nvPr/>
          </p:nvGrpSpPr>
          <p:grpSpPr bwMode="auto">
            <a:xfrm>
              <a:off x="3743" y="1865"/>
              <a:ext cx="37" cy="807"/>
              <a:chOff x="3743" y="1865"/>
              <a:chExt cx="37" cy="1010"/>
            </a:xfrm>
          </p:grpSpPr>
          <p:sp>
            <p:nvSpPr>
              <p:cNvPr id="35889"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90"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8" name="Group 37"/>
            <p:cNvGrpSpPr>
              <a:grpSpLocks/>
            </p:cNvGrpSpPr>
            <p:nvPr/>
          </p:nvGrpSpPr>
          <p:grpSpPr bwMode="auto">
            <a:xfrm>
              <a:off x="3426" y="1586"/>
              <a:ext cx="63" cy="1859"/>
              <a:chOff x="3426" y="1586"/>
              <a:chExt cx="63" cy="1859"/>
            </a:xfrm>
          </p:grpSpPr>
          <p:sp>
            <p:nvSpPr>
              <p:cNvPr id="35887"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88" name="Freeform 39"/>
              <p:cNvSpPr>
                <a:spLocks/>
              </p:cNvSpPr>
              <p:nvPr/>
            </p:nvSpPr>
            <p:spPr bwMode="auto">
              <a:xfrm>
                <a:off x="3426" y="1586"/>
                <a:ext cx="63" cy="1282"/>
              </a:xfrm>
              <a:custGeom>
                <a:avLst/>
                <a:gdLst>
                  <a:gd name="T0" fmla="*/ 0 w 69"/>
                  <a:gd name="T1" fmla="*/ 42 h 1749"/>
                  <a:gd name="T2" fmla="*/ 0 w 69"/>
                  <a:gd name="T3" fmla="*/ 0 h 1749"/>
                  <a:gd name="T4" fmla="*/ 24 w 69"/>
                  <a:gd name="T5" fmla="*/ 1 h 1749"/>
                  <a:gd name="T6" fmla="*/ 24 w 69"/>
                  <a:gd name="T7" fmla="*/ 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69" name="Group 40"/>
            <p:cNvGrpSpPr>
              <a:grpSpLocks/>
            </p:cNvGrpSpPr>
            <p:nvPr/>
          </p:nvGrpSpPr>
          <p:grpSpPr bwMode="auto">
            <a:xfrm>
              <a:off x="4037" y="1694"/>
              <a:ext cx="52" cy="1262"/>
              <a:chOff x="4037" y="1694"/>
              <a:chExt cx="52" cy="1262"/>
            </a:xfrm>
          </p:grpSpPr>
          <p:sp>
            <p:nvSpPr>
              <p:cNvPr id="35885"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86"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70" name="Group 43"/>
            <p:cNvGrpSpPr>
              <a:grpSpLocks/>
            </p:cNvGrpSpPr>
            <p:nvPr/>
          </p:nvGrpSpPr>
          <p:grpSpPr bwMode="auto">
            <a:xfrm>
              <a:off x="4371" y="2084"/>
              <a:ext cx="38" cy="654"/>
              <a:chOff x="4371" y="2084"/>
              <a:chExt cx="38" cy="654"/>
            </a:xfrm>
          </p:grpSpPr>
          <p:sp>
            <p:nvSpPr>
              <p:cNvPr id="35883"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84"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71" name="Group 46"/>
            <p:cNvGrpSpPr>
              <a:grpSpLocks/>
            </p:cNvGrpSpPr>
            <p:nvPr/>
          </p:nvGrpSpPr>
          <p:grpSpPr bwMode="auto">
            <a:xfrm>
              <a:off x="4559" y="2143"/>
              <a:ext cx="29" cy="521"/>
              <a:chOff x="4559" y="2143"/>
              <a:chExt cx="29" cy="521"/>
            </a:xfrm>
          </p:grpSpPr>
          <p:sp>
            <p:nvSpPr>
              <p:cNvPr id="35881"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82"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72" name="Group 49"/>
            <p:cNvGrpSpPr>
              <a:grpSpLocks/>
            </p:cNvGrpSpPr>
            <p:nvPr/>
          </p:nvGrpSpPr>
          <p:grpSpPr bwMode="auto">
            <a:xfrm>
              <a:off x="4655" y="2101"/>
              <a:ext cx="29" cy="819"/>
              <a:chOff x="4655" y="2101"/>
              <a:chExt cx="29" cy="819"/>
            </a:xfrm>
          </p:grpSpPr>
          <p:sp>
            <p:nvSpPr>
              <p:cNvPr id="35879"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80"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5873" name="Group 52"/>
            <p:cNvGrpSpPr>
              <a:grpSpLocks/>
            </p:cNvGrpSpPr>
            <p:nvPr/>
          </p:nvGrpSpPr>
          <p:grpSpPr bwMode="auto">
            <a:xfrm flipH="1">
              <a:off x="5051" y="860"/>
              <a:ext cx="72" cy="1822"/>
              <a:chOff x="1968" y="1205"/>
              <a:chExt cx="63" cy="1093"/>
            </a:xfrm>
          </p:grpSpPr>
          <p:sp>
            <p:nvSpPr>
              <p:cNvPr id="35877"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5878" name="Freeform 54"/>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35874"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35875"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35876"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pic>
        <p:nvPicPr>
          <p:cNvPr id="35842"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489075" y="1176338"/>
            <a:ext cx="1454150" cy="823912"/>
          </a:xfrm>
          <a:prstGeom prst="rect">
            <a:avLst/>
          </a:prstGeom>
          <a:noFill/>
          <a:ln w="9525">
            <a:noFill/>
            <a:miter lim="800000"/>
            <a:headEnd/>
            <a:tailEnd/>
          </a:ln>
        </p:spPr>
      </p:pic>
      <p:pic>
        <p:nvPicPr>
          <p:cNvPr id="35843" name="Picture 6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6684963" y="1247775"/>
            <a:ext cx="1454150" cy="823913"/>
          </a:xfrm>
          <a:prstGeom prst="rect">
            <a:avLst/>
          </a:prstGeom>
          <a:noFill/>
          <a:ln w="9525">
            <a:noFill/>
            <a:miter lim="800000"/>
            <a:headEnd/>
            <a:tailEnd/>
          </a:ln>
        </p:spPr>
      </p:pic>
      <p:pic>
        <p:nvPicPr>
          <p:cNvPr id="35844" name="Picture 6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65538" y="5376863"/>
            <a:ext cx="1454150" cy="823912"/>
          </a:xfrm>
          <a:prstGeom prst="rect">
            <a:avLst/>
          </a:prstGeom>
          <a:noFill/>
          <a:ln w="9525">
            <a:noFill/>
            <a:miter lim="800000"/>
            <a:headEnd/>
            <a:tailEnd/>
          </a:ln>
        </p:spPr>
      </p:pic>
      <p:grpSp>
        <p:nvGrpSpPr>
          <p:cNvPr id="35845" name="Group 59"/>
          <p:cNvGrpSpPr>
            <a:grpSpLocks/>
          </p:cNvGrpSpPr>
          <p:nvPr/>
        </p:nvGrpSpPr>
        <p:grpSpPr bwMode="auto">
          <a:xfrm>
            <a:off x="1003300" y="1479550"/>
            <a:ext cx="581025" cy="631825"/>
            <a:chOff x="685" y="591"/>
            <a:chExt cx="366" cy="398"/>
          </a:xfrm>
        </p:grpSpPr>
        <p:sp>
          <p:nvSpPr>
            <p:cNvPr id="35849" name="Rectangle 60"/>
            <p:cNvSpPr>
              <a:spLocks noChangeArrowheads="1"/>
            </p:cNvSpPr>
            <p:nvPr/>
          </p:nvSpPr>
          <p:spPr bwMode="auto">
            <a:xfrm>
              <a:off x="755" y="763"/>
              <a:ext cx="226" cy="226"/>
            </a:xfrm>
            <a:prstGeom prst="rect">
              <a:avLst/>
            </a:prstGeom>
            <a:solidFill>
              <a:schemeClr val="tx1"/>
            </a:solidFill>
            <a:ln w="9525">
              <a:solidFill>
                <a:srgbClr val="000000"/>
              </a:solidFill>
              <a:miter lim="800000"/>
              <a:headEnd/>
              <a:tailEnd/>
            </a:ln>
          </p:spPr>
          <p:txBody>
            <a:bodyPr wrap="none" anchor="ctr"/>
            <a:lstStyle/>
            <a:p>
              <a:endParaRPr lang="en-US"/>
            </a:p>
          </p:txBody>
        </p:sp>
        <p:sp>
          <p:nvSpPr>
            <p:cNvPr id="35850" name="Rectangle 61"/>
            <p:cNvSpPr>
              <a:spLocks noChangeArrowheads="1"/>
            </p:cNvSpPr>
            <p:nvPr/>
          </p:nvSpPr>
          <p:spPr bwMode="auto">
            <a:xfrm>
              <a:off x="872" y="786"/>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35851" name="Rectangle 62"/>
            <p:cNvSpPr>
              <a:spLocks noChangeArrowheads="1"/>
            </p:cNvSpPr>
            <p:nvPr/>
          </p:nvSpPr>
          <p:spPr bwMode="auto">
            <a:xfrm>
              <a:off x="774" y="780"/>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35852" name="AutoShape 63"/>
            <p:cNvSpPr>
              <a:spLocks noChangeArrowheads="1"/>
            </p:cNvSpPr>
            <p:nvPr/>
          </p:nvSpPr>
          <p:spPr bwMode="auto">
            <a:xfrm>
              <a:off x="685" y="591"/>
              <a:ext cx="366" cy="172"/>
            </a:xfrm>
            <a:prstGeom prst="triangle">
              <a:avLst>
                <a:gd name="adj" fmla="val 50000"/>
              </a:avLst>
            </a:prstGeom>
            <a:solidFill>
              <a:srgbClr val="6A0202"/>
            </a:solidFill>
            <a:ln w="9525">
              <a:solidFill>
                <a:srgbClr val="000000"/>
              </a:solidFill>
              <a:miter lim="800000"/>
              <a:headEnd/>
              <a:tailEnd/>
            </a:ln>
          </p:spPr>
          <p:txBody>
            <a:bodyPr wrap="none" anchor="ctr"/>
            <a:lstStyle/>
            <a:p>
              <a:endParaRPr lang="en-US"/>
            </a:p>
          </p:txBody>
        </p:sp>
      </p:grpSp>
      <p:pic>
        <p:nvPicPr>
          <p:cNvPr id="35846" name="Picture 64"/>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762375" y="1835150"/>
            <a:ext cx="1454150" cy="823913"/>
          </a:xfrm>
          <a:prstGeom prst="rect">
            <a:avLst/>
          </a:prstGeom>
          <a:noFill/>
          <a:ln w="9525">
            <a:noFill/>
            <a:miter lim="800000"/>
            <a:headEnd/>
            <a:tailEnd/>
          </a:ln>
        </p:spPr>
      </p:pic>
      <p:sp>
        <p:nvSpPr>
          <p:cNvPr id="35847" name="Text Box 37"/>
          <p:cNvSpPr txBox="1">
            <a:spLocks noChangeArrowheads="1"/>
          </p:cNvSpPr>
          <p:nvPr/>
        </p:nvSpPr>
        <p:spPr bwMode="auto">
          <a:xfrm>
            <a:off x="3636963" y="1352550"/>
            <a:ext cx="1651000" cy="366713"/>
          </a:xfrm>
          <a:prstGeom prst="rect">
            <a:avLst/>
          </a:prstGeom>
          <a:noFill/>
          <a:ln w="9525">
            <a:noFill/>
            <a:miter lim="800000"/>
            <a:headEnd/>
            <a:tailEnd/>
          </a:ln>
        </p:spPr>
        <p:txBody>
          <a:bodyPr wrap="none">
            <a:spAutoFit/>
          </a:bodyPr>
          <a:lstStyle/>
          <a:p>
            <a:r>
              <a:rPr lang="en-US" i="0" dirty="0">
                <a:latin typeface="Tahoma" pitchFamily="34" charset="0"/>
              </a:rPr>
              <a:t>Economic Cost</a:t>
            </a:r>
          </a:p>
        </p:txBody>
      </p:sp>
      <p:sp>
        <p:nvSpPr>
          <p:cNvPr id="35848" name="Rectangle 2"/>
          <p:cNvSpPr>
            <a:spLocks noChangeArrowheads="1"/>
          </p:cNvSpPr>
          <p:nvPr/>
        </p:nvSpPr>
        <p:spPr bwMode="gray">
          <a:xfrm>
            <a:off x="762000" y="274638"/>
            <a:ext cx="7620000" cy="868362"/>
          </a:xfrm>
          <a:prstGeom prst="rect">
            <a:avLst/>
          </a:prstGeom>
          <a:noFill/>
          <a:ln w="9525">
            <a:noFill/>
            <a:miter lim="800000"/>
            <a:headEnd/>
            <a:tailEnd/>
          </a:ln>
        </p:spPr>
        <p:txBody>
          <a:bodyPr anchor="ctr"/>
          <a:lstStyle/>
          <a:p>
            <a:pPr algn="ctr"/>
            <a:r>
              <a:rPr lang="en-US" sz="3600" b="1" i="0" dirty="0" smtClean="0">
                <a:solidFill>
                  <a:srgbClr val="FCFDFE"/>
                </a:solidFill>
                <a:latin typeface="Arial" charset="0"/>
              </a:rPr>
              <a:t>#7:  Costs of Actions</a:t>
            </a:r>
            <a:endParaRPr lang="en-US" sz="3600" b="1" i="0" dirty="0">
              <a:solidFill>
                <a:srgbClr val="FCFDFE"/>
              </a:solidFill>
              <a:latin typeface="Arial" charset="0"/>
            </a:endParaRPr>
          </a:p>
        </p:txBody>
      </p:sp>
    </p:spTree>
    <p:extLst>
      <p:ext uri="{BB962C8B-B14F-4D97-AF65-F5344CB8AC3E}">
        <p14:creationId xmlns:p14="http://schemas.microsoft.com/office/powerpoint/2010/main" val="2003564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Group 3"/>
          <p:cNvGrpSpPr>
            <a:grpSpLocks/>
          </p:cNvGrpSpPr>
          <p:nvPr/>
        </p:nvGrpSpPr>
        <p:grpSpPr bwMode="auto">
          <a:xfrm>
            <a:off x="384175" y="2043113"/>
            <a:ext cx="8397875" cy="4591050"/>
            <a:chOff x="371" y="480"/>
            <a:chExt cx="5389" cy="3713"/>
          </a:xfrm>
        </p:grpSpPr>
        <p:sp>
          <p:nvSpPr>
            <p:cNvPr id="37899"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37900" name="Freeform 5"/>
            <p:cNvSpPr>
              <a:spLocks/>
            </p:cNvSpPr>
            <p:nvPr/>
          </p:nvSpPr>
          <p:spPr bwMode="auto">
            <a:xfrm>
              <a:off x="488" y="537"/>
              <a:ext cx="1336" cy="3652"/>
            </a:xfrm>
            <a:custGeom>
              <a:avLst/>
              <a:gdLst>
                <a:gd name="T0" fmla="*/ 1211 w 1348"/>
                <a:gd name="T1" fmla="*/ 2782 h 3652"/>
                <a:gd name="T2" fmla="*/ 18 w 1348"/>
                <a:gd name="T3" fmla="*/ 3652 h 3652"/>
                <a:gd name="T4" fmla="*/ 0 w 1348"/>
                <a:gd name="T5" fmla="*/ 0 h 3652"/>
                <a:gd name="T6" fmla="*/ 1211 w 1348"/>
                <a:gd name="T7" fmla="*/ 1636 h 3652"/>
                <a:gd name="T8" fmla="*/ 1211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37901"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37902" name="Freeform 7"/>
            <p:cNvSpPr>
              <a:spLocks/>
            </p:cNvSpPr>
            <p:nvPr/>
          </p:nvSpPr>
          <p:spPr bwMode="auto">
            <a:xfrm flipV="1">
              <a:off x="488" y="537"/>
              <a:ext cx="5160" cy="1630"/>
            </a:xfrm>
            <a:custGeom>
              <a:avLst/>
              <a:gdLst>
                <a:gd name="T0" fmla="*/ 1300 w 5172"/>
                <a:gd name="T1" fmla="*/ 0 h 1538"/>
                <a:gd name="T2" fmla="*/ 4485 w 5172"/>
                <a:gd name="T3" fmla="*/ 0 h 1538"/>
                <a:gd name="T4" fmla="*/ 5028 w 5172"/>
                <a:gd name="T5" fmla="*/ 3079 h 1538"/>
                <a:gd name="T6" fmla="*/ 0 w 5172"/>
                <a:gd name="T7" fmla="*/ 3087 h 1538"/>
                <a:gd name="T8" fmla="*/ 1300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37903"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37904"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2 h 1538"/>
                <a:gd name="T6" fmla="*/ 0 w 5172"/>
                <a:gd name="T7" fmla="*/ 2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37905" name="Group 10"/>
            <p:cNvGrpSpPr>
              <a:grpSpLocks/>
            </p:cNvGrpSpPr>
            <p:nvPr/>
          </p:nvGrpSpPr>
          <p:grpSpPr bwMode="auto">
            <a:xfrm>
              <a:off x="912" y="642"/>
              <a:ext cx="81" cy="2305"/>
              <a:chOff x="722" y="666"/>
              <a:chExt cx="81" cy="2305"/>
            </a:xfrm>
          </p:grpSpPr>
          <p:sp>
            <p:nvSpPr>
              <p:cNvPr id="37951"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52" name="Freeform 12"/>
              <p:cNvSpPr>
                <a:spLocks/>
              </p:cNvSpPr>
              <p:nvPr/>
            </p:nvSpPr>
            <p:spPr bwMode="auto">
              <a:xfrm>
                <a:off x="722" y="666"/>
                <a:ext cx="81" cy="1749"/>
              </a:xfrm>
              <a:custGeom>
                <a:avLst/>
                <a:gdLst>
                  <a:gd name="T0" fmla="*/ 0 w 69"/>
                  <a:gd name="T1" fmla="*/ 1749 h 1749"/>
                  <a:gd name="T2" fmla="*/ 0 w 69"/>
                  <a:gd name="T3" fmla="*/ 0 h 1749"/>
                  <a:gd name="T4" fmla="*/ 473 w 69"/>
                  <a:gd name="T5" fmla="*/ 35 h 1749"/>
                  <a:gd name="T6" fmla="*/ 473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06" name="Group 13"/>
            <p:cNvGrpSpPr>
              <a:grpSpLocks/>
            </p:cNvGrpSpPr>
            <p:nvPr/>
          </p:nvGrpSpPr>
          <p:grpSpPr bwMode="auto">
            <a:xfrm>
              <a:off x="1303" y="971"/>
              <a:ext cx="63" cy="1235"/>
              <a:chOff x="1303" y="971"/>
              <a:chExt cx="63" cy="1235"/>
            </a:xfrm>
          </p:grpSpPr>
          <p:sp>
            <p:nvSpPr>
              <p:cNvPr id="37949"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50" name="Freeform 15"/>
              <p:cNvSpPr>
                <a:spLocks/>
              </p:cNvSpPr>
              <p:nvPr/>
            </p:nvSpPr>
            <p:spPr bwMode="auto">
              <a:xfrm>
                <a:off x="1303" y="971"/>
                <a:ext cx="62" cy="659"/>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07" name="Group 16"/>
            <p:cNvGrpSpPr>
              <a:grpSpLocks/>
            </p:cNvGrpSpPr>
            <p:nvPr/>
          </p:nvGrpSpPr>
          <p:grpSpPr bwMode="auto">
            <a:xfrm>
              <a:off x="1968" y="1205"/>
              <a:ext cx="63" cy="1093"/>
              <a:chOff x="1968" y="1205"/>
              <a:chExt cx="63" cy="1093"/>
            </a:xfrm>
          </p:grpSpPr>
          <p:sp>
            <p:nvSpPr>
              <p:cNvPr id="37947"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48" name="Freeform 18"/>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08" name="Group 19"/>
            <p:cNvGrpSpPr>
              <a:grpSpLocks/>
            </p:cNvGrpSpPr>
            <p:nvPr/>
          </p:nvGrpSpPr>
          <p:grpSpPr bwMode="auto">
            <a:xfrm>
              <a:off x="1682" y="881"/>
              <a:ext cx="76" cy="2355"/>
              <a:chOff x="1682" y="881"/>
              <a:chExt cx="68" cy="2740"/>
            </a:xfrm>
          </p:grpSpPr>
          <p:sp>
            <p:nvSpPr>
              <p:cNvPr id="37945"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46" name="Freeform 21"/>
              <p:cNvSpPr>
                <a:spLocks/>
              </p:cNvSpPr>
              <p:nvPr/>
            </p:nvSpPr>
            <p:spPr bwMode="auto">
              <a:xfrm>
                <a:off x="1682" y="881"/>
                <a:ext cx="67" cy="2167"/>
              </a:xfrm>
              <a:custGeom>
                <a:avLst/>
                <a:gdLst>
                  <a:gd name="T0" fmla="*/ 0 w 69"/>
                  <a:gd name="T1" fmla="*/ 22893 h 1749"/>
                  <a:gd name="T2" fmla="*/ 0 w 69"/>
                  <a:gd name="T3" fmla="*/ 0 h 1749"/>
                  <a:gd name="T4" fmla="*/ 48 w 69"/>
                  <a:gd name="T5" fmla="*/ 455 h 1749"/>
                  <a:gd name="T6" fmla="*/ 48 w 69"/>
                  <a:gd name="T7" fmla="*/ 22893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09" name="Group 22"/>
            <p:cNvGrpSpPr>
              <a:grpSpLocks/>
            </p:cNvGrpSpPr>
            <p:nvPr/>
          </p:nvGrpSpPr>
          <p:grpSpPr bwMode="auto">
            <a:xfrm>
              <a:off x="2350" y="906"/>
              <a:ext cx="63" cy="2207"/>
              <a:chOff x="2350" y="906"/>
              <a:chExt cx="63" cy="2207"/>
            </a:xfrm>
          </p:grpSpPr>
          <p:sp>
            <p:nvSpPr>
              <p:cNvPr id="37943"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44" name="Freeform 24"/>
              <p:cNvSpPr>
                <a:spLocks/>
              </p:cNvSpPr>
              <p:nvPr/>
            </p:nvSpPr>
            <p:spPr bwMode="auto">
              <a:xfrm>
                <a:off x="2351" y="906"/>
                <a:ext cx="62" cy="1634"/>
              </a:xfrm>
              <a:custGeom>
                <a:avLst/>
                <a:gdLst>
                  <a:gd name="T0" fmla="*/ 0 w 69"/>
                  <a:gd name="T1" fmla="*/ 774 h 1749"/>
                  <a:gd name="T2" fmla="*/ 0 w 69"/>
                  <a:gd name="T3" fmla="*/ 0 h 1749"/>
                  <a:gd name="T4" fmla="*/ 19 w 69"/>
                  <a:gd name="T5" fmla="*/ 16 h 1749"/>
                  <a:gd name="T6" fmla="*/ 19 w 69"/>
                  <a:gd name="T7" fmla="*/ 774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0" name="Group 25"/>
            <p:cNvGrpSpPr>
              <a:grpSpLocks/>
            </p:cNvGrpSpPr>
            <p:nvPr/>
          </p:nvGrpSpPr>
          <p:grpSpPr bwMode="auto">
            <a:xfrm>
              <a:off x="2630" y="1697"/>
              <a:ext cx="54" cy="799"/>
              <a:chOff x="2630" y="1697"/>
              <a:chExt cx="66" cy="799"/>
            </a:xfrm>
          </p:grpSpPr>
          <p:sp>
            <p:nvSpPr>
              <p:cNvPr id="37941"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42" name="Freeform 27"/>
              <p:cNvSpPr>
                <a:spLocks/>
              </p:cNvSpPr>
              <p:nvPr/>
            </p:nvSpPr>
            <p:spPr bwMode="auto">
              <a:xfrm>
                <a:off x="2634" y="1697"/>
                <a:ext cx="62" cy="532"/>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1" name="Group 28"/>
            <p:cNvGrpSpPr>
              <a:grpSpLocks/>
            </p:cNvGrpSpPr>
            <p:nvPr/>
          </p:nvGrpSpPr>
          <p:grpSpPr bwMode="auto">
            <a:xfrm>
              <a:off x="3006" y="1908"/>
              <a:ext cx="39" cy="690"/>
              <a:chOff x="3006" y="2018"/>
              <a:chExt cx="37" cy="928"/>
            </a:xfrm>
          </p:grpSpPr>
          <p:sp>
            <p:nvSpPr>
              <p:cNvPr id="37939"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40"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2" name="Group 31"/>
            <p:cNvGrpSpPr>
              <a:grpSpLocks/>
            </p:cNvGrpSpPr>
            <p:nvPr/>
          </p:nvGrpSpPr>
          <p:grpSpPr bwMode="auto">
            <a:xfrm>
              <a:off x="3334" y="2146"/>
              <a:ext cx="30" cy="394"/>
              <a:chOff x="3334" y="2146"/>
              <a:chExt cx="30" cy="394"/>
            </a:xfrm>
          </p:grpSpPr>
          <p:sp>
            <p:nvSpPr>
              <p:cNvPr id="37937"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38"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3" name="Group 34"/>
            <p:cNvGrpSpPr>
              <a:grpSpLocks/>
            </p:cNvGrpSpPr>
            <p:nvPr/>
          </p:nvGrpSpPr>
          <p:grpSpPr bwMode="auto">
            <a:xfrm>
              <a:off x="3743" y="1865"/>
              <a:ext cx="37" cy="807"/>
              <a:chOff x="3743" y="1865"/>
              <a:chExt cx="37" cy="1010"/>
            </a:xfrm>
          </p:grpSpPr>
          <p:sp>
            <p:nvSpPr>
              <p:cNvPr id="37935"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36"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4" name="Group 37"/>
            <p:cNvGrpSpPr>
              <a:grpSpLocks/>
            </p:cNvGrpSpPr>
            <p:nvPr/>
          </p:nvGrpSpPr>
          <p:grpSpPr bwMode="auto">
            <a:xfrm>
              <a:off x="3426" y="1586"/>
              <a:ext cx="63" cy="1859"/>
              <a:chOff x="3426" y="1586"/>
              <a:chExt cx="63" cy="1859"/>
            </a:xfrm>
          </p:grpSpPr>
          <p:sp>
            <p:nvSpPr>
              <p:cNvPr id="37933"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34" name="Freeform 39"/>
              <p:cNvSpPr>
                <a:spLocks/>
              </p:cNvSpPr>
              <p:nvPr/>
            </p:nvSpPr>
            <p:spPr bwMode="auto">
              <a:xfrm>
                <a:off x="3426" y="1586"/>
                <a:ext cx="63" cy="1282"/>
              </a:xfrm>
              <a:custGeom>
                <a:avLst/>
                <a:gdLst>
                  <a:gd name="T0" fmla="*/ 0 w 69"/>
                  <a:gd name="T1" fmla="*/ 42 h 1749"/>
                  <a:gd name="T2" fmla="*/ 0 w 69"/>
                  <a:gd name="T3" fmla="*/ 0 h 1749"/>
                  <a:gd name="T4" fmla="*/ 24 w 69"/>
                  <a:gd name="T5" fmla="*/ 1 h 1749"/>
                  <a:gd name="T6" fmla="*/ 24 w 69"/>
                  <a:gd name="T7" fmla="*/ 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5" name="Group 40"/>
            <p:cNvGrpSpPr>
              <a:grpSpLocks/>
            </p:cNvGrpSpPr>
            <p:nvPr/>
          </p:nvGrpSpPr>
          <p:grpSpPr bwMode="auto">
            <a:xfrm>
              <a:off x="4037" y="1694"/>
              <a:ext cx="52" cy="1262"/>
              <a:chOff x="4037" y="1694"/>
              <a:chExt cx="52" cy="1262"/>
            </a:xfrm>
          </p:grpSpPr>
          <p:sp>
            <p:nvSpPr>
              <p:cNvPr id="37931"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32"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6" name="Group 43"/>
            <p:cNvGrpSpPr>
              <a:grpSpLocks/>
            </p:cNvGrpSpPr>
            <p:nvPr/>
          </p:nvGrpSpPr>
          <p:grpSpPr bwMode="auto">
            <a:xfrm>
              <a:off x="4371" y="2084"/>
              <a:ext cx="38" cy="654"/>
              <a:chOff x="4371" y="2084"/>
              <a:chExt cx="38" cy="654"/>
            </a:xfrm>
          </p:grpSpPr>
          <p:sp>
            <p:nvSpPr>
              <p:cNvPr id="37929"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30"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7" name="Group 46"/>
            <p:cNvGrpSpPr>
              <a:grpSpLocks/>
            </p:cNvGrpSpPr>
            <p:nvPr/>
          </p:nvGrpSpPr>
          <p:grpSpPr bwMode="auto">
            <a:xfrm>
              <a:off x="4559" y="2143"/>
              <a:ext cx="29" cy="521"/>
              <a:chOff x="4559" y="2143"/>
              <a:chExt cx="29" cy="521"/>
            </a:xfrm>
          </p:grpSpPr>
          <p:sp>
            <p:nvSpPr>
              <p:cNvPr id="37927"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28"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8" name="Group 49"/>
            <p:cNvGrpSpPr>
              <a:grpSpLocks/>
            </p:cNvGrpSpPr>
            <p:nvPr/>
          </p:nvGrpSpPr>
          <p:grpSpPr bwMode="auto">
            <a:xfrm>
              <a:off x="4655" y="2101"/>
              <a:ext cx="29" cy="819"/>
              <a:chOff x="4655" y="2101"/>
              <a:chExt cx="29" cy="819"/>
            </a:xfrm>
          </p:grpSpPr>
          <p:sp>
            <p:nvSpPr>
              <p:cNvPr id="37925"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26"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37919" name="Group 52"/>
            <p:cNvGrpSpPr>
              <a:grpSpLocks/>
            </p:cNvGrpSpPr>
            <p:nvPr/>
          </p:nvGrpSpPr>
          <p:grpSpPr bwMode="auto">
            <a:xfrm flipH="1">
              <a:off x="5051" y="860"/>
              <a:ext cx="72" cy="1822"/>
              <a:chOff x="1968" y="1205"/>
              <a:chExt cx="63" cy="1093"/>
            </a:xfrm>
          </p:grpSpPr>
          <p:sp>
            <p:nvSpPr>
              <p:cNvPr id="37923"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37924" name="Freeform 54"/>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37920"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37921"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37922"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pic>
        <p:nvPicPr>
          <p:cNvPr id="37891" name="Picture 64"/>
          <p:cNvPicPr>
            <a:picLocks noChangeAspect="1" noChangeArrowheads="1"/>
          </p:cNvPicPr>
          <p:nvPr/>
        </p:nvPicPr>
        <p:blipFill>
          <a:blip r:embed="rId4"/>
          <a:srcRect/>
          <a:stretch>
            <a:fillRect/>
          </a:stretch>
        </p:blipFill>
        <p:spPr bwMode="auto">
          <a:xfrm>
            <a:off x="3695700" y="4238625"/>
            <a:ext cx="2346325" cy="2154238"/>
          </a:xfrm>
          <a:prstGeom prst="rect">
            <a:avLst/>
          </a:prstGeom>
          <a:noFill/>
          <a:ln w="9525">
            <a:noFill/>
            <a:miter lim="800000"/>
            <a:headEnd/>
            <a:tailEnd/>
          </a:ln>
        </p:spPr>
      </p:pic>
      <p:pic>
        <p:nvPicPr>
          <p:cNvPr id="37892" name="Picture 6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163638" y="1744663"/>
            <a:ext cx="301625" cy="368300"/>
          </a:xfrm>
          <a:prstGeom prst="rect">
            <a:avLst/>
          </a:prstGeom>
          <a:noFill/>
          <a:ln w="9525">
            <a:noFill/>
            <a:miter lim="800000"/>
            <a:headEnd/>
            <a:tailEnd/>
          </a:ln>
        </p:spPr>
      </p:pic>
      <p:grpSp>
        <p:nvGrpSpPr>
          <p:cNvPr id="37893" name="Group 59"/>
          <p:cNvGrpSpPr>
            <a:grpSpLocks/>
          </p:cNvGrpSpPr>
          <p:nvPr/>
        </p:nvGrpSpPr>
        <p:grpSpPr bwMode="auto">
          <a:xfrm>
            <a:off x="631825" y="1471613"/>
            <a:ext cx="581025" cy="631825"/>
            <a:chOff x="685" y="591"/>
            <a:chExt cx="366" cy="398"/>
          </a:xfrm>
        </p:grpSpPr>
        <p:sp>
          <p:nvSpPr>
            <p:cNvPr id="37895" name="Rectangle 60"/>
            <p:cNvSpPr>
              <a:spLocks noChangeArrowheads="1"/>
            </p:cNvSpPr>
            <p:nvPr/>
          </p:nvSpPr>
          <p:spPr bwMode="auto">
            <a:xfrm>
              <a:off x="755" y="763"/>
              <a:ext cx="226" cy="226"/>
            </a:xfrm>
            <a:prstGeom prst="rect">
              <a:avLst/>
            </a:prstGeom>
            <a:solidFill>
              <a:schemeClr val="tx1"/>
            </a:solidFill>
            <a:ln w="9525">
              <a:solidFill>
                <a:srgbClr val="000000"/>
              </a:solidFill>
              <a:miter lim="800000"/>
              <a:headEnd/>
              <a:tailEnd/>
            </a:ln>
          </p:spPr>
          <p:txBody>
            <a:bodyPr wrap="none" anchor="ctr"/>
            <a:lstStyle/>
            <a:p>
              <a:endParaRPr lang="en-US"/>
            </a:p>
          </p:txBody>
        </p:sp>
        <p:sp>
          <p:nvSpPr>
            <p:cNvPr id="37896" name="Rectangle 61"/>
            <p:cNvSpPr>
              <a:spLocks noChangeArrowheads="1"/>
            </p:cNvSpPr>
            <p:nvPr/>
          </p:nvSpPr>
          <p:spPr bwMode="auto">
            <a:xfrm>
              <a:off x="872" y="786"/>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37897" name="Rectangle 62"/>
            <p:cNvSpPr>
              <a:spLocks noChangeArrowheads="1"/>
            </p:cNvSpPr>
            <p:nvPr/>
          </p:nvSpPr>
          <p:spPr bwMode="auto">
            <a:xfrm>
              <a:off x="774" y="780"/>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37898" name="AutoShape 63"/>
            <p:cNvSpPr>
              <a:spLocks noChangeArrowheads="1"/>
            </p:cNvSpPr>
            <p:nvPr/>
          </p:nvSpPr>
          <p:spPr bwMode="auto">
            <a:xfrm>
              <a:off x="685" y="591"/>
              <a:ext cx="366" cy="172"/>
            </a:xfrm>
            <a:prstGeom prst="triangle">
              <a:avLst>
                <a:gd name="adj" fmla="val 50000"/>
              </a:avLst>
            </a:prstGeom>
            <a:solidFill>
              <a:srgbClr val="6A0202"/>
            </a:solidFill>
            <a:ln w="9525">
              <a:solidFill>
                <a:srgbClr val="000000"/>
              </a:solidFill>
              <a:miter lim="800000"/>
              <a:headEnd/>
              <a:tailEnd/>
            </a:ln>
          </p:spPr>
          <p:txBody>
            <a:bodyPr wrap="none" anchor="ctr"/>
            <a:lstStyle/>
            <a:p>
              <a:endParaRPr lang="en-US"/>
            </a:p>
          </p:txBody>
        </p:sp>
      </p:grpSp>
      <p:sp>
        <p:nvSpPr>
          <p:cNvPr id="37894" name="Rectangle 2"/>
          <p:cNvSpPr>
            <a:spLocks noChangeArrowheads="1"/>
          </p:cNvSpPr>
          <p:nvPr/>
        </p:nvSpPr>
        <p:spPr bwMode="gray">
          <a:xfrm>
            <a:off x="762000" y="274638"/>
            <a:ext cx="7620000" cy="868362"/>
          </a:xfrm>
          <a:prstGeom prst="rect">
            <a:avLst/>
          </a:prstGeom>
          <a:noFill/>
          <a:ln w="9525">
            <a:noFill/>
            <a:miter lim="800000"/>
            <a:headEnd/>
            <a:tailEnd/>
          </a:ln>
        </p:spPr>
        <p:txBody>
          <a:bodyPr anchor="ctr"/>
          <a:lstStyle/>
          <a:p>
            <a:pPr algn="ctr"/>
            <a:r>
              <a:rPr lang="en-US" sz="3600" b="1" i="0" dirty="0" smtClean="0">
                <a:solidFill>
                  <a:srgbClr val="FCFDFE"/>
                </a:solidFill>
                <a:latin typeface="Arial" charset="0"/>
              </a:rPr>
              <a:t>#8: Funding and Policy</a:t>
            </a:r>
            <a:endParaRPr lang="en-US" sz="3600" b="1" i="0" dirty="0">
              <a:solidFill>
                <a:srgbClr val="FCFDFE"/>
              </a:solidFill>
              <a:latin typeface="Arial" charset="0"/>
            </a:endParaRPr>
          </a:p>
        </p:txBody>
      </p:sp>
    </p:spTree>
    <p:extLst>
      <p:ext uri="{BB962C8B-B14F-4D97-AF65-F5344CB8AC3E}">
        <p14:creationId xmlns:p14="http://schemas.microsoft.com/office/powerpoint/2010/main" val="24380242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1786717" y="3200736"/>
            <a:ext cx="5732060" cy="25999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i="0" dirty="0" smtClean="0"/>
              <a:t>Environmental</a:t>
            </a:r>
          </a:p>
          <a:p>
            <a:pPr algn="ctr"/>
            <a:r>
              <a:rPr lang="en-US" sz="4000" i="0" dirty="0" smtClean="0"/>
              <a:t>Issue</a:t>
            </a:r>
            <a:endParaRPr lang="en-US" sz="4000" i="0" dirty="0"/>
          </a:p>
        </p:txBody>
      </p:sp>
      <p:sp>
        <p:nvSpPr>
          <p:cNvPr id="2" name="Title 1"/>
          <p:cNvSpPr>
            <a:spLocks noGrp="1"/>
          </p:cNvSpPr>
          <p:nvPr>
            <p:ph type="title"/>
          </p:nvPr>
        </p:nvSpPr>
        <p:spPr>
          <a:xfrm>
            <a:off x="761999" y="274638"/>
            <a:ext cx="8218227" cy="868362"/>
          </a:xfrm>
        </p:spPr>
        <p:txBody>
          <a:bodyPr/>
          <a:lstStyle/>
          <a:p>
            <a:r>
              <a:rPr lang="en-US" sz="3200" dirty="0" smtClean="0"/>
              <a:t>Understanding Challenges to</a:t>
            </a:r>
            <a:br>
              <a:rPr lang="en-US" sz="3200" dirty="0" smtClean="0"/>
            </a:br>
            <a:r>
              <a:rPr lang="en-US" sz="3200" dirty="0" smtClean="0"/>
              <a:t>Addressing Nitrate Issue</a:t>
            </a:r>
            <a:endParaRPr lang="en-US" sz="3200" dirty="0"/>
          </a:p>
        </p:txBody>
      </p:sp>
      <p:sp>
        <p:nvSpPr>
          <p:cNvPr id="4" name="TextBox 3"/>
          <p:cNvSpPr txBox="1"/>
          <p:nvPr/>
        </p:nvSpPr>
        <p:spPr>
          <a:xfrm>
            <a:off x="3036626" y="2321253"/>
            <a:ext cx="2972938"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Stakeholders</a:t>
            </a:r>
            <a:endParaRPr lang="en-US" sz="3600" i="0" dirty="0">
              <a:latin typeface="Calibri" pitchFamily="34" charset="0"/>
              <a:cs typeface="Calibri" pitchFamily="34" charset="0"/>
            </a:endParaRPr>
          </a:p>
        </p:txBody>
      </p:sp>
      <p:sp>
        <p:nvSpPr>
          <p:cNvPr id="5" name="TextBox 4"/>
          <p:cNvSpPr txBox="1"/>
          <p:nvPr/>
        </p:nvSpPr>
        <p:spPr>
          <a:xfrm>
            <a:off x="259307" y="3002374"/>
            <a:ext cx="1653654"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Science</a:t>
            </a:r>
            <a:endParaRPr lang="en-US" sz="3600" i="0" dirty="0">
              <a:latin typeface="Calibri" pitchFamily="34" charset="0"/>
              <a:cs typeface="Calibri" pitchFamily="34" charset="0"/>
            </a:endParaRPr>
          </a:p>
        </p:txBody>
      </p:sp>
      <p:sp>
        <p:nvSpPr>
          <p:cNvPr id="6" name="TextBox 5"/>
          <p:cNvSpPr txBox="1"/>
          <p:nvPr/>
        </p:nvSpPr>
        <p:spPr>
          <a:xfrm>
            <a:off x="7745101" y="3002374"/>
            <a:ext cx="1050877"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Law</a:t>
            </a:r>
            <a:endParaRPr lang="en-US" sz="3600" i="0" dirty="0">
              <a:latin typeface="Calibri" pitchFamily="34" charset="0"/>
              <a:cs typeface="Calibri" pitchFamily="34" charset="0"/>
            </a:endParaRPr>
          </a:p>
        </p:txBody>
      </p:sp>
      <p:sp>
        <p:nvSpPr>
          <p:cNvPr id="7" name="TextBox 6"/>
          <p:cNvSpPr txBox="1"/>
          <p:nvPr/>
        </p:nvSpPr>
        <p:spPr>
          <a:xfrm>
            <a:off x="564074" y="5827009"/>
            <a:ext cx="2972938"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Regulator</a:t>
            </a:r>
            <a:endParaRPr lang="en-US" sz="3600" i="0" dirty="0">
              <a:latin typeface="Calibri" pitchFamily="34" charset="0"/>
              <a:cs typeface="Calibri" pitchFamily="34" charset="0"/>
            </a:endParaRPr>
          </a:p>
        </p:txBody>
      </p:sp>
      <p:sp>
        <p:nvSpPr>
          <p:cNvPr id="9" name="TextBox 8"/>
          <p:cNvSpPr txBox="1"/>
          <p:nvPr/>
        </p:nvSpPr>
        <p:spPr>
          <a:xfrm>
            <a:off x="133063" y="1526247"/>
            <a:ext cx="3834961" cy="523220"/>
          </a:xfrm>
          <a:prstGeom prst="rect">
            <a:avLst/>
          </a:prstGeom>
          <a:noFill/>
        </p:spPr>
        <p:txBody>
          <a:bodyPr wrap="none" rtlCol="0">
            <a:spAutoFit/>
          </a:bodyPr>
          <a:lstStyle/>
          <a:p>
            <a:r>
              <a:rPr lang="en-US" sz="2800" i="0" dirty="0" smtClean="0">
                <a:solidFill>
                  <a:srgbClr val="002060"/>
                </a:solidFill>
                <a:latin typeface="Calibri" pitchFamily="34" charset="0"/>
                <a:cs typeface="Calibri" pitchFamily="34" charset="0"/>
              </a:rPr>
              <a:t>Breaking down the issue:</a:t>
            </a:r>
            <a:endParaRPr lang="en-US" sz="2800" i="0" dirty="0">
              <a:solidFill>
                <a:srgbClr val="002060"/>
              </a:solidFill>
              <a:latin typeface="Calibri" pitchFamily="34" charset="0"/>
              <a:cs typeface="Calibri" pitchFamily="34" charset="0"/>
            </a:endParaRPr>
          </a:p>
        </p:txBody>
      </p:sp>
      <p:sp>
        <p:nvSpPr>
          <p:cNvPr id="10" name="TextBox 9"/>
          <p:cNvSpPr txBox="1"/>
          <p:nvPr/>
        </p:nvSpPr>
        <p:spPr>
          <a:xfrm>
            <a:off x="5635385" y="5794489"/>
            <a:ext cx="2972938"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Legislature</a:t>
            </a:r>
            <a:endParaRPr lang="en-US" sz="3600" i="0" dirty="0">
              <a:latin typeface="Calibri" pitchFamily="34" charset="0"/>
              <a:cs typeface="Calibri" pitchFamily="34" charset="0"/>
            </a:endParaRPr>
          </a:p>
        </p:txBody>
      </p:sp>
    </p:spTree>
    <p:extLst>
      <p:ext uri="{BB962C8B-B14F-4D97-AF65-F5344CB8AC3E}">
        <p14:creationId xmlns:p14="http://schemas.microsoft.com/office/powerpoint/2010/main" val="1087546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p:txBody>
          <a:bodyPr/>
          <a:lstStyle/>
          <a:p>
            <a:pPr eaLnBrk="1" hangingPunct="1">
              <a:defRPr/>
            </a:pPr>
            <a:r>
              <a:rPr lang="en-US" sz="3600" dirty="0" smtClean="0">
                <a:ln>
                  <a:noFill/>
                </a:ln>
                <a:solidFill>
                  <a:schemeClr val="accent1">
                    <a:tint val="3000"/>
                    <a:alpha val="95000"/>
                  </a:schemeClr>
                </a:solidFill>
                <a:effectLst/>
              </a:rPr>
              <a:t>#1:  Sources of Nitrate</a:t>
            </a:r>
          </a:p>
        </p:txBody>
      </p:sp>
      <p:grpSp>
        <p:nvGrpSpPr>
          <p:cNvPr id="82946" name="Group 3"/>
          <p:cNvGrpSpPr>
            <a:grpSpLocks/>
          </p:cNvGrpSpPr>
          <p:nvPr/>
        </p:nvGrpSpPr>
        <p:grpSpPr bwMode="auto">
          <a:xfrm>
            <a:off x="384175" y="2043113"/>
            <a:ext cx="8397875" cy="4591050"/>
            <a:chOff x="371" y="480"/>
            <a:chExt cx="5389" cy="3713"/>
          </a:xfrm>
        </p:grpSpPr>
        <p:sp>
          <p:nvSpPr>
            <p:cNvPr id="82955"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82956" name="Freeform 5"/>
            <p:cNvSpPr>
              <a:spLocks/>
            </p:cNvSpPr>
            <p:nvPr/>
          </p:nvSpPr>
          <p:spPr bwMode="auto">
            <a:xfrm>
              <a:off x="488" y="537"/>
              <a:ext cx="1336" cy="3652"/>
            </a:xfrm>
            <a:custGeom>
              <a:avLst/>
              <a:gdLst>
                <a:gd name="T0" fmla="*/ 1178 w 1348"/>
                <a:gd name="T1" fmla="*/ 2782 h 3652"/>
                <a:gd name="T2" fmla="*/ 18 w 1348"/>
                <a:gd name="T3" fmla="*/ 3652 h 3652"/>
                <a:gd name="T4" fmla="*/ 0 w 1348"/>
                <a:gd name="T5" fmla="*/ 0 h 3652"/>
                <a:gd name="T6" fmla="*/ 1178 w 1348"/>
                <a:gd name="T7" fmla="*/ 1636 h 3652"/>
                <a:gd name="T8" fmla="*/ 1178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82957"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82958" name="Freeform 7"/>
            <p:cNvSpPr>
              <a:spLocks/>
            </p:cNvSpPr>
            <p:nvPr/>
          </p:nvSpPr>
          <p:spPr bwMode="auto">
            <a:xfrm flipV="1">
              <a:off x="488" y="537"/>
              <a:ext cx="5160" cy="1630"/>
            </a:xfrm>
            <a:custGeom>
              <a:avLst/>
              <a:gdLst>
                <a:gd name="T0" fmla="*/ 1291 w 5172"/>
                <a:gd name="T1" fmla="*/ 0 h 1538"/>
                <a:gd name="T2" fmla="*/ 4455 w 5172"/>
                <a:gd name="T3" fmla="*/ 0 h 1538"/>
                <a:gd name="T4" fmla="*/ 4992 w 5172"/>
                <a:gd name="T5" fmla="*/ 3665 h 1538"/>
                <a:gd name="T6" fmla="*/ 0 w 5172"/>
                <a:gd name="T7" fmla="*/ 3675 h 1538"/>
                <a:gd name="T8" fmla="*/ 1291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82959"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82960"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1 h 1538"/>
                <a:gd name="T6" fmla="*/ 0 w 5172"/>
                <a:gd name="T7" fmla="*/ 1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82961" name="Group 10"/>
            <p:cNvGrpSpPr>
              <a:grpSpLocks/>
            </p:cNvGrpSpPr>
            <p:nvPr/>
          </p:nvGrpSpPr>
          <p:grpSpPr bwMode="auto">
            <a:xfrm>
              <a:off x="912" y="642"/>
              <a:ext cx="81" cy="2305"/>
              <a:chOff x="722" y="666"/>
              <a:chExt cx="81" cy="2305"/>
            </a:xfrm>
          </p:grpSpPr>
          <p:sp>
            <p:nvSpPr>
              <p:cNvPr id="83007"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3008" name="Freeform 12"/>
              <p:cNvSpPr>
                <a:spLocks/>
              </p:cNvSpPr>
              <p:nvPr/>
            </p:nvSpPr>
            <p:spPr bwMode="auto">
              <a:xfrm>
                <a:off x="722" y="666"/>
                <a:ext cx="81" cy="1749"/>
              </a:xfrm>
              <a:custGeom>
                <a:avLst/>
                <a:gdLst>
                  <a:gd name="T0" fmla="*/ 0 w 69"/>
                  <a:gd name="T1" fmla="*/ 1749 h 1749"/>
                  <a:gd name="T2" fmla="*/ 0 w 69"/>
                  <a:gd name="T3" fmla="*/ 0 h 1749"/>
                  <a:gd name="T4" fmla="*/ 765 w 69"/>
                  <a:gd name="T5" fmla="*/ 35 h 1749"/>
                  <a:gd name="T6" fmla="*/ 765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62" name="Group 13"/>
            <p:cNvGrpSpPr>
              <a:grpSpLocks/>
            </p:cNvGrpSpPr>
            <p:nvPr/>
          </p:nvGrpSpPr>
          <p:grpSpPr bwMode="auto">
            <a:xfrm>
              <a:off x="1303" y="971"/>
              <a:ext cx="63" cy="1235"/>
              <a:chOff x="1303" y="971"/>
              <a:chExt cx="63" cy="1235"/>
            </a:xfrm>
          </p:grpSpPr>
          <p:sp>
            <p:nvSpPr>
              <p:cNvPr id="83005"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3006" name="Freeform 15"/>
              <p:cNvSpPr>
                <a:spLocks/>
              </p:cNvSpPr>
              <p:nvPr/>
            </p:nvSpPr>
            <p:spPr bwMode="auto">
              <a:xfrm>
                <a:off x="1303" y="971"/>
                <a:ext cx="62" cy="659"/>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63" name="Group 16"/>
            <p:cNvGrpSpPr>
              <a:grpSpLocks/>
            </p:cNvGrpSpPr>
            <p:nvPr/>
          </p:nvGrpSpPr>
          <p:grpSpPr bwMode="auto">
            <a:xfrm>
              <a:off x="1968" y="1205"/>
              <a:ext cx="63" cy="1093"/>
              <a:chOff x="1968" y="1205"/>
              <a:chExt cx="63" cy="1093"/>
            </a:xfrm>
          </p:grpSpPr>
          <p:sp>
            <p:nvSpPr>
              <p:cNvPr id="83003"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3004" name="Freeform 18"/>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64" name="Group 19"/>
            <p:cNvGrpSpPr>
              <a:grpSpLocks/>
            </p:cNvGrpSpPr>
            <p:nvPr/>
          </p:nvGrpSpPr>
          <p:grpSpPr bwMode="auto">
            <a:xfrm>
              <a:off x="1682" y="881"/>
              <a:ext cx="76" cy="2355"/>
              <a:chOff x="1682" y="881"/>
              <a:chExt cx="68" cy="2740"/>
            </a:xfrm>
          </p:grpSpPr>
          <p:sp>
            <p:nvSpPr>
              <p:cNvPr id="83001"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3002" name="Freeform 21"/>
              <p:cNvSpPr>
                <a:spLocks/>
              </p:cNvSpPr>
              <p:nvPr/>
            </p:nvSpPr>
            <p:spPr bwMode="auto">
              <a:xfrm>
                <a:off x="1682" y="881"/>
                <a:ext cx="67" cy="2167"/>
              </a:xfrm>
              <a:custGeom>
                <a:avLst/>
                <a:gdLst>
                  <a:gd name="T0" fmla="*/ 0 w 69"/>
                  <a:gd name="T1" fmla="*/ 43542 h 1749"/>
                  <a:gd name="T2" fmla="*/ 0 w 69"/>
                  <a:gd name="T3" fmla="*/ 0 h 1749"/>
                  <a:gd name="T4" fmla="*/ 45 w 69"/>
                  <a:gd name="T5" fmla="*/ 866 h 1749"/>
                  <a:gd name="T6" fmla="*/ 45 w 69"/>
                  <a:gd name="T7" fmla="*/ 435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65" name="Group 22"/>
            <p:cNvGrpSpPr>
              <a:grpSpLocks/>
            </p:cNvGrpSpPr>
            <p:nvPr/>
          </p:nvGrpSpPr>
          <p:grpSpPr bwMode="auto">
            <a:xfrm>
              <a:off x="2350" y="906"/>
              <a:ext cx="63" cy="2207"/>
              <a:chOff x="2350" y="906"/>
              <a:chExt cx="63" cy="2207"/>
            </a:xfrm>
          </p:grpSpPr>
          <p:sp>
            <p:nvSpPr>
              <p:cNvPr id="82999"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3000" name="Freeform 24"/>
              <p:cNvSpPr>
                <a:spLocks/>
              </p:cNvSpPr>
              <p:nvPr/>
            </p:nvSpPr>
            <p:spPr bwMode="auto">
              <a:xfrm>
                <a:off x="2351" y="906"/>
                <a:ext cx="62" cy="1634"/>
              </a:xfrm>
              <a:custGeom>
                <a:avLst/>
                <a:gdLst>
                  <a:gd name="T0" fmla="*/ 0 w 69"/>
                  <a:gd name="T1" fmla="*/ 631 h 1749"/>
                  <a:gd name="T2" fmla="*/ 0 w 69"/>
                  <a:gd name="T3" fmla="*/ 0 h 1749"/>
                  <a:gd name="T4" fmla="*/ 13 w 69"/>
                  <a:gd name="T5" fmla="*/ 13 h 1749"/>
                  <a:gd name="T6" fmla="*/ 13 w 69"/>
                  <a:gd name="T7" fmla="*/ 631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66" name="Group 25"/>
            <p:cNvGrpSpPr>
              <a:grpSpLocks/>
            </p:cNvGrpSpPr>
            <p:nvPr/>
          </p:nvGrpSpPr>
          <p:grpSpPr bwMode="auto">
            <a:xfrm>
              <a:off x="2630" y="1697"/>
              <a:ext cx="54" cy="799"/>
              <a:chOff x="2630" y="1697"/>
              <a:chExt cx="66" cy="799"/>
            </a:xfrm>
          </p:grpSpPr>
          <p:sp>
            <p:nvSpPr>
              <p:cNvPr id="82997"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98" name="Freeform 27"/>
              <p:cNvSpPr>
                <a:spLocks/>
              </p:cNvSpPr>
              <p:nvPr/>
            </p:nvSpPr>
            <p:spPr bwMode="auto">
              <a:xfrm>
                <a:off x="2634" y="1697"/>
                <a:ext cx="62" cy="532"/>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67" name="Group 28"/>
            <p:cNvGrpSpPr>
              <a:grpSpLocks/>
            </p:cNvGrpSpPr>
            <p:nvPr/>
          </p:nvGrpSpPr>
          <p:grpSpPr bwMode="auto">
            <a:xfrm>
              <a:off x="3006" y="1908"/>
              <a:ext cx="39" cy="690"/>
              <a:chOff x="3006" y="2018"/>
              <a:chExt cx="37" cy="928"/>
            </a:xfrm>
          </p:grpSpPr>
          <p:sp>
            <p:nvSpPr>
              <p:cNvPr id="82995"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96"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68" name="Group 31"/>
            <p:cNvGrpSpPr>
              <a:grpSpLocks/>
            </p:cNvGrpSpPr>
            <p:nvPr/>
          </p:nvGrpSpPr>
          <p:grpSpPr bwMode="auto">
            <a:xfrm>
              <a:off x="3334" y="2146"/>
              <a:ext cx="30" cy="394"/>
              <a:chOff x="3334" y="2146"/>
              <a:chExt cx="30" cy="394"/>
            </a:xfrm>
          </p:grpSpPr>
          <p:sp>
            <p:nvSpPr>
              <p:cNvPr id="82993"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94"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69" name="Group 34"/>
            <p:cNvGrpSpPr>
              <a:grpSpLocks/>
            </p:cNvGrpSpPr>
            <p:nvPr/>
          </p:nvGrpSpPr>
          <p:grpSpPr bwMode="auto">
            <a:xfrm>
              <a:off x="3743" y="1865"/>
              <a:ext cx="37" cy="807"/>
              <a:chOff x="3743" y="1865"/>
              <a:chExt cx="37" cy="1010"/>
            </a:xfrm>
          </p:grpSpPr>
          <p:sp>
            <p:nvSpPr>
              <p:cNvPr id="82991"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92"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70" name="Group 37"/>
            <p:cNvGrpSpPr>
              <a:grpSpLocks/>
            </p:cNvGrpSpPr>
            <p:nvPr/>
          </p:nvGrpSpPr>
          <p:grpSpPr bwMode="auto">
            <a:xfrm>
              <a:off x="3426" y="1586"/>
              <a:ext cx="63" cy="1859"/>
              <a:chOff x="3426" y="1586"/>
              <a:chExt cx="63" cy="1859"/>
            </a:xfrm>
          </p:grpSpPr>
          <p:sp>
            <p:nvSpPr>
              <p:cNvPr id="82989"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90" name="Freeform 39"/>
              <p:cNvSpPr>
                <a:spLocks/>
              </p:cNvSpPr>
              <p:nvPr/>
            </p:nvSpPr>
            <p:spPr bwMode="auto">
              <a:xfrm>
                <a:off x="3426" y="1586"/>
                <a:ext cx="63" cy="1282"/>
              </a:xfrm>
              <a:custGeom>
                <a:avLst/>
                <a:gdLst>
                  <a:gd name="T0" fmla="*/ 0 w 69"/>
                  <a:gd name="T1" fmla="*/ 17 h 1749"/>
                  <a:gd name="T2" fmla="*/ 0 w 69"/>
                  <a:gd name="T3" fmla="*/ 0 h 1749"/>
                  <a:gd name="T4" fmla="*/ 18 w 69"/>
                  <a:gd name="T5" fmla="*/ 1 h 1749"/>
                  <a:gd name="T6" fmla="*/ 18 w 69"/>
                  <a:gd name="T7" fmla="*/ 17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71" name="Group 40"/>
            <p:cNvGrpSpPr>
              <a:grpSpLocks/>
            </p:cNvGrpSpPr>
            <p:nvPr/>
          </p:nvGrpSpPr>
          <p:grpSpPr bwMode="auto">
            <a:xfrm>
              <a:off x="4037" y="1694"/>
              <a:ext cx="52" cy="1262"/>
              <a:chOff x="4037" y="1694"/>
              <a:chExt cx="52" cy="1262"/>
            </a:xfrm>
          </p:grpSpPr>
          <p:sp>
            <p:nvSpPr>
              <p:cNvPr id="82987"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88"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72" name="Group 43"/>
            <p:cNvGrpSpPr>
              <a:grpSpLocks/>
            </p:cNvGrpSpPr>
            <p:nvPr/>
          </p:nvGrpSpPr>
          <p:grpSpPr bwMode="auto">
            <a:xfrm>
              <a:off x="4371" y="2084"/>
              <a:ext cx="38" cy="654"/>
              <a:chOff x="4371" y="2084"/>
              <a:chExt cx="38" cy="654"/>
            </a:xfrm>
          </p:grpSpPr>
          <p:sp>
            <p:nvSpPr>
              <p:cNvPr id="82985"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86"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73" name="Group 46"/>
            <p:cNvGrpSpPr>
              <a:grpSpLocks/>
            </p:cNvGrpSpPr>
            <p:nvPr/>
          </p:nvGrpSpPr>
          <p:grpSpPr bwMode="auto">
            <a:xfrm>
              <a:off x="4559" y="2143"/>
              <a:ext cx="29" cy="521"/>
              <a:chOff x="4559" y="2143"/>
              <a:chExt cx="29" cy="521"/>
            </a:xfrm>
          </p:grpSpPr>
          <p:sp>
            <p:nvSpPr>
              <p:cNvPr id="82983"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84"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74" name="Group 49"/>
            <p:cNvGrpSpPr>
              <a:grpSpLocks/>
            </p:cNvGrpSpPr>
            <p:nvPr/>
          </p:nvGrpSpPr>
          <p:grpSpPr bwMode="auto">
            <a:xfrm>
              <a:off x="4655" y="2101"/>
              <a:ext cx="29" cy="819"/>
              <a:chOff x="4655" y="2101"/>
              <a:chExt cx="29" cy="819"/>
            </a:xfrm>
          </p:grpSpPr>
          <p:sp>
            <p:nvSpPr>
              <p:cNvPr id="82981"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82"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2975" name="Group 52"/>
            <p:cNvGrpSpPr>
              <a:grpSpLocks/>
            </p:cNvGrpSpPr>
            <p:nvPr/>
          </p:nvGrpSpPr>
          <p:grpSpPr bwMode="auto">
            <a:xfrm flipH="1">
              <a:off x="5051" y="860"/>
              <a:ext cx="72" cy="1822"/>
              <a:chOff x="1968" y="1205"/>
              <a:chExt cx="63" cy="1093"/>
            </a:xfrm>
          </p:grpSpPr>
          <p:sp>
            <p:nvSpPr>
              <p:cNvPr id="82979"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2980" name="Freeform 54"/>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82976"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82977"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82978"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82947" name="Text Box 58"/>
          <p:cNvSpPr txBox="1">
            <a:spLocks noChangeArrowheads="1"/>
          </p:cNvSpPr>
          <p:nvPr/>
        </p:nvSpPr>
        <p:spPr bwMode="auto">
          <a:xfrm>
            <a:off x="3424238" y="1244600"/>
            <a:ext cx="2217737" cy="366713"/>
          </a:xfrm>
          <a:prstGeom prst="rect">
            <a:avLst/>
          </a:prstGeom>
          <a:noFill/>
          <a:ln w="9525">
            <a:noFill/>
            <a:miter lim="800000"/>
            <a:headEnd/>
            <a:tailEnd/>
          </a:ln>
        </p:spPr>
        <p:txBody>
          <a:bodyPr wrap="none">
            <a:spAutoFit/>
          </a:bodyPr>
          <a:lstStyle/>
          <a:p>
            <a:r>
              <a:rPr lang="en-US" i="0">
                <a:latin typeface="Tahoma" pitchFamily="34" charset="0"/>
              </a:rPr>
              <a:t>N Loading / Sources</a:t>
            </a:r>
          </a:p>
        </p:txBody>
      </p:sp>
      <p:sp>
        <p:nvSpPr>
          <p:cNvPr id="82948" name="Line 59"/>
          <p:cNvSpPr>
            <a:spLocks noChangeShapeType="1"/>
          </p:cNvSpPr>
          <p:nvPr/>
        </p:nvSpPr>
        <p:spPr bwMode="auto">
          <a:xfrm>
            <a:off x="1736725" y="1619250"/>
            <a:ext cx="1588" cy="452438"/>
          </a:xfrm>
          <a:prstGeom prst="line">
            <a:avLst/>
          </a:prstGeom>
          <a:noFill/>
          <a:ln w="76200">
            <a:solidFill>
              <a:schemeClr val="tx1"/>
            </a:solidFill>
            <a:round/>
            <a:headEnd/>
            <a:tailEnd type="triangle" w="med" len="med"/>
          </a:ln>
        </p:spPr>
        <p:txBody>
          <a:bodyPr/>
          <a:lstStyle/>
          <a:p>
            <a:endParaRPr lang="en-US"/>
          </a:p>
        </p:txBody>
      </p:sp>
      <p:sp>
        <p:nvSpPr>
          <p:cNvPr id="82949" name="Line 59"/>
          <p:cNvSpPr>
            <a:spLocks noChangeShapeType="1"/>
          </p:cNvSpPr>
          <p:nvPr/>
        </p:nvSpPr>
        <p:spPr bwMode="auto">
          <a:xfrm>
            <a:off x="2635250" y="1612900"/>
            <a:ext cx="1588" cy="452438"/>
          </a:xfrm>
          <a:prstGeom prst="line">
            <a:avLst/>
          </a:prstGeom>
          <a:noFill/>
          <a:ln w="76200">
            <a:solidFill>
              <a:schemeClr val="tx1"/>
            </a:solidFill>
            <a:round/>
            <a:headEnd/>
            <a:tailEnd type="triangle" w="med" len="med"/>
          </a:ln>
        </p:spPr>
        <p:txBody>
          <a:bodyPr/>
          <a:lstStyle/>
          <a:p>
            <a:endParaRPr lang="en-US"/>
          </a:p>
        </p:txBody>
      </p:sp>
      <p:sp>
        <p:nvSpPr>
          <p:cNvPr id="82950" name="Line 59"/>
          <p:cNvSpPr>
            <a:spLocks noChangeShapeType="1"/>
          </p:cNvSpPr>
          <p:nvPr/>
        </p:nvSpPr>
        <p:spPr bwMode="auto">
          <a:xfrm>
            <a:off x="3600450" y="1643063"/>
            <a:ext cx="1588" cy="452437"/>
          </a:xfrm>
          <a:prstGeom prst="line">
            <a:avLst/>
          </a:prstGeom>
          <a:noFill/>
          <a:ln w="76200">
            <a:solidFill>
              <a:schemeClr val="tx1"/>
            </a:solidFill>
            <a:round/>
            <a:headEnd/>
            <a:tailEnd type="triangle" w="med" len="med"/>
          </a:ln>
        </p:spPr>
        <p:txBody>
          <a:bodyPr/>
          <a:lstStyle/>
          <a:p>
            <a:endParaRPr lang="en-US"/>
          </a:p>
        </p:txBody>
      </p:sp>
      <p:sp>
        <p:nvSpPr>
          <p:cNvPr id="82951" name="Line 59"/>
          <p:cNvSpPr>
            <a:spLocks noChangeShapeType="1"/>
          </p:cNvSpPr>
          <p:nvPr/>
        </p:nvSpPr>
        <p:spPr bwMode="auto">
          <a:xfrm>
            <a:off x="4452938" y="1617663"/>
            <a:ext cx="1587" cy="452437"/>
          </a:xfrm>
          <a:prstGeom prst="line">
            <a:avLst/>
          </a:prstGeom>
          <a:noFill/>
          <a:ln w="76200">
            <a:solidFill>
              <a:schemeClr val="tx1"/>
            </a:solidFill>
            <a:round/>
            <a:headEnd/>
            <a:tailEnd type="triangle" w="med" len="med"/>
          </a:ln>
        </p:spPr>
        <p:txBody>
          <a:bodyPr/>
          <a:lstStyle/>
          <a:p>
            <a:endParaRPr lang="en-US"/>
          </a:p>
        </p:txBody>
      </p:sp>
      <p:sp>
        <p:nvSpPr>
          <p:cNvPr id="82952" name="Line 59"/>
          <p:cNvSpPr>
            <a:spLocks noChangeShapeType="1"/>
          </p:cNvSpPr>
          <p:nvPr/>
        </p:nvSpPr>
        <p:spPr bwMode="auto">
          <a:xfrm>
            <a:off x="5267325" y="1631950"/>
            <a:ext cx="1588" cy="452438"/>
          </a:xfrm>
          <a:prstGeom prst="line">
            <a:avLst/>
          </a:prstGeom>
          <a:noFill/>
          <a:ln w="76200">
            <a:solidFill>
              <a:schemeClr val="tx1"/>
            </a:solidFill>
            <a:round/>
            <a:headEnd/>
            <a:tailEnd type="triangle" w="med" len="med"/>
          </a:ln>
        </p:spPr>
        <p:txBody>
          <a:bodyPr/>
          <a:lstStyle/>
          <a:p>
            <a:endParaRPr lang="en-US"/>
          </a:p>
        </p:txBody>
      </p:sp>
      <p:sp>
        <p:nvSpPr>
          <p:cNvPr id="82953" name="Line 59"/>
          <p:cNvSpPr>
            <a:spLocks noChangeShapeType="1"/>
          </p:cNvSpPr>
          <p:nvPr/>
        </p:nvSpPr>
        <p:spPr bwMode="auto">
          <a:xfrm>
            <a:off x="6184900" y="1635125"/>
            <a:ext cx="1588" cy="452438"/>
          </a:xfrm>
          <a:prstGeom prst="line">
            <a:avLst/>
          </a:prstGeom>
          <a:noFill/>
          <a:ln w="76200">
            <a:solidFill>
              <a:schemeClr val="tx1"/>
            </a:solidFill>
            <a:round/>
            <a:headEnd/>
            <a:tailEnd type="triangle" w="med" len="med"/>
          </a:ln>
        </p:spPr>
        <p:txBody>
          <a:bodyPr/>
          <a:lstStyle/>
          <a:p>
            <a:endParaRPr lang="en-US"/>
          </a:p>
        </p:txBody>
      </p:sp>
      <p:sp>
        <p:nvSpPr>
          <p:cNvPr id="82954" name="Line 59"/>
          <p:cNvSpPr>
            <a:spLocks noChangeShapeType="1"/>
          </p:cNvSpPr>
          <p:nvPr/>
        </p:nvSpPr>
        <p:spPr bwMode="auto">
          <a:xfrm>
            <a:off x="7345363" y="1638300"/>
            <a:ext cx="1587" cy="452438"/>
          </a:xfrm>
          <a:prstGeom prst="line">
            <a:avLst/>
          </a:prstGeom>
          <a:noFill/>
          <a:ln w="76200">
            <a:solidFill>
              <a:schemeClr val="tx1"/>
            </a:solidFill>
            <a:round/>
            <a:headEnd/>
            <a:tailEnd type="triangle" w="med" len="med"/>
          </a:ln>
        </p:spPr>
        <p:txBody>
          <a:bodyPr/>
          <a:lstStyle/>
          <a:p>
            <a:endParaRPr lang="en-US"/>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a:xfrm>
            <a:off x="762000" y="274638"/>
            <a:ext cx="7904328" cy="868362"/>
          </a:xfrm>
        </p:spPr>
        <p:txBody>
          <a:bodyPr/>
          <a:lstStyle/>
          <a:p>
            <a:pPr eaLnBrk="1" hangingPunct="1">
              <a:defRPr/>
            </a:pPr>
            <a:r>
              <a:rPr lang="en-US" sz="3600" dirty="0" smtClean="0">
                <a:ln>
                  <a:noFill/>
                </a:ln>
                <a:effectLst/>
              </a:rPr>
              <a:t>Nitrate Contamination Study Area </a:t>
            </a:r>
          </a:p>
        </p:txBody>
      </p:sp>
      <p:pic>
        <p:nvPicPr>
          <p:cNvPr id="5" name="Picture 2" descr="C:\Users\thharter\Documents\Thom\227 (Nitrate Report to Leg)\Report\Current Drafts\TR2-Maps\Land_Cover_20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508" y="1362880"/>
            <a:ext cx="7608627" cy="5495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2286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Wastewater Treatment Plants </a:t>
            </a:r>
            <a:br>
              <a:rPr lang="en-US" sz="3200" dirty="0" smtClean="0"/>
            </a:br>
            <a:r>
              <a:rPr lang="en-US" sz="3200" dirty="0" smtClean="0"/>
              <a:t>and Food Processors </a:t>
            </a:r>
            <a:endParaRPr lang="en-US" sz="3200" dirty="0"/>
          </a:p>
        </p:txBody>
      </p:sp>
      <p:pic>
        <p:nvPicPr>
          <p:cNvPr id="6" name="Picture 5" descr="Description: C:\Users\Public\MAY_MAPS\WWTP_FP_LocationMAP_MAY.jpg"/>
          <p:cNvPicPr/>
          <p:nvPr/>
        </p:nvPicPr>
        <p:blipFill>
          <a:blip r:embed="rId3" cstate="print"/>
          <a:srcRect/>
          <a:stretch>
            <a:fillRect/>
          </a:stretch>
        </p:blipFill>
        <p:spPr bwMode="auto">
          <a:xfrm>
            <a:off x="1047750" y="1447446"/>
            <a:ext cx="7048500" cy="5157788"/>
          </a:xfrm>
          <a:prstGeom prst="rect">
            <a:avLst/>
          </a:prstGeom>
          <a:noFill/>
          <a:ln w="9525">
            <a:noFill/>
            <a:miter lim="800000"/>
            <a:headEnd/>
            <a:tailEnd/>
          </a:ln>
        </p:spPr>
      </p:pic>
      <p:sp>
        <p:nvSpPr>
          <p:cNvPr id="4" name="Oval 3"/>
          <p:cNvSpPr/>
          <p:nvPr/>
        </p:nvSpPr>
        <p:spPr>
          <a:xfrm>
            <a:off x="7932717" y="279068"/>
            <a:ext cx="415636" cy="391886"/>
          </a:xfrm>
          <a:prstGeom prst="ellipse">
            <a:avLst/>
          </a:prstGeom>
          <a:solidFill>
            <a:srgbClr val="35EB4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107382" y="855023"/>
            <a:ext cx="320633" cy="332508"/>
          </a:xfrm>
          <a:prstGeom prst="rect">
            <a:avLst/>
          </a:prstGeom>
          <a:solidFill>
            <a:srgbClr val="11C1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43739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1999" y="274638"/>
            <a:ext cx="8231875" cy="868362"/>
          </a:xfrm>
        </p:spPr>
        <p:txBody>
          <a:bodyPr/>
          <a:lstStyle/>
          <a:p>
            <a:r>
              <a:rPr lang="en-US" dirty="0" smtClean="0"/>
              <a:t>Nitrate Drinking Water Standard</a:t>
            </a:r>
            <a:endParaRPr lang="en-US" dirty="0"/>
          </a:p>
        </p:txBody>
      </p:sp>
      <p:sp>
        <p:nvSpPr>
          <p:cNvPr id="3" name="Content Placeholder 2"/>
          <p:cNvSpPr>
            <a:spLocks noGrp="1"/>
          </p:cNvSpPr>
          <p:nvPr>
            <p:ph idx="4294967295"/>
          </p:nvPr>
        </p:nvSpPr>
        <p:spPr>
          <a:xfrm>
            <a:off x="941388" y="1419225"/>
            <a:ext cx="8202612" cy="5159375"/>
          </a:xfrm>
          <a:noFill/>
          <a:ln>
            <a:solidFill>
              <a:schemeClr val="tx2"/>
            </a:solidFill>
          </a:ln>
        </p:spPr>
        <p:txBody>
          <a:bodyPr/>
          <a:lstStyle/>
          <a:p>
            <a:pPr marL="0" indent="0" eaLnBrk="1" hangingPunct="1">
              <a:spcBef>
                <a:spcPts val="0"/>
              </a:spcBef>
              <a:buFontTx/>
              <a:buNone/>
              <a:defRPr/>
            </a:pPr>
            <a:endParaRPr lang="en-US" sz="1800" b="1" dirty="0" smtClean="0">
              <a:solidFill>
                <a:schemeClr val="tx2"/>
              </a:solidFill>
              <a:latin typeface="Times New Roman" pitchFamily="18" charset="0"/>
              <a:cs typeface="Times New Roman" pitchFamily="18" charset="0"/>
            </a:endParaRPr>
          </a:p>
          <a:p>
            <a:pPr marL="0" indent="0" eaLnBrk="1" hangingPunct="1">
              <a:spcBef>
                <a:spcPts val="0"/>
              </a:spcBef>
              <a:buFontTx/>
              <a:buNone/>
              <a:defRPr/>
            </a:pPr>
            <a:r>
              <a:rPr lang="en-US" sz="2800" b="1" dirty="0">
                <a:solidFill>
                  <a:schemeClr val="tx2"/>
                </a:solidFill>
                <a:latin typeface="Times New Roman" pitchFamily="18" charset="0"/>
                <a:cs typeface="Times New Roman" pitchFamily="18" charset="0"/>
              </a:rPr>
              <a:t>M</a:t>
            </a:r>
            <a:r>
              <a:rPr lang="en-US" sz="2800" b="1" dirty="0" smtClean="0">
                <a:solidFill>
                  <a:schemeClr val="tx2"/>
                </a:solidFill>
                <a:latin typeface="Times New Roman" pitchFamily="18" charset="0"/>
                <a:cs typeface="Times New Roman" pitchFamily="18" charset="0"/>
              </a:rPr>
              <a:t>aximum contaminant level (MCL):</a:t>
            </a:r>
          </a:p>
          <a:p>
            <a:pPr marL="914400" indent="0" eaLnBrk="1" hangingPunct="1">
              <a:spcBef>
                <a:spcPts val="1200"/>
              </a:spcBef>
              <a:buFontTx/>
              <a:buNone/>
              <a:defRPr/>
            </a:pPr>
            <a:r>
              <a:rPr lang="en-US" sz="4000" dirty="0" smtClean="0">
                <a:solidFill>
                  <a:schemeClr val="tx2"/>
                </a:solidFill>
                <a:latin typeface="Times New Roman" pitchFamily="18" charset="0"/>
                <a:cs typeface="Times New Roman" pitchFamily="18" charset="0"/>
              </a:rPr>
              <a:t>= </a:t>
            </a:r>
            <a:r>
              <a:rPr lang="en-US" sz="4000" b="1" dirty="0" smtClean="0">
                <a:solidFill>
                  <a:schemeClr val="tx2"/>
                </a:solidFill>
                <a:latin typeface="Times New Roman" pitchFamily="18" charset="0"/>
                <a:cs typeface="Times New Roman" pitchFamily="18" charset="0"/>
              </a:rPr>
              <a:t>45</a:t>
            </a:r>
            <a:r>
              <a:rPr lang="en-US" sz="4000" dirty="0" smtClean="0">
                <a:solidFill>
                  <a:schemeClr val="tx2"/>
                </a:solidFill>
                <a:latin typeface="Times New Roman" pitchFamily="18" charset="0"/>
                <a:cs typeface="Times New Roman" pitchFamily="18" charset="0"/>
              </a:rPr>
              <a:t> ppm NO</a:t>
            </a:r>
            <a:r>
              <a:rPr lang="en-US" sz="4000" baseline="-25000" dirty="0" smtClean="0">
                <a:solidFill>
                  <a:schemeClr val="tx2"/>
                </a:solidFill>
                <a:latin typeface="Times New Roman" pitchFamily="18" charset="0"/>
                <a:cs typeface="Times New Roman" pitchFamily="18" charset="0"/>
              </a:rPr>
              <a:t>3</a:t>
            </a:r>
          </a:p>
          <a:p>
            <a:pPr marL="0" indent="0" eaLnBrk="1" hangingPunct="1">
              <a:spcBef>
                <a:spcPts val="0"/>
              </a:spcBef>
              <a:buFontTx/>
              <a:buNone/>
              <a:defRPr/>
            </a:pPr>
            <a:endParaRPr lang="en-US" dirty="0" smtClean="0">
              <a:solidFill>
                <a:schemeClr val="tx2"/>
              </a:solidFill>
              <a:latin typeface="Times New Roman" pitchFamily="18" charset="0"/>
              <a:cs typeface="Times New Roman" pitchFamily="18" charset="0"/>
            </a:endParaRPr>
          </a:p>
          <a:p>
            <a:pPr marL="1092200" indent="-177800" eaLnBrk="1" hangingPunct="1">
              <a:spcBef>
                <a:spcPts val="0"/>
              </a:spcBef>
              <a:buFontTx/>
              <a:buNone/>
              <a:defRPr/>
            </a:pPr>
            <a:r>
              <a:rPr lang="en-US" sz="2400" dirty="0" smtClean="0">
                <a:solidFill>
                  <a:schemeClr val="tx2">
                    <a:lumMod val="85000"/>
                    <a:lumOff val="15000"/>
                  </a:schemeClr>
                </a:solidFill>
                <a:latin typeface="Times New Roman" pitchFamily="18" charset="0"/>
                <a:cs typeface="Times New Roman" pitchFamily="18" charset="0"/>
              </a:rPr>
              <a:t> </a:t>
            </a:r>
          </a:p>
          <a:p>
            <a:pPr marL="1377950" indent="-463550" eaLnBrk="1" hangingPunct="1">
              <a:spcBef>
                <a:spcPts val="0"/>
              </a:spcBef>
              <a:buFontTx/>
              <a:buNone/>
              <a:defRPr/>
            </a:pPr>
            <a:r>
              <a:rPr lang="en-US" dirty="0" smtClean="0">
                <a:solidFill>
                  <a:schemeClr val="tx2">
                    <a:lumMod val="85000"/>
                    <a:lumOff val="15000"/>
                  </a:schemeClr>
                </a:solidFill>
                <a:latin typeface="Times New Roman" pitchFamily="18" charset="0"/>
                <a:cs typeface="Times New Roman" pitchFamily="18" charset="0"/>
              </a:rPr>
              <a:t>	</a:t>
            </a:r>
            <a:endParaRPr lang="en-US" dirty="0">
              <a:solidFill>
                <a:schemeClr val="tx2">
                  <a:lumMod val="85000"/>
                  <a:lumOff val="1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6669529"/>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Septic Systems</a:t>
            </a:r>
            <a:endParaRPr lang="en-US" dirty="0"/>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8941" t="11791" r="8941" b="11791"/>
          <a:stretch/>
        </p:blipFill>
        <p:spPr>
          <a:xfrm>
            <a:off x="818919" y="1460309"/>
            <a:ext cx="7506162" cy="5397691"/>
          </a:xfrm>
          <a:prstGeom prst="rect">
            <a:avLst/>
          </a:prstGeom>
        </p:spPr>
      </p:pic>
    </p:spTree>
    <p:extLst>
      <p:ext uri="{BB962C8B-B14F-4D97-AF65-F5344CB8AC3E}">
        <p14:creationId xmlns:p14="http://schemas.microsoft.com/office/powerpoint/2010/main" val="3675824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46161" y="236773"/>
            <a:ext cx="8145439" cy="868362"/>
          </a:xfrm>
        </p:spPr>
        <p:txBody>
          <a:bodyPr/>
          <a:lstStyle/>
          <a:p>
            <a:pPr>
              <a:defRPr/>
            </a:pPr>
            <a:r>
              <a:rPr lang="en-US" dirty="0" smtClean="0"/>
              <a:t>Sources of Groundwater Nitrate</a:t>
            </a:r>
            <a:endParaRPr lang="en-US" dirty="0"/>
          </a:p>
        </p:txBody>
      </p:sp>
      <p:pic>
        <p:nvPicPr>
          <p:cNvPr id="105474" name="Picture 6"/>
          <p:cNvPicPr>
            <a:picLocks noChangeAspect="1" noChangeArrowheads="1"/>
          </p:cNvPicPr>
          <p:nvPr/>
        </p:nvPicPr>
        <p:blipFill>
          <a:blip r:embed="rId3"/>
          <a:srcRect/>
          <a:stretch>
            <a:fillRect/>
          </a:stretch>
        </p:blipFill>
        <p:spPr bwMode="auto">
          <a:xfrm>
            <a:off x="2224088" y="1360488"/>
            <a:ext cx="4397375" cy="5454650"/>
          </a:xfrm>
          <a:prstGeom prst="rect">
            <a:avLst/>
          </a:prstGeom>
          <a:noFill/>
          <a:ln w="9525">
            <a:noFill/>
            <a:miter lim="800000"/>
            <a:headEnd/>
            <a:tailEnd/>
          </a:ln>
        </p:spPr>
      </p:pic>
      <p:sp>
        <p:nvSpPr>
          <p:cNvPr id="5" name="TextBox 4"/>
          <p:cNvSpPr txBox="1"/>
          <p:nvPr/>
        </p:nvSpPr>
        <p:spPr>
          <a:xfrm>
            <a:off x="6621463" y="1774825"/>
            <a:ext cx="2112962" cy="1200329"/>
          </a:xfrm>
          <a:prstGeom prst="rect">
            <a:avLst/>
          </a:prstGeom>
          <a:noFill/>
        </p:spPr>
        <p:txBody>
          <a:bodyPr wrap="square">
            <a:spAutoFit/>
          </a:bodyPr>
          <a:lstStyle/>
          <a:p>
            <a:pPr>
              <a:defRPr/>
            </a:pPr>
            <a:endParaRPr lang="en-US" b="1" i="0" dirty="0">
              <a:latin typeface="Calibri" pitchFamily="34" charset="0"/>
              <a:cs typeface="Calibri" pitchFamily="34" charset="0"/>
            </a:endParaRPr>
          </a:p>
          <a:p>
            <a:pPr>
              <a:defRPr/>
            </a:pPr>
            <a:r>
              <a:rPr lang="en-US" b="1" i="0" dirty="0">
                <a:latin typeface="Calibri" pitchFamily="34" charset="0"/>
                <a:cs typeface="Calibri" pitchFamily="34" charset="0"/>
              </a:rPr>
              <a:t>1 </a:t>
            </a:r>
            <a:r>
              <a:rPr lang="en-US" b="1" i="0" dirty="0" err="1" smtClean="0">
                <a:latin typeface="Calibri" pitchFamily="34" charset="0"/>
                <a:cs typeface="Calibri" pitchFamily="34" charset="0"/>
              </a:rPr>
              <a:t>Gigagram</a:t>
            </a:r>
            <a:r>
              <a:rPr lang="en-US" b="1" i="0" dirty="0" smtClean="0">
                <a:latin typeface="Calibri" pitchFamily="34" charset="0"/>
                <a:cs typeface="Calibri" pitchFamily="34" charset="0"/>
              </a:rPr>
              <a:t> </a:t>
            </a:r>
            <a:endParaRPr lang="en-US" b="1" i="0" dirty="0">
              <a:latin typeface="Calibri" pitchFamily="34" charset="0"/>
              <a:cs typeface="Calibri" pitchFamily="34" charset="0"/>
            </a:endParaRPr>
          </a:p>
          <a:p>
            <a:pPr marL="177800" indent="-177800">
              <a:defRPr/>
            </a:pPr>
            <a:r>
              <a:rPr lang="en-US" i="0" dirty="0">
                <a:latin typeface="Calibri" pitchFamily="34" charset="0"/>
                <a:cs typeface="Calibri" pitchFamily="34" charset="0"/>
              </a:rPr>
              <a:t>= 1,000 metric tons </a:t>
            </a:r>
          </a:p>
          <a:p>
            <a:pPr>
              <a:defRPr/>
            </a:pPr>
            <a:r>
              <a:rPr lang="en-US" i="0" dirty="0">
                <a:latin typeface="Calibri" pitchFamily="34" charset="0"/>
                <a:cs typeface="Calibri" pitchFamily="34" charset="0"/>
              </a:rPr>
              <a:t>= 1,100 US tons</a:t>
            </a:r>
          </a:p>
        </p:txBody>
      </p:sp>
      <p:sp>
        <p:nvSpPr>
          <p:cNvPr id="2" name="TextBox 1"/>
          <p:cNvSpPr txBox="1"/>
          <p:nvPr/>
        </p:nvSpPr>
        <p:spPr>
          <a:xfrm>
            <a:off x="3220871" y="5165256"/>
            <a:ext cx="2621230" cy="369332"/>
          </a:xfrm>
          <a:prstGeom prst="rect">
            <a:avLst/>
          </a:prstGeom>
          <a:solidFill>
            <a:schemeClr val="tx1"/>
          </a:solidFill>
        </p:spPr>
        <p:txBody>
          <a:bodyPr wrap="none" rtlCol="0">
            <a:spAutoFit/>
          </a:bodyPr>
          <a:lstStyle/>
          <a:p>
            <a:r>
              <a:rPr lang="en-US" i="0" dirty="0" smtClean="0">
                <a:solidFill>
                  <a:schemeClr val="bg1"/>
                </a:solidFill>
                <a:cs typeface="Times New Roman" pitchFamily="18" charset="0"/>
              </a:rPr>
              <a:t>Cropland</a:t>
            </a:r>
            <a:r>
              <a:rPr lang="en-US" i="0" dirty="0" smtClean="0">
                <a:solidFill>
                  <a:schemeClr val="bg1"/>
                </a:solidFill>
                <a:latin typeface="+mn-lt"/>
              </a:rPr>
              <a:t> – 200 </a:t>
            </a:r>
            <a:r>
              <a:rPr lang="en-US" i="0" dirty="0" err="1" smtClean="0">
                <a:solidFill>
                  <a:schemeClr val="bg1"/>
                </a:solidFill>
                <a:latin typeface="+mn-lt"/>
              </a:rPr>
              <a:t>Gg</a:t>
            </a:r>
            <a:r>
              <a:rPr lang="en-US" i="0" dirty="0" smtClean="0">
                <a:solidFill>
                  <a:schemeClr val="bg1"/>
                </a:solidFill>
                <a:latin typeface="+mn-lt"/>
              </a:rPr>
              <a:t> N/</a:t>
            </a:r>
            <a:r>
              <a:rPr lang="en-US" i="0" dirty="0" err="1" smtClean="0">
                <a:solidFill>
                  <a:schemeClr val="bg1"/>
                </a:solidFill>
                <a:latin typeface="+mn-lt"/>
              </a:rPr>
              <a:t>yr</a:t>
            </a:r>
            <a:endParaRPr lang="en-US" i="0" dirty="0">
              <a:solidFill>
                <a:schemeClr val="bg1"/>
              </a:solidFill>
              <a:latin typeface="+mn-lt"/>
            </a:endParaRPr>
          </a:p>
        </p:txBody>
      </p:sp>
    </p:spTree>
    <p:extLst>
      <p:ext uri="{BB962C8B-B14F-4D97-AF65-F5344CB8AC3E}">
        <p14:creationId xmlns:p14="http://schemas.microsoft.com/office/powerpoint/2010/main" val="1570589286"/>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0"/>
            <a:ext cx="725654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3697392" y="0"/>
            <a:ext cx="5462546" cy="68143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448550" y="274638"/>
            <a:ext cx="1543050" cy="868362"/>
          </a:xfrm>
        </p:spPr>
        <p:txBody>
          <a:bodyPr/>
          <a:lstStyle/>
          <a:p>
            <a:r>
              <a:rPr lang="en-US" sz="1800" dirty="0" smtClean="0"/>
              <a:t>Cropland Mass Balance</a:t>
            </a:r>
            <a:endParaRPr lang="en-US" sz="1800" dirty="0"/>
          </a:p>
        </p:txBody>
      </p:sp>
      <p:sp>
        <p:nvSpPr>
          <p:cNvPr id="7" name="Right Arrow 6"/>
          <p:cNvSpPr/>
          <p:nvPr/>
        </p:nvSpPr>
        <p:spPr>
          <a:xfrm>
            <a:off x="3880884" y="2573079"/>
            <a:ext cx="1233376" cy="16374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84380" y="241308"/>
            <a:ext cx="3501573" cy="6572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Pie 2"/>
          <p:cNvSpPr/>
          <p:nvPr/>
        </p:nvSpPr>
        <p:spPr>
          <a:xfrm>
            <a:off x="3188813" y="1416551"/>
            <a:ext cx="4191134" cy="4130234"/>
          </a:xfrm>
          <a:prstGeom prst="pie">
            <a:avLst>
              <a:gd name="adj1" fmla="val 122667"/>
              <a:gd name="adj2" fmla="val 1657246"/>
            </a:avLst>
          </a:prstGeom>
          <a:blipFill dpi="0" rotWithShape="1">
            <a:blip r:embed="rId5" cstate="print">
              <a:alphaModFix amt="18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p:cNvSpPr txBox="1"/>
          <p:nvPr/>
        </p:nvSpPr>
        <p:spPr>
          <a:xfrm>
            <a:off x="1835989" y="874890"/>
            <a:ext cx="1666335" cy="338554"/>
          </a:xfrm>
          <a:prstGeom prst="rect">
            <a:avLst/>
          </a:prstGeom>
          <a:solidFill>
            <a:schemeClr val="bg1"/>
          </a:solidFill>
        </p:spPr>
        <p:txBody>
          <a:bodyPr wrap="square" rtlCol="0">
            <a:spAutoFit/>
          </a:bodyPr>
          <a:lstStyle/>
          <a:p>
            <a:r>
              <a:rPr lang="en-US" sz="1600" b="1" i="0" dirty="0" smtClean="0">
                <a:solidFill>
                  <a:schemeClr val="tx2"/>
                </a:solidFill>
                <a:latin typeface="+mj-lt"/>
              </a:rPr>
              <a:t>Irrigation water</a:t>
            </a:r>
            <a:endParaRPr lang="en-US" sz="2000" b="1" i="0" dirty="0">
              <a:solidFill>
                <a:schemeClr val="tx2"/>
              </a:solidFill>
              <a:latin typeface="+mj-lt"/>
            </a:endParaRPr>
          </a:p>
        </p:txBody>
      </p:sp>
      <p:sp>
        <p:nvSpPr>
          <p:cNvPr id="10" name="TextBox 9"/>
          <p:cNvSpPr txBox="1"/>
          <p:nvPr/>
        </p:nvSpPr>
        <p:spPr>
          <a:xfrm>
            <a:off x="451261" y="1192354"/>
            <a:ext cx="2248805" cy="338554"/>
          </a:xfrm>
          <a:prstGeom prst="rect">
            <a:avLst/>
          </a:prstGeom>
          <a:solidFill>
            <a:schemeClr val="bg1"/>
          </a:solidFill>
        </p:spPr>
        <p:txBody>
          <a:bodyPr wrap="square" rtlCol="0">
            <a:spAutoFit/>
          </a:bodyPr>
          <a:lstStyle/>
          <a:p>
            <a:r>
              <a:rPr lang="en-US" sz="1600" b="1" i="0" dirty="0" smtClean="0">
                <a:solidFill>
                  <a:schemeClr val="tx2"/>
                </a:solidFill>
                <a:latin typeface="+mj-lt"/>
              </a:rPr>
              <a:t>               Atmosphere</a:t>
            </a:r>
            <a:endParaRPr lang="en-US" sz="2000" b="1" i="0" dirty="0">
              <a:solidFill>
                <a:schemeClr val="tx2"/>
              </a:solidFill>
              <a:latin typeface="+mj-lt"/>
            </a:endParaRPr>
          </a:p>
        </p:txBody>
      </p:sp>
      <p:sp>
        <p:nvSpPr>
          <p:cNvPr id="11" name="TextBox 10"/>
          <p:cNvSpPr txBox="1"/>
          <p:nvPr/>
        </p:nvSpPr>
        <p:spPr>
          <a:xfrm>
            <a:off x="451261" y="1735690"/>
            <a:ext cx="1384729" cy="584775"/>
          </a:xfrm>
          <a:prstGeom prst="rect">
            <a:avLst/>
          </a:prstGeom>
          <a:solidFill>
            <a:schemeClr val="bg1"/>
          </a:solidFill>
        </p:spPr>
        <p:txBody>
          <a:bodyPr wrap="square" rtlCol="0">
            <a:spAutoFit/>
          </a:bodyPr>
          <a:lstStyle/>
          <a:p>
            <a:r>
              <a:rPr lang="en-US" sz="1600" b="1" i="0" dirty="0" smtClean="0">
                <a:solidFill>
                  <a:schemeClr val="tx2"/>
                </a:solidFill>
                <a:latin typeface="+mj-lt"/>
              </a:rPr>
              <a:t>    Synthetic</a:t>
            </a:r>
          </a:p>
          <a:p>
            <a:r>
              <a:rPr lang="en-US" sz="1600" b="1" i="0" dirty="0" smtClean="0">
                <a:solidFill>
                  <a:schemeClr val="tx2"/>
                </a:solidFill>
                <a:latin typeface="+mj-lt"/>
              </a:rPr>
              <a:t>     Fertilizer</a:t>
            </a:r>
            <a:endParaRPr lang="en-US" sz="2000" b="1" i="0" dirty="0">
              <a:solidFill>
                <a:schemeClr val="tx2"/>
              </a:solidFill>
              <a:latin typeface="+mj-lt"/>
            </a:endParaRPr>
          </a:p>
        </p:txBody>
      </p:sp>
      <p:sp>
        <p:nvSpPr>
          <p:cNvPr id="12" name="TextBox 11"/>
          <p:cNvSpPr txBox="1"/>
          <p:nvPr/>
        </p:nvSpPr>
        <p:spPr>
          <a:xfrm>
            <a:off x="95417" y="3992158"/>
            <a:ext cx="1476747" cy="338554"/>
          </a:xfrm>
          <a:prstGeom prst="rect">
            <a:avLst/>
          </a:prstGeom>
          <a:solidFill>
            <a:schemeClr val="bg1"/>
          </a:solidFill>
        </p:spPr>
        <p:txBody>
          <a:bodyPr wrap="square" rtlCol="0">
            <a:spAutoFit/>
          </a:bodyPr>
          <a:lstStyle/>
          <a:p>
            <a:r>
              <a:rPr lang="en-US" sz="1600" b="1" i="0" dirty="0" smtClean="0">
                <a:solidFill>
                  <a:schemeClr val="tx2"/>
                </a:solidFill>
                <a:latin typeface="+mj-lt"/>
              </a:rPr>
              <a:t>      </a:t>
            </a:r>
            <a:r>
              <a:rPr lang="en-US" sz="1600" b="1" i="0" dirty="0" err="1" smtClean="0">
                <a:solidFill>
                  <a:schemeClr val="tx2"/>
                </a:solidFill>
                <a:latin typeface="+mj-lt"/>
              </a:rPr>
              <a:t>Biosolids</a:t>
            </a:r>
            <a:endParaRPr lang="en-US" sz="2000" b="1" i="0" dirty="0">
              <a:solidFill>
                <a:schemeClr val="tx2"/>
              </a:solidFill>
              <a:latin typeface="+mj-lt"/>
            </a:endParaRPr>
          </a:p>
        </p:txBody>
      </p:sp>
      <p:sp>
        <p:nvSpPr>
          <p:cNvPr id="13" name="TextBox 12"/>
          <p:cNvSpPr txBox="1"/>
          <p:nvPr/>
        </p:nvSpPr>
        <p:spPr>
          <a:xfrm>
            <a:off x="308393" y="4367339"/>
            <a:ext cx="1263771" cy="400110"/>
          </a:xfrm>
          <a:prstGeom prst="rect">
            <a:avLst/>
          </a:prstGeom>
          <a:solidFill>
            <a:schemeClr val="bg1"/>
          </a:solidFill>
        </p:spPr>
        <p:txBody>
          <a:bodyPr wrap="square" rtlCol="0">
            <a:spAutoFit/>
          </a:bodyPr>
          <a:lstStyle/>
          <a:p>
            <a:r>
              <a:rPr lang="en-US" sz="1600" b="1" i="0" dirty="0" smtClean="0">
                <a:solidFill>
                  <a:schemeClr val="tx2"/>
                </a:solidFill>
                <a:latin typeface="+mj-lt"/>
              </a:rPr>
              <a:t>     Effluent</a:t>
            </a:r>
            <a:r>
              <a:rPr lang="en-US" b="1" i="0" dirty="0" smtClean="0">
                <a:solidFill>
                  <a:schemeClr val="tx2"/>
                </a:solidFill>
                <a:latin typeface="+mj-lt"/>
              </a:rPr>
              <a:t> </a:t>
            </a:r>
            <a:endParaRPr lang="en-US" sz="2000" b="1" i="0" dirty="0">
              <a:solidFill>
                <a:schemeClr val="tx2"/>
              </a:solidFill>
              <a:latin typeface="+mj-lt"/>
            </a:endParaRPr>
          </a:p>
        </p:txBody>
      </p:sp>
      <p:sp>
        <p:nvSpPr>
          <p:cNvPr id="14" name="TextBox 13"/>
          <p:cNvSpPr txBox="1"/>
          <p:nvPr/>
        </p:nvSpPr>
        <p:spPr>
          <a:xfrm>
            <a:off x="21564" y="4833081"/>
            <a:ext cx="2031523" cy="338554"/>
          </a:xfrm>
          <a:prstGeom prst="rect">
            <a:avLst/>
          </a:prstGeom>
          <a:solidFill>
            <a:schemeClr val="bg1"/>
          </a:solidFill>
        </p:spPr>
        <p:txBody>
          <a:bodyPr wrap="square" rtlCol="0">
            <a:spAutoFit/>
          </a:bodyPr>
          <a:lstStyle/>
          <a:p>
            <a:r>
              <a:rPr lang="en-US" sz="1600" b="1" i="0" dirty="0" smtClean="0">
                <a:solidFill>
                  <a:schemeClr val="tx2"/>
                </a:solidFill>
                <a:latin typeface="+mj-lt"/>
              </a:rPr>
              <a:t>     Poultry, Swine </a:t>
            </a:r>
            <a:endParaRPr lang="en-US" sz="2000" b="1" i="0" dirty="0">
              <a:solidFill>
                <a:schemeClr val="tx2"/>
              </a:solidFill>
              <a:latin typeface="+mj-lt"/>
            </a:endParaRPr>
          </a:p>
        </p:txBody>
      </p:sp>
      <p:sp>
        <p:nvSpPr>
          <p:cNvPr id="15" name="TextBox 14"/>
          <p:cNvSpPr txBox="1"/>
          <p:nvPr/>
        </p:nvSpPr>
        <p:spPr>
          <a:xfrm>
            <a:off x="1255142" y="5632462"/>
            <a:ext cx="2247183" cy="338554"/>
          </a:xfrm>
          <a:prstGeom prst="rect">
            <a:avLst/>
          </a:prstGeom>
          <a:solidFill>
            <a:schemeClr val="bg1"/>
          </a:solidFill>
        </p:spPr>
        <p:txBody>
          <a:bodyPr wrap="square" rtlCol="0">
            <a:spAutoFit/>
          </a:bodyPr>
          <a:lstStyle/>
          <a:p>
            <a:r>
              <a:rPr lang="en-US" sz="1600" b="1" i="0" dirty="0" smtClean="0">
                <a:solidFill>
                  <a:schemeClr val="tx2"/>
                </a:solidFill>
                <a:latin typeface="+mj-lt"/>
              </a:rPr>
              <a:t>Dairy Manure</a:t>
            </a:r>
            <a:endParaRPr lang="en-US" sz="2000" b="1" i="0" dirty="0">
              <a:solidFill>
                <a:schemeClr val="tx2"/>
              </a:solidFill>
              <a:latin typeface="+mj-lt"/>
            </a:endParaRPr>
          </a:p>
        </p:txBody>
      </p:sp>
      <p:sp>
        <p:nvSpPr>
          <p:cNvPr id="16" name="TextBox 15"/>
          <p:cNvSpPr txBox="1"/>
          <p:nvPr/>
        </p:nvSpPr>
        <p:spPr>
          <a:xfrm>
            <a:off x="5367064" y="874890"/>
            <a:ext cx="1425619" cy="338554"/>
          </a:xfrm>
          <a:prstGeom prst="rect">
            <a:avLst/>
          </a:prstGeom>
          <a:solidFill>
            <a:schemeClr val="bg1"/>
          </a:solidFill>
        </p:spPr>
        <p:txBody>
          <a:bodyPr wrap="square" rtlCol="0">
            <a:spAutoFit/>
          </a:bodyPr>
          <a:lstStyle/>
          <a:p>
            <a:r>
              <a:rPr lang="en-US" sz="1600" b="1" i="0" dirty="0" smtClean="0">
                <a:solidFill>
                  <a:schemeClr val="tx2"/>
                </a:solidFill>
                <a:latin typeface="+mj-lt"/>
              </a:rPr>
              <a:t>Atmosphere</a:t>
            </a:r>
            <a:endParaRPr lang="en-US" sz="2000" b="1" i="0" dirty="0">
              <a:solidFill>
                <a:schemeClr val="tx2"/>
              </a:solidFill>
              <a:latin typeface="+mj-lt"/>
            </a:endParaRPr>
          </a:p>
        </p:txBody>
      </p:sp>
      <p:sp>
        <p:nvSpPr>
          <p:cNvPr id="17" name="TextBox 16"/>
          <p:cNvSpPr txBox="1"/>
          <p:nvPr/>
        </p:nvSpPr>
        <p:spPr>
          <a:xfrm>
            <a:off x="6428665" y="1179617"/>
            <a:ext cx="951282" cy="338554"/>
          </a:xfrm>
          <a:prstGeom prst="rect">
            <a:avLst/>
          </a:prstGeom>
          <a:solidFill>
            <a:schemeClr val="bg1"/>
          </a:solidFill>
        </p:spPr>
        <p:txBody>
          <a:bodyPr wrap="square" rtlCol="0">
            <a:spAutoFit/>
          </a:bodyPr>
          <a:lstStyle/>
          <a:p>
            <a:r>
              <a:rPr lang="en-US" sz="1600" b="1" i="0" dirty="0" smtClean="0">
                <a:solidFill>
                  <a:schemeClr val="tx2"/>
                </a:solidFill>
                <a:latin typeface="+mj-lt"/>
              </a:rPr>
              <a:t>Runoff</a:t>
            </a:r>
            <a:endParaRPr lang="en-US" sz="2000" b="1" i="0" dirty="0">
              <a:solidFill>
                <a:schemeClr val="tx2"/>
              </a:solidFill>
              <a:latin typeface="+mj-lt"/>
            </a:endParaRPr>
          </a:p>
        </p:txBody>
      </p:sp>
      <p:sp>
        <p:nvSpPr>
          <p:cNvPr id="18" name="TextBox 17"/>
          <p:cNvSpPr txBox="1"/>
          <p:nvPr/>
        </p:nvSpPr>
        <p:spPr>
          <a:xfrm>
            <a:off x="7049217" y="1585360"/>
            <a:ext cx="2094783" cy="584775"/>
          </a:xfrm>
          <a:prstGeom prst="rect">
            <a:avLst/>
          </a:prstGeom>
          <a:solidFill>
            <a:schemeClr val="bg1"/>
          </a:solidFill>
        </p:spPr>
        <p:txBody>
          <a:bodyPr wrap="square" rtlCol="0">
            <a:spAutoFit/>
          </a:bodyPr>
          <a:lstStyle/>
          <a:p>
            <a:r>
              <a:rPr lang="en-US" sz="1600" b="1" i="0" dirty="0" smtClean="0">
                <a:solidFill>
                  <a:schemeClr val="tx2"/>
                </a:solidFill>
                <a:latin typeface="+mj-lt"/>
              </a:rPr>
              <a:t>Leaching to Groundwater</a:t>
            </a:r>
            <a:endParaRPr lang="en-US" sz="2000" b="1" i="0" dirty="0">
              <a:solidFill>
                <a:schemeClr val="tx2"/>
              </a:solidFill>
              <a:latin typeface="+mj-lt"/>
            </a:endParaRPr>
          </a:p>
        </p:txBody>
      </p:sp>
      <p:sp>
        <p:nvSpPr>
          <p:cNvPr id="19" name="TextBox 18"/>
          <p:cNvSpPr txBox="1"/>
          <p:nvPr/>
        </p:nvSpPr>
        <p:spPr>
          <a:xfrm>
            <a:off x="6691170" y="5632462"/>
            <a:ext cx="1467588" cy="338554"/>
          </a:xfrm>
          <a:prstGeom prst="rect">
            <a:avLst/>
          </a:prstGeom>
          <a:solidFill>
            <a:schemeClr val="bg1"/>
          </a:solidFill>
        </p:spPr>
        <p:txBody>
          <a:bodyPr wrap="square" rtlCol="0">
            <a:spAutoFit/>
          </a:bodyPr>
          <a:lstStyle/>
          <a:p>
            <a:r>
              <a:rPr lang="en-US" sz="1600" b="1" i="0" dirty="0" smtClean="0">
                <a:solidFill>
                  <a:schemeClr val="tx2"/>
                </a:solidFill>
                <a:latin typeface="+mj-lt"/>
              </a:rPr>
              <a:t>Harvest</a:t>
            </a:r>
            <a:endParaRPr lang="en-US" sz="2000" b="1" i="0" dirty="0">
              <a:solidFill>
                <a:schemeClr val="tx2"/>
              </a:solidFill>
              <a:latin typeface="+mj-lt"/>
            </a:endParaRPr>
          </a:p>
        </p:txBody>
      </p:sp>
      <p:sp>
        <p:nvSpPr>
          <p:cNvPr id="22" name="TextBox 21"/>
          <p:cNvSpPr txBox="1"/>
          <p:nvPr/>
        </p:nvSpPr>
        <p:spPr>
          <a:xfrm>
            <a:off x="8724900" y="6488668"/>
            <a:ext cx="441146" cy="369332"/>
          </a:xfrm>
          <a:prstGeom prst="rect">
            <a:avLst/>
          </a:prstGeom>
          <a:noFill/>
        </p:spPr>
        <p:txBody>
          <a:bodyPr wrap="none" rtlCol="0">
            <a:spAutoFit/>
          </a:bodyPr>
          <a:lstStyle/>
          <a:p>
            <a:r>
              <a:rPr lang="en-US" b="1" i="0" dirty="0" smtClean="0">
                <a:latin typeface="+mj-lt"/>
              </a:rPr>
              <a:t>18</a:t>
            </a:r>
            <a:endParaRPr lang="en-US" b="1" i="0" dirty="0">
              <a:latin typeface="+mj-lt"/>
            </a:endParaRPr>
          </a:p>
        </p:txBody>
      </p:sp>
      <p:sp>
        <p:nvSpPr>
          <p:cNvPr id="5" name="TextBox 4"/>
          <p:cNvSpPr txBox="1"/>
          <p:nvPr/>
        </p:nvSpPr>
        <p:spPr>
          <a:xfrm>
            <a:off x="-1" y="0"/>
            <a:ext cx="3697393" cy="830997"/>
          </a:xfrm>
          <a:prstGeom prst="rect">
            <a:avLst/>
          </a:prstGeom>
          <a:solidFill>
            <a:schemeClr val="accent5">
              <a:lumMod val="20000"/>
              <a:lumOff val="80000"/>
            </a:schemeClr>
          </a:solidFill>
        </p:spPr>
        <p:txBody>
          <a:bodyPr wrap="square" rtlCol="0">
            <a:spAutoFit/>
          </a:bodyPr>
          <a:lstStyle/>
          <a:p>
            <a:r>
              <a:rPr lang="en-US" sz="2400" b="1" i="0" dirty="0" smtClean="0">
                <a:solidFill>
                  <a:schemeClr val="tx2"/>
                </a:solidFill>
                <a:latin typeface="Calibri" pitchFamily="34" charset="0"/>
                <a:cs typeface="Calibri" pitchFamily="34" charset="0"/>
              </a:rPr>
              <a:t>Total Nitrogen Inputs:</a:t>
            </a:r>
          </a:p>
          <a:p>
            <a:r>
              <a:rPr lang="en-US" sz="2400" b="1" i="0" dirty="0">
                <a:solidFill>
                  <a:schemeClr val="tx2"/>
                </a:solidFill>
                <a:latin typeface="Calibri" pitchFamily="34" charset="0"/>
                <a:cs typeface="Calibri" pitchFamily="34" charset="0"/>
              </a:rPr>
              <a:t> </a:t>
            </a:r>
            <a:r>
              <a:rPr lang="en-US" sz="2400" b="1" i="0" dirty="0" smtClean="0">
                <a:solidFill>
                  <a:schemeClr val="tx2"/>
                </a:solidFill>
                <a:latin typeface="Calibri" pitchFamily="34" charset="0"/>
                <a:cs typeface="Calibri" pitchFamily="34" charset="0"/>
              </a:rPr>
              <a:t>             420,000 tons N/</a:t>
            </a:r>
            <a:r>
              <a:rPr lang="en-US" sz="2400" b="1" i="0" dirty="0" err="1" smtClean="0">
                <a:solidFill>
                  <a:schemeClr val="tx2"/>
                </a:solidFill>
                <a:latin typeface="Calibri" pitchFamily="34" charset="0"/>
                <a:cs typeface="Calibri" pitchFamily="34" charset="0"/>
              </a:rPr>
              <a:t>yr</a:t>
            </a:r>
            <a:endParaRPr lang="en-US" sz="2400" b="1" i="0" dirty="0">
              <a:solidFill>
                <a:schemeClr val="tx2"/>
              </a:solidFill>
              <a:latin typeface="Calibri" pitchFamily="34" charset="0"/>
              <a:cs typeface="Calibri" pitchFamily="34" charset="0"/>
            </a:endParaRPr>
          </a:p>
        </p:txBody>
      </p:sp>
      <p:sp>
        <p:nvSpPr>
          <p:cNvPr id="23" name="TextBox 22"/>
          <p:cNvSpPr txBox="1"/>
          <p:nvPr/>
        </p:nvSpPr>
        <p:spPr>
          <a:xfrm>
            <a:off x="5284381" y="6027003"/>
            <a:ext cx="3873144" cy="830997"/>
          </a:xfrm>
          <a:prstGeom prst="rect">
            <a:avLst/>
          </a:prstGeom>
          <a:solidFill>
            <a:schemeClr val="accent5">
              <a:lumMod val="20000"/>
              <a:lumOff val="80000"/>
            </a:schemeClr>
          </a:solidFill>
        </p:spPr>
        <p:txBody>
          <a:bodyPr wrap="square" rtlCol="0">
            <a:spAutoFit/>
          </a:bodyPr>
          <a:lstStyle/>
          <a:p>
            <a:r>
              <a:rPr lang="en-US" sz="2400" b="1" i="0" dirty="0" smtClean="0">
                <a:solidFill>
                  <a:schemeClr val="tx2"/>
                </a:solidFill>
                <a:latin typeface="Calibri" pitchFamily="34" charset="0"/>
                <a:cs typeface="Calibri" pitchFamily="34" charset="0"/>
              </a:rPr>
              <a:t>Total Nitrogen Outputs:</a:t>
            </a:r>
          </a:p>
          <a:p>
            <a:r>
              <a:rPr lang="en-US" sz="2400" b="1" i="0" dirty="0" smtClean="0">
                <a:solidFill>
                  <a:schemeClr val="tx2"/>
                </a:solidFill>
                <a:latin typeface="Calibri" pitchFamily="34" charset="0"/>
                <a:cs typeface="Calibri" pitchFamily="34" charset="0"/>
              </a:rPr>
              <a:t>                   420,000 tons N/</a:t>
            </a:r>
            <a:r>
              <a:rPr lang="en-US" sz="2400" b="1" i="0" dirty="0" err="1" smtClean="0">
                <a:solidFill>
                  <a:schemeClr val="tx2"/>
                </a:solidFill>
                <a:latin typeface="Calibri" pitchFamily="34" charset="0"/>
                <a:cs typeface="Calibri" pitchFamily="34" charset="0"/>
              </a:rPr>
              <a:t>yr</a:t>
            </a:r>
            <a:endParaRPr lang="en-US" sz="2400" b="1" i="0" dirty="0">
              <a:solidFill>
                <a:schemeClr val="tx2"/>
              </a:solidFill>
              <a:latin typeface="Calibri" pitchFamily="34" charset="0"/>
              <a:cs typeface="Calibri" pitchFamily="34" charset="0"/>
            </a:endParaRPr>
          </a:p>
        </p:txBody>
      </p:sp>
    </p:spTree>
    <p:extLst>
      <p:ext uri="{BB962C8B-B14F-4D97-AF65-F5344CB8AC3E}">
        <p14:creationId xmlns:p14="http://schemas.microsoft.com/office/powerpoint/2010/main" val="1974616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dirty="0" smtClean="0"/>
              <a:t>Historic Nitrogen Fluxes</a:t>
            </a:r>
            <a:endParaRPr lang="en-US" dirty="0"/>
          </a:p>
        </p:txBody>
      </p:sp>
      <p:pic>
        <p:nvPicPr>
          <p:cNvPr id="107522" name="Picture 2"/>
          <p:cNvPicPr>
            <a:picLocks noChangeAspect="1" noChangeArrowheads="1"/>
          </p:cNvPicPr>
          <p:nvPr/>
        </p:nvPicPr>
        <p:blipFill>
          <a:blip r:embed="rId3"/>
          <a:srcRect/>
          <a:stretch>
            <a:fillRect/>
          </a:stretch>
        </p:blipFill>
        <p:spPr bwMode="auto">
          <a:xfrm>
            <a:off x="355600" y="1301750"/>
            <a:ext cx="8210550" cy="5394325"/>
          </a:xfrm>
          <a:prstGeom prst="rect">
            <a:avLst/>
          </a:prstGeom>
          <a:noFill/>
          <a:ln w="9525">
            <a:noFill/>
            <a:miter lim="800000"/>
            <a:headEnd/>
            <a:tailEnd/>
          </a:ln>
        </p:spPr>
      </p:pic>
      <p:sp>
        <p:nvSpPr>
          <p:cNvPr id="2" name="Rectangle 1"/>
          <p:cNvSpPr/>
          <p:nvPr/>
        </p:nvSpPr>
        <p:spPr>
          <a:xfrm>
            <a:off x="119063" y="3194050"/>
            <a:ext cx="736600" cy="2446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3976688" y="6389688"/>
            <a:ext cx="1878012" cy="474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8335963" y="3514725"/>
            <a:ext cx="609600" cy="1139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7526" name="TextBox 2"/>
          <p:cNvSpPr txBox="1">
            <a:spLocks noChangeArrowheads="1"/>
          </p:cNvSpPr>
          <p:nvPr/>
        </p:nvSpPr>
        <p:spPr bwMode="auto">
          <a:xfrm>
            <a:off x="1163638" y="6164263"/>
            <a:ext cx="806450" cy="461962"/>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1940</a:t>
            </a:r>
          </a:p>
        </p:txBody>
      </p:sp>
      <p:sp>
        <p:nvSpPr>
          <p:cNvPr id="107527" name="TextBox 8"/>
          <p:cNvSpPr txBox="1">
            <a:spLocks noChangeArrowheads="1"/>
          </p:cNvSpPr>
          <p:nvPr/>
        </p:nvSpPr>
        <p:spPr bwMode="auto">
          <a:xfrm>
            <a:off x="1970088" y="6157913"/>
            <a:ext cx="806450" cy="461962"/>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1950</a:t>
            </a:r>
          </a:p>
        </p:txBody>
      </p:sp>
      <p:sp>
        <p:nvSpPr>
          <p:cNvPr id="107528" name="TextBox 9"/>
          <p:cNvSpPr txBox="1">
            <a:spLocks noChangeArrowheads="1"/>
          </p:cNvSpPr>
          <p:nvPr/>
        </p:nvSpPr>
        <p:spPr bwMode="auto">
          <a:xfrm>
            <a:off x="2941638" y="6164263"/>
            <a:ext cx="808037" cy="461962"/>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1960</a:t>
            </a:r>
          </a:p>
        </p:txBody>
      </p:sp>
      <p:sp>
        <p:nvSpPr>
          <p:cNvPr id="107529" name="TextBox 10"/>
          <p:cNvSpPr txBox="1">
            <a:spLocks noChangeArrowheads="1"/>
          </p:cNvSpPr>
          <p:nvPr/>
        </p:nvSpPr>
        <p:spPr bwMode="auto">
          <a:xfrm>
            <a:off x="3749675" y="6164263"/>
            <a:ext cx="806450" cy="461962"/>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1970</a:t>
            </a:r>
          </a:p>
        </p:txBody>
      </p:sp>
      <p:sp>
        <p:nvSpPr>
          <p:cNvPr id="107530" name="TextBox 11"/>
          <p:cNvSpPr txBox="1">
            <a:spLocks noChangeArrowheads="1"/>
          </p:cNvSpPr>
          <p:nvPr/>
        </p:nvSpPr>
        <p:spPr bwMode="auto">
          <a:xfrm>
            <a:off x="4638675" y="6157913"/>
            <a:ext cx="806450" cy="461962"/>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1980</a:t>
            </a:r>
          </a:p>
        </p:txBody>
      </p:sp>
      <p:sp>
        <p:nvSpPr>
          <p:cNvPr id="107531" name="TextBox 12"/>
          <p:cNvSpPr txBox="1">
            <a:spLocks noChangeArrowheads="1"/>
          </p:cNvSpPr>
          <p:nvPr/>
        </p:nvSpPr>
        <p:spPr bwMode="auto">
          <a:xfrm>
            <a:off x="5464175" y="6157913"/>
            <a:ext cx="806450" cy="461962"/>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1990</a:t>
            </a:r>
          </a:p>
        </p:txBody>
      </p:sp>
      <p:sp>
        <p:nvSpPr>
          <p:cNvPr id="107532" name="TextBox 13"/>
          <p:cNvSpPr txBox="1">
            <a:spLocks noChangeArrowheads="1"/>
          </p:cNvSpPr>
          <p:nvPr/>
        </p:nvSpPr>
        <p:spPr bwMode="auto">
          <a:xfrm>
            <a:off x="6423025" y="6157913"/>
            <a:ext cx="806450" cy="461962"/>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2000</a:t>
            </a:r>
          </a:p>
        </p:txBody>
      </p:sp>
      <p:sp>
        <p:nvSpPr>
          <p:cNvPr id="107533" name="TextBox 14"/>
          <p:cNvSpPr txBox="1">
            <a:spLocks noChangeArrowheads="1"/>
          </p:cNvSpPr>
          <p:nvPr/>
        </p:nvSpPr>
        <p:spPr bwMode="auto">
          <a:xfrm>
            <a:off x="7335838" y="6157913"/>
            <a:ext cx="806450" cy="461962"/>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2010</a:t>
            </a:r>
          </a:p>
        </p:txBody>
      </p:sp>
      <p:sp>
        <p:nvSpPr>
          <p:cNvPr id="16" name="TextBox 15"/>
          <p:cNvSpPr txBox="1"/>
          <p:nvPr/>
        </p:nvSpPr>
        <p:spPr>
          <a:xfrm>
            <a:off x="7994650" y="4778375"/>
            <a:ext cx="958850" cy="461963"/>
          </a:xfrm>
          <a:prstGeom prst="rect">
            <a:avLst/>
          </a:prstGeom>
          <a:solidFill>
            <a:schemeClr val="bg1"/>
          </a:solidFill>
        </p:spPr>
        <p:txBody>
          <a:bodyPr wrap="none">
            <a:spAutoFit/>
          </a:bodyPr>
          <a:lstStyle/>
          <a:p>
            <a:pPr>
              <a:defRPr/>
            </a:pPr>
            <a:r>
              <a:rPr lang="en-US" sz="2400" b="1" i="0" dirty="0">
                <a:solidFill>
                  <a:schemeClr val="accent5">
                    <a:lumMod val="75000"/>
                  </a:schemeClr>
                </a:solidFill>
                <a:latin typeface="Calibri" pitchFamily="34" charset="0"/>
                <a:cs typeface="Calibri" pitchFamily="34" charset="0"/>
              </a:rPr>
              <a:t>1M ac</a:t>
            </a:r>
          </a:p>
        </p:txBody>
      </p:sp>
      <p:sp>
        <p:nvSpPr>
          <p:cNvPr id="17" name="TextBox 16"/>
          <p:cNvSpPr txBox="1"/>
          <p:nvPr/>
        </p:nvSpPr>
        <p:spPr>
          <a:xfrm>
            <a:off x="7986713" y="3854450"/>
            <a:ext cx="958850" cy="461963"/>
          </a:xfrm>
          <a:prstGeom prst="rect">
            <a:avLst/>
          </a:prstGeom>
          <a:solidFill>
            <a:schemeClr val="bg1"/>
          </a:solidFill>
        </p:spPr>
        <p:txBody>
          <a:bodyPr wrap="none">
            <a:spAutoFit/>
          </a:bodyPr>
          <a:lstStyle/>
          <a:p>
            <a:pPr>
              <a:defRPr/>
            </a:pPr>
            <a:r>
              <a:rPr lang="en-US" sz="2400" b="1" i="0" dirty="0">
                <a:solidFill>
                  <a:schemeClr val="accent5">
                    <a:lumMod val="75000"/>
                  </a:schemeClr>
                </a:solidFill>
                <a:latin typeface="Calibri" pitchFamily="34" charset="0"/>
                <a:cs typeface="Calibri" pitchFamily="34" charset="0"/>
              </a:rPr>
              <a:t>2M ac</a:t>
            </a:r>
          </a:p>
        </p:txBody>
      </p:sp>
      <p:sp>
        <p:nvSpPr>
          <p:cNvPr id="18" name="TextBox 17"/>
          <p:cNvSpPr txBox="1"/>
          <p:nvPr/>
        </p:nvSpPr>
        <p:spPr>
          <a:xfrm>
            <a:off x="7986713" y="2963863"/>
            <a:ext cx="958850" cy="461962"/>
          </a:xfrm>
          <a:prstGeom prst="rect">
            <a:avLst/>
          </a:prstGeom>
          <a:solidFill>
            <a:schemeClr val="bg1"/>
          </a:solidFill>
        </p:spPr>
        <p:txBody>
          <a:bodyPr wrap="none">
            <a:spAutoFit/>
          </a:bodyPr>
          <a:lstStyle/>
          <a:p>
            <a:pPr>
              <a:defRPr/>
            </a:pPr>
            <a:r>
              <a:rPr lang="en-US" sz="2400" b="1" i="0" dirty="0">
                <a:solidFill>
                  <a:schemeClr val="accent5">
                    <a:lumMod val="75000"/>
                  </a:schemeClr>
                </a:solidFill>
                <a:latin typeface="Calibri" pitchFamily="34" charset="0"/>
                <a:cs typeface="Calibri" pitchFamily="34" charset="0"/>
              </a:rPr>
              <a:t>3M ac</a:t>
            </a:r>
          </a:p>
        </p:txBody>
      </p:sp>
      <p:sp>
        <p:nvSpPr>
          <p:cNvPr id="19" name="TextBox 18"/>
          <p:cNvSpPr txBox="1"/>
          <p:nvPr/>
        </p:nvSpPr>
        <p:spPr>
          <a:xfrm>
            <a:off x="7986713" y="2063750"/>
            <a:ext cx="958850" cy="461963"/>
          </a:xfrm>
          <a:prstGeom prst="rect">
            <a:avLst/>
          </a:prstGeom>
          <a:solidFill>
            <a:schemeClr val="bg1"/>
          </a:solidFill>
        </p:spPr>
        <p:txBody>
          <a:bodyPr wrap="none">
            <a:spAutoFit/>
          </a:bodyPr>
          <a:lstStyle/>
          <a:p>
            <a:pPr>
              <a:defRPr/>
            </a:pPr>
            <a:r>
              <a:rPr lang="en-US" sz="2400" b="1" i="0" dirty="0">
                <a:solidFill>
                  <a:schemeClr val="accent5">
                    <a:lumMod val="75000"/>
                  </a:schemeClr>
                </a:solidFill>
                <a:latin typeface="Calibri" pitchFamily="34" charset="0"/>
                <a:cs typeface="Calibri" pitchFamily="34" charset="0"/>
              </a:rPr>
              <a:t>4M ac</a:t>
            </a:r>
          </a:p>
        </p:txBody>
      </p:sp>
      <p:sp>
        <p:nvSpPr>
          <p:cNvPr id="107538" name="TextBox 19"/>
          <p:cNvSpPr txBox="1">
            <a:spLocks noChangeArrowheads="1"/>
          </p:cNvSpPr>
          <p:nvPr/>
        </p:nvSpPr>
        <p:spPr bwMode="auto">
          <a:xfrm>
            <a:off x="255588" y="4776788"/>
            <a:ext cx="1198562" cy="460375"/>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110,000</a:t>
            </a:r>
          </a:p>
        </p:txBody>
      </p:sp>
      <p:sp>
        <p:nvSpPr>
          <p:cNvPr id="107539" name="TextBox 20"/>
          <p:cNvSpPr txBox="1">
            <a:spLocks noChangeArrowheads="1"/>
          </p:cNvSpPr>
          <p:nvPr/>
        </p:nvSpPr>
        <p:spPr bwMode="auto">
          <a:xfrm>
            <a:off x="255588" y="3865563"/>
            <a:ext cx="1198562" cy="460375"/>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220,000</a:t>
            </a:r>
          </a:p>
        </p:txBody>
      </p:sp>
      <p:sp>
        <p:nvSpPr>
          <p:cNvPr id="107540" name="TextBox 21"/>
          <p:cNvSpPr txBox="1">
            <a:spLocks noChangeArrowheads="1"/>
          </p:cNvSpPr>
          <p:nvPr/>
        </p:nvSpPr>
        <p:spPr bwMode="auto">
          <a:xfrm>
            <a:off x="255588" y="2989263"/>
            <a:ext cx="1198562" cy="461962"/>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330,000</a:t>
            </a:r>
          </a:p>
        </p:txBody>
      </p:sp>
      <p:sp>
        <p:nvSpPr>
          <p:cNvPr id="107541" name="TextBox 22"/>
          <p:cNvSpPr txBox="1">
            <a:spLocks noChangeArrowheads="1"/>
          </p:cNvSpPr>
          <p:nvPr/>
        </p:nvSpPr>
        <p:spPr bwMode="auto">
          <a:xfrm>
            <a:off x="255588" y="2114550"/>
            <a:ext cx="1198562" cy="461963"/>
          </a:xfrm>
          <a:prstGeom prst="rect">
            <a:avLst/>
          </a:prstGeom>
          <a:solidFill>
            <a:schemeClr val="bg1"/>
          </a:solidFill>
          <a:ln w="9525">
            <a:noFill/>
            <a:miter lim="800000"/>
            <a:headEnd/>
            <a:tailEnd/>
          </a:ln>
        </p:spPr>
        <p:txBody>
          <a:bodyPr wrap="none">
            <a:spAutoFit/>
          </a:bodyPr>
          <a:lstStyle/>
          <a:p>
            <a:r>
              <a:rPr lang="en-US" sz="2400" b="1" i="0">
                <a:solidFill>
                  <a:schemeClr val="tx2"/>
                </a:solidFill>
                <a:latin typeface="Calibri" pitchFamily="34" charset="0"/>
              </a:rPr>
              <a:t>440,000</a:t>
            </a:r>
          </a:p>
        </p:txBody>
      </p:sp>
      <p:sp>
        <p:nvSpPr>
          <p:cNvPr id="25" name="TextBox 24"/>
          <p:cNvSpPr txBox="1"/>
          <p:nvPr/>
        </p:nvSpPr>
        <p:spPr>
          <a:xfrm>
            <a:off x="6203950" y="1285875"/>
            <a:ext cx="2924175" cy="646113"/>
          </a:xfrm>
          <a:prstGeom prst="rect">
            <a:avLst/>
          </a:prstGeom>
          <a:solidFill>
            <a:schemeClr val="bg1"/>
          </a:solidFill>
        </p:spPr>
        <p:txBody>
          <a:bodyPr wrap="none">
            <a:spAutoFit/>
          </a:bodyPr>
          <a:lstStyle/>
          <a:p>
            <a:pPr>
              <a:defRPr/>
            </a:pPr>
            <a:r>
              <a:rPr lang="en-US" sz="3600" b="1" i="0" dirty="0">
                <a:solidFill>
                  <a:schemeClr val="accent5">
                    <a:lumMod val="75000"/>
                  </a:schemeClr>
                </a:solidFill>
                <a:latin typeface="Calibri" pitchFamily="34" charset="0"/>
                <a:cs typeface="Calibri" pitchFamily="34" charset="0"/>
              </a:rPr>
              <a:t>Cropland Area</a:t>
            </a:r>
          </a:p>
        </p:txBody>
      </p:sp>
      <p:sp>
        <p:nvSpPr>
          <p:cNvPr id="31" name="Freeform 30"/>
          <p:cNvSpPr/>
          <p:nvPr/>
        </p:nvSpPr>
        <p:spPr>
          <a:xfrm>
            <a:off x="1995488" y="4037013"/>
            <a:ext cx="5295900" cy="1555750"/>
          </a:xfrm>
          <a:custGeom>
            <a:avLst/>
            <a:gdLst>
              <a:gd name="connsiteX0" fmla="*/ 0 w 5308270"/>
              <a:gd name="connsiteY0" fmla="*/ 1615044 h 1615044"/>
              <a:gd name="connsiteX1" fmla="*/ 1365663 w 5308270"/>
              <a:gd name="connsiteY1" fmla="*/ 1318161 h 1615044"/>
              <a:gd name="connsiteX2" fmla="*/ 2660073 w 5308270"/>
              <a:gd name="connsiteY2" fmla="*/ 688769 h 1615044"/>
              <a:gd name="connsiteX3" fmla="*/ 4013860 w 5308270"/>
              <a:gd name="connsiteY3" fmla="*/ 130629 h 1615044"/>
              <a:gd name="connsiteX4" fmla="*/ 5308270 w 5308270"/>
              <a:gd name="connsiteY4" fmla="*/ 0 h 1615044"/>
              <a:gd name="connsiteX0" fmla="*/ 0 w 5308270"/>
              <a:gd name="connsiteY0" fmla="*/ 1615044 h 1615044"/>
              <a:gd name="connsiteX1" fmla="*/ 1365663 w 5308270"/>
              <a:gd name="connsiteY1" fmla="*/ 1318161 h 1615044"/>
              <a:gd name="connsiteX2" fmla="*/ 2660073 w 5308270"/>
              <a:gd name="connsiteY2" fmla="*/ 688769 h 1615044"/>
              <a:gd name="connsiteX3" fmla="*/ 4013860 w 5308270"/>
              <a:gd name="connsiteY3" fmla="*/ 166255 h 1615044"/>
              <a:gd name="connsiteX4" fmla="*/ 5308270 w 5308270"/>
              <a:gd name="connsiteY4" fmla="*/ 0 h 1615044"/>
              <a:gd name="connsiteX0" fmla="*/ 0 w 5308270"/>
              <a:gd name="connsiteY0" fmla="*/ 1615044 h 1615044"/>
              <a:gd name="connsiteX1" fmla="*/ 1365663 w 5308270"/>
              <a:gd name="connsiteY1" fmla="*/ 1318161 h 1615044"/>
              <a:gd name="connsiteX2" fmla="*/ 2683824 w 5308270"/>
              <a:gd name="connsiteY2" fmla="*/ 451263 h 1615044"/>
              <a:gd name="connsiteX3" fmla="*/ 4013860 w 5308270"/>
              <a:gd name="connsiteY3" fmla="*/ 166255 h 1615044"/>
              <a:gd name="connsiteX4" fmla="*/ 5308270 w 5308270"/>
              <a:gd name="connsiteY4" fmla="*/ 0 h 1615044"/>
              <a:gd name="connsiteX0" fmla="*/ 0 w 5308270"/>
              <a:gd name="connsiteY0" fmla="*/ 1615044 h 1615044"/>
              <a:gd name="connsiteX1" fmla="*/ 1365663 w 5308270"/>
              <a:gd name="connsiteY1" fmla="*/ 1318161 h 1615044"/>
              <a:gd name="connsiteX2" fmla="*/ 2695699 w 5308270"/>
              <a:gd name="connsiteY2" fmla="*/ 700645 h 1615044"/>
              <a:gd name="connsiteX3" fmla="*/ 4013860 w 5308270"/>
              <a:gd name="connsiteY3" fmla="*/ 166255 h 1615044"/>
              <a:gd name="connsiteX4" fmla="*/ 5308270 w 5308270"/>
              <a:gd name="connsiteY4" fmla="*/ 0 h 1615044"/>
              <a:gd name="connsiteX0" fmla="*/ 0 w 5308270"/>
              <a:gd name="connsiteY0" fmla="*/ 1567543 h 1567543"/>
              <a:gd name="connsiteX1" fmla="*/ 1365663 w 5308270"/>
              <a:gd name="connsiteY1" fmla="*/ 1270660 h 1567543"/>
              <a:gd name="connsiteX2" fmla="*/ 2695699 w 5308270"/>
              <a:gd name="connsiteY2" fmla="*/ 653144 h 1567543"/>
              <a:gd name="connsiteX3" fmla="*/ 4013860 w 5308270"/>
              <a:gd name="connsiteY3" fmla="*/ 118754 h 1567543"/>
              <a:gd name="connsiteX4" fmla="*/ 5308270 w 5308270"/>
              <a:gd name="connsiteY4" fmla="*/ 0 h 1567543"/>
              <a:gd name="connsiteX0" fmla="*/ 0 w 5284520"/>
              <a:gd name="connsiteY0" fmla="*/ 1638795 h 1638795"/>
              <a:gd name="connsiteX1" fmla="*/ 1365663 w 5284520"/>
              <a:gd name="connsiteY1" fmla="*/ 1341912 h 1638795"/>
              <a:gd name="connsiteX2" fmla="*/ 2695699 w 5284520"/>
              <a:gd name="connsiteY2" fmla="*/ 724396 h 1638795"/>
              <a:gd name="connsiteX3" fmla="*/ 4013860 w 5284520"/>
              <a:gd name="connsiteY3" fmla="*/ 190006 h 1638795"/>
              <a:gd name="connsiteX4" fmla="*/ 5284520 w 5284520"/>
              <a:gd name="connsiteY4" fmla="*/ 0 h 1638795"/>
              <a:gd name="connsiteX0" fmla="*/ 0 w 5296395"/>
              <a:gd name="connsiteY0" fmla="*/ 1555668 h 1555668"/>
              <a:gd name="connsiteX1" fmla="*/ 1365663 w 5296395"/>
              <a:gd name="connsiteY1" fmla="*/ 1258785 h 1555668"/>
              <a:gd name="connsiteX2" fmla="*/ 2695699 w 5296395"/>
              <a:gd name="connsiteY2" fmla="*/ 641269 h 1555668"/>
              <a:gd name="connsiteX3" fmla="*/ 4013860 w 5296395"/>
              <a:gd name="connsiteY3" fmla="*/ 106879 h 1555668"/>
              <a:gd name="connsiteX4" fmla="*/ 5296395 w 5296395"/>
              <a:gd name="connsiteY4" fmla="*/ 0 h 15556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395" h="1555668">
                <a:moveTo>
                  <a:pt x="0" y="1555668"/>
                </a:moveTo>
                <a:lnTo>
                  <a:pt x="1365663" y="1258785"/>
                </a:lnTo>
                <a:lnTo>
                  <a:pt x="2695699" y="641269"/>
                </a:lnTo>
                <a:lnTo>
                  <a:pt x="4013860" y="106879"/>
                </a:lnTo>
                <a:lnTo>
                  <a:pt x="5296395" y="0"/>
                </a:lnTo>
              </a:path>
            </a:pathLst>
          </a:custGeom>
          <a:noFill/>
          <a:ln w="114300">
            <a:solidFill>
              <a:srgbClr val="E9AD0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9568" name="Freeform 109567"/>
          <p:cNvSpPr/>
          <p:nvPr/>
        </p:nvSpPr>
        <p:spPr>
          <a:xfrm>
            <a:off x="1817688" y="3005138"/>
            <a:ext cx="5640387" cy="1744662"/>
          </a:xfrm>
          <a:custGeom>
            <a:avLst/>
            <a:gdLst>
              <a:gd name="connsiteX0" fmla="*/ 0 w 5640779"/>
              <a:gd name="connsiteY0" fmla="*/ 1496291 h 1745673"/>
              <a:gd name="connsiteX1" fmla="*/ 106878 w 5640779"/>
              <a:gd name="connsiteY1" fmla="*/ 1745673 h 1745673"/>
              <a:gd name="connsiteX2" fmla="*/ 190005 w 5640779"/>
              <a:gd name="connsiteY2" fmla="*/ 1413164 h 1745673"/>
              <a:gd name="connsiteX3" fmla="*/ 296883 w 5640779"/>
              <a:gd name="connsiteY3" fmla="*/ 1413164 h 1745673"/>
              <a:gd name="connsiteX4" fmla="*/ 855023 w 5640779"/>
              <a:gd name="connsiteY4" fmla="*/ 1151907 h 1745673"/>
              <a:gd name="connsiteX5" fmla="*/ 1235033 w 5640779"/>
              <a:gd name="connsiteY5" fmla="*/ 961901 h 1745673"/>
              <a:gd name="connsiteX6" fmla="*/ 1235033 w 5640779"/>
              <a:gd name="connsiteY6" fmla="*/ 961901 h 1745673"/>
              <a:gd name="connsiteX7" fmla="*/ 1484415 w 5640779"/>
              <a:gd name="connsiteY7" fmla="*/ 653143 h 1745673"/>
              <a:gd name="connsiteX8" fmla="*/ 1484415 w 5640779"/>
              <a:gd name="connsiteY8" fmla="*/ 653143 h 1745673"/>
              <a:gd name="connsiteX9" fmla="*/ 1781298 w 5640779"/>
              <a:gd name="connsiteY9" fmla="*/ 534390 h 1745673"/>
              <a:gd name="connsiteX10" fmla="*/ 2493818 w 5640779"/>
              <a:gd name="connsiteY10" fmla="*/ 486888 h 1745673"/>
              <a:gd name="connsiteX11" fmla="*/ 2529444 w 5640779"/>
              <a:gd name="connsiteY11" fmla="*/ 475013 h 1745673"/>
              <a:gd name="connsiteX12" fmla="*/ 2576945 w 5640779"/>
              <a:gd name="connsiteY12" fmla="*/ 475013 h 1745673"/>
              <a:gd name="connsiteX13" fmla="*/ 2636322 w 5640779"/>
              <a:gd name="connsiteY13" fmla="*/ 415637 h 1745673"/>
              <a:gd name="connsiteX14" fmla="*/ 2671948 w 5640779"/>
              <a:gd name="connsiteY14" fmla="*/ 356260 h 1745673"/>
              <a:gd name="connsiteX15" fmla="*/ 2766950 w 5640779"/>
              <a:gd name="connsiteY15" fmla="*/ 166255 h 1745673"/>
              <a:gd name="connsiteX16" fmla="*/ 2766950 w 5640779"/>
              <a:gd name="connsiteY16" fmla="*/ 59377 h 1745673"/>
              <a:gd name="connsiteX17" fmla="*/ 3218213 w 5640779"/>
              <a:gd name="connsiteY17" fmla="*/ 83127 h 1745673"/>
              <a:gd name="connsiteX18" fmla="*/ 3586348 w 5640779"/>
              <a:gd name="connsiteY18" fmla="*/ 47501 h 1745673"/>
              <a:gd name="connsiteX19" fmla="*/ 3586348 w 5640779"/>
              <a:gd name="connsiteY19" fmla="*/ 23751 h 1745673"/>
              <a:gd name="connsiteX20" fmla="*/ 3942607 w 5640779"/>
              <a:gd name="connsiteY20" fmla="*/ 23751 h 1745673"/>
              <a:gd name="connsiteX21" fmla="*/ 4013859 w 5640779"/>
              <a:gd name="connsiteY21" fmla="*/ 142504 h 1745673"/>
              <a:gd name="connsiteX22" fmla="*/ 4120737 w 5640779"/>
              <a:gd name="connsiteY22" fmla="*/ 130629 h 1745673"/>
              <a:gd name="connsiteX23" fmla="*/ 4215740 w 5640779"/>
              <a:gd name="connsiteY23" fmla="*/ 201881 h 1745673"/>
              <a:gd name="connsiteX24" fmla="*/ 4298867 w 5640779"/>
              <a:gd name="connsiteY24" fmla="*/ 142504 h 1745673"/>
              <a:gd name="connsiteX25" fmla="*/ 5165766 w 5640779"/>
              <a:gd name="connsiteY25" fmla="*/ 23751 h 1745673"/>
              <a:gd name="connsiteX26" fmla="*/ 5427023 w 5640779"/>
              <a:gd name="connsiteY26" fmla="*/ 0 h 1745673"/>
              <a:gd name="connsiteX27" fmla="*/ 5640779 w 5640779"/>
              <a:gd name="connsiteY27" fmla="*/ 59377 h 1745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640779" h="1745673">
                <a:moveTo>
                  <a:pt x="0" y="1496291"/>
                </a:moveTo>
                <a:lnTo>
                  <a:pt x="106878" y="1745673"/>
                </a:lnTo>
                <a:lnTo>
                  <a:pt x="190005" y="1413164"/>
                </a:lnTo>
                <a:lnTo>
                  <a:pt x="296883" y="1413164"/>
                </a:lnTo>
                <a:lnTo>
                  <a:pt x="855023" y="1151907"/>
                </a:lnTo>
                <a:lnTo>
                  <a:pt x="1235033" y="961901"/>
                </a:lnTo>
                <a:lnTo>
                  <a:pt x="1235033" y="961901"/>
                </a:lnTo>
                <a:lnTo>
                  <a:pt x="1484415" y="653143"/>
                </a:lnTo>
                <a:lnTo>
                  <a:pt x="1484415" y="653143"/>
                </a:lnTo>
                <a:lnTo>
                  <a:pt x="1781298" y="534390"/>
                </a:lnTo>
                <a:lnTo>
                  <a:pt x="2493818" y="486888"/>
                </a:lnTo>
                <a:lnTo>
                  <a:pt x="2529444" y="475013"/>
                </a:lnTo>
                <a:lnTo>
                  <a:pt x="2576945" y="475013"/>
                </a:lnTo>
                <a:lnTo>
                  <a:pt x="2636322" y="415637"/>
                </a:lnTo>
                <a:lnTo>
                  <a:pt x="2671948" y="356260"/>
                </a:lnTo>
                <a:lnTo>
                  <a:pt x="2766950" y="166255"/>
                </a:lnTo>
                <a:lnTo>
                  <a:pt x="2766950" y="59377"/>
                </a:lnTo>
                <a:lnTo>
                  <a:pt x="3218213" y="83127"/>
                </a:lnTo>
                <a:lnTo>
                  <a:pt x="3586348" y="47501"/>
                </a:lnTo>
                <a:lnTo>
                  <a:pt x="3586348" y="23751"/>
                </a:lnTo>
                <a:lnTo>
                  <a:pt x="3942607" y="23751"/>
                </a:lnTo>
                <a:lnTo>
                  <a:pt x="4013859" y="142504"/>
                </a:lnTo>
                <a:lnTo>
                  <a:pt x="4120737" y="130629"/>
                </a:lnTo>
                <a:lnTo>
                  <a:pt x="4215740" y="201881"/>
                </a:lnTo>
                <a:lnTo>
                  <a:pt x="4298867" y="142504"/>
                </a:lnTo>
                <a:lnTo>
                  <a:pt x="5165766" y="23751"/>
                </a:lnTo>
                <a:lnTo>
                  <a:pt x="5427023" y="0"/>
                </a:lnTo>
                <a:lnTo>
                  <a:pt x="5640779" y="59377"/>
                </a:lnTo>
              </a:path>
            </a:pathLst>
          </a:custGeom>
          <a:ln w="88900">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109569" name="Rectangle 109568"/>
          <p:cNvSpPr/>
          <p:nvPr/>
        </p:nvSpPr>
        <p:spPr>
          <a:xfrm>
            <a:off x="1817688" y="1277938"/>
            <a:ext cx="4037012" cy="1687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2400" b="1" i="0" dirty="0">
              <a:solidFill>
                <a:schemeClr val="accent5">
                  <a:lumMod val="75000"/>
                </a:schemeClr>
              </a:solidFill>
            </a:endParaRPr>
          </a:p>
          <a:p>
            <a:pPr algn="r">
              <a:defRPr/>
            </a:pPr>
            <a:endParaRPr lang="en-US" sz="2400" b="1" i="0" dirty="0">
              <a:solidFill>
                <a:schemeClr val="accent5">
                  <a:lumMod val="75000"/>
                </a:schemeClr>
              </a:solidFill>
            </a:endParaRPr>
          </a:p>
          <a:p>
            <a:pPr algn="ctr">
              <a:defRPr/>
            </a:pPr>
            <a:r>
              <a:rPr lang="en-US" sz="2400" b="1" i="0" dirty="0">
                <a:solidFill>
                  <a:schemeClr val="accent5">
                    <a:lumMod val="75000"/>
                  </a:schemeClr>
                </a:solidFill>
              </a:rPr>
              <a:t>Cropland Area</a:t>
            </a:r>
          </a:p>
          <a:p>
            <a:pPr algn="r">
              <a:defRPr/>
            </a:pPr>
            <a:r>
              <a:rPr lang="en-US" sz="2400" b="1" i="0" dirty="0">
                <a:solidFill>
                  <a:schemeClr val="accent5">
                    <a:lumMod val="75000"/>
                  </a:schemeClr>
                </a:solidFill>
              </a:rPr>
              <a:t>(without Alfalfa)</a:t>
            </a:r>
          </a:p>
        </p:txBody>
      </p:sp>
      <p:sp>
        <p:nvSpPr>
          <p:cNvPr id="29" name="Freeform 28"/>
          <p:cNvSpPr/>
          <p:nvPr/>
        </p:nvSpPr>
        <p:spPr>
          <a:xfrm>
            <a:off x="1995488" y="2957513"/>
            <a:ext cx="5272087" cy="2600325"/>
          </a:xfrm>
          <a:custGeom>
            <a:avLst/>
            <a:gdLst>
              <a:gd name="connsiteX0" fmla="*/ 0 w 5272644"/>
              <a:gd name="connsiteY0" fmla="*/ 2600696 h 2600696"/>
              <a:gd name="connsiteX1" fmla="*/ 1341911 w 5272644"/>
              <a:gd name="connsiteY1" fmla="*/ 2208810 h 2600696"/>
              <a:gd name="connsiteX2" fmla="*/ 2648197 w 5272644"/>
              <a:gd name="connsiteY2" fmla="*/ 1484415 h 2600696"/>
              <a:gd name="connsiteX3" fmla="*/ 3954483 w 5272644"/>
              <a:gd name="connsiteY3" fmla="*/ 724395 h 2600696"/>
              <a:gd name="connsiteX4" fmla="*/ 5272644 w 5272644"/>
              <a:gd name="connsiteY4" fmla="*/ 0 h 2600696"/>
              <a:gd name="connsiteX5" fmla="*/ 5248893 w 5272644"/>
              <a:gd name="connsiteY5" fmla="*/ 0 h 2600696"/>
              <a:gd name="connsiteX6" fmla="*/ 5272644 w 5272644"/>
              <a:gd name="connsiteY6" fmla="*/ 0 h 2600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72644" h="2600696">
                <a:moveTo>
                  <a:pt x="0" y="2600696"/>
                </a:moveTo>
                <a:lnTo>
                  <a:pt x="1341911" y="2208810"/>
                </a:lnTo>
                <a:lnTo>
                  <a:pt x="2648197" y="1484415"/>
                </a:lnTo>
                <a:lnTo>
                  <a:pt x="3954483" y="724395"/>
                </a:lnTo>
                <a:lnTo>
                  <a:pt x="5272644" y="0"/>
                </a:lnTo>
                <a:lnTo>
                  <a:pt x="5248893" y="0"/>
                </a:lnTo>
                <a:lnTo>
                  <a:pt x="5272644" y="0"/>
                </a:lnTo>
              </a:path>
            </a:pathLst>
          </a:custGeom>
          <a:noFill/>
          <a:ln w="1270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7547" name="TextBox 109570"/>
          <p:cNvSpPr txBox="1">
            <a:spLocks noChangeArrowheads="1"/>
          </p:cNvSpPr>
          <p:nvPr/>
        </p:nvSpPr>
        <p:spPr bwMode="auto">
          <a:xfrm rot="-1305789">
            <a:off x="6138863" y="5094288"/>
            <a:ext cx="941387" cy="368300"/>
          </a:xfrm>
          <a:prstGeom prst="rect">
            <a:avLst/>
          </a:prstGeom>
          <a:noFill/>
          <a:ln w="9525">
            <a:noFill/>
            <a:miter lim="800000"/>
            <a:headEnd/>
            <a:tailEnd/>
          </a:ln>
        </p:spPr>
        <p:txBody>
          <a:bodyPr wrap="none">
            <a:spAutoFit/>
          </a:bodyPr>
          <a:lstStyle/>
          <a:p>
            <a:r>
              <a:rPr lang="en-US" b="1" i="0">
                <a:solidFill>
                  <a:srgbClr val="702626"/>
                </a:solidFill>
                <a:latin typeface="Calibri" pitchFamily="34" charset="0"/>
              </a:rPr>
              <a:t>Manure</a:t>
            </a:r>
          </a:p>
        </p:txBody>
      </p:sp>
      <p:sp>
        <p:nvSpPr>
          <p:cNvPr id="107548" name="TextBox 35"/>
          <p:cNvSpPr txBox="1">
            <a:spLocks noChangeArrowheads="1"/>
          </p:cNvSpPr>
          <p:nvPr/>
        </p:nvSpPr>
        <p:spPr bwMode="auto">
          <a:xfrm rot="-216372">
            <a:off x="5773738" y="3679825"/>
            <a:ext cx="1955800" cy="369888"/>
          </a:xfrm>
          <a:prstGeom prst="rect">
            <a:avLst/>
          </a:prstGeom>
          <a:noFill/>
          <a:ln w="9525">
            <a:noFill/>
            <a:miter lim="800000"/>
            <a:headEnd/>
            <a:tailEnd/>
          </a:ln>
        </p:spPr>
        <p:txBody>
          <a:bodyPr wrap="none">
            <a:spAutoFit/>
          </a:bodyPr>
          <a:lstStyle/>
          <a:p>
            <a:r>
              <a:rPr lang="en-US" b="1" i="0">
                <a:solidFill>
                  <a:srgbClr val="E9AD05"/>
                </a:solidFill>
                <a:latin typeface="Calibri" pitchFamily="34" charset="0"/>
              </a:rPr>
              <a:t>Synthetic Fertilizer</a:t>
            </a:r>
          </a:p>
        </p:txBody>
      </p:sp>
      <p:sp>
        <p:nvSpPr>
          <p:cNvPr id="107549" name="TextBox 36"/>
          <p:cNvSpPr txBox="1">
            <a:spLocks noChangeArrowheads="1"/>
          </p:cNvSpPr>
          <p:nvPr/>
        </p:nvSpPr>
        <p:spPr bwMode="auto">
          <a:xfrm rot="-1703695">
            <a:off x="4551363" y="3562350"/>
            <a:ext cx="1535112" cy="369888"/>
          </a:xfrm>
          <a:prstGeom prst="rect">
            <a:avLst/>
          </a:prstGeom>
          <a:noFill/>
          <a:ln w="9525">
            <a:noFill/>
            <a:miter lim="800000"/>
            <a:headEnd/>
            <a:tailEnd/>
          </a:ln>
        </p:spPr>
        <p:txBody>
          <a:bodyPr wrap="none">
            <a:spAutoFit/>
          </a:bodyPr>
          <a:lstStyle/>
          <a:p>
            <a:r>
              <a:rPr lang="en-US" b="1" i="0">
                <a:solidFill>
                  <a:srgbClr val="C00000"/>
                </a:solidFill>
                <a:latin typeface="Calibri" pitchFamily="34" charset="0"/>
              </a:rPr>
              <a:t>Total Fertilizer</a:t>
            </a:r>
          </a:p>
        </p:txBody>
      </p:sp>
      <p:sp>
        <p:nvSpPr>
          <p:cNvPr id="107550" name="TextBox 37"/>
          <p:cNvSpPr txBox="1">
            <a:spLocks noChangeArrowheads="1"/>
          </p:cNvSpPr>
          <p:nvPr/>
        </p:nvSpPr>
        <p:spPr bwMode="auto">
          <a:xfrm rot="-633615">
            <a:off x="4830763" y="4695825"/>
            <a:ext cx="919162" cy="369888"/>
          </a:xfrm>
          <a:prstGeom prst="rect">
            <a:avLst/>
          </a:prstGeom>
          <a:noFill/>
          <a:ln w="9525">
            <a:noFill/>
            <a:miter lim="800000"/>
            <a:headEnd/>
            <a:tailEnd/>
          </a:ln>
        </p:spPr>
        <p:txBody>
          <a:bodyPr wrap="none">
            <a:spAutoFit/>
          </a:bodyPr>
          <a:lstStyle/>
          <a:p>
            <a:r>
              <a:rPr lang="en-US" b="1" i="0">
                <a:solidFill>
                  <a:srgbClr val="88B931"/>
                </a:solidFill>
                <a:latin typeface="Calibri" pitchFamily="34" charset="0"/>
              </a:rPr>
              <a:t>Harvest</a:t>
            </a:r>
          </a:p>
        </p:txBody>
      </p:sp>
      <p:sp>
        <p:nvSpPr>
          <p:cNvPr id="107551" name="TextBox 23"/>
          <p:cNvSpPr txBox="1">
            <a:spLocks noChangeArrowheads="1"/>
          </p:cNvSpPr>
          <p:nvPr/>
        </p:nvSpPr>
        <p:spPr bwMode="auto">
          <a:xfrm>
            <a:off x="-15875" y="1277938"/>
            <a:ext cx="2011363" cy="646112"/>
          </a:xfrm>
          <a:prstGeom prst="rect">
            <a:avLst/>
          </a:prstGeom>
          <a:solidFill>
            <a:schemeClr val="bg1"/>
          </a:solidFill>
          <a:ln w="9525">
            <a:noFill/>
            <a:miter lim="800000"/>
            <a:headEnd/>
            <a:tailEnd/>
          </a:ln>
        </p:spPr>
        <p:txBody>
          <a:bodyPr wrap="none">
            <a:spAutoFit/>
          </a:bodyPr>
          <a:lstStyle/>
          <a:p>
            <a:r>
              <a:rPr lang="en-US" sz="3600" b="1" i="0">
                <a:solidFill>
                  <a:schemeClr val="tx2"/>
                </a:solidFill>
                <a:latin typeface="Calibri" pitchFamily="34" charset="0"/>
              </a:rPr>
              <a:t>tons N/yr</a:t>
            </a:r>
          </a:p>
        </p:txBody>
      </p:sp>
      <p:sp>
        <p:nvSpPr>
          <p:cNvPr id="30" name="Freeform 29"/>
          <p:cNvSpPr/>
          <p:nvPr/>
        </p:nvSpPr>
        <p:spPr>
          <a:xfrm>
            <a:off x="1995488" y="4749800"/>
            <a:ext cx="5295900" cy="1057275"/>
          </a:xfrm>
          <a:custGeom>
            <a:avLst/>
            <a:gdLst>
              <a:gd name="connsiteX0" fmla="*/ 0 w 5296394"/>
              <a:gd name="connsiteY0" fmla="*/ 1056904 h 1056904"/>
              <a:gd name="connsiteX1" fmla="*/ 1330036 w 5296394"/>
              <a:gd name="connsiteY1" fmla="*/ 997527 h 1056904"/>
              <a:gd name="connsiteX2" fmla="*/ 2648197 w 5296394"/>
              <a:gd name="connsiteY2" fmla="*/ 819397 h 1056904"/>
              <a:gd name="connsiteX3" fmla="*/ 3978233 w 5296394"/>
              <a:gd name="connsiteY3" fmla="*/ 629392 h 1056904"/>
              <a:gd name="connsiteX4" fmla="*/ 5296394 w 5296394"/>
              <a:gd name="connsiteY4" fmla="*/ 0 h 1056904"/>
              <a:gd name="connsiteX0" fmla="*/ 0 w 5296394"/>
              <a:gd name="connsiteY0" fmla="*/ 1056904 h 1056904"/>
              <a:gd name="connsiteX1" fmla="*/ 1330036 w 5296394"/>
              <a:gd name="connsiteY1" fmla="*/ 997527 h 1056904"/>
              <a:gd name="connsiteX2" fmla="*/ 2624446 w 5296394"/>
              <a:gd name="connsiteY2" fmla="*/ 914399 h 1056904"/>
              <a:gd name="connsiteX3" fmla="*/ 3978233 w 5296394"/>
              <a:gd name="connsiteY3" fmla="*/ 629392 h 1056904"/>
              <a:gd name="connsiteX4" fmla="*/ 5296394 w 5296394"/>
              <a:gd name="connsiteY4" fmla="*/ 0 h 1056904"/>
              <a:gd name="connsiteX0" fmla="*/ 0 w 5296394"/>
              <a:gd name="connsiteY0" fmla="*/ 1056904 h 1056904"/>
              <a:gd name="connsiteX1" fmla="*/ 1330036 w 5296394"/>
              <a:gd name="connsiteY1" fmla="*/ 997527 h 1056904"/>
              <a:gd name="connsiteX2" fmla="*/ 2671947 w 5296394"/>
              <a:gd name="connsiteY2" fmla="*/ 855022 h 1056904"/>
              <a:gd name="connsiteX3" fmla="*/ 3978233 w 5296394"/>
              <a:gd name="connsiteY3" fmla="*/ 629392 h 1056904"/>
              <a:gd name="connsiteX4" fmla="*/ 5296394 w 5296394"/>
              <a:gd name="connsiteY4" fmla="*/ 0 h 1056904"/>
              <a:gd name="connsiteX0" fmla="*/ 0 w 5296394"/>
              <a:gd name="connsiteY0" fmla="*/ 1056904 h 1056904"/>
              <a:gd name="connsiteX1" fmla="*/ 1330036 w 5296394"/>
              <a:gd name="connsiteY1" fmla="*/ 997527 h 1056904"/>
              <a:gd name="connsiteX2" fmla="*/ 2671947 w 5296394"/>
              <a:gd name="connsiteY2" fmla="*/ 855022 h 1056904"/>
              <a:gd name="connsiteX3" fmla="*/ 3990108 w 5296394"/>
              <a:gd name="connsiteY3" fmla="*/ 593766 h 1056904"/>
              <a:gd name="connsiteX4" fmla="*/ 5296394 w 5296394"/>
              <a:gd name="connsiteY4" fmla="*/ 0 h 1056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6394" h="1056904">
                <a:moveTo>
                  <a:pt x="0" y="1056904"/>
                </a:moveTo>
                <a:lnTo>
                  <a:pt x="1330036" y="997527"/>
                </a:lnTo>
                <a:cubicBezTo>
                  <a:pt x="1777340" y="950025"/>
                  <a:pt x="2228602" y="922315"/>
                  <a:pt x="2671947" y="855022"/>
                </a:cubicBezTo>
                <a:cubicBezTo>
                  <a:pt x="3115292" y="787729"/>
                  <a:pt x="3550721" y="680851"/>
                  <a:pt x="3990108" y="593766"/>
                </a:cubicBezTo>
                <a:lnTo>
                  <a:pt x="5296394" y="0"/>
                </a:lnTo>
              </a:path>
            </a:pathLst>
          </a:custGeom>
          <a:noFill/>
          <a:ln w="114300">
            <a:solidFill>
              <a:srgbClr val="70262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821127312"/>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54000"/>
            <a:ext cx="9144000" cy="6604000"/>
          </a:xfrm>
          <a:prstGeom prst="rect">
            <a:avLst/>
          </a:prstGeom>
        </p:spPr>
      </p:pic>
    </p:spTree>
    <p:extLst>
      <p:ext uri="{BB962C8B-B14F-4D97-AF65-F5344CB8AC3E}">
        <p14:creationId xmlns:p14="http://schemas.microsoft.com/office/powerpoint/2010/main" val="4095754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54000"/>
            <a:ext cx="9144000" cy="6604000"/>
          </a:xfrm>
          <a:prstGeom prst="rect">
            <a:avLst/>
          </a:prstGeom>
        </p:spPr>
      </p:pic>
    </p:spTree>
    <p:extLst>
      <p:ext uri="{BB962C8B-B14F-4D97-AF65-F5344CB8AC3E}">
        <p14:creationId xmlns:p14="http://schemas.microsoft.com/office/powerpoint/2010/main" val="4186664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54000"/>
            <a:ext cx="9144000" cy="6604000"/>
          </a:xfrm>
          <a:prstGeom prst="rect">
            <a:avLst/>
          </a:prstGeom>
        </p:spPr>
      </p:pic>
    </p:spTree>
    <p:extLst>
      <p:ext uri="{BB962C8B-B14F-4D97-AF65-F5344CB8AC3E}">
        <p14:creationId xmlns:p14="http://schemas.microsoft.com/office/powerpoint/2010/main" val="8889706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54000"/>
            <a:ext cx="9144000" cy="6604000"/>
          </a:xfrm>
          <a:prstGeom prst="rect">
            <a:avLst/>
          </a:prstGeom>
        </p:spPr>
      </p:pic>
    </p:spTree>
    <p:extLst>
      <p:ext uri="{BB962C8B-B14F-4D97-AF65-F5344CB8AC3E}">
        <p14:creationId xmlns:p14="http://schemas.microsoft.com/office/powerpoint/2010/main" val="3617726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54000"/>
            <a:ext cx="9144000" cy="6604000"/>
          </a:xfrm>
          <a:prstGeom prst="rect">
            <a:avLst/>
          </a:prstGeom>
        </p:spPr>
      </p:pic>
    </p:spTree>
    <p:extLst>
      <p:ext uri="{BB962C8B-B14F-4D97-AF65-F5344CB8AC3E}">
        <p14:creationId xmlns:p14="http://schemas.microsoft.com/office/powerpoint/2010/main" val="1245145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54000"/>
            <a:ext cx="9144000" cy="6604000"/>
          </a:xfrm>
          <a:prstGeom prst="rect">
            <a:avLst/>
          </a:prstGeom>
        </p:spPr>
      </p:pic>
    </p:spTree>
    <p:extLst>
      <p:ext uri="{BB962C8B-B14F-4D97-AF65-F5344CB8AC3E}">
        <p14:creationId xmlns:p14="http://schemas.microsoft.com/office/powerpoint/2010/main" val="4099146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1999" y="274638"/>
            <a:ext cx="8231875" cy="868362"/>
          </a:xfrm>
        </p:spPr>
        <p:txBody>
          <a:bodyPr/>
          <a:lstStyle/>
          <a:p>
            <a:r>
              <a:rPr lang="en-US" dirty="0" smtClean="0"/>
              <a:t>Nitrate Drinking Water Standard</a:t>
            </a:r>
            <a:endParaRPr lang="en-US" dirty="0"/>
          </a:p>
        </p:txBody>
      </p:sp>
      <p:sp>
        <p:nvSpPr>
          <p:cNvPr id="3" name="Content Placeholder 2"/>
          <p:cNvSpPr>
            <a:spLocks noGrp="1"/>
          </p:cNvSpPr>
          <p:nvPr>
            <p:ph idx="4294967295"/>
          </p:nvPr>
        </p:nvSpPr>
        <p:spPr>
          <a:xfrm>
            <a:off x="941388" y="1419225"/>
            <a:ext cx="8202612" cy="5159375"/>
          </a:xfrm>
          <a:noFill/>
          <a:ln>
            <a:solidFill>
              <a:schemeClr val="tx2"/>
            </a:solidFill>
          </a:ln>
        </p:spPr>
        <p:txBody>
          <a:bodyPr/>
          <a:lstStyle/>
          <a:p>
            <a:pPr marL="0" indent="0" eaLnBrk="1" hangingPunct="1">
              <a:spcBef>
                <a:spcPts val="0"/>
              </a:spcBef>
              <a:buFontTx/>
              <a:buNone/>
              <a:defRPr/>
            </a:pPr>
            <a:endParaRPr lang="en-US" sz="1800" b="1" dirty="0" smtClean="0">
              <a:solidFill>
                <a:schemeClr val="tx2"/>
              </a:solidFill>
              <a:latin typeface="Times New Roman" pitchFamily="18" charset="0"/>
              <a:cs typeface="Times New Roman" pitchFamily="18" charset="0"/>
            </a:endParaRPr>
          </a:p>
          <a:p>
            <a:pPr marL="0" indent="0" eaLnBrk="1" hangingPunct="1">
              <a:spcBef>
                <a:spcPts val="0"/>
              </a:spcBef>
              <a:buFontTx/>
              <a:buNone/>
              <a:defRPr/>
            </a:pPr>
            <a:r>
              <a:rPr lang="en-US" sz="2800" b="1" dirty="0">
                <a:solidFill>
                  <a:schemeClr val="tx2"/>
                </a:solidFill>
                <a:latin typeface="Times New Roman" pitchFamily="18" charset="0"/>
                <a:cs typeface="Times New Roman" pitchFamily="18" charset="0"/>
              </a:rPr>
              <a:t>M</a:t>
            </a:r>
            <a:r>
              <a:rPr lang="en-US" sz="2800" b="1" dirty="0" smtClean="0">
                <a:solidFill>
                  <a:schemeClr val="tx2"/>
                </a:solidFill>
                <a:latin typeface="Times New Roman" pitchFamily="18" charset="0"/>
                <a:cs typeface="Times New Roman" pitchFamily="18" charset="0"/>
              </a:rPr>
              <a:t>aximum contaminant level (MCL):</a:t>
            </a:r>
          </a:p>
          <a:p>
            <a:pPr marL="914400" indent="0" eaLnBrk="1" hangingPunct="1">
              <a:spcBef>
                <a:spcPts val="1200"/>
              </a:spcBef>
              <a:buFontTx/>
              <a:buNone/>
              <a:defRPr/>
            </a:pPr>
            <a:r>
              <a:rPr lang="en-US" sz="4000" dirty="0" smtClean="0">
                <a:solidFill>
                  <a:schemeClr val="tx2"/>
                </a:solidFill>
                <a:latin typeface="Times New Roman" pitchFamily="18" charset="0"/>
                <a:cs typeface="Times New Roman" pitchFamily="18" charset="0"/>
              </a:rPr>
              <a:t>= </a:t>
            </a:r>
            <a:r>
              <a:rPr lang="en-US" sz="4000" b="1" dirty="0" smtClean="0">
                <a:solidFill>
                  <a:schemeClr val="tx2"/>
                </a:solidFill>
                <a:latin typeface="Times New Roman" pitchFamily="18" charset="0"/>
                <a:cs typeface="Times New Roman" pitchFamily="18" charset="0"/>
              </a:rPr>
              <a:t>45</a:t>
            </a:r>
            <a:r>
              <a:rPr lang="en-US" sz="4000" dirty="0" smtClean="0">
                <a:solidFill>
                  <a:schemeClr val="tx2"/>
                </a:solidFill>
                <a:latin typeface="Times New Roman" pitchFamily="18" charset="0"/>
                <a:cs typeface="Times New Roman" pitchFamily="18" charset="0"/>
              </a:rPr>
              <a:t> ppm NO</a:t>
            </a:r>
            <a:r>
              <a:rPr lang="en-US" sz="4000" baseline="-25000" dirty="0" smtClean="0">
                <a:solidFill>
                  <a:schemeClr val="tx2"/>
                </a:solidFill>
                <a:latin typeface="Times New Roman" pitchFamily="18" charset="0"/>
                <a:cs typeface="Times New Roman" pitchFamily="18" charset="0"/>
              </a:rPr>
              <a:t>3</a:t>
            </a:r>
            <a:r>
              <a:rPr lang="en-US" sz="4000" dirty="0">
                <a:solidFill>
                  <a:schemeClr val="tx2"/>
                </a:solidFill>
                <a:latin typeface="Times New Roman" pitchFamily="18" charset="0"/>
                <a:cs typeface="Times New Roman" pitchFamily="18" charset="0"/>
              </a:rPr>
              <a:t> = </a:t>
            </a:r>
            <a:r>
              <a:rPr lang="en-US" sz="4000" b="1" dirty="0">
                <a:solidFill>
                  <a:schemeClr val="tx2"/>
                </a:solidFill>
                <a:latin typeface="Times New Roman" pitchFamily="18" charset="0"/>
                <a:cs typeface="Times New Roman" pitchFamily="18" charset="0"/>
              </a:rPr>
              <a:t>45 </a:t>
            </a:r>
            <a:r>
              <a:rPr lang="en-US" sz="4000" dirty="0">
                <a:solidFill>
                  <a:schemeClr val="tx2"/>
                </a:solidFill>
                <a:latin typeface="Times New Roman" pitchFamily="18" charset="0"/>
                <a:cs typeface="Times New Roman" pitchFamily="18" charset="0"/>
              </a:rPr>
              <a:t>mg/L NO</a:t>
            </a:r>
            <a:r>
              <a:rPr lang="en-US" sz="4000" baseline="-25000" dirty="0">
                <a:solidFill>
                  <a:schemeClr val="tx2"/>
                </a:solidFill>
                <a:latin typeface="Times New Roman" pitchFamily="18" charset="0"/>
                <a:cs typeface="Times New Roman" pitchFamily="18" charset="0"/>
              </a:rPr>
              <a:t>3</a:t>
            </a:r>
            <a:endParaRPr lang="en-US" sz="4000" baseline="-25000" dirty="0" smtClean="0">
              <a:solidFill>
                <a:schemeClr val="tx2"/>
              </a:solidFill>
              <a:latin typeface="Times New Roman" pitchFamily="18" charset="0"/>
              <a:cs typeface="Times New Roman" pitchFamily="18" charset="0"/>
            </a:endParaRPr>
          </a:p>
          <a:p>
            <a:pPr marL="0" indent="0" eaLnBrk="1" hangingPunct="1">
              <a:spcBef>
                <a:spcPts val="0"/>
              </a:spcBef>
              <a:buFontTx/>
              <a:buNone/>
              <a:defRPr/>
            </a:pPr>
            <a:endParaRPr lang="en-US" dirty="0" smtClean="0">
              <a:solidFill>
                <a:schemeClr val="tx2"/>
              </a:solidFill>
              <a:latin typeface="Times New Roman" pitchFamily="18" charset="0"/>
              <a:cs typeface="Times New Roman" pitchFamily="18" charset="0"/>
            </a:endParaRPr>
          </a:p>
          <a:p>
            <a:pPr marL="1092200" indent="-177800" eaLnBrk="1" hangingPunct="1">
              <a:spcBef>
                <a:spcPts val="0"/>
              </a:spcBef>
              <a:buFontTx/>
              <a:buNone/>
              <a:defRPr/>
            </a:pPr>
            <a:r>
              <a:rPr lang="en-US" sz="2400" dirty="0" smtClean="0">
                <a:solidFill>
                  <a:schemeClr val="tx2">
                    <a:lumMod val="85000"/>
                    <a:lumOff val="15000"/>
                  </a:schemeClr>
                </a:solidFill>
                <a:latin typeface="Times New Roman" pitchFamily="18" charset="0"/>
                <a:cs typeface="Times New Roman" pitchFamily="18" charset="0"/>
              </a:rPr>
              <a:t> </a:t>
            </a:r>
          </a:p>
          <a:p>
            <a:pPr marL="1377950" indent="-463550" eaLnBrk="1" hangingPunct="1">
              <a:spcBef>
                <a:spcPts val="0"/>
              </a:spcBef>
              <a:buFontTx/>
              <a:buNone/>
              <a:defRPr/>
            </a:pPr>
            <a:r>
              <a:rPr lang="en-US" dirty="0" smtClean="0">
                <a:solidFill>
                  <a:schemeClr val="tx2">
                    <a:lumMod val="85000"/>
                    <a:lumOff val="15000"/>
                  </a:schemeClr>
                </a:solidFill>
                <a:latin typeface="Times New Roman" pitchFamily="18" charset="0"/>
                <a:cs typeface="Times New Roman" pitchFamily="18" charset="0"/>
              </a:rPr>
              <a:t>	</a:t>
            </a:r>
            <a:endParaRPr lang="en-US" dirty="0">
              <a:solidFill>
                <a:schemeClr val="tx2">
                  <a:lumMod val="85000"/>
                  <a:lumOff val="1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788350147"/>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61257"/>
            <a:ext cx="9133952" cy="6596743"/>
          </a:xfrm>
          <a:prstGeom prst="rect">
            <a:avLst/>
          </a:prstGeom>
        </p:spPr>
      </p:pic>
    </p:spTree>
    <p:extLst>
      <p:ext uri="{BB962C8B-B14F-4D97-AF65-F5344CB8AC3E}">
        <p14:creationId xmlns:p14="http://schemas.microsoft.com/office/powerpoint/2010/main" val="1304582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54000"/>
            <a:ext cx="9144000" cy="6604000"/>
          </a:xfrm>
          <a:prstGeom prst="rect">
            <a:avLst/>
          </a:prstGeom>
        </p:spPr>
      </p:pic>
    </p:spTree>
    <p:extLst>
      <p:ext uri="{BB962C8B-B14F-4D97-AF65-F5344CB8AC3E}">
        <p14:creationId xmlns:p14="http://schemas.microsoft.com/office/powerpoint/2010/main" val="1211600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762000" y="274638"/>
            <a:ext cx="8382000" cy="868362"/>
          </a:xfrm>
        </p:spPr>
        <p:txBody>
          <a:bodyPr/>
          <a:lstStyle/>
          <a:p>
            <a:pPr eaLnBrk="1" hangingPunct="1">
              <a:defRPr/>
            </a:pPr>
            <a:r>
              <a:rPr lang="en-US" sz="3600" dirty="0" smtClean="0">
                <a:ln>
                  <a:noFill/>
                </a:ln>
                <a:solidFill>
                  <a:schemeClr val="accent1">
                    <a:tint val="3000"/>
                    <a:alpha val="95000"/>
                  </a:schemeClr>
                </a:solidFill>
                <a:effectLst/>
              </a:rPr>
              <a:t>#2: Nitrate Source Reduction</a:t>
            </a:r>
          </a:p>
        </p:txBody>
      </p:sp>
      <p:sp>
        <p:nvSpPr>
          <p:cNvPr id="84994" name="Text Box 58"/>
          <p:cNvSpPr txBox="1">
            <a:spLocks noChangeArrowheads="1"/>
          </p:cNvSpPr>
          <p:nvPr/>
        </p:nvSpPr>
        <p:spPr bwMode="auto">
          <a:xfrm>
            <a:off x="2593975" y="1263650"/>
            <a:ext cx="4822825" cy="366713"/>
          </a:xfrm>
          <a:prstGeom prst="rect">
            <a:avLst/>
          </a:prstGeom>
          <a:noFill/>
          <a:ln w="9525">
            <a:noFill/>
            <a:miter lim="800000"/>
            <a:headEnd/>
            <a:tailEnd/>
          </a:ln>
        </p:spPr>
        <p:txBody>
          <a:bodyPr wrap="none">
            <a:spAutoFit/>
          </a:bodyPr>
          <a:lstStyle/>
          <a:p>
            <a:r>
              <a:rPr lang="en-US" i="0">
                <a:latin typeface="Tahoma" pitchFamily="34" charset="0"/>
              </a:rPr>
              <a:t>N Loading Reduction Options / Source Control</a:t>
            </a:r>
          </a:p>
        </p:txBody>
      </p:sp>
      <p:grpSp>
        <p:nvGrpSpPr>
          <p:cNvPr id="84995" name="Group 3"/>
          <p:cNvGrpSpPr>
            <a:grpSpLocks/>
          </p:cNvGrpSpPr>
          <p:nvPr/>
        </p:nvGrpSpPr>
        <p:grpSpPr bwMode="auto">
          <a:xfrm>
            <a:off x="384175" y="2043113"/>
            <a:ext cx="8397875" cy="4591050"/>
            <a:chOff x="371" y="480"/>
            <a:chExt cx="5389" cy="3713"/>
          </a:xfrm>
        </p:grpSpPr>
        <p:sp>
          <p:nvSpPr>
            <p:cNvPr id="85003"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85004" name="Freeform 5"/>
            <p:cNvSpPr>
              <a:spLocks/>
            </p:cNvSpPr>
            <p:nvPr/>
          </p:nvSpPr>
          <p:spPr bwMode="auto">
            <a:xfrm>
              <a:off x="488" y="537"/>
              <a:ext cx="1336" cy="3652"/>
            </a:xfrm>
            <a:custGeom>
              <a:avLst/>
              <a:gdLst>
                <a:gd name="T0" fmla="*/ 1178 w 1348"/>
                <a:gd name="T1" fmla="*/ 2782 h 3652"/>
                <a:gd name="T2" fmla="*/ 18 w 1348"/>
                <a:gd name="T3" fmla="*/ 3652 h 3652"/>
                <a:gd name="T4" fmla="*/ 0 w 1348"/>
                <a:gd name="T5" fmla="*/ 0 h 3652"/>
                <a:gd name="T6" fmla="*/ 1178 w 1348"/>
                <a:gd name="T7" fmla="*/ 1636 h 3652"/>
                <a:gd name="T8" fmla="*/ 1178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85005"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85006" name="Freeform 7"/>
            <p:cNvSpPr>
              <a:spLocks/>
            </p:cNvSpPr>
            <p:nvPr/>
          </p:nvSpPr>
          <p:spPr bwMode="auto">
            <a:xfrm flipV="1">
              <a:off x="488" y="537"/>
              <a:ext cx="5160" cy="1630"/>
            </a:xfrm>
            <a:custGeom>
              <a:avLst/>
              <a:gdLst>
                <a:gd name="T0" fmla="*/ 1291 w 5172"/>
                <a:gd name="T1" fmla="*/ 0 h 1538"/>
                <a:gd name="T2" fmla="*/ 4455 w 5172"/>
                <a:gd name="T3" fmla="*/ 0 h 1538"/>
                <a:gd name="T4" fmla="*/ 4992 w 5172"/>
                <a:gd name="T5" fmla="*/ 3665 h 1538"/>
                <a:gd name="T6" fmla="*/ 0 w 5172"/>
                <a:gd name="T7" fmla="*/ 3675 h 1538"/>
                <a:gd name="T8" fmla="*/ 1291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85007"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85008"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1 h 1538"/>
                <a:gd name="T6" fmla="*/ 0 w 5172"/>
                <a:gd name="T7" fmla="*/ 1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85009" name="Group 10"/>
            <p:cNvGrpSpPr>
              <a:grpSpLocks/>
            </p:cNvGrpSpPr>
            <p:nvPr/>
          </p:nvGrpSpPr>
          <p:grpSpPr bwMode="auto">
            <a:xfrm>
              <a:off x="912" y="642"/>
              <a:ext cx="81" cy="2305"/>
              <a:chOff x="722" y="666"/>
              <a:chExt cx="81" cy="2305"/>
            </a:xfrm>
          </p:grpSpPr>
          <p:sp>
            <p:nvSpPr>
              <p:cNvPr id="85055"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56" name="Freeform 12"/>
              <p:cNvSpPr>
                <a:spLocks/>
              </p:cNvSpPr>
              <p:nvPr/>
            </p:nvSpPr>
            <p:spPr bwMode="auto">
              <a:xfrm>
                <a:off x="722" y="666"/>
                <a:ext cx="81" cy="1749"/>
              </a:xfrm>
              <a:custGeom>
                <a:avLst/>
                <a:gdLst>
                  <a:gd name="T0" fmla="*/ 0 w 69"/>
                  <a:gd name="T1" fmla="*/ 1749 h 1749"/>
                  <a:gd name="T2" fmla="*/ 0 w 69"/>
                  <a:gd name="T3" fmla="*/ 0 h 1749"/>
                  <a:gd name="T4" fmla="*/ 765 w 69"/>
                  <a:gd name="T5" fmla="*/ 35 h 1749"/>
                  <a:gd name="T6" fmla="*/ 765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0" name="Group 13"/>
            <p:cNvGrpSpPr>
              <a:grpSpLocks/>
            </p:cNvGrpSpPr>
            <p:nvPr/>
          </p:nvGrpSpPr>
          <p:grpSpPr bwMode="auto">
            <a:xfrm>
              <a:off x="1303" y="971"/>
              <a:ext cx="63" cy="1235"/>
              <a:chOff x="1303" y="971"/>
              <a:chExt cx="63" cy="1235"/>
            </a:xfrm>
          </p:grpSpPr>
          <p:sp>
            <p:nvSpPr>
              <p:cNvPr id="85053"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54" name="Freeform 15"/>
              <p:cNvSpPr>
                <a:spLocks/>
              </p:cNvSpPr>
              <p:nvPr/>
            </p:nvSpPr>
            <p:spPr bwMode="auto">
              <a:xfrm>
                <a:off x="1303" y="971"/>
                <a:ext cx="62" cy="659"/>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1" name="Group 16"/>
            <p:cNvGrpSpPr>
              <a:grpSpLocks/>
            </p:cNvGrpSpPr>
            <p:nvPr/>
          </p:nvGrpSpPr>
          <p:grpSpPr bwMode="auto">
            <a:xfrm>
              <a:off x="1968" y="1205"/>
              <a:ext cx="63" cy="1093"/>
              <a:chOff x="1968" y="1205"/>
              <a:chExt cx="63" cy="1093"/>
            </a:xfrm>
          </p:grpSpPr>
          <p:sp>
            <p:nvSpPr>
              <p:cNvPr id="85051"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52" name="Freeform 18"/>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2" name="Group 19"/>
            <p:cNvGrpSpPr>
              <a:grpSpLocks/>
            </p:cNvGrpSpPr>
            <p:nvPr/>
          </p:nvGrpSpPr>
          <p:grpSpPr bwMode="auto">
            <a:xfrm>
              <a:off x="1682" y="881"/>
              <a:ext cx="76" cy="2355"/>
              <a:chOff x="1682" y="881"/>
              <a:chExt cx="68" cy="2740"/>
            </a:xfrm>
          </p:grpSpPr>
          <p:sp>
            <p:nvSpPr>
              <p:cNvPr id="85049"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50" name="Freeform 21"/>
              <p:cNvSpPr>
                <a:spLocks/>
              </p:cNvSpPr>
              <p:nvPr/>
            </p:nvSpPr>
            <p:spPr bwMode="auto">
              <a:xfrm>
                <a:off x="1682" y="881"/>
                <a:ext cx="67" cy="2167"/>
              </a:xfrm>
              <a:custGeom>
                <a:avLst/>
                <a:gdLst>
                  <a:gd name="T0" fmla="*/ 0 w 69"/>
                  <a:gd name="T1" fmla="*/ 43542 h 1749"/>
                  <a:gd name="T2" fmla="*/ 0 w 69"/>
                  <a:gd name="T3" fmla="*/ 0 h 1749"/>
                  <a:gd name="T4" fmla="*/ 45 w 69"/>
                  <a:gd name="T5" fmla="*/ 866 h 1749"/>
                  <a:gd name="T6" fmla="*/ 45 w 69"/>
                  <a:gd name="T7" fmla="*/ 435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3" name="Group 22"/>
            <p:cNvGrpSpPr>
              <a:grpSpLocks/>
            </p:cNvGrpSpPr>
            <p:nvPr/>
          </p:nvGrpSpPr>
          <p:grpSpPr bwMode="auto">
            <a:xfrm>
              <a:off x="2350" y="906"/>
              <a:ext cx="63" cy="2207"/>
              <a:chOff x="2350" y="906"/>
              <a:chExt cx="63" cy="2207"/>
            </a:xfrm>
          </p:grpSpPr>
          <p:sp>
            <p:nvSpPr>
              <p:cNvPr id="85047"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48" name="Freeform 24"/>
              <p:cNvSpPr>
                <a:spLocks/>
              </p:cNvSpPr>
              <p:nvPr/>
            </p:nvSpPr>
            <p:spPr bwMode="auto">
              <a:xfrm>
                <a:off x="2351" y="906"/>
                <a:ext cx="62" cy="1634"/>
              </a:xfrm>
              <a:custGeom>
                <a:avLst/>
                <a:gdLst>
                  <a:gd name="T0" fmla="*/ 0 w 69"/>
                  <a:gd name="T1" fmla="*/ 631 h 1749"/>
                  <a:gd name="T2" fmla="*/ 0 w 69"/>
                  <a:gd name="T3" fmla="*/ 0 h 1749"/>
                  <a:gd name="T4" fmla="*/ 13 w 69"/>
                  <a:gd name="T5" fmla="*/ 13 h 1749"/>
                  <a:gd name="T6" fmla="*/ 13 w 69"/>
                  <a:gd name="T7" fmla="*/ 631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4" name="Group 25"/>
            <p:cNvGrpSpPr>
              <a:grpSpLocks/>
            </p:cNvGrpSpPr>
            <p:nvPr/>
          </p:nvGrpSpPr>
          <p:grpSpPr bwMode="auto">
            <a:xfrm>
              <a:off x="2630" y="1697"/>
              <a:ext cx="54" cy="799"/>
              <a:chOff x="2630" y="1697"/>
              <a:chExt cx="66" cy="799"/>
            </a:xfrm>
          </p:grpSpPr>
          <p:sp>
            <p:nvSpPr>
              <p:cNvPr id="85045"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46" name="Freeform 27"/>
              <p:cNvSpPr>
                <a:spLocks/>
              </p:cNvSpPr>
              <p:nvPr/>
            </p:nvSpPr>
            <p:spPr bwMode="auto">
              <a:xfrm>
                <a:off x="2634" y="1697"/>
                <a:ext cx="62" cy="532"/>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5" name="Group 28"/>
            <p:cNvGrpSpPr>
              <a:grpSpLocks/>
            </p:cNvGrpSpPr>
            <p:nvPr/>
          </p:nvGrpSpPr>
          <p:grpSpPr bwMode="auto">
            <a:xfrm>
              <a:off x="3006" y="1908"/>
              <a:ext cx="39" cy="690"/>
              <a:chOff x="3006" y="2018"/>
              <a:chExt cx="37" cy="928"/>
            </a:xfrm>
          </p:grpSpPr>
          <p:sp>
            <p:nvSpPr>
              <p:cNvPr id="85043"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44"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6" name="Group 31"/>
            <p:cNvGrpSpPr>
              <a:grpSpLocks/>
            </p:cNvGrpSpPr>
            <p:nvPr/>
          </p:nvGrpSpPr>
          <p:grpSpPr bwMode="auto">
            <a:xfrm>
              <a:off x="3334" y="2146"/>
              <a:ext cx="30" cy="394"/>
              <a:chOff x="3334" y="2146"/>
              <a:chExt cx="30" cy="394"/>
            </a:xfrm>
          </p:grpSpPr>
          <p:sp>
            <p:nvSpPr>
              <p:cNvPr id="85041"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42"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7" name="Group 34"/>
            <p:cNvGrpSpPr>
              <a:grpSpLocks/>
            </p:cNvGrpSpPr>
            <p:nvPr/>
          </p:nvGrpSpPr>
          <p:grpSpPr bwMode="auto">
            <a:xfrm>
              <a:off x="3743" y="1865"/>
              <a:ext cx="37" cy="807"/>
              <a:chOff x="3743" y="1865"/>
              <a:chExt cx="37" cy="1010"/>
            </a:xfrm>
          </p:grpSpPr>
          <p:sp>
            <p:nvSpPr>
              <p:cNvPr id="85039"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40"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8" name="Group 37"/>
            <p:cNvGrpSpPr>
              <a:grpSpLocks/>
            </p:cNvGrpSpPr>
            <p:nvPr/>
          </p:nvGrpSpPr>
          <p:grpSpPr bwMode="auto">
            <a:xfrm>
              <a:off x="3426" y="1586"/>
              <a:ext cx="63" cy="1859"/>
              <a:chOff x="3426" y="1586"/>
              <a:chExt cx="63" cy="1859"/>
            </a:xfrm>
          </p:grpSpPr>
          <p:sp>
            <p:nvSpPr>
              <p:cNvPr id="85037"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38" name="Freeform 39"/>
              <p:cNvSpPr>
                <a:spLocks/>
              </p:cNvSpPr>
              <p:nvPr/>
            </p:nvSpPr>
            <p:spPr bwMode="auto">
              <a:xfrm>
                <a:off x="3426" y="1586"/>
                <a:ext cx="63" cy="1282"/>
              </a:xfrm>
              <a:custGeom>
                <a:avLst/>
                <a:gdLst>
                  <a:gd name="T0" fmla="*/ 0 w 69"/>
                  <a:gd name="T1" fmla="*/ 17 h 1749"/>
                  <a:gd name="T2" fmla="*/ 0 w 69"/>
                  <a:gd name="T3" fmla="*/ 0 h 1749"/>
                  <a:gd name="T4" fmla="*/ 18 w 69"/>
                  <a:gd name="T5" fmla="*/ 1 h 1749"/>
                  <a:gd name="T6" fmla="*/ 18 w 69"/>
                  <a:gd name="T7" fmla="*/ 17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19" name="Group 40"/>
            <p:cNvGrpSpPr>
              <a:grpSpLocks/>
            </p:cNvGrpSpPr>
            <p:nvPr/>
          </p:nvGrpSpPr>
          <p:grpSpPr bwMode="auto">
            <a:xfrm>
              <a:off x="4037" y="1694"/>
              <a:ext cx="52" cy="1262"/>
              <a:chOff x="4037" y="1694"/>
              <a:chExt cx="52" cy="1262"/>
            </a:xfrm>
          </p:grpSpPr>
          <p:sp>
            <p:nvSpPr>
              <p:cNvPr id="85035"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36"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20" name="Group 43"/>
            <p:cNvGrpSpPr>
              <a:grpSpLocks/>
            </p:cNvGrpSpPr>
            <p:nvPr/>
          </p:nvGrpSpPr>
          <p:grpSpPr bwMode="auto">
            <a:xfrm>
              <a:off x="4371" y="2084"/>
              <a:ext cx="38" cy="654"/>
              <a:chOff x="4371" y="2084"/>
              <a:chExt cx="38" cy="654"/>
            </a:xfrm>
          </p:grpSpPr>
          <p:sp>
            <p:nvSpPr>
              <p:cNvPr id="85033"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34"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21" name="Group 46"/>
            <p:cNvGrpSpPr>
              <a:grpSpLocks/>
            </p:cNvGrpSpPr>
            <p:nvPr/>
          </p:nvGrpSpPr>
          <p:grpSpPr bwMode="auto">
            <a:xfrm>
              <a:off x="4559" y="2143"/>
              <a:ext cx="29" cy="521"/>
              <a:chOff x="4559" y="2143"/>
              <a:chExt cx="29" cy="521"/>
            </a:xfrm>
          </p:grpSpPr>
          <p:sp>
            <p:nvSpPr>
              <p:cNvPr id="85031"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32"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22" name="Group 49"/>
            <p:cNvGrpSpPr>
              <a:grpSpLocks/>
            </p:cNvGrpSpPr>
            <p:nvPr/>
          </p:nvGrpSpPr>
          <p:grpSpPr bwMode="auto">
            <a:xfrm>
              <a:off x="4655" y="2101"/>
              <a:ext cx="29" cy="819"/>
              <a:chOff x="4655" y="2101"/>
              <a:chExt cx="29" cy="819"/>
            </a:xfrm>
          </p:grpSpPr>
          <p:sp>
            <p:nvSpPr>
              <p:cNvPr id="85029"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30"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5023" name="Group 52"/>
            <p:cNvGrpSpPr>
              <a:grpSpLocks/>
            </p:cNvGrpSpPr>
            <p:nvPr/>
          </p:nvGrpSpPr>
          <p:grpSpPr bwMode="auto">
            <a:xfrm flipH="1">
              <a:off x="5051" y="860"/>
              <a:ext cx="72" cy="1822"/>
              <a:chOff x="1968" y="1205"/>
              <a:chExt cx="63" cy="1093"/>
            </a:xfrm>
          </p:grpSpPr>
          <p:sp>
            <p:nvSpPr>
              <p:cNvPr id="85027"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5028" name="Freeform 54"/>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85024"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85025"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85026"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84996" name="Line 59"/>
          <p:cNvSpPr>
            <a:spLocks noChangeShapeType="1"/>
          </p:cNvSpPr>
          <p:nvPr/>
        </p:nvSpPr>
        <p:spPr bwMode="auto">
          <a:xfrm>
            <a:off x="1736725" y="1619250"/>
            <a:ext cx="1588" cy="452438"/>
          </a:xfrm>
          <a:prstGeom prst="line">
            <a:avLst/>
          </a:prstGeom>
          <a:noFill/>
          <a:ln w="76200">
            <a:solidFill>
              <a:schemeClr val="tx1"/>
            </a:solidFill>
            <a:round/>
            <a:headEnd/>
            <a:tailEnd type="triangle" w="med" len="med"/>
          </a:ln>
        </p:spPr>
        <p:txBody>
          <a:bodyPr/>
          <a:lstStyle/>
          <a:p>
            <a:endParaRPr lang="en-US"/>
          </a:p>
        </p:txBody>
      </p:sp>
      <p:sp>
        <p:nvSpPr>
          <p:cNvPr id="84997" name="Line 59"/>
          <p:cNvSpPr>
            <a:spLocks noChangeShapeType="1"/>
          </p:cNvSpPr>
          <p:nvPr/>
        </p:nvSpPr>
        <p:spPr bwMode="auto">
          <a:xfrm>
            <a:off x="2635250" y="1612900"/>
            <a:ext cx="1588" cy="452438"/>
          </a:xfrm>
          <a:prstGeom prst="line">
            <a:avLst/>
          </a:prstGeom>
          <a:noFill/>
          <a:ln w="76200">
            <a:solidFill>
              <a:schemeClr val="tx1"/>
            </a:solidFill>
            <a:round/>
            <a:headEnd/>
            <a:tailEnd type="triangle" w="med" len="med"/>
          </a:ln>
        </p:spPr>
        <p:txBody>
          <a:bodyPr/>
          <a:lstStyle/>
          <a:p>
            <a:endParaRPr lang="en-US"/>
          </a:p>
        </p:txBody>
      </p:sp>
      <p:sp>
        <p:nvSpPr>
          <p:cNvPr id="84998" name="Line 59"/>
          <p:cNvSpPr>
            <a:spLocks noChangeShapeType="1"/>
          </p:cNvSpPr>
          <p:nvPr/>
        </p:nvSpPr>
        <p:spPr bwMode="auto">
          <a:xfrm>
            <a:off x="3600450" y="1643063"/>
            <a:ext cx="1588" cy="452437"/>
          </a:xfrm>
          <a:prstGeom prst="line">
            <a:avLst/>
          </a:prstGeom>
          <a:noFill/>
          <a:ln w="76200">
            <a:solidFill>
              <a:schemeClr val="tx1"/>
            </a:solidFill>
            <a:round/>
            <a:headEnd/>
            <a:tailEnd type="triangle" w="med" len="med"/>
          </a:ln>
        </p:spPr>
        <p:txBody>
          <a:bodyPr/>
          <a:lstStyle/>
          <a:p>
            <a:endParaRPr lang="en-US"/>
          </a:p>
        </p:txBody>
      </p:sp>
      <p:sp>
        <p:nvSpPr>
          <p:cNvPr id="84999" name="Line 59"/>
          <p:cNvSpPr>
            <a:spLocks noChangeShapeType="1"/>
          </p:cNvSpPr>
          <p:nvPr/>
        </p:nvSpPr>
        <p:spPr bwMode="auto">
          <a:xfrm>
            <a:off x="4452938" y="1617663"/>
            <a:ext cx="1587" cy="452437"/>
          </a:xfrm>
          <a:prstGeom prst="line">
            <a:avLst/>
          </a:prstGeom>
          <a:noFill/>
          <a:ln w="76200">
            <a:solidFill>
              <a:schemeClr val="tx1"/>
            </a:solidFill>
            <a:round/>
            <a:headEnd/>
            <a:tailEnd type="triangle" w="med" len="med"/>
          </a:ln>
        </p:spPr>
        <p:txBody>
          <a:bodyPr/>
          <a:lstStyle/>
          <a:p>
            <a:endParaRPr lang="en-US"/>
          </a:p>
        </p:txBody>
      </p:sp>
      <p:sp>
        <p:nvSpPr>
          <p:cNvPr id="85000" name="Line 59"/>
          <p:cNvSpPr>
            <a:spLocks noChangeShapeType="1"/>
          </p:cNvSpPr>
          <p:nvPr/>
        </p:nvSpPr>
        <p:spPr bwMode="auto">
          <a:xfrm>
            <a:off x="5267325" y="1631950"/>
            <a:ext cx="1588" cy="452438"/>
          </a:xfrm>
          <a:prstGeom prst="line">
            <a:avLst/>
          </a:prstGeom>
          <a:noFill/>
          <a:ln w="76200">
            <a:solidFill>
              <a:schemeClr val="tx1"/>
            </a:solidFill>
            <a:round/>
            <a:headEnd/>
            <a:tailEnd type="triangle" w="med" len="med"/>
          </a:ln>
        </p:spPr>
        <p:txBody>
          <a:bodyPr/>
          <a:lstStyle/>
          <a:p>
            <a:endParaRPr lang="en-US"/>
          </a:p>
        </p:txBody>
      </p:sp>
      <p:sp>
        <p:nvSpPr>
          <p:cNvPr id="85001" name="Line 59"/>
          <p:cNvSpPr>
            <a:spLocks noChangeShapeType="1"/>
          </p:cNvSpPr>
          <p:nvPr/>
        </p:nvSpPr>
        <p:spPr bwMode="auto">
          <a:xfrm>
            <a:off x="6184900" y="1635125"/>
            <a:ext cx="1588" cy="452438"/>
          </a:xfrm>
          <a:prstGeom prst="line">
            <a:avLst/>
          </a:prstGeom>
          <a:noFill/>
          <a:ln w="76200">
            <a:solidFill>
              <a:schemeClr val="tx1"/>
            </a:solidFill>
            <a:round/>
            <a:headEnd/>
            <a:tailEnd type="triangle" w="med" len="med"/>
          </a:ln>
        </p:spPr>
        <p:txBody>
          <a:bodyPr/>
          <a:lstStyle/>
          <a:p>
            <a:endParaRPr lang="en-US"/>
          </a:p>
        </p:txBody>
      </p:sp>
      <p:sp>
        <p:nvSpPr>
          <p:cNvPr id="85002" name="Line 59"/>
          <p:cNvSpPr>
            <a:spLocks noChangeShapeType="1"/>
          </p:cNvSpPr>
          <p:nvPr/>
        </p:nvSpPr>
        <p:spPr bwMode="auto">
          <a:xfrm>
            <a:off x="7345363" y="1638300"/>
            <a:ext cx="1587" cy="452438"/>
          </a:xfrm>
          <a:prstGeom prst="line">
            <a:avLst/>
          </a:prstGeom>
          <a:noFill/>
          <a:ln w="76200">
            <a:solidFill>
              <a:schemeClr val="tx1"/>
            </a:solidFill>
            <a:round/>
            <a:headEnd/>
            <a:tailEnd type="triangle" w="med" len="med"/>
          </a:ln>
        </p:spPr>
        <p:txBody>
          <a:bodyPr/>
          <a:lstStyle/>
          <a:p>
            <a:endParaRPr lang="en-US"/>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274638"/>
            <a:ext cx="8286466" cy="868362"/>
          </a:xfrm>
        </p:spPr>
        <p:txBody>
          <a:bodyPr/>
          <a:lstStyle/>
          <a:p>
            <a:r>
              <a:rPr lang="en-US" dirty="0" smtClean="0"/>
              <a:t>Agricultural Source Reduction</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649294104"/>
              </p:ext>
            </p:extLst>
          </p:nvPr>
        </p:nvGraphicFramePr>
        <p:xfrm>
          <a:off x="0" y="2057400"/>
          <a:ext cx="9144000" cy="4818796"/>
        </p:xfrm>
        <a:graphic>
          <a:graphicData uri="http://schemas.openxmlformats.org/drawingml/2006/table">
            <a:tbl>
              <a:tblPr/>
              <a:tblGrid>
                <a:gridCol w="3124199"/>
                <a:gridCol w="4953001"/>
                <a:gridCol w="1066800"/>
              </a:tblGrid>
              <a:tr h="786792">
                <a:tc>
                  <a:txBody>
                    <a:bodyPr/>
                    <a:lstStyle/>
                    <a:p>
                      <a:pPr algn="ctr" fontAlgn="ctr"/>
                      <a:r>
                        <a:rPr lang="en-US" sz="2400" b="0" i="0" u="none" strike="noStrike" dirty="0" smtClean="0">
                          <a:solidFill>
                            <a:srgbClr val="FFFFFF"/>
                          </a:solidFill>
                          <a:effectLst/>
                          <a:latin typeface="Calibri"/>
                        </a:rPr>
                        <a:t> </a:t>
                      </a:r>
                      <a:r>
                        <a:rPr lang="en-US" sz="2500" b="0" i="0" u="none" strike="noStrike" dirty="0" smtClean="0">
                          <a:solidFill>
                            <a:srgbClr val="FFFFFF"/>
                          </a:solidFill>
                          <a:effectLst/>
                          <a:latin typeface="Calibri"/>
                        </a:rPr>
                        <a:t>Basic Components</a:t>
                      </a:r>
                      <a:endParaRPr lang="en-US" sz="2500" b="0" i="0" u="none" strike="noStrike" dirty="0">
                        <a:solidFill>
                          <a:srgbClr val="FFFFFF"/>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3399FF"/>
                    </a:solidFill>
                  </a:tcPr>
                </a:tc>
                <a:tc>
                  <a:txBody>
                    <a:bodyPr/>
                    <a:lstStyle/>
                    <a:p>
                      <a:pPr algn="ctr" fontAlgn="ctr"/>
                      <a:r>
                        <a:rPr lang="en-US" sz="2400" b="0" i="0" u="none" strike="noStrike" dirty="0" smtClean="0">
                          <a:solidFill>
                            <a:srgbClr val="FFFFFF"/>
                          </a:solidFill>
                          <a:effectLst/>
                          <a:latin typeface="Calibri"/>
                        </a:rPr>
                        <a:t>Management Measures </a:t>
                      </a:r>
                      <a:endParaRPr lang="en-US" sz="2400" b="0" i="0" u="none" strike="noStrike" dirty="0">
                        <a:solidFill>
                          <a:srgbClr val="FFFFFF"/>
                        </a:solidFill>
                        <a:effectLst/>
                        <a:latin typeface="Calibri"/>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3399FF"/>
                    </a:solidFill>
                  </a:tcPr>
                </a:tc>
                <a:tc>
                  <a:txBody>
                    <a:bodyPr/>
                    <a:lstStyle/>
                    <a:p>
                      <a:pPr algn="ctr" fontAlgn="ctr"/>
                      <a:r>
                        <a:rPr lang="en-US" sz="2400" b="0" i="0" u="none" strike="noStrike" dirty="0" smtClean="0">
                          <a:solidFill>
                            <a:srgbClr val="FFFFFF"/>
                          </a:solidFill>
                          <a:effectLst/>
                          <a:latin typeface="Calibri"/>
                        </a:rPr>
                        <a:t>50</a:t>
                      </a:r>
                      <a:r>
                        <a:rPr lang="en-US" sz="2000" b="0" i="0" u="none" strike="noStrike" dirty="0" smtClean="0">
                          <a:solidFill>
                            <a:srgbClr val="FFFFFF"/>
                          </a:solidFill>
                          <a:effectLst/>
                          <a:latin typeface="Calibri"/>
                        </a:rPr>
                        <a:t> </a:t>
                      </a:r>
                      <a:r>
                        <a:rPr lang="en-US" sz="2200" b="0" i="0" u="none" strike="noStrike" dirty="0" smtClean="0">
                          <a:solidFill>
                            <a:srgbClr val="FFFFFF"/>
                          </a:solidFill>
                          <a:effectLst/>
                          <a:latin typeface="Calibri"/>
                        </a:rPr>
                        <a:t>Practices</a:t>
                      </a:r>
                      <a:r>
                        <a:rPr lang="en-US" sz="2000" b="0" i="0" u="none" strike="noStrike" dirty="0" smtClean="0">
                          <a:solidFill>
                            <a:srgbClr val="FFFFFF"/>
                          </a:solidFill>
                          <a:effectLst/>
                          <a:latin typeface="Calibri"/>
                        </a:rPr>
                        <a:t> </a:t>
                      </a:r>
                      <a:endParaRPr lang="en-US" sz="2000" b="0" i="0" u="none" strike="noStrike" dirty="0">
                        <a:solidFill>
                          <a:srgbClr val="FFFFFF"/>
                        </a:solidFill>
                        <a:effectLst/>
                        <a:latin typeface="Calibri"/>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3399FF"/>
                    </a:solidFill>
                  </a:tcPr>
                </a:tc>
              </a:tr>
              <a:tr h="494311">
                <a:tc rowSpan="4">
                  <a:txBody>
                    <a:bodyPr/>
                    <a:lstStyle/>
                    <a:p>
                      <a:pPr algn="ctr" fontAlgn="ctr"/>
                      <a:r>
                        <a:rPr lang="en-US" sz="2200" b="1" i="0" u="none" strike="noStrike" dirty="0" smtClean="0">
                          <a:solidFill>
                            <a:schemeClr val="tx2"/>
                          </a:solidFill>
                          <a:effectLst/>
                          <a:latin typeface="Calibri"/>
                        </a:rPr>
                        <a:t>Improve irrigation and drainage systems</a:t>
                      </a:r>
                      <a:endParaRPr lang="en-US" sz="2200" b="1" i="0" u="none" strike="noStrike" dirty="0">
                        <a:solidFill>
                          <a:schemeClr val="tx2"/>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CFF99"/>
                    </a:solidFill>
                  </a:tcPr>
                </a:tc>
                <a:tc>
                  <a:txBody>
                    <a:bodyPr/>
                    <a:lstStyle/>
                    <a:p>
                      <a:pPr marL="285750" indent="-285750" algn="l" fontAlgn="ctr">
                        <a:buFont typeface="Wingdings" pitchFamily="2" charset="2"/>
                        <a:buChar char="ü"/>
                      </a:pPr>
                      <a:r>
                        <a:rPr lang="en-US" sz="1800" b="0" i="0" u="none" strike="noStrike" dirty="0" smtClean="0">
                          <a:solidFill>
                            <a:srgbClr val="000000"/>
                          </a:solidFill>
                          <a:effectLst/>
                          <a:latin typeface="Calibri"/>
                        </a:rPr>
                        <a:t>Perform system </a:t>
                      </a:r>
                      <a:r>
                        <a:rPr lang="en-US" sz="1800" b="0" i="0" u="none" strike="noStrike" dirty="0">
                          <a:solidFill>
                            <a:srgbClr val="000000"/>
                          </a:solidFill>
                          <a:effectLst/>
                          <a:latin typeface="Calibri"/>
                        </a:rPr>
                        <a:t>evaluation and monitoring</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CFF99"/>
                    </a:solidFill>
                  </a:tcPr>
                </a:tc>
                <a:tc>
                  <a:txBody>
                    <a:bodyPr/>
                    <a:lstStyle/>
                    <a:p>
                      <a:pPr algn="ctr" fontAlgn="ctr"/>
                      <a:r>
                        <a:rPr lang="en-US" sz="1800" b="0" i="0" u="none" strike="noStrike" dirty="0">
                          <a:solidFill>
                            <a:srgbClr val="000000"/>
                          </a:solidFill>
                          <a:effectLst/>
                          <a:latin typeface="Calibri"/>
                        </a:rPr>
                        <a:t>3</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CFF99"/>
                    </a:solidFill>
                  </a:tcPr>
                </a:tc>
              </a:tr>
              <a:tr h="498024">
                <a:tc vMerge="1">
                  <a:txBody>
                    <a:bodyPr/>
                    <a:lstStyle/>
                    <a:p>
                      <a:endParaRPr lang="en-US"/>
                    </a:p>
                  </a:txBody>
                  <a:tcPr/>
                </a:tc>
                <a:tc>
                  <a:txBody>
                    <a:bodyPr/>
                    <a:lstStyle/>
                    <a:p>
                      <a:pPr marL="285750" indent="-285750" algn="l" fontAlgn="ctr">
                        <a:buFont typeface="Wingdings" pitchFamily="2" charset="2"/>
                        <a:buChar char="ü"/>
                      </a:pPr>
                      <a:r>
                        <a:rPr lang="en-US" sz="1800" b="0" i="0" u="none" strike="noStrike" dirty="0" smtClean="0">
                          <a:solidFill>
                            <a:srgbClr val="000000"/>
                          </a:solidFill>
                          <a:effectLst/>
                          <a:latin typeface="Calibri"/>
                        </a:rPr>
                        <a:t>Improve </a:t>
                      </a:r>
                      <a:r>
                        <a:rPr lang="en-US" sz="1800" b="0" i="0" u="none" strike="noStrike" dirty="0">
                          <a:solidFill>
                            <a:srgbClr val="000000"/>
                          </a:solidFill>
                          <a:effectLst/>
                          <a:latin typeface="Calibri"/>
                        </a:rPr>
                        <a:t>Irrigation scheduling</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CFF99"/>
                    </a:solidFill>
                  </a:tcPr>
                </a:tc>
                <a:tc>
                  <a:txBody>
                    <a:bodyPr/>
                    <a:lstStyle/>
                    <a:p>
                      <a:pPr algn="ctr" fontAlgn="ctr"/>
                      <a:r>
                        <a:rPr lang="en-US" sz="1800" b="0" i="0" u="none" strike="noStrike" dirty="0" smtClean="0">
                          <a:solidFill>
                            <a:srgbClr val="000000"/>
                          </a:solidFill>
                          <a:effectLst/>
                          <a:latin typeface="Calibri"/>
                        </a:rPr>
                        <a:t>4</a:t>
                      </a:r>
                      <a:endParaRPr lang="en-US" sz="1800" b="0" i="0" u="none" strike="noStrike" dirty="0">
                        <a:solidFill>
                          <a:srgbClr val="000000"/>
                        </a:solidFill>
                        <a:effectLst/>
                        <a:latin typeface="Calibri"/>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CFF99"/>
                    </a:solidFill>
                  </a:tcPr>
                </a:tc>
              </a:tr>
              <a:tr h="442838">
                <a:tc vMerge="1">
                  <a:txBody>
                    <a:bodyPr/>
                    <a:lstStyle/>
                    <a:p>
                      <a:endParaRPr lang="en-US"/>
                    </a:p>
                  </a:txBody>
                  <a:tcPr/>
                </a:tc>
                <a:tc>
                  <a:txBody>
                    <a:bodyPr/>
                    <a:lstStyle/>
                    <a:p>
                      <a:pPr marL="285750" indent="-285750" algn="l" fontAlgn="ctr">
                        <a:buFont typeface="Wingdings" pitchFamily="2" charset="2"/>
                        <a:buChar char="ü"/>
                      </a:pPr>
                      <a:r>
                        <a:rPr lang="en-US" sz="1800" b="0" i="0" u="none" strike="noStrike" dirty="0" smtClean="0">
                          <a:solidFill>
                            <a:srgbClr val="000000"/>
                          </a:solidFill>
                          <a:effectLst/>
                          <a:latin typeface="Calibri"/>
                        </a:rPr>
                        <a:t>Improve irrigation system design</a:t>
                      </a:r>
                      <a:r>
                        <a:rPr lang="en-US" sz="1800" b="0" i="0" u="none" strike="noStrike" baseline="0" dirty="0" smtClean="0">
                          <a:solidFill>
                            <a:srgbClr val="000000"/>
                          </a:solidFill>
                          <a:effectLst/>
                          <a:latin typeface="Calibri"/>
                        </a:rPr>
                        <a:t> and </a:t>
                      </a:r>
                      <a:r>
                        <a:rPr lang="en-US" sz="1800" b="0" i="0" u="none" strike="noStrike" dirty="0" smtClean="0">
                          <a:solidFill>
                            <a:srgbClr val="000000"/>
                          </a:solidFill>
                          <a:effectLst/>
                          <a:latin typeface="Calibri"/>
                        </a:rPr>
                        <a:t>operation</a:t>
                      </a:r>
                      <a:endParaRPr lang="en-US" sz="1800" b="0" i="0" u="none" strike="noStrike" dirty="0">
                        <a:solidFill>
                          <a:srgbClr val="000000"/>
                        </a:solidFill>
                        <a:effectLst/>
                        <a:latin typeface="Calibri"/>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CFF99"/>
                    </a:solidFill>
                  </a:tcPr>
                </a:tc>
                <a:tc>
                  <a:txBody>
                    <a:bodyPr/>
                    <a:lstStyle/>
                    <a:p>
                      <a:pPr algn="ctr" fontAlgn="ctr"/>
                      <a:r>
                        <a:rPr lang="en-US" sz="1800" b="0" i="0" u="none" strike="noStrike" dirty="0" smtClean="0">
                          <a:solidFill>
                            <a:srgbClr val="000000"/>
                          </a:solidFill>
                          <a:effectLst/>
                          <a:latin typeface="Calibri"/>
                        </a:rPr>
                        <a:t>13</a:t>
                      </a:r>
                      <a:endParaRPr lang="en-US" sz="1800" b="0" i="0" u="none" strike="noStrike" dirty="0">
                        <a:solidFill>
                          <a:srgbClr val="000000"/>
                        </a:solidFill>
                        <a:effectLst/>
                        <a:latin typeface="Calibri"/>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CFF99"/>
                    </a:solidFill>
                  </a:tcPr>
                </a:tc>
              </a:tr>
              <a:tr h="497303">
                <a:tc vMerge="1">
                  <a:txBody>
                    <a:bodyPr/>
                    <a:lstStyle/>
                    <a:p>
                      <a:endParaRPr lang="en-US"/>
                    </a:p>
                  </a:txBody>
                  <a:tcPr/>
                </a:tc>
                <a:tc>
                  <a:txBody>
                    <a:bodyPr/>
                    <a:lstStyle/>
                    <a:p>
                      <a:pPr marL="285750" indent="-285750" algn="l" fontAlgn="ctr">
                        <a:buFont typeface="Wingdings" pitchFamily="2" charset="2"/>
                        <a:buChar char="ü"/>
                      </a:pPr>
                      <a:r>
                        <a:rPr lang="en-US" sz="1800" b="0" i="0" u="none" strike="noStrike" dirty="0" smtClean="0">
                          <a:solidFill>
                            <a:srgbClr val="000000"/>
                          </a:solidFill>
                          <a:effectLst/>
                          <a:latin typeface="Calibri"/>
                        </a:rPr>
                        <a:t>Other irrigation </a:t>
                      </a:r>
                      <a:r>
                        <a:rPr lang="en-US" sz="1800" b="0" i="0" u="none" strike="noStrike" dirty="0">
                          <a:solidFill>
                            <a:srgbClr val="000000"/>
                          </a:solidFill>
                          <a:effectLst/>
                          <a:latin typeface="Calibri"/>
                        </a:rPr>
                        <a:t>infrastructure </a:t>
                      </a:r>
                      <a:r>
                        <a:rPr lang="en-US" sz="1800" b="0" i="0" u="none" strike="noStrike" dirty="0" smtClean="0">
                          <a:solidFill>
                            <a:srgbClr val="000000"/>
                          </a:solidFill>
                          <a:effectLst/>
                          <a:latin typeface="Calibri"/>
                        </a:rPr>
                        <a:t>improvements</a:t>
                      </a:r>
                      <a:endParaRPr lang="en-US" sz="1800" b="0" i="0" u="none" strike="noStrike" dirty="0">
                        <a:solidFill>
                          <a:srgbClr val="000000"/>
                        </a:solidFill>
                        <a:effectLst/>
                        <a:latin typeface="Calibri"/>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CFF99"/>
                    </a:solidFill>
                  </a:tcPr>
                </a:tc>
                <a:tc>
                  <a:txBody>
                    <a:bodyPr/>
                    <a:lstStyle/>
                    <a:p>
                      <a:pPr algn="ctr" fontAlgn="ctr"/>
                      <a:r>
                        <a:rPr lang="en-US" sz="1800" b="0" i="0" u="none" strike="noStrike" dirty="0">
                          <a:solidFill>
                            <a:srgbClr val="000000"/>
                          </a:solidFill>
                          <a:effectLst/>
                          <a:latin typeface="Calibri"/>
                        </a:rPr>
                        <a:t>2</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CFF99"/>
                    </a:solidFill>
                  </a:tcPr>
                </a:tc>
              </a:tr>
              <a:tr h="682991">
                <a:tc>
                  <a:txBody>
                    <a:bodyPr/>
                    <a:lstStyle/>
                    <a:p>
                      <a:pPr algn="ctr" fontAlgn="ctr"/>
                      <a:r>
                        <a:rPr lang="en-US" sz="2200" b="1" i="0" u="none" strike="noStrike" dirty="0" smtClean="0">
                          <a:solidFill>
                            <a:schemeClr val="tx2"/>
                          </a:solidFill>
                          <a:effectLst/>
                          <a:latin typeface="Calibri"/>
                        </a:rPr>
                        <a:t>Improve fertilizer and manure use</a:t>
                      </a:r>
                      <a:endParaRPr lang="en-US" sz="2200" b="1" i="0" u="none" strike="noStrike" dirty="0">
                        <a:solidFill>
                          <a:schemeClr val="tx2"/>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9FCE2"/>
                    </a:solidFill>
                  </a:tcPr>
                </a:tc>
                <a:tc>
                  <a:txBody>
                    <a:bodyPr/>
                    <a:lstStyle/>
                    <a:p>
                      <a:pPr marL="285750" indent="-285750" algn="l" fontAlgn="ctr">
                        <a:buFont typeface="Wingdings" pitchFamily="2" charset="2"/>
                        <a:buChar char="ü"/>
                      </a:pPr>
                      <a:r>
                        <a:rPr lang="en-US" sz="1800" b="0" i="0" u="none" strike="noStrike" dirty="0" smtClean="0">
                          <a:solidFill>
                            <a:srgbClr val="000000"/>
                          </a:solidFill>
                          <a:effectLst/>
                          <a:latin typeface="Calibri"/>
                        </a:rPr>
                        <a:t>Improve </a:t>
                      </a:r>
                      <a:r>
                        <a:rPr lang="en-US" sz="1800" b="0" i="0" u="none" strike="noStrike" dirty="0">
                          <a:solidFill>
                            <a:srgbClr val="000000"/>
                          </a:solidFill>
                          <a:effectLst/>
                          <a:latin typeface="Calibri"/>
                        </a:rPr>
                        <a:t>rate, </a:t>
                      </a:r>
                      <a:r>
                        <a:rPr lang="en-US" sz="1800" b="0" i="0" u="none" strike="noStrike" dirty="0" smtClean="0">
                          <a:solidFill>
                            <a:srgbClr val="000000"/>
                          </a:solidFill>
                          <a:effectLst/>
                          <a:latin typeface="Calibri"/>
                        </a:rPr>
                        <a:t>timing,</a:t>
                      </a:r>
                      <a:r>
                        <a:rPr lang="en-US" sz="1800" b="0" i="0" u="none" strike="noStrike" baseline="0" dirty="0" smtClean="0">
                          <a:solidFill>
                            <a:srgbClr val="000000"/>
                          </a:solidFill>
                          <a:effectLst/>
                          <a:latin typeface="Calibri"/>
                        </a:rPr>
                        <a:t> and </a:t>
                      </a:r>
                      <a:r>
                        <a:rPr lang="en-US" sz="1800" b="0" i="0" u="none" strike="noStrike" dirty="0" smtClean="0">
                          <a:solidFill>
                            <a:srgbClr val="000000"/>
                          </a:solidFill>
                          <a:effectLst/>
                          <a:latin typeface="Calibri"/>
                        </a:rPr>
                        <a:t> placement</a:t>
                      </a:r>
                      <a:endParaRPr lang="en-US" sz="1800" b="0" i="0" u="none" strike="noStrike" dirty="0">
                        <a:solidFill>
                          <a:srgbClr val="000000"/>
                        </a:solidFill>
                        <a:effectLst/>
                        <a:latin typeface="Calibri"/>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9FCE2"/>
                    </a:solidFill>
                  </a:tcPr>
                </a:tc>
                <a:tc>
                  <a:txBody>
                    <a:bodyPr/>
                    <a:lstStyle/>
                    <a:p>
                      <a:pPr algn="ctr" fontAlgn="ctr"/>
                      <a:r>
                        <a:rPr lang="en-US" sz="1800" b="0" i="0" u="none" strike="noStrike" dirty="0" smtClean="0">
                          <a:solidFill>
                            <a:srgbClr val="000000"/>
                          </a:solidFill>
                          <a:effectLst/>
                          <a:latin typeface="Calibri"/>
                        </a:rPr>
                        <a:t>15</a:t>
                      </a:r>
                      <a:endParaRPr lang="en-US" sz="1800" b="0" i="0" u="none" strike="noStrike" dirty="0">
                        <a:solidFill>
                          <a:srgbClr val="000000"/>
                        </a:solidFill>
                        <a:effectLst/>
                        <a:latin typeface="Calibri"/>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9FCE2"/>
                    </a:solidFill>
                  </a:tcPr>
                </a:tc>
              </a:tr>
              <a:tr h="712541">
                <a:tc>
                  <a:txBody>
                    <a:bodyPr/>
                    <a:lstStyle/>
                    <a:p>
                      <a:pPr algn="ctr" fontAlgn="ctr"/>
                      <a:r>
                        <a:rPr lang="en-US" sz="2200" b="1" i="0" u="none" strike="noStrike" dirty="0" smtClean="0">
                          <a:solidFill>
                            <a:schemeClr val="tx2"/>
                          </a:solidFill>
                          <a:effectLst/>
                          <a:latin typeface="Calibri"/>
                        </a:rPr>
                        <a:t>Change crop rotation</a:t>
                      </a:r>
                      <a:endParaRPr lang="en-US" sz="2200" b="1" i="0" u="none" strike="noStrike" dirty="0">
                        <a:solidFill>
                          <a:schemeClr val="tx2"/>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5F896"/>
                    </a:solidFill>
                  </a:tcPr>
                </a:tc>
                <a:tc>
                  <a:txBody>
                    <a:bodyPr/>
                    <a:lstStyle/>
                    <a:p>
                      <a:pPr marL="285750" indent="-285750" algn="l" fontAlgn="ctr">
                        <a:buFont typeface="Wingdings" pitchFamily="2" charset="2"/>
                        <a:buChar char="ü"/>
                      </a:pPr>
                      <a:r>
                        <a:rPr lang="en-US" sz="1800" b="0" i="0" u="none" strike="noStrike" dirty="0" smtClean="0">
                          <a:solidFill>
                            <a:srgbClr val="000000"/>
                          </a:solidFill>
                          <a:effectLst/>
                          <a:latin typeface="Calibri"/>
                        </a:rPr>
                        <a:t>Modify </a:t>
                      </a:r>
                      <a:r>
                        <a:rPr lang="en-US" sz="1800" b="0" i="0" u="none" strike="noStrike" dirty="0">
                          <a:solidFill>
                            <a:srgbClr val="000000"/>
                          </a:solidFill>
                          <a:effectLst/>
                          <a:latin typeface="Calibri"/>
                        </a:rPr>
                        <a:t>crop </a:t>
                      </a:r>
                      <a:r>
                        <a:rPr lang="en-US" sz="1800" b="0" i="0" u="none" strike="noStrike" dirty="0" smtClean="0">
                          <a:solidFill>
                            <a:srgbClr val="000000"/>
                          </a:solidFill>
                          <a:effectLst/>
                          <a:latin typeface="Calibri"/>
                        </a:rPr>
                        <a:t>rotation or grow cover crops</a:t>
                      </a:r>
                      <a:endParaRPr lang="en-US" sz="1800" b="0" i="0" u="none" strike="noStrike" dirty="0">
                        <a:solidFill>
                          <a:srgbClr val="000000"/>
                        </a:solidFill>
                        <a:effectLst/>
                        <a:latin typeface="Calibri"/>
                      </a:endParaRP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5F896"/>
                    </a:solidFill>
                  </a:tcPr>
                </a:tc>
                <a:tc>
                  <a:txBody>
                    <a:bodyPr/>
                    <a:lstStyle/>
                    <a:p>
                      <a:pPr algn="ctr" fontAlgn="ctr"/>
                      <a:r>
                        <a:rPr lang="en-US" sz="1800" b="0" i="0" u="none" strike="noStrike" dirty="0">
                          <a:solidFill>
                            <a:srgbClr val="000000"/>
                          </a:solidFill>
                          <a:effectLst/>
                          <a:latin typeface="Calibri"/>
                        </a:rPr>
                        <a:t>4</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5F896"/>
                    </a:solidFill>
                  </a:tcPr>
                </a:tc>
              </a:tr>
              <a:tr h="703996">
                <a:tc>
                  <a:txBody>
                    <a:bodyPr/>
                    <a:lstStyle/>
                    <a:p>
                      <a:pPr algn="ctr" fontAlgn="ctr"/>
                      <a:r>
                        <a:rPr lang="en-US" sz="2200" b="1" i="0" u="none" strike="noStrike" dirty="0">
                          <a:solidFill>
                            <a:schemeClr val="tx2"/>
                          </a:solidFill>
                          <a:effectLst/>
                          <a:latin typeface="Calibri"/>
                        </a:rPr>
                        <a:t>Improve storage and </a:t>
                      </a:r>
                      <a:r>
                        <a:rPr lang="en-US" sz="2200" b="1" i="0" u="none" strike="noStrike" dirty="0" smtClean="0">
                          <a:solidFill>
                            <a:schemeClr val="tx2"/>
                          </a:solidFill>
                          <a:effectLst/>
                          <a:latin typeface="Calibri"/>
                        </a:rPr>
                        <a:t>handling</a:t>
                      </a:r>
                      <a:endParaRPr lang="en-US" sz="2200" b="1" i="0" u="none" strike="noStrike" dirty="0">
                        <a:solidFill>
                          <a:schemeClr val="tx2"/>
                        </a:solidFill>
                        <a:effectLst/>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9FCE2"/>
                    </a:solidFill>
                  </a:tcPr>
                </a:tc>
                <a:tc>
                  <a:txBody>
                    <a:bodyPr/>
                    <a:lstStyle/>
                    <a:p>
                      <a:pPr marL="285750" indent="-285750" algn="l" fontAlgn="ctr">
                        <a:buFont typeface="Wingdings" pitchFamily="2" charset="2"/>
                        <a:buChar char="ü"/>
                      </a:pPr>
                      <a:r>
                        <a:rPr lang="en-US" sz="1800" b="0" i="0" u="none" strike="noStrike" dirty="0" smtClean="0">
                          <a:solidFill>
                            <a:srgbClr val="000000"/>
                          </a:solidFill>
                          <a:effectLst/>
                          <a:latin typeface="Calibri"/>
                        </a:rPr>
                        <a:t>Avoid </a:t>
                      </a:r>
                      <a:r>
                        <a:rPr lang="en-US" sz="1800" b="0" i="0" u="none" strike="noStrike" dirty="0">
                          <a:solidFill>
                            <a:srgbClr val="000000"/>
                          </a:solidFill>
                          <a:effectLst/>
                          <a:latin typeface="Calibri"/>
                        </a:rPr>
                        <a:t>fertilizer material and manure spills during transport, storage and application</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9FCE2"/>
                    </a:solidFill>
                  </a:tcPr>
                </a:tc>
                <a:tc>
                  <a:txBody>
                    <a:bodyPr/>
                    <a:lstStyle/>
                    <a:p>
                      <a:pPr algn="ctr" fontAlgn="ctr"/>
                      <a:r>
                        <a:rPr lang="en-US" sz="1800" b="0" i="0" u="none" strike="noStrike" dirty="0">
                          <a:solidFill>
                            <a:srgbClr val="000000"/>
                          </a:solidFill>
                          <a:effectLst/>
                          <a:latin typeface="Calibri"/>
                        </a:rPr>
                        <a:t>9</a:t>
                      </a:r>
                    </a:p>
                  </a:txBody>
                  <a:tcPr marL="9525" marR="9525" marT="9525" marB="0" anchor="ctr">
                    <a:lnL w="6350" cap="flat" cmpd="sng" algn="ctr">
                      <a:solidFill>
                        <a:srgbClr val="FFFFFF"/>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9FCE2"/>
                    </a:solidFill>
                  </a:tcPr>
                </a:tc>
              </a:tr>
            </a:tbl>
          </a:graphicData>
        </a:graphic>
      </p:graphicFrame>
      <p:sp>
        <p:nvSpPr>
          <p:cNvPr id="5" name="Rectangle 4"/>
          <p:cNvSpPr/>
          <p:nvPr/>
        </p:nvSpPr>
        <p:spPr>
          <a:xfrm>
            <a:off x="0" y="1443335"/>
            <a:ext cx="9296400" cy="461665"/>
          </a:xfrm>
          <a:prstGeom prst="rect">
            <a:avLst/>
          </a:prstGeom>
        </p:spPr>
        <p:txBody>
          <a:bodyPr wrap="square">
            <a:spAutoFit/>
          </a:bodyPr>
          <a:lstStyle/>
          <a:p>
            <a:pPr fontAlgn="auto">
              <a:spcBef>
                <a:spcPts val="0"/>
              </a:spcBef>
              <a:spcAft>
                <a:spcPts val="0"/>
              </a:spcAft>
            </a:pPr>
            <a:r>
              <a:rPr lang="en-US" sz="2400" b="1" i="0" kern="0" dirty="0" smtClean="0">
                <a:solidFill>
                  <a:srgbClr val="000000">
                    <a:lumMod val="85000"/>
                    <a:lumOff val="15000"/>
                  </a:srgbClr>
                </a:solidFill>
                <a:latin typeface="Arial"/>
              </a:rPr>
              <a:t>Increase crop N-use efficiency --  Decrease deep percolation</a:t>
            </a:r>
            <a:endParaRPr lang="en-US" sz="2400" b="1" i="0" dirty="0">
              <a:solidFill>
                <a:srgbClr val="000000">
                  <a:lumMod val="85000"/>
                  <a:lumOff val="15000"/>
                </a:srgbClr>
              </a:solidFill>
              <a:latin typeface="Arial"/>
              <a:cs typeface="+mn-cs"/>
            </a:endParaRPr>
          </a:p>
        </p:txBody>
      </p:sp>
    </p:spTree>
    <p:extLst>
      <p:ext uri="{BB962C8B-B14F-4D97-AF65-F5344CB8AC3E}">
        <p14:creationId xmlns:p14="http://schemas.microsoft.com/office/powerpoint/2010/main" val="1986242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4"/>
          <p:cNvSpPr>
            <a:spLocks noChangeArrowheads="1"/>
          </p:cNvSpPr>
          <p:nvPr/>
        </p:nvSpPr>
        <p:spPr bwMode="gray">
          <a:xfrm>
            <a:off x="762000" y="274638"/>
            <a:ext cx="8382000" cy="868362"/>
          </a:xfrm>
          <a:prstGeom prst="rect">
            <a:avLst/>
          </a:prstGeom>
          <a:noFill/>
          <a:ln w="9525">
            <a:noFill/>
            <a:miter lim="800000"/>
            <a:headEnd/>
            <a:tailEnd/>
          </a:ln>
        </p:spPr>
        <p:txBody>
          <a:bodyPr anchor="ctr"/>
          <a:lstStyle/>
          <a:p>
            <a:pPr algn="ctr"/>
            <a:endParaRPr lang="en-US" sz="4000" b="1" i="0">
              <a:solidFill>
                <a:srgbClr val="FCFDFE"/>
              </a:solidFill>
              <a:latin typeface="Arial" charset="0"/>
            </a:endParaRPr>
          </a:p>
        </p:txBody>
      </p:sp>
      <p:sp>
        <p:nvSpPr>
          <p:cNvPr id="5" name="Title 1"/>
          <p:cNvSpPr txBox="1">
            <a:spLocks/>
          </p:cNvSpPr>
          <p:nvPr/>
        </p:nvSpPr>
        <p:spPr>
          <a:xfrm>
            <a:off x="641445" y="409432"/>
            <a:ext cx="8527953" cy="1158489"/>
          </a:xfrm>
          <a:prstGeom prst="rect">
            <a:avLst/>
          </a:prstGeom>
        </p:spPr>
        <p:txBody>
          <a:bodyPr/>
          <a:lstStyle/>
          <a:p>
            <a:pPr algn="ctr">
              <a:defRPr/>
            </a:pPr>
            <a:r>
              <a:rPr lang="en-US" sz="4000" b="1" i="0" kern="0" spc="50" dirty="0">
                <a:ln w="13500">
                  <a:solidFill>
                    <a:srgbClr val="0099CC">
                      <a:shade val="2500"/>
                      <a:alpha val="6500"/>
                    </a:srgbClr>
                  </a:solidFill>
                  <a:prstDash val="solid"/>
                </a:ln>
                <a:solidFill>
                  <a:srgbClr val="FFFFFF"/>
                </a:solidFill>
                <a:effectLst>
                  <a:innerShdw blurRad="50900" dist="38500" dir="13500000">
                    <a:srgbClr val="000000">
                      <a:alpha val="60000"/>
                    </a:srgbClr>
                  </a:innerShdw>
                </a:effectLst>
                <a:latin typeface="Arial"/>
              </a:rPr>
              <a:t>FINDINGS:</a:t>
            </a:r>
            <a:r>
              <a:rPr lang="en-US" sz="3200" b="1" i="0" kern="0" spc="50" dirty="0">
                <a:ln w="13500">
                  <a:solidFill>
                    <a:srgbClr val="0099CC">
                      <a:shade val="2500"/>
                      <a:alpha val="6500"/>
                    </a:srgbClr>
                  </a:solidFill>
                  <a:prstDash val="solid"/>
                </a:ln>
                <a:solidFill>
                  <a:srgbClr val="FFFFFF"/>
                </a:solidFill>
                <a:effectLst>
                  <a:innerShdw blurRad="50900" dist="38500" dir="13500000">
                    <a:srgbClr val="000000">
                      <a:alpha val="60000"/>
                    </a:srgbClr>
                  </a:innerShdw>
                </a:effectLst>
                <a:latin typeface="Arial"/>
              </a:rPr>
              <a:t>Cropland Source</a:t>
            </a:r>
            <a:r>
              <a:rPr lang="en-US" sz="2800" b="1" i="0" kern="0" spc="50" dirty="0">
                <a:ln w="13500">
                  <a:solidFill>
                    <a:srgbClr val="0099CC">
                      <a:shade val="2500"/>
                      <a:alpha val="6500"/>
                    </a:srgbClr>
                  </a:solidFill>
                  <a:prstDash val="solid"/>
                </a:ln>
                <a:solidFill>
                  <a:srgbClr val="FFFFFF"/>
                </a:solidFill>
                <a:effectLst>
                  <a:innerShdw blurRad="50900" dist="38500" dir="13500000">
                    <a:srgbClr val="000000">
                      <a:alpha val="60000"/>
                    </a:srgbClr>
                  </a:innerShdw>
                </a:effectLst>
                <a:latin typeface="Arial"/>
              </a:rPr>
              <a:t> </a:t>
            </a:r>
            <a:r>
              <a:rPr lang="en-US" sz="3200" b="1" i="0" kern="0" spc="50" dirty="0">
                <a:ln w="13500">
                  <a:solidFill>
                    <a:srgbClr val="0099CC">
                      <a:shade val="2500"/>
                      <a:alpha val="6500"/>
                    </a:srgbClr>
                  </a:solidFill>
                  <a:prstDash val="solid"/>
                </a:ln>
                <a:solidFill>
                  <a:srgbClr val="FFFFFF"/>
                </a:solidFill>
                <a:effectLst>
                  <a:innerShdw blurRad="50900" dist="38500" dir="13500000">
                    <a:srgbClr val="000000">
                      <a:alpha val="60000"/>
                    </a:srgbClr>
                  </a:innerShdw>
                </a:effectLst>
                <a:latin typeface="Arial"/>
              </a:rPr>
              <a:t>Reduction</a:t>
            </a:r>
          </a:p>
        </p:txBody>
      </p:sp>
      <p:sp>
        <p:nvSpPr>
          <p:cNvPr id="6" name="Content Placeholder 2"/>
          <p:cNvSpPr txBox="1">
            <a:spLocks/>
          </p:cNvSpPr>
          <p:nvPr/>
        </p:nvSpPr>
        <p:spPr>
          <a:xfrm>
            <a:off x="1588" y="1693863"/>
            <a:ext cx="6999287" cy="5164137"/>
          </a:xfrm>
          <a:prstGeom prst="rect">
            <a:avLst/>
          </a:prstGeom>
        </p:spPr>
        <p:txBody>
          <a:bodyPr/>
          <a:lstStyle/>
          <a:p>
            <a:pPr marL="342900" indent="-342900">
              <a:spcBef>
                <a:spcPct val="20000"/>
              </a:spcBef>
              <a:spcAft>
                <a:spcPts val="600"/>
              </a:spcAft>
              <a:buFontTx/>
              <a:buChar char="•"/>
              <a:defRPr/>
            </a:pPr>
            <a:r>
              <a:rPr lang="en-US" sz="2400" i="0" kern="0" dirty="0">
                <a:solidFill>
                  <a:srgbClr val="1D528D"/>
                </a:solidFill>
                <a:latin typeface="Arial"/>
              </a:rPr>
              <a:t>Recommended practices can increase N in the harvested crop to ~</a:t>
            </a:r>
            <a:r>
              <a:rPr lang="en-US" sz="2400" b="1" i="0" kern="0" dirty="0">
                <a:solidFill>
                  <a:srgbClr val="1D528D"/>
                </a:solidFill>
                <a:latin typeface="Arial"/>
              </a:rPr>
              <a:t>60-80%</a:t>
            </a:r>
            <a:r>
              <a:rPr lang="en-US" sz="2400" i="0" kern="0" dirty="0">
                <a:solidFill>
                  <a:srgbClr val="1D528D"/>
                </a:solidFill>
                <a:latin typeface="Arial"/>
              </a:rPr>
              <a:t> of N inputs </a:t>
            </a:r>
          </a:p>
          <a:p>
            <a:pPr marL="800100" lvl="1" indent="-342900">
              <a:spcBef>
                <a:spcPct val="20000"/>
              </a:spcBef>
              <a:spcAft>
                <a:spcPts val="600"/>
              </a:spcAft>
              <a:buFont typeface="Arial" pitchFamily="34" charset="0"/>
              <a:buChar char="−"/>
              <a:defRPr/>
            </a:pPr>
            <a:r>
              <a:rPr lang="en-US" sz="2000" i="0" kern="0" dirty="0">
                <a:solidFill>
                  <a:srgbClr val="1D528D"/>
                </a:solidFill>
                <a:latin typeface="Arial"/>
              </a:rPr>
              <a:t>Current averages as low as ~30-40% </a:t>
            </a:r>
          </a:p>
          <a:p>
            <a:pPr marL="342900" indent="-342900">
              <a:spcBef>
                <a:spcPct val="20000"/>
              </a:spcBef>
              <a:spcAft>
                <a:spcPts val="600"/>
              </a:spcAft>
              <a:buFontTx/>
              <a:buChar char="•"/>
              <a:defRPr/>
            </a:pPr>
            <a:endParaRPr lang="en-US" sz="800" i="0" kern="0" dirty="0">
              <a:solidFill>
                <a:srgbClr val="1D528D"/>
              </a:solidFill>
              <a:latin typeface="Arial"/>
            </a:endParaRPr>
          </a:p>
          <a:p>
            <a:pPr marL="342900" indent="-342900">
              <a:spcBef>
                <a:spcPct val="20000"/>
              </a:spcBef>
              <a:spcAft>
                <a:spcPts val="600"/>
              </a:spcAft>
              <a:buFontTx/>
              <a:buChar char="•"/>
              <a:defRPr/>
            </a:pPr>
            <a:r>
              <a:rPr lang="en-US" sz="2400" i="0" kern="0" dirty="0">
                <a:solidFill>
                  <a:srgbClr val="1D528D"/>
                </a:solidFill>
                <a:latin typeface="Arial"/>
              </a:rPr>
              <a:t>Some practices are already in use:</a:t>
            </a:r>
          </a:p>
          <a:p>
            <a:pPr marL="800100" lvl="1" indent="-342900">
              <a:spcBef>
                <a:spcPct val="20000"/>
              </a:spcBef>
              <a:spcAft>
                <a:spcPts val="600"/>
              </a:spcAft>
              <a:buFont typeface="Arial" pitchFamily="34" charset="0"/>
              <a:buChar char="−"/>
              <a:defRPr/>
            </a:pPr>
            <a:r>
              <a:rPr lang="en-US" sz="2000" i="0" kern="0" dirty="0">
                <a:solidFill>
                  <a:srgbClr val="1D528D"/>
                </a:solidFill>
                <a:latin typeface="Arial"/>
              </a:rPr>
              <a:t>Rate of adoption, regional impact unknown</a:t>
            </a:r>
          </a:p>
          <a:p>
            <a:pPr marL="342900" indent="-342900">
              <a:spcBef>
                <a:spcPct val="20000"/>
              </a:spcBef>
              <a:spcAft>
                <a:spcPts val="600"/>
              </a:spcAft>
              <a:buFontTx/>
              <a:buChar char="•"/>
              <a:defRPr/>
            </a:pPr>
            <a:endParaRPr lang="en-US" sz="800" i="0" kern="0" dirty="0">
              <a:solidFill>
                <a:srgbClr val="1D528D">
                  <a:lumMod val="20000"/>
                  <a:lumOff val="80000"/>
                </a:srgbClr>
              </a:solidFill>
              <a:latin typeface="Arial"/>
            </a:endParaRPr>
          </a:p>
          <a:p>
            <a:pPr marL="342900" indent="-342900">
              <a:spcBef>
                <a:spcPct val="20000"/>
              </a:spcBef>
              <a:spcAft>
                <a:spcPts val="600"/>
              </a:spcAft>
              <a:buFontTx/>
              <a:buChar char="•"/>
              <a:defRPr/>
            </a:pPr>
            <a:r>
              <a:rPr lang="en-US" sz="2400" i="0" kern="0" dirty="0">
                <a:solidFill>
                  <a:srgbClr val="1D528D"/>
                </a:solidFill>
                <a:latin typeface="Arial"/>
              </a:rPr>
              <a:t>Suite of practices will be the most effective: </a:t>
            </a:r>
          </a:p>
          <a:p>
            <a:pPr marL="800100" lvl="1" indent="-342900">
              <a:spcBef>
                <a:spcPct val="20000"/>
              </a:spcBef>
              <a:spcAft>
                <a:spcPts val="600"/>
              </a:spcAft>
              <a:buFont typeface="Arial" pitchFamily="34" charset="0"/>
              <a:buChar char="−"/>
              <a:defRPr/>
            </a:pPr>
            <a:r>
              <a:rPr lang="en-US" sz="2000" i="0" kern="0" dirty="0">
                <a:solidFill>
                  <a:srgbClr val="1D528D"/>
                </a:solidFill>
                <a:latin typeface="Arial"/>
              </a:rPr>
              <a:t>Tailored to specific soils and crops</a:t>
            </a:r>
          </a:p>
          <a:p>
            <a:pPr marL="342900" indent="-342900">
              <a:spcBef>
                <a:spcPct val="20000"/>
              </a:spcBef>
              <a:spcAft>
                <a:spcPts val="600"/>
              </a:spcAft>
              <a:buFontTx/>
              <a:buChar char="•"/>
              <a:defRPr/>
            </a:pPr>
            <a:endParaRPr lang="en-US" sz="800" i="0" kern="0" dirty="0">
              <a:solidFill>
                <a:srgbClr val="1D528D"/>
              </a:solidFill>
              <a:latin typeface="Arial"/>
            </a:endParaRPr>
          </a:p>
          <a:p>
            <a:pPr marL="342900" indent="-342900">
              <a:spcBef>
                <a:spcPct val="20000"/>
              </a:spcBef>
              <a:spcAft>
                <a:spcPts val="600"/>
              </a:spcAft>
              <a:buFontTx/>
              <a:buChar char="•"/>
              <a:defRPr/>
            </a:pPr>
            <a:r>
              <a:rPr lang="en-US" sz="2400" i="0" kern="0" dirty="0">
                <a:solidFill>
                  <a:srgbClr val="1D528D"/>
                </a:solidFill>
                <a:latin typeface="Arial"/>
              </a:rPr>
              <a:t>Barriers to expanded adoption:</a:t>
            </a:r>
          </a:p>
          <a:p>
            <a:pPr marL="800100" lvl="1" indent="-342900">
              <a:spcBef>
                <a:spcPct val="20000"/>
              </a:spcBef>
              <a:spcAft>
                <a:spcPts val="600"/>
              </a:spcAft>
              <a:buFont typeface="Arial" pitchFamily="34" charset="0"/>
              <a:buChar char="−"/>
              <a:defRPr/>
            </a:pPr>
            <a:r>
              <a:rPr lang="en-US" sz="2000" i="0" kern="0" dirty="0">
                <a:solidFill>
                  <a:srgbClr val="1D528D"/>
                </a:solidFill>
                <a:latin typeface="Arial"/>
              </a:rPr>
              <a:t>Logistics, education, costs</a:t>
            </a:r>
          </a:p>
        </p:txBody>
      </p:sp>
      <p:pic>
        <p:nvPicPr>
          <p:cNvPr id="115716" name="Picture 2"/>
          <p:cNvPicPr>
            <a:picLocks noChangeAspect="1" noChangeArrowheads="1"/>
          </p:cNvPicPr>
          <p:nvPr/>
        </p:nvPicPr>
        <p:blipFill>
          <a:blip r:embed="rId3"/>
          <a:srcRect/>
          <a:stretch>
            <a:fillRect/>
          </a:stretch>
        </p:blipFill>
        <p:spPr bwMode="auto">
          <a:xfrm>
            <a:off x="7000875" y="1828800"/>
            <a:ext cx="1976438" cy="4581525"/>
          </a:xfrm>
          <a:prstGeom prst="rect">
            <a:avLst/>
          </a:prstGeom>
          <a:noFill/>
          <a:ln w="9525">
            <a:noFill/>
            <a:miter lim="800000"/>
            <a:headEnd/>
            <a:tailEnd/>
          </a:ln>
        </p:spPr>
      </p:pic>
    </p:spTree>
    <p:extLst>
      <p:ext uri="{BB962C8B-B14F-4D97-AF65-F5344CB8AC3E}">
        <p14:creationId xmlns:p14="http://schemas.microsoft.com/office/powerpoint/2010/main" val="1647094546"/>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1999" y="274638"/>
            <a:ext cx="8263247" cy="868362"/>
          </a:xfrm>
        </p:spPr>
        <p:txBody>
          <a:bodyPr/>
          <a:lstStyle/>
          <a:p>
            <a:r>
              <a:rPr lang="en-US" dirty="0" smtClean="0"/>
              <a:t>Economics of Source Reduction</a:t>
            </a:r>
            <a:endParaRPr lang="en-US" dirty="0"/>
          </a:p>
        </p:txBody>
      </p:sp>
      <p:pic>
        <p:nvPicPr>
          <p:cNvPr id="1054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412" y="1555668"/>
            <a:ext cx="8316214" cy="49517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786313" y="6224100"/>
            <a:ext cx="526256" cy="323165"/>
          </a:xfrm>
          <a:prstGeom prst="rect">
            <a:avLst/>
          </a:prstGeom>
          <a:solidFill>
            <a:schemeClr val="bg1"/>
          </a:solidFill>
        </p:spPr>
        <p:txBody>
          <a:bodyPr wrap="square" lIns="45720" rIns="0" bIns="91440" rtlCol="0">
            <a:spAutoFit/>
          </a:bodyPr>
          <a:lstStyle/>
          <a:p>
            <a:r>
              <a:rPr lang="en-US" sz="1200" i="0" dirty="0" smtClean="0">
                <a:solidFill>
                  <a:schemeClr val="tx2"/>
                </a:solidFill>
                <a:latin typeface="+mj-lt"/>
              </a:rPr>
              <a:t>nitrate</a:t>
            </a:r>
            <a:endParaRPr lang="en-US" sz="1200" i="0" dirty="0">
              <a:solidFill>
                <a:schemeClr val="tx2"/>
              </a:solidFill>
              <a:latin typeface="+mj-lt"/>
            </a:endParaRPr>
          </a:p>
        </p:txBody>
      </p:sp>
      <p:sp>
        <p:nvSpPr>
          <p:cNvPr id="5" name="Rectangle 4"/>
          <p:cNvSpPr/>
          <p:nvPr/>
        </p:nvSpPr>
        <p:spPr>
          <a:xfrm>
            <a:off x="1805049" y="1828800"/>
            <a:ext cx="5771408" cy="5937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p:cNvSpPr txBox="1"/>
          <p:nvPr/>
        </p:nvSpPr>
        <p:spPr>
          <a:xfrm>
            <a:off x="2101932" y="6185627"/>
            <a:ext cx="6329549" cy="400110"/>
          </a:xfrm>
          <a:prstGeom prst="rect">
            <a:avLst/>
          </a:prstGeom>
          <a:solidFill>
            <a:schemeClr val="bg1"/>
          </a:solidFill>
        </p:spPr>
        <p:txBody>
          <a:bodyPr wrap="square" rtlCol="0">
            <a:spAutoFit/>
          </a:bodyPr>
          <a:lstStyle/>
          <a:p>
            <a:r>
              <a:rPr lang="en-US" sz="2000" b="1" i="0" dirty="0" smtClean="0">
                <a:solidFill>
                  <a:schemeClr val="tx2"/>
                </a:solidFill>
                <a:latin typeface="+mj-lt"/>
              </a:rPr>
              <a:t>Percent Reduction in Nitrate Load to Groundwater</a:t>
            </a:r>
            <a:endParaRPr lang="en-US" sz="2000" b="1" i="0" dirty="0">
              <a:solidFill>
                <a:schemeClr val="tx2"/>
              </a:solidFill>
              <a:latin typeface="+mj-lt"/>
            </a:endParaRPr>
          </a:p>
        </p:txBody>
      </p:sp>
      <p:sp>
        <p:nvSpPr>
          <p:cNvPr id="7" name="TextBox 6"/>
          <p:cNvSpPr txBox="1"/>
          <p:nvPr/>
        </p:nvSpPr>
        <p:spPr>
          <a:xfrm rot="16200000">
            <a:off x="-2041295" y="3658871"/>
            <a:ext cx="5077265" cy="400110"/>
          </a:xfrm>
          <a:prstGeom prst="rect">
            <a:avLst/>
          </a:prstGeom>
          <a:solidFill>
            <a:schemeClr val="bg1"/>
          </a:solidFill>
        </p:spPr>
        <p:txBody>
          <a:bodyPr wrap="square" rtlCol="0">
            <a:spAutoFit/>
          </a:bodyPr>
          <a:lstStyle/>
          <a:p>
            <a:r>
              <a:rPr lang="en-US" sz="2000" b="1" i="0" dirty="0" smtClean="0">
                <a:solidFill>
                  <a:schemeClr val="tx2"/>
                </a:solidFill>
                <a:latin typeface="+mj-lt"/>
              </a:rPr>
              <a:t>Percent Reduction in Farm Net Revenue</a:t>
            </a:r>
            <a:endParaRPr lang="en-US" sz="2000" b="1" i="0" dirty="0">
              <a:solidFill>
                <a:schemeClr val="tx2"/>
              </a:solidFill>
              <a:latin typeface="+mj-lt"/>
            </a:endParaRPr>
          </a:p>
        </p:txBody>
      </p:sp>
      <p:sp>
        <p:nvSpPr>
          <p:cNvPr id="8" name="TextBox 7"/>
          <p:cNvSpPr txBox="1"/>
          <p:nvPr/>
        </p:nvSpPr>
        <p:spPr>
          <a:xfrm>
            <a:off x="697393" y="1454266"/>
            <a:ext cx="765960" cy="400110"/>
          </a:xfrm>
          <a:prstGeom prst="rect">
            <a:avLst/>
          </a:prstGeom>
          <a:solidFill>
            <a:schemeClr val="bg1"/>
          </a:solidFill>
        </p:spPr>
        <p:txBody>
          <a:bodyPr wrap="square" rtlCol="0">
            <a:spAutoFit/>
          </a:bodyPr>
          <a:lstStyle/>
          <a:p>
            <a:pPr algn="r"/>
            <a:r>
              <a:rPr lang="en-US" sz="2000" b="1" i="0" dirty="0" smtClean="0">
                <a:solidFill>
                  <a:schemeClr val="tx2"/>
                </a:solidFill>
                <a:latin typeface="+mj-lt"/>
              </a:rPr>
              <a:t>25%</a:t>
            </a:r>
            <a:endParaRPr lang="en-US" sz="2000" b="1" i="0" dirty="0">
              <a:solidFill>
                <a:schemeClr val="tx2"/>
              </a:solidFill>
              <a:latin typeface="+mj-lt"/>
            </a:endParaRPr>
          </a:p>
        </p:txBody>
      </p:sp>
      <p:sp>
        <p:nvSpPr>
          <p:cNvPr id="9" name="TextBox 8"/>
          <p:cNvSpPr txBox="1"/>
          <p:nvPr/>
        </p:nvSpPr>
        <p:spPr>
          <a:xfrm>
            <a:off x="697393" y="2222511"/>
            <a:ext cx="765960" cy="400110"/>
          </a:xfrm>
          <a:prstGeom prst="rect">
            <a:avLst/>
          </a:prstGeom>
          <a:solidFill>
            <a:schemeClr val="bg1"/>
          </a:solidFill>
        </p:spPr>
        <p:txBody>
          <a:bodyPr wrap="square" rtlCol="0">
            <a:spAutoFit/>
          </a:bodyPr>
          <a:lstStyle/>
          <a:p>
            <a:pPr algn="r"/>
            <a:r>
              <a:rPr lang="en-US" sz="2000" b="1" i="0" dirty="0" smtClean="0">
                <a:solidFill>
                  <a:schemeClr val="tx2"/>
                </a:solidFill>
                <a:latin typeface="+mj-lt"/>
              </a:rPr>
              <a:t>20%</a:t>
            </a:r>
            <a:endParaRPr lang="en-US" sz="2000" b="1" i="0" dirty="0">
              <a:solidFill>
                <a:schemeClr val="tx2"/>
              </a:solidFill>
              <a:latin typeface="+mj-lt"/>
            </a:endParaRPr>
          </a:p>
        </p:txBody>
      </p:sp>
      <p:sp>
        <p:nvSpPr>
          <p:cNvPr id="10" name="TextBox 9"/>
          <p:cNvSpPr txBox="1"/>
          <p:nvPr/>
        </p:nvSpPr>
        <p:spPr>
          <a:xfrm>
            <a:off x="697393" y="2944926"/>
            <a:ext cx="765960" cy="400110"/>
          </a:xfrm>
          <a:prstGeom prst="rect">
            <a:avLst/>
          </a:prstGeom>
          <a:solidFill>
            <a:schemeClr val="bg1"/>
          </a:solidFill>
        </p:spPr>
        <p:txBody>
          <a:bodyPr wrap="square" rtlCol="0">
            <a:spAutoFit/>
          </a:bodyPr>
          <a:lstStyle/>
          <a:p>
            <a:pPr algn="r"/>
            <a:r>
              <a:rPr lang="en-US" sz="2000" b="1" i="0" dirty="0" smtClean="0">
                <a:solidFill>
                  <a:schemeClr val="tx2"/>
                </a:solidFill>
                <a:latin typeface="+mj-lt"/>
              </a:rPr>
              <a:t>15%</a:t>
            </a:r>
            <a:endParaRPr lang="en-US" sz="2000" b="1" i="0" dirty="0">
              <a:solidFill>
                <a:schemeClr val="tx2"/>
              </a:solidFill>
              <a:latin typeface="+mj-lt"/>
            </a:endParaRPr>
          </a:p>
        </p:txBody>
      </p:sp>
      <p:sp>
        <p:nvSpPr>
          <p:cNvPr id="11" name="TextBox 10"/>
          <p:cNvSpPr txBox="1"/>
          <p:nvPr/>
        </p:nvSpPr>
        <p:spPr>
          <a:xfrm>
            <a:off x="697393" y="3831464"/>
            <a:ext cx="765960" cy="400110"/>
          </a:xfrm>
          <a:prstGeom prst="rect">
            <a:avLst/>
          </a:prstGeom>
          <a:solidFill>
            <a:schemeClr val="bg1"/>
          </a:solidFill>
        </p:spPr>
        <p:txBody>
          <a:bodyPr wrap="square" rtlCol="0">
            <a:spAutoFit/>
          </a:bodyPr>
          <a:lstStyle/>
          <a:p>
            <a:pPr algn="r"/>
            <a:r>
              <a:rPr lang="en-US" sz="2000" b="1" i="0" dirty="0" smtClean="0">
                <a:solidFill>
                  <a:schemeClr val="tx2"/>
                </a:solidFill>
                <a:latin typeface="+mj-lt"/>
              </a:rPr>
              <a:t>10%</a:t>
            </a:r>
            <a:endParaRPr lang="en-US" sz="2000" b="1" i="0" dirty="0">
              <a:solidFill>
                <a:schemeClr val="tx2"/>
              </a:solidFill>
              <a:latin typeface="+mj-lt"/>
            </a:endParaRPr>
          </a:p>
        </p:txBody>
      </p:sp>
      <p:sp>
        <p:nvSpPr>
          <p:cNvPr id="12" name="TextBox 11"/>
          <p:cNvSpPr txBox="1"/>
          <p:nvPr/>
        </p:nvSpPr>
        <p:spPr>
          <a:xfrm>
            <a:off x="697393" y="4569868"/>
            <a:ext cx="765960" cy="400110"/>
          </a:xfrm>
          <a:prstGeom prst="rect">
            <a:avLst/>
          </a:prstGeom>
          <a:solidFill>
            <a:schemeClr val="bg1"/>
          </a:solidFill>
        </p:spPr>
        <p:txBody>
          <a:bodyPr wrap="square" rtlCol="0">
            <a:spAutoFit/>
          </a:bodyPr>
          <a:lstStyle/>
          <a:p>
            <a:pPr algn="r"/>
            <a:r>
              <a:rPr lang="en-US" sz="2000" b="1" i="0" dirty="0">
                <a:solidFill>
                  <a:schemeClr val="tx2"/>
                </a:solidFill>
                <a:latin typeface="+mj-lt"/>
              </a:rPr>
              <a:t>5</a:t>
            </a:r>
            <a:r>
              <a:rPr lang="en-US" sz="2000" b="1" i="0" dirty="0" smtClean="0">
                <a:solidFill>
                  <a:schemeClr val="tx2"/>
                </a:solidFill>
                <a:latin typeface="+mj-lt"/>
              </a:rPr>
              <a:t>%</a:t>
            </a:r>
            <a:endParaRPr lang="en-US" sz="2000" b="1" i="0" dirty="0">
              <a:solidFill>
                <a:schemeClr val="tx2"/>
              </a:solidFill>
              <a:latin typeface="+mj-lt"/>
            </a:endParaRPr>
          </a:p>
        </p:txBody>
      </p:sp>
      <p:sp>
        <p:nvSpPr>
          <p:cNvPr id="13" name="TextBox 12"/>
          <p:cNvSpPr txBox="1"/>
          <p:nvPr/>
        </p:nvSpPr>
        <p:spPr>
          <a:xfrm>
            <a:off x="697393" y="5314054"/>
            <a:ext cx="765960" cy="400110"/>
          </a:xfrm>
          <a:prstGeom prst="rect">
            <a:avLst/>
          </a:prstGeom>
          <a:solidFill>
            <a:schemeClr val="bg1"/>
          </a:solidFill>
        </p:spPr>
        <p:txBody>
          <a:bodyPr wrap="square" rtlCol="0">
            <a:spAutoFit/>
          </a:bodyPr>
          <a:lstStyle/>
          <a:p>
            <a:pPr algn="r"/>
            <a:r>
              <a:rPr lang="en-US" sz="2000" b="1" i="0" dirty="0" smtClean="0">
                <a:solidFill>
                  <a:schemeClr val="tx2"/>
                </a:solidFill>
                <a:latin typeface="+mj-lt"/>
              </a:rPr>
              <a:t>0%</a:t>
            </a:r>
            <a:endParaRPr lang="en-US" sz="2000" b="1" i="0" dirty="0">
              <a:solidFill>
                <a:schemeClr val="tx2"/>
              </a:solidFill>
              <a:latin typeface="+mj-lt"/>
            </a:endParaRPr>
          </a:p>
        </p:txBody>
      </p:sp>
      <p:sp>
        <p:nvSpPr>
          <p:cNvPr id="14" name="TextBox 13"/>
          <p:cNvSpPr txBox="1"/>
          <p:nvPr/>
        </p:nvSpPr>
        <p:spPr>
          <a:xfrm>
            <a:off x="2771369" y="5654392"/>
            <a:ext cx="765960" cy="400110"/>
          </a:xfrm>
          <a:prstGeom prst="rect">
            <a:avLst/>
          </a:prstGeom>
          <a:solidFill>
            <a:schemeClr val="bg1"/>
          </a:solidFill>
        </p:spPr>
        <p:txBody>
          <a:bodyPr wrap="square" rtlCol="0">
            <a:spAutoFit/>
          </a:bodyPr>
          <a:lstStyle/>
          <a:p>
            <a:pPr algn="r"/>
            <a:r>
              <a:rPr lang="en-US" sz="2000" b="1" i="0" dirty="0" smtClean="0">
                <a:solidFill>
                  <a:schemeClr val="tx2"/>
                </a:solidFill>
                <a:latin typeface="+mj-lt"/>
              </a:rPr>
              <a:t>10%</a:t>
            </a:r>
            <a:endParaRPr lang="en-US" sz="2000" b="1" i="0" dirty="0">
              <a:solidFill>
                <a:schemeClr val="tx2"/>
              </a:solidFill>
              <a:latin typeface="+mj-lt"/>
            </a:endParaRPr>
          </a:p>
        </p:txBody>
      </p:sp>
      <p:sp>
        <p:nvSpPr>
          <p:cNvPr id="15" name="TextBox 14"/>
          <p:cNvSpPr txBox="1"/>
          <p:nvPr/>
        </p:nvSpPr>
        <p:spPr>
          <a:xfrm>
            <a:off x="4050206" y="5658956"/>
            <a:ext cx="765960" cy="400110"/>
          </a:xfrm>
          <a:prstGeom prst="rect">
            <a:avLst/>
          </a:prstGeom>
          <a:solidFill>
            <a:schemeClr val="bg1"/>
          </a:solidFill>
        </p:spPr>
        <p:txBody>
          <a:bodyPr wrap="square" rtlCol="0">
            <a:spAutoFit/>
          </a:bodyPr>
          <a:lstStyle/>
          <a:p>
            <a:pPr algn="r"/>
            <a:r>
              <a:rPr lang="en-US" sz="2000" b="1" i="0" dirty="0" smtClean="0">
                <a:solidFill>
                  <a:schemeClr val="tx2"/>
                </a:solidFill>
                <a:latin typeface="+mj-lt"/>
              </a:rPr>
              <a:t>20%</a:t>
            </a:r>
            <a:endParaRPr lang="en-US" sz="2000" b="1" i="0" dirty="0">
              <a:solidFill>
                <a:schemeClr val="tx2"/>
              </a:solidFill>
              <a:latin typeface="+mj-lt"/>
            </a:endParaRPr>
          </a:p>
        </p:txBody>
      </p:sp>
      <p:sp>
        <p:nvSpPr>
          <p:cNvPr id="16" name="TextBox 15"/>
          <p:cNvSpPr txBox="1"/>
          <p:nvPr/>
        </p:nvSpPr>
        <p:spPr>
          <a:xfrm>
            <a:off x="5312569" y="5653712"/>
            <a:ext cx="765960" cy="400110"/>
          </a:xfrm>
          <a:prstGeom prst="rect">
            <a:avLst/>
          </a:prstGeom>
          <a:solidFill>
            <a:schemeClr val="bg1"/>
          </a:solidFill>
        </p:spPr>
        <p:txBody>
          <a:bodyPr wrap="square" rtlCol="0">
            <a:spAutoFit/>
          </a:bodyPr>
          <a:lstStyle/>
          <a:p>
            <a:pPr algn="r"/>
            <a:r>
              <a:rPr lang="en-US" sz="2000" b="1" i="0" dirty="0" smtClean="0">
                <a:solidFill>
                  <a:schemeClr val="tx2"/>
                </a:solidFill>
                <a:latin typeface="+mj-lt"/>
              </a:rPr>
              <a:t>30%</a:t>
            </a:r>
            <a:endParaRPr lang="en-US" sz="2000" b="1" i="0" dirty="0">
              <a:solidFill>
                <a:schemeClr val="tx2"/>
              </a:solidFill>
              <a:latin typeface="+mj-lt"/>
            </a:endParaRPr>
          </a:p>
        </p:txBody>
      </p:sp>
      <p:sp>
        <p:nvSpPr>
          <p:cNvPr id="17" name="TextBox 16"/>
          <p:cNvSpPr txBox="1"/>
          <p:nvPr/>
        </p:nvSpPr>
        <p:spPr>
          <a:xfrm>
            <a:off x="6581250" y="5658956"/>
            <a:ext cx="765960" cy="400110"/>
          </a:xfrm>
          <a:prstGeom prst="rect">
            <a:avLst/>
          </a:prstGeom>
          <a:solidFill>
            <a:schemeClr val="bg1"/>
          </a:solidFill>
        </p:spPr>
        <p:txBody>
          <a:bodyPr wrap="square" rtlCol="0">
            <a:spAutoFit/>
          </a:bodyPr>
          <a:lstStyle/>
          <a:p>
            <a:pPr algn="r"/>
            <a:r>
              <a:rPr lang="en-US" sz="2000" b="1" i="0" dirty="0">
                <a:solidFill>
                  <a:schemeClr val="tx2"/>
                </a:solidFill>
                <a:latin typeface="+mj-lt"/>
              </a:rPr>
              <a:t>4</a:t>
            </a:r>
            <a:r>
              <a:rPr lang="en-US" sz="2000" b="1" i="0" dirty="0" smtClean="0">
                <a:solidFill>
                  <a:schemeClr val="tx2"/>
                </a:solidFill>
                <a:latin typeface="+mj-lt"/>
              </a:rPr>
              <a:t>0%</a:t>
            </a:r>
            <a:endParaRPr lang="en-US" sz="2000" b="1" i="0" dirty="0">
              <a:solidFill>
                <a:schemeClr val="tx2"/>
              </a:solidFill>
              <a:latin typeface="+mj-lt"/>
            </a:endParaRPr>
          </a:p>
        </p:txBody>
      </p:sp>
      <p:sp>
        <p:nvSpPr>
          <p:cNvPr id="18" name="TextBox 17"/>
          <p:cNvSpPr txBox="1"/>
          <p:nvPr/>
        </p:nvSpPr>
        <p:spPr>
          <a:xfrm>
            <a:off x="7913666" y="5648468"/>
            <a:ext cx="765960" cy="400110"/>
          </a:xfrm>
          <a:prstGeom prst="rect">
            <a:avLst/>
          </a:prstGeom>
          <a:solidFill>
            <a:schemeClr val="bg1"/>
          </a:solidFill>
        </p:spPr>
        <p:txBody>
          <a:bodyPr wrap="square" rtlCol="0">
            <a:spAutoFit/>
          </a:bodyPr>
          <a:lstStyle/>
          <a:p>
            <a:pPr algn="r"/>
            <a:r>
              <a:rPr lang="en-US" sz="2000" b="1" i="0" dirty="0" smtClean="0">
                <a:solidFill>
                  <a:schemeClr val="tx2"/>
                </a:solidFill>
                <a:latin typeface="+mj-lt"/>
              </a:rPr>
              <a:t>50%</a:t>
            </a:r>
            <a:endParaRPr lang="en-US" sz="2000" b="1" i="0" dirty="0">
              <a:solidFill>
                <a:schemeClr val="tx2"/>
              </a:solidFill>
              <a:latin typeface="+mj-lt"/>
            </a:endParaRPr>
          </a:p>
        </p:txBody>
      </p:sp>
      <p:sp>
        <p:nvSpPr>
          <p:cNvPr id="3" name="TextBox 2"/>
          <p:cNvSpPr txBox="1"/>
          <p:nvPr/>
        </p:nvSpPr>
        <p:spPr>
          <a:xfrm rot="19594962">
            <a:off x="4334494" y="3350247"/>
            <a:ext cx="2481000" cy="584775"/>
          </a:xfrm>
          <a:prstGeom prst="rect">
            <a:avLst/>
          </a:prstGeom>
          <a:noFill/>
        </p:spPr>
        <p:txBody>
          <a:bodyPr wrap="none" rtlCol="0">
            <a:spAutoFit/>
          </a:bodyPr>
          <a:lstStyle/>
          <a:p>
            <a:r>
              <a:rPr lang="en-US" sz="3200" b="1" i="0" dirty="0" smtClean="0">
                <a:solidFill>
                  <a:srgbClr val="F77911"/>
                </a:solidFill>
                <a:latin typeface="Calibri" pitchFamily="34" charset="0"/>
                <a:cs typeface="Calibri" pitchFamily="34" charset="0"/>
              </a:rPr>
              <a:t>Salinas Valley</a:t>
            </a:r>
            <a:endParaRPr lang="en-US" sz="3200" b="1" i="0" dirty="0">
              <a:solidFill>
                <a:srgbClr val="F77911"/>
              </a:solidFill>
              <a:latin typeface="Calibri" pitchFamily="34" charset="0"/>
              <a:cs typeface="Calibri" pitchFamily="34" charset="0"/>
            </a:endParaRPr>
          </a:p>
        </p:txBody>
      </p:sp>
      <p:sp>
        <p:nvSpPr>
          <p:cNvPr id="21" name="TextBox 20"/>
          <p:cNvSpPr txBox="1"/>
          <p:nvPr/>
        </p:nvSpPr>
        <p:spPr>
          <a:xfrm rot="20102641">
            <a:off x="5290815" y="4267158"/>
            <a:ext cx="3108543" cy="584775"/>
          </a:xfrm>
          <a:prstGeom prst="rect">
            <a:avLst/>
          </a:prstGeom>
          <a:noFill/>
        </p:spPr>
        <p:txBody>
          <a:bodyPr wrap="none" rtlCol="0">
            <a:spAutoFit/>
          </a:bodyPr>
          <a:lstStyle/>
          <a:p>
            <a:r>
              <a:rPr lang="en-US" sz="3200" b="1" i="0" dirty="0" smtClean="0">
                <a:latin typeface="Calibri" pitchFamily="34" charset="0"/>
                <a:cs typeface="Calibri" pitchFamily="34" charset="0"/>
              </a:rPr>
              <a:t>Tulare Lake Basin</a:t>
            </a:r>
            <a:endParaRPr lang="en-US" sz="3200" b="1" i="0" dirty="0">
              <a:latin typeface="Calibri" pitchFamily="34" charset="0"/>
              <a:cs typeface="Calibri" pitchFamily="34" charset="0"/>
            </a:endParaRPr>
          </a:p>
        </p:txBody>
      </p:sp>
      <p:sp>
        <p:nvSpPr>
          <p:cNvPr id="22" name="TextBox 21"/>
          <p:cNvSpPr txBox="1"/>
          <p:nvPr/>
        </p:nvSpPr>
        <p:spPr>
          <a:xfrm>
            <a:off x="2325639" y="1424117"/>
            <a:ext cx="4921347" cy="1077218"/>
          </a:xfrm>
          <a:prstGeom prst="rect">
            <a:avLst/>
          </a:prstGeom>
          <a:solidFill>
            <a:schemeClr val="bg1"/>
          </a:solidFill>
          <a:ln>
            <a:solidFill>
              <a:schemeClr val="tx2"/>
            </a:solidFill>
          </a:ln>
        </p:spPr>
        <p:txBody>
          <a:bodyPr wrap="none" rtlCol="0">
            <a:spAutoFit/>
          </a:bodyPr>
          <a:lstStyle/>
          <a:p>
            <a:r>
              <a:rPr lang="en-US" sz="3200" b="1" i="0" dirty="0">
                <a:solidFill>
                  <a:schemeClr val="tx2"/>
                </a:solidFill>
                <a:latin typeface="Calibri" pitchFamily="34" charset="0"/>
                <a:cs typeface="Calibri" pitchFamily="34" charset="0"/>
              </a:rPr>
              <a:t>f</a:t>
            </a:r>
            <a:r>
              <a:rPr lang="en-US" sz="3200" b="1" i="0" dirty="0" smtClean="0">
                <a:solidFill>
                  <a:schemeClr val="tx2"/>
                </a:solidFill>
                <a:latin typeface="Calibri" pitchFamily="34" charset="0"/>
                <a:cs typeface="Calibri" pitchFamily="34" charset="0"/>
              </a:rPr>
              <a:t>arm net revenue reduction</a:t>
            </a:r>
          </a:p>
          <a:p>
            <a:r>
              <a:rPr lang="en-US" sz="3200" b="1" i="0" dirty="0">
                <a:solidFill>
                  <a:schemeClr val="tx2"/>
                </a:solidFill>
                <a:latin typeface="Calibri" pitchFamily="34" charset="0"/>
                <a:cs typeface="Calibri" pitchFamily="34" charset="0"/>
              </a:rPr>
              <a:t>a</a:t>
            </a:r>
            <a:r>
              <a:rPr lang="en-US" sz="3200" b="1" i="0" dirty="0" smtClean="0">
                <a:solidFill>
                  <a:schemeClr val="tx2"/>
                </a:solidFill>
                <a:latin typeface="Calibri" pitchFamily="34" charset="0"/>
                <a:cs typeface="Calibri" pitchFamily="34" charset="0"/>
              </a:rPr>
              <a:t>t constant crop yield rates</a:t>
            </a:r>
            <a:endParaRPr lang="en-US" sz="3200" b="1" i="0" dirty="0">
              <a:solidFill>
                <a:schemeClr val="tx2"/>
              </a:solidFill>
              <a:latin typeface="Calibri" pitchFamily="34" charset="0"/>
              <a:cs typeface="Calibri" pitchFamily="34" charset="0"/>
            </a:endParaRPr>
          </a:p>
        </p:txBody>
      </p:sp>
    </p:spTree>
    <p:extLst>
      <p:ext uri="{BB962C8B-B14F-4D97-AF65-F5344CB8AC3E}">
        <p14:creationId xmlns:p14="http://schemas.microsoft.com/office/powerpoint/2010/main" val="59981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041" name="Group 3"/>
          <p:cNvGrpSpPr>
            <a:grpSpLocks/>
          </p:cNvGrpSpPr>
          <p:nvPr/>
        </p:nvGrpSpPr>
        <p:grpSpPr bwMode="auto">
          <a:xfrm>
            <a:off x="384175" y="2043113"/>
            <a:ext cx="8397875" cy="4591050"/>
            <a:chOff x="371" y="480"/>
            <a:chExt cx="5389" cy="3713"/>
          </a:xfrm>
        </p:grpSpPr>
        <p:sp>
          <p:nvSpPr>
            <p:cNvPr id="87047"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87048" name="Freeform 5"/>
            <p:cNvSpPr>
              <a:spLocks/>
            </p:cNvSpPr>
            <p:nvPr/>
          </p:nvSpPr>
          <p:spPr bwMode="auto">
            <a:xfrm>
              <a:off x="488" y="537"/>
              <a:ext cx="1336" cy="3652"/>
            </a:xfrm>
            <a:custGeom>
              <a:avLst/>
              <a:gdLst>
                <a:gd name="T0" fmla="*/ 1178 w 1348"/>
                <a:gd name="T1" fmla="*/ 2782 h 3652"/>
                <a:gd name="T2" fmla="*/ 18 w 1348"/>
                <a:gd name="T3" fmla="*/ 3652 h 3652"/>
                <a:gd name="T4" fmla="*/ 0 w 1348"/>
                <a:gd name="T5" fmla="*/ 0 h 3652"/>
                <a:gd name="T6" fmla="*/ 1178 w 1348"/>
                <a:gd name="T7" fmla="*/ 1636 h 3652"/>
                <a:gd name="T8" fmla="*/ 1178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87049"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87050" name="Freeform 7"/>
            <p:cNvSpPr>
              <a:spLocks/>
            </p:cNvSpPr>
            <p:nvPr/>
          </p:nvSpPr>
          <p:spPr bwMode="auto">
            <a:xfrm flipV="1">
              <a:off x="488" y="537"/>
              <a:ext cx="5160" cy="1630"/>
            </a:xfrm>
            <a:custGeom>
              <a:avLst/>
              <a:gdLst>
                <a:gd name="T0" fmla="*/ 1291 w 5172"/>
                <a:gd name="T1" fmla="*/ 0 h 1538"/>
                <a:gd name="T2" fmla="*/ 4455 w 5172"/>
                <a:gd name="T3" fmla="*/ 0 h 1538"/>
                <a:gd name="T4" fmla="*/ 4992 w 5172"/>
                <a:gd name="T5" fmla="*/ 3665 h 1538"/>
                <a:gd name="T6" fmla="*/ 0 w 5172"/>
                <a:gd name="T7" fmla="*/ 3675 h 1538"/>
                <a:gd name="T8" fmla="*/ 1291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87051"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87052"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1 h 1538"/>
                <a:gd name="T6" fmla="*/ 0 w 5172"/>
                <a:gd name="T7" fmla="*/ 1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87053" name="Group 10"/>
            <p:cNvGrpSpPr>
              <a:grpSpLocks/>
            </p:cNvGrpSpPr>
            <p:nvPr/>
          </p:nvGrpSpPr>
          <p:grpSpPr bwMode="auto">
            <a:xfrm>
              <a:off x="912" y="642"/>
              <a:ext cx="81" cy="2305"/>
              <a:chOff x="722" y="666"/>
              <a:chExt cx="81" cy="2305"/>
            </a:xfrm>
          </p:grpSpPr>
          <p:sp>
            <p:nvSpPr>
              <p:cNvPr id="87099"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100" name="Freeform 12"/>
              <p:cNvSpPr>
                <a:spLocks/>
              </p:cNvSpPr>
              <p:nvPr/>
            </p:nvSpPr>
            <p:spPr bwMode="auto">
              <a:xfrm>
                <a:off x="722" y="666"/>
                <a:ext cx="81" cy="1749"/>
              </a:xfrm>
              <a:custGeom>
                <a:avLst/>
                <a:gdLst>
                  <a:gd name="T0" fmla="*/ 0 w 69"/>
                  <a:gd name="T1" fmla="*/ 1749 h 1749"/>
                  <a:gd name="T2" fmla="*/ 0 w 69"/>
                  <a:gd name="T3" fmla="*/ 0 h 1749"/>
                  <a:gd name="T4" fmla="*/ 765 w 69"/>
                  <a:gd name="T5" fmla="*/ 35 h 1749"/>
                  <a:gd name="T6" fmla="*/ 765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54" name="Group 13"/>
            <p:cNvGrpSpPr>
              <a:grpSpLocks/>
            </p:cNvGrpSpPr>
            <p:nvPr/>
          </p:nvGrpSpPr>
          <p:grpSpPr bwMode="auto">
            <a:xfrm>
              <a:off x="1303" y="971"/>
              <a:ext cx="63" cy="1235"/>
              <a:chOff x="1303" y="971"/>
              <a:chExt cx="63" cy="1235"/>
            </a:xfrm>
          </p:grpSpPr>
          <p:sp>
            <p:nvSpPr>
              <p:cNvPr id="87097"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98" name="Freeform 15"/>
              <p:cNvSpPr>
                <a:spLocks/>
              </p:cNvSpPr>
              <p:nvPr/>
            </p:nvSpPr>
            <p:spPr bwMode="auto">
              <a:xfrm>
                <a:off x="1303" y="971"/>
                <a:ext cx="62" cy="659"/>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55" name="Group 16"/>
            <p:cNvGrpSpPr>
              <a:grpSpLocks/>
            </p:cNvGrpSpPr>
            <p:nvPr/>
          </p:nvGrpSpPr>
          <p:grpSpPr bwMode="auto">
            <a:xfrm>
              <a:off x="1968" y="1205"/>
              <a:ext cx="63" cy="1093"/>
              <a:chOff x="1968" y="1205"/>
              <a:chExt cx="63" cy="1093"/>
            </a:xfrm>
          </p:grpSpPr>
          <p:sp>
            <p:nvSpPr>
              <p:cNvPr id="87095"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96" name="Freeform 18"/>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56" name="Group 19"/>
            <p:cNvGrpSpPr>
              <a:grpSpLocks/>
            </p:cNvGrpSpPr>
            <p:nvPr/>
          </p:nvGrpSpPr>
          <p:grpSpPr bwMode="auto">
            <a:xfrm>
              <a:off x="1682" y="881"/>
              <a:ext cx="76" cy="2355"/>
              <a:chOff x="1682" y="881"/>
              <a:chExt cx="68" cy="2740"/>
            </a:xfrm>
          </p:grpSpPr>
          <p:sp>
            <p:nvSpPr>
              <p:cNvPr id="87093"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94" name="Freeform 21"/>
              <p:cNvSpPr>
                <a:spLocks/>
              </p:cNvSpPr>
              <p:nvPr/>
            </p:nvSpPr>
            <p:spPr bwMode="auto">
              <a:xfrm>
                <a:off x="1682" y="881"/>
                <a:ext cx="67" cy="2167"/>
              </a:xfrm>
              <a:custGeom>
                <a:avLst/>
                <a:gdLst>
                  <a:gd name="T0" fmla="*/ 0 w 69"/>
                  <a:gd name="T1" fmla="*/ 43542 h 1749"/>
                  <a:gd name="T2" fmla="*/ 0 w 69"/>
                  <a:gd name="T3" fmla="*/ 0 h 1749"/>
                  <a:gd name="T4" fmla="*/ 45 w 69"/>
                  <a:gd name="T5" fmla="*/ 866 h 1749"/>
                  <a:gd name="T6" fmla="*/ 45 w 69"/>
                  <a:gd name="T7" fmla="*/ 435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57" name="Group 22"/>
            <p:cNvGrpSpPr>
              <a:grpSpLocks/>
            </p:cNvGrpSpPr>
            <p:nvPr/>
          </p:nvGrpSpPr>
          <p:grpSpPr bwMode="auto">
            <a:xfrm>
              <a:off x="2350" y="906"/>
              <a:ext cx="63" cy="2207"/>
              <a:chOff x="2350" y="906"/>
              <a:chExt cx="63" cy="2207"/>
            </a:xfrm>
          </p:grpSpPr>
          <p:sp>
            <p:nvSpPr>
              <p:cNvPr id="87091"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92" name="Freeform 24"/>
              <p:cNvSpPr>
                <a:spLocks/>
              </p:cNvSpPr>
              <p:nvPr/>
            </p:nvSpPr>
            <p:spPr bwMode="auto">
              <a:xfrm>
                <a:off x="2351" y="906"/>
                <a:ext cx="62" cy="1634"/>
              </a:xfrm>
              <a:custGeom>
                <a:avLst/>
                <a:gdLst>
                  <a:gd name="T0" fmla="*/ 0 w 69"/>
                  <a:gd name="T1" fmla="*/ 631 h 1749"/>
                  <a:gd name="T2" fmla="*/ 0 w 69"/>
                  <a:gd name="T3" fmla="*/ 0 h 1749"/>
                  <a:gd name="T4" fmla="*/ 13 w 69"/>
                  <a:gd name="T5" fmla="*/ 13 h 1749"/>
                  <a:gd name="T6" fmla="*/ 13 w 69"/>
                  <a:gd name="T7" fmla="*/ 631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58" name="Group 25"/>
            <p:cNvGrpSpPr>
              <a:grpSpLocks/>
            </p:cNvGrpSpPr>
            <p:nvPr/>
          </p:nvGrpSpPr>
          <p:grpSpPr bwMode="auto">
            <a:xfrm>
              <a:off x="2630" y="1697"/>
              <a:ext cx="54" cy="799"/>
              <a:chOff x="2630" y="1697"/>
              <a:chExt cx="66" cy="799"/>
            </a:xfrm>
          </p:grpSpPr>
          <p:sp>
            <p:nvSpPr>
              <p:cNvPr id="87089"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90" name="Freeform 27"/>
              <p:cNvSpPr>
                <a:spLocks/>
              </p:cNvSpPr>
              <p:nvPr/>
            </p:nvSpPr>
            <p:spPr bwMode="auto">
              <a:xfrm>
                <a:off x="2634" y="1697"/>
                <a:ext cx="62" cy="532"/>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59" name="Group 28"/>
            <p:cNvGrpSpPr>
              <a:grpSpLocks/>
            </p:cNvGrpSpPr>
            <p:nvPr/>
          </p:nvGrpSpPr>
          <p:grpSpPr bwMode="auto">
            <a:xfrm>
              <a:off x="3006" y="1908"/>
              <a:ext cx="39" cy="690"/>
              <a:chOff x="3006" y="2018"/>
              <a:chExt cx="37" cy="928"/>
            </a:xfrm>
          </p:grpSpPr>
          <p:sp>
            <p:nvSpPr>
              <p:cNvPr id="87087"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88"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60" name="Group 31"/>
            <p:cNvGrpSpPr>
              <a:grpSpLocks/>
            </p:cNvGrpSpPr>
            <p:nvPr/>
          </p:nvGrpSpPr>
          <p:grpSpPr bwMode="auto">
            <a:xfrm>
              <a:off x="3334" y="2146"/>
              <a:ext cx="30" cy="394"/>
              <a:chOff x="3334" y="2146"/>
              <a:chExt cx="30" cy="394"/>
            </a:xfrm>
          </p:grpSpPr>
          <p:sp>
            <p:nvSpPr>
              <p:cNvPr id="87085"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86"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61" name="Group 34"/>
            <p:cNvGrpSpPr>
              <a:grpSpLocks/>
            </p:cNvGrpSpPr>
            <p:nvPr/>
          </p:nvGrpSpPr>
          <p:grpSpPr bwMode="auto">
            <a:xfrm>
              <a:off x="3743" y="1865"/>
              <a:ext cx="37" cy="807"/>
              <a:chOff x="3743" y="1865"/>
              <a:chExt cx="37" cy="1010"/>
            </a:xfrm>
          </p:grpSpPr>
          <p:sp>
            <p:nvSpPr>
              <p:cNvPr id="87083"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84"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62" name="Group 37"/>
            <p:cNvGrpSpPr>
              <a:grpSpLocks/>
            </p:cNvGrpSpPr>
            <p:nvPr/>
          </p:nvGrpSpPr>
          <p:grpSpPr bwMode="auto">
            <a:xfrm>
              <a:off x="3426" y="1586"/>
              <a:ext cx="63" cy="1859"/>
              <a:chOff x="3426" y="1586"/>
              <a:chExt cx="63" cy="1859"/>
            </a:xfrm>
          </p:grpSpPr>
          <p:sp>
            <p:nvSpPr>
              <p:cNvPr id="87081"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82" name="Freeform 39"/>
              <p:cNvSpPr>
                <a:spLocks/>
              </p:cNvSpPr>
              <p:nvPr/>
            </p:nvSpPr>
            <p:spPr bwMode="auto">
              <a:xfrm>
                <a:off x="3426" y="1586"/>
                <a:ext cx="63" cy="1282"/>
              </a:xfrm>
              <a:custGeom>
                <a:avLst/>
                <a:gdLst>
                  <a:gd name="T0" fmla="*/ 0 w 69"/>
                  <a:gd name="T1" fmla="*/ 17 h 1749"/>
                  <a:gd name="T2" fmla="*/ 0 w 69"/>
                  <a:gd name="T3" fmla="*/ 0 h 1749"/>
                  <a:gd name="T4" fmla="*/ 18 w 69"/>
                  <a:gd name="T5" fmla="*/ 1 h 1749"/>
                  <a:gd name="T6" fmla="*/ 18 w 69"/>
                  <a:gd name="T7" fmla="*/ 17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63" name="Group 40"/>
            <p:cNvGrpSpPr>
              <a:grpSpLocks/>
            </p:cNvGrpSpPr>
            <p:nvPr/>
          </p:nvGrpSpPr>
          <p:grpSpPr bwMode="auto">
            <a:xfrm>
              <a:off x="4037" y="1694"/>
              <a:ext cx="52" cy="1262"/>
              <a:chOff x="4037" y="1694"/>
              <a:chExt cx="52" cy="1262"/>
            </a:xfrm>
          </p:grpSpPr>
          <p:sp>
            <p:nvSpPr>
              <p:cNvPr id="87079"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80"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64" name="Group 43"/>
            <p:cNvGrpSpPr>
              <a:grpSpLocks/>
            </p:cNvGrpSpPr>
            <p:nvPr/>
          </p:nvGrpSpPr>
          <p:grpSpPr bwMode="auto">
            <a:xfrm>
              <a:off x="4371" y="2084"/>
              <a:ext cx="38" cy="654"/>
              <a:chOff x="4371" y="2084"/>
              <a:chExt cx="38" cy="654"/>
            </a:xfrm>
          </p:grpSpPr>
          <p:sp>
            <p:nvSpPr>
              <p:cNvPr id="87077"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78"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65" name="Group 46"/>
            <p:cNvGrpSpPr>
              <a:grpSpLocks/>
            </p:cNvGrpSpPr>
            <p:nvPr/>
          </p:nvGrpSpPr>
          <p:grpSpPr bwMode="auto">
            <a:xfrm>
              <a:off x="4559" y="2143"/>
              <a:ext cx="29" cy="521"/>
              <a:chOff x="4559" y="2143"/>
              <a:chExt cx="29" cy="521"/>
            </a:xfrm>
          </p:grpSpPr>
          <p:sp>
            <p:nvSpPr>
              <p:cNvPr id="87075"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76"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66" name="Group 49"/>
            <p:cNvGrpSpPr>
              <a:grpSpLocks/>
            </p:cNvGrpSpPr>
            <p:nvPr/>
          </p:nvGrpSpPr>
          <p:grpSpPr bwMode="auto">
            <a:xfrm>
              <a:off x="4655" y="2101"/>
              <a:ext cx="29" cy="819"/>
              <a:chOff x="4655" y="2101"/>
              <a:chExt cx="29" cy="819"/>
            </a:xfrm>
          </p:grpSpPr>
          <p:sp>
            <p:nvSpPr>
              <p:cNvPr id="87073"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74"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7067" name="Group 52"/>
            <p:cNvGrpSpPr>
              <a:grpSpLocks/>
            </p:cNvGrpSpPr>
            <p:nvPr/>
          </p:nvGrpSpPr>
          <p:grpSpPr bwMode="auto">
            <a:xfrm flipH="1">
              <a:off x="5051" y="860"/>
              <a:ext cx="72" cy="1822"/>
              <a:chOff x="1968" y="1205"/>
              <a:chExt cx="63" cy="1093"/>
            </a:xfrm>
          </p:grpSpPr>
          <p:sp>
            <p:nvSpPr>
              <p:cNvPr id="87071"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7072" name="Freeform 54"/>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87068"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87069"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87070"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28674" name="Rectangle 2"/>
          <p:cNvSpPr>
            <a:spLocks noGrp="1" noChangeArrowheads="1"/>
          </p:cNvSpPr>
          <p:nvPr>
            <p:ph type="title" idx="4294967295"/>
          </p:nvPr>
        </p:nvSpPr>
        <p:spPr/>
        <p:txBody>
          <a:bodyPr/>
          <a:lstStyle/>
          <a:p>
            <a:pPr eaLnBrk="1" hangingPunct="1">
              <a:defRPr/>
            </a:pPr>
            <a:r>
              <a:rPr lang="en-US" sz="3600" dirty="0" smtClean="0">
                <a:ln>
                  <a:noFill/>
                </a:ln>
                <a:solidFill>
                  <a:schemeClr val="accent1">
                    <a:tint val="3000"/>
                    <a:alpha val="95000"/>
                  </a:schemeClr>
                </a:solidFill>
                <a:effectLst/>
              </a:rPr>
              <a:t>#3: Groundwater Nitrate</a:t>
            </a:r>
          </a:p>
        </p:txBody>
      </p:sp>
      <p:sp>
        <p:nvSpPr>
          <p:cNvPr id="87043" name="Text Box 58"/>
          <p:cNvSpPr txBox="1">
            <a:spLocks noChangeArrowheads="1"/>
          </p:cNvSpPr>
          <p:nvPr/>
        </p:nvSpPr>
        <p:spPr bwMode="auto">
          <a:xfrm>
            <a:off x="1474788" y="6099175"/>
            <a:ext cx="6669087" cy="366713"/>
          </a:xfrm>
          <a:prstGeom prst="rect">
            <a:avLst/>
          </a:prstGeom>
          <a:noFill/>
          <a:ln w="9525">
            <a:noFill/>
            <a:miter lim="800000"/>
            <a:headEnd/>
            <a:tailEnd/>
          </a:ln>
        </p:spPr>
        <p:txBody>
          <a:bodyPr wrap="none">
            <a:spAutoFit/>
          </a:bodyPr>
          <a:lstStyle/>
          <a:p>
            <a:r>
              <a:rPr lang="en-US" i="0">
                <a:solidFill>
                  <a:schemeClr val="bg1"/>
                </a:solidFill>
                <a:latin typeface="Tahoma" pitchFamily="34" charset="0"/>
              </a:rPr>
              <a:t>Nitrate distribution in groundwater / spatial and temporal trends</a:t>
            </a:r>
          </a:p>
        </p:txBody>
      </p:sp>
      <p:sp>
        <p:nvSpPr>
          <p:cNvPr id="87044" name="Line 59"/>
          <p:cNvSpPr>
            <a:spLocks noChangeShapeType="1"/>
          </p:cNvSpPr>
          <p:nvPr/>
        </p:nvSpPr>
        <p:spPr bwMode="auto">
          <a:xfrm flipH="1" flipV="1">
            <a:off x="2754313" y="5175250"/>
            <a:ext cx="765175" cy="841375"/>
          </a:xfrm>
          <a:prstGeom prst="line">
            <a:avLst/>
          </a:prstGeom>
          <a:noFill/>
          <a:ln w="76200">
            <a:solidFill>
              <a:schemeClr val="tx1"/>
            </a:solidFill>
            <a:round/>
            <a:headEnd/>
            <a:tailEnd type="triangle" w="med" len="med"/>
          </a:ln>
        </p:spPr>
        <p:txBody>
          <a:bodyPr/>
          <a:lstStyle/>
          <a:p>
            <a:endParaRPr lang="en-US"/>
          </a:p>
        </p:txBody>
      </p:sp>
      <p:sp>
        <p:nvSpPr>
          <p:cNvPr id="87045" name="Line 59"/>
          <p:cNvSpPr>
            <a:spLocks noChangeShapeType="1"/>
          </p:cNvSpPr>
          <p:nvPr/>
        </p:nvSpPr>
        <p:spPr bwMode="auto">
          <a:xfrm flipH="1" flipV="1">
            <a:off x="4595813" y="5037138"/>
            <a:ext cx="28575" cy="1023937"/>
          </a:xfrm>
          <a:prstGeom prst="line">
            <a:avLst/>
          </a:prstGeom>
          <a:noFill/>
          <a:ln w="76200">
            <a:solidFill>
              <a:schemeClr val="tx1"/>
            </a:solidFill>
            <a:round/>
            <a:headEnd/>
            <a:tailEnd type="triangle" w="med" len="med"/>
          </a:ln>
        </p:spPr>
        <p:txBody>
          <a:bodyPr/>
          <a:lstStyle/>
          <a:p>
            <a:endParaRPr lang="en-US"/>
          </a:p>
        </p:txBody>
      </p:sp>
      <p:sp>
        <p:nvSpPr>
          <p:cNvPr id="87046" name="Line 59"/>
          <p:cNvSpPr>
            <a:spLocks noChangeShapeType="1"/>
          </p:cNvSpPr>
          <p:nvPr/>
        </p:nvSpPr>
        <p:spPr bwMode="auto">
          <a:xfrm flipV="1">
            <a:off x="5765800" y="5059363"/>
            <a:ext cx="1044575" cy="1033462"/>
          </a:xfrm>
          <a:prstGeom prst="line">
            <a:avLst/>
          </a:prstGeom>
          <a:noFill/>
          <a:ln w="76200">
            <a:solidFill>
              <a:schemeClr val="tx1"/>
            </a:solidFill>
            <a:round/>
            <a:headEnd/>
            <a:tailEnd type="triangle" w="med" len="med"/>
          </a:ln>
        </p:spPr>
        <p:txBody>
          <a:bodyPr/>
          <a:lstStyle/>
          <a:p>
            <a:endParaRPr lang="en-US"/>
          </a:p>
        </p:txBody>
      </p:sp>
    </p:spTree>
    <p:extLst>
      <p:ext uri="{BB962C8B-B14F-4D97-AF65-F5344CB8AC3E}">
        <p14:creationId xmlns:p14="http://schemas.microsoft.com/office/powerpoint/2010/main" val="2427457506"/>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258" y="404812"/>
            <a:ext cx="8648700" cy="604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983599"/>
            <a:ext cx="5114987" cy="818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675051" y="6453187"/>
            <a:ext cx="2234907" cy="276999"/>
          </a:xfrm>
          <a:prstGeom prst="rect">
            <a:avLst/>
          </a:prstGeom>
          <a:noFill/>
        </p:spPr>
        <p:txBody>
          <a:bodyPr wrap="none" rtlCol="0">
            <a:spAutoFit/>
          </a:bodyPr>
          <a:lstStyle/>
          <a:p>
            <a:r>
              <a:rPr lang="en-US" sz="1200" i="0" dirty="0" err="1" smtClean="0">
                <a:latin typeface="+mj-lt"/>
              </a:rPr>
              <a:t>Dubrovsky</a:t>
            </a:r>
            <a:r>
              <a:rPr lang="en-US" sz="1200" i="0" dirty="0" smtClean="0">
                <a:latin typeface="+mj-lt"/>
              </a:rPr>
              <a:t> et al., USGS, 2010</a:t>
            </a:r>
            <a:endParaRPr lang="en-US" sz="1200" i="0" dirty="0">
              <a:latin typeface="+mj-lt"/>
            </a:endParaRPr>
          </a:p>
        </p:txBody>
      </p:sp>
      <p:pic>
        <p:nvPicPr>
          <p:cNvPr id="5" name="Picture 4" descr="drinkingwa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5627" y="904947"/>
            <a:ext cx="2234907" cy="1482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5093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4"/>
          <p:cNvSpPr>
            <a:spLocks noChangeArrowheads="1"/>
          </p:cNvSpPr>
          <p:nvPr/>
        </p:nvSpPr>
        <p:spPr bwMode="gray">
          <a:xfrm>
            <a:off x="776288" y="274638"/>
            <a:ext cx="8367711" cy="868362"/>
          </a:xfrm>
          <a:prstGeom prst="rect">
            <a:avLst/>
          </a:prstGeom>
          <a:noFill/>
          <a:ln w="9525">
            <a:noFill/>
            <a:miter lim="800000"/>
            <a:headEnd/>
            <a:tailEnd/>
          </a:ln>
        </p:spPr>
        <p:txBody>
          <a:bodyPr anchor="ctr"/>
          <a:lstStyle/>
          <a:p>
            <a:pPr algn="ctr"/>
            <a:r>
              <a:rPr lang="en-US" sz="3200" b="1" i="0" dirty="0">
                <a:solidFill>
                  <a:srgbClr val="FCFDFE"/>
                </a:solidFill>
                <a:latin typeface="Arial" charset="0"/>
              </a:rPr>
              <a:t>Average Nitrate </a:t>
            </a:r>
            <a:r>
              <a:rPr lang="en-US" sz="3200" b="1" i="0" dirty="0" smtClean="0">
                <a:solidFill>
                  <a:srgbClr val="FCFDFE"/>
                </a:solidFill>
                <a:latin typeface="Arial" charset="0"/>
              </a:rPr>
              <a:t>Concentrations</a:t>
            </a:r>
          </a:p>
          <a:p>
            <a:pPr algn="ctr"/>
            <a:r>
              <a:rPr lang="en-US" sz="3200" b="1" i="0" dirty="0" smtClean="0">
                <a:solidFill>
                  <a:srgbClr val="FCFDFE"/>
                </a:solidFill>
                <a:latin typeface="Arial" charset="0"/>
              </a:rPr>
              <a:t>by </a:t>
            </a:r>
            <a:r>
              <a:rPr lang="en-US" sz="3200" b="1" i="0" dirty="0">
                <a:solidFill>
                  <a:srgbClr val="FCFDFE"/>
                </a:solidFill>
                <a:latin typeface="Arial" charset="0"/>
              </a:rPr>
              <a:t>Section</a:t>
            </a:r>
          </a:p>
        </p:txBody>
      </p:sp>
      <p:sp>
        <p:nvSpPr>
          <p:cNvPr id="2" name="Rectangle 1"/>
          <p:cNvSpPr/>
          <p:nvPr/>
        </p:nvSpPr>
        <p:spPr>
          <a:xfrm>
            <a:off x="776288" y="1857375"/>
            <a:ext cx="566737" cy="2762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 name="Rectangle 2"/>
          <p:cNvSpPr/>
          <p:nvPr/>
        </p:nvSpPr>
        <p:spPr>
          <a:xfrm>
            <a:off x="538163" y="1857375"/>
            <a:ext cx="914400" cy="276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428" name="Picture 4" descr="E:\Nitrates\REPORT_TO_LEGISLATURE\TR4_final_edits\old drafts\4.2_4.3_4.6\figures\Wells_PLSS_Avg_2000s_edit_large_shapes.tif"/>
          <p:cNvPicPr>
            <a:picLocks noChangeAspect="1" noChangeArrowheads="1"/>
          </p:cNvPicPr>
          <p:nvPr/>
        </p:nvPicPr>
        <p:blipFill>
          <a:blip r:embed="rId3"/>
          <a:srcRect/>
          <a:stretch>
            <a:fillRect/>
          </a:stretch>
        </p:blipFill>
        <p:spPr bwMode="auto">
          <a:xfrm>
            <a:off x="715963" y="1236663"/>
            <a:ext cx="7727950" cy="5589587"/>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ChangeArrowheads="1"/>
          </p:cNvSpPr>
          <p:nvPr/>
        </p:nvSpPr>
        <p:spPr bwMode="gray">
          <a:xfrm>
            <a:off x="762000" y="274638"/>
            <a:ext cx="8382000"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3200" b="1" i="0" dirty="0" smtClean="0">
                <a:solidFill>
                  <a:srgbClr val="FCFDFE"/>
                </a:solidFill>
                <a:latin typeface="Arial" charset="0"/>
              </a:rPr>
              <a:t>Nitrate Contamination Will Persist</a:t>
            </a:r>
            <a:endParaRPr lang="en-US" sz="3200" b="1" i="0" dirty="0">
              <a:solidFill>
                <a:srgbClr val="FCFDFE"/>
              </a:solidFill>
              <a:latin typeface="Arial" charset="0"/>
            </a:endParaRPr>
          </a:p>
        </p:txBody>
      </p:sp>
      <p:sp>
        <p:nvSpPr>
          <p:cNvPr id="9219" name="Text Box 9"/>
          <p:cNvSpPr txBox="1">
            <a:spLocks noChangeArrowheads="1"/>
          </p:cNvSpPr>
          <p:nvPr/>
        </p:nvSpPr>
        <p:spPr bwMode="auto">
          <a:xfrm>
            <a:off x="6221935" y="1847209"/>
            <a:ext cx="3034894"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Times New Roman" pitchFamily="18" charset="0"/>
                <a:cs typeface="Arial" charset="0"/>
              </a:defRPr>
            </a:lvl1pPr>
            <a:lvl2pPr marL="742950" indent="-285750" eaLnBrk="0" hangingPunct="0">
              <a:defRPr i="1">
                <a:solidFill>
                  <a:schemeClr val="tx1"/>
                </a:solidFill>
                <a:latin typeface="Times New Roman" pitchFamily="18" charset="0"/>
                <a:cs typeface="Arial" charset="0"/>
              </a:defRPr>
            </a:lvl2pPr>
            <a:lvl3pPr marL="1143000" indent="-228600" eaLnBrk="0" hangingPunct="0">
              <a:defRPr i="1">
                <a:solidFill>
                  <a:schemeClr val="tx1"/>
                </a:solidFill>
                <a:latin typeface="Times New Roman" pitchFamily="18" charset="0"/>
                <a:cs typeface="Arial" charset="0"/>
              </a:defRPr>
            </a:lvl3pPr>
            <a:lvl4pPr marL="1600200" indent="-228600" eaLnBrk="0" hangingPunct="0">
              <a:defRPr i="1">
                <a:solidFill>
                  <a:schemeClr val="tx1"/>
                </a:solidFill>
                <a:latin typeface="Times New Roman" pitchFamily="18" charset="0"/>
                <a:cs typeface="Arial" charset="0"/>
              </a:defRPr>
            </a:lvl4pPr>
            <a:lvl5pPr marL="2057400" indent="-228600" eaLnBrk="0" hangingPunct="0">
              <a:defRPr i="1">
                <a:solidFill>
                  <a:schemeClr val="tx1"/>
                </a:solidFill>
                <a:latin typeface="Times New Roman" pitchFamily="18" charset="0"/>
                <a:cs typeface="Arial" charset="0"/>
              </a:defRPr>
            </a:lvl5pPr>
            <a:lvl6pPr marL="2514600" indent="-228600" eaLnBrk="0" fontAlgn="base" hangingPunct="0">
              <a:spcBef>
                <a:spcPct val="0"/>
              </a:spcBef>
              <a:spcAft>
                <a:spcPct val="0"/>
              </a:spcAft>
              <a:defRPr i="1">
                <a:solidFill>
                  <a:schemeClr val="tx1"/>
                </a:solidFill>
                <a:latin typeface="Times New Roman" pitchFamily="18" charset="0"/>
                <a:cs typeface="Arial" charset="0"/>
              </a:defRPr>
            </a:lvl6pPr>
            <a:lvl7pPr marL="2971800" indent="-228600" eaLnBrk="0" fontAlgn="base" hangingPunct="0">
              <a:spcBef>
                <a:spcPct val="0"/>
              </a:spcBef>
              <a:spcAft>
                <a:spcPct val="0"/>
              </a:spcAft>
              <a:defRPr i="1">
                <a:solidFill>
                  <a:schemeClr val="tx1"/>
                </a:solidFill>
                <a:latin typeface="Times New Roman" pitchFamily="18" charset="0"/>
                <a:cs typeface="Arial" charset="0"/>
              </a:defRPr>
            </a:lvl7pPr>
            <a:lvl8pPr marL="3429000" indent="-228600" eaLnBrk="0" fontAlgn="base" hangingPunct="0">
              <a:spcBef>
                <a:spcPct val="0"/>
              </a:spcBef>
              <a:spcAft>
                <a:spcPct val="0"/>
              </a:spcAft>
              <a:defRPr i="1">
                <a:solidFill>
                  <a:schemeClr val="tx1"/>
                </a:solidFill>
                <a:latin typeface="Times New Roman" pitchFamily="18" charset="0"/>
                <a:cs typeface="Arial" charset="0"/>
              </a:defRPr>
            </a:lvl8pPr>
            <a:lvl9pPr marL="3886200" indent="-228600" eaLnBrk="0" fontAlgn="base" hangingPunct="0">
              <a:spcBef>
                <a:spcPct val="0"/>
              </a:spcBef>
              <a:spcAft>
                <a:spcPct val="0"/>
              </a:spcAft>
              <a:defRPr i="1">
                <a:solidFill>
                  <a:schemeClr val="tx1"/>
                </a:solidFill>
                <a:latin typeface="Times New Roman" pitchFamily="18" charset="0"/>
                <a:cs typeface="Arial" charset="0"/>
              </a:defRPr>
            </a:lvl9pPr>
          </a:lstStyle>
          <a:p>
            <a:pPr marL="342900" indent="-342900" eaLnBrk="1" hangingPunct="1">
              <a:buFont typeface="Arial" pitchFamily="34" charset="0"/>
              <a:buChar char="•"/>
              <a:defRPr/>
            </a:pPr>
            <a:endParaRPr lang="en-US" sz="2400" b="1" i="0" dirty="0" smtClean="0">
              <a:latin typeface="+mj-lt"/>
            </a:endParaRPr>
          </a:p>
          <a:p>
            <a:pPr marL="342900" indent="-342900" eaLnBrk="1" hangingPunct="1">
              <a:buFont typeface="Arial" pitchFamily="34" charset="0"/>
              <a:buChar char="•"/>
              <a:defRPr/>
            </a:pPr>
            <a:r>
              <a:rPr lang="en-US" sz="2400" b="1" i="0" dirty="0" smtClean="0">
                <a:latin typeface="+mj-lt"/>
              </a:rPr>
              <a:t>Nitrate contamination will worsen for years/decades</a:t>
            </a:r>
          </a:p>
          <a:p>
            <a:pPr eaLnBrk="1" hangingPunct="1">
              <a:defRPr/>
            </a:pPr>
            <a:endParaRPr lang="en-US" sz="2400" b="1" i="0" dirty="0" smtClean="0">
              <a:latin typeface="+mj-lt"/>
            </a:endParaRPr>
          </a:p>
          <a:p>
            <a:pPr marL="342900" indent="-342900" eaLnBrk="1" hangingPunct="1">
              <a:buFont typeface="Arial" pitchFamily="34" charset="0"/>
              <a:buChar char="•"/>
              <a:defRPr/>
            </a:pPr>
            <a:r>
              <a:rPr lang="en-US" sz="2400" b="1" i="0" dirty="0" smtClean="0">
                <a:latin typeface="+mj-lt"/>
              </a:rPr>
              <a:t>Direct remediation of groundwater is extremely costly</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25722"/>
            <a:ext cx="6241517" cy="4509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0" y="6145619"/>
            <a:ext cx="6579622" cy="646331"/>
          </a:xfrm>
          <a:prstGeom prst="rect">
            <a:avLst/>
          </a:prstGeom>
          <a:noFill/>
        </p:spPr>
        <p:txBody>
          <a:bodyPr wrap="none" rtlCol="0">
            <a:spAutoFit/>
          </a:bodyPr>
          <a:lstStyle/>
          <a:p>
            <a:r>
              <a:rPr lang="en-US" b="1" i="0" dirty="0" smtClean="0">
                <a:solidFill>
                  <a:srgbClr val="FF0000"/>
                </a:solidFill>
                <a:latin typeface="+mj-lt"/>
              </a:rPr>
              <a:t>RED:    ABOVE THE NITRATE MCL (45 mg/L)</a:t>
            </a:r>
          </a:p>
          <a:p>
            <a:r>
              <a:rPr lang="en-US" b="1" i="0" dirty="0" smtClean="0">
                <a:solidFill>
                  <a:srgbClr val="C00000"/>
                </a:solidFill>
                <a:latin typeface="+mj-lt"/>
              </a:rPr>
              <a:t>DARK RED:   ABOVE TWICE  THE NITRATE MCL (90 mg/L)</a:t>
            </a:r>
            <a:endParaRPr lang="en-US" b="1" i="0" dirty="0">
              <a:solidFill>
                <a:srgbClr val="C00000"/>
              </a:solidFill>
              <a:latin typeface="+mj-lt"/>
            </a:endParaRPr>
          </a:p>
        </p:txBody>
      </p:sp>
    </p:spTree>
    <p:extLst>
      <p:ext uri="{BB962C8B-B14F-4D97-AF65-F5344CB8AC3E}">
        <p14:creationId xmlns:p14="http://schemas.microsoft.com/office/powerpoint/2010/main" val="1656852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1999" y="274638"/>
            <a:ext cx="8231875" cy="868362"/>
          </a:xfrm>
        </p:spPr>
        <p:txBody>
          <a:bodyPr/>
          <a:lstStyle/>
          <a:p>
            <a:r>
              <a:rPr lang="en-US" dirty="0" smtClean="0"/>
              <a:t>Nitrate Drinking Water Standard</a:t>
            </a:r>
            <a:endParaRPr lang="en-US" dirty="0"/>
          </a:p>
        </p:txBody>
      </p:sp>
      <p:sp>
        <p:nvSpPr>
          <p:cNvPr id="3" name="Content Placeholder 2"/>
          <p:cNvSpPr>
            <a:spLocks noGrp="1"/>
          </p:cNvSpPr>
          <p:nvPr>
            <p:ph idx="4294967295"/>
          </p:nvPr>
        </p:nvSpPr>
        <p:spPr>
          <a:xfrm>
            <a:off x="941388" y="1419225"/>
            <a:ext cx="8202612" cy="5159375"/>
          </a:xfrm>
          <a:noFill/>
          <a:ln>
            <a:solidFill>
              <a:schemeClr val="tx2"/>
            </a:solidFill>
          </a:ln>
        </p:spPr>
        <p:txBody>
          <a:bodyPr/>
          <a:lstStyle/>
          <a:p>
            <a:pPr marL="0" indent="0" eaLnBrk="1" hangingPunct="1">
              <a:spcBef>
                <a:spcPts val="0"/>
              </a:spcBef>
              <a:buFontTx/>
              <a:buNone/>
              <a:defRPr/>
            </a:pPr>
            <a:endParaRPr lang="en-US" sz="1800" b="1" dirty="0" smtClean="0">
              <a:solidFill>
                <a:schemeClr val="tx2"/>
              </a:solidFill>
              <a:latin typeface="Times New Roman" pitchFamily="18" charset="0"/>
              <a:cs typeface="Times New Roman" pitchFamily="18" charset="0"/>
            </a:endParaRPr>
          </a:p>
          <a:p>
            <a:pPr marL="0" indent="0" eaLnBrk="1" hangingPunct="1">
              <a:spcBef>
                <a:spcPts val="0"/>
              </a:spcBef>
              <a:buFontTx/>
              <a:buNone/>
              <a:defRPr/>
            </a:pPr>
            <a:r>
              <a:rPr lang="en-US" sz="2800" b="1" dirty="0">
                <a:solidFill>
                  <a:schemeClr val="tx2"/>
                </a:solidFill>
                <a:latin typeface="Times New Roman" pitchFamily="18" charset="0"/>
                <a:cs typeface="Times New Roman" pitchFamily="18" charset="0"/>
              </a:rPr>
              <a:t>M</a:t>
            </a:r>
            <a:r>
              <a:rPr lang="en-US" sz="2800" b="1" dirty="0" smtClean="0">
                <a:solidFill>
                  <a:schemeClr val="tx2"/>
                </a:solidFill>
                <a:latin typeface="Times New Roman" pitchFamily="18" charset="0"/>
                <a:cs typeface="Times New Roman" pitchFamily="18" charset="0"/>
              </a:rPr>
              <a:t>aximum contaminant level (MCL):</a:t>
            </a:r>
          </a:p>
          <a:p>
            <a:pPr marL="914400" indent="0" eaLnBrk="1" hangingPunct="1">
              <a:spcBef>
                <a:spcPts val="1200"/>
              </a:spcBef>
              <a:buFontTx/>
              <a:buNone/>
              <a:defRPr/>
            </a:pPr>
            <a:r>
              <a:rPr lang="en-US" sz="4000" dirty="0" smtClean="0">
                <a:solidFill>
                  <a:schemeClr val="tx2"/>
                </a:solidFill>
                <a:latin typeface="Times New Roman" pitchFamily="18" charset="0"/>
                <a:cs typeface="Times New Roman" pitchFamily="18" charset="0"/>
              </a:rPr>
              <a:t>= </a:t>
            </a:r>
            <a:r>
              <a:rPr lang="en-US" sz="4000" b="1" dirty="0" smtClean="0">
                <a:solidFill>
                  <a:schemeClr val="tx2"/>
                </a:solidFill>
                <a:latin typeface="Times New Roman" pitchFamily="18" charset="0"/>
                <a:cs typeface="Times New Roman" pitchFamily="18" charset="0"/>
              </a:rPr>
              <a:t>45</a:t>
            </a:r>
            <a:r>
              <a:rPr lang="en-US" sz="4000" dirty="0" smtClean="0">
                <a:solidFill>
                  <a:schemeClr val="tx2"/>
                </a:solidFill>
                <a:latin typeface="Times New Roman" pitchFamily="18" charset="0"/>
                <a:cs typeface="Times New Roman" pitchFamily="18" charset="0"/>
              </a:rPr>
              <a:t> ppm NO</a:t>
            </a:r>
            <a:r>
              <a:rPr lang="en-US" sz="4000" baseline="-25000" dirty="0" smtClean="0">
                <a:solidFill>
                  <a:schemeClr val="tx2"/>
                </a:solidFill>
                <a:latin typeface="Times New Roman" pitchFamily="18" charset="0"/>
                <a:cs typeface="Times New Roman" pitchFamily="18" charset="0"/>
              </a:rPr>
              <a:t>3</a:t>
            </a:r>
            <a:r>
              <a:rPr lang="en-US" sz="4000" dirty="0" smtClean="0">
                <a:solidFill>
                  <a:schemeClr val="tx2"/>
                </a:solidFill>
                <a:latin typeface="Times New Roman" pitchFamily="18" charset="0"/>
                <a:cs typeface="Times New Roman" pitchFamily="18" charset="0"/>
              </a:rPr>
              <a:t> = </a:t>
            </a:r>
            <a:r>
              <a:rPr lang="en-US" sz="4000" b="1" dirty="0" smtClean="0">
                <a:solidFill>
                  <a:schemeClr val="tx2"/>
                </a:solidFill>
                <a:latin typeface="Times New Roman" pitchFamily="18" charset="0"/>
                <a:cs typeface="Times New Roman" pitchFamily="18" charset="0"/>
              </a:rPr>
              <a:t>45 </a:t>
            </a:r>
            <a:r>
              <a:rPr lang="en-US" sz="4000" dirty="0" smtClean="0">
                <a:solidFill>
                  <a:schemeClr val="tx2"/>
                </a:solidFill>
                <a:latin typeface="Times New Roman" pitchFamily="18" charset="0"/>
                <a:cs typeface="Times New Roman" pitchFamily="18" charset="0"/>
              </a:rPr>
              <a:t>mg/L </a:t>
            </a:r>
            <a:r>
              <a:rPr lang="en-US" sz="4000" dirty="0">
                <a:solidFill>
                  <a:schemeClr val="tx2"/>
                </a:solidFill>
                <a:latin typeface="Times New Roman" pitchFamily="18" charset="0"/>
                <a:cs typeface="Times New Roman" pitchFamily="18" charset="0"/>
              </a:rPr>
              <a:t>NO</a:t>
            </a:r>
            <a:r>
              <a:rPr lang="en-US" sz="4000" baseline="-25000" dirty="0">
                <a:solidFill>
                  <a:schemeClr val="tx2"/>
                </a:solidFill>
                <a:latin typeface="Times New Roman" pitchFamily="18" charset="0"/>
                <a:cs typeface="Times New Roman" pitchFamily="18" charset="0"/>
              </a:rPr>
              <a:t>3</a:t>
            </a:r>
            <a:endParaRPr lang="en-US" sz="4000" baseline="-25000" dirty="0" smtClean="0">
              <a:solidFill>
                <a:schemeClr val="tx2"/>
              </a:solidFill>
              <a:latin typeface="Times New Roman" pitchFamily="18" charset="0"/>
              <a:cs typeface="Times New Roman" pitchFamily="18" charset="0"/>
            </a:endParaRPr>
          </a:p>
          <a:p>
            <a:pPr marL="0" indent="0" eaLnBrk="1" hangingPunct="1">
              <a:spcBef>
                <a:spcPts val="0"/>
              </a:spcBef>
              <a:buFontTx/>
              <a:buNone/>
              <a:defRPr/>
            </a:pPr>
            <a:endParaRPr lang="en-US" dirty="0" smtClean="0">
              <a:solidFill>
                <a:schemeClr val="tx2"/>
              </a:solidFill>
              <a:latin typeface="Times New Roman" pitchFamily="18" charset="0"/>
              <a:cs typeface="Times New Roman" pitchFamily="18" charset="0"/>
            </a:endParaRPr>
          </a:p>
          <a:p>
            <a:pPr marL="1377950" indent="-463550" eaLnBrk="1" hangingPunct="1">
              <a:spcBef>
                <a:spcPts val="0"/>
              </a:spcBef>
              <a:buFontTx/>
              <a:buNone/>
              <a:defRPr/>
            </a:pPr>
            <a:r>
              <a:rPr lang="en-US" sz="4000" dirty="0" smtClean="0">
                <a:solidFill>
                  <a:schemeClr val="tx2"/>
                </a:solidFill>
                <a:latin typeface="Times New Roman" pitchFamily="18" charset="0"/>
                <a:cs typeface="Times New Roman" pitchFamily="18" charset="0"/>
              </a:rPr>
              <a:t>= </a:t>
            </a:r>
            <a:r>
              <a:rPr lang="en-US" sz="4000" b="1" dirty="0" smtClean="0">
                <a:solidFill>
                  <a:srgbClr val="C00000"/>
                </a:solidFill>
                <a:latin typeface="Times New Roman" pitchFamily="18" charset="0"/>
                <a:cs typeface="Times New Roman" pitchFamily="18" charset="0"/>
              </a:rPr>
              <a:t>10</a:t>
            </a:r>
            <a:r>
              <a:rPr lang="en-US" sz="4000" dirty="0" smtClean="0">
                <a:solidFill>
                  <a:srgbClr val="C00000"/>
                </a:solidFill>
                <a:latin typeface="Times New Roman" pitchFamily="18" charset="0"/>
                <a:cs typeface="Times New Roman" pitchFamily="18" charset="0"/>
              </a:rPr>
              <a:t> ppm</a:t>
            </a:r>
            <a:r>
              <a:rPr lang="en-US" sz="4000" dirty="0" smtClean="0">
                <a:solidFill>
                  <a:schemeClr val="tx2"/>
                </a:solidFill>
                <a:latin typeface="Times New Roman" pitchFamily="18" charset="0"/>
                <a:cs typeface="Times New Roman" pitchFamily="18" charset="0"/>
              </a:rPr>
              <a:t> </a:t>
            </a:r>
            <a:r>
              <a:rPr lang="en-US" sz="4000" dirty="0" smtClean="0">
                <a:solidFill>
                  <a:srgbClr val="C00000"/>
                </a:solidFill>
                <a:latin typeface="Times New Roman" pitchFamily="18" charset="0"/>
                <a:cs typeface="Times New Roman" pitchFamily="18" charset="0"/>
              </a:rPr>
              <a:t>NO</a:t>
            </a:r>
            <a:r>
              <a:rPr lang="en-US" sz="4000" baseline="-25000" dirty="0" smtClean="0">
                <a:solidFill>
                  <a:srgbClr val="C00000"/>
                </a:solidFill>
                <a:latin typeface="Times New Roman" pitchFamily="18" charset="0"/>
                <a:cs typeface="Times New Roman" pitchFamily="18" charset="0"/>
              </a:rPr>
              <a:t>3</a:t>
            </a:r>
            <a:r>
              <a:rPr lang="en-US" sz="4000" dirty="0" smtClean="0">
                <a:solidFill>
                  <a:srgbClr val="C00000"/>
                </a:solidFill>
                <a:latin typeface="Times New Roman" pitchFamily="18" charset="0"/>
                <a:cs typeface="Times New Roman" pitchFamily="18" charset="0"/>
              </a:rPr>
              <a:t>-nitrogen</a:t>
            </a:r>
            <a:r>
              <a:rPr lang="en-US" sz="4000" dirty="0" smtClean="0">
                <a:solidFill>
                  <a:schemeClr val="tx2"/>
                </a:solidFill>
                <a:latin typeface="Times New Roman" pitchFamily="18" charset="0"/>
                <a:cs typeface="Times New Roman" pitchFamily="18" charset="0"/>
              </a:rPr>
              <a:t>*</a:t>
            </a:r>
            <a:r>
              <a:rPr lang="en-US" sz="4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p>
          <a:p>
            <a:pPr marL="914400" indent="-177800" eaLnBrk="1" hangingPunct="1">
              <a:spcBef>
                <a:spcPts val="0"/>
              </a:spcBef>
              <a:buFontTx/>
              <a:buNone/>
              <a:defRPr/>
            </a:pPr>
            <a:r>
              <a:rPr lang="en-US" sz="2400" dirty="0" smtClean="0">
                <a:solidFill>
                  <a:schemeClr val="tx2">
                    <a:lumMod val="85000"/>
                    <a:lumOff val="15000"/>
                  </a:schemeClr>
                </a:solidFill>
                <a:latin typeface="Times New Roman" pitchFamily="18" charset="0"/>
                <a:cs typeface="Times New Roman" pitchFamily="18" charset="0"/>
              </a:rPr>
              <a:t> *NO</a:t>
            </a:r>
            <a:r>
              <a:rPr lang="en-US" sz="2400" baseline="-25000" dirty="0" smtClean="0">
                <a:solidFill>
                  <a:schemeClr val="tx2">
                    <a:lumMod val="85000"/>
                    <a:lumOff val="15000"/>
                  </a:schemeClr>
                </a:solidFill>
                <a:latin typeface="Times New Roman" pitchFamily="18" charset="0"/>
                <a:cs typeface="Times New Roman" pitchFamily="18" charset="0"/>
              </a:rPr>
              <a:t>3</a:t>
            </a:r>
            <a:r>
              <a:rPr lang="en-US" sz="2400" dirty="0" smtClean="0">
                <a:solidFill>
                  <a:schemeClr val="tx2">
                    <a:lumMod val="85000"/>
                    <a:lumOff val="15000"/>
                  </a:schemeClr>
                </a:solidFill>
                <a:latin typeface="Times New Roman" pitchFamily="18" charset="0"/>
                <a:cs typeface="Times New Roman" pitchFamily="18" charset="0"/>
              </a:rPr>
              <a:t>-nitrogen, or NO</a:t>
            </a:r>
            <a:r>
              <a:rPr lang="en-US" sz="2400" baseline="-25000" dirty="0" smtClean="0">
                <a:solidFill>
                  <a:schemeClr val="tx2">
                    <a:lumMod val="85000"/>
                    <a:lumOff val="15000"/>
                  </a:schemeClr>
                </a:solidFill>
                <a:latin typeface="Times New Roman" pitchFamily="18" charset="0"/>
                <a:cs typeface="Times New Roman" pitchFamily="18" charset="0"/>
              </a:rPr>
              <a:t>3</a:t>
            </a:r>
            <a:r>
              <a:rPr lang="en-US" sz="2400" dirty="0" smtClean="0">
                <a:solidFill>
                  <a:schemeClr val="tx2">
                    <a:lumMod val="85000"/>
                    <a:lumOff val="15000"/>
                  </a:schemeClr>
                </a:solidFill>
                <a:latin typeface="Times New Roman" pitchFamily="18" charset="0"/>
                <a:cs typeface="Times New Roman" pitchFamily="18" charset="0"/>
              </a:rPr>
              <a:t>-N, is NO</a:t>
            </a:r>
            <a:r>
              <a:rPr lang="en-US" sz="2400" baseline="-25000" dirty="0" smtClean="0">
                <a:solidFill>
                  <a:schemeClr val="tx2">
                    <a:lumMod val="85000"/>
                    <a:lumOff val="15000"/>
                  </a:schemeClr>
                </a:solidFill>
                <a:latin typeface="Times New Roman" pitchFamily="18" charset="0"/>
                <a:cs typeface="Times New Roman" pitchFamily="18" charset="0"/>
              </a:rPr>
              <a:t>3</a:t>
            </a:r>
            <a:r>
              <a:rPr lang="en-US" sz="2400" dirty="0" smtClean="0">
                <a:solidFill>
                  <a:schemeClr val="tx2">
                    <a:lumMod val="85000"/>
                    <a:lumOff val="15000"/>
                  </a:schemeClr>
                </a:solidFill>
                <a:latin typeface="Times New Roman" pitchFamily="18" charset="0"/>
                <a:cs typeface="Times New Roman" pitchFamily="18" charset="0"/>
              </a:rPr>
              <a:t> expressed on elemental basis  =&gt; the mass of “N” only in the “NO</a:t>
            </a:r>
            <a:r>
              <a:rPr lang="en-US" sz="2400" baseline="-25000" dirty="0" smtClean="0">
                <a:solidFill>
                  <a:schemeClr val="tx2">
                    <a:lumMod val="85000"/>
                    <a:lumOff val="15000"/>
                  </a:schemeClr>
                </a:solidFill>
                <a:latin typeface="Times New Roman" pitchFamily="18" charset="0"/>
                <a:cs typeface="Times New Roman" pitchFamily="18" charset="0"/>
              </a:rPr>
              <a:t>3</a:t>
            </a:r>
            <a:r>
              <a:rPr lang="en-US" sz="2400" dirty="0" smtClean="0">
                <a:solidFill>
                  <a:schemeClr val="tx2">
                    <a:lumMod val="85000"/>
                    <a:lumOff val="15000"/>
                  </a:schemeClr>
                </a:solidFill>
                <a:latin typeface="Times New Roman" pitchFamily="18" charset="0"/>
                <a:cs typeface="Times New Roman" pitchFamily="18" charset="0"/>
              </a:rPr>
              <a:t>” molecule)</a:t>
            </a:r>
          </a:p>
          <a:p>
            <a:pPr marL="1092200" indent="-177800" eaLnBrk="1" hangingPunct="1">
              <a:spcBef>
                <a:spcPts val="0"/>
              </a:spcBef>
              <a:buFontTx/>
              <a:buNone/>
              <a:defRPr/>
            </a:pPr>
            <a:r>
              <a:rPr lang="en-US" sz="2400" dirty="0" smtClean="0">
                <a:solidFill>
                  <a:schemeClr val="tx2">
                    <a:lumMod val="85000"/>
                    <a:lumOff val="15000"/>
                  </a:schemeClr>
                </a:solidFill>
                <a:latin typeface="Times New Roman" pitchFamily="18" charset="0"/>
                <a:cs typeface="Times New Roman" pitchFamily="18" charset="0"/>
              </a:rPr>
              <a:t> </a:t>
            </a:r>
          </a:p>
          <a:p>
            <a:pPr marL="1377950" indent="-463550" eaLnBrk="1" hangingPunct="1">
              <a:spcBef>
                <a:spcPts val="0"/>
              </a:spcBef>
              <a:buFontTx/>
              <a:buNone/>
              <a:defRPr/>
            </a:pPr>
            <a:r>
              <a:rPr lang="en-US" dirty="0" smtClean="0">
                <a:solidFill>
                  <a:schemeClr val="tx2">
                    <a:lumMod val="85000"/>
                    <a:lumOff val="15000"/>
                  </a:schemeClr>
                </a:solidFill>
                <a:latin typeface="Times New Roman" pitchFamily="18" charset="0"/>
                <a:cs typeface="Times New Roman" pitchFamily="18" charset="0"/>
              </a:rPr>
              <a:t>	</a:t>
            </a:r>
            <a:endParaRPr lang="en-US" dirty="0">
              <a:solidFill>
                <a:schemeClr val="tx2">
                  <a:lumMod val="85000"/>
                  <a:lumOff val="15000"/>
                </a:schemeClr>
              </a:solidFill>
              <a:latin typeface="Times New Roman" pitchFamily="18" charset="0"/>
              <a:cs typeface="Times New Roman" pitchFamily="18" charset="0"/>
            </a:endParaRPr>
          </a:p>
        </p:txBody>
      </p:sp>
      <p:sp>
        <p:nvSpPr>
          <p:cNvPr id="2" name="Oval 1"/>
          <p:cNvSpPr/>
          <p:nvPr/>
        </p:nvSpPr>
        <p:spPr>
          <a:xfrm>
            <a:off x="3889612" y="2197290"/>
            <a:ext cx="573206" cy="866633"/>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2" idx="4"/>
          </p:cNvCxnSpPr>
          <p:nvPr/>
        </p:nvCxnSpPr>
        <p:spPr>
          <a:xfrm flipH="1">
            <a:off x="2770496" y="3063923"/>
            <a:ext cx="1405719" cy="33437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818454"/>
      </p:ext>
    </p:extLst>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Nitrates\IMAGES\FINAL_REPORT\TR4\Travel_Time_San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4207" y="1238111"/>
            <a:ext cx="7506118" cy="54210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err="1" smtClean="0"/>
              <a:t>Vadose</a:t>
            </a:r>
            <a:r>
              <a:rPr lang="en-US" dirty="0" smtClean="0"/>
              <a:t> Zone Travel Time</a:t>
            </a:r>
            <a:endParaRPr lang="en-US" dirty="0"/>
          </a:p>
        </p:txBody>
      </p:sp>
    </p:spTree>
    <p:extLst>
      <p:ext uri="{BB962C8B-B14F-4D97-AF65-F5344CB8AC3E}">
        <p14:creationId xmlns:p14="http://schemas.microsoft.com/office/powerpoint/2010/main" val="437581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E:\Nitrates\IMAGES\FINAL_REPORT\TR4\Travel_Time_Loa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4303" y="1257464"/>
            <a:ext cx="7497896" cy="5415148"/>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err="1"/>
              <a:t>Vadose</a:t>
            </a:r>
            <a:r>
              <a:rPr lang="en-US" dirty="0"/>
              <a:t> Zone Travel Time</a:t>
            </a:r>
          </a:p>
        </p:txBody>
      </p:sp>
    </p:spTree>
    <p:extLst>
      <p:ext uri="{BB962C8B-B14F-4D97-AF65-F5344CB8AC3E}">
        <p14:creationId xmlns:p14="http://schemas.microsoft.com/office/powerpoint/2010/main" val="1721800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9227126" cy="6858000"/>
          </a:xfrm>
          <a:prstGeom prst="rect">
            <a:avLst/>
          </a:prstGeom>
        </p:spPr>
      </p:pic>
      <p:sp>
        <p:nvSpPr>
          <p:cNvPr id="4" name="TextBox 3"/>
          <p:cNvSpPr txBox="1"/>
          <p:nvPr/>
        </p:nvSpPr>
        <p:spPr>
          <a:xfrm>
            <a:off x="6953460" y="6486601"/>
            <a:ext cx="1827039" cy="276999"/>
          </a:xfrm>
          <a:prstGeom prst="rect">
            <a:avLst/>
          </a:prstGeom>
          <a:noFill/>
        </p:spPr>
        <p:txBody>
          <a:bodyPr wrap="none" rtlCol="0">
            <a:spAutoFit/>
          </a:bodyPr>
          <a:lstStyle/>
          <a:p>
            <a:r>
              <a:rPr lang="en-US" sz="1200" i="0" dirty="0" err="1" smtClean="0">
                <a:solidFill>
                  <a:schemeClr val="bg1"/>
                </a:solidFill>
                <a:latin typeface="Calibri" pitchFamily="34" charset="0"/>
              </a:rPr>
              <a:t>Kourakos</a:t>
            </a:r>
            <a:r>
              <a:rPr lang="en-US" sz="1200" i="0" dirty="0" smtClean="0">
                <a:solidFill>
                  <a:schemeClr val="bg1"/>
                </a:solidFill>
                <a:latin typeface="Calibri" pitchFamily="34" charset="0"/>
              </a:rPr>
              <a:t> et al., WRR 2012</a:t>
            </a:r>
            <a:endParaRPr lang="en-US" sz="1200" i="0" dirty="0">
              <a:solidFill>
                <a:schemeClr val="bg1"/>
              </a:solidFill>
              <a:latin typeface="Calibri" pitchFamily="34" charset="0"/>
            </a:endParaRPr>
          </a:p>
        </p:txBody>
      </p:sp>
    </p:spTree>
    <p:extLst>
      <p:ext uri="{BB962C8B-B14F-4D97-AF65-F5344CB8AC3E}">
        <p14:creationId xmlns:p14="http://schemas.microsoft.com/office/powerpoint/2010/main" val="3276320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4295" y="1740526"/>
            <a:ext cx="6823297" cy="5117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000461" y="274638"/>
            <a:ext cx="8143539" cy="868362"/>
          </a:xfrm>
        </p:spPr>
        <p:txBody>
          <a:bodyPr/>
          <a:lstStyle/>
          <a:p>
            <a:r>
              <a:rPr lang="en-US" sz="3200" dirty="0" smtClean="0"/>
              <a:t>Predictions Using</a:t>
            </a:r>
            <a:br>
              <a:rPr lang="en-US" sz="3200" dirty="0" smtClean="0"/>
            </a:br>
            <a:r>
              <a:rPr lang="en-US" sz="3200" dirty="0" smtClean="0"/>
              <a:t>Groundwater Nitrate Loading</a:t>
            </a:r>
            <a:endParaRPr lang="en-US" sz="3200" dirty="0"/>
          </a:p>
        </p:txBody>
      </p:sp>
      <p:sp>
        <p:nvSpPr>
          <p:cNvPr id="109568" name="Rectangle 109567"/>
          <p:cNvSpPr/>
          <p:nvPr/>
        </p:nvSpPr>
        <p:spPr>
          <a:xfrm>
            <a:off x="3033656" y="1815809"/>
            <a:ext cx="3098203" cy="2902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 name="TextBox 2"/>
          <p:cNvSpPr txBox="1"/>
          <p:nvPr/>
        </p:nvSpPr>
        <p:spPr>
          <a:xfrm>
            <a:off x="805799" y="1275078"/>
            <a:ext cx="7680960" cy="830997"/>
          </a:xfrm>
          <a:prstGeom prst="rect">
            <a:avLst/>
          </a:prstGeom>
          <a:noFill/>
        </p:spPr>
        <p:txBody>
          <a:bodyPr wrap="square" rtlCol="0">
            <a:spAutoFit/>
          </a:bodyPr>
          <a:lstStyle/>
          <a:p>
            <a:pPr algn="ctr"/>
            <a:r>
              <a:rPr lang="en-US" sz="2400" b="1" i="0" dirty="0" err="1" smtClean="0">
                <a:solidFill>
                  <a:srgbClr val="1D528D"/>
                </a:solidFill>
                <a:latin typeface="Arial"/>
              </a:rPr>
              <a:t>Exceedance</a:t>
            </a:r>
            <a:r>
              <a:rPr lang="en-US" sz="2400" b="1" i="0" dirty="0" smtClean="0">
                <a:solidFill>
                  <a:srgbClr val="1D528D"/>
                </a:solidFill>
                <a:latin typeface="Arial"/>
              </a:rPr>
              <a:t> Probability,</a:t>
            </a:r>
          </a:p>
          <a:p>
            <a:pPr algn="ctr"/>
            <a:r>
              <a:rPr lang="en-US" sz="2400" b="1" i="0" dirty="0" smtClean="0">
                <a:solidFill>
                  <a:srgbClr val="1D528D"/>
                </a:solidFill>
                <a:latin typeface="Arial"/>
              </a:rPr>
              <a:t>Nitrate above 45 mg/L  (MCL)</a:t>
            </a:r>
            <a:endParaRPr lang="en-US" sz="2400" b="1" i="0" dirty="0">
              <a:solidFill>
                <a:srgbClr val="1D528D"/>
              </a:solidFill>
              <a:latin typeface="Arial"/>
            </a:endParaRPr>
          </a:p>
        </p:txBody>
      </p:sp>
      <p:sp>
        <p:nvSpPr>
          <p:cNvPr id="4" name="TextBox 3"/>
          <p:cNvSpPr txBox="1"/>
          <p:nvPr/>
        </p:nvSpPr>
        <p:spPr>
          <a:xfrm>
            <a:off x="4449170" y="5756435"/>
            <a:ext cx="2803396" cy="400110"/>
          </a:xfrm>
          <a:prstGeom prst="rect">
            <a:avLst/>
          </a:prstGeom>
          <a:noFill/>
        </p:spPr>
        <p:txBody>
          <a:bodyPr wrap="none" rtlCol="0">
            <a:spAutoFit/>
          </a:bodyPr>
          <a:lstStyle/>
          <a:p>
            <a:r>
              <a:rPr lang="en-US" sz="2000" i="0" dirty="0" smtClean="0">
                <a:latin typeface="Calibri" pitchFamily="34" charset="0"/>
                <a:cs typeface="Calibri" pitchFamily="34" charset="0"/>
              </a:rPr>
              <a:t>Eastern Tulare Lake Basin</a:t>
            </a:r>
            <a:endParaRPr lang="en-US" sz="2000" i="0" dirty="0">
              <a:latin typeface="Calibri" pitchFamily="34" charset="0"/>
              <a:cs typeface="Calibri" pitchFamily="34" charset="0"/>
            </a:endParaRPr>
          </a:p>
        </p:txBody>
      </p:sp>
    </p:spTree>
    <p:extLst>
      <p:ext uri="{BB962C8B-B14F-4D97-AF65-F5344CB8AC3E}">
        <p14:creationId xmlns:p14="http://schemas.microsoft.com/office/powerpoint/2010/main" val="3127373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89" name="Group 3"/>
          <p:cNvGrpSpPr>
            <a:grpSpLocks/>
          </p:cNvGrpSpPr>
          <p:nvPr/>
        </p:nvGrpSpPr>
        <p:grpSpPr bwMode="auto">
          <a:xfrm>
            <a:off x="384175" y="2043113"/>
            <a:ext cx="8397875" cy="4591050"/>
            <a:chOff x="371" y="480"/>
            <a:chExt cx="5389" cy="3713"/>
          </a:xfrm>
        </p:grpSpPr>
        <p:sp>
          <p:nvSpPr>
            <p:cNvPr id="89098"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89099" name="Freeform 5"/>
            <p:cNvSpPr>
              <a:spLocks/>
            </p:cNvSpPr>
            <p:nvPr/>
          </p:nvSpPr>
          <p:spPr bwMode="auto">
            <a:xfrm>
              <a:off x="488" y="537"/>
              <a:ext cx="1336" cy="3652"/>
            </a:xfrm>
            <a:custGeom>
              <a:avLst/>
              <a:gdLst>
                <a:gd name="T0" fmla="*/ 1178 w 1348"/>
                <a:gd name="T1" fmla="*/ 2782 h 3652"/>
                <a:gd name="T2" fmla="*/ 18 w 1348"/>
                <a:gd name="T3" fmla="*/ 3652 h 3652"/>
                <a:gd name="T4" fmla="*/ 0 w 1348"/>
                <a:gd name="T5" fmla="*/ 0 h 3652"/>
                <a:gd name="T6" fmla="*/ 1178 w 1348"/>
                <a:gd name="T7" fmla="*/ 1636 h 3652"/>
                <a:gd name="T8" fmla="*/ 1178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89100"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89101" name="Freeform 7"/>
            <p:cNvSpPr>
              <a:spLocks/>
            </p:cNvSpPr>
            <p:nvPr/>
          </p:nvSpPr>
          <p:spPr bwMode="auto">
            <a:xfrm flipV="1">
              <a:off x="488" y="537"/>
              <a:ext cx="5160" cy="1630"/>
            </a:xfrm>
            <a:custGeom>
              <a:avLst/>
              <a:gdLst>
                <a:gd name="T0" fmla="*/ 1291 w 5172"/>
                <a:gd name="T1" fmla="*/ 0 h 1538"/>
                <a:gd name="T2" fmla="*/ 4455 w 5172"/>
                <a:gd name="T3" fmla="*/ 0 h 1538"/>
                <a:gd name="T4" fmla="*/ 4992 w 5172"/>
                <a:gd name="T5" fmla="*/ 3665 h 1538"/>
                <a:gd name="T6" fmla="*/ 0 w 5172"/>
                <a:gd name="T7" fmla="*/ 3675 h 1538"/>
                <a:gd name="T8" fmla="*/ 1291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89102"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89103"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1 h 1538"/>
                <a:gd name="T6" fmla="*/ 0 w 5172"/>
                <a:gd name="T7" fmla="*/ 1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89104" name="Group 10"/>
            <p:cNvGrpSpPr>
              <a:grpSpLocks/>
            </p:cNvGrpSpPr>
            <p:nvPr/>
          </p:nvGrpSpPr>
          <p:grpSpPr bwMode="auto">
            <a:xfrm>
              <a:off x="912" y="642"/>
              <a:ext cx="81" cy="2305"/>
              <a:chOff x="722" y="666"/>
              <a:chExt cx="81" cy="2305"/>
            </a:xfrm>
          </p:grpSpPr>
          <p:sp>
            <p:nvSpPr>
              <p:cNvPr id="89150"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51" name="Freeform 12"/>
              <p:cNvSpPr>
                <a:spLocks/>
              </p:cNvSpPr>
              <p:nvPr/>
            </p:nvSpPr>
            <p:spPr bwMode="auto">
              <a:xfrm>
                <a:off x="722" y="666"/>
                <a:ext cx="81" cy="1749"/>
              </a:xfrm>
              <a:custGeom>
                <a:avLst/>
                <a:gdLst>
                  <a:gd name="T0" fmla="*/ 0 w 69"/>
                  <a:gd name="T1" fmla="*/ 1749 h 1749"/>
                  <a:gd name="T2" fmla="*/ 0 w 69"/>
                  <a:gd name="T3" fmla="*/ 0 h 1749"/>
                  <a:gd name="T4" fmla="*/ 765 w 69"/>
                  <a:gd name="T5" fmla="*/ 35 h 1749"/>
                  <a:gd name="T6" fmla="*/ 765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05" name="Group 13"/>
            <p:cNvGrpSpPr>
              <a:grpSpLocks/>
            </p:cNvGrpSpPr>
            <p:nvPr/>
          </p:nvGrpSpPr>
          <p:grpSpPr bwMode="auto">
            <a:xfrm>
              <a:off x="1303" y="971"/>
              <a:ext cx="63" cy="1235"/>
              <a:chOff x="1303" y="971"/>
              <a:chExt cx="63" cy="1235"/>
            </a:xfrm>
          </p:grpSpPr>
          <p:sp>
            <p:nvSpPr>
              <p:cNvPr id="89148"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49" name="Freeform 15"/>
              <p:cNvSpPr>
                <a:spLocks/>
              </p:cNvSpPr>
              <p:nvPr/>
            </p:nvSpPr>
            <p:spPr bwMode="auto">
              <a:xfrm>
                <a:off x="1303" y="971"/>
                <a:ext cx="62" cy="659"/>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06" name="Group 16"/>
            <p:cNvGrpSpPr>
              <a:grpSpLocks/>
            </p:cNvGrpSpPr>
            <p:nvPr/>
          </p:nvGrpSpPr>
          <p:grpSpPr bwMode="auto">
            <a:xfrm>
              <a:off x="1968" y="1205"/>
              <a:ext cx="63" cy="1093"/>
              <a:chOff x="1968" y="1205"/>
              <a:chExt cx="63" cy="1093"/>
            </a:xfrm>
          </p:grpSpPr>
          <p:sp>
            <p:nvSpPr>
              <p:cNvPr id="89146"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47" name="Freeform 18"/>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07" name="Group 19"/>
            <p:cNvGrpSpPr>
              <a:grpSpLocks/>
            </p:cNvGrpSpPr>
            <p:nvPr/>
          </p:nvGrpSpPr>
          <p:grpSpPr bwMode="auto">
            <a:xfrm>
              <a:off x="1682" y="881"/>
              <a:ext cx="76" cy="2355"/>
              <a:chOff x="1682" y="881"/>
              <a:chExt cx="68" cy="2740"/>
            </a:xfrm>
          </p:grpSpPr>
          <p:sp>
            <p:nvSpPr>
              <p:cNvPr id="89144"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45" name="Freeform 21"/>
              <p:cNvSpPr>
                <a:spLocks/>
              </p:cNvSpPr>
              <p:nvPr/>
            </p:nvSpPr>
            <p:spPr bwMode="auto">
              <a:xfrm>
                <a:off x="1682" y="881"/>
                <a:ext cx="67" cy="2167"/>
              </a:xfrm>
              <a:custGeom>
                <a:avLst/>
                <a:gdLst>
                  <a:gd name="T0" fmla="*/ 0 w 69"/>
                  <a:gd name="T1" fmla="*/ 43542 h 1749"/>
                  <a:gd name="T2" fmla="*/ 0 w 69"/>
                  <a:gd name="T3" fmla="*/ 0 h 1749"/>
                  <a:gd name="T4" fmla="*/ 45 w 69"/>
                  <a:gd name="T5" fmla="*/ 866 h 1749"/>
                  <a:gd name="T6" fmla="*/ 45 w 69"/>
                  <a:gd name="T7" fmla="*/ 435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08" name="Group 22"/>
            <p:cNvGrpSpPr>
              <a:grpSpLocks/>
            </p:cNvGrpSpPr>
            <p:nvPr/>
          </p:nvGrpSpPr>
          <p:grpSpPr bwMode="auto">
            <a:xfrm>
              <a:off x="2350" y="906"/>
              <a:ext cx="63" cy="2207"/>
              <a:chOff x="2350" y="906"/>
              <a:chExt cx="63" cy="2207"/>
            </a:xfrm>
          </p:grpSpPr>
          <p:sp>
            <p:nvSpPr>
              <p:cNvPr id="89142"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43" name="Freeform 24"/>
              <p:cNvSpPr>
                <a:spLocks/>
              </p:cNvSpPr>
              <p:nvPr/>
            </p:nvSpPr>
            <p:spPr bwMode="auto">
              <a:xfrm>
                <a:off x="2351" y="906"/>
                <a:ext cx="62" cy="1634"/>
              </a:xfrm>
              <a:custGeom>
                <a:avLst/>
                <a:gdLst>
                  <a:gd name="T0" fmla="*/ 0 w 69"/>
                  <a:gd name="T1" fmla="*/ 631 h 1749"/>
                  <a:gd name="T2" fmla="*/ 0 w 69"/>
                  <a:gd name="T3" fmla="*/ 0 h 1749"/>
                  <a:gd name="T4" fmla="*/ 13 w 69"/>
                  <a:gd name="T5" fmla="*/ 13 h 1749"/>
                  <a:gd name="T6" fmla="*/ 13 w 69"/>
                  <a:gd name="T7" fmla="*/ 631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09" name="Group 25"/>
            <p:cNvGrpSpPr>
              <a:grpSpLocks/>
            </p:cNvGrpSpPr>
            <p:nvPr/>
          </p:nvGrpSpPr>
          <p:grpSpPr bwMode="auto">
            <a:xfrm>
              <a:off x="2630" y="1697"/>
              <a:ext cx="54" cy="799"/>
              <a:chOff x="2630" y="1697"/>
              <a:chExt cx="66" cy="799"/>
            </a:xfrm>
          </p:grpSpPr>
          <p:sp>
            <p:nvSpPr>
              <p:cNvPr id="89140"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41" name="Freeform 27"/>
              <p:cNvSpPr>
                <a:spLocks/>
              </p:cNvSpPr>
              <p:nvPr/>
            </p:nvSpPr>
            <p:spPr bwMode="auto">
              <a:xfrm>
                <a:off x="2634" y="1697"/>
                <a:ext cx="62" cy="532"/>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10" name="Group 28"/>
            <p:cNvGrpSpPr>
              <a:grpSpLocks/>
            </p:cNvGrpSpPr>
            <p:nvPr/>
          </p:nvGrpSpPr>
          <p:grpSpPr bwMode="auto">
            <a:xfrm>
              <a:off x="3006" y="1908"/>
              <a:ext cx="39" cy="690"/>
              <a:chOff x="3006" y="2018"/>
              <a:chExt cx="37" cy="928"/>
            </a:xfrm>
          </p:grpSpPr>
          <p:sp>
            <p:nvSpPr>
              <p:cNvPr id="89138"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39"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11" name="Group 31"/>
            <p:cNvGrpSpPr>
              <a:grpSpLocks/>
            </p:cNvGrpSpPr>
            <p:nvPr/>
          </p:nvGrpSpPr>
          <p:grpSpPr bwMode="auto">
            <a:xfrm>
              <a:off x="3334" y="2146"/>
              <a:ext cx="30" cy="394"/>
              <a:chOff x="3334" y="2146"/>
              <a:chExt cx="30" cy="394"/>
            </a:xfrm>
          </p:grpSpPr>
          <p:sp>
            <p:nvSpPr>
              <p:cNvPr id="89136"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37"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12" name="Group 34"/>
            <p:cNvGrpSpPr>
              <a:grpSpLocks/>
            </p:cNvGrpSpPr>
            <p:nvPr/>
          </p:nvGrpSpPr>
          <p:grpSpPr bwMode="auto">
            <a:xfrm>
              <a:off x="3743" y="1865"/>
              <a:ext cx="37" cy="807"/>
              <a:chOff x="3743" y="1865"/>
              <a:chExt cx="37" cy="1010"/>
            </a:xfrm>
          </p:grpSpPr>
          <p:sp>
            <p:nvSpPr>
              <p:cNvPr id="89134"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35"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13" name="Group 37"/>
            <p:cNvGrpSpPr>
              <a:grpSpLocks/>
            </p:cNvGrpSpPr>
            <p:nvPr/>
          </p:nvGrpSpPr>
          <p:grpSpPr bwMode="auto">
            <a:xfrm>
              <a:off x="3426" y="1586"/>
              <a:ext cx="63" cy="1859"/>
              <a:chOff x="3426" y="1586"/>
              <a:chExt cx="63" cy="1859"/>
            </a:xfrm>
          </p:grpSpPr>
          <p:sp>
            <p:nvSpPr>
              <p:cNvPr id="89132"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33" name="Freeform 39"/>
              <p:cNvSpPr>
                <a:spLocks/>
              </p:cNvSpPr>
              <p:nvPr/>
            </p:nvSpPr>
            <p:spPr bwMode="auto">
              <a:xfrm>
                <a:off x="3426" y="1586"/>
                <a:ext cx="63" cy="1282"/>
              </a:xfrm>
              <a:custGeom>
                <a:avLst/>
                <a:gdLst>
                  <a:gd name="T0" fmla="*/ 0 w 69"/>
                  <a:gd name="T1" fmla="*/ 17 h 1749"/>
                  <a:gd name="T2" fmla="*/ 0 w 69"/>
                  <a:gd name="T3" fmla="*/ 0 h 1749"/>
                  <a:gd name="T4" fmla="*/ 18 w 69"/>
                  <a:gd name="T5" fmla="*/ 1 h 1749"/>
                  <a:gd name="T6" fmla="*/ 18 w 69"/>
                  <a:gd name="T7" fmla="*/ 17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14" name="Group 40"/>
            <p:cNvGrpSpPr>
              <a:grpSpLocks/>
            </p:cNvGrpSpPr>
            <p:nvPr/>
          </p:nvGrpSpPr>
          <p:grpSpPr bwMode="auto">
            <a:xfrm>
              <a:off x="4037" y="1694"/>
              <a:ext cx="52" cy="1262"/>
              <a:chOff x="4037" y="1694"/>
              <a:chExt cx="52" cy="1262"/>
            </a:xfrm>
          </p:grpSpPr>
          <p:sp>
            <p:nvSpPr>
              <p:cNvPr id="89130"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31"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15" name="Group 43"/>
            <p:cNvGrpSpPr>
              <a:grpSpLocks/>
            </p:cNvGrpSpPr>
            <p:nvPr/>
          </p:nvGrpSpPr>
          <p:grpSpPr bwMode="auto">
            <a:xfrm>
              <a:off x="4371" y="2084"/>
              <a:ext cx="38" cy="654"/>
              <a:chOff x="4371" y="2084"/>
              <a:chExt cx="38" cy="654"/>
            </a:xfrm>
          </p:grpSpPr>
          <p:sp>
            <p:nvSpPr>
              <p:cNvPr id="89128"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29"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16" name="Group 46"/>
            <p:cNvGrpSpPr>
              <a:grpSpLocks/>
            </p:cNvGrpSpPr>
            <p:nvPr/>
          </p:nvGrpSpPr>
          <p:grpSpPr bwMode="auto">
            <a:xfrm>
              <a:off x="4559" y="2143"/>
              <a:ext cx="29" cy="521"/>
              <a:chOff x="4559" y="2143"/>
              <a:chExt cx="29" cy="521"/>
            </a:xfrm>
          </p:grpSpPr>
          <p:sp>
            <p:nvSpPr>
              <p:cNvPr id="89126"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27"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17" name="Group 49"/>
            <p:cNvGrpSpPr>
              <a:grpSpLocks/>
            </p:cNvGrpSpPr>
            <p:nvPr/>
          </p:nvGrpSpPr>
          <p:grpSpPr bwMode="auto">
            <a:xfrm>
              <a:off x="4655" y="2101"/>
              <a:ext cx="29" cy="819"/>
              <a:chOff x="4655" y="2101"/>
              <a:chExt cx="29" cy="819"/>
            </a:xfrm>
          </p:grpSpPr>
          <p:sp>
            <p:nvSpPr>
              <p:cNvPr id="89124"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25"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89118" name="Group 52"/>
            <p:cNvGrpSpPr>
              <a:grpSpLocks/>
            </p:cNvGrpSpPr>
            <p:nvPr/>
          </p:nvGrpSpPr>
          <p:grpSpPr bwMode="auto">
            <a:xfrm flipH="1">
              <a:off x="5051" y="860"/>
              <a:ext cx="72" cy="1822"/>
              <a:chOff x="1968" y="1205"/>
              <a:chExt cx="63" cy="1093"/>
            </a:xfrm>
          </p:grpSpPr>
          <p:sp>
            <p:nvSpPr>
              <p:cNvPr id="89122"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89123" name="Freeform 54"/>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89119"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89120"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89121"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28674" name="Rectangle 2"/>
          <p:cNvSpPr>
            <a:spLocks noGrp="1" noChangeArrowheads="1"/>
          </p:cNvSpPr>
          <p:nvPr>
            <p:ph type="title" idx="4294967295"/>
          </p:nvPr>
        </p:nvSpPr>
        <p:spPr/>
        <p:txBody>
          <a:bodyPr/>
          <a:lstStyle/>
          <a:p>
            <a:pPr eaLnBrk="1" hangingPunct="1">
              <a:defRPr/>
            </a:pPr>
            <a:r>
              <a:rPr lang="en-US" sz="3600" dirty="0" smtClean="0">
                <a:ln>
                  <a:noFill/>
                </a:ln>
                <a:solidFill>
                  <a:schemeClr val="accent1">
                    <a:tint val="3000"/>
                    <a:alpha val="95000"/>
                  </a:schemeClr>
                </a:solidFill>
                <a:effectLst/>
              </a:rPr>
              <a:t>#4: Groundwater Remediation</a:t>
            </a:r>
          </a:p>
        </p:txBody>
      </p:sp>
      <p:sp>
        <p:nvSpPr>
          <p:cNvPr id="89091" name="Text Box 58"/>
          <p:cNvSpPr txBox="1">
            <a:spLocks noChangeArrowheads="1"/>
          </p:cNvSpPr>
          <p:nvPr/>
        </p:nvSpPr>
        <p:spPr bwMode="auto">
          <a:xfrm>
            <a:off x="2847975" y="6007100"/>
            <a:ext cx="3062288" cy="366713"/>
          </a:xfrm>
          <a:prstGeom prst="rect">
            <a:avLst/>
          </a:prstGeom>
          <a:noFill/>
          <a:ln w="9525">
            <a:noFill/>
            <a:miter lim="800000"/>
            <a:headEnd/>
            <a:tailEnd/>
          </a:ln>
        </p:spPr>
        <p:txBody>
          <a:bodyPr wrap="none">
            <a:spAutoFit/>
          </a:bodyPr>
          <a:lstStyle/>
          <a:p>
            <a:r>
              <a:rPr lang="en-US" i="0">
                <a:solidFill>
                  <a:schemeClr val="bg1"/>
                </a:solidFill>
                <a:latin typeface="Tahoma" pitchFamily="34" charset="0"/>
              </a:rPr>
              <a:t>Remediation of groundwater</a:t>
            </a:r>
          </a:p>
        </p:txBody>
      </p:sp>
      <p:sp>
        <p:nvSpPr>
          <p:cNvPr id="89092" name="Line 59"/>
          <p:cNvSpPr>
            <a:spLocks noChangeShapeType="1"/>
          </p:cNvSpPr>
          <p:nvPr/>
        </p:nvSpPr>
        <p:spPr bwMode="auto">
          <a:xfrm flipH="1" flipV="1">
            <a:off x="1812925" y="5334000"/>
            <a:ext cx="682625" cy="677863"/>
          </a:xfrm>
          <a:prstGeom prst="line">
            <a:avLst/>
          </a:prstGeom>
          <a:noFill/>
          <a:ln w="76200">
            <a:solidFill>
              <a:schemeClr val="tx1"/>
            </a:solidFill>
            <a:round/>
            <a:headEnd/>
            <a:tailEnd type="triangle" w="med" len="med"/>
          </a:ln>
        </p:spPr>
        <p:txBody>
          <a:bodyPr/>
          <a:lstStyle/>
          <a:p>
            <a:endParaRPr lang="en-US"/>
          </a:p>
        </p:txBody>
      </p:sp>
      <p:sp>
        <p:nvSpPr>
          <p:cNvPr id="89093" name="Line 59"/>
          <p:cNvSpPr>
            <a:spLocks noChangeShapeType="1"/>
          </p:cNvSpPr>
          <p:nvPr/>
        </p:nvSpPr>
        <p:spPr bwMode="auto">
          <a:xfrm flipH="1" flipV="1">
            <a:off x="2851150" y="5289550"/>
            <a:ext cx="449263" cy="752475"/>
          </a:xfrm>
          <a:prstGeom prst="line">
            <a:avLst/>
          </a:prstGeom>
          <a:noFill/>
          <a:ln w="76200">
            <a:solidFill>
              <a:schemeClr val="tx1"/>
            </a:solidFill>
            <a:round/>
            <a:headEnd/>
            <a:tailEnd type="triangle" w="med" len="med"/>
          </a:ln>
        </p:spPr>
        <p:txBody>
          <a:bodyPr/>
          <a:lstStyle/>
          <a:p>
            <a:endParaRPr lang="en-US"/>
          </a:p>
        </p:txBody>
      </p:sp>
      <p:sp>
        <p:nvSpPr>
          <p:cNvPr id="89094" name="Line 59"/>
          <p:cNvSpPr>
            <a:spLocks noChangeShapeType="1"/>
          </p:cNvSpPr>
          <p:nvPr/>
        </p:nvSpPr>
        <p:spPr bwMode="auto">
          <a:xfrm flipH="1" flipV="1">
            <a:off x="3956050" y="5246688"/>
            <a:ext cx="234950" cy="808037"/>
          </a:xfrm>
          <a:prstGeom prst="line">
            <a:avLst/>
          </a:prstGeom>
          <a:noFill/>
          <a:ln w="76200">
            <a:solidFill>
              <a:schemeClr val="tx1"/>
            </a:solidFill>
            <a:round/>
            <a:headEnd/>
            <a:tailEnd type="triangle" w="med" len="med"/>
          </a:ln>
        </p:spPr>
        <p:txBody>
          <a:bodyPr/>
          <a:lstStyle/>
          <a:p>
            <a:endParaRPr lang="en-US"/>
          </a:p>
        </p:txBody>
      </p:sp>
      <p:sp>
        <p:nvSpPr>
          <p:cNvPr id="89095" name="Line 59"/>
          <p:cNvSpPr>
            <a:spLocks noChangeShapeType="1"/>
          </p:cNvSpPr>
          <p:nvPr/>
        </p:nvSpPr>
        <p:spPr bwMode="auto">
          <a:xfrm flipH="1" flipV="1">
            <a:off x="4891088" y="5259388"/>
            <a:ext cx="1587" cy="779462"/>
          </a:xfrm>
          <a:prstGeom prst="line">
            <a:avLst/>
          </a:prstGeom>
          <a:noFill/>
          <a:ln w="76200">
            <a:solidFill>
              <a:schemeClr val="tx1"/>
            </a:solidFill>
            <a:round/>
            <a:headEnd/>
            <a:tailEnd type="triangle" w="med" len="med"/>
          </a:ln>
        </p:spPr>
        <p:txBody>
          <a:bodyPr/>
          <a:lstStyle/>
          <a:p>
            <a:endParaRPr lang="en-US"/>
          </a:p>
        </p:txBody>
      </p:sp>
      <p:sp>
        <p:nvSpPr>
          <p:cNvPr id="89096" name="Line 59"/>
          <p:cNvSpPr>
            <a:spLocks noChangeShapeType="1"/>
          </p:cNvSpPr>
          <p:nvPr/>
        </p:nvSpPr>
        <p:spPr bwMode="auto">
          <a:xfrm flipV="1">
            <a:off x="5465763" y="5337175"/>
            <a:ext cx="587375" cy="695325"/>
          </a:xfrm>
          <a:prstGeom prst="line">
            <a:avLst/>
          </a:prstGeom>
          <a:noFill/>
          <a:ln w="76200">
            <a:solidFill>
              <a:schemeClr val="tx1"/>
            </a:solidFill>
            <a:round/>
            <a:headEnd/>
            <a:tailEnd type="triangle" w="med" len="med"/>
          </a:ln>
        </p:spPr>
        <p:txBody>
          <a:bodyPr/>
          <a:lstStyle/>
          <a:p>
            <a:endParaRPr lang="en-US"/>
          </a:p>
        </p:txBody>
      </p:sp>
      <p:sp>
        <p:nvSpPr>
          <p:cNvPr id="89097" name="Line 59"/>
          <p:cNvSpPr>
            <a:spLocks noChangeShapeType="1"/>
          </p:cNvSpPr>
          <p:nvPr/>
        </p:nvSpPr>
        <p:spPr bwMode="auto">
          <a:xfrm flipV="1">
            <a:off x="6327775" y="5311775"/>
            <a:ext cx="1174750" cy="762000"/>
          </a:xfrm>
          <a:prstGeom prst="line">
            <a:avLst/>
          </a:prstGeom>
          <a:noFill/>
          <a:ln w="76200">
            <a:solidFill>
              <a:schemeClr val="tx1"/>
            </a:solidFill>
            <a:round/>
            <a:headEnd/>
            <a:tailEnd type="triangle" w="med" len="med"/>
          </a:ln>
        </p:spPr>
        <p:txBody>
          <a:bodyPr/>
          <a:lstStyle/>
          <a:p>
            <a:endParaRPr lang="en-US"/>
          </a:p>
        </p:txBody>
      </p:sp>
    </p:spTree>
    <p:extLst>
      <p:ext uri="{BB962C8B-B14F-4D97-AF65-F5344CB8AC3E}">
        <p14:creationId xmlns:p14="http://schemas.microsoft.com/office/powerpoint/2010/main" val="2672612245"/>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274638"/>
            <a:ext cx="7620000" cy="868362"/>
          </a:xfrm>
        </p:spPr>
        <p:txBody>
          <a:bodyPr/>
          <a:lstStyle/>
          <a:p>
            <a:pPr>
              <a:defRPr/>
            </a:pPr>
            <a:r>
              <a:rPr lang="en-US" dirty="0" smtClean="0"/>
              <a:t>Key Findings</a:t>
            </a:r>
            <a:endParaRPr lang="en-US" dirty="0"/>
          </a:p>
        </p:txBody>
      </p:sp>
      <p:sp>
        <p:nvSpPr>
          <p:cNvPr id="2" name="TextBox 1"/>
          <p:cNvSpPr txBox="1"/>
          <p:nvPr/>
        </p:nvSpPr>
        <p:spPr>
          <a:xfrm>
            <a:off x="200025" y="1670050"/>
            <a:ext cx="8904288" cy="4338638"/>
          </a:xfrm>
          <a:prstGeom prst="rect">
            <a:avLst/>
          </a:prstGeom>
          <a:noFill/>
        </p:spPr>
        <p:txBody>
          <a:bodyPr>
            <a:spAutoFit/>
          </a:bodyPr>
          <a:lstStyle/>
          <a:p>
            <a:pPr marL="285750" indent="-285750">
              <a:buFont typeface="Arial"/>
              <a:buChar char="•"/>
              <a:defRPr/>
            </a:pPr>
            <a:r>
              <a:rPr lang="en-US" sz="2400" i="0" dirty="0">
                <a:solidFill>
                  <a:schemeClr val="tx1">
                    <a:lumMod val="75000"/>
                  </a:schemeClr>
                </a:solidFill>
                <a:latin typeface="+mn-lt"/>
              </a:rPr>
              <a:t>Basin-wide conventional remediation is not feasible</a:t>
            </a:r>
          </a:p>
          <a:p>
            <a:pPr marL="800100" lvl="1" indent="-342900">
              <a:buFont typeface="Arial" pitchFamily="34" charset="0"/>
              <a:buChar char="−"/>
              <a:defRPr/>
            </a:pPr>
            <a:r>
              <a:rPr lang="en-US" sz="2000" i="0" dirty="0">
                <a:solidFill>
                  <a:schemeClr val="tx1">
                    <a:lumMod val="75000"/>
                  </a:schemeClr>
                </a:solidFill>
                <a:latin typeface="+mn-lt"/>
              </a:rPr>
              <a:t>Expensive (&gt;$14-30 billion) (volume: 35 million acre feet)</a:t>
            </a:r>
          </a:p>
          <a:p>
            <a:pPr marL="800100" lvl="1" indent="-342900">
              <a:buFont typeface="Arial" pitchFamily="34" charset="0"/>
              <a:buChar char="−"/>
              <a:defRPr/>
            </a:pPr>
            <a:r>
              <a:rPr lang="en-US" sz="2000" i="0" dirty="0">
                <a:solidFill>
                  <a:schemeClr val="tx1">
                    <a:lumMod val="75000"/>
                  </a:schemeClr>
                </a:solidFill>
                <a:latin typeface="+mn-lt"/>
              </a:rPr>
              <a:t>Technically infeasible – time, inefficiency</a:t>
            </a:r>
          </a:p>
          <a:p>
            <a:pPr marL="285750" indent="-285750">
              <a:buFont typeface="Arial"/>
              <a:buChar char="•"/>
              <a:defRPr/>
            </a:pPr>
            <a:endParaRPr lang="en-US" sz="2000" i="0" dirty="0">
              <a:solidFill>
                <a:schemeClr val="tx1">
                  <a:lumMod val="75000"/>
                </a:schemeClr>
              </a:solidFill>
              <a:latin typeface="+mn-lt"/>
            </a:endParaRPr>
          </a:p>
          <a:p>
            <a:pPr marL="285750" indent="-285750">
              <a:buFont typeface="Arial"/>
              <a:buChar char="•"/>
              <a:defRPr/>
            </a:pPr>
            <a:r>
              <a:rPr lang="en-US" sz="2400" i="0" dirty="0">
                <a:solidFill>
                  <a:schemeClr val="tx1">
                    <a:lumMod val="75000"/>
                  </a:schemeClr>
                </a:solidFill>
                <a:latin typeface="+mn-lt"/>
              </a:rPr>
              <a:t>Local remediation is appropriate</a:t>
            </a:r>
          </a:p>
          <a:p>
            <a:pPr marL="800100" lvl="1" indent="-342900">
              <a:buFont typeface="Arial" pitchFamily="34" charset="0"/>
              <a:buChar char="−"/>
              <a:defRPr/>
            </a:pPr>
            <a:r>
              <a:rPr lang="en-US" sz="2000" i="0" dirty="0">
                <a:solidFill>
                  <a:schemeClr val="tx1">
                    <a:lumMod val="75000"/>
                  </a:schemeClr>
                </a:solidFill>
                <a:latin typeface="+mn-lt"/>
              </a:rPr>
              <a:t>Clean up of nitrate hot spots with plume-scale remediation methods</a:t>
            </a:r>
          </a:p>
          <a:p>
            <a:pPr marL="1257300" lvl="2" indent="-342900">
              <a:buFont typeface="Arial" pitchFamily="34" charset="0"/>
              <a:buChar char="•"/>
              <a:defRPr/>
            </a:pPr>
            <a:r>
              <a:rPr lang="en-US" sz="2000" i="0" dirty="0">
                <a:solidFill>
                  <a:schemeClr val="tx1">
                    <a:lumMod val="75000"/>
                  </a:schemeClr>
                </a:solidFill>
                <a:latin typeface="+mn-lt"/>
              </a:rPr>
              <a:t>In situ (e.g. Permeable Reactive Barriers)</a:t>
            </a:r>
          </a:p>
          <a:p>
            <a:pPr marL="1257300" lvl="2" indent="-342900">
              <a:buFont typeface="Arial" pitchFamily="34" charset="0"/>
              <a:buChar char="•"/>
              <a:defRPr/>
            </a:pPr>
            <a:r>
              <a:rPr lang="en-US" sz="2000" i="0" dirty="0">
                <a:solidFill>
                  <a:schemeClr val="tx1">
                    <a:lumMod val="75000"/>
                  </a:schemeClr>
                </a:solidFill>
                <a:latin typeface="+mn-lt"/>
              </a:rPr>
              <a:t>Ex situ (e.g. Pump and Treat)</a:t>
            </a:r>
          </a:p>
          <a:p>
            <a:pPr marL="285750" indent="-285750">
              <a:buFont typeface="Arial"/>
              <a:buChar char="•"/>
              <a:defRPr/>
            </a:pPr>
            <a:endParaRPr lang="en-US" sz="2400" i="0" dirty="0">
              <a:solidFill>
                <a:schemeClr val="tx1">
                  <a:lumMod val="75000"/>
                </a:schemeClr>
              </a:solidFill>
              <a:latin typeface="+mn-lt"/>
            </a:endParaRPr>
          </a:p>
          <a:p>
            <a:pPr marL="285750" indent="-285750">
              <a:buFont typeface="Arial"/>
              <a:buChar char="•"/>
              <a:defRPr/>
            </a:pPr>
            <a:r>
              <a:rPr lang="en-US" sz="2400" i="0" dirty="0">
                <a:solidFill>
                  <a:schemeClr val="tx1">
                    <a:lumMod val="75000"/>
                  </a:schemeClr>
                </a:solidFill>
                <a:latin typeface="+mn-lt"/>
              </a:rPr>
              <a:t>Basin-wide groundwater quality management needed</a:t>
            </a:r>
          </a:p>
          <a:p>
            <a:pPr marL="800100" lvl="1" indent="-342900">
              <a:buFont typeface="Arial" pitchFamily="34" charset="0"/>
              <a:buChar char="−"/>
              <a:defRPr/>
            </a:pPr>
            <a:r>
              <a:rPr lang="en-US" sz="2000" i="0" dirty="0">
                <a:solidFill>
                  <a:schemeClr val="tx1">
                    <a:lumMod val="75000"/>
                  </a:schemeClr>
                </a:solidFill>
                <a:latin typeface="+mn-lt"/>
              </a:rPr>
              <a:t>Source reduction</a:t>
            </a:r>
          </a:p>
          <a:p>
            <a:pPr marL="800100" lvl="1" indent="-342900">
              <a:buFont typeface="Arial" pitchFamily="34" charset="0"/>
              <a:buChar char="−"/>
              <a:defRPr/>
            </a:pPr>
            <a:r>
              <a:rPr lang="en-US" sz="2000" i="0" dirty="0">
                <a:solidFill>
                  <a:schemeClr val="tx1">
                    <a:lumMod val="75000"/>
                  </a:schemeClr>
                </a:solidFill>
                <a:latin typeface="+mn-lt"/>
              </a:rPr>
              <a:t>Regional adoption of </a:t>
            </a:r>
            <a:r>
              <a:rPr lang="en-US" sz="2000" i="0" dirty="0" smtClean="0">
                <a:solidFill>
                  <a:schemeClr val="tx1">
                    <a:lumMod val="75000"/>
                  </a:schemeClr>
                </a:solidFill>
                <a:latin typeface="+mn-lt"/>
              </a:rPr>
              <a:t>“Pump </a:t>
            </a:r>
            <a:r>
              <a:rPr lang="en-US" sz="2000" i="0" dirty="0">
                <a:solidFill>
                  <a:schemeClr val="tx1">
                    <a:lumMod val="75000"/>
                  </a:schemeClr>
                </a:solidFill>
                <a:latin typeface="+mn-lt"/>
              </a:rPr>
              <a:t>and </a:t>
            </a:r>
            <a:r>
              <a:rPr lang="en-US" sz="2000" i="0" dirty="0" smtClean="0">
                <a:solidFill>
                  <a:schemeClr val="tx1">
                    <a:lumMod val="75000"/>
                  </a:schemeClr>
                </a:solidFill>
                <a:latin typeface="+mn-lt"/>
              </a:rPr>
              <a:t>Fertilize” (part of nutrient mgmt.)</a:t>
            </a:r>
            <a:endParaRPr lang="en-US" sz="2000" i="0" dirty="0">
              <a:solidFill>
                <a:schemeClr val="tx1">
                  <a:lumMod val="75000"/>
                </a:schemeClr>
              </a:solidFill>
              <a:latin typeface="+mn-lt"/>
            </a:endParaRPr>
          </a:p>
          <a:p>
            <a:pPr marL="800100" lvl="1" indent="-342900">
              <a:buFont typeface="Arial" pitchFamily="34" charset="0"/>
              <a:buChar char="−"/>
              <a:defRPr/>
            </a:pPr>
            <a:r>
              <a:rPr lang="en-US" sz="2000" i="0" dirty="0">
                <a:solidFill>
                  <a:schemeClr val="tx1">
                    <a:lumMod val="75000"/>
                  </a:schemeClr>
                </a:solidFill>
                <a:latin typeface="+mn-lt"/>
              </a:rPr>
              <a:t>Recharge with higher quality water</a:t>
            </a:r>
          </a:p>
        </p:txBody>
      </p:sp>
    </p:spTree>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ext Box 58"/>
          <p:cNvSpPr txBox="1">
            <a:spLocks noChangeArrowheads="1"/>
          </p:cNvSpPr>
          <p:nvPr/>
        </p:nvSpPr>
        <p:spPr bwMode="auto">
          <a:xfrm>
            <a:off x="1643063" y="1619250"/>
            <a:ext cx="2203450" cy="366713"/>
          </a:xfrm>
          <a:prstGeom prst="rect">
            <a:avLst/>
          </a:prstGeom>
          <a:noFill/>
          <a:ln w="9525">
            <a:noFill/>
            <a:miter lim="800000"/>
            <a:headEnd/>
            <a:tailEnd/>
          </a:ln>
        </p:spPr>
        <p:txBody>
          <a:bodyPr wrap="none">
            <a:spAutoFit/>
          </a:bodyPr>
          <a:lstStyle/>
          <a:p>
            <a:r>
              <a:rPr lang="en-US" i="0">
                <a:latin typeface="Tahoma" pitchFamily="34" charset="0"/>
              </a:rPr>
              <a:t>N treatment options</a:t>
            </a:r>
          </a:p>
        </p:txBody>
      </p:sp>
      <p:grpSp>
        <p:nvGrpSpPr>
          <p:cNvPr id="91138" name="Group 59"/>
          <p:cNvGrpSpPr>
            <a:grpSpLocks/>
          </p:cNvGrpSpPr>
          <p:nvPr/>
        </p:nvGrpSpPr>
        <p:grpSpPr bwMode="auto">
          <a:xfrm>
            <a:off x="1003300" y="1479550"/>
            <a:ext cx="581025" cy="631825"/>
            <a:chOff x="685" y="591"/>
            <a:chExt cx="366" cy="398"/>
          </a:xfrm>
        </p:grpSpPr>
        <p:sp>
          <p:nvSpPr>
            <p:cNvPr id="91195" name="Rectangle 60"/>
            <p:cNvSpPr>
              <a:spLocks noChangeArrowheads="1"/>
            </p:cNvSpPr>
            <p:nvPr/>
          </p:nvSpPr>
          <p:spPr bwMode="auto">
            <a:xfrm>
              <a:off x="755" y="763"/>
              <a:ext cx="226" cy="226"/>
            </a:xfrm>
            <a:prstGeom prst="rect">
              <a:avLst/>
            </a:prstGeom>
            <a:solidFill>
              <a:schemeClr val="tx1"/>
            </a:solidFill>
            <a:ln w="9525">
              <a:solidFill>
                <a:srgbClr val="000000"/>
              </a:solidFill>
              <a:miter lim="800000"/>
              <a:headEnd/>
              <a:tailEnd/>
            </a:ln>
          </p:spPr>
          <p:txBody>
            <a:bodyPr wrap="none" anchor="ctr"/>
            <a:lstStyle/>
            <a:p>
              <a:endParaRPr lang="en-US"/>
            </a:p>
          </p:txBody>
        </p:sp>
        <p:sp>
          <p:nvSpPr>
            <p:cNvPr id="91196" name="Rectangle 61"/>
            <p:cNvSpPr>
              <a:spLocks noChangeArrowheads="1"/>
            </p:cNvSpPr>
            <p:nvPr/>
          </p:nvSpPr>
          <p:spPr bwMode="auto">
            <a:xfrm>
              <a:off x="872" y="786"/>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91197" name="Rectangle 62"/>
            <p:cNvSpPr>
              <a:spLocks noChangeArrowheads="1"/>
            </p:cNvSpPr>
            <p:nvPr/>
          </p:nvSpPr>
          <p:spPr bwMode="auto">
            <a:xfrm>
              <a:off x="774" y="780"/>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91198" name="AutoShape 63"/>
            <p:cNvSpPr>
              <a:spLocks noChangeArrowheads="1"/>
            </p:cNvSpPr>
            <p:nvPr/>
          </p:nvSpPr>
          <p:spPr bwMode="auto">
            <a:xfrm>
              <a:off x="685" y="591"/>
              <a:ext cx="366" cy="172"/>
            </a:xfrm>
            <a:prstGeom prst="triangle">
              <a:avLst>
                <a:gd name="adj" fmla="val 50000"/>
              </a:avLst>
            </a:prstGeom>
            <a:solidFill>
              <a:srgbClr val="6A0202"/>
            </a:solidFill>
            <a:ln w="9525">
              <a:solidFill>
                <a:srgbClr val="000000"/>
              </a:solidFill>
              <a:miter lim="800000"/>
              <a:headEnd/>
              <a:tailEnd/>
            </a:ln>
          </p:spPr>
          <p:txBody>
            <a:bodyPr wrap="none" anchor="ctr"/>
            <a:lstStyle/>
            <a:p>
              <a:endParaRPr lang="en-US"/>
            </a:p>
          </p:txBody>
        </p:sp>
      </p:grpSp>
      <p:grpSp>
        <p:nvGrpSpPr>
          <p:cNvPr id="91139" name="Group 3"/>
          <p:cNvGrpSpPr>
            <a:grpSpLocks/>
          </p:cNvGrpSpPr>
          <p:nvPr/>
        </p:nvGrpSpPr>
        <p:grpSpPr bwMode="auto">
          <a:xfrm>
            <a:off x="384175" y="2043113"/>
            <a:ext cx="8397875" cy="4591050"/>
            <a:chOff x="371" y="480"/>
            <a:chExt cx="5389" cy="3713"/>
          </a:xfrm>
        </p:grpSpPr>
        <p:sp>
          <p:nvSpPr>
            <p:cNvPr id="91141"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91142" name="Freeform 5"/>
            <p:cNvSpPr>
              <a:spLocks/>
            </p:cNvSpPr>
            <p:nvPr/>
          </p:nvSpPr>
          <p:spPr bwMode="auto">
            <a:xfrm>
              <a:off x="488" y="537"/>
              <a:ext cx="1336" cy="3652"/>
            </a:xfrm>
            <a:custGeom>
              <a:avLst/>
              <a:gdLst>
                <a:gd name="T0" fmla="*/ 1178 w 1348"/>
                <a:gd name="T1" fmla="*/ 2782 h 3652"/>
                <a:gd name="T2" fmla="*/ 18 w 1348"/>
                <a:gd name="T3" fmla="*/ 3652 h 3652"/>
                <a:gd name="T4" fmla="*/ 0 w 1348"/>
                <a:gd name="T5" fmla="*/ 0 h 3652"/>
                <a:gd name="T6" fmla="*/ 1178 w 1348"/>
                <a:gd name="T7" fmla="*/ 1636 h 3652"/>
                <a:gd name="T8" fmla="*/ 1178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91143"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91144" name="Freeform 7"/>
            <p:cNvSpPr>
              <a:spLocks/>
            </p:cNvSpPr>
            <p:nvPr/>
          </p:nvSpPr>
          <p:spPr bwMode="auto">
            <a:xfrm flipV="1">
              <a:off x="488" y="537"/>
              <a:ext cx="5160" cy="1630"/>
            </a:xfrm>
            <a:custGeom>
              <a:avLst/>
              <a:gdLst>
                <a:gd name="T0" fmla="*/ 1291 w 5172"/>
                <a:gd name="T1" fmla="*/ 0 h 1538"/>
                <a:gd name="T2" fmla="*/ 4455 w 5172"/>
                <a:gd name="T3" fmla="*/ 0 h 1538"/>
                <a:gd name="T4" fmla="*/ 4992 w 5172"/>
                <a:gd name="T5" fmla="*/ 3665 h 1538"/>
                <a:gd name="T6" fmla="*/ 0 w 5172"/>
                <a:gd name="T7" fmla="*/ 3675 h 1538"/>
                <a:gd name="T8" fmla="*/ 1291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91145"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91146"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1 h 1538"/>
                <a:gd name="T6" fmla="*/ 0 w 5172"/>
                <a:gd name="T7" fmla="*/ 1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91147" name="Group 10"/>
            <p:cNvGrpSpPr>
              <a:grpSpLocks/>
            </p:cNvGrpSpPr>
            <p:nvPr/>
          </p:nvGrpSpPr>
          <p:grpSpPr bwMode="auto">
            <a:xfrm>
              <a:off x="912" y="642"/>
              <a:ext cx="81" cy="2305"/>
              <a:chOff x="722" y="666"/>
              <a:chExt cx="81" cy="2305"/>
            </a:xfrm>
          </p:grpSpPr>
          <p:sp>
            <p:nvSpPr>
              <p:cNvPr id="91193"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94" name="Freeform 12"/>
              <p:cNvSpPr>
                <a:spLocks/>
              </p:cNvSpPr>
              <p:nvPr/>
            </p:nvSpPr>
            <p:spPr bwMode="auto">
              <a:xfrm>
                <a:off x="722" y="666"/>
                <a:ext cx="81" cy="1749"/>
              </a:xfrm>
              <a:custGeom>
                <a:avLst/>
                <a:gdLst>
                  <a:gd name="T0" fmla="*/ 0 w 69"/>
                  <a:gd name="T1" fmla="*/ 1749 h 1749"/>
                  <a:gd name="T2" fmla="*/ 0 w 69"/>
                  <a:gd name="T3" fmla="*/ 0 h 1749"/>
                  <a:gd name="T4" fmla="*/ 765 w 69"/>
                  <a:gd name="T5" fmla="*/ 35 h 1749"/>
                  <a:gd name="T6" fmla="*/ 765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48" name="Group 13"/>
            <p:cNvGrpSpPr>
              <a:grpSpLocks/>
            </p:cNvGrpSpPr>
            <p:nvPr/>
          </p:nvGrpSpPr>
          <p:grpSpPr bwMode="auto">
            <a:xfrm>
              <a:off x="1303" y="971"/>
              <a:ext cx="63" cy="1235"/>
              <a:chOff x="1303" y="971"/>
              <a:chExt cx="63" cy="1235"/>
            </a:xfrm>
          </p:grpSpPr>
          <p:sp>
            <p:nvSpPr>
              <p:cNvPr id="91191"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92" name="Freeform 15"/>
              <p:cNvSpPr>
                <a:spLocks/>
              </p:cNvSpPr>
              <p:nvPr/>
            </p:nvSpPr>
            <p:spPr bwMode="auto">
              <a:xfrm>
                <a:off x="1303" y="971"/>
                <a:ext cx="62" cy="659"/>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49" name="Group 16"/>
            <p:cNvGrpSpPr>
              <a:grpSpLocks/>
            </p:cNvGrpSpPr>
            <p:nvPr/>
          </p:nvGrpSpPr>
          <p:grpSpPr bwMode="auto">
            <a:xfrm>
              <a:off x="1968" y="1205"/>
              <a:ext cx="63" cy="1093"/>
              <a:chOff x="1968" y="1205"/>
              <a:chExt cx="63" cy="1093"/>
            </a:xfrm>
          </p:grpSpPr>
          <p:sp>
            <p:nvSpPr>
              <p:cNvPr id="91189"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90" name="Freeform 18"/>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0" name="Group 19"/>
            <p:cNvGrpSpPr>
              <a:grpSpLocks/>
            </p:cNvGrpSpPr>
            <p:nvPr/>
          </p:nvGrpSpPr>
          <p:grpSpPr bwMode="auto">
            <a:xfrm>
              <a:off x="1682" y="881"/>
              <a:ext cx="76" cy="2355"/>
              <a:chOff x="1682" y="881"/>
              <a:chExt cx="68" cy="2740"/>
            </a:xfrm>
          </p:grpSpPr>
          <p:sp>
            <p:nvSpPr>
              <p:cNvPr id="91187"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88" name="Freeform 21"/>
              <p:cNvSpPr>
                <a:spLocks/>
              </p:cNvSpPr>
              <p:nvPr/>
            </p:nvSpPr>
            <p:spPr bwMode="auto">
              <a:xfrm>
                <a:off x="1682" y="881"/>
                <a:ext cx="67" cy="2167"/>
              </a:xfrm>
              <a:custGeom>
                <a:avLst/>
                <a:gdLst>
                  <a:gd name="T0" fmla="*/ 0 w 69"/>
                  <a:gd name="T1" fmla="*/ 43542 h 1749"/>
                  <a:gd name="T2" fmla="*/ 0 w 69"/>
                  <a:gd name="T3" fmla="*/ 0 h 1749"/>
                  <a:gd name="T4" fmla="*/ 45 w 69"/>
                  <a:gd name="T5" fmla="*/ 866 h 1749"/>
                  <a:gd name="T6" fmla="*/ 45 w 69"/>
                  <a:gd name="T7" fmla="*/ 435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1" name="Group 22"/>
            <p:cNvGrpSpPr>
              <a:grpSpLocks/>
            </p:cNvGrpSpPr>
            <p:nvPr/>
          </p:nvGrpSpPr>
          <p:grpSpPr bwMode="auto">
            <a:xfrm>
              <a:off x="2350" y="906"/>
              <a:ext cx="63" cy="2207"/>
              <a:chOff x="2350" y="906"/>
              <a:chExt cx="63" cy="2207"/>
            </a:xfrm>
          </p:grpSpPr>
          <p:sp>
            <p:nvSpPr>
              <p:cNvPr id="91185"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86" name="Freeform 24"/>
              <p:cNvSpPr>
                <a:spLocks/>
              </p:cNvSpPr>
              <p:nvPr/>
            </p:nvSpPr>
            <p:spPr bwMode="auto">
              <a:xfrm>
                <a:off x="2351" y="906"/>
                <a:ext cx="62" cy="1634"/>
              </a:xfrm>
              <a:custGeom>
                <a:avLst/>
                <a:gdLst>
                  <a:gd name="T0" fmla="*/ 0 w 69"/>
                  <a:gd name="T1" fmla="*/ 631 h 1749"/>
                  <a:gd name="T2" fmla="*/ 0 w 69"/>
                  <a:gd name="T3" fmla="*/ 0 h 1749"/>
                  <a:gd name="T4" fmla="*/ 13 w 69"/>
                  <a:gd name="T5" fmla="*/ 13 h 1749"/>
                  <a:gd name="T6" fmla="*/ 13 w 69"/>
                  <a:gd name="T7" fmla="*/ 631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2" name="Group 25"/>
            <p:cNvGrpSpPr>
              <a:grpSpLocks/>
            </p:cNvGrpSpPr>
            <p:nvPr/>
          </p:nvGrpSpPr>
          <p:grpSpPr bwMode="auto">
            <a:xfrm>
              <a:off x="2630" y="1697"/>
              <a:ext cx="54" cy="799"/>
              <a:chOff x="2630" y="1697"/>
              <a:chExt cx="66" cy="799"/>
            </a:xfrm>
          </p:grpSpPr>
          <p:sp>
            <p:nvSpPr>
              <p:cNvPr id="91183"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84" name="Freeform 27"/>
              <p:cNvSpPr>
                <a:spLocks/>
              </p:cNvSpPr>
              <p:nvPr/>
            </p:nvSpPr>
            <p:spPr bwMode="auto">
              <a:xfrm>
                <a:off x="2634" y="1697"/>
                <a:ext cx="62" cy="532"/>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3" name="Group 28"/>
            <p:cNvGrpSpPr>
              <a:grpSpLocks/>
            </p:cNvGrpSpPr>
            <p:nvPr/>
          </p:nvGrpSpPr>
          <p:grpSpPr bwMode="auto">
            <a:xfrm>
              <a:off x="3006" y="1908"/>
              <a:ext cx="39" cy="690"/>
              <a:chOff x="3006" y="2018"/>
              <a:chExt cx="37" cy="928"/>
            </a:xfrm>
          </p:grpSpPr>
          <p:sp>
            <p:nvSpPr>
              <p:cNvPr id="91181"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82"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4" name="Group 31"/>
            <p:cNvGrpSpPr>
              <a:grpSpLocks/>
            </p:cNvGrpSpPr>
            <p:nvPr/>
          </p:nvGrpSpPr>
          <p:grpSpPr bwMode="auto">
            <a:xfrm>
              <a:off x="3334" y="2146"/>
              <a:ext cx="30" cy="394"/>
              <a:chOff x="3334" y="2146"/>
              <a:chExt cx="30" cy="394"/>
            </a:xfrm>
          </p:grpSpPr>
          <p:sp>
            <p:nvSpPr>
              <p:cNvPr id="91179"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80"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5" name="Group 34"/>
            <p:cNvGrpSpPr>
              <a:grpSpLocks/>
            </p:cNvGrpSpPr>
            <p:nvPr/>
          </p:nvGrpSpPr>
          <p:grpSpPr bwMode="auto">
            <a:xfrm>
              <a:off x="3743" y="1865"/>
              <a:ext cx="37" cy="807"/>
              <a:chOff x="3743" y="1865"/>
              <a:chExt cx="37" cy="1010"/>
            </a:xfrm>
          </p:grpSpPr>
          <p:sp>
            <p:nvSpPr>
              <p:cNvPr id="91177"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78"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6" name="Group 37"/>
            <p:cNvGrpSpPr>
              <a:grpSpLocks/>
            </p:cNvGrpSpPr>
            <p:nvPr/>
          </p:nvGrpSpPr>
          <p:grpSpPr bwMode="auto">
            <a:xfrm>
              <a:off x="3426" y="1586"/>
              <a:ext cx="63" cy="1859"/>
              <a:chOff x="3426" y="1586"/>
              <a:chExt cx="63" cy="1859"/>
            </a:xfrm>
          </p:grpSpPr>
          <p:sp>
            <p:nvSpPr>
              <p:cNvPr id="91175"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76" name="Freeform 39"/>
              <p:cNvSpPr>
                <a:spLocks/>
              </p:cNvSpPr>
              <p:nvPr/>
            </p:nvSpPr>
            <p:spPr bwMode="auto">
              <a:xfrm>
                <a:off x="3426" y="1586"/>
                <a:ext cx="63" cy="1282"/>
              </a:xfrm>
              <a:custGeom>
                <a:avLst/>
                <a:gdLst>
                  <a:gd name="T0" fmla="*/ 0 w 69"/>
                  <a:gd name="T1" fmla="*/ 17 h 1749"/>
                  <a:gd name="T2" fmla="*/ 0 w 69"/>
                  <a:gd name="T3" fmla="*/ 0 h 1749"/>
                  <a:gd name="T4" fmla="*/ 18 w 69"/>
                  <a:gd name="T5" fmla="*/ 1 h 1749"/>
                  <a:gd name="T6" fmla="*/ 18 w 69"/>
                  <a:gd name="T7" fmla="*/ 17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7" name="Group 40"/>
            <p:cNvGrpSpPr>
              <a:grpSpLocks/>
            </p:cNvGrpSpPr>
            <p:nvPr/>
          </p:nvGrpSpPr>
          <p:grpSpPr bwMode="auto">
            <a:xfrm>
              <a:off x="4037" y="1694"/>
              <a:ext cx="52" cy="1262"/>
              <a:chOff x="4037" y="1694"/>
              <a:chExt cx="52" cy="1262"/>
            </a:xfrm>
          </p:grpSpPr>
          <p:sp>
            <p:nvSpPr>
              <p:cNvPr id="91173"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74"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8" name="Group 43"/>
            <p:cNvGrpSpPr>
              <a:grpSpLocks/>
            </p:cNvGrpSpPr>
            <p:nvPr/>
          </p:nvGrpSpPr>
          <p:grpSpPr bwMode="auto">
            <a:xfrm>
              <a:off x="4371" y="2084"/>
              <a:ext cx="38" cy="654"/>
              <a:chOff x="4371" y="2084"/>
              <a:chExt cx="38" cy="654"/>
            </a:xfrm>
          </p:grpSpPr>
          <p:sp>
            <p:nvSpPr>
              <p:cNvPr id="91171"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72"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59" name="Group 46"/>
            <p:cNvGrpSpPr>
              <a:grpSpLocks/>
            </p:cNvGrpSpPr>
            <p:nvPr/>
          </p:nvGrpSpPr>
          <p:grpSpPr bwMode="auto">
            <a:xfrm>
              <a:off x="4559" y="2143"/>
              <a:ext cx="29" cy="521"/>
              <a:chOff x="4559" y="2143"/>
              <a:chExt cx="29" cy="521"/>
            </a:xfrm>
          </p:grpSpPr>
          <p:sp>
            <p:nvSpPr>
              <p:cNvPr id="91169"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70"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60" name="Group 49"/>
            <p:cNvGrpSpPr>
              <a:grpSpLocks/>
            </p:cNvGrpSpPr>
            <p:nvPr/>
          </p:nvGrpSpPr>
          <p:grpSpPr bwMode="auto">
            <a:xfrm>
              <a:off x="4655" y="2101"/>
              <a:ext cx="29" cy="819"/>
              <a:chOff x="4655" y="2101"/>
              <a:chExt cx="29" cy="819"/>
            </a:xfrm>
          </p:grpSpPr>
          <p:sp>
            <p:nvSpPr>
              <p:cNvPr id="91167"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68"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1161" name="Group 52"/>
            <p:cNvGrpSpPr>
              <a:grpSpLocks/>
            </p:cNvGrpSpPr>
            <p:nvPr/>
          </p:nvGrpSpPr>
          <p:grpSpPr bwMode="auto">
            <a:xfrm flipH="1">
              <a:off x="5051" y="860"/>
              <a:ext cx="72" cy="1822"/>
              <a:chOff x="1968" y="1205"/>
              <a:chExt cx="63" cy="1093"/>
            </a:xfrm>
          </p:grpSpPr>
          <p:sp>
            <p:nvSpPr>
              <p:cNvPr id="91165"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1166" name="Freeform 54"/>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91162"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91163"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91164"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28674" name="Rectangle 2"/>
          <p:cNvSpPr>
            <a:spLocks noChangeArrowheads="1"/>
          </p:cNvSpPr>
          <p:nvPr/>
        </p:nvSpPr>
        <p:spPr bwMode="gray">
          <a:xfrm>
            <a:off x="762000" y="274638"/>
            <a:ext cx="7620000" cy="868362"/>
          </a:xfrm>
          <a:prstGeom prst="rect">
            <a:avLst/>
          </a:prstGeom>
          <a:noFill/>
          <a:ln w="9525">
            <a:noFill/>
            <a:miter lim="800000"/>
            <a:headEnd/>
            <a:tailEnd/>
          </a:ln>
        </p:spPr>
        <p:txBody>
          <a:bodyPr anchor="ctr"/>
          <a:lstStyle/>
          <a:p>
            <a:pPr algn="ctr">
              <a:defRPr/>
            </a:pPr>
            <a:r>
              <a:rPr lang="en-US" sz="3600" b="1" i="0" kern="0" spc="50" dirty="0">
                <a:solidFill>
                  <a:srgbClr val="FCFDFE"/>
                </a:solidFill>
                <a:latin typeface="+mj-lt"/>
                <a:ea typeface="+mj-ea"/>
                <a:cs typeface="+mj-cs"/>
              </a:rPr>
              <a:t>#5: Drinking Water Treatment</a:t>
            </a:r>
          </a:p>
        </p:txBody>
      </p:sp>
    </p:spTree>
    <p:extLst>
      <p:ext uri="{BB962C8B-B14F-4D97-AF65-F5344CB8AC3E}">
        <p14:creationId xmlns:p14="http://schemas.microsoft.com/office/powerpoint/2010/main" val="2649945012"/>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3185" name="Group 3"/>
          <p:cNvGrpSpPr>
            <a:grpSpLocks/>
          </p:cNvGrpSpPr>
          <p:nvPr/>
        </p:nvGrpSpPr>
        <p:grpSpPr bwMode="auto">
          <a:xfrm>
            <a:off x="384175" y="2043113"/>
            <a:ext cx="8397875" cy="4591050"/>
            <a:chOff x="371" y="480"/>
            <a:chExt cx="5389" cy="3713"/>
          </a:xfrm>
        </p:grpSpPr>
        <p:sp>
          <p:nvSpPr>
            <p:cNvPr id="93201"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93202" name="Freeform 5"/>
            <p:cNvSpPr>
              <a:spLocks/>
            </p:cNvSpPr>
            <p:nvPr/>
          </p:nvSpPr>
          <p:spPr bwMode="auto">
            <a:xfrm>
              <a:off x="488" y="537"/>
              <a:ext cx="1336" cy="3652"/>
            </a:xfrm>
            <a:custGeom>
              <a:avLst/>
              <a:gdLst>
                <a:gd name="T0" fmla="*/ 1178 w 1348"/>
                <a:gd name="T1" fmla="*/ 2782 h 3652"/>
                <a:gd name="T2" fmla="*/ 18 w 1348"/>
                <a:gd name="T3" fmla="*/ 3652 h 3652"/>
                <a:gd name="T4" fmla="*/ 0 w 1348"/>
                <a:gd name="T5" fmla="*/ 0 h 3652"/>
                <a:gd name="T6" fmla="*/ 1178 w 1348"/>
                <a:gd name="T7" fmla="*/ 1636 h 3652"/>
                <a:gd name="T8" fmla="*/ 1178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93203"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93204" name="Freeform 7"/>
            <p:cNvSpPr>
              <a:spLocks/>
            </p:cNvSpPr>
            <p:nvPr/>
          </p:nvSpPr>
          <p:spPr bwMode="auto">
            <a:xfrm flipV="1">
              <a:off x="488" y="537"/>
              <a:ext cx="5160" cy="1630"/>
            </a:xfrm>
            <a:custGeom>
              <a:avLst/>
              <a:gdLst>
                <a:gd name="T0" fmla="*/ 1291 w 5172"/>
                <a:gd name="T1" fmla="*/ 0 h 1538"/>
                <a:gd name="T2" fmla="*/ 4455 w 5172"/>
                <a:gd name="T3" fmla="*/ 0 h 1538"/>
                <a:gd name="T4" fmla="*/ 4992 w 5172"/>
                <a:gd name="T5" fmla="*/ 3665 h 1538"/>
                <a:gd name="T6" fmla="*/ 0 w 5172"/>
                <a:gd name="T7" fmla="*/ 3675 h 1538"/>
                <a:gd name="T8" fmla="*/ 1291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93205"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93206"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1 h 1538"/>
                <a:gd name="T6" fmla="*/ 0 w 5172"/>
                <a:gd name="T7" fmla="*/ 1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93207" name="Group 10"/>
            <p:cNvGrpSpPr>
              <a:grpSpLocks/>
            </p:cNvGrpSpPr>
            <p:nvPr/>
          </p:nvGrpSpPr>
          <p:grpSpPr bwMode="auto">
            <a:xfrm>
              <a:off x="912" y="642"/>
              <a:ext cx="81" cy="2305"/>
              <a:chOff x="722" y="666"/>
              <a:chExt cx="81" cy="2305"/>
            </a:xfrm>
          </p:grpSpPr>
          <p:sp>
            <p:nvSpPr>
              <p:cNvPr id="93253"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54" name="Freeform 12"/>
              <p:cNvSpPr>
                <a:spLocks/>
              </p:cNvSpPr>
              <p:nvPr/>
            </p:nvSpPr>
            <p:spPr bwMode="auto">
              <a:xfrm>
                <a:off x="722" y="666"/>
                <a:ext cx="81" cy="1749"/>
              </a:xfrm>
              <a:custGeom>
                <a:avLst/>
                <a:gdLst>
                  <a:gd name="T0" fmla="*/ 0 w 69"/>
                  <a:gd name="T1" fmla="*/ 1749 h 1749"/>
                  <a:gd name="T2" fmla="*/ 0 w 69"/>
                  <a:gd name="T3" fmla="*/ 0 h 1749"/>
                  <a:gd name="T4" fmla="*/ 765 w 69"/>
                  <a:gd name="T5" fmla="*/ 35 h 1749"/>
                  <a:gd name="T6" fmla="*/ 765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08" name="Group 13"/>
            <p:cNvGrpSpPr>
              <a:grpSpLocks/>
            </p:cNvGrpSpPr>
            <p:nvPr/>
          </p:nvGrpSpPr>
          <p:grpSpPr bwMode="auto">
            <a:xfrm>
              <a:off x="1303" y="971"/>
              <a:ext cx="63" cy="1235"/>
              <a:chOff x="1303" y="971"/>
              <a:chExt cx="63" cy="1235"/>
            </a:xfrm>
          </p:grpSpPr>
          <p:sp>
            <p:nvSpPr>
              <p:cNvPr id="93251"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52" name="Freeform 15"/>
              <p:cNvSpPr>
                <a:spLocks/>
              </p:cNvSpPr>
              <p:nvPr/>
            </p:nvSpPr>
            <p:spPr bwMode="auto">
              <a:xfrm>
                <a:off x="1303" y="971"/>
                <a:ext cx="62" cy="659"/>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09" name="Group 16"/>
            <p:cNvGrpSpPr>
              <a:grpSpLocks/>
            </p:cNvGrpSpPr>
            <p:nvPr/>
          </p:nvGrpSpPr>
          <p:grpSpPr bwMode="auto">
            <a:xfrm>
              <a:off x="1968" y="1205"/>
              <a:ext cx="63" cy="1093"/>
              <a:chOff x="1968" y="1205"/>
              <a:chExt cx="63" cy="1093"/>
            </a:xfrm>
          </p:grpSpPr>
          <p:sp>
            <p:nvSpPr>
              <p:cNvPr id="93249"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50" name="Freeform 18"/>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0" name="Group 19"/>
            <p:cNvGrpSpPr>
              <a:grpSpLocks/>
            </p:cNvGrpSpPr>
            <p:nvPr/>
          </p:nvGrpSpPr>
          <p:grpSpPr bwMode="auto">
            <a:xfrm>
              <a:off x="1682" y="881"/>
              <a:ext cx="76" cy="2355"/>
              <a:chOff x="1682" y="881"/>
              <a:chExt cx="68" cy="2740"/>
            </a:xfrm>
          </p:grpSpPr>
          <p:sp>
            <p:nvSpPr>
              <p:cNvPr id="93247"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48" name="Freeform 21"/>
              <p:cNvSpPr>
                <a:spLocks/>
              </p:cNvSpPr>
              <p:nvPr/>
            </p:nvSpPr>
            <p:spPr bwMode="auto">
              <a:xfrm>
                <a:off x="1682" y="881"/>
                <a:ext cx="67" cy="2167"/>
              </a:xfrm>
              <a:custGeom>
                <a:avLst/>
                <a:gdLst>
                  <a:gd name="T0" fmla="*/ 0 w 69"/>
                  <a:gd name="T1" fmla="*/ 43542 h 1749"/>
                  <a:gd name="T2" fmla="*/ 0 w 69"/>
                  <a:gd name="T3" fmla="*/ 0 h 1749"/>
                  <a:gd name="T4" fmla="*/ 45 w 69"/>
                  <a:gd name="T5" fmla="*/ 866 h 1749"/>
                  <a:gd name="T6" fmla="*/ 45 w 69"/>
                  <a:gd name="T7" fmla="*/ 435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1" name="Group 22"/>
            <p:cNvGrpSpPr>
              <a:grpSpLocks/>
            </p:cNvGrpSpPr>
            <p:nvPr/>
          </p:nvGrpSpPr>
          <p:grpSpPr bwMode="auto">
            <a:xfrm>
              <a:off x="2350" y="906"/>
              <a:ext cx="63" cy="2207"/>
              <a:chOff x="2350" y="906"/>
              <a:chExt cx="63" cy="2207"/>
            </a:xfrm>
          </p:grpSpPr>
          <p:sp>
            <p:nvSpPr>
              <p:cNvPr id="93245"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46" name="Freeform 24"/>
              <p:cNvSpPr>
                <a:spLocks/>
              </p:cNvSpPr>
              <p:nvPr/>
            </p:nvSpPr>
            <p:spPr bwMode="auto">
              <a:xfrm>
                <a:off x="2351" y="906"/>
                <a:ext cx="62" cy="1634"/>
              </a:xfrm>
              <a:custGeom>
                <a:avLst/>
                <a:gdLst>
                  <a:gd name="T0" fmla="*/ 0 w 69"/>
                  <a:gd name="T1" fmla="*/ 631 h 1749"/>
                  <a:gd name="T2" fmla="*/ 0 w 69"/>
                  <a:gd name="T3" fmla="*/ 0 h 1749"/>
                  <a:gd name="T4" fmla="*/ 13 w 69"/>
                  <a:gd name="T5" fmla="*/ 13 h 1749"/>
                  <a:gd name="T6" fmla="*/ 13 w 69"/>
                  <a:gd name="T7" fmla="*/ 631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2" name="Group 25"/>
            <p:cNvGrpSpPr>
              <a:grpSpLocks/>
            </p:cNvGrpSpPr>
            <p:nvPr/>
          </p:nvGrpSpPr>
          <p:grpSpPr bwMode="auto">
            <a:xfrm>
              <a:off x="2630" y="1697"/>
              <a:ext cx="54" cy="799"/>
              <a:chOff x="2630" y="1697"/>
              <a:chExt cx="66" cy="799"/>
            </a:xfrm>
          </p:grpSpPr>
          <p:sp>
            <p:nvSpPr>
              <p:cNvPr id="93243"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44" name="Freeform 27"/>
              <p:cNvSpPr>
                <a:spLocks/>
              </p:cNvSpPr>
              <p:nvPr/>
            </p:nvSpPr>
            <p:spPr bwMode="auto">
              <a:xfrm>
                <a:off x="2634" y="1697"/>
                <a:ext cx="62" cy="532"/>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3" name="Group 28"/>
            <p:cNvGrpSpPr>
              <a:grpSpLocks/>
            </p:cNvGrpSpPr>
            <p:nvPr/>
          </p:nvGrpSpPr>
          <p:grpSpPr bwMode="auto">
            <a:xfrm>
              <a:off x="3006" y="1908"/>
              <a:ext cx="39" cy="690"/>
              <a:chOff x="3006" y="2018"/>
              <a:chExt cx="37" cy="928"/>
            </a:xfrm>
          </p:grpSpPr>
          <p:sp>
            <p:nvSpPr>
              <p:cNvPr id="93241"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42"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4" name="Group 31"/>
            <p:cNvGrpSpPr>
              <a:grpSpLocks/>
            </p:cNvGrpSpPr>
            <p:nvPr/>
          </p:nvGrpSpPr>
          <p:grpSpPr bwMode="auto">
            <a:xfrm>
              <a:off x="3334" y="2146"/>
              <a:ext cx="30" cy="394"/>
              <a:chOff x="3334" y="2146"/>
              <a:chExt cx="30" cy="394"/>
            </a:xfrm>
          </p:grpSpPr>
          <p:sp>
            <p:nvSpPr>
              <p:cNvPr id="93239"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40"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5" name="Group 34"/>
            <p:cNvGrpSpPr>
              <a:grpSpLocks/>
            </p:cNvGrpSpPr>
            <p:nvPr/>
          </p:nvGrpSpPr>
          <p:grpSpPr bwMode="auto">
            <a:xfrm>
              <a:off x="3743" y="1865"/>
              <a:ext cx="37" cy="807"/>
              <a:chOff x="3743" y="1865"/>
              <a:chExt cx="37" cy="1010"/>
            </a:xfrm>
          </p:grpSpPr>
          <p:sp>
            <p:nvSpPr>
              <p:cNvPr id="93237"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38"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6" name="Group 37"/>
            <p:cNvGrpSpPr>
              <a:grpSpLocks/>
            </p:cNvGrpSpPr>
            <p:nvPr/>
          </p:nvGrpSpPr>
          <p:grpSpPr bwMode="auto">
            <a:xfrm>
              <a:off x="3426" y="1586"/>
              <a:ext cx="63" cy="1859"/>
              <a:chOff x="3426" y="1586"/>
              <a:chExt cx="63" cy="1859"/>
            </a:xfrm>
          </p:grpSpPr>
          <p:sp>
            <p:nvSpPr>
              <p:cNvPr id="93235"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36" name="Freeform 39"/>
              <p:cNvSpPr>
                <a:spLocks/>
              </p:cNvSpPr>
              <p:nvPr/>
            </p:nvSpPr>
            <p:spPr bwMode="auto">
              <a:xfrm>
                <a:off x="3426" y="1586"/>
                <a:ext cx="63" cy="1282"/>
              </a:xfrm>
              <a:custGeom>
                <a:avLst/>
                <a:gdLst>
                  <a:gd name="T0" fmla="*/ 0 w 69"/>
                  <a:gd name="T1" fmla="*/ 17 h 1749"/>
                  <a:gd name="T2" fmla="*/ 0 w 69"/>
                  <a:gd name="T3" fmla="*/ 0 h 1749"/>
                  <a:gd name="T4" fmla="*/ 18 w 69"/>
                  <a:gd name="T5" fmla="*/ 1 h 1749"/>
                  <a:gd name="T6" fmla="*/ 18 w 69"/>
                  <a:gd name="T7" fmla="*/ 17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7" name="Group 40"/>
            <p:cNvGrpSpPr>
              <a:grpSpLocks/>
            </p:cNvGrpSpPr>
            <p:nvPr/>
          </p:nvGrpSpPr>
          <p:grpSpPr bwMode="auto">
            <a:xfrm>
              <a:off x="4037" y="1694"/>
              <a:ext cx="52" cy="1262"/>
              <a:chOff x="4037" y="1694"/>
              <a:chExt cx="52" cy="1262"/>
            </a:xfrm>
          </p:grpSpPr>
          <p:sp>
            <p:nvSpPr>
              <p:cNvPr id="93233"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34"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8" name="Group 43"/>
            <p:cNvGrpSpPr>
              <a:grpSpLocks/>
            </p:cNvGrpSpPr>
            <p:nvPr/>
          </p:nvGrpSpPr>
          <p:grpSpPr bwMode="auto">
            <a:xfrm>
              <a:off x="4371" y="2084"/>
              <a:ext cx="38" cy="654"/>
              <a:chOff x="4371" y="2084"/>
              <a:chExt cx="38" cy="654"/>
            </a:xfrm>
          </p:grpSpPr>
          <p:sp>
            <p:nvSpPr>
              <p:cNvPr id="93231"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32"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19" name="Group 46"/>
            <p:cNvGrpSpPr>
              <a:grpSpLocks/>
            </p:cNvGrpSpPr>
            <p:nvPr/>
          </p:nvGrpSpPr>
          <p:grpSpPr bwMode="auto">
            <a:xfrm>
              <a:off x="4559" y="2143"/>
              <a:ext cx="29" cy="521"/>
              <a:chOff x="4559" y="2143"/>
              <a:chExt cx="29" cy="521"/>
            </a:xfrm>
          </p:grpSpPr>
          <p:sp>
            <p:nvSpPr>
              <p:cNvPr id="93229"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30"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20" name="Group 49"/>
            <p:cNvGrpSpPr>
              <a:grpSpLocks/>
            </p:cNvGrpSpPr>
            <p:nvPr/>
          </p:nvGrpSpPr>
          <p:grpSpPr bwMode="auto">
            <a:xfrm>
              <a:off x="4655" y="2101"/>
              <a:ext cx="29" cy="819"/>
              <a:chOff x="4655" y="2101"/>
              <a:chExt cx="29" cy="819"/>
            </a:xfrm>
          </p:grpSpPr>
          <p:sp>
            <p:nvSpPr>
              <p:cNvPr id="93227"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28"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3221" name="Group 52"/>
            <p:cNvGrpSpPr>
              <a:grpSpLocks/>
            </p:cNvGrpSpPr>
            <p:nvPr/>
          </p:nvGrpSpPr>
          <p:grpSpPr bwMode="auto">
            <a:xfrm flipH="1">
              <a:off x="5051" y="860"/>
              <a:ext cx="72" cy="1822"/>
              <a:chOff x="1968" y="1205"/>
              <a:chExt cx="63" cy="1093"/>
            </a:xfrm>
          </p:grpSpPr>
          <p:sp>
            <p:nvSpPr>
              <p:cNvPr id="93225"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3226" name="Freeform 54"/>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93222"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93223"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93224"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93186" name="Line 31"/>
          <p:cNvSpPr>
            <a:spLocks noChangeShapeType="1"/>
          </p:cNvSpPr>
          <p:nvPr/>
        </p:nvSpPr>
        <p:spPr bwMode="auto">
          <a:xfrm flipH="1">
            <a:off x="1543050" y="1609725"/>
            <a:ext cx="2427288" cy="204788"/>
          </a:xfrm>
          <a:prstGeom prst="line">
            <a:avLst/>
          </a:prstGeom>
          <a:noFill/>
          <a:ln w="76200">
            <a:solidFill>
              <a:schemeClr val="tx1"/>
            </a:solidFill>
            <a:round/>
            <a:headEnd/>
            <a:tailEnd type="triangle" w="med" len="med"/>
          </a:ln>
        </p:spPr>
        <p:txBody>
          <a:bodyPr/>
          <a:lstStyle/>
          <a:p>
            <a:endParaRPr lang="en-US"/>
          </a:p>
        </p:txBody>
      </p:sp>
      <p:sp>
        <p:nvSpPr>
          <p:cNvPr id="93187" name="Text Box 37"/>
          <p:cNvSpPr txBox="1">
            <a:spLocks noChangeArrowheads="1"/>
          </p:cNvSpPr>
          <p:nvPr/>
        </p:nvSpPr>
        <p:spPr bwMode="auto">
          <a:xfrm>
            <a:off x="4002088" y="1417638"/>
            <a:ext cx="2144712" cy="366712"/>
          </a:xfrm>
          <a:prstGeom prst="rect">
            <a:avLst/>
          </a:prstGeom>
          <a:noFill/>
          <a:ln w="9525">
            <a:noFill/>
            <a:miter lim="800000"/>
            <a:headEnd/>
            <a:tailEnd/>
          </a:ln>
        </p:spPr>
        <p:txBody>
          <a:bodyPr wrap="none">
            <a:spAutoFit/>
          </a:bodyPr>
          <a:lstStyle/>
          <a:p>
            <a:r>
              <a:rPr lang="en-US" i="0">
                <a:latin typeface="Tahoma" pitchFamily="34" charset="0"/>
              </a:rPr>
              <a:t>Alternative supplies</a:t>
            </a:r>
          </a:p>
        </p:txBody>
      </p:sp>
      <p:sp>
        <p:nvSpPr>
          <p:cNvPr id="93188" name="Line 38"/>
          <p:cNvSpPr>
            <a:spLocks noChangeShapeType="1"/>
          </p:cNvSpPr>
          <p:nvPr/>
        </p:nvSpPr>
        <p:spPr bwMode="auto">
          <a:xfrm flipH="1" flipV="1">
            <a:off x="6202363" y="1624013"/>
            <a:ext cx="2690812" cy="0"/>
          </a:xfrm>
          <a:prstGeom prst="line">
            <a:avLst/>
          </a:prstGeom>
          <a:noFill/>
          <a:ln w="76200">
            <a:solidFill>
              <a:schemeClr val="tx1"/>
            </a:solidFill>
            <a:round/>
            <a:headEnd/>
            <a:tailEnd type="triangle" w="med" len="med"/>
          </a:ln>
        </p:spPr>
        <p:txBody>
          <a:bodyPr/>
          <a:lstStyle/>
          <a:p>
            <a:endParaRPr lang="en-US"/>
          </a:p>
        </p:txBody>
      </p:sp>
      <p:sp>
        <p:nvSpPr>
          <p:cNvPr id="93189" name="Text Box 67"/>
          <p:cNvSpPr txBox="1">
            <a:spLocks noChangeArrowheads="1"/>
          </p:cNvSpPr>
          <p:nvPr/>
        </p:nvSpPr>
        <p:spPr bwMode="auto">
          <a:xfrm>
            <a:off x="920750" y="3811588"/>
            <a:ext cx="809625" cy="1189037"/>
          </a:xfrm>
          <a:prstGeom prst="rect">
            <a:avLst/>
          </a:prstGeom>
          <a:noFill/>
          <a:ln w="9525">
            <a:noFill/>
            <a:miter lim="800000"/>
            <a:headEnd/>
            <a:tailEnd/>
          </a:ln>
        </p:spPr>
        <p:txBody>
          <a:bodyPr wrap="none">
            <a:spAutoFit/>
          </a:bodyPr>
          <a:lstStyle/>
          <a:p>
            <a:r>
              <a:rPr lang="en-US" sz="7200" b="1" i="0">
                <a:solidFill>
                  <a:srgbClr val="FF0066"/>
                </a:solidFill>
                <a:latin typeface="Tahoma" pitchFamily="34" charset="0"/>
              </a:rPr>
              <a:t>X</a:t>
            </a:r>
          </a:p>
        </p:txBody>
      </p:sp>
      <p:sp>
        <p:nvSpPr>
          <p:cNvPr id="93190" name="Text Box 68"/>
          <p:cNvSpPr txBox="1">
            <a:spLocks noChangeArrowheads="1"/>
          </p:cNvSpPr>
          <p:nvPr/>
        </p:nvSpPr>
        <p:spPr bwMode="auto">
          <a:xfrm>
            <a:off x="2557463" y="3021013"/>
            <a:ext cx="706437" cy="1006475"/>
          </a:xfrm>
          <a:prstGeom prst="rect">
            <a:avLst/>
          </a:prstGeom>
          <a:noFill/>
          <a:ln w="9525">
            <a:noFill/>
            <a:miter lim="800000"/>
            <a:headEnd/>
            <a:tailEnd/>
          </a:ln>
        </p:spPr>
        <p:txBody>
          <a:bodyPr wrap="none">
            <a:spAutoFit/>
          </a:bodyPr>
          <a:lstStyle/>
          <a:p>
            <a:r>
              <a:rPr lang="en-US" sz="6000" b="1" i="0">
                <a:solidFill>
                  <a:srgbClr val="FF0066"/>
                </a:solidFill>
                <a:latin typeface="Tahoma" pitchFamily="34" charset="0"/>
              </a:rPr>
              <a:t>X</a:t>
            </a:r>
          </a:p>
        </p:txBody>
      </p:sp>
      <p:sp>
        <p:nvSpPr>
          <p:cNvPr id="93191" name="Text Box 69"/>
          <p:cNvSpPr txBox="1">
            <a:spLocks noChangeArrowheads="1"/>
          </p:cNvSpPr>
          <p:nvPr/>
        </p:nvSpPr>
        <p:spPr bwMode="auto">
          <a:xfrm>
            <a:off x="3665538" y="3735388"/>
            <a:ext cx="566737" cy="762000"/>
          </a:xfrm>
          <a:prstGeom prst="rect">
            <a:avLst/>
          </a:prstGeom>
          <a:noFill/>
          <a:ln w="9525">
            <a:noFill/>
            <a:miter lim="800000"/>
            <a:headEnd/>
            <a:tailEnd/>
          </a:ln>
        </p:spPr>
        <p:txBody>
          <a:bodyPr wrap="none">
            <a:spAutoFit/>
          </a:bodyPr>
          <a:lstStyle/>
          <a:p>
            <a:r>
              <a:rPr lang="en-US" sz="4400" b="1" i="0">
                <a:solidFill>
                  <a:srgbClr val="FF0066"/>
                </a:solidFill>
                <a:latin typeface="Tahoma" pitchFamily="34" charset="0"/>
              </a:rPr>
              <a:t>X</a:t>
            </a:r>
          </a:p>
        </p:txBody>
      </p:sp>
      <p:sp>
        <p:nvSpPr>
          <p:cNvPr id="93192" name="Text Box 70"/>
          <p:cNvSpPr txBox="1">
            <a:spLocks noChangeArrowheads="1"/>
          </p:cNvSpPr>
          <p:nvPr/>
        </p:nvSpPr>
        <p:spPr bwMode="auto">
          <a:xfrm>
            <a:off x="4808538" y="3992563"/>
            <a:ext cx="427037" cy="519112"/>
          </a:xfrm>
          <a:prstGeom prst="rect">
            <a:avLst/>
          </a:prstGeom>
          <a:noFill/>
          <a:ln w="9525">
            <a:noFill/>
            <a:miter lim="800000"/>
            <a:headEnd/>
            <a:tailEnd/>
          </a:ln>
        </p:spPr>
        <p:txBody>
          <a:bodyPr wrap="none">
            <a:spAutoFit/>
          </a:bodyPr>
          <a:lstStyle/>
          <a:p>
            <a:r>
              <a:rPr lang="en-US" sz="2800" b="1" i="0">
                <a:solidFill>
                  <a:srgbClr val="FF0066"/>
                </a:solidFill>
                <a:latin typeface="Tahoma" pitchFamily="34" charset="0"/>
              </a:rPr>
              <a:t>X</a:t>
            </a:r>
          </a:p>
        </p:txBody>
      </p:sp>
      <p:sp>
        <p:nvSpPr>
          <p:cNvPr id="93193" name="Text Box 71"/>
          <p:cNvSpPr txBox="1">
            <a:spLocks noChangeArrowheads="1"/>
          </p:cNvSpPr>
          <p:nvPr/>
        </p:nvSpPr>
        <p:spPr bwMode="auto">
          <a:xfrm>
            <a:off x="6710363" y="4178300"/>
            <a:ext cx="427037" cy="519113"/>
          </a:xfrm>
          <a:prstGeom prst="rect">
            <a:avLst/>
          </a:prstGeom>
          <a:noFill/>
          <a:ln w="9525">
            <a:noFill/>
            <a:miter lim="800000"/>
            <a:headEnd/>
            <a:tailEnd/>
          </a:ln>
        </p:spPr>
        <p:txBody>
          <a:bodyPr wrap="none">
            <a:spAutoFit/>
          </a:bodyPr>
          <a:lstStyle/>
          <a:p>
            <a:r>
              <a:rPr lang="en-US" sz="2800" b="1" i="0">
                <a:solidFill>
                  <a:srgbClr val="FF0066"/>
                </a:solidFill>
                <a:latin typeface="Tahoma" pitchFamily="34" charset="0"/>
              </a:rPr>
              <a:t>X</a:t>
            </a:r>
          </a:p>
        </p:txBody>
      </p:sp>
      <p:grpSp>
        <p:nvGrpSpPr>
          <p:cNvPr id="93194" name="Group 59"/>
          <p:cNvGrpSpPr>
            <a:grpSpLocks/>
          </p:cNvGrpSpPr>
          <p:nvPr/>
        </p:nvGrpSpPr>
        <p:grpSpPr bwMode="auto">
          <a:xfrm>
            <a:off x="1003300" y="1479550"/>
            <a:ext cx="581025" cy="631825"/>
            <a:chOff x="685" y="591"/>
            <a:chExt cx="366" cy="398"/>
          </a:xfrm>
        </p:grpSpPr>
        <p:sp>
          <p:nvSpPr>
            <p:cNvPr id="93197" name="Rectangle 60"/>
            <p:cNvSpPr>
              <a:spLocks noChangeArrowheads="1"/>
            </p:cNvSpPr>
            <p:nvPr/>
          </p:nvSpPr>
          <p:spPr bwMode="auto">
            <a:xfrm>
              <a:off x="755" y="763"/>
              <a:ext cx="226" cy="226"/>
            </a:xfrm>
            <a:prstGeom prst="rect">
              <a:avLst/>
            </a:prstGeom>
            <a:solidFill>
              <a:schemeClr val="tx1"/>
            </a:solidFill>
            <a:ln w="9525">
              <a:solidFill>
                <a:srgbClr val="000000"/>
              </a:solidFill>
              <a:miter lim="800000"/>
              <a:headEnd/>
              <a:tailEnd/>
            </a:ln>
          </p:spPr>
          <p:txBody>
            <a:bodyPr wrap="none" anchor="ctr"/>
            <a:lstStyle/>
            <a:p>
              <a:endParaRPr lang="en-US"/>
            </a:p>
          </p:txBody>
        </p:sp>
        <p:sp>
          <p:nvSpPr>
            <p:cNvPr id="93198" name="Rectangle 61"/>
            <p:cNvSpPr>
              <a:spLocks noChangeArrowheads="1"/>
            </p:cNvSpPr>
            <p:nvPr/>
          </p:nvSpPr>
          <p:spPr bwMode="auto">
            <a:xfrm>
              <a:off x="872" y="786"/>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93199" name="Rectangle 62"/>
            <p:cNvSpPr>
              <a:spLocks noChangeArrowheads="1"/>
            </p:cNvSpPr>
            <p:nvPr/>
          </p:nvSpPr>
          <p:spPr bwMode="auto">
            <a:xfrm>
              <a:off x="774" y="780"/>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93200" name="AutoShape 63"/>
            <p:cNvSpPr>
              <a:spLocks noChangeArrowheads="1"/>
            </p:cNvSpPr>
            <p:nvPr/>
          </p:nvSpPr>
          <p:spPr bwMode="auto">
            <a:xfrm>
              <a:off x="685" y="591"/>
              <a:ext cx="366" cy="172"/>
            </a:xfrm>
            <a:prstGeom prst="triangle">
              <a:avLst>
                <a:gd name="adj" fmla="val 50000"/>
              </a:avLst>
            </a:prstGeom>
            <a:solidFill>
              <a:srgbClr val="6A0202"/>
            </a:solidFill>
            <a:ln w="9525">
              <a:solidFill>
                <a:srgbClr val="000000"/>
              </a:solidFill>
              <a:miter lim="800000"/>
              <a:headEnd/>
              <a:tailEnd/>
            </a:ln>
          </p:spPr>
          <p:txBody>
            <a:bodyPr wrap="none" anchor="ctr"/>
            <a:lstStyle/>
            <a:p>
              <a:endParaRPr lang="en-US"/>
            </a:p>
          </p:txBody>
        </p:sp>
      </p:grpSp>
      <p:sp>
        <p:nvSpPr>
          <p:cNvPr id="93195" name="Line 31"/>
          <p:cNvSpPr>
            <a:spLocks noChangeShapeType="1"/>
          </p:cNvSpPr>
          <p:nvPr/>
        </p:nvSpPr>
        <p:spPr bwMode="auto">
          <a:xfrm flipH="1" flipV="1">
            <a:off x="7732713" y="1658938"/>
            <a:ext cx="1587" cy="457200"/>
          </a:xfrm>
          <a:prstGeom prst="line">
            <a:avLst/>
          </a:prstGeom>
          <a:noFill/>
          <a:ln w="76200">
            <a:solidFill>
              <a:schemeClr val="tx1"/>
            </a:solidFill>
            <a:round/>
            <a:headEnd/>
            <a:tailEnd type="triangle" w="med" len="med"/>
          </a:ln>
        </p:spPr>
        <p:txBody>
          <a:bodyPr/>
          <a:lstStyle/>
          <a:p>
            <a:endParaRPr lang="en-US"/>
          </a:p>
        </p:txBody>
      </p:sp>
      <p:sp>
        <p:nvSpPr>
          <p:cNvPr id="28674" name="Rectangle 2"/>
          <p:cNvSpPr>
            <a:spLocks noChangeArrowheads="1"/>
          </p:cNvSpPr>
          <p:nvPr/>
        </p:nvSpPr>
        <p:spPr bwMode="gray">
          <a:xfrm>
            <a:off x="762000" y="274638"/>
            <a:ext cx="7620000" cy="868362"/>
          </a:xfrm>
          <a:prstGeom prst="rect">
            <a:avLst/>
          </a:prstGeom>
          <a:noFill/>
          <a:ln w="9525">
            <a:noFill/>
            <a:miter lim="800000"/>
            <a:headEnd/>
            <a:tailEnd/>
          </a:ln>
        </p:spPr>
        <p:txBody>
          <a:bodyPr anchor="ctr"/>
          <a:lstStyle/>
          <a:p>
            <a:pPr algn="ctr">
              <a:defRPr/>
            </a:pPr>
            <a:r>
              <a:rPr lang="en-US" sz="3600" b="1" i="0" kern="0" spc="50" dirty="0">
                <a:solidFill>
                  <a:srgbClr val="FCFDFE"/>
                </a:solidFill>
                <a:latin typeface="+mj-lt"/>
                <a:ea typeface="+mj-ea"/>
                <a:cs typeface="+mj-cs"/>
              </a:rPr>
              <a:t>#6: Alternative Supplies</a:t>
            </a:r>
          </a:p>
        </p:txBody>
      </p:sp>
    </p:spTree>
    <p:extLst>
      <p:ext uri="{BB962C8B-B14F-4D97-AF65-F5344CB8AC3E}">
        <p14:creationId xmlns:p14="http://schemas.microsoft.com/office/powerpoint/2010/main" val="1598704122"/>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429" y="247930"/>
            <a:ext cx="7878947" cy="622300"/>
          </a:xfrm>
        </p:spPr>
        <p:txBody>
          <a:bodyPr/>
          <a:lstStyle/>
          <a:p>
            <a:r>
              <a:rPr lang="en-US" dirty="0" smtClean="0"/>
              <a:t>All Water Systems</a:t>
            </a:r>
            <a:endParaRPr lang="en-US" dirty="0"/>
          </a:p>
        </p:txBody>
      </p:sp>
      <p:pic>
        <p:nvPicPr>
          <p:cNvPr id="2050" name="Picture 2"/>
          <p:cNvPicPr>
            <a:picLocks noChangeAspect="1" noChangeArrowheads="1"/>
          </p:cNvPicPr>
          <p:nvPr/>
        </p:nvPicPr>
        <p:blipFill>
          <a:blip r:embed="rId3" cstate="print"/>
          <a:srcRect/>
          <a:stretch>
            <a:fillRect/>
          </a:stretch>
        </p:blipFill>
        <p:spPr bwMode="auto">
          <a:xfrm>
            <a:off x="1104376" y="1420426"/>
            <a:ext cx="6923338" cy="5028679"/>
          </a:xfrm>
          <a:prstGeom prst="rect">
            <a:avLst/>
          </a:prstGeom>
          <a:noFill/>
          <a:ln w="9525">
            <a:noFill/>
            <a:miter lim="800000"/>
            <a:headEnd/>
            <a:tailEnd/>
          </a:ln>
        </p:spPr>
      </p:pic>
      <p:sp>
        <p:nvSpPr>
          <p:cNvPr id="8" name="TextBox 7"/>
          <p:cNvSpPr txBox="1"/>
          <p:nvPr/>
        </p:nvSpPr>
        <p:spPr>
          <a:xfrm>
            <a:off x="369342" y="6424528"/>
            <a:ext cx="8599277" cy="461665"/>
          </a:xfrm>
          <a:prstGeom prst="rect">
            <a:avLst/>
          </a:prstGeom>
          <a:noFill/>
        </p:spPr>
        <p:txBody>
          <a:bodyPr wrap="none" rtlCol="0">
            <a:spAutoFit/>
          </a:bodyPr>
          <a:lstStyle/>
          <a:p>
            <a:r>
              <a:rPr lang="en-US" sz="1200" b="1" dirty="0" smtClean="0">
                <a:solidFill>
                  <a:srgbClr val="1D528D"/>
                </a:solidFill>
                <a:latin typeface="Arial"/>
              </a:rPr>
              <a:t>Estimated locations of the area’s roughly 400 regulated community public and state-documented state small water </a:t>
            </a:r>
          </a:p>
          <a:p>
            <a:r>
              <a:rPr lang="en-US" sz="1200" b="1" dirty="0" smtClean="0">
                <a:solidFill>
                  <a:srgbClr val="1D528D"/>
                </a:solidFill>
                <a:latin typeface="Arial"/>
              </a:rPr>
              <a:t>systems and of 74,000 unregulated self-supplied water systems. Source: Honeycutt et al. 2012; CDPH PICME 2010.</a:t>
            </a:r>
            <a:endParaRPr lang="en-US" sz="1200" b="1" dirty="0">
              <a:solidFill>
                <a:srgbClr val="1D528D"/>
              </a:solidFill>
              <a:latin typeface="Arial"/>
            </a:endParaRPr>
          </a:p>
        </p:txBody>
      </p:sp>
    </p:spTree>
    <p:extLst>
      <p:ext uri="{BB962C8B-B14F-4D97-AF65-F5344CB8AC3E}">
        <p14:creationId xmlns:p14="http://schemas.microsoft.com/office/powerpoint/2010/main" val="3601552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381" y="452650"/>
            <a:ext cx="8720920" cy="622300"/>
          </a:xfrm>
        </p:spPr>
        <p:txBody>
          <a:bodyPr/>
          <a:lstStyle/>
          <a:p>
            <a:r>
              <a:rPr lang="en-US" sz="3200" dirty="0" smtClean="0"/>
              <a:t>Community Public &amp; State </a:t>
            </a:r>
            <a:br>
              <a:rPr lang="en-US" sz="3200" dirty="0" smtClean="0"/>
            </a:br>
            <a:r>
              <a:rPr lang="en-US" sz="3200" dirty="0" smtClean="0"/>
              <a:t>Small Water Systems</a:t>
            </a:r>
            <a:endParaRPr lang="en-US" sz="3200" dirty="0"/>
          </a:p>
        </p:txBody>
      </p:sp>
      <p:pic>
        <p:nvPicPr>
          <p:cNvPr id="1026" name="Picture 2"/>
          <p:cNvPicPr>
            <a:picLocks noChangeAspect="1" noChangeArrowheads="1"/>
          </p:cNvPicPr>
          <p:nvPr/>
        </p:nvPicPr>
        <p:blipFill>
          <a:blip r:embed="rId3" cstate="print"/>
          <a:srcRect l="383" r="4958"/>
          <a:stretch>
            <a:fillRect/>
          </a:stretch>
        </p:blipFill>
        <p:spPr bwMode="auto">
          <a:xfrm>
            <a:off x="0" y="1496290"/>
            <a:ext cx="8811090" cy="4083009"/>
          </a:xfrm>
          <a:prstGeom prst="rect">
            <a:avLst/>
          </a:prstGeom>
          <a:noFill/>
          <a:ln w="9525">
            <a:noFill/>
            <a:miter lim="800000"/>
            <a:headEnd/>
            <a:tailEnd/>
          </a:ln>
        </p:spPr>
      </p:pic>
      <p:sp>
        <p:nvSpPr>
          <p:cNvPr id="6" name="TextBox 5"/>
          <p:cNvSpPr txBox="1"/>
          <p:nvPr/>
        </p:nvSpPr>
        <p:spPr>
          <a:xfrm>
            <a:off x="274342" y="5581403"/>
            <a:ext cx="8432373" cy="461665"/>
          </a:xfrm>
          <a:prstGeom prst="rect">
            <a:avLst/>
          </a:prstGeom>
          <a:noFill/>
        </p:spPr>
        <p:txBody>
          <a:bodyPr wrap="none" rtlCol="0">
            <a:spAutoFit/>
          </a:bodyPr>
          <a:lstStyle/>
          <a:p>
            <a:r>
              <a:rPr lang="en-US" sz="1200" b="1" dirty="0" smtClean="0">
                <a:solidFill>
                  <a:srgbClr val="1D528D"/>
                </a:solidFill>
                <a:latin typeface="Arial"/>
              </a:rPr>
              <a:t>Community public and state-documented state small water systems of the Tulare Lake Basin and Salinas Valley. </a:t>
            </a:r>
          </a:p>
          <a:p>
            <a:r>
              <a:rPr lang="en-US" sz="1200" b="1" dirty="0" smtClean="0">
                <a:solidFill>
                  <a:srgbClr val="1D528D"/>
                </a:solidFill>
                <a:latin typeface="Arial"/>
              </a:rPr>
              <a:t>Source: CDPH 2010. </a:t>
            </a:r>
            <a:endParaRPr lang="en-US" sz="1200" dirty="0">
              <a:solidFill>
                <a:srgbClr val="1D528D"/>
              </a:solidFill>
              <a:latin typeface="Arial"/>
            </a:endParaRPr>
          </a:p>
        </p:txBody>
      </p:sp>
    </p:spTree>
    <p:extLst>
      <p:ext uri="{BB962C8B-B14F-4D97-AF65-F5344CB8AC3E}">
        <p14:creationId xmlns:p14="http://schemas.microsoft.com/office/powerpoint/2010/main" val="40545491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1999" y="274638"/>
            <a:ext cx="8231875" cy="868362"/>
          </a:xfrm>
        </p:spPr>
        <p:txBody>
          <a:bodyPr/>
          <a:lstStyle/>
          <a:p>
            <a:r>
              <a:rPr lang="en-US" dirty="0" smtClean="0"/>
              <a:t>Nitrate Drinking Water Standard</a:t>
            </a:r>
            <a:endParaRPr lang="en-US" dirty="0"/>
          </a:p>
        </p:txBody>
      </p:sp>
      <p:sp>
        <p:nvSpPr>
          <p:cNvPr id="3" name="Content Placeholder 2"/>
          <p:cNvSpPr>
            <a:spLocks noGrp="1"/>
          </p:cNvSpPr>
          <p:nvPr>
            <p:ph idx="4294967295"/>
          </p:nvPr>
        </p:nvSpPr>
        <p:spPr>
          <a:xfrm>
            <a:off x="941388" y="1419225"/>
            <a:ext cx="8202612" cy="5159375"/>
          </a:xfrm>
          <a:noFill/>
          <a:ln>
            <a:solidFill>
              <a:schemeClr val="tx2"/>
            </a:solidFill>
          </a:ln>
        </p:spPr>
        <p:txBody>
          <a:bodyPr/>
          <a:lstStyle/>
          <a:p>
            <a:pPr marL="0" indent="0" eaLnBrk="1" hangingPunct="1">
              <a:spcBef>
                <a:spcPts val="0"/>
              </a:spcBef>
              <a:buFontTx/>
              <a:buNone/>
              <a:defRPr/>
            </a:pPr>
            <a:endParaRPr lang="en-US" sz="1800" b="1" dirty="0" smtClean="0">
              <a:solidFill>
                <a:schemeClr val="tx2"/>
              </a:solidFill>
              <a:latin typeface="Times New Roman" pitchFamily="18" charset="0"/>
              <a:cs typeface="Times New Roman" pitchFamily="18" charset="0"/>
            </a:endParaRPr>
          </a:p>
          <a:p>
            <a:pPr marL="0" indent="0" eaLnBrk="1" hangingPunct="1">
              <a:spcBef>
                <a:spcPts val="0"/>
              </a:spcBef>
              <a:buFontTx/>
              <a:buNone/>
              <a:defRPr/>
            </a:pPr>
            <a:r>
              <a:rPr lang="en-US" sz="2800" b="1" dirty="0">
                <a:solidFill>
                  <a:schemeClr val="tx2"/>
                </a:solidFill>
                <a:latin typeface="Times New Roman" pitchFamily="18" charset="0"/>
                <a:cs typeface="Times New Roman" pitchFamily="18" charset="0"/>
              </a:rPr>
              <a:t>M</a:t>
            </a:r>
            <a:r>
              <a:rPr lang="en-US" sz="2800" b="1" dirty="0" smtClean="0">
                <a:solidFill>
                  <a:schemeClr val="tx2"/>
                </a:solidFill>
                <a:latin typeface="Times New Roman" pitchFamily="18" charset="0"/>
                <a:cs typeface="Times New Roman" pitchFamily="18" charset="0"/>
              </a:rPr>
              <a:t>aximum contaminant level (MCL):</a:t>
            </a:r>
          </a:p>
          <a:p>
            <a:pPr marL="914400" indent="0" eaLnBrk="1" hangingPunct="1">
              <a:spcBef>
                <a:spcPts val="1200"/>
              </a:spcBef>
              <a:buFontTx/>
              <a:buNone/>
              <a:defRPr/>
            </a:pPr>
            <a:r>
              <a:rPr lang="en-US" sz="4000" dirty="0" smtClean="0">
                <a:solidFill>
                  <a:schemeClr val="tx2"/>
                </a:solidFill>
                <a:latin typeface="Times New Roman" pitchFamily="18" charset="0"/>
                <a:cs typeface="Times New Roman" pitchFamily="18" charset="0"/>
              </a:rPr>
              <a:t>= </a:t>
            </a:r>
            <a:r>
              <a:rPr lang="en-US" sz="4000" b="1" dirty="0" smtClean="0">
                <a:solidFill>
                  <a:schemeClr val="tx2"/>
                </a:solidFill>
                <a:latin typeface="Times New Roman" pitchFamily="18" charset="0"/>
                <a:cs typeface="Times New Roman" pitchFamily="18" charset="0"/>
              </a:rPr>
              <a:t>45</a:t>
            </a:r>
            <a:r>
              <a:rPr lang="en-US" sz="4000" dirty="0" smtClean="0">
                <a:solidFill>
                  <a:schemeClr val="tx2"/>
                </a:solidFill>
                <a:latin typeface="Times New Roman" pitchFamily="18" charset="0"/>
                <a:cs typeface="Times New Roman" pitchFamily="18" charset="0"/>
              </a:rPr>
              <a:t> ppm NO</a:t>
            </a:r>
            <a:r>
              <a:rPr lang="en-US" sz="4000" baseline="-25000" dirty="0" smtClean="0">
                <a:solidFill>
                  <a:schemeClr val="tx2"/>
                </a:solidFill>
                <a:latin typeface="Times New Roman" pitchFamily="18" charset="0"/>
                <a:cs typeface="Times New Roman" pitchFamily="18" charset="0"/>
              </a:rPr>
              <a:t>3</a:t>
            </a:r>
            <a:r>
              <a:rPr lang="en-US" sz="4000" dirty="0" smtClean="0">
                <a:solidFill>
                  <a:schemeClr val="tx2"/>
                </a:solidFill>
                <a:latin typeface="Times New Roman" pitchFamily="18" charset="0"/>
                <a:cs typeface="Times New Roman" pitchFamily="18" charset="0"/>
              </a:rPr>
              <a:t> = </a:t>
            </a:r>
            <a:r>
              <a:rPr lang="en-US" sz="4000" b="1" dirty="0" smtClean="0">
                <a:solidFill>
                  <a:schemeClr val="tx2"/>
                </a:solidFill>
                <a:latin typeface="Times New Roman" pitchFamily="18" charset="0"/>
                <a:cs typeface="Times New Roman" pitchFamily="18" charset="0"/>
              </a:rPr>
              <a:t>45 </a:t>
            </a:r>
            <a:r>
              <a:rPr lang="en-US" sz="4000" dirty="0" smtClean="0">
                <a:solidFill>
                  <a:schemeClr val="tx2"/>
                </a:solidFill>
                <a:latin typeface="Times New Roman" pitchFamily="18" charset="0"/>
                <a:cs typeface="Times New Roman" pitchFamily="18" charset="0"/>
              </a:rPr>
              <a:t>mg/L </a:t>
            </a:r>
            <a:r>
              <a:rPr lang="en-US" sz="4000" dirty="0">
                <a:solidFill>
                  <a:schemeClr val="tx2"/>
                </a:solidFill>
                <a:latin typeface="Times New Roman" pitchFamily="18" charset="0"/>
                <a:cs typeface="Times New Roman" pitchFamily="18" charset="0"/>
              </a:rPr>
              <a:t>NO</a:t>
            </a:r>
            <a:r>
              <a:rPr lang="en-US" sz="4000" baseline="-25000" dirty="0">
                <a:solidFill>
                  <a:schemeClr val="tx2"/>
                </a:solidFill>
                <a:latin typeface="Times New Roman" pitchFamily="18" charset="0"/>
                <a:cs typeface="Times New Roman" pitchFamily="18" charset="0"/>
              </a:rPr>
              <a:t>3</a:t>
            </a:r>
            <a:endParaRPr lang="en-US" sz="4000" baseline="-25000" dirty="0" smtClean="0">
              <a:solidFill>
                <a:schemeClr val="tx2"/>
              </a:solidFill>
              <a:latin typeface="Times New Roman" pitchFamily="18" charset="0"/>
              <a:cs typeface="Times New Roman" pitchFamily="18" charset="0"/>
            </a:endParaRPr>
          </a:p>
          <a:p>
            <a:pPr marL="0" indent="0" eaLnBrk="1" hangingPunct="1">
              <a:spcBef>
                <a:spcPts val="0"/>
              </a:spcBef>
              <a:buFontTx/>
              <a:buNone/>
              <a:defRPr/>
            </a:pPr>
            <a:endParaRPr lang="en-US" dirty="0" smtClean="0">
              <a:solidFill>
                <a:schemeClr val="tx2"/>
              </a:solidFill>
              <a:latin typeface="Times New Roman" pitchFamily="18" charset="0"/>
              <a:cs typeface="Times New Roman" pitchFamily="18" charset="0"/>
            </a:endParaRPr>
          </a:p>
          <a:p>
            <a:pPr marL="1377950" indent="-463550" eaLnBrk="1" hangingPunct="1">
              <a:spcBef>
                <a:spcPts val="0"/>
              </a:spcBef>
              <a:buFontTx/>
              <a:buNone/>
              <a:defRPr/>
            </a:pPr>
            <a:r>
              <a:rPr lang="en-US" sz="4000" dirty="0" smtClean="0">
                <a:solidFill>
                  <a:schemeClr val="tx2"/>
                </a:solidFill>
                <a:latin typeface="Times New Roman" pitchFamily="18" charset="0"/>
                <a:cs typeface="Times New Roman" pitchFamily="18" charset="0"/>
              </a:rPr>
              <a:t>= </a:t>
            </a:r>
            <a:r>
              <a:rPr lang="en-US" sz="4000" b="1" dirty="0" smtClean="0">
                <a:solidFill>
                  <a:srgbClr val="C00000"/>
                </a:solidFill>
                <a:latin typeface="Times New Roman" pitchFamily="18" charset="0"/>
                <a:cs typeface="Times New Roman" pitchFamily="18" charset="0"/>
              </a:rPr>
              <a:t>10</a:t>
            </a:r>
            <a:r>
              <a:rPr lang="en-US" sz="4000" dirty="0" smtClean="0">
                <a:solidFill>
                  <a:srgbClr val="C00000"/>
                </a:solidFill>
                <a:latin typeface="Times New Roman" pitchFamily="18" charset="0"/>
                <a:cs typeface="Times New Roman" pitchFamily="18" charset="0"/>
              </a:rPr>
              <a:t> ppm</a:t>
            </a:r>
            <a:r>
              <a:rPr lang="en-US" sz="4000" dirty="0" smtClean="0">
                <a:solidFill>
                  <a:schemeClr val="tx2"/>
                </a:solidFill>
                <a:latin typeface="Times New Roman" pitchFamily="18" charset="0"/>
                <a:cs typeface="Times New Roman" pitchFamily="18" charset="0"/>
              </a:rPr>
              <a:t> </a:t>
            </a:r>
            <a:r>
              <a:rPr lang="en-US" sz="4000" dirty="0" smtClean="0">
                <a:solidFill>
                  <a:srgbClr val="C00000"/>
                </a:solidFill>
                <a:latin typeface="Times New Roman" pitchFamily="18" charset="0"/>
                <a:cs typeface="Times New Roman" pitchFamily="18" charset="0"/>
              </a:rPr>
              <a:t>NO</a:t>
            </a:r>
            <a:r>
              <a:rPr lang="en-US" sz="4000" baseline="-25000" dirty="0" smtClean="0">
                <a:solidFill>
                  <a:srgbClr val="C00000"/>
                </a:solidFill>
                <a:latin typeface="Times New Roman" pitchFamily="18" charset="0"/>
                <a:cs typeface="Times New Roman" pitchFamily="18" charset="0"/>
              </a:rPr>
              <a:t>3</a:t>
            </a:r>
            <a:r>
              <a:rPr lang="en-US" sz="4000" dirty="0" smtClean="0">
                <a:solidFill>
                  <a:srgbClr val="C00000"/>
                </a:solidFill>
                <a:latin typeface="Times New Roman" pitchFamily="18" charset="0"/>
                <a:cs typeface="Times New Roman" pitchFamily="18" charset="0"/>
              </a:rPr>
              <a:t>-nitrogen</a:t>
            </a:r>
            <a:r>
              <a:rPr lang="en-US" sz="4000" dirty="0" smtClean="0">
                <a:solidFill>
                  <a:schemeClr val="tx2"/>
                </a:solidFill>
                <a:latin typeface="Times New Roman" pitchFamily="18" charset="0"/>
                <a:cs typeface="Times New Roman" pitchFamily="18" charset="0"/>
              </a:rPr>
              <a:t>*</a:t>
            </a:r>
          </a:p>
          <a:p>
            <a:pPr marL="1377950" indent="-463550" eaLnBrk="1" hangingPunct="1">
              <a:spcBef>
                <a:spcPts val="0"/>
              </a:spcBef>
              <a:buNone/>
              <a:defRPr/>
            </a:pPr>
            <a:r>
              <a:rPr lang="en-US" sz="4000" dirty="0" smtClean="0">
                <a:solidFill>
                  <a:schemeClr val="tx2"/>
                </a:solidFill>
                <a:latin typeface="Times New Roman" pitchFamily="18" charset="0"/>
                <a:cs typeface="Times New Roman" pitchFamily="18" charset="0"/>
              </a:rPr>
              <a:t>= </a:t>
            </a:r>
            <a:r>
              <a:rPr lang="en-US" sz="4000" b="1" dirty="0">
                <a:solidFill>
                  <a:srgbClr val="C00000"/>
                </a:solidFill>
                <a:latin typeface="Times New Roman" pitchFamily="18" charset="0"/>
                <a:cs typeface="Times New Roman" pitchFamily="18" charset="0"/>
              </a:rPr>
              <a:t>10</a:t>
            </a:r>
            <a:r>
              <a:rPr lang="en-US" sz="4000" dirty="0">
                <a:solidFill>
                  <a:srgbClr val="C00000"/>
                </a:solidFill>
                <a:latin typeface="Times New Roman" pitchFamily="18" charset="0"/>
                <a:cs typeface="Times New Roman" pitchFamily="18" charset="0"/>
              </a:rPr>
              <a:t> </a:t>
            </a:r>
            <a:r>
              <a:rPr lang="en-US" sz="4000" dirty="0" smtClean="0">
                <a:solidFill>
                  <a:srgbClr val="C00000"/>
                </a:solidFill>
                <a:latin typeface="Times New Roman" pitchFamily="18" charset="0"/>
                <a:cs typeface="Times New Roman" pitchFamily="18" charset="0"/>
              </a:rPr>
              <a:t>mg/L NO</a:t>
            </a:r>
            <a:r>
              <a:rPr lang="en-US" sz="4000" baseline="-25000" dirty="0" smtClean="0">
                <a:solidFill>
                  <a:srgbClr val="C00000"/>
                </a:solidFill>
                <a:latin typeface="Times New Roman" pitchFamily="18" charset="0"/>
                <a:cs typeface="Times New Roman" pitchFamily="18" charset="0"/>
              </a:rPr>
              <a:t>3</a:t>
            </a:r>
            <a:r>
              <a:rPr lang="en-US" sz="4000" dirty="0" smtClean="0">
                <a:solidFill>
                  <a:srgbClr val="C00000"/>
                </a:solidFill>
                <a:latin typeface="Times New Roman" pitchFamily="18" charset="0"/>
                <a:cs typeface="Times New Roman" pitchFamily="18" charset="0"/>
              </a:rPr>
              <a:t>-nitrogen</a:t>
            </a:r>
            <a:r>
              <a:rPr lang="en-US" sz="4000" dirty="0">
                <a:solidFill>
                  <a:schemeClr val="tx2"/>
                </a:solidFill>
                <a:latin typeface="Times New Roman" pitchFamily="18" charset="0"/>
                <a:cs typeface="Times New Roman" pitchFamily="18" charset="0"/>
              </a:rPr>
              <a:t>*</a:t>
            </a:r>
          </a:p>
          <a:p>
            <a:pPr marL="1377950" indent="-463550" eaLnBrk="1" hangingPunct="1">
              <a:spcBef>
                <a:spcPts val="0"/>
              </a:spcBef>
              <a:buFontTx/>
              <a:buNone/>
              <a:defRPr/>
            </a:pPr>
            <a:r>
              <a:rPr lang="en-US" dirty="0" smtClean="0">
                <a:latin typeface="Times New Roman" pitchFamily="18" charset="0"/>
                <a:cs typeface="Times New Roman" pitchFamily="18" charset="0"/>
              </a:rPr>
              <a:t>		</a:t>
            </a:r>
          </a:p>
          <a:p>
            <a:pPr marL="914400" indent="-177800" eaLnBrk="1" hangingPunct="1">
              <a:spcBef>
                <a:spcPts val="0"/>
              </a:spcBef>
              <a:buFontTx/>
              <a:buNone/>
              <a:defRPr/>
            </a:pPr>
            <a:r>
              <a:rPr lang="en-US" sz="2400" dirty="0" smtClean="0">
                <a:solidFill>
                  <a:schemeClr val="tx2">
                    <a:lumMod val="85000"/>
                    <a:lumOff val="15000"/>
                  </a:schemeClr>
                </a:solidFill>
                <a:latin typeface="Times New Roman" pitchFamily="18" charset="0"/>
                <a:cs typeface="Times New Roman" pitchFamily="18" charset="0"/>
              </a:rPr>
              <a:t> *NO</a:t>
            </a:r>
            <a:r>
              <a:rPr lang="en-US" sz="2400" baseline="-25000" dirty="0" smtClean="0">
                <a:solidFill>
                  <a:schemeClr val="tx2">
                    <a:lumMod val="85000"/>
                    <a:lumOff val="15000"/>
                  </a:schemeClr>
                </a:solidFill>
                <a:latin typeface="Times New Roman" pitchFamily="18" charset="0"/>
                <a:cs typeface="Times New Roman" pitchFamily="18" charset="0"/>
              </a:rPr>
              <a:t>3</a:t>
            </a:r>
            <a:r>
              <a:rPr lang="en-US" sz="2400" dirty="0" smtClean="0">
                <a:solidFill>
                  <a:schemeClr val="tx2">
                    <a:lumMod val="85000"/>
                    <a:lumOff val="15000"/>
                  </a:schemeClr>
                </a:solidFill>
                <a:latin typeface="Times New Roman" pitchFamily="18" charset="0"/>
                <a:cs typeface="Times New Roman" pitchFamily="18" charset="0"/>
              </a:rPr>
              <a:t>-nitrogen, or NO</a:t>
            </a:r>
            <a:r>
              <a:rPr lang="en-US" sz="2400" baseline="-25000" dirty="0" smtClean="0">
                <a:solidFill>
                  <a:schemeClr val="tx2">
                    <a:lumMod val="85000"/>
                    <a:lumOff val="15000"/>
                  </a:schemeClr>
                </a:solidFill>
                <a:latin typeface="Times New Roman" pitchFamily="18" charset="0"/>
                <a:cs typeface="Times New Roman" pitchFamily="18" charset="0"/>
              </a:rPr>
              <a:t>3</a:t>
            </a:r>
            <a:r>
              <a:rPr lang="en-US" sz="2400" dirty="0" smtClean="0">
                <a:solidFill>
                  <a:schemeClr val="tx2">
                    <a:lumMod val="85000"/>
                    <a:lumOff val="15000"/>
                  </a:schemeClr>
                </a:solidFill>
                <a:latin typeface="Times New Roman" pitchFamily="18" charset="0"/>
                <a:cs typeface="Times New Roman" pitchFamily="18" charset="0"/>
              </a:rPr>
              <a:t>-N, is NO</a:t>
            </a:r>
            <a:r>
              <a:rPr lang="en-US" sz="2400" baseline="-25000" dirty="0" smtClean="0">
                <a:solidFill>
                  <a:schemeClr val="tx2">
                    <a:lumMod val="85000"/>
                    <a:lumOff val="15000"/>
                  </a:schemeClr>
                </a:solidFill>
                <a:latin typeface="Times New Roman" pitchFamily="18" charset="0"/>
                <a:cs typeface="Times New Roman" pitchFamily="18" charset="0"/>
              </a:rPr>
              <a:t>3</a:t>
            </a:r>
            <a:r>
              <a:rPr lang="en-US" sz="2400" dirty="0" smtClean="0">
                <a:solidFill>
                  <a:schemeClr val="tx2">
                    <a:lumMod val="85000"/>
                    <a:lumOff val="15000"/>
                  </a:schemeClr>
                </a:solidFill>
                <a:latin typeface="Times New Roman" pitchFamily="18" charset="0"/>
                <a:cs typeface="Times New Roman" pitchFamily="18" charset="0"/>
              </a:rPr>
              <a:t> expressed on elemental basis  =&gt; the mass of “N” only in the “NO</a:t>
            </a:r>
            <a:r>
              <a:rPr lang="en-US" sz="2400" baseline="-25000" dirty="0" smtClean="0">
                <a:solidFill>
                  <a:schemeClr val="tx2">
                    <a:lumMod val="85000"/>
                    <a:lumOff val="15000"/>
                  </a:schemeClr>
                </a:solidFill>
                <a:latin typeface="Times New Roman" pitchFamily="18" charset="0"/>
                <a:cs typeface="Times New Roman" pitchFamily="18" charset="0"/>
              </a:rPr>
              <a:t>3</a:t>
            </a:r>
            <a:r>
              <a:rPr lang="en-US" sz="2400" dirty="0" smtClean="0">
                <a:solidFill>
                  <a:schemeClr val="tx2">
                    <a:lumMod val="85000"/>
                    <a:lumOff val="15000"/>
                  </a:schemeClr>
                </a:solidFill>
                <a:latin typeface="Times New Roman" pitchFamily="18" charset="0"/>
                <a:cs typeface="Times New Roman" pitchFamily="18" charset="0"/>
              </a:rPr>
              <a:t>” molecule)</a:t>
            </a:r>
          </a:p>
          <a:p>
            <a:pPr marL="1092200" indent="-177800" eaLnBrk="1" hangingPunct="1">
              <a:spcBef>
                <a:spcPts val="0"/>
              </a:spcBef>
              <a:buFontTx/>
              <a:buNone/>
              <a:defRPr/>
            </a:pPr>
            <a:r>
              <a:rPr lang="en-US" sz="2400" dirty="0" smtClean="0">
                <a:solidFill>
                  <a:schemeClr val="tx2">
                    <a:lumMod val="85000"/>
                    <a:lumOff val="15000"/>
                  </a:schemeClr>
                </a:solidFill>
                <a:latin typeface="Times New Roman" pitchFamily="18" charset="0"/>
                <a:cs typeface="Times New Roman" pitchFamily="18" charset="0"/>
              </a:rPr>
              <a:t> </a:t>
            </a:r>
          </a:p>
          <a:p>
            <a:pPr marL="1377950" indent="-463550" eaLnBrk="1" hangingPunct="1">
              <a:spcBef>
                <a:spcPts val="0"/>
              </a:spcBef>
              <a:buFontTx/>
              <a:buNone/>
              <a:defRPr/>
            </a:pPr>
            <a:r>
              <a:rPr lang="en-US" dirty="0" smtClean="0">
                <a:solidFill>
                  <a:schemeClr val="tx2">
                    <a:lumMod val="85000"/>
                    <a:lumOff val="15000"/>
                  </a:schemeClr>
                </a:solidFill>
                <a:latin typeface="Times New Roman" pitchFamily="18" charset="0"/>
                <a:cs typeface="Times New Roman" pitchFamily="18" charset="0"/>
              </a:rPr>
              <a:t>	</a:t>
            </a:r>
            <a:endParaRPr lang="en-US" dirty="0">
              <a:solidFill>
                <a:schemeClr val="tx2">
                  <a:lumMod val="85000"/>
                  <a:lumOff val="15000"/>
                </a:schemeClr>
              </a:solidFill>
              <a:latin typeface="Times New Roman" pitchFamily="18" charset="0"/>
              <a:cs typeface="Times New Roman" pitchFamily="18" charset="0"/>
            </a:endParaRPr>
          </a:p>
        </p:txBody>
      </p:sp>
      <p:sp>
        <p:nvSpPr>
          <p:cNvPr id="2" name="Oval 1"/>
          <p:cNvSpPr/>
          <p:nvPr/>
        </p:nvSpPr>
        <p:spPr>
          <a:xfrm>
            <a:off x="3889612" y="2197290"/>
            <a:ext cx="573206" cy="866633"/>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2" idx="4"/>
          </p:cNvCxnSpPr>
          <p:nvPr/>
        </p:nvCxnSpPr>
        <p:spPr>
          <a:xfrm flipH="1">
            <a:off x="2770496" y="3063923"/>
            <a:ext cx="1405719" cy="33437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3512095"/>
      </p:ext>
    </p:extLst>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979" y="274638"/>
            <a:ext cx="8243247" cy="868362"/>
          </a:xfrm>
        </p:spPr>
        <p:txBody>
          <a:bodyPr/>
          <a:lstStyle/>
          <a:p>
            <a:r>
              <a:rPr lang="en-US" sz="3600" dirty="0" smtClean="0"/>
              <a:t>DACs and Delivered Water Quality</a:t>
            </a:r>
            <a:endParaRPr lang="en-US" sz="3600" dirty="0"/>
          </a:p>
        </p:txBody>
      </p:sp>
      <p:pic>
        <p:nvPicPr>
          <p:cNvPr id="4" name="Picture 3" descr="AllNO3_Levels_w_SDACs_v2.JPG"/>
          <p:cNvPicPr>
            <a:picLocks noChangeAspect="1"/>
          </p:cNvPicPr>
          <p:nvPr/>
        </p:nvPicPr>
        <p:blipFill>
          <a:blip r:embed="rId3" cstate="print"/>
          <a:stretch>
            <a:fillRect/>
          </a:stretch>
        </p:blipFill>
        <p:spPr>
          <a:xfrm>
            <a:off x="671890" y="1241946"/>
            <a:ext cx="7776074" cy="5616053"/>
          </a:xfrm>
          <a:prstGeom prst="rect">
            <a:avLst/>
          </a:prstGeom>
        </p:spPr>
      </p:pic>
      <p:sp>
        <p:nvSpPr>
          <p:cNvPr id="6" name="Right Arrow 5"/>
          <p:cNvSpPr/>
          <p:nvPr/>
        </p:nvSpPr>
        <p:spPr>
          <a:xfrm>
            <a:off x="1419366" y="2743199"/>
            <a:ext cx="982639" cy="5186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FF"/>
                </a:solidFill>
              </a:rPr>
              <a:t>12%</a:t>
            </a:r>
            <a:endParaRPr lang="en-US" b="1" dirty="0">
              <a:solidFill>
                <a:srgbClr val="FFFFFF"/>
              </a:solidFill>
            </a:endParaRPr>
          </a:p>
        </p:txBody>
      </p:sp>
      <p:sp>
        <p:nvSpPr>
          <p:cNvPr id="7" name="Left Arrow 6"/>
          <p:cNvSpPr/>
          <p:nvPr/>
        </p:nvSpPr>
        <p:spPr>
          <a:xfrm>
            <a:off x="7274256" y="2906973"/>
            <a:ext cx="900753" cy="54591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FF"/>
                </a:solidFill>
              </a:rPr>
              <a:t>30%</a:t>
            </a:r>
            <a:endParaRPr lang="en-US" b="1" dirty="0">
              <a:solidFill>
                <a:srgbClr val="FFFFFF"/>
              </a:solidFill>
            </a:endParaRPr>
          </a:p>
        </p:txBody>
      </p:sp>
      <p:sp>
        <p:nvSpPr>
          <p:cNvPr id="8" name="Left Arrow 7"/>
          <p:cNvSpPr/>
          <p:nvPr/>
        </p:nvSpPr>
        <p:spPr>
          <a:xfrm>
            <a:off x="7467601" y="4738047"/>
            <a:ext cx="871182" cy="5163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FF"/>
                </a:solidFill>
              </a:rPr>
              <a:t>7%</a:t>
            </a:r>
            <a:endParaRPr lang="en-US" b="1" dirty="0">
              <a:solidFill>
                <a:srgbClr val="FFFFFF"/>
              </a:solidFill>
            </a:endParaRPr>
          </a:p>
        </p:txBody>
      </p:sp>
      <p:sp>
        <p:nvSpPr>
          <p:cNvPr id="10" name="Right Arrow 9"/>
          <p:cNvSpPr/>
          <p:nvPr/>
        </p:nvSpPr>
        <p:spPr>
          <a:xfrm>
            <a:off x="4383204" y="3919181"/>
            <a:ext cx="982639" cy="5186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FF"/>
                </a:solidFill>
              </a:rPr>
              <a:t>7%</a:t>
            </a:r>
            <a:endParaRPr lang="en-US" b="1" dirty="0">
              <a:solidFill>
                <a:srgbClr val="FFFFFF"/>
              </a:solidFill>
            </a:endParaRPr>
          </a:p>
        </p:txBody>
      </p:sp>
      <p:sp>
        <p:nvSpPr>
          <p:cNvPr id="11" name="Right Arrow 10"/>
          <p:cNvSpPr/>
          <p:nvPr/>
        </p:nvSpPr>
        <p:spPr>
          <a:xfrm>
            <a:off x="3498375" y="2433850"/>
            <a:ext cx="982639" cy="5186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FF"/>
                </a:solidFill>
              </a:rPr>
              <a:t>8%</a:t>
            </a:r>
            <a:endParaRPr lang="en-US" b="1" dirty="0">
              <a:solidFill>
                <a:srgbClr val="FFFFFF"/>
              </a:solidFill>
            </a:endParaRPr>
          </a:p>
        </p:txBody>
      </p:sp>
      <p:sp>
        <p:nvSpPr>
          <p:cNvPr id="12" name="Right Arrow 11"/>
          <p:cNvSpPr/>
          <p:nvPr/>
        </p:nvSpPr>
        <p:spPr>
          <a:xfrm>
            <a:off x="0" y="1173707"/>
            <a:ext cx="3928282" cy="1276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FFFF"/>
                </a:solidFill>
              </a:rPr>
              <a:t>% of Domestic Wells &gt; 45 mg/L</a:t>
            </a:r>
            <a:endParaRPr lang="en-US" b="1" dirty="0">
              <a:solidFill>
                <a:srgbClr val="FFFFFF"/>
              </a:solidFill>
            </a:endParaRPr>
          </a:p>
        </p:txBody>
      </p:sp>
    </p:spTree>
    <p:extLst>
      <p:ext uri="{BB962C8B-B14F-4D97-AF65-F5344CB8AC3E}">
        <p14:creationId xmlns:p14="http://schemas.microsoft.com/office/powerpoint/2010/main" val="4244920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8382000" cy="868362"/>
          </a:xfrm>
        </p:spPr>
        <p:txBody>
          <a:bodyPr/>
          <a:lstStyle/>
          <a:p>
            <a:r>
              <a:rPr lang="en-US" sz="2800" dirty="0"/>
              <a:t>Cost of Safe Drinking </a:t>
            </a:r>
            <a:r>
              <a:rPr lang="en-US" sz="2800" dirty="0" smtClean="0"/>
              <a:t>Water:</a:t>
            </a:r>
            <a:r>
              <a:rPr lang="en-US" sz="2800" dirty="0"/>
              <a:t/>
            </a:r>
            <a:br>
              <a:rPr lang="en-US" sz="2800" dirty="0"/>
            </a:br>
            <a:r>
              <a:rPr lang="en-US" sz="2800" dirty="0" smtClean="0"/>
              <a:t>$20 </a:t>
            </a:r>
            <a:r>
              <a:rPr lang="en-US" sz="2800" dirty="0"/>
              <a:t>- $</a:t>
            </a:r>
            <a:r>
              <a:rPr lang="en-US" sz="2800" dirty="0" smtClean="0"/>
              <a:t>36 </a:t>
            </a:r>
            <a:r>
              <a:rPr lang="en-US" sz="2800" dirty="0"/>
              <a:t>Million / Y</a:t>
            </a:r>
            <a:r>
              <a:rPr lang="en-US" sz="2800" dirty="0" smtClean="0"/>
              <a:t>ear (Study Area)</a:t>
            </a:r>
            <a:endParaRPr lang="en-US" sz="2800" dirty="0"/>
          </a:p>
        </p:txBody>
      </p:sp>
      <p:sp>
        <p:nvSpPr>
          <p:cNvPr id="4" name="Content Placeholder 3"/>
          <p:cNvSpPr>
            <a:spLocks noGrp="1"/>
          </p:cNvSpPr>
          <p:nvPr>
            <p:ph sz="half" idx="1"/>
          </p:nvPr>
        </p:nvSpPr>
        <p:spPr>
          <a:xfrm>
            <a:off x="419100" y="1695450"/>
            <a:ext cx="4507742" cy="4949825"/>
          </a:xfrm>
        </p:spPr>
        <p:txBody>
          <a:bodyPr/>
          <a:lstStyle/>
          <a:p>
            <a:pPr eaLnBrk="1" hangingPunct="1">
              <a:buFont typeface="Arial" pitchFamily="34" charset="0"/>
              <a:buChar char="•"/>
              <a:defRPr/>
            </a:pPr>
            <a:r>
              <a:rPr lang="en-US" sz="2000" b="1" dirty="0"/>
              <a:t>Most cost-effective drinking water supply </a:t>
            </a:r>
            <a:r>
              <a:rPr lang="en-US" sz="2000" b="1" dirty="0" smtClean="0"/>
              <a:t>actions: </a:t>
            </a:r>
          </a:p>
          <a:p>
            <a:pPr lvl="1" eaLnBrk="1" hangingPunct="1">
              <a:buFont typeface="Arial" pitchFamily="34" charset="0"/>
              <a:buChar char="•"/>
              <a:defRPr/>
            </a:pPr>
            <a:r>
              <a:rPr lang="en-US" sz="1600" b="1" dirty="0" smtClean="0"/>
              <a:t>Blending</a:t>
            </a:r>
          </a:p>
          <a:p>
            <a:pPr lvl="1" eaLnBrk="1" hangingPunct="1">
              <a:buFont typeface="Arial" pitchFamily="34" charset="0"/>
              <a:buChar char="•"/>
              <a:defRPr/>
            </a:pPr>
            <a:r>
              <a:rPr lang="en-US" sz="1600" b="1" dirty="0" smtClean="0"/>
              <a:t>Treatment (community, point-of-use)</a:t>
            </a:r>
          </a:p>
          <a:p>
            <a:pPr lvl="1" eaLnBrk="1" hangingPunct="1">
              <a:buFont typeface="Arial" pitchFamily="34" charset="0"/>
              <a:buChar char="•"/>
              <a:defRPr/>
            </a:pPr>
            <a:r>
              <a:rPr lang="en-US" sz="1600" b="1" dirty="0" smtClean="0"/>
              <a:t>Consolidation/regionalization</a:t>
            </a:r>
          </a:p>
          <a:p>
            <a:pPr lvl="1" eaLnBrk="1" hangingPunct="1">
              <a:buFont typeface="Arial" pitchFamily="34" charset="0"/>
              <a:buChar char="•"/>
              <a:defRPr/>
            </a:pPr>
            <a:r>
              <a:rPr lang="en-US" sz="1600" b="1" dirty="0" smtClean="0"/>
              <a:t>Other alternative supplies</a:t>
            </a:r>
            <a:endParaRPr lang="en-US" sz="1600" dirty="0">
              <a:solidFill>
                <a:schemeClr val="tx2"/>
              </a:solidFill>
            </a:endParaRPr>
          </a:p>
          <a:p>
            <a:pPr lvl="1" indent="0" eaLnBrk="1" hangingPunct="1">
              <a:defRPr/>
            </a:pPr>
            <a:endParaRPr lang="en-US" sz="2000" dirty="0"/>
          </a:p>
          <a:p>
            <a:pPr marL="285750" indent="-285750" eaLnBrk="1" hangingPunct="1">
              <a:buFont typeface="Arial" pitchFamily="34" charset="0"/>
              <a:buChar char="•"/>
              <a:defRPr/>
            </a:pPr>
            <a:r>
              <a:rPr lang="en-US" sz="2000" b="1" dirty="0"/>
              <a:t>Affordability </a:t>
            </a:r>
            <a:r>
              <a:rPr lang="en-US" sz="2000" b="1" dirty="0" smtClean="0"/>
              <a:t>difficult for </a:t>
            </a:r>
            <a:r>
              <a:rPr lang="en-US" sz="2000" b="1" dirty="0"/>
              <a:t>small </a:t>
            </a:r>
            <a:r>
              <a:rPr lang="en-US" sz="2000" b="1" dirty="0" smtClean="0"/>
              <a:t>communities</a:t>
            </a:r>
            <a:endParaRPr lang="en-US" sz="1600" dirty="0">
              <a:solidFill>
                <a:schemeClr val="tx2"/>
              </a:solidFill>
            </a:endParaRPr>
          </a:p>
          <a:p>
            <a:pPr lvl="1" indent="0" eaLnBrk="1" hangingPunct="1">
              <a:defRPr/>
            </a:pPr>
            <a:endParaRPr lang="en-US" sz="2000" dirty="0"/>
          </a:p>
          <a:p>
            <a:pPr marL="285750" indent="-285750" eaLnBrk="1" hangingPunct="1">
              <a:buFont typeface="Arial" pitchFamily="34" charset="0"/>
              <a:buChar char="•"/>
              <a:defRPr/>
            </a:pPr>
            <a:r>
              <a:rPr lang="en-US" sz="2000" b="1" dirty="0"/>
              <a:t>Most promising revenue </a:t>
            </a:r>
            <a:r>
              <a:rPr lang="en-US" sz="2000" b="1" dirty="0" smtClean="0"/>
              <a:t>source:</a:t>
            </a:r>
          </a:p>
          <a:p>
            <a:pPr marL="685800" lvl="1" eaLnBrk="1" hangingPunct="1">
              <a:buFont typeface="Arial" pitchFamily="34" charset="0"/>
              <a:buChar char="•"/>
              <a:defRPr/>
            </a:pPr>
            <a:r>
              <a:rPr lang="en-US" sz="1600" b="1" dirty="0" smtClean="0"/>
              <a:t>Fee </a:t>
            </a:r>
            <a:r>
              <a:rPr lang="en-US" sz="1600" b="1" dirty="0"/>
              <a:t>on nitrogen fertilizer </a:t>
            </a:r>
            <a:r>
              <a:rPr lang="en-US" sz="1600" b="1" dirty="0" smtClean="0"/>
              <a:t>use</a:t>
            </a:r>
          </a:p>
          <a:p>
            <a:pPr marL="685800" lvl="1" eaLnBrk="1" hangingPunct="1">
              <a:buFont typeface="Arial" pitchFamily="34" charset="0"/>
              <a:buChar char="•"/>
              <a:defRPr/>
            </a:pPr>
            <a:r>
              <a:rPr lang="en-US" sz="1600" b="1" dirty="0" smtClean="0"/>
              <a:t>Fee on water use</a:t>
            </a:r>
          </a:p>
          <a:p>
            <a:pPr marL="685800" lvl="1" eaLnBrk="1" hangingPunct="1">
              <a:buFont typeface="Arial" pitchFamily="34" charset="0"/>
              <a:buChar char="•"/>
              <a:defRPr/>
            </a:pPr>
            <a:r>
              <a:rPr lang="en-US" sz="1600" b="1" dirty="0" smtClean="0"/>
              <a:t>Local compensation under Section 13304 of CA Water Code</a:t>
            </a:r>
            <a:endParaRPr lang="en-US" sz="1600" dirty="0">
              <a:solidFill>
                <a:schemeClr val="tx2"/>
              </a:solidFill>
            </a:endParaRPr>
          </a:p>
          <a:p>
            <a:endParaRPr lang="en-US" sz="2000" dirty="0"/>
          </a:p>
        </p:txBody>
      </p:sp>
      <p:pic>
        <p:nvPicPr>
          <p:cNvPr id="104450" name="Picture 2" descr="http://www.frugalbits.com/wp-content/uploads/2011/05/Drinking-Tap-Wa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8849" y="1257299"/>
            <a:ext cx="2860675" cy="28606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rot="16200000">
            <a:off x="7269618" y="2518360"/>
            <a:ext cx="2860674" cy="338554"/>
          </a:xfrm>
          <a:prstGeom prst="rect">
            <a:avLst/>
          </a:prstGeom>
          <a:noFill/>
        </p:spPr>
        <p:txBody>
          <a:bodyPr wrap="square" rtlCol="0">
            <a:spAutoFit/>
          </a:bodyPr>
          <a:lstStyle/>
          <a:p>
            <a:r>
              <a:rPr lang="en-US" sz="800" dirty="0">
                <a:hlinkClick r:id="rId4"/>
              </a:rPr>
              <a:t>http://www.frugalbits.com/food-drink/say-no-to-bottled-water-and-yes-to-charity-wate/</a:t>
            </a:r>
            <a:endParaRPr lang="en-US" sz="800" dirty="0"/>
          </a:p>
        </p:txBody>
      </p:sp>
      <p:pic>
        <p:nvPicPr>
          <p:cNvPr id="104452" name="Picture 4" descr="drinkingwa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1400" y="4171949"/>
            <a:ext cx="3721738" cy="24694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rot="16200000">
            <a:off x="7203687" y="5210427"/>
            <a:ext cx="2523457" cy="338554"/>
          </a:xfrm>
          <a:prstGeom prst="rect">
            <a:avLst/>
          </a:prstGeom>
          <a:noFill/>
        </p:spPr>
        <p:txBody>
          <a:bodyPr wrap="square" rtlCol="0">
            <a:spAutoFit/>
          </a:bodyPr>
          <a:lstStyle/>
          <a:p>
            <a:r>
              <a:rPr lang="en-US" sz="800" i="0" dirty="0">
                <a:hlinkClick r:id="rId6"/>
              </a:rPr>
              <a:t>http://www.middlebrookhealth.org/Summer%20Safety.html</a:t>
            </a:r>
            <a:endParaRPr lang="en-US" sz="800" i="0" dirty="0"/>
          </a:p>
        </p:txBody>
      </p:sp>
    </p:spTree>
    <p:extLst>
      <p:ext uri="{BB962C8B-B14F-4D97-AF65-F5344CB8AC3E}">
        <p14:creationId xmlns:p14="http://schemas.microsoft.com/office/powerpoint/2010/main" val="3828616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281" name="Group 3"/>
          <p:cNvGrpSpPr>
            <a:grpSpLocks/>
          </p:cNvGrpSpPr>
          <p:nvPr/>
        </p:nvGrpSpPr>
        <p:grpSpPr bwMode="auto">
          <a:xfrm>
            <a:off x="384175" y="2043113"/>
            <a:ext cx="8397875" cy="4591050"/>
            <a:chOff x="371" y="480"/>
            <a:chExt cx="5389" cy="3713"/>
          </a:xfrm>
        </p:grpSpPr>
        <p:sp>
          <p:nvSpPr>
            <p:cNvPr id="97290"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97291" name="Freeform 5"/>
            <p:cNvSpPr>
              <a:spLocks/>
            </p:cNvSpPr>
            <p:nvPr/>
          </p:nvSpPr>
          <p:spPr bwMode="auto">
            <a:xfrm>
              <a:off x="488" y="537"/>
              <a:ext cx="1336" cy="3652"/>
            </a:xfrm>
            <a:custGeom>
              <a:avLst/>
              <a:gdLst>
                <a:gd name="T0" fmla="*/ 1178 w 1348"/>
                <a:gd name="T1" fmla="*/ 2782 h 3652"/>
                <a:gd name="T2" fmla="*/ 18 w 1348"/>
                <a:gd name="T3" fmla="*/ 3652 h 3652"/>
                <a:gd name="T4" fmla="*/ 0 w 1348"/>
                <a:gd name="T5" fmla="*/ 0 h 3652"/>
                <a:gd name="T6" fmla="*/ 1178 w 1348"/>
                <a:gd name="T7" fmla="*/ 1636 h 3652"/>
                <a:gd name="T8" fmla="*/ 1178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97292"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97293" name="Freeform 7"/>
            <p:cNvSpPr>
              <a:spLocks/>
            </p:cNvSpPr>
            <p:nvPr/>
          </p:nvSpPr>
          <p:spPr bwMode="auto">
            <a:xfrm flipV="1">
              <a:off x="488" y="537"/>
              <a:ext cx="5160" cy="1630"/>
            </a:xfrm>
            <a:custGeom>
              <a:avLst/>
              <a:gdLst>
                <a:gd name="T0" fmla="*/ 1291 w 5172"/>
                <a:gd name="T1" fmla="*/ 0 h 1538"/>
                <a:gd name="T2" fmla="*/ 4455 w 5172"/>
                <a:gd name="T3" fmla="*/ 0 h 1538"/>
                <a:gd name="T4" fmla="*/ 4992 w 5172"/>
                <a:gd name="T5" fmla="*/ 3665 h 1538"/>
                <a:gd name="T6" fmla="*/ 0 w 5172"/>
                <a:gd name="T7" fmla="*/ 3675 h 1538"/>
                <a:gd name="T8" fmla="*/ 1291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97294"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97295"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1 h 1538"/>
                <a:gd name="T6" fmla="*/ 0 w 5172"/>
                <a:gd name="T7" fmla="*/ 1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97296" name="Group 10"/>
            <p:cNvGrpSpPr>
              <a:grpSpLocks/>
            </p:cNvGrpSpPr>
            <p:nvPr/>
          </p:nvGrpSpPr>
          <p:grpSpPr bwMode="auto">
            <a:xfrm>
              <a:off x="912" y="642"/>
              <a:ext cx="81" cy="2305"/>
              <a:chOff x="722" y="666"/>
              <a:chExt cx="81" cy="2305"/>
            </a:xfrm>
          </p:grpSpPr>
          <p:sp>
            <p:nvSpPr>
              <p:cNvPr id="97342"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43" name="Freeform 12"/>
              <p:cNvSpPr>
                <a:spLocks/>
              </p:cNvSpPr>
              <p:nvPr/>
            </p:nvSpPr>
            <p:spPr bwMode="auto">
              <a:xfrm>
                <a:off x="722" y="666"/>
                <a:ext cx="81" cy="1749"/>
              </a:xfrm>
              <a:custGeom>
                <a:avLst/>
                <a:gdLst>
                  <a:gd name="T0" fmla="*/ 0 w 69"/>
                  <a:gd name="T1" fmla="*/ 1749 h 1749"/>
                  <a:gd name="T2" fmla="*/ 0 w 69"/>
                  <a:gd name="T3" fmla="*/ 0 h 1749"/>
                  <a:gd name="T4" fmla="*/ 765 w 69"/>
                  <a:gd name="T5" fmla="*/ 35 h 1749"/>
                  <a:gd name="T6" fmla="*/ 765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297" name="Group 13"/>
            <p:cNvGrpSpPr>
              <a:grpSpLocks/>
            </p:cNvGrpSpPr>
            <p:nvPr/>
          </p:nvGrpSpPr>
          <p:grpSpPr bwMode="auto">
            <a:xfrm>
              <a:off x="1303" y="971"/>
              <a:ext cx="63" cy="1235"/>
              <a:chOff x="1303" y="971"/>
              <a:chExt cx="63" cy="1235"/>
            </a:xfrm>
          </p:grpSpPr>
          <p:sp>
            <p:nvSpPr>
              <p:cNvPr id="97340"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41" name="Freeform 15"/>
              <p:cNvSpPr>
                <a:spLocks/>
              </p:cNvSpPr>
              <p:nvPr/>
            </p:nvSpPr>
            <p:spPr bwMode="auto">
              <a:xfrm>
                <a:off x="1303" y="971"/>
                <a:ext cx="62" cy="659"/>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298" name="Group 16"/>
            <p:cNvGrpSpPr>
              <a:grpSpLocks/>
            </p:cNvGrpSpPr>
            <p:nvPr/>
          </p:nvGrpSpPr>
          <p:grpSpPr bwMode="auto">
            <a:xfrm>
              <a:off x="1968" y="1205"/>
              <a:ext cx="63" cy="1093"/>
              <a:chOff x="1968" y="1205"/>
              <a:chExt cx="63" cy="1093"/>
            </a:xfrm>
          </p:grpSpPr>
          <p:sp>
            <p:nvSpPr>
              <p:cNvPr id="97338"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39" name="Freeform 18"/>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299" name="Group 19"/>
            <p:cNvGrpSpPr>
              <a:grpSpLocks/>
            </p:cNvGrpSpPr>
            <p:nvPr/>
          </p:nvGrpSpPr>
          <p:grpSpPr bwMode="auto">
            <a:xfrm>
              <a:off x="1682" y="881"/>
              <a:ext cx="76" cy="2355"/>
              <a:chOff x="1682" y="881"/>
              <a:chExt cx="68" cy="2740"/>
            </a:xfrm>
          </p:grpSpPr>
          <p:sp>
            <p:nvSpPr>
              <p:cNvPr id="97336"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37" name="Freeform 21"/>
              <p:cNvSpPr>
                <a:spLocks/>
              </p:cNvSpPr>
              <p:nvPr/>
            </p:nvSpPr>
            <p:spPr bwMode="auto">
              <a:xfrm>
                <a:off x="1682" y="881"/>
                <a:ext cx="67" cy="2167"/>
              </a:xfrm>
              <a:custGeom>
                <a:avLst/>
                <a:gdLst>
                  <a:gd name="T0" fmla="*/ 0 w 69"/>
                  <a:gd name="T1" fmla="*/ 43542 h 1749"/>
                  <a:gd name="T2" fmla="*/ 0 w 69"/>
                  <a:gd name="T3" fmla="*/ 0 h 1749"/>
                  <a:gd name="T4" fmla="*/ 45 w 69"/>
                  <a:gd name="T5" fmla="*/ 866 h 1749"/>
                  <a:gd name="T6" fmla="*/ 45 w 69"/>
                  <a:gd name="T7" fmla="*/ 435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0" name="Group 22"/>
            <p:cNvGrpSpPr>
              <a:grpSpLocks/>
            </p:cNvGrpSpPr>
            <p:nvPr/>
          </p:nvGrpSpPr>
          <p:grpSpPr bwMode="auto">
            <a:xfrm>
              <a:off x="2350" y="906"/>
              <a:ext cx="63" cy="2207"/>
              <a:chOff x="2350" y="906"/>
              <a:chExt cx="63" cy="2207"/>
            </a:xfrm>
          </p:grpSpPr>
          <p:sp>
            <p:nvSpPr>
              <p:cNvPr id="97334"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35" name="Freeform 24"/>
              <p:cNvSpPr>
                <a:spLocks/>
              </p:cNvSpPr>
              <p:nvPr/>
            </p:nvSpPr>
            <p:spPr bwMode="auto">
              <a:xfrm>
                <a:off x="2351" y="906"/>
                <a:ext cx="62" cy="1634"/>
              </a:xfrm>
              <a:custGeom>
                <a:avLst/>
                <a:gdLst>
                  <a:gd name="T0" fmla="*/ 0 w 69"/>
                  <a:gd name="T1" fmla="*/ 631 h 1749"/>
                  <a:gd name="T2" fmla="*/ 0 w 69"/>
                  <a:gd name="T3" fmla="*/ 0 h 1749"/>
                  <a:gd name="T4" fmla="*/ 13 w 69"/>
                  <a:gd name="T5" fmla="*/ 13 h 1749"/>
                  <a:gd name="T6" fmla="*/ 13 w 69"/>
                  <a:gd name="T7" fmla="*/ 631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1" name="Group 25"/>
            <p:cNvGrpSpPr>
              <a:grpSpLocks/>
            </p:cNvGrpSpPr>
            <p:nvPr/>
          </p:nvGrpSpPr>
          <p:grpSpPr bwMode="auto">
            <a:xfrm>
              <a:off x="2630" y="1697"/>
              <a:ext cx="54" cy="799"/>
              <a:chOff x="2630" y="1697"/>
              <a:chExt cx="66" cy="799"/>
            </a:xfrm>
          </p:grpSpPr>
          <p:sp>
            <p:nvSpPr>
              <p:cNvPr id="97332"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33" name="Freeform 27"/>
              <p:cNvSpPr>
                <a:spLocks/>
              </p:cNvSpPr>
              <p:nvPr/>
            </p:nvSpPr>
            <p:spPr bwMode="auto">
              <a:xfrm>
                <a:off x="2634" y="1697"/>
                <a:ext cx="62" cy="532"/>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2" name="Group 28"/>
            <p:cNvGrpSpPr>
              <a:grpSpLocks/>
            </p:cNvGrpSpPr>
            <p:nvPr/>
          </p:nvGrpSpPr>
          <p:grpSpPr bwMode="auto">
            <a:xfrm>
              <a:off x="3006" y="1908"/>
              <a:ext cx="39" cy="690"/>
              <a:chOff x="3006" y="2018"/>
              <a:chExt cx="37" cy="928"/>
            </a:xfrm>
          </p:grpSpPr>
          <p:sp>
            <p:nvSpPr>
              <p:cNvPr id="97330"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31"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3" name="Group 31"/>
            <p:cNvGrpSpPr>
              <a:grpSpLocks/>
            </p:cNvGrpSpPr>
            <p:nvPr/>
          </p:nvGrpSpPr>
          <p:grpSpPr bwMode="auto">
            <a:xfrm>
              <a:off x="3334" y="2146"/>
              <a:ext cx="30" cy="394"/>
              <a:chOff x="3334" y="2146"/>
              <a:chExt cx="30" cy="394"/>
            </a:xfrm>
          </p:grpSpPr>
          <p:sp>
            <p:nvSpPr>
              <p:cNvPr id="97328"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29"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4" name="Group 34"/>
            <p:cNvGrpSpPr>
              <a:grpSpLocks/>
            </p:cNvGrpSpPr>
            <p:nvPr/>
          </p:nvGrpSpPr>
          <p:grpSpPr bwMode="auto">
            <a:xfrm>
              <a:off x="3743" y="1865"/>
              <a:ext cx="37" cy="807"/>
              <a:chOff x="3743" y="1865"/>
              <a:chExt cx="37" cy="1010"/>
            </a:xfrm>
          </p:grpSpPr>
          <p:sp>
            <p:nvSpPr>
              <p:cNvPr id="97326"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27"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5" name="Group 37"/>
            <p:cNvGrpSpPr>
              <a:grpSpLocks/>
            </p:cNvGrpSpPr>
            <p:nvPr/>
          </p:nvGrpSpPr>
          <p:grpSpPr bwMode="auto">
            <a:xfrm>
              <a:off x="3426" y="1586"/>
              <a:ext cx="63" cy="1859"/>
              <a:chOff x="3426" y="1586"/>
              <a:chExt cx="63" cy="1859"/>
            </a:xfrm>
          </p:grpSpPr>
          <p:sp>
            <p:nvSpPr>
              <p:cNvPr id="97324"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25" name="Freeform 39"/>
              <p:cNvSpPr>
                <a:spLocks/>
              </p:cNvSpPr>
              <p:nvPr/>
            </p:nvSpPr>
            <p:spPr bwMode="auto">
              <a:xfrm>
                <a:off x="3426" y="1586"/>
                <a:ext cx="63" cy="1282"/>
              </a:xfrm>
              <a:custGeom>
                <a:avLst/>
                <a:gdLst>
                  <a:gd name="T0" fmla="*/ 0 w 69"/>
                  <a:gd name="T1" fmla="*/ 17 h 1749"/>
                  <a:gd name="T2" fmla="*/ 0 w 69"/>
                  <a:gd name="T3" fmla="*/ 0 h 1749"/>
                  <a:gd name="T4" fmla="*/ 18 w 69"/>
                  <a:gd name="T5" fmla="*/ 1 h 1749"/>
                  <a:gd name="T6" fmla="*/ 18 w 69"/>
                  <a:gd name="T7" fmla="*/ 17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6" name="Group 40"/>
            <p:cNvGrpSpPr>
              <a:grpSpLocks/>
            </p:cNvGrpSpPr>
            <p:nvPr/>
          </p:nvGrpSpPr>
          <p:grpSpPr bwMode="auto">
            <a:xfrm>
              <a:off x="4037" y="1694"/>
              <a:ext cx="52" cy="1262"/>
              <a:chOff x="4037" y="1694"/>
              <a:chExt cx="52" cy="1262"/>
            </a:xfrm>
          </p:grpSpPr>
          <p:sp>
            <p:nvSpPr>
              <p:cNvPr id="97322"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23"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7" name="Group 43"/>
            <p:cNvGrpSpPr>
              <a:grpSpLocks/>
            </p:cNvGrpSpPr>
            <p:nvPr/>
          </p:nvGrpSpPr>
          <p:grpSpPr bwMode="auto">
            <a:xfrm>
              <a:off x="4371" y="2084"/>
              <a:ext cx="38" cy="654"/>
              <a:chOff x="4371" y="2084"/>
              <a:chExt cx="38" cy="654"/>
            </a:xfrm>
          </p:grpSpPr>
          <p:sp>
            <p:nvSpPr>
              <p:cNvPr id="97320"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21"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8" name="Group 46"/>
            <p:cNvGrpSpPr>
              <a:grpSpLocks/>
            </p:cNvGrpSpPr>
            <p:nvPr/>
          </p:nvGrpSpPr>
          <p:grpSpPr bwMode="auto">
            <a:xfrm>
              <a:off x="4559" y="2143"/>
              <a:ext cx="29" cy="521"/>
              <a:chOff x="4559" y="2143"/>
              <a:chExt cx="29" cy="521"/>
            </a:xfrm>
          </p:grpSpPr>
          <p:sp>
            <p:nvSpPr>
              <p:cNvPr id="97318"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19"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09" name="Group 49"/>
            <p:cNvGrpSpPr>
              <a:grpSpLocks/>
            </p:cNvGrpSpPr>
            <p:nvPr/>
          </p:nvGrpSpPr>
          <p:grpSpPr bwMode="auto">
            <a:xfrm>
              <a:off x="4655" y="2101"/>
              <a:ext cx="29" cy="819"/>
              <a:chOff x="4655" y="2101"/>
              <a:chExt cx="29" cy="819"/>
            </a:xfrm>
          </p:grpSpPr>
          <p:sp>
            <p:nvSpPr>
              <p:cNvPr id="97316"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17"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97310" name="Group 52"/>
            <p:cNvGrpSpPr>
              <a:grpSpLocks/>
            </p:cNvGrpSpPr>
            <p:nvPr/>
          </p:nvGrpSpPr>
          <p:grpSpPr bwMode="auto">
            <a:xfrm flipH="1">
              <a:off x="5051" y="860"/>
              <a:ext cx="72" cy="1822"/>
              <a:chOff x="1968" y="1205"/>
              <a:chExt cx="63" cy="1093"/>
            </a:xfrm>
          </p:grpSpPr>
          <p:sp>
            <p:nvSpPr>
              <p:cNvPr id="97314"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97315" name="Freeform 54"/>
              <p:cNvSpPr>
                <a:spLocks/>
              </p:cNvSpPr>
              <p:nvPr/>
            </p:nvSpPr>
            <p:spPr bwMode="auto">
              <a:xfrm>
                <a:off x="1968" y="1205"/>
                <a:ext cx="62" cy="514"/>
              </a:xfrm>
              <a:custGeom>
                <a:avLst/>
                <a:gdLst>
                  <a:gd name="T0" fmla="*/ 0 w 69"/>
                  <a:gd name="T1" fmla="*/ 0 h 1749"/>
                  <a:gd name="T2" fmla="*/ 0 w 69"/>
                  <a:gd name="T3" fmla="*/ 0 h 1749"/>
                  <a:gd name="T4" fmla="*/ 13 w 69"/>
                  <a:gd name="T5" fmla="*/ 0 h 1749"/>
                  <a:gd name="T6" fmla="*/ 13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97311"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97312"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97313"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pic>
        <p:nvPicPr>
          <p:cNvPr id="97282" name="Picture 64"/>
          <p:cNvPicPr>
            <a:picLocks noChangeAspect="1" noChangeArrowheads="1"/>
          </p:cNvPicPr>
          <p:nvPr/>
        </p:nvPicPr>
        <p:blipFill>
          <a:blip r:embed="rId4"/>
          <a:srcRect/>
          <a:stretch>
            <a:fillRect/>
          </a:stretch>
        </p:blipFill>
        <p:spPr bwMode="auto">
          <a:xfrm>
            <a:off x="3695700" y="4238625"/>
            <a:ext cx="2346325" cy="2154238"/>
          </a:xfrm>
          <a:prstGeom prst="rect">
            <a:avLst/>
          </a:prstGeom>
          <a:noFill/>
          <a:ln w="9525">
            <a:noFill/>
            <a:miter lim="800000"/>
            <a:headEnd/>
            <a:tailEnd/>
          </a:ln>
        </p:spPr>
      </p:pic>
      <p:pic>
        <p:nvPicPr>
          <p:cNvPr id="97283" name="Picture 6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163638" y="1744663"/>
            <a:ext cx="301625" cy="368300"/>
          </a:xfrm>
          <a:prstGeom prst="rect">
            <a:avLst/>
          </a:prstGeom>
          <a:noFill/>
          <a:ln w="9525">
            <a:noFill/>
            <a:miter lim="800000"/>
            <a:headEnd/>
            <a:tailEnd/>
          </a:ln>
        </p:spPr>
      </p:pic>
      <p:grpSp>
        <p:nvGrpSpPr>
          <p:cNvPr id="97284" name="Group 59"/>
          <p:cNvGrpSpPr>
            <a:grpSpLocks/>
          </p:cNvGrpSpPr>
          <p:nvPr/>
        </p:nvGrpSpPr>
        <p:grpSpPr bwMode="auto">
          <a:xfrm>
            <a:off x="631825" y="1471613"/>
            <a:ext cx="581025" cy="631825"/>
            <a:chOff x="685" y="591"/>
            <a:chExt cx="366" cy="398"/>
          </a:xfrm>
        </p:grpSpPr>
        <p:sp>
          <p:nvSpPr>
            <p:cNvPr id="97286" name="Rectangle 60"/>
            <p:cNvSpPr>
              <a:spLocks noChangeArrowheads="1"/>
            </p:cNvSpPr>
            <p:nvPr/>
          </p:nvSpPr>
          <p:spPr bwMode="auto">
            <a:xfrm>
              <a:off x="755" y="763"/>
              <a:ext cx="226" cy="226"/>
            </a:xfrm>
            <a:prstGeom prst="rect">
              <a:avLst/>
            </a:prstGeom>
            <a:solidFill>
              <a:schemeClr val="tx1"/>
            </a:solidFill>
            <a:ln w="9525">
              <a:solidFill>
                <a:srgbClr val="000000"/>
              </a:solidFill>
              <a:miter lim="800000"/>
              <a:headEnd/>
              <a:tailEnd/>
            </a:ln>
          </p:spPr>
          <p:txBody>
            <a:bodyPr wrap="none" anchor="ctr"/>
            <a:lstStyle/>
            <a:p>
              <a:endParaRPr lang="en-US"/>
            </a:p>
          </p:txBody>
        </p:sp>
        <p:sp>
          <p:nvSpPr>
            <p:cNvPr id="97287" name="Rectangle 61"/>
            <p:cNvSpPr>
              <a:spLocks noChangeArrowheads="1"/>
            </p:cNvSpPr>
            <p:nvPr/>
          </p:nvSpPr>
          <p:spPr bwMode="auto">
            <a:xfrm>
              <a:off x="872" y="786"/>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97288" name="Rectangle 62"/>
            <p:cNvSpPr>
              <a:spLocks noChangeArrowheads="1"/>
            </p:cNvSpPr>
            <p:nvPr/>
          </p:nvSpPr>
          <p:spPr bwMode="auto">
            <a:xfrm>
              <a:off x="774" y="780"/>
              <a:ext cx="64" cy="125"/>
            </a:xfrm>
            <a:prstGeom prst="rect">
              <a:avLst/>
            </a:prstGeom>
            <a:gradFill rotWithShape="1">
              <a:gsLst>
                <a:gs pos="0">
                  <a:srgbClr val="7932FA"/>
                </a:gs>
                <a:gs pos="100000">
                  <a:srgbClr val="381774"/>
                </a:gs>
              </a:gsLst>
              <a:path path="rect">
                <a:fillToRect l="100000" b="100000"/>
              </a:path>
            </a:gradFill>
            <a:ln w="9525">
              <a:solidFill>
                <a:srgbClr val="000000"/>
              </a:solidFill>
              <a:miter lim="800000"/>
              <a:headEnd/>
              <a:tailEnd/>
            </a:ln>
          </p:spPr>
          <p:txBody>
            <a:bodyPr wrap="none" anchor="ctr"/>
            <a:lstStyle/>
            <a:p>
              <a:endParaRPr lang="en-US"/>
            </a:p>
          </p:txBody>
        </p:sp>
        <p:sp>
          <p:nvSpPr>
            <p:cNvPr id="97289" name="AutoShape 63"/>
            <p:cNvSpPr>
              <a:spLocks noChangeArrowheads="1"/>
            </p:cNvSpPr>
            <p:nvPr/>
          </p:nvSpPr>
          <p:spPr bwMode="auto">
            <a:xfrm>
              <a:off x="685" y="591"/>
              <a:ext cx="366" cy="172"/>
            </a:xfrm>
            <a:prstGeom prst="triangle">
              <a:avLst>
                <a:gd name="adj" fmla="val 50000"/>
              </a:avLst>
            </a:prstGeom>
            <a:solidFill>
              <a:srgbClr val="6A0202"/>
            </a:solidFill>
            <a:ln w="9525">
              <a:solidFill>
                <a:srgbClr val="000000"/>
              </a:solidFill>
              <a:miter lim="800000"/>
              <a:headEnd/>
              <a:tailEnd/>
            </a:ln>
          </p:spPr>
          <p:txBody>
            <a:bodyPr wrap="none" anchor="ctr"/>
            <a:lstStyle/>
            <a:p>
              <a:endParaRPr lang="en-US"/>
            </a:p>
          </p:txBody>
        </p:sp>
      </p:grpSp>
      <p:sp>
        <p:nvSpPr>
          <p:cNvPr id="97285" name="Rectangle 2"/>
          <p:cNvSpPr>
            <a:spLocks noChangeArrowheads="1"/>
          </p:cNvSpPr>
          <p:nvPr/>
        </p:nvSpPr>
        <p:spPr bwMode="gray">
          <a:xfrm>
            <a:off x="762000" y="274638"/>
            <a:ext cx="7620000" cy="868362"/>
          </a:xfrm>
          <a:prstGeom prst="rect">
            <a:avLst/>
          </a:prstGeom>
          <a:noFill/>
          <a:ln w="9525">
            <a:noFill/>
            <a:miter lim="800000"/>
            <a:headEnd/>
            <a:tailEnd/>
          </a:ln>
        </p:spPr>
        <p:txBody>
          <a:bodyPr anchor="ctr"/>
          <a:lstStyle/>
          <a:p>
            <a:pPr algn="ctr"/>
            <a:r>
              <a:rPr lang="en-US" sz="3600" b="1" i="0">
                <a:solidFill>
                  <a:srgbClr val="FCFDFE"/>
                </a:solidFill>
                <a:latin typeface="Arial" charset="0"/>
              </a:rPr>
              <a:t>#8: Funding and Policy</a:t>
            </a:r>
          </a:p>
        </p:txBody>
      </p:sp>
    </p:spTree>
    <p:extLst>
      <p:ext uri="{BB962C8B-B14F-4D97-AF65-F5344CB8AC3E}">
        <p14:creationId xmlns:p14="http://schemas.microsoft.com/office/powerpoint/2010/main" val="1291945166"/>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AutoShape 18"/>
          <p:cNvSpPr>
            <a:spLocks noChangeArrowheads="1"/>
          </p:cNvSpPr>
          <p:nvPr/>
        </p:nvSpPr>
        <p:spPr bwMode="auto">
          <a:xfrm>
            <a:off x="5262563" y="2843213"/>
            <a:ext cx="1963737" cy="601662"/>
          </a:xfrm>
          <a:prstGeom prst="rightArrow">
            <a:avLst>
              <a:gd name="adj1" fmla="val 50000"/>
              <a:gd name="adj2" fmla="val 81596"/>
            </a:avLst>
          </a:prstGeom>
          <a:solidFill>
            <a:schemeClr val="accent1"/>
          </a:solidFill>
          <a:ln w="9525">
            <a:solidFill>
              <a:schemeClr val="tx1"/>
            </a:solidFill>
            <a:miter lim="800000"/>
            <a:headEnd/>
            <a:tailEnd/>
          </a:ln>
        </p:spPr>
        <p:txBody>
          <a:bodyPr wrap="none" anchor="ctr"/>
          <a:lstStyle/>
          <a:p>
            <a:endParaRPr lang="en-US"/>
          </a:p>
        </p:txBody>
      </p:sp>
      <p:sp>
        <p:nvSpPr>
          <p:cNvPr id="110594" name="Rectangle 37"/>
          <p:cNvSpPr>
            <a:spLocks noChangeArrowheads="1"/>
          </p:cNvSpPr>
          <p:nvPr/>
        </p:nvSpPr>
        <p:spPr bwMode="auto">
          <a:xfrm rot="-435278">
            <a:off x="5680075" y="1841500"/>
            <a:ext cx="192088" cy="1204913"/>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62466" name="Rectangle 2"/>
          <p:cNvSpPr>
            <a:spLocks noGrp="1" noChangeArrowheads="1"/>
          </p:cNvSpPr>
          <p:nvPr>
            <p:ph type="title" idx="4294967295"/>
          </p:nvPr>
        </p:nvSpPr>
        <p:spPr>
          <a:xfrm>
            <a:off x="762000" y="274638"/>
            <a:ext cx="8198644" cy="868362"/>
          </a:xfrm>
        </p:spPr>
        <p:txBody>
          <a:bodyPr/>
          <a:lstStyle/>
          <a:p>
            <a:pPr eaLnBrk="1" hangingPunct="1">
              <a:defRPr/>
            </a:pPr>
            <a:r>
              <a:rPr lang="en-US" sz="3200" dirty="0" smtClean="0">
                <a:ln>
                  <a:noFill/>
                </a:ln>
                <a:effectLst/>
              </a:rPr>
              <a:t>Funding and Regulatory Framework</a:t>
            </a:r>
          </a:p>
        </p:txBody>
      </p:sp>
      <p:pic>
        <p:nvPicPr>
          <p:cNvPr id="110596" name="Picture 3" descr="MC900335565[1]"/>
          <p:cNvPicPr>
            <a:picLocks noChangeAspect="1" noChangeArrowheads="1"/>
          </p:cNvPicPr>
          <p:nvPr/>
        </p:nvPicPr>
        <p:blipFill>
          <a:blip r:embed="rId3"/>
          <a:srcRect/>
          <a:stretch>
            <a:fillRect/>
          </a:stretch>
        </p:blipFill>
        <p:spPr bwMode="auto">
          <a:xfrm>
            <a:off x="190500" y="1658938"/>
            <a:ext cx="1416050" cy="1409700"/>
          </a:xfrm>
          <a:prstGeom prst="rect">
            <a:avLst/>
          </a:prstGeom>
          <a:noFill/>
          <a:ln w="9525">
            <a:noFill/>
            <a:miter lim="800000"/>
            <a:headEnd/>
            <a:tailEnd/>
          </a:ln>
        </p:spPr>
      </p:pic>
      <p:pic>
        <p:nvPicPr>
          <p:cNvPr id="110597" name="Picture 9" descr="MC900215099[1]"/>
          <p:cNvPicPr>
            <a:picLocks noChangeAspect="1" noChangeArrowheads="1"/>
          </p:cNvPicPr>
          <p:nvPr/>
        </p:nvPicPr>
        <p:blipFill>
          <a:blip r:embed="rId4"/>
          <a:srcRect/>
          <a:stretch>
            <a:fillRect/>
          </a:stretch>
        </p:blipFill>
        <p:spPr bwMode="auto">
          <a:xfrm>
            <a:off x="3830638" y="2082800"/>
            <a:ext cx="1363662" cy="1924050"/>
          </a:xfrm>
          <a:prstGeom prst="rect">
            <a:avLst/>
          </a:prstGeom>
          <a:noFill/>
          <a:ln w="9525">
            <a:noFill/>
            <a:miter lim="800000"/>
            <a:headEnd/>
            <a:tailEnd/>
          </a:ln>
        </p:spPr>
      </p:pic>
      <p:pic>
        <p:nvPicPr>
          <p:cNvPr id="110598" name="Picture 10" descr="MC900085330[1]"/>
          <p:cNvPicPr>
            <a:picLocks noChangeAspect="1" noChangeArrowheads="1"/>
          </p:cNvPicPr>
          <p:nvPr/>
        </p:nvPicPr>
        <p:blipFill>
          <a:blip r:embed="rId5"/>
          <a:srcRect/>
          <a:stretch>
            <a:fillRect/>
          </a:stretch>
        </p:blipFill>
        <p:spPr bwMode="auto">
          <a:xfrm>
            <a:off x="8777288" y="1516063"/>
            <a:ext cx="366712" cy="488950"/>
          </a:xfrm>
          <a:prstGeom prst="rect">
            <a:avLst/>
          </a:prstGeom>
          <a:noFill/>
          <a:ln w="9525">
            <a:noFill/>
            <a:miter lim="800000"/>
            <a:headEnd/>
            <a:tailEnd/>
          </a:ln>
        </p:spPr>
      </p:pic>
      <p:sp>
        <p:nvSpPr>
          <p:cNvPr id="110599" name="Text Box 12"/>
          <p:cNvSpPr txBox="1">
            <a:spLocks noChangeArrowheads="1"/>
          </p:cNvSpPr>
          <p:nvPr/>
        </p:nvSpPr>
        <p:spPr bwMode="auto">
          <a:xfrm>
            <a:off x="5146675" y="3473450"/>
            <a:ext cx="2424113" cy="641350"/>
          </a:xfrm>
          <a:prstGeom prst="rect">
            <a:avLst/>
          </a:prstGeom>
          <a:noFill/>
          <a:ln w="9525">
            <a:noFill/>
            <a:miter lim="800000"/>
            <a:headEnd/>
            <a:tailEnd/>
          </a:ln>
        </p:spPr>
        <p:txBody>
          <a:bodyPr>
            <a:spAutoFit/>
          </a:bodyPr>
          <a:lstStyle/>
          <a:p>
            <a:pPr algn="ctr"/>
            <a:r>
              <a:rPr lang="en-US" b="1" i="0">
                <a:latin typeface="Tahoma" pitchFamily="34" charset="0"/>
              </a:rPr>
              <a:t>Treatment / Alternative Supply</a:t>
            </a:r>
          </a:p>
        </p:txBody>
      </p:sp>
      <p:sp>
        <p:nvSpPr>
          <p:cNvPr id="110600" name="Text Box 13"/>
          <p:cNvSpPr txBox="1">
            <a:spLocks noChangeArrowheads="1"/>
          </p:cNvSpPr>
          <p:nvPr/>
        </p:nvSpPr>
        <p:spPr bwMode="auto">
          <a:xfrm>
            <a:off x="0" y="3128963"/>
            <a:ext cx="1466850" cy="641350"/>
          </a:xfrm>
          <a:prstGeom prst="rect">
            <a:avLst/>
          </a:prstGeom>
          <a:noFill/>
          <a:ln w="9525">
            <a:noFill/>
            <a:miter lim="800000"/>
            <a:headEnd/>
            <a:tailEnd/>
          </a:ln>
        </p:spPr>
        <p:txBody>
          <a:bodyPr wrap="none">
            <a:spAutoFit/>
          </a:bodyPr>
          <a:lstStyle/>
          <a:p>
            <a:pPr algn="ctr"/>
            <a:r>
              <a:rPr lang="en-US" b="1" i="0">
                <a:latin typeface="Tahoma" pitchFamily="34" charset="0"/>
              </a:rPr>
              <a:t>N Loading</a:t>
            </a:r>
          </a:p>
          <a:p>
            <a:pPr algn="ctr"/>
            <a:r>
              <a:rPr lang="en-US" b="1" i="0">
                <a:latin typeface="Tahoma" pitchFamily="34" charset="0"/>
              </a:rPr>
              <a:t>Reductions</a:t>
            </a:r>
          </a:p>
        </p:txBody>
      </p:sp>
      <p:sp>
        <p:nvSpPr>
          <p:cNvPr id="110601" name="Oval 15"/>
          <p:cNvSpPr>
            <a:spLocks noChangeArrowheads="1"/>
          </p:cNvSpPr>
          <p:nvPr/>
        </p:nvSpPr>
        <p:spPr bwMode="auto">
          <a:xfrm>
            <a:off x="423863" y="5286375"/>
            <a:ext cx="8477250" cy="1438275"/>
          </a:xfrm>
          <a:prstGeom prst="ellipse">
            <a:avLst/>
          </a:prstGeom>
          <a:solidFill>
            <a:srgbClr val="66CCFF"/>
          </a:solidFill>
          <a:ln w="9525">
            <a:solidFill>
              <a:schemeClr val="tx1"/>
            </a:solidFill>
            <a:round/>
            <a:headEnd/>
            <a:tailEnd/>
          </a:ln>
        </p:spPr>
        <p:txBody>
          <a:bodyPr wrap="none" anchor="ctr"/>
          <a:lstStyle/>
          <a:p>
            <a:pPr algn="ctr"/>
            <a:r>
              <a:rPr lang="en-US" b="1" i="0">
                <a:latin typeface="Tahoma" pitchFamily="34" charset="0"/>
              </a:rPr>
              <a:t>Groundwater</a:t>
            </a:r>
          </a:p>
          <a:p>
            <a:pPr algn="ctr"/>
            <a:r>
              <a:rPr lang="en-US" b="1" i="0">
                <a:latin typeface="Tahoma" pitchFamily="34" charset="0"/>
              </a:rPr>
              <a:t>Remediation</a:t>
            </a:r>
          </a:p>
        </p:txBody>
      </p:sp>
      <p:sp>
        <p:nvSpPr>
          <p:cNvPr id="110602" name="AutoShape 17"/>
          <p:cNvSpPr>
            <a:spLocks noChangeArrowheads="1"/>
          </p:cNvSpPr>
          <p:nvPr/>
        </p:nvSpPr>
        <p:spPr bwMode="auto">
          <a:xfrm>
            <a:off x="333375" y="4170363"/>
            <a:ext cx="4849813" cy="1717675"/>
          </a:xfrm>
          <a:prstGeom prst="curvedUpArrow">
            <a:avLst>
              <a:gd name="adj1" fmla="val 35097"/>
              <a:gd name="adj2" fmla="val 96482"/>
              <a:gd name="adj3" fmla="val 47134"/>
            </a:avLst>
          </a:prstGeom>
          <a:solidFill>
            <a:schemeClr val="accent1"/>
          </a:solidFill>
          <a:ln w="9525">
            <a:solidFill>
              <a:schemeClr val="tx1"/>
            </a:solidFill>
            <a:miter lim="800000"/>
            <a:headEnd/>
            <a:tailEnd/>
          </a:ln>
        </p:spPr>
        <p:txBody>
          <a:bodyPr wrap="none" anchor="ctr"/>
          <a:lstStyle/>
          <a:p>
            <a:endParaRPr lang="en-US"/>
          </a:p>
        </p:txBody>
      </p:sp>
      <p:pic>
        <p:nvPicPr>
          <p:cNvPr id="110603" name="Picture 19" descr="MC900085330[1]"/>
          <p:cNvPicPr>
            <a:picLocks noChangeAspect="1" noChangeArrowheads="1"/>
          </p:cNvPicPr>
          <p:nvPr/>
        </p:nvPicPr>
        <p:blipFill>
          <a:blip r:embed="rId5"/>
          <a:srcRect/>
          <a:stretch>
            <a:fillRect/>
          </a:stretch>
        </p:blipFill>
        <p:spPr bwMode="auto">
          <a:xfrm>
            <a:off x="8096250" y="2051050"/>
            <a:ext cx="1047750" cy="1400175"/>
          </a:xfrm>
          <a:prstGeom prst="rect">
            <a:avLst/>
          </a:prstGeom>
          <a:noFill/>
          <a:ln w="9525">
            <a:noFill/>
            <a:miter lim="800000"/>
            <a:headEnd/>
            <a:tailEnd/>
          </a:ln>
        </p:spPr>
      </p:pic>
      <p:pic>
        <p:nvPicPr>
          <p:cNvPr id="110604" name="Picture 20" descr="MC900085330[1]"/>
          <p:cNvPicPr>
            <a:picLocks noChangeAspect="1" noChangeArrowheads="1"/>
          </p:cNvPicPr>
          <p:nvPr/>
        </p:nvPicPr>
        <p:blipFill>
          <a:blip r:embed="rId5"/>
          <a:srcRect/>
          <a:stretch>
            <a:fillRect/>
          </a:stretch>
        </p:blipFill>
        <p:spPr bwMode="auto">
          <a:xfrm>
            <a:off x="7281863" y="2105025"/>
            <a:ext cx="1058862" cy="1412875"/>
          </a:xfrm>
          <a:prstGeom prst="rect">
            <a:avLst/>
          </a:prstGeom>
          <a:noFill/>
          <a:ln w="9525">
            <a:noFill/>
            <a:miter lim="800000"/>
            <a:headEnd/>
            <a:tailEnd/>
          </a:ln>
        </p:spPr>
      </p:pic>
      <p:pic>
        <p:nvPicPr>
          <p:cNvPr id="110605" name="Picture 6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719763" y="4068763"/>
            <a:ext cx="908050" cy="512762"/>
          </a:xfrm>
          <a:prstGeom prst="rect">
            <a:avLst/>
          </a:prstGeom>
          <a:noFill/>
          <a:ln w="9525">
            <a:noFill/>
            <a:miter lim="800000"/>
            <a:headEnd/>
            <a:tailEnd/>
          </a:ln>
        </p:spPr>
      </p:pic>
      <p:pic>
        <p:nvPicPr>
          <p:cNvPr id="110606" name="Picture 6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021138" y="6251575"/>
            <a:ext cx="836612" cy="473075"/>
          </a:xfrm>
          <a:prstGeom prst="rect">
            <a:avLst/>
          </a:prstGeom>
          <a:noFill/>
          <a:ln w="9525">
            <a:noFill/>
            <a:miter lim="800000"/>
            <a:headEnd/>
            <a:tailEnd/>
          </a:ln>
        </p:spPr>
      </p:pic>
      <p:pic>
        <p:nvPicPr>
          <p:cNvPr id="110607" name="Picture 64"/>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44475" y="3702050"/>
            <a:ext cx="766763" cy="433388"/>
          </a:xfrm>
          <a:prstGeom prst="rect">
            <a:avLst/>
          </a:prstGeom>
          <a:noFill/>
          <a:ln w="9525">
            <a:noFill/>
            <a:miter lim="800000"/>
            <a:headEnd/>
            <a:tailEnd/>
          </a:ln>
        </p:spPr>
      </p:pic>
      <p:sp>
        <p:nvSpPr>
          <p:cNvPr id="110608" name="Rectangle 33"/>
          <p:cNvSpPr>
            <a:spLocks noChangeArrowheads="1"/>
          </p:cNvSpPr>
          <p:nvPr/>
        </p:nvSpPr>
        <p:spPr bwMode="auto">
          <a:xfrm rot="2549978">
            <a:off x="1608138" y="4189413"/>
            <a:ext cx="176212" cy="1406525"/>
          </a:xfrm>
          <a:prstGeom prst="rect">
            <a:avLst/>
          </a:prstGeom>
          <a:solidFill>
            <a:schemeClr val="accent1"/>
          </a:solidFill>
          <a:ln w="9525">
            <a:solidFill>
              <a:schemeClr val="tx1"/>
            </a:solidFill>
            <a:miter lim="800000"/>
            <a:headEnd/>
            <a:tailEnd/>
          </a:ln>
        </p:spPr>
        <p:txBody>
          <a:bodyPr wrap="none" anchor="ctr"/>
          <a:lstStyle/>
          <a:p>
            <a:endParaRPr lang="en-US"/>
          </a:p>
        </p:txBody>
      </p:sp>
      <p:grpSp>
        <p:nvGrpSpPr>
          <p:cNvPr id="110609" name="Group 32"/>
          <p:cNvGrpSpPr>
            <a:grpSpLocks/>
          </p:cNvGrpSpPr>
          <p:nvPr/>
        </p:nvGrpSpPr>
        <p:grpSpPr bwMode="auto">
          <a:xfrm rot="1569524">
            <a:off x="1633538" y="3292475"/>
            <a:ext cx="1436687" cy="1555750"/>
            <a:chOff x="1156" y="2271"/>
            <a:chExt cx="1769" cy="1759"/>
          </a:xfrm>
        </p:grpSpPr>
        <p:pic>
          <p:nvPicPr>
            <p:cNvPr id="110616" name="Picture 30" descr="MC900272454[1]"/>
            <p:cNvPicPr>
              <a:picLocks noChangeAspect="1" noChangeArrowheads="1"/>
            </p:cNvPicPr>
            <p:nvPr/>
          </p:nvPicPr>
          <p:blipFill>
            <a:blip r:embed="rId7"/>
            <a:srcRect/>
            <a:stretch>
              <a:fillRect/>
            </a:stretch>
          </p:blipFill>
          <p:spPr bwMode="auto">
            <a:xfrm>
              <a:off x="1156" y="2271"/>
              <a:ext cx="1769" cy="1759"/>
            </a:xfrm>
            <a:prstGeom prst="rect">
              <a:avLst/>
            </a:prstGeom>
            <a:noFill/>
            <a:ln w="9525">
              <a:noFill/>
              <a:miter lim="800000"/>
              <a:headEnd/>
              <a:tailEnd/>
            </a:ln>
          </p:spPr>
        </p:pic>
        <p:sp>
          <p:nvSpPr>
            <p:cNvPr id="110617" name="Rectangle 31"/>
            <p:cNvSpPr>
              <a:spLocks noChangeArrowheads="1"/>
            </p:cNvSpPr>
            <p:nvPr/>
          </p:nvSpPr>
          <p:spPr bwMode="auto">
            <a:xfrm rot="-252628">
              <a:off x="1537" y="3285"/>
              <a:ext cx="892" cy="196"/>
            </a:xfrm>
            <a:prstGeom prst="rect">
              <a:avLst/>
            </a:prstGeom>
            <a:solidFill>
              <a:schemeClr val="bg1"/>
            </a:solidFill>
            <a:ln w="9525">
              <a:noFill/>
              <a:miter lim="800000"/>
              <a:headEnd/>
              <a:tailEnd/>
            </a:ln>
          </p:spPr>
          <p:txBody>
            <a:bodyPr wrap="none" anchor="ctr"/>
            <a:lstStyle/>
            <a:p>
              <a:endParaRPr lang="en-US"/>
            </a:p>
          </p:txBody>
        </p:sp>
      </p:grpSp>
      <p:sp>
        <p:nvSpPr>
          <p:cNvPr id="110610" name="Text Box 24"/>
          <p:cNvSpPr txBox="1">
            <a:spLocks noChangeArrowheads="1"/>
          </p:cNvSpPr>
          <p:nvPr/>
        </p:nvSpPr>
        <p:spPr bwMode="auto">
          <a:xfrm rot="1416035">
            <a:off x="1570222" y="3941762"/>
            <a:ext cx="1289050" cy="457200"/>
          </a:xfrm>
          <a:prstGeom prst="rect">
            <a:avLst/>
          </a:prstGeom>
          <a:noFill/>
          <a:ln w="9525">
            <a:noFill/>
            <a:miter lim="800000"/>
            <a:headEnd/>
            <a:tailEnd/>
          </a:ln>
        </p:spPr>
        <p:txBody>
          <a:bodyPr>
            <a:spAutoFit/>
          </a:bodyPr>
          <a:lstStyle/>
          <a:p>
            <a:pPr algn="ctr"/>
            <a:r>
              <a:rPr lang="en-US" sz="1200" b="1" i="0" dirty="0">
                <a:solidFill>
                  <a:schemeClr val="tx2"/>
                </a:solidFill>
                <a:latin typeface="Eras Bold ITC" pitchFamily="34" charset="0"/>
              </a:rPr>
              <a:t>Porter-</a:t>
            </a:r>
          </a:p>
          <a:p>
            <a:pPr algn="ctr"/>
            <a:r>
              <a:rPr lang="en-US" sz="1200" b="1" i="0" dirty="0">
                <a:solidFill>
                  <a:schemeClr val="tx2"/>
                </a:solidFill>
                <a:latin typeface="Eras Bold ITC" pitchFamily="34" charset="0"/>
              </a:rPr>
              <a:t>       Cologne</a:t>
            </a:r>
          </a:p>
        </p:txBody>
      </p:sp>
      <p:grpSp>
        <p:nvGrpSpPr>
          <p:cNvPr id="110611" name="Group 34"/>
          <p:cNvGrpSpPr>
            <a:grpSpLocks/>
          </p:cNvGrpSpPr>
          <p:nvPr/>
        </p:nvGrpSpPr>
        <p:grpSpPr bwMode="auto">
          <a:xfrm rot="-561419">
            <a:off x="5005388" y="1244600"/>
            <a:ext cx="1339850" cy="1189038"/>
            <a:chOff x="1156" y="2271"/>
            <a:chExt cx="1769" cy="1759"/>
          </a:xfrm>
        </p:grpSpPr>
        <p:pic>
          <p:nvPicPr>
            <p:cNvPr id="110614" name="Picture 35" descr="MC900272454[1]"/>
            <p:cNvPicPr>
              <a:picLocks noChangeAspect="1" noChangeArrowheads="1"/>
            </p:cNvPicPr>
            <p:nvPr/>
          </p:nvPicPr>
          <p:blipFill>
            <a:blip r:embed="rId7"/>
            <a:srcRect/>
            <a:stretch>
              <a:fillRect/>
            </a:stretch>
          </p:blipFill>
          <p:spPr bwMode="auto">
            <a:xfrm>
              <a:off x="1156" y="2271"/>
              <a:ext cx="1769" cy="1759"/>
            </a:xfrm>
            <a:prstGeom prst="rect">
              <a:avLst/>
            </a:prstGeom>
            <a:noFill/>
            <a:ln w="9525">
              <a:noFill/>
              <a:miter lim="800000"/>
              <a:headEnd/>
              <a:tailEnd/>
            </a:ln>
          </p:spPr>
        </p:pic>
        <p:sp>
          <p:nvSpPr>
            <p:cNvPr id="110615" name="Rectangle 36"/>
            <p:cNvSpPr>
              <a:spLocks noChangeArrowheads="1"/>
            </p:cNvSpPr>
            <p:nvPr/>
          </p:nvSpPr>
          <p:spPr bwMode="auto">
            <a:xfrm rot="-252628">
              <a:off x="1537" y="3285"/>
              <a:ext cx="892" cy="196"/>
            </a:xfrm>
            <a:prstGeom prst="rect">
              <a:avLst/>
            </a:prstGeom>
            <a:solidFill>
              <a:schemeClr val="bg1"/>
            </a:solidFill>
            <a:ln w="9525">
              <a:noFill/>
              <a:miter lim="800000"/>
              <a:headEnd/>
              <a:tailEnd/>
            </a:ln>
          </p:spPr>
          <p:txBody>
            <a:bodyPr wrap="none" anchor="ctr"/>
            <a:lstStyle/>
            <a:p>
              <a:endParaRPr lang="en-US"/>
            </a:p>
          </p:txBody>
        </p:sp>
      </p:grpSp>
      <p:sp>
        <p:nvSpPr>
          <p:cNvPr id="110612" name="Text Box 38"/>
          <p:cNvSpPr txBox="1">
            <a:spLocks noChangeArrowheads="1"/>
          </p:cNvSpPr>
          <p:nvPr/>
        </p:nvSpPr>
        <p:spPr bwMode="auto">
          <a:xfrm rot="-615541">
            <a:off x="5303838" y="1849438"/>
            <a:ext cx="741362" cy="274637"/>
          </a:xfrm>
          <a:prstGeom prst="rect">
            <a:avLst/>
          </a:prstGeom>
          <a:noFill/>
          <a:ln w="9525">
            <a:noFill/>
            <a:miter lim="800000"/>
            <a:headEnd/>
            <a:tailEnd/>
          </a:ln>
        </p:spPr>
        <p:txBody>
          <a:bodyPr>
            <a:spAutoFit/>
          </a:bodyPr>
          <a:lstStyle/>
          <a:p>
            <a:pPr algn="ctr"/>
            <a:r>
              <a:rPr lang="en-US" sz="1200" b="1" i="0">
                <a:solidFill>
                  <a:schemeClr val="tx2"/>
                </a:solidFill>
                <a:latin typeface="Eras Bold ITC" pitchFamily="34" charset="0"/>
              </a:rPr>
              <a:t>SDWA</a:t>
            </a:r>
          </a:p>
        </p:txBody>
      </p:sp>
      <p:sp>
        <p:nvSpPr>
          <p:cNvPr id="110613" name="Text Box 27"/>
          <p:cNvSpPr txBox="1">
            <a:spLocks noChangeArrowheads="1"/>
          </p:cNvSpPr>
          <p:nvPr/>
        </p:nvSpPr>
        <p:spPr bwMode="auto">
          <a:xfrm>
            <a:off x="3059113" y="4614863"/>
            <a:ext cx="1981200" cy="641350"/>
          </a:xfrm>
          <a:prstGeom prst="rect">
            <a:avLst/>
          </a:prstGeom>
          <a:noFill/>
          <a:ln w="9525">
            <a:noFill/>
            <a:miter lim="800000"/>
            <a:headEnd/>
            <a:tailEnd/>
          </a:ln>
        </p:spPr>
        <p:txBody>
          <a:bodyPr>
            <a:spAutoFit/>
          </a:bodyPr>
          <a:lstStyle/>
          <a:p>
            <a:pPr algn="ctr"/>
            <a:r>
              <a:rPr lang="en-US" b="1">
                <a:solidFill>
                  <a:schemeClr val="bg1"/>
                </a:solidFill>
                <a:latin typeface="Tahoma" pitchFamily="34" charset="0"/>
              </a:rPr>
              <a:t>    Decade(s) later</a:t>
            </a:r>
          </a:p>
        </p:txBody>
      </p:sp>
    </p:spTree>
    <p:extLst>
      <p:ext uri="{BB962C8B-B14F-4D97-AF65-F5344CB8AC3E}">
        <p14:creationId xmlns:p14="http://schemas.microsoft.com/office/powerpoint/2010/main" val="1326442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Bent Arrow 16"/>
          <p:cNvSpPr/>
          <p:nvPr/>
        </p:nvSpPr>
        <p:spPr>
          <a:xfrm rot="16200000" flipH="1">
            <a:off x="296497" y="1573533"/>
            <a:ext cx="1834448" cy="161456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Bent Arrow 3"/>
          <p:cNvSpPr/>
          <p:nvPr/>
        </p:nvSpPr>
        <p:spPr>
          <a:xfrm rot="16200000">
            <a:off x="100375" y="4804432"/>
            <a:ext cx="2049272" cy="143714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762000" y="274638"/>
            <a:ext cx="8382000" cy="868362"/>
          </a:xfrm>
        </p:spPr>
        <p:txBody>
          <a:bodyPr/>
          <a:lstStyle/>
          <a:p>
            <a:r>
              <a:rPr lang="en-US" dirty="0" smtClean="0"/>
              <a:t>The Source Control Challenge</a:t>
            </a:r>
            <a:endParaRPr lang="en-US" dirty="0"/>
          </a:p>
        </p:txBody>
      </p:sp>
      <p:sp>
        <p:nvSpPr>
          <p:cNvPr id="6" name="TextBox 5"/>
          <p:cNvSpPr txBox="1"/>
          <p:nvPr/>
        </p:nvSpPr>
        <p:spPr>
          <a:xfrm>
            <a:off x="98300" y="3293319"/>
            <a:ext cx="2917855"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Surface Water Quality</a:t>
            </a:r>
            <a:endParaRPr lang="en-US" sz="3600" i="0" dirty="0">
              <a:latin typeface="Calibri" pitchFamily="34" charset="0"/>
              <a:cs typeface="Calibri" pitchFamily="34" charset="0"/>
            </a:endParaRPr>
          </a:p>
        </p:txBody>
      </p:sp>
      <p:sp>
        <p:nvSpPr>
          <p:cNvPr id="7" name="TextBox 6"/>
          <p:cNvSpPr txBox="1"/>
          <p:nvPr/>
        </p:nvSpPr>
        <p:spPr>
          <a:xfrm>
            <a:off x="6171062" y="3298039"/>
            <a:ext cx="2972938"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Ground Water Quality</a:t>
            </a:r>
            <a:endParaRPr lang="en-US" sz="3600" i="0" dirty="0">
              <a:latin typeface="Calibri" pitchFamily="34" charset="0"/>
              <a:cs typeface="Calibri" pitchFamily="34" charset="0"/>
            </a:endParaRPr>
          </a:p>
        </p:txBody>
      </p:sp>
      <p:sp>
        <p:nvSpPr>
          <p:cNvPr id="9" name="TextBox 8"/>
          <p:cNvSpPr txBox="1"/>
          <p:nvPr/>
        </p:nvSpPr>
        <p:spPr>
          <a:xfrm>
            <a:off x="2021003" y="1332755"/>
            <a:ext cx="4981813"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Point Sources of Pollution</a:t>
            </a:r>
            <a:endParaRPr lang="en-US" sz="3600" i="0" dirty="0">
              <a:solidFill>
                <a:srgbClr val="865C24"/>
              </a:solidFill>
              <a:latin typeface="Calibri" pitchFamily="34" charset="0"/>
              <a:cs typeface="Calibri" pitchFamily="34" charset="0"/>
            </a:endParaRPr>
          </a:p>
        </p:txBody>
      </p:sp>
      <p:sp>
        <p:nvSpPr>
          <p:cNvPr id="10" name="TextBox 9"/>
          <p:cNvSpPr txBox="1"/>
          <p:nvPr/>
        </p:nvSpPr>
        <p:spPr>
          <a:xfrm>
            <a:off x="1833003" y="6091028"/>
            <a:ext cx="5778120"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Nonpoint Sources of Pollution</a:t>
            </a:r>
            <a:endParaRPr lang="en-US" sz="3600" i="0" dirty="0">
              <a:solidFill>
                <a:srgbClr val="865C24"/>
              </a:solidFill>
              <a:latin typeface="Calibri" pitchFamily="34" charset="0"/>
              <a:cs typeface="Calibri" pitchFamily="34" charset="0"/>
            </a:endParaRPr>
          </a:p>
        </p:txBody>
      </p:sp>
      <p:cxnSp>
        <p:nvCxnSpPr>
          <p:cNvPr id="12" name="Straight Arrow Connector 11"/>
          <p:cNvCxnSpPr>
            <a:endCxn id="9" idx="2"/>
          </p:cNvCxnSpPr>
          <p:nvPr/>
        </p:nvCxnSpPr>
        <p:spPr>
          <a:xfrm flipV="1">
            <a:off x="4499116" y="1979086"/>
            <a:ext cx="12794" cy="4111943"/>
          </a:xfrm>
          <a:prstGeom prst="straightConnector1">
            <a:avLst/>
          </a:prstGeom>
          <a:ln w="63500">
            <a:solidFill>
              <a:srgbClr val="865C2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96091" y="3981861"/>
            <a:ext cx="3225567" cy="3117"/>
          </a:xfrm>
          <a:prstGeom prst="straightConnector1">
            <a:avLst/>
          </a:prstGeom>
          <a:ln w="63500">
            <a:solidFill>
              <a:srgbClr val="000099"/>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Bent Arrow 15"/>
          <p:cNvSpPr/>
          <p:nvPr/>
        </p:nvSpPr>
        <p:spPr>
          <a:xfrm rot="16200000" flipV="1">
            <a:off x="7316891" y="4803177"/>
            <a:ext cx="2049271" cy="143965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Bent Arrow 18"/>
          <p:cNvSpPr/>
          <p:nvPr/>
        </p:nvSpPr>
        <p:spPr>
          <a:xfrm rot="16200000" flipH="1" flipV="1">
            <a:off x="7117061" y="1349344"/>
            <a:ext cx="1865873" cy="2094365"/>
          </a:xfrm>
          <a:prstGeom prst="bentArrow">
            <a:avLst>
              <a:gd name="adj1" fmla="val 22074"/>
              <a:gd name="adj2" fmla="val 22074"/>
              <a:gd name="adj3" fmla="val 25000"/>
              <a:gd name="adj4" fmla="val 43750"/>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5276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Bent Arrow 16"/>
          <p:cNvSpPr/>
          <p:nvPr/>
        </p:nvSpPr>
        <p:spPr>
          <a:xfrm rot="16200000" flipH="1">
            <a:off x="296497" y="1573533"/>
            <a:ext cx="1834448" cy="161456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Bent Arrow 3"/>
          <p:cNvSpPr/>
          <p:nvPr/>
        </p:nvSpPr>
        <p:spPr>
          <a:xfrm rot="16200000">
            <a:off x="100375" y="4804432"/>
            <a:ext cx="2049272" cy="143714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762000" y="274638"/>
            <a:ext cx="8382000" cy="868362"/>
          </a:xfrm>
        </p:spPr>
        <p:txBody>
          <a:bodyPr/>
          <a:lstStyle/>
          <a:p>
            <a:r>
              <a:rPr lang="en-US" dirty="0" smtClean="0"/>
              <a:t>Challenges to Regulating Nitrate</a:t>
            </a:r>
            <a:endParaRPr lang="en-US" dirty="0"/>
          </a:p>
        </p:txBody>
      </p:sp>
      <p:sp>
        <p:nvSpPr>
          <p:cNvPr id="6" name="TextBox 5"/>
          <p:cNvSpPr txBox="1"/>
          <p:nvPr/>
        </p:nvSpPr>
        <p:spPr>
          <a:xfrm>
            <a:off x="98300" y="3298039"/>
            <a:ext cx="2917855"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Surface Water Quality</a:t>
            </a:r>
            <a:endParaRPr lang="en-US" sz="3600" i="0" dirty="0">
              <a:latin typeface="Calibri" pitchFamily="34" charset="0"/>
              <a:cs typeface="Calibri" pitchFamily="34" charset="0"/>
            </a:endParaRPr>
          </a:p>
        </p:txBody>
      </p:sp>
      <p:sp>
        <p:nvSpPr>
          <p:cNvPr id="7" name="TextBox 6"/>
          <p:cNvSpPr txBox="1"/>
          <p:nvPr/>
        </p:nvSpPr>
        <p:spPr>
          <a:xfrm>
            <a:off x="6171062" y="3298039"/>
            <a:ext cx="2972938"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Ground Water Quality</a:t>
            </a:r>
            <a:endParaRPr lang="en-US" sz="3600" i="0" dirty="0">
              <a:latin typeface="Calibri" pitchFamily="34" charset="0"/>
              <a:cs typeface="Calibri" pitchFamily="34" charset="0"/>
            </a:endParaRPr>
          </a:p>
        </p:txBody>
      </p:sp>
      <p:sp>
        <p:nvSpPr>
          <p:cNvPr id="9" name="TextBox 8"/>
          <p:cNvSpPr txBox="1"/>
          <p:nvPr/>
        </p:nvSpPr>
        <p:spPr>
          <a:xfrm>
            <a:off x="2021003" y="1332755"/>
            <a:ext cx="4981813"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Point Sources of Pollution</a:t>
            </a:r>
            <a:endParaRPr lang="en-US" sz="3600" i="0" dirty="0">
              <a:solidFill>
                <a:srgbClr val="865C24"/>
              </a:solidFill>
              <a:latin typeface="Calibri" pitchFamily="34" charset="0"/>
              <a:cs typeface="Calibri" pitchFamily="34" charset="0"/>
            </a:endParaRPr>
          </a:p>
        </p:txBody>
      </p:sp>
      <p:sp>
        <p:nvSpPr>
          <p:cNvPr id="10" name="TextBox 9"/>
          <p:cNvSpPr txBox="1"/>
          <p:nvPr/>
        </p:nvSpPr>
        <p:spPr>
          <a:xfrm>
            <a:off x="1833003" y="6091028"/>
            <a:ext cx="5778120"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Nonpoint Sources of Pollution</a:t>
            </a:r>
            <a:endParaRPr lang="en-US" sz="3600" i="0" dirty="0">
              <a:solidFill>
                <a:srgbClr val="865C24"/>
              </a:solidFill>
              <a:latin typeface="Calibri" pitchFamily="34" charset="0"/>
              <a:cs typeface="Calibri" pitchFamily="34" charset="0"/>
            </a:endParaRPr>
          </a:p>
        </p:txBody>
      </p:sp>
      <p:cxnSp>
        <p:nvCxnSpPr>
          <p:cNvPr id="12" name="Straight Arrow Connector 11"/>
          <p:cNvCxnSpPr>
            <a:endCxn id="9" idx="2"/>
          </p:cNvCxnSpPr>
          <p:nvPr/>
        </p:nvCxnSpPr>
        <p:spPr>
          <a:xfrm flipV="1">
            <a:off x="4499116" y="1979086"/>
            <a:ext cx="12794" cy="4111943"/>
          </a:xfrm>
          <a:prstGeom prst="straightConnector1">
            <a:avLst/>
          </a:prstGeom>
          <a:ln w="63500">
            <a:solidFill>
              <a:srgbClr val="865C2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96091" y="3981861"/>
            <a:ext cx="3225567" cy="3117"/>
          </a:xfrm>
          <a:prstGeom prst="straightConnector1">
            <a:avLst/>
          </a:prstGeom>
          <a:ln w="63500">
            <a:solidFill>
              <a:srgbClr val="000099"/>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213721" y="2091721"/>
            <a:ext cx="2498470" cy="1200329"/>
          </a:xfrm>
          <a:prstGeom prst="rect">
            <a:avLst/>
          </a:prstGeom>
          <a:noFill/>
        </p:spPr>
        <p:txBody>
          <a:bodyPr wrap="square" rtlCol="0">
            <a:spAutoFit/>
          </a:bodyPr>
          <a:lstStyle/>
          <a:p>
            <a:r>
              <a:rPr lang="en-US" b="1" dirty="0" smtClean="0">
                <a:solidFill>
                  <a:srgbClr val="C00000"/>
                </a:solidFill>
                <a:latin typeface="Calibri" pitchFamily="34" charset="0"/>
                <a:cs typeface="Calibri" pitchFamily="34" charset="0"/>
              </a:rPr>
              <a:t>1970s - now</a:t>
            </a:r>
          </a:p>
          <a:p>
            <a:r>
              <a:rPr lang="en-US" i="0" dirty="0" smtClean="0">
                <a:solidFill>
                  <a:srgbClr val="C00000"/>
                </a:solidFill>
                <a:latin typeface="Calibri" pitchFamily="34" charset="0"/>
                <a:cs typeface="Calibri" pitchFamily="34" charset="0"/>
              </a:rPr>
              <a:t>Clean Water Act /</a:t>
            </a:r>
          </a:p>
          <a:p>
            <a:r>
              <a:rPr lang="en-US" i="0" dirty="0" smtClean="0">
                <a:solidFill>
                  <a:srgbClr val="C00000"/>
                </a:solidFill>
                <a:latin typeface="Calibri" pitchFamily="34" charset="0"/>
                <a:cs typeface="Calibri" pitchFamily="34" charset="0"/>
              </a:rPr>
              <a:t>CA Porter-Cologne:                           	NPDES Permits</a:t>
            </a:r>
            <a:endParaRPr lang="en-US" i="0" dirty="0">
              <a:solidFill>
                <a:srgbClr val="C00000"/>
              </a:solidFill>
              <a:latin typeface="Calibri" pitchFamily="34" charset="0"/>
              <a:cs typeface="Calibri" pitchFamily="34" charset="0"/>
            </a:endParaRPr>
          </a:p>
        </p:txBody>
      </p:sp>
      <p:sp>
        <p:nvSpPr>
          <p:cNvPr id="16" name="Bent Arrow 15"/>
          <p:cNvSpPr/>
          <p:nvPr/>
        </p:nvSpPr>
        <p:spPr>
          <a:xfrm rot="16200000" flipV="1">
            <a:off x="7316891" y="4803177"/>
            <a:ext cx="2049271" cy="143965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Bent Arrow 18"/>
          <p:cNvSpPr/>
          <p:nvPr/>
        </p:nvSpPr>
        <p:spPr>
          <a:xfrm rot="16200000" flipH="1" flipV="1">
            <a:off x="7117061" y="1349344"/>
            <a:ext cx="1865873" cy="2094365"/>
          </a:xfrm>
          <a:prstGeom prst="bentArrow">
            <a:avLst>
              <a:gd name="adj1" fmla="val 22074"/>
              <a:gd name="adj2" fmla="val 22074"/>
              <a:gd name="adj3" fmla="val 25000"/>
              <a:gd name="adj4" fmla="val 43750"/>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69414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Bent Arrow 16"/>
          <p:cNvSpPr/>
          <p:nvPr/>
        </p:nvSpPr>
        <p:spPr>
          <a:xfrm rot="16200000" flipH="1">
            <a:off x="296497" y="1573533"/>
            <a:ext cx="1834448" cy="161456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Bent Arrow 3"/>
          <p:cNvSpPr/>
          <p:nvPr/>
        </p:nvSpPr>
        <p:spPr>
          <a:xfrm rot="16200000">
            <a:off x="100375" y="4804432"/>
            <a:ext cx="2049272" cy="143714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762000" y="274638"/>
            <a:ext cx="8382000" cy="868362"/>
          </a:xfrm>
        </p:spPr>
        <p:txBody>
          <a:bodyPr/>
          <a:lstStyle/>
          <a:p>
            <a:r>
              <a:rPr lang="en-US" dirty="0" smtClean="0"/>
              <a:t>Challenges to Regulating Nitrate</a:t>
            </a:r>
            <a:endParaRPr lang="en-US" dirty="0"/>
          </a:p>
        </p:txBody>
      </p:sp>
      <p:sp>
        <p:nvSpPr>
          <p:cNvPr id="6" name="TextBox 5"/>
          <p:cNvSpPr txBox="1"/>
          <p:nvPr/>
        </p:nvSpPr>
        <p:spPr>
          <a:xfrm>
            <a:off x="98300" y="3298039"/>
            <a:ext cx="2917855"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Surface Water Quality</a:t>
            </a:r>
            <a:endParaRPr lang="en-US" sz="3600" i="0" dirty="0">
              <a:latin typeface="Calibri" pitchFamily="34" charset="0"/>
              <a:cs typeface="Calibri" pitchFamily="34" charset="0"/>
            </a:endParaRPr>
          </a:p>
        </p:txBody>
      </p:sp>
      <p:sp>
        <p:nvSpPr>
          <p:cNvPr id="7" name="TextBox 6"/>
          <p:cNvSpPr txBox="1"/>
          <p:nvPr/>
        </p:nvSpPr>
        <p:spPr>
          <a:xfrm>
            <a:off x="6171062" y="3298039"/>
            <a:ext cx="2972938"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Ground Water Quality</a:t>
            </a:r>
            <a:endParaRPr lang="en-US" sz="3600" i="0" dirty="0">
              <a:latin typeface="Calibri" pitchFamily="34" charset="0"/>
              <a:cs typeface="Calibri" pitchFamily="34" charset="0"/>
            </a:endParaRPr>
          </a:p>
        </p:txBody>
      </p:sp>
      <p:sp>
        <p:nvSpPr>
          <p:cNvPr id="9" name="TextBox 8"/>
          <p:cNvSpPr txBox="1"/>
          <p:nvPr/>
        </p:nvSpPr>
        <p:spPr>
          <a:xfrm>
            <a:off x="2021003" y="1332755"/>
            <a:ext cx="4981813"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Point Sources of Pollution</a:t>
            </a:r>
            <a:endParaRPr lang="en-US" sz="3600" i="0" dirty="0">
              <a:solidFill>
                <a:srgbClr val="865C24"/>
              </a:solidFill>
              <a:latin typeface="Calibri" pitchFamily="34" charset="0"/>
              <a:cs typeface="Calibri" pitchFamily="34" charset="0"/>
            </a:endParaRPr>
          </a:p>
        </p:txBody>
      </p:sp>
      <p:sp>
        <p:nvSpPr>
          <p:cNvPr id="10" name="TextBox 9"/>
          <p:cNvSpPr txBox="1"/>
          <p:nvPr/>
        </p:nvSpPr>
        <p:spPr>
          <a:xfrm>
            <a:off x="1833003" y="6091028"/>
            <a:ext cx="5778120"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Nonpoint Sources of Pollution</a:t>
            </a:r>
            <a:endParaRPr lang="en-US" sz="3600" i="0" dirty="0">
              <a:solidFill>
                <a:srgbClr val="865C24"/>
              </a:solidFill>
              <a:latin typeface="Calibri" pitchFamily="34" charset="0"/>
              <a:cs typeface="Calibri" pitchFamily="34" charset="0"/>
            </a:endParaRPr>
          </a:p>
        </p:txBody>
      </p:sp>
      <p:cxnSp>
        <p:nvCxnSpPr>
          <p:cNvPr id="12" name="Straight Arrow Connector 11"/>
          <p:cNvCxnSpPr>
            <a:endCxn id="9" idx="2"/>
          </p:cNvCxnSpPr>
          <p:nvPr/>
        </p:nvCxnSpPr>
        <p:spPr>
          <a:xfrm flipV="1">
            <a:off x="4499116" y="1979086"/>
            <a:ext cx="12794" cy="4111943"/>
          </a:xfrm>
          <a:prstGeom prst="straightConnector1">
            <a:avLst/>
          </a:prstGeom>
          <a:ln w="63500">
            <a:solidFill>
              <a:srgbClr val="865C2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96091" y="3981861"/>
            <a:ext cx="3225567" cy="3117"/>
          </a:xfrm>
          <a:prstGeom prst="straightConnector1">
            <a:avLst/>
          </a:prstGeom>
          <a:ln w="63500">
            <a:solidFill>
              <a:srgbClr val="000099"/>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213721" y="2091721"/>
            <a:ext cx="2498470" cy="1200329"/>
          </a:xfrm>
          <a:prstGeom prst="rect">
            <a:avLst/>
          </a:prstGeom>
          <a:noFill/>
        </p:spPr>
        <p:txBody>
          <a:bodyPr wrap="square" rtlCol="0">
            <a:spAutoFit/>
          </a:bodyPr>
          <a:lstStyle/>
          <a:p>
            <a:r>
              <a:rPr lang="en-US" b="1" dirty="0">
                <a:solidFill>
                  <a:srgbClr val="C00000"/>
                </a:solidFill>
                <a:latin typeface="Calibri" pitchFamily="34" charset="0"/>
                <a:cs typeface="Calibri" pitchFamily="34" charset="0"/>
              </a:rPr>
              <a:t>1970s - now</a:t>
            </a:r>
          </a:p>
          <a:p>
            <a:r>
              <a:rPr lang="en-US" i="0" dirty="0" smtClean="0">
                <a:solidFill>
                  <a:srgbClr val="C00000"/>
                </a:solidFill>
                <a:latin typeface="Calibri" pitchFamily="34" charset="0"/>
                <a:cs typeface="Calibri" pitchFamily="34" charset="0"/>
              </a:rPr>
              <a:t>Clean Water Act /</a:t>
            </a:r>
          </a:p>
          <a:p>
            <a:r>
              <a:rPr lang="en-US" i="0" dirty="0" smtClean="0">
                <a:solidFill>
                  <a:srgbClr val="C00000"/>
                </a:solidFill>
                <a:latin typeface="Calibri" pitchFamily="34" charset="0"/>
                <a:cs typeface="Calibri" pitchFamily="34" charset="0"/>
              </a:rPr>
              <a:t>CA Porter-Cologne:                           	NPDES Permits</a:t>
            </a:r>
            <a:endParaRPr lang="en-US" i="0" dirty="0">
              <a:solidFill>
                <a:srgbClr val="C00000"/>
              </a:solidFill>
              <a:latin typeface="Calibri" pitchFamily="34" charset="0"/>
              <a:cs typeface="Calibri" pitchFamily="34" charset="0"/>
            </a:endParaRPr>
          </a:p>
        </p:txBody>
      </p:sp>
      <p:sp>
        <p:nvSpPr>
          <p:cNvPr id="11" name="TextBox 10"/>
          <p:cNvSpPr txBox="1"/>
          <p:nvPr/>
        </p:nvSpPr>
        <p:spPr>
          <a:xfrm>
            <a:off x="5613262" y="2423312"/>
            <a:ext cx="2366417" cy="646331"/>
          </a:xfrm>
          <a:prstGeom prst="rect">
            <a:avLst/>
          </a:prstGeom>
          <a:noFill/>
        </p:spPr>
        <p:txBody>
          <a:bodyPr wrap="none" rtlCol="0">
            <a:spAutoFit/>
          </a:bodyPr>
          <a:lstStyle/>
          <a:p>
            <a:r>
              <a:rPr lang="en-US" b="1" dirty="0" smtClean="0">
                <a:solidFill>
                  <a:srgbClr val="C00000"/>
                </a:solidFill>
                <a:latin typeface="Calibri" pitchFamily="34" charset="0"/>
                <a:cs typeface="Calibri" pitchFamily="34" charset="0"/>
              </a:rPr>
              <a:t>1980s </a:t>
            </a:r>
            <a:r>
              <a:rPr lang="en-US" b="1" dirty="0">
                <a:solidFill>
                  <a:srgbClr val="C00000"/>
                </a:solidFill>
                <a:latin typeface="Calibri" pitchFamily="34" charset="0"/>
                <a:cs typeface="Calibri" pitchFamily="34" charset="0"/>
              </a:rPr>
              <a:t>- now</a:t>
            </a:r>
          </a:p>
          <a:p>
            <a:r>
              <a:rPr lang="en-US" i="0" dirty="0" smtClean="0">
                <a:solidFill>
                  <a:srgbClr val="C00000"/>
                </a:solidFill>
                <a:latin typeface="Calibri" pitchFamily="34" charset="0"/>
                <a:cs typeface="Calibri" pitchFamily="34" charset="0"/>
              </a:rPr>
              <a:t>Superfund, TSCA, RCRA</a:t>
            </a:r>
            <a:endParaRPr lang="en-US" i="0" dirty="0">
              <a:solidFill>
                <a:srgbClr val="C00000"/>
              </a:solidFill>
              <a:latin typeface="Calibri" pitchFamily="34" charset="0"/>
              <a:cs typeface="Calibri" pitchFamily="34" charset="0"/>
            </a:endParaRPr>
          </a:p>
        </p:txBody>
      </p:sp>
      <p:sp>
        <p:nvSpPr>
          <p:cNvPr id="16" name="Bent Arrow 15"/>
          <p:cNvSpPr/>
          <p:nvPr/>
        </p:nvSpPr>
        <p:spPr>
          <a:xfrm rot="16200000" flipV="1">
            <a:off x="7316891" y="4803177"/>
            <a:ext cx="2049271" cy="143965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Bent Arrow 18"/>
          <p:cNvSpPr/>
          <p:nvPr/>
        </p:nvSpPr>
        <p:spPr>
          <a:xfrm rot="16200000" flipH="1" flipV="1">
            <a:off x="7117061" y="1349344"/>
            <a:ext cx="1865873" cy="2094365"/>
          </a:xfrm>
          <a:prstGeom prst="bentArrow">
            <a:avLst>
              <a:gd name="adj1" fmla="val 22074"/>
              <a:gd name="adj2" fmla="val 22074"/>
              <a:gd name="adj3" fmla="val 25000"/>
              <a:gd name="adj4" fmla="val 43750"/>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34745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Bent Arrow 16"/>
          <p:cNvSpPr/>
          <p:nvPr/>
        </p:nvSpPr>
        <p:spPr>
          <a:xfrm rot="16200000" flipH="1">
            <a:off x="296497" y="1573533"/>
            <a:ext cx="1834448" cy="161456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Bent Arrow 3"/>
          <p:cNvSpPr/>
          <p:nvPr/>
        </p:nvSpPr>
        <p:spPr>
          <a:xfrm rot="16200000">
            <a:off x="100375" y="4804432"/>
            <a:ext cx="2049272" cy="143714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762000" y="274638"/>
            <a:ext cx="8382000" cy="868362"/>
          </a:xfrm>
        </p:spPr>
        <p:txBody>
          <a:bodyPr/>
          <a:lstStyle/>
          <a:p>
            <a:r>
              <a:rPr lang="en-US" dirty="0" smtClean="0"/>
              <a:t>Challenges to Regulating Nitrate</a:t>
            </a:r>
            <a:endParaRPr lang="en-US" dirty="0"/>
          </a:p>
        </p:txBody>
      </p:sp>
      <p:sp>
        <p:nvSpPr>
          <p:cNvPr id="6" name="TextBox 5"/>
          <p:cNvSpPr txBox="1"/>
          <p:nvPr/>
        </p:nvSpPr>
        <p:spPr>
          <a:xfrm>
            <a:off x="98300" y="3298039"/>
            <a:ext cx="2917855"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Surface Water Quality</a:t>
            </a:r>
            <a:endParaRPr lang="en-US" sz="3600" i="0" dirty="0">
              <a:latin typeface="Calibri" pitchFamily="34" charset="0"/>
              <a:cs typeface="Calibri" pitchFamily="34" charset="0"/>
            </a:endParaRPr>
          </a:p>
        </p:txBody>
      </p:sp>
      <p:sp>
        <p:nvSpPr>
          <p:cNvPr id="7" name="TextBox 6"/>
          <p:cNvSpPr txBox="1"/>
          <p:nvPr/>
        </p:nvSpPr>
        <p:spPr>
          <a:xfrm>
            <a:off x="6171062" y="3298039"/>
            <a:ext cx="2972938"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Ground Water Quality</a:t>
            </a:r>
            <a:endParaRPr lang="en-US" sz="3600" i="0" dirty="0">
              <a:latin typeface="Calibri" pitchFamily="34" charset="0"/>
              <a:cs typeface="Calibri" pitchFamily="34" charset="0"/>
            </a:endParaRPr>
          </a:p>
        </p:txBody>
      </p:sp>
      <p:sp>
        <p:nvSpPr>
          <p:cNvPr id="9" name="TextBox 8"/>
          <p:cNvSpPr txBox="1"/>
          <p:nvPr/>
        </p:nvSpPr>
        <p:spPr>
          <a:xfrm>
            <a:off x="2021003" y="1332755"/>
            <a:ext cx="4981813"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Point Sources of Pollution</a:t>
            </a:r>
            <a:endParaRPr lang="en-US" sz="3600" i="0" dirty="0">
              <a:solidFill>
                <a:srgbClr val="865C24"/>
              </a:solidFill>
              <a:latin typeface="Calibri" pitchFamily="34" charset="0"/>
              <a:cs typeface="Calibri" pitchFamily="34" charset="0"/>
            </a:endParaRPr>
          </a:p>
        </p:txBody>
      </p:sp>
      <p:sp>
        <p:nvSpPr>
          <p:cNvPr id="10" name="TextBox 9"/>
          <p:cNvSpPr txBox="1"/>
          <p:nvPr/>
        </p:nvSpPr>
        <p:spPr>
          <a:xfrm>
            <a:off x="1833003" y="6091028"/>
            <a:ext cx="5778120"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Nonpoint Sources of Pollution</a:t>
            </a:r>
            <a:endParaRPr lang="en-US" sz="3600" i="0" dirty="0">
              <a:solidFill>
                <a:srgbClr val="865C24"/>
              </a:solidFill>
              <a:latin typeface="Calibri" pitchFamily="34" charset="0"/>
              <a:cs typeface="Calibri" pitchFamily="34" charset="0"/>
            </a:endParaRPr>
          </a:p>
        </p:txBody>
      </p:sp>
      <p:cxnSp>
        <p:nvCxnSpPr>
          <p:cNvPr id="12" name="Straight Arrow Connector 11"/>
          <p:cNvCxnSpPr>
            <a:endCxn id="9" idx="2"/>
          </p:cNvCxnSpPr>
          <p:nvPr/>
        </p:nvCxnSpPr>
        <p:spPr>
          <a:xfrm flipV="1">
            <a:off x="4499116" y="1979086"/>
            <a:ext cx="12794" cy="4111943"/>
          </a:xfrm>
          <a:prstGeom prst="straightConnector1">
            <a:avLst/>
          </a:prstGeom>
          <a:ln w="63500">
            <a:solidFill>
              <a:srgbClr val="865C2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96091" y="3981861"/>
            <a:ext cx="3225567" cy="3117"/>
          </a:xfrm>
          <a:prstGeom prst="straightConnector1">
            <a:avLst/>
          </a:prstGeom>
          <a:ln w="63500">
            <a:solidFill>
              <a:srgbClr val="000099"/>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213721" y="2091721"/>
            <a:ext cx="2498470" cy="1200329"/>
          </a:xfrm>
          <a:prstGeom prst="rect">
            <a:avLst/>
          </a:prstGeom>
          <a:noFill/>
        </p:spPr>
        <p:txBody>
          <a:bodyPr wrap="square" rtlCol="0">
            <a:spAutoFit/>
          </a:bodyPr>
          <a:lstStyle/>
          <a:p>
            <a:r>
              <a:rPr lang="en-US" b="1" dirty="0">
                <a:solidFill>
                  <a:srgbClr val="C00000"/>
                </a:solidFill>
                <a:latin typeface="Calibri" pitchFamily="34" charset="0"/>
                <a:cs typeface="Calibri" pitchFamily="34" charset="0"/>
              </a:rPr>
              <a:t>1970s - now</a:t>
            </a:r>
          </a:p>
          <a:p>
            <a:r>
              <a:rPr lang="en-US" i="0" dirty="0" smtClean="0">
                <a:solidFill>
                  <a:srgbClr val="C00000"/>
                </a:solidFill>
                <a:latin typeface="Calibri" pitchFamily="34" charset="0"/>
                <a:cs typeface="Calibri" pitchFamily="34" charset="0"/>
              </a:rPr>
              <a:t>Clean Water Act /</a:t>
            </a:r>
          </a:p>
          <a:p>
            <a:r>
              <a:rPr lang="en-US" i="0" dirty="0" smtClean="0">
                <a:solidFill>
                  <a:srgbClr val="C00000"/>
                </a:solidFill>
                <a:latin typeface="Calibri" pitchFamily="34" charset="0"/>
                <a:cs typeface="Calibri" pitchFamily="34" charset="0"/>
              </a:rPr>
              <a:t>CA Porter-Cologne:                           	NPDES Permits</a:t>
            </a:r>
            <a:endParaRPr lang="en-US" i="0" dirty="0">
              <a:solidFill>
                <a:srgbClr val="C00000"/>
              </a:solidFill>
              <a:latin typeface="Calibri" pitchFamily="34" charset="0"/>
              <a:cs typeface="Calibri" pitchFamily="34" charset="0"/>
            </a:endParaRPr>
          </a:p>
        </p:txBody>
      </p:sp>
      <p:sp>
        <p:nvSpPr>
          <p:cNvPr id="11" name="TextBox 10"/>
          <p:cNvSpPr txBox="1"/>
          <p:nvPr/>
        </p:nvSpPr>
        <p:spPr>
          <a:xfrm>
            <a:off x="5683580" y="2402119"/>
            <a:ext cx="2366417" cy="646331"/>
          </a:xfrm>
          <a:prstGeom prst="rect">
            <a:avLst/>
          </a:prstGeom>
          <a:noFill/>
        </p:spPr>
        <p:txBody>
          <a:bodyPr wrap="none" rtlCol="0">
            <a:spAutoFit/>
          </a:bodyPr>
          <a:lstStyle/>
          <a:p>
            <a:r>
              <a:rPr lang="en-US" b="1" dirty="0" smtClean="0">
                <a:solidFill>
                  <a:srgbClr val="C00000"/>
                </a:solidFill>
                <a:latin typeface="Calibri" pitchFamily="34" charset="0"/>
                <a:cs typeface="Calibri" pitchFamily="34" charset="0"/>
              </a:rPr>
              <a:t>1980s </a:t>
            </a:r>
            <a:r>
              <a:rPr lang="en-US" b="1" dirty="0">
                <a:solidFill>
                  <a:srgbClr val="C00000"/>
                </a:solidFill>
                <a:latin typeface="Calibri" pitchFamily="34" charset="0"/>
                <a:cs typeface="Calibri" pitchFamily="34" charset="0"/>
              </a:rPr>
              <a:t>- now</a:t>
            </a:r>
          </a:p>
          <a:p>
            <a:r>
              <a:rPr lang="en-US" i="0" dirty="0" smtClean="0">
                <a:solidFill>
                  <a:srgbClr val="C00000"/>
                </a:solidFill>
                <a:latin typeface="Calibri" pitchFamily="34" charset="0"/>
                <a:cs typeface="Calibri" pitchFamily="34" charset="0"/>
              </a:rPr>
              <a:t>Superfund, TSCA, RCRA</a:t>
            </a:r>
            <a:endParaRPr lang="en-US" i="0" dirty="0">
              <a:solidFill>
                <a:srgbClr val="C00000"/>
              </a:solidFill>
              <a:latin typeface="Calibri" pitchFamily="34" charset="0"/>
              <a:cs typeface="Calibri" pitchFamily="34" charset="0"/>
            </a:endParaRPr>
          </a:p>
        </p:txBody>
      </p:sp>
      <p:sp>
        <p:nvSpPr>
          <p:cNvPr id="16" name="Bent Arrow 15"/>
          <p:cNvSpPr/>
          <p:nvPr/>
        </p:nvSpPr>
        <p:spPr>
          <a:xfrm rot="16200000" flipV="1">
            <a:off x="7316891" y="4803177"/>
            <a:ext cx="2049271" cy="143965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Bent Arrow 18"/>
          <p:cNvSpPr/>
          <p:nvPr/>
        </p:nvSpPr>
        <p:spPr>
          <a:xfrm rot="16200000" flipH="1" flipV="1">
            <a:off x="7117061" y="1349344"/>
            <a:ext cx="1865873" cy="2094365"/>
          </a:xfrm>
          <a:prstGeom prst="bentArrow">
            <a:avLst>
              <a:gd name="adj1" fmla="val 22074"/>
              <a:gd name="adj2" fmla="val 22074"/>
              <a:gd name="adj3" fmla="val 25000"/>
              <a:gd name="adj4" fmla="val 43750"/>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1366121" y="4823547"/>
            <a:ext cx="2498470" cy="1200329"/>
          </a:xfrm>
          <a:prstGeom prst="rect">
            <a:avLst/>
          </a:prstGeom>
          <a:noFill/>
        </p:spPr>
        <p:txBody>
          <a:bodyPr wrap="square" rtlCol="0">
            <a:spAutoFit/>
          </a:bodyPr>
          <a:lstStyle/>
          <a:p>
            <a:r>
              <a:rPr lang="en-US" b="1" dirty="0" smtClean="0">
                <a:solidFill>
                  <a:srgbClr val="C00000"/>
                </a:solidFill>
                <a:latin typeface="Calibri" pitchFamily="34" charset="0"/>
                <a:cs typeface="Calibri" pitchFamily="34" charset="0"/>
              </a:rPr>
              <a:t>2000s </a:t>
            </a:r>
            <a:r>
              <a:rPr lang="en-US" b="1" dirty="0">
                <a:solidFill>
                  <a:srgbClr val="C00000"/>
                </a:solidFill>
                <a:latin typeface="Calibri" pitchFamily="34" charset="0"/>
                <a:cs typeface="Calibri" pitchFamily="34" charset="0"/>
              </a:rPr>
              <a:t>- now</a:t>
            </a:r>
          </a:p>
          <a:p>
            <a:r>
              <a:rPr lang="en-US" i="0" dirty="0" smtClean="0">
                <a:solidFill>
                  <a:srgbClr val="C00000"/>
                </a:solidFill>
                <a:latin typeface="Calibri" pitchFamily="34" charset="0"/>
                <a:cs typeface="Calibri" pitchFamily="34" charset="0"/>
              </a:rPr>
              <a:t>Clean Water Act /</a:t>
            </a:r>
          </a:p>
          <a:p>
            <a:r>
              <a:rPr lang="en-US" i="0" dirty="0" smtClean="0">
                <a:solidFill>
                  <a:srgbClr val="C00000"/>
                </a:solidFill>
                <a:latin typeface="Calibri" pitchFamily="34" charset="0"/>
                <a:cs typeface="Calibri" pitchFamily="34" charset="0"/>
              </a:rPr>
              <a:t>CA Porter-Cologne:                           	TMDL</a:t>
            </a:r>
            <a:endParaRPr lang="en-US" i="0" dirty="0">
              <a:solidFill>
                <a:srgbClr val="C00000"/>
              </a:solidFill>
              <a:latin typeface="Calibri" pitchFamily="34" charset="0"/>
              <a:cs typeface="Calibri" pitchFamily="34" charset="0"/>
            </a:endParaRPr>
          </a:p>
        </p:txBody>
      </p:sp>
    </p:spTree>
    <p:extLst>
      <p:ext uri="{BB962C8B-B14F-4D97-AF65-F5344CB8AC3E}">
        <p14:creationId xmlns:p14="http://schemas.microsoft.com/office/powerpoint/2010/main" val="766144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Bent Arrow 16"/>
          <p:cNvSpPr/>
          <p:nvPr/>
        </p:nvSpPr>
        <p:spPr>
          <a:xfrm rot="16200000" flipH="1">
            <a:off x="296497" y="1573533"/>
            <a:ext cx="1834448" cy="161456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Bent Arrow 3"/>
          <p:cNvSpPr/>
          <p:nvPr/>
        </p:nvSpPr>
        <p:spPr>
          <a:xfrm rot="16200000">
            <a:off x="100375" y="4804432"/>
            <a:ext cx="2049272" cy="143714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762000" y="274638"/>
            <a:ext cx="8382000" cy="868362"/>
          </a:xfrm>
        </p:spPr>
        <p:txBody>
          <a:bodyPr/>
          <a:lstStyle/>
          <a:p>
            <a:r>
              <a:rPr lang="en-US" dirty="0" smtClean="0"/>
              <a:t>Challenges to Regulating Nitrate</a:t>
            </a:r>
            <a:endParaRPr lang="en-US" dirty="0"/>
          </a:p>
        </p:txBody>
      </p:sp>
      <p:sp>
        <p:nvSpPr>
          <p:cNvPr id="6" name="TextBox 5"/>
          <p:cNvSpPr txBox="1"/>
          <p:nvPr/>
        </p:nvSpPr>
        <p:spPr>
          <a:xfrm>
            <a:off x="98300" y="3298039"/>
            <a:ext cx="2917855"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Surface Water Quality</a:t>
            </a:r>
            <a:endParaRPr lang="en-US" sz="3600" i="0" dirty="0">
              <a:latin typeface="Calibri" pitchFamily="34" charset="0"/>
              <a:cs typeface="Calibri" pitchFamily="34" charset="0"/>
            </a:endParaRPr>
          </a:p>
        </p:txBody>
      </p:sp>
      <p:sp>
        <p:nvSpPr>
          <p:cNvPr id="7" name="TextBox 6"/>
          <p:cNvSpPr txBox="1"/>
          <p:nvPr/>
        </p:nvSpPr>
        <p:spPr>
          <a:xfrm>
            <a:off x="6171062" y="3298039"/>
            <a:ext cx="2972938"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Ground Water Quality</a:t>
            </a:r>
            <a:endParaRPr lang="en-US" sz="3600" i="0" dirty="0">
              <a:latin typeface="Calibri" pitchFamily="34" charset="0"/>
              <a:cs typeface="Calibri" pitchFamily="34" charset="0"/>
            </a:endParaRPr>
          </a:p>
        </p:txBody>
      </p:sp>
      <p:sp>
        <p:nvSpPr>
          <p:cNvPr id="9" name="TextBox 8"/>
          <p:cNvSpPr txBox="1"/>
          <p:nvPr/>
        </p:nvSpPr>
        <p:spPr>
          <a:xfrm>
            <a:off x="2021003" y="1332755"/>
            <a:ext cx="4981813"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Point Sources of Pollution</a:t>
            </a:r>
            <a:endParaRPr lang="en-US" sz="3600" i="0" dirty="0">
              <a:solidFill>
                <a:srgbClr val="865C24"/>
              </a:solidFill>
              <a:latin typeface="Calibri" pitchFamily="34" charset="0"/>
              <a:cs typeface="Calibri" pitchFamily="34" charset="0"/>
            </a:endParaRPr>
          </a:p>
        </p:txBody>
      </p:sp>
      <p:sp>
        <p:nvSpPr>
          <p:cNvPr id="10" name="TextBox 9"/>
          <p:cNvSpPr txBox="1"/>
          <p:nvPr/>
        </p:nvSpPr>
        <p:spPr>
          <a:xfrm>
            <a:off x="1833003" y="6091028"/>
            <a:ext cx="5778120"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Nonpoint Sources of Pollution</a:t>
            </a:r>
            <a:endParaRPr lang="en-US" sz="3600" i="0" dirty="0">
              <a:solidFill>
                <a:srgbClr val="865C24"/>
              </a:solidFill>
              <a:latin typeface="Calibri" pitchFamily="34" charset="0"/>
              <a:cs typeface="Calibri" pitchFamily="34" charset="0"/>
            </a:endParaRPr>
          </a:p>
        </p:txBody>
      </p:sp>
      <p:cxnSp>
        <p:nvCxnSpPr>
          <p:cNvPr id="12" name="Straight Arrow Connector 11"/>
          <p:cNvCxnSpPr>
            <a:endCxn id="9" idx="2"/>
          </p:cNvCxnSpPr>
          <p:nvPr/>
        </p:nvCxnSpPr>
        <p:spPr>
          <a:xfrm flipV="1">
            <a:off x="4499116" y="1979086"/>
            <a:ext cx="12794" cy="4111943"/>
          </a:xfrm>
          <a:prstGeom prst="straightConnector1">
            <a:avLst/>
          </a:prstGeom>
          <a:ln w="63500">
            <a:solidFill>
              <a:srgbClr val="865C2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96091" y="3981861"/>
            <a:ext cx="3225567" cy="3117"/>
          </a:xfrm>
          <a:prstGeom prst="straightConnector1">
            <a:avLst/>
          </a:prstGeom>
          <a:ln w="63500">
            <a:solidFill>
              <a:srgbClr val="000099"/>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213721" y="2091721"/>
            <a:ext cx="2498470" cy="1200329"/>
          </a:xfrm>
          <a:prstGeom prst="rect">
            <a:avLst/>
          </a:prstGeom>
          <a:noFill/>
        </p:spPr>
        <p:txBody>
          <a:bodyPr wrap="square" rtlCol="0">
            <a:spAutoFit/>
          </a:bodyPr>
          <a:lstStyle/>
          <a:p>
            <a:r>
              <a:rPr lang="en-US" b="1" dirty="0">
                <a:solidFill>
                  <a:srgbClr val="C00000"/>
                </a:solidFill>
                <a:latin typeface="Calibri" pitchFamily="34" charset="0"/>
                <a:cs typeface="Calibri" pitchFamily="34" charset="0"/>
              </a:rPr>
              <a:t>1970s - now</a:t>
            </a:r>
          </a:p>
          <a:p>
            <a:r>
              <a:rPr lang="en-US" i="0" dirty="0" smtClean="0">
                <a:solidFill>
                  <a:srgbClr val="C00000"/>
                </a:solidFill>
                <a:latin typeface="Calibri" pitchFamily="34" charset="0"/>
                <a:cs typeface="Calibri" pitchFamily="34" charset="0"/>
              </a:rPr>
              <a:t>Clean Water Act /</a:t>
            </a:r>
          </a:p>
          <a:p>
            <a:r>
              <a:rPr lang="en-US" i="0" dirty="0" smtClean="0">
                <a:solidFill>
                  <a:srgbClr val="C00000"/>
                </a:solidFill>
                <a:latin typeface="Calibri" pitchFamily="34" charset="0"/>
                <a:cs typeface="Calibri" pitchFamily="34" charset="0"/>
              </a:rPr>
              <a:t>CA Porter-Cologne:                           	NPDES Permits</a:t>
            </a:r>
            <a:endParaRPr lang="en-US" i="0" dirty="0">
              <a:solidFill>
                <a:srgbClr val="C00000"/>
              </a:solidFill>
              <a:latin typeface="Calibri" pitchFamily="34" charset="0"/>
              <a:cs typeface="Calibri" pitchFamily="34" charset="0"/>
            </a:endParaRPr>
          </a:p>
        </p:txBody>
      </p:sp>
      <p:sp>
        <p:nvSpPr>
          <p:cNvPr id="11" name="TextBox 10"/>
          <p:cNvSpPr txBox="1"/>
          <p:nvPr/>
        </p:nvSpPr>
        <p:spPr>
          <a:xfrm>
            <a:off x="5613262" y="2592565"/>
            <a:ext cx="2366417" cy="646331"/>
          </a:xfrm>
          <a:prstGeom prst="rect">
            <a:avLst/>
          </a:prstGeom>
          <a:noFill/>
        </p:spPr>
        <p:txBody>
          <a:bodyPr wrap="none" rtlCol="0">
            <a:spAutoFit/>
          </a:bodyPr>
          <a:lstStyle/>
          <a:p>
            <a:r>
              <a:rPr lang="en-US" b="1" dirty="0" smtClean="0">
                <a:solidFill>
                  <a:srgbClr val="C00000"/>
                </a:solidFill>
                <a:latin typeface="Calibri" pitchFamily="34" charset="0"/>
                <a:cs typeface="Calibri" pitchFamily="34" charset="0"/>
              </a:rPr>
              <a:t>1980s </a:t>
            </a:r>
            <a:r>
              <a:rPr lang="en-US" b="1" dirty="0">
                <a:solidFill>
                  <a:srgbClr val="C00000"/>
                </a:solidFill>
                <a:latin typeface="Calibri" pitchFamily="34" charset="0"/>
                <a:cs typeface="Calibri" pitchFamily="34" charset="0"/>
              </a:rPr>
              <a:t>- now</a:t>
            </a:r>
          </a:p>
          <a:p>
            <a:r>
              <a:rPr lang="en-US" i="0" dirty="0" smtClean="0">
                <a:solidFill>
                  <a:srgbClr val="C00000"/>
                </a:solidFill>
                <a:latin typeface="Calibri" pitchFamily="34" charset="0"/>
                <a:cs typeface="Calibri" pitchFamily="34" charset="0"/>
              </a:rPr>
              <a:t>Superfund, TSCA, RCRA</a:t>
            </a:r>
            <a:endParaRPr lang="en-US" i="0" dirty="0">
              <a:solidFill>
                <a:srgbClr val="C00000"/>
              </a:solidFill>
              <a:latin typeface="Calibri" pitchFamily="34" charset="0"/>
              <a:cs typeface="Calibri" pitchFamily="34" charset="0"/>
            </a:endParaRPr>
          </a:p>
        </p:txBody>
      </p:sp>
      <p:sp>
        <p:nvSpPr>
          <p:cNvPr id="15" name="TextBox 14"/>
          <p:cNvSpPr txBox="1"/>
          <p:nvPr/>
        </p:nvSpPr>
        <p:spPr>
          <a:xfrm>
            <a:off x="5892542" y="4685047"/>
            <a:ext cx="2504147" cy="1477328"/>
          </a:xfrm>
          <a:prstGeom prst="rect">
            <a:avLst/>
          </a:prstGeom>
          <a:noFill/>
        </p:spPr>
        <p:txBody>
          <a:bodyPr wrap="none" rtlCol="0">
            <a:spAutoFit/>
          </a:bodyPr>
          <a:lstStyle/>
          <a:p>
            <a:r>
              <a:rPr lang="en-US" b="1" dirty="0" smtClean="0">
                <a:solidFill>
                  <a:srgbClr val="C00000"/>
                </a:solidFill>
                <a:latin typeface="Calibri" pitchFamily="34" charset="0"/>
                <a:cs typeface="Calibri" pitchFamily="34" charset="0"/>
              </a:rPr>
              <a:t>2010s </a:t>
            </a:r>
            <a:r>
              <a:rPr lang="en-US" b="1" dirty="0">
                <a:solidFill>
                  <a:srgbClr val="C00000"/>
                </a:solidFill>
                <a:latin typeface="Calibri" pitchFamily="34" charset="0"/>
                <a:cs typeface="Calibri" pitchFamily="34" charset="0"/>
              </a:rPr>
              <a:t>- </a:t>
            </a:r>
            <a:r>
              <a:rPr lang="en-US" b="1" dirty="0" smtClean="0">
                <a:solidFill>
                  <a:srgbClr val="C00000"/>
                </a:solidFill>
                <a:latin typeface="Calibri" pitchFamily="34" charset="0"/>
                <a:cs typeface="Calibri" pitchFamily="34" charset="0"/>
              </a:rPr>
              <a:t>future</a:t>
            </a:r>
            <a:endParaRPr lang="en-US" b="1" dirty="0">
              <a:solidFill>
                <a:srgbClr val="C00000"/>
              </a:solidFill>
              <a:latin typeface="Calibri" pitchFamily="34" charset="0"/>
              <a:cs typeface="Calibri" pitchFamily="34" charset="0"/>
            </a:endParaRPr>
          </a:p>
          <a:p>
            <a:r>
              <a:rPr lang="en-US" i="0" dirty="0" smtClean="0">
                <a:solidFill>
                  <a:srgbClr val="C00000"/>
                </a:solidFill>
                <a:latin typeface="Calibri" pitchFamily="34" charset="0"/>
                <a:cs typeface="Calibri" pitchFamily="34" charset="0"/>
              </a:rPr>
              <a:t>CA Porter-Cologne:</a:t>
            </a:r>
          </a:p>
          <a:p>
            <a:r>
              <a:rPr lang="en-US" i="0" dirty="0">
                <a:solidFill>
                  <a:srgbClr val="C00000"/>
                </a:solidFill>
                <a:latin typeface="Calibri" pitchFamily="34" charset="0"/>
                <a:cs typeface="Calibri" pitchFamily="34" charset="0"/>
              </a:rPr>
              <a:t>	</a:t>
            </a:r>
            <a:r>
              <a:rPr lang="en-US" i="0" dirty="0" smtClean="0">
                <a:solidFill>
                  <a:srgbClr val="C00000"/>
                </a:solidFill>
                <a:latin typeface="Calibri" pitchFamily="34" charset="0"/>
                <a:cs typeface="Calibri" pitchFamily="34" charset="0"/>
              </a:rPr>
              <a:t>Dairy Order</a:t>
            </a:r>
          </a:p>
          <a:p>
            <a:r>
              <a:rPr lang="en-US" i="0" dirty="0">
                <a:solidFill>
                  <a:srgbClr val="C00000"/>
                </a:solidFill>
                <a:latin typeface="Calibri" pitchFamily="34" charset="0"/>
                <a:cs typeface="Calibri" pitchFamily="34" charset="0"/>
              </a:rPr>
              <a:t>	</a:t>
            </a:r>
            <a:r>
              <a:rPr lang="en-US" i="0" dirty="0" smtClean="0">
                <a:solidFill>
                  <a:srgbClr val="C00000"/>
                </a:solidFill>
                <a:latin typeface="Calibri" pitchFamily="34" charset="0"/>
                <a:cs typeface="Calibri" pitchFamily="34" charset="0"/>
              </a:rPr>
              <a:t>ILRP/Ag Orders</a:t>
            </a:r>
          </a:p>
          <a:p>
            <a:r>
              <a:rPr lang="en-US" i="0" dirty="0">
                <a:solidFill>
                  <a:srgbClr val="C00000"/>
                </a:solidFill>
                <a:latin typeface="Calibri" pitchFamily="34" charset="0"/>
                <a:cs typeface="Calibri" pitchFamily="34" charset="0"/>
              </a:rPr>
              <a:t>	</a:t>
            </a:r>
            <a:r>
              <a:rPr lang="en-US" i="0" dirty="0" smtClean="0">
                <a:solidFill>
                  <a:srgbClr val="C00000"/>
                </a:solidFill>
                <a:latin typeface="Calibri" pitchFamily="34" charset="0"/>
                <a:cs typeface="Calibri" pitchFamily="34" charset="0"/>
              </a:rPr>
              <a:t>CV-SALTS</a:t>
            </a:r>
            <a:endParaRPr lang="en-US" i="0" dirty="0">
              <a:solidFill>
                <a:srgbClr val="C00000"/>
              </a:solidFill>
              <a:latin typeface="Calibri" pitchFamily="34" charset="0"/>
              <a:cs typeface="Calibri" pitchFamily="34" charset="0"/>
            </a:endParaRPr>
          </a:p>
        </p:txBody>
      </p:sp>
      <p:sp>
        <p:nvSpPr>
          <p:cNvPr id="16" name="Bent Arrow 15"/>
          <p:cNvSpPr/>
          <p:nvPr/>
        </p:nvSpPr>
        <p:spPr>
          <a:xfrm rot="16200000" flipV="1">
            <a:off x="7316891" y="4803177"/>
            <a:ext cx="2049271" cy="143965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Bent Arrow 18"/>
          <p:cNvSpPr/>
          <p:nvPr/>
        </p:nvSpPr>
        <p:spPr>
          <a:xfrm rot="16200000" flipH="1" flipV="1">
            <a:off x="7117061" y="1349344"/>
            <a:ext cx="1865873" cy="2094365"/>
          </a:xfrm>
          <a:prstGeom prst="bentArrow">
            <a:avLst>
              <a:gd name="adj1" fmla="val 22074"/>
              <a:gd name="adj2" fmla="val 22074"/>
              <a:gd name="adj3" fmla="val 25000"/>
              <a:gd name="adj4" fmla="val 43750"/>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1366121" y="4823547"/>
            <a:ext cx="2498470" cy="1200329"/>
          </a:xfrm>
          <a:prstGeom prst="rect">
            <a:avLst/>
          </a:prstGeom>
          <a:noFill/>
        </p:spPr>
        <p:txBody>
          <a:bodyPr wrap="square" rtlCol="0">
            <a:spAutoFit/>
          </a:bodyPr>
          <a:lstStyle/>
          <a:p>
            <a:r>
              <a:rPr lang="en-US" b="1" dirty="0" smtClean="0">
                <a:solidFill>
                  <a:srgbClr val="C00000"/>
                </a:solidFill>
                <a:latin typeface="Calibri" pitchFamily="34" charset="0"/>
                <a:cs typeface="Calibri" pitchFamily="34" charset="0"/>
              </a:rPr>
              <a:t>2000s </a:t>
            </a:r>
            <a:r>
              <a:rPr lang="en-US" b="1" dirty="0">
                <a:solidFill>
                  <a:srgbClr val="C00000"/>
                </a:solidFill>
                <a:latin typeface="Calibri" pitchFamily="34" charset="0"/>
                <a:cs typeface="Calibri" pitchFamily="34" charset="0"/>
              </a:rPr>
              <a:t>- now</a:t>
            </a:r>
          </a:p>
          <a:p>
            <a:r>
              <a:rPr lang="en-US" i="0" dirty="0" smtClean="0">
                <a:solidFill>
                  <a:srgbClr val="C00000"/>
                </a:solidFill>
                <a:latin typeface="Calibri" pitchFamily="34" charset="0"/>
                <a:cs typeface="Calibri" pitchFamily="34" charset="0"/>
              </a:rPr>
              <a:t>Clean Water Act /</a:t>
            </a:r>
          </a:p>
          <a:p>
            <a:r>
              <a:rPr lang="en-US" i="0" dirty="0" smtClean="0">
                <a:solidFill>
                  <a:srgbClr val="C00000"/>
                </a:solidFill>
                <a:latin typeface="Calibri" pitchFamily="34" charset="0"/>
                <a:cs typeface="Calibri" pitchFamily="34" charset="0"/>
              </a:rPr>
              <a:t>CA Porter-Cologne:                           	TMDL</a:t>
            </a:r>
            <a:endParaRPr lang="en-US" i="0" dirty="0">
              <a:solidFill>
                <a:srgbClr val="C00000"/>
              </a:solidFill>
              <a:latin typeface="Calibri" pitchFamily="34" charset="0"/>
              <a:cs typeface="Calibri" pitchFamily="34" charset="0"/>
            </a:endParaRPr>
          </a:p>
        </p:txBody>
      </p:sp>
    </p:spTree>
    <p:extLst>
      <p:ext uri="{BB962C8B-B14F-4D97-AF65-F5344CB8AC3E}">
        <p14:creationId xmlns:p14="http://schemas.microsoft.com/office/powerpoint/2010/main" val="3105203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5218" y="247342"/>
            <a:ext cx="8231875" cy="868362"/>
          </a:xfrm>
        </p:spPr>
        <p:txBody>
          <a:bodyPr/>
          <a:lstStyle/>
          <a:p>
            <a:r>
              <a:rPr lang="en-US" sz="2800" dirty="0" smtClean="0"/>
              <a:t>Why is Nonpoint Source Pollution Different from Point Source Pollution of Groundwater?</a:t>
            </a:r>
            <a:endParaRPr lang="en-US" sz="2800" dirty="0"/>
          </a:p>
        </p:txBody>
      </p:sp>
      <p:sp>
        <p:nvSpPr>
          <p:cNvPr id="3" name="Content Placeholder 2"/>
          <p:cNvSpPr>
            <a:spLocks noGrp="1"/>
          </p:cNvSpPr>
          <p:nvPr>
            <p:ph idx="1"/>
          </p:nvPr>
        </p:nvSpPr>
        <p:spPr>
          <a:xfrm>
            <a:off x="429905" y="1338618"/>
            <a:ext cx="8229600" cy="4949825"/>
          </a:xfrm>
        </p:spPr>
        <p:txBody>
          <a:bodyPr/>
          <a:lstStyle/>
          <a:p>
            <a:r>
              <a:rPr lang="en-US" dirty="0" smtClean="0"/>
              <a:t>Scale</a:t>
            </a:r>
          </a:p>
          <a:p>
            <a:pPr lvl="1"/>
            <a:r>
              <a:rPr lang="en-US" dirty="0" smtClean="0"/>
              <a:t>Millions of acres vs. 1-10 acres</a:t>
            </a:r>
          </a:p>
          <a:p>
            <a:r>
              <a:rPr lang="en-US" dirty="0" smtClean="0"/>
              <a:t>Intensity</a:t>
            </a:r>
          </a:p>
          <a:p>
            <a:pPr lvl="1"/>
            <a:r>
              <a:rPr lang="en-US" dirty="0" smtClean="0"/>
              <a:t>Within ~1 order magnitude above MCL vs. many orders of magnitude above MCL</a:t>
            </a:r>
          </a:p>
          <a:p>
            <a:r>
              <a:rPr lang="en-US" dirty="0" smtClean="0"/>
              <a:t>Hydrologic Function</a:t>
            </a:r>
          </a:p>
          <a:p>
            <a:pPr lvl="1"/>
            <a:r>
              <a:rPr lang="en-US" dirty="0" smtClean="0"/>
              <a:t>Recharge vs. non-leaky</a:t>
            </a:r>
          </a:p>
          <a:p>
            <a:r>
              <a:rPr lang="en-US" dirty="0" smtClean="0"/>
              <a:t>Frequency</a:t>
            </a:r>
          </a:p>
          <a:p>
            <a:pPr lvl="1"/>
            <a:r>
              <a:rPr lang="en-US" dirty="0" smtClean="0"/>
              <a:t>Ongoing/seasonally repeated vs. incidental</a:t>
            </a:r>
          </a:p>
          <a:p>
            <a:r>
              <a:rPr lang="en-US" dirty="0" smtClean="0"/>
              <a:t>Heterogeneity &amp; Adjacency</a:t>
            </a:r>
          </a:p>
        </p:txBody>
      </p:sp>
    </p:spTree>
    <p:extLst>
      <p:ext uri="{BB962C8B-B14F-4D97-AF65-F5344CB8AC3E}">
        <p14:creationId xmlns:p14="http://schemas.microsoft.com/office/powerpoint/2010/main" val="1113872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Challenge</a:t>
            </a:r>
            <a:endParaRPr lang="en-US" dirty="0"/>
          </a:p>
        </p:txBody>
      </p:sp>
      <p:sp>
        <p:nvSpPr>
          <p:cNvPr id="3" name="Isosceles Triangle 2"/>
          <p:cNvSpPr/>
          <p:nvPr/>
        </p:nvSpPr>
        <p:spPr>
          <a:xfrm>
            <a:off x="2729552" y="2702257"/>
            <a:ext cx="3179929" cy="27159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0" dirty="0" smtClean="0"/>
              <a:t>Groundwater Quality</a:t>
            </a:r>
            <a:endParaRPr lang="en-US" i="0" dirty="0"/>
          </a:p>
        </p:txBody>
      </p:sp>
      <p:sp>
        <p:nvSpPr>
          <p:cNvPr id="4" name="TextBox 3"/>
          <p:cNvSpPr txBox="1"/>
          <p:nvPr/>
        </p:nvSpPr>
        <p:spPr>
          <a:xfrm>
            <a:off x="3284136" y="1995521"/>
            <a:ext cx="2070760" cy="461665"/>
          </a:xfrm>
          <a:prstGeom prst="rect">
            <a:avLst/>
          </a:prstGeom>
          <a:noFill/>
        </p:spPr>
        <p:txBody>
          <a:bodyPr wrap="none" rtlCol="0">
            <a:spAutoFit/>
          </a:bodyPr>
          <a:lstStyle/>
          <a:p>
            <a:r>
              <a:rPr lang="en-US" sz="2400" i="0" dirty="0" smtClean="0">
                <a:latin typeface="Calibri" pitchFamily="34" charset="0"/>
                <a:cs typeface="Calibri" pitchFamily="34" charset="0"/>
              </a:rPr>
              <a:t>Healthy People</a:t>
            </a:r>
            <a:endParaRPr lang="en-US" sz="2400" i="0" dirty="0">
              <a:latin typeface="Calibri" pitchFamily="34" charset="0"/>
              <a:cs typeface="Calibri" pitchFamily="34" charset="0"/>
            </a:endParaRPr>
          </a:p>
        </p:txBody>
      </p:sp>
      <p:sp>
        <p:nvSpPr>
          <p:cNvPr id="5" name="TextBox 4"/>
          <p:cNvSpPr txBox="1"/>
          <p:nvPr/>
        </p:nvSpPr>
        <p:spPr>
          <a:xfrm>
            <a:off x="6181130" y="5380334"/>
            <a:ext cx="2820580" cy="461665"/>
          </a:xfrm>
          <a:prstGeom prst="rect">
            <a:avLst/>
          </a:prstGeom>
          <a:noFill/>
        </p:spPr>
        <p:txBody>
          <a:bodyPr wrap="none" rtlCol="0">
            <a:spAutoFit/>
          </a:bodyPr>
          <a:lstStyle/>
          <a:p>
            <a:r>
              <a:rPr lang="en-US" sz="2400" i="0" dirty="0" smtClean="0">
                <a:latin typeface="Calibri" pitchFamily="34" charset="0"/>
                <a:cs typeface="Calibri" pitchFamily="34" charset="0"/>
              </a:rPr>
              <a:t>Healthy Environment</a:t>
            </a:r>
            <a:endParaRPr lang="en-US" sz="2400" i="0" dirty="0">
              <a:latin typeface="Calibri" pitchFamily="34" charset="0"/>
              <a:cs typeface="Calibri" pitchFamily="34" charset="0"/>
            </a:endParaRPr>
          </a:p>
        </p:txBody>
      </p:sp>
      <p:sp>
        <p:nvSpPr>
          <p:cNvPr id="6" name="TextBox 5"/>
          <p:cNvSpPr txBox="1"/>
          <p:nvPr/>
        </p:nvSpPr>
        <p:spPr>
          <a:xfrm>
            <a:off x="874426" y="5011003"/>
            <a:ext cx="1855126" cy="830997"/>
          </a:xfrm>
          <a:prstGeom prst="rect">
            <a:avLst/>
          </a:prstGeom>
          <a:noFill/>
        </p:spPr>
        <p:txBody>
          <a:bodyPr wrap="square" rtlCol="0">
            <a:spAutoFit/>
          </a:bodyPr>
          <a:lstStyle/>
          <a:p>
            <a:pPr algn="ctr"/>
            <a:r>
              <a:rPr lang="en-US" sz="2400" i="0" dirty="0" smtClean="0">
                <a:latin typeface="Calibri" pitchFamily="34" charset="0"/>
                <a:cs typeface="Calibri" pitchFamily="34" charset="0"/>
              </a:rPr>
              <a:t>Healthy Economy</a:t>
            </a:r>
            <a:endParaRPr lang="en-US" sz="2400" i="0" dirty="0">
              <a:latin typeface="Calibri" pitchFamily="34" charset="0"/>
              <a:cs typeface="Calibri" pitchFamily="34" charset="0"/>
            </a:endParaRPr>
          </a:p>
        </p:txBody>
      </p:sp>
      <p:sp>
        <p:nvSpPr>
          <p:cNvPr id="7" name="TextBox 6"/>
          <p:cNvSpPr txBox="1"/>
          <p:nvPr/>
        </p:nvSpPr>
        <p:spPr>
          <a:xfrm>
            <a:off x="5560832" y="6520110"/>
            <a:ext cx="3440878" cy="276999"/>
          </a:xfrm>
          <a:prstGeom prst="rect">
            <a:avLst/>
          </a:prstGeom>
          <a:noFill/>
        </p:spPr>
        <p:txBody>
          <a:bodyPr wrap="none" rtlCol="0">
            <a:spAutoFit/>
          </a:bodyPr>
          <a:lstStyle/>
          <a:p>
            <a:r>
              <a:rPr lang="en-US" sz="1200" dirty="0" smtClean="0">
                <a:latin typeface="Calibri" pitchFamily="34" charset="0"/>
                <a:cs typeface="Calibri" pitchFamily="34" charset="0"/>
              </a:rPr>
              <a:t>Adopted from</a:t>
            </a:r>
            <a:r>
              <a:rPr lang="en-US" sz="1200" dirty="0">
                <a:latin typeface="Calibri" pitchFamily="34" charset="0"/>
                <a:cs typeface="Calibri" pitchFamily="34" charset="0"/>
              </a:rPr>
              <a:t>: </a:t>
            </a:r>
            <a:r>
              <a:rPr lang="en-US" sz="1200" i="0" dirty="0">
                <a:latin typeface="Calibri" pitchFamily="34" charset="0"/>
                <a:cs typeface="Calibri" pitchFamily="34" charset="0"/>
              </a:rPr>
              <a:t>Marylou </a:t>
            </a:r>
            <a:r>
              <a:rPr lang="en-US" sz="1200" i="0" dirty="0" smtClean="0">
                <a:latin typeface="Calibri" pitchFamily="34" charset="0"/>
                <a:cs typeface="Calibri" pitchFamily="34" charset="0"/>
              </a:rPr>
              <a:t>Shockley, CSU Monterey Bay</a:t>
            </a:r>
            <a:endParaRPr lang="en-US" sz="1200" i="0" dirty="0">
              <a:latin typeface="Calibri" pitchFamily="34" charset="0"/>
              <a:cs typeface="Calibri" pitchFamily="34" charset="0"/>
            </a:endParaRPr>
          </a:p>
        </p:txBody>
      </p:sp>
    </p:spTree>
    <p:extLst>
      <p:ext uri="{BB962C8B-B14F-4D97-AF65-F5344CB8AC3E}">
        <p14:creationId xmlns:p14="http://schemas.microsoft.com/office/powerpoint/2010/main" val="682951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Bent Arrow 16"/>
          <p:cNvSpPr/>
          <p:nvPr/>
        </p:nvSpPr>
        <p:spPr>
          <a:xfrm rot="16200000" flipH="1">
            <a:off x="296497" y="1573533"/>
            <a:ext cx="1834448" cy="161456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Bent Arrow 3"/>
          <p:cNvSpPr/>
          <p:nvPr/>
        </p:nvSpPr>
        <p:spPr>
          <a:xfrm rot="16200000">
            <a:off x="100375" y="4804432"/>
            <a:ext cx="2049272" cy="143714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p:cNvSpPr>
            <a:spLocks noGrp="1"/>
          </p:cNvSpPr>
          <p:nvPr>
            <p:ph type="title"/>
          </p:nvPr>
        </p:nvSpPr>
        <p:spPr>
          <a:xfrm>
            <a:off x="762000" y="274638"/>
            <a:ext cx="8382000" cy="868362"/>
          </a:xfrm>
        </p:spPr>
        <p:txBody>
          <a:bodyPr/>
          <a:lstStyle/>
          <a:p>
            <a:r>
              <a:rPr lang="en-US" dirty="0" smtClean="0"/>
              <a:t>Challenges to Regulating Nitrate</a:t>
            </a:r>
            <a:endParaRPr lang="en-US" dirty="0"/>
          </a:p>
        </p:txBody>
      </p:sp>
      <p:sp>
        <p:nvSpPr>
          <p:cNvPr id="6" name="TextBox 5"/>
          <p:cNvSpPr txBox="1"/>
          <p:nvPr/>
        </p:nvSpPr>
        <p:spPr>
          <a:xfrm>
            <a:off x="98300" y="3298039"/>
            <a:ext cx="2917855"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Surface Water Quality</a:t>
            </a:r>
            <a:endParaRPr lang="en-US" sz="3600" i="0" dirty="0">
              <a:latin typeface="Calibri" pitchFamily="34" charset="0"/>
              <a:cs typeface="Calibri" pitchFamily="34" charset="0"/>
            </a:endParaRPr>
          </a:p>
        </p:txBody>
      </p:sp>
      <p:sp>
        <p:nvSpPr>
          <p:cNvPr id="7" name="TextBox 6"/>
          <p:cNvSpPr txBox="1"/>
          <p:nvPr/>
        </p:nvSpPr>
        <p:spPr>
          <a:xfrm>
            <a:off x="6171062" y="3298039"/>
            <a:ext cx="2972938" cy="1200329"/>
          </a:xfrm>
          <a:prstGeom prst="rect">
            <a:avLst/>
          </a:prstGeom>
          <a:noFill/>
        </p:spPr>
        <p:txBody>
          <a:bodyPr wrap="square" rtlCol="0">
            <a:spAutoFit/>
          </a:bodyPr>
          <a:lstStyle/>
          <a:p>
            <a:pPr algn="ctr"/>
            <a:r>
              <a:rPr lang="en-US" sz="3600" i="0" dirty="0" smtClean="0">
                <a:latin typeface="Calibri" pitchFamily="34" charset="0"/>
                <a:cs typeface="Calibri" pitchFamily="34" charset="0"/>
              </a:rPr>
              <a:t>Ground Water Quality</a:t>
            </a:r>
            <a:endParaRPr lang="en-US" sz="3600" i="0" dirty="0">
              <a:latin typeface="Calibri" pitchFamily="34" charset="0"/>
              <a:cs typeface="Calibri" pitchFamily="34" charset="0"/>
            </a:endParaRPr>
          </a:p>
        </p:txBody>
      </p:sp>
      <p:sp>
        <p:nvSpPr>
          <p:cNvPr id="9" name="TextBox 8"/>
          <p:cNvSpPr txBox="1"/>
          <p:nvPr/>
        </p:nvSpPr>
        <p:spPr>
          <a:xfrm>
            <a:off x="2021003" y="1332755"/>
            <a:ext cx="4981813"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Point Sources of Pollution</a:t>
            </a:r>
            <a:endParaRPr lang="en-US" sz="3600" i="0" dirty="0">
              <a:solidFill>
                <a:srgbClr val="865C24"/>
              </a:solidFill>
              <a:latin typeface="Calibri" pitchFamily="34" charset="0"/>
              <a:cs typeface="Calibri" pitchFamily="34" charset="0"/>
            </a:endParaRPr>
          </a:p>
        </p:txBody>
      </p:sp>
      <p:sp>
        <p:nvSpPr>
          <p:cNvPr id="10" name="TextBox 9"/>
          <p:cNvSpPr txBox="1"/>
          <p:nvPr/>
        </p:nvSpPr>
        <p:spPr>
          <a:xfrm>
            <a:off x="1833003" y="6091028"/>
            <a:ext cx="5778120" cy="646331"/>
          </a:xfrm>
          <a:prstGeom prst="rect">
            <a:avLst/>
          </a:prstGeom>
          <a:noFill/>
        </p:spPr>
        <p:txBody>
          <a:bodyPr wrap="none" rtlCol="0">
            <a:spAutoFit/>
          </a:bodyPr>
          <a:lstStyle/>
          <a:p>
            <a:r>
              <a:rPr lang="en-US" sz="3600" i="0" dirty="0" smtClean="0">
                <a:solidFill>
                  <a:srgbClr val="865C24"/>
                </a:solidFill>
                <a:latin typeface="Calibri" pitchFamily="34" charset="0"/>
                <a:cs typeface="Calibri" pitchFamily="34" charset="0"/>
              </a:rPr>
              <a:t>Nonpoint Sources of Pollution</a:t>
            </a:r>
            <a:endParaRPr lang="en-US" sz="3600" i="0" dirty="0">
              <a:solidFill>
                <a:srgbClr val="865C24"/>
              </a:solidFill>
              <a:latin typeface="Calibri" pitchFamily="34" charset="0"/>
              <a:cs typeface="Calibri" pitchFamily="34" charset="0"/>
            </a:endParaRPr>
          </a:p>
        </p:txBody>
      </p:sp>
      <p:cxnSp>
        <p:nvCxnSpPr>
          <p:cNvPr id="12" name="Straight Arrow Connector 11"/>
          <p:cNvCxnSpPr>
            <a:endCxn id="9" idx="2"/>
          </p:cNvCxnSpPr>
          <p:nvPr/>
        </p:nvCxnSpPr>
        <p:spPr>
          <a:xfrm flipV="1">
            <a:off x="4499116" y="1979086"/>
            <a:ext cx="12794" cy="4111943"/>
          </a:xfrm>
          <a:prstGeom prst="straightConnector1">
            <a:avLst/>
          </a:prstGeom>
          <a:ln w="63500">
            <a:solidFill>
              <a:srgbClr val="865C24"/>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2896091" y="3981861"/>
            <a:ext cx="3225567" cy="3117"/>
          </a:xfrm>
          <a:prstGeom prst="straightConnector1">
            <a:avLst/>
          </a:prstGeom>
          <a:ln w="63500">
            <a:solidFill>
              <a:srgbClr val="000099"/>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213721" y="2091721"/>
            <a:ext cx="2498470" cy="1200329"/>
          </a:xfrm>
          <a:prstGeom prst="rect">
            <a:avLst/>
          </a:prstGeom>
          <a:noFill/>
        </p:spPr>
        <p:txBody>
          <a:bodyPr wrap="square" rtlCol="0">
            <a:spAutoFit/>
          </a:bodyPr>
          <a:lstStyle/>
          <a:p>
            <a:r>
              <a:rPr lang="en-US" b="1" dirty="0">
                <a:solidFill>
                  <a:srgbClr val="C00000"/>
                </a:solidFill>
                <a:latin typeface="Calibri" pitchFamily="34" charset="0"/>
                <a:cs typeface="Calibri" pitchFamily="34" charset="0"/>
              </a:rPr>
              <a:t>1970s - now</a:t>
            </a:r>
          </a:p>
          <a:p>
            <a:r>
              <a:rPr lang="en-US" i="0" dirty="0" smtClean="0">
                <a:solidFill>
                  <a:srgbClr val="C00000"/>
                </a:solidFill>
                <a:latin typeface="Calibri" pitchFamily="34" charset="0"/>
                <a:cs typeface="Calibri" pitchFamily="34" charset="0"/>
              </a:rPr>
              <a:t>Clean Water Act /</a:t>
            </a:r>
          </a:p>
          <a:p>
            <a:r>
              <a:rPr lang="en-US" i="0" dirty="0" smtClean="0">
                <a:solidFill>
                  <a:srgbClr val="C00000"/>
                </a:solidFill>
                <a:latin typeface="Calibri" pitchFamily="34" charset="0"/>
                <a:cs typeface="Calibri" pitchFamily="34" charset="0"/>
              </a:rPr>
              <a:t>CA Porter-Cologne:                           	NPDES Permits</a:t>
            </a:r>
            <a:endParaRPr lang="en-US" i="0" dirty="0">
              <a:solidFill>
                <a:srgbClr val="C00000"/>
              </a:solidFill>
              <a:latin typeface="Calibri" pitchFamily="34" charset="0"/>
              <a:cs typeface="Calibri" pitchFamily="34" charset="0"/>
            </a:endParaRPr>
          </a:p>
        </p:txBody>
      </p:sp>
      <p:sp>
        <p:nvSpPr>
          <p:cNvPr id="11" name="TextBox 10"/>
          <p:cNvSpPr txBox="1"/>
          <p:nvPr/>
        </p:nvSpPr>
        <p:spPr>
          <a:xfrm>
            <a:off x="5613262" y="2592565"/>
            <a:ext cx="2366417" cy="646331"/>
          </a:xfrm>
          <a:prstGeom prst="rect">
            <a:avLst/>
          </a:prstGeom>
          <a:noFill/>
        </p:spPr>
        <p:txBody>
          <a:bodyPr wrap="none" rtlCol="0">
            <a:spAutoFit/>
          </a:bodyPr>
          <a:lstStyle/>
          <a:p>
            <a:r>
              <a:rPr lang="en-US" b="1" dirty="0" smtClean="0">
                <a:solidFill>
                  <a:srgbClr val="C00000"/>
                </a:solidFill>
                <a:latin typeface="Calibri" pitchFamily="34" charset="0"/>
                <a:cs typeface="Calibri" pitchFamily="34" charset="0"/>
              </a:rPr>
              <a:t>1980s </a:t>
            </a:r>
            <a:r>
              <a:rPr lang="en-US" b="1" dirty="0">
                <a:solidFill>
                  <a:srgbClr val="C00000"/>
                </a:solidFill>
                <a:latin typeface="Calibri" pitchFamily="34" charset="0"/>
                <a:cs typeface="Calibri" pitchFamily="34" charset="0"/>
              </a:rPr>
              <a:t>- now</a:t>
            </a:r>
          </a:p>
          <a:p>
            <a:r>
              <a:rPr lang="en-US" i="0" dirty="0" smtClean="0">
                <a:solidFill>
                  <a:srgbClr val="C00000"/>
                </a:solidFill>
                <a:latin typeface="Calibri" pitchFamily="34" charset="0"/>
                <a:cs typeface="Calibri" pitchFamily="34" charset="0"/>
              </a:rPr>
              <a:t>Superfund, TSCA, RCRA</a:t>
            </a:r>
            <a:endParaRPr lang="en-US" i="0" dirty="0">
              <a:solidFill>
                <a:srgbClr val="C00000"/>
              </a:solidFill>
              <a:latin typeface="Calibri" pitchFamily="34" charset="0"/>
              <a:cs typeface="Calibri" pitchFamily="34" charset="0"/>
            </a:endParaRPr>
          </a:p>
        </p:txBody>
      </p:sp>
      <p:sp>
        <p:nvSpPr>
          <p:cNvPr id="15" name="TextBox 14"/>
          <p:cNvSpPr txBox="1"/>
          <p:nvPr/>
        </p:nvSpPr>
        <p:spPr>
          <a:xfrm>
            <a:off x="5892542" y="4685047"/>
            <a:ext cx="2504147" cy="1477328"/>
          </a:xfrm>
          <a:prstGeom prst="rect">
            <a:avLst/>
          </a:prstGeom>
          <a:noFill/>
        </p:spPr>
        <p:txBody>
          <a:bodyPr wrap="none" rtlCol="0">
            <a:spAutoFit/>
          </a:bodyPr>
          <a:lstStyle/>
          <a:p>
            <a:r>
              <a:rPr lang="en-US" b="1" dirty="0" smtClean="0">
                <a:solidFill>
                  <a:srgbClr val="C00000"/>
                </a:solidFill>
                <a:latin typeface="Calibri" pitchFamily="34" charset="0"/>
                <a:cs typeface="Calibri" pitchFamily="34" charset="0"/>
              </a:rPr>
              <a:t>2010s </a:t>
            </a:r>
            <a:r>
              <a:rPr lang="en-US" b="1" dirty="0">
                <a:solidFill>
                  <a:srgbClr val="C00000"/>
                </a:solidFill>
                <a:latin typeface="Calibri" pitchFamily="34" charset="0"/>
                <a:cs typeface="Calibri" pitchFamily="34" charset="0"/>
              </a:rPr>
              <a:t>- </a:t>
            </a:r>
            <a:r>
              <a:rPr lang="en-US" b="1" dirty="0" smtClean="0">
                <a:solidFill>
                  <a:srgbClr val="C00000"/>
                </a:solidFill>
                <a:latin typeface="Calibri" pitchFamily="34" charset="0"/>
                <a:cs typeface="Calibri" pitchFamily="34" charset="0"/>
              </a:rPr>
              <a:t>future</a:t>
            </a:r>
            <a:endParaRPr lang="en-US" b="1" dirty="0">
              <a:solidFill>
                <a:srgbClr val="C00000"/>
              </a:solidFill>
              <a:latin typeface="Calibri" pitchFamily="34" charset="0"/>
              <a:cs typeface="Calibri" pitchFamily="34" charset="0"/>
            </a:endParaRPr>
          </a:p>
          <a:p>
            <a:r>
              <a:rPr lang="en-US" i="0" dirty="0" smtClean="0">
                <a:solidFill>
                  <a:srgbClr val="C00000"/>
                </a:solidFill>
                <a:latin typeface="Calibri" pitchFamily="34" charset="0"/>
                <a:cs typeface="Calibri" pitchFamily="34" charset="0"/>
              </a:rPr>
              <a:t>CA Porter-Cologne:</a:t>
            </a:r>
          </a:p>
          <a:p>
            <a:r>
              <a:rPr lang="en-US" i="0" dirty="0">
                <a:solidFill>
                  <a:srgbClr val="C00000"/>
                </a:solidFill>
                <a:latin typeface="Calibri" pitchFamily="34" charset="0"/>
                <a:cs typeface="Calibri" pitchFamily="34" charset="0"/>
              </a:rPr>
              <a:t>	</a:t>
            </a:r>
            <a:r>
              <a:rPr lang="en-US" i="0" dirty="0" smtClean="0">
                <a:solidFill>
                  <a:srgbClr val="C00000"/>
                </a:solidFill>
                <a:latin typeface="Calibri" pitchFamily="34" charset="0"/>
                <a:cs typeface="Calibri" pitchFamily="34" charset="0"/>
              </a:rPr>
              <a:t>Dairy Order</a:t>
            </a:r>
          </a:p>
          <a:p>
            <a:r>
              <a:rPr lang="en-US" i="0" dirty="0">
                <a:solidFill>
                  <a:srgbClr val="C00000"/>
                </a:solidFill>
                <a:latin typeface="Calibri" pitchFamily="34" charset="0"/>
                <a:cs typeface="Calibri" pitchFamily="34" charset="0"/>
              </a:rPr>
              <a:t>	</a:t>
            </a:r>
            <a:r>
              <a:rPr lang="en-US" i="0" dirty="0" smtClean="0">
                <a:solidFill>
                  <a:srgbClr val="C00000"/>
                </a:solidFill>
                <a:latin typeface="Calibri" pitchFamily="34" charset="0"/>
                <a:cs typeface="Calibri" pitchFamily="34" charset="0"/>
              </a:rPr>
              <a:t>ILRP/Ag Orders</a:t>
            </a:r>
          </a:p>
          <a:p>
            <a:r>
              <a:rPr lang="en-US" i="0" dirty="0">
                <a:solidFill>
                  <a:srgbClr val="C00000"/>
                </a:solidFill>
                <a:latin typeface="Calibri" pitchFamily="34" charset="0"/>
                <a:cs typeface="Calibri" pitchFamily="34" charset="0"/>
              </a:rPr>
              <a:t>	</a:t>
            </a:r>
            <a:r>
              <a:rPr lang="en-US" i="0" dirty="0" smtClean="0">
                <a:solidFill>
                  <a:srgbClr val="C00000"/>
                </a:solidFill>
                <a:latin typeface="Calibri" pitchFamily="34" charset="0"/>
                <a:cs typeface="Calibri" pitchFamily="34" charset="0"/>
              </a:rPr>
              <a:t>CV-SALTS</a:t>
            </a:r>
            <a:endParaRPr lang="en-US" i="0" dirty="0">
              <a:solidFill>
                <a:srgbClr val="C00000"/>
              </a:solidFill>
              <a:latin typeface="Calibri" pitchFamily="34" charset="0"/>
              <a:cs typeface="Calibri" pitchFamily="34" charset="0"/>
            </a:endParaRPr>
          </a:p>
        </p:txBody>
      </p:sp>
      <p:sp>
        <p:nvSpPr>
          <p:cNvPr id="16" name="Bent Arrow 15"/>
          <p:cNvSpPr/>
          <p:nvPr/>
        </p:nvSpPr>
        <p:spPr>
          <a:xfrm rot="16200000" flipV="1">
            <a:off x="7316891" y="4803177"/>
            <a:ext cx="2049271" cy="1439653"/>
          </a:xfrm>
          <a:prstGeom prst="bentArrow">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Bent Arrow 18"/>
          <p:cNvSpPr/>
          <p:nvPr/>
        </p:nvSpPr>
        <p:spPr>
          <a:xfrm rot="16200000" flipH="1" flipV="1">
            <a:off x="7117061" y="1349344"/>
            <a:ext cx="1865873" cy="2094365"/>
          </a:xfrm>
          <a:prstGeom prst="bentArrow">
            <a:avLst>
              <a:gd name="adj1" fmla="val 22074"/>
              <a:gd name="adj2" fmla="val 22074"/>
              <a:gd name="adj3" fmla="val 25000"/>
              <a:gd name="adj4" fmla="val 43750"/>
            </a:avLst>
          </a:prstGeom>
          <a:solidFill>
            <a:srgbClr val="E9AD05"/>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1366121" y="4823547"/>
            <a:ext cx="2498470" cy="1200329"/>
          </a:xfrm>
          <a:prstGeom prst="rect">
            <a:avLst/>
          </a:prstGeom>
          <a:noFill/>
        </p:spPr>
        <p:txBody>
          <a:bodyPr wrap="square" rtlCol="0">
            <a:spAutoFit/>
          </a:bodyPr>
          <a:lstStyle/>
          <a:p>
            <a:r>
              <a:rPr lang="en-US" b="1" dirty="0" smtClean="0">
                <a:solidFill>
                  <a:srgbClr val="C00000"/>
                </a:solidFill>
                <a:latin typeface="Calibri" pitchFamily="34" charset="0"/>
                <a:cs typeface="Calibri" pitchFamily="34" charset="0"/>
              </a:rPr>
              <a:t>2000s </a:t>
            </a:r>
            <a:r>
              <a:rPr lang="en-US" b="1" dirty="0">
                <a:solidFill>
                  <a:srgbClr val="C00000"/>
                </a:solidFill>
                <a:latin typeface="Calibri" pitchFamily="34" charset="0"/>
                <a:cs typeface="Calibri" pitchFamily="34" charset="0"/>
              </a:rPr>
              <a:t>- now</a:t>
            </a:r>
          </a:p>
          <a:p>
            <a:r>
              <a:rPr lang="en-US" i="0" dirty="0" smtClean="0">
                <a:solidFill>
                  <a:srgbClr val="C00000"/>
                </a:solidFill>
                <a:latin typeface="Calibri" pitchFamily="34" charset="0"/>
                <a:cs typeface="Calibri" pitchFamily="34" charset="0"/>
              </a:rPr>
              <a:t>Clean Water Act /</a:t>
            </a:r>
          </a:p>
          <a:p>
            <a:r>
              <a:rPr lang="en-US" i="0" dirty="0" smtClean="0">
                <a:solidFill>
                  <a:srgbClr val="C00000"/>
                </a:solidFill>
                <a:latin typeface="Calibri" pitchFamily="34" charset="0"/>
                <a:cs typeface="Calibri" pitchFamily="34" charset="0"/>
              </a:rPr>
              <a:t>CA Porter-Cologne:                           	TMDL</a:t>
            </a:r>
            <a:endParaRPr lang="en-US" i="0" dirty="0">
              <a:solidFill>
                <a:srgbClr val="C00000"/>
              </a:solidFill>
              <a:latin typeface="Calibri" pitchFamily="34" charset="0"/>
              <a:cs typeface="Calibri" pitchFamily="34" charset="0"/>
            </a:endParaRPr>
          </a:p>
        </p:txBody>
      </p:sp>
    </p:spTree>
    <p:extLst>
      <p:ext uri="{BB962C8B-B14F-4D97-AF65-F5344CB8AC3E}">
        <p14:creationId xmlns:p14="http://schemas.microsoft.com/office/powerpoint/2010/main" val="3265215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8286466" cy="868362"/>
          </a:xfrm>
        </p:spPr>
        <p:txBody>
          <a:bodyPr/>
          <a:lstStyle/>
          <a:p>
            <a:r>
              <a:rPr lang="en-US" dirty="0" smtClean="0"/>
              <a:t>Focus:  Enforcement Monitoring</a:t>
            </a:r>
            <a:endParaRPr lang="en-US" dirty="0"/>
          </a:p>
        </p:txBody>
      </p:sp>
      <p:pic>
        <p:nvPicPr>
          <p:cNvPr id="4" name="Picture 3" descr="MC900335565[1]"/>
          <p:cNvPicPr>
            <a:picLocks noChangeAspect="1" noChangeArrowheads="1"/>
          </p:cNvPicPr>
          <p:nvPr/>
        </p:nvPicPr>
        <p:blipFill>
          <a:blip r:embed="rId3"/>
          <a:srcRect/>
          <a:stretch>
            <a:fillRect/>
          </a:stretch>
        </p:blipFill>
        <p:spPr bwMode="auto">
          <a:xfrm>
            <a:off x="872888" y="3119249"/>
            <a:ext cx="3398862" cy="3383620"/>
          </a:xfrm>
          <a:prstGeom prst="rect">
            <a:avLst/>
          </a:prstGeom>
          <a:noFill/>
          <a:ln w="9525">
            <a:noFill/>
            <a:miter lim="800000"/>
            <a:headEnd/>
            <a:tailEnd/>
          </a:ln>
        </p:spPr>
      </p:pic>
      <p:sp>
        <p:nvSpPr>
          <p:cNvPr id="5" name="TextBox 4"/>
          <p:cNvSpPr txBox="1"/>
          <p:nvPr/>
        </p:nvSpPr>
        <p:spPr>
          <a:xfrm>
            <a:off x="1403451" y="1343883"/>
            <a:ext cx="6605142" cy="461665"/>
          </a:xfrm>
          <a:prstGeom prst="rect">
            <a:avLst/>
          </a:prstGeom>
          <a:noFill/>
        </p:spPr>
        <p:txBody>
          <a:bodyPr wrap="none" rtlCol="0">
            <a:spAutoFit/>
          </a:bodyPr>
          <a:lstStyle/>
          <a:p>
            <a:r>
              <a:rPr lang="en-US" sz="2400" i="0" dirty="0" smtClean="0">
                <a:latin typeface="Calibri" pitchFamily="34" charset="0"/>
                <a:cs typeface="Calibri" pitchFamily="34" charset="0"/>
              </a:rPr>
              <a:t>Example of Working with a Regulation:  Speed Limit</a:t>
            </a:r>
            <a:endParaRPr lang="en-US" sz="2400" i="0" dirty="0">
              <a:latin typeface="Calibri" pitchFamily="34" charset="0"/>
              <a:cs typeface="Calibri" pitchFamily="34" charset="0"/>
            </a:endParaRPr>
          </a:p>
        </p:txBody>
      </p:sp>
      <p:sp>
        <p:nvSpPr>
          <p:cNvPr id="6" name="TextBox 5"/>
          <p:cNvSpPr txBox="1"/>
          <p:nvPr/>
        </p:nvSpPr>
        <p:spPr>
          <a:xfrm>
            <a:off x="4271750" y="3320329"/>
            <a:ext cx="1947456" cy="646331"/>
          </a:xfrm>
          <a:prstGeom prst="rect">
            <a:avLst/>
          </a:prstGeom>
          <a:noFill/>
        </p:spPr>
        <p:txBody>
          <a:bodyPr wrap="none" rtlCol="0">
            <a:spAutoFit/>
          </a:bodyPr>
          <a:lstStyle/>
          <a:p>
            <a:pPr algn="ctr"/>
            <a:r>
              <a:rPr lang="en-US" i="0" dirty="0" smtClean="0">
                <a:latin typeface="Calibri" pitchFamily="34" charset="0"/>
                <a:cs typeface="Calibri" pitchFamily="34" charset="0"/>
              </a:rPr>
              <a:t>Management Tool:</a:t>
            </a:r>
          </a:p>
          <a:p>
            <a:pPr algn="ctr"/>
            <a:r>
              <a:rPr lang="en-US" b="1" i="0" dirty="0" smtClean="0">
                <a:latin typeface="Calibri" pitchFamily="34" charset="0"/>
                <a:cs typeface="Calibri" pitchFamily="34" charset="0"/>
              </a:rPr>
              <a:t>Brakes</a:t>
            </a:r>
            <a:endParaRPr lang="en-US" b="1" i="0" dirty="0">
              <a:latin typeface="Calibri" pitchFamily="34" charset="0"/>
              <a:cs typeface="Calibri" pitchFamily="34" charset="0"/>
            </a:endParaRPr>
          </a:p>
        </p:txBody>
      </p:sp>
      <p:sp>
        <p:nvSpPr>
          <p:cNvPr id="7" name="TextBox 6"/>
          <p:cNvSpPr txBox="1"/>
          <p:nvPr/>
        </p:nvSpPr>
        <p:spPr>
          <a:xfrm>
            <a:off x="3243025" y="2193369"/>
            <a:ext cx="1470660" cy="646331"/>
          </a:xfrm>
          <a:prstGeom prst="rect">
            <a:avLst/>
          </a:prstGeom>
          <a:noFill/>
        </p:spPr>
        <p:txBody>
          <a:bodyPr wrap="none" rtlCol="0">
            <a:spAutoFit/>
          </a:bodyPr>
          <a:lstStyle/>
          <a:p>
            <a:pPr algn="ctr"/>
            <a:r>
              <a:rPr lang="en-US" i="0" dirty="0" smtClean="0">
                <a:latin typeface="Calibri" pitchFamily="34" charset="0"/>
                <a:cs typeface="Calibri" pitchFamily="34" charset="0"/>
              </a:rPr>
              <a:t>Feedback:</a:t>
            </a:r>
          </a:p>
          <a:p>
            <a:pPr algn="ctr"/>
            <a:r>
              <a:rPr lang="en-US" b="1" i="0" dirty="0" smtClean="0">
                <a:latin typeface="Calibri" pitchFamily="34" charset="0"/>
                <a:cs typeface="Calibri" pitchFamily="34" charset="0"/>
              </a:rPr>
              <a:t>Speedometer</a:t>
            </a:r>
            <a:endParaRPr lang="en-US" b="1" i="0" dirty="0">
              <a:latin typeface="Calibri" pitchFamily="34" charset="0"/>
              <a:cs typeface="Calibri" pitchFamily="34" charset="0"/>
            </a:endParaRPr>
          </a:p>
        </p:txBody>
      </p:sp>
      <p:pic>
        <p:nvPicPr>
          <p:cNvPr id="1026" name="Picture 2" descr="http://www.clipartheaven.com/clipart/police_&amp;_fire/police_&amp;_radar_gun.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6380" y="4606542"/>
            <a:ext cx="2032619" cy="178372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789530" y="3119249"/>
            <a:ext cx="1596784" cy="646331"/>
          </a:xfrm>
          <a:prstGeom prst="rect">
            <a:avLst/>
          </a:prstGeom>
          <a:noFill/>
        </p:spPr>
        <p:txBody>
          <a:bodyPr wrap="none" rtlCol="0">
            <a:spAutoFit/>
          </a:bodyPr>
          <a:lstStyle/>
          <a:p>
            <a:pPr algn="ctr"/>
            <a:r>
              <a:rPr lang="en-US" i="0" dirty="0" smtClean="0">
                <a:latin typeface="Calibri" pitchFamily="34" charset="0"/>
                <a:cs typeface="Calibri" pitchFamily="34" charset="0"/>
              </a:rPr>
              <a:t>Enforcement:</a:t>
            </a:r>
          </a:p>
          <a:p>
            <a:pPr algn="ctr"/>
            <a:r>
              <a:rPr lang="en-US" b="1" i="0" dirty="0" smtClean="0">
                <a:latin typeface="Calibri" pitchFamily="34" charset="0"/>
                <a:cs typeface="Calibri" pitchFamily="34" charset="0"/>
              </a:rPr>
              <a:t>Radar Controls</a:t>
            </a:r>
            <a:endParaRPr lang="en-US" b="1" i="0" dirty="0">
              <a:latin typeface="Calibri" pitchFamily="34" charset="0"/>
              <a:cs typeface="Calibri" pitchFamily="34" charset="0"/>
            </a:endParaRPr>
          </a:p>
        </p:txBody>
      </p:sp>
      <p:sp>
        <p:nvSpPr>
          <p:cNvPr id="10" name="TextBox 9"/>
          <p:cNvSpPr txBox="1"/>
          <p:nvPr/>
        </p:nvSpPr>
        <p:spPr>
          <a:xfrm>
            <a:off x="-82181" y="2182394"/>
            <a:ext cx="1910138" cy="646331"/>
          </a:xfrm>
          <a:prstGeom prst="rect">
            <a:avLst/>
          </a:prstGeom>
          <a:noFill/>
        </p:spPr>
        <p:txBody>
          <a:bodyPr wrap="none" rtlCol="0">
            <a:spAutoFit/>
          </a:bodyPr>
          <a:lstStyle/>
          <a:p>
            <a:pPr algn="ctr"/>
            <a:r>
              <a:rPr lang="en-US" i="0" dirty="0" smtClean="0">
                <a:latin typeface="Calibri" pitchFamily="34" charset="0"/>
                <a:cs typeface="Calibri" pitchFamily="34" charset="0"/>
              </a:rPr>
              <a:t>Responsible Party:</a:t>
            </a:r>
          </a:p>
          <a:p>
            <a:pPr algn="ctr"/>
            <a:r>
              <a:rPr lang="en-US" b="1" i="0" dirty="0" smtClean="0">
                <a:latin typeface="Calibri" pitchFamily="34" charset="0"/>
                <a:cs typeface="Calibri" pitchFamily="34" charset="0"/>
              </a:rPr>
              <a:t>Driver</a:t>
            </a:r>
            <a:endParaRPr lang="en-US" b="1" i="0" dirty="0">
              <a:latin typeface="Calibri" pitchFamily="34" charset="0"/>
              <a:cs typeface="Calibri" pitchFamily="34" charset="0"/>
            </a:endParaRPr>
          </a:p>
        </p:txBody>
      </p:sp>
      <p:cxnSp>
        <p:nvCxnSpPr>
          <p:cNvPr id="11" name="Straight Arrow Connector 10"/>
          <p:cNvCxnSpPr>
            <a:stCxn id="10" idx="2"/>
          </p:cNvCxnSpPr>
          <p:nvPr/>
        </p:nvCxnSpPr>
        <p:spPr>
          <a:xfrm>
            <a:off x="872888" y="2828725"/>
            <a:ext cx="430199" cy="81476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2"/>
          </p:cNvCxnSpPr>
          <p:nvPr/>
        </p:nvCxnSpPr>
        <p:spPr>
          <a:xfrm flipH="1">
            <a:off x="2811439" y="2839700"/>
            <a:ext cx="1166916" cy="144569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6" idx="2"/>
          </p:cNvCxnSpPr>
          <p:nvPr/>
        </p:nvCxnSpPr>
        <p:spPr>
          <a:xfrm flipH="1">
            <a:off x="2811439" y="3966660"/>
            <a:ext cx="2434039" cy="84439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9" idx="2"/>
          </p:cNvCxnSpPr>
          <p:nvPr/>
        </p:nvCxnSpPr>
        <p:spPr>
          <a:xfrm flipH="1">
            <a:off x="7342496" y="3765580"/>
            <a:ext cx="245426" cy="102477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501254" y="3119249"/>
            <a:ext cx="1657072" cy="646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3563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8286466" cy="868362"/>
          </a:xfrm>
        </p:spPr>
        <p:txBody>
          <a:bodyPr/>
          <a:lstStyle/>
          <a:p>
            <a:r>
              <a:rPr lang="en-US" dirty="0" smtClean="0"/>
              <a:t>Focus:  Enforcement Monitoring</a:t>
            </a:r>
            <a:endParaRPr lang="en-US" dirty="0"/>
          </a:p>
        </p:txBody>
      </p:sp>
      <p:pic>
        <p:nvPicPr>
          <p:cNvPr id="4" name="Picture 3" descr="MC900335565[1]"/>
          <p:cNvPicPr>
            <a:picLocks noChangeAspect="1" noChangeArrowheads="1"/>
          </p:cNvPicPr>
          <p:nvPr/>
        </p:nvPicPr>
        <p:blipFill>
          <a:blip r:embed="rId3"/>
          <a:srcRect/>
          <a:stretch>
            <a:fillRect/>
          </a:stretch>
        </p:blipFill>
        <p:spPr bwMode="auto">
          <a:xfrm>
            <a:off x="872888" y="3119249"/>
            <a:ext cx="3398862" cy="3383620"/>
          </a:xfrm>
          <a:prstGeom prst="rect">
            <a:avLst/>
          </a:prstGeom>
          <a:noFill/>
          <a:ln w="9525">
            <a:noFill/>
            <a:miter lim="800000"/>
            <a:headEnd/>
            <a:tailEnd/>
          </a:ln>
        </p:spPr>
      </p:pic>
      <p:sp>
        <p:nvSpPr>
          <p:cNvPr id="5" name="TextBox 4"/>
          <p:cNvSpPr txBox="1"/>
          <p:nvPr/>
        </p:nvSpPr>
        <p:spPr>
          <a:xfrm>
            <a:off x="1403451" y="1343883"/>
            <a:ext cx="6763390" cy="461665"/>
          </a:xfrm>
          <a:prstGeom prst="rect">
            <a:avLst/>
          </a:prstGeom>
          <a:noFill/>
        </p:spPr>
        <p:txBody>
          <a:bodyPr wrap="none" rtlCol="0">
            <a:spAutoFit/>
          </a:bodyPr>
          <a:lstStyle/>
          <a:p>
            <a:r>
              <a:rPr lang="en-US" sz="2400" i="0" dirty="0" smtClean="0">
                <a:latin typeface="Calibri" pitchFamily="34" charset="0"/>
                <a:cs typeface="Calibri" pitchFamily="34" charset="0"/>
              </a:rPr>
              <a:t>Applying Point Source Approach to Nonpoint Source:</a:t>
            </a:r>
            <a:endParaRPr lang="en-US" sz="2400" i="0" dirty="0">
              <a:latin typeface="Calibri" pitchFamily="34" charset="0"/>
              <a:cs typeface="Calibri" pitchFamily="34" charset="0"/>
            </a:endParaRPr>
          </a:p>
        </p:txBody>
      </p:sp>
      <p:sp>
        <p:nvSpPr>
          <p:cNvPr id="6" name="TextBox 5"/>
          <p:cNvSpPr txBox="1"/>
          <p:nvPr/>
        </p:nvSpPr>
        <p:spPr>
          <a:xfrm>
            <a:off x="4240107" y="3320329"/>
            <a:ext cx="2010743" cy="646331"/>
          </a:xfrm>
          <a:prstGeom prst="rect">
            <a:avLst/>
          </a:prstGeom>
          <a:noFill/>
        </p:spPr>
        <p:txBody>
          <a:bodyPr wrap="none" rtlCol="0">
            <a:spAutoFit/>
          </a:bodyPr>
          <a:lstStyle/>
          <a:p>
            <a:pPr algn="ctr"/>
            <a:r>
              <a:rPr lang="en-US" i="0" dirty="0" smtClean="0">
                <a:latin typeface="Calibri" pitchFamily="34" charset="0"/>
                <a:cs typeface="Calibri" pitchFamily="34" charset="0"/>
              </a:rPr>
              <a:t>Management Tool:</a:t>
            </a:r>
          </a:p>
          <a:p>
            <a:pPr algn="ctr"/>
            <a:r>
              <a:rPr lang="en-US" b="1" i="0" dirty="0" smtClean="0">
                <a:latin typeface="Calibri" pitchFamily="34" charset="0"/>
                <a:cs typeface="Calibri" pitchFamily="34" charset="0"/>
              </a:rPr>
              <a:t>$$$ “agronomic”</a:t>
            </a:r>
            <a:endParaRPr lang="en-US" b="1" i="0" dirty="0">
              <a:latin typeface="Calibri" pitchFamily="34" charset="0"/>
              <a:cs typeface="Calibri" pitchFamily="34" charset="0"/>
            </a:endParaRPr>
          </a:p>
        </p:txBody>
      </p:sp>
      <p:sp>
        <p:nvSpPr>
          <p:cNvPr id="7" name="TextBox 6"/>
          <p:cNvSpPr txBox="1"/>
          <p:nvPr/>
        </p:nvSpPr>
        <p:spPr>
          <a:xfrm>
            <a:off x="3410026" y="2193369"/>
            <a:ext cx="1136658" cy="646331"/>
          </a:xfrm>
          <a:prstGeom prst="rect">
            <a:avLst/>
          </a:prstGeom>
          <a:noFill/>
        </p:spPr>
        <p:txBody>
          <a:bodyPr wrap="none" rtlCol="0">
            <a:spAutoFit/>
          </a:bodyPr>
          <a:lstStyle/>
          <a:p>
            <a:pPr algn="ctr"/>
            <a:r>
              <a:rPr lang="en-US" i="0" dirty="0" smtClean="0">
                <a:latin typeface="Calibri" pitchFamily="34" charset="0"/>
                <a:cs typeface="Calibri" pitchFamily="34" charset="0"/>
              </a:rPr>
              <a:t>Feedback:</a:t>
            </a:r>
          </a:p>
          <a:p>
            <a:pPr algn="ctr"/>
            <a:r>
              <a:rPr lang="en-US" b="1" dirty="0" smtClean="0">
                <a:latin typeface="Calibri" pitchFamily="34" charset="0"/>
                <a:cs typeface="Calibri" pitchFamily="34" charset="0"/>
              </a:rPr>
              <a:t>missing</a:t>
            </a:r>
            <a:endParaRPr lang="en-US" b="1" dirty="0">
              <a:latin typeface="Calibri" pitchFamily="34" charset="0"/>
              <a:cs typeface="Calibri" pitchFamily="34" charset="0"/>
            </a:endParaRPr>
          </a:p>
        </p:txBody>
      </p:sp>
      <p:pic>
        <p:nvPicPr>
          <p:cNvPr id="1026" name="Picture 2" descr="http://www.clipartheaven.com/clipart/police_&amp;_fire/police_&amp;_radar_gun.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6380" y="4606542"/>
            <a:ext cx="2032619" cy="178372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670460" y="3119249"/>
            <a:ext cx="1834926" cy="646331"/>
          </a:xfrm>
          <a:prstGeom prst="rect">
            <a:avLst/>
          </a:prstGeom>
          <a:noFill/>
        </p:spPr>
        <p:txBody>
          <a:bodyPr wrap="none" rtlCol="0">
            <a:spAutoFit/>
          </a:bodyPr>
          <a:lstStyle/>
          <a:p>
            <a:pPr algn="ctr"/>
            <a:r>
              <a:rPr lang="en-US" i="0" dirty="0" smtClean="0">
                <a:latin typeface="Calibri" pitchFamily="34" charset="0"/>
                <a:cs typeface="Calibri" pitchFamily="34" charset="0"/>
              </a:rPr>
              <a:t>Enforcement:</a:t>
            </a:r>
          </a:p>
          <a:p>
            <a:pPr algn="ctr"/>
            <a:r>
              <a:rPr lang="en-US" b="1" i="0" dirty="0" smtClean="0">
                <a:latin typeface="Calibri" pitchFamily="34" charset="0"/>
                <a:cs typeface="Calibri" pitchFamily="34" charset="0"/>
              </a:rPr>
              <a:t>Monitoring Wells</a:t>
            </a:r>
            <a:endParaRPr lang="en-US" b="1" i="0" dirty="0">
              <a:latin typeface="Calibri" pitchFamily="34" charset="0"/>
              <a:cs typeface="Calibri" pitchFamily="34" charset="0"/>
            </a:endParaRPr>
          </a:p>
        </p:txBody>
      </p:sp>
      <p:sp>
        <p:nvSpPr>
          <p:cNvPr id="10" name="TextBox 9"/>
          <p:cNvSpPr txBox="1"/>
          <p:nvPr/>
        </p:nvSpPr>
        <p:spPr>
          <a:xfrm>
            <a:off x="-115586" y="2182394"/>
            <a:ext cx="1976951" cy="646331"/>
          </a:xfrm>
          <a:prstGeom prst="rect">
            <a:avLst/>
          </a:prstGeom>
          <a:noFill/>
        </p:spPr>
        <p:txBody>
          <a:bodyPr wrap="none" rtlCol="0">
            <a:spAutoFit/>
          </a:bodyPr>
          <a:lstStyle/>
          <a:p>
            <a:pPr algn="ctr"/>
            <a:r>
              <a:rPr lang="en-US" i="0" dirty="0" smtClean="0">
                <a:latin typeface="Calibri" pitchFamily="34" charset="0"/>
                <a:cs typeface="Calibri" pitchFamily="34" charset="0"/>
              </a:rPr>
              <a:t>Responsible Party:</a:t>
            </a:r>
          </a:p>
          <a:p>
            <a:pPr algn="ctr"/>
            <a:r>
              <a:rPr lang="en-US" b="1" i="0" dirty="0" smtClean="0">
                <a:latin typeface="Calibri" pitchFamily="34" charset="0"/>
                <a:cs typeface="Calibri" pitchFamily="34" charset="0"/>
              </a:rPr>
              <a:t>Landowner</a:t>
            </a:r>
            <a:endParaRPr lang="en-US" b="1" i="0" dirty="0">
              <a:latin typeface="Calibri" pitchFamily="34" charset="0"/>
              <a:cs typeface="Calibri" pitchFamily="34" charset="0"/>
            </a:endParaRPr>
          </a:p>
        </p:txBody>
      </p:sp>
      <p:cxnSp>
        <p:nvCxnSpPr>
          <p:cNvPr id="11" name="Straight Arrow Connector 10"/>
          <p:cNvCxnSpPr>
            <a:stCxn id="10" idx="2"/>
          </p:cNvCxnSpPr>
          <p:nvPr/>
        </p:nvCxnSpPr>
        <p:spPr>
          <a:xfrm>
            <a:off x="872890" y="2828725"/>
            <a:ext cx="430197" cy="81476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2"/>
          </p:cNvCxnSpPr>
          <p:nvPr/>
        </p:nvCxnSpPr>
        <p:spPr>
          <a:xfrm flipH="1">
            <a:off x="2811439" y="2839700"/>
            <a:ext cx="1166916" cy="1445697"/>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6" idx="2"/>
          </p:cNvCxnSpPr>
          <p:nvPr/>
        </p:nvCxnSpPr>
        <p:spPr>
          <a:xfrm flipH="1">
            <a:off x="2811440" y="3966660"/>
            <a:ext cx="2434039" cy="84439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9" idx="2"/>
          </p:cNvCxnSpPr>
          <p:nvPr/>
        </p:nvCxnSpPr>
        <p:spPr>
          <a:xfrm flipH="1">
            <a:off x="7342497" y="3765580"/>
            <a:ext cx="245426" cy="1024771"/>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501254" y="3119249"/>
            <a:ext cx="1657072" cy="646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2712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8286466" cy="868362"/>
          </a:xfrm>
        </p:spPr>
        <p:txBody>
          <a:bodyPr/>
          <a:lstStyle/>
          <a:p>
            <a:r>
              <a:rPr lang="en-US" dirty="0" smtClean="0"/>
              <a:t>Focus:  Enforcement Monitoring</a:t>
            </a:r>
            <a:endParaRPr lang="en-US" dirty="0"/>
          </a:p>
        </p:txBody>
      </p:sp>
      <p:pic>
        <p:nvPicPr>
          <p:cNvPr id="4" name="Picture 3" descr="MC900335565[1]"/>
          <p:cNvPicPr>
            <a:picLocks noChangeAspect="1" noChangeArrowheads="1"/>
          </p:cNvPicPr>
          <p:nvPr/>
        </p:nvPicPr>
        <p:blipFill>
          <a:blip r:embed="rId3"/>
          <a:srcRect/>
          <a:stretch>
            <a:fillRect/>
          </a:stretch>
        </p:blipFill>
        <p:spPr bwMode="auto">
          <a:xfrm>
            <a:off x="872888" y="3119249"/>
            <a:ext cx="3398862" cy="3383620"/>
          </a:xfrm>
          <a:prstGeom prst="rect">
            <a:avLst/>
          </a:prstGeom>
          <a:noFill/>
          <a:ln w="9525">
            <a:noFill/>
            <a:miter lim="800000"/>
            <a:headEnd/>
            <a:tailEnd/>
          </a:ln>
        </p:spPr>
      </p:pic>
      <p:sp>
        <p:nvSpPr>
          <p:cNvPr id="5" name="TextBox 4"/>
          <p:cNvSpPr txBox="1"/>
          <p:nvPr/>
        </p:nvSpPr>
        <p:spPr>
          <a:xfrm>
            <a:off x="1403451" y="1343883"/>
            <a:ext cx="6889707" cy="461665"/>
          </a:xfrm>
          <a:prstGeom prst="rect">
            <a:avLst/>
          </a:prstGeom>
          <a:noFill/>
        </p:spPr>
        <p:txBody>
          <a:bodyPr wrap="none" rtlCol="0">
            <a:spAutoFit/>
          </a:bodyPr>
          <a:lstStyle/>
          <a:p>
            <a:r>
              <a:rPr lang="en-US" sz="2400" i="0" dirty="0" smtClean="0">
                <a:latin typeface="Calibri" pitchFamily="34" charset="0"/>
                <a:cs typeface="Calibri" pitchFamily="34" charset="0"/>
              </a:rPr>
              <a:t>Alternative Monitoring Approach to Nonpoint Source:</a:t>
            </a:r>
            <a:endParaRPr lang="en-US" sz="2400" i="0" dirty="0">
              <a:latin typeface="Calibri" pitchFamily="34" charset="0"/>
              <a:cs typeface="Calibri" pitchFamily="34" charset="0"/>
            </a:endParaRPr>
          </a:p>
        </p:txBody>
      </p:sp>
      <p:sp>
        <p:nvSpPr>
          <p:cNvPr id="6" name="TextBox 5"/>
          <p:cNvSpPr txBox="1"/>
          <p:nvPr/>
        </p:nvSpPr>
        <p:spPr>
          <a:xfrm>
            <a:off x="3554536" y="3320329"/>
            <a:ext cx="3381888" cy="646331"/>
          </a:xfrm>
          <a:prstGeom prst="rect">
            <a:avLst/>
          </a:prstGeom>
          <a:noFill/>
        </p:spPr>
        <p:txBody>
          <a:bodyPr wrap="none" rtlCol="0">
            <a:spAutoFit/>
          </a:bodyPr>
          <a:lstStyle/>
          <a:p>
            <a:pPr algn="ctr"/>
            <a:r>
              <a:rPr lang="en-US" i="0" dirty="0" smtClean="0">
                <a:latin typeface="Calibri" pitchFamily="34" charset="0"/>
                <a:cs typeface="Calibri" pitchFamily="34" charset="0"/>
              </a:rPr>
              <a:t>Management Tool:</a:t>
            </a:r>
          </a:p>
          <a:p>
            <a:pPr algn="ctr"/>
            <a:r>
              <a:rPr lang="en-US" b="1" i="0" dirty="0" smtClean="0">
                <a:latin typeface="Calibri" pitchFamily="34" charset="0"/>
                <a:cs typeface="Calibri" pitchFamily="34" charset="0"/>
              </a:rPr>
              <a:t>Water and Nutrient Management</a:t>
            </a:r>
            <a:endParaRPr lang="en-US" b="1" i="0" dirty="0">
              <a:latin typeface="Calibri" pitchFamily="34" charset="0"/>
              <a:cs typeface="Calibri" pitchFamily="34" charset="0"/>
            </a:endParaRPr>
          </a:p>
        </p:txBody>
      </p:sp>
      <p:sp>
        <p:nvSpPr>
          <p:cNvPr id="7" name="TextBox 6"/>
          <p:cNvSpPr txBox="1"/>
          <p:nvPr/>
        </p:nvSpPr>
        <p:spPr>
          <a:xfrm>
            <a:off x="2572365" y="2193369"/>
            <a:ext cx="2811988" cy="923330"/>
          </a:xfrm>
          <a:prstGeom prst="rect">
            <a:avLst/>
          </a:prstGeom>
          <a:noFill/>
        </p:spPr>
        <p:txBody>
          <a:bodyPr wrap="none" rtlCol="0">
            <a:spAutoFit/>
          </a:bodyPr>
          <a:lstStyle/>
          <a:p>
            <a:pPr algn="ctr"/>
            <a:r>
              <a:rPr lang="en-US" i="0" dirty="0" smtClean="0">
                <a:latin typeface="Calibri" pitchFamily="34" charset="0"/>
                <a:cs typeface="Calibri" pitchFamily="34" charset="0"/>
              </a:rPr>
              <a:t>Feedback:</a:t>
            </a:r>
          </a:p>
          <a:p>
            <a:pPr algn="ctr"/>
            <a:r>
              <a:rPr lang="en-US" b="1" i="0" dirty="0" smtClean="0">
                <a:latin typeface="Calibri" pitchFamily="34" charset="0"/>
                <a:cs typeface="Calibri" pitchFamily="34" charset="0"/>
              </a:rPr>
              <a:t>Nutrient/Water Monitoring</a:t>
            </a:r>
          </a:p>
          <a:p>
            <a:pPr algn="ctr"/>
            <a:r>
              <a:rPr lang="en-US" b="1" i="0" dirty="0" smtClean="0">
                <a:latin typeface="Calibri" pitchFamily="34" charset="0"/>
                <a:cs typeface="Calibri" pitchFamily="34" charset="0"/>
              </a:rPr>
              <a:t>&amp; Assessment</a:t>
            </a:r>
            <a:endParaRPr lang="en-US" b="1" i="0" dirty="0">
              <a:latin typeface="Calibri" pitchFamily="34" charset="0"/>
              <a:cs typeface="Calibri" pitchFamily="34" charset="0"/>
            </a:endParaRPr>
          </a:p>
        </p:txBody>
      </p:sp>
      <p:pic>
        <p:nvPicPr>
          <p:cNvPr id="1026" name="Picture 2" descr="http://www.clipartheaven.com/clipart/police_&amp;_fire/police_&amp;_radar_gun.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6380" y="4606542"/>
            <a:ext cx="2032619" cy="178372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6389157" y="2419303"/>
            <a:ext cx="2483564" cy="646331"/>
          </a:xfrm>
          <a:prstGeom prst="rect">
            <a:avLst/>
          </a:prstGeom>
          <a:noFill/>
        </p:spPr>
        <p:txBody>
          <a:bodyPr wrap="none" rtlCol="0">
            <a:spAutoFit/>
          </a:bodyPr>
          <a:lstStyle/>
          <a:p>
            <a:pPr algn="ctr"/>
            <a:r>
              <a:rPr lang="en-US" i="0" dirty="0" smtClean="0">
                <a:latin typeface="Calibri" pitchFamily="34" charset="0"/>
                <a:cs typeface="Calibri" pitchFamily="34" charset="0"/>
              </a:rPr>
              <a:t>Enforcement:</a:t>
            </a:r>
          </a:p>
          <a:p>
            <a:pPr algn="ctr"/>
            <a:r>
              <a:rPr lang="en-US" b="1" i="0" dirty="0" smtClean="0">
                <a:latin typeface="Calibri" pitchFamily="34" charset="0"/>
                <a:cs typeface="Calibri" pitchFamily="34" charset="0"/>
              </a:rPr>
              <a:t>Annual Nitrogen Budget</a:t>
            </a:r>
            <a:endParaRPr lang="en-US" b="1" i="0" dirty="0">
              <a:latin typeface="Calibri" pitchFamily="34" charset="0"/>
              <a:cs typeface="Calibri" pitchFamily="34" charset="0"/>
            </a:endParaRPr>
          </a:p>
        </p:txBody>
      </p:sp>
      <p:sp>
        <p:nvSpPr>
          <p:cNvPr id="10" name="TextBox 9"/>
          <p:cNvSpPr txBox="1"/>
          <p:nvPr/>
        </p:nvSpPr>
        <p:spPr>
          <a:xfrm>
            <a:off x="0" y="2182394"/>
            <a:ext cx="1976951" cy="646331"/>
          </a:xfrm>
          <a:prstGeom prst="rect">
            <a:avLst/>
          </a:prstGeom>
          <a:noFill/>
        </p:spPr>
        <p:txBody>
          <a:bodyPr wrap="none" rtlCol="0">
            <a:spAutoFit/>
          </a:bodyPr>
          <a:lstStyle/>
          <a:p>
            <a:pPr algn="ctr"/>
            <a:r>
              <a:rPr lang="en-US" i="0" dirty="0" smtClean="0">
                <a:latin typeface="Calibri" pitchFamily="34" charset="0"/>
                <a:cs typeface="Calibri" pitchFamily="34" charset="0"/>
              </a:rPr>
              <a:t>Responsible Party:</a:t>
            </a:r>
          </a:p>
          <a:p>
            <a:pPr algn="ctr"/>
            <a:r>
              <a:rPr lang="en-US" b="1" i="0" dirty="0" smtClean="0">
                <a:latin typeface="Calibri" pitchFamily="34" charset="0"/>
                <a:cs typeface="Calibri" pitchFamily="34" charset="0"/>
              </a:rPr>
              <a:t>Landowner</a:t>
            </a:r>
            <a:endParaRPr lang="en-US" b="1" i="0" dirty="0">
              <a:latin typeface="Calibri" pitchFamily="34" charset="0"/>
              <a:cs typeface="Calibri" pitchFamily="34" charset="0"/>
            </a:endParaRPr>
          </a:p>
        </p:txBody>
      </p:sp>
      <p:cxnSp>
        <p:nvCxnSpPr>
          <p:cNvPr id="11" name="Straight Arrow Connector 10"/>
          <p:cNvCxnSpPr>
            <a:stCxn id="10" idx="2"/>
          </p:cNvCxnSpPr>
          <p:nvPr/>
        </p:nvCxnSpPr>
        <p:spPr>
          <a:xfrm>
            <a:off x="988476" y="2828725"/>
            <a:ext cx="430197" cy="81476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7" idx="2"/>
          </p:cNvCxnSpPr>
          <p:nvPr/>
        </p:nvCxnSpPr>
        <p:spPr>
          <a:xfrm flipH="1">
            <a:off x="2811443" y="3116699"/>
            <a:ext cx="1166916" cy="116869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6" idx="2"/>
          </p:cNvCxnSpPr>
          <p:nvPr/>
        </p:nvCxnSpPr>
        <p:spPr>
          <a:xfrm flipH="1">
            <a:off x="2811442" y="3966660"/>
            <a:ext cx="2434038" cy="84439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9" idx="2"/>
          </p:cNvCxnSpPr>
          <p:nvPr/>
        </p:nvCxnSpPr>
        <p:spPr>
          <a:xfrm flipH="1">
            <a:off x="7342500" y="3065634"/>
            <a:ext cx="288439" cy="174542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501254" y="3119249"/>
            <a:ext cx="1657072" cy="646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4159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Key Elements to Future</a:t>
            </a:r>
            <a:br>
              <a:rPr lang="en-US" sz="3200" dirty="0" smtClean="0"/>
            </a:br>
            <a:r>
              <a:rPr lang="en-US" sz="3200" dirty="0" smtClean="0"/>
              <a:t>“Groundwater” Monitoring of NPS</a:t>
            </a:r>
            <a:endParaRPr lang="en-US" sz="3200" dirty="0"/>
          </a:p>
        </p:txBody>
      </p:sp>
      <p:sp>
        <p:nvSpPr>
          <p:cNvPr id="3" name="Content Placeholder 2"/>
          <p:cNvSpPr>
            <a:spLocks noGrp="1"/>
          </p:cNvSpPr>
          <p:nvPr>
            <p:ph idx="1"/>
          </p:nvPr>
        </p:nvSpPr>
        <p:spPr/>
        <p:txBody>
          <a:bodyPr/>
          <a:lstStyle/>
          <a:p>
            <a:r>
              <a:rPr lang="en-US" dirty="0" smtClean="0"/>
              <a:t>Three-track monitoring:</a:t>
            </a:r>
          </a:p>
          <a:p>
            <a:pPr lvl="1"/>
            <a:r>
              <a:rPr lang="en-US" dirty="0" smtClean="0"/>
              <a:t>Enforcement: Monitor/report key outcomes of farm management practices, e.g., </a:t>
            </a:r>
            <a:r>
              <a:rPr lang="en-US" b="1" dirty="0" smtClean="0"/>
              <a:t>annual nitrogen budgets</a:t>
            </a:r>
            <a:r>
              <a:rPr lang="en-US" dirty="0" smtClean="0"/>
              <a:t> – “proxy” for measuring “groundwater discharge”</a:t>
            </a:r>
          </a:p>
          <a:p>
            <a:pPr lvl="1"/>
            <a:r>
              <a:rPr lang="en-US" dirty="0" smtClean="0"/>
              <a:t>Research: link “proxy monitoring” to actual groundwater discharge at intensely monitored sites &amp; using models (</a:t>
            </a:r>
            <a:r>
              <a:rPr lang="en-US" b="1" dirty="0" err="1" smtClean="0"/>
              <a:t>mgmt</a:t>
            </a:r>
            <a:r>
              <a:rPr lang="en-US" b="1" dirty="0" smtClean="0"/>
              <a:t> practice evaluation</a:t>
            </a:r>
            <a:r>
              <a:rPr lang="en-US" dirty="0" smtClean="0"/>
              <a:t>)</a:t>
            </a:r>
          </a:p>
          <a:p>
            <a:pPr lvl="1"/>
            <a:r>
              <a:rPr lang="en-US" dirty="0" smtClean="0"/>
              <a:t>Assurance: </a:t>
            </a:r>
            <a:r>
              <a:rPr lang="en-US" b="1" dirty="0" smtClean="0"/>
              <a:t>Regional trend monitoring </a:t>
            </a:r>
            <a:r>
              <a:rPr lang="en-US" dirty="0" smtClean="0"/>
              <a:t>network (e.g., GAMA)</a:t>
            </a:r>
          </a:p>
          <a:p>
            <a:pPr lvl="1"/>
            <a:endParaRPr lang="en-US" dirty="0" smtClean="0"/>
          </a:p>
          <a:p>
            <a:pPr marL="0" indent="0">
              <a:buNone/>
            </a:pPr>
            <a:endParaRPr lang="en-US" dirty="0" smtClean="0"/>
          </a:p>
        </p:txBody>
      </p:sp>
    </p:spTree>
    <p:extLst>
      <p:ext uri="{BB962C8B-B14F-4D97-AF65-F5344CB8AC3E}">
        <p14:creationId xmlns:p14="http://schemas.microsoft.com/office/powerpoint/2010/main" val="503759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Challenges for Regulating Nonpoint Sources of Groundwater</a:t>
            </a:r>
            <a:endParaRPr lang="en-US" sz="3200" dirty="0"/>
          </a:p>
        </p:txBody>
      </p:sp>
      <p:sp>
        <p:nvSpPr>
          <p:cNvPr id="3" name="Content Placeholder 2"/>
          <p:cNvSpPr>
            <a:spLocks noGrp="1"/>
          </p:cNvSpPr>
          <p:nvPr>
            <p:ph idx="1"/>
          </p:nvPr>
        </p:nvSpPr>
        <p:spPr>
          <a:xfrm>
            <a:off x="457200" y="1324970"/>
            <a:ext cx="8229600" cy="4949825"/>
          </a:xfrm>
        </p:spPr>
        <p:txBody>
          <a:bodyPr/>
          <a:lstStyle/>
          <a:p>
            <a:r>
              <a:rPr lang="en-US" b="1" dirty="0" smtClean="0"/>
              <a:t>SCIENCE</a:t>
            </a:r>
          </a:p>
          <a:p>
            <a:pPr lvl="1"/>
            <a:r>
              <a:rPr lang="en-US" dirty="0" smtClean="0"/>
              <a:t>NPS source control</a:t>
            </a:r>
          </a:p>
          <a:p>
            <a:pPr lvl="1"/>
            <a:r>
              <a:rPr lang="en-US" dirty="0" smtClean="0"/>
              <a:t>NPS pollution soil/groundwater fate, transport</a:t>
            </a:r>
          </a:p>
          <a:p>
            <a:pPr lvl="1"/>
            <a:r>
              <a:rPr lang="en-US" dirty="0" smtClean="0"/>
              <a:t>NPS pollution assessment, monitoring</a:t>
            </a:r>
          </a:p>
          <a:p>
            <a:r>
              <a:rPr lang="en-US" b="1" dirty="0" smtClean="0"/>
              <a:t>REGULATORY FRAMEWORK</a:t>
            </a:r>
          </a:p>
          <a:p>
            <a:pPr lvl="1"/>
            <a:r>
              <a:rPr lang="en-US" dirty="0"/>
              <a:t>Enforcement: Paradigm shift </a:t>
            </a:r>
            <a:r>
              <a:rPr lang="en-US" dirty="0" smtClean="0"/>
              <a:t>in </a:t>
            </a:r>
            <a:r>
              <a:rPr lang="en-US" dirty="0"/>
              <a:t>monitoring </a:t>
            </a:r>
            <a:r>
              <a:rPr lang="en-US" dirty="0" smtClean="0"/>
              <a:t>approaches</a:t>
            </a:r>
            <a:endParaRPr lang="en-US" dirty="0"/>
          </a:p>
          <a:p>
            <a:r>
              <a:rPr lang="en-US" b="1" dirty="0" smtClean="0"/>
              <a:t>AGRICULTURE (largest NPS)</a:t>
            </a:r>
          </a:p>
          <a:p>
            <a:pPr lvl="1"/>
            <a:r>
              <a:rPr lang="en-US" dirty="0" smtClean="0"/>
              <a:t>Socio-cultural change needed to work within new regulatory framework</a:t>
            </a:r>
          </a:p>
        </p:txBody>
      </p:sp>
    </p:spTree>
    <p:extLst>
      <p:ext uri="{BB962C8B-B14F-4D97-AF65-F5344CB8AC3E}">
        <p14:creationId xmlns:p14="http://schemas.microsoft.com/office/powerpoint/2010/main" val="17115042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Action</a:t>
            </a:r>
            <a:endParaRPr lang="en-US" dirty="0"/>
          </a:p>
        </p:txBody>
      </p:sp>
      <p:sp>
        <p:nvSpPr>
          <p:cNvPr id="3" name="Content Placeholder 2"/>
          <p:cNvSpPr>
            <a:spLocks noGrp="1"/>
          </p:cNvSpPr>
          <p:nvPr>
            <p:ph idx="1"/>
          </p:nvPr>
        </p:nvSpPr>
        <p:spPr>
          <a:xfrm>
            <a:off x="1" y="1447800"/>
            <a:ext cx="9021170" cy="4949825"/>
          </a:xfrm>
        </p:spPr>
        <p:txBody>
          <a:bodyPr/>
          <a:lstStyle/>
          <a:p>
            <a:r>
              <a:rPr lang="en-US" sz="2000" dirty="0" smtClean="0"/>
              <a:t>SWRCB: Recommendations to the Legislature (2/2013)</a:t>
            </a:r>
          </a:p>
          <a:p>
            <a:pPr lvl="1"/>
            <a:r>
              <a:rPr lang="en-US" sz="1600" dirty="0"/>
              <a:t>http://www.waterboards.ca.gov/water_issues/programs/nitrate_project/index.shtml</a:t>
            </a:r>
            <a:endParaRPr lang="en-US" sz="1600" dirty="0" smtClean="0"/>
          </a:p>
          <a:p>
            <a:r>
              <a:rPr lang="en-US" sz="2000" dirty="0" smtClean="0"/>
              <a:t>Governor’s Office: Drinking Water Stakeholder Group Consensus Action Plan (1/2013)</a:t>
            </a:r>
          </a:p>
          <a:p>
            <a:pPr lvl="1"/>
            <a:r>
              <a:rPr lang="en-US" sz="1800" dirty="0"/>
              <a:t>http://www.waterboards.ca.gov/water_issues/programs/groundwater/drinkingwater_stakeholders.shtml</a:t>
            </a:r>
            <a:endParaRPr lang="en-US" sz="1800" dirty="0" smtClean="0"/>
          </a:p>
          <a:p>
            <a:r>
              <a:rPr lang="en-US" sz="2000" dirty="0" smtClean="0"/>
              <a:t>CDFA: Nitrogen Tracking Task Force (11/2013)</a:t>
            </a:r>
          </a:p>
          <a:p>
            <a:pPr lvl="1"/>
            <a:r>
              <a:rPr lang="en-US" sz="1600" dirty="0"/>
              <a:t>http://www.cdfa.ca.gov/environmentalstewardship/PDFs/NTRSTFFinalReport122013.pdf</a:t>
            </a:r>
            <a:endParaRPr lang="en-US" sz="1600" dirty="0" smtClean="0"/>
          </a:p>
          <a:p>
            <a:r>
              <a:rPr lang="en-US" sz="2000" dirty="0" smtClean="0"/>
              <a:t>SWRCB: Expert Panel to Review Agricultural Regulations (ongoing)</a:t>
            </a:r>
          </a:p>
          <a:p>
            <a:pPr lvl="1"/>
            <a:r>
              <a:rPr lang="en-US" sz="1600" dirty="0"/>
              <a:t>http://www.itrc.org/swrcb/</a:t>
            </a:r>
          </a:p>
        </p:txBody>
      </p:sp>
    </p:spTree>
    <p:extLst>
      <p:ext uri="{BB962C8B-B14F-4D97-AF65-F5344CB8AC3E}">
        <p14:creationId xmlns:p14="http://schemas.microsoft.com/office/powerpoint/2010/main" val="3393637415"/>
      </p:ext>
    </p:extLst>
  </p:cSld>
  <p:clrMapOvr>
    <a:masterClrMapping/>
  </p:clrMapOvr>
  <p:transition spd="slow"/>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p:txBody>
          <a:bodyPr/>
          <a:lstStyle/>
          <a:p>
            <a:pPr eaLnBrk="1" hangingPunct="1">
              <a:defRPr/>
            </a:pPr>
            <a:r>
              <a:rPr lang="en-US" sz="3600" dirty="0" smtClean="0">
                <a:ln>
                  <a:noFill/>
                </a:ln>
                <a:solidFill>
                  <a:schemeClr val="accent1">
                    <a:tint val="3000"/>
                    <a:alpha val="95000"/>
                  </a:schemeClr>
                </a:solidFill>
                <a:effectLst/>
              </a:rPr>
              <a:t>Key Take Home Messages</a:t>
            </a:r>
          </a:p>
        </p:txBody>
      </p:sp>
      <p:sp>
        <p:nvSpPr>
          <p:cNvPr id="99330" name="Rectangle 3"/>
          <p:cNvSpPr>
            <a:spLocks noGrp="1" noChangeArrowheads="1"/>
          </p:cNvSpPr>
          <p:nvPr>
            <p:ph type="body" idx="4294967295"/>
          </p:nvPr>
        </p:nvSpPr>
        <p:spPr>
          <a:xfrm>
            <a:off x="109538" y="1997075"/>
            <a:ext cx="8897937" cy="3627438"/>
          </a:xfrm>
        </p:spPr>
        <p:txBody>
          <a:bodyPr/>
          <a:lstStyle/>
          <a:p>
            <a:pPr eaLnBrk="1" hangingPunct="1"/>
            <a:r>
              <a:rPr lang="en-US" dirty="0" smtClean="0"/>
              <a:t>Safe drinking water is the most pressing issue</a:t>
            </a:r>
          </a:p>
          <a:p>
            <a:pPr lvl="2" eaLnBrk="1" hangingPunct="1"/>
            <a:r>
              <a:rPr lang="en-US" dirty="0" smtClean="0"/>
              <a:t>Challenges: organization and funding</a:t>
            </a:r>
          </a:p>
          <a:p>
            <a:pPr eaLnBrk="1" hangingPunct="1"/>
            <a:r>
              <a:rPr lang="en-US" dirty="0" smtClean="0"/>
              <a:t>Nitrate loading can be reduced, long-term</a:t>
            </a:r>
          </a:p>
          <a:p>
            <a:pPr lvl="2" eaLnBrk="1" hangingPunct="1"/>
            <a:r>
              <a:rPr lang="en-US" dirty="0" smtClean="0"/>
              <a:t>Challenges: training, research, investment, compliance, and funding</a:t>
            </a:r>
          </a:p>
          <a:p>
            <a:pPr eaLnBrk="1" hangingPunct="1"/>
            <a:r>
              <a:rPr lang="en-US" dirty="0" smtClean="0"/>
              <a:t>State needs to collect and organize data to allow for better assessment</a:t>
            </a:r>
          </a:p>
          <a:p>
            <a:pPr lvl="2" eaLnBrk="1" hangingPunct="1"/>
            <a:r>
              <a:rPr lang="en-US" dirty="0" smtClean="0"/>
              <a:t>Challenges: institutional silos, organization, privacy issues/data security, and funding</a:t>
            </a:r>
          </a:p>
        </p:txBody>
      </p:sp>
    </p:spTree>
    <p:extLst>
      <p:ext uri="{BB962C8B-B14F-4D97-AF65-F5344CB8AC3E}">
        <p14:creationId xmlns:p14="http://schemas.microsoft.com/office/powerpoint/2010/main" val="810249214"/>
      </p:ext>
    </p:extLst>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8382000" cy="868362"/>
          </a:xfrm>
        </p:spPr>
        <p:txBody>
          <a:bodyPr/>
          <a:lstStyle/>
          <a:p>
            <a:r>
              <a:rPr lang="en-US" dirty="0" smtClean="0"/>
              <a:t>Water Quality Legal Framework</a:t>
            </a:r>
            <a:endParaRPr lang="en-US" dirty="0"/>
          </a:p>
        </p:txBody>
      </p:sp>
      <p:sp>
        <p:nvSpPr>
          <p:cNvPr id="3" name="Content Placeholder 2"/>
          <p:cNvSpPr>
            <a:spLocks noGrp="1"/>
          </p:cNvSpPr>
          <p:nvPr>
            <p:ph sz="half" idx="1"/>
          </p:nvPr>
        </p:nvSpPr>
        <p:spPr/>
        <p:txBody>
          <a:bodyPr/>
          <a:lstStyle/>
          <a:p>
            <a:r>
              <a:rPr lang="en-US" dirty="0" smtClean="0"/>
              <a:t>FEDERAL:</a:t>
            </a:r>
          </a:p>
          <a:p>
            <a:pPr lvl="1"/>
            <a:r>
              <a:rPr lang="en-US" dirty="0" smtClean="0"/>
              <a:t>Clean Water Act, 1972</a:t>
            </a:r>
          </a:p>
          <a:p>
            <a:pPr lvl="2"/>
            <a:r>
              <a:rPr lang="en-US" dirty="0" smtClean="0"/>
              <a:t>NDPDES: national pollutant discharge elimination system – POINT SOURCE DISCHARGE CONTROL</a:t>
            </a:r>
          </a:p>
          <a:p>
            <a:pPr lvl="2"/>
            <a:r>
              <a:rPr lang="en-US" dirty="0" smtClean="0"/>
              <a:t>TMDL: total maximum daily load – includes NONPOINT SOURCES (</a:t>
            </a:r>
            <a:r>
              <a:rPr lang="en-US" dirty="0" err="1" smtClean="0"/>
              <a:t>ag</a:t>
            </a:r>
            <a:r>
              <a:rPr lang="en-US" dirty="0" smtClean="0"/>
              <a:t> runoff, urban </a:t>
            </a:r>
            <a:r>
              <a:rPr lang="en-US" dirty="0" err="1" smtClean="0"/>
              <a:t>stormwater</a:t>
            </a:r>
            <a:r>
              <a:rPr lang="en-US" dirty="0" smtClean="0"/>
              <a:t> runoff, road erosion)</a:t>
            </a:r>
          </a:p>
          <a:p>
            <a:pPr lvl="2"/>
            <a:r>
              <a:rPr lang="en-US" dirty="0" smtClean="0"/>
              <a:t>Surface water only</a:t>
            </a:r>
            <a:endParaRPr lang="en-US" dirty="0"/>
          </a:p>
        </p:txBody>
      </p:sp>
      <p:sp>
        <p:nvSpPr>
          <p:cNvPr id="4" name="Content Placeholder 3"/>
          <p:cNvSpPr>
            <a:spLocks noGrp="1"/>
          </p:cNvSpPr>
          <p:nvPr>
            <p:ph sz="half" idx="2"/>
          </p:nvPr>
        </p:nvSpPr>
        <p:spPr/>
        <p:txBody>
          <a:bodyPr/>
          <a:lstStyle/>
          <a:p>
            <a:r>
              <a:rPr lang="en-US" dirty="0" smtClean="0"/>
              <a:t>STATE (CA):</a:t>
            </a:r>
          </a:p>
          <a:p>
            <a:pPr lvl="1"/>
            <a:r>
              <a:rPr lang="en-US" dirty="0" smtClean="0"/>
              <a:t>Porter-Cologne Water Quality Control Act, 1969</a:t>
            </a:r>
          </a:p>
          <a:p>
            <a:pPr lvl="2"/>
            <a:r>
              <a:rPr lang="en-US" dirty="0" smtClean="0"/>
              <a:t>Implements CWA in CA</a:t>
            </a:r>
          </a:p>
          <a:p>
            <a:pPr lvl="2"/>
            <a:r>
              <a:rPr lang="en-US" dirty="0" smtClean="0"/>
              <a:t>Includes surface water AND groundwater</a:t>
            </a:r>
          </a:p>
          <a:p>
            <a:pPr lvl="2"/>
            <a:r>
              <a:rPr lang="en-US" dirty="0" smtClean="0"/>
              <a:t>Since 2007: new regulations on nonpoint source of groundwater contamination (including nitrate and salts)</a:t>
            </a:r>
            <a:endParaRPr lang="en-US" dirty="0"/>
          </a:p>
        </p:txBody>
      </p:sp>
    </p:spTree>
    <p:extLst>
      <p:ext uri="{BB962C8B-B14F-4D97-AF65-F5344CB8AC3E}">
        <p14:creationId xmlns:p14="http://schemas.microsoft.com/office/powerpoint/2010/main" val="38752353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8382000" cy="868362"/>
          </a:xfrm>
        </p:spPr>
        <p:txBody>
          <a:bodyPr/>
          <a:lstStyle/>
          <a:p>
            <a:r>
              <a:rPr lang="en-US" dirty="0" smtClean="0"/>
              <a:t>Water Quality Legal Framework</a:t>
            </a:r>
            <a:endParaRPr lang="en-US" dirty="0"/>
          </a:p>
        </p:txBody>
      </p:sp>
      <p:sp>
        <p:nvSpPr>
          <p:cNvPr id="3" name="Content Placeholder 2"/>
          <p:cNvSpPr>
            <a:spLocks noGrp="1"/>
          </p:cNvSpPr>
          <p:nvPr>
            <p:ph sz="half" idx="1"/>
          </p:nvPr>
        </p:nvSpPr>
        <p:spPr/>
        <p:txBody>
          <a:bodyPr/>
          <a:lstStyle/>
          <a:p>
            <a:r>
              <a:rPr lang="en-US" sz="2000" dirty="0" smtClean="0"/>
              <a:t>FEDERAL:</a:t>
            </a:r>
          </a:p>
          <a:p>
            <a:pPr lvl="1"/>
            <a:r>
              <a:rPr lang="en-US" sz="1800" dirty="0" smtClean="0"/>
              <a:t>FIFRA, federal </a:t>
            </a:r>
            <a:r>
              <a:rPr lang="en-US" sz="1800" dirty="0" err="1" smtClean="0"/>
              <a:t>insecticicde</a:t>
            </a:r>
            <a:r>
              <a:rPr lang="en-US" sz="1800" dirty="0" smtClean="0"/>
              <a:t>, fungicide, and rodenticide act (registration, use, reporting)</a:t>
            </a:r>
          </a:p>
          <a:p>
            <a:pPr lvl="1"/>
            <a:r>
              <a:rPr lang="en-US" sz="1800" dirty="0" smtClean="0"/>
              <a:t>TSCA, toxic substances control act</a:t>
            </a:r>
          </a:p>
          <a:p>
            <a:pPr lvl="1"/>
            <a:r>
              <a:rPr lang="en-US" sz="1800" dirty="0" smtClean="0"/>
              <a:t>RCRA, resources control and recovery act: gas station underground storage tanks, dry cleaner disposal, landfills</a:t>
            </a:r>
          </a:p>
          <a:p>
            <a:pPr lvl="1"/>
            <a:r>
              <a:rPr lang="en-US" sz="1800" dirty="0" smtClean="0"/>
              <a:t>SUPERFUND /CERCLA: cleanup of groundwater contamination</a:t>
            </a:r>
          </a:p>
          <a:p>
            <a:pPr lvl="1"/>
            <a:r>
              <a:rPr lang="en-US" sz="1800" dirty="0" smtClean="0"/>
              <a:t>SDWA (1974), Safe Drinking Water Act</a:t>
            </a:r>
          </a:p>
          <a:p>
            <a:pPr lvl="2"/>
            <a:r>
              <a:rPr lang="en-US" sz="1400" dirty="0" smtClean="0"/>
              <a:t>“”public water supply systems” – systems with at least </a:t>
            </a:r>
            <a:r>
              <a:rPr lang="en-US" sz="1400" smtClean="0"/>
              <a:t>15 connections</a:t>
            </a:r>
            <a:endParaRPr lang="en-US" sz="1400" dirty="0"/>
          </a:p>
        </p:txBody>
      </p:sp>
      <p:sp>
        <p:nvSpPr>
          <p:cNvPr id="4" name="Content Placeholder 3"/>
          <p:cNvSpPr>
            <a:spLocks noGrp="1"/>
          </p:cNvSpPr>
          <p:nvPr>
            <p:ph sz="half" idx="2"/>
          </p:nvPr>
        </p:nvSpPr>
        <p:spPr/>
        <p:txBody>
          <a:bodyPr/>
          <a:lstStyle/>
          <a:p>
            <a:r>
              <a:rPr lang="en-US" dirty="0" smtClean="0"/>
              <a:t>CALIFORNIA</a:t>
            </a:r>
          </a:p>
          <a:p>
            <a:pPr lvl="1"/>
            <a:r>
              <a:rPr lang="en-US" dirty="0" smtClean="0"/>
              <a:t>Under Porter-Cologne: salts and nitrate are beginning to be regulated</a:t>
            </a:r>
          </a:p>
          <a:p>
            <a:pPr lvl="1"/>
            <a:r>
              <a:rPr lang="en-US" dirty="0" smtClean="0"/>
              <a:t>Porter Cologne: SWRCB</a:t>
            </a:r>
          </a:p>
          <a:p>
            <a:pPr lvl="1"/>
            <a:r>
              <a:rPr lang="en-US" dirty="0" smtClean="0"/>
              <a:t>SDWA: CDPH</a:t>
            </a:r>
            <a:endParaRPr lang="en-US" dirty="0"/>
          </a:p>
        </p:txBody>
      </p:sp>
    </p:spTree>
    <p:extLst>
      <p:ext uri="{BB962C8B-B14F-4D97-AF65-F5344CB8AC3E}">
        <p14:creationId xmlns:p14="http://schemas.microsoft.com/office/powerpoint/2010/main" val="296686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1786717" y="3200736"/>
            <a:ext cx="5732060" cy="25999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i="0" dirty="0" smtClean="0"/>
              <a:t>Environmental</a:t>
            </a:r>
          </a:p>
          <a:p>
            <a:pPr algn="ctr"/>
            <a:r>
              <a:rPr lang="en-US" sz="4000" i="0" dirty="0" smtClean="0"/>
              <a:t>Issue</a:t>
            </a:r>
            <a:endParaRPr lang="en-US" sz="4000" i="0" dirty="0"/>
          </a:p>
        </p:txBody>
      </p:sp>
      <p:sp>
        <p:nvSpPr>
          <p:cNvPr id="2" name="Title 1"/>
          <p:cNvSpPr>
            <a:spLocks noGrp="1"/>
          </p:cNvSpPr>
          <p:nvPr>
            <p:ph type="title"/>
          </p:nvPr>
        </p:nvSpPr>
        <p:spPr>
          <a:xfrm>
            <a:off x="761999" y="274638"/>
            <a:ext cx="8218227" cy="868362"/>
          </a:xfrm>
        </p:spPr>
        <p:txBody>
          <a:bodyPr/>
          <a:lstStyle/>
          <a:p>
            <a:r>
              <a:rPr lang="en-US" sz="3200" dirty="0" smtClean="0"/>
              <a:t>Understanding Challenges to</a:t>
            </a:r>
            <a:br>
              <a:rPr lang="en-US" sz="3200" dirty="0" smtClean="0"/>
            </a:br>
            <a:r>
              <a:rPr lang="en-US" sz="3200" dirty="0" smtClean="0"/>
              <a:t>Addressing Nitrate Issue</a:t>
            </a:r>
            <a:endParaRPr lang="en-US" sz="3200" dirty="0"/>
          </a:p>
        </p:txBody>
      </p:sp>
      <p:sp>
        <p:nvSpPr>
          <p:cNvPr id="4" name="TextBox 3"/>
          <p:cNvSpPr txBox="1"/>
          <p:nvPr/>
        </p:nvSpPr>
        <p:spPr>
          <a:xfrm>
            <a:off x="3036626" y="2321253"/>
            <a:ext cx="2972938"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Stakeholders</a:t>
            </a:r>
            <a:endParaRPr lang="en-US" sz="3600" i="0" dirty="0">
              <a:latin typeface="Calibri" pitchFamily="34" charset="0"/>
              <a:cs typeface="Calibri" pitchFamily="34" charset="0"/>
            </a:endParaRPr>
          </a:p>
        </p:txBody>
      </p:sp>
      <p:sp>
        <p:nvSpPr>
          <p:cNvPr id="5" name="TextBox 4"/>
          <p:cNvSpPr txBox="1"/>
          <p:nvPr/>
        </p:nvSpPr>
        <p:spPr>
          <a:xfrm>
            <a:off x="259307" y="3002374"/>
            <a:ext cx="1653654"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Science</a:t>
            </a:r>
            <a:endParaRPr lang="en-US" sz="3600" i="0" dirty="0">
              <a:latin typeface="Calibri" pitchFamily="34" charset="0"/>
              <a:cs typeface="Calibri" pitchFamily="34" charset="0"/>
            </a:endParaRPr>
          </a:p>
        </p:txBody>
      </p:sp>
      <p:sp>
        <p:nvSpPr>
          <p:cNvPr id="6" name="TextBox 5"/>
          <p:cNvSpPr txBox="1"/>
          <p:nvPr/>
        </p:nvSpPr>
        <p:spPr>
          <a:xfrm>
            <a:off x="7745101" y="3002374"/>
            <a:ext cx="1050877"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Law</a:t>
            </a:r>
            <a:endParaRPr lang="en-US" sz="3600" i="0" dirty="0">
              <a:latin typeface="Calibri" pitchFamily="34" charset="0"/>
              <a:cs typeface="Calibri" pitchFamily="34" charset="0"/>
            </a:endParaRPr>
          </a:p>
        </p:txBody>
      </p:sp>
      <p:sp>
        <p:nvSpPr>
          <p:cNvPr id="7" name="TextBox 6"/>
          <p:cNvSpPr txBox="1"/>
          <p:nvPr/>
        </p:nvSpPr>
        <p:spPr>
          <a:xfrm>
            <a:off x="564074" y="5827009"/>
            <a:ext cx="2972938"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Regulator</a:t>
            </a:r>
            <a:endParaRPr lang="en-US" sz="3600" i="0" dirty="0">
              <a:latin typeface="Calibri" pitchFamily="34" charset="0"/>
              <a:cs typeface="Calibri" pitchFamily="34" charset="0"/>
            </a:endParaRPr>
          </a:p>
        </p:txBody>
      </p:sp>
      <p:sp>
        <p:nvSpPr>
          <p:cNvPr id="9" name="TextBox 8"/>
          <p:cNvSpPr txBox="1"/>
          <p:nvPr/>
        </p:nvSpPr>
        <p:spPr>
          <a:xfrm>
            <a:off x="133063" y="1526247"/>
            <a:ext cx="3834961" cy="523220"/>
          </a:xfrm>
          <a:prstGeom prst="rect">
            <a:avLst/>
          </a:prstGeom>
          <a:noFill/>
        </p:spPr>
        <p:txBody>
          <a:bodyPr wrap="none" rtlCol="0">
            <a:spAutoFit/>
          </a:bodyPr>
          <a:lstStyle/>
          <a:p>
            <a:r>
              <a:rPr lang="en-US" sz="2800" i="0" dirty="0" smtClean="0">
                <a:solidFill>
                  <a:srgbClr val="002060"/>
                </a:solidFill>
                <a:latin typeface="Calibri" pitchFamily="34" charset="0"/>
                <a:cs typeface="Calibri" pitchFamily="34" charset="0"/>
              </a:rPr>
              <a:t>Breaking down the issue:</a:t>
            </a:r>
            <a:endParaRPr lang="en-US" sz="2800" i="0" dirty="0">
              <a:solidFill>
                <a:srgbClr val="002060"/>
              </a:solidFill>
              <a:latin typeface="Calibri" pitchFamily="34" charset="0"/>
              <a:cs typeface="Calibri" pitchFamily="34" charset="0"/>
            </a:endParaRPr>
          </a:p>
        </p:txBody>
      </p:sp>
      <p:sp>
        <p:nvSpPr>
          <p:cNvPr id="10" name="TextBox 9"/>
          <p:cNvSpPr txBox="1"/>
          <p:nvPr/>
        </p:nvSpPr>
        <p:spPr>
          <a:xfrm>
            <a:off x="5635385" y="5794489"/>
            <a:ext cx="2972938" cy="646331"/>
          </a:xfrm>
          <a:prstGeom prst="rect">
            <a:avLst/>
          </a:prstGeom>
          <a:noFill/>
        </p:spPr>
        <p:txBody>
          <a:bodyPr wrap="square" rtlCol="0">
            <a:spAutoFit/>
          </a:bodyPr>
          <a:lstStyle/>
          <a:p>
            <a:pPr algn="ctr"/>
            <a:r>
              <a:rPr lang="en-US" sz="3600" i="0" dirty="0" smtClean="0">
                <a:latin typeface="Calibri" pitchFamily="34" charset="0"/>
                <a:cs typeface="Calibri" pitchFamily="34" charset="0"/>
              </a:rPr>
              <a:t>Legislature</a:t>
            </a:r>
            <a:endParaRPr lang="en-US" sz="3600" i="0" dirty="0">
              <a:latin typeface="Calibri" pitchFamily="34" charset="0"/>
              <a:cs typeface="Calibri" pitchFamily="34" charset="0"/>
            </a:endParaRPr>
          </a:p>
        </p:txBody>
      </p:sp>
    </p:spTree>
    <p:extLst>
      <p:ext uri="{BB962C8B-B14F-4D97-AF65-F5344CB8AC3E}">
        <p14:creationId xmlns:p14="http://schemas.microsoft.com/office/powerpoint/2010/main" val="3936268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p:txBody>
          <a:bodyPr/>
          <a:lstStyle/>
          <a:p>
            <a:pPr eaLnBrk="1" hangingPunct="1">
              <a:defRPr/>
            </a:pPr>
            <a:r>
              <a:rPr lang="en-US" sz="3600" dirty="0" smtClean="0">
                <a:ln>
                  <a:noFill/>
                </a:ln>
                <a:effectLst/>
              </a:rPr>
              <a:t>#1:  Sources of Nitrate</a:t>
            </a:r>
          </a:p>
        </p:txBody>
      </p:sp>
      <p:grpSp>
        <p:nvGrpSpPr>
          <p:cNvPr id="23554" name="Group 3"/>
          <p:cNvGrpSpPr>
            <a:grpSpLocks/>
          </p:cNvGrpSpPr>
          <p:nvPr/>
        </p:nvGrpSpPr>
        <p:grpSpPr bwMode="auto">
          <a:xfrm>
            <a:off x="384175" y="2043113"/>
            <a:ext cx="8397875" cy="4591050"/>
            <a:chOff x="371" y="480"/>
            <a:chExt cx="5389" cy="3713"/>
          </a:xfrm>
        </p:grpSpPr>
        <p:sp>
          <p:nvSpPr>
            <p:cNvPr id="23563"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23564" name="Freeform 5"/>
            <p:cNvSpPr>
              <a:spLocks/>
            </p:cNvSpPr>
            <p:nvPr/>
          </p:nvSpPr>
          <p:spPr bwMode="auto">
            <a:xfrm>
              <a:off x="488" y="537"/>
              <a:ext cx="1336" cy="3652"/>
            </a:xfrm>
            <a:custGeom>
              <a:avLst/>
              <a:gdLst>
                <a:gd name="T0" fmla="*/ 1211 w 1348"/>
                <a:gd name="T1" fmla="*/ 2782 h 3652"/>
                <a:gd name="T2" fmla="*/ 18 w 1348"/>
                <a:gd name="T3" fmla="*/ 3652 h 3652"/>
                <a:gd name="T4" fmla="*/ 0 w 1348"/>
                <a:gd name="T5" fmla="*/ 0 h 3652"/>
                <a:gd name="T6" fmla="*/ 1211 w 1348"/>
                <a:gd name="T7" fmla="*/ 1636 h 3652"/>
                <a:gd name="T8" fmla="*/ 1211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23565"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23566" name="Freeform 7"/>
            <p:cNvSpPr>
              <a:spLocks/>
            </p:cNvSpPr>
            <p:nvPr/>
          </p:nvSpPr>
          <p:spPr bwMode="auto">
            <a:xfrm flipV="1">
              <a:off x="488" y="537"/>
              <a:ext cx="5160" cy="1630"/>
            </a:xfrm>
            <a:custGeom>
              <a:avLst/>
              <a:gdLst>
                <a:gd name="T0" fmla="*/ 1300 w 5172"/>
                <a:gd name="T1" fmla="*/ 0 h 1538"/>
                <a:gd name="T2" fmla="*/ 4485 w 5172"/>
                <a:gd name="T3" fmla="*/ 0 h 1538"/>
                <a:gd name="T4" fmla="*/ 5028 w 5172"/>
                <a:gd name="T5" fmla="*/ 3079 h 1538"/>
                <a:gd name="T6" fmla="*/ 0 w 5172"/>
                <a:gd name="T7" fmla="*/ 3087 h 1538"/>
                <a:gd name="T8" fmla="*/ 1300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23567"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23568"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2 h 1538"/>
                <a:gd name="T6" fmla="*/ 0 w 5172"/>
                <a:gd name="T7" fmla="*/ 2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23569" name="Group 10"/>
            <p:cNvGrpSpPr>
              <a:grpSpLocks/>
            </p:cNvGrpSpPr>
            <p:nvPr/>
          </p:nvGrpSpPr>
          <p:grpSpPr bwMode="auto">
            <a:xfrm>
              <a:off x="912" y="642"/>
              <a:ext cx="81" cy="2305"/>
              <a:chOff x="722" y="666"/>
              <a:chExt cx="81" cy="2305"/>
            </a:xfrm>
          </p:grpSpPr>
          <p:sp>
            <p:nvSpPr>
              <p:cNvPr id="23615"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616" name="Freeform 12"/>
              <p:cNvSpPr>
                <a:spLocks/>
              </p:cNvSpPr>
              <p:nvPr/>
            </p:nvSpPr>
            <p:spPr bwMode="auto">
              <a:xfrm>
                <a:off x="722" y="666"/>
                <a:ext cx="81" cy="1749"/>
              </a:xfrm>
              <a:custGeom>
                <a:avLst/>
                <a:gdLst>
                  <a:gd name="T0" fmla="*/ 0 w 69"/>
                  <a:gd name="T1" fmla="*/ 1749 h 1749"/>
                  <a:gd name="T2" fmla="*/ 0 w 69"/>
                  <a:gd name="T3" fmla="*/ 0 h 1749"/>
                  <a:gd name="T4" fmla="*/ 473 w 69"/>
                  <a:gd name="T5" fmla="*/ 35 h 1749"/>
                  <a:gd name="T6" fmla="*/ 473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0" name="Group 13"/>
            <p:cNvGrpSpPr>
              <a:grpSpLocks/>
            </p:cNvGrpSpPr>
            <p:nvPr/>
          </p:nvGrpSpPr>
          <p:grpSpPr bwMode="auto">
            <a:xfrm>
              <a:off x="1303" y="971"/>
              <a:ext cx="63" cy="1235"/>
              <a:chOff x="1303" y="971"/>
              <a:chExt cx="63" cy="1235"/>
            </a:xfrm>
          </p:grpSpPr>
          <p:sp>
            <p:nvSpPr>
              <p:cNvPr id="23613"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614" name="Freeform 15"/>
              <p:cNvSpPr>
                <a:spLocks/>
              </p:cNvSpPr>
              <p:nvPr/>
            </p:nvSpPr>
            <p:spPr bwMode="auto">
              <a:xfrm>
                <a:off x="1303" y="971"/>
                <a:ext cx="62" cy="659"/>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1" name="Group 16"/>
            <p:cNvGrpSpPr>
              <a:grpSpLocks/>
            </p:cNvGrpSpPr>
            <p:nvPr/>
          </p:nvGrpSpPr>
          <p:grpSpPr bwMode="auto">
            <a:xfrm>
              <a:off x="1968" y="1205"/>
              <a:ext cx="63" cy="1093"/>
              <a:chOff x="1968" y="1205"/>
              <a:chExt cx="63" cy="1093"/>
            </a:xfrm>
          </p:grpSpPr>
          <p:sp>
            <p:nvSpPr>
              <p:cNvPr id="23611"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612" name="Freeform 18"/>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2" name="Group 19"/>
            <p:cNvGrpSpPr>
              <a:grpSpLocks/>
            </p:cNvGrpSpPr>
            <p:nvPr/>
          </p:nvGrpSpPr>
          <p:grpSpPr bwMode="auto">
            <a:xfrm>
              <a:off x="1682" y="881"/>
              <a:ext cx="76" cy="2355"/>
              <a:chOff x="1682" y="881"/>
              <a:chExt cx="68" cy="2740"/>
            </a:xfrm>
          </p:grpSpPr>
          <p:sp>
            <p:nvSpPr>
              <p:cNvPr id="23609"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610" name="Freeform 21"/>
              <p:cNvSpPr>
                <a:spLocks/>
              </p:cNvSpPr>
              <p:nvPr/>
            </p:nvSpPr>
            <p:spPr bwMode="auto">
              <a:xfrm>
                <a:off x="1682" y="881"/>
                <a:ext cx="67" cy="2167"/>
              </a:xfrm>
              <a:custGeom>
                <a:avLst/>
                <a:gdLst>
                  <a:gd name="T0" fmla="*/ 0 w 69"/>
                  <a:gd name="T1" fmla="*/ 22893 h 1749"/>
                  <a:gd name="T2" fmla="*/ 0 w 69"/>
                  <a:gd name="T3" fmla="*/ 0 h 1749"/>
                  <a:gd name="T4" fmla="*/ 48 w 69"/>
                  <a:gd name="T5" fmla="*/ 455 h 1749"/>
                  <a:gd name="T6" fmla="*/ 48 w 69"/>
                  <a:gd name="T7" fmla="*/ 22893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3" name="Group 22"/>
            <p:cNvGrpSpPr>
              <a:grpSpLocks/>
            </p:cNvGrpSpPr>
            <p:nvPr/>
          </p:nvGrpSpPr>
          <p:grpSpPr bwMode="auto">
            <a:xfrm>
              <a:off x="2350" y="906"/>
              <a:ext cx="63" cy="2207"/>
              <a:chOff x="2350" y="906"/>
              <a:chExt cx="63" cy="2207"/>
            </a:xfrm>
          </p:grpSpPr>
          <p:sp>
            <p:nvSpPr>
              <p:cNvPr id="23607"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608" name="Freeform 24"/>
              <p:cNvSpPr>
                <a:spLocks/>
              </p:cNvSpPr>
              <p:nvPr/>
            </p:nvSpPr>
            <p:spPr bwMode="auto">
              <a:xfrm>
                <a:off x="2351" y="906"/>
                <a:ext cx="62" cy="1634"/>
              </a:xfrm>
              <a:custGeom>
                <a:avLst/>
                <a:gdLst>
                  <a:gd name="T0" fmla="*/ 0 w 69"/>
                  <a:gd name="T1" fmla="*/ 774 h 1749"/>
                  <a:gd name="T2" fmla="*/ 0 w 69"/>
                  <a:gd name="T3" fmla="*/ 0 h 1749"/>
                  <a:gd name="T4" fmla="*/ 19 w 69"/>
                  <a:gd name="T5" fmla="*/ 16 h 1749"/>
                  <a:gd name="T6" fmla="*/ 19 w 69"/>
                  <a:gd name="T7" fmla="*/ 774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4" name="Group 25"/>
            <p:cNvGrpSpPr>
              <a:grpSpLocks/>
            </p:cNvGrpSpPr>
            <p:nvPr/>
          </p:nvGrpSpPr>
          <p:grpSpPr bwMode="auto">
            <a:xfrm>
              <a:off x="2630" y="1697"/>
              <a:ext cx="54" cy="799"/>
              <a:chOff x="2630" y="1697"/>
              <a:chExt cx="66" cy="799"/>
            </a:xfrm>
          </p:grpSpPr>
          <p:sp>
            <p:nvSpPr>
              <p:cNvPr id="23605"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606" name="Freeform 27"/>
              <p:cNvSpPr>
                <a:spLocks/>
              </p:cNvSpPr>
              <p:nvPr/>
            </p:nvSpPr>
            <p:spPr bwMode="auto">
              <a:xfrm>
                <a:off x="2634" y="1697"/>
                <a:ext cx="62" cy="532"/>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5" name="Group 28"/>
            <p:cNvGrpSpPr>
              <a:grpSpLocks/>
            </p:cNvGrpSpPr>
            <p:nvPr/>
          </p:nvGrpSpPr>
          <p:grpSpPr bwMode="auto">
            <a:xfrm>
              <a:off x="3006" y="1908"/>
              <a:ext cx="39" cy="690"/>
              <a:chOff x="3006" y="2018"/>
              <a:chExt cx="37" cy="928"/>
            </a:xfrm>
          </p:grpSpPr>
          <p:sp>
            <p:nvSpPr>
              <p:cNvPr id="23603"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604"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6" name="Group 31"/>
            <p:cNvGrpSpPr>
              <a:grpSpLocks/>
            </p:cNvGrpSpPr>
            <p:nvPr/>
          </p:nvGrpSpPr>
          <p:grpSpPr bwMode="auto">
            <a:xfrm>
              <a:off x="3334" y="2146"/>
              <a:ext cx="30" cy="394"/>
              <a:chOff x="3334" y="2146"/>
              <a:chExt cx="30" cy="394"/>
            </a:xfrm>
          </p:grpSpPr>
          <p:sp>
            <p:nvSpPr>
              <p:cNvPr id="23601"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602"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7" name="Group 34"/>
            <p:cNvGrpSpPr>
              <a:grpSpLocks/>
            </p:cNvGrpSpPr>
            <p:nvPr/>
          </p:nvGrpSpPr>
          <p:grpSpPr bwMode="auto">
            <a:xfrm>
              <a:off x="3743" y="1865"/>
              <a:ext cx="37" cy="807"/>
              <a:chOff x="3743" y="1865"/>
              <a:chExt cx="37" cy="1010"/>
            </a:xfrm>
          </p:grpSpPr>
          <p:sp>
            <p:nvSpPr>
              <p:cNvPr id="23599"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600"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8" name="Group 37"/>
            <p:cNvGrpSpPr>
              <a:grpSpLocks/>
            </p:cNvGrpSpPr>
            <p:nvPr/>
          </p:nvGrpSpPr>
          <p:grpSpPr bwMode="auto">
            <a:xfrm>
              <a:off x="3426" y="1586"/>
              <a:ext cx="63" cy="1859"/>
              <a:chOff x="3426" y="1586"/>
              <a:chExt cx="63" cy="1859"/>
            </a:xfrm>
          </p:grpSpPr>
          <p:sp>
            <p:nvSpPr>
              <p:cNvPr id="23597"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598" name="Freeform 39"/>
              <p:cNvSpPr>
                <a:spLocks/>
              </p:cNvSpPr>
              <p:nvPr/>
            </p:nvSpPr>
            <p:spPr bwMode="auto">
              <a:xfrm>
                <a:off x="3426" y="1586"/>
                <a:ext cx="63" cy="1282"/>
              </a:xfrm>
              <a:custGeom>
                <a:avLst/>
                <a:gdLst>
                  <a:gd name="T0" fmla="*/ 0 w 69"/>
                  <a:gd name="T1" fmla="*/ 42 h 1749"/>
                  <a:gd name="T2" fmla="*/ 0 w 69"/>
                  <a:gd name="T3" fmla="*/ 0 h 1749"/>
                  <a:gd name="T4" fmla="*/ 24 w 69"/>
                  <a:gd name="T5" fmla="*/ 1 h 1749"/>
                  <a:gd name="T6" fmla="*/ 24 w 69"/>
                  <a:gd name="T7" fmla="*/ 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79" name="Group 40"/>
            <p:cNvGrpSpPr>
              <a:grpSpLocks/>
            </p:cNvGrpSpPr>
            <p:nvPr/>
          </p:nvGrpSpPr>
          <p:grpSpPr bwMode="auto">
            <a:xfrm>
              <a:off x="4037" y="1694"/>
              <a:ext cx="52" cy="1262"/>
              <a:chOff x="4037" y="1694"/>
              <a:chExt cx="52" cy="1262"/>
            </a:xfrm>
          </p:grpSpPr>
          <p:sp>
            <p:nvSpPr>
              <p:cNvPr id="23595"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596"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80" name="Group 43"/>
            <p:cNvGrpSpPr>
              <a:grpSpLocks/>
            </p:cNvGrpSpPr>
            <p:nvPr/>
          </p:nvGrpSpPr>
          <p:grpSpPr bwMode="auto">
            <a:xfrm>
              <a:off x="4371" y="2084"/>
              <a:ext cx="38" cy="654"/>
              <a:chOff x="4371" y="2084"/>
              <a:chExt cx="38" cy="654"/>
            </a:xfrm>
          </p:grpSpPr>
          <p:sp>
            <p:nvSpPr>
              <p:cNvPr id="23593"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594"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81" name="Group 46"/>
            <p:cNvGrpSpPr>
              <a:grpSpLocks/>
            </p:cNvGrpSpPr>
            <p:nvPr/>
          </p:nvGrpSpPr>
          <p:grpSpPr bwMode="auto">
            <a:xfrm>
              <a:off x="4559" y="2143"/>
              <a:ext cx="29" cy="521"/>
              <a:chOff x="4559" y="2143"/>
              <a:chExt cx="29" cy="521"/>
            </a:xfrm>
          </p:grpSpPr>
          <p:sp>
            <p:nvSpPr>
              <p:cNvPr id="23591"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592"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82" name="Group 49"/>
            <p:cNvGrpSpPr>
              <a:grpSpLocks/>
            </p:cNvGrpSpPr>
            <p:nvPr/>
          </p:nvGrpSpPr>
          <p:grpSpPr bwMode="auto">
            <a:xfrm>
              <a:off x="4655" y="2101"/>
              <a:ext cx="29" cy="819"/>
              <a:chOff x="4655" y="2101"/>
              <a:chExt cx="29" cy="819"/>
            </a:xfrm>
          </p:grpSpPr>
          <p:sp>
            <p:nvSpPr>
              <p:cNvPr id="23589"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590"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3583" name="Group 52"/>
            <p:cNvGrpSpPr>
              <a:grpSpLocks/>
            </p:cNvGrpSpPr>
            <p:nvPr/>
          </p:nvGrpSpPr>
          <p:grpSpPr bwMode="auto">
            <a:xfrm flipH="1">
              <a:off x="5051" y="860"/>
              <a:ext cx="72" cy="1822"/>
              <a:chOff x="1968" y="1205"/>
              <a:chExt cx="63" cy="1093"/>
            </a:xfrm>
          </p:grpSpPr>
          <p:sp>
            <p:nvSpPr>
              <p:cNvPr id="23587"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3588" name="Freeform 54"/>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23584"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23585"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23586"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23555" name="Text Box 58"/>
          <p:cNvSpPr txBox="1">
            <a:spLocks noChangeArrowheads="1"/>
          </p:cNvSpPr>
          <p:nvPr/>
        </p:nvSpPr>
        <p:spPr bwMode="auto">
          <a:xfrm>
            <a:off x="3424238" y="1244600"/>
            <a:ext cx="2217737" cy="366713"/>
          </a:xfrm>
          <a:prstGeom prst="rect">
            <a:avLst/>
          </a:prstGeom>
          <a:noFill/>
          <a:ln w="9525">
            <a:noFill/>
            <a:miter lim="800000"/>
            <a:headEnd/>
            <a:tailEnd/>
          </a:ln>
        </p:spPr>
        <p:txBody>
          <a:bodyPr wrap="none">
            <a:spAutoFit/>
          </a:bodyPr>
          <a:lstStyle/>
          <a:p>
            <a:r>
              <a:rPr lang="en-US" i="0">
                <a:latin typeface="Tahoma" pitchFamily="34" charset="0"/>
              </a:rPr>
              <a:t>N Loading / Sources</a:t>
            </a:r>
          </a:p>
        </p:txBody>
      </p:sp>
      <p:sp>
        <p:nvSpPr>
          <p:cNvPr id="23556" name="Line 59"/>
          <p:cNvSpPr>
            <a:spLocks noChangeShapeType="1"/>
          </p:cNvSpPr>
          <p:nvPr/>
        </p:nvSpPr>
        <p:spPr bwMode="auto">
          <a:xfrm>
            <a:off x="1736725" y="1619250"/>
            <a:ext cx="1588" cy="452438"/>
          </a:xfrm>
          <a:prstGeom prst="line">
            <a:avLst/>
          </a:prstGeom>
          <a:noFill/>
          <a:ln w="76200">
            <a:solidFill>
              <a:schemeClr val="tx1"/>
            </a:solidFill>
            <a:round/>
            <a:headEnd/>
            <a:tailEnd type="triangle" w="med" len="med"/>
          </a:ln>
        </p:spPr>
        <p:txBody>
          <a:bodyPr/>
          <a:lstStyle/>
          <a:p>
            <a:endParaRPr lang="en-US"/>
          </a:p>
        </p:txBody>
      </p:sp>
      <p:sp>
        <p:nvSpPr>
          <p:cNvPr id="23557" name="Line 59"/>
          <p:cNvSpPr>
            <a:spLocks noChangeShapeType="1"/>
          </p:cNvSpPr>
          <p:nvPr/>
        </p:nvSpPr>
        <p:spPr bwMode="auto">
          <a:xfrm>
            <a:off x="2635250" y="1612900"/>
            <a:ext cx="1588" cy="452438"/>
          </a:xfrm>
          <a:prstGeom prst="line">
            <a:avLst/>
          </a:prstGeom>
          <a:noFill/>
          <a:ln w="76200">
            <a:solidFill>
              <a:schemeClr val="tx1"/>
            </a:solidFill>
            <a:round/>
            <a:headEnd/>
            <a:tailEnd type="triangle" w="med" len="med"/>
          </a:ln>
        </p:spPr>
        <p:txBody>
          <a:bodyPr/>
          <a:lstStyle/>
          <a:p>
            <a:endParaRPr lang="en-US"/>
          </a:p>
        </p:txBody>
      </p:sp>
      <p:sp>
        <p:nvSpPr>
          <p:cNvPr id="23558" name="Line 59"/>
          <p:cNvSpPr>
            <a:spLocks noChangeShapeType="1"/>
          </p:cNvSpPr>
          <p:nvPr/>
        </p:nvSpPr>
        <p:spPr bwMode="auto">
          <a:xfrm>
            <a:off x="3600450" y="1643063"/>
            <a:ext cx="1588" cy="452437"/>
          </a:xfrm>
          <a:prstGeom prst="line">
            <a:avLst/>
          </a:prstGeom>
          <a:noFill/>
          <a:ln w="76200">
            <a:solidFill>
              <a:schemeClr val="tx1"/>
            </a:solidFill>
            <a:round/>
            <a:headEnd/>
            <a:tailEnd type="triangle" w="med" len="med"/>
          </a:ln>
        </p:spPr>
        <p:txBody>
          <a:bodyPr/>
          <a:lstStyle/>
          <a:p>
            <a:endParaRPr lang="en-US"/>
          </a:p>
        </p:txBody>
      </p:sp>
      <p:sp>
        <p:nvSpPr>
          <p:cNvPr id="23559" name="Line 59"/>
          <p:cNvSpPr>
            <a:spLocks noChangeShapeType="1"/>
          </p:cNvSpPr>
          <p:nvPr/>
        </p:nvSpPr>
        <p:spPr bwMode="auto">
          <a:xfrm>
            <a:off x="4452938" y="1617663"/>
            <a:ext cx="1587" cy="452437"/>
          </a:xfrm>
          <a:prstGeom prst="line">
            <a:avLst/>
          </a:prstGeom>
          <a:noFill/>
          <a:ln w="76200">
            <a:solidFill>
              <a:schemeClr val="tx1"/>
            </a:solidFill>
            <a:round/>
            <a:headEnd/>
            <a:tailEnd type="triangle" w="med" len="med"/>
          </a:ln>
        </p:spPr>
        <p:txBody>
          <a:bodyPr/>
          <a:lstStyle/>
          <a:p>
            <a:endParaRPr lang="en-US"/>
          </a:p>
        </p:txBody>
      </p:sp>
      <p:sp>
        <p:nvSpPr>
          <p:cNvPr id="23560" name="Line 59"/>
          <p:cNvSpPr>
            <a:spLocks noChangeShapeType="1"/>
          </p:cNvSpPr>
          <p:nvPr/>
        </p:nvSpPr>
        <p:spPr bwMode="auto">
          <a:xfrm>
            <a:off x="5267325" y="1631950"/>
            <a:ext cx="1588" cy="452438"/>
          </a:xfrm>
          <a:prstGeom prst="line">
            <a:avLst/>
          </a:prstGeom>
          <a:noFill/>
          <a:ln w="76200">
            <a:solidFill>
              <a:schemeClr val="tx1"/>
            </a:solidFill>
            <a:round/>
            <a:headEnd/>
            <a:tailEnd type="triangle" w="med" len="med"/>
          </a:ln>
        </p:spPr>
        <p:txBody>
          <a:bodyPr/>
          <a:lstStyle/>
          <a:p>
            <a:endParaRPr lang="en-US"/>
          </a:p>
        </p:txBody>
      </p:sp>
      <p:sp>
        <p:nvSpPr>
          <p:cNvPr id="23561" name="Line 59"/>
          <p:cNvSpPr>
            <a:spLocks noChangeShapeType="1"/>
          </p:cNvSpPr>
          <p:nvPr/>
        </p:nvSpPr>
        <p:spPr bwMode="auto">
          <a:xfrm>
            <a:off x="6184900" y="1635125"/>
            <a:ext cx="1588" cy="452438"/>
          </a:xfrm>
          <a:prstGeom prst="line">
            <a:avLst/>
          </a:prstGeom>
          <a:noFill/>
          <a:ln w="76200">
            <a:solidFill>
              <a:schemeClr val="tx1"/>
            </a:solidFill>
            <a:round/>
            <a:headEnd/>
            <a:tailEnd type="triangle" w="med" len="med"/>
          </a:ln>
        </p:spPr>
        <p:txBody>
          <a:bodyPr/>
          <a:lstStyle/>
          <a:p>
            <a:endParaRPr lang="en-US"/>
          </a:p>
        </p:txBody>
      </p:sp>
      <p:sp>
        <p:nvSpPr>
          <p:cNvPr id="23562" name="Line 59"/>
          <p:cNvSpPr>
            <a:spLocks noChangeShapeType="1"/>
          </p:cNvSpPr>
          <p:nvPr/>
        </p:nvSpPr>
        <p:spPr bwMode="auto">
          <a:xfrm>
            <a:off x="7345363" y="1638300"/>
            <a:ext cx="1587" cy="452438"/>
          </a:xfrm>
          <a:prstGeom prst="line">
            <a:avLst/>
          </a:prstGeom>
          <a:noFill/>
          <a:ln w="76200">
            <a:solidFill>
              <a:schemeClr val="tx1"/>
            </a:solidFill>
            <a:round/>
            <a:headEnd/>
            <a:tailEnd type="triangle" w="med" len="med"/>
          </a:ln>
        </p:spPr>
        <p:txBody>
          <a:bodyPr/>
          <a:lstStyle/>
          <a:p>
            <a:endParaRPr lang="en-US"/>
          </a:p>
        </p:txBody>
      </p:sp>
    </p:spTree>
    <p:extLst>
      <p:ext uri="{BB962C8B-B14F-4D97-AF65-F5344CB8AC3E}">
        <p14:creationId xmlns:p14="http://schemas.microsoft.com/office/powerpoint/2010/main" val="1482999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762000" y="274638"/>
            <a:ext cx="8382000" cy="868362"/>
          </a:xfrm>
        </p:spPr>
        <p:txBody>
          <a:bodyPr/>
          <a:lstStyle/>
          <a:p>
            <a:pPr eaLnBrk="1" hangingPunct="1">
              <a:defRPr/>
            </a:pPr>
            <a:r>
              <a:rPr lang="en-US" sz="3600" dirty="0" smtClean="0">
                <a:ln>
                  <a:noFill/>
                </a:ln>
                <a:effectLst/>
              </a:rPr>
              <a:t>#2: Nitrate Source Reduction</a:t>
            </a:r>
          </a:p>
        </p:txBody>
      </p:sp>
      <p:sp>
        <p:nvSpPr>
          <p:cNvPr id="27650" name="Text Box 58"/>
          <p:cNvSpPr txBox="1">
            <a:spLocks noChangeArrowheads="1"/>
          </p:cNvSpPr>
          <p:nvPr/>
        </p:nvSpPr>
        <p:spPr bwMode="auto">
          <a:xfrm>
            <a:off x="2593975" y="1263650"/>
            <a:ext cx="4822825" cy="366713"/>
          </a:xfrm>
          <a:prstGeom prst="rect">
            <a:avLst/>
          </a:prstGeom>
          <a:noFill/>
          <a:ln w="9525">
            <a:noFill/>
            <a:miter lim="800000"/>
            <a:headEnd/>
            <a:tailEnd/>
          </a:ln>
        </p:spPr>
        <p:txBody>
          <a:bodyPr wrap="none">
            <a:spAutoFit/>
          </a:bodyPr>
          <a:lstStyle/>
          <a:p>
            <a:r>
              <a:rPr lang="en-US" i="0">
                <a:latin typeface="Tahoma" pitchFamily="34" charset="0"/>
              </a:rPr>
              <a:t>N Loading Reduction Options / Source Control</a:t>
            </a:r>
          </a:p>
        </p:txBody>
      </p:sp>
      <p:grpSp>
        <p:nvGrpSpPr>
          <p:cNvPr id="27651" name="Group 3"/>
          <p:cNvGrpSpPr>
            <a:grpSpLocks/>
          </p:cNvGrpSpPr>
          <p:nvPr/>
        </p:nvGrpSpPr>
        <p:grpSpPr bwMode="auto">
          <a:xfrm>
            <a:off x="384175" y="2043113"/>
            <a:ext cx="8397875" cy="4591050"/>
            <a:chOff x="371" y="480"/>
            <a:chExt cx="5389" cy="3713"/>
          </a:xfrm>
        </p:grpSpPr>
        <p:sp>
          <p:nvSpPr>
            <p:cNvPr id="27659" name="Freeform 4"/>
            <p:cNvSpPr>
              <a:spLocks/>
            </p:cNvSpPr>
            <p:nvPr/>
          </p:nvSpPr>
          <p:spPr bwMode="auto">
            <a:xfrm flipH="1">
              <a:off x="5098" y="521"/>
              <a:ext cx="564" cy="3652"/>
            </a:xfrm>
            <a:custGeom>
              <a:avLst/>
              <a:gdLst>
                <a:gd name="T0" fmla="*/ 0 w 1348"/>
                <a:gd name="T1" fmla="*/ 2782 h 3652"/>
                <a:gd name="T2" fmla="*/ 0 w 1348"/>
                <a:gd name="T3" fmla="*/ 3652 h 3652"/>
                <a:gd name="T4" fmla="*/ 0 w 1348"/>
                <a:gd name="T5" fmla="*/ 0 h 3652"/>
                <a:gd name="T6" fmla="*/ 0 w 1348"/>
                <a:gd name="T7" fmla="*/ 1636 h 3652"/>
                <a:gd name="T8" fmla="*/ 0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3001C"/>
                </a:gs>
              </a:gsLst>
              <a:lin ang="0" scaled="1"/>
            </a:gradFill>
            <a:ln w="9525">
              <a:solidFill>
                <a:srgbClr val="000000"/>
              </a:solidFill>
              <a:round/>
              <a:headEnd/>
              <a:tailEnd/>
            </a:ln>
          </p:spPr>
          <p:txBody>
            <a:bodyPr/>
            <a:lstStyle/>
            <a:p>
              <a:endParaRPr lang="en-US"/>
            </a:p>
          </p:txBody>
        </p:sp>
        <p:sp>
          <p:nvSpPr>
            <p:cNvPr id="27660" name="Freeform 5"/>
            <p:cNvSpPr>
              <a:spLocks/>
            </p:cNvSpPr>
            <p:nvPr/>
          </p:nvSpPr>
          <p:spPr bwMode="auto">
            <a:xfrm>
              <a:off x="488" y="537"/>
              <a:ext cx="1336" cy="3652"/>
            </a:xfrm>
            <a:custGeom>
              <a:avLst/>
              <a:gdLst>
                <a:gd name="T0" fmla="*/ 1211 w 1348"/>
                <a:gd name="T1" fmla="*/ 2782 h 3652"/>
                <a:gd name="T2" fmla="*/ 18 w 1348"/>
                <a:gd name="T3" fmla="*/ 3652 h 3652"/>
                <a:gd name="T4" fmla="*/ 0 w 1348"/>
                <a:gd name="T5" fmla="*/ 0 h 3652"/>
                <a:gd name="T6" fmla="*/ 1211 w 1348"/>
                <a:gd name="T7" fmla="*/ 1636 h 3652"/>
                <a:gd name="T8" fmla="*/ 1211 w 1348"/>
                <a:gd name="T9" fmla="*/ 2782 h 3652"/>
                <a:gd name="T10" fmla="*/ 0 60000 65536"/>
                <a:gd name="T11" fmla="*/ 0 60000 65536"/>
                <a:gd name="T12" fmla="*/ 0 60000 65536"/>
                <a:gd name="T13" fmla="*/ 0 60000 65536"/>
                <a:gd name="T14" fmla="*/ 0 60000 65536"/>
                <a:gd name="T15" fmla="*/ 0 w 1348"/>
                <a:gd name="T16" fmla="*/ 0 h 3652"/>
                <a:gd name="T17" fmla="*/ 1348 w 1348"/>
                <a:gd name="T18" fmla="*/ 3652 h 3652"/>
              </a:gdLst>
              <a:ahLst/>
              <a:cxnLst>
                <a:cxn ang="T10">
                  <a:pos x="T0" y="T1"/>
                </a:cxn>
                <a:cxn ang="T11">
                  <a:pos x="T2" y="T3"/>
                </a:cxn>
                <a:cxn ang="T12">
                  <a:pos x="T4" y="T5"/>
                </a:cxn>
                <a:cxn ang="T13">
                  <a:pos x="T6" y="T7"/>
                </a:cxn>
                <a:cxn ang="T14">
                  <a:pos x="T8" y="T9"/>
                </a:cxn>
              </a:cxnLst>
              <a:rect l="T15" t="T16" r="T17" b="T18"/>
              <a:pathLst>
                <a:path w="1348" h="3652">
                  <a:moveTo>
                    <a:pt x="1348" y="2782"/>
                  </a:moveTo>
                  <a:lnTo>
                    <a:pt x="18" y="3652"/>
                  </a:lnTo>
                  <a:lnTo>
                    <a:pt x="0" y="0"/>
                  </a:lnTo>
                  <a:lnTo>
                    <a:pt x="1348" y="1636"/>
                  </a:lnTo>
                  <a:lnTo>
                    <a:pt x="1348" y="2782"/>
                  </a:lnTo>
                  <a:close/>
                </a:path>
              </a:pathLst>
            </a:custGeom>
            <a:gradFill rotWithShape="1">
              <a:gsLst>
                <a:gs pos="0">
                  <a:srgbClr val="1003B5"/>
                </a:gs>
                <a:gs pos="100000">
                  <a:srgbClr val="020017"/>
                </a:gs>
              </a:gsLst>
              <a:lin ang="0" scaled="1"/>
            </a:gradFill>
            <a:ln w="9525">
              <a:solidFill>
                <a:srgbClr val="000000"/>
              </a:solidFill>
              <a:round/>
              <a:headEnd/>
              <a:tailEnd/>
            </a:ln>
          </p:spPr>
          <p:txBody>
            <a:bodyPr/>
            <a:lstStyle/>
            <a:p>
              <a:endParaRPr lang="en-US"/>
            </a:p>
          </p:txBody>
        </p:sp>
        <p:sp>
          <p:nvSpPr>
            <p:cNvPr id="27661" name="Rectangle 6"/>
            <p:cNvSpPr>
              <a:spLocks noChangeArrowheads="1"/>
            </p:cNvSpPr>
            <p:nvPr/>
          </p:nvSpPr>
          <p:spPr bwMode="auto">
            <a:xfrm>
              <a:off x="1826" y="2163"/>
              <a:ext cx="3284" cy="1158"/>
            </a:xfrm>
            <a:prstGeom prst="rect">
              <a:avLst/>
            </a:prstGeom>
            <a:gradFill rotWithShape="1">
              <a:gsLst>
                <a:gs pos="0">
                  <a:srgbClr val="01000D"/>
                </a:gs>
                <a:gs pos="100000">
                  <a:srgbClr val="070153"/>
                </a:gs>
              </a:gsLst>
              <a:path path="shape">
                <a:fillToRect l="50000" t="50000" r="50000" b="50000"/>
              </a:path>
            </a:gradFill>
            <a:ln w="9525">
              <a:solidFill>
                <a:srgbClr val="000000"/>
              </a:solidFill>
              <a:miter lim="800000"/>
              <a:headEnd/>
              <a:tailEnd/>
            </a:ln>
          </p:spPr>
          <p:txBody>
            <a:bodyPr wrap="none" anchor="ctr"/>
            <a:lstStyle/>
            <a:p>
              <a:endParaRPr lang="en-US"/>
            </a:p>
          </p:txBody>
        </p:sp>
        <p:sp>
          <p:nvSpPr>
            <p:cNvPr id="27662" name="Freeform 7"/>
            <p:cNvSpPr>
              <a:spLocks/>
            </p:cNvSpPr>
            <p:nvPr/>
          </p:nvSpPr>
          <p:spPr bwMode="auto">
            <a:xfrm flipV="1">
              <a:off x="488" y="537"/>
              <a:ext cx="5160" cy="1630"/>
            </a:xfrm>
            <a:custGeom>
              <a:avLst/>
              <a:gdLst>
                <a:gd name="T0" fmla="*/ 1300 w 5172"/>
                <a:gd name="T1" fmla="*/ 0 h 1538"/>
                <a:gd name="T2" fmla="*/ 4485 w 5172"/>
                <a:gd name="T3" fmla="*/ 0 h 1538"/>
                <a:gd name="T4" fmla="*/ 5028 w 5172"/>
                <a:gd name="T5" fmla="*/ 3079 h 1538"/>
                <a:gd name="T6" fmla="*/ 0 w 5172"/>
                <a:gd name="T7" fmla="*/ 3087 h 1538"/>
                <a:gd name="T8" fmla="*/ 1300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solidFill>
              <a:schemeClr val="tx1"/>
            </a:solidFill>
            <a:ln w="9525">
              <a:solidFill>
                <a:srgbClr val="000000"/>
              </a:solidFill>
              <a:round/>
              <a:headEnd/>
              <a:tailEnd/>
            </a:ln>
          </p:spPr>
          <p:txBody>
            <a:bodyPr rot="10800000"/>
            <a:lstStyle/>
            <a:p>
              <a:endParaRPr lang="en-US"/>
            </a:p>
          </p:txBody>
        </p:sp>
        <p:pic>
          <p:nvPicPr>
            <p:cNvPr id="27663" name="Picture 8" descr="landuse detail_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flipV="1">
              <a:off x="371" y="480"/>
              <a:ext cx="5389" cy="1748"/>
            </a:xfrm>
            <a:prstGeom prst="rect">
              <a:avLst/>
            </a:prstGeom>
            <a:noFill/>
            <a:ln w="9525">
              <a:noFill/>
              <a:miter lim="800000"/>
              <a:headEnd/>
              <a:tailEnd/>
            </a:ln>
          </p:spPr>
        </p:pic>
        <p:sp>
          <p:nvSpPr>
            <p:cNvPr id="27664" name="Freeform 9"/>
            <p:cNvSpPr>
              <a:spLocks/>
            </p:cNvSpPr>
            <p:nvPr/>
          </p:nvSpPr>
          <p:spPr bwMode="auto">
            <a:xfrm>
              <a:off x="490" y="3310"/>
              <a:ext cx="5172" cy="876"/>
            </a:xfrm>
            <a:custGeom>
              <a:avLst/>
              <a:gdLst>
                <a:gd name="T0" fmla="*/ 1336 w 5172"/>
                <a:gd name="T1" fmla="*/ 0 h 1538"/>
                <a:gd name="T2" fmla="*/ 4614 w 5172"/>
                <a:gd name="T3" fmla="*/ 0 h 1538"/>
                <a:gd name="T4" fmla="*/ 5172 w 5172"/>
                <a:gd name="T5" fmla="*/ 2 h 1538"/>
                <a:gd name="T6" fmla="*/ 0 w 5172"/>
                <a:gd name="T7" fmla="*/ 2 h 1538"/>
                <a:gd name="T8" fmla="*/ 1336 w 5172"/>
                <a:gd name="T9" fmla="*/ 0 h 1538"/>
                <a:gd name="T10" fmla="*/ 0 60000 65536"/>
                <a:gd name="T11" fmla="*/ 0 60000 65536"/>
                <a:gd name="T12" fmla="*/ 0 60000 65536"/>
                <a:gd name="T13" fmla="*/ 0 60000 65536"/>
                <a:gd name="T14" fmla="*/ 0 60000 65536"/>
                <a:gd name="T15" fmla="*/ 0 w 5172"/>
                <a:gd name="T16" fmla="*/ 0 h 1538"/>
                <a:gd name="T17" fmla="*/ 5172 w 5172"/>
                <a:gd name="T18" fmla="*/ 1538 h 1538"/>
              </a:gdLst>
              <a:ahLst/>
              <a:cxnLst>
                <a:cxn ang="T10">
                  <a:pos x="T0" y="T1"/>
                </a:cxn>
                <a:cxn ang="T11">
                  <a:pos x="T2" y="T3"/>
                </a:cxn>
                <a:cxn ang="T12">
                  <a:pos x="T4" y="T5"/>
                </a:cxn>
                <a:cxn ang="T13">
                  <a:pos x="T6" y="T7"/>
                </a:cxn>
                <a:cxn ang="T14">
                  <a:pos x="T8" y="T9"/>
                </a:cxn>
              </a:cxnLst>
              <a:rect l="T15" t="T16" r="T17" b="T18"/>
              <a:pathLst>
                <a:path w="5172" h="1538">
                  <a:moveTo>
                    <a:pt x="1336" y="0"/>
                  </a:moveTo>
                  <a:lnTo>
                    <a:pt x="4614" y="0"/>
                  </a:lnTo>
                  <a:lnTo>
                    <a:pt x="5172" y="1532"/>
                  </a:lnTo>
                  <a:lnTo>
                    <a:pt x="0" y="1538"/>
                  </a:lnTo>
                  <a:lnTo>
                    <a:pt x="1336" y="0"/>
                  </a:lnTo>
                  <a:close/>
                </a:path>
              </a:pathLst>
            </a:custGeom>
            <a:gradFill rotWithShape="1">
              <a:gsLst>
                <a:gs pos="0">
                  <a:srgbClr val="020017"/>
                </a:gs>
                <a:gs pos="100000">
                  <a:srgbClr val="1003B5"/>
                </a:gs>
              </a:gsLst>
              <a:lin ang="5400000" scaled="1"/>
            </a:gradFill>
            <a:ln w="9525">
              <a:solidFill>
                <a:srgbClr val="000000"/>
              </a:solidFill>
              <a:round/>
              <a:headEnd/>
              <a:tailEnd/>
            </a:ln>
          </p:spPr>
          <p:txBody>
            <a:bodyPr/>
            <a:lstStyle/>
            <a:p>
              <a:endParaRPr lang="en-US"/>
            </a:p>
          </p:txBody>
        </p:sp>
        <p:grpSp>
          <p:nvGrpSpPr>
            <p:cNvPr id="27665" name="Group 10"/>
            <p:cNvGrpSpPr>
              <a:grpSpLocks/>
            </p:cNvGrpSpPr>
            <p:nvPr/>
          </p:nvGrpSpPr>
          <p:grpSpPr bwMode="auto">
            <a:xfrm>
              <a:off x="912" y="642"/>
              <a:ext cx="81" cy="2305"/>
              <a:chOff x="722" y="666"/>
              <a:chExt cx="81" cy="2305"/>
            </a:xfrm>
          </p:grpSpPr>
          <p:sp>
            <p:nvSpPr>
              <p:cNvPr id="27711" name="Rectangle 11" descr="Dark horizontal"/>
              <p:cNvSpPr>
                <a:spLocks noChangeArrowheads="1"/>
              </p:cNvSpPr>
              <p:nvPr/>
            </p:nvSpPr>
            <p:spPr bwMode="auto">
              <a:xfrm>
                <a:off x="722" y="2416"/>
                <a:ext cx="75" cy="55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712" name="Freeform 12"/>
              <p:cNvSpPr>
                <a:spLocks/>
              </p:cNvSpPr>
              <p:nvPr/>
            </p:nvSpPr>
            <p:spPr bwMode="auto">
              <a:xfrm>
                <a:off x="722" y="666"/>
                <a:ext cx="81" cy="1749"/>
              </a:xfrm>
              <a:custGeom>
                <a:avLst/>
                <a:gdLst>
                  <a:gd name="T0" fmla="*/ 0 w 69"/>
                  <a:gd name="T1" fmla="*/ 1749 h 1749"/>
                  <a:gd name="T2" fmla="*/ 0 w 69"/>
                  <a:gd name="T3" fmla="*/ 0 h 1749"/>
                  <a:gd name="T4" fmla="*/ 473 w 69"/>
                  <a:gd name="T5" fmla="*/ 35 h 1749"/>
                  <a:gd name="T6" fmla="*/ 473 w 69"/>
                  <a:gd name="T7" fmla="*/ 1749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66" name="Group 13"/>
            <p:cNvGrpSpPr>
              <a:grpSpLocks/>
            </p:cNvGrpSpPr>
            <p:nvPr/>
          </p:nvGrpSpPr>
          <p:grpSpPr bwMode="auto">
            <a:xfrm>
              <a:off x="1303" y="971"/>
              <a:ext cx="63" cy="1235"/>
              <a:chOff x="1303" y="971"/>
              <a:chExt cx="63" cy="1235"/>
            </a:xfrm>
          </p:grpSpPr>
          <p:sp>
            <p:nvSpPr>
              <p:cNvPr id="27709" name="Rectangle 14" descr="Dark horizontal"/>
              <p:cNvSpPr>
                <a:spLocks noChangeArrowheads="1"/>
              </p:cNvSpPr>
              <p:nvPr/>
            </p:nvSpPr>
            <p:spPr bwMode="auto">
              <a:xfrm>
                <a:off x="1304" y="1630"/>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710" name="Freeform 15"/>
              <p:cNvSpPr>
                <a:spLocks/>
              </p:cNvSpPr>
              <p:nvPr/>
            </p:nvSpPr>
            <p:spPr bwMode="auto">
              <a:xfrm>
                <a:off x="1303" y="971"/>
                <a:ext cx="62" cy="659"/>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67" name="Group 16"/>
            <p:cNvGrpSpPr>
              <a:grpSpLocks/>
            </p:cNvGrpSpPr>
            <p:nvPr/>
          </p:nvGrpSpPr>
          <p:grpSpPr bwMode="auto">
            <a:xfrm>
              <a:off x="1968" y="1205"/>
              <a:ext cx="63" cy="1093"/>
              <a:chOff x="1968" y="1205"/>
              <a:chExt cx="63" cy="1093"/>
            </a:xfrm>
          </p:grpSpPr>
          <p:sp>
            <p:nvSpPr>
              <p:cNvPr id="27707" name="Rectangle 17"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708" name="Freeform 18"/>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68" name="Group 19"/>
            <p:cNvGrpSpPr>
              <a:grpSpLocks/>
            </p:cNvGrpSpPr>
            <p:nvPr/>
          </p:nvGrpSpPr>
          <p:grpSpPr bwMode="auto">
            <a:xfrm>
              <a:off x="1682" y="881"/>
              <a:ext cx="76" cy="2355"/>
              <a:chOff x="1682" y="881"/>
              <a:chExt cx="68" cy="2740"/>
            </a:xfrm>
          </p:grpSpPr>
          <p:sp>
            <p:nvSpPr>
              <p:cNvPr id="27705" name="Rectangle 20" descr="Dark horizontal"/>
              <p:cNvSpPr>
                <a:spLocks noChangeArrowheads="1"/>
              </p:cNvSpPr>
              <p:nvPr/>
            </p:nvSpPr>
            <p:spPr bwMode="auto">
              <a:xfrm>
                <a:off x="1688" y="3045"/>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706" name="Freeform 21"/>
              <p:cNvSpPr>
                <a:spLocks/>
              </p:cNvSpPr>
              <p:nvPr/>
            </p:nvSpPr>
            <p:spPr bwMode="auto">
              <a:xfrm>
                <a:off x="1682" y="881"/>
                <a:ext cx="67" cy="2167"/>
              </a:xfrm>
              <a:custGeom>
                <a:avLst/>
                <a:gdLst>
                  <a:gd name="T0" fmla="*/ 0 w 69"/>
                  <a:gd name="T1" fmla="*/ 22893 h 1749"/>
                  <a:gd name="T2" fmla="*/ 0 w 69"/>
                  <a:gd name="T3" fmla="*/ 0 h 1749"/>
                  <a:gd name="T4" fmla="*/ 48 w 69"/>
                  <a:gd name="T5" fmla="*/ 455 h 1749"/>
                  <a:gd name="T6" fmla="*/ 48 w 69"/>
                  <a:gd name="T7" fmla="*/ 22893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69" name="Group 22"/>
            <p:cNvGrpSpPr>
              <a:grpSpLocks/>
            </p:cNvGrpSpPr>
            <p:nvPr/>
          </p:nvGrpSpPr>
          <p:grpSpPr bwMode="auto">
            <a:xfrm>
              <a:off x="2350" y="906"/>
              <a:ext cx="63" cy="2207"/>
              <a:chOff x="2350" y="906"/>
              <a:chExt cx="63" cy="2207"/>
            </a:xfrm>
          </p:grpSpPr>
          <p:sp>
            <p:nvSpPr>
              <p:cNvPr id="27703" name="Rectangle 23" descr="Dark horizontal"/>
              <p:cNvSpPr>
                <a:spLocks noChangeArrowheads="1"/>
              </p:cNvSpPr>
              <p:nvPr/>
            </p:nvSpPr>
            <p:spPr bwMode="auto">
              <a:xfrm>
                <a:off x="2350" y="2537"/>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704" name="Freeform 24"/>
              <p:cNvSpPr>
                <a:spLocks/>
              </p:cNvSpPr>
              <p:nvPr/>
            </p:nvSpPr>
            <p:spPr bwMode="auto">
              <a:xfrm>
                <a:off x="2351" y="906"/>
                <a:ext cx="62" cy="1634"/>
              </a:xfrm>
              <a:custGeom>
                <a:avLst/>
                <a:gdLst>
                  <a:gd name="T0" fmla="*/ 0 w 69"/>
                  <a:gd name="T1" fmla="*/ 774 h 1749"/>
                  <a:gd name="T2" fmla="*/ 0 w 69"/>
                  <a:gd name="T3" fmla="*/ 0 h 1749"/>
                  <a:gd name="T4" fmla="*/ 19 w 69"/>
                  <a:gd name="T5" fmla="*/ 16 h 1749"/>
                  <a:gd name="T6" fmla="*/ 19 w 69"/>
                  <a:gd name="T7" fmla="*/ 774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0" name="Group 25"/>
            <p:cNvGrpSpPr>
              <a:grpSpLocks/>
            </p:cNvGrpSpPr>
            <p:nvPr/>
          </p:nvGrpSpPr>
          <p:grpSpPr bwMode="auto">
            <a:xfrm>
              <a:off x="2630" y="1697"/>
              <a:ext cx="54" cy="799"/>
              <a:chOff x="2630" y="1697"/>
              <a:chExt cx="66" cy="799"/>
            </a:xfrm>
          </p:grpSpPr>
          <p:sp>
            <p:nvSpPr>
              <p:cNvPr id="27701" name="Rectangle 26" descr="Dark horizontal"/>
              <p:cNvSpPr>
                <a:spLocks noChangeArrowheads="1"/>
              </p:cNvSpPr>
              <p:nvPr/>
            </p:nvSpPr>
            <p:spPr bwMode="auto">
              <a:xfrm>
                <a:off x="2630" y="2219"/>
                <a:ext cx="61" cy="27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702" name="Freeform 27"/>
              <p:cNvSpPr>
                <a:spLocks/>
              </p:cNvSpPr>
              <p:nvPr/>
            </p:nvSpPr>
            <p:spPr bwMode="auto">
              <a:xfrm>
                <a:off x="2634" y="1697"/>
                <a:ext cx="62" cy="532"/>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1" name="Group 28"/>
            <p:cNvGrpSpPr>
              <a:grpSpLocks/>
            </p:cNvGrpSpPr>
            <p:nvPr/>
          </p:nvGrpSpPr>
          <p:grpSpPr bwMode="auto">
            <a:xfrm>
              <a:off x="3006" y="1908"/>
              <a:ext cx="39" cy="690"/>
              <a:chOff x="3006" y="2018"/>
              <a:chExt cx="37" cy="928"/>
            </a:xfrm>
          </p:grpSpPr>
          <p:sp>
            <p:nvSpPr>
              <p:cNvPr id="27699" name="Rectangle 29" descr="Dark horizontal"/>
              <p:cNvSpPr>
                <a:spLocks noChangeArrowheads="1"/>
              </p:cNvSpPr>
              <p:nvPr/>
            </p:nvSpPr>
            <p:spPr bwMode="auto">
              <a:xfrm>
                <a:off x="3009" y="2467"/>
                <a:ext cx="34" cy="47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700" name="Freeform 30"/>
              <p:cNvSpPr>
                <a:spLocks/>
              </p:cNvSpPr>
              <p:nvPr/>
            </p:nvSpPr>
            <p:spPr bwMode="auto">
              <a:xfrm>
                <a:off x="3006" y="2018"/>
                <a:ext cx="37" cy="44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2" name="Group 31"/>
            <p:cNvGrpSpPr>
              <a:grpSpLocks/>
            </p:cNvGrpSpPr>
            <p:nvPr/>
          </p:nvGrpSpPr>
          <p:grpSpPr bwMode="auto">
            <a:xfrm>
              <a:off x="3334" y="2146"/>
              <a:ext cx="30" cy="394"/>
              <a:chOff x="3334" y="2146"/>
              <a:chExt cx="30" cy="394"/>
            </a:xfrm>
          </p:grpSpPr>
          <p:sp>
            <p:nvSpPr>
              <p:cNvPr id="27697" name="Rectangle 32" descr="Dark horizontal"/>
              <p:cNvSpPr>
                <a:spLocks noChangeArrowheads="1"/>
              </p:cNvSpPr>
              <p:nvPr/>
            </p:nvSpPr>
            <p:spPr bwMode="auto">
              <a:xfrm>
                <a:off x="3335" y="2325"/>
                <a:ext cx="28" cy="215"/>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698" name="Freeform 33"/>
              <p:cNvSpPr>
                <a:spLocks/>
              </p:cNvSpPr>
              <p:nvPr/>
            </p:nvSpPr>
            <p:spPr bwMode="auto">
              <a:xfrm>
                <a:off x="3334" y="2146"/>
                <a:ext cx="30" cy="174"/>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3" name="Group 34"/>
            <p:cNvGrpSpPr>
              <a:grpSpLocks/>
            </p:cNvGrpSpPr>
            <p:nvPr/>
          </p:nvGrpSpPr>
          <p:grpSpPr bwMode="auto">
            <a:xfrm>
              <a:off x="3743" y="1865"/>
              <a:ext cx="37" cy="807"/>
              <a:chOff x="3743" y="1865"/>
              <a:chExt cx="37" cy="1010"/>
            </a:xfrm>
          </p:grpSpPr>
          <p:sp>
            <p:nvSpPr>
              <p:cNvPr id="27695" name="Rectangle 35" descr="Dark horizontal"/>
              <p:cNvSpPr>
                <a:spLocks noChangeArrowheads="1"/>
              </p:cNvSpPr>
              <p:nvPr/>
            </p:nvSpPr>
            <p:spPr bwMode="auto">
              <a:xfrm>
                <a:off x="3743" y="2438"/>
                <a:ext cx="34" cy="437"/>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696" name="Freeform 36"/>
              <p:cNvSpPr>
                <a:spLocks/>
              </p:cNvSpPr>
              <p:nvPr/>
            </p:nvSpPr>
            <p:spPr bwMode="auto">
              <a:xfrm>
                <a:off x="3743" y="1865"/>
                <a:ext cx="37" cy="594"/>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4" name="Group 37"/>
            <p:cNvGrpSpPr>
              <a:grpSpLocks/>
            </p:cNvGrpSpPr>
            <p:nvPr/>
          </p:nvGrpSpPr>
          <p:grpSpPr bwMode="auto">
            <a:xfrm>
              <a:off x="3426" y="1586"/>
              <a:ext cx="63" cy="1859"/>
              <a:chOff x="3426" y="1586"/>
              <a:chExt cx="63" cy="1859"/>
            </a:xfrm>
          </p:grpSpPr>
          <p:sp>
            <p:nvSpPr>
              <p:cNvPr id="27693" name="Rectangle 38" descr="Dark horizontal"/>
              <p:cNvSpPr>
                <a:spLocks noChangeArrowheads="1"/>
              </p:cNvSpPr>
              <p:nvPr/>
            </p:nvSpPr>
            <p:spPr bwMode="auto">
              <a:xfrm>
                <a:off x="3427" y="2869"/>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694" name="Freeform 39"/>
              <p:cNvSpPr>
                <a:spLocks/>
              </p:cNvSpPr>
              <p:nvPr/>
            </p:nvSpPr>
            <p:spPr bwMode="auto">
              <a:xfrm>
                <a:off x="3426" y="1586"/>
                <a:ext cx="63" cy="1282"/>
              </a:xfrm>
              <a:custGeom>
                <a:avLst/>
                <a:gdLst>
                  <a:gd name="T0" fmla="*/ 0 w 69"/>
                  <a:gd name="T1" fmla="*/ 42 h 1749"/>
                  <a:gd name="T2" fmla="*/ 0 w 69"/>
                  <a:gd name="T3" fmla="*/ 0 h 1749"/>
                  <a:gd name="T4" fmla="*/ 24 w 69"/>
                  <a:gd name="T5" fmla="*/ 1 h 1749"/>
                  <a:gd name="T6" fmla="*/ 24 w 69"/>
                  <a:gd name="T7" fmla="*/ 42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5" name="Group 40"/>
            <p:cNvGrpSpPr>
              <a:grpSpLocks/>
            </p:cNvGrpSpPr>
            <p:nvPr/>
          </p:nvGrpSpPr>
          <p:grpSpPr bwMode="auto">
            <a:xfrm>
              <a:off x="4037" y="1694"/>
              <a:ext cx="52" cy="1262"/>
              <a:chOff x="4037" y="1694"/>
              <a:chExt cx="52" cy="1262"/>
            </a:xfrm>
          </p:grpSpPr>
          <p:sp>
            <p:nvSpPr>
              <p:cNvPr id="27691" name="Rectangle 41" descr="Dark horizontal"/>
              <p:cNvSpPr>
                <a:spLocks noChangeArrowheads="1"/>
              </p:cNvSpPr>
              <p:nvPr/>
            </p:nvSpPr>
            <p:spPr bwMode="auto">
              <a:xfrm>
                <a:off x="4041" y="2457"/>
                <a:ext cx="48" cy="49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692" name="Freeform 42"/>
              <p:cNvSpPr>
                <a:spLocks/>
              </p:cNvSpPr>
              <p:nvPr/>
            </p:nvSpPr>
            <p:spPr bwMode="auto">
              <a:xfrm>
                <a:off x="4037" y="1694"/>
                <a:ext cx="50" cy="781"/>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6" name="Group 43"/>
            <p:cNvGrpSpPr>
              <a:grpSpLocks/>
            </p:cNvGrpSpPr>
            <p:nvPr/>
          </p:nvGrpSpPr>
          <p:grpSpPr bwMode="auto">
            <a:xfrm>
              <a:off x="4371" y="2084"/>
              <a:ext cx="38" cy="654"/>
              <a:chOff x="4371" y="2084"/>
              <a:chExt cx="38" cy="654"/>
            </a:xfrm>
          </p:grpSpPr>
          <p:sp>
            <p:nvSpPr>
              <p:cNvPr id="27689" name="Rectangle 44" descr="Dark horizontal"/>
              <p:cNvSpPr>
                <a:spLocks noChangeArrowheads="1"/>
              </p:cNvSpPr>
              <p:nvPr/>
            </p:nvSpPr>
            <p:spPr bwMode="auto">
              <a:xfrm>
                <a:off x="4378" y="2399"/>
                <a:ext cx="27" cy="339"/>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690" name="Freeform 45"/>
              <p:cNvSpPr>
                <a:spLocks/>
              </p:cNvSpPr>
              <p:nvPr/>
            </p:nvSpPr>
            <p:spPr bwMode="auto">
              <a:xfrm>
                <a:off x="4371" y="2084"/>
                <a:ext cx="38" cy="318"/>
              </a:xfrm>
              <a:custGeom>
                <a:avLst/>
                <a:gdLst>
                  <a:gd name="T0" fmla="*/ 0 w 69"/>
                  <a:gd name="T1" fmla="*/ 0 h 1749"/>
                  <a:gd name="T2" fmla="*/ 0 w 69"/>
                  <a:gd name="T3" fmla="*/ 0 h 1749"/>
                  <a:gd name="T4" fmla="*/ 1 w 69"/>
                  <a:gd name="T5" fmla="*/ 0 h 1749"/>
                  <a:gd name="T6" fmla="*/ 1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7" name="Group 46"/>
            <p:cNvGrpSpPr>
              <a:grpSpLocks/>
            </p:cNvGrpSpPr>
            <p:nvPr/>
          </p:nvGrpSpPr>
          <p:grpSpPr bwMode="auto">
            <a:xfrm>
              <a:off x="4559" y="2143"/>
              <a:ext cx="29" cy="521"/>
              <a:chOff x="4559" y="2143"/>
              <a:chExt cx="29" cy="521"/>
            </a:xfrm>
          </p:grpSpPr>
          <p:sp>
            <p:nvSpPr>
              <p:cNvPr id="27687" name="Rectangle 47" descr="Dark horizontal"/>
              <p:cNvSpPr>
                <a:spLocks noChangeArrowheads="1"/>
              </p:cNvSpPr>
              <p:nvPr/>
            </p:nvSpPr>
            <p:spPr bwMode="auto">
              <a:xfrm>
                <a:off x="4561" y="2436"/>
                <a:ext cx="27" cy="22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688" name="Freeform 48"/>
              <p:cNvSpPr>
                <a:spLocks/>
              </p:cNvSpPr>
              <p:nvPr/>
            </p:nvSpPr>
            <p:spPr bwMode="auto">
              <a:xfrm>
                <a:off x="4559" y="2143"/>
                <a:ext cx="27" cy="311"/>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8" name="Group 49"/>
            <p:cNvGrpSpPr>
              <a:grpSpLocks/>
            </p:cNvGrpSpPr>
            <p:nvPr/>
          </p:nvGrpSpPr>
          <p:grpSpPr bwMode="auto">
            <a:xfrm>
              <a:off x="4655" y="2101"/>
              <a:ext cx="29" cy="819"/>
              <a:chOff x="4655" y="2101"/>
              <a:chExt cx="29" cy="819"/>
            </a:xfrm>
          </p:grpSpPr>
          <p:sp>
            <p:nvSpPr>
              <p:cNvPr id="27685" name="Rectangle 50" descr="Dark horizontal"/>
              <p:cNvSpPr>
                <a:spLocks noChangeArrowheads="1"/>
              </p:cNvSpPr>
              <p:nvPr/>
            </p:nvSpPr>
            <p:spPr bwMode="auto">
              <a:xfrm>
                <a:off x="4657" y="2532"/>
                <a:ext cx="27" cy="388"/>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686" name="Freeform 51"/>
              <p:cNvSpPr>
                <a:spLocks/>
              </p:cNvSpPr>
              <p:nvPr/>
            </p:nvSpPr>
            <p:spPr bwMode="auto">
              <a:xfrm>
                <a:off x="4655" y="2101"/>
                <a:ext cx="27" cy="449"/>
              </a:xfrm>
              <a:custGeom>
                <a:avLst/>
                <a:gdLst>
                  <a:gd name="T0" fmla="*/ 0 w 69"/>
                  <a:gd name="T1" fmla="*/ 0 h 1749"/>
                  <a:gd name="T2" fmla="*/ 0 w 69"/>
                  <a:gd name="T3" fmla="*/ 0 h 1749"/>
                  <a:gd name="T4" fmla="*/ 0 w 69"/>
                  <a:gd name="T5" fmla="*/ 0 h 1749"/>
                  <a:gd name="T6" fmla="*/ 0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grpSp>
          <p:nvGrpSpPr>
            <p:cNvPr id="27679" name="Group 52"/>
            <p:cNvGrpSpPr>
              <a:grpSpLocks/>
            </p:cNvGrpSpPr>
            <p:nvPr/>
          </p:nvGrpSpPr>
          <p:grpSpPr bwMode="auto">
            <a:xfrm flipH="1">
              <a:off x="5051" y="860"/>
              <a:ext cx="72" cy="1822"/>
              <a:chOff x="1968" y="1205"/>
              <a:chExt cx="63" cy="1093"/>
            </a:xfrm>
          </p:grpSpPr>
          <p:sp>
            <p:nvSpPr>
              <p:cNvPr id="27683" name="Rectangle 53" descr="Dark horizontal"/>
              <p:cNvSpPr>
                <a:spLocks noChangeArrowheads="1"/>
              </p:cNvSpPr>
              <p:nvPr/>
            </p:nvSpPr>
            <p:spPr bwMode="auto">
              <a:xfrm>
                <a:off x="1969" y="1722"/>
                <a:ext cx="62" cy="576"/>
              </a:xfrm>
              <a:prstGeom prst="rect">
                <a:avLst/>
              </a:prstGeom>
              <a:pattFill prst="dkHorz">
                <a:fgClr>
                  <a:srgbClr val="FF0000"/>
                </a:fgClr>
                <a:bgClr>
                  <a:schemeClr val="bg1"/>
                </a:bgClr>
              </a:pattFill>
              <a:ln w="9525">
                <a:solidFill>
                  <a:srgbClr val="000000"/>
                </a:solidFill>
                <a:miter lim="800000"/>
                <a:headEnd/>
                <a:tailEnd/>
              </a:ln>
            </p:spPr>
            <p:txBody>
              <a:bodyPr wrap="none" anchor="ctr"/>
              <a:lstStyle/>
              <a:p>
                <a:endParaRPr lang="en-US"/>
              </a:p>
            </p:txBody>
          </p:sp>
          <p:sp>
            <p:nvSpPr>
              <p:cNvPr id="27684" name="Freeform 54"/>
              <p:cNvSpPr>
                <a:spLocks/>
              </p:cNvSpPr>
              <p:nvPr/>
            </p:nvSpPr>
            <p:spPr bwMode="auto">
              <a:xfrm>
                <a:off x="1968" y="1205"/>
                <a:ext cx="62" cy="514"/>
              </a:xfrm>
              <a:custGeom>
                <a:avLst/>
                <a:gdLst>
                  <a:gd name="T0" fmla="*/ 0 w 69"/>
                  <a:gd name="T1" fmla="*/ 0 h 1749"/>
                  <a:gd name="T2" fmla="*/ 0 w 69"/>
                  <a:gd name="T3" fmla="*/ 0 h 1749"/>
                  <a:gd name="T4" fmla="*/ 19 w 69"/>
                  <a:gd name="T5" fmla="*/ 0 h 1749"/>
                  <a:gd name="T6" fmla="*/ 19 w 69"/>
                  <a:gd name="T7" fmla="*/ 0 h 1749"/>
                  <a:gd name="T8" fmla="*/ 0 60000 65536"/>
                  <a:gd name="T9" fmla="*/ 0 60000 65536"/>
                  <a:gd name="T10" fmla="*/ 0 60000 65536"/>
                  <a:gd name="T11" fmla="*/ 0 60000 65536"/>
                  <a:gd name="T12" fmla="*/ 0 w 69"/>
                  <a:gd name="T13" fmla="*/ 0 h 1749"/>
                  <a:gd name="T14" fmla="*/ 69 w 69"/>
                  <a:gd name="T15" fmla="*/ 1749 h 1749"/>
                </a:gdLst>
                <a:ahLst/>
                <a:cxnLst>
                  <a:cxn ang="T8">
                    <a:pos x="T0" y="T1"/>
                  </a:cxn>
                  <a:cxn ang="T9">
                    <a:pos x="T2" y="T3"/>
                  </a:cxn>
                  <a:cxn ang="T10">
                    <a:pos x="T4" y="T5"/>
                  </a:cxn>
                  <a:cxn ang="T11">
                    <a:pos x="T6" y="T7"/>
                  </a:cxn>
                </a:cxnLst>
                <a:rect l="T12" t="T13" r="T14" b="T15"/>
                <a:pathLst>
                  <a:path w="69" h="1749">
                    <a:moveTo>
                      <a:pt x="0" y="1749"/>
                    </a:moveTo>
                    <a:lnTo>
                      <a:pt x="0" y="0"/>
                    </a:lnTo>
                    <a:lnTo>
                      <a:pt x="69" y="35"/>
                    </a:lnTo>
                    <a:lnTo>
                      <a:pt x="69" y="1749"/>
                    </a:lnTo>
                  </a:path>
                </a:pathLst>
              </a:custGeom>
              <a:solidFill>
                <a:srgbClr val="808080"/>
              </a:solidFill>
              <a:ln w="9525">
                <a:solidFill>
                  <a:srgbClr val="000000"/>
                </a:solidFill>
                <a:round/>
                <a:headEnd/>
                <a:tailEnd/>
              </a:ln>
            </p:spPr>
            <p:txBody>
              <a:bodyPr/>
              <a:lstStyle/>
              <a:p>
                <a:endParaRPr lang="en-US"/>
              </a:p>
            </p:txBody>
          </p:sp>
        </p:grpSp>
        <p:sp>
          <p:nvSpPr>
            <p:cNvPr id="27680" name="Line 55"/>
            <p:cNvSpPr>
              <a:spLocks noChangeShapeType="1"/>
            </p:cNvSpPr>
            <p:nvPr/>
          </p:nvSpPr>
          <p:spPr bwMode="auto">
            <a:xfrm>
              <a:off x="5660" y="543"/>
              <a:ext cx="0" cy="3646"/>
            </a:xfrm>
            <a:prstGeom prst="line">
              <a:avLst/>
            </a:prstGeom>
            <a:noFill/>
            <a:ln w="57150">
              <a:solidFill>
                <a:srgbClr val="000000"/>
              </a:solidFill>
              <a:round/>
              <a:headEnd/>
              <a:tailEnd/>
            </a:ln>
          </p:spPr>
          <p:txBody>
            <a:bodyPr/>
            <a:lstStyle/>
            <a:p>
              <a:endParaRPr lang="en-US"/>
            </a:p>
          </p:txBody>
        </p:sp>
        <p:sp>
          <p:nvSpPr>
            <p:cNvPr id="27681" name="Line 56"/>
            <p:cNvSpPr>
              <a:spLocks noChangeShapeType="1"/>
            </p:cNvSpPr>
            <p:nvPr/>
          </p:nvSpPr>
          <p:spPr bwMode="auto">
            <a:xfrm>
              <a:off x="484" y="533"/>
              <a:ext cx="0" cy="3646"/>
            </a:xfrm>
            <a:prstGeom prst="line">
              <a:avLst/>
            </a:prstGeom>
            <a:noFill/>
            <a:ln w="57150">
              <a:solidFill>
                <a:srgbClr val="000000"/>
              </a:solidFill>
              <a:round/>
              <a:headEnd/>
              <a:tailEnd/>
            </a:ln>
          </p:spPr>
          <p:txBody>
            <a:bodyPr/>
            <a:lstStyle/>
            <a:p>
              <a:endParaRPr lang="en-US"/>
            </a:p>
          </p:txBody>
        </p:sp>
        <p:sp>
          <p:nvSpPr>
            <p:cNvPr id="27682" name="Line 57"/>
            <p:cNvSpPr>
              <a:spLocks noChangeShapeType="1"/>
            </p:cNvSpPr>
            <p:nvPr/>
          </p:nvSpPr>
          <p:spPr bwMode="auto">
            <a:xfrm>
              <a:off x="486" y="547"/>
              <a:ext cx="0" cy="3646"/>
            </a:xfrm>
            <a:prstGeom prst="line">
              <a:avLst/>
            </a:prstGeom>
            <a:noFill/>
            <a:ln w="57150">
              <a:solidFill>
                <a:srgbClr val="000000"/>
              </a:solidFill>
              <a:round/>
              <a:headEnd/>
              <a:tailEnd/>
            </a:ln>
          </p:spPr>
          <p:txBody>
            <a:bodyPr/>
            <a:lstStyle/>
            <a:p>
              <a:endParaRPr lang="en-US"/>
            </a:p>
          </p:txBody>
        </p:sp>
      </p:grpSp>
      <p:sp>
        <p:nvSpPr>
          <p:cNvPr id="27652" name="Line 59"/>
          <p:cNvSpPr>
            <a:spLocks noChangeShapeType="1"/>
          </p:cNvSpPr>
          <p:nvPr/>
        </p:nvSpPr>
        <p:spPr bwMode="auto">
          <a:xfrm>
            <a:off x="1736725" y="1619250"/>
            <a:ext cx="1588" cy="452438"/>
          </a:xfrm>
          <a:prstGeom prst="line">
            <a:avLst/>
          </a:prstGeom>
          <a:noFill/>
          <a:ln w="76200">
            <a:solidFill>
              <a:schemeClr val="tx1"/>
            </a:solidFill>
            <a:round/>
            <a:headEnd/>
            <a:tailEnd type="triangle" w="med" len="med"/>
          </a:ln>
        </p:spPr>
        <p:txBody>
          <a:bodyPr/>
          <a:lstStyle/>
          <a:p>
            <a:endParaRPr lang="en-US"/>
          </a:p>
        </p:txBody>
      </p:sp>
      <p:sp>
        <p:nvSpPr>
          <p:cNvPr id="27653" name="Line 59"/>
          <p:cNvSpPr>
            <a:spLocks noChangeShapeType="1"/>
          </p:cNvSpPr>
          <p:nvPr/>
        </p:nvSpPr>
        <p:spPr bwMode="auto">
          <a:xfrm>
            <a:off x="2635250" y="1612900"/>
            <a:ext cx="1588" cy="452438"/>
          </a:xfrm>
          <a:prstGeom prst="line">
            <a:avLst/>
          </a:prstGeom>
          <a:noFill/>
          <a:ln w="76200">
            <a:solidFill>
              <a:schemeClr val="tx1"/>
            </a:solidFill>
            <a:round/>
            <a:headEnd/>
            <a:tailEnd type="triangle" w="med" len="med"/>
          </a:ln>
        </p:spPr>
        <p:txBody>
          <a:bodyPr/>
          <a:lstStyle/>
          <a:p>
            <a:endParaRPr lang="en-US"/>
          </a:p>
        </p:txBody>
      </p:sp>
      <p:sp>
        <p:nvSpPr>
          <p:cNvPr id="27654" name="Line 59"/>
          <p:cNvSpPr>
            <a:spLocks noChangeShapeType="1"/>
          </p:cNvSpPr>
          <p:nvPr/>
        </p:nvSpPr>
        <p:spPr bwMode="auto">
          <a:xfrm>
            <a:off x="3600450" y="1643063"/>
            <a:ext cx="1588" cy="452437"/>
          </a:xfrm>
          <a:prstGeom prst="line">
            <a:avLst/>
          </a:prstGeom>
          <a:noFill/>
          <a:ln w="76200">
            <a:solidFill>
              <a:schemeClr val="tx1"/>
            </a:solidFill>
            <a:round/>
            <a:headEnd/>
            <a:tailEnd type="triangle" w="med" len="med"/>
          </a:ln>
        </p:spPr>
        <p:txBody>
          <a:bodyPr/>
          <a:lstStyle/>
          <a:p>
            <a:endParaRPr lang="en-US"/>
          </a:p>
        </p:txBody>
      </p:sp>
      <p:sp>
        <p:nvSpPr>
          <p:cNvPr id="27655" name="Line 59"/>
          <p:cNvSpPr>
            <a:spLocks noChangeShapeType="1"/>
          </p:cNvSpPr>
          <p:nvPr/>
        </p:nvSpPr>
        <p:spPr bwMode="auto">
          <a:xfrm>
            <a:off x="4452938" y="1617663"/>
            <a:ext cx="1587" cy="452437"/>
          </a:xfrm>
          <a:prstGeom prst="line">
            <a:avLst/>
          </a:prstGeom>
          <a:noFill/>
          <a:ln w="76200">
            <a:solidFill>
              <a:schemeClr val="tx1"/>
            </a:solidFill>
            <a:round/>
            <a:headEnd/>
            <a:tailEnd type="triangle" w="med" len="med"/>
          </a:ln>
        </p:spPr>
        <p:txBody>
          <a:bodyPr/>
          <a:lstStyle/>
          <a:p>
            <a:endParaRPr lang="en-US"/>
          </a:p>
        </p:txBody>
      </p:sp>
      <p:sp>
        <p:nvSpPr>
          <p:cNvPr id="27656" name="Line 59"/>
          <p:cNvSpPr>
            <a:spLocks noChangeShapeType="1"/>
          </p:cNvSpPr>
          <p:nvPr/>
        </p:nvSpPr>
        <p:spPr bwMode="auto">
          <a:xfrm>
            <a:off x="5267325" y="1631950"/>
            <a:ext cx="1588" cy="452438"/>
          </a:xfrm>
          <a:prstGeom prst="line">
            <a:avLst/>
          </a:prstGeom>
          <a:noFill/>
          <a:ln w="76200">
            <a:solidFill>
              <a:schemeClr val="tx1"/>
            </a:solidFill>
            <a:round/>
            <a:headEnd/>
            <a:tailEnd type="triangle" w="med" len="med"/>
          </a:ln>
        </p:spPr>
        <p:txBody>
          <a:bodyPr/>
          <a:lstStyle/>
          <a:p>
            <a:endParaRPr lang="en-US"/>
          </a:p>
        </p:txBody>
      </p:sp>
      <p:sp>
        <p:nvSpPr>
          <p:cNvPr id="27657" name="Line 59"/>
          <p:cNvSpPr>
            <a:spLocks noChangeShapeType="1"/>
          </p:cNvSpPr>
          <p:nvPr/>
        </p:nvSpPr>
        <p:spPr bwMode="auto">
          <a:xfrm>
            <a:off x="6184900" y="1635125"/>
            <a:ext cx="1588" cy="452438"/>
          </a:xfrm>
          <a:prstGeom prst="line">
            <a:avLst/>
          </a:prstGeom>
          <a:noFill/>
          <a:ln w="76200">
            <a:solidFill>
              <a:schemeClr val="tx1"/>
            </a:solidFill>
            <a:round/>
            <a:headEnd/>
            <a:tailEnd type="triangle" w="med" len="med"/>
          </a:ln>
        </p:spPr>
        <p:txBody>
          <a:bodyPr/>
          <a:lstStyle/>
          <a:p>
            <a:endParaRPr lang="en-US"/>
          </a:p>
        </p:txBody>
      </p:sp>
      <p:sp>
        <p:nvSpPr>
          <p:cNvPr id="27658" name="Line 59"/>
          <p:cNvSpPr>
            <a:spLocks noChangeShapeType="1"/>
          </p:cNvSpPr>
          <p:nvPr/>
        </p:nvSpPr>
        <p:spPr bwMode="auto">
          <a:xfrm>
            <a:off x="7345363" y="1638300"/>
            <a:ext cx="1587" cy="452438"/>
          </a:xfrm>
          <a:prstGeom prst="line">
            <a:avLst/>
          </a:prstGeom>
          <a:noFill/>
          <a:ln w="76200">
            <a:solidFill>
              <a:schemeClr val="tx1"/>
            </a:solidFill>
            <a:round/>
            <a:headEnd/>
            <a:tailEnd type="triangle" w="med" len="med"/>
          </a:ln>
        </p:spPr>
        <p:txBody>
          <a:bodyPr/>
          <a:lstStyle/>
          <a:p>
            <a:endParaRPr lang="en-US"/>
          </a:p>
        </p:txBody>
      </p:sp>
    </p:spTree>
    <p:extLst>
      <p:ext uri="{BB962C8B-B14F-4D97-AF65-F5344CB8AC3E}">
        <p14:creationId xmlns:p14="http://schemas.microsoft.com/office/powerpoint/2010/main" val="3250431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watershed">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watershed">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watershed">
  <a:themeElements>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fontScheme name="ms01_1">
      <a:majorFont>
        <a:latin typeface="Arial"/>
        <a:ea typeface=""/>
        <a:cs typeface=""/>
      </a:majorFont>
      <a:minorFont>
        <a:latin typeface="Arial"/>
        <a:ea typeface=""/>
        <a:cs typeface=""/>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s01_1 1">
        <a:dk1>
          <a:srgbClr val="1D528D"/>
        </a:dk1>
        <a:lt1>
          <a:srgbClr val="FFFFFF"/>
        </a:lt1>
        <a:dk2>
          <a:srgbClr val="000000"/>
        </a:dk2>
        <a:lt2>
          <a:srgbClr val="CACACA"/>
        </a:lt2>
        <a:accent1>
          <a:srgbClr val="0099CC"/>
        </a:accent1>
        <a:accent2>
          <a:srgbClr val="BFA907"/>
        </a:accent2>
        <a:accent3>
          <a:srgbClr val="FFFFFF"/>
        </a:accent3>
        <a:accent4>
          <a:srgbClr val="174578"/>
        </a:accent4>
        <a:accent5>
          <a:srgbClr val="AACAE2"/>
        </a:accent5>
        <a:accent6>
          <a:srgbClr val="AD9906"/>
        </a:accent6>
        <a:hlink>
          <a:srgbClr val="6E81E0"/>
        </a:hlink>
        <a:folHlink>
          <a:srgbClr val="009999"/>
        </a:folHlink>
      </a:clrScheme>
      <a:clrMap bg1="lt1" tx1="dk1" bg2="lt2" tx2="dk2" accent1="accent1" accent2="accent2" accent3="accent3" accent4="accent4" accent5="accent5" accent6="accent6" hlink="hlink" folHlink="folHlink"/>
    </a:extraClrScheme>
    <a:extraClrScheme>
      <a:clrScheme name="ms01_1 2">
        <a:dk1>
          <a:srgbClr val="4E40A4"/>
        </a:dk1>
        <a:lt1>
          <a:srgbClr val="FFFFFF"/>
        </a:lt1>
        <a:dk2>
          <a:srgbClr val="000000"/>
        </a:dk2>
        <a:lt2>
          <a:srgbClr val="CACACA"/>
        </a:lt2>
        <a:accent1>
          <a:srgbClr val="8B65E9"/>
        </a:accent1>
        <a:accent2>
          <a:srgbClr val="008080"/>
        </a:accent2>
        <a:accent3>
          <a:srgbClr val="FFFFFF"/>
        </a:accent3>
        <a:accent4>
          <a:srgbClr val="41358B"/>
        </a:accent4>
        <a:accent5>
          <a:srgbClr val="C4B8F2"/>
        </a:accent5>
        <a:accent6>
          <a:srgbClr val="007373"/>
        </a:accent6>
        <a:hlink>
          <a:srgbClr val="0066CC"/>
        </a:hlink>
        <a:folHlink>
          <a:srgbClr val="8AB151"/>
        </a:folHlink>
      </a:clrScheme>
      <a:clrMap bg1="lt1" tx1="dk1" bg2="lt2" tx2="dk2" accent1="accent1" accent2="accent2" accent3="accent3" accent4="accent4" accent5="accent5" accent6="accent6" hlink="hlink" folHlink="folHlink"/>
    </a:extraClrScheme>
    <a:extraClrScheme>
      <a:clrScheme name="ms01_1 3">
        <a:dk1>
          <a:srgbClr val="666699"/>
        </a:dk1>
        <a:lt1>
          <a:srgbClr val="FFFFFF"/>
        </a:lt1>
        <a:dk2>
          <a:srgbClr val="000000"/>
        </a:dk2>
        <a:lt2>
          <a:srgbClr val="CACACA"/>
        </a:lt2>
        <a:accent1>
          <a:srgbClr val="72B88E"/>
        </a:accent1>
        <a:accent2>
          <a:srgbClr val="C78DD7"/>
        </a:accent2>
        <a:accent3>
          <a:srgbClr val="FFFFFF"/>
        </a:accent3>
        <a:accent4>
          <a:srgbClr val="565682"/>
        </a:accent4>
        <a:accent5>
          <a:srgbClr val="BCD8C6"/>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Maple</Template>
  <TotalTime>17120</TotalTime>
  <Words>4627</Words>
  <Application>Microsoft Office PowerPoint</Application>
  <PresentationFormat>On-screen Show (4:3)</PresentationFormat>
  <Paragraphs>568</Paragraphs>
  <Slides>69</Slides>
  <Notes>47</Notes>
  <HiddenSlides>2</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69</vt:i4>
      </vt:variant>
    </vt:vector>
  </HeadingPairs>
  <TitlesOfParts>
    <vt:vector size="78" baseType="lpstr">
      <vt:lpstr>Arial</vt:lpstr>
      <vt:lpstr>Calibri</vt:lpstr>
      <vt:lpstr>Eras Bold ITC</vt:lpstr>
      <vt:lpstr>Tahoma</vt:lpstr>
      <vt:lpstr>Times New Roman</vt:lpstr>
      <vt:lpstr>Wingdings</vt:lpstr>
      <vt:lpstr>watershed</vt:lpstr>
      <vt:lpstr>1_watershed</vt:lpstr>
      <vt:lpstr>4_watershed</vt:lpstr>
      <vt:lpstr>      Why Nitrate Matters:  AGRICULTURE AND ITS NEXUS TO  NITRATE in CALIFORNIA DRINKING WATER  </vt:lpstr>
      <vt:lpstr>Nitrate Drinking Water Standard</vt:lpstr>
      <vt:lpstr>Nitrate Drinking Water Standard</vt:lpstr>
      <vt:lpstr>Nitrate Drinking Water Standard</vt:lpstr>
      <vt:lpstr>Nitrate Drinking Water Standard</vt:lpstr>
      <vt:lpstr>The Challenge</vt:lpstr>
      <vt:lpstr>Understanding Challenges to Addressing Nitrate Issue</vt:lpstr>
      <vt:lpstr>#1:  Sources of Nitrate</vt:lpstr>
      <vt:lpstr>#2: Nitrate Source Reduction</vt:lpstr>
      <vt:lpstr>#3: Groundwater Nitrate</vt:lpstr>
      <vt:lpstr>#4: Groundwater Remediation</vt:lpstr>
      <vt:lpstr>PowerPoint Presentation</vt:lpstr>
      <vt:lpstr>PowerPoint Presentation</vt:lpstr>
      <vt:lpstr>PowerPoint Presentation</vt:lpstr>
      <vt:lpstr>PowerPoint Presentation</vt:lpstr>
      <vt:lpstr>Understanding Challenges to Addressing Nitrate Issue</vt:lpstr>
      <vt:lpstr>#1:  Sources of Nitrate</vt:lpstr>
      <vt:lpstr>Nitrate Contamination Study Area </vt:lpstr>
      <vt:lpstr>Wastewater Treatment Plants  and Food Processors </vt:lpstr>
      <vt:lpstr>Septic Systems</vt:lpstr>
      <vt:lpstr>Sources of Groundwater Nitrate</vt:lpstr>
      <vt:lpstr>Cropland Mass Balance</vt:lpstr>
      <vt:lpstr>Historic Nitrogen Fluxes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 Nitrate Source Reduction</vt:lpstr>
      <vt:lpstr>Agricultural Source Reduction</vt:lpstr>
      <vt:lpstr>PowerPoint Presentation</vt:lpstr>
      <vt:lpstr>Economics of Source Reduction</vt:lpstr>
      <vt:lpstr>#3: Groundwater Nitrate</vt:lpstr>
      <vt:lpstr>PowerPoint Presentation</vt:lpstr>
      <vt:lpstr>PowerPoint Presentation</vt:lpstr>
      <vt:lpstr>PowerPoint Presentation</vt:lpstr>
      <vt:lpstr>Vadose Zone Travel Time</vt:lpstr>
      <vt:lpstr>Vadose Zone Travel Time</vt:lpstr>
      <vt:lpstr>PowerPoint Presentation</vt:lpstr>
      <vt:lpstr>Predictions Using Groundwater Nitrate Loading</vt:lpstr>
      <vt:lpstr>#4: Groundwater Remediation</vt:lpstr>
      <vt:lpstr>Key Findings</vt:lpstr>
      <vt:lpstr>PowerPoint Presentation</vt:lpstr>
      <vt:lpstr>PowerPoint Presentation</vt:lpstr>
      <vt:lpstr>All Water Systems</vt:lpstr>
      <vt:lpstr>Community Public &amp; State  Small Water Systems</vt:lpstr>
      <vt:lpstr>DACs and Delivered Water Quality</vt:lpstr>
      <vt:lpstr>Cost of Safe Drinking Water: $20 - $36 Million / Year (Study Area)</vt:lpstr>
      <vt:lpstr>PowerPoint Presentation</vt:lpstr>
      <vt:lpstr>Funding and Regulatory Framework</vt:lpstr>
      <vt:lpstr>The Source Control Challenge</vt:lpstr>
      <vt:lpstr>Challenges to Regulating Nitrate</vt:lpstr>
      <vt:lpstr>Challenges to Regulating Nitrate</vt:lpstr>
      <vt:lpstr>Challenges to Regulating Nitrate</vt:lpstr>
      <vt:lpstr>Challenges to Regulating Nitrate</vt:lpstr>
      <vt:lpstr>Why is Nonpoint Source Pollution Different from Point Source Pollution of Groundwater?</vt:lpstr>
      <vt:lpstr>Challenges to Regulating Nitrate</vt:lpstr>
      <vt:lpstr>Focus:  Enforcement Monitoring</vt:lpstr>
      <vt:lpstr>Focus:  Enforcement Monitoring</vt:lpstr>
      <vt:lpstr>Focus:  Enforcement Monitoring</vt:lpstr>
      <vt:lpstr>Key Elements to Future “Groundwater” Monitoring of NPS</vt:lpstr>
      <vt:lpstr>Challenges for Regulating Nonpoint Sources of Groundwater</vt:lpstr>
      <vt:lpstr>State Action</vt:lpstr>
      <vt:lpstr>Key Take Home Messages</vt:lpstr>
      <vt:lpstr>Water Quality Legal Framework</vt:lpstr>
      <vt:lpstr>Water Quality Legal Framework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Patterns, Connectivity, and Effective Properties in Heterogeneous/Composite Media</dc:title>
  <dc:creator>Thomas Harter;Stu Pettygrove</dc:creator>
  <cp:lastModifiedBy>Bogart, Kay</cp:lastModifiedBy>
  <cp:revision>1006</cp:revision>
  <cp:lastPrinted>2012-11-06T01:11:00Z</cp:lastPrinted>
  <dcterms:created xsi:type="dcterms:W3CDTF">2006-11-15T17:54:56Z</dcterms:created>
  <dcterms:modified xsi:type="dcterms:W3CDTF">2014-04-21T15:50:28Z</dcterms:modified>
</cp:coreProperties>
</file>