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6A750-51DD-459C-A316-C34A2D944B49}" type="datetimeFigureOut">
              <a:rPr lang="en-US" smtClean="0"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8C429-22DB-4447-9752-886BEE832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60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6A750-51DD-459C-A316-C34A2D944B49}" type="datetimeFigureOut">
              <a:rPr lang="en-US" smtClean="0"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8C429-22DB-4447-9752-886BEE832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796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6A750-51DD-459C-A316-C34A2D944B49}" type="datetimeFigureOut">
              <a:rPr lang="en-US" smtClean="0"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8C429-22DB-4447-9752-886BEE832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114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6A750-51DD-459C-A316-C34A2D944B49}" type="datetimeFigureOut">
              <a:rPr lang="en-US" smtClean="0"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8C429-22DB-4447-9752-886BEE832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26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6A750-51DD-459C-A316-C34A2D944B49}" type="datetimeFigureOut">
              <a:rPr lang="en-US" smtClean="0"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8C429-22DB-4447-9752-886BEE832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994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6A750-51DD-459C-A316-C34A2D944B49}" type="datetimeFigureOut">
              <a:rPr lang="en-US" smtClean="0"/>
              <a:t>8/12/2014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8C429-22DB-4447-9752-886BEE832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223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6A750-51DD-459C-A316-C34A2D944B49}" type="datetimeFigureOut">
              <a:rPr lang="en-US" smtClean="0"/>
              <a:t>8/12/2014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8C429-22DB-4447-9752-886BEE832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377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6A750-51DD-459C-A316-C34A2D944B49}" type="datetimeFigureOut">
              <a:rPr lang="en-US" smtClean="0"/>
              <a:t>8/12/2014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8C429-22DB-4447-9752-886BEE832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226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6A750-51DD-459C-A316-C34A2D944B49}" type="datetimeFigureOut">
              <a:rPr lang="en-US" smtClean="0"/>
              <a:t>8/12/2014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8C429-22DB-4447-9752-886BEE832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45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6A750-51DD-459C-A316-C34A2D944B49}" type="datetimeFigureOut">
              <a:rPr lang="en-US" smtClean="0"/>
              <a:t>8/12/2014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8C429-22DB-4447-9752-886BEE832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452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6A750-51DD-459C-A316-C34A2D944B49}" type="datetimeFigureOut">
              <a:rPr lang="en-US" smtClean="0"/>
              <a:t>8/12/2014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8C429-22DB-4447-9752-886BEE832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848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6A750-51DD-459C-A316-C34A2D944B49}" type="datetimeFigureOut">
              <a:rPr lang="en-US" smtClean="0"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8C429-22DB-4447-9752-886BEE832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914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Timing of Picking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DuNah Vineyard, La Follette Wines</a:t>
            </a:r>
          </a:p>
          <a:p>
            <a:r>
              <a:rPr lang="en-US" dirty="0" smtClean="0"/>
              <a:t>2013 Vintage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120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Harvest Chemistry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4383871"/>
              </p:ext>
            </p:extLst>
          </p:nvPr>
        </p:nvGraphicFramePr>
        <p:xfrm>
          <a:off x="1066800" y="1524000"/>
          <a:ext cx="6934200" cy="4267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6775"/>
                <a:gridCol w="866775"/>
                <a:gridCol w="866775"/>
                <a:gridCol w="866775"/>
                <a:gridCol w="866775"/>
                <a:gridCol w="866775"/>
                <a:gridCol w="866775"/>
                <a:gridCol w="866775"/>
              </a:tblGrid>
              <a:tr h="106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Date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Brix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Soak-up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pH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TA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NOPA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ML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TA add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06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14-Sep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22.9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24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3.17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8.78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203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3.1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0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06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25-Sep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23.1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25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3.41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6.5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275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3.17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1.1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06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2-Oct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24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25.8?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3.61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4.98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169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2.48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2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2270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Notes on Harvest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831631"/>
              </p:ext>
            </p:extLst>
          </p:nvPr>
        </p:nvGraphicFramePr>
        <p:xfrm>
          <a:off x="990600" y="1371600"/>
          <a:ext cx="7315200" cy="51815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"/>
                <a:gridCol w="6400800"/>
              </a:tblGrid>
              <a:tr h="14155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14-Sep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vines in great shape, little leaf senescence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6492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25-Sep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leaves senescing, acid/H20 added to 24 Brix after soak-up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167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2-Oct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post-rain, Botrytis, lots of senescence, acid/H2O added to theoretical 24 Brix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7445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Post-Fermentation Chemistry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6956209"/>
              </p:ext>
            </p:extLst>
          </p:nvPr>
        </p:nvGraphicFramePr>
        <p:xfrm>
          <a:off x="1066800" y="1752599"/>
          <a:ext cx="7010400" cy="4343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8400"/>
                <a:gridCol w="1168400"/>
                <a:gridCol w="1168400"/>
                <a:gridCol w="1168400"/>
                <a:gridCol w="1168400"/>
                <a:gridCol w="1168400"/>
              </a:tblGrid>
              <a:tr h="1085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Date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 err="1">
                          <a:effectLst/>
                        </a:rPr>
                        <a:t>EtOH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VA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pH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TA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RS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085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21-Mar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13.95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0.82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3.62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5.64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&lt;0.1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085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21-Mar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14.1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0.91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3.65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5.61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&lt;0.1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085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28-May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14.75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0.94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3.33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6.23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0.79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1974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113</Words>
  <Application>Microsoft Office PowerPoint</Application>
  <PresentationFormat>On-screen Show (4:3)</PresentationFormat>
  <Paragraphs>68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Timing of Picking</vt:lpstr>
      <vt:lpstr>Harvest Chemistry</vt:lpstr>
      <vt:lpstr>Notes on Harvest</vt:lpstr>
      <vt:lpstr>Post-Fermentation Chemistry</vt:lpstr>
    </vt:vector>
  </TitlesOfParts>
  <Company>LaFollette Wines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Timing of Picking</dc:title>
  <dc:creator>Greg La Follette</dc:creator>
  <cp:lastModifiedBy>Bogart, Kay</cp:lastModifiedBy>
  <cp:revision>1</cp:revision>
  <dcterms:created xsi:type="dcterms:W3CDTF">2014-08-07T11:36:59Z</dcterms:created>
  <dcterms:modified xsi:type="dcterms:W3CDTF">2014-08-12T19:55:56Z</dcterms:modified>
</cp:coreProperties>
</file>