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29"/>
  </p:notesMasterIdLst>
  <p:sldIdLst>
    <p:sldId id="256" r:id="rId2"/>
    <p:sldId id="289" r:id="rId3"/>
    <p:sldId id="283" r:id="rId4"/>
    <p:sldId id="290" r:id="rId5"/>
    <p:sldId id="285" r:id="rId6"/>
    <p:sldId id="287" r:id="rId7"/>
    <p:sldId id="284" r:id="rId8"/>
    <p:sldId id="291" r:id="rId9"/>
    <p:sldId id="292" r:id="rId10"/>
    <p:sldId id="270" r:id="rId11"/>
    <p:sldId id="263" r:id="rId12"/>
    <p:sldId id="279" r:id="rId13"/>
    <p:sldId id="282" r:id="rId14"/>
    <p:sldId id="264" r:id="rId15"/>
    <p:sldId id="257" r:id="rId16"/>
    <p:sldId id="271" r:id="rId17"/>
    <p:sldId id="272" r:id="rId18"/>
    <p:sldId id="258" r:id="rId19"/>
    <p:sldId id="268" r:id="rId20"/>
    <p:sldId id="266" r:id="rId21"/>
    <p:sldId id="274" r:id="rId22"/>
    <p:sldId id="275" r:id="rId23"/>
    <p:sldId id="276" r:id="rId24"/>
    <p:sldId id="294" r:id="rId25"/>
    <p:sldId id="293" r:id="rId26"/>
    <p:sldId id="288" r:id="rId27"/>
    <p:sldId id="278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1" autoAdjust="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344EBF9-643B-48FF-91E7-10B67C5AE16E}" type="datetimeFigureOut">
              <a:rPr lang="en-US"/>
              <a:pPr>
                <a:defRPr/>
              </a:pPr>
              <a:t>5/29/2015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BB750E-E302-4E95-9E18-FB0902A5058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4008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BFE47116-6D97-42D9-A2CD-C1E87AD08EDA}" type="slidenum">
              <a:rPr lang="en-US" altLang="en-US" smtClean="0"/>
              <a:pPr/>
              <a:t>15</a:t>
            </a:fld>
            <a:endParaRPr lang="en-US" altLang="en-US" smtClean="0"/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/>
            <a:fld id="{4B9A14CC-858C-403A-824D-621BCE74F9CD}" type="slidenum">
              <a:rPr lang="en-US" altLang="en-US" sz="12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/>
              <a:t>15</a:t>
            </a:fld>
            <a:endParaRPr lang="en-US" altLang="en-US" sz="120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205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07232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A8B410C3-6F7E-49DF-AC77-0683C666294D}" type="slidenum">
              <a:rPr lang="en-US" altLang="en-US" smtClean="0"/>
              <a:pPr/>
              <a:t>18</a:t>
            </a:fld>
            <a:endParaRPr lang="en-US" altLang="en-US" smtClean="0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/>
            <a:fld id="{6A563B8E-8A7D-4B48-A21F-7841CC574509}" type="slidenum">
              <a:rPr lang="en-US" altLang="en-US" sz="12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/>
              <a:t>18</a:t>
            </a:fld>
            <a:endParaRPr lang="en-US" altLang="en-US" sz="120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2533" name="Text Box 3"/>
          <p:cNvSpPr>
            <a:spLocks noGrp="1" noChangeArrowheads="1"/>
          </p:cNvSpPr>
          <p:nvPr>
            <p:ph type="body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en-US" smtClean="0">
              <a:latin typeface="Arial" panose="020B0604020202020204" pitchFamily="34" charset="0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347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3B7EFEC9-80F1-461C-ABB8-81AD79553311}" type="slidenum">
              <a:rPr lang="en-US" altLang="en-US" smtClean="0"/>
              <a:pPr/>
              <a:t>27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33815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65" y="2130454"/>
            <a:ext cx="7771870" cy="14699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130" y="3886698"/>
            <a:ext cx="6399740" cy="1751771"/>
          </a:xfrm>
        </p:spPr>
        <p:txBody>
          <a:bodyPr/>
          <a:lstStyle>
            <a:lvl1pPr marL="0" indent="0" algn="ctr">
              <a:buNone/>
              <a:defRPr/>
            </a:lvl1pPr>
            <a:lvl2pPr marL="381442" indent="0" algn="ctr">
              <a:buNone/>
              <a:defRPr/>
            </a:lvl2pPr>
            <a:lvl3pPr marL="762884" indent="0" algn="ctr">
              <a:buNone/>
              <a:defRPr/>
            </a:lvl3pPr>
            <a:lvl4pPr marL="1144326" indent="0" algn="ctr">
              <a:buNone/>
              <a:defRPr/>
            </a:lvl4pPr>
            <a:lvl5pPr marL="1525768" indent="0" algn="ctr">
              <a:buNone/>
              <a:defRPr/>
            </a:lvl5pPr>
            <a:lvl6pPr marL="1907210" indent="0" algn="ctr">
              <a:buNone/>
              <a:defRPr/>
            </a:lvl6pPr>
            <a:lvl7pPr marL="2288652" indent="0" algn="ctr">
              <a:buNone/>
              <a:defRPr/>
            </a:lvl7pPr>
            <a:lvl8pPr marL="2670094" indent="0" algn="ctr">
              <a:buNone/>
              <a:defRPr/>
            </a:lvl8pPr>
            <a:lvl9pPr marL="305153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90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7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5492" y="266867"/>
            <a:ext cx="2083360" cy="55236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442" y="266867"/>
            <a:ext cx="6126904" cy="55236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7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03213" indent="-303213">
              <a:buFont typeface="Wingdings" panose="05000000000000000000" pitchFamily="2" charset="2"/>
              <a:buChar char="Ø"/>
              <a:defRPr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43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26" y="4407011"/>
            <a:ext cx="7773194" cy="1362655"/>
          </a:xfrm>
        </p:spPr>
        <p:txBody>
          <a:bodyPr anchor="t"/>
          <a:lstStyle>
            <a:lvl1pPr algn="l">
              <a:defRPr sz="333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26" y="2907196"/>
            <a:ext cx="7773194" cy="1499815"/>
          </a:xfrm>
        </p:spPr>
        <p:txBody>
          <a:bodyPr anchor="b"/>
          <a:lstStyle>
            <a:lvl1pPr marL="0" indent="0">
              <a:buNone/>
              <a:defRPr sz="1669"/>
            </a:lvl1pPr>
            <a:lvl2pPr marL="381442" indent="0">
              <a:buNone/>
              <a:defRPr sz="1502"/>
            </a:lvl2pPr>
            <a:lvl3pPr marL="762884" indent="0">
              <a:buNone/>
              <a:defRPr sz="1335"/>
            </a:lvl3pPr>
            <a:lvl4pPr marL="1144326" indent="0">
              <a:buNone/>
              <a:defRPr sz="1168"/>
            </a:lvl4pPr>
            <a:lvl5pPr marL="1525768" indent="0">
              <a:buNone/>
              <a:defRPr sz="1168"/>
            </a:lvl5pPr>
            <a:lvl6pPr marL="1907210" indent="0">
              <a:buNone/>
              <a:defRPr sz="1168"/>
            </a:lvl6pPr>
            <a:lvl7pPr marL="2288652" indent="0">
              <a:buNone/>
              <a:defRPr sz="1168"/>
            </a:lvl7pPr>
            <a:lvl8pPr marL="2670094" indent="0">
              <a:buNone/>
              <a:defRPr sz="1168"/>
            </a:lvl8pPr>
            <a:lvl9pPr marL="3051536" indent="0">
              <a:buNone/>
              <a:defRPr sz="116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1960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88" y="1675737"/>
            <a:ext cx="3799846" cy="4114800"/>
          </a:xfrm>
        </p:spPr>
        <p:txBody>
          <a:bodyPr/>
          <a:lstStyle>
            <a:lvl1pPr>
              <a:defRPr sz="2336"/>
            </a:lvl1pPr>
            <a:lvl2pPr>
              <a:defRPr sz="2002"/>
            </a:lvl2pPr>
            <a:lvl3pPr>
              <a:defRPr sz="1669"/>
            </a:lvl3pPr>
            <a:lvl4pPr>
              <a:defRPr sz="1502"/>
            </a:lvl4pPr>
            <a:lvl5pPr>
              <a:defRPr sz="1502"/>
            </a:lvl5pPr>
            <a:lvl6pPr>
              <a:defRPr sz="1502"/>
            </a:lvl6pPr>
            <a:lvl7pPr>
              <a:defRPr sz="1502"/>
            </a:lvl7pPr>
            <a:lvl8pPr>
              <a:defRPr sz="1502"/>
            </a:lvl8pPr>
            <a:lvl9pPr>
              <a:defRPr sz="15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7682" y="1675737"/>
            <a:ext cx="3801170" cy="4114800"/>
          </a:xfrm>
        </p:spPr>
        <p:txBody>
          <a:bodyPr/>
          <a:lstStyle>
            <a:lvl1pPr>
              <a:defRPr sz="2336"/>
            </a:lvl1pPr>
            <a:lvl2pPr>
              <a:defRPr sz="2002"/>
            </a:lvl2pPr>
            <a:lvl3pPr>
              <a:defRPr sz="1669"/>
            </a:lvl3pPr>
            <a:lvl4pPr>
              <a:defRPr sz="1502"/>
            </a:lvl4pPr>
            <a:lvl5pPr>
              <a:defRPr sz="1502"/>
            </a:lvl5pPr>
            <a:lvl6pPr>
              <a:defRPr sz="1502"/>
            </a:lvl6pPr>
            <a:lvl7pPr>
              <a:defRPr sz="1502"/>
            </a:lvl7pPr>
            <a:lvl8pPr>
              <a:defRPr sz="1502"/>
            </a:lvl8pPr>
            <a:lvl9pPr>
              <a:defRPr sz="15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4321"/>
            <a:ext cx="8230130" cy="11434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36" y="1535595"/>
            <a:ext cx="4040895" cy="639584"/>
          </a:xfrm>
        </p:spPr>
        <p:txBody>
          <a:bodyPr anchor="b"/>
          <a:lstStyle>
            <a:lvl1pPr marL="0" indent="0">
              <a:buNone/>
              <a:defRPr sz="2002" b="1"/>
            </a:lvl1pPr>
            <a:lvl2pPr marL="381442" indent="0">
              <a:buNone/>
              <a:defRPr sz="1669" b="1"/>
            </a:lvl2pPr>
            <a:lvl3pPr marL="762884" indent="0">
              <a:buNone/>
              <a:defRPr sz="1502" b="1"/>
            </a:lvl3pPr>
            <a:lvl4pPr marL="1144326" indent="0">
              <a:buNone/>
              <a:defRPr sz="1335" b="1"/>
            </a:lvl4pPr>
            <a:lvl5pPr marL="1525768" indent="0">
              <a:buNone/>
              <a:defRPr sz="1335" b="1"/>
            </a:lvl5pPr>
            <a:lvl6pPr marL="1907210" indent="0">
              <a:buNone/>
              <a:defRPr sz="1335" b="1"/>
            </a:lvl6pPr>
            <a:lvl7pPr marL="2288652" indent="0">
              <a:buNone/>
              <a:defRPr sz="1335" b="1"/>
            </a:lvl7pPr>
            <a:lvl8pPr marL="2670094" indent="0">
              <a:buNone/>
              <a:defRPr sz="1335" b="1"/>
            </a:lvl8pPr>
            <a:lvl9pPr marL="3051536" indent="0">
              <a:buNone/>
              <a:defRPr sz="133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36" y="2175180"/>
            <a:ext cx="4040895" cy="3950804"/>
          </a:xfrm>
        </p:spPr>
        <p:txBody>
          <a:bodyPr/>
          <a:lstStyle>
            <a:lvl1pPr>
              <a:defRPr sz="2002"/>
            </a:lvl1pPr>
            <a:lvl2pPr>
              <a:defRPr sz="1669"/>
            </a:lvl2pPr>
            <a:lvl3pPr>
              <a:defRPr sz="1502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45" y="1535595"/>
            <a:ext cx="4042220" cy="639584"/>
          </a:xfrm>
        </p:spPr>
        <p:txBody>
          <a:bodyPr anchor="b"/>
          <a:lstStyle>
            <a:lvl1pPr marL="0" indent="0">
              <a:buNone/>
              <a:defRPr sz="2002" b="1"/>
            </a:lvl1pPr>
            <a:lvl2pPr marL="381442" indent="0">
              <a:buNone/>
              <a:defRPr sz="1669" b="1"/>
            </a:lvl2pPr>
            <a:lvl3pPr marL="762884" indent="0">
              <a:buNone/>
              <a:defRPr sz="1502" b="1"/>
            </a:lvl3pPr>
            <a:lvl4pPr marL="1144326" indent="0">
              <a:buNone/>
              <a:defRPr sz="1335" b="1"/>
            </a:lvl4pPr>
            <a:lvl5pPr marL="1525768" indent="0">
              <a:buNone/>
              <a:defRPr sz="1335" b="1"/>
            </a:lvl5pPr>
            <a:lvl6pPr marL="1907210" indent="0">
              <a:buNone/>
              <a:defRPr sz="1335" b="1"/>
            </a:lvl6pPr>
            <a:lvl7pPr marL="2288652" indent="0">
              <a:buNone/>
              <a:defRPr sz="1335" b="1"/>
            </a:lvl7pPr>
            <a:lvl8pPr marL="2670094" indent="0">
              <a:buNone/>
              <a:defRPr sz="1335" b="1"/>
            </a:lvl8pPr>
            <a:lvl9pPr marL="3051536" indent="0">
              <a:buNone/>
              <a:defRPr sz="133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45" y="2175180"/>
            <a:ext cx="4042220" cy="3950804"/>
          </a:xfrm>
        </p:spPr>
        <p:txBody>
          <a:bodyPr/>
          <a:lstStyle>
            <a:lvl1pPr>
              <a:defRPr sz="2002"/>
            </a:lvl1pPr>
            <a:lvl2pPr>
              <a:defRPr sz="1669"/>
            </a:lvl2pPr>
            <a:lvl3pPr>
              <a:defRPr sz="1502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31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68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13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2830"/>
            <a:ext cx="3009149" cy="1162878"/>
          </a:xfrm>
        </p:spPr>
        <p:txBody>
          <a:bodyPr/>
          <a:lstStyle>
            <a:lvl1pPr algn="l">
              <a:defRPr sz="166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690" y="272830"/>
            <a:ext cx="5112375" cy="5853154"/>
          </a:xfrm>
        </p:spPr>
        <p:txBody>
          <a:bodyPr/>
          <a:lstStyle>
            <a:lvl1pPr>
              <a:defRPr sz="2670"/>
            </a:lvl1pPr>
            <a:lvl2pPr>
              <a:defRPr sz="2336"/>
            </a:lvl2pPr>
            <a:lvl3pPr>
              <a:defRPr sz="2002"/>
            </a:lvl3pPr>
            <a:lvl4pPr>
              <a:defRPr sz="1669"/>
            </a:lvl4pPr>
            <a:lvl5pPr>
              <a:defRPr sz="1669"/>
            </a:lvl5pPr>
            <a:lvl6pPr>
              <a:defRPr sz="1669"/>
            </a:lvl6pPr>
            <a:lvl7pPr>
              <a:defRPr sz="1669"/>
            </a:lvl7pPr>
            <a:lvl8pPr>
              <a:defRPr sz="1669"/>
            </a:lvl8pPr>
            <a:lvl9pPr>
              <a:defRPr sz="166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36" y="1435708"/>
            <a:ext cx="3009149" cy="4690276"/>
          </a:xfrm>
        </p:spPr>
        <p:txBody>
          <a:bodyPr/>
          <a:lstStyle>
            <a:lvl1pPr marL="0" indent="0">
              <a:buNone/>
              <a:defRPr sz="1168"/>
            </a:lvl1pPr>
            <a:lvl2pPr marL="381442" indent="0">
              <a:buNone/>
              <a:defRPr sz="1001"/>
            </a:lvl2pPr>
            <a:lvl3pPr marL="762884" indent="0">
              <a:buNone/>
              <a:defRPr sz="834"/>
            </a:lvl3pPr>
            <a:lvl4pPr marL="1144326" indent="0">
              <a:buNone/>
              <a:defRPr sz="751"/>
            </a:lvl4pPr>
            <a:lvl5pPr marL="1525768" indent="0">
              <a:buNone/>
              <a:defRPr sz="751"/>
            </a:lvl5pPr>
            <a:lvl6pPr marL="1907210" indent="0">
              <a:buNone/>
              <a:defRPr sz="751"/>
            </a:lvl6pPr>
            <a:lvl7pPr marL="2288652" indent="0">
              <a:buNone/>
              <a:defRPr sz="751"/>
            </a:lvl7pPr>
            <a:lvl8pPr marL="2670094" indent="0">
              <a:buNone/>
              <a:defRPr sz="751"/>
            </a:lvl8pPr>
            <a:lvl9pPr marL="3051536" indent="0">
              <a:buNone/>
              <a:defRPr sz="75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585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81" y="4800600"/>
            <a:ext cx="5487194" cy="566530"/>
          </a:xfrm>
        </p:spPr>
        <p:txBody>
          <a:bodyPr/>
          <a:lstStyle>
            <a:lvl1pPr algn="l">
              <a:defRPr sz="166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81" y="612748"/>
            <a:ext cx="5487194" cy="4114800"/>
          </a:xfrm>
        </p:spPr>
        <p:txBody>
          <a:bodyPr/>
          <a:lstStyle>
            <a:lvl1pPr marL="0" indent="0">
              <a:buNone/>
              <a:defRPr sz="2670"/>
            </a:lvl1pPr>
            <a:lvl2pPr marL="381442" indent="0">
              <a:buNone/>
              <a:defRPr sz="2336"/>
            </a:lvl2pPr>
            <a:lvl3pPr marL="762884" indent="0">
              <a:buNone/>
              <a:defRPr sz="2002"/>
            </a:lvl3pPr>
            <a:lvl4pPr marL="1144326" indent="0">
              <a:buNone/>
              <a:defRPr sz="1669"/>
            </a:lvl4pPr>
            <a:lvl5pPr marL="1525768" indent="0">
              <a:buNone/>
              <a:defRPr sz="1669"/>
            </a:lvl5pPr>
            <a:lvl6pPr marL="1907210" indent="0">
              <a:buNone/>
              <a:defRPr sz="1669"/>
            </a:lvl6pPr>
            <a:lvl7pPr marL="2288652" indent="0">
              <a:buNone/>
              <a:defRPr sz="1669"/>
            </a:lvl7pPr>
            <a:lvl8pPr marL="2670094" indent="0">
              <a:buNone/>
              <a:defRPr sz="1669"/>
            </a:lvl8pPr>
            <a:lvl9pPr marL="3051536" indent="0">
              <a:buNone/>
              <a:defRPr sz="1669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81" y="5367130"/>
            <a:ext cx="5487194" cy="805070"/>
          </a:xfrm>
        </p:spPr>
        <p:txBody>
          <a:bodyPr/>
          <a:lstStyle>
            <a:lvl1pPr marL="0" indent="0">
              <a:buNone/>
              <a:defRPr sz="1168"/>
            </a:lvl1pPr>
            <a:lvl2pPr marL="381442" indent="0">
              <a:buNone/>
              <a:defRPr sz="1001"/>
            </a:lvl2pPr>
            <a:lvl3pPr marL="762884" indent="0">
              <a:buNone/>
              <a:defRPr sz="834"/>
            </a:lvl3pPr>
            <a:lvl4pPr marL="1144326" indent="0">
              <a:buNone/>
              <a:defRPr sz="751"/>
            </a:lvl4pPr>
            <a:lvl5pPr marL="1525768" indent="0">
              <a:buNone/>
              <a:defRPr sz="751"/>
            </a:lvl5pPr>
            <a:lvl6pPr marL="1907210" indent="0">
              <a:buNone/>
              <a:defRPr sz="751"/>
            </a:lvl6pPr>
            <a:lvl7pPr marL="2288652" indent="0">
              <a:buNone/>
              <a:defRPr sz="751"/>
            </a:lvl7pPr>
            <a:lvl8pPr marL="2670094" indent="0">
              <a:buNone/>
              <a:defRPr sz="751"/>
            </a:lvl8pPr>
            <a:lvl9pPr marL="3051536" indent="0">
              <a:buNone/>
              <a:defRPr sz="75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9783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58900"/>
            <a:ext cx="7983538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837" tIns="49212" rIns="96837" bIns="4921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76400"/>
            <a:ext cx="77279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837" tIns="49212" rIns="96837" bIns="492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8080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defTabSz="8080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defTabSz="8080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defTabSz="8080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defTabSz="8080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381442"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Times" pitchFamily="28" charset="0"/>
        </a:defRPr>
      </a:lvl6pPr>
      <a:lvl7pPr marL="762884"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Times" pitchFamily="28" charset="0"/>
        </a:defRPr>
      </a:lvl7pPr>
      <a:lvl8pPr marL="1144326"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Times" pitchFamily="28" charset="0"/>
        </a:defRPr>
      </a:lvl8pPr>
      <a:lvl9pPr marL="1525768"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Times" pitchFamily="28" charset="0"/>
        </a:defRPr>
      </a:lvl9pPr>
    </p:titleStyle>
    <p:bodyStyle>
      <a:lvl1pPr marL="303213" indent="-303213" algn="l" defTabSz="80803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Ø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5638" indent="-252413" algn="l" defTabSz="8080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500">
          <a:solidFill>
            <a:schemeClr val="tx1"/>
          </a:solidFill>
          <a:latin typeface="+mn-lt"/>
        </a:defRPr>
      </a:lvl2pPr>
      <a:lvl3pPr marL="1009650" indent="-200025" algn="l" defTabSz="8080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00">
          <a:solidFill>
            <a:schemeClr val="tx1"/>
          </a:solidFill>
          <a:latin typeface="+mn-lt"/>
        </a:defRPr>
      </a:lvl3pPr>
      <a:lvl4pPr marL="1414463" indent="-200025" algn="l" defTabSz="80803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/>
        <a:buChar char=""/>
        <a:defRPr sz="1700">
          <a:solidFill>
            <a:schemeClr val="tx1"/>
          </a:solidFill>
          <a:latin typeface="+mn-lt"/>
        </a:defRPr>
      </a:lvl4pPr>
      <a:lvl5pPr marL="1819275" indent="-201613" algn="l" defTabSz="8080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00">
          <a:solidFill>
            <a:schemeClr val="tx1"/>
          </a:solidFill>
          <a:latin typeface="+mn-lt"/>
        </a:defRPr>
      </a:lvl5pPr>
      <a:lvl6pPr marL="2201238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6pPr>
      <a:lvl7pPr marL="2582680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7pPr>
      <a:lvl8pPr marL="2964122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8pPr>
      <a:lvl9pPr marL="3345564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1pPr>
      <a:lvl2pPr marL="381442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2pPr>
      <a:lvl3pPr marL="762884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3pPr>
      <a:lvl4pPr marL="1144326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4pPr>
      <a:lvl5pPr marL="1525768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5pPr>
      <a:lvl6pPr marL="1907210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6pPr>
      <a:lvl7pPr marL="2288652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7pPr>
      <a:lvl8pPr marL="2670094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8pPr>
      <a:lvl9pPr marL="3051536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752600"/>
            <a:ext cx="8229600" cy="1736725"/>
          </a:xfrm>
        </p:spPr>
        <p:txBody>
          <a:bodyPr/>
          <a:lstStyle/>
          <a:p>
            <a:pPr algn="ctr" eaLnBrk="1" hangingPunct="1"/>
            <a:r>
              <a:rPr lang="en-US" altLang="en-US" sz="4000" smtClean="0"/>
              <a:t>Impact of Oxygen and Hydrogen Peroxide Treatments on Torrontes Aroma  Profiles</a:t>
            </a:r>
            <a:endParaRPr lang="en-US" altLang="en-US" sz="4000" i="1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Linda F. Bisson</a:t>
            </a:r>
          </a:p>
          <a:p>
            <a:pPr eaLnBrk="1" hangingPunct="1"/>
            <a:r>
              <a:rPr lang="en-US" altLang="en-US" sz="2400" smtClean="0"/>
              <a:t>Department of Viticulture and Enology</a:t>
            </a:r>
          </a:p>
          <a:p>
            <a:pPr eaLnBrk="1" hangingPunct="1"/>
            <a:r>
              <a:rPr lang="en-US" altLang="en-US" sz="2400" smtClean="0"/>
              <a:t>University of California, Davis</a:t>
            </a:r>
          </a:p>
          <a:p>
            <a:pPr eaLnBrk="1" hangingPunct="1"/>
            <a:r>
              <a:rPr lang="en-US" altLang="en-US" sz="2400" smtClean="0"/>
              <a:t>Wine Flavor 101 June 5, 2015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Oxidation Characters in Wine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2837" dirty="0"/>
              <a:t>Chemical Oxidation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/>
              <a:t>Cascade initiated by molecular oxygen</a:t>
            </a:r>
          </a:p>
          <a:p>
            <a:pPr defTabSz="809240" eaLnBrk="1" hangingPunct="1">
              <a:defRPr/>
            </a:pPr>
            <a:r>
              <a:rPr lang="en-US" sz="2837" dirty="0" smtClean="0"/>
              <a:t>Enzymatic (biological) Oxidation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Tryosinase (polyphenol oxidase) (plant)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Laccase (Botrytis &amp; molds)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Oxygen and Chemical Oxidation</a:t>
            </a:r>
            <a:endParaRPr lang="en-US" sz="3921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10600" cy="5715000"/>
          </a:xfrm>
        </p:spPr>
        <p:txBody>
          <a:bodyPr/>
          <a:lstStyle/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 smtClean="0"/>
              <a:t>   Molecular oxygen is a good oxidizing agent   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/>
              <a:t> </a:t>
            </a:r>
            <a:r>
              <a:rPr lang="en-US" altLang="en-US" dirty="0" smtClean="0"/>
              <a:t>  (possessing an affinity for electrons)</a:t>
            </a:r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 smtClean="0"/>
              <a:t>     O</a:t>
            </a:r>
            <a:r>
              <a:rPr lang="en-US" altLang="en-US" baseline="-25000" dirty="0" smtClean="0"/>
              <a:t>2</a:t>
            </a:r>
            <a:r>
              <a:rPr lang="en-US" altLang="en-US" dirty="0" smtClean="0"/>
              <a:t>   </a:t>
            </a:r>
            <a:r>
              <a:rPr lang="en-US" altLang="en-US" baseline="30000" dirty="0" smtClean="0"/>
              <a:t>e</a:t>
            </a:r>
            <a:r>
              <a:rPr lang="en-US" altLang="en-US" dirty="0" smtClean="0"/>
              <a:t>      O</a:t>
            </a:r>
            <a:r>
              <a:rPr lang="en-US" altLang="en-US" baseline="-25000" dirty="0" smtClean="0"/>
              <a:t>2</a:t>
            </a:r>
            <a:r>
              <a:rPr lang="en-US" altLang="en-US" baseline="30000" dirty="0" smtClean="0"/>
              <a:t>-</a:t>
            </a:r>
            <a:r>
              <a:rPr lang="en-US" altLang="en-US" dirty="0" smtClean="0"/>
              <a:t>    </a:t>
            </a:r>
            <a:r>
              <a:rPr lang="en-US" altLang="en-US" baseline="30000" dirty="0" smtClean="0"/>
              <a:t>e</a:t>
            </a:r>
            <a:r>
              <a:rPr lang="en-US" altLang="en-US" dirty="0" smtClean="0"/>
              <a:t>       O</a:t>
            </a:r>
            <a:r>
              <a:rPr lang="en-US" altLang="en-US" baseline="-25000" dirty="0" smtClean="0"/>
              <a:t>2</a:t>
            </a:r>
            <a:r>
              <a:rPr lang="en-US" altLang="en-US" baseline="30000" dirty="0" smtClean="0"/>
              <a:t>2-    e         </a:t>
            </a:r>
            <a:r>
              <a:rPr lang="en-US" altLang="en-US" dirty="0" smtClean="0"/>
              <a:t>OH      </a:t>
            </a:r>
            <a:r>
              <a:rPr lang="en-US" altLang="en-US" baseline="30000" dirty="0" smtClean="0"/>
              <a:t>e</a:t>
            </a:r>
            <a:r>
              <a:rPr lang="en-US" altLang="en-US" dirty="0" smtClean="0"/>
              <a:t>     OH</a:t>
            </a:r>
            <a:r>
              <a:rPr lang="en-US" altLang="en-US" baseline="30000" dirty="0" smtClean="0"/>
              <a:t>-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en-US" baseline="300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baseline="30000" dirty="0" smtClean="0"/>
              <a:t>		</a:t>
            </a:r>
            <a:r>
              <a:rPr lang="en-US" altLang="en-US" dirty="0" smtClean="0"/>
              <a:t>   OH</a:t>
            </a:r>
            <a:r>
              <a:rPr lang="en-US" altLang="en-US" baseline="30000" dirty="0" smtClean="0"/>
              <a:t>-  </a:t>
            </a:r>
            <a:r>
              <a:rPr lang="en-US" altLang="en-US" dirty="0" smtClean="0"/>
              <a:t>+ H</a:t>
            </a:r>
            <a:r>
              <a:rPr lang="en-US" altLang="en-US" baseline="30000" dirty="0" smtClean="0"/>
              <a:t>+</a:t>
            </a:r>
            <a:r>
              <a:rPr lang="en-US" altLang="en-US" dirty="0" smtClean="0"/>
              <a:t>            H</a:t>
            </a:r>
            <a:r>
              <a:rPr lang="en-US" altLang="en-US" baseline="-25000" dirty="0" smtClean="0"/>
              <a:t>2</a:t>
            </a:r>
            <a:r>
              <a:rPr lang="en-US" altLang="en-US" dirty="0" smtClean="0"/>
              <a:t>O</a:t>
            </a:r>
          </a:p>
        </p:txBody>
      </p:sp>
      <p:cxnSp>
        <p:nvCxnSpPr>
          <p:cNvPr id="13316" name="Straight Arrow Connector 4"/>
          <p:cNvCxnSpPr>
            <a:cxnSpLocks noChangeShapeType="1"/>
          </p:cNvCxnSpPr>
          <p:nvPr/>
        </p:nvCxnSpPr>
        <p:spPr bwMode="auto">
          <a:xfrm>
            <a:off x="2971800" y="3810000"/>
            <a:ext cx="838200" cy="1588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7" name="Straight Arrow Connector 5"/>
          <p:cNvCxnSpPr>
            <a:cxnSpLocks noChangeShapeType="1"/>
          </p:cNvCxnSpPr>
          <p:nvPr/>
        </p:nvCxnSpPr>
        <p:spPr bwMode="auto">
          <a:xfrm>
            <a:off x="4640263" y="3806825"/>
            <a:ext cx="838200" cy="3175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8" name="Straight Arrow Connector 6"/>
          <p:cNvCxnSpPr>
            <a:cxnSpLocks noChangeShapeType="1"/>
          </p:cNvCxnSpPr>
          <p:nvPr/>
        </p:nvCxnSpPr>
        <p:spPr bwMode="auto">
          <a:xfrm>
            <a:off x="6321425" y="3806825"/>
            <a:ext cx="838200" cy="1588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9" name="Straight Arrow Connector 7"/>
          <p:cNvCxnSpPr>
            <a:cxnSpLocks noChangeShapeType="1"/>
          </p:cNvCxnSpPr>
          <p:nvPr/>
        </p:nvCxnSpPr>
        <p:spPr bwMode="auto">
          <a:xfrm>
            <a:off x="1295400" y="3810000"/>
            <a:ext cx="838200" cy="1588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2743200" y="3679825"/>
            <a:ext cx="76200" cy="7620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3321" name="Oval 10"/>
          <p:cNvSpPr>
            <a:spLocks noChangeArrowheads="1"/>
          </p:cNvSpPr>
          <p:nvPr/>
        </p:nvSpPr>
        <p:spPr bwMode="auto">
          <a:xfrm>
            <a:off x="6172200" y="3622675"/>
            <a:ext cx="60325" cy="571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13322" name="Straight Arrow Connector 11"/>
          <p:cNvCxnSpPr>
            <a:cxnSpLocks noChangeShapeType="1"/>
          </p:cNvCxnSpPr>
          <p:nvPr/>
        </p:nvCxnSpPr>
        <p:spPr bwMode="auto">
          <a:xfrm>
            <a:off x="3048000" y="4572000"/>
            <a:ext cx="838200" cy="1588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Oxidation Chemistry of Wine</a:t>
            </a:r>
            <a:endParaRPr lang="en-US" sz="3921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495800"/>
          </a:xfrm>
        </p:spPr>
        <p:txBody>
          <a:bodyPr/>
          <a:lstStyle/>
          <a:p>
            <a:pPr eaLnBrk="1" hangingPunct="1"/>
            <a:r>
              <a:rPr lang="en-US" altLang="en-US" smtClean="0"/>
              <a:t>Oxidation reactions may be “buffered” much like pH by components that readily donate or accept electrons</a:t>
            </a:r>
          </a:p>
          <a:p>
            <a:pPr eaLnBrk="1" hangingPunct="1"/>
            <a:r>
              <a:rPr lang="en-US" altLang="en-US" smtClean="0"/>
              <a:t>Glutathione, a tripeptide, is an important buffering agent in cells as it exists in an equilibrium between oxidized and reduced states</a:t>
            </a:r>
          </a:p>
          <a:p>
            <a:pPr eaLnBrk="1" hangingPunct="1"/>
            <a:r>
              <a:rPr lang="en-US" altLang="en-US" smtClean="0"/>
              <a:t>Oxidation reactions often are chain reactions and the oxidizing species may not be consumed but transformed into an even more reactive component or even regenerated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Oxidation Chemistry of Wine</a:t>
            </a:r>
            <a:endParaRPr lang="en-US" sz="3921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495800"/>
          </a:xfrm>
        </p:spPr>
        <p:txBody>
          <a:bodyPr/>
          <a:lstStyle/>
          <a:p>
            <a:pPr eaLnBrk="1" hangingPunct="1"/>
            <a:r>
              <a:rPr lang="en-US" altLang="en-US" smtClean="0"/>
              <a:t>Catalysts present in wine impact extent and type of oxidation reactions occurring</a:t>
            </a:r>
          </a:p>
          <a:p>
            <a:pPr eaLnBrk="1" hangingPunct="1"/>
            <a:r>
              <a:rPr lang="en-US" altLang="en-US" smtClean="0"/>
              <a:t>Hydrogen peroxide is an intermediate produced during oxygen-induced oxidation but other reactive oxidative species are more common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Oxidation Chemistry of Wine</a:t>
            </a:r>
            <a:endParaRPr lang="en-US" sz="3921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495800"/>
          </a:xfrm>
        </p:spPr>
        <p:txBody>
          <a:bodyPr/>
          <a:lstStyle/>
          <a:p>
            <a:pPr eaLnBrk="1" hangingPunct="1"/>
            <a:r>
              <a:rPr lang="en-US" altLang="en-US" smtClean="0"/>
              <a:t>Phenolic compounds can be oxidized in the presence of oxygen</a:t>
            </a:r>
          </a:p>
          <a:p>
            <a:pPr eaLnBrk="1" hangingPunct="1"/>
            <a:r>
              <a:rPr lang="en-US" altLang="en-US" smtClean="0"/>
              <a:t>Oxygen has limited reactivity towards phenolic compounds in its normal O</a:t>
            </a:r>
            <a:r>
              <a:rPr lang="en-US" altLang="en-US" baseline="-25000" smtClean="0"/>
              <a:t>2</a:t>
            </a:r>
            <a:r>
              <a:rPr lang="en-US" altLang="en-US" smtClean="0"/>
              <a:t> form</a:t>
            </a:r>
          </a:p>
          <a:p>
            <a:pPr eaLnBrk="1" hangingPunct="1"/>
            <a:r>
              <a:rPr lang="en-US" altLang="en-US" smtClean="0"/>
              <a:t>Oxygen is “activated” by metal ion catalysts in the wine such as iron (Fe)</a:t>
            </a:r>
          </a:p>
          <a:p>
            <a:pPr eaLnBrk="1" hangingPunct="1"/>
            <a:r>
              <a:rPr lang="en-US" altLang="en-US" smtClean="0"/>
              <a:t>Oxidation in wine is caused by the formation of reactive oxygen species (ROS)</a:t>
            </a:r>
          </a:p>
          <a:p>
            <a:pPr eaLnBrk="1" hangingPunct="1"/>
            <a:r>
              <a:rPr lang="en-US" altLang="en-US" smtClean="0"/>
              <a:t>The hydroxyl radical ( OH) is the reactive agent</a:t>
            </a:r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4038600" y="5410200"/>
            <a:ext cx="76200" cy="7620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0" y="271463"/>
            <a:ext cx="899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/>
            <a:r>
              <a:rPr lang="en-US" altLang="en-US" sz="3600"/>
              <a:t>Chemical Oxidation and the Formation of Acetaldehyde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3657600" cy="1222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81400"/>
            <a:ext cx="3657600" cy="1219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255963" cy="3581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914400" y="2819400"/>
            <a:ext cx="35052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ts val="1125"/>
              </a:spcBef>
            </a:pPr>
            <a:r>
              <a:rPr lang="en-US" altLang="en-US" sz="1400"/>
              <a:t>Danilewicz 2007</a:t>
            </a:r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914400" y="5105400"/>
            <a:ext cx="40386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ts val="1125"/>
              </a:spcBef>
            </a:pPr>
            <a:r>
              <a:rPr lang="en-US" altLang="en-US" sz="1400"/>
              <a:t>Waterhouse and Laurie 2006</a:t>
            </a:r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5638800" y="5486400"/>
            <a:ext cx="28956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ts val="1125"/>
              </a:spcBef>
            </a:pPr>
            <a:r>
              <a:rPr lang="en-US" altLang="en-US" sz="1400"/>
              <a:t>Waterhouse and Laurie 2006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Enzymatic Oxidation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61350" cy="4114800"/>
          </a:xfrm>
        </p:spPr>
        <p:txBody>
          <a:bodyPr/>
          <a:lstStyle/>
          <a:p>
            <a:pPr marL="303300" indent="-303300" defTabSz="809240" eaLnBrk="1" hangingPunct="1">
              <a:buFont typeface="Wingdings" panose="05000000000000000000" pitchFamily="2" charset="2"/>
              <a:buNone/>
              <a:defRPr/>
            </a:pPr>
            <a:endParaRPr lang="en-US" sz="2837" dirty="0" smtClean="0"/>
          </a:p>
          <a:p>
            <a:pPr marL="303300" indent="-303300" defTabSz="809240" eaLnBrk="1" hangingPunct="1">
              <a:buFont typeface="Wingdings" panose="05000000000000000000" pitchFamily="2" charset="2"/>
              <a:buNone/>
              <a:defRPr/>
            </a:pPr>
            <a:r>
              <a:rPr lang="en-US" sz="2837" dirty="0" smtClean="0"/>
              <a:t>                       OH                                         O</a:t>
            </a:r>
          </a:p>
          <a:p>
            <a:pPr marL="303300" indent="-303300" defTabSz="809240" eaLnBrk="1" hangingPunct="1">
              <a:buFont typeface="Wingdings" panose="05000000000000000000" pitchFamily="2" charset="2"/>
              <a:buNone/>
              <a:defRPr/>
            </a:pPr>
            <a:endParaRPr lang="en-US" sz="2837" dirty="0"/>
          </a:p>
          <a:p>
            <a:pPr marL="303300" indent="-303300" defTabSz="809240" eaLnBrk="1" hangingPunct="1">
              <a:buFont typeface="Wingdings" panose="05000000000000000000" pitchFamily="2" charset="2"/>
              <a:buNone/>
              <a:defRPr/>
            </a:pPr>
            <a:r>
              <a:rPr lang="en-US" sz="2837" dirty="0" smtClean="0"/>
              <a:t> R                      OH               R                        O</a:t>
            </a:r>
          </a:p>
          <a:p>
            <a:pPr marL="303300" indent="-303300" defTabSz="809240" eaLnBrk="1" hangingPunct="1">
              <a:buFont typeface="Wingdings" panose="05000000000000000000" pitchFamily="2" charset="2"/>
              <a:buNone/>
              <a:defRPr/>
            </a:pPr>
            <a:r>
              <a:rPr lang="en-US" sz="2837" dirty="0" smtClean="0"/>
              <a:t>                                PPO, O</a:t>
            </a:r>
            <a:r>
              <a:rPr lang="en-US" sz="2837" baseline="-25000" dirty="0" smtClean="0"/>
              <a:t>2</a:t>
            </a:r>
            <a:endParaRPr lang="en-US" sz="2837" dirty="0" smtClean="0"/>
          </a:p>
        </p:txBody>
      </p:sp>
      <p:sp>
        <p:nvSpPr>
          <p:cNvPr id="19460" name="Hexagon 3"/>
          <p:cNvSpPr>
            <a:spLocks noChangeArrowheads="1"/>
          </p:cNvSpPr>
          <p:nvPr/>
        </p:nvSpPr>
        <p:spPr bwMode="auto">
          <a:xfrm>
            <a:off x="1143000" y="2819400"/>
            <a:ext cx="1752600" cy="1600200"/>
          </a:xfrm>
          <a:prstGeom prst="hexagon">
            <a:avLst>
              <a:gd name="adj" fmla="val 24998"/>
              <a:gd name="vf" fmla="val 11547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1" name="Hexagon 4"/>
          <p:cNvSpPr>
            <a:spLocks noChangeArrowheads="1"/>
          </p:cNvSpPr>
          <p:nvPr/>
        </p:nvSpPr>
        <p:spPr bwMode="auto">
          <a:xfrm>
            <a:off x="5715000" y="2819400"/>
            <a:ext cx="1752600" cy="1600200"/>
          </a:xfrm>
          <a:prstGeom prst="hexagon">
            <a:avLst>
              <a:gd name="adj" fmla="val 24998"/>
              <a:gd name="vf" fmla="val 11547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19462" name="Straight Arrow Connector 6"/>
          <p:cNvCxnSpPr>
            <a:cxnSpLocks noChangeShapeType="1"/>
          </p:cNvCxnSpPr>
          <p:nvPr/>
        </p:nvCxnSpPr>
        <p:spPr bwMode="auto">
          <a:xfrm>
            <a:off x="3771900" y="3592513"/>
            <a:ext cx="1143000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3" name="Straight Connector 11"/>
          <p:cNvCxnSpPr>
            <a:cxnSpLocks noChangeShapeType="1"/>
            <a:endCxn id="19460" idx="2"/>
          </p:cNvCxnSpPr>
          <p:nvPr/>
        </p:nvCxnSpPr>
        <p:spPr bwMode="auto">
          <a:xfrm flipV="1">
            <a:off x="914400" y="3619500"/>
            <a:ext cx="228600" cy="381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4" name="Straight Connector 15"/>
          <p:cNvCxnSpPr>
            <a:cxnSpLocks noChangeShapeType="1"/>
            <a:stCxn id="19460" idx="2"/>
          </p:cNvCxnSpPr>
          <p:nvPr/>
        </p:nvCxnSpPr>
        <p:spPr bwMode="auto">
          <a:xfrm rot="5400000" flipH="1" flipV="1">
            <a:off x="2543175" y="2543175"/>
            <a:ext cx="228600" cy="32385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5" name="Straight Connector 17"/>
          <p:cNvCxnSpPr>
            <a:cxnSpLocks noChangeShapeType="1"/>
            <a:stCxn id="19460" idx="2"/>
          </p:cNvCxnSpPr>
          <p:nvPr/>
        </p:nvCxnSpPr>
        <p:spPr bwMode="auto">
          <a:xfrm flipV="1">
            <a:off x="2895600" y="3581400"/>
            <a:ext cx="152400" cy="381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6" name="Straight Connector 19"/>
          <p:cNvCxnSpPr>
            <a:cxnSpLocks noChangeShapeType="1"/>
          </p:cNvCxnSpPr>
          <p:nvPr/>
        </p:nvCxnSpPr>
        <p:spPr bwMode="auto">
          <a:xfrm rot="10800000">
            <a:off x="5486400" y="3657600"/>
            <a:ext cx="2286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7" name="Straight Connector 20"/>
          <p:cNvCxnSpPr>
            <a:cxnSpLocks noChangeShapeType="1"/>
          </p:cNvCxnSpPr>
          <p:nvPr/>
        </p:nvCxnSpPr>
        <p:spPr bwMode="auto">
          <a:xfrm rot="5400000" flipH="1" flipV="1">
            <a:off x="7210425" y="2619375"/>
            <a:ext cx="228600" cy="32385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8" name="Straight Connector 21"/>
          <p:cNvCxnSpPr>
            <a:cxnSpLocks noChangeShapeType="1"/>
          </p:cNvCxnSpPr>
          <p:nvPr/>
        </p:nvCxnSpPr>
        <p:spPr bwMode="auto">
          <a:xfrm rot="5400000" flipH="1" flipV="1">
            <a:off x="7134225" y="2543175"/>
            <a:ext cx="228600" cy="32385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9" name="Straight Connector 22"/>
          <p:cNvCxnSpPr>
            <a:cxnSpLocks noChangeShapeType="1"/>
          </p:cNvCxnSpPr>
          <p:nvPr/>
        </p:nvCxnSpPr>
        <p:spPr bwMode="auto">
          <a:xfrm rot="10800000">
            <a:off x="7467600" y="3657600"/>
            <a:ext cx="2286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0" name="Straight Connector 23"/>
          <p:cNvCxnSpPr>
            <a:cxnSpLocks noChangeShapeType="1"/>
          </p:cNvCxnSpPr>
          <p:nvPr/>
        </p:nvCxnSpPr>
        <p:spPr bwMode="auto">
          <a:xfrm rot="10800000">
            <a:off x="7467600" y="3532188"/>
            <a:ext cx="2286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1" name="Straight Connector 25"/>
          <p:cNvCxnSpPr>
            <a:cxnSpLocks noChangeShapeType="1"/>
          </p:cNvCxnSpPr>
          <p:nvPr/>
        </p:nvCxnSpPr>
        <p:spPr bwMode="auto">
          <a:xfrm rot="5400000">
            <a:off x="1219200" y="3200400"/>
            <a:ext cx="609600" cy="3048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2" name="Straight Connector 26"/>
          <p:cNvCxnSpPr>
            <a:cxnSpLocks noChangeShapeType="1"/>
          </p:cNvCxnSpPr>
          <p:nvPr/>
        </p:nvCxnSpPr>
        <p:spPr bwMode="auto">
          <a:xfrm rot="5400000">
            <a:off x="5715000" y="3200400"/>
            <a:ext cx="609600" cy="3048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3" name="Straight Connector 27"/>
          <p:cNvCxnSpPr>
            <a:cxnSpLocks noChangeShapeType="1"/>
          </p:cNvCxnSpPr>
          <p:nvPr/>
        </p:nvCxnSpPr>
        <p:spPr bwMode="auto">
          <a:xfrm rot="10800000">
            <a:off x="1676400" y="4267200"/>
            <a:ext cx="762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4" name="Straight Connector 28"/>
          <p:cNvCxnSpPr>
            <a:cxnSpLocks noChangeShapeType="1"/>
          </p:cNvCxnSpPr>
          <p:nvPr/>
        </p:nvCxnSpPr>
        <p:spPr bwMode="auto">
          <a:xfrm rot="16200000" flipH="1">
            <a:off x="2286000" y="3124200"/>
            <a:ext cx="609600" cy="3048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5" name="Straight Connector 32"/>
          <p:cNvCxnSpPr>
            <a:cxnSpLocks noChangeShapeType="1"/>
          </p:cNvCxnSpPr>
          <p:nvPr/>
        </p:nvCxnSpPr>
        <p:spPr bwMode="auto">
          <a:xfrm rot="10800000">
            <a:off x="6248400" y="4267200"/>
            <a:ext cx="762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Control of Enzymatic Oxidation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828800"/>
            <a:ext cx="7880350" cy="4114800"/>
          </a:xfrm>
        </p:spPr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Use of sulfite to inhibit PPO (grape)</a:t>
            </a:r>
          </a:p>
          <a:p>
            <a:pPr defTabSz="809240" eaLnBrk="1" hangingPunct="1">
              <a:defRPr/>
            </a:pPr>
            <a:r>
              <a:rPr lang="en-US" sz="2837" dirty="0" smtClean="0"/>
              <a:t>Use of yeast to consume oxygen until ethanol inactivates PPO</a:t>
            </a:r>
          </a:p>
          <a:p>
            <a:pPr defTabSz="809240" eaLnBrk="1" hangingPunct="1">
              <a:defRPr/>
            </a:pPr>
            <a:r>
              <a:rPr lang="en-US" sz="2837" dirty="0" smtClean="0"/>
              <a:t>Laccase: Control mold in vineyard</a:t>
            </a:r>
          </a:p>
          <a:p>
            <a:pPr defTabSz="809240" eaLnBrk="1" hangingPunct="1">
              <a:defRPr/>
            </a:pPr>
            <a:r>
              <a:rPr lang="en-US" sz="2837" dirty="0" smtClean="0"/>
              <a:t>Laccase: use of HTST (high temperature short time) treatment to inactivate enzyme</a:t>
            </a:r>
          </a:p>
          <a:p>
            <a:pPr defTabSz="809240" eaLnBrk="1" hangingPunct="1">
              <a:defRPr/>
            </a:pPr>
            <a:r>
              <a:rPr lang="en-US" sz="2837" dirty="0" smtClean="0"/>
              <a:t>Bentonite fining of juice to remove enzymes</a:t>
            </a:r>
            <a:endParaRPr lang="en-US" sz="2837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374650" y="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/>
            <a:r>
              <a:rPr lang="en-US" altLang="en-US" sz="4000"/>
              <a:t>Chemical Bridging by Oxidized Compounds 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1700"/>
            <a:ext cx="9144000" cy="1943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228600" y="4206875"/>
            <a:ext cx="8521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9725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b="1">
                <a:solidFill>
                  <a:srgbClr val="000000"/>
                </a:solidFill>
              </a:rPr>
              <a:t>     </a:t>
            </a:r>
            <a:r>
              <a:rPr lang="en-US" altLang="en-US" b="1"/>
              <a:t>1        2		 3		           4		             	   5</a:t>
            </a:r>
          </a:p>
          <a:p>
            <a:pPr algn="ctr"/>
            <a:endParaRPr lang="en-US" altLang="en-US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Oxidative Damage to Wine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676400"/>
            <a:ext cx="7727950" cy="4114800"/>
          </a:xfrm>
        </p:spPr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Formation of off-colors (browning or pinking) 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From oxidation of tartrate to glyoxylic acid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Formation of reactive quinones</a:t>
            </a:r>
          </a:p>
          <a:p>
            <a:pPr defTabSz="809240" eaLnBrk="1" hangingPunct="1">
              <a:defRPr/>
            </a:pPr>
            <a:r>
              <a:rPr lang="en-US" sz="2837" dirty="0" smtClean="0"/>
              <a:t>Formation of oxidized flavors</a:t>
            </a:r>
          </a:p>
          <a:p>
            <a:pPr defTabSz="809240" eaLnBrk="1" hangingPunct="1">
              <a:defRPr/>
            </a:pPr>
            <a:r>
              <a:rPr lang="en-US" sz="2837" dirty="0" smtClean="0"/>
              <a:t>Loss of varietal aroma</a:t>
            </a:r>
            <a:endParaRPr lang="en-US" sz="2837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Oxygen in Wine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36563" y="1752600"/>
            <a:ext cx="772795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Important for color and tannin maturation</a:t>
            </a:r>
          </a:p>
          <a:p>
            <a:pPr eaLnBrk="1" hangingPunct="1"/>
            <a:r>
              <a:rPr lang="en-US" altLang="en-US" smtClean="0"/>
              <a:t>Important for reduction/modification of astringency</a:t>
            </a:r>
          </a:p>
          <a:p>
            <a:pPr eaLnBrk="1" hangingPunct="1"/>
            <a:r>
              <a:rPr lang="en-US" altLang="en-US" smtClean="0"/>
              <a:t>Results in oxidized aromas</a:t>
            </a:r>
          </a:p>
          <a:p>
            <a:pPr eaLnBrk="1" hangingPunct="1"/>
            <a:r>
              <a:rPr lang="en-US" altLang="en-US" smtClean="0"/>
              <a:t>Enables growth of organisms</a:t>
            </a:r>
          </a:p>
          <a:p>
            <a:pPr eaLnBrk="1" hangingPunct="1"/>
            <a:r>
              <a:rPr lang="en-US" altLang="en-US" smtClean="0"/>
              <a:t>Results in loss of varietal character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Common Oxidation Reactions of Wine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225" y="1752600"/>
            <a:ext cx="7727950" cy="4114800"/>
          </a:xfrm>
        </p:spPr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Alcohols to Aldehydes</a:t>
            </a:r>
          </a:p>
          <a:p>
            <a:pPr defTabSz="809240" eaLnBrk="1" hangingPunct="1">
              <a:defRPr/>
            </a:pPr>
            <a:r>
              <a:rPr lang="en-US" sz="2837" dirty="0" smtClean="0"/>
              <a:t>Organic Acids to Keto Acids</a:t>
            </a:r>
          </a:p>
          <a:p>
            <a:pPr defTabSz="809240" eaLnBrk="1" hangingPunct="1">
              <a:defRPr/>
            </a:pPr>
            <a:r>
              <a:rPr lang="en-US" sz="2837" dirty="0" smtClean="0"/>
              <a:t>Reaction with thiols and loss of varietal character</a:t>
            </a:r>
            <a:endParaRPr lang="en-US" sz="2837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Acetaldehyde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388" y="1676400"/>
            <a:ext cx="7727950" cy="4114800"/>
          </a:xfrm>
        </p:spPr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Low concentrations: apple, green apple</a:t>
            </a:r>
          </a:p>
          <a:p>
            <a:pPr defTabSz="809240" eaLnBrk="1" hangingPunct="1">
              <a:defRPr/>
            </a:pPr>
            <a:r>
              <a:rPr lang="en-US" sz="2837" dirty="0" smtClean="0"/>
              <a:t>Higher concentrations: nutty, pungent, chemical</a:t>
            </a:r>
          </a:p>
          <a:p>
            <a:pPr defTabSz="809240" eaLnBrk="1" hangingPunct="1">
              <a:defRPr/>
            </a:pPr>
            <a:r>
              <a:rPr lang="en-US" sz="2837" dirty="0" smtClean="0"/>
              <a:t>Appearance indicates ethanol is being oxidized and wine should be protected from further oxygen exposure</a:t>
            </a:r>
            <a:endParaRPr lang="en-US" sz="2837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Fusel Aldehydes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752600"/>
            <a:ext cx="7727950" cy="4114800"/>
          </a:xfrm>
        </p:spPr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Fusel alcohols (oils) are made during amino acid degradation</a:t>
            </a:r>
          </a:p>
          <a:p>
            <a:pPr defTabSz="809240" eaLnBrk="1" hangingPunct="1">
              <a:defRPr/>
            </a:pPr>
            <a:r>
              <a:rPr lang="en-US" sz="2837" dirty="0" smtClean="0"/>
              <a:t>Fusel alcohols can be reoxidized to aldehydes during aging</a:t>
            </a:r>
          </a:p>
          <a:p>
            <a:pPr defTabSz="809240" eaLnBrk="1" hangingPunct="1">
              <a:defRPr/>
            </a:pPr>
            <a:r>
              <a:rPr lang="en-US" sz="2837" dirty="0" smtClean="0"/>
              <a:t>Recent experiments suggest fusel aldehydes may be important “impact” compounds in wine</a:t>
            </a:r>
            <a:endParaRPr lang="en-US" sz="2837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Fusel Aldehydes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7727950" cy="4114800"/>
          </a:xfrm>
        </p:spPr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Isobutyraldehyde: banana, acrid, pungent</a:t>
            </a:r>
          </a:p>
          <a:p>
            <a:pPr defTabSz="809240" eaLnBrk="1" hangingPunct="1">
              <a:defRPr/>
            </a:pPr>
            <a:r>
              <a:rPr lang="en-US" sz="2837" dirty="0" smtClean="0"/>
              <a:t>Isovaleraldehyde: nutty, fruity,</a:t>
            </a:r>
            <a:r>
              <a:rPr lang="en-US" sz="2837" dirty="0"/>
              <a:t> </a:t>
            </a:r>
            <a:r>
              <a:rPr lang="en-US" sz="2837" dirty="0" smtClean="0"/>
              <a:t>cocoa, acrid, 	pungent 					  </a:t>
            </a:r>
          </a:p>
          <a:p>
            <a:pPr defTabSz="809240" eaLnBrk="1" hangingPunct="1">
              <a:defRPr/>
            </a:pPr>
            <a:r>
              <a:rPr lang="en-US" sz="2837" dirty="0" smtClean="0"/>
              <a:t>2-Methyl butyraldehyde:  aldehydic, berry, </a:t>
            </a:r>
            <a:r>
              <a:rPr lang="en-US" sz="2837" dirty="0"/>
              <a:t>	</a:t>
            </a:r>
            <a:r>
              <a:rPr lang="en-US" sz="2837" dirty="0" smtClean="0"/>
              <a:t>choking, cocoa, musty</a:t>
            </a:r>
            <a:endParaRPr lang="en-US" sz="2837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 from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114800"/>
          </a:xfrm>
        </p:spPr>
        <p:txBody>
          <a:bodyPr/>
          <a:lstStyle/>
          <a:p>
            <a:r>
              <a:rPr lang="en-US" dirty="0" smtClean="0"/>
              <a:t>All treatments derived from juice aeration arrested at a high RS level:</a:t>
            </a:r>
          </a:p>
          <a:p>
            <a:pPr lvl="1">
              <a:buClr>
                <a:schemeClr val="accent6"/>
              </a:buClr>
            </a:pPr>
            <a:r>
              <a:rPr lang="en-US" dirty="0" err="1" smtClean="0"/>
              <a:t>Air:Control</a:t>
            </a:r>
            <a:r>
              <a:rPr lang="en-US" dirty="0" smtClean="0"/>
              <a:t>: 13.75 g/L sugar</a:t>
            </a:r>
          </a:p>
          <a:p>
            <a:pPr lvl="1">
              <a:buClr>
                <a:schemeClr val="accent6"/>
              </a:buClr>
            </a:pPr>
            <a:r>
              <a:rPr lang="en-US" dirty="0" err="1" smtClean="0"/>
              <a:t>Air:Air</a:t>
            </a:r>
            <a:r>
              <a:rPr lang="en-US" dirty="0" smtClean="0"/>
              <a:t>: 12.72 g/L sugar</a:t>
            </a:r>
          </a:p>
          <a:p>
            <a:pPr lvl="1">
              <a:buClr>
                <a:schemeClr val="accent6"/>
              </a:buClr>
            </a:pPr>
            <a:r>
              <a:rPr lang="en-US" dirty="0" smtClean="0"/>
              <a:t>Air:H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: 16.21 g/L sugar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treatment did not impact fermentation rate or progression</a:t>
            </a:r>
          </a:p>
          <a:p>
            <a:r>
              <a:rPr lang="en-US" dirty="0" smtClean="0"/>
              <a:t>Significant aroma differences were detected </a:t>
            </a:r>
          </a:p>
          <a:p>
            <a:pPr lvl="1">
              <a:buClr>
                <a:schemeClr val="accent6"/>
              </a:buClr>
            </a:pPr>
            <a:r>
              <a:rPr lang="en-US" dirty="0" smtClean="0"/>
              <a:t>Some loss of varietal aroma</a:t>
            </a:r>
          </a:p>
          <a:p>
            <a:pPr lvl="1">
              <a:buClr>
                <a:schemeClr val="accent6"/>
              </a:buClr>
            </a:pPr>
            <a:r>
              <a:rPr lang="en-US" dirty="0" smtClean="0"/>
              <a:t>Some dominance of yeast characters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464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325" y="1676400"/>
            <a:ext cx="772795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VEN124 Students</a:t>
            </a:r>
          </a:p>
          <a:p>
            <a:pPr lvl="1" eaLnBrk="1" hangingPunct="1">
              <a:buClr>
                <a:schemeClr val="accent6"/>
              </a:buClr>
              <a:defRPr/>
            </a:pPr>
            <a:r>
              <a:rPr lang="en-US" dirty="0" smtClean="0"/>
              <a:t>Michael Attanasi</a:t>
            </a:r>
          </a:p>
          <a:p>
            <a:pPr lvl="1" eaLnBrk="1" hangingPunct="1">
              <a:buClr>
                <a:schemeClr val="accent6"/>
              </a:buClr>
              <a:defRPr/>
            </a:pPr>
            <a:r>
              <a:rPr lang="en-US" dirty="0"/>
              <a:t>Sean </a:t>
            </a:r>
            <a:r>
              <a:rPr lang="en-US" dirty="0" smtClean="0"/>
              <a:t>Eridon</a:t>
            </a:r>
            <a:endParaRPr lang="en-US" dirty="0"/>
          </a:p>
          <a:p>
            <a:pPr lvl="1" eaLnBrk="1" hangingPunct="1">
              <a:buClr>
                <a:schemeClr val="accent6"/>
              </a:buClr>
              <a:defRPr/>
            </a:pPr>
            <a:r>
              <a:rPr lang="en-US" dirty="0"/>
              <a:t>Chris Johnson </a:t>
            </a:r>
            <a:endParaRPr lang="en-US" dirty="0" smtClean="0"/>
          </a:p>
          <a:p>
            <a:pPr eaLnBrk="1" hangingPunct="1">
              <a:buClr>
                <a:schemeClr val="accent6"/>
              </a:buClr>
              <a:defRPr/>
            </a:pPr>
            <a:r>
              <a:rPr lang="en-US" dirty="0" smtClean="0"/>
              <a:t>Chik Brenneman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/>
            </a:r>
            <a:br>
              <a:rPr lang="en-US" sz="3921" dirty="0" smtClean="0"/>
            </a:br>
            <a:r>
              <a:rPr lang="en-US" sz="3921" dirty="0" smtClean="0"/>
              <a:t>Tasting</a:t>
            </a:r>
            <a:endParaRPr lang="en-US" sz="3921" dirty="0"/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2671763" y="1531938"/>
            <a:ext cx="3124200" cy="914400"/>
          </a:xfrm>
          <a:prstGeom prst="rect">
            <a:avLst/>
          </a:prstGeom>
          <a:noFill/>
          <a:ln w="53975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 sz="3200">
              <a:latin typeface="Helvetica" panose="020B0604020202020204" pitchFamily="34" charset="0"/>
            </a:endParaRP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3648075" y="1801813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/>
              <a:t>GRAPES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0438" y="3079750"/>
            <a:ext cx="914400" cy="12192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03200" y="4857750"/>
            <a:ext cx="712788" cy="1143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6989763" y="3079750"/>
            <a:ext cx="914400" cy="12192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811588" y="3079750"/>
            <a:ext cx="914400" cy="12192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916113" y="4903788"/>
            <a:ext cx="712787" cy="1143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060450" y="4865688"/>
            <a:ext cx="712788" cy="1143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055938" y="4914900"/>
            <a:ext cx="714375" cy="1143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983038" y="4914900"/>
            <a:ext cx="712787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867275" y="4914900"/>
            <a:ext cx="712788" cy="1143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8016875" y="4918075"/>
            <a:ext cx="712788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091363" y="4914900"/>
            <a:ext cx="712787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164263" y="4914900"/>
            <a:ext cx="714375" cy="1143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30737" name="TextBox 18"/>
          <p:cNvSpPr txBox="1">
            <a:spLocks noChangeArrowheads="1"/>
          </p:cNvSpPr>
          <p:nvPr/>
        </p:nvSpPr>
        <p:spPr bwMode="auto">
          <a:xfrm>
            <a:off x="960438" y="3505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/>
              <a:t>Control</a:t>
            </a:r>
          </a:p>
        </p:txBody>
      </p:sp>
      <p:sp>
        <p:nvSpPr>
          <p:cNvPr id="30738" name="TextBox 19"/>
          <p:cNvSpPr txBox="1">
            <a:spLocks noChangeArrowheads="1"/>
          </p:cNvSpPr>
          <p:nvPr/>
        </p:nvSpPr>
        <p:spPr bwMode="auto">
          <a:xfrm>
            <a:off x="4038600" y="3481388"/>
            <a:ext cx="45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/>
              <a:t>Air</a:t>
            </a:r>
          </a:p>
        </p:txBody>
      </p:sp>
      <p:sp>
        <p:nvSpPr>
          <p:cNvPr id="30739" name="TextBox 20"/>
          <p:cNvSpPr txBox="1">
            <a:spLocks noChangeArrowheads="1"/>
          </p:cNvSpPr>
          <p:nvPr/>
        </p:nvSpPr>
        <p:spPr bwMode="auto">
          <a:xfrm>
            <a:off x="7091363" y="3505200"/>
            <a:ext cx="712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dirty="0" smtClean="0"/>
              <a:t>H</a:t>
            </a:r>
            <a:r>
              <a:rPr lang="en-US" altLang="en-US" baseline="-25000" dirty="0" smtClean="0"/>
              <a:t>2</a:t>
            </a:r>
            <a:r>
              <a:rPr lang="en-US" altLang="en-US" dirty="0" smtClean="0"/>
              <a:t>O</a:t>
            </a:r>
            <a:r>
              <a:rPr lang="en-US" altLang="en-US" baseline="-25000" dirty="0" smtClean="0"/>
              <a:t>2</a:t>
            </a:r>
            <a:endParaRPr lang="en-US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03200" y="5334000"/>
            <a:ext cx="8572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/>
              <a:t>Control</a:t>
            </a:r>
            <a:endParaRPr lang="en-US" sz="1050" dirty="0"/>
          </a:p>
        </p:txBody>
      </p:sp>
      <p:sp>
        <p:nvSpPr>
          <p:cNvPr id="30741" name="Rectangle 22"/>
          <p:cNvSpPr>
            <a:spLocks noChangeArrowheads="1"/>
          </p:cNvSpPr>
          <p:nvPr/>
        </p:nvSpPr>
        <p:spPr bwMode="auto">
          <a:xfrm>
            <a:off x="3008313" y="5302250"/>
            <a:ext cx="750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Control</a:t>
            </a:r>
            <a:endParaRPr lang="en-US" altLang="en-US"/>
          </a:p>
        </p:txBody>
      </p:sp>
      <p:sp>
        <p:nvSpPr>
          <p:cNvPr id="30742" name="Rectangle 23"/>
          <p:cNvSpPr>
            <a:spLocks noChangeArrowheads="1"/>
          </p:cNvSpPr>
          <p:nvPr/>
        </p:nvSpPr>
        <p:spPr bwMode="auto">
          <a:xfrm>
            <a:off x="6145213" y="5287963"/>
            <a:ext cx="752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Control</a:t>
            </a:r>
            <a:endParaRPr lang="en-US" altLang="en-US"/>
          </a:p>
        </p:txBody>
      </p:sp>
      <p:sp>
        <p:nvSpPr>
          <p:cNvPr id="30743" name="TextBox 24"/>
          <p:cNvSpPr txBox="1">
            <a:spLocks noChangeArrowheads="1"/>
          </p:cNvSpPr>
          <p:nvPr/>
        </p:nvSpPr>
        <p:spPr bwMode="auto">
          <a:xfrm>
            <a:off x="1174750" y="5302250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Air</a:t>
            </a:r>
            <a:endParaRPr lang="en-US" altLang="en-US"/>
          </a:p>
        </p:txBody>
      </p:sp>
      <p:sp>
        <p:nvSpPr>
          <p:cNvPr id="30744" name="TextBox 25"/>
          <p:cNvSpPr txBox="1">
            <a:spLocks noChangeArrowheads="1"/>
          </p:cNvSpPr>
          <p:nvPr/>
        </p:nvSpPr>
        <p:spPr bwMode="auto">
          <a:xfrm>
            <a:off x="7234238" y="5289550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Air</a:t>
            </a:r>
            <a:endParaRPr lang="en-US" altLang="en-US"/>
          </a:p>
        </p:txBody>
      </p:sp>
      <p:sp>
        <p:nvSpPr>
          <p:cNvPr id="30745" name="TextBox 26"/>
          <p:cNvSpPr txBox="1">
            <a:spLocks noChangeArrowheads="1"/>
          </p:cNvSpPr>
          <p:nvPr/>
        </p:nvSpPr>
        <p:spPr bwMode="auto">
          <a:xfrm>
            <a:off x="4078288" y="5302250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Air</a:t>
            </a:r>
            <a:endParaRPr lang="en-US" altLang="en-US"/>
          </a:p>
        </p:txBody>
      </p:sp>
      <p:sp>
        <p:nvSpPr>
          <p:cNvPr id="30746" name="TextBox 27"/>
          <p:cNvSpPr txBox="1">
            <a:spLocks noChangeArrowheads="1"/>
          </p:cNvSpPr>
          <p:nvPr/>
        </p:nvSpPr>
        <p:spPr bwMode="auto">
          <a:xfrm>
            <a:off x="4924425" y="5283200"/>
            <a:ext cx="712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H</a:t>
            </a:r>
            <a:r>
              <a:rPr lang="en-US" altLang="en-US" sz="1400" baseline="-25000"/>
              <a:t>2</a:t>
            </a:r>
            <a:r>
              <a:rPr lang="en-US" altLang="en-US" sz="1400"/>
              <a:t>O</a:t>
            </a:r>
            <a:r>
              <a:rPr lang="en-US" altLang="en-US" sz="1400" baseline="-25000"/>
              <a:t>2</a:t>
            </a:r>
            <a:endParaRPr lang="en-US" altLang="en-US"/>
          </a:p>
        </p:txBody>
      </p:sp>
      <p:sp>
        <p:nvSpPr>
          <p:cNvPr id="30747" name="TextBox 28"/>
          <p:cNvSpPr txBox="1">
            <a:spLocks noChangeArrowheads="1"/>
          </p:cNvSpPr>
          <p:nvPr/>
        </p:nvSpPr>
        <p:spPr bwMode="auto">
          <a:xfrm>
            <a:off x="8016875" y="5287963"/>
            <a:ext cx="712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H</a:t>
            </a:r>
            <a:r>
              <a:rPr lang="en-US" altLang="en-US" sz="1400" baseline="-25000"/>
              <a:t>2</a:t>
            </a:r>
            <a:r>
              <a:rPr lang="en-US" altLang="en-US" sz="1400"/>
              <a:t>O</a:t>
            </a:r>
            <a:r>
              <a:rPr lang="en-US" altLang="en-US" sz="1400" baseline="-25000"/>
              <a:t>2</a:t>
            </a:r>
            <a:endParaRPr lang="en-US" altLang="en-US"/>
          </a:p>
        </p:txBody>
      </p:sp>
      <p:sp>
        <p:nvSpPr>
          <p:cNvPr id="30748" name="TextBox 29"/>
          <p:cNvSpPr txBox="1">
            <a:spLocks noChangeArrowheads="1"/>
          </p:cNvSpPr>
          <p:nvPr/>
        </p:nvSpPr>
        <p:spPr bwMode="auto">
          <a:xfrm>
            <a:off x="1958975" y="5332413"/>
            <a:ext cx="712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H</a:t>
            </a:r>
            <a:r>
              <a:rPr lang="en-US" altLang="en-US" sz="1400" baseline="-25000"/>
              <a:t>2</a:t>
            </a:r>
            <a:r>
              <a:rPr lang="en-US" altLang="en-US" sz="1400"/>
              <a:t>O</a:t>
            </a:r>
            <a:r>
              <a:rPr lang="en-US" altLang="en-US" sz="1400" baseline="-25000"/>
              <a:t>2</a:t>
            </a:r>
            <a:endParaRPr lang="en-US" altLang="en-US"/>
          </a:p>
        </p:txBody>
      </p:sp>
      <p:cxnSp>
        <p:nvCxnSpPr>
          <p:cNvPr id="30749" name="Straight Arrow Connector 31"/>
          <p:cNvCxnSpPr>
            <a:cxnSpLocks noChangeShapeType="1"/>
          </p:cNvCxnSpPr>
          <p:nvPr/>
        </p:nvCxnSpPr>
        <p:spPr bwMode="auto">
          <a:xfrm flipH="1">
            <a:off x="2027238" y="2598738"/>
            <a:ext cx="1706562" cy="109061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0" name="Straight Arrow Connector 33"/>
          <p:cNvCxnSpPr>
            <a:cxnSpLocks noChangeShapeType="1"/>
          </p:cNvCxnSpPr>
          <p:nvPr/>
        </p:nvCxnSpPr>
        <p:spPr bwMode="auto">
          <a:xfrm>
            <a:off x="4191000" y="2598738"/>
            <a:ext cx="0" cy="42386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1" name="Straight Arrow Connector 35"/>
          <p:cNvCxnSpPr>
            <a:cxnSpLocks noChangeShapeType="1"/>
          </p:cNvCxnSpPr>
          <p:nvPr/>
        </p:nvCxnSpPr>
        <p:spPr bwMode="auto">
          <a:xfrm>
            <a:off x="4722813" y="2632075"/>
            <a:ext cx="2038350" cy="10572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2" name="Straight Arrow Connector 41"/>
          <p:cNvCxnSpPr>
            <a:cxnSpLocks noChangeShapeType="1"/>
          </p:cNvCxnSpPr>
          <p:nvPr/>
        </p:nvCxnSpPr>
        <p:spPr bwMode="auto">
          <a:xfrm flipH="1">
            <a:off x="631825" y="4451350"/>
            <a:ext cx="328613" cy="3492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3" name="Straight Arrow Connector 43"/>
          <p:cNvCxnSpPr>
            <a:cxnSpLocks noChangeShapeType="1"/>
          </p:cNvCxnSpPr>
          <p:nvPr/>
        </p:nvCxnSpPr>
        <p:spPr bwMode="auto">
          <a:xfrm>
            <a:off x="7462838" y="4489450"/>
            <a:ext cx="0" cy="3238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4" name="Straight Arrow Connector 44"/>
          <p:cNvCxnSpPr>
            <a:cxnSpLocks noChangeShapeType="1"/>
          </p:cNvCxnSpPr>
          <p:nvPr/>
        </p:nvCxnSpPr>
        <p:spPr bwMode="auto">
          <a:xfrm flipH="1">
            <a:off x="4259263" y="4473575"/>
            <a:ext cx="3175" cy="3714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5" name="Straight Arrow Connector 45"/>
          <p:cNvCxnSpPr>
            <a:cxnSpLocks noChangeShapeType="1"/>
          </p:cNvCxnSpPr>
          <p:nvPr/>
        </p:nvCxnSpPr>
        <p:spPr bwMode="auto">
          <a:xfrm>
            <a:off x="1414463" y="4495800"/>
            <a:ext cx="7937" cy="33813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6" name="Straight Arrow Connector 46"/>
          <p:cNvCxnSpPr>
            <a:cxnSpLocks noChangeShapeType="1"/>
          </p:cNvCxnSpPr>
          <p:nvPr/>
        </p:nvCxnSpPr>
        <p:spPr bwMode="auto">
          <a:xfrm>
            <a:off x="8001000" y="4445000"/>
            <a:ext cx="301625" cy="2921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7" name="Straight Arrow Connector 47"/>
          <p:cNvCxnSpPr>
            <a:cxnSpLocks noChangeShapeType="1"/>
          </p:cNvCxnSpPr>
          <p:nvPr/>
        </p:nvCxnSpPr>
        <p:spPr bwMode="auto">
          <a:xfrm>
            <a:off x="4676775" y="4471988"/>
            <a:ext cx="336550" cy="2825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8" name="Straight Arrow Connector 48"/>
          <p:cNvCxnSpPr>
            <a:cxnSpLocks noChangeShapeType="1"/>
          </p:cNvCxnSpPr>
          <p:nvPr/>
        </p:nvCxnSpPr>
        <p:spPr bwMode="auto">
          <a:xfrm>
            <a:off x="1854200" y="4473575"/>
            <a:ext cx="379413" cy="2825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59" name="Straight Arrow Connector 49"/>
          <p:cNvCxnSpPr>
            <a:cxnSpLocks noChangeShapeType="1"/>
          </p:cNvCxnSpPr>
          <p:nvPr/>
        </p:nvCxnSpPr>
        <p:spPr bwMode="auto">
          <a:xfrm flipH="1">
            <a:off x="6646863" y="4451350"/>
            <a:ext cx="328612" cy="3492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60" name="Straight Arrow Connector 50"/>
          <p:cNvCxnSpPr>
            <a:cxnSpLocks noChangeShapeType="1"/>
          </p:cNvCxnSpPr>
          <p:nvPr/>
        </p:nvCxnSpPr>
        <p:spPr bwMode="auto">
          <a:xfrm flipH="1">
            <a:off x="3465513" y="4462463"/>
            <a:ext cx="328612" cy="3492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Torrontes Tasting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225" y="1676400"/>
            <a:ext cx="7727950" cy="4114800"/>
          </a:xfrm>
        </p:spPr>
        <p:txBody>
          <a:bodyPr/>
          <a:lstStyle/>
          <a:p>
            <a:pPr marL="303300" indent="-303300" defTabSz="809240" eaLnBrk="1" hangingPunct="1">
              <a:buFont typeface="Monotype Sorts" pitchFamily="28" charset="2"/>
              <a:buChar char=""/>
              <a:defRPr/>
            </a:pPr>
            <a:r>
              <a:rPr lang="en-US" sz="2837" dirty="0" smtClean="0"/>
              <a:t>Glass 1: Control juice; no wine treatment</a:t>
            </a:r>
          </a:p>
          <a:p>
            <a:pPr marL="303300" indent="-303300" defTabSz="809240" eaLnBrk="1" hangingPunct="1">
              <a:buFont typeface="Monotype Sorts" pitchFamily="28" charset="2"/>
              <a:buChar char=""/>
              <a:defRPr/>
            </a:pPr>
            <a:r>
              <a:rPr lang="en-US" sz="2837" dirty="0" smtClean="0"/>
              <a:t>Glass 2: Control juice; air wine treatment</a:t>
            </a:r>
          </a:p>
          <a:p>
            <a:pPr marL="303300" indent="-303300" defTabSz="809240" eaLnBrk="1" hangingPunct="1">
              <a:buFont typeface="Monotype Sorts" pitchFamily="28" charset="2"/>
              <a:buChar char=""/>
              <a:defRPr/>
            </a:pPr>
            <a:r>
              <a:rPr lang="en-US" sz="2837" dirty="0" smtClean="0"/>
              <a:t>Glass 3: Control juice; H</a:t>
            </a:r>
            <a:r>
              <a:rPr lang="en-US" sz="2837" baseline="-25000" dirty="0" smtClean="0"/>
              <a:t>2</a:t>
            </a:r>
            <a:r>
              <a:rPr lang="en-US" sz="2837" dirty="0" smtClean="0"/>
              <a:t>O</a:t>
            </a:r>
            <a:r>
              <a:rPr lang="en-US" sz="2837" baseline="-25000" dirty="0" smtClean="0"/>
              <a:t>2</a:t>
            </a:r>
            <a:r>
              <a:rPr lang="en-US" sz="2837" dirty="0" smtClean="0"/>
              <a:t> wine treatment</a:t>
            </a:r>
          </a:p>
          <a:p>
            <a:pPr marL="303300" indent="-303300" defTabSz="809240" eaLnBrk="1" hangingPunct="1">
              <a:buFont typeface="Monotype Sorts" pitchFamily="28" charset="2"/>
              <a:buChar char=""/>
              <a:defRPr/>
            </a:pPr>
            <a:r>
              <a:rPr lang="en-US" sz="2837" dirty="0" smtClean="0"/>
              <a:t>Glass 4: Air Juice; no wine treatment</a:t>
            </a:r>
          </a:p>
          <a:p>
            <a:pPr marL="303300" indent="-303300" defTabSz="809240" eaLnBrk="1" hangingPunct="1">
              <a:buFont typeface="Monotype Sorts" pitchFamily="28" charset="2"/>
              <a:buChar char=""/>
              <a:defRPr/>
            </a:pPr>
            <a:r>
              <a:rPr lang="en-US" sz="2837" dirty="0" smtClean="0"/>
              <a:t>Glass 5: Air juice; H</a:t>
            </a:r>
            <a:r>
              <a:rPr lang="en-US" sz="2837" baseline="-25000" dirty="0" smtClean="0"/>
              <a:t>2</a:t>
            </a:r>
            <a:r>
              <a:rPr lang="en-US" sz="2837" dirty="0" smtClean="0"/>
              <a:t>O</a:t>
            </a:r>
            <a:r>
              <a:rPr lang="en-US" sz="2837" baseline="-25000" dirty="0" smtClean="0"/>
              <a:t>2 </a:t>
            </a:r>
            <a:r>
              <a:rPr lang="en-US" sz="2837" dirty="0" smtClean="0"/>
              <a:t>wine treatment</a:t>
            </a:r>
          </a:p>
          <a:p>
            <a:pPr marL="303300" indent="-303300" defTabSz="809240" eaLnBrk="1" hangingPunct="1">
              <a:buFont typeface="Monotype Sorts" pitchFamily="28" charset="2"/>
              <a:buChar char=""/>
              <a:defRPr/>
            </a:pPr>
            <a:r>
              <a:rPr lang="en-US" sz="2837" dirty="0" smtClean="0"/>
              <a:t>Glass 6: H</a:t>
            </a:r>
            <a:r>
              <a:rPr lang="en-US" sz="2837" baseline="-25000" dirty="0" smtClean="0"/>
              <a:t>2</a:t>
            </a:r>
            <a:r>
              <a:rPr lang="en-US" sz="2837" dirty="0" smtClean="0"/>
              <a:t>O</a:t>
            </a:r>
            <a:r>
              <a:rPr lang="en-US" sz="2837" baseline="-25000" dirty="0" smtClean="0"/>
              <a:t>2</a:t>
            </a:r>
            <a:r>
              <a:rPr lang="en-US" sz="2837" dirty="0" smtClean="0"/>
              <a:t> juice; no wine treatment</a:t>
            </a:r>
            <a:endParaRPr lang="en-US" sz="2837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Goal of Study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727950" cy="4114800"/>
          </a:xfrm>
        </p:spPr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Compare molecular oxygen/aeration treatments to spiked additions of </a:t>
            </a:r>
            <a:r>
              <a:rPr lang="en-US" sz="2837" dirty="0"/>
              <a:t>h</a:t>
            </a:r>
            <a:r>
              <a:rPr lang="en-US" sz="2837" dirty="0" smtClean="0"/>
              <a:t>ydrogen peroxide in juice prior to fermentation</a:t>
            </a:r>
          </a:p>
          <a:p>
            <a:pPr defTabSz="809240" eaLnBrk="1" hangingPunct="1">
              <a:defRPr/>
            </a:pPr>
            <a:r>
              <a:rPr lang="en-US" sz="2837" dirty="0" smtClean="0"/>
              <a:t>Compare </a:t>
            </a:r>
            <a:r>
              <a:rPr lang="en-US" sz="2837" dirty="0"/>
              <a:t>p</a:t>
            </a:r>
            <a:r>
              <a:rPr lang="en-US" sz="2837" dirty="0" smtClean="0"/>
              <a:t>ost-fermentation aeration and H</a:t>
            </a:r>
            <a:r>
              <a:rPr lang="en-US" sz="2837" baseline="-25000" dirty="0" smtClean="0"/>
              <a:t>2</a:t>
            </a:r>
            <a:r>
              <a:rPr lang="en-US" sz="2837" dirty="0" smtClean="0"/>
              <a:t>O</a:t>
            </a:r>
            <a:r>
              <a:rPr lang="en-US" sz="2837" baseline="-25000" dirty="0" smtClean="0"/>
              <a:t>2</a:t>
            </a:r>
            <a:r>
              <a:rPr lang="en-US" sz="2837" dirty="0" smtClean="0"/>
              <a:t> treatments of  treated and control juices. </a:t>
            </a:r>
            <a:endParaRPr lang="en-US" sz="2837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Key Questions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772795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Do H</a:t>
            </a:r>
            <a:r>
              <a:rPr lang="en-US" altLang="en-US" baseline="-25000" smtClean="0"/>
              <a:t>2</a:t>
            </a:r>
            <a:r>
              <a:rPr lang="en-US" altLang="en-US" smtClean="0"/>
              <a:t>O</a:t>
            </a:r>
            <a:r>
              <a:rPr lang="en-US" altLang="en-US" baseline="-25000" smtClean="0"/>
              <a:t>2</a:t>
            </a:r>
            <a:r>
              <a:rPr lang="en-US" altLang="en-US" smtClean="0"/>
              <a:t> and oxygen treatments have the same effects in juice and in wine?</a:t>
            </a:r>
          </a:p>
          <a:p>
            <a:pPr eaLnBrk="1" hangingPunct="1"/>
            <a:r>
              <a:rPr lang="en-US" altLang="en-US" smtClean="0"/>
              <a:t>Are wines made from juices exposed to oxygen/H</a:t>
            </a:r>
            <a:r>
              <a:rPr lang="en-US" altLang="en-US" baseline="-25000" smtClean="0"/>
              <a:t>2</a:t>
            </a:r>
            <a:r>
              <a:rPr lang="en-US" altLang="en-US" smtClean="0"/>
              <a:t>O</a:t>
            </a:r>
            <a:r>
              <a:rPr lang="en-US" altLang="en-US" baseline="-25000" smtClean="0"/>
              <a:t>2 </a:t>
            </a:r>
            <a:r>
              <a:rPr lang="en-US" altLang="en-US" smtClean="0"/>
              <a:t>more or less sensitive to subsequent oxygen/H</a:t>
            </a:r>
            <a:r>
              <a:rPr lang="en-US" altLang="en-US" baseline="-25000" smtClean="0"/>
              <a:t>2</a:t>
            </a:r>
            <a:r>
              <a:rPr lang="en-US" altLang="en-US" smtClean="0"/>
              <a:t>O</a:t>
            </a:r>
            <a:r>
              <a:rPr lang="en-US" altLang="en-US" baseline="-25000" smtClean="0"/>
              <a:t>2 </a:t>
            </a:r>
            <a:r>
              <a:rPr lang="en-US" altLang="en-US" smtClean="0"/>
              <a:t>treatments?</a:t>
            </a:r>
          </a:p>
          <a:p>
            <a:pPr eaLnBrk="1" hangingPunct="1"/>
            <a:r>
              <a:rPr lang="en-US" altLang="en-US" smtClean="0"/>
              <a:t>What are the progression of impacts on white wine aroma of oxidation treatments?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Impact of Oxygen</a:t>
            </a:r>
            <a:endParaRPr lang="en-US" sz="392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752600"/>
            <a:ext cx="7727950" cy="4114800"/>
          </a:xfrm>
        </p:spPr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In Juice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Enzymatic oxidation enabled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Chemical oxidation enabled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Nutrient for microbes</a:t>
            </a:r>
          </a:p>
          <a:p>
            <a:pPr defTabSz="809240" eaLnBrk="1" hangingPunct="1">
              <a:defRPr/>
            </a:pPr>
            <a:r>
              <a:rPr lang="en-US" sz="2837" dirty="0" smtClean="0"/>
              <a:t>In Wine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Chemical oxidation enabled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Potential for spoilage organism use</a:t>
            </a:r>
            <a:endParaRPr lang="en-US" sz="2503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>Impact of H</a:t>
            </a:r>
            <a:r>
              <a:rPr lang="en-US" sz="3921" baseline="-25000" dirty="0" smtClean="0"/>
              <a:t>2</a:t>
            </a:r>
            <a:r>
              <a:rPr lang="en-US" sz="3921" dirty="0" smtClean="0"/>
              <a:t>O</a:t>
            </a:r>
            <a:r>
              <a:rPr lang="en-US" sz="3921" baseline="-25000" dirty="0" smtClean="0"/>
              <a:t>2</a:t>
            </a:r>
            <a:endParaRPr lang="en-US" sz="392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2837" dirty="0" smtClean="0"/>
              <a:t>In Juice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Chemical peroxide oxidation enabled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Inactivation of SO</a:t>
            </a:r>
            <a:r>
              <a:rPr lang="en-US" sz="2503" baseline="-25000" dirty="0" smtClean="0"/>
              <a:t>2</a:t>
            </a:r>
            <a:endParaRPr lang="en-US" sz="2503" dirty="0" smtClean="0"/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Potential for inhibition of microbial growth</a:t>
            </a:r>
          </a:p>
          <a:p>
            <a:pPr defTabSz="809240" eaLnBrk="1" hangingPunct="1">
              <a:defRPr/>
            </a:pPr>
            <a:r>
              <a:rPr lang="en-US" sz="2837" dirty="0" smtClean="0"/>
              <a:t>In Wine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Chemical peroxide oxidation enabled</a:t>
            </a:r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/>
              <a:t>Inactivation of </a:t>
            </a:r>
            <a:r>
              <a:rPr lang="en-US" sz="2503" dirty="0" smtClean="0"/>
              <a:t>SO</a:t>
            </a:r>
            <a:r>
              <a:rPr lang="en-US" sz="2503" baseline="-25000" dirty="0" smtClean="0"/>
              <a:t>2</a:t>
            </a:r>
            <a:endParaRPr lang="en-US" sz="2503" dirty="0" smtClean="0"/>
          </a:p>
          <a:p>
            <a:pPr marL="861157" lvl="1" indent="-457200" defTabSz="809240" eaLnBrk="1" hangingPunct="1"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503" dirty="0" smtClean="0"/>
              <a:t>Potential for inhibition of microbial growth</a:t>
            </a:r>
            <a:endParaRPr lang="en-US" sz="2503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809240" eaLnBrk="1" hangingPunct="1">
              <a:defRPr/>
            </a:pPr>
            <a:r>
              <a:rPr lang="en-US" sz="3921" dirty="0" smtClean="0"/>
              <a:t/>
            </a:r>
            <a:br>
              <a:rPr lang="en-US" sz="3921" dirty="0" smtClean="0"/>
            </a:br>
            <a:r>
              <a:rPr lang="en-US" sz="3921" dirty="0"/>
              <a:t>S</a:t>
            </a:r>
            <a:r>
              <a:rPr lang="en-US" sz="3921" dirty="0" smtClean="0"/>
              <a:t>tudy Design</a:t>
            </a:r>
            <a:endParaRPr lang="en-US" sz="3921" dirty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671763" y="1531938"/>
            <a:ext cx="3124200" cy="914400"/>
          </a:xfrm>
          <a:prstGeom prst="rect">
            <a:avLst/>
          </a:prstGeom>
          <a:noFill/>
          <a:ln w="53975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 sz="3200">
              <a:latin typeface="Helvetica" panose="020B0604020202020204" pitchFamily="34" charset="0"/>
            </a:endParaRPr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3648075" y="1801813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/>
              <a:t>GRAPES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0438" y="3079750"/>
            <a:ext cx="914400" cy="12192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03200" y="4857750"/>
            <a:ext cx="712788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6989763" y="3079750"/>
            <a:ext cx="914400" cy="12192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811588" y="3079750"/>
            <a:ext cx="914400" cy="12192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916113" y="4903788"/>
            <a:ext cx="712787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060450" y="4865688"/>
            <a:ext cx="712788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055938" y="4914900"/>
            <a:ext cx="714375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983038" y="4914900"/>
            <a:ext cx="712787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867275" y="4914900"/>
            <a:ext cx="712788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8016875" y="4918075"/>
            <a:ext cx="712788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091363" y="4914900"/>
            <a:ext cx="712787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164263" y="4914900"/>
            <a:ext cx="714375" cy="1143000"/>
          </a:xfrm>
          <a:prstGeom prst="roundRect">
            <a:avLst/>
          </a:prstGeom>
          <a:noFill/>
          <a:ln w="38100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dirty="0">
              <a:latin typeface="Helvetica" pitchFamily="28" charset="0"/>
            </a:endParaRPr>
          </a:p>
        </p:txBody>
      </p:sp>
      <p:sp>
        <p:nvSpPr>
          <p:cNvPr id="9233" name="TextBox 18"/>
          <p:cNvSpPr txBox="1">
            <a:spLocks noChangeArrowheads="1"/>
          </p:cNvSpPr>
          <p:nvPr/>
        </p:nvSpPr>
        <p:spPr bwMode="auto">
          <a:xfrm>
            <a:off x="960438" y="3505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/>
              <a:t>Control</a:t>
            </a:r>
          </a:p>
        </p:txBody>
      </p:sp>
      <p:sp>
        <p:nvSpPr>
          <p:cNvPr id="9234" name="TextBox 19"/>
          <p:cNvSpPr txBox="1">
            <a:spLocks noChangeArrowheads="1"/>
          </p:cNvSpPr>
          <p:nvPr/>
        </p:nvSpPr>
        <p:spPr bwMode="auto">
          <a:xfrm>
            <a:off x="4038600" y="3481388"/>
            <a:ext cx="45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/>
              <a:t>Air</a:t>
            </a:r>
          </a:p>
        </p:txBody>
      </p:sp>
      <p:sp>
        <p:nvSpPr>
          <p:cNvPr id="9235" name="TextBox 20"/>
          <p:cNvSpPr txBox="1">
            <a:spLocks noChangeArrowheads="1"/>
          </p:cNvSpPr>
          <p:nvPr/>
        </p:nvSpPr>
        <p:spPr bwMode="auto">
          <a:xfrm>
            <a:off x="7091363" y="3505200"/>
            <a:ext cx="712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dirty="0" smtClean="0"/>
              <a:t>H</a:t>
            </a:r>
            <a:r>
              <a:rPr lang="en-US" altLang="en-US" baseline="-25000" dirty="0" smtClean="0"/>
              <a:t>2</a:t>
            </a:r>
            <a:r>
              <a:rPr lang="en-US" altLang="en-US" dirty="0" smtClean="0"/>
              <a:t>O</a:t>
            </a:r>
            <a:r>
              <a:rPr lang="en-US" altLang="en-US" baseline="-25000" dirty="0" smtClean="0"/>
              <a:t>2</a:t>
            </a:r>
            <a:endParaRPr lang="en-US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03200" y="5334000"/>
            <a:ext cx="8572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/>
              <a:t>Control</a:t>
            </a:r>
            <a:endParaRPr lang="en-US" sz="1050" dirty="0"/>
          </a:p>
        </p:txBody>
      </p:sp>
      <p:sp>
        <p:nvSpPr>
          <p:cNvPr id="9237" name="Rectangle 22"/>
          <p:cNvSpPr>
            <a:spLocks noChangeArrowheads="1"/>
          </p:cNvSpPr>
          <p:nvPr/>
        </p:nvSpPr>
        <p:spPr bwMode="auto">
          <a:xfrm>
            <a:off x="3008313" y="5302250"/>
            <a:ext cx="750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Control</a:t>
            </a:r>
            <a:endParaRPr lang="en-US" altLang="en-US"/>
          </a:p>
        </p:txBody>
      </p:sp>
      <p:sp>
        <p:nvSpPr>
          <p:cNvPr id="9238" name="Rectangle 23"/>
          <p:cNvSpPr>
            <a:spLocks noChangeArrowheads="1"/>
          </p:cNvSpPr>
          <p:nvPr/>
        </p:nvSpPr>
        <p:spPr bwMode="auto">
          <a:xfrm>
            <a:off x="6145213" y="5287963"/>
            <a:ext cx="752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Control</a:t>
            </a:r>
            <a:endParaRPr lang="en-US" altLang="en-US"/>
          </a:p>
        </p:txBody>
      </p:sp>
      <p:sp>
        <p:nvSpPr>
          <p:cNvPr id="9239" name="TextBox 24"/>
          <p:cNvSpPr txBox="1">
            <a:spLocks noChangeArrowheads="1"/>
          </p:cNvSpPr>
          <p:nvPr/>
        </p:nvSpPr>
        <p:spPr bwMode="auto">
          <a:xfrm>
            <a:off x="1174750" y="5302250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Air</a:t>
            </a:r>
            <a:endParaRPr lang="en-US" altLang="en-US"/>
          </a:p>
        </p:txBody>
      </p:sp>
      <p:sp>
        <p:nvSpPr>
          <p:cNvPr id="9240" name="TextBox 25"/>
          <p:cNvSpPr txBox="1">
            <a:spLocks noChangeArrowheads="1"/>
          </p:cNvSpPr>
          <p:nvPr/>
        </p:nvSpPr>
        <p:spPr bwMode="auto">
          <a:xfrm>
            <a:off x="7234238" y="5289550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Air</a:t>
            </a:r>
            <a:endParaRPr lang="en-US" altLang="en-US"/>
          </a:p>
        </p:txBody>
      </p:sp>
      <p:sp>
        <p:nvSpPr>
          <p:cNvPr id="9241" name="TextBox 26"/>
          <p:cNvSpPr txBox="1">
            <a:spLocks noChangeArrowheads="1"/>
          </p:cNvSpPr>
          <p:nvPr/>
        </p:nvSpPr>
        <p:spPr bwMode="auto">
          <a:xfrm>
            <a:off x="4078288" y="5302250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Air</a:t>
            </a:r>
            <a:endParaRPr lang="en-US" altLang="en-US"/>
          </a:p>
        </p:txBody>
      </p:sp>
      <p:sp>
        <p:nvSpPr>
          <p:cNvPr id="9242" name="TextBox 27"/>
          <p:cNvSpPr txBox="1">
            <a:spLocks noChangeArrowheads="1"/>
          </p:cNvSpPr>
          <p:nvPr/>
        </p:nvSpPr>
        <p:spPr bwMode="auto">
          <a:xfrm>
            <a:off x="4924425" y="5283200"/>
            <a:ext cx="712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H</a:t>
            </a:r>
            <a:r>
              <a:rPr lang="en-US" altLang="en-US" sz="1400" baseline="-25000"/>
              <a:t>2</a:t>
            </a:r>
            <a:r>
              <a:rPr lang="en-US" altLang="en-US" sz="1400"/>
              <a:t>O</a:t>
            </a:r>
            <a:r>
              <a:rPr lang="en-US" altLang="en-US" sz="1400" baseline="-25000"/>
              <a:t>2</a:t>
            </a:r>
            <a:endParaRPr lang="en-US" altLang="en-US"/>
          </a:p>
        </p:txBody>
      </p:sp>
      <p:sp>
        <p:nvSpPr>
          <p:cNvPr id="9243" name="TextBox 28"/>
          <p:cNvSpPr txBox="1">
            <a:spLocks noChangeArrowheads="1"/>
          </p:cNvSpPr>
          <p:nvPr/>
        </p:nvSpPr>
        <p:spPr bwMode="auto">
          <a:xfrm>
            <a:off x="8016875" y="5287963"/>
            <a:ext cx="712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H</a:t>
            </a:r>
            <a:r>
              <a:rPr lang="en-US" altLang="en-US" sz="1400" baseline="-25000"/>
              <a:t>2</a:t>
            </a:r>
            <a:r>
              <a:rPr lang="en-US" altLang="en-US" sz="1400"/>
              <a:t>O</a:t>
            </a:r>
            <a:r>
              <a:rPr lang="en-US" altLang="en-US" sz="1400" baseline="-25000"/>
              <a:t>2</a:t>
            </a:r>
            <a:endParaRPr lang="en-US" altLang="en-US"/>
          </a:p>
        </p:txBody>
      </p:sp>
      <p:sp>
        <p:nvSpPr>
          <p:cNvPr id="9244" name="TextBox 29"/>
          <p:cNvSpPr txBox="1">
            <a:spLocks noChangeArrowheads="1"/>
          </p:cNvSpPr>
          <p:nvPr/>
        </p:nvSpPr>
        <p:spPr bwMode="auto">
          <a:xfrm>
            <a:off x="1958975" y="5332413"/>
            <a:ext cx="712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400"/>
              <a:t>H</a:t>
            </a:r>
            <a:r>
              <a:rPr lang="en-US" altLang="en-US" sz="1400" baseline="-25000"/>
              <a:t>2</a:t>
            </a:r>
            <a:r>
              <a:rPr lang="en-US" altLang="en-US" sz="1400"/>
              <a:t>O</a:t>
            </a:r>
            <a:r>
              <a:rPr lang="en-US" altLang="en-US" sz="1400" baseline="-25000"/>
              <a:t>2</a:t>
            </a:r>
            <a:endParaRPr lang="en-US" altLang="en-US"/>
          </a:p>
        </p:txBody>
      </p:sp>
      <p:cxnSp>
        <p:nvCxnSpPr>
          <p:cNvPr id="9245" name="Straight Arrow Connector 31"/>
          <p:cNvCxnSpPr>
            <a:cxnSpLocks noChangeShapeType="1"/>
          </p:cNvCxnSpPr>
          <p:nvPr/>
        </p:nvCxnSpPr>
        <p:spPr bwMode="auto">
          <a:xfrm flipH="1">
            <a:off x="2027238" y="2598738"/>
            <a:ext cx="1706562" cy="109061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6" name="Straight Arrow Connector 33"/>
          <p:cNvCxnSpPr>
            <a:cxnSpLocks noChangeShapeType="1"/>
          </p:cNvCxnSpPr>
          <p:nvPr/>
        </p:nvCxnSpPr>
        <p:spPr bwMode="auto">
          <a:xfrm>
            <a:off x="4191000" y="2598738"/>
            <a:ext cx="0" cy="42386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7" name="Straight Arrow Connector 35"/>
          <p:cNvCxnSpPr>
            <a:cxnSpLocks noChangeShapeType="1"/>
          </p:cNvCxnSpPr>
          <p:nvPr/>
        </p:nvCxnSpPr>
        <p:spPr bwMode="auto">
          <a:xfrm>
            <a:off x="4722813" y="2632075"/>
            <a:ext cx="2038350" cy="10572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8" name="Straight Arrow Connector 41"/>
          <p:cNvCxnSpPr>
            <a:cxnSpLocks noChangeShapeType="1"/>
          </p:cNvCxnSpPr>
          <p:nvPr/>
        </p:nvCxnSpPr>
        <p:spPr bwMode="auto">
          <a:xfrm flipH="1">
            <a:off x="631825" y="4451350"/>
            <a:ext cx="328613" cy="3492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9" name="Straight Arrow Connector 43"/>
          <p:cNvCxnSpPr>
            <a:cxnSpLocks noChangeShapeType="1"/>
          </p:cNvCxnSpPr>
          <p:nvPr/>
        </p:nvCxnSpPr>
        <p:spPr bwMode="auto">
          <a:xfrm>
            <a:off x="7462838" y="4489450"/>
            <a:ext cx="0" cy="3238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0" name="Straight Arrow Connector 44"/>
          <p:cNvCxnSpPr>
            <a:cxnSpLocks noChangeShapeType="1"/>
          </p:cNvCxnSpPr>
          <p:nvPr/>
        </p:nvCxnSpPr>
        <p:spPr bwMode="auto">
          <a:xfrm flipH="1">
            <a:off x="4259263" y="4473575"/>
            <a:ext cx="3175" cy="3714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1" name="Straight Arrow Connector 45"/>
          <p:cNvCxnSpPr>
            <a:cxnSpLocks noChangeShapeType="1"/>
          </p:cNvCxnSpPr>
          <p:nvPr/>
        </p:nvCxnSpPr>
        <p:spPr bwMode="auto">
          <a:xfrm>
            <a:off x="1414463" y="4495800"/>
            <a:ext cx="7937" cy="33813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2" name="Straight Arrow Connector 46"/>
          <p:cNvCxnSpPr>
            <a:cxnSpLocks noChangeShapeType="1"/>
          </p:cNvCxnSpPr>
          <p:nvPr/>
        </p:nvCxnSpPr>
        <p:spPr bwMode="auto">
          <a:xfrm>
            <a:off x="8001000" y="4445000"/>
            <a:ext cx="301625" cy="2921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3" name="Straight Arrow Connector 47"/>
          <p:cNvCxnSpPr>
            <a:cxnSpLocks noChangeShapeType="1"/>
          </p:cNvCxnSpPr>
          <p:nvPr/>
        </p:nvCxnSpPr>
        <p:spPr bwMode="auto">
          <a:xfrm>
            <a:off x="4676775" y="4471988"/>
            <a:ext cx="336550" cy="2825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4" name="Straight Arrow Connector 48"/>
          <p:cNvCxnSpPr>
            <a:cxnSpLocks noChangeShapeType="1"/>
          </p:cNvCxnSpPr>
          <p:nvPr/>
        </p:nvCxnSpPr>
        <p:spPr bwMode="auto">
          <a:xfrm>
            <a:off x="1854200" y="4473575"/>
            <a:ext cx="379413" cy="2825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5" name="Straight Arrow Connector 49"/>
          <p:cNvCxnSpPr>
            <a:cxnSpLocks noChangeShapeType="1"/>
          </p:cNvCxnSpPr>
          <p:nvPr/>
        </p:nvCxnSpPr>
        <p:spPr bwMode="auto">
          <a:xfrm flipH="1">
            <a:off x="6646863" y="4451350"/>
            <a:ext cx="328612" cy="3492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6" name="Straight Arrow Connector 50"/>
          <p:cNvCxnSpPr>
            <a:cxnSpLocks noChangeShapeType="1"/>
          </p:cNvCxnSpPr>
          <p:nvPr/>
        </p:nvCxnSpPr>
        <p:spPr bwMode="auto">
          <a:xfrm flipH="1">
            <a:off x="3465513" y="4462463"/>
            <a:ext cx="328612" cy="3492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Study Design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03225" y="1676400"/>
            <a:ext cx="772795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Torrontes grapes</a:t>
            </a:r>
          </a:p>
          <a:p>
            <a:pPr eaLnBrk="1" hangingPunct="1"/>
            <a:r>
              <a:rPr lang="en-US" altLang="en-US" smtClean="0"/>
              <a:t>Hydrogen peroxide treatment: 150 mL of 3% H</a:t>
            </a:r>
            <a:r>
              <a:rPr lang="en-US" altLang="en-US" baseline="-25000" smtClean="0"/>
              <a:t>2</a:t>
            </a:r>
            <a:r>
              <a:rPr lang="en-US" altLang="en-US" smtClean="0"/>
              <a:t>O</a:t>
            </a:r>
            <a:r>
              <a:rPr lang="en-US" altLang="en-US" baseline="-25000" smtClean="0"/>
              <a:t>2</a:t>
            </a:r>
            <a:r>
              <a:rPr lang="en-US" altLang="en-US" smtClean="0"/>
              <a:t> </a:t>
            </a:r>
          </a:p>
          <a:p>
            <a:pPr eaLnBrk="1" hangingPunct="1"/>
            <a:r>
              <a:rPr lang="en-US" altLang="en-US" smtClean="0"/>
              <a:t>Aeration treatment: 30 minutes of air circulation using the pump on the IFCS with the intake valve set to 5.5  </a:t>
            </a:r>
          </a:p>
          <a:p>
            <a:pPr eaLnBrk="1" hangingPunct="1"/>
            <a:r>
              <a:rPr lang="en-US" altLang="en-US" smtClean="0"/>
              <a:t>No SO</a:t>
            </a:r>
            <a:r>
              <a:rPr lang="en-US" altLang="en-US" baseline="-25000" smtClean="0"/>
              <a:t>2</a:t>
            </a:r>
            <a:r>
              <a:rPr lang="en-US" altLang="en-US" smtClean="0"/>
              <a:t> additions</a:t>
            </a:r>
          </a:p>
          <a:p>
            <a:pPr eaLnBrk="1" hangingPunct="1"/>
            <a:r>
              <a:rPr lang="en-US" altLang="en-US" smtClean="0"/>
              <a:t>Inoculation with the commercial yeast strain EC1118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52400" y="266700"/>
            <a:ext cx="8382000" cy="11049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Juice Composition and Fermentation Conditions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1828800"/>
          <a:ext cx="6705600" cy="434340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39540"/>
                <a:gridCol w="2766060"/>
              </a:tblGrid>
              <a:tr h="42330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Juice Analysis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</a:tr>
              <a:tr h="490012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Brix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23.9</a:t>
                      </a:r>
                      <a:endParaRPr lang="en-US" sz="1500" dirty="0"/>
                    </a:p>
                  </a:txBody>
                  <a:tcPr/>
                </a:tc>
              </a:tr>
              <a:tr h="490012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pH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3.71</a:t>
                      </a:r>
                      <a:endParaRPr lang="en-US" sz="1500" dirty="0"/>
                    </a:p>
                  </a:txBody>
                  <a:tcPr/>
                </a:tc>
              </a:tr>
              <a:tr h="490012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Titratable Acidity (g/L)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3.97</a:t>
                      </a:r>
                      <a:endParaRPr lang="en-US" sz="1500" dirty="0"/>
                    </a:p>
                  </a:txBody>
                  <a:tcPr/>
                </a:tc>
              </a:tr>
              <a:tr h="490012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NOPA (mg/L)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136</a:t>
                      </a:r>
                      <a:endParaRPr lang="en-US" sz="1500" dirty="0"/>
                    </a:p>
                  </a:txBody>
                  <a:tcPr/>
                </a:tc>
              </a:tr>
              <a:tr h="490012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Ammonia (mg/l)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13</a:t>
                      </a:r>
                      <a:endParaRPr lang="en-US" sz="1500" dirty="0"/>
                    </a:p>
                  </a:txBody>
                  <a:tcPr/>
                </a:tc>
              </a:tr>
              <a:tr h="490012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Yeast Assimilable Nitrogen</a:t>
                      </a:r>
                      <a:r>
                        <a:rPr lang="en-US" sz="1500" baseline="0" dirty="0" smtClean="0"/>
                        <a:t> (mg/L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149</a:t>
                      </a:r>
                      <a:endParaRPr lang="en-US" sz="1500" dirty="0"/>
                    </a:p>
                  </a:txBody>
                  <a:tcPr/>
                </a:tc>
              </a:tr>
              <a:tr h="490012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Fermentation</a:t>
                      </a:r>
                      <a:r>
                        <a:rPr lang="en-US" sz="1500" baseline="0" dirty="0" smtClean="0"/>
                        <a:t> Volume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24.2 gallons</a:t>
                      </a:r>
                      <a:endParaRPr lang="en-US" sz="1500" dirty="0"/>
                    </a:p>
                  </a:txBody>
                  <a:tcPr/>
                </a:tc>
              </a:tr>
              <a:tr h="490012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Fermentation</a:t>
                      </a:r>
                      <a:r>
                        <a:rPr lang="en-US" sz="1500" baseline="0" dirty="0" smtClean="0"/>
                        <a:t> Temperature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17°C</a:t>
                      </a:r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untitled 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lnDef>
  </a:objectDefaults>
  <a:extraClrSchemeLst>
    <a:extraClrScheme>
      <a:clrScheme name="untitled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2" id="{A345F0AC-0293-401C-9755-60A0735EB98E}" vid="{B0C715E9-A072-4540-846C-698231679C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652</TotalTime>
  <Words>882</Words>
  <Application>Microsoft Office PowerPoint</Application>
  <PresentationFormat>On-screen Show (4:3)</PresentationFormat>
  <Paragraphs>183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 Unicode MS</vt:lpstr>
      <vt:lpstr>MS Gothic</vt:lpstr>
      <vt:lpstr>Arial</vt:lpstr>
      <vt:lpstr>Calibri</vt:lpstr>
      <vt:lpstr>Helvetica</vt:lpstr>
      <vt:lpstr>Monotype Sorts</vt:lpstr>
      <vt:lpstr>Tahoma</vt:lpstr>
      <vt:lpstr>Times</vt:lpstr>
      <vt:lpstr>Wingdings</vt:lpstr>
      <vt:lpstr>Theme2</vt:lpstr>
      <vt:lpstr>Impact of Oxygen and Hydrogen Peroxide Treatments on Torrontes Aroma  Profiles</vt:lpstr>
      <vt:lpstr>Oxygen in Wine</vt:lpstr>
      <vt:lpstr>Goal of Study</vt:lpstr>
      <vt:lpstr>Key Questions</vt:lpstr>
      <vt:lpstr>Impact of Oxygen</vt:lpstr>
      <vt:lpstr>Impact of H2O2</vt:lpstr>
      <vt:lpstr> Study Design</vt:lpstr>
      <vt:lpstr>Study Design</vt:lpstr>
      <vt:lpstr>Juice Composition and Fermentation Conditions</vt:lpstr>
      <vt:lpstr>Oxidation Characters in Wine</vt:lpstr>
      <vt:lpstr>Oxygen and Chemical Oxidation</vt:lpstr>
      <vt:lpstr>Oxidation Chemistry of Wine</vt:lpstr>
      <vt:lpstr>Oxidation Chemistry of Wine</vt:lpstr>
      <vt:lpstr>Oxidation Chemistry of Wine</vt:lpstr>
      <vt:lpstr>PowerPoint Presentation</vt:lpstr>
      <vt:lpstr>Enzymatic Oxidation</vt:lpstr>
      <vt:lpstr>Control of Enzymatic Oxidation</vt:lpstr>
      <vt:lpstr>PowerPoint Presentation</vt:lpstr>
      <vt:lpstr>Oxidative Damage to Wine</vt:lpstr>
      <vt:lpstr>Common Oxidation Reactions of Wine</vt:lpstr>
      <vt:lpstr>Acetaldehyde</vt:lpstr>
      <vt:lpstr>Fusel Aldehydes</vt:lpstr>
      <vt:lpstr>Fusel Aldehydes</vt:lpstr>
      <vt:lpstr>Findings from Study</vt:lpstr>
      <vt:lpstr>Acknowledgments</vt:lpstr>
      <vt:lpstr> Tasting</vt:lpstr>
      <vt:lpstr>Torrontes Tasting</vt:lpstr>
    </vt:vector>
  </TitlesOfParts>
  <Company>University of California,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Preventing Sulfur Taint Formation by Saccharomyces</dc:title>
  <dc:creator>bisson.lf</dc:creator>
  <cp:lastModifiedBy>Bogart, Kay</cp:lastModifiedBy>
  <cp:revision>66</cp:revision>
  <dcterms:created xsi:type="dcterms:W3CDTF">2007-10-14T17:23:55Z</dcterms:created>
  <dcterms:modified xsi:type="dcterms:W3CDTF">2015-05-29T17:30:18Z</dcterms:modified>
</cp:coreProperties>
</file>