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2" r:id="rId2"/>
  </p:sldMasterIdLst>
  <p:notesMasterIdLst>
    <p:notesMasterId r:id="rId16"/>
  </p:notesMasterIdLst>
  <p:sldIdLst>
    <p:sldId id="257" r:id="rId3"/>
    <p:sldId id="259" r:id="rId4"/>
    <p:sldId id="260" r:id="rId5"/>
    <p:sldId id="272" r:id="rId6"/>
    <p:sldId id="271" r:id="rId7"/>
    <p:sldId id="273" r:id="rId8"/>
    <p:sldId id="261" r:id="rId9"/>
    <p:sldId id="270" r:id="rId10"/>
    <p:sldId id="258" r:id="rId11"/>
    <p:sldId id="274" r:id="rId12"/>
    <p:sldId id="266" r:id="rId13"/>
    <p:sldId id="268" r:id="rId14"/>
    <p:sldId id="267" r:id="rId15"/>
  </p:sldIdLst>
  <p:sldSz cx="9144000" cy="6858000" type="screen4x3"/>
  <p:notesSz cx="6950075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698" y="60"/>
      </p:cViewPr>
      <p:guideLst/>
    </p:cSldViewPr>
  </p:slideViewPr>
  <p:notesTextViewPr>
    <p:cViewPr>
      <p:scale>
        <a:sx n="1" d="1"/>
        <a:sy n="1" d="1"/>
      </p:scale>
      <p:origin x="0" y="-10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64687C-5CE4-4E55-B512-FD1AEFBB5FAA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CB2689-469D-4DB4-9C6B-17E94893232C}">
      <dgm:prSet phldrT="[Text]" custT="1"/>
      <dgm:spPr/>
      <dgm:t>
        <a:bodyPr/>
        <a:lstStyle/>
        <a:p>
          <a:r>
            <a:rPr lang="en-US" sz="1000" b="1" u="sng" dirty="0" smtClean="0">
              <a:solidFill>
                <a:schemeClr val="tx1"/>
              </a:solidFill>
            </a:rPr>
            <a:t>Hiring Manager</a:t>
          </a:r>
        </a:p>
        <a:p>
          <a:r>
            <a:rPr lang="en-US" sz="1000" dirty="0" smtClean="0">
              <a:solidFill>
                <a:schemeClr val="tx1"/>
              </a:solidFill>
            </a:rPr>
            <a:t> Initiates a request to create a position:  Submits Position Management Form, PD &amp; </a:t>
          </a:r>
          <a:r>
            <a:rPr lang="en-US" sz="1000" dirty="0" err="1" smtClean="0">
              <a:solidFill>
                <a:schemeClr val="tx1"/>
              </a:solidFill>
            </a:rPr>
            <a:t>Zendesk</a:t>
          </a:r>
          <a:r>
            <a:rPr lang="en-US" sz="1000" dirty="0" smtClean="0">
              <a:solidFill>
                <a:schemeClr val="tx1"/>
              </a:solidFill>
            </a:rPr>
            <a:t> Ticket.</a:t>
          </a:r>
          <a:endParaRPr lang="en-US" sz="1000" dirty="0">
            <a:solidFill>
              <a:schemeClr val="tx1"/>
            </a:solidFill>
          </a:endParaRPr>
        </a:p>
      </dgm:t>
    </dgm:pt>
    <dgm:pt modelId="{094F3D25-13EB-4B60-B6F0-1927949F680F}" type="parTrans" cxnId="{265D07A4-163C-472C-B53B-33EB80348CE9}">
      <dgm:prSet/>
      <dgm:spPr/>
      <dgm:t>
        <a:bodyPr/>
        <a:lstStyle/>
        <a:p>
          <a:endParaRPr lang="en-US"/>
        </a:p>
      </dgm:t>
    </dgm:pt>
    <dgm:pt modelId="{138AAC7E-4DB3-4CF3-AF91-8C5FEBDFFBF5}" type="sibTrans" cxnId="{265D07A4-163C-472C-B53B-33EB80348CE9}">
      <dgm:prSet/>
      <dgm:spPr/>
      <dgm:t>
        <a:bodyPr/>
        <a:lstStyle/>
        <a:p>
          <a:endParaRPr lang="en-US"/>
        </a:p>
      </dgm:t>
    </dgm:pt>
    <dgm:pt modelId="{11C6C53A-5314-41D3-9822-F047F65D5F10}">
      <dgm:prSet phldrT="[Text]" custT="1"/>
      <dgm:spPr/>
      <dgm:t>
        <a:bodyPr/>
        <a:lstStyle/>
        <a:p>
          <a:r>
            <a:rPr lang="en-US" sz="1000" b="1" u="sng" dirty="0" smtClean="0">
              <a:solidFill>
                <a:schemeClr val="tx1"/>
              </a:solidFill>
            </a:rPr>
            <a:t>Director</a:t>
          </a:r>
        </a:p>
        <a:p>
          <a:r>
            <a:rPr lang="en-US" sz="1000" dirty="0" smtClean="0">
              <a:solidFill>
                <a:schemeClr val="tx1"/>
              </a:solidFill>
            </a:rPr>
            <a:t>Reviews position request and PD, approves and sends it to the Business Officer/Financial Control point.</a:t>
          </a:r>
          <a:endParaRPr lang="en-US" sz="1000" dirty="0">
            <a:solidFill>
              <a:schemeClr val="tx1"/>
            </a:solidFill>
          </a:endParaRPr>
        </a:p>
      </dgm:t>
    </dgm:pt>
    <dgm:pt modelId="{A037C2DC-2888-4C58-8B85-998FC64F177F}" type="parTrans" cxnId="{7E1C4000-92A1-4182-BE25-B20C5DB0254B}">
      <dgm:prSet/>
      <dgm:spPr/>
      <dgm:t>
        <a:bodyPr/>
        <a:lstStyle/>
        <a:p>
          <a:endParaRPr lang="en-US"/>
        </a:p>
      </dgm:t>
    </dgm:pt>
    <dgm:pt modelId="{66CDA5B0-4841-4BF8-B0EA-19E4E29C1B2A}" type="sibTrans" cxnId="{7E1C4000-92A1-4182-BE25-B20C5DB0254B}">
      <dgm:prSet/>
      <dgm:spPr/>
      <dgm:t>
        <a:bodyPr/>
        <a:lstStyle/>
        <a:p>
          <a:endParaRPr lang="en-US"/>
        </a:p>
      </dgm:t>
    </dgm:pt>
    <dgm:pt modelId="{36FD0B31-2397-47F9-8D5B-6ED24C45F043}">
      <dgm:prSet phldrT="[Text]" custT="1"/>
      <dgm:spPr/>
      <dgm:t>
        <a:bodyPr/>
        <a:lstStyle/>
        <a:p>
          <a:r>
            <a:rPr lang="en-US" sz="1000" b="1" u="sng" dirty="0" smtClean="0">
              <a:solidFill>
                <a:schemeClr val="tx1"/>
              </a:solidFill>
            </a:rPr>
            <a:t>Financial Control (Business Officer</a:t>
          </a:r>
          <a:r>
            <a:rPr lang="en-US" sz="1000" b="1" dirty="0" smtClean="0">
              <a:solidFill>
                <a:schemeClr val="tx1"/>
              </a:solidFill>
            </a:rPr>
            <a:t>)</a:t>
          </a:r>
        </a:p>
        <a:p>
          <a:r>
            <a:rPr lang="en-US" sz="1000" dirty="0" smtClean="0">
              <a:solidFill>
                <a:schemeClr val="tx1"/>
              </a:solidFill>
            </a:rPr>
            <a:t>Validates funding, signs and sends to RPM.</a:t>
          </a:r>
          <a:endParaRPr lang="en-US" sz="1000" dirty="0">
            <a:solidFill>
              <a:schemeClr val="tx1"/>
            </a:solidFill>
          </a:endParaRPr>
        </a:p>
      </dgm:t>
    </dgm:pt>
    <dgm:pt modelId="{04E40BEC-7761-4150-A2F4-C62AD530A947}" type="parTrans" cxnId="{E3EC0C63-57F5-41D9-A923-4FD437BD211E}">
      <dgm:prSet/>
      <dgm:spPr/>
      <dgm:t>
        <a:bodyPr/>
        <a:lstStyle/>
        <a:p>
          <a:endParaRPr lang="en-US"/>
        </a:p>
      </dgm:t>
    </dgm:pt>
    <dgm:pt modelId="{8FA07FA8-429E-490F-BC09-6841B89950A8}" type="sibTrans" cxnId="{E3EC0C63-57F5-41D9-A923-4FD437BD211E}">
      <dgm:prSet/>
      <dgm:spPr/>
      <dgm:t>
        <a:bodyPr/>
        <a:lstStyle/>
        <a:p>
          <a:endParaRPr lang="en-US"/>
        </a:p>
      </dgm:t>
    </dgm:pt>
    <dgm:pt modelId="{0A8798BC-A3D9-4B70-84D2-1543974A866D}">
      <dgm:prSet phldrT="[Text]" custT="1"/>
      <dgm:spPr/>
      <dgm:t>
        <a:bodyPr/>
        <a:lstStyle/>
        <a:p>
          <a:r>
            <a:rPr lang="en-US" sz="1000" b="1" u="sng" dirty="0" smtClean="0">
              <a:solidFill>
                <a:schemeClr val="tx1"/>
              </a:solidFill>
            </a:rPr>
            <a:t>RPM</a:t>
          </a:r>
        </a:p>
        <a:p>
          <a:r>
            <a:rPr lang="en-US" sz="1000" dirty="0" smtClean="0">
              <a:solidFill>
                <a:schemeClr val="tx1"/>
              </a:solidFill>
            </a:rPr>
            <a:t>Reviews funding, validates accounts and submits final approval to HR.</a:t>
          </a:r>
          <a:endParaRPr lang="en-US" sz="1000" dirty="0">
            <a:solidFill>
              <a:schemeClr val="tx1"/>
            </a:solidFill>
          </a:endParaRPr>
        </a:p>
      </dgm:t>
    </dgm:pt>
    <dgm:pt modelId="{96BB02C7-3C2F-4424-ADB4-5059212A2D6B}" type="parTrans" cxnId="{B5FEA9F6-5CCB-4107-A10C-469E0A4B1B68}">
      <dgm:prSet/>
      <dgm:spPr/>
      <dgm:t>
        <a:bodyPr/>
        <a:lstStyle/>
        <a:p>
          <a:endParaRPr lang="en-US"/>
        </a:p>
      </dgm:t>
    </dgm:pt>
    <dgm:pt modelId="{DDE593C7-2BD1-4D81-AFC3-E2F2FF640A41}" type="sibTrans" cxnId="{B5FEA9F6-5CCB-4107-A10C-469E0A4B1B68}">
      <dgm:prSet/>
      <dgm:spPr/>
      <dgm:t>
        <a:bodyPr/>
        <a:lstStyle/>
        <a:p>
          <a:endParaRPr lang="en-US"/>
        </a:p>
      </dgm:t>
    </dgm:pt>
    <dgm:pt modelId="{5304894F-E488-46D5-8392-65FF3DA097D5}">
      <dgm:prSet phldrT="[Text]" custT="1"/>
      <dgm:spPr/>
      <dgm:t>
        <a:bodyPr/>
        <a:lstStyle/>
        <a:p>
          <a:r>
            <a:rPr lang="en-US" sz="1000" b="1" u="sng" dirty="0" smtClean="0">
              <a:solidFill>
                <a:schemeClr val="tx1"/>
              </a:solidFill>
            </a:rPr>
            <a:t>HR </a:t>
          </a:r>
          <a:r>
            <a:rPr lang="en-US" sz="1000" b="1" u="sng" dirty="0" smtClean="0">
              <a:solidFill>
                <a:schemeClr val="tx1"/>
              </a:solidFill>
            </a:rPr>
            <a:t>Recruiter</a:t>
          </a:r>
          <a:endParaRPr lang="en-US" sz="1000" b="1" u="sng" dirty="0" smtClean="0">
            <a:solidFill>
              <a:schemeClr val="tx1"/>
            </a:solidFill>
          </a:endParaRPr>
        </a:p>
        <a:p>
          <a:r>
            <a:rPr lang="en-US" sz="1000" dirty="0" smtClean="0">
              <a:solidFill>
                <a:schemeClr val="tx1"/>
              </a:solidFill>
            </a:rPr>
            <a:t>Reviews title and PD for accuracy, approves and submits to Position Administrator.</a:t>
          </a:r>
          <a:endParaRPr lang="en-US" sz="1000" dirty="0">
            <a:solidFill>
              <a:schemeClr val="tx1"/>
            </a:solidFill>
          </a:endParaRPr>
        </a:p>
      </dgm:t>
    </dgm:pt>
    <dgm:pt modelId="{66B1AA0A-83B0-497D-9B39-F4AB80673C84}" type="parTrans" cxnId="{4FA5D08E-07D7-4703-A5D5-BC6882252E25}">
      <dgm:prSet/>
      <dgm:spPr/>
      <dgm:t>
        <a:bodyPr/>
        <a:lstStyle/>
        <a:p>
          <a:endParaRPr lang="en-US"/>
        </a:p>
      </dgm:t>
    </dgm:pt>
    <dgm:pt modelId="{4DC109A5-0293-4F9A-9192-A618C1295F94}" type="sibTrans" cxnId="{4FA5D08E-07D7-4703-A5D5-BC6882252E25}">
      <dgm:prSet/>
      <dgm:spPr/>
      <dgm:t>
        <a:bodyPr/>
        <a:lstStyle/>
        <a:p>
          <a:endParaRPr lang="en-US"/>
        </a:p>
      </dgm:t>
    </dgm:pt>
    <dgm:pt modelId="{DE67A960-9BE6-443B-BD98-8122B6C357CB}">
      <dgm:prSet phldrT="[Text]" custT="1"/>
      <dgm:spPr/>
      <dgm:t>
        <a:bodyPr/>
        <a:lstStyle/>
        <a:p>
          <a:r>
            <a:rPr lang="en-US" sz="1000" b="1" u="sng" dirty="0" smtClean="0">
              <a:solidFill>
                <a:schemeClr val="tx1"/>
              </a:solidFill>
            </a:rPr>
            <a:t>Position Administrator</a:t>
          </a:r>
        </a:p>
        <a:p>
          <a:r>
            <a:rPr lang="en-US" sz="1000" dirty="0" smtClean="0">
              <a:solidFill>
                <a:schemeClr val="tx1"/>
              </a:solidFill>
            </a:rPr>
            <a:t>Enters position, sends confirmation and Position Number to appropriate chain of contacts (HR, HM/Director, BOC, BO).</a:t>
          </a:r>
          <a:endParaRPr lang="en-US" sz="1000" dirty="0">
            <a:solidFill>
              <a:schemeClr val="tx1"/>
            </a:solidFill>
          </a:endParaRPr>
        </a:p>
      </dgm:t>
    </dgm:pt>
    <dgm:pt modelId="{AD8B24EC-0491-491B-A8C9-578EF75B53D0}" type="parTrans" cxnId="{DDB5764E-13E9-4373-B639-03EF7FD14540}">
      <dgm:prSet/>
      <dgm:spPr/>
      <dgm:t>
        <a:bodyPr/>
        <a:lstStyle/>
        <a:p>
          <a:endParaRPr lang="en-US"/>
        </a:p>
      </dgm:t>
    </dgm:pt>
    <dgm:pt modelId="{E013B7E4-B760-44B0-BE8F-6AF1D4D31D29}" type="sibTrans" cxnId="{DDB5764E-13E9-4373-B639-03EF7FD14540}">
      <dgm:prSet/>
      <dgm:spPr/>
      <dgm:t>
        <a:bodyPr/>
        <a:lstStyle/>
        <a:p>
          <a:endParaRPr lang="en-US"/>
        </a:p>
      </dgm:t>
    </dgm:pt>
    <dgm:pt modelId="{519CB841-AEB4-43EC-9C92-B368E50075C9}" type="pres">
      <dgm:prSet presAssocID="{DA64687C-5CE4-4E55-B512-FD1AEFBB5F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A6D7F9-5810-439C-B3BA-A43B34C4681F}" type="pres">
      <dgm:prSet presAssocID="{DA64687C-5CE4-4E55-B512-FD1AEFBB5FAA}" presName="cycle" presStyleCnt="0"/>
      <dgm:spPr/>
    </dgm:pt>
    <dgm:pt modelId="{85D630A4-9924-413A-8134-A4D306C8ACF9}" type="pres">
      <dgm:prSet presAssocID="{E7CB2689-469D-4DB4-9C6B-17E94893232C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EBC31-A809-4078-99A2-6B79706C1A4B}" type="pres">
      <dgm:prSet presAssocID="{138AAC7E-4DB3-4CF3-AF91-8C5FEBDFFBF5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CBCDFCAF-7AFA-4DC4-AE96-BD2BF4D36E1F}" type="pres">
      <dgm:prSet presAssocID="{11C6C53A-5314-41D3-9822-F047F65D5F10}" presName="nodeFollowingNodes" presStyleLbl="node1" presStyleIdx="1" presStyleCnt="6" custScaleY="118614" custRadScaleRad="93263" custRadScaleInc="15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AD3F1-C30A-4D13-A8AD-16899BAD8453}" type="pres">
      <dgm:prSet presAssocID="{36FD0B31-2397-47F9-8D5B-6ED24C45F043}" presName="nodeFollowingNodes" presStyleLbl="node1" presStyleIdx="2" presStyleCnt="6" custRadScaleRad="93995" custRadScaleInc="-138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6DAB8C-B606-4867-9B5A-C1A1BCAAFB7D}" type="pres">
      <dgm:prSet presAssocID="{0A8798BC-A3D9-4B70-84D2-1543974A866D}" presName="nodeFollowingNodes" presStyleLbl="node1" presStyleIdx="3" presStyleCnt="6" custRadScaleRad="100109" custRadScaleInc="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C32F8-3834-45A7-8F9B-ADD9F1A928D5}" type="pres">
      <dgm:prSet presAssocID="{5304894F-E488-46D5-8392-65FF3DA097D5}" presName="nodeFollowingNodes" presStyleLbl="node1" presStyleIdx="4" presStyleCnt="6" custRadScaleRad="93995" custRadScaleInc="138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E128F-8E0D-4976-87AD-97ACB85DE3FC}" type="pres">
      <dgm:prSet presAssocID="{DE67A960-9BE6-443B-BD98-8122B6C357CB}" presName="nodeFollowingNodes" presStyleLbl="node1" presStyleIdx="5" presStyleCnt="6" custScaleY="118614" custRadScaleRad="93263" custRadScaleInc="-15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90DA1A-2BCF-401D-A755-5AF2C9763A96}" type="presOf" srcId="{36FD0B31-2397-47F9-8D5B-6ED24C45F043}" destId="{411AD3F1-C30A-4D13-A8AD-16899BAD8453}" srcOrd="0" destOrd="0" presId="urn:microsoft.com/office/officeart/2005/8/layout/cycle3"/>
    <dgm:cxn modelId="{F76968AD-F634-4D1D-B19A-1E34F2B94B5A}" type="presOf" srcId="{11C6C53A-5314-41D3-9822-F047F65D5F10}" destId="{CBCDFCAF-7AFA-4DC4-AE96-BD2BF4D36E1F}" srcOrd="0" destOrd="0" presId="urn:microsoft.com/office/officeart/2005/8/layout/cycle3"/>
    <dgm:cxn modelId="{DDB5764E-13E9-4373-B639-03EF7FD14540}" srcId="{DA64687C-5CE4-4E55-B512-FD1AEFBB5FAA}" destId="{DE67A960-9BE6-443B-BD98-8122B6C357CB}" srcOrd="5" destOrd="0" parTransId="{AD8B24EC-0491-491B-A8C9-578EF75B53D0}" sibTransId="{E013B7E4-B760-44B0-BE8F-6AF1D4D31D29}"/>
    <dgm:cxn modelId="{265D07A4-163C-472C-B53B-33EB80348CE9}" srcId="{DA64687C-5CE4-4E55-B512-FD1AEFBB5FAA}" destId="{E7CB2689-469D-4DB4-9C6B-17E94893232C}" srcOrd="0" destOrd="0" parTransId="{094F3D25-13EB-4B60-B6F0-1927949F680F}" sibTransId="{138AAC7E-4DB3-4CF3-AF91-8C5FEBDFFBF5}"/>
    <dgm:cxn modelId="{7E1C4000-92A1-4182-BE25-B20C5DB0254B}" srcId="{DA64687C-5CE4-4E55-B512-FD1AEFBB5FAA}" destId="{11C6C53A-5314-41D3-9822-F047F65D5F10}" srcOrd="1" destOrd="0" parTransId="{A037C2DC-2888-4C58-8B85-998FC64F177F}" sibTransId="{66CDA5B0-4841-4BF8-B0EA-19E4E29C1B2A}"/>
    <dgm:cxn modelId="{ABE97099-20D1-4B67-8CF7-99C34A229E12}" type="presOf" srcId="{0A8798BC-A3D9-4B70-84D2-1543974A866D}" destId="{366DAB8C-B606-4867-9B5A-C1A1BCAAFB7D}" srcOrd="0" destOrd="0" presId="urn:microsoft.com/office/officeart/2005/8/layout/cycle3"/>
    <dgm:cxn modelId="{A251BB18-4E2B-48F1-8EA0-71E4A085B197}" type="presOf" srcId="{E7CB2689-469D-4DB4-9C6B-17E94893232C}" destId="{85D630A4-9924-413A-8134-A4D306C8ACF9}" srcOrd="0" destOrd="0" presId="urn:microsoft.com/office/officeart/2005/8/layout/cycle3"/>
    <dgm:cxn modelId="{4FA5D08E-07D7-4703-A5D5-BC6882252E25}" srcId="{DA64687C-5CE4-4E55-B512-FD1AEFBB5FAA}" destId="{5304894F-E488-46D5-8392-65FF3DA097D5}" srcOrd="4" destOrd="0" parTransId="{66B1AA0A-83B0-497D-9B39-F4AB80673C84}" sibTransId="{4DC109A5-0293-4F9A-9192-A618C1295F94}"/>
    <dgm:cxn modelId="{54CBD2D1-A674-44A8-95C8-6E65B31D439F}" type="presOf" srcId="{DE67A960-9BE6-443B-BD98-8122B6C357CB}" destId="{394E128F-8E0D-4976-87AD-97ACB85DE3FC}" srcOrd="0" destOrd="0" presId="urn:microsoft.com/office/officeart/2005/8/layout/cycle3"/>
    <dgm:cxn modelId="{E3EC0C63-57F5-41D9-A923-4FD437BD211E}" srcId="{DA64687C-5CE4-4E55-B512-FD1AEFBB5FAA}" destId="{36FD0B31-2397-47F9-8D5B-6ED24C45F043}" srcOrd="2" destOrd="0" parTransId="{04E40BEC-7761-4150-A2F4-C62AD530A947}" sibTransId="{8FA07FA8-429E-490F-BC09-6841B89950A8}"/>
    <dgm:cxn modelId="{66A4341F-6C5C-4BD9-8CDF-701CA286BAD8}" type="presOf" srcId="{138AAC7E-4DB3-4CF3-AF91-8C5FEBDFFBF5}" destId="{686EBC31-A809-4078-99A2-6B79706C1A4B}" srcOrd="0" destOrd="0" presId="urn:microsoft.com/office/officeart/2005/8/layout/cycle3"/>
    <dgm:cxn modelId="{94AE6DB3-629B-4F06-A6B7-A7D663F2182B}" type="presOf" srcId="{DA64687C-5CE4-4E55-B512-FD1AEFBB5FAA}" destId="{519CB841-AEB4-43EC-9C92-B368E50075C9}" srcOrd="0" destOrd="0" presId="urn:microsoft.com/office/officeart/2005/8/layout/cycle3"/>
    <dgm:cxn modelId="{B5FEA9F6-5CCB-4107-A10C-469E0A4B1B68}" srcId="{DA64687C-5CE4-4E55-B512-FD1AEFBB5FAA}" destId="{0A8798BC-A3D9-4B70-84D2-1543974A866D}" srcOrd="3" destOrd="0" parTransId="{96BB02C7-3C2F-4424-ADB4-5059212A2D6B}" sibTransId="{DDE593C7-2BD1-4D81-AFC3-E2F2FF640A41}"/>
    <dgm:cxn modelId="{73FB46B7-60C0-4CA2-8F72-F1102DF45DBC}" type="presOf" srcId="{5304894F-E488-46D5-8392-65FF3DA097D5}" destId="{BBBC32F8-3834-45A7-8F9B-ADD9F1A928D5}" srcOrd="0" destOrd="0" presId="urn:microsoft.com/office/officeart/2005/8/layout/cycle3"/>
    <dgm:cxn modelId="{C54BEBE2-32D8-42CB-9AF4-325C88AF9295}" type="presParOf" srcId="{519CB841-AEB4-43EC-9C92-B368E50075C9}" destId="{D0A6D7F9-5810-439C-B3BA-A43B34C4681F}" srcOrd="0" destOrd="0" presId="urn:microsoft.com/office/officeart/2005/8/layout/cycle3"/>
    <dgm:cxn modelId="{169C99FC-197F-4BBA-9A75-84D8EFCF1649}" type="presParOf" srcId="{D0A6D7F9-5810-439C-B3BA-A43B34C4681F}" destId="{85D630A4-9924-413A-8134-A4D306C8ACF9}" srcOrd="0" destOrd="0" presId="urn:microsoft.com/office/officeart/2005/8/layout/cycle3"/>
    <dgm:cxn modelId="{C7E58D09-F3C5-4BAA-854F-407D2EA1022B}" type="presParOf" srcId="{D0A6D7F9-5810-439C-B3BA-A43B34C4681F}" destId="{686EBC31-A809-4078-99A2-6B79706C1A4B}" srcOrd="1" destOrd="0" presId="urn:microsoft.com/office/officeart/2005/8/layout/cycle3"/>
    <dgm:cxn modelId="{71113A9F-747D-464D-84A5-6E9675022030}" type="presParOf" srcId="{D0A6D7F9-5810-439C-B3BA-A43B34C4681F}" destId="{CBCDFCAF-7AFA-4DC4-AE96-BD2BF4D36E1F}" srcOrd="2" destOrd="0" presId="urn:microsoft.com/office/officeart/2005/8/layout/cycle3"/>
    <dgm:cxn modelId="{DB204122-3A52-47A7-9D23-FE4A6A090699}" type="presParOf" srcId="{D0A6D7F9-5810-439C-B3BA-A43B34C4681F}" destId="{411AD3F1-C30A-4D13-A8AD-16899BAD8453}" srcOrd="3" destOrd="0" presId="urn:microsoft.com/office/officeart/2005/8/layout/cycle3"/>
    <dgm:cxn modelId="{E57F3F99-577E-444D-8EF6-B19408CD98FF}" type="presParOf" srcId="{D0A6D7F9-5810-439C-B3BA-A43B34C4681F}" destId="{366DAB8C-B606-4867-9B5A-C1A1BCAAFB7D}" srcOrd="4" destOrd="0" presId="urn:microsoft.com/office/officeart/2005/8/layout/cycle3"/>
    <dgm:cxn modelId="{646D816E-C48B-4051-9484-EE8251AB9F97}" type="presParOf" srcId="{D0A6D7F9-5810-439C-B3BA-A43B34C4681F}" destId="{BBBC32F8-3834-45A7-8F9B-ADD9F1A928D5}" srcOrd="5" destOrd="0" presId="urn:microsoft.com/office/officeart/2005/8/layout/cycle3"/>
    <dgm:cxn modelId="{162DBDA1-25DF-4D4C-AE7E-8266F5DFF405}" type="presParOf" srcId="{D0A6D7F9-5810-439C-B3BA-A43B34C4681F}" destId="{394E128F-8E0D-4976-87AD-97ACB85DE3FC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EBC31-A809-4078-99A2-6B79706C1A4B}">
      <dsp:nvSpPr>
        <dsp:cNvPr id="0" name=""/>
        <dsp:cNvSpPr/>
      </dsp:nvSpPr>
      <dsp:spPr>
        <a:xfrm>
          <a:off x="1706390" y="-3771"/>
          <a:ext cx="4833427" cy="4833427"/>
        </a:xfrm>
        <a:prstGeom prst="circularArrow">
          <a:avLst>
            <a:gd name="adj1" fmla="val 5274"/>
            <a:gd name="adj2" fmla="val 312630"/>
            <a:gd name="adj3" fmla="val 14225765"/>
            <a:gd name="adj4" fmla="val 17128403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630A4-9924-413A-8134-A4D306C8ACF9}">
      <dsp:nvSpPr>
        <dsp:cNvPr id="0" name=""/>
        <dsp:cNvSpPr/>
      </dsp:nvSpPr>
      <dsp:spPr>
        <a:xfrm>
          <a:off x="3203055" y="2085"/>
          <a:ext cx="1840096" cy="920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chemeClr val="tx1"/>
              </a:solidFill>
            </a:rPr>
            <a:t>Hiring Manager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 Initiates a request to create a position:  Submits Position Management Form, PD &amp; </a:t>
          </a:r>
          <a:r>
            <a:rPr lang="en-US" sz="1000" kern="1200" dirty="0" err="1" smtClean="0">
              <a:solidFill>
                <a:schemeClr val="tx1"/>
              </a:solidFill>
            </a:rPr>
            <a:t>Zendesk</a:t>
          </a:r>
          <a:r>
            <a:rPr lang="en-US" sz="1000" kern="1200" dirty="0" smtClean="0">
              <a:solidFill>
                <a:schemeClr val="tx1"/>
              </a:solidFill>
            </a:rPr>
            <a:t> Ticket.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247968" y="46998"/>
        <a:ext cx="1750270" cy="830222"/>
      </dsp:txXfrm>
    </dsp:sp>
    <dsp:sp modelId="{CBCDFCAF-7AFA-4DC4-AE96-BD2BF4D36E1F}">
      <dsp:nvSpPr>
        <dsp:cNvPr id="0" name=""/>
        <dsp:cNvSpPr/>
      </dsp:nvSpPr>
      <dsp:spPr>
        <a:xfrm>
          <a:off x="4901153" y="1198540"/>
          <a:ext cx="1840096" cy="1091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chemeClr val="tx1"/>
              </a:solidFill>
            </a:rPr>
            <a:t>Director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Reviews position request and PD, approves and sends it to the Business Officer/Financial Control point.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4954426" y="1251813"/>
        <a:ext cx="1733550" cy="984759"/>
      </dsp:txXfrm>
    </dsp:sp>
    <dsp:sp modelId="{411AD3F1-C30A-4D13-A8AD-16899BAD8453}">
      <dsp:nvSpPr>
        <dsp:cNvPr id="0" name=""/>
        <dsp:cNvSpPr/>
      </dsp:nvSpPr>
      <dsp:spPr>
        <a:xfrm>
          <a:off x="4901181" y="2679354"/>
          <a:ext cx="1840096" cy="920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chemeClr val="tx1"/>
              </a:solidFill>
            </a:rPr>
            <a:t>Financial Control (Business Officer</a:t>
          </a:r>
          <a:r>
            <a:rPr lang="en-US" sz="1000" b="1" kern="1200" dirty="0" smtClean="0">
              <a:solidFill>
                <a:schemeClr val="tx1"/>
              </a:solidFill>
            </a:rPr>
            <a:t>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Validates funding, signs and sends to RPM.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4946094" y="2724267"/>
        <a:ext cx="1750270" cy="830222"/>
      </dsp:txXfrm>
    </dsp:sp>
    <dsp:sp modelId="{366DAB8C-B606-4867-9B5A-C1A1BCAAFB7D}">
      <dsp:nvSpPr>
        <dsp:cNvPr id="0" name=""/>
        <dsp:cNvSpPr/>
      </dsp:nvSpPr>
      <dsp:spPr>
        <a:xfrm>
          <a:off x="3189823" y="3925815"/>
          <a:ext cx="1840096" cy="920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chemeClr val="tx1"/>
              </a:solidFill>
            </a:rPr>
            <a:t>RPM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Reviews funding, validates accounts and submits final approval to HR.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234736" y="3970728"/>
        <a:ext cx="1750270" cy="830222"/>
      </dsp:txXfrm>
    </dsp:sp>
    <dsp:sp modelId="{BBBC32F8-3834-45A7-8F9B-ADD9F1A928D5}">
      <dsp:nvSpPr>
        <dsp:cNvPr id="0" name=""/>
        <dsp:cNvSpPr/>
      </dsp:nvSpPr>
      <dsp:spPr>
        <a:xfrm>
          <a:off x="1504930" y="2679354"/>
          <a:ext cx="1840096" cy="920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chemeClr val="tx1"/>
              </a:solidFill>
            </a:rPr>
            <a:t>HR </a:t>
          </a:r>
          <a:r>
            <a:rPr lang="en-US" sz="1000" b="1" u="sng" kern="1200" dirty="0" smtClean="0">
              <a:solidFill>
                <a:schemeClr val="tx1"/>
              </a:solidFill>
            </a:rPr>
            <a:t>Recruiter</a:t>
          </a:r>
          <a:endParaRPr lang="en-US" sz="1000" b="1" u="sng" kern="1200" dirty="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Reviews title and PD for accuracy, approves and submits to Position Administrator.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1549843" y="2724267"/>
        <a:ext cx="1750270" cy="830222"/>
      </dsp:txXfrm>
    </dsp:sp>
    <dsp:sp modelId="{394E128F-8E0D-4976-87AD-97ACB85DE3FC}">
      <dsp:nvSpPr>
        <dsp:cNvPr id="0" name=""/>
        <dsp:cNvSpPr/>
      </dsp:nvSpPr>
      <dsp:spPr>
        <a:xfrm>
          <a:off x="1504957" y="1198540"/>
          <a:ext cx="1840096" cy="1091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sng" kern="1200" dirty="0" smtClean="0">
              <a:solidFill>
                <a:schemeClr val="tx1"/>
              </a:solidFill>
            </a:rPr>
            <a:t>Position Administrator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Enters position, sends confirmation and Position Number to appropriate chain of contacts (HR, HM/Director, BOC, BO).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1558230" y="1251813"/>
        <a:ext cx="1733550" cy="984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9155EB1-0C53-4F95-B1E5-5B32964CEFEB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BDB30A7-D71D-4CCA-9278-8238393E6E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88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erfectforms.com/player.htm?f=sDuFAgoE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07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188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904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https://app.perfectforms.com/player.htm?f=sDuFAgoE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776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202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143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7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79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87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Position:</a:t>
            </a:r>
            <a:r>
              <a:rPr lang="en-US" b="1" baseline="0" dirty="0" smtClean="0"/>
              <a:t> </a:t>
            </a:r>
            <a:r>
              <a:rPr lang="en-US" baseline="0" dirty="0" smtClean="0"/>
              <a:t>A role independent of an employee</a:t>
            </a:r>
          </a:p>
          <a:p>
            <a:r>
              <a:rPr lang="en-US" b="1" baseline="0" dirty="0" smtClean="0"/>
              <a:t>Person: </a:t>
            </a:r>
            <a:r>
              <a:rPr lang="en-US" baseline="0" dirty="0" smtClean="0"/>
              <a:t>Employee</a:t>
            </a:r>
          </a:p>
          <a:p>
            <a:r>
              <a:rPr lang="en-US" b="1" baseline="0" dirty="0" smtClean="0"/>
              <a:t>Job: </a:t>
            </a:r>
            <a:r>
              <a:rPr lang="en-US" baseline="0" dirty="0" smtClean="0"/>
              <a:t>The union of a position and a person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77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31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Automated</a:t>
            </a:r>
            <a:r>
              <a:rPr lang="en-US" b="1" baseline="0" dirty="0" smtClean="0"/>
              <a:t> Workflow: </a:t>
            </a:r>
            <a:r>
              <a:rPr lang="en-US" b="0" baseline="0" dirty="0" smtClean="0"/>
              <a:t>Position management form w</a:t>
            </a:r>
            <a:r>
              <a:rPr lang="en-US" dirty="0" smtClean="0"/>
              <a:t>ill</a:t>
            </a:r>
            <a:r>
              <a:rPr lang="en-US" baseline="0" dirty="0" smtClean="0"/>
              <a:t> be completely electronic. Once the form is initiated and submitted by the supervisor or person initiating on the supervisors behalf it will begin the  automated routing process.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96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Following the</a:t>
            </a:r>
            <a:r>
              <a:rPr lang="en-US" baseline="0" dirty="0" smtClean="0"/>
              <a:t> position management </a:t>
            </a:r>
            <a:r>
              <a:rPr lang="en-US" dirty="0" smtClean="0"/>
              <a:t>process</a:t>
            </a:r>
            <a:r>
              <a:rPr lang="en-US" baseline="0" dirty="0" smtClean="0"/>
              <a:t> and once a person is identified, the hiring manager or his/her designated assignee will submit a pre-hire form via Zen Desk to the assigned HR Recruiter. HR will complete their portion and forward the request to HR Operations to place the person into the position.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B30A7-D71D-4CCA-9278-8238393E6E4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65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582C5-B913-4BE6-B281-69985BE473A9}" type="datetimeFigureOut">
              <a:rPr lang="en-US" altLang="en-US"/>
              <a:pPr/>
              <a:t>7/2/2019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CE6EE-80C7-4177-8F4E-22ECF0BF48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660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8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762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54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543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4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5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75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549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28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19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405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490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56B648-3785-4CEE-AC40-8C801FE0A37D}" type="datetimeFigureOut">
              <a:rPr lang="en-US" altLang="en-US"/>
              <a:pPr/>
              <a:t>7/2/2019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94F9B-E3BA-43D1-8022-6630FC0C189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34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1" descr="ANR_slide_mast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405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F77DFEB-188F-4C4F-8133-00898127EDDB}" type="datetimeFigureOut">
              <a:rPr lang="en-US" altLang="en-US"/>
              <a:pPr/>
              <a:t>7/2/2019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EC1AC30-F6C8-41FA-A492-DDBFD9F1F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Position Management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65438"/>
            <a:ext cx="6400800" cy="1086076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898989"/>
                </a:solidFill>
              </a:rPr>
              <a:t>Updates and Process Changes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Position Management: Academic</a:t>
            </a:r>
          </a:p>
        </p:txBody>
      </p:sp>
      <p:sp>
        <p:nvSpPr>
          <p:cNvPr id="512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3739242"/>
          </a:xfrm>
        </p:spPr>
        <p:txBody>
          <a:bodyPr/>
          <a:lstStyle/>
          <a:p>
            <a:pPr marL="285750" indent="-285750">
              <a:spcBef>
                <a:spcPts val="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positon management process for the Academics is slightly different from staff.  The process is currently under review.  </a:t>
            </a:r>
          </a:p>
          <a:p>
            <a:pPr marL="285750" indent="-285750">
              <a:spcBef>
                <a:spcPts val="0"/>
              </a:spcBef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provide an updated training and workflow once the process has been finalized.  </a:t>
            </a:r>
          </a:p>
        </p:txBody>
      </p:sp>
    </p:spTree>
    <p:extLst>
      <p:ext uri="{BB962C8B-B14F-4D97-AF65-F5344CB8AC3E}">
        <p14:creationId xmlns:p14="http://schemas.microsoft.com/office/powerpoint/2010/main" val="3421083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Changes in Approval Timing</a:t>
            </a:r>
          </a:p>
        </p:txBody>
      </p:sp>
      <p:sp>
        <p:nvSpPr>
          <p:cNvPr id="512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3739242"/>
          </a:xfrm>
        </p:spPr>
        <p:txBody>
          <a:bodyPr/>
          <a:lstStyle/>
          <a:p>
            <a:pPr marL="285750" indent="-285750">
              <a:spcBef>
                <a:spcPts val="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time to process and create the new position in the UCPath system is expected.  During the initial learning phases we expect up to a 1 week increase in processing time.  </a:t>
            </a:r>
          </a:p>
          <a:p>
            <a:pPr marL="285750" indent="-285750">
              <a:spcBef>
                <a:spcPts val="0"/>
              </a:spcBef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 we expect this to reduce as we move towards our October go-live dates.  </a:t>
            </a:r>
          </a:p>
          <a:p>
            <a:pPr marL="285750" indent="-285750">
              <a:spcBef>
                <a:spcPts val="0"/>
              </a:spcBef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an urgent request occurs, contact your HR Generalist and they will coordinate with you closely. </a:t>
            </a:r>
          </a:p>
          <a:p>
            <a:pPr marL="285750" indent="-285750">
              <a:spcBef>
                <a:spcPts val="0"/>
              </a:spcBef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State:  Any increase in the processing time will be more than made up for in reduced time spent on chasing paper forms!  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897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>
          <a:xfrm>
            <a:off x="457200" y="226672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Position Management </a:t>
            </a:r>
            <a:br>
              <a:rPr lang="en-US" altLang="en-US" dirty="0" smtClean="0"/>
            </a:br>
            <a:r>
              <a:rPr lang="en-US" altLang="en-US" dirty="0" smtClean="0"/>
              <a:t>Process Review</a:t>
            </a:r>
          </a:p>
        </p:txBody>
      </p:sp>
    </p:spTree>
    <p:extLst>
      <p:ext uri="{BB962C8B-B14F-4D97-AF65-F5344CB8AC3E}">
        <p14:creationId xmlns:p14="http://schemas.microsoft.com/office/powerpoint/2010/main" val="788730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 result for ques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846" y="628561"/>
            <a:ext cx="6667256" cy="375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5321" y="4563836"/>
            <a:ext cx="5857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time spent on Q/A today means better FAQ’s tomorrow!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8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Learning Objectives</a:t>
            </a:r>
          </a:p>
        </p:txBody>
      </p:sp>
      <p:sp>
        <p:nvSpPr>
          <p:cNvPr id="512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08614" cy="3567793"/>
          </a:xfrm>
        </p:spPr>
        <p:txBody>
          <a:bodyPr/>
          <a:lstStyle/>
          <a:p>
            <a:pPr marL="285750" indent="-285750">
              <a:spcBef>
                <a:spcPts val="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new Position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form and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(SPR replacement). </a:t>
            </a:r>
          </a:p>
          <a:p>
            <a:pPr marL="285750" indent="-285750">
              <a:spcBef>
                <a:spcPts val="0"/>
              </a:spcBef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a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 understanding of the handoff and workflow of the position creation process.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creating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positions and updating existing positions prior to UC Path Go-live. </a:t>
            </a:r>
          </a:p>
        </p:txBody>
      </p:sp>
      <p:pic>
        <p:nvPicPr>
          <p:cNvPr id="5" name="Picture 2" descr="Image result for objecti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43" y="1980537"/>
            <a:ext cx="3549436" cy="165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Position Management</a:t>
            </a:r>
          </a:p>
        </p:txBody>
      </p:sp>
      <p:sp>
        <p:nvSpPr>
          <p:cNvPr id="512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3739242"/>
          </a:xfrm>
        </p:spPr>
        <p:txBody>
          <a:bodyPr/>
          <a:lstStyle/>
          <a:p>
            <a:pPr marL="285750" indent="-285750"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Management is the process of requesting a position and placing a selected or hired individual into a vacant position from beginning to end. This placement then creates a permanent record, which maintains the history ultimately binding the position, funding and organizational details together in UC Path.  </a:t>
            </a:r>
            <a:endParaRPr lang="en-US" sz="1800" dirty="0"/>
          </a:p>
          <a:p>
            <a:pPr marL="285750" indent="-285750">
              <a:spcBef>
                <a:spcPts val="0"/>
              </a:spcBef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Position Management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199" y="1582341"/>
            <a:ext cx="803365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Proxima Nova"/>
              </a:rPr>
              <a:t>Key Changes</a:t>
            </a:r>
          </a:p>
          <a:p>
            <a:endParaRPr lang="en-US" b="0" i="0" u="none" strike="noStrike" dirty="0" smtClean="0">
              <a:solidFill>
                <a:srgbClr val="000000"/>
              </a:solidFill>
              <a:effectLst/>
              <a:latin typeface="Proxima Nov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000000"/>
                </a:solidFill>
                <a:effectLst/>
                <a:latin typeface="Proxima Nova"/>
              </a:rPr>
              <a:t>In UCPath funding is attached to the position, not the person</a:t>
            </a:r>
            <a:r>
              <a:rPr lang="en-US" b="0" i="0" dirty="0" smtClean="0">
                <a:effectLst/>
                <a:latin typeface="Proxima Nova"/>
              </a:rPr>
              <a:t>​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000000"/>
                </a:solidFill>
                <a:effectLst/>
                <a:latin typeface="Proxima Nova"/>
              </a:rPr>
              <a:t>If no funding is attached to the position, the incumbent will be paid from a default account </a:t>
            </a:r>
            <a:r>
              <a:rPr lang="en-US" b="0" i="0" dirty="0" smtClean="0">
                <a:effectLst/>
                <a:latin typeface="Proxima Nova"/>
              </a:rPr>
              <a:t>​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000000"/>
                </a:solidFill>
                <a:effectLst/>
                <a:latin typeface="Proxima Nova"/>
              </a:rPr>
              <a:t>Funding is entered via a separate UCPath page called Funding Entry. (separate security role)</a:t>
            </a:r>
            <a:r>
              <a:rPr lang="en-US" b="0" i="0" dirty="0" smtClean="0">
                <a:effectLst/>
                <a:latin typeface="Proxima Nova"/>
              </a:rPr>
              <a:t>​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000000"/>
                </a:solidFill>
                <a:effectLst/>
                <a:latin typeface="Proxima Nova"/>
              </a:rPr>
              <a:t>Positions connect the position to funding chart fields that determine what fund source the employee is paid from, and allow for reporting on how labor costs are distributed. </a:t>
            </a:r>
            <a:endParaRPr lang="en-US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1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Position Management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77736" y="3180135"/>
            <a:ext cx="5380264" cy="184665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FUTURE: </a:t>
            </a:r>
          </a:p>
          <a:p>
            <a:endParaRPr lang="en-US" sz="1200" b="1" i="0" u="none" strike="noStrike" dirty="0" smtClean="0">
              <a:solidFill>
                <a:srgbClr val="002855"/>
              </a:solidFill>
              <a:effectLst/>
              <a:latin typeface="Lucida Sans" panose="020B0602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A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Job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 </a:t>
            </a:r>
            <a:r>
              <a:rPr lang="en-US" b="0" i="0" u="sng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cannot exist 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without a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Position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 and a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Person</a:t>
            </a:r>
            <a:r>
              <a:rPr lang="en-US" b="0" i="0" dirty="0" smtClean="0">
                <a:effectLst/>
                <a:latin typeface="Lucida Sans" panose="020B0602030504020204" pitchFamily="34" charset="0"/>
              </a:rPr>
              <a:t>​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b="0" i="0" dirty="0" smtClean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A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 Position </a:t>
            </a:r>
            <a:r>
              <a:rPr lang="en-US" b="0" i="0" u="sng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can</a:t>
            </a:r>
            <a:r>
              <a:rPr lang="en-US" b="1" i="0" u="sng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 </a:t>
            </a:r>
            <a:r>
              <a:rPr lang="en-US" b="0" i="0" u="sng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exist</a:t>
            </a:r>
            <a:r>
              <a:rPr lang="en-US" b="1" i="0" u="sng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 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without a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Job 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or a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Person 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(a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Vacancy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)</a:t>
            </a:r>
            <a:endParaRPr lang="en-US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7736" y="1661485"/>
            <a:ext cx="5380264" cy="12772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CURRENT: </a:t>
            </a:r>
          </a:p>
          <a:p>
            <a:endParaRPr lang="en-US" sz="1200" b="1" i="0" u="none" strike="noStrike" dirty="0" smtClean="0">
              <a:solidFill>
                <a:srgbClr val="002855"/>
              </a:solidFill>
              <a:effectLst/>
              <a:latin typeface="Lucida Sans" panose="020B0602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A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Job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 </a:t>
            </a:r>
            <a:r>
              <a:rPr lang="en-US" b="0" i="0" u="sng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cannot exist 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without a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Person</a:t>
            </a:r>
            <a:r>
              <a:rPr lang="en-US" b="0" i="0" dirty="0" smtClean="0">
                <a:effectLst/>
                <a:latin typeface="Lucida Sans" panose="020B0602030504020204" pitchFamily="34" charset="0"/>
              </a:rPr>
              <a:t>​</a:t>
            </a:r>
            <a:endParaRPr lang="en-US" b="0" i="0" dirty="0" smtClean="0">
              <a:effectLst/>
              <a:latin typeface="Arial" panose="020B0604020202020204" pitchFamily="34" charset="0"/>
            </a:endParaRPr>
          </a:p>
          <a:p>
            <a:endParaRPr lang="en-US" sz="1100" b="1" i="0" u="none" strike="noStrike" dirty="0" smtClean="0">
              <a:solidFill>
                <a:srgbClr val="002855"/>
              </a:solidFill>
              <a:effectLst/>
              <a:latin typeface="Lucida Sans" panose="020B0602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Vacant Positions </a:t>
            </a:r>
            <a:r>
              <a:rPr lang="en-US" b="0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cannot be tracked in </a:t>
            </a:r>
            <a:r>
              <a:rPr lang="en-US" b="1" i="0" u="none" strike="noStrike" dirty="0" smtClean="0">
                <a:solidFill>
                  <a:srgbClr val="002855"/>
                </a:solidFill>
                <a:effectLst/>
                <a:latin typeface="Lucida Sans" panose="020B0602030504020204" pitchFamily="34" charset="0"/>
              </a:rPr>
              <a:t>PPS</a:t>
            </a:r>
            <a:endParaRPr lang="en-US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6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33" y="-107169"/>
            <a:ext cx="8932830" cy="54200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85" y="5164395"/>
            <a:ext cx="1131360" cy="858336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7" name="Group 6"/>
          <p:cNvGrpSpPr/>
          <p:nvPr/>
        </p:nvGrpSpPr>
        <p:grpSpPr>
          <a:xfrm>
            <a:off x="4167051" y="4835768"/>
            <a:ext cx="1065059" cy="1121401"/>
            <a:chOff x="6700844" y="3718431"/>
            <a:chExt cx="1262938" cy="2123744"/>
          </a:xfrm>
          <a:solidFill>
            <a:srgbClr val="3B6A8B"/>
          </a:solidFill>
        </p:grpSpPr>
        <p:sp>
          <p:nvSpPr>
            <p:cNvPr id="8" name="Oval 7"/>
            <p:cNvSpPr/>
            <p:nvPr/>
          </p:nvSpPr>
          <p:spPr>
            <a:xfrm>
              <a:off x="7035354" y="3718431"/>
              <a:ext cx="580931" cy="58093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180116" y="4267657"/>
              <a:ext cx="289087" cy="73152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900000">
              <a:off x="7064020" y="4921256"/>
              <a:ext cx="209547" cy="79829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-900000">
              <a:off x="7361327" y="4961371"/>
              <a:ext cx="209547" cy="79829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7458855" y="5601543"/>
              <a:ext cx="211756" cy="240632"/>
            </a:xfrm>
            <a:prstGeom prst="flowChartConnector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6948570" y="5595296"/>
              <a:ext cx="211756" cy="240632"/>
            </a:xfrm>
            <a:prstGeom prst="flowChartConnector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7386285" y="4309564"/>
              <a:ext cx="211756" cy="240632"/>
            </a:xfrm>
            <a:prstGeom prst="flowChartConnector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 rot="-1980000">
              <a:off x="7564936" y="4358184"/>
              <a:ext cx="209547" cy="79829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7057162" y="4305359"/>
              <a:ext cx="211756" cy="240632"/>
            </a:xfrm>
            <a:prstGeom prst="flowChartConnector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980000">
              <a:off x="6894027" y="4332147"/>
              <a:ext cx="209547" cy="79829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7752026" y="4935870"/>
              <a:ext cx="211756" cy="240632"/>
            </a:xfrm>
            <a:prstGeom prst="flowChartConnector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6700844" y="4916206"/>
              <a:ext cx="211756" cy="240632"/>
            </a:xfrm>
            <a:prstGeom prst="flowChartConnector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825" y="5125776"/>
            <a:ext cx="963260" cy="109038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1" name="Rectangle 20"/>
          <p:cNvSpPr/>
          <p:nvPr/>
        </p:nvSpPr>
        <p:spPr>
          <a:xfrm>
            <a:off x="331596" y="442126"/>
            <a:ext cx="85380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job in UCPath is analogous to an Appointment in PPS. It is used to organize employment information, or job data, with an employee.  A job is the combination of the position or “seat” and the person who has filled that seat. </a:t>
            </a:r>
          </a:p>
        </p:txBody>
      </p:sp>
      <p:sp>
        <p:nvSpPr>
          <p:cNvPr id="2" name="Rectangle 1"/>
          <p:cNvSpPr/>
          <p:nvPr/>
        </p:nvSpPr>
        <p:spPr>
          <a:xfrm>
            <a:off x="-15652" y="3698352"/>
            <a:ext cx="217102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A Position in UC Path, refers to a slot or “seat” in the organizational structure. All employees will have a position.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3868615" y="3698351"/>
            <a:ext cx="200464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Once a person is identified, he/she is </a:t>
            </a:r>
            <a:r>
              <a:rPr lang="en-US" sz="1400" dirty="0"/>
              <a:t>then attached to a Position in the UC Path system to create a whole Job.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209736" y="3698351"/>
            <a:ext cx="16598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 job is the combination of the position or “seat” and the person who has filled that seat. </a:t>
            </a:r>
          </a:p>
        </p:txBody>
      </p:sp>
    </p:spTree>
    <p:extLst>
      <p:ext uri="{BB962C8B-B14F-4D97-AF65-F5344CB8AC3E}">
        <p14:creationId xmlns:p14="http://schemas.microsoft.com/office/powerpoint/2010/main" val="2573600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Staff Position Request Form (SPR)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751363" y="1118508"/>
            <a:ext cx="4286251" cy="4667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9807" y="2493589"/>
            <a:ext cx="22715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July 01, 2019, the SPR is going away! </a:t>
            </a:r>
          </a:p>
        </p:txBody>
      </p:sp>
    </p:spTree>
    <p:extLst>
      <p:ext uri="{BB962C8B-B14F-4D97-AF65-F5344CB8AC3E}">
        <p14:creationId xmlns:p14="http://schemas.microsoft.com/office/powerpoint/2010/main" val="223091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570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NEW: Position Management Form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36" y="1270681"/>
            <a:ext cx="5655293" cy="44625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6571" y="18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62007" y="2030546"/>
            <a:ext cx="252124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 form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(PerfectForms)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Highlights required fields; provides appropriate dropdowns for information; smart form.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28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535136" cy="649514"/>
          </a:xfrm>
        </p:spPr>
        <p:txBody>
          <a:bodyPr/>
          <a:lstStyle/>
          <a:p>
            <a:pPr lvl="0"/>
            <a:r>
              <a:rPr lang="en-US" dirty="0" smtClean="0"/>
              <a:t>Position Management:</a:t>
            </a:r>
            <a:br>
              <a:rPr lang="en-US" dirty="0" smtClean="0"/>
            </a:br>
            <a:r>
              <a:rPr lang="en-US" sz="1800" dirty="0" smtClean="0"/>
              <a:t>Staff</a:t>
            </a:r>
            <a:endParaRPr lang="en-US" sz="18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038923547"/>
              </p:ext>
            </p:extLst>
          </p:nvPr>
        </p:nvGraphicFramePr>
        <p:xfrm>
          <a:off x="579603" y="923774"/>
          <a:ext cx="8246208" cy="4845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NRBrand_UC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ANRslide_2</Template>
  <TotalTime>556</TotalTime>
  <Words>731</Words>
  <Application>Microsoft Office PowerPoint</Application>
  <PresentationFormat>On-screen Show (4:3)</PresentationFormat>
  <Paragraphs>95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MS PGothic</vt:lpstr>
      <vt:lpstr>MS PGothic</vt:lpstr>
      <vt:lpstr>Arial</vt:lpstr>
      <vt:lpstr>Calibri</vt:lpstr>
      <vt:lpstr>Lucida Sans</vt:lpstr>
      <vt:lpstr>Proxima Nova</vt:lpstr>
      <vt:lpstr>Times New Roman</vt:lpstr>
      <vt:lpstr>ANRBrand_UCCE</vt:lpstr>
      <vt:lpstr>Custom Design</vt:lpstr>
      <vt:lpstr>Position Management</vt:lpstr>
      <vt:lpstr>Learning Objectives</vt:lpstr>
      <vt:lpstr>Position Management</vt:lpstr>
      <vt:lpstr>Position Management</vt:lpstr>
      <vt:lpstr>Position Management</vt:lpstr>
      <vt:lpstr>PowerPoint Presentation</vt:lpstr>
      <vt:lpstr>Staff Position Request Form (SPR)</vt:lpstr>
      <vt:lpstr>NEW: Position Management Form</vt:lpstr>
      <vt:lpstr>Position Management: Staff</vt:lpstr>
      <vt:lpstr>Position Management: Academic</vt:lpstr>
      <vt:lpstr>Changes in Approval Timing</vt:lpstr>
      <vt:lpstr>Position Management  Process Review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 Management</dc:title>
  <dc:creator>Bethanie Brown</dc:creator>
  <cp:lastModifiedBy>LeChe K McGill</cp:lastModifiedBy>
  <cp:revision>28</cp:revision>
  <cp:lastPrinted>2019-06-18T18:15:29Z</cp:lastPrinted>
  <dcterms:created xsi:type="dcterms:W3CDTF">2019-06-10T19:02:23Z</dcterms:created>
  <dcterms:modified xsi:type="dcterms:W3CDTF">2019-07-02T19:50:04Z</dcterms:modified>
</cp:coreProperties>
</file>