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5" r:id="rId1"/>
  </p:sldMasterIdLst>
  <p:notesMasterIdLst>
    <p:notesMasterId r:id="rId29"/>
  </p:notesMasterIdLst>
  <p:sldIdLst>
    <p:sldId id="256" r:id="rId2"/>
    <p:sldId id="301" r:id="rId3"/>
    <p:sldId id="302" r:id="rId4"/>
    <p:sldId id="307" r:id="rId5"/>
    <p:sldId id="306" r:id="rId6"/>
    <p:sldId id="308" r:id="rId7"/>
    <p:sldId id="262" r:id="rId8"/>
    <p:sldId id="269" r:id="rId9"/>
    <p:sldId id="309" r:id="rId10"/>
    <p:sldId id="314" r:id="rId11"/>
    <p:sldId id="313" r:id="rId12"/>
    <p:sldId id="315" r:id="rId13"/>
    <p:sldId id="310" r:id="rId14"/>
    <p:sldId id="316" r:id="rId15"/>
    <p:sldId id="317" r:id="rId16"/>
    <p:sldId id="319" r:id="rId17"/>
    <p:sldId id="267" r:id="rId18"/>
    <p:sldId id="304" r:id="rId19"/>
    <p:sldId id="277" r:id="rId20"/>
    <p:sldId id="278" r:id="rId21"/>
    <p:sldId id="280" r:id="rId22"/>
    <p:sldId id="322" r:id="rId23"/>
    <p:sldId id="265" r:id="rId24"/>
    <p:sldId id="318" r:id="rId25"/>
    <p:sldId id="283" r:id="rId26"/>
    <p:sldId id="321" r:id="rId27"/>
    <p:sldId id="32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64"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691"/>
    <p:restoredTop sz="73839"/>
  </p:normalViewPr>
  <p:slideViewPr>
    <p:cSldViewPr snapToGrid="0" snapToObjects="1" showGuides="1">
      <p:cViewPr varScale="1">
        <p:scale>
          <a:sx n="113" d="100"/>
          <a:sy n="113" d="100"/>
        </p:scale>
        <p:origin x="1760" y="176"/>
      </p:cViewPr>
      <p:guideLst>
        <p:guide orient="horz" pos="2184"/>
        <p:guide pos="3864"/>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153" d="100"/>
          <a:sy n="153" d="100"/>
        </p:scale>
        <p:origin x="4056" y="1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9F10F7-0979-4F69-9EA6-8532343413AA}" type="doc">
      <dgm:prSet loTypeId="urn:microsoft.com/office/officeart/2005/8/layout/pList1" loCatId="process" qsTypeId="urn:microsoft.com/office/officeart/2005/8/quickstyle/simple1" qsCatId="simple" csTypeId="urn:microsoft.com/office/officeart/2005/8/colors/colorful2" csCatId="colorful" phldr="1"/>
      <dgm:spPr/>
      <dgm:t>
        <a:bodyPr/>
        <a:lstStyle/>
        <a:p>
          <a:endParaRPr lang="en-US"/>
        </a:p>
      </dgm:t>
    </dgm:pt>
    <dgm:pt modelId="{731EADC6-8F2D-4373-9A47-F7354F41F8C4}">
      <dgm:prSet custT="1"/>
      <dgm:spPr/>
      <dgm:t>
        <a:bodyPr/>
        <a:lstStyle/>
        <a:p>
          <a:r>
            <a:rPr lang="en-US" sz="1900" dirty="0"/>
            <a:t>Signs versus symptoms</a:t>
          </a:r>
        </a:p>
      </dgm:t>
    </dgm:pt>
    <dgm:pt modelId="{F35952CA-93E3-46CA-A8FF-737DEC8013D6}" type="parTrans" cxnId="{E8230D0F-14CA-40CE-A9C6-F150A549E919}">
      <dgm:prSet/>
      <dgm:spPr/>
      <dgm:t>
        <a:bodyPr/>
        <a:lstStyle/>
        <a:p>
          <a:endParaRPr lang="en-US" sz="2000"/>
        </a:p>
      </dgm:t>
    </dgm:pt>
    <dgm:pt modelId="{65142948-7C03-4776-B541-FC7874089439}" type="sibTrans" cxnId="{E8230D0F-14CA-40CE-A9C6-F150A549E919}">
      <dgm:prSet phldrT="1" phldr="0" custT="1"/>
      <dgm:spPr/>
      <dgm:t>
        <a:bodyPr/>
        <a:lstStyle/>
        <a:p>
          <a:endParaRPr lang="en-US"/>
        </a:p>
      </dgm:t>
    </dgm:pt>
    <dgm:pt modelId="{379F6CD2-9A3F-4914-953E-C81E15310FA6}">
      <dgm:prSet custT="1"/>
      <dgm:spPr/>
      <dgm:t>
        <a:bodyPr/>
        <a:lstStyle/>
        <a:p>
          <a:r>
            <a:rPr lang="en-US" sz="1900" dirty="0"/>
            <a:t>Disease triangle:  susceptible host, virulent pathogen, and favorable environment</a:t>
          </a:r>
        </a:p>
      </dgm:t>
    </dgm:pt>
    <dgm:pt modelId="{B2AF4957-C707-4886-AE41-C6E41F0F5F03}" type="parTrans" cxnId="{724080B8-89A1-4192-BD11-90767428E9FE}">
      <dgm:prSet/>
      <dgm:spPr/>
      <dgm:t>
        <a:bodyPr/>
        <a:lstStyle/>
        <a:p>
          <a:endParaRPr lang="en-US" sz="2000"/>
        </a:p>
      </dgm:t>
    </dgm:pt>
    <dgm:pt modelId="{9B0D58BD-E6ED-4F65-8D72-7E0157932CF8}" type="sibTrans" cxnId="{724080B8-89A1-4192-BD11-90767428E9FE}">
      <dgm:prSet phldrT="2" phldr="0" custT="1"/>
      <dgm:spPr/>
      <dgm:t>
        <a:bodyPr/>
        <a:lstStyle/>
        <a:p>
          <a:endParaRPr lang="en-US"/>
        </a:p>
      </dgm:t>
    </dgm:pt>
    <dgm:pt modelId="{E3800CEB-030B-4AAE-8AF8-E0C8B451D3E5}">
      <dgm:prSet custT="1"/>
      <dgm:spPr/>
      <dgm:t>
        <a:bodyPr/>
        <a:lstStyle/>
        <a:p>
          <a:r>
            <a:rPr lang="en-US" sz="1900" dirty="0"/>
            <a:t>The disease cycle = interaction of pathogen and host</a:t>
          </a:r>
        </a:p>
      </dgm:t>
    </dgm:pt>
    <dgm:pt modelId="{B10F8FBB-0530-4B03-B2DA-C5D9A6B55EA2}" type="parTrans" cxnId="{F0CA80F5-D1FD-46E9-B270-76F241E7B24F}">
      <dgm:prSet/>
      <dgm:spPr/>
      <dgm:t>
        <a:bodyPr/>
        <a:lstStyle/>
        <a:p>
          <a:endParaRPr lang="en-US" sz="2000"/>
        </a:p>
      </dgm:t>
    </dgm:pt>
    <dgm:pt modelId="{72AD248E-5F30-41BC-8615-EB6A366B1667}" type="sibTrans" cxnId="{F0CA80F5-D1FD-46E9-B270-76F241E7B24F}">
      <dgm:prSet phldrT="3" phldr="0" custT="1"/>
      <dgm:spPr/>
      <dgm:t>
        <a:bodyPr/>
        <a:lstStyle/>
        <a:p>
          <a:endParaRPr lang="en-US"/>
        </a:p>
      </dgm:t>
    </dgm:pt>
    <dgm:pt modelId="{60DDEBA9-B3D9-BC42-A394-BDD5D321180F}" type="pres">
      <dgm:prSet presAssocID="{909F10F7-0979-4F69-9EA6-8532343413AA}" presName="Name0" presStyleCnt="0">
        <dgm:presLayoutVars>
          <dgm:dir/>
          <dgm:resizeHandles val="exact"/>
        </dgm:presLayoutVars>
      </dgm:prSet>
      <dgm:spPr/>
    </dgm:pt>
    <dgm:pt modelId="{F0CC8A75-649C-284A-964A-33192AABD274}" type="pres">
      <dgm:prSet presAssocID="{731EADC6-8F2D-4373-9A47-F7354F41F8C4}" presName="compNode" presStyleCnt="0"/>
      <dgm:spPr/>
    </dgm:pt>
    <dgm:pt modelId="{13A65209-CC73-CC44-A000-B67B170775FA}" type="pres">
      <dgm:prSet presAssocID="{731EADC6-8F2D-4373-9A47-F7354F41F8C4}" presName="pict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pt>
    <dgm:pt modelId="{7B943EE2-CF44-6740-AD29-7DFBED46F13D}" type="pres">
      <dgm:prSet presAssocID="{731EADC6-8F2D-4373-9A47-F7354F41F8C4}" presName="textRect" presStyleLbl="revTx" presStyleIdx="0" presStyleCnt="3" custScaleY="70234">
        <dgm:presLayoutVars>
          <dgm:bulletEnabled val="1"/>
        </dgm:presLayoutVars>
      </dgm:prSet>
      <dgm:spPr/>
    </dgm:pt>
    <dgm:pt modelId="{80D543B0-5A83-654A-9919-35A88D3623B7}" type="pres">
      <dgm:prSet presAssocID="{65142948-7C03-4776-B541-FC7874089439}" presName="sibTrans" presStyleLbl="sibTrans2D1" presStyleIdx="0" presStyleCnt="0"/>
      <dgm:spPr/>
    </dgm:pt>
    <dgm:pt modelId="{E3D4A2A3-9455-ED49-BED2-6780DC61B261}" type="pres">
      <dgm:prSet presAssocID="{379F6CD2-9A3F-4914-953E-C81E15310FA6}" presName="compNode" presStyleCnt="0"/>
      <dgm:spPr/>
    </dgm:pt>
    <dgm:pt modelId="{6257AE8C-428B-234F-B67A-9760D80990EB}" type="pres">
      <dgm:prSet presAssocID="{379F6CD2-9A3F-4914-953E-C81E15310FA6}" presName="pictRect" presStyleLbl="node1" presStyleIdx="1" presStyleCnt="3"/>
      <dgm:spPr>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a:ln>
          <a:noFill/>
        </a:ln>
      </dgm:spPr>
    </dgm:pt>
    <dgm:pt modelId="{21A5F09F-3342-CB41-BDD9-FDDCFB40D69F}" type="pres">
      <dgm:prSet presAssocID="{379F6CD2-9A3F-4914-953E-C81E15310FA6}" presName="textRect" presStyleLbl="revTx" presStyleIdx="1" presStyleCnt="3" custLinFactNeighborY="12424">
        <dgm:presLayoutVars>
          <dgm:bulletEnabled val="1"/>
        </dgm:presLayoutVars>
      </dgm:prSet>
      <dgm:spPr/>
    </dgm:pt>
    <dgm:pt modelId="{1C372E8F-5F88-7A44-A2E6-00D817ABD1CF}" type="pres">
      <dgm:prSet presAssocID="{9B0D58BD-E6ED-4F65-8D72-7E0157932CF8}" presName="sibTrans" presStyleLbl="sibTrans2D1" presStyleIdx="0" presStyleCnt="0"/>
      <dgm:spPr/>
    </dgm:pt>
    <dgm:pt modelId="{13EA64F5-D4EB-C14D-A0A2-C75261D0D20E}" type="pres">
      <dgm:prSet presAssocID="{E3800CEB-030B-4AAE-8AF8-E0C8B451D3E5}" presName="compNode" presStyleCnt="0"/>
      <dgm:spPr/>
    </dgm:pt>
    <dgm:pt modelId="{A893683C-DBCA-1E4F-9C2B-98A33C9D052B}" type="pres">
      <dgm:prSet presAssocID="{E3800CEB-030B-4AAE-8AF8-E0C8B451D3E5}" presName="pictRect"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dgm:spPr>
    </dgm:pt>
    <dgm:pt modelId="{1853F1B1-9D3F-7848-A97B-5F8E46D3B0BD}" type="pres">
      <dgm:prSet presAssocID="{E3800CEB-030B-4AAE-8AF8-E0C8B451D3E5}" presName="textRect" presStyleLbl="revTx" presStyleIdx="2" presStyleCnt="3" custLinFactNeighborX="922" custLinFactNeighborY="13666">
        <dgm:presLayoutVars>
          <dgm:bulletEnabled val="1"/>
        </dgm:presLayoutVars>
      </dgm:prSet>
      <dgm:spPr/>
    </dgm:pt>
  </dgm:ptLst>
  <dgm:cxnLst>
    <dgm:cxn modelId="{E8230D0F-14CA-40CE-A9C6-F150A549E919}" srcId="{909F10F7-0979-4F69-9EA6-8532343413AA}" destId="{731EADC6-8F2D-4373-9A47-F7354F41F8C4}" srcOrd="0" destOrd="0" parTransId="{F35952CA-93E3-46CA-A8FF-737DEC8013D6}" sibTransId="{65142948-7C03-4776-B541-FC7874089439}"/>
    <dgm:cxn modelId="{00C10052-51B2-C543-88A4-5E9F6943950E}" type="presOf" srcId="{909F10F7-0979-4F69-9EA6-8532343413AA}" destId="{60DDEBA9-B3D9-BC42-A394-BDD5D321180F}" srcOrd="0" destOrd="0" presId="urn:microsoft.com/office/officeart/2005/8/layout/pList1"/>
    <dgm:cxn modelId="{D2B98155-F54A-2A42-91B3-2E1F2372C099}" type="presOf" srcId="{65142948-7C03-4776-B541-FC7874089439}" destId="{80D543B0-5A83-654A-9919-35A88D3623B7}" srcOrd="0" destOrd="0" presId="urn:microsoft.com/office/officeart/2005/8/layout/pList1"/>
    <dgm:cxn modelId="{B357C86D-A558-5648-9714-BC9D0C828430}" type="presOf" srcId="{379F6CD2-9A3F-4914-953E-C81E15310FA6}" destId="{21A5F09F-3342-CB41-BDD9-FDDCFB40D69F}" srcOrd="0" destOrd="0" presId="urn:microsoft.com/office/officeart/2005/8/layout/pList1"/>
    <dgm:cxn modelId="{2D3C2B73-B045-A74E-8827-104D2E1A9BCA}" type="presOf" srcId="{E3800CEB-030B-4AAE-8AF8-E0C8B451D3E5}" destId="{1853F1B1-9D3F-7848-A97B-5F8E46D3B0BD}" srcOrd="0" destOrd="0" presId="urn:microsoft.com/office/officeart/2005/8/layout/pList1"/>
    <dgm:cxn modelId="{983835AC-4EB4-C646-8B37-F9B2DB0A5B29}" type="presOf" srcId="{731EADC6-8F2D-4373-9A47-F7354F41F8C4}" destId="{7B943EE2-CF44-6740-AD29-7DFBED46F13D}" srcOrd="0" destOrd="0" presId="urn:microsoft.com/office/officeart/2005/8/layout/pList1"/>
    <dgm:cxn modelId="{98D78DB7-90F7-2149-9EAB-0779194DFB4A}" type="presOf" srcId="{9B0D58BD-E6ED-4F65-8D72-7E0157932CF8}" destId="{1C372E8F-5F88-7A44-A2E6-00D817ABD1CF}" srcOrd="0" destOrd="0" presId="urn:microsoft.com/office/officeart/2005/8/layout/pList1"/>
    <dgm:cxn modelId="{724080B8-89A1-4192-BD11-90767428E9FE}" srcId="{909F10F7-0979-4F69-9EA6-8532343413AA}" destId="{379F6CD2-9A3F-4914-953E-C81E15310FA6}" srcOrd="1" destOrd="0" parTransId="{B2AF4957-C707-4886-AE41-C6E41F0F5F03}" sibTransId="{9B0D58BD-E6ED-4F65-8D72-7E0157932CF8}"/>
    <dgm:cxn modelId="{F0CA80F5-D1FD-46E9-B270-76F241E7B24F}" srcId="{909F10F7-0979-4F69-9EA6-8532343413AA}" destId="{E3800CEB-030B-4AAE-8AF8-E0C8B451D3E5}" srcOrd="2" destOrd="0" parTransId="{B10F8FBB-0530-4B03-B2DA-C5D9A6B55EA2}" sibTransId="{72AD248E-5F30-41BC-8615-EB6A366B1667}"/>
    <dgm:cxn modelId="{ACE7364B-06F6-B040-ACFA-1ED8D382955D}" type="presParOf" srcId="{60DDEBA9-B3D9-BC42-A394-BDD5D321180F}" destId="{F0CC8A75-649C-284A-964A-33192AABD274}" srcOrd="0" destOrd="0" presId="urn:microsoft.com/office/officeart/2005/8/layout/pList1"/>
    <dgm:cxn modelId="{76A66928-73CF-5C43-9811-FC8AC1FB08C5}" type="presParOf" srcId="{F0CC8A75-649C-284A-964A-33192AABD274}" destId="{13A65209-CC73-CC44-A000-B67B170775FA}" srcOrd="0" destOrd="0" presId="urn:microsoft.com/office/officeart/2005/8/layout/pList1"/>
    <dgm:cxn modelId="{C2BA0431-15D4-5D46-A717-A56817F66471}" type="presParOf" srcId="{F0CC8A75-649C-284A-964A-33192AABD274}" destId="{7B943EE2-CF44-6740-AD29-7DFBED46F13D}" srcOrd="1" destOrd="0" presId="urn:microsoft.com/office/officeart/2005/8/layout/pList1"/>
    <dgm:cxn modelId="{F7E93065-D54B-E749-AE8D-50CC7A38260B}" type="presParOf" srcId="{60DDEBA9-B3D9-BC42-A394-BDD5D321180F}" destId="{80D543B0-5A83-654A-9919-35A88D3623B7}" srcOrd="1" destOrd="0" presId="urn:microsoft.com/office/officeart/2005/8/layout/pList1"/>
    <dgm:cxn modelId="{856EFE55-B373-5A41-AF9D-C835BF125C2D}" type="presParOf" srcId="{60DDEBA9-B3D9-BC42-A394-BDD5D321180F}" destId="{E3D4A2A3-9455-ED49-BED2-6780DC61B261}" srcOrd="2" destOrd="0" presId="urn:microsoft.com/office/officeart/2005/8/layout/pList1"/>
    <dgm:cxn modelId="{2FCCFD5D-051D-3B40-806C-3A0AB1429E59}" type="presParOf" srcId="{E3D4A2A3-9455-ED49-BED2-6780DC61B261}" destId="{6257AE8C-428B-234F-B67A-9760D80990EB}" srcOrd="0" destOrd="0" presId="urn:microsoft.com/office/officeart/2005/8/layout/pList1"/>
    <dgm:cxn modelId="{0A1F1004-21B5-D74B-B40E-E78978C8401E}" type="presParOf" srcId="{E3D4A2A3-9455-ED49-BED2-6780DC61B261}" destId="{21A5F09F-3342-CB41-BDD9-FDDCFB40D69F}" srcOrd="1" destOrd="0" presId="urn:microsoft.com/office/officeart/2005/8/layout/pList1"/>
    <dgm:cxn modelId="{69F850CC-B5F5-A74E-BADC-0D61E477A112}" type="presParOf" srcId="{60DDEBA9-B3D9-BC42-A394-BDD5D321180F}" destId="{1C372E8F-5F88-7A44-A2E6-00D817ABD1CF}" srcOrd="3" destOrd="0" presId="urn:microsoft.com/office/officeart/2005/8/layout/pList1"/>
    <dgm:cxn modelId="{B9F621EA-CA51-554F-8949-253BE1C15B2D}" type="presParOf" srcId="{60DDEBA9-B3D9-BC42-A394-BDD5D321180F}" destId="{13EA64F5-D4EB-C14D-A0A2-C75261D0D20E}" srcOrd="4" destOrd="0" presId="urn:microsoft.com/office/officeart/2005/8/layout/pList1"/>
    <dgm:cxn modelId="{9C5A6A7F-3B4D-D24B-9509-4A9E1827A3F1}" type="presParOf" srcId="{13EA64F5-D4EB-C14D-A0A2-C75261D0D20E}" destId="{A893683C-DBCA-1E4F-9C2B-98A33C9D052B}" srcOrd="0" destOrd="0" presId="urn:microsoft.com/office/officeart/2005/8/layout/pList1"/>
    <dgm:cxn modelId="{2EA18A1A-C8EA-5443-B079-EED8203C7DCA}" type="presParOf" srcId="{13EA64F5-D4EB-C14D-A0A2-C75261D0D20E}" destId="{1853F1B1-9D3F-7848-A97B-5F8E46D3B0BD}"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A65209-CC73-CC44-A000-B67B170775FA}">
      <dsp:nvSpPr>
        <dsp:cNvPr id="0" name=""/>
        <dsp:cNvSpPr/>
      </dsp:nvSpPr>
      <dsp:spPr>
        <a:xfrm>
          <a:off x="1953" y="1107299"/>
          <a:ext cx="3099809" cy="2135768"/>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943EE2-CF44-6740-AD29-7DFBED46F13D}">
      <dsp:nvSpPr>
        <dsp:cNvPr id="0" name=""/>
        <dsp:cNvSpPr/>
      </dsp:nvSpPr>
      <dsp:spPr>
        <a:xfrm>
          <a:off x="1953" y="3414226"/>
          <a:ext cx="3099809" cy="807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marL="0" lvl="0" indent="0" algn="ctr" defTabSz="844550">
            <a:lnSpc>
              <a:spcPct val="90000"/>
            </a:lnSpc>
            <a:spcBef>
              <a:spcPct val="0"/>
            </a:spcBef>
            <a:spcAft>
              <a:spcPct val="35000"/>
            </a:spcAft>
            <a:buNone/>
          </a:pPr>
          <a:r>
            <a:rPr lang="en-US" sz="1900" kern="1200" dirty="0"/>
            <a:t>Signs versus symptoms</a:t>
          </a:r>
        </a:p>
      </dsp:txBody>
      <dsp:txXfrm>
        <a:off x="1953" y="3414226"/>
        <a:ext cx="3099809" cy="807711"/>
      </dsp:txXfrm>
    </dsp:sp>
    <dsp:sp modelId="{6257AE8C-428B-234F-B67A-9760D80990EB}">
      <dsp:nvSpPr>
        <dsp:cNvPr id="0" name=""/>
        <dsp:cNvSpPr/>
      </dsp:nvSpPr>
      <dsp:spPr>
        <a:xfrm>
          <a:off x="3411873" y="1021720"/>
          <a:ext cx="3099809" cy="213576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1A5F09F-3342-CB41-BDD9-FDDCFB40D69F}">
      <dsp:nvSpPr>
        <dsp:cNvPr id="0" name=""/>
        <dsp:cNvSpPr/>
      </dsp:nvSpPr>
      <dsp:spPr>
        <a:xfrm>
          <a:off x="3411873" y="3300368"/>
          <a:ext cx="3099809" cy="1150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marL="0" lvl="0" indent="0" algn="ctr" defTabSz="844550">
            <a:lnSpc>
              <a:spcPct val="90000"/>
            </a:lnSpc>
            <a:spcBef>
              <a:spcPct val="0"/>
            </a:spcBef>
            <a:spcAft>
              <a:spcPct val="35000"/>
            </a:spcAft>
            <a:buNone/>
          </a:pPr>
          <a:r>
            <a:rPr lang="en-US" sz="1900" kern="1200" dirty="0"/>
            <a:t>Disease triangle:  susceptible host, virulent pathogen, and favorable environment</a:t>
          </a:r>
        </a:p>
      </dsp:txBody>
      <dsp:txXfrm>
        <a:off x="3411873" y="3300368"/>
        <a:ext cx="3099809" cy="1150029"/>
      </dsp:txXfrm>
    </dsp:sp>
    <dsp:sp modelId="{A893683C-DBCA-1E4F-9C2B-98A33C9D052B}">
      <dsp:nvSpPr>
        <dsp:cNvPr id="0" name=""/>
        <dsp:cNvSpPr/>
      </dsp:nvSpPr>
      <dsp:spPr>
        <a:xfrm>
          <a:off x="6821794" y="1021720"/>
          <a:ext cx="3099809" cy="2135768"/>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53F1B1-9D3F-7848-A97B-5F8E46D3B0BD}">
      <dsp:nvSpPr>
        <dsp:cNvPr id="0" name=""/>
        <dsp:cNvSpPr/>
      </dsp:nvSpPr>
      <dsp:spPr>
        <a:xfrm>
          <a:off x="6823747" y="3314651"/>
          <a:ext cx="3099809" cy="1150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marL="0" lvl="0" indent="0" algn="ctr" defTabSz="844550">
            <a:lnSpc>
              <a:spcPct val="90000"/>
            </a:lnSpc>
            <a:spcBef>
              <a:spcPct val="0"/>
            </a:spcBef>
            <a:spcAft>
              <a:spcPct val="35000"/>
            </a:spcAft>
            <a:buNone/>
          </a:pPr>
          <a:r>
            <a:rPr lang="en-US" sz="1900" kern="1200" dirty="0"/>
            <a:t>The disease cycle = interaction of pathogen and host</a:t>
          </a:r>
        </a:p>
      </dsp:txBody>
      <dsp:txXfrm>
        <a:off x="6823747" y="3314651"/>
        <a:ext cx="3099809" cy="1150029"/>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D8BC8E-BECB-AC40-BCB2-50A979D76ED9}" type="datetimeFigureOut">
              <a:rPr lang="en-US" smtClean="0"/>
              <a:t>10/4/19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1B907C-8516-404E-9DB9-18A023C6124D}" type="slidenum">
              <a:rPr lang="en-US" smtClean="0"/>
              <a:t>‹#›</a:t>
            </a:fld>
            <a:endParaRPr lang="en-US"/>
          </a:p>
        </p:txBody>
      </p:sp>
    </p:spTree>
    <p:extLst>
      <p:ext uri="{BB962C8B-B14F-4D97-AF65-F5344CB8AC3E}">
        <p14:creationId xmlns:p14="http://schemas.microsoft.com/office/powerpoint/2010/main" val="197065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ipm.ucanr.edu/PMG/F/D-PO-FSPP-TU.003.html"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ipm.ucanr.edu/PMG/F/D-PO-FSPP-TU.013.html"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ipm.ucanr.edu/PMG/GARDEN/VEGES/DISEASES/whitemoldlet.html"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ipm.ucanr.edu/PMG/B/D-CC-BCIN-FU.007.html"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t>Plant diseases and abiotic disorders are commonly found in home gardens. This presentation will help you diagnose plant diseases and disorders using physical signs and symptoms. </a:t>
            </a:r>
          </a:p>
          <a:p>
            <a:r>
              <a:rPr lang="en-US" sz="1200" b="0" dirty="0"/>
              <a:t>This method will not identify all diseases accurately. Consult with a plant testing laboratory when higher accuracy is needed.</a:t>
            </a:r>
          </a:p>
        </p:txBody>
      </p:sp>
      <p:sp>
        <p:nvSpPr>
          <p:cNvPr id="4" name="Slide Number Placeholder 3"/>
          <p:cNvSpPr>
            <a:spLocks noGrp="1"/>
          </p:cNvSpPr>
          <p:nvPr>
            <p:ph type="sldNum" sz="quarter" idx="10"/>
          </p:nvPr>
        </p:nvSpPr>
        <p:spPr/>
        <p:txBody>
          <a:bodyPr/>
          <a:lstStyle/>
          <a:p>
            <a:fld id="{A11B907C-8516-404E-9DB9-18A023C6124D}" type="slidenum">
              <a:rPr lang="en-US" smtClean="0"/>
              <a:t>1</a:t>
            </a:fld>
            <a:endParaRPr lang="en-US"/>
          </a:p>
        </p:txBody>
      </p:sp>
    </p:spTree>
    <p:extLst>
      <p:ext uri="{BB962C8B-B14F-4D97-AF65-F5344CB8AC3E}">
        <p14:creationId xmlns:p14="http://schemas.microsoft.com/office/powerpoint/2010/main" val="997682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Downy mildew is caused by oomycetes, pathogens sometimes called “water molds.” Many vegetable plants are susceptible to downy mildew including </a:t>
            </a:r>
            <a:r>
              <a:rPr lang="en-US" sz="1200" dirty="0"/>
              <a:t>cucurbits, cole crops, lettuce, onions and garlic, peas, and spinach.</a:t>
            </a:r>
          </a:p>
          <a:p>
            <a:r>
              <a:rPr lang="en-US" dirty="0"/>
              <a:t>Typical symptoms of downy mildew include downy masses of spores </a:t>
            </a:r>
            <a:r>
              <a:rPr lang="en-US" sz="1200" u="none" kern="1200" baseline="0" dirty="0">
                <a:solidFill>
                  <a:schemeClr val="tx1"/>
                </a:solidFill>
                <a:latin typeface="+mn-lt"/>
                <a:ea typeface="+mn-ea"/>
                <a:cs typeface="+mn-cs"/>
              </a:rPr>
              <a:t>on the </a:t>
            </a:r>
            <a:r>
              <a:rPr lang="en-US" sz="1200" kern="1200" baseline="0" dirty="0">
                <a:solidFill>
                  <a:schemeClr val="tx1"/>
                </a:solidFill>
                <a:latin typeface="+mn-lt"/>
                <a:ea typeface="+mn-ea"/>
                <a:cs typeface="+mn-cs"/>
              </a:rPr>
              <a:t>undersides of affected leaves with irregular yellow patches on top. T</a:t>
            </a:r>
            <a:r>
              <a:rPr lang="en-US" dirty="0"/>
              <a:t>hese chlorotic lesions later turn brown.</a:t>
            </a:r>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The spores can be spread by wind. </a:t>
            </a:r>
            <a:r>
              <a:rPr lang="en-US" baseline="0" dirty="0"/>
              <a:t>This oomycete overwinters in old roots and needs cool, moist weather for infection and disease development to occur.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photograph shows d</a:t>
            </a:r>
            <a:r>
              <a:rPr lang="en-US" dirty="0"/>
              <a:t>owny mildew on collard leaf, caused by </a:t>
            </a:r>
            <a:r>
              <a:rPr lang="en-US" i="1" dirty="0" err="1"/>
              <a:t>Hyaloperonospora</a:t>
            </a:r>
            <a:r>
              <a:rPr lang="en-US" i="1" dirty="0"/>
              <a:t> </a:t>
            </a:r>
            <a:r>
              <a:rPr lang="en-US" i="1" dirty="0" err="1"/>
              <a:t>brassicae</a:t>
            </a:r>
            <a:r>
              <a:rPr lang="en-US" i="1" dirty="0"/>
              <a:t> (=Peronospora </a:t>
            </a:r>
            <a:r>
              <a:rPr lang="en-US" i="1" dirty="0" err="1"/>
              <a:t>parasitica</a:t>
            </a:r>
            <a:r>
              <a:rPr lang="en-US" i="1" dirty="0"/>
              <a:t>).</a:t>
            </a:r>
          </a:p>
          <a:p>
            <a:endParaRPr lang="en-US" dirty="0"/>
          </a:p>
        </p:txBody>
      </p:sp>
      <p:sp>
        <p:nvSpPr>
          <p:cNvPr id="4" name="Slide Number Placeholder 3"/>
          <p:cNvSpPr>
            <a:spLocks noGrp="1"/>
          </p:cNvSpPr>
          <p:nvPr>
            <p:ph type="sldNum" sz="quarter" idx="10"/>
          </p:nvPr>
        </p:nvSpPr>
        <p:spPr/>
        <p:txBody>
          <a:bodyPr/>
          <a:lstStyle/>
          <a:p>
            <a:fld id="{A11B907C-8516-404E-9DB9-18A023C6124D}" type="slidenum">
              <a:rPr lang="en-US" smtClean="0"/>
              <a:t>10</a:t>
            </a:fld>
            <a:endParaRPr lang="en-US"/>
          </a:p>
        </p:txBody>
      </p:sp>
    </p:spTree>
    <p:extLst>
      <p:ext uri="{BB962C8B-B14F-4D97-AF65-F5344CB8AC3E}">
        <p14:creationId xmlns:p14="http://schemas.microsoft.com/office/powerpoint/2010/main" val="2726601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some different symptoms of downy mildew on cucurbit and pea. The symptoms on pea is reminiscent of rust but the growth is more cottony.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Downy mildew occurs in the Sacramento, upper San Joaquin, Imperial valleys, and in coastal areas. It attacks all cucurbits, although cucumber is the most commonly infected. </a:t>
            </a:r>
          </a:p>
        </p:txBody>
      </p:sp>
      <p:sp>
        <p:nvSpPr>
          <p:cNvPr id="4" name="Slide Number Placeholder 3"/>
          <p:cNvSpPr>
            <a:spLocks noGrp="1"/>
          </p:cNvSpPr>
          <p:nvPr>
            <p:ph type="sldNum" sz="quarter" idx="10"/>
          </p:nvPr>
        </p:nvSpPr>
        <p:spPr/>
        <p:txBody>
          <a:bodyPr/>
          <a:lstStyle/>
          <a:p>
            <a:fld id="{A11B907C-8516-404E-9DB9-18A023C6124D}" type="slidenum">
              <a:rPr lang="en-US" smtClean="0"/>
              <a:t>11</a:t>
            </a:fld>
            <a:endParaRPr lang="en-US"/>
          </a:p>
        </p:txBody>
      </p:sp>
    </p:spTree>
    <p:extLst>
      <p:ext uri="{BB962C8B-B14F-4D97-AF65-F5344CB8AC3E}">
        <p14:creationId xmlns:p14="http://schemas.microsoft.com/office/powerpoint/2010/main" val="723529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074583"/>
          </a:xfrm>
        </p:spPr>
        <p:txBody>
          <a:bodyPr/>
          <a:lstStyle/>
          <a:p>
            <a:pPr marL="0" indent="0">
              <a:lnSpc>
                <a:spcPct val="80000"/>
              </a:lnSpc>
              <a:buFont typeface="+mj-lt"/>
              <a:buNone/>
            </a:pPr>
            <a:r>
              <a:rPr lang="en-US" dirty="0"/>
              <a:t>Downy mildew initially may be confused with those of powdery mildew. However, the two diseases differ in several important ways. Downy mildew produces spores mostly on the undersides of leaves and only after rain or very heavy fog. Spores disappear soon after leaves dry out. Powdery mildew does not require water on the leaf surface for spore formation, and the powdery growth appears on both sides of leaves. </a:t>
            </a:r>
          </a:p>
          <a:p>
            <a:pPr marL="0" indent="0">
              <a:lnSpc>
                <a:spcPct val="80000"/>
              </a:lnSpc>
              <a:buFont typeface="+mj-lt"/>
              <a:buNone/>
            </a:pPr>
            <a:r>
              <a:rPr lang="en-US" dirty="0"/>
              <a:t>Powdery mildew thrives in warm weather whereas downy mildew is a cool weather disease.</a:t>
            </a:r>
          </a:p>
          <a:p>
            <a:pPr marL="0" indent="0">
              <a:lnSpc>
                <a:spcPct val="80000"/>
              </a:lnSpc>
              <a:buFont typeface="+mj-lt"/>
              <a:buNone/>
            </a:pPr>
            <a:r>
              <a:rPr lang="en-US" altLang="en-US" dirty="0">
                <a:ea typeface="ＭＳ Ｐゴシック" charset="-128"/>
              </a:rPr>
              <a:t>This photo shows powdery mildew on cabbage.</a:t>
            </a:r>
          </a:p>
        </p:txBody>
      </p:sp>
      <p:sp>
        <p:nvSpPr>
          <p:cNvPr id="4" name="Slide Number Placeholder 3"/>
          <p:cNvSpPr>
            <a:spLocks noGrp="1"/>
          </p:cNvSpPr>
          <p:nvPr>
            <p:ph type="sldNum" sz="quarter" idx="5"/>
          </p:nvPr>
        </p:nvSpPr>
        <p:spPr/>
        <p:txBody>
          <a:bodyPr/>
          <a:lstStyle/>
          <a:p>
            <a:fld id="{B81F4374-DE2B-4D4E-AF7D-D64E373C2420}" type="slidenum">
              <a:rPr lang="en-US" smtClean="0"/>
              <a:t>12</a:t>
            </a:fld>
            <a:endParaRPr lang="en-US"/>
          </a:p>
        </p:txBody>
      </p:sp>
    </p:spTree>
    <p:extLst>
      <p:ext uri="{BB962C8B-B14F-4D97-AF65-F5344CB8AC3E}">
        <p14:creationId xmlns:p14="http://schemas.microsoft.com/office/powerpoint/2010/main" val="1293412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Bacterial soft rot can be caused by a variety of bacteria and can affect many vegetable hosts. </a:t>
            </a:r>
          </a:p>
          <a:p>
            <a:r>
              <a:rPr lang="en-US" dirty="0"/>
              <a:t>These diseases are characterized by softening and water soaking of fruit and other plant tissues. Affected tissue is yellow initially, turning brown as the disease progresses. Infected fruit may be soft when pressed. </a:t>
            </a:r>
          </a:p>
          <a:p>
            <a:r>
              <a:rPr lang="en-US" dirty="0"/>
              <a:t>In some hosts, the rot first appears in the young leaves or as a soft, watery slimy decay of the taproot.</a:t>
            </a:r>
          </a:p>
          <a:p>
            <a:r>
              <a:rPr lang="en-US" dirty="0"/>
              <a:t>A foul-smelling odor is also associated with these disorders. </a:t>
            </a:r>
          </a:p>
          <a:p>
            <a:r>
              <a:rPr lang="en-US" dirty="0"/>
              <a:t>Soft rot occurs most often with warm weather and standing water caused by poor drainage or low areas.</a:t>
            </a:r>
          </a:p>
        </p:txBody>
      </p:sp>
      <p:sp>
        <p:nvSpPr>
          <p:cNvPr id="4" name="Slide Number Placeholder 3"/>
          <p:cNvSpPr>
            <a:spLocks noGrp="1"/>
          </p:cNvSpPr>
          <p:nvPr>
            <p:ph type="sldNum" sz="quarter" idx="10"/>
          </p:nvPr>
        </p:nvSpPr>
        <p:spPr/>
        <p:txBody>
          <a:bodyPr/>
          <a:lstStyle/>
          <a:p>
            <a:fld id="{A11B907C-8516-404E-9DB9-18A023C6124D}" type="slidenum">
              <a:rPr lang="en-US" smtClean="0"/>
              <a:t>13</a:t>
            </a:fld>
            <a:endParaRPr lang="en-US"/>
          </a:p>
        </p:txBody>
      </p:sp>
    </p:spTree>
    <p:extLst>
      <p:ext uri="{BB962C8B-B14F-4D97-AF65-F5344CB8AC3E}">
        <p14:creationId xmlns:p14="http://schemas.microsoft.com/office/powerpoint/2010/main" val="3791568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Fusarium</a:t>
            </a:r>
            <a:r>
              <a:rPr lang="en-US" dirty="0"/>
              <a:t> causes a dry rot of infected tubers, although a moist rot may occur if secondary infection by soft rot bacteria is also involved. Initially, lesions appear as brown to black flecks on the tuber surface. Lesions later form large, hollow cavities. Frequently, the lesions appear wrinkled on the tuber surface with numerous </a:t>
            </a:r>
            <a:r>
              <a:rPr lang="en-US" dirty="0">
                <a:hlinkClick r:id="rId3"/>
              </a:rPr>
              <a:t>white tufts</a:t>
            </a:r>
            <a:r>
              <a:rPr lang="en-US" dirty="0"/>
              <a:t> of mycelium. Infected seed pieces may completely </a:t>
            </a:r>
            <a:r>
              <a:rPr lang="en-US" dirty="0">
                <a:hlinkClick r:id="rId4"/>
              </a:rPr>
              <a:t>decay</a:t>
            </a:r>
            <a:r>
              <a:rPr lang="en-US" dirty="0"/>
              <a:t>. </a:t>
            </a:r>
          </a:p>
        </p:txBody>
      </p:sp>
      <p:sp>
        <p:nvSpPr>
          <p:cNvPr id="4" name="Slide Number Placeholder 3"/>
          <p:cNvSpPr>
            <a:spLocks noGrp="1"/>
          </p:cNvSpPr>
          <p:nvPr>
            <p:ph type="sldNum" sz="quarter" idx="10"/>
          </p:nvPr>
        </p:nvSpPr>
        <p:spPr/>
        <p:txBody>
          <a:bodyPr/>
          <a:lstStyle/>
          <a:p>
            <a:fld id="{A11B907C-8516-404E-9DB9-18A023C6124D}" type="slidenum">
              <a:rPr lang="en-US" smtClean="0"/>
              <a:t>14</a:t>
            </a:fld>
            <a:endParaRPr lang="en-US"/>
          </a:p>
        </p:txBody>
      </p:sp>
    </p:spTree>
    <p:extLst>
      <p:ext uri="{BB962C8B-B14F-4D97-AF65-F5344CB8AC3E}">
        <p14:creationId xmlns:p14="http://schemas.microsoft.com/office/powerpoint/2010/main" val="1691711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074583"/>
          </a:xfrm>
        </p:spPr>
        <p:txBody>
          <a:bodyPr/>
          <a:lstStyle/>
          <a:p>
            <a:pPr marL="0" indent="0">
              <a:lnSpc>
                <a:spcPct val="80000"/>
              </a:lnSpc>
              <a:buFont typeface="+mj-lt"/>
              <a:buNone/>
            </a:pPr>
            <a:r>
              <a:rPr lang="en-US" altLang="en-US" dirty="0">
                <a:ea typeface="ＭＳ Ｐゴシック" charset="-128"/>
              </a:rPr>
              <a:t>Bacterial soft rot and Fusarium dry mold both cause dark lesions but bacterial rots have a distinctive odor and are wet.</a:t>
            </a:r>
          </a:p>
        </p:txBody>
      </p:sp>
      <p:sp>
        <p:nvSpPr>
          <p:cNvPr id="4" name="Slide Number Placeholder 3"/>
          <p:cNvSpPr>
            <a:spLocks noGrp="1"/>
          </p:cNvSpPr>
          <p:nvPr>
            <p:ph type="sldNum" sz="quarter" idx="5"/>
          </p:nvPr>
        </p:nvSpPr>
        <p:spPr/>
        <p:txBody>
          <a:bodyPr/>
          <a:lstStyle/>
          <a:p>
            <a:fld id="{B81F4374-DE2B-4D4E-AF7D-D64E373C2420}" type="slidenum">
              <a:rPr lang="en-US" smtClean="0"/>
              <a:t>15</a:t>
            </a:fld>
            <a:endParaRPr lang="en-US"/>
          </a:p>
        </p:txBody>
      </p:sp>
    </p:spTree>
    <p:extLst>
      <p:ext uri="{BB962C8B-B14F-4D97-AF65-F5344CB8AC3E}">
        <p14:creationId xmlns:p14="http://schemas.microsoft.com/office/powerpoint/2010/main" val="1276229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White mold is a distinctive disease that most often affects stems and foliage at the base of cole crops and lettuce plants. Affected tissue develops a soft, watery rot and white, cottony mycelium forms on the surface. Plants may wilt if stems are girdled by the decay. As affected tissue dries up, it turns yellow to white, and hard black sclerotia form on the surface or inside the dead stems.</a:t>
            </a:r>
          </a:p>
        </p:txBody>
      </p:sp>
      <p:sp>
        <p:nvSpPr>
          <p:cNvPr id="4" name="Slide Number Placeholder 3"/>
          <p:cNvSpPr>
            <a:spLocks noGrp="1"/>
          </p:cNvSpPr>
          <p:nvPr>
            <p:ph type="sldNum" sz="quarter" idx="10"/>
          </p:nvPr>
        </p:nvSpPr>
        <p:spPr/>
        <p:txBody>
          <a:bodyPr/>
          <a:lstStyle/>
          <a:p>
            <a:fld id="{A11B907C-8516-404E-9DB9-18A023C6124D}" type="slidenum">
              <a:rPr lang="en-US" smtClean="0"/>
              <a:t>16</a:t>
            </a:fld>
            <a:endParaRPr lang="en-US"/>
          </a:p>
        </p:txBody>
      </p:sp>
    </p:spTree>
    <p:extLst>
      <p:ext uri="{BB962C8B-B14F-4D97-AF65-F5344CB8AC3E}">
        <p14:creationId xmlns:p14="http://schemas.microsoft.com/office/powerpoint/2010/main" val="2036490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Symptoms of Botrytis crown rot are </a:t>
            </a:r>
            <a:r>
              <a:rPr lang="en-US" sz="1200" b="0" u="none" kern="1200" dirty="0">
                <a:solidFill>
                  <a:schemeClr val="tx1"/>
                </a:solidFill>
                <a:latin typeface="+mn-lt"/>
                <a:ea typeface="+mn-ea"/>
                <a:cs typeface="+mn-cs"/>
              </a:rPr>
              <a:t>similar to </a:t>
            </a:r>
            <a:r>
              <a:rPr lang="en-US" sz="1200" b="0" i="0" u="none" kern="1200" dirty="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sclerotinia rot</a:t>
            </a:r>
            <a:r>
              <a:rPr lang="en-US" sz="1200" b="0" u="none" kern="1200" dirty="0">
                <a:solidFill>
                  <a:schemeClr val="tx1"/>
                </a:solidFill>
                <a:latin typeface="+mn-lt"/>
                <a:ea typeface="+mn-ea"/>
                <a:cs typeface="+mn-cs"/>
              </a:rPr>
              <a:t>: lower leaves of plants infected with Botrytis yellow, and eventually the whole head wilts and rots. A watery, brown decay develops on the underside of the head at the crown. A dense gray or light brown </a:t>
            </a:r>
            <a:r>
              <a:rPr lang="en-US" sz="1200" b="0" u="none" kern="1200" dirty="0">
                <a:solidFill>
                  <a:schemeClr val="tx1"/>
                </a:solidFill>
                <a:latin typeface="+mn-lt"/>
                <a:ea typeface="+mn-ea"/>
                <a:cs typeface="+mn-cs"/>
                <a:hlinkClick r:id="rId4">
                  <a:extLst>
                    <a:ext uri="{A12FA001-AC4F-418D-AE19-62706E023703}">
                      <ahyp:hlinkClr xmlns:ahyp="http://schemas.microsoft.com/office/drawing/2018/hyperlinkcolor" val="tx"/>
                    </a:ext>
                  </a:extLst>
                </a:hlinkClick>
              </a:rPr>
              <a:t>sporulation</a:t>
            </a:r>
            <a:r>
              <a:rPr lang="en-US" sz="1200" b="0" u="none" kern="1200" dirty="0">
                <a:solidFill>
                  <a:schemeClr val="tx1"/>
                </a:solidFill>
                <a:latin typeface="+mn-lt"/>
                <a:ea typeface="+mn-ea"/>
                <a:cs typeface="+mn-cs"/>
              </a:rPr>
              <a:t> appears over the </a:t>
            </a:r>
            <a:r>
              <a:rPr lang="en-US" dirty="0"/>
              <a:t>damaged areas when moisture is abundant.</a:t>
            </a:r>
          </a:p>
        </p:txBody>
      </p:sp>
      <p:sp>
        <p:nvSpPr>
          <p:cNvPr id="4" name="Slide Number Placeholder 3"/>
          <p:cNvSpPr>
            <a:spLocks noGrp="1"/>
          </p:cNvSpPr>
          <p:nvPr>
            <p:ph type="sldNum" sz="quarter" idx="10"/>
          </p:nvPr>
        </p:nvSpPr>
        <p:spPr/>
        <p:txBody>
          <a:bodyPr/>
          <a:lstStyle/>
          <a:p>
            <a:fld id="{A11B907C-8516-404E-9DB9-18A023C6124D}" type="slidenum">
              <a:rPr lang="en-US" smtClean="0"/>
              <a:t>17</a:t>
            </a:fld>
            <a:endParaRPr lang="en-US"/>
          </a:p>
        </p:txBody>
      </p:sp>
    </p:spTree>
    <p:extLst>
      <p:ext uri="{BB962C8B-B14F-4D97-AF65-F5344CB8AC3E}">
        <p14:creationId xmlns:p14="http://schemas.microsoft.com/office/powerpoint/2010/main" val="1924320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074583"/>
          </a:xfrm>
        </p:spPr>
        <p:txBody>
          <a:bodyPr/>
          <a:lstStyle/>
          <a:p>
            <a:pPr marL="0" indent="0">
              <a:lnSpc>
                <a:spcPct val="80000"/>
              </a:lnSpc>
              <a:buFont typeface="+mj-lt"/>
              <a:buNone/>
            </a:pPr>
            <a:r>
              <a:rPr lang="en-US" dirty="0"/>
              <a:t>Gray sporulation distinguishes gray mold caused by </a:t>
            </a:r>
            <a:r>
              <a:rPr lang="en-US" i="1" dirty="0"/>
              <a:t>Botrytis</a:t>
            </a:r>
            <a:r>
              <a:rPr lang="en-US" dirty="0"/>
              <a:t> from lettuce drop or white mold caused by </a:t>
            </a:r>
            <a:r>
              <a:rPr lang="en-US" i="1" dirty="0"/>
              <a:t>Sclerotinia</a:t>
            </a:r>
            <a:r>
              <a:rPr lang="en-US" dirty="0"/>
              <a:t>.</a:t>
            </a:r>
            <a:endParaRPr lang="en-US" altLang="en-US" dirty="0">
              <a:ea typeface="ＭＳ Ｐゴシック" charset="-128"/>
            </a:endParaRPr>
          </a:p>
        </p:txBody>
      </p:sp>
      <p:sp>
        <p:nvSpPr>
          <p:cNvPr id="4" name="Slide Number Placeholder 3"/>
          <p:cNvSpPr>
            <a:spLocks noGrp="1"/>
          </p:cNvSpPr>
          <p:nvPr>
            <p:ph type="sldNum" sz="quarter" idx="5"/>
          </p:nvPr>
        </p:nvSpPr>
        <p:spPr/>
        <p:txBody>
          <a:bodyPr/>
          <a:lstStyle/>
          <a:p>
            <a:fld id="{B81F4374-DE2B-4D4E-AF7D-D64E373C2420}" type="slidenum">
              <a:rPr lang="en-US" smtClean="0"/>
              <a:t>18</a:t>
            </a:fld>
            <a:endParaRPr lang="en-US"/>
          </a:p>
        </p:txBody>
      </p:sp>
    </p:spTree>
    <p:extLst>
      <p:ext uri="{BB962C8B-B14F-4D97-AF65-F5344CB8AC3E}">
        <p14:creationId xmlns:p14="http://schemas.microsoft.com/office/powerpoint/2010/main" val="522820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 common abiotic disorders are due</a:t>
            </a:r>
            <a:r>
              <a:rPr lang="en-US" baseline="0" dirty="0"/>
              <a:t> to issues with the soil. They are not caused by a pathogen so are not infectious but multiple plants can be affected.</a:t>
            </a:r>
            <a:endParaRPr lang="en-US" dirty="0"/>
          </a:p>
        </p:txBody>
      </p:sp>
      <p:sp>
        <p:nvSpPr>
          <p:cNvPr id="4" name="Slide Number Placeholder 3"/>
          <p:cNvSpPr>
            <a:spLocks noGrp="1"/>
          </p:cNvSpPr>
          <p:nvPr>
            <p:ph type="sldNum" sz="quarter" idx="10"/>
          </p:nvPr>
        </p:nvSpPr>
        <p:spPr/>
        <p:txBody>
          <a:bodyPr/>
          <a:lstStyle/>
          <a:p>
            <a:fld id="{A11B907C-8516-404E-9DB9-18A023C6124D}" type="slidenum">
              <a:rPr lang="en-US" smtClean="0"/>
              <a:t>19</a:t>
            </a:fld>
            <a:endParaRPr lang="en-US"/>
          </a:p>
        </p:txBody>
      </p:sp>
    </p:spTree>
    <p:extLst>
      <p:ext uri="{BB962C8B-B14F-4D97-AF65-F5344CB8AC3E}">
        <p14:creationId xmlns:p14="http://schemas.microsoft.com/office/powerpoint/2010/main" val="1639780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Symptoms are useful in diagnosing a disease but are not definitive since many symptoms are common to more than one disease and symptoms can vary. </a:t>
            </a:r>
          </a:p>
          <a:p>
            <a:r>
              <a:rPr lang="en-US" baseline="0" dirty="0"/>
              <a:t>Seeing the actual pathogen is called a sign. Examples of signs include powdery mildew spores and mycelium or Southern blight sclerotia. Seeing physical evidence of the pathogen allows you to be more confident in your diagnosis.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plant disease will only develop if a susceptible host, pathogen, and favorable environment occur simultaneously. Not all plants are going to be susceptible</a:t>
            </a:r>
            <a:r>
              <a:rPr lang="en-US" sz="1200" baseline="0" dirty="0"/>
              <a:t> to all pathogens. Sometimes, the environment might not favor disease development, such as in cases where the pathogen needs free water in order to infect a host plant.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severity of the disease depends on the virulence</a:t>
            </a:r>
            <a:r>
              <a:rPr lang="en-US" sz="1200" baseline="0" dirty="0"/>
              <a:t> and abundance of the pathogen, the susceptibility of the plant, and conducive environmental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1200" dirty="0"/>
              <a:t>The disease cycle describes the interaction of a pathogen with its host. </a:t>
            </a:r>
            <a:r>
              <a:rPr lang="en-US" baseline="0" dirty="0"/>
              <a:t>Knowing how the disease cycle works will give you an idea of how and when to manage the disease.</a:t>
            </a:r>
          </a:p>
          <a:p>
            <a:endParaRPr lang="en-US" dirty="0"/>
          </a:p>
        </p:txBody>
      </p:sp>
      <p:sp>
        <p:nvSpPr>
          <p:cNvPr id="4" name="Slide Number Placeholder 3"/>
          <p:cNvSpPr>
            <a:spLocks noGrp="1"/>
          </p:cNvSpPr>
          <p:nvPr>
            <p:ph type="sldNum" sz="quarter" idx="10"/>
          </p:nvPr>
        </p:nvSpPr>
        <p:spPr/>
        <p:txBody>
          <a:bodyPr/>
          <a:lstStyle/>
          <a:p>
            <a:fld id="{A11B907C-8516-404E-9DB9-18A023C6124D}" type="slidenum">
              <a:rPr lang="en-US" smtClean="0"/>
              <a:t>2</a:t>
            </a:fld>
            <a:endParaRPr lang="en-US"/>
          </a:p>
        </p:txBody>
      </p:sp>
    </p:spTree>
    <p:extLst>
      <p:ext uri="{BB962C8B-B14F-4D97-AF65-F5344CB8AC3E}">
        <p14:creationId xmlns:p14="http://schemas.microsoft.com/office/powerpoint/2010/main" val="547795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may seem hard</a:t>
            </a:r>
            <a:r>
              <a:rPr lang="en-US" baseline="0" dirty="0"/>
              <a:t> to distinguish a biotic disease from an abiotic one so here are some tips.</a:t>
            </a:r>
          </a:p>
          <a:p>
            <a:r>
              <a:rPr lang="en-US" baseline="0" dirty="0"/>
              <a:t>Are there signs of a living pest? That will indicate a disease.</a:t>
            </a:r>
          </a:p>
          <a:p>
            <a:r>
              <a:rPr lang="en-US" baseline="0" dirty="0"/>
              <a:t>Do the symptoms develop slowly or develop suddenly? Abiotic disorders often appear suddenly while infectious diseases usually have a slower progression.</a:t>
            </a:r>
          </a:p>
          <a:p>
            <a:r>
              <a:rPr lang="en-US" baseline="0" dirty="0"/>
              <a:t>Are the symptoms consistent on the plant and similar nearby plants? That points more to an abiotic cause.</a:t>
            </a:r>
          </a:p>
          <a:p>
            <a:r>
              <a:rPr lang="en-US" baseline="0" dirty="0"/>
              <a:t>Finally, are the symptoms on unrelated plants or only on closely related plants? Abiotic disorders will affect unrelated plants while infectious diseases are more likely to infect just one type.</a:t>
            </a:r>
          </a:p>
          <a:p>
            <a:endParaRPr lang="en-US" dirty="0"/>
          </a:p>
        </p:txBody>
      </p:sp>
      <p:sp>
        <p:nvSpPr>
          <p:cNvPr id="4" name="Slide Number Placeholder 3"/>
          <p:cNvSpPr>
            <a:spLocks noGrp="1"/>
          </p:cNvSpPr>
          <p:nvPr>
            <p:ph type="sldNum" sz="quarter" idx="10"/>
          </p:nvPr>
        </p:nvSpPr>
        <p:spPr/>
        <p:txBody>
          <a:bodyPr/>
          <a:lstStyle/>
          <a:p>
            <a:fld id="{A11B907C-8516-404E-9DB9-18A023C6124D}" type="slidenum">
              <a:rPr lang="en-US" smtClean="0"/>
              <a:t>20</a:t>
            </a:fld>
            <a:endParaRPr lang="en-US"/>
          </a:p>
        </p:txBody>
      </p:sp>
    </p:spTree>
    <p:extLst>
      <p:ext uri="{BB962C8B-B14F-4D97-AF65-F5344CB8AC3E}">
        <p14:creationId xmlns:p14="http://schemas.microsoft.com/office/powerpoint/2010/main" val="1517871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Moisture</a:t>
            </a:r>
            <a:r>
              <a:rPr lang="en-US" baseline="0" dirty="0"/>
              <a:t> imbalances are the most significant abiotic disorders and can both mimic and trigger plant diseases.</a:t>
            </a:r>
          </a:p>
          <a:p>
            <a:r>
              <a:rPr lang="en-US" baseline="0" dirty="0"/>
              <a:t>Both not enough and too little moisture can cause stunted, pale, drooping plants.</a:t>
            </a:r>
          </a:p>
          <a:p>
            <a:r>
              <a:rPr lang="en-US" baseline="0" dirty="0"/>
              <a:t>A water deficit can cause plants to wilt, fade, drop leaves prematurely and can cause tip dieback.</a:t>
            </a:r>
          </a:p>
          <a:p>
            <a:r>
              <a:rPr lang="en-US" baseline="0" dirty="0"/>
              <a:t>A mild and prolonged water deficit can lead to reduced growth. This lack of water can cause salt to build up, leading to leaf margin necrosis.</a:t>
            </a:r>
          </a:p>
          <a:p>
            <a:r>
              <a:rPr lang="en-US" baseline="0" dirty="0"/>
              <a:t>Too much water will displace oxygen in the soil, killing roots, and making the plant more susceptible to root diseases.</a:t>
            </a:r>
            <a:endParaRPr lang="en-US" dirty="0"/>
          </a:p>
        </p:txBody>
      </p:sp>
      <p:sp>
        <p:nvSpPr>
          <p:cNvPr id="4" name="Slide Number Placeholder 3"/>
          <p:cNvSpPr>
            <a:spLocks noGrp="1"/>
          </p:cNvSpPr>
          <p:nvPr>
            <p:ph type="sldNum" sz="quarter" idx="10"/>
          </p:nvPr>
        </p:nvSpPr>
        <p:spPr/>
        <p:txBody>
          <a:bodyPr/>
          <a:lstStyle/>
          <a:p>
            <a:fld id="{A11B907C-8516-404E-9DB9-18A023C6124D}" type="slidenum">
              <a:rPr lang="en-US" smtClean="0"/>
              <a:t>21</a:t>
            </a:fld>
            <a:endParaRPr lang="en-US"/>
          </a:p>
        </p:txBody>
      </p:sp>
    </p:spTree>
    <p:extLst>
      <p:ext uri="{BB962C8B-B14F-4D97-AF65-F5344CB8AC3E}">
        <p14:creationId xmlns:p14="http://schemas.microsoft.com/office/powerpoint/2010/main" val="51993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074583"/>
          </a:xfrm>
        </p:spPr>
        <p:txBody>
          <a:bodyPr/>
          <a:lstStyle/>
          <a:p>
            <a:pPr marL="228600" indent="-228600">
              <a:lnSpc>
                <a:spcPct val="80000"/>
              </a:lnSpc>
              <a:buFont typeface="+mj-lt"/>
              <a:buAutoNum type="arabicPeriod" startAt="3"/>
            </a:pPr>
            <a:r>
              <a:rPr lang="en-US" altLang="en-US" dirty="0">
                <a:ea typeface="ＭＳ Ｐゴシック" charset="-128"/>
              </a:rPr>
              <a:t>Collect information</a:t>
            </a:r>
          </a:p>
          <a:p>
            <a:pPr marL="171450" indent="-171450">
              <a:lnSpc>
                <a:spcPct val="80000"/>
              </a:lnSpc>
              <a:buFont typeface="Arial" panose="020B0604020202020204" pitchFamily="34" charset="0"/>
              <a:buChar char="•"/>
            </a:pPr>
            <a:r>
              <a:rPr lang="en-US" altLang="en-US" dirty="0">
                <a:ea typeface="ＭＳ Ｐゴシック" charset="-128"/>
              </a:rPr>
              <a:t> Is it a single plant affected? All plants of this type? Plants only in one area?</a:t>
            </a:r>
          </a:p>
          <a:p>
            <a:pPr marL="171450" indent="-171450">
              <a:lnSpc>
                <a:spcPct val="80000"/>
              </a:lnSpc>
              <a:buFont typeface="Arial" panose="020B0604020202020204" pitchFamily="34" charset="0"/>
              <a:buChar char="•"/>
            </a:pPr>
            <a:r>
              <a:rPr lang="en-US" altLang="en-US" dirty="0">
                <a:ea typeface="ＭＳ Ｐゴシック" charset="-128"/>
              </a:rPr>
              <a:t> How is the soil in the area of the plant? What has the management been? Have you fertilized recently or used any pesticides? Regular or irregular watering? </a:t>
            </a:r>
          </a:p>
          <a:p>
            <a:pPr marL="0" marR="0" lvl="0" indent="0" algn="l" defTabSz="914400" rtl="0" eaLnBrk="1" fontAlgn="auto" latinLnBrk="0" hangingPunct="1">
              <a:lnSpc>
                <a:spcPct val="80000"/>
              </a:lnSpc>
              <a:spcBef>
                <a:spcPts val="0"/>
              </a:spcBef>
              <a:spcAft>
                <a:spcPts val="0"/>
              </a:spcAft>
              <a:buClrTx/>
              <a:buSzTx/>
              <a:buFont typeface="Arial" panose="020B0604020202020204" pitchFamily="34" charset="0"/>
              <a:buNone/>
              <a:tabLst/>
              <a:defRPr/>
            </a:pPr>
            <a:endParaRPr lang="en-US" altLang="en-US" b="0" dirty="0">
              <a:ea typeface="ＭＳ Ｐゴシック" charset="-128"/>
            </a:endParaRPr>
          </a:p>
          <a:p>
            <a:pPr marL="0" marR="0" lvl="0" indent="0" algn="l" defTabSz="914400" rtl="0" eaLnBrk="1" fontAlgn="auto" latinLnBrk="0" hangingPunct="1">
              <a:lnSpc>
                <a:spcPct val="80000"/>
              </a:lnSpc>
              <a:spcBef>
                <a:spcPts val="0"/>
              </a:spcBef>
              <a:spcAft>
                <a:spcPts val="0"/>
              </a:spcAft>
              <a:buClrTx/>
              <a:buSzTx/>
              <a:buFont typeface="Arial" panose="020B0604020202020204" pitchFamily="34" charset="0"/>
              <a:buNone/>
              <a:tabLst/>
              <a:defRPr/>
            </a:pPr>
            <a:r>
              <a:rPr lang="en-US" altLang="en-US" b="0" dirty="0">
                <a:ea typeface="ＭＳ Ｐゴシック" charset="-128"/>
              </a:rPr>
              <a:t>Pictured: M</a:t>
            </a:r>
            <a:r>
              <a:rPr lang="en-US" b="0" dirty="0"/>
              <a:t>easles, an abiotic disorder caused by wet soils, causes melon fruit to have water-soaked spots with centers that will eventually become tan.</a:t>
            </a:r>
          </a:p>
          <a:p>
            <a:pPr marL="0" indent="0">
              <a:lnSpc>
                <a:spcPct val="80000"/>
              </a:lnSpc>
              <a:buFont typeface="Arial" panose="020B0604020202020204" pitchFamily="34" charset="0"/>
              <a:buNone/>
            </a:pPr>
            <a:endParaRPr lang="en-US" altLang="en-US" dirty="0">
              <a:ea typeface="ＭＳ Ｐゴシック" charset="-128"/>
            </a:endParaRPr>
          </a:p>
        </p:txBody>
      </p:sp>
      <p:sp>
        <p:nvSpPr>
          <p:cNvPr id="4" name="Slide Number Placeholder 3"/>
          <p:cNvSpPr>
            <a:spLocks noGrp="1"/>
          </p:cNvSpPr>
          <p:nvPr>
            <p:ph type="sldNum" sz="quarter" idx="5"/>
          </p:nvPr>
        </p:nvSpPr>
        <p:spPr/>
        <p:txBody>
          <a:bodyPr/>
          <a:lstStyle/>
          <a:p>
            <a:fld id="{B81F4374-DE2B-4D4E-AF7D-D64E373C2420}" type="slidenum">
              <a:rPr lang="en-US" smtClean="0"/>
              <a:t>22</a:t>
            </a:fld>
            <a:endParaRPr lang="en-US"/>
          </a:p>
        </p:txBody>
      </p:sp>
    </p:spTree>
    <p:extLst>
      <p:ext uri="{BB962C8B-B14F-4D97-AF65-F5344CB8AC3E}">
        <p14:creationId xmlns:p14="http://schemas.microsoft.com/office/powerpoint/2010/main" val="2150379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a:p>
            <a:r>
              <a:rPr lang="en-US" sz="1400" dirty="0"/>
              <a:t>Nitrogen is the  most common macronutrient deficiency.</a:t>
            </a:r>
          </a:p>
          <a:p>
            <a:endParaRPr lang="en-US" sz="1400" dirty="0"/>
          </a:p>
          <a:p>
            <a:r>
              <a:rPr lang="en-US" sz="1400" dirty="0"/>
              <a:t>Plants </a:t>
            </a:r>
            <a:r>
              <a:rPr lang="en-US" sz="1400" baseline="0" dirty="0"/>
              <a:t>in containers can become nitrogen deficient. </a:t>
            </a:r>
            <a:r>
              <a:rPr lang="en-US" sz="1400" dirty="0"/>
              <a:t>Before</a:t>
            </a:r>
            <a:r>
              <a:rPr lang="en-US" sz="1400" baseline="0" dirty="0"/>
              <a:t> adding nitrogen fertilizer, make sure the soil is draining properly and the plant roots are healthy.</a:t>
            </a:r>
            <a:endParaRPr lang="en-US" sz="1400" dirty="0"/>
          </a:p>
          <a:p>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The micronutrients</a:t>
            </a:r>
            <a:r>
              <a:rPr lang="en-US" sz="1400" baseline="0" dirty="0"/>
              <a:t> Iron, Manganese and Zinc are the most common micronutrient deficiency. </a:t>
            </a:r>
            <a:r>
              <a:rPr lang="en-US" sz="1400" dirty="0"/>
              <a:t>High soil pH is a common cause of nutrient deficiency symptoms. Soil pH affects nutrient availability in soil and inhibits nutrient uptake by plants.</a:t>
            </a:r>
            <a:r>
              <a:rPr lang="en-US" sz="1400" baseline="0" dirty="0"/>
              <a:t> Most garden soil has adequate levels of micronutrients but soil conditions, such as too high or low pH can prevent plants from taking up these nutrients.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The photo shows potassium deficiency on tomato.</a:t>
            </a:r>
            <a:endParaRPr lang="en-US" sz="1400" dirty="0"/>
          </a:p>
        </p:txBody>
      </p:sp>
      <p:sp>
        <p:nvSpPr>
          <p:cNvPr id="4" name="Slide Number Placeholder 3"/>
          <p:cNvSpPr>
            <a:spLocks noGrp="1"/>
          </p:cNvSpPr>
          <p:nvPr>
            <p:ph type="sldNum" sz="quarter" idx="10"/>
          </p:nvPr>
        </p:nvSpPr>
        <p:spPr/>
        <p:txBody>
          <a:bodyPr/>
          <a:lstStyle/>
          <a:p>
            <a:fld id="{A11B907C-8516-404E-9DB9-18A023C6124D}" type="slidenum">
              <a:rPr lang="en-US" smtClean="0"/>
              <a:t>23</a:t>
            </a:fld>
            <a:endParaRPr lang="en-US"/>
          </a:p>
        </p:txBody>
      </p:sp>
    </p:spTree>
    <p:extLst>
      <p:ext uri="{BB962C8B-B14F-4D97-AF65-F5344CB8AC3E}">
        <p14:creationId xmlns:p14="http://schemas.microsoft.com/office/powerpoint/2010/main" val="1661334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074583"/>
          </a:xfrm>
        </p:spPr>
        <p:txBody>
          <a:bodyPr/>
          <a:lstStyle/>
          <a:p>
            <a:pPr marL="0" indent="0">
              <a:lnSpc>
                <a:spcPct val="80000"/>
              </a:lnSpc>
              <a:buFont typeface="+mj-lt"/>
              <a:buNone/>
            </a:pPr>
            <a:r>
              <a:rPr lang="en-US" dirty="0"/>
              <a:t>Many viruses are difficult to distinguish from one another based on symptoms alone. In addition, for each particular disease, symptoms will vary greatly depending on stage of plant at time of infection and other factors. In general, virus symptoms consist of various leaf and plant deformities, stunting and poor growth, or yellowing or mosaic or mottling pattern in the leaves. Leaves may be crinkled or wavy. Dry, corky areas or necrotic streaks may be present. </a:t>
            </a:r>
          </a:p>
          <a:p>
            <a:pPr marL="0" indent="0">
              <a:lnSpc>
                <a:spcPct val="80000"/>
              </a:lnSpc>
              <a:buFont typeface="+mj-lt"/>
              <a:buNone/>
            </a:pPr>
            <a:r>
              <a:rPr lang="en-US" dirty="0"/>
              <a:t>These symptoms could be mistaken for nutrient deficiency symptoms.</a:t>
            </a:r>
          </a:p>
          <a:p>
            <a:pPr marL="0" indent="0">
              <a:lnSpc>
                <a:spcPct val="80000"/>
              </a:lnSpc>
              <a:buFont typeface="+mj-lt"/>
              <a:buNone/>
            </a:pPr>
            <a:endParaRPr lang="en-US" dirty="0"/>
          </a:p>
          <a:p>
            <a:pPr marL="0" indent="0">
              <a:lnSpc>
                <a:spcPct val="80000"/>
              </a:lnSpc>
              <a:buFont typeface="+mj-lt"/>
              <a:buNone/>
            </a:pPr>
            <a:r>
              <a:rPr lang="en-US" dirty="0"/>
              <a:t>Identification of the particular pathogenic agent can only be made with serological, inoculation, or other laboratory tests.</a:t>
            </a:r>
          </a:p>
          <a:p>
            <a:pPr marL="0" indent="0">
              <a:lnSpc>
                <a:spcPct val="80000"/>
              </a:lnSpc>
              <a:buFont typeface="+mj-lt"/>
              <a:buNone/>
            </a:pPr>
            <a:endParaRPr lang="en-US" dirty="0"/>
          </a:p>
          <a:p>
            <a:pPr marL="0" indent="0">
              <a:lnSpc>
                <a:spcPct val="80000"/>
              </a:lnSpc>
              <a:buFont typeface="+mj-lt"/>
              <a:buNone/>
            </a:pPr>
            <a:r>
              <a:rPr lang="en-US" altLang="en-US" dirty="0">
                <a:ea typeface="ＭＳ Ｐゴシック" charset="-128"/>
              </a:rPr>
              <a:t>Photo shows mosaic virus on bean leaves.</a:t>
            </a:r>
          </a:p>
        </p:txBody>
      </p:sp>
      <p:sp>
        <p:nvSpPr>
          <p:cNvPr id="4" name="Slide Number Placeholder 3"/>
          <p:cNvSpPr>
            <a:spLocks noGrp="1"/>
          </p:cNvSpPr>
          <p:nvPr>
            <p:ph type="sldNum" sz="quarter" idx="5"/>
          </p:nvPr>
        </p:nvSpPr>
        <p:spPr/>
        <p:txBody>
          <a:bodyPr/>
          <a:lstStyle/>
          <a:p>
            <a:fld id="{B81F4374-DE2B-4D4E-AF7D-D64E373C2420}" type="slidenum">
              <a:rPr lang="en-US" smtClean="0"/>
              <a:t>24</a:t>
            </a:fld>
            <a:endParaRPr lang="en-US"/>
          </a:p>
        </p:txBody>
      </p:sp>
    </p:spTree>
    <p:extLst>
      <p:ext uri="{BB962C8B-B14F-4D97-AF65-F5344CB8AC3E}">
        <p14:creationId xmlns:p14="http://schemas.microsoft.com/office/powerpoint/2010/main" val="182034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Sunburn, also referred to as sunscald, is caused by too much sun exposure. It</a:t>
            </a:r>
            <a:r>
              <a:rPr lang="en-US" baseline="0" dirty="0"/>
              <a:t> may look like a plant disease if all you have is a leaf or fruit. Find out what the rest of the plant and surrounding plants look like. The injury is most severe on the south and west sides of the plant where the sun’s radiation is strongest. Sunburn can cause a glazed, silvery look and brown leathery spots on both foliage and fruit. </a:t>
            </a:r>
            <a:endParaRPr lang="en-US" dirty="0"/>
          </a:p>
        </p:txBody>
      </p:sp>
      <p:sp>
        <p:nvSpPr>
          <p:cNvPr id="4" name="Slide Number Placeholder 3"/>
          <p:cNvSpPr>
            <a:spLocks noGrp="1"/>
          </p:cNvSpPr>
          <p:nvPr>
            <p:ph type="sldNum" sz="quarter" idx="10"/>
          </p:nvPr>
        </p:nvSpPr>
        <p:spPr/>
        <p:txBody>
          <a:bodyPr/>
          <a:lstStyle/>
          <a:p>
            <a:fld id="{A11B907C-8516-404E-9DB9-18A023C6124D}" type="slidenum">
              <a:rPr lang="en-US" smtClean="0"/>
              <a:t>25</a:t>
            </a:fld>
            <a:endParaRPr lang="en-US"/>
          </a:p>
        </p:txBody>
      </p:sp>
    </p:spTree>
    <p:extLst>
      <p:ext uri="{BB962C8B-B14F-4D97-AF65-F5344CB8AC3E}">
        <p14:creationId xmlns:p14="http://schemas.microsoft.com/office/powerpoint/2010/main" val="18086870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074583"/>
          </a:xfrm>
        </p:spPr>
        <p:txBody>
          <a:bodyPr/>
          <a:lstStyle/>
          <a:p>
            <a:pPr>
              <a:lnSpc>
                <a:spcPct val="80000"/>
              </a:lnSpc>
              <a:buFont typeface="+mj-lt"/>
              <a:buNone/>
            </a:pPr>
            <a:r>
              <a:rPr lang="en-US" altLang="en-US" dirty="0">
                <a:ea typeface="ＭＳ Ｐゴシック" charset="-128"/>
              </a:rPr>
              <a:t> Ask questions: is the plant growing in an overly sunny spot? Has it senesced and lost its leaves?</a:t>
            </a:r>
          </a:p>
          <a:p>
            <a:pPr>
              <a:lnSpc>
                <a:spcPct val="80000"/>
              </a:lnSpc>
              <a:buFont typeface="+mj-lt"/>
              <a:buNone/>
            </a:pPr>
            <a:r>
              <a:rPr lang="en-US" dirty="0"/>
              <a:t>Sunscald may be confused with the disease black mold. Black mold, like sunscald, may cause large lesions on fruit, but with black mold, the lesions are usually covered with a black velvety layer of spores. </a:t>
            </a:r>
          </a:p>
          <a:p>
            <a:pPr>
              <a:lnSpc>
                <a:spcPct val="80000"/>
              </a:lnSpc>
              <a:buFont typeface="+mj-lt"/>
              <a:buNone/>
            </a:pPr>
            <a:r>
              <a:rPr lang="en-US" altLang="en-US" dirty="0">
                <a:ea typeface="ＭＳ Ｐゴシック" charset="-128"/>
              </a:rPr>
              <a:t>This photograph shows sunscald on peppers.</a:t>
            </a:r>
          </a:p>
        </p:txBody>
      </p:sp>
      <p:sp>
        <p:nvSpPr>
          <p:cNvPr id="4" name="Slide Number Placeholder 3"/>
          <p:cNvSpPr>
            <a:spLocks noGrp="1"/>
          </p:cNvSpPr>
          <p:nvPr>
            <p:ph type="sldNum" sz="quarter" idx="5"/>
          </p:nvPr>
        </p:nvSpPr>
        <p:spPr/>
        <p:txBody>
          <a:bodyPr/>
          <a:lstStyle/>
          <a:p>
            <a:fld id="{B81F4374-DE2B-4D4E-AF7D-D64E373C2420}" type="slidenum">
              <a:rPr lang="en-US" smtClean="0"/>
              <a:t>26</a:t>
            </a:fld>
            <a:endParaRPr lang="en-US"/>
          </a:p>
        </p:txBody>
      </p:sp>
    </p:spTree>
    <p:extLst>
      <p:ext uri="{BB962C8B-B14F-4D97-AF65-F5344CB8AC3E}">
        <p14:creationId xmlns:p14="http://schemas.microsoft.com/office/powerpoint/2010/main" val="841919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074583"/>
          </a:xfrm>
        </p:spPr>
        <p:txBody>
          <a:bodyPr/>
          <a:lstStyle/>
          <a:p>
            <a:pPr>
              <a:lnSpc>
                <a:spcPct val="80000"/>
              </a:lnSpc>
              <a:buFont typeface="+mj-lt"/>
              <a:buAutoNum type="arabicPeriod"/>
            </a:pPr>
            <a:r>
              <a:rPr lang="en-US" altLang="en-US" dirty="0">
                <a:ea typeface="ＭＳ Ｐゴシック" charset="-128"/>
              </a:rPr>
              <a:t> When you spot a problem, first identify the plant: </a:t>
            </a:r>
          </a:p>
          <a:p>
            <a:pPr marL="171450" indent="-171450">
              <a:lnSpc>
                <a:spcPct val="80000"/>
              </a:lnSpc>
              <a:buFont typeface="Arial" panose="020B0604020202020204" pitchFamily="34" charset="0"/>
              <a:buChar char="•"/>
            </a:pPr>
            <a:r>
              <a:rPr lang="en-US" altLang="en-US" dirty="0">
                <a:ea typeface="ＭＳ Ｐゴシック" charset="-128"/>
              </a:rPr>
              <a:t> What is the species, cultivar, and age?</a:t>
            </a:r>
          </a:p>
          <a:p>
            <a:pPr marL="171450" indent="-171450">
              <a:lnSpc>
                <a:spcPct val="80000"/>
              </a:lnSpc>
              <a:buFont typeface="Arial" panose="020B0604020202020204" pitchFamily="34" charset="0"/>
              <a:buChar char="•"/>
            </a:pPr>
            <a:r>
              <a:rPr lang="en-US" altLang="en-US" dirty="0">
                <a:ea typeface="ＭＳ Ｐゴシック" charset="-128"/>
              </a:rPr>
              <a:t> Where is the plant located? Full sun? Full shade? What is the plant’s preference based on the species or cultivar?</a:t>
            </a:r>
          </a:p>
        </p:txBody>
      </p:sp>
      <p:sp>
        <p:nvSpPr>
          <p:cNvPr id="4" name="Slide Number Placeholder 3"/>
          <p:cNvSpPr>
            <a:spLocks noGrp="1"/>
          </p:cNvSpPr>
          <p:nvPr>
            <p:ph type="sldNum" sz="quarter" idx="5"/>
          </p:nvPr>
        </p:nvSpPr>
        <p:spPr/>
        <p:txBody>
          <a:bodyPr/>
          <a:lstStyle/>
          <a:p>
            <a:fld id="{B81F4374-DE2B-4D4E-AF7D-D64E373C2420}" type="slidenum">
              <a:rPr lang="en-US" smtClean="0"/>
              <a:t>3</a:t>
            </a:fld>
            <a:endParaRPr lang="en-US"/>
          </a:p>
        </p:txBody>
      </p:sp>
    </p:spTree>
    <p:extLst>
      <p:ext uri="{BB962C8B-B14F-4D97-AF65-F5344CB8AC3E}">
        <p14:creationId xmlns:p14="http://schemas.microsoft.com/office/powerpoint/2010/main" val="2998989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074583"/>
          </a:xfrm>
        </p:spPr>
        <p:txBody>
          <a:bodyPr/>
          <a:lstStyle/>
          <a:p>
            <a:pPr marL="228600" indent="-228600">
              <a:lnSpc>
                <a:spcPct val="80000"/>
              </a:lnSpc>
              <a:buFont typeface="+mj-lt"/>
              <a:buAutoNum type="arabicPeriod" startAt="3"/>
            </a:pPr>
            <a:r>
              <a:rPr lang="en-US" altLang="en-US" dirty="0">
                <a:ea typeface="ＭＳ Ｐゴシック" charset="-128"/>
              </a:rPr>
              <a:t>Collect information</a:t>
            </a:r>
          </a:p>
          <a:p>
            <a:pPr marL="171450" indent="-171450">
              <a:lnSpc>
                <a:spcPct val="80000"/>
              </a:lnSpc>
              <a:buFont typeface="Arial" panose="020B0604020202020204" pitchFamily="34" charset="0"/>
              <a:buChar char="•"/>
            </a:pPr>
            <a:r>
              <a:rPr lang="en-US" altLang="en-US" dirty="0">
                <a:ea typeface="ＭＳ Ｐゴシック" charset="-128"/>
              </a:rPr>
              <a:t> Is it a single plant affected? All plants of this type? Plants only in one area?</a:t>
            </a:r>
          </a:p>
          <a:p>
            <a:pPr marL="171450" indent="-171450">
              <a:lnSpc>
                <a:spcPct val="80000"/>
              </a:lnSpc>
              <a:buFont typeface="Arial" panose="020B0604020202020204" pitchFamily="34" charset="0"/>
              <a:buChar char="•"/>
            </a:pPr>
            <a:r>
              <a:rPr lang="en-US" altLang="en-US" dirty="0">
                <a:ea typeface="ＭＳ Ｐゴシック" charset="-128"/>
              </a:rPr>
              <a:t> How is the soil in the area of the plant? What has the management been? Have you fertilized recently or used any pesticides? Regular or irregular watering? </a:t>
            </a:r>
          </a:p>
        </p:txBody>
      </p:sp>
      <p:sp>
        <p:nvSpPr>
          <p:cNvPr id="4" name="Slide Number Placeholder 3"/>
          <p:cNvSpPr>
            <a:spLocks noGrp="1"/>
          </p:cNvSpPr>
          <p:nvPr>
            <p:ph type="sldNum" sz="quarter" idx="5"/>
          </p:nvPr>
        </p:nvSpPr>
        <p:spPr/>
        <p:txBody>
          <a:bodyPr/>
          <a:lstStyle/>
          <a:p>
            <a:fld id="{B81F4374-DE2B-4D4E-AF7D-D64E373C2420}" type="slidenum">
              <a:rPr lang="en-US" smtClean="0"/>
              <a:t>4</a:t>
            </a:fld>
            <a:endParaRPr lang="en-US"/>
          </a:p>
        </p:txBody>
      </p:sp>
    </p:spTree>
    <p:extLst>
      <p:ext uri="{BB962C8B-B14F-4D97-AF65-F5344CB8AC3E}">
        <p14:creationId xmlns:p14="http://schemas.microsoft.com/office/powerpoint/2010/main" val="2065609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074583"/>
          </a:xfrm>
        </p:spPr>
        <p:txBody>
          <a:bodyPr/>
          <a:lstStyle/>
          <a:p>
            <a:pPr marL="228600" indent="-228600">
              <a:lnSpc>
                <a:spcPct val="80000"/>
              </a:lnSpc>
              <a:buFont typeface="+mj-lt"/>
              <a:buAutoNum type="arabicPeriod" startAt="4"/>
            </a:pPr>
            <a:r>
              <a:rPr lang="en-US" altLang="en-US" dirty="0">
                <a:ea typeface="ＭＳ Ｐゴシック" charset="-128"/>
              </a:rPr>
              <a:t>Look for patterns</a:t>
            </a:r>
          </a:p>
          <a:p>
            <a:pPr marL="171450" indent="-171450">
              <a:lnSpc>
                <a:spcPct val="80000"/>
              </a:lnSpc>
              <a:buFont typeface="Arial" panose="020B0604020202020204" pitchFamily="34" charset="0"/>
              <a:buChar char="•"/>
            </a:pPr>
            <a:r>
              <a:rPr lang="en-US" altLang="en-US" dirty="0">
                <a:ea typeface="ＭＳ Ｐゴシック" charset="-128"/>
              </a:rPr>
              <a:t> How do these symptoms compare to normal plants? Are there similarities in the symptoms of certain plants compared with others?</a:t>
            </a:r>
          </a:p>
          <a:p>
            <a:pPr marL="171450" indent="-171450">
              <a:lnSpc>
                <a:spcPct val="80000"/>
              </a:lnSpc>
              <a:buFont typeface="Arial" panose="020B0604020202020204" pitchFamily="34" charset="0"/>
              <a:buChar char="•"/>
            </a:pPr>
            <a:r>
              <a:rPr lang="en-US" altLang="en-US" dirty="0">
                <a:ea typeface="ＭＳ Ｐゴシック" charset="-128"/>
              </a:rPr>
              <a:t> How do these symptoms develop over time?</a:t>
            </a:r>
          </a:p>
        </p:txBody>
      </p:sp>
      <p:sp>
        <p:nvSpPr>
          <p:cNvPr id="4" name="Slide Number Placeholder 3"/>
          <p:cNvSpPr>
            <a:spLocks noGrp="1"/>
          </p:cNvSpPr>
          <p:nvPr>
            <p:ph type="sldNum" sz="quarter" idx="5"/>
          </p:nvPr>
        </p:nvSpPr>
        <p:spPr/>
        <p:txBody>
          <a:bodyPr/>
          <a:lstStyle/>
          <a:p>
            <a:fld id="{B81F4374-DE2B-4D4E-AF7D-D64E373C2420}" type="slidenum">
              <a:rPr lang="en-US" smtClean="0"/>
              <a:t>5</a:t>
            </a:fld>
            <a:endParaRPr lang="en-US"/>
          </a:p>
        </p:txBody>
      </p:sp>
    </p:spTree>
    <p:extLst>
      <p:ext uri="{BB962C8B-B14F-4D97-AF65-F5344CB8AC3E}">
        <p14:creationId xmlns:p14="http://schemas.microsoft.com/office/powerpoint/2010/main" val="691261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074583"/>
          </a:xfrm>
        </p:spPr>
        <p:txBody>
          <a:bodyPr/>
          <a:lstStyle/>
          <a:p>
            <a:pPr marL="228600" lvl="0" indent="-228600">
              <a:lnSpc>
                <a:spcPct val="80000"/>
              </a:lnSpc>
              <a:buFont typeface="+mj-lt"/>
              <a:buAutoNum type="arabicPeriod" startAt="5"/>
            </a:pPr>
            <a:r>
              <a:rPr lang="en-US" altLang="en-US" dirty="0">
                <a:ea typeface="ＭＳ Ｐゴシック" charset="-128"/>
              </a:rPr>
              <a:t> Identify your disease.</a:t>
            </a:r>
          </a:p>
          <a:p>
            <a:pPr marL="171450" indent="-171450">
              <a:lnSpc>
                <a:spcPct val="80000"/>
              </a:lnSpc>
              <a:buFont typeface="Arial" panose="020B0604020202020204" pitchFamily="34" charset="0"/>
              <a:buChar char="•"/>
            </a:pPr>
            <a:r>
              <a:rPr lang="en-US" altLang="en-US" dirty="0">
                <a:ea typeface="ＭＳ Ｐゴシック" charset="-128"/>
              </a:rPr>
              <a:t>You have to identify the disease before you can appropriately solve the problem. </a:t>
            </a:r>
          </a:p>
          <a:p>
            <a:pPr marL="171450" indent="-171450">
              <a:lnSpc>
                <a:spcPct val="80000"/>
              </a:lnSpc>
              <a:buFont typeface="Arial" panose="020B0604020202020204" pitchFamily="34" charset="0"/>
              <a:buChar char="•"/>
            </a:pPr>
            <a:r>
              <a:rPr lang="en-US" altLang="en-US" dirty="0">
                <a:ea typeface="ＭＳ Ｐゴシック" charset="-128"/>
              </a:rPr>
              <a:t>Correlate disease to damage: how much damage is caused by the disease?</a:t>
            </a:r>
          </a:p>
          <a:p>
            <a:pPr marL="171450" indent="-171450">
              <a:lnSpc>
                <a:spcPct val="80000"/>
              </a:lnSpc>
              <a:buFont typeface="Arial" panose="020B0604020202020204" pitchFamily="34" charset="0"/>
              <a:buChar char="•"/>
            </a:pPr>
            <a:r>
              <a:rPr lang="en-US" altLang="en-US" dirty="0">
                <a:ea typeface="ＭＳ Ｐゴシック" charset="-128"/>
              </a:rPr>
              <a:t> Damage by different diseases and even some insect pests may look similar</a:t>
            </a:r>
          </a:p>
          <a:p>
            <a:pPr marL="171450" indent="-171450">
              <a:lnSpc>
                <a:spcPct val="80000"/>
              </a:lnSpc>
              <a:buFont typeface="Arial" panose="020B0604020202020204" pitchFamily="34" charset="0"/>
              <a:buChar char="•"/>
            </a:pPr>
            <a:r>
              <a:rPr lang="en-US" altLang="en-US" dirty="0">
                <a:ea typeface="ＭＳ Ｐゴシック" charset="-128"/>
              </a:rPr>
              <a:t>Damage may be from abiotic causes including equipment injury, water mismanagement, over or under fertilizing, etc.</a:t>
            </a:r>
          </a:p>
          <a:p>
            <a:pPr marL="171450" marR="0" lvl="0" indent="-17145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lang="en-US" altLang="en-US" dirty="0">
                <a:ea typeface="ＭＳ Ｐゴシック" charset="-128"/>
              </a:rPr>
              <a:t>Disease levels: what is the threshold before taking action?</a:t>
            </a:r>
          </a:p>
        </p:txBody>
      </p:sp>
      <p:sp>
        <p:nvSpPr>
          <p:cNvPr id="4" name="Slide Number Placeholder 3"/>
          <p:cNvSpPr>
            <a:spLocks noGrp="1"/>
          </p:cNvSpPr>
          <p:nvPr>
            <p:ph type="sldNum" sz="quarter" idx="5"/>
          </p:nvPr>
        </p:nvSpPr>
        <p:spPr/>
        <p:txBody>
          <a:bodyPr/>
          <a:lstStyle/>
          <a:p>
            <a:fld id="{B81F4374-DE2B-4D4E-AF7D-D64E373C2420}" type="slidenum">
              <a:rPr lang="en-US" smtClean="0"/>
              <a:t>6</a:t>
            </a:fld>
            <a:endParaRPr lang="en-US"/>
          </a:p>
        </p:txBody>
      </p:sp>
    </p:spTree>
    <p:extLst>
      <p:ext uri="{BB962C8B-B14F-4D97-AF65-F5344CB8AC3E}">
        <p14:creationId xmlns:p14="http://schemas.microsoft.com/office/powerpoint/2010/main" val="3003429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a few common plant diseases in home vegetable gardens and compare them with similar diseases and disorders.</a:t>
            </a:r>
          </a:p>
        </p:txBody>
      </p:sp>
      <p:sp>
        <p:nvSpPr>
          <p:cNvPr id="4" name="Slide Number Placeholder 3"/>
          <p:cNvSpPr>
            <a:spLocks noGrp="1"/>
          </p:cNvSpPr>
          <p:nvPr>
            <p:ph type="sldNum" sz="quarter" idx="5"/>
          </p:nvPr>
        </p:nvSpPr>
        <p:spPr/>
        <p:txBody>
          <a:bodyPr/>
          <a:lstStyle/>
          <a:p>
            <a:fld id="{A11B907C-8516-404E-9DB9-18A023C6124D}" type="slidenum">
              <a:rPr lang="en-US" smtClean="0"/>
              <a:t>7</a:t>
            </a:fld>
            <a:endParaRPr lang="en-US"/>
          </a:p>
        </p:txBody>
      </p:sp>
    </p:spTree>
    <p:extLst>
      <p:ext uri="{BB962C8B-B14F-4D97-AF65-F5344CB8AC3E}">
        <p14:creationId xmlns:p14="http://schemas.microsoft.com/office/powerpoint/2010/main" val="2592644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Powdery mildew is a very common disease in vegetable gardens. Many plants are susceptible to this disease including </a:t>
            </a:r>
            <a:r>
              <a:rPr lang="en-US" sz="1200" dirty="0"/>
              <a:t>grapes, cucurbits, cole crops, beans, peppers, peas, and tomatoes.</a:t>
            </a:r>
          </a:p>
          <a:p>
            <a:r>
              <a:rPr lang="en-US" dirty="0"/>
              <a:t>The disease creates white patches that develop on leaves and other plant parts. These patches are actually the</a:t>
            </a:r>
            <a:r>
              <a:rPr lang="en-US" baseline="0" dirty="0"/>
              <a:t> mycelium, the branching cells, of the pathogen. This sign of the pathogen enables you to correctly identify this disease.</a:t>
            </a:r>
            <a:endParaRPr lang="en-US" dirty="0"/>
          </a:p>
          <a:p>
            <a:r>
              <a:rPr lang="en-US" dirty="0"/>
              <a:t>The environment,</a:t>
            </a:r>
            <a:r>
              <a:rPr lang="en-US" baseline="0" dirty="0"/>
              <a:t> as always with plant diseases, is critical. The spores can be spread by wind. </a:t>
            </a:r>
            <a:r>
              <a:rPr lang="en-US" dirty="0"/>
              <a:t>Free water on leaves kills germinating</a:t>
            </a:r>
            <a:r>
              <a:rPr lang="en-US" baseline="0" dirty="0"/>
              <a:t> spores and mycelium of powdery mildew. This fungus overwinters in leaf litter.</a:t>
            </a:r>
          </a:p>
          <a:p>
            <a:r>
              <a:rPr lang="en-US" baseline="0" dirty="0"/>
              <a:t>The photograph shows powdery mildew on melon. The symptoms are what you’d expect in powdery mildew.</a:t>
            </a:r>
            <a:endParaRPr lang="en-US" dirty="0"/>
          </a:p>
        </p:txBody>
      </p:sp>
      <p:sp>
        <p:nvSpPr>
          <p:cNvPr id="4" name="Slide Number Placeholder 3"/>
          <p:cNvSpPr>
            <a:spLocks noGrp="1"/>
          </p:cNvSpPr>
          <p:nvPr>
            <p:ph type="sldNum" sz="quarter" idx="10"/>
          </p:nvPr>
        </p:nvSpPr>
        <p:spPr/>
        <p:txBody>
          <a:bodyPr/>
          <a:lstStyle/>
          <a:p>
            <a:fld id="{A11B907C-8516-404E-9DB9-18A023C6124D}" type="slidenum">
              <a:rPr lang="en-US" smtClean="0"/>
              <a:t>8</a:t>
            </a:fld>
            <a:endParaRPr lang="en-US"/>
          </a:p>
        </p:txBody>
      </p:sp>
    </p:spTree>
    <p:extLst>
      <p:ext uri="{BB962C8B-B14F-4D97-AF65-F5344CB8AC3E}">
        <p14:creationId xmlns:p14="http://schemas.microsoft.com/office/powerpoint/2010/main" val="897948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some different symptoms of powdery mildew on pea and tomato. The distinctive white patches commonly associated with powdery mildew are not present so these symptoms could be mistaken for another disease.</a:t>
            </a:r>
          </a:p>
        </p:txBody>
      </p:sp>
      <p:sp>
        <p:nvSpPr>
          <p:cNvPr id="4" name="Slide Number Placeholder 3"/>
          <p:cNvSpPr>
            <a:spLocks noGrp="1"/>
          </p:cNvSpPr>
          <p:nvPr>
            <p:ph type="sldNum" sz="quarter" idx="10"/>
          </p:nvPr>
        </p:nvSpPr>
        <p:spPr/>
        <p:txBody>
          <a:bodyPr/>
          <a:lstStyle/>
          <a:p>
            <a:fld id="{A11B907C-8516-404E-9DB9-18A023C6124D}" type="slidenum">
              <a:rPr lang="en-US" smtClean="0"/>
              <a:t>9</a:t>
            </a:fld>
            <a:endParaRPr lang="en-US"/>
          </a:p>
        </p:txBody>
      </p:sp>
    </p:spTree>
    <p:extLst>
      <p:ext uri="{BB962C8B-B14F-4D97-AF65-F5344CB8AC3E}">
        <p14:creationId xmlns:p14="http://schemas.microsoft.com/office/powerpoint/2010/main" val="795695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B75BC6A-FBDD-7447-9C3C-19D4D99FA1AF}" type="datetime1">
              <a:rPr lang="en-US" smtClean="0"/>
              <a:t>10/4/19</a:t>
            </a:fld>
            <a:endParaRPr lang="en-US"/>
          </a:p>
        </p:txBody>
      </p:sp>
      <p:sp>
        <p:nvSpPr>
          <p:cNvPr id="5" name="Footer Placeholder 4"/>
          <p:cNvSpPr>
            <a:spLocks noGrp="1"/>
          </p:cNvSpPr>
          <p:nvPr>
            <p:ph type="ftr" sz="quarter" idx="11"/>
          </p:nvPr>
        </p:nvSpPr>
        <p:spPr/>
        <p:txBody>
          <a:bodyPr/>
          <a:lstStyle/>
          <a:p>
            <a:r>
              <a:rPr lang="en-US"/>
              <a:t>Photo credit:</a:t>
            </a:r>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A8AE0F0B-492F-A148-8DAE-0DCDFBB79122}"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C3088A-8393-6541-8C79-A78919F0D676}" type="datetime1">
              <a:rPr lang="en-US" smtClean="0"/>
              <a:t>10/4/19</a:t>
            </a:fld>
            <a:endParaRPr lang="en-US"/>
          </a:p>
        </p:txBody>
      </p:sp>
      <p:sp>
        <p:nvSpPr>
          <p:cNvPr id="5" name="Footer Placeholder 4"/>
          <p:cNvSpPr>
            <a:spLocks noGrp="1"/>
          </p:cNvSpPr>
          <p:nvPr>
            <p:ph type="ftr" sz="quarter" idx="11"/>
          </p:nvPr>
        </p:nvSpPr>
        <p:spPr/>
        <p:txBody>
          <a:bodyPr/>
          <a:lstStyle/>
          <a:p>
            <a:r>
              <a:rPr lang="en-US"/>
              <a:t>Photo credit:</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8AE0F0B-492F-A148-8DAE-0DCDFBB7912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A24DE8-A404-D342-AFBC-1F8C0E983E45}" type="datetime1">
              <a:rPr lang="en-US" smtClean="0"/>
              <a:t>10/4/19</a:t>
            </a:fld>
            <a:endParaRPr lang="en-US"/>
          </a:p>
        </p:txBody>
      </p:sp>
      <p:sp>
        <p:nvSpPr>
          <p:cNvPr id="5" name="Footer Placeholder 4"/>
          <p:cNvSpPr>
            <a:spLocks noGrp="1"/>
          </p:cNvSpPr>
          <p:nvPr>
            <p:ph type="ftr" sz="quarter" idx="11"/>
          </p:nvPr>
        </p:nvSpPr>
        <p:spPr/>
        <p:txBody>
          <a:bodyPr/>
          <a:lstStyle/>
          <a:p>
            <a:r>
              <a:rPr lang="en-US"/>
              <a:t>Photo credit:</a:t>
            </a:r>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8AE0F0B-492F-A148-8DAE-0DCDFBB79122}"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3FD1BCBF-A029-D943-A0E1-E2D18D22EABA}" type="datetime1">
              <a:rPr lang="en-US" smtClean="0"/>
              <a:t>10/4/19</a:t>
            </a:fld>
            <a:endParaRPr lang="en-US"/>
          </a:p>
        </p:txBody>
      </p:sp>
      <p:sp>
        <p:nvSpPr>
          <p:cNvPr id="6" name="Footer Placeholder 5"/>
          <p:cNvSpPr>
            <a:spLocks noGrp="1"/>
          </p:cNvSpPr>
          <p:nvPr>
            <p:ph type="ftr" sz="quarter" idx="11"/>
          </p:nvPr>
        </p:nvSpPr>
        <p:spPr/>
        <p:txBody>
          <a:bodyPr/>
          <a:lstStyle/>
          <a:p>
            <a:r>
              <a:rPr lang="en-US"/>
              <a:t>Photo credit:</a:t>
            </a:r>
            <a:endParaRPr lang="en-US" dirty="0"/>
          </a:p>
        </p:txBody>
      </p:sp>
      <p:sp>
        <p:nvSpPr>
          <p:cNvPr id="9" name="Freeform 11"/>
          <p:cNvSpPr/>
          <p:nvPr/>
        </p:nvSpPr>
        <p:spPr bwMode="auto">
          <a:xfrm flipV="1">
            <a:off x="0" y="1002491"/>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404379" y="1073576"/>
            <a:ext cx="779767" cy="365125"/>
          </a:xfrm>
        </p:spPr>
        <p:txBody>
          <a:bodyPr/>
          <a:lstStyle/>
          <a:p>
            <a:fld id="{A8AE0F0B-492F-A148-8DAE-0DCDFBB7912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84655687-5E22-6E45-B3B3-8899C4935FD2}" type="datetime1">
              <a:rPr lang="en-US" smtClean="0"/>
              <a:t>10/4/19</a:t>
            </a:fld>
            <a:endParaRPr lang="en-US"/>
          </a:p>
        </p:txBody>
      </p:sp>
      <p:sp>
        <p:nvSpPr>
          <p:cNvPr id="6" name="Footer Placeholder 5"/>
          <p:cNvSpPr>
            <a:spLocks noGrp="1"/>
          </p:cNvSpPr>
          <p:nvPr>
            <p:ph type="ftr" sz="quarter" idx="11"/>
          </p:nvPr>
        </p:nvSpPr>
        <p:spPr/>
        <p:txBody>
          <a:bodyPr/>
          <a:lstStyle/>
          <a:p>
            <a:r>
              <a:rPr lang="en-US"/>
              <a:t>Photo credit:</a:t>
            </a: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8AE0F0B-492F-A148-8DAE-0DCDFBB79122}"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9C007D5-F1CC-4841-A2AD-D4BD08FB8984}" type="datetime1">
              <a:rPr lang="en-US" smtClean="0"/>
              <a:t>10/4/19</a:t>
            </a:fld>
            <a:endParaRPr lang="en-US"/>
          </a:p>
        </p:txBody>
      </p:sp>
      <p:sp>
        <p:nvSpPr>
          <p:cNvPr id="6" name="Footer Placeholder 5"/>
          <p:cNvSpPr>
            <a:spLocks noGrp="1"/>
          </p:cNvSpPr>
          <p:nvPr>
            <p:ph type="ftr" sz="quarter" idx="11"/>
          </p:nvPr>
        </p:nvSpPr>
        <p:spPr/>
        <p:txBody>
          <a:bodyPr/>
          <a:lstStyle/>
          <a:p>
            <a:r>
              <a:rPr lang="en-US"/>
              <a:t>Photo credit:</a:t>
            </a: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8AE0F0B-492F-A148-8DAE-0DCDFBB79122}"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6BE4E9-047B-E443-807D-C312D3FEA07A}" type="datetime1">
              <a:rPr lang="en-US" smtClean="0"/>
              <a:t>10/4/19</a:t>
            </a:fld>
            <a:endParaRPr lang="en-US"/>
          </a:p>
        </p:txBody>
      </p:sp>
      <p:sp>
        <p:nvSpPr>
          <p:cNvPr id="5" name="Footer Placeholder 4"/>
          <p:cNvSpPr>
            <a:spLocks noGrp="1"/>
          </p:cNvSpPr>
          <p:nvPr>
            <p:ph type="ftr" sz="quarter" idx="11"/>
          </p:nvPr>
        </p:nvSpPr>
        <p:spPr/>
        <p:txBody>
          <a:bodyPr/>
          <a:lstStyle/>
          <a:p>
            <a:r>
              <a:rPr lang="en-US"/>
              <a:t>Photo credit:</a:t>
            </a: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8AE0F0B-492F-A148-8DAE-0DCDFBB79122}"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BA758B-F205-9849-BCAA-EB0B3485EAF9}" type="datetime1">
              <a:rPr lang="en-US" smtClean="0"/>
              <a:t>10/4/19</a:t>
            </a:fld>
            <a:endParaRPr lang="en-US"/>
          </a:p>
        </p:txBody>
      </p:sp>
      <p:sp>
        <p:nvSpPr>
          <p:cNvPr id="5" name="Footer Placeholder 4"/>
          <p:cNvSpPr>
            <a:spLocks noGrp="1"/>
          </p:cNvSpPr>
          <p:nvPr>
            <p:ph type="ftr" sz="quarter" idx="11"/>
          </p:nvPr>
        </p:nvSpPr>
        <p:spPr/>
        <p:txBody>
          <a:bodyPr/>
          <a:lstStyle/>
          <a:p>
            <a:r>
              <a:rPr lang="en-US"/>
              <a:t>Photo credit:</a:t>
            </a: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8AE0F0B-492F-A148-8DAE-0DCDFBB7912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4C1A0E-8B1B-6647-85B4-FC339341B6DA}" type="datetime1">
              <a:rPr lang="en-US" smtClean="0"/>
              <a:t>10/4/19</a:t>
            </a:fld>
            <a:endParaRPr lang="en-US"/>
          </a:p>
        </p:txBody>
      </p:sp>
      <p:sp>
        <p:nvSpPr>
          <p:cNvPr id="5" name="Footer Placeholder 4"/>
          <p:cNvSpPr>
            <a:spLocks noGrp="1"/>
          </p:cNvSpPr>
          <p:nvPr>
            <p:ph type="ftr" sz="quarter" idx="11"/>
          </p:nvPr>
        </p:nvSpPr>
        <p:spPr/>
        <p:txBody>
          <a:bodyPr/>
          <a:lstStyle/>
          <a:p>
            <a:r>
              <a:rPr lang="en-US"/>
              <a:t>Photo credit:</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8AE0F0B-492F-A148-8DAE-0DCDFBB7912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4C5748-0EBB-3D4E-BB05-ACA6BD746E70}" type="datetime1">
              <a:rPr lang="en-US" smtClean="0"/>
              <a:t>10/4/19</a:t>
            </a:fld>
            <a:endParaRPr lang="en-US"/>
          </a:p>
        </p:txBody>
      </p:sp>
      <p:sp>
        <p:nvSpPr>
          <p:cNvPr id="5" name="Footer Placeholder 4"/>
          <p:cNvSpPr>
            <a:spLocks noGrp="1"/>
          </p:cNvSpPr>
          <p:nvPr>
            <p:ph type="ftr" sz="quarter" idx="11"/>
          </p:nvPr>
        </p:nvSpPr>
        <p:spPr/>
        <p:txBody>
          <a:bodyPr/>
          <a:lstStyle/>
          <a:p>
            <a:r>
              <a:rPr lang="en-US"/>
              <a:t>Photo credit:</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8AE0F0B-492F-A148-8DAE-0DCDFBB7912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203B1C-2DC6-0143-90BE-4EC29C16CD31}" type="datetime1">
              <a:rPr lang="en-US" smtClean="0"/>
              <a:t>10/4/19</a:t>
            </a:fld>
            <a:endParaRPr lang="en-US"/>
          </a:p>
        </p:txBody>
      </p:sp>
      <p:sp>
        <p:nvSpPr>
          <p:cNvPr id="6" name="Footer Placeholder 5"/>
          <p:cNvSpPr>
            <a:spLocks noGrp="1"/>
          </p:cNvSpPr>
          <p:nvPr>
            <p:ph type="ftr" sz="quarter" idx="11"/>
          </p:nvPr>
        </p:nvSpPr>
        <p:spPr/>
        <p:txBody>
          <a:bodyPr/>
          <a:lstStyle/>
          <a:p>
            <a:r>
              <a:rPr lang="en-US"/>
              <a:t>Photo credit:</a:t>
            </a: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8AE0F0B-492F-A148-8DAE-0DCDFBB7912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DB1D879-8DA2-AD41-8FAA-1A7822DFBA28}" type="datetime1">
              <a:rPr lang="en-US" smtClean="0"/>
              <a:t>10/4/19</a:t>
            </a:fld>
            <a:endParaRPr lang="en-US"/>
          </a:p>
        </p:txBody>
      </p:sp>
      <p:sp>
        <p:nvSpPr>
          <p:cNvPr id="8" name="Footer Placeholder 7"/>
          <p:cNvSpPr>
            <a:spLocks noGrp="1"/>
          </p:cNvSpPr>
          <p:nvPr>
            <p:ph type="ftr" sz="quarter" idx="11"/>
          </p:nvPr>
        </p:nvSpPr>
        <p:spPr/>
        <p:txBody>
          <a:bodyPr/>
          <a:lstStyle/>
          <a:p>
            <a:r>
              <a:rPr lang="en-US"/>
              <a:t>Photo credit:</a:t>
            </a: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8AE0F0B-492F-A148-8DAE-0DCDFBB7912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98D2DDC-6188-B04F-AF8D-08BF4F6C4DDF}" type="datetime1">
              <a:rPr lang="en-US" smtClean="0"/>
              <a:t>10/4/19</a:t>
            </a:fld>
            <a:endParaRPr lang="en-US"/>
          </a:p>
        </p:txBody>
      </p:sp>
      <p:sp>
        <p:nvSpPr>
          <p:cNvPr id="4" name="Footer Placeholder 3"/>
          <p:cNvSpPr>
            <a:spLocks noGrp="1"/>
          </p:cNvSpPr>
          <p:nvPr>
            <p:ph type="ftr" sz="quarter" idx="11"/>
          </p:nvPr>
        </p:nvSpPr>
        <p:spPr/>
        <p:txBody>
          <a:bodyPr/>
          <a:lstStyle/>
          <a:p>
            <a:r>
              <a:rPr lang="en-US"/>
              <a:t>Photo credit:</a:t>
            </a: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A8AE0F0B-492F-A148-8DAE-0DCDFBB7912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947775-0D6F-834B-9A2C-5A143B019C2B}" type="datetime1">
              <a:rPr lang="en-US" smtClean="0"/>
              <a:t>10/4/19</a:t>
            </a:fld>
            <a:endParaRPr lang="en-US"/>
          </a:p>
        </p:txBody>
      </p:sp>
      <p:sp>
        <p:nvSpPr>
          <p:cNvPr id="3" name="Footer Placeholder 2"/>
          <p:cNvSpPr>
            <a:spLocks noGrp="1"/>
          </p:cNvSpPr>
          <p:nvPr>
            <p:ph type="ftr" sz="quarter" idx="11"/>
          </p:nvPr>
        </p:nvSpPr>
        <p:spPr/>
        <p:txBody>
          <a:bodyPr/>
          <a:lstStyle/>
          <a:p>
            <a:r>
              <a:rPr lang="en-US"/>
              <a:t>Photo credit:</a:t>
            </a: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A8AE0F0B-492F-A148-8DAE-0DCDFBB79122}"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8ECAE4-4EE9-B54F-9C1D-2F7709B69B4A}" type="datetime1">
              <a:rPr lang="en-US" smtClean="0"/>
              <a:t>10/4/19</a:t>
            </a:fld>
            <a:endParaRPr lang="en-US"/>
          </a:p>
        </p:txBody>
      </p:sp>
      <p:sp>
        <p:nvSpPr>
          <p:cNvPr id="6" name="Footer Placeholder 5"/>
          <p:cNvSpPr>
            <a:spLocks noGrp="1"/>
          </p:cNvSpPr>
          <p:nvPr>
            <p:ph type="ftr" sz="quarter" idx="11"/>
          </p:nvPr>
        </p:nvSpPr>
        <p:spPr/>
        <p:txBody>
          <a:bodyPr/>
          <a:lstStyle/>
          <a:p>
            <a:r>
              <a:rPr lang="en-US"/>
              <a:t>Photo credit:</a:t>
            </a: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A8AE0F0B-492F-A148-8DAE-0DCDFBB79122}"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C3B3FD-9AB1-E242-A9D0-FBFE0D80E531}" type="datetime1">
              <a:rPr lang="en-US" smtClean="0"/>
              <a:t>10/4/19</a:t>
            </a:fld>
            <a:endParaRPr lang="en-US"/>
          </a:p>
        </p:txBody>
      </p:sp>
      <p:sp>
        <p:nvSpPr>
          <p:cNvPr id="6" name="Footer Placeholder 5"/>
          <p:cNvSpPr>
            <a:spLocks noGrp="1"/>
          </p:cNvSpPr>
          <p:nvPr>
            <p:ph type="ftr" sz="quarter" idx="11"/>
          </p:nvPr>
        </p:nvSpPr>
        <p:spPr/>
        <p:txBody>
          <a:bodyPr/>
          <a:lstStyle/>
          <a:p>
            <a:r>
              <a:rPr lang="en-US"/>
              <a:t>Photo credit:</a:t>
            </a: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8AE0F0B-492F-A148-8DAE-0DCDFBB7912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8BEF77E-0BE1-9740-8B8B-0079954CDE1E}" type="datetime1">
              <a:rPr lang="en-US" smtClean="0"/>
              <a:t>10/4/19</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Photo credit:</a:t>
            </a:r>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pic>
        <p:nvPicPr>
          <p:cNvPr id="36" name="Picture 35"/>
          <p:cNvPicPr>
            <a:picLocks noChangeAspect="1"/>
          </p:cNvPicPr>
          <p:nvPr userDrawn="1"/>
        </p:nvPicPr>
        <p:blipFill>
          <a:blip r:embed="rId18" cstate="email">
            <a:extLst>
              <a:ext uri="{28A0092B-C50C-407E-A947-70E740481C1C}">
                <a14:useLocalDpi xmlns:a14="http://schemas.microsoft.com/office/drawing/2010/main"/>
              </a:ext>
            </a:extLst>
          </a:blip>
          <a:srcRect/>
          <a:stretch/>
        </p:blipFill>
        <p:spPr>
          <a:xfrm>
            <a:off x="11178819" y="6130437"/>
            <a:ext cx="962954" cy="656560"/>
          </a:xfrm>
          <a:prstGeom prst="rect">
            <a:avLst/>
          </a:prstGeom>
        </p:spPr>
      </p:pic>
    </p:spTree>
    <p:extLst>
      <p:ext uri="{BB962C8B-B14F-4D97-AF65-F5344CB8AC3E}">
        <p14:creationId xmlns:p14="http://schemas.microsoft.com/office/powerpoint/2010/main" val="207583015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Lst>
  <p:hf sldNum="0" hdr="0" dt="0"/>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2.jp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17000" b="-17000"/>
          </a:stretch>
        </a:blipFill>
        <a:effectLst/>
      </p:bgPr>
    </p:bg>
    <p:spTree>
      <p:nvGrpSpPr>
        <p:cNvPr id="1" name=""/>
        <p:cNvGrpSpPr/>
        <p:nvPr/>
      </p:nvGrpSpPr>
      <p:grpSpPr>
        <a:xfrm>
          <a:off x="0" y="0"/>
          <a:ext cx="0" cy="0"/>
          <a:chOff x="0" y="0"/>
          <a:chExt cx="0" cy="0"/>
        </a:xfrm>
      </p:grpSpPr>
      <p:grpSp>
        <p:nvGrpSpPr>
          <p:cNvPr id="147" name="Group 146">
            <a:extLst>
              <a:ext uri="{FF2B5EF4-FFF2-40B4-BE49-F238E27FC236}">
                <a16:creationId xmlns:a16="http://schemas.microsoft.com/office/drawing/2014/main" id="{04E9F44E-02E7-4A97-B7DB-1DB0F1F4EB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48" name="Freeform 11">
              <a:extLst>
                <a:ext uri="{FF2B5EF4-FFF2-40B4-BE49-F238E27FC236}">
                  <a16:creationId xmlns:a16="http://schemas.microsoft.com/office/drawing/2014/main" id="{154F2546-BFC4-4B9A-B22A-40C22269F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9" name="Freeform 12">
              <a:extLst>
                <a:ext uri="{FF2B5EF4-FFF2-40B4-BE49-F238E27FC236}">
                  <a16:creationId xmlns:a16="http://schemas.microsoft.com/office/drawing/2014/main" id="{4BB2355B-3CC7-4F78-AEE5-42361DBF4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0" name="Freeform 13">
              <a:extLst>
                <a:ext uri="{FF2B5EF4-FFF2-40B4-BE49-F238E27FC236}">
                  <a16:creationId xmlns:a16="http://schemas.microsoft.com/office/drawing/2014/main" id="{031B8A19-2FD3-4302-91CF-C8B6F93B3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1" name="Freeform 14">
              <a:extLst>
                <a:ext uri="{FF2B5EF4-FFF2-40B4-BE49-F238E27FC236}">
                  <a16:creationId xmlns:a16="http://schemas.microsoft.com/office/drawing/2014/main" id="{73162A24-700C-424E-96EC-86CB156D0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2" name="Freeform 15">
              <a:extLst>
                <a:ext uri="{FF2B5EF4-FFF2-40B4-BE49-F238E27FC236}">
                  <a16:creationId xmlns:a16="http://schemas.microsoft.com/office/drawing/2014/main" id="{1F0C1D92-E435-4491-B392-AB951E055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3" name="Freeform 16">
              <a:extLst>
                <a:ext uri="{FF2B5EF4-FFF2-40B4-BE49-F238E27FC236}">
                  <a16:creationId xmlns:a16="http://schemas.microsoft.com/office/drawing/2014/main" id="{0212CAD4-9EC5-41A6-B23D-EBA052710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4" name="Freeform 17">
              <a:extLst>
                <a:ext uri="{FF2B5EF4-FFF2-40B4-BE49-F238E27FC236}">
                  <a16:creationId xmlns:a16="http://schemas.microsoft.com/office/drawing/2014/main" id="{6EFDEEEF-07D4-42EA-BAF2-B6FB6442D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55" name="Freeform 18">
              <a:extLst>
                <a:ext uri="{FF2B5EF4-FFF2-40B4-BE49-F238E27FC236}">
                  <a16:creationId xmlns:a16="http://schemas.microsoft.com/office/drawing/2014/main" id="{2F4FA7A2-4814-4283-AED6-51BE57860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56" name="Freeform 19">
              <a:extLst>
                <a:ext uri="{FF2B5EF4-FFF2-40B4-BE49-F238E27FC236}">
                  <a16:creationId xmlns:a16="http://schemas.microsoft.com/office/drawing/2014/main" id="{3A80AF23-BF8E-4209-B9DE-1D2A637B4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57" name="Freeform 20">
              <a:extLst>
                <a:ext uri="{FF2B5EF4-FFF2-40B4-BE49-F238E27FC236}">
                  <a16:creationId xmlns:a16="http://schemas.microsoft.com/office/drawing/2014/main" id="{19128847-0CCA-451D-A00A-2855A4D6D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58" name="Freeform 21">
              <a:extLst>
                <a:ext uri="{FF2B5EF4-FFF2-40B4-BE49-F238E27FC236}">
                  <a16:creationId xmlns:a16="http://schemas.microsoft.com/office/drawing/2014/main" id="{5007ABF4-C6D7-4D5A-B621-E22A6CDE2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59" name="Freeform 22">
              <a:extLst>
                <a:ext uri="{FF2B5EF4-FFF2-40B4-BE49-F238E27FC236}">
                  <a16:creationId xmlns:a16="http://schemas.microsoft.com/office/drawing/2014/main" id="{C626D9E0-6E9C-49D1-9350-E85A88DD3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61" name="Group 160">
            <a:extLst>
              <a:ext uri="{FF2B5EF4-FFF2-40B4-BE49-F238E27FC236}">
                <a16:creationId xmlns:a16="http://schemas.microsoft.com/office/drawing/2014/main" id="{3F22DE9C-F188-48E2-A82C-4434A8EEE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162" name="Freeform 27">
              <a:extLst>
                <a:ext uri="{FF2B5EF4-FFF2-40B4-BE49-F238E27FC236}">
                  <a16:creationId xmlns:a16="http://schemas.microsoft.com/office/drawing/2014/main" id="{02013AA2-1F55-4C5D-AA37-2F66C2056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63" name="Freeform 28">
              <a:extLst>
                <a:ext uri="{FF2B5EF4-FFF2-40B4-BE49-F238E27FC236}">
                  <a16:creationId xmlns:a16="http://schemas.microsoft.com/office/drawing/2014/main" id="{1FB61D00-6151-464C-A1C0-2F19F6413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64" name="Freeform 29">
              <a:extLst>
                <a:ext uri="{FF2B5EF4-FFF2-40B4-BE49-F238E27FC236}">
                  <a16:creationId xmlns:a16="http://schemas.microsoft.com/office/drawing/2014/main" id="{A5ED6B64-D948-4BCE-9D88-5BB2FDD8F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65" name="Freeform 30">
              <a:extLst>
                <a:ext uri="{FF2B5EF4-FFF2-40B4-BE49-F238E27FC236}">
                  <a16:creationId xmlns:a16="http://schemas.microsoft.com/office/drawing/2014/main" id="{F89D4BEB-9156-4620-A774-3B780CC75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66" name="Freeform 31">
              <a:extLst>
                <a:ext uri="{FF2B5EF4-FFF2-40B4-BE49-F238E27FC236}">
                  <a16:creationId xmlns:a16="http://schemas.microsoft.com/office/drawing/2014/main" id="{B4A8D726-AC9C-413C-BA61-279C42A85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7" name="Freeform 32">
              <a:extLst>
                <a:ext uri="{FF2B5EF4-FFF2-40B4-BE49-F238E27FC236}">
                  <a16:creationId xmlns:a16="http://schemas.microsoft.com/office/drawing/2014/main" id="{F17D811C-C413-4847-8A99-0C428A58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68" name="Freeform 33">
              <a:extLst>
                <a:ext uri="{FF2B5EF4-FFF2-40B4-BE49-F238E27FC236}">
                  <a16:creationId xmlns:a16="http://schemas.microsoft.com/office/drawing/2014/main" id="{75BC74C6-A8D3-43B7-88D6-D36F1C038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69" name="Freeform 34">
              <a:extLst>
                <a:ext uri="{FF2B5EF4-FFF2-40B4-BE49-F238E27FC236}">
                  <a16:creationId xmlns:a16="http://schemas.microsoft.com/office/drawing/2014/main" id="{57EEDAFB-AA1B-4B29-B0D8-E3F097A30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70" name="Freeform 35">
              <a:extLst>
                <a:ext uri="{FF2B5EF4-FFF2-40B4-BE49-F238E27FC236}">
                  <a16:creationId xmlns:a16="http://schemas.microsoft.com/office/drawing/2014/main" id="{2037E8F3-503E-4F56-81D4-C0058A8556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71" name="Freeform 36">
              <a:extLst>
                <a:ext uri="{FF2B5EF4-FFF2-40B4-BE49-F238E27FC236}">
                  <a16:creationId xmlns:a16="http://schemas.microsoft.com/office/drawing/2014/main" id="{B3B14D57-F75A-402A-B35D-98E84AD68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72" name="Freeform 37">
              <a:extLst>
                <a:ext uri="{FF2B5EF4-FFF2-40B4-BE49-F238E27FC236}">
                  <a16:creationId xmlns:a16="http://schemas.microsoft.com/office/drawing/2014/main" id="{4AFB6E2F-5AF1-4DB0-851C-8F7492A9E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73" name="Freeform 38">
              <a:extLst>
                <a:ext uri="{FF2B5EF4-FFF2-40B4-BE49-F238E27FC236}">
                  <a16:creationId xmlns:a16="http://schemas.microsoft.com/office/drawing/2014/main" id="{6725B281-5E62-47B4-873A-9B1261423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75" name="Rectangle 174">
            <a:extLst>
              <a:ext uri="{FF2B5EF4-FFF2-40B4-BE49-F238E27FC236}">
                <a16:creationId xmlns:a16="http://schemas.microsoft.com/office/drawing/2014/main" id="{6A10670B-6568-4038-91D8-392C78C0C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77" name="Freeform 6">
            <a:extLst>
              <a:ext uri="{FF2B5EF4-FFF2-40B4-BE49-F238E27FC236}">
                <a16:creationId xmlns:a16="http://schemas.microsoft.com/office/drawing/2014/main" id="{62163DB6-3EE7-474C-8726-1A05F7DE4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79" name="Rectangle 178">
            <a:extLst>
              <a:ext uri="{FF2B5EF4-FFF2-40B4-BE49-F238E27FC236}">
                <a16:creationId xmlns:a16="http://schemas.microsoft.com/office/drawing/2014/main" id="{F81819F9-8CAC-4A6C-8F06-0482027F9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idx="4294967295"/>
          </p:nvPr>
        </p:nvSpPr>
        <p:spPr>
          <a:xfrm>
            <a:off x="3373062" y="1864865"/>
            <a:ext cx="8131550" cy="2262781"/>
          </a:xfrm>
        </p:spPr>
        <p:txBody>
          <a:bodyPr vert="horz" lIns="91440" tIns="45720" rIns="91440" bIns="45720" rtlCol="0" anchor="b">
            <a:normAutofit/>
          </a:bodyPr>
          <a:lstStyle/>
          <a:p>
            <a:pPr>
              <a:lnSpc>
                <a:spcPct val="90000"/>
              </a:lnSpc>
            </a:pPr>
            <a:r>
              <a:rPr lang="en-US" sz="5000" b="1" dirty="0">
                <a:solidFill>
                  <a:schemeClr val="accent4">
                    <a:lumMod val="50000"/>
                  </a:schemeClr>
                </a:solidFill>
              </a:rPr>
              <a:t>Diagnosing Plant Diseases and Abiotic Disorders of Vegetables</a:t>
            </a:r>
          </a:p>
        </p:txBody>
      </p:sp>
      <p:sp>
        <p:nvSpPr>
          <p:cNvPr id="181" name="Rectangle 180">
            <a:extLst>
              <a:ext uri="{FF2B5EF4-FFF2-40B4-BE49-F238E27FC236}">
                <a16:creationId xmlns:a16="http://schemas.microsoft.com/office/drawing/2014/main" id="{4A98CC08-AEC2-4E8F-8F52-0F5C6372D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3" name="Group 182">
            <a:extLst>
              <a:ext uri="{FF2B5EF4-FFF2-40B4-BE49-F238E27FC236}">
                <a16:creationId xmlns:a16="http://schemas.microsoft.com/office/drawing/2014/main" id="{5D1545E6-EB3C-4478-A661-A2CA963F12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tx2">
              <a:lumMod val="60000"/>
              <a:lumOff val="40000"/>
              <a:alpha val="40000"/>
            </a:schemeClr>
          </a:solidFill>
        </p:grpSpPr>
        <p:sp>
          <p:nvSpPr>
            <p:cNvPr id="184" name="Freeform 11">
              <a:extLst>
                <a:ext uri="{FF2B5EF4-FFF2-40B4-BE49-F238E27FC236}">
                  <a16:creationId xmlns:a16="http://schemas.microsoft.com/office/drawing/2014/main" id="{B2E5B960-0C5D-4F77-8E9F-9F3D883D8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85" name="Freeform 12">
              <a:extLst>
                <a:ext uri="{FF2B5EF4-FFF2-40B4-BE49-F238E27FC236}">
                  <a16:creationId xmlns:a16="http://schemas.microsoft.com/office/drawing/2014/main" id="{258E44FC-92AD-43A0-BB05-DB268C82D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86" name="Freeform 13">
              <a:extLst>
                <a:ext uri="{FF2B5EF4-FFF2-40B4-BE49-F238E27FC236}">
                  <a16:creationId xmlns:a16="http://schemas.microsoft.com/office/drawing/2014/main" id="{C63D3083-A56C-4199-8DE0-63C8BE9EDF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87" name="Freeform 14">
              <a:extLst>
                <a:ext uri="{FF2B5EF4-FFF2-40B4-BE49-F238E27FC236}">
                  <a16:creationId xmlns:a16="http://schemas.microsoft.com/office/drawing/2014/main" id="{C7CD3581-635D-438F-A64F-68404E7AE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88" name="Freeform 15">
              <a:extLst>
                <a:ext uri="{FF2B5EF4-FFF2-40B4-BE49-F238E27FC236}">
                  <a16:creationId xmlns:a16="http://schemas.microsoft.com/office/drawing/2014/main" id="{AD6904C0-211C-41A2-BDB8-3B07C90BBB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89" name="Freeform 16">
              <a:extLst>
                <a:ext uri="{FF2B5EF4-FFF2-40B4-BE49-F238E27FC236}">
                  <a16:creationId xmlns:a16="http://schemas.microsoft.com/office/drawing/2014/main" id="{B0837DA6-CAF9-4E78-A39E-6358EDE2B1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90" name="Freeform 17">
              <a:extLst>
                <a:ext uri="{FF2B5EF4-FFF2-40B4-BE49-F238E27FC236}">
                  <a16:creationId xmlns:a16="http://schemas.microsoft.com/office/drawing/2014/main" id="{0A99DD7D-3AB3-471E-842F-8AFEA09D07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191" name="Freeform 18">
              <a:extLst>
                <a:ext uri="{FF2B5EF4-FFF2-40B4-BE49-F238E27FC236}">
                  <a16:creationId xmlns:a16="http://schemas.microsoft.com/office/drawing/2014/main" id="{9C70B0D4-92FE-478F-86BD-93BA2C4DFC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192" name="Freeform 19">
              <a:extLst>
                <a:ext uri="{FF2B5EF4-FFF2-40B4-BE49-F238E27FC236}">
                  <a16:creationId xmlns:a16="http://schemas.microsoft.com/office/drawing/2014/main" id="{C9156BE6-11D4-4696-9E3F-C325BFAC81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193" name="Freeform 20">
              <a:extLst>
                <a:ext uri="{FF2B5EF4-FFF2-40B4-BE49-F238E27FC236}">
                  <a16:creationId xmlns:a16="http://schemas.microsoft.com/office/drawing/2014/main" id="{4E667226-1D20-4A9D-BBE3-AC17EA436F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194" name="Freeform 21">
              <a:extLst>
                <a:ext uri="{FF2B5EF4-FFF2-40B4-BE49-F238E27FC236}">
                  <a16:creationId xmlns:a16="http://schemas.microsoft.com/office/drawing/2014/main" id="{2F87E3B6-5202-4434-9B26-42B46774F3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195" name="Freeform 22">
              <a:extLst>
                <a:ext uri="{FF2B5EF4-FFF2-40B4-BE49-F238E27FC236}">
                  <a16:creationId xmlns:a16="http://schemas.microsoft.com/office/drawing/2014/main" id="{AEA5E85F-F1F4-40E4-A62C-95324F674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97" name="Group 196">
            <a:extLst>
              <a:ext uri="{FF2B5EF4-FFF2-40B4-BE49-F238E27FC236}">
                <a16:creationId xmlns:a16="http://schemas.microsoft.com/office/drawing/2014/main" id="{40A75861-F6C5-44A9-B161-B03701CBDE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tx2">
              <a:lumMod val="75000"/>
              <a:alpha val="70000"/>
            </a:schemeClr>
          </a:solidFill>
        </p:grpSpPr>
        <p:sp>
          <p:nvSpPr>
            <p:cNvPr id="198" name="Freeform 27">
              <a:extLst>
                <a:ext uri="{FF2B5EF4-FFF2-40B4-BE49-F238E27FC236}">
                  <a16:creationId xmlns:a16="http://schemas.microsoft.com/office/drawing/2014/main" id="{72EE642D-4F69-47C0-99BA-CE43503573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99" name="Freeform 28">
              <a:extLst>
                <a:ext uri="{FF2B5EF4-FFF2-40B4-BE49-F238E27FC236}">
                  <a16:creationId xmlns:a16="http://schemas.microsoft.com/office/drawing/2014/main" id="{26178CE4-DA2D-46EA-AB8D-341C5AC563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200" name="Freeform 29">
              <a:extLst>
                <a:ext uri="{FF2B5EF4-FFF2-40B4-BE49-F238E27FC236}">
                  <a16:creationId xmlns:a16="http://schemas.microsoft.com/office/drawing/2014/main" id="{698E9F53-8381-4FA5-A510-846925D242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201" name="Freeform 30">
              <a:extLst>
                <a:ext uri="{FF2B5EF4-FFF2-40B4-BE49-F238E27FC236}">
                  <a16:creationId xmlns:a16="http://schemas.microsoft.com/office/drawing/2014/main" id="{B13CE284-F21E-411B-BB8E-9C03B853CE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202" name="Freeform 31">
              <a:extLst>
                <a:ext uri="{FF2B5EF4-FFF2-40B4-BE49-F238E27FC236}">
                  <a16:creationId xmlns:a16="http://schemas.microsoft.com/office/drawing/2014/main" id="{23DF4578-4703-437C-A797-2A2D0CEE5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203" name="Freeform 32">
              <a:extLst>
                <a:ext uri="{FF2B5EF4-FFF2-40B4-BE49-F238E27FC236}">
                  <a16:creationId xmlns:a16="http://schemas.microsoft.com/office/drawing/2014/main" id="{F878F330-AF64-4F8F-88FD-A4A408D6D3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204" name="Freeform 33">
              <a:extLst>
                <a:ext uri="{FF2B5EF4-FFF2-40B4-BE49-F238E27FC236}">
                  <a16:creationId xmlns:a16="http://schemas.microsoft.com/office/drawing/2014/main" id="{AC9B00BF-4FB7-42FA-BBBD-7DB54ED3F0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205" name="Freeform 34">
              <a:extLst>
                <a:ext uri="{FF2B5EF4-FFF2-40B4-BE49-F238E27FC236}">
                  <a16:creationId xmlns:a16="http://schemas.microsoft.com/office/drawing/2014/main" id="{BD3D64CA-2AAD-4609-8DAA-3EAD4609A6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206" name="Freeform 35">
              <a:extLst>
                <a:ext uri="{FF2B5EF4-FFF2-40B4-BE49-F238E27FC236}">
                  <a16:creationId xmlns:a16="http://schemas.microsoft.com/office/drawing/2014/main" id="{C669E05A-8550-4E91-B29E-E1912228E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07" name="Freeform 36">
              <a:extLst>
                <a:ext uri="{FF2B5EF4-FFF2-40B4-BE49-F238E27FC236}">
                  <a16:creationId xmlns:a16="http://schemas.microsoft.com/office/drawing/2014/main" id="{F8C1FD53-1E8F-46CA-BC2D-FCEC4DAE0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08" name="Freeform 37">
              <a:extLst>
                <a:ext uri="{FF2B5EF4-FFF2-40B4-BE49-F238E27FC236}">
                  <a16:creationId xmlns:a16="http://schemas.microsoft.com/office/drawing/2014/main" id="{CC97A31F-CFDE-4EA3-98F1-13FDD1670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09" name="Freeform 38">
              <a:extLst>
                <a:ext uri="{FF2B5EF4-FFF2-40B4-BE49-F238E27FC236}">
                  <a16:creationId xmlns:a16="http://schemas.microsoft.com/office/drawing/2014/main" id="{9E1540E7-E6C3-4907-B70A-B175683655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211" name="Freeform 11">
            <a:extLst>
              <a:ext uri="{FF2B5EF4-FFF2-40B4-BE49-F238E27FC236}">
                <a16:creationId xmlns:a16="http://schemas.microsoft.com/office/drawing/2014/main" id="{1310EFE2-B91D-47E7-B117-C2A802800A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73" name="TextBox 72">
            <a:extLst>
              <a:ext uri="{FF2B5EF4-FFF2-40B4-BE49-F238E27FC236}">
                <a16:creationId xmlns:a16="http://schemas.microsoft.com/office/drawing/2014/main" id="{09090173-3425-3740-A123-4F00CDA7B892}"/>
              </a:ext>
            </a:extLst>
          </p:cNvPr>
          <p:cNvSpPr txBox="1"/>
          <p:nvPr/>
        </p:nvSpPr>
        <p:spPr>
          <a:xfrm>
            <a:off x="3373062" y="2133600"/>
            <a:ext cx="8131550" cy="3777622"/>
          </a:xfrm>
          <a:prstGeom prst="rect">
            <a:avLst/>
          </a:prstGeom>
        </p:spPr>
        <p:txBody>
          <a:bodyPr vert="horz" lIns="91440" tIns="45720" rIns="91440" bIns="45720" rtlCol="0">
            <a:normAutofit/>
          </a:bodyPr>
          <a:lstStyle/>
          <a:p>
            <a:pPr defTabSz="457200">
              <a:spcBef>
                <a:spcPts val="1000"/>
              </a:spcBef>
              <a:buClr>
                <a:schemeClr val="accent1"/>
              </a:buClr>
            </a:pPr>
            <a:endParaRPr lang="en-US" b="1" dirty="0">
              <a:solidFill>
                <a:schemeClr val="tx1">
                  <a:lumMod val="75000"/>
                  <a:lumOff val="25000"/>
                </a:schemeClr>
              </a:solidFill>
            </a:endParaRPr>
          </a:p>
        </p:txBody>
      </p:sp>
      <p:sp>
        <p:nvSpPr>
          <p:cNvPr id="3" name="Footer Placeholder 2">
            <a:extLst>
              <a:ext uri="{FF2B5EF4-FFF2-40B4-BE49-F238E27FC236}">
                <a16:creationId xmlns:a16="http://schemas.microsoft.com/office/drawing/2014/main" id="{DAB1966C-09FA-6147-8DB1-3E38471308D6}"/>
              </a:ext>
            </a:extLst>
          </p:cNvPr>
          <p:cNvSpPr>
            <a:spLocks noGrp="1"/>
          </p:cNvSpPr>
          <p:nvPr>
            <p:ph type="ftr" sz="quarter" idx="11"/>
          </p:nvPr>
        </p:nvSpPr>
        <p:spPr>
          <a:xfrm>
            <a:off x="182880" y="6420153"/>
            <a:ext cx="7357695" cy="365125"/>
          </a:xfrm>
        </p:spPr>
        <p:txBody>
          <a:bodyPr/>
          <a:lstStyle/>
          <a:p>
            <a:r>
              <a:rPr lang="en-US" dirty="0">
                <a:solidFill>
                  <a:schemeClr val="bg1"/>
                </a:solidFill>
              </a:rPr>
              <a:t>Photo credit: Scot Nelson, Flickr</a:t>
            </a:r>
          </a:p>
        </p:txBody>
      </p:sp>
    </p:spTree>
    <p:extLst>
      <p:ext uri="{BB962C8B-B14F-4D97-AF65-F5344CB8AC3E}">
        <p14:creationId xmlns:p14="http://schemas.microsoft.com/office/powerpoint/2010/main" val="584125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3038" y="798752"/>
            <a:ext cx="5706451" cy="938876"/>
          </a:xfrm>
        </p:spPr>
        <p:txBody>
          <a:bodyPr>
            <a:normAutofit/>
          </a:bodyPr>
          <a:lstStyle/>
          <a:p>
            <a:r>
              <a:rPr lang="en-US" dirty="0"/>
              <a:t>Downy Mildews</a:t>
            </a:r>
          </a:p>
        </p:txBody>
      </p:sp>
      <p:sp>
        <p:nvSpPr>
          <p:cNvPr id="3" name="Content Placeholder 2"/>
          <p:cNvSpPr>
            <a:spLocks noGrp="1"/>
          </p:cNvSpPr>
          <p:nvPr>
            <p:ph idx="1"/>
          </p:nvPr>
        </p:nvSpPr>
        <p:spPr>
          <a:xfrm>
            <a:off x="2115880" y="1779988"/>
            <a:ext cx="3980120" cy="5078012"/>
          </a:xfrm>
        </p:spPr>
        <p:txBody>
          <a:bodyPr>
            <a:normAutofit/>
          </a:bodyPr>
          <a:lstStyle/>
          <a:p>
            <a:r>
              <a:rPr lang="en-US" sz="2000" dirty="0"/>
              <a:t>Caused by oomycetes</a:t>
            </a:r>
          </a:p>
          <a:p>
            <a:r>
              <a:rPr lang="en-US" sz="2000" dirty="0"/>
              <a:t>Hosts: many vegetables</a:t>
            </a:r>
          </a:p>
          <a:p>
            <a:r>
              <a:rPr lang="en-US" sz="2000" dirty="0"/>
              <a:t>Signs and symptoms: patches of spores on the underside of leaves that start white and turn brown, purple, or black, yellow blotches on top that turn brown</a:t>
            </a:r>
          </a:p>
          <a:p>
            <a:r>
              <a:rPr lang="en-US" sz="2000" dirty="0"/>
              <a:t>Spread: wind</a:t>
            </a:r>
          </a:p>
          <a:p>
            <a:r>
              <a:rPr lang="en-US" sz="2000" dirty="0"/>
              <a:t>Conducive environment: cool and wet</a:t>
            </a:r>
          </a:p>
        </p:txBody>
      </p:sp>
      <p:pic>
        <p:nvPicPr>
          <p:cNvPr id="6" name="Picture 5"/>
          <p:cNvPicPr>
            <a:picLocks noChangeAspect="1"/>
          </p:cNvPicPr>
          <p:nvPr/>
        </p:nvPicPr>
        <p:blipFill>
          <a:blip r:embed="rId3"/>
          <a:srcRect/>
          <a:stretch/>
        </p:blipFill>
        <p:spPr>
          <a:xfrm>
            <a:off x="6087367" y="1456526"/>
            <a:ext cx="5373008" cy="3567079"/>
          </a:xfrm>
          <a:prstGeom prst="rect">
            <a:avLst/>
          </a:prstGeom>
        </p:spPr>
      </p:pic>
      <p:sp>
        <p:nvSpPr>
          <p:cNvPr id="4" name="Rectangle 3">
            <a:extLst>
              <a:ext uri="{FF2B5EF4-FFF2-40B4-BE49-F238E27FC236}">
                <a16:creationId xmlns:a16="http://schemas.microsoft.com/office/drawing/2014/main" id="{B191120F-3492-454A-8CEF-07DAF897C0A8}"/>
              </a:ext>
            </a:extLst>
          </p:cNvPr>
          <p:cNvSpPr/>
          <p:nvPr/>
        </p:nvSpPr>
        <p:spPr>
          <a:xfrm>
            <a:off x="6087367" y="5086860"/>
            <a:ext cx="5373008" cy="923330"/>
          </a:xfrm>
          <a:prstGeom prst="rect">
            <a:avLst/>
          </a:prstGeom>
        </p:spPr>
        <p:txBody>
          <a:bodyPr wrap="square">
            <a:spAutoFit/>
          </a:bodyPr>
          <a:lstStyle/>
          <a:p>
            <a:r>
              <a:rPr lang="en-US" dirty="0"/>
              <a:t>Downy mildew on broccoli leaf, caused by </a:t>
            </a:r>
            <a:r>
              <a:rPr lang="en-US" i="1" dirty="0" err="1"/>
              <a:t>Hyaloperonospora</a:t>
            </a:r>
            <a:r>
              <a:rPr lang="en-US" i="1" dirty="0"/>
              <a:t> </a:t>
            </a:r>
            <a:r>
              <a:rPr lang="en-US" i="1" dirty="0" err="1"/>
              <a:t>brassicae</a:t>
            </a:r>
            <a:r>
              <a:rPr lang="en-US" i="1" dirty="0"/>
              <a:t> </a:t>
            </a:r>
            <a:br>
              <a:rPr lang="en-US" i="1" dirty="0"/>
            </a:br>
            <a:r>
              <a:rPr lang="en-US" dirty="0"/>
              <a:t>(=</a:t>
            </a:r>
            <a:r>
              <a:rPr lang="en-US" i="1" dirty="0"/>
              <a:t>Peronospora </a:t>
            </a:r>
            <a:r>
              <a:rPr lang="en-US" i="1" dirty="0" err="1"/>
              <a:t>parasitica</a:t>
            </a:r>
            <a:r>
              <a:rPr lang="en-US" i="1" dirty="0"/>
              <a:t>)</a:t>
            </a:r>
          </a:p>
        </p:txBody>
      </p:sp>
      <p:sp>
        <p:nvSpPr>
          <p:cNvPr id="5" name="Footer Placeholder 4">
            <a:extLst>
              <a:ext uri="{FF2B5EF4-FFF2-40B4-BE49-F238E27FC236}">
                <a16:creationId xmlns:a16="http://schemas.microsoft.com/office/drawing/2014/main" id="{3D46E92C-DBAB-EE44-B2B2-82E3E2727C20}"/>
              </a:ext>
            </a:extLst>
          </p:cNvPr>
          <p:cNvSpPr>
            <a:spLocks noGrp="1"/>
          </p:cNvSpPr>
          <p:nvPr>
            <p:ph type="ftr" sz="quarter" idx="11"/>
          </p:nvPr>
        </p:nvSpPr>
        <p:spPr>
          <a:xfrm>
            <a:off x="6106022" y="4658480"/>
            <a:ext cx="7619999" cy="365125"/>
          </a:xfrm>
        </p:spPr>
        <p:txBody>
          <a:bodyPr/>
          <a:lstStyle/>
          <a:p>
            <a:r>
              <a:rPr lang="en-US" dirty="0">
                <a:solidFill>
                  <a:schemeClr val="bg1">
                    <a:lumMod val="85000"/>
                  </a:schemeClr>
                </a:solidFill>
              </a:rPr>
              <a:t>Photo credit: UC IPM</a:t>
            </a:r>
          </a:p>
        </p:txBody>
      </p:sp>
    </p:spTree>
    <p:extLst>
      <p:ext uri="{BB962C8B-B14F-4D97-AF65-F5344CB8AC3E}">
        <p14:creationId xmlns:p14="http://schemas.microsoft.com/office/powerpoint/2010/main" val="429464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0274" y="733101"/>
            <a:ext cx="5706451" cy="938876"/>
          </a:xfrm>
        </p:spPr>
        <p:txBody>
          <a:bodyPr>
            <a:normAutofit/>
          </a:bodyPr>
          <a:lstStyle/>
          <a:p>
            <a:r>
              <a:rPr lang="en-US" dirty="0"/>
              <a:t>Downy Mildews</a:t>
            </a:r>
          </a:p>
        </p:txBody>
      </p:sp>
      <p:sp>
        <p:nvSpPr>
          <p:cNvPr id="3" name="Content Placeholder 2"/>
          <p:cNvSpPr>
            <a:spLocks noGrp="1"/>
          </p:cNvSpPr>
          <p:nvPr>
            <p:ph idx="1"/>
          </p:nvPr>
        </p:nvSpPr>
        <p:spPr>
          <a:xfrm>
            <a:off x="1571625" y="1688823"/>
            <a:ext cx="4520133" cy="938876"/>
          </a:xfrm>
        </p:spPr>
        <p:txBody>
          <a:bodyPr>
            <a:normAutofit lnSpcReduction="10000"/>
          </a:bodyPr>
          <a:lstStyle/>
          <a:p>
            <a:r>
              <a:rPr lang="en-US" sz="2000" dirty="0"/>
              <a:t>Downy mildew on cucurbits, caused by </a:t>
            </a:r>
            <a:r>
              <a:rPr lang="en-US" sz="2000" i="1" dirty="0" err="1"/>
              <a:t>Pseudoperonospora</a:t>
            </a:r>
            <a:r>
              <a:rPr lang="en-US" sz="2000" i="1" dirty="0"/>
              <a:t> </a:t>
            </a:r>
            <a:r>
              <a:rPr lang="en-US" sz="2000" i="1" dirty="0" err="1"/>
              <a:t>cubensis</a:t>
            </a:r>
            <a:endParaRPr lang="en-US" sz="2000" dirty="0"/>
          </a:p>
          <a:p>
            <a:endParaRPr lang="en-US" sz="2000" i="1" dirty="0"/>
          </a:p>
        </p:txBody>
      </p:sp>
      <p:pic>
        <p:nvPicPr>
          <p:cNvPr id="6" name="Picture 5"/>
          <p:cNvPicPr>
            <a:picLocks noChangeAspect="1"/>
          </p:cNvPicPr>
          <p:nvPr/>
        </p:nvPicPr>
        <p:blipFill>
          <a:blip r:embed="rId3"/>
          <a:srcRect/>
          <a:stretch/>
        </p:blipFill>
        <p:spPr>
          <a:xfrm>
            <a:off x="1160386" y="2644546"/>
            <a:ext cx="4913986" cy="3251750"/>
          </a:xfrm>
          <a:prstGeom prst="rect">
            <a:avLst/>
          </a:prstGeom>
        </p:spPr>
      </p:pic>
      <p:pic>
        <p:nvPicPr>
          <p:cNvPr id="5" name="Picture 4">
            <a:extLst>
              <a:ext uri="{FF2B5EF4-FFF2-40B4-BE49-F238E27FC236}">
                <a16:creationId xmlns:a16="http://schemas.microsoft.com/office/drawing/2014/main" id="{84555C0B-2C47-734A-A44F-7E58E0DAC309}"/>
              </a:ext>
            </a:extLst>
          </p:cNvPr>
          <p:cNvPicPr>
            <a:picLocks noChangeAspect="1"/>
          </p:cNvPicPr>
          <p:nvPr/>
        </p:nvPicPr>
        <p:blipFill>
          <a:blip r:embed="rId4"/>
          <a:srcRect/>
          <a:stretch/>
        </p:blipFill>
        <p:spPr>
          <a:xfrm>
            <a:off x="6857058" y="2668285"/>
            <a:ext cx="4826816" cy="3204271"/>
          </a:xfrm>
          <a:prstGeom prst="rect">
            <a:avLst/>
          </a:prstGeom>
        </p:spPr>
      </p:pic>
      <p:sp>
        <p:nvSpPr>
          <p:cNvPr id="7" name="Content Placeholder 2">
            <a:extLst>
              <a:ext uri="{FF2B5EF4-FFF2-40B4-BE49-F238E27FC236}">
                <a16:creationId xmlns:a16="http://schemas.microsoft.com/office/drawing/2014/main" id="{A075AC2D-9EEB-D448-8B14-58CBE84C2D95}"/>
              </a:ext>
            </a:extLst>
          </p:cNvPr>
          <p:cNvSpPr txBox="1">
            <a:spLocks/>
          </p:cNvSpPr>
          <p:nvPr/>
        </p:nvSpPr>
        <p:spPr>
          <a:xfrm>
            <a:off x="7224712" y="1739648"/>
            <a:ext cx="4520133" cy="93887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000" dirty="0"/>
              <a:t>Downy mildew on pea, caused by </a:t>
            </a:r>
            <a:r>
              <a:rPr lang="en-US" sz="2000" i="1" dirty="0"/>
              <a:t>Peronospora </a:t>
            </a:r>
            <a:r>
              <a:rPr lang="en-US" sz="2000" i="1" dirty="0" err="1"/>
              <a:t>viciae</a:t>
            </a:r>
            <a:r>
              <a:rPr lang="en-US" sz="2000" i="1" dirty="0"/>
              <a:t> (=</a:t>
            </a:r>
            <a:r>
              <a:rPr lang="en-US" sz="2000" i="1" dirty="0" err="1"/>
              <a:t>pisi</a:t>
            </a:r>
            <a:r>
              <a:rPr lang="en-US" sz="2000" i="1" dirty="0"/>
              <a:t>)</a:t>
            </a:r>
          </a:p>
        </p:txBody>
      </p:sp>
    </p:spTree>
    <p:extLst>
      <p:ext uri="{BB962C8B-B14F-4D97-AF65-F5344CB8AC3E}">
        <p14:creationId xmlns:p14="http://schemas.microsoft.com/office/powerpoint/2010/main" val="2664324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4"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5"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6"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7"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8"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9"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0"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1"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2"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3"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4"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5"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7" name="Group 26">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8"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9"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0"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1"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2"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3"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4"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5"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6"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7"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8"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9"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1" name="Rectangle 40">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3" name="Freeform 11">
            <a:extLst>
              <a:ext uri="{FF2B5EF4-FFF2-40B4-BE49-F238E27FC236}">
                <a16:creationId xmlns:a16="http://schemas.microsoft.com/office/drawing/2014/main" id="{5B3CCFC9-E82D-444E-9621-FE5F95E67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5" name="Rectangle 44">
            <a:extLst>
              <a:ext uri="{FF2B5EF4-FFF2-40B4-BE49-F238E27FC236}">
                <a16:creationId xmlns:a16="http://schemas.microsoft.com/office/drawing/2014/main" id="{E9D11FD5-487C-4A6B-836F-3831DC830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23187572-4AE1-8C4E-BE40-8E480941F23D}"/>
              </a:ext>
            </a:extLst>
          </p:cNvPr>
          <p:cNvSpPr>
            <a:spLocks noGrp="1"/>
          </p:cNvSpPr>
          <p:nvPr>
            <p:ph type="title"/>
          </p:nvPr>
        </p:nvSpPr>
        <p:spPr>
          <a:xfrm>
            <a:off x="649223" y="645106"/>
            <a:ext cx="5138647" cy="1259894"/>
          </a:xfrm>
        </p:spPr>
        <p:txBody>
          <a:bodyPr vert="horz" lIns="91440" tIns="45720" rIns="91440" bIns="45720" rtlCol="0" anchor="t">
            <a:normAutofit/>
          </a:bodyPr>
          <a:lstStyle/>
          <a:p>
            <a:pPr>
              <a:lnSpc>
                <a:spcPct val="90000"/>
              </a:lnSpc>
            </a:pPr>
            <a:r>
              <a:rPr lang="en-US" dirty="0">
                <a:solidFill>
                  <a:srgbClr val="3F7137"/>
                </a:solidFill>
              </a:rPr>
              <a:t>Is it Powdery Mildew or Downy Mildew?</a:t>
            </a:r>
          </a:p>
        </p:txBody>
      </p:sp>
      <p:sp>
        <p:nvSpPr>
          <p:cNvPr id="47" name="Rectangle 46">
            <a:extLst>
              <a:ext uri="{FF2B5EF4-FFF2-40B4-BE49-F238E27FC236}">
                <a16:creationId xmlns:a16="http://schemas.microsoft.com/office/drawing/2014/main" id="{99765169-F70D-4841-BE65-62E10CBED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3F7137"/>
          </a:solidFill>
          <a:ln>
            <a:noFill/>
          </a:ln>
          <a:effectLst/>
        </p:spPr>
        <p:style>
          <a:lnRef idx="1">
            <a:schemeClr val="accent1"/>
          </a:lnRef>
          <a:fillRef idx="3">
            <a:schemeClr val="accent1"/>
          </a:fillRef>
          <a:effectRef idx="2">
            <a:schemeClr val="accent1"/>
          </a:effectRef>
          <a:fontRef idx="minor">
            <a:schemeClr val="lt1"/>
          </a:fontRef>
        </p:style>
      </p:sp>
      <p:sp>
        <p:nvSpPr>
          <p:cNvPr id="4" name="Text Placeholder 3">
            <a:extLst>
              <a:ext uri="{FF2B5EF4-FFF2-40B4-BE49-F238E27FC236}">
                <a16:creationId xmlns:a16="http://schemas.microsoft.com/office/drawing/2014/main" id="{CAC56757-11EB-E247-B3E2-D7E199BBE742}"/>
              </a:ext>
            </a:extLst>
          </p:cNvPr>
          <p:cNvSpPr>
            <a:spLocks noGrp="1"/>
          </p:cNvSpPr>
          <p:nvPr>
            <p:ph sz="half" idx="1"/>
          </p:nvPr>
        </p:nvSpPr>
        <p:spPr>
          <a:xfrm>
            <a:off x="649224" y="2133600"/>
            <a:ext cx="5267482" cy="3759253"/>
          </a:xfrm>
        </p:spPr>
        <p:txBody>
          <a:bodyPr vert="horz" lIns="91440" tIns="45720" rIns="91440" bIns="45720" rtlCol="0">
            <a:normAutofit/>
          </a:bodyPr>
          <a:lstStyle/>
          <a:p>
            <a:pPr marL="457200" indent="-457200">
              <a:buClr>
                <a:srgbClr val="83ACDB"/>
              </a:buClr>
            </a:pPr>
            <a:r>
              <a:rPr lang="en-US" altLang="en-US" sz="3200" dirty="0"/>
              <a:t>Collect information</a:t>
            </a:r>
          </a:p>
          <a:p>
            <a:pPr marL="914400" lvl="1" indent="-457200">
              <a:buClr>
                <a:srgbClr val="83ACDB"/>
              </a:buClr>
            </a:pPr>
            <a:r>
              <a:rPr lang="en-US" altLang="en-US" sz="2800" dirty="0"/>
              <a:t>Weather?</a:t>
            </a:r>
          </a:p>
          <a:p>
            <a:pPr marL="914400" lvl="1" indent="-457200">
              <a:buClr>
                <a:srgbClr val="83ACDB"/>
              </a:buClr>
            </a:pPr>
            <a:r>
              <a:rPr lang="en-US" altLang="en-US" sz="2800" dirty="0"/>
              <a:t>Location of symptoms?</a:t>
            </a:r>
          </a:p>
        </p:txBody>
      </p:sp>
      <p:pic>
        <p:nvPicPr>
          <p:cNvPr id="8" name="Content Placeholder 7">
            <a:extLst>
              <a:ext uri="{FF2B5EF4-FFF2-40B4-BE49-F238E27FC236}">
                <a16:creationId xmlns:a16="http://schemas.microsoft.com/office/drawing/2014/main" id="{F2C00429-FF7A-3641-BEF6-A07C83AD326D}"/>
              </a:ext>
            </a:extLst>
          </p:cNvPr>
          <p:cNvPicPr>
            <a:picLocks noGrp="1" noChangeAspect="1"/>
          </p:cNvPicPr>
          <p:nvPr>
            <p:ph sz="half" idx="2"/>
          </p:nvPr>
        </p:nvPicPr>
        <p:blipFill>
          <a:blip r:embed="rId3"/>
          <a:stretch>
            <a:fillRect/>
          </a:stretch>
        </p:blipFill>
        <p:spPr>
          <a:xfrm>
            <a:off x="6126542" y="640080"/>
            <a:ext cx="3939579" cy="5252773"/>
          </a:xfrm>
          <a:prstGeom prst="rect">
            <a:avLst/>
          </a:prstGeom>
        </p:spPr>
      </p:pic>
      <p:sp>
        <p:nvSpPr>
          <p:cNvPr id="49" name="Freeform 14">
            <a:extLst>
              <a:ext uri="{FF2B5EF4-FFF2-40B4-BE49-F238E27FC236}">
                <a16:creationId xmlns:a16="http://schemas.microsoft.com/office/drawing/2014/main" id="{2A2CC818-8106-45C0-93D5-7051F99F2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D1D6FFD7-93BC-B349-983E-0F1BB87D2A65}"/>
              </a:ext>
            </a:extLst>
          </p:cNvPr>
          <p:cNvSpPr>
            <a:spLocks noGrp="1"/>
          </p:cNvSpPr>
          <p:nvPr>
            <p:ph type="ftr" sz="quarter" idx="11"/>
          </p:nvPr>
        </p:nvSpPr>
        <p:spPr>
          <a:xfrm>
            <a:off x="6094476" y="5470355"/>
            <a:ext cx="1929654" cy="439711"/>
          </a:xfrm>
        </p:spPr>
        <p:txBody>
          <a:bodyPr/>
          <a:lstStyle/>
          <a:p>
            <a:pPr algn="r"/>
            <a:r>
              <a:rPr lang="en-US" dirty="0">
                <a:solidFill>
                  <a:schemeClr val="bg1">
                    <a:lumMod val="85000"/>
                  </a:schemeClr>
                </a:solidFill>
              </a:rPr>
              <a:t>Photo credit: Scot Nelson, Flickr</a:t>
            </a:r>
          </a:p>
        </p:txBody>
      </p:sp>
    </p:spTree>
    <p:extLst>
      <p:ext uri="{BB962C8B-B14F-4D97-AF65-F5344CB8AC3E}">
        <p14:creationId xmlns:p14="http://schemas.microsoft.com/office/powerpoint/2010/main" val="1470068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Bacterial Soft Rot</a:t>
            </a:r>
          </a:p>
        </p:txBody>
      </p:sp>
      <p:sp>
        <p:nvSpPr>
          <p:cNvPr id="3" name="Content Placeholder 2"/>
          <p:cNvSpPr>
            <a:spLocks noGrp="1"/>
          </p:cNvSpPr>
          <p:nvPr>
            <p:ph idx="1"/>
          </p:nvPr>
        </p:nvSpPr>
        <p:spPr>
          <a:xfrm>
            <a:off x="2592925" y="1676399"/>
            <a:ext cx="4574357" cy="4912659"/>
          </a:xfrm>
        </p:spPr>
        <p:txBody>
          <a:bodyPr>
            <a:normAutofit/>
          </a:bodyPr>
          <a:lstStyle/>
          <a:p>
            <a:r>
              <a:rPr lang="en-US" sz="2200" dirty="0"/>
              <a:t>Caused by several different bacteria, including </a:t>
            </a:r>
            <a:r>
              <a:rPr lang="en-US" sz="2200" i="1" dirty="0"/>
              <a:t>Erwinia, Pseudomonas</a:t>
            </a:r>
            <a:r>
              <a:rPr lang="en-US" sz="2200" dirty="0"/>
              <a:t>, and </a:t>
            </a:r>
            <a:r>
              <a:rPr lang="en-US" sz="2200" i="1" dirty="0"/>
              <a:t>Enterobacter </a:t>
            </a:r>
            <a:r>
              <a:rPr lang="en-US" sz="2200" dirty="0"/>
              <a:t>spp.</a:t>
            </a:r>
            <a:endParaRPr lang="en-US" sz="2200" i="1" dirty="0"/>
          </a:p>
          <a:p>
            <a:r>
              <a:rPr lang="en-US" sz="2200" dirty="0"/>
              <a:t>Many vegetable hosts including onions, garlic, carrots, potatoes, corn, cauliflower, and broccoli</a:t>
            </a:r>
          </a:p>
          <a:p>
            <a:r>
              <a:rPr lang="en-US" sz="2200" dirty="0"/>
              <a:t>Symptoms: softening, water-soaked tissues that turn yellow then brown; foul-smelling</a:t>
            </a:r>
          </a:p>
          <a:p>
            <a:r>
              <a:rPr lang="en-US" sz="2200" dirty="0"/>
              <a:t>Spread: water splash, wounds</a:t>
            </a:r>
          </a:p>
        </p:txBody>
      </p:sp>
      <p:pic>
        <p:nvPicPr>
          <p:cNvPr id="1026" name="Picture 2">
            <a:extLst>
              <a:ext uri="{FF2B5EF4-FFF2-40B4-BE49-F238E27FC236}">
                <a16:creationId xmlns:a16="http://schemas.microsoft.com/office/drawing/2014/main" id="{600B33D3-7A54-4D4E-B69F-DC47B89F090F}"/>
              </a:ext>
            </a:extLst>
          </p:cNvPr>
          <p:cNvPicPr>
            <a:picLocks noChangeAspect="1" noChangeArrowheads="1"/>
          </p:cNvPicPr>
          <p:nvPr/>
        </p:nvPicPr>
        <p:blipFill>
          <a:blip r:embed="rId3"/>
          <a:srcRect/>
          <a:stretch/>
        </p:blipFill>
        <p:spPr bwMode="auto">
          <a:xfrm>
            <a:off x="7491131" y="1758840"/>
            <a:ext cx="3689631" cy="243180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6BAC05E-66B5-1C4B-8531-37AA50F162D2}"/>
              </a:ext>
            </a:extLst>
          </p:cNvPr>
          <p:cNvSpPr/>
          <p:nvPr/>
        </p:nvSpPr>
        <p:spPr>
          <a:xfrm>
            <a:off x="7491131" y="4254141"/>
            <a:ext cx="3689631" cy="646331"/>
          </a:xfrm>
          <a:prstGeom prst="rect">
            <a:avLst/>
          </a:prstGeom>
        </p:spPr>
        <p:txBody>
          <a:bodyPr wrap="square">
            <a:spAutoFit/>
          </a:bodyPr>
          <a:lstStyle/>
          <a:p>
            <a:r>
              <a:rPr lang="en-US" dirty="0"/>
              <a:t>Bacterial soft rot of potato, caused by </a:t>
            </a:r>
            <a:r>
              <a:rPr lang="en-US" i="1" dirty="0"/>
              <a:t>Erwinia </a:t>
            </a:r>
            <a:r>
              <a:rPr lang="en-US" dirty="0"/>
              <a:t>spp.</a:t>
            </a:r>
          </a:p>
        </p:txBody>
      </p:sp>
      <p:sp>
        <p:nvSpPr>
          <p:cNvPr id="5" name="Footer Placeholder 4">
            <a:extLst>
              <a:ext uri="{FF2B5EF4-FFF2-40B4-BE49-F238E27FC236}">
                <a16:creationId xmlns:a16="http://schemas.microsoft.com/office/drawing/2014/main" id="{A77C5A24-2567-1041-81AB-19B56501D101}"/>
              </a:ext>
            </a:extLst>
          </p:cNvPr>
          <p:cNvSpPr>
            <a:spLocks noGrp="1"/>
          </p:cNvSpPr>
          <p:nvPr>
            <p:ph type="ftr" sz="quarter" idx="11"/>
          </p:nvPr>
        </p:nvSpPr>
        <p:spPr>
          <a:xfrm>
            <a:off x="7491131" y="3825517"/>
            <a:ext cx="7619999" cy="365125"/>
          </a:xfrm>
        </p:spPr>
        <p:txBody>
          <a:bodyPr/>
          <a:lstStyle/>
          <a:p>
            <a:r>
              <a:rPr lang="en-US" dirty="0"/>
              <a:t>Photo credit: UC IPM</a:t>
            </a:r>
          </a:p>
        </p:txBody>
      </p:sp>
    </p:spTree>
    <p:extLst>
      <p:ext uri="{BB962C8B-B14F-4D97-AF65-F5344CB8AC3E}">
        <p14:creationId xmlns:p14="http://schemas.microsoft.com/office/powerpoint/2010/main" val="794087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Fusarium Dry Rot</a:t>
            </a:r>
          </a:p>
        </p:txBody>
      </p:sp>
      <p:sp>
        <p:nvSpPr>
          <p:cNvPr id="3" name="Content Placeholder 2"/>
          <p:cNvSpPr>
            <a:spLocks noGrp="1"/>
          </p:cNvSpPr>
          <p:nvPr>
            <p:ph idx="1"/>
          </p:nvPr>
        </p:nvSpPr>
        <p:spPr>
          <a:xfrm>
            <a:off x="2592926" y="1676399"/>
            <a:ext cx="4002936" cy="4912659"/>
          </a:xfrm>
        </p:spPr>
        <p:txBody>
          <a:bodyPr>
            <a:normAutofit/>
          </a:bodyPr>
          <a:lstStyle/>
          <a:p>
            <a:r>
              <a:rPr lang="en-US" sz="2200" dirty="0"/>
              <a:t>Caused by the fungus </a:t>
            </a:r>
            <a:r>
              <a:rPr lang="en-US" sz="2200" i="1" dirty="0"/>
              <a:t>Fusarium </a:t>
            </a:r>
            <a:r>
              <a:rPr lang="en-US" sz="2200" dirty="0"/>
              <a:t>(multiple species)</a:t>
            </a:r>
          </a:p>
          <a:p>
            <a:r>
              <a:rPr lang="en-US" sz="2200" dirty="0"/>
              <a:t>Potatoes</a:t>
            </a:r>
          </a:p>
          <a:p>
            <a:r>
              <a:rPr lang="en-US" sz="2200" dirty="0"/>
              <a:t>Symptoms: Brown flecks on the surface, progressing to deep cavities.</a:t>
            </a:r>
          </a:p>
          <a:p>
            <a:r>
              <a:rPr lang="en-US" sz="2200" dirty="0"/>
              <a:t>Spread: wounds</a:t>
            </a:r>
          </a:p>
        </p:txBody>
      </p:sp>
      <p:pic>
        <p:nvPicPr>
          <p:cNvPr id="1026" name="Picture 2">
            <a:extLst>
              <a:ext uri="{FF2B5EF4-FFF2-40B4-BE49-F238E27FC236}">
                <a16:creationId xmlns:a16="http://schemas.microsoft.com/office/drawing/2014/main" id="{600B33D3-7A54-4D4E-B69F-DC47B89F090F}"/>
              </a:ext>
            </a:extLst>
          </p:cNvPr>
          <p:cNvPicPr>
            <a:picLocks noChangeAspect="1" noChangeArrowheads="1"/>
          </p:cNvPicPr>
          <p:nvPr/>
        </p:nvPicPr>
        <p:blipFill>
          <a:blip r:embed="rId3"/>
          <a:srcRect/>
          <a:stretch/>
        </p:blipFill>
        <p:spPr bwMode="auto">
          <a:xfrm>
            <a:off x="6919711" y="1757902"/>
            <a:ext cx="4261052" cy="281141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FF4E8B1-884C-6F40-95C0-13014766362E}"/>
              </a:ext>
            </a:extLst>
          </p:cNvPr>
          <p:cNvSpPr/>
          <p:nvPr/>
        </p:nvSpPr>
        <p:spPr>
          <a:xfrm>
            <a:off x="7522341" y="4768334"/>
            <a:ext cx="3058851" cy="369332"/>
          </a:xfrm>
          <a:prstGeom prst="rect">
            <a:avLst/>
          </a:prstGeom>
        </p:spPr>
        <p:txBody>
          <a:bodyPr wrap="none">
            <a:spAutoFit/>
          </a:bodyPr>
          <a:lstStyle/>
          <a:p>
            <a:r>
              <a:rPr lang="en-US" dirty="0"/>
              <a:t>Fusarium dry rot of potato</a:t>
            </a:r>
          </a:p>
        </p:txBody>
      </p:sp>
    </p:spTree>
    <p:extLst>
      <p:ext uri="{BB962C8B-B14F-4D97-AF65-F5344CB8AC3E}">
        <p14:creationId xmlns:p14="http://schemas.microsoft.com/office/powerpoint/2010/main" val="2545341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4"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5"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6"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7"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8"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9"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0"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1"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2"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3"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4"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5"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7" name="Group 26">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8"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9"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0"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1"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2"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3"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4"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5"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6"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7"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8"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9"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1" name="Rectangle 40">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3" name="Freeform 11">
            <a:extLst>
              <a:ext uri="{FF2B5EF4-FFF2-40B4-BE49-F238E27FC236}">
                <a16:creationId xmlns:a16="http://schemas.microsoft.com/office/drawing/2014/main" id="{5B3CCFC9-E82D-444E-9621-FE5F95E67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5" name="Rectangle 44">
            <a:extLst>
              <a:ext uri="{FF2B5EF4-FFF2-40B4-BE49-F238E27FC236}">
                <a16:creationId xmlns:a16="http://schemas.microsoft.com/office/drawing/2014/main" id="{E9D11FD5-487C-4A6B-836F-3831DC830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23187572-4AE1-8C4E-BE40-8E480941F23D}"/>
              </a:ext>
            </a:extLst>
          </p:cNvPr>
          <p:cNvSpPr>
            <a:spLocks noGrp="1"/>
          </p:cNvSpPr>
          <p:nvPr>
            <p:ph type="title"/>
          </p:nvPr>
        </p:nvSpPr>
        <p:spPr>
          <a:xfrm>
            <a:off x="649223" y="645106"/>
            <a:ext cx="5138647" cy="1259894"/>
          </a:xfrm>
        </p:spPr>
        <p:txBody>
          <a:bodyPr vert="horz" lIns="91440" tIns="45720" rIns="91440" bIns="45720" rtlCol="0" anchor="t">
            <a:normAutofit/>
          </a:bodyPr>
          <a:lstStyle/>
          <a:p>
            <a:pPr>
              <a:lnSpc>
                <a:spcPct val="90000"/>
              </a:lnSpc>
            </a:pPr>
            <a:r>
              <a:rPr lang="en-US" dirty="0">
                <a:solidFill>
                  <a:srgbClr val="3F7137"/>
                </a:solidFill>
              </a:rPr>
              <a:t>Is it Bacterial Soft Rot or Fusarium Dry Rot?</a:t>
            </a:r>
          </a:p>
        </p:txBody>
      </p:sp>
      <p:sp>
        <p:nvSpPr>
          <p:cNvPr id="47" name="Rectangle 46">
            <a:extLst>
              <a:ext uri="{FF2B5EF4-FFF2-40B4-BE49-F238E27FC236}">
                <a16:creationId xmlns:a16="http://schemas.microsoft.com/office/drawing/2014/main" id="{99765169-F70D-4841-BE65-62E10CBED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3F7137"/>
          </a:solidFill>
          <a:ln>
            <a:noFill/>
          </a:ln>
          <a:effectLst/>
        </p:spPr>
        <p:style>
          <a:lnRef idx="1">
            <a:schemeClr val="accent1"/>
          </a:lnRef>
          <a:fillRef idx="3">
            <a:schemeClr val="accent1"/>
          </a:fillRef>
          <a:effectRef idx="2">
            <a:schemeClr val="accent1"/>
          </a:effectRef>
          <a:fontRef idx="minor">
            <a:schemeClr val="lt1"/>
          </a:fontRef>
        </p:style>
      </p:sp>
      <p:sp>
        <p:nvSpPr>
          <p:cNvPr id="4" name="Text Placeholder 3">
            <a:extLst>
              <a:ext uri="{FF2B5EF4-FFF2-40B4-BE49-F238E27FC236}">
                <a16:creationId xmlns:a16="http://schemas.microsoft.com/office/drawing/2014/main" id="{CAC56757-11EB-E247-B3E2-D7E199BBE742}"/>
              </a:ext>
            </a:extLst>
          </p:cNvPr>
          <p:cNvSpPr>
            <a:spLocks noGrp="1"/>
          </p:cNvSpPr>
          <p:nvPr>
            <p:ph sz="half" idx="1"/>
          </p:nvPr>
        </p:nvSpPr>
        <p:spPr>
          <a:xfrm>
            <a:off x="649224" y="2133600"/>
            <a:ext cx="5267482" cy="3759253"/>
          </a:xfrm>
        </p:spPr>
        <p:txBody>
          <a:bodyPr vert="horz" lIns="91440" tIns="45720" rIns="91440" bIns="45720" rtlCol="0">
            <a:normAutofit/>
          </a:bodyPr>
          <a:lstStyle/>
          <a:p>
            <a:pPr marL="457200" indent="-457200">
              <a:buClr>
                <a:schemeClr val="accent2">
                  <a:lumMod val="75000"/>
                </a:schemeClr>
              </a:buClr>
            </a:pPr>
            <a:r>
              <a:rPr lang="en-US" altLang="en-US" sz="4000" dirty="0"/>
              <a:t>Define problem</a:t>
            </a:r>
          </a:p>
          <a:p>
            <a:pPr marL="914400" lvl="1" indent="-457200">
              <a:buClr>
                <a:schemeClr val="accent2">
                  <a:lumMod val="75000"/>
                </a:schemeClr>
              </a:buClr>
            </a:pPr>
            <a:r>
              <a:rPr lang="en-US" altLang="en-US" sz="3600" dirty="0"/>
              <a:t>Symptom type and location</a:t>
            </a:r>
          </a:p>
        </p:txBody>
      </p:sp>
      <p:pic>
        <p:nvPicPr>
          <p:cNvPr id="8" name="Content Placeholder 7">
            <a:extLst>
              <a:ext uri="{FF2B5EF4-FFF2-40B4-BE49-F238E27FC236}">
                <a16:creationId xmlns:a16="http://schemas.microsoft.com/office/drawing/2014/main" id="{F2C00429-FF7A-3641-BEF6-A07C83AD326D}"/>
              </a:ext>
            </a:extLst>
          </p:cNvPr>
          <p:cNvPicPr>
            <a:picLocks noGrp="1" noChangeAspect="1"/>
          </p:cNvPicPr>
          <p:nvPr>
            <p:ph sz="half" idx="2"/>
          </p:nvPr>
        </p:nvPicPr>
        <p:blipFill>
          <a:blip r:embed="rId3"/>
          <a:srcRect/>
          <a:stretch/>
        </p:blipFill>
        <p:spPr>
          <a:xfrm>
            <a:off x="6126542" y="1969486"/>
            <a:ext cx="4684893" cy="3084703"/>
          </a:xfrm>
          <a:prstGeom prst="rect">
            <a:avLst/>
          </a:prstGeom>
        </p:spPr>
      </p:pic>
      <p:sp>
        <p:nvSpPr>
          <p:cNvPr id="49" name="Freeform 14">
            <a:extLst>
              <a:ext uri="{FF2B5EF4-FFF2-40B4-BE49-F238E27FC236}">
                <a16:creationId xmlns:a16="http://schemas.microsoft.com/office/drawing/2014/main" id="{2A2CC818-8106-45C0-93D5-7051F99F2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0DD3679-2F0A-5D48-8180-2684E4103954}"/>
              </a:ext>
            </a:extLst>
          </p:cNvPr>
          <p:cNvSpPr/>
          <p:nvPr/>
        </p:nvSpPr>
        <p:spPr>
          <a:xfrm>
            <a:off x="6427694" y="5359463"/>
            <a:ext cx="4383741" cy="369332"/>
          </a:xfrm>
          <a:prstGeom prst="rect">
            <a:avLst/>
          </a:prstGeom>
        </p:spPr>
        <p:txBody>
          <a:bodyPr wrap="square">
            <a:spAutoFit/>
          </a:bodyPr>
          <a:lstStyle/>
          <a:p>
            <a:r>
              <a:rPr lang="en-US" dirty="0"/>
              <a:t>Bacterial soft rot of potato</a:t>
            </a:r>
          </a:p>
        </p:txBody>
      </p:sp>
    </p:spTree>
    <p:extLst>
      <p:ext uri="{BB962C8B-B14F-4D97-AF65-F5344CB8AC3E}">
        <p14:creationId xmlns:p14="http://schemas.microsoft.com/office/powerpoint/2010/main" val="153298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841619"/>
          </a:xfrm>
        </p:spPr>
        <p:txBody>
          <a:bodyPr/>
          <a:lstStyle/>
          <a:p>
            <a:r>
              <a:rPr lang="en-US" dirty="0"/>
              <a:t>White Mold</a:t>
            </a:r>
          </a:p>
        </p:txBody>
      </p:sp>
      <p:sp>
        <p:nvSpPr>
          <p:cNvPr id="3" name="Content Placeholder 2"/>
          <p:cNvSpPr>
            <a:spLocks noGrp="1"/>
          </p:cNvSpPr>
          <p:nvPr>
            <p:ph idx="1"/>
          </p:nvPr>
        </p:nvSpPr>
        <p:spPr>
          <a:xfrm>
            <a:off x="2592926" y="1676400"/>
            <a:ext cx="3875110" cy="4557490"/>
          </a:xfrm>
        </p:spPr>
        <p:txBody>
          <a:bodyPr>
            <a:normAutofit lnSpcReduction="10000"/>
          </a:bodyPr>
          <a:lstStyle/>
          <a:p>
            <a:r>
              <a:rPr lang="en-US" sz="2200" dirty="0"/>
              <a:t>Caused by fungi in the </a:t>
            </a:r>
            <a:r>
              <a:rPr lang="en-US" sz="2200" i="1" dirty="0"/>
              <a:t>Sclerotinia</a:t>
            </a:r>
            <a:r>
              <a:rPr lang="en-US" sz="2200" dirty="0"/>
              <a:t> genus</a:t>
            </a:r>
          </a:p>
          <a:p>
            <a:r>
              <a:rPr lang="en-US" sz="2200" dirty="0"/>
              <a:t>Symptoms: soft watery rot, white cottony mycelium on lower leaves and stem</a:t>
            </a:r>
          </a:p>
          <a:p>
            <a:r>
              <a:rPr lang="en-US" sz="2200" dirty="0"/>
              <a:t>Sign: hard black sclerotia on or in dead stems</a:t>
            </a:r>
          </a:p>
          <a:p>
            <a:r>
              <a:rPr lang="en-US" sz="2200" dirty="0"/>
              <a:t>Spread: sclerotia in soil</a:t>
            </a:r>
          </a:p>
          <a:p>
            <a:r>
              <a:rPr lang="en-US" sz="2200" dirty="0"/>
              <a:t>Conducive environment: cool and moist</a:t>
            </a:r>
          </a:p>
          <a:p>
            <a:endParaRPr lang="en-US" sz="2200" dirty="0"/>
          </a:p>
          <a:p>
            <a:endParaRPr lang="en-US" sz="2200" dirty="0"/>
          </a:p>
        </p:txBody>
      </p:sp>
      <p:pic>
        <p:nvPicPr>
          <p:cNvPr id="1026" name="Picture 2">
            <a:extLst>
              <a:ext uri="{FF2B5EF4-FFF2-40B4-BE49-F238E27FC236}">
                <a16:creationId xmlns:a16="http://schemas.microsoft.com/office/drawing/2014/main" id="{600B33D3-7A54-4D4E-B69F-DC47B89F090F}"/>
              </a:ext>
            </a:extLst>
          </p:cNvPr>
          <p:cNvPicPr>
            <a:picLocks noChangeAspect="1" noChangeArrowheads="1"/>
          </p:cNvPicPr>
          <p:nvPr/>
        </p:nvPicPr>
        <p:blipFill>
          <a:blip r:embed="rId3"/>
          <a:srcRect/>
          <a:stretch/>
        </p:blipFill>
        <p:spPr bwMode="auto">
          <a:xfrm>
            <a:off x="6573486" y="1676400"/>
            <a:ext cx="4583708" cy="3030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528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6066" y="575261"/>
            <a:ext cx="9126280" cy="855066"/>
          </a:xfrm>
        </p:spPr>
        <p:txBody>
          <a:bodyPr/>
          <a:lstStyle/>
          <a:p>
            <a:r>
              <a:rPr lang="en-US" dirty="0"/>
              <a:t>Botrytis Rot (Gray Mold)</a:t>
            </a:r>
          </a:p>
        </p:txBody>
      </p:sp>
      <p:sp>
        <p:nvSpPr>
          <p:cNvPr id="3" name="Content Placeholder 2"/>
          <p:cNvSpPr>
            <a:spLocks noGrp="1"/>
          </p:cNvSpPr>
          <p:nvPr>
            <p:ph idx="1"/>
          </p:nvPr>
        </p:nvSpPr>
        <p:spPr>
          <a:xfrm>
            <a:off x="2176066" y="1555376"/>
            <a:ext cx="4614699" cy="4267200"/>
          </a:xfrm>
        </p:spPr>
        <p:txBody>
          <a:bodyPr>
            <a:normAutofit/>
          </a:bodyPr>
          <a:lstStyle/>
          <a:p>
            <a:r>
              <a:rPr lang="en-US" sz="2200" i="1" dirty="0"/>
              <a:t>Botrytis cinerea</a:t>
            </a:r>
            <a:r>
              <a:rPr lang="en-US" sz="2200" dirty="0"/>
              <a:t>, a fungus</a:t>
            </a:r>
          </a:p>
          <a:p>
            <a:r>
              <a:rPr lang="en-US" sz="2200" dirty="0"/>
              <a:t>Symptoms: lower leaves yellow, watery, brown decay</a:t>
            </a:r>
          </a:p>
          <a:p>
            <a:r>
              <a:rPr lang="en-US" sz="2200" dirty="0"/>
              <a:t>Sign: gray or light brown sporulation, sometimes sclerotia</a:t>
            </a:r>
          </a:p>
          <a:p>
            <a:r>
              <a:rPr lang="en-US" sz="2200" dirty="0"/>
              <a:t>Spread: airborne spores, injury or dead/dying tissue needed</a:t>
            </a:r>
          </a:p>
          <a:p>
            <a:r>
              <a:rPr lang="en-US" sz="2200" dirty="0"/>
              <a:t>Conducive environment: cool and moist</a:t>
            </a:r>
          </a:p>
        </p:txBody>
      </p:sp>
      <p:pic>
        <p:nvPicPr>
          <p:cNvPr id="1026" name="Picture 2">
            <a:extLst>
              <a:ext uri="{FF2B5EF4-FFF2-40B4-BE49-F238E27FC236}">
                <a16:creationId xmlns:a16="http://schemas.microsoft.com/office/drawing/2014/main" id="{600B33D3-7A54-4D4E-B69F-DC47B89F090F}"/>
              </a:ext>
            </a:extLst>
          </p:cNvPr>
          <p:cNvPicPr>
            <a:picLocks noChangeAspect="1" noChangeArrowheads="1"/>
          </p:cNvPicPr>
          <p:nvPr/>
        </p:nvPicPr>
        <p:blipFill>
          <a:blip r:embed="rId3"/>
          <a:srcRect/>
          <a:stretch/>
        </p:blipFill>
        <p:spPr bwMode="auto">
          <a:xfrm>
            <a:off x="6938681" y="1840381"/>
            <a:ext cx="4494421" cy="2971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981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 name="Group 144">
            <a:extLst>
              <a:ext uri="{FF2B5EF4-FFF2-40B4-BE49-F238E27FC236}">
                <a16:creationId xmlns:a16="http://schemas.microsoft.com/office/drawing/2014/main" id="{6884825E-EC03-4722-8283-74EC8EECC4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46" name="Freeform 11">
              <a:extLst>
                <a:ext uri="{FF2B5EF4-FFF2-40B4-BE49-F238E27FC236}">
                  <a16:creationId xmlns:a16="http://schemas.microsoft.com/office/drawing/2014/main" id="{C04A4164-FDD3-4AE9-8129-4E1B921E25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7" name="Freeform 12">
              <a:extLst>
                <a:ext uri="{FF2B5EF4-FFF2-40B4-BE49-F238E27FC236}">
                  <a16:creationId xmlns:a16="http://schemas.microsoft.com/office/drawing/2014/main" id="{242BA971-550B-4D73-A876-FA172A0CD3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8" name="Freeform 13">
              <a:extLst>
                <a:ext uri="{FF2B5EF4-FFF2-40B4-BE49-F238E27FC236}">
                  <a16:creationId xmlns:a16="http://schemas.microsoft.com/office/drawing/2014/main" id="{F52F4EE2-AD57-433A-87C2-B1418FE22D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9" name="Freeform 14">
              <a:extLst>
                <a:ext uri="{FF2B5EF4-FFF2-40B4-BE49-F238E27FC236}">
                  <a16:creationId xmlns:a16="http://schemas.microsoft.com/office/drawing/2014/main" id="{418466F3-BDB0-4394-BA4A-CF39BF6900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0" name="Freeform 15">
              <a:extLst>
                <a:ext uri="{FF2B5EF4-FFF2-40B4-BE49-F238E27FC236}">
                  <a16:creationId xmlns:a16="http://schemas.microsoft.com/office/drawing/2014/main" id="{9B5012CA-30F7-4EAF-9345-0EC48D013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1" name="Freeform 16">
              <a:extLst>
                <a:ext uri="{FF2B5EF4-FFF2-40B4-BE49-F238E27FC236}">
                  <a16:creationId xmlns:a16="http://schemas.microsoft.com/office/drawing/2014/main" id="{F1CEB021-8D0F-48F1-947A-7F206BE2D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2" name="Freeform 17">
              <a:extLst>
                <a:ext uri="{FF2B5EF4-FFF2-40B4-BE49-F238E27FC236}">
                  <a16:creationId xmlns:a16="http://schemas.microsoft.com/office/drawing/2014/main" id="{03D5F265-52CB-44C4-AC6C-690E2BAFF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53" name="Freeform 18">
              <a:extLst>
                <a:ext uri="{FF2B5EF4-FFF2-40B4-BE49-F238E27FC236}">
                  <a16:creationId xmlns:a16="http://schemas.microsoft.com/office/drawing/2014/main" id="{AC865DC3-14CF-426B-B727-540299B5F8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54" name="Freeform 19">
              <a:extLst>
                <a:ext uri="{FF2B5EF4-FFF2-40B4-BE49-F238E27FC236}">
                  <a16:creationId xmlns:a16="http://schemas.microsoft.com/office/drawing/2014/main" id="{28D0689D-31AE-4EAE-8B89-90DCD47F1B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55" name="Freeform 20">
              <a:extLst>
                <a:ext uri="{FF2B5EF4-FFF2-40B4-BE49-F238E27FC236}">
                  <a16:creationId xmlns:a16="http://schemas.microsoft.com/office/drawing/2014/main" id="{17172BB3-0B74-4B5A-B1FC-09313DAC3C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56" name="Freeform 21">
              <a:extLst>
                <a:ext uri="{FF2B5EF4-FFF2-40B4-BE49-F238E27FC236}">
                  <a16:creationId xmlns:a16="http://schemas.microsoft.com/office/drawing/2014/main" id="{24BF584C-D8EA-4C47-98AB-CDD5EB007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57" name="Freeform 22">
              <a:extLst>
                <a:ext uri="{FF2B5EF4-FFF2-40B4-BE49-F238E27FC236}">
                  <a16:creationId xmlns:a16="http://schemas.microsoft.com/office/drawing/2014/main" id="{124EB1F1-5E4E-4599-A171-9D77920220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59" name="Group 158">
            <a:extLst>
              <a:ext uri="{FF2B5EF4-FFF2-40B4-BE49-F238E27FC236}">
                <a16:creationId xmlns:a16="http://schemas.microsoft.com/office/drawing/2014/main" id="{2209368F-1AD1-453A-8026-F04870973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160" name="Freeform 27">
              <a:extLst>
                <a:ext uri="{FF2B5EF4-FFF2-40B4-BE49-F238E27FC236}">
                  <a16:creationId xmlns:a16="http://schemas.microsoft.com/office/drawing/2014/main" id="{0E69BFA4-17AB-4ABA-8D3C-631A60BE0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61" name="Freeform 28">
              <a:extLst>
                <a:ext uri="{FF2B5EF4-FFF2-40B4-BE49-F238E27FC236}">
                  <a16:creationId xmlns:a16="http://schemas.microsoft.com/office/drawing/2014/main" id="{4292D11E-0C01-4D2E-B100-948220935C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62" name="Freeform 29">
              <a:extLst>
                <a:ext uri="{FF2B5EF4-FFF2-40B4-BE49-F238E27FC236}">
                  <a16:creationId xmlns:a16="http://schemas.microsoft.com/office/drawing/2014/main" id="{A3A4E547-348A-4729-AC00-1E84D8AD92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63" name="Freeform 30">
              <a:extLst>
                <a:ext uri="{FF2B5EF4-FFF2-40B4-BE49-F238E27FC236}">
                  <a16:creationId xmlns:a16="http://schemas.microsoft.com/office/drawing/2014/main" id="{AE8EC33A-BF4E-4E28-A2F7-033DBBC9D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64" name="Freeform 31">
              <a:extLst>
                <a:ext uri="{FF2B5EF4-FFF2-40B4-BE49-F238E27FC236}">
                  <a16:creationId xmlns:a16="http://schemas.microsoft.com/office/drawing/2014/main" id="{38008CFA-8ADB-4AAB-8B54-AB4FE356C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5" name="Freeform 32">
              <a:extLst>
                <a:ext uri="{FF2B5EF4-FFF2-40B4-BE49-F238E27FC236}">
                  <a16:creationId xmlns:a16="http://schemas.microsoft.com/office/drawing/2014/main" id="{F204F925-C7EB-4729-AB29-7487C8ED83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66" name="Freeform 33">
              <a:extLst>
                <a:ext uri="{FF2B5EF4-FFF2-40B4-BE49-F238E27FC236}">
                  <a16:creationId xmlns:a16="http://schemas.microsoft.com/office/drawing/2014/main" id="{1B850771-3B79-4C27-9CC3-3CBFA90C0F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67" name="Freeform 34">
              <a:extLst>
                <a:ext uri="{FF2B5EF4-FFF2-40B4-BE49-F238E27FC236}">
                  <a16:creationId xmlns:a16="http://schemas.microsoft.com/office/drawing/2014/main" id="{565B2F18-C5EF-495D-AF6F-226B7CA9D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68" name="Freeform 35">
              <a:extLst>
                <a:ext uri="{FF2B5EF4-FFF2-40B4-BE49-F238E27FC236}">
                  <a16:creationId xmlns:a16="http://schemas.microsoft.com/office/drawing/2014/main" id="{BCA4A062-5E82-4F21-BEBB-7E3C4405CF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69" name="Freeform 36">
              <a:extLst>
                <a:ext uri="{FF2B5EF4-FFF2-40B4-BE49-F238E27FC236}">
                  <a16:creationId xmlns:a16="http://schemas.microsoft.com/office/drawing/2014/main" id="{85F9DBD7-D46E-42F2-96B1-B9EE446918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70" name="Freeform 37">
              <a:extLst>
                <a:ext uri="{FF2B5EF4-FFF2-40B4-BE49-F238E27FC236}">
                  <a16:creationId xmlns:a16="http://schemas.microsoft.com/office/drawing/2014/main" id="{098B143F-4C52-4FCA-AC4A-E9BEA91C73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71" name="Freeform 38">
              <a:extLst>
                <a:ext uri="{FF2B5EF4-FFF2-40B4-BE49-F238E27FC236}">
                  <a16:creationId xmlns:a16="http://schemas.microsoft.com/office/drawing/2014/main" id="{A3617AF3-1F02-4D51-9908-2C09CAAB0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73" name="Rectangle 172">
            <a:extLst>
              <a:ext uri="{FF2B5EF4-FFF2-40B4-BE49-F238E27FC236}">
                <a16:creationId xmlns:a16="http://schemas.microsoft.com/office/drawing/2014/main" id="{76CA6318-3044-4469-954D-B2AD9DE3B6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75" name="Freeform 11">
            <a:extLst>
              <a:ext uri="{FF2B5EF4-FFF2-40B4-BE49-F238E27FC236}">
                <a16:creationId xmlns:a16="http://schemas.microsoft.com/office/drawing/2014/main" id="{A0AB96DE-D383-4C34-8E56-500D64DE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77" name="Rectangle 176">
            <a:extLst>
              <a:ext uri="{FF2B5EF4-FFF2-40B4-BE49-F238E27FC236}">
                <a16:creationId xmlns:a16="http://schemas.microsoft.com/office/drawing/2014/main" id="{E58C8766-4DE8-4DB6-A4A6-6D57507639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187572-4AE1-8C4E-BE40-8E480941F23D}"/>
              </a:ext>
            </a:extLst>
          </p:cNvPr>
          <p:cNvSpPr>
            <a:spLocks noGrp="1"/>
          </p:cNvSpPr>
          <p:nvPr>
            <p:ph type="title"/>
          </p:nvPr>
        </p:nvSpPr>
        <p:spPr>
          <a:xfrm>
            <a:off x="649224" y="645106"/>
            <a:ext cx="6574536" cy="1259894"/>
          </a:xfrm>
        </p:spPr>
        <p:txBody>
          <a:bodyPr vert="horz" lIns="91440" tIns="45720" rIns="91440" bIns="45720" rtlCol="0" anchor="t">
            <a:normAutofit/>
          </a:bodyPr>
          <a:lstStyle/>
          <a:p>
            <a:r>
              <a:rPr lang="en-US" sz="4000" dirty="0">
                <a:solidFill>
                  <a:schemeClr val="accent1">
                    <a:lumMod val="50000"/>
                  </a:schemeClr>
                </a:solidFill>
              </a:rPr>
              <a:t>White mold or gray mold?</a:t>
            </a:r>
          </a:p>
        </p:txBody>
      </p:sp>
      <p:sp>
        <p:nvSpPr>
          <p:cNvPr id="179" name="Rectangle 178">
            <a:extLst>
              <a:ext uri="{FF2B5EF4-FFF2-40B4-BE49-F238E27FC236}">
                <a16:creationId xmlns:a16="http://schemas.microsoft.com/office/drawing/2014/main" id="{FB8C794E-3CC5-4FA5-9A46-B9702575C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876C40"/>
          </a:solidFill>
          <a:ln>
            <a:noFill/>
          </a:ln>
          <a:effectLst/>
        </p:spPr>
        <p:style>
          <a:lnRef idx="1">
            <a:schemeClr val="accent1"/>
          </a:lnRef>
          <a:fillRef idx="3">
            <a:schemeClr val="accent1"/>
          </a:fillRef>
          <a:effectRef idx="2">
            <a:schemeClr val="accent1"/>
          </a:effectRef>
          <a:fontRef idx="minor">
            <a:schemeClr val="lt1"/>
          </a:fontRef>
        </p:style>
      </p:sp>
      <p:sp>
        <p:nvSpPr>
          <p:cNvPr id="4" name="Text Placeholder 3">
            <a:extLst>
              <a:ext uri="{FF2B5EF4-FFF2-40B4-BE49-F238E27FC236}">
                <a16:creationId xmlns:a16="http://schemas.microsoft.com/office/drawing/2014/main" id="{CAC56757-11EB-E247-B3E2-D7E199BBE742}"/>
              </a:ext>
            </a:extLst>
          </p:cNvPr>
          <p:cNvSpPr>
            <a:spLocks noGrp="1"/>
          </p:cNvSpPr>
          <p:nvPr>
            <p:ph type="body" sz="half" idx="2"/>
          </p:nvPr>
        </p:nvSpPr>
        <p:spPr>
          <a:xfrm>
            <a:off x="632841" y="1812189"/>
            <a:ext cx="4914262" cy="3759253"/>
          </a:xfrm>
        </p:spPr>
        <p:txBody>
          <a:bodyPr vert="horz" lIns="91440" tIns="45720" rIns="91440" bIns="45720" rtlCol="0">
            <a:normAutofit/>
          </a:bodyPr>
          <a:lstStyle/>
          <a:p>
            <a:pPr marL="457200" indent="-457200">
              <a:buClr>
                <a:schemeClr val="accent2">
                  <a:lumMod val="75000"/>
                </a:schemeClr>
              </a:buClr>
              <a:buFont typeface="Wingdings 3" charset="2"/>
              <a:buChar char=""/>
            </a:pPr>
            <a:r>
              <a:rPr lang="en-US" altLang="en-US" sz="4000" dirty="0"/>
              <a:t>Look for a distinctive symptom or sign</a:t>
            </a:r>
            <a:endParaRPr lang="en-US" altLang="en-US" sz="3600" dirty="0"/>
          </a:p>
        </p:txBody>
      </p:sp>
      <p:sp>
        <p:nvSpPr>
          <p:cNvPr id="181" name="Freeform 11">
            <a:extLst>
              <a:ext uri="{FF2B5EF4-FFF2-40B4-BE49-F238E27FC236}">
                <a16:creationId xmlns:a16="http://schemas.microsoft.com/office/drawing/2014/main" id="{DCA9D2DF-B9C7-4D7E-A14E-830BAEE6F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226251D-798F-CB47-975D-2A3BF63ED5AC}"/>
              </a:ext>
            </a:extLst>
          </p:cNvPr>
          <p:cNvPicPr>
            <a:picLocks noChangeAspect="1"/>
          </p:cNvPicPr>
          <p:nvPr/>
        </p:nvPicPr>
        <p:blipFill>
          <a:blip r:embed="rId3"/>
          <a:stretch>
            <a:fillRect/>
          </a:stretch>
        </p:blipFill>
        <p:spPr>
          <a:xfrm>
            <a:off x="5861493" y="1593448"/>
            <a:ext cx="6032500" cy="3987800"/>
          </a:xfrm>
          <a:prstGeom prst="rect">
            <a:avLst/>
          </a:prstGeom>
        </p:spPr>
      </p:pic>
      <p:sp>
        <p:nvSpPr>
          <p:cNvPr id="11" name="Rectangle 10">
            <a:extLst>
              <a:ext uri="{FF2B5EF4-FFF2-40B4-BE49-F238E27FC236}">
                <a16:creationId xmlns:a16="http://schemas.microsoft.com/office/drawing/2014/main" id="{616C8C9F-A462-3344-93C1-201851513DCB}"/>
              </a:ext>
            </a:extLst>
          </p:cNvPr>
          <p:cNvSpPr/>
          <p:nvPr/>
        </p:nvSpPr>
        <p:spPr>
          <a:xfrm>
            <a:off x="5854310" y="5756167"/>
            <a:ext cx="5530681" cy="369332"/>
          </a:xfrm>
          <a:prstGeom prst="rect">
            <a:avLst/>
          </a:prstGeom>
        </p:spPr>
        <p:txBody>
          <a:bodyPr wrap="none">
            <a:spAutoFit/>
          </a:bodyPr>
          <a:lstStyle/>
          <a:p>
            <a:r>
              <a:rPr lang="en-US" dirty="0"/>
              <a:t>Gray spores of </a:t>
            </a:r>
            <a:r>
              <a:rPr lang="en-US" i="1" dirty="0"/>
              <a:t>Botrytis cinerea</a:t>
            </a:r>
            <a:r>
              <a:rPr lang="en-US" dirty="0"/>
              <a:t> on a lettuce leaf.</a:t>
            </a:r>
          </a:p>
        </p:txBody>
      </p:sp>
    </p:spTree>
    <p:extLst>
      <p:ext uri="{BB962C8B-B14F-4D97-AF65-F5344CB8AC3E}">
        <p14:creationId xmlns:p14="http://schemas.microsoft.com/office/powerpoint/2010/main" val="3567841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4639732" y="10"/>
            <a:ext cx="7552267" cy="6857990"/>
          </a:xfrm>
          <a:prstGeom prst="rect">
            <a:avLst/>
          </a:prstGeom>
        </p:spPr>
      </p:pic>
      <p:sp>
        <p:nvSpPr>
          <p:cNvPr id="16" name="Rectangl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44284" y="6201430"/>
            <a:ext cx="962955" cy="656560"/>
          </a:xfrm>
          <a:prstGeom prst="rect">
            <a:avLst/>
          </a:prstGeom>
        </p:spPr>
      </p:pic>
      <p:sp>
        <p:nvSpPr>
          <p:cNvPr id="4" name="Title 3"/>
          <p:cNvSpPr>
            <a:spLocks noGrp="1"/>
          </p:cNvSpPr>
          <p:nvPr>
            <p:ph type="ctrTitle"/>
          </p:nvPr>
        </p:nvSpPr>
        <p:spPr>
          <a:xfrm>
            <a:off x="540279" y="1795849"/>
            <a:ext cx="3778870" cy="3114818"/>
          </a:xfrm>
        </p:spPr>
        <p:txBody>
          <a:bodyPr>
            <a:normAutofit/>
          </a:bodyPr>
          <a:lstStyle/>
          <a:p>
            <a:r>
              <a:rPr lang="en-US" sz="4000" dirty="0">
                <a:solidFill>
                  <a:srgbClr val="FEFFFF"/>
                </a:solidFill>
              </a:rPr>
              <a:t>Common Abiotic Disorders</a:t>
            </a:r>
          </a:p>
        </p:txBody>
      </p:sp>
      <p:sp>
        <p:nvSpPr>
          <p:cNvPr id="5" name="Subtitle 4"/>
          <p:cNvSpPr>
            <a:spLocks noGrp="1"/>
          </p:cNvSpPr>
          <p:nvPr>
            <p:ph type="subTitle" idx="1"/>
          </p:nvPr>
        </p:nvSpPr>
        <p:spPr>
          <a:xfrm>
            <a:off x="540279" y="5189400"/>
            <a:ext cx="3778870" cy="544260"/>
          </a:xfrm>
        </p:spPr>
        <p:txBody>
          <a:bodyPr anchor="ctr">
            <a:normAutofit/>
          </a:bodyPr>
          <a:lstStyle/>
          <a:p>
            <a:pPr>
              <a:lnSpc>
                <a:spcPct val="90000"/>
              </a:lnSpc>
            </a:pPr>
            <a:r>
              <a:rPr lang="en-US" sz="1600">
                <a:solidFill>
                  <a:srgbClr val="FEFFFF"/>
                </a:solidFill>
              </a:rPr>
              <a:t>Plant disorders caused by environmental factors</a:t>
            </a:r>
          </a:p>
        </p:txBody>
      </p:sp>
      <p:sp>
        <p:nvSpPr>
          <p:cNvPr id="3" name="Footer Placeholder 2">
            <a:extLst>
              <a:ext uri="{FF2B5EF4-FFF2-40B4-BE49-F238E27FC236}">
                <a16:creationId xmlns:a16="http://schemas.microsoft.com/office/drawing/2014/main" id="{25A3B349-FD4D-6D4B-9186-F01253AB042A}"/>
              </a:ext>
            </a:extLst>
          </p:cNvPr>
          <p:cNvSpPr>
            <a:spLocks noGrp="1"/>
          </p:cNvSpPr>
          <p:nvPr>
            <p:ph type="ftr" sz="quarter" idx="11"/>
          </p:nvPr>
        </p:nvSpPr>
        <p:spPr>
          <a:xfrm>
            <a:off x="4800600" y="6201430"/>
            <a:ext cx="3141408" cy="365125"/>
          </a:xfrm>
        </p:spPr>
        <p:txBody>
          <a:bodyPr/>
          <a:lstStyle/>
          <a:p>
            <a:r>
              <a:rPr lang="en-US" dirty="0">
                <a:solidFill>
                  <a:schemeClr val="bg1">
                    <a:lumMod val="85000"/>
                  </a:schemeClr>
                </a:solidFill>
              </a:rPr>
              <a:t>Photo credit: UC IPM</a:t>
            </a:r>
          </a:p>
        </p:txBody>
      </p:sp>
    </p:spTree>
    <p:extLst>
      <p:ext uri="{BB962C8B-B14F-4D97-AF65-F5344CB8AC3E}">
        <p14:creationId xmlns:p14="http://schemas.microsoft.com/office/powerpoint/2010/main" val="1640165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4897" y="624110"/>
            <a:ext cx="9712998" cy="1280890"/>
          </a:xfrm>
        </p:spPr>
        <p:txBody>
          <a:bodyPr>
            <a:normAutofit/>
          </a:bodyPr>
          <a:lstStyle/>
          <a:p>
            <a:r>
              <a:rPr lang="en-US" dirty="0"/>
              <a:t>Basics of Plant Disease</a:t>
            </a:r>
          </a:p>
        </p:txBody>
      </p:sp>
      <p:graphicFrame>
        <p:nvGraphicFramePr>
          <p:cNvPr id="27" name="Content Placeholder 2"/>
          <p:cNvGraphicFramePr>
            <a:graphicFrameLocks noGrp="1"/>
          </p:cNvGraphicFramePr>
          <p:nvPr>
            <p:ph idx="1"/>
            <p:extLst>
              <p:ext uri="{D42A27DB-BD31-4B8C-83A1-F6EECF244321}">
                <p14:modId xmlns:p14="http://schemas.microsoft.com/office/powerpoint/2010/main" val="3469893182"/>
              </p:ext>
            </p:extLst>
          </p:nvPr>
        </p:nvGraphicFramePr>
        <p:xfrm>
          <a:off x="1794896" y="1328737"/>
          <a:ext cx="9923557" cy="5329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7C807B25-8CD0-104E-B277-917617700A87}"/>
              </a:ext>
            </a:extLst>
          </p:cNvPr>
          <p:cNvSpPr>
            <a:spLocks noGrp="1"/>
          </p:cNvSpPr>
          <p:nvPr>
            <p:ph type="ftr" sz="quarter" idx="11"/>
          </p:nvPr>
        </p:nvSpPr>
        <p:spPr>
          <a:xfrm>
            <a:off x="1794895" y="6157580"/>
            <a:ext cx="7619999" cy="365125"/>
          </a:xfrm>
        </p:spPr>
        <p:txBody>
          <a:bodyPr/>
          <a:lstStyle/>
          <a:p>
            <a:r>
              <a:rPr lang="en-US" dirty="0"/>
              <a:t>Photo credit: UC IPM</a:t>
            </a:r>
          </a:p>
        </p:txBody>
      </p:sp>
    </p:spTree>
    <p:extLst>
      <p:ext uri="{BB962C8B-B14F-4D97-AF65-F5344CB8AC3E}">
        <p14:creationId xmlns:p14="http://schemas.microsoft.com/office/powerpoint/2010/main" val="362528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Tips for Distinguishing Diseases </a:t>
            </a:r>
            <a:br>
              <a:rPr lang="en-US" dirty="0"/>
            </a:br>
            <a:r>
              <a:rPr lang="en-US" dirty="0"/>
              <a:t>and Disorders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44550794"/>
              </p:ext>
            </p:extLst>
          </p:nvPr>
        </p:nvGraphicFramePr>
        <p:xfrm>
          <a:off x="2592925" y="2025227"/>
          <a:ext cx="8579700" cy="4240880"/>
        </p:xfrm>
        <a:graphic>
          <a:graphicData uri="http://schemas.openxmlformats.org/drawingml/2006/table">
            <a:tbl>
              <a:tblPr firstRow="1" bandRow="1">
                <a:tableStyleId>{1FECB4D8-DB02-4DC6-A0A2-4F2EBAE1DC90}</a:tableStyleId>
              </a:tblPr>
              <a:tblGrid>
                <a:gridCol w="4289850">
                  <a:extLst>
                    <a:ext uri="{9D8B030D-6E8A-4147-A177-3AD203B41FA5}">
                      <a16:colId xmlns:a16="http://schemas.microsoft.com/office/drawing/2014/main" val="20000"/>
                    </a:ext>
                  </a:extLst>
                </a:gridCol>
                <a:gridCol w="4289850">
                  <a:extLst>
                    <a:ext uri="{9D8B030D-6E8A-4147-A177-3AD203B41FA5}">
                      <a16:colId xmlns:a16="http://schemas.microsoft.com/office/drawing/2014/main" val="20001"/>
                    </a:ext>
                  </a:extLst>
                </a:gridCol>
              </a:tblGrid>
              <a:tr h="678543">
                <a:tc>
                  <a:txBody>
                    <a:bodyPr/>
                    <a:lstStyle/>
                    <a:p>
                      <a:r>
                        <a:rPr lang="en-US" dirty="0"/>
                        <a:t>Disorder (abiotic disease)</a:t>
                      </a:r>
                    </a:p>
                  </a:txBody>
                  <a:tcPr/>
                </a:tc>
                <a:tc>
                  <a:txBody>
                    <a:bodyPr/>
                    <a:lstStyle/>
                    <a:p>
                      <a:r>
                        <a:rPr lang="en-US" dirty="0"/>
                        <a:t>Disease (biotic)</a:t>
                      </a:r>
                    </a:p>
                  </a:txBody>
                  <a:tcPr/>
                </a:tc>
                <a:extLst>
                  <a:ext uri="{0D108BD9-81ED-4DB2-BD59-A6C34878D82A}">
                    <a16:rowId xmlns:a16="http://schemas.microsoft.com/office/drawing/2014/main" val="10000"/>
                  </a:ext>
                </a:extLst>
              </a:tr>
              <a:tr h="826548">
                <a:tc>
                  <a:txBody>
                    <a:bodyPr/>
                    <a:lstStyle/>
                    <a:p>
                      <a:r>
                        <a:rPr lang="en-US" dirty="0"/>
                        <a:t>No sign of a pest</a:t>
                      </a:r>
                    </a:p>
                  </a:txBody>
                  <a:tcPr/>
                </a:tc>
                <a:tc>
                  <a:txBody>
                    <a:bodyPr/>
                    <a:lstStyle/>
                    <a:p>
                      <a:r>
                        <a:rPr lang="en-US" dirty="0"/>
                        <a:t>Signs of a living pest like a mushroom</a:t>
                      </a:r>
                      <a:r>
                        <a:rPr lang="en-US" baseline="0" dirty="0"/>
                        <a:t> or </a:t>
                      </a:r>
                      <a:r>
                        <a:rPr lang="en-US" dirty="0"/>
                        <a:t>webbing</a:t>
                      </a:r>
                    </a:p>
                  </a:txBody>
                  <a:tcPr/>
                </a:tc>
                <a:extLst>
                  <a:ext uri="{0D108BD9-81ED-4DB2-BD59-A6C34878D82A}">
                    <a16:rowId xmlns:a16="http://schemas.microsoft.com/office/drawing/2014/main" val="10001"/>
                  </a:ext>
                </a:extLst>
              </a:tr>
              <a:tr h="826548">
                <a:tc>
                  <a:txBody>
                    <a:bodyPr/>
                    <a:lstStyle/>
                    <a:p>
                      <a:r>
                        <a:rPr lang="en-US" dirty="0"/>
                        <a:t>Symptoms develop</a:t>
                      </a:r>
                      <a:r>
                        <a:rPr lang="en-US" baseline="0" dirty="0"/>
                        <a:t> suddenly over whole plant</a:t>
                      </a:r>
                      <a:endParaRPr lang="en-US" dirty="0"/>
                    </a:p>
                  </a:txBody>
                  <a:tcPr/>
                </a:tc>
                <a:tc>
                  <a:txBody>
                    <a:bodyPr/>
                    <a:lstStyle/>
                    <a:p>
                      <a:r>
                        <a:rPr lang="en-US" dirty="0"/>
                        <a:t>Symptoms</a:t>
                      </a:r>
                      <a:r>
                        <a:rPr lang="en-US" baseline="0" dirty="0"/>
                        <a:t> develop slowly and get worse over time</a:t>
                      </a:r>
                      <a:endParaRPr lang="en-US" dirty="0"/>
                    </a:p>
                  </a:txBody>
                  <a:tcPr/>
                </a:tc>
                <a:extLst>
                  <a:ext uri="{0D108BD9-81ED-4DB2-BD59-A6C34878D82A}">
                    <a16:rowId xmlns:a16="http://schemas.microsoft.com/office/drawing/2014/main" val="10002"/>
                  </a:ext>
                </a:extLst>
              </a:tr>
              <a:tr h="826548">
                <a:tc>
                  <a:txBody>
                    <a:bodyPr/>
                    <a:lstStyle/>
                    <a:p>
                      <a:r>
                        <a:rPr lang="en-US" dirty="0"/>
                        <a:t>Symptom</a:t>
                      </a:r>
                      <a:r>
                        <a:rPr lang="en-US" baseline="0" dirty="0"/>
                        <a:t> c</a:t>
                      </a:r>
                      <a:r>
                        <a:rPr lang="en-US" dirty="0"/>
                        <a:t>onsistent on plant and</a:t>
                      </a:r>
                      <a:r>
                        <a:rPr lang="en-US" baseline="0" dirty="0"/>
                        <a:t> similar plants</a:t>
                      </a:r>
                      <a:endParaRPr lang="en-US" dirty="0"/>
                    </a:p>
                  </a:txBody>
                  <a:tcPr/>
                </a:tc>
                <a:tc>
                  <a:txBody>
                    <a:bodyPr/>
                    <a:lstStyle/>
                    <a:p>
                      <a:r>
                        <a:rPr lang="en-US" dirty="0"/>
                        <a:t>Symptoms uneven</a:t>
                      </a:r>
                    </a:p>
                  </a:txBody>
                  <a:tcPr/>
                </a:tc>
                <a:extLst>
                  <a:ext uri="{0D108BD9-81ED-4DB2-BD59-A6C34878D82A}">
                    <a16:rowId xmlns:a16="http://schemas.microsoft.com/office/drawing/2014/main" val="10003"/>
                  </a:ext>
                </a:extLst>
              </a:tr>
              <a:tr h="1082693">
                <a:tc>
                  <a:txBody>
                    <a:bodyPr/>
                    <a:lstStyle/>
                    <a:p>
                      <a:r>
                        <a:rPr lang="en-US" dirty="0"/>
                        <a:t>Symptom</a:t>
                      </a:r>
                      <a:r>
                        <a:rPr lang="en-US" baseline="0" dirty="0"/>
                        <a:t> on unrelated plants</a:t>
                      </a:r>
                      <a:endParaRPr lang="en-US" dirty="0"/>
                    </a:p>
                  </a:txBody>
                  <a:tcPr/>
                </a:tc>
                <a:tc>
                  <a:txBody>
                    <a:bodyPr/>
                    <a:lstStyle/>
                    <a:p>
                      <a:r>
                        <a:rPr lang="en-US" dirty="0"/>
                        <a:t>Symptoms</a:t>
                      </a:r>
                      <a:r>
                        <a:rPr lang="en-US" baseline="0" dirty="0"/>
                        <a:t> on one type of plant or closely related plants</a:t>
                      </a:r>
                      <a:endParaRPr lang="en-US"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90111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Irrigation: Too Much and Too Little</a:t>
            </a:r>
          </a:p>
        </p:txBody>
      </p:sp>
      <p:sp>
        <p:nvSpPr>
          <p:cNvPr id="3" name="Content Placeholder 2"/>
          <p:cNvSpPr>
            <a:spLocks noGrp="1"/>
          </p:cNvSpPr>
          <p:nvPr>
            <p:ph idx="1"/>
          </p:nvPr>
        </p:nvSpPr>
        <p:spPr/>
        <p:txBody>
          <a:bodyPr>
            <a:normAutofit/>
          </a:bodyPr>
          <a:lstStyle/>
          <a:p>
            <a:r>
              <a:rPr lang="en-US" sz="2400" dirty="0"/>
              <a:t>Moisture imbalance most common abiotic disorder</a:t>
            </a:r>
          </a:p>
          <a:p>
            <a:r>
              <a:rPr lang="en-US" sz="2400" dirty="0"/>
              <a:t>Stunted, pale, drooping plants with few leaves </a:t>
            </a:r>
            <a:r>
              <a:rPr lang="en-US" sz="2400"/>
              <a:t>and fruit</a:t>
            </a:r>
            <a:endParaRPr lang="en-US" sz="2400" dirty="0"/>
          </a:p>
          <a:p>
            <a:r>
              <a:rPr lang="en-US" sz="2400" dirty="0"/>
              <a:t>Deficit: wilt, fade, tip dieback, premature leaf drop</a:t>
            </a:r>
          </a:p>
          <a:p>
            <a:pPr lvl="1"/>
            <a:r>
              <a:rPr lang="en-US" sz="2000" dirty="0"/>
              <a:t>Mild &amp; prolonged deficit: reduced growth</a:t>
            </a:r>
          </a:p>
          <a:p>
            <a:pPr lvl="1"/>
            <a:r>
              <a:rPr lang="en-US" sz="2000" dirty="0"/>
              <a:t>Salt buildup leading to leaf margin necrosis</a:t>
            </a:r>
          </a:p>
          <a:p>
            <a:r>
              <a:rPr lang="en-US" sz="2400" dirty="0"/>
              <a:t>Excess: not enough oxygen for roots, killing roots, increased disease susceptibility </a:t>
            </a:r>
          </a:p>
        </p:txBody>
      </p:sp>
    </p:spTree>
    <p:extLst>
      <p:ext uri="{BB962C8B-B14F-4D97-AF65-F5344CB8AC3E}">
        <p14:creationId xmlns:p14="http://schemas.microsoft.com/office/powerpoint/2010/main" val="1952799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6"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9" name="Rectangle 38">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a:extLst>
              <a:ext uri="{FF2B5EF4-FFF2-40B4-BE49-F238E27FC236}">
                <a16:creationId xmlns:a16="http://schemas.microsoft.com/office/drawing/2014/main" id="{5B3CCFC9-E82D-444E-9621-FE5F95E67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3" name="Rectangle 42">
            <a:extLst>
              <a:ext uri="{FF2B5EF4-FFF2-40B4-BE49-F238E27FC236}">
                <a16:creationId xmlns:a16="http://schemas.microsoft.com/office/drawing/2014/main" id="{E9D11FD5-487C-4A6B-836F-3831DC830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23187572-4AE1-8C4E-BE40-8E480941F23D}"/>
              </a:ext>
            </a:extLst>
          </p:cNvPr>
          <p:cNvSpPr>
            <a:spLocks noGrp="1"/>
          </p:cNvSpPr>
          <p:nvPr>
            <p:ph type="title"/>
          </p:nvPr>
        </p:nvSpPr>
        <p:spPr>
          <a:xfrm>
            <a:off x="649224" y="645106"/>
            <a:ext cx="8804058" cy="1259894"/>
          </a:xfrm>
        </p:spPr>
        <p:txBody>
          <a:bodyPr vert="horz" lIns="91440" tIns="45720" rIns="91440" bIns="45720" rtlCol="0" anchor="t">
            <a:normAutofit/>
          </a:bodyPr>
          <a:lstStyle/>
          <a:p>
            <a:r>
              <a:rPr lang="en-US" sz="4000" dirty="0">
                <a:solidFill>
                  <a:schemeClr val="accent1">
                    <a:lumMod val="50000"/>
                  </a:schemeClr>
                </a:solidFill>
              </a:rPr>
              <a:t>Too much water or a disease?</a:t>
            </a:r>
          </a:p>
        </p:txBody>
      </p:sp>
      <p:sp>
        <p:nvSpPr>
          <p:cNvPr id="45" name="Rectangle 44">
            <a:extLst>
              <a:ext uri="{FF2B5EF4-FFF2-40B4-BE49-F238E27FC236}">
                <a16:creationId xmlns:a16="http://schemas.microsoft.com/office/drawing/2014/main" id="{99765169-F70D-4841-BE65-62E10CBED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446121"/>
          </a:solidFill>
          <a:ln>
            <a:noFill/>
          </a:ln>
          <a:effectLst/>
        </p:spPr>
        <p:style>
          <a:lnRef idx="1">
            <a:schemeClr val="accent1"/>
          </a:lnRef>
          <a:fillRef idx="3">
            <a:schemeClr val="accent1"/>
          </a:fillRef>
          <a:effectRef idx="2">
            <a:schemeClr val="accent1"/>
          </a:effectRef>
          <a:fontRef idx="minor">
            <a:schemeClr val="lt1"/>
          </a:fontRef>
        </p:style>
      </p:sp>
      <p:sp>
        <p:nvSpPr>
          <p:cNvPr id="4" name="Text Placeholder 3">
            <a:extLst>
              <a:ext uri="{FF2B5EF4-FFF2-40B4-BE49-F238E27FC236}">
                <a16:creationId xmlns:a16="http://schemas.microsoft.com/office/drawing/2014/main" id="{CAC56757-11EB-E247-B3E2-D7E199BBE742}"/>
              </a:ext>
            </a:extLst>
          </p:cNvPr>
          <p:cNvSpPr>
            <a:spLocks noGrp="1"/>
          </p:cNvSpPr>
          <p:nvPr>
            <p:ph type="body" sz="half" idx="2"/>
          </p:nvPr>
        </p:nvSpPr>
        <p:spPr>
          <a:xfrm>
            <a:off x="613519" y="1479992"/>
            <a:ext cx="5482481" cy="4216145"/>
          </a:xfrm>
        </p:spPr>
        <p:txBody>
          <a:bodyPr vert="horz" lIns="91440" tIns="45720" rIns="91440" bIns="45720" rtlCol="0">
            <a:normAutofit/>
          </a:bodyPr>
          <a:lstStyle/>
          <a:p>
            <a:pPr marL="457200" indent="-457200">
              <a:buClr>
                <a:schemeClr val="accent2">
                  <a:lumMod val="75000"/>
                </a:schemeClr>
              </a:buClr>
              <a:buFont typeface="Wingdings 3" charset="2"/>
              <a:buChar char=""/>
            </a:pPr>
            <a:r>
              <a:rPr lang="en-US" altLang="en-US" sz="3600" dirty="0"/>
              <a:t>Collect information</a:t>
            </a:r>
          </a:p>
          <a:p>
            <a:pPr marL="914400" lvl="1" indent="-457200">
              <a:buClr>
                <a:schemeClr val="accent2">
                  <a:lumMod val="75000"/>
                </a:schemeClr>
              </a:buClr>
              <a:buFont typeface="Wingdings 3" charset="2"/>
              <a:buChar char=""/>
            </a:pPr>
            <a:r>
              <a:rPr lang="en-US" altLang="en-US" sz="3200" dirty="0"/>
              <a:t>Single plant or multiple?</a:t>
            </a:r>
          </a:p>
          <a:p>
            <a:pPr marL="914400" lvl="1" indent="-457200">
              <a:buClr>
                <a:schemeClr val="accent2">
                  <a:lumMod val="75000"/>
                </a:schemeClr>
              </a:buClr>
              <a:buFont typeface="Wingdings 3" charset="2"/>
              <a:buChar char=""/>
            </a:pPr>
            <a:r>
              <a:rPr lang="en-US" altLang="en-US" sz="3200" dirty="0"/>
              <a:t>Soil?</a:t>
            </a:r>
          </a:p>
          <a:p>
            <a:pPr marL="914400" lvl="1" indent="-457200">
              <a:buClr>
                <a:schemeClr val="accent2">
                  <a:lumMod val="75000"/>
                </a:schemeClr>
              </a:buClr>
              <a:buFont typeface="Wingdings 3" charset="2"/>
              <a:buChar char=""/>
            </a:pPr>
            <a:r>
              <a:rPr lang="en-US" altLang="en-US" sz="3200" dirty="0"/>
              <a:t>Management</a:t>
            </a:r>
            <a:r>
              <a:rPr lang="en-US" altLang="en-US" sz="2400" dirty="0"/>
              <a:t>?</a:t>
            </a:r>
            <a:endParaRPr lang="en-US" altLang="en-US" sz="2000" dirty="0"/>
          </a:p>
        </p:txBody>
      </p:sp>
      <p:sp>
        <p:nvSpPr>
          <p:cNvPr id="47" name="Freeform 14">
            <a:extLst>
              <a:ext uri="{FF2B5EF4-FFF2-40B4-BE49-F238E27FC236}">
                <a16:creationId xmlns:a16="http://schemas.microsoft.com/office/drawing/2014/main" id="{2A2CC818-8106-45C0-93D5-7051F99F2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57587B8-1FAD-2C40-8A2A-FEE8AAE2B489}"/>
              </a:ext>
            </a:extLst>
          </p:cNvPr>
          <p:cNvPicPr>
            <a:picLocks noChangeAspect="1"/>
          </p:cNvPicPr>
          <p:nvPr/>
        </p:nvPicPr>
        <p:blipFill>
          <a:blip r:embed="rId3"/>
          <a:srcRect/>
          <a:stretch/>
        </p:blipFill>
        <p:spPr>
          <a:xfrm>
            <a:off x="6195899" y="1715329"/>
            <a:ext cx="5220776" cy="3525138"/>
          </a:xfrm>
          <a:prstGeom prst="rect">
            <a:avLst/>
          </a:prstGeom>
        </p:spPr>
      </p:pic>
      <p:sp>
        <p:nvSpPr>
          <p:cNvPr id="3" name="Footer Placeholder 2">
            <a:extLst>
              <a:ext uri="{FF2B5EF4-FFF2-40B4-BE49-F238E27FC236}">
                <a16:creationId xmlns:a16="http://schemas.microsoft.com/office/drawing/2014/main" id="{526CEEA9-5552-8B44-A8BD-C1088D2DFEC9}"/>
              </a:ext>
            </a:extLst>
          </p:cNvPr>
          <p:cNvSpPr>
            <a:spLocks noGrp="1"/>
          </p:cNvSpPr>
          <p:nvPr>
            <p:ph type="ftr" sz="quarter" idx="11"/>
          </p:nvPr>
        </p:nvSpPr>
        <p:spPr>
          <a:xfrm>
            <a:off x="9897533" y="4741697"/>
            <a:ext cx="1436658" cy="365125"/>
          </a:xfrm>
        </p:spPr>
        <p:txBody>
          <a:bodyPr/>
          <a:lstStyle/>
          <a:p>
            <a:pPr algn="r"/>
            <a:r>
              <a:rPr lang="en-US" dirty="0">
                <a:solidFill>
                  <a:schemeClr val="bg1">
                    <a:lumMod val="85000"/>
                  </a:schemeClr>
                </a:solidFill>
              </a:rPr>
              <a:t>Photo credit: UC IPM</a:t>
            </a:r>
          </a:p>
        </p:txBody>
      </p:sp>
    </p:spTree>
    <p:extLst>
      <p:ext uri="{BB962C8B-B14F-4D97-AF65-F5344CB8AC3E}">
        <p14:creationId xmlns:p14="http://schemas.microsoft.com/office/powerpoint/2010/main" val="186453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rcRect/>
          <a:stretch/>
        </p:blipFill>
        <p:spPr>
          <a:xfrm>
            <a:off x="-29163" y="0"/>
            <a:ext cx="4534677" cy="6858000"/>
          </a:xfrm>
          <a:prstGeom prst="rect">
            <a:avLst/>
          </a:prstGeom>
        </p:spPr>
      </p:pic>
      <p:sp>
        <p:nvSpPr>
          <p:cNvPr id="2" name="Title 1"/>
          <p:cNvSpPr>
            <a:spLocks noGrp="1"/>
          </p:cNvSpPr>
          <p:nvPr>
            <p:ph type="title"/>
          </p:nvPr>
        </p:nvSpPr>
        <p:spPr>
          <a:xfrm>
            <a:off x="6483096" y="437994"/>
            <a:ext cx="5021516" cy="1280890"/>
          </a:xfrm>
        </p:spPr>
        <p:txBody>
          <a:bodyPr>
            <a:normAutofit/>
          </a:bodyPr>
          <a:lstStyle/>
          <a:p>
            <a:r>
              <a:rPr lang="en-US" dirty="0"/>
              <a:t>Nutrient Deficiencies</a:t>
            </a:r>
          </a:p>
        </p:txBody>
      </p:sp>
      <p:sp>
        <p:nvSpPr>
          <p:cNvPr id="3" name="Content Placeholder 2"/>
          <p:cNvSpPr>
            <a:spLocks noGrp="1"/>
          </p:cNvSpPr>
          <p:nvPr>
            <p:ph idx="1"/>
          </p:nvPr>
        </p:nvSpPr>
        <p:spPr>
          <a:xfrm>
            <a:off x="6438191" y="1366237"/>
            <a:ext cx="5565967" cy="5019248"/>
          </a:xfrm>
          <a:noFill/>
        </p:spPr>
        <p:txBody>
          <a:bodyPr>
            <a:noAutofit/>
          </a:bodyPr>
          <a:lstStyle/>
          <a:p>
            <a:r>
              <a:rPr lang="en-US" sz="2400" dirty="0"/>
              <a:t>Macronutrients (</a:t>
            </a:r>
            <a:r>
              <a:rPr lang="en-US" sz="2400" u="sng" dirty="0"/>
              <a:t>Nitrogen</a:t>
            </a:r>
            <a:r>
              <a:rPr lang="en-US" sz="2400" dirty="0"/>
              <a:t>, Phosphorus, Potassium)</a:t>
            </a:r>
          </a:p>
          <a:p>
            <a:pPr lvl="1"/>
            <a:r>
              <a:rPr lang="en-US" sz="2000" dirty="0"/>
              <a:t>N: plants grown in containers or sandy soil. Check plant roots and soil conditions.</a:t>
            </a:r>
          </a:p>
          <a:p>
            <a:r>
              <a:rPr lang="en-US" sz="2400" dirty="0"/>
              <a:t>Micronutrients (Boron, Calcium, Copper, </a:t>
            </a:r>
            <a:r>
              <a:rPr lang="en-US" sz="2400" u="sng" dirty="0"/>
              <a:t>Iron</a:t>
            </a:r>
            <a:r>
              <a:rPr lang="en-US" sz="2400" dirty="0"/>
              <a:t>, </a:t>
            </a:r>
            <a:r>
              <a:rPr lang="en-US" sz="2400" u="sng" dirty="0"/>
              <a:t>Manganese</a:t>
            </a:r>
            <a:r>
              <a:rPr lang="en-US" sz="2400" dirty="0"/>
              <a:t>, Magnesium, Sulfur, </a:t>
            </a:r>
            <a:r>
              <a:rPr lang="en-US" sz="2400" u="sng" dirty="0"/>
              <a:t>Zinc</a:t>
            </a:r>
            <a:r>
              <a:rPr lang="en-US" sz="2400" dirty="0"/>
              <a:t>)</a:t>
            </a:r>
          </a:p>
          <a:p>
            <a:pPr lvl="1"/>
            <a:r>
              <a:rPr lang="en-US" sz="2000" dirty="0"/>
              <a:t>Most garden soil has adequate levels of micronutrients</a:t>
            </a:r>
          </a:p>
          <a:p>
            <a:pPr lvl="1"/>
            <a:r>
              <a:rPr lang="en-US" sz="2000" dirty="0"/>
              <a:t>Adverse soil conditions (e.g. </a:t>
            </a:r>
            <a:r>
              <a:rPr lang="en-US" sz="2000"/>
              <a:t>acidic) </a:t>
            </a:r>
            <a:r>
              <a:rPr lang="en-US" sz="2000" dirty="0"/>
              <a:t>inhibit nutrient uptake</a:t>
            </a:r>
          </a:p>
        </p:txBody>
      </p:sp>
    </p:spTree>
    <p:extLst>
      <p:ext uri="{BB962C8B-B14F-4D97-AF65-F5344CB8AC3E}">
        <p14:creationId xmlns:p14="http://schemas.microsoft.com/office/powerpoint/2010/main" val="579238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6"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9" name="Rectangle 38">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a:extLst>
              <a:ext uri="{FF2B5EF4-FFF2-40B4-BE49-F238E27FC236}">
                <a16:creationId xmlns:a16="http://schemas.microsoft.com/office/drawing/2014/main" id="{5B3CCFC9-E82D-444E-9621-FE5F95E67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3" name="Rectangle 42">
            <a:extLst>
              <a:ext uri="{FF2B5EF4-FFF2-40B4-BE49-F238E27FC236}">
                <a16:creationId xmlns:a16="http://schemas.microsoft.com/office/drawing/2014/main" id="{E9D11FD5-487C-4A6B-836F-3831DC830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23187572-4AE1-8C4E-BE40-8E480941F23D}"/>
              </a:ext>
            </a:extLst>
          </p:cNvPr>
          <p:cNvSpPr>
            <a:spLocks noGrp="1"/>
          </p:cNvSpPr>
          <p:nvPr>
            <p:ph type="title"/>
          </p:nvPr>
        </p:nvSpPr>
        <p:spPr>
          <a:xfrm>
            <a:off x="649223" y="645106"/>
            <a:ext cx="9341941" cy="1259894"/>
          </a:xfrm>
        </p:spPr>
        <p:txBody>
          <a:bodyPr vert="horz" lIns="91440" tIns="45720" rIns="91440" bIns="45720" rtlCol="0" anchor="t">
            <a:normAutofit/>
          </a:bodyPr>
          <a:lstStyle/>
          <a:p>
            <a:r>
              <a:rPr lang="en-US" sz="4000" dirty="0">
                <a:solidFill>
                  <a:schemeClr val="accent1">
                    <a:lumMod val="50000"/>
                  </a:schemeClr>
                </a:solidFill>
              </a:rPr>
              <a:t>Virus or nutrient deficiency?</a:t>
            </a:r>
          </a:p>
        </p:txBody>
      </p:sp>
      <p:sp>
        <p:nvSpPr>
          <p:cNvPr id="45" name="Rectangle 44">
            <a:extLst>
              <a:ext uri="{FF2B5EF4-FFF2-40B4-BE49-F238E27FC236}">
                <a16:creationId xmlns:a16="http://schemas.microsoft.com/office/drawing/2014/main" id="{99765169-F70D-4841-BE65-62E10CBED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6E6F4A"/>
          </a:solidFill>
          <a:ln>
            <a:noFill/>
          </a:ln>
          <a:effectLst/>
        </p:spPr>
        <p:style>
          <a:lnRef idx="1">
            <a:schemeClr val="accent1"/>
          </a:lnRef>
          <a:fillRef idx="3">
            <a:schemeClr val="accent1"/>
          </a:fillRef>
          <a:effectRef idx="2">
            <a:schemeClr val="accent1"/>
          </a:effectRef>
          <a:fontRef idx="minor">
            <a:schemeClr val="lt1"/>
          </a:fontRef>
        </p:style>
      </p:sp>
      <p:sp>
        <p:nvSpPr>
          <p:cNvPr id="4" name="Text Placeholder 3">
            <a:extLst>
              <a:ext uri="{FF2B5EF4-FFF2-40B4-BE49-F238E27FC236}">
                <a16:creationId xmlns:a16="http://schemas.microsoft.com/office/drawing/2014/main" id="{CAC56757-11EB-E247-B3E2-D7E199BBE742}"/>
              </a:ext>
            </a:extLst>
          </p:cNvPr>
          <p:cNvSpPr>
            <a:spLocks noGrp="1"/>
          </p:cNvSpPr>
          <p:nvPr>
            <p:ph type="body" sz="half" idx="2"/>
          </p:nvPr>
        </p:nvSpPr>
        <p:spPr>
          <a:xfrm>
            <a:off x="649225" y="1569238"/>
            <a:ext cx="4312740" cy="4323616"/>
          </a:xfrm>
        </p:spPr>
        <p:txBody>
          <a:bodyPr vert="horz" lIns="91440" tIns="45720" rIns="91440" bIns="45720" rtlCol="0">
            <a:normAutofit/>
          </a:bodyPr>
          <a:lstStyle/>
          <a:p>
            <a:pPr marL="457200" indent="-457200">
              <a:buClr>
                <a:schemeClr val="accent1">
                  <a:lumMod val="75000"/>
                </a:schemeClr>
              </a:buClr>
              <a:buFont typeface="Wingdings 3" charset="2"/>
              <a:buChar char=""/>
            </a:pPr>
            <a:r>
              <a:rPr lang="en-US" altLang="en-US" sz="3600" dirty="0"/>
              <a:t>Identify disease</a:t>
            </a:r>
          </a:p>
          <a:p>
            <a:pPr marL="914400" lvl="1" indent="-457200">
              <a:buClr>
                <a:schemeClr val="accent1">
                  <a:lumMod val="75000"/>
                </a:schemeClr>
              </a:buClr>
              <a:buFont typeface="Wingdings 3" charset="2"/>
              <a:buChar char=""/>
            </a:pPr>
            <a:r>
              <a:rPr lang="en-US" altLang="en-US" sz="3200" dirty="0"/>
              <a:t>Other possible causes of damage?</a:t>
            </a:r>
          </a:p>
          <a:p>
            <a:pPr marL="914400" lvl="1" indent="-457200">
              <a:buClr>
                <a:schemeClr val="accent1">
                  <a:lumMod val="75000"/>
                </a:schemeClr>
              </a:buClr>
              <a:buFont typeface="Wingdings 3" charset="2"/>
              <a:buChar char=""/>
            </a:pPr>
            <a:r>
              <a:rPr lang="en-US" altLang="en-US" sz="3200" dirty="0"/>
              <a:t>Abiotic or infectious?</a:t>
            </a:r>
          </a:p>
        </p:txBody>
      </p:sp>
      <p:sp>
        <p:nvSpPr>
          <p:cNvPr id="47" name="Freeform 14">
            <a:extLst>
              <a:ext uri="{FF2B5EF4-FFF2-40B4-BE49-F238E27FC236}">
                <a16:creationId xmlns:a16="http://schemas.microsoft.com/office/drawing/2014/main" id="{2A2CC818-8106-45C0-93D5-7051F99F2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555E038-FB1A-874D-9150-16863AAA0BE7}"/>
              </a:ext>
            </a:extLst>
          </p:cNvPr>
          <p:cNvPicPr>
            <a:picLocks noChangeAspect="1"/>
          </p:cNvPicPr>
          <p:nvPr/>
        </p:nvPicPr>
        <p:blipFill>
          <a:blip r:embed="rId3"/>
          <a:srcRect/>
          <a:stretch/>
        </p:blipFill>
        <p:spPr>
          <a:xfrm>
            <a:off x="5333815" y="1667773"/>
            <a:ext cx="5884459" cy="3866930"/>
          </a:xfrm>
          <a:prstGeom prst="rect">
            <a:avLst/>
          </a:prstGeom>
        </p:spPr>
      </p:pic>
    </p:spTree>
    <p:extLst>
      <p:ext uri="{BB962C8B-B14F-4D97-AF65-F5344CB8AC3E}">
        <p14:creationId xmlns:p14="http://schemas.microsoft.com/office/powerpoint/2010/main" val="4153217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3096" y="624110"/>
            <a:ext cx="5021516" cy="1280890"/>
          </a:xfrm>
        </p:spPr>
        <p:txBody>
          <a:bodyPr>
            <a:normAutofit/>
          </a:bodyPr>
          <a:lstStyle/>
          <a:p>
            <a:r>
              <a:rPr lang="en-US" dirty="0"/>
              <a:t>Sunscald</a:t>
            </a:r>
          </a:p>
        </p:txBody>
      </p:sp>
      <p:sp>
        <p:nvSpPr>
          <p:cNvPr id="3" name="Content Placeholder 2"/>
          <p:cNvSpPr>
            <a:spLocks noGrp="1"/>
          </p:cNvSpPr>
          <p:nvPr>
            <p:ph idx="1"/>
          </p:nvPr>
        </p:nvSpPr>
        <p:spPr>
          <a:xfrm>
            <a:off x="6438191" y="1516910"/>
            <a:ext cx="5066419" cy="4398368"/>
          </a:xfrm>
          <a:gradFill>
            <a:gsLst>
              <a:gs pos="0">
                <a:schemeClr val="bg2">
                  <a:tint val="90000"/>
                  <a:lumMod val="120000"/>
                </a:schemeClr>
              </a:gs>
              <a:gs pos="100000">
                <a:schemeClr val="bg2">
                  <a:shade val="98000"/>
                  <a:satMod val="120000"/>
                  <a:lumMod val="98000"/>
                </a:schemeClr>
              </a:gs>
            </a:gsLst>
            <a:lin ang="5400000" scaled="0"/>
          </a:gradFill>
        </p:spPr>
        <p:txBody>
          <a:bodyPr>
            <a:normAutofit/>
          </a:bodyPr>
          <a:lstStyle/>
          <a:p>
            <a:r>
              <a:rPr lang="en-US" sz="2400" dirty="0"/>
              <a:t>Cause: exposure to excess solar radiation</a:t>
            </a:r>
          </a:p>
          <a:p>
            <a:r>
              <a:rPr lang="en-US" sz="2400" dirty="0"/>
              <a:t>Injury most severe on south and west sides of plant</a:t>
            </a:r>
          </a:p>
          <a:p>
            <a:r>
              <a:rPr lang="en-US" sz="2400" dirty="0"/>
              <a:t>Symptoms: fruit and foliage glazed, silvery, reddish-brown leathery spots</a:t>
            </a:r>
          </a:p>
          <a:p>
            <a:r>
              <a:rPr lang="en-US" sz="2400" dirty="0"/>
              <a:t>Conducive environment: lack of adequate leaf cover</a:t>
            </a:r>
          </a:p>
        </p:txBody>
      </p:sp>
      <p:pic>
        <p:nvPicPr>
          <p:cNvPr id="5" name="Picture 2">
            <a:extLst>
              <a:ext uri="{FF2B5EF4-FFF2-40B4-BE49-F238E27FC236}">
                <a16:creationId xmlns:a16="http://schemas.microsoft.com/office/drawing/2014/main" id="{6767C388-90EE-E643-9EA4-72ED33E65FE7}"/>
              </a:ext>
            </a:extLst>
          </p:cNvPr>
          <p:cNvPicPr>
            <a:picLocks noChangeAspect="1" noChangeArrowheads="1"/>
          </p:cNvPicPr>
          <p:nvPr/>
        </p:nvPicPr>
        <p:blipFill>
          <a:blip r:embed="rId3"/>
          <a:srcRect/>
          <a:stretch/>
        </p:blipFill>
        <p:spPr bwMode="auto">
          <a:xfrm>
            <a:off x="1601788" y="802613"/>
            <a:ext cx="3939579" cy="52527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a:extLst>
              <a:ext uri="{FF2B5EF4-FFF2-40B4-BE49-F238E27FC236}">
                <a16:creationId xmlns:a16="http://schemas.microsoft.com/office/drawing/2014/main" id="{3831E24D-6342-5348-A4B4-DAF3B23CE7A9}"/>
              </a:ext>
            </a:extLst>
          </p:cNvPr>
          <p:cNvSpPr>
            <a:spLocks noGrp="1"/>
          </p:cNvSpPr>
          <p:nvPr>
            <p:ph type="ftr" sz="quarter" idx="11"/>
          </p:nvPr>
        </p:nvSpPr>
        <p:spPr>
          <a:xfrm>
            <a:off x="1601788" y="5732715"/>
            <a:ext cx="7619999" cy="365125"/>
          </a:xfrm>
        </p:spPr>
        <p:txBody>
          <a:bodyPr/>
          <a:lstStyle/>
          <a:p>
            <a:r>
              <a:rPr lang="en-US" dirty="0">
                <a:solidFill>
                  <a:schemeClr val="bg1">
                    <a:lumMod val="85000"/>
                  </a:schemeClr>
                </a:solidFill>
              </a:rPr>
              <a:t>Photo credit: UC IPM</a:t>
            </a:r>
          </a:p>
        </p:txBody>
      </p:sp>
    </p:spTree>
    <p:extLst>
      <p:ext uri="{BB962C8B-B14F-4D97-AF65-F5344CB8AC3E}">
        <p14:creationId xmlns:p14="http://schemas.microsoft.com/office/powerpoint/2010/main" val="693554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27737A0-D7E0-4415-8E90-FD4F69E76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 name="Freeform 11">
              <a:extLst>
                <a:ext uri="{FF2B5EF4-FFF2-40B4-BE49-F238E27FC236}">
                  <a16:creationId xmlns:a16="http://schemas.microsoft.com/office/drawing/2014/main" id="{506CE375-B39D-4C51-A858-F4A383311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64EA8B46-395C-41F6-BE09-548B10809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BC7EDC6D-8B00-48D9-B8FD-9B5285FB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DE4BD3C3-5C1B-4305-BFA1-9054820B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4635ED79-E821-4CFD-9F97-D6137E5DC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92FD5F9A-0D1B-4304-AC95-EA6A4E70E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E9BB96F9-6F99-413C-909E-6FCF017C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1CCAEE3F-DFD6-4F56-91DF-94C715261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A9965128-6557-433B-B75B-BDF307311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6ACA7D22-11B5-4768-B195-51BF6E7C1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A10AD997-8BE7-4F95-8B7C-4E59DA1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DE270B5A-1647-4C9C-BA5F-6BC559F869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a:extLst>
              <a:ext uri="{FF2B5EF4-FFF2-40B4-BE49-F238E27FC236}">
                <a16:creationId xmlns:a16="http://schemas.microsoft.com/office/drawing/2014/main" id="{57D8AB18-1DD7-4D60-B9FA-190B47BB26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6" name="Freeform 27">
              <a:extLst>
                <a:ext uri="{FF2B5EF4-FFF2-40B4-BE49-F238E27FC236}">
                  <a16:creationId xmlns:a16="http://schemas.microsoft.com/office/drawing/2014/main" id="{AE3C8994-22F6-4B7D-B50B-80ECD1E2A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DDCDE2FF-5BFC-4807-AB1E-D6928F8F4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63EF93F1-6EAF-4409-A623-76533740E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ED3B5256-3F5C-4FDE-8A9A-5A124E92B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ED5D4282-BFB9-4BFC-A20D-18E1C4EEA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3E6394EB-0752-433A-BA70-AF42B45F17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DF27BE5F-DA8D-4260-9D0D-69E9CE146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9A6E5CBE-AE54-40B7-9A00-E3975FEAC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6C307890-5461-4D51-ADA6-A3DA6D35B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3F9B7E4B-6412-4B97-AD48-30B1F61F3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D345D359-869B-4305-B7D7-0B5C4FDEC1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2F688B27-AEB8-45BD-9597-78A97EE0D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9" name="Rectangle 38">
            <a:extLst>
              <a:ext uri="{FF2B5EF4-FFF2-40B4-BE49-F238E27FC236}">
                <a16:creationId xmlns:a16="http://schemas.microsoft.com/office/drawing/2014/main" id="{4EB21FA6-8B6A-4699-8408-91E699800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a:extLst>
              <a:ext uri="{FF2B5EF4-FFF2-40B4-BE49-F238E27FC236}">
                <a16:creationId xmlns:a16="http://schemas.microsoft.com/office/drawing/2014/main" id="{664D6319-AE80-458F-A2C6-1F0351266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3" name="Rectangle 42">
            <a:extLst>
              <a:ext uri="{FF2B5EF4-FFF2-40B4-BE49-F238E27FC236}">
                <a16:creationId xmlns:a16="http://schemas.microsoft.com/office/drawing/2014/main" id="{93262980-E907-4930-9E6E-3DC2025C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187572-4AE1-8C4E-BE40-8E480941F23D}"/>
              </a:ext>
            </a:extLst>
          </p:cNvPr>
          <p:cNvSpPr>
            <a:spLocks noGrp="1"/>
          </p:cNvSpPr>
          <p:nvPr>
            <p:ph type="title"/>
          </p:nvPr>
        </p:nvSpPr>
        <p:spPr>
          <a:xfrm>
            <a:off x="649224" y="645106"/>
            <a:ext cx="6253026" cy="1259894"/>
          </a:xfrm>
        </p:spPr>
        <p:txBody>
          <a:bodyPr vert="horz" lIns="91440" tIns="45720" rIns="91440" bIns="45720" rtlCol="0" anchor="t">
            <a:normAutofit/>
          </a:bodyPr>
          <a:lstStyle/>
          <a:p>
            <a:r>
              <a:rPr lang="en-US" sz="3600" dirty="0">
                <a:solidFill>
                  <a:srgbClr val="364E33"/>
                </a:solidFill>
              </a:rPr>
              <a:t>Sun scald or black mold?</a:t>
            </a:r>
          </a:p>
        </p:txBody>
      </p:sp>
      <p:sp>
        <p:nvSpPr>
          <p:cNvPr id="45" name="Rectangle 44">
            <a:extLst>
              <a:ext uri="{FF2B5EF4-FFF2-40B4-BE49-F238E27FC236}">
                <a16:creationId xmlns:a16="http://schemas.microsoft.com/office/drawing/2014/main" id="{AFD53EBD-B361-45AD-8ABF-9270B20B4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364E33"/>
          </a:solidFill>
          <a:ln>
            <a:noFill/>
          </a:ln>
          <a:effectLst/>
        </p:spPr>
        <p:style>
          <a:lnRef idx="1">
            <a:schemeClr val="accent1"/>
          </a:lnRef>
          <a:fillRef idx="3">
            <a:schemeClr val="accent1"/>
          </a:fillRef>
          <a:effectRef idx="2">
            <a:schemeClr val="accent1"/>
          </a:effectRef>
          <a:fontRef idx="minor">
            <a:schemeClr val="lt1"/>
          </a:fontRef>
        </p:style>
      </p:sp>
      <p:sp>
        <p:nvSpPr>
          <p:cNvPr id="4" name="Text Placeholder 3">
            <a:extLst>
              <a:ext uri="{FF2B5EF4-FFF2-40B4-BE49-F238E27FC236}">
                <a16:creationId xmlns:a16="http://schemas.microsoft.com/office/drawing/2014/main" id="{CAC56757-11EB-E247-B3E2-D7E199BBE742}"/>
              </a:ext>
            </a:extLst>
          </p:cNvPr>
          <p:cNvSpPr>
            <a:spLocks noGrp="1"/>
          </p:cNvSpPr>
          <p:nvPr>
            <p:ph type="body" sz="half" idx="2"/>
          </p:nvPr>
        </p:nvSpPr>
        <p:spPr>
          <a:xfrm>
            <a:off x="649224" y="2133600"/>
            <a:ext cx="5446775" cy="3759253"/>
          </a:xfrm>
        </p:spPr>
        <p:txBody>
          <a:bodyPr vert="horz" lIns="91440" tIns="45720" rIns="91440" bIns="45720" rtlCol="0">
            <a:normAutofit/>
          </a:bodyPr>
          <a:lstStyle/>
          <a:p>
            <a:pPr marL="457200" indent="-457200">
              <a:buClr>
                <a:schemeClr val="accent1">
                  <a:lumMod val="75000"/>
                </a:schemeClr>
              </a:buClr>
              <a:buFont typeface="Wingdings 3" charset="2"/>
              <a:buChar char=""/>
            </a:pPr>
            <a:r>
              <a:rPr lang="en-US" altLang="en-US" sz="2800" dirty="0"/>
              <a:t>Identify host plant</a:t>
            </a:r>
          </a:p>
          <a:p>
            <a:pPr marL="914400" lvl="1" indent="-457200">
              <a:buClr>
                <a:schemeClr val="accent1">
                  <a:lumMod val="75000"/>
                </a:schemeClr>
              </a:buClr>
              <a:buFont typeface="Wingdings 3" charset="2"/>
              <a:buChar char=""/>
            </a:pPr>
            <a:r>
              <a:rPr lang="en-US" altLang="en-US" sz="2400" dirty="0"/>
              <a:t>Species, cultivar, age</a:t>
            </a:r>
          </a:p>
          <a:p>
            <a:pPr marL="914400" lvl="1" indent="-457200">
              <a:buClr>
                <a:schemeClr val="accent1">
                  <a:lumMod val="75000"/>
                </a:schemeClr>
              </a:buClr>
              <a:buFont typeface="Wingdings 3" charset="2"/>
              <a:buChar char=""/>
            </a:pPr>
            <a:r>
              <a:rPr lang="en-US" altLang="en-US" sz="2400" dirty="0"/>
              <a:t>Preferred location?</a:t>
            </a:r>
          </a:p>
        </p:txBody>
      </p:sp>
      <p:sp>
        <p:nvSpPr>
          <p:cNvPr id="47" name="Freeform 11">
            <a:extLst>
              <a:ext uri="{FF2B5EF4-FFF2-40B4-BE49-F238E27FC236}">
                <a16:creationId xmlns:a16="http://schemas.microsoft.com/office/drawing/2014/main" id="{DA1A4CE7-6399-4B37-ACE2-CFC4B4077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79">
            <a:extLst>
              <a:ext uri="{FF2B5EF4-FFF2-40B4-BE49-F238E27FC236}">
                <a16:creationId xmlns:a16="http://schemas.microsoft.com/office/drawing/2014/main" id="{6D93EA6A-ECCA-C546-BE21-60821A45F3F6}"/>
              </a:ext>
            </a:extLst>
          </p:cNvPr>
          <p:cNvPicPr>
            <a:picLocks noChangeAspect="1"/>
          </p:cNvPicPr>
          <p:nvPr/>
        </p:nvPicPr>
        <p:blipFill>
          <a:blip r:embed="rId3"/>
          <a:srcRect/>
          <a:stretch/>
        </p:blipFill>
        <p:spPr>
          <a:xfrm>
            <a:off x="7697390" y="15933"/>
            <a:ext cx="4508500" cy="6858000"/>
          </a:xfrm>
          <a:prstGeom prst="rect">
            <a:avLst/>
          </a:prstGeom>
        </p:spPr>
      </p:pic>
      <p:sp>
        <p:nvSpPr>
          <p:cNvPr id="3" name="Footer Placeholder 2">
            <a:extLst>
              <a:ext uri="{FF2B5EF4-FFF2-40B4-BE49-F238E27FC236}">
                <a16:creationId xmlns:a16="http://schemas.microsoft.com/office/drawing/2014/main" id="{42F3CFFE-A372-7041-9234-0F7179A8B55C}"/>
              </a:ext>
            </a:extLst>
          </p:cNvPr>
          <p:cNvSpPr>
            <a:spLocks noGrp="1"/>
          </p:cNvSpPr>
          <p:nvPr>
            <p:ph type="ftr" sz="quarter" idx="11"/>
          </p:nvPr>
        </p:nvSpPr>
        <p:spPr>
          <a:xfrm>
            <a:off x="10530345" y="6417777"/>
            <a:ext cx="1623559" cy="365125"/>
          </a:xfrm>
        </p:spPr>
        <p:txBody>
          <a:bodyPr/>
          <a:lstStyle/>
          <a:p>
            <a:pPr algn="r"/>
            <a:r>
              <a:rPr lang="en-US" dirty="0">
                <a:solidFill>
                  <a:schemeClr val="bg1">
                    <a:lumMod val="85000"/>
                  </a:schemeClr>
                </a:solidFill>
              </a:rPr>
              <a:t>Photo credit: UC IPM</a:t>
            </a:r>
          </a:p>
        </p:txBody>
      </p:sp>
    </p:spTree>
    <p:extLst>
      <p:ext uri="{BB962C8B-B14F-4D97-AF65-F5344CB8AC3E}">
        <p14:creationId xmlns:p14="http://schemas.microsoft.com/office/powerpoint/2010/main" val="3775162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BE434D2-9E51-3543-8CE9-0C5564DF5BCE}"/>
              </a:ext>
            </a:extLst>
          </p:cNvPr>
          <p:cNvSpPr txBox="1">
            <a:spLocks/>
          </p:cNvSpPr>
          <p:nvPr/>
        </p:nvSpPr>
        <p:spPr>
          <a:xfrm>
            <a:off x="1653040" y="748954"/>
            <a:ext cx="9622970" cy="2560304"/>
          </a:xfrm>
          <a:prstGeom prst="rect">
            <a:avLst/>
          </a:prstGeom>
        </p:spPr>
        <p:txBody>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2800" dirty="0">
                <a:solidFill>
                  <a:schemeClr val="accent3">
                    <a:lumMod val="50000"/>
                  </a:schemeClr>
                </a:solidFill>
              </a:rPr>
              <a:t>For information about managing vertebrate pests and other pests of homes, gardens, landscape, and turf, visit the UC IPM website</a:t>
            </a:r>
          </a:p>
          <a:p>
            <a:pPr marL="0" indent="0" algn="ctr">
              <a:buNone/>
            </a:pPr>
            <a:endParaRPr lang="en-US" sz="1400" dirty="0">
              <a:solidFill>
                <a:schemeClr val="accent3">
                  <a:lumMod val="50000"/>
                </a:schemeClr>
              </a:solidFill>
            </a:endParaRPr>
          </a:p>
          <a:p>
            <a:pPr marL="0" indent="0" algn="ctr">
              <a:buNone/>
            </a:pPr>
            <a:r>
              <a:rPr lang="en-US" sz="4000" b="1" dirty="0" err="1">
                <a:solidFill>
                  <a:schemeClr val="accent1"/>
                </a:solidFill>
              </a:rPr>
              <a:t>ipm.ucanr.edu</a:t>
            </a:r>
            <a:endParaRPr lang="en-US" sz="4000" b="1" dirty="0">
              <a:solidFill>
                <a:schemeClr val="accent1"/>
              </a:solidFill>
            </a:endParaRPr>
          </a:p>
          <a:p>
            <a:pPr marL="0" indent="0" algn="ctr">
              <a:buNone/>
            </a:pPr>
            <a:endParaRPr lang="en-US" sz="2800" dirty="0">
              <a:solidFill>
                <a:schemeClr val="accent3">
                  <a:lumMod val="50000"/>
                </a:schemeClr>
              </a:solidFill>
            </a:endParaRPr>
          </a:p>
        </p:txBody>
      </p:sp>
      <p:sp>
        <p:nvSpPr>
          <p:cNvPr id="3" name="Rectangle 3">
            <a:extLst>
              <a:ext uri="{FF2B5EF4-FFF2-40B4-BE49-F238E27FC236}">
                <a16:creationId xmlns:a16="http://schemas.microsoft.com/office/drawing/2014/main" id="{89FCAFB7-1C2D-0445-9324-E94DF4DEEB01}"/>
              </a:ext>
            </a:extLst>
          </p:cNvPr>
          <p:cNvSpPr txBox="1">
            <a:spLocks noChangeArrowheads="1"/>
          </p:cNvSpPr>
          <p:nvPr/>
        </p:nvSpPr>
        <p:spPr bwMode="auto">
          <a:xfrm>
            <a:off x="2128726" y="4430485"/>
            <a:ext cx="867159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0" indent="0" algn="l" defTabSz="457200" rtl="0" eaLnBrk="1" fontAlgn="base" latinLnBrk="0" hangingPunct="1">
              <a:spcBef>
                <a:spcPts val="1000"/>
              </a:spcBef>
              <a:spcAft>
                <a:spcPct val="0"/>
              </a:spcAft>
              <a:buClr>
                <a:schemeClr val="accent1"/>
              </a:buClr>
              <a:buFont typeface="Wingdings 3" pitchFamily="2" charset="2"/>
              <a:buNone/>
              <a:defRPr sz="2000" kern="1200">
                <a:solidFill>
                  <a:schemeClr val="tx1">
                    <a:lumMod val="65000"/>
                    <a:lumOff val="35000"/>
                  </a:schemeClr>
                </a:solidFill>
                <a:latin typeface="+mn-lt"/>
                <a:ea typeface="+mn-ea"/>
                <a:cs typeface="+mn-cs"/>
              </a:defRPr>
            </a:lvl1pPr>
            <a:lvl2pPr marL="457200" indent="0" algn="l" defTabSz="457200" rtl="0" eaLnBrk="1" fontAlgn="base" hangingPunct="1">
              <a:spcBef>
                <a:spcPts val="1000"/>
              </a:spcBef>
              <a:spcAft>
                <a:spcPct val="0"/>
              </a:spcAft>
              <a:buClr>
                <a:schemeClr val="accent1"/>
              </a:buClr>
              <a:buFont typeface="Wingdings 3" pitchFamily="2" charset="2"/>
              <a:buNone/>
              <a:defRPr sz="1800" kern="1200">
                <a:solidFill>
                  <a:schemeClr val="tx1">
                    <a:tint val="75000"/>
                  </a:schemeClr>
                </a:solidFill>
                <a:latin typeface="+mn-lt"/>
                <a:ea typeface="+mn-ea"/>
                <a:cs typeface="+mn-cs"/>
              </a:defRPr>
            </a:lvl2pPr>
            <a:lvl3pPr marL="914400" indent="0" algn="l" defTabSz="457200" rtl="0" eaLnBrk="1" fontAlgn="base" hangingPunct="1">
              <a:spcBef>
                <a:spcPts val="1000"/>
              </a:spcBef>
              <a:spcAft>
                <a:spcPct val="0"/>
              </a:spcAft>
              <a:buClr>
                <a:schemeClr val="accent1"/>
              </a:buClr>
              <a:buFont typeface="Wingdings 3" pitchFamily="2" charset="2"/>
              <a:buNone/>
              <a:defRPr sz="1600" kern="1200">
                <a:solidFill>
                  <a:schemeClr val="tx1">
                    <a:tint val="75000"/>
                  </a:schemeClr>
                </a:solidFill>
                <a:latin typeface="+mn-lt"/>
                <a:ea typeface="+mn-ea"/>
                <a:cs typeface="+mn-cs"/>
              </a:defRPr>
            </a:lvl3pPr>
            <a:lvl4pPr marL="1371600" indent="0" algn="l" defTabSz="457200" rtl="0" eaLnBrk="1" fontAlgn="base" hangingPunct="1">
              <a:spcBef>
                <a:spcPts val="1000"/>
              </a:spcBef>
              <a:spcAft>
                <a:spcPct val="0"/>
              </a:spcAft>
              <a:buClr>
                <a:schemeClr val="accent1"/>
              </a:buClr>
              <a:buFont typeface="Wingdings 3" pitchFamily="2" charset="2"/>
              <a:buNone/>
              <a:defRPr sz="1400" kern="1200">
                <a:solidFill>
                  <a:schemeClr val="tx1">
                    <a:tint val="75000"/>
                  </a:schemeClr>
                </a:solidFill>
                <a:latin typeface="+mn-lt"/>
                <a:ea typeface="+mn-ea"/>
                <a:cs typeface="+mn-cs"/>
              </a:defRPr>
            </a:lvl4pPr>
            <a:lvl5pPr marL="1828800" indent="0" algn="l" defTabSz="457200" rtl="0" eaLnBrk="1" fontAlgn="base" hangingPunct="1">
              <a:spcBef>
                <a:spcPts val="1000"/>
              </a:spcBef>
              <a:spcAft>
                <a:spcPct val="0"/>
              </a:spcAft>
              <a:buClr>
                <a:schemeClr val="accent1"/>
              </a:buClr>
              <a:buFont typeface="Wingdings 3" pitchFamily="2"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9pPr>
          </a:lstStyle>
          <a:p>
            <a:pPr algn="ctr" fontAlgn="auto">
              <a:spcAft>
                <a:spcPts val="0"/>
              </a:spcAft>
              <a:defRPr/>
            </a:pPr>
            <a:r>
              <a:rPr lang="en-US" sz="1800" dirty="0">
                <a:solidFill>
                  <a:schemeClr val="accent3">
                    <a:lumMod val="50000"/>
                  </a:schemeClr>
                </a:solidFill>
              </a:rPr>
              <a:t>Developed by the University of California Statewide Integrated Pest Management Program (UC IPM)</a:t>
            </a:r>
            <a:endParaRPr lang="en-US" altLang="en-US" sz="1800" b="1" dirty="0">
              <a:solidFill>
                <a:schemeClr val="accent3">
                  <a:lumMod val="50000"/>
                </a:schemeClr>
              </a:solidFill>
            </a:endParaRPr>
          </a:p>
        </p:txBody>
      </p:sp>
      <p:sp>
        <p:nvSpPr>
          <p:cNvPr id="4" name="Rectangle 3">
            <a:extLst>
              <a:ext uri="{FF2B5EF4-FFF2-40B4-BE49-F238E27FC236}">
                <a16:creationId xmlns:a16="http://schemas.microsoft.com/office/drawing/2014/main" id="{E5D5A3E1-718F-C94A-9F21-D74AD8A51317}"/>
              </a:ext>
            </a:extLst>
          </p:cNvPr>
          <p:cNvSpPr txBox="1">
            <a:spLocks noChangeArrowheads="1"/>
          </p:cNvSpPr>
          <p:nvPr/>
        </p:nvSpPr>
        <p:spPr bwMode="auto">
          <a:xfrm>
            <a:off x="2128726" y="5238188"/>
            <a:ext cx="867159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0" indent="0" algn="l" defTabSz="457200" rtl="0" fontAlgn="base">
              <a:spcBef>
                <a:spcPts val="1000"/>
              </a:spcBef>
              <a:spcAft>
                <a:spcPct val="0"/>
              </a:spcAft>
              <a:buClr>
                <a:schemeClr val="accent1"/>
              </a:buClr>
              <a:buFont typeface="Wingdings 3" pitchFamily="2" charset="2"/>
              <a:buNone/>
              <a:defRPr sz="2000" b="0" kern="1200" cap="none">
                <a:solidFill>
                  <a:schemeClr val="tx1">
                    <a:lumMod val="65000"/>
                    <a:lumOff val="35000"/>
                  </a:schemeClr>
                </a:solidFill>
                <a:latin typeface="+mn-lt"/>
                <a:ea typeface="+mn-ea"/>
                <a:cs typeface="+mn-cs"/>
              </a:defRPr>
            </a:lvl1pPr>
            <a:lvl2pPr marL="457200" indent="0" algn="l" defTabSz="457200" rtl="0" fontAlgn="base">
              <a:spcBef>
                <a:spcPts val="1000"/>
              </a:spcBef>
              <a:spcAft>
                <a:spcPct val="0"/>
              </a:spcAft>
              <a:buClr>
                <a:schemeClr val="accent1"/>
              </a:buClr>
              <a:buFont typeface="Wingdings 3" pitchFamily="2" charset="2"/>
              <a:buNone/>
              <a:defRPr sz="1800" kern="1200">
                <a:solidFill>
                  <a:schemeClr val="tx1">
                    <a:tint val="75000"/>
                  </a:schemeClr>
                </a:solidFill>
                <a:latin typeface="+mn-lt"/>
                <a:ea typeface="+mn-ea"/>
                <a:cs typeface="+mn-cs"/>
              </a:defRPr>
            </a:lvl2pPr>
            <a:lvl3pPr marL="914400" indent="0" algn="l" defTabSz="457200" rtl="0" fontAlgn="base">
              <a:spcBef>
                <a:spcPts val="1000"/>
              </a:spcBef>
              <a:spcAft>
                <a:spcPct val="0"/>
              </a:spcAft>
              <a:buClr>
                <a:schemeClr val="accent1"/>
              </a:buClr>
              <a:buFont typeface="Wingdings 3" pitchFamily="2" charset="2"/>
              <a:buNone/>
              <a:defRPr sz="1600" kern="1200">
                <a:solidFill>
                  <a:schemeClr val="tx1">
                    <a:tint val="75000"/>
                  </a:schemeClr>
                </a:solidFill>
                <a:latin typeface="+mn-lt"/>
                <a:ea typeface="+mn-ea"/>
                <a:cs typeface="+mn-cs"/>
              </a:defRPr>
            </a:lvl3pPr>
            <a:lvl4pPr marL="1371600" indent="0" algn="l" defTabSz="457200" rtl="0" fontAlgn="base">
              <a:spcBef>
                <a:spcPts val="1000"/>
              </a:spcBef>
              <a:spcAft>
                <a:spcPct val="0"/>
              </a:spcAft>
              <a:buClr>
                <a:schemeClr val="accent1"/>
              </a:buClr>
              <a:buFont typeface="Wingdings 3" pitchFamily="2" charset="2"/>
              <a:buNone/>
              <a:defRPr sz="1400" kern="1200">
                <a:solidFill>
                  <a:schemeClr val="tx1">
                    <a:tint val="75000"/>
                  </a:schemeClr>
                </a:solidFill>
                <a:latin typeface="+mn-lt"/>
                <a:ea typeface="+mn-ea"/>
                <a:cs typeface="+mn-cs"/>
              </a:defRPr>
            </a:lvl4pPr>
            <a:lvl5pPr marL="1828800" indent="0" algn="l" defTabSz="457200" rtl="0" fontAlgn="base">
              <a:spcBef>
                <a:spcPts val="1000"/>
              </a:spcBef>
              <a:spcAft>
                <a:spcPct val="0"/>
              </a:spcAft>
              <a:buClr>
                <a:schemeClr val="accent1"/>
              </a:buClr>
              <a:buFont typeface="Wingdings 3" pitchFamily="2"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9pPr>
          </a:lstStyle>
          <a:p>
            <a:pPr algn="ctr" fontAlgn="auto">
              <a:spcAft>
                <a:spcPts val="0"/>
              </a:spcAft>
              <a:defRPr/>
            </a:pPr>
            <a:r>
              <a:rPr lang="en-US" sz="1800" dirty="0">
                <a:solidFill>
                  <a:schemeClr val="accent3">
                    <a:lumMod val="50000"/>
                  </a:schemeClr>
                </a:solidFill>
              </a:rPr>
              <a:t>Special thanks to UCCE Plant Pathology Specialists Dr. Beth </a:t>
            </a:r>
            <a:r>
              <a:rPr lang="en-US" sz="1800" dirty="0" err="1">
                <a:solidFill>
                  <a:schemeClr val="accent3">
                    <a:lumMod val="50000"/>
                  </a:schemeClr>
                </a:solidFill>
              </a:rPr>
              <a:t>Teviotdale</a:t>
            </a:r>
            <a:r>
              <a:rPr lang="en-US" sz="1800" dirty="0">
                <a:solidFill>
                  <a:schemeClr val="accent3">
                    <a:lumMod val="50000"/>
                  </a:schemeClr>
                </a:solidFill>
              </a:rPr>
              <a:t> (retired)and Dr. Alex Putman, and UCCE Area IPM Advisor Dr. Chris Greer for their contributions.</a:t>
            </a:r>
            <a:endParaRPr lang="en-US" altLang="en-US" sz="1800" b="1" dirty="0">
              <a:solidFill>
                <a:schemeClr val="accent3">
                  <a:lumMod val="50000"/>
                </a:schemeClr>
              </a:solidFill>
            </a:endParaRPr>
          </a:p>
        </p:txBody>
      </p:sp>
    </p:spTree>
    <p:extLst>
      <p:ext uri="{BB962C8B-B14F-4D97-AF65-F5344CB8AC3E}">
        <p14:creationId xmlns:p14="http://schemas.microsoft.com/office/powerpoint/2010/main" val="4185348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6"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9" name="Rectangle 38">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a:extLst>
              <a:ext uri="{FF2B5EF4-FFF2-40B4-BE49-F238E27FC236}">
                <a16:creationId xmlns:a16="http://schemas.microsoft.com/office/drawing/2014/main" id="{5B3CCFC9-E82D-444E-9621-FE5F95E67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3" name="Rectangle 42">
            <a:extLst>
              <a:ext uri="{FF2B5EF4-FFF2-40B4-BE49-F238E27FC236}">
                <a16:creationId xmlns:a16="http://schemas.microsoft.com/office/drawing/2014/main" id="{E9D11FD5-487C-4A6B-836F-3831DC830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23187572-4AE1-8C4E-BE40-8E480941F23D}"/>
              </a:ext>
            </a:extLst>
          </p:cNvPr>
          <p:cNvSpPr>
            <a:spLocks noGrp="1"/>
          </p:cNvSpPr>
          <p:nvPr>
            <p:ph type="title"/>
          </p:nvPr>
        </p:nvSpPr>
        <p:spPr>
          <a:xfrm>
            <a:off x="649224" y="645106"/>
            <a:ext cx="3650279" cy="1259894"/>
          </a:xfrm>
        </p:spPr>
        <p:txBody>
          <a:bodyPr vert="horz" lIns="91440" tIns="45720" rIns="91440" bIns="45720" rtlCol="0" anchor="t">
            <a:normAutofit/>
          </a:bodyPr>
          <a:lstStyle/>
          <a:p>
            <a:r>
              <a:rPr lang="en-US" sz="3600" dirty="0">
                <a:solidFill>
                  <a:schemeClr val="accent1">
                    <a:lumMod val="50000"/>
                  </a:schemeClr>
                </a:solidFill>
              </a:rPr>
              <a:t>Diagnosis</a:t>
            </a:r>
          </a:p>
        </p:txBody>
      </p:sp>
      <p:sp>
        <p:nvSpPr>
          <p:cNvPr id="45" name="Rectangle 44">
            <a:extLst>
              <a:ext uri="{FF2B5EF4-FFF2-40B4-BE49-F238E27FC236}">
                <a16:creationId xmlns:a16="http://schemas.microsoft.com/office/drawing/2014/main" id="{99765169-F70D-4841-BE65-62E10CBED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364E33"/>
          </a:solidFill>
          <a:ln>
            <a:noFill/>
          </a:ln>
          <a:effectLst/>
        </p:spPr>
        <p:style>
          <a:lnRef idx="1">
            <a:schemeClr val="accent1"/>
          </a:lnRef>
          <a:fillRef idx="3">
            <a:schemeClr val="accent1"/>
          </a:fillRef>
          <a:effectRef idx="2">
            <a:schemeClr val="accent1"/>
          </a:effectRef>
          <a:fontRef idx="minor">
            <a:schemeClr val="lt1"/>
          </a:fontRef>
        </p:style>
      </p:sp>
      <p:sp>
        <p:nvSpPr>
          <p:cNvPr id="4" name="Text Placeholder 3">
            <a:extLst>
              <a:ext uri="{FF2B5EF4-FFF2-40B4-BE49-F238E27FC236}">
                <a16:creationId xmlns:a16="http://schemas.microsoft.com/office/drawing/2014/main" id="{CAC56757-11EB-E247-B3E2-D7E199BBE742}"/>
              </a:ext>
            </a:extLst>
          </p:cNvPr>
          <p:cNvSpPr>
            <a:spLocks noGrp="1"/>
          </p:cNvSpPr>
          <p:nvPr>
            <p:ph type="body" sz="half" idx="2"/>
          </p:nvPr>
        </p:nvSpPr>
        <p:spPr>
          <a:xfrm>
            <a:off x="649224" y="2133600"/>
            <a:ext cx="5355323" cy="3759253"/>
          </a:xfrm>
        </p:spPr>
        <p:txBody>
          <a:bodyPr vert="horz" lIns="91440" tIns="45720" rIns="91440" bIns="45720" rtlCol="0">
            <a:normAutofit/>
          </a:bodyPr>
          <a:lstStyle/>
          <a:p>
            <a:pPr marL="457200" indent="-457200">
              <a:buClr>
                <a:schemeClr val="accent2">
                  <a:lumMod val="75000"/>
                </a:schemeClr>
              </a:buClr>
              <a:buFont typeface="Wingdings 3" charset="2"/>
              <a:buChar char=""/>
            </a:pPr>
            <a:r>
              <a:rPr lang="en-US" altLang="en-US" sz="4000" dirty="0"/>
              <a:t>Identify host plant</a:t>
            </a:r>
          </a:p>
          <a:p>
            <a:pPr marL="914400" lvl="1" indent="-457200">
              <a:buClr>
                <a:schemeClr val="accent2">
                  <a:lumMod val="75000"/>
                </a:schemeClr>
              </a:buClr>
              <a:buFont typeface="Wingdings 3" charset="2"/>
              <a:buChar char=""/>
            </a:pPr>
            <a:r>
              <a:rPr lang="en-US" altLang="en-US" sz="3600" dirty="0"/>
              <a:t>Species, cultivar, age</a:t>
            </a:r>
          </a:p>
          <a:p>
            <a:pPr marL="914400" lvl="1" indent="-457200">
              <a:buClr>
                <a:schemeClr val="accent2">
                  <a:lumMod val="75000"/>
                </a:schemeClr>
              </a:buClr>
              <a:buFont typeface="Wingdings 3" charset="2"/>
              <a:buChar char=""/>
            </a:pPr>
            <a:r>
              <a:rPr lang="en-US" altLang="en-US" sz="3600" dirty="0"/>
              <a:t>Preferred location?</a:t>
            </a:r>
          </a:p>
        </p:txBody>
      </p:sp>
      <p:pic>
        <p:nvPicPr>
          <p:cNvPr id="6" name="Picture 2">
            <a:extLst>
              <a:ext uri="{FF2B5EF4-FFF2-40B4-BE49-F238E27FC236}">
                <a16:creationId xmlns:a16="http://schemas.microsoft.com/office/drawing/2014/main" id="{B64AFD76-F4E8-2A44-9FD5-D30ED63E940B}"/>
              </a:ext>
            </a:extLst>
          </p:cNvPr>
          <p:cNvPicPr>
            <a:picLocks noGrp="1" noChangeAspect="1" noChangeArrowheads="1"/>
          </p:cNvPicPr>
          <p:nvPr>
            <p:ph idx="1"/>
          </p:nvPr>
        </p:nvPicPr>
        <p:blipFill>
          <a:blip r:embed="rId3"/>
          <a:stretch/>
        </p:blipFill>
        <p:spPr bwMode="auto">
          <a:xfrm>
            <a:off x="6343219" y="640080"/>
            <a:ext cx="3506225" cy="52527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Freeform 14">
            <a:extLst>
              <a:ext uri="{FF2B5EF4-FFF2-40B4-BE49-F238E27FC236}">
                <a16:creationId xmlns:a16="http://schemas.microsoft.com/office/drawing/2014/main" id="{2A2CC818-8106-45C0-93D5-7051F99F2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CF3DB105-6A4F-ED4D-BB9D-19646FF95DD7}"/>
              </a:ext>
            </a:extLst>
          </p:cNvPr>
          <p:cNvSpPr>
            <a:spLocks noGrp="1"/>
          </p:cNvSpPr>
          <p:nvPr>
            <p:ph type="ftr" sz="quarter" idx="11"/>
          </p:nvPr>
        </p:nvSpPr>
        <p:spPr>
          <a:xfrm>
            <a:off x="2258992" y="5852306"/>
            <a:ext cx="7619999" cy="365125"/>
          </a:xfrm>
        </p:spPr>
        <p:txBody>
          <a:bodyPr/>
          <a:lstStyle/>
          <a:p>
            <a:pPr algn="r"/>
            <a:r>
              <a:rPr lang="en-US" dirty="0"/>
              <a:t>Photo credit: </a:t>
            </a:r>
            <a:r>
              <a:rPr lang="en-US" dirty="0" err="1"/>
              <a:t>Evett</a:t>
            </a:r>
            <a:r>
              <a:rPr lang="en-US" dirty="0"/>
              <a:t> </a:t>
            </a:r>
            <a:r>
              <a:rPr lang="en-US" dirty="0" err="1"/>
              <a:t>Kilmartin</a:t>
            </a:r>
            <a:r>
              <a:rPr lang="en-US" dirty="0"/>
              <a:t>, UCANR</a:t>
            </a:r>
          </a:p>
        </p:txBody>
      </p:sp>
    </p:spTree>
    <p:extLst>
      <p:ext uri="{BB962C8B-B14F-4D97-AF65-F5344CB8AC3E}">
        <p14:creationId xmlns:p14="http://schemas.microsoft.com/office/powerpoint/2010/main" val="2524498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6"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9" name="Rectangle 38">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a:extLst>
              <a:ext uri="{FF2B5EF4-FFF2-40B4-BE49-F238E27FC236}">
                <a16:creationId xmlns:a16="http://schemas.microsoft.com/office/drawing/2014/main" id="{5B3CCFC9-E82D-444E-9621-FE5F95E67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3" name="Rectangle 42">
            <a:extLst>
              <a:ext uri="{FF2B5EF4-FFF2-40B4-BE49-F238E27FC236}">
                <a16:creationId xmlns:a16="http://schemas.microsoft.com/office/drawing/2014/main" id="{E9D11FD5-487C-4A6B-836F-3831DC830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23187572-4AE1-8C4E-BE40-8E480941F23D}"/>
              </a:ext>
            </a:extLst>
          </p:cNvPr>
          <p:cNvSpPr>
            <a:spLocks noGrp="1"/>
          </p:cNvSpPr>
          <p:nvPr>
            <p:ph type="title"/>
          </p:nvPr>
        </p:nvSpPr>
        <p:spPr>
          <a:xfrm>
            <a:off x="649224" y="645106"/>
            <a:ext cx="3650279" cy="1259894"/>
          </a:xfrm>
        </p:spPr>
        <p:txBody>
          <a:bodyPr vert="horz" lIns="91440" tIns="45720" rIns="91440" bIns="45720" rtlCol="0" anchor="t">
            <a:normAutofit/>
          </a:bodyPr>
          <a:lstStyle/>
          <a:p>
            <a:r>
              <a:rPr lang="en-US" sz="3600" dirty="0">
                <a:solidFill>
                  <a:schemeClr val="accent1">
                    <a:lumMod val="50000"/>
                  </a:schemeClr>
                </a:solidFill>
              </a:rPr>
              <a:t>Diagnosis</a:t>
            </a:r>
          </a:p>
        </p:txBody>
      </p:sp>
      <p:sp>
        <p:nvSpPr>
          <p:cNvPr id="45" name="Rectangle 44">
            <a:extLst>
              <a:ext uri="{FF2B5EF4-FFF2-40B4-BE49-F238E27FC236}">
                <a16:creationId xmlns:a16="http://schemas.microsoft.com/office/drawing/2014/main" id="{99765169-F70D-4841-BE65-62E10CBED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446121"/>
          </a:solidFill>
          <a:ln>
            <a:noFill/>
          </a:ln>
          <a:effectLst/>
        </p:spPr>
        <p:style>
          <a:lnRef idx="1">
            <a:schemeClr val="accent1"/>
          </a:lnRef>
          <a:fillRef idx="3">
            <a:schemeClr val="accent1"/>
          </a:fillRef>
          <a:effectRef idx="2">
            <a:schemeClr val="accent1"/>
          </a:effectRef>
          <a:fontRef idx="minor">
            <a:schemeClr val="lt1"/>
          </a:fontRef>
        </p:style>
      </p:sp>
      <p:sp>
        <p:nvSpPr>
          <p:cNvPr id="4" name="Text Placeholder 3">
            <a:extLst>
              <a:ext uri="{FF2B5EF4-FFF2-40B4-BE49-F238E27FC236}">
                <a16:creationId xmlns:a16="http://schemas.microsoft.com/office/drawing/2014/main" id="{CAC56757-11EB-E247-B3E2-D7E199BBE742}"/>
              </a:ext>
            </a:extLst>
          </p:cNvPr>
          <p:cNvSpPr>
            <a:spLocks noGrp="1"/>
          </p:cNvSpPr>
          <p:nvPr>
            <p:ph type="body" sz="half" idx="2"/>
          </p:nvPr>
        </p:nvSpPr>
        <p:spPr>
          <a:xfrm>
            <a:off x="613520" y="1479992"/>
            <a:ext cx="4485320" cy="4216145"/>
          </a:xfrm>
        </p:spPr>
        <p:txBody>
          <a:bodyPr vert="horz" lIns="91440" tIns="45720" rIns="91440" bIns="45720" rtlCol="0">
            <a:normAutofit/>
          </a:bodyPr>
          <a:lstStyle/>
          <a:p>
            <a:pPr marL="457200" indent="-457200">
              <a:buClr>
                <a:schemeClr val="accent2">
                  <a:lumMod val="75000"/>
                </a:schemeClr>
              </a:buClr>
              <a:buFont typeface="Wingdings 3" charset="2"/>
              <a:buChar char=""/>
            </a:pPr>
            <a:r>
              <a:rPr lang="en-US" altLang="en-US" sz="4000" dirty="0"/>
              <a:t>Collect information</a:t>
            </a:r>
          </a:p>
          <a:p>
            <a:pPr marL="914400" lvl="1" indent="-457200">
              <a:buClr>
                <a:schemeClr val="accent2">
                  <a:lumMod val="75000"/>
                </a:schemeClr>
              </a:buClr>
              <a:buFont typeface="Wingdings 3" charset="2"/>
              <a:buChar char=""/>
            </a:pPr>
            <a:r>
              <a:rPr lang="en-US" altLang="en-US" sz="3600" dirty="0"/>
              <a:t>Weather?</a:t>
            </a:r>
          </a:p>
          <a:p>
            <a:pPr marL="914400" lvl="1" indent="-457200">
              <a:buClr>
                <a:schemeClr val="accent2">
                  <a:lumMod val="75000"/>
                </a:schemeClr>
              </a:buClr>
              <a:buFont typeface="Wingdings 3" charset="2"/>
              <a:buChar char=""/>
            </a:pPr>
            <a:r>
              <a:rPr lang="en-US" altLang="en-US" sz="3600" dirty="0"/>
              <a:t>Soil?</a:t>
            </a:r>
          </a:p>
          <a:p>
            <a:pPr marL="914400" lvl="1" indent="-457200">
              <a:buClr>
                <a:schemeClr val="accent2">
                  <a:lumMod val="75000"/>
                </a:schemeClr>
              </a:buClr>
              <a:buFont typeface="Wingdings 3" charset="2"/>
              <a:buChar char=""/>
            </a:pPr>
            <a:r>
              <a:rPr lang="en-US" altLang="en-US" sz="3600" dirty="0"/>
              <a:t>History?</a:t>
            </a:r>
          </a:p>
          <a:p>
            <a:pPr marL="914400" lvl="1" indent="-457200">
              <a:buClr>
                <a:schemeClr val="accent2">
                  <a:lumMod val="75000"/>
                </a:schemeClr>
              </a:buClr>
              <a:buFont typeface="Wingdings 3" charset="2"/>
              <a:buChar char=""/>
            </a:pPr>
            <a:r>
              <a:rPr lang="en-US" altLang="en-US" sz="3600" dirty="0"/>
              <a:t>Management</a:t>
            </a:r>
            <a:r>
              <a:rPr lang="en-US" altLang="en-US" sz="2800" dirty="0"/>
              <a:t>?</a:t>
            </a:r>
            <a:endParaRPr lang="en-US" altLang="en-US" sz="2400" dirty="0"/>
          </a:p>
        </p:txBody>
      </p:sp>
      <p:pic>
        <p:nvPicPr>
          <p:cNvPr id="6" name="Picture 2">
            <a:extLst>
              <a:ext uri="{FF2B5EF4-FFF2-40B4-BE49-F238E27FC236}">
                <a16:creationId xmlns:a16="http://schemas.microsoft.com/office/drawing/2014/main" id="{B64AFD76-F4E8-2A44-9FD5-D30ED63E940B}"/>
              </a:ext>
            </a:extLst>
          </p:cNvPr>
          <p:cNvPicPr>
            <a:picLocks noGrp="1" noChangeAspect="1" noChangeArrowheads="1"/>
          </p:cNvPicPr>
          <p:nvPr>
            <p:ph idx="1"/>
          </p:nvPr>
        </p:nvPicPr>
        <p:blipFill>
          <a:blip r:embed="rId3"/>
          <a:srcRect/>
          <a:stretch/>
        </p:blipFill>
        <p:spPr bwMode="auto">
          <a:xfrm>
            <a:off x="5297239" y="1162215"/>
            <a:ext cx="6427265" cy="42848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Freeform 14">
            <a:extLst>
              <a:ext uri="{FF2B5EF4-FFF2-40B4-BE49-F238E27FC236}">
                <a16:creationId xmlns:a16="http://schemas.microsoft.com/office/drawing/2014/main" id="{2A2CC818-8106-45C0-93D5-7051F99F2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EF51F63C-D591-7C43-A0CC-8B756B64DFDD}"/>
              </a:ext>
            </a:extLst>
          </p:cNvPr>
          <p:cNvSpPr>
            <a:spLocks noGrp="1"/>
          </p:cNvSpPr>
          <p:nvPr>
            <p:ph type="ftr" sz="quarter" idx="11"/>
          </p:nvPr>
        </p:nvSpPr>
        <p:spPr>
          <a:xfrm>
            <a:off x="9776909" y="4969933"/>
            <a:ext cx="1801571" cy="508809"/>
          </a:xfrm>
        </p:spPr>
        <p:txBody>
          <a:bodyPr/>
          <a:lstStyle/>
          <a:p>
            <a:pPr algn="r"/>
            <a:r>
              <a:rPr lang="en-US" b="1" dirty="0">
                <a:solidFill>
                  <a:schemeClr val="bg1">
                    <a:lumMod val="95000"/>
                  </a:schemeClr>
                </a:solidFill>
              </a:rPr>
              <a:t>Photo credit: Jennifer Baumbach, UC ANR</a:t>
            </a:r>
          </a:p>
        </p:txBody>
      </p:sp>
    </p:spTree>
    <p:extLst>
      <p:ext uri="{BB962C8B-B14F-4D97-AF65-F5344CB8AC3E}">
        <p14:creationId xmlns:p14="http://schemas.microsoft.com/office/powerpoint/2010/main" val="4079093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6"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9" name="Rectangle 38">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a:extLst>
              <a:ext uri="{FF2B5EF4-FFF2-40B4-BE49-F238E27FC236}">
                <a16:creationId xmlns:a16="http://schemas.microsoft.com/office/drawing/2014/main" id="{5B3CCFC9-E82D-444E-9621-FE5F95E67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3" name="Rectangle 42">
            <a:extLst>
              <a:ext uri="{FF2B5EF4-FFF2-40B4-BE49-F238E27FC236}">
                <a16:creationId xmlns:a16="http://schemas.microsoft.com/office/drawing/2014/main" id="{E9D11FD5-487C-4A6B-836F-3831DC830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23187572-4AE1-8C4E-BE40-8E480941F23D}"/>
              </a:ext>
            </a:extLst>
          </p:cNvPr>
          <p:cNvSpPr>
            <a:spLocks noGrp="1"/>
          </p:cNvSpPr>
          <p:nvPr>
            <p:ph type="title"/>
          </p:nvPr>
        </p:nvSpPr>
        <p:spPr>
          <a:xfrm>
            <a:off x="649224" y="645106"/>
            <a:ext cx="3650279" cy="1259894"/>
          </a:xfrm>
        </p:spPr>
        <p:txBody>
          <a:bodyPr vert="horz" lIns="91440" tIns="45720" rIns="91440" bIns="45720" rtlCol="0" anchor="t">
            <a:normAutofit/>
          </a:bodyPr>
          <a:lstStyle/>
          <a:p>
            <a:r>
              <a:rPr lang="en-US" sz="3600" dirty="0">
                <a:solidFill>
                  <a:schemeClr val="accent1">
                    <a:lumMod val="50000"/>
                  </a:schemeClr>
                </a:solidFill>
              </a:rPr>
              <a:t>Diagnosis</a:t>
            </a:r>
          </a:p>
        </p:txBody>
      </p:sp>
      <p:sp>
        <p:nvSpPr>
          <p:cNvPr id="45" name="Rectangle 44">
            <a:extLst>
              <a:ext uri="{FF2B5EF4-FFF2-40B4-BE49-F238E27FC236}">
                <a16:creationId xmlns:a16="http://schemas.microsoft.com/office/drawing/2014/main" id="{99765169-F70D-4841-BE65-62E10CBED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6E6F4A"/>
          </a:solidFill>
          <a:ln>
            <a:noFill/>
          </a:ln>
          <a:effectLst/>
        </p:spPr>
        <p:style>
          <a:lnRef idx="1">
            <a:schemeClr val="accent1"/>
          </a:lnRef>
          <a:fillRef idx="3">
            <a:schemeClr val="accent1"/>
          </a:fillRef>
          <a:effectRef idx="2">
            <a:schemeClr val="accent1"/>
          </a:effectRef>
          <a:fontRef idx="minor">
            <a:schemeClr val="lt1"/>
          </a:fontRef>
        </p:style>
      </p:sp>
      <p:sp>
        <p:nvSpPr>
          <p:cNvPr id="4" name="Text Placeholder 3">
            <a:extLst>
              <a:ext uri="{FF2B5EF4-FFF2-40B4-BE49-F238E27FC236}">
                <a16:creationId xmlns:a16="http://schemas.microsoft.com/office/drawing/2014/main" id="{CAC56757-11EB-E247-B3E2-D7E199BBE742}"/>
              </a:ext>
            </a:extLst>
          </p:cNvPr>
          <p:cNvSpPr>
            <a:spLocks noGrp="1"/>
          </p:cNvSpPr>
          <p:nvPr>
            <p:ph type="body" sz="half" idx="2"/>
          </p:nvPr>
        </p:nvSpPr>
        <p:spPr>
          <a:xfrm>
            <a:off x="649225" y="1569238"/>
            <a:ext cx="3825452" cy="4323616"/>
          </a:xfrm>
        </p:spPr>
        <p:txBody>
          <a:bodyPr vert="horz" lIns="91440" tIns="45720" rIns="91440" bIns="45720" rtlCol="0">
            <a:noAutofit/>
          </a:bodyPr>
          <a:lstStyle/>
          <a:p>
            <a:pPr marL="457200" indent="-457200">
              <a:buClr>
                <a:schemeClr val="accent2">
                  <a:lumMod val="75000"/>
                </a:schemeClr>
              </a:buClr>
              <a:buFont typeface="Wingdings 3" charset="2"/>
              <a:buChar char=""/>
            </a:pPr>
            <a:r>
              <a:rPr lang="en-US" altLang="en-US" sz="3200" dirty="0"/>
              <a:t>Look for patterns</a:t>
            </a:r>
          </a:p>
          <a:p>
            <a:pPr marL="914400" lvl="1" indent="-457200">
              <a:buClr>
                <a:schemeClr val="accent2">
                  <a:lumMod val="75000"/>
                </a:schemeClr>
              </a:buClr>
              <a:buFont typeface="Wingdings 3" charset="2"/>
              <a:buChar char=""/>
            </a:pPr>
            <a:r>
              <a:rPr lang="en-US" altLang="en-US" sz="3200" dirty="0"/>
              <a:t>Single plant or multiple?</a:t>
            </a:r>
          </a:p>
          <a:p>
            <a:pPr marL="914400" lvl="1" indent="-457200">
              <a:buClr>
                <a:schemeClr val="accent2">
                  <a:lumMod val="75000"/>
                </a:schemeClr>
              </a:buClr>
              <a:buFont typeface="Wingdings 3" charset="2"/>
              <a:buChar char=""/>
            </a:pPr>
            <a:r>
              <a:rPr lang="en-US" altLang="en-US" sz="3200" dirty="0"/>
              <a:t>Compare to normal plants</a:t>
            </a:r>
          </a:p>
          <a:p>
            <a:pPr marL="914400" lvl="1" indent="-457200">
              <a:buClr>
                <a:schemeClr val="accent2">
                  <a:lumMod val="75000"/>
                </a:schemeClr>
              </a:buClr>
              <a:buFont typeface="Wingdings 3" charset="2"/>
              <a:buChar char=""/>
            </a:pPr>
            <a:r>
              <a:rPr lang="en-US" altLang="en-US" sz="3200" dirty="0"/>
              <a:t>Symptoms over time?</a:t>
            </a:r>
          </a:p>
        </p:txBody>
      </p:sp>
      <p:pic>
        <p:nvPicPr>
          <p:cNvPr id="6" name="Picture 2">
            <a:extLst>
              <a:ext uri="{FF2B5EF4-FFF2-40B4-BE49-F238E27FC236}">
                <a16:creationId xmlns:a16="http://schemas.microsoft.com/office/drawing/2014/main" id="{B64AFD76-F4E8-2A44-9FD5-D30ED63E940B}"/>
              </a:ext>
            </a:extLst>
          </p:cNvPr>
          <p:cNvPicPr>
            <a:picLocks noGrp="1" noChangeAspect="1" noChangeArrowheads="1"/>
          </p:cNvPicPr>
          <p:nvPr>
            <p:ph idx="1"/>
          </p:nvPr>
        </p:nvPicPr>
        <p:blipFill>
          <a:blip r:embed="rId3"/>
          <a:stretch/>
        </p:blipFill>
        <p:spPr bwMode="auto">
          <a:xfrm>
            <a:off x="4813348" y="640080"/>
            <a:ext cx="6565966" cy="52527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Freeform 14">
            <a:extLst>
              <a:ext uri="{FF2B5EF4-FFF2-40B4-BE49-F238E27FC236}">
                <a16:creationId xmlns:a16="http://schemas.microsoft.com/office/drawing/2014/main" id="{2A2CC818-8106-45C0-93D5-7051F99F2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4AFDA57F-4EA5-E840-AA6C-DCED687FB1D0}"/>
              </a:ext>
            </a:extLst>
          </p:cNvPr>
          <p:cNvSpPr>
            <a:spLocks noGrp="1"/>
          </p:cNvSpPr>
          <p:nvPr>
            <p:ph type="ftr" sz="quarter" idx="11"/>
          </p:nvPr>
        </p:nvSpPr>
        <p:spPr>
          <a:xfrm>
            <a:off x="8288863" y="5311591"/>
            <a:ext cx="3093745" cy="566864"/>
          </a:xfrm>
        </p:spPr>
        <p:txBody>
          <a:bodyPr/>
          <a:lstStyle/>
          <a:p>
            <a:pPr algn="r"/>
            <a:r>
              <a:rPr lang="en-US" dirty="0">
                <a:solidFill>
                  <a:schemeClr val="bg1">
                    <a:lumMod val="85000"/>
                  </a:schemeClr>
                </a:solidFill>
              </a:rPr>
              <a:t>Photo credit: Penn State Department of Plant Pathology &amp; Environmental Microbiology Archives, Penn State University, Bugwood.org</a:t>
            </a:r>
          </a:p>
        </p:txBody>
      </p:sp>
    </p:spTree>
    <p:extLst>
      <p:ext uri="{BB962C8B-B14F-4D97-AF65-F5344CB8AC3E}">
        <p14:creationId xmlns:p14="http://schemas.microsoft.com/office/powerpoint/2010/main" val="3182548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6"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9" name="Rectangle 38">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a:extLst>
              <a:ext uri="{FF2B5EF4-FFF2-40B4-BE49-F238E27FC236}">
                <a16:creationId xmlns:a16="http://schemas.microsoft.com/office/drawing/2014/main" id="{5B3CCFC9-E82D-444E-9621-FE5F95E67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3" name="Rectangle 42">
            <a:extLst>
              <a:ext uri="{FF2B5EF4-FFF2-40B4-BE49-F238E27FC236}">
                <a16:creationId xmlns:a16="http://schemas.microsoft.com/office/drawing/2014/main" id="{E9D11FD5-487C-4A6B-836F-3831DC830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23187572-4AE1-8C4E-BE40-8E480941F23D}"/>
              </a:ext>
            </a:extLst>
          </p:cNvPr>
          <p:cNvSpPr>
            <a:spLocks noGrp="1"/>
          </p:cNvSpPr>
          <p:nvPr>
            <p:ph type="title"/>
          </p:nvPr>
        </p:nvSpPr>
        <p:spPr>
          <a:xfrm>
            <a:off x="649224" y="645106"/>
            <a:ext cx="3650279" cy="1259894"/>
          </a:xfrm>
        </p:spPr>
        <p:txBody>
          <a:bodyPr vert="horz" lIns="91440" tIns="45720" rIns="91440" bIns="45720" rtlCol="0" anchor="t">
            <a:normAutofit/>
          </a:bodyPr>
          <a:lstStyle/>
          <a:p>
            <a:r>
              <a:rPr lang="en-US" sz="3600" dirty="0">
                <a:solidFill>
                  <a:srgbClr val="355130"/>
                </a:solidFill>
              </a:rPr>
              <a:t>Diagnosis</a:t>
            </a:r>
          </a:p>
        </p:txBody>
      </p:sp>
      <p:sp>
        <p:nvSpPr>
          <p:cNvPr id="45" name="Rectangle 44">
            <a:extLst>
              <a:ext uri="{FF2B5EF4-FFF2-40B4-BE49-F238E27FC236}">
                <a16:creationId xmlns:a16="http://schemas.microsoft.com/office/drawing/2014/main" id="{99765169-F70D-4841-BE65-62E10CBED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355130"/>
          </a:solidFill>
          <a:ln>
            <a:noFill/>
          </a:ln>
          <a:effectLst/>
        </p:spPr>
        <p:style>
          <a:lnRef idx="1">
            <a:schemeClr val="accent1"/>
          </a:lnRef>
          <a:fillRef idx="3">
            <a:schemeClr val="accent1"/>
          </a:fillRef>
          <a:effectRef idx="2">
            <a:schemeClr val="accent1"/>
          </a:effectRef>
          <a:fontRef idx="minor">
            <a:schemeClr val="lt1"/>
          </a:fontRef>
        </p:style>
      </p:sp>
      <p:sp>
        <p:nvSpPr>
          <p:cNvPr id="4" name="Text Placeholder 3">
            <a:extLst>
              <a:ext uri="{FF2B5EF4-FFF2-40B4-BE49-F238E27FC236}">
                <a16:creationId xmlns:a16="http://schemas.microsoft.com/office/drawing/2014/main" id="{CAC56757-11EB-E247-B3E2-D7E199BBE742}"/>
              </a:ext>
            </a:extLst>
          </p:cNvPr>
          <p:cNvSpPr>
            <a:spLocks noGrp="1"/>
          </p:cNvSpPr>
          <p:nvPr>
            <p:ph type="body" sz="half" idx="2"/>
          </p:nvPr>
        </p:nvSpPr>
        <p:spPr>
          <a:xfrm>
            <a:off x="649224" y="1547246"/>
            <a:ext cx="5484876" cy="4345608"/>
          </a:xfrm>
        </p:spPr>
        <p:txBody>
          <a:bodyPr vert="horz" lIns="91440" tIns="45720" rIns="91440" bIns="45720" rtlCol="0">
            <a:normAutofit fontScale="92500"/>
          </a:bodyPr>
          <a:lstStyle/>
          <a:p>
            <a:pPr marL="457200" indent="-457200">
              <a:buClr>
                <a:schemeClr val="accent1">
                  <a:lumMod val="75000"/>
                </a:schemeClr>
              </a:buClr>
              <a:buFont typeface="Wingdings 3" charset="2"/>
              <a:buChar char=""/>
            </a:pPr>
            <a:r>
              <a:rPr lang="en-US" altLang="en-US" sz="4300" dirty="0"/>
              <a:t>Characterize signs and symptoms</a:t>
            </a:r>
          </a:p>
          <a:p>
            <a:pPr marL="914400" lvl="1" indent="-457200">
              <a:buClr>
                <a:schemeClr val="accent1">
                  <a:lumMod val="75000"/>
                </a:schemeClr>
              </a:buClr>
              <a:buFont typeface="Wingdings 3" charset="2"/>
              <a:buChar char=""/>
            </a:pPr>
            <a:r>
              <a:rPr lang="en-US" altLang="en-US" sz="3900" dirty="0"/>
              <a:t>Other possible causes of damage?</a:t>
            </a:r>
          </a:p>
          <a:p>
            <a:pPr marL="914400" lvl="1" indent="-457200">
              <a:buClr>
                <a:schemeClr val="accent1">
                  <a:lumMod val="75000"/>
                </a:schemeClr>
              </a:buClr>
              <a:buFont typeface="Wingdings 3" charset="2"/>
              <a:buChar char=""/>
            </a:pPr>
            <a:r>
              <a:rPr lang="en-US" altLang="en-US" sz="3900" dirty="0"/>
              <a:t>Abiotic or infectious?</a:t>
            </a:r>
          </a:p>
          <a:p>
            <a:pPr lvl="1">
              <a:buClr>
                <a:srgbClr val="E0B774"/>
              </a:buClr>
              <a:buFont typeface="Wingdings 3" charset="2"/>
              <a:buChar char=""/>
            </a:pPr>
            <a:endParaRPr lang="en-US" altLang="en-US" dirty="0"/>
          </a:p>
        </p:txBody>
      </p:sp>
      <p:pic>
        <p:nvPicPr>
          <p:cNvPr id="6" name="Picture 2">
            <a:extLst>
              <a:ext uri="{FF2B5EF4-FFF2-40B4-BE49-F238E27FC236}">
                <a16:creationId xmlns:a16="http://schemas.microsoft.com/office/drawing/2014/main" id="{B64AFD76-F4E8-2A44-9FD5-D30ED63E940B}"/>
              </a:ext>
            </a:extLst>
          </p:cNvPr>
          <p:cNvPicPr>
            <a:picLocks noGrp="1" noChangeAspect="1" noChangeArrowheads="1"/>
          </p:cNvPicPr>
          <p:nvPr>
            <p:ph idx="1"/>
          </p:nvPr>
        </p:nvPicPr>
        <p:blipFill>
          <a:blip r:embed="rId3"/>
          <a:stretch/>
        </p:blipFill>
        <p:spPr bwMode="auto">
          <a:xfrm>
            <a:off x="6360152" y="640080"/>
            <a:ext cx="3472359" cy="52527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Freeform 14">
            <a:extLst>
              <a:ext uri="{FF2B5EF4-FFF2-40B4-BE49-F238E27FC236}">
                <a16:creationId xmlns:a16="http://schemas.microsoft.com/office/drawing/2014/main" id="{2A2CC818-8106-45C0-93D5-7051F99F2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9671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gradFill rotWithShape="1">
            <a:gsLst>
              <a:gs pos="0">
                <a:schemeClr val="bg2">
                  <a:tint val="90000"/>
                  <a:lumMod val="120000"/>
                </a:schemeClr>
              </a:gs>
              <a:gs pos="100000">
                <a:schemeClr val="bg2">
                  <a:shade val="98000"/>
                  <a:satMod val="120000"/>
                  <a:lumMod val="98000"/>
                </a:schemeClr>
              </a:gs>
            </a:gsLst>
            <a:lin ang="5400000" scaled="0"/>
          </a:gradFill>
          <a:ln>
            <a:noFill/>
          </a:ln>
          <a:effectLst/>
        </p:spPr>
      </p:sp>
      <p:grpSp>
        <p:nvGrpSpPr>
          <p:cNvPr id="46" name="Group 45"/>
          <p:cNvGrpSpPr>
            <a:grpSpLocks noGrp="1" noUngrp="1" noRot="1" noChangeAspect="1" noMove="1" noResize="1"/>
          </p:cNvGrpSpPr>
          <p:nvPr>
            <p:extLst>
              <p:ext uri="{386F3935-93C4-4BCD-93E2-E3B085C9AB24}">
                <p16:designElem xmlns:p16="http://schemas.microsoft.com/office/powerpoint/2015/main" val="1"/>
              </p:ext>
            </p:extLst>
          </p:nvPr>
        </p:nvGrpSpPr>
        <p:grpSpPr>
          <a:xfrm>
            <a:off x="1" y="228600"/>
            <a:ext cx="2851516" cy="6638628"/>
            <a:chOff x="2487613" y="285750"/>
            <a:chExt cx="2428875" cy="5654676"/>
          </a:xfrm>
        </p:grpSpPr>
        <p:sp>
          <p:nvSpPr>
            <p:cNvPr id="47" name="Freeform 11"/>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48" name="Freeform 12"/>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49" name="Freeform 13"/>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0" name="Freeform 14"/>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1" name="Freeform 15"/>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2" name="Freeform 16"/>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3" name="Freeform 17"/>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4" name="Freeform 18"/>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5" name="Freeform 19"/>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6" name="Freeform 20"/>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7" name="Freeform 21"/>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58" name="Freeform 22"/>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0" name="Group 59"/>
          <p:cNvGrpSpPr>
            <a:grpSpLocks noGrp="1" noUngrp="1" noRot="1" noChangeAspect="1" noMove="1" noResize="1"/>
          </p:cNvGrpSpPr>
          <p:nvPr>
            <p:extLst>
              <p:ext uri="{386F3935-93C4-4BCD-93E2-E3B085C9AB24}">
                <p16:designElem xmlns:p16="http://schemas.microsoft.com/office/powerpoint/2015/main" val="1"/>
              </p:ext>
            </p:extLst>
          </p:nvPr>
        </p:nvGrpSpPr>
        <p:grpSpPr>
          <a:xfrm>
            <a:off x="27221" y="157"/>
            <a:ext cx="2356674" cy="6853096"/>
            <a:chOff x="6627813" y="195610"/>
            <a:chExt cx="1952625" cy="5678141"/>
          </a:xfrm>
        </p:grpSpPr>
        <p:sp>
          <p:nvSpPr>
            <p:cNvPr id="61" name="Freeform 27"/>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2" name="Freeform 28"/>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3" name="Freeform 29"/>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4" name="Freeform 30"/>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5" name="Freeform 31"/>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6" name="Freeform 32"/>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7" name="Freeform 33"/>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68" name="Freeform 34"/>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69" name="Freeform 35"/>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0" name="Freeform 36"/>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1" name="Freeform 37"/>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2" name="Freeform 38"/>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4" name="Rectangle 7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6" name="Freeform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78" name="Rectangle 7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80" name="Rectangle 7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247477" y="0"/>
            <a:ext cx="4569670" cy="6853251"/>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594313" y="-9229"/>
            <a:ext cx="3868006" cy="6876455"/>
          </a:xfrm>
          <a:prstGeom prst="rect">
            <a:avLst/>
          </a:prstGeom>
        </p:spPr>
      </p:pic>
      <p:sp>
        <p:nvSpPr>
          <p:cNvPr id="82" name="Rectangle 8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4"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86" name="Straight Connector 85"/>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420438" y="0"/>
            <a:ext cx="0" cy="6857694"/>
          </a:xfrm>
          <a:prstGeom prst="line">
            <a:avLst/>
          </a:prstGeom>
          <a:ln w="508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a:blip r:embed="rId5"/>
          <a:srcRect/>
          <a:stretch/>
        </p:blipFill>
        <p:spPr>
          <a:xfrm>
            <a:off x="11511256" y="6210667"/>
            <a:ext cx="962954" cy="656559"/>
          </a:xfrm>
          <a:prstGeom prst="rect">
            <a:avLst/>
          </a:prstGeom>
        </p:spPr>
      </p:pic>
      <p:sp>
        <p:nvSpPr>
          <p:cNvPr id="2" name="Title 1"/>
          <p:cNvSpPr>
            <a:spLocks noGrp="1"/>
          </p:cNvSpPr>
          <p:nvPr>
            <p:ph type="title"/>
          </p:nvPr>
        </p:nvSpPr>
        <p:spPr>
          <a:xfrm>
            <a:off x="540279" y="1795849"/>
            <a:ext cx="3778870" cy="3114818"/>
          </a:xfrm>
        </p:spPr>
        <p:txBody>
          <a:bodyPr vert="horz" lIns="91440" tIns="45720" rIns="91440" bIns="45720" rtlCol="0" anchor="b">
            <a:normAutofit/>
          </a:bodyPr>
          <a:lstStyle/>
          <a:p>
            <a:r>
              <a:rPr lang="en-US" sz="4000">
                <a:solidFill>
                  <a:srgbClr val="FEFFFF"/>
                </a:solidFill>
              </a:rPr>
              <a:t>Common Plant Diseases in the Home Garden</a:t>
            </a:r>
          </a:p>
        </p:txBody>
      </p:sp>
      <p:sp>
        <p:nvSpPr>
          <p:cNvPr id="3" name="Footer Placeholder 2">
            <a:extLst>
              <a:ext uri="{FF2B5EF4-FFF2-40B4-BE49-F238E27FC236}">
                <a16:creationId xmlns:a16="http://schemas.microsoft.com/office/drawing/2014/main" id="{2E099E24-9BB6-2F4A-86D1-B89E9437C4B4}"/>
              </a:ext>
            </a:extLst>
          </p:cNvPr>
          <p:cNvSpPr>
            <a:spLocks noGrp="1"/>
          </p:cNvSpPr>
          <p:nvPr>
            <p:ph type="ftr" sz="quarter" idx="11"/>
          </p:nvPr>
        </p:nvSpPr>
        <p:spPr>
          <a:xfrm>
            <a:off x="153585" y="6310498"/>
            <a:ext cx="7619999" cy="365125"/>
          </a:xfrm>
        </p:spPr>
        <p:txBody>
          <a:bodyPr/>
          <a:lstStyle/>
          <a:p>
            <a:r>
              <a:rPr lang="en-US" dirty="0"/>
              <a:t>Photo credit: UC IPM</a:t>
            </a:r>
          </a:p>
        </p:txBody>
      </p:sp>
    </p:spTree>
    <p:extLst>
      <p:ext uri="{BB962C8B-B14F-4D97-AF65-F5344CB8AC3E}">
        <p14:creationId xmlns:p14="http://schemas.microsoft.com/office/powerpoint/2010/main" val="4161193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0274" y="733101"/>
            <a:ext cx="5706451" cy="938876"/>
          </a:xfrm>
        </p:spPr>
        <p:txBody>
          <a:bodyPr>
            <a:normAutofit/>
          </a:bodyPr>
          <a:lstStyle/>
          <a:p>
            <a:r>
              <a:rPr lang="en-US" dirty="0"/>
              <a:t>Powdery Mildews</a:t>
            </a:r>
          </a:p>
        </p:txBody>
      </p:sp>
      <p:sp>
        <p:nvSpPr>
          <p:cNvPr id="3" name="Content Placeholder 2"/>
          <p:cNvSpPr>
            <a:spLocks noGrp="1"/>
          </p:cNvSpPr>
          <p:nvPr>
            <p:ph idx="1"/>
          </p:nvPr>
        </p:nvSpPr>
        <p:spPr>
          <a:xfrm>
            <a:off x="2115880" y="1779988"/>
            <a:ext cx="3980120" cy="5078012"/>
          </a:xfrm>
        </p:spPr>
        <p:txBody>
          <a:bodyPr>
            <a:normAutofit/>
          </a:bodyPr>
          <a:lstStyle/>
          <a:p>
            <a:r>
              <a:rPr lang="en-US" sz="2000" dirty="0"/>
              <a:t>Caused by various fungi</a:t>
            </a:r>
          </a:p>
          <a:p>
            <a:r>
              <a:rPr lang="en-US" sz="2000" dirty="0"/>
              <a:t>Hosts: many vegetables</a:t>
            </a:r>
          </a:p>
          <a:p>
            <a:r>
              <a:rPr lang="en-US" sz="2000" dirty="0"/>
              <a:t>Signs and symptoms: white patches, yellow blotches, brownish spots on leaves and shoots, sometimes on fruit</a:t>
            </a:r>
          </a:p>
          <a:p>
            <a:r>
              <a:rPr lang="en-US" sz="2000" dirty="0"/>
              <a:t>Spread: wind </a:t>
            </a:r>
          </a:p>
          <a:p>
            <a:r>
              <a:rPr lang="en-US" sz="2000" dirty="0"/>
              <a:t>Conducive environment: warm, dry, doesn’t need free water</a:t>
            </a:r>
          </a:p>
        </p:txBody>
      </p:sp>
      <p:pic>
        <p:nvPicPr>
          <p:cNvPr id="6" name="Picture 5"/>
          <p:cNvPicPr>
            <a:picLocks noChangeAspect="1"/>
          </p:cNvPicPr>
          <p:nvPr/>
        </p:nvPicPr>
        <p:blipFill>
          <a:blip r:embed="rId3"/>
          <a:srcRect/>
          <a:stretch/>
        </p:blipFill>
        <p:spPr>
          <a:xfrm>
            <a:off x="6319837" y="1737628"/>
            <a:ext cx="5142676" cy="3399580"/>
          </a:xfrm>
          <a:prstGeom prst="rect">
            <a:avLst/>
          </a:prstGeom>
        </p:spPr>
      </p:pic>
      <p:sp>
        <p:nvSpPr>
          <p:cNvPr id="4" name="Rectangle 3">
            <a:extLst>
              <a:ext uri="{FF2B5EF4-FFF2-40B4-BE49-F238E27FC236}">
                <a16:creationId xmlns:a16="http://schemas.microsoft.com/office/drawing/2014/main" id="{B191120F-3492-454A-8CEF-07DAF897C0A8}"/>
              </a:ext>
            </a:extLst>
          </p:cNvPr>
          <p:cNvSpPr/>
          <p:nvPr/>
        </p:nvSpPr>
        <p:spPr>
          <a:xfrm>
            <a:off x="6319837" y="5217489"/>
            <a:ext cx="5142676" cy="646331"/>
          </a:xfrm>
          <a:prstGeom prst="rect">
            <a:avLst/>
          </a:prstGeom>
        </p:spPr>
        <p:txBody>
          <a:bodyPr wrap="square">
            <a:spAutoFit/>
          </a:bodyPr>
          <a:lstStyle/>
          <a:p>
            <a:r>
              <a:rPr lang="en-US" dirty="0"/>
              <a:t>Powdery mildew on melon, caused by </a:t>
            </a:r>
            <a:r>
              <a:rPr lang="en-US" i="1" dirty="0"/>
              <a:t>Podosphaera </a:t>
            </a:r>
            <a:r>
              <a:rPr lang="en-US" i="1" dirty="0" err="1"/>
              <a:t>xanthii</a:t>
            </a:r>
            <a:endParaRPr lang="en-US" i="1" dirty="0"/>
          </a:p>
        </p:txBody>
      </p:sp>
    </p:spTree>
    <p:extLst>
      <p:ext uri="{BB962C8B-B14F-4D97-AF65-F5344CB8AC3E}">
        <p14:creationId xmlns:p14="http://schemas.microsoft.com/office/powerpoint/2010/main" val="711193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0274" y="733101"/>
            <a:ext cx="5706451" cy="938876"/>
          </a:xfrm>
        </p:spPr>
        <p:txBody>
          <a:bodyPr>
            <a:normAutofit/>
          </a:bodyPr>
          <a:lstStyle/>
          <a:p>
            <a:r>
              <a:rPr lang="en-US" dirty="0"/>
              <a:t>Powdery Mildews</a:t>
            </a:r>
          </a:p>
        </p:txBody>
      </p:sp>
      <p:sp>
        <p:nvSpPr>
          <p:cNvPr id="3" name="Content Placeholder 2"/>
          <p:cNvSpPr>
            <a:spLocks noGrp="1"/>
          </p:cNvSpPr>
          <p:nvPr>
            <p:ph idx="1"/>
          </p:nvPr>
        </p:nvSpPr>
        <p:spPr>
          <a:xfrm>
            <a:off x="1571625" y="1779989"/>
            <a:ext cx="4520133" cy="938876"/>
          </a:xfrm>
        </p:spPr>
        <p:txBody>
          <a:bodyPr>
            <a:normAutofit/>
          </a:bodyPr>
          <a:lstStyle/>
          <a:p>
            <a:r>
              <a:rPr lang="en-US" sz="2000" dirty="0"/>
              <a:t>Powdery mildew on pea, caused by </a:t>
            </a:r>
            <a:r>
              <a:rPr lang="en-US" sz="2000" i="1" dirty="0"/>
              <a:t>Erysiphe </a:t>
            </a:r>
            <a:r>
              <a:rPr lang="en-US" sz="2000" i="1" dirty="0" err="1"/>
              <a:t>pisi</a:t>
            </a:r>
            <a:endParaRPr lang="en-US" sz="2000" i="1" dirty="0"/>
          </a:p>
        </p:txBody>
      </p:sp>
      <p:pic>
        <p:nvPicPr>
          <p:cNvPr id="6" name="Picture 5"/>
          <p:cNvPicPr>
            <a:picLocks noChangeAspect="1"/>
          </p:cNvPicPr>
          <p:nvPr/>
        </p:nvPicPr>
        <p:blipFill>
          <a:blip r:embed="rId3"/>
          <a:srcRect/>
          <a:stretch/>
        </p:blipFill>
        <p:spPr>
          <a:xfrm>
            <a:off x="1143000" y="2644546"/>
            <a:ext cx="4948758" cy="3251750"/>
          </a:xfrm>
          <a:prstGeom prst="rect">
            <a:avLst/>
          </a:prstGeom>
        </p:spPr>
      </p:pic>
      <p:pic>
        <p:nvPicPr>
          <p:cNvPr id="5" name="Picture 4">
            <a:extLst>
              <a:ext uri="{FF2B5EF4-FFF2-40B4-BE49-F238E27FC236}">
                <a16:creationId xmlns:a16="http://schemas.microsoft.com/office/drawing/2014/main" id="{84555C0B-2C47-734A-A44F-7E58E0DAC309}"/>
              </a:ext>
            </a:extLst>
          </p:cNvPr>
          <p:cNvPicPr>
            <a:picLocks noChangeAspect="1"/>
          </p:cNvPicPr>
          <p:nvPr/>
        </p:nvPicPr>
        <p:blipFill>
          <a:blip r:embed="rId4"/>
          <a:srcRect/>
          <a:stretch/>
        </p:blipFill>
        <p:spPr>
          <a:xfrm>
            <a:off x="6857058" y="2644546"/>
            <a:ext cx="4826816" cy="3251750"/>
          </a:xfrm>
          <a:prstGeom prst="rect">
            <a:avLst/>
          </a:prstGeom>
        </p:spPr>
      </p:pic>
      <p:sp>
        <p:nvSpPr>
          <p:cNvPr id="7" name="Content Placeholder 2">
            <a:extLst>
              <a:ext uri="{FF2B5EF4-FFF2-40B4-BE49-F238E27FC236}">
                <a16:creationId xmlns:a16="http://schemas.microsoft.com/office/drawing/2014/main" id="{A075AC2D-9EEB-D448-8B14-58CBE84C2D95}"/>
              </a:ext>
            </a:extLst>
          </p:cNvPr>
          <p:cNvSpPr txBox="1">
            <a:spLocks/>
          </p:cNvSpPr>
          <p:nvPr/>
        </p:nvSpPr>
        <p:spPr>
          <a:xfrm>
            <a:off x="7224712" y="1779989"/>
            <a:ext cx="4520133" cy="93887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000" dirty="0"/>
              <a:t>Powdery mildew on tomato, caused by </a:t>
            </a:r>
            <a:r>
              <a:rPr lang="en-US" sz="2000" i="1" dirty="0"/>
              <a:t>Erysiphe </a:t>
            </a:r>
            <a:r>
              <a:rPr lang="en-US" sz="2000" i="1" dirty="0" err="1"/>
              <a:t>lycopersici</a:t>
            </a:r>
            <a:endParaRPr lang="en-US" sz="2000" i="1" dirty="0"/>
          </a:p>
        </p:txBody>
      </p:sp>
      <p:sp>
        <p:nvSpPr>
          <p:cNvPr id="4" name="Footer Placeholder 3">
            <a:extLst>
              <a:ext uri="{FF2B5EF4-FFF2-40B4-BE49-F238E27FC236}">
                <a16:creationId xmlns:a16="http://schemas.microsoft.com/office/drawing/2014/main" id="{8AD06975-646B-0A49-97CD-C72FF7788187}"/>
              </a:ext>
            </a:extLst>
          </p:cNvPr>
          <p:cNvSpPr>
            <a:spLocks noGrp="1"/>
          </p:cNvSpPr>
          <p:nvPr>
            <p:ph type="ftr" sz="quarter" idx="11"/>
          </p:nvPr>
        </p:nvSpPr>
        <p:spPr>
          <a:xfrm>
            <a:off x="1143000" y="5531171"/>
            <a:ext cx="7619999" cy="365125"/>
          </a:xfrm>
        </p:spPr>
        <p:txBody>
          <a:bodyPr/>
          <a:lstStyle/>
          <a:p>
            <a:r>
              <a:rPr lang="en-US" dirty="0">
                <a:solidFill>
                  <a:schemeClr val="bg1">
                    <a:lumMod val="85000"/>
                  </a:schemeClr>
                </a:solidFill>
              </a:rPr>
              <a:t>Photo credit: UC IPM</a:t>
            </a:r>
          </a:p>
        </p:txBody>
      </p:sp>
    </p:spTree>
    <p:extLst>
      <p:ext uri="{BB962C8B-B14F-4D97-AF65-F5344CB8AC3E}">
        <p14:creationId xmlns:p14="http://schemas.microsoft.com/office/powerpoint/2010/main" val="4074664413"/>
      </p:ext>
    </p:extLst>
  </p:cSld>
  <p:clrMapOvr>
    <a:masterClrMapping/>
  </p:clrMapOvr>
</p:sld>
</file>

<file path=ppt/theme/theme1.xml><?xml version="1.0" encoding="utf-8"?>
<a:theme xmlns:a="http://schemas.openxmlformats.org/drawingml/2006/main" name="Wisp">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431</TotalTime>
  <Words>2985</Words>
  <Application>Microsoft Macintosh PowerPoint</Application>
  <PresentationFormat>Widescreen</PresentationFormat>
  <Paragraphs>252</Paragraphs>
  <Slides>27</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Century Gothic</vt:lpstr>
      <vt:lpstr>Wingdings 3</vt:lpstr>
      <vt:lpstr>Wisp</vt:lpstr>
      <vt:lpstr>Diagnosing Plant Diseases and Abiotic Disorders of Vegetables</vt:lpstr>
      <vt:lpstr>Basics of Plant Disease</vt:lpstr>
      <vt:lpstr>Diagnosis</vt:lpstr>
      <vt:lpstr>Diagnosis</vt:lpstr>
      <vt:lpstr>Diagnosis</vt:lpstr>
      <vt:lpstr>Diagnosis</vt:lpstr>
      <vt:lpstr>Common Plant Diseases in the Home Garden</vt:lpstr>
      <vt:lpstr>Powdery Mildews</vt:lpstr>
      <vt:lpstr>Powdery Mildews</vt:lpstr>
      <vt:lpstr>Downy Mildews</vt:lpstr>
      <vt:lpstr>Downy Mildews</vt:lpstr>
      <vt:lpstr>Is it Powdery Mildew or Downy Mildew?</vt:lpstr>
      <vt:lpstr>Bacterial Soft Rot</vt:lpstr>
      <vt:lpstr>Fusarium Dry Rot</vt:lpstr>
      <vt:lpstr>Is it Bacterial Soft Rot or Fusarium Dry Rot?</vt:lpstr>
      <vt:lpstr>White Mold</vt:lpstr>
      <vt:lpstr>Botrytis Rot (Gray Mold)</vt:lpstr>
      <vt:lpstr>White mold or gray mold?</vt:lpstr>
      <vt:lpstr>Common Abiotic Disorders</vt:lpstr>
      <vt:lpstr>Tips for Distinguishing Diseases  and Disorders</vt:lpstr>
      <vt:lpstr>Irrigation: Too Much and Too Little</vt:lpstr>
      <vt:lpstr>Too much water or a disease?</vt:lpstr>
      <vt:lpstr>Nutrient Deficiencies</vt:lpstr>
      <vt:lpstr>Virus or nutrient deficiency?</vt:lpstr>
      <vt:lpstr>Sunscald</vt:lpstr>
      <vt:lpstr>Sun scald or black mold?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Diagnosing Plant Diseases and Abiotic Disorders of Vegetables</dc:title>
  <dc:creator>Belinda Messenger Sikes</dc:creator>
  <cp:lastModifiedBy>Karey Windbiel</cp:lastModifiedBy>
  <cp:revision>22</cp:revision>
  <dcterms:created xsi:type="dcterms:W3CDTF">2019-09-04T18:21:10Z</dcterms:created>
  <dcterms:modified xsi:type="dcterms:W3CDTF">2019-10-04T21:57:33Z</dcterms:modified>
</cp:coreProperties>
</file>