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1"/>
  </p:sldMasterIdLst>
  <p:notesMasterIdLst>
    <p:notesMasterId r:id="rId30"/>
  </p:notesMasterIdLst>
  <p:handoutMasterIdLst>
    <p:handoutMasterId r:id="rId31"/>
  </p:handoutMasterIdLst>
  <p:sldIdLst>
    <p:sldId id="256" r:id="rId2"/>
    <p:sldId id="257" r:id="rId3"/>
    <p:sldId id="297" r:id="rId4"/>
    <p:sldId id="298" r:id="rId5"/>
    <p:sldId id="258" r:id="rId6"/>
    <p:sldId id="260" r:id="rId7"/>
    <p:sldId id="264" r:id="rId8"/>
    <p:sldId id="309" r:id="rId9"/>
    <p:sldId id="355" r:id="rId10"/>
    <p:sldId id="358" r:id="rId11"/>
    <p:sldId id="262" r:id="rId12"/>
    <p:sldId id="356" r:id="rId13"/>
    <p:sldId id="263" r:id="rId14"/>
    <p:sldId id="326" r:id="rId15"/>
    <p:sldId id="327" r:id="rId16"/>
    <p:sldId id="300" r:id="rId17"/>
    <p:sldId id="336" r:id="rId18"/>
    <p:sldId id="308" r:id="rId19"/>
    <p:sldId id="302" r:id="rId20"/>
    <p:sldId id="303" r:id="rId21"/>
    <p:sldId id="318" r:id="rId22"/>
    <p:sldId id="319" r:id="rId23"/>
    <p:sldId id="305" r:id="rId24"/>
    <p:sldId id="306" r:id="rId25"/>
    <p:sldId id="316" r:id="rId26"/>
    <p:sldId id="310" r:id="rId27"/>
    <p:sldId id="285" r:id="rId28"/>
    <p:sldId id="357" r:id="rId29"/>
  </p:sldIdLst>
  <p:sldSz cx="9144000" cy="6858000" type="screen4x3"/>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3"/>
    <p:restoredTop sz="66113"/>
  </p:normalViewPr>
  <p:slideViewPr>
    <p:cSldViewPr>
      <p:cViewPr varScale="1">
        <p:scale>
          <a:sx n="125" d="100"/>
          <a:sy n="125" d="100"/>
        </p:scale>
        <p:origin x="2016"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33069670-1F5A-1244-A8C2-403927507C22}"/>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fontAlgn="auto" hangingPunct="1">
              <a:spcBef>
                <a:spcPts val="0"/>
              </a:spcBef>
              <a:spcAft>
                <a:spcPts val="0"/>
              </a:spcAft>
              <a:defRPr sz="1300">
                <a:latin typeface="Arial" charset="0"/>
              </a:defRPr>
            </a:lvl1pPr>
          </a:lstStyle>
          <a:p>
            <a:pPr>
              <a:defRPr/>
            </a:pPr>
            <a:endParaRPr lang="en-US"/>
          </a:p>
        </p:txBody>
      </p:sp>
      <p:sp>
        <p:nvSpPr>
          <p:cNvPr id="200707" name="Rectangle 3">
            <a:extLst>
              <a:ext uri="{FF2B5EF4-FFF2-40B4-BE49-F238E27FC236}">
                <a16:creationId xmlns:a16="http://schemas.microsoft.com/office/drawing/2014/main" id="{E6C9CCFF-B25E-6041-9709-07D1367D72C4}"/>
              </a:ext>
            </a:extLst>
          </p:cNvPr>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fontAlgn="auto" hangingPunct="1">
              <a:spcBef>
                <a:spcPts val="0"/>
              </a:spcBef>
              <a:spcAft>
                <a:spcPts val="0"/>
              </a:spcAft>
              <a:defRPr sz="1300">
                <a:latin typeface="Arial" charset="0"/>
              </a:defRPr>
            </a:lvl1pPr>
          </a:lstStyle>
          <a:p>
            <a:pPr>
              <a:defRPr/>
            </a:pPr>
            <a:endParaRPr lang="en-US"/>
          </a:p>
        </p:txBody>
      </p:sp>
      <p:sp>
        <p:nvSpPr>
          <p:cNvPr id="200708" name="Rectangle 4">
            <a:extLst>
              <a:ext uri="{FF2B5EF4-FFF2-40B4-BE49-F238E27FC236}">
                <a16:creationId xmlns:a16="http://schemas.microsoft.com/office/drawing/2014/main" id="{21E80075-BD78-C845-9BDC-D1792BF9585A}"/>
              </a:ext>
            </a:extLst>
          </p:cNvPr>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fontAlgn="auto" hangingPunct="1">
              <a:spcBef>
                <a:spcPts val="0"/>
              </a:spcBef>
              <a:spcAft>
                <a:spcPts val="0"/>
              </a:spcAft>
              <a:defRPr sz="1300">
                <a:latin typeface="Arial" charset="0"/>
              </a:defRPr>
            </a:lvl1pPr>
          </a:lstStyle>
          <a:p>
            <a:pPr>
              <a:defRPr/>
            </a:pPr>
            <a:endParaRPr lang="en-US"/>
          </a:p>
        </p:txBody>
      </p:sp>
      <p:sp>
        <p:nvSpPr>
          <p:cNvPr id="200709" name="Rectangle 5">
            <a:extLst>
              <a:ext uri="{FF2B5EF4-FFF2-40B4-BE49-F238E27FC236}">
                <a16:creationId xmlns:a16="http://schemas.microsoft.com/office/drawing/2014/main" id="{60A4E09B-E565-D941-BD06-4EF911BE8DF5}"/>
              </a:ext>
            </a:extLst>
          </p:cNvPr>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fontAlgn="auto" hangingPunct="1">
              <a:spcBef>
                <a:spcPts val="0"/>
              </a:spcBef>
              <a:spcAft>
                <a:spcPts val="0"/>
              </a:spcAft>
              <a:defRPr sz="1300">
                <a:latin typeface="Arial" panose="020B0604020202020204" pitchFamily="34" charset="0"/>
              </a:defRPr>
            </a:lvl1pPr>
          </a:lstStyle>
          <a:p>
            <a:pPr>
              <a:defRPr/>
            </a:pPr>
            <a:fld id="{ACF240B8-B6A9-6144-A829-2D7AD0DD4D3D}" type="slidenum">
              <a:rPr lang="en-US" altLang="en-US"/>
              <a:pPr>
                <a:defRPr/>
              </a:pPr>
              <a:t>‹#›</a:t>
            </a:fld>
            <a:endParaRPr lang="en-US" altLang="en-US"/>
          </a:p>
        </p:txBody>
      </p:sp>
    </p:spTree>
    <p:extLst>
      <p:ext uri="{BB962C8B-B14F-4D97-AF65-F5344CB8AC3E}">
        <p14:creationId xmlns:p14="http://schemas.microsoft.com/office/powerpoint/2010/main" val="995300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F3B6C6D4-0011-5245-B6D6-442D6EF34590}"/>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fontAlgn="auto" hangingPunct="1">
              <a:spcBef>
                <a:spcPts val="0"/>
              </a:spcBef>
              <a:spcAft>
                <a:spcPts val="0"/>
              </a:spcAft>
              <a:defRPr sz="1300">
                <a:latin typeface="Arial" charset="0"/>
              </a:defRPr>
            </a:lvl1pPr>
          </a:lstStyle>
          <a:p>
            <a:pPr>
              <a:defRPr/>
            </a:pPr>
            <a:endParaRPr lang="en-US"/>
          </a:p>
        </p:txBody>
      </p:sp>
      <p:sp>
        <p:nvSpPr>
          <p:cNvPr id="71683" name="Rectangle 3">
            <a:extLst>
              <a:ext uri="{FF2B5EF4-FFF2-40B4-BE49-F238E27FC236}">
                <a16:creationId xmlns:a16="http://schemas.microsoft.com/office/drawing/2014/main" id="{AFBE0D66-4C3F-4E47-876B-2FEAB8B6CE9D}"/>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fontAlgn="auto" hangingPunct="1">
              <a:spcBef>
                <a:spcPts val="0"/>
              </a:spcBef>
              <a:spcAft>
                <a:spcPts val="0"/>
              </a:spcAft>
              <a:defRPr sz="1300">
                <a:latin typeface="Arial" charset="0"/>
              </a:defRPr>
            </a:lvl1pPr>
          </a:lstStyle>
          <a:p>
            <a:pPr>
              <a:defRPr/>
            </a:pPr>
            <a:endParaRPr lang="en-US"/>
          </a:p>
        </p:txBody>
      </p:sp>
      <p:sp>
        <p:nvSpPr>
          <p:cNvPr id="6148" name="Rectangle 4">
            <a:extLst>
              <a:ext uri="{FF2B5EF4-FFF2-40B4-BE49-F238E27FC236}">
                <a16:creationId xmlns:a16="http://schemas.microsoft.com/office/drawing/2014/main" id="{BB077BA1-87B4-574D-95DF-07CC142199B3}"/>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5" name="Rectangle 5">
            <a:extLst>
              <a:ext uri="{FF2B5EF4-FFF2-40B4-BE49-F238E27FC236}">
                <a16:creationId xmlns:a16="http://schemas.microsoft.com/office/drawing/2014/main" id="{6E15A76F-72B1-3F48-860D-DBEA2B3E99C0}"/>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686" name="Rectangle 6">
            <a:extLst>
              <a:ext uri="{FF2B5EF4-FFF2-40B4-BE49-F238E27FC236}">
                <a16:creationId xmlns:a16="http://schemas.microsoft.com/office/drawing/2014/main" id="{F5BC12CE-5F11-CE4B-AA98-F14A8C3E11D7}"/>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fontAlgn="auto" hangingPunct="1">
              <a:spcBef>
                <a:spcPts val="0"/>
              </a:spcBef>
              <a:spcAft>
                <a:spcPts val="0"/>
              </a:spcAft>
              <a:defRPr sz="1300">
                <a:latin typeface="Arial" charset="0"/>
              </a:defRPr>
            </a:lvl1pPr>
          </a:lstStyle>
          <a:p>
            <a:pPr>
              <a:defRPr/>
            </a:pPr>
            <a:endParaRPr lang="en-US"/>
          </a:p>
        </p:txBody>
      </p:sp>
      <p:sp>
        <p:nvSpPr>
          <p:cNvPr id="71687" name="Rectangle 7">
            <a:extLst>
              <a:ext uri="{FF2B5EF4-FFF2-40B4-BE49-F238E27FC236}">
                <a16:creationId xmlns:a16="http://schemas.microsoft.com/office/drawing/2014/main" id="{C03F80F5-1D52-E441-974D-6A379DAD9A11}"/>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fontAlgn="auto" hangingPunct="1">
              <a:spcBef>
                <a:spcPts val="0"/>
              </a:spcBef>
              <a:spcAft>
                <a:spcPts val="0"/>
              </a:spcAft>
              <a:defRPr sz="1300">
                <a:latin typeface="Arial" panose="020B0604020202020204" pitchFamily="34" charset="0"/>
              </a:defRPr>
            </a:lvl1pPr>
          </a:lstStyle>
          <a:p>
            <a:pPr>
              <a:defRPr/>
            </a:pPr>
            <a:fld id="{2F0EB1C8-90A7-0F47-B9AB-4A8A0F0985B7}" type="slidenum">
              <a:rPr lang="en-US" altLang="en-US"/>
              <a:pPr>
                <a:defRPr/>
              </a:pPr>
              <a:t>‹#›</a:t>
            </a:fld>
            <a:endParaRPr lang="en-US" altLang="en-US"/>
          </a:p>
        </p:txBody>
      </p:sp>
    </p:spTree>
    <p:extLst>
      <p:ext uri="{BB962C8B-B14F-4D97-AF65-F5344CB8AC3E}">
        <p14:creationId xmlns:p14="http://schemas.microsoft.com/office/powerpoint/2010/main" val="7167076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 talk about animals (or vertebrate pests) that could be eating the fruits and vegetables in your garden.</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a:t>
            </a:fld>
            <a:endParaRPr lang="en-US" altLang="en-US"/>
          </a:p>
        </p:txBody>
      </p:sp>
    </p:spTree>
    <p:extLst>
      <p:ext uri="{BB962C8B-B14F-4D97-AF65-F5344CB8AC3E}">
        <p14:creationId xmlns:p14="http://schemas.microsoft.com/office/powerpoint/2010/main" val="4174277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Managing tree squirrels is complicated and there are legal restrictions depending on where you live in the state. We don’t have time today to go over the specifics, but here is a good article on identifying tree squirrels and these management restrictions on the UC IPM urban and community blog. The blog post is based on an article first written for the UC IPM newsletter, </a:t>
            </a:r>
            <a:r>
              <a:rPr lang="en-US" i="1" dirty="0"/>
              <a:t>Retail Nursery and Garden Center IPM News</a:t>
            </a:r>
            <a:r>
              <a:rPr lang="en-US" dirty="0"/>
              <a:t>. </a:t>
            </a:r>
          </a:p>
          <a:p>
            <a:endParaRPr lang="en-US" dirty="0"/>
          </a:p>
          <a:p>
            <a:r>
              <a:rPr lang="en-US" dirty="0"/>
              <a:t>The easiest way to find the blog is to search for the terms “UC IPM tree squirrel blog”. The Tree Squirrels Pest Notes has similar information that will help in identifying and understanding these pests.</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10</a:t>
            </a:fld>
            <a:endParaRPr lang="en-US" altLang="en-US"/>
          </a:p>
        </p:txBody>
      </p:sp>
    </p:spTree>
    <p:extLst>
      <p:ext uri="{BB962C8B-B14F-4D97-AF65-F5344CB8AC3E}">
        <p14:creationId xmlns:p14="http://schemas.microsoft.com/office/powerpoint/2010/main" val="2619241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Pocket gophers are a very common pest as well. There are two pockets on their cheeks where they keep their vegetation that they rip up underground and bring them back to their nests.</a:t>
            </a:r>
          </a:p>
          <a:p>
            <a:endParaRPr lang="en-US" dirty="0"/>
          </a:p>
          <a:p>
            <a:r>
              <a:rPr lang="en-US" dirty="0"/>
              <a:t>You will rarely see gophers because they prefer to stay below ground. However, you will often see their mounds. They tend to be fan shaped with a plug in the middle. The reason they’re fan shaped is because gophers move soil at a 45 degree angle out of their burrow so the soil falls around on one side.</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11</a:t>
            </a:fld>
            <a:endParaRPr lang="en-US" altLang="en-US"/>
          </a:p>
        </p:txBody>
      </p:sp>
    </p:spTree>
    <p:extLst>
      <p:ext uri="{BB962C8B-B14F-4D97-AF65-F5344CB8AC3E}">
        <p14:creationId xmlns:p14="http://schemas.microsoft.com/office/powerpoint/2010/main" val="2585433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Gopher mounds may not always have that characteristic fan shape. Depending on the soil and how long the mound has been there, they may look different.</a:t>
            </a:r>
          </a:p>
          <a:p>
            <a:endParaRPr lang="en-US" dirty="0"/>
          </a:p>
          <a:p>
            <a:r>
              <a:rPr lang="en-US" dirty="0"/>
              <a:t>The mounds on the right are near the beach, the soil was sandy and it was windy so the mounds were not well preserved. Sometimes when you get photos, they’re not going to be the best quality, or most illustrative so it’s good to know what generally gopher mounds look like but it’s also important to familiarize yourself with the wide variety of what they can look like.</a:t>
            </a:r>
          </a:p>
          <a:p>
            <a:endParaRPr lang="en-US" dirty="0"/>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12</a:t>
            </a:fld>
            <a:endParaRPr lang="en-US" altLang="en-US"/>
          </a:p>
        </p:txBody>
      </p:sp>
    </p:spTree>
    <p:extLst>
      <p:ext uri="{BB962C8B-B14F-4D97-AF65-F5344CB8AC3E}">
        <p14:creationId xmlns:p14="http://schemas.microsoft.com/office/powerpoint/2010/main" val="854590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Gophers feed underground, they can weaken the plant or take it out completely. They’ll girdle trees and vines but because it happens below ground, you may not see the damage until it is too late.</a:t>
            </a:r>
          </a:p>
          <a:p>
            <a:endParaRPr lang="en-US" dirty="0"/>
          </a:p>
          <a:p>
            <a:r>
              <a:rPr lang="en-US" dirty="0"/>
              <a:t>They can also move so much soil that it compromises the structure of the ground and a tree can topple over as well. Mounds can also be tripping hazards.</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13</a:t>
            </a:fld>
            <a:endParaRPr lang="en-US" altLang="en-US"/>
          </a:p>
        </p:txBody>
      </p:sp>
    </p:spTree>
    <p:extLst>
      <p:ext uri="{BB962C8B-B14F-4D97-AF65-F5344CB8AC3E}">
        <p14:creationId xmlns:p14="http://schemas.microsoft.com/office/powerpoint/2010/main" val="2749456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Moles have different fur than most other animals, it grows up rather than at an angle so they’re often softer than other furry vertebrates. Moles are also burrowing mammals but they are NOT rodents. It doesn’t cause a lot of damage to fruits and vegetables typically. They prefer to eat worms and grubs.</a:t>
            </a:r>
          </a:p>
          <a:p>
            <a:endParaRPr lang="en-US" dirty="0"/>
          </a:p>
          <a:p>
            <a:r>
              <a:rPr lang="en-US" dirty="0"/>
              <a:t>Their mounds cause some of the same concerns as gophers such as tripping hazards, soil erosion, etc.</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14</a:t>
            </a:fld>
            <a:endParaRPr lang="en-US" altLang="en-US"/>
          </a:p>
        </p:txBody>
      </p:sp>
    </p:spTree>
    <p:extLst>
      <p:ext uri="{BB962C8B-B14F-4D97-AF65-F5344CB8AC3E}">
        <p14:creationId xmlns:p14="http://schemas.microsoft.com/office/powerpoint/2010/main" val="251514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Moles typically don’t do a lot of damage in vegetable gardens but  they can cause damage to lawns and crack turf. They burrow very close to the ground and tunnel near the surface. This tends to be where there’s more moisture, and more of the things that moles like to eat like grubs. These raised ridges of soil are indicative of moles, they’re the only critter that make these kinds of tunnels. The absence of these raised ridges, however, doesn’t mean you don’t have moles. But if you see them, it’s very likely you have moles.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Moles can be very difficult to control. You’ll sometimes see their mounds, which are very round, unlike pocket gopher mounds. There are no plugs visible typically. They’re round because moles move soil up at a 90 degree angle, so the soil fall evenly around their hole.</a:t>
            </a:r>
          </a:p>
          <a:p>
            <a:endParaRPr lang="en-US" dirty="0"/>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15</a:t>
            </a:fld>
            <a:endParaRPr lang="en-US" altLang="en-US"/>
          </a:p>
        </p:txBody>
      </p:sp>
    </p:spTree>
    <p:extLst>
      <p:ext uri="{BB962C8B-B14F-4D97-AF65-F5344CB8AC3E}">
        <p14:creationId xmlns:p14="http://schemas.microsoft.com/office/powerpoint/2010/main" val="1828057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have meadow voles? And not to be confused with moles! They’re different, and you do need to know which one you have to manage. So if you’re on the helpline, do clarify if they have moles or voles.</a:t>
            </a:r>
          </a:p>
          <a:p>
            <a:endParaRPr lang="en-US" dirty="0"/>
          </a:p>
          <a:p>
            <a:r>
              <a:rPr lang="en-US" dirty="0"/>
              <a:t>Typically you’ll find them near areas with lots of grass. They’re quite small mammals, about 4 to 6 inches in length. They’re larger than a mouse but smaller than most rats.</a:t>
            </a:r>
          </a:p>
          <a:p>
            <a:endParaRPr lang="en-US" dirty="0"/>
          </a:p>
          <a:p>
            <a:r>
              <a:rPr lang="en-US" dirty="0"/>
              <a:t>Their population cycles are interesting, there are some years where you won’t see many of them. Then a few years later, there will be tons of them.</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16</a:t>
            </a:fld>
            <a:endParaRPr lang="en-US" altLang="en-US"/>
          </a:p>
        </p:txBody>
      </p:sp>
    </p:spTree>
    <p:extLst>
      <p:ext uri="{BB962C8B-B14F-4D97-AF65-F5344CB8AC3E}">
        <p14:creationId xmlns:p14="http://schemas.microsoft.com/office/powerpoint/2010/main" val="2941988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Voles like areas where there’s a lot of vegetation. Their holes look a bit like gopher holes, but they have short runways that go into their tunnels. They can girdle stems, they consume a lot of vegetation. Most of their damage is above ground but they can do damage underground to cables, irrigation, etc.</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17</a:t>
            </a:fld>
            <a:endParaRPr lang="en-US" altLang="en-US"/>
          </a:p>
        </p:txBody>
      </p:sp>
    </p:spTree>
    <p:extLst>
      <p:ext uri="{BB962C8B-B14F-4D97-AF65-F5344CB8AC3E}">
        <p14:creationId xmlns:p14="http://schemas.microsoft.com/office/powerpoint/2010/main" val="1611147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California has rats and other rodents throughout the state, they’re really everywhere. There are a few different species of rats. Norway rats and roof rats tend to be the primary commensal rat species, living in and around human dwellings.</a:t>
            </a:r>
          </a:p>
          <a:p>
            <a:endParaRPr lang="en-US" dirty="0"/>
          </a:p>
          <a:p>
            <a:r>
              <a:rPr lang="en-US" dirty="0"/>
              <a:t>Rats can be difficult to control because they tend to be neophobic. Does anyone know what neophobic means? They’re afraid of new things. So they don’t like new traps. The other thing that makes them hard to control is their reproductive output which makes rodents a really challenging problem.</a:t>
            </a:r>
          </a:p>
          <a:p>
            <a:endParaRPr lang="en-US" dirty="0"/>
          </a:p>
          <a:p>
            <a:r>
              <a:rPr lang="en-US" dirty="0"/>
              <a:t>For commensal rodents, there are things in and around your house that you can use, there are certain tools available to you.</a:t>
            </a:r>
          </a:p>
          <a:p>
            <a:endParaRPr lang="en-US" dirty="0"/>
          </a:p>
          <a:p>
            <a:r>
              <a:rPr lang="en-US" dirty="0"/>
              <a:t>The deer mouse is a native species. We don’t typically find them in our houses, but you will sometimes find them in sheds and in more rural areas near natural areas.</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18</a:t>
            </a:fld>
            <a:endParaRPr lang="en-US" altLang="en-US"/>
          </a:p>
        </p:txBody>
      </p:sp>
    </p:spTree>
    <p:extLst>
      <p:ext uri="{BB962C8B-B14F-4D97-AF65-F5344CB8AC3E}">
        <p14:creationId xmlns:p14="http://schemas.microsoft.com/office/powerpoint/2010/main" val="2657155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Jackrabbits are not rabbits. They’re hares, primarily they’re an agricultural and rural pest species. They have huge ears that are nearly half the size of their bodies. They tend to do damage on the stems and leaves of plants, not as much the fruits and vegetables themselves.</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19</a:t>
            </a:fld>
            <a:endParaRPr lang="en-US" altLang="en-US"/>
          </a:p>
        </p:txBody>
      </p:sp>
    </p:spTree>
    <p:extLst>
      <p:ext uri="{BB962C8B-B14F-4D97-AF65-F5344CB8AC3E}">
        <p14:creationId xmlns:p14="http://schemas.microsoft.com/office/powerpoint/2010/main" val="3833605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textbook definition of what a vertebrate pest actually is as shown on the slide. </a:t>
            </a:r>
          </a:p>
          <a:p>
            <a:r>
              <a:rPr lang="en-US" dirty="0"/>
              <a:t>This means that a vertebrate pest can be something as small as a ground squirrel or as large as a black bear hanging out in your backyard. Remember, these species are not inherently pests. They’re only considered pests when they start to cause problems.</a:t>
            </a:r>
          </a:p>
          <a:p>
            <a:endParaRPr lang="en-US" dirty="0"/>
          </a:p>
          <a:p>
            <a:r>
              <a:rPr lang="en-US" dirty="0"/>
              <a:t>Different kinds of pests can cause damage in different ways. Today, we’re going to focus on the vertebrate pests that cause damage in your gardens, and the pests that will eat your fruits and vegetables. We’re going to try to help you figure out what might be eating the things you’re growing.</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a:t>
            </a:fld>
            <a:endParaRPr lang="en-US" altLang="en-US"/>
          </a:p>
        </p:txBody>
      </p:sp>
    </p:spTree>
    <p:extLst>
      <p:ext uri="{BB962C8B-B14F-4D97-AF65-F5344CB8AC3E}">
        <p14:creationId xmlns:p14="http://schemas.microsoft.com/office/powerpoint/2010/main" val="3159257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Cottontails are much smaller than jackrabbits. Their ears are substantial but much shorter than jackrabbits. The damage they cause is similar to jackrabbits, with damage to stems and leaves of plants. They’re more of a problem in urban areas with landscapes, nurseries, etc.</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20</a:t>
            </a:fld>
            <a:endParaRPr lang="en-US" altLang="en-US"/>
          </a:p>
        </p:txBody>
      </p:sp>
    </p:spTree>
    <p:extLst>
      <p:ext uri="{BB962C8B-B14F-4D97-AF65-F5344CB8AC3E}">
        <p14:creationId xmlns:p14="http://schemas.microsoft.com/office/powerpoint/2010/main" val="528241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species are found in urban areas. They will get into your fruits and vegetables. Raccoons and opossums can carry diseases like salmonella that can be harmful to pets and humans.</a:t>
            </a:r>
          </a:p>
          <a:p>
            <a:endParaRPr lang="en-US" dirty="0"/>
          </a:p>
          <a:p>
            <a:r>
              <a:rPr lang="en-US" dirty="0"/>
              <a:t>If you feed your pets outside, which you shouldn’t, be sure that the food containers are sealed otherwise you will attract these vertebrate pests.</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21</a:t>
            </a:fld>
            <a:endParaRPr lang="en-US" altLang="en-US"/>
          </a:p>
        </p:txBody>
      </p:sp>
    </p:spTree>
    <p:extLst>
      <p:ext uri="{BB962C8B-B14F-4D97-AF65-F5344CB8AC3E}">
        <p14:creationId xmlns:p14="http://schemas.microsoft.com/office/powerpoint/2010/main" val="2969771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times, skunks are after grubs and insects. They do more damage on turf as opposed to your vegetable gardens while they look for food.</a:t>
            </a:r>
          </a:p>
          <a:p>
            <a:endParaRPr lang="en-US" dirty="0"/>
          </a:p>
          <a:p>
            <a:r>
              <a:rPr lang="en-US" dirty="0"/>
              <a:t>What disease are we most concerned about with skunks? Rabies! There aren’t a lot of instances of rabies in California. You’re more likely to get rabies from a feral cat scratch or a bat, but skunks can transmit the disease.</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22</a:t>
            </a:fld>
            <a:endParaRPr lang="en-US" altLang="en-US"/>
          </a:p>
        </p:txBody>
      </p:sp>
    </p:spTree>
    <p:extLst>
      <p:ext uri="{BB962C8B-B14F-4D97-AF65-F5344CB8AC3E}">
        <p14:creationId xmlns:p14="http://schemas.microsoft.com/office/powerpoint/2010/main" val="4121828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Deer pests may not be present in all regions of California, but they are pests in certain areas. They’re pretty distinctive. They can be pests in urban areas that are really close to natural resources areas. They don’t have to physically be in your yard, they can simply eat alongside your yard.</a:t>
            </a:r>
          </a:p>
          <a:p>
            <a:endParaRPr lang="en-US" dirty="0"/>
          </a:p>
          <a:p>
            <a:r>
              <a:rPr lang="en-US" dirty="0"/>
              <a:t>Mostly, they will do damage at dawn and dusk. So it’s important to consider when you’re looking for damage. Their poop is fairly easy to identify and their footprints are very distinctive as well.</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23</a:t>
            </a:fld>
            <a:endParaRPr lang="en-US" altLang="en-US"/>
          </a:p>
        </p:txBody>
      </p:sp>
    </p:spTree>
    <p:extLst>
      <p:ext uri="{BB962C8B-B14F-4D97-AF65-F5344CB8AC3E}">
        <p14:creationId xmlns:p14="http://schemas.microsoft.com/office/powerpoint/2010/main" val="1216928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Birds can be urban pests as well. They’ll often eat fruits and vegetables. Starlings and house finches can be very common in urban areas so they’re often some of the pests you may encounter. They also carry diseases that can be transmitted to humans.</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24</a:t>
            </a:fld>
            <a:endParaRPr lang="en-US" altLang="en-US"/>
          </a:p>
        </p:txBody>
      </p:sp>
    </p:spTree>
    <p:extLst>
      <p:ext uri="{BB962C8B-B14F-4D97-AF65-F5344CB8AC3E}">
        <p14:creationId xmlns:p14="http://schemas.microsoft.com/office/powerpoint/2010/main" val="1697273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options for vertebrate pest control. We always recommend an integrated management approach.</a:t>
            </a:r>
          </a:p>
          <a:p>
            <a:endParaRPr lang="en-US" dirty="0"/>
          </a:p>
          <a:p>
            <a:r>
              <a:rPr lang="en-US" dirty="0"/>
              <a:t>Biological control of certain species can be challenging. For example, with rodents, they reproduce so quickly, that it’s not always possible to control the population through biological control only.</a:t>
            </a:r>
          </a:p>
          <a:p>
            <a:endParaRPr lang="en-US" dirty="0"/>
          </a:p>
          <a:p>
            <a:r>
              <a:rPr lang="en-US" dirty="0"/>
              <a:t>Cultural controls like habitat modification can be effective like removing brush piles and vegetation management for boles.</a:t>
            </a:r>
          </a:p>
          <a:p>
            <a:endParaRPr lang="en-US" dirty="0"/>
          </a:p>
          <a:p>
            <a:r>
              <a:rPr lang="en-US" dirty="0"/>
              <a:t>Some of our physical controls like exclusion and trapping work well. Raised flower beds, fencing to keep rabbits out, tree protectors to reduce damage from girdling. Frightening devices are not effect all across the board, some of the work well, some of them don’t. And it depends on what you’re trying to manage. Trapping can be a very effective tool as well and you don’t need any special permits for them.</a:t>
            </a:r>
          </a:p>
          <a:p>
            <a:endParaRPr lang="en-US" dirty="0"/>
          </a:p>
          <a:p>
            <a:r>
              <a:rPr lang="en-US" dirty="0"/>
              <a:t>Repellents and rodenticides can be effective chemical control. Sometimes repellents don’t work, it just depends on what kind. As for rodenticides, they’re not all the same and they don’t have the same impacts. Burrow fumigants can also be used for underground burrowing pests.</a:t>
            </a:r>
          </a:p>
          <a:p>
            <a:endParaRPr lang="en-US" dirty="0"/>
          </a:p>
          <a:p>
            <a:r>
              <a:rPr lang="en-US" dirty="0"/>
              <a:t>For the last two management methods, physical and chemical controls, it’s extremely important that you know exactly what pest you have before you use these controls.</a:t>
            </a:r>
          </a:p>
          <a:p>
            <a:endParaRPr lang="en-US" dirty="0"/>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25</a:t>
            </a:fld>
            <a:endParaRPr lang="en-US" altLang="en-US"/>
          </a:p>
        </p:txBody>
      </p:sp>
    </p:spTree>
    <p:extLst>
      <p:ext uri="{BB962C8B-B14F-4D97-AF65-F5344CB8AC3E}">
        <p14:creationId xmlns:p14="http://schemas.microsoft.com/office/powerpoint/2010/main" val="2354380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different options available for different types of pests. If you have squirrels, you need to know if you have tree squirrels or ground squirrels. As you can see, the control options are different for tree squirrels and ground squirrels.</a:t>
            </a:r>
          </a:p>
          <a:p>
            <a:endParaRPr lang="en-US" dirty="0"/>
          </a:p>
          <a:p>
            <a:r>
              <a:rPr lang="en-US" dirty="0"/>
              <a:t>Not every tool is effective for all species. And not every species has the same set of tools to use to manage. It’s important to keep this in mind because you can’t always recommend the same thing. There’s no magic answer. You have to know what management option is effective for what pest you have. Again, identification of the pest is extremely important.</a:t>
            </a:r>
          </a:p>
          <a:p>
            <a:endParaRPr lang="en-US" dirty="0"/>
          </a:p>
          <a:p>
            <a:r>
              <a:rPr lang="en-US" dirty="0"/>
              <a:t>You can legally shoot things in California, just not everything. As long as they are not game species unless you have a game license, and as long as your city or area allows it.</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26</a:t>
            </a:fld>
            <a:endParaRPr lang="en-US" altLang="en-US"/>
          </a:p>
        </p:txBody>
      </p:sp>
    </p:spTree>
    <p:extLst>
      <p:ext uri="{BB962C8B-B14F-4D97-AF65-F5344CB8AC3E}">
        <p14:creationId xmlns:p14="http://schemas.microsoft.com/office/powerpoint/2010/main" val="2065939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types of traps that can be used for different vertebrate pests. These are species dependent, and it’s important to know what you have so you. know how to set them. There are many different traps and they all work a little differently.</a:t>
            </a:r>
          </a:p>
          <a:p>
            <a:endParaRPr lang="en-US" dirty="0"/>
          </a:p>
          <a:p>
            <a:r>
              <a:rPr lang="en-US" dirty="0"/>
              <a:t>When you’re trapping, it is important to consider live vs kill traps depending on what you need. Kill traps kill the target animal, the benefit is that if you are trying to remove an animal, the trap has done it for you. The downside, is that the trap does not discriminate so it can kill nontarget species.  If you are worried about nontarget species, life traps won’t harm them.</a:t>
            </a:r>
          </a:p>
          <a:p>
            <a:endParaRPr lang="en-US" dirty="0"/>
          </a:p>
          <a:p>
            <a:r>
              <a:rPr lang="en-US" dirty="0"/>
              <a:t>Wire cage live traps are very common. However, you must release the animal where you caught it or euthanize it appropriately. It is illegal in California to translocate wildlife or bring it somewhere else. And it’s a terrible wildlife practice. Some of these pests carry diseases and parasites and if you move a pest somewhere else, you can spread these diseases and parasites to new populations. So don’t translocate animal pests!</a:t>
            </a:r>
          </a:p>
          <a:p>
            <a:endParaRPr lang="en-US" dirty="0"/>
          </a:p>
          <a:p>
            <a:r>
              <a:rPr lang="en-US" dirty="0"/>
              <a:t>Two techniques are recommended as the most humane ways of euthanizing: shooting (which is not usually legal in urban areas) or gassing in a carbon dioxide chamber.</a:t>
            </a:r>
          </a:p>
          <a:p>
            <a:endParaRPr lang="en-US" dirty="0"/>
          </a:p>
          <a:p>
            <a:r>
              <a:rPr lang="en-US" dirty="0"/>
              <a:t>People are not always comfortable with either of these options, so hiring a professional may be an option to take care of vertebrate pests.</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27</a:t>
            </a:fld>
            <a:endParaRPr lang="en-US" altLang="en-US"/>
          </a:p>
        </p:txBody>
      </p:sp>
    </p:spTree>
    <p:extLst>
      <p:ext uri="{BB962C8B-B14F-4D97-AF65-F5344CB8AC3E}">
        <p14:creationId xmlns:p14="http://schemas.microsoft.com/office/powerpoint/2010/main" val="3642515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For information about managing vertebrate pests and other pests of homes, gardens, landscape, and turf, visit the UC IPM website at </a:t>
            </a:r>
            <a:r>
              <a:rPr lang="en-US" sz="1200" dirty="0" err="1"/>
              <a:t>ipm.ucanr.edu</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Thank you!</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28</a:t>
            </a:fld>
            <a:endParaRPr lang="en-US" altLang="en-US"/>
          </a:p>
        </p:txBody>
      </p:sp>
    </p:spTree>
    <p:extLst>
      <p:ext uri="{BB962C8B-B14F-4D97-AF65-F5344CB8AC3E}">
        <p14:creationId xmlns:p14="http://schemas.microsoft.com/office/powerpoint/2010/main" val="133808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managing vertebrate pests, we want to use integrated pest management, or IPM, and use a wide range of practices and multiple strategies. These may include mechanical and physical control, cultural control. We may use all of these different practices, or we might just use one. It depends on what type of pest you have.</a:t>
            </a:r>
          </a:p>
          <a:p>
            <a:endParaRPr lang="en-US" dirty="0"/>
          </a:p>
          <a:p>
            <a:r>
              <a:rPr lang="en-US" dirty="0"/>
              <a:t>The most important thing in deciding what practices you need to use is pest identification. If you don’t know what it is, you can’t do anything about it. You can’t set a trap because you might catch something you don’t want. You cant put out a toxicant because, again, you might expose something you don’t want to. You have to know what you have before you can do any management.</a:t>
            </a:r>
          </a:p>
          <a:p>
            <a:endParaRPr lang="en-US" dirty="0"/>
          </a:p>
          <a:p>
            <a:r>
              <a:rPr lang="en-US" dirty="0"/>
              <a:t>With this example of moles, if you mow regularly and reduce vegetation, you’re less likely to have damage from this pest. Once you’ve reduce the population, you can use trapping to remove the remaining population. Using these two strategies is an example of an integrated approach to controlling vertebrate pests.</a:t>
            </a:r>
          </a:p>
          <a:p>
            <a:endParaRPr lang="en-US" dirty="0"/>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3</a:t>
            </a:fld>
            <a:endParaRPr lang="en-US" altLang="en-US"/>
          </a:p>
        </p:txBody>
      </p:sp>
    </p:spTree>
    <p:extLst>
      <p:ext uri="{BB962C8B-B14F-4D97-AF65-F5344CB8AC3E}">
        <p14:creationId xmlns:p14="http://schemas.microsoft.com/office/powerpoint/2010/main" val="2622583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very important to understand the biology and ecology of pests because they can really direct you to which tool or set of tools you should use to manage pests.</a:t>
            </a:r>
          </a:p>
          <a:p>
            <a:endParaRPr lang="en-US" dirty="0"/>
          </a:p>
          <a:p>
            <a:r>
              <a:rPr lang="en-US" dirty="0"/>
              <a:t>Here’s an example with ground squirrels. If you look at the top two lines on this chart, it shows the activity of juveniles and adults. They’re not active year round. So if you’re trying to manage ground squirrels, its best not to do it when they’re hibernating. It’s not shown on this graph, but ground squirrels also estivate, meaning they are not active during some of the hottest parts of the year.</a:t>
            </a:r>
          </a:p>
          <a:p>
            <a:endParaRPr lang="en-US" dirty="0"/>
          </a:p>
          <a:p>
            <a:r>
              <a:rPr lang="en-US" dirty="0"/>
              <a:t>If you look at the third line, it shows what ground squirrels eat. So in the first half of the year, ground squirrels eat green material and in the second half of the year, they eat seeds.</a:t>
            </a:r>
          </a:p>
          <a:p>
            <a:endParaRPr lang="en-US" dirty="0"/>
          </a:p>
          <a:p>
            <a:r>
              <a:rPr lang="en-US" dirty="0"/>
              <a:t>If you look at the next two lines, which both have high efficacy, fumigation and toxic baits, they only work at certain times of the year. Why might fumigation be more effective at the beginning of the year? (when the ground is wet, fumigants work much better)</a:t>
            </a:r>
          </a:p>
          <a:p>
            <a:br>
              <a:rPr lang="en-US" dirty="0"/>
            </a:br>
            <a:r>
              <a:rPr lang="en-US" dirty="0"/>
              <a:t>Why does toxic bait work so well in the second half of the year? (that’s when they’re foraging for seeds, baits are often covered in seeds and rolled oats)</a:t>
            </a:r>
          </a:p>
          <a:p>
            <a:endParaRPr lang="en-US" dirty="0"/>
          </a:p>
          <a:p>
            <a:r>
              <a:rPr lang="en-US" dirty="0"/>
              <a:t>So you can see why it’s important to know and understand the biology and ecology of the pest so you can select management tools that will work successfully.</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4</a:t>
            </a:fld>
            <a:endParaRPr lang="en-US" altLang="en-US"/>
          </a:p>
        </p:txBody>
      </p:sp>
    </p:spTree>
    <p:extLst>
      <p:ext uri="{BB962C8B-B14F-4D97-AF65-F5344CB8AC3E}">
        <p14:creationId xmlns:p14="http://schemas.microsoft.com/office/powerpoint/2010/main" val="467494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one thing in your management strategy is to know what pest you have. Once you know what it is, then you can  assess management options. Some traps you set above ground, while others you set below ground. Some bait stations are above ground, like this ground squirrel bait station in the bottom picture, while others are below ground.</a:t>
            </a:r>
          </a:p>
          <a:p>
            <a:endParaRPr lang="en-US" dirty="0"/>
          </a:p>
          <a:p>
            <a:r>
              <a:rPr lang="en-US" dirty="0"/>
              <a:t>The UC IPM Pest Notes series for vertebrate pests will guide you through identifying the animal and finding appropriate management tools. </a:t>
            </a:r>
          </a:p>
          <a:p>
            <a:endParaRPr lang="en-US" dirty="0"/>
          </a:p>
          <a:p>
            <a:r>
              <a:rPr lang="en-US" dirty="0"/>
              <a:t>Once you know what you have, you can assess the different strategies that are available, and what make sense for your situation. There are several things you want to consider. What’s the cost? How practical is it? Do you need to be a certified applicator to use a particular material? Or can any homeowner or resident use this strategy? If you’re in a more rural environment, are there any protected species that may be affected by your management strategy?</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5</a:t>
            </a:fld>
            <a:endParaRPr lang="en-US" altLang="en-US"/>
          </a:p>
        </p:txBody>
      </p:sp>
    </p:spTree>
    <p:extLst>
      <p:ext uri="{BB962C8B-B14F-4D97-AF65-F5344CB8AC3E}">
        <p14:creationId xmlns:p14="http://schemas.microsoft.com/office/powerpoint/2010/main" val="3467366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go through a few different animals you may encounter around gardens and homes.</a:t>
            </a:r>
          </a:p>
          <a:p>
            <a:endParaRPr lang="en-US" dirty="0"/>
          </a:p>
          <a:p>
            <a:r>
              <a:rPr lang="en-US" dirty="0"/>
              <a:t>Ground squirrels are rodents that are typically considered pests. They’re gray and brown in color, sometimes with a speckled or mottled appearance. They have a saddle on the back of their shoulders that’s a creamy color and they have a whiteish circle around their eye. Other squirrel species (like tree squirrels) do not have these characteristics.</a:t>
            </a:r>
          </a:p>
          <a:p>
            <a:endParaRPr lang="en-US" dirty="0"/>
          </a:p>
          <a:p>
            <a:r>
              <a:rPr lang="en-US" dirty="0"/>
              <a:t>Ground squirrels are social, which means they have family groups and are typically found together instead of solitary.</a:t>
            </a:r>
          </a:p>
          <a:p>
            <a:endParaRPr lang="en-US" dirty="0"/>
          </a:p>
          <a:p>
            <a:r>
              <a:rPr lang="en-US" dirty="0"/>
              <a:t>Ground squirrels are one of the major vertebrate pests in California, in agriculture and landscapes. They can girdle trees, consume forbs and grasses, they like to chew on irrigation lines. They burrow in the ground and by moving that much soil, they can contribute to significant soil erosion. </a:t>
            </a:r>
          </a:p>
          <a:p>
            <a:endParaRPr lang="en-US" dirty="0"/>
          </a:p>
          <a:p>
            <a:r>
              <a:rPr lang="en-US" dirty="0"/>
              <a:t>If their burrow networks are near buildings or on hillsides, sometimes when it rains you’ll get water rushing through their burrow channels which can destabilize soil and potentially cause a huge amount of erosion.</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6</a:t>
            </a:fld>
            <a:endParaRPr lang="en-US" altLang="en-US"/>
          </a:p>
        </p:txBody>
      </p:sp>
    </p:spTree>
    <p:extLst>
      <p:ext uri="{BB962C8B-B14F-4D97-AF65-F5344CB8AC3E}">
        <p14:creationId xmlns:p14="http://schemas.microsoft.com/office/powerpoint/2010/main" val="3213174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 squirrels typically have multiple burrow openings. We see ground squirrels commonly during the day because that’s the time they are active.</a:t>
            </a:r>
          </a:p>
          <a:p>
            <a:endParaRPr lang="en-US" dirty="0"/>
          </a:p>
          <a:p>
            <a:r>
              <a:rPr lang="en-US" dirty="0"/>
              <a:t>Sometimes squirrels will burrow under buildings. Typically they prefer to burrow, den, or next in open areas because they can see predators coming.</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you receive a call on the help line about something eating something, one of the questions you can ask is, “Have you seen any squirrels?” Because ground squirrels are active during the day (diurnal), we can see them and they’re fairly easy to identify.</a:t>
            </a:r>
          </a:p>
          <a:p>
            <a:endParaRPr lang="en-US" dirty="0"/>
          </a:p>
          <a:p>
            <a:r>
              <a:rPr lang="en-US" dirty="0"/>
              <a:t>Ground squirrels, like other pest species (skunks, racoons, rodents), will often use brush, wood piles or pruning piles for harborage. So getting rid of those kinds of  piles will help reduce vertebrate pests ability to establish in your yard.</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7</a:t>
            </a:fld>
            <a:endParaRPr lang="en-US" altLang="en-US"/>
          </a:p>
        </p:txBody>
      </p:sp>
    </p:spTree>
    <p:extLst>
      <p:ext uri="{BB962C8B-B14F-4D97-AF65-F5344CB8AC3E}">
        <p14:creationId xmlns:p14="http://schemas.microsoft.com/office/powerpoint/2010/main" val="216124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particular, the squirrels that are orange and eat lots of fruits and nuts are the Eastern fox squirrel. There’s also the Eastern gray squirrel. Both of these are non-native to California. Depending on where you are throughout the state, you may encounter one or the other or both. They are a major pest in California. They are invasive and spreading quickly.  Like ground squirrels, they are also diurnal  which means they are active during the day.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8</a:t>
            </a:fld>
            <a:endParaRPr lang="en-US" altLang="en-US"/>
          </a:p>
        </p:txBody>
      </p:sp>
    </p:spTree>
    <p:extLst>
      <p:ext uri="{BB962C8B-B14F-4D97-AF65-F5344CB8AC3E}">
        <p14:creationId xmlns:p14="http://schemas.microsoft.com/office/powerpoint/2010/main" val="2754565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 are four different kinds of tree squirrels throughout California. Not all these squirrels are in all areas in California yet, especially the non-native ones. But they are expanding their range and if you don’t have them now, you will likely see them soon.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Upper left: Eastern fox squirrel (also called red fox squirrel)</a:t>
            </a:r>
          </a:p>
          <a:p>
            <a:r>
              <a:rPr lang="en-US" dirty="0"/>
              <a:t>Upper right is the Eastern gray squirrel</a:t>
            </a:r>
          </a:p>
          <a:p>
            <a:r>
              <a:rPr lang="en-US" dirty="0"/>
              <a:t>Bottom right is the native Douglas squirrel</a:t>
            </a:r>
          </a:p>
          <a:p>
            <a:r>
              <a:rPr lang="en-US" dirty="0"/>
              <a:t>Bottom left is native Western gray squirrel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native Western Gray squirrel typically doesn’t cause too much damage. Management for these species is quite different. For eastern fox squirrels, there are not many restrictions for their management. For  Eastern gray, western fox, or even the </a:t>
            </a:r>
            <a:r>
              <a:rPr lang="en-US" dirty="0" err="1"/>
              <a:t>douglas</a:t>
            </a:r>
            <a:r>
              <a:rPr lang="en-US" dirty="0"/>
              <a:t> squirrel, they require a permit to trap from CA Fish and Wildlife because they’re considered a game species.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9</a:t>
            </a:fld>
            <a:endParaRPr lang="en-US" altLang="en-US"/>
          </a:p>
        </p:txBody>
      </p:sp>
    </p:spTree>
    <p:extLst>
      <p:ext uri="{BB962C8B-B14F-4D97-AF65-F5344CB8AC3E}">
        <p14:creationId xmlns:p14="http://schemas.microsoft.com/office/powerpoint/2010/main" val="961113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4">
            <a:extLst>
              <a:ext uri="{FF2B5EF4-FFF2-40B4-BE49-F238E27FC236}">
                <a16:creationId xmlns:a16="http://schemas.microsoft.com/office/drawing/2014/main" id="{1D0BE031-AAEB-6044-A78F-18EFA387B212}"/>
              </a:ext>
            </a:extLst>
          </p:cNvPr>
          <p:cNvSpPr>
            <a:spLocks/>
          </p:cNvSpPr>
          <p:nvPr/>
        </p:nvSpPr>
        <p:spPr bwMode="auto">
          <a:xfrm>
            <a:off x="-31750" y="4321175"/>
            <a:ext cx="1395413" cy="781050"/>
          </a:xfrm>
          <a:custGeom>
            <a:avLst/>
            <a:gdLst>
              <a:gd name="T0" fmla="*/ 5799 w 8042"/>
              <a:gd name="T1" fmla="*/ 10000 h 10000"/>
              <a:gd name="T2" fmla="*/ 5961 w 8042"/>
              <a:gd name="T3" fmla="*/ 9880 h 10000"/>
              <a:gd name="T4" fmla="*/ 5988 w 8042"/>
              <a:gd name="T5" fmla="*/ 9820 h 10000"/>
              <a:gd name="T6" fmla="*/ 8042 w 8042"/>
              <a:gd name="T7" fmla="*/ 5260 h 10000"/>
              <a:gd name="T8" fmla="*/ 8042 w 8042"/>
              <a:gd name="T9" fmla="*/ 4721 h 10000"/>
              <a:gd name="T10" fmla="*/ 5988 w 8042"/>
              <a:gd name="T11" fmla="*/ 221 h 10000"/>
              <a:gd name="T12" fmla="*/ 5961 w 8042"/>
              <a:gd name="T13" fmla="*/ 160 h 10000"/>
              <a:gd name="T14" fmla="*/ 5799 w 8042"/>
              <a:gd name="T15" fmla="*/ 41 h 10000"/>
              <a:gd name="T16" fmla="*/ 18 w 8042"/>
              <a:gd name="T17" fmla="*/ 0 h 10000"/>
              <a:gd name="T18" fmla="*/ 0 w 8042"/>
              <a:gd name="T19" fmla="*/ 9991 h 10000"/>
              <a:gd name="T20" fmla="*/ 5799 w 8042"/>
              <a:gd name="T21" fmla="*/ 10000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8B0C7FE9-C179-044A-A3F8-265B28998E2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E6AE57A-1599-9149-B887-731CC1BF714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F40C37C-1D60-DC49-9F40-FC62898176B0}"/>
              </a:ext>
            </a:extLst>
          </p:cNvPr>
          <p:cNvSpPr>
            <a:spLocks noGrp="1"/>
          </p:cNvSpPr>
          <p:nvPr>
            <p:ph type="sldNum" sz="quarter" idx="12"/>
          </p:nvPr>
        </p:nvSpPr>
        <p:spPr>
          <a:xfrm>
            <a:off x="423863" y="4529138"/>
            <a:ext cx="584200" cy="365125"/>
          </a:xfrm>
        </p:spPr>
        <p:txBody>
          <a:bodyPr/>
          <a:lstStyle>
            <a:lvl1pPr>
              <a:defRPr/>
            </a:lvl1pPr>
          </a:lstStyle>
          <a:p>
            <a:pPr>
              <a:defRPr/>
            </a:pPr>
            <a:fld id="{D35164F6-AD3F-9446-A8AB-E2C8D80573A2}" type="slidenum">
              <a:rPr lang="en-US" altLang="en-US"/>
              <a:pPr>
                <a:defRPr/>
              </a:pPr>
              <a:t>‹#›</a:t>
            </a:fld>
            <a:endParaRPr lang="en-US" altLang="en-US"/>
          </a:p>
        </p:txBody>
      </p:sp>
    </p:spTree>
    <p:extLst>
      <p:ext uri="{BB962C8B-B14F-4D97-AF65-F5344CB8AC3E}">
        <p14:creationId xmlns:p14="http://schemas.microsoft.com/office/powerpoint/2010/main" val="600110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574430AF-0F34-7040-9520-F00BB5FCB9FF}"/>
              </a:ext>
            </a:extLst>
          </p:cNvPr>
          <p:cNvSpPr>
            <a:spLocks/>
          </p:cNvSpPr>
          <p:nvPr/>
        </p:nvSpPr>
        <p:spPr bwMode="auto">
          <a:xfrm flipV="1">
            <a:off x="0" y="3167063"/>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F1217890-EE1C-384E-81AC-EE85A8EC456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7848C0F-9DC6-6040-B026-F13B2E4743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171C61-8A03-A64C-AE5B-D02F4E92BF98}"/>
              </a:ext>
            </a:extLst>
          </p:cNvPr>
          <p:cNvSpPr>
            <a:spLocks noGrp="1"/>
          </p:cNvSpPr>
          <p:nvPr>
            <p:ph type="sldNum" sz="quarter" idx="12"/>
          </p:nvPr>
        </p:nvSpPr>
        <p:spPr>
          <a:xfrm>
            <a:off x="511175" y="3244850"/>
            <a:ext cx="585788" cy="365125"/>
          </a:xfrm>
        </p:spPr>
        <p:txBody>
          <a:bodyPr/>
          <a:lstStyle>
            <a:lvl1pPr>
              <a:defRPr/>
            </a:lvl1pPr>
          </a:lstStyle>
          <a:p>
            <a:pPr>
              <a:defRPr/>
            </a:pPr>
            <a:fld id="{BFED4D55-0AFA-C741-A7D3-82D89D5FE1B9}" type="slidenum">
              <a:rPr lang="en-US" altLang="en-US"/>
              <a:pPr>
                <a:defRPr/>
              </a:pPr>
              <a:t>‹#›</a:t>
            </a:fld>
            <a:endParaRPr lang="en-US" altLang="en-US"/>
          </a:p>
        </p:txBody>
      </p:sp>
    </p:spTree>
    <p:extLst>
      <p:ext uri="{BB962C8B-B14F-4D97-AF65-F5344CB8AC3E}">
        <p14:creationId xmlns:p14="http://schemas.microsoft.com/office/powerpoint/2010/main" val="2676606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FF08668-B828-2342-800E-62309C12ADA7}"/>
              </a:ext>
            </a:extLst>
          </p:cNvPr>
          <p:cNvSpPr>
            <a:spLocks/>
          </p:cNvSpPr>
          <p:nvPr/>
        </p:nvSpPr>
        <p:spPr bwMode="auto">
          <a:xfrm flipV="1">
            <a:off x="0" y="3167063"/>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62">
            <a:extLst>
              <a:ext uri="{FF2B5EF4-FFF2-40B4-BE49-F238E27FC236}">
                <a16:creationId xmlns:a16="http://schemas.microsoft.com/office/drawing/2014/main" id="{7F762F07-A16A-704C-9ADB-11642A5D6A3E}"/>
              </a:ext>
            </a:extLst>
          </p:cNvPr>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8000">
                <a:solidFill>
                  <a:schemeClr val="accent1"/>
                </a:solidFill>
                <a:latin typeface="Arial" panose="020B0604020202020204" pitchFamily="34" charset="0"/>
              </a:rPr>
              <a:t>“</a:t>
            </a:r>
          </a:p>
        </p:txBody>
      </p:sp>
      <p:sp>
        <p:nvSpPr>
          <p:cNvPr id="7" name="TextBox 63">
            <a:extLst>
              <a:ext uri="{FF2B5EF4-FFF2-40B4-BE49-F238E27FC236}">
                <a16:creationId xmlns:a16="http://schemas.microsoft.com/office/drawing/2014/main" id="{B29C6834-A78A-114D-BD7C-90C39501C107}"/>
              </a:ext>
            </a:extLst>
          </p:cNvPr>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8000">
                <a:solidFill>
                  <a:schemeClr val="accent1"/>
                </a:solidFill>
                <a:latin typeface="Arial" panose="020B0604020202020204" pitchFamily="34" charset="0"/>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BEA7C95B-4B0E-5347-B271-DF51A739B219}"/>
              </a:ext>
            </a:extLst>
          </p:cNvPr>
          <p:cNvSpPr>
            <a:spLocks noGrp="1"/>
          </p:cNvSpPr>
          <p:nvPr>
            <p:ph type="dt" sz="half" idx="14"/>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5EC70D46-CB4D-FD40-807D-C417B97D1BDA}"/>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977DEB06-0337-6148-85E1-BF2226850A99}"/>
              </a:ext>
            </a:extLst>
          </p:cNvPr>
          <p:cNvSpPr>
            <a:spLocks noGrp="1"/>
          </p:cNvSpPr>
          <p:nvPr>
            <p:ph type="sldNum" sz="quarter" idx="16"/>
          </p:nvPr>
        </p:nvSpPr>
        <p:spPr>
          <a:xfrm>
            <a:off x="511175" y="3244850"/>
            <a:ext cx="585788" cy="365125"/>
          </a:xfrm>
        </p:spPr>
        <p:txBody>
          <a:bodyPr/>
          <a:lstStyle>
            <a:lvl1pPr>
              <a:defRPr/>
            </a:lvl1pPr>
          </a:lstStyle>
          <a:p>
            <a:pPr>
              <a:defRPr/>
            </a:pPr>
            <a:fld id="{14B3BC6B-567D-9846-9E7D-6377CF15DDE2}" type="slidenum">
              <a:rPr lang="en-US" altLang="en-US"/>
              <a:pPr>
                <a:defRPr/>
              </a:pPr>
              <a:t>‹#›</a:t>
            </a:fld>
            <a:endParaRPr lang="en-US" altLang="en-US"/>
          </a:p>
        </p:txBody>
      </p:sp>
    </p:spTree>
    <p:extLst>
      <p:ext uri="{BB962C8B-B14F-4D97-AF65-F5344CB8AC3E}">
        <p14:creationId xmlns:p14="http://schemas.microsoft.com/office/powerpoint/2010/main" val="4220624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A7EC64C-0BE9-4244-A528-E8B3EB049EA7}"/>
              </a:ext>
            </a:extLst>
          </p:cNvPr>
          <p:cNvSpPr>
            <a:spLocks/>
          </p:cNvSpPr>
          <p:nvPr/>
        </p:nvSpPr>
        <p:spPr bwMode="auto">
          <a:xfrm flipV="1">
            <a:off x="0" y="4910138"/>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6" name="Date Placeholder 4">
            <a:extLst>
              <a:ext uri="{FF2B5EF4-FFF2-40B4-BE49-F238E27FC236}">
                <a16:creationId xmlns:a16="http://schemas.microsoft.com/office/drawing/2014/main" id="{51BE9F87-532F-C24E-A822-6712EF4341E2}"/>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DA0D2FFF-8EBD-754C-B810-488DB0B5959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AEF6D163-151D-E941-B389-7BA63F162BB2}"/>
              </a:ext>
            </a:extLst>
          </p:cNvPr>
          <p:cNvSpPr>
            <a:spLocks noGrp="1"/>
          </p:cNvSpPr>
          <p:nvPr>
            <p:ph type="sldNum" sz="quarter" idx="12"/>
          </p:nvPr>
        </p:nvSpPr>
        <p:spPr>
          <a:xfrm>
            <a:off x="511175" y="4983163"/>
            <a:ext cx="585788" cy="365125"/>
          </a:xfrm>
        </p:spPr>
        <p:txBody>
          <a:bodyPr/>
          <a:lstStyle>
            <a:lvl1pPr>
              <a:defRPr/>
            </a:lvl1pPr>
          </a:lstStyle>
          <a:p>
            <a:pPr>
              <a:defRPr/>
            </a:pPr>
            <a:fld id="{D75E7F4E-2940-0140-9370-58B931C679C9}" type="slidenum">
              <a:rPr lang="en-US" altLang="en-US"/>
              <a:pPr>
                <a:defRPr/>
              </a:pPr>
              <a:t>‹#›</a:t>
            </a:fld>
            <a:endParaRPr lang="en-US" altLang="en-US"/>
          </a:p>
        </p:txBody>
      </p:sp>
    </p:spTree>
    <p:extLst>
      <p:ext uri="{BB962C8B-B14F-4D97-AF65-F5344CB8AC3E}">
        <p14:creationId xmlns:p14="http://schemas.microsoft.com/office/powerpoint/2010/main" val="1626844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CA15A91-5679-8C4C-8892-69B967159BB8}"/>
              </a:ext>
            </a:extLst>
          </p:cNvPr>
          <p:cNvSpPr>
            <a:spLocks/>
          </p:cNvSpPr>
          <p:nvPr/>
        </p:nvSpPr>
        <p:spPr bwMode="auto">
          <a:xfrm flipV="1">
            <a:off x="0" y="4910138"/>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62">
            <a:extLst>
              <a:ext uri="{FF2B5EF4-FFF2-40B4-BE49-F238E27FC236}">
                <a16:creationId xmlns:a16="http://schemas.microsoft.com/office/drawing/2014/main" id="{CF194E23-5D10-FA45-A512-EA68DBDDC952}"/>
              </a:ext>
            </a:extLst>
          </p:cNvPr>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8000">
                <a:solidFill>
                  <a:schemeClr val="accent1"/>
                </a:solidFill>
                <a:latin typeface="Arial" panose="020B0604020202020204" pitchFamily="34" charset="0"/>
              </a:rPr>
              <a:t>“</a:t>
            </a:r>
          </a:p>
        </p:txBody>
      </p:sp>
      <p:sp>
        <p:nvSpPr>
          <p:cNvPr id="7" name="TextBox 63">
            <a:extLst>
              <a:ext uri="{FF2B5EF4-FFF2-40B4-BE49-F238E27FC236}">
                <a16:creationId xmlns:a16="http://schemas.microsoft.com/office/drawing/2014/main" id="{3930B6D3-F570-1048-89F2-D0F2E7823551}"/>
              </a:ext>
            </a:extLst>
          </p:cNvPr>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8000">
                <a:solidFill>
                  <a:schemeClr val="accent1"/>
                </a:solidFill>
                <a:latin typeface="Arial" panose="020B0604020202020204" pitchFamily="34" charset="0"/>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8" name="Date Placeholder 4">
            <a:extLst>
              <a:ext uri="{FF2B5EF4-FFF2-40B4-BE49-F238E27FC236}">
                <a16:creationId xmlns:a16="http://schemas.microsoft.com/office/drawing/2014/main" id="{317E2288-48D6-6B49-A23B-7BF6D398858E}"/>
              </a:ext>
            </a:extLst>
          </p:cNvPr>
          <p:cNvSpPr>
            <a:spLocks noGrp="1"/>
          </p:cNvSpPr>
          <p:nvPr>
            <p:ph type="dt" sz="half" idx="14"/>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7E71F9E5-1093-C648-A404-153E622DA896}"/>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DD39AA3E-C97B-DF4B-B4AA-A831FD80C2BD}"/>
              </a:ext>
            </a:extLst>
          </p:cNvPr>
          <p:cNvSpPr>
            <a:spLocks noGrp="1"/>
          </p:cNvSpPr>
          <p:nvPr>
            <p:ph type="sldNum" sz="quarter" idx="16"/>
          </p:nvPr>
        </p:nvSpPr>
        <p:spPr>
          <a:xfrm>
            <a:off x="511175" y="4983163"/>
            <a:ext cx="585788" cy="365125"/>
          </a:xfrm>
        </p:spPr>
        <p:txBody>
          <a:bodyPr/>
          <a:lstStyle>
            <a:lvl1pPr>
              <a:defRPr/>
            </a:lvl1pPr>
          </a:lstStyle>
          <a:p>
            <a:pPr>
              <a:defRPr/>
            </a:pPr>
            <a:fld id="{A69DF9EE-13DF-9644-BA51-1A0CBBD73A99}" type="slidenum">
              <a:rPr lang="en-US" altLang="en-US"/>
              <a:pPr>
                <a:defRPr/>
              </a:pPr>
              <a:t>‹#›</a:t>
            </a:fld>
            <a:endParaRPr lang="en-US" altLang="en-US"/>
          </a:p>
        </p:txBody>
      </p:sp>
    </p:spTree>
    <p:extLst>
      <p:ext uri="{BB962C8B-B14F-4D97-AF65-F5344CB8AC3E}">
        <p14:creationId xmlns:p14="http://schemas.microsoft.com/office/powerpoint/2010/main" val="957920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2CEDA412-ABD8-0347-AB42-55C601596306}"/>
              </a:ext>
            </a:extLst>
          </p:cNvPr>
          <p:cNvSpPr>
            <a:spLocks/>
          </p:cNvSpPr>
          <p:nvPr/>
        </p:nvSpPr>
        <p:spPr bwMode="auto">
          <a:xfrm flipV="1">
            <a:off x="0" y="4910138"/>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6" name="Date Placeholder 4">
            <a:extLst>
              <a:ext uri="{FF2B5EF4-FFF2-40B4-BE49-F238E27FC236}">
                <a16:creationId xmlns:a16="http://schemas.microsoft.com/office/drawing/2014/main" id="{9540C4DF-9F2A-3A47-8499-9B073279F60B}"/>
              </a:ext>
            </a:extLst>
          </p:cNvPr>
          <p:cNvSpPr>
            <a:spLocks noGrp="1"/>
          </p:cNvSpPr>
          <p:nvPr>
            <p:ph type="dt" sz="half" idx="14"/>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1DB044C9-2957-044C-9449-2188897A0564}"/>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66C85472-FF47-0840-A28C-051E6016DF2B}"/>
              </a:ext>
            </a:extLst>
          </p:cNvPr>
          <p:cNvSpPr>
            <a:spLocks noGrp="1"/>
          </p:cNvSpPr>
          <p:nvPr>
            <p:ph type="sldNum" sz="quarter" idx="16"/>
          </p:nvPr>
        </p:nvSpPr>
        <p:spPr>
          <a:xfrm>
            <a:off x="511175" y="4983163"/>
            <a:ext cx="585788" cy="365125"/>
          </a:xfrm>
        </p:spPr>
        <p:txBody>
          <a:bodyPr/>
          <a:lstStyle>
            <a:lvl1pPr>
              <a:defRPr/>
            </a:lvl1pPr>
          </a:lstStyle>
          <a:p>
            <a:pPr>
              <a:defRPr/>
            </a:pPr>
            <a:fld id="{3A2CCAA5-BC98-404B-B082-021CF5AE50CC}" type="slidenum">
              <a:rPr lang="en-US" altLang="en-US"/>
              <a:pPr>
                <a:defRPr/>
              </a:pPr>
              <a:t>‹#›</a:t>
            </a:fld>
            <a:endParaRPr lang="en-US" altLang="en-US"/>
          </a:p>
        </p:txBody>
      </p:sp>
    </p:spTree>
    <p:extLst>
      <p:ext uri="{BB962C8B-B14F-4D97-AF65-F5344CB8AC3E}">
        <p14:creationId xmlns:p14="http://schemas.microsoft.com/office/powerpoint/2010/main" val="3221557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679EA86-F64C-5A49-9C07-39FEEBDDD8B9}"/>
              </a:ext>
            </a:extLst>
          </p:cNvPr>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2D376B4-23F0-0A4D-97A9-497DE82AEA2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29CA906-EF32-8546-A17F-BC2A0CDCFFD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754E42-08AB-C24F-84A5-10C8F9DCA16C}"/>
              </a:ext>
            </a:extLst>
          </p:cNvPr>
          <p:cNvSpPr>
            <a:spLocks noGrp="1"/>
          </p:cNvSpPr>
          <p:nvPr>
            <p:ph type="sldNum" sz="quarter" idx="12"/>
          </p:nvPr>
        </p:nvSpPr>
        <p:spPr/>
        <p:txBody>
          <a:bodyPr/>
          <a:lstStyle>
            <a:lvl1pPr>
              <a:defRPr/>
            </a:lvl1pPr>
          </a:lstStyle>
          <a:p>
            <a:pPr>
              <a:defRPr/>
            </a:pPr>
            <a:fld id="{A7BBC198-B55E-3841-876B-95CE07B8DA53}" type="slidenum">
              <a:rPr lang="en-US" altLang="en-US"/>
              <a:pPr>
                <a:defRPr/>
              </a:pPr>
              <a:t>‹#›</a:t>
            </a:fld>
            <a:endParaRPr lang="en-US" altLang="en-US"/>
          </a:p>
        </p:txBody>
      </p:sp>
    </p:spTree>
    <p:extLst>
      <p:ext uri="{BB962C8B-B14F-4D97-AF65-F5344CB8AC3E}">
        <p14:creationId xmlns:p14="http://schemas.microsoft.com/office/powerpoint/2010/main" val="3449993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B9589C5-788B-884F-839F-B5E728B578B9}"/>
              </a:ext>
            </a:extLst>
          </p:cNvPr>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6B45F23B-6C78-484F-93E8-782B68C0394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9C5EFB6-35CE-424E-97A4-CEBEABC690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68FD884-56D0-744D-B0D5-B641A376F914}"/>
              </a:ext>
            </a:extLst>
          </p:cNvPr>
          <p:cNvSpPr>
            <a:spLocks noGrp="1"/>
          </p:cNvSpPr>
          <p:nvPr>
            <p:ph type="sldNum" sz="quarter" idx="12"/>
          </p:nvPr>
        </p:nvSpPr>
        <p:spPr/>
        <p:txBody>
          <a:bodyPr/>
          <a:lstStyle>
            <a:lvl1pPr>
              <a:defRPr/>
            </a:lvl1pPr>
          </a:lstStyle>
          <a:p>
            <a:pPr>
              <a:defRPr/>
            </a:pPr>
            <a:fld id="{97A4321C-0B7C-8742-91E9-FDFF099A6EBA}" type="slidenum">
              <a:rPr lang="en-US" altLang="en-US"/>
              <a:pPr>
                <a:defRPr/>
              </a:pPr>
              <a:t>‹#›</a:t>
            </a:fld>
            <a:endParaRPr lang="en-US" altLang="en-US"/>
          </a:p>
        </p:txBody>
      </p:sp>
    </p:spTree>
    <p:extLst>
      <p:ext uri="{BB962C8B-B14F-4D97-AF65-F5344CB8AC3E}">
        <p14:creationId xmlns:p14="http://schemas.microsoft.com/office/powerpoint/2010/main" val="4212337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CAB30145-0868-834C-9BCC-0F61AF756487}"/>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910CD468-CCA1-B34C-AFA9-8B803905CFB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0E55EA8F-2FB9-3349-850E-BF3009EC3438}"/>
              </a:ext>
            </a:extLst>
          </p:cNvPr>
          <p:cNvSpPr>
            <a:spLocks noGrp="1"/>
          </p:cNvSpPr>
          <p:nvPr>
            <p:ph type="sldNum" sz="quarter" idx="12"/>
          </p:nvPr>
        </p:nvSpPr>
        <p:spPr/>
        <p:txBody>
          <a:bodyPr/>
          <a:lstStyle>
            <a:lvl1pPr>
              <a:defRPr/>
            </a:lvl1pPr>
          </a:lstStyle>
          <a:p>
            <a:pPr>
              <a:defRPr/>
            </a:pPr>
            <a:fld id="{C4B6554F-5480-9C40-B507-813DF689ECE3}" type="slidenum">
              <a:rPr lang="en-US" altLang="en-US"/>
              <a:pPr>
                <a:defRPr/>
              </a:pPr>
              <a:t>‹#›</a:t>
            </a:fld>
            <a:endParaRPr lang="en-US" altLang="en-US"/>
          </a:p>
        </p:txBody>
      </p:sp>
    </p:spTree>
    <p:extLst>
      <p:ext uri="{BB962C8B-B14F-4D97-AF65-F5344CB8AC3E}">
        <p14:creationId xmlns:p14="http://schemas.microsoft.com/office/powerpoint/2010/main" val="1831924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7444F87-729D-654B-90B8-8A772E6A90B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0156E1D-45BF-1843-987D-DC950C405DC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08AB4A-5E85-C948-9B3C-F95F4377AAC9}"/>
              </a:ext>
            </a:extLst>
          </p:cNvPr>
          <p:cNvSpPr>
            <a:spLocks noGrp="1"/>
          </p:cNvSpPr>
          <p:nvPr>
            <p:ph type="sldNum" sz="quarter" idx="12"/>
          </p:nvPr>
        </p:nvSpPr>
        <p:spPr/>
        <p:txBody>
          <a:bodyPr/>
          <a:lstStyle>
            <a:lvl1pPr>
              <a:defRPr/>
            </a:lvl1pPr>
          </a:lstStyle>
          <a:p>
            <a:pPr>
              <a:defRPr/>
            </a:pPr>
            <a:fld id="{83D4AC0B-DC13-324D-B460-9177D3291D2F}" type="slidenum">
              <a:rPr lang="en-US" altLang="en-US"/>
              <a:pPr>
                <a:defRPr/>
              </a:pPr>
              <a:t>‹#›</a:t>
            </a:fld>
            <a:endParaRPr lang="en-US" altLang="en-US"/>
          </a:p>
        </p:txBody>
      </p:sp>
    </p:spTree>
    <p:extLst>
      <p:ext uri="{BB962C8B-B14F-4D97-AF65-F5344CB8AC3E}">
        <p14:creationId xmlns:p14="http://schemas.microsoft.com/office/powerpoint/2010/main" val="29881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8A29687-2D74-C94D-B3AB-2F00B2F7984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DE7ED8A-BAE3-C04A-814F-BC826D9382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12485C-A3F7-B141-A670-4D31CCD5A347}"/>
              </a:ext>
            </a:extLst>
          </p:cNvPr>
          <p:cNvSpPr>
            <a:spLocks noGrp="1"/>
          </p:cNvSpPr>
          <p:nvPr>
            <p:ph type="sldNum" sz="quarter" idx="12"/>
          </p:nvPr>
        </p:nvSpPr>
        <p:spPr/>
        <p:txBody>
          <a:bodyPr/>
          <a:lstStyle>
            <a:lvl1pPr>
              <a:defRPr/>
            </a:lvl1pPr>
          </a:lstStyle>
          <a:p>
            <a:pPr>
              <a:defRPr/>
            </a:pPr>
            <a:fld id="{3C35C9E0-2DF8-F947-9B97-54BBF3060DBD}" type="slidenum">
              <a:rPr lang="en-US" altLang="en-US"/>
              <a:pPr>
                <a:defRPr/>
              </a:pPr>
              <a:t>‹#›</a:t>
            </a:fld>
            <a:endParaRPr lang="en-US" altLang="en-US"/>
          </a:p>
        </p:txBody>
      </p:sp>
    </p:spTree>
    <p:extLst>
      <p:ext uri="{BB962C8B-B14F-4D97-AF65-F5344CB8AC3E}">
        <p14:creationId xmlns:p14="http://schemas.microsoft.com/office/powerpoint/2010/main" val="2403950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4112F0E-EE04-3E4B-801B-069037A359F8}"/>
              </a:ext>
            </a:extLst>
          </p:cNvPr>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1B9ED4B-DE09-6349-8573-713653C9E66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4229F23-3EA2-0F4F-A6F0-3F7D97D667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9966A35-27BF-8A49-A730-DA819AA503EC}"/>
              </a:ext>
            </a:extLst>
          </p:cNvPr>
          <p:cNvSpPr>
            <a:spLocks noGrp="1"/>
          </p:cNvSpPr>
          <p:nvPr>
            <p:ph type="sldNum" sz="quarter" idx="12"/>
          </p:nvPr>
        </p:nvSpPr>
        <p:spPr/>
        <p:txBody>
          <a:bodyPr/>
          <a:lstStyle>
            <a:lvl1pPr>
              <a:defRPr/>
            </a:lvl1pPr>
          </a:lstStyle>
          <a:p>
            <a:pPr>
              <a:defRPr/>
            </a:pPr>
            <a:fld id="{45B37FED-2317-4D45-971E-F75BBA22AF9B}" type="slidenum">
              <a:rPr lang="en-US" altLang="en-US"/>
              <a:pPr>
                <a:defRPr/>
              </a:pPr>
              <a:t>‹#›</a:t>
            </a:fld>
            <a:endParaRPr lang="en-US" altLang="en-US"/>
          </a:p>
        </p:txBody>
      </p:sp>
    </p:spTree>
    <p:extLst>
      <p:ext uri="{BB962C8B-B14F-4D97-AF65-F5344CB8AC3E}">
        <p14:creationId xmlns:p14="http://schemas.microsoft.com/office/powerpoint/2010/main" val="3377643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576D4913-72E4-094F-83E2-83F3361C3A27}"/>
              </a:ext>
            </a:extLst>
          </p:cNvPr>
          <p:cNvSpPr>
            <a:spLocks/>
          </p:cNvSpPr>
          <p:nvPr/>
        </p:nvSpPr>
        <p:spPr bwMode="auto">
          <a:xfrm flipV="1">
            <a:off x="0" y="3167063"/>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45AB5E7E-F476-7A4E-AD25-48F340B8F08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AD05C56-1ADC-B64F-98CF-489893B9DD3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506E380-7DED-9846-B6CB-A12DB5B9E337}"/>
              </a:ext>
            </a:extLst>
          </p:cNvPr>
          <p:cNvSpPr>
            <a:spLocks noGrp="1"/>
          </p:cNvSpPr>
          <p:nvPr>
            <p:ph type="sldNum" sz="quarter" idx="12"/>
          </p:nvPr>
        </p:nvSpPr>
        <p:spPr>
          <a:xfrm>
            <a:off x="511175" y="3244850"/>
            <a:ext cx="585788" cy="365125"/>
          </a:xfrm>
        </p:spPr>
        <p:txBody>
          <a:bodyPr/>
          <a:lstStyle>
            <a:lvl1pPr>
              <a:defRPr/>
            </a:lvl1pPr>
          </a:lstStyle>
          <a:p>
            <a:pPr>
              <a:defRPr/>
            </a:pPr>
            <a:fld id="{B60F9423-5822-F541-8D92-50C9939901A1}" type="slidenum">
              <a:rPr lang="en-US" altLang="en-US"/>
              <a:pPr>
                <a:defRPr/>
              </a:pPr>
              <a:t>‹#›</a:t>
            </a:fld>
            <a:endParaRPr lang="en-US" altLang="en-US"/>
          </a:p>
        </p:txBody>
      </p:sp>
    </p:spTree>
    <p:extLst>
      <p:ext uri="{BB962C8B-B14F-4D97-AF65-F5344CB8AC3E}">
        <p14:creationId xmlns:p14="http://schemas.microsoft.com/office/powerpoint/2010/main" val="307164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CF44606-7BDF-3E4C-9E60-6F2B578F0548}"/>
              </a:ext>
            </a:extLst>
          </p:cNvPr>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79497BC6-A3FC-2740-905E-EEFA5F3B5663}"/>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E383628E-DEB7-B149-96DF-BCAEE61EEF0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1B2E4E2-FD9D-0740-93C8-ACC51141295F}"/>
              </a:ext>
            </a:extLst>
          </p:cNvPr>
          <p:cNvSpPr>
            <a:spLocks noGrp="1"/>
          </p:cNvSpPr>
          <p:nvPr>
            <p:ph type="sldNum" sz="quarter" idx="12"/>
          </p:nvPr>
        </p:nvSpPr>
        <p:spPr/>
        <p:txBody>
          <a:bodyPr/>
          <a:lstStyle>
            <a:lvl1pPr>
              <a:defRPr/>
            </a:lvl1pPr>
          </a:lstStyle>
          <a:p>
            <a:pPr>
              <a:defRPr/>
            </a:pPr>
            <a:fld id="{F920F1F4-D62C-9C48-90AF-198E058BCF52}" type="slidenum">
              <a:rPr lang="en-US" altLang="en-US"/>
              <a:pPr>
                <a:defRPr/>
              </a:pPr>
              <a:t>‹#›</a:t>
            </a:fld>
            <a:endParaRPr lang="en-US" altLang="en-US"/>
          </a:p>
        </p:txBody>
      </p:sp>
    </p:spTree>
    <p:extLst>
      <p:ext uri="{BB962C8B-B14F-4D97-AF65-F5344CB8AC3E}">
        <p14:creationId xmlns:p14="http://schemas.microsoft.com/office/powerpoint/2010/main" val="1335342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061B849E-D126-AD43-B6F0-41F30FAA6066}"/>
              </a:ext>
            </a:extLst>
          </p:cNvPr>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C816AF76-B2A3-4C42-86E2-0CE04B14F3D5}"/>
              </a:ext>
            </a:extLst>
          </p:cNvPr>
          <p:cNvSpPr>
            <a:spLocks noGrp="1"/>
          </p:cNvSpPr>
          <p:nvPr>
            <p:ph type="dt" sz="half" idx="10"/>
          </p:nvPr>
        </p:nvSpPr>
        <p:spPr/>
        <p:txBody>
          <a:bodyPr/>
          <a:lstStyle>
            <a:lvl1pPr>
              <a:defRPr/>
            </a:lvl1pPr>
          </a:lstStyle>
          <a:p>
            <a:pPr>
              <a:defRPr/>
            </a:pPr>
            <a:endParaRPr lang="en-US"/>
          </a:p>
        </p:txBody>
      </p:sp>
      <p:sp>
        <p:nvSpPr>
          <p:cNvPr id="9" name="Footer Placeholder 7">
            <a:extLst>
              <a:ext uri="{FF2B5EF4-FFF2-40B4-BE49-F238E27FC236}">
                <a16:creationId xmlns:a16="http://schemas.microsoft.com/office/drawing/2014/main" id="{50A88C3C-6571-4543-A7C0-63ED9BA0806A}"/>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6E1BEF43-BE0C-5D40-9AA4-30BF7B648171}"/>
              </a:ext>
            </a:extLst>
          </p:cNvPr>
          <p:cNvSpPr>
            <a:spLocks noGrp="1"/>
          </p:cNvSpPr>
          <p:nvPr>
            <p:ph type="sldNum" sz="quarter" idx="12"/>
          </p:nvPr>
        </p:nvSpPr>
        <p:spPr/>
        <p:txBody>
          <a:bodyPr/>
          <a:lstStyle>
            <a:lvl1pPr>
              <a:defRPr/>
            </a:lvl1pPr>
          </a:lstStyle>
          <a:p>
            <a:pPr>
              <a:defRPr/>
            </a:pPr>
            <a:fld id="{F8A73746-4406-B440-A62A-BFBABB9836F0}" type="slidenum">
              <a:rPr lang="en-US" altLang="en-US"/>
              <a:pPr>
                <a:defRPr/>
              </a:pPr>
              <a:t>‹#›</a:t>
            </a:fld>
            <a:endParaRPr lang="en-US" altLang="en-US"/>
          </a:p>
        </p:txBody>
      </p:sp>
    </p:spTree>
    <p:extLst>
      <p:ext uri="{BB962C8B-B14F-4D97-AF65-F5344CB8AC3E}">
        <p14:creationId xmlns:p14="http://schemas.microsoft.com/office/powerpoint/2010/main" val="1910779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AD3194E6-AF7B-EB4C-B42E-A1C9A5D207A0}"/>
              </a:ext>
            </a:extLst>
          </p:cNvPr>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35EAD3D4-47E9-944D-8E4C-9622E7EAECA6}"/>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42D4BFB1-5E99-2044-9A1E-66611B4ABB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9D832868-8796-B948-BB85-A30D52DA9B17}"/>
              </a:ext>
            </a:extLst>
          </p:cNvPr>
          <p:cNvSpPr>
            <a:spLocks noGrp="1"/>
          </p:cNvSpPr>
          <p:nvPr>
            <p:ph type="sldNum" sz="quarter" idx="12"/>
          </p:nvPr>
        </p:nvSpPr>
        <p:spPr/>
        <p:txBody>
          <a:bodyPr/>
          <a:lstStyle>
            <a:lvl1pPr>
              <a:defRPr/>
            </a:lvl1pPr>
          </a:lstStyle>
          <a:p>
            <a:pPr>
              <a:defRPr/>
            </a:pPr>
            <a:fld id="{92A673B2-184F-894B-8948-68A67312131E}" type="slidenum">
              <a:rPr lang="en-US" altLang="en-US"/>
              <a:pPr>
                <a:defRPr/>
              </a:pPr>
              <a:t>‹#›</a:t>
            </a:fld>
            <a:endParaRPr lang="en-US" altLang="en-US"/>
          </a:p>
        </p:txBody>
      </p:sp>
    </p:spTree>
    <p:extLst>
      <p:ext uri="{BB962C8B-B14F-4D97-AF65-F5344CB8AC3E}">
        <p14:creationId xmlns:p14="http://schemas.microsoft.com/office/powerpoint/2010/main" val="1970713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7C7257EE-81CC-7241-A391-390017F647C3}"/>
              </a:ext>
            </a:extLst>
          </p:cNvPr>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Date Placeholder 1">
            <a:extLst>
              <a:ext uri="{FF2B5EF4-FFF2-40B4-BE49-F238E27FC236}">
                <a16:creationId xmlns:a16="http://schemas.microsoft.com/office/drawing/2014/main" id="{44DA1C20-3A33-6D44-8FEB-F9452773A72F}"/>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020988F9-2C52-C642-860D-EA00902E4AD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D7901140-DEFD-3F45-AE73-0E1DE2CCCEAD}"/>
              </a:ext>
            </a:extLst>
          </p:cNvPr>
          <p:cNvSpPr>
            <a:spLocks noGrp="1"/>
          </p:cNvSpPr>
          <p:nvPr>
            <p:ph type="sldNum" sz="quarter" idx="12"/>
          </p:nvPr>
        </p:nvSpPr>
        <p:spPr/>
        <p:txBody>
          <a:bodyPr/>
          <a:lstStyle>
            <a:lvl1pPr>
              <a:defRPr/>
            </a:lvl1pPr>
          </a:lstStyle>
          <a:p>
            <a:pPr>
              <a:defRPr/>
            </a:pPr>
            <a:fld id="{4929049A-DDBE-5B45-99A6-397CF560A286}" type="slidenum">
              <a:rPr lang="en-US" altLang="en-US"/>
              <a:pPr>
                <a:defRPr/>
              </a:pPr>
              <a:t>‹#›</a:t>
            </a:fld>
            <a:endParaRPr lang="en-US" altLang="en-US"/>
          </a:p>
        </p:txBody>
      </p:sp>
    </p:spTree>
    <p:extLst>
      <p:ext uri="{BB962C8B-B14F-4D97-AF65-F5344CB8AC3E}">
        <p14:creationId xmlns:p14="http://schemas.microsoft.com/office/powerpoint/2010/main" val="701932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C8EF8186-F870-054B-A265-DD4912F3D601}"/>
              </a:ext>
            </a:extLst>
          </p:cNvPr>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F37D33D6-E5D2-6240-98DC-3EEEF9BDB702}"/>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280A4F9C-34E8-CA48-AE4B-5E82A975414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07AE51C0-0266-BB4C-AD2A-71EE21AF1E47}"/>
              </a:ext>
            </a:extLst>
          </p:cNvPr>
          <p:cNvSpPr>
            <a:spLocks noGrp="1"/>
          </p:cNvSpPr>
          <p:nvPr>
            <p:ph type="sldNum" sz="quarter" idx="12"/>
          </p:nvPr>
        </p:nvSpPr>
        <p:spPr/>
        <p:txBody>
          <a:bodyPr/>
          <a:lstStyle>
            <a:lvl1pPr>
              <a:defRPr/>
            </a:lvl1pPr>
          </a:lstStyle>
          <a:p>
            <a:pPr>
              <a:defRPr/>
            </a:pPr>
            <a:fld id="{D8149582-DD3D-CB4C-A13F-550E592421E9}" type="slidenum">
              <a:rPr lang="en-US" altLang="en-US"/>
              <a:pPr>
                <a:defRPr/>
              </a:pPr>
              <a:t>‹#›</a:t>
            </a:fld>
            <a:endParaRPr lang="en-US" altLang="en-US"/>
          </a:p>
        </p:txBody>
      </p:sp>
    </p:spTree>
    <p:extLst>
      <p:ext uri="{BB962C8B-B14F-4D97-AF65-F5344CB8AC3E}">
        <p14:creationId xmlns:p14="http://schemas.microsoft.com/office/powerpoint/2010/main" val="527944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65D1F73-9E66-3B41-AEE0-156BE2AC8C26}"/>
              </a:ext>
            </a:extLst>
          </p:cNvPr>
          <p:cNvSpPr>
            <a:spLocks/>
          </p:cNvSpPr>
          <p:nvPr/>
        </p:nvSpPr>
        <p:spPr bwMode="auto">
          <a:xfrm flipV="1">
            <a:off x="0" y="4910138"/>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22489033-1FB5-1342-A169-D790C2D15499}"/>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D57DD793-4A85-0D40-8D70-2C42D5C2FAAC}"/>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91C1768-6BF8-FE41-B1C9-045D56517FFE}"/>
              </a:ext>
            </a:extLst>
          </p:cNvPr>
          <p:cNvSpPr>
            <a:spLocks noGrp="1"/>
          </p:cNvSpPr>
          <p:nvPr>
            <p:ph type="sldNum" sz="quarter" idx="12"/>
          </p:nvPr>
        </p:nvSpPr>
        <p:spPr>
          <a:xfrm>
            <a:off x="511175" y="4983163"/>
            <a:ext cx="585788" cy="365125"/>
          </a:xfrm>
        </p:spPr>
        <p:txBody>
          <a:bodyPr/>
          <a:lstStyle>
            <a:lvl1pPr>
              <a:defRPr/>
            </a:lvl1pPr>
          </a:lstStyle>
          <a:p>
            <a:pPr>
              <a:defRPr/>
            </a:pPr>
            <a:fld id="{3B641FBD-B5A9-6449-862E-E9FFBC0E9A54}" type="slidenum">
              <a:rPr lang="en-US" altLang="en-US"/>
              <a:pPr>
                <a:defRPr/>
              </a:pPr>
              <a:t>‹#›</a:t>
            </a:fld>
            <a:endParaRPr lang="en-US" altLang="en-US"/>
          </a:p>
        </p:txBody>
      </p:sp>
    </p:spTree>
    <p:extLst>
      <p:ext uri="{BB962C8B-B14F-4D97-AF65-F5344CB8AC3E}">
        <p14:creationId xmlns:p14="http://schemas.microsoft.com/office/powerpoint/2010/main" val="308609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100000">
              <a:srgbClr val="C4D5E4"/>
            </a:gs>
          </a:gsLst>
          <a:lin ang="5400000"/>
        </a:gradFill>
        <a:effectLst/>
      </p:bgPr>
    </p:bg>
    <p:spTree>
      <p:nvGrpSpPr>
        <p:cNvPr id="1" name=""/>
        <p:cNvGrpSpPr/>
        <p:nvPr/>
      </p:nvGrpSpPr>
      <p:grpSpPr>
        <a:xfrm>
          <a:off x="0" y="0"/>
          <a:ext cx="0" cy="0"/>
          <a:chOff x="0" y="0"/>
          <a:chExt cx="0" cy="0"/>
        </a:xfrm>
      </p:grpSpPr>
      <p:grpSp>
        <p:nvGrpSpPr>
          <p:cNvPr id="1026" name="Group 35">
            <a:extLst>
              <a:ext uri="{FF2B5EF4-FFF2-40B4-BE49-F238E27FC236}">
                <a16:creationId xmlns:a16="http://schemas.microsoft.com/office/drawing/2014/main" id="{87CF071C-B5C3-3346-AD37-67D2469B443B}"/>
              </a:ext>
            </a:extLst>
          </p:cNvPr>
          <p:cNvGrpSpPr>
            <a:grpSpLocks/>
          </p:cNvGrpSpPr>
          <p:nvPr/>
        </p:nvGrpSpPr>
        <p:grpSpPr bwMode="auto">
          <a:xfrm>
            <a:off x="0" y="228600"/>
            <a:ext cx="1981200" cy="6638925"/>
            <a:chOff x="2487613" y="285750"/>
            <a:chExt cx="2428875" cy="5654676"/>
          </a:xfrm>
        </p:grpSpPr>
        <p:sp>
          <p:nvSpPr>
            <p:cNvPr id="1047" name="Freeform 11">
              <a:extLst>
                <a:ext uri="{FF2B5EF4-FFF2-40B4-BE49-F238E27FC236}">
                  <a16:creationId xmlns:a16="http://schemas.microsoft.com/office/drawing/2014/main" id="{893292C8-79D8-AD45-A9AD-DFDB796A6D2F}"/>
                </a:ext>
              </a:extLst>
            </p:cNvPr>
            <p:cNvSpPr>
              <a:spLocks/>
            </p:cNvSpPr>
            <p:nvPr/>
          </p:nvSpPr>
          <p:spPr bwMode="auto">
            <a:xfrm>
              <a:off x="2487613" y="2284413"/>
              <a:ext cx="85725" cy="533400"/>
            </a:xfrm>
            <a:custGeom>
              <a:avLst/>
              <a:gdLst>
                <a:gd name="T0" fmla="*/ 22 w 22"/>
                <a:gd name="T1" fmla="*/ 136 h 136"/>
                <a:gd name="T2" fmla="*/ 17 w 22"/>
                <a:gd name="T3" fmla="*/ 80 h 136"/>
                <a:gd name="T4" fmla="*/ 0 w 22"/>
                <a:gd name="T5" fmla="*/ 0 h 136"/>
                <a:gd name="T6" fmla="*/ 0 w 22"/>
                <a:gd name="T7" fmla="*/ 35 h 136"/>
                <a:gd name="T8" fmla="*/ 20 w 22"/>
                <a:gd name="T9" fmla="*/ 124 h 136"/>
                <a:gd name="T10" fmla="*/ 22 w 22"/>
                <a:gd name="T11" fmla="*/ 136 h 136"/>
              </a:gdLst>
              <a:ahLst/>
              <a:cxnLst>
                <a:cxn ang="0">
                  <a:pos x="T0" y="T1"/>
                </a:cxn>
                <a:cxn ang="0">
                  <a:pos x="T2" y="T3"/>
                </a:cxn>
                <a:cxn ang="0">
                  <a:pos x="T4" y="T5"/>
                </a:cxn>
                <a:cxn ang="0">
                  <a:pos x="T6" y="T7"/>
                </a:cxn>
                <a:cxn ang="0">
                  <a:pos x="T8" y="T9"/>
                </a:cxn>
                <a:cxn ang="0">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 name="Freeform 12">
              <a:extLst>
                <a:ext uri="{FF2B5EF4-FFF2-40B4-BE49-F238E27FC236}">
                  <a16:creationId xmlns:a16="http://schemas.microsoft.com/office/drawing/2014/main" id="{3AE76E5D-4CBC-0C44-BF23-C17BBEAEC476}"/>
                </a:ext>
              </a:extLst>
            </p:cNvPr>
            <p:cNvSpPr>
              <a:spLocks/>
            </p:cNvSpPr>
            <p:nvPr/>
          </p:nvSpPr>
          <p:spPr bwMode="auto">
            <a:xfrm>
              <a:off x="2597151" y="2779713"/>
              <a:ext cx="550863" cy="1978025"/>
            </a:xfrm>
            <a:custGeom>
              <a:avLst/>
              <a:gdLst>
                <a:gd name="T0" fmla="*/ 86 w 140"/>
                <a:gd name="T1" fmla="*/ 350 h 504"/>
                <a:gd name="T2" fmla="*/ 139 w 140"/>
                <a:gd name="T3" fmla="*/ 504 h 504"/>
                <a:gd name="T4" fmla="*/ 140 w 140"/>
                <a:gd name="T5" fmla="*/ 478 h 504"/>
                <a:gd name="T6" fmla="*/ 95 w 140"/>
                <a:gd name="T7" fmla="*/ 347 h 504"/>
                <a:gd name="T8" fmla="*/ 0 w 140"/>
                <a:gd name="T9" fmla="*/ 0 h 504"/>
                <a:gd name="T10" fmla="*/ 6 w 140"/>
                <a:gd name="T11" fmla="*/ 61 h 504"/>
                <a:gd name="T12" fmla="*/ 86 w 140"/>
                <a:gd name="T13" fmla="*/ 350 h 504"/>
              </a:gdLst>
              <a:ahLst/>
              <a:cxnLst>
                <a:cxn ang="0">
                  <a:pos x="T0" y="T1"/>
                </a:cxn>
                <a:cxn ang="0">
                  <a:pos x="T2" y="T3"/>
                </a:cxn>
                <a:cxn ang="0">
                  <a:pos x="T4" y="T5"/>
                </a:cxn>
                <a:cxn ang="0">
                  <a:pos x="T6" y="T7"/>
                </a:cxn>
                <a:cxn ang="0">
                  <a:pos x="T8" y="T9"/>
                </a:cxn>
                <a:cxn ang="0">
                  <a:pos x="T10" y="T11"/>
                </a:cxn>
                <a:cxn ang="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 name="Freeform 13">
              <a:extLst>
                <a:ext uri="{FF2B5EF4-FFF2-40B4-BE49-F238E27FC236}">
                  <a16:creationId xmlns:a16="http://schemas.microsoft.com/office/drawing/2014/main" id="{7C646F8D-C8AE-5649-ADB0-445CEC73DC06}"/>
                </a:ext>
              </a:extLst>
            </p:cNvPr>
            <p:cNvSpPr>
              <a:spLocks/>
            </p:cNvSpPr>
            <p:nvPr/>
          </p:nvSpPr>
          <p:spPr bwMode="auto">
            <a:xfrm>
              <a:off x="3175001" y="4730750"/>
              <a:ext cx="519113" cy="1209675"/>
            </a:xfrm>
            <a:custGeom>
              <a:avLst/>
              <a:gdLst>
                <a:gd name="T0" fmla="*/ 8 w 132"/>
                <a:gd name="T1" fmla="*/ 22 h 308"/>
                <a:gd name="T2" fmla="*/ 0 w 132"/>
                <a:gd name="T3" fmla="*/ 0 h 308"/>
                <a:gd name="T4" fmla="*/ 0 w 132"/>
                <a:gd name="T5" fmla="*/ 29 h 308"/>
                <a:gd name="T6" fmla="*/ 68 w 132"/>
                <a:gd name="T7" fmla="*/ 194 h 308"/>
                <a:gd name="T8" fmla="*/ 123 w 132"/>
                <a:gd name="T9" fmla="*/ 308 h 308"/>
                <a:gd name="T10" fmla="*/ 132 w 132"/>
                <a:gd name="T11" fmla="*/ 308 h 308"/>
                <a:gd name="T12" fmla="*/ 77 w 132"/>
                <a:gd name="T13" fmla="*/ 190 h 308"/>
                <a:gd name="T14" fmla="*/ 8 w 132"/>
                <a:gd name="T15" fmla="*/ 22 h 3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 name="Freeform 14">
              <a:extLst>
                <a:ext uri="{FF2B5EF4-FFF2-40B4-BE49-F238E27FC236}">
                  <a16:creationId xmlns:a16="http://schemas.microsoft.com/office/drawing/2014/main" id="{26222F63-E653-1645-B573-FEF4891DD9F1}"/>
                </a:ext>
              </a:extLst>
            </p:cNvPr>
            <p:cNvSpPr>
              <a:spLocks/>
            </p:cNvSpPr>
            <p:nvPr/>
          </p:nvSpPr>
          <p:spPr bwMode="auto">
            <a:xfrm>
              <a:off x="3305176" y="5630863"/>
              <a:ext cx="146050" cy="309563"/>
            </a:xfrm>
            <a:custGeom>
              <a:avLst/>
              <a:gdLst>
                <a:gd name="T0" fmla="*/ 28 w 37"/>
                <a:gd name="T1" fmla="*/ 79 h 79"/>
                <a:gd name="T2" fmla="*/ 37 w 37"/>
                <a:gd name="T3" fmla="*/ 79 h 79"/>
                <a:gd name="T4" fmla="*/ 0 w 37"/>
                <a:gd name="T5" fmla="*/ 0 h 79"/>
                <a:gd name="T6" fmla="*/ 28 w 37"/>
                <a:gd name="T7" fmla="*/ 79 h 79"/>
              </a:gdLst>
              <a:ahLst/>
              <a:cxnLst>
                <a:cxn ang="0">
                  <a:pos x="T0" y="T1"/>
                </a:cxn>
                <a:cxn ang="0">
                  <a:pos x="T2" y="T3"/>
                </a:cxn>
                <a:cxn ang="0">
                  <a:pos x="T4" y="T5"/>
                </a:cxn>
                <a:cxn ang="0">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 name="Freeform 15">
              <a:extLst>
                <a:ext uri="{FF2B5EF4-FFF2-40B4-BE49-F238E27FC236}">
                  <a16:creationId xmlns:a16="http://schemas.microsoft.com/office/drawing/2014/main" id="{67720CC0-D34B-5E49-B789-BDE58D124E68}"/>
                </a:ext>
              </a:extLst>
            </p:cNvPr>
            <p:cNvSpPr>
              <a:spLocks/>
            </p:cNvSpPr>
            <p:nvPr/>
          </p:nvSpPr>
          <p:spPr bwMode="auto">
            <a:xfrm>
              <a:off x="2573338" y="2817813"/>
              <a:ext cx="700088" cy="2835275"/>
            </a:xfrm>
            <a:custGeom>
              <a:avLst/>
              <a:gdLst>
                <a:gd name="T0" fmla="*/ 162 w 178"/>
                <a:gd name="T1" fmla="*/ 660 h 722"/>
                <a:gd name="T2" fmla="*/ 116 w 178"/>
                <a:gd name="T3" fmla="*/ 534 h 722"/>
                <a:gd name="T4" fmla="*/ 40 w 178"/>
                <a:gd name="T5" fmla="*/ 236 h 722"/>
                <a:gd name="T6" fmla="*/ 12 w 178"/>
                <a:gd name="T7" fmla="*/ 51 h 722"/>
                <a:gd name="T8" fmla="*/ 0 w 178"/>
                <a:gd name="T9" fmla="*/ 0 h 722"/>
                <a:gd name="T10" fmla="*/ 33 w 178"/>
                <a:gd name="T11" fmla="*/ 237 h 722"/>
                <a:gd name="T12" fmla="*/ 107 w 178"/>
                <a:gd name="T13" fmla="*/ 537 h 722"/>
                <a:gd name="T14" fmla="*/ 160 w 178"/>
                <a:gd name="T15" fmla="*/ 681 h 722"/>
                <a:gd name="T16" fmla="*/ 178 w 178"/>
                <a:gd name="T17" fmla="*/ 722 h 722"/>
                <a:gd name="T18" fmla="*/ 174 w 178"/>
                <a:gd name="T19" fmla="*/ 708 h 722"/>
                <a:gd name="T20" fmla="*/ 162 w 178"/>
                <a:gd name="T21" fmla="*/ 6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 name="Freeform 16">
              <a:extLst>
                <a:ext uri="{FF2B5EF4-FFF2-40B4-BE49-F238E27FC236}">
                  <a16:creationId xmlns:a16="http://schemas.microsoft.com/office/drawing/2014/main" id="{D62BFCF8-DFB9-1F45-933E-950291622C27}"/>
                </a:ext>
              </a:extLst>
            </p:cNvPr>
            <p:cNvSpPr>
              <a:spLocks/>
            </p:cNvSpPr>
            <p:nvPr/>
          </p:nvSpPr>
          <p:spPr bwMode="auto">
            <a:xfrm>
              <a:off x="2506663" y="285750"/>
              <a:ext cx="90488" cy="2493963"/>
            </a:xfrm>
            <a:custGeom>
              <a:avLst/>
              <a:gdLst>
                <a:gd name="T0" fmla="*/ 11 w 23"/>
                <a:gd name="T1" fmla="*/ 577 h 635"/>
                <a:gd name="T2" fmla="*/ 12 w 23"/>
                <a:gd name="T3" fmla="*/ 589 h 635"/>
                <a:gd name="T4" fmla="*/ 22 w 23"/>
                <a:gd name="T5" fmla="*/ 632 h 635"/>
                <a:gd name="T6" fmla="*/ 23 w 23"/>
                <a:gd name="T7" fmla="*/ 635 h 635"/>
                <a:gd name="T8" fmla="*/ 17 w 23"/>
                <a:gd name="T9" fmla="*/ 576 h 635"/>
                <a:gd name="T10" fmla="*/ 5 w 23"/>
                <a:gd name="T11" fmla="*/ 269 h 635"/>
                <a:gd name="T12" fmla="*/ 15 w 23"/>
                <a:gd name="T13" fmla="*/ 0 h 635"/>
                <a:gd name="T14" fmla="*/ 12 w 23"/>
                <a:gd name="T15" fmla="*/ 0 h 635"/>
                <a:gd name="T16" fmla="*/ 1 w 23"/>
                <a:gd name="T17" fmla="*/ 269 h 635"/>
                <a:gd name="T18" fmla="*/ 11 w 23"/>
                <a:gd name="T19" fmla="*/ 577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 name="Freeform 17">
              <a:extLst>
                <a:ext uri="{FF2B5EF4-FFF2-40B4-BE49-F238E27FC236}">
                  <a16:creationId xmlns:a16="http://schemas.microsoft.com/office/drawing/2014/main" id="{14349FE7-502A-F340-A907-509E1B9E6391}"/>
                </a:ext>
              </a:extLst>
            </p:cNvPr>
            <p:cNvSpPr>
              <a:spLocks/>
            </p:cNvSpPr>
            <p:nvPr/>
          </p:nvSpPr>
          <p:spPr bwMode="auto">
            <a:xfrm>
              <a:off x="2554288" y="2598738"/>
              <a:ext cx="66675" cy="420688"/>
            </a:xfrm>
            <a:custGeom>
              <a:avLst/>
              <a:gdLst>
                <a:gd name="T0" fmla="*/ 0 w 17"/>
                <a:gd name="T1" fmla="*/ 0 h 107"/>
                <a:gd name="T2" fmla="*/ 5 w 17"/>
                <a:gd name="T3" fmla="*/ 56 h 107"/>
                <a:gd name="T4" fmla="*/ 17 w 17"/>
                <a:gd name="T5" fmla="*/ 107 h 107"/>
                <a:gd name="T6" fmla="*/ 11 w 17"/>
                <a:gd name="T7" fmla="*/ 46 h 107"/>
                <a:gd name="T8" fmla="*/ 10 w 17"/>
                <a:gd name="T9" fmla="*/ 43 h 107"/>
                <a:gd name="T10" fmla="*/ 0 w 17"/>
                <a:gd name="T11" fmla="*/ 0 h 107"/>
              </a:gdLst>
              <a:ahLst/>
              <a:cxnLst>
                <a:cxn ang="0">
                  <a:pos x="T0" y="T1"/>
                </a:cxn>
                <a:cxn ang="0">
                  <a:pos x="T2" y="T3"/>
                </a:cxn>
                <a:cxn ang="0">
                  <a:pos x="T4" y="T5"/>
                </a:cxn>
                <a:cxn ang="0">
                  <a:pos x="T6" y="T7"/>
                </a:cxn>
                <a:cxn ang="0">
                  <a:pos x="T8" y="T9"/>
                </a:cxn>
                <a:cxn ang="0">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 name="Freeform 18">
              <a:extLst>
                <a:ext uri="{FF2B5EF4-FFF2-40B4-BE49-F238E27FC236}">
                  <a16:creationId xmlns:a16="http://schemas.microsoft.com/office/drawing/2014/main" id="{F2D90A5F-1017-754A-8259-3D23D41E0E64}"/>
                </a:ext>
              </a:extLst>
            </p:cNvPr>
            <p:cNvSpPr>
              <a:spLocks/>
            </p:cNvSpPr>
            <p:nvPr/>
          </p:nvSpPr>
          <p:spPr bwMode="auto">
            <a:xfrm>
              <a:off x="3143251" y="4757738"/>
              <a:ext cx="161925" cy="873125"/>
            </a:xfrm>
            <a:custGeom>
              <a:avLst/>
              <a:gdLst>
                <a:gd name="T0" fmla="*/ 0 w 41"/>
                <a:gd name="T1" fmla="*/ 0 h 222"/>
                <a:gd name="T2" fmla="*/ 5 w 41"/>
                <a:gd name="T3" fmla="*/ 93 h 222"/>
                <a:gd name="T4" fmla="*/ 17 w 41"/>
                <a:gd name="T5" fmla="*/ 166 h 222"/>
                <a:gd name="T6" fmla="*/ 24 w 41"/>
                <a:gd name="T7" fmla="*/ 184 h 222"/>
                <a:gd name="T8" fmla="*/ 41 w 41"/>
                <a:gd name="T9" fmla="*/ 222 h 222"/>
                <a:gd name="T10" fmla="*/ 38 w 41"/>
                <a:gd name="T11" fmla="*/ 212 h 222"/>
                <a:gd name="T12" fmla="*/ 13 w 41"/>
                <a:gd name="T13" fmla="*/ 92 h 222"/>
                <a:gd name="T14" fmla="*/ 8 w 41"/>
                <a:gd name="T15" fmla="*/ 22 h 222"/>
                <a:gd name="T16" fmla="*/ 7 w 41"/>
                <a:gd name="T17" fmla="*/ 18 h 222"/>
                <a:gd name="T18" fmla="*/ 0 w 41"/>
                <a:gd name="T1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 name="Freeform 19">
              <a:extLst>
                <a:ext uri="{FF2B5EF4-FFF2-40B4-BE49-F238E27FC236}">
                  <a16:creationId xmlns:a16="http://schemas.microsoft.com/office/drawing/2014/main" id="{36CDB4B2-AB7F-804E-A41E-8C9752956D76}"/>
                </a:ext>
              </a:extLst>
            </p:cNvPr>
            <p:cNvSpPr>
              <a:spLocks/>
            </p:cNvSpPr>
            <p:nvPr/>
          </p:nvSpPr>
          <p:spPr bwMode="auto">
            <a:xfrm>
              <a:off x="3148013" y="1282700"/>
              <a:ext cx="1768475" cy="3448050"/>
            </a:xfrm>
            <a:custGeom>
              <a:avLst/>
              <a:gdLst>
                <a:gd name="T0" fmla="*/ 7 w 450"/>
                <a:gd name="T1" fmla="*/ 854 h 878"/>
                <a:gd name="T2" fmla="*/ 50 w 450"/>
                <a:gd name="T3" fmla="*/ 613 h 878"/>
                <a:gd name="T4" fmla="*/ 149 w 450"/>
                <a:gd name="T5" fmla="*/ 388 h 878"/>
                <a:gd name="T6" fmla="*/ 285 w 450"/>
                <a:gd name="T7" fmla="*/ 183 h 878"/>
                <a:gd name="T8" fmla="*/ 364 w 450"/>
                <a:gd name="T9" fmla="*/ 89 h 878"/>
                <a:gd name="T10" fmla="*/ 406 w 450"/>
                <a:gd name="T11" fmla="*/ 44 h 878"/>
                <a:gd name="T12" fmla="*/ 450 w 450"/>
                <a:gd name="T13" fmla="*/ 1 h 878"/>
                <a:gd name="T14" fmla="*/ 450 w 450"/>
                <a:gd name="T15" fmla="*/ 0 h 878"/>
                <a:gd name="T16" fmla="*/ 405 w 450"/>
                <a:gd name="T17" fmla="*/ 43 h 878"/>
                <a:gd name="T18" fmla="*/ 363 w 450"/>
                <a:gd name="T19" fmla="*/ 88 h 878"/>
                <a:gd name="T20" fmla="*/ 283 w 450"/>
                <a:gd name="T21" fmla="*/ 181 h 878"/>
                <a:gd name="T22" fmla="*/ 145 w 450"/>
                <a:gd name="T23" fmla="*/ 386 h 878"/>
                <a:gd name="T24" fmla="*/ 45 w 450"/>
                <a:gd name="T25" fmla="*/ 611 h 878"/>
                <a:gd name="T26" fmla="*/ 0 w 450"/>
                <a:gd name="T27" fmla="*/ 854 h 878"/>
                <a:gd name="T28" fmla="*/ 0 w 450"/>
                <a:gd name="T29" fmla="*/ 859 h 878"/>
                <a:gd name="T30" fmla="*/ 7 w 450"/>
                <a:gd name="T31" fmla="*/ 878 h 878"/>
                <a:gd name="T32" fmla="*/ 7 w 450"/>
                <a:gd name="T33" fmla="*/ 854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6" name="Freeform 20">
              <a:extLst>
                <a:ext uri="{FF2B5EF4-FFF2-40B4-BE49-F238E27FC236}">
                  <a16:creationId xmlns:a16="http://schemas.microsoft.com/office/drawing/2014/main" id="{EAD14EB9-C738-414F-B07E-E2B1D1FEF7A6}"/>
                </a:ext>
              </a:extLst>
            </p:cNvPr>
            <p:cNvSpPr>
              <a:spLocks/>
            </p:cNvSpPr>
            <p:nvPr/>
          </p:nvSpPr>
          <p:spPr bwMode="auto">
            <a:xfrm>
              <a:off x="3273426" y="5653088"/>
              <a:ext cx="138113" cy="287338"/>
            </a:xfrm>
            <a:custGeom>
              <a:avLst/>
              <a:gdLst>
                <a:gd name="T0" fmla="*/ 0 w 35"/>
                <a:gd name="T1" fmla="*/ 0 h 73"/>
                <a:gd name="T2" fmla="*/ 26 w 35"/>
                <a:gd name="T3" fmla="*/ 73 h 73"/>
                <a:gd name="T4" fmla="*/ 35 w 35"/>
                <a:gd name="T5" fmla="*/ 73 h 73"/>
                <a:gd name="T6" fmla="*/ 0 w 35"/>
                <a:gd name="T7" fmla="*/ 0 h 73"/>
              </a:gdLst>
              <a:ahLst/>
              <a:cxnLst>
                <a:cxn ang="0">
                  <a:pos x="T0" y="T1"/>
                </a:cxn>
                <a:cxn ang="0">
                  <a:pos x="T2" y="T3"/>
                </a:cxn>
                <a:cxn ang="0">
                  <a:pos x="T4" y="T5"/>
                </a:cxn>
                <a:cxn ang="0">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7" name="Freeform 21">
              <a:extLst>
                <a:ext uri="{FF2B5EF4-FFF2-40B4-BE49-F238E27FC236}">
                  <a16:creationId xmlns:a16="http://schemas.microsoft.com/office/drawing/2014/main" id="{815466D7-4516-9641-87CC-4FCC8DC72D10}"/>
                </a:ext>
              </a:extLst>
            </p:cNvPr>
            <p:cNvSpPr>
              <a:spLocks/>
            </p:cNvSpPr>
            <p:nvPr/>
          </p:nvSpPr>
          <p:spPr bwMode="auto">
            <a:xfrm>
              <a:off x="3143251" y="4656138"/>
              <a:ext cx="31750" cy="188913"/>
            </a:xfrm>
            <a:custGeom>
              <a:avLst/>
              <a:gdLst>
                <a:gd name="T0" fmla="*/ 7 w 8"/>
                <a:gd name="T1" fmla="*/ 44 h 48"/>
                <a:gd name="T2" fmla="*/ 8 w 8"/>
                <a:gd name="T3" fmla="*/ 48 h 48"/>
                <a:gd name="T4" fmla="*/ 8 w 8"/>
                <a:gd name="T5" fmla="*/ 19 h 48"/>
                <a:gd name="T6" fmla="*/ 1 w 8"/>
                <a:gd name="T7" fmla="*/ 0 h 48"/>
                <a:gd name="T8" fmla="*/ 0 w 8"/>
                <a:gd name="T9" fmla="*/ 26 h 48"/>
                <a:gd name="T10" fmla="*/ 7 w 8"/>
                <a:gd name="T11" fmla="*/ 44 h 48"/>
              </a:gdLst>
              <a:ahLst/>
              <a:cxnLst>
                <a:cxn ang="0">
                  <a:pos x="T0" y="T1"/>
                </a:cxn>
                <a:cxn ang="0">
                  <a:pos x="T2" y="T3"/>
                </a:cxn>
                <a:cxn ang="0">
                  <a:pos x="T4" y="T5"/>
                </a:cxn>
                <a:cxn ang="0">
                  <a:pos x="T6" y="T7"/>
                </a:cxn>
                <a:cxn ang="0">
                  <a:pos x="T8" y="T9"/>
                </a:cxn>
                <a:cxn ang="0">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8" name="Freeform 22">
              <a:extLst>
                <a:ext uri="{FF2B5EF4-FFF2-40B4-BE49-F238E27FC236}">
                  <a16:creationId xmlns:a16="http://schemas.microsoft.com/office/drawing/2014/main" id="{F44C1F7D-71A7-514F-A3B0-7F15B2EFD0F9}"/>
                </a:ext>
              </a:extLst>
            </p:cNvPr>
            <p:cNvSpPr>
              <a:spLocks/>
            </p:cNvSpPr>
            <p:nvPr/>
          </p:nvSpPr>
          <p:spPr bwMode="auto">
            <a:xfrm>
              <a:off x="3211513" y="5410200"/>
              <a:ext cx="203200" cy="530225"/>
            </a:xfrm>
            <a:custGeom>
              <a:avLst/>
              <a:gdLst>
                <a:gd name="T0" fmla="*/ 7 w 52"/>
                <a:gd name="T1" fmla="*/ 18 h 135"/>
                <a:gd name="T2" fmla="*/ 0 w 52"/>
                <a:gd name="T3" fmla="*/ 0 h 135"/>
                <a:gd name="T4" fmla="*/ 12 w 52"/>
                <a:gd name="T5" fmla="*/ 48 h 135"/>
                <a:gd name="T6" fmla="*/ 16 w 52"/>
                <a:gd name="T7" fmla="*/ 62 h 135"/>
                <a:gd name="T8" fmla="*/ 51 w 52"/>
                <a:gd name="T9" fmla="*/ 135 h 135"/>
                <a:gd name="T10" fmla="*/ 52 w 52"/>
                <a:gd name="T11" fmla="*/ 135 h 135"/>
                <a:gd name="T12" fmla="*/ 24 w 52"/>
                <a:gd name="T13" fmla="*/ 56 h 135"/>
                <a:gd name="T14" fmla="*/ 7 w 52"/>
                <a:gd name="T15" fmla="*/ 18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27" name="Group 48">
            <a:extLst>
              <a:ext uri="{FF2B5EF4-FFF2-40B4-BE49-F238E27FC236}">
                <a16:creationId xmlns:a16="http://schemas.microsoft.com/office/drawing/2014/main" id="{74629248-A773-2549-8507-94B5BDECECD8}"/>
              </a:ext>
            </a:extLst>
          </p:cNvPr>
          <p:cNvGrpSpPr>
            <a:grpSpLocks/>
          </p:cNvGrpSpPr>
          <p:nvPr/>
        </p:nvGrpSpPr>
        <p:grpSpPr bwMode="auto">
          <a:xfrm>
            <a:off x="20638" y="0"/>
            <a:ext cx="1952625" cy="6853238"/>
            <a:chOff x="6627813" y="196102"/>
            <a:chExt cx="1952625" cy="5677649"/>
          </a:xfrm>
        </p:grpSpPr>
        <p:sp>
          <p:nvSpPr>
            <p:cNvPr id="1035" name="Freeform 27">
              <a:extLst>
                <a:ext uri="{FF2B5EF4-FFF2-40B4-BE49-F238E27FC236}">
                  <a16:creationId xmlns:a16="http://schemas.microsoft.com/office/drawing/2014/main" id="{E6E159BE-31DB-B34D-BED5-7485B2C5BCB2}"/>
                </a:ext>
              </a:extLst>
            </p:cNvPr>
            <p:cNvSpPr>
              <a:spLocks/>
            </p:cNvSpPr>
            <p:nvPr/>
          </p:nvSpPr>
          <p:spPr bwMode="auto">
            <a:xfrm>
              <a:off x="6627813" y="196102"/>
              <a:ext cx="409575" cy="3646488"/>
            </a:xfrm>
            <a:custGeom>
              <a:avLst/>
              <a:gdLst>
                <a:gd name="T0" fmla="*/ 7 w 103"/>
                <a:gd name="T1" fmla="*/ 210 h 920"/>
                <a:gd name="T2" fmla="*/ 26 w 103"/>
                <a:gd name="T3" fmla="*/ 445 h 920"/>
                <a:gd name="T4" fmla="*/ 57 w 103"/>
                <a:gd name="T5" fmla="*/ 679 h 920"/>
                <a:gd name="T6" fmla="*/ 101 w 103"/>
                <a:gd name="T7" fmla="*/ 911 h 920"/>
                <a:gd name="T8" fmla="*/ 103 w 103"/>
                <a:gd name="T9" fmla="*/ 920 h 920"/>
                <a:gd name="T10" fmla="*/ 99 w 103"/>
                <a:gd name="T11" fmla="*/ 874 h 920"/>
                <a:gd name="T12" fmla="*/ 99 w 103"/>
                <a:gd name="T13" fmla="*/ 866 h 920"/>
                <a:gd name="T14" fmla="*/ 63 w 103"/>
                <a:gd name="T15" fmla="*/ 678 h 920"/>
                <a:gd name="T16" fmla="*/ 30 w 103"/>
                <a:gd name="T17" fmla="*/ 444 h 920"/>
                <a:gd name="T18" fmla="*/ 9 w 103"/>
                <a:gd name="T19" fmla="*/ 209 h 920"/>
                <a:gd name="T20" fmla="*/ 3 w 103"/>
                <a:gd name="T21" fmla="*/ 92 h 920"/>
                <a:gd name="T22" fmla="*/ 1 w 103"/>
                <a:gd name="T23" fmla="*/ 0 h 920"/>
                <a:gd name="T24" fmla="*/ 0 w 103"/>
                <a:gd name="T25" fmla="*/ 0 h 920"/>
                <a:gd name="T26" fmla="*/ 1 w 103"/>
                <a:gd name="T27" fmla="*/ 92 h 920"/>
                <a:gd name="T28" fmla="*/ 7 w 103"/>
                <a:gd name="T29" fmla="*/ 21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28">
              <a:extLst>
                <a:ext uri="{FF2B5EF4-FFF2-40B4-BE49-F238E27FC236}">
                  <a16:creationId xmlns:a16="http://schemas.microsoft.com/office/drawing/2014/main" id="{39117E55-466C-1843-9F6A-370F026B26AF}"/>
                </a:ext>
              </a:extLst>
            </p:cNvPr>
            <p:cNvSpPr>
              <a:spLocks/>
            </p:cNvSpPr>
            <p:nvPr/>
          </p:nvSpPr>
          <p:spPr bwMode="auto">
            <a:xfrm>
              <a:off x="7061201" y="3771900"/>
              <a:ext cx="350838" cy="1309688"/>
            </a:xfrm>
            <a:custGeom>
              <a:avLst/>
              <a:gdLst>
                <a:gd name="T0" fmla="*/ 53 w 88"/>
                <a:gd name="T1" fmla="*/ 229 h 330"/>
                <a:gd name="T2" fmla="*/ 88 w 88"/>
                <a:gd name="T3" fmla="*/ 330 h 330"/>
                <a:gd name="T4" fmla="*/ 88 w 88"/>
                <a:gd name="T5" fmla="*/ 308 h 330"/>
                <a:gd name="T6" fmla="*/ 88 w 88"/>
                <a:gd name="T7" fmla="*/ 304 h 330"/>
                <a:gd name="T8" fmla="*/ 62 w 88"/>
                <a:gd name="T9" fmla="*/ 226 h 330"/>
                <a:gd name="T10" fmla="*/ 0 w 88"/>
                <a:gd name="T11" fmla="*/ 0 h 330"/>
                <a:gd name="T12" fmla="*/ 7 w 88"/>
                <a:gd name="T13" fmla="*/ 63 h 330"/>
                <a:gd name="T14" fmla="*/ 53 w 88"/>
                <a:gd name="T15" fmla="*/ 229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29">
              <a:extLst>
                <a:ext uri="{FF2B5EF4-FFF2-40B4-BE49-F238E27FC236}">
                  <a16:creationId xmlns:a16="http://schemas.microsoft.com/office/drawing/2014/main" id="{0371CC80-2F36-614F-B845-B66CF6B5F215}"/>
                </a:ext>
              </a:extLst>
            </p:cNvPr>
            <p:cNvSpPr>
              <a:spLocks/>
            </p:cNvSpPr>
            <p:nvPr/>
          </p:nvSpPr>
          <p:spPr bwMode="auto">
            <a:xfrm>
              <a:off x="7439026" y="5053013"/>
              <a:ext cx="357188" cy="820738"/>
            </a:xfrm>
            <a:custGeom>
              <a:avLst/>
              <a:gdLst>
                <a:gd name="T0" fmla="*/ 6 w 90"/>
                <a:gd name="T1" fmla="*/ 15 h 207"/>
                <a:gd name="T2" fmla="*/ 0 w 90"/>
                <a:gd name="T3" fmla="*/ 0 h 207"/>
                <a:gd name="T4" fmla="*/ 1 w 90"/>
                <a:gd name="T5" fmla="*/ 29 h 207"/>
                <a:gd name="T6" fmla="*/ 42 w 90"/>
                <a:gd name="T7" fmla="*/ 127 h 207"/>
                <a:gd name="T8" fmla="*/ 80 w 90"/>
                <a:gd name="T9" fmla="*/ 207 h 207"/>
                <a:gd name="T10" fmla="*/ 90 w 90"/>
                <a:gd name="T11" fmla="*/ 207 h 207"/>
                <a:gd name="T12" fmla="*/ 50 w 90"/>
                <a:gd name="T13" fmla="*/ 123 h 207"/>
                <a:gd name="T14" fmla="*/ 6 w 90"/>
                <a:gd name="T15" fmla="*/ 1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30">
              <a:extLst>
                <a:ext uri="{FF2B5EF4-FFF2-40B4-BE49-F238E27FC236}">
                  <a16:creationId xmlns:a16="http://schemas.microsoft.com/office/drawing/2014/main" id="{EFEC3F67-497B-3C43-BA6D-58C5B67C806E}"/>
                </a:ext>
              </a:extLst>
            </p:cNvPr>
            <p:cNvSpPr>
              <a:spLocks/>
            </p:cNvSpPr>
            <p:nvPr/>
          </p:nvSpPr>
          <p:spPr bwMode="auto">
            <a:xfrm>
              <a:off x="7037388" y="3811588"/>
              <a:ext cx="457200" cy="1852613"/>
            </a:xfrm>
            <a:custGeom>
              <a:avLst/>
              <a:gdLst>
                <a:gd name="T0" fmla="*/ 101 w 115"/>
                <a:gd name="T1" fmla="*/ 409 h 467"/>
                <a:gd name="T2" fmla="*/ 78 w 115"/>
                <a:gd name="T3" fmla="*/ 344 h 467"/>
                <a:gd name="T4" fmla="*/ 29 w 115"/>
                <a:gd name="T5" fmla="*/ 151 h 467"/>
                <a:gd name="T6" fmla="*/ 13 w 115"/>
                <a:gd name="T7" fmla="*/ 53 h 467"/>
                <a:gd name="T8" fmla="*/ 0 w 115"/>
                <a:gd name="T9" fmla="*/ 0 h 467"/>
                <a:gd name="T10" fmla="*/ 21 w 115"/>
                <a:gd name="T11" fmla="*/ 152 h 467"/>
                <a:gd name="T12" fmla="*/ 69 w 115"/>
                <a:gd name="T13" fmla="*/ 347 h 467"/>
                <a:gd name="T14" fmla="*/ 103 w 115"/>
                <a:gd name="T15" fmla="*/ 441 h 467"/>
                <a:gd name="T16" fmla="*/ 115 w 115"/>
                <a:gd name="T17" fmla="*/ 467 h 467"/>
                <a:gd name="T18" fmla="*/ 112 w 115"/>
                <a:gd name="T19" fmla="*/ 458 h 467"/>
                <a:gd name="T20" fmla="*/ 101 w 115"/>
                <a:gd name="T21" fmla="*/ 40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31">
              <a:extLst>
                <a:ext uri="{FF2B5EF4-FFF2-40B4-BE49-F238E27FC236}">
                  <a16:creationId xmlns:a16="http://schemas.microsoft.com/office/drawing/2014/main" id="{F70A69E0-1D37-B04D-A6DB-4CB5438DB650}"/>
                </a:ext>
              </a:extLst>
            </p:cNvPr>
            <p:cNvSpPr>
              <a:spLocks/>
            </p:cNvSpPr>
            <p:nvPr/>
          </p:nvSpPr>
          <p:spPr bwMode="auto">
            <a:xfrm>
              <a:off x="6992938" y="1263650"/>
              <a:ext cx="144463" cy="2508250"/>
            </a:xfrm>
            <a:custGeom>
              <a:avLst/>
              <a:gdLst>
                <a:gd name="T0" fmla="*/ 17 w 36"/>
                <a:gd name="T1" fmla="*/ 633 h 633"/>
                <a:gd name="T2" fmla="*/ 13 w 36"/>
                <a:gd name="T3" fmla="*/ 597 h 633"/>
                <a:gd name="T4" fmla="*/ 5 w 36"/>
                <a:gd name="T5" fmla="*/ 398 h 633"/>
                <a:gd name="T6" fmla="*/ 13 w 36"/>
                <a:gd name="T7" fmla="*/ 198 h 633"/>
                <a:gd name="T8" fmla="*/ 22 w 36"/>
                <a:gd name="T9" fmla="*/ 99 h 633"/>
                <a:gd name="T10" fmla="*/ 36 w 36"/>
                <a:gd name="T11" fmla="*/ 0 h 633"/>
                <a:gd name="T12" fmla="*/ 35 w 36"/>
                <a:gd name="T13" fmla="*/ 0 h 633"/>
                <a:gd name="T14" fmla="*/ 20 w 36"/>
                <a:gd name="T15" fmla="*/ 99 h 633"/>
                <a:gd name="T16" fmla="*/ 10 w 36"/>
                <a:gd name="T17" fmla="*/ 198 h 633"/>
                <a:gd name="T18" fmla="*/ 1 w 36"/>
                <a:gd name="T19" fmla="*/ 398 h 633"/>
                <a:gd name="T20" fmla="*/ 7 w 36"/>
                <a:gd name="T21" fmla="*/ 589 h 633"/>
                <a:gd name="T22" fmla="*/ 16 w 36"/>
                <a:gd name="T23" fmla="*/ 632 h 633"/>
                <a:gd name="T24" fmla="*/ 17 w 36"/>
                <a:gd name="T25"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32">
              <a:extLst>
                <a:ext uri="{FF2B5EF4-FFF2-40B4-BE49-F238E27FC236}">
                  <a16:creationId xmlns:a16="http://schemas.microsoft.com/office/drawing/2014/main" id="{ED7C00F5-0F72-EA4D-A1F5-61B64444E490}"/>
                </a:ext>
              </a:extLst>
            </p:cNvPr>
            <p:cNvSpPr>
              <a:spLocks/>
            </p:cNvSpPr>
            <p:nvPr/>
          </p:nvSpPr>
          <p:spPr bwMode="auto">
            <a:xfrm>
              <a:off x="7526338" y="5640388"/>
              <a:ext cx="111125" cy="233363"/>
            </a:xfrm>
            <a:custGeom>
              <a:avLst/>
              <a:gdLst>
                <a:gd name="T0" fmla="*/ 22 w 28"/>
                <a:gd name="T1" fmla="*/ 59 h 59"/>
                <a:gd name="T2" fmla="*/ 28 w 28"/>
                <a:gd name="T3" fmla="*/ 59 h 59"/>
                <a:gd name="T4" fmla="*/ 0 w 28"/>
                <a:gd name="T5" fmla="*/ 0 h 59"/>
                <a:gd name="T6" fmla="*/ 22 w 28"/>
                <a:gd name="T7" fmla="*/ 59 h 59"/>
              </a:gdLst>
              <a:ahLst/>
              <a:cxnLst>
                <a:cxn ang="0">
                  <a:pos x="T0" y="T1"/>
                </a:cxn>
                <a:cxn ang="0">
                  <a:pos x="T2" y="T3"/>
                </a:cxn>
                <a:cxn ang="0">
                  <a:pos x="T4" y="T5"/>
                </a:cxn>
                <a:cxn ang="0">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33">
              <a:extLst>
                <a:ext uri="{FF2B5EF4-FFF2-40B4-BE49-F238E27FC236}">
                  <a16:creationId xmlns:a16="http://schemas.microsoft.com/office/drawing/2014/main" id="{58BDDCED-157D-3A4A-BB1D-F92230470C4F}"/>
                </a:ext>
              </a:extLst>
            </p:cNvPr>
            <p:cNvSpPr>
              <a:spLocks/>
            </p:cNvSpPr>
            <p:nvPr/>
          </p:nvSpPr>
          <p:spPr bwMode="auto">
            <a:xfrm>
              <a:off x="7021513" y="3598863"/>
              <a:ext cx="68263" cy="423863"/>
            </a:xfrm>
            <a:custGeom>
              <a:avLst/>
              <a:gdLst>
                <a:gd name="T0" fmla="*/ 4 w 17"/>
                <a:gd name="T1" fmla="*/ 54 h 107"/>
                <a:gd name="T2" fmla="*/ 17 w 17"/>
                <a:gd name="T3" fmla="*/ 107 h 107"/>
                <a:gd name="T4" fmla="*/ 10 w 17"/>
                <a:gd name="T5" fmla="*/ 44 h 107"/>
                <a:gd name="T6" fmla="*/ 9 w 17"/>
                <a:gd name="T7" fmla="*/ 43 h 107"/>
                <a:gd name="T8" fmla="*/ 0 w 17"/>
                <a:gd name="T9" fmla="*/ 0 h 107"/>
                <a:gd name="T10" fmla="*/ 0 w 17"/>
                <a:gd name="T11" fmla="*/ 8 h 107"/>
                <a:gd name="T12" fmla="*/ 4 w 17"/>
                <a:gd name="T13" fmla="*/ 54 h 107"/>
              </a:gdLst>
              <a:ahLst/>
              <a:cxnLst>
                <a:cxn ang="0">
                  <a:pos x="T0" y="T1"/>
                </a:cxn>
                <a:cxn ang="0">
                  <a:pos x="T2" y="T3"/>
                </a:cxn>
                <a:cxn ang="0">
                  <a:pos x="T4" y="T5"/>
                </a:cxn>
                <a:cxn ang="0">
                  <a:pos x="T6" y="T7"/>
                </a:cxn>
                <a:cxn ang="0">
                  <a:pos x="T8" y="T9"/>
                </a:cxn>
                <a:cxn ang="0">
                  <a:pos x="T10" y="T11"/>
                </a:cxn>
                <a:cxn ang="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Freeform 34">
              <a:extLst>
                <a:ext uri="{FF2B5EF4-FFF2-40B4-BE49-F238E27FC236}">
                  <a16:creationId xmlns:a16="http://schemas.microsoft.com/office/drawing/2014/main" id="{40B592F7-0505-684B-8F05-A2BD85EB3937}"/>
                </a:ext>
              </a:extLst>
            </p:cNvPr>
            <p:cNvSpPr>
              <a:spLocks/>
            </p:cNvSpPr>
            <p:nvPr/>
          </p:nvSpPr>
          <p:spPr bwMode="auto">
            <a:xfrm>
              <a:off x="7412038" y="2801938"/>
              <a:ext cx="1168400" cy="2251075"/>
            </a:xfrm>
            <a:custGeom>
              <a:avLst/>
              <a:gdLst>
                <a:gd name="T0" fmla="*/ 8 w 294"/>
                <a:gd name="T1" fmla="*/ 553 h 568"/>
                <a:gd name="T2" fmla="*/ 35 w 294"/>
                <a:gd name="T3" fmla="*/ 397 h 568"/>
                <a:gd name="T4" fmla="*/ 99 w 294"/>
                <a:gd name="T5" fmla="*/ 252 h 568"/>
                <a:gd name="T6" fmla="*/ 187 w 294"/>
                <a:gd name="T7" fmla="*/ 119 h 568"/>
                <a:gd name="T8" fmla="*/ 238 w 294"/>
                <a:gd name="T9" fmla="*/ 58 h 568"/>
                <a:gd name="T10" fmla="*/ 265 w 294"/>
                <a:gd name="T11" fmla="*/ 28 h 568"/>
                <a:gd name="T12" fmla="*/ 294 w 294"/>
                <a:gd name="T13" fmla="*/ 0 h 568"/>
                <a:gd name="T14" fmla="*/ 293 w 294"/>
                <a:gd name="T15" fmla="*/ 0 h 568"/>
                <a:gd name="T16" fmla="*/ 264 w 294"/>
                <a:gd name="T17" fmla="*/ 27 h 568"/>
                <a:gd name="T18" fmla="*/ 237 w 294"/>
                <a:gd name="T19" fmla="*/ 56 h 568"/>
                <a:gd name="T20" fmla="*/ 185 w 294"/>
                <a:gd name="T21" fmla="*/ 117 h 568"/>
                <a:gd name="T22" fmla="*/ 95 w 294"/>
                <a:gd name="T23" fmla="*/ 249 h 568"/>
                <a:gd name="T24" fmla="*/ 30 w 294"/>
                <a:gd name="T25" fmla="*/ 396 h 568"/>
                <a:gd name="T26" fmla="*/ 0 w 294"/>
                <a:gd name="T27" fmla="*/ 549 h 568"/>
                <a:gd name="T28" fmla="*/ 7 w 294"/>
                <a:gd name="T29" fmla="*/ 568 h 568"/>
                <a:gd name="T30" fmla="*/ 8 w 294"/>
                <a:gd name="T31" fmla="*/ 55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35">
              <a:extLst>
                <a:ext uri="{FF2B5EF4-FFF2-40B4-BE49-F238E27FC236}">
                  <a16:creationId xmlns:a16="http://schemas.microsoft.com/office/drawing/2014/main" id="{20037BA1-C671-7B42-87E7-FBDF28DCC36D}"/>
                </a:ext>
              </a:extLst>
            </p:cNvPr>
            <p:cNvSpPr>
              <a:spLocks/>
            </p:cNvSpPr>
            <p:nvPr/>
          </p:nvSpPr>
          <p:spPr bwMode="auto">
            <a:xfrm>
              <a:off x="7494588" y="5664200"/>
              <a:ext cx="100013" cy="209550"/>
            </a:xfrm>
            <a:custGeom>
              <a:avLst/>
              <a:gdLst>
                <a:gd name="T0" fmla="*/ 0 w 25"/>
                <a:gd name="T1" fmla="*/ 0 h 53"/>
                <a:gd name="T2" fmla="*/ 19 w 25"/>
                <a:gd name="T3" fmla="*/ 53 h 53"/>
                <a:gd name="T4" fmla="*/ 25 w 25"/>
                <a:gd name="T5" fmla="*/ 53 h 53"/>
                <a:gd name="T6" fmla="*/ 0 w 25"/>
                <a:gd name="T7" fmla="*/ 0 h 53"/>
              </a:gdLst>
              <a:ahLst/>
              <a:cxnLst>
                <a:cxn ang="0">
                  <a:pos x="T0" y="T1"/>
                </a:cxn>
                <a:cxn ang="0">
                  <a:pos x="T2" y="T3"/>
                </a:cxn>
                <a:cxn ang="0">
                  <a:pos x="T4" y="T5"/>
                </a:cxn>
                <a:cxn ang="0">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Freeform 36">
              <a:extLst>
                <a:ext uri="{FF2B5EF4-FFF2-40B4-BE49-F238E27FC236}">
                  <a16:creationId xmlns:a16="http://schemas.microsoft.com/office/drawing/2014/main" id="{8F1022DA-B7D0-3D46-BB1D-77EFAD79A097}"/>
                </a:ext>
              </a:extLst>
            </p:cNvPr>
            <p:cNvSpPr>
              <a:spLocks/>
            </p:cNvSpPr>
            <p:nvPr/>
          </p:nvSpPr>
          <p:spPr bwMode="auto">
            <a:xfrm>
              <a:off x="7412038" y="5081588"/>
              <a:ext cx="114300" cy="558800"/>
            </a:xfrm>
            <a:custGeom>
              <a:avLst/>
              <a:gdLst>
                <a:gd name="T0" fmla="*/ 0 w 29"/>
                <a:gd name="T1" fmla="*/ 0 h 141"/>
                <a:gd name="T2" fmla="*/ 7 w 29"/>
                <a:gd name="T3" fmla="*/ 89 h 141"/>
                <a:gd name="T4" fmla="*/ 18 w 29"/>
                <a:gd name="T5" fmla="*/ 117 h 141"/>
                <a:gd name="T6" fmla="*/ 29 w 29"/>
                <a:gd name="T7" fmla="*/ 141 h 141"/>
                <a:gd name="T8" fmla="*/ 27 w 29"/>
                <a:gd name="T9" fmla="*/ 135 h 141"/>
                <a:gd name="T10" fmla="*/ 8 w 29"/>
                <a:gd name="T11" fmla="*/ 22 h 141"/>
                <a:gd name="T12" fmla="*/ 4 w 29"/>
                <a:gd name="T13" fmla="*/ 11 h 141"/>
                <a:gd name="T14" fmla="*/ 0 w 29"/>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37">
              <a:extLst>
                <a:ext uri="{FF2B5EF4-FFF2-40B4-BE49-F238E27FC236}">
                  <a16:creationId xmlns:a16="http://schemas.microsoft.com/office/drawing/2014/main" id="{A63AB723-F448-364E-96C9-178FC9B2909C}"/>
                </a:ext>
              </a:extLst>
            </p:cNvPr>
            <p:cNvSpPr>
              <a:spLocks/>
            </p:cNvSpPr>
            <p:nvPr/>
          </p:nvSpPr>
          <p:spPr bwMode="auto">
            <a:xfrm>
              <a:off x="7412038" y="4978400"/>
              <a:ext cx="31750" cy="188913"/>
            </a:xfrm>
            <a:custGeom>
              <a:avLst/>
              <a:gdLst>
                <a:gd name="T0" fmla="*/ 0 w 8"/>
                <a:gd name="T1" fmla="*/ 26 h 48"/>
                <a:gd name="T2" fmla="*/ 4 w 8"/>
                <a:gd name="T3" fmla="*/ 37 h 48"/>
                <a:gd name="T4" fmla="*/ 8 w 8"/>
                <a:gd name="T5" fmla="*/ 48 h 48"/>
                <a:gd name="T6" fmla="*/ 7 w 8"/>
                <a:gd name="T7" fmla="*/ 19 h 48"/>
                <a:gd name="T8" fmla="*/ 0 w 8"/>
                <a:gd name="T9" fmla="*/ 0 h 48"/>
                <a:gd name="T10" fmla="*/ 0 w 8"/>
                <a:gd name="T11" fmla="*/ 4 h 48"/>
                <a:gd name="T12" fmla="*/ 0 w 8"/>
                <a:gd name="T13" fmla="*/ 26 h 48"/>
              </a:gdLst>
              <a:ahLst/>
              <a:cxnLst>
                <a:cxn ang="0">
                  <a:pos x="T0" y="T1"/>
                </a:cxn>
                <a:cxn ang="0">
                  <a:pos x="T2" y="T3"/>
                </a:cxn>
                <a:cxn ang="0">
                  <a:pos x="T4" y="T5"/>
                </a:cxn>
                <a:cxn ang="0">
                  <a:pos x="T6" y="T7"/>
                </a:cxn>
                <a:cxn ang="0">
                  <a:pos x="T8" y="T9"/>
                </a:cxn>
                <a:cxn ang="0">
                  <a:pos x="T10" y="T11"/>
                </a:cxn>
                <a:cxn ang="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 name="Freeform 38">
              <a:extLst>
                <a:ext uri="{FF2B5EF4-FFF2-40B4-BE49-F238E27FC236}">
                  <a16:creationId xmlns:a16="http://schemas.microsoft.com/office/drawing/2014/main" id="{962D3DBC-06B7-A34F-9470-95540E3C7951}"/>
                </a:ext>
              </a:extLst>
            </p:cNvPr>
            <p:cNvSpPr>
              <a:spLocks/>
            </p:cNvSpPr>
            <p:nvPr/>
          </p:nvSpPr>
          <p:spPr bwMode="auto">
            <a:xfrm>
              <a:off x="7439026" y="5434013"/>
              <a:ext cx="174625" cy="439738"/>
            </a:xfrm>
            <a:custGeom>
              <a:avLst/>
              <a:gdLst>
                <a:gd name="T0" fmla="*/ 11 w 44"/>
                <a:gd name="T1" fmla="*/ 28 h 111"/>
                <a:gd name="T2" fmla="*/ 0 w 44"/>
                <a:gd name="T3" fmla="*/ 0 h 111"/>
                <a:gd name="T4" fmla="*/ 11 w 44"/>
                <a:gd name="T5" fmla="*/ 49 h 111"/>
                <a:gd name="T6" fmla="*/ 14 w 44"/>
                <a:gd name="T7" fmla="*/ 58 h 111"/>
                <a:gd name="T8" fmla="*/ 39 w 44"/>
                <a:gd name="T9" fmla="*/ 111 h 111"/>
                <a:gd name="T10" fmla="*/ 44 w 44"/>
                <a:gd name="T11" fmla="*/ 111 h 111"/>
                <a:gd name="T12" fmla="*/ 22 w 44"/>
                <a:gd name="T13" fmla="*/ 52 h 111"/>
                <a:gd name="T14" fmla="*/ 11 w 44"/>
                <a:gd name="T15" fmla="*/ 2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2" name="Rectangle 61">
            <a:extLst>
              <a:ext uri="{FF2B5EF4-FFF2-40B4-BE49-F238E27FC236}">
                <a16:creationId xmlns:a16="http://schemas.microsoft.com/office/drawing/2014/main" id="{C14F1553-D4E2-994F-BE64-B753C1B8CCEF}"/>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a:extLst>
              <a:ext uri="{FF2B5EF4-FFF2-40B4-BE49-F238E27FC236}">
                <a16:creationId xmlns:a16="http://schemas.microsoft.com/office/drawing/2014/main" id="{C289584C-14F0-E045-94DB-006FBDE17A93}"/>
              </a:ext>
            </a:extLst>
          </p:cNvPr>
          <p:cNvSpPr>
            <a:spLocks noGrp="1" noChangeArrowheads="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0" name="Text Placeholder 2">
            <a:extLst>
              <a:ext uri="{FF2B5EF4-FFF2-40B4-BE49-F238E27FC236}">
                <a16:creationId xmlns:a16="http://schemas.microsoft.com/office/drawing/2014/main" id="{A6BFED30-245C-2142-981D-5C4464CE8238}"/>
              </a:ext>
            </a:extLst>
          </p:cNvPr>
          <p:cNvSpPr>
            <a:spLocks noGrp="1" noChangeArrowheads="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DEC9D31-3BC7-B442-8AE2-8FD536A66E7E}"/>
              </a:ext>
            </a:extLst>
          </p:cNvPr>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C6AF276F-5063-9D4A-BF32-099D704DFDB3}"/>
              </a:ext>
            </a:extLst>
          </p:cNvPr>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9643D94-F1F4-8040-AB5F-336B45827175}"/>
              </a:ext>
            </a:extLst>
          </p:cNvPr>
          <p:cNvSpPr>
            <a:spLocks noGrp="1"/>
          </p:cNvSpPr>
          <p:nvPr>
            <p:ph type="sldNum" sz="quarter" idx="4"/>
          </p:nvPr>
        </p:nvSpPr>
        <p:spPr bwMode="gray">
          <a:xfrm>
            <a:off x="511175" y="787400"/>
            <a:ext cx="585788" cy="365125"/>
          </a:xfrm>
          <a:prstGeom prst="rect">
            <a:avLst/>
          </a:prstGeom>
        </p:spPr>
        <p:txBody>
          <a:bodyPr vert="horz" lIns="91440" tIns="45720" rIns="91440" bIns="45720" rtlCol="0" anchor="ctr"/>
          <a:lstStyle>
            <a:lvl1pPr algn="r" eaLnBrk="1" fontAlgn="auto" hangingPunct="1">
              <a:spcBef>
                <a:spcPts val="0"/>
              </a:spcBef>
              <a:spcAft>
                <a:spcPts val="0"/>
              </a:spcAft>
              <a:defRPr sz="2000" smtClean="0">
                <a:solidFill>
                  <a:srgbClr val="FEFFFF"/>
                </a:solidFill>
                <a:latin typeface="+mn-lt"/>
              </a:defRPr>
            </a:lvl1pPr>
          </a:lstStyle>
          <a:p>
            <a:pPr>
              <a:defRPr/>
            </a:pPr>
            <a:fld id="{D782A322-156F-B143-9C28-247258F673E3}" type="slidenum">
              <a:rPr lang="en-US" altLang="en-US"/>
              <a:pPr>
                <a:defRPr/>
              </a:pPr>
              <a:t>‹#›</a:t>
            </a:fld>
            <a:endParaRPr lang="en-US" altLang="en-US"/>
          </a:p>
        </p:txBody>
      </p:sp>
      <p:pic>
        <p:nvPicPr>
          <p:cNvPr id="1034" name="Picture 33">
            <a:extLst>
              <a:ext uri="{FF2B5EF4-FFF2-40B4-BE49-F238E27FC236}">
                <a16:creationId xmlns:a16="http://schemas.microsoft.com/office/drawing/2014/main" id="{1124FF99-28E4-C04C-9A82-4A0E7CB833E7}"/>
              </a:ext>
            </a:extLst>
          </p:cNvPr>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8080375" y="6103938"/>
            <a:ext cx="10064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20" r:id="rId17"/>
    <p:sldLayoutId id="2147483821" r:id="rId18"/>
    <p:sldLayoutId id="2147483822" r:id="rId19"/>
  </p:sldLayoutIdLst>
  <p:txStyles>
    <p:titleStyle>
      <a:lvl1pPr algn="l" defTabSz="457200" rtl="0" fontAlgn="base">
        <a:spcBef>
          <a:spcPct val="0"/>
        </a:spcBef>
        <a:spcAft>
          <a:spcPct val="0"/>
        </a:spcAft>
        <a:defRPr sz="3600" kern="1200">
          <a:solidFill>
            <a:srgbClr val="3A8F98"/>
          </a:solidFill>
          <a:latin typeface="+mj-lt"/>
          <a:ea typeface="+mj-ea"/>
          <a:cs typeface="+mj-cs"/>
        </a:defRPr>
      </a:lvl1pPr>
      <a:lvl2pPr algn="l" defTabSz="457200" rtl="0" fontAlgn="base">
        <a:spcBef>
          <a:spcPct val="0"/>
        </a:spcBef>
        <a:spcAft>
          <a:spcPct val="0"/>
        </a:spcAft>
        <a:defRPr sz="3600">
          <a:solidFill>
            <a:srgbClr val="3A8F98"/>
          </a:solidFill>
          <a:latin typeface="Century Gothic" panose="020B0502020202020204" pitchFamily="34" charset="0"/>
        </a:defRPr>
      </a:lvl2pPr>
      <a:lvl3pPr algn="l" defTabSz="457200" rtl="0" fontAlgn="base">
        <a:spcBef>
          <a:spcPct val="0"/>
        </a:spcBef>
        <a:spcAft>
          <a:spcPct val="0"/>
        </a:spcAft>
        <a:defRPr sz="3600">
          <a:solidFill>
            <a:srgbClr val="3A8F98"/>
          </a:solidFill>
          <a:latin typeface="Century Gothic" panose="020B0502020202020204" pitchFamily="34" charset="0"/>
        </a:defRPr>
      </a:lvl3pPr>
      <a:lvl4pPr algn="l" defTabSz="457200" rtl="0" fontAlgn="base">
        <a:spcBef>
          <a:spcPct val="0"/>
        </a:spcBef>
        <a:spcAft>
          <a:spcPct val="0"/>
        </a:spcAft>
        <a:defRPr sz="3600">
          <a:solidFill>
            <a:srgbClr val="3A8F98"/>
          </a:solidFill>
          <a:latin typeface="Century Gothic" panose="020B0502020202020204" pitchFamily="34" charset="0"/>
        </a:defRPr>
      </a:lvl4pPr>
      <a:lvl5pPr algn="l" defTabSz="457200" rtl="0" fontAlgn="base">
        <a:spcBef>
          <a:spcPct val="0"/>
        </a:spcBef>
        <a:spcAft>
          <a:spcPct val="0"/>
        </a:spcAft>
        <a:defRPr sz="3600">
          <a:solidFill>
            <a:srgbClr val="3A8F98"/>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Font typeface="Wingdings 3" pitchFamily="2"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Font typeface="Wingdings 3" pitchFamily="2"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Font typeface="Wingdings 3" pitchFamily="2"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Font typeface="Wingdings 3" pitchFamily="2"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Font typeface="Wingdings 3" pitchFamily="2"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hyperlink" Target="http://ucanr.org/repository/fileaccess.cfm?article=8812&amp;p=%20KLABAF"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hyperlink" Target="http://ucanr.org/repository/fileaccess.cfm?article=46702&amp;p=%20FHRNZK"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5.jpeg"/><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hyperlink" Target="http://ucanr.org/repository/fileaccess.cfm?article=39264&amp;p=%20ZLPQFQ" TargetMode="External"/><Relationship Id="rId5" Type="http://schemas.openxmlformats.org/officeDocument/2006/relationships/image" Target="../media/image34.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hyperlink" Target="http://ucanr.org/repository/fileaccess.cfm?article=54563&amp;p=%20XCGAVY"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9.jpeg"/><Relationship Id="rId5" Type="http://schemas.openxmlformats.org/officeDocument/2006/relationships/hyperlink" Target="http://ucanr.org/repository/fileaccess.cfm?article=42193&amp;p=%20TVPAXX" TargetMode="Externa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hyperlink" Target="http://ucanr.org/repository/fileaccess.cfm?article=54568&amp;p=%20WTDVOL"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3.jpeg"/><Relationship Id="rId4" Type="http://schemas.openxmlformats.org/officeDocument/2006/relationships/hyperlink" Target="http://ucanr.org/repository/fileaccess.cfm?article=46561&amp;p=%20JEOYN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8.jpeg"/><Relationship Id="rId7" Type="http://schemas.openxmlformats.org/officeDocument/2006/relationships/hyperlink" Target="http://ucanr.org/repository/fileaccess.cfm?article=54837&amp;p=%20ZXQYD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hyperlink" Target="http://ucanr.org/repository/fileaccess.cfm?article=54551&amp;p=%20WMSRLB" TargetMode="Externa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8" Type="http://schemas.openxmlformats.org/officeDocument/2006/relationships/hyperlink" Target="http://ucanr.org/repository/fileaccess.cfm?article=8803&amp;p=%20GTLPYD" TargetMode="External"/><Relationship Id="rId3" Type="http://schemas.openxmlformats.org/officeDocument/2006/relationships/hyperlink" Target="http://ucanr.org/repository/fileaccess.cfm?article=54801&amp;p=%20KIKCQL" TargetMode="External"/><Relationship Id="rId7" Type="http://schemas.openxmlformats.org/officeDocument/2006/relationships/image" Target="../media/image54.jpeg"/><Relationship Id="rId12"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53.jpeg"/><Relationship Id="rId11" Type="http://schemas.openxmlformats.org/officeDocument/2006/relationships/image" Target="../media/image4.jpeg"/><Relationship Id="rId5" Type="http://schemas.openxmlformats.org/officeDocument/2006/relationships/hyperlink" Target="http://ucanr.org/repository/fileaccess.cfm?article=54553&amp;p=%20VMZYBN" TargetMode="External"/><Relationship Id="rId10" Type="http://schemas.openxmlformats.org/officeDocument/2006/relationships/image" Target="../media/image56.png"/><Relationship Id="rId4" Type="http://schemas.openxmlformats.org/officeDocument/2006/relationships/image" Target="../media/image52.jpeg"/><Relationship Id="rId9" Type="http://schemas.openxmlformats.org/officeDocument/2006/relationships/image" Target="../media/image5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5.jpeg"/><Relationship Id="rId4" Type="http://schemas.openxmlformats.org/officeDocument/2006/relationships/hyperlink" Target="http://ucanr.org/repository/fileaccess.cfm?article=32544&amp;p=%20NABXA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hyperlink" Target="http://www.groundsquirrelbmp.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hyperlink" Target="http://ucanr.org/repository/fileaccess.cfm?article=15422&amp;p=%20SFBMDA"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5498A427-C8B8-6946-9AB4-FC35CE15CAA6}"/>
              </a:ext>
            </a:extLst>
          </p:cNvPr>
          <p:cNvSpPr>
            <a:spLocks noGrp="1" noChangeArrowheads="1"/>
          </p:cNvSpPr>
          <p:nvPr>
            <p:ph type="title"/>
          </p:nvPr>
        </p:nvSpPr>
        <p:spPr>
          <a:xfrm>
            <a:off x="1943100" y="914400"/>
            <a:ext cx="6896100" cy="2628900"/>
          </a:xfrm>
        </p:spPr>
        <p:txBody>
          <a:bodyPr rtlCol="0">
            <a:normAutofit/>
          </a:bodyPr>
          <a:lstStyle/>
          <a:p>
            <a:pPr fontAlgn="auto">
              <a:spcAft>
                <a:spcPts val="0"/>
              </a:spcAft>
              <a:defRPr/>
            </a:pPr>
            <a:r>
              <a:rPr lang="en-US" altLang="en-US" sz="4800" b="1" dirty="0">
                <a:solidFill>
                  <a:schemeClr val="accent6">
                    <a:lumMod val="75000"/>
                  </a:schemeClr>
                </a:solidFill>
              </a:rPr>
              <a:t>Vertebrate Pests Around the Garden and Home</a:t>
            </a:r>
          </a:p>
        </p:txBody>
      </p:sp>
      <p:sp>
        <p:nvSpPr>
          <p:cNvPr id="19458" name="Rectangle 3">
            <a:extLst>
              <a:ext uri="{FF2B5EF4-FFF2-40B4-BE49-F238E27FC236}">
                <a16:creationId xmlns:a16="http://schemas.microsoft.com/office/drawing/2014/main" id="{1EA9788A-D070-B341-9228-4A93EAD1ADC3}"/>
              </a:ext>
            </a:extLst>
          </p:cNvPr>
          <p:cNvSpPr>
            <a:spLocks noGrp="1" noChangeArrowheads="1"/>
          </p:cNvSpPr>
          <p:nvPr>
            <p:ph type="body" idx="1"/>
          </p:nvPr>
        </p:nvSpPr>
        <p:spPr>
          <a:xfrm>
            <a:off x="1752600" y="4266111"/>
            <a:ext cx="6794863" cy="1676400"/>
          </a:xfrm>
        </p:spPr>
        <p:txBody>
          <a:bodyPr rtlCol="0">
            <a:normAutofit/>
          </a:bodyPr>
          <a:lstStyle/>
          <a:p>
            <a:pPr fontAlgn="auto">
              <a:spcAft>
                <a:spcPts val="0"/>
              </a:spcAft>
              <a:buFont typeface="Wingdings 3" charset="2"/>
              <a:buNone/>
              <a:defRPr/>
            </a:pPr>
            <a:endParaRPr lang="en-US" altLang="en-US" sz="2200" b="1" dirty="0">
              <a:solidFill>
                <a:schemeClr val="accent3">
                  <a:lumMod val="50000"/>
                </a:schemeClr>
              </a:solidFill>
            </a:endParaRPr>
          </a:p>
        </p:txBody>
      </p:sp>
      <p:sp>
        <p:nvSpPr>
          <p:cNvPr id="4" name="Rectangle 3">
            <a:extLst>
              <a:ext uri="{FF2B5EF4-FFF2-40B4-BE49-F238E27FC236}">
                <a16:creationId xmlns:a16="http://schemas.microsoft.com/office/drawing/2014/main" id="{B4A6388F-733C-5E4C-91CB-050AEA901F0F}"/>
              </a:ext>
            </a:extLst>
          </p:cNvPr>
          <p:cNvSpPr txBox="1">
            <a:spLocks noChangeArrowheads="1"/>
          </p:cNvSpPr>
          <p:nvPr/>
        </p:nvSpPr>
        <p:spPr bwMode="auto">
          <a:xfrm>
            <a:off x="1752600" y="6325144"/>
            <a:ext cx="6324600" cy="106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l" defTabSz="457200" rtl="0" fontAlgn="base">
              <a:spcBef>
                <a:spcPts val="1000"/>
              </a:spcBef>
              <a:spcAft>
                <a:spcPct val="0"/>
              </a:spcAft>
              <a:buClr>
                <a:schemeClr val="accent1"/>
              </a:buClr>
              <a:buFont typeface="Wingdings 3" pitchFamily="2" charset="2"/>
              <a:buNone/>
              <a:defRPr sz="2000" kern="1200">
                <a:solidFill>
                  <a:schemeClr val="tx1">
                    <a:lumMod val="65000"/>
                    <a:lumOff val="35000"/>
                  </a:schemeClr>
                </a:solidFill>
                <a:latin typeface="+mn-lt"/>
                <a:ea typeface="+mn-ea"/>
                <a:cs typeface="+mn-cs"/>
              </a:defRPr>
            </a:lvl1pPr>
            <a:lvl2pPr marL="457200" indent="0" algn="l" defTabSz="457200" rtl="0" fontAlgn="base">
              <a:spcBef>
                <a:spcPts val="1000"/>
              </a:spcBef>
              <a:spcAft>
                <a:spcPct val="0"/>
              </a:spcAft>
              <a:buClr>
                <a:schemeClr val="accent1"/>
              </a:buClr>
              <a:buFont typeface="Wingdings 3" pitchFamily="2" charset="2"/>
              <a:buNone/>
              <a:defRPr sz="1800" kern="1200">
                <a:solidFill>
                  <a:schemeClr val="tx1">
                    <a:tint val="75000"/>
                  </a:schemeClr>
                </a:solidFill>
                <a:latin typeface="+mn-lt"/>
                <a:ea typeface="+mn-ea"/>
                <a:cs typeface="+mn-cs"/>
              </a:defRPr>
            </a:lvl2pPr>
            <a:lvl3pPr marL="914400" indent="0" algn="l" defTabSz="457200" rtl="0" fontAlgn="base">
              <a:spcBef>
                <a:spcPts val="1000"/>
              </a:spcBef>
              <a:spcAft>
                <a:spcPct val="0"/>
              </a:spcAft>
              <a:buClr>
                <a:schemeClr val="accent1"/>
              </a:buClr>
              <a:buFont typeface="Wingdings 3" pitchFamily="2" charset="2"/>
              <a:buNone/>
              <a:defRPr sz="1600" kern="1200">
                <a:solidFill>
                  <a:schemeClr val="tx1">
                    <a:tint val="75000"/>
                  </a:schemeClr>
                </a:solidFill>
                <a:latin typeface="+mn-lt"/>
                <a:ea typeface="+mn-ea"/>
                <a:cs typeface="+mn-cs"/>
              </a:defRPr>
            </a:lvl3pPr>
            <a:lvl4pPr marL="1371600" indent="0" algn="l" defTabSz="457200" rtl="0" fontAlgn="base">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4pPr>
            <a:lvl5pPr marL="1828800" indent="0" algn="l" defTabSz="457200" rtl="0" fontAlgn="base">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eaLnBrk="1" fontAlgn="auto" hangingPunct="1">
              <a:spcAft>
                <a:spcPts val="0"/>
              </a:spcAft>
              <a:buFont typeface="Wingdings 3" charset="2"/>
              <a:buNone/>
              <a:defRPr/>
            </a:pPr>
            <a:r>
              <a:rPr lang="en-US" sz="1200" dirty="0">
                <a:solidFill>
                  <a:schemeClr val="accent3">
                    <a:lumMod val="50000"/>
                  </a:schemeClr>
                </a:solidFill>
              </a:rPr>
              <a:t>Developed by UC IPM for UC Master Gardeners</a:t>
            </a:r>
            <a:endParaRPr lang="en-US" altLang="en-US" sz="1200" b="1" dirty="0">
              <a:solidFill>
                <a:schemeClr val="accent3">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3D0102B-290A-794C-9D8A-D05D9F67EBDC}"/>
              </a:ext>
            </a:extLst>
          </p:cNvPr>
          <p:cNvSpPr>
            <a:spLocks noGrp="1" noChangeArrowheads="1"/>
          </p:cNvSpPr>
          <p:nvPr>
            <p:ph type="title"/>
          </p:nvPr>
        </p:nvSpPr>
        <p:spPr>
          <a:xfrm>
            <a:off x="685800" y="321204"/>
            <a:ext cx="8839200" cy="1143000"/>
          </a:xfrm>
        </p:spPr>
        <p:txBody>
          <a:bodyPr/>
          <a:lstStyle/>
          <a:p>
            <a:pPr eaLnBrk="1" hangingPunct="1"/>
            <a:r>
              <a:rPr lang="en-US" altLang="en-US" sz="3200" b="1" dirty="0">
                <a:solidFill>
                  <a:schemeClr val="accent6">
                    <a:lumMod val="75000"/>
                  </a:schemeClr>
                </a:solidFill>
              </a:rPr>
              <a:t>Species Identification – Tree Squirrels</a:t>
            </a:r>
            <a:endParaRPr lang="en-US" altLang="en-US" sz="3200" dirty="0">
              <a:solidFill>
                <a:schemeClr val="tx1"/>
              </a:solidFill>
              <a:latin typeface="Times New Roman" panose="02020603050405020304" pitchFamily="18" charset="0"/>
            </a:endParaRPr>
          </a:p>
        </p:txBody>
      </p:sp>
      <p:pic>
        <p:nvPicPr>
          <p:cNvPr id="10243" name="Picture 2">
            <a:extLst>
              <a:ext uri="{FF2B5EF4-FFF2-40B4-BE49-F238E27FC236}">
                <a16:creationId xmlns:a16="http://schemas.microsoft.com/office/drawing/2014/main" id="{A858BD3A-3848-5243-8535-5622371C3F4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217" y="1130174"/>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
            <a:extLst>
              <a:ext uri="{FF2B5EF4-FFF2-40B4-BE49-F238E27FC236}">
                <a16:creationId xmlns:a16="http://schemas.microsoft.com/office/drawing/2014/main" id="{DC03047D-8D95-4C4C-97E3-DF3BC2FAA07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13828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a:extLst>
              <a:ext uri="{FF2B5EF4-FFF2-40B4-BE49-F238E27FC236}">
                <a16:creationId xmlns:a16="http://schemas.microsoft.com/office/drawing/2014/main" id="{2943E813-2ACF-4A4C-A561-6F78C487741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8838" y="3958696"/>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E531749-5F93-2B4A-8065-907B9B4F1D88}"/>
              </a:ext>
            </a:extLst>
          </p:cNvPr>
          <p:cNvSpPr txBox="1"/>
          <p:nvPr/>
        </p:nvSpPr>
        <p:spPr>
          <a:xfrm>
            <a:off x="5029200" y="6556386"/>
            <a:ext cx="2667000" cy="230832"/>
          </a:xfrm>
          <a:prstGeom prst="rect">
            <a:avLst/>
          </a:prstGeom>
          <a:noFill/>
        </p:spPr>
        <p:txBody>
          <a:bodyPr wrap="square" rtlCol="0">
            <a:spAutoFit/>
          </a:bodyPr>
          <a:lstStyle/>
          <a:p>
            <a:r>
              <a:rPr lang="en-US" sz="900" dirty="0"/>
              <a:t>Douglas squirrel (Photo: Christopher Christie)</a:t>
            </a:r>
          </a:p>
        </p:txBody>
      </p:sp>
      <p:sp>
        <p:nvSpPr>
          <p:cNvPr id="8" name="TextBox 7">
            <a:extLst>
              <a:ext uri="{FF2B5EF4-FFF2-40B4-BE49-F238E27FC236}">
                <a16:creationId xmlns:a16="http://schemas.microsoft.com/office/drawing/2014/main" id="{205891D2-3CEA-1D4A-9A1A-C12667165203}"/>
              </a:ext>
            </a:extLst>
          </p:cNvPr>
          <p:cNvSpPr txBox="1"/>
          <p:nvPr/>
        </p:nvSpPr>
        <p:spPr>
          <a:xfrm>
            <a:off x="5029200" y="3701924"/>
            <a:ext cx="2234119" cy="230832"/>
          </a:xfrm>
          <a:prstGeom prst="rect">
            <a:avLst/>
          </a:prstGeom>
          <a:noFill/>
        </p:spPr>
        <p:txBody>
          <a:bodyPr wrap="square" rtlCol="0">
            <a:spAutoFit/>
          </a:bodyPr>
          <a:lstStyle/>
          <a:p>
            <a:r>
              <a:rPr lang="en-US" sz="900" dirty="0"/>
              <a:t>Eastern gray (Photo: Jerry P. Clark)</a:t>
            </a:r>
          </a:p>
        </p:txBody>
      </p:sp>
      <p:sp>
        <p:nvSpPr>
          <p:cNvPr id="9" name="TextBox 8">
            <a:extLst>
              <a:ext uri="{FF2B5EF4-FFF2-40B4-BE49-F238E27FC236}">
                <a16:creationId xmlns:a16="http://schemas.microsoft.com/office/drawing/2014/main" id="{FABBBBDC-E8E4-134C-8304-0A2BCD2BF360}"/>
              </a:ext>
            </a:extLst>
          </p:cNvPr>
          <p:cNvSpPr txBox="1"/>
          <p:nvPr/>
        </p:nvSpPr>
        <p:spPr>
          <a:xfrm>
            <a:off x="1447800" y="3715443"/>
            <a:ext cx="1828800" cy="230832"/>
          </a:xfrm>
          <a:prstGeom prst="rect">
            <a:avLst/>
          </a:prstGeom>
          <a:noFill/>
        </p:spPr>
        <p:txBody>
          <a:bodyPr wrap="square" rtlCol="0">
            <a:spAutoFit/>
          </a:bodyPr>
          <a:lstStyle/>
          <a:p>
            <a:r>
              <a:rPr lang="en-US" sz="900" dirty="0"/>
              <a:t>Eastern fox (Photo: UC IPM)</a:t>
            </a:r>
          </a:p>
        </p:txBody>
      </p:sp>
      <p:sp>
        <p:nvSpPr>
          <p:cNvPr id="10" name="TextBox 9">
            <a:extLst>
              <a:ext uri="{FF2B5EF4-FFF2-40B4-BE49-F238E27FC236}">
                <a16:creationId xmlns:a16="http://schemas.microsoft.com/office/drawing/2014/main" id="{671841C5-CCB2-5349-BA0F-40D9E28E4B0A}"/>
              </a:ext>
            </a:extLst>
          </p:cNvPr>
          <p:cNvSpPr txBox="1"/>
          <p:nvPr/>
        </p:nvSpPr>
        <p:spPr>
          <a:xfrm>
            <a:off x="1447800" y="6556386"/>
            <a:ext cx="2362200" cy="230832"/>
          </a:xfrm>
          <a:prstGeom prst="rect">
            <a:avLst/>
          </a:prstGeom>
          <a:noFill/>
        </p:spPr>
        <p:txBody>
          <a:bodyPr wrap="square" rtlCol="0">
            <a:spAutoFit/>
          </a:bodyPr>
          <a:lstStyle/>
          <a:p>
            <a:r>
              <a:rPr lang="en-US" sz="900" dirty="0"/>
              <a:t>Western gray (Photo: UC IPM)</a:t>
            </a:r>
          </a:p>
        </p:txBody>
      </p:sp>
      <p:pic>
        <p:nvPicPr>
          <p:cNvPr id="3" name="Picture 2">
            <a:extLst>
              <a:ext uri="{FF2B5EF4-FFF2-40B4-BE49-F238E27FC236}">
                <a16:creationId xmlns:a16="http://schemas.microsoft.com/office/drawing/2014/main" id="{2F5943BC-1D08-E847-8DF8-4AFDBD5F3B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0651" y="3989041"/>
            <a:ext cx="3728134" cy="2487959"/>
          </a:xfrm>
          <a:prstGeom prst="rect">
            <a:avLst/>
          </a:prstGeom>
        </p:spPr>
      </p:pic>
      <p:pic>
        <p:nvPicPr>
          <p:cNvPr id="4" name="Picture 3">
            <a:extLst>
              <a:ext uri="{FF2B5EF4-FFF2-40B4-BE49-F238E27FC236}">
                <a16:creationId xmlns:a16="http://schemas.microsoft.com/office/drawing/2014/main" id="{A83F32B3-1B22-F645-BEC6-EA5449B586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83853">
            <a:off x="439083" y="1010508"/>
            <a:ext cx="3907936" cy="50292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A4B930E-A18C-5E40-AFC7-C3B5866896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11083">
            <a:off x="4147868" y="1491393"/>
            <a:ext cx="4796337" cy="4818441"/>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C8CC6CE6-4DAB-5241-8898-D91EC9BD9F4A}"/>
              </a:ext>
            </a:extLst>
          </p:cNvPr>
          <p:cNvSpPr txBox="1"/>
          <p:nvPr/>
        </p:nvSpPr>
        <p:spPr>
          <a:xfrm>
            <a:off x="3223911" y="3603484"/>
            <a:ext cx="5744183" cy="1077218"/>
          </a:xfrm>
          <a:prstGeom prst="rect">
            <a:avLst/>
          </a:prstGeom>
          <a:solidFill>
            <a:schemeClr val="accent3">
              <a:lumMod val="40000"/>
              <a:lumOff val="60000"/>
            </a:schemeClr>
          </a:solidFill>
          <a:ln w="28575">
            <a:solidFill>
              <a:schemeClr val="tx1"/>
            </a:solidFill>
          </a:ln>
        </p:spPr>
        <p:txBody>
          <a:bodyPr wrap="square" rtlCol="0">
            <a:spAutoFit/>
          </a:bodyPr>
          <a:lstStyle/>
          <a:p>
            <a:pPr algn="ctr"/>
            <a:r>
              <a:rPr lang="en-US" sz="3200" dirty="0"/>
              <a:t>Search online for </a:t>
            </a:r>
          </a:p>
          <a:p>
            <a:pPr algn="ctr"/>
            <a:r>
              <a:rPr lang="en-US" sz="3200" dirty="0"/>
              <a:t>“UC IPM tree squirrel blog”</a:t>
            </a:r>
          </a:p>
        </p:txBody>
      </p:sp>
      <p:pic>
        <p:nvPicPr>
          <p:cNvPr id="12" name="Picture 11">
            <a:extLst>
              <a:ext uri="{FF2B5EF4-FFF2-40B4-BE49-F238E27FC236}">
                <a16:creationId xmlns:a16="http://schemas.microsoft.com/office/drawing/2014/main" id="{4803524D-4C97-574B-B58B-0728AEB434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56716">
            <a:off x="372455" y="3866144"/>
            <a:ext cx="2669217" cy="3276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134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4">
            <a:extLst>
              <a:ext uri="{FF2B5EF4-FFF2-40B4-BE49-F238E27FC236}">
                <a16:creationId xmlns:a16="http://schemas.microsoft.com/office/drawing/2014/main" id="{DA447E5B-54C2-1647-99EC-E09CFD4DE9FC}"/>
              </a:ext>
            </a:extLst>
          </p:cNvPr>
          <p:cNvSpPr>
            <a:spLocks noGrp="1" noChangeArrowheads="1"/>
          </p:cNvSpPr>
          <p:nvPr>
            <p:ph type="title"/>
          </p:nvPr>
        </p:nvSpPr>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Pocket Gophers</a:t>
            </a:r>
          </a:p>
        </p:txBody>
      </p:sp>
      <p:sp>
        <p:nvSpPr>
          <p:cNvPr id="25602" name="Rectangle 5">
            <a:extLst>
              <a:ext uri="{FF2B5EF4-FFF2-40B4-BE49-F238E27FC236}">
                <a16:creationId xmlns:a16="http://schemas.microsoft.com/office/drawing/2014/main" id="{E8862C99-4F90-4742-ADCD-166E3F98D6F0}"/>
              </a:ext>
            </a:extLst>
          </p:cNvPr>
          <p:cNvSpPr>
            <a:spLocks noGrp="1" noChangeArrowheads="1"/>
          </p:cNvSpPr>
          <p:nvPr>
            <p:ph type="body" sz="half" idx="1"/>
          </p:nvPr>
        </p:nvSpPr>
        <p:spPr>
          <a:xfrm>
            <a:off x="1371600" y="1435223"/>
            <a:ext cx="3505200" cy="4736977"/>
          </a:xfrm>
        </p:spPr>
        <p:txBody>
          <a:bodyPr rtlCol="0">
            <a:normAutofit/>
          </a:bodyPr>
          <a:lstStyle/>
          <a:p>
            <a:pPr fontAlgn="auto">
              <a:spcAft>
                <a:spcPts val="0"/>
              </a:spcAft>
              <a:buFont typeface="Wingdings 3" charset="2"/>
              <a:buChar char=""/>
              <a:defRPr/>
            </a:pPr>
            <a:r>
              <a:rPr lang="en-US" altLang="en-US" sz="2800" b="1" dirty="0">
                <a:solidFill>
                  <a:schemeClr val="accent3">
                    <a:lumMod val="50000"/>
                  </a:schemeClr>
                </a:solidFill>
              </a:rPr>
              <a:t>Burrowing rodent about 6-8 in long; rarely seen above ground.</a:t>
            </a:r>
          </a:p>
          <a:p>
            <a:pPr fontAlgn="auto">
              <a:spcAft>
                <a:spcPts val="0"/>
              </a:spcAft>
              <a:buFont typeface="Wingdings 3" charset="2"/>
              <a:buChar char=""/>
              <a:defRPr/>
            </a:pPr>
            <a:endParaRPr lang="en-US" altLang="en-US" sz="2800" b="1" dirty="0">
              <a:solidFill>
                <a:schemeClr val="accent3">
                  <a:lumMod val="50000"/>
                </a:schemeClr>
              </a:solidFill>
            </a:endParaRPr>
          </a:p>
          <a:p>
            <a:pPr fontAlgn="auto">
              <a:spcAft>
                <a:spcPts val="0"/>
              </a:spcAft>
              <a:buFont typeface="Wingdings 3" charset="2"/>
              <a:buChar char=""/>
              <a:defRPr/>
            </a:pPr>
            <a:r>
              <a:rPr lang="en-US" altLang="en-US" sz="2800" b="1" dirty="0">
                <a:solidFill>
                  <a:schemeClr val="accent3">
                    <a:lumMod val="50000"/>
                  </a:schemeClr>
                </a:solidFill>
              </a:rPr>
              <a:t>Gopher mounds are plugged and often fan-shaped.</a:t>
            </a:r>
          </a:p>
          <a:p>
            <a:pPr fontAlgn="auto">
              <a:spcAft>
                <a:spcPts val="0"/>
              </a:spcAft>
              <a:buFont typeface="Wingdings 3" charset="2"/>
              <a:buChar char=""/>
              <a:defRPr/>
            </a:pPr>
            <a:endParaRPr lang="en-US" altLang="en-US" sz="2800" b="1" dirty="0">
              <a:solidFill>
                <a:schemeClr val="bg1"/>
              </a:solidFill>
            </a:endParaRPr>
          </a:p>
        </p:txBody>
      </p:sp>
      <p:pic>
        <p:nvPicPr>
          <p:cNvPr id="14339" name="Picture 10" descr="Fan-shaped pocket gopher mound">
            <a:extLst>
              <a:ext uri="{FF2B5EF4-FFF2-40B4-BE49-F238E27FC236}">
                <a16:creationId xmlns:a16="http://schemas.microsoft.com/office/drawing/2014/main" id="{F0261247-2C82-BC4C-919E-F63C41AF3157}"/>
              </a:ext>
            </a:extLst>
          </p:cNvPr>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362366" y="1045874"/>
            <a:ext cx="3209926" cy="2407445"/>
          </a:xfrm>
          <a:noFill/>
        </p:spPr>
      </p:pic>
      <p:pic>
        <p:nvPicPr>
          <p:cNvPr id="14340" name="Picture 20" descr="Pocket gopher">
            <a:extLst>
              <a:ext uri="{FF2B5EF4-FFF2-40B4-BE49-F238E27FC236}">
                <a16:creationId xmlns:a16="http://schemas.microsoft.com/office/drawing/2014/main" id="{19B5A182-2DED-564A-90C2-21EA14C9F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585"/>
          <a:stretch>
            <a:fillRect/>
          </a:stretch>
        </p:blipFill>
        <p:spPr bwMode="auto">
          <a:xfrm>
            <a:off x="5362366" y="3786188"/>
            <a:ext cx="3324434" cy="218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31146AF-0D5E-0C45-807E-F62ADAFBA36C}"/>
              </a:ext>
            </a:extLst>
          </p:cNvPr>
          <p:cNvSpPr txBox="1"/>
          <p:nvPr/>
        </p:nvSpPr>
        <p:spPr>
          <a:xfrm>
            <a:off x="5389928" y="3504337"/>
            <a:ext cx="1371600" cy="230832"/>
          </a:xfrm>
          <a:prstGeom prst="rect">
            <a:avLst/>
          </a:prstGeom>
          <a:noFill/>
        </p:spPr>
        <p:txBody>
          <a:bodyPr wrap="square" rtlCol="0">
            <a:spAutoFit/>
          </a:bodyPr>
          <a:lstStyle/>
          <a:p>
            <a:r>
              <a:rPr lang="en-US" sz="900" dirty="0"/>
              <a:t>Photo: R Baldwin</a:t>
            </a:r>
          </a:p>
        </p:txBody>
      </p:sp>
      <p:sp>
        <p:nvSpPr>
          <p:cNvPr id="7" name="TextBox 6">
            <a:extLst>
              <a:ext uri="{FF2B5EF4-FFF2-40B4-BE49-F238E27FC236}">
                <a16:creationId xmlns:a16="http://schemas.microsoft.com/office/drawing/2014/main" id="{EA8D5E89-44B8-EE4B-9E0F-10120CEA39AA}"/>
              </a:ext>
            </a:extLst>
          </p:cNvPr>
          <p:cNvSpPr txBox="1"/>
          <p:nvPr/>
        </p:nvSpPr>
        <p:spPr>
          <a:xfrm>
            <a:off x="5385064" y="6023196"/>
            <a:ext cx="1371600" cy="230832"/>
          </a:xfrm>
          <a:prstGeom prst="rect">
            <a:avLst/>
          </a:prstGeom>
          <a:noFill/>
        </p:spPr>
        <p:txBody>
          <a:bodyPr wrap="square" rtlCol="0">
            <a:spAutoFit/>
          </a:bodyPr>
          <a:lstStyle/>
          <a:p>
            <a:r>
              <a:rPr lang="en-US" sz="900" dirty="0"/>
              <a:t>Photo: UC IPM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endParaRPr lang="en-US" dirty="0"/>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666" y="617876"/>
            <a:ext cx="4199334" cy="56222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1286" y="617876"/>
            <a:ext cx="3544965" cy="2658724"/>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3561218"/>
            <a:ext cx="3571875" cy="2678906"/>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BD6E2D38-2B36-524D-A69E-576FCA98584D}"/>
              </a:ext>
            </a:extLst>
          </p:cNvPr>
          <p:cNvSpPr txBox="1"/>
          <p:nvPr/>
        </p:nvSpPr>
        <p:spPr>
          <a:xfrm>
            <a:off x="685800" y="6324600"/>
            <a:ext cx="1676400" cy="230832"/>
          </a:xfrm>
          <a:prstGeom prst="rect">
            <a:avLst/>
          </a:prstGeom>
          <a:noFill/>
        </p:spPr>
        <p:txBody>
          <a:bodyPr wrap="square" rtlCol="0">
            <a:spAutoFit/>
          </a:bodyPr>
          <a:lstStyle/>
          <a:p>
            <a:r>
              <a:rPr lang="en-US" sz="900" dirty="0"/>
              <a:t>Photos by Niamh Quinn</a:t>
            </a:r>
          </a:p>
        </p:txBody>
      </p:sp>
    </p:spTree>
    <p:extLst>
      <p:ext uri="{BB962C8B-B14F-4D97-AF65-F5344CB8AC3E}">
        <p14:creationId xmlns:p14="http://schemas.microsoft.com/office/powerpoint/2010/main" val="1882315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84DC588F-7FF9-8D46-9A65-065E7C902DA0}"/>
              </a:ext>
            </a:extLst>
          </p:cNvPr>
          <p:cNvSpPr>
            <a:spLocks noGrp="1" noChangeArrowheads="1"/>
          </p:cNvSpPr>
          <p:nvPr>
            <p:ph type="title"/>
          </p:nvPr>
        </p:nvSpPr>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Pocket Gophers</a:t>
            </a:r>
          </a:p>
        </p:txBody>
      </p:sp>
      <p:sp>
        <p:nvSpPr>
          <p:cNvPr id="26626" name="Rectangle 3">
            <a:extLst>
              <a:ext uri="{FF2B5EF4-FFF2-40B4-BE49-F238E27FC236}">
                <a16:creationId xmlns:a16="http://schemas.microsoft.com/office/drawing/2014/main" id="{44B0A331-A973-3842-8F88-2BC57A1D4DBA}"/>
              </a:ext>
            </a:extLst>
          </p:cNvPr>
          <p:cNvSpPr>
            <a:spLocks noGrp="1" noChangeArrowheads="1"/>
          </p:cNvSpPr>
          <p:nvPr>
            <p:ph type="body" sz="half" idx="1"/>
          </p:nvPr>
        </p:nvSpPr>
        <p:spPr>
          <a:xfrm>
            <a:off x="1219200" y="1371600"/>
            <a:ext cx="3886200" cy="4724400"/>
          </a:xfrm>
        </p:spPr>
        <p:txBody>
          <a:bodyPr rtlCol="0">
            <a:normAutofit/>
          </a:bodyPr>
          <a:lstStyle/>
          <a:p>
            <a:pPr fontAlgn="auto">
              <a:spcAft>
                <a:spcPts val="0"/>
              </a:spcAft>
              <a:buFont typeface="Wingdings 3" charset="2"/>
              <a:buChar char=""/>
              <a:defRPr/>
            </a:pPr>
            <a:r>
              <a:rPr lang="en-US" altLang="en-US" sz="2400" b="1" dirty="0">
                <a:solidFill>
                  <a:schemeClr val="accent3">
                    <a:lumMod val="50000"/>
                  </a:schemeClr>
                </a:solidFill>
              </a:rPr>
              <a:t>They feed on taproots weakening and/or killing plants.</a:t>
            </a:r>
          </a:p>
          <a:p>
            <a:pPr fontAlgn="auto">
              <a:spcAft>
                <a:spcPts val="0"/>
              </a:spcAft>
              <a:buFont typeface="Wingdings 3" charset="2"/>
              <a:buChar char=""/>
              <a:defRPr/>
            </a:pPr>
            <a:endParaRPr lang="en-US" altLang="en-US" b="1" dirty="0">
              <a:solidFill>
                <a:schemeClr val="accent3">
                  <a:lumMod val="50000"/>
                </a:schemeClr>
              </a:solidFill>
            </a:endParaRPr>
          </a:p>
          <a:p>
            <a:pPr fontAlgn="auto">
              <a:spcAft>
                <a:spcPts val="0"/>
              </a:spcAft>
              <a:buFont typeface="Wingdings 3" charset="2"/>
              <a:buChar char=""/>
              <a:defRPr/>
            </a:pPr>
            <a:r>
              <a:rPr lang="en-US" altLang="en-US" sz="2400" b="1" dirty="0">
                <a:solidFill>
                  <a:schemeClr val="accent3">
                    <a:lumMod val="50000"/>
                  </a:schemeClr>
                </a:solidFill>
              </a:rPr>
              <a:t>Then can girdle trees, particularly below ground.</a:t>
            </a:r>
          </a:p>
          <a:p>
            <a:pPr fontAlgn="auto">
              <a:spcAft>
                <a:spcPts val="0"/>
              </a:spcAft>
              <a:buFont typeface="Wingdings 3" charset="2"/>
              <a:buChar char=""/>
              <a:defRPr/>
            </a:pPr>
            <a:endParaRPr lang="en-US" altLang="en-US" b="1" dirty="0">
              <a:solidFill>
                <a:schemeClr val="accent3">
                  <a:lumMod val="50000"/>
                </a:schemeClr>
              </a:solidFill>
            </a:endParaRPr>
          </a:p>
          <a:p>
            <a:pPr fontAlgn="auto">
              <a:spcAft>
                <a:spcPts val="0"/>
              </a:spcAft>
              <a:buFont typeface="Wingdings 3" charset="2"/>
              <a:buChar char=""/>
              <a:defRPr/>
            </a:pPr>
            <a:r>
              <a:rPr lang="en-US" altLang="en-US" sz="2400" b="1" dirty="0">
                <a:solidFill>
                  <a:schemeClr val="accent3">
                    <a:lumMod val="50000"/>
                  </a:schemeClr>
                </a:solidFill>
              </a:rPr>
              <a:t>Mounds can also kill plants and can create weed seed-beds.</a:t>
            </a:r>
          </a:p>
        </p:txBody>
      </p:sp>
      <p:pic>
        <p:nvPicPr>
          <p:cNvPr id="15363" name="Picture 4" descr="IMG0022">
            <a:extLst>
              <a:ext uri="{FF2B5EF4-FFF2-40B4-BE49-F238E27FC236}">
                <a16:creationId xmlns:a16="http://schemas.microsoft.com/office/drawing/2014/main" id="{6B244512-0A60-6B4A-835F-9FB6C0759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50" r="1250" b="13127"/>
          <a:stretch>
            <a:fillRect/>
          </a:stretch>
        </p:blipFill>
        <p:spPr bwMode="auto">
          <a:xfrm>
            <a:off x="5213624" y="3765122"/>
            <a:ext cx="3663676" cy="217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IMG0021">
            <a:extLst>
              <a:ext uri="{FF2B5EF4-FFF2-40B4-BE49-F238E27FC236}">
                <a16:creationId xmlns:a16="http://schemas.microsoft.com/office/drawing/2014/main" id="{47A7A6A0-D8B1-264C-B339-8965EE2A3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75" t="46881" r="3375" b="13127"/>
          <a:stretch>
            <a:fillRect/>
          </a:stretch>
        </p:blipFill>
        <p:spPr bwMode="auto">
          <a:xfrm>
            <a:off x="5213624" y="1240631"/>
            <a:ext cx="3663676"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F6568101-5719-4C48-BB7A-015B8574F317}"/>
              </a:ext>
            </a:extLst>
          </p:cNvPr>
          <p:cNvSpPr>
            <a:spLocks noGrp="1" noChangeArrowheads="1"/>
          </p:cNvSpPr>
          <p:nvPr>
            <p:ph type="title"/>
          </p:nvPr>
        </p:nvSpPr>
        <p:spPr/>
        <p:txBody>
          <a:bodyPr rtlCol="0">
            <a:normAutofit/>
          </a:bodyPr>
          <a:lstStyle/>
          <a:p>
            <a:pPr fontAlgn="auto">
              <a:spcAft>
                <a:spcPts val="0"/>
              </a:spcAft>
              <a:defRPr/>
            </a:pPr>
            <a:r>
              <a:rPr lang="en-US" altLang="en-US" sz="3200" b="1" dirty="0">
                <a:solidFill>
                  <a:schemeClr val="accent6">
                    <a:lumMod val="75000"/>
                  </a:schemeClr>
                </a:solidFill>
              </a:rPr>
              <a:t>Species Identification – Moles</a:t>
            </a:r>
          </a:p>
        </p:txBody>
      </p:sp>
      <p:sp>
        <p:nvSpPr>
          <p:cNvPr id="27650" name="Rectangle 4">
            <a:extLst>
              <a:ext uri="{FF2B5EF4-FFF2-40B4-BE49-F238E27FC236}">
                <a16:creationId xmlns:a16="http://schemas.microsoft.com/office/drawing/2014/main" id="{AD8FD933-74BA-2A4B-B737-FAAFDA2FBAD1}"/>
              </a:ext>
            </a:extLst>
          </p:cNvPr>
          <p:cNvSpPr>
            <a:spLocks noGrp="1" noChangeArrowheads="1"/>
          </p:cNvSpPr>
          <p:nvPr>
            <p:ph type="body" sz="half" idx="1"/>
          </p:nvPr>
        </p:nvSpPr>
        <p:spPr>
          <a:xfrm>
            <a:off x="762000" y="1143000"/>
            <a:ext cx="8229600" cy="2209800"/>
          </a:xfrm>
        </p:spPr>
        <p:txBody>
          <a:bodyPr rtlCol="0">
            <a:normAutofit lnSpcReduction="10000"/>
          </a:bodyPr>
          <a:lstStyle/>
          <a:p>
            <a:pPr fontAlgn="auto">
              <a:spcAft>
                <a:spcPts val="0"/>
              </a:spcAft>
              <a:buFont typeface="Wingdings 3" charset="2"/>
              <a:buChar char=""/>
              <a:defRPr/>
            </a:pPr>
            <a:r>
              <a:rPr lang="en-US" altLang="en-US" sz="2400" b="1" dirty="0">
                <a:solidFill>
                  <a:schemeClr val="accent3">
                    <a:lumMod val="50000"/>
                  </a:schemeClr>
                </a:solidFill>
              </a:rPr>
              <a:t>Are burrowing mammals with a pointed snout and broad feet that eat worms and insects.</a:t>
            </a:r>
          </a:p>
          <a:p>
            <a:pPr fontAlgn="auto">
              <a:spcAft>
                <a:spcPts val="0"/>
              </a:spcAft>
              <a:buFont typeface="Wingdings 3" charset="2"/>
              <a:buChar char=""/>
              <a:defRPr/>
            </a:pPr>
            <a:endParaRPr lang="en-US" altLang="en-US" sz="1200" b="1" dirty="0">
              <a:solidFill>
                <a:schemeClr val="accent3">
                  <a:lumMod val="50000"/>
                </a:schemeClr>
              </a:solidFill>
            </a:endParaRPr>
          </a:p>
          <a:p>
            <a:pPr fontAlgn="auto">
              <a:spcAft>
                <a:spcPts val="0"/>
              </a:spcAft>
              <a:buFont typeface="Wingdings 3" charset="2"/>
              <a:buChar char=""/>
              <a:defRPr/>
            </a:pPr>
            <a:r>
              <a:rPr lang="en-US" altLang="en-US" sz="2400" b="1" dirty="0">
                <a:solidFill>
                  <a:schemeClr val="accent3">
                    <a:lumMod val="50000"/>
                  </a:schemeClr>
                </a:solidFill>
              </a:rPr>
              <a:t>As such, moles cause less damage to gardens than gophers, though linear ridges and mole mounds do cause damage.</a:t>
            </a:r>
            <a:endParaRPr lang="en-US" altLang="en-US" b="1" dirty="0">
              <a:solidFill>
                <a:schemeClr val="accent3">
                  <a:lumMod val="50000"/>
                </a:schemeClr>
              </a:solidFill>
            </a:endParaRPr>
          </a:p>
        </p:txBody>
      </p:sp>
      <p:pic>
        <p:nvPicPr>
          <p:cNvPr id="16387" name="Picture 10" descr="fileimage">
            <a:hlinkClick r:id="rId3"/>
            <a:extLst>
              <a:ext uri="{FF2B5EF4-FFF2-40B4-BE49-F238E27FC236}">
                <a16:creationId xmlns:a16="http://schemas.microsoft.com/office/drawing/2014/main" id="{C12559F7-68FC-6B41-AC84-47F7566D53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8823" b="6274"/>
          <a:stretch>
            <a:fillRect/>
          </a:stretch>
        </p:blipFill>
        <p:spPr bwMode="auto">
          <a:xfrm>
            <a:off x="2124923" y="3657600"/>
            <a:ext cx="5503754"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848309F-A865-3E4C-B02B-F5F7D1722023}"/>
              </a:ext>
            </a:extLst>
          </p:cNvPr>
          <p:cNvSpPr txBox="1"/>
          <p:nvPr/>
        </p:nvSpPr>
        <p:spPr>
          <a:xfrm>
            <a:off x="1752600" y="6483790"/>
            <a:ext cx="1371600" cy="230832"/>
          </a:xfrm>
          <a:prstGeom prst="rect">
            <a:avLst/>
          </a:prstGeom>
          <a:noFill/>
        </p:spPr>
        <p:txBody>
          <a:bodyPr wrap="square" rtlCol="0">
            <a:spAutoFit/>
          </a:bodyPr>
          <a:lstStyle/>
          <a:p>
            <a:r>
              <a:rPr lang="en-US" sz="900" dirty="0"/>
              <a:t>Photo: UC IPM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5B30F5D7-51EE-8C48-B2E4-4F5F9E6F4F20}"/>
              </a:ext>
            </a:extLst>
          </p:cNvPr>
          <p:cNvSpPr>
            <a:spLocks noGrp="1" noChangeArrowheads="1"/>
          </p:cNvSpPr>
          <p:nvPr>
            <p:ph type="title"/>
          </p:nvPr>
        </p:nvSpPr>
        <p:spPr/>
        <p:txBody>
          <a:bodyPr rtlCol="0">
            <a:normAutofit/>
          </a:bodyPr>
          <a:lstStyle/>
          <a:p>
            <a:pPr fontAlgn="auto">
              <a:spcAft>
                <a:spcPts val="0"/>
              </a:spcAft>
              <a:defRPr/>
            </a:pPr>
            <a:r>
              <a:rPr lang="en-US" altLang="en-US" sz="3200" b="1" dirty="0">
                <a:solidFill>
                  <a:schemeClr val="accent6">
                    <a:lumMod val="75000"/>
                  </a:schemeClr>
                </a:solidFill>
              </a:rPr>
              <a:t>Species Identification – Moles</a:t>
            </a:r>
          </a:p>
        </p:txBody>
      </p:sp>
      <p:sp>
        <p:nvSpPr>
          <p:cNvPr id="28674" name="Rectangle 4">
            <a:extLst>
              <a:ext uri="{FF2B5EF4-FFF2-40B4-BE49-F238E27FC236}">
                <a16:creationId xmlns:a16="http://schemas.microsoft.com/office/drawing/2014/main" id="{6C189A5F-01AC-7B44-9D28-AE6EEA09C823}"/>
              </a:ext>
            </a:extLst>
          </p:cNvPr>
          <p:cNvSpPr>
            <a:spLocks noGrp="1" noChangeArrowheads="1"/>
          </p:cNvSpPr>
          <p:nvPr>
            <p:ph type="body" sz="half" idx="1"/>
          </p:nvPr>
        </p:nvSpPr>
        <p:spPr>
          <a:xfrm>
            <a:off x="1219200" y="1321181"/>
            <a:ext cx="3810000" cy="4851019"/>
          </a:xfrm>
        </p:spPr>
        <p:txBody>
          <a:bodyPr rtlCol="0">
            <a:normAutofit fontScale="92500" lnSpcReduction="10000"/>
          </a:bodyPr>
          <a:lstStyle/>
          <a:p>
            <a:pPr fontAlgn="auto">
              <a:spcAft>
                <a:spcPts val="0"/>
              </a:spcAft>
              <a:buFont typeface="Wingdings 3" charset="2"/>
              <a:buChar char=""/>
              <a:defRPr/>
            </a:pPr>
            <a:r>
              <a:rPr lang="en-US" altLang="en-US" sz="2800" b="1" dirty="0">
                <a:solidFill>
                  <a:schemeClr val="accent3">
                    <a:lumMod val="50000"/>
                  </a:schemeClr>
                </a:solidFill>
              </a:rPr>
              <a:t>Mounds are volcano shaped with the plug in the center of the mound.</a:t>
            </a:r>
          </a:p>
          <a:p>
            <a:pPr fontAlgn="auto">
              <a:spcAft>
                <a:spcPts val="0"/>
              </a:spcAft>
              <a:buFont typeface="Wingdings 3" charset="2"/>
              <a:buChar char=""/>
              <a:defRPr/>
            </a:pPr>
            <a:endParaRPr lang="en-US" altLang="en-US" sz="2000" b="1" dirty="0">
              <a:solidFill>
                <a:schemeClr val="accent3">
                  <a:lumMod val="50000"/>
                </a:schemeClr>
              </a:solidFill>
            </a:endParaRPr>
          </a:p>
          <a:p>
            <a:pPr fontAlgn="auto">
              <a:spcAft>
                <a:spcPts val="0"/>
              </a:spcAft>
              <a:buFont typeface="Wingdings 3" charset="2"/>
              <a:buChar char=""/>
              <a:defRPr/>
            </a:pPr>
            <a:r>
              <a:rPr lang="en-US" altLang="en-US" sz="2800" b="1" dirty="0">
                <a:solidFill>
                  <a:schemeClr val="accent3">
                    <a:lumMod val="50000"/>
                  </a:schemeClr>
                </a:solidFill>
              </a:rPr>
              <a:t>Can also be identified from raised earth indicating underground tunnels</a:t>
            </a:r>
          </a:p>
          <a:p>
            <a:pPr fontAlgn="auto">
              <a:spcAft>
                <a:spcPts val="0"/>
              </a:spcAft>
              <a:buFont typeface="Wingdings 3" charset="2"/>
              <a:buChar char=""/>
              <a:defRPr/>
            </a:pPr>
            <a:endParaRPr lang="en-US" altLang="en-US" sz="2800" b="1" dirty="0">
              <a:solidFill>
                <a:schemeClr val="bg1"/>
              </a:solidFill>
            </a:endParaRPr>
          </a:p>
        </p:txBody>
      </p:sp>
      <p:pic>
        <p:nvPicPr>
          <p:cNvPr id="17411" name="Picture 12" descr="fileimage">
            <a:hlinkClick r:id="rId3"/>
            <a:extLst>
              <a:ext uri="{FF2B5EF4-FFF2-40B4-BE49-F238E27FC236}">
                <a16:creationId xmlns:a16="http://schemas.microsoft.com/office/drawing/2014/main" id="{67414C8D-D11E-064C-8DAA-9CE04AD67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452" y="3774281"/>
            <a:ext cx="3429000" cy="232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descr="Mole mound 2">
            <a:extLst>
              <a:ext uri="{FF2B5EF4-FFF2-40B4-BE49-F238E27FC236}">
                <a16:creationId xmlns:a16="http://schemas.microsoft.com/office/drawing/2014/main" id="{C950CE6D-81DB-4743-83A6-C7EAC01478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1719" t="13281" r="8789" b="18750"/>
          <a:stretch>
            <a:fillRect/>
          </a:stretch>
        </p:blipFill>
        <p:spPr bwMode="auto">
          <a:xfrm>
            <a:off x="5029200" y="1219200"/>
            <a:ext cx="344161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E11640C-508C-0944-99CF-1A0BD6786D55}"/>
              </a:ext>
            </a:extLst>
          </p:cNvPr>
          <p:cNvSpPr txBox="1"/>
          <p:nvPr/>
        </p:nvSpPr>
        <p:spPr>
          <a:xfrm>
            <a:off x="5042452" y="6139272"/>
            <a:ext cx="1371600" cy="230832"/>
          </a:xfrm>
          <a:prstGeom prst="rect">
            <a:avLst/>
          </a:prstGeom>
          <a:noFill/>
        </p:spPr>
        <p:txBody>
          <a:bodyPr wrap="square" rtlCol="0">
            <a:spAutoFit/>
          </a:bodyPr>
          <a:lstStyle/>
          <a:p>
            <a:r>
              <a:rPr lang="en-US" sz="900" dirty="0"/>
              <a:t>Photo: UC IPM</a:t>
            </a:r>
          </a:p>
        </p:txBody>
      </p:sp>
      <p:sp>
        <p:nvSpPr>
          <p:cNvPr id="7" name="TextBox 6">
            <a:extLst>
              <a:ext uri="{FF2B5EF4-FFF2-40B4-BE49-F238E27FC236}">
                <a16:creationId xmlns:a16="http://schemas.microsoft.com/office/drawing/2014/main" id="{3B15594A-14CB-0642-99EE-B1D220734064}"/>
              </a:ext>
            </a:extLst>
          </p:cNvPr>
          <p:cNvSpPr txBox="1"/>
          <p:nvPr/>
        </p:nvSpPr>
        <p:spPr>
          <a:xfrm>
            <a:off x="5042452" y="3473893"/>
            <a:ext cx="1371600" cy="230832"/>
          </a:xfrm>
          <a:prstGeom prst="rect">
            <a:avLst/>
          </a:prstGeom>
          <a:noFill/>
        </p:spPr>
        <p:txBody>
          <a:bodyPr wrap="square" rtlCol="0">
            <a:spAutoFit/>
          </a:bodyPr>
          <a:lstStyle/>
          <a:p>
            <a:r>
              <a:rPr lang="en-US" sz="900" dirty="0"/>
              <a:t>Photo: R Baldwin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359EAC9E-8C59-2442-BED5-EC86BEC8E3F2}"/>
              </a:ext>
            </a:extLst>
          </p:cNvPr>
          <p:cNvSpPr>
            <a:spLocks noGrp="1" noChangeArrowheads="1"/>
          </p:cNvSpPr>
          <p:nvPr>
            <p:ph type="title"/>
          </p:nvPr>
        </p:nvSpPr>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Meadow Voles</a:t>
            </a:r>
          </a:p>
        </p:txBody>
      </p:sp>
      <p:sp>
        <p:nvSpPr>
          <p:cNvPr id="29698" name="Rectangle 3">
            <a:extLst>
              <a:ext uri="{FF2B5EF4-FFF2-40B4-BE49-F238E27FC236}">
                <a16:creationId xmlns:a16="http://schemas.microsoft.com/office/drawing/2014/main" id="{A686A161-2FB2-8F4D-BC85-CC9682C1642F}"/>
              </a:ext>
            </a:extLst>
          </p:cNvPr>
          <p:cNvSpPr>
            <a:spLocks noGrp="1" noChangeArrowheads="1"/>
          </p:cNvSpPr>
          <p:nvPr>
            <p:ph type="body" sz="half" idx="1"/>
          </p:nvPr>
        </p:nvSpPr>
        <p:spPr>
          <a:xfrm>
            <a:off x="1143000" y="1600200"/>
            <a:ext cx="3352800" cy="4648200"/>
          </a:xfrm>
        </p:spPr>
        <p:txBody>
          <a:bodyPr rtlCol="0">
            <a:normAutofit lnSpcReduction="10000"/>
          </a:bodyPr>
          <a:lstStyle/>
          <a:p>
            <a:pPr fontAlgn="auto">
              <a:spcAft>
                <a:spcPts val="0"/>
              </a:spcAft>
              <a:buFont typeface="Wingdings 3" charset="2"/>
              <a:buChar char=""/>
              <a:defRPr/>
            </a:pPr>
            <a:r>
              <a:rPr lang="en-US" altLang="en-US" sz="2800" b="1" dirty="0">
                <a:solidFill>
                  <a:schemeClr val="accent3">
                    <a:lumMod val="50000"/>
                  </a:schemeClr>
                </a:solidFill>
              </a:rPr>
              <a:t>Have dark grayish brown fur and are 4 to 6 inches in length.</a:t>
            </a:r>
          </a:p>
          <a:p>
            <a:pPr fontAlgn="auto">
              <a:spcAft>
                <a:spcPts val="0"/>
              </a:spcAft>
              <a:buFont typeface="Wingdings 3" charset="2"/>
              <a:buChar char=""/>
              <a:defRPr/>
            </a:pPr>
            <a:endParaRPr lang="en-US" altLang="en-US" sz="2800" b="1" dirty="0">
              <a:solidFill>
                <a:schemeClr val="accent3">
                  <a:lumMod val="50000"/>
                </a:schemeClr>
              </a:solidFill>
            </a:endParaRPr>
          </a:p>
          <a:p>
            <a:pPr fontAlgn="auto">
              <a:spcAft>
                <a:spcPts val="0"/>
              </a:spcAft>
              <a:buFont typeface="Wingdings 3" charset="2"/>
              <a:buChar char=""/>
              <a:defRPr/>
            </a:pPr>
            <a:r>
              <a:rPr lang="en-US" altLang="en-US" sz="2800" b="1" dirty="0">
                <a:solidFill>
                  <a:schemeClr val="accent3">
                    <a:lumMod val="50000"/>
                  </a:schemeClr>
                </a:solidFill>
              </a:rPr>
              <a:t>Populations tend to cycle, exhibiting irruptive growth patterns.</a:t>
            </a:r>
          </a:p>
          <a:p>
            <a:pPr fontAlgn="auto">
              <a:spcAft>
                <a:spcPts val="0"/>
              </a:spcAft>
              <a:buFont typeface="Wingdings 3" charset="2"/>
              <a:buChar char=""/>
              <a:defRPr/>
            </a:pPr>
            <a:endParaRPr lang="en-US" altLang="en-US" sz="2800" b="1" dirty="0">
              <a:solidFill>
                <a:schemeClr val="bg1"/>
              </a:solidFill>
            </a:endParaRPr>
          </a:p>
        </p:txBody>
      </p:sp>
      <p:graphicFrame>
        <p:nvGraphicFramePr>
          <p:cNvPr id="18435" name="Object 4">
            <a:extLst>
              <a:ext uri="{FF2B5EF4-FFF2-40B4-BE49-F238E27FC236}">
                <a16:creationId xmlns:a16="http://schemas.microsoft.com/office/drawing/2014/main" id="{F46011BE-A4AF-8D49-BF1F-5B8014EA1C7A}"/>
              </a:ext>
            </a:extLst>
          </p:cNvPr>
          <p:cNvGraphicFramePr>
            <a:graphicFrameLocks noGrp="1" noChangeAspect="1"/>
          </p:cNvGraphicFramePr>
          <p:nvPr>
            <p:ph sz="quarter" idx="2"/>
            <p:extLst>
              <p:ext uri="{D42A27DB-BD31-4B8C-83A1-F6EECF244321}">
                <p14:modId xmlns:p14="http://schemas.microsoft.com/office/powerpoint/2010/main" val="3203467358"/>
              </p:ext>
            </p:extLst>
          </p:nvPr>
        </p:nvGraphicFramePr>
        <p:xfrm>
          <a:off x="4820994" y="3808782"/>
          <a:ext cx="3965575" cy="2185988"/>
        </p:xfrm>
        <a:graphic>
          <a:graphicData uri="http://schemas.openxmlformats.org/presentationml/2006/ole">
            <mc:AlternateContent xmlns:mc="http://schemas.openxmlformats.org/markup-compatibility/2006">
              <mc:Choice xmlns:v="urn:schemas-microsoft-com:vml" Requires="v">
                <p:oleObj spid="_x0000_s18495" name="Chart" r:id="rId4" imgW="6819900" imgH="3759200" progId="Excel.Chart.8">
                  <p:embed/>
                </p:oleObj>
              </mc:Choice>
              <mc:Fallback>
                <p:oleObj name="Chart" r:id="rId4" imgW="6819900" imgH="3759200" progId="Excel.Chart.8">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0994" y="3808782"/>
                        <a:ext cx="396557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436" name="Picture 5" descr="fileimage">
            <a:hlinkClick r:id="rId6"/>
            <a:extLst>
              <a:ext uri="{FF2B5EF4-FFF2-40B4-BE49-F238E27FC236}">
                <a16:creationId xmlns:a16="http://schemas.microsoft.com/office/drawing/2014/main" id="{462FE388-9F21-3141-919A-F035E202D3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33" t="9665" b="9665"/>
          <a:stretch>
            <a:fillRect/>
          </a:stretch>
        </p:blipFill>
        <p:spPr bwMode="auto">
          <a:xfrm>
            <a:off x="4844185" y="1272829"/>
            <a:ext cx="400323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7F7F1ED-4685-CF4F-8079-6D659D49E5F5}"/>
              </a:ext>
            </a:extLst>
          </p:cNvPr>
          <p:cNvSpPr txBox="1"/>
          <p:nvPr/>
        </p:nvSpPr>
        <p:spPr>
          <a:xfrm>
            <a:off x="5257800" y="3489621"/>
            <a:ext cx="1371600" cy="230832"/>
          </a:xfrm>
          <a:prstGeom prst="rect">
            <a:avLst/>
          </a:prstGeom>
          <a:noFill/>
        </p:spPr>
        <p:txBody>
          <a:bodyPr wrap="square" rtlCol="0">
            <a:spAutoFit/>
          </a:bodyPr>
          <a:lstStyle/>
          <a:p>
            <a:r>
              <a:rPr lang="en-US" sz="900" dirty="0"/>
              <a:t>Photo: UC IPM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3BDBB35-1A9F-A041-8E2A-262AEED0EB16}"/>
              </a:ext>
            </a:extLst>
          </p:cNvPr>
          <p:cNvSpPr>
            <a:spLocks noGrp="1" noChangeArrowheads="1"/>
          </p:cNvSpPr>
          <p:nvPr>
            <p:ph type="title"/>
          </p:nvPr>
        </p:nvSpPr>
        <p:spPr>
          <a:xfrm>
            <a:off x="457200" y="274638"/>
            <a:ext cx="8229600" cy="868362"/>
          </a:xfrm>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Meadow Voles</a:t>
            </a:r>
          </a:p>
        </p:txBody>
      </p:sp>
      <p:sp>
        <p:nvSpPr>
          <p:cNvPr id="30722" name="Rectangle 3">
            <a:extLst>
              <a:ext uri="{FF2B5EF4-FFF2-40B4-BE49-F238E27FC236}">
                <a16:creationId xmlns:a16="http://schemas.microsoft.com/office/drawing/2014/main" id="{9D970310-E236-9141-88D8-DFA483E090D6}"/>
              </a:ext>
            </a:extLst>
          </p:cNvPr>
          <p:cNvSpPr>
            <a:spLocks noGrp="1" noChangeArrowheads="1"/>
          </p:cNvSpPr>
          <p:nvPr>
            <p:ph type="body" sz="half" idx="1"/>
          </p:nvPr>
        </p:nvSpPr>
        <p:spPr>
          <a:xfrm>
            <a:off x="457200" y="1219200"/>
            <a:ext cx="8229600" cy="2057400"/>
          </a:xfrm>
        </p:spPr>
        <p:txBody>
          <a:bodyPr rtlCol="0">
            <a:normAutofit fontScale="92500" lnSpcReduction="10000"/>
          </a:bodyPr>
          <a:lstStyle/>
          <a:p>
            <a:pPr fontAlgn="auto">
              <a:spcAft>
                <a:spcPts val="0"/>
              </a:spcAft>
              <a:buFont typeface="Wingdings 3" charset="2"/>
              <a:buChar char=""/>
              <a:defRPr/>
            </a:pPr>
            <a:r>
              <a:rPr lang="en-US" altLang="en-US" sz="2400" b="1" dirty="0">
                <a:solidFill>
                  <a:schemeClr val="accent3">
                    <a:lumMod val="50000"/>
                  </a:schemeClr>
                </a:solidFill>
              </a:rPr>
              <a:t>Dig shallow burrows and leave well-worn trails. Fecal pellets are often present,</a:t>
            </a:r>
          </a:p>
          <a:p>
            <a:pPr fontAlgn="auto">
              <a:spcAft>
                <a:spcPts val="0"/>
              </a:spcAft>
              <a:buFont typeface="Wingdings 3" charset="2"/>
              <a:buChar char=""/>
              <a:defRPr/>
            </a:pPr>
            <a:endParaRPr lang="en-US" altLang="en-US" sz="800" b="1" dirty="0">
              <a:solidFill>
                <a:schemeClr val="accent3">
                  <a:lumMod val="50000"/>
                </a:schemeClr>
              </a:solidFill>
            </a:endParaRPr>
          </a:p>
          <a:p>
            <a:pPr fontAlgn="auto">
              <a:spcAft>
                <a:spcPts val="0"/>
              </a:spcAft>
              <a:buFont typeface="Wingdings 3" charset="2"/>
              <a:buChar char=""/>
              <a:defRPr/>
            </a:pPr>
            <a:r>
              <a:rPr lang="en-US" altLang="en-US" sz="2400" b="1" dirty="0">
                <a:solidFill>
                  <a:schemeClr val="accent3">
                    <a:lumMod val="50000"/>
                  </a:schemeClr>
                </a:solidFill>
              </a:rPr>
              <a:t>Primary damage caused by girdling of stems, consumption of vegetation, and gnawing of cables, pipes, etc. </a:t>
            </a:r>
          </a:p>
        </p:txBody>
      </p:sp>
      <p:pic>
        <p:nvPicPr>
          <p:cNvPr id="19459" name="Picture 4">
            <a:extLst>
              <a:ext uri="{FF2B5EF4-FFF2-40B4-BE49-F238E27FC236}">
                <a16:creationId xmlns:a16="http://schemas.microsoft.com/office/drawing/2014/main" id="{033EA662-F541-A64F-9DCF-7796898CB69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9911" r="9911"/>
          <a:stretch>
            <a:fillRect/>
          </a:stretch>
        </p:blipFill>
        <p:spPr>
          <a:xfrm>
            <a:off x="751780" y="3352800"/>
            <a:ext cx="3730768" cy="2718963"/>
          </a:xfrm>
          <a:noFill/>
        </p:spPr>
      </p:pic>
      <p:pic>
        <p:nvPicPr>
          <p:cNvPr id="19460" name="Picture 5" descr="Vole pellets and burrow 3">
            <a:extLst>
              <a:ext uri="{FF2B5EF4-FFF2-40B4-BE49-F238E27FC236}">
                <a16:creationId xmlns:a16="http://schemas.microsoft.com/office/drawing/2014/main" id="{F97D2131-5CA8-C744-8837-17F662F433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1563"/>
          <a:stretch>
            <a:fillRect/>
          </a:stretch>
        </p:blipFill>
        <p:spPr bwMode="auto">
          <a:xfrm>
            <a:off x="4876800" y="3352800"/>
            <a:ext cx="3681929" cy="271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A99B253-4F57-1A47-A5EE-5CEA126A7B34}"/>
              </a:ext>
            </a:extLst>
          </p:cNvPr>
          <p:cNvSpPr txBox="1"/>
          <p:nvPr/>
        </p:nvSpPr>
        <p:spPr>
          <a:xfrm>
            <a:off x="990600" y="6071763"/>
            <a:ext cx="1371600" cy="230832"/>
          </a:xfrm>
          <a:prstGeom prst="rect">
            <a:avLst/>
          </a:prstGeom>
          <a:noFill/>
        </p:spPr>
        <p:txBody>
          <a:bodyPr wrap="square" rtlCol="0">
            <a:spAutoFit/>
          </a:bodyPr>
          <a:lstStyle/>
          <a:p>
            <a:r>
              <a:rPr lang="en-US" sz="900" dirty="0"/>
              <a:t>Photo: UC IPM</a:t>
            </a:r>
          </a:p>
        </p:txBody>
      </p:sp>
      <p:sp>
        <p:nvSpPr>
          <p:cNvPr id="7" name="TextBox 6">
            <a:extLst>
              <a:ext uri="{FF2B5EF4-FFF2-40B4-BE49-F238E27FC236}">
                <a16:creationId xmlns:a16="http://schemas.microsoft.com/office/drawing/2014/main" id="{6AD573DE-788E-6C44-92DA-4B9C22E538B6}"/>
              </a:ext>
            </a:extLst>
          </p:cNvPr>
          <p:cNvSpPr txBox="1"/>
          <p:nvPr/>
        </p:nvSpPr>
        <p:spPr>
          <a:xfrm>
            <a:off x="4953000" y="6071763"/>
            <a:ext cx="1371600" cy="230832"/>
          </a:xfrm>
          <a:prstGeom prst="rect">
            <a:avLst/>
          </a:prstGeom>
          <a:noFill/>
        </p:spPr>
        <p:txBody>
          <a:bodyPr wrap="square" rtlCol="0">
            <a:spAutoFit/>
          </a:bodyPr>
          <a:lstStyle/>
          <a:p>
            <a:r>
              <a:rPr lang="en-US" sz="900" dirty="0"/>
              <a:t>Photo: R Baldwin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A8A163A1-A8BD-3E45-A086-FA0EDE4A8B54}"/>
              </a:ext>
            </a:extLst>
          </p:cNvPr>
          <p:cNvSpPr>
            <a:spLocks noGrp="1" noChangeArrowheads="1"/>
          </p:cNvSpPr>
          <p:nvPr>
            <p:ph type="title"/>
          </p:nvPr>
        </p:nvSpPr>
        <p:spPr>
          <a:xfrm>
            <a:off x="639416" y="304800"/>
            <a:ext cx="8428383" cy="1112838"/>
          </a:xfrm>
        </p:spPr>
        <p:txBody>
          <a:bodyPr rtlCol="0">
            <a:normAutofit/>
          </a:bodyPr>
          <a:lstStyle/>
          <a:p>
            <a:pPr fontAlgn="auto">
              <a:spcAft>
                <a:spcPts val="0"/>
              </a:spcAft>
              <a:defRPr/>
            </a:pPr>
            <a:r>
              <a:rPr lang="en-US" altLang="en-US" sz="3200" b="1" dirty="0">
                <a:solidFill>
                  <a:schemeClr val="accent6">
                    <a:lumMod val="75000"/>
                  </a:schemeClr>
                </a:solidFill>
              </a:rPr>
              <a:t>Species Identification – Other Rodents</a:t>
            </a:r>
          </a:p>
        </p:txBody>
      </p:sp>
      <p:sp>
        <p:nvSpPr>
          <p:cNvPr id="31746" name="Rectangle 4">
            <a:extLst>
              <a:ext uri="{FF2B5EF4-FFF2-40B4-BE49-F238E27FC236}">
                <a16:creationId xmlns:a16="http://schemas.microsoft.com/office/drawing/2014/main" id="{26BA4BB0-878F-E84B-B42E-3726C9B450FF}"/>
              </a:ext>
            </a:extLst>
          </p:cNvPr>
          <p:cNvSpPr>
            <a:spLocks noGrp="1" noChangeArrowheads="1"/>
          </p:cNvSpPr>
          <p:nvPr>
            <p:ph type="body" sz="half" idx="1"/>
          </p:nvPr>
        </p:nvSpPr>
        <p:spPr>
          <a:xfrm>
            <a:off x="1524000" y="1315277"/>
            <a:ext cx="3535017" cy="5082209"/>
          </a:xfrm>
        </p:spPr>
        <p:txBody>
          <a:bodyPr rtlCol="0">
            <a:normAutofit lnSpcReduction="10000"/>
          </a:bodyPr>
          <a:lstStyle/>
          <a:p>
            <a:pPr fontAlgn="auto">
              <a:lnSpc>
                <a:spcPct val="90000"/>
              </a:lnSpc>
              <a:spcAft>
                <a:spcPts val="0"/>
              </a:spcAft>
              <a:buFont typeface="Wingdings 3" charset="2"/>
              <a:buChar char=""/>
              <a:defRPr/>
            </a:pPr>
            <a:r>
              <a:rPr lang="en-US" altLang="en-US" sz="2800" b="1" dirty="0">
                <a:solidFill>
                  <a:schemeClr val="accent3">
                    <a:lumMod val="50000"/>
                  </a:schemeClr>
                </a:solidFill>
              </a:rPr>
              <a:t>Norway rats, roof rats, house mouse, deer mouse.</a:t>
            </a:r>
          </a:p>
          <a:p>
            <a:pPr fontAlgn="auto">
              <a:lnSpc>
                <a:spcPct val="90000"/>
              </a:lnSpc>
              <a:spcAft>
                <a:spcPts val="0"/>
              </a:spcAft>
              <a:buFont typeface="Wingdings 3" charset="2"/>
              <a:buChar char=""/>
              <a:defRPr/>
            </a:pPr>
            <a:endParaRPr lang="en-US" altLang="en-US" sz="2800" b="1" dirty="0">
              <a:solidFill>
                <a:schemeClr val="accent3">
                  <a:lumMod val="50000"/>
                </a:schemeClr>
              </a:solidFill>
            </a:endParaRPr>
          </a:p>
          <a:p>
            <a:pPr fontAlgn="auto">
              <a:lnSpc>
                <a:spcPct val="90000"/>
              </a:lnSpc>
              <a:spcAft>
                <a:spcPts val="0"/>
              </a:spcAft>
              <a:buFont typeface="Wingdings 3" charset="2"/>
              <a:buChar char=""/>
              <a:defRPr/>
            </a:pPr>
            <a:r>
              <a:rPr lang="en-US" altLang="en-US" sz="2800" b="1" dirty="0">
                <a:solidFill>
                  <a:schemeClr val="accent3">
                    <a:lumMod val="50000"/>
                  </a:schemeClr>
                </a:solidFill>
              </a:rPr>
              <a:t>Primarily commensal rodents.</a:t>
            </a:r>
          </a:p>
          <a:p>
            <a:pPr fontAlgn="auto">
              <a:lnSpc>
                <a:spcPct val="90000"/>
              </a:lnSpc>
              <a:spcAft>
                <a:spcPts val="0"/>
              </a:spcAft>
              <a:buFont typeface="Wingdings 3" charset="2"/>
              <a:buChar char=""/>
              <a:defRPr/>
            </a:pPr>
            <a:endParaRPr lang="en-US" altLang="en-US" sz="2800" b="1" dirty="0">
              <a:solidFill>
                <a:schemeClr val="accent3">
                  <a:lumMod val="50000"/>
                </a:schemeClr>
              </a:solidFill>
            </a:endParaRPr>
          </a:p>
          <a:p>
            <a:pPr fontAlgn="auto">
              <a:lnSpc>
                <a:spcPct val="90000"/>
              </a:lnSpc>
              <a:spcAft>
                <a:spcPts val="0"/>
              </a:spcAft>
              <a:buFont typeface="Wingdings 3" charset="2"/>
              <a:buChar char=""/>
              <a:defRPr/>
            </a:pPr>
            <a:r>
              <a:rPr lang="en-US" altLang="en-US" sz="2800" b="1" dirty="0">
                <a:solidFill>
                  <a:schemeClr val="accent3">
                    <a:lumMod val="50000"/>
                  </a:schemeClr>
                </a:solidFill>
              </a:rPr>
              <a:t>Can be difficult to control in some outdoor settings</a:t>
            </a:r>
            <a:r>
              <a:rPr lang="en-US" altLang="en-US" sz="2800" b="1" dirty="0">
                <a:solidFill>
                  <a:schemeClr val="bg1"/>
                </a:solidFill>
              </a:rPr>
              <a:t>.</a:t>
            </a:r>
          </a:p>
        </p:txBody>
      </p:sp>
      <p:pic>
        <p:nvPicPr>
          <p:cNvPr id="20483" name="Picture 8" descr="fileimage">
            <a:hlinkClick r:id="rId3"/>
            <a:extLst>
              <a:ext uri="{FF2B5EF4-FFF2-40B4-BE49-F238E27FC236}">
                <a16:creationId xmlns:a16="http://schemas.microsoft.com/office/drawing/2014/main" id="{B398DAF6-4862-6F40-AB3F-61FFA5B257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133"/>
          <a:stretch>
            <a:fillRect/>
          </a:stretch>
        </p:blipFill>
        <p:spPr bwMode="auto">
          <a:xfrm>
            <a:off x="5138572" y="1315277"/>
            <a:ext cx="3366011"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0" descr="fileimage">
            <a:hlinkClick r:id="rId5"/>
            <a:extLst>
              <a:ext uri="{FF2B5EF4-FFF2-40B4-BE49-F238E27FC236}">
                <a16:creationId xmlns:a16="http://schemas.microsoft.com/office/drawing/2014/main" id="{1560274D-8460-1D40-907C-891C44F261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133"/>
          <a:stretch>
            <a:fillRect/>
          </a:stretch>
        </p:blipFill>
        <p:spPr bwMode="auto">
          <a:xfrm>
            <a:off x="5151783" y="3674165"/>
            <a:ext cx="33528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E677636-17FC-2344-AEE5-54233B677ED2}"/>
              </a:ext>
            </a:extLst>
          </p:cNvPr>
          <p:cNvSpPr txBox="1"/>
          <p:nvPr/>
        </p:nvSpPr>
        <p:spPr>
          <a:xfrm>
            <a:off x="5334000" y="5975094"/>
            <a:ext cx="1371600" cy="230832"/>
          </a:xfrm>
          <a:prstGeom prst="rect">
            <a:avLst/>
          </a:prstGeom>
          <a:noFill/>
        </p:spPr>
        <p:txBody>
          <a:bodyPr wrap="square" rtlCol="0">
            <a:spAutoFit/>
          </a:bodyPr>
          <a:lstStyle/>
          <a:p>
            <a:r>
              <a:rPr lang="en-US" sz="900" dirty="0"/>
              <a:t>Photos: UC IPM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64DACA8F-089A-E345-9579-DB67D056ED12}"/>
              </a:ext>
            </a:extLst>
          </p:cNvPr>
          <p:cNvSpPr>
            <a:spLocks noGrp="1" noChangeArrowheads="1"/>
          </p:cNvSpPr>
          <p:nvPr>
            <p:ph type="title"/>
          </p:nvPr>
        </p:nvSpPr>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Hares &amp; Rabbits</a:t>
            </a:r>
          </a:p>
        </p:txBody>
      </p:sp>
      <p:sp>
        <p:nvSpPr>
          <p:cNvPr id="33794" name="Rectangle 3">
            <a:extLst>
              <a:ext uri="{FF2B5EF4-FFF2-40B4-BE49-F238E27FC236}">
                <a16:creationId xmlns:a16="http://schemas.microsoft.com/office/drawing/2014/main" id="{AE2C217A-0E0F-634A-BE63-4AA9EE93BDFA}"/>
              </a:ext>
            </a:extLst>
          </p:cNvPr>
          <p:cNvSpPr>
            <a:spLocks noGrp="1" noChangeArrowheads="1"/>
          </p:cNvSpPr>
          <p:nvPr>
            <p:ph type="body" sz="half" idx="1"/>
          </p:nvPr>
        </p:nvSpPr>
        <p:spPr>
          <a:xfrm>
            <a:off x="1270000" y="1600200"/>
            <a:ext cx="4038600" cy="4525963"/>
          </a:xfrm>
        </p:spPr>
        <p:txBody>
          <a:bodyPr rtlCol="0">
            <a:normAutofit lnSpcReduction="10000"/>
          </a:bodyPr>
          <a:lstStyle/>
          <a:p>
            <a:pPr fontAlgn="auto">
              <a:lnSpc>
                <a:spcPct val="90000"/>
              </a:lnSpc>
              <a:spcAft>
                <a:spcPts val="0"/>
              </a:spcAft>
              <a:buFont typeface="Wingdings 3" charset="2"/>
              <a:buChar char=""/>
              <a:defRPr/>
            </a:pPr>
            <a:r>
              <a:rPr lang="en-US" altLang="en-US" sz="2800" b="1" dirty="0">
                <a:solidFill>
                  <a:schemeClr val="accent3">
                    <a:lumMod val="50000"/>
                  </a:schemeClr>
                </a:solidFill>
              </a:rPr>
              <a:t>Jackrabbits are hares, but they are the most common rabbit-like pest in agricultural settings.</a:t>
            </a:r>
          </a:p>
          <a:p>
            <a:pPr fontAlgn="auto">
              <a:lnSpc>
                <a:spcPct val="90000"/>
              </a:lnSpc>
              <a:spcAft>
                <a:spcPts val="0"/>
              </a:spcAft>
              <a:buFont typeface="Wingdings 3" charset="2"/>
              <a:buChar char=""/>
              <a:defRPr/>
            </a:pPr>
            <a:r>
              <a:rPr lang="en-US" altLang="en-US" sz="2800" b="1" dirty="0">
                <a:solidFill>
                  <a:schemeClr val="accent3">
                    <a:lumMod val="50000"/>
                  </a:schemeClr>
                </a:solidFill>
              </a:rPr>
              <a:t>Are larger and have longer ears than cottontails.</a:t>
            </a:r>
          </a:p>
          <a:p>
            <a:pPr fontAlgn="auto">
              <a:lnSpc>
                <a:spcPct val="90000"/>
              </a:lnSpc>
              <a:spcAft>
                <a:spcPts val="0"/>
              </a:spcAft>
              <a:buFont typeface="Wingdings 3" charset="2"/>
              <a:buChar char=""/>
              <a:defRPr/>
            </a:pPr>
            <a:r>
              <a:rPr lang="en-US" altLang="en-US" sz="2800" b="1" dirty="0">
                <a:solidFill>
                  <a:schemeClr val="accent3">
                    <a:lumMod val="50000"/>
                  </a:schemeClr>
                </a:solidFill>
              </a:rPr>
              <a:t>Damage caused through foraging on stems and leaves of plants</a:t>
            </a:r>
          </a:p>
        </p:txBody>
      </p:sp>
      <p:pic>
        <p:nvPicPr>
          <p:cNvPr id="22531" name="Picture 4" descr="fileimage">
            <a:hlinkClick r:id="rId3"/>
            <a:extLst>
              <a:ext uri="{FF2B5EF4-FFF2-40B4-BE49-F238E27FC236}">
                <a16:creationId xmlns:a16="http://schemas.microsoft.com/office/drawing/2014/main" id="{E6F83AB1-3DCE-D44C-9B38-DE54B9490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400" r="21333" b="6378"/>
          <a:stretch>
            <a:fillRect/>
          </a:stretch>
        </p:blipFill>
        <p:spPr bwMode="auto">
          <a:xfrm>
            <a:off x="5562600" y="1905001"/>
            <a:ext cx="3251200" cy="2819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D88595A-47F0-EE4C-A264-1E0CE393BAEF}"/>
              </a:ext>
            </a:extLst>
          </p:cNvPr>
          <p:cNvSpPr txBox="1"/>
          <p:nvPr/>
        </p:nvSpPr>
        <p:spPr>
          <a:xfrm>
            <a:off x="5798766" y="4724559"/>
            <a:ext cx="1371600" cy="230832"/>
          </a:xfrm>
          <a:prstGeom prst="rect">
            <a:avLst/>
          </a:prstGeom>
          <a:noFill/>
        </p:spPr>
        <p:txBody>
          <a:bodyPr wrap="square" rtlCol="0">
            <a:spAutoFit/>
          </a:bodyPr>
          <a:lstStyle/>
          <a:p>
            <a:r>
              <a:rPr lang="en-US" sz="900" dirty="0"/>
              <a:t>Photo: UC IPM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2F265AE-7C33-AB4A-A887-EEC4DB04A8B1}"/>
              </a:ext>
            </a:extLst>
          </p:cNvPr>
          <p:cNvSpPr>
            <a:spLocks noGrp="1" noChangeArrowheads="1"/>
          </p:cNvSpPr>
          <p:nvPr>
            <p:ph type="title"/>
          </p:nvPr>
        </p:nvSpPr>
        <p:spPr/>
        <p:txBody>
          <a:bodyPr rtlCol="0">
            <a:normAutofit/>
          </a:bodyPr>
          <a:lstStyle/>
          <a:p>
            <a:pPr fontAlgn="auto">
              <a:spcAft>
                <a:spcPts val="0"/>
              </a:spcAft>
              <a:defRPr/>
            </a:pPr>
            <a:r>
              <a:rPr lang="en-US" altLang="en-US" b="1" dirty="0">
                <a:solidFill>
                  <a:schemeClr val="accent6">
                    <a:lumMod val="75000"/>
                  </a:schemeClr>
                </a:solidFill>
              </a:rPr>
              <a:t>What Are Vertebrate Pests?</a:t>
            </a:r>
          </a:p>
        </p:txBody>
      </p:sp>
      <p:sp>
        <p:nvSpPr>
          <p:cNvPr id="20483" name="Rectangle 3">
            <a:extLst>
              <a:ext uri="{FF2B5EF4-FFF2-40B4-BE49-F238E27FC236}">
                <a16:creationId xmlns:a16="http://schemas.microsoft.com/office/drawing/2014/main" id="{7B90ACF2-DD3D-B142-84AB-B6A3BC4AA2F2}"/>
              </a:ext>
            </a:extLst>
          </p:cNvPr>
          <p:cNvSpPr>
            <a:spLocks noGrp="1" noChangeArrowheads="1"/>
          </p:cNvSpPr>
          <p:nvPr>
            <p:ph type="body" sz="half" idx="1"/>
          </p:nvPr>
        </p:nvSpPr>
        <p:spPr>
          <a:xfrm>
            <a:off x="1179635" y="1295400"/>
            <a:ext cx="4306765" cy="5181600"/>
          </a:xfrm>
        </p:spPr>
        <p:txBody>
          <a:bodyPr rtlCol="0">
            <a:normAutofit/>
          </a:bodyPr>
          <a:lstStyle/>
          <a:p>
            <a:pPr fontAlgn="auto">
              <a:lnSpc>
                <a:spcPct val="114000"/>
              </a:lnSpc>
              <a:spcAft>
                <a:spcPts val="0"/>
              </a:spcAft>
              <a:buFont typeface="Wingdings 3" charset="2"/>
              <a:buChar char=""/>
              <a:defRPr/>
            </a:pPr>
            <a:r>
              <a:rPr lang="en-US" altLang="en-US" sz="2400" b="1" dirty="0">
                <a:solidFill>
                  <a:schemeClr val="accent3">
                    <a:lumMod val="50000"/>
                  </a:schemeClr>
                </a:solidFill>
              </a:rPr>
              <a:t>Nonhuman species of vertebrate animals that are currently troublesome locally, or over a wide area, to one or more persons, either by being a health hazard, a general nuisance, or by destroying food, fiber, or natural resources.</a:t>
            </a:r>
          </a:p>
        </p:txBody>
      </p:sp>
      <p:pic>
        <p:nvPicPr>
          <p:cNvPr id="9219" name="Picture 7" descr="bear at picnic 1">
            <a:extLst>
              <a:ext uri="{FF2B5EF4-FFF2-40B4-BE49-F238E27FC236}">
                <a16:creationId xmlns:a16="http://schemas.microsoft.com/office/drawing/2014/main" id="{7D46A2CA-EBA6-BD4D-9BFA-868C11AB83F8}"/>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629274" y="1035844"/>
            <a:ext cx="3057525" cy="2293144"/>
          </a:xfrm>
          <a:noFill/>
        </p:spPr>
      </p:pic>
      <p:pic>
        <p:nvPicPr>
          <p:cNvPr id="9220" name="Picture 14" descr="fileimage">
            <a:hlinkClick r:id="rId4"/>
            <a:extLst>
              <a:ext uri="{FF2B5EF4-FFF2-40B4-BE49-F238E27FC236}">
                <a16:creationId xmlns:a16="http://schemas.microsoft.com/office/drawing/2014/main" id="{495F37B2-026E-DD40-9D2D-50016EC534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4901" b="6415"/>
          <a:stretch>
            <a:fillRect/>
          </a:stretch>
        </p:blipFill>
        <p:spPr bwMode="auto">
          <a:xfrm>
            <a:off x="5596848" y="3526632"/>
            <a:ext cx="3349775" cy="241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885CD1D-3289-934D-AF0A-3C28CFA5B83E}"/>
              </a:ext>
            </a:extLst>
          </p:cNvPr>
          <p:cNvSpPr txBox="1"/>
          <p:nvPr/>
        </p:nvSpPr>
        <p:spPr>
          <a:xfrm>
            <a:off x="7575023" y="3276371"/>
            <a:ext cx="1371600" cy="230832"/>
          </a:xfrm>
          <a:prstGeom prst="rect">
            <a:avLst/>
          </a:prstGeom>
          <a:noFill/>
        </p:spPr>
        <p:txBody>
          <a:bodyPr wrap="square" rtlCol="0">
            <a:spAutoFit/>
          </a:bodyPr>
          <a:lstStyle/>
          <a:p>
            <a:r>
              <a:rPr lang="en-US" sz="900" dirty="0"/>
              <a:t>Photo: unknown</a:t>
            </a:r>
          </a:p>
        </p:txBody>
      </p:sp>
      <p:sp>
        <p:nvSpPr>
          <p:cNvPr id="7" name="TextBox 6">
            <a:extLst>
              <a:ext uri="{FF2B5EF4-FFF2-40B4-BE49-F238E27FC236}">
                <a16:creationId xmlns:a16="http://schemas.microsoft.com/office/drawing/2014/main" id="{64C899B9-40E7-4B4C-992A-FAE81658BB68}"/>
              </a:ext>
            </a:extLst>
          </p:cNvPr>
          <p:cNvSpPr txBox="1"/>
          <p:nvPr/>
        </p:nvSpPr>
        <p:spPr>
          <a:xfrm>
            <a:off x="5596848" y="5941586"/>
            <a:ext cx="1371600" cy="230832"/>
          </a:xfrm>
          <a:prstGeom prst="rect">
            <a:avLst/>
          </a:prstGeom>
          <a:noFill/>
        </p:spPr>
        <p:txBody>
          <a:bodyPr wrap="square" rtlCol="0">
            <a:spAutoFit/>
          </a:bodyPr>
          <a:lstStyle/>
          <a:p>
            <a:r>
              <a:rPr lang="en-US" sz="900" dirty="0"/>
              <a:t>Photo: UC IPM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B71257DC-C902-8D4D-A9FC-2117EFCFE44E}"/>
              </a:ext>
            </a:extLst>
          </p:cNvPr>
          <p:cNvSpPr>
            <a:spLocks noGrp="1" noChangeArrowheads="1"/>
          </p:cNvSpPr>
          <p:nvPr>
            <p:ph type="title"/>
          </p:nvPr>
        </p:nvSpPr>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Hares &amp; Rabbits</a:t>
            </a:r>
          </a:p>
        </p:txBody>
      </p:sp>
      <p:sp>
        <p:nvSpPr>
          <p:cNvPr id="34818" name="Rectangle 3">
            <a:extLst>
              <a:ext uri="{FF2B5EF4-FFF2-40B4-BE49-F238E27FC236}">
                <a16:creationId xmlns:a16="http://schemas.microsoft.com/office/drawing/2014/main" id="{3994B19F-EFAA-9745-8C7D-B5BF4CEB355D}"/>
              </a:ext>
            </a:extLst>
          </p:cNvPr>
          <p:cNvSpPr>
            <a:spLocks noGrp="1" noChangeArrowheads="1"/>
          </p:cNvSpPr>
          <p:nvPr>
            <p:ph type="body" sz="half" idx="1"/>
          </p:nvPr>
        </p:nvSpPr>
        <p:spPr>
          <a:xfrm>
            <a:off x="1219200" y="1532255"/>
            <a:ext cx="4038600" cy="4525963"/>
          </a:xfrm>
        </p:spPr>
        <p:txBody>
          <a:bodyPr rtlCol="0">
            <a:normAutofit lnSpcReduction="10000"/>
          </a:bodyPr>
          <a:lstStyle/>
          <a:p>
            <a:pPr fontAlgn="auto">
              <a:spcAft>
                <a:spcPts val="0"/>
              </a:spcAft>
              <a:buFont typeface="Wingdings 3" charset="2"/>
              <a:buChar char=""/>
              <a:defRPr/>
            </a:pPr>
            <a:r>
              <a:rPr lang="en-US" altLang="en-US" sz="2800" b="1" dirty="0">
                <a:solidFill>
                  <a:schemeClr val="accent3">
                    <a:lumMod val="50000"/>
                  </a:schemeClr>
                </a:solidFill>
              </a:rPr>
              <a:t>Cottontails are true rabbits.</a:t>
            </a:r>
          </a:p>
          <a:p>
            <a:pPr fontAlgn="auto">
              <a:spcAft>
                <a:spcPts val="0"/>
              </a:spcAft>
              <a:buFont typeface="Wingdings 3" charset="2"/>
              <a:buChar char=""/>
              <a:defRPr/>
            </a:pPr>
            <a:endParaRPr lang="en-US" altLang="en-US" sz="600" b="1" dirty="0">
              <a:solidFill>
                <a:schemeClr val="accent3">
                  <a:lumMod val="50000"/>
                </a:schemeClr>
              </a:solidFill>
            </a:endParaRPr>
          </a:p>
          <a:p>
            <a:pPr fontAlgn="auto">
              <a:spcAft>
                <a:spcPts val="0"/>
              </a:spcAft>
              <a:buFont typeface="Wingdings 3" charset="2"/>
              <a:buChar char=""/>
              <a:defRPr/>
            </a:pPr>
            <a:r>
              <a:rPr lang="en-US" altLang="en-US" sz="2800" b="1" dirty="0">
                <a:solidFill>
                  <a:schemeClr val="accent3">
                    <a:lumMod val="50000"/>
                  </a:schemeClr>
                </a:solidFill>
              </a:rPr>
              <a:t>They are smaller and have shorter ears.</a:t>
            </a:r>
          </a:p>
          <a:p>
            <a:pPr fontAlgn="auto">
              <a:spcAft>
                <a:spcPts val="0"/>
              </a:spcAft>
              <a:buFont typeface="Wingdings 3" charset="2"/>
              <a:buChar char=""/>
              <a:defRPr/>
            </a:pPr>
            <a:endParaRPr lang="en-US" altLang="en-US" sz="600" b="1" dirty="0">
              <a:solidFill>
                <a:schemeClr val="accent3">
                  <a:lumMod val="50000"/>
                </a:schemeClr>
              </a:solidFill>
            </a:endParaRPr>
          </a:p>
          <a:p>
            <a:pPr fontAlgn="auto">
              <a:spcAft>
                <a:spcPts val="0"/>
              </a:spcAft>
              <a:buFont typeface="Wingdings 3" charset="2"/>
              <a:buChar char=""/>
              <a:defRPr/>
            </a:pPr>
            <a:r>
              <a:rPr lang="en-US" altLang="en-US" sz="2800" b="1" dirty="0">
                <a:solidFill>
                  <a:schemeClr val="accent3">
                    <a:lumMod val="50000"/>
                  </a:schemeClr>
                </a:solidFill>
              </a:rPr>
              <a:t>Typically a bigger pest than jackrabbits in urban settings.</a:t>
            </a:r>
          </a:p>
        </p:txBody>
      </p:sp>
      <p:pic>
        <p:nvPicPr>
          <p:cNvPr id="23555" name="Picture 4" descr="Photo">
            <a:extLst>
              <a:ext uri="{FF2B5EF4-FFF2-40B4-BE49-F238E27FC236}">
                <a16:creationId xmlns:a16="http://schemas.microsoft.com/office/drawing/2014/main" id="{49655AF0-172A-F847-96BE-EE7C18221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177" t="13499" r="23656" b="13499"/>
          <a:stretch>
            <a:fillRect/>
          </a:stretch>
        </p:blipFill>
        <p:spPr bwMode="auto">
          <a:xfrm>
            <a:off x="5257800" y="1822450"/>
            <a:ext cx="3429000" cy="350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82357A5-94F6-C148-B965-A1DE94602398}"/>
              </a:ext>
            </a:extLst>
          </p:cNvPr>
          <p:cNvSpPr txBox="1"/>
          <p:nvPr/>
        </p:nvSpPr>
        <p:spPr>
          <a:xfrm>
            <a:off x="5410200" y="5406185"/>
            <a:ext cx="1371600" cy="230832"/>
          </a:xfrm>
          <a:prstGeom prst="rect">
            <a:avLst/>
          </a:prstGeom>
          <a:noFill/>
        </p:spPr>
        <p:txBody>
          <a:bodyPr wrap="square" rtlCol="0">
            <a:spAutoFit/>
          </a:bodyPr>
          <a:lstStyle/>
          <a:p>
            <a:r>
              <a:rPr lang="en-US" sz="900" dirty="0"/>
              <a:t>Photo: UC IPM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97B4E28C-E6B3-B54E-AF80-1046F6BC4983}"/>
              </a:ext>
            </a:extLst>
          </p:cNvPr>
          <p:cNvSpPr>
            <a:spLocks noGrp="1" noChangeArrowheads="1"/>
          </p:cNvSpPr>
          <p:nvPr>
            <p:ph type="title"/>
          </p:nvPr>
        </p:nvSpPr>
        <p:spPr>
          <a:xfrm>
            <a:off x="381000" y="274638"/>
            <a:ext cx="8610600" cy="1143000"/>
          </a:xfrm>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Raccoon and Opossum</a:t>
            </a:r>
          </a:p>
        </p:txBody>
      </p:sp>
      <p:sp>
        <p:nvSpPr>
          <p:cNvPr id="35842" name="Rectangle 4">
            <a:extLst>
              <a:ext uri="{FF2B5EF4-FFF2-40B4-BE49-F238E27FC236}">
                <a16:creationId xmlns:a16="http://schemas.microsoft.com/office/drawing/2014/main" id="{1EC34418-E88C-9142-8725-FF7EC5287285}"/>
              </a:ext>
            </a:extLst>
          </p:cNvPr>
          <p:cNvSpPr>
            <a:spLocks noGrp="1" noChangeArrowheads="1"/>
          </p:cNvSpPr>
          <p:nvPr>
            <p:ph type="body" sz="half" idx="1"/>
          </p:nvPr>
        </p:nvSpPr>
        <p:spPr>
          <a:xfrm>
            <a:off x="1600200" y="1623391"/>
            <a:ext cx="3441703" cy="4983162"/>
          </a:xfrm>
        </p:spPr>
        <p:txBody>
          <a:bodyPr rtlCol="0">
            <a:normAutofit/>
          </a:bodyPr>
          <a:lstStyle/>
          <a:p>
            <a:pPr fontAlgn="auto">
              <a:spcAft>
                <a:spcPts val="0"/>
              </a:spcAft>
              <a:buFont typeface="Wingdings 3" charset="2"/>
              <a:buChar char=""/>
              <a:defRPr/>
            </a:pPr>
            <a:r>
              <a:rPr lang="en-US" altLang="en-US" sz="2800" b="1" dirty="0">
                <a:solidFill>
                  <a:schemeClr val="accent3">
                    <a:lumMod val="50000"/>
                  </a:schemeClr>
                </a:solidFill>
              </a:rPr>
              <a:t>Will eat fruits and vegetables.</a:t>
            </a:r>
          </a:p>
          <a:p>
            <a:pPr fontAlgn="auto">
              <a:spcAft>
                <a:spcPts val="0"/>
              </a:spcAft>
              <a:buFont typeface="Wingdings 3" charset="2"/>
              <a:buChar char=""/>
              <a:defRPr/>
            </a:pPr>
            <a:r>
              <a:rPr lang="en-US" altLang="en-US" sz="2800" b="1" dirty="0">
                <a:solidFill>
                  <a:schemeClr val="accent3">
                    <a:lumMod val="50000"/>
                  </a:schemeClr>
                </a:solidFill>
              </a:rPr>
              <a:t>Can get into garbage and pet foods.</a:t>
            </a:r>
          </a:p>
          <a:p>
            <a:pPr fontAlgn="auto">
              <a:spcAft>
                <a:spcPts val="0"/>
              </a:spcAft>
              <a:buFont typeface="Wingdings 3" charset="2"/>
              <a:buChar char=""/>
              <a:defRPr/>
            </a:pPr>
            <a:r>
              <a:rPr lang="en-US" altLang="en-US" sz="2800" b="1" dirty="0">
                <a:solidFill>
                  <a:schemeClr val="accent3">
                    <a:lumMod val="50000"/>
                  </a:schemeClr>
                </a:solidFill>
              </a:rPr>
              <a:t>Potentially transmit diseases.</a:t>
            </a:r>
          </a:p>
        </p:txBody>
      </p:sp>
      <p:pic>
        <p:nvPicPr>
          <p:cNvPr id="24579" name="Picture 7" descr="Raccoon 1">
            <a:extLst>
              <a:ext uri="{FF2B5EF4-FFF2-40B4-BE49-F238E27FC236}">
                <a16:creationId xmlns:a16="http://schemas.microsoft.com/office/drawing/2014/main" id="{76C3750A-0213-CF4F-9E81-96DE737971E8}"/>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407269" y="1145762"/>
            <a:ext cx="3066565" cy="2449512"/>
          </a:xfrm>
          <a:noFill/>
        </p:spPr>
      </p:pic>
      <p:pic>
        <p:nvPicPr>
          <p:cNvPr id="24580" name="Picture 8" descr="hanging possum">
            <a:extLst>
              <a:ext uri="{FF2B5EF4-FFF2-40B4-BE49-F238E27FC236}">
                <a16:creationId xmlns:a16="http://schemas.microsoft.com/office/drawing/2014/main" id="{5DACA871-EA08-6C43-85AA-513D6108FF84}"/>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407268" y="3905955"/>
            <a:ext cx="3066565" cy="2299090"/>
          </a:xfrm>
          <a:noFill/>
        </p:spPr>
      </p:pic>
      <p:sp>
        <p:nvSpPr>
          <p:cNvPr id="6" name="TextBox 5">
            <a:extLst>
              <a:ext uri="{FF2B5EF4-FFF2-40B4-BE49-F238E27FC236}">
                <a16:creationId xmlns:a16="http://schemas.microsoft.com/office/drawing/2014/main" id="{602EBDD3-C343-D241-951C-DEB8A8A663F7}"/>
              </a:ext>
            </a:extLst>
          </p:cNvPr>
          <p:cNvSpPr txBox="1"/>
          <p:nvPr/>
        </p:nvSpPr>
        <p:spPr>
          <a:xfrm>
            <a:off x="5407269" y="6242334"/>
            <a:ext cx="1371600" cy="230832"/>
          </a:xfrm>
          <a:prstGeom prst="rect">
            <a:avLst/>
          </a:prstGeom>
          <a:noFill/>
        </p:spPr>
        <p:txBody>
          <a:bodyPr wrap="square" rtlCol="0">
            <a:spAutoFit/>
          </a:bodyPr>
          <a:lstStyle/>
          <a:p>
            <a:r>
              <a:rPr lang="en-US" sz="900" dirty="0"/>
              <a:t>Photo: Brian Carver</a:t>
            </a:r>
          </a:p>
        </p:txBody>
      </p:sp>
      <p:sp>
        <p:nvSpPr>
          <p:cNvPr id="7" name="TextBox 6">
            <a:extLst>
              <a:ext uri="{FF2B5EF4-FFF2-40B4-BE49-F238E27FC236}">
                <a16:creationId xmlns:a16="http://schemas.microsoft.com/office/drawing/2014/main" id="{0451FF78-7D00-2945-B562-7C73B9C7D0DE}"/>
              </a:ext>
            </a:extLst>
          </p:cNvPr>
          <p:cNvSpPr txBox="1"/>
          <p:nvPr/>
        </p:nvSpPr>
        <p:spPr>
          <a:xfrm>
            <a:off x="5407268" y="3632563"/>
            <a:ext cx="1371600" cy="230832"/>
          </a:xfrm>
          <a:prstGeom prst="rect">
            <a:avLst/>
          </a:prstGeom>
          <a:noFill/>
        </p:spPr>
        <p:txBody>
          <a:bodyPr wrap="square" rtlCol="0">
            <a:spAutoFit/>
          </a:bodyPr>
          <a:lstStyle/>
          <a:p>
            <a:r>
              <a:rPr lang="en-US" sz="900" dirty="0"/>
              <a:t>Photo: unknown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021F9B5C-85EA-704F-A3BE-BD10D786EFFF}"/>
              </a:ext>
            </a:extLst>
          </p:cNvPr>
          <p:cNvSpPr>
            <a:spLocks noGrp="1" noChangeArrowheads="1"/>
          </p:cNvSpPr>
          <p:nvPr>
            <p:ph type="title"/>
          </p:nvPr>
        </p:nvSpPr>
        <p:spPr/>
        <p:txBody>
          <a:bodyPr rtlCol="0">
            <a:normAutofit/>
          </a:bodyPr>
          <a:lstStyle/>
          <a:p>
            <a:pPr fontAlgn="auto">
              <a:spcAft>
                <a:spcPts val="0"/>
              </a:spcAft>
              <a:defRPr/>
            </a:pPr>
            <a:r>
              <a:rPr lang="en-US" altLang="en-US" sz="3200" b="1" dirty="0">
                <a:solidFill>
                  <a:schemeClr val="accent6">
                    <a:lumMod val="75000"/>
                  </a:schemeClr>
                </a:solidFill>
              </a:rPr>
              <a:t>Species Identification – Skunks</a:t>
            </a:r>
          </a:p>
        </p:txBody>
      </p:sp>
      <p:sp>
        <p:nvSpPr>
          <p:cNvPr id="36866" name="Rectangle 4">
            <a:extLst>
              <a:ext uri="{FF2B5EF4-FFF2-40B4-BE49-F238E27FC236}">
                <a16:creationId xmlns:a16="http://schemas.microsoft.com/office/drawing/2014/main" id="{4B8B60FB-31CC-124D-8030-AC8015989376}"/>
              </a:ext>
            </a:extLst>
          </p:cNvPr>
          <p:cNvSpPr>
            <a:spLocks noGrp="1" noChangeArrowheads="1"/>
          </p:cNvSpPr>
          <p:nvPr>
            <p:ph type="body" sz="half" idx="1"/>
          </p:nvPr>
        </p:nvSpPr>
        <p:spPr>
          <a:xfrm>
            <a:off x="1545981" y="1599406"/>
            <a:ext cx="3484684" cy="4877594"/>
          </a:xfrm>
        </p:spPr>
        <p:txBody>
          <a:bodyPr rtlCol="0">
            <a:normAutofit/>
          </a:bodyPr>
          <a:lstStyle/>
          <a:p>
            <a:pPr fontAlgn="auto">
              <a:spcAft>
                <a:spcPts val="0"/>
              </a:spcAft>
              <a:buFont typeface="Wingdings 3" charset="2"/>
              <a:buChar char=""/>
              <a:defRPr/>
            </a:pPr>
            <a:r>
              <a:rPr lang="en-US" altLang="en-US" sz="2800" b="1" dirty="0">
                <a:solidFill>
                  <a:schemeClr val="accent3">
                    <a:lumMod val="50000"/>
                  </a:schemeClr>
                </a:solidFill>
              </a:rPr>
              <a:t>Will dig holes looking for grubs and insects</a:t>
            </a:r>
          </a:p>
          <a:p>
            <a:pPr fontAlgn="auto">
              <a:spcAft>
                <a:spcPts val="0"/>
              </a:spcAft>
              <a:buFont typeface="Wingdings 3" charset="2"/>
              <a:buChar char=""/>
              <a:defRPr/>
            </a:pPr>
            <a:r>
              <a:rPr lang="en-US" altLang="en-US" sz="2800" b="1" dirty="0">
                <a:solidFill>
                  <a:schemeClr val="accent3">
                    <a:lumMod val="50000"/>
                  </a:schemeClr>
                </a:solidFill>
              </a:rPr>
              <a:t>Will spray</a:t>
            </a:r>
          </a:p>
          <a:p>
            <a:pPr fontAlgn="auto">
              <a:spcAft>
                <a:spcPts val="0"/>
              </a:spcAft>
              <a:buFont typeface="Wingdings 3" charset="2"/>
              <a:buChar char=""/>
              <a:defRPr/>
            </a:pPr>
            <a:r>
              <a:rPr lang="en-US" altLang="en-US" sz="2800" b="1" dirty="0">
                <a:solidFill>
                  <a:schemeClr val="accent3">
                    <a:lumMod val="50000"/>
                  </a:schemeClr>
                </a:solidFill>
              </a:rPr>
              <a:t>Will eat pet foods</a:t>
            </a:r>
          </a:p>
          <a:p>
            <a:pPr fontAlgn="auto">
              <a:spcAft>
                <a:spcPts val="0"/>
              </a:spcAft>
              <a:buFont typeface="Wingdings 3" charset="2"/>
              <a:buChar char=""/>
              <a:defRPr/>
            </a:pPr>
            <a:r>
              <a:rPr lang="en-US" altLang="en-US" sz="2800" b="1" dirty="0">
                <a:solidFill>
                  <a:schemeClr val="accent3">
                    <a:lumMod val="50000"/>
                  </a:schemeClr>
                </a:solidFill>
              </a:rPr>
              <a:t>Can transmit diseases</a:t>
            </a:r>
          </a:p>
        </p:txBody>
      </p:sp>
      <p:pic>
        <p:nvPicPr>
          <p:cNvPr id="5" name="Picture 6" descr="Photo">
            <a:extLst>
              <a:ext uri="{FF2B5EF4-FFF2-40B4-BE49-F238E27FC236}">
                <a16:creationId xmlns:a16="http://schemas.microsoft.com/office/drawing/2014/main" id="{6372B910-F73A-A942-B62B-91CEA5CA1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116" y="3581400"/>
            <a:ext cx="3300684" cy="2478881"/>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s://extension.umd.edu/sites/extension.umd.edu/files/_images/programs/hgic/Lawns/Insects/Wildlife/skunk_dam_l1.jpg">
            <a:extLst>
              <a:ext uri="{FF2B5EF4-FFF2-40B4-BE49-F238E27FC236}">
                <a16:creationId xmlns:a16="http://schemas.microsoft.com/office/drawing/2014/main" id="{47946218-3851-0243-8885-52C052966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6116" y="996940"/>
            <a:ext cx="3300684" cy="24755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DFE2CCC-DD00-0A42-BEE0-79B380F8A1B0}"/>
              </a:ext>
            </a:extLst>
          </p:cNvPr>
          <p:cNvSpPr txBox="1"/>
          <p:nvPr/>
        </p:nvSpPr>
        <p:spPr>
          <a:xfrm>
            <a:off x="5562600" y="6169228"/>
            <a:ext cx="1371600" cy="230832"/>
          </a:xfrm>
          <a:prstGeom prst="rect">
            <a:avLst/>
          </a:prstGeom>
          <a:noFill/>
        </p:spPr>
        <p:txBody>
          <a:bodyPr wrap="square" rtlCol="0">
            <a:spAutoFit/>
          </a:bodyPr>
          <a:lstStyle/>
          <a:p>
            <a:r>
              <a:rPr lang="en-US" sz="900" dirty="0"/>
              <a:t>Photos: UC IPM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16A2711B-0B84-224F-BBD8-92A391E6C7A2}"/>
              </a:ext>
            </a:extLst>
          </p:cNvPr>
          <p:cNvSpPr>
            <a:spLocks noGrp="1" noChangeArrowheads="1"/>
          </p:cNvSpPr>
          <p:nvPr>
            <p:ph type="title"/>
          </p:nvPr>
        </p:nvSpPr>
        <p:spPr/>
        <p:txBody>
          <a:bodyPr rtlCol="0">
            <a:normAutofit/>
          </a:bodyPr>
          <a:lstStyle/>
          <a:p>
            <a:pPr fontAlgn="auto">
              <a:spcAft>
                <a:spcPts val="0"/>
              </a:spcAft>
              <a:defRPr/>
            </a:pPr>
            <a:r>
              <a:rPr lang="en-US" altLang="en-US" sz="3200" b="1" dirty="0">
                <a:solidFill>
                  <a:schemeClr val="accent6">
                    <a:lumMod val="75000"/>
                  </a:schemeClr>
                </a:solidFill>
              </a:rPr>
              <a:t>Species Identification – Deer</a:t>
            </a:r>
          </a:p>
        </p:txBody>
      </p:sp>
      <p:sp>
        <p:nvSpPr>
          <p:cNvPr id="37890" name="Rectangle 3">
            <a:extLst>
              <a:ext uri="{FF2B5EF4-FFF2-40B4-BE49-F238E27FC236}">
                <a16:creationId xmlns:a16="http://schemas.microsoft.com/office/drawing/2014/main" id="{3ADCFD35-258C-A442-B0B2-59CC43513674}"/>
              </a:ext>
            </a:extLst>
          </p:cNvPr>
          <p:cNvSpPr>
            <a:spLocks noGrp="1" noChangeArrowheads="1"/>
          </p:cNvSpPr>
          <p:nvPr>
            <p:ph type="body" sz="half" idx="1"/>
          </p:nvPr>
        </p:nvSpPr>
        <p:spPr>
          <a:xfrm>
            <a:off x="762000" y="1175674"/>
            <a:ext cx="4038600" cy="5148926"/>
          </a:xfrm>
        </p:spPr>
        <p:txBody>
          <a:bodyPr rtlCol="0">
            <a:normAutofit fontScale="92500"/>
          </a:bodyPr>
          <a:lstStyle/>
          <a:p>
            <a:pPr fontAlgn="auto">
              <a:spcAft>
                <a:spcPts val="0"/>
              </a:spcAft>
              <a:buFont typeface="Wingdings 3" charset="2"/>
              <a:buChar char=""/>
              <a:defRPr/>
            </a:pPr>
            <a:r>
              <a:rPr lang="en-US" altLang="en-US" sz="2400" b="1" dirty="0">
                <a:solidFill>
                  <a:schemeClr val="accent3">
                    <a:lumMod val="50000"/>
                  </a:schemeClr>
                </a:solidFill>
              </a:rPr>
              <a:t>Can cause significant damage to gardens and landscaping, especially when in close proximity to forested and riparian areas.</a:t>
            </a:r>
          </a:p>
          <a:p>
            <a:pPr fontAlgn="auto">
              <a:spcAft>
                <a:spcPts val="0"/>
              </a:spcAft>
              <a:buFont typeface="Wingdings 3" charset="2"/>
              <a:buChar char=""/>
              <a:defRPr/>
            </a:pPr>
            <a:endParaRPr lang="en-US" altLang="en-US" sz="1500" b="1" dirty="0">
              <a:solidFill>
                <a:schemeClr val="accent3">
                  <a:lumMod val="50000"/>
                </a:schemeClr>
              </a:solidFill>
            </a:endParaRPr>
          </a:p>
          <a:p>
            <a:pPr fontAlgn="auto">
              <a:spcAft>
                <a:spcPts val="0"/>
              </a:spcAft>
              <a:buFont typeface="Wingdings 3" charset="2"/>
              <a:buChar char=""/>
              <a:defRPr/>
            </a:pPr>
            <a:r>
              <a:rPr lang="en-US" altLang="en-US" sz="2400" b="1" dirty="0">
                <a:solidFill>
                  <a:schemeClr val="accent3">
                    <a:lumMod val="50000"/>
                  </a:schemeClr>
                </a:solidFill>
              </a:rPr>
              <a:t>Most damage will occur during dawn, dusk, and at night, so identification of footprints and scat may be needed to determine deer were the cause of damage. </a:t>
            </a:r>
          </a:p>
        </p:txBody>
      </p:sp>
      <p:pic>
        <p:nvPicPr>
          <p:cNvPr id="26627" name="Picture 4" descr="gl-DSC_0960%20Mule%20deer%20Kingsbury">
            <a:extLst>
              <a:ext uri="{FF2B5EF4-FFF2-40B4-BE49-F238E27FC236}">
                <a16:creationId xmlns:a16="http://schemas.microsoft.com/office/drawing/2014/main" id="{BBC07E95-38AF-2448-8774-FF8161F31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99" y="1175674"/>
            <a:ext cx="3437605" cy="228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descr="Utah 2008_195 by andurilsfire.">
            <a:extLst>
              <a:ext uri="{FF2B5EF4-FFF2-40B4-BE49-F238E27FC236}">
                <a16:creationId xmlns:a16="http://schemas.microsoft.com/office/drawing/2014/main" id="{5F890EDA-2ACB-AA45-BBC3-DEB49FA44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657600"/>
            <a:ext cx="3429000" cy="228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F8AB694-C905-054D-8A3A-FEF84982947F}"/>
              </a:ext>
            </a:extLst>
          </p:cNvPr>
          <p:cNvSpPr txBox="1"/>
          <p:nvPr/>
        </p:nvSpPr>
        <p:spPr>
          <a:xfrm>
            <a:off x="5486400" y="6058100"/>
            <a:ext cx="1371600" cy="230832"/>
          </a:xfrm>
          <a:prstGeom prst="rect">
            <a:avLst/>
          </a:prstGeom>
          <a:noFill/>
        </p:spPr>
        <p:txBody>
          <a:bodyPr wrap="square" rtlCol="0">
            <a:spAutoFit/>
          </a:bodyPr>
          <a:lstStyle/>
          <a:p>
            <a:r>
              <a:rPr lang="en-US" sz="900" dirty="0"/>
              <a:t>Photos: unknown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E3433FDC-5695-EC4B-BD63-CB754FBE620C}"/>
              </a:ext>
            </a:extLst>
          </p:cNvPr>
          <p:cNvSpPr>
            <a:spLocks noChangeArrowheads="1"/>
          </p:cNvSpPr>
          <p:nvPr/>
        </p:nvSpPr>
        <p:spPr bwMode="auto">
          <a:xfrm>
            <a:off x="685800" y="381000"/>
            <a:ext cx="723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b="1" dirty="0">
                <a:solidFill>
                  <a:schemeClr val="accent6">
                    <a:lumMod val="75000"/>
                  </a:schemeClr>
                </a:solidFill>
                <a:latin typeface="Century Gothic" panose="020B0502020202020204" pitchFamily="34" charset="0"/>
              </a:rPr>
              <a:t>Species Identification – Birds</a:t>
            </a:r>
          </a:p>
        </p:txBody>
      </p:sp>
      <p:sp>
        <p:nvSpPr>
          <p:cNvPr id="38915" name="Rectangle 5">
            <a:extLst>
              <a:ext uri="{FF2B5EF4-FFF2-40B4-BE49-F238E27FC236}">
                <a16:creationId xmlns:a16="http://schemas.microsoft.com/office/drawing/2014/main" id="{4D6E53D6-33EA-0444-94F7-318D041990F3}"/>
              </a:ext>
            </a:extLst>
          </p:cNvPr>
          <p:cNvSpPr>
            <a:spLocks noChangeArrowheads="1"/>
          </p:cNvSpPr>
          <p:nvPr/>
        </p:nvSpPr>
        <p:spPr bwMode="auto">
          <a:xfrm>
            <a:off x="1017345" y="1542316"/>
            <a:ext cx="4038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Aft>
                <a:spcPts val="0"/>
              </a:spcAft>
              <a:defRPr/>
            </a:pPr>
            <a:r>
              <a:rPr lang="en-US" altLang="en-US" sz="2800" b="1" dirty="0">
                <a:solidFill>
                  <a:schemeClr val="accent3">
                    <a:lumMod val="50000"/>
                  </a:schemeClr>
                </a:solidFill>
                <a:latin typeface="Century Gothic" panose="020B0502020202020204" pitchFamily="34" charset="0"/>
              </a:rPr>
              <a:t>Birds can be pests in vegetable gardens.</a:t>
            </a:r>
          </a:p>
          <a:p>
            <a:pPr eaLnBrk="1" fontAlgn="auto" hangingPunct="1">
              <a:spcAft>
                <a:spcPts val="0"/>
              </a:spcAft>
              <a:defRPr/>
            </a:pPr>
            <a:r>
              <a:rPr lang="en-US" altLang="en-US" sz="2800" b="1" dirty="0">
                <a:solidFill>
                  <a:schemeClr val="accent3">
                    <a:lumMod val="50000"/>
                  </a:schemeClr>
                </a:solidFill>
                <a:latin typeface="Century Gothic" panose="020B0502020202020204" pitchFamily="34" charset="0"/>
              </a:rPr>
              <a:t>These include ducks, geese, crows, magpies, starlings, house finches and scrub jays.</a:t>
            </a:r>
          </a:p>
          <a:p>
            <a:pPr eaLnBrk="1" fontAlgn="auto" hangingPunct="1">
              <a:spcAft>
                <a:spcPts val="0"/>
              </a:spcAft>
              <a:defRPr/>
            </a:pPr>
            <a:endParaRPr lang="en-US" altLang="en-US" sz="900" b="1" dirty="0">
              <a:solidFill>
                <a:schemeClr val="bg1"/>
              </a:solidFill>
              <a:latin typeface="Century Gothic" panose="020B0502020202020204" pitchFamily="34" charset="0"/>
            </a:endParaRPr>
          </a:p>
        </p:txBody>
      </p:sp>
      <p:pic>
        <p:nvPicPr>
          <p:cNvPr id="27652" name="Picture 7" descr="magpie">
            <a:extLst>
              <a:ext uri="{FF2B5EF4-FFF2-40B4-BE49-F238E27FC236}">
                <a16:creationId xmlns:a16="http://schemas.microsoft.com/office/drawing/2014/main" id="{8F879A54-A39C-F44A-8DDF-C9E4A4FB55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36731" b="15883"/>
          <a:stretch>
            <a:fillRect/>
          </a:stretch>
        </p:blipFill>
        <p:spPr bwMode="auto">
          <a:xfrm>
            <a:off x="6415087" y="3259870"/>
            <a:ext cx="272891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descr="scrub jay">
            <a:extLst>
              <a:ext uri="{FF2B5EF4-FFF2-40B4-BE49-F238E27FC236}">
                <a16:creationId xmlns:a16="http://schemas.microsoft.com/office/drawing/2014/main" id="{FF1310D5-8488-6D46-AEE7-BADFCDBE82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59"/>
          <a:stretch>
            <a:fillRect/>
          </a:stretch>
        </p:blipFill>
        <p:spPr bwMode="auto">
          <a:xfrm>
            <a:off x="5057898" y="4888645"/>
            <a:ext cx="25114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descr="fileimage">
            <a:hlinkClick r:id="rId5"/>
            <a:extLst>
              <a:ext uri="{FF2B5EF4-FFF2-40B4-BE49-F238E27FC236}">
                <a16:creationId xmlns:a16="http://schemas.microsoft.com/office/drawing/2014/main" id="{E850E64F-32AE-814C-8F8D-159871BD77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898" y="381000"/>
            <a:ext cx="15748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9" name="Picture 11" descr="fileimage">
            <a:hlinkClick r:id="rId7"/>
            <a:extLst>
              <a:ext uri="{FF2B5EF4-FFF2-40B4-BE49-F238E27FC236}">
                <a16:creationId xmlns:a16="http://schemas.microsoft.com/office/drawing/2014/main" id="{93BDE0CF-0D1A-F649-BB68-4BFECE9865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7733" t="16216" r="14934"/>
          <a:stretch>
            <a:fillRect/>
          </a:stretch>
        </p:blipFill>
        <p:spPr bwMode="auto">
          <a:xfrm>
            <a:off x="5057898" y="1780076"/>
            <a:ext cx="22860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934E402-FA05-6545-AB17-C1BF439DB649}"/>
              </a:ext>
            </a:extLst>
          </p:cNvPr>
          <p:cNvSpPr txBox="1"/>
          <p:nvPr/>
        </p:nvSpPr>
        <p:spPr>
          <a:xfrm>
            <a:off x="8458200" y="4941976"/>
            <a:ext cx="1371600" cy="230832"/>
          </a:xfrm>
          <a:prstGeom prst="rect">
            <a:avLst/>
          </a:prstGeom>
          <a:noFill/>
        </p:spPr>
        <p:txBody>
          <a:bodyPr wrap="square" rtlCol="0">
            <a:spAutoFit/>
          </a:bodyPr>
          <a:lstStyle/>
          <a:p>
            <a:r>
              <a:rPr lang="en-US" sz="900" dirty="0"/>
              <a:t>UC IPM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C5A73725-86D6-D847-BA6B-7FA6BDE93AEC}"/>
              </a:ext>
            </a:extLst>
          </p:cNvPr>
          <p:cNvSpPr>
            <a:spLocks noGrp="1" noChangeArrowheads="1"/>
          </p:cNvSpPr>
          <p:nvPr>
            <p:ph type="title"/>
          </p:nvPr>
        </p:nvSpPr>
        <p:spPr>
          <a:xfrm>
            <a:off x="457200" y="274638"/>
            <a:ext cx="5257800" cy="1220910"/>
          </a:xfrm>
        </p:spPr>
        <p:txBody>
          <a:bodyPr rtlCol="0">
            <a:normAutofit/>
          </a:bodyPr>
          <a:lstStyle/>
          <a:p>
            <a:pPr fontAlgn="auto">
              <a:spcAft>
                <a:spcPts val="0"/>
              </a:spcAft>
              <a:defRPr/>
            </a:pPr>
            <a:r>
              <a:rPr lang="en-US" altLang="en-US" b="1" dirty="0">
                <a:solidFill>
                  <a:schemeClr val="accent6">
                    <a:lumMod val="75000"/>
                  </a:schemeClr>
                </a:solidFill>
              </a:rPr>
              <a:t>IPM for Vertebrate Pests</a:t>
            </a:r>
          </a:p>
        </p:txBody>
      </p:sp>
      <p:sp>
        <p:nvSpPr>
          <p:cNvPr id="40962" name="Rectangle 4">
            <a:extLst>
              <a:ext uri="{FF2B5EF4-FFF2-40B4-BE49-F238E27FC236}">
                <a16:creationId xmlns:a16="http://schemas.microsoft.com/office/drawing/2014/main" id="{102D6B0D-D0CA-4E46-8687-029BA786DD6B}"/>
              </a:ext>
            </a:extLst>
          </p:cNvPr>
          <p:cNvSpPr>
            <a:spLocks noGrp="1" noChangeArrowheads="1"/>
          </p:cNvSpPr>
          <p:nvPr>
            <p:ph type="body" sz="half" idx="1"/>
          </p:nvPr>
        </p:nvSpPr>
        <p:spPr>
          <a:xfrm>
            <a:off x="990676" y="1600200"/>
            <a:ext cx="4495800" cy="4525963"/>
          </a:xfrm>
        </p:spPr>
        <p:txBody>
          <a:bodyPr rtlCol="0">
            <a:normAutofit lnSpcReduction="10000"/>
          </a:bodyPr>
          <a:lstStyle/>
          <a:p>
            <a:pPr fontAlgn="auto">
              <a:spcAft>
                <a:spcPts val="0"/>
              </a:spcAft>
              <a:buFont typeface="Wingdings 3" charset="2"/>
              <a:buChar char=""/>
              <a:defRPr/>
            </a:pPr>
            <a:r>
              <a:rPr lang="en-US" altLang="en-US" sz="2800" b="1" dirty="0">
                <a:solidFill>
                  <a:schemeClr val="accent3">
                    <a:lumMod val="50000"/>
                  </a:schemeClr>
                </a:solidFill>
              </a:rPr>
              <a:t>Biological control– natural predators</a:t>
            </a:r>
          </a:p>
          <a:p>
            <a:pPr fontAlgn="auto">
              <a:spcAft>
                <a:spcPts val="0"/>
              </a:spcAft>
              <a:buFont typeface="Wingdings 3" charset="2"/>
              <a:buChar char=""/>
              <a:defRPr/>
            </a:pPr>
            <a:r>
              <a:rPr lang="en-US" altLang="en-US" sz="2800" b="1" dirty="0">
                <a:solidFill>
                  <a:schemeClr val="accent3">
                    <a:lumMod val="50000"/>
                  </a:schemeClr>
                </a:solidFill>
              </a:rPr>
              <a:t>Cultural control– Modify habitat</a:t>
            </a:r>
            <a:endParaRPr lang="en-US" altLang="en-US" sz="1200" b="1" dirty="0">
              <a:solidFill>
                <a:schemeClr val="accent3">
                  <a:lumMod val="50000"/>
                </a:schemeClr>
              </a:solidFill>
            </a:endParaRPr>
          </a:p>
          <a:p>
            <a:pPr fontAlgn="auto">
              <a:spcAft>
                <a:spcPts val="0"/>
              </a:spcAft>
              <a:buFont typeface="Wingdings 3" charset="2"/>
              <a:buChar char=""/>
              <a:defRPr/>
            </a:pPr>
            <a:r>
              <a:rPr lang="en-US" altLang="en-US" sz="2800" b="1" dirty="0">
                <a:solidFill>
                  <a:schemeClr val="accent3">
                    <a:lumMod val="50000"/>
                  </a:schemeClr>
                </a:solidFill>
              </a:rPr>
              <a:t>Physical control– exclusion, trapping, frightening</a:t>
            </a:r>
          </a:p>
          <a:p>
            <a:pPr fontAlgn="auto">
              <a:spcAft>
                <a:spcPts val="0"/>
              </a:spcAft>
              <a:buFont typeface="Wingdings 3" charset="2"/>
              <a:buChar char=""/>
              <a:defRPr/>
            </a:pPr>
            <a:r>
              <a:rPr lang="en-US" altLang="en-US" sz="2800" b="1" dirty="0">
                <a:solidFill>
                  <a:schemeClr val="accent3">
                    <a:lumMod val="50000"/>
                  </a:schemeClr>
                </a:solidFill>
              </a:rPr>
              <a:t>Chemical control– repellents, rodenticides </a:t>
            </a:r>
          </a:p>
        </p:txBody>
      </p:sp>
      <p:pic>
        <p:nvPicPr>
          <p:cNvPr id="29700" name="Picture 12" descr="fileimage">
            <a:hlinkClick r:id="rId3"/>
            <a:extLst>
              <a:ext uri="{FF2B5EF4-FFF2-40B4-BE49-F238E27FC236}">
                <a16:creationId xmlns:a16="http://schemas.microsoft.com/office/drawing/2014/main" id="{31265276-B0A6-3A40-A2E3-4DF2BF4F2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0533" b="12801"/>
          <a:stretch>
            <a:fillRect/>
          </a:stretch>
        </p:blipFill>
        <p:spPr bwMode="auto">
          <a:xfrm>
            <a:off x="4895824" y="443585"/>
            <a:ext cx="2092279" cy="147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vocado Debris">
            <a:hlinkClick r:id="rId5"/>
            <a:extLst>
              <a:ext uri="{FF2B5EF4-FFF2-40B4-BE49-F238E27FC236}">
                <a16:creationId xmlns:a16="http://schemas.microsoft.com/office/drawing/2014/main" id="{A56A6872-648B-694D-816F-754157DE7D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5825" y="1991782"/>
            <a:ext cx="1966036" cy="294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opher traps 1">
            <a:extLst>
              <a:ext uri="{FF2B5EF4-FFF2-40B4-BE49-F238E27FC236}">
                <a16:creationId xmlns:a16="http://schemas.microsoft.com/office/drawing/2014/main" id="{077F2A8F-6D32-5347-B130-1E9914AC76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8994" y="1984530"/>
            <a:ext cx="2092279" cy="156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fileimage">
            <a:hlinkClick r:id="rId8"/>
            <a:extLst>
              <a:ext uri="{FF2B5EF4-FFF2-40B4-BE49-F238E27FC236}">
                <a16:creationId xmlns:a16="http://schemas.microsoft.com/office/drawing/2014/main" id="{BB9135F0-9A91-2549-97B7-CFA754EC0B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17091" b="22789"/>
          <a:stretch>
            <a:fillRect/>
          </a:stretch>
        </p:blipFill>
        <p:spPr bwMode="auto">
          <a:xfrm>
            <a:off x="6019800" y="5452208"/>
            <a:ext cx="2995886" cy="134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scareeyeballoon">
            <a:extLst>
              <a:ext uri="{FF2B5EF4-FFF2-40B4-BE49-F238E27FC236}">
                <a16:creationId xmlns:a16="http://schemas.microsoft.com/office/drawing/2014/main" id="{09212613-48DA-F14B-A57C-1E3D51F438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744" t="2727" r="2744" b="5455"/>
          <a:stretch>
            <a:fillRect/>
          </a:stretch>
        </p:blipFill>
        <p:spPr bwMode="auto">
          <a:xfrm>
            <a:off x="4678479" y="5521646"/>
            <a:ext cx="1263484" cy="123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Vole control with basic vole trap setup">
            <a:extLst>
              <a:ext uri="{FF2B5EF4-FFF2-40B4-BE49-F238E27FC236}">
                <a16:creationId xmlns:a16="http://schemas.microsoft.com/office/drawing/2014/main" id="{8F49E8AE-3AC9-E14F-8ECD-3E4FA2D8DBE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l="5624" r="5624"/>
          <a:stretch>
            <a:fillRect/>
          </a:stretch>
        </p:blipFill>
        <p:spPr bwMode="auto">
          <a:xfrm>
            <a:off x="6928994" y="3610996"/>
            <a:ext cx="2086692" cy="175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a:extLst>
              <a:ext uri="{FF2B5EF4-FFF2-40B4-BE49-F238E27FC236}">
                <a16:creationId xmlns:a16="http://schemas.microsoft.com/office/drawing/2014/main" id="{1107AB84-ADB7-3645-B4EE-8F37B2534148}"/>
              </a:ext>
            </a:extLst>
          </p:cNvPr>
          <p:cNvPicPr>
            <a:picLocks noGrp="1" noChangeAspect="1"/>
          </p:cNvPicPr>
          <p:nvPr>
            <p:ph sz="quarter" idx="2"/>
          </p:nvPr>
        </p:nvPicPr>
        <p:blipFill>
          <a:blip r:embed="rId12">
            <a:extLst>
              <a:ext uri="{28A0092B-C50C-407E-A947-70E740481C1C}">
                <a14:useLocalDpi xmlns:a14="http://schemas.microsoft.com/office/drawing/2010/main" val="0"/>
              </a:ext>
            </a:extLst>
          </a:blip>
          <a:stretch>
            <a:fillRect/>
          </a:stretch>
        </p:blipFill>
        <p:spPr>
          <a:xfrm>
            <a:off x="6991347" y="443584"/>
            <a:ext cx="1982560" cy="1472758"/>
          </a:xfrm>
        </p:spPr>
      </p:pic>
      <p:sp>
        <p:nvSpPr>
          <p:cNvPr id="14" name="TextBox 13">
            <a:extLst>
              <a:ext uri="{FF2B5EF4-FFF2-40B4-BE49-F238E27FC236}">
                <a16:creationId xmlns:a16="http://schemas.microsoft.com/office/drawing/2014/main" id="{D200ED94-0B77-ED4D-B042-3EC110D06BC2}"/>
              </a:ext>
            </a:extLst>
          </p:cNvPr>
          <p:cNvSpPr txBox="1"/>
          <p:nvPr/>
        </p:nvSpPr>
        <p:spPr>
          <a:xfrm>
            <a:off x="8164673" y="1709924"/>
            <a:ext cx="1371600" cy="230832"/>
          </a:xfrm>
          <a:prstGeom prst="rect">
            <a:avLst/>
          </a:prstGeom>
          <a:noFill/>
        </p:spPr>
        <p:txBody>
          <a:bodyPr wrap="square" rtlCol="0">
            <a:spAutoFit/>
          </a:bodyPr>
          <a:lstStyle/>
          <a:p>
            <a:r>
              <a:rPr lang="en-US" sz="900" dirty="0"/>
              <a:t>Tyler Young</a:t>
            </a:r>
          </a:p>
        </p:txBody>
      </p:sp>
      <p:sp>
        <p:nvSpPr>
          <p:cNvPr id="15" name="TextBox 14">
            <a:extLst>
              <a:ext uri="{FF2B5EF4-FFF2-40B4-BE49-F238E27FC236}">
                <a16:creationId xmlns:a16="http://schemas.microsoft.com/office/drawing/2014/main" id="{AB915501-AAF6-3B4D-92EE-457D8154A6E2}"/>
              </a:ext>
            </a:extLst>
          </p:cNvPr>
          <p:cNvSpPr txBox="1"/>
          <p:nvPr/>
        </p:nvSpPr>
        <p:spPr>
          <a:xfrm>
            <a:off x="6881316" y="1960116"/>
            <a:ext cx="1371600" cy="230832"/>
          </a:xfrm>
          <a:prstGeom prst="rect">
            <a:avLst/>
          </a:prstGeom>
          <a:noFill/>
        </p:spPr>
        <p:txBody>
          <a:bodyPr wrap="square" rtlCol="0">
            <a:spAutoFit/>
          </a:bodyPr>
          <a:lstStyle/>
          <a:p>
            <a:r>
              <a:rPr lang="en-US" sz="900" dirty="0"/>
              <a:t>R Baldwin</a:t>
            </a:r>
          </a:p>
        </p:txBody>
      </p:sp>
      <p:sp>
        <p:nvSpPr>
          <p:cNvPr id="16" name="TextBox 15">
            <a:extLst>
              <a:ext uri="{FF2B5EF4-FFF2-40B4-BE49-F238E27FC236}">
                <a16:creationId xmlns:a16="http://schemas.microsoft.com/office/drawing/2014/main" id="{A291D7DB-8A68-184C-873F-F8A6F28AD6E2}"/>
              </a:ext>
            </a:extLst>
          </p:cNvPr>
          <p:cNvSpPr txBox="1"/>
          <p:nvPr/>
        </p:nvSpPr>
        <p:spPr>
          <a:xfrm>
            <a:off x="8534400" y="6622702"/>
            <a:ext cx="1371600" cy="230832"/>
          </a:xfrm>
          <a:prstGeom prst="rect">
            <a:avLst/>
          </a:prstGeom>
          <a:noFill/>
        </p:spPr>
        <p:txBody>
          <a:bodyPr wrap="square" rtlCol="0">
            <a:spAutoFit/>
          </a:bodyPr>
          <a:lstStyle/>
          <a:p>
            <a:r>
              <a:rPr lang="en-US" sz="900" dirty="0"/>
              <a:t>UC IPM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97">
            <a:extLst>
              <a:ext uri="{FF2B5EF4-FFF2-40B4-BE49-F238E27FC236}">
                <a16:creationId xmlns:a16="http://schemas.microsoft.com/office/drawing/2014/main" id="{F21DA40B-246C-604F-B661-2EA818652795}"/>
              </a:ext>
            </a:extLst>
          </p:cNvPr>
          <p:cNvSpPr>
            <a:spLocks noGrp="1" noChangeArrowheads="1"/>
          </p:cNvSpPr>
          <p:nvPr>
            <p:ph type="title"/>
          </p:nvPr>
        </p:nvSpPr>
        <p:spPr>
          <a:xfrm>
            <a:off x="304800" y="142873"/>
            <a:ext cx="8534400" cy="1143000"/>
          </a:xfrm>
        </p:spPr>
        <p:txBody>
          <a:bodyPr rtlCol="0">
            <a:normAutofit/>
          </a:bodyPr>
          <a:lstStyle/>
          <a:p>
            <a:pPr fontAlgn="auto">
              <a:spcAft>
                <a:spcPts val="0"/>
              </a:spcAft>
              <a:defRPr/>
            </a:pPr>
            <a:r>
              <a:rPr lang="en-US" altLang="en-US" b="1" dirty="0">
                <a:solidFill>
                  <a:schemeClr val="accent6">
                    <a:lumMod val="75000"/>
                  </a:schemeClr>
                </a:solidFill>
              </a:rPr>
              <a:t>What Control Options are Available?</a:t>
            </a:r>
          </a:p>
        </p:txBody>
      </p:sp>
      <p:graphicFrame>
        <p:nvGraphicFramePr>
          <p:cNvPr id="190562" name="Group 98">
            <a:extLst>
              <a:ext uri="{FF2B5EF4-FFF2-40B4-BE49-F238E27FC236}">
                <a16:creationId xmlns:a16="http://schemas.microsoft.com/office/drawing/2014/main" id="{A29C0CD1-BF84-1047-8CF4-9E59D8A2A8A8}"/>
              </a:ext>
            </a:extLst>
          </p:cNvPr>
          <p:cNvGraphicFramePr>
            <a:graphicFrameLocks noGrp="1"/>
          </p:cNvGraphicFramePr>
          <p:nvPr>
            <p:extLst>
              <p:ext uri="{D42A27DB-BD31-4B8C-83A1-F6EECF244321}">
                <p14:modId xmlns:p14="http://schemas.microsoft.com/office/powerpoint/2010/main" val="4262708821"/>
              </p:ext>
            </p:extLst>
          </p:nvPr>
        </p:nvGraphicFramePr>
        <p:xfrm>
          <a:off x="1143000" y="1143000"/>
          <a:ext cx="7848599" cy="5000627"/>
        </p:xfrm>
        <a:graphic>
          <a:graphicData uri="http://schemas.openxmlformats.org/drawingml/2006/table">
            <a:tbl>
              <a:tblPr/>
              <a:tblGrid>
                <a:gridCol w="818984">
                  <a:extLst>
                    <a:ext uri="{9D8B030D-6E8A-4147-A177-3AD203B41FA5}">
                      <a16:colId xmlns:a16="http://schemas.microsoft.com/office/drawing/2014/main" val="20000"/>
                    </a:ext>
                  </a:extLst>
                </a:gridCol>
                <a:gridCol w="1009816">
                  <a:extLst>
                    <a:ext uri="{9D8B030D-6E8A-4147-A177-3AD203B41FA5}">
                      <a16:colId xmlns:a16="http://schemas.microsoft.com/office/drawing/2014/main" val="20001"/>
                    </a:ext>
                  </a:extLst>
                </a:gridCol>
                <a:gridCol w="787399">
                  <a:extLst>
                    <a:ext uri="{9D8B030D-6E8A-4147-A177-3AD203B41FA5}">
                      <a16:colId xmlns:a16="http://schemas.microsoft.com/office/drawing/2014/main" val="20002"/>
                    </a:ext>
                  </a:extLst>
                </a:gridCol>
                <a:gridCol w="871593">
                  <a:extLst>
                    <a:ext uri="{9D8B030D-6E8A-4147-A177-3AD203B41FA5}">
                      <a16:colId xmlns:a16="http://schemas.microsoft.com/office/drawing/2014/main" val="20003"/>
                    </a:ext>
                  </a:extLst>
                </a:gridCol>
                <a:gridCol w="873015">
                  <a:extLst>
                    <a:ext uri="{9D8B030D-6E8A-4147-A177-3AD203B41FA5}">
                      <a16:colId xmlns:a16="http://schemas.microsoft.com/office/drawing/2014/main" val="20004"/>
                    </a:ext>
                  </a:extLst>
                </a:gridCol>
                <a:gridCol w="871592">
                  <a:extLst>
                    <a:ext uri="{9D8B030D-6E8A-4147-A177-3AD203B41FA5}">
                      <a16:colId xmlns:a16="http://schemas.microsoft.com/office/drawing/2014/main" val="20005"/>
                    </a:ext>
                  </a:extLst>
                </a:gridCol>
                <a:gridCol w="871593">
                  <a:extLst>
                    <a:ext uri="{9D8B030D-6E8A-4147-A177-3AD203B41FA5}">
                      <a16:colId xmlns:a16="http://schemas.microsoft.com/office/drawing/2014/main" val="20006"/>
                    </a:ext>
                  </a:extLst>
                </a:gridCol>
                <a:gridCol w="873015">
                  <a:extLst>
                    <a:ext uri="{9D8B030D-6E8A-4147-A177-3AD203B41FA5}">
                      <a16:colId xmlns:a16="http://schemas.microsoft.com/office/drawing/2014/main" val="20007"/>
                    </a:ext>
                  </a:extLst>
                </a:gridCol>
                <a:gridCol w="871592">
                  <a:extLst>
                    <a:ext uri="{9D8B030D-6E8A-4147-A177-3AD203B41FA5}">
                      <a16:colId xmlns:a16="http://schemas.microsoft.com/office/drawing/2014/main" val="20008"/>
                    </a:ext>
                  </a:extLst>
                </a:gridCol>
              </a:tblGrid>
              <a:tr h="6655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accent3">
                              <a:lumMod val="50000"/>
                            </a:schemeClr>
                          </a:solidFill>
                          <a:effectLst/>
                          <a:latin typeface="Century Gothic" panose="020B0502020202020204" pitchFamily="34" charset="0"/>
                        </a:rPr>
                        <a:t>Habitat modification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accent3">
                              <a:lumMod val="50000"/>
                            </a:schemeClr>
                          </a:solidFill>
                          <a:effectLst/>
                          <a:latin typeface="Century Gothic" panose="020B0502020202020204" pitchFamily="34" charset="0"/>
                        </a:rPr>
                        <a:t>Baiting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accent3">
                              <a:lumMod val="50000"/>
                            </a:schemeClr>
                          </a:solidFill>
                          <a:effectLst/>
                          <a:latin typeface="Century Gothic" panose="020B0502020202020204" pitchFamily="34" charset="0"/>
                        </a:rPr>
                        <a:t>Burrow fumigation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accent3">
                              <a:lumMod val="50000"/>
                            </a:schemeClr>
                          </a:solidFill>
                          <a:effectLst/>
                          <a:latin typeface="Century Gothic" panose="020B0502020202020204" pitchFamily="34" charset="0"/>
                        </a:rPr>
                        <a:t>Trapping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accent3">
                              <a:lumMod val="50000"/>
                            </a:schemeClr>
                          </a:solidFill>
                          <a:effectLst/>
                          <a:latin typeface="Century Gothic" panose="020B0502020202020204" pitchFamily="34" charset="0"/>
                        </a:rPr>
                        <a:t>Exclusion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accent3">
                              <a:lumMod val="50000"/>
                            </a:schemeClr>
                          </a:solidFill>
                          <a:effectLst/>
                          <a:latin typeface="Century Gothic" panose="020B0502020202020204" pitchFamily="34" charset="0"/>
                        </a:rPr>
                        <a:t>Repellent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accent3">
                              <a:lumMod val="50000"/>
                            </a:schemeClr>
                          </a:solidFill>
                          <a:effectLst/>
                          <a:latin typeface="Century Gothic" panose="020B0502020202020204" pitchFamily="34" charset="0"/>
                        </a:rPr>
                        <a:t>Frightening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accent3">
                              <a:lumMod val="50000"/>
                            </a:schemeClr>
                          </a:solidFill>
                          <a:effectLst/>
                          <a:latin typeface="Century Gothic" panose="020B0502020202020204" pitchFamily="34" charset="0"/>
                        </a:rPr>
                        <a:t>Shooting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77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Pocket gopher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23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Ground squirrel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77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Meadow vole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930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Hares &amp; rabbits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77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Tree squirrels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08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Deer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1930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Birds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a:extLst>
              <a:ext uri="{FF2B5EF4-FFF2-40B4-BE49-F238E27FC236}">
                <a16:creationId xmlns:a16="http://schemas.microsoft.com/office/drawing/2014/main" id="{22AB262C-1CC8-2642-B30A-0FA4DB119ACF}"/>
              </a:ext>
            </a:extLst>
          </p:cNvPr>
          <p:cNvSpPr>
            <a:spLocks noGrp="1" noChangeArrowheads="1"/>
          </p:cNvSpPr>
          <p:nvPr>
            <p:ph type="body" sz="half" idx="1"/>
          </p:nvPr>
        </p:nvSpPr>
        <p:spPr>
          <a:xfrm>
            <a:off x="1066800" y="1412882"/>
            <a:ext cx="4038600" cy="4525963"/>
          </a:xfrm>
        </p:spPr>
        <p:txBody>
          <a:bodyPr/>
          <a:lstStyle/>
          <a:p>
            <a:pPr eaLnBrk="1" hangingPunct="1"/>
            <a:r>
              <a:rPr lang="en-US" altLang="en-US" sz="2800" b="1" dirty="0">
                <a:solidFill>
                  <a:schemeClr val="accent3">
                    <a:lumMod val="50000"/>
                  </a:schemeClr>
                </a:solidFill>
              </a:rPr>
              <a:t>Body-gripping traps, box-type squeeze traps, snap traps, and pincer traps are common kill traps.</a:t>
            </a:r>
            <a:endParaRPr lang="en-US" altLang="en-US" sz="2400" dirty="0">
              <a:solidFill>
                <a:schemeClr val="bg1"/>
              </a:solidFill>
              <a:latin typeface="Times New Roman" panose="02020603050405020304" pitchFamily="18" charset="0"/>
            </a:endParaRPr>
          </a:p>
          <a:p>
            <a:pPr eaLnBrk="1" hangingPunct="1"/>
            <a:r>
              <a:rPr lang="en-US" altLang="en-US" sz="2800" b="1" dirty="0">
                <a:solidFill>
                  <a:schemeClr val="accent3">
                    <a:lumMod val="50000"/>
                  </a:schemeClr>
                </a:solidFill>
              </a:rPr>
              <a:t>Wire cage traps are common live traps.</a:t>
            </a:r>
          </a:p>
          <a:p>
            <a:pPr eaLnBrk="1" hangingPunct="1"/>
            <a:r>
              <a:rPr lang="en-US" altLang="en-US" sz="2800" b="1" dirty="0">
                <a:solidFill>
                  <a:schemeClr val="accent3">
                    <a:lumMod val="50000"/>
                  </a:schemeClr>
                </a:solidFill>
              </a:rPr>
              <a:t>Live traps require </a:t>
            </a:r>
            <a:r>
              <a:rPr lang="en-US" altLang="en-US" sz="2800" b="1" dirty="0" err="1">
                <a:solidFill>
                  <a:schemeClr val="accent3">
                    <a:lumMod val="50000"/>
                  </a:schemeClr>
                </a:solidFill>
              </a:rPr>
              <a:t>euthanization</a:t>
            </a:r>
            <a:r>
              <a:rPr lang="en-US" altLang="en-US" sz="2800" b="1" dirty="0">
                <a:solidFill>
                  <a:schemeClr val="accent3">
                    <a:lumMod val="50000"/>
                  </a:schemeClr>
                </a:solidFill>
              </a:rPr>
              <a:t> of the animal.</a:t>
            </a:r>
          </a:p>
        </p:txBody>
      </p:sp>
      <p:pic>
        <p:nvPicPr>
          <p:cNvPr id="36867" name="Picture 13" descr="Ground squirrel live trap">
            <a:extLst>
              <a:ext uri="{FF2B5EF4-FFF2-40B4-BE49-F238E27FC236}">
                <a16:creationId xmlns:a16="http://schemas.microsoft.com/office/drawing/2014/main" id="{47458A92-AD38-8741-8413-35DC84FA2B8F}"/>
              </a:ext>
            </a:extLst>
          </p:cNvPr>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t="3125" b="9375"/>
          <a:stretch>
            <a:fillRect/>
          </a:stretch>
        </p:blipFill>
        <p:spPr>
          <a:xfrm>
            <a:off x="5334000" y="3766439"/>
            <a:ext cx="3352800" cy="22016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8" name="Picture 15" descr="Conibear1">
            <a:extLst>
              <a:ext uri="{FF2B5EF4-FFF2-40B4-BE49-F238E27FC236}">
                <a16:creationId xmlns:a16="http://schemas.microsoft.com/office/drawing/2014/main" id="{5319713E-1AEA-BF47-B424-C7F752965243}"/>
              </a:ext>
            </a:extLst>
          </p:cNvPr>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r="11133" b="18750"/>
          <a:stretch>
            <a:fillRect/>
          </a:stretch>
        </p:blipFill>
        <p:spPr>
          <a:xfrm>
            <a:off x="5334000" y="1335708"/>
            <a:ext cx="3352800" cy="23022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9" name="Rectangle 2">
            <a:extLst>
              <a:ext uri="{FF2B5EF4-FFF2-40B4-BE49-F238E27FC236}">
                <a16:creationId xmlns:a16="http://schemas.microsoft.com/office/drawing/2014/main" id="{5755D5BD-2FF6-9D49-BC15-139C5524D491}"/>
              </a:ext>
            </a:extLst>
          </p:cNvPr>
          <p:cNvSpPr>
            <a:spLocks noGrp="1" noChangeArrowheads="1"/>
          </p:cNvSpPr>
          <p:nvPr>
            <p:ph type="title"/>
          </p:nvPr>
        </p:nvSpPr>
        <p:spPr>
          <a:xfrm>
            <a:off x="685800" y="381000"/>
            <a:ext cx="8001000" cy="1036638"/>
          </a:xfrm>
        </p:spPr>
        <p:txBody>
          <a:bodyPr/>
          <a:lstStyle/>
          <a:p>
            <a:pPr eaLnBrk="1" hangingPunct="1"/>
            <a:r>
              <a:rPr lang="en-US" altLang="en-US" b="1" dirty="0">
                <a:solidFill>
                  <a:schemeClr val="accent6">
                    <a:lumMod val="75000"/>
                  </a:schemeClr>
                </a:solidFill>
              </a:rPr>
              <a:t>Control Options—Trapping</a:t>
            </a:r>
          </a:p>
        </p:txBody>
      </p:sp>
      <p:sp>
        <p:nvSpPr>
          <p:cNvPr id="6" name="TextBox 5">
            <a:extLst>
              <a:ext uri="{FF2B5EF4-FFF2-40B4-BE49-F238E27FC236}">
                <a16:creationId xmlns:a16="http://schemas.microsoft.com/office/drawing/2014/main" id="{ED11FA2C-2F38-A841-A6F4-BA86C01E0484}"/>
              </a:ext>
            </a:extLst>
          </p:cNvPr>
          <p:cNvSpPr txBox="1"/>
          <p:nvPr/>
        </p:nvSpPr>
        <p:spPr>
          <a:xfrm>
            <a:off x="5308060" y="6096586"/>
            <a:ext cx="1371600" cy="230832"/>
          </a:xfrm>
          <a:prstGeom prst="rect">
            <a:avLst/>
          </a:prstGeom>
          <a:noFill/>
        </p:spPr>
        <p:txBody>
          <a:bodyPr wrap="square" rtlCol="0">
            <a:spAutoFit/>
          </a:bodyPr>
          <a:lstStyle/>
          <a:p>
            <a:r>
              <a:rPr lang="en-US" sz="900" dirty="0"/>
              <a:t>Photo: R Baldwin</a:t>
            </a:r>
          </a:p>
        </p:txBody>
      </p:sp>
    </p:spTree>
    <p:extLst>
      <p:ext uri="{BB962C8B-B14F-4D97-AF65-F5344CB8AC3E}">
        <p14:creationId xmlns:p14="http://schemas.microsoft.com/office/powerpoint/2010/main" val="2307076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D00616-FF90-1641-8E41-98F22F489E80}"/>
              </a:ext>
            </a:extLst>
          </p:cNvPr>
          <p:cNvSpPr>
            <a:spLocks noGrp="1"/>
          </p:cNvSpPr>
          <p:nvPr>
            <p:ph type="body" idx="1"/>
          </p:nvPr>
        </p:nvSpPr>
        <p:spPr>
          <a:xfrm>
            <a:off x="1447800" y="762000"/>
            <a:ext cx="7315200" cy="2895600"/>
          </a:xfrm>
        </p:spPr>
        <p:txBody>
          <a:bodyPr/>
          <a:lstStyle/>
          <a:p>
            <a:pPr algn="ctr"/>
            <a:r>
              <a:rPr lang="en-US" sz="2800" dirty="0"/>
              <a:t>For information about managing vertebrate pests and other pests of homes, gardens, landscape, and turf, visit the UC IPM website</a:t>
            </a:r>
          </a:p>
          <a:p>
            <a:pPr algn="ctr"/>
            <a:endParaRPr lang="en-US" sz="2800" dirty="0"/>
          </a:p>
          <a:p>
            <a:pPr algn="ctr"/>
            <a:r>
              <a:rPr lang="en-US" sz="4000" b="1" dirty="0" err="1"/>
              <a:t>ipm.ucanr.edu</a:t>
            </a:r>
            <a:endParaRPr lang="en-US" sz="4000" b="1" dirty="0"/>
          </a:p>
          <a:p>
            <a:pPr algn="ctr"/>
            <a:endParaRPr lang="en-US" sz="2800" dirty="0"/>
          </a:p>
        </p:txBody>
      </p:sp>
      <p:sp>
        <p:nvSpPr>
          <p:cNvPr id="4" name="Rectangle 3">
            <a:extLst>
              <a:ext uri="{FF2B5EF4-FFF2-40B4-BE49-F238E27FC236}">
                <a16:creationId xmlns:a16="http://schemas.microsoft.com/office/drawing/2014/main" id="{BFAC8FCE-2B91-3641-89FD-8ECD1C08636E}"/>
              </a:ext>
            </a:extLst>
          </p:cNvPr>
          <p:cNvSpPr txBox="1">
            <a:spLocks noGrp="1" noChangeArrowheads="1"/>
          </p:cNvSpPr>
          <p:nvPr>
            <p:ph type="title"/>
          </p:nvPr>
        </p:nvSpPr>
        <p:spPr bwMode="auto">
          <a:xfrm>
            <a:off x="1600200" y="4876800"/>
            <a:ext cx="659198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l" defTabSz="457200" rtl="0" fontAlgn="base">
              <a:spcBef>
                <a:spcPts val="1000"/>
              </a:spcBef>
              <a:spcAft>
                <a:spcPct val="0"/>
              </a:spcAft>
              <a:buClr>
                <a:schemeClr val="accent1"/>
              </a:buClr>
              <a:buFont typeface="Wingdings 3" pitchFamily="2" charset="2"/>
              <a:buNone/>
              <a:defRPr sz="2000" kern="1200">
                <a:solidFill>
                  <a:schemeClr val="tx1">
                    <a:lumMod val="65000"/>
                    <a:lumOff val="35000"/>
                  </a:schemeClr>
                </a:solidFill>
                <a:latin typeface="+mn-lt"/>
                <a:ea typeface="+mn-ea"/>
                <a:cs typeface="+mn-cs"/>
              </a:defRPr>
            </a:lvl1pPr>
            <a:lvl2pPr marL="457200" indent="0" algn="l" defTabSz="457200" rtl="0" fontAlgn="base">
              <a:spcBef>
                <a:spcPts val="1000"/>
              </a:spcBef>
              <a:spcAft>
                <a:spcPct val="0"/>
              </a:spcAft>
              <a:buClr>
                <a:schemeClr val="accent1"/>
              </a:buClr>
              <a:buFont typeface="Wingdings 3" pitchFamily="2" charset="2"/>
              <a:buNone/>
              <a:defRPr sz="1800" kern="1200">
                <a:solidFill>
                  <a:schemeClr val="tx1">
                    <a:tint val="75000"/>
                  </a:schemeClr>
                </a:solidFill>
                <a:latin typeface="+mn-lt"/>
                <a:ea typeface="+mn-ea"/>
                <a:cs typeface="+mn-cs"/>
              </a:defRPr>
            </a:lvl2pPr>
            <a:lvl3pPr marL="914400" indent="0" algn="l" defTabSz="457200" rtl="0" fontAlgn="base">
              <a:spcBef>
                <a:spcPts val="1000"/>
              </a:spcBef>
              <a:spcAft>
                <a:spcPct val="0"/>
              </a:spcAft>
              <a:buClr>
                <a:schemeClr val="accent1"/>
              </a:buClr>
              <a:buFont typeface="Wingdings 3" pitchFamily="2" charset="2"/>
              <a:buNone/>
              <a:defRPr sz="1600" kern="1200">
                <a:solidFill>
                  <a:schemeClr val="tx1">
                    <a:tint val="75000"/>
                  </a:schemeClr>
                </a:solidFill>
                <a:latin typeface="+mn-lt"/>
                <a:ea typeface="+mn-ea"/>
                <a:cs typeface="+mn-cs"/>
              </a:defRPr>
            </a:lvl3pPr>
            <a:lvl4pPr marL="1371600" indent="0" algn="l" defTabSz="457200" rtl="0" fontAlgn="base">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4pPr>
            <a:lvl5pPr marL="1828800" indent="0" algn="l" defTabSz="457200" rtl="0" fontAlgn="base">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algn="ctr" eaLnBrk="1" fontAlgn="auto" hangingPunct="1">
              <a:spcAft>
                <a:spcPts val="0"/>
              </a:spcAft>
              <a:buFont typeface="Wingdings 3" charset="2"/>
              <a:buNone/>
              <a:defRPr/>
            </a:pPr>
            <a:r>
              <a:rPr lang="en-US" sz="1800" dirty="0">
                <a:solidFill>
                  <a:schemeClr val="accent3">
                    <a:lumMod val="50000"/>
                  </a:schemeClr>
                </a:solidFill>
              </a:rPr>
              <a:t>Developed by the University of California Statewide Integrated Pest Management Program (UC IPM)</a:t>
            </a:r>
            <a:endParaRPr lang="en-US" altLang="en-US" sz="1800" b="1" dirty="0">
              <a:solidFill>
                <a:schemeClr val="accent3">
                  <a:lumMod val="50000"/>
                </a:schemeClr>
              </a:solidFill>
            </a:endParaRPr>
          </a:p>
        </p:txBody>
      </p:sp>
      <p:sp>
        <p:nvSpPr>
          <p:cNvPr id="5" name="Rectangle 3">
            <a:extLst>
              <a:ext uri="{FF2B5EF4-FFF2-40B4-BE49-F238E27FC236}">
                <a16:creationId xmlns:a16="http://schemas.microsoft.com/office/drawing/2014/main" id="{9B189A7A-F40E-2345-98CD-AC5C40881DDC}"/>
              </a:ext>
            </a:extLst>
          </p:cNvPr>
          <p:cNvSpPr txBox="1">
            <a:spLocks noChangeArrowheads="1"/>
          </p:cNvSpPr>
          <p:nvPr/>
        </p:nvSpPr>
        <p:spPr bwMode="auto">
          <a:xfrm>
            <a:off x="1600200" y="5791200"/>
            <a:ext cx="6591985" cy="13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l" defTabSz="457200" rtl="0" fontAlgn="base">
              <a:spcBef>
                <a:spcPts val="1000"/>
              </a:spcBef>
              <a:spcAft>
                <a:spcPct val="0"/>
              </a:spcAft>
              <a:buClr>
                <a:schemeClr val="accent1"/>
              </a:buClr>
              <a:buFont typeface="Wingdings 3" pitchFamily="2" charset="2"/>
              <a:buNone/>
              <a:defRPr sz="2000" b="0" kern="1200" cap="none">
                <a:solidFill>
                  <a:schemeClr val="tx1">
                    <a:lumMod val="65000"/>
                    <a:lumOff val="35000"/>
                  </a:schemeClr>
                </a:solidFill>
                <a:latin typeface="+mn-lt"/>
                <a:ea typeface="+mn-ea"/>
                <a:cs typeface="+mn-cs"/>
              </a:defRPr>
            </a:lvl1pPr>
            <a:lvl2pPr marL="457200" indent="0" algn="l" defTabSz="457200" rtl="0" fontAlgn="base">
              <a:spcBef>
                <a:spcPts val="1000"/>
              </a:spcBef>
              <a:spcAft>
                <a:spcPct val="0"/>
              </a:spcAft>
              <a:buClr>
                <a:schemeClr val="accent1"/>
              </a:buClr>
              <a:buFont typeface="Wingdings 3" pitchFamily="2" charset="2"/>
              <a:buNone/>
              <a:defRPr sz="1800" kern="1200">
                <a:solidFill>
                  <a:schemeClr val="tx1">
                    <a:tint val="75000"/>
                  </a:schemeClr>
                </a:solidFill>
                <a:latin typeface="+mn-lt"/>
                <a:ea typeface="+mn-ea"/>
                <a:cs typeface="+mn-cs"/>
              </a:defRPr>
            </a:lvl2pPr>
            <a:lvl3pPr marL="914400" indent="0" algn="l" defTabSz="457200" rtl="0" fontAlgn="base">
              <a:spcBef>
                <a:spcPts val="1000"/>
              </a:spcBef>
              <a:spcAft>
                <a:spcPct val="0"/>
              </a:spcAft>
              <a:buClr>
                <a:schemeClr val="accent1"/>
              </a:buClr>
              <a:buFont typeface="Wingdings 3" pitchFamily="2" charset="2"/>
              <a:buNone/>
              <a:defRPr sz="1600" kern="1200">
                <a:solidFill>
                  <a:schemeClr val="tx1">
                    <a:tint val="75000"/>
                  </a:schemeClr>
                </a:solidFill>
                <a:latin typeface="+mn-lt"/>
                <a:ea typeface="+mn-ea"/>
                <a:cs typeface="+mn-cs"/>
              </a:defRPr>
            </a:lvl3pPr>
            <a:lvl4pPr marL="1371600" indent="0" algn="l" defTabSz="457200" rtl="0" fontAlgn="base">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4pPr>
            <a:lvl5pPr marL="1828800" indent="0" algn="l" defTabSz="457200" rtl="0" fontAlgn="base">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algn="ctr" eaLnBrk="1" fontAlgn="auto" hangingPunct="1">
              <a:spcAft>
                <a:spcPts val="0"/>
              </a:spcAft>
              <a:buFont typeface="Wingdings 3" charset="2"/>
              <a:buNone/>
              <a:defRPr/>
            </a:pPr>
            <a:r>
              <a:rPr lang="en-US" sz="1800" dirty="0">
                <a:solidFill>
                  <a:schemeClr val="accent3">
                    <a:lumMod val="50000"/>
                  </a:schemeClr>
                </a:solidFill>
              </a:rPr>
              <a:t>Special thanks to UC’s experts in human-wildlife interactions Dr. Roger Baldwin and Dr. Niamh Quinn</a:t>
            </a:r>
            <a:endParaRPr lang="en-US" altLang="en-US" sz="1800" b="1" dirty="0">
              <a:solidFill>
                <a:schemeClr val="accent3">
                  <a:lumMod val="50000"/>
                </a:schemeClr>
              </a:solidFill>
            </a:endParaRPr>
          </a:p>
        </p:txBody>
      </p:sp>
    </p:spTree>
    <p:extLst>
      <p:ext uri="{BB962C8B-B14F-4D97-AF65-F5344CB8AC3E}">
        <p14:creationId xmlns:p14="http://schemas.microsoft.com/office/powerpoint/2010/main" val="1773101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16BC8DC3-E27C-834F-AA98-F79002DF206E}"/>
              </a:ext>
            </a:extLst>
          </p:cNvPr>
          <p:cNvSpPr>
            <a:spLocks noGrp="1" noChangeArrowheads="1"/>
          </p:cNvSpPr>
          <p:nvPr>
            <p:ph type="title"/>
          </p:nvPr>
        </p:nvSpPr>
        <p:spPr/>
        <p:txBody>
          <a:bodyPr rtlCol="0">
            <a:normAutofit/>
          </a:bodyPr>
          <a:lstStyle/>
          <a:p>
            <a:pPr fontAlgn="auto">
              <a:spcAft>
                <a:spcPts val="0"/>
              </a:spcAft>
              <a:defRPr/>
            </a:pPr>
            <a:r>
              <a:rPr lang="en-US" altLang="en-US" b="1" dirty="0">
                <a:solidFill>
                  <a:schemeClr val="accent6">
                    <a:lumMod val="75000"/>
                  </a:schemeClr>
                </a:solidFill>
              </a:rPr>
              <a:t>Current Control Strategies</a:t>
            </a:r>
          </a:p>
        </p:txBody>
      </p:sp>
      <p:sp>
        <p:nvSpPr>
          <p:cNvPr id="21506" name="Rectangle 4">
            <a:extLst>
              <a:ext uri="{FF2B5EF4-FFF2-40B4-BE49-F238E27FC236}">
                <a16:creationId xmlns:a16="http://schemas.microsoft.com/office/drawing/2014/main" id="{E709D73D-F978-C049-8B17-4E567BD4F393}"/>
              </a:ext>
            </a:extLst>
          </p:cNvPr>
          <p:cNvSpPr>
            <a:spLocks noGrp="1" noChangeArrowheads="1"/>
          </p:cNvSpPr>
          <p:nvPr>
            <p:ph type="body" sz="half" idx="1"/>
          </p:nvPr>
        </p:nvSpPr>
        <p:spPr>
          <a:xfrm>
            <a:off x="1295400" y="1105268"/>
            <a:ext cx="3581400" cy="4487495"/>
          </a:xfrm>
        </p:spPr>
        <p:txBody>
          <a:bodyPr rtlCol="0">
            <a:normAutofit/>
          </a:bodyPr>
          <a:lstStyle/>
          <a:p>
            <a:pPr fontAlgn="auto">
              <a:spcAft>
                <a:spcPts val="0"/>
              </a:spcAft>
              <a:buFont typeface="Wingdings 3" charset="2"/>
              <a:buChar char=""/>
              <a:defRPr/>
            </a:pPr>
            <a:endParaRPr lang="en-US" altLang="en-US" sz="2800" b="1" dirty="0">
              <a:solidFill>
                <a:schemeClr val="bg1"/>
              </a:solidFill>
            </a:endParaRPr>
          </a:p>
          <a:p>
            <a:pPr fontAlgn="auto">
              <a:spcAft>
                <a:spcPts val="0"/>
              </a:spcAft>
              <a:buFont typeface="Wingdings 3" charset="2"/>
              <a:buChar char=""/>
              <a:defRPr/>
            </a:pPr>
            <a:endParaRPr lang="en-US" altLang="en-US" sz="2800" b="1" dirty="0">
              <a:solidFill>
                <a:schemeClr val="bg1"/>
              </a:solidFill>
            </a:endParaRPr>
          </a:p>
          <a:p>
            <a:pPr fontAlgn="auto">
              <a:spcBef>
                <a:spcPts val="0"/>
              </a:spcBef>
              <a:spcAft>
                <a:spcPts val="0"/>
              </a:spcAft>
              <a:buFont typeface="Wingdings 3" charset="2"/>
              <a:buChar char=""/>
              <a:defRPr/>
            </a:pPr>
            <a:r>
              <a:rPr lang="en-US" altLang="en-US" sz="2400" b="1" dirty="0">
                <a:solidFill>
                  <a:schemeClr val="accent3">
                    <a:lumMod val="50000"/>
                  </a:schemeClr>
                </a:solidFill>
              </a:rPr>
              <a:t>Currently, we focus on an integrated approach that utilizes a number of strategies and tools to control vertebrate pests</a:t>
            </a:r>
            <a:endParaRPr lang="en-US" altLang="en-US" sz="2800" b="1" dirty="0">
              <a:solidFill>
                <a:schemeClr val="bg1"/>
              </a:solidFill>
            </a:endParaRPr>
          </a:p>
        </p:txBody>
      </p:sp>
      <p:pic>
        <p:nvPicPr>
          <p:cNvPr id="10243" name="Picture 8" descr="Vole control with basic vole trap setup">
            <a:extLst>
              <a:ext uri="{FF2B5EF4-FFF2-40B4-BE49-F238E27FC236}">
                <a16:creationId xmlns:a16="http://schemas.microsoft.com/office/drawing/2014/main" id="{D8074EBE-E203-D744-A07F-12FC99848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829050"/>
            <a:ext cx="358140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9">
            <a:extLst>
              <a:ext uri="{FF2B5EF4-FFF2-40B4-BE49-F238E27FC236}">
                <a16:creationId xmlns:a16="http://schemas.microsoft.com/office/drawing/2014/main" id="{71EA21D2-1FE5-6346-8F5D-578DA4B6A28F}"/>
              </a:ext>
            </a:extLst>
          </p:cNvPr>
          <p:cNvSpPr txBox="1">
            <a:spLocks noChangeArrowheads="1"/>
          </p:cNvSpPr>
          <p:nvPr/>
        </p:nvSpPr>
        <p:spPr bwMode="auto">
          <a:xfrm>
            <a:off x="4876800" y="6514834"/>
            <a:ext cx="2949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900" dirty="0">
                <a:solidFill>
                  <a:schemeClr val="tx1"/>
                </a:solidFill>
              </a:rPr>
              <a:t>Photo</a:t>
            </a:r>
            <a:r>
              <a:rPr lang="en-US" altLang="en-US" sz="1200" b="1" dirty="0">
                <a:solidFill>
                  <a:srgbClr val="FFFF00"/>
                </a:solidFill>
              </a:rPr>
              <a:t> </a:t>
            </a:r>
            <a:r>
              <a:rPr lang="en-US" altLang="en-US" sz="900" dirty="0">
                <a:solidFill>
                  <a:schemeClr val="tx1"/>
                </a:solidFill>
              </a:rPr>
              <a:t>courtesy of Steven Albano</a:t>
            </a:r>
          </a:p>
        </p:txBody>
      </p:sp>
      <p:pic>
        <p:nvPicPr>
          <p:cNvPr id="10245" name="Picture 10" descr="Mowing a lawn with an electric mulching mower.">
            <a:hlinkClick r:id="rId4"/>
            <a:extLst>
              <a:ext uri="{FF2B5EF4-FFF2-40B4-BE49-F238E27FC236}">
                <a16:creationId xmlns:a16="http://schemas.microsoft.com/office/drawing/2014/main" id="{7BD4A770-958E-9146-A7EA-2F67BD989B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276" t="3210" r="4276" b="3210"/>
          <a:stretch>
            <a:fillRect/>
          </a:stretch>
        </p:blipFill>
        <p:spPr bwMode="auto">
          <a:xfrm>
            <a:off x="4953000" y="1105268"/>
            <a:ext cx="3581400"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F2B2DB8-52F5-7043-92BA-891D23FA0F48}"/>
              </a:ext>
            </a:extLst>
          </p:cNvPr>
          <p:cNvSpPr txBox="1"/>
          <p:nvPr/>
        </p:nvSpPr>
        <p:spPr>
          <a:xfrm>
            <a:off x="4953000" y="3548430"/>
            <a:ext cx="1371600" cy="230832"/>
          </a:xfrm>
          <a:prstGeom prst="rect">
            <a:avLst/>
          </a:prstGeom>
          <a:noFill/>
        </p:spPr>
        <p:txBody>
          <a:bodyPr wrap="square" rtlCol="0">
            <a:spAutoFit/>
          </a:bodyPr>
          <a:lstStyle/>
          <a:p>
            <a:r>
              <a:rPr lang="en-US" sz="900" dirty="0"/>
              <a:t>Photo: UC IPM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4">
            <a:extLst>
              <a:ext uri="{FF2B5EF4-FFF2-40B4-BE49-F238E27FC236}">
                <a16:creationId xmlns:a16="http://schemas.microsoft.com/office/drawing/2014/main" id="{AA802EE0-810C-AC4D-9732-CA4745F854C1}"/>
              </a:ext>
            </a:extLst>
          </p:cNvPr>
          <p:cNvSpPr>
            <a:spLocks noGrp="1" noChangeArrowheads="1"/>
          </p:cNvSpPr>
          <p:nvPr>
            <p:ph type="title"/>
          </p:nvPr>
        </p:nvSpPr>
        <p:spPr/>
        <p:txBody>
          <a:bodyPr rtlCol="0">
            <a:normAutofit/>
          </a:bodyPr>
          <a:lstStyle/>
          <a:p>
            <a:pPr fontAlgn="auto">
              <a:spcAft>
                <a:spcPts val="0"/>
              </a:spcAft>
              <a:defRPr/>
            </a:pPr>
            <a:r>
              <a:rPr lang="en-US" altLang="en-US" b="1" dirty="0">
                <a:solidFill>
                  <a:schemeClr val="accent6">
                    <a:lumMod val="75000"/>
                  </a:schemeClr>
                </a:solidFill>
              </a:rPr>
              <a:t>Importance of Biology/Ecology</a:t>
            </a:r>
          </a:p>
        </p:txBody>
      </p:sp>
      <p:sp>
        <p:nvSpPr>
          <p:cNvPr id="22530" name="Rectangle 5">
            <a:extLst>
              <a:ext uri="{FF2B5EF4-FFF2-40B4-BE49-F238E27FC236}">
                <a16:creationId xmlns:a16="http://schemas.microsoft.com/office/drawing/2014/main" id="{4227C315-DB16-8A4F-8A3E-3DFE3B4C8F11}"/>
              </a:ext>
            </a:extLst>
          </p:cNvPr>
          <p:cNvSpPr>
            <a:spLocks noGrp="1" noChangeArrowheads="1"/>
          </p:cNvSpPr>
          <p:nvPr>
            <p:ph type="body" sz="half" idx="1"/>
          </p:nvPr>
        </p:nvSpPr>
        <p:spPr>
          <a:xfrm>
            <a:off x="990600" y="990600"/>
            <a:ext cx="3209971" cy="5364162"/>
          </a:xfrm>
        </p:spPr>
        <p:txBody>
          <a:bodyPr rtlCol="0">
            <a:normAutofit/>
          </a:bodyPr>
          <a:lstStyle/>
          <a:p>
            <a:pPr fontAlgn="auto">
              <a:spcAft>
                <a:spcPts val="0"/>
              </a:spcAft>
              <a:buFont typeface="Wingdings 3" charset="2"/>
              <a:buChar char=""/>
              <a:defRPr/>
            </a:pPr>
            <a:endParaRPr lang="en-US" altLang="en-US" sz="2400" b="1" dirty="0">
              <a:solidFill>
                <a:schemeClr val="bg1"/>
              </a:solidFill>
            </a:endParaRPr>
          </a:p>
          <a:p>
            <a:pPr fontAlgn="auto">
              <a:spcAft>
                <a:spcPts val="0"/>
              </a:spcAft>
              <a:buFont typeface="Wingdings 3" charset="2"/>
              <a:buChar char=""/>
              <a:defRPr/>
            </a:pPr>
            <a:r>
              <a:rPr lang="en-US" altLang="en-US" sz="2400" b="1" dirty="0">
                <a:solidFill>
                  <a:schemeClr val="accent3">
                    <a:lumMod val="50000"/>
                  </a:schemeClr>
                </a:solidFill>
              </a:rPr>
              <a:t>Understanding the biology and ecology of vertebrate pests will guide management decisions.</a:t>
            </a:r>
          </a:p>
          <a:p>
            <a:pPr fontAlgn="auto">
              <a:spcAft>
                <a:spcPts val="0"/>
              </a:spcAft>
              <a:buFont typeface="Wingdings 3" charset="2"/>
              <a:buChar char=""/>
              <a:defRPr/>
            </a:pPr>
            <a:r>
              <a:rPr lang="en-US" altLang="en-US" sz="2400" b="1" dirty="0">
                <a:solidFill>
                  <a:schemeClr val="accent3">
                    <a:lumMod val="50000"/>
                  </a:schemeClr>
                </a:solidFill>
              </a:rPr>
              <a:t>Example: </a:t>
            </a:r>
          </a:p>
          <a:p>
            <a:pPr lvl="1" fontAlgn="auto">
              <a:spcAft>
                <a:spcPts val="0"/>
              </a:spcAft>
              <a:buFont typeface="Wingdings 3" charset="2"/>
              <a:buChar char=""/>
              <a:defRPr/>
            </a:pPr>
            <a:r>
              <a:rPr lang="en-US" altLang="en-US" sz="2400" b="1" dirty="0">
                <a:solidFill>
                  <a:schemeClr val="accent3">
                    <a:lumMod val="50000"/>
                  </a:schemeClr>
                </a:solidFill>
              </a:rPr>
              <a:t>ground squirrels</a:t>
            </a:r>
          </a:p>
        </p:txBody>
      </p:sp>
      <p:pic>
        <p:nvPicPr>
          <p:cNvPr id="3" name="Picture 2" descr="A screenshot of a cell phone&#10;&#10;Description automatically generated">
            <a:extLst>
              <a:ext uri="{FF2B5EF4-FFF2-40B4-BE49-F238E27FC236}">
                <a16:creationId xmlns:a16="http://schemas.microsoft.com/office/drawing/2014/main" id="{1EEF47C3-4946-4648-80F5-C40FC174F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1738" y="1238250"/>
            <a:ext cx="5029200" cy="440055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3F792BF-CB26-004B-BCB1-7C35B615AFD9}"/>
              </a:ext>
            </a:extLst>
          </p:cNvPr>
          <p:cNvSpPr txBox="1"/>
          <p:nvPr/>
        </p:nvSpPr>
        <p:spPr>
          <a:xfrm>
            <a:off x="4051738" y="5765949"/>
            <a:ext cx="3796861" cy="523220"/>
          </a:xfrm>
          <a:prstGeom prst="rect">
            <a:avLst/>
          </a:prstGeom>
          <a:noFill/>
        </p:spPr>
        <p:txBody>
          <a:bodyPr wrap="square" rtlCol="0">
            <a:spAutoFit/>
          </a:bodyPr>
          <a:lstStyle/>
          <a:p>
            <a:r>
              <a:rPr lang="en-US" sz="1400" dirty="0"/>
              <a:t>Chart from Ground Squirrel BMP website </a:t>
            </a:r>
            <a:r>
              <a:rPr lang="en-US" sz="1400" dirty="0">
                <a:hlinkClick r:id="rId4"/>
              </a:rPr>
              <a:t>http://www.groundsquirrelbmp.com/</a:t>
            </a:r>
            <a:r>
              <a:rPr lang="en-US" sz="1400" dirty="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24FE00B-6684-AC40-B11E-35571E367CE5}"/>
              </a:ext>
            </a:extLst>
          </p:cNvPr>
          <p:cNvSpPr>
            <a:spLocks noGrp="1" noChangeArrowheads="1"/>
          </p:cNvSpPr>
          <p:nvPr>
            <p:ph type="title"/>
          </p:nvPr>
        </p:nvSpPr>
        <p:spPr/>
        <p:txBody>
          <a:bodyPr/>
          <a:lstStyle/>
          <a:p>
            <a:pPr eaLnBrk="1" hangingPunct="1"/>
            <a:r>
              <a:rPr lang="en-US" altLang="en-US" sz="3200" b="1" dirty="0">
                <a:solidFill>
                  <a:schemeClr val="accent6">
                    <a:lumMod val="75000"/>
                  </a:schemeClr>
                </a:solidFill>
              </a:rPr>
              <a:t>Management Strategy</a:t>
            </a:r>
          </a:p>
        </p:txBody>
      </p:sp>
      <p:sp>
        <p:nvSpPr>
          <p:cNvPr id="6147" name="Rectangle 3">
            <a:extLst>
              <a:ext uri="{FF2B5EF4-FFF2-40B4-BE49-F238E27FC236}">
                <a16:creationId xmlns:a16="http://schemas.microsoft.com/office/drawing/2014/main" id="{90BADF30-D365-7445-BBAE-318BFC63874E}"/>
              </a:ext>
            </a:extLst>
          </p:cNvPr>
          <p:cNvSpPr>
            <a:spLocks noGrp="1" noChangeArrowheads="1"/>
          </p:cNvSpPr>
          <p:nvPr>
            <p:ph type="body" sz="half" idx="1"/>
          </p:nvPr>
        </p:nvSpPr>
        <p:spPr>
          <a:xfrm>
            <a:off x="1425590" y="1065211"/>
            <a:ext cx="3375010" cy="373538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fontAlgn="auto">
              <a:spcAft>
                <a:spcPts val="0"/>
              </a:spcAft>
              <a:buFont typeface="Wingdings 3" charset="2"/>
              <a:buChar char=""/>
            </a:pPr>
            <a:r>
              <a:rPr lang="en-US" altLang="en-US" sz="2400" b="1" dirty="0">
                <a:solidFill>
                  <a:schemeClr val="accent3">
                    <a:lumMod val="50000"/>
                  </a:schemeClr>
                </a:solidFill>
              </a:rPr>
              <a:t>Identify the vertebrate pest species. </a:t>
            </a:r>
          </a:p>
          <a:p>
            <a:pPr fontAlgn="auto">
              <a:spcAft>
                <a:spcPts val="0"/>
              </a:spcAft>
              <a:buFont typeface="Wingdings 3" charset="2"/>
              <a:buChar char=""/>
            </a:pPr>
            <a:r>
              <a:rPr lang="en-US" altLang="en-US" sz="2400" b="1" dirty="0">
                <a:solidFill>
                  <a:schemeClr val="accent3">
                    <a:lumMod val="50000"/>
                  </a:schemeClr>
                </a:solidFill>
              </a:rPr>
              <a:t>UC IPM Pest Notes</a:t>
            </a:r>
          </a:p>
          <a:p>
            <a:pPr fontAlgn="auto">
              <a:spcAft>
                <a:spcPts val="0"/>
              </a:spcAft>
              <a:buFont typeface="Wingdings 3" charset="2"/>
              <a:buChar char=""/>
            </a:pPr>
            <a:r>
              <a:rPr lang="en-US" altLang="en-US" sz="2400" b="1" dirty="0">
                <a:solidFill>
                  <a:schemeClr val="accent3">
                    <a:lumMod val="50000"/>
                  </a:schemeClr>
                </a:solidFill>
              </a:rPr>
              <a:t>Assess options for managing this species.</a:t>
            </a:r>
            <a:endParaRPr lang="en-US" altLang="en-US" sz="2400" b="1" dirty="0">
              <a:solidFill>
                <a:schemeClr val="bg1"/>
              </a:solidFill>
            </a:endParaRPr>
          </a:p>
        </p:txBody>
      </p:sp>
      <p:pic>
        <p:nvPicPr>
          <p:cNvPr id="6148" name="Picture 10" descr="Ground squirrel bait station">
            <a:extLst>
              <a:ext uri="{FF2B5EF4-FFF2-40B4-BE49-F238E27FC236}">
                <a16:creationId xmlns:a16="http://schemas.microsoft.com/office/drawing/2014/main" id="{E8A64F5C-00D1-854B-8641-51D89A2FFBC9}"/>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b="14063"/>
          <a:stretch>
            <a:fillRect/>
          </a:stretch>
        </p:blipFill>
        <p:spPr>
          <a:xfrm>
            <a:off x="4800600" y="3581400"/>
            <a:ext cx="3733800" cy="2405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9" name="Picture 11" descr="Gopher holes 1">
            <a:extLst>
              <a:ext uri="{FF2B5EF4-FFF2-40B4-BE49-F238E27FC236}">
                <a16:creationId xmlns:a16="http://schemas.microsoft.com/office/drawing/2014/main" id="{2A81FA1F-C957-1745-8316-41B41ECF1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625"/>
          <a:stretch>
            <a:fillRect/>
          </a:stretch>
        </p:blipFill>
        <p:spPr bwMode="auto">
          <a:xfrm>
            <a:off x="4800600" y="1065212"/>
            <a:ext cx="373380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AF5B120-5FCB-3F47-AEEA-CC1E0F736DCF}"/>
              </a:ext>
            </a:extLst>
          </p:cNvPr>
          <p:cNvSpPr txBox="1"/>
          <p:nvPr/>
        </p:nvSpPr>
        <p:spPr>
          <a:xfrm>
            <a:off x="6553200" y="6023446"/>
            <a:ext cx="1613170" cy="230832"/>
          </a:xfrm>
          <a:prstGeom prst="rect">
            <a:avLst/>
          </a:prstGeom>
          <a:noFill/>
        </p:spPr>
        <p:txBody>
          <a:bodyPr wrap="square" rtlCol="0">
            <a:spAutoFit/>
          </a:bodyPr>
          <a:lstStyle/>
          <a:p>
            <a:r>
              <a:rPr lang="en-US" sz="900" dirty="0"/>
              <a:t>Photos: Roger Baldwin</a:t>
            </a:r>
          </a:p>
        </p:txBody>
      </p:sp>
      <p:pic>
        <p:nvPicPr>
          <p:cNvPr id="5" name="Picture 4">
            <a:extLst>
              <a:ext uri="{FF2B5EF4-FFF2-40B4-BE49-F238E27FC236}">
                <a16:creationId xmlns:a16="http://schemas.microsoft.com/office/drawing/2014/main" id="{CC1703B3-058F-1347-9017-7F7CA259A0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81251">
            <a:off x="2776817" y="4358173"/>
            <a:ext cx="2184261" cy="28194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EC74C78-B87F-764E-8ACF-8C52C45A8B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1159">
            <a:off x="901057" y="4225350"/>
            <a:ext cx="2254066" cy="27316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2336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18286FAA-190B-2C40-9E2D-7F9EF671EDBC}"/>
              </a:ext>
            </a:extLst>
          </p:cNvPr>
          <p:cNvSpPr>
            <a:spLocks noGrp="1" noChangeArrowheads="1"/>
          </p:cNvSpPr>
          <p:nvPr>
            <p:ph type="title"/>
          </p:nvPr>
        </p:nvSpPr>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Ground Squirrels</a:t>
            </a:r>
          </a:p>
        </p:txBody>
      </p:sp>
      <p:sp>
        <p:nvSpPr>
          <p:cNvPr id="23554" name="Rectangle 3">
            <a:extLst>
              <a:ext uri="{FF2B5EF4-FFF2-40B4-BE49-F238E27FC236}">
                <a16:creationId xmlns:a16="http://schemas.microsoft.com/office/drawing/2014/main" id="{30A8E080-3F4C-304E-814F-9A94FED697AA}"/>
              </a:ext>
            </a:extLst>
          </p:cNvPr>
          <p:cNvSpPr>
            <a:spLocks noGrp="1" noChangeArrowheads="1"/>
          </p:cNvSpPr>
          <p:nvPr>
            <p:ph type="body" sz="half" idx="1"/>
          </p:nvPr>
        </p:nvSpPr>
        <p:spPr>
          <a:xfrm>
            <a:off x="1219199" y="1219200"/>
            <a:ext cx="3612357" cy="5075238"/>
          </a:xfrm>
        </p:spPr>
        <p:txBody>
          <a:bodyPr rtlCol="0">
            <a:normAutofit fontScale="92500" lnSpcReduction="10000"/>
          </a:bodyPr>
          <a:lstStyle/>
          <a:p>
            <a:pPr fontAlgn="auto">
              <a:lnSpc>
                <a:spcPct val="90000"/>
              </a:lnSpc>
              <a:spcAft>
                <a:spcPts val="0"/>
              </a:spcAft>
              <a:buFont typeface="Wingdings 3" charset="2"/>
              <a:buChar char=""/>
              <a:defRPr/>
            </a:pPr>
            <a:endParaRPr lang="en-US" altLang="en-US" sz="2000" b="1" dirty="0">
              <a:solidFill>
                <a:schemeClr val="bg1"/>
              </a:solidFill>
            </a:endParaRPr>
          </a:p>
          <a:p>
            <a:pPr fontAlgn="auto">
              <a:lnSpc>
                <a:spcPct val="90000"/>
              </a:lnSpc>
              <a:spcAft>
                <a:spcPts val="0"/>
              </a:spcAft>
              <a:buFont typeface="Wingdings 3" charset="2"/>
              <a:buChar char=""/>
              <a:defRPr/>
            </a:pPr>
            <a:r>
              <a:rPr lang="en-US" altLang="en-US" sz="2600" b="1" dirty="0">
                <a:solidFill>
                  <a:schemeClr val="accent3">
                    <a:lumMod val="50000"/>
                  </a:schemeClr>
                </a:solidFill>
              </a:rPr>
              <a:t>Gray-brown fur with semi-bushy tail</a:t>
            </a:r>
          </a:p>
          <a:p>
            <a:pPr fontAlgn="auto">
              <a:lnSpc>
                <a:spcPct val="90000"/>
              </a:lnSpc>
              <a:spcAft>
                <a:spcPts val="0"/>
              </a:spcAft>
              <a:buFont typeface="Wingdings 3" charset="2"/>
              <a:buChar char=""/>
              <a:defRPr/>
            </a:pPr>
            <a:endParaRPr lang="en-US" altLang="en-US" sz="2600" b="1" dirty="0">
              <a:solidFill>
                <a:schemeClr val="accent3">
                  <a:lumMod val="50000"/>
                </a:schemeClr>
              </a:solidFill>
            </a:endParaRPr>
          </a:p>
          <a:p>
            <a:pPr fontAlgn="auto">
              <a:lnSpc>
                <a:spcPct val="90000"/>
              </a:lnSpc>
              <a:spcAft>
                <a:spcPts val="0"/>
              </a:spcAft>
              <a:buFont typeface="Wingdings 3" charset="2"/>
              <a:buChar char=""/>
              <a:defRPr/>
            </a:pPr>
            <a:r>
              <a:rPr lang="en-US" altLang="en-US" sz="2600" b="1" dirty="0">
                <a:solidFill>
                  <a:schemeClr val="accent3">
                    <a:lumMod val="50000"/>
                  </a:schemeClr>
                </a:solidFill>
              </a:rPr>
              <a:t>Are social</a:t>
            </a:r>
          </a:p>
          <a:p>
            <a:pPr fontAlgn="auto">
              <a:lnSpc>
                <a:spcPct val="90000"/>
              </a:lnSpc>
              <a:spcAft>
                <a:spcPts val="0"/>
              </a:spcAft>
              <a:buFont typeface="Wingdings 3" charset="2"/>
              <a:buChar char=""/>
              <a:defRPr/>
            </a:pPr>
            <a:endParaRPr lang="en-US" altLang="en-US" sz="2600" b="1" dirty="0">
              <a:solidFill>
                <a:schemeClr val="accent3">
                  <a:lumMod val="50000"/>
                </a:schemeClr>
              </a:solidFill>
            </a:endParaRPr>
          </a:p>
          <a:p>
            <a:pPr fontAlgn="auto">
              <a:lnSpc>
                <a:spcPct val="90000"/>
              </a:lnSpc>
              <a:spcAft>
                <a:spcPts val="0"/>
              </a:spcAft>
              <a:buFont typeface="Wingdings 3" charset="2"/>
              <a:buChar char=""/>
              <a:defRPr/>
            </a:pPr>
            <a:r>
              <a:rPr lang="en-US" altLang="en-US" sz="2600" b="1" dirty="0">
                <a:solidFill>
                  <a:schemeClr val="accent3">
                    <a:lumMod val="50000"/>
                  </a:schemeClr>
                </a:solidFill>
              </a:rPr>
              <a:t>Damage</a:t>
            </a:r>
          </a:p>
          <a:p>
            <a:pPr lvl="1" fontAlgn="auto">
              <a:lnSpc>
                <a:spcPct val="90000"/>
              </a:lnSpc>
              <a:spcAft>
                <a:spcPts val="0"/>
              </a:spcAft>
              <a:buFont typeface="Wingdings 3" charset="2"/>
              <a:buChar char=""/>
              <a:defRPr/>
            </a:pPr>
            <a:r>
              <a:rPr lang="en-US" altLang="en-US" sz="2200" b="1" dirty="0">
                <a:solidFill>
                  <a:schemeClr val="accent3">
                    <a:lumMod val="50000"/>
                  </a:schemeClr>
                </a:solidFill>
              </a:rPr>
              <a:t>girdling of trees</a:t>
            </a:r>
          </a:p>
          <a:p>
            <a:pPr lvl="1" fontAlgn="auto">
              <a:lnSpc>
                <a:spcPct val="90000"/>
              </a:lnSpc>
              <a:spcAft>
                <a:spcPts val="0"/>
              </a:spcAft>
              <a:buFont typeface="Wingdings 3" charset="2"/>
              <a:buChar char=""/>
              <a:defRPr/>
            </a:pPr>
            <a:r>
              <a:rPr lang="en-US" altLang="en-US" sz="2200" b="1" dirty="0">
                <a:solidFill>
                  <a:schemeClr val="accent3">
                    <a:lumMod val="50000"/>
                  </a:schemeClr>
                </a:solidFill>
              </a:rPr>
              <a:t>consumption of forbs and grasses </a:t>
            </a:r>
          </a:p>
          <a:p>
            <a:pPr lvl="1" fontAlgn="auto">
              <a:lnSpc>
                <a:spcPct val="90000"/>
              </a:lnSpc>
              <a:spcAft>
                <a:spcPts val="0"/>
              </a:spcAft>
              <a:buFont typeface="Wingdings 3" charset="2"/>
              <a:buChar char=""/>
              <a:defRPr/>
            </a:pPr>
            <a:r>
              <a:rPr lang="en-US" altLang="en-US" sz="2200" b="1" dirty="0">
                <a:solidFill>
                  <a:schemeClr val="accent3">
                    <a:lumMod val="50000"/>
                  </a:schemeClr>
                </a:solidFill>
              </a:rPr>
              <a:t>chewing of irrigation lines</a:t>
            </a:r>
          </a:p>
          <a:p>
            <a:pPr lvl="1" fontAlgn="auto">
              <a:lnSpc>
                <a:spcPct val="90000"/>
              </a:lnSpc>
              <a:spcAft>
                <a:spcPts val="0"/>
              </a:spcAft>
              <a:buFont typeface="Wingdings 3" charset="2"/>
              <a:buChar char=""/>
              <a:defRPr/>
            </a:pPr>
            <a:r>
              <a:rPr lang="en-US" altLang="en-US" sz="2200" b="1" dirty="0">
                <a:solidFill>
                  <a:schemeClr val="accent3">
                    <a:lumMod val="50000"/>
                  </a:schemeClr>
                </a:solidFill>
              </a:rPr>
              <a:t>abundant burrow openings</a:t>
            </a:r>
          </a:p>
        </p:txBody>
      </p:sp>
      <p:pic>
        <p:nvPicPr>
          <p:cNvPr id="12292" name="Picture 16" descr="IMG_0318">
            <a:extLst>
              <a:ext uri="{FF2B5EF4-FFF2-40B4-BE49-F238E27FC236}">
                <a16:creationId xmlns:a16="http://schemas.microsoft.com/office/drawing/2014/main" id="{A0E1F2B5-E77E-AC4C-B70F-169E1CB2E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156" y="3805238"/>
            <a:ext cx="3436143"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Grp="1" noChangeAspect="1" noChangeArrowheads="1"/>
          </p:cNvPicPr>
          <p:nvPr>
            <p:ph sz="quarter" idx="2"/>
          </p:nvPr>
        </p:nvPicPr>
        <p:blipFill rotWithShape="1">
          <a:blip r:embed="rId4" cstate="print">
            <a:extLst>
              <a:ext uri="{28A0092B-C50C-407E-A947-70E740481C1C}">
                <a14:useLocalDpi xmlns:a14="http://schemas.microsoft.com/office/drawing/2010/main" val="0"/>
              </a:ext>
            </a:extLst>
          </a:blip>
          <a:srcRect l="4835" r="991"/>
          <a:stretch/>
        </p:blipFill>
        <p:spPr bwMode="auto">
          <a:xfrm>
            <a:off x="5060156" y="1161763"/>
            <a:ext cx="3398044" cy="2405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E52745EE-BFBB-3F40-AF6D-778D4E3197B6}"/>
              </a:ext>
            </a:extLst>
          </p:cNvPr>
          <p:cNvSpPr txBox="1"/>
          <p:nvPr/>
        </p:nvSpPr>
        <p:spPr>
          <a:xfrm>
            <a:off x="4953000" y="3548430"/>
            <a:ext cx="1371600" cy="230832"/>
          </a:xfrm>
          <a:prstGeom prst="rect">
            <a:avLst/>
          </a:prstGeom>
          <a:noFill/>
        </p:spPr>
        <p:txBody>
          <a:bodyPr wrap="square" rtlCol="0">
            <a:spAutoFit/>
          </a:bodyPr>
          <a:lstStyle/>
          <a:p>
            <a:r>
              <a:rPr lang="en-US" sz="900" dirty="0"/>
              <a:t>Photo: UC IPM</a:t>
            </a:r>
          </a:p>
        </p:txBody>
      </p:sp>
      <p:sp>
        <p:nvSpPr>
          <p:cNvPr id="7" name="TextBox 6">
            <a:extLst>
              <a:ext uri="{FF2B5EF4-FFF2-40B4-BE49-F238E27FC236}">
                <a16:creationId xmlns:a16="http://schemas.microsoft.com/office/drawing/2014/main" id="{CE4754B3-4F33-E64D-8075-46D9D8777E39}"/>
              </a:ext>
            </a:extLst>
          </p:cNvPr>
          <p:cNvSpPr txBox="1"/>
          <p:nvPr/>
        </p:nvSpPr>
        <p:spPr>
          <a:xfrm>
            <a:off x="4970834" y="6121976"/>
            <a:ext cx="1645596" cy="230832"/>
          </a:xfrm>
          <a:prstGeom prst="rect">
            <a:avLst/>
          </a:prstGeom>
          <a:noFill/>
        </p:spPr>
        <p:txBody>
          <a:bodyPr wrap="square" rtlCol="0">
            <a:spAutoFit/>
          </a:bodyPr>
          <a:lstStyle/>
          <a:p>
            <a:r>
              <a:rPr lang="en-US" sz="900" dirty="0"/>
              <a:t>Photo: David Haviland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lh3.googleusercontent.com/ox4MONEy3b72JX9mAFjcD8on-B352_-3IwbbPqTuPhazbMefWs1xALpsQfUCkhLy-IZtz0lCeGjlKX6DHZSlK6nAlSUsfgkv3au_hrGjtucK6pFhthZe-hZAWN1OqVc0BXnZZvw7F2H_WfRrO81X6neYEyO_V3q0TIU8kMqz4SZhgepAiJDgKTc-i9wHyPveKM_xJMwtbt1-akqx8HlNV2MQavTGdyyhFvqTTEhUZIf-1GNKJIYUmX2Ty56uF2hoJ8RCncgKkZ7TsxnQJj9UeRMiVCHhFCbLcO4EiGvHEo9EsEVKzKC_CpLeqajog4K7cqbjETr9QsqQUPMPdMGWwmTv43CEYEQjyPXQ_2yk-WBLGE2I76u4AI8PCZi54a62b6Z1npBxKS10Gd00DyITRkuj75pFDgtDAM-s-xKP1cJmiLewT8iMuDvk27xslyaCfRNuy_1pMh9Qt4BVV2sQCVoOpsaUEusuvYvqFVR5yfCbqE3yIb9OeH8qhnuBbB3dBoihb6VE9dOJxkRhumqctzuxBIviNYpmxZk6ItE5Ki6mOMY9dr98QJ3-hSlPkbi0kVu9ddOvEyHeCFLdQFxvvwS3iFJNBcYwaockBWTwnP5AcWhT2Wu-0TadFzjX47mdoqpGCP9yzRlxXExKR3QENr1Bn8GZZIUP054W09iaU6z_DXNsm4ZDMKkG=w711-h947-no"/>
          <p:cNvPicPr>
            <a:picLocks noChangeAspect="1" noChangeArrowheads="1"/>
          </p:cNvPicPr>
          <p:nvPr/>
        </p:nvPicPr>
        <p:blipFill rotWithShape="1">
          <a:blip r:embed="rId3">
            <a:extLst>
              <a:ext uri="{28A0092B-C50C-407E-A947-70E740481C1C}">
                <a14:useLocalDpi xmlns:a14="http://schemas.microsoft.com/office/drawing/2010/main" val="0"/>
              </a:ext>
            </a:extLst>
          </a:blip>
          <a:srcRect t="13397" b="51436"/>
          <a:stretch/>
        </p:blipFill>
        <p:spPr bwMode="auto">
          <a:xfrm>
            <a:off x="4957194" y="1608083"/>
            <a:ext cx="3882006" cy="18209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577" name="Rectangle 2">
            <a:extLst>
              <a:ext uri="{FF2B5EF4-FFF2-40B4-BE49-F238E27FC236}">
                <a16:creationId xmlns:a16="http://schemas.microsoft.com/office/drawing/2014/main" id="{9F7BCD80-DFB3-C240-9543-3395B3281D8E}"/>
              </a:ext>
            </a:extLst>
          </p:cNvPr>
          <p:cNvSpPr>
            <a:spLocks noGrp="1" noChangeArrowheads="1"/>
          </p:cNvSpPr>
          <p:nvPr>
            <p:ph type="title"/>
          </p:nvPr>
        </p:nvSpPr>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Ground Squirrels</a:t>
            </a:r>
          </a:p>
        </p:txBody>
      </p:sp>
      <p:sp>
        <p:nvSpPr>
          <p:cNvPr id="24578" name="Rectangle 4">
            <a:extLst>
              <a:ext uri="{FF2B5EF4-FFF2-40B4-BE49-F238E27FC236}">
                <a16:creationId xmlns:a16="http://schemas.microsoft.com/office/drawing/2014/main" id="{FB0EC46B-3E6E-A84E-BFEF-65AF37862EDD}"/>
              </a:ext>
            </a:extLst>
          </p:cNvPr>
          <p:cNvSpPr>
            <a:spLocks noGrp="1" noChangeArrowheads="1"/>
          </p:cNvSpPr>
          <p:nvPr>
            <p:ph type="body" sz="half" idx="1"/>
          </p:nvPr>
        </p:nvSpPr>
        <p:spPr>
          <a:xfrm>
            <a:off x="1143000" y="1205286"/>
            <a:ext cx="3733800" cy="4738316"/>
          </a:xfrm>
        </p:spPr>
        <p:txBody>
          <a:bodyPr rtlCol="0">
            <a:normAutofit fontScale="92500" lnSpcReduction="20000"/>
          </a:bodyPr>
          <a:lstStyle/>
          <a:p>
            <a:pPr fontAlgn="auto">
              <a:spcAft>
                <a:spcPts val="0"/>
              </a:spcAft>
              <a:buFont typeface="Wingdings 3" charset="2"/>
              <a:buChar char=""/>
              <a:defRPr/>
            </a:pPr>
            <a:endParaRPr lang="en-US" altLang="en-US" sz="1600" b="1" dirty="0">
              <a:solidFill>
                <a:schemeClr val="bg1"/>
              </a:solidFill>
            </a:endParaRPr>
          </a:p>
          <a:p>
            <a:pPr fontAlgn="auto">
              <a:spcAft>
                <a:spcPts val="0"/>
              </a:spcAft>
              <a:buFont typeface="Wingdings 3" charset="2"/>
              <a:buChar char=""/>
              <a:defRPr/>
            </a:pPr>
            <a:r>
              <a:rPr lang="en-US" altLang="en-US" sz="2800" b="1" dirty="0">
                <a:solidFill>
                  <a:schemeClr val="accent3">
                    <a:lumMod val="50000"/>
                  </a:schemeClr>
                </a:solidFill>
              </a:rPr>
              <a:t>Squirrels are active throughout the day and are frequently visible.</a:t>
            </a:r>
          </a:p>
          <a:p>
            <a:pPr fontAlgn="auto">
              <a:spcAft>
                <a:spcPts val="0"/>
              </a:spcAft>
              <a:buFont typeface="Wingdings 3" charset="2"/>
              <a:buChar char=""/>
              <a:defRPr/>
            </a:pPr>
            <a:endParaRPr lang="en-US" altLang="en-US" sz="2800" b="1" dirty="0">
              <a:solidFill>
                <a:schemeClr val="accent3">
                  <a:lumMod val="50000"/>
                </a:schemeClr>
              </a:solidFill>
            </a:endParaRPr>
          </a:p>
          <a:p>
            <a:pPr fontAlgn="auto">
              <a:spcAft>
                <a:spcPts val="0"/>
              </a:spcAft>
              <a:buFont typeface="Wingdings 3" charset="2"/>
              <a:buChar char=""/>
              <a:defRPr/>
            </a:pPr>
            <a:r>
              <a:rPr lang="en-US" altLang="en-US" sz="2800" b="1" dirty="0">
                <a:solidFill>
                  <a:schemeClr val="accent3">
                    <a:lumMod val="50000"/>
                  </a:schemeClr>
                </a:solidFill>
              </a:rPr>
              <a:t>They prefer to burrow next to buildings, on field edges, and alongside fencerows and roadsides.</a:t>
            </a:r>
          </a:p>
          <a:p>
            <a:pPr fontAlgn="auto">
              <a:spcAft>
                <a:spcPts val="0"/>
              </a:spcAft>
              <a:buFont typeface="Wingdings 3" charset="2"/>
              <a:buChar char=""/>
              <a:defRPr/>
            </a:pPr>
            <a:endParaRPr lang="en-US" altLang="en-US" sz="2800" b="1" dirty="0">
              <a:solidFill>
                <a:schemeClr val="bg1"/>
              </a:solidFill>
            </a:endParaRPr>
          </a:p>
        </p:txBody>
      </p:sp>
      <p:pic>
        <p:nvPicPr>
          <p:cNvPr id="7" name="Picture 4" descr="Fi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t="15253" b="26714"/>
          <a:stretch>
            <a:fillRect/>
          </a:stretch>
        </p:blipFill>
        <p:spPr>
          <a:xfrm>
            <a:off x="4957194" y="4038600"/>
            <a:ext cx="3885442" cy="169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C391027-2945-E748-8233-56035BD45D5E}"/>
              </a:ext>
            </a:extLst>
          </p:cNvPr>
          <p:cNvSpPr txBox="1"/>
          <p:nvPr/>
        </p:nvSpPr>
        <p:spPr>
          <a:xfrm>
            <a:off x="4953000" y="3548430"/>
            <a:ext cx="1371600" cy="230832"/>
          </a:xfrm>
          <a:prstGeom prst="rect">
            <a:avLst/>
          </a:prstGeom>
          <a:noFill/>
        </p:spPr>
        <p:txBody>
          <a:bodyPr wrap="square" rtlCol="0">
            <a:spAutoFit/>
          </a:bodyPr>
          <a:lstStyle/>
          <a:p>
            <a:r>
              <a:rPr lang="en-US" sz="900" dirty="0"/>
              <a:t>Photo: Niamh Quinn</a:t>
            </a:r>
          </a:p>
        </p:txBody>
      </p:sp>
      <p:sp>
        <p:nvSpPr>
          <p:cNvPr id="8" name="TextBox 7">
            <a:extLst>
              <a:ext uri="{FF2B5EF4-FFF2-40B4-BE49-F238E27FC236}">
                <a16:creationId xmlns:a16="http://schemas.microsoft.com/office/drawing/2014/main" id="{7AA6C3A3-A37F-EE4E-B8B7-CEFDFE7D159D}"/>
              </a:ext>
            </a:extLst>
          </p:cNvPr>
          <p:cNvSpPr txBox="1"/>
          <p:nvPr/>
        </p:nvSpPr>
        <p:spPr>
          <a:xfrm>
            <a:off x="4987047" y="5828186"/>
            <a:ext cx="1371600" cy="230832"/>
          </a:xfrm>
          <a:prstGeom prst="rect">
            <a:avLst/>
          </a:prstGeom>
          <a:noFill/>
        </p:spPr>
        <p:txBody>
          <a:bodyPr wrap="square" rtlCol="0">
            <a:spAutoFit/>
          </a:bodyPr>
          <a:lstStyle/>
          <a:p>
            <a:r>
              <a:rPr lang="en-US" sz="900" dirty="0"/>
              <a:t>Photo: Roger Baldwin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1749AE81-E21C-F243-A4EC-C2A867CE40E4}"/>
              </a:ext>
            </a:extLst>
          </p:cNvPr>
          <p:cNvSpPr>
            <a:spLocks noGrp="1" noChangeArrowheads="1"/>
          </p:cNvSpPr>
          <p:nvPr>
            <p:ph type="title"/>
          </p:nvPr>
        </p:nvSpPr>
        <p:spPr>
          <a:xfrm>
            <a:off x="601662" y="274638"/>
            <a:ext cx="8389938" cy="1096962"/>
          </a:xfrm>
        </p:spPr>
        <p:txBody>
          <a:bodyPr rtlCol="0">
            <a:normAutofit/>
          </a:bodyPr>
          <a:lstStyle/>
          <a:p>
            <a:pPr fontAlgn="auto">
              <a:spcAft>
                <a:spcPts val="0"/>
              </a:spcAft>
              <a:defRPr/>
            </a:pPr>
            <a:r>
              <a:rPr lang="en-US" altLang="en-US" sz="3200" b="1" dirty="0">
                <a:solidFill>
                  <a:schemeClr val="accent6">
                    <a:lumMod val="75000"/>
                  </a:schemeClr>
                </a:solidFill>
              </a:rPr>
              <a:t>Species Identification – Tree Squirrels</a:t>
            </a:r>
          </a:p>
        </p:txBody>
      </p:sp>
      <p:sp>
        <p:nvSpPr>
          <p:cNvPr id="32770" name="Rectangle 4">
            <a:extLst>
              <a:ext uri="{FF2B5EF4-FFF2-40B4-BE49-F238E27FC236}">
                <a16:creationId xmlns:a16="http://schemas.microsoft.com/office/drawing/2014/main" id="{196285DB-4A2C-F544-A1DF-4F3F6AA099C9}"/>
              </a:ext>
            </a:extLst>
          </p:cNvPr>
          <p:cNvSpPr>
            <a:spLocks noGrp="1" noChangeArrowheads="1"/>
          </p:cNvSpPr>
          <p:nvPr>
            <p:ph type="body" sz="half" idx="1"/>
          </p:nvPr>
        </p:nvSpPr>
        <p:spPr>
          <a:xfrm>
            <a:off x="1066800" y="1371600"/>
            <a:ext cx="4038600" cy="4525963"/>
          </a:xfrm>
        </p:spPr>
        <p:txBody>
          <a:bodyPr rtlCol="0">
            <a:normAutofit/>
          </a:bodyPr>
          <a:lstStyle/>
          <a:p>
            <a:pPr fontAlgn="auto">
              <a:spcAft>
                <a:spcPts val="0"/>
              </a:spcAft>
              <a:buFont typeface="Wingdings 3" charset="2"/>
              <a:buChar char=""/>
              <a:defRPr/>
            </a:pPr>
            <a:r>
              <a:rPr lang="en-US" altLang="en-US" sz="2800" b="1" dirty="0">
                <a:solidFill>
                  <a:schemeClr val="accent3">
                    <a:lumMod val="50000"/>
                  </a:schemeClr>
                </a:solidFill>
              </a:rPr>
              <a:t>Eastern fox squirrel causes the most damage.</a:t>
            </a:r>
          </a:p>
          <a:p>
            <a:pPr fontAlgn="auto">
              <a:spcAft>
                <a:spcPts val="0"/>
              </a:spcAft>
              <a:buFont typeface="Wingdings 3" charset="2"/>
              <a:buChar char=""/>
              <a:defRPr/>
            </a:pPr>
            <a:r>
              <a:rPr lang="en-US" altLang="en-US" sz="2800" b="1" dirty="0">
                <a:solidFill>
                  <a:schemeClr val="accent3">
                    <a:lumMod val="50000"/>
                  </a:schemeClr>
                </a:solidFill>
              </a:rPr>
              <a:t>Are diurnal.</a:t>
            </a:r>
          </a:p>
          <a:p>
            <a:pPr fontAlgn="auto">
              <a:spcAft>
                <a:spcPts val="0"/>
              </a:spcAft>
              <a:buFont typeface="Wingdings 3" charset="2"/>
              <a:buChar char=""/>
              <a:defRPr/>
            </a:pPr>
            <a:r>
              <a:rPr lang="en-US" altLang="en-US" sz="2800" b="1" dirty="0">
                <a:solidFill>
                  <a:schemeClr val="accent3">
                    <a:lumMod val="50000"/>
                  </a:schemeClr>
                </a:solidFill>
              </a:rPr>
              <a:t>Will consume fruits and nuts, dig holes in lawns, chew on cables, and nest in buildings.</a:t>
            </a:r>
          </a:p>
        </p:txBody>
      </p:sp>
      <p:pic>
        <p:nvPicPr>
          <p:cNvPr id="21507" name="Picture 8" descr="fileimage">
            <a:hlinkClick r:id="rId3"/>
            <a:extLst>
              <a:ext uri="{FF2B5EF4-FFF2-40B4-BE49-F238E27FC236}">
                <a16:creationId xmlns:a16="http://schemas.microsoft.com/office/drawing/2014/main" id="{69FB5BA5-907C-AE4C-A3F7-83AED2611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574" y="936889"/>
            <a:ext cx="2074702" cy="308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8E10F485-8906-4C40-A3CE-8DB9B27844A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6550" y="3581400"/>
            <a:ext cx="24574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085B512-7DB8-754F-AE18-A4B0C603F22B}"/>
              </a:ext>
            </a:extLst>
          </p:cNvPr>
          <p:cNvSpPr txBox="1"/>
          <p:nvPr/>
        </p:nvSpPr>
        <p:spPr>
          <a:xfrm>
            <a:off x="5410200" y="4018755"/>
            <a:ext cx="1371600" cy="230832"/>
          </a:xfrm>
          <a:prstGeom prst="rect">
            <a:avLst/>
          </a:prstGeom>
          <a:noFill/>
        </p:spPr>
        <p:txBody>
          <a:bodyPr wrap="square" rtlCol="0">
            <a:spAutoFit/>
          </a:bodyPr>
          <a:lstStyle/>
          <a:p>
            <a:r>
              <a:rPr lang="en-US" sz="900" dirty="0"/>
              <a:t>Photo: UC IPM</a:t>
            </a:r>
          </a:p>
        </p:txBody>
      </p:sp>
      <p:sp>
        <p:nvSpPr>
          <p:cNvPr id="7" name="TextBox 6">
            <a:extLst>
              <a:ext uri="{FF2B5EF4-FFF2-40B4-BE49-F238E27FC236}">
                <a16:creationId xmlns:a16="http://schemas.microsoft.com/office/drawing/2014/main" id="{18D4019F-D88E-0940-91A6-AD8814655A73}"/>
              </a:ext>
            </a:extLst>
          </p:cNvPr>
          <p:cNvSpPr txBox="1"/>
          <p:nvPr/>
        </p:nvSpPr>
        <p:spPr>
          <a:xfrm>
            <a:off x="5572125" y="6467946"/>
            <a:ext cx="1371600" cy="230832"/>
          </a:xfrm>
          <a:prstGeom prst="rect">
            <a:avLst/>
          </a:prstGeom>
          <a:noFill/>
        </p:spPr>
        <p:txBody>
          <a:bodyPr wrap="square" rtlCol="0">
            <a:spAutoFit/>
          </a:bodyPr>
          <a:lstStyle/>
          <a:p>
            <a:r>
              <a:rPr lang="en-US" sz="900" dirty="0"/>
              <a:t>Photo: R Baldwin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3D0102B-290A-794C-9D8A-D05D9F67EBDC}"/>
              </a:ext>
            </a:extLst>
          </p:cNvPr>
          <p:cNvSpPr>
            <a:spLocks noGrp="1" noChangeArrowheads="1"/>
          </p:cNvSpPr>
          <p:nvPr>
            <p:ph type="title"/>
          </p:nvPr>
        </p:nvSpPr>
        <p:spPr>
          <a:xfrm>
            <a:off x="685800" y="321204"/>
            <a:ext cx="8839200" cy="1143000"/>
          </a:xfrm>
        </p:spPr>
        <p:txBody>
          <a:bodyPr/>
          <a:lstStyle/>
          <a:p>
            <a:pPr eaLnBrk="1" hangingPunct="1"/>
            <a:r>
              <a:rPr lang="en-US" altLang="en-US" sz="3200" b="1">
                <a:solidFill>
                  <a:schemeClr val="accent6">
                    <a:lumMod val="75000"/>
                  </a:schemeClr>
                </a:solidFill>
              </a:rPr>
              <a:t>Species </a:t>
            </a:r>
            <a:r>
              <a:rPr lang="en-US" altLang="en-US" sz="3200" b="1" dirty="0">
                <a:solidFill>
                  <a:schemeClr val="accent6">
                    <a:lumMod val="75000"/>
                  </a:schemeClr>
                </a:solidFill>
              </a:rPr>
              <a:t>Identification – Tree Squirrels</a:t>
            </a:r>
            <a:endParaRPr lang="en-US" altLang="en-US" sz="3200" dirty="0">
              <a:solidFill>
                <a:schemeClr val="tx1"/>
              </a:solidFill>
              <a:latin typeface="Times New Roman" panose="02020603050405020304" pitchFamily="18" charset="0"/>
            </a:endParaRPr>
          </a:p>
        </p:txBody>
      </p:sp>
      <p:pic>
        <p:nvPicPr>
          <p:cNvPr id="10243" name="Picture 2">
            <a:extLst>
              <a:ext uri="{FF2B5EF4-FFF2-40B4-BE49-F238E27FC236}">
                <a16:creationId xmlns:a16="http://schemas.microsoft.com/office/drawing/2014/main" id="{A858BD3A-3848-5243-8535-5622371C3F4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217" y="1130174"/>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
            <a:extLst>
              <a:ext uri="{FF2B5EF4-FFF2-40B4-BE49-F238E27FC236}">
                <a16:creationId xmlns:a16="http://schemas.microsoft.com/office/drawing/2014/main" id="{DC03047D-8D95-4C4C-97E3-DF3BC2FAA07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13828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a:extLst>
              <a:ext uri="{FF2B5EF4-FFF2-40B4-BE49-F238E27FC236}">
                <a16:creationId xmlns:a16="http://schemas.microsoft.com/office/drawing/2014/main" id="{2943E813-2ACF-4A4C-A561-6F78C487741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8838" y="3958696"/>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E531749-5F93-2B4A-8065-907B9B4F1D88}"/>
              </a:ext>
            </a:extLst>
          </p:cNvPr>
          <p:cNvSpPr txBox="1"/>
          <p:nvPr/>
        </p:nvSpPr>
        <p:spPr>
          <a:xfrm>
            <a:off x="5029200" y="6556386"/>
            <a:ext cx="2667000" cy="230832"/>
          </a:xfrm>
          <a:prstGeom prst="rect">
            <a:avLst/>
          </a:prstGeom>
          <a:noFill/>
        </p:spPr>
        <p:txBody>
          <a:bodyPr wrap="square" rtlCol="0">
            <a:spAutoFit/>
          </a:bodyPr>
          <a:lstStyle/>
          <a:p>
            <a:r>
              <a:rPr lang="en-US" sz="900" dirty="0"/>
              <a:t>Douglas squirrel (Photo: Christopher Christie)</a:t>
            </a:r>
          </a:p>
        </p:txBody>
      </p:sp>
      <p:sp>
        <p:nvSpPr>
          <p:cNvPr id="8" name="TextBox 7">
            <a:extLst>
              <a:ext uri="{FF2B5EF4-FFF2-40B4-BE49-F238E27FC236}">
                <a16:creationId xmlns:a16="http://schemas.microsoft.com/office/drawing/2014/main" id="{205891D2-3CEA-1D4A-9A1A-C12667165203}"/>
              </a:ext>
            </a:extLst>
          </p:cNvPr>
          <p:cNvSpPr txBox="1"/>
          <p:nvPr/>
        </p:nvSpPr>
        <p:spPr>
          <a:xfrm>
            <a:off x="5029200" y="3701924"/>
            <a:ext cx="2234119" cy="230832"/>
          </a:xfrm>
          <a:prstGeom prst="rect">
            <a:avLst/>
          </a:prstGeom>
          <a:noFill/>
        </p:spPr>
        <p:txBody>
          <a:bodyPr wrap="square" rtlCol="0">
            <a:spAutoFit/>
          </a:bodyPr>
          <a:lstStyle/>
          <a:p>
            <a:r>
              <a:rPr lang="en-US" sz="900" dirty="0"/>
              <a:t>Eastern gray (Photo: Jerry P. Clark)</a:t>
            </a:r>
          </a:p>
        </p:txBody>
      </p:sp>
      <p:sp>
        <p:nvSpPr>
          <p:cNvPr id="9" name="TextBox 8">
            <a:extLst>
              <a:ext uri="{FF2B5EF4-FFF2-40B4-BE49-F238E27FC236}">
                <a16:creationId xmlns:a16="http://schemas.microsoft.com/office/drawing/2014/main" id="{FABBBBDC-E8E4-134C-8304-0A2BCD2BF360}"/>
              </a:ext>
            </a:extLst>
          </p:cNvPr>
          <p:cNvSpPr txBox="1"/>
          <p:nvPr/>
        </p:nvSpPr>
        <p:spPr>
          <a:xfrm>
            <a:off x="1447800" y="3701924"/>
            <a:ext cx="1828800" cy="230832"/>
          </a:xfrm>
          <a:prstGeom prst="rect">
            <a:avLst/>
          </a:prstGeom>
          <a:noFill/>
        </p:spPr>
        <p:txBody>
          <a:bodyPr wrap="square" rtlCol="0">
            <a:spAutoFit/>
          </a:bodyPr>
          <a:lstStyle/>
          <a:p>
            <a:r>
              <a:rPr lang="en-US" sz="900" dirty="0"/>
              <a:t>Eastern fox (Photo: UC IPM)</a:t>
            </a:r>
          </a:p>
        </p:txBody>
      </p:sp>
      <p:sp>
        <p:nvSpPr>
          <p:cNvPr id="10" name="TextBox 9">
            <a:extLst>
              <a:ext uri="{FF2B5EF4-FFF2-40B4-BE49-F238E27FC236}">
                <a16:creationId xmlns:a16="http://schemas.microsoft.com/office/drawing/2014/main" id="{671841C5-CCB2-5349-BA0F-40D9E28E4B0A}"/>
              </a:ext>
            </a:extLst>
          </p:cNvPr>
          <p:cNvSpPr txBox="1"/>
          <p:nvPr/>
        </p:nvSpPr>
        <p:spPr>
          <a:xfrm>
            <a:off x="1447800" y="6556386"/>
            <a:ext cx="2362200" cy="230832"/>
          </a:xfrm>
          <a:prstGeom prst="rect">
            <a:avLst/>
          </a:prstGeom>
          <a:noFill/>
        </p:spPr>
        <p:txBody>
          <a:bodyPr wrap="square" rtlCol="0">
            <a:spAutoFit/>
          </a:bodyPr>
          <a:lstStyle/>
          <a:p>
            <a:r>
              <a:rPr lang="en-US" sz="900" dirty="0"/>
              <a:t>Western gray (Photo: UC IPM)</a:t>
            </a:r>
          </a:p>
        </p:txBody>
      </p:sp>
      <p:pic>
        <p:nvPicPr>
          <p:cNvPr id="3" name="Picture 2">
            <a:extLst>
              <a:ext uri="{FF2B5EF4-FFF2-40B4-BE49-F238E27FC236}">
                <a16:creationId xmlns:a16="http://schemas.microsoft.com/office/drawing/2014/main" id="{2F5943BC-1D08-E847-8DF8-4AFDBD5F3B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0651" y="3989041"/>
            <a:ext cx="3728134" cy="2487959"/>
          </a:xfrm>
          <a:prstGeom prst="rect">
            <a:avLst/>
          </a:prstGeom>
        </p:spPr>
      </p:pic>
    </p:spTree>
    <p:extLst>
      <p:ext uri="{BB962C8B-B14F-4D97-AF65-F5344CB8AC3E}">
        <p14:creationId xmlns:p14="http://schemas.microsoft.com/office/powerpoint/2010/main" val="1647853897"/>
      </p:ext>
    </p:extLst>
  </p:cSld>
  <p:clrMapOvr>
    <a:masterClrMapping/>
  </p:clrMapOvr>
</p:sld>
</file>

<file path=ppt/theme/theme1.xml><?xml version="1.0" encoding="utf-8"?>
<a:theme xmlns:a="http://schemas.openxmlformats.org/drawingml/2006/main" name="Wisp">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{FAD14635-BFF9-834F-BE50-C672733D6B82}tf10001069</Template>
  <TotalTime>11931</TotalTime>
  <Words>4422</Words>
  <Application>Microsoft Macintosh PowerPoint</Application>
  <PresentationFormat>On-screen Show (4:3)</PresentationFormat>
  <Paragraphs>352</Paragraphs>
  <Slides>28</Slides>
  <Notes>28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4" baseType="lpstr">
      <vt:lpstr>Arial</vt:lpstr>
      <vt:lpstr>Century Gothic</vt:lpstr>
      <vt:lpstr>Times New Roman</vt:lpstr>
      <vt:lpstr>Wingdings 3</vt:lpstr>
      <vt:lpstr>Wisp</vt:lpstr>
      <vt:lpstr>Chart</vt:lpstr>
      <vt:lpstr>Vertebrate Pests Around the Garden and Home</vt:lpstr>
      <vt:lpstr>What Are Vertebrate Pests?</vt:lpstr>
      <vt:lpstr>Current Control Strategies</vt:lpstr>
      <vt:lpstr>Importance of Biology/Ecology</vt:lpstr>
      <vt:lpstr>Management Strategy</vt:lpstr>
      <vt:lpstr>Species Identification – Ground Squirrels</vt:lpstr>
      <vt:lpstr>Species Identification – Ground Squirrels</vt:lpstr>
      <vt:lpstr>Species Identification – Tree Squirrels</vt:lpstr>
      <vt:lpstr>Species Identification – Tree Squirrels</vt:lpstr>
      <vt:lpstr>Species Identification – Tree Squirrels</vt:lpstr>
      <vt:lpstr>Species Identification – Pocket Gophers</vt:lpstr>
      <vt:lpstr>PowerPoint Presentation</vt:lpstr>
      <vt:lpstr>Species Identification – Pocket Gophers</vt:lpstr>
      <vt:lpstr>Species Identification – Moles</vt:lpstr>
      <vt:lpstr>Species Identification – Moles</vt:lpstr>
      <vt:lpstr>Species Identification – Meadow Voles</vt:lpstr>
      <vt:lpstr>Species Identification – Meadow Voles</vt:lpstr>
      <vt:lpstr>Species Identification – Other Rodents</vt:lpstr>
      <vt:lpstr>Species Identification – Hares &amp; Rabbits</vt:lpstr>
      <vt:lpstr>Species Identification – Hares &amp; Rabbits</vt:lpstr>
      <vt:lpstr>Species Identification – Raccoon and Opossum</vt:lpstr>
      <vt:lpstr>Species Identification – Skunks</vt:lpstr>
      <vt:lpstr>Species Identification – Deer</vt:lpstr>
      <vt:lpstr>PowerPoint Presentation</vt:lpstr>
      <vt:lpstr>IPM for Vertebrate Pests</vt:lpstr>
      <vt:lpstr>What Control Options are Available?</vt:lpstr>
      <vt:lpstr>Control Options—Trapping</vt:lpstr>
      <vt:lpstr>Developed by the University of California Statewide Integrated Pest Management Program (UC IPM)</vt:lpstr>
    </vt:vector>
  </TitlesOfParts>
  <Company>nmsu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Roger Baldwin</dc:creator>
  <cp:lastModifiedBy>Karey Windbiel</cp:lastModifiedBy>
  <cp:revision>218</cp:revision>
  <cp:lastPrinted>2019-10-08T21:59:03Z</cp:lastPrinted>
  <dcterms:created xsi:type="dcterms:W3CDTF">2008-05-19T00:01:37Z</dcterms:created>
  <dcterms:modified xsi:type="dcterms:W3CDTF">2019-10-08T22:09:35Z</dcterms:modified>
</cp:coreProperties>
</file>