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307" r:id="rId1"/>
  </p:sldMasterIdLst>
  <p:notesMasterIdLst>
    <p:notesMasterId r:id="rId36"/>
  </p:notesMasterIdLst>
  <p:handoutMasterIdLst>
    <p:handoutMasterId r:id="rId37"/>
  </p:handoutMasterIdLst>
  <p:sldIdLst>
    <p:sldId id="1129" r:id="rId2"/>
    <p:sldId id="1303" r:id="rId3"/>
    <p:sldId id="1304" r:id="rId4"/>
    <p:sldId id="1305" r:id="rId5"/>
    <p:sldId id="1306" r:id="rId6"/>
    <p:sldId id="1307" r:id="rId7"/>
    <p:sldId id="1308" r:id="rId8"/>
    <p:sldId id="1309" r:id="rId9"/>
    <p:sldId id="1310" r:id="rId10"/>
    <p:sldId id="1335" r:id="rId11"/>
    <p:sldId id="1336" r:id="rId12"/>
    <p:sldId id="1312" r:id="rId13"/>
    <p:sldId id="1313" r:id="rId14"/>
    <p:sldId id="1314" r:id="rId15"/>
    <p:sldId id="1315" r:id="rId16"/>
    <p:sldId id="1316" r:id="rId17"/>
    <p:sldId id="1317" r:id="rId18"/>
    <p:sldId id="1318" r:id="rId19"/>
    <p:sldId id="1319" r:id="rId20"/>
    <p:sldId id="1320" r:id="rId21"/>
    <p:sldId id="1321" r:id="rId22"/>
    <p:sldId id="1322" r:id="rId23"/>
    <p:sldId id="1323" r:id="rId24"/>
    <p:sldId id="1324" r:id="rId25"/>
    <p:sldId id="1325" r:id="rId26"/>
    <p:sldId id="1326" r:id="rId27"/>
    <p:sldId id="1327" r:id="rId28"/>
    <p:sldId id="1328" r:id="rId29"/>
    <p:sldId id="1329" r:id="rId30"/>
    <p:sldId id="1330" r:id="rId31"/>
    <p:sldId id="1331" r:id="rId32"/>
    <p:sldId id="1332" r:id="rId33"/>
    <p:sldId id="1333" r:id="rId34"/>
    <p:sldId id="1210" r:id="rId35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1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37A0F"/>
    <a:srgbClr val="CF9E01"/>
    <a:srgbClr val="E1AC01"/>
    <a:srgbClr val="FAF515"/>
    <a:srgbClr val="FF0000"/>
    <a:srgbClr val="0000FF"/>
    <a:srgbClr val="FF1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9" autoAdjust="0"/>
    <p:restoredTop sz="93943" autoAdjust="0"/>
  </p:normalViewPr>
  <p:slideViewPr>
    <p:cSldViewPr>
      <p:cViewPr>
        <p:scale>
          <a:sx n="125" d="100"/>
          <a:sy n="125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528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defTabSz="923044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 defTabSz="923044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583BC98-466E-417F-8382-457FF254E0F2}" type="datetime1">
              <a:rPr lang="en-US"/>
              <a:pPr>
                <a:defRPr/>
              </a:pPr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776265"/>
            <a:ext cx="2971800" cy="4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defTabSz="923044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776265"/>
            <a:ext cx="2971800" cy="4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 defTabSz="923044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AAA27D7-B39F-457E-9243-56879E302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defTabSz="923044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>
            <a:lvl1pPr algn="r" defTabSz="923044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705C635-4D7B-4596-B715-1AF7A0BF4200}" type="datetime1">
              <a:rPr lang="en-US"/>
              <a:pPr>
                <a:defRPr/>
              </a:pPr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87302" tIns="43652" rIns="87302" bIns="436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88919"/>
            <a:ext cx="5486400" cy="41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76265"/>
            <a:ext cx="2971800" cy="4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defTabSz="923044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76265"/>
            <a:ext cx="2971800" cy="4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80" tIns="46140" rIns="92280" bIns="46140" numCol="1" anchor="b" anchorCtr="0" compatLnSpc="1">
            <a:prstTxWarp prst="textNoShape">
              <a:avLst/>
            </a:prstTxWarp>
          </a:bodyPr>
          <a:lstStyle>
            <a:lvl1pPr algn="r" defTabSz="923044">
              <a:defRPr sz="12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1C43E41-0052-4A74-9AC5-C353E99EA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32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ＭＳ Ｐゴシック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ＭＳ Ｐゴシック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ＭＳ Ｐゴシック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5F500-8992-4E80-A8A8-B65F21296872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71989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983" indent="-285379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513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120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725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1330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937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4541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1148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5DE621-6DA2-4C44-BAAE-7C4C37D7478E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71989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983" indent="-285379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513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120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725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1330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937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4541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1148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5DE621-6DA2-4C44-BAAE-7C4C37D7478E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19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1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71989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983" indent="-285379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513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120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725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1330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937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4541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1148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5DE621-6DA2-4C44-BAAE-7C4C37D7478E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26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Times New Roman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983" indent="-285379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513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120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725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1330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937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4541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1148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B33DC9-F797-4A82-BA34-546597EE1364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33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2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0172" indent="-269297" defTabSz="91112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77188" indent="-215438" defTabSz="91112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08063" indent="-215438" defTabSz="91112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38939" indent="-215438" defTabSz="91112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69814" indent="-215438" defTabSz="9111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00690" indent="-215438" defTabSz="9111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31564" indent="-215438" defTabSz="9111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62440" indent="-215438" defTabSz="9111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1EBB4C6-A11F-451F-BA1B-8D2813C5D55D}" type="slidenum">
              <a:rPr lang="en-US" alt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71989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983" indent="-285379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513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120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725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1330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937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4541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1148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5DE621-6DA2-4C44-BAAE-7C4C37D7478E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11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71989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983" indent="-285379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513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120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725" indent="-228303" defTabSz="922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1330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7937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4541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1148" indent="-228303" defTabSz="922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5DE621-6DA2-4C44-BAAE-7C4C37D7478E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43E41-0052-4A74-9AC5-C353E99EAF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0757" r="3761" b="31350"/>
          <a:stretch/>
        </p:blipFill>
        <p:spPr>
          <a:xfrm>
            <a:off x="401196" y="6019800"/>
            <a:ext cx="107035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3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0757" r="3761" b="31350"/>
          <a:stretch/>
        </p:blipFill>
        <p:spPr>
          <a:xfrm>
            <a:off x="401196" y="6019800"/>
            <a:ext cx="107035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7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5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0757" r="3761" b="31350"/>
          <a:stretch/>
        </p:blipFill>
        <p:spPr>
          <a:xfrm>
            <a:off x="401196" y="6019800"/>
            <a:ext cx="107035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4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0757" r="3761" b="31350"/>
          <a:stretch/>
        </p:blipFill>
        <p:spPr>
          <a:xfrm>
            <a:off x="401196" y="6019800"/>
            <a:ext cx="107035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1EFCA9-2068-4317-8C42-C0F52A89B6E0}" type="datetimeFigureOut">
              <a:rPr lang="en-US" smtClean="0">
                <a:solidFill>
                  <a:srgbClr val="CCDDEA">
                    <a:shade val="50000"/>
                  </a:srgbClr>
                </a:solidFill>
                <a:latin typeface="Verdan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11/2/2016</a:t>
            </a:fld>
            <a:endParaRPr lang="en-US" dirty="0">
              <a:solidFill>
                <a:srgbClr val="CCDDEA">
                  <a:shade val="50000"/>
                </a:srgbClr>
              </a:solidFill>
              <a:latin typeface="Verdana"/>
              <a:ea typeface="+mn-ea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CDDEA">
                  <a:shade val="50000"/>
                </a:srgbClr>
              </a:solidFill>
              <a:latin typeface="Verdana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ED59F6-8C44-4B01-B440-4A37431DF9EC}" type="slidenum">
              <a:rPr lang="en-US" smtClean="0">
                <a:solidFill>
                  <a:srgbClr val="CCDDEA">
                    <a:shade val="50000"/>
                  </a:srgbClr>
                </a:solidFill>
                <a:latin typeface="Verdana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CDDEA">
                  <a:shade val="50000"/>
                </a:srgbClr>
              </a:solidFill>
              <a:latin typeface="Verdana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0757" r="3761" b="31350"/>
          <a:stretch/>
        </p:blipFill>
        <p:spPr>
          <a:xfrm>
            <a:off x="401196" y="6019800"/>
            <a:ext cx="107035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9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sromero@ucdavis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"/>
          <a:stretch/>
        </p:blipFill>
        <p:spPr>
          <a:xfrm>
            <a:off x="273316" y="268394"/>
            <a:ext cx="8626337" cy="62980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6021110"/>
          </a:xfrm>
        </p:spPr>
        <p:txBody>
          <a:bodyPr>
            <a:noAutofit/>
          </a:bodyPr>
          <a:lstStyle/>
          <a:p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467139" y="2458091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algn="r" fontAlgn="auto">
              <a:spcBef>
                <a:spcPts val="0"/>
              </a:spcBef>
              <a:spcAft>
                <a:spcPts val="0"/>
              </a:spcAft>
              <a:buClr>
                <a:srgbClr val="F1B60F"/>
              </a:buClr>
              <a:buSzPct val="80000"/>
            </a:pPr>
            <a:endParaRPr lang="en-US" sz="3000" dirty="0">
              <a:solidFill>
                <a:srgbClr val="FFFFFF"/>
              </a:solidFill>
              <a:latin typeface="Verdan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0" y="177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7" name="Picture 3" descr="CRC_RG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9" t="-10818" r="-2275" b="-16300"/>
          <a:stretch/>
        </p:blipFill>
        <p:spPr bwMode="auto">
          <a:xfrm>
            <a:off x="609600" y="5920070"/>
            <a:ext cx="2362200" cy="54425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609600" y="3352800"/>
            <a:ext cx="79720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/>
              <a:cs typeface="+mj-cs"/>
            </a:endParaRPr>
          </a:p>
          <a:p>
            <a:pPr algn="ctr"/>
            <a:r>
              <a:rPr lang="en-US" sz="2800" b="1" dirty="0">
                <a:solidFill>
                  <a:srgbClr val="F1B60F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The Power of Media in Policy Change</a:t>
            </a:r>
          </a:p>
          <a:p>
            <a:pPr algn="ctr"/>
            <a:endParaRPr lang="en-US" sz="2800" b="1" dirty="0">
              <a:solidFill>
                <a:srgbClr val="F1B60F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5812816"/>
            <a:ext cx="309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Mindy Romero, Ph.D.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Director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8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/>
          <a:lstStyle/>
          <a:p>
            <a:pPr algn="ctr"/>
            <a:r>
              <a:rPr lang="en-US" dirty="0" smtClean="0"/>
              <a:t>CCEP Impact: State Legislature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5105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600" dirty="0"/>
              <a:t>Introduced </a:t>
            </a:r>
            <a:r>
              <a:rPr lang="en-US" sz="4600" dirty="0" smtClean="0"/>
              <a:t>Legislation</a:t>
            </a:r>
          </a:p>
          <a:p>
            <a:endParaRPr lang="en-US" sz="4600" dirty="0"/>
          </a:p>
          <a:p>
            <a:r>
              <a:rPr lang="en-US" sz="4600" dirty="0"/>
              <a:t>ACA 7 (2016): </a:t>
            </a:r>
            <a:r>
              <a:rPr lang="en-US" sz="4600" dirty="0" smtClean="0"/>
              <a:t>16 </a:t>
            </a:r>
            <a:r>
              <a:rPr lang="en-US" sz="4600" dirty="0"/>
              <a:t>years of age to vote in elections </a:t>
            </a:r>
            <a:r>
              <a:rPr lang="en-US" sz="4600" dirty="0" smtClean="0"/>
              <a:t>for governing </a:t>
            </a:r>
            <a:r>
              <a:rPr lang="en-US" sz="4600" dirty="0"/>
              <a:t>boards at </a:t>
            </a:r>
            <a:endParaRPr lang="en-US" sz="4600" dirty="0" smtClean="0"/>
          </a:p>
          <a:p>
            <a:pPr marL="0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                      their </a:t>
            </a:r>
            <a:r>
              <a:rPr lang="en-US" sz="4600" dirty="0"/>
              <a:t>local </a:t>
            </a:r>
            <a:r>
              <a:rPr lang="en-US" sz="4600" dirty="0" smtClean="0"/>
              <a:t>school </a:t>
            </a:r>
            <a:r>
              <a:rPr lang="en-US" sz="4600" dirty="0"/>
              <a:t>or college.</a:t>
            </a:r>
          </a:p>
          <a:p>
            <a:endParaRPr lang="en-US" sz="4600" dirty="0" smtClean="0"/>
          </a:p>
          <a:p>
            <a:r>
              <a:rPr lang="en-US" sz="4600" dirty="0" smtClean="0"/>
              <a:t>SB </a:t>
            </a:r>
            <a:r>
              <a:rPr lang="en-US" sz="4600" dirty="0"/>
              <a:t>946 (2016</a:t>
            </a:r>
            <a:r>
              <a:rPr lang="en-US" sz="4600" dirty="0" smtClean="0"/>
              <a:t>): Makes </a:t>
            </a:r>
            <a:r>
              <a:rPr lang="en-US" sz="4600" dirty="0"/>
              <a:t>it possible for high school students to serve as poll </a:t>
            </a:r>
            <a:endParaRPr lang="en-US" sz="4600" dirty="0" smtClean="0"/>
          </a:p>
          <a:p>
            <a:pPr marL="0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                       workers </a:t>
            </a:r>
            <a:r>
              <a:rPr lang="en-US" sz="4600" dirty="0"/>
              <a:t>in </a:t>
            </a:r>
            <a:r>
              <a:rPr lang="en-US" sz="4600" dirty="0" smtClean="0"/>
              <a:t>elections</a:t>
            </a:r>
            <a:r>
              <a:rPr lang="en-US" sz="4600" dirty="0"/>
              <a:t>.</a:t>
            </a:r>
          </a:p>
          <a:p>
            <a:endParaRPr lang="en-US" sz="4600" dirty="0" smtClean="0"/>
          </a:p>
          <a:p>
            <a:r>
              <a:rPr lang="en-US" sz="4600" dirty="0" smtClean="0"/>
              <a:t>AB </a:t>
            </a:r>
            <a:r>
              <a:rPr lang="en-US" sz="4600" dirty="0"/>
              <a:t>2516 (2016</a:t>
            </a:r>
            <a:r>
              <a:rPr lang="en-US" sz="4600" dirty="0" smtClean="0"/>
              <a:t>): 16 </a:t>
            </a:r>
            <a:r>
              <a:rPr lang="en-US" sz="4600" dirty="0"/>
              <a:t>or </a:t>
            </a:r>
            <a:r>
              <a:rPr lang="en-US" sz="4600" dirty="0" smtClean="0"/>
              <a:t>older to </a:t>
            </a:r>
            <a:r>
              <a:rPr lang="en-US" sz="4600" dirty="0"/>
              <a:t>vote in </a:t>
            </a:r>
            <a:r>
              <a:rPr lang="en-US" sz="4600" dirty="0" smtClean="0"/>
              <a:t>elections </a:t>
            </a:r>
            <a:r>
              <a:rPr lang="en-US" sz="4600" dirty="0"/>
              <a:t>for governing boards at </a:t>
            </a:r>
            <a:r>
              <a:rPr lang="en-US" sz="4600" dirty="0" smtClean="0"/>
              <a:t>their                       </a:t>
            </a:r>
          </a:p>
          <a:p>
            <a:pPr marL="0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                          local school </a:t>
            </a:r>
            <a:r>
              <a:rPr lang="en-US" sz="4600" dirty="0"/>
              <a:t>or </a:t>
            </a:r>
            <a:r>
              <a:rPr lang="en-US" sz="4600" dirty="0" smtClean="0"/>
              <a:t>college</a:t>
            </a:r>
            <a:r>
              <a:rPr lang="en-US" sz="4600" dirty="0"/>
              <a:t>.</a:t>
            </a:r>
          </a:p>
          <a:p>
            <a:endParaRPr lang="en-US" sz="4600" dirty="0" smtClean="0"/>
          </a:p>
          <a:p>
            <a:r>
              <a:rPr lang="en-US" sz="4600" dirty="0" smtClean="0"/>
              <a:t>AB </a:t>
            </a:r>
            <a:r>
              <a:rPr lang="en-US" sz="4600" dirty="0"/>
              <a:t>2455 (2016</a:t>
            </a:r>
            <a:r>
              <a:rPr lang="en-US" sz="4600" dirty="0" smtClean="0"/>
              <a:t>): College </a:t>
            </a:r>
            <a:r>
              <a:rPr lang="en-US" sz="4600" dirty="0"/>
              <a:t>students to register to vote when </a:t>
            </a:r>
            <a:r>
              <a:rPr lang="en-US" sz="4600" dirty="0" smtClean="0"/>
              <a:t>they register for    </a:t>
            </a:r>
          </a:p>
          <a:p>
            <a:pPr marL="0" indent="0">
              <a:buNone/>
            </a:pPr>
            <a:r>
              <a:rPr lang="en-US" sz="4600" dirty="0" smtClean="0"/>
              <a:t>                             classes</a:t>
            </a:r>
            <a:r>
              <a:rPr lang="en-US" sz="4600" dirty="0"/>
              <a:t>.</a:t>
            </a:r>
          </a:p>
          <a:p>
            <a:endParaRPr lang="en-US" sz="4600" dirty="0" smtClean="0"/>
          </a:p>
          <a:p>
            <a:r>
              <a:rPr lang="en-US" sz="4600" dirty="0" smtClean="0"/>
              <a:t>SB </a:t>
            </a:r>
            <a:r>
              <a:rPr lang="en-US" sz="4600" dirty="0"/>
              <a:t>450 (2015</a:t>
            </a:r>
            <a:r>
              <a:rPr lang="en-US" sz="4600" dirty="0" smtClean="0"/>
              <a:t>): Vote </a:t>
            </a:r>
            <a:r>
              <a:rPr lang="en-US" sz="4600" dirty="0"/>
              <a:t>centers and ballot drop-off locations in lieu of </a:t>
            </a:r>
            <a:r>
              <a:rPr lang="en-US" sz="4600" dirty="0" smtClean="0"/>
              <a:t>polling    </a:t>
            </a:r>
          </a:p>
          <a:p>
            <a:pPr marL="0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                        places</a:t>
            </a:r>
            <a:r>
              <a:rPr lang="en-US" sz="4600" dirty="0"/>
              <a:t>.</a:t>
            </a:r>
          </a:p>
          <a:p>
            <a:endParaRPr lang="en-US" sz="4600" dirty="0" smtClean="0"/>
          </a:p>
          <a:p>
            <a:r>
              <a:rPr lang="en-US" sz="4600" dirty="0" smtClean="0"/>
              <a:t>ACA </a:t>
            </a:r>
            <a:r>
              <a:rPr lang="en-US" sz="4600" dirty="0"/>
              <a:t>2 (2015</a:t>
            </a:r>
            <a:r>
              <a:rPr lang="en-US" sz="4600" dirty="0" smtClean="0"/>
              <a:t>): Allows </a:t>
            </a:r>
            <a:r>
              <a:rPr lang="en-US" sz="4600" dirty="0"/>
              <a:t>17 year-olds </a:t>
            </a:r>
            <a:r>
              <a:rPr lang="en-US" sz="4600" dirty="0" smtClean="0"/>
              <a:t>to </a:t>
            </a:r>
            <a:r>
              <a:rPr lang="en-US" sz="4600" dirty="0"/>
              <a:t>vote in </a:t>
            </a:r>
            <a:r>
              <a:rPr lang="en-US" sz="4600" dirty="0" smtClean="0"/>
              <a:t>primary </a:t>
            </a:r>
            <a:r>
              <a:rPr lang="en-US" sz="4600" dirty="0"/>
              <a:t>or special elections.</a:t>
            </a:r>
          </a:p>
          <a:p>
            <a:pPr marL="0" indent="0">
              <a:buNone/>
            </a:pPr>
            <a:r>
              <a:rPr lang="en-US" sz="4600" dirty="0"/>
              <a:t> </a:t>
            </a:r>
          </a:p>
          <a:p>
            <a:r>
              <a:rPr lang="en-US" sz="4600" dirty="0"/>
              <a:t>ACA 7 (2014): </a:t>
            </a:r>
            <a:r>
              <a:rPr lang="en-US" sz="4600" dirty="0" smtClean="0"/>
              <a:t>Allows </a:t>
            </a:r>
            <a:r>
              <a:rPr lang="en-US" sz="4600" dirty="0"/>
              <a:t>17 year-olds </a:t>
            </a:r>
            <a:r>
              <a:rPr lang="en-US" sz="4600" dirty="0" smtClean="0"/>
              <a:t>to </a:t>
            </a:r>
            <a:r>
              <a:rPr lang="en-US" sz="4600" dirty="0"/>
              <a:t>vote in </a:t>
            </a:r>
            <a:r>
              <a:rPr lang="en-US" sz="4600" dirty="0" smtClean="0"/>
              <a:t>primaries</a:t>
            </a:r>
            <a:r>
              <a:rPr lang="en-US" sz="4600" dirty="0"/>
              <a:t>.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9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/>
          <a:lstStyle/>
          <a:p>
            <a:pPr algn="ctr"/>
            <a:r>
              <a:rPr lang="en-US" dirty="0" smtClean="0"/>
              <a:t>CCEP Impact: State Legislature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5105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800" dirty="0"/>
              <a:t>Passed </a:t>
            </a:r>
            <a:r>
              <a:rPr lang="en-US" sz="3800" dirty="0" smtClean="0"/>
              <a:t>Legislation</a:t>
            </a:r>
          </a:p>
          <a:p>
            <a:endParaRPr lang="en-US" sz="3600" dirty="0"/>
          </a:p>
          <a:p>
            <a:r>
              <a:rPr lang="en-US" sz="3800" dirty="0"/>
              <a:t>AB 477 (2015</a:t>
            </a:r>
            <a:r>
              <a:rPr lang="en-US" sz="3800" dirty="0" smtClean="0"/>
              <a:t>): Fails </a:t>
            </a:r>
            <a:r>
              <a:rPr lang="en-US" sz="3800" dirty="0"/>
              <a:t>to sign their vote-by-mail ballot envelope to </a:t>
            </a:r>
            <a:r>
              <a:rPr lang="en-US" sz="3800" dirty="0" smtClean="0"/>
              <a:t>complete </a:t>
            </a:r>
            <a:r>
              <a:rPr lang="en-US" sz="3800" dirty="0"/>
              <a:t>and 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                   sign </a:t>
            </a:r>
            <a:r>
              <a:rPr lang="en-US" sz="3800" dirty="0"/>
              <a:t>a ballot statement </a:t>
            </a:r>
            <a:endParaRPr lang="en-US" sz="3800" dirty="0" smtClean="0"/>
          </a:p>
          <a:p>
            <a:endParaRPr lang="en-US" sz="3800" dirty="0"/>
          </a:p>
          <a:p>
            <a:r>
              <a:rPr lang="en-US" sz="3800" dirty="0" smtClean="0"/>
              <a:t>AB </a:t>
            </a:r>
            <a:r>
              <a:rPr lang="en-US" sz="3800" dirty="0"/>
              <a:t>700 (2015): </a:t>
            </a:r>
            <a:r>
              <a:rPr lang="en-US" sz="3800" dirty="0" smtClean="0"/>
              <a:t>Requires </a:t>
            </a:r>
            <a:r>
              <a:rPr lang="en-US" sz="3800" dirty="0"/>
              <a:t>voter education in high school social studies classes.</a:t>
            </a:r>
          </a:p>
          <a:p>
            <a:endParaRPr lang="en-US" sz="3800" dirty="0" smtClean="0"/>
          </a:p>
          <a:p>
            <a:r>
              <a:rPr lang="en-US" sz="3800" dirty="0" smtClean="0"/>
              <a:t>SB </a:t>
            </a:r>
            <a:r>
              <a:rPr lang="en-US" sz="3800" dirty="0"/>
              <a:t>113 (2015): </a:t>
            </a:r>
            <a:r>
              <a:rPr lang="en-US" sz="3800" dirty="0" smtClean="0"/>
              <a:t>Allows </a:t>
            </a:r>
            <a:r>
              <a:rPr lang="en-US" sz="3800" dirty="0"/>
              <a:t>youth as young as 16 to preregister to vote.</a:t>
            </a:r>
          </a:p>
          <a:p>
            <a:endParaRPr lang="en-US" sz="3800" dirty="0" smtClean="0"/>
          </a:p>
          <a:p>
            <a:r>
              <a:rPr lang="en-US" sz="3800" dirty="0" smtClean="0"/>
              <a:t>AB </a:t>
            </a:r>
            <a:r>
              <a:rPr lang="en-US" sz="3800" dirty="0"/>
              <a:t>1461 (2015</a:t>
            </a:r>
            <a:r>
              <a:rPr lang="en-US" sz="3800" dirty="0" smtClean="0"/>
              <a:t>): Automated </a:t>
            </a:r>
            <a:r>
              <a:rPr lang="en-US" sz="3800" dirty="0"/>
              <a:t>voter registration at the California </a:t>
            </a:r>
            <a:r>
              <a:rPr lang="en-US" sz="3800" dirty="0" smtClean="0"/>
              <a:t>DMV</a:t>
            </a:r>
            <a:endParaRPr lang="en-US" sz="3800" dirty="0"/>
          </a:p>
          <a:p>
            <a:endParaRPr lang="en-US" sz="3800" dirty="0" smtClean="0"/>
          </a:p>
          <a:p>
            <a:r>
              <a:rPr lang="en-US" sz="3800" dirty="0" smtClean="0"/>
              <a:t>SB </a:t>
            </a:r>
            <a:r>
              <a:rPr lang="en-US" sz="3800" dirty="0"/>
              <a:t>415 (2015): </a:t>
            </a:r>
            <a:r>
              <a:rPr lang="en-US" sz="3800" dirty="0" smtClean="0"/>
              <a:t>Requiring </a:t>
            </a:r>
            <a:r>
              <a:rPr lang="en-US" sz="3800" dirty="0"/>
              <a:t>cities to consolidate local, </a:t>
            </a:r>
            <a:r>
              <a:rPr lang="en-US" sz="3800" dirty="0" smtClean="0"/>
              <a:t>state </a:t>
            </a:r>
            <a:r>
              <a:rPr lang="en-US" sz="3800" dirty="0"/>
              <a:t>and </a:t>
            </a:r>
            <a:r>
              <a:rPr lang="en-US" sz="3800" dirty="0" smtClean="0"/>
              <a:t>federal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                   elections.</a:t>
            </a:r>
          </a:p>
          <a:p>
            <a:endParaRPr lang="en-US" sz="3800" dirty="0"/>
          </a:p>
          <a:p>
            <a:r>
              <a:rPr lang="en-US" sz="3800" dirty="0"/>
              <a:t>AB 1817 (2014</a:t>
            </a:r>
            <a:r>
              <a:rPr lang="en-US" sz="3800" dirty="0" smtClean="0"/>
              <a:t>): Allows </a:t>
            </a:r>
            <a:r>
              <a:rPr lang="en-US" sz="3800" dirty="0"/>
              <a:t>high school students to register their peers </a:t>
            </a:r>
            <a:r>
              <a:rPr lang="en-US" sz="3800" dirty="0" smtClean="0"/>
              <a:t>on    </a:t>
            </a:r>
          </a:p>
          <a:p>
            <a:pPr marL="0" indent="0">
              <a:buNone/>
            </a:pPr>
            <a:r>
              <a:rPr lang="en-US" sz="3800" dirty="0" smtClean="0"/>
              <a:t>                             campus</a:t>
            </a:r>
            <a:r>
              <a:rPr lang="en-US" sz="3800" dirty="0"/>
              <a:t>.</a:t>
            </a:r>
          </a:p>
          <a:p>
            <a:endParaRPr lang="en-US" sz="3800" dirty="0" smtClean="0"/>
          </a:p>
          <a:p>
            <a:r>
              <a:rPr lang="en-US" sz="3800" dirty="0" smtClean="0"/>
              <a:t>AB </a:t>
            </a:r>
            <a:r>
              <a:rPr lang="en-US" sz="3800" dirty="0"/>
              <a:t>1873 (2014): </a:t>
            </a:r>
            <a:r>
              <a:rPr lang="en-US" sz="3800" dirty="0" smtClean="0"/>
              <a:t>Allowed </a:t>
            </a:r>
            <a:r>
              <a:rPr lang="en-US" sz="3800" dirty="0"/>
              <a:t>San Diego County to conduct an all vote-by-mail </a:t>
            </a:r>
            <a:r>
              <a:rPr lang="en-US" sz="3800" dirty="0" smtClean="0"/>
              <a:t>pilot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                    special </a:t>
            </a:r>
            <a:r>
              <a:rPr lang="en-US" sz="3800" dirty="0"/>
              <a:t>election.</a:t>
            </a:r>
          </a:p>
          <a:p>
            <a:endParaRPr lang="en-US" sz="3800" dirty="0" smtClean="0"/>
          </a:p>
          <a:p>
            <a:r>
              <a:rPr lang="en-US" sz="3800" dirty="0" smtClean="0"/>
              <a:t>SB </a:t>
            </a:r>
            <a:r>
              <a:rPr lang="en-US" sz="3800" dirty="0"/>
              <a:t>897 (2014): </a:t>
            </a:r>
            <a:r>
              <a:rPr lang="en-US" sz="3800" dirty="0" smtClean="0"/>
              <a:t>New </a:t>
            </a:r>
            <a:r>
              <a:rPr lang="en-US" sz="3800" dirty="0"/>
              <a:t>standards for high school and adult education courses in </a:t>
            </a:r>
            <a:r>
              <a:rPr lang="en-US" sz="3800" dirty="0" smtClean="0"/>
              <a:t>American government </a:t>
            </a:r>
            <a:r>
              <a:rPr lang="en-US" sz="3800" dirty="0"/>
              <a:t>and </a:t>
            </a:r>
            <a:r>
              <a:rPr lang="en-US" sz="3800" dirty="0" smtClean="0"/>
              <a:t>civics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3200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  <a:t>Media = </a:t>
            </a:r>
            <a:b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  <a:t>Part of a Coordinated Communications Strategy</a:t>
            </a:r>
            <a:b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</a:b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534400" cy="137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dirty="0" smtClean="0"/>
              <a:t> 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7650" y="2551113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2057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  <a:t>Its not just about the policy brief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534400" cy="205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dirty="0" smtClean="0"/>
              <a:t> 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7650" y="2551113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Why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31480" cy="4495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raws public and policy maker attention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Helps set an agenda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Issue framing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Why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3148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Bottom line =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Impact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But there can be drawbacks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Drawbacks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3148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Journalist norms can lead to distortion or oversimplification </a:t>
            </a:r>
          </a:p>
          <a:p>
            <a:endParaRPr lang="en-US" dirty="0"/>
          </a:p>
          <a:p>
            <a:r>
              <a:rPr lang="en-US" dirty="0" smtClean="0"/>
              <a:t>Media bias</a:t>
            </a:r>
          </a:p>
          <a:p>
            <a:endParaRPr lang="en-US" dirty="0"/>
          </a:p>
          <a:p>
            <a:r>
              <a:rPr lang="en-US" dirty="0" smtClean="0"/>
              <a:t>Difficult to engage and sustain – flavor of the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22860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  <a:t>Who engages the media?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534400" cy="205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dirty="0" smtClean="0"/>
              <a:t> 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7650" y="2551113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Who engages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r>
              <a:rPr lang="en-US" dirty="0"/>
              <a:t>media experts are the ones   translating/mediating between the ‘slow and deep’ world of research and the ‘fast and shallow’ world of news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“designated media experts” should include researchers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Develop the brand of </a:t>
            </a:r>
            <a:r>
              <a:rPr lang="en-US" dirty="0" smtClean="0"/>
              <a:t>experts/leaders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Who engages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3148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</a:t>
            </a:r>
            <a:r>
              <a:rPr lang="en-US" dirty="0"/>
              <a:t>with the wider public is often understood to be a </a:t>
            </a:r>
            <a:r>
              <a:rPr lang="en-US" dirty="0" smtClean="0"/>
              <a:t>one-way street</a:t>
            </a:r>
          </a:p>
          <a:p>
            <a:endParaRPr lang="en-US" dirty="0"/>
          </a:p>
          <a:p>
            <a:r>
              <a:rPr lang="en-US" dirty="0" smtClean="0"/>
              <a:t>where possible, “media experts” should not monopolize communications – offer people </a:t>
            </a:r>
            <a:r>
              <a:rPr lang="en-US" dirty="0"/>
              <a:t>the concepts, tools and skills to generate </a:t>
            </a:r>
            <a:r>
              <a:rPr lang="en-US" dirty="0" smtClean="0"/>
              <a:t>their own hypotheses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>
                <a:ea typeface="ＭＳ Ｐゴシック" pitchFamily="34" charset="-128"/>
              </a:rPr>
              <a:t>CCEP’s mission</a:t>
            </a:r>
            <a:r>
              <a:rPr lang="en-US" dirty="0" smtClean="0">
                <a:ea typeface="ＭＳ Ｐゴシック" pitchFamily="34" charset="-128"/>
              </a:rPr>
              <a:t>…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648200"/>
          </a:xfrm>
        </p:spPr>
        <p:txBody>
          <a:bodyPr>
            <a:normAutofit/>
          </a:bodyPr>
          <a:lstStyle/>
          <a:p>
            <a:endParaRPr lang="en-US" sz="22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 non-partisan research and outreach initiative </a:t>
            </a:r>
            <a:r>
              <a:rPr lang="en-US" dirty="0">
                <a:ea typeface="ＭＳ Ｐゴシック" pitchFamily="34" charset="-128"/>
              </a:rPr>
              <a:t>for the state of </a:t>
            </a:r>
            <a:r>
              <a:rPr lang="en-US" dirty="0" smtClean="0">
                <a:ea typeface="ＭＳ Ｐゴシック" pitchFamily="34" charset="-128"/>
              </a:rPr>
              <a:t>California 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>
                <a:ea typeface="ＭＳ Ｐゴシック" pitchFamily="34" charset="-128"/>
              </a:rPr>
              <a:t>CCEP was established to engage public dialogue </a:t>
            </a:r>
            <a:r>
              <a:rPr lang="en-US" dirty="0" smtClean="0">
                <a:ea typeface="ＭＳ Ｐゴシック" pitchFamily="34" charset="-128"/>
              </a:rPr>
              <a:t>on representative </a:t>
            </a:r>
            <a:r>
              <a:rPr lang="en-US" dirty="0">
                <a:ea typeface="ＭＳ Ｐゴシック" pitchFamily="34" charset="-128"/>
              </a:rPr>
              <a:t>governance in </a:t>
            </a:r>
            <a:r>
              <a:rPr lang="en-US" dirty="0" smtClean="0">
                <a:ea typeface="ＭＳ Ｐゴシック" pitchFamily="34" charset="-128"/>
              </a:rPr>
              <a:t>California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56D97A2-9C70-4BE4-912C-9565CE5BE1C8}" type="slidenum">
              <a:rPr lang="en-US" sz="1600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 sz="16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25908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  <a:t/>
            </a:r>
            <a:b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  <a:t>How to engage the media?</a:t>
            </a:r>
            <a:b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</a:b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534400" cy="137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dirty="0" smtClean="0"/>
              <a:t> 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7650" y="2551113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How to engage the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are your goals?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how much media interaction are you willing to engage with in order to pursue policy change?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How to engage the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Every project should have ‘Nine </a:t>
            </a:r>
            <a:r>
              <a:rPr lang="en-US" dirty="0"/>
              <a:t>Lives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r>
              <a:rPr lang="en-US" dirty="0" smtClean="0"/>
              <a:t>think creatively about </a:t>
            </a:r>
            <a:r>
              <a:rPr lang="en-US" dirty="0"/>
              <a:t>how to use </a:t>
            </a:r>
            <a:r>
              <a:rPr lang="en-US" dirty="0" smtClean="0"/>
              <a:t>multiple </a:t>
            </a:r>
            <a:r>
              <a:rPr lang="en-US" dirty="0"/>
              <a:t>forms of </a:t>
            </a:r>
            <a:r>
              <a:rPr lang="en-US" dirty="0" smtClean="0"/>
              <a:t>engagement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endParaRPr lang="en-US" dirty="0"/>
          </a:p>
          <a:p>
            <a:r>
              <a:rPr lang="en-US" dirty="0" smtClean="0"/>
              <a:t>op-ed </a:t>
            </a:r>
            <a:r>
              <a:rPr lang="en-US" dirty="0"/>
              <a:t>piece, </a:t>
            </a:r>
            <a:r>
              <a:rPr lang="en-US" dirty="0" smtClean="0"/>
              <a:t>social media, newspaper article, press </a:t>
            </a:r>
            <a:r>
              <a:rPr lang="en-US" dirty="0"/>
              <a:t>release</a:t>
            </a:r>
            <a:r>
              <a:rPr lang="en-US" dirty="0" smtClean="0"/>
              <a:t>, </a:t>
            </a:r>
            <a:r>
              <a:rPr lang="en-US" dirty="0"/>
              <a:t>webinar, </a:t>
            </a:r>
            <a:r>
              <a:rPr lang="en-US" dirty="0" smtClean="0"/>
              <a:t>presentation, </a:t>
            </a:r>
            <a:r>
              <a:rPr lang="en-US" dirty="0"/>
              <a:t>email </a:t>
            </a:r>
            <a:r>
              <a:rPr lang="en-US" dirty="0" smtClean="0"/>
              <a:t>distribution, </a:t>
            </a:r>
            <a:r>
              <a:rPr lang="en-US" dirty="0"/>
              <a:t>expert testimony, radio or television </a:t>
            </a:r>
            <a:r>
              <a:rPr lang="en-US" dirty="0" smtClean="0"/>
              <a:t>interview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How to engage the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Develop </a:t>
            </a:r>
            <a:r>
              <a:rPr lang="en-US" dirty="0"/>
              <a:t>greater </a:t>
            </a:r>
            <a:r>
              <a:rPr lang="en-US" dirty="0" smtClean="0"/>
              <a:t>media-readiness:</a:t>
            </a:r>
          </a:p>
          <a:p>
            <a:endParaRPr lang="en-US" dirty="0"/>
          </a:p>
          <a:p>
            <a:r>
              <a:rPr lang="en-US" dirty="0" smtClean="0"/>
              <a:t>respond </a:t>
            </a:r>
            <a:r>
              <a:rPr lang="en-US" dirty="0"/>
              <a:t>to breaking </a:t>
            </a:r>
            <a:r>
              <a:rPr lang="en-US" dirty="0" smtClean="0"/>
              <a:t>news </a:t>
            </a:r>
          </a:p>
          <a:p>
            <a:r>
              <a:rPr lang="en-US" dirty="0" smtClean="0"/>
              <a:t>write </a:t>
            </a:r>
            <a:r>
              <a:rPr lang="en-US" dirty="0"/>
              <a:t>press </a:t>
            </a:r>
            <a:r>
              <a:rPr lang="en-US" dirty="0" smtClean="0"/>
              <a:t>releases</a:t>
            </a:r>
          </a:p>
          <a:p>
            <a:r>
              <a:rPr lang="en-US" dirty="0" smtClean="0"/>
              <a:t>notify </a:t>
            </a:r>
            <a:r>
              <a:rPr lang="en-US" dirty="0"/>
              <a:t>media in advance of </a:t>
            </a:r>
            <a:r>
              <a:rPr lang="en-US" dirty="0" smtClean="0"/>
              <a:t>events </a:t>
            </a:r>
          </a:p>
          <a:p>
            <a:r>
              <a:rPr lang="en-US" dirty="0" smtClean="0"/>
              <a:t>media training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ppoint </a:t>
            </a:r>
            <a:r>
              <a:rPr lang="en-US" dirty="0"/>
              <a:t>a staff </a:t>
            </a:r>
            <a:r>
              <a:rPr lang="en-US" dirty="0" smtClean="0"/>
              <a:t>person:</a:t>
            </a:r>
          </a:p>
          <a:p>
            <a:endParaRPr lang="en-US" dirty="0"/>
          </a:p>
          <a:p>
            <a:r>
              <a:rPr lang="en-US" dirty="0" smtClean="0"/>
              <a:t>ad </a:t>
            </a:r>
            <a:r>
              <a:rPr lang="en-US" dirty="0"/>
              <a:t>hoc </a:t>
            </a:r>
            <a:r>
              <a:rPr lang="en-US" dirty="0" smtClean="0"/>
              <a:t>photographer/videographer</a:t>
            </a:r>
            <a:endParaRPr lang="en-US" dirty="0"/>
          </a:p>
          <a:p>
            <a:r>
              <a:rPr lang="en-US" dirty="0" smtClean="0"/>
              <a:t>record quotes</a:t>
            </a:r>
            <a:r>
              <a:rPr lang="en-US" dirty="0"/>
              <a:t>, </a:t>
            </a:r>
            <a:r>
              <a:rPr lang="en-US" dirty="0" smtClean="0"/>
              <a:t>provide feedback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ursue innovative </a:t>
            </a:r>
            <a:r>
              <a:rPr lang="en-US" dirty="0"/>
              <a:t>reporting </a:t>
            </a:r>
            <a:r>
              <a:rPr lang="en-US" dirty="0" smtClean="0"/>
              <a:t>formats 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How to engage the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Identify your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ifferent voices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Identify others in the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Influencers, competition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Leverage the university brand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are the unique expert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How to engage the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Curate your visual self-presentation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a consistent </a:t>
            </a:r>
            <a:r>
              <a:rPr lang="en-US" dirty="0" smtClean="0"/>
              <a:t>‘</a:t>
            </a:r>
            <a:r>
              <a:rPr lang="en-US" dirty="0"/>
              <a:t>brand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Build communications into each project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to engage the media?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Campus Resources: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Office of Government Relations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Strategic Communications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UC Center Sacramento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1B60F">
                    <a:tint val="88000"/>
                    <a:satMod val="150000"/>
                  </a:srgbClr>
                </a:solidFill>
              </a:rPr>
              <a:t>Policy Briefs that Engage the Media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534400" cy="1371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600" dirty="0" smtClean="0"/>
              <a:t> 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7650" y="2551113"/>
            <a:ext cx="868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Write policy briefs that engage the media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First person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Accessible language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Dynamic headline and subheadings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Highlights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Policy recommendations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Clear added value 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Write policy briefs that engage the </a:t>
            </a:r>
            <a:r>
              <a:rPr lang="en-US" sz="3400" dirty="0" smtClean="0"/>
              <a:t>media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8388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Review other briefs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Make your own brand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External review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Campus resources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Find champions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>
                <a:ea typeface="ＭＳ Ｐゴシック" pitchFamily="34" charset="-128"/>
              </a:rPr>
              <a:t>CCEP’s </a:t>
            </a:r>
            <a:r>
              <a:rPr lang="en-US" dirty="0" smtClean="0">
                <a:ea typeface="ＭＳ Ｐゴシック" pitchFamily="34" charset="-128"/>
              </a:rPr>
              <a:t>vision…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648200"/>
          </a:xfrm>
        </p:spPr>
        <p:txBody>
          <a:bodyPr>
            <a:normAutofit/>
          </a:bodyPr>
          <a:lstStyle/>
          <a:p>
            <a:endParaRPr lang="en-US" sz="2200" dirty="0" smtClean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CCEP research is intended to inform and empower a wide </a:t>
            </a:r>
            <a:r>
              <a:rPr lang="en-US" dirty="0" smtClean="0">
                <a:ea typeface="ＭＳ Ｐゴシック" pitchFamily="34" charset="-128"/>
              </a:rPr>
              <a:t>range </a:t>
            </a:r>
            <a:r>
              <a:rPr lang="en-US" dirty="0">
                <a:ea typeface="ＭＳ Ｐゴシック" pitchFamily="34" charset="-128"/>
              </a:rPr>
              <a:t>of policy and organizing </a:t>
            </a:r>
            <a:r>
              <a:rPr lang="en-US" dirty="0" smtClean="0">
                <a:ea typeface="ＭＳ Ｐゴシック" pitchFamily="34" charset="-128"/>
              </a:rPr>
              <a:t>efforts to increase the engagement and well-being of all Californians</a:t>
            </a:r>
            <a:endParaRPr lang="en-US" dirty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56D97A2-9C70-4BE4-912C-9565CE5BE1C8}" type="slidenum">
              <a:rPr lang="en-US" sz="1600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sz="16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Where to disseminate policy </a:t>
            </a:r>
            <a:r>
              <a:rPr lang="en-US" sz="3200" dirty="0"/>
              <a:t>b</a:t>
            </a:r>
            <a:r>
              <a:rPr lang="en-US" sz="3200" dirty="0" smtClean="0"/>
              <a:t>riefs?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0768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is your media audience?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Web placement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Direct 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Direct sends to news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Op-eds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Presentations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Where to disseminate policy briefs?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Relationships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Relationships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Measurable Impact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many media hits?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many policy conversations?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many relationships built?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Take-a-ways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31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Know your audience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it simple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Disseminate widely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Track </a:t>
            </a:r>
            <a:r>
              <a:rPr lang="en-US" dirty="0"/>
              <a:t>y</a:t>
            </a:r>
            <a:r>
              <a:rPr lang="en-US" dirty="0" smtClean="0"/>
              <a:t>our success!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3716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dirty="0">
                <a:ea typeface="ＭＳ Ｐゴシック"/>
                <a:cs typeface="ＭＳ Ｐゴシック"/>
              </a:rPr>
              <a:t>Thank you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dirty="0"/>
              <a:t> </a:t>
            </a:r>
          </a:p>
          <a:p>
            <a:pPr marL="119062" indent="0" algn="ctr"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119062" indent="0" algn="ctr"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Mindy Romero, Ph.D.</a:t>
            </a:r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Director, California Civic Engagement Project</a:t>
            </a:r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UC Davis</a:t>
            </a:r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dirty="0" smtClean="0">
                <a:hlinkClick r:id="rId3"/>
              </a:rPr>
              <a:t>msromero@ucdavis.edu</a:t>
            </a:r>
            <a:endParaRPr lang="en-US" sz="2000" dirty="0" smtClean="0"/>
          </a:p>
          <a:p>
            <a:pPr marL="119062" indent="0" algn="ctr"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dirty="0" smtClean="0"/>
              <a:t>Twitter</a:t>
            </a:r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i="1" dirty="0" smtClean="0"/>
              <a:t>@</a:t>
            </a:r>
            <a:r>
              <a:rPr lang="en-US" sz="2000" i="1" dirty="0" err="1" smtClean="0"/>
              <a:t>mindysromero</a:t>
            </a:r>
            <a:endParaRPr lang="en-US" sz="2000" i="1" dirty="0" smtClean="0"/>
          </a:p>
          <a:p>
            <a:pPr marL="119062" indent="0" algn="ctr">
              <a:buFont typeface="Wingdings 2" pitchFamily="18" charset="2"/>
              <a:buNone/>
              <a:defRPr/>
            </a:pPr>
            <a:endParaRPr lang="en-US" sz="2000" i="1" dirty="0"/>
          </a:p>
          <a:p>
            <a:pPr marL="119062" indent="0" algn="ctr">
              <a:buFont typeface="Wingdings 2" pitchFamily="18" charset="2"/>
              <a:buNone/>
              <a:defRPr/>
            </a:pPr>
            <a:r>
              <a:rPr lang="en-US" sz="2000" i="1" dirty="0"/>
              <a:t>View my </a:t>
            </a:r>
            <a:r>
              <a:rPr lang="en-US" sz="2000" i="1" dirty="0" err="1"/>
              <a:t>Tedx</a:t>
            </a:r>
            <a:r>
              <a:rPr lang="en-US" sz="2000" i="1" dirty="0"/>
              <a:t> Talk on the Power of the Youth Vote!</a:t>
            </a:r>
          </a:p>
          <a:p>
            <a:pPr marL="119062" indent="0" algn="ctr">
              <a:buFont typeface="Wingdings 2" pitchFamily="18" charset="2"/>
              <a:buNone/>
              <a:defRPr/>
            </a:pPr>
            <a:endParaRPr lang="en-US" sz="2000" i="1" dirty="0"/>
          </a:p>
          <a:p>
            <a:pPr algn="ctr">
              <a:buFont typeface="Wingdings 2" pitchFamily="18" charset="2"/>
              <a:buNone/>
              <a:defRPr/>
            </a:pPr>
            <a:endParaRPr lang="en-US" sz="4400" dirty="0" smtClean="0"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4400" dirty="0" smtClean="0"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4400" dirty="0" smtClean="0"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4400" dirty="0"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4400" dirty="0"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4400" dirty="0" smtClean="0">
              <a:ea typeface="ＭＳ Ｐゴシック" pitchFamily="34" charset="-128"/>
            </a:endParaRPr>
          </a:p>
          <a:p>
            <a:pPr algn="ctr">
              <a:buFont typeface="Wingdings 2" pitchFamily="18" charset="2"/>
              <a:buNone/>
              <a:defRPr/>
            </a:pPr>
            <a:endParaRPr lang="en-US" sz="4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Why the CCEP?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648200"/>
          </a:xfrm>
        </p:spPr>
        <p:txBody>
          <a:bodyPr>
            <a:normAutofit/>
          </a:bodyPr>
          <a:lstStyle/>
          <a:p>
            <a:endParaRPr lang="en-US" sz="22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Civic engagement by all Californians is critical to addressing disparities </a:t>
            </a:r>
            <a:r>
              <a:rPr lang="en-US" sz="2600" dirty="0">
                <a:ea typeface="ＭＳ Ｐゴシック" pitchFamily="34" charset="-128"/>
              </a:rPr>
              <a:t>in state and regional patterns of well-being and </a:t>
            </a:r>
            <a:r>
              <a:rPr lang="en-US" sz="2600" dirty="0" smtClean="0">
                <a:ea typeface="ＭＳ Ｐゴシック" pitchFamily="34" charset="-128"/>
              </a:rPr>
              <a:t>opportunity</a:t>
            </a:r>
          </a:p>
          <a:p>
            <a:endParaRPr lang="en-US" sz="2600" dirty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56D97A2-9C70-4BE4-912C-9565CE5BE1C8}" type="slidenum">
              <a:rPr lang="en-US" sz="1600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sz="16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/>
            </a:r>
            <a:br>
              <a:rPr lang="en-US" sz="3200" dirty="0">
                <a:ea typeface="ＭＳ Ｐゴシック" pitchFamily="34" charset="-128"/>
              </a:rPr>
            </a:br>
            <a:r>
              <a:rPr lang="en-US" sz="3200" dirty="0">
                <a:ea typeface="ＭＳ Ｐゴシック" pitchFamily="34" charset="-128"/>
              </a:rPr>
              <a:t>Who </a:t>
            </a:r>
            <a:r>
              <a:rPr lang="en-US" sz="3200" dirty="0" smtClean="0">
                <a:ea typeface="ＭＳ Ｐゴシック" pitchFamily="34" charset="-128"/>
              </a:rPr>
              <a:t>partners with </a:t>
            </a:r>
            <a:r>
              <a:rPr lang="en-US" sz="3200" dirty="0">
                <a:ea typeface="ＭＳ Ｐゴシック" pitchFamily="34" charset="-128"/>
              </a:rPr>
              <a:t>the CCEP?</a:t>
            </a:r>
            <a:endParaRPr lang="en-US" sz="32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648200"/>
          </a:xfrm>
        </p:spPr>
        <p:txBody>
          <a:bodyPr>
            <a:normAutofit/>
          </a:bodyPr>
          <a:lstStyle/>
          <a:p>
            <a:endParaRPr lang="en-US" sz="22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Legislators</a:t>
            </a:r>
          </a:p>
          <a:p>
            <a:r>
              <a:rPr lang="en-US" sz="2600" dirty="0">
                <a:ea typeface="ＭＳ Ｐゴシック" pitchFamily="34" charset="-128"/>
              </a:rPr>
              <a:t>P</a:t>
            </a:r>
            <a:r>
              <a:rPr lang="en-US" sz="2600" dirty="0" smtClean="0">
                <a:ea typeface="ＭＳ Ｐゴシック" pitchFamily="34" charset="-128"/>
              </a:rPr>
              <a:t>ublic agencies</a:t>
            </a:r>
          </a:p>
          <a:p>
            <a:r>
              <a:rPr lang="en-US" sz="2600" dirty="0" smtClean="0">
                <a:ea typeface="ＭＳ Ｐゴシック" pitchFamily="34" charset="-128"/>
              </a:rPr>
              <a:t>Advocates</a:t>
            </a:r>
          </a:p>
          <a:p>
            <a:r>
              <a:rPr lang="en-US" sz="2600" dirty="0" smtClean="0">
                <a:ea typeface="ＭＳ Ｐゴシック" pitchFamily="34" charset="-128"/>
              </a:rPr>
              <a:t>Researchers</a:t>
            </a:r>
          </a:p>
          <a:p>
            <a:r>
              <a:rPr lang="en-US" sz="2600" dirty="0">
                <a:ea typeface="ＭＳ Ｐゴシック" pitchFamily="34" charset="-128"/>
              </a:rPr>
              <a:t>C</a:t>
            </a:r>
            <a:r>
              <a:rPr lang="en-US" sz="2600" dirty="0" smtClean="0">
                <a:ea typeface="ＭＳ Ｐゴシック" pitchFamily="34" charset="-128"/>
              </a:rPr>
              <a:t>ommunity leaders</a:t>
            </a:r>
          </a:p>
          <a:p>
            <a:endParaRPr lang="en-US" sz="2600" dirty="0">
              <a:ea typeface="ＭＳ Ｐゴシック" pitchFamily="34" charset="-128"/>
            </a:endParaRPr>
          </a:p>
          <a:p>
            <a:endParaRPr lang="en-US" sz="2600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600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56D97A2-9C70-4BE4-912C-9565CE5BE1C8}" type="slidenum">
              <a:rPr lang="en-US" sz="1600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sz="160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Romero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92" y="1377421"/>
            <a:ext cx="1777198" cy="13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mero\Desktop\CAP-c4-WebLogo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82" y="1428339"/>
            <a:ext cx="2134156" cy="6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mero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082540" cy="10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mero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83406"/>
            <a:ext cx="1089043" cy="10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mero\Desktop\download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07" y="3504710"/>
            <a:ext cx="1429680" cy="11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omero\Downloads\ul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43100"/>
            <a:ext cx="3048000" cy="65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omero\Desktop\titl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6" y="5263541"/>
            <a:ext cx="4745144" cy="5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Romero\Desktop\logo-cfilc-photos-white-206x2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73" y="3209049"/>
            <a:ext cx="1295887" cy="13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omero\Downloads\images (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67" y="3983406"/>
            <a:ext cx="164592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699"/>
            <a:ext cx="8183880" cy="668501"/>
          </a:xfrm>
        </p:spPr>
        <p:txBody>
          <a:bodyPr/>
          <a:lstStyle/>
          <a:p>
            <a:pPr algn="ctr"/>
            <a:r>
              <a:rPr lang="en-US" dirty="0" smtClean="0"/>
              <a:t>CCEP Outreach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3422904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 descr="C:\Users\Romero\Desktop\PhotosLogos\164_NationalCommissionVotingRights013014_AndriaLo_Revsied_EO_8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1179414"/>
            <a:ext cx="4038600" cy="2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mero\Desktop\PhotosLogos\DSC_418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93" y="1306203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omero\Desktop\Bell Paper\desktop items\CCEP Media Outreach Docs\CCEP Photos\phot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71" y="3880918"/>
            <a:ext cx="3494443" cy="24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D:\Users\polysci1\Desktop\012ad94119e4df2156e45661cd28e86504971e95f5-24ihh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02" y="3754308"/>
            <a:ext cx="3528656" cy="264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699"/>
            <a:ext cx="8183880" cy="6685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CCEP Policy Brief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California </a:t>
            </a:r>
            <a:r>
              <a:rPr lang="en-US" dirty="0"/>
              <a:t>Latino and Asian </a:t>
            </a:r>
            <a:r>
              <a:rPr lang="en-US" dirty="0" smtClean="0"/>
              <a:t>voter registration and </a:t>
            </a:r>
            <a:r>
              <a:rPr lang="en-US" dirty="0"/>
              <a:t>t</a:t>
            </a:r>
            <a:r>
              <a:rPr lang="en-US" dirty="0" smtClean="0"/>
              <a:t>urnout rates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California’s </a:t>
            </a:r>
            <a:r>
              <a:rPr lang="en-US" dirty="0" smtClean="0"/>
              <a:t>youth vote</a:t>
            </a:r>
            <a:endParaRPr lang="en-US" dirty="0"/>
          </a:p>
          <a:p>
            <a:endParaRPr lang="en-US" dirty="0"/>
          </a:p>
          <a:p>
            <a:r>
              <a:rPr lang="en-US" dirty="0"/>
              <a:t>2012 California </a:t>
            </a:r>
            <a:r>
              <a:rPr lang="en-US" dirty="0" smtClean="0"/>
              <a:t>online </a:t>
            </a:r>
            <a:r>
              <a:rPr lang="en-US" dirty="0"/>
              <a:t>v</a:t>
            </a:r>
            <a:r>
              <a:rPr lang="en-US" dirty="0" smtClean="0"/>
              <a:t>oter </a:t>
            </a:r>
            <a:r>
              <a:rPr lang="en-US" dirty="0"/>
              <a:t>r</a:t>
            </a:r>
            <a:r>
              <a:rPr lang="en-US" dirty="0" smtClean="0"/>
              <a:t>egistration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Demographics </a:t>
            </a:r>
            <a:r>
              <a:rPr lang="en-US" dirty="0"/>
              <a:t>and c</a:t>
            </a:r>
            <a:r>
              <a:rPr lang="en-US" dirty="0" smtClean="0"/>
              <a:t>hanges in CA’s political landscape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CCEP Impact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83880" cy="46482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The </a:t>
            </a:r>
            <a:r>
              <a:rPr lang="en-US" altLang="en-US" dirty="0">
                <a:ea typeface="ＭＳ Ｐゴシック" pitchFamily="34" charset="-128"/>
              </a:rPr>
              <a:t>CCEP has become a </a:t>
            </a:r>
            <a:r>
              <a:rPr lang="en-US" altLang="en-US" dirty="0" smtClean="0">
                <a:ea typeface="ＭＳ Ｐゴシック" pitchFamily="34" charset="-128"/>
              </a:rPr>
              <a:t>key source </a:t>
            </a:r>
            <a:r>
              <a:rPr lang="en-US" altLang="en-US" dirty="0">
                <a:ea typeface="ＭＳ Ｐゴシック" pitchFamily="34" charset="-128"/>
              </a:rPr>
              <a:t>for electoral and broader civic engagement </a:t>
            </a:r>
            <a:r>
              <a:rPr lang="en-US" altLang="en-US" dirty="0" smtClean="0">
                <a:ea typeface="ＭＳ Ｐゴシック" pitchFamily="34" charset="-128"/>
              </a:rPr>
              <a:t>research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Cited </a:t>
            </a:r>
            <a:r>
              <a:rPr lang="en-US" altLang="en-US" dirty="0">
                <a:ea typeface="ＭＳ Ｐゴシック" pitchFamily="34" charset="-128"/>
              </a:rPr>
              <a:t>in numerous major news outlets, including </a:t>
            </a:r>
            <a:r>
              <a:rPr lang="en-US" altLang="en-US" dirty="0" smtClean="0">
                <a:ea typeface="ＭＳ Ｐゴシック" pitchFamily="34" charset="-128"/>
              </a:rPr>
              <a:t>the New York Times, </a:t>
            </a:r>
            <a:r>
              <a:rPr lang="en-US" altLang="en-US" dirty="0">
                <a:ea typeface="ＭＳ Ｐゴシック" pitchFamily="34" charset="-128"/>
              </a:rPr>
              <a:t>Washington Post, LA Times, SF Chronicle, Politico and the Huffington </a:t>
            </a:r>
            <a:r>
              <a:rPr lang="en-US" altLang="en-US" dirty="0" smtClean="0">
                <a:ea typeface="ＭＳ Ｐゴシック" pitchFamily="34" charset="-128"/>
              </a:rPr>
              <a:t>Post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CF6D7B3-3A14-4070-AD02-DC61A35430C1}" type="slidenum">
              <a:rPr lang="en-US" altLang="en-US" sz="1600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 sz="16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447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CCEP Impact: Framing the Discussion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Through media, consultation and partnership we are experiencing increasing opportunities to “frame” the discussion around electoral participation of underrepresented groups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1465B-FD25-41D3-86A7-29BFE3CAF134}" type="slidenum">
              <a:rPr lang="en-US" smtClean="0">
                <a:solidFill>
                  <a:srgbClr val="1F208C"/>
                </a:solidFill>
              </a:rPr>
              <a:pPr>
                <a:defRPr/>
              </a:pPr>
              <a:t>8</a:t>
            </a:fld>
            <a:endParaRPr lang="en-US">
              <a:solidFill>
                <a:srgbClr val="1F2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spect">
  <a:themeElements>
    <a:clrScheme name="Custom 71">
      <a:dk1>
        <a:srgbClr val="FFFFFF"/>
      </a:dk1>
      <a:lt1>
        <a:srgbClr val="002060"/>
      </a:lt1>
      <a:dk2>
        <a:srgbClr val="344674"/>
      </a:dk2>
      <a:lt2>
        <a:srgbClr val="CCDDEA"/>
      </a:lt2>
      <a:accent1>
        <a:srgbClr val="F1B60F"/>
      </a:accent1>
      <a:accent2>
        <a:srgbClr val="F1B60F"/>
      </a:accent2>
      <a:accent3>
        <a:srgbClr val="71685C"/>
      </a:accent3>
      <a:accent4>
        <a:srgbClr val="64A73B"/>
      </a:accent4>
      <a:accent5>
        <a:srgbClr val="FFC000"/>
      </a:accent5>
      <a:accent6>
        <a:srgbClr val="B9CA1A"/>
      </a:accent6>
      <a:hlink>
        <a:srgbClr val="F1B60F"/>
      </a:hlink>
      <a:folHlink>
        <a:srgbClr val="F1B60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53351</TotalTime>
  <Words>979</Words>
  <Application>Microsoft Office PowerPoint</Application>
  <PresentationFormat>On-screen Show (4:3)</PresentationFormat>
  <Paragraphs>317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2_Aspect</vt:lpstr>
      <vt:lpstr>PowerPoint Presentation</vt:lpstr>
      <vt:lpstr>        The CCEP’s mission… </vt:lpstr>
      <vt:lpstr>        The CCEP’s vision… </vt:lpstr>
      <vt:lpstr>       Why the CCEP?</vt:lpstr>
      <vt:lpstr>       Who partners with the CCEP?</vt:lpstr>
      <vt:lpstr>CCEP Outreach </vt:lpstr>
      <vt:lpstr>CCEP Policy Brief Series</vt:lpstr>
      <vt:lpstr>CCEP Impact</vt:lpstr>
      <vt:lpstr>CCEP Impact: Framing the Discussion  </vt:lpstr>
      <vt:lpstr>CCEP Impact: State Legislature </vt:lpstr>
      <vt:lpstr>CCEP Impact: State Legislature </vt:lpstr>
      <vt:lpstr>Media =  Part of a Coordinated Communications Strategy </vt:lpstr>
      <vt:lpstr>Its not just about the policy brief</vt:lpstr>
      <vt:lpstr>Why Media?</vt:lpstr>
      <vt:lpstr>Why Media?</vt:lpstr>
      <vt:lpstr>Drawbacks</vt:lpstr>
      <vt:lpstr>Who engages the media? </vt:lpstr>
      <vt:lpstr>Who engages media?</vt:lpstr>
      <vt:lpstr>Who engages media?</vt:lpstr>
      <vt:lpstr> How to engage the media? </vt:lpstr>
      <vt:lpstr>How to engage the media?</vt:lpstr>
      <vt:lpstr>How to engage the media?</vt:lpstr>
      <vt:lpstr>How to engage the media?</vt:lpstr>
      <vt:lpstr>How to engage the media?</vt:lpstr>
      <vt:lpstr>How to engage the media?</vt:lpstr>
      <vt:lpstr>How to engage the media?</vt:lpstr>
      <vt:lpstr>Policy Briefs that Engage the Media</vt:lpstr>
      <vt:lpstr>Write policy briefs that engage the media</vt:lpstr>
      <vt:lpstr>Write policy briefs that engage the media</vt:lpstr>
      <vt:lpstr>Where to disseminate policy briefs?</vt:lpstr>
      <vt:lpstr>Where to disseminate policy briefs?</vt:lpstr>
      <vt:lpstr>Measurable Impact</vt:lpstr>
      <vt:lpstr>Take-a-ways</vt:lpstr>
      <vt:lpstr>Thank you</vt:lpstr>
    </vt:vector>
  </TitlesOfParts>
  <Company>Jonathan London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Romero</dc:creator>
  <cp:lastModifiedBy>Mindy S Romero</cp:lastModifiedBy>
  <cp:revision>1261</cp:revision>
  <cp:lastPrinted>2015-01-22T11:21:04Z</cp:lastPrinted>
  <dcterms:created xsi:type="dcterms:W3CDTF">2011-07-18T00:34:48Z</dcterms:created>
  <dcterms:modified xsi:type="dcterms:W3CDTF">2016-11-03T07:01:12Z</dcterms:modified>
</cp:coreProperties>
</file>