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notesMasterIdLst>
    <p:notesMasterId r:id="rId22"/>
  </p:notesMasterIdLst>
  <p:sldIdLst>
    <p:sldId id="257" r:id="rId3"/>
    <p:sldId id="258" r:id="rId4"/>
    <p:sldId id="517" r:id="rId5"/>
    <p:sldId id="518" r:id="rId6"/>
    <p:sldId id="555" r:id="rId7"/>
    <p:sldId id="556" r:id="rId8"/>
    <p:sldId id="558" r:id="rId9"/>
    <p:sldId id="554" r:id="rId10"/>
    <p:sldId id="526" r:id="rId11"/>
    <p:sldId id="259" r:id="rId12"/>
    <p:sldId id="519" r:id="rId13"/>
    <p:sldId id="520" r:id="rId14"/>
    <p:sldId id="521" r:id="rId15"/>
    <p:sldId id="522" r:id="rId16"/>
    <p:sldId id="523" r:id="rId17"/>
    <p:sldId id="525" r:id="rId18"/>
    <p:sldId id="553" r:id="rId19"/>
    <p:sldId id="557" r:id="rId20"/>
    <p:sldId id="527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4"/>
    <p:restoredTop sz="91051"/>
  </p:normalViewPr>
  <p:slideViewPr>
    <p:cSldViewPr snapToGrid="0" snapToObjects="1">
      <p:cViewPr varScale="1">
        <p:scale>
          <a:sx n="101" d="100"/>
          <a:sy n="101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A0294-55D9-664B-BAEF-5B8DB5316C4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B305A-D0CD-7140-9041-827E1A28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 maps, mental maps, log frames.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4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Factors affecting success have to be considered. Culturally responsive.</a:t>
            </a:r>
          </a:p>
          <a:p>
            <a:endParaRPr lang="en-US" dirty="0"/>
          </a:p>
          <a:p>
            <a:r>
              <a:rPr lang="en-US" dirty="0"/>
              <a:t>Dose and toggling essential for good quality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6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Helps with the overall 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5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Helps with evaluative thinking.</a:t>
            </a:r>
          </a:p>
          <a:p>
            <a:endParaRPr lang="en-US" dirty="0"/>
          </a:p>
          <a:p>
            <a:r>
              <a:rPr lang="en-US" dirty="0"/>
              <a:t>Mind maps, mental maps, log frames.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36B86-2ADA-43B9-83BE-9A13EF8C6C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B305A-D0CD-7140-9041-827E1A28AE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7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098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A45AD9-8F64-C045-BF16-9149A18A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35139-D0F0-CB46-9F01-7D7B14B8482F}" type="datetimeFigureOut">
              <a:rPr lang="en-US" altLang="en-US"/>
              <a:pPr/>
              <a:t>8/9/2024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8B5E43-FBA1-4A40-835F-7441FEC4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E6CC9D-5444-2948-99D4-A3F539A3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227CB-B5AF-4247-97A4-2A7E2F044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43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45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91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1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34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42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3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26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B67E15-BA2E-EA45-903E-073AE01F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FB51-B3B5-E146-A887-A220109F6449}" type="datetimeFigureOut">
              <a:rPr lang="en-US" altLang="en-US"/>
              <a:pPr/>
              <a:t>8/9/2024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F11FD-B22C-FE4A-A971-47B36DB5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0E36A9-123B-154B-B4D1-37966F7E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A5CDB-A070-4C4E-872C-ADCA5C616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77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794F22-6589-634A-871C-4942E162B4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EBDA80-489D-ED42-8FFD-4B3BDA0682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1" descr="UC_ANR.png">
            <a:extLst>
              <a:ext uri="{FF2B5EF4-FFF2-40B4-BE49-F238E27FC236}">
                <a16:creationId xmlns:a16="http://schemas.microsoft.com/office/drawing/2014/main" id="{046F02BC-CD76-644E-88CF-18D012A4A2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5956300"/>
            <a:ext cx="34242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7FB5324-3DD7-B640-8F53-8EAFD0495B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14CE5E8-9A9E-884E-ABCB-3AD41805ED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3A88-EE94-0E47-9139-D94627FB3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53F2F96-9E6D-5943-AF64-2136C7C44950}" type="datetimeFigureOut">
              <a:rPr lang="en-US" altLang="en-US"/>
              <a:pPr/>
              <a:t>8/9/2024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5FC77-8BBC-EF48-BB65-088B1B236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29180-0332-874B-9957-38A1D6EB6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894C1BD-F371-5C46-851E-E92768D187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47E9-04B0-5D40-9C45-06ED5A6BC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205640"/>
            <a:ext cx="9143999" cy="134370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 Logic Models in </a:t>
            </a:r>
            <a:br>
              <a:rPr lang="en-US" sz="3200" b="1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4F373-2179-6E47-8546-5D2E7FDDB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746356"/>
            <a:ext cx="9143999" cy="1481634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Vikram Koundinya, PhD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Professor of Extension, Program Evaluation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and Regional Development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Human Ecology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CC2F98-9A18-CC45-9899-772A34DACB46}"/>
              </a:ext>
            </a:extLst>
          </p:cNvPr>
          <p:cNvSpPr/>
          <p:nvPr/>
        </p:nvSpPr>
        <p:spPr>
          <a:xfrm>
            <a:off x="-2" y="4469606"/>
            <a:ext cx="9144001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UC ANR Regional Food System Partnerships Program Team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USDA Grant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July 24, 2023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330352-8802-314E-8715-DF4D930D8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15" y="350459"/>
            <a:ext cx="2759139" cy="51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78576A-8AA2-ED47-ACFE-6E91D92EB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342" y="350459"/>
            <a:ext cx="2939143" cy="40761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043128"/>
            <a:ext cx="8853544" cy="4938124"/>
          </a:xfrm>
        </p:spPr>
        <p:txBody>
          <a:bodyPr/>
          <a:lstStyle/>
          <a:p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you do and participation [who you reach] (your target audience/program clients)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results you want to achieve as a result of your educational program/effort (can be short, medium or long term)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Unintended/unanticipated outcomes: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both positive and negative outcomes [need to consider these also]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4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11" y="804700"/>
            <a:ext cx="8463661" cy="4510716"/>
          </a:xfrm>
        </p:spPr>
        <p:txBody>
          <a:bodyPr/>
          <a:lstStyle/>
          <a:p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outcomes</a:t>
            </a:r>
          </a:p>
          <a:p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are usually related to changes in social, economic, civic and environmental conditions. </a:t>
            </a:r>
            <a:endParaRPr lang="en-US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can be measured for long term extension programs. Most often we rely on research related to the medium-term outcomes to assess impact.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4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5290"/>
            <a:ext cx="9144000" cy="1026160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Ways to Understand Outputs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224" y="1642970"/>
            <a:ext cx="8305576" cy="39510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something that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 out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program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is under the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of a project team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whereas outcome is not under the full control of a team. We can’t control the level of accomplishment.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(Davidson, J. E., 2016)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337"/>
            <a:ext cx="9144000" cy="1158240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Ways to Understand Outputs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65" y="1774235"/>
            <a:ext cx="7886700" cy="357205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“so what” of an output.</a:t>
            </a:r>
            <a:endParaRPr lang="en-US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“so what” of an outcome.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41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5915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Ways to Understand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9" y="935915"/>
            <a:ext cx="8679042" cy="425838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outcome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something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expect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as a result of your program.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term outcome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something that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like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as a result of your program.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outcome/impact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something that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love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as a result of your program.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[Adapted from Rockwell, S. K,;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Jha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L.;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Krumbach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 (2003)]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29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497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94" y="798497"/>
            <a:ext cx="8161460" cy="56023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do: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Blog posts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Brochures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Factsheets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activity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media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69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3868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47" y="576351"/>
            <a:ext cx="8548115" cy="55877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Awareness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intention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8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71C7-AD83-5B57-8687-6C7E3DAE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40" y="298707"/>
            <a:ext cx="8309720" cy="150694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059E8-0245-FBE3-01F7-769DFAD69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Brown, Q. (2021). </a:t>
            </a:r>
            <a:r>
              <a:rPr lang="en-US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Racial equity lens logic model &amp; theory of change: A step by step guide to help organizations become more confident in their ability to demonstrate outcomes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Humanistic Care.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Knowlton, L. W., &amp; Phillips, C. C. (2013). </a:t>
            </a:r>
            <a:r>
              <a:rPr lang="en-US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logic model guidebook: Better Strategies for great results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en-US" sz="1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ed). Sage Publishing.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Taylor-Powell, E., Jones, L., &amp; Henert, E. (2003). Enhancing Program Performance with Logic Models. University of Wisconsin-Extension.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3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71C7-AD83-5B57-8687-6C7E3DAE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40" y="298707"/>
            <a:ext cx="8228772" cy="1321937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4" name="Content Placeholder 13" descr="A person in a blue shirt&#10;&#10;Description automatically generated">
            <a:extLst>
              <a:ext uri="{FF2B5EF4-FFF2-40B4-BE49-F238E27FC236}">
                <a16:creationId xmlns:a16="http://schemas.microsoft.com/office/drawing/2014/main" id="{AC8985F6-090B-2B4C-30C8-D34925679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685" y="2117269"/>
            <a:ext cx="2593857" cy="4560970"/>
          </a:xfrm>
        </p:spPr>
      </p:pic>
    </p:spTree>
    <p:extLst>
      <p:ext uri="{BB962C8B-B14F-4D97-AF65-F5344CB8AC3E}">
        <p14:creationId xmlns:p14="http://schemas.microsoft.com/office/powerpoint/2010/main" val="1866983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8BA33B-FE6A-A245-AFCD-520F3B1D8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5400000">
            <a:off x="1081857" y="-966950"/>
            <a:ext cx="6821750" cy="8828149"/>
          </a:xfrm>
        </p:spPr>
      </p:pic>
    </p:spTree>
    <p:extLst>
      <p:ext uri="{BB962C8B-B14F-4D97-AF65-F5344CB8AC3E}">
        <p14:creationId xmlns:p14="http://schemas.microsoft.com/office/powerpoint/2010/main" val="347794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47E9-04B0-5D40-9C45-06ED5A6BC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14369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Presentation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4F373-2179-6E47-8546-5D2E7FDDB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109" y="1535239"/>
            <a:ext cx="7788688" cy="3787521"/>
          </a:xfrm>
        </p:spPr>
        <p:txBody>
          <a:bodyPr/>
          <a:lstStyle/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is a program logic model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 logic model components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Using logic models in evaluation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Difference between outputs and outcomes</a:t>
            </a:r>
          </a:p>
          <a:p>
            <a:pPr marL="342900" indent="-342900" algn="l" eaLnBrk="1" hangingPunct="1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Q/A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A414-ADE1-C840-BE9A-F1ED70DA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052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Logic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BC8-9AE6-D24E-BC42-EB92233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" y="1303448"/>
            <a:ext cx="9021337" cy="469590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framework depicting the logical relationships among the resources that are invested, the activities that take place, and the benefits or changes that result.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with 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Evaluative Thinking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for both program development and evaluation.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3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FC1582-77EE-4242-9C8A-A83679F08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128" y="365979"/>
            <a:ext cx="8367158" cy="54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3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A414-ADE1-C840-BE9A-F1ED70DA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052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BC8-9AE6-D24E-BC42-EB92233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68" y="1095291"/>
            <a:ext cx="8529058" cy="5200733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factors and assumptions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(Brown, 2021)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dose of the right kind of activities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Toggling of outcome pathways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Archetypes (circular, pictorial, multiyear display)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Cocreating with stakeholders is a best practice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(Knowlton &amp; Phillips, 2013)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A414-ADE1-C840-BE9A-F1ED70DA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6146"/>
            <a:ext cx="9144000" cy="106052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Myths in Program Development (and Evaluation)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BC8-9AE6-D24E-BC42-EB92233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79" y="1645899"/>
            <a:ext cx="8431042" cy="44009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equals use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equals action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equals outcomes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equals communication</a:t>
            </a:r>
          </a:p>
          <a:p>
            <a:pPr marL="0" indent="0" algn="r">
              <a:buNone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(Knowlton &amp; Phillips, 2013)</a:t>
            </a:r>
          </a:p>
        </p:txBody>
      </p:sp>
    </p:spTree>
    <p:extLst>
      <p:ext uri="{BB962C8B-B14F-4D97-AF65-F5344CB8AC3E}">
        <p14:creationId xmlns:p14="http://schemas.microsoft.com/office/powerpoint/2010/main" val="61627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A414-ADE1-C840-BE9A-F1ED70DA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501"/>
            <a:ext cx="9144000" cy="106052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Logic Models for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BC8-9AE6-D24E-BC42-EB92233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79" y="1380428"/>
            <a:ext cx="8522050" cy="418463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assessment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Situation and external factors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evaluation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Monitoring 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evaluation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Short-term &amp; medium-term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assessment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Long term outcomes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indicators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methods for outputs and different levels of outcomes</a:t>
            </a:r>
          </a:p>
          <a:p>
            <a:pPr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with evaluation design</a:t>
            </a:r>
          </a:p>
          <a:p>
            <a:pPr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A414-ADE1-C840-BE9A-F1ED70DA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0524"/>
          </a:xfrm>
        </p:spPr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BC8-9AE6-D24E-BC42-EB922331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1" y="1095292"/>
            <a:ext cx="8729315" cy="475686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program models have a theory of change.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of Planned Behavior and Theory of Reasoned Action for Extension Education.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TOC based on existing knowledge and use TOC to develop the program logic model.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TOC should sound plausible, and PLM should appear feasible.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8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F51E6-C3A0-1D4B-A405-CDD3BA83D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92888"/>
            <a:ext cx="9144000" cy="12526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Outputs, Outcomes and Impact</a:t>
            </a:r>
          </a:p>
        </p:txBody>
      </p:sp>
    </p:spTree>
    <p:extLst>
      <p:ext uri="{BB962C8B-B14F-4D97-AF65-F5344CB8AC3E}">
        <p14:creationId xmlns:p14="http://schemas.microsoft.com/office/powerpoint/2010/main" val="3615824299"/>
      </p:ext>
    </p:extLst>
  </p:cSld>
  <p:clrMapOvr>
    <a:masterClrMapping/>
  </p:clrMapOvr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ANRBrand_UCCE</Template>
  <TotalTime>3106</TotalTime>
  <Words>756</Words>
  <Application>Microsoft Office PowerPoint</Application>
  <PresentationFormat>On-screen Show (4:3)</PresentationFormat>
  <Paragraphs>141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ANRBrand_UCCE</vt:lpstr>
      <vt:lpstr>Custom Design</vt:lpstr>
      <vt:lpstr>Program Logic Models in  Program Evaluation</vt:lpstr>
      <vt:lpstr>Presentation Outline</vt:lpstr>
      <vt:lpstr>What is a Logic Model</vt:lpstr>
      <vt:lpstr>PowerPoint Presentation</vt:lpstr>
      <vt:lpstr>Important Considerations</vt:lpstr>
      <vt:lpstr>Myths in Program Development (and Evaluation)</vt:lpstr>
      <vt:lpstr>Using Logic Models for Evaluation</vt:lpstr>
      <vt:lpstr>Theory of Change</vt:lpstr>
      <vt:lpstr>PowerPoint Presentation</vt:lpstr>
      <vt:lpstr>PowerPoint Presentation</vt:lpstr>
      <vt:lpstr>PowerPoint Presentation</vt:lpstr>
      <vt:lpstr>Other Ways to Understand Outputs and Outcomes</vt:lpstr>
      <vt:lpstr>Other Ways to Understand Outputs and Outcomes</vt:lpstr>
      <vt:lpstr>Other Ways to Understand Outcomes</vt:lpstr>
      <vt:lpstr>Examples of Outputs</vt:lpstr>
      <vt:lpstr>Examples of Outcomes</vt:lpstr>
      <vt:lpstr>References  </vt:lpstr>
      <vt:lpstr>Questions  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presentation notes brief.</dc:title>
  <dc:creator>Vikram Koundinya</dc:creator>
  <cp:lastModifiedBy>Katherine Webb-Martinez</cp:lastModifiedBy>
  <cp:revision>149</cp:revision>
  <cp:lastPrinted>2023-07-24T20:26:47Z</cp:lastPrinted>
  <dcterms:created xsi:type="dcterms:W3CDTF">2019-02-26T23:47:02Z</dcterms:created>
  <dcterms:modified xsi:type="dcterms:W3CDTF">2024-08-09T17:58:16Z</dcterms:modified>
</cp:coreProperties>
</file>