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9453"/>
    <a:srgbClr val="A263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23B5-765F-8C4A-9A25-D61147ED838A}" type="datetimeFigureOut">
              <a:rPr lang="en-US" smtClean="0"/>
              <a:t>6/26/15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23B5-765F-8C4A-9A25-D61147ED838A}" type="datetimeFigureOut">
              <a:rPr lang="en-US" smtClean="0"/>
              <a:t>6/26/15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63AC-BA45-B04D-A32D-8F43464597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A28423B5-765F-8C4A-9A25-D61147ED838A}" type="datetimeFigureOut">
              <a:rPr lang="en-US" smtClean="0"/>
              <a:t>6/26/15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7D63AC-BA45-B04D-A32D-8F43464597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23B5-765F-8C4A-9A25-D61147ED838A}" type="datetimeFigureOut">
              <a:rPr lang="en-US" smtClean="0"/>
              <a:t>6/26/15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63AC-BA45-B04D-A32D-8F43464597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23B5-765F-8C4A-9A25-D61147ED838A}" type="datetimeFigureOut">
              <a:rPr lang="en-US" smtClean="0"/>
              <a:t>6/26/15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63AC-BA45-B04D-A32D-8F43464597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23B5-765F-8C4A-9A25-D61147ED838A}" type="datetimeFigureOut">
              <a:rPr lang="en-US" smtClean="0"/>
              <a:t>6/26/15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63AC-BA45-B04D-A32D-8F43464597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23B5-765F-8C4A-9A25-D61147ED838A}" type="datetimeFigureOut">
              <a:rPr lang="en-US" smtClean="0"/>
              <a:t>6/26/15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23B5-765F-8C4A-9A25-D61147ED838A}" type="datetimeFigureOut">
              <a:rPr lang="en-US" smtClean="0"/>
              <a:t>6/26/15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63AC-BA45-B04D-A32D-8F43464597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23B5-765F-8C4A-9A25-D61147ED838A}" type="datetimeFigureOut">
              <a:rPr lang="en-US" smtClean="0"/>
              <a:t>6/26/15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63AC-BA45-B04D-A32D-8F43464597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23B5-765F-8C4A-9A25-D61147ED838A}" type="datetimeFigureOut">
              <a:rPr lang="en-US" smtClean="0"/>
              <a:t>6/26/15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63AC-BA45-B04D-A32D-8F43464597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23B5-765F-8C4A-9A25-D61147ED838A}" type="datetimeFigureOut">
              <a:rPr lang="en-US" smtClean="0"/>
              <a:t>6/26/15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63AC-BA45-B04D-A32D-8F43464597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23B5-765F-8C4A-9A25-D61147ED838A}" type="datetimeFigureOut">
              <a:rPr lang="en-US" smtClean="0"/>
              <a:t>6/26/15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63AC-BA45-B04D-A32D-8F434645972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A28423B5-765F-8C4A-9A25-D61147ED838A}" type="datetimeFigureOut">
              <a:rPr lang="en-US" smtClean="0"/>
              <a:t>6/26/15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7D63AC-BA45-B04D-A32D-8F43464597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8423B5-765F-8C4A-9A25-D61147ED838A}" type="datetimeFigureOut">
              <a:rPr lang="en-US" smtClean="0"/>
              <a:t>6/26/15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67D63AC-BA45-B04D-A32D-8F43464597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2" Type="http://schemas.openxmlformats.org/officeDocument/2006/relationships/hyperlink" Target="mailto:cbrsmith@ucanr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" y="904875"/>
            <a:ext cx="9017000" cy="269557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/>
                <a:cs typeface="Arial Rounded MT Bold"/>
              </a:rPr>
              <a:t>Introduction to Vermicomposting</a:t>
            </a:r>
            <a:endParaRPr lang="en-US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/>
              <a:cs typeface="Arial Rounded MT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1625"/>
            <a:ext cx="6400800" cy="17526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with Cole B. Smith, </a:t>
            </a:r>
          </a:p>
          <a:p>
            <a:pPr algn="ctr"/>
            <a:r>
              <a:rPr lang="en-US" sz="2400" i="1" dirty="0" smtClean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UC Coopertive Extension </a:t>
            </a:r>
            <a:endParaRPr lang="en-US" sz="2400" i="1" dirty="0"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4" descr="UC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" y="4987925"/>
            <a:ext cx="1301750" cy="1301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county-logo_BW_noBa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1" y="4987925"/>
            <a:ext cx="1553390" cy="130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3874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Worm Box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301022" y="537245"/>
            <a:ext cx="4540367" cy="7612063"/>
          </a:xfrm>
        </p:spPr>
        <p:txBody>
          <a:bodyPr/>
          <a:lstStyle/>
          <a:p>
            <a:r>
              <a:rPr lang="en-US" dirty="0" smtClean="0"/>
              <a:t>Creating an ideal habitat:</a:t>
            </a:r>
          </a:p>
          <a:p>
            <a:pPr marL="0" indent="0">
              <a:buNone/>
            </a:pPr>
            <a:r>
              <a:rPr lang="en-US" dirty="0" smtClean="0"/>
              <a:t>		Temperature – 40 - 95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Moisture – Wrung out Sponge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Bedding – Safe, digestible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Food – worm friendly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Light – too much, not good </a:t>
            </a:r>
          </a:p>
        </p:txBody>
      </p:sp>
    </p:spTree>
    <p:extLst>
      <p:ext uri="{BB962C8B-B14F-4D97-AF65-F5344CB8AC3E}">
        <p14:creationId xmlns:p14="http://schemas.microsoft.com/office/powerpoint/2010/main" val="153500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rm b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41" y="680582"/>
            <a:ext cx="4875827" cy="3296255"/>
          </a:xfrm>
          <a:prstGeom prst="rect">
            <a:avLst/>
          </a:prstGeom>
        </p:spPr>
      </p:pic>
      <p:pic>
        <p:nvPicPr>
          <p:cNvPr id="4" name="Picture 3" descr="Worm bin fe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519" y="3429730"/>
            <a:ext cx="2971800" cy="2743200"/>
          </a:xfrm>
          <a:prstGeom prst="rect">
            <a:avLst/>
          </a:prstGeom>
        </p:spPr>
      </p:pic>
      <p:pic>
        <p:nvPicPr>
          <p:cNvPr id="6" name="Picture 5" descr="worm bin bedd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76" y="1349303"/>
            <a:ext cx="6236407" cy="416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5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m Bin Lay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2" y="791882"/>
            <a:ext cx="8561293" cy="549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83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Bins</a:t>
            </a:r>
            <a:endParaRPr lang="en-US" dirty="0"/>
          </a:p>
        </p:txBody>
      </p:sp>
      <p:pic>
        <p:nvPicPr>
          <p:cNvPr id="3" name="Picture 2" descr="worm bin wo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1" y="2072792"/>
            <a:ext cx="4141903" cy="3102429"/>
          </a:xfrm>
          <a:prstGeom prst="rect">
            <a:avLst/>
          </a:prstGeom>
        </p:spPr>
      </p:pic>
      <p:pic>
        <p:nvPicPr>
          <p:cNvPr id="4" name="Picture 3" descr="worm bin can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799" y="2072792"/>
            <a:ext cx="2608592" cy="3678115"/>
          </a:xfrm>
          <a:prstGeom prst="rect">
            <a:avLst/>
          </a:prstGeom>
        </p:spPr>
      </p:pic>
      <p:pic>
        <p:nvPicPr>
          <p:cNvPr id="5" name="Picture 4" descr="worm bin stack woo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74" y="2072792"/>
            <a:ext cx="3964593" cy="396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16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5618" y="2175288"/>
            <a:ext cx="245251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Lots of Flies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Keep food Covered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Cover with card board or newspaper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Limit Fruit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1481" y="2175288"/>
            <a:ext cx="249024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Smells Bad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Provide more air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Bottom Drains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Mix the bedding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Control Moisture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1724" y="2175288"/>
            <a:ext cx="308023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Worms all Died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Heat Wave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 Food 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Too Many Castings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402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6837" y="1167940"/>
            <a:ext cx="6569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You! 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2015" y="3051244"/>
            <a:ext cx="60290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Cole B. Smith 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Program Coordinator,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Composting Education Program 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University of California Cooperative Extension 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hlinkClick r:id="rId2"/>
              </a:rPr>
              <a:t>cbrsmith@ucanr.edu</a:t>
            </a:r>
            <a:r>
              <a:rPr lang="en-US" sz="2000" dirty="0" smtClean="0">
                <a:solidFill>
                  <a:srgbClr val="FFFFFF"/>
                </a:solidFill>
              </a:rPr>
              <a:t> / 408-918-4640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6" name="Picture 5" descr="county-logo_BW_no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725" y="4893553"/>
            <a:ext cx="1602764" cy="1562695"/>
          </a:xfrm>
          <a:prstGeom prst="rect">
            <a:avLst/>
          </a:prstGeom>
        </p:spPr>
      </p:pic>
      <p:pic>
        <p:nvPicPr>
          <p:cNvPr id="7" name="Picture 6" descr="UC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79" y="4893553"/>
            <a:ext cx="1554272" cy="155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31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" y="1091991"/>
            <a:ext cx="8255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3945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/>
                <a:cs typeface="Arial Rounded MT Bold"/>
              </a:rPr>
              <a:t>Why Compost?</a:t>
            </a:r>
            <a:endParaRPr lang="en-US" sz="1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E3945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262805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erica's food was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4" y="365125"/>
            <a:ext cx="8477251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9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sh-composi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85" y="301625"/>
            <a:ext cx="8564847" cy="622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2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d waste grap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4" y="692150"/>
            <a:ext cx="8477251" cy="514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83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hane-emissions-by-ch4-sour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381000"/>
            <a:ext cx="8579761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74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ha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762000"/>
            <a:ext cx="6642100" cy="5334000"/>
          </a:xfrm>
          <a:prstGeom prst="rect">
            <a:avLst/>
          </a:prstGeom>
        </p:spPr>
      </p:pic>
      <p:pic>
        <p:nvPicPr>
          <p:cNvPr id="3" name="Picture 2" descr="GWPDia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762000"/>
            <a:ext cx="66421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46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3932" y="426506"/>
            <a:ext cx="7883072" cy="563231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0" b="1" spc="6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Bernard MT Condensed"/>
                <a:cs typeface="Bernard MT Condensed"/>
              </a:rPr>
              <a:t>Worms to the Rescue!! </a:t>
            </a:r>
            <a:endParaRPr lang="en-US" sz="12000" b="1" spc="6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Bernard MT Condensed"/>
              <a:cs typeface="Bernard MT Condensed"/>
            </a:endParaRPr>
          </a:p>
        </p:txBody>
      </p:sp>
      <p:pic>
        <p:nvPicPr>
          <p:cNvPr id="3" name="Picture 2" descr="worm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280820"/>
            <a:ext cx="5676900" cy="552450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67755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1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Composting using Worms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93145" y="234155"/>
            <a:ext cx="4556126" cy="7612066"/>
          </a:xfrm>
        </p:spPr>
        <p:txBody>
          <a:bodyPr>
            <a:normAutofit/>
          </a:bodyPr>
          <a:lstStyle/>
          <a:p>
            <a:r>
              <a:rPr lang="en-US" dirty="0" smtClean="0"/>
              <a:t>Most common composting worm: Red Wiggler (</a:t>
            </a:r>
            <a:r>
              <a:rPr lang="en-US" dirty="0" err="1" smtClean="0"/>
              <a:t>Eisenia</a:t>
            </a:r>
            <a:r>
              <a:rPr lang="en-US" dirty="0" smtClean="0"/>
              <a:t> </a:t>
            </a:r>
            <a:r>
              <a:rPr lang="en-US" dirty="0" err="1" smtClean="0"/>
              <a:t>fetida</a:t>
            </a:r>
            <a:r>
              <a:rPr lang="en-US" dirty="0" smtClean="0"/>
              <a:t>)</a:t>
            </a:r>
          </a:p>
          <a:p>
            <a:pPr lvl="2">
              <a:buFontTx/>
              <a:buChar char="-"/>
            </a:pPr>
            <a:r>
              <a:rPr lang="en-US" dirty="0" smtClean="0"/>
              <a:t>Feeds from the duff layer </a:t>
            </a:r>
          </a:p>
          <a:p>
            <a:pPr lvl="2">
              <a:buFontTx/>
              <a:buChar char="-"/>
            </a:pPr>
            <a:r>
              <a:rPr lang="en-US" dirty="0" smtClean="0"/>
              <a:t>Non borrowing</a:t>
            </a:r>
          </a:p>
          <a:p>
            <a:pPr lvl="2">
              <a:buFontTx/>
              <a:buChar char="-"/>
            </a:pPr>
            <a:r>
              <a:rPr lang="en-US" dirty="0" smtClean="0"/>
              <a:t>Often referred to as Manure Worms </a:t>
            </a:r>
          </a:p>
          <a:p>
            <a:pPr lvl="2">
              <a:buFontTx/>
              <a:buChar char="-"/>
            </a:pPr>
            <a:r>
              <a:rPr lang="en-US" dirty="0" smtClean="0"/>
              <a:t>Temperature range 55 – 77</a:t>
            </a:r>
          </a:p>
          <a:p>
            <a:r>
              <a:rPr lang="en-US" dirty="0" smtClean="0"/>
              <a:t>Other worms: </a:t>
            </a:r>
            <a:r>
              <a:rPr lang="en-US" dirty="0"/>
              <a:t>Red </a:t>
            </a:r>
            <a:r>
              <a:rPr lang="en-US" dirty="0" smtClean="0"/>
              <a:t>Worm (</a:t>
            </a:r>
            <a:r>
              <a:rPr lang="en-US" dirty="0" err="1" smtClean="0"/>
              <a:t>Lumbricus</a:t>
            </a:r>
            <a:r>
              <a:rPr lang="en-US" dirty="0" smtClean="0"/>
              <a:t> </a:t>
            </a:r>
            <a:r>
              <a:rPr lang="en-US" dirty="0" err="1" smtClean="0"/>
              <a:t>rubellus</a:t>
            </a:r>
            <a:r>
              <a:rPr lang="en-US" dirty="0" smtClean="0"/>
              <a:t>)</a:t>
            </a:r>
            <a:endParaRPr lang="en-US" dirty="0"/>
          </a:p>
          <a:p>
            <a:pPr lvl="2">
              <a:buFontTx/>
              <a:buChar char="-"/>
            </a:pPr>
            <a:r>
              <a:rPr lang="en-US" dirty="0" smtClean="0"/>
              <a:t>Soil dwelling </a:t>
            </a:r>
            <a:endParaRPr lang="en-US" dirty="0"/>
          </a:p>
          <a:p>
            <a:pPr lvl="2">
              <a:buFontTx/>
              <a:buChar char="-"/>
            </a:pPr>
            <a:r>
              <a:rPr lang="en-US" dirty="0" smtClean="0"/>
              <a:t>Requires more soil medium </a:t>
            </a:r>
          </a:p>
          <a:p>
            <a:pPr lvl="2">
              <a:buFontTx/>
              <a:buChar char="-"/>
            </a:pPr>
            <a:r>
              <a:rPr lang="en-US" dirty="0" smtClean="0"/>
              <a:t>Prefers broken down material</a:t>
            </a:r>
            <a:endParaRPr lang="en-US" dirty="0"/>
          </a:p>
          <a:p>
            <a:pPr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423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240</TotalTime>
  <Words>147</Words>
  <Application>Microsoft Macintosh PowerPoint</Application>
  <PresentationFormat>On-screen Show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Habitat</vt:lpstr>
      <vt:lpstr>Introduction to Vermicomposting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Composting using Worms</vt:lpstr>
      <vt:lpstr>Building a Worm Box</vt:lpstr>
      <vt:lpstr>PowerPoint Presentation</vt:lpstr>
      <vt:lpstr>PowerPoint Presentation</vt:lpstr>
      <vt:lpstr>Other Bins</vt:lpstr>
      <vt:lpstr>Troubleshooting </vt:lpstr>
      <vt:lpstr>PowerPoint Presentation</vt:lpstr>
    </vt:vector>
  </TitlesOfParts>
  <Company>University of California Coopertive Extension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Vermicomposting</dc:title>
  <dc:creator>Cole Smith</dc:creator>
  <cp:lastModifiedBy>Cole Smith</cp:lastModifiedBy>
  <cp:revision>15</cp:revision>
  <dcterms:created xsi:type="dcterms:W3CDTF">2015-06-27T02:12:20Z</dcterms:created>
  <dcterms:modified xsi:type="dcterms:W3CDTF">2015-06-27T06:12:20Z</dcterms:modified>
</cp:coreProperties>
</file>