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2" r:id="rId2"/>
  </p:sldMasterIdLst>
  <p:notesMasterIdLst>
    <p:notesMasterId r:id="rId37"/>
  </p:notesMasterIdLst>
  <p:sldIdLst>
    <p:sldId id="257" r:id="rId3"/>
    <p:sldId id="259" r:id="rId4"/>
    <p:sldId id="256" r:id="rId5"/>
    <p:sldId id="260" r:id="rId6"/>
    <p:sldId id="282" r:id="rId7"/>
    <p:sldId id="274" r:id="rId8"/>
    <p:sldId id="261" r:id="rId9"/>
    <p:sldId id="258" r:id="rId10"/>
    <p:sldId id="289" r:id="rId11"/>
    <p:sldId id="285" r:id="rId12"/>
    <p:sldId id="286" r:id="rId13"/>
    <p:sldId id="262" r:id="rId14"/>
    <p:sldId id="264" r:id="rId15"/>
    <p:sldId id="283" r:id="rId16"/>
    <p:sldId id="284" r:id="rId17"/>
    <p:sldId id="278" r:id="rId18"/>
    <p:sldId id="273" r:id="rId19"/>
    <p:sldId id="275" r:id="rId20"/>
    <p:sldId id="263" r:id="rId21"/>
    <p:sldId id="276" r:id="rId22"/>
    <p:sldId id="287" r:id="rId23"/>
    <p:sldId id="288" r:id="rId24"/>
    <p:sldId id="265" r:id="rId25"/>
    <p:sldId id="267" r:id="rId26"/>
    <p:sldId id="266" r:id="rId27"/>
    <p:sldId id="268" r:id="rId28"/>
    <p:sldId id="269" r:id="rId29"/>
    <p:sldId id="270" r:id="rId30"/>
    <p:sldId id="281" r:id="rId31"/>
    <p:sldId id="271" r:id="rId32"/>
    <p:sldId id="279" r:id="rId33"/>
    <p:sldId id="277" r:id="rId34"/>
    <p:sldId id="280" r:id="rId35"/>
    <p:sldId id="272" r:id="rId3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664"/>
  </p:normalViewPr>
  <p:slideViewPr>
    <p:cSldViewPr snapToGrid="0" snapToObjects="1">
      <p:cViewPr>
        <p:scale>
          <a:sx n="88" d="100"/>
          <a:sy n="88" d="100"/>
        </p:scale>
        <p:origin x="920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D7495-9177-264B-B9EC-2374603578CE}" type="datetimeFigureOut">
              <a:rPr lang="en-US" smtClean="0"/>
              <a:t>10/22/16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2AF19-AA71-F54D-9844-06549EE1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7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2005 52% diversion</a:t>
            </a:r>
            <a:r>
              <a:rPr lang="en-US" baseline="0" dirty="0" smtClean="0"/>
              <a:t> 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2AF19-AA71-F54D-9844-06549EE1BFB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99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51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D588AE-8C4D-7941-9933-EE648EAFFF28}" type="datetimeFigureOut">
              <a:rPr lang="en-US" altLang="en-US"/>
              <a:pPr/>
              <a:t>10/22/16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B6B803-BC2E-2944-ABDD-5BE01A6602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380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1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1908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543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54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95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16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261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549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2928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8627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4405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9613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B524F3-6CE9-9240-811D-DF10DDFE303F}" type="datetimeFigureOut">
              <a:rPr lang="en-US" altLang="en-US"/>
              <a:pPr/>
              <a:t>10/22/16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3790F-0A0F-D142-B445-C1E0D2903A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731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/>
          </a:p>
        </p:txBody>
      </p:sp>
      <p:pic>
        <p:nvPicPr>
          <p:cNvPr id="1028" name="Picture 1" descr="UC_ANR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8" y="5956300"/>
            <a:ext cx="3424237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9E84666F-9C6F-C34B-AE82-6F01CFBCAEE3}" type="datetimeFigureOut">
              <a:rPr lang="en-US" altLang="en-US"/>
              <a:pPr/>
              <a:t>10/22/16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F181666-764C-9149-9F5D-3A08729788D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Relationship Id="rId3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Relationship Id="rId3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Relationship Id="rId3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g"/><Relationship Id="rId3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2.jpeg"/><Relationship Id="rId5" Type="http://schemas.openxmlformats.org/officeDocument/2006/relationships/image" Target="../media/image39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tiff"/><Relationship Id="rId5" Type="http://schemas.openxmlformats.org/officeDocument/2006/relationships/image" Target="../media/image2.jpeg"/><Relationship Id="rId6" Type="http://schemas.openxmlformats.org/officeDocument/2006/relationships/image" Target="../media/image44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41711"/>
            <a:ext cx="7772400" cy="228896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9600" dirty="0" smtClean="0">
                <a:ea typeface="Ayuthaya" charset="-34"/>
                <a:cs typeface="Ayuthaya" charset="-34"/>
              </a:rPr>
              <a:t>Composting</a:t>
            </a:r>
            <a:endParaRPr lang="en-US" sz="9600" dirty="0">
              <a:ea typeface="Ayuthaya" charset="-34"/>
              <a:cs typeface="Ayuthaya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55988"/>
            <a:ext cx="6400800" cy="20383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Cole Smith, </a:t>
            </a:r>
            <a:r>
              <a:rPr lang="en-US" sz="2800" i="1" dirty="0" smtClean="0"/>
              <a:t>Program Coordinator </a:t>
            </a:r>
          </a:p>
          <a:p>
            <a:pPr eaLnBrk="1" hangingPunct="1">
              <a:defRPr/>
            </a:pPr>
            <a:r>
              <a:rPr lang="en-US" dirty="0" smtClean="0"/>
              <a:t>UCCE Composting Education Program </a:t>
            </a:r>
          </a:p>
        </p:txBody>
      </p:sp>
      <p:pic>
        <p:nvPicPr>
          <p:cNvPr id="5123" name="Picture 3" descr="composting education program logo colo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88900"/>
            <a:ext cx="8890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7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80" y="298531"/>
            <a:ext cx="6927742" cy="5195807"/>
          </a:xfrm>
          <a:prstGeom prst="rect">
            <a:avLst/>
          </a:prstGeom>
        </p:spPr>
      </p:pic>
      <p:pic>
        <p:nvPicPr>
          <p:cNvPr id="4" name="Picture 4" descr="composting education program logo colo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2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890963" cy="1162050"/>
          </a:xfrm>
        </p:spPr>
        <p:txBody>
          <a:bodyPr/>
          <a:lstStyle/>
          <a:p>
            <a:r>
              <a:rPr lang="en-US" altLang="en-US" sz="3600">
                <a:ea typeface="ＭＳ Ｐゴシック" charset="-128"/>
              </a:rPr>
              <a:t>Water </a:t>
            </a:r>
            <a:br>
              <a:rPr lang="en-US" altLang="en-US" sz="3600">
                <a:ea typeface="ＭＳ Ｐゴシック" charset="-128"/>
              </a:rPr>
            </a:br>
            <a:r>
              <a:rPr lang="en-US" altLang="en-US" sz="3600">
                <a:ea typeface="ＭＳ Ｐゴシック" charset="-128"/>
              </a:rPr>
              <a:t>&amp; Compost</a:t>
            </a:r>
          </a:p>
        </p:txBody>
      </p:sp>
      <p:sp>
        <p:nvSpPr>
          <p:cNvPr id="11266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292600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altLang="en-US" sz="2800">
                <a:ea typeface="ＭＳ Ｐゴシック" charset="-128"/>
              </a:rPr>
              <a:t>Increased Water Holding Capacity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en-US" sz="2800">
                <a:ea typeface="ＭＳ Ｐゴシック" charset="-128"/>
              </a:rPr>
              <a:t>Reduced Irrigation Demand 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en-US" sz="2800">
                <a:ea typeface="ＭＳ Ｐゴシック" charset="-128"/>
              </a:rPr>
              <a:t>Bio-filtration </a:t>
            </a:r>
          </a:p>
        </p:txBody>
      </p:sp>
      <p:pic>
        <p:nvPicPr>
          <p:cNvPr id="11267" name="Picture 4" descr="composting education program logo colo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7" descr="SoilToRootHai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3"/>
          <a:stretch>
            <a:fillRect/>
          </a:stretch>
        </p:blipFill>
        <p:spPr bwMode="auto">
          <a:xfrm>
            <a:off x="3465513" y="273050"/>
            <a:ext cx="5302250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charset="-128"/>
              </a:rPr>
              <a:t>Composting &amp; Climate Change</a:t>
            </a:r>
          </a:p>
        </p:txBody>
      </p:sp>
      <p:sp>
        <p:nvSpPr>
          <p:cNvPr id="12290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3008313" cy="4292600"/>
          </a:xfrm>
        </p:spPr>
        <p:txBody>
          <a:bodyPr/>
          <a:lstStyle/>
          <a:p>
            <a:pPr marL="285750" indent="-285750"/>
            <a:r>
              <a:rPr lang="en-US" altLang="en-US">
                <a:ea typeface="ＭＳ Ｐゴシック" charset="-128"/>
              </a:rPr>
              <a:t>Uptake of both CO2 and CH4</a:t>
            </a:r>
          </a:p>
          <a:p>
            <a:pPr marL="285750" indent="-285750"/>
            <a:r>
              <a:rPr lang="en-US" altLang="en-US">
                <a:ea typeface="ＭＳ Ｐゴシック" charset="-128"/>
              </a:rPr>
              <a:t>Long term Carbon Storage</a:t>
            </a:r>
          </a:p>
          <a:p>
            <a:pPr marL="285750" indent="-285750"/>
            <a:r>
              <a:rPr lang="en-US" altLang="en-US">
                <a:ea typeface="ＭＳ Ｐゴシック" charset="-128"/>
              </a:rPr>
              <a:t>Reduced emissions </a:t>
            </a:r>
          </a:p>
        </p:txBody>
      </p:sp>
      <p:pic>
        <p:nvPicPr>
          <p:cNvPr id="12291" name="Picture 4" descr="composting education program logo colo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13" y="1346032"/>
            <a:ext cx="4932252" cy="4381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39" y="384029"/>
            <a:ext cx="5820508" cy="5063842"/>
          </a:xfrm>
          <a:prstGeom prst="rect">
            <a:avLst/>
          </a:prstGeom>
        </p:spPr>
      </p:pic>
      <p:pic>
        <p:nvPicPr>
          <p:cNvPr id="3" name="Picture 2" descr="composting education program logo colo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61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23"/>
            <a:ext cx="9144000" cy="4197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9276" y="4691419"/>
            <a:ext cx="7561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baseline="-25000" dirty="0">
                <a:solidFill>
                  <a:srgbClr val="2C1B11"/>
                </a:solidFill>
                <a:latin typeface="Helvetica" charset="0"/>
              </a:rPr>
              <a:t>Source: </a:t>
            </a:r>
            <a:r>
              <a:rPr lang="en-US" i="1" baseline="-25000" dirty="0" err="1">
                <a:solidFill>
                  <a:srgbClr val="2C1B11"/>
                </a:solidFill>
                <a:latin typeface="Helvetica" charset="0"/>
              </a:rPr>
              <a:t>Yepsen</a:t>
            </a:r>
            <a:r>
              <a:rPr lang="en-US" i="1" baseline="-25000" dirty="0">
                <a:solidFill>
                  <a:srgbClr val="2C1B11"/>
                </a:solidFill>
                <a:latin typeface="Helvetica" charset="0"/>
              </a:rPr>
              <a:t>, Rhodes. “Residential Food Collection in the U.S.” </a:t>
            </a:r>
            <a:r>
              <a:rPr lang="en-US" i="1" baseline="-25000" dirty="0" err="1">
                <a:solidFill>
                  <a:srgbClr val="2C1B11"/>
                </a:solidFill>
                <a:latin typeface="Helvetica" charset="0"/>
              </a:rPr>
              <a:t>BioCycle</a:t>
            </a:r>
            <a:r>
              <a:rPr lang="en-US" i="1" baseline="-25000" dirty="0">
                <a:solidFill>
                  <a:srgbClr val="2C1B11"/>
                </a:solidFill>
                <a:latin typeface="Helvetica" charset="0"/>
              </a:rPr>
              <a:t> Magazine, March 2013. 23-28.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92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mposting education program logo colo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632361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83" y="1072538"/>
            <a:ext cx="5215694" cy="3891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5688" y="241541"/>
            <a:ext cx="4807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2014 CA Single Family Residential 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33046" y="5263029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2014 Waste Characterization, </a:t>
            </a:r>
            <a:r>
              <a:rPr lang="en-US" dirty="0" err="1" smtClean="0"/>
              <a:t>CalRecycle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77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Composting in California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3913" y="1729409"/>
            <a:ext cx="715617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15 million tons of compostable organics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34% of the waste stream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115 Composting Facilities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100 + New Facilities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Healthy Soil Initiative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Organics Legislation </a:t>
            </a:r>
          </a:p>
          <a:p>
            <a:endParaRPr lang="en-US" sz="3200" dirty="0"/>
          </a:p>
          <a:p>
            <a:endParaRPr lang="en-US" dirty="0"/>
          </a:p>
        </p:txBody>
      </p:sp>
      <p:pic>
        <p:nvPicPr>
          <p:cNvPr id="4" name="Picture 4" descr="composting education program logo colo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487" y="2370838"/>
            <a:ext cx="26416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0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9409" y="394692"/>
            <a:ext cx="693751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 939 – The Integrated Waste Management Act 1985</a:t>
            </a:r>
          </a:p>
          <a:p>
            <a:endParaRPr lang="en-US" dirty="0" smtClean="0"/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50% diversion by 2000 </a:t>
            </a:r>
            <a:r>
              <a:rPr lang="en-US" dirty="0"/>
              <a:t> </a:t>
            </a:r>
            <a:r>
              <a:rPr lang="en-US" dirty="0" smtClean="0"/>
              <a:t>(mandate)</a:t>
            </a:r>
          </a:p>
          <a:p>
            <a:pPr lvl="2"/>
            <a:r>
              <a:rPr lang="en-US" dirty="0" smtClean="0"/>
              <a:t>			</a:t>
            </a:r>
          </a:p>
          <a:p>
            <a:r>
              <a:rPr lang="en-US" dirty="0" smtClean="0"/>
              <a:t>AB 341 -  Mandatory Commercial Recycling 2011 </a:t>
            </a:r>
          </a:p>
          <a:p>
            <a:endParaRPr lang="en-US" dirty="0" smtClean="0"/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75% diversion by 2020 (goal)	</a:t>
            </a:r>
          </a:p>
          <a:p>
            <a:endParaRPr lang="en-US" dirty="0"/>
          </a:p>
          <a:p>
            <a:r>
              <a:rPr lang="en-US" dirty="0" smtClean="0"/>
              <a:t>AB 1826 -  Mandatory Commercial Organics 2014 </a:t>
            </a:r>
          </a:p>
          <a:p>
            <a:endParaRPr lang="en-US" dirty="0"/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April 1</a:t>
            </a:r>
            <a:r>
              <a:rPr lang="en-US" baseline="30000" dirty="0" smtClean="0"/>
              <a:t>st</a:t>
            </a:r>
            <a:r>
              <a:rPr lang="en-US" dirty="0" smtClean="0"/>
              <a:t> 2016 8 tons a week or more</a:t>
            </a:r>
          </a:p>
          <a:p>
            <a:endParaRPr lang="en-US" dirty="0"/>
          </a:p>
          <a:p>
            <a:r>
              <a:rPr lang="en-US" dirty="0" smtClean="0"/>
              <a:t>AB 876 – Organics Infrastructure 2015</a:t>
            </a:r>
          </a:p>
          <a:p>
            <a:r>
              <a:rPr lang="en-US" dirty="0"/>
              <a:t>	</a:t>
            </a:r>
            <a:r>
              <a:rPr lang="en-US" dirty="0" smtClean="0"/>
              <a:t>		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 Audit Organics processing capacity and generation</a:t>
            </a:r>
          </a:p>
          <a:p>
            <a:endParaRPr lang="en-US" dirty="0"/>
          </a:p>
          <a:p>
            <a:r>
              <a:rPr lang="en-US" dirty="0" smtClean="0"/>
              <a:t>AB 1045 – Compost Development and Application 2015</a:t>
            </a:r>
          </a:p>
          <a:p>
            <a:endParaRPr lang="en-US" dirty="0"/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Reduce greenhouse gases using compost</a:t>
            </a:r>
          </a:p>
          <a:p>
            <a:pPr marL="1200150" lvl="2" indent="-285750">
              <a:buFont typeface="Arial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4" descr="composting education program logo colo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17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How to Make Compost</a:t>
            </a:r>
          </a:p>
        </p:txBody>
      </p:sp>
      <p:pic>
        <p:nvPicPr>
          <p:cNvPr id="13314" name="Picture 4" descr="composting education program logo colo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Shape 131"/>
          <p:cNvPicPr preferRelativeResize="0"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4" b="19084"/>
          <a:stretch>
            <a:fillRect/>
          </a:stretch>
        </p:blipFill>
        <p:spPr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>
                <a:ea typeface="ＭＳ Ｐゴシック" charset="-128"/>
              </a:rPr>
              <a:t>Why Compost?</a:t>
            </a:r>
          </a:p>
        </p:txBody>
      </p:sp>
      <p:sp>
        <p:nvSpPr>
          <p:cNvPr id="512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90925" cy="4525963"/>
          </a:xfrm>
        </p:spPr>
        <p:txBody>
          <a:bodyPr/>
          <a:lstStyle/>
          <a:p>
            <a:pPr eaLnBrk="1" hangingPunct="1"/>
            <a:r>
              <a:rPr lang="en-US" altLang="en-US" sz="3100">
                <a:latin typeface="Georgia" charset="0"/>
                <a:ea typeface="ＭＳ Ｐゴシック" charset="-128"/>
              </a:rPr>
              <a:t>Waste Diversion </a:t>
            </a:r>
          </a:p>
          <a:p>
            <a:pPr eaLnBrk="1" hangingPunct="1"/>
            <a:r>
              <a:rPr lang="en-US" altLang="en-US" sz="3100">
                <a:latin typeface="Georgia" charset="0"/>
                <a:ea typeface="ＭＳ Ｐゴシック" charset="-128"/>
              </a:rPr>
              <a:t>Soil Fertility </a:t>
            </a:r>
          </a:p>
          <a:p>
            <a:pPr eaLnBrk="1" hangingPunct="1"/>
            <a:r>
              <a:rPr lang="en-US" altLang="en-US" sz="3100">
                <a:latin typeface="Georgia" charset="0"/>
                <a:ea typeface="ＭＳ Ｐゴシック" charset="-128"/>
              </a:rPr>
              <a:t>Water Retention &amp; Quality</a:t>
            </a:r>
          </a:p>
          <a:p>
            <a:pPr eaLnBrk="1" hangingPunct="1"/>
            <a:r>
              <a:rPr lang="en-US" altLang="en-US" sz="3100">
                <a:latin typeface="Georgia" charset="0"/>
                <a:ea typeface="ＭＳ Ｐゴシック" charset="-128"/>
              </a:rPr>
              <a:t>Carbon Sequestration</a:t>
            </a:r>
          </a:p>
        </p:txBody>
      </p:sp>
      <p:pic>
        <p:nvPicPr>
          <p:cNvPr id="6147" name="Picture 4" descr="composting education program logo colo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Composting Hands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r="10048"/>
          <a:stretch>
            <a:fillRect/>
          </a:stretch>
        </p:blipFill>
        <p:spPr>
          <a:xfrm rot="172632">
            <a:off x="4648200" y="1600200"/>
            <a:ext cx="4038600" cy="415448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composting education program logo colo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056" y="1246414"/>
            <a:ext cx="6995887" cy="280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322" y="381978"/>
            <a:ext cx="6032500" cy="5003800"/>
          </a:xfrm>
          <a:prstGeom prst="rect">
            <a:avLst/>
          </a:prstGeom>
        </p:spPr>
      </p:pic>
      <p:pic>
        <p:nvPicPr>
          <p:cNvPr id="4" name="Picture 4" descr="composting education program logo colo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44039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71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23" y="353212"/>
            <a:ext cx="5788240" cy="4289128"/>
          </a:xfrm>
          <a:prstGeom prst="rect">
            <a:avLst/>
          </a:prstGeom>
        </p:spPr>
      </p:pic>
      <p:pic>
        <p:nvPicPr>
          <p:cNvPr id="4" name="Picture 4" descr="composting education program logo colo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96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C/N Balance</a:t>
            </a:r>
          </a:p>
        </p:txBody>
      </p:sp>
      <p:pic>
        <p:nvPicPr>
          <p:cNvPr id="14338" name="Picture 3" descr="composting education program logo colo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Shape 137"/>
          <p:cNvPicPr preferRelativeResize="0"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r="13547"/>
          <a:stretch>
            <a:fillRect/>
          </a:stretch>
        </p:blipFill>
        <p:spPr>
          <a:xfrm>
            <a:off x="457200" y="1600200"/>
            <a:ext cx="4038600" cy="3894138"/>
          </a:xfrm>
          <a:noFill/>
        </p:spPr>
      </p:pic>
      <p:pic>
        <p:nvPicPr>
          <p:cNvPr id="14340" name="Shape 140"/>
          <p:cNvPicPr preferRelativeResize="0"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0" r="17770"/>
          <a:stretch>
            <a:fillRect/>
          </a:stretch>
        </p:blipFill>
        <p:spPr>
          <a:xfrm>
            <a:off x="4648200" y="1600200"/>
            <a:ext cx="4038600" cy="3894138"/>
          </a:xfrm>
          <a:noFill/>
        </p:spPr>
      </p:pic>
      <p:sp>
        <p:nvSpPr>
          <p:cNvPr id="11" name="Shape 143"/>
          <p:cNvSpPr txBox="1">
            <a:spLocks noChangeArrowheads="1"/>
          </p:cNvSpPr>
          <p:nvPr/>
        </p:nvSpPr>
        <p:spPr bwMode="auto">
          <a:xfrm>
            <a:off x="1355725" y="2909888"/>
            <a:ext cx="2165350" cy="1112837"/>
          </a:xfrm>
          <a:prstGeom prst="rect">
            <a:avLst/>
          </a:prstGeom>
          <a:solidFill>
            <a:srgbClr val="F3F3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7200">
                <a:latin typeface="Impact" charset="0"/>
                <a:sym typeface="Impact" charset="0"/>
              </a:rPr>
              <a:t>50 %</a:t>
            </a:r>
          </a:p>
        </p:txBody>
      </p:sp>
      <p:sp>
        <p:nvSpPr>
          <p:cNvPr id="12" name="Shape 143"/>
          <p:cNvSpPr txBox="1">
            <a:spLocks noChangeArrowheads="1"/>
          </p:cNvSpPr>
          <p:nvPr/>
        </p:nvSpPr>
        <p:spPr bwMode="auto">
          <a:xfrm>
            <a:off x="5465763" y="2909888"/>
            <a:ext cx="2165350" cy="1112837"/>
          </a:xfrm>
          <a:prstGeom prst="rect">
            <a:avLst/>
          </a:prstGeom>
          <a:solidFill>
            <a:srgbClr val="F3F3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7200">
                <a:latin typeface="Impact" charset="0"/>
                <a:sym typeface="Impact" charset="0"/>
              </a:rPr>
              <a:t>50 %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Dos &amp; Don’ts</a:t>
            </a:r>
          </a:p>
        </p:txBody>
      </p:sp>
      <p:pic>
        <p:nvPicPr>
          <p:cNvPr id="5" name="Content Placeholder 4" descr="Brown-Compost-Materials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" b="3241"/>
          <a:stretch>
            <a:fillRect/>
          </a:stretch>
        </p:blipFill>
        <p:spPr>
          <a:xfrm>
            <a:off x="457200" y="1600200"/>
            <a:ext cx="4038600" cy="3894138"/>
          </a:xfrm>
        </p:spPr>
      </p:pic>
      <p:pic>
        <p:nvPicPr>
          <p:cNvPr id="6" name="Content Placeholder 5" descr="Green-Compost-Materials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" b="3241"/>
          <a:stretch>
            <a:fillRect/>
          </a:stretch>
        </p:blipFill>
        <p:spPr>
          <a:xfrm>
            <a:off x="4648200" y="1600200"/>
            <a:ext cx="4038600" cy="3894138"/>
          </a:xfrm>
        </p:spPr>
      </p:pic>
      <p:pic>
        <p:nvPicPr>
          <p:cNvPr id="7" name="Picture 6" descr="No-Go-Compost-Material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3"/>
          <a:stretch>
            <a:fillRect/>
          </a:stretch>
        </p:blipFill>
        <p:spPr bwMode="auto">
          <a:xfrm>
            <a:off x="457200" y="1600200"/>
            <a:ext cx="8229600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composting education program logo colo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Material Preparation </a:t>
            </a:r>
          </a:p>
        </p:txBody>
      </p:sp>
      <p:pic>
        <p:nvPicPr>
          <p:cNvPr id="5" name="Content Placeholder 4" descr="Fall-Clean-Up-snipping-back-plants-in-pots_width579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7" r="13567"/>
          <a:stretch>
            <a:fillRect/>
          </a:stretch>
        </p:blipFill>
        <p:spPr>
          <a:xfrm>
            <a:off x="457200" y="1600200"/>
            <a:ext cx="4038600" cy="3846513"/>
          </a:xfrm>
        </p:spPr>
      </p:pic>
      <p:pic>
        <p:nvPicPr>
          <p:cNvPr id="6" name="Picture 5" descr="Leaf-Hog-2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1600200"/>
            <a:ext cx="4089400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hred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1600200"/>
            <a:ext cx="3429000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composting education program logo colo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Location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154488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Site Assessment</a:t>
            </a:r>
          </a:p>
          <a:p>
            <a:pPr lvl="1"/>
            <a:r>
              <a:rPr lang="en-US" altLang="en-US">
                <a:ea typeface="ＭＳ Ｐゴシック" charset="-128"/>
              </a:rPr>
              <a:t>Too Wet</a:t>
            </a:r>
          </a:p>
          <a:p>
            <a:pPr lvl="1"/>
            <a:r>
              <a:rPr lang="en-US" altLang="en-US">
                <a:ea typeface="ＭＳ Ｐゴシック" charset="-128"/>
              </a:rPr>
              <a:t>Too Sunny or Dry</a:t>
            </a:r>
          </a:p>
          <a:p>
            <a:pPr lvl="1"/>
            <a:r>
              <a:rPr lang="en-US" altLang="en-US">
                <a:ea typeface="ＭＳ Ｐゴシック" charset="-128"/>
              </a:rPr>
              <a:t>Rodents </a:t>
            </a:r>
          </a:p>
          <a:p>
            <a:pPr lvl="1"/>
            <a:r>
              <a:rPr lang="en-US" altLang="en-US">
                <a:ea typeface="ＭＳ Ｐゴシック" charset="-128"/>
              </a:rPr>
              <a:t>Traffic &amp; Access </a:t>
            </a:r>
          </a:p>
        </p:txBody>
      </p:sp>
      <p:sp>
        <p:nvSpPr>
          <p:cNvPr id="17411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54488"/>
          </a:xfrm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17412" name="Picture 4" descr="composting education program logo colo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Shape 15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0386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Infrastructure</a:t>
            </a:r>
          </a:p>
        </p:txBody>
      </p:sp>
      <p:pic>
        <p:nvPicPr>
          <p:cNvPr id="18434" name="Picture 4" descr="composting education program logo colo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154488"/>
          </a:xfrm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8" name="Picture 7" descr="BIOSTACKcomposterjp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4049713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hape 16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3" y="1614488"/>
            <a:ext cx="4637087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ape 163"/>
          <p:cNvPicPr preferRelativeResize="0">
            <a:picLocks noGrp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r="13429"/>
          <a:stretch>
            <a:fillRect/>
          </a:stretch>
        </p:blipFill>
        <p:spPr>
          <a:xfrm>
            <a:off x="2476500" y="1614488"/>
            <a:ext cx="4038600" cy="38941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Construction</a:t>
            </a:r>
          </a:p>
        </p:txBody>
      </p:sp>
      <p:pic>
        <p:nvPicPr>
          <p:cNvPr id="19458" name="Picture 4" descr="composting education program logo colo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compostdiagra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1073150"/>
            <a:ext cx="6899275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4800" y="846138"/>
            <a:ext cx="3515245" cy="2238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569" y="1232580"/>
            <a:ext cx="2964543" cy="2964543"/>
          </a:xfrm>
          <a:prstGeom prst="rect">
            <a:avLst/>
          </a:prstGeom>
        </p:spPr>
      </p:pic>
      <p:pic>
        <p:nvPicPr>
          <p:cNvPr id="7" name="Picture 4" descr="composting education program logo colo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785" y="2766385"/>
            <a:ext cx="2861477" cy="286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0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 descr="composting education program logo colo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2012_totl_msw_gen_fig5_l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9875"/>
            <a:ext cx="8553450" cy="5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Troubleshooting</a:t>
            </a:r>
          </a:p>
        </p:txBody>
      </p:sp>
      <p:pic>
        <p:nvPicPr>
          <p:cNvPr id="20482" name="Picture 4" descr="composting education program logo colo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hape 178"/>
          <p:cNvSpPr txBox="1">
            <a:spLocks/>
          </p:cNvSpPr>
          <p:nvPr/>
        </p:nvSpPr>
        <p:spPr bwMode="auto">
          <a:xfrm>
            <a:off x="1249363" y="1417638"/>
            <a:ext cx="2379662" cy="3060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  <a:defRPr/>
            </a:pPr>
            <a:r>
              <a:rPr lang="en" sz="3200" u="sng" dirty="0" smtClean="0"/>
              <a:t>Rodents</a:t>
            </a:r>
          </a:p>
          <a:p>
            <a:pPr marL="457200" indent="-317500">
              <a:spcBef>
                <a:spcPts val="0"/>
              </a:spcBef>
              <a:buSzPct val="100000"/>
              <a:buFont typeface="Roboto"/>
              <a:buChar char="-"/>
              <a:defRPr/>
            </a:pPr>
            <a:r>
              <a:rPr lang="en" sz="3200" dirty="0" smtClean="0"/>
              <a:t>Meat </a:t>
            </a:r>
          </a:p>
          <a:p>
            <a:pPr marL="457200" indent="-317500">
              <a:spcBef>
                <a:spcPts val="0"/>
              </a:spcBef>
              <a:buSzPct val="100000"/>
              <a:buFont typeface="Roboto"/>
              <a:buChar char="-"/>
              <a:defRPr/>
            </a:pPr>
            <a:r>
              <a:rPr lang="en" sz="3200" dirty="0" smtClean="0"/>
              <a:t>Greasy, Oily foods</a:t>
            </a:r>
          </a:p>
          <a:p>
            <a:pPr marL="457200" indent="-317500">
              <a:spcBef>
                <a:spcPts val="0"/>
              </a:spcBef>
              <a:buSzPct val="100000"/>
              <a:buFont typeface="Roboto"/>
              <a:buChar char="-"/>
              <a:defRPr/>
            </a:pPr>
            <a:r>
              <a:rPr lang="en" sz="3200" dirty="0" smtClean="0"/>
              <a:t>Cooked foods</a:t>
            </a:r>
          </a:p>
          <a:p>
            <a:pPr marL="457200" indent="-317500">
              <a:spcBef>
                <a:spcPts val="0"/>
              </a:spcBef>
              <a:buSzPct val="100000"/>
              <a:buFont typeface="Roboto"/>
              <a:buChar char="-"/>
              <a:defRPr/>
            </a:pPr>
            <a:r>
              <a:rPr lang="en" sz="3200" dirty="0" smtClean="0"/>
              <a:t>Security </a:t>
            </a: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endParaRPr lang="en" dirty="0" smtClean="0"/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endParaRPr lang="en" dirty="0"/>
          </a:p>
        </p:txBody>
      </p:sp>
      <p:sp>
        <p:nvSpPr>
          <p:cNvPr id="9" name="Shape 179"/>
          <p:cNvSpPr txBox="1">
            <a:spLocks/>
          </p:cNvSpPr>
          <p:nvPr/>
        </p:nvSpPr>
        <p:spPr bwMode="auto">
          <a:xfrm>
            <a:off x="3649663" y="1419225"/>
            <a:ext cx="2506662" cy="3060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en" sz="3200" u="sng" dirty="0" smtClean="0"/>
              <a:t>No ACTION</a:t>
            </a:r>
            <a:r>
              <a:rPr lang="en" sz="3200" dirty="0" smtClean="0"/>
              <a:t>!</a:t>
            </a:r>
          </a:p>
          <a:p>
            <a:pPr marL="457200" indent="-317500">
              <a:spcBef>
                <a:spcPts val="0"/>
              </a:spcBef>
              <a:buSzPct val="100000"/>
              <a:buFont typeface="Roboto"/>
              <a:buChar char="-"/>
              <a:defRPr/>
            </a:pPr>
            <a:r>
              <a:rPr lang="en" sz="3200" dirty="0" smtClean="0"/>
              <a:t>Too dry </a:t>
            </a:r>
          </a:p>
          <a:p>
            <a:pPr marL="457200" indent="-317500">
              <a:spcBef>
                <a:spcPts val="0"/>
              </a:spcBef>
              <a:buSzPct val="100000"/>
              <a:buFont typeface="Roboto"/>
              <a:buChar char="-"/>
              <a:defRPr/>
            </a:pPr>
            <a:r>
              <a:rPr lang="en" sz="3200" dirty="0" smtClean="0"/>
              <a:t>Balance </a:t>
            </a:r>
          </a:p>
          <a:p>
            <a:pPr marL="457200" indent="-317500">
              <a:spcBef>
                <a:spcPts val="0"/>
              </a:spcBef>
              <a:buSzPct val="100000"/>
              <a:buFont typeface="Roboto"/>
              <a:buChar char="-"/>
              <a:defRPr/>
            </a:pPr>
            <a:r>
              <a:rPr lang="en" sz="3200" dirty="0" smtClean="0"/>
              <a:t>Living soil</a:t>
            </a:r>
            <a:endParaRPr lang="en" sz="3200" dirty="0"/>
          </a:p>
        </p:txBody>
      </p:sp>
      <p:sp>
        <p:nvSpPr>
          <p:cNvPr id="10" name="Shape 180"/>
          <p:cNvSpPr txBox="1">
            <a:spLocks/>
          </p:cNvSpPr>
          <p:nvPr/>
        </p:nvSpPr>
        <p:spPr>
          <a:xfrm>
            <a:off x="6156325" y="1419225"/>
            <a:ext cx="2530475" cy="3060700"/>
          </a:xfrm>
          <a:prstGeom prst="rect">
            <a:avLst/>
          </a:prstGeom>
        </p:spPr>
        <p:txBody>
          <a:bodyPr lIns="91425" tIns="91425" rIns="91425" bIns="91425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  <a:defRPr/>
            </a:pPr>
            <a:r>
              <a:rPr lang="en" u="sng" dirty="0" smtClean="0">
                <a:solidFill>
                  <a:srgbClr val="000000"/>
                </a:solidFill>
              </a:rPr>
              <a:t>A Smelly Pile</a:t>
            </a:r>
          </a:p>
          <a:p>
            <a:pPr marL="457200" indent="-317500">
              <a:spcBef>
                <a:spcPts val="0"/>
              </a:spcBef>
              <a:buSzPct val="100000"/>
              <a:buFont typeface="Roboto"/>
              <a:buChar char="-"/>
              <a:defRPr/>
            </a:pPr>
            <a:r>
              <a:rPr lang="en" dirty="0" smtClean="0">
                <a:solidFill>
                  <a:srgbClr val="000000"/>
                </a:solidFill>
              </a:rPr>
              <a:t>Excess Green </a:t>
            </a:r>
          </a:p>
          <a:p>
            <a:pPr marL="457200" indent="-317500">
              <a:spcBef>
                <a:spcPts val="0"/>
              </a:spcBef>
              <a:buSzPct val="100000"/>
              <a:buFont typeface="Roboto"/>
              <a:buChar char="-"/>
              <a:defRPr/>
            </a:pPr>
            <a:r>
              <a:rPr lang="en" dirty="0" smtClean="0">
                <a:solidFill>
                  <a:srgbClr val="000000"/>
                </a:solidFill>
              </a:rPr>
              <a:t>Too much water </a:t>
            </a:r>
            <a:endParaRPr lang="en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mposting education program logo colo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9515" y="1963356"/>
            <a:ext cx="5391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N – P – K  ≈ 1 – 1 – 1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1150882" y="341798"/>
            <a:ext cx="7189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u="sng" dirty="0" smtClean="0"/>
              <a:t>Is Compost a Fertilizer?</a:t>
            </a:r>
            <a:endParaRPr lang="en-US" sz="54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150881" y="3509682"/>
            <a:ext cx="7189077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Compost is a soil amendment, with time released nutrient benefits, that depends on microbial life present within the material for effect.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088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Garden </a:t>
            </a:r>
          </a:p>
          <a:p>
            <a:pPr lvl="1"/>
            <a:r>
              <a:rPr lang="en-US" dirty="0" smtClean="0"/>
              <a:t>½ </a:t>
            </a:r>
            <a:r>
              <a:rPr lang="en-US" dirty="0"/>
              <a:t>in to 3 in per year during spring </a:t>
            </a:r>
          </a:p>
          <a:p>
            <a:r>
              <a:rPr lang="en-US" dirty="0" smtClean="0"/>
              <a:t>Lawn</a:t>
            </a:r>
          </a:p>
          <a:p>
            <a:pPr lvl="1"/>
            <a:r>
              <a:rPr lang="en-US" dirty="0" smtClean="0"/>
              <a:t>Work </a:t>
            </a:r>
            <a:r>
              <a:rPr lang="en-US" dirty="0"/>
              <a:t>in to 6 in in depth </a:t>
            </a:r>
          </a:p>
          <a:p>
            <a:r>
              <a:rPr lang="en-US" dirty="0" smtClean="0"/>
              <a:t>Trees and Landscape </a:t>
            </a:r>
          </a:p>
          <a:p>
            <a:pPr lvl="1"/>
            <a:r>
              <a:rPr lang="en-US" dirty="0" smtClean="0"/>
              <a:t>1 to 2 in raked into topsoil  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075544"/>
            <a:ext cx="3720973" cy="2470726"/>
          </a:xfrm>
        </p:spPr>
      </p:pic>
    </p:spTree>
    <p:extLst>
      <p:ext uri="{BB962C8B-B14F-4D97-AF65-F5344CB8AC3E}">
        <p14:creationId xmlns:p14="http://schemas.microsoft.com/office/powerpoint/2010/main" val="153691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0564" y="104662"/>
            <a:ext cx="2206171" cy="1683657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658144"/>
            <a:ext cx="3465513" cy="3465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301" y="-404983"/>
            <a:ext cx="2836834" cy="281435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6" descr="composting education program logo colo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482" y="1788319"/>
            <a:ext cx="3243868" cy="32438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9635" y="4971118"/>
            <a:ext cx="7364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UCCE Santa Clara Composting Education Program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770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7200">
                <a:ea typeface="ＭＳ Ｐゴシック" charset="-128"/>
              </a:rPr>
              <a:t>Thank You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Cole Smith, </a:t>
            </a:r>
            <a:r>
              <a:rPr lang="en-US" sz="2800" i="1" dirty="0"/>
              <a:t>Program Coordinator </a:t>
            </a:r>
          </a:p>
          <a:p>
            <a:pPr eaLnBrk="1" hangingPunct="1">
              <a:defRPr/>
            </a:pPr>
            <a:r>
              <a:rPr lang="en-US" dirty="0"/>
              <a:t>UCCE Composting Education Program 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1507" name="Picture 6" descr="composting education program logo colo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omposting education program logo colo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merica's food was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852488"/>
            <a:ext cx="823436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2" y="664307"/>
            <a:ext cx="8827477" cy="3661507"/>
          </a:xfrm>
          <a:prstGeom prst="rect">
            <a:avLst/>
          </a:prstGeom>
        </p:spPr>
      </p:pic>
      <p:pic>
        <p:nvPicPr>
          <p:cNvPr id="4" name="Picture 4" descr="composting education program logo colo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632361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" y="4425089"/>
            <a:ext cx="4900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>
                <a:latin typeface="FranklinGothic" charset="0"/>
              </a:rPr>
              <a:t>Source</a:t>
            </a:r>
            <a:r>
              <a:rPr lang="en-US">
                <a:latin typeface="FranklinGothic" charset="0"/>
              </a:rPr>
              <a:t>: Food and Agriculture Organization 2011 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477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mposting education program logo colo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57870"/>
            <a:ext cx="7504386" cy="28303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160338"/>
            <a:ext cx="786608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8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omposting education program logo colo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methane-emissions-by-ch4-sour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684213"/>
            <a:ext cx="7578725" cy="459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ea typeface="ＭＳ Ｐゴシック" charset="-128"/>
              </a:rPr>
              <a:t>Soil Fertility </a:t>
            </a:r>
          </a:p>
        </p:txBody>
      </p:sp>
      <p:sp>
        <p:nvSpPr>
          <p:cNvPr id="7170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2736850" cy="4298950"/>
          </a:xfrm>
        </p:spPr>
        <p:txBody>
          <a:bodyPr/>
          <a:lstStyle/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3200" dirty="0" smtClean="0"/>
              <a:t>Nutrients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3200" dirty="0" smtClean="0"/>
              <a:t>Minerals 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3200" dirty="0" smtClean="0"/>
              <a:t>Microbiology </a:t>
            </a:r>
          </a:p>
          <a:p>
            <a:pPr marL="457200" indent="-457200" eaLnBrk="1" hangingPunct="1">
              <a:buFont typeface="Arial"/>
              <a:buChar char="•"/>
              <a:defRPr/>
            </a:pPr>
            <a:r>
              <a:rPr lang="en-US" sz="3200" dirty="0" smtClean="0"/>
              <a:t>Organic Matter </a:t>
            </a:r>
          </a:p>
          <a:p>
            <a:pPr marL="457200" indent="-457200" eaLnBrk="1" hangingPunct="1">
              <a:buFont typeface="Arial"/>
              <a:buChar char="•"/>
              <a:defRPr/>
            </a:pPr>
            <a:r>
              <a:rPr lang="en-US" sz="3200" dirty="0" err="1" smtClean="0"/>
              <a:t>Humic</a:t>
            </a:r>
            <a:r>
              <a:rPr lang="en-US" sz="3200" dirty="0" smtClean="0"/>
              <a:t> Substances </a:t>
            </a:r>
          </a:p>
        </p:txBody>
      </p:sp>
      <p:pic>
        <p:nvPicPr>
          <p:cNvPr id="10243" name="Picture 4" descr="composting education program logo colo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4338"/>
            <a:ext cx="2133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ealthy Soi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8"/>
          <a:stretch/>
        </p:blipFill>
        <p:spPr>
          <a:xfrm rot="644246">
            <a:off x="3795713" y="1122363"/>
            <a:ext cx="4648200" cy="397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8415" y="316523"/>
            <a:ext cx="4818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Compost Food Web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92" y="0"/>
            <a:ext cx="7350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1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RBrand_UC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Composting (UCANR)</Template>
  <TotalTime>9785</TotalTime>
  <Words>294</Words>
  <Application>Microsoft Macintosh PowerPoint</Application>
  <PresentationFormat>On-screen Show (4:3)</PresentationFormat>
  <Paragraphs>101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Ayuthaya</vt:lpstr>
      <vt:lpstr>Calibri</vt:lpstr>
      <vt:lpstr>FranklinGothic</vt:lpstr>
      <vt:lpstr>Georgia</vt:lpstr>
      <vt:lpstr>Helvetica</vt:lpstr>
      <vt:lpstr>Impact</vt:lpstr>
      <vt:lpstr>ＭＳ Ｐゴシック</vt:lpstr>
      <vt:lpstr>Roboto</vt:lpstr>
      <vt:lpstr>ANRBrand_UCCE</vt:lpstr>
      <vt:lpstr>Custom Design</vt:lpstr>
      <vt:lpstr>Composting</vt:lpstr>
      <vt:lpstr>Why Compost?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Soil Fertility </vt:lpstr>
      <vt:lpstr>PowerPoint Presentation</vt:lpstr>
      <vt:lpstr>PowerPoint Presentation</vt:lpstr>
      <vt:lpstr>PowerPoint Presentation</vt:lpstr>
      <vt:lpstr>Water  &amp; Compost</vt:lpstr>
      <vt:lpstr>Composting &amp; Climate Change</vt:lpstr>
      <vt:lpstr>PowerPoint Presentation</vt:lpstr>
      <vt:lpstr>PowerPoint Presentation</vt:lpstr>
      <vt:lpstr>PowerPoint Presentation</vt:lpstr>
      <vt:lpstr>Composting in California</vt:lpstr>
      <vt:lpstr>PowerPoint Presentation</vt:lpstr>
      <vt:lpstr>How to Make Compost</vt:lpstr>
      <vt:lpstr>PowerPoint Presentation</vt:lpstr>
      <vt:lpstr>PowerPoint Presentation</vt:lpstr>
      <vt:lpstr>PowerPoint Presentation</vt:lpstr>
      <vt:lpstr>C/N Balance</vt:lpstr>
      <vt:lpstr>Dos &amp; Don’ts</vt:lpstr>
      <vt:lpstr>Material Preparation </vt:lpstr>
      <vt:lpstr>Location</vt:lpstr>
      <vt:lpstr>Infrastructure</vt:lpstr>
      <vt:lpstr>Construction</vt:lpstr>
      <vt:lpstr>Safety</vt:lpstr>
      <vt:lpstr>Troubleshooting</vt:lpstr>
      <vt:lpstr>PowerPoint Presentation</vt:lpstr>
      <vt:lpstr>Application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Composting</dc:title>
  <dc:creator>Cole B Smith</dc:creator>
  <cp:lastModifiedBy>Cole B Smith</cp:lastModifiedBy>
  <cp:revision>16</cp:revision>
  <dcterms:created xsi:type="dcterms:W3CDTF">2016-02-12T03:46:53Z</dcterms:created>
  <dcterms:modified xsi:type="dcterms:W3CDTF">2016-10-22T16:46:11Z</dcterms:modified>
</cp:coreProperties>
</file>