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8" r:id="rId2"/>
    <p:sldId id="273" r:id="rId3"/>
    <p:sldId id="327" r:id="rId4"/>
    <p:sldId id="272" r:id="rId5"/>
    <p:sldId id="259" r:id="rId6"/>
    <p:sldId id="267" r:id="rId7"/>
    <p:sldId id="274" r:id="rId8"/>
    <p:sldId id="297" r:id="rId9"/>
    <p:sldId id="276" r:id="rId10"/>
    <p:sldId id="277" r:id="rId11"/>
    <p:sldId id="282" r:id="rId12"/>
    <p:sldId id="326" r:id="rId13"/>
    <p:sldId id="280" r:id="rId14"/>
    <p:sldId id="279" r:id="rId15"/>
    <p:sldId id="296" r:id="rId16"/>
    <p:sldId id="281" r:id="rId17"/>
    <p:sldId id="283" r:id="rId18"/>
    <p:sldId id="294" r:id="rId19"/>
    <p:sldId id="263" r:id="rId20"/>
    <p:sldId id="301" r:id="rId21"/>
    <p:sldId id="322" r:id="rId22"/>
    <p:sldId id="318" r:id="rId23"/>
    <p:sldId id="300" r:id="rId24"/>
    <p:sldId id="319" r:id="rId25"/>
    <p:sldId id="320" r:id="rId26"/>
    <p:sldId id="306" r:id="rId27"/>
    <p:sldId id="321" r:id="rId28"/>
    <p:sldId id="308" r:id="rId29"/>
    <p:sldId id="323" r:id="rId30"/>
    <p:sldId id="324" r:id="rId31"/>
    <p:sldId id="310" r:id="rId32"/>
    <p:sldId id="325" r:id="rId33"/>
    <p:sldId id="268" r:id="rId34"/>
    <p:sldId id="284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06600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D5D3-5FC4-4CAC-A474-9DF14A38235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5F92-85A7-4876-B547-9563732A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F74B-11AA-6849-B36B-842B87D67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F74B-11AA-6849-B36B-842B87D671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-Is compost a fertilizer:  It is a soil amendment with time-released nutrient benefits</a:t>
            </a:r>
          </a:p>
          <a:p>
            <a:r>
              <a:rPr lang="en-US" altLang="en-US"/>
              <a:t>-N-P-K  is approximately 1-1-1</a:t>
            </a:r>
          </a:p>
          <a:p>
            <a:r>
              <a:rPr lang="en-US" altLang="en-US"/>
              <a:t>-Compost depends on microbial life present within the material to be effective</a:t>
            </a:r>
          </a:p>
          <a:p>
            <a:r>
              <a:rPr lang="en-US" altLang="en-US"/>
              <a:t>-</a:t>
            </a:r>
            <a:r>
              <a:rPr lang="en-US" altLang="en-US" b="1"/>
              <a:t>Guess</a:t>
            </a:r>
            <a:r>
              <a:rPr lang="en-US" altLang="en-US"/>
              <a:t> number of microbes in a teaspoon of soil – about same number of  people on earth.  7 1/2 Billion                      (Bacteria, Actinomycetes, Fungi, Algae, Protozoa, Nematodes)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77D416-960B-4D2B-A239-2DC580935EA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4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A0DA5C-5762-4D1D-8CA1-44D1CF6A5FD0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8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932" y="1216028"/>
            <a:ext cx="7772400" cy="8801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962" y="300630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740" y="5821031"/>
            <a:ext cx="160338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0366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988"/>
            <a:ext cx="8229600" cy="458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740" y="5821031"/>
            <a:ext cx="160338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46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0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5439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9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2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33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4549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2928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11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48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6351"/>
            <a:ext cx="8229600" cy="482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1" descr="UC_AN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9" y="5956300"/>
            <a:ext cx="34242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9740" y="5821031"/>
            <a:ext cx="160338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hyperlink" Target="https://ripenraworganics.com.a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discountdogpoopbags.com/" TargetMode="External"/><Relationship Id="rId4" Type="http://schemas.openxmlformats.org/officeDocument/2006/relationships/hyperlink" Target="http://www.illinoiswildflowers.inf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gas.ifas.ufl.edu/SCC/basics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frisss.hu/hirek/szombathelyen-is-elkezdodik-a-komposztalo-ladak-kiosztas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modernmother.com/2010/02/how-to-compost.html" TargetMode="External"/><Relationship Id="rId7" Type="http://schemas.openxmlformats.org/officeDocument/2006/relationships/hyperlink" Target="http://www.learn.eartheasy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allotment-garden.org/" TargetMode="Externa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esdowding.co.uk/no-dig-growing/no-dig-growing-preparation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hg.com/gardening/yard/garden-care/ten-steps-to-beginning-a-garden/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epa.gov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hype.com/diy-wooden-worm-bin/worm-farm/28045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earch/photos/darkness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s://www.armaghbanbridgecraigavon.gov.uk/dont-bin-itrecycle-your-food-waste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://compost.css.cornell.edu/worms/step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compost.css.cornell.edu/worms/step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.pinterest.com/pin/566046246905685885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ira.com/category/prohibited-transactions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hyperlink" Target="https://www.etsy.com/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isonthesidelines.wordpress.com/2008/11/12/harvesting-vermicompost-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greenpermaculture.com/diy-instructions/build-a-worm-tunnel-vermicomposting-system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skus.co.id/thread/58381bfc1cbfaa1c418b456e/stres-bisa-bikin-sering-kentut-lho/" TargetMode="External"/><Relationship Id="rId7" Type="http://schemas.openxmlformats.org/officeDocument/2006/relationships/hyperlink" Target="http://clipart-library.com/rip-cliparts.html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hyperlink" Target="https://www.illustrationsource.com/" TargetMode="Externa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esantaclara.ucanr.edu/Home_Composting_Education/Composting_Workshop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santaclara.ucanr.edu/Home_Composting_Education/Where_to_Get_Compost/" TargetMode="External"/><Relationship Id="rId4" Type="http://schemas.openxmlformats.org/officeDocument/2006/relationships/hyperlink" Target="http://cesantaclara.ucanr.edu/Home_Composting_Education/Composting_Video_Series_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nsaneclopedia.com/1415/antidepressant-microbes-soil-dirt-makes-happy/" TargetMode="External"/><Relationship Id="rId3" Type="http://schemas.openxmlformats.org/officeDocument/2006/relationships/image" Target="../media/image80.gif"/><Relationship Id="rId7" Type="http://schemas.openxmlformats.org/officeDocument/2006/relationships/image" Target="../media/image83.jpeg"/><Relationship Id="rId2" Type="http://schemas.openxmlformats.org/officeDocument/2006/relationships/hyperlink" Target="http://www.ucanr.edu/compos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rchive.constantcontact.com/fs197/1101811920551/archive/1117199404572.html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etnatural.com/tumbling-compos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pin/490470215645748858/" TargetMode="External"/><Relationship Id="rId3" Type="http://schemas.openxmlformats.org/officeDocument/2006/relationships/hyperlink" Target="https://www.grow-it-organically.com/build-a-compost-pile.html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clipartix.com/calendar-clipart-image-3592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322" y="1063239"/>
            <a:ext cx="6221376" cy="1863871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  <a:t>A Convenient Truth</a:t>
            </a:r>
            <a:br>
              <a:rPr lang="en-US" sz="4800" dirty="0"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6600"/>
                </a:solidFill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  <a:t>Composting for the home gardener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ea typeface="Ayuthaya" charset="-34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651" y="3367777"/>
            <a:ext cx="4800600" cy="12669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Don Krafft</a:t>
            </a:r>
          </a:p>
          <a:p>
            <a:pPr eaLnBrk="1" hangingPunct="1">
              <a:defRPr/>
            </a:pPr>
            <a:r>
              <a:rPr lang="en-US" sz="2100" dirty="0"/>
              <a:t>Sara Johnson </a:t>
            </a:r>
          </a:p>
          <a:p>
            <a:pPr eaLnBrk="1" hangingPunct="1">
              <a:defRPr/>
            </a:pPr>
            <a:r>
              <a:rPr lang="en-US" dirty="0"/>
              <a:t>UCCE Composting Education Program</a:t>
            </a:r>
          </a:p>
        </p:txBody>
      </p:sp>
      <p:pic>
        <p:nvPicPr>
          <p:cNvPr id="4" name="Picture 2" descr="images[9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4" y="3128994"/>
            <a:ext cx="1590116" cy="215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4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46" y="967824"/>
            <a:ext cx="2775098" cy="2951820"/>
          </a:xfrm>
        </p:spPr>
        <p:txBody>
          <a:bodyPr/>
          <a:lstStyle/>
          <a:p>
            <a:r>
              <a:rPr lang="en-US" dirty="0"/>
              <a:t>Meat and bones</a:t>
            </a:r>
          </a:p>
          <a:p>
            <a:r>
              <a:rPr lang="en-US" dirty="0"/>
              <a:t>Poultry and fish</a:t>
            </a:r>
          </a:p>
          <a:p>
            <a:r>
              <a:rPr lang="en-US" dirty="0"/>
              <a:t>Fatty food waste</a:t>
            </a:r>
          </a:p>
          <a:p>
            <a:r>
              <a:rPr lang="en-US" dirty="0"/>
              <a:t>Whole eggs</a:t>
            </a:r>
          </a:p>
          <a:p>
            <a:r>
              <a:rPr lang="en-US" dirty="0"/>
              <a:t>Dairy products</a:t>
            </a:r>
          </a:p>
          <a:p>
            <a:r>
              <a:rPr lang="en-US" dirty="0"/>
              <a:t>Human and pet feces</a:t>
            </a:r>
          </a:p>
          <a:p>
            <a:r>
              <a:rPr lang="en-US" dirty="0"/>
              <a:t>Pernicious weeds</a:t>
            </a:r>
          </a:p>
          <a:p>
            <a:r>
              <a:rPr lang="en-US" dirty="0"/>
              <a:t>Treated wood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24" y="967824"/>
            <a:ext cx="3014913" cy="2584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100" name="Picture 4" descr="Image result for field bindwe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282" y="2894784"/>
            <a:ext cx="2383211" cy="17860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34699" y="6197614"/>
            <a:ext cx="17377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http://www.illinoiswildflowers.info/</a:t>
            </a:r>
            <a:r>
              <a:rPr lang="en-US" sz="800" dirty="0"/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1251" y="5904306"/>
            <a:ext cx="167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http://discountdogpoopbags.com/</a:t>
            </a:r>
            <a:r>
              <a:rPr lang="en-US" sz="800" dirty="0"/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332" y="3977110"/>
            <a:ext cx="2560253" cy="18066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34699" y="6033623"/>
            <a:ext cx="16495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https://ripenraworganics.com.au/</a:t>
            </a:r>
            <a:r>
              <a:rPr lang="en-US" sz="800" dirty="0"/>
              <a:t> </a:t>
            </a:r>
          </a:p>
        </p:txBody>
      </p: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310" y="609329"/>
            <a:ext cx="1757643" cy="18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8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342"/>
            <a:ext cx="8229600" cy="2409062"/>
          </a:xfrm>
        </p:spPr>
        <p:txBody>
          <a:bodyPr/>
          <a:lstStyle/>
          <a:p>
            <a:r>
              <a:rPr lang="en-US" dirty="0"/>
              <a:t>Chop materials</a:t>
            </a:r>
          </a:p>
          <a:p>
            <a:pPr lvl="1"/>
            <a:r>
              <a:rPr lang="en-US" dirty="0"/>
              <a:t>The smaller the pieces, the faster the process</a:t>
            </a:r>
          </a:p>
          <a:p>
            <a:r>
              <a:rPr lang="en-US" dirty="0"/>
              <a:t>Layer equal amounts of browns and greens</a:t>
            </a:r>
          </a:p>
          <a:p>
            <a:pPr lvl="1"/>
            <a:r>
              <a:rPr lang="en-US" dirty="0"/>
              <a:t>Start and end with brown layers</a:t>
            </a:r>
          </a:p>
          <a:p>
            <a:r>
              <a:rPr lang="en-US" dirty="0"/>
              <a:t>Adjust moisture content </a:t>
            </a:r>
          </a:p>
          <a:p>
            <a:pPr lvl="1"/>
            <a:r>
              <a:rPr lang="en-US" dirty="0"/>
              <a:t>Texture like a wrung-out sponge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Fall-Clean-Up-snipping-back-plants-in-pots_width5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27" y="3088334"/>
            <a:ext cx="2890056" cy="27525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Picture 4" descr="Shr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246" y="3390505"/>
            <a:ext cx="2821507" cy="31650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548" y="1567886"/>
            <a:ext cx="2867025" cy="2819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225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 pile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341"/>
            <a:ext cx="4616824" cy="3999706"/>
          </a:xfrm>
        </p:spPr>
        <p:txBody>
          <a:bodyPr/>
          <a:lstStyle/>
          <a:p>
            <a:r>
              <a:rPr lang="en-US" dirty="0"/>
              <a:t>Maintain air and moisture </a:t>
            </a:r>
          </a:p>
          <a:p>
            <a:pPr lvl="1"/>
            <a:r>
              <a:rPr lang="en-US" dirty="0"/>
              <a:t>Texture like a wrung-out sponge</a:t>
            </a:r>
          </a:p>
          <a:p>
            <a:r>
              <a:rPr lang="en-US" dirty="0"/>
              <a:t>Turn the pile at intervals</a:t>
            </a:r>
          </a:p>
          <a:p>
            <a:pPr lvl="1"/>
            <a:r>
              <a:rPr lang="en-US" dirty="0"/>
              <a:t>More often for faster decomposition</a:t>
            </a:r>
          </a:p>
          <a:p>
            <a:pPr lvl="1"/>
            <a:r>
              <a:rPr lang="en-US" dirty="0"/>
              <a:t>Less often for lower maintenance</a:t>
            </a:r>
          </a:p>
          <a:p>
            <a:r>
              <a:rPr lang="en-US" dirty="0"/>
              <a:t>Optionally, use instruments to</a:t>
            </a:r>
          </a:p>
          <a:p>
            <a:pPr lvl="1"/>
            <a:r>
              <a:rPr lang="en-US" dirty="0"/>
              <a:t>Monitor temperature</a:t>
            </a:r>
          </a:p>
          <a:p>
            <a:pPr lvl="1"/>
            <a:r>
              <a:rPr lang="en-US" dirty="0"/>
              <a:t>Monitor moisture</a:t>
            </a:r>
          </a:p>
          <a:p>
            <a:r>
              <a:rPr lang="en-US" dirty="0"/>
              <a:t>Maintain until compost is completely “finished”</a:t>
            </a:r>
          </a:p>
          <a:p>
            <a:pPr lvl="1"/>
            <a:r>
              <a:rPr lang="en-US" dirty="0"/>
              <a:t>No recognizable materials</a:t>
            </a:r>
          </a:p>
          <a:p>
            <a:pPr lvl="1"/>
            <a:r>
              <a:rPr lang="en-US" dirty="0"/>
              <a:t>Pile is completely cold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601" y="2665335"/>
            <a:ext cx="3600311" cy="2820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969093"/>
            <a:ext cx="2867025" cy="192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643756" y="5565370"/>
            <a:ext cx="19127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4"/>
              </a:rPr>
              <a:t>http://biogas.ifas.ufl.edu/SCC/basics.asp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51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496" y="3741305"/>
            <a:ext cx="3448050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25109" y="801135"/>
            <a:ext cx="2913692" cy="1484865"/>
          </a:xfrm>
        </p:spPr>
        <p:txBody>
          <a:bodyPr/>
          <a:lstStyle/>
          <a:p>
            <a:r>
              <a:rPr lang="en-US" dirty="0"/>
              <a:t>Cost</a:t>
            </a:r>
          </a:p>
          <a:p>
            <a:r>
              <a:rPr lang="en-US" dirty="0"/>
              <a:t>Size (3’ x 3’ x 3’)</a:t>
            </a:r>
          </a:p>
          <a:p>
            <a:r>
              <a:rPr lang="en-US" dirty="0"/>
              <a:t>Ability to turn the pile</a:t>
            </a:r>
          </a:p>
          <a:p>
            <a:r>
              <a:rPr lang="en-US" dirty="0"/>
              <a:t>Pest resistance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982" y="801135"/>
            <a:ext cx="2127157" cy="2438859"/>
          </a:xfrm>
          <a:prstGeom prst="rect">
            <a:avLst/>
          </a:prstGeom>
        </p:spPr>
      </p:pic>
      <p:pic>
        <p:nvPicPr>
          <p:cNvPr id="1026" name="Picture 2" descr="Image result for composting bi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36" y="2856618"/>
            <a:ext cx="3790734" cy="25322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44579"/>
            <a:ext cx="1807427" cy="2495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52" y="1269640"/>
            <a:ext cx="1854286" cy="24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073988"/>
            <a:ext cx="2897685" cy="3193212"/>
          </a:xfrm>
        </p:spPr>
        <p:txBody>
          <a:bodyPr/>
          <a:lstStyle/>
          <a:p>
            <a:r>
              <a:rPr lang="en-US" dirty="0"/>
              <a:t>Convenient access</a:t>
            </a:r>
          </a:p>
          <a:p>
            <a:pPr lvl="1"/>
            <a:r>
              <a:rPr lang="en-US" dirty="0"/>
              <a:t>Adding material</a:t>
            </a:r>
          </a:p>
          <a:p>
            <a:pPr lvl="1"/>
            <a:r>
              <a:rPr lang="en-US" dirty="0"/>
              <a:t>Maintaining the pile</a:t>
            </a:r>
          </a:p>
          <a:p>
            <a:r>
              <a:rPr lang="en-US" dirty="0"/>
              <a:t>Not too wet</a:t>
            </a:r>
          </a:p>
          <a:p>
            <a:r>
              <a:rPr lang="en-US" dirty="0"/>
              <a:t>Not too sunny or dry</a:t>
            </a:r>
          </a:p>
          <a:p>
            <a:r>
              <a:rPr lang="en-US" dirty="0"/>
              <a:t>Protected from rodents</a:t>
            </a:r>
          </a:p>
          <a:p>
            <a:r>
              <a:rPr lang="en-US" dirty="0"/>
              <a:t>Near a water source</a:t>
            </a:r>
          </a:p>
          <a:p>
            <a:r>
              <a:rPr lang="en-US" dirty="0"/>
              <a:t>Near a “banked” supply of browns</a:t>
            </a:r>
          </a:p>
          <a:p>
            <a:pPr lvl="1"/>
            <a:endParaRPr lang="en-US" dirty="0"/>
          </a:p>
        </p:txBody>
      </p:sp>
      <p:pic>
        <p:nvPicPr>
          <p:cNvPr id="4" name="Shape 15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468" y="787643"/>
            <a:ext cx="2630325" cy="27058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62" y="2062551"/>
            <a:ext cx="3045338" cy="2048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979701" y="5544345"/>
            <a:ext cx="2065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http://www.frisss.hu/hirek/szombathelyen-is-elkezdodik-a-komposztalo-ladak-kiosztasa</a:t>
            </a:r>
            <a:r>
              <a:rPr lang="en-US" sz="8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23" y="3652073"/>
            <a:ext cx="2852178" cy="22308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Critters in the compost pile</a:t>
            </a:r>
          </a:p>
        </p:txBody>
      </p:sp>
      <p:pic>
        <p:nvPicPr>
          <p:cNvPr id="2050" name="Picture 2" descr="https://brandonscompostproject.files.wordpress.com/2014/11/organic_stuff_in_so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33" y="868548"/>
            <a:ext cx="6792826" cy="49524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7127900" y="785004"/>
            <a:ext cx="1621654" cy="7850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critters are beneficial</a:t>
            </a:r>
          </a:p>
        </p:txBody>
      </p:sp>
    </p:spTree>
    <p:extLst>
      <p:ext uri="{BB962C8B-B14F-4D97-AF65-F5344CB8AC3E}">
        <p14:creationId xmlns:p14="http://schemas.microsoft.com/office/powerpoint/2010/main" val="39184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11049"/>
              </p:ext>
            </p:extLst>
          </p:nvPr>
        </p:nvGraphicFramePr>
        <p:xfrm>
          <a:off x="457202" y="765103"/>
          <a:ext cx="8229598" cy="202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35">
                  <a:extLst>
                    <a:ext uri="{9D8B030D-6E8A-4147-A177-3AD203B41FA5}">
                      <a16:colId xmlns:a16="http://schemas.microsoft.com/office/drawing/2014/main" val="3012640021"/>
                    </a:ext>
                  </a:extLst>
                </a:gridCol>
                <a:gridCol w="2557620">
                  <a:extLst>
                    <a:ext uri="{9D8B030D-6E8A-4147-A177-3AD203B41FA5}">
                      <a16:colId xmlns:a16="http://schemas.microsoft.com/office/drawing/2014/main" val="2920775176"/>
                    </a:ext>
                  </a:extLst>
                </a:gridCol>
                <a:gridCol w="2557043">
                  <a:extLst>
                    <a:ext uri="{9D8B030D-6E8A-4147-A177-3AD203B41FA5}">
                      <a16:colId xmlns:a16="http://schemas.microsoft.com/office/drawing/2014/main" val="345845768"/>
                    </a:ext>
                  </a:extLst>
                </a:gridCol>
              </a:tblGrid>
              <a:tr h="590779">
                <a:tc>
                  <a:txBody>
                    <a:bodyPr/>
                    <a:lstStyle/>
                    <a:p>
                      <a:pPr marL="514350" indent="-45720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Rodents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 action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smelly pile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28712"/>
                  </a:ext>
                </a:extLst>
              </a:tr>
              <a:tr h="143023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Greasy or oily foods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Cooked foods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Physical 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Too dry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C:N imbalance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Pile not turned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3429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Excess green (N)</a:t>
                      </a:r>
                    </a:p>
                    <a:p>
                      <a:pPr marL="342900" lvl="0" indent="-342900" algn="l" defTabSz="3429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 much water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462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29" y="2786117"/>
            <a:ext cx="3697471" cy="247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624624" y="5256700"/>
            <a:ext cx="30621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hlinkClick r:id="rId3"/>
              </a:rPr>
              <a:t>http://amodernmother.com/2010/02/how-to-compost.html</a:t>
            </a:r>
            <a:r>
              <a:rPr lang="en-US" sz="8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76672"/>
            <a:ext cx="3128682" cy="2006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200" y="4958981"/>
            <a:ext cx="17139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hlinkClick r:id="rId5"/>
              </a:rPr>
              <a:t>https://www.allotment-garden.org/</a:t>
            </a:r>
            <a:r>
              <a:rPr lang="en-US" sz="8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40" y="3476346"/>
            <a:ext cx="2408467" cy="2386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826536" y="5862918"/>
            <a:ext cx="1334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7"/>
              </a:rPr>
              <a:t>www.learn.eartheasy.com</a:t>
            </a:r>
            <a:r>
              <a:rPr lang="en-US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449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pile vs hot pile</a:t>
            </a:r>
          </a:p>
        </p:txBody>
      </p:sp>
      <p:sp>
        <p:nvSpPr>
          <p:cNvPr id="4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650597" y="849410"/>
            <a:ext cx="3785191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Thermophilic 110-165F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Hot for a few days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Pros:</a:t>
            </a:r>
          </a:p>
          <a:p>
            <a:pPr lvl="1" eaLnBrk="1" hangingPunct="1">
              <a:defRPr/>
            </a:pPr>
            <a:r>
              <a:rPr lang="en-US" sz="2400" dirty="0">
                <a:cs typeface="Arial" charset="0"/>
              </a:rPr>
              <a:t>Faster (weeks-months)</a:t>
            </a:r>
          </a:p>
          <a:p>
            <a:pPr lvl="1" eaLnBrk="1" hangingPunct="1">
              <a:defRPr/>
            </a:pPr>
            <a:r>
              <a:rPr lang="en-US" sz="2400" dirty="0">
                <a:cs typeface="Arial" charset="0"/>
              </a:rPr>
              <a:t>Kill pathogens and weed seeds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Cons:</a:t>
            </a:r>
          </a:p>
          <a:p>
            <a:pPr lvl="1" eaLnBrk="1" hangingPunct="1">
              <a:defRPr/>
            </a:pPr>
            <a:r>
              <a:rPr lang="en-US" sz="2400" dirty="0">
                <a:cs typeface="Arial" charset="0"/>
              </a:rPr>
              <a:t>More labor intensive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15675" y="849410"/>
            <a:ext cx="41021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Mesophilic 70-110F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Medium temperatures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Pros:</a:t>
            </a:r>
          </a:p>
          <a:p>
            <a:pPr lvl="1" defTabSz="3429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400" dirty="0">
                <a:cs typeface="Arial" charset="0"/>
              </a:rPr>
              <a:t>Less labor intensive</a:t>
            </a:r>
          </a:p>
          <a:p>
            <a:pPr lvl="1" defTabSz="3429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400" dirty="0">
                <a:cs typeface="Arial" charset="0"/>
              </a:rPr>
              <a:t>More worm friendly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Cons:</a:t>
            </a:r>
          </a:p>
          <a:p>
            <a:pPr lvl="1" defTabSz="3429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400" dirty="0">
                <a:cs typeface="Arial" charset="0"/>
              </a:rPr>
              <a:t>Slower (months-year)</a:t>
            </a:r>
            <a:r>
              <a:rPr lang="en-US" sz="2400" dirty="0"/>
              <a:t> </a:t>
            </a:r>
          </a:p>
        </p:txBody>
      </p:sp>
      <p:pic>
        <p:nvPicPr>
          <p:cNvPr id="6" name="Picture 2" descr="compost thermome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09" y="3879540"/>
            <a:ext cx="1685568" cy="12638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380" y="4339596"/>
            <a:ext cx="1347484" cy="1518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528" y="3748665"/>
            <a:ext cx="3010928" cy="2313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058" y="4339596"/>
            <a:ext cx="147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to nitrogen ratio</a:t>
            </a:r>
          </a:p>
        </p:txBody>
      </p:sp>
      <p:sp>
        <p:nvSpPr>
          <p:cNvPr id="9" name="Arrow: Down 8"/>
          <p:cNvSpPr/>
          <p:nvPr/>
        </p:nvSpPr>
        <p:spPr>
          <a:xfrm rot="5400000">
            <a:off x="5472328" y="4784851"/>
            <a:ext cx="259977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3" y="1100882"/>
            <a:ext cx="8229600" cy="4584940"/>
          </a:xfrm>
        </p:spPr>
        <p:txBody>
          <a:bodyPr/>
          <a:lstStyle/>
          <a:p>
            <a:r>
              <a:rPr lang="en-US" dirty="0"/>
              <a:t>Sift through ¼” sieve 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1 to 2 inches for top dressing </a:t>
            </a:r>
          </a:p>
          <a:p>
            <a:pPr lvl="1"/>
            <a:r>
              <a:rPr lang="en-US" dirty="0"/>
              <a:t>2 to 3 inches for incorporation</a:t>
            </a:r>
          </a:p>
          <a:p>
            <a:pPr lvl="2"/>
            <a:r>
              <a:rPr lang="en-US" dirty="0"/>
              <a:t>Mix to a depth of 5 inches</a:t>
            </a:r>
          </a:p>
          <a:p>
            <a:pPr lvl="1"/>
            <a:r>
              <a:rPr lang="en-US" dirty="0"/>
              <a:t>3+ inches for compost as mulch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64" y="785004"/>
            <a:ext cx="2850775" cy="2138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61530" y="5588335"/>
            <a:ext cx="2689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hlinkClick r:id="rId3"/>
              </a:rPr>
              <a:t>http://www.charlesdowding.co.uk/no-dig-growing/</a:t>
            </a:r>
            <a:endParaRPr lang="en-US" sz="900" dirty="0"/>
          </a:p>
        </p:txBody>
      </p:sp>
      <p:pic>
        <p:nvPicPr>
          <p:cNvPr id="7172" name="Picture 4" descr="Image result for digging compost into soi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658" y="2682925"/>
            <a:ext cx="2689412" cy="26894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preading compost in gar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5" y="3222972"/>
            <a:ext cx="3784952" cy="25233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37531" y="5746273"/>
            <a:ext cx="42134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hlinkClick r:id="rId6"/>
              </a:rPr>
              <a:t>http://www.bhg.com/gardening/yard/garden-care/ten-steps-to-beginning-a-garden/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72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C880-799C-4114-B4DA-318DB63A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249"/>
            <a:ext cx="8229600" cy="510366"/>
          </a:xfrm>
        </p:spPr>
        <p:txBody>
          <a:bodyPr/>
          <a:lstStyle/>
          <a:p>
            <a:r>
              <a:rPr lang="en-US" dirty="0"/>
              <a:t>Summary of some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705C-509A-480D-833E-D68CAD213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Composting is getting on the right side of nature</a:t>
            </a:r>
          </a:p>
          <a:p>
            <a:r>
              <a:rPr lang="en-US" dirty="0"/>
              <a:t>The carbon to nitrogen ratio and moisture are the primary variables</a:t>
            </a:r>
          </a:p>
          <a:p>
            <a:r>
              <a:rPr lang="en-US" dirty="0"/>
              <a:t>The gardener can decide the amount of time and effort to put in</a:t>
            </a:r>
          </a:p>
          <a:p>
            <a:r>
              <a:rPr lang="en-US" dirty="0"/>
              <a:t>Composting and its results get better and easier with experience</a:t>
            </a:r>
          </a:p>
        </p:txBody>
      </p:sp>
      <p:pic>
        <p:nvPicPr>
          <p:cNvPr id="1026" name="Picture 2" descr="Image result for soil food we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b="16698"/>
          <a:stretch/>
        </p:blipFill>
        <p:spPr bwMode="auto">
          <a:xfrm>
            <a:off x="1810871" y="2725611"/>
            <a:ext cx="5208494" cy="28078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2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omposting education program logo col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4338"/>
            <a:ext cx="2133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27619"/>
          </a:xfrm>
          <a:prstGeom prst="rect">
            <a:avLst/>
          </a:prstGeom>
        </p:spPr>
        <p:txBody>
          <a:bodyPr/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Anatomy of America’s garbage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33" y="1518400"/>
            <a:ext cx="7486650" cy="3295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02541" y="5965255"/>
            <a:ext cx="12634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hlinkClick r:id="rId5"/>
              </a:rPr>
              <a:t>https://www.epa.gov/</a:t>
            </a:r>
            <a:r>
              <a:rPr lang="en-US" sz="9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747" y="2053144"/>
            <a:ext cx="2897442" cy="359461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2402541" y="4914152"/>
            <a:ext cx="2120485" cy="9510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concept of waste was invented by humans</a:t>
            </a:r>
          </a:p>
        </p:txBody>
      </p:sp>
    </p:spTree>
    <p:extLst>
      <p:ext uri="{BB962C8B-B14F-4D97-AF65-F5344CB8AC3E}">
        <p14:creationId xmlns:p14="http://schemas.microsoft.com/office/powerpoint/2010/main" val="30270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56" y="1343322"/>
            <a:ext cx="6221376" cy="1863871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800" dirty="0"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  <a:t>Vermicomposting</a:t>
            </a:r>
            <a:br>
              <a:rPr lang="en-US" sz="4800" dirty="0"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6600"/>
                </a:solidFill>
                <a:latin typeface="Arial" panose="020B0604020202020204" pitchFamily="34" charset="0"/>
                <a:ea typeface="Ayuthaya" charset="-34"/>
                <a:cs typeface="Arial" panose="020B0604020202020204" pitchFamily="34" charset="0"/>
              </a:rPr>
              <a:t>Composting with worms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ea typeface="Ayuthaya" charset="-3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0" y="3458205"/>
            <a:ext cx="2668962" cy="2053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49623" y="5596060"/>
            <a:ext cx="3155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http://www.picshype.com/diy-wooden-worm-bin/worm-farm/28045</a:t>
            </a:r>
            <a:r>
              <a:rPr lang="en-US" sz="800" dirty="0"/>
              <a:t>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765816" y="3842906"/>
            <a:ext cx="4800600" cy="125801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Don Krafft</a:t>
            </a:r>
          </a:p>
          <a:p>
            <a:pPr eaLnBrk="1" hangingPunct="1">
              <a:defRPr/>
            </a:pPr>
            <a:r>
              <a:rPr lang="en-US" sz="2100" dirty="0"/>
              <a:t>Sara Johnson </a:t>
            </a:r>
          </a:p>
          <a:p>
            <a:pPr eaLnBrk="1" hangingPunct="1">
              <a:defRPr/>
            </a:pPr>
            <a:r>
              <a:rPr lang="en-US" dirty="0"/>
              <a:t>UCCE Composting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90710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worm compost?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93" y="1009616"/>
            <a:ext cx="4485283" cy="476365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86035" y="920463"/>
            <a:ext cx="3995141" cy="47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It’s good fun</a:t>
            </a:r>
          </a:p>
          <a:p>
            <a:r>
              <a:rPr lang="en-US" dirty="0"/>
              <a:t>Diverts waste products</a:t>
            </a:r>
          </a:p>
          <a:p>
            <a:r>
              <a:rPr lang="en-US" dirty="0"/>
              <a:t>Improves soil fertility</a:t>
            </a:r>
          </a:p>
          <a:p>
            <a:r>
              <a:rPr lang="en-US" dirty="0"/>
              <a:t>Reduces need for chemical fertilizer</a:t>
            </a:r>
          </a:p>
          <a:p>
            <a:r>
              <a:rPr lang="en-US" dirty="0"/>
              <a:t>Sequesters carbon</a:t>
            </a:r>
          </a:p>
          <a:p>
            <a:r>
              <a:rPr lang="en-US" dirty="0"/>
              <a:t>Suppresses pathogens</a:t>
            </a:r>
          </a:p>
          <a:p>
            <a:r>
              <a:rPr lang="en-US" dirty="0"/>
              <a:t>Very compact and can be done in limited spaces, including indoors</a:t>
            </a:r>
          </a:p>
          <a:p>
            <a:r>
              <a:rPr lang="en-US" dirty="0"/>
              <a:t>Produces a nutrient-rich soil amendment</a:t>
            </a:r>
          </a:p>
          <a:p>
            <a:r>
              <a:rPr lang="en-US" dirty="0"/>
              <a:t>Little or no expense </a:t>
            </a:r>
          </a:p>
          <a:p>
            <a:r>
              <a:rPr lang="en-US" dirty="0"/>
              <a:t>Very low maintenance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Image result for reasons to worm com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" y="1429871"/>
            <a:ext cx="4430806" cy="29538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4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Composting with worms</a:t>
            </a:r>
          </a:p>
        </p:txBody>
      </p:sp>
      <p:sp>
        <p:nvSpPr>
          <p:cNvPr id="4" name="Vertical Text Placeholder 2"/>
          <p:cNvSpPr>
            <a:spLocks noGrp="1"/>
          </p:cNvSpPr>
          <p:nvPr>
            <p:ph idx="1"/>
          </p:nvPr>
        </p:nvSpPr>
        <p:spPr>
          <a:xfrm>
            <a:off x="457200" y="1073988"/>
            <a:ext cx="8229600" cy="4584940"/>
          </a:xfrm>
        </p:spPr>
        <p:txBody>
          <a:bodyPr>
            <a:normAutofit/>
          </a:bodyPr>
          <a:lstStyle/>
          <a:p>
            <a:r>
              <a:rPr lang="en-US" dirty="0"/>
              <a:t>Most common composting worm: Red Wiggler (</a:t>
            </a:r>
            <a:r>
              <a:rPr lang="en-US" dirty="0" err="1"/>
              <a:t>Eisenia</a:t>
            </a:r>
            <a:r>
              <a:rPr lang="en-US" dirty="0"/>
              <a:t> </a:t>
            </a:r>
            <a:r>
              <a:rPr lang="en-US" dirty="0" err="1"/>
              <a:t>fetida</a:t>
            </a:r>
            <a:r>
              <a:rPr lang="en-US" dirty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Feeds from the duff layer </a:t>
            </a:r>
          </a:p>
          <a:p>
            <a:pPr lvl="2">
              <a:buFontTx/>
              <a:buChar char="-"/>
            </a:pPr>
            <a:r>
              <a:rPr lang="en-US" dirty="0"/>
              <a:t>Non borrowing</a:t>
            </a:r>
          </a:p>
          <a:p>
            <a:pPr lvl="2">
              <a:buFontTx/>
              <a:buChar char="-"/>
            </a:pPr>
            <a:r>
              <a:rPr lang="en-US" dirty="0"/>
              <a:t>Often referred to as Manure Worms </a:t>
            </a:r>
          </a:p>
          <a:p>
            <a:pPr lvl="2">
              <a:buFontTx/>
              <a:buChar char="-"/>
            </a:pPr>
            <a:r>
              <a:rPr lang="en-US" dirty="0"/>
              <a:t>Temperature range 55 – 77</a:t>
            </a:r>
          </a:p>
          <a:p>
            <a:r>
              <a:rPr lang="en-US" dirty="0"/>
              <a:t>Other worms: Red Worm (</a:t>
            </a:r>
            <a:r>
              <a:rPr lang="en-US" dirty="0" err="1"/>
              <a:t>Lumbricus</a:t>
            </a:r>
            <a:r>
              <a:rPr lang="en-US" dirty="0"/>
              <a:t> </a:t>
            </a:r>
            <a:r>
              <a:rPr lang="en-US" dirty="0" err="1"/>
              <a:t>rubellus</a:t>
            </a:r>
            <a:r>
              <a:rPr lang="en-US" dirty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Soil dwelling </a:t>
            </a:r>
          </a:p>
          <a:p>
            <a:pPr lvl="2">
              <a:buFontTx/>
              <a:buChar char="-"/>
            </a:pPr>
            <a:r>
              <a:rPr lang="en-US" dirty="0"/>
              <a:t>Requires more soil medium </a:t>
            </a:r>
          </a:p>
          <a:p>
            <a:pPr lvl="2">
              <a:buFontTx/>
              <a:buChar char="-"/>
            </a:pPr>
            <a:r>
              <a:rPr lang="en-US" dirty="0"/>
              <a:t>Prefers broken down material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188" y="3041931"/>
            <a:ext cx="4150659" cy="2768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/>
          <p:cNvSpPr/>
          <p:nvPr/>
        </p:nvSpPr>
        <p:spPr>
          <a:xfrm rot="4705107">
            <a:off x="6239435" y="1994015"/>
            <a:ext cx="1021977" cy="430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8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ideal worm habitat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66284"/>
              </p:ext>
            </p:extLst>
          </p:nvPr>
        </p:nvGraphicFramePr>
        <p:xfrm>
          <a:off x="708212" y="1233438"/>
          <a:ext cx="45540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58">
                  <a:extLst>
                    <a:ext uri="{9D8B030D-6E8A-4147-A177-3AD203B41FA5}">
                      <a16:colId xmlns:a16="http://schemas.microsoft.com/office/drawing/2014/main" val="3623885411"/>
                    </a:ext>
                  </a:extLst>
                </a:gridCol>
                <a:gridCol w="3132212">
                  <a:extLst>
                    <a:ext uri="{9D8B030D-6E8A-4147-A177-3AD203B41FA5}">
                      <a16:colId xmlns:a16="http://schemas.microsoft.com/office/drawing/2014/main" val="448160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3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40F to 95F  The ideal range is 55F to 77F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 to 60% Like a wrung-out sponge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1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and digestible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5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Worm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9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6358"/>
                  </a:ext>
                </a:extLst>
              </a:tr>
            </a:tbl>
          </a:graphicData>
        </a:graphic>
      </p:graphicFrame>
      <p:pic>
        <p:nvPicPr>
          <p:cNvPr id="8194" name="Picture 2" descr="Image result for red wiggler habita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1" y="2923828"/>
            <a:ext cx="4258235" cy="23952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1694">
            <a:off x="7371756" y="482320"/>
            <a:ext cx="1189369" cy="267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9450" y="274638"/>
            <a:ext cx="3190875" cy="22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61" y="3838787"/>
            <a:ext cx="1231980" cy="2337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22" y="3528892"/>
            <a:ext cx="2268304" cy="2088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823012" y="5509240"/>
            <a:ext cx="38637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https://www.armaghbanbridgecraigavon.gov.uk/dont-bin-itrecycle-your-food-waste/</a:t>
            </a:r>
            <a:r>
              <a:rPr lang="en-US" sz="8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23012" y="5616962"/>
            <a:ext cx="2165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8"/>
              </a:rPr>
              <a:t>https://unsplash.com/search/photos/darkness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85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worm 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988"/>
            <a:ext cx="4150659" cy="4584940"/>
          </a:xfrm>
        </p:spPr>
        <p:txBody>
          <a:bodyPr/>
          <a:lstStyle/>
          <a:p>
            <a:r>
              <a:rPr lang="en-US" dirty="0"/>
              <a:t>Acquire a bin</a:t>
            </a:r>
          </a:p>
          <a:p>
            <a:pPr lvl="1"/>
            <a:r>
              <a:rPr lang="en-US" dirty="0"/>
              <a:t>Recycle bin</a:t>
            </a:r>
          </a:p>
          <a:p>
            <a:pPr lvl="1"/>
            <a:r>
              <a:rPr lang="en-US" dirty="0"/>
              <a:t>Dresser drawer</a:t>
            </a:r>
          </a:p>
          <a:p>
            <a:pPr lvl="1"/>
            <a:r>
              <a:rPr lang="en-US" dirty="0"/>
              <a:t>Commercial bin</a:t>
            </a:r>
          </a:p>
          <a:p>
            <a:r>
              <a:rPr lang="en-US" dirty="0"/>
              <a:t>Prepare the bin</a:t>
            </a:r>
          </a:p>
          <a:p>
            <a:pPr lvl="1"/>
            <a:r>
              <a:rPr lang="en-US" dirty="0"/>
              <a:t>Provide air holes</a:t>
            </a:r>
          </a:p>
          <a:p>
            <a:pPr lvl="1"/>
            <a:r>
              <a:rPr lang="en-US" dirty="0"/>
              <a:t>Provide drainage</a:t>
            </a:r>
          </a:p>
          <a:p>
            <a:r>
              <a:rPr lang="en-US" dirty="0"/>
              <a:t>Prepare the bedding</a:t>
            </a:r>
          </a:p>
          <a:p>
            <a:pPr lvl="1"/>
            <a:r>
              <a:rPr lang="en-US" dirty="0"/>
              <a:t>Newspaper</a:t>
            </a:r>
          </a:p>
          <a:p>
            <a:pPr lvl="1"/>
            <a:r>
              <a:rPr lang="en-US" dirty="0"/>
              <a:t>Cardboard</a:t>
            </a:r>
          </a:p>
          <a:p>
            <a:pPr lvl="1"/>
            <a:r>
              <a:rPr lang="en-US" dirty="0"/>
              <a:t>Paper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1882" y="5947912"/>
            <a:ext cx="243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http://compost.css.cornell.edu/worms/steps.html</a:t>
            </a:r>
            <a:r>
              <a:rPr lang="en-US" sz="800" dirty="0"/>
              <a:t> </a:t>
            </a:r>
          </a:p>
        </p:txBody>
      </p:sp>
      <p:pic>
        <p:nvPicPr>
          <p:cNvPr id="7" name="Picture 6" descr="worm bin bed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59" y="3229674"/>
            <a:ext cx="3767884" cy="2513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Worm bin fe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4" y="1012276"/>
            <a:ext cx="2155970" cy="1990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worm bi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29" y="1012276"/>
            <a:ext cx="2943798" cy="19901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571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worm bin </a:t>
            </a:r>
            <a:r>
              <a:rPr lang="en-US" sz="16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986"/>
            <a:ext cx="3738282" cy="4394485"/>
          </a:xfrm>
        </p:spPr>
        <p:txBody>
          <a:bodyPr/>
          <a:lstStyle/>
          <a:p>
            <a:r>
              <a:rPr lang="en-US" dirty="0"/>
              <a:t>Moisten the bedding</a:t>
            </a:r>
          </a:p>
          <a:p>
            <a:pPr lvl="1"/>
            <a:r>
              <a:rPr lang="en-US" dirty="0"/>
              <a:t>Use a spray bottle</a:t>
            </a:r>
          </a:p>
          <a:p>
            <a:r>
              <a:rPr lang="en-US" dirty="0"/>
              <a:t>Add some worms</a:t>
            </a:r>
          </a:p>
          <a:p>
            <a:pPr lvl="1"/>
            <a:r>
              <a:rPr lang="en-US" dirty="0"/>
              <a:t>Get </a:t>
            </a:r>
            <a:r>
              <a:rPr lang="en-US" dirty="0" err="1"/>
              <a:t>‘em</a:t>
            </a:r>
            <a:r>
              <a:rPr lang="en-US" dirty="0"/>
              <a:t> from a friend</a:t>
            </a:r>
          </a:p>
          <a:p>
            <a:pPr lvl="1"/>
            <a:r>
              <a:rPr lang="en-US" dirty="0"/>
              <a:t>Buy them locally</a:t>
            </a:r>
          </a:p>
          <a:p>
            <a:pPr lvl="1"/>
            <a:r>
              <a:rPr lang="en-US" dirty="0"/>
              <a:t>Buy them online</a:t>
            </a:r>
          </a:p>
          <a:p>
            <a:r>
              <a:rPr lang="en-US" dirty="0"/>
              <a:t>Bury food scraps under the bedding</a:t>
            </a:r>
          </a:p>
          <a:p>
            <a:pPr lvl="1"/>
            <a:r>
              <a:rPr lang="en-US" dirty="0"/>
              <a:t>Select suitable worm food</a:t>
            </a:r>
          </a:p>
          <a:p>
            <a:r>
              <a:rPr lang="en-US" dirty="0"/>
              <a:t>Place a sheet of newspaper on top of the bedding</a:t>
            </a:r>
          </a:p>
          <a:p>
            <a:r>
              <a:rPr lang="en-US" dirty="0"/>
              <a:t>Cover the bin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1882" y="5947912"/>
            <a:ext cx="243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http://compost.css.cornell.edu/worms/steps.html</a:t>
            </a:r>
            <a:r>
              <a:rPr lang="en-US" sz="800" dirty="0"/>
              <a:t> </a:t>
            </a:r>
          </a:p>
        </p:txBody>
      </p:sp>
      <p:pic>
        <p:nvPicPr>
          <p:cNvPr id="7170" name="Picture 2" descr="Image result for spray bottl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613">
            <a:off x="6888936" y="495069"/>
            <a:ext cx="1591235" cy="26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uncle jims worm fa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534" y="1425567"/>
            <a:ext cx="2303088" cy="21407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8534" y="3819802"/>
            <a:ext cx="44862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0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feed your worms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73" y="841525"/>
            <a:ext cx="3496440" cy="5021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87388" y="6038855"/>
            <a:ext cx="2384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https://ar.pinterest.com/pin/566046246905685885/</a:t>
            </a:r>
            <a:r>
              <a:rPr lang="en-US" sz="800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73986"/>
            <a:ext cx="4374776" cy="4645495"/>
          </a:xfrm>
        </p:spPr>
        <p:txBody>
          <a:bodyPr/>
          <a:lstStyle/>
          <a:p>
            <a:r>
              <a:rPr lang="en-US" dirty="0"/>
              <a:t>Vegetables</a:t>
            </a:r>
          </a:p>
          <a:p>
            <a:r>
              <a:rPr lang="en-US" dirty="0"/>
              <a:t>Fruit and juicer pulp</a:t>
            </a:r>
          </a:p>
          <a:p>
            <a:r>
              <a:rPr lang="en-US" dirty="0"/>
              <a:t>Grains</a:t>
            </a:r>
          </a:p>
          <a:p>
            <a:r>
              <a:rPr lang="en-US" dirty="0"/>
              <a:t>Tea bags</a:t>
            </a:r>
          </a:p>
          <a:p>
            <a:r>
              <a:rPr lang="en-US" dirty="0"/>
              <a:t>Coffee &amp; filters</a:t>
            </a:r>
          </a:p>
          <a:p>
            <a:r>
              <a:rPr lang="en-US" dirty="0"/>
              <a:t>Eggshells (ground)</a:t>
            </a:r>
          </a:p>
          <a:p>
            <a:r>
              <a:rPr lang="en-US" dirty="0"/>
              <a:t>Lawn clippings (if not sprayed)</a:t>
            </a:r>
          </a:p>
          <a:p>
            <a:r>
              <a:rPr lang="en-US" dirty="0"/>
              <a:t>Pasta</a:t>
            </a:r>
          </a:p>
          <a:p>
            <a:r>
              <a:rPr lang="en-US" dirty="0"/>
              <a:t>Newspaper</a:t>
            </a:r>
          </a:p>
          <a:p>
            <a:r>
              <a:rPr lang="en-US" dirty="0"/>
              <a:t>Cardboard</a:t>
            </a:r>
          </a:p>
          <a:p>
            <a:r>
              <a:rPr lang="en-US" dirty="0"/>
              <a:t>Sawdust (from untreated wood)</a:t>
            </a:r>
          </a:p>
        </p:txBody>
      </p:sp>
    </p:spTree>
    <p:extLst>
      <p:ext uri="{BB962C8B-B14F-4D97-AF65-F5344CB8AC3E}">
        <p14:creationId xmlns:p14="http://schemas.microsoft.com/office/powerpoint/2010/main" val="195985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feed your worms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073986"/>
            <a:ext cx="5163671" cy="4645495"/>
          </a:xfrm>
        </p:spPr>
        <p:txBody>
          <a:bodyPr/>
          <a:lstStyle/>
          <a:p>
            <a:r>
              <a:rPr lang="en-US" dirty="0"/>
              <a:t>Meat, bones, and fat</a:t>
            </a:r>
          </a:p>
          <a:p>
            <a:r>
              <a:rPr lang="en-US" dirty="0"/>
              <a:t>Dairy products (except egg shells)</a:t>
            </a:r>
          </a:p>
          <a:p>
            <a:r>
              <a:rPr lang="en-US" dirty="0"/>
              <a:t>Canned processed food</a:t>
            </a:r>
          </a:p>
          <a:p>
            <a:r>
              <a:rPr lang="en-US" dirty="0"/>
              <a:t>Citrus</a:t>
            </a:r>
          </a:p>
          <a:p>
            <a:r>
              <a:rPr lang="en-US" dirty="0"/>
              <a:t>Onions and garlic</a:t>
            </a:r>
          </a:p>
          <a:p>
            <a:r>
              <a:rPr lang="en-US" dirty="0"/>
              <a:t>Spicy foods</a:t>
            </a:r>
          </a:p>
          <a:p>
            <a:r>
              <a:rPr lang="en-US" dirty="0"/>
              <a:t>Yard trimmings that have been treated</a:t>
            </a:r>
          </a:p>
          <a:p>
            <a:r>
              <a:rPr lang="en-US" dirty="0"/>
              <a:t>Glossy paper</a:t>
            </a:r>
          </a:p>
          <a:p>
            <a:r>
              <a:rPr lang="en-US" dirty="0"/>
              <a:t>Toxic plants</a:t>
            </a:r>
          </a:p>
          <a:p>
            <a:r>
              <a:rPr lang="en-US" dirty="0"/>
              <a:t>Anything that is not biodegradable</a:t>
            </a:r>
          </a:p>
          <a:p>
            <a:endParaRPr lang="en-US" dirty="0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34" y="1506070"/>
            <a:ext cx="2986483" cy="31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7058" y="5900741"/>
            <a:ext cx="26983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https://americanira.com/category/prohibited-transactions/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65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bins</a:t>
            </a:r>
          </a:p>
        </p:txBody>
      </p:sp>
      <p:pic>
        <p:nvPicPr>
          <p:cNvPr id="3" name="Picture 2" descr="worm bin 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15" y="1114133"/>
            <a:ext cx="4141903" cy="3102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worm bin can 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08" y="802257"/>
            <a:ext cx="2608592" cy="3678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393" y="3131625"/>
            <a:ext cx="2202498" cy="3295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38" y="2088562"/>
            <a:ext cx="2399248" cy="3765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169" y="3721759"/>
            <a:ext cx="1822077" cy="1970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193147" y="5692577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7"/>
              </a:rPr>
              <a:t>https://www.etsy.com/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2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vermicompost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61" y="1486509"/>
            <a:ext cx="4276539" cy="4340549"/>
          </a:xfrm>
        </p:spPr>
        <p:txBody>
          <a:bodyPr/>
          <a:lstStyle/>
          <a:p>
            <a:r>
              <a:rPr lang="en-US" dirty="0"/>
              <a:t>Tray or bin</a:t>
            </a:r>
          </a:p>
          <a:p>
            <a:pPr lvl="1"/>
            <a:r>
              <a:rPr lang="en-US" dirty="0"/>
              <a:t>Dump contents out onto a tarp</a:t>
            </a:r>
          </a:p>
          <a:p>
            <a:pPr lvl="1"/>
            <a:r>
              <a:rPr lang="en-US" dirty="0"/>
              <a:t>Allow the worms to move down and away from the light</a:t>
            </a:r>
          </a:p>
          <a:p>
            <a:pPr lvl="1"/>
            <a:r>
              <a:rPr lang="en-US" dirty="0"/>
              <a:t>Scrape a layer off the top</a:t>
            </a:r>
          </a:p>
          <a:p>
            <a:pPr lvl="1"/>
            <a:r>
              <a:rPr lang="en-US" dirty="0"/>
              <a:t>Repeat and then recover worms</a:t>
            </a:r>
          </a:p>
          <a:p>
            <a:r>
              <a:rPr lang="en-US" dirty="0"/>
              <a:t>Long bin</a:t>
            </a:r>
          </a:p>
          <a:p>
            <a:pPr lvl="1"/>
            <a:r>
              <a:rPr lang="en-US" dirty="0"/>
              <a:t>Feed on alternate sides of the bin</a:t>
            </a:r>
          </a:p>
          <a:p>
            <a:pPr lvl="1"/>
            <a:r>
              <a:rPr lang="en-US" dirty="0"/>
              <a:t>Harvest from the other side</a:t>
            </a:r>
          </a:p>
          <a:p>
            <a:r>
              <a:rPr lang="en-US" dirty="0"/>
              <a:t>Flow-through system</a:t>
            </a:r>
          </a:p>
          <a:p>
            <a:pPr lvl="1"/>
            <a:r>
              <a:rPr lang="en-US" dirty="0"/>
              <a:t>Release vermicompost from the bottom of the bin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28" y="1024600"/>
            <a:ext cx="3179109" cy="2927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386" name="Picture 2" descr="https://crisonthesidelines.files.wordpress.com/2008/06/dsc0183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057" y="3649094"/>
            <a:ext cx="2823883" cy="21179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3125" y="5767006"/>
            <a:ext cx="3761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https://crisonthesidelines.wordpress.com/2008/11/12/harvesting-vermicompost-2/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6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management hierarchy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75641"/>
              </p:ext>
            </p:extLst>
          </p:nvPr>
        </p:nvGraphicFramePr>
        <p:xfrm>
          <a:off x="1523999" y="1683870"/>
          <a:ext cx="709108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30">
                  <a:extLst>
                    <a:ext uri="{9D8B030D-6E8A-4147-A177-3AD203B41FA5}">
                      <a16:colId xmlns:a16="http://schemas.microsoft.com/office/drawing/2014/main" val="3521513208"/>
                    </a:ext>
                  </a:extLst>
                </a:gridCol>
                <a:gridCol w="5853953">
                  <a:extLst>
                    <a:ext uri="{9D8B030D-6E8A-4147-A177-3AD203B41FA5}">
                      <a16:colId xmlns:a16="http://schemas.microsoft.com/office/drawing/2014/main" val="88254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Buy and acquire sustainably.  Don’t buy too much.  Avoid unneeded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9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Re-use items and materials in their current state.  Re-purpose.  Give away.  Sell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Re-create similar materials using municipal recycling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59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 nutrients to the soil by micro-biotic decomposition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1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Recover energy from waste by capturing methane and other industrial gases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4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Deposit unwanted materials in a landfill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52446"/>
                  </a:ext>
                </a:extLst>
              </a:tr>
            </a:tbl>
          </a:graphicData>
        </a:graphic>
      </p:graphicFrame>
      <p:sp>
        <p:nvSpPr>
          <p:cNvPr id="5" name="Arrow: Up-Down 4"/>
          <p:cNvSpPr/>
          <p:nvPr/>
        </p:nvSpPr>
        <p:spPr>
          <a:xfrm>
            <a:off x="694763" y="1683871"/>
            <a:ext cx="591671" cy="2595880"/>
          </a:xfrm>
          <a:prstGeom prst="upDownArrow">
            <a:avLst/>
          </a:prstGeom>
          <a:gradFill flip="none" rotWithShape="1">
            <a:gsLst>
              <a:gs pos="100000">
                <a:srgbClr val="AC0000"/>
              </a:gs>
              <a:gs pos="34000">
                <a:schemeClr val="accent1">
                  <a:tint val="100000"/>
                  <a:shade val="100000"/>
                  <a:satMod val="13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387" y="1193206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 preferred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835" y="4522414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C0000"/>
                </a:solidFill>
              </a:rPr>
              <a:t>Least preferred</a:t>
            </a:r>
          </a:p>
        </p:txBody>
      </p:sp>
    </p:spTree>
    <p:extLst>
      <p:ext uri="{BB962C8B-B14F-4D97-AF65-F5344CB8AC3E}">
        <p14:creationId xmlns:p14="http://schemas.microsoft.com/office/powerpoint/2010/main" val="3899973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 tunnels</a:t>
            </a:r>
          </a:p>
        </p:txBody>
      </p:sp>
      <p:pic>
        <p:nvPicPr>
          <p:cNvPr id="4" name="Picture 2" descr="Image result for vermicompo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55" y="1165976"/>
            <a:ext cx="5352489" cy="40203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0048" y="5567262"/>
            <a:ext cx="50650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hlinkClick r:id="rId3"/>
              </a:rPr>
              <a:t>https://deepgreenpermaculture.com/diy-instructions/build-a-worm-tunnel-vermicomposting-system/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43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38129"/>
            <a:ext cx="2886636" cy="4584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Lots of flies</a:t>
            </a:r>
          </a:p>
          <a:p>
            <a:r>
              <a:rPr lang="en-US" dirty="0"/>
              <a:t>Don’t overfeed</a:t>
            </a:r>
          </a:p>
          <a:p>
            <a:r>
              <a:rPr lang="en-US" dirty="0"/>
              <a:t>Keep food covered</a:t>
            </a:r>
          </a:p>
          <a:p>
            <a:r>
              <a:rPr lang="en-US" dirty="0"/>
              <a:t>Keep inside of bin covered with newspaper</a:t>
            </a:r>
          </a:p>
          <a:p>
            <a:r>
              <a:rPr lang="en-US" dirty="0"/>
              <a:t>Limit fruit</a:t>
            </a:r>
          </a:p>
          <a:p>
            <a:r>
              <a:rPr lang="en-US" dirty="0"/>
              <a:t>Cut food into small pieces for faster consumption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69024" y="1038129"/>
            <a:ext cx="2949388" cy="45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/>
              <a:t>Smells bad</a:t>
            </a:r>
          </a:p>
          <a:p>
            <a:r>
              <a:rPr lang="en-US"/>
              <a:t>Provide more air</a:t>
            </a:r>
          </a:p>
          <a:p>
            <a:r>
              <a:rPr lang="en-US"/>
              <a:t>Control moisture</a:t>
            </a:r>
          </a:p>
          <a:p>
            <a:r>
              <a:rPr lang="en-US"/>
              <a:t>Mix the bedding with fresh, dry material</a:t>
            </a:r>
          </a:p>
          <a:p>
            <a:r>
              <a:rPr lang="en-US"/>
              <a:t>Drain leachate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70494" y="1038129"/>
            <a:ext cx="3074893" cy="45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My worms have died</a:t>
            </a:r>
          </a:p>
          <a:p>
            <a:r>
              <a:rPr lang="en-US" dirty="0"/>
              <a:t>Heat wave</a:t>
            </a:r>
          </a:p>
          <a:p>
            <a:r>
              <a:rPr lang="en-US" dirty="0"/>
              <a:t>Bin is too wet and worms are drowning</a:t>
            </a:r>
          </a:p>
          <a:p>
            <a:r>
              <a:rPr lang="en-US" dirty="0"/>
              <a:t>Bin is too dry and worms are drying out</a:t>
            </a:r>
          </a:p>
          <a:p>
            <a:r>
              <a:rPr lang="en-US" dirty="0"/>
              <a:t>Insufficient air</a:t>
            </a:r>
          </a:p>
          <a:p>
            <a:r>
              <a:rPr lang="en-US" dirty="0"/>
              <a:t>Turned into hot composter</a:t>
            </a:r>
          </a:p>
          <a:p>
            <a:r>
              <a:rPr lang="en-US" dirty="0"/>
              <a:t>No 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42" y="3398145"/>
            <a:ext cx="1597081" cy="2099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439" y="6263362"/>
            <a:ext cx="2356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https://www.kaskus.co.id/thread/58381bfc1cbfaa1c418b456e/stres-bisa-bikin-sering-kentut-lho/</a:t>
            </a:r>
            <a:r>
              <a:rPr lang="en-US" sz="8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06" y="159792"/>
            <a:ext cx="1220293" cy="12504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440" y="6601916"/>
            <a:ext cx="1754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5"/>
              </a:rPr>
              <a:t>https://www.illustrationsource.com/</a:t>
            </a:r>
            <a:r>
              <a:rPr lang="en-US" sz="8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578" y="4025073"/>
            <a:ext cx="1349658" cy="15979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438" y="6494194"/>
            <a:ext cx="1972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7"/>
              </a:rPr>
              <a:t>http://clipart-library.com/rip-cliparts.html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170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vermicompost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3" y="1100882"/>
            <a:ext cx="8229600" cy="4584940"/>
          </a:xfrm>
        </p:spPr>
        <p:txBody>
          <a:bodyPr/>
          <a:lstStyle/>
          <a:p>
            <a:r>
              <a:rPr lang="en-US" dirty="0"/>
              <a:t>Top-dress indoor, outdoor, vegetable, and landscaping plants</a:t>
            </a:r>
          </a:p>
          <a:p>
            <a:r>
              <a:rPr lang="en-US" dirty="0"/>
              <a:t> Spread it on a lawn</a:t>
            </a:r>
          </a:p>
          <a:p>
            <a:r>
              <a:rPr lang="en-US" dirty="0"/>
              <a:t>Add it to the soil between seasonal plantings</a:t>
            </a:r>
          </a:p>
          <a:p>
            <a:r>
              <a:rPr lang="en-US" dirty="0"/>
              <a:t>Add it to seed starting and up-potting mixes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5" y="2967597"/>
            <a:ext cx="28384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37" y="3313020"/>
            <a:ext cx="2809875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547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6841"/>
          </a:xfrm>
        </p:spPr>
        <p:txBody>
          <a:bodyPr/>
          <a:lstStyle/>
          <a:p>
            <a:r>
              <a:rPr lang="en-US" altLang="en-US" sz="2800" dirty="0"/>
              <a:t>University of California Cooperative Extension (UCCE)</a:t>
            </a:r>
            <a:br>
              <a:rPr lang="en-US" altLang="en-US" sz="2800" dirty="0"/>
            </a:br>
            <a:r>
              <a:rPr lang="en-US" altLang="en-US" sz="2800" dirty="0"/>
              <a:t>Master Composters of Santa Clara County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altLang="en-US" sz="2400" dirty="0"/>
              <a:t>Composting and vermicomposting workshops</a:t>
            </a:r>
          </a:p>
          <a:p>
            <a:pPr lvl="1"/>
            <a:r>
              <a:rPr lang="en-US" altLang="en-US" sz="1600" dirty="0">
                <a:hlinkClick r:id="rId3"/>
              </a:rPr>
              <a:t>http://cesantaclara.ucanr.edu/Home_Composting_Education/Composting_Workshops/</a:t>
            </a:r>
            <a:endParaRPr lang="en-US" altLang="en-US" sz="1600" dirty="0"/>
          </a:p>
          <a:p>
            <a:r>
              <a:rPr lang="en-US" altLang="en-US" sz="2400" dirty="0"/>
              <a:t>Composting video series</a:t>
            </a:r>
          </a:p>
          <a:p>
            <a:pPr lvl="1"/>
            <a:r>
              <a:rPr lang="en-US" altLang="en-US" sz="1600" dirty="0">
                <a:hlinkClick r:id="rId4"/>
              </a:rPr>
              <a:t>http://cesantaclara.ucanr.edu/Home_Composting_Education/Composting_Video_Series_/</a:t>
            </a:r>
            <a:endParaRPr lang="en-US" altLang="en-US" sz="1600" dirty="0"/>
          </a:p>
          <a:p>
            <a:r>
              <a:rPr lang="en-US" altLang="en-US" sz="2400" dirty="0"/>
              <a:t>Where to get compost</a:t>
            </a:r>
          </a:p>
          <a:p>
            <a:pPr lvl="1"/>
            <a:r>
              <a:rPr lang="en-US" altLang="en-US" sz="1600" dirty="0">
                <a:hlinkClick r:id="rId5"/>
              </a:rPr>
              <a:t>http://cesantaclara.ucanr.edu/Home_Composting_Education/Where_to_Get_Compost/</a:t>
            </a:r>
            <a:r>
              <a:rPr lang="en-US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59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031" y="330916"/>
            <a:ext cx="2690038" cy="527619"/>
          </a:xfrm>
        </p:spPr>
        <p:txBody>
          <a:bodyPr/>
          <a:lstStyle/>
          <a:p>
            <a:r>
              <a:rPr lang="en-US" sz="4000" dirty="0"/>
              <a:t>Thank You!</a:t>
            </a: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2000749" y="4291917"/>
            <a:ext cx="5009868" cy="156272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Don Krafft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Sara Johnson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UCCE Composting Education Program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www.ucanr.edu/compost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4" name="Picture 2" descr="BrownGreenAir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42" y="429995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unty-logo_BW_noBac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37" y="4440159"/>
            <a:ext cx="1602764" cy="1562695"/>
          </a:xfrm>
          <a:prstGeom prst="rect">
            <a:avLst/>
          </a:prstGeom>
        </p:spPr>
      </p:pic>
      <p:pic>
        <p:nvPicPr>
          <p:cNvPr id="6" name="Picture 5" descr="UCC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9" y="4618169"/>
            <a:ext cx="1206674" cy="1206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199" y="6572902"/>
            <a:ext cx="39892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http://archive.constantcontact.com/fs197/1101811920551/archive/1117199404572.html</a:t>
            </a:r>
            <a:r>
              <a:rPr lang="en-US" sz="8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97" y="925481"/>
            <a:ext cx="4978695" cy="3299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157278" y="6565208"/>
            <a:ext cx="48930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err="1"/>
              <a:t>Insaneclopedia</a:t>
            </a:r>
            <a:r>
              <a:rPr lang="en-US" sz="900" dirty="0"/>
              <a:t> </a:t>
            </a:r>
            <a:r>
              <a:rPr lang="en-US" sz="900" dirty="0">
                <a:hlinkClick r:id="rId8"/>
              </a:rPr>
              <a:t>http://insaneclopedia.com/1415/antidepressant-microbes-soil-dirt-makes-happy/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149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785004"/>
            <a:ext cx="2859742" cy="25637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compost</a:t>
            </a:r>
          </a:p>
          <a:p>
            <a:r>
              <a:rPr lang="en-US" dirty="0"/>
              <a:t>America’s garbage</a:t>
            </a:r>
          </a:p>
          <a:p>
            <a:r>
              <a:rPr lang="en-US" dirty="0"/>
              <a:t>Waste management hierarchy</a:t>
            </a:r>
          </a:p>
          <a:p>
            <a:r>
              <a:rPr lang="en-US" dirty="0"/>
              <a:t>Where do organics go?</a:t>
            </a:r>
          </a:p>
          <a:p>
            <a:r>
              <a:rPr lang="en-US" dirty="0"/>
              <a:t>Why compost?</a:t>
            </a:r>
          </a:p>
          <a:p>
            <a:r>
              <a:rPr lang="en-US" dirty="0"/>
              <a:t>What is compost?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2" y="3709424"/>
            <a:ext cx="3506061" cy="2128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36024" y="785004"/>
            <a:ext cx="3191436" cy="44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Vermicomposting</a:t>
            </a:r>
          </a:p>
          <a:p>
            <a:r>
              <a:rPr lang="en-US" dirty="0"/>
              <a:t>Why worm compost?</a:t>
            </a:r>
          </a:p>
          <a:p>
            <a:r>
              <a:rPr lang="en-US" dirty="0"/>
              <a:t>Composting with worms</a:t>
            </a:r>
          </a:p>
          <a:p>
            <a:r>
              <a:rPr lang="en-US" dirty="0"/>
              <a:t>Creating habitat</a:t>
            </a:r>
          </a:p>
          <a:p>
            <a:r>
              <a:rPr lang="en-US" dirty="0"/>
              <a:t>Setting up a bin</a:t>
            </a:r>
          </a:p>
          <a:p>
            <a:r>
              <a:rPr lang="en-US" dirty="0"/>
              <a:t>What to feed worms</a:t>
            </a:r>
          </a:p>
          <a:p>
            <a:r>
              <a:rPr lang="en-US" dirty="0"/>
              <a:t>What not to feed worms</a:t>
            </a:r>
          </a:p>
          <a:p>
            <a:r>
              <a:rPr lang="en-US" dirty="0"/>
              <a:t>Types of bins</a:t>
            </a:r>
          </a:p>
          <a:p>
            <a:r>
              <a:rPr lang="en-US" dirty="0"/>
              <a:t>Harvesting</a:t>
            </a:r>
          </a:p>
          <a:p>
            <a:r>
              <a:rPr lang="en-US" dirty="0"/>
              <a:t>Worm tunnels</a:t>
            </a:r>
          </a:p>
          <a:p>
            <a:r>
              <a:rPr lang="en-US" dirty="0"/>
              <a:t>Trouble-shooting</a:t>
            </a:r>
          </a:p>
          <a:p>
            <a:r>
              <a:rPr lang="en-US" dirty="0"/>
              <a:t>Using vermicompost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74895" y="785004"/>
            <a:ext cx="2922494" cy="307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i="1" dirty="0"/>
              <a:t>How to make compost</a:t>
            </a:r>
          </a:p>
          <a:p>
            <a:r>
              <a:rPr lang="en-US" dirty="0"/>
              <a:t>Composting materials</a:t>
            </a:r>
          </a:p>
          <a:p>
            <a:r>
              <a:rPr lang="en-US" dirty="0"/>
              <a:t>Making compost</a:t>
            </a:r>
          </a:p>
          <a:p>
            <a:r>
              <a:rPr lang="en-US" dirty="0"/>
              <a:t>Where to compost</a:t>
            </a:r>
          </a:p>
          <a:p>
            <a:r>
              <a:rPr lang="en-US" dirty="0"/>
              <a:t>Critters in the compost</a:t>
            </a:r>
          </a:p>
          <a:p>
            <a:r>
              <a:rPr lang="en-US" dirty="0"/>
              <a:t>Trouble-shooting</a:t>
            </a:r>
          </a:p>
          <a:p>
            <a:r>
              <a:rPr lang="en-US" dirty="0"/>
              <a:t>Hot vs cold composting</a:t>
            </a:r>
          </a:p>
          <a:p>
            <a:r>
              <a:rPr lang="en-US" dirty="0"/>
              <a:t>Using compost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Fate of Organics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6715" y="1600201"/>
            <a:ext cx="2983523" cy="41543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914400" lvl="1" indent="-457200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76548"/>
              </p:ext>
            </p:extLst>
          </p:nvPr>
        </p:nvGraphicFramePr>
        <p:xfrm>
          <a:off x="457200" y="829998"/>
          <a:ext cx="8489576" cy="325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338">
                  <a:extLst>
                    <a:ext uri="{9D8B030D-6E8A-4147-A177-3AD203B41FA5}">
                      <a16:colId xmlns:a16="http://schemas.microsoft.com/office/drawing/2014/main" val="3012640021"/>
                    </a:ext>
                  </a:extLst>
                </a:gridCol>
                <a:gridCol w="2638417">
                  <a:extLst>
                    <a:ext uri="{9D8B030D-6E8A-4147-A177-3AD203B41FA5}">
                      <a16:colId xmlns:a16="http://schemas.microsoft.com/office/drawing/2014/main" val="2920775176"/>
                    </a:ext>
                  </a:extLst>
                </a:gridCol>
                <a:gridCol w="2637821">
                  <a:extLst>
                    <a:ext uri="{9D8B030D-6E8A-4147-A177-3AD203B41FA5}">
                      <a16:colId xmlns:a16="http://schemas.microsoft.com/office/drawing/2014/main" val="345845768"/>
                    </a:ext>
                  </a:extLst>
                </a:gridCol>
              </a:tblGrid>
              <a:tr h="800770">
                <a:tc>
                  <a:txBody>
                    <a:bodyPr/>
                    <a:lstStyle/>
                    <a:p>
                      <a:pPr marL="514350" indent="-457200"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45720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Landfill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Anaerobic Digestion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Composting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28712"/>
                  </a:ext>
                </a:extLst>
              </a:tr>
              <a:tr h="1938611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Single stream mixed with trash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Requires alternative Daily Cover of soil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Small ‘Village’ scale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Large Private or Public </a:t>
                      </a:r>
                    </a:p>
                    <a:p>
                      <a:pPr marL="685800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e.g. Zanker Recycling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3429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Backyard or Home scale </a:t>
                      </a:r>
                    </a:p>
                    <a:p>
                      <a:pPr marL="342900" lvl="0" indent="-342900" algn="l" defTabSz="3429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Scale </a:t>
                      </a:r>
                    </a:p>
                    <a:p>
                      <a:pPr marL="342900" lvl="0" indent="-342900" algn="l" defTabSz="3429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Large-scale Municipal or Private</a:t>
                      </a:r>
                    </a:p>
                    <a:p>
                      <a:pPr marL="685800" lvl="1" indent="-342900" algn="l" defTabSz="3429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Z-Best Products, Gilroy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462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61" y="3307976"/>
            <a:ext cx="2703345" cy="2027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86207"/>
            <a:ext cx="2362200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http://www.yates.com.au/images/au/content/projects/how-to-make-compost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991" y="3942633"/>
            <a:ext cx="2312809" cy="17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5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93" y="1009616"/>
            <a:ext cx="4485283" cy="4763655"/>
          </a:xfrm>
        </p:spPr>
        <p:txBody>
          <a:bodyPr/>
          <a:lstStyle/>
          <a:p>
            <a:r>
              <a:rPr lang="en-US" dirty="0"/>
              <a:t>Improves soil fertility </a:t>
            </a:r>
          </a:p>
          <a:p>
            <a:pPr lvl="1"/>
            <a:r>
              <a:rPr lang="en-US" dirty="0"/>
              <a:t>Increases nutrient-holding capacity</a:t>
            </a:r>
          </a:p>
          <a:p>
            <a:pPr lvl="1"/>
            <a:r>
              <a:rPr lang="en-US" dirty="0"/>
              <a:t>Reduces need for chemical fertilizer</a:t>
            </a:r>
          </a:p>
          <a:p>
            <a:r>
              <a:rPr lang="en-US" dirty="0"/>
              <a:t>Waste diversion </a:t>
            </a:r>
          </a:p>
          <a:p>
            <a:pPr lvl="1"/>
            <a:r>
              <a:rPr lang="en-US" dirty="0"/>
              <a:t>Reduces methane emissions</a:t>
            </a:r>
          </a:p>
          <a:p>
            <a:pPr lvl="1"/>
            <a:r>
              <a:rPr lang="en-US" dirty="0"/>
              <a:t>Increases water retention and quality</a:t>
            </a:r>
          </a:p>
          <a:p>
            <a:pPr lvl="1"/>
            <a:r>
              <a:rPr lang="en-US" dirty="0"/>
              <a:t>Reduces irrigation requirements</a:t>
            </a:r>
          </a:p>
          <a:p>
            <a:r>
              <a:rPr lang="en-US" dirty="0"/>
              <a:t>Carbon sequestration</a:t>
            </a:r>
          </a:p>
          <a:p>
            <a:pPr lvl="1"/>
            <a:r>
              <a:rPr lang="en-US" dirty="0"/>
              <a:t>Creates stable forms of carbon</a:t>
            </a:r>
          </a:p>
          <a:p>
            <a:r>
              <a:rPr lang="en-US" dirty="0"/>
              <a:t>Pathogen suppression</a:t>
            </a:r>
          </a:p>
          <a:p>
            <a:pPr lvl="1"/>
            <a:r>
              <a:rPr lang="en-US" dirty="0"/>
              <a:t>Provides bio-filtration</a:t>
            </a:r>
          </a:p>
          <a:p>
            <a:pPr lvl="1"/>
            <a:r>
              <a:rPr lang="en-US" dirty="0"/>
              <a:t>Supports beneficial microbes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26" y="1159960"/>
            <a:ext cx="4185867" cy="33403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929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75623" y="6604693"/>
            <a:ext cx="2515892" cy="186365"/>
          </a:xfrm>
        </p:spPr>
        <p:txBody>
          <a:bodyPr/>
          <a:lstStyle/>
          <a:p>
            <a:pPr algn="r"/>
            <a:r>
              <a:rPr lang="en-US" altLang="en-US" sz="800" b="0" dirty="0">
                <a:hlinkClick r:id="rId3"/>
              </a:rPr>
              <a:t>https://www.planetnatural.com/tumbling-composter/</a:t>
            </a:r>
            <a:r>
              <a:rPr lang="en-US" altLang="en-US" sz="800" b="0" dirty="0"/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00762"/>
            <a:ext cx="3854824" cy="3738791"/>
          </a:xfrm>
        </p:spPr>
        <p:txBody>
          <a:bodyPr/>
          <a:lstStyle/>
          <a:p>
            <a:r>
              <a:rPr lang="en-US" altLang="en-US" dirty="0"/>
              <a:t>Soil consists of </a:t>
            </a:r>
          </a:p>
          <a:p>
            <a:pPr lvl="1"/>
            <a:r>
              <a:rPr lang="en-US" altLang="en-US" dirty="0"/>
              <a:t>Decomposed organic matter</a:t>
            </a:r>
          </a:p>
          <a:p>
            <a:pPr lvl="1"/>
            <a:r>
              <a:rPr lang="en-US" altLang="en-US" dirty="0"/>
              <a:t>Sand, silt, clay</a:t>
            </a:r>
          </a:p>
          <a:p>
            <a:r>
              <a:rPr lang="en-US" altLang="en-US" dirty="0"/>
              <a:t>Soil fertility comes from</a:t>
            </a:r>
          </a:p>
          <a:p>
            <a:pPr lvl="1"/>
            <a:r>
              <a:rPr lang="en-US" altLang="en-US" dirty="0"/>
              <a:t>Minerals</a:t>
            </a:r>
          </a:p>
          <a:p>
            <a:pPr lvl="1"/>
            <a:r>
              <a:rPr lang="en-US" altLang="en-US" dirty="0"/>
              <a:t>Microorganisms</a:t>
            </a:r>
          </a:p>
          <a:p>
            <a:pPr lvl="1"/>
            <a:r>
              <a:rPr lang="en-US" altLang="en-US" dirty="0"/>
              <a:t>Organic matter</a:t>
            </a:r>
          </a:p>
          <a:p>
            <a:pPr lvl="1"/>
            <a:r>
              <a:rPr lang="en-US" altLang="en-US" dirty="0"/>
              <a:t>Olmec, Fluvic, and Humic acids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Soil fertility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229894" y="569397"/>
            <a:ext cx="2335850" cy="701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Compost is nature’s way of recycling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935506" y="2734235"/>
            <a:ext cx="376518" cy="1853582"/>
          </a:xfrm>
          <a:prstGeom prst="rightBrace">
            <a:avLst>
              <a:gd name="adj1" fmla="val 44047"/>
              <a:gd name="adj2" fmla="val 506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3765" y="3014695"/>
            <a:ext cx="10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</a:t>
            </a:r>
          </a:p>
          <a:p>
            <a:r>
              <a:rPr lang="en-US" dirty="0"/>
              <a:t>compost</a:t>
            </a:r>
          </a:p>
        </p:txBody>
      </p:sp>
      <p:pic>
        <p:nvPicPr>
          <p:cNvPr id="10" name="Picture 9" descr="Healthy Soil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51" y="1817767"/>
            <a:ext cx="3526010" cy="301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4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compost a fertilizer?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405"/>
            <a:ext cx="8108829" cy="2278181"/>
          </a:xfrm>
        </p:spPr>
        <p:txBody>
          <a:bodyPr/>
          <a:lstStyle/>
          <a:p>
            <a:r>
              <a:rPr lang="en-US" dirty="0"/>
              <a:t>The big three plant nutrients N ▢ P ▢ K </a:t>
            </a:r>
          </a:p>
          <a:p>
            <a:pPr lvl="1"/>
            <a:r>
              <a:rPr lang="en-US" dirty="0"/>
              <a:t>Nitrogen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▢       </a:t>
            </a:r>
            <a:r>
              <a:rPr lang="en-US" dirty="0"/>
              <a:t> Phosphorous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▢</a:t>
            </a:r>
            <a:r>
              <a:rPr lang="en-US" dirty="0"/>
              <a:t>          Potassium % by weight</a:t>
            </a:r>
          </a:p>
          <a:p>
            <a:r>
              <a:rPr lang="en-US" dirty="0"/>
              <a:t>N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▢</a:t>
            </a:r>
            <a:r>
              <a:rPr lang="en-US" dirty="0"/>
              <a:t> P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▢</a:t>
            </a:r>
            <a:r>
              <a:rPr lang="en-US" dirty="0"/>
              <a:t> K values for compost</a:t>
            </a:r>
          </a:p>
          <a:p>
            <a:pPr lvl="1"/>
            <a:r>
              <a:rPr lang="en-US" dirty="0"/>
              <a:t>0.5 % to 1.0 %</a:t>
            </a:r>
          </a:p>
          <a:p>
            <a:r>
              <a:rPr lang="en-US" dirty="0"/>
              <a:t>Fertilizer must have a guaranteed analysis</a:t>
            </a:r>
          </a:p>
          <a:p>
            <a:r>
              <a:rPr lang="en-US" dirty="0"/>
              <a:t>Compost is an amendment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175764" y="5384530"/>
            <a:ext cx="2335850" cy="8843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Plants and microbes have been “doin’ it” for a long time</a:t>
            </a:r>
          </a:p>
        </p:txBody>
      </p:sp>
      <p:pic>
        <p:nvPicPr>
          <p:cNvPr id="5" name="Content Placeholder 3" descr="Composting Han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492" y="1990363"/>
            <a:ext cx="3066537" cy="31545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018" y="3324586"/>
            <a:ext cx="2217912" cy="1663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Arrow: Right 6"/>
          <p:cNvSpPr/>
          <p:nvPr/>
        </p:nvSpPr>
        <p:spPr>
          <a:xfrm>
            <a:off x="4143758" y="3756212"/>
            <a:ext cx="1039905" cy="471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48780">
            <a:off x="509911" y="1448713"/>
            <a:ext cx="658910" cy="390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484" y="1367631"/>
            <a:ext cx="441490" cy="45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120" y="1372042"/>
            <a:ext cx="457183" cy="6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0366"/>
          </a:xfrm>
        </p:spPr>
        <p:txBody>
          <a:bodyPr/>
          <a:lstStyle/>
          <a:p>
            <a:r>
              <a:rPr lang="en-US" dirty="0"/>
              <a:t>How to make compost</a:t>
            </a:r>
          </a:p>
        </p:txBody>
      </p:sp>
      <p:sp>
        <p:nvSpPr>
          <p:cNvPr id="6" name="Shape 124"/>
          <p:cNvSpPr txBox="1">
            <a:spLocks noChangeArrowheads="1"/>
          </p:cNvSpPr>
          <p:nvPr/>
        </p:nvSpPr>
        <p:spPr bwMode="auto">
          <a:xfrm>
            <a:off x="530980" y="1058393"/>
            <a:ext cx="1365435" cy="15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663300"/>
                </a:solidFill>
                <a:cs typeface="Calibri" panose="020F0502020204030204" pitchFamily="34" charset="0"/>
                <a:sym typeface="Trebuchet MS" panose="020B0603020202020204" pitchFamily="34" charset="0"/>
              </a:rPr>
              <a:t>Browns</a:t>
            </a:r>
          </a:p>
          <a:p>
            <a:pPr algn="ctr" eaLnBrk="1" hangingPunct="1"/>
            <a:r>
              <a:rPr lang="en-US" altLang="en-US" sz="2400" dirty="0">
                <a:solidFill>
                  <a:srgbClr val="006600"/>
                </a:solidFill>
                <a:cs typeface="Calibri" panose="020F0502020204030204" pitchFamily="34" charset="0"/>
                <a:sym typeface="Trebuchet MS" panose="020B0603020202020204" pitchFamily="34" charset="0"/>
              </a:rPr>
              <a:t>Greens</a:t>
            </a:r>
          </a:p>
          <a:p>
            <a:pPr algn="ctr" eaLnBrk="1" hangingPunct="1"/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  <a:sym typeface="Trebuchet MS" panose="020B0603020202020204" pitchFamily="34" charset="0"/>
              </a:rPr>
              <a:t>Air</a:t>
            </a:r>
          </a:p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  <a:cs typeface="Calibri" panose="020F0502020204030204" pitchFamily="34" charset="0"/>
                <a:sym typeface="Trebuchet MS" panose="020B0603020202020204" pitchFamily="34" charset="0"/>
              </a:rPr>
              <a:t>Moisture</a:t>
            </a:r>
            <a:endParaRPr lang="en-US" altLang="en-US" sz="2400" dirty="0"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hape 124"/>
          <p:cNvSpPr txBox="1">
            <a:spLocks noChangeArrowheads="1"/>
          </p:cNvSpPr>
          <p:nvPr/>
        </p:nvSpPr>
        <p:spPr bwMode="auto">
          <a:xfrm>
            <a:off x="6356711" y="2977592"/>
            <a:ext cx="2554207" cy="4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Trebuchet MS" panose="020B0603020202020204" pitchFamily="34" charset="0"/>
              </a:rPr>
              <a:t>Finished compost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046" y="1097756"/>
            <a:ext cx="2431629" cy="1879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97167" y="5947940"/>
            <a:ext cx="3069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https://www.grow-it-organically.com/build-a-compost-pile.html</a:t>
            </a:r>
            <a:r>
              <a:rPr lang="en-US" sz="8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82278"/>
            <a:ext cx="774499" cy="696179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>
            <a:off x="2151980" y="1703830"/>
            <a:ext cx="510988" cy="3338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5656853" y="1703830"/>
            <a:ext cx="510988" cy="3338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7167" y="6131389"/>
            <a:ext cx="23860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http://clipartix.com/calendar-clipart-image-3592/</a:t>
            </a:r>
            <a:r>
              <a:rPr lang="en-US" sz="800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796" y="1703487"/>
            <a:ext cx="1473000" cy="1358564"/>
          </a:xfrm>
          <a:prstGeom prst="rect">
            <a:avLst/>
          </a:prstGeom>
        </p:spPr>
      </p:pic>
      <p:pic>
        <p:nvPicPr>
          <p:cNvPr id="3074" name="Picture 2" descr="http://www.yates.com.au/images/au/content/projects/how-to-make-compost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4" y="3396728"/>
            <a:ext cx="2993931" cy="2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97167" y="6314838"/>
            <a:ext cx="260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8"/>
              </a:rPr>
              <a:t>https://www.pinterest.com/pin/490470215645748858/</a:t>
            </a:r>
            <a:r>
              <a:rPr lang="en-US" sz="800" dirty="0"/>
              <a:t> </a:t>
            </a:r>
          </a:p>
        </p:txBody>
      </p:sp>
      <p:sp>
        <p:nvSpPr>
          <p:cNvPr id="20" name="Shape 124"/>
          <p:cNvSpPr txBox="1">
            <a:spLocks noChangeArrowheads="1"/>
          </p:cNvSpPr>
          <p:nvPr/>
        </p:nvSpPr>
        <p:spPr bwMode="auto">
          <a:xfrm>
            <a:off x="2834430" y="1287857"/>
            <a:ext cx="2859540" cy="4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cs typeface="Calibri" panose="020F0502020204030204" pitchFamily="34" charset="0"/>
                <a:sym typeface="Trebuchet MS" panose="020B0603020202020204" pitchFamily="34" charset="0"/>
              </a:rPr>
              <a:t>Microbes  +  Time</a:t>
            </a:r>
          </a:p>
        </p:txBody>
      </p:sp>
    </p:spTree>
    <p:extLst>
      <p:ext uri="{BB962C8B-B14F-4D97-AF65-F5344CB8AC3E}">
        <p14:creationId xmlns:p14="http://schemas.microsoft.com/office/powerpoint/2010/main" val="251867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994"/>
            <a:ext cx="4616824" cy="5124801"/>
          </a:xfrm>
        </p:spPr>
        <p:txBody>
          <a:bodyPr/>
          <a:lstStyle/>
          <a:p>
            <a:r>
              <a:rPr lang="en-US" dirty="0"/>
              <a:t>50% Input “green” feedstock (nitrogen)</a:t>
            </a:r>
          </a:p>
          <a:p>
            <a:pPr lvl="1"/>
            <a:r>
              <a:rPr lang="en-US" dirty="0"/>
              <a:t>Manure</a:t>
            </a:r>
          </a:p>
          <a:p>
            <a:pPr lvl="1"/>
            <a:r>
              <a:rPr lang="en-US" dirty="0"/>
              <a:t>Grass clippings</a:t>
            </a:r>
          </a:p>
          <a:p>
            <a:pPr lvl="1"/>
            <a:r>
              <a:rPr lang="en-US" dirty="0"/>
              <a:t>Food scraps</a:t>
            </a:r>
          </a:p>
          <a:p>
            <a:pPr lvl="1"/>
            <a:r>
              <a:rPr lang="en-US" dirty="0"/>
              <a:t>Green plant cuttings</a:t>
            </a:r>
          </a:p>
          <a:p>
            <a:pPr lvl="1"/>
            <a:r>
              <a:rPr lang="en-US" dirty="0"/>
              <a:t>Coffee grounds</a:t>
            </a:r>
          </a:p>
          <a:p>
            <a:pPr lvl="1"/>
            <a:r>
              <a:rPr lang="en-US" dirty="0"/>
              <a:t>Eggshells</a:t>
            </a:r>
          </a:p>
          <a:p>
            <a:r>
              <a:rPr lang="en-US" dirty="0"/>
              <a:t>50% Input “brown” feedstock (carbon)</a:t>
            </a:r>
          </a:p>
          <a:p>
            <a:pPr lvl="1"/>
            <a:r>
              <a:rPr lang="en-US" dirty="0"/>
              <a:t>Cardboard</a:t>
            </a:r>
          </a:p>
          <a:p>
            <a:pPr lvl="1"/>
            <a:r>
              <a:rPr lang="en-US" dirty="0"/>
              <a:t>Newspaper</a:t>
            </a:r>
          </a:p>
          <a:p>
            <a:pPr lvl="1"/>
            <a:r>
              <a:rPr lang="en-US" dirty="0"/>
              <a:t>Straw</a:t>
            </a:r>
          </a:p>
          <a:p>
            <a:pPr lvl="1"/>
            <a:r>
              <a:rPr lang="en-US" dirty="0"/>
              <a:t>Dry leaves</a:t>
            </a:r>
          </a:p>
          <a:p>
            <a:pPr lvl="1"/>
            <a:r>
              <a:rPr lang="en-US" dirty="0"/>
              <a:t>Sawdust (not treated)</a:t>
            </a:r>
          </a:p>
          <a:p>
            <a:pPr lvl="1"/>
            <a:r>
              <a:rPr lang="en-US" dirty="0"/>
              <a:t>Woody cuttings</a:t>
            </a:r>
          </a:p>
        </p:txBody>
      </p:sp>
      <p:pic>
        <p:nvPicPr>
          <p:cNvPr id="4" name="Shape 137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586" y="3317349"/>
            <a:ext cx="2977288" cy="2495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Shape 140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586" y="893227"/>
            <a:ext cx="2977288" cy="23284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84467" y="2513772"/>
            <a:ext cx="142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4466" y="5131803"/>
            <a:ext cx="142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65899" y="2779816"/>
            <a:ext cx="2437442" cy="883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proportions can be used for specialized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3548230"/>
      </p:ext>
    </p:extLst>
  </p:cSld>
  <p:clrMapOvr>
    <a:masterClrMapping/>
  </p:clrMapOvr>
</p:sld>
</file>

<file path=ppt/theme/theme1.xml><?xml version="1.0" encoding="utf-8"?>
<a:theme xmlns:a="http://schemas.openxmlformats.org/drawingml/2006/main" name="ANRBrand_UC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1721</Words>
  <Application>Microsoft Office PowerPoint</Application>
  <PresentationFormat>On-screen Show (4:3)</PresentationFormat>
  <Paragraphs>374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MS PGothic</vt:lpstr>
      <vt:lpstr>Arial</vt:lpstr>
      <vt:lpstr>Ayuthaya</vt:lpstr>
      <vt:lpstr>Calibri</vt:lpstr>
      <vt:lpstr>Courier New</vt:lpstr>
      <vt:lpstr>Lucida Sans Unicode</vt:lpstr>
      <vt:lpstr>Trebuchet MS</vt:lpstr>
      <vt:lpstr>ANRBrand_UCCE</vt:lpstr>
      <vt:lpstr>A Convenient Truth Composting for the home gardener</vt:lpstr>
      <vt:lpstr>PowerPoint Presentation</vt:lpstr>
      <vt:lpstr>Waste management hierarchy</vt:lpstr>
      <vt:lpstr>The Fate of Organics</vt:lpstr>
      <vt:lpstr>Why compost?</vt:lpstr>
      <vt:lpstr>https://www.planetnatural.com/tumbling-composter/ </vt:lpstr>
      <vt:lpstr>Is compost a fertilizer?</vt:lpstr>
      <vt:lpstr>How to make compost</vt:lpstr>
      <vt:lpstr>Composting materials</vt:lpstr>
      <vt:lpstr>Materials to avoid</vt:lpstr>
      <vt:lpstr>Material preparation</vt:lpstr>
      <vt:lpstr>Compost pile maintenance</vt:lpstr>
      <vt:lpstr>Infrastructure</vt:lpstr>
      <vt:lpstr>Site assessment</vt:lpstr>
      <vt:lpstr>Critters in the compost pile</vt:lpstr>
      <vt:lpstr>Troubleshooting</vt:lpstr>
      <vt:lpstr>Cold pile vs hot pile</vt:lpstr>
      <vt:lpstr>Using compost</vt:lpstr>
      <vt:lpstr>Summary of some key points</vt:lpstr>
      <vt:lpstr>Vermicomposting Composting with worms</vt:lpstr>
      <vt:lpstr>Why worm compost?</vt:lpstr>
      <vt:lpstr>Composting with worms</vt:lpstr>
      <vt:lpstr>Creating an ideal worm habitat</vt:lpstr>
      <vt:lpstr>Setting up a worm bin</vt:lpstr>
      <vt:lpstr>Setting up a worm bin (continued)</vt:lpstr>
      <vt:lpstr>What to feed your worms</vt:lpstr>
      <vt:lpstr>What not to feed your worms</vt:lpstr>
      <vt:lpstr>Other types of bins</vt:lpstr>
      <vt:lpstr>Harvesting vermicompost</vt:lpstr>
      <vt:lpstr>Worm tunnels</vt:lpstr>
      <vt:lpstr>Troubleshooting</vt:lpstr>
      <vt:lpstr>Using vermicompost</vt:lpstr>
      <vt:lpstr>University of California Cooperative Extension (UCCE) Master Composters of Santa Clara County</vt:lpstr>
      <vt:lpstr>Thank You!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Trader</dc:creator>
  <cp:lastModifiedBy>don krafft</cp:lastModifiedBy>
  <cp:revision>157</cp:revision>
  <dcterms:created xsi:type="dcterms:W3CDTF">2016-08-31T23:20:18Z</dcterms:created>
  <dcterms:modified xsi:type="dcterms:W3CDTF">2018-04-01T21:29:47Z</dcterms:modified>
</cp:coreProperties>
</file>