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6858000" cy="9144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9D2"/>
          </a:solidFill>
        </a:fill>
      </a:tcStyle>
    </a:wholeTbl>
    <a:band2H>
      <a:tcTxStyle/>
      <a:tcStyle>
        <a:tcBdr/>
        <a:fill>
          <a:solidFill>
            <a:srgbClr val="FFFC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80890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28700" y="2014536"/>
            <a:ext cx="4800600" cy="3032127"/>
          </a:xfrm>
          <a:prstGeom prst="rect">
            <a:avLst/>
          </a:prstGeom>
          <a:effectLst>
            <a:outerShdw blurRad="63500" dist="45790" dir="2021404" rotWithShape="0">
              <a:srgbClr val="FFB800"/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62050" y="5402262"/>
            <a:ext cx="4524375" cy="13366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None/>
              <a:defRPr sz="2800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  <a:lvl2pPr marL="0" indent="0" algn="ctr">
              <a:spcBef>
                <a:spcPts val="600"/>
              </a:spcBef>
              <a:buSzTx/>
              <a:buNone/>
              <a:defRPr sz="2800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2pPr>
            <a:lvl3pPr marL="0" indent="0" algn="ctr">
              <a:spcBef>
                <a:spcPts val="600"/>
              </a:spcBef>
              <a:buSzTx/>
              <a:buNone/>
              <a:defRPr sz="2800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3pPr>
            <a:lvl4pPr marL="0" indent="0" algn="ctr">
              <a:spcBef>
                <a:spcPts val="600"/>
              </a:spcBef>
              <a:buSzTx/>
              <a:buNone/>
              <a:defRPr sz="2800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4pPr>
            <a:lvl5pPr marL="0" indent="0" algn="ctr">
              <a:spcBef>
                <a:spcPts val="600"/>
              </a:spcBef>
              <a:buSzTx/>
              <a:buNone/>
              <a:defRPr sz="2800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50947" y="8331200"/>
            <a:ext cx="292704" cy="3327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DE53E-71E3-40C0-8DDB-CF9A5FB64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944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6572250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4350" y="1828800"/>
            <a:ext cx="577215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74772" y="8331200"/>
            <a:ext cx="292704" cy="3327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00"/>
          </a:solidFill>
          <a:uFillTx/>
          <a:latin typeface="Comic Sans MS"/>
          <a:ea typeface="Comic Sans MS"/>
          <a:cs typeface="Comic Sans MS"/>
          <a:sym typeface="Comic Sans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00"/>
          </a:solidFill>
          <a:uFillTx/>
          <a:latin typeface="Comic Sans MS"/>
          <a:ea typeface="Comic Sans MS"/>
          <a:cs typeface="Comic Sans MS"/>
          <a:sym typeface="Comic Sans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00"/>
          </a:solidFill>
          <a:uFillTx/>
          <a:latin typeface="Comic Sans MS"/>
          <a:ea typeface="Comic Sans MS"/>
          <a:cs typeface="Comic Sans MS"/>
          <a:sym typeface="Comic Sans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00"/>
          </a:solidFill>
          <a:uFillTx/>
          <a:latin typeface="Comic Sans MS"/>
          <a:ea typeface="Comic Sans MS"/>
          <a:cs typeface="Comic Sans MS"/>
          <a:sym typeface="Comic Sans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00"/>
          </a:solidFill>
          <a:uFillTx/>
          <a:latin typeface="Comic Sans MS"/>
          <a:ea typeface="Comic Sans MS"/>
          <a:cs typeface="Comic Sans MS"/>
          <a:sym typeface="Comic Sans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00"/>
          </a:solidFill>
          <a:uFillTx/>
          <a:latin typeface="Comic Sans MS"/>
          <a:ea typeface="Comic Sans MS"/>
          <a:cs typeface="Comic Sans MS"/>
          <a:sym typeface="Comic Sans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00"/>
          </a:solidFill>
          <a:uFillTx/>
          <a:latin typeface="Comic Sans MS"/>
          <a:ea typeface="Comic Sans MS"/>
          <a:cs typeface="Comic Sans MS"/>
          <a:sym typeface="Comic Sans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00"/>
          </a:solidFill>
          <a:uFillTx/>
          <a:latin typeface="Comic Sans MS"/>
          <a:ea typeface="Comic Sans MS"/>
          <a:cs typeface="Comic Sans MS"/>
          <a:sym typeface="Comic Sans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9900"/>
          </a:solidFill>
          <a:uFillTx/>
          <a:latin typeface="Comic Sans MS"/>
          <a:ea typeface="Comic Sans MS"/>
          <a:cs typeface="Comic Sans MS"/>
          <a:sym typeface="Comic Sans M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omic Sans MS"/>
          <a:ea typeface="Comic Sans MS"/>
          <a:cs typeface="Comic Sans MS"/>
          <a:sym typeface="Comic Sans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mic Sans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Vermicomposting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6858000" cy="863600"/>
          </a:xfrm>
          <a:prstGeom prst="rect">
            <a:avLst/>
          </a:prstGeom>
        </p:spPr>
        <p:txBody>
          <a:bodyPr/>
          <a:lstStyle/>
          <a:p>
            <a:r>
              <a:t>Vermicomposting</a:t>
            </a:r>
          </a:p>
        </p:txBody>
      </p:sp>
      <p:pic>
        <p:nvPicPr>
          <p:cNvPr id="4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745613"/>
            <a:ext cx="2430464" cy="3505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j0132595.pdf" descr="j013259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700" y="2685413"/>
            <a:ext cx="1731964" cy="1625602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Lumbricus rubellus (earthworm):…"/>
          <p:cNvSpPr txBox="1"/>
          <p:nvPr/>
        </p:nvSpPr>
        <p:spPr>
          <a:xfrm>
            <a:off x="843204" y="7226299"/>
            <a:ext cx="5171592" cy="132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Lumbricus rubellus (earthworm):</a:t>
            </a:r>
            <a:r>
              <a:rPr sz="2400"/>
              <a:t> </a:t>
            </a:r>
          </a:p>
          <a:p>
            <a:pPr marL="240631" indent="-240631">
              <a:buSzPct val="100000"/>
              <a:buChar char="•"/>
              <a:defRPr sz="2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Naturally lives in soil high in organic matter</a:t>
            </a:r>
          </a:p>
        </p:txBody>
      </p:sp>
      <p:sp>
        <p:nvSpPr>
          <p:cNvPr id="43" name="Eisenia fetida  (red wiggler):…"/>
          <p:cNvSpPr txBox="1"/>
          <p:nvPr/>
        </p:nvSpPr>
        <p:spPr>
          <a:xfrm>
            <a:off x="909627" y="5672137"/>
            <a:ext cx="5038746" cy="1323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Eisenia fetida  (red wiggler): </a:t>
            </a:r>
          </a:p>
          <a:p>
            <a:pPr marL="240631" indent="-240631">
              <a:buSzPct val="100000"/>
              <a:buChar char="•"/>
              <a:defRPr sz="2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Thrives in rotting vegetation, compost, manure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Bedding material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6858000" cy="762000"/>
          </a:xfrm>
          <a:prstGeom prst="rect">
            <a:avLst/>
          </a:prstGeom>
        </p:spPr>
        <p:txBody>
          <a:bodyPr/>
          <a:lstStyle>
            <a:lvl1pPr defTabSz="795527">
              <a:defRPr sz="3800"/>
            </a:lvl1pPr>
          </a:lstStyle>
          <a:p>
            <a:r>
              <a:t>Bedding material</a:t>
            </a:r>
          </a:p>
        </p:txBody>
      </p:sp>
      <p:sp>
        <p:nvSpPr>
          <p:cNvPr id="114" name="Shredded office and junk mail paper…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6400800" cy="4876800"/>
          </a:xfrm>
          <a:prstGeom prst="rect">
            <a:avLst/>
          </a:prstGeom>
        </p:spPr>
        <p:txBody>
          <a:bodyPr/>
          <a:lstStyle/>
          <a:p>
            <a:pPr marL="305179" indent="-305179" defTabSz="813816">
              <a:spcBef>
                <a:spcPts val="600"/>
              </a:spcBef>
              <a:buChar char="•"/>
              <a:defRPr sz="2800"/>
            </a:pPr>
            <a:r>
              <a:t>Shredded office and junk mail paper</a:t>
            </a:r>
          </a:p>
          <a:p>
            <a:pPr marL="661224" lvl="1" indent="-254316" defTabSz="813816">
              <a:spcBef>
                <a:spcPts val="0"/>
              </a:spcBef>
              <a:defRPr sz="2100"/>
            </a:pPr>
            <a:r>
              <a:t>can dry easier than news print</a:t>
            </a:r>
          </a:p>
          <a:p>
            <a:pPr marL="305179" indent="-305179" defTabSz="813816">
              <a:spcBef>
                <a:spcPts val="600"/>
              </a:spcBef>
              <a:buChar char="•"/>
              <a:defRPr sz="2800"/>
            </a:pPr>
            <a:r>
              <a:t>Shredded boxes and newsprint</a:t>
            </a:r>
          </a:p>
          <a:p>
            <a:pPr marL="661224" lvl="1" indent="-254316" defTabSz="813816">
              <a:spcBef>
                <a:spcPts val="0"/>
              </a:spcBef>
              <a:defRPr sz="2100"/>
            </a:pPr>
            <a:r>
              <a:t>Pizza boxes, toilet paper rolls, newspaper, etc.</a:t>
            </a:r>
          </a:p>
          <a:p>
            <a:pPr marL="661224" lvl="1" indent="-254316" defTabSz="813816">
              <a:spcBef>
                <a:spcPts val="0"/>
              </a:spcBef>
              <a:defRPr sz="2100"/>
            </a:pPr>
            <a:r>
              <a:t>avoid glossy print</a:t>
            </a:r>
            <a:endParaRPr sz="2400"/>
          </a:p>
          <a:p>
            <a:pPr marL="305179" indent="-305179" defTabSz="813816">
              <a:spcBef>
                <a:spcPts val="600"/>
              </a:spcBef>
              <a:buChar char="•"/>
              <a:defRPr sz="2800"/>
            </a:pPr>
            <a:r>
              <a:t>Dried partially decomposed leaves</a:t>
            </a:r>
          </a:p>
          <a:p>
            <a:pPr marL="305179" indent="-305179" defTabSz="813816">
              <a:spcBef>
                <a:spcPts val="600"/>
              </a:spcBef>
              <a:buChar char="•"/>
              <a:defRPr sz="2800" u="sng"/>
            </a:pPr>
            <a:r>
              <a:t>No</a:t>
            </a:r>
            <a:r>
              <a:rPr u="none"/>
              <a:t> soil - these worms are litter dwellers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Worm Facts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6858000" cy="838200"/>
          </a:xfrm>
          <a:prstGeom prst="rect">
            <a:avLst/>
          </a:prstGeom>
        </p:spPr>
        <p:txBody>
          <a:bodyPr/>
          <a:lstStyle>
            <a:lvl1pPr defTabSz="886967">
              <a:defRPr sz="4200"/>
            </a:lvl1pPr>
          </a:lstStyle>
          <a:p>
            <a:r>
              <a:t>Worm Facts</a:t>
            </a:r>
          </a:p>
        </p:txBody>
      </p:sp>
      <p:sp>
        <p:nvSpPr>
          <p:cNvPr id="117" name="Can eat ½ body weight per day…"/>
          <p:cNvSpPr txBox="1"/>
          <p:nvPr/>
        </p:nvSpPr>
        <p:spPr>
          <a:xfrm>
            <a:off x="228599" y="1447799"/>
            <a:ext cx="6172202" cy="1299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>
              <a:buSzPct val="100000"/>
              <a:buChar char="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2pPr>
          </a:lstStyle>
          <a:p>
            <a:r>
              <a:t>Can eat ½ body weight per day</a:t>
            </a:r>
          </a:p>
          <a:p>
            <a:pPr lvl="1"/>
            <a:r>
              <a:t>1 lb. worms can eat ½ lb. of food per day = 3 1/2 lb. of food per week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2019300" cy="192246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Worm Food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6572250" cy="762000"/>
          </a:xfrm>
          <a:prstGeom prst="rect">
            <a:avLst/>
          </a:prstGeom>
        </p:spPr>
        <p:txBody>
          <a:bodyPr/>
          <a:lstStyle>
            <a:lvl1pPr defTabSz="795527">
              <a:defRPr sz="3800"/>
            </a:lvl1pPr>
          </a:lstStyle>
          <a:p>
            <a:r>
              <a:t>Worm Food</a:t>
            </a:r>
          </a:p>
        </p:txBody>
      </p:sp>
      <p:sp>
        <p:nvSpPr>
          <p:cNvPr id="121" name="Vegetable and fruit scraps…"/>
          <p:cNvSpPr txBox="1">
            <a:spLocks noGrp="1"/>
          </p:cNvSpPr>
          <p:nvPr>
            <p:ph type="body" idx="1"/>
          </p:nvPr>
        </p:nvSpPr>
        <p:spPr>
          <a:xfrm>
            <a:off x="304800" y="1905000"/>
            <a:ext cx="6248400" cy="4876800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buChar char="•"/>
              <a:defRPr sz="2900"/>
            </a:pPr>
            <a:r>
              <a:t>Vegetable and fruit scraps</a:t>
            </a:r>
          </a:p>
          <a:p>
            <a:pPr marL="315468" indent="-315468" defTabSz="841247">
              <a:buChar char="•"/>
              <a:defRPr sz="2900"/>
            </a:pPr>
            <a:r>
              <a:t>Pasta, cooked beans</a:t>
            </a:r>
          </a:p>
          <a:p>
            <a:pPr marL="315468" indent="-315468" defTabSz="841247">
              <a:buChar char="•"/>
              <a:defRPr sz="2900"/>
            </a:pPr>
            <a:r>
              <a:t>Coffee grounds complete with filters</a:t>
            </a:r>
          </a:p>
          <a:p>
            <a:pPr marL="315468" indent="-315468" defTabSz="841247">
              <a:buChar char="•"/>
              <a:defRPr sz="2900"/>
            </a:pPr>
            <a:r>
              <a:t>Tea leaves, bags</a:t>
            </a:r>
          </a:p>
          <a:p>
            <a:pPr marL="315468" indent="-315468" defTabSz="841247">
              <a:buChar char="•"/>
              <a:defRPr sz="2900"/>
            </a:pPr>
            <a:r>
              <a:t>Egg shells</a:t>
            </a:r>
          </a:p>
          <a:p>
            <a:pPr marL="315468" indent="-315468" defTabSz="841247">
              <a:buChar char="•"/>
              <a:defRPr sz="2900"/>
            </a:pPr>
            <a:r>
              <a:t>Paper towels, napkins</a:t>
            </a:r>
          </a:p>
          <a:p>
            <a:pPr marL="315468" indent="-315468" defTabSz="841247">
              <a:buChar char="•"/>
              <a:defRPr sz="2900"/>
            </a:pPr>
            <a:r>
              <a:t>Banana peels and egg cartons</a:t>
            </a:r>
          </a:p>
        </p:txBody>
      </p:sp>
      <p:pic>
        <p:nvPicPr>
          <p:cNvPr id="122" name="j0112680.pdf" descr="j011268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06400"/>
            <a:ext cx="792163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to avoid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6858000" cy="787400"/>
          </a:xfrm>
          <a:prstGeom prst="rect">
            <a:avLst/>
          </a:prstGeom>
        </p:spPr>
        <p:txBody>
          <a:bodyPr/>
          <a:lstStyle>
            <a:lvl1pPr defTabSz="813816">
              <a:defRPr sz="3900"/>
            </a:lvl1pPr>
          </a:lstStyle>
          <a:p>
            <a:r>
              <a:t>What to avoid</a:t>
            </a:r>
          </a:p>
        </p:txBody>
      </p:sp>
      <p:sp>
        <p:nvSpPr>
          <p:cNvPr id="125" name="No animal products - meats, bones…"/>
          <p:cNvSpPr txBox="1">
            <a:spLocks noGrp="1"/>
          </p:cNvSpPr>
          <p:nvPr>
            <p:ph type="body" idx="1"/>
          </p:nvPr>
        </p:nvSpPr>
        <p:spPr>
          <a:xfrm>
            <a:off x="304799" y="1016000"/>
            <a:ext cx="6172202" cy="4876800"/>
          </a:xfrm>
          <a:prstGeom prst="rect">
            <a:avLst/>
          </a:prstGeom>
        </p:spPr>
        <p:txBody>
          <a:bodyPr/>
          <a:lstStyle/>
          <a:p>
            <a:pPr marL="246888" indent="-246888" defTabSz="658368">
              <a:spcBef>
                <a:spcPts val="500"/>
              </a:spcBef>
              <a:buChar char="•"/>
              <a:defRPr sz="2300"/>
            </a:pPr>
            <a:r>
              <a:t>No animal products - meats, bones</a:t>
            </a:r>
          </a:p>
          <a:p>
            <a:pPr marL="246888" indent="-246888" defTabSz="658368">
              <a:spcBef>
                <a:spcPts val="500"/>
              </a:spcBef>
              <a:buChar char="•"/>
              <a:defRPr sz="2300"/>
            </a:pPr>
            <a:r>
              <a:t>No dairy products - cheese</a:t>
            </a:r>
          </a:p>
          <a:p>
            <a:pPr marL="246888" indent="-246888" defTabSz="658368">
              <a:spcBef>
                <a:spcPts val="500"/>
              </a:spcBef>
              <a:buChar char="•"/>
              <a:defRPr sz="2300"/>
            </a:pPr>
            <a:r>
              <a:t>No citrus fruits</a:t>
            </a:r>
          </a:p>
          <a:p>
            <a:pPr marL="246888" indent="-246888" defTabSz="658368">
              <a:spcBef>
                <a:spcPts val="500"/>
              </a:spcBef>
              <a:buChar char="•"/>
              <a:defRPr sz="2300"/>
            </a:pPr>
            <a:r>
              <a:t>Be careful with breads (because of molds)</a:t>
            </a:r>
          </a:p>
          <a:p>
            <a:pPr marL="246888" indent="-246888" defTabSz="658368">
              <a:spcBef>
                <a:spcPts val="500"/>
              </a:spcBef>
              <a:buChar char="•"/>
              <a:defRPr sz="2300"/>
            </a:pPr>
            <a:r>
              <a:t>No seeds (because they won’t break down)</a:t>
            </a:r>
          </a:p>
          <a:p>
            <a:pPr marL="246888" indent="-246888" defTabSz="658368">
              <a:spcBef>
                <a:spcPts val="500"/>
              </a:spcBef>
              <a:buChar char="•"/>
              <a:defRPr sz="2300"/>
            </a:pPr>
            <a:r>
              <a:t>Yard clippings</a:t>
            </a:r>
          </a:p>
          <a:p>
            <a:pPr marL="246888" indent="-246888" defTabSz="658368">
              <a:spcBef>
                <a:spcPts val="500"/>
              </a:spcBef>
              <a:buChar char="•"/>
              <a:defRPr sz="2300"/>
            </a:pPr>
            <a:r>
              <a:t>No pet wastes, except from herbivores</a:t>
            </a:r>
          </a:p>
          <a:p>
            <a:pPr marL="246888" indent="-246888" defTabSz="658368">
              <a:spcBef>
                <a:spcPts val="500"/>
              </a:spcBef>
              <a:buChar char="•"/>
              <a:defRPr sz="2300"/>
            </a:pPr>
            <a:r>
              <a:t>No oils or plastics </a:t>
            </a:r>
          </a:p>
          <a:p>
            <a:pPr marL="246888" indent="-246888" defTabSz="658368">
              <a:spcBef>
                <a:spcPts val="500"/>
              </a:spcBef>
              <a:buChar char="•"/>
              <a:defRPr sz="2300"/>
            </a:pPr>
            <a:r>
              <a:t>No soil, except at the initial set-up</a:t>
            </a:r>
          </a:p>
        </p:txBody>
      </p:sp>
      <p:pic>
        <p:nvPicPr>
          <p:cNvPr id="126" name="j0132595.pdf" descr="j013259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6197600"/>
            <a:ext cx="1731964" cy="162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ource of Worms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6858000" cy="762000"/>
          </a:xfrm>
          <a:prstGeom prst="rect">
            <a:avLst/>
          </a:prstGeom>
        </p:spPr>
        <p:txBody>
          <a:bodyPr/>
          <a:lstStyle>
            <a:lvl1pPr defTabSz="795527">
              <a:defRPr sz="3800"/>
            </a:lvl1pPr>
          </a:lstStyle>
          <a:p>
            <a:r>
              <a:t>Source of Worms</a:t>
            </a:r>
          </a:p>
        </p:txBody>
      </p:sp>
      <p:sp>
        <p:nvSpPr>
          <p:cNvPr id="129" name="- Order Online…"/>
          <p:cNvSpPr txBox="1">
            <a:spLocks noGrp="1"/>
          </p:cNvSpPr>
          <p:nvPr>
            <p:ph type="body" sz="half" idx="1"/>
          </p:nvPr>
        </p:nvSpPr>
        <p:spPr>
          <a:xfrm>
            <a:off x="988590" y="1142999"/>
            <a:ext cx="4880821" cy="3922269"/>
          </a:xfrm>
          <a:prstGeom prst="rect">
            <a:avLst/>
          </a:prstGeom>
        </p:spPr>
        <p:txBody>
          <a:bodyPr/>
          <a:lstStyle/>
          <a:p>
            <a:pPr marL="253745" indent="-253745" defTabSz="676655">
              <a:lnSpc>
                <a:spcPct val="80000"/>
              </a:lnSpc>
              <a:spcBef>
                <a:spcPts val="300"/>
              </a:spcBef>
              <a:buSzTx/>
              <a:buNone/>
              <a:defRPr sz="1400"/>
            </a:pPr>
            <a:endParaRPr/>
          </a:p>
          <a:p>
            <a:pPr marL="253745" indent="-253745" defTabSz="676655">
              <a:lnSpc>
                <a:spcPct val="80000"/>
              </a:lnSpc>
              <a:spcBef>
                <a:spcPts val="300"/>
              </a:spcBef>
              <a:buSzTx/>
              <a:buNone/>
              <a:defRPr sz="2200"/>
            </a:pPr>
            <a:r>
              <a:t>- Order Online</a:t>
            </a:r>
          </a:p>
          <a:p>
            <a:pPr marL="253745" indent="-253745" defTabSz="676655">
              <a:lnSpc>
                <a:spcPct val="80000"/>
              </a:lnSpc>
              <a:spcBef>
                <a:spcPts val="300"/>
              </a:spcBef>
              <a:buSzTx/>
              <a:buNone/>
              <a:defRPr sz="2200"/>
            </a:pPr>
            <a:endParaRPr/>
          </a:p>
          <a:p>
            <a:pPr marL="253745" indent="-253745" defTabSz="676655">
              <a:lnSpc>
                <a:spcPct val="80000"/>
              </a:lnSpc>
              <a:spcBef>
                <a:spcPts val="300"/>
              </a:spcBef>
              <a:buSzTx/>
              <a:buNone/>
              <a:defRPr sz="2200"/>
            </a:pPr>
            <a:r>
              <a:t>- Plant Nurseries</a:t>
            </a:r>
          </a:p>
          <a:p>
            <a:pPr marL="253745" indent="-253745" defTabSz="676655">
              <a:lnSpc>
                <a:spcPct val="80000"/>
              </a:lnSpc>
              <a:spcBef>
                <a:spcPts val="300"/>
              </a:spcBef>
              <a:buSzTx/>
              <a:buNone/>
              <a:defRPr sz="2200"/>
            </a:pPr>
            <a:endParaRPr/>
          </a:p>
          <a:p>
            <a:pPr marL="253745" indent="-253745" defTabSz="676655">
              <a:lnSpc>
                <a:spcPct val="80000"/>
              </a:lnSpc>
              <a:spcBef>
                <a:spcPts val="300"/>
              </a:spcBef>
              <a:buSzTx/>
              <a:buNone/>
              <a:defRPr sz="2200"/>
            </a:pPr>
            <a:r>
              <a:t>- Fishing stores</a:t>
            </a:r>
          </a:p>
          <a:p>
            <a:pPr marL="253745" indent="-253745" defTabSz="676655">
              <a:lnSpc>
                <a:spcPct val="80000"/>
              </a:lnSpc>
              <a:spcBef>
                <a:spcPts val="300"/>
              </a:spcBef>
              <a:buSzTx/>
              <a:buNone/>
              <a:defRPr sz="2200"/>
            </a:pPr>
            <a:endParaRPr/>
          </a:p>
          <a:p>
            <a:pPr marL="253745" indent="-253745" defTabSz="676655">
              <a:lnSpc>
                <a:spcPct val="80000"/>
              </a:lnSpc>
              <a:spcBef>
                <a:spcPts val="300"/>
              </a:spcBef>
              <a:buSzTx/>
              <a:buNone/>
              <a:defRPr sz="2200"/>
            </a:pPr>
            <a:r>
              <a:t>- Friend</a:t>
            </a:r>
            <a:br/>
            <a:endParaRPr/>
          </a:p>
        </p:txBody>
      </p:sp>
      <p:pic>
        <p:nvPicPr>
          <p:cNvPr id="130" name="worm.jpeg" descr="wor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867400"/>
            <a:ext cx="3143250" cy="2300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Harvesting Castings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6858000" cy="762000"/>
          </a:xfrm>
          <a:prstGeom prst="rect">
            <a:avLst/>
          </a:prstGeom>
        </p:spPr>
        <p:txBody>
          <a:bodyPr/>
          <a:lstStyle>
            <a:lvl1pPr defTabSz="795527">
              <a:defRPr sz="3800"/>
            </a:lvl1pPr>
          </a:lstStyle>
          <a:p>
            <a:r>
              <a:t>Harvesting Castings</a:t>
            </a:r>
          </a:p>
        </p:txBody>
      </p:sp>
      <p:sp>
        <p:nvSpPr>
          <p:cNvPr id="133" name="Castings are toxic to worms and should be harvested when most of the bedding materials have become dark castings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6248400" cy="4876800"/>
          </a:xfrm>
          <a:prstGeom prst="rect">
            <a:avLst/>
          </a:prstGeom>
        </p:spPr>
        <p:txBody>
          <a:bodyPr/>
          <a:lstStyle/>
          <a:p>
            <a:pPr marL="294893" indent="-294893" defTabSz="786383">
              <a:spcBef>
                <a:spcPts val="600"/>
              </a:spcBef>
              <a:buChar char="•"/>
              <a:defRPr sz="2700"/>
            </a:pPr>
            <a:r>
              <a:t>Castings are toxic to worms and should be harvested when </a:t>
            </a:r>
            <a:r>
              <a:rPr u="sng"/>
              <a:t>most</a:t>
            </a:r>
            <a:r>
              <a:t> of the bedding materials have become dark castings</a:t>
            </a:r>
          </a:p>
          <a:p>
            <a:pPr marL="294893" indent="-294893" defTabSz="786383">
              <a:spcBef>
                <a:spcPts val="600"/>
              </a:spcBef>
              <a:buChar char="•"/>
              <a:defRPr sz="2700"/>
            </a:pPr>
            <a:r>
              <a:t>There are many ways to harvest</a:t>
            </a:r>
          </a:p>
          <a:p>
            <a:pPr marL="638937" lvl="1" indent="-245745" defTabSz="786383">
              <a:spcBef>
                <a:spcPts val="0"/>
              </a:spcBef>
              <a:defRPr sz="1800"/>
            </a:pPr>
            <a:r>
              <a:t>vertical harvest -take lower layers</a:t>
            </a:r>
          </a:p>
          <a:p>
            <a:pPr marL="638937" lvl="1" indent="-245745" defTabSz="786383">
              <a:spcBef>
                <a:spcPts val="0"/>
              </a:spcBef>
              <a:defRPr sz="1800"/>
            </a:pPr>
            <a:r>
              <a:t>horizontal harvest - move finished materials to one side and feed on other side</a:t>
            </a:r>
          </a:p>
          <a:p>
            <a:pPr marL="638937" lvl="1" indent="-245745" defTabSz="786383">
              <a:spcBef>
                <a:spcPts val="0"/>
              </a:spcBef>
              <a:defRPr sz="1800"/>
            </a:pPr>
            <a:r>
              <a:t>dump and sort - spread out and pick out worms</a:t>
            </a:r>
          </a:p>
          <a:p>
            <a:pPr marL="638937" lvl="1" indent="-245745" defTabSz="786383">
              <a:spcBef>
                <a:spcPts val="0"/>
              </a:spcBef>
              <a:defRPr sz="1800"/>
            </a:pPr>
            <a:r>
              <a:t>variants of above</a:t>
            </a:r>
          </a:p>
          <a:p>
            <a:pPr marL="294893" indent="-294893" defTabSz="786383">
              <a:spcBef>
                <a:spcPts val="600"/>
              </a:spcBef>
              <a:buChar char="•"/>
              <a:defRPr sz="2700"/>
            </a:pPr>
            <a:r>
              <a:t>Keep the worms - use the castings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elf Sorting Migrating System"/>
          <p:cNvSpPr txBox="1">
            <a:spLocks noGrp="1"/>
          </p:cNvSpPr>
          <p:nvPr>
            <p:ph type="title"/>
          </p:nvPr>
        </p:nvSpPr>
        <p:spPr>
          <a:xfrm>
            <a:off x="363681" y="265834"/>
            <a:ext cx="5870865" cy="766907"/>
          </a:xfrm>
          <a:prstGeom prst="rect">
            <a:avLst/>
          </a:prstGeom>
        </p:spPr>
        <p:txBody>
          <a:bodyPr anchor="ctr"/>
          <a:lstStyle>
            <a:lvl1pPr defTabSz="649223">
              <a:defRPr sz="3124"/>
            </a:lvl1pPr>
          </a:lstStyle>
          <a:p>
            <a:r>
              <a:t>Self Sorting Migrating System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35" y="1534256"/>
            <a:ext cx="4363253" cy="388814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Excess moisture drip down to collection base"/>
          <p:cNvSpPr txBox="1"/>
          <p:nvPr/>
        </p:nvSpPr>
        <p:spPr>
          <a:xfrm>
            <a:off x="240966" y="4788496"/>
            <a:ext cx="1809805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Excess moisture drip down to collection base</a:t>
            </a:r>
          </a:p>
        </p:txBody>
      </p:sp>
      <p:sp>
        <p:nvSpPr>
          <p:cNvPr id="138" name="Food gets added to the top feeding tray"/>
          <p:cNvSpPr txBox="1"/>
          <p:nvPr/>
        </p:nvSpPr>
        <p:spPr>
          <a:xfrm>
            <a:off x="274209" y="1267267"/>
            <a:ext cx="1541539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Food gets added to the top feeding tray</a:t>
            </a:r>
          </a:p>
        </p:txBody>
      </p:sp>
      <p:sp>
        <p:nvSpPr>
          <p:cNvPr id="139" name="Harvest finish compost from middle processing tray"/>
          <p:cNvSpPr txBox="1"/>
          <p:nvPr/>
        </p:nvSpPr>
        <p:spPr>
          <a:xfrm>
            <a:off x="194393" y="3027881"/>
            <a:ext cx="19029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Harvest finish compost from middle processing tray</a:t>
            </a:r>
          </a:p>
        </p:txBody>
      </p:sp>
      <p:sp>
        <p:nvSpPr>
          <p:cNvPr id="140" name="As worms process food in the lower tray, they will migrate upward to the newer food, sorting themselves from the lower tray"/>
          <p:cNvSpPr txBox="1"/>
          <p:nvPr/>
        </p:nvSpPr>
        <p:spPr>
          <a:xfrm>
            <a:off x="759694" y="6642270"/>
            <a:ext cx="533861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8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As worms process food in the lower tray, they will migrate upward to the newer food, sorting themselves from the lower tray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Using Worm Compost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6858000" cy="787400"/>
          </a:xfrm>
          <a:prstGeom prst="rect">
            <a:avLst/>
          </a:prstGeom>
        </p:spPr>
        <p:txBody>
          <a:bodyPr/>
          <a:lstStyle>
            <a:lvl1pPr defTabSz="813816">
              <a:defRPr sz="3900"/>
            </a:lvl1pPr>
          </a:lstStyle>
          <a:p>
            <a:r>
              <a:t>Using Worm Compost</a:t>
            </a:r>
          </a:p>
        </p:txBody>
      </p:sp>
      <p:sp>
        <p:nvSpPr>
          <p:cNvPr id="143" name="Slow Release Nitrogen Rich Fertilizer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6248400" cy="4876800"/>
          </a:xfrm>
          <a:prstGeom prst="rect">
            <a:avLst/>
          </a:prstGeom>
        </p:spPr>
        <p:txBody>
          <a:bodyPr/>
          <a:lstStyle/>
          <a:p>
            <a:pPr marL="308608" indent="-308608" defTabSz="822958">
              <a:spcBef>
                <a:spcPts val="600"/>
              </a:spcBef>
              <a:buChar char="•"/>
              <a:defRPr sz="2500"/>
            </a:pPr>
            <a:r>
              <a:t>Slow Release Nitrogen Rich Fertilizer</a:t>
            </a:r>
          </a:p>
          <a:p>
            <a:pPr marL="668654" lvl="1" indent="-257175" defTabSz="822958">
              <a:spcBef>
                <a:spcPts val="0"/>
              </a:spcBef>
              <a:defRPr sz="2100"/>
            </a:pPr>
            <a:r>
              <a:t>instead of fish emulsion on bedding plants </a:t>
            </a:r>
          </a:p>
          <a:p>
            <a:pPr marL="668654" lvl="1" indent="-257175" defTabSz="822958">
              <a:spcBef>
                <a:spcPts val="0"/>
              </a:spcBef>
              <a:defRPr sz="2100"/>
            </a:pPr>
            <a:r>
              <a:t>Spread around potted plants</a:t>
            </a:r>
          </a:p>
          <a:p>
            <a:pPr marL="668654" lvl="1" indent="-257175" defTabSz="822958">
              <a:spcBef>
                <a:spcPts val="0"/>
              </a:spcBef>
              <a:defRPr sz="2100"/>
            </a:pPr>
            <a:r>
              <a:t>Spread around vegetables or flowering plants in the garden</a:t>
            </a:r>
          </a:p>
          <a:p>
            <a:pPr marL="668654" lvl="1" indent="-257175" defTabSz="822958">
              <a:spcBef>
                <a:spcPts val="0"/>
              </a:spcBef>
              <a:defRPr sz="2100"/>
            </a:pPr>
            <a:r>
              <a:t>Can be sifted onto lawns</a:t>
            </a:r>
          </a:p>
          <a:p>
            <a:pPr marL="668654" lvl="1" indent="-257175" defTabSz="822958">
              <a:spcBef>
                <a:spcPts val="0"/>
              </a:spcBef>
              <a:defRPr sz="2100"/>
            </a:pPr>
            <a:r>
              <a:t>Incorporate into soil around shrubs and trees</a:t>
            </a:r>
            <a:endParaRPr sz="2500"/>
          </a:p>
          <a:p>
            <a:pPr marL="308608" indent="-308608" defTabSz="822958">
              <a:spcBef>
                <a:spcPts val="600"/>
              </a:spcBef>
              <a:buChar char="•"/>
              <a:defRPr sz="2500"/>
            </a:pPr>
            <a:r>
              <a:t>Can be incorporated into a planting mix</a:t>
            </a:r>
          </a:p>
          <a:p>
            <a:pPr marL="308608" indent="-308608" defTabSz="822958">
              <a:spcBef>
                <a:spcPts val="600"/>
              </a:spcBef>
              <a:buChar char="•"/>
              <a:defRPr sz="2500"/>
            </a:pPr>
            <a:r>
              <a:t>Preferred compost for compost tea brewing applications</a:t>
            </a:r>
          </a:p>
        </p:txBody>
      </p:sp>
      <p:sp>
        <p:nvSpPr>
          <p:cNvPr id="144" name="Arrow"/>
          <p:cNvSpPr/>
          <p:nvPr/>
        </p:nvSpPr>
        <p:spPr>
          <a:xfrm>
            <a:off x="5657850" y="8026400"/>
            <a:ext cx="742950" cy="812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703D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Vermicomposting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6343650" cy="762000"/>
          </a:xfrm>
          <a:prstGeom prst="rect">
            <a:avLst/>
          </a:prstGeom>
        </p:spPr>
        <p:txBody>
          <a:bodyPr/>
          <a:lstStyle>
            <a:lvl1pPr defTabSz="795527">
              <a:defRPr sz="3800"/>
            </a:lvl1pPr>
          </a:lstStyle>
          <a:p>
            <a:r>
              <a:t>Vermicomposting</a:t>
            </a:r>
          </a:p>
        </p:txBody>
      </p:sp>
      <p:sp>
        <p:nvSpPr>
          <p:cNvPr id="46" name="Environment for redworms…"/>
          <p:cNvSpPr txBox="1">
            <a:spLocks noGrp="1"/>
          </p:cNvSpPr>
          <p:nvPr>
            <p:ph type="body" idx="1"/>
          </p:nvPr>
        </p:nvSpPr>
        <p:spPr>
          <a:xfrm>
            <a:off x="266699" y="1792620"/>
            <a:ext cx="6324602" cy="6474026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spcBef>
                <a:spcPts val="500"/>
              </a:spcBef>
              <a:buChar char="•"/>
              <a:defRPr sz="2688"/>
            </a:pPr>
            <a:r>
              <a:t>Create an environment for redworms</a:t>
            </a:r>
          </a:p>
          <a:p>
            <a:pPr marL="713231" lvl="1" indent="-274320" defTabSz="877823">
              <a:spcBef>
                <a:spcPts val="0"/>
              </a:spcBef>
              <a:defRPr sz="2304"/>
            </a:pPr>
            <a:r>
              <a:t>to eat vegetable and fruit food waste</a:t>
            </a:r>
          </a:p>
          <a:p>
            <a:pPr marL="713231" lvl="1" indent="-274320" defTabSz="877823">
              <a:spcBef>
                <a:spcPts val="0"/>
              </a:spcBef>
              <a:defRPr sz="2304"/>
            </a:pPr>
            <a:r>
              <a:t>dispose of un-recyclable paper products</a:t>
            </a:r>
          </a:p>
          <a:p>
            <a:pPr marL="329184" indent="-329184" defTabSz="877823">
              <a:spcBef>
                <a:spcPts val="500"/>
              </a:spcBef>
              <a:buChar char="•"/>
              <a:defRPr sz="2688"/>
            </a:pPr>
            <a:r>
              <a:t>Different than backyard compost pile</a:t>
            </a:r>
          </a:p>
          <a:p>
            <a:pPr marL="713231" lvl="1" indent="-274320" defTabSz="877823">
              <a:spcBef>
                <a:spcPts val="0"/>
              </a:spcBef>
              <a:defRPr sz="2304"/>
            </a:pPr>
            <a:r>
              <a:t>managing worms instead of bacteria </a:t>
            </a:r>
          </a:p>
          <a:p>
            <a:pPr marL="713231" lvl="1" indent="-274320" defTabSz="877823">
              <a:spcBef>
                <a:spcPts val="0"/>
              </a:spcBef>
              <a:defRPr sz="2304"/>
            </a:pPr>
            <a:r>
              <a:t>no turning or chopping required</a:t>
            </a:r>
          </a:p>
          <a:p>
            <a:pPr marL="231005" indent="-231005" defTabSz="877823">
              <a:spcBef>
                <a:spcPts val="0"/>
              </a:spcBef>
              <a:buChar char="•"/>
              <a:defRPr sz="2688"/>
            </a:pPr>
            <a:r>
              <a:t>Produces natural nitrogen rich fertilizer</a:t>
            </a:r>
          </a:p>
          <a:p>
            <a:pPr marL="231005" indent="-231005" defTabSz="877823">
              <a:spcBef>
                <a:spcPts val="0"/>
              </a:spcBef>
              <a:buChar char="•"/>
              <a:defRPr sz="2688"/>
            </a:pPr>
            <a:r>
              <a:t>Reduces food waste and recycles paper products</a:t>
            </a:r>
          </a:p>
          <a:p>
            <a:pPr marL="231005" indent="-231005" defTabSz="877823">
              <a:spcBef>
                <a:spcPts val="0"/>
              </a:spcBef>
              <a:buChar char="•"/>
              <a:defRPr sz="2688"/>
            </a:pPr>
            <a:r>
              <a:t>Neat, Easy, Odorless and Fun!</a:t>
            </a:r>
          </a:p>
        </p:txBody>
      </p:sp>
      <p:pic>
        <p:nvPicPr>
          <p:cNvPr id="47" name="MCj01405170000[1].pdf" descr="MCj01405170000[1]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0" y="520700"/>
            <a:ext cx="1295400" cy="1065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electing a bin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6858000" cy="762000"/>
          </a:xfrm>
          <a:prstGeom prst="rect">
            <a:avLst/>
          </a:prstGeom>
        </p:spPr>
        <p:txBody>
          <a:bodyPr/>
          <a:lstStyle>
            <a:lvl1pPr defTabSz="795527">
              <a:defRPr sz="3800"/>
            </a:lvl1pPr>
          </a:lstStyle>
          <a:p>
            <a:r>
              <a:t>Selecting a bin</a:t>
            </a:r>
          </a:p>
        </p:txBody>
      </p:sp>
      <p:pic>
        <p:nvPicPr>
          <p:cNvPr id="5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86000"/>
            <a:ext cx="2343150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35" y="4927598"/>
            <a:ext cx="2082080" cy="246499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Don’t use chemically…"/>
          <p:cNvSpPr txBox="1"/>
          <p:nvPr/>
        </p:nvSpPr>
        <p:spPr>
          <a:xfrm>
            <a:off x="3962399" y="5029200"/>
            <a:ext cx="2445057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Don’t use chemically</a:t>
            </a:r>
          </a:p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treated woods or </a:t>
            </a:r>
          </a:p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highly aromatic woods</a:t>
            </a:r>
          </a:p>
        </p:txBody>
      </p:sp>
      <p:sp>
        <p:nvSpPr>
          <p:cNvPr id="53" name="Buy or build your own!"/>
          <p:cNvSpPr txBox="1"/>
          <p:nvPr/>
        </p:nvSpPr>
        <p:spPr>
          <a:xfrm>
            <a:off x="1954831" y="8374206"/>
            <a:ext cx="294833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Buy or build your own!</a:t>
            </a:r>
          </a:p>
        </p:txBody>
      </p:sp>
      <p:pic>
        <p:nvPicPr>
          <p:cNvPr id="54" name="county worm bin.jpeg" descr="county worm bi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99" y="1218564"/>
            <a:ext cx="2800351" cy="287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8030081.jpeg" descr="P8030081.jpeg"/>
          <p:cNvPicPr>
            <a:picLocks noChangeAspect="1"/>
          </p:cNvPicPr>
          <p:nvPr/>
        </p:nvPicPr>
        <p:blipFill>
          <a:blip r:embed="rId5"/>
          <a:srcRect l="21052" t="11013" r="28070" b="9454"/>
          <a:stretch>
            <a:fillRect/>
          </a:stretch>
        </p:blipFill>
        <p:spPr>
          <a:xfrm>
            <a:off x="4952998" y="6400799"/>
            <a:ext cx="1657352" cy="243840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Plastic"/>
          <p:cNvSpPr txBox="1"/>
          <p:nvPr/>
        </p:nvSpPr>
        <p:spPr>
          <a:xfrm>
            <a:off x="1590089" y="4252911"/>
            <a:ext cx="1036250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Plastic</a:t>
            </a:r>
          </a:p>
        </p:txBody>
      </p:sp>
      <p:sp>
        <p:nvSpPr>
          <p:cNvPr id="57" name="Wood"/>
          <p:cNvSpPr txBox="1"/>
          <p:nvPr/>
        </p:nvSpPr>
        <p:spPr>
          <a:xfrm>
            <a:off x="4615576" y="1546858"/>
            <a:ext cx="920610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Wood</a:t>
            </a:r>
          </a:p>
        </p:txBody>
      </p:sp>
      <p:sp>
        <p:nvSpPr>
          <p:cNvPr id="58" name="Towers/Stackable"/>
          <p:cNvSpPr txBox="1"/>
          <p:nvPr/>
        </p:nvSpPr>
        <p:spPr>
          <a:xfrm>
            <a:off x="458537" y="7259090"/>
            <a:ext cx="3051676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Self Sorting Migrating Systems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electing a bin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6858000" cy="762000"/>
          </a:xfrm>
          <a:prstGeom prst="rect">
            <a:avLst/>
          </a:prstGeom>
        </p:spPr>
        <p:txBody>
          <a:bodyPr/>
          <a:lstStyle>
            <a:lvl1pPr defTabSz="795527">
              <a:defRPr sz="3828"/>
            </a:lvl1pPr>
          </a:lstStyle>
          <a:p>
            <a:r>
              <a:t>Selecting a bin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1474279"/>
            <a:ext cx="6144964" cy="62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87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deal temperature is between 55oF and 77oF…"/>
          <p:cNvSpPr txBox="1">
            <a:spLocks noGrp="1"/>
          </p:cNvSpPr>
          <p:nvPr>
            <p:ph type="body" idx="1"/>
          </p:nvPr>
        </p:nvSpPr>
        <p:spPr>
          <a:xfrm>
            <a:off x="247650" y="1295399"/>
            <a:ext cx="6248400" cy="6286751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spcBef>
                <a:spcPts val="600"/>
              </a:spcBef>
              <a:buChar char="•"/>
              <a:defRPr sz="2700"/>
            </a:pPr>
            <a:r>
              <a:t>Ideal temperature is between 55</a:t>
            </a:r>
            <a:r>
              <a:rPr baseline="29826"/>
              <a:t>o</a:t>
            </a:r>
            <a:r>
              <a:t>F and 77</a:t>
            </a:r>
            <a:r>
              <a:rPr baseline="29826"/>
              <a:t>o</a:t>
            </a:r>
            <a:r>
              <a:t>F</a:t>
            </a:r>
          </a:p>
          <a:p>
            <a:pPr marL="315468" indent="-315468" defTabSz="841247">
              <a:spcBef>
                <a:spcPts val="600"/>
              </a:spcBef>
              <a:buChar char="•"/>
              <a:defRPr sz="2700"/>
            </a:pPr>
            <a:r>
              <a:t>Plenty of air circulation</a:t>
            </a:r>
            <a:br/>
            <a:endParaRPr/>
          </a:p>
          <a:p>
            <a:pPr marL="315468" indent="-315468" defTabSz="841247">
              <a:spcBef>
                <a:spcPts val="600"/>
              </a:spcBef>
              <a:buChar char="•"/>
              <a:defRPr sz="2700"/>
            </a:pPr>
            <a:r>
              <a:t>In the shade during summer </a:t>
            </a:r>
            <a:r>
              <a:rPr u="sng"/>
              <a:t>especially</a:t>
            </a:r>
            <a:r>
              <a:t> if a plastic bin is being used</a:t>
            </a:r>
          </a:p>
          <a:p>
            <a:pPr marL="315468" indent="-315468" defTabSz="841247">
              <a:spcBef>
                <a:spcPts val="600"/>
              </a:spcBef>
              <a:buChar char="•"/>
              <a:defRPr sz="2700"/>
            </a:pPr>
            <a:r>
              <a:t>Good locations include under a shade tree, patio, garage, or </a:t>
            </a:r>
            <a:br/>
            <a:r>
              <a:t>north  or east side of house</a:t>
            </a:r>
          </a:p>
          <a:p>
            <a:pPr marL="315468" indent="-315468" defTabSz="841247">
              <a:spcBef>
                <a:spcPts val="600"/>
              </a:spcBef>
              <a:buChar char="•"/>
              <a:defRPr sz="2700"/>
            </a:pPr>
            <a:r>
              <a:t>Some people likes to keep theirs in their home</a:t>
            </a:r>
          </a:p>
        </p:txBody>
      </p:sp>
      <p:pic>
        <p:nvPicPr>
          <p:cNvPr id="6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1854200"/>
            <a:ext cx="1257300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Locating the bin"/>
          <p:cNvSpPr txBox="1">
            <a:spLocks noGrp="1"/>
          </p:cNvSpPr>
          <p:nvPr>
            <p:ph type="title"/>
          </p:nvPr>
        </p:nvSpPr>
        <p:spPr>
          <a:xfrm>
            <a:off x="114300" y="228600"/>
            <a:ext cx="6515100" cy="762000"/>
          </a:xfrm>
          <a:prstGeom prst="rect">
            <a:avLst/>
          </a:prstGeom>
        </p:spPr>
        <p:txBody>
          <a:bodyPr/>
          <a:lstStyle>
            <a:lvl1pPr defTabSz="795527">
              <a:defRPr sz="3800"/>
            </a:lvl1pPr>
          </a:lstStyle>
          <a:p>
            <a:r>
              <a:t>Locating the bin</a:t>
            </a:r>
          </a:p>
        </p:txBody>
      </p:sp>
      <p:pic>
        <p:nvPicPr>
          <p:cNvPr id="63" name="worm_cc.jpeg" descr="worm_c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077200"/>
            <a:ext cx="11430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248400"/>
            <a:ext cx="2228850" cy="217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828800"/>
            <a:ext cx="3143250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A Home Made Worm Bin from an Old Recycling Bin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6858000" cy="1219200"/>
          </a:xfrm>
          <a:prstGeom prst="rect">
            <a:avLst/>
          </a:prstGeom>
        </p:spPr>
        <p:txBody>
          <a:bodyPr/>
          <a:lstStyle>
            <a:lvl1pPr defTabSz="813816">
              <a:defRPr sz="3200"/>
            </a:lvl1pPr>
          </a:lstStyle>
          <a:p>
            <a:r>
              <a:t>A Home Made Worm Bin from an Old Recycling Bin</a:t>
            </a:r>
          </a:p>
        </p:txBody>
      </p:sp>
      <p:pic>
        <p:nvPicPr>
          <p:cNvPr id="68" name="image.png" descr="image.png"/>
          <p:cNvPicPr>
            <a:picLocks noChangeAspect="1"/>
          </p:cNvPicPr>
          <p:nvPr/>
        </p:nvPicPr>
        <p:blipFill>
          <a:blip r:embed="rId4"/>
          <a:srcRect l="6866"/>
          <a:stretch>
            <a:fillRect/>
          </a:stretch>
        </p:blipFill>
        <p:spPr>
          <a:xfrm>
            <a:off x="3505199" y="5562600"/>
            <a:ext cx="3100390" cy="312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1828800"/>
            <a:ext cx="2251075" cy="2209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"/>
          <p:cNvGrpSpPr/>
          <p:nvPr/>
        </p:nvGrpSpPr>
        <p:grpSpPr>
          <a:xfrm>
            <a:off x="2500753" y="2362200"/>
            <a:ext cx="1532641" cy="1458902"/>
            <a:chOff x="0" y="0"/>
            <a:chExt cx="1532639" cy="1458901"/>
          </a:xfrm>
        </p:grpSpPr>
        <p:sp>
          <p:nvSpPr>
            <p:cNvPr id="70" name="Shape"/>
            <p:cNvSpPr/>
            <p:nvPr/>
          </p:nvSpPr>
          <p:spPr>
            <a:xfrm>
              <a:off x="90045" y="0"/>
              <a:ext cx="1352553" cy="145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2034"/>
                  </a:lnTo>
                  <a:lnTo>
                    <a:pt x="3600" y="12034"/>
                  </a:lnTo>
                  <a:lnTo>
                    <a:pt x="532" y="21600"/>
                  </a:lnTo>
                  <a:lnTo>
                    <a:pt x="9000" y="12034"/>
                  </a:lnTo>
                  <a:lnTo>
                    <a:pt x="21600" y="12034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71" name="Old fence…"/>
            <p:cNvSpPr txBox="1"/>
            <p:nvPr/>
          </p:nvSpPr>
          <p:spPr>
            <a:xfrm>
              <a:off x="-1" y="5079"/>
              <a:ext cx="1532641" cy="802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2000" b="1">
                  <a:solidFill>
                    <a:srgbClr val="000099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Old fence </a:t>
              </a:r>
            </a:p>
            <a:p>
              <a:pPr algn="ctr">
                <a:defRPr sz="2000" b="1">
                  <a:solidFill>
                    <a:srgbClr val="000099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wood</a:t>
              </a:r>
            </a:p>
          </p:txBody>
        </p:sp>
      </p:grpSp>
      <p:grpSp>
        <p:nvGrpSpPr>
          <p:cNvPr id="75" name="Group"/>
          <p:cNvGrpSpPr/>
          <p:nvPr/>
        </p:nvGrpSpPr>
        <p:grpSpPr>
          <a:xfrm>
            <a:off x="3765527" y="6781800"/>
            <a:ext cx="2362250" cy="1074742"/>
            <a:chOff x="0" y="0"/>
            <a:chExt cx="2362248" cy="1074740"/>
          </a:xfrm>
        </p:grpSpPr>
        <p:sp>
          <p:nvSpPr>
            <p:cNvPr id="73" name="Shape"/>
            <p:cNvSpPr/>
            <p:nvPr/>
          </p:nvSpPr>
          <p:spPr>
            <a:xfrm>
              <a:off x="-1" y="0"/>
              <a:ext cx="2330476" cy="1074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6" y="0"/>
                  </a:moveTo>
                  <a:lnTo>
                    <a:pt x="5356" y="9529"/>
                  </a:lnTo>
                  <a:lnTo>
                    <a:pt x="0" y="21600"/>
                  </a:lnTo>
                  <a:lnTo>
                    <a:pt x="5356" y="13613"/>
                  </a:lnTo>
                  <a:lnTo>
                    <a:pt x="5356" y="16336"/>
                  </a:lnTo>
                  <a:lnTo>
                    <a:pt x="21600" y="16336"/>
                  </a:lnTo>
                  <a:lnTo>
                    <a:pt x="21600" y="0"/>
                  </a:lnTo>
                  <a:lnTo>
                    <a:pt x="8063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74" name="Old 2x4…"/>
            <p:cNvSpPr txBox="1"/>
            <p:nvPr/>
          </p:nvSpPr>
          <p:spPr>
            <a:xfrm>
              <a:off x="546091" y="5078"/>
              <a:ext cx="1816158" cy="802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2000" b="1">
                  <a:solidFill>
                    <a:srgbClr val="000099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Old 2x4 </a:t>
              </a:r>
            </a:p>
            <a:p>
              <a:pPr algn="ctr">
                <a:defRPr sz="2000" b="1">
                  <a:solidFill>
                    <a:srgbClr val="000099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from anything</a:t>
              </a:r>
            </a:p>
          </p:txBody>
        </p:sp>
      </p:grpSp>
      <p:grpSp>
        <p:nvGrpSpPr>
          <p:cNvPr id="78" name="Group"/>
          <p:cNvGrpSpPr/>
          <p:nvPr/>
        </p:nvGrpSpPr>
        <p:grpSpPr>
          <a:xfrm>
            <a:off x="3909211" y="4419600"/>
            <a:ext cx="2773372" cy="1508123"/>
            <a:chOff x="-1" y="0"/>
            <a:chExt cx="2773370" cy="1508122"/>
          </a:xfrm>
        </p:grpSpPr>
        <p:sp>
          <p:nvSpPr>
            <p:cNvPr id="76" name="Shape"/>
            <p:cNvSpPr/>
            <p:nvPr/>
          </p:nvSpPr>
          <p:spPr>
            <a:xfrm>
              <a:off x="53186" y="0"/>
              <a:ext cx="2667003" cy="150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1641"/>
                  </a:lnTo>
                  <a:lnTo>
                    <a:pt x="3600" y="11641"/>
                  </a:lnTo>
                  <a:lnTo>
                    <a:pt x="3304" y="21600"/>
                  </a:lnTo>
                  <a:lnTo>
                    <a:pt x="9000" y="11641"/>
                  </a:lnTo>
                  <a:lnTo>
                    <a:pt x="21600" y="11641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800"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  <p:sp>
          <p:nvSpPr>
            <p:cNvPr id="77" name="Many 1/4” drain and…"/>
            <p:cNvSpPr txBox="1"/>
            <p:nvPr/>
          </p:nvSpPr>
          <p:spPr>
            <a:xfrm>
              <a:off x="-2" y="5079"/>
              <a:ext cx="2773372" cy="802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ctr">
              <a:spAutoFit/>
            </a:bodyPr>
            <a:lstStyle/>
            <a:p>
              <a:pPr algn="ctr">
                <a:defRPr sz="2000" b="1">
                  <a:solidFill>
                    <a:srgbClr val="000099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Many 1/4” drain and</a:t>
              </a:r>
            </a:p>
            <a:p>
              <a:pPr algn="ctr">
                <a:defRPr sz="2000" b="1">
                  <a:solidFill>
                    <a:srgbClr val="000099"/>
                  </a:solidFill>
                  <a:effectLst>
                    <a:outerShdw blurRad="12700" dist="25400" dir="2700000" rotWithShape="0">
                      <a:srgbClr val="DDDDDD"/>
                    </a:outerShdw>
                  </a:effectLst>
                  <a:latin typeface="Comic Sans MS"/>
                  <a:ea typeface="Comic Sans MS"/>
                  <a:cs typeface="Comic Sans MS"/>
                  <a:sym typeface="Comic Sans MS"/>
                </a:defRPr>
              </a:pPr>
              <a:r>
                <a:t>air holes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7391400"/>
            <a:ext cx="12573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Any size bin can work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6858000" cy="838200"/>
          </a:xfrm>
          <a:prstGeom prst="rect">
            <a:avLst/>
          </a:prstGeom>
        </p:spPr>
        <p:txBody>
          <a:bodyPr/>
          <a:lstStyle>
            <a:lvl1pPr defTabSz="886967">
              <a:defRPr sz="4200"/>
            </a:lvl1pPr>
          </a:lstStyle>
          <a:p>
            <a:r>
              <a:t>Any size bin can work</a:t>
            </a:r>
          </a:p>
        </p:txBody>
      </p:sp>
      <p:sp>
        <p:nvSpPr>
          <p:cNvPr id="82" name="Rule of thumb…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6248400" cy="4876800"/>
          </a:xfrm>
          <a:prstGeom prst="rect">
            <a:avLst/>
          </a:prstGeom>
        </p:spPr>
        <p:txBody>
          <a:bodyPr/>
          <a:lstStyle/>
          <a:p>
            <a:pPr marL="291465" indent="-291465" defTabSz="777240">
              <a:spcBef>
                <a:spcPts val="500"/>
              </a:spcBef>
              <a:buChar char="•"/>
              <a:defRPr sz="2300"/>
            </a:pPr>
            <a:r>
              <a:t>Rule of thumb</a:t>
            </a:r>
          </a:p>
          <a:p>
            <a:pPr marL="631506" lvl="1" indent="-242886" defTabSz="777240">
              <a:spcBef>
                <a:spcPts val="0"/>
              </a:spcBef>
              <a:defRPr sz="2000"/>
            </a:pPr>
            <a:r>
              <a:t>two square feet of surface area per person   OR</a:t>
            </a:r>
          </a:p>
          <a:p>
            <a:pPr marL="631506" lvl="1" indent="-242886" defTabSz="777240">
              <a:spcBef>
                <a:spcPts val="0"/>
              </a:spcBef>
              <a:defRPr sz="2000"/>
            </a:pPr>
            <a:r>
              <a:t>one square foot per pound of waste per week</a:t>
            </a:r>
          </a:p>
          <a:p>
            <a:pPr marL="291465" indent="-291465" defTabSz="777240">
              <a:spcBef>
                <a:spcPts val="500"/>
              </a:spcBef>
              <a:buChar char="•"/>
              <a:defRPr sz="2300"/>
            </a:pPr>
            <a:r>
              <a:t>Worms will reproduce to fill the box but will not overpopulate</a:t>
            </a:r>
          </a:p>
          <a:p>
            <a:pPr marL="631506" lvl="1" indent="-242886" defTabSz="777240">
              <a:spcBef>
                <a:spcPts val="0"/>
              </a:spcBef>
              <a:defRPr sz="1700"/>
            </a:pPr>
            <a:r>
              <a:t>hermaphrodites (both male and female organs)</a:t>
            </a:r>
          </a:p>
          <a:p>
            <a:pPr marL="631506" lvl="1" indent="-242886" defTabSz="777240">
              <a:spcBef>
                <a:spcPts val="0"/>
              </a:spcBef>
              <a:defRPr sz="1700"/>
            </a:pPr>
            <a:r>
              <a:t>reproduce at two months of age</a:t>
            </a:r>
          </a:p>
          <a:p>
            <a:pPr marL="631506" lvl="1" indent="-242886" defTabSz="777240">
              <a:spcBef>
                <a:spcPts val="0"/>
              </a:spcBef>
              <a:defRPr sz="1700"/>
            </a:pPr>
            <a:r>
              <a:t>Can double its population in 3 months</a:t>
            </a:r>
            <a:endParaRPr sz="2300"/>
          </a:p>
          <a:p>
            <a:pPr marL="291465" indent="-291465" defTabSz="777240">
              <a:spcBef>
                <a:spcPts val="500"/>
              </a:spcBef>
              <a:buChar char="•"/>
              <a:defRPr sz="2300"/>
            </a:pPr>
            <a:r>
              <a:t>Should start with a pound of worms which must either be purchased or donated by a friend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70297" y="-13945"/>
            <a:ext cx="5829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kern="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Organization of the bin</a:t>
            </a:r>
          </a:p>
        </p:txBody>
      </p:sp>
      <p:sp>
        <p:nvSpPr>
          <p:cNvPr id="4" name="Rectangle 3" descr="Wide downward diagonal"/>
          <p:cNvSpPr>
            <a:spLocks noChangeArrowheads="1"/>
          </p:cNvSpPr>
          <p:nvPr/>
        </p:nvSpPr>
        <p:spPr bwMode="auto">
          <a:xfrm>
            <a:off x="940594" y="4793696"/>
            <a:ext cx="3829050" cy="1028700"/>
          </a:xfrm>
          <a:prstGeom prst="rect">
            <a:avLst/>
          </a:prstGeom>
          <a:pattFill prst="wdDnDiag">
            <a:fgClr>
              <a:srgbClr val="FF9900"/>
            </a:fgClr>
            <a:bgClr>
              <a:srgbClr val="FFFFFF"/>
            </a:bgClr>
          </a:patt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87390" y="3965550"/>
            <a:ext cx="3771900" cy="562017"/>
            <a:chOff x="803" y="2160"/>
            <a:chExt cx="3168" cy="35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3" y="2160"/>
              <a:ext cx="720" cy="3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7" y="2160"/>
              <a:ext cx="720" cy="3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" y="2160"/>
              <a:ext cx="720" cy="3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1" y="2160"/>
              <a:ext cx="720" cy="3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10" name="Rectangle 9" descr="Wide downward diagonal"/>
          <p:cNvSpPr>
            <a:spLocks noChangeArrowheads="1"/>
          </p:cNvSpPr>
          <p:nvPr/>
        </p:nvSpPr>
        <p:spPr bwMode="auto">
          <a:xfrm>
            <a:off x="940594" y="2759131"/>
            <a:ext cx="3829050" cy="971550"/>
          </a:xfrm>
          <a:prstGeom prst="rect">
            <a:avLst/>
          </a:prstGeom>
          <a:pattFill prst="wdDnDiag">
            <a:fgClr>
              <a:srgbClr val="FF9900"/>
            </a:fgClr>
            <a:bgClr>
              <a:srgbClr val="FFFFFF"/>
            </a:bgClr>
          </a:patt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4883944" y="2701981"/>
            <a:ext cx="285750" cy="1028700"/>
          </a:xfrm>
          <a:prstGeom prst="rightBrace">
            <a:avLst>
              <a:gd name="adj1" fmla="val 3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56622" y="2816282"/>
            <a:ext cx="1095172" cy="507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350">
                <a:latin typeface="Comic Sans MS" pitchFamily="66" charset="0"/>
              </a:rPr>
              <a:t>at least</a:t>
            </a:r>
          </a:p>
          <a:p>
            <a:r>
              <a:rPr lang="en-US" sz="1350">
                <a:latin typeface="Comic Sans MS" pitchFamily="66" charset="0"/>
              </a:rPr>
              <a:t>four inches</a:t>
            </a:r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4941094" y="4824652"/>
            <a:ext cx="285750" cy="1028700"/>
          </a:xfrm>
          <a:prstGeom prst="rightBrace">
            <a:avLst>
              <a:gd name="adj1" fmla="val 3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398294" y="5022296"/>
            <a:ext cx="1213794" cy="507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350">
                <a:latin typeface="Comic Sans MS" pitchFamily="66" charset="0"/>
              </a:rPr>
              <a:t>greater than</a:t>
            </a:r>
          </a:p>
          <a:p>
            <a:r>
              <a:rPr lang="en-US" sz="1350">
                <a:latin typeface="Comic Sans MS" pitchFamily="66" charset="0"/>
              </a:rPr>
              <a:t>four inches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04878" y="2611741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69094" y="5822396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303984" y="3948036"/>
            <a:ext cx="583814" cy="507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350">
                <a:latin typeface="Comic Sans MS" pitchFamily="66" charset="0"/>
              </a:rPr>
              <a:t>8” to</a:t>
            </a:r>
          </a:p>
          <a:p>
            <a:r>
              <a:rPr lang="en-US" sz="1350">
                <a:latin typeface="Comic Sans MS" pitchFamily="66" charset="0"/>
              </a:rPr>
              <a:t>16”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 flipV="1">
            <a:off x="556022" y="2816281"/>
            <a:ext cx="1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540544" y="5193746"/>
            <a:ext cx="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>
            <a:off x="1584722" y="4907996"/>
            <a:ext cx="1943100" cy="8548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700" kern="10">
                <a:ln w="9525"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Arial Black"/>
              </a:rPr>
              <a:t>Bedding material</a:t>
            </a:r>
          </a:p>
          <a:p>
            <a:pPr algn="ctr"/>
            <a:r>
              <a:rPr lang="en-US" sz="2700" kern="10">
                <a:ln w="9525"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Arial Black"/>
              </a:rPr>
              <a:t>mixed with coffee</a:t>
            </a:r>
          </a:p>
          <a:p>
            <a:pPr algn="ctr"/>
            <a:r>
              <a:rPr lang="en-US" sz="2700" kern="10">
                <a:ln w="9525"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Arial Black"/>
              </a:rPr>
              <a:t>grounds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33528" y="2440291"/>
            <a:ext cx="3829050" cy="17145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207872" y="2325991"/>
            <a:ext cx="627095" cy="3000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350">
                <a:latin typeface="Comic Sans MS" pitchFamily="66" charset="0"/>
              </a:rPr>
              <a:t>cover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4819728" y="2497441"/>
            <a:ext cx="28575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56072" y="5853352"/>
            <a:ext cx="3829050" cy="17145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27872" y="6024802"/>
            <a:ext cx="457200" cy="228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41822" y="6024802"/>
            <a:ext cx="457200" cy="2286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013723" y="6024802"/>
            <a:ext cx="1301959" cy="3000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350">
                <a:latin typeface="Comic Sans MS" pitchFamily="66" charset="0"/>
              </a:rPr>
              <a:t>air circulation</a:t>
            </a: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2956322" y="6196252"/>
            <a:ext cx="21145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240"/>
              </a:cxn>
              <a:cxn ang="0">
                <a:pos x="1776" y="0"/>
              </a:cxn>
            </a:cxnLst>
            <a:rect l="0" t="0" r="r" b="b"/>
            <a:pathLst>
              <a:path w="1776" h="240">
                <a:moveTo>
                  <a:pt x="0" y="0"/>
                </a:moveTo>
                <a:cubicBezTo>
                  <a:pt x="284" y="120"/>
                  <a:pt x="568" y="240"/>
                  <a:pt x="864" y="240"/>
                </a:cubicBezTo>
                <a:cubicBezTo>
                  <a:pt x="1160" y="240"/>
                  <a:pt x="1468" y="120"/>
                  <a:pt x="177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triangle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933528" y="1145806"/>
            <a:ext cx="3562194" cy="507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350" dirty="0">
                <a:latin typeface="Comic Sans MS" pitchFamily="66" charset="0"/>
              </a:rPr>
              <a:t>The bedding material should be damp but</a:t>
            </a:r>
          </a:p>
          <a:p>
            <a:r>
              <a:rPr lang="en-US" sz="1350" dirty="0">
                <a:latin typeface="Comic Sans MS" pitchFamily="66" charset="0"/>
              </a:rPr>
              <a:t> not so wet one can squeeze water from it</a:t>
            </a:r>
          </a:p>
        </p:txBody>
      </p:sp>
      <p:pic>
        <p:nvPicPr>
          <p:cNvPr id="30" name="Picture 29" descr="w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9272" y="4896090"/>
            <a:ext cx="971550" cy="400050"/>
          </a:xfrm>
          <a:prstGeom prst="rect">
            <a:avLst/>
          </a:prstGeom>
          <a:noFill/>
        </p:spPr>
      </p:pic>
      <p:sp>
        <p:nvSpPr>
          <p:cNvPr id="31" name="WordArt 30"/>
          <p:cNvSpPr>
            <a:spLocks noChangeArrowheads="1" noChangeShapeType="1" noTextEdit="1"/>
          </p:cNvSpPr>
          <p:nvPr/>
        </p:nvSpPr>
        <p:spPr bwMode="auto">
          <a:xfrm>
            <a:off x="1527572" y="2816281"/>
            <a:ext cx="23431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700" kern="10" dirty="0">
                <a:ln w="9525"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Arial Black"/>
              </a:rPr>
              <a:t>Dry Shredded Paper or </a:t>
            </a:r>
          </a:p>
          <a:p>
            <a:pPr algn="ctr"/>
            <a:r>
              <a:rPr lang="en-US" sz="2700" kern="10" dirty="0">
                <a:ln w="9525"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latin typeface="Arial Black"/>
              </a:rPr>
              <a:t>Leaves or Pine Needles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40594" y="3795729"/>
            <a:ext cx="3829050" cy="104773"/>
          </a:xfrm>
          <a:prstGeom prst="rect">
            <a:avLst/>
          </a:prstGeom>
          <a:solidFill>
            <a:srgbClr val="9966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344716" y="3387782"/>
            <a:ext cx="1226618" cy="5078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350">
                <a:solidFill>
                  <a:srgbClr val="996633"/>
                </a:solidFill>
                <a:latin typeface="Comic Sans MS" pitchFamily="66" charset="0"/>
              </a:rPr>
              <a:t>Wet layer of</a:t>
            </a:r>
          </a:p>
          <a:p>
            <a:r>
              <a:rPr lang="en-US" sz="1350">
                <a:solidFill>
                  <a:srgbClr val="996633"/>
                </a:solidFill>
                <a:latin typeface="Comic Sans MS" pitchFamily="66" charset="0"/>
              </a:rPr>
              <a:t>paper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rot="21492144" flipH="1">
            <a:off x="4841082" y="3730681"/>
            <a:ext cx="514350" cy="57150"/>
          </a:xfrm>
          <a:prstGeom prst="line">
            <a:avLst/>
          </a:prstGeom>
          <a:noFill/>
          <a:ln w="12700">
            <a:solidFill>
              <a:srgbClr val="996633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789068" y="4176635"/>
            <a:ext cx="514350" cy="57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 type="none" w="sm" len="sm"/>
          </a:ln>
          <a:effectLst/>
        </p:spPr>
        <p:txBody>
          <a:bodyPr/>
          <a:lstStyle/>
          <a:p>
            <a:endParaRPr lang="en-US" sz="1350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5360568" y="4176635"/>
            <a:ext cx="1029449" cy="30008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350">
                <a:solidFill>
                  <a:schemeClr val="tx2"/>
                </a:solidFill>
                <a:latin typeface="Comic Sans MS" pitchFamily="66" charset="0"/>
              </a:rPr>
              <a:t>Food layer</a:t>
            </a:r>
          </a:p>
        </p:txBody>
      </p:sp>
    </p:spTree>
    <p:extLst>
      <p:ext uri="{BB962C8B-B14F-4D97-AF65-F5344CB8AC3E}">
        <p14:creationId xmlns:p14="http://schemas.microsoft.com/office/powerpoint/2010/main" val="41063929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rganization of the bin"/>
          <p:cNvSpPr txBox="1">
            <a:spLocks noGrp="1"/>
          </p:cNvSpPr>
          <p:nvPr>
            <p:ph type="title"/>
          </p:nvPr>
        </p:nvSpPr>
        <p:spPr>
          <a:xfrm>
            <a:off x="114300" y="152400"/>
            <a:ext cx="6629400" cy="762000"/>
          </a:xfrm>
          <a:prstGeom prst="rect">
            <a:avLst/>
          </a:prstGeom>
        </p:spPr>
        <p:txBody>
          <a:bodyPr/>
          <a:lstStyle>
            <a:lvl1pPr defTabSz="795527">
              <a:defRPr sz="3800"/>
            </a:lvl1pPr>
          </a:lstStyle>
          <a:p>
            <a:r>
              <a:t>Organization of the bin</a:t>
            </a:r>
          </a:p>
        </p:txBody>
      </p:sp>
      <p:sp>
        <p:nvSpPr>
          <p:cNvPr id="85" name="Rectangle"/>
          <p:cNvSpPr/>
          <p:nvPr/>
        </p:nvSpPr>
        <p:spPr>
          <a:xfrm>
            <a:off x="955675" y="4952999"/>
            <a:ext cx="3829050" cy="174784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86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75" y="4038600"/>
            <a:ext cx="857250" cy="833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038600"/>
            <a:ext cx="857250" cy="833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925" y="4038600"/>
            <a:ext cx="857250" cy="833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325" y="4038600"/>
            <a:ext cx="85725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Rectangle"/>
          <p:cNvSpPr/>
          <p:nvPr/>
        </p:nvSpPr>
        <p:spPr>
          <a:xfrm>
            <a:off x="990600" y="3335020"/>
            <a:ext cx="3829050" cy="60960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91" name="Line"/>
          <p:cNvSpPr/>
          <p:nvPr/>
        </p:nvSpPr>
        <p:spPr>
          <a:xfrm>
            <a:off x="4876800" y="3276600"/>
            <a:ext cx="285752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92" name="at least…"/>
          <p:cNvSpPr txBox="1"/>
          <p:nvPr/>
        </p:nvSpPr>
        <p:spPr>
          <a:xfrm>
            <a:off x="5333999" y="3276599"/>
            <a:ext cx="1307303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at least</a:t>
            </a:r>
          </a:p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four inches</a:t>
            </a:r>
          </a:p>
        </p:txBody>
      </p:sp>
      <p:sp>
        <p:nvSpPr>
          <p:cNvPr id="93" name="Line"/>
          <p:cNvSpPr/>
          <p:nvPr/>
        </p:nvSpPr>
        <p:spPr>
          <a:xfrm>
            <a:off x="4953000" y="4876799"/>
            <a:ext cx="285752" cy="182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94" name="greater than…"/>
          <p:cNvSpPr txBox="1"/>
          <p:nvPr/>
        </p:nvSpPr>
        <p:spPr>
          <a:xfrm>
            <a:off x="5313362" y="5410199"/>
            <a:ext cx="1533335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greater than</a:t>
            </a:r>
          </a:p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four inches</a:t>
            </a:r>
          </a:p>
        </p:txBody>
      </p:sp>
      <p:sp>
        <p:nvSpPr>
          <p:cNvPr id="95" name="Line"/>
          <p:cNvSpPr/>
          <p:nvPr/>
        </p:nvSpPr>
        <p:spPr>
          <a:xfrm>
            <a:off x="384174" y="3246436"/>
            <a:ext cx="457203" cy="15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6" name="Line"/>
          <p:cNvSpPr/>
          <p:nvPr/>
        </p:nvSpPr>
        <p:spPr>
          <a:xfrm>
            <a:off x="384174" y="6700836"/>
            <a:ext cx="457203" cy="159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7" name="8” to…"/>
          <p:cNvSpPr txBox="1"/>
          <p:nvPr/>
        </p:nvSpPr>
        <p:spPr>
          <a:xfrm>
            <a:off x="373061" y="4317999"/>
            <a:ext cx="698187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8” to</a:t>
            </a:r>
          </a:p>
          <a:p>
            <a: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16”</a:t>
            </a:r>
          </a:p>
        </p:txBody>
      </p:sp>
      <p:sp>
        <p:nvSpPr>
          <p:cNvPr id="98" name="Line"/>
          <p:cNvSpPr/>
          <p:nvPr/>
        </p:nvSpPr>
        <p:spPr>
          <a:xfrm flipV="1">
            <a:off x="555623" y="3348037"/>
            <a:ext cx="1590" cy="81280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9" name="Line"/>
          <p:cNvSpPr/>
          <p:nvPr/>
        </p:nvSpPr>
        <p:spPr>
          <a:xfrm>
            <a:off x="555623" y="5583237"/>
            <a:ext cx="1590" cy="812802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0" name="Bedding material…"/>
          <p:cNvSpPr txBox="1"/>
          <p:nvPr/>
        </p:nvSpPr>
        <p:spPr>
          <a:xfrm>
            <a:off x="1447800" y="5029200"/>
            <a:ext cx="211455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374904">
              <a:defRPr sz="1700">
                <a:ln w="1601">
                  <a:solidFill>
                    <a:srgbClr val="252525"/>
                  </a:solidFill>
                </a:ln>
                <a:solidFill>
                  <a:srgbClr val="25252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Bedding material</a:t>
            </a:r>
            <a:endParaRPr sz="1400"/>
          </a:p>
          <a:p>
            <a:pPr algn="ctr" defTabSz="374904">
              <a:defRPr sz="1700">
                <a:ln w="1601">
                  <a:solidFill>
                    <a:srgbClr val="252525"/>
                  </a:solidFill>
                </a:ln>
                <a:solidFill>
                  <a:srgbClr val="25252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mixed with coffee</a:t>
            </a:r>
            <a:endParaRPr sz="1400">
              <a:noFill/>
            </a:endParaRPr>
          </a:p>
          <a:p>
            <a:pPr algn="ctr" defTabSz="374904">
              <a:defRPr sz="1700">
                <a:ln w="1601">
                  <a:solidFill>
                    <a:srgbClr val="252525"/>
                  </a:solidFill>
                </a:ln>
                <a:solidFill>
                  <a:srgbClr val="252525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grounds OR a handful of soil</a:t>
            </a:r>
          </a:p>
        </p:txBody>
      </p:sp>
      <p:sp>
        <p:nvSpPr>
          <p:cNvPr id="101" name="Rectangle"/>
          <p:cNvSpPr/>
          <p:nvPr/>
        </p:nvSpPr>
        <p:spPr>
          <a:xfrm>
            <a:off x="990600" y="2971800"/>
            <a:ext cx="3829050" cy="304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2" name="cover"/>
          <p:cNvSpPr txBox="1"/>
          <p:nvPr/>
        </p:nvSpPr>
        <p:spPr>
          <a:xfrm>
            <a:off x="5246687" y="2590799"/>
            <a:ext cx="688029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cover</a:t>
            </a:r>
          </a:p>
        </p:txBody>
      </p:sp>
      <p:sp>
        <p:nvSpPr>
          <p:cNvPr id="103" name="Line"/>
          <p:cNvSpPr/>
          <p:nvPr/>
        </p:nvSpPr>
        <p:spPr>
          <a:xfrm flipH="1">
            <a:off x="4857749" y="2895600"/>
            <a:ext cx="285752" cy="1016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4" name="Rectangle"/>
          <p:cNvSpPr/>
          <p:nvPr/>
        </p:nvSpPr>
        <p:spPr>
          <a:xfrm>
            <a:off x="971550" y="6756400"/>
            <a:ext cx="3829050" cy="304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5" name="Rectangle"/>
          <p:cNvSpPr/>
          <p:nvPr/>
        </p:nvSpPr>
        <p:spPr>
          <a:xfrm>
            <a:off x="3943350" y="7061200"/>
            <a:ext cx="457200" cy="4064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6" name="Rectangle"/>
          <p:cNvSpPr/>
          <p:nvPr/>
        </p:nvSpPr>
        <p:spPr>
          <a:xfrm>
            <a:off x="1257300" y="7061200"/>
            <a:ext cx="457200" cy="4064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7" name="air circulation"/>
          <p:cNvSpPr txBox="1"/>
          <p:nvPr/>
        </p:nvSpPr>
        <p:spPr>
          <a:xfrm>
            <a:off x="5029199" y="7061199"/>
            <a:ext cx="1582226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air circulation</a:t>
            </a:r>
          </a:p>
        </p:txBody>
      </p:sp>
      <p:sp>
        <p:nvSpPr>
          <p:cNvPr id="108" name="Line"/>
          <p:cNvSpPr/>
          <p:nvPr/>
        </p:nvSpPr>
        <p:spPr>
          <a:xfrm>
            <a:off x="2971800" y="7365999"/>
            <a:ext cx="2114551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3454" y="10800"/>
                  <a:pt x="6908" y="21600"/>
                  <a:pt x="10508" y="21600"/>
                </a:cubicBezTo>
                <a:cubicBezTo>
                  <a:pt x="14108" y="21600"/>
                  <a:pt x="17854" y="1080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head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9" name="The bedding material should be damp.…"/>
          <p:cNvSpPr txBox="1"/>
          <p:nvPr/>
        </p:nvSpPr>
        <p:spPr>
          <a:xfrm>
            <a:off x="761999" y="1219200"/>
            <a:ext cx="5552439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bedding material should be damp.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As moist as a wrung out sponge.</a:t>
            </a:r>
          </a:p>
        </p:txBody>
      </p:sp>
      <p:pic>
        <p:nvPicPr>
          <p:cNvPr id="110" name="worm.jpeg" descr="wor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5105400"/>
            <a:ext cx="971550" cy="6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redded or multiple layers of paper"/>
          <p:cNvSpPr txBox="1"/>
          <p:nvPr/>
        </p:nvSpPr>
        <p:spPr>
          <a:xfrm>
            <a:off x="1101725" y="3332162"/>
            <a:ext cx="3606800" cy="50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384047">
              <a:defRPr sz="1400">
                <a:ln w="1470">
                  <a:solidFill>
                    <a:srgbClr val="323232"/>
                  </a:solidFill>
                </a:ln>
                <a:solidFill>
                  <a:srgbClr val="32323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Shredded or multiple </a:t>
            </a:r>
            <a:r>
              <a:rPr>
                <a:ln w="1470">
                  <a:solidFill>
                    <a:srgbClr val="2A2A2A"/>
                  </a:solidFill>
                </a:ln>
                <a:solidFill>
                  <a:srgbClr val="2A2A2A"/>
                </a:solidFill>
              </a:rPr>
              <a:t>layer</a:t>
            </a:r>
            <a:r>
              <a:rPr sz="1300">
                <a:ln w="1343">
                  <a:solidFill>
                    <a:srgbClr val="2A2A2A"/>
                  </a:solidFill>
                </a:ln>
                <a:solidFill>
                  <a:srgbClr val="2A2A2A"/>
                </a:solidFill>
              </a:rPr>
              <a:t>s of paper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90 minute workshop.ppt">
  <a:themeElements>
    <a:clrScheme name="90 minute workshop.pp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EF66"/>
      </a:accent1>
      <a:accent2>
        <a:srgbClr val="7070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90 minute workshop.pp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90 minute workshop.pp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90 minute workshop.ppt">
  <a:themeElements>
    <a:clrScheme name="90 minute workshop.pp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EF66"/>
      </a:accent1>
      <a:accent2>
        <a:srgbClr val="7070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90 minute workshop.pp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90 minute workshop.pp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721</Words>
  <Application>Microsoft Office PowerPoint</Application>
  <PresentationFormat>On-screen Show (4:3)</PresentationFormat>
  <Paragraphs>140</Paragraphs>
  <Slides>17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Comic Sans MS</vt:lpstr>
      <vt:lpstr>Helvetica</vt:lpstr>
      <vt:lpstr>Helvetica Neue</vt:lpstr>
      <vt:lpstr>Times New Roman</vt:lpstr>
      <vt:lpstr>90 minute workshop.ppt</vt:lpstr>
      <vt:lpstr>Vermicomposting</vt:lpstr>
      <vt:lpstr>Vermicomposting</vt:lpstr>
      <vt:lpstr>Selecting a bin</vt:lpstr>
      <vt:lpstr>Selecting a bin</vt:lpstr>
      <vt:lpstr>Locating the bin</vt:lpstr>
      <vt:lpstr>A Home Made Worm Bin from an Old Recycling Bin</vt:lpstr>
      <vt:lpstr>Any size bin can work</vt:lpstr>
      <vt:lpstr>PowerPoint Presentation</vt:lpstr>
      <vt:lpstr>Organization of the bin</vt:lpstr>
      <vt:lpstr>Bedding material</vt:lpstr>
      <vt:lpstr>Worm Facts</vt:lpstr>
      <vt:lpstr>Worm Food</vt:lpstr>
      <vt:lpstr>What to avoid</vt:lpstr>
      <vt:lpstr>Source of Worms</vt:lpstr>
      <vt:lpstr>Harvesting Castings</vt:lpstr>
      <vt:lpstr>Self Sorting Migrating System</vt:lpstr>
      <vt:lpstr>Using Worm Compost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Vermicomposting</dc:title>
  <cp:lastModifiedBy>Crawford, Eric</cp:lastModifiedBy>
  <cp:revision>2</cp:revision>
  <dcterms:modified xsi:type="dcterms:W3CDTF">2022-02-10T00:57:47Z</dcterms:modified>
</cp:coreProperties>
</file>