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sldIdLst>
    <p:sldId id="258" r:id="rId5"/>
    <p:sldId id="289" r:id="rId6"/>
    <p:sldId id="263" r:id="rId7"/>
    <p:sldId id="266" r:id="rId8"/>
    <p:sldId id="265" r:id="rId9"/>
    <p:sldId id="264" r:id="rId10"/>
    <p:sldId id="290" r:id="rId11"/>
    <p:sldId id="267" r:id="rId12"/>
    <p:sldId id="268" r:id="rId13"/>
    <p:sldId id="282" r:id="rId14"/>
    <p:sldId id="270" r:id="rId15"/>
    <p:sldId id="271" r:id="rId16"/>
    <p:sldId id="272" r:id="rId17"/>
    <p:sldId id="273" r:id="rId18"/>
    <p:sldId id="274" r:id="rId19"/>
    <p:sldId id="275" r:id="rId20"/>
    <p:sldId id="276" r:id="rId21"/>
    <p:sldId id="277" r:id="rId22"/>
    <p:sldId id="279" r:id="rId23"/>
    <p:sldId id="281" r:id="rId24"/>
    <p:sldId id="283" r:id="rId25"/>
    <p:sldId id="284" r:id="rId26"/>
    <p:sldId id="286" r:id="rId27"/>
    <p:sldId id="287" r:id="rId28"/>
    <p:sldId id="288" r:id="rId29"/>
    <p:sldId id="262" r:id="rId30"/>
    <p:sldId id="260" r:id="rId31"/>
    <p:sldId id="29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F803E0A-181D-9695-ABAB-7CC2DF1EB40D}" name="Cherie Shook" initials="CS" userId="S::cshook@ucdavis.edu::59807e59-1b18-4e32-b923-b7a468957050" providerId="AD"/>
  <p188:author id="{41CBC70D-A63B-7E99-E350-CB7675420FE6}" name="Lauren Fordyce" initials="" userId="S::lfordyce@ucdavis.edu::67a44ca6-3024-48a2-ad1d-ef29024be5d6" providerId="AD"/>
  <p188:author id="{D8043346-8717-B009-4F16-3CD14D393582}" name="Andrew M Sutherland" initials="AS" userId="S::asutherl@ucdavis.edu::3e3e1551-eefc-44c3-909e-37744e94f88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9E"/>
    <a:srgbClr val="91C24C"/>
    <a:srgbClr val="FBB1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73"/>
    <p:restoredTop sz="74932"/>
  </p:normalViewPr>
  <p:slideViewPr>
    <p:cSldViewPr snapToGrid="0">
      <p:cViewPr varScale="1">
        <p:scale>
          <a:sx n="93" d="100"/>
          <a:sy n="93" d="100"/>
        </p:scale>
        <p:origin x="408"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3E98AD-7B51-4DC6-82E1-521A52F6A235}" type="datetimeFigureOut">
              <a:rPr lang="en-US" smtClean="0"/>
              <a:t>8/19/24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C40387-D8E8-4747-B676-98ED036C8F01}" type="slidenum">
              <a:rPr lang="en-US" smtClean="0"/>
              <a:t>‹#›</a:t>
            </a:fld>
            <a:endParaRPr lang="en-US"/>
          </a:p>
        </p:txBody>
      </p:sp>
    </p:spTree>
    <p:extLst>
      <p:ext uri="{BB962C8B-B14F-4D97-AF65-F5344CB8AC3E}">
        <p14:creationId xmlns:p14="http://schemas.microsoft.com/office/powerpoint/2010/main" val="1031257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epa.gov/pesticides/pesticides-disease-vectors-and-public-health"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dc.gov/mosquitoes/about/life-cycle-of-anopheles-mosquitoes.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dc.gov/mosquitoes/about/life-cycle-of-aedes-mosquitoes.htm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dph.ca.gov/Programs/CID/DCDC/CDPH%20Document%20Library/AedesDistributionMap.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ipm.ucanr.edu/PMG/PESTNOTES/pn7451.htm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ipm.ucanr.edu/QT/mosquitocard.htm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ipm.ucanr.edu/PMG/PESTNOTES/pn7451.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arcgis.com/home/webmap/viewer.html?webmap=604a0fe9f2b74e98a53b53d192b2ac67&amp;extent=-131.4442,32.5803,-108.7025,41.6862"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mvcac.org/about/"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epa.gov/mosquitocontrol/mosquito-life-cycl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dc.gov/mosquitoes/about/life-cycle-of-culex-mosquitoes.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Serious, even fatal, diseases and conditions can be spread or triggered by pests. Public health pests have the potential to negatively impact the health and well being of residents. Public health pests may vector (or transmit) human disease; these pests can bite, sting, injure, or damage community wellbeing. The US EPA maintains a list of public health pests (pictured). Before EPA registration can be granted, pesticides used against public health pests are subject to stringent efficacy testing as well as the usual tests for effects on human health and safety.</a:t>
            </a:r>
          </a:p>
          <a:p>
            <a:endParaRPr lang="en-US" dirty="0">
              <a:cs typeface="Calibri"/>
            </a:endParaRPr>
          </a:p>
          <a:p>
            <a:r>
              <a:rPr lang="en-US" dirty="0"/>
              <a:t>(</a:t>
            </a:r>
            <a:r>
              <a:rPr lang="en-US" dirty="0">
                <a:hlinkClick r:id="rId3"/>
              </a:rPr>
              <a:t>https://www.epa.gov/pesticides/pesticides-disease-vectors-and-public-health</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E2C40387-D8E8-4747-B676-98ED036C8F01}" type="slidenum">
              <a:rPr lang="en-US" smtClean="0"/>
              <a:t>3</a:t>
            </a:fld>
            <a:endParaRPr lang="en-US"/>
          </a:p>
        </p:txBody>
      </p:sp>
    </p:spTree>
    <p:extLst>
      <p:ext uri="{BB962C8B-B14F-4D97-AF65-F5344CB8AC3E}">
        <p14:creationId xmlns:p14="http://schemas.microsoft.com/office/powerpoint/2010/main" val="1427472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Anopheles, the mosquitoes that spread malaria, lay their eggs in marshy areas or near the banks of shallow creeks and streams. </a:t>
            </a:r>
            <a:r>
              <a:rPr lang="en-US" dirty="0"/>
              <a:t>They are often found in clean, sunlit water</a:t>
            </a:r>
            <a:r>
              <a:rPr lang="en-US"/>
              <a:t>, </a:t>
            </a:r>
            <a:r>
              <a:rPr lang="en-US" dirty="0"/>
              <a:t>demonstrating that mosquitoes may be present in even the cleanest and most pristine aquatic ecosystems. Anopheles </a:t>
            </a:r>
            <a:r>
              <a:rPr lang="en-US"/>
              <a:t>mosquitoes lay eggs one at a time directly on </a:t>
            </a:r>
            <a:r>
              <a:rPr lang="en-US" dirty="0"/>
              <a:t>the </a:t>
            </a:r>
            <a:r>
              <a:rPr lang="en-US"/>
              <a:t>water</a:t>
            </a:r>
            <a:r>
              <a:rPr lang="en-US" dirty="0"/>
              <a:t> surface</a:t>
            </a:r>
            <a:r>
              <a:rPr lang="en-US"/>
              <a:t>. The female will lay 50-200 eggs at a time. The eggs float on the surface of the water and do not tolerate drying out. Anopheles larvae breathe by using special organs (called spiracles) located on their abdomen</a:t>
            </a:r>
            <a:r>
              <a:rPr lang="en-US" dirty="0"/>
              <a:t>; </a:t>
            </a:r>
            <a:r>
              <a:rPr lang="en-US"/>
              <a:t>they do not have a siphon like other species of mosquitos.</a:t>
            </a:r>
            <a:r>
              <a:rPr lang="en-US" dirty="0"/>
              <a:t> (</a:t>
            </a:r>
            <a:r>
              <a:rPr lang="en-US">
                <a:ea typeface="Calibri"/>
                <a:cs typeface="Calibri"/>
              </a:rPr>
              <a:t>source </a:t>
            </a:r>
            <a:r>
              <a:rPr lang="en-US">
                <a:ea typeface="Calibri"/>
                <a:cs typeface="Calibri"/>
                <a:hlinkClick r:id="rId3"/>
              </a:rPr>
              <a:t>https</a:t>
            </a:r>
            <a:r>
              <a:rPr lang="en-US">
                <a:hlinkClick r:id="rId3"/>
              </a:rPr>
              <a:t>://www.cdc.gov/mosquitoes/about/life-cycle-of-anopheles-mosquitoes.html</a:t>
            </a:r>
            <a:r>
              <a:rPr lang="en-US"/>
              <a:t> )</a:t>
            </a:r>
            <a:endParaRPr lang="en-US" dirty="0"/>
          </a:p>
          <a:p>
            <a:endParaRPr lang="en-US" dirty="0">
              <a:ea typeface="Calibri"/>
              <a:cs typeface="Calibri"/>
            </a:endParaRPr>
          </a:p>
          <a:p>
            <a:r>
              <a:rPr lang="en-US" dirty="0">
                <a:ea typeface="Calibri"/>
                <a:cs typeface="Calibri"/>
              </a:rPr>
              <a:t>Pictured: Graphic illustration of the life cycle of the Anopheles mosquito.</a:t>
            </a:r>
            <a:endParaRPr lang="en-US">
              <a:ea typeface="Calibri"/>
              <a:cs typeface="Calibri"/>
            </a:endParaRPr>
          </a:p>
        </p:txBody>
      </p:sp>
      <p:sp>
        <p:nvSpPr>
          <p:cNvPr id="4" name="Slide Number Placeholder 3"/>
          <p:cNvSpPr>
            <a:spLocks noGrp="1"/>
          </p:cNvSpPr>
          <p:nvPr>
            <p:ph type="sldNum" sz="quarter" idx="5"/>
          </p:nvPr>
        </p:nvSpPr>
        <p:spPr/>
        <p:txBody>
          <a:bodyPr/>
          <a:lstStyle/>
          <a:p>
            <a:fld id="{E2C40387-D8E8-4747-B676-98ED036C8F01}" type="slidenum">
              <a:rPr lang="en-US" smtClean="0"/>
              <a:t>12</a:t>
            </a:fld>
            <a:endParaRPr lang="en-US"/>
          </a:p>
        </p:txBody>
      </p:sp>
    </p:spTree>
    <p:extLst>
      <p:ext uri="{BB962C8B-B14F-4D97-AF65-F5344CB8AC3E}">
        <p14:creationId xmlns:p14="http://schemas.microsoft.com/office/powerpoint/2010/main" val="1697746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Adult Aedes mosquitoes lay eggs on surfaces just above the waterline. Eggs stick to container walls like glue and can survive long periods of time without water; they will hatch once water levels rise due to flooding or rainfall. Aedes larvae need only a very small amount of water (~ 1 oz!) to survive and so may be found in bowls, cups, saucers, fountains, old tires, rain barrels, vases, and any other container that has been filled by rain or irrigation. Some Aedes species are competent vectors of yellow fever, dengue, zika, chikungunya, and California encephalitis. </a:t>
            </a:r>
            <a:r>
              <a:rPr lang="en-US" dirty="0">
                <a:ea typeface="Calibri"/>
                <a:cs typeface="Calibri"/>
              </a:rPr>
              <a:t>(source </a:t>
            </a:r>
            <a:r>
              <a:rPr lang="en-US" dirty="0">
                <a:hlinkClick r:id="rId3"/>
              </a:rPr>
              <a:t>https://www.cdc.gov/mosquitoes/about/life-cycle-of-aedes-mosquitoes.html</a:t>
            </a:r>
            <a:r>
              <a:rPr lang="en-US" dirty="0"/>
              <a:t> )</a:t>
            </a:r>
            <a:endParaRPr lang="en-US"/>
          </a:p>
          <a:p>
            <a:endParaRPr lang="en-US" dirty="0">
              <a:cs typeface="Calibri"/>
            </a:endParaRPr>
          </a:p>
          <a:p>
            <a:r>
              <a:rPr lang="en-US" dirty="0">
                <a:cs typeface="Calibri"/>
              </a:rPr>
              <a:t>Pictured: Graphic illustration of the life cycle of the Aedes mosquito.</a:t>
            </a:r>
          </a:p>
        </p:txBody>
      </p:sp>
      <p:sp>
        <p:nvSpPr>
          <p:cNvPr id="4" name="Slide Number Placeholder 3"/>
          <p:cNvSpPr>
            <a:spLocks noGrp="1"/>
          </p:cNvSpPr>
          <p:nvPr>
            <p:ph type="sldNum" sz="quarter" idx="5"/>
          </p:nvPr>
        </p:nvSpPr>
        <p:spPr/>
        <p:txBody>
          <a:bodyPr/>
          <a:lstStyle/>
          <a:p>
            <a:fld id="{E2C40387-D8E8-4747-B676-98ED036C8F01}" type="slidenum">
              <a:rPr lang="en-US" smtClean="0"/>
              <a:t>13</a:t>
            </a:fld>
            <a:endParaRPr lang="en-US"/>
          </a:p>
        </p:txBody>
      </p:sp>
    </p:spTree>
    <p:extLst>
      <p:ext uri="{BB962C8B-B14F-4D97-AF65-F5344CB8AC3E}">
        <p14:creationId xmlns:p14="http://schemas.microsoft.com/office/powerpoint/2010/main" val="2716096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There are two increasingly-common invasive Aedes species found in California: Aedes aegypti, commonly called the yellow fever mosquito, and Aedes albopictus, known as the Asian tiger mosquito. A third invasive species, Aedes </a:t>
            </a:r>
            <a:r>
              <a:rPr lang="en-US" dirty="0" err="1">
                <a:ea typeface="Calibri"/>
                <a:cs typeface="Calibri"/>
              </a:rPr>
              <a:t>notoscriptus</a:t>
            </a:r>
            <a:r>
              <a:rPr lang="en-US" dirty="0">
                <a:ea typeface="Calibri"/>
                <a:cs typeface="Calibri"/>
              </a:rPr>
              <a:t>, has also been detected. These invasive species are the primary vectors of four serious, sometimes fatal, diseases: yellow fever, dengue, Zika, and chikungunya. They can breed in very small containers and so may be commonly found in residential yards. The image on the left shows eggs deposited on a piece of cardboard that was partially submerged in water. After being moistened by the water as it wicked up the carboard, the eggs have begun hatching.</a:t>
            </a:r>
          </a:p>
          <a:p>
            <a:endParaRPr lang="en-US" dirty="0">
              <a:ea typeface="Calibri"/>
              <a:cs typeface="Calibri"/>
            </a:endParaRPr>
          </a:p>
          <a:p>
            <a:r>
              <a:rPr lang="en-US" dirty="0">
                <a:ea typeface="Calibri"/>
                <a:cs typeface="Calibri"/>
              </a:rPr>
              <a:t>Pictured on the Right: Aedes aegypti adult (top) and Aedes albopictus adult (bottom)</a:t>
            </a:r>
          </a:p>
        </p:txBody>
      </p:sp>
      <p:sp>
        <p:nvSpPr>
          <p:cNvPr id="4" name="Slide Number Placeholder 3"/>
          <p:cNvSpPr>
            <a:spLocks noGrp="1"/>
          </p:cNvSpPr>
          <p:nvPr>
            <p:ph type="sldNum" sz="quarter" idx="5"/>
          </p:nvPr>
        </p:nvSpPr>
        <p:spPr/>
        <p:txBody>
          <a:bodyPr/>
          <a:lstStyle/>
          <a:p>
            <a:fld id="{E2C40387-D8E8-4747-B676-98ED036C8F01}" type="slidenum">
              <a:rPr lang="en-US" smtClean="0"/>
              <a:t>14</a:t>
            </a:fld>
            <a:endParaRPr lang="en-US"/>
          </a:p>
        </p:txBody>
      </p:sp>
    </p:spTree>
    <p:extLst>
      <p:ext uri="{BB962C8B-B14F-4D97-AF65-F5344CB8AC3E}">
        <p14:creationId xmlns:p14="http://schemas.microsoft.com/office/powerpoint/2010/main" val="2875581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Aedes aegypti and Aedes albopictus have established themselves in the warmer parts of southern and central California. </a:t>
            </a:r>
            <a:r>
              <a:rPr lang="en-US" dirty="0"/>
              <a:t>Vector control agencies need cooperation and help from residents to prevent and control these mosquitoes. View the CDPH distribution map, list of cities, and a detailed map here: </a:t>
            </a:r>
            <a:r>
              <a:rPr lang="en-US" dirty="0">
                <a:hlinkClick r:id="rId3"/>
              </a:rPr>
              <a:t>https://www.cdph.ca.gov/Programs/CID/DCDC/CDPH%20Document%20Library/AedesDistributionMap.pdf</a:t>
            </a:r>
            <a:r>
              <a:rPr lang="en-US" dirty="0"/>
              <a:t> </a:t>
            </a:r>
          </a:p>
        </p:txBody>
      </p:sp>
      <p:sp>
        <p:nvSpPr>
          <p:cNvPr id="4" name="Slide Number Placeholder 3"/>
          <p:cNvSpPr>
            <a:spLocks noGrp="1"/>
          </p:cNvSpPr>
          <p:nvPr>
            <p:ph type="sldNum" sz="quarter" idx="5"/>
          </p:nvPr>
        </p:nvSpPr>
        <p:spPr/>
        <p:txBody>
          <a:bodyPr/>
          <a:lstStyle/>
          <a:p>
            <a:fld id="{E2C40387-D8E8-4747-B676-98ED036C8F01}" type="slidenum">
              <a:rPr lang="en-US" smtClean="0"/>
              <a:t>15</a:t>
            </a:fld>
            <a:endParaRPr lang="en-US"/>
          </a:p>
        </p:txBody>
      </p:sp>
    </p:spTree>
    <p:extLst>
      <p:ext uri="{BB962C8B-B14F-4D97-AF65-F5344CB8AC3E}">
        <p14:creationId xmlns:p14="http://schemas.microsoft.com/office/powerpoint/2010/main" val="2235289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effective way to prevent and control mosquitoes </a:t>
            </a:r>
            <a:r>
              <a:rPr lang="en-US"/>
              <a:t>is </a:t>
            </a:r>
            <a:r>
              <a:rPr lang="en-US" dirty="0"/>
              <a:t>to target the larvae. First, eliminate standing water sources to make </a:t>
            </a:r>
            <a:r>
              <a:rPr lang="en-US"/>
              <a:t>sure mosquitoes don't have a place to lay their eggs. If you have an area or object that can hold water for more than a few days, </a:t>
            </a:r>
            <a:r>
              <a:rPr lang="en-US" dirty="0"/>
              <a:t>dump it out, </a:t>
            </a:r>
            <a:r>
              <a:rPr lang="en-US"/>
              <a:t>drain it, </a:t>
            </a:r>
            <a:r>
              <a:rPr lang="en-US" dirty="0"/>
              <a:t>or </a:t>
            </a:r>
            <a:r>
              <a:rPr lang="en-US"/>
              <a:t>fill it with soil or cement. Even small containers such as soda cans, glass jars, flower pot saucers, </a:t>
            </a:r>
            <a:r>
              <a:rPr lang="en-US" dirty="0"/>
              <a:t>and </a:t>
            </a:r>
            <a:r>
              <a:rPr lang="en-US"/>
              <a:t>tree holes can provide habitat for mosquito development. Rain barrels should be mosquito-proofed by either covering with screens or closing openings with a sealant. Clean all gutters and downspouts, </a:t>
            </a:r>
            <a:r>
              <a:rPr lang="en-US" dirty="0"/>
              <a:t>removing leaves, </a:t>
            </a:r>
            <a:r>
              <a:rPr lang="en-US"/>
              <a:t>twigs, seeds, and other organic matter that </a:t>
            </a:r>
            <a:r>
              <a:rPr lang="en-US" dirty="0"/>
              <a:t>may </a:t>
            </a:r>
            <a:r>
              <a:rPr lang="en-US"/>
              <a:t>block water flow </a:t>
            </a:r>
            <a:r>
              <a:rPr lang="en-US" dirty="0"/>
              <a:t>and </a:t>
            </a:r>
            <a:r>
              <a:rPr lang="en-US"/>
              <a:t>create </a:t>
            </a:r>
            <a:r>
              <a:rPr lang="en-US" dirty="0"/>
              <a:t>pools of </a:t>
            </a:r>
            <a:r>
              <a:rPr lang="en-US"/>
              <a:t>standing water in which mosquito larvae can grow. </a:t>
            </a:r>
            <a:r>
              <a:rPr lang="en-US" dirty="0"/>
              <a:t>Remove </a:t>
            </a:r>
            <a:r>
              <a:rPr lang="en-US"/>
              <a:t>excess vegetation and debris from ponds </a:t>
            </a:r>
            <a:r>
              <a:rPr lang="en-US" dirty="0"/>
              <a:t>and </a:t>
            </a:r>
            <a:r>
              <a:rPr lang="en-US"/>
              <a:t>fountains</a:t>
            </a:r>
            <a:r>
              <a:rPr lang="en-US" dirty="0"/>
              <a:t>,</a:t>
            </a:r>
            <a:r>
              <a:rPr lang="en-US"/>
              <a:t> and keep water moving in ornamental water features by using waterfalls, fountains, or aerators.</a:t>
            </a:r>
            <a:r>
              <a:rPr lang="en-US" dirty="0"/>
              <a:t> </a:t>
            </a:r>
            <a:endParaRPr lang="en-US"/>
          </a:p>
          <a:p>
            <a:r>
              <a:rPr lang="en-US"/>
              <a:t>(source </a:t>
            </a:r>
            <a:r>
              <a:rPr lang="en-US">
                <a:hlinkClick r:id="rId3"/>
              </a:rPr>
              <a:t>https://ipm.ucanr.edu/PMG/PESTNOTES/pn7451.html</a:t>
            </a:r>
            <a:r>
              <a:rPr lang="en-US"/>
              <a:t> )</a:t>
            </a:r>
          </a:p>
          <a:p>
            <a:endParaRPr lang="en-US" dirty="0">
              <a:ea typeface="Calibri"/>
              <a:cs typeface="Calibri"/>
            </a:endParaRPr>
          </a:p>
          <a:p>
            <a:r>
              <a:rPr lang="en-US" dirty="0">
                <a:ea typeface="Calibri"/>
                <a:cs typeface="Calibri"/>
              </a:rPr>
              <a:t>Pictured: (Top) A residential back yard with many items that could hold water and provide habitat for mosquito development. (Bottom) A backyard swimming pool that has not been properly maintained, a prime location for mosquito breeding.</a:t>
            </a:r>
            <a:endParaRPr lang="en-US">
              <a:ea typeface="Calibri"/>
              <a:cs typeface="Calibri"/>
            </a:endParaRPr>
          </a:p>
        </p:txBody>
      </p:sp>
      <p:sp>
        <p:nvSpPr>
          <p:cNvPr id="4" name="Slide Number Placeholder 3"/>
          <p:cNvSpPr>
            <a:spLocks noGrp="1"/>
          </p:cNvSpPr>
          <p:nvPr>
            <p:ph type="sldNum" sz="quarter" idx="5"/>
          </p:nvPr>
        </p:nvSpPr>
        <p:spPr/>
        <p:txBody>
          <a:bodyPr/>
          <a:lstStyle/>
          <a:p>
            <a:fld id="{E2C40387-D8E8-4747-B676-98ED036C8F01}" type="slidenum">
              <a:rPr lang="en-US" smtClean="0"/>
              <a:t>16</a:t>
            </a:fld>
            <a:endParaRPr lang="en-US"/>
          </a:p>
        </p:txBody>
      </p:sp>
    </p:spTree>
    <p:extLst>
      <p:ext uri="{BB962C8B-B14F-4D97-AF65-F5344CB8AC3E}">
        <p14:creationId xmlns:p14="http://schemas.microsoft.com/office/powerpoint/2010/main" val="32090158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Preventing mosquito bites is the best way to limit your risk of disease. </a:t>
            </a:r>
            <a:r>
              <a:rPr lang="en-US"/>
              <a:t>Avoid being outdoors at times of the day when mosquito activity is high in your area. Some mosquito species are active at dawn and dusk, others throughout the day. Wear long-sleeved shirts, long trousers, socks, and a hat if you must be outside when mosquitoes are present.</a:t>
            </a:r>
            <a:r>
              <a:rPr lang="en-US" dirty="0"/>
              <a:t> </a:t>
            </a:r>
            <a:r>
              <a:rPr lang="en-US"/>
              <a:t>Use insect repellents containing </a:t>
            </a:r>
            <a:r>
              <a:rPr lang="en-US" dirty="0"/>
              <a:t>active ingredients recommended by the Centers for Disease Control and Prevention (pictured). These include </a:t>
            </a:r>
            <a:r>
              <a:rPr lang="en-US"/>
              <a:t>DEET</a:t>
            </a:r>
            <a:r>
              <a:rPr lang="en-US" dirty="0"/>
              <a:t>,</a:t>
            </a:r>
            <a:r>
              <a:rPr lang="en-US"/>
              <a:t> picaridin</a:t>
            </a:r>
            <a:r>
              <a:rPr lang="en-US" dirty="0"/>
              <a:t>, oil </a:t>
            </a:r>
            <a:r>
              <a:rPr lang="en-US"/>
              <a:t>of lemon eucalyptus</a:t>
            </a:r>
            <a:r>
              <a:rPr lang="en-US" dirty="0"/>
              <a:t>, and IR3535</a:t>
            </a:r>
            <a:r>
              <a:rPr lang="en-US"/>
              <a:t>.</a:t>
            </a:r>
            <a:endParaRPr lang="en-US">
              <a:ea typeface="Calibri"/>
              <a:cs typeface="Calibri"/>
            </a:endParaRPr>
          </a:p>
          <a:p>
            <a:endParaRPr lang="en-US">
              <a:ea typeface="Calibri"/>
              <a:cs typeface="Calibri"/>
            </a:endParaRPr>
          </a:p>
          <a:p>
            <a:r>
              <a:rPr lang="en-US">
                <a:ea typeface="Calibri"/>
                <a:cs typeface="Calibri"/>
              </a:rPr>
              <a:t>(source </a:t>
            </a:r>
            <a:r>
              <a:rPr lang="en-US">
                <a:hlinkClick r:id="rId3"/>
              </a:rPr>
              <a:t>https://ipm.ucanr.edu/QT/mosquitocard.html</a:t>
            </a:r>
            <a:r>
              <a:rPr lang="en-US"/>
              <a:t> )</a:t>
            </a:r>
            <a:endParaRPr lang="en-US">
              <a:ea typeface="Calibri"/>
              <a:cs typeface="Calibri"/>
            </a:endParaRPr>
          </a:p>
        </p:txBody>
      </p:sp>
      <p:sp>
        <p:nvSpPr>
          <p:cNvPr id="4" name="Slide Number Placeholder 3"/>
          <p:cNvSpPr>
            <a:spLocks noGrp="1"/>
          </p:cNvSpPr>
          <p:nvPr>
            <p:ph type="sldNum" sz="quarter" idx="5"/>
          </p:nvPr>
        </p:nvSpPr>
        <p:spPr/>
        <p:txBody>
          <a:bodyPr/>
          <a:lstStyle/>
          <a:p>
            <a:fld id="{E2C40387-D8E8-4747-B676-98ED036C8F01}" type="slidenum">
              <a:rPr lang="en-US" smtClean="0"/>
              <a:t>17</a:t>
            </a:fld>
            <a:endParaRPr lang="en-US"/>
          </a:p>
        </p:txBody>
      </p:sp>
    </p:spTree>
    <p:extLst>
      <p:ext uri="{BB962C8B-B14F-4D97-AF65-F5344CB8AC3E}">
        <p14:creationId xmlns:p14="http://schemas.microsoft.com/office/powerpoint/2010/main" val="3107723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There are various traps used by government agencies, pest control operators, and some residents to intercept adult mosquitoes and their eggs. Some traps, like the CDC light trap pictured here, use carbon dioxide or host odors and are attractive to female mosquitoes seeking hosts while other traps utilize colors and odors found in stagnant water to attract females ready to lay eggs. These traps will not eliminate mosquitoes and are best used for monitoring purposes. Light traps, including "bug zappers" that employ UV light, are not "host specific, will not reliably control mosquitoes, and may kill beneficial insects present in the area.</a:t>
            </a:r>
          </a:p>
          <a:p>
            <a:endParaRPr lang="en-US" dirty="0">
              <a:cs typeface="Calibri"/>
            </a:endParaRPr>
          </a:p>
          <a:p>
            <a:pPr marL="171450" indent="-171450">
              <a:buFont typeface="Arial"/>
              <a:buChar char="•"/>
            </a:pPr>
            <a:r>
              <a:rPr lang="en-US" dirty="0">
                <a:cs typeface="Calibri"/>
              </a:rPr>
              <a:t>Pictured: </a:t>
            </a:r>
            <a:r>
              <a:rPr lang="en-US" dirty="0"/>
              <a:t>A CDC light trap hangs from a tree (5 feet above the ground) and uses dry ice to release carbon dioxide that attracts host-seeking female mosquitoes.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E2C40387-D8E8-4747-B676-98ED036C8F01}" type="slidenum">
              <a:rPr lang="en-US" smtClean="0"/>
              <a:t>18</a:t>
            </a:fld>
            <a:endParaRPr lang="en-US"/>
          </a:p>
        </p:txBody>
      </p:sp>
    </p:spTree>
    <p:extLst>
      <p:ext uri="{BB962C8B-B14F-4D97-AF65-F5344CB8AC3E}">
        <p14:creationId xmlns:p14="http://schemas.microsoft.com/office/powerpoint/2010/main" val="31280340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Vector control districts and state </a:t>
            </a:r>
            <a:r>
              <a:rPr lang="en-US" dirty="0"/>
              <a:t>public health </a:t>
            </a:r>
            <a:r>
              <a:rPr lang="en-US"/>
              <a:t>agencies have extensive mosquito-borne disease prevention </a:t>
            </a:r>
            <a:r>
              <a:rPr lang="en-US" dirty="0"/>
              <a:t>and monitoring </a:t>
            </a:r>
            <a:r>
              <a:rPr lang="en-US"/>
              <a:t>programs that use real time surveillance to detect problem areas, focus control</a:t>
            </a:r>
            <a:r>
              <a:rPr lang="en-US" dirty="0"/>
              <a:t> efforts</a:t>
            </a:r>
            <a:r>
              <a:rPr lang="en-US"/>
              <a:t>, and evaluate success. Vector control technicians search out mosquito larvae in standing water, collect adult mosquitoes to monitor the abundance of problematic species and determine the presence of disease-causing pathogens and use evidence from surveillance to choose control measures that are as cost-effective and environmentally friendly as possible. Surveillance includes the analysis of data on environmental factors, immature and adult mosquito abundance, and viral infection rates in humans, mosquitoes, sentinel chickens, dead birds and horses. California mosquito and vector control agencies aim to keep populations below levels where they become a nuisance or a public health problem that leads to an outbreak of disease. </a:t>
            </a:r>
            <a:r>
              <a:rPr lang="en-US" dirty="0">
                <a:cs typeface="Calibri"/>
              </a:rPr>
              <a:t> </a:t>
            </a:r>
            <a:r>
              <a:rPr lang="en-US">
                <a:ea typeface="Calibri"/>
                <a:cs typeface="Calibri"/>
              </a:rPr>
              <a:t>(source </a:t>
            </a:r>
            <a:r>
              <a:rPr lang="en-US">
                <a:hlinkClick r:id="rId3"/>
              </a:rPr>
              <a:t>https://ipm.ucanr.edu/PMG/PESTNOTES/pn7451.html</a:t>
            </a:r>
            <a:r>
              <a:rPr lang="en-US"/>
              <a:t> )</a:t>
            </a:r>
            <a:endParaRPr lang="en-US" dirty="0"/>
          </a:p>
          <a:p>
            <a:endParaRPr lang="en-US" dirty="0">
              <a:cs typeface="Calibri"/>
            </a:endParaRPr>
          </a:p>
          <a:p>
            <a:r>
              <a:rPr lang="en-US" dirty="0">
                <a:cs typeface="Calibri"/>
              </a:rPr>
              <a:t>Pictured: Scientist working in a lab.</a:t>
            </a:r>
          </a:p>
        </p:txBody>
      </p:sp>
      <p:sp>
        <p:nvSpPr>
          <p:cNvPr id="4" name="Slide Number Placeholder 3"/>
          <p:cNvSpPr>
            <a:spLocks noGrp="1"/>
          </p:cNvSpPr>
          <p:nvPr>
            <p:ph type="sldNum" sz="quarter" idx="5"/>
          </p:nvPr>
        </p:nvSpPr>
        <p:spPr/>
        <p:txBody>
          <a:bodyPr/>
          <a:lstStyle/>
          <a:p>
            <a:fld id="{E2C40387-D8E8-4747-B676-98ED036C8F01}" type="slidenum">
              <a:rPr lang="en-US" smtClean="0"/>
              <a:t>19</a:t>
            </a:fld>
            <a:endParaRPr lang="en-US"/>
          </a:p>
        </p:txBody>
      </p:sp>
    </p:spTree>
    <p:extLst>
      <p:ext uri="{BB962C8B-B14F-4D97-AF65-F5344CB8AC3E}">
        <p14:creationId xmlns:p14="http://schemas.microsoft.com/office/powerpoint/2010/main" val="2407774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aquatic predators of mosquito larvae. Mosquito-eating fish may sometimes be used as  biological control agents (pictured top). These fish are most effective in man-made bodies of water that don’t contain dense vegetation. You can obtain mosquitofish from most vector control districts. Mosquito fish should never be released into connected waterways because these fish are not native to California and will disrupt natural ecosystems. Consult with your local vector agency or the California Department of Fish and Wildlife regarding the proper use of mosquito fish.  There are other naturally-occurring predators of mosquito larvae that may reduce populations, including aquatic insects like backswimmers (pictured bottom right) and dragonfly naiads (pictured bottom left) as well as native fish like the Arroyo chub.</a:t>
            </a:r>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E2C40387-D8E8-4747-B676-98ED036C8F01}" type="slidenum">
              <a:rPr lang="en-US" smtClean="0"/>
              <a:t>20</a:t>
            </a:fld>
            <a:endParaRPr lang="en-US"/>
          </a:p>
        </p:txBody>
      </p:sp>
    </p:spTree>
    <p:extLst>
      <p:ext uri="{BB962C8B-B14F-4D97-AF65-F5344CB8AC3E}">
        <p14:creationId xmlns:p14="http://schemas.microsoft.com/office/powerpoint/2010/main" val="19757943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Insecticides used in water are an effective mosquito larvae control. </a:t>
            </a:r>
            <a:r>
              <a:rPr lang="en-US"/>
              <a:t>Bacillus thuringiensis </a:t>
            </a:r>
            <a:r>
              <a:rPr lang="en-US" err="1"/>
              <a:t>israelensis</a:t>
            </a:r>
            <a:r>
              <a:rPr lang="en-US"/>
              <a:t> (</a:t>
            </a:r>
            <a:r>
              <a:rPr lang="en-US" err="1"/>
              <a:t>Bti</a:t>
            </a:r>
            <a:r>
              <a:rPr lang="en-US"/>
              <a:t>) is a naturally occurring soil bacterium that can effectively kill mosquito larvae present in water. "Mosquito Dunks" is a commonly available product sold for residential use</a:t>
            </a:r>
            <a:r>
              <a:rPr lang="en-US" dirty="0"/>
              <a:t> (pictured).</a:t>
            </a:r>
            <a:r>
              <a:rPr lang="en-US"/>
              <a:t> </a:t>
            </a:r>
            <a:r>
              <a:rPr lang="en-US" err="1"/>
              <a:t>Bti</a:t>
            </a:r>
            <a:r>
              <a:rPr lang="en-US"/>
              <a:t> must be eaten by the larvae to be effective, and should be replaced every 30 days. </a:t>
            </a:r>
            <a:r>
              <a:rPr lang="en-US" err="1"/>
              <a:t>Bti</a:t>
            </a:r>
            <a:r>
              <a:rPr lang="en-US"/>
              <a:t> is nontoxic to mammals, birds, and fish and can be applied to water bodies where mosquito larvae live. Other options for residents are </a:t>
            </a:r>
            <a:r>
              <a:rPr lang="en-US" dirty="0" err="1"/>
              <a:t>methoprene</a:t>
            </a:r>
            <a:r>
              <a:rPr lang="en-US" dirty="0"/>
              <a:t> and </a:t>
            </a:r>
            <a:r>
              <a:rPr lang="en-US" dirty="0" err="1"/>
              <a:t>spinosad</a:t>
            </a:r>
            <a:r>
              <a:rPr lang="en-US"/>
              <a:t>. Methoprene is an insect growth regulator (IGR) that is applied to standing water </a:t>
            </a:r>
            <a:r>
              <a:rPr lang="en-US" dirty="0"/>
              <a:t>to inhibit </a:t>
            </a:r>
            <a:r>
              <a:rPr lang="en-US"/>
              <a:t>the emergence of adult mosquitoes. Spinosad, sold as "</a:t>
            </a:r>
            <a:r>
              <a:rPr lang="en-US" err="1"/>
              <a:t>Natular</a:t>
            </a:r>
            <a:r>
              <a:rPr lang="en-US"/>
              <a:t> DT" for </a:t>
            </a:r>
            <a:r>
              <a:rPr lang="en-US" dirty="0"/>
              <a:t>mosquitoes</a:t>
            </a:r>
            <a:r>
              <a:rPr lang="en-US"/>
              <a:t>, is a neurotoxin produced naturally by some bacteria </a:t>
            </a:r>
            <a:r>
              <a:rPr lang="en-US" dirty="0"/>
              <a:t>that can </a:t>
            </a:r>
            <a:r>
              <a:rPr lang="en-US"/>
              <a:t>also </a:t>
            </a:r>
            <a:r>
              <a:rPr lang="en-US" dirty="0"/>
              <a:t>be </a:t>
            </a:r>
            <a:r>
              <a:rPr lang="en-US"/>
              <a:t>applied to standing water for mosquito control.</a:t>
            </a:r>
            <a:r>
              <a:rPr lang="en-US">
                <a:ea typeface="Calibri"/>
                <a:cs typeface="Calibri"/>
              </a:rPr>
              <a:t> There are different types of insecticides available for residential and professional use. </a:t>
            </a:r>
            <a:r>
              <a:rPr lang="en-US"/>
              <a:t>Licensed mosquito control professionals </a:t>
            </a:r>
            <a:r>
              <a:rPr lang="en-US">
                <a:ea typeface="Calibri"/>
                <a:cs typeface="Calibri"/>
              </a:rPr>
              <a:t>can use </a:t>
            </a:r>
            <a:r>
              <a:rPr lang="en-US" dirty="0">
                <a:ea typeface="Calibri"/>
                <a:cs typeface="Calibri"/>
              </a:rPr>
              <a:t>petroleum-based oil</a:t>
            </a:r>
            <a:r>
              <a:rPr lang="en-US">
                <a:ea typeface="Calibri"/>
                <a:cs typeface="Calibri"/>
              </a:rPr>
              <a:t> films to kill mosquito larvae and pupae. A thin layer spread over the surface of the water blocks mosquito larvae and pupae from breathing. </a:t>
            </a:r>
          </a:p>
        </p:txBody>
      </p:sp>
      <p:sp>
        <p:nvSpPr>
          <p:cNvPr id="4" name="Slide Number Placeholder 3"/>
          <p:cNvSpPr>
            <a:spLocks noGrp="1"/>
          </p:cNvSpPr>
          <p:nvPr>
            <p:ph type="sldNum" sz="quarter" idx="5"/>
          </p:nvPr>
        </p:nvSpPr>
        <p:spPr/>
        <p:txBody>
          <a:bodyPr/>
          <a:lstStyle/>
          <a:p>
            <a:fld id="{E2C40387-D8E8-4747-B676-98ED036C8F01}" type="slidenum">
              <a:rPr lang="en-US" smtClean="0"/>
              <a:t>21</a:t>
            </a:fld>
            <a:endParaRPr lang="en-US"/>
          </a:p>
        </p:txBody>
      </p:sp>
    </p:spTree>
    <p:extLst>
      <p:ext uri="{BB962C8B-B14F-4D97-AF65-F5344CB8AC3E}">
        <p14:creationId xmlns:p14="http://schemas.microsoft.com/office/powerpoint/2010/main" val="3389090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ea typeface="Calibri"/>
                <a:cs typeface="Times New Roman" panose="02020603050405020304" pitchFamily="18" charset="0"/>
              </a:rPr>
              <a:t>An example of a common public health pest is the Norway rat, Rattus norvegicus, pictured here. Rats directly and indirectly vector many human diseases, they can bite or scratch, may contaminate food and water, and may even chew through walls and electrical wiring, potentially causing fires. In addition, rodents are carriers of other public health pests; such as ticks, mites, and fleas.</a:t>
            </a:r>
          </a:p>
        </p:txBody>
      </p:sp>
      <p:sp>
        <p:nvSpPr>
          <p:cNvPr id="4" name="Slide Number Placeholder 3"/>
          <p:cNvSpPr>
            <a:spLocks noGrp="1"/>
          </p:cNvSpPr>
          <p:nvPr>
            <p:ph type="sldNum" sz="quarter" idx="5"/>
          </p:nvPr>
        </p:nvSpPr>
        <p:spPr/>
        <p:txBody>
          <a:bodyPr/>
          <a:lstStyle/>
          <a:p>
            <a:fld id="{E2C40387-D8E8-4747-B676-98ED036C8F01}" type="slidenum">
              <a:rPr lang="en-US" smtClean="0"/>
              <a:t>4</a:t>
            </a:fld>
            <a:endParaRPr lang="en-US"/>
          </a:p>
        </p:txBody>
      </p:sp>
    </p:spTree>
    <p:extLst>
      <p:ext uri="{BB962C8B-B14F-4D97-AF65-F5344CB8AC3E}">
        <p14:creationId xmlns:p14="http://schemas.microsoft.com/office/powerpoint/2010/main" val="9150705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adult mosquito populations become so large they cause extreme annoyance to many people or when the threat of an outbreak of a disease is high it may be necessary to use chemical pesticides to kill adult mosquitoes. These broad-spectrum insecticides may provide temporary control, but they will also kill many other insects, including pollinators and other beneficials. Some of these pesticide products are available in both residential spray products and professional use concentrations. Professionals can apply these products on the ground with ultra-low volume (ULV) sprays on foot (pictured top left) or by truck-mounted sprayers (pictured bottom) and aerial sprays can be used to treat large areas. ULV sprayers dispense extremely small droplets (pictured top right), reducing drift of droplets to the ground, where they will impact nontarget organisms. Always read and carefully follow all precautions and directions provided on the container label.</a:t>
            </a:r>
          </a:p>
        </p:txBody>
      </p:sp>
      <p:sp>
        <p:nvSpPr>
          <p:cNvPr id="4" name="Slide Number Placeholder 3"/>
          <p:cNvSpPr>
            <a:spLocks noGrp="1"/>
          </p:cNvSpPr>
          <p:nvPr>
            <p:ph type="sldNum" sz="quarter" idx="5"/>
          </p:nvPr>
        </p:nvSpPr>
        <p:spPr/>
        <p:txBody>
          <a:bodyPr/>
          <a:lstStyle/>
          <a:p>
            <a:fld id="{E2C40387-D8E8-4747-B676-98ED036C8F01}" type="slidenum">
              <a:rPr lang="en-US" smtClean="0"/>
              <a:t>22</a:t>
            </a:fld>
            <a:endParaRPr lang="en-US"/>
          </a:p>
        </p:txBody>
      </p:sp>
    </p:spTree>
    <p:extLst>
      <p:ext uri="{BB962C8B-B14F-4D97-AF65-F5344CB8AC3E}">
        <p14:creationId xmlns:p14="http://schemas.microsoft.com/office/powerpoint/2010/main" val="2747344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Mosquitos are serious threats to public health and must be managed. Vector control agencies across the state help to manage mosquito populations and provide many resources to residents and professionals. We can all help with </a:t>
            </a:r>
            <a:r>
              <a:rPr lang="en-US" dirty="0"/>
              <a:t>reducing larval habitats by emptying (pictured), draining, or treating water. Information</a:t>
            </a:r>
            <a:r>
              <a:rPr lang="en-US" dirty="0">
                <a:ea typeface="Calibri"/>
                <a:cs typeface="Calibri"/>
              </a:rPr>
              <a:t> is consistently updated and available on new invasive species, how to prevent mosquito breeding, larvae control methods, and how to protect against bites. Contact your local vector control agency for more information or assistance. </a:t>
            </a:r>
          </a:p>
        </p:txBody>
      </p:sp>
      <p:sp>
        <p:nvSpPr>
          <p:cNvPr id="4" name="Slide Number Placeholder 3"/>
          <p:cNvSpPr>
            <a:spLocks noGrp="1"/>
          </p:cNvSpPr>
          <p:nvPr>
            <p:ph type="sldNum" sz="quarter" idx="5"/>
          </p:nvPr>
        </p:nvSpPr>
        <p:spPr/>
        <p:txBody>
          <a:bodyPr/>
          <a:lstStyle/>
          <a:p>
            <a:fld id="{E2C40387-D8E8-4747-B676-98ED036C8F01}" type="slidenum">
              <a:rPr lang="en-US" smtClean="0"/>
              <a:t>23</a:t>
            </a:fld>
            <a:endParaRPr lang="en-US"/>
          </a:p>
        </p:txBody>
      </p:sp>
    </p:spTree>
    <p:extLst>
      <p:ext uri="{BB962C8B-B14F-4D97-AF65-F5344CB8AC3E}">
        <p14:creationId xmlns:p14="http://schemas.microsoft.com/office/powerpoint/2010/main" val="15227974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https://www.arcgis.com/home/webmap/viewer.html?webmap=604a0fe9f2b74e98a53b53d192b2ac67&amp;extent=-131.4442,32.5803,-108.7025,41.6862</a:t>
            </a:r>
            <a:r>
              <a:rPr lang="en-US"/>
              <a:t> </a:t>
            </a:r>
          </a:p>
          <a:p>
            <a:endParaRPr lang="en-US">
              <a:ea typeface="Calibri"/>
              <a:cs typeface="Calibri"/>
            </a:endParaRPr>
          </a:p>
          <a:p>
            <a:r>
              <a:rPr lang="en-US">
                <a:hlinkClick r:id="rId4"/>
              </a:rPr>
              <a:t>https://www.mvcac.org/about/</a:t>
            </a:r>
            <a:r>
              <a:rPr lang="en-US"/>
              <a:t> </a:t>
            </a:r>
            <a:endParaRPr lang="en-US">
              <a:ea typeface="Calibri"/>
              <a:cs typeface="Calibri"/>
            </a:endParaRPr>
          </a:p>
        </p:txBody>
      </p:sp>
      <p:sp>
        <p:nvSpPr>
          <p:cNvPr id="4" name="Slide Number Placeholder 3"/>
          <p:cNvSpPr>
            <a:spLocks noGrp="1"/>
          </p:cNvSpPr>
          <p:nvPr>
            <p:ph type="sldNum" sz="quarter" idx="5"/>
          </p:nvPr>
        </p:nvSpPr>
        <p:spPr/>
        <p:txBody>
          <a:bodyPr/>
          <a:lstStyle/>
          <a:p>
            <a:fld id="{E2C40387-D8E8-4747-B676-98ED036C8F01}" type="slidenum">
              <a:rPr lang="en-US" smtClean="0"/>
              <a:t>25</a:t>
            </a:fld>
            <a:endParaRPr lang="en-US"/>
          </a:p>
        </p:txBody>
      </p:sp>
    </p:spTree>
    <p:extLst>
      <p:ext uri="{BB962C8B-B14F-4D97-AF65-F5344CB8AC3E}">
        <p14:creationId xmlns:p14="http://schemas.microsoft.com/office/powerpoint/2010/main" val="717986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UC IPM webpage with mosquito resources: https://</a:t>
            </a:r>
            <a:r>
              <a:rPr lang="en-US" dirty="0" err="1"/>
              <a:t>ipm.ucanr.edu</a:t>
            </a:r>
            <a:r>
              <a:rPr lang="en-US" dirty="0"/>
              <a:t>/PMG/PESTNOTES/</a:t>
            </a:r>
            <a:r>
              <a:rPr lang="en-US" dirty="0" err="1"/>
              <a:t>mosquitoes.html</a:t>
            </a:r>
            <a:endParaRPr lang="en-US" dirty="0"/>
          </a:p>
          <a:p>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26</a:t>
            </a:fld>
            <a:endParaRPr lang="en-US"/>
          </a:p>
        </p:txBody>
      </p:sp>
    </p:spTree>
    <p:extLst>
      <p:ext uri="{BB962C8B-B14F-4D97-AF65-F5344CB8AC3E}">
        <p14:creationId xmlns:p14="http://schemas.microsoft.com/office/powerpoint/2010/main" val="31117769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Mosquitoes and ticks of public health concern (webinar) https://</a:t>
            </a:r>
            <a:r>
              <a:rPr lang="en-US" dirty="0" err="1"/>
              <a:t>www.youtube.com</a:t>
            </a:r>
            <a:r>
              <a:rPr lang="en-US" dirty="0"/>
              <a:t>/</a:t>
            </a:r>
            <a:r>
              <a:rPr lang="en-US" dirty="0" err="1"/>
              <a:t>watch?v</a:t>
            </a:r>
            <a:r>
              <a:rPr lang="en-US" dirty="0"/>
              <a:t>=H128XY3yFHY</a:t>
            </a:r>
          </a:p>
          <a:p>
            <a:r>
              <a:rPr lang="en-US" dirty="0"/>
              <a:t>Protect yourself from mosquito bites (video) https://</a:t>
            </a:r>
            <a:r>
              <a:rPr lang="en-US" dirty="0" err="1"/>
              <a:t>www.youtube.com</a:t>
            </a:r>
            <a:r>
              <a:rPr lang="en-US" dirty="0"/>
              <a:t>/</a:t>
            </a:r>
            <a:r>
              <a:rPr lang="en-US" dirty="0" err="1"/>
              <a:t>watch?v</a:t>
            </a:r>
            <a:r>
              <a:rPr lang="en-US" dirty="0"/>
              <a:t>=</a:t>
            </a:r>
            <a:r>
              <a:rPr lang="en-US" dirty="0" err="1"/>
              <a:t>sqZhxcIeICM&amp;list</a:t>
            </a:r>
            <a:r>
              <a:rPr lang="en-US" dirty="0"/>
              <a:t>=PLo3rG4iqv4gHjjR2KRoesoN7yRy94YlbM&amp;index=14</a:t>
            </a:r>
          </a:p>
          <a:p>
            <a:r>
              <a:rPr lang="en-US" dirty="0"/>
              <a:t>Don’t let mosquitoes breed in your yard (video) https://</a:t>
            </a:r>
            <a:r>
              <a:rPr lang="en-US" dirty="0" err="1"/>
              <a:t>www.youtube.com</a:t>
            </a:r>
            <a:r>
              <a:rPr lang="en-US" dirty="0"/>
              <a:t>/</a:t>
            </a:r>
            <a:r>
              <a:rPr lang="en-US" dirty="0" err="1"/>
              <a:t>watch?v</a:t>
            </a:r>
            <a:r>
              <a:rPr lang="en-US" dirty="0"/>
              <a:t>=eiQXLZnU7lA&amp;list=PLo3rG4iqv4gHjjR2KRoesoN7yRy94YlbM&amp;index=15</a:t>
            </a:r>
          </a:p>
          <a:p>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27</a:t>
            </a:fld>
            <a:endParaRPr lang="en-US"/>
          </a:p>
        </p:txBody>
      </p:sp>
    </p:spTree>
    <p:extLst>
      <p:ext uri="{BB962C8B-B14F-4D97-AF65-F5344CB8AC3E}">
        <p14:creationId xmlns:p14="http://schemas.microsoft.com/office/powerpoint/2010/main" val="3402026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As mentioned, the US EPA maintains a list of pests of public health importance. Many of these are insects, arachnids, or other arthropods. These arthropods can cause asthma, trigger allergies, contaminate food, irritate skin, cause direct injury via physical wound or chemical venom, or carry agents causing diseases such as Lyme disease, epidemic typhus, trench fever, epidemic relapsing fever, malaria, encephalitis, yellow fever, dengue fever and many others. </a:t>
            </a:r>
            <a:endParaRPr lang="en-US" sz="1400" dirty="0">
              <a:latin typeface="Times New Roman" panose="02020603050405020304" pitchFamily="18" charset="0"/>
              <a:ea typeface="Calibri"/>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2C40387-D8E8-4747-B676-98ED036C8F01}" type="slidenum">
              <a:rPr lang="en-US" smtClean="0"/>
              <a:t>5</a:t>
            </a:fld>
            <a:endParaRPr lang="en-US"/>
          </a:p>
        </p:txBody>
      </p:sp>
    </p:spTree>
    <p:extLst>
      <p:ext uri="{BB962C8B-B14F-4D97-AF65-F5344CB8AC3E}">
        <p14:creationId xmlns:p14="http://schemas.microsoft.com/office/powerpoint/2010/main" val="2069437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 German cockroach is the most common indoor pest of public health significance.</a:t>
            </a:r>
            <a:r>
              <a:rPr lang="en-US" dirty="0"/>
              <a:t> They can be found throughout the world in residential settings, restaurants, food service, break rooms, and public indoor spaces. This video clip shows a German cockroach walking across a table surface. German cockroaches are a significant source of allergies for many people and trigger asthma, especially in young children, when dust particles that contain cockroach droppings or shed skin parts become airborne and are inhaled. The photo on the bottom shows a house cabinet that is extremely soiled (feces, dirt, shed skin, etc..) from a cockroach infestation.</a:t>
            </a:r>
          </a:p>
          <a:p>
            <a:endParaRPr lang="en-US"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6</a:t>
            </a:fld>
            <a:endParaRPr lang="en-US"/>
          </a:p>
        </p:txBody>
      </p:sp>
    </p:spTree>
    <p:extLst>
      <p:ext uri="{BB962C8B-B14F-4D97-AF65-F5344CB8AC3E}">
        <p14:creationId xmlns:p14="http://schemas.microsoft.com/office/powerpoint/2010/main" val="1536572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talk about the most important public health pests of all! </a:t>
            </a:r>
          </a:p>
        </p:txBody>
      </p:sp>
      <p:sp>
        <p:nvSpPr>
          <p:cNvPr id="4" name="Slide Number Placeholder 3"/>
          <p:cNvSpPr>
            <a:spLocks noGrp="1"/>
          </p:cNvSpPr>
          <p:nvPr>
            <p:ph type="sldNum" sz="quarter" idx="5"/>
          </p:nvPr>
        </p:nvSpPr>
        <p:spPr/>
        <p:txBody>
          <a:bodyPr/>
          <a:lstStyle/>
          <a:p>
            <a:fld id="{E2C40387-D8E8-4747-B676-98ED036C8F01}" type="slidenum">
              <a:rPr lang="en-US" smtClean="0"/>
              <a:t>7</a:t>
            </a:fld>
            <a:endParaRPr lang="en-US"/>
          </a:p>
        </p:txBody>
      </p:sp>
    </p:spTree>
    <p:extLst>
      <p:ext uri="{BB962C8B-B14F-4D97-AF65-F5344CB8AC3E}">
        <p14:creationId xmlns:p14="http://schemas.microsoft.com/office/powerpoint/2010/main" val="3951285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The most dangerous animal in the world</a:t>
            </a:r>
            <a:r>
              <a:rPr lang="en-US" dirty="0">
                <a:ea typeface="Calibri"/>
                <a:cs typeface="Calibri"/>
              </a:rPr>
              <a:t> is </a:t>
            </a:r>
            <a:r>
              <a:rPr lang="en-US">
                <a:ea typeface="Calibri"/>
                <a:cs typeface="Calibri"/>
              </a:rPr>
              <a:t>the mosquito</a:t>
            </a:r>
            <a:r>
              <a:rPr lang="en-US" dirty="0">
                <a:ea typeface="Calibri"/>
                <a:cs typeface="Calibri"/>
              </a:rPr>
              <a:t>, which indirectly kills </a:t>
            </a:r>
            <a:r>
              <a:rPr lang="en-US">
                <a:ea typeface="Calibri"/>
                <a:cs typeface="Calibri"/>
              </a:rPr>
              <a:t>more than 700,000 people </a:t>
            </a:r>
            <a:r>
              <a:rPr lang="en-US" dirty="0">
                <a:ea typeface="Calibri"/>
                <a:cs typeface="Calibri"/>
              </a:rPr>
              <a:t>worldwide </a:t>
            </a:r>
            <a:r>
              <a:rPr lang="en-US">
                <a:ea typeface="Calibri"/>
                <a:cs typeface="Calibri"/>
              </a:rPr>
              <a:t>every year. </a:t>
            </a:r>
            <a:r>
              <a:rPr lang="en-US"/>
              <a:t>Female mosquitoes require blood from vertebrate animals such as people, pets, livestock, and wildlife. During blood-feeding, mosquitos can transmit a variety of dangerous pathogens</a:t>
            </a:r>
            <a:r>
              <a:rPr lang="en-US" dirty="0"/>
              <a:t>, causing </a:t>
            </a:r>
            <a:r>
              <a:rPr lang="en-US"/>
              <a:t>human diseases </a:t>
            </a:r>
            <a:r>
              <a:rPr lang="en-US" dirty="0"/>
              <a:t>such as </a:t>
            </a:r>
            <a:r>
              <a:rPr lang="en-US"/>
              <a:t>malaria, encephalitis, West Nile, yellow fever, Zika, chikungunya, and dengue. Mosquitos can also transmit diseases to livestock </a:t>
            </a:r>
            <a:r>
              <a:rPr lang="en-US" dirty="0"/>
              <a:t>and </a:t>
            </a:r>
            <a:r>
              <a:rPr lang="en-US"/>
              <a:t>pets. Western equine encephalomyelitis and West Nile viruses affect horses and occasionally other domestic animals. Dogs can get heartworms from mosquito bites through the transmission of parasitic nematodes</a:t>
            </a:r>
            <a:r>
              <a:rPr lang="en-US" dirty="0"/>
              <a:t> </a:t>
            </a:r>
            <a:r>
              <a:rPr lang="en-US"/>
              <a:t>(microfilaria) into the bloodstream. Even the presence of mosquitos can be a serious nuisance and a health problem to people, livestock, and wildlife. Mosquito bites can result in secondary infections, allergic reactions, pain, irritation, redness, and itching.</a:t>
            </a:r>
            <a:r>
              <a:rPr lang="en-US" dirty="0"/>
              <a:t> </a:t>
            </a:r>
          </a:p>
          <a:p>
            <a:endParaRPr lang="en-US" dirty="0"/>
          </a:p>
          <a:p>
            <a:r>
              <a:rPr lang="en-US" dirty="0"/>
              <a:t>Pictured: Aedes aegypti mosquito, an invasive species of concern across California. </a:t>
            </a:r>
            <a:endParaRPr lang="en-US">
              <a:ea typeface="Calibri"/>
              <a:cs typeface="Calibri"/>
            </a:endParaRPr>
          </a:p>
        </p:txBody>
      </p:sp>
      <p:sp>
        <p:nvSpPr>
          <p:cNvPr id="4" name="Slide Number Placeholder 3"/>
          <p:cNvSpPr>
            <a:spLocks noGrp="1"/>
          </p:cNvSpPr>
          <p:nvPr>
            <p:ph type="sldNum" sz="quarter" idx="5"/>
          </p:nvPr>
        </p:nvSpPr>
        <p:spPr/>
        <p:txBody>
          <a:bodyPr/>
          <a:lstStyle/>
          <a:p>
            <a:fld id="{E2C40387-D8E8-4747-B676-98ED036C8F01}" type="slidenum">
              <a:rPr lang="en-US" smtClean="0"/>
              <a:t>8</a:t>
            </a:fld>
            <a:endParaRPr lang="en-US"/>
          </a:p>
        </p:txBody>
      </p:sp>
    </p:spTree>
    <p:extLst>
      <p:ext uri="{BB962C8B-B14F-4D97-AF65-F5344CB8AC3E}">
        <p14:creationId xmlns:p14="http://schemas.microsoft.com/office/powerpoint/2010/main" val="929972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Mosquitoes are flies. As such, they have four stages in their life cycle (pictured): egg, larva, pupa, and adult. Adult mosquitos lay eggs on or near the water. Larvae hatch from the eggs and live in water, regularly coming to the surface to breathe, often through a specialized respiratory organ called a "siphon". Mosquito larvae, called "wrigglers", are filter feeders, feeding on decaying matter found in the water. After shedding their skin (molting) several times to grow larger, larvae develop into pupae, or "tumblers".  Pupae do not have external mouthparts and do not feed, but they must regularly surface to breathe. An adult mosquito emerges from a mature pupa and flies away to mate and feed, beginning a new cycle. </a:t>
            </a:r>
          </a:p>
          <a:p>
            <a:r>
              <a:rPr lang="en-US" dirty="0"/>
              <a:t>(source: </a:t>
            </a:r>
            <a:r>
              <a:rPr lang="en-US" dirty="0">
                <a:hlinkClick r:id="rId3"/>
              </a:rPr>
              <a:t>https://www.epa.gov/mosquitocontrol/mosquito-life-cycle</a:t>
            </a:r>
            <a:r>
              <a:rPr lang="en-US" dirty="0"/>
              <a:t>)</a:t>
            </a:r>
            <a:endParaRPr lang="en-US">
              <a:ea typeface="Calibri"/>
              <a:cs typeface="Calibri"/>
            </a:endParaRPr>
          </a:p>
          <a:p>
            <a:endParaRPr lang="en-US" dirty="0">
              <a:cs typeface="Calibri"/>
            </a:endParaRPr>
          </a:p>
          <a:p>
            <a:r>
              <a:rPr lang="en-US" dirty="0">
                <a:ea typeface="Calibri"/>
                <a:cs typeface="Calibri"/>
              </a:rPr>
              <a:t>Pictured: Graphic illustration of the lifecycle of the Culex mosquito. </a:t>
            </a:r>
          </a:p>
        </p:txBody>
      </p:sp>
      <p:sp>
        <p:nvSpPr>
          <p:cNvPr id="4" name="Slide Number Placeholder 3"/>
          <p:cNvSpPr>
            <a:spLocks noGrp="1"/>
          </p:cNvSpPr>
          <p:nvPr>
            <p:ph type="sldNum" sz="quarter" idx="5"/>
          </p:nvPr>
        </p:nvSpPr>
        <p:spPr/>
        <p:txBody>
          <a:bodyPr/>
          <a:lstStyle/>
          <a:p>
            <a:fld id="{E2C40387-D8E8-4747-B676-98ED036C8F01}" type="slidenum">
              <a:rPr lang="en-US" smtClean="0"/>
              <a:t>9</a:t>
            </a:fld>
            <a:endParaRPr lang="en-US"/>
          </a:p>
        </p:txBody>
      </p:sp>
    </p:spTree>
    <p:extLst>
      <p:ext uri="{BB962C8B-B14F-4D97-AF65-F5344CB8AC3E}">
        <p14:creationId xmlns:p14="http://schemas.microsoft.com/office/powerpoint/2010/main" val="3445373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This video shows </a:t>
            </a:r>
            <a:r>
              <a:rPr lang="en-US" dirty="0">
                <a:ea typeface="Calibri"/>
                <a:cs typeface="Calibri"/>
              </a:rPr>
              <a:t>mosquito larvae of varying ages (as evident by different sizes) </a:t>
            </a:r>
            <a:r>
              <a:rPr lang="en-US">
                <a:ea typeface="Calibri"/>
                <a:cs typeface="Calibri"/>
              </a:rPr>
              <a:t>and </a:t>
            </a:r>
            <a:r>
              <a:rPr lang="en-US" dirty="0">
                <a:ea typeface="Calibri"/>
                <a:cs typeface="Calibri"/>
              </a:rPr>
              <a:t>at least one </a:t>
            </a:r>
            <a:r>
              <a:rPr lang="en-US">
                <a:ea typeface="Calibri"/>
                <a:cs typeface="Calibri"/>
              </a:rPr>
              <a:t>pupa </a:t>
            </a:r>
            <a:r>
              <a:rPr lang="en-US" dirty="0">
                <a:ea typeface="Calibri"/>
                <a:cs typeface="Calibri"/>
              </a:rPr>
              <a:t>(top center), showing how these juvenile </a:t>
            </a:r>
            <a:r>
              <a:rPr lang="en-US">
                <a:ea typeface="Calibri"/>
                <a:cs typeface="Calibri"/>
              </a:rPr>
              <a:t>stages move </a:t>
            </a:r>
            <a:r>
              <a:rPr lang="en-US" dirty="0">
                <a:ea typeface="Calibri"/>
                <a:cs typeface="Calibri"/>
              </a:rPr>
              <a:t>up and down </a:t>
            </a:r>
            <a:r>
              <a:rPr lang="en-US">
                <a:ea typeface="Calibri"/>
                <a:cs typeface="Calibri"/>
              </a:rPr>
              <a:t>in </a:t>
            </a:r>
            <a:r>
              <a:rPr lang="en-US" dirty="0">
                <a:ea typeface="Calibri"/>
                <a:cs typeface="Calibri"/>
              </a:rPr>
              <a:t>the </a:t>
            </a:r>
            <a:r>
              <a:rPr lang="en-US">
                <a:ea typeface="Calibri"/>
                <a:cs typeface="Calibri"/>
              </a:rPr>
              <a:t>water</a:t>
            </a:r>
            <a:r>
              <a:rPr lang="en-US" dirty="0">
                <a:ea typeface="Calibri"/>
                <a:cs typeface="Calibri"/>
              </a:rPr>
              <a:t> column</a:t>
            </a:r>
            <a:r>
              <a:rPr lang="en-US">
                <a:ea typeface="Calibri"/>
                <a:cs typeface="Calibri"/>
              </a:rPr>
              <a:t>.</a:t>
            </a:r>
          </a:p>
        </p:txBody>
      </p:sp>
      <p:sp>
        <p:nvSpPr>
          <p:cNvPr id="4" name="Slide Number Placeholder 3"/>
          <p:cNvSpPr>
            <a:spLocks noGrp="1"/>
          </p:cNvSpPr>
          <p:nvPr>
            <p:ph type="sldNum" sz="quarter" idx="5"/>
          </p:nvPr>
        </p:nvSpPr>
        <p:spPr/>
        <p:txBody>
          <a:bodyPr/>
          <a:lstStyle/>
          <a:p>
            <a:fld id="{E2C40387-D8E8-4747-B676-98ED036C8F01}" type="slidenum">
              <a:rPr lang="en-US" smtClean="0"/>
              <a:t>10</a:t>
            </a:fld>
            <a:endParaRPr lang="en-US"/>
          </a:p>
        </p:txBody>
      </p:sp>
    </p:spTree>
    <p:extLst>
      <p:ext uri="{BB962C8B-B14F-4D97-AF65-F5344CB8AC3E}">
        <p14:creationId xmlns:p14="http://schemas.microsoft.com/office/powerpoint/2010/main" val="1599204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most common mosquito genera in California is Culex, commonly called the house mosquitoes or encephalitis mosquitoes. </a:t>
            </a:r>
            <a:r>
              <a:rPr lang="en-US"/>
              <a:t>Adult female Culex mosquitoes lay eggs on the surface of stagnant </a:t>
            </a:r>
            <a:r>
              <a:rPr lang="en-US" dirty="0"/>
              <a:t>or slow-moving </a:t>
            </a:r>
            <a:r>
              <a:rPr lang="en-US"/>
              <a:t>water</a:t>
            </a:r>
            <a:r>
              <a:rPr lang="en-US" dirty="0"/>
              <a:t>. They are especially common in freshwater or brackish marshes and wetlands, flooded rice fields, and abandoned swimming pools</a:t>
            </a:r>
            <a:r>
              <a:rPr lang="en-US"/>
              <a:t>. Eggs stick together to form a raft of 100 to 300 eggs. The raft floats on the water. The culex mosquito is a vector of West Nile fever, St Louis encephalitis, and equine encephalitis.</a:t>
            </a:r>
          </a:p>
          <a:p>
            <a:r>
              <a:rPr lang="en-US">
                <a:ea typeface="Calibri"/>
                <a:cs typeface="Calibri"/>
              </a:rPr>
              <a:t>(source </a:t>
            </a:r>
            <a:r>
              <a:rPr lang="en-US">
                <a:hlinkClick r:id="rId3"/>
              </a:rPr>
              <a:t>https://www.cdc.gov/mosquitoes/about/life-cycle-of-culex-mosquitoes.html</a:t>
            </a:r>
            <a:r>
              <a:rPr lang="en-US"/>
              <a:t> )</a:t>
            </a:r>
            <a:endParaRPr lang="en-US" dirty="0"/>
          </a:p>
          <a:p>
            <a:endParaRPr lang="en-US" dirty="0">
              <a:ea typeface="Calibri"/>
              <a:cs typeface="Calibri"/>
            </a:endParaRPr>
          </a:p>
          <a:p>
            <a:r>
              <a:rPr lang="en-US" dirty="0">
                <a:ea typeface="Calibri"/>
                <a:cs typeface="Calibri"/>
              </a:rPr>
              <a:t>Pictured: Culex mosquito adult.</a:t>
            </a:r>
            <a:endParaRPr lang="en-US">
              <a:ea typeface="Calibri"/>
              <a:cs typeface="Calibri"/>
            </a:endParaRPr>
          </a:p>
        </p:txBody>
      </p:sp>
      <p:sp>
        <p:nvSpPr>
          <p:cNvPr id="4" name="Slide Number Placeholder 3"/>
          <p:cNvSpPr>
            <a:spLocks noGrp="1"/>
          </p:cNvSpPr>
          <p:nvPr>
            <p:ph type="sldNum" sz="quarter" idx="5"/>
          </p:nvPr>
        </p:nvSpPr>
        <p:spPr/>
        <p:txBody>
          <a:bodyPr/>
          <a:lstStyle/>
          <a:p>
            <a:fld id="{E2C40387-D8E8-4747-B676-98ED036C8F01}" type="slidenum">
              <a:rPr lang="en-US" smtClean="0"/>
              <a:t>11</a:t>
            </a:fld>
            <a:endParaRPr lang="en-US"/>
          </a:p>
        </p:txBody>
      </p:sp>
    </p:spTree>
    <p:extLst>
      <p:ext uri="{BB962C8B-B14F-4D97-AF65-F5344CB8AC3E}">
        <p14:creationId xmlns:p14="http://schemas.microsoft.com/office/powerpoint/2010/main" val="829494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0CA8BD-0DB8-644A-9282-E9F3E48811BB}"/>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rcRect/>
          <a:stretch/>
        </p:blipFill>
        <p:spPr>
          <a:xfrm>
            <a:off x="0" y="0"/>
            <a:ext cx="12192000" cy="7097485"/>
          </a:xfrm>
          <a:prstGeom prst="rect">
            <a:avLst/>
          </a:prstGeom>
        </p:spPr>
      </p:pic>
      <p:sp>
        <p:nvSpPr>
          <p:cNvPr id="7" name="Title Placeholder 1">
            <a:extLst>
              <a:ext uri="{FF2B5EF4-FFF2-40B4-BE49-F238E27FC236}">
                <a16:creationId xmlns:a16="http://schemas.microsoft.com/office/drawing/2014/main" id="{6E88C916-3666-9740-89F0-549B7BA79015}"/>
              </a:ext>
            </a:extLst>
          </p:cNvPr>
          <p:cNvSpPr>
            <a:spLocks noGrp="1"/>
          </p:cNvSpPr>
          <p:nvPr>
            <p:ph type="title"/>
          </p:nvPr>
        </p:nvSpPr>
        <p:spPr>
          <a:xfrm>
            <a:off x="838200" y="1057321"/>
            <a:ext cx="10515600" cy="1325563"/>
          </a:xfrm>
          <a:prstGeom prst="rect">
            <a:avLst/>
          </a:prstGeom>
          <a:ln>
            <a:noFill/>
          </a:ln>
        </p:spPr>
        <p:txBody>
          <a:bodyPr vert="horz" lIns="91440" tIns="45720" rIns="91440" bIns="45720" rtlCol="0" anchor="ctr">
            <a:normAutofit/>
          </a:bodyPr>
          <a:lstStyle>
            <a:lvl1pPr algn="l">
              <a:defRPr sz="6000">
                <a:solidFill>
                  <a:schemeClr val="bg1"/>
                </a:solidFill>
                <a:effectLst>
                  <a:outerShdw blurRad="50800" dist="38100" dir="2700000" algn="tl" rotWithShape="0">
                    <a:prstClr val="black">
                      <a:alpha val="40000"/>
                    </a:prstClr>
                  </a:outerShdw>
                </a:effectLst>
              </a:defRPr>
            </a:lvl1pPr>
          </a:lstStyle>
          <a:p>
            <a:r>
              <a:rPr lang="en-US"/>
              <a:t>Click to edit Master title style</a:t>
            </a:r>
          </a:p>
        </p:txBody>
      </p:sp>
      <p:sp>
        <p:nvSpPr>
          <p:cNvPr id="11" name="Text Placeholder 10">
            <a:extLst>
              <a:ext uri="{FF2B5EF4-FFF2-40B4-BE49-F238E27FC236}">
                <a16:creationId xmlns:a16="http://schemas.microsoft.com/office/drawing/2014/main" id="{56F8CCC4-58F0-AE4A-83B2-DFB6FD6EAF36}"/>
              </a:ext>
            </a:extLst>
          </p:cNvPr>
          <p:cNvSpPr>
            <a:spLocks noGrp="1"/>
          </p:cNvSpPr>
          <p:nvPr>
            <p:ph type="body" sz="quarter" idx="10" hasCustomPrompt="1"/>
          </p:nvPr>
        </p:nvSpPr>
        <p:spPr>
          <a:xfrm>
            <a:off x="838200" y="4361380"/>
            <a:ext cx="3414109" cy="660400"/>
          </a:xfrm>
        </p:spPr>
        <p:txBody>
          <a:bodyPr>
            <a:normAutofit/>
          </a:bodyPr>
          <a:lstStyle>
            <a:lvl1pPr marL="0" indent="0" algn="l">
              <a:lnSpc>
                <a:spcPct val="100000"/>
              </a:lnSpc>
              <a:buNone/>
              <a:defRPr sz="1800">
                <a:solidFill>
                  <a:schemeClr val="bg1"/>
                </a:solidFill>
              </a:defRPr>
            </a:lvl1pPr>
          </a:lstStyle>
          <a:p>
            <a:pPr lvl="0"/>
            <a:r>
              <a:rPr lang="en-US"/>
              <a:t>Presented by</a:t>
            </a:r>
          </a:p>
        </p:txBody>
      </p:sp>
      <p:sp>
        <p:nvSpPr>
          <p:cNvPr id="19" name="Text Placeholder 18">
            <a:extLst>
              <a:ext uri="{FF2B5EF4-FFF2-40B4-BE49-F238E27FC236}">
                <a16:creationId xmlns:a16="http://schemas.microsoft.com/office/drawing/2014/main" id="{743F913D-44F0-6943-AF7B-1B5EDA4EA863}"/>
              </a:ext>
            </a:extLst>
          </p:cNvPr>
          <p:cNvSpPr>
            <a:spLocks noGrp="1"/>
          </p:cNvSpPr>
          <p:nvPr>
            <p:ph type="body" sz="quarter" idx="11" hasCustomPrompt="1"/>
          </p:nvPr>
        </p:nvSpPr>
        <p:spPr>
          <a:xfrm>
            <a:off x="838200" y="5057207"/>
            <a:ext cx="2859088" cy="531813"/>
          </a:xfrm>
        </p:spPr>
        <p:txBody>
          <a:bodyPr>
            <a:normAutofit/>
          </a:bodyPr>
          <a:lstStyle>
            <a:lvl1pPr marL="0" indent="0" algn="l">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Date</a:t>
            </a:r>
          </a:p>
        </p:txBody>
      </p:sp>
      <p:sp>
        <p:nvSpPr>
          <p:cNvPr id="4" name="Text Placeholder 3">
            <a:extLst>
              <a:ext uri="{FF2B5EF4-FFF2-40B4-BE49-F238E27FC236}">
                <a16:creationId xmlns:a16="http://schemas.microsoft.com/office/drawing/2014/main" id="{E907FFB7-E6B7-604F-AB8A-3636592F9D47}"/>
              </a:ext>
            </a:extLst>
          </p:cNvPr>
          <p:cNvSpPr>
            <a:spLocks noGrp="1"/>
          </p:cNvSpPr>
          <p:nvPr>
            <p:ph type="body" sz="quarter" idx="12" hasCustomPrompt="1"/>
          </p:nvPr>
        </p:nvSpPr>
        <p:spPr>
          <a:xfrm>
            <a:off x="838200" y="2750550"/>
            <a:ext cx="8265886" cy="798192"/>
          </a:xfrm>
        </p:spPr>
        <p:txBody>
          <a:bodyPr>
            <a:noAutofit/>
          </a:bodyPr>
          <a:lstStyle>
            <a:lvl1pPr marL="0" indent="0" algn="l">
              <a:buNone/>
              <a:defRPr sz="3600">
                <a:solidFill>
                  <a:schemeClr val="bg1"/>
                </a:solidFill>
                <a:effectLst>
                  <a:outerShdw blurRad="50800" dist="38100" dir="2700000" algn="tl" rotWithShape="0">
                    <a:prstClr val="black">
                      <a:alpha val="40000"/>
                    </a:prstClr>
                  </a:outerShdw>
                </a:effectLst>
              </a:defRPr>
            </a:lvl1pPr>
          </a:lstStyle>
          <a:p>
            <a:pPr lvl="0"/>
            <a:r>
              <a:rPr lang="en-US"/>
              <a:t>Subtitle here</a:t>
            </a:r>
          </a:p>
        </p:txBody>
      </p:sp>
    </p:spTree>
    <p:extLst>
      <p:ext uri="{BB962C8B-B14F-4D97-AF65-F5344CB8AC3E}">
        <p14:creationId xmlns:p14="http://schemas.microsoft.com/office/powerpoint/2010/main" val="2000181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DBB1BB-D2E3-8E41-AA94-A70F0C76979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1598278"/>
          </a:xfrm>
          <a:prstGeom prst="rect">
            <a:avLst/>
          </a:prstGeom>
        </p:spPr>
      </p:pic>
      <p:sp>
        <p:nvSpPr>
          <p:cNvPr id="2" name="Title 1"/>
          <p:cNvSpPr>
            <a:spLocks noGrp="1"/>
          </p:cNvSpPr>
          <p:nvPr>
            <p:ph type="title"/>
          </p:nvPr>
        </p:nvSpPr>
        <p:spPr>
          <a:xfrm>
            <a:off x="684734" y="313786"/>
            <a:ext cx="10817838" cy="767528"/>
          </a:xfrm>
          <a:noFill/>
        </p:spPr>
        <p:txBody>
          <a:bodyPr>
            <a:normAutofit/>
          </a:bodyPr>
          <a:lstStyle>
            <a:lvl1pPr>
              <a:defRPr sz="350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p>
        </p:txBody>
      </p:sp>
      <p:sp>
        <p:nvSpPr>
          <p:cNvPr id="3" name="Date Placeholder 2"/>
          <p:cNvSpPr>
            <a:spLocks noGrp="1"/>
          </p:cNvSpPr>
          <p:nvPr>
            <p:ph type="dt" sz="half" idx="10"/>
          </p:nvPr>
        </p:nvSpPr>
        <p:spPr/>
        <p:txBody>
          <a:bodyPr/>
          <a:lstStyle/>
          <a:p>
            <a:fld id="{2FCAF34E-9A6B-4D28-A7B9-972D816465A9}" type="datetimeFigureOut">
              <a:rPr lang="en-US" smtClean="0"/>
              <a:t>8/19/24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a:p>
        </p:txBody>
      </p:sp>
      <p:sp>
        <p:nvSpPr>
          <p:cNvPr id="10" name="Text Placeholder 2">
            <a:extLst>
              <a:ext uri="{FF2B5EF4-FFF2-40B4-BE49-F238E27FC236}">
                <a16:creationId xmlns:a16="http://schemas.microsoft.com/office/drawing/2014/main" id="{9A24928A-1E60-514D-A9CC-960B78A9B436}"/>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897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DBB1BB-D2E3-8E41-AA94-A70F0C76979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2657" y="0"/>
            <a:ext cx="12257314" cy="1617141"/>
          </a:xfrm>
          <a:prstGeom prst="rect">
            <a:avLst/>
          </a:prstGeom>
        </p:spPr>
      </p:pic>
      <p:sp>
        <p:nvSpPr>
          <p:cNvPr id="2" name="Title 1"/>
          <p:cNvSpPr>
            <a:spLocks noGrp="1"/>
          </p:cNvSpPr>
          <p:nvPr>
            <p:ph type="title"/>
          </p:nvPr>
        </p:nvSpPr>
        <p:spPr>
          <a:xfrm>
            <a:off x="684733" y="55078"/>
            <a:ext cx="10970237" cy="1257014"/>
          </a:xfrm>
          <a:noFill/>
        </p:spPr>
        <p:txBody>
          <a:bodyPr>
            <a:normAutofit/>
          </a:bodyPr>
          <a:lstStyle>
            <a:lvl1pPr>
              <a:defRPr sz="350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p>
        </p:txBody>
      </p:sp>
      <p:sp>
        <p:nvSpPr>
          <p:cNvPr id="3" name="Date Placeholder 2"/>
          <p:cNvSpPr>
            <a:spLocks noGrp="1"/>
          </p:cNvSpPr>
          <p:nvPr>
            <p:ph type="dt" sz="half" idx="10"/>
          </p:nvPr>
        </p:nvSpPr>
        <p:spPr/>
        <p:txBody>
          <a:bodyPr/>
          <a:lstStyle/>
          <a:p>
            <a:fld id="{2FCAF34E-9A6B-4D28-A7B9-972D816465A9}" type="datetimeFigureOut">
              <a:rPr lang="en-US" smtClean="0"/>
              <a:t>8/19/24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a:p>
        </p:txBody>
      </p:sp>
      <p:sp>
        <p:nvSpPr>
          <p:cNvPr id="10" name="Text Placeholder 2">
            <a:extLst>
              <a:ext uri="{FF2B5EF4-FFF2-40B4-BE49-F238E27FC236}">
                <a16:creationId xmlns:a16="http://schemas.microsoft.com/office/drawing/2014/main" id="{9A24928A-1E60-514D-A9CC-960B78A9B436}"/>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2276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DBB1BB-D2E3-8E41-AA94-A70F0C76979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2655" y="0"/>
            <a:ext cx="12257310" cy="1617141"/>
          </a:xfrm>
          <a:prstGeom prst="rect">
            <a:avLst/>
          </a:prstGeom>
        </p:spPr>
      </p:pic>
      <p:sp>
        <p:nvSpPr>
          <p:cNvPr id="2" name="Title 1"/>
          <p:cNvSpPr>
            <a:spLocks noGrp="1"/>
          </p:cNvSpPr>
          <p:nvPr>
            <p:ph type="title"/>
          </p:nvPr>
        </p:nvSpPr>
        <p:spPr>
          <a:xfrm>
            <a:off x="684734" y="14437"/>
            <a:ext cx="10515600" cy="1325563"/>
          </a:xfrm>
          <a:noFill/>
        </p:spPr>
        <p:txBody>
          <a:bodyPr>
            <a:normAutofit/>
          </a:bodyPr>
          <a:lstStyle>
            <a:lvl1pPr>
              <a:defRPr sz="350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p>
        </p:txBody>
      </p:sp>
      <p:sp>
        <p:nvSpPr>
          <p:cNvPr id="3" name="Date Placeholder 2"/>
          <p:cNvSpPr>
            <a:spLocks noGrp="1"/>
          </p:cNvSpPr>
          <p:nvPr>
            <p:ph type="dt" sz="half" idx="10"/>
          </p:nvPr>
        </p:nvSpPr>
        <p:spPr/>
        <p:txBody>
          <a:bodyPr/>
          <a:lstStyle/>
          <a:p>
            <a:fld id="{2FCAF34E-9A6B-4D28-A7B9-972D816465A9}" type="datetimeFigureOut">
              <a:rPr lang="en-US" smtClean="0"/>
              <a:t>8/19/24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a:p>
        </p:txBody>
      </p:sp>
      <p:sp>
        <p:nvSpPr>
          <p:cNvPr id="10" name="Text Placeholder 2">
            <a:extLst>
              <a:ext uri="{FF2B5EF4-FFF2-40B4-BE49-F238E27FC236}">
                <a16:creationId xmlns:a16="http://schemas.microsoft.com/office/drawing/2014/main" id="{9A24928A-1E60-514D-A9CC-960B78A9B436}"/>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7758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CAF34E-9A6B-4D28-A7B9-972D816465A9}" type="datetimeFigureOut">
              <a:rPr lang="en-US" smtClean="0"/>
              <a:t>8/19/24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5AB6C3-3666-4A99-912F-5AB9870711E1}" type="slidenum">
              <a:rPr lang="en-US" smtClean="0"/>
              <a:t>‹#›</a:t>
            </a:fld>
            <a:endParaRPr lang="en-US"/>
          </a:p>
        </p:txBody>
      </p:sp>
      <p:sp>
        <p:nvSpPr>
          <p:cNvPr id="5" name="Rectangle 4">
            <a:extLst>
              <a:ext uri="{FF2B5EF4-FFF2-40B4-BE49-F238E27FC236}">
                <a16:creationId xmlns:a16="http://schemas.microsoft.com/office/drawing/2014/main" id="{32071C8D-2A51-D246-AA94-E9CB910FBB98}"/>
              </a:ext>
            </a:extLst>
          </p:cNvPr>
          <p:cNvSpPr/>
          <p:nvPr userDrawn="1"/>
        </p:nvSpPr>
        <p:spPr>
          <a:xfrm>
            <a:off x="6390640" y="6085840"/>
            <a:ext cx="5516880" cy="772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57946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hasCustomPrompt="1"/>
          </p:nvPr>
        </p:nvSpPr>
        <p:spPr>
          <a:xfrm>
            <a:off x="5183188" y="987425"/>
            <a:ext cx="6172200" cy="4873625"/>
          </a:xfrm>
        </p:spPr>
        <p:txBody>
          <a:bodyPr/>
          <a:lstStyle>
            <a:lvl1pPr>
              <a:defRPr sz="2800"/>
            </a:lvl1pPr>
            <a:lvl2pPr>
              <a:defRPr sz="25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FCAF34E-9A6B-4D28-A7B9-972D816465A9}" type="datetimeFigureOut">
              <a:rPr lang="en-US" smtClean="0"/>
              <a:t>8/19/24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5AB6C3-3666-4A99-912F-5AB9870711E1}" type="slidenum">
              <a:rPr lang="en-US" smtClean="0"/>
              <a:t>‹#›</a:t>
            </a:fld>
            <a:endParaRPr lang="en-US"/>
          </a:p>
        </p:txBody>
      </p:sp>
    </p:spTree>
    <p:extLst>
      <p:ext uri="{BB962C8B-B14F-4D97-AF65-F5344CB8AC3E}">
        <p14:creationId xmlns:p14="http://schemas.microsoft.com/office/powerpoint/2010/main" val="4241054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PictureRight with Text">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6875874" y="130630"/>
            <a:ext cx="5178239" cy="6590846"/>
          </a:xfrm>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Slide Number Placeholder 6"/>
          <p:cNvSpPr>
            <a:spLocks noGrp="1"/>
          </p:cNvSpPr>
          <p:nvPr>
            <p:ph type="sldNum" sz="quarter" idx="12"/>
          </p:nvPr>
        </p:nvSpPr>
        <p:spPr>
          <a:xfrm>
            <a:off x="3770811" y="6356350"/>
            <a:ext cx="2743200" cy="365125"/>
          </a:xfrm>
        </p:spPr>
        <p:txBody>
          <a:bodyPr/>
          <a:lstStyle/>
          <a:p>
            <a:fld id="{B65AB6C3-3666-4A99-912F-5AB9870711E1}" type="slidenum">
              <a:rPr lang="en-US" smtClean="0"/>
              <a:t>‹#›</a:t>
            </a:fld>
            <a:endParaRPr lang="en-US"/>
          </a:p>
        </p:txBody>
      </p:sp>
      <p:sp>
        <p:nvSpPr>
          <p:cNvPr id="16" name="Text Placeholder 2">
            <a:extLst>
              <a:ext uri="{FF2B5EF4-FFF2-40B4-BE49-F238E27FC236}">
                <a16:creationId xmlns:a16="http://schemas.microsoft.com/office/drawing/2014/main" id="{72F85374-D0B7-6940-BDEE-221BD6F4225F}"/>
              </a:ext>
            </a:extLst>
          </p:cNvPr>
          <p:cNvSpPr>
            <a:spLocks noGrp="1"/>
          </p:cNvSpPr>
          <p:nvPr>
            <p:ph idx="15"/>
          </p:nvPr>
        </p:nvSpPr>
        <p:spPr>
          <a:xfrm>
            <a:off x="838200"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CAF34E-9A6B-4D28-A7B9-972D816465A9}" type="datetimeFigureOut">
              <a:rPr lang="en-US" smtClean="0"/>
              <a:t>8/19/24</a:t>
            </a:fld>
            <a:endParaRPr lang="en-US"/>
          </a:p>
        </p:txBody>
      </p:sp>
      <p:sp>
        <p:nvSpPr>
          <p:cNvPr id="15" name="Title Placeholder 1">
            <a:extLst>
              <a:ext uri="{FF2B5EF4-FFF2-40B4-BE49-F238E27FC236}">
                <a16:creationId xmlns:a16="http://schemas.microsoft.com/office/drawing/2014/main" id="{BEE63C50-1412-2E42-A934-5BA2B928B334}"/>
              </a:ext>
            </a:extLst>
          </p:cNvPr>
          <p:cNvSpPr>
            <a:spLocks noGrp="1"/>
          </p:cNvSpPr>
          <p:nvPr>
            <p:ph type="title"/>
          </p:nvPr>
        </p:nvSpPr>
        <p:spPr>
          <a:xfrm>
            <a:off x="838200" y="681037"/>
            <a:ext cx="5675811" cy="1325563"/>
          </a:xfrm>
          <a:prstGeom prst="rect">
            <a:avLst/>
          </a:prstGeom>
        </p:spPr>
        <p:txBody>
          <a:bodyPr vert="horz" lIns="91440" tIns="45720" rIns="91440" bIns="45720" rtlCol="0" anchor="t" anchorCtr="0">
            <a:noAutofit/>
          </a:bodyPr>
          <a:lstStyle/>
          <a:p>
            <a:r>
              <a:rPr lang="en-US"/>
              <a:t>Click to edit Master title style</a:t>
            </a:r>
          </a:p>
        </p:txBody>
      </p:sp>
      <p:sp>
        <p:nvSpPr>
          <p:cNvPr id="2" name="Rectangle 1">
            <a:extLst>
              <a:ext uri="{FF2B5EF4-FFF2-40B4-BE49-F238E27FC236}">
                <a16:creationId xmlns:a16="http://schemas.microsoft.com/office/drawing/2014/main" id="{48765EA4-6984-5848-8818-2A8FAE52ED87}"/>
              </a:ext>
            </a:extLst>
          </p:cNvPr>
          <p:cNvSpPr/>
          <p:nvPr userDrawn="1"/>
        </p:nvSpPr>
        <p:spPr>
          <a:xfrm>
            <a:off x="6308035" y="6176962"/>
            <a:ext cx="1657405"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2">
            <a:extLst>
              <a:ext uri="{FF2B5EF4-FFF2-40B4-BE49-F238E27FC236}">
                <a16:creationId xmlns:a16="http://schemas.microsoft.com/office/drawing/2014/main" id="{B5A84DAB-EC3E-0B44-B20D-4056EC3F0125}"/>
              </a:ext>
            </a:extLst>
          </p:cNvPr>
          <p:cNvSpPr>
            <a:spLocks noGrp="1"/>
          </p:cNvSpPr>
          <p:nvPr>
            <p:ph type="pic" idx="16"/>
          </p:nvPr>
        </p:nvSpPr>
        <p:spPr>
          <a:xfrm>
            <a:off x="6875874" y="133577"/>
            <a:ext cx="5178239" cy="6590846"/>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367589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PictureLeft with Text">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152400" y="152400"/>
            <a:ext cx="5137806" cy="6569075"/>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ext Placeholder 2">
            <a:extLst>
              <a:ext uri="{FF2B5EF4-FFF2-40B4-BE49-F238E27FC236}">
                <a16:creationId xmlns:a16="http://schemas.microsoft.com/office/drawing/2014/main" id="{4E688AFC-0F3C-934F-ACB2-4EF128FCF622}"/>
              </a:ext>
            </a:extLst>
          </p:cNvPr>
          <p:cNvSpPr>
            <a:spLocks noGrp="1"/>
          </p:cNvSpPr>
          <p:nvPr>
            <p:ph idx="16"/>
          </p:nvPr>
        </p:nvSpPr>
        <p:spPr>
          <a:xfrm>
            <a:off x="5677988"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4">
            <a:extLst>
              <a:ext uri="{FF2B5EF4-FFF2-40B4-BE49-F238E27FC236}">
                <a16:creationId xmlns:a16="http://schemas.microsoft.com/office/drawing/2014/main" id="{294EB706-0D78-4B4D-9752-B222D4B427D2}"/>
              </a:ext>
            </a:extLst>
          </p:cNvPr>
          <p:cNvSpPr>
            <a:spLocks noGrp="1"/>
          </p:cNvSpPr>
          <p:nvPr>
            <p:ph type="dt" sz="half" idx="10"/>
          </p:nvPr>
        </p:nvSpPr>
        <p:spPr>
          <a:xfrm>
            <a:off x="5677989" y="6356350"/>
            <a:ext cx="2743200" cy="365125"/>
          </a:xfrm>
        </p:spPr>
        <p:txBody>
          <a:bodyPr/>
          <a:lstStyle/>
          <a:p>
            <a:fld id="{2FCAF34E-9A6B-4D28-A7B9-972D816465A9}" type="datetimeFigureOut">
              <a:rPr lang="en-US" smtClean="0"/>
              <a:t>8/19/24</a:t>
            </a:fld>
            <a:endParaRPr lang="en-US"/>
          </a:p>
        </p:txBody>
      </p:sp>
      <p:sp>
        <p:nvSpPr>
          <p:cNvPr id="10" name="Slide Number Placeholder 4">
            <a:extLst>
              <a:ext uri="{FF2B5EF4-FFF2-40B4-BE49-F238E27FC236}">
                <a16:creationId xmlns:a16="http://schemas.microsoft.com/office/drawing/2014/main" id="{E93944E4-DF33-4C41-8E07-6F86F4A7CA5C}"/>
              </a:ext>
            </a:extLst>
          </p:cNvPr>
          <p:cNvSpPr>
            <a:spLocks noGrp="1"/>
          </p:cNvSpPr>
          <p:nvPr>
            <p:ph type="sldNum" sz="quarter" idx="12"/>
          </p:nvPr>
        </p:nvSpPr>
        <p:spPr>
          <a:xfrm>
            <a:off x="8610600" y="6356350"/>
            <a:ext cx="2743200" cy="365125"/>
          </a:xfrm>
        </p:spPr>
        <p:txBody>
          <a:bodyPr/>
          <a:lstStyle/>
          <a:p>
            <a:fld id="{B65AB6C3-3666-4A99-912F-5AB9870711E1}" type="slidenum">
              <a:rPr lang="en-US" smtClean="0"/>
              <a:t>‹#›</a:t>
            </a:fld>
            <a:endParaRPr lang="en-US"/>
          </a:p>
        </p:txBody>
      </p:sp>
      <p:sp>
        <p:nvSpPr>
          <p:cNvPr id="11" name="Title Placeholder 1">
            <a:extLst>
              <a:ext uri="{FF2B5EF4-FFF2-40B4-BE49-F238E27FC236}">
                <a16:creationId xmlns:a16="http://schemas.microsoft.com/office/drawing/2014/main" id="{4B7F958F-69A1-D94A-976F-4605308CC028}"/>
              </a:ext>
            </a:extLst>
          </p:cNvPr>
          <p:cNvSpPr>
            <a:spLocks noGrp="1"/>
          </p:cNvSpPr>
          <p:nvPr>
            <p:ph type="title"/>
          </p:nvPr>
        </p:nvSpPr>
        <p:spPr>
          <a:xfrm>
            <a:off x="5677988" y="681037"/>
            <a:ext cx="5675811" cy="1325563"/>
          </a:xfrm>
          <a:prstGeom prst="rect">
            <a:avLst/>
          </a:prstGeom>
        </p:spPr>
        <p:txBody>
          <a:bodyPr vert="horz" lIns="91440" tIns="45720" rIns="91440" bIns="45720" rtlCol="0" anchor="t" anchorCtr="0">
            <a:noAutofit/>
          </a:bodyPr>
          <a:lstStyle/>
          <a:p>
            <a:r>
              <a:rPr lang="en-US"/>
              <a:t>Click to edit Master title style</a:t>
            </a:r>
          </a:p>
        </p:txBody>
      </p:sp>
      <p:sp>
        <p:nvSpPr>
          <p:cNvPr id="7" name="Rectangle 6">
            <a:extLst>
              <a:ext uri="{FF2B5EF4-FFF2-40B4-BE49-F238E27FC236}">
                <a16:creationId xmlns:a16="http://schemas.microsoft.com/office/drawing/2014/main" id="{58FE2F57-8BC4-4C49-9F97-4B6098A8A6BB}"/>
              </a:ext>
            </a:extLst>
          </p:cNvPr>
          <p:cNvSpPr/>
          <p:nvPr userDrawn="1"/>
        </p:nvSpPr>
        <p:spPr>
          <a:xfrm>
            <a:off x="6096000" y="6176962"/>
            <a:ext cx="5781040"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04762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PictureRight with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88EBAB-B081-694E-9499-A18ACD006188}"/>
              </a:ext>
            </a:extLst>
          </p:cNvPr>
          <p:cNvSpPr/>
          <p:nvPr userDrawn="1"/>
        </p:nvSpPr>
        <p:spPr>
          <a:xfrm>
            <a:off x="6321287" y="6176962"/>
            <a:ext cx="1644153"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6875876" y="130628"/>
            <a:ext cx="5185496" cy="3278503"/>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Picture Placeholder 2">
            <a:extLst>
              <a:ext uri="{FF2B5EF4-FFF2-40B4-BE49-F238E27FC236}">
                <a16:creationId xmlns:a16="http://schemas.microsoft.com/office/drawing/2014/main" id="{B35CAD8E-52A8-3B41-B832-F31E95F81F63}"/>
              </a:ext>
            </a:extLst>
          </p:cNvPr>
          <p:cNvSpPr>
            <a:spLocks noGrp="1"/>
          </p:cNvSpPr>
          <p:nvPr>
            <p:ph type="pic" idx="14"/>
          </p:nvPr>
        </p:nvSpPr>
        <p:spPr>
          <a:xfrm>
            <a:off x="6875874" y="3448870"/>
            <a:ext cx="5185497" cy="3258633"/>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Slide Number Placeholder 6"/>
          <p:cNvSpPr>
            <a:spLocks noGrp="1"/>
          </p:cNvSpPr>
          <p:nvPr>
            <p:ph type="sldNum" sz="quarter" idx="12"/>
          </p:nvPr>
        </p:nvSpPr>
        <p:spPr>
          <a:xfrm>
            <a:off x="3770811" y="6356350"/>
            <a:ext cx="2743200" cy="365125"/>
          </a:xfrm>
        </p:spPr>
        <p:txBody>
          <a:bodyPr/>
          <a:lstStyle/>
          <a:p>
            <a:fld id="{B65AB6C3-3666-4A99-912F-5AB9870711E1}" type="slidenum">
              <a:rPr lang="en-US" smtClean="0"/>
              <a:t>‹#›</a:t>
            </a:fld>
            <a:endParaRPr lang="en-US"/>
          </a:p>
        </p:txBody>
      </p:sp>
      <p:sp>
        <p:nvSpPr>
          <p:cNvPr id="16" name="Text Placeholder 2">
            <a:extLst>
              <a:ext uri="{FF2B5EF4-FFF2-40B4-BE49-F238E27FC236}">
                <a16:creationId xmlns:a16="http://schemas.microsoft.com/office/drawing/2014/main" id="{72F85374-D0B7-6940-BDEE-221BD6F4225F}"/>
              </a:ext>
            </a:extLst>
          </p:cNvPr>
          <p:cNvSpPr>
            <a:spLocks noGrp="1"/>
          </p:cNvSpPr>
          <p:nvPr>
            <p:ph idx="15"/>
          </p:nvPr>
        </p:nvSpPr>
        <p:spPr>
          <a:xfrm>
            <a:off x="838200"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CAF34E-9A6B-4D28-A7B9-972D816465A9}" type="datetimeFigureOut">
              <a:rPr lang="en-US" smtClean="0"/>
              <a:t>8/19/24</a:t>
            </a:fld>
            <a:endParaRPr lang="en-US"/>
          </a:p>
        </p:txBody>
      </p:sp>
      <p:sp>
        <p:nvSpPr>
          <p:cNvPr id="15" name="Title Placeholder 1">
            <a:extLst>
              <a:ext uri="{FF2B5EF4-FFF2-40B4-BE49-F238E27FC236}">
                <a16:creationId xmlns:a16="http://schemas.microsoft.com/office/drawing/2014/main" id="{BEE63C50-1412-2E42-A934-5BA2B928B334}"/>
              </a:ext>
            </a:extLst>
          </p:cNvPr>
          <p:cNvSpPr>
            <a:spLocks noGrp="1"/>
          </p:cNvSpPr>
          <p:nvPr>
            <p:ph type="title"/>
          </p:nvPr>
        </p:nvSpPr>
        <p:spPr>
          <a:xfrm>
            <a:off x="838200" y="681037"/>
            <a:ext cx="5675811" cy="1325563"/>
          </a:xfrm>
          <a:prstGeom prst="rect">
            <a:avLst/>
          </a:prstGeom>
        </p:spPr>
        <p:txBody>
          <a:bodyPr vert="horz" lIns="91440" tIns="45720" rIns="91440" bIns="45720" rtlCol="0" anchor="t" anchorCtr="0">
            <a:noAutofit/>
          </a:bodyPr>
          <a:lstStyle/>
          <a:p>
            <a:r>
              <a:rPr lang="en-US"/>
              <a:t>Click to edit Master title style</a:t>
            </a:r>
          </a:p>
        </p:txBody>
      </p:sp>
    </p:spTree>
    <p:extLst>
      <p:ext uri="{BB962C8B-B14F-4D97-AF65-F5344CB8AC3E}">
        <p14:creationId xmlns:p14="http://schemas.microsoft.com/office/powerpoint/2010/main" val="24649712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PictureLeft with Text">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152401" y="217714"/>
            <a:ext cx="5160666" cy="3211286"/>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Picture Placeholder 2">
            <a:extLst>
              <a:ext uri="{FF2B5EF4-FFF2-40B4-BE49-F238E27FC236}">
                <a16:creationId xmlns:a16="http://schemas.microsoft.com/office/drawing/2014/main" id="{B35CAD8E-52A8-3B41-B832-F31E95F81F63}"/>
              </a:ext>
            </a:extLst>
          </p:cNvPr>
          <p:cNvSpPr>
            <a:spLocks noGrp="1"/>
          </p:cNvSpPr>
          <p:nvPr>
            <p:ph type="pic" idx="14"/>
          </p:nvPr>
        </p:nvSpPr>
        <p:spPr>
          <a:xfrm>
            <a:off x="152400" y="3429000"/>
            <a:ext cx="5160666" cy="3292475"/>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ext Placeholder 2">
            <a:extLst>
              <a:ext uri="{FF2B5EF4-FFF2-40B4-BE49-F238E27FC236}">
                <a16:creationId xmlns:a16="http://schemas.microsoft.com/office/drawing/2014/main" id="{80B5C06A-4695-D04A-B4EC-9611DA53EE00}"/>
              </a:ext>
            </a:extLst>
          </p:cNvPr>
          <p:cNvSpPr>
            <a:spLocks noGrp="1"/>
          </p:cNvSpPr>
          <p:nvPr>
            <p:ph idx="16"/>
          </p:nvPr>
        </p:nvSpPr>
        <p:spPr>
          <a:xfrm>
            <a:off x="5677988"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4">
            <a:extLst>
              <a:ext uri="{FF2B5EF4-FFF2-40B4-BE49-F238E27FC236}">
                <a16:creationId xmlns:a16="http://schemas.microsoft.com/office/drawing/2014/main" id="{A7C7B9C6-41DC-8E4C-AC0C-BF219311D4ED}"/>
              </a:ext>
            </a:extLst>
          </p:cNvPr>
          <p:cNvSpPr>
            <a:spLocks noGrp="1"/>
          </p:cNvSpPr>
          <p:nvPr>
            <p:ph type="dt" sz="half" idx="10"/>
          </p:nvPr>
        </p:nvSpPr>
        <p:spPr>
          <a:xfrm>
            <a:off x="5677989" y="6356350"/>
            <a:ext cx="2743200" cy="365125"/>
          </a:xfrm>
        </p:spPr>
        <p:txBody>
          <a:bodyPr/>
          <a:lstStyle/>
          <a:p>
            <a:fld id="{2FCAF34E-9A6B-4D28-A7B9-972D816465A9}" type="datetimeFigureOut">
              <a:rPr lang="en-US" smtClean="0"/>
              <a:t>8/19/24</a:t>
            </a:fld>
            <a:endParaRPr lang="en-US"/>
          </a:p>
        </p:txBody>
      </p:sp>
      <p:sp>
        <p:nvSpPr>
          <p:cNvPr id="10" name="Slide Number Placeholder 4">
            <a:extLst>
              <a:ext uri="{FF2B5EF4-FFF2-40B4-BE49-F238E27FC236}">
                <a16:creationId xmlns:a16="http://schemas.microsoft.com/office/drawing/2014/main" id="{B1982A7A-1223-C34E-B84C-91F804438A36}"/>
              </a:ext>
            </a:extLst>
          </p:cNvPr>
          <p:cNvSpPr>
            <a:spLocks noGrp="1"/>
          </p:cNvSpPr>
          <p:nvPr>
            <p:ph type="sldNum" sz="quarter" idx="12"/>
          </p:nvPr>
        </p:nvSpPr>
        <p:spPr>
          <a:xfrm>
            <a:off x="8610600" y="6356350"/>
            <a:ext cx="2743200" cy="365125"/>
          </a:xfrm>
        </p:spPr>
        <p:txBody>
          <a:bodyPr/>
          <a:lstStyle/>
          <a:p>
            <a:fld id="{B65AB6C3-3666-4A99-912F-5AB9870711E1}" type="slidenum">
              <a:rPr lang="en-US" smtClean="0"/>
              <a:t>‹#›</a:t>
            </a:fld>
            <a:endParaRPr lang="en-US"/>
          </a:p>
        </p:txBody>
      </p:sp>
      <p:sp>
        <p:nvSpPr>
          <p:cNvPr id="11" name="Title Placeholder 1">
            <a:extLst>
              <a:ext uri="{FF2B5EF4-FFF2-40B4-BE49-F238E27FC236}">
                <a16:creationId xmlns:a16="http://schemas.microsoft.com/office/drawing/2014/main" id="{8B182AA3-5BE9-FB41-8469-AA22466C00A3}"/>
              </a:ext>
            </a:extLst>
          </p:cNvPr>
          <p:cNvSpPr>
            <a:spLocks noGrp="1"/>
          </p:cNvSpPr>
          <p:nvPr>
            <p:ph type="title"/>
          </p:nvPr>
        </p:nvSpPr>
        <p:spPr>
          <a:xfrm>
            <a:off x="5677988" y="681037"/>
            <a:ext cx="5675811" cy="1325563"/>
          </a:xfrm>
          <a:prstGeom prst="rect">
            <a:avLst/>
          </a:prstGeom>
        </p:spPr>
        <p:txBody>
          <a:bodyPr vert="horz" lIns="91440" tIns="45720" rIns="91440" bIns="45720" rtlCol="0" anchor="t" anchorCtr="0">
            <a:noAutofit/>
          </a:bodyPr>
          <a:lstStyle/>
          <a:p>
            <a:r>
              <a:rPr lang="en-US"/>
              <a:t>Click to edit Master title style</a:t>
            </a:r>
          </a:p>
        </p:txBody>
      </p:sp>
      <p:sp>
        <p:nvSpPr>
          <p:cNvPr id="12" name="Rectangle 11">
            <a:extLst>
              <a:ext uri="{FF2B5EF4-FFF2-40B4-BE49-F238E27FC236}">
                <a16:creationId xmlns:a16="http://schemas.microsoft.com/office/drawing/2014/main" id="{12BA4694-FB48-6F4A-8A5C-D1D81285C306}"/>
              </a:ext>
            </a:extLst>
          </p:cNvPr>
          <p:cNvSpPr/>
          <p:nvPr userDrawn="1"/>
        </p:nvSpPr>
        <p:spPr>
          <a:xfrm>
            <a:off x="6190455" y="6176962"/>
            <a:ext cx="5675811"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3902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PictureRight with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3350BD6-B391-2240-B22E-E25C7A02B6EC}"/>
              </a:ext>
            </a:extLst>
          </p:cNvPr>
          <p:cNvSpPr/>
          <p:nvPr userDrawn="1"/>
        </p:nvSpPr>
        <p:spPr>
          <a:xfrm>
            <a:off x="6268278" y="6176962"/>
            <a:ext cx="1697162"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9308203" y="190499"/>
            <a:ext cx="2731397" cy="3209803"/>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6918729" y="190500"/>
            <a:ext cx="2389474" cy="3215772"/>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Picture Placeholder 2">
            <a:extLst>
              <a:ext uri="{FF2B5EF4-FFF2-40B4-BE49-F238E27FC236}">
                <a16:creationId xmlns:a16="http://schemas.microsoft.com/office/drawing/2014/main" id="{B35CAD8E-52A8-3B41-B832-F31E95F81F63}"/>
              </a:ext>
            </a:extLst>
          </p:cNvPr>
          <p:cNvSpPr>
            <a:spLocks noGrp="1"/>
          </p:cNvSpPr>
          <p:nvPr>
            <p:ph type="pic" idx="14"/>
          </p:nvPr>
        </p:nvSpPr>
        <p:spPr>
          <a:xfrm>
            <a:off x="6918729" y="3419595"/>
            <a:ext cx="5120871" cy="3301879"/>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Slide Number Placeholder 6"/>
          <p:cNvSpPr>
            <a:spLocks noGrp="1"/>
          </p:cNvSpPr>
          <p:nvPr>
            <p:ph type="sldNum" sz="quarter" idx="12"/>
          </p:nvPr>
        </p:nvSpPr>
        <p:spPr>
          <a:xfrm>
            <a:off x="3770811" y="6356350"/>
            <a:ext cx="2743200" cy="365125"/>
          </a:xfrm>
        </p:spPr>
        <p:txBody>
          <a:bodyPr/>
          <a:lstStyle/>
          <a:p>
            <a:fld id="{B65AB6C3-3666-4A99-912F-5AB9870711E1}" type="slidenum">
              <a:rPr lang="en-US" smtClean="0"/>
              <a:t>‹#›</a:t>
            </a:fld>
            <a:endParaRPr lang="en-US"/>
          </a:p>
        </p:txBody>
      </p:sp>
      <p:sp>
        <p:nvSpPr>
          <p:cNvPr id="16" name="Text Placeholder 2">
            <a:extLst>
              <a:ext uri="{FF2B5EF4-FFF2-40B4-BE49-F238E27FC236}">
                <a16:creationId xmlns:a16="http://schemas.microsoft.com/office/drawing/2014/main" id="{72F85374-D0B7-6940-BDEE-221BD6F4225F}"/>
              </a:ext>
            </a:extLst>
          </p:cNvPr>
          <p:cNvSpPr>
            <a:spLocks noGrp="1"/>
          </p:cNvSpPr>
          <p:nvPr>
            <p:ph idx="15"/>
          </p:nvPr>
        </p:nvSpPr>
        <p:spPr>
          <a:xfrm>
            <a:off x="838200"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CAF34E-9A6B-4D28-A7B9-972D816465A9}" type="datetimeFigureOut">
              <a:rPr lang="en-US" smtClean="0"/>
              <a:t>8/19/24</a:t>
            </a:fld>
            <a:endParaRPr lang="en-US"/>
          </a:p>
        </p:txBody>
      </p:sp>
      <p:sp>
        <p:nvSpPr>
          <p:cNvPr id="15" name="Title Placeholder 1">
            <a:extLst>
              <a:ext uri="{FF2B5EF4-FFF2-40B4-BE49-F238E27FC236}">
                <a16:creationId xmlns:a16="http://schemas.microsoft.com/office/drawing/2014/main" id="{BEE63C50-1412-2E42-A934-5BA2B928B334}"/>
              </a:ext>
            </a:extLst>
          </p:cNvPr>
          <p:cNvSpPr>
            <a:spLocks noGrp="1"/>
          </p:cNvSpPr>
          <p:nvPr>
            <p:ph type="title"/>
          </p:nvPr>
        </p:nvSpPr>
        <p:spPr>
          <a:xfrm>
            <a:off x="838200" y="681037"/>
            <a:ext cx="5675811" cy="1325563"/>
          </a:xfrm>
          <a:prstGeom prst="rect">
            <a:avLst/>
          </a:prstGeom>
        </p:spPr>
        <p:txBody>
          <a:bodyPr vert="horz" lIns="91440" tIns="45720" rIns="91440" bIns="45720" rtlCol="0" anchor="t" anchorCtr="0">
            <a:noAutofit/>
          </a:bodyPr>
          <a:lstStyle/>
          <a:p>
            <a:r>
              <a:rPr lang="en-US"/>
              <a:t>Click to edit Master title style</a:t>
            </a:r>
          </a:p>
        </p:txBody>
      </p:sp>
    </p:spTree>
    <p:extLst>
      <p:ext uri="{BB962C8B-B14F-4D97-AF65-F5344CB8AC3E}">
        <p14:creationId xmlns:p14="http://schemas.microsoft.com/office/powerpoint/2010/main" val="16896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832077"/>
            <a:ext cx="9144000" cy="2387600"/>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524000" y="3473872"/>
            <a:ext cx="9144000" cy="1655762"/>
          </a:xfrm>
        </p:spPr>
        <p:txBody>
          <a:bodyPr>
            <a:normAutofit/>
          </a:bodyPr>
          <a:lstStyle>
            <a:lvl1pPr marL="0" indent="0" algn="ctr">
              <a:buNone/>
              <a:defRPr sz="26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FCAF34E-9A6B-4D28-A7B9-972D816465A9}" type="datetimeFigureOut">
              <a:rPr lang="en-US" smtClean="0"/>
              <a:t>8/19/24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5AB6C3-3666-4A99-912F-5AB9870711E1}" type="slidenum">
              <a:rPr lang="en-US" smtClean="0"/>
              <a:t>‹#›</a:t>
            </a:fld>
            <a:endParaRPr lang="en-US"/>
          </a:p>
        </p:txBody>
      </p:sp>
      <p:sp>
        <p:nvSpPr>
          <p:cNvPr id="7" name="Rectangle 6">
            <a:extLst>
              <a:ext uri="{FF2B5EF4-FFF2-40B4-BE49-F238E27FC236}">
                <a16:creationId xmlns:a16="http://schemas.microsoft.com/office/drawing/2014/main" id="{C5FAC313-4F1F-2A45-AB18-3446BB9C1FC8}"/>
              </a:ext>
            </a:extLst>
          </p:cNvPr>
          <p:cNvSpPr/>
          <p:nvPr userDrawn="1"/>
        </p:nvSpPr>
        <p:spPr>
          <a:xfrm>
            <a:off x="6228522" y="6127827"/>
            <a:ext cx="5658678" cy="677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95DB12B-3AB0-B14A-95E8-50F5D33B7B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458" y="-114196"/>
            <a:ext cx="12348905" cy="985837"/>
          </a:xfrm>
          <a:prstGeom prst="rect">
            <a:avLst/>
          </a:prstGeom>
        </p:spPr>
      </p:pic>
      <p:pic>
        <p:nvPicPr>
          <p:cNvPr id="15" name="Picture 14">
            <a:extLst>
              <a:ext uri="{FF2B5EF4-FFF2-40B4-BE49-F238E27FC236}">
                <a16:creationId xmlns:a16="http://schemas.microsoft.com/office/drawing/2014/main" id="{33130DE3-AC00-864A-ADFE-9CA427BB8A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68300" y="5924325"/>
            <a:ext cx="12348905" cy="933675"/>
          </a:xfrm>
          <a:prstGeom prst="rect">
            <a:avLst/>
          </a:prstGeom>
        </p:spPr>
      </p:pic>
      <p:pic>
        <p:nvPicPr>
          <p:cNvPr id="13" name="Graphic 12">
            <a:extLst>
              <a:ext uri="{FF2B5EF4-FFF2-40B4-BE49-F238E27FC236}">
                <a16:creationId xmlns:a16="http://schemas.microsoft.com/office/drawing/2014/main" id="{525E8E6B-842A-B042-8B95-991B4FEC400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20387" y="5027530"/>
            <a:ext cx="7210733" cy="1068257"/>
          </a:xfrm>
          <a:prstGeom prst="rect">
            <a:avLst/>
          </a:prstGeom>
        </p:spPr>
      </p:pic>
    </p:spTree>
    <p:extLst>
      <p:ext uri="{BB962C8B-B14F-4D97-AF65-F5344CB8AC3E}">
        <p14:creationId xmlns:p14="http://schemas.microsoft.com/office/powerpoint/2010/main" val="28414021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PictureRight with Text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CD2842-FF27-3D4F-930E-CDE39F13101D}"/>
              </a:ext>
            </a:extLst>
          </p:cNvPr>
          <p:cNvSpPr/>
          <p:nvPr userDrawn="1"/>
        </p:nvSpPr>
        <p:spPr>
          <a:xfrm>
            <a:off x="6308035" y="6176962"/>
            <a:ext cx="1657405"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2FCAF34E-9A6B-4D28-A7B9-972D816465A9}" type="datetimeFigureOut">
              <a:rPr lang="en-US" smtClean="0"/>
              <a:t>8/19/24</a:t>
            </a:fld>
            <a:endParaRPr lang="en-US"/>
          </a:p>
        </p:txBody>
      </p:sp>
      <p:sp>
        <p:nvSpPr>
          <p:cNvPr id="7" name="Slide Number Placeholder 6"/>
          <p:cNvSpPr>
            <a:spLocks noGrp="1"/>
          </p:cNvSpPr>
          <p:nvPr>
            <p:ph type="sldNum" sz="quarter" idx="12"/>
          </p:nvPr>
        </p:nvSpPr>
        <p:spPr>
          <a:xfrm>
            <a:off x="3770811" y="6356350"/>
            <a:ext cx="2743200" cy="365125"/>
          </a:xfrm>
        </p:spPr>
        <p:txBody>
          <a:bodyPr/>
          <a:lstStyle/>
          <a:p>
            <a:fld id="{B65AB6C3-3666-4A99-912F-5AB9870711E1}" type="slidenum">
              <a:rPr lang="en-US" smtClean="0"/>
              <a:t>‹#›</a:t>
            </a:fld>
            <a:endParaRPr lang="en-US"/>
          </a:p>
        </p:txBody>
      </p:sp>
      <p:sp>
        <p:nvSpPr>
          <p:cNvPr id="17" name="Picture Placeholder 2">
            <a:extLst>
              <a:ext uri="{FF2B5EF4-FFF2-40B4-BE49-F238E27FC236}">
                <a16:creationId xmlns:a16="http://schemas.microsoft.com/office/drawing/2014/main" id="{B344ADF4-4A34-FF4B-B28E-F0DA464C7613}"/>
              </a:ext>
            </a:extLst>
          </p:cNvPr>
          <p:cNvSpPr>
            <a:spLocks noGrp="1"/>
          </p:cNvSpPr>
          <p:nvPr>
            <p:ph type="pic" idx="1"/>
          </p:nvPr>
        </p:nvSpPr>
        <p:spPr>
          <a:xfrm>
            <a:off x="6865986" y="3562350"/>
            <a:ext cx="2849513" cy="3159123"/>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8" name="Picture Placeholder 2">
            <a:extLst>
              <a:ext uri="{FF2B5EF4-FFF2-40B4-BE49-F238E27FC236}">
                <a16:creationId xmlns:a16="http://schemas.microsoft.com/office/drawing/2014/main" id="{94C6B3AA-21EE-4D48-B66A-5607DDB3A8F5}"/>
              </a:ext>
            </a:extLst>
          </p:cNvPr>
          <p:cNvSpPr>
            <a:spLocks noGrp="1"/>
          </p:cNvSpPr>
          <p:nvPr>
            <p:ph type="pic" idx="13"/>
          </p:nvPr>
        </p:nvSpPr>
        <p:spPr>
          <a:xfrm>
            <a:off x="9715500" y="3562351"/>
            <a:ext cx="2333626" cy="3159124"/>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9" name="Picture Placeholder 2">
            <a:extLst>
              <a:ext uri="{FF2B5EF4-FFF2-40B4-BE49-F238E27FC236}">
                <a16:creationId xmlns:a16="http://schemas.microsoft.com/office/drawing/2014/main" id="{1EBB1F3C-E931-3844-833F-B99E12BCA602}"/>
              </a:ext>
            </a:extLst>
          </p:cNvPr>
          <p:cNvSpPr>
            <a:spLocks noGrp="1"/>
          </p:cNvSpPr>
          <p:nvPr>
            <p:ph type="pic" idx="14"/>
          </p:nvPr>
        </p:nvSpPr>
        <p:spPr>
          <a:xfrm>
            <a:off x="6848924" y="150581"/>
            <a:ext cx="5200201" cy="3411769"/>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0" name="Text Placeholder 2">
            <a:extLst>
              <a:ext uri="{FF2B5EF4-FFF2-40B4-BE49-F238E27FC236}">
                <a16:creationId xmlns:a16="http://schemas.microsoft.com/office/drawing/2014/main" id="{52D27C7D-F2B9-8F43-8A9D-7FB590B10F56}"/>
              </a:ext>
            </a:extLst>
          </p:cNvPr>
          <p:cNvSpPr>
            <a:spLocks noGrp="1"/>
          </p:cNvSpPr>
          <p:nvPr>
            <p:ph idx="15"/>
          </p:nvPr>
        </p:nvSpPr>
        <p:spPr>
          <a:xfrm>
            <a:off x="838200"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Placeholder 1">
            <a:extLst>
              <a:ext uri="{FF2B5EF4-FFF2-40B4-BE49-F238E27FC236}">
                <a16:creationId xmlns:a16="http://schemas.microsoft.com/office/drawing/2014/main" id="{486FD241-EACA-E94A-BED0-4225E29BA7F8}"/>
              </a:ext>
            </a:extLst>
          </p:cNvPr>
          <p:cNvSpPr>
            <a:spLocks noGrp="1"/>
          </p:cNvSpPr>
          <p:nvPr>
            <p:ph type="title"/>
          </p:nvPr>
        </p:nvSpPr>
        <p:spPr>
          <a:xfrm>
            <a:off x="838200" y="681037"/>
            <a:ext cx="5675811" cy="1325563"/>
          </a:xfrm>
          <a:prstGeom prst="rect">
            <a:avLst/>
          </a:prstGeom>
        </p:spPr>
        <p:txBody>
          <a:bodyPr vert="horz" lIns="91440" tIns="45720" rIns="91440" bIns="45720" rtlCol="0" anchor="t" anchorCtr="0">
            <a:noAutofit/>
          </a:bodyPr>
          <a:lstStyle/>
          <a:p>
            <a:r>
              <a:rPr lang="en-US"/>
              <a:t>Click to edit Master title style</a:t>
            </a:r>
          </a:p>
        </p:txBody>
      </p:sp>
    </p:spTree>
    <p:extLst>
      <p:ext uri="{BB962C8B-B14F-4D97-AF65-F5344CB8AC3E}">
        <p14:creationId xmlns:p14="http://schemas.microsoft.com/office/powerpoint/2010/main" val="40036305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PictureLeft with Text">
    <p:spTree>
      <p:nvGrpSpPr>
        <p:cNvPr id="1" name=""/>
        <p:cNvGrpSpPr/>
        <p:nvPr/>
      </p:nvGrpSpPr>
      <p:grpSpPr>
        <a:xfrm>
          <a:off x="0" y="0"/>
          <a:ext cx="0" cy="0"/>
          <a:chOff x="0" y="0"/>
          <a:chExt cx="0" cy="0"/>
        </a:xfrm>
      </p:grpSpPr>
      <p:sp>
        <p:nvSpPr>
          <p:cNvPr id="25" name="Text Placeholder 2">
            <a:extLst>
              <a:ext uri="{FF2B5EF4-FFF2-40B4-BE49-F238E27FC236}">
                <a16:creationId xmlns:a16="http://schemas.microsoft.com/office/drawing/2014/main" id="{DA79FB5E-8D60-F34A-BDAC-7D2C449BB5B5}"/>
              </a:ext>
            </a:extLst>
          </p:cNvPr>
          <p:cNvSpPr>
            <a:spLocks noGrp="1"/>
          </p:cNvSpPr>
          <p:nvPr>
            <p:ph idx="16"/>
          </p:nvPr>
        </p:nvSpPr>
        <p:spPr>
          <a:xfrm>
            <a:off x="5677988"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5677989" y="6356350"/>
            <a:ext cx="2743200" cy="365125"/>
          </a:xfrm>
        </p:spPr>
        <p:txBody>
          <a:bodyPr/>
          <a:lstStyle/>
          <a:p>
            <a:fld id="{2FCAF34E-9A6B-4D28-A7B9-972D816465A9}" type="datetimeFigureOut">
              <a:rPr lang="en-US" smtClean="0"/>
              <a:t>8/19/24</a:t>
            </a:fld>
            <a:endParaRPr lang="en-US"/>
          </a:p>
        </p:txBody>
      </p:sp>
      <p:sp>
        <p:nvSpPr>
          <p:cNvPr id="21" name="Slide Number Placeholder 4">
            <a:extLst>
              <a:ext uri="{FF2B5EF4-FFF2-40B4-BE49-F238E27FC236}">
                <a16:creationId xmlns:a16="http://schemas.microsoft.com/office/drawing/2014/main" id="{54992B99-9973-4F4A-A703-2D8443A08E0E}"/>
              </a:ext>
            </a:extLst>
          </p:cNvPr>
          <p:cNvSpPr>
            <a:spLocks noGrp="1"/>
          </p:cNvSpPr>
          <p:nvPr>
            <p:ph type="sldNum" sz="quarter" idx="12"/>
          </p:nvPr>
        </p:nvSpPr>
        <p:spPr>
          <a:xfrm>
            <a:off x="8610600" y="6356350"/>
            <a:ext cx="2743200" cy="365125"/>
          </a:xfrm>
        </p:spPr>
        <p:txBody>
          <a:bodyPr/>
          <a:lstStyle/>
          <a:p>
            <a:fld id="{B65AB6C3-3666-4A99-912F-5AB9870711E1}" type="slidenum">
              <a:rPr lang="en-US" smtClean="0"/>
              <a:t>‹#›</a:t>
            </a:fld>
            <a:endParaRPr lang="en-US"/>
          </a:p>
        </p:txBody>
      </p:sp>
      <p:sp>
        <p:nvSpPr>
          <p:cNvPr id="22" name="Picture Placeholder 2">
            <a:extLst>
              <a:ext uri="{FF2B5EF4-FFF2-40B4-BE49-F238E27FC236}">
                <a16:creationId xmlns:a16="http://schemas.microsoft.com/office/drawing/2014/main" id="{AC298B6B-BF39-3843-8902-AF9A00E8C91D}"/>
              </a:ext>
            </a:extLst>
          </p:cNvPr>
          <p:cNvSpPr>
            <a:spLocks noGrp="1"/>
          </p:cNvSpPr>
          <p:nvPr>
            <p:ph type="pic" idx="1"/>
          </p:nvPr>
        </p:nvSpPr>
        <p:spPr>
          <a:xfrm>
            <a:off x="237393" y="237391"/>
            <a:ext cx="2461846" cy="2779543"/>
          </a:xfrm>
          <a:solidFill>
            <a:schemeClr val="bg1">
              <a:lumMod val="95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3" name="Picture Placeholder 2">
            <a:extLst>
              <a:ext uri="{FF2B5EF4-FFF2-40B4-BE49-F238E27FC236}">
                <a16:creationId xmlns:a16="http://schemas.microsoft.com/office/drawing/2014/main" id="{D100450A-C4B4-C445-AD3C-2E402A21C265}"/>
              </a:ext>
            </a:extLst>
          </p:cNvPr>
          <p:cNvSpPr>
            <a:spLocks noGrp="1"/>
          </p:cNvSpPr>
          <p:nvPr>
            <p:ph type="pic" idx="13"/>
          </p:nvPr>
        </p:nvSpPr>
        <p:spPr>
          <a:xfrm>
            <a:off x="2927838" y="237391"/>
            <a:ext cx="2385061" cy="2779544"/>
          </a:xfrm>
          <a:solidFill>
            <a:schemeClr val="bg1">
              <a:lumMod val="95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4" name="Picture Placeholder 2">
            <a:extLst>
              <a:ext uri="{FF2B5EF4-FFF2-40B4-BE49-F238E27FC236}">
                <a16:creationId xmlns:a16="http://schemas.microsoft.com/office/drawing/2014/main" id="{BF57ABBD-43FE-3444-A52E-AEE5B2C4D5BA}"/>
              </a:ext>
            </a:extLst>
          </p:cNvPr>
          <p:cNvSpPr>
            <a:spLocks noGrp="1"/>
          </p:cNvSpPr>
          <p:nvPr>
            <p:ph type="pic" idx="14"/>
          </p:nvPr>
        </p:nvSpPr>
        <p:spPr>
          <a:xfrm>
            <a:off x="237392" y="3235568"/>
            <a:ext cx="5075508" cy="3385041"/>
          </a:xfrm>
          <a:solidFill>
            <a:schemeClr val="bg1">
              <a:lumMod val="95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itle Placeholder 1">
            <a:extLst>
              <a:ext uri="{FF2B5EF4-FFF2-40B4-BE49-F238E27FC236}">
                <a16:creationId xmlns:a16="http://schemas.microsoft.com/office/drawing/2014/main" id="{C8765529-376F-D74F-B0E8-FAF8CDCBBC7F}"/>
              </a:ext>
            </a:extLst>
          </p:cNvPr>
          <p:cNvSpPr>
            <a:spLocks noGrp="1"/>
          </p:cNvSpPr>
          <p:nvPr>
            <p:ph type="title"/>
          </p:nvPr>
        </p:nvSpPr>
        <p:spPr>
          <a:xfrm>
            <a:off x="5677988" y="681037"/>
            <a:ext cx="5675811" cy="1325563"/>
          </a:xfrm>
          <a:prstGeom prst="rect">
            <a:avLst/>
          </a:prstGeom>
        </p:spPr>
        <p:txBody>
          <a:bodyPr vert="horz" lIns="91440" tIns="45720" rIns="91440" bIns="45720" rtlCol="0" anchor="t" anchorCtr="0">
            <a:noAutofit/>
          </a:bodyPr>
          <a:lstStyle/>
          <a:p>
            <a:r>
              <a:rPr lang="en-US"/>
              <a:t>Click to edit Master title style</a:t>
            </a:r>
          </a:p>
        </p:txBody>
      </p:sp>
      <p:sp>
        <p:nvSpPr>
          <p:cNvPr id="9" name="Rectangle 8">
            <a:extLst>
              <a:ext uri="{FF2B5EF4-FFF2-40B4-BE49-F238E27FC236}">
                <a16:creationId xmlns:a16="http://schemas.microsoft.com/office/drawing/2014/main" id="{FD378A8D-9A34-FB4D-A95C-22FDADEBF2DA}"/>
              </a:ext>
            </a:extLst>
          </p:cNvPr>
          <p:cNvSpPr/>
          <p:nvPr userDrawn="1"/>
        </p:nvSpPr>
        <p:spPr>
          <a:xfrm>
            <a:off x="6150429" y="6176962"/>
            <a:ext cx="5675811"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90451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PictureLeft with Text 2">
    <p:spTree>
      <p:nvGrpSpPr>
        <p:cNvPr id="1" name=""/>
        <p:cNvGrpSpPr/>
        <p:nvPr/>
      </p:nvGrpSpPr>
      <p:grpSpPr>
        <a:xfrm>
          <a:off x="0" y="0"/>
          <a:ext cx="0" cy="0"/>
          <a:chOff x="0" y="0"/>
          <a:chExt cx="0" cy="0"/>
        </a:xfrm>
      </p:grpSpPr>
      <p:sp>
        <p:nvSpPr>
          <p:cNvPr id="17" name="Date Placeholder 4">
            <a:extLst>
              <a:ext uri="{FF2B5EF4-FFF2-40B4-BE49-F238E27FC236}">
                <a16:creationId xmlns:a16="http://schemas.microsoft.com/office/drawing/2014/main" id="{FC1475E7-C14F-E446-8414-83DF64418F5B}"/>
              </a:ext>
            </a:extLst>
          </p:cNvPr>
          <p:cNvSpPr>
            <a:spLocks noGrp="1"/>
          </p:cNvSpPr>
          <p:nvPr>
            <p:ph type="dt" sz="half" idx="10"/>
          </p:nvPr>
        </p:nvSpPr>
        <p:spPr>
          <a:xfrm>
            <a:off x="5677989" y="6356350"/>
            <a:ext cx="2743200" cy="365125"/>
          </a:xfrm>
        </p:spPr>
        <p:txBody>
          <a:bodyPr/>
          <a:lstStyle/>
          <a:p>
            <a:fld id="{2FCAF34E-9A6B-4D28-A7B9-972D816465A9}" type="datetimeFigureOut">
              <a:rPr lang="en-US" smtClean="0"/>
              <a:t>8/19/24</a:t>
            </a:fld>
            <a:endParaRPr lang="en-US"/>
          </a:p>
        </p:txBody>
      </p:sp>
      <p:sp>
        <p:nvSpPr>
          <p:cNvPr id="20" name="Slide Number Placeholder 4">
            <a:extLst>
              <a:ext uri="{FF2B5EF4-FFF2-40B4-BE49-F238E27FC236}">
                <a16:creationId xmlns:a16="http://schemas.microsoft.com/office/drawing/2014/main" id="{765ABCE9-2F11-F34E-B0DB-AA9F09637B5A}"/>
              </a:ext>
            </a:extLst>
          </p:cNvPr>
          <p:cNvSpPr>
            <a:spLocks noGrp="1"/>
          </p:cNvSpPr>
          <p:nvPr>
            <p:ph type="sldNum" sz="quarter" idx="12"/>
          </p:nvPr>
        </p:nvSpPr>
        <p:spPr>
          <a:xfrm>
            <a:off x="8610600" y="6356350"/>
            <a:ext cx="2743200" cy="365125"/>
          </a:xfrm>
        </p:spPr>
        <p:txBody>
          <a:bodyPr/>
          <a:lstStyle/>
          <a:p>
            <a:fld id="{B65AB6C3-3666-4A99-912F-5AB9870711E1}" type="slidenum">
              <a:rPr lang="en-US" smtClean="0"/>
              <a:t>‹#›</a:t>
            </a:fld>
            <a:endParaRPr lang="en-US"/>
          </a:p>
        </p:txBody>
      </p:sp>
      <p:sp>
        <p:nvSpPr>
          <p:cNvPr id="21" name="Picture Placeholder 2">
            <a:extLst>
              <a:ext uri="{FF2B5EF4-FFF2-40B4-BE49-F238E27FC236}">
                <a16:creationId xmlns:a16="http://schemas.microsoft.com/office/drawing/2014/main" id="{836FE405-E176-BB45-9B4B-1F865C9F76E4}"/>
              </a:ext>
            </a:extLst>
          </p:cNvPr>
          <p:cNvSpPr>
            <a:spLocks noGrp="1"/>
          </p:cNvSpPr>
          <p:nvPr>
            <p:ph type="pic" idx="1"/>
          </p:nvPr>
        </p:nvSpPr>
        <p:spPr>
          <a:xfrm>
            <a:off x="180974" y="3807935"/>
            <a:ext cx="2753145" cy="2821465"/>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2" name="Picture Placeholder 2">
            <a:extLst>
              <a:ext uri="{FF2B5EF4-FFF2-40B4-BE49-F238E27FC236}">
                <a16:creationId xmlns:a16="http://schemas.microsoft.com/office/drawing/2014/main" id="{96633653-4F6F-5241-9C3E-088CD2932487}"/>
              </a:ext>
            </a:extLst>
          </p:cNvPr>
          <p:cNvSpPr>
            <a:spLocks noGrp="1"/>
          </p:cNvSpPr>
          <p:nvPr>
            <p:ph type="pic" idx="13"/>
          </p:nvPr>
        </p:nvSpPr>
        <p:spPr>
          <a:xfrm>
            <a:off x="2935430" y="3814573"/>
            <a:ext cx="2377469" cy="2814828"/>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3" name="Picture Placeholder 2">
            <a:extLst>
              <a:ext uri="{FF2B5EF4-FFF2-40B4-BE49-F238E27FC236}">
                <a16:creationId xmlns:a16="http://schemas.microsoft.com/office/drawing/2014/main" id="{07E68BAB-DEDD-C848-9DE4-0062DD19E028}"/>
              </a:ext>
            </a:extLst>
          </p:cNvPr>
          <p:cNvSpPr>
            <a:spLocks noGrp="1"/>
          </p:cNvSpPr>
          <p:nvPr>
            <p:ph type="pic" idx="14"/>
          </p:nvPr>
        </p:nvSpPr>
        <p:spPr>
          <a:xfrm>
            <a:off x="180974" y="228600"/>
            <a:ext cx="5131925" cy="3574795"/>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4" name="Text Placeholder 2">
            <a:extLst>
              <a:ext uri="{FF2B5EF4-FFF2-40B4-BE49-F238E27FC236}">
                <a16:creationId xmlns:a16="http://schemas.microsoft.com/office/drawing/2014/main" id="{BAC95668-9F03-824A-9DD6-E490F6522A84}"/>
              </a:ext>
            </a:extLst>
          </p:cNvPr>
          <p:cNvSpPr>
            <a:spLocks noGrp="1"/>
          </p:cNvSpPr>
          <p:nvPr>
            <p:ph idx="16"/>
          </p:nvPr>
        </p:nvSpPr>
        <p:spPr>
          <a:xfrm>
            <a:off x="5677988"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a:extLst>
              <a:ext uri="{FF2B5EF4-FFF2-40B4-BE49-F238E27FC236}">
                <a16:creationId xmlns:a16="http://schemas.microsoft.com/office/drawing/2014/main" id="{81FD3FA0-56F1-A142-9AD7-B40B89BCC5D4}"/>
              </a:ext>
            </a:extLst>
          </p:cNvPr>
          <p:cNvSpPr>
            <a:spLocks noGrp="1"/>
          </p:cNvSpPr>
          <p:nvPr>
            <p:ph type="title"/>
          </p:nvPr>
        </p:nvSpPr>
        <p:spPr>
          <a:xfrm>
            <a:off x="5677988" y="681037"/>
            <a:ext cx="5675811" cy="1325563"/>
          </a:xfrm>
          <a:prstGeom prst="rect">
            <a:avLst/>
          </a:prstGeom>
        </p:spPr>
        <p:txBody>
          <a:bodyPr vert="horz" lIns="91440" tIns="45720" rIns="91440" bIns="45720" rtlCol="0" anchor="t" anchorCtr="0">
            <a:noAutofit/>
          </a:bodyPr>
          <a:lstStyle/>
          <a:p>
            <a:r>
              <a:rPr lang="en-US"/>
              <a:t>Click to edit Master title style</a:t>
            </a:r>
          </a:p>
        </p:txBody>
      </p:sp>
      <p:sp>
        <p:nvSpPr>
          <p:cNvPr id="10" name="Rectangle 9">
            <a:extLst>
              <a:ext uri="{FF2B5EF4-FFF2-40B4-BE49-F238E27FC236}">
                <a16:creationId xmlns:a16="http://schemas.microsoft.com/office/drawing/2014/main" id="{9283562B-E6B3-4F45-B377-5EB770C60F95}"/>
              </a:ext>
            </a:extLst>
          </p:cNvPr>
          <p:cNvSpPr/>
          <p:nvPr userDrawn="1"/>
        </p:nvSpPr>
        <p:spPr>
          <a:xfrm>
            <a:off x="6105938" y="6180276"/>
            <a:ext cx="5675811" cy="54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85046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PictureRight with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DB51572-2361-F04D-A576-F95D7FBC9E5B}"/>
              </a:ext>
            </a:extLst>
          </p:cNvPr>
          <p:cNvSpPr/>
          <p:nvPr userDrawn="1"/>
        </p:nvSpPr>
        <p:spPr>
          <a:xfrm>
            <a:off x="6294783" y="6176962"/>
            <a:ext cx="1670657"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9481103" y="3265362"/>
            <a:ext cx="2520397" cy="3435792"/>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6875876" y="3265361"/>
            <a:ext cx="2592690" cy="3435793"/>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Picture Placeholder 2">
            <a:extLst>
              <a:ext uri="{FF2B5EF4-FFF2-40B4-BE49-F238E27FC236}">
                <a16:creationId xmlns:a16="http://schemas.microsoft.com/office/drawing/2014/main" id="{B35CAD8E-52A8-3B41-B832-F31E95F81F63}"/>
              </a:ext>
            </a:extLst>
          </p:cNvPr>
          <p:cNvSpPr>
            <a:spLocks noGrp="1"/>
          </p:cNvSpPr>
          <p:nvPr>
            <p:ph type="pic" idx="14"/>
          </p:nvPr>
        </p:nvSpPr>
        <p:spPr>
          <a:xfrm>
            <a:off x="6875876" y="198754"/>
            <a:ext cx="2592690" cy="3066606"/>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p:cNvSpPr>
            <a:spLocks noGrp="1"/>
          </p:cNvSpPr>
          <p:nvPr>
            <p:ph type="dt" sz="half" idx="10"/>
          </p:nvPr>
        </p:nvSpPr>
        <p:spPr/>
        <p:txBody>
          <a:bodyPr/>
          <a:lstStyle/>
          <a:p>
            <a:fld id="{2FCAF34E-9A6B-4D28-A7B9-972D816465A9}" type="datetimeFigureOut">
              <a:rPr lang="en-US" smtClean="0"/>
              <a:t>8/19/24</a:t>
            </a:fld>
            <a:endParaRPr lang="en-US"/>
          </a:p>
        </p:txBody>
      </p:sp>
      <p:sp>
        <p:nvSpPr>
          <p:cNvPr id="7" name="Slide Number Placeholder 6"/>
          <p:cNvSpPr>
            <a:spLocks noGrp="1"/>
          </p:cNvSpPr>
          <p:nvPr>
            <p:ph type="sldNum" sz="quarter" idx="12"/>
          </p:nvPr>
        </p:nvSpPr>
        <p:spPr>
          <a:xfrm>
            <a:off x="3770811" y="6356350"/>
            <a:ext cx="2743200" cy="365125"/>
          </a:xfrm>
        </p:spPr>
        <p:txBody>
          <a:bodyPr/>
          <a:lstStyle/>
          <a:p>
            <a:fld id="{B65AB6C3-3666-4A99-912F-5AB9870711E1}" type="slidenum">
              <a:rPr lang="en-US" smtClean="0"/>
              <a:t>‹#›</a:t>
            </a:fld>
            <a:endParaRPr lang="en-US"/>
          </a:p>
        </p:txBody>
      </p:sp>
      <p:sp>
        <p:nvSpPr>
          <p:cNvPr id="26" name="Picture Placeholder 2">
            <a:extLst>
              <a:ext uri="{FF2B5EF4-FFF2-40B4-BE49-F238E27FC236}">
                <a16:creationId xmlns:a16="http://schemas.microsoft.com/office/drawing/2014/main" id="{8FA893B7-81D2-9A4B-B847-562AF6A61997}"/>
              </a:ext>
            </a:extLst>
          </p:cNvPr>
          <p:cNvSpPr>
            <a:spLocks noGrp="1"/>
          </p:cNvSpPr>
          <p:nvPr>
            <p:ph type="pic" idx="16"/>
          </p:nvPr>
        </p:nvSpPr>
        <p:spPr>
          <a:xfrm>
            <a:off x="9480603" y="198753"/>
            <a:ext cx="2520897" cy="3066607"/>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7" name="Text Placeholder 2">
            <a:extLst>
              <a:ext uri="{FF2B5EF4-FFF2-40B4-BE49-F238E27FC236}">
                <a16:creationId xmlns:a16="http://schemas.microsoft.com/office/drawing/2014/main" id="{4B63FE48-61DA-6245-8958-8284086BB561}"/>
              </a:ext>
            </a:extLst>
          </p:cNvPr>
          <p:cNvSpPr>
            <a:spLocks noGrp="1"/>
          </p:cNvSpPr>
          <p:nvPr>
            <p:ph idx="15"/>
          </p:nvPr>
        </p:nvSpPr>
        <p:spPr>
          <a:xfrm>
            <a:off x="838200"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itle Placeholder 1">
            <a:extLst>
              <a:ext uri="{FF2B5EF4-FFF2-40B4-BE49-F238E27FC236}">
                <a16:creationId xmlns:a16="http://schemas.microsoft.com/office/drawing/2014/main" id="{6472E66B-5FF6-7F47-995B-C928AB6A1CA0}"/>
              </a:ext>
            </a:extLst>
          </p:cNvPr>
          <p:cNvSpPr>
            <a:spLocks noGrp="1"/>
          </p:cNvSpPr>
          <p:nvPr>
            <p:ph type="title"/>
          </p:nvPr>
        </p:nvSpPr>
        <p:spPr>
          <a:xfrm>
            <a:off x="838200" y="681037"/>
            <a:ext cx="5675811" cy="1325563"/>
          </a:xfrm>
          <a:prstGeom prst="rect">
            <a:avLst/>
          </a:prstGeom>
        </p:spPr>
        <p:txBody>
          <a:bodyPr vert="horz" lIns="91440" tIns="45720" rIns="91440" bIns="45720" rtlCol="0" anchor="t" anchorCtr="0">
            <a:noAutofit/>
          </a:bodyPr>
          <a:lstStyle/>
          <a:p>
            <a:r>
              <a:rPr lang="en-US"/>
              <a:t>Click to edit Master title style</a:t>
            </a:r>
          </a:p>
        </p:txBody>
      </p:sp>
    </p:spTree>
    <p:extLst>
      <p:ext uri="{BB962C8B-B14F-4D97-AF65-F5344CB8AC3E}">
        <p14:creationId xmlns:p14="http://schemas.microsoft.com/office/powerpoint/2010/main" val="4249527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735495"/>
            <a:ext cx="10515600" cy="1090129"/>
          </a:xfrm>
        </p:spPr>
        <p:txBody>
          <a:bodyPr anchor="t" anchorCtr="0"/>
          <a:lstStyle/>
          <a:p>
            <a:r>
              <a:rPr lang="en-US"/>
              <a:t>Click to edit Master title style</a:t>
            </a:r>
          </a:p>
        </p:txBody>
      </p:sp>
      <p:sp>
        <p:nvSpPr>
          <p:cNvPr id="3" name="Content Placeholder 2"/>
          <p:cNvSpPr>
            <a:spLocks noGrp="1"/>
          </p:cNvSpPr>
          <p:nvPr>
            <p:ph idx="1"/>
          </p:nvPr>
        </p:nvSpPr>
        <p:spPr/>
        <p:txBody>
          <a:bodyPr/>
          <a:lstStyle>
            <a:lvl1pPr>
              <a:defRPr sz="2600" baseline="0"/>
            </a:lvl1pPr>
            <a:lvl2pPr>
              <a:defRPr sz="2200" baseline="0"/>
            </a:lvl2pPr>
            <a:lvl3pPr>
              <a:defRPr sz="1800" baseline="0"/>
            </a:lvl3pPr>
            <a:lvl4pPr>
              <a:defRPr sz="1600" baseline="0"/>
            </a:lvl4pPr>
            <a:lvl5pPr>
              <a:defRPr sz="16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CAF34E-9A6B-4D28-A7B9-972D816465A9}" type="datetimeFigureOut">
              <a:rPr lang="en-US" smtClean="0"/>
              <a:t>8/19/24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5AB6C3-3666-4A99-912F-5AB9870711E1}" type="slidenum">
              <a:rPr lang="en-US" smtClean="0"/>
              <a:t>‹#›</a:t>
            </a:fld>
            <a:endParaRPr lang="en-US"/>
          </a:p>
        </p:txBody>
      </p:sp>
    </p:spTree>
    <p:extLst>
      <p:ext uri="{BB962C8B-B14F-4D97-AF65-F5344CB8AC3E}">
        <p14:creationId xmlns:p14="http://schemas.microsoft.com/office/powerpoint/2010/main" val="732094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A3E05A-6A19-714F-848E-32E7E202EA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141"/>
          <a:stretch/>
        </p:blipFill>
        <p:spPr>
          <a:xfrm>
            <a:off x="-45117" y="-197441"/>
            <a:ext cx="12282233" cy="6415361"/>
          </a:xfrm>
          <a:prstGeom prst="rect">
            <a:avLst/>
          </a:prstGeom>
        </p:spPr>
      </p:pic>
      <p:sp>
        <p:nvSpPr>
          <p:cNvPr id="2" name="Title 1"/>
          <p:cNvSpPr>
            <a:spLocks noGrp="1"/>
          </p:cNvSpPr>
          <p:nvPr>
            <p:ph type="title"/>
          </p:nvPr>
        </p:nvSpPr>
        <p:spPr>
          <a:xfrm>
            <a:off x="831850" y="1396412"/>
            <a:ext cx="10515600" cy="2852737"/>
          </a:xfrm>
        </p:spPr>
        <p:txBody>
          <a:bodyPr anchor="b">
            <a:normAutofit/>
          </a:bodyPr>
          <a:lstStyle>
            <a:lvl1pPr>
              <a:defRPr sz="5400"/>
            </a:lvl1pPr>
          </a:lstStyle>
          <a:p>
            <a:r>
              <a:rPr lang="en-US"/>
              <a:t>Click to edit Master title style</a:t>
            </a:r>
          </a:p>
        </p:txBody>
      </p:sp>
      <p:sp>
        <p:nvSpPr>
          <p:cNvPr id="3" name="Text Placeholder 2"/>
          <p:cNvSpPr>
            <a:spLocks noGrp="1"/>
          </p:cNvSpPr>
          <p:nvPr>
            <p:ph type="body" idx="1"/>
          </p:nvPr>
        </p:nvSpPr>
        <p:spPr>
          <a:xfrm>
            <a:off x="831849" y="4249149"/>
            <a:ext cx="10515600" cy="1500187"/>
          </a:xfrm>
        </p:spPr>
        <p:txBody>
          <a:bodyPr>
            <a:normAutofit/>
          </a:bodyPr>
          <a:lstStyle>
            <a:lvl1pPr marL="0" indent="0">
              <a:buNone/>
              <a:defRPr sz="28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CAF34E-9A6B-4D28-A7B9-972D816465A9}" type="datetimeFigureOut">
              <a:rPr lang="en-US" smtClean="0"/>
              <a:t>8/19/24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5AB6C3-3666-4A99-912F-5AB9870711E1}" type="slidenum">
              <a:rPr lang="en-US" smtClean="0"/>
              <a:t>‹#›</a:t>
            </a:fld>
            <a:endParaRPr lang="en-US"/>
          </a:p>
        </p:txBody>
      </p:sp>
    </p:spTree>
    <p:extLst>
      <p:ext uri="{BB962C8B-B14F-4D97-AF65-F5344CB8AC3E}">
        <p14:creationId xmlns:p14="http://schemas.microsoft.com/office/powerpoint/2010/main" val="2486278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A3E05A-6A19-714F-848E-32E7E202EA2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5116" y="-50756"/>
            <a:ext cx="12282232" cy="6772231"/>
          </a:xfrm>
          <a:prstGeom prst="rect">
            <a:avLst/>
          </a:prstGeom>
        </p:spPr>
      </p:pic>
      <p:sp>
        <p:nvSpPr>
          <p:cNvPr id="2" name="Title 1"/>
          <p:cNvSpPr>
            <a:spLocks noGrp="1"/>
          </p:cNvSpPr>
          <p:nvPr>
            <p:ph type="title"/>
          </p:nvPr>
        </p:nvSpPr>
        <p:spPr>
          <a:xfrm>
            <a:off x="831850" y="1396412"/>
            <a:ext cx="10515600" cy="2852737"/>
          </a:xfrm>
        </p:spPr>
        <p:txBody>
          <a:bodyPr anchor="b">
            <a:normAutofit/>
          </a:bodyPr>
          <a:lstStyle>
            <a:lvl1pPr>
              <a:defRPr sz="5400"/>
            </a:lvl1pPr>
          </a:lstStyle>
          <a:p>
            <a:r>
              <a:rPr lang="en-US"/>
              <a:t>Click to edit Master title style</a:t>
            </a:r>
          </a:p>
        </p:txBody>
      </p:sp>
      <p:sp>
        <p:nvSpPr>
          <p:cNvPr id="3" name="Text Placeholder 2"/>
          <p:cNvSpPr>
            <a:spLocks noGrp="1"/>
          </p:cNvSpPr>
          <p:nvPr>
            <p:ph type="body" idx="1"/>
          </p:nvPr>
        </p:nvSpPr>
        <p:spPr>
          <a:xfrm>
            <a:off x="831849" y="4249149"/>
            <a:ext cx="10515600" cy="1500187"/>
          </a:xfrm>
        </p:spPr>
        <p:txBody>
          <a:bodyPr>
            <a:normAutofit/>
          </a:bodyPr>
          <a:lstStyle>
            <a:lvl1pPr marL="0" indent="0">
              <a:buNone/>
              <a:defRPr sz="28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CAF34E-9A6B-4D28-A7B9-972D816465A9}" type="datetimeFigureOut">
              <a:rPr lang="en-US" smtClean="0"/>
              <a:t>8/19/24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5AB6C3-3666-4A99-912F-5AB9870711E1}" type="slidenum">
              <a:rPr lang="en-US" smtClean="0"/>
              <a:t>‹#›</a:t>
            </a:fld>
            <a:endParaRPr lang="en-US"/>
          </a:p>
        </p:txBody>
      </p:sp>
    </p:spTree>
    <p:extLst>
      <p:ext uri="{BB962C8B-B14F-4D97-AF65-F5344CB8AC3E}">
        <p14:creationId xmlns:p14="http://schemas.microsoft.com/office/powerpoint/2010/main" val="3793031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CAF34E-9A6B-4D28-A7B9-972D816465A9}" type="datetimeFigureOut">
              <a:rPr lang="en-US" smtClean="0"/>
              <a:t>8/19/24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5AB6C3-3666-4A99-912F-5AB9870711E1}" type="slidenum">
              <a:rPr lang="en-US" smtClean="0"/>
              <a:t>‹#›</a:t>
            </a:fld>
            <a:endParaRPr lang="en-US"/>
          </a:p>
        </p:txBody>
      </p:sp>
    </p:spTree>
    <p:extLst>
      <p:ext uri="{BB962C8B-B14F-4D97-AF65-F5344CB8AC3E}">
        <p14:creationId xmlns:p14="http://schemas.microsoft.com/office/powerpoint/2010/main" val="920493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CAF34E-9A6B-4D28-A7B9-972D816465A9}" type="datetimeFigureOut">
              <a:rPr lang="en-US" smtClean="0"/>
              <a:t>8/19/24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5AB6C3-3666-4A99-912F-5AB9870711E1}" type="slidenum">
              <a:rPr lang="en-US" smtClean="0"/>
              <a:t>‹#›</a:t>
            </a:fld>
            <a:endParaRPr lang="en-US"/>
          </a:p>
        </p:txBody>
      </p:sp>
    </p:spTree>
    <p:extLst>
      <p:ext uri="{BB962C8B-B14F-4D97-AF65-F5344CB8AC3E}">
        <p14:creationId xmlns:p14="http://schemas.microsoft.com/office/powerpoint/2010/main" val="2195945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681037"/>
            <a:ext cx="10515600" cy="889855"/>
          </a:xfrm>
        </p:spPr>
        <p:txBody>
          <a:bodyPr anchor="t" anchorCtr="0"/>
          <a:lstStyle/>
          <a:p>
            <a:r>
              <a:rPr lang="en-US"/>
              <a:t>Click to edit Master title style</a:t>
            </a:r>
          </a:p>
        </p:txBody>
      </p:sp>
      <p:sp>
        <p:nvSpPr>
          <p:cNvPr id="3" name="Date Placeholder 2"/>
          <p:cNvSpPr>
            <a:spLocks noGrp="1"/>
          </p:cNvSpPr>
          <p:nvPr>
            <p:ph type="dt" sz="half" idx="10"/>
          </p:nvPr>
        </p:nvSpPr>
        <p:spPr/>
        <p:txBody>
          <a:bodyPr/>
          <a:lstStyle/>
          <a:p>
            <a:fld id="{2FCAF34E-9A6B-4D28-A7B9-972D816465A9}" type="datetimeFigureOut">
              <a:rPr lang="en-US" smtClean="0"/>
              <a:t>8/19/24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a:p>
        </p:txBody>
      </p:sp>
    </p:spTree>
    <p:extLst>
      <p:ext uri="{BB962C8B-B14F-4D97-AF65-F5344CB8AC3E}">
        <p14:creationId xmlns:p14="http://schemas.microsoft.com/office/powerpoint/2010/main" val="1679005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DBB1BB-D2E3-8E41-AA94-A70F0C76979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 y="0"/>
            <a:ext cx="12191992" cy="1598278"/>
          </a:xfrm>
          <a:prstGeom prst="rect">
            <a:avLst/>
          </a:prstGeom>
        </p:spPr>
      </p:pic>
      <p:sp>
        <p:nvSpPr>
          <p:cNvPr id="2" name="Title 1"/>
          <p:cNvSpPr>
            <a:spLocks noGrp="1"/>
          </p:cNvSpPr>
          <p:nvPr>
            <p:ph type="title"/>
          </p:nvPr>
        </p:nvSpPr>
        <p:spPr>
          <a:xfrm>
            <a:off x="684734" y="24597"/>
            <a:ext cx="10515600" cy="1325563"/>
          </a:xfrm>
          <a:noFill/>
        </p:spPr>
        <p:txBody>
          <a:bodyPr>
            <a:normAutofit/>
          </a:bodyPr>
          <a:lstStyle>
            <a:lvl1pPr>
              <a:defRPr sz="350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p>
        </p:txBody>
      </p:sp>
      <p:sp>
        <p:nvSpPr>
          <p:cNvPr id="3" name="Date Placeholder 2"/>
          <p:cNvSpPr>
            <a:spLocks noGrp="1"/>
          </p:cNvSpPr>
          <p:nvPr>
            <p:ph type="dt" sz="half" idx="10"/>
          </p:nvPr>
        </p:nvSpPr>
        <p:spPr/>
        <p:txBody>
          <a:bodyPr/>
          <a:lstStyle/>
          <a:p>
            <a:fld id="{2FCAF34E-9A6B-4D28-A7B9-972D816465A9}" type="datetimeFigureOut">
              <a:rPr lang="en-US" smtClean="0"/>
              <a:t>8/19/24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a:p>
        </p:txBody>
      </p:sp>
      <p:sp>
        <p:nvSpPr>
          <p:cNvPr id="10" name="Text Placeholder 2">
            <a:extLst>
              <a:ext uri="{FF2B5EF4-FFF2-40B4-BE49-F238E27FC236}">
                <a16:creationId xmlns:a16="http://schemas.microsoft.com/office/drawing/2014/main" id="{9A24928A-1E60-514D-A9CC-960B78A9B436}"/>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3120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sv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CAF34E-9A6B-4D28-A7B9-972D816465A9}" type="datetimeFigureOut">
              <a:rPr lang="en-US" smtClean="0"/>
              <a:t>8/19/24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5AB6C3-3666-4A99-912F-5AB9870711E1}" type="slidenum">
              <a:rPr lang="en-US" smtClean="0"/>
              <a:t>‹#›</a:t>
            </a:fld>
            <a:endParaRPr lang="en-US"/>
          </a:p>
        </p:txBody>
      </p:sp>
      <p:pic>
        <p:nvPicPr>
          <p:cNvPr id="8" name="Graphic 7">
            <a:extLst>
              <a:ext uri="{FF2B5EF4-FFF2-40B4-BE49-F238E27FC236}">
                <a16:creationId xmlns:a16="http://schemas.microsoft.com/office/drawing/2014/main" id="{ADCE6575-9A10-A443-8AEB-EF007157B263}"/>
              </a:ext>
            </a:extLst>
          </p:cNvPr>
          <p:cNvPicPr>
            <a:picLocks noChangeAspect="1"/>
          </p:cNvPicPr>
          <p:nvPr userDrawn="1"/>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6715760" y="5987327"/>
            <a:ext cx="5953236" cy="881961"/>
          </a:xfrm>
          <a:prstGeom prst="rect">
            <a:avLst/>
          </a:prstGeom>
        </p:spPr>
      </p:pic>
    </p:spTree>
    <p:extLst>
      <p:ext uri="{BB962C8B-B14F-4D97-AF65-F5344CB8AC3E}">
        <p14:creationId xmlns:p14="http://schemas.microsoft.com/office/powerpoint/2010/main" val="930085637"/>
      </p:ext>
    </p:extLst>
  </p:cSld>
  <p:clrMap bg1="lt1" tx1="dk1" bg2="lt2" tx2="dk2" accent1="accent1" accent2="accent2" accent3="accent3" accent4="accent4" accent5="accent5" accent6="accent6" hlink="hlink" folHlink="folHlink"/>
  <p:sldLayoutIdLst>
    <p:sldLayoutId id="2147483674" r:id="rId1"/>
    <p:sldLayoutId id="2147483649" r:id="rId2"/>
    <p:sldLayoutId id="2147483650" r:id="rId3"/>
    <p:sldLayoutId id="2147483651" r:id="rId4"/>
    <p:sldLayoutId id="2147483679" r:id="rId5"/>
    <p:sldLayoutId id="2147483652" r:id="rId6"/>
    <p:sldLayoutId id="2147483653" r:id="rId7"/>
    <p:sldLayoutId id="2147483654" r:id="rId8"/>
    <p:sldLayoutId id="2147483676" r:id="rId9"/>
    <p:sldLayoutId id="2147483675" r:id="rId10"/>
    <p:sldLayoutId id="2147483677" r:id="rId11"/>
    <p:sldLayoutId id="2147483678" r:id="rId12"/>
    <p:sldLayoutId id="2147483655" r:id="rId13"/>
    <p:sldLayoutId id="2147483656" r:id="rId14"/>
    <p:sldLayoutId id="2147483669" r:id="rId15"/>
    <p:sldLayoutId id="2147483670" r:id="rId16"/>
    <p:sldLayoutId id="2147483668" r:id="rId17"/>
    <p:sldLayoutId id="2147483671" r:id="rId18"/>
    <p:sldLayoutId id="2147483657" r:id="rId19"/>
    <p:sldLayoutId id="2147483663" r:id="rId20"/>
    <p:sldLayoutId id="2147483664" r:id="rId21"/>
    <p:sldLayoutId id="2147483665" r:id="rId22"/>
    <p:sldLayoutId id="2147483666" r:id="rId23"/>
  </p:sldLayoutIdLst>
  <p:txStyles>
    <p:titleStyle>
      <a:lvl1pPr algn="l" defTabSz="914400" rtl="0" eaLnBrk="1" latinLnBrk="0" hangingPunct="1">
        <a:lnSpc>
          <a:spcPct val="90000"/>
        </a:lnSpc>
        <a:spcBef>
          <a:spcPct val="0"/>
        </a:spcBef>
        <a:buNone/>
        <a:defRPr sz="3700" b="1" i="0" kern="1200" baseline="0">
          <a:solidFill>
            <a:srgbClr val="005A9E"/>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spcAft>
          <a:spcPts val="120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1.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hyperlink" Target="https://www.flickr.com/photos/144750800@N08/" TargetMode="External"/><Relationship Id="rId5" Type="http://schemas.openxmlformats.org/officeDocument/2006/relationships/image" Target="../media/image27.jpe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0.xml"/><Relationship Id="rId5" Type="http://schemas.openxmlformats.org/officeDocument/2006/relationships/image" Target="../media/image36.jpe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19.xml"/><Relationship Id="rId5" Type="http://schemas.openxmlformats.org/officeDocument/2006/relationships/image" Target="../media/image40.jpe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4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5.jpeg"/><Relationship Id="rId4" Type="http://schemas.openxmlformats.org/officeDocument/2006/relationships/image" Target="../media/image14.sv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hyperlink" Target="https://www.epa.gov/mosquitocontrol/mosquito-life-cycl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C6F5575-47FE-8F41-88EB-DBBF04A2B9EA}"/>
              </a:ext>
            </a:extLst>
          </p:cNvPr>
          <p:cNvSpPr>
            <a:spLocks noGrp="1"/>
          </p:cNvSpPr>
          <p:nvPr>
            <p:ph type="body" sz="quarter" idx="10"/>
          </p:nvPr>
        </p:nvSpPr>
        <p:spPr>
          <a:xfrm>
            <a:off x="588839" y="3528288"/>
            <a:ext cx="4154905" cy="1505093"/>
          </a:xfrm>
        </p:spPr>
        <p:txBody>
          <a:bodyPr>
            <a:normAutofit/>
          </a:bodyPr>
          <a:lstStyle/>
          <a:p>
            <a:r>
              <a:rPr lang="en-US" dirty="0"/>
              <a:t>[your name]</a:t>
            </a:r>
          </a:p>
          <a:p>
            <a:r>
              <a:rPr lang="en-US" dirty="0"/>
              <a:t>[your title]</a:t>
            </a:r>
          </a:p>
          <a:p>
            <a:endParaRPr lang="en-US" b="1" dirty="0"/>
          </a:p>
        </p:txBody>
      </p:sp>
      <p:sp>
        <p:nvSpPr>
          <p:cNvPr id="3" name="Title 1">
            <a:extLst>
              <a:ext uri="{FF2B5EF4-FFF2-40B4-BE49-F238E27FC236}">
                <a16:creationId xmlns:a16="http://schemas.microsoft.com/office/drawing/2014/main" id="{B9D58620-D7BF-6A5C-0CA1-6A043B1293F7}"/>
              </a:ext>
            </a:extLst>
          </p:cNvPr>
          <p:cNvSpPr txBox="1">
            <a:spLocks/>
          </p:cNvSpPr>
          <p:nvPr/>
        </p:nvSpPr>
        <p:spPr>
          <a:xfrm>
            <a:off x="463209" y="1026463"/>
            <a:ext cx="8561070" cy="2852737"/>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6000" b="1" i="0" kern="1200" baseline="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defRPr>
            </a:lvl1pPr>
          </a:lstStyle>
          <a:p>
            <a:r>
              <a:rPr lang="en-US">
                <a:effectLst/>
                <a:latin typeface="Calibri" panose="020F0502020204030204" pitchFamily="34" charset="0"/>
              </a:rPr>
              <a:t>Mosquitoes &amp; Public Health Pests</a:t>
            </a:r>
            <a:endParaRPr lang="en-US" sz="4800">
              <a:solidFill>
                <a:srgbClr val="00B0F0"/>
              </a:solidFill>
            </a:endParaRPr>
          </a:p>
        </p:txBody>
      </p:sp>
      <p:pic>
        <p:nvPicPr>
          <p:cNvPr id="1026" name="Picture 2">
            <a:extLst>
              <a:ext uri="{FF2B5EF4-FFF2-40B4-BE49-F238E27FC236}">
                <a16:creationId xmlns:a16="http://schemas.microsoft.com/office/drawing/2014/main" id="{A02921D4-6974-73CF-AF97-339C989656A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48257" y="1408576"/>
            <a:ext cx="4307724" cy="28722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1EEE858-310D-A026-2378-85811CA1EB7F}"/>
              </a:ext>
            </a:extLst>
          </p:cNvPr>
          <p:cNvSpPr txBox="1"/>
          <p:nvPr/>
        </p:nvSpPr>
        <p:spPr>
          <a:xfrm>
            <a:off x="7345197" y="4293203"/>
            <a:ext cx="4257964" cy="369332"/>
          </a:xfrm>
          <a:prstGeom prst="rect">
            <a:avLst/>
          </a:prstGeom>
          <a:noFill/>
        </p:spPr>
        <p:txBody>
          <a:bodyPr wrap="square" rtlCol="0">
            <a:spAutoFit/>
          </a:bodyPr>
          <a:lstStyle/>
          <a:p>
            <a:r>
              <a:rPr lang="en-US" b="0" i="1" dirty="0">
                <a:solidFill>
                  <a:schemeClr val="bg1"/>
                </a:solidFill>
                <a:effectLst/>
                <a:latin typeface="Arial" panose="020B0604020202020204" pitchFamily="34" charset="0"/>
                <a:cs typeface="Arial" panose="020B0604020202020204" pitchFamily="34" charset="0"/>
              </a:rPr>
              <a:t>Culex </a:t>
            </a:r>
            <a:r>
              <a:rPr lang="en-US" b="0" i="1" dirty="0" err="1">
                <a:solidFill>
                  <a:schemeClr val="bg1"/>
                </a:solidFill>
                <a:effectLst/>
                <a:latin typeface="Arial" panose="020B0604020202020204" pitchFamily="34" charset="0"/>
                <a:cs typeface="Arial" panose="020B0604020202020204" pitchFamily="34" charset="0"/>
              </a:rPr>
              <a:t>quinquefasciatus</a:t>
            </a:r>
            <a:r>
              <a:rPr lang="en-US" b="0" i="0" dirty="0">
                <a:solidFill>
                  <a:schemeClr val="bg1"/>
                </a:solidFill>
                <a:effectLst/>
                <a:latin typeface="Arial" panose="020B0604020202020204" pitchFamily="34" charset="0"/>
                <a:cs typeface="Arial" panose="020B0604020202020204" pitchFamily="34" charset="0"/>
              </a:rPr>
              <a:t> mosquito</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2848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0220709_123447_1">
            <a:hlinkClick r:id="" action="ppaction://media"/>
            <a:extLst>
              <a:ext uri="{FF2B5EF4-FFF2-40B4-BE49-F238E27FC236}">
                <a16:creationId xmlns:a16="http://schemas.microsoft.com/office/drawing/2014/main" id="{D9578BE4-7C5C-A02B-5744-D185721F112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7687" b="5900"/>
          <a:stretch/>
        </p:blipFill>
        <p:spPr>
          <a:xfrm>
            <a:off x="442361" y="0"/>
            <a:ext cx="5775157" cy="6818649"/>
          </a:xfrm>
          <a:prstGeom prst="rect">
            <a:avLst/>
          </a:prstGeom>
        </p:spPr>
      </p:pic>
      <p:sp>
        <p:nvSpPr>
          <p:cNvPr id="4" name="Title 3">
            <a:extLst>
              <a:ext uri="{FF2B5EF4-FFF2-40B4-BE49-F238E27FC236}">
                <a16:creationId xmlns:a16="http://schemas.microsoft.com/office/drawing/2014/main" id="{99FE3DE8-A4D3-8A16-1713-28DB05BDC3A4}"/>
              </a:ext>
            </a:extLst>
          </p:cNvPr>
          <p:cNvSpPr>
            <a:spLocks noGrp="1"/>
          </p:cNvSpPr>
          <p:nvPr>
            <p:ph type="title"/>
          </p:nvPr>
        </p:nvSpPr>
        <p:spPr>
          <a:xfrm>
            <a:off x="6640830" y="681037"/>
            <a:ext cx="4712969" cy="1325563"/>
          </a:xfrm>
        </p:spPr>
        <p:txBody>
          <a:bodyPr>
            <a:normAutofit/>
          </a:bodyPr>
          <a:lstStyle/>
          <a:p>
            <a:r>
              <a:rPr lang="en-US" sz="4000" b="1" i="1" err="1">
                <a:solidFill>
                  <a:srgbClr val="005A9E"/>
                </a:solidFill>
              </a:rPr>
              <a:t>Culiseta</a:t>
            </a:r>
            <a:r>
              <a:rPr lang="en-US" sz="4000" b="1" i="1">
                <a:solidFill>
                  <a:srgbClr val="005A9E"/>
                </a:solidFill>
              </a:rPr>
              <a:t> </a:t>
            </a:r>
            <a:r>
              <a:rPr lang="en-US" sz="4000" b="1">
                <a:solidFill>
                  <a:srgbClr val="005A9E"/>
                </a:solidFill>
              </a:rPr>
              <a:t>spp.</a:t>
            </a:r>
            <a:br>
              <a:rPr lang="en-US" sz="4000" b="1" i="1">
                <a:solidFill>
                  <a:srgbClr val="005A9E"/>
                </a:solidFill>
              </a:rPr>
            </a:br>
            <a:endParaRPr lang="en-US"/>
          </a:p>
        </p:txBody>
      </p:sp>
      <p:sp>
        <p:nvSpPr>
          <p:cNvPr id="3" name="TextBox 2">
            <a:extLst>
              <a:ext uri="{FF2B5EF4-FFF2-40B4-BE49-F238E27FC236}">
                <a16:creationId xmlns:a16="http://schemas.microsoft.com/office/drawing/2014/main" id="{067D6132-8206-CA5B-D1E5-4C1B81306A42}"/>
              </a:ext>
            </a:extLst>
          </p:cNvPr>
          <p:cNvSpPr txBox="1"/>
          <p:nvPr/>
        </p:nvSpPr>
        <p:spPr>
          <a:xfrm>
            <a:off x="442361" y="6317673"/>
            <a:ext cx="3311356" cy="369332"/>
          </a:xfrm>
          <a:prstGeom prst="rect">
            <a:avLst/>
          </a:prstGeom>
          <a:noFill/>
        </p:spPr>
        <p:txBody>
          <a:bodyPr wrap="none" rtlCol="0">
            <a:spAutoFit/>
          </a:bodyPr>
          <a:lstStyle/>
          <a:p>
            <a:r>
              <a:rPr lang="en-US" dirty="0">
                <a:solidFill>
                  <a:schemeClr val="bg1"/>
                </a:solidFill>
              </a:rPr>
              <a:t>Video credit: Andrew Sutherland</a:t>
            </a:r>
          </a:p>
        </p:txBody>
      </p:sp>
    </p:spTree>
    <p:extLst>
      <p:ext uri="{BB962C8B-B14F-4D97-AF65-F5344CB8AC3E}">
        <p14:creationId xmlns:p14="http://schemas.microsoft.com/office/powerpoint/2010/main" val="188228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mute="1">
                <p:cTn id="12" repeatCount="indefinite"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1ECA6CD-606E-E249-8F27-6663231B8700}"/>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b="1" i="0" kern="1200" baseline="0">
                <a:latin typeface="Arial" panose="020B0604020202020204" pitchFamily="34" charset="0"/>
                <a:ea typeface="+mj-ea"/>
                <a:cs typeface="Arial" panose="020B0604020202020204" pitchFamily="34" charset="0"/>
              </a:rPr>
              <a:t>The “house mosquito” or “encephalitis mosquito”</a:t>
            </a:r>
          </a:p>
        </p:txBody>
      </p:sp>
      <p:sp>
        <p:nvSpPr>
          <p:cNvPr id="3" name="TextBox 2">
            <a:extLst>
              <a:ext uri="{FF2B5EF4-FFF2-40B4-BE49-F238E27FC236}">
                <a16:creationId xmlns:a16="http://schemas.microsoft.com/office/drawing/2014/main" id="{BCB0CB28-FAEE-0F93-8745-1E65FF816EB2}"/>
              </a:ext>
            </a:extLst>
          </p:cNvPr>
          <p:cNvSpPr txBox="1"/>
          <p:nvPr/>
        </p:nvSpPr>
        <p:spPr>
          <a:xfrm>
            <a:off x="838200" y="2034539"/>
            <a:ext cx="5181600" cy="4142423"/>
          </a:xfrm>
          <a:prstGeom prst="rect">
            <a:avLst/>
          </a:prstGeom>
        </p:spPr>
        <p:txBody>
          <a:bodyPr vert="horz" lIns="91440" tIns="45720" rIns="91440" bIns="45720" rtlCol="0">
            <a:normAutofit fontScale="92500"/>
          </a:bodyPr>
          <a:lstStyle/>
          <a:p>
            <a:pPr marL="228600" lvl="1" indent="-228600">
              <a:lnSpc>
                <a:spcPct val="90000"/>
              </a:lnSpc>
              <a:spcBef>
                <a:spcPts val="1000"/>
              </a:spcBef>
              <a:spcAft>
                <a:spcPts val="1200"/>
              </a:spcAft>
              <a:buFont typeface="Arial" panose="020B0604020202020204" pitchFamily="34" charset="0"/>
              <a:buChar char="•"/>
            </a:pPr>
            <a:r>
              <a:rPr lang="en-US" sz="2600">
                <a:latin typeface="Arial" panose="020B0604020202020204" pitchFamily="34" charset="0"/>
                <a:cs typeface="Arial" panose="020B0604020202020204" pitchFamily="34" charset="0"/>
              </a:rPr>
              <a:t>Genus: </a:t>
            </a:r>
            <a:r>
              <a:rPr lang="en-US" sz="2600" i="1">
                <a:latin typeface="Arial" panose="020B0604020202020204" pitchFamily="34" charset="0"/>
                <a:cs typeface="Arial" panose="020B0604020202020204" pitchFamily="34" charset="0"/>
              </a:rPr>
              <a:t>Culex</a:t>
            </a:r>
          </a:p>
          <a:p>
            <a:pPr marL="228600" lvl="1" indent="-228600">
              <a:lnSpc>
                <a:spcPct val="90000"/>
              </a:lnSpc>
              <a:spcBef>
                <a:spcPts val="1000"/>
              </a:spcBef>
              <a:spcAft>
                <a:spcPts val="1200"/>
              </a:spcAft>
              <a:buFont typeface="Arial" panose="020B0604020202020204" pitchFamily="34" charset="0"/>
              <a:buChar char="•"/>
            </a:pPr>
            <a:r>
              <a:rPr lang="en-US" sz="2600">
                <a:latin typeface="Arial" panose="020B0604020202020204" pitchFamily="34" charset="0"/>
                <a:cs typeface="Arial" panose="020B0604020202020204" pitchFamily="34" charset="0"/>
              </a:rPr>
              <a:t>Common species: </a:t>
            </a:r>
            <a:r>
              <a:rPr lang="en-US" sz="2600" i="1" err="1">
                <a:latin typeface="Arial" panose="020B0604020202020204" pitchFamily="34" charset="0"/>
                <a:cs typeface="Arial" panose="020B0604020202020204" pitchFamily="34" charset="0"/>
              </a:rPr>
              <a:t>Cx</a:t>
            </a:r>
            <a:r>
              <a:rPr lang="en-US" sz="2600" i="1">
                <a:latin typeface="Arial" panose="020B0604020202020204" pitchFamily="34" charset="0"/>
                <a:cs typeface="Arial" panose="020B0604020202020204" pitchFamily="34" charset="0"/>
              </a:rPr>
              <a:t>. pipiens, </a:t>
            </a:r>
            <a:r>
              <a:rPr lang="en-US" sz="2600" i="1" err="1">
                <a:latin typeface="Arial" panose="020B0604020202020204" pitchFamily="34" charset="0"/>
                <a:cs typeface="Arial" panose="020B0604020202020204" pitchFamily="34" charset="0"/>
              </a:rPr>
              <a:t>Cx</a:t>
            </a:r>
            <a:r>
              <a:rPr lang="en-US" sz="2600" i="1">
                <a:latin typeface="Arial" panose="020B0604020202020204" pitchFamily="34" charset="0"/>
                <a:cs typeface="Arial" panose="020B0604020202020204" pitchFamily="34" charset="0"/>
              </a:rPr>
              <a:t>. </a:t>
            </a:r>
            <a:r>
              <a:rPr lang="en-US" sz="2600" i="1" err="1">
                <a:latin typeface="Arial" panose="020B0604020202020204" pitchFamily="34" charset="0"/>
                <a:cs typeface="Arial" panose="020B0604020202020204" pitchFamily="34" charset="0"/>
              </a:rPr>
              <a:t>tarsalis</a:t>
            </a:r>
            <a:r>
              <a:rPr lang="en-US" sz="2600" i="1">
                <a:latin typeface="Arial" panose="020B0604020202020204" pitchFamily="34" charset="0"/>
                <a:cs typeface="Arial" panose="020B0604020202020204" pitchFamily="34" charset="0"/>
              </a:rPr>
              <a:t>, </a:t>
            </a:r>
            <a:r>
              <a:rPr lang="en-US" sz="2600" i="1" err="1">
                <a:latin typeface="Arial" panose="020B0604020202020204" pitchFamily="34" charset="0"/>
                <a:cs typeface="Arial" panose="020B0604020202020204" pitchFamily="34" charset="0"/>
              </a:rPr>
              <a:t>Cx</a:t>
            </a:r>
            <a:r>
              <a:rPr lang="en-US" sz="2600" i="1">
                <a:latin typeface="Arial" panose="020B0604020202020204" pitchFamily="34" charset="0"/>
                <a:cs typeface="Arial" panose="020B0604020202020204" pitchFamily="34" charset="0"/>
              </a:rPr>
              <a:t>. </a:t>
            </a:r>
            <a:r>
              <a:rPr lang="en-US" sz="2600" i="1" err="1">
                <a:latin typeface="Arial" panose="020B0604020202020204" pitchFamily="34" charset="0"/>
                <a:cs typeface="Arial" panose="020B0604020202020204" pitchFamily="34" charset="0"/>
              </a:rPr>
              <a:t>quinquefasciatus</a:t>
            </a:r>
            <a:endParaRPr lang="en-US" sz="2600" i="1">
              <a:latin typeface="Arial" panose="020B0604020202020204" pitchFamily="34" charset="0"/>
              <a:cs typeface="Arial" panose="020B0604020202020204" pitchFamily="34" charset="0"/>
            </a:endParaRPr>
          </a:p>
          <a:p>
            <a:pPr marL="228600" lvl="1" indent="-228600">
              <a:lnSpc>
                <a:spcPct val="90000"/>
              </a:lnSpc>
              <a:spcBef>
                <a:spcPts val="1000"/>
              </a:spcBef>
              <a:spcAft>
                <a:spcPts val="1200"/>
              </a:spcAft>
              <a:buFont typeface="Arial" panose="020B0604020202020204" pitchFamily="34" charset="0"/>
              <a:buChar char="•"/>
            </a:pPr>
            <a:r>
              <a:rPr lang="en-US" sz="2600">
                <a:latin typeface="Arial" panose="020B0604020202020204" pitchFamily="34" charset="0"/>
                <a:cs typeface="Arial" panose="020B0604020202020204" pitchFamily="34" charset="0"/>
              </a:rPr>
              <a:t>Vectors of West Nile fever, St Louis encephalitis, equine encephalitis</a:t>
            </a:r>
          </a:p>
          <a:p>
            <a:pPr marL="228600" lvl="1" indent="-228600">
              <a:lnSpc>
                <a:spcPct val="90000"/>
              </a:lnSpc>
              <a:spcBef>
                <a:spcPts val="1000"/>
              </a:spcBef>
              <a:spcAft>
                <a:spcPts val="1200"/>
              </a:spcAft>
              <a:buFont typeface="Arial" panose="020B0604020202020204" pitchFamily="34" charset="0"/>
              <a:buChar char="•"/>
            </a:pPr>
            <a:r>
              <a:rPr lang="en-US" sz="2600">
                <a:latin typeface="Arial" panose="020B0604020202020204" pitchFamily="34" charset="0"/>
                <a:cs typeface="Arial" panose="020B0604020202020204" pitchFamily="34" charset="0"/>
              </a:rPr>
              <a:t>Breed in marshes, wetlands, stream edges &amp; pools, rice fields, septic tanks, abandoned swimming pools</a:t>
            </a:r>
          </a:p>
        </p:txBody>
      </p:sp>
      <p:pic>
        <p:nvPicPr>
          <p:cNvPr id="7" name="Picture 2" descr="Adult &lt;i&gt;Culex tarsalis&lt;/i&gt; mosquito.">
            <a:extLst>
              <a:ext uri="{FF2B5EF4-FFF2-40B4-BE49-F238E27FC236}">
                <a16:creationId xmlns:a16="http://schemas.microsoft.com/office/drawing/2014/main" id="{C0501680-C250-365C-BF59-E73253E21717}"/>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973" t="2" r="9919" b="-1"/>
          <a:stretch/>
        </p:blipFill>
        <p:spPr bwMode="auto">
          <a:xfrm>
            <a:off x="6096000" y="1517015"/>
            <a:ext cx="5810250" cy="4351338"/>
          </a:xfrm>
          <a:prstGeom prst="rect">
            <a:avLst/>
          </a:prstGeom>
          <a:solidFill>
            <a:srgbClr val="FFFFFF"/>
          </a:solidFill>
        </p:spPr>
      </p:pic>
    </p:spTree>
    <p:extLst>
      <p:ext uri="{BB962C8B-B14F-4D97-AF65-F5344CB8AC3E}">
        <p14:creationId xmlns:p14="http://schemas.microsoft.com/office/powerpoint/2010/main" val="908451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1ECA6CD-606E-E249-8F27-6663231B8700}"/>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b="1" i="0" kern="1200" baseline="0">
                <a:latin typeface="Arial" panose="020B0604020202020204" pitchFamily="34" charset="0"/>
                <a:ea typeface="+mj-ea"/>
                <a:cs typeface="Arial" panose="020B0604020202020204" pitchFamily="34" charset="0"/>
              </a:rPr>
              <a:t>The “malaria mosquito”</a:t>
            </a:r>
          </a:p>
        </p:txBody>
      </p:sp>
      <p:sp>
        <p:nvSpPr>
          <p:cNvPr id="3" name="TextBox 2">
            <a:extLst>
              <a:ext uri="{FF2B5EF4-FFF2-40B4-BE49-F238E27FC236}">
                <a16:creationId xmlns:a16="http://schemas.microsoft.com/office/drawing/2014/main" id="{BCB0CB28-FAEE-0F93-8745-1E65FF816EB2}"/>
              </a:ext>
            </a:extLst>
          </p:cNvPr>
          <p:cNvSpPr txBox="1"/>
          <p:nvPr/>
        </p:nvSpPr>
        <p:spPr>
          <a:xfrm>
            <a:off x="838200" y="1825625"/>
            <a:ext cx="5181600" cy="4351338"/>
          </a:xfrm>
          <a:prstGeom prst="rect">
            <a:avLst/>
          </a:prstGeom>
        </p:spPr>
        <p:txBody>
          <a:bodyPr vert="horz" lIns="91440" tIns="45720" rIns="91440" bIns="45720" rtlCol="0">
            <a:normAutofit/>
          </a:bodyPr>
          <a:lstStyle/>
          <a:p>
            <a:pPr marL="228600" lvl="1" indent="-228600">
              <a:lnSpc>
                <a:spcPct val="90000"/>
              </a:lnSpc>
              <a:spcBef>
                <a:spcPts val="1000"/>
              </a:spcBef>
              <a:spcAft>
                <a:spcPts val="1200"/>
              </a:spcAft>
              <a:buFont typeface="Arial" panose="020B0604020202020204" pitchFamily="34" charset="0"/>
              <a:buChar char="•"/>
            </a:pPr>
            <a:r>
              <a:rPr lang="en-US" sz="2600">
                <a:latin typeface="Arial" panose="020B0604020202020204" pitchFamily="34" charset="0"/>
                <a:cs typeface="Arial" panose="020B0604020202020204" pitchFamily="34" charset="0"/>
              </a:rPr>
              <a:t>Genus: </a:t>
            </a:r>
            <a:r>
              <a:rPr lang="en-US" sz="2600" i="1">
                <a:latin typeface="Arial" panose="020B0604020202020204" pitchFamily="34" charset="0"/>
                <a:cs typeface="Arial" panose="020B0604020202020204" pitchFamily="34" charset="0"/>
              </a:rPr>
              <a:t>Anopheles</a:t>
            </a:r>
            <a:r>
              <a:rPr lang="en-US" sz="2600">
                <a:latin typeface="Arial" panose="020B0604020202020204" pitchFamily="34" charset="0"/>
                <a:cs typeface="Arial" panose="020B0604020202020204" pitchFamily="34" charset="0"/>
              </a:rPr>
              <a:t> </a:t>
            </a:r>
          </a:p>
          <a:p>
            <a:pPr marL="228600" lvl="1" indent="-228600">
              <a:lnSpc>
                <a:spcPct val="90000"/>
              </a:lnSpc>
              <a:spcBef>
                <a:spcPts val="1000"/>
              </a:spcBef>
              <a:spcAft>
                <a:spcPts val="1200"/>
              </a:spcAft>
              <a:buFont typeface="Arial" panose="020B0604020202020204" pitchFamily="34" charset="0"/>
              <a:buChar char="•"/>
            </a:pPr>
            <a:r>
              <a:rPr lang="en-US" sz="2600">
                <a:latin typeface="Arial" panose="020B0604020202020204" pitchFamily="34" charset="0"/>
                <a:cs typeface="Arial" panose="020B0604020202020204" pitchFamily="34" charset="0"/>
              </a:rPr>
              <a:t>Common species: </a:t>
            </a:r>
            <a:r>
              <a:rPr lang="en-US" sz="2600" i="1">
                <a:latin typeface="Arial" panose="020B0604020202020204" pitchFamily="34" charset="0"/>
                <a:cs typeface="Arial" panose="020B0604020202020204" pitchFamily="34" charset="0"/>
              </a:rPr>
              <a:t>A. </a:t>
            </a:r>
            <a:r>
              <a:rPr lang="en-US" sz="2600" i="1" err="1">
                <a:latin typeface="Arial" panose="020B0604020202020204" pitchFamily="34" charset="0"/>
                <a:cs typeface="Arial" panose="020B0604020202020204" pitchFamily="34" charset="0"/>
              </a:rPr>
              <a:t>freeborni</a:t>
            </a:r>
            <a:r>
              <a:rPr lang="en-US" sz="2600" i="1">
                <a:latin typeface="Arial" panose="020B0604020202020204" pitchFamily="34" charset="0"/>
                <a:cs typeface="Arial" panose="020B0604020202020204" pitchFamily="34" charset="0"/>
              </a:rPr>
              <a:t>, A. </a:t>
            </a:r>
            <a:r>
              <a:rPr lang="en-US" sz="2600" i="1" err="1">
                <a:latin typeface="Arial" panose="020B0604020202020204" pitchFamily="34" charset="0"/>
                <a:cs typeface="Arial" panose="020B0604020202020204" pitchFamily="34" charset="0"/>
              </a:rPr>
              <a:t>punctipennis</a:t>
            </a:r>
            <a:r>
              <a:rPr lang="en-US" sz="2600" i="1">
                <a:latin typeface="Arial" panose="020B0604020202020204" pitchFamily="34" charset="0"/>
                <a:cs typeface="Arial" panose="020B0604020202020204" pitchFamily="34" charset="0"/>
              </a:rPr>
              <a:t>, A. </a:t>
            </a:r>
            <a:r>
              <a:rPr lang="en-US" sz="2600" i="1" err="1">
                <a:latin typeface="Arial" panose="020B0604020202020204" pitchFamily="34" charset="0"/>
                <a:cs typeface="Arial" panose="020B0604020202020204" pitchFamily="34" charset="0"/>
              </a:rPr>
              <a:t>franciscanus</a:t>
            </a:r>
            <a:endParaRPr lang="en-US" sz="2600" i="1">
              <a:latin typeface="Arial" panose="020B0604020202020204" pitchFamily="34" charset="0"/>
              <a:cs typeface="Arial" panose="020B0604020202020204" pitchFamily="34" charset="0"/>
            </a:endParaRPr>
          </a:p>
          <a:p>
            <a:pPr marL="228600" lvl="1" indent="-228600">
              <a:lnSpc>
                <a:spcPct val="90000"/>
              </a:lnSpc>
              <a:spcBef>
                <a:spcPts val="1000"/>
              </a:spcBef>
              <a:spcAft>
                <a:spcPts val="1200"/>
              </a:spcAft>
              <a:buFont typeface="Arial" panose="020B0604020202020204" pitchFamily="34" charset="0"/>
              <a:buChar char="•"/>
            </a:pPr>
            <a:r>
              <a:rPr lang="en-US" sz="2600">
                <a:latin typeface="Arial" panose="020B0604020202020204" pitchFamily="34" charset="0"/>
                <a:cs typeface="Arial" panose="020B0604020202020204" pitchFamily="34" charset="0"/>
              </a:rPr>
              <a:t>Vectors of malaria</a:t>
            </a:r>
          </a:p>
          <a:p>
            <a:pPr marL="228600" lvl="1" indent="-228600">
              <a:lnSpc>
                <a:spcPct val="90000"/>
              </a:lnSpc>
              <a:spcBef>
                <a:spcPts val="1000"/>
              </a:spcBef>
              <a:spcAft>
                <a:spcPts val="1200"/>
              </a:spcAft>
              <a:buFont typeface="Arial" panose="020B0604020202020204" pitchFamily="34" charset="0"/>
              <a:buChar char="•"/>
            </a:pPr>
            <a:r>
              <a:rPr lang="en-US" sz="2600">
                <a:latin typeface="Arial" panose="020B0604020202020204" pitchFamily="34" charset="0"/>
                <a:cs typeface="Arial" panose="020B0604020202020204" pitchFamily="34" charset="0"/>
              </a:rPr>
              <a:t>Breed in wetlands, rice fields, ponds, lakes (prefer clean, sunlit water)</a:t>
            </a:r>
          </a:p>
          <a:p>
            <a:pPr marL="228600" lvl="1" indent="-228600">
              <a:lnSpc>
                <a:spcPct val="90000"/>
              </a:lnSpc>
              <a:spcBef>
                <a:spcPts val="1000"/>
              </a:spcBef>
              <a:spcAft>
                <a:spcPts val="1200"/>
              </a:spcAft>
              <a:buFont typeface="Arial" panose="020B0604020202020204" pitchFamily="34" charset="0"/>
              <a:buChar char="•"/>
            </a:pPr>
            <a:r>
              <a:rPr lang="en-US" sz="2600">
                <a:latin typeface="Arial" panose="020B0604020202020204" pitchFamily="34" charset="0"/>
                <a:cs typeface="Arial" panose="020B0604020202020204" pitchFamily="34" charset="0"/>
              </a:rPr>
              <a:t>Larvae do not have a siphon</a:t>
            </a:r>
          </a:p>
        </p:txBody>
      </p:sp>
      <p:pic>
        <p:nvPicPr>
          <p:cNvPr id="3074" name="Picture 2" descr="The life cycle of an Anopheles species mosquito includes an adult phase, an egg phase, a larval phase, and a pupal phase.">
            <a:extLst>
              <a:ext uri="{FF2B5EF4-FFF2-40B4-BE49-F238E27FC236}">
                <a16:creationId xmlns:a16="http://schemas.microsoft.com/office/drawing/2014/main" id="{83B127C3-7BC7-8678-384E-DEE3BB6B3D3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59621" y="729138"/>
            <a:ext cx="5399723" cy="5399723"/>
          </a:xfrm>
          <a:prstGeom prst="rect">
            <a:avLst/>
          </a:prstGeom>
          <a:solidFill>
            <a:srgbClr val="FFFFFF"/>
          </a:solidFill>
        </p:spPr>
      </p:pic>
      <p:sp>
        <p:nvSpPr>
          <p:cNvPr id="2" name="TextBox 1">
            <a:extLst>
              <a:ext uri="{FF2B5EF4-FFF2-40B4-BE49-F238E27FC236}">
                <a16:creationId xmlns:a16="http://schemas.microsoft.com/office/drawing/2014/main" id="{6CBBCC59-E081-0336-03D4-CBFF5C7AB180}"/>
              </a:ext>
            </a:extLst>
          </p:cNvPr>
          <p:cNvSpPr txBox="1"/>
          <p:nvPr/>
        </p:nvSpPr>
        <p:spPr>
          <a:xfrm>
            <a:off x="6559621" y="5759529"/>
            <a:ext cx="1843325" cy="369332"/>
          </a:xfrm>
          <a:prstGeom prst="rect">
            <a:avLst/>
          </a:prstGeom>
          <a:noFill/>
        </p:spPr>
        <p:txBody>
          <a:bodyPr wrap="none" rtlCol="0">
            <a:spAutoFit/>
          </a:bodyPr>
          <a:lstStyle/>
          <a:p>
            <a:r>
              <a:rPr lang="en-US" dirty="0"/>
              <a:t>Photo credit: CDC</a:t>
            </a:r>
          </a:p>
        </p:txBody>
      </p:sp>
    </p:spTree>
    <p:extLst>
      <p:ext uri="{BB962C8B-B14F-4D97-AF65-F5344CB8AC3E}">
        <p14:creationId xmlns:p14="http://schemas.microsoft.com/office/powerpoint/2010/main" val="1578434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1ECA6CD-606E-E249-8F27-6663231B8700}"/>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b="1" i="0" kern="1200" baseline="0">
                <a:latin typeface="Arial" panose="020B0604020202020204" pitchFamily="34" charset="0"/>
                <a:ea typeface="+mj-ea"/>
                <a:cs typeface="Arial" panose="020B0604020202020204" pitchFamily="34" charset="0"/>
              </a:rPr>
              <a:t>The “yellow fever mosquito” or “tiger mosquito”</a:t>
            </a:r>
          </a:p>
        </p:txBody>
      </p:sp>
      <p:sp>
        <p:nvSpPr>
          <p:cNvPr id="3" name="TextBox 2">
            <a:extLst>
              <a:ext uri="{FF2B5EF4-FFF2-40B4-BE49-F238E27FC236}">
                <a16:creationId xmlns:a16="http://schemas.microsoft.com/office/drawing/2014/main" id="{BCB0CB28-FAEE-0F93-8745-1E65FF816EB2}"/>
              </a:ext>
            </a:extLst>
          </p:cNvPr>
          <p:cNvSpPr txBox="1"/>
          <p:nvPr/>
        </p:nvSpPr>
        <p:spPr>
          <a:xfrm>
            <a:off x="838200" y="1825625"/>
            <a:ext cx="5181600" cy="4351338"/>
          </a:xfrm>
          <a:prstGeom prst="rect">
            <a:avLst/>
          </a:prstGeom>
        </p:spPr>
        <p:txBody>
          <a:bodyPr vert="horz" lIns="91440" tIns="45720" rIns="91440" bIns="45720" rtlCol="0">
            <a:normAutofit/>
          </a:bodyPr>
          <a:lstStyle/>
          <a:p>
            <a:pPr marL="228600" lvl="1" indent="-228600">
              <a:lnSpc>
                <a:spcPct val="90000"/>
              </a:lnSpc>
              <a:spcBef>
                <a:spcPts val="1000"/>
              </a:spcBef>
              <a:spcAft>
                <a:spcPts val="1200"/>
              </a:spcAft>
              <a:buFont typeface="Arial" panose="020B0604020202020204" pitchFamily="34" charset="0"/>
              <a:buChar char="•"/>
            </a:pPr>
            <a:r>
              <a:rPr lang="en-US" sz="2400">
                <a:latin typeface="Arial" panose="020B0604020202020204" pitchFamily="34" charset="0"/>
                <a:cs typeface="Arial" panose="020B0604020202020204" pitchFamily="34" charset="0"/>
              </a:rPr>
              <a:t>Genus: </a:t>
            </a:r>
            <a:r>
              <a:rPr lang="en-US" sz="2400" i="1">
                <a:latin typeface="Arial" panose="020B0604020202020204" pitchFamily="34" charset="0"/>
                <a:cs typeface="Arial" panose="020B0604020202020204" pitchFamily="34" charset="0"/>
              </a:rPr>
              <a:t>Aedes</a:t>
            </a:r>
          </a:p>
          <a:p>
            <a:pPr marL="228600" lvl="1" indent="-228600">
              <a:lnSpc>
                <a:spcPct val="90000"/>
              </a:lnSpc>
              <a:spcBef>
                <a:spcPts val="1000"/>
              </a:spcBef>
              <a:spcAft>
                <a:spcPts val="1200"/>
              </a:spcAft>
              <a:buFont typeface="Arial" panose="020B0604020202020204" pitchFamily="34" charset="0"/>
              <a:buChar char="•"/>
            </a:pPr>
            <a:r>
              <a:rPr lang="en-US" sz="2400">
                <a:latin typeface="Arial" panose="020B0604020202020204" pitchFamily="34" charset="0"/>
                <a:cs typeface="Arial" panose="020B0604020202020204" pitchFamily="34" charset="0"/>
              </a:rPr>
              <a:t>Common species: </a:t>
            </a:r>
            <a:r>
              <a:rPr lang="en-US" sz="2400" i="1">
                <a:latin typeface="Arial" panose="020B0604020202020204" pitchFamily="34" charset="0"/>
                <a:cs typeface="Arial" panose="020B0604020202020204" pitchFamily="34" charset="0"/>
              </a:rPr>
              <a:t>A. aegypti, A. albopictus, A. dorsalis, A. </a:t>
            </a:r>
            <a:r>
              <a:rPr lang="en-US" sz="2400" i="1" err="1">
                <a:latin typeface="Arial" panose="020B0604020202020204" pitchFamily="34" charset="0"/>
                <a:cs typeface="Arial" panose="020B0604020202020204" pitchFamily="34" charset="0"/>
              </a:rPr>
              <a:t>sierrensis</a:t>
            </a:r>
            <a:endParaRPr lang="en-US" sz="2400" i="1">
              <a:latin typeface="Arial" panose="020B0604020202020204" pitchFamily="34" charset="0"/>
              <a:cs typeface="Arial" panose="020B0604020202020204" pitchFamily="34" charset="0"/>
            </a:endParaRPr>
          </a:p>
          <a:p>
            <a:pPr marL="228600" lvl="1" indent="-228600">
              <a:lnSpc>
                <a:spcPct val="90000"/>
              </a:lnSpc>
              <a:spcBef>
                <a:spcPts val="1000"/>
              </a:spcBef>
              <a:spcAft>
                <a:spcPts val="1200"/>
              </a:spcAft>
              <a:buFont typeface="Arial" panose="020B0604020202020204" pitchFamily="34" charset="0"/>
              <a:buChar char="•"/>
            </a:pPr>
            <a:r>
              <a:rPr lang="en-US" sz="2400">
                <a:latin typeface="Arial" panose="020B0604020202020204" pitchFamily="34" charset="0"/>
                <a:cs typeface="Arial" panose="020B0604020202020204" pitchFamily="34" charset="0"/>
              </a:rPr>
              <a:t>Vectors of yellow fever, dengue, zika, chikungunya, California encephalitis</a:t>
            </a:r>
          </a:p>
          <a:p>
            <a:pPr marL="228600" lvl="1" indent="-228600">
              <a:lnSpc>
                <a:spcPct val="90000"/>
              </a:lnSpc>
              <a:spcBef>
                <a:spcPts val="1000"/>
              </a:spcBef>
              <a:spcAft>
                <a:spcPts val="1200"/>
              </a:spcAft>
              <a:buFont typeface="Arial" panose="020B0604020202020204" pitchFamily="34" charset="0"/>
              <a:buChar char="•"/>
            </a:pPr>
            <a:r>
              <a:rPr lang="en-US" sz="2400">
                <a:latin typeface="Arial" panose="020B0604020202020204" pitchFamily="34" charset="0"/>
                <a:cs typeface="Arial" panose="020B0604020202020204" pitchFamily="34" charset="0"/>
              </a:rPr>
              <a:t>Breed in plastic containers, saucers, bird bats, tree holes, clogged gutters, snow pools</a:t>
            </a:r>
          </a:p>
        </p:txBody>
      </p:sp>
      <p:pic>
        <p:nvPicPr>
          <p:cNvPr id="4" name="Picture 3" descr="A diagram of a life cycle of a mosquito&#10;&#10;Description automatically generated">
            <a:extLst>
              <a:ext uri="{FF2B5EF4-FFF2-40B4-BE49-F238E27FC236}">
                <a16:creationId xmlns:a16="http://schemas.microsoft.com/office/drawing/2014/main" id="{3FE1D3BC-EA27-0285-B143-E4A398269052}"/>
              </a:ext>
            </a:extLst>
          </p:cNvPr>
          <p:cNvPicPr>
            <a:picLocks noChangeAspect="1"/>
          </p:cNvPicPr>
          <p:nvPr/>
        </p:nvPicPr>
        <p:blipFill>
          <a:blip r:embed="rId3"/>
          <a:stretch>
            <a:fillRect/>
          </a:stretch>
        </p:blipFill>
        <p:spPr>
          <a:xfrm>
            <a:off x="5680710" y="1440657"/>
            <a:ext cx="6216194" cy="4351338"/>
          </a:xfrm>
          <a:prstGeom prst="rect">
            <a:avLst/>
          </a:prstGeom>
          <a:noFill/>
        </p:spPr>
      </p:pic>
      <p:sp>
        <p:nvSpPr>
          <p:cNvPr id="5" name="TextBox 4">
            <a:extLst>
              <a:ext uri="{FF2B5EF4-FFF2-40B4-BE49-F238E27FC236}">
                <a16:creationId xmlns:a16="http://schemas.microsoft.com/office/drawing/2014/main" id="{4151899D-97FD-4D5B-1775-E9A3BB544A17}"/>
              </a:ext>
            </a:extLst>
          </p:cNvPr>
          <p:cNvSpPr txBox="1"/>
          <p:nvPr/>
        </p:nvSpPr>
        <p:spPr>
          <a:xfrm>
            <a:off x="5680710" y="5742266"/>
            <a:ext cx="1843325" cy="369332"/>
          </a:xfrm>
          <a:prstGeom prst="rect">
            <a:avLst/>
          </a:prstGeom>
          <a:noFill/>
        </p:spPr>
        <p:txBody>
          <a:bodyPr wrap="none" rtlCol="0">
            <a:spAutoFit/>
          </a:bodyPr>
          <a:lstStyle/>
          <a:p>
            <a:r>
              <a:rPr lang="en-US" dirty="0"/>
              <a:t>Photo credit: CDC</a:t>
            </a:r>
          </a:p>
        </p:txBody>
      </p:sp>
    </p:spTree>
    <p:extLst>
      <p:ext uri="{BB962C8B-B14F-4D97-AF65-F5344CB8AC3E}">
        <p14:creationId xmlns:p14="http://schemas.microsoft.com/office/powerpoint/2010/main" val="3165876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lose-up of a piece of brown material&#10;&#10;Description automatically generated">
            <a:extLst>
              <a:ext uri="{FF2B5EF4-FFF2-40B4-BE49-F238E27FC236}">
                <a16:creationId xmlns:a16="http://schemas.microsoft.com/office/drawing/2014/main" id="{3860D41C-37D9-4218-7832-64B3ECEB2888}"/>
              </a:ext>
            </a:extLst>
          </p:cNvPr>
          <p:cNvPicPr>
            <a:picLocks noChangeAspect="1"/>
          </p:cNvPicPr>
          <p:nvPr/>
        </p:nvPicPr>
        <p:blipFill rotWithShape="1">
          <a:blip r:embed="rId3"/>
          <a:srcRect l="46313" t="26412" r="9469" b="17989"/>
          <a:stretch/>
        </p:blipFill>
        <p:spPr>
          <a:xfrm>
            <a:off x="1244306" y="2691319"/>
            <a:ext cx="3750478" cy="3569054"/>
          </a:xfrm>
          <a:prstGeom prst="rect">
            <a:avLst/>
          </a:prstGeom>
        </p:spPr>
      </p:pic>
      <p:sp>
        <p:nvSpPr>
          <p:cNvPr id="8" name="Title 7">
            <a:extLst>
              <a:ext uri="{FF2B5EF4-FFF2-40B4-BE49-F238E27FC236}">
                <a16:creationId xmlns:a16="http://schemas.microsoft.com/office/drawing/2014/main" id="{91ECA6CD-606E-E249-8F27-6663231B8700}"/>
              </a:ext>
            </a:extLst>
          </p:cNvPr>
          <p:cNvSpPr>
            <a:spLocks noGrp="1"/>
          </p:cNvSpPr>
          <p:nvPr>
            <p:ph type="title"/>
          </p:nvPr>
        </p:nvSpPr>
        <p:spPr/>
        <p:txBody>
          <a:bodyPr>
            <a:normAutofit/>
          </a:bodyPr>
          <a:lstStyle/>
          <a:p>
            <a:r>
              <a:rPr lang="en-US"/>
              <a:t>Invasive</a:t>
            </a:r>
            <a:r>
              <a:rPr lang="en-US" i="1"/>
              <a:t> Aedes</a:t>
            </a:r>
            <a:r>
              <a:rPr lang="en-US"/>
              <a:t> spp.</a:t>
            </a:r>
            <a:endParaRPr lang="en-US" i="1"/>
          </a:p>
        </p:txBody>
      </p:sp>
      <p:sp>
        <p:nvSpPr>
          <p:cNvPr id="2" name="Content Placeholder 1">
            <a:extLst>
              <a:ext uri="{FF2B5EF4-FFF2-40B4-BE49-F238E27FC236}">
                <a16:creationId xmlns:a16="http://schemas.microsoft.com/office/drawing/2014/main" id="{857A041A-58A5-D45F-9526-293389C96C2D}"/>
              </a:ext>
            </a:extLst>
          </p:cNvPr>
          <p:cNvSpPr>
            <a:spLocks noGrp="1"/>
          </p:cNvSpPr>
          <p:nvPr>
            <p:ph idx="1"/>
          </p:nvPr>
        </p:nvSpPr>
        <p:spPr>
          <a:xfrm>
            <a:off x="230923" y="1825625"/>
            <a:ext cx="6424709" cy="783545"/>
          </a:xfrm>
        </p:spPr>
        <p:txBody>
          <a:bodyPr/>
          <a:lstStyle/>
          <a:p>
            <a:r>
              <a:rPr lang="en-US">
                <a:latin typeface="Arial"/>
                <a:cs typeface="Arial"/>
              </a:rPr>
              <a:t>Detected recently: </a:t>
            </a:r>
            <a:r>
              <a:rPr lang="en-US" i="1">
                <a:latin typeface="Arial"/>
                <a:cs typeface="Arial"/>
              </a:rPr>
              <a:t>Aedes </a:t>
            </a:r>
            <a:r>
              <a:rPr lang="en-US" i="1" err="1">
                <a:latin typeface="Arial"/>
                <a:cs typeface="Arial"/>
              </a:rPr>
              <a:t>notoscriptus</a:t>
            </a:r>
            <a:endParaRPr lang="en-US" i="1">
              <a:latin typeface="Arial"/>
              <a:cs typeface="Arial"/>
            </a:endParaRPr>
          </a:p>
          <a:p>
            <a:endParaRPr lang="en-US"/>
          </a:p>
        </p:txBody>
      </p:sp>
      <p:pic>
        <p:nvPicPr>
          <p:cNvPr id="5" name="Picture 6">
            <a:extLst>
              <a:ext uri="{FF2B5EF4-FFF2-40B4-BE49-F238E27FC236}">
                <a16:creationId xmlns:a16="http://schemas.microsoft.com/office/drawing/2014/main" id="{4539B46C-F6DD-0D3B-BF5B-AD645CFB0FCC}"/>
              </a:ext>
            </a:extLst>
          </p:cNvPr>
          <p:cNvPicPr>
            <a:picLocks noChangeAspect="1"/>
          </p:cNvPicPr>
          <p:nvPr/>
        </p:nvPicPr>
        <p:blipFill rotWithShape="1">
          <a:blip r:embed="rId4">
            <a:extLst>
              <a:ext uri="{28A0092B-C50C-407E-A947-70E740481C1C}">
                <a14:useLocalDpi xmlns:a14="http://schemas.microsoft.com/office/drawing/2010/main" val="0"/>
              </a:ext>
            </a:extLst>
          </a:blip>
          <a:srcRect l="-355" t="-513" r="8687" b="513"/>
          <a:stretch/>
        </p:blipFill>
        <p:spPr>
          <a:xfrm>
            <a:off x="7922052" y="3242681"/>
            <a:ext cx="4039025" cy="2922441"/>
          </a:xfrm>
          <a:prstGeom prst="rect">
            <a:avLst/>
          </a:prstGeom>
        </p:spPr>
      </p:pic>
      <p:sp>
        <p:nvSpPr>
          <p:cNvPr id="7" name="TextBox 6">
            <a:extLst>
              <a:ext uri="{FF2B5EF4-FFF2-40B4-BE49-F238E27FC236}">
                <a16:creationId xmlns:a16="http://schemas.microsoft.com/office/drawing/2014/main" id="{3549DD33-B588-084A-D9BC-DFDBAE4DCBDB}"/>
              </a:ext>
            </a:extLst>
          </p:cNvPr>
          <p:cNvSpPr txBox="1"/>
          <p:nvPr/>
        </p:nvSpPr>
        <p:spPr>
          <a:xfrm>
            <a:off x="5943601" y="4528742"/>
            <a:ext cx="19784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latin typeface="Arial"/>
                <a:cs typeface="Arial"/>
              </a:rPr>
              <a:t>Aedes</a:t>
            </a:r>
            <a:r>
              <a:rPr lang="en-US" b="1" i="1">
                <a:latin typeface="Arial"/>
                <a:cs typeface="Arial"/>
              </a:rPr>
              <a:t> </a:t>
            </a:r>
            <a:r>
              <a:rPr lang="en-US" i="1">
                <a:latin typeface="Arial"/>
                <a:cs typeface="Arial"/>
              </a:rPr>
              <a:t>albopictus</a:t>
            </a:r>
          </a:p>
        </p:txBody>
      </p:sp>
      <p:pic>
        <p:nvPicPr>
          <p:cNvPr id="10" name="Picture 9" descr="A close-up of a mosquito&#10;&#10;Description automatically generated">
            <a:extLst>
              <a:ext uri="{FF2B5EF4-FFF2-40B4-BE49-F238E27FC236}">
                <a16:creationId xmlns:a16="http://schemas.microsoft.com/office/drawing/2014/main" id="{9FA5AAA4-EBB9-EEDE-C4B0-A1EF0E2AAEA9}"/>
              </a:ext>
            </a:extLst>
          </p:cNvPr>
          <p:cNvPicPr>
            <a:picLocks noChangeAspect="1"/>
          </p:cNvPicPr>
          <p:nvPr/>
        </p:nvPicPr>
        <p:blipFill rotWithShape="1">
          <a:blip r:embed="rId5"/>
          <a:srcRect l="6878"/>
          <a:stretch/>
        </p:blipFill>
        <p:spPr>
          <a:xfrm>
            <a:off x="7937685" y="228675"/>
            <a:ext cx="4007760" cy="2891592"/>
          </a:xfrm>
          <a:prstGeom prst="rect">
            <a:avLst/>
          </a:prstGeom>
        </p:spPr>
      </p:pic>
      <p:sp>
        <p:nvSpPr>
          <p:cNvPr id="12" name="TextBox 11">
            <a:extLst>
              <a:ext uri="{FF2B5EF4-FFF2-40B4-BE49-F238E27FC236}">
                <a16:creationId xmlns:a16="http://schemas.microsoft.com/office/drawing/2014/main" id="{8FB1E5F3-D253-12FF-081D-A88DDF66B380}"/>
              </a:ext>
            </a:extLst>
          </p:cNvPr>
          <p:cNvSpPr txBox="1"/>
          <p:nvPr/>
        </p:nvSpPr>
        <p:spPr>
          <a:xfrm>
            <a:off x="6185987" y="1519041"/>
            <a:ext cx="23088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latin typeface="Arial"/>
                <a:cs typeface="Arial"/>
              </a:rPr>
              <a:t>Aedes aegypti</a:t>
            </a:r>
          </a:p>
        </p:txBody>
      </p:sp>
      <p:sp>
        <p:nvSpPr>
          <p:cNvPr id="3" name="TextBox 2">
            <a:extLst>
              <a:ext uri="{FF2B5EF4-FFF2-40B4-BE49-F238E27FC236}">
                <a16:creationId xmlns:a16="http://schemas.microsoft.com/office/drawing/2014/main" id="{0F626A8D-56AD-551C-A954-7331B885A6B3}"/>
              </a:ext>
            </a:extLst>
          </p:cNvPr>
          <p:cNvSpPr txBox="1"/>
          <p:nvPr/>
        </p:nvSpPr>
        <p:spPr>
          <a:xfrm>
            <a:off x="1244306" y="6242438"/>
            <a:ext cx="3750477" cy="800219"/>
          </a:xfrm>
          <a:prstGeom prst="rect">
            <a:avLst/>
          </a:prstGeom>
          <a:noFill/>
        </p:spPr>
        <p:txBody>
          <a:bodyPr wrap="square" rtlCol="0">
            <a:spAutoFit/>
          </a:bodyPr>
          <a:lstStyle/>
          <a:p>
            <a:r>
              <a:rPr lang="en-US" sz="1400" dirty="0"/>
              <a:t>Aedes eggs on wet cardboard. </a:t>
            </a:r>
          </a:p>
          <a:p>
            <a:r>
              <a:rPr lang="en-US" sz="1400" dirty="0"/>
              <a:t>Photo credit: </a:t>
            </a:r>
            <a:r>
              <a:rPr lang="en-US" sz="1400" i="0" dirty="0">
                <a:effectLst/>
                <a:hlinkClick r:id="rId6" tooltip="Go to Alexander Northey’s photostream">
                  <a:extLst>
                    <a:ext uri="{A12FA001-AC4F-418D-AE19-62706E023703}">
                      <ahyp:hlinkClr xmlns:ahyp="http://schemas.microsoft.com/office/drawing/2018/hyperlinkcolor" val="tx"/>
                    </a:ext>
                  </a:extLst>
                </a:hlinkClick>
              </a:rPr>
              <a:t>Alexander Northey</a:t>
            </a:r>
            <a:r>
              <a:rPr lang="en-US" sz="1400" i="0" dirty="0">
                <a:effectLst/>
              </a:rPr>
              <a:t>, Flickr</a:t>
            </a:r>
            <a:endParaRPr lang="en-US" sz="1400" dirty="0"/>
          </a:p>
          <a:p>
            <a:endParaRPr lang="en-US" dirty="0"/>
          </a:p>
        </p:txBody>
      </p:sp>
    </p:spTree>
    <p:extLst>
      <p:ext uri="{BB962C8B-B14F-4D97-AF65-F5344CB8AC3E}">
        <p14:creationId xmlns:p14="http://schemas.microsoft.com/office/powerpoint/2010/main" val="21281044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515A2B-B5D4-68BA-A47B-0D0273289E28}"/>
              </a:ext>
            </a:extLst>
          </p:cNvPr>
          <p:cNvPicPr>
            <a:picLocks noChangeAspect="1"/>
          </p:cNvPicPr>
          <p:nvPr/>
        </p:nvPicPr>
        <p:blipFill rotWithShape="1">
          <a:blip r:embed="rId3"/>
          <a:srcRect l="14606" t="10175" r="20165" b="1228"/>
          <a:stretch/>
        </p:blipFill>
        <p:spPr>
          <a:xfrm>
            <a:off x="1608221" y="0"/>
            <a:ext cx="8975558" cy="6857272"/>
          </a:xfrm>
          <a:prstGeom prst="rect">
            <a:avLst/>
          </a:prstGeom>
        </p:spPr>
      </p:pic>
    </p:spTree>
    <p:extLst>
      <p:ext uri="{BB962C8B-B14F-4D97-AF65-F5344CB8AC3E}">
        <p14:creationId xmlns:p14="http://schemas.microsoft.com/office/powerpoint/2010/main" val="31568796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ackyard with a fence and plants&#10;&#10;Description automatically generated">
            <a:extLst>
              <a:ext uri="{FF2B5EF4-FFF2-40B4-BE49-F238E27FC236}">
                <a16:creationId xmlns:a16="http://schemas.microsoft.com/office/drawing/2014/main" id="{E44C800E-5E9F-8224-5D08-7D516E3715EA}"/>
              </a:ext>
            </a:extLst>
          </p:cNvPr>
          <p:cNvPicPr>
            <a:picLocks noChangeAspect="1"/>
          </p:cNvPicPr>
          <p:nvPr/>
        </p:nvPicPr>
        <p:blipFill rotWithShape="1">
          <a:blip r:embed="rId3"/>
          <a:srcRect t="12972" r="2" b="2730"/>
          <a:stretch/>
        </p:blipFill>
        <p:spPr>
          <a:xfrm>
            <a:off x="6875876" y="73119"/>
            <a:ext cx="5185496" cy="3278503"/>
          </a:xfrm>
          <a:prstGeom prst="rect">
            <a:avLst/>
          </a:prstGeom>
          <a:noFill/>
          <a:ln w="50800">
            <a:solidFill>
              <a:schemeClr val="bg1"/>
            </a:solidFill>
          </a:ln>
        </p:spPr>
      </p:pic>
      <p:pic>
        <p:nvPicPr>
          <p:cNvPr id="4" name="Picture 3">
            <a:extLst>
              <a:ext uri="{FF2B5EF4-FFF2-40B4-BE49-F238E27FC236}">
                <a16:creationId xmlns:a16="http://schemas.microsoft.com/office/drawing/2014/main" id="{D5AEAABD-C687-35EE-8CDD-99F936B6731F}"/>
              </a:ext>
            </a:extLst>
          </p:cNvPr>
          <p:cNvPicPr>
            <a:picLocks noChangeAspect="1"/>
          </p:cNvPicPr>
          <p:nvPr/>
        </p:nvPicPr>
        <p:blipFill rotWithShape="1">
          <a:blip r:embed="rId4">
            <a:extLst>
              <a:ext uri="{28A0092B-C50C-407E-A947-70E740481C1C}">
                <a14:useLocalDpi xmlns:a14="http://schemas.microsoft.com/office/drawing/2010/main" val="0"/>
              </a:ext>
            </a:extLst>
          </a:blip>
          <a:srcRect t="2917" b="2917"/>
          <a:stretch/>
        </p:blipFill>
        <p:spPr>
          <a:xfrm>
            <a:off x="6875874" y="3448870"/>
            <a:ext cx="5185497" cy="3258633"/>
          </a:xfrm>
          <a:prstGeom prst="rect">
            <a:avLst/>
          </a:prstGeom>
          <a:noFill/>
          <a:ln w="50800">
            <a:solidFill>
              <a:schemeClr val="bg1"/>
            </a:solidFill>
          </a:ln>
        </p:spPr>
      </p:pic>
      <p:sp>
        <p:nvSpPr>
          <p:cNvPr id="10" name="Content Placeholder 9">
            <a:extLst>
              <a:ext uri="{FF2B5EF4-FFF2-40B4-BE49-F238E27FC236}">
                <a16:creationId xmlns:a16="http://schemas.microsoft.com/office/drawing/2014/main" id="{32C2A42F-AB06-0B07-41A7-29CD640A192A}"/>
              </a:ext>
            </a:extLst>
          </p:cNvPr>
          <p:cNvSpPr>
            <a:spLocks noGrp="1"/>
          </p:cNvSpPr>
          <p:nvPr>
            <p:ph idx="15"/>
          </p:nvPr>
        </p:nvSpPr>
        <p:spPr>
          <a:xfrm>
            <a:off x="838199" y="2331719"/>
            <a:ext cx="5675811" cy="3959544"/>
          </a:xfrm>
        </p:spPr>
        <p:txBody>
          <a:bodyPr>
            <a:normAutofit fontScale="92500" lnSpcReduction="20000"/>
          </a:bodyPr>
          <a:lstStyle/>
          <a:p>
            <a:r>
              <a:rPr lang="en-US" b="1"/>
              <a:t>Target the larvae!</a:t>
            </a:r>
          </a:p>
          <a:p>
            <a:pPr lvl="1"/>
            <a:r>
              <a:rPr lang="en-US" sz="2600"/>
              <a:t>Eliminate standing water</a:t>
            </a:r>
          </a:p>
          <a:p>
            <a:pPr lvl="1"/>
            <a:r>
              <a:rPr lang="en-US" sz="2600"/>
              <a:t>Empty, drain, or fill with sand or concrete: containers (anything &gt; 1 oz)</a:t>
            </a:r>
          </a:p>
          <a:p>
            <a:pPr lvl="1"/>
            <a:r>
              <a:rPr lang="en-US" sz="2600"/>
              <a:t>Maintain roof gutters &amp; downspouts</a:t>
            </a:r>
          </a:p>
          <a:p>
            <a:pPr lvl="1"/>
            <a:r>
              <a:rPr lang="en-US" sz="2600"/>
              <a:t>Put screens on rain barrels or cisterns</a:t>
            </a:r>
          </a:p>
          <a:p>
            <a:pPr lvl="1"/>
            <a:r>
              <a:rPr lang="en-US" sz="2600"/>
              <a:t>Ponds, fountains, and water gardens: </a:t>
            </a:r>
          </a:p>
          <a:p>
            <a:pPr lvl="2"/>
            <a:r>
              <a:rPr lang="en-US" sz="2200"/>
              <a:t>Increase circulation, depth, remove excess vegetation and debris</a:t>
            </a:r>
          </a:p>
          <a:p>
            <a:endParaRPr lang="en-US"/>
          </a:p>
        </p:txBody>
      </p:sp>
      <p:sp>
        <p:nvSpPr>
          <p:cNvPr id="8" name="Title 7">
            <a:extLst>
              <a:ext uri="{FF2B5EF4-FFF2-40B4-BE49-F238E27FC236}">
                <a16:creationId xmlns:a16="http://schemas.microsoft.com/office/drawing/2014/main" id="{91ECA6CD-606E-E249-8F27-6663231B8700}"/>
              </a:ext>
            </a:extLst>
          </p:cNvPr>
          <p:cNvSpPr>
            <a:spLocks noGrp="1"/>
          </p:cNvSpPr>
          <p:nvPr>
            <p:ph type="title"/>
          </p:nvPr>
        </p:nvSpPr>
        <p:spPr/>
        <p:txBody>
          <a:bodyPr vert="horz" lIns="91440" tIns="45720" rIns="91440" bIns="45720" rtlCol="0" anchor="t" anchorCtr="0">
            <a:normAutofit/>
          </a:bodyPr>
          <a:lstStyle/>
          <a:p>
            <a:r>
              <a:rPr lang="en-US" b="1" i="0" kern="1200" baseline="0">
                <a:latin typeface="Arial" panose="020B0604020202020204" pitchFamily="34" charset="0"/>
                <a:ea typeface="+mj-ea"/>
                <a:cs typeface="Arial" panose="020B0604020202020204" pitchFamily="34" charset="0"/>
              </a:rPr>
              <a:t>Mosquito prevention (breeding)</a:t>
            </a:r>
          </a:p>
        </p:txBody>
      </p:sp>
    </p:spTree>
    <p:extLst>
      <p:ext uri="{BB962C8B-B14F-4D97-AF65-F5344CB8AC3E}">
        <p14:creationId xmlns:p14="http://schemas.microsoft.com/office/powerpoint/2010/main" val="30677846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 person spraying insect repellent on a person's arm&#10;&#10;Description automatically generated">
            <a:extLst>
              <a:ext uri="{FF2B5EF4-FFF2-40B4-BE49-F238E27FC236}">
                <a16:creationId xmlns:a16="http://schemas.microsoft.com/office/drawing/2014/main" id="{AA14BAA1-90BF-5F2A-2640-CE268F626A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181" r="37416" b="-2"/>
          <a:stretch/>
        </p:blipFill>
        <p:spPr bwMode="auto">
          <a:xfrm>
            <a:off x="152400" y="152400"/>
            <a:ext cx="5137806" cy="6569075"/>
          </a:xfrm>
          <a:prstGeom prst="rect">
            <a:avLst/>
          </a:prstGeom>
          <a:solidFill>
            <a:srgbClr val="FFFFFF"/>
          </a:solidFill>
          <a:ln w="50800">
            <a:solidFill>
              <a:schemeClr val="bg1"/>
            </a:solidFill>
          </a:ln>
        </p:spPr>
      </p:pic>
      <p:sp>
        <p:nvSpPr>
          <p:cNvPr id="4103" name="Content Placeholder 2">
            <a:extLst>
              <a:ext uri="{FF2B5EF4-FFF2-40B4-BE49-F238E27FC236}">
                <a16:creationId xmlns:a16="http://schemas.microsoft.com/office/drawing/2014/main" id="{E86E0B95-1CBA-FD0C-F265-2B78C37F4B1C}"/>
              </a:ext>
            </a:extLst>
          </p:cNvPr>
          <p:cNvSpPr>
            <a:spLocks noGrp="1"/>
          </p:cNvSpPr>
          <p:nvPr>
            <p:ph idx="16"/>
          </p:nvPr>
        </p:nvSpPr>
        <p:spPr>
          <a:xfrm>
            <a:off x="5677988" y="2126166"/>
            <a:ext cx="5675811" cy="4050796"/>
          </a:xfrm>
        </p:spPr>
        <p:txBody>
          <a:bodyPr vert="horz" lIns="91440" tIns="45720" rIns="91440" bIns="45720" rtlCol="0">
            <a:normAutofit fontScale="92500" lnSpcReduction="10000"/>
          </a:bodyPr>
          <a:lstStyle/>
          <a:p>
            <a:r>
              <a:rPr lang="en-US" b="1" dirty="0"/>
              <a:t>No bites = no risk of disease!</a:t>
            </a:r>
          </a:p>
          <a:p>
            <a:r>
              <a:rPr lang="en-US" dirty="0"/>
              <a:t>Avoid places and times of day with high densities of biting mosquitoes</a:t>
            </a:r>
          </a:p>
          <a:p>
            <a:r>
              <a:rPr lang="en-US" dirty="0"/>
              <a:t>Wear long pants and long sleeves</a:t>
            </a:r>
          </a:p>
          <a:p>
            <a:pPr>
              <a:spcAft>
                <a:spcPts val="0"/>
              </a:spcAft>
            </a:pPr>
            <a:r>
              <a:rPr lang="en-US" dirty="0"/>
              <a:t>Use mosquito repellents</a:t>
            </a:r>
          </a:p>
          <a:p>
            <a:pPr lvl="1"/>
            <a:r>
              <a:rPr lang="en-US" dirty="0"/>
              <a:t>Deet</a:t>
            </a:r>
          </a:p>
          <a:p>
            <a:pPr lvl="1"/>
            <a:r>
              <a:rPr lang="en-US" dirty="0"/>
              <a:t>Picaridin</a:t>
            </a:r>
          </a:p>
          <a:p>
            <a:pPr lvl="1"/>
            <a:r>
              <a:rPr lang="en-US" dirty="0"/>
              <a:t>Oil of lemon eucalyptus (OLE)</a:t>
            </a:r>
          </a:p>
          <a:p>
            <a:pPr lvl="1"/>
            <a:r>
              <a:rPr lang="en-US" dirty="0"/>
              <a:t>IR3535</a:t>
            </a:r>
          </a:p>
          <a:p>
            <a:endParaRPr lang="en-US" sz="2200" dirty="0"/>
          </a:p>
        </p:txBody>
      </p:sp>
      <p:sp>
        <p:nvSpPr>
          <p:cNvPr id="8" name="Title 7">
            <a:extLst>
              <a:ext uri="{FF2B5EF4-FFF2-40B4-BE49-F238E27FC236}">
                <a16:creationId xmlns:a16="http://schemas.microsoft.com/office/drawing/2014/main" id="{91ECA6CD-606E-E249-8F27-6663231B8700}"/>
              </a:ext>
            </a:extLst>
          </p:cNvPr>
          <p:cNvSpPr>
            <a:spLocks noGrp="1"/>
          </p:cNvSpPr>
          <p:nvPr>
            <p:ph type="title"/>
          </p:nvPr>
        </p:nvSpPr>
        <p:spPr>
          <a:xfrm>
            <a:off x="5677988" y="681037"/>
            <a:ext cx="5675811" cy="1325563"/>
          </a:xfrm>
        </p:spPr>
        <p:txBody>
          <a:bodyPr vert="horz" lIns="91440" tIns="45720" rIns="91440" bIns="45720" rtlCol="0" anchor="t">
            <a:normAutofit/>
          </a:bodyPr>
          <a:lstStyle/>
          <a:p>
            <a:r>
              <a:rPr lang="en-US" b="1" i="0" kern="1200" baseline="0" dirty="0"/>
              <a:t>Mosquito prevention (bites)</a:t>
            </a:r>
          </a:p>
        </p:txBody>
      </p:sp>
    </p:spTree>
    <p:extLst>
      <p:ext uri="{BB962C8B-B14F-4D97-AF65-F5344CB8AC3E}">
        <p14:creationId xmlns:p14="http://schemas.microsoft.com/office/powerpoint/2010/main" val="9141339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1ECA6CD-606E-E249-8F27-6663231B8700}"/>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b="1" i="0" kern="1200" baseline="0">
                <a:latin typeface="Arial" panose="020B0604020202020204" pitchFamily="34" charset="0"/>
                <a:ea typeface="+mj-ea"/>
                <a:cs typeface="Arial" panose="020B0604020202020204" pitchFamily="34" charset="0"/>
              </a:rPr>
              <a:t>Mosquito monitoring (for adults)</a:t>
            </a:r>
          </a:p>
        </p:txBody>
      </p:sp>
      <p:sp>
        <p:nvSpPr>
          <p:cNvPr id="19" name="Content Placeholder 18">
            <a:extLst>
              <a:ext uri="{FF2B5EF4-FFF2-40B4-BE49-F238E27FC236}">
                <a16:creationId xmlns:a16="http://schemas.microsoft.com/office/drawing/2014/main" id="{76E72B72-A002-F20B-C818-01D7CB1521F2}"/>
              </a:ext>
            </a:extLst>
          </p:cNvPr>
          <p:cNvSpPr>
            <a:spLocks noGrp="1"/>
          </p:cNvSpPr>
          <p:nvPr>
            <p:ph sz="half" idx="1"/>
          </p:nvPr>
        </p:nvSpPr>
        <p:spPr>
          <a:xfrm>
            <a:off x="838199" y="1825625"/>
            <a:ext cx="5645727" cy="4667250"/>
          </a:xfrm>
        </p:spPr>
        <p:txBody>
          <a:bodyPr vert="horz" lIns="91440" tIns="45720" rIns="91440" bIns="45720" rtlCol="0">
            <a:normAutofit fontScale="92500" lnSpcReduction="10000"/>
          </a:bodyPr>
          <a:lstStyle/>
          <a:p>
            <a:pPr marL="742950" lvl="1">
              <a:spcAft>
                <a:spcPts val="1200"/>
              </a:spcAft>
            </a:pPr>
            <a:r>
              <a:rPr lang="en-US" sz="2800" dirty="0"/>
              <a:t>Observe visitation rates (to you!)</a:t>
            </a:r>
          </a:p>
          <a:p>
            <a:pPr marL="742950" lvl="1"/>
            <a:r>
              <a:rPr lang="en-US" sz="2800" dirty="0"/>
              <a:t>Trap host-seeking females</a:t>
            </a:r>
          </a:p>
          <a:p>
            <a:pPr marL="1200150" lvl="2">
              <a:spcAft>
                <a:spcPts val="1200"/>
              </a:spcAft>
            </a:pPr>
            <a:r>
              <a:rPr lang="en-US" sz="2400" dirty="0"/>
              <a:t>CO</a:t>
            </a:r>
            <a:r>
              <a:rPr lang="en-US" sz="2400" baseline="30000" dirty="0"/>
              <a:t>2</a:t>
            </a:r>
            <a:r>
              <a:rPr lang="en-US" sz="2400" dirty="0"/>
              <a:t>, octenal, human odor</a:t>
            </a:r>
          </a:p>
          <a:p>
            <a:pPr marL="742950" lvl="1"/>
            <a:r>
              <a:rPr lang="en-US" sz="2800" dirty="0"/>
              <a:t>Trap gravid females</a:t>
            </a:r>
          </a:p>
          <a:p>
            <a:pPr marL="1200150" lvl="2">
              <a:spcAft>
                <a:spcPts val="1200"/>
              </a:spcAft>
            </a:pPr>
            <a:r>
              <a:rPr lang="en-US" sz="2400" dirty="0"/>
              <a:t>Stagnant water with decaying organic matter</a:t>
            </a:r>
          </a:p>
          <a:p>
            <a:pPr marL="742950" lvl="1"/>
            <a:r>
              <a:rPr lang="en-US" sz="2800" dirty="0"/>
              <a:t>Light (UV, full spectrum)</a:t>
            </a:r>
          </a:p>
          <a:p>
            <a:pPr marL="1200150" lvl="2">
              <a:spcAft>
                <a:spcPts val="1200"/>
              </a:spcAft>
            </a:pPr>
            <a:r>
              <a:rPr lang="en-US" sz="2400" dirty="0"/>
              <a:t>Not a target-specific tactic!</a:t>
            </a:r>
          </a:p>
          <a:p>
            <a:pPr marL="742950" lvl="1"/>
            <a:r>
              <a:rPr lang="en-US" sz="2800" dirty="0"/>
              <a:t>Electric “bug zappers” not effective</a:t>
            </a:r>
          </a:p>
          <a:p>
            <a:endParaRPr lang="en-US" sz="2200" dirty="0"/>
          </a:p>
        </p:txBody>
      </p:sp>
      <p:pic>
        <p:nvPicPr>
          <p:cNvPr id="20" name="Picture 6">
            <a:extLst>
              <a:ext uri="{FF2B5EF4-FFF2-40B4-BE49-F238E27FC236}">
                <a16:creationId xmlns:a16="http://schemas.microsoft.com/office/drawing/2014/main" id="{A362ADC0-AF46-7589-6A27-AFFBB056FE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808"/>
          <a:stretch/>
        </p:blipFill>
        <p:spPr bwMode="auto">
          <a:xfrm>
            <a:off x="6785110" y="1669906"/>
            <a:ext cx="4840681" cy="4004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1358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1ECA6CD-606E-E249-8F27-6663231B8700}"/>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b="1" i="0" kern="1200" baseline="0">
                <a:latin typeface="Arial" panose="020B0604020202020204" pitchFamily="34" charset="0"/>
                <a:ea typeface="+mj-ea"/>
                <a:cs typeface="Arial" panose="020B0604020202020204" pitchFamily="34" charset="0"/>
              </a:rPr>
              <a:t>Mosquito monitoring (for disease)</a:t>
            </a:r>
          </a:p>
        </p:txBody>
      </p:sp>
      <p:sp>
        <p:nvSpPr>
          <p:cNvPr id="11" name="TextBox 10">
            <a:extLst>
              <a:ext uri="{FF2B5EF4-FFF2-40B4-BE49-F238E27FC236}">
                <a16:creationId xmlns:a16="http://schemas.microsoft.com/office/drawing/2014/main" id="{928DA6C2-6D04-1B32-5118-7F3E70C08812}"/>
              </a:ext>
            </a:extLst>
          </p:cNvPr>
          <p:cNvSpPr txBox="1"/>
          <p:nvPr/>
        </p:nvSpPr>
        <p:spPr>
          <a:xfrm>
            <a:off x="838200" y="1825625"/>
            <a:ext cx="5181600" cy="4351338"/>
          </a:xfrm>
          <a:prstGeom prst="rect">
            <a:avLst/>
          </a:prstGeom>
        </p:spPr>
        <p:txBody>
          <a:bodyPr vert="horz" lIns="91440" tIns="45720" rIns="91440" bIns="45720" rtlCol="0">
            <a:normAutofit lnSpcReduction="10000"/>
          </a:bodyPr>
          <a:lstStyle/>
          <a:p>
            <a:pPr marL="228600" lvl="1" indent="-228600">
              <a:lnSpc>
                <a:spcPct val="90000"/>
              </a:lnSpc>
              <a:spcBef>
                <a:spcPts val="1000"/>
              </a:spcBef>
              <a:buFont typeface="Arial" panose="020B0604020202020204" pitchFamily="34" charset="0"/>
              <a:buChar char="•"/>
            </a:pPr>
            <a:r>
              <a:rPr lang="en-US" sz="2800" b="1">
                <a:latin typeface="Arial" panose="020B0604020202020204" pitchFamily="34" charset="0"/>
                <a:cs typeface="Arial" panose="020B0604020202020204" pitchFamily="34" charset="0"/>
              </a:rPr>
              <a:t>Vector Control Districts / State agencies</a:t>
            </a:r>
          </a:p>
          <a:p>
            <a:pPr marL="685800" lvl="3" indent="-228600">
              <a:lnSpc>
                <a:spcPct val="90000"/>
              </a:lnSpc>
              <a:spcBef>
                <a:spcPts val="1000"/>
              </a:spcBef>
              <a:buFont typeface="Arial" panose="020B0604020202020204" pitchFamily="34" charset="0"/>
              <a:buChar char="•"/>
            </a:pPr>
            <a:r>
              <a:rPr lang="en-US" sz="2400">
                <a:latin typeface="Arial" panose="020B0604020202020204" pitchFamily="34" charset="0"/>
                <a:cs typeface="Arial" panose="020B0604020202020204" pitchFamily="34" charset="0"/>
              </a:rPr>
              <a:t>Environmental factors</a:t>
            </a:r>
          </a:p>
          <a:p>
            <a:pPr marL="685800" lvl="3" indent="-228600">
              <a:lnSpc>
                <a:spcPct val="90000"/>
              </a:lnSpc>
              <a:spcBef>
                <a:spcPts val="1000"/>
              </a:spcBef>
              <a:buFont typeface="Arial" panose="020B0604020202020204" pitchFamily="34" charset="0"/>
              <a:buChar char="•"/>
            </a:pPr>
            <a:r>
              <a:rPr lang="en-US" sz="2400">
                <a:latin typeface="Arial" panose="020B0604020202020204" pitchFamily="34" charset="0"/>
                <a:cs typeface="Arial" panose="020B0604020202020204" pitchFamily="34" charset="0"/>
              </a:rPr>
              <a:t>Abundance of adult females (trapping)</a:t>
            </a:r>
          </a:p>
          <a:p>
            <a:pPr marL="685800" lvl="3" indent="-228600">
              <a:lnSpc>
                <a:spcPct val="90000"/>
              </a:lnSpc>
              <a:spcBef>
                <a:spcPts val="1000"/>
              </a:spcBef>
              <a:buFont typeface="Arial" panose="020B0604020202020204" pitchFamily="34" charset="0"/>
              <a:buChar char="•"/>
            </a:pPr>
            <a:r>
              <a:rPr lang="en-US" sz="2400">
                <a:latin typeface="Arial" panose="020B0604020202020204" pitchFamily="34" charset="0"/>
                <a:cs typeface="Arial" panose="020B0604020202020204" pitchFamily="34" charset="0"/>
              </a:rPr>
              <a:t>Infection rates (of adult females)</a:t>
            </a:r>
          </a:p>
          <a:p>
            <a:pPr marL="685800" lvl="3" indent="-228600">
              <a:lnSpc>
                <a:spcPct val="90000"/>
              </a:lnSpc>
              <a:spcBef>
                <a:spcPts val="1000"/>
              </a:spcBef>
              <a:buFont typeface="Arial" panose="020B0604020202020204" pitchFamily="34" charset="0"/>
              <a:buChar char="•"/>
            </a:pPr>
            <a:r>
              <a:rPr lang="en-US" sz="2400">
                <a:latin typeface="Arial" panose="020B0604020202020204" pitchFamily="34" charset="0"/>
                <a:cs typeface="Arial" panose="020B0604020202020204" pitchFamily="34" charset="0"/>
              </a:rPr>
              <a:t>Sentinel chicken flocks (presence of viral antibodies)</a:t>
            </a:r>
          </a:p>
          <a:p>
            <a:pPr marL="685800" lvl="3" indent="-228600">
              <a:lnSpc>
                <a:spcPct val="90000"/>
              </a:lnSpc>
              <a:spcBef>
                <a:spcPts val="1000"/>
              </a:spcBef>
              <a:buFont typeface="Arial" panose="020B0604020202020204" pitchFamily="34" charset="0"/>
              <a:buChar char="•"/>
            </a:pPr>
            <a:r>
              <a:rPr lang="en-US" sz="2400">
                <a:latin typeface="Arial" panose="020B0604020202020204" pitchFamily="34" charset="0"/>
                <a:cs typeface="Arial" panose="020B0604020202020204" pitchFamily="34" charset="0"/>
              </a:rPr>
              <a:t>Infection rates (of dead birds)</a:t>
            </a:r>
          </a:p>
          <a:p>
            <a:pPr marL="685800" lvl="3" indent="-228600">
              <a:lnSpc>
                <a:spcPct val="90000"/>
              </a:lnSpc>
              <a:spcBef>
                <a:spcPts val="1000"/>
              </a:spcBef>
              <a:buFont typeface="Arial" panose="020B0604020202020204" pitchFamily="34" charset="0"/>
              <a:buChar char="•"/>
            </a:pPr>
            <a:r>
              <a:rPr lang="en-US" sz="2400">
                <a:latin typeface="Arial" panose="020B0604020202020204" pitchFamily="34" charset="0"/>
                <a:cs typeface="Arial" panose="020B0604020202020204" pitchFamily="34" charset="0"/>
              </a:rPr>
              <a:t>Human cases</a:t>
            </a:r>
          </a:p>
        </p:txBody>
      </p:sp>
      <p:pic>
        <p:nvPicPr>
          <p:cNvPr id="2050" name="Picture 2">
            <a:extLst>
              <a:ext uri="{FF2B5EF4-FFF2-40B4-BE49-F238E27FC236}">
                <a16:creationId xmlns:a16="http://schemas.microsoft.com/office/drawing/2014/main" id="{BAE62697-3827-0AC9-FC44-77449AD901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363" r="10363"/>
          <a:stretch/>
        </p:blipFill>
        <p:spPr bwMode="auto">
          <a:xfrm>
            <a:off x="6172200" y="1537855"/>
            <a:ext cx="5524278" cy="4639108"/>
          </a:xfrm>
          <a:prstGeom prst="rect">
            <a:avLst/>
          </a:prstGeom>
          <a:solidFill>
            <a:srgbClr val="FFFFFF"/>
          </a:solidFill>
        </p:spPr>
      </p:pic>
    </p:spTree>
    <p:extLst>
      <p:ext uri="{BB962C8B-B14F-4D97-AF65-F5344CB8AC3E}">
        <p14:creationId xmlns:p14="http://schemas.microsoft.com/office/powerpoint/2010/main" val="537282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130390-C0F2-9E76-1C54-8CA0DF7DDD6A}"/>
              </a:ext>
            </a:extLst>
          </p:cNvPr>
          <p:cNvSpPr>
            <a:spLocks noGrp="1"/>
          </p:cNvSpPr>
          <p:nvPr>
            <p:ph type="title"/>
          </p:nvPr>
        </p:nvSpPr>
        <p:spPr/>
        <p:txBody>
          <a:bodyPr/>
          <a:lstStyle/>
          <a:p>
            <a:r>
              <a:rPr lang="en-US"/>
              <a:t>Outline</a:t>
            </a:r>
          </a:p>
        </p:txBody>
      </p:sp>
      <p:sp>
        <p:nvSpPr>
          <p:cNvPr id="5" name="Content Placeholder 4">
            <a:extLst>
              <a:ext uri="{FF2B5EF4-FFF2-40B4-BE49-F238E27FC236}">
                <a16:creationId xmlns:a16="http://schemas.microsoft.com/office/drawing/2014/main" id="{0E2750B4-DCBD-DCAA-9D96-6457B6BF626B}"/>
              </a:ext>
            </a:extLst>
          </p:cNvPr>
          <p:cNvSpPr>
            <a:spLocks noGrp="1"/>
          </p:cNvSpPr>
          <p:nvPr>
            <p:ph idx="1"/>
          </p:nvPr>
        </p:nvSpPr>
        <p:spPr/>
        <p:txBody>
          <a:bodyPr vert="horz" lIns="91440" tIns="45720" rIns="91440" bIns="45720" rtlCol="0" anchor="t">
            <a:normAutofit fontScale="92500" lnSpcReduction="20000"/>
          </a:bodyPr>
          <a:lstStyle/>
          <a:p>
            <a:r>
              <a:rPr lang="en-US" sz="2800" dirty="0">
                <a:latin typeface="Arial"/>
                <a:cs typeface="Arial"/>
              </a:rPr>
              <a:t>What is a public health pest?</a:t>
            </a:r>
            <a:endParaRPr lang="en-US" sz="2800" dirty="0"/>
          </a:p>
          <a:p>
            <a:pPr lvl="1">
              <a:spcAft>
                <a:spcPts val="1200"/>
              </a:spcAft>
              <a:buFont typeface="Courier New" panose="020B0604020202020204" pitchFamily="34" charset="0"/>
              <a:buChar char="o"/>
            </a:pPr>
            <a:r>
              <a:rPr lang="en-US" sz="2400" dirty="0">
                <a:latin typeface="Arial"/>
                <a:cs typeface="Arial"/>
              </a:rPr>
              <a:t>Two common examples: rat and cockroach</a:t>
            </a:r>
            <a:endParaRPr lang="en-US" sz="2400" dirty="0"/>
          </a:p>
          <a:p>
            <a:r>
              <a:rPr lang="en-US" sz="2800" dirty="0">
                <a:latin typeface="Arial"/>
                <a:cs typeface="Arial"/>
              </a:rPr>
              <a:t>Mosquitos: The most dangerous public health pest!</a:t>
            </a:r>
          </a:p>
          <a:p>
            <a:pPr lvl="1">
              <a:spcAft>
                <a:spcPts val="1200"/>
              </a:spcAft>
              <a:buFont typeface="Courier New" panose="020B0604020202020204" pitchFamily="34" charset="0"/>
              <a:buChar char="o"/>
            </a:pPr>
            <a:r>
              <a:rPr lang="en-US" sz="2400" dirty="0">
                <a:latin typeface="Arial"/>
                <a:cs typeface="Arial"/>
              </a:rPr>
              <a:t>Life cycle</a:t>
            </a:r>
          </a:p>
          <a:p>
            <a:pPr lvl="1">
              <a:spcAft>
                <a:spcPts val="1200"/>
              </a:spcAft>
              <a:buFont typeface="Courier New" panose="020B0604020202020204" pitchFamily="34" charset="0"/>
              <a:buChar char="o"/>
            </a:pPr>
            <a:r>
              <a:rPr lang="en-US" sz="2400" dirty="0">
                <a:latin typeface="Arial"/>
                <a:cs typeface="Arial"/>
              </a:rPr>
              <a:t>Species of concern: </a:t>
            </a:r>
            <a:r>
              <a:rPr lang="en-US" sz="2400" i="1" dirty="0">
                <a:latin typeface="Arial"/>
                <a:cs typeface="Arial"/>
              </a:rPr>
              <a:t>Culex, Anopheles, &amp; Aedes</a:t>
            </a:r>
          </a:p>
          <a:p>
            <a:pPr lvl="1">
              <a:spcAft>
                <a:spcPts val="1200"/>
              </a:spcAft>
              <a:buFont typeface="Courier New" panose="020B0604020202020204" pitchFamily="34" charset="0"/>
              <a:buChar char="o"/>
            </a:pPr>
            <a:r>
              <a:rPr lang="en-US" sz="2400" dirty="0">
                <a:latin typeface="Arial"/>
                <a:cs typeface="Arial"/>
              </a:rPr>
              <a:t>Prevention</a:t>
            </a:r>
          </a:p>
          <a:p>
            <a:pPr lvl="1">
              <a:spcAft>
                <a:spcPts val="1200"/>
              </a:spcAft>
              <a:buFont typeface="Courier New" panose="020B0604020202020204" pitchFamily="34" charset="0"/>
              <a:buChar char="o"/>
            </a:pPr>
            <a:r>
              <a:rPr lang="en-US" sz="2400" dirty="0">
                <a:latin typeface="Arial"/>
                <a:cs typeface="Arial"/>
              </a:rPr>
              <a:t>Monitoring </a:t>
            </a:r>
          </a:p>
          <a:p>
            <a:pPr lvl="1">
              <a:spcAft>
                <a:spcPts val="1200"/>
              </a:spcAft>
              <a:buFont typeface="Courier New" panose="020B0604020202020204" pitchFamily="34" charset="0"/>
              <a:buChar char="o"/>
            </a:pPr>
            <a:r>
              <a:rPr lang="en-US" sz="2400" dirty="0">
                <a:latin typeface="Arial"/>
                <a:cs typeface="Arial"/>
              </a:rPr>
              <a:t>Control</a:t>
            </a:r>
          </a:p>
          <a:p>
            <a:r>
              <a:rPr lang="en-US" sz="2800" dirty="0">
                <a:latin typeface="Arial"/>
                <a:cs typeface="Arial"/>
              </a:rPr>
              <a:t>Resources</a:t>
            </a:r>
          </a:p>
        </p:txBody>
      </p:sp>
    </p:spTree>
    <p:extLst>
      <p:ext uri="{BB962C8B-B14F-4D97-AF65-F5344CB8AC3E}">
        <p14:creationId xmlns:p14="http://schemas.microsoft.com/office/powerpoint/2010/main" val="20055046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22E0ECE3-684E-F99D-FE28-37922003239F}"/>
              </a:ext>
            </a:extLst>
          </p:cNvPr>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l="-936" t="27182" r="936" b="-488"/>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09DB3EF0-872D-6235-A123-A066B1416479}"/>
              </a:ext>
            </a:extLst>
          </p:cNvPr>
          <p:cNvPicPr>
            <a:picLocks noGrp="1" noChangeAspect="1" noChangeArrowheads="1"/>
          </p:cNvPicPr>
          <p:nvPr>
            <p:ph type="pic" idx="13"/>
          </p:nvPr>
        </p:nvPicPr>
        <p:blipFill rotWithShape="1">
          <a:blip r:embed="rId4" cstate="print">
            <a:extLst>
              <a:ext uri="{28A0092B-C50C-407E-A947-70E740481C1C}">
                <a14:useLocalDpi xmlns:a14="http://schemas.microsoft.com/office/drawing/2010/main" val="0"/>
              </a:ext>
            </a:extLst>
          </a:blip>
          <a:srcRect l="25377" r="25377"/>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8">
            <a:extLst>
              <a:ext uri="{FF2B5EF4-FFF2-40B4-BE49-F238E27FC236}">
                <a16:creationId xmlns:a16="http://schemas.microsoft.com/office/drawing/2014/main" id="{AC0BE535-8419-609B-6C3B-2F7F86C9106B}"/>
              </a:ext>
            </a:extLst>
          </p:cNvPr>
          <p:cNvSpPr>
            <a:spLocks noGrp="1"/>
          </p:cNvSpPr>
          <p:nvPr>
            <p:ph idx="15"/>
          </p:nvPr>
        </p:nvSpPr>
        <p:spPr/>
        <p:txBody>
          <a:bodyPr>
            <a:normAutofit/>
          </a:bodyPr>
          <a:lstStyle/>
          <a:p>
            <a:pPr marL="285750" indent="-285750">
              <a:spcAft>
                <a:spcPts val="0"/>
              </a:spcAft>
            </a:pPr>
            <a:r>
              <a:rPr lang="en-US" dirty="0">
                <a:latin typeface="Arial" panose="020B0604020202020204" pitchFamily="34" charset="0"/>
                <a:cs typeface="Arial" panose="020B0604020202020204" pitchFamily="34" charset="0"/>
              </a:rPr>
              <a:t>Mosquito fish (</a:t>
            </a:r>
            <a:r>
              <a:rPr lang="en-US" i="1" dirty="0">
                <a:latin typeface="Arial" panose="020B0604020202020204" pitchFamily="34" charset="0"/>
                <a:cs typeface="Arial" panose="020B0604020202020204" pitchFamily="34" charset="0"/>
              </a:rPr>
              <a:t>Gambusia </a:t>
            </a:r>
            <a:r>
              <a:rPr lang="en-US" i="1" dirty="0" err="1">
                <a:latin typeface="Arial" panose="020B0604020202020204" pitchFamily="34" charset="0"/>
                <a:cs typeface="Arial" panose="020B0604020202020204" pitchFamily="34" charset="0"/>
              </a:rPr>
              <a:t>affinis</a:t>
            </a:r>
            <a:r>
              <a:rPr lang="en-US" i="1" dirty="0">
                <a:latin typeface="Arial" panose="020B0604020202020204" pitchFamily="34" charset="0"/>
                <a:cs typeface="Arial" panose="020B0604020202020204" pitchFamily="34" charset="0"/>
              </a:rPr>
              <a:t>)</a:t>
            </a:r>
          </a:p>
          <a:p>
            <a:pPr marL="742950" lvl="1" indent="-285750"/>
            <a:r>
              <a:rPr lang="en-US" dirty="0">
                <a:latin typeface="Arial" panose="020B0604020202020204" pitchFamily="34" charset="0"/>
                <a:cs typeface="Arial" panose="020B0604020202020204" pitchFamily="34" charset="0"/>
              </a:rPr>
              <a:t>Native to southeast USA</a:t>
            </a:r>
          </a:p>
          <a:p>
            <a:pPr marL="742950" lvl="1" indent="-285750"/>
            <a:r>
              <a:rPr lang="en-US" dirty="0">
                <a:latin typeface="Arial" panose="020B0604020202020204" pitchFamily="34" charset="0"/>
                <a:cs typeface="Arial" panose="020B0604020202020204" pitchFamily="34" charset="0"/>
              </a:rPr>
              <a:t>May be provided by vector agencies</a:t>
            </a:r>
          </a:p>
          <a:p>
            <a:pPr marL="742950" lvl="1" indent="-285750"/>
            <a:r>
              <a:rPr lang="en-US" dirty="0">
                <a:latin typeface="Arial" panose="020B0604020202020204" pitchFamily="34" charset="0"/>
                <a:cs typeface="Arial" panose="020B0604020202020204" pitchFamily="34" charset="0"/>
              </a:rPr>
              <a:t>Best for small manmade bodies of water or containers </a:t>
            </a:r>
          </a:p>
          <a:p>
            <a:pPr marL="742950" lvl="1" indent="-285750">
              <a:spcAft>
                <a:spcPts val="1200"/>
              </a:spcAft>
            </a:pPr>
            <a:r>
              <a:rPr lang="en-US" dirty="0">
                <a:latin typeface="Arial" panose="020B0604020202020204" pitchFamily="34" charset="0"/>
                <a:cs typeface="Arial" panose="020B0604020202020204" pitchFamily="34" charset="0"/>
              </a:rPr>
              <a:t>Should NEVER be released into connected waterways</a:t>
            </a:r>
          </a:p>
          <a:p>
            <a:pPr marL="285750" indent="-285750"/>
            <a:r>
              <a:rPr lang="en-US" dirty="0">
                <a:latin typeface="Arial" panose="020B0604020202020204" pitchFamily="34" charset="0"/>
                <a:cs typeface="Arial" panose="020B0604020202020204" pitchFamily="34" charset="0"/>
              </a:rPr>
              <a:t>Other fish, predatory insects</a:t>
            </a:r>
          </a:p>
        </p:txBody>
      </p:sp>
      <p:sp>
        <p:nvSpPr>
          <p:cNvPr id="8" name="Title 7">
            <a:extLst>
              <a:ext uri="{FF2B5EF4-FFF2-40B4-BE49-F238E27FC236}">
                <a16:creationId xmlns:a16="http://schemas.microsoft.com/office/drawing/2014/main" id="{91ECA6CD-606E-E249-8F27-6663231B8700}"/>
              </a:ext>
            </a:extLst>
          </p:cNvPr>
          <p:cNvSpPr>
            <a:spLocks noGrp="1"/>
          </p:cNvSpPr>
          <p:nvPr>
            <p:ph type="title"/>
          </p:nvPr>
        </p:nvSpPr>
        <p:spPr/>
        <p:txBody>
          <a:bodyPr>
            <a:normAutofit/>
          </a:bodyPr>
          <a:lstStyle/>
          <a:p>
            <a:r>
              <a:rPr lang="en-US"/>
              <a:t>Biological control of mosquito larvae</a:t>
            </a:r>
          </a:p>
        </p:txBody>
      </p:sp>
      <p:sp>
        <p:nvSpPr>
          <p:cNvPr id="4" name="TextBox 3">
            <a:extLst>
              <a:ext uri="{FF2B5EF4-FFF2-40B4-BE49-F238E27FC236}">
                <a16:creationId xmlns:a16="http://schemas.microsoft.com/office/drawing/2014/main" id="{275E8A21-91DF-DBED-DAE4-13B2225593FA}"/>
              </a:ext>
            </a:extLst>
          </p:cNvPr>
          <p:cNvSpPr txBox="1"/>
          <p:nvPr/>
        </p:nvSpPr>
        <p:spPr>
          <a:xfrm>
            <a:off x="10529455" y="6176962"/>
            <a:ext cx="194907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bg1"/>
                </a:solidFill>
                <a:latin typeface="Arial"/>
                <a:cs typeface="Arial"/>
              </a:rPr>
              <a:t>Backswimmer</a:t>
            </a:r>
          </a:p>
        </p:txBody>
      </p:sp>
      <p:pic>
        <p:nvPicPr>
          <p:cNvPr id="6" name="Picture 2" descr="Pests in the Urban Landscape - Agriculture and Natural Resources Blogs">
            <a:extLst>
              <a:ext uri="{FF2B5EF4-FFF2-40B4-BE49-F238E27FC236}">
                <a16:creationId xmlns:a16="http://schemas.microsoft.com/office/drawing/2014/main" id="{1BF72C07-9BAB-58CC-FFA8-2861B3D0D9F8}"/>
              </a:ext>
            </a:extLst>
          </p:cNvPr>
          <p:cNvPicPr>
            <a:picLocks noGrp="1" noChangeAspect="1" noChangeArrowheads="1"/>
          </p:cNvPicPr>
          <p:nvPr>
            <p:ph type="pic" idx="14"/>
          </p:nvPr>
        </p:nvPicPr>
        <p:blipFill>
          <a:blip r:embed="rId5">
            <a:extLst>
              <a:ext uri="{28A0092B-C50C-407E-A947-70E740481C1C}">
                <a14:useLocalDpi xmlns:a14="http://schemas.microsoft.com/office/drawing/2010/main" val="0"/>
              </a:ext>
            </a:extLst>
          </a:blip>
          <a:srcRect t="592" b="592"/>
          <a:stretch/>
        </p:blipFill>
        <p:spPr bwMode="auto">
          <a:xfrm>
            <a:off x="6865986" y="86289"/>
            <a:ext cx="5200650" cy="34115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57ECA10-4978-31CE-B2C5-29C504784E2C}"/>
              </a:ext>
            </a:extLst>
          </p:cNvPr>
          <p:cNvSpPr txBox="1"/>
          <p:nvPr/>
        </p:nvSpPr>
        <p:spPr>
          <a:xfrm>
            <a:off x="6523085" y="136527"/>
            <a:ext cx="230889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dirty="0">
                <a:solidFill>
                  <a:schemeClr val="bg1"/>
                </a:solidFill>
                <a:latin typeface="Arial"/>
                <a:cs typeface="Arial"/>
              </a:rPr>
              <a:t>Gambusia </a:t>
            </a:r>
            <a:r>
              <a:rPr lang="en-US" sz="1600" i="1" dirty="0" err="1">
                <a:solidFill>
                  <a:schemeClr val="bg1"/>
                </a:solidFill>
                <a:latin typeface="Arial"/>
                <a:cs typeface="Arial"/>
              </a:rPr>
              <a:t>affinis</a:t>
            </a:r>
            <a:endParaRPr lang="en-US" sz="1600" i="1" dirty="0">
              <a:solidFill>
                <a:schemeClr val="bg1"/>
              </a:solidFill>
              <a:latin typeface="Arial"/>
              <a:cs typeface="Arial"/>
            </a:endParaRPr>
          </a:p>
        </p:txBody>
      </p:sp>
      <p:sp>
        <p:nvSpPr>
          <p:cNvPr id="11" name="TextBox 10">
            <a:extLst>
              <a:ext uri="{FF2B5EF4-FFF2-40B4-BE49-F238E27FC236}">
                <a16:creationId xmlns:a16="http://schemas.microsoft.com/office/drawing/2014/main" id="{77199DA7-DE11-D2B6-9298-0D62639021CB}"/>
              </a:ext>
            </a:extLst>
          </p:cNvPr>
          <p:cNvSpPr txBox="1"/>
          <p:nvPr/>
        </p:nvSpPr>
        <p:spPr>
          <a:xfrm>
            <a:off x="6881954" y="3628344"/>
            <a:ext cx="2404147" cy="646331"/>
          </a:xfrm>
          <a:prstGeom prst="rect">
            <a:avLst/>
          </a:prstGeom>
          <a:noFill/>
        </p:spPr>
        <p:txBody>
          <a:bodyPr wrap="square" rtlCol="0">
            <a:spAutoFit/>
          </a:bodyPr>
          <a:lstStyle/>
          <a:p>
            <a:r>
              <a:rPr lang="en-US" dirty="0">
                <a:solidFill>
                  <a:schemeClr val="bg1"/>
                </a:solidFill>
              </a:rPr>
              <a:t>Dragonfly nymph eating a mosquito larva</a:t>
            </a:r>
          </a:p>
        </p:txBody>
      </p:sp>
    </p:spTree>
    <p:extLst>
      <p:ext uri="{BB962C8B-B14F-4D97-AF65-F5344CB8AC3E}">
        <p14:creationId xmlns:p14="http://schemas.microsoft.com/office/powerpoint/2010/main" val="30966463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1ECA6CD-606E-E249-8F27-6663231B8700}"/>
              </a:ext>
            </a:extLst>
          </p:cNvPr>
          <p:cNvSpPr>
            <a:spLocks noGrp="1"/>
          </p:cNvSpPr>
          <p:nvPr>
            <p:ph type="title"/>
          </p:nvPr>
        </p:nvSpPr>
        <p:spPr>
          <a:xfrm>
            <a:off x="727910" y="625882"/>
            <a:ext cx="10736179" cy="889855"/>
          </a:xfrm>
        </p:spPr>
        <p:txBody>
          <a:bodyPr>
            <a:normAutofit/>
          </a:bodyPr>
          <a:lstStyle/>
          <a:p>
            <a:r>
              <a:rPr lang="en-US"/>
              <a:t>Mosquito control (for larvae)</a:t>
            </a:r>
          </a:p>
        </p:txBody>
      </p:sp>
      <p:sp>
        <p:nvSpPr>
          <p:cNvPr id="11" name="TextBox 10">
            <a:extLst>
              <a:ext uri="{FF2B5EF4-FFF2-40B4-BE49-F238E27FC236}">
                <a16:creationId xmlns:a16="http://schemas.microsoft.com/office/drawing/2014/main" id="{928DA6C2-6D04-1B32-5118-7F3E70C08812}"/>
              </a:ext>
            </a:extLst>
          </p:cNvPr>
          <p:cNvSpPr txBox="1"/>
          <p:nvPr/>
        </p:nvSpPr>
        <p:spPr>
          <a:xfrm>
            <a:off x="727910" y="1796140"/>
            <a:ext cx="6364705" cy="3785652"/>
          </a:xfrm>
          <a:prstGeom prst="rect">
            <a:avLst/>
          </a:prstGeom>
          <a:noFill/>
        </p:spPr>
        <p:txBody>
          <a:bodyPr wrap="square" rtlCol="0">
            <a:spAutoFit/>
          </a:bodyPr>
          <a:lstStyle/>
          <a:p>
            <a:pPr marL="742950" lvl="1" indent="-285750">
              <a:buFont typeface="Arial" panose="020B0604020202020204" pitchFamily="34" charset="0"/>
              <a:buChar char="•"/>
            </a:pPr>
            <a:r>
              <a:rPr lang="en-US" sz="2800" i="1" dirty="0">
                <a:latin typeface="Arial" panose="020B0604020202020204" pitchFamily="34" charset="0"/>
                <a:cs typeface="Arial" panose="020B0604020202020204" pitchFamily="34" charset="0"/>
              </a:rPr>
              <a:t>Bacillus thuringiensis </a:t>
            </a:r>
            <a:r>
              <a:rPr lang="en-US" sz="2800" i="1" dirty="0" err="1">
                <a:latin typeface="Arial" panose="020B0604020202020204" pitchFamily="34" charset="0"/>
                <a:cs typeface="Arial" panose="020B0604020202020204" pitchFamily="34" charset="0"/>
              </a:rPr>
              <a:t>israelensis</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Bti</a:t>
            </a:r>
            <a:r>
              <a:rPr lang="en-US" sz="2800" dirty="0">
                <a:latin typeface="Arial" panose="020B0604020202020204" pitchFamily="34" charset="0"/>
                <a:cs typeface="Arial" panose="020B0604020202020204" pitchFamily="34" charset="0"/>
              </a:rPr>
              <a:t>): “dunks”, “bits”</a:t>
            </a:r>
          </a:p>
          <a:p>
            <a:pPr marL="1200150" lvl="2"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Must be consumed</a:t>
            </a:r>
          </a:p>
          <a:p>
            <a:pPr marL="1200150" lvl="2"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Replace every 30 days</a:t>
            </a:r>
          </a:p>
          <a:p>
            <a:pPr marL="742950" lvl="1"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Methoprene (IGR): </a:t>
            </a:r>
            <a:r>
              <a:rPr lang="en-US" sz="2800" dirty="0" err="1">
                <a:latin typeface="Arial" panose="020B0604020202020204" pitchFamily="34" charset="0"/>
                <a:cs typeface="Arial" panose="020B0604020202020204" pitchFamily="34" charset="0"/>
              </a:rPr>
              <a:t>Altosid</a:t>
            </a:r>
            <a:r>
              <a:rPr lang="en-US" sz="2800" dirty="0">
                <a:latin typeface="Arial" panose="020B0604020202020204" pitchFamily="34" charset="0"/>
                <a:cs typeface="Arial" panose="020B0604020202020204" pitchFamily="34" charset="0"/>
              </a:rPr>
              <a:t>, “mosquito torpedo”</a:t>
            </a:r>
          </a:p>
          <a:p>
            <a:pPr marL="742950" lvl="1"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Spinosad: </a:t>
            </a:r>
            <a:r>
              <a:rPr lang="en-US" sz="2800" dirty="0" err="1">
                <a:latin typeface="Arial" panose="020B0604020202020204" pitchFamily="34" charset="0"/>
                <a:cs typeface="Arial" panose="020B0604020202020204" pitchFamily="34" charset="0"/>
              </a:rPr>
              <a:t>Natular</a:t>
            </a:r>
            <a:r>
              <a:rPr lang="en-US" sz="2800" dirty="0">
                <a:latin typeface="Arial" panose="020B0604020202020204" pitchFamily="34" charset="0"/>
                <a:cs typeface="Arial" panose="020B0604020202020204" pitchFamily="34" charset="0"/>
              </a:rPr>
              <a:t> DT</a:t>
            </a:r>
          </a:p>
          <a:p>
            <a:pPr marL="1200150" lvl="2"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May also affect pupae</a:t>
            </a:r>
            <a:endParaRPr lang="en-US" sz="28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Oil films (vector agencies only)</a:t>
            </a:r>
          </a:p>
        </p:txBody>
      </p:sp>
      <p:pic>
        <p:nvPicPr>
          <p:cNvPr id="4098" name="Picture 2" descr="Mosquito dunks containing &lt;I&gt;Bacillus thuringiensis&lt;/I&gt; var. &lt;I&gt;israelensis.&lt;/I&gt;; Davis, CA Yolo County">
            <a:extLst>
              <a:ext uri="{FF2B5EF4-FFF2-40B4-BE49-F238E27FC236}">
                <a16:creationId xmlns:a16="http://schemas.microsoft.com/office/drawing/2014/main" id="{D80ADD98-9E66-453D-CE21-BFA8EF103C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5343" y="909781"/>
            <a:ext cx="3783969" cy="5038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79240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58CB7DF-52F4-609B-2421-5153122574E6}"/>
              </a:ext>
            </a:extLst>
          </p:cNvPr>
          <p:cNvSpPr>
            <a:spLocks noGrp="1"/>
          </p:cNvSpPr>
          <p:nvPr>
            <p:ph idx="15"/>
          </p:nvPr>
        </p:nvSpPr>
        <p:spPr>
          <a:xfrm>
            <a:off x="838200" y="2126165"/>
            <a:ext cx="5675811" cy="4343908"/>
          </a:xfrm>
        </p:spPr>
        <p:txBody>
          <a:bodyPr>
            <a:normAutofit fontScale="92500" lnSpcReduction="20000"/>
          </a:bodyPr>
          <a:lstStyle/>
          <a:p>
            <a:pPr marL="285750" indent="-285750"/>
            <a:r>
              <a:rPr lang="en-US" sz="3000" dirty="0"/>
              <a:t>Broad-spectrum insecticides</a:t>
            </a:r>
          </a:p>
          <a:p>
            <a:pPr marL="742950" lvl="1" indent="-285750"/>
            <a:r>
              <a:rPr lang="en-US" dirty="0"/>
              <a:t>Pyrethrins, pyrethroids, organophosphates</a:t>
            </a:r>
          </a:p>
          <a:p>
            <a:pPr marL="742950" lvl="1" indent="-285750"/>
            <a:r>
              <a:rPr lang="en-US" dirty="0"/>
              <a:t>Vector agencies: ultra low volume (ULV) applications</a:t>
            </a:r>
          </a:p>
          <a:p>
            <a:pPr marL="742950" lvl="1" indent="-285750"/>
            <a:r>
              <a:rPr lang="en-US" dirty="0"/>
              <a:t>Pest control operators: backyard fogging treatments</a:t>
            </a:r>
          </a:p>
          <a:p>
            <a:pPr marL="742950" lvl="1" indent="-285750"/>
            <a:r>
              <a:rPr lang="en-US" dirty="0"/>
              <a:t>Some consumer spray products available</a:t>
            </a:r>
          </a:p>
          <a:p>
            <a:pPr lvl="1"/>
            <a:endParaRPr lang="en-US" dirty="0"/>
          </a:p>
          <a:p>
            <a:pPr marL="342900" indent="-342900"/>
            <a:r>
              <a:rPr lang="en-US" sz="3000" b="1" dirty="0"/>
              <a:t>Temporary control at best, significant nontarget and environmental effects</a:t>
            </a:r>
          </a:p>
          <a:p>
            <a:endParaRPr lang="en-US" dirty="0"/>
          </a:p>
        </p:txBody>
      </p:sp>
      <p:sp>
        <p:nvSpPr>
          <p:cNvPr id="8" name="Title 7">
            <a:extLst>
              <a:ext uri="{FF2B5EF4-FFF2-40B4-BE49-F238E27FC236}">
                <a16:creationId xmlns:a16="http://schemas.microsoft.com/office/drawing/2014/main" id="{91ECA6CD-606E-E249-8F27-6663231B8700}"/>
              </a:ext>
            </a:extLst>
          </p:cNvPr>
          <p:cNvSpPr>
            <a:spLocks noGrp="1"/>
          </p:cNvSpPr>
          <p:nvPr>
            <p:ph type="title"/>
          </p:nvPr>
        </p:nvSpPr>
        <p:spPr/>
        <p:txBody>
          <a:bodyPr>
            <a:normAutofit/>
          </a:bodyPr>
          <a:lstStyle/>
          <a:p>
            <a:r>
              <a:rPr lang="en-US"/>
              <a:t>Mosquito control (for adults)</a:t>
            </a:r>
          </a:p>
        </p:txBody>
      </p:sp>
      <p:pic>
        <p:nvPicPr>
          <p:cNvPr id="5122" name="Picture 2" descr="Regulation of mosquito populations showing the spraying of standing waters; .">
            <a:extLst>
              <a:ext uri="{FF2B5EF4-FFF2-40B4-BE49-F238E27FC236}">
                <a16:creationId xmlns:a16="http://schemas.microsoft.com/office/drawing/2014/main" id="{35F064AB-6D0E-D924-59E0-8EDB22E9AE3B}"/>
              </a:ext>
            </a:extLst>
          </p:cNvPr>
          <p:cNvPicPr>
            <a:picLocks noGrp="1" noChangeAspect="1" noChangeArrowheads="1"/>
          </p:cNvPicPr>
          <p:nvPr>
            <p:ph type="pic" idx="13"/>
          </p:nvPr>
        </p:nvPicPr>
        <p:blipFill>
          <a:blip r:embed="rId3">
            <a:extLst>
              <a:ext uri="{28A0092B-C50C-407E-A947-70E740481C1C}">
                <a14:useLocalDpi xmlns:a14="http://schemas.microsoft.com/office/drawing/2010/main" val="0"/>
              </a:ext>
            </a:extLst>
          </a:blip>
          <a:srcRect t="5505" b="550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7E14BFEA-4BC2-AC3F-B853-0500A15E7D3D}"/>
              </a:ext>
            </a:extLst>
          </p:cNvPr>
          <p:cNvPicPr>
            <a:picLocks noGrp="1" noChangeAspect="1" noChangeArrowheads="1"/>
          </p:cNvPicPr>
          <p:nvPr>
            <p:ph type="pic" idx="14"/>
          </p:nvPr>
        </p:nvPicPr>
        <p:blipFill rotWithShape="1">
          <a:blip r:embed="rId4">
            <a:extLst>
              <a:ext uri="{28A0092B-C50C-407E-A947-70E740481C1C}">
                <a14:useLocalDpi xmlns:a14="http://schemas.microsoft.com/office/drawing/2010/main" val="0"/>
              </a:ext>
            </a:extLst>
          </a:blip>
          <a:srcRect l="12642" t="14837" r="18336" b="18217"/>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02B19057-3768-0FCA-51D1-B4294C398542}"/>
              </a:ext>
            </a:extLst>
          </p:cNvPr>
          <p:cNvPicPr>
            <a:picLocks noGrp="1" noChangeAspect="1" noChangeArrowheads="1"/>
          </p:cNvPicPr>
          <p:nvPr>
            <p:ph type="pic" idx="1"/>
          </p:nvPr>
        </p:nvPicPr>
        <p:blipFill rotWithShape="1">
          <a:blip r:embed="rId5">
            <a:extLst>
              <a:ext uri="{28A0092B-C50C-407E-A947-70E740481C1C}">
                <a14:useLocalDpi xmlns:a14="http://schemas.microsoft.com/office/drawing/2010/main" val="0"/>
              </a:ext>
            </a:extLst>
          </a:blip>
          <a:srcRect l="33099" r="10970"/>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6945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 person pouring water into a bucket&#10;&#10;Description automatically generated">
            <a:extLst>
              <a:ext uri="{FF2B5EF4-FFF2-40B4-BE49-F238E27FC236}">
                <a16:creationId xmlns:a16="http://schemas.microsoft.com/office/drawing/2014/main" id="{D7A62C57-B06E-4C31-393E-319FE8ABA8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144" t="1" r="19845" b="1"/>
          <a:stretch/>
        </p:blipFill>
        <p:spPr bwMode="auto">
          <a:xfrm>
            <a:off x="0" y="144462"/>
            <a:ext cx="5137806" cy="6569075"/>
          </a:xfrm>
          <a:prstGeom prst="rect">
            <a:avLst/>
          </a:prstGeom>
          <a:solidFill>
            <a:srgbClr val="FFFFFF"/>
          </a:solidFill>
          <a:ln w="50800">
            <a:solidFill>
              <a:schemeClr val="bg1"/>
            </a:solidFill>
          </a:ln>
        </p:spPr>
      </p:pic>
      <p:sp>
        <p:nvSpPr>
          <p:cNvPr id="2" name="Content Placeholder 1">
            <a:extLst>
              <a:ext uri="{FF2B5EF4-FFF2-40B4-BE49-F238E27FC236}">
                <a16:creationId xmlns:a16="http://schemas.microsoft.com/office/drawing/2014/main" id="{683ABD63-D7E2-493C-19E6-4AFFBDF267B9}"/>
              </a:ext>
            </a:extLst>
          </p:cNvPr>
          <p:cNvSpPr>
            <a:spLocks noGrp="1"/>
          </p:cNvSpPr>
          <p:nvPr>
            <p:ph idx="16"/>
          </p:nvPr>
        </p:nvSpPr>
        <p:spPr>
          <a:xfrm>
            <a:off x="5472546" y="1565564"/>
            <a:ext cx="6276110" cy="4779818"/>
          </a:xfrm>
        </p:spPr>
        <p:txBody>
          <a:bodyPr>
            <a:noAutofit/>
          </a:bodyPr>
          <a:lstStyle/>
          <a:p>
            <a:pPr marL="285750" indent="-285750">
              <a:spcAft>
                <a:spcPts val="600"/>
              </a:spcAft>
            </a:pPr>
            <a:r>
              <a:rPr lang="en-US" sz="2400" dirty="0"/>
              <a:t>Mosquitoes threaten public health and must be managed</a:t>
            </a:r>
          </a:p>
          <a:p>
            <a:pPr marL="285750" indent="-285750">
              <a:spcAft>
                <a:spcPts val="600"/>
              </a:spcAft>
            </a:pPr>
            <a:r>
              <a:rPr lang="en-US" sz="2400" dirty="0"/>
              <a:t>New (invasive) species may be breeding in your backyard!</a:t>
            </a:r>
          </a:p>
          <a:p>
            <a:pPr marL="285750" indent="-285750">
              <a:spcAft>
                <a:spcPts val="600"/>
              </a:spcAft>
            </a:pPr>
            <a:r>
              <a:rPr lang="en-US" sz="2400" dirty="0"/>
              <a:t>Reduce larval habitat by emptying, draining, or treating water</a:t>
            </a:r>
          </a:p>
          <a:p>
            <a:pPr marL="285750" indent="-285750">
              <a:spcAft>
                <a:spcPts val="600"/>
              </a:spcAft>
            </a:pPr>
            <a:r>
              <a:rPr lang="en-US" sz="2400" dirty="0"/>
              <a:t>Protect against bites (avoidance, clothing, repellents)</a:t>
            </a:r>
          </a:p>
          <a:p>
            <a:pPr marL="285750" indent="-285750">
              <a:spcAft>
                <a:spcPts val="600"/>
              </a:spcAft>
            </a:pPr>
            <a:r>
              <a:rPr lang="en-US" sz="2400" dirty="0"/>
              <a:t>Learn about local vector agency services:</a:t>
            </a:r>
          </a:p>
          <a:p>
            <a:pPr marL="742950" lvl="1" indent="-285750"/>
            <a:r>
              <a:rPr lang="en-US" sz="2000" dirty="0"/>
              <a:t>Mosquito fish, backyard inspections, disease monitoring, adulticides (adult insecticides)</a:t>
            </a:r>
          </a:p>
        </p:txBody>
      </p:sp>
      <p:sp>
        <p:nvSpPr>
          <p:cNvPr id="8" name="Title 7">
            <a:extLst>
              <a:ext uri="{FF2B5EF4-FFF2-40B4-BE49-F238E27FC236}">
                <a16:creationId xmlns:a16="http://schemas.microsoft.com/office/drawing/2014/main" id="{91ECA6CD-606E-E249-8F27-6663231B8700}"/>
              </a:ext>
            </a:extLst>
          </p:cNvPr>
          <p:cNvSpPr>
            <a:spLocks noGrp="1"/>
          </p:cNvSpPr>
          <p:nvPr>
            <p:ph type="title"/>
          </p:nvPr>
        </p:nvSpPr>
        <p:spPr>
          <a:xfrm>
            <a:off x="5677988" y="681037"/>
            <a:ext cx="5675811" cy="1325563"/>
          </a:xfrm>
        </p:spPr>
        <p:txBody>
          <a:bodyPr anchor="t">
            <a:normAutofit/>
          </a:bodyPr>
          <a:lstStyle/>
          <a:p>
            <a:r>
              <a:rPr lang="en-US" dirty="0"/>
              <a:t>Take home messages</a:t>
            </a:r>
          </a:p>
        </p:txBody>
      </p:sp>
    </p:spTree>
    <p:extLst>
      <p:ext uri="{BB962C8B-B14F-4D97-AF65-F5344CB8AC3E}">
        <p14:creationId xmlns:p14="http://schemas.microsoft.com/office/powerpoint/2010/main" val="29944438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5AEBC-C4A1-BE73-172A-0E7BD349649A}"/>
              </a:ext>
            </a:extLst>
          </p:cNvPr>
          <p:cNvSpPr>
            <a:spLocks noGrp="1"/>
          </p:cNvSpPr>
          <p:nvPr>
            <p:ph type="title"/>
          </p:nvPr>
        </p:nvSpPr>
        <p:spPr/>
        <p:txBody>
          <a:bodyPr/>
          <a:lstStyle/>
          <a:p>
            <a:r>
              <a:rPr lang="en-US"/>
              <a:t>Mosquito Resources</a:t>
            </a:r>
          </a:p>
        </p:txBody>
      </p:sp>
      <p:sp>
        <p:nvSpPr>
          <p:cNvPr id="4" name="Text Placeholder 3">
            <a:extLst>
              <a:ext uri="{FF2B5EF4-FFF2-40B4-BE49-F238E27FC236}">
                <a16:creationId xmlns:a16="http://schemas.microsoft.com/office/drawing/2014/main" id="{06B6A79A-540B-EB41-CB4D-3370A78D415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4175027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29363-506A-7E4E-19A7-DD9A3C7C791D}"/>
              </a:ext>
            </a:extLst>
          </p:cNvPr>
          <p:cNvSpPr>
            <a:spLocks noGrp="1"/>
          </p:cNvSpPr>
          <p:nvPr>
            <p:ph type="title"/>
          </p:nvPr>
        </p:nvSpPr>
        <p:spPr>
          <a:xfrm>
            <a:off x="838200" y="415070"/>
            <a:ext cx="10515600" cy="889855"/>
          </a:xfrm>
        </p:spPr>
        <p:txBody>
          <a:bodyPr vert="horz" lIns="91440" tIns="45720" rIns="91440" bIns="45720" rtlCol="0" anchor="b">
            <a:normAutofit fontScale="90000"/>
          </a:bodyPr>
          <a:lstStyle/>
          <a:p>
            <a:r>
              <a:rPr lang="en-US" b="1" i="0" kern="1200" baseline="0">
                <a:latin typeface="Arial" panose="020B0604020202020204" pitchFamily="34" charset="0"/>
                <a:ea typeface="+mj-ea"/>
                <a:cs typeface="Arial" panose="020B0604020202020204" pitchFamily="34" charset="0"/>
              </a:rPr>
              <a:t>Find your local Mosquito &amp; Vector Control District </a:t>
            </a:r>
          </a:p>
        </p:txBody>
      </p:sp>
      <p:pic>
        <p:nvPicPr>
          <p:cNvPr id="10" name="Picture Placeholder 9" descr="A map of the state of california&#10;&#10;Description automatically generated">
            <a:extLst>
              <a:ext uri="{FF2B5EF4-FFF2-40B4-BE49-F238E27FC236}">
                <a16:creationId xmlns:a16="http://schemas.microsoft.com/office/drawing/2014/main" id="{050ABEDF-A79F-DC04-4637-18BFA1EF09A9}"/>
              </a:ext>
            </a:extLst>
          </p:cNvPr>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l="-241" t="34" r="-1324"/>
          <a:stretch/>
        </p:blipFill>
        <p:spPr>
          <a:xfrm>
            <a:off x="2600325" y="1491090"/>
            <a:ext cx="9507491" cy="5287108"/>
          </a:xfrm>
          <a:noFill/>
        </p:spPr>
      </p:pic>
      <p:sp>
        <p:nvSpPr>
          <p:cNvPr id="8" name="TextBox 7">
            <a:extLst>
              <a:ext uri="{FF2B5EF4-FFF2-40B4-BE49-F238E27FC236}">
                <a16:creationId xmlns:a16="http://schemas.microsoft.com/office/drawing/2014/main" id="{F9F84D43-82E3-11C9-F5E0-070D3B7ADCA8}"/>
              </a:ext>
            </a:extLst>
          </p:cNvPr>
          <p:cNvSpPr txBox="1"/>
          <p:nvPr/>
        </p:nvSpPr>
        <p:spPr>
          <a:xfrm>
            <a:off x="373063" y="3003074"/>
            <a:ext cx="1975802" cy="2263140"/>
          </a:xfrm>
          <a:prstGeom prst="rect">
            <a:avLst/>
          </a:prstGeom>
        </p:spPr>
        <p:txBody>
          <a:bodyPr vert="horz" lIns="91440" tIns="45720" rIns="91440" bIns="45720" rtlCol="0">
            <a:normAutofit fontScale="92500" lnSpcReduction="20000"/>
          </a:bodyPr>
          <a:lstStyle/>
          <a:p>
            <a:pPr marL="285750" indent="-285750">
              <a:lnSpc>
                <a:spcPct val="90000"/>
              </a:lnSpc>
              <a:spcBef>
                <a:spcPts val="1000"/>
              </a:spcBef>
              <a:spcAft>
                <a:spcPts val="1200"/>
              </a:spcAft>
              <a:buFont typeface="Arial" panose="020B0604020202020204" pitchFamily="34" charset="0"/>
              <a:buChar char="•"/>
            </a:pPr>
            <a:r>
              <a:rPr lang="en-US" sz="2800">
                <a:latin typeface="Arial" panose="020B0604020202020204" pitchFamily="34" charset="0"/>
                <a:cs typeface="Arial" panose="020B0604020202020204" pitchFamily="34" charset="0"/>
              </a:rPr>
              <a:t>Ma</a:t>
            </a:r>
            <a:r>
              <a:rPr lang="en-US" sz="2800" kern="1200">
                <a:latin typeface="Arial" panose="020B0604020202020204" pitchFamily="34" charset="0"/>
                <a:ea typeface="+mn-ea"/>
                <a:cs typeface="Arial" panose="020B0604020202020204" pitchFamily="34" charset="0"/>
              </a:rPr>
              <a:t>p of MVCAC by county</a:t>
            </a:r>
          </a:p>
          <a:p>
            <a:pPr marL="285750" indent="-285750">
              <a:lnSpc>
                <a:spcPct val="90000"/>
              </a:lnSpc>
              <a:spcBef>
                <a:spcPts val="1000"/>
              </a:spcBef>
              <a:spcAft>
                <a:spcPts val="1200"/>
              </a:spcAft>
              <a:buFont typeface="Arial" panose="020B0604020202020204" pitchFamily="34" charset="0"/>
              <a:buChar char="•"/>
            </a:pPr>
            <a:r>
              <a:rPr lang="en-US" sz="2800">
                <a:latin typeface="Arial" panose="020B0604020202020204" pitchFamily="34" charset="0"/>
                <a:cs typeface="Arial" panose="020B0604020202020204" pitchFamily="34" charset="0"/>
              </a:rPr>
              <a:t>Search by your address</a:t>
            </a:r>
            <a:endParaRPr lang="en-US" sz="2800" kern="1200">
              <a:latin typeface="Arial" panose="020B0604020202020204" pitchFamily="34" charset="0"/>
              <a:ea typeface="+mn-ea"/>
              <a:cs typeface="Arial" panose="020B0604020202020204" pitchFamily="34" charset="0"/>
            </a:endParaRPr>
          </a:p>
        </p:txBody>
      </p:sp>
      <p:sp>
        <p:nvSpPr>
          <p:cNvPr id="12" name="Oval 11">
            <a:extLst>
              <a:ext uri="{FF2B5EF4-FFF2-40B4-BE49-F238E27FC236}">
                <a16:creationId xmlns:a16="http://schemas.microsoft.com/office/drawing/2014/main" id="{6BF06FE9-6ACA-FA0C-0BBA-36E79D26CAE3}"/>
              </a:ext>
            </a:extLst>
          </p:cNvPr>
          <p:cNvSpPr/>
          <p:nvPr/>
        </p:nvSpPr>
        <p:spPr>
          <a:xfrm>
            <a:off x="9281160" y="1703070"/>
            <a:ext cx="2697480" cy="674370"/>
          </a:xfrm>
          <a:custGeom>
            <a:avLst/>
            <a:gdLst>
              <a:gd name="connsiteX0" fmla="*/ 0 w 2697480"/>
              <a:gd name="connsiteY0" fmla="*/ 337185 h 674370"/>
              <a:gd name="connsiteX1" fmla="*/ 1348740 w 2697480"/>
              <a:gd name="connsiteY1" fmla="*/ 0 h 674370"/>
              <a:gd name="connsiteX2" fmla="*/ 2697480 w 2697480"/>
              <a:gd name="connsiteY2" fmla="*/ 337185 h 674370"/>
              <a:gd name="connsiteX3" fmla="*/ 1348740 w 2697480"/>
              <a:gd name="connsiteY3" fmla="*/ 674370 h 674370"/>
              <a:gd name="connsiteX4" fmla="*/ 0 w 2697480"/>
              <a:gd name="connsiteY4" fmla="*/ 337185 h 674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7480" h="674370" extrusionOk="0">
                <a:moveTo>
                  <a:pt x="0" y="337185"/>
                </a:moveTo>
                <a:cubicBezTo>
                  <a:pt x="-18902" y="139304"/>
                  <a:pt x="500787" y="38681"/>
                  <a:pt x="1348740" y="0"/>
                </a:cubicBezTo>
                <a:cubicBezTo>
                  <a:pt x="2100987" y="1549"/>
                  <a:pt x="2682763" y="151431"/>
                  <a:pt x="2697480" y="337185"/>
                </a:cubicBezTo>
                <a:cubicBezTo>
                  <a:pt x="2610778" y="608076"/>
                  <a:pt x="2090341" y="692546"/>
                  <a:pt x="1348740" y="674370"/>
                </a:cubicBezTo>
                <a:cubicBezTo>
                  <a:pt x="601706" y="673196"/>
                  <a:pt x="5976" y="526263"/>
                  <a:pt x="0" y="337185"/>
                </a:cubicBezTo>
                <a:close/>
              </a:path>
            </a:pathLst>
          </a:custGeom>
          <a:noFill/>
          <a:ln w="38100">
            <a:solidFill>
              <a:srgbClr val="FF0000"/>
            </a:solidFill>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29787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web page&#10;&#10;Description automatically generated">
            <a:extLst>
              <a:ext uri="{FF2B5EF4-FFF2-40B4-BE49-F238E27FC236}">
                <a16:creationId xmlns:a16="http://schemas.microsoft.com/office/drawing/2014/main" id="{87438232-A344-D612-AAB5-ABB161ACFF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707" y="890087"/>
            <a:ext cx="5406416" cy="5967913"/>
          </a:xfrm>
          <a:prstGeom prst="rect">
            <a:avLst/>
          </a:prstGeom>
          <a:ln>
            <a:noFill/>
          </a:ln>
          <a:effectLst>
            <a:outerShdw blurRad="292100" dist="139700" dir="2700000" algn="tl" rotWithShape="0">
              <a:srgbClr val="333333">
                <a:alpha val="65000"/>
              </a:srgbClr>
            </a:outerShdw>
          </a:effectLst>
        </p:spPr>
      </p:pic>
      <p:sp>
        <p:nvSpPr>
          <p:cNvPr id="4" name="Title 3">
            <a:extLst>
              <a:ext uri="{FF2B5EF4-FFF2-40B4-BE49-F238E27FC236}">
                <a16:creationId xmlns:a16="http://schemas.microsoft.com/office/drawing/2014/main" id="{2B2A687F-0D2A-B639-55AE-2750FB089A15}"/>
              </a:ext>
            </a:extLst>
          </p:cNvPr>
          <p:cNvSpPr>
            <a:spLocks noGrp="1"/>
          </p:cNvSpPr>
          <p:nvPr>
            <p:ph type="title"/>
          </p:nvPr>
        </p:nvSpPr>
        <p:spPr>
          <a:xfrm>
            <a:off x="2317043" y="150459"/>
            <a:ext cx="7775223" cy="889855"/>
          </a:xfrm>
        </p:spPr>
        <p:txBody>
          <a:bodyPr>
            <a:normAutofit/>
          </a:bodyPr>
          <a:lstStyle/>
          <a:p>
            <a:r>
              <a:rPr lang="en-US"/>
              <a:t>UC IPM mosquito resources</a:t>
            </a:r>
          </a:p>
        </p:txBody>
      </p:sp>
      <p:pic>
        <p:nvPicPr>
          <p:cNvPr id="2" name="Picture 1" descr="A close-up of a mosquito&#10;&#10;Description automatically generated">
            <a:extLst>
              <a:ext uri="{FF2B5EF4-FFF2-40B4-BE49-F238E27FC236}">
                <a16:creationId xmlns:a16="http://schemas.microsoft.com/office/drawing/2014/main" id="{6A20D6D8-B804-E233-895E-88D650C3A6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9587" y="932026"/>
            <a:ext cx="4317143" cy="5287108"/>
          </a:xfrm>
          <a:prstGeom prst="rect">
            <a:avLst/>
          </a:prstGeom>
          <a:ln>
            <a:noFill/>
          </a:ln>
          <a:effectLst>
            <a:outerShdw blurRad="292100" dist="139700" dir="2700000" algn="tl" rotWithShape="0">
              <a:srgbClr val="333333">
                <a:alpha val="65000"/>
              </a:srgbClr>
            </a:outerShdw>
          </a:effectLst>
        </p:spPr>
      </p:pic>
      <p:pic>
        <p:nvPicPr>
          <p:cNvPr id="6" name="Picture 5" descr="A page of a brochure&#10;&#10;Description automatically generated">
            <a:extLst>
              <a:ext uri="{FF2B5EF4-FFF2-40B4-BE49-F238E27FC236}">
                <a16:creationId xmlns:a16="http://schemas.microsoft.com/office/drawing/2014/main" id="{B9D73759-BB15-6644-D6BC-DF645F1F8F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86347">
            <a:off x="9953160" y="1545710"/>
            <a:ext cx="1920134" cy="46566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575085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4F4C679F-036F-B37C-26CE-2294D797A6A7}"/>
              </a:ext>
            </a:extLst>
          </p:cNvPr>
          <p:cNvSpPr>
            <a:spLocks noGrp="1"/>
          </p:cNvSpPr>
          <p:nvPr>
            <p:ph type="title"/>
          </p:nvPr>
        </p:nvSpPr>
        <p:spPr/>
        <p:txBody>
          <a:bodyPr>
            <a:normAutofit/>
          </a:bodyPr>
          <a:lstStyle/>
          <a:p>
            <a:r>
              <a:rPr lang="en-US"/>
              <a:t>UC IPM mosquito videos</a:t>
            </a:r>
          </a:p>
        </p:txBody>
      </p:sp>
      <p:pic>
        <p:nvPicPr>
          <p:cNvPr id="10" name="Content Placeholder 9" descr="A mosquito on human skin&#10;&#10;Description automatically generated">
            <a:extLst>
              <a:ext uri="{FF2B5EF4-FFF2-40B4-BE49-F238E27FC236}">
                <a16:creationId xmlns:a16="http://schemas.microsoft.com/office/drawing/2014/main" id="{1891BDC6-BAFD-2F04-24F2-212F7266F602}"/>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6197264" y="2011998"/>
            <a:ext cx="5781675" cy="3087687"/>
          </a:xfrm>
          <a:effectLst>
            <a:outerShdw blurRad="50800" dist="38100" dir="2700000" algn="tl" rotWithShape="0">
              <a:prstClr val="black">
                <a:alpha val="40000"/>
              </a:prstClr>
            </a:outerShdw>
          </a:effectLst>
        </p:spPr>
      </p:pic>
      <p:pic>
        <p:nvPicPr>
          <p:cNvPr id="2" name="Content Placeholder 4" descr="A person pouring water into a bucket&#10;&#10;Description automatically generated">
            <a:extLst>
              <a:ext uri="{FF2B5EF4-FFF2-40B4-BE49-F238E27FC236}">
                <a16:creationId xmlns:a16="http://schemas.microsoft.com/office/drawing/2014/main" id="{DA92F725-F589-893A-AF15-B08542FE2598}"/>
              </a:ext>
            </a:extLst>
          </p:cNvPr>
          <p:cNvPicPr>
            <a:picLocks noChangeAspect="1"/>
          </p:cNvPicPr>
          <p:nvPr/>
        </p:nvPicPr>
        <p:blipFill rotWithShape="1">
          <a:blip r:embed="rId4">
            <a:extLst>
              <a:ext uri="{28A0092B-C50C-407E-A947-70E740481C1C}">
                <a14:useLocalDpi xmlns:a14="http://schemas.microsoft.com/office/drawing/2010/main" val="0"/>
              </a:ext>
            </a:extLst>
          </a:blip>
          <a:srcRect l="4644" r="2772"/>
          <a:stretch/>
        </p:blipFill>
        <p:spPr>
          <a:xfrm>
            <a:off x="213061" y="1792104"/>
            <a:ext cx="5882939" cy="4102768"/>
          </a:xfrm>
          <a:prstGeom prst="rect">
            <a:avLst/>
          </a:prstGeom>
          <a:noFill/>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1396155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79CB39-AE83-2213-98A7-22B0DF34C09E}"/>
              </a:ext>
            </a:extLst>
          </p:cNvPr>
          <p:cNvSpPr>
            <a:spLocks noGrp="1"/>
          </p:cNvSpPr>
          <p:nvPr>
            <p:ph type="ctrTitle"/>
          </p:nvPr>
        </p:nvSpPr>
        <p:spPr/>
        <p:txBody>
          <a:bodyPr/>
          <a:lstStyle/>
          <a:p>
            <a:r>
              <a:rPr lang="en-US"/>
              <a:t>Thank you</a:t>
            </a:r>
          </a:p>
        </p:txBody>
      </p:sp>
      <p:sp>
        <p:nvSpPr>
          <p:cNvPr id="4" name="Subtitle 3">
            <a:extLst>
              <a:ext uri="{FF2B5EF4-FFF2-40B4-BE49-F238E27FC236}">
                <a16:creationId xmlns:a16="http://schemas.microsoft.com/office/drawing/2014/main" id="{54D40A73-45FC-FB56-F712-BDF30CDC5EE9}"/>
              </a:ext>
            </a:extLst>
          </p:cNvPr>
          <p:cNvSpPr>
            <a:spLocks noGrp="1"/>
          </p:cNvSpPr>
          <p:nvPr>
            <p:ph type="subTitle" idx="1"/>
          </p:nvPr>
        </p:nvSpPr>
        <p:spPr/>
        <p:txBody>
          <a:bodyPr/>
          <a:lstStyle/>
          <a:p>
            <a:r>
              <a:rPr lang="en-US"/>
              <a:t>[your name and email]</a:t>
            </a:r>
          </a:p>
        </p:txBody>
      </p:sp>
    </p:spTree>
    <p:extLst>
      <p:ext uri="{BB962C8B-B14F-4D97-AF65-F5344CB8AC3E}">
        <p14:creationId xmlns:p14="http://schemas.microsoft.com/office/powerpoint/2010/main" val="70422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1ECA6CD-606E-E249-8F27-6663231B8700}"/>
              </a:ext>
            </a:extLst>
          </p:cNvPr>
          <p:cNvSpPr>
            <a:spLocks noGrp="1"/>
          </p:cNvSpPr>
          <p:nvPr>
            <p:ph type="title"/>
          </p:nvPr>
        </p:nvSpPr>
        <p:spPr/>
        <p:txBody>
          <a:bodyPr>
            <a:normAutofit/>
          </a:bodyPr>
          <a:lstStyle/>
          <a:p>
            <a:r>
              <a:rPr lang="en-US" dirty="0"/>
              <a:t>What is a public health pest?</a:t>
            </a:r>
          </a:p>
        </p:txBody>
      </p:sp>
      <p:pic>
        <p:nvPicPr>
          <p:cNvPr id="6" name="Picture 5">
            <a:extLst>
              <a:ext uri="{FF2B5EF4-FFF2-40B4-BE49-F238E27FC236}">
                <a16:creationId xmlns:a16="http://schemas.microsoft.com/office/drawing/2014/main" id="{0422F71A-74A6-1FB6-2BE4-B8D29BFB606E}"/>
              </a:ext>
            </a:extLst>
          </p:cNvPr>
          <p:cNvPicPr>
            <a:picLocks noChangeAspect="1"/>
          </p:cNvPicPr>
          <p:nvPr/>
        </p:nvPicPr>
        <p:blipFill rotWithShape="1">
          <a:blip r:embed="rId3"/>
          <a:srcRect l="9770" r="11678" b="17894"/>
          <a:stretch/>
        </p:blipFill>
        <p:spPr>
          <a:xfrm>
            <a:off x="4780058" y="1570892"/>
            <a:ext cx="7171310" cy="4216298"/>
          </a:xfrm>
          <a:prstGeom prst="rect">
            <a:avLst/>
          </a:prstGeom>
          <a:ln w="50800">
            <a:solidFill>
              <a:srgbClr val="00B0F0"/>
            </a:solidFill>
          </a:ln>
        </p:spPr>
      </p:pic>
      <p:sp>
        <p:nvSpPr>
          <p:cNvPr id="11" name="TextBox 10">
            <a:extLst>
              <a:ext uri="{FF2B5EF4-FFF2-40B4-BE49-F238E27FC236}">
                <a16:creationId xmlns:a16="http://schemas.microsoft.com/office/drawing/2014/main" id="{928DA6C2-6D04-1B32-5118-7F3E70C08812}"/>
              </a:ext>
            </a:extLst>
          </p:cNvPr>
          <p:cNvSpPr txBox="1"/>
          <p:nvPr/>
        </p:nvSpPr>
        <p:spPr>
          <a:xfrm>
            <a:off x="240632" y="1997245"/>
            <a:ext cx="4523873" cy="4431983"/>
          </a:xfrm>
          <a:prstGeom prst="rect">
            <a:avLst/>
          </a:prstGeom>
          <a:noFill/>
        </p:spPr>
        <p:txBody>
          <a:bodyPr wrap="square" rtlCol="0">
            <a:spAutoFit/>
          </a:bodyPr>
          <a:lstStyle/>
          <a:p>
            <a:pPr marL="742950" lvl="1" indent="-285750">
              <a:spcAft>
                <a:spcPts val="1200"/>
              </a:spcAft>
              <a:buFont typeface="Arial" panose="020B0604020202020204" pitchFamily="34" charset="0"/>
              <a:buChar char="•"/>
            </a:pPr>
            <a:r>
              <a:rPr lang="en-US" sz="2800">
                <a:latin typeface="Arial" panose="020B0604020202020204" pitchFamily="34" charset="0"/>
                <a:cs typeface="Arial" panose="020B0604020202020204" pitchFamily="34" charset="0"/>
              </a:rPr>
              <a:t>Pests that vector or transmit human disease</a:t>
            </a:r>
          </a:p>
          <a:p>
            <a:pPr marL="742950" lvl="1" indent="-285750">
              <a:spcAft>
                <a:spcPts val="1200"/>
              </a:spcAft>
              <a:buFont typeface="Arial" panose="020B0604020202020204" pitchFamily="34" charset="0"/>
              <a:buChar char="•"/>
            </a:pPr>
            <a:r>
              <a:rPr lang="en-US" sz="2800">
                <a:latin typeface="Arial" panose="020B0604020202020204" pitchFamily="34" charset="0"/>
                <a:cs typeface="Arial" panose="020B0604020202020204" pitchFamily="34" charset="0"/>
              </a:rPr>
              <a:t>Bite, sting (anaphylaxis), or injure</a:t>
            </a:r>
          </a:p>
          <a:p>
            <a:pPr marL="742950" lvl="1" indent="-285750">
              <a:spcAft>
                <a:spcPts val="1200"/>
              </a:spcAft>
              <a:buFont typeface="Arial" panose="020B0604020202020204" pitchFamily="34" charset="0"/>
              <a:buChar char="•"/>
            </a:pPr>
            <a:r>
              <a:rPr lang="en-US" sz="2800">
                <a:latin typeface="Arial" panose="020B0604020202020204" pitchFamily="34" charset="0"/>
                <a:cs typeface="Arial" panose="020B0604020202020204" pitchFamily="34" charset="0"/>
              </a:rPr>
              <a:t>Damage community wellbeing</a:t>
            </a:r>
          </a:p>
          <a:p>
            <a:endParaRPr lang="en-U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7024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1ECA6CD-606E-E249-8F27-6663231B8700}"/>
              </a:ext>
            </a:extLst>
          </p:cNvPr>
          <p:cNvSpPr>
            <a:spLocks noGrp="1"/>
          </p:cNvSpPr>
          <p:nvPr>
            <p:ph type="title"/>
          </p:nvPr>
        </p:nvSpPr>
        <p:spPr>
          <a:xfrm>
            <a:off x="838200" y="735495"/>
            <a:ext cx="10515600" cy="1090129"/>
          </a:xfrm>
        </p:spPr>
        <p:txBody>
          <a:bodyPr anchor="t">
            <a:normAutofit/>
          </a:bodyPr>
          <a:lstStyle/>
          <a:p>
            <a:r>
              <a:rPr lang="en-US" dirty="0"/>
              <a:t>What is a public health pest? Rats!</a:t>
            </a:r>
          </a:p>
        </p:txBody>
      </p:sp>
      <p:sp>
        <p:nvSpPr>
          <p:cNvPr id="11" name="TextBox 10">
            <a:extLst>
              <a:ext uri="{FF2B5EF4-FFF2-40B4-BE49-F238E27FC236}">
                <a16:creationId xmlns:a16="http://schemas.microsoft.com/office/drawing/2014/main" id="{928DA6C2-6D04-1B32-5118-7F3E70C08812}"/>
              </a:ext>
            </a:extLst>
          </p:cNvPr>
          <p:cNvSpPr txBox="1"/>
          <p:nvPr/>
        </p:nvSpPr>
        <p:spPr>
          <a:xfrm>
            <a:off x="304947" y="2041915"/>
            <a:ext cx="4374597" cy="3847207"/>
          </a:xfrm>
          <a:prstGeom prst="rect">
            <a:avLst/>
          </a:prstGeom>
          <a:noFill/>
        </p:spPr>
        <p:txBody>
          <a:bodyPr wrap="square" rtlCol="0">
            <a:spAutoFit/>
          </a:bodyPr>
          <a:lstStyle/>
          <a:p>
            <a:pPr marL="742950" lvl="1" indent="-285750">
              <a:spcAft>
                <a:spcPts val="1200"/>
              </a:spcAft>
              <a:buFont typeface="Arial" panose="020B0604020202020204" pitchFamily="34" charset="0"/>
              <a:buChar char="•"/>
            </a:pPr>
            <a:r>
              <a:rPr lang="en-US" sz="2800">
                <a:latin typeface="Arial" panose="020B0604020202020204" pitchFamily="34" charset="0"/>
                <a:cs typeface="Arial" panose="020B0604020202020204" pitchFamily="34" charset="0"/>
              </a:rPr>
              <a:t>Pests that vector or transmit human disease</a:t>
            </a:r>
          </a:p>
          <a:p>
            <a:pPr marL="742950" lvl="1" indent="-285750">
              <a:spcAft>
                <a:spcPts val="1200"/>
              </a:spcAft>
              <a:buFont typeface="Arial" panose="020B0604020202020204" pitchFamily="34" charset="0"/>
              <a:buChar char="•"/>
            </a:pPr>
            <a:r>
              <a:rPr lang="en-US" sz="2800">
                <a:latin typeface="Arial" panose="020B0604020202020204" pitchFamily="34" charset="0"/>
                <a:cs typeface="Arial" panose="020B0604020202020204" pitchFamily="34" charset="0"/>
              </a:rPr>
              <a:t>Bite, sting (anaphylaxis), or injure</a:t>
            </a:r>
          </a:p>
          <a:p>
            <a:pPr marL="742950" lvl="1" indent="-285750">
              <a:spcAft>
                <a:spcPts val="1200"/>
              </a:spcAft>
              <a:buFont typeface="Arial" panose="020B0604020202020204" pitchFamily="34" charset="0"/>
              <a:buChar char="•"/>
            </a:pPr>
            <a:r>
              <a:rPr lang="en-US" sz="2800">
                <a:latin typeface="Arial" panose="020B0604020202020204" pitchFamily="34" charset="0"/>
                <a:cs typeface="Arial" panose="020B0604020202020204" pitchFamily="34" charset="0"/>
              </a:rPr>
              <a:t>Damage community wellbeing</a:t>
            </a:r>
          </a:p>
        </p:txBody>
      </p:sp>
      <p:sp>
        <p:nvSpPr>
          <p:cNvPr id="3" name="TextBox 2">
            <a:extLst>
              <a:ext uri="{FF2B5EF4-FFF2-40B4-BE49-F238E27FC236}">
                <a16:creationId xmlns:a16="http://schemas.microsoft.com/office/drawing/2014/main" id="{9488B3E2-D931-CDA7-2334-9235996F8456}"/>
              </a:ext>
            </a:extLst>
          </p:cNvPr>
          <p:cNvSpPr txBox="1"/>
          <p:nvPr/>
        </p:nvSpPr>
        <p:spPr>
          <a:xfrm>
            <a:off x="7512458" y="5455259"/>
            <a:ext cx="3224414" cy="358594"/>
          </a:xfrm>
          <a:prstGeom prst="rect">
            <a:avLst/>
          </a:prstGeom>
          <a:noFill/>
        </p:spPr>
        <p:txBody>
          <a:bodyPr wrap="square" rtlCol="0">
            <a:spAutoFit/>
          </a:bodyPr>
          <a:lstStyle/>
          <a:p>
            <a:pPr algn="ctr" defTabSz="877824"/>
            <a:r>
              <a:rPr lang="en-US" sz="1728" kern="1200" dirty="0">
                <a:solidFill>
                  <a:schemeClr val="tx1"/>
                </a:solidFill>
                <a:latin typeface="Arial" panose="020B0604020202020204" pitchFamily="34" charset="0"/>
                <a:ea typeface="+mn-ea"/>
                <a:cs typeface="Arial" panose="020B0604020202020204" pitchFamily="34" charset="0"/>
              </a:rPr>
              <a:t>Norway rat </a:t>
            </a:r>
            <a:r>
              <a:rPr lang="en-US" sz="1728" i="1" kern="1200" dirty="0">
                <a:solidFill>
                  <a:schemeClr val="tx1"/>
                </a:solidFill>
                <a:latin typeface="Arial" panose="020B0604020202020204" pitchFamily="34" charset="0"/>
                <a:ea typeface="+mn-ea"/>
                <a:cs typeface="Arial" panose="020B0604020202020204" pitchFamily="34" charset="0"/>
              </a:rPr>
              <a:t>(Rattus norvegicus)</a:t>
            </a:r>
            <a:endParaRPr lang="en-US" i="1" dirty="0">
              <a:latin typeface="Arial" panose="020B0604020202020204" pitchFamily="34" charset="0"/>
              <a:cs typeface="Arial" panose="020B0604020202020204" pitchFamily="34" charset="0"/>
            </a:endParaRPr>
          </a:p>
        </p:txBody>
      </p:sp>
      <p:pic>
        <p:nvPicPr>
          <p:cNvPr id="5" name="Graphic 4" descr="Checkmark with solid fill">
            <a:extLst>
              <a:ext uri="{FF2B5EF4-FFF2-40B4-BE49-F238E27FC236}">
                <a16:creationId xmlns:a16="http://schemas.microsoft.com/office/drawing/2014/main" id="{AE5A7A5E-0701-120C-3A6B-90021BAD57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740" y="1893494"/>
            <a:ext cx="884227" cy="884227"/>
          </a:xfrm>
          <a:prstGeom prst="rect">
            <a:avLst/>
          </a:prstGeom>
        </p:spPr>
      </p:pic>
      <p:pic>
        <p:nvPicPr>
          <p:cNvPr id="7" name="Graphic 6" descr="Checkmark with solid fill">
            <a:extLst>
              <a:ext uri="{FF2B5EF4-FFF2-40B4-BE49-F238E27FC236}">
                <a16:creationId xmlns:a16="http://schemas.microsoft.com/office/drawing/2014/main" id="{DCDF40D7-286D-3FD2-5A02-7031A803AA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739" y="3285635"/>
            <a:ext cx="884227" cy="884227"/>
          </a:xfrm>
          <a:prstGeom prst="rect">
            <a:avLst/>
          </a:prstGeom>
        </p:spPr>
      </p:pic>
      <p:pic>
        <p:nvPicPr>
          <p:cNvPr id="9" name="Graphic 8" descr="Checkmark with solid fill">
            <a:extLst>
              <a:ext uri="{FF2B5EF4-FFF2-40B4-BE49-F238E27FC236}">
                <a16:creationId xmlns:a16="http://schemas.microsoft.com/office/drawing/2014/main" id="{482D2C86-EA16-B3BA-7350-1220C5338B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739" y="4710908"/>
            <a:ext cx="884227" cy="884227"/>
          </a:xfrm>
          <a:prstGeom prst="rect">
            <a:avLst/>
          </a:prstGeom>
        </p:spPr>
      </p:pic>
      <p:pic>
        <p:nvPicPr>
          <p:cNvPr id="1026" name="Picture 2" descr="Adult showing light brown fur, pink naked ears, blunt nose, and tail shorter than its head and body; .">
            <a:extLst>
              <a:ext uri="{FF2B5EF4-FFF2-40B4-BE49-F238E27FC236}">
                <a16:creationId xmlns:a16="http://schemas.microsoft.com/office/drawing/2014/main" id="{C06A6DAF-8163-D651-E968-6E4933CB3A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0354" y="1940372"/>
            <a:ext cx="5349219" cy="3514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867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8BC5CA-CBD9-F2C3-96D1-BA53A91909A4}"/>
              </a:ext>
            </a:extLst>
          </p:cNvPr>
          <p:cNvSpPr>
            <a:spLocks noGrp="1"/>
          </p:cNvSpPr>
          <p:nvPr>
            <p:ph type="title"/>
          </p:nvPr>
        </p:nvSpPr>
        <p:spPr>
          <a:xfrm>
            <a:off x="838200" y="735495"/>
            <a:ext cx="5917016" cy="1090129"/>
          </a:xfrm>
        </p:spPr>
        <p:txBody>
          <a:bodyPr>
            <a:noAutofit/>
          </a:bodyPr>
          <a:lstStyle/>
          <a:p>
            <a:r>
              <a:rPr lang="en-US" b="1">
                <a:solidFill>
                  <a:srgbClr val="005A9E"/>
                </a:solidFill>
              </a:rPr>
              <a:t>Arthropods of significant public health importance: </a:t>
            </a:r>
            <a:br>
              <a:rPr lang="en-US" b="1">
                <a:solidFill>
                  <a:srgbClr val="005A9E"/>
                </a:solidFill>
              </a:rPr>
            </a:br>
            <a:endParaRPr lang="en-US"/>
          </a:p>
        </p:txBody>
      </p:sp>
      <p:sp>
        <p:nvSpPr>
          <p:cNvPr id="10" name="Content Placeholder 9">
            <a:extLst>
              <a:ext uri="{FF2B5EF4-FFF2-40B4-BE49-F238E27FC236}">
                <a16:creationId xmlns:a16="http://schemas.microsoft.com/office/drawing/2014/main" id="{7DFB8B91-B275-0549-A2E9-D0CF166F0C20}"/>
              </a:ext>
            </a:extLst>
          </p:cNvPr>
          <p:cNvSpPr>
            <a:spLocks noGrp="1"/>
          </p:cNvSpPr>
          <p:nvPr>
            <p:ph idx="1"/>
          </p:nvPr>
        </p:nvSpPr>
        <p:spPr>
          <a:xfrm>
            <a:off x="838200" y="2366009"/>
            <a:ext cx="5846094" cy="3925253"/>
          </a:xfrm>
        </p:spPr>
        <p:txBody>
          <a:bodyPr>
            <a:normAutofit lnSpcReduction="10000"/>
          </a:bodyPr>
          <a:lstStyle/>
          <a:p>
            <a:r>
              <a:rPr lang="en-US" sz="3200"/>
              <a:t>Ticks, chiggers and other biting mites, scabies mites, dust mites, widow spiders, recluse spiders, scorpions, centipedes, cockroaches, lice, bed bugs, kissing bugs, biting flies, house flies, filth flies, mosquitoes, fleas, wasps and bees, fire ants, harvester ants</a:t>
            </a:r>
          </a:p>
          <a:p>
            <a:pPr algn="ctr"/>
            <a:endParaRPr lang="en-US" sz="3200"/>
          </a:p>
        </p:txBody>
      </p:sp>
      <p:pic>
        <p:nvPicPr>
          <p:cNvPr id="3" name="Picture 2">
            <a:extLst>
              <a:ext uri="{FF2B5EF4-FFF2-40B4-BE49-F238E27FC236}">
                <a16:creationId xmlns:a16="http://schemas.microsoft.com/office/drawing/2014/main" id="{AC8CA3F0-5B0A-BEC8-9867-4095134BD33F}"/>
              </a:ext>
            </a:extLst>
          </p:cNvPr>
          <p:cNvPicPr>
            <a:picLocks noChangeAspect="1"/>
          </p:cNvPicPr>
          <p:nvPr/>
        </p:nvPicPr>
        <p:blipFill rotWithShape="1">
          <a:blip r:embed="rId3"/>
          <a:srcRect l="31428" t="8095" r="31964" b="54603"/>
          <a:stretch/>
        </p:blipFill>
        <p:spPr>
          <a:xfrm>
            <a:off x="6684294" y="402770"/>
            <a:ext cx="5507706" cy="3156857"/>
          </a:xfrm>
          <a:prstGeom prst="rect">
            <a:avLst/>
          </a:prstGeom>
        </p:spPr>
      </p:pic>
      <p:sp>
        <p:nvSpPr>
          <p:cNvPr id="4" name="TextBox 3">
            <a:extLst>
              <a:ext uri="{FF2B5EF4-FFF2-40B4-BE49-F238E27FC236}">
                <a16:creationId xmlns:a16="http://schemas.microsoft.com/office/drawing/2014/main" id="{8FD64D68-9D68-89BF-B59A-AAC1CDC7E3C3}"/>
              </a:ext>
            </a:extLst>
          </p:cNvPr>
          <p:cNvSpPr txBox="1"/>
          <p:nvPr/>
        </p:nvSpPr>
        <p:spPr>
          <a:xfrm>
            <a:off x="7113180" y="3720129"/>
            <a:ext cx="4805917" cy="1754326"/>
          </a:xfrm>
          <a:prstGeom prst="rect">
            <a:avLst/>
          </a:prstGeom>
          <a:noFill/>
        </p:spPr>
        <p:txBody>
          <a:bodyPr wrap="square" rtlCol="0">
            <a:spAutoFit/>
          </a:bodyPr>
          <a:lstStyle/>
          <a:p>
            <a:pPr algn="ctr"/>
            <a:r>
              <a:rPr lang="en-US" b="1">
                <a:solidFill>
                  <a:schemeClr val="accent1"/>
                </a:solidFill>
                <a:latin typeface="Times New Roman" panose="02020603050405020304" pitchFamily="18" charset="0"/>
              </a:rPr>
              <a:t>…a</a:t>
            </a:r>
            <a:r>
              <a:rPr lang="en-US" sz="1800" b="1" i="0" u="none" strike="noStrike" baseline="0">
                <a:solidFill>
                  <a:schemeClr val="accent1"/>
                </a:solidFill>
                <a:latin typeface="Times New Roman" panose="02020603050405020304" pitchFamily="18" charset="0"/>
              </a:rPr>
              <a:t>rthropods of significant public health importance:</a:t>
            </a:r>
          </a:p>
          <a:p>
            <a:pPr algn="ctr"/>
            <a:endParaRPr lang="en-US" sz="1800" b="1" i="0" u="none" strike="noStrike" baseline="0">
              <a:solidFill>
                <a:schemeClr val="accent1"/>
              </a:solidFill>
              <a:latin typeface="Times New Roman" panose="02020603050405020304" pitchFamily="18" charset="0"/>
            </a:endParaRPr>
          </a:p>
          <a:p>
            <a:pPr algn="ctr"/>
            <a:r>
              <a:rPr lang="en-US" sz="1800" b="1" i="0" u="none" strike="noStrike" baseline="0">
                <a:solidFill>
                  <a:schemeClr val="accent1"/>
                </a:solidFill>
                <a:latin typeface="Times New Roman" panose="02020603050405020304" pitchFamily="18" charset="0"/>
              </a:rPr>
              <a:t>“cause asthma or trigger allergies, contaminate food, irritate skin, cause direct injury, or carry agents causing diseases” </a:t>
            </a:r>
            <a:endParaRPr lang="en-US" b="1">
              <a:solidFill>
                <a:schemeClr val="accent1"/>
              </a:solidFill>
            </a:endParaRPr>
          </a:p>
        </p:txBody>
      </p:sp>
      <p:sp>
        <p:nvSpPr>
          <p:cNvPr id="9" name="TextBox 8">
            <a:extLst>
              <a:ext uri="{FF2B5EF4-FFF2-40B4-BE49-F238E27FC236}">
                <a16:creationId xmlns:a16="http://schemas.microsoft.com/office/drawing/2014/main" id="{C77F7E9D-10FB-98F2-6D1D-84A692D1774F}"/>
              </a:ext>
            </a:extLst>
          </p:cNvPr>
          <p:cNvSpPr txBox="1"/>
          <p:nvPr/>
        </p:nvSpPr>
        <p:spPr>
          <a:xfrm>
            <a:off x="6900529" y="402771"/>
            <a:ext cx="5146158" cy="5380074"/>
          </a:xfrm>
          <a:prstGeom prst="rect">
            <a:avLst/>
          </a:prstGeom>
          <a:noFill/>
          <a:ln w="38100">
            <a:solidFill>
              <a:schemeClr val="accent1"/>
            </a:solidFill>
          </a:ln>
        </p:spPr>
        <p:txBody>
          <a:bodyPr wrap="square" rtlCol="0">
            <a:spAutoFit/>
          </a:bodyPr>
          <a:lstStyle/>
          <a:p>
            <a:endParaRPr lang="en-US"/>
          </a:p>
        </p:txBody>
      </p:sp>
    </p:spTree>
    <p:extLst>
      <p:ext uri="{BB962C8B-B14F-4D97-AF65-F5344CB8AC3E}">
        <p14:creationId xmlns:p14="http://schemas.microsoft.com/office/powerpoint/2010/main" val="2552888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91A682CE-73E9-8653-68FA-136A28128C54}"/>
              </a:ext>
            </a:extLst>
          </p:cNvPr>
          <p:cNvSpPr>
            <a:spLocks noGrp="1"/>
          </p:cNvSpPr>
          <p:nvPr>
            <p:ph idx="15"/>
          </p:nvPr>
        </p:nvSpPr>
        <p:spPr>
          <a:xfrm>
            <a:off x="838200" y="1858863"/>
            <a:ext cx="5675811" cy="4050796"/>
          </a:xfrm>
        </p:spPr>
        <p:txBody>
          <a:bodyPr>
            <a:normAutofit lnSpcReduction="10000"/>
          </a:bodyPr>
          <a:lstStyle/>
          <a:p>
            <a:r>
              <a:rPr lang="en-US" sz="2800" dirty="0">
                <a:latin typeface="Arial" panose="020B0604020202020204" pitchFamily="34" charset="0"/>
                <a:cs typeface="Arial" panose="020B0604020202020204" pitchFamily="34" charset="0"/>
              </a:rPr>
              <a:t>The most common indoor insect pest of public health significance</a:t>
            </a:r>
          </a:p>
          <a:p>
            <a:r>
              <a:rPr lang="en-US" sz="2800" dirty="0">
                <a:latin typeface="Arial" panose="020B0604020202020204" pitchFamily="34" charset="0"/>
                <a:cs typeface="Arial" panose="020B0604020202020204" pitchFamily="34" charset="0"/>
              </a:rPr>
              <a:t>Found in residential settings, restaurants, food service, break rooms, public indoor spaces, etc.</a:t>
            </a:r>
          </a:p>
          <a:p>
            <a:r>
              <a:rPr lang="en-US" sz="2800" dirty="0">
                <a:latin typeface="Arial" panose="020B0604020202020204" pitchFamily="34" charset="0"/>
                <a:cs typeface="Arial" panose="020B0604020202020204" pitchFamily="34" charset="0"/>
              </a:rPr>
              <a:t> Breathing in cockroach feces and shed skins causes and exacerbates asthma and allergies</a:t>
            </a:r>
          </a:p>
          <a:p>
            <a:endParaRPr lang="en-US" sz="2800" dirty="0">
              <a:solidFill>
                <a:srgbClr val="005A9E"/>
              </a:solidFill>
              <a:latin typeface="Arial" panose="020B0604020202020204" pitchFamily="34" charset="0"/>
              <a:cs typeface="Arial" panose="020B0604020202020204" pitchFamily="34" charset="0"/>
            </a:endParaRPr>
          </a:p>
          <a:p>
            <a:endParaRPr lang="en-US" dirty="0"/>
          </a:p>
        </p:txBody>
      </p:sp>
      <p:sp>
        <p:nvSpPr>
          <p:cNvPr id="7" name="Title 6">
            <a:extLst>
              <a:ext uri="{FF2B5EF4-FFF2-40B4-BE49-F238E27FC236}">
                <a16:creationId xmlns:a16="http://schemas.microsoft.com/office/drawing/2014/main" id="{DB11DF2E-33A1-0319-1733-E50F35C2120C}"/>
              </a:ext>
            </a:extLst>
          </p:cNvPr>
          <p:cNvSpPr>
            <a:spLocks noGrp="1"/>
          </p:cNvSpPr>
          <p:nvPr>
            <p:ph type="title"/>
          </p:nvPr>
        </p:nvSpPr>
        <p:spPr/>
        <p:txBody>
          <a:bodyPr/>
          <a:lstStyle/>
          <a:p>
            <a:r>
              <a:rPr lang="en-US"/>
              <a:t>German cockroach</a:t>
            </a:r>
          </a:p>
        </p:txBody>
      </p:sp>
      <p:pic>
        <p:nvPicPr>
          <p:cNvPr id="11" name="PXL_20230317_181811234">
            <a:hlinkClick r:id="" action="ppaction://media"/>
            <a:extLst>
              <a:ext uri="{FF2B5EF4-FFF2-40B4-BE49-F238E27FC236}">
                <a16:creationId xmlns:a16="http://schemas.microsoft.com/office/drawing/2014/main" id="{61F5EAAF-CF7D-C25E-B343-DF164E1F5F6B}"/>
              </a:ext>
            </a:extLst>
          </p:cNvPr>
          <p:cNvPicPr>
            <a:picLocks noGrp="1" noChangeAspect="1"/>
          </p:cNvPicPr>
          <p:nvPr>
            <p:ph type="pic" idx="13"/>
            <a:videoFile r:link="rId2"/>
            <p:extLst>
              <p:ext uri="{DAA4B4D4-6D71-4841-9C94-3DE7FCFB9230}">
                <p14:media xmlns:p14="http://schemas.microsoft.com/office/powerpoint/2010/main" r:embed="rId1"/>
              </p:ext>
            </p:extLst>
          </p:nvPr>
        </p:nvPicPr>
        <p:blipFill rotWithShape="1">
          <a:blip r:embed="rId5"/>
          <a:srcRect l="5504" r="5504"/>
          <a:stretch/>
        </p:blipFill>
        <p:spPr>
          <a:prstGeom prst="rect">
            <a:avLst/>
          </a:prstGeom>
        </p:spPr>
      </p:pic>
      <p:pic>
        <p:nvPicPr>
          <p:cNvPr id="12" name="Picture Placeholder 11" descr="Cockroach droppings.jpg">
            <a:extLst>
              <a:ext uri="{FF2B5EF4-FFF2-40B4-BE49-F238E27FC236}">
                <a16:creationId xmlns:a16="http://schemas.microsoft.com/office/drawing/2014/main" id="{C1BC7408-B31B-1728-73FF-21332DCE9BFF}"/>
              </a:ext>
            </a:extLst>
          </p:cNvPr>
          <p:cNvPicPr>
            <a:picLocks noGrp="1" noChangeAspect="1"/>
          </p:cNvPicPr>
          <p:nvPr>
            <p:ph type="pic" idx="14"/>
          </p:nvPr>
        </p:nvPicPr>
        <p:blipFill>
          <a:blip r:embed="rId6" cstate="print"/>
          <a:srcRect t="2348" b="2348"/>
          <a:stretch>
            <a:fillRect/>
          </a:stretch>
        </p:blipFill>
        <p:spPr>
          <a:prstGeom prst="rect">
            <a:avLst/>
          </a:prstGeom>
        </p:spPr>
      </p:pic>
      <p:sp>
        <p:nvSpPr>
          <p:cNvPr id="4" name="TextBox 3">
            <a:extLst>
              <a:ext uri="{FF2B5EF4-FFF2-40B4-BE49-F238E27FC236}">
                <a16:creationId xmlns:a16="http://schemas.microsoft.com/office/drawing/2014/main" id="{42EA0B62-A371-6D1E-DF35-69E306FF3572}"/>
              </a:ext>
            </a:extLst>
          </p:cNvPr>
          <p:cNvSpPr txBox="1"/>
          <p:nvPr/>
        </p:nvSpPr>
        <p:spPr>
          <a:xfrm>
            <a:off x="6875873" y="150497"/>
            <a:ext cx="4346309" cy="738664"/>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German cockroach </a:t>
            </a:r>
            <a:r>
              <a:rPr lang="en-US" sz="1200" i="1" dirty="0">
                <a:latin typeface="Arial" panose="020B0604020202020204" pitchFamily="34" charset="0"/>
                <a:cs typeface="Arial" panose="020B0604020202020204" pitchFamily="34" charset="0"/>
              </a:rPr>
              <a:t>(Blattella germanica). </a:t>
            </a:r>
          </a:p>
          <a:p>
            <a:r>
              <a:rPr lang="en-US" sz="1200" dirty="0">
                <a:latin typeface="Arial" panose="020B0604020202020204" pitchFamily="34" charset="0"/>
                <a:cs typeface="Arial" panose="020B0604020202020204" pitchFamily="34" charset="0"/>
              </a:rPr>
              <a:t>Photo credit: Luis </a:t>
            </a:r>
            <a:r>
              <a:rPr lang="en-US" sz="1200" dirty="0" err="1">
                <a:latin typeface="Arial" panose="020B0604020202020204" pitchFamily="34" charset="0"/>
                <a:cs typeface="Arial" panose="020B0604020202020204" pitchFamily="34" charset="0"/>
              </a:rPr>
              <a:t>Agurto</a:t>
            </a:r>
            <a:r>
              <a:rPr lang="en-US" sz="1200" dirty="0">
                <a:latin typeface="Arial" panose="020B0604020202020204" pitchFamily="34" charset="0"/>
                <a:cs typeface="Arial" panose="020B0604020202020204" pitchFamily="34" charset="0"/>
              </a:rPr>
              <a:t>, Jr. of </a:t>
            </a:r>
            <a:r>
              <a:rPr lang="en-US" sz="1200" dirty="0" err="1">
                <a:latin typeface="Arial" panose="020B0604020202020204" pitchFamily="34" charset="0"/>
                <a:cs typeface="Arial" panose="020B0604020202020204" pitchFamily="34" charset="0"/>
              </a:rPr>
              <a:t>Pestec</a:t>
            </a:r>
            <a:r>
              <a:rPr lang="en-US" sz="1200" dirty="0">
                <a:latin typeface="Arial" panose="020B0604020202020204" pitchFamily="34" charset="0"/>
                <a:cs typeface="Arial" panose="020B0604020202020204" pitchFamily="34" charset="0"/>
              </a:rPr>
              <a:t>, used with permission</a:t>
            </a:r>
          </a:p>
          <a:p>
            <a:pPr algn="ctr"/>
            <a:endParaRPr lang="en-US"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249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mute="1">
                <p:cTn id="12" repeatCount="indefinite" fill="hold" display="0">
                  <p:stCondLst>
                    <p:cond delay="indefinite"/>
                  </p:stCondLst>
                </p:cTn>
                <p:tgtEl>
                  <p:spTgt spid="11"/>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AC01833-9632-3E66-A312-B78881FFBE11}"/>
              </a:ext>
            </a:extLst>
          </p:cNvPr>
          <p:cNvSpPr>
            <a:spLocks noGrp="1"/>
          </p:cNvSpPr>
          <p:nvPr>
            <p:ph type="title"/>
          </p:nvPr>
        </p:nvSpPr>
        <p:spPr/>
        <p:txBody>
          <a:bodyPr/>
          <a:lstStyle/>
          <a:p>
            <a:r>
              <a:rPr lang="en-US"/>
              <a:t>Mosquitoes</a:t>
            </a:r>
          </a:p>
        </p:txBody>
      </p:sp>
      <p:sp>
        <p:nvSpPr>
          <p:cNvPr id="7" name="Text Placeholder 6">
            <a:extLst>
              <a:ext uri="{FF2B5EF4-FFF2-40B4-BE49-F238E27FC236}">
                <a16:creationId xmlns:a16="http://schemas.microsoft.com/office/drawing/2014/main" id="{5B7BA0B7-BFE6-5294-076B-AA5A43A0B51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16551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osquitoes: what's the buzz? - The Stanislaus Sprout - ANR Blogs">
            <a:extLst>
              <a:ext uri="{FF2B5EF4-FFF2-40B4-BE49-F238E27FC236}">
                <a16:creationId xmlns:a16="http://schemas.microsoft.com/office/drawing/2014/main" id="{10374CF0-7572-05B1-36DD-162DCFC46AC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379" t="121" r="33023" b="-122"/>
          <a:stretch/>
        </p:blipFill>
        <p:spPr bwMode="auto">
          <a:xfrm>
            <a:off x="152400" y="152400"/>
            <a:ext cx="5137806" cy="6569075"/>
          </a:xfrm>
          <a:prstGeom prst="rect">
            <a:avLst/>
          </a:prstGeom>
          <a:solidFill>
            <a:srgbClr val="FFFFFF"/>
          </a:solidFill>
          <a:ln w="50800">
            <a:solidFill>
              <a:schemeClr val="bg1"/>
            </a:solidFill>
          </a:ln>
        </p:spPr>
      </p:pic>
      <p:sp>
        <p:nvSpPr>
          <p:cNvPr id="11" name="TextBox 10">
            <a:extLst>
              <a:ext uri="{FF2B5EF4-FFF2-40B4-BE49-F238E27FC236}">
                <a16:creationId xmlns:a16="http://schemas.microsoft.com/office/drawing/2014/main" id="{928DA6C2-6D04-1B32-5118-7F3E70C08812}"/>
              </a:ext>
            </a:extLst>
          </p:cNvPr>
          <p:cNvSpPr txBox="1"/>
          <p:nvPr/>
        </p:nvSpPr>
        <p:spPr>
          <a:xfrm>
            <a:off x="5677988" y="2320476"/>
            <a:ext cx="5820592" cy="4050796"/>
          </a:xfrm>
          <a:prstGeom prst="rect">
            <a:avLst/>
          </a:prstGeom>
        </p:spPr>
        <p:txBody>
          <a:bodyPr vert="horz" lIns="91440" tIns="45720" rIns="91440" bIns="45720" rtlCol="0">
            <a:normAutofit/>
          </a:bodyPr>
          <a:lstStyle/>
          <a:p>
            <a:pPr marL="228600" lvl="1" indent="-228600">
              <a:lnSpc>
                <a:spcPct val="90000"/>
              </a:lnSpc>
              <a:spcBef>
                <a:spcPts val="1000"/>
              </a:spcBef>
              <a:spcAft>
                <a:spcPts val="1200"/>
              </a:spcAft>
              <a:buFont typeface="Arial" panose="020B0604020202020204" pitchFamily="34" charset="0"/>
              <a:buChar char="•"/>
            </a:pPr>
            <a:r>
              <a:rPr lang="en-US" sz="2800">
                <a:latin typeface="Arial" panose="020B0604020202020204" pitchFamily="34" charset="0"/>
                <a:cs typeface="Arial" panose="020B0604020202020204" pitchFamily="34" charset="0"/>
              </a:rPr>
              <a:t>Female mosquitoes kill </a:t>
            </a:r>
            <a:r>
              <a:rPr lang="en-US" sz="2800" b="1">
                <a:latin typeface="Arial" panose="020B0604020202020204" pitchFamily="34" charset="0"/>
                <a:cs typeface="Arial" panose="020B0604020202020204" pitchFamily="34" charset="0"/>
              </a:rPr>
              <a:t>&gt; 700,000 people annually</a:t>
            </a:r>
          </a:p>
          <a:p>
            <a:pPr marL="228600" lvl="1" indent="-228600">
              <a:lnSpc>
                <a:spcPct val="90000"/>
              </a:lnSpc>
              <a:spcBef>
                <a:spcPts val="1000"/>
              </a:spcBef>
              <a:buFont typeface="Arial" panose="020B0604020202020204" pitchFamily="34" charset="0"/>
              <a:buChar char="•"/>
            </a:pPr>
            <a:r>
              <a:rPr lang="en-US" sz="2800">
                <a:latin typeface="Arial" panose="020B0604020202020204" pitchFamily="34" charset="0"/>
                <a:cs typeface="Arial" panose="020B0604020202020204" pitchFamily="34" charset="0"/>
              </a:rPr>
              <a:t>Vector human pathogens during blood-feeding:</a:t>
            </a:r>
          </a:p>
          <a:p>
            <a:pPr marL="685800" lvl="3" indent="-228600">
              <a:lnSpc>
                <a:spcPct val="90000"/>
              </a:lnSpc>
              <a:spcBef>
                <a:spcPts val="1000"/>
              </a:spcBef>
              <a:buFont typeface="Arial" panose="020B0604020202020204" pitchFamily="34" charset="0"/>
              <a:buChar char="•"/>
            </a:pPr>
            <a:r>
              <a:rPr lang="en-US" sz="2200">
                <a:latin typeface="Arial" panose="020B0604020202020204" pitchFamily="34" charset="0"/>
                <a:cs typeface="Arial" panose="020B0604020202020204" pitchFamily="34" charset="0"/>
              </a:rPr>
              <a:t>Protozoa (malaria)</a:t>
            </a:r>
          </a:p>
          <a:p>
            <a:pPr marL="685800" lvl="3" indent="-228600">
              <a:lnSpc>
                <a:spcPct val="90000"/>
              </a:lnSpc>
              <a:spcBef>
                <a:spcPts val="1000"/>
              </a:spcBef>
              <a:buFont typeface="Arial" panose="020B0604020202020204" pitchFamily="34" charset="0"/>
              <a:buChar char="•"/>
            </a:pPr>
            <a:r>
              <a:rPr lang="en-US" sz="2200">
                <a:latin typeface="Arial" panose="020B0604020202020204" pitchFamily="34" charset="0"/>
                <a:cs typeface="Arial" panose="020B0604020202020204" pitchFamily="34" charset="0"/>
              </a:rPr>
              <a:t>Viruses (west Nile, encephalitis, dengue, yellow fever, zika, chikungunya)</a:t>
            </a:r>
          </a:p>
          <a:p>
            <a:pPr marL="685800" lvl="3" indent="-228600">
              <a:lnSpc>
                <a:spcPct val="90000"/>
              </a:lnSpc>
              <a:spcBef>
                <a:spcPts val="1000"/>
              </a:spcBef>
              <a:buFont typeface="Arial" panose="020B0604020202020204" pitchFamily="34" charset="0"/>
              <a:buChar char="•"/>
            </a:pPr>
            <a:r>
              <a:rPr lang="en-US" sz="2200">
                <a:latin typeface="Arial" panose="020B0604020202020204" pitchFamily="34" charset="0"/>
                <a:cs typeface="Arial" panose="020B0604020202020204" pitchFamily="34" charset="0"/>
              </a:rPr>
              <a:t>Nematodes (dog heartworm)</a:t>
            </a:r>
          </a:p>
        </p:txBody>
      </p:sp>
      <p:sp>
        <p:nvSpPr>
          <p:cNvPr id="8" name="Title 7">
            <a:extLst>
              <a:ext uri="{FF2B5EF4-FFF2-40B4-BE49-F238E27FC236}">
                <a16:creationId xmlns:a16="http://schemas.microsoft.com/office/drawing/2014/main" id="{91ECA6CD-606E-E249-8F27-6663231B8700}"/>
              </a:ext>
            </a:extLst>
          </p:cNvPr>
          <p:cNvSpPr>
            <a:spLocks noGrp="1"/>
          </p:cNvSpPr>
          <p:nvPr>
            <p:ph type="title"/>
          </p:nvPr>
        </p:nvSpPr>
        <p:spPr>
          <a:xfrm>
            <a:off x="5677988" y="681037"/>
            <a:ext cx="6361612" cy="1325563"/>
          </a:xfrm>
        </p:spPr>
        <p:txBody>
          <a:bodyPr vert="horz" lIns="91440" tIns="45720" rIns="91440" bIns="45720" rtlCol="0" anchor="t" anchorCtr="0">
            <a:normAutofit/>
          </a:bodyPr>
          <a:lstStyle/>
          <a:p>
            <a:r>
              <a:rPr lang="en-US" b="1" i="0" kern="1200" baseline="0">
                <a:latin typeface="Arial" panose="020B0604020202020204" pitchFamily="34" charset="0"/>
                <a:ea typeface="+mj-ea"/>
                <a:cs typeface="Arial" panose="020B0604020202020204" pitchFamily="34" charset="0"/>
              </a:rPr>
              <a:t>The most dangerous animal in the world</a:t>
            </a:r>
          </a:p>
        </p:txBody>
      </p:sp>
      <p:sp>
        <p:nvSpPr>
          <p:cNvPr id="2" name="TextBox 1">
            <a:extLst>
              <a:ext uri="{FF2B5EF4-FFF2-40B4-BE49-F238E27FC236}">
                <a16:creationId xmlns:a16="http://schemas.microsoft.com/office/drawing/2014/main" id="{9F49FF00-0506-AA41-AA28-EB9918278E75}"/>
              </a:ext>
            </a:extLst>
          </p:cNvPr>
          <p:cNvSpPr txBox="1"/>
          <p:nvPr/>
        </p:nvSpPr>
        <p:spPr>
          <a:xfrm>
            <a:off x="152400" y="6336268"/>
            <a:ext cx="2691763" cy="369332"/>
          </a:xfrm>
          <a:prstGeom prst="rect">
            <a:avLst/>
          </a:prstGeom>
          <a:noFill/>
        </p:spPr>
        <p:txBody>
          <a:bodyPr wrap="none" rtlCol="0">
            <a:spAutoFit/>
          </a:bodyPr>
          <a:lstStyle/>
          <a:p>
            <a:r>
              <a:rPr lang="en-US" b="0" i="1" dirty="0">
                <a:solidFill>
                  <a:schemeClr val="bg1"/>
                </a:solidFill>
                <a:effectLst/>
                <a:latin typeface="Nunito" pitchFamily="2" charset="77"/>
              </a:rPr>
              <a:t>Aedes aegypti</a:t>
            </a:r>
            <a:r>
              <a:rPr lang="en-US" b="0" i="0" dirty="0">
                <a:solidFill>
                  <a:schemeClr val="bg1"/>
                </a:solidFill>
                <a:effectLst/>
                <a:latin typeface="Nunito" pitchFamily="2" charset="77"/>
              </a:rPr>
              <a:t> mosquito</a:t>
            </a:r>
            <a:endParaRPr lang="en-US" dirty="0">
              <a:solidFill>
                <a:schemeClr val="bg1"/>
              </a:solidFill>
            </a:endParaRPr>
          </a:p>
        </p:txBody>
      </p:sp>
    </p:spTree>
    <p:extLst>
      <p:ext uri="{BB962C8B-B14F-4D97-AF65-F5344CB8AC3E}">
        <p14:creationId xmlns:p14="http://schemas.microsoft.com/office/powerpoint/2010/main" val="828066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1ECA6CD-606E-E249-8F27-6663231B8700}"/>
              </a:ext>
            </a:extLst>
          </p:cNvPr>
          <p:cNvSpPr>
            <a:spLocks noGrp="1"/>
          </p:cNvSpPr>
          <p:nvPr>
            <p:ph type="title"/>
          </p:nvPr>
        </p:nvSpPr>
        <p:spPr/>
        <p:txBody>
          <a:bodyPr>
            <a:normAutofit/>
          </a:bodyPr>
          <a:lstStyle/>
          <a:p>
            <a:r>
              <a:rPr lang="en-US"/>
              <a:t>C</a:t>
            </a:r>
            <a:r>
              <a:rPr lang="en-US" sz="3700"/>
              <a:t>lassification and </a:t>
            </a:r>
            <a:r>
              <a:rPr lang="en-US"/>
              <a:t>life cycle</a:t>
            </a:r>
          </a:p>
        </p:txBody>
      </p:sp>
      <p:sp>
        <p:nvSpPr>
          <p:cNvPr id="3" name="Content Placeholder 2">
            <a:extLst>
              <a:ext uri="{FF2B5EF4-FFF2-40B4-BE49-F238E27FC236}">
                <a16:creationId xmlns:a16="http://schemas.microsoft.com/office/drawing/2014/main" id="{17BA591A-BB3E-C4B5-D8E5-969DD362008D}"/>
              </a:ext>
            </a:extLst>
          </p:cNvPr>
          <p:cNvSpPr>
            <a:spLocks noGrp="1"/>
          </p:cNvSpPr>
          <p:nvPr>
            <p:ph idx="1"/>
          </p:nvPr>
        </p:nvSpPr>
        <p:spPr>
          <a:xfrm>
            <a:off x="5301914" y="1825625"/>
            <a:ext cx="6444917" cy="4351338"/>
          </a:xfrm>
        </p:spPr>
        <p:txBody>
          <a:bodyPr>
            <a:normAutofit/>
          </a:bodyPr>
          <a:lstStyle/>
          <a:p>
            <a:pPr marL="742950" lvl="1" indent="-285750">
              <a:buFont typeface="Arial" panose="020B0604020202020204" pitchFamily="34" charset="0"/>
              <a:buChar char="•"/>
            </a:pPr>
            <a:r>
              <a:rPr lang="en-US" sz="2800" b="1">
                <a:latin typeface="Arial" panose="020B0604020202020204" pitchFamily="34" charset="0"/>
                <a:cs typeface="Arial" panose="020B0604020202020204" pitchFamily="34" charset="0"/>
              </a:rPr>
              <a:t>Diptera: Culicidae</a:t>
            </a:r>
          </a:p>
          <a:p>
            <a:pPr marL="1200150" lvl="2" indent="-285750">
              <a:spcAft>
                <a:spcPts val="1200"/>
              </a:spcAft>
              <a:buFont typeface="Arial" panose="020B0604020202020204" pitchFamily="34" charset="0"/>
              <a:buChar char="•"/>
            </a:pPr>
            <a:r>
              <a:rPr lang="en-US" sz="2200">
                <a:latin typeface="Arial" panose="020B0604020202020204" pitchFamily="34" charset="0"/>
                <a:cs typeface="Arial" panose="020B0604020202020204" pitchFamily="34" charset="0"/>
              </a:rPr>
              <a:t>~ 50 species in California</a:t>
            </a:r>
          </a:p>
          <a:p>
            <a:pPr marL="742950" lvl="1" indent="-285750">
              <a:buFont typeface="Arial" panose="020B0604020202020204" pitchFamily="34" charset="0"/>
              <a:buChar char="•"/>
            </a:pPr>
            <a:r>
              <a:rPr lang="en-US" sz="2800" b="1">
                <a:latin typeface="Arial" panose="020B0604020202020204" pitchFamily="34" charset="0"/>
                <a:cs typeface="Arial" panose="020B0604020202020204" pitchFamily="34" charset="0"/>
              </a:rPr>
              <a:t>Life cycle</a:t>
            </a:r>
          </a:p>
          <a:p>
            <a:pPr marL="1200150" lvl="2" indent="-285750">
              <a:buFont typeface="Arial" panose="020B0604020202020204" pitchFamily="34" charset="0"/>
              <a:buChar char="•"/>
            </a:pPr>
            <a:r>
              <a:rPr lang="en-US" sz="2200" b="1">
                <a:latin typeface="Arial" panose="020B0604020202020204" pitchFamily="34" charset="0"/>
                <a:cs typeface="Arial" panose="020B0604020202020204" pitchFamily="34" charset="0"/>
              </a:rPr>
              <a:t>Egg</a:t>
            </a:r>
            <a:r>
              <a:rPr lang="en-US" sz="2200" b="1"/>
              <a:t>: </a:t>
            </a:r>
            <a:r>
              <a:rPr lang="en-US" sz="2200">
                <a:latin typeface="Arial" panose="020B0604020202020204" pitchFamily="34" charset="0"/>
                <a:cs typeface="Arial" panose="020B0604020202020204" pitchFamily="34" charset="0"/>
              </a:rPr>
              <a:t>laid on or above water)</a:t>
            </a:r>
          </a:p>
          <a:p>
            <a:pPr marL="1200150" lvl="2" indent="-285750">
              <a:buFont typeface="Arial" panose="020B0604020202020204" pitchFamily="34" charset="0"/>
              <a:buChar char="•"/>
            </a:pPr>
            <a:r>
              <a:rPr lang="en-US" sz="2200" b="1">
                <a:latin typeface="Arial" panose="020B0604020202020204" pitchFamily="34" charset="0"/>
                <a:cs typeface="Arial" panose="020B0604020202020204" pitchFamily="34" charset="0"/>
              </a:rPr>
              <a:t>Larva</a:t>
            </a:r>
            <a:r>
              <a:rPr lang="en-US" sz="2200" b="1"/>
              <a:t>: </a:t>
            </a:r>
            <a:r>
              <a:rPr lang="en-US" sz="2200">
                <a:latin typeface="Arial" panose="020B0604020202020204" pitchFamily="34" charset="0"/>
                <a:cs typeface="Arial" panose="020B0604020202020204" pitchFamily="34" charset="0"/>
              </a:rPr>
              <a:t>four instars, omnivorous detritivores, wriggle to surface to breathe</a:t>
            </a:r>
          </a:p>
          <a:p>
            <a:pPr marL="1200150" lvl="2" indent="-285750">
              <a:buFont typeface="Arial" panose="020B0604020202020204" pitchFamily="34" charset="0"/>
              <a:buChar char="•"/>
            </a:pPr>
            <a:r>
              <a:rPr lang="en-US" sz="2200" b="1">
                <a:latin typeface="Arial" panose="020B0604020202020204" pitchFamily="34" charset="0"/>
                <a:cs typeface="Arial" panose="020B0604020202020204" pitchFamily="34" charset="0"/>
              </a:rPr>
              <a:t>Pupa</a:t>
            </a:r>
            <a:r>
              <a:rPr lang="en-US" sz="2200" b="1"/>
              <a:t>: </a:t>
            </a:r>
            <a:r>
              <a:rPr lang="en-US" sz="2200">
                <a:latin typeface="Arial" panose="020B0604020202020204" pitchFamily="34" charset="0"/>
                <a:cs typeface="Arial" panose="020B0604020202020204" pitchFamily="34" charset="0"/>
              </a:rPr>
              <a:t>nonfeeding, also must surface to breathe</a:t>
            </a:r>
          </a:p>
          <a:p>
            <a:pPr marL="1200150" lvl="2" indent="-285750">
              <a:buFont typeface="Arial" panose="020B0604020202020204" pitchFamily="34" charset="0"/>
              <a:buChar char="•"/>
            </a:pPr>
            <a:r>
              <a:rPr lang="en-US" sz="2200" b="1">
                <a:latin typeface="Arial" panose="020B0604020202020204" pitchFamily="34" charset="0"/>
                <a:cs typeface="Arial" panose="020B0604020202020204" pitchFamily="34" charset="0"/>
              </a:rPr>
              <a:t>Adult</a:t>
            </a:r>
            <a:r>
              <a:rPr lang="en-US" sz="2200" b="1"/>
              <a:t>: </a:t>
            </a:r>
            <a:r>
              <a:rPr lang="en-US" sz="2200">
                <a:latin typeface="Arial" panose="020B0604020202020204" pitchFamily="34" charset="0"/>
                <a:cs typeface="Arial" panose="020B0604020202020204" pitchFamily="34" charset="0"/>
              </a:rPr>
              <a:t>females: blood-feeding, males: nectar-feeding, may overwinter</a:t>
            </a:r>
          </a:p>
          <a:p>
            <a:endParaRPr lang="en-US"/>
          </a:p>
        </p:txBody>
      </p:sp>
      <p:pic>
        <p:nvPicPr>
          <p:cNvPr id="2054" name="Picture 6">
            <a:extLst>
              <a:ext uri="{FF2B5EF4-FFF2-40B4-BE49-F238E27FC236}">
                <a16:creationId xmlns:a16="http://schemas.microsoft.com/office/drawing/2014/main" id="{BD6C1CA8-0F58-A7FB-75D8-EFD610CBB0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169" y="1515737"/>
            <a:ext cx="4463715" cy="44348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3E59EFA-55D9-FDE2-6919-695ABA68F73C}"/>
              </a:ext>
            </a:extLst>
          </p:cNvPr>
          <p:cNvSpPr txBox="1"/>
          <p:nvPr/>
        </p:nvSpPr>
        <p:spPr>
          <a:xfrm>
            <a:off x="360948" y="5957658"/>
            <a:ext cx="5019061"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Life cycle completed in 1 to 4 weeks.</a:t>
            </a:r>
          </a:p>
          <a:p>
            <a:pPr algn="ctr"/>
            <a:r>
              <a:rPr lang="en-US" dirty="0">
                <a:latin typeface="Arial" panose="020B0604020202020204" pitchFamily="34" charset="0"/>
                <a:cs typeface="Arial" panose="020B0604020202020204" pitchFamily="34" charset="0"/>
              </a:rPr>
              <a:t>Photo credit: </a:t>
            </a:r>
            <a:r>
              <a:rPr lang="en-US" dirty="0">
                <a:latin typeface="Arial" panose="020B0604020202020204" pitchFamily="34" charset="0"/>
                <a:cs typeface="Arial" panose="020B0604020202020204" pitchFamily="34" charset="0"/>
                <a:hlinkClick r:id="rId4"/>
              </a:rPr>
              <a:t>EPA</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2121260"/>
      </p:ext>
    </p:extLst>
  </p:cSld>
  <p:clrMapOvr>
    <a:masterClrMapping/>
  </p:clrMapOvr>
</p:sld>
</file>

<file path=ppt/theme/theme1.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4B06483-DEB7-994B-AD90-C6917F8B1E41}" vid="{770DECAB-4E2D-E149-85FC-6189BEEE2EC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834945e8-53ba-4031-8925-86cfb2e30778" xsi:nil="true"/>
    <lcf76f155ced4ddcb4097134ff3c332f xmlns="febb48a7-c5bb-410a-b2dc-73a323ac6ba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DB037243B29EA4EA1F7141DE508AFD3" ma:contentTypeVersion="18" ma:contentTypeDescription="Create a new document." ma:contentTypeScope="" ma:versionID="04ca9aa6e8f4429e9cf21b0c013c19fd">
  <xsd:schema xmlns:xsd="http://www.w3.org/2001/XMLSchema" xmlns:xs="http://www.w3.org/2001/XMLSchema" xmlns:p="http://schemas.microsoft.com/office/2006/metadata/properties" xmlns:ns2="febb48a7-c5bb-410a-b2dc-73a323ac6ba8" xmlns:ns3="834945e8-53ba-4031-8925-86cfb2e30778" targetNamespace="http://schemas.microsoft.com/office/2006/metadata/properties" ma:root="true" ma:fieldsID="2579fb53b3522fd745fa9575bd06f674" ns2:_="" ns3:_="">
    <xsd:import namespace="febb48a7-c5bb-410a-b2dc-73a323ac6ba8"/>
    <xsd:import namespace="834945e8-53ba-4031-8925-86cfb2e3077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bb48a7-c5bb-410a-b2dc-73a323ac6b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19ba80e-4ed7-42b5-a1d2-490ece9b849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4945e8-53ba-4031-8925-86cfb2e3077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10b4939-54eb-4ea4-b0ba-e15335a262e9}" ma:internalName="TaxCatchAll" ma:showField="CatchAllData" ma:web="834945e8-53ba-4031-8925-86cfb2e3077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21CB0C7-E8B1-4867-A816-B24255818845}">
  <ds:schemaRefs>
    <ds:schemaRef ds:uri="http://schemas.microsoft.com/sharepoint/v3/contenttype/forms"/>
  </ds:schemaRefs>
</ds:datastoreItem>
</file>

<file path=customXml/itemProps2.xml><?xml version="1.0" encoding="utf-8"?>
<ds:datastoreItem xmlns:ds="http://schemas.openxmlformats.org/officeDocument/2006/customXml" ds:itemID="{442B083D-C381-4DBC-8946-B538D3C87EAB}">
  <ds:schemaRefs>
    <ds:schemaRef ds:uri="http://schemas.microsoft.com/office/2006/documentManagement/types"/>
    <ds:schemaRef ds:uri="http://purl.org/dc/elements/1.1/"/>
    <ds:schemaRef ds:uri="http://purl.org/dc/terms/"/>
    <ds:schemaRef ds:uri="febb48a7-c5bb-410a-b2dc-73a323ac6ba8"/>
    <ds:schemaRef ds:uri="http://schemas.microsoft.com/office/2006/metadata/properties"/>
    <ds:schemaRef ds:uri="http://www.w3.org/XML/1998/namespace"/>
    <ds:schemaRef ds:uri="http://purl.org/dc/dcmitype/"/>
    <ds:schemaRef ds:uri="http://schemas.microsoft.com/office/infopath/2007/PartnerControls"/>
    <ds:schemaRef ds:uri="http://schemas.openxmlformats.org/package/2006/metadata/core-properties"/>
    <ds:schemaRef ds:uri="834945e8-53ba-4031-8925-86cfb2e30778"/>
  </ds:schemaRefs>
</ds:datastoreItem>
</file>

<file path=customXml/itemProps3.xml><?xml version="1.0" encoding="utf-8"?>
<ds:datastoreItem xmlns:ds="http://schemas.openxmlformats.org/officeDocument/2006/customXml" ds:itemID="{EF26F1E9-43EF-42CC-8C42-8254EF6BB104}">
  <ds:schemaRefs>
    <ds:schemaRef ds:uri="834945e8-53ba-4031-8925-86cfb2e30778"/>
    <ds:schemaRef ds:uri="febb48a7-c5bb-410a-b2dc-73a323ac6ba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1167</TotalTime>
  <Words>3898</Words>
  <Application>Microsoft Macintosh PowerPoint</Application>
  <PresentationFormat>Widescreen</PresentationFormat>
  <Paragraphs>230</Paragraphs>
  <Slides>28</Slides>
  <Notes>24</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Courier New</vt:lpstr>
      <vt:lpstr>Nunito</vt:lpstr>
      <vt:lpstr>Times New Roman</vt:lpstr>
      <vt:lpstr>Office Theme</vt:lpstr>
      <vt:lpstr>PowerPoint Presentation</vt:lpstr>
      <vt:lpstr>Outline</vt:lpstr>
      <vt:lpstr>What is a public health pest?</vt:lpstr>
      <vt:lpstr>What is a public health pest? Rats!</vt:lpstr>
      <vt:lpstr>Arthropods of significant public health importance:  </vt:lpstr>
      <vt:lpstr>German cockroach</vt:lpstr>
      <vt:lpstr>Mosquitoes</vt:lpstr>
      <vt:lpstr>The most dangerous animal in the world</vt:lpstr>
      <vt:lpstr>Classification and life cycle</vt:lpstr>
      <vt:lpstr>Culiseta spp. </vt:lpstr>
      <vt:lpstr>The “house mosquito” or “encephalitis mosquito”</vt:lpstr>
      <vt:lpstr>The “malaria mosquito”</vt:lpstr>
      <vt:lpstr>The “yellow fever mosquito” or “tiger mosquito”</vt:lpstr>
      <vt:lpstr>Invasive Aedes spp.</vt:lpstr>
      <vt:lpstr>PowerPoint Presentation</vt:lpstr>
      <vt:lpstr>Mosquito prevention (breeding)</vt:lpstr>
      <vt:lpstr>Mosquito prevention (bites)</vt:lpstr>
      <vt:lpstr>Mosquito monitoring (for adults)</vt:lpstr>
      <vt:lpstr>Mosquito monitoring (for disease)</vt:lpstr>
      <vt:lpstr>Biological control of mosquito larvae</vt:lpstr>
      <vt:lpstr>Mosquito control (for larvae)</vt:lpstr>
      <vt:lpstr>Mosquito control (for adults)</vt:lpstr>
      <vt:lpstr>Take home messages</vt:lpstr>
      <vt:lpstr>Mosquito Resources</vt:lpstr>
      <vt:lpstr>Find your local Mosquito &amp; Vector Control District </vt:lpstr>
      <vt:lpstr>UC IPM mosquito resources</vt:lpstr>
      <vt:lpstr>UC IPM mosquito videos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UC IPM videos</dc:title>
  <dc:creator>Lauren Fordyce</dc:creator>
  <cp:lastModifiedBy>Lauren Fordyce</cp:lastModifiedBy>
  <cp:revision>3</cp:revision>
  <dcterms:created xsi:type="dcterms:W3CDTF">2024-07-11T16:25:53Z</dcterms:created>
  <dcterms:modified xsi:type="dcterms:W3CDTF">2024-08-19T16:22:04Z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0x010100DDB037243B29EA4EA1F7141DE508AFD3</vt:lpwstr>
  </property>
  <property fmtid="{D5CDD505-2E9C-101B-9397-08002B2CF9AE}" pid="3" name="MediaServiceImageTags">
    <vt:lpwstr/>
  </property>
</Properties>
</file>