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6" r:id="rId5"/>
    <p:sldId id="346" r:id="rId6"/>
    <p:sldId id="294" r:id="rId7"/>
    <p:sldId id="269" r:id="rId8"/>
    <p:sldId id="306" r:id="rId9"/>
    <p:sldId id="319" r:id="rId10"/>
    <p:sldId id="320" r:id="rId11"/>
    <p:sldId id="324" r:id="rId12"/>
    <p:sldId id="321" r:id="rId13"/>
    <p:sldId id="310" r:id="rId14"/>
    <p:sldId id="339" r:id="rId15"/>
    <p:sldId id="307" r:id="rId16"/>
    <p:sldId id="311" r:id="rId17"/>
    <p:sldId id="312" r:id="rId18"/>
    <p:sldId id="314" r:id="rId19"/>
    <p:sldId id="313" r:id="rId20"/>
    <p:sldId id="315" r:id="rId21"/>
    <p:sldId id="340" r:id="rId22"/>
    <p:sldId id="317" r:id="rId23"/>
    <p:sldId id="302" r:id="rId24"/>
    <p:sldId id="318" r:id="rId25"/>
    <p:sldId id="289" r:id="rId26"/>
    <p:sldId id="309" r:id="rId27"/>
    <p:sldId id="308" r:id="rId28"/>
    <p:sldId id="296" r:id="rId29"/>
    <p:sldId id="301" r:id="rId30"/>
    <p:sldId id="334" r:id="rId31"/>
    <p:sldId id="333" r:id="rId32"/>
    <p:sldId id="326" r:id="rId33"/>
    <p:sldId id="327" r:id="rId34"/>
    <p:sldId id="328" r:id="rId35"/>
    <p:sldId id="322" r:id="rId36"/>
    <p:sldId id="323" r:id="rId37"/>
    <p:sldId id="280" r:id="rId38"/>
    <p:sldId id="341" r:id="rId39"/>
    <p:sldId id="342" r:id="rId40"/>
    <p:sldId id="325" r:id="rId41"/>
    <p:sldId id="344" r:id="rId42"/>
    <p:sldId id="330" r:id="rId43"/>
    <p:sldId id="337" r:id="rId44"/>
    <p:sldId id="332" r:id="rId45"/>
    <p:sldId id="338" r:id="rId46"/>
    <p:sldId id="329" r:id="rId47"/>
    <p:sldId id="331" r:id="rId48"/>
    <p:sldId id="262" r:id="rId49"/>
    <p:sldId id="26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C94C29-7A97-4207-933D-68040C67EF0B}">
          <p14:sldIdLst>
            <p14:sldId id="256"/>
          </p14:sldIdLst>
        </p14:section>
        <p14:section name="Public Health Pests" id="{410626EC-AA49-44B2-A728-3F9DABA590AA}">
          <p14:sldIdLst>
            <p14:sldId id="346"/>
          </p14:sldIdLst>
        </p14:section>
        <p14:section name="PMVCD" id="{2274D356-1B57-4BF8-B35A-042E524942F0}">
          <p14:sldIdLst>
            <p14:sldId id="294"/>
            <p14:sldId id="269"/>
          </p14:sldIdLst>
        </p14:section>
        <p14:section name="Mosquitoes" id="{57C306C4-3B96-43E3-AB5A-FD81B2D6AC82}">
          <p14:sldIdLst>
            <p14:sldId id="306"/>
            <p14:sldId id="319"/>
            <p14:sldId id="320"/>
            <p14:sldId id="324"/>
            <p14:sldId id="321"/>
            <p14:sldId id="310"/>
            <p14:sldId id="339"/>
            <p14:sldId id="307"/>
            <p14:sldId id="311"/>
            <p14:sldId id="312"/>
            <p14:sldId id="314"/>
            <p14:sldId id="313"/>
            <p14:sldId id="315"/>
            <p14:sldId id="340"/>
          </p14:sldIdLst>
        </p14:section>
        <p14:section name="Ticks" id="{001FC472-DF8D-48F9-9AAF-7F09B9049509}">
          <p14:sldIdLst>
            <p14:sldId id="317"/>
            <p14:sldId id="302"/>
            <p14:sldId id="318"/>
            <p14:sldId id="289"/>
            <p14:sldId id="309"/>
            <p14:sldId id="308"/>
          </p14:sldIdLst>
        </p14:section>
        <p14:section name="CA MVC Districts" id="{B73C5448-8F56-456A-A965-2C8D66626517}">
          <p14:sldIdLst>
            <p14:sldId id="296"/>
            <p14:sldId id="301"/>
          </p14:sldIdLst>
        </p14:section>
        <p14:section name="What MVCDs do" id="{95EE2729-A401-4F6E-94F7-47F8FFC024F1}">
          <p14:sldIdLst>
            <p14:sldId id="334"/>
            <p14:sldId id="333"/>
            <p14:sldId id="326"/>
            <p14:sldId id="327"/>
            <p14:sldId id="328"/>
            <p14:sldId id="322"/>
            <p14:sldId id="323"/>
            <p14:sldId id="280"/>
            <p14:sldId id="341"/>
            <p14:sldId id="342"/>
          </p14:sldIdLst>
        </p14:section>
        <p14:section name="Mosq Control for Residents" id="{8E68D6DE-74E3-4B9F-A8CF-7A417626FDA5}">
          <p14:sldIdLst>
            <p14:sldId id="325"/>
            <p14:sldId id="344"/>
            <p14:sldId id="330"/>
            <p14:sldId id="337"/>
            <p14:sldId id="332"/>
            <p14:sldId id="338"/>
            <p14:sldId id="329"/>
            <p14:sldId id="331"/>
            <p14:sldId id="262"/>
            <p14:sldId id="2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9E"/>
    <a:srgbClr val="91C24C"/>
    <a:srgbClr val="FBB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D3B19-E093-4216-9251-BCAB6E766CDB}" v="1" dt="2024-08-27T01:45:08.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88571"/>
  </p:normalViewPr>
  <p:slideViewPr>
    <p:cSldViewPr snapToGrid="0">
      <p:cViewPr varScale="1">
        <p:scale>
          <a:sx n="113" d="100"/>
          <a:sy n="113" d="100"/>
        </p:scale>
        <p:origin x="1216" y="168"/>
      </p:cViewPr>
      <p:guideLst/>
    </p:cSldViewPr>
  </p:slideViewPr>
  <p:notesTextViewPr>
    <p:cViewPr>
      <p:scale>
        <a:sx n="1" d="1"/>
        <a:sy n="1" d="1"/>
      </p:scale>
      <p:origin x="0" y="0"/>
    </p:cViewPr>
  </p:notesTextViewPr>
  <p:sorterViewPr>
    <p:cViewPr>
      <p:scale>
        <a:sx n="100" d="100"/>
        <a:sy n="100" d="100"/>
      </p:scale>
      <p:origin x="0" y="-2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E1CBD3-D735-4571-AC93-58896754A03C}" type="doc">
      <dgm:prSet loTypeId="urn:microsoft.com/office/officeart/2005/8/layout/pyramid1" loCatId="pyramid" qsTypeId="urn:microsoft.com/office/officeart/2005/8/quickstyle/simple3" qsCatId="simple" csTypeId="urn:microsoft.com/office/officeart/2005/8/colors/accent0_3" csCatId="mainScheme" phldr="1"/>
      <dgm:spPr/>
    </dgm:pt>
    <dgm:pt modelId="{B387BB40-2899-4A93-8857-4714DF56748A}">
      <dgm:prSet phldrT="[Text]"/>
      <dgm:spPr>
        <a:solidFill>
          <a:srgbClr val="FFC000"/>
        </a:solidFill>
      </dgm:spPr>
      <dgm:t>
        <a:bodyPr/>
        <a:lstStyle/>
        <a:p>
          <a:r>
            <a:rPr lang="en-US" dirty="0">
              <a:effectLst>
                <a:outerShdw blurRad="38100" dist="38100" dir="2700000" algn="tl">
                  <a:srgbClr val="000000">
                    <a:alpha val="43137"/>
                  </a:srgbClr>
                </a:outerShdw>
              </a:effectLst>
            </a:rPr>
            <a:t>Adulticides</a:t>
          </a:r>
        </a:p>
      </dgm:t>
    </dgm:pt>
    <dgm:pt modelId="{B20B78B4-D4A0-4839-BF09-1592DE8B94D7}" type="parTrans" cxnId="{9C2E1881-527C-4E22-94F3-EBFCEFA48060}">
      <dgm:prSet/>
      <dgm:spPr/>
      <dgm:t>
        <a:bodyPr/>
        <a:lstStyle/>
        <a:p>
          <a:endParaRPr lang="en-US"/>
        </a:p>
      </dgm:t>
    </dgm:pt>
    <dgm:pt modelId="{C98B420D-0D0A-4644-A4A5-376EDC397735}" type="sibTrans" cxnId="{9C2E1881-527C-4E22-94F3-EBFCEFA48060}">
      <dgm:prSet/>
      <dgm:spPr/>
      <dgm:t>
        <a:bodyPr/>
        <a:lstStyle/>
        <a:p>
          <a:endParaRPr lang="en-US"/>
        </a:p>
      </dgm:t>
    </dgm:pt>
    <dgm:pt modelId="{4D150327-9AE4-47B4-B5CF-738D37C71805}">
      <dgm:prSet phldrT="[Text]"/>
      <dgm:spPr>
        <a:solidFill>
          <a:srgbClr val="0070C0"/>
        </a:solidFill>
      </dgm:spPr>
      <dgm:t>
        <a:bodyPr/>
        <a:lstStyle/>
        <a:p>
          <a:r>
            <a:rPr lang="en-US" dirty="0">
              <a:effectLst>
                <a:outerShdw blurRad="38100" dist="38100" dir="2700000" algn="tl">
                  <a:srgbClr val="000000">
                    <a:alpha val="43137"/>
                  </a:srgbClr>
                </a:outerShdw>
              </a:effectLst>
            </a:rPr>
            <a:t>Larvicides</a:t>
          </a:r>
        </a:p>
      </dgm:t>
    </dgm:pt>
    <dgm:pt modelId="{FE994DC6-E41D-4C5A-81C8-08FDACE1515F}" type="parTrans" cxnId="{1744C0EC-47B8-4880-8378-F58508CEF58C}">
      <dgm:prSet/>
      <dgm:spPr/>
      <dgm:t>
        <a:bodyPr/>
        <a:lstStyle/>
        <a:p>
          <a:endParaRPr lang="en-US"/>
        </a:p>
      </dgm:t>
    </dgm:pt>
    <dgm:pt modelId="{6777EA8A-6010-4168-9F2C-F5B715D99DD1}" type="sibTrans" cxnId="{1744C0EC-47B8-4880-8378-F58508CEF58C}">
      <dgm:prSet/>
      <dgm:spPr/>
      <dgm:t>
        <a:bodyPr/>
        <a:lstStyle/>
        <a:p>
          <a:endParaRPr lang="en-US"/>
        </a:p>
      </dgm:t>
    </dgm:pt>
    <dgm:pt modelId="{B169C8BE-0F9E-470F-9FE4-D8D96470D1F6}">
      <dgm:prSet phldrT="[Text]"/>
      <dgm:spPr>
        <a:solidFill>
          <a:srgbClr val="0070C0"/>
        </a:solidFill>
        <a:ln>
          <a:solidFill>
            <a:schemeClr val="bg1"/>
          </a:solidFill>
        </a:ln>
      </dgm:spPr>
      <dgm:t>
        <a:bodyPr/>
        <a:lstStyle/>
        <a:p>
          <a:r>
            <a:rPr lang="en-US" dirty="0">
              <a:effectLst>
                <a:outerShdw blurRad="38100" dist="38100" dir="2700000" algn="tl">
                  <a:srgbClr val="000000">
                    <a:alpha val="43137"/>
                  </a:srgbClr>
                </a:outerShdw>
              </a:effectLst>
            </a:rPr>
            <a:t>Biological Control</a:t>
          </a:r>
        </a:p>
      </dgm:t>
    </dgm:pt>
    <dgm:pt modelId="{86AEA28F-5D1E-4EB5-AA6C-F9EF47CFE672}" type="parTrans" cxnId="{439873F3-A332-48E0-AA43-0452D937E4AF}">
      <dgm:prSet/>
      <dgm:spPr/>
      <dgm:t>
        <a:bodyPr/>
        <a:lstStyle/>
        <a:p>
          <a:endParaRPr lang="en-US"/>
        </a:p>
      </dgm:t>
    </dgm:pt>
    <dgm:pt modelId="{C7826EAA-A606-4216-BD22-5C0CB6504C1B}" type="sibTrans" cxnId="{439873F3-A332-48E0-AA43-0452D937E4AF}">
      <dgm:prSet/>
      <dgm:spPr/>
      <dgm:t>
        <a:bodyPr/>
        <a:lstStyle/>
        <a:p>
          <a:endParaRPr lang="en-US"/>
        </a:p>
      </dgm:t>
    </dgm:pt>
    <dgm:pt modelId="{ADF653BF-3AC7-49CD-B3B7-154FEB93E151}">
      <dgm:prSet phldrT="[Text]"/>
      <dgm:spPr>
        <a:solidFill>
          <a:srgbClr val="00B050"/>
        </a:solidFill>
      </dgm:spPr>
      <dgm:t>
        <a:bodyPr/>
        <a:lstStyle/>
        <a:p>
          <a:r>
            <a:rPr lang="en-US" dirty="0">
              <a:effectLst>
                <a:outerShdw blurRad="38100" dist="38100" dir="2700000" algn="tl">
                  <a:srgbClr val="000000">
                    <a:alpha val="43137"/>
                  </a:srgbClr>
                </a:outerShdw>
              </a:effectLst>
            </a:rPr>
            <a:t>Source Reduction</a:t>
          </a:r>
        </a:p>
      </dgm:t>
    </dgm:pt>
    <dgm:pt modelId="{CA692DF6-3613-47E5-920A-346C24CBAE58}" type="parTrans" cxnId="{598A88E2-C091-4263-9054-33C76DA35B8A}">
      <dgm:prSet/>
      <dgm:spPr/>
      <dgm:t>
        <a:bodyPr/>
        <a:lstStyle/>
        <a:p>
          <a:endParaRPr lang="en-US"/>
        </a:p>
      </dgm:t>
    </dgm:pt>
    <dgm:pt modelId="{0E81AEF1-89D5-4ABA-A3DC-54351FA8179C}" type="sibTrans" cxnId="{598A88E2-C091-4263-9054-33C76DA35B8A}">
      <dgm:prSet/>
      <dgm:spPr/>
      <dgm:t>
        <a:bodyPr/>
        <a:lstStyle/>
        <a:p>
          <a:endParaRPr lang="en-US"/>
        </a:p>
      </dgm:t>
    </dgm:pt>
    <dgm:pt modelId="{B8C15D0E-EA9F-4C7E-B06E-F7C3DFB8A205}" type="pres">
      <dgm:prSet presAssocID="{83E1CBD3-D735-4571-AC93-58896754A03C}" presName="Name0" presStyleCnt="0">
        <dgm:presLayoutVars>
          <dgm:dir/>
          <dgm:animLvl val="lvl"/>
          <dgm:resizeHandles val="exact"/>
        </dgm:presLayoutVars>
      </dgm:prSet>
      <dgm:spPr/>
    </dgm:pt>
    <dgm:pt modelId="{54711952-DBF8-4BDC-841D-6ECD88F28A65}" type="pres">
      <dgm:prSet presAssocID="{B387BB40-2899-4A93-8857-4714DF56748A}" presName="Name8" presStyleCnt="0"/>
      <dgm:spPr/>
    </dgm:pt>
    <dgm:pt modelId="{2CDBCE91-9CD5-4E35-A214-B69298C0911D}" type="pres">
      <dgm:prSet presAssocID="{B387BB40-2899-4A93-8857-4714DF56748A}" presName="level" presStyleLbl="node1" presStyleIdx="0" presStyleCnt="4" custScaleX="104795" custScaleY="46001" custLinFactNeighborX="558" custLinFactNeighborY="3476">
        <dgm:presLayoutVars>
          <dgm:chMax val="1"/>
          <dgm:bulletEnabled val="1"/>
        </dgm:presLayoutVars>
      </dgm:prSet>
      <dgm:spPr/>
    </dgm:pt>
    <dgm:pt modelId="{2415B4EE-AB95-47EC-B1D9-A0F292BBE544}" type="pres">
      <dgm:prSet presAssocID="{B387BB40-2899-4A93-8857-4714DF56748A}" presName="levelTx" presStyleLbl="revTx" presStyleIdx="0" presStyleCnt="0">
        <dgm:presLayoutVars>
          <dgm:chMax val="1"/>
          <dgm:bulletEnabled val="1"/>
        </dgm:presLayoutVars>
      </dgm:prSet>
      <dgm:spPr/>
    </dgm:pt>
    <dgm:pt modelId="{781E3CBF-374C-43E6-9775-5D27553ABFC5}" type="pres">
      <dgm:prSet presAssocID="{4D150327-9AE4-47B4-B5CF-738D37C71805}" presName="Name8" presStyleCnt="0"/>
      <dgm:spPr/>
    </dgm:pt>
    <dgm:pt modelId="{616E896B-89FC-46C8-A28A-72FFCE2EBEFE}" type="pres">
      <dgm:prSet presAssocID="{4D150327-9AE4-47B4-B5CF-738D37C71805}" presName="level" presStyleLbl="node1" presStyleIdx="1" presStyleCnt="4" custScaleX="101373" custScaleY="56274" custLinFactNeighborX="85" custLinFactNeighborY="1798">
        <dgm:presLayoutVars>
          <dgm:chMax val="1"/>
          <dgm:bulletEnabled val="1"/>
        </dgm:presLayoutVars>
      </dgm:prSet>
      <dgm:spPr/>
    </dgm:pt>
    <dgm:pt modelId="{0817AC23-4BB3-47AE-8360-FBD9D5C1665B}" type="pres">
      <dgm:prSet presAssocID="{4D150327-9AE4-47B4-B5CF-738D37C71805}" presName="levelTx" presStyleLbl="revTx" presStyleIdx="0" presStyleCnt="0">
        <dgm:presLayoutVars>
          <dgm:chMax val="1"/>
          <dgm:bulletEnabled val="1"/>
        </dgm:presLayoutVars>
      </dgm:prSet>
      <dgm:spPr/>
    </dgm:pt>
    <dgm:pt modelId="{A0A99961-8525-4B32-B1CF-711166A60FEB}" type="pres">
      <dgm:prSet presAssocID="{B169C8BE-0F9E-470F-9FE4-D8D96470D1F6}" presName="Name8" presStyleCnt="0"/>
      <dgm:spPr/>
    </dgm:pt>
    <dgm:pt modelId="{C0D22AA2-22D8-4D96-806F-E09A2515E949}" type="pres">
      <dgm:prSet presAssocID="{B169C8BE-0F9E-470F-9FE4-D8D96470D1F6}" presName="level" presStyleLbl="node1" presStyleIdx="2" presStyleCnt="4" custScaleY="26572">
        <dgm:presLayoutVars>
          <dgm:chMax val="1"/>
          <dgm:bulletEnabled val="1"/>
        </dgm:presLayoutVars>
      </dgm:prSet>
      <dgm:spPr/>
    </dgm:pt>
    <dgm:pt modelId="{9241D07D-138D-414D-9A58-359A01D4EB66}" type="pres">
      <dgm:prSet presAssocID="{B169C8BE-0F9E-470F-9FE4-D8D96470D1F6}" presName="levelTx" presStyleLbl="revTx" presStyleIdx="0" presStyleCnt="0">
        <dgm:presLayoutVars>
          <dgm:chMax val="1"/>
          <dgm:bulletEnabled val="1"/>
        </dgm:presLayoutVars>
      </dgm:prSet>
      <dgm:spPr/>
    </dgm:pt>
    <dgm:pt modelId="{86B6751E-FFB8-4D33-954E-108B8450422D}" type="pres">
      <dgm:prSet presAssocID="{ADF653BF-3AC7-49CD-B3B7-154FEB93E151}" presName="Name8" presStyleCnt="0"/>
      <dgm:spPr/>
    </dgm:pt>
    <dgm:pt modelId="{D5D1A641-BCE2-405C-9864-67BAD0270A0E}" type="pres">
      <dgm:prSet presAssocID="{ADF653BF-3AC7-49CD-B3B7-154FEB93E151}" presName="level" presStyleLbl="node1" presStyleIdx="3" presStyleCnt="4" custScaleY="37947">
        <dgm:presLayoutVars>
          <dgm:chMax val="1"/>
          <dgm:bulletEnabled val="1"/>
        </dgm:presLayoutVars>
      </dgm:prSet>
      <dgm:spPr/>
    </dgm:pt>
    <dgm:pt modelId="{4554E724-F700-4D5D-BBE2-6FD31CEB869E}" type="pres">
      <dgm:prSet presAssocID="{ADF653BF-3AC7-49CD-B3B7-154FEB93E151}" presName="levelTx" presStyleLbl="revTx" presStyleIdx="0" presStyleCnt="0">
        <dgm:presLayoutVars>
          <dgm:chMax val="1"/>
          <dgm:bulletEnabled val="1"/>
        </dgm:presLayoutVars>
      </dgm:prSet>
      <dgm:spPr/>
    </dgm:pt>
  </dgm:ptLst>
  <dgm:cxnLst>
    <dgm:cxn modelId="{8EE06241-7E6B-4048-89D0-C4B76EB1B43C}" type="presOf" srcId="{ADF653BF-3AC7-49CD-B3B7-154FEB93E151}" destId="{D5D1A641-BCE2-405C-9864-67BAD0270A0E}" srcOrd="0" destOrd="0" presId="urn:microsoft.com/office/officeart/2005/8/layout/pyramid1"/>
    <dgm:cxn modelId="{54938565-3BD5-447C-B94A-1AAB0BDCC3D9}" type="presOf" srcId="{4D150327-9AE4-47B4-B5CF-738D37C71805}" destId="{0817AC23-4BB3-47AE-8360-FBD9D5C1665B}" srcOrd="1" destOrd="0" presId="urn:microsoft.com/office/officeart/2005/8/layout/pyramid1"/>
    <dgm:cxn modelId="{0C16327E-6263-4F10-968B-458F886485CF}" type="presOf" srcId="{B387BB40-2899-4A93-8857-4714DF56748A}" destId="{2415B4EE-AB95-47EC-B1D9-A0F292BBE544}" srcOrd="1" destOrd="0" presId="urn:microsoft.com/office/officeart/2005/8/layout/pyramid1"/>
    <dgm:cxn modelId="{9C2E1881-527C-4E22-94F3-EBFCEFA48060}" srcId="{83E1CBD3-D735-4571-AC93-58896754A03C}" destId="{B387BB40-2899-4A93-8857-4714DF56748A}" srcOrd="0" destOrd="0" parTransId="{B20B78B4-D4A0-4839-BF09-1592DE8B94D7}" sibTransId="{C98B420D-0D0A-4644-A4A5-376EDC397735}"/>
    <dgm:cxn modelId="{7EA2E086-4373-47F4-A936-D40864C216FB}" type="presOf" srcId="{B387BB40-2899-4A93-8857-4714DF56748A}" destId="{2CDBCE91-9CD5-4E35-A214-B69298C0911D}" srcOrd="0" destOrd="0" presId="urn:microsoft.com/office/officeart/2005/8/layout/pyramid1"/>
    <dgm:cxn modelId="{8778478A-39D3-45C5-931B-3F469D14A989}" type="presOf" srcId="{4D150327-9AE4-47B4-B5CF-738D37C71805}" destId="{616E896B-89FC-46C8-A28A-72FFCE2EBEFE}" srcOrd="0" destOrd="0" presId="urn:microsoft.com/office/officeart/2005/8/layout/pyramid1"/>
    <dgm:cxn modelId="{CE799F91-E8CD-47A2-B507-7B3EAF331E28}" type="presOf" srcId="{B169C8BE-0F9E-470F-9FE4-D8D96470D1F6}" destId="{C0D22AA2-22D8-4D96-806F-E09A2515E949}" srcOrd="0" destOrd="0" presId="urn:microsoft.com/office/officeart/2005/8/layout/pyramid1"/>
    <dgm:cxn modelId="{33829EB5-212A-4D6E-B9CF-A4A8AE87B9FB}" type="presOf" srcId="{B169C8BE-0F9E-470F-9FE4-D8D96470D1F6}" destId="{9241D07D-138D-414D-9A58-359A01D4EB66}" srcOrd="1" destOrd="0" presId="urn:microsoft.com/office/officeart/2005/8/layout/pyramid1"/>
    <dgm:cxn modelId="{598A88E2-C091-4263-9054-33C76DA35B8A}" srcId="{83E1CBD3-D735-4571-AC93-58896754A03C}" destId="{ADF653BF-3AC7-49CD-B3B7-154FEB93E151}" srcOrd="3" destOrd="0" parTransId="{CA692DF6-3613-47E5-920A-346C24CBAE58}" sibTransId="{0E81AEF1-89D5-4ABA-A3DC-54351FA8179C}"/>
    <dgm:cxn modelId="{5CCE0CEC-CA46-4E2E-B936-35F50971160D}" type="presOf" srcId="{83E1CBD3-D735-4571-AC93-58896754A03C}" destId="{B8C15D0E-EA9F-4C7E-B06E-F7C3DFB8A205}" srcOrd="0" destOrd="0" presId="urn:microsoft.com/office/officeart/2005/8/layout/pyramid1"/>
    <dgm:cxn modelId="{1744C0EC-47B8-4880-8378-F58508CEF58C}" srcId="{83E1CBD3-D735-4571-AC93-58896754A03C}" destId="{4D150327-9AE4-47B4-B5CF-738D37C71805}" srcOrd="1" destOrd="0" parTransId="{FE994DC6-E41D-4C5A-81C8-08FDACE1515F}" sibTransId="{6777EA8A-6010-4168-9F2C-F5B715D99DD1}"/>
    <dgm:cxn modelId="{D489F1F0-0E94-47D0-889C-AA40A1368120}" type="presOf" srcId="{ADF653BF-3AC7-49CD-B3B7-154FEB93E151}" destId="{4554E724-F700-4D5D-BBE2-6FD31CEB869E}" srcOrd="1" destOrd="0" presId="urn:microsoft.com/office/officeart/2005/8/layout/pyramid1"/>
    <dgm:cxn modelId="{439873F3-A332-48E0-AA43-0452D937E4AF}" srcId="{83E1CBD3-D735-4571-AC93-58896754A03C}" destId="{B169C8BE-0F9E-470F-9FE4-D8D96470D1F6}" srcOrd="2" destOrd="0" parTransId="{86AEA28F-5D1E-4EB5-AA6C-F9EF47CFE672}" sibTransId="{C7826EAA-A606-4216-BD22-5C0CB6504C1B}"/>
    <dgm:cxn modelId="{33CAB381-C1EF-4F85-B464-1D81EB6A56DD}" type="presParOf" srcId="{B8C15D0E-EA9F-4C7E-B06E-F7C3DFB8A205}" destId="{54711952-DBF8-4BDC-841D-6ECD88F28A65}" srcOrd="0" destOrd="0" presId="urn:microsoft.com/office/officeart/2005/8/layout/pyramid1"/>
    <dgm:cxn modelId="{B51D7128-1248-4BEA-BFE8-8DF019A66873}" type="presParOf" srcId="{54711952-DBF8-4BDC-841D-6ECD88F28A65}" destId="{2CDBCE91-9CD5-4E35-A214-B69298C0911D}" srcOrd="0" destOrd="0" presId="urn:microsoft.com/office/officeart/2005/8/layout/pyramid1"/>
    <dgm:cxn modelId="{B926AC0B-9C2A-4BDB-9CD7-05CD2B649C04}" type="presParOf" srcId="{54711952-DBF8-4BDC-841D-6ECD88F28A65}" destId="{2415B4EE-AB95-47EC-B1D9-A0F292BBE544}" srcOrd="1" destOrd="0" presId="urn:microsoft.com/office/officeart/2005/8/layout/pyramid1"/>
    <dgm:cxn modelId="{5EECD896-BFF7-4BF7-969F-336CF910EA75}" type="presParOf" srcId="{B8C15D0E-EA9F-4C7E-B06E-F7C3DFB8A205}" destId="{781E3CBF-374C-43E6-9775-5D27553ABFC5}" srcOrd="1" destOrd="0" presId="urn:microsoft.com/office/officeart/2005/8/layout/pyramid1"/>
    <dgm:cxn modelId="{46897C5B-E6F7-4307-8315-1C5ADE10D2E9}" type="presParOf" srcId="{781E3CBF-374C-43E6-9775-5D27553ABFC5}" destId="{616E896B-89FC-46C8-A28A-72FFCE2EBEFE}" srcOrd="0" destOrd="0" presId="urn:microsoft.com/office/officeart/2005/8/layout/pyramid1"/>
    <dgm:cxn modelId="{DBBBA67C-4279-4CD3-929D-4F0468F4CFD6}" type="presParOf" srcId="{781E3CBF-374C-43E6-9775-5D27553ABFC5}" destId="{0817AC23-4BB3-47AE-8360-FBD9D5C1665B}" srcOrd="1" destOrd="0" presId="urn:microsoft.com/office/officeart/2005/8/layout/pyramid1"/>
    <dgm:cxn modelId="{718E199D-5F03-4F33-AB14-6318CB1B2806}" type="presParOf" srcId="{B8C15D0E-EA9F-4C7E-B06E-F7C3DFB8A205}" destId="{A0A99961-8525-4B32-B1CF-711166A60FEB}" srcOrd="2" destOrd="0" presId="urn:microsoft.com/office/officeart/2005/8/layout/pyramid1"/>
    <dgm:cxn modelId="{340BFBE9-12AB-4130-93C3-366F188D7396}" type="presParOf" srcId="{A0A99961-8525-4B32-B1CF-711166A60FEB}" destId="{C0D22AA2-22D8-4D96-806F-E09A2515E949}" srcOrd="0" destOrd="0" presId="urn:microsoft.com/office/officeart/2005/8/layout/pyramid1"/>
    <dgm:cxn modelId="{F92767F2-209D-4E13-8DD3-8563E23425A1}" type="presParOf" srcId="{A0A99961-8525-4B32-B1CF-711166A60FEB}" destId="{9241D07D-138D-414D-9A58-359A01D4EB66}" srcOrd="1" destOrd="0" presId="urn:microsoft.com/office/officeart/2005/8/layout/pyramid1"/>
    <dgm:cxn modelId="{7A50F04B-EB4F-46BF-A8A7-A408961B78EB}" type="presParOf" srcId="{B8C15D0E-EA9F-4C7E-B06E-F7C3DFB8A205}" destId="{86B6751E-FFB8-4D33-954E-108B8450422D}" srcOrd="3" destOrd="0" presId="urn:microsoft.com/office/officeart/2005/8/layout/pyramid1"/>
    <dgm:cxn modelId="{27321BC5-9B98-4C96-BC6D-38E9683FE85D}" type="presParOf" srcId="{86B6751E-FFB8-4D33-954E-108B8450422D}" destId="{D5D1A641-BCE2-405C-9864-67BAD0270A0E}" srcOrd="0" destOrd="0" presId="urn:microsoft.com/office/officeart/2005/8/layout/pyramid1"/>
    <dgm:cxn modelId="{6D715541-F269-49B3-9F10-F9F3AB31A89F}" type="presParOf" srcId="{86B6751E-FFB8-4D33-954E-108B8450422D}" destId="{4554E724-F700-4D5D-BBE2-6FD31CEB869E}"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BCE91-9CD5-4E35-A214-B69298C0911D}">
      <dsp:nvSpPr>
        <dsp:cNvPr id="0" name=""/>
        <dsp:cNvSpPr/>
      </dsp:nvSpPr>
      <dsp:spPr>
        <a:xfrm>
          <a:off x="1441897" y="85752"/>
          <a:ext cx="1167234" cy="1134842"/>
        </a:xfrm>
        <a:prstGeom prst="trapezoid">
          <a:avLst>
            <a:gd name="adj" fmla="val 49074"/>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effectLst>
                <a:outerShdw blurRad="38100" dist="38100" dir="2700000" algn="tl">
                  <a:srgbClr val="000000">
                    <a:alpha val="43137"/>
                  </a:srgbClr>
                </a:outerShdw>
              </a:effectLst>
            </a:rPr>
            <a:t>Adulticides</a:t>
          </a:r>
        </a:p>
      </dsp:txBody>
      <dsp:txXfrm>
        <a:off x="1441897" y="85752"/>
        <a:ext cx="1167234" cy="1134842"/>
      </dsp:txXfrm>
    </dsp:sp>
    <dsp:sp modelId="{616E896B-89FC-46C8-A28A-72FFCE2EBEFE}">
      <dsp:nvSpPr>
        <dsp:cNvPr id="0" name=""/>
        <dsp:cNvSpPr/>
      </dsp:nvSpPr>
      <dsp:spPr>
        <a:xfrm>
          <a:off x="766207" y="1179199"/>
          <a:ext cx="2510395" cy="1388276"/>
        </a:xfrm>
        <a:prstGeom prst="trapezoid">
          <a:avLst>
            <a:gd name="adj" fmla="val 49074"/>
          </a:avLst>
        </a:prstGeom>
        <a:solidFill>
          <a:srgbClr val="0070C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effectLst>
                <a:outerShdw blurRad="38100" dist="38100" dir="2700000" algn="tl">
                  <a:srgbClr val="000000">
                    <a:alpha val="43137"/>
                  </a:srgbClr>
                </a:outerShdw>
              </a:effectLst>
            </a:rPr>
            <a:t>Larvicides</a:t>
          </a:r>
        </a:p>
      </dsp:txBody>
      <dsp:txXfrm>
        <a:off x="1205526" y="1179199"/>
        <a:ext cx="1631757" cy="1388276"/>
      </dsp:txXfrm>
    </dsp:sp>
    <dsp:sp modelId="{C0D22AA2-22D8-4D96-806F-E09A2515E949}">
      <dsp:nvSpPr>
        <dsp:cNvPr id="0" name=""/>
        <dsp:cNvSpPr/>
      </dsp:nvSpPr>
      <dsp:spPr>
        <a:xfrm>
          <a:off x="459407" y="2523119"/>
          <a:ext cx="3119785" cy="655529"/>
        </a:xfrm>
        <a:prstGeom prst="trapezoid">
          <a:avLst>
            <a:gd name="adj" fmla="val 49074"/>
          </a:avLst>
        </a:prstGeom>
        <a:solidFill>
          <a:srgbClr val="0070C0"/>
        </a:solidFill>
        <a:ln>
          <a:solidFill>
            <a:schemeClr val="bg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effectLst>
                <a:outerShdw blurRad="38100" dist="38100" dir="2700000" algn="tl">
                  <a:srgbClr val="000000">
                    <a:alpha val="43137"/>
                  </a:srgbClr>
                </a:outerShdw>
              </a:effectLst>
            </a:rPr>
            <a:t>Biological Control</a:t>
          </a:r>
        </a:p>
      </dsp:txBody>
      <dsp:txXfrm>
        <a:off x="1005369" y="2523119"/>
        <a:ext cx="2027860" cy="655529"/>
      </dsp:txXfrm>
    </dsp:sp>
    <dsp:sp modelId="{D5D1A641-BCE2-405C-9864-67BAD0270A0E}">
      <dsp:nvSpPr>
        <dsp:cNvPr id="0" name=""/>
        <dsp:cNvSpPr/>
      </dsp:nvSpPr>
      <dsp:spPr>
        <a:xfrm>
          <a:off x="0" y="3178649"/>
          <a:ext cx="4038600" cy="936150"/>
        </a:xfrm>
        <a:prstGeom prst="trapezoid">
          <a:avLst>
            <a:gd name="adj" fmla="val 49074"/>
          </a:avLst>
        </a:prstGeom>
        <a:solidFill>
          <a:srgbClr val="00B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effectLst>
                <a:outerShdw blurRad="38100" dist="38100" dir="2700000" algn="tl">
                  <a:srgbClr val="000000">
                    <a:alpha val="43137"/>
                  </a:srgbClr>
                </a:outerShdw>
              </a:effectLst>
            </a:rPr>
            <a:t>Source Reduction</a:t>
          </a:r>
        </a:p>
      </dsp:txBody>
      <dsp:txXfrm>
        <a:off x="706754" y="3178649"/>
        <a:ext cx="2625090" cy="9361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E98AD-7B51-4DC6-82E1-521A52F6A235}" type="datetimeFigureOut">
              <a:rPr lang="en-US" smtClean="0"/>
              <a:t>8/28/24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40387-D8E8-4747-B676-98ED036C8F01}" type="slidenum">
              <a:rPr lang="en-US" smtClean="0"/>
              <a:t>‹#›</a:t>
            </a:fld>
            <a:endParaRPr lang="en-US" dirty="0"/>
          </a:p>
        </p:txBody>
      </p:sp>
    </p:spTree>
    <p:extLst>
      <p:ext uri="{BB962C8B-B14F-4D97-AF65-F5344CB8AC3E}">
        <p14:creationId xmlns:p14="http://schemas.microsoft.com/office/powerpoint/2010/main" val="103125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1</a:t>
            </a:fld>
            <a:endParaRPr lang="en-US"/>
          </a:p>
        </p:txBody>
      </p:sp>
    </p:spTree>
    <p:extLst>
      <p:ext uri="{BB962C8B-B14F-4D97-AF65-F5344CB8AC3E}">
        <p14:creationId xmlns:p14="http://schemas.microsoft.com/office/powerpoint/2010/main" val="44516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10</a:t>
            </a:fld>
            <a:endParaRPr lang="en-US"/>
          </a:p>
        </p:txBody>
      </p:sp>
    </p:spTree>
    <p:extLst>
      <p:ext uri="{BB962C8B-B14F-4D97-AF65-F5344CB8AC3E}">
        <p14:creationId xmlns:p14="http://schemas.microsoft.com/office/powerpoint/2010/main" val="1116212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11</a:t>
            </a:fld>
            <a:endParaRPr lang="en-US"/>
          </a:p>
        </p:txBody>
      </p:sp>
    </p:spTree>
    <p:extLst>
      <p:ext uri="{BB962C8B-B14F-4D97-AF65-F5344CB8AC3E}">
        <p14:creationId xmlns:p14="http://schemas.microsoft.com/office/powerpoint/2010/main" val="340599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12</a:t>
            </a:fld>
            <a:endParaRPr lang="en-US"/>
          </a:p>
        </p:txBody>
      </p:sp>
    </p:spTree>
    <p:extLst>
      <p:ext uri="{BB962C8B-B14F-4D97-AF65-F5344CB8AC3E}">
        <p14:creationId xmlns:p14="http://schemas.microsoft.com/office/powerpoint/2010/main" val="49561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hasn’t been a locally-acquired case of malaria in California since the 1980s, and a lot of people don’t know that malaria used to be a big problem in our state.  A combination of advances in mosquito control and in medicine led to malaria disappearing from California.</a:t>
            </a:r>
          </a:p>
        </p:txBody>
      </p:sp>
      <p:sp>
        <p:nvSpPr>
          <p:cNvPr id="4" name="Slide Number Placeholder 3"/>
          <p:cNvSpPr>
            <a:spLocks noGrp="1"/>
          </p:cNvSpPr>
          <p:nvPr>
            <p:ph type="sldNum" sz="quarter" idx="5"/>
          </p:nvPr>
        </p:nvSpPr>
        <p:spPr/>
        <p:txBody>
          <a:bodyPr/>
          <a:lstStyle/>
          <a:p>
            <a:fld id="{B32EDE60-A641-459D-AF1E-B32BF87219C0}" type="slidenum">
              <a:rPr lang="en-US" smtClean="0"/>
              <a:t>13</a:t>
            </a:fld>
            <a:endParaRPr lang="en-US"/>
          </a:p>
        </p:txBody>
      </p:sp>
    </p:spTree>
    <p:extLst>
      <p:ext uri="{BB962C8B-B14F-4D97-AF65-F5344CB8AC3E}">
        <p14:creationId xmlns:p14="http://schemas.microsoft.com/office/powerpoint/2010/main" val="2165369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14</a:t>
            </a:fld>
            <a:endParaRPr lang="en-US"/>
          </a:p>
        </p:txBody>
      </p:sp>
    </p:spTree>
    <p:extLst>
      <p:ext uri="{BB962C8B-B14F-4D97-AF65-F5344CB8AC3E}">
        <p14:creationId xmlns:p14="http://schemas.microsoft.com/office/powerpoint/2010/main" val="4239859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Floodwater Aedes are a huge group of diverse species, that have a few characteristics in common.  Females of these species use chemical cues to lay their eggs on dry ground that will be flooded in the future.  </a:t>
            </a:r>
          </a:p>
        </p:txBody>
      </p:sp>
      <p:sp>
        <p:nvSpPr>
          <p:cNvPr id="4" name="Slide Number Placeholder 3"/>
          <p:cNvSpPr>
            <a:spLocks noGrp="1"/>
          </p:cNvSpPr>
          <p:nvPr>
            <p:ph type="sldNum" sz="quarter" idx="5"/>
          </p:nvPr>
        </p:nvSpPr>
        <p:spPr/>
        <p:txBody>
          <a:bodyPr/>
          <a:lstStyle/>
          <a:p>
            <a:fld id="{B32EDE60-A641-459D-AF1E-B32BF87219C0}" type="slidenum">
              <a:rPr lang="en-US" smtClean="0"/>
              <a:t>15</a:t>
            </a:fld>
            <a:endParaRPr lang="en-US"/>
          </a:p>
        </p:txBody>
      </p:sp>
    </p:spTree>
    <p:extLst>
      <p:ext uri="{BB962C8B-B14F-4D97-AF65-F5344CB8AC3E}">
        <p14:creationId xmlns:p14="http://schemas.microsoft.com/office/powerpoint/2010/main" val="2553091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16</a:t>
            </a:fld>
            <a:endParaRPr lang="en-US"/>
          </a:p>
        </p:txBody>
      </p:sp>
    </p:spTree>
    <p:extLst>
      <p:ext uri="{BB962C8B-B14F-4D97-AF65-F5344CB8AC3E}">
        <p14:creationId xmlns:p14="http://schemas.microsoft.com/office/powerpoint/2010/main" val="503844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17</a:t>
            </a:fld>
            <a:endParaRPr lang="en-US"/>
          </a:p>
        </p:txBody>
      </p:sp>
    </p:spTree>
    <p:extLst>
      <p:ext uri="{BB962C8B-B14F-4D97-AF65-F5344CB8AC3E}">
        <p14:creationId xmlns:p14="http://schemas.microsoft.com/office/powerpoint/2010/main" val="587660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maps of invasive mosquito detection in California can be found at https://maps.vectorsurv.org/invasive/?&amp;species=albopictus</a:t>
            </a:r>
          </a:p>
        </p:txBody>
      </p:sp>
      <p:sp>
        <p:nvSpPr>
          <p:cNvPr id="4" name="Slide Number Placeholder 3"/>
          <p:cNvSpPr>
            <a:spLocks noGrp="1"/>
          </p:cNvSpPr>
          <p:nvPr>
            <p:ph type="sldNum" sz="quarter" idx="5"/>
          </p:nvPr>
        </p:nvSpPr>
        <p:spPr/>
        <p:txBody>
          <a:bodyPr/>
          <a:lstStyle/>
          <a:p>
            <a:fld id="{B32EDE60-A641-459D-AF1E-B32BF87219C0}" type="slidenum">
              <a:rPr lang="en-US" smtClean="0"/>
              <a:t>18</a:t>
            </a:fld>
            <a:endParaRPr lang="en-US"/>
          </a:p>
        </p:txBody>
      </p:sp>
    </p:spTree>
    <p:extLst>
      <p:ext uri="{BB962C8B-B14F-4D97-AF65-F5344CB8AC3E}">
        <p14:creationId xmlns:p14="http://schemas.microsoft.com/office/powerpoint/2010/main" val="3629106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19</a:t>
            </a:fld>
            <a:endParaRPr lang="en-US"/>
          </a:p>
        </p:txBody>
      </p:sp>
    </p:spTree>
    <p:extLst>
      <p:ext uri="{BB962C8B-B14F-4D97-AF65-F5344CB8AC3E}">
        <p14:creationId xmlns:p14="http://schemas.microsoft.com/office/powerpoint/2010/main" val="115768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2</a:t>
            </a:fld>
            <a:endParaRPr lang="en-US"/>
          </a:p>
        </p:txBody>
      </p:sp>
    </p:spTree>
    <p:extLst>
      <p:ext uri="{BB962C8B-B14F-4D97-AF65-F5344CB8AC3E}">
        <p14:creationId xmlns:p14="http://schemas.microsoft.com/office/powerpoint/2010/main" val="3273791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20</a:t>
            </a:fld>
            <a:endParaRPr lang="en-US"/>
          </a:p>
        </p:txBody>
      </p:sp>
    </p:spTree>
    <p:extLst>
      <p:ext uri="{BB962C8B-B14F-4D97-AF65-F5344CB8AC3E}">
        <p14:creationId xmlns:p14="http://schemas.microsoft.com/office/powerpoint/2010/main" val="2130004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21</a:t>
            </a:fld>
            <a:endParaRPr lang="en-US"/>
          </a:p>
        </p:txBody>
      </p:sp>
    </p:spTree>
    <p:extLst>
      <p:ext uri="{BB962C8B-B14F-4D97-AF65-F5344CB8AC3E}">
        <p14:creationId xmlns:p14="http://schemas.microsoft.com/office/powerpoint/2010/main" val="4012645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22</a:t>
            </a:fld>
            <a:endParaRPr lang="en-US"/>
          </a:p>
        </p:txBody>
      </p:sp>
    </p:spTree>
    <p:extLst>
      <p:ext uri="{BB962C8B-B14F-4D97-AF65-F5344CB8AC3E}">
        <p14:creationId xmlns:p14="http://schemas.microsoft.com/office/powerpoint/2010/main" val="698120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23</a:t>
            </a:fld>
            <a:endParaRPr lang="en-US"/>
          </a:p>
        </p:txBody>
      </p:sp>
    </p:spTree>
    <p:extLst>
      <p:ext uri="{BB962C8B-B14F-4D97-AF65-F5344CB8AC3E}">
        <p14:creationId xmlns:p14="http://schemas.microsoft.com/office/powerpoint/2010/main" val="2179561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tick exposure, monitor for symptoms for up to 30 days.  Most tick-borne illnesses include achiness and other flu-like symptoms and include a rash.  Although many cases of Lyme present with a very distinctive “bulls eye” rash, the rash is not present in all cases and may not be visible in others.  If symptoms are present, see a physician and explain history of tick bite or spent time in tick habitat.  Tick bites, particularly from the smaller stages of the tick lifecycle, can sometimes go undetected.   </a:t>
            </a:r>
          </a:p>
        </p:txBody>
      </p:sp>
      <p:sp>
        <p:nvSpPr>
          <p:cNvPr id="4" name="Slide Number Placeholder 3"/>
          <p:cNvSpPr>
            <a:spLocks noGrp="1"/>
          </p:cNvSpPr>
          <p:nvPr>
            <p:ph type="sldNum" sz="quarter" idx="5"/>
          </p:nvPr>
        </p:nvSpPr>
        <p:spPr/>
        <p:txBody>
          <a:bodyPr/>
          <a:lstStyle/>
          <a:p>
            <a:fld id="{B32EDE60-A641-459D-AF1E-B32BF87219C0}" type="slidenum">
              <a:rPr lang="en-US" smtClean="0"/>
              <a:t>24</a:t>
            </a:fld>
            <a:endParaRPr lang="en-US"/>
          </a:p>
        </p:txBody>
      </p:sp>
    </p:spTree>
    <p:extLst>
      <p:ext uri="{BB962C8B-B14F-4D97-AF65-F5344CB8AC3E}">
        <p14:creationId xmlns:p14="http://schemas.microsoft.com/office/powerpoint/2010/main" val="3809020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25</a:t>
            </a:fld>
            <a:endParaRPr lang="en-US"/>
          </a:p>
        </p:txBody>
      </p:sp>
    </p:spTree>
    <p:extLst>
      <p:ext uri="{BB962C8B-B14F-4D97-AF65-F5344CB8AC3E}">
        <p14:creationId xmlns:p14="http://schemas.microsoft.com/office/powerpoint/2010/main" val="2154069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vector control agencies serve the public and follow integrated vector management principles by tailoring their programs to local needs.  </a:t>
            </a:r>
          </a:p>
        </p:txBody>
      </p:sp>
      <p:sp>
        <p:nvSpPr>
          <p:cNvPr id="4" name="Slide Number Placeholder 3"/>
          <p:cNvSpPr>
            <a:spLocks noGrp="1"/>
          </p:cNvSpPr>
          <p:nvPr>
            <p:ph type="sldNum" sz="quarter" idx="5"/>
          </p:nvPr>
        </p:nvSpPr>
        <p:spPr/>
        <p:txBody>
          <a:bodyPr/>
          <a:lstStyle/>
          <a:p>
            <a:fld id="{B32EDE60-A641-459D-AF1E-B32BF87219C0}" type="slidenum">
              <a:rPr lang="en-US" smtClean="0"/>
              <a:t>26</a:t>
            </a:fld>
            <a:endParaRPr lang="en-US"/>
          </a:p>
        </p:txBody>
      </p:sp>
    </p:spTree>
    <p:extLst>
      <p:ext uri="{BB962C8B-B14F-4D97-AF65-F5344CB8AC3E}">
        <p14:creationId xmlns:p14="http://schemas.microsoft.com/office/powerpoint/2010/main" val="164899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28</a:t>
            </a:fld>
            <a:endParaRPr lang="en-US" dirty="0"/>
          </a:p>
        </p:txBody>
      </p:sp>
    </p:spTree>
    <p:extLst>
      <p:ext uri="{BB962C8B-B14F-4D97-AF65-F5344CB8AC3E}">
        <p14:creationId xmlns:p14="http://schemas.microsoft.com/office/powerpoint/2010/main" val="3351854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31</a:t>
            </a:fld>
            <a:endParaRPr lang="en-US"/>
          </a:p>
        </p:txBody>
      </p:sp>
    </p:spTree>
    <p:extLst>
      <p:ext uri="{BB962C8B-B14F-4D97-AF65-F5344CB8AC3E}">
        <p14:creationId xmlns:p14="http://schemas.microsoft.com/office/powerpoint/2010/main" val="2685966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EPA registration means that the product is 1) safe and 2) effective.  Always follow the label instructions.</a:t>
            </a:r>
          </a:p>
        </p:txBody>
      </p:sp>
      <p:sp>
        <p:nvSpPr>
          <p:cNvPr id="4" name="Slide Number Placeholder 3"/>
          <p:cNvSpPr>
            <a:spLocks noGrp="1"/>
          </p:cNvSpPr>
          <p:nvPr>
            <p:ph type="sldNum" sz="quarter" idx="5"/>
          </p:nvPr>
        </p:nvSpPr>
        <p:spPr/>
        <p:txBody>
          <a:bodyPr/>
          <a:lstStyle/>
          <a:p>
            <a:fld id="{B32EDE60-A641-459D-AF1E-B32BF87219C0}" type="slidenum">
              <a:rPr lang="en-US" smtClean="0"/>
              <a:t>42</a:t>
            </a:fld>
            <a:endParaRPr lang="en-US"/>
          </a:p>
        </p:txBody>
      </p:sp>
    </p:spTree>
    <p:extLst>
      <p:ext uri="{BB962C8B-B14F-4D97-AF65-F5344CB8AC3E}">
        <p14:creationId xmlns:p14="http://schemas.microsoft.com/office/powerpoint/2010/main" val="300144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3</a:t>
            </a:fld>
            <a:endParaRPr lang="en-US"/>
          </a:p>
        </p:txBody>
      </p:sp>
    </p:spTree>
    <p:extLst>
      <p:ext uri="{BB962C8B-B14F-4D97-AF65-F5344CB8AC3E}">
        <p14:creationId xmlns:p14="http://schemas.microsoft.com/office/powerpoint/2010/main" val="2360673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mvcac.org to search for the vector control agency that serves your area.</a:t>
            </a:r>
          </a:p>
        </p:txBody>
      </p:sp>
      <p:sp>
        <p:nvSpPr>
          <p:cNvPr id="4" name="Slide Number Placeholder 3"/>
          <p:cNvSpPr>
            <a:spLocks noGrp="1"/>
          </p:cNvSpPr>
          <p:nvPr>
            <p:ph type="sldNum" sz="quarter" idx="5"/>
          </p:nvPr>
        </p:nvSpPr>
        <p:spPr/>
        <p:txBody>
          <a:bodyPr/>
          <a:lstStyle/>
          <a:p>
            <a:fld id="{B32EDE60-A641-459D-AF1E-B32BF87219C0}" type="slidenum">
              <a:rPr lang="en-US" smtClean="0"/>
              <a:t>44</a:t>
            </a:fld>
            <a:endParaRPr lang="en-US"/>
          </a:p>
        </p:txBody>
      </p:sp>
    </p:spTree>
    <p:extLst>
      <p:ext uri="{BB962C8B-B14F-4D97-AF65-F5344CB8AC3E}">
        <p14:creationId xmlns:p14="http://schemas.microsoft.com/office/powerpoint/2010/main" val="3578254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ipm.ucanr.edu</a:t>
            </a:r>
            <a:r>
              <a:rPr lang="en-US" dirty="0"/>
              <a:t>/PMG/PESTNOTES/</a:t>
            </a:r>
            <a:r>
              <a:rPr lang="en-US" dirty="0" err="1"/>
              <a:t>mosquitoes.html</a:t>
            </a:r>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45</a:t>
            </a:fld>
            <a:endParaRPr lang="en-US" dirty="0"/>
          </a:p>
        </p:txBody>
      </p:sp>
    </p:spTree>
    <p:extLst>
      <p:ext uri="{BB962C8B-B14F-4D97-AF65-F5344CB8AC3E}">
        <p14:creationId xmlns:p14="http://schemas.microsoft.com/office/powerpoint/2010/main" val="2768108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=H128XY3yFHY</a:t>
            </a:r>
          </a:p>
        </p:txBody>
      </p:sp>
      <p:sp>
        <p:nvSpPr>
          <p:cNvPr id="4" name="Slide Number Placeholder 3"/>
          <p:cNvSpPr>
            <a:spLocks noGrp="1"/>
          </p:cNvSpPr>
          <p:nvPr>
            <p:ph type="sldNum" sz="quarter" idx="5"/>
          </p:nvPr>
        </p:nvSpPr>
        <p:spPr/>
        <p:txBody>
          <a:bodyPr/>
          <a:lstStyle/>
          <a:p>
            <a:fld id="{E2C40387-D8E8-4747-B676-98ED036C8F01}" type="slidenum">
              <a:rPr lang="en-US" smtClean="0"/>
              <a:t>46</a:t>
            </a:fld>
            <a:endParaRPr lang="en-US" dirty="0"/>
          </a:p>
        </p:txBody>
      </p:sp>
    </p:spTree>
    <p:extLst>
      <p:ext uri="{BB962C8B-B14F-4D97-AF65-F5344CB8AC3E}">
        <p14:creationId xmlns:p14="http://schemas.microsoft.com/office/powerpoint/2010/main" val="399452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4</a:t>
            </a:fld>
            <a:endParaRPr lang="en-US"/>
          </a:p>
        </p:txBody>
      </p:sp>
    </p:spTree>
    <p:extLst>
      <p:ext uri="{BB962C8B-B14F-4D97-AF65-F5344CB8AC3E}">
        <p14:creationId xmlns:p14="http://schemas.microsoft.com/office/powerpoint/2010/main" val="2703034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5</a:t>
            </a:fld>
            <a:endParaRPr lang="en-US"/>
          </a:p>
        </p:txBody>
      </p:sp>
    </p:spTree>
    <p:extLst>
      <p:ext uri="{BB962C8B-B14F-4D97-AF65-F5344CB8AC3E}">
        <p14:creationId xmlns:p14="http://schemas.microsoft.com/office/powerpoint/2010/main" val="4162155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Mosquitoes require water to complete their development.  Female mosquitoes lay their eggs singly, or in groups, on or in or near water, or in a place that is likely to flood.  The larva hatches out into the water.  The larvae of most mosquito species hang out near the water’s surface, where they breathe through a tube called a siphon located at the end of the abdomen.  If a predator approached, the larvae dive deeper into the water in a characteristic wiggling or flipping movement, then slowly float back up to the surface.  Larvae use brush-like filtering mouthparts to feed on microorganisms and small organic debris in the water.  Pupae, like larvae, are aquatic and tend to float near the surface of the water.  The adult mosquito emerges from the water’s surface, mates, the females takes a blood meal, and the cycle begins again.</a:t>
            </a:r>
          </a:p>
        </p:txBody>
      </p:sp>
      <p:sp>
        <p:nvSpPr>
          <p:cNvPr id="4" name="Slide Number Placeholder 3"/>
          <p:cNvSpPr>
            <a:spLocks noGrp="1"/>
          </p:cNvSpPr>
          <p:nvPr>
            <p:ph type="sldNum" sz="quarter" idx="5"/>
          </p:nvPr>
        </p:nvSpPr>
        <p:spPr/>
        <p:txBody>
          <a:bodyPr/>
          <a:lstStyle/>
          <a:p>
            <a:fld id="{B32EDE60-A641-459D-AF1E-B32BF87219C0}" type="slidenum">
              <a:rPr lang="en-US" smtClean="0"/>
              <a:t>6</a:t>
            </a:fld>
            <a:endParaRPr lang="en-US"/>
          </a:p>
        </p:txBody>
      </p:sp>
    </p:spTree>
    <p:extLst>
      <p:ext uri="{BB962C8B-B14F-4D97-AF65-F5344CB8AC3E}">
        <p14:creationId xmlns:p14="http://schemas.microsoft.com/office/powerpoint/2010/main" val="3714217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7</a:t>
            </a:fld>
            <a:endParaRPr lang="en-US"/>
          </a:p>
        </p:txBody>
      </p:sp>
    </p:spTree>
    <p:extLst>
      <p:ext uri="{BB962C8B-B14F-4D97-AF65-F5344CB8AC3E}">
        <p14:creationId xmlns:p14="http://schemas.microsoft.com/office/powerpoint/2010/main" val="3110806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examples of mosquitoes feeding on animals other than people!  </a:t>
            </a:r>
          </a:p>
        </p:txBody>
      </p:sp>
      <p:sp>
        <p:nvSpPr>
          <p:cNvPr id="4" name="Slide Number Placeholder 3"/>
          <p:cNvSpPr>
            <a:spLocks noGrp="1"/>
          </p:cNvSpPr>
          <p:nvPr>
            <p:ph type="sldNum" sz="quarter" idx="5"/>
          </p:nvPr>
        </p:nvSpPr>
        <p:spPr/>
        <p:txBody>
          <a:bodyPr/>
          <a:lstStyle/>
          <a:p>
            <a:fld id="{B32EDE60-A641-459D-AF1E-B32BF87219C0}" type="slidenum">
              <a:rPr lang="en-US" smtClean="0"/>
              <a:t>8</a:t>
            </a:fld>
            <a:endParaRPr lang="en-US"/>
          </a:p>
        </p:txBody>
      </p:sp>
    </p:spTree>
    <p:extLst>
      <p:ext uri="{BB962C8B-B14F-4D97-AF65-F5344CB8AC3E}">
        <p14:creationId xmlns:p14="http://schemas.microsoft.com/office/powerpoint/2010/main" val="222682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mosquito mouthparts are long and narrow, like a straw, but they are actually even more complex.  When a mosquito bites, it first injects the host with saliva that contains anesthetic-like compounds and anticoagulants. If the mosquito is carrying a pathogen, the injection phase of the bite is how the pathogen is transferred to the host. The itchy bumps we associate with mosquito bites are the body’s reaction to that injected foreign material. </a:t>
            </a:r>
          </a:p>
          <a:p>
            <a:endParaRPr lang="en-US" dirty="0"/>
          </a:p>
          <a:p>
            <a:endParaRPr lang="en-US" dirty="0"/>
          </a:p>
        </p:txBody>
      </p:sp>
      <p:sp>
        <p:nvSpPr>
          <p:cNvPr id="4" name="Slide Number Placeholder 3"/>
          <p:cNvSpPr>
            <a:spLocks noGrp="1"/>
          </p:cNvSpPr>
          <p:nvPr>
            <p:ph type="sldNum" sz="quarter" idx="5"/>
          </p:nvPr>
        </p:nvSpPr>
        <p:spPr/>
        <p:txBody>
          <a:bodyPr/>
          <a:lstStyle/>
          <a:p>
            <a:fld id="{B32EDE60-A641-459D-AF1E-B32BF87219C0}" type="slidenum">
              <a:rPr lang="en-US" smtClean="0"/>
              <a:t>9</a:t>
            </a:fld>
            <a:endParaRPr lang="en-US"/>
          </a:p>
        </p:txBody>
      </p:sp>
    </p:spTree>
    <p:extLst>
      <p:ext uri="{BB962C8B-B14F-4D97-AF65-F5344CB8AC3E}">
        <p14:creationId xmlns:p14="http://schemas.microsoft.com/office/powerpoint/2010/main" val="666543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dirty="0"/>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spTree>
    <p:extLst>
      <p:ext uri="{BB962C8B-B14F-4D97-AF65-F5344CB8AC3E}">
        <p14:creationId xmlns:p14="http://schemas.microsoft.com/office/powerpoint/2010/main" val="200018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9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27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7758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8/28/24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79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5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24105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2" name="Rectangle 1">
            <a:extLst>
              <a:ext uri="{FF2B5EF4-FFF2-40B4-BE49-F238E27FC236}">
                <a16:creationId xmlns:a16="http://schemas.microsoft.com/office/drawing/2014/main" id="{48765EA4-6984-5848-8818-2A8FAE52ED87}"/>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758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8/28/24</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096000" y="6176962"/>
            <a:ext cx="578104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7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8EBAB-B081-694E-9499-A18ACD006188}"/>
              </a:ext>
            </a:extLst>
          </p:cNvPr>
          <p:cNvSpPr/>
          <p:nvPr userDrawn="1"/>
        </p:nvSpPr>
        <p:spPr>
          <a:xfrm>
            <a:off x="6321287" y="6176962"/>
            <a:ext cx="1644153"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46497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8/28/24</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190455"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0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350BD6-B391-2240-B22E-E25C7A02B6EC}"/>
              </a:ext>
            </a:extLst>
          </p:cNvPr>
          <p:cNvSpPr/>
          <p:nvPr userDrawn="1"/>
        </p:nvSpPr>
        <p:spPr>
          <a:xfrm>
            <a:off x="6268278" y="6176962"/>
            <a:ext cx="1697162"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6896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8/28/24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228522" y="6127827"/>
            <a:ext cx="5658678"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68300" y="5924325"/>
            <a:ext cx="12348905" cy="933675"/>
          </a:xfrm>
          <a:prstGeom prst="rect">
            <a:avLst/>
          </a:prstGeom>
        </p:spPr>
      </p:pic>
      <p:pic>
        <p:nvPicPr>
          <p:cNvPr id="13" name="Graphic 12">
            <a:extLst>
              <a:ext uri="{FF2B5EF4-FFF2-40B4-BE49-F238E27FC236}">
                <a16:creationId xmlns:a16="http://schemas.microsoft.com/office/drawing/2014/main" id="{525E8E6B-842A-B042-8B95-991B4FEC40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0387" y="5027530"/>
            <a:ext cx="7210733" cy="1068257"/>
          </a:xfrm>
          <a:prstGeom prst="rect">
            <a:avLst/>
          </a:prstGeom>
        </p:spPr>
      </p:pic>
    </p:spTree>
    <p:extLst>
      <p:ext uri="{BB962C8B-B14F-4D97-AF65-F5344CB8AC3E}">
        <p14:creationId xmlns:p14="http://schemas.microsoft.com/office/powerpoint/2010/main" val="2841402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D2842-FF27-3D4F-930E-CDE39F13101D}"/>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00363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0"/>
            <a:ext cx="2743200" cy="365125"/>
          </a:xfrm>
        </p:spPr>
        <p:txBody>
          <a:bodyPr/>
          <a:lstStyle/>
          <a:p>
            <a:fld id="{2FCAF34E-9A6B-4D28-A7B9-972D816465A9}" type="datetimeFigureOut">
              <a:rPr lang="en-US" smtClean="0"/>
              <a:t>8/28/24</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150429"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4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8/28/24</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105938" y="6180276"/>
            <a:ext cx="5675811" cy="54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5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51572-2361-F04D-A576-F95D7FBC9E5B}"/>
              </a:ext>
            </a:extLst>
          </p:cNvPr>
          <p:cNvSpPr/>
          <p:nvPr userDrawn="1"/>
        </p:nvSpPr>
        <p:spPr>
          <a:xfrm>
            <a:off x="6294783" y="6176962"/>
            <a:ext cx="1670657"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249527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0A9D0BE9-EDEA-8D44-9CAB-46220FE4F0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picture containing object, clock&#10;&#10;Description automatically generated">
            <a:extLst>
              <a:ext uri="{FF2B5EF4-FFF2-40B4-BE49-F238E27FC236}">
                <a16:creationId xmlns:a16="http://schemas.microsoft.com/office/drawing/2014/main" id="{87BAE594-4753-7B49-A551-CBA75876CE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6225" y="4876355"/>
            <a:ext cx="2284476" cy="1142238"/>
          </a:xfrm>
          <a:prstGeom prst="rect">
            <a:avLst/>
          </a:prstGeom>
        </p:spPr>
      </p:pic>
      <p:sp>
        <p:nvSpPr>
          <p:cNvPr id="2" name="Title 1">
            <a:extLst>
              <a:ext uri="{FF2B5EF4-FFF2-40B4-BE49-F238E27FC236}">
                <a16:creationId xmlns:a16="http://schemas.microsoft.com/office/drawing/2014/main" id="{A04AAC78-2CCC-0645-A2B0-BA17ED96B5F3}"/>
              </a:ext>
            </a:extLst>
          </p:cNvPr>
          <p:cNvSpPr>
            <a:spLocks noGrp="1"/>
          </p:cNvSpPr>
          <p:nvPr>
            <p:ph type="title" hasCustomPrompt="1"/>
          </p:nvPr>
        </p:nvSpPr>
        <p:spPr>
          <a:xfrm>
            <a:off x="838200" y="1864012"/>
            <a:ext cx="10515600" cy="1325563"/>
          </a:xfrm>
        </p:spPr>
        <p:txBody>
          <a:bodyPr>
            <a:normAutofit/>
          </a:bodyPr>
          <a:lstStyle>
            <a:lvl1pPr algn="ctr">
              <a:defRPr sz="8400" b="1" i="0">
                <a:solidFill>
                  <a:schemeClr val="bg1"/>
                </a:solidFill>
                <a:latin typeface="Futura PT" panose="020B0502020204020303" pitchFamily="34" charset="77"/>
              </a:defRPr>
            </a:lvl1pPr>
          </a:lstStyle>
          <a:p>
            <a:r>
              <a:rPr lang="en-US" dirty="0"/>
              <a:t>Presentation Title</a:t>
            </a:r>
          </a:p>
        </p:txBody>
      </p:sp>
      <p:sp>
        <p:nvSpPr>
          <p:cNvPr id="13" name="Content Placeholder 12">
            <a:extLst>
              <a:ext uri="{FF2B5EF4-FFF2-40B4-BE49-F238E27FC236}">
                <a16:creationId xmlns:a16="http://schemas.microsoft.com/office/drawing/2014/main" id="{F4CE3FD6-EAD8-5544-B4C1-66F130574B21}"/>
              </a:ext>
            </a:extLst>
          </p:cNvPr>
          <p:cNvSpPr>
            <a:spLocks noGrp="1"/>
          </p:cNvSpPr>
          <p:nvPr>
            <p:ph sz="quarter" idx="10" hasCustomPrompt="1"/>
          </p:nvPr>
        </p:nvSpPr>
        <p:spPr>
          <a:xfrm>
            <a:off x="838199" y="3562160"/>
            <a:ext cx="10515600" cy="474789"/>
          </a:xfrm>
        </p:spPr>
        <p:txBody>
          <a:bodyPr>
            <a:noAutofit/>
          </a:bodyPr>
          <a:lstStyle>
            <a:lvl1pPr marL="0" indent="0" algn="ctr">
              <a:buNone/>
              <a:defRPr sz="5400" b="0" i="0">
                <a:solidFill>
                  <a:schemeClr val="bg1"/>
                </a:solidFill>
                <a:latin typeface="Futura PT Light" panose="020B0402020204020303" pitchFamily="34" charset="77"/>
              </a:defRPr>
            </a:lvl1pPr>
          </a:lstStyle>
          <a:p>
            <a:pPr lvl="0"/>
            <a:r>
              <a:rPr lang="en-US" dirty="0"/>
              <a:t>SUBTITLE</a:t>
            </a:r>
          </a:p>
        </p:txBody>
      </p:sp>
    </p:spTree>
    <p:extLst>
      <p:ext uri="{BB962C8B-B14F-4D97-AF65-F5344CB8AC3E}">
        <p14:creationId xmlns:p14="http://schemas.microsoft.com/office/powerpoint/2010/main" val="880997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all Out Information or Fact">
    <p:spTree>
      <p:nvGrpSpPr>
        <p:cNvPr id="1" name=""/>
        <p:cNvGrpSpPr/>
        <p:nvPr/>
      </p:nvGrpSpPr>
      <p:grpSpPr>
        <a:xfrm>
          <a:off x="0" y="0"/>
          <a:ext cx="0" cy="0"/>
          <a:chOff x="0" y="0"/>
          <a:chExt cx="0" cy="0"/>
        </a:xfrm>
      </p:grpSpPr>
      <p:pic>
        <p:nvPicPr>
          <p:cNvPr id="8" name="Picture 7" descr="A picture containing map&#10;&#10;Description automatically generated">
            <a:extLst>
              <a:ext uri="{FF2B5EF4-FFF2-40B4-BE49-F238E27FC236}">
                <a16:creationId xmlns:a16="http://schemas.microsoft.com/office/drawing/2014/main" id="{441AB82E-4E2E-3A4F-8595-2DC573B33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C0AB42F9-C3A6-4E43-B277-E2449BAA5202}"/>
              </a:ext>
            </a:extLst>
          </p:cNvPr>
          <p:cNvSpPr>
            <a:spLocks noGrp="1"/>
          </p:cNvSpPr>
          <p:nvPr>
            <p:ph type="body" sz="quarter" idx="10" hasCustomPrompt="1"/>
          </p:nvPr>
        </p:nvSpPr>
        <p:spPr>
          <a:xfrm>
            <a:off x="1402556" y="1328737"/>
            <a:ext cx="9386888" cy="4200525"/>
          </a:xfrm>
        </p:spPr>
        <p:txBody>
          <a:bodyPr>
            <a:normAutofit/>
          </a:bodyPr>
          <a:lstStyle>
            <a:lvl1pPr marL="0" indent="0" algn="ctr">
              <a:buNone/>
              <a:defRPr sz="4000">
                <a:solidFill>
                  <a:schemeClr val="tx1"/>
                </a:solidFill>
                <a:latin typeface="Futura PT Book" panose="020B0502020204020303" pitchFamily="34" charset="77"/>
              </a:defRPr>
            </a:lvl1pPr>
            <a:lvl2pPr marL="457200" indent="0" algn="ctr">
              <a:buNone/>
              <a:defRPr sz="4000">
                <a:solidFill>
                  <a:schemeClr val="tx1"/>
                </a:solidFill>
                <a:latin typeface="Futura PT Book" panose="020B0502020204020303" pitchFamily="34" charset="77"/>
              </a:defRPr>
            </a:lvl2pPr>
            <a:lvl3pPr marL="914400" indent="0" algn="ctr">
              <a:buNone/>
              <a:defRPr sz="4000">
                <a:solidFill>
                  <a:schemeClr val="tx1"/>
                </a:solidFill>
                <a:latin typeface="Futura PT Book" panose="020B0502020204020303" pitchFamily="34" charset="77"/>
              </a:defRPr>
            </a:lvl3pPr>
            <a:lvl4pPr marL="1371600" indent="0" algn="ctr">
              <a:buNone/>
              <a:defRPr sz="4000">
                <a:solidFill>
                  <a:schemeClr val="tx1"/>
                </a:solidFill>
                <a:latin typeface="Futura PT Book" panose="020B0502020204020303" pitchFamily="34" charset="77"/>
              </a:defRPr>
            </a:lvl4pPr>
            <a:lvl5pPr marL="1828800" indent="0" algn="ctr">
              <a:buNone/>
              <a:defRPr sz="4000">
                <a:solidFill>
                  <a:schemeClr val="tx1"/>
                </a:solidFill>
                <a:latin typeface="Futura PT Book" panose="020B0502020204020303" pitchFamily="34" charset="77"/>
              </a:defRPr>
            </a:lvl5pPr>
          </a:lstStyle>
          <a:p>
            <a:pPr lvl="0"/>
            <a:r>
              <a:rPr lang="en-US" dirty="0"/>
              <a:t>Insert call out point or fact</a:t>
            </a:r>
          </a:p>
        </p:txBody>
      </p:sp>
    </p:spTree>
    <p:extLst>
      <p:ext uri="{BB962C8B-B14F-4D97-AF65-F5344CB8AC3E}">
        <p14:creationId xmlns:p14="http://schemas.microsoft.com/office/powerpoint/2010/main" val="1260528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eader and Call Out Point or Fact">
    <p:spTree>
      <p:nvGrpSpPr>
        <p:cNvPr id="1" name=""/>
        <p:cNvGrpSpPr/>
        <p:nvPr/>
      </p:nvGrpSpPr>
      <p:grpSpPr>
        <a:xfrm>
          <a:off x="0" y="0"/>
          <a:ext cx="0" cy="0"/>
          <a:chOff x="0" y="0"/>
          <a:chExt cx="0" cy="0"/>
        </a:xfrm>
      </p:grpSpPr>
      <p:pic>
        <p:nvPicPr>
          <p:cNvPr id="8" name="Picture 7" descr="A picture containing map&#10;&#10;Description automatically generated">
            <a:extLst>
              <a:ext uri="{FF2B5EF4-FFF2-40B4-BE49-F238E27FC236}">
                <a16:creationId xmlns:a16="http://schemas.microsoft.com/office/drawing/2014/main" id="{441AB82E-4E2E-3A4F-8595-2DC573B33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C0AB42F9-C3A6-4E43-B277-E2449BAA5202}"/>
              </a:ext>
            </a:extLst>
          </p:cNvPr>
          <p:cNvSpPr>
            <a:spLocks noGrp="1"/>
          </p:cNvSpPr>
          <p:nvPr>
            <p:ph type="body" sz="quarter" idx="10" hasCustomPrompt="1"/>
          </p:nvPr>
        </p:nvSpPr>
        <p:spPr>
          <a:xfrm>
            <a:off x="5701903" y="1657349"/>
            <a:ext cx="5903119" cy="4200525"/>
          </a:xfrm>
        </p:spPr>
        <p:txBody>
          <a:bodyPr>
            <a:normAutofit/>
          </a:bodyPr>
          <a:lstStyle>
            <a:lvl1pPr marL="0" indent="0" algn="ctr">
              <a:buNone/>
              <a:defRPr sz="4000">
                <a:solidFill>
                  <a:schemeClr val="tx1"/>
                </a:solidFill>
                <a:latin typeface="Futura PT Book" panose="020B0502020204020303" pitchFamily="34" charset="77"/>
              </a:defRPr>
            </a:lvl1pPr>
            <a:lvl2pPr marL="457200" indent="0" algn="ctr">
              <a:buNone/>
              <a:defRPr sz="4000">
                <a:solidFill>
                  <a:schemeClr val="tx1"/>
                </a:solidFill>
                <a:latin typeface="Futura PT Book" panose="020B0502020204020303" pitchFamily="34" charset="77"/>
              </a:defRPr>
            </a:lvl2pPr>
            <a:lvl3pPr marL="914400" indent="0" algn="ctr">
              <a:buNone/>
              <a:defRPr sz="4000">
                <a:solidFill>
                  <a:schemeClr val="tx1"/>
                </a:solidFill>
                <a:latin typeface="Futura PT Book" panose="020B0502020204020303" pitchFamily="34" charset="77"/>
              </a:defRPr>
            </a:lvl3pPr>
            <a:lvl4pPr marL="1371600" indent="0" algn="ctr">
              <a:buNone/>
              <a:defRPr sz="4000">
                <a:solidFill>
                  <a:schemeClr val="tx1"/>
                </a:solidFill>
                <a:latin typeface="Futura PT Book" panose="020B0502020204020303" pitchFamily="34" charset="77"/>
              </a:defRPr>
            </a:lvl4pPr>
            <a:lvl5pPr marL="1828800" indent="0" algn="ctr">
              <a:buNone/>
              <a:defRPr sz="4000">
                <a:solidFill>
                  <a:schemeClr val="tx1"/>
                </a:solidFill>
                <a:latin typeface="Futura PT Book" panose="020B0502020204020303" pitchFamily="34" charset="77"/>
              </a:defRPr>
            </a:lvl5pPr>
          </a:lstStyle>
          <a:p>
            <a:pPr lvl="0"/>
            <a:r>
              <a:rPr lang="en-US" dirty="0"/>
              <a:t>Insert call out point or fact</a:t>
            </a:r>
          </a:p>
        </p:txBody>
      </p:sp>
      <p:sp>
        <p:nvSpPr>
          <p:cNvPr id="3" name="Pentagon 2">
            <a:extLst>
              <a:ext uri="{FF2B5EF4-FFF2-40B4-BE49-F238E27FC236}">
                <a16:creationId xmlns:a16="http://schemas.microsoft.com/office/drawing/2014/main" id="{33148C8D-B401-C946-B6FB-2E2B28C354F7}"/>
              </a:ext>
            </a:extLst>
          </p:cNvPr>
          <p:cNvSpPr/>
          <p:nvPr userDrawn="1"/>
        </p:nvSpPr>
        <p:spPr>
          <a:xfrm>
            <a:off x="0" y="0"/>
            <a:ext cx="5114925" cy="6858000"/>
          </a:xfrm>
          <a:prstGeom prst="homePlate">
            <a:avLst/>
          </a:prstGeom>
          <a:solidFill>
            <a:srgbClr val="3346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94BC79D-9C32-9B44-8B73-D2E9A45703CE}"/>
              </a:ext>
            </a:extLst>
          </p:cNvPr>
          <p:cNvSpPr>
            <a:spLocks noGrp="1"/>
          </p:cNvSpPr>
          <p:nvPr>
            <p:ph type="body" sz="quarter" idx="11" hasCustomPrompt="1"/>
          </p:nvPr>
        </p:nvSpPr>
        <p:spPr>
          <a:xfrm>
            <a:off x="471488" y="1657349"/>
            <a:ext cx="2643188" cy="3543300"/>
          </a:xfrm>
        </p:spPr>
        <p:txBody>
          <a:bodyPr>
            <a:normAutofit/>
          </a:bodyPr>
          <a:lstStyle>
            <a:lvl1pPr marL="0" indent="0" algn="l">
              <a:buNone/>
              <a:defRPr sz="4000" b="1" i="0">
                <a:solidFill>
                  <a:schemeClr val="bg1"/>
                </a:solidFill>
                <a:latin typeface="Futura PT" panose="020B0502020204020303" pitchFamily="34" charset="77"/>
              </a:defRPr>
            </a:lvl1pPr>
          </a:lstStyle>
          <a:p>
            <a:pPr lvl="0"/>
            <a:r>
              <a:rPr lang="en-US" dirty="0"/>
              <a:t>INSERT TITLE</a:t>
            </a:r>
          </a:p>
        </p:txBody>
      </p:sp>
    </p:spTree>
    <p:extLst>
      <p:ext uri="{BB962C8B-B14F-4D97-AF65-F5344CB8AC3E}">
        <p14:creationId xmlns:p14="http://schemas.microsoft.com/office/powerpoint/2010/main" val="3142290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8/28/24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73209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117" y="-197441"/>
            <a:ext cx="12282233" cy="641536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8/28/24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48627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116" y="-50756"/>
            <a:ext cx="12282232" cy="677223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8/28/24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7930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92049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8/28/24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19594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167900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12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F34E-9A6B-4D28-A7B9-972D816465A9}" type="datetimeFigureOut">
              <a:rPr lang="en-US" smtClean="0"/>
              <a:t>8/28/24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dirty="0"/>
          </a:p>
        </p:txBody>
      </p:sp>
      <p:pic>
        <p:nvPicPr>
          <p:cNvPr id="8" name="Graphic 7">
            <a:extLst>
              <a:ext uri="{FF2B5EF4-FFF2-40B4-BE49-F238E27FC236}">
                <a16:creationId xmlns:a16="http://schemas.microsoft.com/office/drawing/2014/main" id="{ADCE6575-9A10-A443-8AEB-EF007157B263}"/>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715760" y="5987327"/>
            <a:ext cx="5953236" cy="881961"/>
          </a:xfrm>
          <a:prstGeom prst="rect">
            <a:avLst/>
          </a:prstGeom>
        </p:spPr>
      </p:pic>
    </p:spTree>
    <p:extLst>
      <p:ext uri="{BB962C8B-B14F-4D97-AF65-F5344CB8AC3E}">
        <p14:creationId xmlns:p14="http://schemas.microsoft.com/office/powerpoint/2010/main" val="930085637"/>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79" r:id="rId5"/>
    <p:sldLayoutId id="2147483652" r:id="rId6"/>
    <p:sldLayoutId id="2147483653" r:id="rId7"/>
    <p:sldLayoutId id="2147483654" r:id="rId8"/>
    <p:sldLayoutId id="2147483676" r:id="rId9"/>
    <p:sldLayoutId id="2147483675" r:id="rId10"/>
    <p:sldLayoutId id="2147483677" r:id="rId11"/>
    <p:sldLayoutId id="2147483678" r:id="rId12"/>
    <p:sldLayoutId id="2147483655" r:id="rId13"/>
    <p:sldLayoutId id="2147483656" r:id="rId14"/>
    <p:sldLayoutId id="2147483669" r:id="rId15"/>
    <p:sldLayoutId id="2147483670" r:id="rId16"/>
    <p:sldLayoutId id="2147483668" r:id="rId17"/>
    <p:sldLayoutId id="2147483671" r:id="rId18"/>
    <p:sldLayoutId id="2147483657" r:id="rId19"/>
    <p:sldLayoutId id="2147483663" r:id="rId20"/>
    <p:sldLayoutId id="2147483664" r:id="rId21"/>
    <p:sldLayoutId id="2147483665" r:id="rId22"/>
    <p:sldLayoutId id="2147483666" r:id="rId23"/>
    <p:sldLayoutId id="2147483680" r:id="rId24"/>
    <p:sldLayoutId id="2147483681" r:id="rId25"/>
    <p:sldLayoutId id="2147483682" r:id="rId26"/>
  </p:sldLayoutIdLst>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9.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5.xml"/><Relationship Id="rId5" Type="http://schemas.openxmlformats.org/officeDocument/2006/relationships/image" Target="../media/image79.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5.xml"/><Relationship Id="rId5" Type="http://schemas.openxmlformats.org/officeDocument/2006/relationships/image" Target="../media/image86.jpe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5.xml"/><Relationship Id="rId5" Type="http://schemas.openxmlformats.org/officeDocument/2006/relationships/image" Target="../media/image95.jpeg"/><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5.xml"/><Relationship Id="rId5" Type="http://schemas.openxmlformats.org/officeDocument/2006/relationships/image" Target="../media/image99.jpeg"/><Relationship Id="rId4" Type="http://schemas.openxmlformats.org/officeDocument/2006/relationships/image" Target="../media/image98.jpe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5.xml"/><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5.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5.xml"/><Relationship Id="rId5" Type="http://schemas.openxmlformats.org/officeDocument/2006/relationships/image" Target="../media/image112.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5.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5.xml"/><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1DD07E-A1B9-004C-A0D0-9368797C3090}"/>
              </a:ext>
            </a:extLst>
          </p:cNvPr>
          <p:cNvSpPr>
            <a:spLocks noGrp="1"/>
          </p:cNvSpPr>
          <p:nvPr>
            <p:ph type="title"/>
          </p:nvPr>
        </p:nvSpPr>
        <p:spPr>
          <a:xfrm>
            <a:off x="838200" y="1463962"/>
            <a:ext cx="10515600" cy="1325563"/>
          </a:xfrm>
        </p:spPr>
        <p:txBody>
          <a:bodyPr>
            <a:normAutofit/>
          </a:bodyPr>
          <a:lstStyle/>
          <a:p>
            <a:r>
              <a:rPr lang="en-US" sz="4400" dirty="0"/>
              <a:t>Mosquitoes and public health pests</a:t>
            </a:r>
          </a:p>
        </p:txBody>
      </p:sp>
      <p:sp>
        <p:nvSpPr>
          <p:cNvPr id="22" name="Content Placeholder 21">
            <a:extLst>
              <a:ext uri="{FF2B5EF4-FFF2-40B4-BE49-F238E27FC236}">
                <a16:creationId xmlns:a16="http://schemas.microsoft.com/office/drawing/2014/main" id="{5CB8343D-5493-F84B-A179-2A0232E49898}"/>
              </a:ext>
            </a:extLst>
          </p:cNvPr>
          <p:cNvSpPr>
            <a:spLocks noGrp="1"/>
          </p:cNvSpPr>
          <p:nvPr>
            <p:ph sz="quarter" idx="10"/>
          </p:nvPr>
        </p:nvSpPr>
        <p:spPr>
          <a:xfrm>
            <a:off x="138259" y="2789525"/>
            <a:ext cx="11915480" cy="474789"/>
          </a:xfrm>
        </p:spPr>
        <p:txBody>
          <a:bodyPr/>
          <a:lstStyle/>
          <a:p>
            <a:r>
              <a:rPr lang="en-US" sz="2800" dirty="0"/>
              <a:t>Breakout Session</a:t>
            </a:r>
          </a:p>
          <a:p>
            <a:r>
              <a:rPr lang="en-US" sz="2800" dirty="0"/>
              <a:t>Advanced IPM Training for UC Master Gardeners, August 2024</a:t>
            </a:r>
          </a:p>
        </p:txBody>
      </p:sp>
      <p:sp>
        <p:nvSpPr>
          <p:cNvPr id="2" name="Content Placeholder 21">
            <a:extLst>
              <a:ext uri="{FF2B5EF4-FFF2-40B4-BE49-F238E27FC236}">
                <a16:creationId xmlns:a16="http://schemas.microsoft.com/office/drawing/2014/main" id="{6BC399B7-BE91-E121-2753-4EB80FB40A22}"/>
              </a:ext>
            </a:extLst>
          </p:cNvPr>
          <p:cNvSpPr txBox="1">
            <a:spLocks/>
          </p:cNvSpPr>
          <p:nvPr/>
        </p:nvSpPr>
        <p:spPr>
          <a:xfrm>
            <a:off x="838199" y="4216876"/>
            <a:ext cx="10515600" cy="4747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5400" b="0" i="0" kern="1200">
                <a:solidFill>
                  <a:schemeClr val="bg1"/>
                </a:solidFill>
                <a:latin typeface="Futura PT Light" panose="020B04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Mary A. Sorensen, PhD, BCE</a:t>
            </a:r>
          </a:p>
        </p:txBody>
      </p:sp>
    </p:spTree>
    <p:extLst>
      <p:ext uri="{BB962C8B-B14F-4D97-AF65-F5344CB8AC3E}">
        <p14:creationId xmlns:p14="http://schemas.microsoft.com/office/powerpoint/2010/main" val="193881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8E18-A6E3-F044-B202-693CCEC6622B}"/>
              </a:ext>
            </a:extLst>
          </p:cNvPr>
          <p:cNvSpPr>
            <a:spLocks noGrp="1"/>
          </p:cNvSpPr>
          <p:nvPr>
            <p:ph type="body" sz="quarter" idx="11"/>
          </p:nvPr>
        </p:nvSpPr>
        <p:spPr>
          <a:xfrm>
            <a:off x="124249" y="2609217"/>
            <a:ext cx="4586648" cy="1639565"/>
          </a:xfrm>
        </p:spPr>
        <p:txBody>
          <a:bodyPr>
            <a:normAutofit/>
          </a:bodyPr>
          <a:lstStyle/>
          <a:p>
            <a:r>
              <a:rPr lang="en-US" sz="3200" i="1" dirty="0"/>
              <a:t>Culex tarsalis</a:t>
            </a:r>
          </a:p>
          <a:p>
            <a:r>
              <a:rPr lang="en-US" sz="2000" b="0" dirty="0"/>
              <a:t>Western encephalitis mosquito</a:t>
            </a:r>
          </a:p>
          <a:p>
            <a:endParaRPr lang="en-US" sz="3200" dirty="0"/>
          </a:p>
        </p:txBody>
      </p:sp>
      <p:sp>
        <p:nvSpPr>
          <p:cNvPr id="4" name="Text Placeholder 1">
            <a:extLst>
              <a:ext uri="{FF2B5EF4-FFF2-40B4-BE49-F238E27FC236}">
                <a16:creationId xmlns:a16="http://schemas.microsoft.com/office/drawing/2014/main" id="{12A9A952-078A-7EBB-FE69-08A3E266A2B1}"/>
              </a:ext>
            </a:extLst>
          </p:cNvPr>
          <p:cNvSpPr txBox="1">
            <a:spLocks/>
          </p:cNvSpPr>
          <p:nvPr/>
        </p:nvSpPr>
        <p:spPr>
          <a:xfrm>
            <a:off x="5335929" y="369605"/>
            <a:ext cx="6279329" cy="53127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Important vector of West Nile virus in California</a:t>
            </a:r>
          </a:p>
          <a:p>
            <a:pPr marL="571500" indent="-571500" algn="l">
              <a:buFont typeface="Arial" panose="020B0604020202020204" pitchFamily="34" charset="0"/>
              <a:buChar char="•"/>
            </a:pPr>
            <a:r>
              <a:rPr lang="en-US" sz="3200" dirty="0">
                <a:latin typeface="+mn-lt"/>
              </a:rPr>
              <a:t>Larvae found in wide range of sources, including agricultural sources</a:t>
            </a:r>
          </a:p>
          <a:p>
            <a:pPr marL="571500" indent="-571500" algn="l">
              <a:buFont typeface="Arial" panose="020B0604020202020204" pitchFamily="34" charset="0"/>
              <a:buChar char="•"/>
            </a:pPr>
            <a:r>
              <a:rPr lang="en-US" sz="3200" dirty="0">
                <a:latin typeface="+mn-lt"/>
              </a:rPr>
              <a:t>Prefer to feed on birds</a:t>
            </a:r>
          </a:p>
          <a:p>
            <a:pPr marL="571500" indent="-571500" algn="l">
              <a:buFont typeface="Arial" panose="020B0604020202020204" pitchFamily="34" charset="0"/>
              <a:buChar char="•"/>
            </a:pPr>
            <a:endParaRPr lang="en-US" sz="3200" dirty="0">
              <a:latin typeface="+mn-lt"/>
            </a:endParaRPr>
          </a:p>
        </p:txBody>
      </p:sp>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124249" y="1881172"/>
            <a:ext cx="3581263"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pic>
        <p:nvPicPr>
          <p:cNvPr id="1028" name="Picture 4" descr="Details - Public Health Image Library(PHIL)">
            <a:extLst>
              <a:ext uri="{FF2B5EF4-FFF2-40B4-BE49-F238E27FC236}">
                <a16:creationId xmlns:a16="http://schemas.microsoft.com/office/drawing/2014/main" id="{B99780C0-EDB6-A1F5-4039-165A9CC93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3719" y="3943982"/>
            <a:ext cx="2667000" cy="18288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5" name="Picture 4" descr="A pool with green algae&#10;&#10;Description automatically generated">
            <a:extLst>
              <a:ext uri="{FF2B5EF4-FFF2-40B4-BE49-F238E27FC236}">
                <a16:creationId xmlns:a16="http://schemas.microsoft.com/office/drawing/2014/main" id="{DAEEB3D4-7CCC-D1D5-385A-9108C4D5D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513709" y="4248782"/>
            <a:ext cx="2438400" cy="1828800"/>
          </a:xfrm>
          <a:prstGeom prst="rect">
            <a:avLst/>
          </a:prstGeom>
          <a:ln>
            <a:solidFill>
              <a:schemeClr val="accent1">
                <a:lumMod val="50000"/>
              </a:schemeClr>
            </a:solidFill>
          </a:ln>
        </p:spPr>
      </p:pic>
    </p:spTree>
    <p:extLst>
      <p:ext uri="{BB962C8B-B14F-4D97-AF65-F5344CB8AC3E}">
        <p14:creationId xmlns:p14="http://schemas.microsoft.com/office/powerpoint/2010/main" val="1476827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419101" y="2919320"/>
            <a:ext cx="3807041"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pic>
        <p:nvPicPr>
          <p:cNvPr id="22530" name="Picture 2" descr="Westnile.ca.gov | California West Nile Virus Website">
            <a:extLst>
              <a:ext uri="{FF2B5EF4-FFF2-40B4-BE49-F238E27FC236}">
                <a16:creationId xmlns:a16="http://schemas.microsoft.com/office/drawing/2014/main" id="{34A5850D-8890-2560-01B1-235CCA6A479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4117" y="1863090"/>
            <a:ext cx="6448782" cy="384048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4B9FA95A-8784-74DB-AAE5-6E66E594DAF2}"/>
              </a:ext>
            </a:extLst>
          </p:cNvPr>
          <p:cNvSpPr txBox="1">
            <a:spLocks/>
          </p:cNvSpPr>
          <p:nvPr/>
        </p:nvSpPr>
        <p:spPr>
          <a:xfrm>
            <a:off x="5335929" y="369605"/>
            <a:ext cx="5636871" cy="6486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n-lt"/>
              </a:rPr>
              <a:t>West Nile virus</a:t>
            </a:r>
          </a:p>
        </p:txBody>
      </p:sp>
    </p:spTree>
    <p:extLst>
      <p:ext uri="{BB962C8B-B14F-4D97-AF65-F5344CB8AC3E}">
        <p14:creationId xmlns:p14="http://schemas.microsoft.com/office/powerpoint/2010/main" val="3068343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8E18-A6E3-F044-B202-693CCEC6622B}"/>
              </a:ext>
            </a:extLst>
          </p:cNvPr>
          <p:cNvSpPr>
            <a:spLocks noGrp="1"/>
          </p:cNvSpPr>
          <p:nvPr>
            <p:ph type="body" sz="quarter" idx="11"/>
          </p:nvPr>
        </p:nvSpPr>
        <p:spPr>
          <a:xfrm>
            <a:off x="124248" y="2237956"/>
            <a:ext cx="5211681" cy="2357195"/>
          </a:xfrm>
        </p:spPr>
        <p:txBody>
          <a:bodyPr>
            <a:normAutofit/>
          </a:bodyPr>
          <a:lstStyle/>
          <a:p>
            <a:r>
              <a:rPr lang="en-US" sz="2800" i="1" dirty="0"/>
              <a:t>Culex pipiens</a:t>
            </a:r>
          </a:p>
          <a:p>
            <a:r>
              <a:rPr lang="en-US" sz="2000" b="0" dirty="0"/>
              <a:t>Northern house mosquito</a:t>
            </a:r>
          </a:p>
          <a:p>
            <a:endParaRPr lang="en-US" sz="2000" dirty="0"/>
          </a:p>
          <a:p>
            <a:r>
              <a:rPr lang="en-US" sz="2800" i="1" dirty="0"/>
              <a:t>Culex </a:t>
            </a:r>
            <a:r>
              <a:rPr lang="en-US" sz="2800" i="1" dirty="0" err="1"/>
              <a:t>quinquefasciatus</a:t>
            </a:r>
            <a:endParaRPr lang="en-US" sz="2800" i="1" dirty="0"/>
          </a:p>
          <a:p>
            <a:r>
              <a:rPr lang="en-US" sz="2000" b="0" dirty="0"/>
              <a:t>Southern house mosquito</a:t>
            </a:r>
          </a:p>
          <a:p>
            <a:endParaRPr lang="en-US" sz="3200" i="1" dirty="0"/>
          </a:p>
          <a:p>
            <a:endParaRPr lang="en-US" sz="3200" dirty="0"/>
          </a:p>
          <a:p>
            <a:endParaRPr lang="en-US" sz="3200" dirty="0"/>
          </a:p>
        </p:txBody>
      </p:sp>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124248" y="1384462"/>
            <a:ext cx="3942507"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pic>
        <p:nvPicPr>
          <p:cNvPr id="2050" name="Picture 2" descr="Adult female Culex quinquefasciatus mosquito before a blood meal">
            <a:extLst>
              <a:ext uri="{FF2B5EF4-FFF2-40B4-BE49-F238E27FC236}">
                <a16:creationId xmlns:a16="http://schemas.microsoft.com/office/drawing/2014/main" id="{4B431664-5465-8EBE-9C4C-2400D6644D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75593" y="4027990"/>
            <a:ext cx="2741930" cy="18288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descr="undefined">
            <a:extLst>
              <a:ext uri="{FF2B5EF4-FFF2-40B4-BE49-F238E27FC236}">
                <a16:creationId xmlns:a16="http://schemas.microsoft.com/office/drawing/2014/main" id="{298D4C54-152A-B0FC-07A3-C628E4FA9C7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67451" y="4027990"/>
            <a:ext cx="2586190" cy="18288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3318F44-6FA8-3112-86FF-3DF0C40B833D}"/>
              </a:ext>
            </a:extLst>
          </p:cNvPr>
          <p:cNvSpPr txBox="1">
            <a:spLocks/>
          </p:cNvSpPr>
          <p:nvPr/>
        </p:nvSpPr>
        <p:spPr>
          <a:xfrm>
            <a:off x="5335929" y="706053"/>
            <a:ext cx="6279329" cy="53127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Important vectors of West Nile virus in California</a:t>
            </a:r>
          </a:p>
          <a:p>
            <a:pPr marL="571500" indent="-571500" algn="l">
              <a:buFont typeface="Arial" panose="020B0604020202020204" pitchFamily="34" charset="0"/>
              <a:buChar char="•"/>
            </a:pPr>
            <a:r>
              <a:rPr lang="en-US" sz="3200" dirty="0">
                <a:latin typeface="+mn-lt"/>
              </a:rPr>
              <a:t>Larvae found in wide range of sources, including urban sources</a:t>
            </a:r>
          </a:p>
          <a:p>
            <a:pPr marL="571500" indent="-571500" algn="l">
              <a:buFont typeface="Arial" panose="020B0604020202020204" pitchFamily="34" charset="0"/>
              <a:buChar char="•"/>
            </a:pPr>
            <a:r>
              <a:rPr lang="en-US" sz="3200" dirty="0">
                <a:latin typeface="+mn-lt"/>
              </a:rPr>
              <a:t>Prefer to feed on birds</a:t>
            </a:r>
          </a:p>
          <a:p>
            <a:pPr marL="571500" indent="-571500" algn="l">
              <a:buFont typeface="Arial" panose="020B0604020202020204" pitchFamily="34" charset="0"/>
              <a:buChar char="•"/>
            </a:pPr>
            <a:endParaRPr lang="en-US" sz="3200" dirty="0">
              <a:latin typeface="+mn-lt"/>
            </a:endParaRPr>
          </a:p>
        </p:txBody>
      </p:sp>
    </p:spTree>
    <p:extLst>
      <p:ext uri="{BB962C8B-B14F-4D97-AF65-F5344CB8AC3E}">
        <p14:creationId xmlns:p14="http://schemas.microsoft.com/office/powerpoint/2010/main" val="1374443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8E18-A6E3-F044-B202-693CCEC6622B}"/>
              </a:ext>
            </a:extLst>
          </p:cNvPr>
          <p:cNvSpPr>
            <a:spLocks noGrp="1"/>
          </p:cNvSpPr>
          <p:nvPr>
            <p:ph type="body" sz="quarter" idx="11"/>
          </p:nvPr>
        </p:nvSpPr>
        <p:spPr>
          <a:xfrm>
            <a:off x="124248" y="2754775"/>
            <a:ext cx="5211681" cy="1840376"/>
          </a:xfrm>
        </p:spPr>
        <p:txBody>
          <a:bodyPr>
            <a:normAutofit/>
          </a:bodyPr>
          <a:lstStyle/>
          <a:p>
            <a:r>
              <a:rPr lang="en-US" sz="2800" i="1" dirty="0"/>
              <a:t>Anopheles </a:t>
            </a:r>
            <a:r>
              <a:rPr lang="en-US" sz="2800" i="1" dirty="0" err="1"/>
              <a:t>freeborni</a:t>
            </a:r>
            <a:endParaRPr lang="en-US" sz="2800" i="1" dirty="0"/>
          </a:p>
          <a:p>
            <a:r>
              <a:rPr lang="en-US" sz="2000" b="0" dirty="0"/>
              <a:t>Western malaria mosquito</a:t>
            </a:r>
            <a:endParaRPr lang="en-US" sz="3200" b="0" dirty="0"/>
          </a:p>
        </p:txBody>
      </p:sp>
      <p:sp>
        <p:nvSpPr>
          <p:cNvPr id="4" name="Text Placeholder 1">
            <a:extLst>
              <a:ext uri="{FF2B5EF4-FFF2-40B4-BE49-F238E27FC236}">
                <a16:creationId xmlns:a16="http://schemas.microsoft.com/office/drawing/2014/main" id="{12A9A952-078A-7EBB-FE69-08A3E266A2B1}"/>
              </a:ext>
            </a:extLst>
          </p:cNvPr>
          <p:cNvSpPr txBox="1">
            <a:spLocks/>
          </p:cNvSpPr>
          <p:nvPr/>
        </p:nvSpPr>
        <p:spPr>
          <a:xfrm>
            <a:off x="5335929" y="567158"/>
            <a:ext cx="6279329" cy="39006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Historical vector of malaria in California</a:t>
            </a:r>
          </a:p>
          <a:p>
            <a:pPr marL="571500" indent="-571500" algn="l">
              <a:buFont typeface="Arial" panose="020B0604020202020204" pitchFamily="34" charset="0"/>
              <a:buChar char="•"/>
            </a:pPr>
            <a:r>
              <a:rPr lang="en-US" sz="3200" dirty="0">
                <a:latin typeface="+mn-lt"/>
              </a:rPr>
              <a:t>Larvae found in larger water bodies with algal growth, including rice fields</a:t>
            </a:r>
          </a:p>
          <a:p>
            <a:pPr marL="571500" indent="-571500" algn="l">
              <a:buFont typeface="Arial" panose="020B0604020202020204" pitchFamily="34" charset="0"/>
              <a:buChar char="•"/>
            </a:pPr>
            <a:r>
              <a:rPr lang="en-US" sz="3200" dirty="0">
                <a:latin typeface="+mn-lt"/>
              </a:rPr>
              <a:t>Prefer to feed on large mammals</a:t>
            </a:r>
          </a:p>
          <a:p>
            <a:pPr marL="571500" indent="-571500" algn="l">
              <a:buFont typeface="Arial" panose="020B0604020202020204" pitchFamily="34" charset="0"/>
              <a:buChar char="•"/>
            </a:pPr>
            <a:endParaRPr lang="en-US" sz="3200" dirty="0">
              <a:latin typeface="+mn-lt"/>
            </a:endParaRPr>
          </a:p>
          <a:p>
            <a:pPr marL="571500" indent="-571500" algn="l">
              <a:buFont typeface="Arial" panose="020B0604020202020204" pitchFamily="34" charset="0"/>
              <a:buChar char="•"/>
            </a:pPr>
            <a:endParaRPr lang="en-US" sz="3200" dirty="0">
              <a:latin typeface="+mn-lt"/>
            </a:endParaRPr>
          </a:p>
        </p:txBody>
      </p:sp>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124248" y="2007812"/>
            <a:ext cx="3648996"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pic>
        <p:nvPicPr>
          <p:cNvPr id="3074" name="Picture 2" descr="BOLD Systems: Taxonomy Browser - Anopheles freeborni {species}">
            <a:extLst>
              <a:ext uri="{FF2B5EF4-FFF2-40B4-BE49-F238E27FC236}">
                <a16:creationId xmlns:a16="http://schemas.microsoft.com/office/drawing/2014/main" id="{A3856A91-54F5-35F8-C55A-86D4BC19F3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43058" y="3903138"/>
            <a:ext cx="2278405" cy="22860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076" name="Picture 4" descr="Beef cattle grazing more help than harm for endangered plants and animals -  Green Blog - ANR Blogs">
            <a:extLst>
              <a:ext uri="{FF2B5EF4-FFF2-40B4-BE49-F238E27FC236}">
                <a16:creationId xmlns:a16="http://schemas.microsoft.com/office/drawing/2014/main" id="{F0804A58-3B8F-E5C1-FB5E-E1ADC070FF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3665" y="3903138"/>
            <a:ext cx="3051928" cy="22860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21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8E18-A6E3-F044-B202-693CCEC6622B}"/>
              </a:ext>
            </a:extLst>
          </p:cNvPr>
          <p:cNvSpPr>
            <a:spLocks noGrp="1"/>
          </p:cNvSpPr>
          <p:nvPr>
            <p:ph type="body" sz="quarter" idx="11"/>
          </p:nvPr>
        </p:nvSpPr>
        <p:spPr>
          <a:xfrm>
            <a:off x="124248" y="2754775"/>
            <a:ext cx="5211681" cy="1840376"/>
          </a:xfrm>
        </p:spPr>
        <p:txBody>
          <a:bodyPr>
            <a:normAutofit/>
          </a:bodyPr>
          <a:lstStyle/>
          <a:p>
            <a:r>
              <a:rPr lang="en-US" sz="2800" i="1" dirty="0"/>
              <a:t>Aedes </a:t>
            </a:r>
            <a:r>
              <a:rPr lang="en-US" sz="2800" i="1" dirty="0" err="1"/>
              <a:t>sierrensis</a:t>
            </a:r>
            <a:endParaRPr lang="en-US" sz="2800" i="1" dirty="0"/>
          </a:p>
          <a:p>
            <a:r>
              <a:rPr lang="en-US" sz="2000" b="0" dirty="0"/>
              <a:t>Western </a:t>
            </a:r>
            <a:r>
              <a:rPr lang="en-US" sz="2000" b="0" dirty="0" err="1"/>
              <a:t>treehole</a:t>
            </a:r>
            <a:r>
              <a:rPr lang="en-US" sz="2000" b="0" dirty="0"/>
              <a:t> mosquito</a:t>
            </a:r>
            <a:endParaRPr lang="en-US" sz="3200" b="0" dirty="0"/>
          </a:p>
        </p:txBody>
      </p:sp>
      <p:sp>
        <p:nvSpPr>
          <p:cNvPr id="4" name="Text Placeholder 1">
            <a:extLst>
              <a:ext uri="{FF2B5EF4-FFF2-40B4-BE49-F238E27FC236}">
                <a16:creationId xmlns:a16="http://schemas.microsoft.com/office/drawing/2014/main" id="{12A9A952-078A-7EBB-FE69-08A3E266A2B1}"/>
              </a:ext>
            </a:extLst>
          </p:cNvPr>
          <p:cNvSpPr txBox="1">
            <a:spLocks/>
          </p:cNvSpPr>
          <p:nvPr/>
        </p:nvSpPr>
        <p:spPr>
          <a:xfrm>
            <a:off x="5774921" y="1105382"/>
            <a:ext cx="6279329" cy="29631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Larvae occur in water-filled cavities in trees, often oak trees</a:t>
            </a:r>
          </a:p>
          <a:p>
            <a:pPr marL="571500" indent="-571500" algn="l">
              <a:buFont typeface="Arial" panose="020B0604020202020204" pitchFamily="34" charset="0"/>
              <a:buChar char="•"/>
            </a:pPr>
            <a:r>
              <a:rPr lang="en-US" sz="3200" dirty="0">
                <a:latin typeface="+mn-lt"/>
              </a:rPr>
              <a:t>Vector of canine heartworm</a:t>
            </a:r>
          </a:p>
          <a:p>
            <a:pPr marL="571500" indent="-571500" algn="l">
              <a:buFont typeface="Arial" panose="020B0604020202020204" pitchFamily="34" charset="0"/>
              <a:buChar char="•"/>
            </a:pPr>
            <a:r>
              <a:rPr lang="en-US" sz="3200" dirty="0">
                <a:latin typeface="+mn-lt"/>
              </a:rPr>
              <a:t>Prefer to feed on mammals</a:t>
            </a:r>
          </a:p>
          <a:p>
            <a:pPr marL="571500" indent="-571500" algn="l">
              <a:buFont typeface="Arial" panose="020B0604020202020204" pitchFamily="34" charset="0"/>
              <a:buChar char="•"/>
            </a:pPr>
            <a:endParaRPr lang="en-US" sz="3200" dirty="0">
              <a:latin typeface="+mn-lt"/>
            </a:endParaRPr>
          </a:p>
          <a:p>
            <a:pPr marL="571500" indent="-571500" algn="l">
              <a:buFont typeface="Arial" panose="020B0604020202020204" pitchFamily="34" charset="0"/>
              <a:buChar char="•"/>
            </a:pPr>
            <a:endParaRPr lang="en-US" sz="3200" dirty="0">
              <a:latin typeface="+mn-lt"/>
            </a:endParaRPr>
          </a:p>
          <a:p>
            <a:pPr marL="571500" indent="-571500" algn="l">
              <a:buFont typeface="Arial" panose="020B0604020202020204" pitchFamily="34" charset="0"/>
              <a:buChar char="•"/>
            </a:pPr>
            <a:endParaRPr lang="en-US" sz="3200" dirty="0">
              <a:latin typeface="+mn-lt"/>
            </a:endParaRPr>
          </a:p>
        </p:txBody>
      </p:sp>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190070" y="2077261"/>
            <a:ext cx="3626418"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pic>
        <p:nvPicPr>
          <p:cNvPr id="4098" name="Picture 2">
            <a:extLst>
              <a:ext uri="{FF2B5EF4-FFF2-40B4-BE49-F238E27FC236}">
                <a16:creationId xmlns:a16="http://schemas.microsoft.com/office/drawing/2014/main" id="{98A5867D-2D95-7ACB-07D0-A2D0F1F9D3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4473" y="4033778"/>
            <a:ext cx="2743200" cy="18288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4100" name="Picture 4" descr="undefined">
            <a:extLst>
              <a:ext uri="{FF2B5EF4-FFF2-40B4-BE49-F238E27FC236}">
                <a16:creationId xmlns:a16="http://schemas.microsoft.com/office/drawing/2014/main" id="{E7161B4F-49A0-75F9-99FB-4BF20E92D7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27858" y="4033778"/>
            <a:ext cx="2744916" cy="18288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999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8E18-A6E3-F044-B202-693CCEC6622B}"/>
              </a:ext>
            </a:extLst>
          </p:cNvPr>
          <p:cNvSpPr>
            <a:spLocks noGrp="1"/>
          </p:cNvSpPr>
          <p:nvPr>
            <p:ph type="body" sz="quarter" idx="11"/>
          </p:nvPr>
        </p:nvSpPr>
        <p:spPr>
          <a:xfrm>
            <a:off x="124248" y="2754775"/>
            <a:ext cx="5211681" cy="1840376"/>
          </a:xfrm>
        </p:spPr>
        <p:txBody>
          <a:bodyPr>
            <a:normAutofit/>
          </a:bodyPr>
          <a:lstStyle/>
          <a:p>
            <a:r>
              <a:rPr lang="en-US" sz="2800" i="1" dirty="0"/>
              <a:t>Aedes spp.</a:t>
            </a:r>
          </a:p>
          <a:p>
            <a:r>
              <a:rPr lang="en-US" sz="2000" b="0" dirty="0"/>
              <a:t>Floodwater mosquitoes</a:t>
            </a:r>
            <a:endParaRPr lang="en-US" sz="3200" b="0" dirty="0"/>
          </a:p>
        </p:txBody>
      </p:sp>
      <p:sp>
        <p:nvSpPr>
          <p:cNvPr id="4" name="Text Placeholder 1">
            <a:extLst>
              <a:ext uri="{FF2B5EF4-FFF2-40B4-BE49-F238E27FC236}">
                <a16:creationId xmlns:a16="http://schemas.microsoft.com/office/drawing/2014/main" id="{12A9A952-078A-7EBB-FE69-08A3E266A2B1}"/>
              </a:ext>
            </a:extLst>
          </p:cNvPr>
          <p:cNvSpPr txBox="1">
            <a:spLocks/>
          </p:cNvSpPr>
          <p:nvPr/>
        </p:nvSpPr>
        <p:spPr>
          <a:xfrm>
            <a:off x="5335929" y="598392"/>
            <a:ext cx="6279329" cy="389258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Eggs remain dormant in soil</a:t>
            </a:r>
          </a:p>
          <a:p>
            <a:pPr marL="571500" indent="-571500" algn="l">
              <a:buFont typeface="Arial" panose="020B0604020202020204" pitchFamily="34" charset="0"/>
              <a:buChar char="•"/>
            </a:pPr>
            <a:r>
              <a:rPr lang="en-US" sz="3200" dirty="0">
                <a:latin typeface="+mn-lt"/>
              </a:rPr>
              <a:t>Hatch when conditions are ideal for each species</a:t>
            </a:r>
          </a:p>
          <a:p>
            <a:pPr marL="571500" indent="-571500" algn="l">
              <a:buFont typeface="Arial" panose="020B0604020202020204" pitchFamily="34" charset="0"/>
              <a:buChar char="•"/>
            </a:pPr>
            <a:r>
              <a:rPr lang="en-US" sz="3200" dirty="0">
                <a:latin typeface="+mn-lt"/>
              </a:rPr>
              <a:t>May emerge in large numbers</a:t>
            </a:r>
          </a:p>
          <a:p>
            <a:pPr marL="571500" indent="-571500" algn="l">
              <a:buFont typeface="Arial" panose="020B0604020202020204" pitchFamily="34" charset="0"/>
              <a:buChar char="•"/>
            </a:pPr>
            <a:r>
              <a:rPr lang="en-US" sz="3200" dirty="0">
                <a:latin typeface="+mn-lt"/>
              </a:rPr>
              <a:t>Most species prefer to feed on mammals</a:t>
            </a:r>
          </a:p>
          <a:p>
            <a:pPr marL="571500" indent="-571500" algn="l">
              <a:buFont typeface="Arial" panose="020B0604020202020204" pitchFamily="34" charset="0"/>
              <a:buChar char="•"/>
            </a:pPr>
            <a:r>
              <a:rPr lang="en-US" sz="3200" dirty="0">
                <a:latin typeface="+mn-lt"/>
              </a:rPr>
              <a:t>Spring, summer/fall, saltmarsh, snowmelt</a:t>
            </a:r>
          </a:p>
          <a:p>
            <a:pPr marL="571500" indent="-571500" algn="l">
              <a:buFont typeface="Arial" panose="020B0604020202020204" pitchFamily="34" charset="0"/>
              <a:buChar char="•"/>
            </a:pPr>
            <a:endParaRPr lang="en-US" sz="3200" dirty="0">
              <a:latin typeface="+mn-lt"/>
            </a:endParaRPr>
          </a:p>
          <a:p>
            <a:pPr marL="571500" indent="-571500" algn="l">
              <a:buFont typeface="Arial" panose="020B0604020202020204" pitchFamily="34" charset="0"/>
              <a:buChar char="•"/>
            </a:pPr>
            <a:endParaRPr lang="en-US" sz="3200" dirty="0">
              <a:latin typeface="+mn-lt"/>
            </a:endParaRPr>
          </a:p>
          <a:p>
            <a:pPr marL="571500" indent="-571500" algn="l">
              <a:buFont typeface="Arial" panose="020B0604020202020204" pitchFamily="34" charset="0"/>
              <a:buChar char="•"/>
            </a:pPr>
            <a:endParaRPr lang="en-US" sz="3200" dirty="0">
              <a:latin typeface="+mn-lt"/>
            </a:endParaRPr>
          </a:p>
        </p:txBody>
      </p:sp>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124248" y="2035003"/>
            <a:ext cx="3874774"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pic>
        <p:nvPicPr>
          <p:cNvPr id="6146" name="Picture 2" descr="The Wetlands Trail travels over many seasonal creeks and low-lying areas.">
            <a:extLst>
              <a:ext uri="{FF2B5EF4-FFF2-40B4-BE49-F238E27FC236}">
                <a16:creationId xmlns:a16="http://schemas.microsoft.com/office/drawing/2014/main" id="{4637D7D8-298B-4C76-F887-F0886CEC75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3508" y="4595151"/>
            <a:ext cx="3251200" cy="18288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6148" name="Picture 4" descr="Flooded pasture">
            <a:extLst>
              <a:ext uri="{FF2B5EF4-FFF2-40B4-BE49-F238E27FC236}">
                <a16:creationId xmlns:a16="http://schemas.microsoft.com/office/drawing/2014/main" id="{85281E74-F98B-B90A-8260-6A14D83B24C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5230" y="4595151"/>
            <a:ext cx="3483429" cy="18288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131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8E18-A6E3-F044-B202-693CCEC6622B}"/>
              </a:ext>
            </a:extLst>
          </p:cNvPr>
          <p:cNvSpPr>
            <a:spLocks noGrp="1"/>
          </p:cNvSpPr>
          <p:nvPr>
            <p:ph type="body" sz="quarter" idx="11"/>
          </p:nvPr>
        </p:nvSpPr>
        <p:spPr>
          <a:xfrm>
            <a:off x="124248" y="2754775"/>
            <a:ext cx="5211681" cy="1840376"/>
          </a:xfrm>
        </p:spPr>
        <p:txBody>
          <a:bodyPr>
            <a:normAutofit/>
          </a:bodyPr>
          <a:lstStyle/>
          <a:p>
            <a:r>
              <a:rPr lang="en-US" sz="2800" i="1" dirty="0"/>
              <a:t>Aedes spp.</a:t>
            </a:r>
          </a:p>
          <a:p>
            <a:r>
              <a:rPr lang="en-US" sz="2000" b="0" dirty="0"/>
              <a:t>Snowmelt mosquitoes</a:t>
            </a:r>
            <a:endParaRPr lang="en-US" sz="3200" b="0" dirty="0"/>
          </a:p>
        </p:txBody>
      </p:sp>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124248" y="2035398"/>
            <a:ext cx="3468374"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pic>
        <p:nvPicPr>
          <p:cNvPr id="8" name="Picture 7" descr="A snowy field with trees and a small pond&#10;&#10;Description automatically generated with medium confidence">
            <a:extLst>
              <a:ext uri="{FF2B5EF4-FFF2-40B4-BE49-F238E27FC236}">
                <a16:creationId xmlns:a16="http://schemas.microsoft.com/office/drawing/2014/main" id="{4D14FC3F-8F52-1625-1E8D-5487DE661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7011" y="4048840"/>
            <a:ext cx="3395243" cy="2546433"/>
          </a:xfrm>
          <a:prstGeom prst="rect">
            <a:avLst/>
          </a:prstGeom>
          <a:ln>
            <a:solidFill>
              <a:srgbClr val="33460E"/>
            </a:solidFill>
          </a:ln>
        </p:spPr>
      </p:pic>
      <p:sp>
        <p:nvSpPr>
          <p:cNvPr id="11" name="Text Placeholder 1">
            <a:extLst>
              <a:ext uri="{FF2B5EF4-FFF2-40B4-BE49-F238E27FC236}">
                <a16:creationId xmlns:a16="http://schemas.microsoft.com/office/drawing/2014/main" id="{A1D0D2FE-A2C0-00FD-A193-070784A4056D}"/>
              </a:ext>
            </a:extLst>
          </p:cNvPr>
          <p:cNvSpPr txBox="1">
            <a:spLocks/>
          </p:cNvSpPr>
          <p:nvPr/>
        </p:nvSpPr>
        <p:spPr>
          <a:xfrm>
            <a:off x="5440104" y="552093"/>
            <a:ext cx="6279329" cy="29666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Eggs remain dormant in soil</a:t>
            </a:r>
          </a:p>
          <a:p>
            <a:pPr marL="571500" indent="-571500" algn="l">
              <a:buFont typeface="Arial" panose="020B0604020202020204" pitchFamily="34" charset="0"/>
              <a:buChar char="•"/>
            </a:pPr>
            <a:r>
              <a:rPr lang="en-US" sz="3200" dirty="0">
                <a:latin typeface="+mn-lt"/>
              </a:rPr>
              <a:t>Larvae develop at low temps</a:t>
            </a:r>
          </a:p>
          <a:p>
            <a:pPr marL="571500" indent="-571500" algn="l">
              <a:buFont typeface="Arial" panose="020B0604020202020204" pitchFamily="34" charset="0"/>
              <a:buChar char="•"/>
            </a:pPr>
            <a:r>
              <a:rPr lang="en-US" sz="3200" dirty="0">
                <a:latin typeface="+mn-lt"/>
              </a:rPr>
              <a:t>May emerge in large numbers</a:t>
            </a:r>
          </a:p>
          <a:p>
            <a:pPr marL="571500" indent="-571500" algn="l">
              <a:buFont typeface="Arial" panose="020B0604020202020204" pitchFamily="34" charset="0"/>
              <a:buChar char="•"/>
            </a:pPr>
            <a:r>
              <a:rPr lang="en-US" sz="3200" dirty="0">
                <a:latin typeface="+mn-lt"/>
              </a:rPr>
              <a:t>Prefer to feed on mammals</a:t>
            </a:r>
          </a:p>
          <a:p>
            <a:pPr marL="571500" indent="-571500" algn="l">
              <a:buFont typeface="Arial" panose="020B0604020202020204" pitchFamily="34" charset="0"/>
              <a:buChar char="•"/>
            </a:pPr>
            <a:endParaRPr lang="en-US" sz="3200" dirty="0">
              <a:latin typeface="+mn-lt"/>
            </a:endParaRPr>
          </a:p>
          <a:p>
            <a:pPr marL="571500" indent="-571500" algn="l">
              <a:buFont typeface="Arial" panose="020B0604020202020204" pitchFamily="34" charset="0"/>
              <a:buChar char="•"/>
            </a:pPr>
            <a:endParaRPr lang="en-US" sz="3200" dirty="0">
              <a:latin typeface="+mn-lt"/>
            </a:endParaRPr>
          </a:p>
          <a:p>
            <a:pPr marL="571500" indent="-571500" algn="l">
              <a:buFont typeface="Arial" panose="020B0604020202020204" pitchFamily="34" charset="0"/>
              <a:buChar char="•"/>
            </a:pPr>
            <a:endParaRPr lang="en-US" sz="3200" dirty="0">
              <a:latin typeface="+mn-lt"/>
            </a:endParaRPr>
          </a:p>
        </p:txBody>
      </p:sp>
      <p:pic>
        <p:nvPicPr>
          <p:cNvPr id="1026" name="Picture 2">
            <a:extLst>
              <a:ext uri="{FF2B5EF4-FFF2-40B4-BE49-F238E27FC236}">
                <a16:creationId xmlns:a16="http://schemas.microsoft.com/office/drawing/2014/main" id="{740C513D-4716-C510-A56D-7A07F9ADEFC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5458" y="4048840"/>
            <a:ext cx="2654779" cy="1991084"/>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751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8E18-A6E3-F044-B202-693CCEC6622B}"/>
              </a:ext>
            </a:extLst>
          </p:cNvPr>
          <p:cNvSpPr>
            <a:spLocks noGrp="1"/>
          </p:cNvSpPr>
          <p:nvPr>
            <p:ph type="body" sz="quarter" idx="11"/>
          </p:nvPr>
        </p:nvSpPr>
        <p:spPr>
          <a:xfrm>
            <a:off x="27396" y="2236056"/>
            <a:ext cx="5211681" cy="3460831"/>
          </a:xfrm>
        </p:spPr>
        <p:txBody>
          <a:bodyPr>
            <a:normAutofit fontScale="92500" lnSpcReduction="20000"/>
          </a:bodyPr>
          <a:lstStyle/>
          <a:p>
            <a:r>
              <a:rPr lang="en-US" sz="3200" i="1" dirty="0"/>
              <a:t>Aedes aegypti</a:t>
            </a:r>
          </a:p>
          <a:p>
            <a:r>
              <a:rPr lang="en-US" sz="2400" b="0" dirty="0"/>
              <a:t>Yellow fever mosquito</a:t>
            </a:r>
          </a:p>
          <a:p>
            <a:endParaRPr lang="en-US" sz="3200" i="1" dirty="0"/>
          </a:p>
          <a:p>
            <a:r>
              <a:rPr lang="en-US" sz="3200" i="1" dirty="0"/>
              <a:t>Aedes albopictus</a:t>
            </a:r>
          </a:p>
          <a:p>
            <a:r>
              <a:rPr lang="en-US" sz="2600" b="0" dirty="0"/>
              <a:t>Asian tiger mosquito</a:t>
            </a:r>
          </a:p>
          <a:p>
            <a:endParaRPr lang="en-US" sz="3200" i="1" dirty="0"/>
          </a:p>
          <a:p>
            <a:r>
              <a:rPr lang="en-US" sz="3200" i="1" dirty="0"/>
              <a:t>Aedes </a:t>
            </a:r>
            <a:r>
              <a:rPr lang="en-US" sz="3200" i="1" dirty="0" err="1"/>
              <a:t>notoscriptus</a:t>
            </a:r>
            <a:endParaRPr lang="en-US" sz="3200" i="1" dirty="0"/>
          </a:p>
          <a:p>
            <a:r>
              <a:rPr lang="en-US" sz="2200" b="0" dirty="0"/>
              <a:t>Australian backyard mosquito</a:t>
            </a:r>
          </a:p>
          <a:p>
            <a:endParaRPr lang="en-US" sz="3600" dirty="0"/>
          </a:p>
        </p:txBody>
      </p:sp>
      <p:sp>
        <p:nvSpPr>
          <p:cNvPr id="4" name="Text Placeholder 1">
            <a:extLst>
              <a:ext uri="{FF2B5EF4-FFF2-40B4-BE49-F238E27FC236}">
                <a16:creationId xmlns:a16="http://schemas.microsoft.com/office/drawing/2014/main" id="{12A9A952-078A-7EBB-FE69-08A3E266A2B1}"/>
              </a:ext>
            </a:extLst>
          </p:cNvPr>
          <p:cNvSpPr txBox="1">
            <a:spLocks/>
          </p:cNvSpPr>
          <p:nvPr/>
        </p:nvSpPr>
        <p:spPr>
          <a:xfrm>
            <a:off x="5335929" y="436351"/>
            <a:ext cx="6279329" cy="29666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Invasive species</a:t>
            </a:r>
          </a:p>
          <a:p>
            <a:pPr marL="571500" indent="-571500" algn="l">
              <a:buFont typeface="Arial" panose="020B0604020202020204" pitchFamily="34" charset="0"/>
              <a:buChar char="•"/>
            </a:pPr>
            <a:r>
              <a:rPr lang="en-US" sz="3200" dirty="0">
                <a:latin typeface="+mn-lt"/>
              </a:rPr>
              <a:t>Container breeders</a:t>
            </a:r>
          </a:p>
          <a:p>
            <a:pPr marL="571500" indent="-571500" algn="l">
              <a:buFont typeface="Arial" panose="020B0604020202020204" pitchFamily="34" charset="0"/>
              <a:buChar char="•"/>
            </a:pPr>
            <a:r>
              <a:rPr lang="en-US" sz="3200" dirty="0">
                <a:latin typeface="+mn-lt"/>
              </a:rPr>
              <a:t>Anthropophilic (habitat and feeding)</a:t>
            </a:r>
          </a:p>
          <a:p>
            <a:pPr marL="571500" indent="-571500" algn="l">
              <a:buFont typeface="Arial" panose="020B0604020202020204" pitchFamily="34" charset="0"/>
              <a:buChar char="•"/>
            </a:pPr>
            <a:r>
              <a:rPr lang="en-US" sz="3200" dirty="0">
                <a:latin typeface="+mn-lt"/>
              </a:rPr>
              <a:t>Vectors of dengue, </a:t>
            </a:r>
            <a:r>
              <a:rPr lang="en-US" sz="3200" dirty="0" err="1">
                <a:latin typeface="+mn-lt"/>
              </a:rPr>
              <a:t>chickungunya</a:t>
            </a:r>
            <a:r>
              <a:rPr lang="en-US" sz="3200" dirty="0">
                <a:latin typeface="+mn-lt"/>
              </a:rPr>
              <a:t>, Zika, other diseases</a:t>
            </a:r>
          </a:p>
          <a:p>
            <a:pPr marL="571500" indent="-571500" algn="l">
              <a:buFont typeface="Arial" panose="020B0604020202020204" pitchFamily="34" charset="0"/>
              <a:buChar char="•"/>
            </a:pPr>
            <a:endParaRPr lang="en-US" sz="3200" dirty="0">
              <a:latin typeface="+mn-lt"/>
            </a:endParaRPr>
          </a:p>
          <a:p>
            <a:pPr marL="571500" indent="-571500" algn="l">
              <a:buFont typeface="Arial" panose="020B0604020202020204" pitchFamily="34" charset="0"/>
              <a:buChar char="•"/>
            </a:pPr>
            <a:endParaRPr lang="en-US" sz="3200" dirty="0">
              <a:latin typeface="+mn-lt"/>
            </a:endParaRPr>
          </a:p>
        </p:txBody>
      </p:sp>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27396" y="1409976"/>
            <a:ext cx="3569974"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pic>
        <p:nvPicPr>
          <p:cNvPr id="7170" name="Picture 2" descr="Climate change could expose 1 billion more people to bug-borne diseases,  study says | CNN">
            <a:extLst>
              <a:ext uri="{FF2B5EF4-FFF2-40B4-BE49-F238E27FC236}">
                <a16:creationId xmlns:a16="http://schemas.microsoft.com/office/drawing/2014/main" id="{A41DE6D7-B9B3-A4EB-AA32-7053CEB92D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25954" y="4384934"/>
            <a:ext cx="3462789" cy="2311019"/>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7172" name="Picture 4" descr="Invasion Biology of Aedes albopictus - UF IFAS Florida Medical Entomology  Laboratory - University of Florida, Institute of Food and Agricultural  Sciences - UF/IFAS">
            <a:extLst>
              <a:ext uri="{FF2B5EF4-FFF2-40B4-BE49-F238E27FC236}">
                <a16:creationId xmlns:a16="http://schemas.microsoft.com/office/drawing/2014/main" id="{4A2587F9-CB22-5325-85BF-3ADCDDF0CF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3566" y="3628664"/>
            <a:ext cx="3868137" cy="2235783"/>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517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8E18-A6E3-F044-B202-693CCEC6622B}"/>
              </a:ext>
            </a:extLst>
          </p:cNvPr>
          <p:cNvSpPr>
            <a:spLocks noGrp="1"/>
          </p:cNvSpPr>
          <p:nvPr>
            <p:ph type="body" sz="quarter" idx="11"/>
          </p:nvPr>
        </p:nvSpPr>
        <p:spPr>
          <a:xfrm>
            <a:off x="994411" y="1445968"/>
            <a:ext cx="2811780" cy="1019359"/>
          </a:xfrm>
        </p:spPr>
        <p:txBody>
          <a:bodyPr>
            <a:normAutofit/>
          </a:bodyPr>
          <a:lstStyle/>
          <a:p>
            <a:r>
              <a:rPr lang="en-US" sz="2400" i="1" dirty="0"/>
              <a:t>Aedes aegypti</a:t>
            </a:r>
          </a:p>
          <a:p>
            <a:r>
              <a:rPr lang="en-US" sz="1800" b="0" dirty="0"/>
              <a:t>Yellow fever mosquito</a:t>
            </a:r>
            <a:endParaRPr lang="en-US" sz="2800" b="0" dirty="0"/>
          </a:p>
        </p:txBody>
      </p:sp>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4333589" y="266861"/>
            <a:ext cx="3524818"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solidFill>
                  <a:schemeClr val="tx1"/>
                </a:solidFill>
              </a:rPr>
              <a:t>Mosquitoes</a:t>
            </a:r>
            <a:endParaRPr lang="en-US" dirty="0">
              <a:solidFill>
                <a:schemeClr val="tx1"/>
              </a:solidFill>
            </a:endParaRPr>
          </a:p>
        </p:txBody>
      </p:sp>
      <p:sp>
        <p:nvSpPr>
          <p:cNvPr id="2" name="Text Placeholder 2">
            <a:extLst>
              <a:ext uri="{FF2B5EF4-FFF2-40B4-BE49-F238E27FC236}">
                <a16:creationId xmlns:a16="http://schemas.microsoft.com/office/drawing/2014/main" id="{0F3CE1F3-D7F1-38B4-0F04-3E485896E4DD}"/>
              </a:ext>
            </a:extLst>
          </p:cNvPr>
          <p:cNvSpPr txBox="1">
            <a:spLocks/>
          </p:cNvSpPr>
          <p:nvPr/>
        </p:nvSpPr>
        <p:spPr>
          <a:xfrm>
            <a:off x="4533900" y="1457266"/>
            <a:ext cx="3124199" cy="12287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t>Aedes albopictus</a:t>
            </a:r>
          </a:p>
          <a:p>
            <a:r>
              <a:rPr lang="en-US" sz="2000" b="0" dirty="0"/>
              <a:t>Asian tiger mosquito</a:t>
            </a:r>
            <a:endParaRPr lang="en-US" sz="2800" b="0" dirty="0"/>
          </a:p>
        </p:txBody>
      </p:sp>
      <p:sp>
        <p:nvSpPr>
          <p:cNvPr id="5" name="Text Placeholder 2">
            <a:extLst>
              <a:ext uri="{FF2B5EF4-FFF2-40B4-BE49-F238E27FC236}">
                <a16:creationId xmlns:a16="http://schemas.microsoft.com/office/drawing/2014/main" id="{E830EAF3-1456-6AA8-5954-4E37CF9AC3BD}"/>
              </a:ext>
            </a:extLst>
          </p:cNvPr>
          <p:cNvSpPr txBox="1">
            <a:spLocks/>
          </p:cNvSpPr>
          <p:nvPr/>
        </p:nvSpPr>
        <p:spPr>
          <a:xfrm>
            <a:off x="8367159" y="1449403"/>
            <a:ext cx="3824841"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t>Aedes </a:t>
            </a:r>
            <a:r>
              <a:rPr lang="en-US" sz="2400" i="1" dirty="0" err="1"/>
              <a:t>notoscriptus</a:t>
            </a:r>
            <a:endParaRPr lang="en-US" sz="2400" i="1" dirty="0"/>
          </a:p>
          <a:p>
            <a:r>
              <a:rPr lang="en-US" sz="1800" b="0" dirty="0"/>
              <a:t>Australian backyard mosquito</a:t>
            </a:r>
          </a:p>
          <a:p>
            <a:endParaRPr lang="en-US" sz="2800" dirty="0"/>
          </a:p>
        </p:txBody>
      </p:sp>
      <p:pic>
        <p:nvPicPr>
          <p:cNvPr id="8" name="Picture 7">
            <a:extLst>
              <a:ext uri="{FF2B5EF4-FFF2-40B4-BE49-F238E27FC236}">
                <a16:creationId xmlns:a16="http://schemas.microsoft.com/office/drawing/2014/main" id="{748BBF4A-DDDB-8781-88F0-14B6DA807E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10"/>
          <a:stretch/>
        </p:blipFill>
        <p:spPr>
          <a:xfrm>
            <a:off x="8436163" y="2559322"/>
            <a:ext cx="3004677" cy="3657600"/>
          </a:xfrm>
          <a:prstGeom prst="rect">
            <a:avLst/>
          </a:prstGeom>
          <a:ln>
            <a:solidFill>
              <a:srgbClr val="33460E"/>
            </a:solidFill>
          </a:ln>
        </p:spPr>
      </p:pic>
      <p:pic>
        <p:nvPicPr>
          <p:cNvPr id="10" name="Picture 9">
            <a:extLst>
              <a:ext uri="{FF2B5EF4-FFF2-40B4-BE49-F238E27FC236}">
                <a16:creationId xmlns:a16="http://schemas.microsoft.com/office/drawing/2014/main" id="{B2150324-42DA-95AD-AC90-C3B935AFBF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074" r="6261"/>
          <a:stretch/>
        </p:blipFill>
        <p:spPr>
          <a:xfrm>
            <a:off x="842910" y="2560439"/>
            <a:ext cx="2912925" cy="3657600"/>
          </a:xfrm>
          <a:prstGeom prst="rect">
            <a:avLst/>
          </a:prstGeom>
          <a:ln>
            <a:solidFill>
              <a:srgbClr val="33460E"/>
            </a:solidFill>
          </a:ln>
        </p:spPr>
      </p:pic>
      <p:pic>
        <p:nvPicPr>
          <p:cNvPr id="12" name="Picture 11">
            <a:extLst>
              <a:ext uri="{FF2B5EF4-FFF2-40B4-BE49-F238E27FC236}">
                <a16:creationId xmlns:a16="http://schemas.microsoft.com/office/drawing/2014/main" id="{CD65F789-8A63-864E-A19D-3F317419C1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304"/>
          <a:stretch/>
        </p:blipFill>
        <p:spPr>
          <a:xfrm>
            <a:off x="4639537" y="2560439"/>
            <a:ext cx="2912923" cy="3657600"/>
          </a:xfrm>
          <a:prstGeom prst="rect">
            <a:avLst/>
          </a:prstGeom>
          <a:ln>
            <a:solidFill>
              <a:srgbClr val="33460E"/>
            </a:solidFill>
          </a:ln>
        </p:spPr>
      </p:pic>
    </p:spTree>
    <p:extLst>
      <p:ext uri="{BB962C8B-B14F-4D97-AF65-F5344CB8AC3E}">
        <p14:creationId xmlns:p14="http://schemas.microsoft.com/office/powerpoint/2010/main" val="4115727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8E18-A6E3-F044-B202-693CCEC6622B}"/>
              </a:ext>
            </a:extLst>
          </p:cNvPr>
          <p:cNvSpPr>
            <a:spLocks noGrp="1"/>
          </p:cNvSpPr>
          <p:nvPr>
            <p:ph type="body" sz="quarter" idx="11"/>
          </p:nvPr>
        </p:nvSpPr>
        <p:spPr>
          <a:xfrm>
            <a:off x="124248" y="3025421"/>
            <a:ext cx="5211681" cy="2013789"/>
          </a:xfrm>
        </p:spPr>
        <p:txBody>
          <a:bodyPr>
            <a:normAutofit/>
          </a:bodyPr>
          <a:lstStyle/>
          <a:p>
            <a:r>
              <a:rPr lang="en-US" sz="3200" i="1" dirty="0"/>
              <a:t>Ixodes </a:t>
            </a:r>
            <a:r>
              <a:rPr lang="en-US" sz="3200" i="1" dirty="0" err="1"/>
              <a:t>pacificus</a:t>
            </a:r>
            <a:endParaRPr lang="en-US" sz="3200" i="1" dirty="0"/>
          </a:p>
          <a:p>
            <a:r>
              <a:rPr lang="en-US" sz="2400" b="0" dirty="0"/>
              <a:t>Western blacklegged tick</a:t>
            </a:r>
          </a:p>
          <a:p>
            <a:endParaRPr lang="en-US" sz="3200" dirty="0"/>
          </a:p>
        </p:txBody>
      </p:sp>
      <p:sp>
        <p:nvSpPr>
          <p:cNvPr id="4" name="Text Placeholder 1">
            <a:extLst>
              <a:ext uri="{FF2B5EF4-FFF2-40B4-BE49-F238E27FC236}">
                <a16:creationId xmlns:a16="http://schemas.microsoft.com/office/drawing/2014/main" id="{12A9A952-078A-7EBB-FE69-08A3E266A2B1}"/>
              </a:ext>
            </a:extLst>
          </p:cNvPr>
          <p:cNvSpPr txBox="1">
            <a:spLocks/>
          </p:cNvSpPr>
          <p:nvPr/>
        </p:nvSpPr>
        <p:spPr>
          <a:xfrm>
            <a:off x="4577723" y="874564"/>
            <a:ext cx="7859209" cy="24802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Lyme disease vector in the Western US</a:t>
            </a:r>
          </a:p>
          <a:p>
            <a:pPr marL="571500" indent="-571500" algn="l">
              <a:buFont typeface="Arial" panose="020B0604020202020204" pitchFamily="34" charset="0"/>
              <a:buChar char="•"/>
            </a:pPr>
            <a:r>
              <a:rPr lang="en-US" sz="3200" dirty="0">
                <a:latin typeface="+mn-lt"/>
              </a:rPr>
              <a:t>Bites may occur year-round, but highest risk in winter and spring</a:t>
            </a:r>
          </a:p>
        </p:txBody>
      </p:sp>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124248" y="2218409"/>
            <a:ext cx="2350804"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Ticks</a:t>
            </a:r>
            <a:endParaRPr lang="en-US" dirty="0"/>
          </a:p>
        </p:txBody>
      </p:sp>
      <p:pic>
        <p:nvPicPr>
          <p:cNvPr id="11268" name="Picture 4" descr="Lyme Disease">
            <a:extLst>
              <a:ext uri="{FF2B5EF4-FFF2-40B4-BE49-F238E27FC236}">
                <a16:creationId xmlns:a16="http://schemas.microsoft.com/office/drawing/2014/main" id="{9701018C-199C-9642-7779-C5CE012BA0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97896" y="3702458"/>
            <a:ext cx="2559936" cy="2403328"/>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130CE8E1-9457-D57D-0DC3-082F0D59EF4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66183" y="3702458"/>
            <a:ext cx="3579779" cy="267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08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47073"/>
            <a:ext cx="9386888" cy="662109"/>
          </a:xfrm>
        </p:spPr>
        <p:txBody>
          <a:bodyPr>
            <a:normAutofit/>
          </a:bodyPr>
          <a:lstStyle/>
          <a:p>
            <a:r>
              <a:rPr lang="en-US" b="1" dirty="0"/>
              <a:t>Public Health Pests</a:t>
            </a:r>
          </a:p>
        </p:txBody>
      </p:sp>
      <p:sp>
        <p:nvSpPr>
          <p:cNvPr id="3" name="Text Placeholder 1">
            <a:extLst>
              <a:ext uri="{FF2B5EF4-FFF2-40B4-BE49-F238E27FC236}">
                <a16:creationId xmlns:a16="http://schemas.microsoft.com/office/drawing/2014/main" id="{BE50AD12-7FDC-2871-404C-D42E87B045FF}"/>
              </a:ext>
            </a:extLst>
          </p:cNvPr>
          <p:cNvSpPr txBox="1">
            <a:spLocks/>
          </p:cNvSpPr>
          <p:nvPr/>
        </p:nvSpPr>
        <p:spPr>
          <a:xfrm>
            <a:off x="506803" y="1038270"/>
            <a:ext cx="7741444" cy="31419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200" dirty="0">
                <a:latin typeface="+mn-lt"/>
              </a:rPr>
              <a:t>Transmit pathogens, bite, sting, contaminate food/environment, cause allergies, or otherwise impact the health of human populations </a:t>
            </a:r>
          </a:p>
        </p:txBody>
      </p:sp>
      <p:sp>
        <p:nvSpPr>
          <p:cNvPr id="4" name="Text Placeholder 1">
            <a:extLst>
              <a:ext uri="{FF2B5EF4-FFF2-40B4-BE49-F238E27FC236}">
                <a16:creationId xmlns:a16="http://schemas.microsoft.com/office/drawing/2014/main" id="{687F2897-9B9E-8D67-F4A5-BE40E68CC42D}"/>
              </a:ext>
            </a:extLst>
          </p:cNvPr>
          <p:cNvSpPr txBox="1">
            <a:spLocks/>
          </p:cNvSpPr>
          <p:nvPr/>
        </p:nvSpPr>
        <p:spPr>
          <a:xfrm>
            <a:off x="3943753" y="3429000"/>
            <a:ext cx="7741444" cy="31419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u="sng" dirty="0">
                <a:latin typeface="+mn-lt"/>
              </a:rPr>
              <a:t>Some examples</a:t>
            </a:r>
          </a:p>
          <a:p>
            <a:pPr lvl="1" algn="l"/>
            <a:r>
              <a:rPr lang="en-US" sz="3200" dirty="0">
                <a:latin typeface="+mn-lt"/>
              </a:rPr>
              <a:t>Mosquitoes, ticks, rats and mice, mites, cockroaches, lice, bed bugs, kissing bugs, blackflies, biting midges, house flies, filth flies, fleas, yellowjackets, ants, spiders, scorpions, centipedes</a:t>
            </a:r>
          </a:p>
        </p:txBody>
      </p:sp>
      <p:pic>
        <p:nvPicPr>
          <p:cNvPr id="6" name="Picture 5">
            <a:extLst>
              <a:ext uri="{FF2B5EF4-FFF2-40B4-BE49-F238E27FC236}">
                <a16:creationId xmlns:a16="http://schemas.microsoft.com/office/drawing/2014/main" id="{C4903A26-5224-DA50-1B7F-91C71D6AA9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05" y="3367151"/>
            <a:ext cx="2991346" cy="2743200"/>
          </a:xfrm>
          <a:prstGeom prst="rect">
            <a:avLst/>
          </a:prstGeom>
          <a:ln>
            <a:solidFill>
              <a:schemeClr val="accent1">
                <a:lumMod val="75000"/>
              </a:schemeClr>
            </a:solidFill>
          </a:ln>
        </p:spPr>
      </p:pic>
      <p:pic>
        <p:nvPicPr>
          <p:cNvPr id="8" name="Picture 7">
            <a:extLst>
              <a:ext uri="{FF2B5EF4-FFF2-40B4-BE49-F238E27FC236}">
                <a16:creationId xmlns:a16="http://schemas.microsoft.com/office/drawing/2014/main" id="{0F4BB97F-CCD2-183D-0736-93EA76E903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8647" y="1114257"/>
            <a:ext cx="2901623" cy="1930317"/>
          </a:xfrm>
          <a:prstGeom prst="rect">
            <a:avLst/>
          </a:prstGeom>
          <a:ln>
            <a:solidFill>
              <a:schemeClr val="accent1">
                <a:lumMod val="75000"/>
              </a:schemeClr>
            </a:solidFill>
          </a:ln>
        </p:spPr>
      </p:pic>
    </p:spTree>
    <p:extLst>
      <p:ext uri="{BB962C8B-B14F-4D97-AF65-F5344CB8AC3E}">
        <p14:creationId xmlns:p14="http://schemas.microsoft.com/office/powerpoint/2010/main" val="1973672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8E18-A6E3-F044-B202-693CCEC6622B}"/>
              </a:ext>
            </a:extLst>
          </p:cNvPr>
          <p:cNvSpPr>
            <a:spLocks noGrp="1"/>
          </p:cNvSpPr>
          <p:nvPr>
            <p:ph type="body" sz="quarter" idx="11"/>
          </p:nvPr>
        </p:nvSpPr>
        <p:spPr>
          <a:xfrm>
            <a:off x="92739" y="3198606"/>
            <a:ext cx="5211681" cy="2329878"/>
          </a:xfrm>
        </p:spPr>
        <p:txBody>
          <a:bodyPr>
            <a:normAutofit/>
          </a:bodyPr>
          <a:lstStyle/>
          <a:p>
            <a:r>
              <a:rPr lang="en-US" sz="3200" i="1" dirty="0"/>
              <a:t>Ixodes </a:t>
            </a:r>
            <a:r>
              <a:rPr lang="en-US" sz="3200" i="1" dirty="0" err="1"/>
              <a:t>pacificus</a:t>
            </a:r>
            <a:endParaRPr lang="en-US" sz="3200" i="1" dirty="0"/>
          </a:p>
          <a:p>
            <a:r>
              <a:rPr lang="en-US" sz="2400" b="0" dirty="0"/>
              <a:t>Western blacklegged tick</a:t>
            </a:r>
          </a:p>
          <a:p>
            <a:endParaRPr lang="en-US" sz="3200" dirty="0"/>
          </a:p>
        </p:txBody>
      </p:sp>
      <p:sp>
        <p:nvSpPr>
          <p:cNvPr id="4" name="Text Placeholder 1">
            <a:extLst>
              <a:ext uri="{FF2B5EF4-FFF2-40B4-BE49-F238E27FC236}">
                <a16:creationId xmlns:a16="http://schemas.microsoft.com/office/drawing/2014/main" id="{12A9A952-078A-7EBB-FE69-08A3E266A2B1}"/>
              </a:ext>
            </a:extLst>
          </p:cNvPr>
          <p:cNvSpPr txBox="1">
            <a:spLocks/>
          </p:cNvSpPr>
          <p:nvPr/>
        </p:nvSpPr>
        <p:spPr>
          <a:xfrm>
            <a:off x="4940256" y="523966"/>
            <a:ext cx="7159005" cy="24802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Mixed oak grassland, low to mid elevation</a:t>
            </a:r>
          </a:p>
          <a:p>
            <a:pPr marL="571500" indent="-571500" algn="l">
              <a:buFont typeface="Arial" panose="020B0604020202020204" pitchFamily="34" charset="0"/>
              <a:buChar char="•"/>
            </a:pPr>
            <a:r>
              <a:rPr lang="en-US" sz="3200" dirty="0">
                <a:latin typeface="+mn-lt"/>
              </a:rPr>
              <a:t>Adults more often found on grass, nymphs on rocks and logs</a:t>
            </a:r>
          </a:p>
        </p:txBody>
      </p:sp>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149939" y="2474149"/>
            <a:ext cx="2350804"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Ticks</a:t>
            </a:r>
            <a:endParaRPr lang="en-US" dirty="0"/>
          </a:p>
        </p:txBody>
      </p:sp>
      <p:pic>
        <p:nvPicPr>
          <p:cNvPr id="14338" name="Picture 2" descr="Environment showing where ticks are common along a trail">
            <a:extLst>
              <a:ext uri="{FF2B5EF4-FFF2-40B4-BE49-F238E27FC236}">
                <a16:creationId xmlns:a16="http://schemas.microsoft.com/office/drawing/2014/main" id="{BA351FB4-8942-A79F-4E0F-E620DBD0E8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5847" y="3004235"/>
            <a:ext cx="5927825" cy="3443078"/>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438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E2F67-7AC8-BF43-AA1C-995AE3678751}"/>
              </a:ext>
            </a:extLst>
          </p:cNvPr>
          <p:cNvSpPr>
            <a:spLocks noGrp="1"/>
          </p:cNvSpPr>
          <p:nvPr>
            <p:ph type="body" sz="quarter" idx="10"/>
          </p:nvPr>
        </p:nvSpPr>
        <p:spPr>
          <a:xfrm>
            <a:off x="4514127" y="243791"/>
            <a:ext cx="7090895" cy="1363461"/>
          </a:xfrm>
        </p:spPr>
        <p:txBody>
          <a:bodyPr>
            <a:normAutofit/>
          </a:bodyPr>
          <a:lstStyle/>
          <a:p>
            <a:r>
              <a:rPr lang="en-US" sz="3200" i="1" dirty="0"/>
              <a:t>Ixodes </a:t>
            </a:r>
            <a:r>
              <a:rPr lang="en-US" sz="3200" i="1" dirty="0" err="1"/>
              <a:t>pacificus</a:t>
            </a:r>
            <a:endParaRPr lang="en-US" sz="3200" i="1" dirty="0"/>
          </a:p>
          <a:p>
            <a:r>
              <a:rPr lang="en-US" sz="3200" dirty="0"/>
              <a:t>Western blacklegged tick</a:t>
            </a:r>
          </a:p>
        </p:txBody>
      </p:sp>
      <p:pic>
        <p:nvPicPr>
          <p:cNvPr id="11266" name="Picture 2" descr="Transmission of Bacteria that Cause Lyme Disease (Transmission cycle graphic)">
            <a:extLst>
              <a:ext uri="{FF2B5EF4-FFF2-40B4-BE49-F238E27FC236}">
                <a16:creationId xmlns:a16="http://schemas.microsoft.com/office/drawing/2014/main" id="{B7854394-D345-0A05-244B-C3587569F8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8762" y="1521708"/>
            <a:ext cx="10191750" cy="5000625"/>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890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lstStyle/>
          <a:p>
            <a:r>
              <a:rPr lang="en-US" b="1" dirty="0"/>
              <a:t>Ticks – MVCD activities</a:t>
            </a:r>
          </a:p>
        </p:txBody>
      </p:sp>
      <p:sp>
        <p:nvSpPr>
          <p:cNvPr id="3" name="Text Placeholder 1">
            <a:extLst>
              <a:ext uri="{FF2B5EF4-FFF2-40B4-BE49-F238E27FC236}">
                <a16:creationId xmlns:a16="http://schemas.microsoft.com/office/drawing/2014/main" id="{BE50AD12-7FDC-2871-404C-D42E87B045FF}"/>
              </a:ext>
            </a:extLst>
          </p:cNvPr>
          <p:cNvSpPr txBox="1">
            <a:spLocks/>
          </p:cNvSpPr>
          <p:nvPr/>
        </p:nvSpPr>
        <p:spPr>
          <a:xfrm>
            <a:off x="1402556" y="1365390"/>
            <a:ext cx="9386888" cy="49775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dirty="0"/>
              <a:t>Tick surveillance</a:t>
            </a:r>
          </a:p>
          <a:p>
            <a:pPr algn="l"/>
            <a:endParaRPr lang="en-US" dirty="0"/>
          </a:p>
          <a:p>
            <a:pPr marL="571500" indent="-571500" algn="l">
              <a:buFont typeface="Arial" panose="020B0604020202020204" pitchFamily="34" charset="0"/>
              <a:buChar char="•"/>
            </a:pPr>
            <a:r>
              <a:rPr lang="en-US" dirty="0"/>
              <a:t>Pathogen testing</a:t>
            </a:r>
          </a:p>
          <a:p>
            <a:pPr marL="571500" indent="-571500" algn="l">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26416480-F000-7A82-49E7-52012EB6C4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033" y="3905989"/>
            <a:ext cx="2057400" cy="2743200"/>
          </a:xfrm>
          <a:prstGeom prst="rect">
            <a:avLst/>
          </a:prstGeom>
          <a:ln>
            <a:solidFill>
              <a:schemeClr val="accent1">
                <a:lumMod val="50000"/>
              </a:schemeClr>
            </a:solidFill>
          </a:ln>
        </p:spPr>
      </p:pic>
      <p:pic>
        <p:nvPicPr>
          <p:cNvPr id="17412" name="Picture 4" descr="Veterinarian has warning for pet owners after dozens of ticks are found on  cat">
            <a:extLst>
              <a:ext uri="{FF2B5EF4-FFF2-40B4-BE49-F238E27FC236}">
                <a16:creationId xmlns:a16="http://schemas.microsoft.com/office/drawing/2014/main" id="{F61993E6-5086-4EDA-7EF5-2A5C328C4A1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00012" y="4363189"/>
            <a:ext cx="1369483" cy="18288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7414" name="Picture 6" descr="Polymerase chain reaction - Wikipedia">
            <a:extLst>
              <a:ext uri="{FF2B5EF4-FFF2-40B4-BE49-F238E27FC236}">
                <a16:creationId xmlns:a16="http://schemas.microsoft.com/office/drawing/2014/main" id="{77B253E0-B35D-3CD0-3B4C-6C76E6D430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80266" y="4363189"/>
            <a:ext cx="2230244" cy="18288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C0865D7-F9A5-258F-DBC3-69DCC2E6D153}"/>
              </a:ext>
            </a:extLst>
          </p:cNvPr>
          <p:cNvPicPr>
            <a:picLocks noChangeAspect="1"/>
          </p:cNvPicPr>
          <p:nvPr/>
        </p:nvPicPr>
        <p:blipFill>
          <a:blip r:embed="rId6"/>
          <a:stretch>
            <a:fillRect/>
          </a:stretch>
        </p:blipFill>
        <p:spPr>
          <a:xfrm>
            <a:off x="7739141" y="1365390"/>
            <a:ext cx="4109324" cy="4280206"/>
          </a:xfrm>
          <a:prstGeom prst="rect">
            <a:avLst/>
          </a:prstGeom>
          <a:ln>
            <a:solidFill>
              <a:srgbClr val="33460E"/>
            </a:solidFill>
          </a:ln>
        </p:spPr>
      </p:pic>
    </p:spTree>
    <p:extLst>
      <p:ext uri="{BB962C8B-B14F-4D97-AF65-F5344CB8AC3E}">
        <p14:creationId xmlns:p14="http://schemas.microsoft.com/office/powerpoint/2010/main" val="2345480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lstStyle/>
          <a:p>
            <a:r>
              <a:rPr lang="en-US" b="1" dirty="0"/>
              <a:t>Ticks – what residents can do</a:t>
            </a:r>
          </a:p>
        </p:txBody>
      </p:sp>
      <p:sp>
        <p:nvSpPr>
          <p:cNvPr id="3" name="Text Placeholder 1">
            <a:extLst>
              <a:ext uri="{FF2B5EF4-FFF2-40B4-BE49-F238E27FC236}">
                <a16:creationId xmlns:a16="http://schemas.microsoft.com/office/drawing/2014/main" id="{BE50AD12-7FDC-2871-404C-D42E87B045FF}"/>
              </a:ext>
            </a:extLst>
          </p:cNvPr>
          <p:cNvSpPr txBox="1">
            <a:spLocks/>
          </p:cNvSpPr>
          <p:nvPr/>
        </p:nvSpPr>
        <p:spPr>
          <a:xfrm>
            <a:off x="526695" y="1504708"/>
            <a:ext cx="7382629" cy="49775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Property management</a:t>
            </a:r>
          </a:p>
          <a:p>
            <a:pPr marL="1028700" lvl="1" indent="-571500" algn="l">
              <a:buFont typeface="Courier New" panose="02070309020205020404" pitchFamily="49" charset="0"/>
              <a:buChar char="o"/>
            </a:pPr>
            <a:r>
              <a:rPr lang="en-US" sz="3200" dirty="0">
                <a:latin typeface="+mn-lt"/>
              </a:rPr>
              <a:t>Keep grass short</a:t>
            </a:r>
          </a:p>
          <a:p>
            <a:pPr marL="1028700" lvl="1" indent="-571500" algn="l">
              <a:buFont typeface="Courier New" panose="02070309020205020404" pitchFamily="49" charset="0"/>
              <a:buChar char="o"/>
            </a:pPr>
            <a:r>
              <a:rPr lang="en-US" sz="3200" dirty="0">
                <a:latin typeface="+mn-lt"/>
              </a:rPr>
              <a:t>Remove debris</a:t>
            </a:r>
          </a:p>
          <a:p>
            <a:pPr marL="1028700" lvl="1" indent="-571500" algn="l">
              <a:buFont typeface="Courier New" panose="02070309020205020404" pitchFamily="49" charset="0"/>
              <a:buChar char="o"/>
            </a:pPr>
            <a:r>
              <a:rPr lang="en-US" sz="3200" dirty="0">
                <a:latin typeface="+mn-lt"/>
              </a:rPr>
              <a:t>Exclude wildlife</a:t>
            </a:r>
          </a:p>
          <a:p>
            <a:pPr marL="571500" indent="-571500" algn="l">
              <a:buFont typeface="Arial" panose="020B0604020202020204" pitchFamily="34" charset="0"/>
              <a:buChar char="•"/>
            </a:pPr>
            <a:endParaRPr lang="en-US" sz="3200" dirty="0">
              <a:latin typeface="+mn-lt"/>
            </a:endParaRPr>
          </a:p>
        </p:txBody>
      </p:sp>
      <p:pic>
        <p:nvPicPr>
          <p:cNvPr id="22532" name="Picture 4" descr="Into the Woods for a Lot Turned into Magical Garden Rooms - This Old House">
            <a:extLst>
              <a:ext uri="{FF2B5EF4-FFF2-40B4-BE49-F238E27FC236}">
                <a16:creationId xmlns:a16="http://schemas.microsoft.com/office/drawing/2014/main" id="{12EE8FEF-7A1B-61E4-5564-201C9A2E83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8310" y="1504709"/>
            <a:ext cx="5016852" cy="3345084"/>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000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lstStyle/>
          <a:p>
            <a:r>
              <a:rPr lang="en-US" b="1" dirty="0"/>
              <a:t>Ticks – what residents can do</a:t>
            </a:r>
          </a:p>
        </p:txBody>
      </p:sp>
      <p:sp>
        <p:nvSpPr>
          <p:cNvPr id="3" name="Text Placeholder 1">
            <a:extLst>
              <a:ext uri="{FF2B5EF4-FFF2-40B4-BE49-F238E27FC236}">
                <a16:creationId xmlns:a16="http://schemas.microsoft.com/office/drawing/2014/main" id="{BE50AD12-7FDC-2871-404C-D42E87B045FF}"/>
              </a:ext>
            </a:extLst>
          </p:cNvPr>
          <p:cNvSpPr txBox="1">
            <a:spLocks/>
          </p:cNvSpPr>
          <p:nvPr/>
        </p:nvSpPr>
        <p:spPr>
          <a:xfrm>
            <a:off x="526695" y="1150623"/>
            <a:ext cx="7382629" cy="49775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Personal protection</a:t>
            </a:r>
          </a:p>
          <a:p>
            <a:pPr marL="1028700" lvl="1" indent="-571500" algn="l">
              <a:buFont typeface="Courier New" panose="02070309020205020404" pitchFamily="49" charset="0"/>
              <a:buChar char="o"/>
            </a:pPr>
            <a:r>
              <a:rPr lang="en-US" sz="3200" dirty="0">
                <a:latin typeface="+mn-lt"/>
              </a:rPr>
              <a:t>Repellent</a:t>
            </a:r>
          </a:p>
          <a:p>
            <a:pPr marL="1028700" lvl="1" indent="-571500" algn="l">
              <a:buFont typeface="Courier New" panose="02070309020205020404" pitchFamily="49" charset="0"/>
              <a:buChar char="o"/>
            </a:pPr>
            <a:r>
              <a:rPr lang="en-US" sz="3200" dirty="0">
                <a:latin typeface="+mn-lt"/>
              </a:rPr>
              <a:t>Long pants/sleeves</a:t>
            </a:r>
          </a:p>
          <a:p>
            <a:pPr marL="1028700" lvl="1" indent="-571500" algn="l">
              <a:buFont typeface="Courier New" panose="02070309020205020404" pitchFamily="49" charset="0"/>
              <a:buChar char="o"/>
            </a:pPr>
            <a:r>
              <a:rPr lang="en-US" sz="3200" dirty="0">
                <a:latin typeface="+mn-lt"/>
              </a:rPr>
              <a:t>Bathe after visiting tick habitat</a:t>
            </a:r>
          </a:p>
          <a:p>
            <a:pPr marL="1028700" lvl="1" indent="-571500" algn="l">
              <a:buFont typeface="Courier New" panose="02070309020205020404" pitchFamily="49" charset="0"/>
              <a:buChar char="o"/>
            </a:pPr>
            <a:r>
              <a:rPr lang="en-US" sz="3200" dirty="0">
                <a:latin typeface="+mn-lt"/>
              </a:rPr>
              <a:t>Tick checks</a:t>
            </a:r>
          </a:p>
          <a:p>
            <a:pPr marL="1028700" lvl="1" indent="-571500" algn="l">
              <a:buFont typeface="Courier New" panose="02070309020205020404" pitchFamily="49" charset="0"/>
              <a:buChar char="o"/>
            </a:pPr>
            <a:r>
              <a:rPr lang="en-US" sz="3200" dirty="0">
                <a:latin typeface="+mn-lt"/>
              </a:rPr>
              <a:t>Remove ticks promptly</a:t>
            </a:r>
          </a:p>
          <a:p>
            <a:pPr marL="1028700" lvl="1" indent="-571500" algn="l">
              <a:buFont typeface="Courier New" panose="02070309020205020404" pitchFamily="49" charset="0"/>
              <a:buChar char="o"/>
            </a:pPr>
            <a:r>
              <a:rPr lang="en-US" sz="3200" dirty="0">
                <a:latin typeface="+mn-lt"/>
              </a:rPr>
              <a:t>See physician for any symptoms up to one month after tick exposure</a:t>
            </a:r>
          </a:p>
          <a:p>
            <a:pPr marL="571500" indent="-571500" algn="l">
              <a:buFont typeface="Arial" panose="020B0604020202020204" pitchFamily="34" charset="0"/>
              <a:buChar char="•"/>
            </a:pPr>
            <a:endParaRPr lang="en-US" sz="3200" dirty="0">
              <a:latin typeface="+mn-lt"/>
            </a:endParaRPr>
          </a:p>
        </p:txBody>
      </p:sp>
      <p:pic>
        <p:nvPicPr>
          <p:cNvPr id="19458" name="Picture 2" descr="Hiker spraying tick repellent on boots">
            <a:extLst>
              <a:ext uri="{FF2B5EF4-FFF2-40B4-BE49-F238E27FC236}">
                <a16:creationId xmlns:a16="http://schemas.microsoft.com/office/drawing/2014/main" id="{1B24DBA5-5AE9-41D7-58D2-51A9DCB48B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66113" y="1353392"/>
            <a:ext cx="3430058" cy="22860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9460" name="Picture 4" descr="Tick removal and testing | Lyme Disease | CDC">
            <a:extLst>
              <a:ext uri="{FF2B5EF4-FFF2-40B4-BE49-F238E27FC236}">
                <a16:creationId xmlns:a16="http://schemas.microsoft.com/office/drawing/2014/main" id="{4120D030-A94E-7242-CB66-566C88A1C05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266113" y="3804091"/>
            <a:ext cx="3430058" cy="2258268"/>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704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47073"/>
            <a:ext cx="9386888" cy="662109"/>
          </a:xfrm>
        </p:spPr>
        <p:txBody>
          <a:bodyPr>
            <a:normAutofit fontScale="77500" lnSpcReduction="20000"/>
          </a:bodyPr>
          <a:lstStyle/>
          <a:p>
            <a:r>
              <a:rPr lang="en-US" b="1" dirty="0"/>
              <a:t>Mosquito and Vector Control in California</a:t>
            </a:r>
          </a:p>
        </p:txBody>
      </p:sp>
      <p:sp>
        <p:nvSpPr>
          <p:cNvPr id="3" name="Text Placeholder 1">
            <a:extLst>
              <a:ext uri="{FF2B5EF4-FFF2-40B4-BE49-F238E27FC236}">
                <a16:creationId xmlns:a16="http://schemas.microsoft.com/office/drawing/2014/main" id="{BE50AD12-7FDC-2871-404C-D42E87B045FF}"/>
              </a:ext>
            </a:extLst>
          </p:cNvPr>
          <p:cNvSpPr txBox="1">
            <a:spLocks/>
          </p:cNvSpPr>
          <p:nvPr/>
        </p:nvSpPr>
        <p:spPr>
          <a:xfrm>
            <a:off x="405841" y="1152250"/>
            <a:ext cx="6594566" cy="53179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More than 60 similar agencies</a:t>
            </a:r>
          </a:p>
          <a:p>
            <a:pPr marL="571500" indent="-571500" algn="l">
              <a:buFont typeface="Arial" panose="020B0604020202020204" pitchFamily="34" charset="0"/>
              <a:buChar char="•"/>
            </a:pPr>
            <a:r>
              <a:rPr lang="en-US" sz="3200" dirty="0">
                <a:latin typeface="+mn-lt"/>
              </a:rPr>
              <a:t>Special districts, county departments, etc.</a:t>
            </a:r>
          </a:p>
          <a:p>
            <a:pPr marL="571500" indent="-571500" algn="l">
              <a:buFont typeface="Arial" panose="020B0604020202020204" pitchFamily="34" charset="0"/>
              <a:buChar char="•"/>
            </a:pPr>
            <a:r>
              <a:rPr lang="en-US" sz="3200" dirty="0">
                <a:latin typeface="+mn-lt"/>
              </a:rPr>
              <a:t>Protecting public health</a:t>
            </a:r>
          </a:p>
          <a:p>
            <a:pPr marL="571500" indent="-571500" algn="l">
              <a:buFont typeface="Arial" panose="020B0604020202020204" pitchFamily="34" charset="0"/>
              <a:buChar char="•"/>
            </a:pPr>
            <a:r>
              <a:rPr lang="en-US" sz="3200" dirty="0">
                <a:latin typeface="+mn-lt"/>
              </a:rPr>
              <a:t>Primarily mosquitoes, also other vectors</a:t>
            </a:r>
          </a:p>
          <a:p>
            <a:pPr marL="571500" indent="-571500" algn="l">
              <a:buFont typeface="Arial" panose="020B0604020202020204" pitchFamily="34" charset="0"/>
              <a:buChar char="•"/>
            </a:pPr>
            <a:r>
              <a:rPr lang="en-US" sz="3200" dirty="0">
                <a:latin typeface="+mn-lt"/>
              </a:rPr>
              <a:t>Targeted IVM based on area-specific needs</a:t>
            </a:r>
          </a:p>
          <a:p>
            <a:pPr marL="571500" indent="-571500" algn="l">
              <a:buFont typeface="Arial" panose="020B0604020202020204" pitchFamily="34" charset="0"/>
              <a:buChar char="•"/>
            </a:pPr>
            <a:r>
              <a:rPr lang="en-US" sz="3200" dirty="0">
                <a:latin typeface="+mn-lt"/>
              </a:rPr>
              <a:t>Partnerships with CDPH, University of CA, </a:t>
            </a:r>
            <a:r>
              <a:rPr lang="en-US" sz="3200" dirty="0" err="1">
                <a:latin typeface="+mn-lt"/>
              </a:rPr>
              <a:t>PacVec</a:t>
            </a:r>
            <a:r>
              <a:rPr lang="en-US" sz="3200" dirty="0">
                <a:latin typeface="+mn-lt"/>
              </a:rPr>
              <a:t>, others</a:t>
            </a:r>
          </a:p>
        </p:txBody>
      </p:sp>
      <p:pic>
        <p:nvPicPr>
          <p:cNvPr id="7" name="Picture 6">
            <a:extLst>
              <a:ext uri="{FF2B5EF4-FFF2-40B4-BE49-F238E27FC236}">
                <a16:creationId xmlns:a16="http://schemas.microsoft.com/office/drawing/2014/main" id="{2769B4E3-EBC0-9840-C176-C37FDD589A11}"/>
              </a:ext>
            </a:extLst>
          </p:cNvPr>
          <p:cNvPicPr>
            <a:picLocks noChangeAspect="1"/>
          </p:cNvPicPr>
          <p:nvPr/>
        </p:nvPicPr>
        <p:blipFill>
          <a:blip r:embed="rId3"/>
          <a:stretch>
            <a:fillRect/>
          </a:stretch>
        </p:blipFill>
        <p:spPr>
          <a:xfrm>
            <a:off x="7257212" y="1152250"/>
            <a:ext cx="4644694" cy="4947609"/>
          </a:xfrm>
          <a:prstGeom prst="rect">
            <a:avLst/>
          </a:prstGeom>
          <a:ln>
            <a:solidFill>
              <a:schemeClr val="accent1">
                <a:lumMod val="50000"/>
              </a:schemeClr>
            </a:solidFill>
          </a:ln>
        </p:spPr>
      </p:pic>
      <p:pic>
        <p:nvPicPr>
          <p:cNvPr id="7170" name="Picture 2">
            <a:extLst>
              <a:ext uri="{FF2B5EF4-FFF2-40B4-BE49-F238E27FC236}">
                <a16:creationId xmlns:a16="http://schemas.microsoft.com/office/drawing/2014/main" id="{70567C35-5C33-4D52-1EE0-B29FC2ECDC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90231" y="1320056"/>
            <a:ext cx="2195928" cy="804514"/>
          </a:xfrm>
          <a:prstGeom prst="rect">
            <a:avLst/>
          </a:prstGeom>
          <a:solidFill>
            <a:schemeClr val="accent1">
              <a:lumMod val="75000"/>
            </a:schemeClr>
          </a:solidFill>
          <a:ln>
            <a:solidFill>
              <a:srgbClr val="33460E"/>
            </a:solidFill>
          </a:ln>
        </p:spPr>
      </p:pic>
    </p:spTree>
    <p:extLst>
      <p:ext uri="{BB962C8B-B14F-4D97-AF65-F5344CB8AC3E}">
        <p14:creationId xmlns:p14="http://schemas.microsoft.com/office/powerpoint/2010/main" val="2035760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47073"/>
            <a:ext cx="9386888" cy="662109"/>
          </a:xfrm>
        </p:spPr>
        <p:txBody>
          <a:bodyPr>
            <a:normAutofit fontScale="77500" lnSpcReduction="20000"/>
          </a:bodyPr>
          <a:lstStyle/>
          <a:p>
            <a:r>
              <a:rPr lang="en-US" b="1" dirty="0"/>
              <a:t>Mosquito and Vector Control in California</a:t>
            </a:r>
          </a:p>
        </p:txBody>
      </p:sp>
      <p:sp>
        <p:nvSpPr>
          <p:cNvPr id="3" name="Text Placeholder 1">
            <a:extLst>
              <a:ext uri="{FF2B5EF4-FFF2-40B4-BE49-F238E27FC236}">
                <a16:creationId xmlns:a16="http://schemas.microsoft.com/office/drawing/2014/main" id="{BE50AD12-7FDC-2871-404C-D42E87B045FF}"/>
              </a:ext>
            </a:extLst>
          </p:cNvPr>
          <p:cNvSpPr txBox="1">
            <a:spLocks/>
          </p:cNvSpPr>
          <p:nvPr/>
        </p:nvSpPr>
        <p:spPr>
          <a:xfrm>
            <a:off x="833918" y="1332089"/>
            <a:ext cx="11110969" cy="46427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Services targeted to area-specific public health</a:t>
            </a:r>
          </a:p>
          <a:p>
            <a:pPr marL="1028700" lvl="1" indent="-571500" algn="l">
              <a:buFont typeface="Courier New" panose="02070309020205020404" pitchFamily="49" charset="0"/>
              <a:buChar char="o"/>
            </a:pPr>
            <a:r>
              <a:rPr lang="en-US" sz="3200" dirty="0">
                <a:latin typeface="+mn-lt"/>
              </a:rPr>
              <a:t>Rodent control</a:t>
            </a:r>
          </a:p>
          <a:p>
            <a:pPr marL="1028700" lvl="1" indent="-571500" algn="l">
              <a:buFont typeface="Courier New" panose="02070309020205020404" pitchFamily="49" charset="0"/>
              <a:buChar char="o"/>
            </a:pPr>
            <a:r>
              <a:rPr lang="en-US" sz="3200" dirty="0">
                <a:latin typeface="+mn-lt"/>
              </a:rPr>
              <a:t>Opossums and flea-borne typhus</a:t>
            </a:r>
          </a:p>
          <a:p>
            <a:pPr marL="1028700" lvl="1" indent="-571500" algn="l">
              <a:buFont typeface="Courier New" panose="02070309020205020404" pitchFamily="49" charset="0"/>
              <a:buChar char="o"/>
            </a:pPr>
            <a:r>
              <a:rPr lang="en-US" sz="3200" dirty="0">
                <a:latin typeface="+mn-lt"/>
              </a:rPr>
              <a:t>Urban infrastructure, stormwater</a:t>
            </a:r>
          </a:p>
          <a:p>
            <a:pPr marL="1028700" lvl="1" indent="-571500" algn="l">
              <a:buFont typeface="Courier New" panose="02070309020205020404" pitchFamily="49" charset="0"/>
              <a:buChar char="o"/>
            </a:pPr>
            <a:r>
              <a:rPr lang="en-US" sz="3200" dirty="0">
                <a:latin typeface="+mn-lt"/>
              </a:rPr>
              <a:t>Wetlands</a:t>
            </a:r>
          </a:p>
          <a:p>
            <a:pPr marL="1028700" lvl="1" indent="-571500" algn="l">
              <a:buFont typeface="Courier New" panose="02070309020205020404" pitchFamily="49" charset="0"/>
              <a:buChar char="o"/>
            </a:pPr>
            <a:r>
              <a:rPr lang="en-US" sz="3200" dirty="0">
                <a:latin typeface="+mn-lt"/>
              </a:rPr>
              <a:t>Yellowjackets</a:t>
            </a:r>
          </a:p>
          <a:p>
            <a:pPr marL="571500" indent="-571500" algn="l">
              <a:buFont typeface="Arial" panose="020B0604020202020204" pitchFamily="34" charset="0"/>
              <a:buChar char="•"/>
            </a:pPr>
            <a:endParaRPr lang="en-US" sz="3200" dirty="0">
              <a:latin typeface="+mn-lt"/>
            </a:endParaRPr>
          </a:p>
        </p:txBody>
      </p:sp>
      <p:grpSp>
        <p:nvGrpSpPr>
          <p:cNvPr id="8" name="Group 7">
            <a:extLst>
              <a:ext uri="{FF2B5EF4-FFF2-40B4-BE49-F238E27FC236}">
                <a16:creationId xmlns:a16="http://schemas.microsoft.com/office/drawing/2014/main" id="{A4562B6D-4CFF-92BF-F028-DB3AE9F47139}"/>
              </a:ext>
            </a:extLst>
          </p:cNvPr>
          <p:cNvGrpSpPr/>
          <p:nvPr/>
        </p:nvGrpSpPr>
        <p:grpSpPr>
          <a:xfrm>
            <a:off x="0" y="4610496"/>
            <a:ext cx="12192000" cy="1841847"/>
            <a:chOff x="0" y="4610496"/>
            <a:chExt cx="12192000" cy="1841847"/>
          </a:xfrm>
        </p:grpSpPr>
        <p:pic>
          <p:nvPicPr>
            <p:cNvPr id="3074" name="Picture 2" descr="All About Opossums">
              <a:extLst>
                <a:ext uri="{FF2B5EF4-FFF2-40B4-BE49-F238E27FC236}">
                  <a16:creationId xmlns:a16="http://schemas.microsoft.com/office/drawing/2014/main" id="{9CA29DF6-07A5-1CC6-CE34-2AAEC2082C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40800" y="4623543"/>
              <a:ext cx="3251200"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83C0A44-42B5-E80E-5B77-E33664D9E7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61324" y="4623543"/>
              <a:ext cx="3139440"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3080" name="Picture 8" descr="The Next Frontier in New York's War on Rats: Birth Control - The New York  Times">
              <a:extLst>
                <a:ext uri="{FF2B5EF4-FFF2-40B4-BE49-F238E27FC236}">
                  <a16:creationId xmlns:a16="http://schemas.microsoft.com/office/drawing/2014/main" id="{CDDD3951-3705-B4A1-5DA1-EEC84415B7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40462" y="4610496"/>
              <a:ext cx="3251200"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3082" name="Picture 10" descr="Wetland - Simple English Wikipedia, the free encyclopedia">
              <a:extLst>
                <a:ext uri="{FF2B5EF4-FFF2-40B4-BE49-F238E27FC236}">
                  <a16:creationId xmlns:a16="http://schemas.microsoft.com/office/drawing/2014/main" id="{42895F74-0B92-361E-2264-AE31D804015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4610496"/>
              <a:ext cx="2196992"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AE2EC59-CB23-D761-F5AA-1281C58119B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26009" y="4610496"/>
              <a:ext cx="1706880"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FC92B04-1C64-521A-B951-224B52ECBAAB}"/>
                </a:ext>
              </a:extLst>
            </p:cNvPr>
            <p:cNvPicPr>
              <a:picLocks noChangeAspect="1"/>
            </p:cNvPicPr>
            <p:nvPr/>
          </p:nvPicPr>
          <p:blipFill>
            <a:blip r:embed="rId8"/>
            <a:stretch>
              <a:fillRect/>
            </a:stretch>
          </p:blipFill>
          <p:spPr>
            <a:xfrm>
              <a:off x="5174374" y="4610496"/>
              <a:ext cx="1515500" cy="1828800"/>
            </a:xfrm>
            <a:prstGeom prst="rect">
              <a:avLst/>
            </a:prstGeom>
            <a:ln>
              <a:solidFill>
                <a:srgbClr val="33460E"/>
              </a:solidFill>
            </a:ln>
          </p:spPr>
        </p:pic>
      </p:grpSp>
    </p:spTree>
    <p:extLst>
      <p:ext uri="{BB962C8B-B14F-4D97-AF65-F5344CB8AC3E}">
        <p14:creationId xmlns:p14="http://schemas.microsoft.com/office/powerpoint/2010/main" val="1599033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325438" y="1245483"/>
            <a:ext cx="9386888" cy="662109"/>
          </a:xfrm>
        </p:spPr>
        <p:txBody>
          <a:bodyPr>
            <a:normAutofit fontScale="85000" lnSpcReduction="10000"/>
          </a:bodyPr>
          <a:lstStyle/>
          <a:p>
            <a:r>
              <a:rPr lang="en-US" b="1" dirty="0"/>
              <a:t>Integrated Vector Management (IVM)</a:t>
            </a:r>
          </a:p>
        </p:txBody>
      </p:sp>
      <p:sp>
        <p:nvSpPr>
          <p:cNvPr id="3" name="Text Placeholder 1">
            <a:extLst>
              <a:ext uri="{FF2B5EF4-FFF2-40B4-BE49-F238E27FC236}">
                <a16:creationId xmlns:a16="http://schemas.microsoft.com/office/drawing/2014/main" id="{BE50AD12-7FDC-2871-404C-D42E87B045FF}"/>
              </a:ext>
            </a:extLst>
          </p:cNvPr>
          <p:cNvSpPr txBox="1">
            <a:spLocks/>
          </p:cNvSpPr>
          <p:nvPr/>
        </p:nvSpPr>
        <p:spPr>
          <a:xfrm>
            <a:off x="374295" y="2404457"/>
            <a:ext cx="10906200" cy="49775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spcAft>
                <a:spcPts val="1200"/>
              </a:spcAft>
              <a:buFont typeface="Arial" panose="020B0604020202020204" pitchFamily="34" charset="0"/>
              <a:buChar char="•"/>
            </a:pPr>
            <a:r>
              <a:rPr lang="en-US" sz="4000" i="0" dirty="0">
                <a:effectLst/>
                <a:latin typeface="+mn-lt"/>
              </a:rPr>
              <a:t>Biological</a:t>
            </a:r>
            <a:r>
              <a:rPr lang="en-US" dirty="0">
                <a:latin typeface="+mn-lt"/>
              </a:rPr>
              <a:t>, </a:t>
            </a:r>
            <a:r>
              <a:rPr lang="en-US" sz="4000" i="0" dirty="0">
                <a:effectLst/>
                <a:latin typeface="+mn-lt"/>
              </a:rPr>
              <a:t>ecological knowledge</a:t>
            </a:r>
          </a:p>
          <a:p>
            <a:pPr marL="571500" indent="-571500" algn="l">
              <a:spcAft>
                <a:spcPts val="1200"/>
              </a:spcAft>
              <a:buFont typeface="Arial" panose="020B0604020202020204" pitchFamily="34" charset="0"/>
              <a:buChar char="•"/>
            </a:pPr>
            <a:r>
              <a:rPr lang="en-US" sz="4000" dirty="0">
                <a:latin typeface="+mn-lt"/>
              </a:rPr>
              <a:t>Reduce public health risks</a:t>
            </a:r>
          </a:p>
          <a:p>
            <a:pPr marL="571500" indent="-571500" algn="l">
              <a:spcAft>
                <a:spcPts val="1200"/>
              </a:spcAft>
              <a:buFont typeface="Arial" panose="020B0604020202020204" pitchFamily="34" charset="0"/>
              <a:buChar char="•"/>
            </a:pPr>
            <a:r>
              <a:rPr lang="en-US" sz="4000" dirty="0">
                <a:latin typeface="+mn-lt"/>
              </a:rPr>
              <a:t>Efficient, sustainable</a:t>
            </a:r>
          </a:p>
          <a:p>
            <a:pPr marL="571500" indent="-571500" algn="l">
              <a:spcAft>
                <a:spcPts val="1200"/>
              </a:spcAft>
              <a:buFont typeface="Arial" panose="020B0604020202020204" pitchFamily="34" charset="0"/>
              <a:buChar char="•"/>
            </a:pPr>
            <a:r>
              <a:rPr lang="en-US" sz="4000" dirty="0">
                <a:latin typeface="+mn-lt"/>
              </a:rPr>
              <a:t>Protecting </a:t>
            </a:r>
            <a:r>
              <a:rPr lang="en-US" sz="4000" b="1" dirty="0">
                <a:latin typeface="+mn-lt"/>
              </a:rPr>
              <a:t>public health </a:t>
            </a:r>
            <a:r>
              <a:rPr lang="en-US" sz="4000" dirty="0">
                <a:latin typeface="+mn-lt"/>
              </a:rPr>
              <a:t>and the </a:t>
            </a:r>
            <a:r>
              <a:rPr lang="en-US" sz="4000" b="1" dirty="0">
                <a:latin typeface="+mn-lt"/>
              </a:rPr>
              <a:t>environment</a:t>
            </a:r>
            <a:endParaRPr lang="en-US" sz="4000" b="0" i="0" dirty="0">
              <a:effectLst/>
              <a:latin typeface="+mn-lt"/>
            </a:endParaRPr>
          </a:p>
        </p:txBody>
      </p:sp>
      <p:sp>
        <p:nvSpPr>
          <p:cNvPr id="4" name="Text Placeholder 1">
            <a:extLst>
              <a:ext uri="{FF2B5EF4-FFF2-40B4-BE49-F238E27FC236}">
                <a16:creationId xmlns:a16="http://schemas.microsoft.com/office/drawing/2014/main" id="{26FA6890-1964-B4EC-AF2C-B8495E309362}"/>
              </a:ext>
            </a:extLst>
          </p:cNvPr>
          <p:cNvSpPr txBox="1">
            <a:spLocks/>
          </p:cNvSpPr>
          <p:nvPr/>
        </p:nvSpPr>
        <p:spPr>
          <a:xfrm>
            <a:off x="1213433" y="290156"/>
            <a:ext cx="9386888" cy="6621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Mosquitoes – MVCD activities</a:t>
            </a:r>
          </a:p>
        </p:txBody>
      </p:sp>
    </p:spTree>
    <p:extLst>
      <p:ext uri="{BB962C8B-B14F-4D97-AF65-F5344CB8AC3E}">
        <p14:creationId xmlns:p14="http://schemas.microsoft.com/office/powerpoint/2010/main" val="749489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lstStyle/>
          <a:p>
            <a:r>
              <a:rPr lang="en-US" b="1" dirty="0"/>
              <a:t>Mosquitoes – MVCD activities</a:t>
            </a:r>
          </a:p>
        </p:txBody>
      </p:sp>
      <p:pic>
        <p:nvPicPr>
          <p:cNvPr id="5" name="Picture 4" descr="Mosquito LC">
            <a:extLst>
              <a:ext uri="{FF2B5EF4-FFF2-40B4-BE49-F238E27FC236}">
                <a16:creationId xmlns:a16="http://schemas.microsoft.com/office/drawing/2014/main" id="{5D0EDBE7-E334-8BFA-A708-E80FD795B74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a:xfrm>
            <a:off x="1973483" y="2247953"/>
            <a:ext cx="3200400" cy="800100"/>
          </a:xfrm>
          <a:prstGeom prst="rect">
            <a:avLst/>
          </a:prstGeom>
          <a:noFill/>
          <a:ln/>
        </p:spPr>
      </p:pic>
      <p:graphicFrame>
        <p:nvGraphicFramePr>
          <p:cNvPr id="6" name="Diagram 5">
            <a:extLst>
              <a:ext uri="{FF2B5EF4-FFF2-40B4-BE49-F238E27FC236}">
                <a16:creationId xmlns:a16="http://schemas.microsoft.com/office/drawing/2014/main" id="{1431C50B-1692-C541-71DE-1119938BD97B}"/>
              </a:ext>
            </a:extLst>
          </p:cNvPr>
          <p:cNvGraphicFramePr/>
          <p:nvPr/>
        </p:nvGraphicFramePr>
        <p:xfrm>
          <a:off x="6553200" y="2017422"/>
          <a:ext cx="4038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33">
            <a:extLst>
              <a:ext uri="{FF2B5EF4-FFF2-40B4-BE49-F238E27FC236}">
                <a16:creationId xmlns:a16="http://schemas.microsoft.com/office/drawing/2014/main" id="{DBC64F64-6EBB-B9D3-FCFD-178C611FCE09}"/>
              </a:ext>
            </a:extLst>
          </p:cNvPr>
          <p:cNvGrpSpPr/>
          <p:nvPr/>
        </p:nvGrpSpPr>
        <p:grpSpPr>
          <a:xfrm>
            <a:off x="5173884" y="1866953"/>
            <a:ext cx="1583531" cy="4790421"/>
            <a:chOff x="3581400" y="914400"/>
            <a:chExt cx="1583531" cy="4790419"/>
          </a:xfrm>
          <a:gradFill>
            <a:gsLst>
              <a:gs pos="0">
                <a:srgbClr val="FFF200"/>
              </a:gs>
              <a:gs pos="45000">
                <a:srgbClr val="FF7A00"/>
              </a:gs>
              <a:gs pos="70000">
                <a:srgbClr val="FF0300"/>
              </a:gs>
              <a:gs pos="100000">
                <a:srgbClr val="4D0808"/>
              </a:gs>
            </a:gsLst>
            <a:lin ang="16200000" scaled="0"/>
          </a:gradFill>
        </p:grpSpPr>
        <p:sp>
          <p:nvSpPr>
            <p:cNvPr id="8" name="Right Arrow 19">
              <a:extLst>
                <a:ext uri="{FF2B5EF4-FFF2-40B4-BE49-F238E27FC236}">
                  <a16:creationId xmlns:a16="http://schemas.microsoft.com/office/drawing/2014/main" id="{1A4758EB-30F3-679C-F34C-08389437962A}"/>
                </a:ext>
              </a:extLst>
            </p:cNvPr>
            <p:cNvSpPr/>
            <p:nvPr/>
          </p:nvSpPr>
          <p:spPr>
            <a:xfrm rot="16200000">
              <a:off x="2664619" y="3126581"/>
              <a:ext cx="3352800" cy="45243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D6E3B656-2F54-E2DF-79B7-9ACC08D435A9}"/>
                </a:ext>
              </a:extLst>
            </p:cNvPr>
            <p:cNvSpPr txBox="1"/>
            <p:nvPr/>
          </p:nvSpPr>
          <p:spPr>
            <a:xfrm>
              <a:off x="3581400" y="5181599"/>
              <a:ext cx="1583531" cy="523220"/>
            </a:xfrm>
            <a:prstGeom prst="rect">
              <a:avLst/>
            </a:prstGeom>
            <a:grpFill/>
          </p:spPr>
          <p:txBody>
            <a:bodyPr wrap="square" rtlCol="0">
              <a:spAutoFit/>
            </a:bodyPr>
            <a:lstStyle/>
            <a:p>
              <a:pPr algn="ctr"/>
              <a:r>
                <a:rPr lang="en-US" sz="1400" b="1" dirty="0"/>
                <a:t>Prevents Public Health Threats </a:t>
              </a:r>
            </a:p>
          </p:txBody>
        </p:sp>
        <p:sp>
          <p:nvSpPr>
            <p:cNvPr id="10" name="TextBox 9">
              <a:extLst>
                <a:ext uri="{FF2B5EF4-FFF2-40B4-BE49-F238E27FC236}">
                  <a16:creationId xmlns:a16="http://schemas.microsoft.com/office/drawing/2014/main" id="{22E97345-F365-BDAF-C727-4C6DA7C2380A}"/>
                </a:ext>
              </a:extLst>
            </p:cNvPr>
            <p:cNvSpPr txBox="1"/>
            <p:nvPr/>
          </p:nvSpPr>
          <p:spPr>
            <a:xfrm>
              <a:off x="3581400" y="914400"/>
              <a:ext cx="1583531" cy="738664"/>
            </a:xfrm>
            <a:prstGeom prst="rect">
              <a:avLst/>
            </a:prstGeom>
            <a:grpFill/>
          </p:spPr>
          <p:txBody>
            <a:bodyPr wrap="square" rtlCol="0">
              <a:spAutoFit/>
            </a:bodyPr>
            <a:lstStyle/>
            <a:p>
              <a:pPr algn="ctr"/>
              <a:r>
                <a:rPr lang="en-US" sz="1400" b="1" dirty="0">
                  <a:solidFill>
                    <a:schemeClr val="bg1"/>
                  </a:solidFill>
                </a:rPr>
                <a:t>Reduces Immediate public health</a:t>
              </a:r>
            </a:p>
          </p:txBody>
        </p:sp>
      </p:grpSp>
      <p:sp>
        <p:nvSpPr>
          <p:cNvPr id="11" name="TextBox 10">
            <a:extLst>
              <a:ext uri="{FF2B5EF4-FFF2-40B4-BE49-F238E27FC236}">
                <a16:creationId xmlns:a16="http://schemas.microsoft.com/office/drawing/2014/main" id="{D9D494F8-A4B6-B2C5-14BF-2D3DB5C2C8F3}"/>
              </a:ext>
            </a:extLst>
          </p:cNvPr>
          <p:cNvSpPr txBox="1"/>
          <p:nvPr/>
        </p:nvSpPr>
        <p:spPr>
          <a:xfrm>
            <a:off x="6705600" y="1092844"/>
            <a:ext cx="3962400" cy="1015663"/>
          </a:xfrm>
          <a:prstGeom prst="rect">
            <a:avLst/>
          </a:prstGeom>
          <a:noFill/>
        </p:spPr>
        <p:txBody>
          <a:bodyPr wrap="square" rtlCol="0">
            <a:spAutoFit/>
          </a:bodyPr>
          <a:lstStyle/>
          <a:p>
            <a:pPr algn="ctr"/>
            <a:r>
              <a:rPr lang="en-US" sz="2400" dirty="0">
                <a:solidFill>
                  <a:schemeClr val="bg1">
                    <a:lumMod val="95000"/>
                  </a:schemeClr>
                </a:solidFill>
                <a:effectLst>
                  <a:outerShdw blurRad="38100" dist="38100" dir="2700000" algn="tl">
                    <a:srgbClr val="000000">
                      <a:alpha val="43137"/>
                    </a:srgbClr>
                  </a:outerShdw>
                </a:effectLst>
              </a:rPr>
              <a:t>Integrated Pest Management</a:t>
            </a:r>
          </a:p>
          <a:p>
            <a:pPr>
              <a:buFont typeface="Arial" pitchFamily="34" charset="0"/>
              <a:buChar char="•"/>
            </a:pPr>
            <a:endParaRPr lang="en-US" sz="1200" dirty="0"/>
          </a:p>
        </p:txBody>
      </p:sp>
      <p:pic>
        <p:nvPicPr>
          <p:cNvPr id="12" name="Picture 3" descr="Mosquito LC">
            <a:extLst>
              <a:ext uri="{FF2B5EF4-FFF2-40B4-BE49-F238E27FC236}">
                <a16:creationId xmlns:a16="http://schemas.microsoft.com/office/drawing/2014/main" id="{667753DA-9996-B6ED-4D9E-0D8F435E8B60}"/>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a:xfrm>
            <a:off x="1592483" y="3162353"/>
            <a:ext cx="4071429" cy="3050471"/>
          </a:xfrm>
          <a:prstGeom prst="rect">
            <a:avLst/>
          </a:prstGeom>
          <a:noFill/>
          <a:ln w="34925">
            <a:noFill/>
          </a:ln>
        </p:spPr>
      </p:pic>
      <p:sp>
        <p:nvSpPr>
          <p:cNvPr id="13" name="TextBox 12">
            <a:extLst>
              <a:ext uri="{FF2B5EF4-FFF2-40B4-BE49-F238E27FC236}">
                <a16:creationId xmlns:a16="http://schemas.microsoft.com/office/drawing/2014/main" id="{88716FDF-2313-A181-7F10-ECD7167D0ED1}"/>
              </a:ext>
            </a:extLst>
          </p:cNvPr>
          <p:cNvSpPr txBox="1"/>
          <p:nvPr/>
        </p:nvSpPr>
        <p:spPr>
          <a:xfrm>
            <a:off x="1973483" y="1094774"/>
            <a:ext cx="3429000" cy="646331"/>
          </a:xfrm>
          <a:prstGeom prst="rect">
            <a:avLst/>
          </a:prstGeom>
          <a:noFill/>
        </p:spPr>
        <p:txBody>
          <a:bodyPr wrap="square" rtlCol="0">
            <a:spAutoFit/>
          </a:bodyPr>
          <a:lstStyle/>
          <a:p>
            <a:pPr algn="ctr"/>
            <a:r>
              <a:rPr lang="en-US" sz="2400" dirty="0">
                <a:solidFill>
                  <a:schemeClr val="bg1">
                    <a:lumMod val="95000"/>
                  </a:schemeClr>
                </a:solidFill>
                <a:effectLst>
                  <a:outerShdw blurRad="38100" dist="38100" dir="2700000" algn="tl">
                    <a:srgbClr val="000000">
                      <a:alpha val="43137"/>
                    </a:srgbClr>
                  </a:outerShdw>
                </a:effectLst>
              </a:rPr>
              <a:t>Mosquito Life Cycle</a:t>
            </a:r>
          </a:p>
          <a:p>
            <a:pPr>
              <a:buFont typeface="Arial" pitchFamily="34" charset="0"/>
              <a:buChar char="•"/>
            </a:pPr>
            <a:endParaRPr lang="en-US" sz="1200" dirty="0"/>
          </a:p>
        </p:txBody>
      </p:sp>
      <p:sp>
        <p:nvSpPr>
          <p:cNvPr id="14" name="Rectangle 13">
            <a:extLst>
              <a:ext uri="{FF2B5EF4-FFF2-40B4-BE49-F238E27FC236}">
                <a16:creationId xmlns:a16="http://schemas.microsoft.com/office/drawing/2014/main" id="{BF4B5243-9E17-86AB-24BF-D0F900F1E87F}"/>
              </a:ext>
            </a:extLst>
          </p:cNvPr>
          <p:cNvSpPr/>
          <p:nvPr/>
        </p:nvSpPr>
        <p:spPr>
          <a:xfrm>
            <a:off x="2430683" y="4838752"/>
            <a:ext cx="2362200" cy="1066800"/>
          </a:xfrm>
          <a:prstGeom prst="rect">
            <a:avLst/>
          </a:prstGeom>
          <a:noFill/>
          <a:ln w="63500">
            <a:solidFill>
              <a:srgbClr val="005A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F755A0FF-BAA0-F0A9-9844-1139E4FF479E}"/>
              </a:ext>
            </a:extLst>
          </p:cNvPr>
          <p:cNvSpPr/>
          <p:nvPr/>
        </p:nvSpPr>
        <p:spPr>
          <a:xfrm>
            <a:off x="2887883" y="2171752"/>
            <a:ext cx="1371600" cy="1066800"/>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BACF821C-3FFC-E620-E75D-C2C93BEB7BD2}"/>
              </a:ext>
            </a:extLst>
          </p:cNvPr>
          <p:cNvSpPr/>
          <p:nvPr/>
        </p:nvSpPr>
        <p:spPr>
          <a:xfrm>
            <a:off x="1744883" y="3543352"/>
            <a:ext cx="3733800" cy="2514600"/>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17506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lstStyle/>
          <a:p>
            <a:r>
              <a:rPr lang="en-US" b="1" dirty="0"/>
              <a:t>Mosquitoes – MVCD activities</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4797655" y="1632873"/>
            <a:ext cx="253423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Inspection</a:t>
            </a:r>
          </a:p>
        </p:txBody>
      </p:sp>
      <p:pic>
        <p:nvPicPr>
          <p:cNvPr id="5" name="Picture 4">
            <a:extLst>
              <a:ext uri="{FF2B5EF4-FFF2-40B4-BE49-F238E27FC236}">
                <a16:creationId xmlns:a16="http://schemas.microsoft.com/office/drawing/2014/main" id="{F4A242A8-EB8B-D038-E70C-F6647C485D1F}"/>
              </a:ext>
            </a:extLst>
          </p:cNvPr>
          <p:cNvPicPr>
            <a:picLocks noChangeAspect="1"/>
          </p:cNvPicPr>
          <p:nvPr/>
        </p:nvPicPr>
        <p:blipFill>
          <a:blip r:embed="rId2"/>
          <a:stretch>
            <a:fillRect/>
          </a:stretch>
        </p:blipFill>
        <p:spPr>
          <a:xfrm>
            <a:off x="442017" y="1254926"/>
            <a:ext cx="3206863" cy="3274962"/>
          </a:xfrm>
          <a:prstGeom prst="rect">
            <a:avLst/>
          </a:prstGeom>
          <a:ln>
            <a:solidFill>
              <a:srgbClr val="33460E"/>
            </a:solidFill>
          </a:ln>
        </p:spPr>
      </p:pic>
      <p:pic>
        <p:nvPicPr>
          <p:cNvPr id="8194" name="Picture 2" descr="PMVCD Woman working near pond in a large field with mountains in background">
            <a:extLst>
              <a:ext uri="{FF2B5EF4-FFF2-40B4-BE49-F238E27FC236}">
                <a16:creationId xmlns:a16="http://schemas.microsoft.com/office/drawing/2014/main" id="{D863F236-BB6B-FE22-9065-21E0CE477F1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89663" y="3922908"/>
            <a:ext cx="4531319" cy="2648076"/>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8FFD1957-E3EB-C0F7-7BB9-1755F061A38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01983" y="1271076"/>
            <a:ext cx="3048000" cy="22860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8198" name="Picture 6" descr="Help keep your neighborhood mosquito-free by reporting neglected swimming  pools - Marin/Sonoma Mosquito and Vector Control District">
            <a:extLst>
              <a:ext uri="{FF2B5EF4-FFF2-40B4-BE49-F238E27FC236}">
                <a16:creationId xmlns:a16="http://schemas.microsoft.com/office/drawing/2014/main" id="{88AC3081-E26F-A520-77B7-83DBF5F0DB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9336" y="4746689"/>
            <a:ext cx="3209544" cy="1805369"/>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8200" name="Picture 8" descr="Eliminating Mosquito Sources in Your Home">
            <a:extLst>
              <a:ext uri="{FF2B5EF4-FFF2-40B4-BE49-F238E27FC236}">
                <a16:creationId xmlns:a16="http://schemas.microsoft.com/office/drawing/2014/main" id="{F68E9750-E8CE-10BB-E2A2-5A10AEA472F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24783" y="4746689"/>
            <a:ext cx="2739775"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737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47073"/>
            <a:ext cx="9386888" cy="662109"/>
          </a:xfrm>
        </p:spPr>
        <p:txBody>
          <a:bodyPr>
            <a:normAutofit fontScale="77500" lnSpcReduction="20000"/>
          </a:bodyPr>
          <a:lstStyle/>
          <a:p>
            <a:r>
              <a:rPr lang="en-US" b="1" dirty="0"/>
              <a:t>Placer Mosquito and Vector Control District</a:t>
            </a:r>
          </a:p>
        </p:txBody>
      </p:sp>
      <p:sp>
        <p:nvSpPr>
          <p:cNvPr id="3" name="Text Placeholder 1">
            <a:extLst>
              <a:ext uri="{FF2B5EF4-FFF2-40B4-BE49-F238E27FC236}">
                <a16:creationId xmlns:a16="http://schemas.microsoft.com/office/drawing/2014/main" id="{BE50AD12-7FDC-2871-404C-D42E87B045FF}"/>
              </a:ext>
            </a:extLst>
          </p:cNvPr>
          <p:cNvSpPr txBox="1">
            <a:spLocks/>
          </p:cNvSpPr>
          <p:nvPr/>
        </p:nvSpPr>
        <p:spPr>
          <a:xfrm>
            <a:off x="2455852" y="3912786"/>
            <a:ext cx="7741444" cy="31419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latin typeface="+mn-lt"/>
              </a:rPr>
              <a:t>Special District serving Placer County</a:t>
            </a:r>
          </a:p>
          <a:p>
            <a:pPr marL="571500" indent="-571500" algn="l">
              <a:buFont typeface="Arial" panose="020B0604020202020204" pitchFamily="34" charset="0"/>
              <a:buChar char="•"/>
            </a:pPr>
            <a:r>
              <a:rPr lang="en-US" sz="3200" dirty="0">
                <a:latin typeface="+mn-lt"/>
              </a:rPr>
              <a:t>Founded 2001</a:t>
            </a:r>
          </a:p>
          <a:p>
            <a:pPr marL="571500" indent="-571500" algn="l">
              <a:buFont typeface="Arial" panose="020B0604020202020204" pitchFamily="34" charset="0"/>
              <a:buChar char="•"/>
            </a:pPr>
            <a:r>
              <a:rPr lang="en-US" sz="3200" dirty="0">
                <a:latin typeface="+mn-lt"/>
              </a:rPr>
              <a:t>22 full time employees</a:t>
            </a:r>
          </a:p>
          <a:p>
            <a:pPr marL="571500" indent="-571500" algn="l">
              <a:buFont typeface="Arial" panose="020B0604020202020204" pitchFamily="34" charset="0"/>
              <a:buChar char="•"/>
            </a:pPr>
            <a:r>
              <a:rPr lang="en-US" sz="3200" dirty="0">
                <a:latin typeface="+mn-lt"/>
              </a:rPr>
              <a:t>Mosquitoes, ticks, yellowjackets, other services</a:t>
            </a:r>
          </a:p>
        </p:txBody>
      </p:sp>
      <p:pic>
        <p:nvPicPr>
          <p:cNvPr id="5" name="Picture 4" descr="A close-up of a bug&#10;&#10;Description automatically generated">
            <a:extLst>
              <a:ext uri="{FF2B5EF4-FFF2-40B4-BE49-F238E27FC236}">
                <a16:creationId xmlns:a16="http://schemas.microsoft.com/office/drawing/2014/main" id="{85457C17-7A8E-F250-A4F0-B07D9291E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5852" y="1432698"/>
            <a:ext cx="4114298" cy="1846817"/>
          </a:xfrm>
          <a:prstGeom prst="rect">
            <a:avLst/>
          </a:prstGeom>
          <a:ln>
            <a:solidFill>
              <a:schemeClr val="accent1">
                <a:lumMod val="50000"/>
              </a:schemeClr>
            </a:solidFill>
          </a:ln>
        </p:spPr>
      </p:pic>
      <p:pic>
        <p:nvPicPr>
          <p:cNvPr id="6146" name="Picture 2" descr="Placer County - California State Association of Counties">
            <a:extLst>
              <a:ext uri="{FF2B5EF4-FFF2-40B4-BE49-F238E27FC236}">
                <a16:creationId xmlns:a16="http://schemas.microsoft.com/office/drawing/2014/main" id="{FBC63768-9525-4205-31E6-213D153406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12005" y="1341693"/>
            <a:ext cx="178117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442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lstStyle/>
          <a:p>
            <a:r>
              <a:rPr lang="en-US" b="1" dirty="0"/>
              <a:t>Mosquitoes – MVCD activities</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4492569" y="1459253"/>
            <a:ext cx="3206862" cy="22562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Adult Mosquito </a:t>
            </a:r>
          </a:p>
          <a:p>
            <a:pPr algn="ctr"/>
            <a:r>
              <a:rPr lang="en-US" dirty="0"/>
              <a:t>Surveillance</a:t>
            </a:r>
          </a:p>
        </p:txBody>
      </p:sp>
      <p:pic>
        <p:nvPicPr>
          <p:cNvPr id="5128" name="Picture 8" descr="PMVCD Employee demonstrating surveillance equipment">
            <a:extLst>
              <a:ext uri="{FF2B5EF4-FFF2-40B4-BE49-F238E27FC236}">
                <a16:creationId xmlns:a16="http://schemas.microsoft.com/office/drawing/2014/main" id="{FE28A476-ADA3-7996-EE2E-867D1890196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44405" y="1580840"/>
            <a:ext cx="3680749"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11266" name="Picture 2" descr="Man looking into microscope in PMVCD Lab">
            <a:extLst>
              <a:ext uri="{FF2B5EF4-FFF2-40B4-BE49-F238E27FC236}">
                <a16:creationId xmlns:a16="http://schemas.microsoft.com/office/drawing/2014/main" id="{26E74DFE-4AF3-83AD-84DD-C85FC2E83D5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0389" y="1612352"/>
            <a:ext cx="3669175"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9218" name="Picture 2" descr="Exploring Mosquito Diversity in Your Environment: A Guide to Identifying  Adult Mosquito Species | Clarke">
            <a:extLst>
              <a:ext uri="{FF2B5EF4-FFF2-40B4-BE49-F238E27FC236}">
                <a16:creationId xmlns:a16="http://schemas.microsoft.com/office/drawing/2014/main" id="{0E4A06E6-2411-DA9F-C819-8954E66CD73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8245" y="4347187"/>
            <a:ext cx="3154680"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9220" name="Picture 4" descr="CDC Fay-Prince Trap — The John W. Hock Company">
            <a:extLst>
              <a:ext uri="{FF2B5EF4-FFF2-40B4-BE49-F238E27FC236}">
                <a16:creationId xmlns:a16="http://schemas.microsoft.com/office/drawing/2014/main" id="{DB62E443-C8B1-BB0E-D19E-CE77D8396F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91840" y="4347187"/>
            <a:ext cx="2804160"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78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lstStyle/>
          <a:p>
            <a:r>
              <a:rPr lang="en-US" b="1" dirty="0"/>
              <a:t>Mosquitoes – MVCD activities</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4492569" y="1459253"/>
            <a:ext cx="3206862" cy="22562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Pathogen testing</a:t>
            </a:r>
          </a:p>
        </p:txBody>
      </p:sp>
      <p:pic>
        <p:nvPicPr>
          <p:cNvPr id="9218" name="Picture 2" descr="Exploring Mosquito Diversity in Your Environment: A Guide to Identifying  Adult Mosquito Species | Clarke">
            <a:extLst>
              <a:ext uri="{FF2B5EF4-FFF2-40B4-BE49-F238E27FC236}">
                <a16:creationId xmlns:a16="http://schemas.microsoft.com/office/drawing/2014/main" id="{0E4A06E6-2411-DA9F-C819-8954E66CD73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8966" y="4276843"/>
            <a:ext cx="3154680"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B992B66A-5B59-8FDE-201B-F5DA1B26D8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5860" y="1612352"/>
            <a:ext cx="2804160" cy="2103120"/>
          </a:xfrm>
          <a:prstGeom prst="rect">
            <a:avLst/>
          </a:prstGeom>
          <a:ln>
            <a:solidFill>
              <a:srgbClr val="33460E"/>
            </a:solidFill>
          </a:ln>
        </p:spPr>
      </p:pic>
      <p:pic>
        <p:nvPicPr>
          <p:cNvPr id="12290" name="Picture 2" descr="Employee running samples through spectrometer in PMVCD Lab">
            <a:extLst>
              <a:ext uri="{FF2B5EF4-FFF2-40B4-BE49-F238E27FC236}">
                <a16:creationId xmlns:a16="http://schemas.microsoft.com/office/drawing/2014/main" id="{4F4F0ADE-DAA5-26EE-108A-FB70B997E7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10491" y="4276843"/>
            <a:ext cx="4206240"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12292" name="Picture 4" descr="Westnile.ca.gov - Birds can die if they get West Nile virus from  #mosquitoes. If you find a dead bird near your home, please report it to  the WNV &amp; Dead Bird Call">
            <a:extLst>
              <a:ext uri="{FF2B5EF4-FFF2-40B4-BE49-F238E27FC236}">
                <a16:creationId xmlns:a16="http://schemas.microsoft.com/office/drawing/2014/main" id="{9ED50AB1-F684-FF1E-FE57-B1A1E5827F7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51980" y="1610616"/>
            <a:ext cx="3171919"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47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lstStyle/>
          <a:p>
            <a:r>
              <a:rPr lang="en-US" b="1" dirty="0"/>
              <a:t>Mosquitoes – MVCD activities</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4797655" y="1632873"/>
            <a:ext cx="253423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Source Reduction</a:t>
            </a:r>
          </a:p>
        </p:txBody>
      </p:sp>
      <p:pic>
        <p:nvPicPr>
          <p:cNvPr id="10244" name="Picture 4" descr="Westnile.ca.gov | California West Nile Virus Website">
            <a:extLst>
              <a:ext uri="{FF2B5EF4-FFF2-40B4-BE49-F238E27FC236}">
                <a16:creationId xmlns:a16="http://schemas.microsoft.com/office/drawing/2014/main" id="{82A3BD97-D917-0D72-1B89-E6EAFCE7EB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14459" y="1420171"/>
            <a:ext cx="2561161"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10250" name="Picture 10" descr="Broughton Marsh Park almost became farmland">
            <a:extLst>
              <a:ext uri="{FF2B5EF4-FFF2-40B4-BE49-F238E27FC236}">
                <a16:creationId xmlns:a16="http://schemas.microsoft.com/office/drawing/2014/main" id="{2206BBA2-ABA5-D307-22F9-CD2A0401A0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0757" y="3832291"/>
            <a:ext cx="5154015" cy="2461579"/>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10252" name="Picture 12" descr="As tires pile up, state seeks to reduce mosquito breeding, fire risk">
            <a:extLst>
              <a:ext uri="{FF2B5EF4-FFF2-40B4-BE49-F238E27FC236}">
                <a16:creationId xmlns:a16="http://schemas.microsoft.com/office/drawing/2014/main" id="{CBA818FF-AF2D-59F3-5C9D-EF0664AEA7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5575" y="1420171"/>
            <a:ext cx="3721338"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39B8CBC-8BBA-C6A1-B263-41CCB12DA1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1246" y="3832290"/>
            <a:ext cx="3282105" cy="2461579"/>
          </a:xfrm>
          <a:prstGeom prst="rect">
            <a:avLst/>
          </a:prstGeom>
          <a:ln>
            <a:solidFill>
              <a:srgbClr val="33460E"/>
            </a:solidFill>
          </a:ln>
        </p:spPr>
      </p:pic>
    </p:spTree>
    <p:extLst>
      <p:ext uri="{BB962C8B-B14F-4D97-AF65-F5344CB8AC3E}">
        <p14:creationId xmlns:p14="http://schemas.microsoft.com/office/powerpoint/2010/main" val="183019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lstStyle/>
          <a:p>
            <a:r>
              <a:rPr lang="en-US" b="1" dirty="0"/>
              <a:t>Mosquitoes – MVCD activities</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4797655" y="1632873"/>
            <a:ext cx="253423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Biological Control</a:t>
            </a:r>
          </a:p>
        </p:txBody>
      </p:sp>
      <p:pic>
        <p:nvPicPr>
          <p:cNvPr id="5122" name="Picture 2" descr="PMVCD Employee with net of mosquitofish">
            <a:extLst>
              <a:ext uri="{FF2B5EF4-FFF2-40B4-BE49-F238E27FC236}">
                <a16:creationId xmlns:a16="http://schemas.microsoft.com/office/drawing/2014/main" id="{FD17564C-FDA8-2FD7-1355-B3E9C7E4822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56018" y="3716795"/>
            <a:ext cx="5551744" cy="277587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lacer County Integrated Vector Management (DPR Brown Bag Lunch) - YouTube">
            <a:extLst>
              <a:ext uri="{FF2B5EF4-FFF2-40B4-BE49-F238E27FC236}">
                <a16:creationId xmlns:a16="http://schemas.microsoft.com/office/drawing/2014/main" id="{2878647E-D74E-E9CE-564E-06953F2C71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296" y="1418560"/>
            <a:ext cx="325014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MVCD Employee with net of mosquitofish">
            <a:extLst>
              <a:ext uri="{FF2B5EF4-FFF2-40B4-BE49-F238E27FC236}">
                <a16:creationId xmlns:a16="http://schemas.microsoft.com/office/drawing/2014/main" id="{27C13071-34E5-3DD1-97DB-C1321F8E4B1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854" b="-1"/>
          <a:stretch/>
        </p:blipFill>
        <p:spPr bwMode="auto">
          <a:xfrm>
            <a:off x="4556018" y="3716795"/>
            <a:ext cx="5551744" cy="2827354"/>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7" name="Picture 12" descr="Placer County Integrated Vector Management (DPR Brown Bag Lunch) - YouTube">
            <a:extLst>
              <a:ext uri="{FF2B5EF4-FFF2-40B4-BE49-F238E27FC236}">
                <a16:creationId xmlns:a16="http://schemas.microsoft.com/office/drawing/2014/main" id="{0D621FF7-B985-5A69-94C7-9FF328BF6A3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815"/>
          <a:stretch/>
        </p:blipFill>
        <p:spPr bwMode="auto">
          <a:xfrm>
            <a:off x="8156296" y="1418560"/>
            <a:ext cx="3250147" cy="1880282"/>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7C75F19-E553-6259-A739-5F6CDAC9C1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989" y="1418560"/>
            <a:ext cx="3250147" cy="2537682"/>
          </a:xfrm>
          <a:prstGeom prst="rect">
            <a:avLst/>
          </a:prstGeom>
          <a:ln>
            <a:solidFill>
              <a:srgbClr val="33460E"/>
            </a:solidFill>
          </a:ln>
        </p:spPr>
      </p:pic>
      <p:sp>
        <p:nvSpPr>
          <p:cNvPr id="9" name="Title 1">
            <a:extLst>
              <a:ext uri="{FF2B5EF4-FFF2-40B4-BE49-F238E27FC236}">
                <a16:creationId xmlns:a16="http://schemas.microsoft.com/office/drawing/2014/main" id="{9B8440C3-3C01-2B0B-C8A3-B2B11FA5D857}"/>
              </a:ext>
            </a:extLst>
          </p:cNvPr>
          <p:cNvSpPr txBox="1">
            <a:spLocks/>
          </p:cNvSpPr>
          <p:nvPr/>
        </p:nvSpPr>
        <p:spPr>
          <a:xfrm>
            <a:off x="1203944" y="4136062"/>
            <a:ext cx="253423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mosquitofish</a:t>
            </a:r>
          </a:p>
          <a:p>
            <a:pPr algn="ctr"/>
            <a:r>
              <a:rPr lang="en-US" sz="2400" dirty="0"/>
              <a:t>(</a:t>
            </a:r>
            <a:r>
              <a:rPr lang="en-US" sz="2400" i="1" dirty="0"/>
              <a:t>Gambusia </a:t>
            </a:r>
            <a:r>
              <a:rPr lang="en-US" sz="2400" i="1" dirty="0" err="1"/>
              <a:t>affinis</a:t>
            </a:r>
            <a:r>
              <a:rPr lang="en-US" sz="2400" dirty="0"/>
              <a:t>)</a:t>
            </a:r>
          </a:p>
          <a:p>
            <a:pPr algn="ctr"/>
            <a:endParaRPr lang="en-US" sz="2400" dirty="0"/>
          </a:p>
        </p:txBody>
      </p:sp>
    </p:spTree>
    <p:extLst>
      <p:ext uri="{BB962C8B-B14F-4D97-AF65-F5344CB8AC3E}">
        <p14:creationId xmlns:p14="http://schemas.microsoft.com/office/powerpoint/2010/main" val="2923292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B0CF-4560-0E58-454E-F3B54B30CA58}"/>
              </a:ext>
            </a:extLst>
          </p:cNvPr>
          <p:cNvSpPr txBox="1">
            <a:spLocks/>
          </p:cNvSpPr>
          <p:nvPr/>
        </p:nvSpPr>
        <p:spPr>
          <a:xfrm>
            <a:off x="4797655" y="1632873"/>
            <a:ext cx="253423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Larvicide</a:t>
            </a:r>
          </a:p>
        </p:txBody>
      </p:sp>
      <p:pic>
        <p:nvPicPr>
          <p:cNvPr id="3" name="Picture 2">
            <a:extLst>
              <a:ext uri="{FF2B5EF4-FFF2-40B4-BE49-F238E27FC236}">
                <a16:creationId xmlns:a16="http://schemas.microsoft.com/office/drawing/2014/main" id="{2181F135-360C-244A-3616-954FD399BA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35" y="1385930"/>
            <a:ext cx="3002251" cy="2286000"/>
          </a:xfrm>
          <a:prstGeom prst="rect">
            <a:avLst/>
          </a:prstGeom>
          <a:ln>
            <a:solidFill>
              <a:srgbClr val="33460E"/>
            </a:solidFill>
          </a:ln>
        </p:spPr>
      </p:pic>
      <p:pic>
        <p:nvPicPr>
          <p:cNvPr id="4" name="Picture 3">
            <a:extLst>
              <a:ext uri="{FF2B5EF4-FFF2-40B4-BE49-F238E27FC236}">
                <a16:creationId xmlns:a16="http://schemas.microsoft.com/office/drawing/2014/main" id="{DE27AB1A-239B-7045-678F-A6BB7580BF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3059" y="1385930"/>
            <a:ext cx="3023419" cy="2286000"/>
          </a:xfrm>
          <a:prstGeom prst="rect">
            <a:avLst/>
          </a:prstGeom>
          <a:ln>
            <a:solidFill>
              <a:srgbClr val="33460E"/>
            </a:solidFill>
          </a:ln>
        </p:spPr>
      </p:pic>
      <p:pic>
        <p:nvPicPr>
          <p:cNvPr id="5" name="Picture 4">
            <a:extLst>
              <a:ext uri="{FF2B5EF4-FFF2-40B4-BE49-F238E27FC236}">
                <a16:creationId xmlns:a16="http://schemas.microsoft.com/office/drawing/2014/main" id="{77227864-5D49-54BA-F873-0A9287B1D7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01133" y="4097714"/>
            <a:ext cx="3630706" cy="2286000"/>
          </a:xfrm>
          <a:prstGeom prst="rect">
            <a:avLst/>
          </a:prstGeom>
          <a:ln>
            <a:solidFill>
              <a:srgbClr val="33460E"/>
            </a:solidFill>
          </a:ln>
        </p:spPr>
      </p:pic>
      <p:pic>
        <p:nvPicPr>
          <p:cNvPr id="6" name="Picture 2" descr="Image result for crop duster over rice">
            <a:extLst>
              <a:ext uri="{FF2B5EF4-FFF2-40B4-BE49-F238E27FC236}">
                <a16:creationId xmlns:a16="http://schemas.microsoft.com/office/drawing/2014/main" id="{34955D90-9D30-D028-E690-C11DF192C15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0" y="4097714"/>
            <a:ext cx="4034118" cy="22860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34BA4010-7DCD-1B74-AC6E-0884CB395D0D}"/>
              </a:ext>
            </a:extLst>
          </p:cNvPr>
          <p:cNvSpPr>
            <a:spLocks noGrp="1"/>
          </p:cNvSpPr>
          <p:nvPr>
            <p:ph type="body" sz="quarter" idx="10"/>
          </p:nvPr>
        </p:nvSpPr>
        <p:spPr>
          <a:xfrm>
            <a:off x="1402556" y="287016"/>
            <a:ext cx="9386888" cy="662109"/>
          </a:xfrm>
        </p:spPr>
        <p:txBody>
          <a:bodyPr/>
          <a:lstStyle/>
          <a:p>
            <a:r>
              <a:rPr lang="en-US" b="1" dirty="0"/>
              <a:t>Mosquitoes – MVCD activities</a:t>
            </a:r>
          </a:p>
        </p:txBody>
      </p:sp>
    </p:spTree>
    <p:extLst>
      <p:ext uri="{BB962C8B-B14F-4D97-AF65-F5344CB8AC3E}">
        <p14:creationId xmlns:p14="http://schemas.microsoft.com/office/powerpoint/2010/main" val="3826527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1B35E-E2E0-39C8-814A-FC53A44C789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954024" y="1410419"/>
            <a:ext cx="3337941" cy="2103120"/>
          </a:xfrm>
          <a:prstGeom prst="rect">
            <a:avLst/>
          </a:prstGeom>
          <a:ln>
            <a:solidFill>
              <a:srgbClr val="33460E"/>
            </a:solidFill>
          </a:ln>
        </p:spPr>
      </p:pic>
      <p:pic>
        <p:nvPicPr>
          <p:cNvPr id="7" name="Picture 2" descr="Image result for aerial adulticide">
            <a:extLst>
              <a:ext uri="{FF2B5EF4-FFF2-40B4-BE49-F238E27FC236}">
                <a16:creationId xmlns:a16="http://schemas.microsoft.com/office/drawing/2014/main" id="{D0876BBC-BDD8-0D25-0B19-934F67A6F2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94028" y="1391732"/>
            <a:ext cx="2861627"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C38FF42-48A5-7C25-210D-4CCDA5BC9E3C}"/>
              </a:ext>
            </a:extLst>
          </p:cNvPr>
          <p:cNvSpPr txBox="1">
            <a:spLocks/>
          </p:cNvSpPr>
          <p:nvPr/>
        </p:nvSpPr>
        <p:spPr>
          <a:xfrm>
            <a:off x="4950055" y="1785273"/>
            <a:ext cx="253423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Adulticide</a:t>
            </a:r>
          </a:p>
        </p:txBody>
      </p:sp>
      <p:sp>
        <p:nvSpPr>
          <p:cNvPr id="9" name="Text Placeholder 1">
            <a:extLst>
              <a:ext uri="{FF2B5EF4-FFF2-40B4-BE49-F238E27FC236}">
                <a16:creationId xmlns:a16="http://schemas.microsoft.com/office/drawing/2014/main" id="{1AE14238-FAAE-1325-340F-0B8C4688240C}"/>
              </a:ext>
            </a:extLst>
          </p:cNvPr>
          <p:cNvSpPr>
            <a:spLocks noGrp="1"/>
          </p:cNvSpPr>
          <p:nvPr>
            <p:ph type="body" sz="quarter" idx="10"/>
          </p:nvPr>
        </p:nvSpPr>
        <p:spPr>
          <a:xfrm>
            <a:off x="1402556" y="287016"/>
            <a:ext cx="9386888" cy="662109"/>
          </a:xfrm>
        </p:spPr>
        <p:txBody>
          <a:bodyPr/>
          <a:lstStyle/>
          <a:p>
            <a:r>
              <a:rPr lang="en-US" b="1" dirty="0"/>
              <a:t>Mosquitoes – MVCD activities</a:t>
            </a:r>
          </a:p>
        </p:txBody>
      </p:sp>
      <p:pic>
        <p:nvPicPr>
          <p:cNvPr id="2050" name="Picture 2">
            <a:extLst>
              <a:ext uri="{FF2B5EF4-FFF2-40B4-BE49-F238E27FC236}">
                <a16:creationId xmlns:a16="http://schemas.microsoft.com/office/drawing/2014/main" id="{912249EF-EC59-C1EC-6C0E-9BAFB20DE26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3962" y="3974833"/>
            <a:ext cx="4206240"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D7169C8-9839-49C2-A855-02633B90CD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2911" y="3974833"/>
            <a:ext cx="4186792" cy="2103120"/>
          </a:xfrm>
          <a:prstGeom prst="rect">
            <a:avLst/>
          </a:prstGeom>
          <a:ln>
            <a:solidFill>
              <a:srgbClr val="33460E"/>
            </a:solidFill>
          </a:ln>
        </p:spPr>
      </p:pic>
    </p:spTree>
    <p:extLst>
      <p:ext uri="{BB962C8B-B14F-4D97-AF65-F5344CB8AC3E}">
        <p14:creationId xmlns:p14="http://schemas.microsoft.com/office/powerpoint/2010/main" val="4201968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bottle bioassay">
            <a:extLst>
              <a:ext uri="{FF2B5EF4-FFF2-40B4-BE49-F238E27FC236}">
                <a16:creationId xmlns:a16="http://schemas.microsoft.com/office/drawing/2014/main" id="{BFC009F5-EA82-C862-10AA-B4C6CE6F2A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1085" y="2705099"/>
            <a:ext cx="5494987" cy="36576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1A07F4D-B54C-3C34-4CE1-72F346ADE8B1}"/>
              </a:ext>
            </a:extLst>
          </p:cNvPr>
          <p:cNvPicPr>
            <a:picLocks noChangeAspect="1"/>
          </p:cNvPicPr>
          <p:nvPr/>
        </p:nvPicPr>
        <p:blipFill>
          <a:blip r:embed="rId3"/>
          <a:stretch>
            <a:fillRect/>
          </a:stretch>
        </p:blipFill>
        <p:spPr>
          <a:xfrm>
            <a:off x="1529869" y="3867751"/>
            <a:ext cx="2934058" cy="2494948"/>
          </a:xfrm>
          <a:prstGeom prst="rect">
            <a:avLst/>
          </a:prstGeom>
          <a:ln>
            <a:solidFill>
              <a:srgbClr val="33460E"/>
            </a:solidFill>
          </a:ln>
        </p:spPr>
      </p:pic>
      <p:sp>
        <p:nvSpPr>
          <p:cNvPr id="6" name="Text Placeholder 1">
            <a:extLst>
              <a:ext uri="{FF2B5EF4-FFF2-40B4-BE49-F238E27FC236}">
                <a16:creationId xmlns:a16="http://schemas.microsoft.com/office/drawing/2014/main" id="{1DB6BD47-310D-EE14-CBCF-23E220E5BB59}"/>
              </a:ext>
            </a:extLst>
          </p:cNvPr>
          <p:cNvSpPr txBox="1">
            <a:spLocks/>
          </p:cNvSpPr>
          <p:nvPr/>
        </p:nvSpPr>
        <p:spPr>
          <a:xfrm>
            <a:off x="1395928" y="1390188"/>
            <a:ext cx="5069712" cy="17859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4400" dirty="0">
                <a:latin typeface="+mn-lt"/>
              </a:rPr>
              <a:t>Insecticide Testing</a:t>
            </a:r>
          </a:p>
          <a:p>
            <a:pPr marL="1028700" lvl="1" indent="-571500" algn="l">
              <a:buFont typeface="Arial" panose="020B0604020202020204" pitchFamily="34" charset="0"/>
              <a:buChar char="•"/>
            </a:pPr>
            <a:r>
              <a:rPr lang="en-US" sz="2400" dirty="0">
                <a:latin typeface="+mn-lt"/>
              </a:rPr>
              <a:t>Resistance</a:t>
            </a:r>
          </a:p>
          <a:p>
            <a:pPr marL="1028700" lvl="1" indent="-571500" algn="l">
              <a:buFont typeface="Arial" panose="020B0604020202020204" pitchFamily="34" charset="0"/>
              <a:buChar char="•"/>
            </a:pPr>
            <a:r>
              <a:rPr lang="en-US" sz="2400" dirty="0">
                <a:latin typeface="+mn-lt"/>
              </a:rPr>
              <a:t>Efficacy</a:t>
            </a:r>
          </a:p>
        </p:txBody>
      </p:sp>
      <p:sp>
        <p:nvSpPr>
          <p:cNvPr id="7" name="Text Placeholder 1">
            <a:extLst>
              <a:ext uri="{FF2B5EF4-FFF2-40B4-BE49-F238E27FC236}">
                <a16:creationId xmlns:a16="http://schemas.microsoft.com/office/drawing/2014/main" id="{28184AB3-0FEC-EDBE-B5A0-296E946F24FE}"/>
              </a:ext>
            </a:extLst>
          </p:cNvPr>
          <p:cNvSpPr>
            <a:spLocks noGrp="1"/>
          </p:cNvSpPr>
          <p:nvPr>
            <p:ph type="body" sz="quarter" idx="10"/>
          </p:nvPr>
        </p:nvSpPr>
        <p:spPr>
          <a:xfrm>
            <a:off x="1402556" y="287016"/>
            <a:ext cx="9386888" cy="662109"/>
          </a:xfrm>
        </p:spPr>
        <p:txBody>
          <a:bodyPr/>
          <a:lstStyle/>
          <a:p>
            <a:r>
              <a:rPr lang="en-US" b="1" dirty="0"/>
              <a:t>Mosquitoes – MVCD activities</a:t>
            </a:r>
          </a:p>
        </p:txBody>
      </p:sp>
    </p:spTree>
    <p:extLst>
      <p:ext uri="{BB962C8B-B14F-4D97-AF65-F5344CB8AC3E}">
        <p14:creationId xmlns:p14="http://schemas.microsoft.com/office/powerpoint/2010/main" val="3754049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normAutofit fontScale="92500"/>
          </a:bodyPr>
          <a:lstStyle/>
          <a:p>
            <a:r>
              <a:rPr lang="en-US" b="1" dirty="0"/>
              <a:t>Mosquitoes – what residents can do</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330664" y="2751097"/>
            <a:ext cx="4629874"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Source reduction</a:t>
            </a:r>
          </a:p>
          <a:p>
            <a:pPr algn="ctr"/>
            <a:r>
              <a:rPr lang="en-US" dirty="0"/>
              <a:t>“dump and drain”</a:t>
            </a:r>
          </a:p>
        </p:txBody>
      </p:sp>
      <p:pic>
        <p:nvPicPr>
          <p:cNvPr id="6146" name="Picture 2" descr="San Joaquin County Mosquito and Vector Control District &gt; Mosquitoes &amp;  Ticks &gt; Mosquito Prevention Tips">
            <a:extLst>
              <a:ext uri="{FF2B5EF4-FFF2-40B4-BE49-F238E27FC236}">
                <a16:creationId xmlns:a16="http://schemas.microsoft.com/office/drawing/2014/main" id="{1910E0BB-7974-5BCC-15A0-9CB90EDD14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20182" y="1703347"/>
            <a:ext cx="5972175" cy="43815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243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normAutofit fontScale="92500"/>
          </a:bodyPr>
          <a:lstStyle/>
          <a:p>
            <a:r>
              <a:rPr lang="en-US" b="1" dirty="0"/>
              <a:t>Mosquitoes – what residents can do</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590308" y="1300184"/>
            <a:ext cx="10632238" cy="38890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3200" dirty="0"/>
              <a:t>Keep pools, fountains, and ponds in good working order</a:t>
            </a:r>
          </a:p>
          <a:p>
            <a:pPr marL="571500" indent="-571500">
              <a:buFont typeface="Arial" panose="020B0604020202020204" pitchFamily="34" charset="0"/>
              <a:buChar char="•"/>
            </a:pPr>
            <a:r>
              <a:rPr lang="en-US" sz="3200" dirty="0"/>
              <a:t>Clean and replace birdbath water 2x/week</a:t>
            </a:r>
          </a:p>
          <a:p>
            <a:pPr marL="571500" indent="-571500">
              <a:buFont typeface="Arial" panose="020B0604020202020204" pitchFamily="34" charset="0"/>
              <a:buChar char="•"/>
            </a:pPr>
            <a:r>
              <a:rPr lang="en-US" sz="3200" dirty="0"/>
              <a:t>Remove saucers under plants</a:t>
            </a:r>
          </a:p>
          <a:p>
            <a:pPr marL="571500" indent="-571500">
              <a:buFont typeface="Arial" panose="020B0604020202020204" pitchFamily="34" charset="0"/>
              <a:buChar char="•"/>
            </a:pPr>
            <a:r>
              <a:rPr lang="en-US" sz="3200" dirty="0"/>
              <a:t>Prevent standing water in yard drains</a:t>
            </a:r>
          </a:p>
          <a:p>
            <a:pPr marL="571500" indent="-571500">
              <a:buFont typeface="Arial" panose="020B0604020202020204" pitchFamily="34" charset="0"/>
              <a:buChar char="•"/>
            </a:pPr>
            <a:r>
              <a:rPr lang="en-US" sz="3200" dirty="0"/>
              <a:t>Consider mosquitofish</a:t>
            </a:r>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endParaRPr lang="en-US" sz="3200" dirty="0"/>
          </a:p>
        </p:txBody>
      </p:sp>
      <p:pic>
        <p:nvPicPr>
          <p:cNvPr id="24578" name="Picture 2" descr="Mosquito Dunks 6's - Biological Mosquito Control">
            <a:extLst>
              <a:ext uri="{FF2B5EF4-FFF2-40B4-BE49-F238E27FC236}">
                <a16:creationId xmlns:a16="http://schemas.microsoft.com/office/drawing/2014/main" id="{9EEE6EEB-10D3-5788-C93B-CA4B515CE9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72650" y="3244701"/>
            <a:ext cx="1562100" cy="333375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24580" name="Picture 4" descr="Solar Pond Fountain with Four Different Spray Nozzles | Wind and Weather">
            <a:extLst>
              <a:ext uri="{FF2B5EF4-FFF2-40B4-BE49-F238E27FC236}">
                <a16:creationId xmlns:a16="http://schemas.microsoft.com/office/drawing/2014/main" id="{49B8ABD8-34ED-5D9C-7F6E-62B610A364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95820" y="4457700"/>
            <a:ext cx="1911794"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098EC30-02DC-DCD9-6C0E-71D39DD6BE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689" y="4457699"/>
            <a:ext cx="2693580" cy="2103120"/>
          </a:xfrm>
          <a:prstGeom prst="rect">
            <a:avLst/>
          </a:prstGeom>
          <a:ln>
            <a:solidFill>
              <a:srgbClr val="33460E"/>
            </a:solidFill>
          </a:ln>
        </p:spPr>
      </p:pic>
    </p:spTree>
    <p:extLst>
      <p:ext uri="{BB962C8B-B14F-4D97-AF65-F5344CB8AC3E}">
        <p14:creationId xmlns:p14="http://schemas.microsoft.com/office/powerpoint/2010/main" val="1829849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normAutofit fontScale="92500"/>
          </a:bodyPr>
          <a:lstStyle/>
          <a:p>
            <a:r>
              <a:rPr lang="en-US" b="1" dirty="0"/>
              <a:t>Mosquitoes – what residents can do</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3460830" y="1308782"/>
            <a:ext cx="4629874"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Exclusion - home</a:t>
            </a:r>
          </a:p>
        </p:txBody>
      </p:sp>
      <p:pic>
        <p:nvPicPr>
          <p:cNvPr id="14344" name="Picture 8" descr="Mosquito net - Wikipedia">
            <a:extLst>
              <a:ext uri="{FF2B5EF4-FFF2-40B4-BE49-F238E27FC236}">
                <a16:creationId xmlns:a16="http://schemas.microsoft.com/office/drawing/2014/main" id="{5308D66C-82F6-C96E-8F4C-53D4210BE3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39589" y="3007564"/>
            <a:ext cx="3266953" cy="2450215"/>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F6D946D-90EB-82B3-46AD-3ABA01E53BE7}"/>
              </a:ext>
            </a:extLst>
          </p:cNvPr>
          <p:cNvPicPr>
            <a:picLocks noChangeAspect="1"/>
          </p:cNvPicPr>
          <p:nvPr/>
        </p:nvPicPr>
        <p:blipFill>
          <a:blip r:embed="rId3"/>
          <a:stretch>
            <a:fillRect/>
          </a:stretch>
        </p:blipFill>
        <p:spPr>
          <a:xfrm>
            <a:off x="534276" y="2571301"/>
            <a:ext cx="3048425" cy="2886478"/>
          </a:xfrm>
          <a:prstGeom prst="rect">
            <a:avLst/>
          </a:prstGeom>
          <a:ln>
            <a:solidFill>
              <a:srgbClr val="33460E"/>
            </a:solidFill>
          </a:ln>
        </p:spPr>
      </p:pic>
      <p:pic>
        <p:nvPicPr>
          <p:cNvPr id="14356" name="Picture 20" descr="House Clip Art at Clker.com - vector clip art online, royalty free &amp; public  domain">
            <a:extLst>
              <a:ext uri="{FF2B5EF4-FFF2-40B4-BE49-F238E27FC236}">
                <a16:creationId xmlns:a16="http://schemas.microsoft.com/office/drawing/2014/main" id="{2AADBBE1-B2A4-76D4-E570-37A2B8FFF6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9130" y="2515286"/>
            <a:ext cx="2797858" cy="2886478"/>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847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normAutofit fontScale="77500" lnSpcReduction="20000"/>
          </a:bodyPr>
          <a:lstStyle/>
          <a:p>
            <a:r>
              <a:rPr lang="en-US" b="1" dirty="0"/>
              <a:t>Placer Mosquito and Vector Control District</a:t>
            </a:r>
          </a:p>
        </p:txBody>
      </p:sp>
      <p:sp>
        <p:nvSpPr>
          <p:cNvPr id="3" name="Text Placeholder 1">
            <a:extLst>
              <a:ext uri="{FF2B5EF4-FFF2-40B4-BE49-F238E27FC236}">
                <a16:creationId xmlns:a16="http://schemas.microsoft.com/office/drawing/2014/main" id="{BE50AD12-7FDC-2871-404C-D42E87B045FF}"/>
              </a:ext>
            </a:extLst>
          </p:cNvPr>
          <p:cNvSpPr txBox="1">
            <a:spLocks/>
          </p:cNvSpPr>
          <p:nvPr/>
        </p:nvSpPr>
        <p:spPr>
          <a:xfrm>
            <a:off x="809777" y="1535289"/>
            <a:ext cx="10572446" cy="29209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t>Mosquito surveillance, pathogen testing, control</a:t>
            </a:r>
          </a:p>
          <a:p>
            <a:pPr marL="571500" indent="-571500" algn="l">
              <a:buFont typeface="Arial" panose="020B0604020202020204" pitchFamily="34" charset="0"/>
              <a:buChar char="•"/>
            </a:pPr>
            <a:r>
              <a:rPr lang="en-US" sz="3200" dirty="0"/>
              <a:t>Tick surveillance and pathogen testing</a:t>
            </a:r>
          </a:p>
          <a:p>
            <a:pPr marL="571500" indent="-571500" algn="l">
              <a:buFont typeface="Arial" panose="020B0604020202020204" pitchFamily="34" charset="0"/>
              <a:buChar char="•"/>
            </a:pPr>
            <a:r>
              <a:rPr lang="en-US" sz="3200" dirty="0"/>
              <a:t>Yellowjacket surveillance and nest control</a:t>
            </a:r>
          </a:p>
          <a:p>
            <a:pPr marL="571500" indent="-571500" algn="l">
              <a:buFont typeface="Arial" panose="020B0604020202020204" pitchFamily="34" charset="0"/>
              <a:buChar char="•"/>
            </a:pPr>
            <a:r>
              <a:rPr lang="en-US" sz="3200" dirty="0"/>
              <a:t>Public engagement and education</a:t>
            </a:r>
          </a:p>
        </p:txBody>
      </p:sp>
      <p:pic>
        <p:nvPicPr>
          <p:cNvPr id="5" name="Picture 2" descr="https://encrypted-tbn2.google.com/images?q=tbn:ANd9GcQkd9ToPELddruo0_oJrU4wF_wbd-yDN91TmDqteYkJvT0SQS6j">
            <a:extLst>
              <a:ext uri="{FF2B5EF4-FFF2-40B4-BE49-F238E27FC236}">
                <a16:creationId xmlns:a16="http://schemas.microsoft.com/office/drawing/2014/main" id="{9B234C30-AEF1-A946-CC9C-88A081E1006B}"/>
              </a:ext>
            </a:extLst>
          </p:cNvPr>
          <p:cNvPicPr>
            <a:picLocks noChangeAspect="1" noChangeArrowheads="1"/>
          </p:cNvPicPr>
          <p:nvPr/>
        </p:nvPicPr>
        <p:blipFill>
          <a:blip r:embed="rId3" cstate="print"/>
          <a:srcRect/>
          <a:stretch>
            <a:fillRect/>
          </a:stretch>
        </p:blipFill>
        <p:spPr bwMode="auto">
          <a:xfrm>
            <a:off x="809777" y="4287123"/>
            <a:ext cx="2467836" cy="1848495"/>
          </a:xfrm>
          <a:prstGeom prst="rect">
            <a:avLst/>
          </a:prstGeom>
          <a:noFill/>
          <a:ln>
            <a:solidFill>
              <a:schemeClr val="accent1">
                <a:lumMod val="50000"/>
              </a:schemeClr>
            </a:solidFill>
          </a:ln>
        </p:spPr>
      </p:pic>
      <p:pic>
        <p:nvPicPr>
          <p:cNvPr id="8" name="Picture 7">
            <a:extLst>
              <a:ext uri="{FF2B5EF4-FFF2-40B4-BE49-F238E27FC236}">
                <a16:creationId xmlns:a16="http://schemas.microsoft.com/office/drawing/2014/main" id="{A493A9B4-BCF7-8562-E4B5-3C2AADC645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81817" y="4287123"/>
            <a:ext cx="1707627" cy="2276836"/>
          </a:xfrm>
          <a:prstGeom prst="rect">
            <a:avLst/>
          </a:prstGeom>
          <a:ln>
            <a:solidFill>
              <a:schemeClr val="accent1">
                <a:lumMod val="50000"/>
              </a:schemeClr>
            </a:solidFill>
          </a:ln>
        </p:spPr>
      </p:pic>
      <p:pic>
        <p:nvPicPr>
          <p:cNvPr id="9" name="Picture 8">
            <a:extLst>
              <a:ext uri="{FF2B5EF4-FFF2-40B4-BE49-F238E27FC236}">
                <a16:creationId xmlns:a16="http://schemas.microsoft.com/office/drawing/2014/main" id="{9358A027-E97D-E9FE-B952-5C8E7E5743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28759" y="4287123"/>
            <a:ext cx="1973596" cy="1828800"/>
          </a:xfrm>
          <a:prstGeom prst="rect">
            <a:avLst/>
          </a:prstGeom>
          <a:ln>
            <a:solidFill>
              <a:schemeClr val="accent1">
                <a:lumMod val="50000"/>
              </a:schemeClr>
            </a:solidFill>
          </a:ln>
        </p:spPr>
      </p:pic>
      <p:pic>
        <p:nvPicPr>
          <p:cNvPr id="4" name="Picture 3">
            <a:extLst>
              <a:ext uri="{FF2B5EF4-FFF2-40B4-BE49-F238E27FC236}">
                <a16:creationId xmlns:a16="http://schemas.microsoft.com/office/drawing/2014/main" id="{E68507EF-3E6F-57D4-E1D1-050DB6C715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1076" y="4287123"/>
            <a:ext cx="3004007" cy="2283861"/>
          </a:xfrm>
          <a:prstGeom prst="rect">
            <a:avLst/>
          </a:prstGeom>
          <a:ln>
            <a:solidFill>
              <a:schemeClr val="accent1">
                <a:lumMod val="50000"/>
              </a:schemeClr>
            </a:solidFill>
          </a:ln>
        </p:spPr>
      </p:pic>
    </p:spTree>
    <p:extLst>
      <p:ext uri="{BB962C8B-B14F-4D97-AF65-F5344CB8AC3E}">
        <p14:creationId xmlns:p14="http://schemas.microsoft.com/office/powerpoint/2010/main" val="2005915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normAutofit fontScale="92500"/>
          </a:bodyPr>
          <a:lstStyle/>
          <a:p>
            <a:r>
              <a:rPr lang="en-US" b="1" dirty="0"/>
              <a:t>Mosquitoes – what residents can do</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3519403" y="1308782"/>
            <a:ext cx="5153194"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Spatial repellents</a:t>
            </a:r>
          </a:p>
        </p:txBody>
      </p:sp>
      <p:pic>
        <p:nvPicPr>
          <p:cNvPr id="14354" name="Picture 18" descr="Comfort Zone Oscillating Table Fan with Adjustable Tilt, Convenient Push  Button Controls, Quiet, 12 inch, 3 Speed, Desk Fan, Airflow 7.25 ft/sec, ...">
            <a:extLst>
              <a:ext uri="{FF2B5EF4-FFF2-40B4-BE49-F238E27FC236}">
                <a16:creationId xmlns:a16="http://schemas.microsoft.com/office/drawing/2014/main" id="{4E1F8D22-561B-2FB7-4BFB-4ED91D9B753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9220" y="2716317"/>
            <a:ext cx="2103120" cy="210312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4EE5F9-98EE-8F4F-1B6E-BC4FAE6F0B32}"/>
              </a:ext>
            </a:extLst>
          </p:cNvPr>
          <p:cNvPicPr>
            <a:picLocks noChangeAspect="1"/>
          </p:cNvPicPr>
          <p:nvPr/>
        </p:nvPicPr>
        <p:blipFill>
          <a:blip r:embed="rId3"/>
          <a:stretch>
            <a:fillRect/>
          </a:stretch>
        </p:blipFill>
        <p:spPr>
          <a:xfrm>
            <a:off x="4821332" y="2716317"/>
            <a:ext cx="3421172" cy="3006484"/>
          </a:xfrm>
          <a:prstGeom prst="rect">
            <a:avLst/>
          </a:prstGeom>
          <a:ln>
            <a:solidFill>
              <a:srgbClr val="33460E"/>
            </a:solidFill>
          </a:ln>
        </p:spPr>
      </p:pic>
      <p:pic>
        <p:nvPicPr>
          <p:cNvPr id="9" name="Picture 8">
            <a:extLst>
              <a:ext uri="{FF2B5EF4-FFF2-40B4-BE49-F238E27FC236}">
                <a16:creationId xmlns:a16="http://schemas.microsoft.com/office/drawing/2014/main" id="{5BA20147-9CF6-062D-6151-CDD1503DE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2597" y="2716317"/>
            <a:ext cx="2499213" cy="1615653"/>
          </a:xfrm>
          <a:prstGeom prst="rect">
            <a:avLst/>
          </a:prstGeom>
          <a:ln>
            <a:solidFill>
              <a:srgbClr val="33460E"/>
            </a:solidFill>
          </a:ln>
        </p:spPr>
      </p:pic>
      <p:pic>
        <p:nvPicPr>
          <p:cNvPr id="13" name="Picture 12">
            <a:extLst>
              <a:ext uri="{FF2B5EF4-FFF2-40B4-BE49-F238E27FC236}">
                <a16:creationId xmlns:a16="http://schemas.microsoft.com/office/drawing/2014/main" id="{66DF671A-8003-E72F-6952-A7FF4B574D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32433" y="2716317"/>
            <a:ext cx="1253859" cy="1828800"/>
          </a:xfrm>
          <a:prstGeom prst="rect">
            <a:avLst/>
          </a:prstGeom>
          <a:ln>
            <a:solidFill>
              <a:srgbClr val="33460E"/>
            </a:solidFill>
          </a:ln>
        </p:spPr>
      </p:pic>
    </p:spTree>
    <p:extLst>
      <p:ext uri="{BB962C8B-B14F-4D97-AF65-F5344CB8AC3E}">
        <p14:creationId xmlns:p14="http://schemas.microsoft.com/office/powerpoint/2010/main" val="684086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normAutofit fontScale="92500"/>
          </a:bodyPr>
          <a:lstStyle/>
          <a:p>
            <a:r>
              <a:rPr lang="en-US" b="1" dirty="0"/>
              <a:t>Mosquitoes – what residents can do</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3460830" y="1308782"/>
            <a:ext cx="4629874"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Personal protection</a:t>
            </a:r>
          </a:p>
        </p:txBody>
      </p:sp>
      <p:pic>
        <p:nvPicPr>
          <p:cNvPr id="5124" name="Picture 4">
            <a:extLst>
              <a:ext uri="{FF2B5EF4-FFF2-40B4-BE49-F238E27FC236}">
                <a16:creationId xmlns:a16="http://schemas.microsoft.com/office/drawing/2014/main" id="{CCE778AA-F411-06DE-8839-E6A70A55C83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66046" y="2507608"/>
            <a:ext cx="3460220" cy="2305746"/>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14338" name="Picture 2" descr="Tough Outdoors Mosquito Suit - Net Bug Pants &amp; Jacket w/Hood - Mesh Bug  Suit for Outdoor Protection from Bugs, Flies, Gnats, No-See-Ums &amp; Midges -  ...">
            <a:extLst>
              <a:ext uri="{FF2B5EF4-FFF2-40B4-BE49-F238E27FC236}">
                <a16:creationId xmlns:a16="http://schemas.microsoft.com/office/drawing/2014/main" id="{C04D680E-873D-A2C6-51D6-390CA9BDA3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61895" y="1308782"/>
            <a:ext cx="1516459" cy="4474799"/>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14340" name="Picture 4" descr="Safe to apply on skin: DEET, picaridin, IR3535, OLE, and PMD">
            <a:extLst>
              <a:ext uri="{FF2B5EF4-FFF2-40B4-BE49-F238E27FC236}">
                <a16:creationId xmlns:a16="http://schemas.microsoft.com/office/drawing/2014/main" id="{2A6437FB-8B51-F1B3-EEA5-E8DCD929C9A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3646" y="2025678"/>
            <a:ext cx="2744470" cy="4329402"/>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20488" name="Picture 8" descr="Clip On, Mosquitoes Off! - Laidback Gardener">
            <a:extLst>
              <a:ext uri="{FF2B5EF4-FFF2-40B4-BE49-F238E27FC236}">
                <a16:creationId xmlns:a16="http://schemas.microsoft.com/office/drawing/2014/main" id="{5A54AA4C-FC62-E2B6-C983-A3CDC2A3C0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7951" y="2514600"/>
            <a:ext cx="1828800"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17412" name="Picture 4" descr="How To Treat Your Hiking Clothes With Permethrin The Trek, 40% OFF">
            <a:extLst>
              <a:ext uri="{FF2B5EF4-FFF2-40B4-BE49-F238E27FC236}">
                <a16:creationId xmlns:a16="http://schemas.microsoft.com/office/drawing/2014/main" id="{CC17688A-69FE-78C7-EA9D-7DB90974F5D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92692" y="4526280"/>
            <a:ext cx="2737725"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414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normAutofit fontScale="92500"/>
          </a:bodyPr>
          <a:lstStyle/>
          <a:p>
            <a:r>
              <a:rPr lang="en-US" b="1" dirty="0"/>
              <a:t>Mosquitoes – what residents can do</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1826340" y="1419836"/>
            <a:ext cx="3320841" cy="2303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Personal protection</a:t>
            </a:r>
          </a:p>
          <a:p>
            <a:pPr algn="ctr"/>
            <a:endParaRPr lang="en-US" dirty="0"/>
          </a:p>
          <a:p>
            <a:pPr algn="ctr"/>
            <a:r>
              <a:rPr lang="en-US" b="1" u="sng" dirty="0"/>
              <a:t>EPA Registration Number!</a:t>
            </a:r>
          </a:p>
        </p:txBody>
      </p:sp>
      <p:pic>
        <p:nvPicPr>
          <p:cNvPr id="14342" name="Picture 6" descr="EPA-registered repellent will have a registration number on the label, usually on the back of the container">
            <a:extLst>
              <a:ext uri="{FF2B5EF4-FFF2-40B4-BE49-F238E27FC236}">
                <a16:creationId xmlns:a16="http://schemas.microsoft.com/office/drawing/2014/main" id="{0F60BE88-CCD8-72DE-E64B-A969109D48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39944" y="1419836"/>
            <a:ext cx="3871378" cy="4672353"/>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281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normAutofit fontScale="92500"/>
          </a:bodyPr>
          <a:lstStyle/>
          <a:p>
            <a:r>
              <a:rPr lang="en-US" b="1" dirty="0"/>
              <a:t>Mosquitoes – what residents can do</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3040283" y="1293220"/>
            <a:ext cx="6273479"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Report mosquito problems</a:t>
            </a:r>
          </a:p>
          <a:p>
            <a:pPr algn="ctr"/>
            <a:endParaRPr lang="en-US" dirty="0"/>
          </a:p>
        </p:txBody>
      </p:sp>
      <p:pic>
        <p:nvPicPr>
          <p:cNvPr id="15362" name="Picture 2" descr="Free clip art &quot;Computer Smartphone and Tablet&quot; by agomjo">
            <a:extLst>
              <a:ext uri="{FF2B5EF4-FFF2-40B4-BE49-F238E27FC236}">
                <a16:creationId xmlns:a16="http://schemas.microsoft.com/office/drawing/2014/main" id="{B75FD4DE-AF35-4387-A7D3-74FB47E7EE3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5148" b="24725"/>
          <a:stretch/>
        </p:blipFill>
        <p:spPr bwMode="auto">
          <a:xfrm>
            <a:off x="3589276" y="2151440"/>
            <a:ext cx="4851400" cy="3437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2CD86CD-34AF-B0CE-80B5-4B0AB428D059}"/>
              </a:ext>
            </a:extLst>
          </p:cNvPr>
          <p:cNvPicPr>
            <a:picLocks noChangeAspect="1"/>
          </p:cNvPicPr>
          <p:nvPr/>
        </p:nvPicPr>
        <p:blipFill>
          <a:blip r:embed="rId3"/>
          <a:stretch>
            <a:fillRect/>
          </a:stretch>
        </p:blipFill>
        <p:spPr>
          <a:xfrm>
            <a:off x="412251" y="5589121"/>
            <a:ext cx="4839375" cy="885949"/>
          </a:xfrm>
          <a:prstGeom prst="rect">
            <a:avLst/>
          </a:prstGeom>
          <a:ln>
            <a:solidFill>
              <a:srgbClr val="33460E"/>
            </a:solidFill>
          </a:ln>
        </p:spPr>
      </p:pic>
      <p:pic>
        <p:nvPicPr>
          <p:cNvPr id="7" name="Picture 6">
            <a:extLst>
              <a:ext uri="{FF2B5EF4-FFF2-40B4-BE49-F238E27FC236}">
                <a16:creationId xmlns:a16="http://schemas.microsoft.com/office/drawing/2014/main" id="{3FD7BE15-3DFD-4EC9-AD4F-DF0DCCB012AD}"/>
              </a:ext>
            </a:extLst>
          </p:cNvPr>
          <p:cNvPicPr>
            <a:picLocks noChangeAspect="1"/>
          </p:cNvPicPr>
          <p:nvPr/>
        </p:nvPicPr>
        <p:blipFill>
          <a:blip r:embed="rId4"/>
          <a:stretch>
            <a:fillRect/>
          </a:stretch>
        </p:blipFill>
        <p:spPr>
          <a:xfrm>
            <a:off x="8539685" y="4884173"/>
            <a:ext cx="2734057" cy="1590897"/>
          </a:xfrm>
          <a:prstGeom prst="rect">
            <a:avLst/>
          </a:prstGeom>
          <a:ln>
            <a:solidFill>
              <a:srgbClr val="33460E"/>
            </a:solidFill>
          </a:ln>
        </p:spPr>
      </p:pic>
      <p:sp>
        <p:nvSpPr>
          <p:cNvPr id="8" name="TextBox 7">
            <a:extLst>
              <a:ext uri="{FF2B5EF4-FFF2-40B4-BE49-F238E27FC236}">
                <a16:creationId xmlns:a16="http://schemas.microsoft.com/office/drawing/2014/main" id="{6B99BD5B-B525-7945-C036-DE93DC4E79A0}"/>
              </a:ext>
            </a:extLst>
          </p:cNvPr>
          <p:cNvSpPr txBox="1"/>
          <p:nvPr/>
        </p:nvSpPr>
        <p:spPr>
          <a:xfrm>
            <a:off x="8653338" y="6211598"/>
            <a:ext cx="2507301" cy="276999"/>
          </a:xfrm>
          <a:prstGeom prst="rect">
            <a:avLst/>
          </a:prstGeom>
          <a:noFill/>
          <a:ln>
            <a:noFill/>
          </a:ln>
        </p:spPr>
        <p:txBody>
          <a:bodyPr wrap="square" rtlCol="0">
            <a:spAutoFit/>
          </a:bodyPr>
          <a:lstStyle/>
          <a:p>
            <a:pPr algn="ctr"/>
            <a:r>
              <a:rPr lang="en-US" sz="1200" dirty="0">
                <a:solidFill>
                  <a:schemeClr val="tx2">
                    <a:lumMod val="75000"/>
                  </a:schemeClr>
                </a:solidFill>
                <a:latin typeface="Arial" panose="020B0604020202020204" pitchFamily="34" charset="0"/>
                <a:cs typeface="Arial" panose="020B0604020202020204" pitchFamily="34" charset="0"/>
              </a:rPr>
              <a:t>https://www.mvcac.org/</a:t>
            </a:r>
          </a:p>
        </p:txBody>
      </p:sp>
    </p:spTree>
    <p:extLst>
      <p:ext uri="{BB962C8B-B14F-4D97-AF65-F5344CB8AC3E}">
        <p14:creationId xmlns:p14="http://schemas.microsoft.com/office/powerpoint/2010/main" val="3635070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5CAA3-D60A-2A46-89C0-E70D97BF7198}"/>
              </a:ext>
            </a:extLst>
          </p:cNvPr>
          <p:cNvSpPr>
            <a:spLocks noGrp="1"/>
          </p:cNvSpPr>
          <p:nvPr>
            <p:ph type="body" sz="quarter" idx="10"/>
          </p:nvPr>
        </p:nvSpPr>
        <p:spPr>
          <a:xfrm>
            <a:off x="1402556" y="287016"/>
            <a:ext cx="9386888" cy="662109"/>
          </a:xfrm>
        </p:spPr>
        <p:txBody>
          <a:bodyPr/>
          <a:lstStyle/>
          <a:p>
            <a:r>
              <a:rPr lang="en-US" b="1" dirty="0"/>
              <a:t>Questions?</a:t>
            </a:r>
          </a:p>
        </p:txBody>
      </p:sp>
      <p:sp>
        <p:nvSpPr>
          <p:cNvPr id="3" name="Title 1">
            <a:extLst>
              <a:ext uri="{FF2B5EF4-FFF2-40B4-BE49-F238E27FC236}">
                <a16:creationId xmlns:a16="http://schemas.microsoft.com/office/drawing/2014/main" id="{CEBF3475-E594-F1B3-2B53-3FE72F4F99AA}"/>
              </a:ext>
            </a:extLst>
          </p:cNvPr>
          <p:cNvSpPr txBox="1">
            <a:spLocks/>
          </p:cNvSpPr>
          <p:nvPr/>
        </p:nvSpPr>
        <p:spPr>
          <a:xfrm>
            <a:off x="991563" y="1628885"/>
            <a:ext cx="6474107" cy="38459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Find your local vector control agency</a:t>
            </a:r>
          </a:p>
          <a:p>
            <a:endParaRPr lang="en-US" dirty="0"/>
          </a:p>
          <a:p>
            <a:r>
              <a:rPr lang="en-US" u="sng" dirty="0"/>
              <a:t>mvcac.org</a:t>
            </a:r>
          </a:p>
          <a:p>
            <a:endParaRPr lang="en-US" dirty="0"/>
          </a:p>
        </p:txBody>
      </p:sp>
      <p:pic>
        <p:nvPicPr>
          <p:cNvPr id="6" name="Picture 5">
            <a:extLst>
              <a:ext uri="{FF2B5EF4-FFF2-40B4-BE49-F238E27FC236}">
                <a16:creationId xmlns:a16="http://schemas.microsoft.com/office/drawing/2014/main" id="{5C19A65C-9CC0-2448-FD8C-18D92DA3F2CD}"/>
              </a:ext>
            </a:extLst>
          </p:cNvPr>
          <p:cNvPicPr>
            <a:picLocks noChangeAspect="1"/>
          </p:cNvPicPr>
          <p:nvPr/>
        </p:nvPicPr>
        <p:blipFill>
          <a:blip r:embed="rId3"/>
          <a:stretch>
            <a:fillRect/>
          </a:stretch>
        </p:blipFill>
        <p:spPr>
          <a:xfrm>
            <a:off x="6666277" y="1628885"/>
            <a:ext cx="4408643" cy="4612511"/>
          </a:xfrm>
          <a:prstGeom prst="rect">
            <a:avLst/>
          </a:prstGeom>
          <a:ln>
            <a:solidFill>
              <a:srgbClr val="33460E"/>
            </a:solidFill>
          </a:ln>
        </p:spPr>
      </p:pic>
    </p:spTree>
    <p:extLst>
      <p:ext uri="{BB962C8B-B14F-4D97-AF65-F5344CB8AC3E}">
        <p14:creationId xmlns:p14="http://schemas.microsoft.com/office/powerpoint/2010/main" val="2708160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87438232-A344-D612-AAB5-ABB161ACFF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707" y="890087"/>
            <a:ext cx="5406416" cy="5967913"/>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2B2A687F-0D2A-B639-55AE-2750FB089A15}"/>
              </a:ext>
            </a:extLst>
          </p:cNvPr>
          <p:cNvSpPr>
            <a:spLocks noGrp="1"/>
          </p:cNvSpPr>
          <p:nvPr>
            <p:ph type="title"/>
          </p:nvPr>
        </p:nvSpPr>
        <p:spPr>
          <a:xfrm>
            <a:off x="2317043" y="150459"/>
            <a:ext cx="7775223" cy="889855"/>
          </a:xfrm>
        </p:spPr>
        <p:txBody>
          <a:bodyPr>
            <a:normAutofit/>
          </a:bodyPr>
          <a:lstStyle/>
          <a:p>
            <a:r>
              <a:rPr lang="en-US" dirty="0"/>
              <a:t>UC IPM mosquito resources</a:t>
            </a:r>
          </a:p>
        </p:txBody>
      </p:sp>
      <p:pic>
        <p:nvPicPr>
          <p:cNvPr id="2" name="Picture 1" descr="A close-up of a mosquito&#10;&#10;Description automatically generated">
            <a:extLst>
              <a:ext uri="{FF2B5EF4-FFF2-40B4-BE49-F238E27FC236}">
                <a16:creationId xmlns:a16="http://schemas.microsoft.com/office/drawing/2014/main" id="{6A20D6D8-B804-E233-895E-88D650C3A6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39587" y="932026"/>
            <a:ext cx="4317143" cy="5287108"/>
          </a:xfrm>
          <a:prstGeom prst="rect">
            <a:avLst/>
          </a:prstGeom>
          <a:ln>
            <a:noFill/>
          </a:ln>
          <a:effectLst>
            <a:outerShdw blurRad="292100" dist="139700" dir="2700000" algn="tl" rotWithShape="0">
              <a:srgbClr val="333333">
                <a:alpha val="65000"/>
              </a:srgbClr>
            </a:outerShdw>
          </a:effectLst>
        </p:spPr>
      </p:pic>
      <p:pic>
        <p:nvPicPr>
          <p:cNvPr id="6" name="Picture 5" descr="A page of a brochure&#10;&#10;Description automatically generated">
            <a:extLst>
              <a:ext uri="{FF2B5EF4-FFF2-40B4-BE49-F238E27FC236}">
                <a16:creationId xmlns:a16="http://schemas.microsoft.com/office/drawing/2014/main" id="{B9D73759-BB15-6644-D6BC-DF645F1F8F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86347">
            <a:off x="9953160" y="1545710"/>
            <a:ext cx="1920134" cy="4656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2288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mosquito on human skin&#10;&#10;Description automatically generated">
            <a:extLst>
              <a:ext uri="{FF2B5EF4-FFF2-40B4-BE49-F238E27FC236}">
                <a16:creationId xmlns:a16="http://schemas.microsoft.com/office/drawing/2014/main" id="{1891BDC6-BAFD-2F04-24F2-212F7266F602}"/>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196873" y="2732526"/>
            <a:ext cx="5782066" cy="3087870"/>
          </a:xfrm>
          <a:effectLst>
            <a:outerShdw blurRad="50800" dist="38100" dir="10800000" algn="r" rotWithShape="0">
              <a:prstClr val="black">
                <a:alpha val="40000"/>
              </a:prstClr>
            </a:outerShdw>
          </a:effectLst>
        </p:spPr>
      </p:pic>
      <p:pic>
        <p:nvPicPr>
          <p:cNvPr id="2" name="Content Placeholder 4" descr="A person pouring water into a bucket&#10;&#10;Description automatically generated">
            <a:extLst>
              <a:ext uri="{FF2B5EF4-FFF2-40B4-BE49-F238E27FC236}">
                <a16:creationId xmlns:a16="http://schemas.microsoft.com/office/drawing/2014/main" id="{DA92F725-F589-893A-AF15-B08542FE259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2189" y="1209174"/>
            <a:ext cx="5882939" cy="4102768"/>
          </a:xfrm>
          <a:prstGeom prst="rect">
            <a:avLst/>
          </a:prstGeom>
          <a:noFill/>
          <a:effectLst>
            <a:outerShdw blurRad="50800" dist="38100" dir="8100000" algn="tr" rotWithShape="0">
              <a:prstClr val="black">
                <a:alpha val="40000"/>
              </a:prstClr>
            </a:outerShdw>
          </a:effectLst>
        </p:spPr>
      </p:pic>
      <p:sp>
        <p:nvSpPr>
          <p:cNvPr id="5" name="Title 3">
            <a:extLst>
              <a:ext uri="{FF2B5EF4-FFF2-40B4-BE49-F238E27FC236}">
                <a16:creationId xmlns:a16="http://schemas.microsoft.com/office/drawing/2014/main" id="{4F4C679F-036F-B37C-26CE-2294D797A6A7}"/>
              </a:ext>
            </a:extLst>
          </p:cNvPr>
          <p:cNvSpPr>
            <a:spLocks noGrp="1"/>
          </p:cNvSpPr>
          <p:nvPr>
            <p:ph type="title"/>
          </p:nvPr>
        </p:nvSpPr>
        <p:spPr>
          <a:xfrm>
            <a:off x="2317043" y="150459"/>
            <a:ext cx="7775223" cy="889855"/>
          </a:xfrm>
        </p:spPr>
        <p:txBody>
          <a:bodyPr>
            <a:normAutofit fontScale="90000"/>
          </a:bodyPr>
          <a:lstStyle/>
          <a:p>
            <a:r>
              <a:rPr lang="en-US" dirty="0"/>
              <a:t>UC IPM mosquito resources: videos</a:t>
            </a:r>
          </a:p>
        </p:txBody>
      </p:sp>
      <p:pic>
        <p:nvPicPr>
          <p:cNvPr id="8" name="Picture 7">
            <a:extLst>
              <a:ext uri="{FF2B5EF4-FFF2-40B4-BE49-F238E27FC236}">
                <a16:creationId xmlns:a16="http://schemas.microsoft.com/office/drawing/2014/main" id="{3CA34F75-98C2-8BEF-51B1-15CA90AE52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9147" y="858252"/>
            <a:ext cx="1764631" cy="1764631"/>
          </a:xfrm>
          <a:prstGeom prst="rect">
            <a:avLst/>
          </a:prstGeom>
        </p:spPr>
      </p:pic>
    </p:spTree>
    <p:extLst>
      <p:ext uri="{BB962C8B-B14F-4D97-AF65-F5344CB8AC3E}">
        <p14:creationId xmlns:p14="http://schemas.microsoft.com/office/powerpoint/2010/main" val="2074181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425578" y="2823437"/>
            <a:ext cx="3514244"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sp>
        <p:nvSpPr>
          <p:cNvPr id="6" name="Text Placeholder 1">
            <a:extLst>
              <a:ext uri="{FF2B5EF4-FFF2-40B4-BE49-F238E27FC236}">
                <a16:creationId xmlns:a16="http://schemas.microsoft.com/office/drawing/2014/main" id="{BE50AD12-7FDC-2871-404C-D42E87B045FF}"/>
              </a:ext>
            </a:extLst>
          </p:cNvPr>
          <p:cNvSpPr txBox="1">
            <a:spLocks/>
          </p:cNvSpPr>
          <p:nvPr/>
        </p:nvSpPr>
        <p:spPr>
          <a:xfrm>
            <a:off x="5233774" y="312095"/>
            <a:ext cx="6873343" cy="26973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dirty="0">
                <a:latin typeface="+mn-lt"/>
              </a:rPr>
              <a:t>~ 2500 in the world</a:t>
            </a:r>
          </a:p>
          <a:p>
            <a:pPr marL="571500" indent="-571500" algn="l">
              <a:buFont typeface="Arial" panose="020B0604020202020204" pitchFamily="34" charset="0"/>
              <a:buChar char="•"/>
            </a:pPr>
            <a:r>
              <a:rPr lang="en-US" dirty="0">
                <a:latin typeface="+mn-lt"/>
              </a:rPr>
              <a:t>~ 150 in the US</a:t>
            </a:r>
          </a:p>
          <a:p>
            <a:pPr marL="571500" indent="-571500" algn="l">
              <a:buFont typeface="Arial" panose="020B0604020202020204" pitchFamily="34" charset="0"/>
              <a:buChar char="•"/>
            </a:pPr>
            <a:r>
              <a:rPr lang="en-US" dirty="0">
                <a:latin typeface="+mn-lt"/>
              </a:rPr>
              <a:t>&gt; 50 in California</a:t>
            </a:r>
          </a:p>
          <a:p>
            <a:pPr marL="571500" indent="-571500" algn="l">
              <a:buFont typeface="Arial" panose="020B0604020202020204" pitchFamily="34" charset="0"/>
              <a:buChar char="•"/>
            </a:pPr>
            <a:r>
              <a:rPr lang="en-US" dirty="0">
                <a:latin typeface="+mn-lt"/>
              </a:rPr>
              <a:t>&gt; 30 species in Placer County</a:t>
            </a:r>
          </a:p>
        </p:txBody>
      </p:sp>
      <p:pic>
        <p:nvPicPr>
          <p:cNvPr id="18434" name="Picture 2" descr="Mosquito - Wikipedia">
            <a:extLst>
              <a:ext uri="{FF2B5EF4-FFF2-40B4-BE49-F238E27FC236}">
                <a16:creationId xmlns:a16="http://schemas.microsoft.com/office/drawing/2014/main" id="{4C8AE200-D4DC-9A4D-FBF9-71B5EB2CAC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7647" y="3222789"/>
            <a:ext cx="2970173" cy="2239293"/>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A928990C-ACCE-260F-9D87-56A54D0F3592}"/>
              </a:ext>
            </a:extLst>
          </p:cNvPr>
          <p:cNvSpPr txBox="1">
            <a:spLocks/>
          </p:cNvSpPr>
          <p:nvPr/>
        </p:nvSpPr>
        <p:spPr>
          <a:xfrm>
            <a:off x="5096808" y="5675453"/>
            <a:ext cx="7380701" cy="115939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latin typeface="+mn-lt"/>
              </a:rPr>
              <a:t>Not all mosquito species are of public health importance</a:t>
            </a:r>
          </a:p>
        </p:txBody>
      </p:sp>
    </p:spTree>
    <p:extLst>
      <p:ext uri="{BB962C8B-B14F-4D97-AF65-F5344CB8AC3E}">
        <p14:creationId xmlns:p14="http://schemas.microsoft.com/office/powerpoint/2010/main" val="1602679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425578" y="2823437"/>
            <a:ext cx="3367489"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pic>
        <p:nvPicPr>
          <p:cNvPr id="5" name="Picture 4" descr="A diagram of life cycle of mosquito&#10;&#10;Description automatically generated">
            <a:extLst>
              <a:ext uri="{FF2B5EF4-FFF2-40B4-BE49-F238E27FC236}">
                <a16:creationId xmlns:a16="http://schemas.microsoft.com/office/drawing/2014/main" id="{E924BC35-EA60-E1B6-7948-CF34B9732C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8800" y="218385"/>
            <a:ext cx="4971922" cy="4710715"/>
          </a:xfrm>
          <a:prstGeom prst="rect">
            <a:avLst/>
          </a:prstGeom>
          <a:ln>
            <a:solidFill>
              <a:schemeClr val="accent1">
                <a:lumMod val="50000"/>
              </a:schemeClr>
            </a:solidFill>
          </a:ln>
        </p:spPr>
      </p:pic>
      <p:pic>
        <p:nvPicPr>
          <p:cNvPr id="2" name="Picture 7">
            <a:extLst>
              <a:ext uri="{FF2B5EF4-FFF2-40B4-BE49-F238E27FC236}">
                <a16:creationId xmlns:a16="http://schemas.microsoft.com/office/drawing/2014/main" id="{53A456CD-3EA1-DC78-0281-DFA3B19B24CF}"/>
              </a:ext>
            </a:extLst>
          </p:cNvPr>
          <p:cNvPicPr>
            <a:picLocks noChangeAspect="1" noChangeArrowheads="1"/>
          </p:cNvPicPr>
          <p:nvPr/>
        </p:nvPicPr>
        <p:blipFill>
          <a:blip r:embed="rId4" cstate="print"/>
          <a:srcRect/>
          <a:stretch>
            <a:fillRect/>
          </a:stretch>
        </p:blipFill>
        <p:spPr bwMode="auto">
          <a:xfrm>
            <a:off x="9672309" y="2928396"/>
            <a:ext cx="2185987" cy="1828800"/>
          </a:xfrm>
          <a:prstGeom prst="rect">
            <a:avLst/>
          </a:prstGeom>
          <a:noFill/>
          <a:ln w="9525">
            <a:solidFill>
              <a:srgbClr val="33460E"/>
            </a:solidFill>
            <a:miter lim="800000"/>
            <a:headEnd/>
            <a:tailEnd/>
          </a:ln>
          <a:effectLst/>
        </p:spPr>
      </p:pic>
      <p:sp>
        <p:nvSpPr>
          <p:cNvPr id="3" name="TextBox 2">
            <a:extLst>
              <a:ext uri="{FF2B5EF4-FFF2-40B4-BE49-F238E27FC236}">
                <a16:creationId xmlns:a16="http://schemas.microsoft.com/office/drawing/2014/main" id="{5B45DD28-366E-B008-B018-1AAA45BCE03A}"/>
              </a:ext>
            </a:extLst>
          </p:cNvPr>
          <p:cNvSpPr txBox="1"/>
          <p:nvPr/>
        </p:nvSpPr>
        <p:spPr>
          <a:xfrm>
            <a:off x="2801314" y="5150584"/>
            <a:ext cx="9568485" cy="1631216"/>
          </a:xfrm>
          <a:prstGeom prst="rect">
            <a:avLst/>
          </a:prstGeom>
          <a:noFill/>
        </p:spPr>
        <p:txBody>
          <a:bodyPr wrap="square" rtlCol="0">
            <a:spAutoFit/>
          </a:bodyPr>
          <a:lstStyle/>
          <a:p>
            <a:pPr marL="1200150" lvl="2"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Egg</a:t>
            </a:r>
            <a:r>
              <a:rPr lang="en-US" sz="2000" dirty="0">
                <a:latin typeface="Arial" panose="020B0604020202020204" pitchFamily="34" charset="0"/>
                <a:cs typeface="Arial" panose="020B0604020202020204" pitchFamily="34" charset="0"/>
              </a:rPr>
              <a:t> (laid on or above water)</a:t>
            </a:r>
          </a:p>
          <a:p>
            <a:pPr marL="1200150" lvl="2"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Larva</a:t>
            </a:r>
            <a:r>
              <a:rPr lang="en-US" sz="2000" dirty="0">
                <a:latin typeface="Arial" panose="020B0604020202020204" pitchFamily="34" charset="0"/>
                <a:cs typeface="Arial" panose="020B0604020202020204" pitchFamily="34" charset="0"/>
              </a:rPr>
              <a:t> (four instars, omnivorous detritivores, wriggle to surface to breathe)</a:t>
            </a:r>
          </a:p>
          <a:p>
            <a:pPr marL="1200150" lvl="2"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Pupa</a:t>
            </a:r>
            <a:r>
              <a:rPr lang="en-US" sz="2000" dirty="0">
                <a:latin typeface="Arial" panose="020B0604020202020204" pitchFamily="34" charset="0"/>
                <a:cs typeface="Arial" panose="020B0604020202020204" pitchFamily="34" charset="0"/>
              </a:rPr>
              <a:t> (nonfeeding, also must surface to breathe)</a:t>
            </a:r>
          </a:p>
          <a:p>
            <a:pPr marL="1200150" lvl="2"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Adult</a:t>
            </a:r>
            <a:r>
              <a:rPr lang="en-US" sz="2000" dirty="0">
                <a:latin typeface="Arial" panose="020B0604020202020204" pitchFamily="34" charset="0"/>
                <a:cs typeface="Arial" panose="020B0604020202020204" pitchFamily="34" charset="0"/>
              </a:rPr>
              <a:t> (only females are </a:t>
            </a:r>
            <a:r>
              <a:rPr lang="en-US" sz="2000" dirty="0" err="1">
                <a:latin typeface="Arial" panose="020B0604020202020204" pitchFamily="34" charset="0"/>
                <a:cs typeface="Arial" panose="020B0604020202020204" pitchFamily="34" charset="0"/>
              </a:rPr>
              <a:t>bloodfeeding</a:t>
            </a:r>
            <a:r>
              <a:rPr lang="en-US" sz="2000" dirty="0">
                <a:latin typeface="Arial" panose="020B0604020202020204" pitchFamily="34" charset="0"/>
                <a:cs typeface="Arial" panose="020B0604020202020204" pitchFamily="34" charset="0"/>
              </a:rPr>
              <a:t>, may overwinter)</a:t>
            </a:r>
          </a:p>
        </p:txBody>
      </p:sp>
    </p:spTree>
    <p:extLst>
      <p:ext uri="{BB962C8B-B14F-4D97-AF65-F5344CB8AC3E}">
        <p14:creationId xmlns:p14="http://schemas.microsoft.com/office/powerpoint/2010/main" val="531589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425577" y="2823437"/>
            <a:ext cx="3502955"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sp>
        <p:nvSpPr>
          <p:cNvPr id="6" name="Text Placeholder 1">
            <a:extLst>
              <a:ext uri="{FF2B5EF4-FFF2-40B4-BE49-F238E27FC236}">
                <a16:creationId xmlns:a16="http://schemas.microsoft.com/office/drawing/2014/main" id="{BE50AD12-7FDC-2871-404C-D42E87B045FF}"/>
              </a:ext>
            </a:extLst>
          </p:cNvPr>
          <p:cNvSpPr txBox="1">
            <a:spLocks/>
          </p:cNvSpPr>
          <p:nvPr/>
        </p:nvSpPr>
        <p:spPr>
          <a:xfrm>
            <a:off x="5233774" y="404695"/>
            <a:ext cx="6873343" cy="6250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dirty="0">
                <a:latin typeface="+mn-lt"/>
              </a:rPr>
              <a:t>Mosquitoes are flies</a:t>
            </a:r>
          </a:p>
          <a:p>
            <a:pPr marL="571500" indent="-571500" algn="l">
              <a:buFont typeface="Arial" panose="020B0604020202020204" pitchFamily="34" charset="0"/>
              <a:buChar char="•"/>
            </a:pPr>
            <a:r>
              <a:rPr lang="en-US" dirty="0">
                <a:latin typeface="+mn-lt"/>
              </a:rPr>
              <a:t>Only females feed on blood</a:t>
            </a:r>
          </a:p>
          <a:p>
            <a:pPr marL="571500" indent="-571500" algn="l">
              <a:buFont typeface="Arial" panose="020B0604020202020204" pitchFamily="34" charset="0"/>
              <a:buChar char="•"/>
            </a:pPr>
            <a:r>
              <a:rPr lang="en-US" dirty="0">
                <a:latin typeface="+mn-lt"/>
              </a:rPr>
              <a:t>Not all mosquito species bite people, or require blood</a:t>
            </a:r>
          </a:p>
          <a:p>
            <a:pPr marL="571500" indent="-571500" algn="l">
              <a:buFont typeface="Arial" panose="020B0604020202020204" pitchFamily="34" charset="0"/>
              <a:buChar char="•"/>
            </a:pPr>
            <a:r>
              <a:rPr lang="en-US" dirty="0">
                <a:latin typeface="+mn-lt"/>
              </a:rPr>
              <a:t>Find hosts by CO2, odors, heat, other cues</a:t>
            </a:r>
          </a:p>
          <a:p>
            <a:pPr marL="571500" indent="-571500" algn="l">
              <a:buFont typeface="Arial" panose="020B0604020202020204" pitchFamily="34" charset="0"/>
              <a:buChar char="•"/>
            </a:pPr>
            <a:r>
              <a:rPr lang="en-US" dirty="0">
                <a:latin typeface="+mn-lt"/>
              </a:rPr>
              <a:t>Bites cause itching and swelling, and can transmit disease</a:t>
            </a:r>
          </a:p>
        </p:txBody>
      </p:sp>
    </p:spTree>
    <p:extLst>
      <p:ext uri="{BB962C8B-B14F-4D97-AF65-F5344CB8AC3E}">
        <p14:creationId xmlns:p14="http://schemas.microsoft.com/office/powerpoint/2010/main" val="103054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425578" y="2823437"/>
            <a:ext cx="3378778"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pic>
        <p:nvPicPr>
          <p:cNvPr id="3" name="Picture 2">
            <a:extLst>
              <a:ext uri="{FF2B5EF4-FFF2-40B4-BE49-F238E27FC236}">
                <a16:creationId xmlns:a16="http://schemas.microsoft.com/office/drawing/2014/main" id="{93EF534A-1DA6-A952-4AC0-51BC6C4B0533}"/>
              </a:ext>
            </a:extLst>
          </p:cNvPr>
          <p:cNvPicPr>
            <a:picLocks noChangeAspect="1"/>
          </p:cNvPicPr>
          <p:nvPr/>
        </p:nvPicPr>
        <p:blipFill>
          <a:blip r:embed="rId3"/>
          <a:stretch>
            <a:fillRect/>
          </a:stretch>
        </p:blipFill>
        <p:spPr>
          <a:xfrm>
            <a:off x="8861678" y="4711403"/>
            <a:ext cx="3062765" cy="1828800"/>
          </a:xfrm>
          <a:prstGeom prst="rect">
            <a:avLst/>
          </a:prstGeom>
          <a:ln>
            <a:solidFill>
              <a:srgbClr val="33460E"/>
            </a:solidFill>
          </a:ln>
        </p:spPr>
      </p:pic>
      <p:sp>
        <p:nvSpPr>
          <p:cNvPr id="2" name="TextBox 1">
            <a:extLst>
              <a:ext uri="{FF2B5EF4-FFF2-40B4-BE49-F238E27FC236}">
                <a16:creationId xmlns:a16="http://schemas.microsoft.com/office/drawing/2014/main" id="{B91F8AD5-93B2-8E9C-284D-10745F0124CE}"/>
              </a:ext>
            </a:extLst>
          </p:cNvPr>
          <p:cNvSpPr txBox="1"/>
          <p:nvPr/>
        </p:nvSpPr>
        <p:spPr>
          <a:xfrm>
            <a:off x="8871241" y="6251838"/>
            <a:ext cx="1322032" cy="276999"/>
          </a:xfrm>
          <a:prstGeom prst="rect">
            <a:avLst/>
          </a:prstGeom>
          <a:noFill/>
          <a:ln>
            <a:noFill/>
          </a:ln>
        </p:spPr>
        <p:txBody>
          <a:bodyPr wrap="square" rtlCol="0">
            <a:spAutoFit/>
          </a:bodyPr>
          <a:lstStyle/>
          <a:p>
            <a:r>
              <a:rPr lang="en-US" sz="1200" dirty="0">
                <a:solidFill>
                  <a:schemeClr val="bg1"/>
                </a:solidFill>
              </a:rPr>
              <a:t>Reeves et al. 2018</a:t>
            </a:r>
          </a:p>
        </p:txBody>
      </p:sp>
      <p:pic>
        <p:nvPicPr>
          <p:cNvPr id="4098" name="Picture 2" descr="Mosquito biting a Northern Water Snake - Culex territans">
            <a:extLst>
              <a:ext uri="{FF2B5EF4-FFF2-40B4-BE49-F238E27FC236}">
                <a16:creationId xmlns:a16="http://schemas.microsoft.com/office/drawing/2014/main" id="{20F8285C-5C97-761D-9475-009D1654CD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4099" y="4711403"/>
            <a:ext cx="2829083"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4100" name="Picture 4" descr="Fig. 2">
            <a:extLst>
              <a:ext uri="{FF2B5EF4-FFF2-40B4-BE49-F238E27FC236}">
                <a16:creationId xmlns:a16="http://schemas.microsoft.com/office/drawing/2014/main" id="{A19A9246-22A5-2A2A-0722-82A5FEDD414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069052" y="2609584"/>
            <a:ext cx="2648016"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4102" name="Picture 6" descr="East Maui project hopes mosquito v. mosquito mating battle will save  endangered birds : Maui Now">
            <a:extLst>
              <a:ext uri="{FF2B5EF4-FFF2-40B4-BE49-F238E27FC236}">
                <a16:creationId xmlns:a16="http://schemas.microsoft.com/office/drawing/2014/main" id="{AA5A0B27-8033-A4A0-9A60-06823E3F625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73041" y="2609584"/>
            <a:ext cx="3251200"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4104" name="Picture 8" descr="Cattle On Pasture Suffer Mosquito Plague Stock Photo 687034636 |  Shutterstock">
            <a:extLst>
              <a:ext uri="{FF2B5EF4-FFF2-40B4-BE49-F238E27FC236}">
                <a16:creationId xmlns:a16="http://schemas.microsoft.com/office/drawing/2014/main" id="{C37FF539-5C6D-719D-08AC-75312052BB65}"/>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9354563" y="670293"/>
            <a:ext cx="2076994" cy="1666272"/>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pic>
        <p:nvPicPr>
          <p:cNvPr id="4106" name="Picture 10" descr="Information Bulletins - Orange County Mosquito and Vector Control District">
            <a:extLst>
              <a:ext uri="{FF2B5EF4-FFF2-40B4-BE49-F238E27FC236}">
                <a16:creationId xmlns:a16="http://schemas.microsoft.com/office/drawing/2014/main" id="{FCDCD220-60C7-AF26-0D4A-C5DE128AEBF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64623" y="507765"/>
            <a:ext cx="2468033" cy="1828800"/>
          </a:xfrm>
          <a:prstGeom prst="rect">
            <a:avLst/>
          </a:prstGeom>
          <a:noFill/>
          <a:ln>
            <a:solidFill>
              <a:srgbClr val="33460E"/>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41AAFC-5CB4-081A-E79B-F3D0BB379263}"/>
              </a:ext>
            </a:extLst>
          </p:cNvPr>
          <p:cNvSpPr txBox="1"/>
          <p:nvPr/>
        </p:nvSpPr>
        <p:spPr>
          <a:xfrm>
            <a:off x="5458134" y="6266641"/>
            <a:ext cx="1322032" cy="276999"/>
          </a:xfrm>
          <a:prstGeom prst="rect">
            <a:avLst/>
          </a:prstGeom>
          <a:noFill/>
          <a:ln>
            <a:noFill/>
          </a:ln>
        </p:spPr>
        <p:txBody>
          <a:bodyPr wrap="square" rtlCol="0">
            <a:spAutoFit/>
          </a:bodyPr>
          <a:lstStyle/>
          <a:p>
            <a:r>
              <a:rPr lang="en-US" sz="1200" dirty="0">
                <a:solidFill>
                  <a:schemeClr val="bg1"/>
                </a:solidFill>
              </a:rPr>
              <a:t>Reeves et al. 2018</a:t>
            </a:r>
          </a:p>
        </p:txBody>
      </p:sp>
    </p:spTree>
    <p:extLst>
      <p:ext uri="{BB962C8B-B14F-4D97-AF65-F5344CB8AC3E}">
        <p14:creationId xmlns:p14="http://schemas.microsoft.com/office/powerpoint/2010/main" val="3436906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B26362D-114B-A9FC-CFEF-BB8D10ABBB8A}"/>
              </a:ext>
            </a:extLst>
          </p:cNvPr>
          <p:cNvSpPr txBox="1">
            <a:spLocks/>
          </p:cNvSpPr>
          <p:nvPr/>
        </p:nvSpPr>
        <p:spPr>
          <a:xfrm>
            <a:off x="425578" y="2823437"/>
            <a:ext cx="3525533" cy="10193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Futura PT"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Mosquitoes</a:t>
            </a:r>
            <a:endParaRPr lang="en-US" dirty="0"/>
          </a:p>
        </p:txBody>
      </p:sp>
      <p:sp>
        <p:nvSpPr>
          <p:cNvPr id="6" name="Text Placeholder 1">
            <a:extLst>
              <a:ext uri="{FF2B5EF4-FFF2-40B4-BE49-F238E27FC236}">
                <a16:creationId xmlns:a16="http://schemas.microsoft.com/office/drawing/2014/main" id="{BE50AD12-7FDC-2871-404C-D42E87B045FF}"/>
              </a:ext>
            </a:extLst>
          </p:cNvPr>
          <p:cNvSpPr txBox="1">
            <a:spLocks/>
          </p:cNvSpPr>
          <p:nvPr/>
        </p:nvSpPr>
        <p:spPr>
          <a:xfrm>
            <a:off x="5233774" y="404696"/>
            <a:ext cx="6873343" cy="62507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4000" kern="1200">
                <a:solidFill>
                  <a:schemeClr val="tx1"/>
                </a:solidFill>
                <a:latin typeface="Futura PT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dirty="0">
                <a:latin typeface="+mn-lt"/>
              </a:rPr>
              <a:t>Needle-like mouthparts inject anesthetic, may transmit disease</a:t>
            </a:r>
          </a:p>
          <a:p>
            <a:pPr algn="l"/>
            <a:endParaRPr lang="en-US" dirty="0">
              <a:latin typeface="+mn-lt"/>
            </a:endParaRPr>
          </a:p>
        </p:txBody>
      </p:sp>
      <p:pic>
        <p:nvPicPr>
          <p:cNvPr id="8194" name="Picture 2" descr="Mosquito Bite Symptoms and Treatment | Mosquitoes | CDC">
            <a:extLst>
              <a:ext uri="{FF2B5EF4-FFF2-40B4-BE49-F238E27FC236}">
                <a16:creationId xmlns:a16="http://schemas.microsoft.com/office/drawing/2014/main" id="{0B38CC8D-83CE-5B88-8E93-1DB13AE345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4022" y="2569579"/>
            <a:ext cx="5825588" cy="3883725"/>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91D94FD6-85B7-C981-31AB-46FF3213CA42}"/>
              </a:ext>
            </a:extLst>
          </p:cNvPr>
          <p:cNvSpPr/>
          <p:nvPr/>
        </p:nvSpPr>
        <p:spPr>
          <a:xfrm rot="1747303">
            <a:off x="6017802" y="4007191"/>
            <a:ext cx="1595289" cy="424160"/>
          </a:xfrm>
          <a:prstGeom prst="rightArrow">
            <a:avLst>
              <a:gd name="adj1" fmla="val 50000"/>
              <a:gd name="adj2" fmla="val 1096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6339332"/>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6483-DEB7-994B-AD90-C6917F8B1E41}" vid="{770DECAB-4E2D-E149-85FC-6189BEEE2E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B037243B29EA4EA1F7141DE508AFD3" ma:contentTypeVersion="18" ma:contentTypeDescription="Create a new document." ma:contentTypeScope="" ma:versionID="04ca9aa6e8f4429e9cf21b0c013c19fd">
  <xsd:schema xmlns:xsd="http://www.w3.org/2001/XMLSchema" xmlns:xs="http://www.w3.org/2001/XMLSchema" xmlns:p="http://schemas.microsoft.com/office/2006/metadata/properties" xmlns:ns2="febb48a7-c5bb-410a-b2dc-73a323ac6ba8" xmlns:ns3="834945e8-53ba-4031-8925-86cfb2e30778" targetNamespace="http://schemas.microsoft.com/office/2006/metadata/properties" ma:root="true" ma:fieldsID="2579fb53b3522fd745fa9575bd06f674" ns2:_="" ns3:_="">
    <xsd:import namespace="febb48a7-c5bb-410a-b2dc-73a323ac6ba8"/>
    <xsd:import namespace="834945e8-53ba-4031-8925-86cfb2e307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b48a7-c5bb-410a-b2dc-73a323ac6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9ba80e-4ed7-42b5-a1d2-490ece9b8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4945e8-53ba-4031-8925-86cfb2e307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b4939-54eb-4ea4-b0ba-e15335a262e9}" ma:internalName="TaxCatchAll" ma:showField="CatchAllData" ma:web="834945e8-53ba-4031-8925-86cfb2e307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4945e8-53ba-4031-8925-86cfb2e30778" xsi:nil="true"/>
    <lcf76f155ced4ddcb4097134ff3c332f xmlns="febb48a7-c5bb-410a-b2dc-73a323ac6b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21CB0C7-E8B1-4867-A816-B24255818845}">
  <ds:schemaRefs>
    <ds:schemaRef ds:uri="http://schemas.microsoft.com/sharepoint/v3/contenttype/forms"/>
  </ds:schemaRefs>
</ds:datastoreItem>
</file>

<file path=customXml/itemProps2.xml><?xml version="1.0" encoding="utf-8"?>
<ds:datastoreItem xmlns:ds="http://schemas.openxmlformats.org/officeDocument/2006/customXml" ds:itemID="{EF26F1E9-43EF-42CC-8C42-8254EF6BB1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bb48a7-c5bb-410a-b2dc-73a323ac6ba8"/>
    <ds:schemaRef ds:uri="834945e8-53ba-4031-8925-86cfb2e30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2B083D-C381-4DBC-8946-B538D3C87EAB}">
  <ds:schemaRefs>
    <ds:schemaRef ds:uri="http://purl.org/dc/elements/1.1/"/>
    <ds:schemaRef ds:uri="http://schemas.microsoft.com/office/2006/documentManagement/types"/>
    <ds:schemaRef ds:uri="http://schemas.openxmlformats.org/package/2006/metadata/core-properties"/>
    <ds:schemaRef ds:uri="http://purl.org/dc/terms/"/>
    <ds:schemaRef ds:uri="http://www.w3.org/XML/1998/namespace"/>
    <ds:schemaRef ds:uri="febb48a7-c5bb-410a-b2dc-73a323ac6ba8"/>
    <ds:schemaRef ds:uri="http://schemas.microsoft.com/office/2006/metadata/properties"/>
    <ds:schemaRef ds:uri="http://schemas.microsoft.com/office/infopath/2007/PartnerControls"/>
    <ds:schemaRef ds:uri="834945e8-53ba-4031-8925-86cfb2e30778"/>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2392</TotalTime>
  <Words>1526</Words>
  <Application>Microsoft Macintosh PowerPoint</Application>
  <PresentationFormat>Widescreen</PresentationFormat>
  <Paragraphs>259</Paragraphs>
  <Slides>46</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Courier New</vt:lpstr>
      <vt:lpstr>Futura PT</vt:lpstr>
      <vt:lpstr>Futura PT Book</vt:lpstr>
      <vt:lpstr>Futura PT Light</vt:lpstr>
      <vt:lpstr>Office Theme</vt:lpstr>
      <vt:lpstr>Mosquitoes and public health pests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 IPM mosquito resources</vt:lpstr>
      <vt:lpstr>UC IPM mosquito resources: 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 IPM videos</dc:title>
  <dc:creator>Lauren Fordyce</dc:creator>
  <cp:lastModifiedBy>Lauren Fordyce</cp:lastModifiedBy>
  <cp:revision>39</cp:revision>
  <dcterms:created xsi:type="dcterms:W3CDTF">2024-07-11T16:25:53Z</dcterms:created>
  <dcterms:modified xsi:type="dcterms:W3CDTF">2024-08-28T20:26:24Z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0x010100DDB037243B29EA4EA1F7141DE508AFD3</vt:lpwstr>
  </property>
  <property fmtid="{D5CDD505-2E9C-101B-9397-08002B2CF9AE}" pid="3" name="MediaServiceImageTags">
    <vt:lpwstr/>
  </property>
</Properties>
</file>