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8" r:id="rId5"/>
    <p:sldId id="261" r:id="rId6"/>
    <p:sldId id="259" r:id="rId7"/>
    <p:sldId id="465" r:id="rId8"/>
    <p:sldId id="279" r:id="rId9"/>
    <p:sldId id="266" r:id="rId10"/>
    <p:sldId id="467" r:id="rId11"/>
    <p:sldId id="262" r:id="rId12"/>
    <p:sldId id="274" r:id="rId13"/>
    <p:sldId id="290" r:id="rId14"/>
    <p:sldId id="292" r:id="rId15"/>
    <p:sldId id="289" r:id="rId16"/>
    <p:sldId id="291" r:id="rId17"/>
    <p:sldId id="269" r:id="rId18"/>
    <p:sldId id="268" r:id="rId19"/>
    <p:sldId id="275" r:id="rId20"/>
    <p:sldId id="284" r:id="rId21"/>
    <p:sldId id="273" r:id="rId22"/>
    <p:sldId id="264" r:id="rId23"/>
    <p:sldId id="286" r:id="rId24"/>
    <p:sldId id="287" r:id="rId25"/>
    <p:sldId id="288" r:id="rId26"/>
    <p:sldId id="270" r:id="rId27"/>
    <p:sldId id="468" r:id="rId28"/>
    <p:sldId id="466" r:id="rId29"/>
    <p:sldId id="26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C24C"/>
    <a:srgbClr val="005A9E"/>
    <a:srgbClr val="FBB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43" autoAdjust="0"/>
    <p:restoredTop sz="77671"/>
  </p:normalViewPr>
  <p:slideViewPr>
    <p:cSldViewPr snapToGrid="0">
      <p:cViewPr varScale="1">
        <p:scale>
          <a:sx n="97" d="100"/>
          <a:sy n="97" d="100"/>
        </p:scale>
        <p:origin x="2072" y="192"/>
      </p:cViewPr>
      <p:guideLst/>
    </p:cSldViewPr>
  </p:slideViewPr>
  <p:notesTextViewPr>
    <p:cViewPr>
      <p:scale>
        <a:sx n="1" d="1"/>
        <a:sy n="1" d="1"/>
      </p:scale>
      <p:origin x="0" y="0"/>
    </p:cViewPr>
  </p:notesTextViewPr>
  <p:sorterViewPr>
    <p:cViewPr>
      <p:scale>
        <a:sx n="114" d="100"/>
        <a:sy n="114" d="100"/>
      </p:scale>
      <p:origin x="0" y="-22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E98AD-7B51-4DC6-82E1-521A52F6A235}" type="datetimeFigureOut">
              <a:rPr lang="en-US" smtClean="0"/>
              <a:t>8/19/24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C40387-D8E8-4747-B676-98ED036C8F01}" type="slidenum">
              <a:rPr lang="en-US" smtClean="0"/>
              <a:t>‹#›</a:t>
            </a:fld>
            <a:endParaRPr lang="en-US" dirty="0"/>
          </a:p>
        </p:txBody>
      </p:sp>
    </p:spTree>
    <p:extLst>
      <p:ext uri="{BB962C8B-B14F-4D97-AF65-F5344CB8AC3E}">
        <p14:creationId xmlns:p14="http://schemas.microsoft.com/office/powerpoint/2010/main" val="103125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cuh.ucdavis.edu/sites/g/files/dgvnsk1376/files/inline-files/top%2010%20ways%20clean%20water.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Water sheds are defined as a land area that drains and stores water. These are vital in moving rainfall and snowmelt into area creeks, streams, and rivers. Watersheds range in size, small watersheds surrounding creeks and streams drain into progressively larger watersheds channeling water to the reservoirs, bays, and oceans. </a:t>
            </a:r>
          </a:p>
        </p:txBody>
      </p:sp>
      <p:sp>
        <p:nvSpPr>
          <p:cNvPr id="4" name="Slide Number Placeholder 3"/>
          <p:cNvSpPr>
            <a:spLocks noGrp="1"/>
          </p:cNvSpPr>
          <p:nvPr>
            <p:ph type="sldNum" sz="quarter" idx="5"/>
          </p:nvPr>
        </p:nvSpPr>
        <p:spPr/>
        <p:txBody>
          <a:bodyPr/>
          <a:lstStyle/>
          <a:p>
            <a:fld id="{E2C40387-D8E8-4747-B676-98ED036C8F01}" type="slidenum">
              <a:rPr lang="en-US" smtClean="0"/>
              <a:t>2</a:t>
            </a:fld>
            <a:endParaRPr lang="en-US" dirty="0"/>
          </a:p>
        </p:txBody>
      </p:sp>
    </p:spTree>
    <p:extLst>
      <p:ext uri="{BB962C8B-B14F-4D97-AF65-F5344CB8AC3E}">
        <p14:creationId xmlns:p14="http://schemas.microsoft.com/office/powerpoint/2010/main" val="2875563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6: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6: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r>
              <a:rPr lang="en-US" dirty="0"/>
              <a:t>Over irrigating is the #1 offender of stormwater runoff in urban landscapes. This "</a:t>
            </a:r>
            <a:r>
              <a:rPr lang="en-US"/>
              <a:t>Urban drool</a:t>
            </a:r>
            <a:r>
              <a:rPr lang="en-US" dirty="0"/>
              <a:t>" can create a </a:t>
            </a:r>
            <a:r>
              <a:rPr lang="en-US"/>
              <a:t>toxic brew </a:t>
            </a:r>
            <a:r>
              <a:rPr lang="en-US" dirty="0"/>
              <a:t>draining </a:t>
            </a:r>
            <a:r>
              <a:rPr lang="en-US"/>
              <a:t>from </a:t>
            </a:r>
            <a:r>
              <a:rPr lang="en-US" dirty="0"/>
              <a:t>the </a:t>
            </a:r>
            <a:r>
              <a:rPr lang="en-US"/>
              <a:t>streets</a:t>
            </a:r>
            <a:r>
              <a:rPr lang="en-US" dirty="0"/>
              <a:t>. </a:t>
            </a:r>
          </a:p>
        </p:txBody>
      </p:sp>
      <p:sp>
        <p:nvSpPr>
          <p:cNvPr id="232" name="Google Shape;232;p6:notes"/>
          <p:cNvSpPr txBox="1">
            <a:spLocks noGrp="1"/>
          </p:cNvSpPr>
          <p:nvPr>
            <p:ph type="sldNum" idx="12"/>
          </p:nvPr>
        </p:nvSpPr>
        <p:spPr>
          <a:xfrm>
            <a:off x="3936768" y="8772669"/>
            <a:ext cx="3011699" cy="463407"/>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7: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7: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r>
              <a:rPr lang="en-US" dirty="0"/>
              <a:t>Over watering our landscapes and gardens causes runoff on impervious surfaces. This the pathway for pesticides (such as insecticides and herbicides), fertilizers, trash, and other pollutants to enter a local waterway. These items can harm the aquatic ecosystem.</a:t>
            </a:r>
          </a:p>
        </p:txBody>
      </p:sp>
      <p:sp>
        <p:nvSpPr>
          <p:cNvPr id="239" name="Google Shape;239;p7:notes"/>
          <p:cNvSpPr txBox="1">
            <a:spLocks noGrp="1"/>
          </p:cNvSpPr>
          <p:nvPr>
            <p:ph type="sldNum" idx="12"/>
          </p:nvPr>
        </p:nvSpPr>
        <p:spPr>
          <a:xfrm>
            <a:off x="3936768" y="8772669"/>
            <a:ext cx="3011699" cy="463407"/>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9: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9: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r>
              <a:rPr lang="en-US" dirty="0"/>
              <a:t>This graphic shows many paths by which pollutants can be carried with stormwater runoff and into our water ways. Meet the pollutants- untreated!!!</a:t>
            </a:r>
          </a:p>
        </p:txBody>
      </p:sp>
      <p:sp>
        <p:nvSpPr>
          <p:cNvPr id="261" name="Google Shape;261;p9:notes"/>
          <p:cNvSpPr txBox="1">
            <a:spLocks noGrp="1"/>
          </p:cNvSpPr>
          <p:nvPr>
            <p:ph type="sldNum" idx="12"/>
          </p:nvPr>
        </p:nvSpPr>
        <p:spPr>
          <a:xfrm>
            <a:off x="3936768" y="8772669"/>
            <a:ext cx="3011699" cy="463407"/>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graphic showing Nonpoint source pollution occurs when runoff from rain and snowmelt carries pollutants into waterways such as rivers, streams, lakes, wetlands, and even groundwater. It is difficult to pinpoint the source of the pollution as this is a cumulative effect of small amounts of contaminants gathered from a large area. There are a variety of possible sources in and around our homes and neighborhoods.</a:t>
            </a:r>
          </a:p>
          <a:p>
            <a:endParaRPr lang="en-US" dirty="0"/>
          </a:p>
          <a:p>
            <a:r>
              <a:rPr lang="en-US" dirty="0"/>
              <a:t>Resources</a:t>
            </a:r>
          </a:p>
          <a:p>
            <a:r>
              <a:rPr lang="en-US" dirty="0"/>
              <a:t>https://h2oc.org/resources/runoff-101/what-are-common-pollutants/</a:t>
            </a:r>
          </a:p>
          <a:p>
            <a:r>
              <a:rPr lang="en-US" dirty="0"/>
              <a:t>https://</a:t>
            </a:r>
            <a:r>
              <a:rPr lang="en-US" dirty="0" err="1"/>
              <a:t>www.epa.gov</a:t>
            </a:r>
            <a:r>
              <a:rPr lang="en-US" dirty="0"/>
              <a:t>/</a:t>
            </a:r>
            <a:r>
              <a:rPr lang="en-US" dirty="0" err="1"/>
              <a:t>nps</a:t>
            </a:r>
            <a:r>
              <a:rPr lang="en-US" dirty="0"/>
              <a:t> </a:t>
            </a:r>
          </a:p>
        </p:txBody>
      </p:sp>
      <p:sp>
        <p:nvSpPr>
          <p:cNvPr id="4" name="Slide Number Placeholder 3"/>
          <p:cNvSpPr>
            <a:spLocks noGrp="1"/>
          </p:cNvSpPr>
          <p:nvPr>
            <p:ph type="sldNum" sz="quarter" idx="5"/>
          </p:nvPr>
        </p:nvSpPr>
        <p:spPr/>
        <p:txBody>
          <a:bodyPr/>
          <a:lstStyle/>
          <a:p>
            <a:fld id="{E2C40387-D8E8-4747-B676-98ED036C8F01}" type="slidenum">
              <a:rPr lang="en-US" smtClean="0"/>
              <a:t>14</a:t>
            </a:fld>
            <a:endParaRPr lang="en-US" dirty="0"/>
          </a:p>
        </p:txBody>
      </p:sp>
    </p:spTree>
    <p:extLst>
      <p:ext uri="{BB962C8B-B14F-4D97-AF65-F5344CB8AC3E}">
        <p14:creationId xmlns:p14="http://schemas.microsoft.com/office/powerpoint/2010/main" val="1218755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all must be aware of where the drains flow in order to protect our waterways. Wastewater treatment plants differ from the stormwater drainage system. </a:t>
            </a:r>
            <a:r>
              <a:rPr lang="en-US" dirty="0"/>
              <a:t>In our homes and offices, the water that drains from our sink, tubs, and toilets flows to a wastewater treatment plant to be treated and filtered. </a:t>
            </a:r>
          </a:p>
          <a:p>
            <a:r>
              <a:rPr lang="en-US" dirty="0"/>
              <a:t>The stormwater system drains runoff water from driveways, streets, and through gutters where it may have picked up pollutants. The stormwater runoff is not treated and instead flows directly to a lake, river, or ocean.</a:t>
            </a:r>
            <a:endParaRPr lang="en-US" dirty="0">
              <a:cs typeface="Calibri"/>
            </a:endParaRPr>
          </a:p>
          <a:p>
            <a:endParaRPr lang="en-US" dirty="0"/>
          </a:p>
          <a:p>
            <a:r>
              <a:rPr lang="en-US" dirty="0">
                <a:cs typeface="Calibri"/>
              </a:rPr>
              <a:t>Even water treatment plants cannot filer out every chemical.</a:t>
            </a:r>
          </a:p>
          <a:p>
            <a:endParaRPr lang="en-US" dirty="0">
              <a:cs typeface="Calibri"/>
            </a:endParaRPr>
          </a:p>
          <a:p>
            <a:endParaRPr lang="en-US" dirty="0"/>
          </a:p>
          <a:p>
            <a:r>
              <a:rPr lang="en-US" dirty="0"/>
              <a:t>https://h2oc.org/resources/runoff-101/sanitary-sewer-vs-storm-drain/</a:t>
            </a:r>
            <a:endParaRPr lang="en-US" dirty="0">
              <a:cs typeface="Calibri"/>
            </a:endParaRPr>
          </a:p>
        </p:txBody>
      </p:sp>
      <p:sp>
        <p:nvSpPr>
          <p:cNvPr id="4" name="Slide Number Placeholder 3"/>
          <p:cNvSpPr>
            <a:spLocks noGrp="1"/>
          </p:cNvSpPr>
          <p:nvPr>
            <p:ph type="sldNum" sz="quarter" idx="5"/>
          </p:nvPr>
        </p:nvSpPr>
        <p:spPr/>
        <p:txBody>
          <a:bodyPr/>
          <a:lstStyle/>
          <a:p>
            <a:fld id="{E2C40387-D8E8-4747-B676-98ED036C8F01}" type="slidenum">
              <a:rPr lang="en-US" smtClean="0"/>
              <a:t>15</a:t>
            </a:fld>
            <a:endParaRPr lang="en-US" dirty="0"/>
          </a:p>
        </p:txBody>
      </p:sp>
    </p:spTree>
    <p:extLst>
      <p:ext uri="{BB962C8B-B14F-4D97-AF65-F5344CB8AC3E}">
        <p14:creationId xmlns:p14="http://schemas.microsoft.com/office/powerpoint/2010/main" val="1978516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Pesticides and fertilizers enter the waterways through stormwater runoff. Yard drains, curbs, and gutters channel water to the storm drain. </a:t>
            </a:r>
            <a:endParaRPr lang="en-US" dirty="0"/>
          </a:p>
          <a:p>
            <a:endParaRPr lang="en-US"/>
          </a:p>
          <a:p>
            <a:r>
              <a:rPr lang="en-US" dirty="0"/>
              <a:t>https://h2oc.org/resources/runoff-101/where-does-runoff-go/</a:t>
            </a:r>
            <a:endParaRPr lang="en-US" dirty="0">
              <a:cs typeface="Calibri"/>
            </a:endParaRPr>
          </a:p>
        </p:txBody>
      </p:sp>
      <p:sp>
        <p:nvSpPr>
          <p:cNvPr id="4" name="Slide Number Placeholder 3"/>
          <p:cNvSpPr>
            <a:spLocks noGrp="1"/>
          </p:cNvSpPr>
          <p:nvPr>
            <p:ph type="sldNum" sz="quarter" idx="5"/>
          </p:nvPr>
        </p:nvSpPr>
        <p:spPr/>
        <p:txBody>
          <a:bodyPr/>
          <a:lstStyle/>
          <a:p>
            <a:fld id="{E2C40387-D8E8-4747-B676-98ED036C8F01}" type="slidenum">
              <a:rPr lang="en-US" smtClean="0"/>
              <a:t>16</a:t>
            </a:fld>
            <a:endParaRPr lang="en-US" dirty="0"/>
          </a:p>
        </p:txBody>
      </p:sp>
    </p:spTree>
    <p:extLst>
      <p:ext uri="{BB962C8B-B14F-4D97-AF65-F5344CB8AC3E}">
        <p14:creationId xmlns:p14="http://schemas.microsoft.com/office/powerpoint/2010/main" val="374968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7: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7: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r>
              <a:rPr lang="en-US" dirty="0"/>
              <a:t>This is an outreach example from the </a:t>
            </a:r>
            <a:r>
              <a:rPr lang="en-US" dirty="0" err="1"/>
              <a:t>Cleanwater</a:t>
            </a:r>
            <a:r>
              <a:rPr lang="en-US" dirty="0"/>
              <a:t> Program of Alameda County. Ask the audience, “Can you find the pollution hazards?”</a:t>
            </a:r>
          </a:p>
          <a:p>
            <a:endParaRPr lang="en-US" dirty="0"/>
          </a:p>
          <a:p>
            <a:r>
              <a:rPr lang="en-US" dirty="0"/>
              <a:t>[Use a graphic or example from your local stormwater agency if you’d like.]</a:t>
            </a:r>
          </a:p>
        </p:txBody>
      </p:sp>
      <p:sp>
        <p:nvSpPr>
          <p:cNvPr id="333" name="Google Shape;333;p17:notes"/>
          <p:cNvSpPr txBox="1">
            <a:spLocks noGrp="1"/>
          </p:cNvSpPr>
          <p:nvPr>
            <p:ph type="sldNum" idx="12"/>
          </p:nvPr>
        </p:nvSpPr>
        <p:spPr>
          <a:xfrm>
            <a:off x="3936768" y="8772669"/>
            <a:ext cx="3011699" cy="463407"/>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It is important to maintain our water quality for safe drinking and healthy ecosystems. Pollutants in stormwater runoff that enter the watershed can degrade aquatic and terrestrial ecosystems. Partner with your local water agency, government, and community to provide education about water quality and work together to limit the amount of pollution going into the water. </a:t>
            </a:r>
          </a:p>
        </p:txBody>
      </p:sp>
      <p:sp>
        <p:nvSpPr>
          <p:cNvPr id="4" name="Slide Number Placeholder 3"/>
          <p:cNvSpPr>
            <a:spLocks noGrp="1"/>
          </p:cNvSpPr>
          <p:nvPr>
            <p:ph type="sldNum" sz="quarter" idx="5"/>
          </p:nvPr>
        </p:nvSpPr>
        <p:spPr/>
        <p:txBody>
          <a:bodyPr/>
          <a:lstStyle/>
          <a:p>
            <a:fld id="{E2C40387-D8E8-4747-B676-98ED036C8F01}" type="slidenum">
              <a:rPr lang="en-US" smtClean="0"/>
              <a:t>19</a:t>
            </a:fld>
            <a:endParaRPr lang="en-US" dirty="0"/>
          </a:p>
        </p:txBody>
      </p:sp>
    </p:spTree>
    <p:extLst>
      <p:ext uri="{BB962C8B-B14F-4D97-AF65-F5344CB8AC3E}">
        <p14:creationId xmlns:p14="http://schemas.microsoft.com/office/powerpoint/2010/main" val="3907244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2: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2: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r>
              <a:rPr lang="en-US" dirty="0"/>
              <a:t>While agriculture runoff gets a lot of media attention, research shows that pollutants from urban runoff are far more prevalent in our watersheds. A collaboration of researchers have been conducting a multi-year study to characterize the run-off from single-family home neighborhoods in Northern and Southern California. The study aimed to educate homeowners in the water sampling area and analyze the differences in harmful contents.</a:t>
            </a:r>
          </a:p>
          <a:p>
            <a:endParaRPr lang="en-US" dirty="0">
              <a:cs typeface="Calibri"/>
            </a:endParaRPr>
          </a:p>
          <a:p>
            <a:r>
              <a:rPr lang="en-US" dirty="0">
                <a:cs typeface="Calibri"/>
              </a:rPr>
              <a:t>[Read more about the issue at https://</a:t>
            </a:r>
            <a:r>
              <a:rPr lang="en-US" dirty="0" err="1">
                <a:cs typeface="Calibri"/>
              </a:rPr>
              <a:t>ccuh.ucdavis.edu</a:t>
            </a:r>
            <a:r>
              <a:rPr lang="en-US" dirty="0">
                <a:cs typeface="Calibri"/>
              </a:rPr>
              <a:t>/urban-runoff-research ]</a:t>
            </a:r>
          </a:p>
        </p:txBody>
      </p:sp>
      <p:sp>
        <p:nvSpPr>
          <p:cNvPr id="294" name="Google Shape;294;p12:notes"/>
          <p:cNvSpPr txBox="1">
            <a:spLocks noGrp="1"/>
          </p:cNvSpPr>
          <p:nvPr>
            <p:ph type="sldNum" idx="12"/>
          </p:nvPr>
        </p:nvSpPr>
        <p:spPr>
          <a:xfrm>
            <a:off x="3936768" y="8772669"/>
            <a:ext cx="3011699" cy="463407"/>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3: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3: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r>
              <a:rPr lang="en-US" dirty="0"/>
              <a:t>Upon analyzing the samples collected, researchers found that certain insecticides, common in consumer ant control products, were the worst culprit. Researchers also found fertilizers (NPK) in all samples. Data monitoring water flow showed that increased runoff occurred daily during the morning hours, most likely caused by over irrigation. Education provided to homeowners in the test neighborhoods was expected to reduce both the amount of run-off water and potentially harmful contents.</a:t>
            </a:r>
          </a:p>
        </p:txBody>
      </p:sp>
      <p:sp>
        <p:nvSpPr>
          <p:cNvPr id="301" name="Google Shape;301;p13:notes"/>
          <p:cNvSpPr txBox="1">
            <a:spLocks noGrp="1"/>
          </p:cNvSpPr>
          <p:nvPr>
            <p:ph type="sldNum" idx="12"/>
          </p:nvPr>
        </p:nvSpPr>
        <p:spPr>
          <a:xfrm>
            <a:off x="3936768" y="8772669"/>
            <a:ext cx="3011699" cy="463407"/>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4: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4: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r>
              <a:rPr lang="en-US" dirty="0"/>
              <a:t>A fun way to visualize a watershed, (especially when talking to youth) is to picture waterways like veins on a leaf. The smaller veins channel water to the larger veins, coming together at the main vein.</a:t>
            </a:r>
          </a:p>
          <a:p>
            <a:r>
              <a:rPr lang="en-US" dirty="0"/>
              <a:t>[Summarize the other words on the slide but don’t read all.]</a:t>
            </a:r>
          </a:p>
          <a:p>
            <a:r>
              <a:rPr lang="en-US" dirty="0"/>
              <a:t>(possible note to add: Urban engineering can direct waterflow to a specific basin, defying gravity and creating man made watersheds to serve the needs of a population. Example from Lodi graphic, and new housing developments)</a:t>
            </a:r>
          </a:p>
        </p:txBody>
      </p:sp>
      <p:sp>
        <p:nvSpPr>
          <p:cNvPr id="218" name="Google Shape;218;p4:notes"/>
          <p:cNvSpPr txBox="1">
            <a:spLocks noGrp="1"/>
          </p:cNvSpPr>
          <p:nvPr>
            <p:ph type="sldNum" idx="12"/>
          </p:nvPr>
        </p:nvSpPr>
        <p:spPr>
          <a:xfrm>
            <a:off x="3936768" y="8772669"/>
            <a:ext cx="3011699" cy="463407"/>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4: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4: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r>
              <a:rPr lang="en-US" dirty="0"/>
              <a:t>Toxicity to bugs on land can mean toxicity to organisms in the water! Using pyrethroid insecticides, like bifenthrin, creates a potential for environmental toxicity. Concentrations found in the test samples ranged greatly amongst the locations and were found well above the safe limit and impacting indicator species. Indicator species are used to determine the health of an aquatic system. Pyrethroids are toxic to our ecosystem and must be used properly to avoid polluting our waterways.</a:t>
            </a:r>
          </a:p>
          <a:p>
            <a:endParaRPr lang="en-US" dirty="0">
              <a:ea typeface="Calibri"/>
              <a:cs typeface="Calibri"/>
            </a:endParaRPr>
          </a:p>
          <a:p>
            <a:r>
              <a:rPr lang="en-US" dirty="0"/>
              <a:t>Informational materials and training were provided to the homeowners on a wide variety of topics from installing and managing irrigation to controlling ants without polluting the water.  Surveys were conducted by phone, mail, and door to door to evaluate the effectiveness of the outreach on homeowners' gardening practices. </a:t>
            </a:r>
            <a:endParaRPr lang="en-US" dirty="0">
              <a:ea typeface="Calibri"/>
              <a:cs typeface="Calibri"/>
            </a:endParaRPr>
          </a:p>
        </p:txBody>
      </p:sp>
      <p:sp>
        <p:nvSpPr>
          <p:cNvPr id="308" name="Google Shape;308;p14:notes"/>
          <p:cNvSpPr txBox="1">
            <a:spLocks noGrp="1"/>
          </p:cNvSpPr>
          <p:nvPr>
            <p:ph type="sldNum" idx="12"/>
          </p:nvPr>
        </p:nvSpPr>
        <p:spPr>
          <a:xfrm>
            <a:off x="3936768" y="8772669"/>
            <a:ext cx="3011699" cy="463407"/>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Top ten ways to keep our water clean: </a:t>
            </a:r>
            <a:r>
              <a:rPr lang="en-US" dirty="0">
                <a:hlinkClick r:id="rId3"/>
              </a:rPr>
              <a:t>https://ccuh.ucdavis.edu/sites/g/files/dgvnsk1376/files/inline-files/top%2010%20ways%20clean%20water.pdf</a:t>
            </a:r>
            <a:r>
              <a:rPr lang="en-US" dirty="0"/>
              <a:t> </a:t>
            </a:r>
          </a:p>
          <a:p>
            <a:endParaRPr lang="en-US" dirty="0"/>
          </a:p>
          <a:p>
            <a:r>
              <a:rPr lang="en-US" dirty="0">
                <a:ea typeface="Calibri"/>
                <a:cs typeface="Calibri"/>
              </a:rPr>
              <a:t>Water quality education resources are available to our communities. Everything in our home and landscape can affect our water. We aim to minimize the use of pesticides by using nonchemical alternatives or less toxic products when possible. Always read pesticide product labels carefully and follow the instructions on proper use, storage, and disposal. </a:t>
            </a:r>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23</a:t>
            </a:fld>
            <a:endParaRPr lang="en-US" dirty="0"/>
          </a:p>
        </p:txBody>
      </p:sp>
    </p:spTree>
    <p:extLst>
      <p:ext uri="{BB962C8B-B14F-4D97-AF65-F5344CB8AC3E}">
        <p14:creationId xmlns:p14="http://schemas.microsoft.com/office/powerpoint/2010/main" val="2053478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Water agency contact list for the Santa Cruz area. [If you are presenting in a different location, look up your local water resources.]</a:t>
            </a:r>
            <a:endParaRPr lang="en-US" dirty="0"/>
          </a:p>
        </p:txBody>
      </p:sp>
      <p:sp>
        <p:nvSpPr>
          <p:cNvPr id="4" name="Slide Number Placeholder 3"/>
          <p:cNvSpPr>
            <a:spLocks noGrp="1"/>
          </p:cNvSpPr>
          <p:nvPr>
            <p:ph type="sldNum" sz="quarter" idx="5"/>
          </p:nvPr>
        </p:nvSpPr>
        <p:spPr/>
        <p:txBody>
          <a:bodyPr/>
          <a:lstStyle/>
          <a:p>
            <a:fld id="{D70CB69B-5AF9-45CE-B39A-8D2A0674A155}" type="slidenum">
              <a:rPr lang="en-US" smtClean="0"/>
              <a:pPr/>
              <a:t>25</a:t>
            </a:fld>
            <a:endParaRPr lang="en-US"/>
          </a:p>
        </p:txBody>
      </p:sp>
    </p:spTree>
    <p:extLst>
      <p:ext uri="{BB962C8B-B14F-4D97-AF65-F5344CB8AC3E}">
        <p14:creationId xmlns:p14="http://schemas.microsoft.com/office/powerpoint/2010/main" val="900325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26</a:t>
            </a:fld>
            <a:endParaRPr lang="en-US" dirty="0"/>
          </a:p>
        </p:txBody>
      </p:sp>
    </p:spTree>
    <p:extLst>
      <p:ext uri="{BB962C8B-B14F-4D97-AF65-F5344CB8AC3E}">
        <p14:creationId xmlns:p14="http://schemas.microsoft.com/office/powerpoint/2010/main" val="3654138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image shows the water source locations within Santa Cruz County. When giving this presentation, find a graphic of watersheds in your region. Explain where the water ends up. This Santa Cruz graphic clearly shows that watersheds empty into the ocean.]</a:t>
            </a:r>
          </a:p>
        </p:txBody>
      </p:sp>
      <p:sp>
        <p:nvSpPr>
          <p:cNvPr id="4" name="Slide Number Placeholder 3"/>
          <p:cNvSpPr>
            <a:spLocks noGrp="1"/>
          </p:cNvSpPr>
          <p:nvPr>
            <p:ph type="sldNum" sz="quarter" idx="5"/>
          </p:nvPr>
        </p:nvSpPr>
        <p:spPr/>
        <p:txBody>
          <a:bodyPr/>
          <a:lstStyle/>
          <a:p>
            <a:fld id="{E2C40387-D8E8-4747-B676-98ED036C8F01}" type="slidenum">
              <a:rPr lang="en-US" smtClean="0"/>
              <a:t>4</a:t>
            </a:fld>
            <a:endParaRPr lang="en-US" dirty="0"/>
          </a:p>
        </p:txBody>
      </p:sp>
    </p:spTree>
    <p:extLst>
      <p:ext uri="{BB962C8B-B14F-4D97-AF65-F5344CB8AC3E}">
        <p14:creationId xmlns:p14="http://schemas.microsoft.com/office/powerpoint/2010/main" val="3700128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San Lorenzo river watershed provides drinking water to Santa Cruz. This watershed encompasses 137 square miles moving water through the valley and eventually to the ocean.</a:t>
            </a:r>
            <a:endParaRPr lang="en-US" dirty="0"/>
          </a:p>
          <a:p>
            <a:endParaRPr lang="en-US"/>
          </a:p>
          <a:p>
            <a:r>
              <a:rPr lang="en-US" dirty="0"/>
              <a:t>https://coastal-watershed.org/san-lorenzo-river/about-the-river/</a:t>
            </a:r>
            <a:endParaRPr lang="en-US" dirty="0">
              <a:cs typeface="Calibri"/>
            </a:endParaRPr>
          </a:p>
          <a:p>
            <a:r>
              <a:rPr lang="en-US" dirty="0"/>
              <a:t>https://publishing.cdlib.org/ucpressebooks/view?docId=ft1c6003wp&amp;doc.view=content&amp;chunk.id=d0e22976&amp;toc.depth=100&amp;anchor.id=0&amp;brand=ucpress</a:t>
            </a:r>
          </a:p>
        </p:txBody>
      </p:sp>
      <p:sp>
        <p:nvSpPr>
          <p:cNvPr id="4" name="Slide Number Placeholder 3"/>
          <p:cNvSpPr>
            <a:spLocks noGrp="1"/>
          </p:cNvSpPr>
          <p:nvPr>
            <p:ph type="sldNum" sz="quarter" idx="5"/>
          </p:nvPr>
        </p:nvSpPr>
        <p:spPr/>
        <p:txBody>
          <a:bodyPr/>
          <a:lstStyle/>
          <a:p>
            <a:fld id="{E2C40387-D8E8-4747-B676-98ED036C8F01}" type="slidenum">
              <a:rPr lang="en-US" smtClean="0"/>
              <a:t>5</a:t>
            </a:fld>
            <a:endParaRPr lang="en-US" dirty="0"/>
          </a:p>
        </p:txBody>
      </p:sp>
    </p:spTree>
    <p:extLst>
      <p:ext uri="{BB962C8B-B14F-4D97-AF65-F5344CB8AC3E}">
        <p14:creationId xmlns:p14="http://schemas.microsoft.com/office/powerpoint/2010/main" val="267188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California can be divided into hydrologic subregions. Each of our local watersheds drain to and have a direct impact on the region and the state as water moves to reservoirs and oceans. </a:t>
            </a:r>
          </a:p>
          <a:p>
            <a:r>
              <a:rPr lang="en-US" dirty="0">
                <a:cs typeface="Calibri"/>
              </a:rPr>
              <a:t>[Find your local region and replace as needed.]</a:t>
            </a:r>
          </a:p>
        </p:txBody>
      </p:sp>
      <p:sp>
        <p:nvSpPr>
          <p:cNvPr id="4" name="Slide Number Placeholder 3"/>
          <p:cNvSpPr>
            <a:spLocks noGrp="1"/>
          </p:cNvSpPr>
          <p:nvPr>
            <p:ph type="sldNum" sz="quarter" idx="5"/>
          </p:nvPr>
        </p:nvSpPr>
        <p:spPr/>
        <p:txBody>
          <a:bodyPr/>
          <a:lstStyle/>
          <a:p>
            <a:fld id="{E2C40387-D8E8-4747-B676-98ED036C8F01}" type="slidenum">
              <a:rPr lang="en-US" smtClean="0"/>
              <a:t>6</a:t>
            </a:fld>
            <a:endParaRPr lang="en-US" dirty="0"/>
          </a:p>
        </p:txBody>
      </p:sp>
    </p:spTree>
    <p:extLst>
      <p:ext uri="{BB962C8B-B14F-4D97-AF65-F5344CB8AC3E}">
        <p14:creationId xmlns:p14="http://schemas.microsoft.com/office/powerpoint/2010/main" val="51626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 you know your watershed? Use this resource to locate your local watershed and connected larger watersheds.</a:t>
            </a:r>
          </a:p>
          <a:p>
            <a:r>
              <a:rPr lang="en-US" dirty="0">
                <a:cs typeface="Calibri"/>
              </a:rPr>
              <a:t>[These are screen shots from the USGS map of the region we were in during the Santa Cruz/Aptos training.]</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2C40387-D8E8-4747-B676-98ED036C8F01}" type="slidenum">
              <a:rPr lang="en-US" smtClean="0"/>
              <a:t>7</a:t>
            </a:fld>
            <a:endParaRPr lang="en-US" dirty="0"/>
          </a:p>
        </p:txBody>
      </p:sp>
    </p:spTree>
    <p:extLst>
      <p:ext uri="{BB962C8B-B14F-4D97-AF65-F5344CB8AC3E}">
        <p14:creationId xmlns:p14="http://schemas.microsoft.com/office/powerpoint/2010/main" val="3278092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Watersheds include surface water and groundwater that are interconnected, flowing together from higher elevations to lower elevations. Surface water flows above ground, like streams and rivers, while groundwater flows underground in the soil and through gaps between rocks under the surface. Polluted surface waters can contribute to ground water contamination, with as much as 60% of stream flow coming from groundwater.</a:t>
            </a:r>
            <a:endParaRPr lang="en-US" dirty="0">
              <a:cs typeface="Calibri"/>
            </a:endParaRPr>
          </a:p>
          <a:p>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2C40387-D8E8-4747-B676-98ED036C8F01}" type="slidenum">
              <a:rPr lang="en-US" smtClean="0"/>
              <a:t>8</a:t>
            </a:fld>
            <a:endParaRPr lang="en-US" dirty="0"/>
          </a:p>
        </p:txBody>
      </p:sp>
    </p:spTree>
    <p:extLst>
      <p:ext uri="{BB962C8B-B14F-4D97-AF65-F5344CB8AC3E}">
        <p14:creationId xmlns:p14="http://schemas.microsoft.com/office/powerpoint/2010/main" val="3382960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It is important to understand the difference between stormwater and surface water. Stormwater refers to the runoff and drainage that occurs during rainfall or following any precipitation event including snowmelt. Whereas surface water means the natural drainage systems, including the beds and boundaries of receiving waters. Examples of surface water are streams, rivers, sloughs, wetlands, and lakes. </a:t>
            </a:r>
          </a:p>
        </p:txBody>
      </p:sp>
      <p:sp>
        <p:nvSpPr>
          <p:cNvPr id="4" name="Slide Number Placeholder 3"/>
          <p:cNvSpPr>
            <a:spLocks noGrp="1"/>
          </p:cNvSpPr>
          <p:nvPr>
            <p:ph type="sldNum" sz="quarter" idx="5"/>
          </p:nvPr>
        </p:nvSpPr>
        <p:spPr/>
        <p:txBody>
          <a:bodyPr/>
          <a:lstStyle/>
          <a:p>
            <a:fld id="{E2C40387-D8E8-4747-B676-98ED036C8F01}" type="slidenum">
              <a:rPr lang="en-US" smtClean="0"/>
              <a:t>9</a:t>
            </a:fld>
            <a:endParaRPr lang="en-US" dirty="0"/>
          </a:p>
        </p:txBody>
      </p:sp>
    </p:spTree>
    <p:extLst>
      <p:ext uri="{BB962C8B-B14F-4D97-AF65-F5344CB8AC3E}">
        <p14:creationId xmlns:p14="http://schemas.microsoft.com/office/powerpoint/2010/main" val="3056472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8: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8: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r>
              <a:rPr lang="en-US" dirty="0"/>
              <a:t>In urban areas stormwater includes water draining from our landscapes. This untreated water can contain fertilizers, pesticides, dog waste, and other sediment. These pollutants drain to the street storm system and into local waterways. </a:t>
            </a:r>
            <a:r>
              <a:rPr lang="en-US"/>
              <a:t>Impervious surfaces</a:t>
            </a:r>
            <a:r>
              <a:rPr lang="en-US" dirty="0"/>
              <a:t>, like driveways and rooftops,</a:t>
            </a:r>
            <a:r>
              <a:rPr lang="en-US"/>
              <a:t> create more runoff.  Look for opportunities to reduce runoff!</a:t>
            </a:r>
            <a:endParaRPr lang="en-US" dirty="0"/>
          </a:p>
        </p:txBody>
      </p:sp>
      <p:sp>
        <p:nvSpPr>
          <p:cNvPr id="252" name="Google Shape;252;p8:notes"/>
          <p:cNvSpPr txBox="1">
            <a:spLocks noGrp="1"/>
          </p:cNvSpPr>
          <p:nvPr>
            <p:ph type="sldNum" idx="12"/>
          </p:nvPr>
        </p:nvSpPr>
        <p:spPr>
          <a:xfrm>
            <a:off x="3936768" y="8772669"/>
            <a:ext cx="3011699" cy="463407"/>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0CA8BD-0DB8-644A-9282-E9F3E48811BB}"/>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rcRect/>
          <a:stretch/>
        </p:blipFill>
        <p:spPr>
          <a:xfrm>
            <a:off x="0" y="0"/>
            <a:ext cx="12192000" cy="7097485"/>
          </a:xfrm>
          <a:prstGeom prst="rect">
            <a:avLst/>
          </a:prstGeom>
        </p:spPr>
      </p:pic>
      <p:sp>
        <p:nvSpPr>
          <p:cNvPr id="7" name="Title Placeholder 1">
            <a:extLst>
              <a:ext uri="{FF2B5EF4-FFF2-40B4-BE49-F238E27FC236}">
                <a16:creationId xmlns:a16="http://schemas.microsoft.com/office/drawing/2014/main" id="{6E88C916-3666-9740-89F0-549B7BA79015}"/>
              </a:ext>
            </a:extLst>
          </p:cNvPr>
          <p:cNvSpPr>
            <a:spLocks noGrp="1"/>
          </p:cNvSpPr>
          <p:nvPr>
            <p:ph type="title"/>
          </p:nvPr>
        </p:nvSpPr>
        <p:spPr>
          <a:xfrm>
            <a:off x="838200" y="1057321"/>
            <a:ext cx="10515600" cy="1325563"/>
          </a:xfrm>
          <a:prstGeom prst="rect">
            <a:avLst/>
          </a:prstGeom>
          <a:ln>
            <a:noFill/>
          </a:ln>
        </p:spPr>
        <p:txBody>
          <a:bodyPr vert="horz" lIns="91440" tIns="45720" rIns="91440" bIns="45720" rtlCol="0" anchor="ctr">
            <a:normAutofit/>
          </a:bodyPr>
          <a:lstStyle>
            <a:lvl1pPr algn="l">
              <a:defRPr sz="600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6F8CCC4-58F0-AE4A-83B2-DFB6FD6EAF36}"/>
              </a:ext>
            </a:extLst>
          </p:cNvPr>
          <p:cNvSpPr>
            <a:spLocks noGrp="1"/>
          </p:cNvSpPr>
          <p:nvPr>
            <p:ph type="body" sz="quarter" idx="10" hasCustomPrompt="1"/>
          </p:nvPr>
        </p:nvSpPr>
        <p:spPr>
          <a:xfrm>
            <a:off x="838200" y="4361380"/>
            <a:ext cx="3414109" cy="660400"/>
          </a:xfrm>
        </p:spPr>
        <p:txBody>
          <a:bodyPr>
            <a:normAutofit/>
          </a:bodyPr>
          <a:lstStyle>
            <a:lvl1pPr marL="0" indent="0" algn="l">
              <a:lnSpc>
                <a:spcPct val="100000"/>
              </a:lnSpc>
              <a:buNone/>
              <a:defRPr sz="1800">
                <a:solidFill>
                  <a:schemeClr val="bg1"/>
                </a:solidFill>
              </a:defRPr>
            </a:lvl1pPr>
          </a:lstStyle>
          <a:p>
            <a:pPr lvl="0"/>
            <a:r>
              <a:rPr lang="en-US" dirty="0"/>
              <a:t>Presented by</a:t>
            </a:r>
          </a:p>
        </p:txBody>
      </p:sp>
      <p:sp>
        <p:nvSpPr>
          <p:cNvPr id="19" name="Text Placeholder 18">
            <a:extLst>
              <a:ext uri="{FF2B5EF4-FFF2-40B4-BE49-F238E27FC236}">
                <a16:creationId xmlns:a16="http://schemas.microsoft.com/office/drawing/2014/main" id="{743F913D-44F0-6943-AF7B-1B5EDA4EA863}"/>
              </a:ext>
            </a:extLst>
          </p:cNvPr>
          <p:cNvSpPr>
            <a:spLocks noGrp="1"/>
          </p:cNvSpPr>
          <p:nvPr>
            <p:ph type="body" sz="quarter" idx="11" hasCustomPrompt="1"/>
          </p:nvPr>
        </p:nvSpPr>
        <p:spPr>
          <a:xfrm>
            <a:off x="838200" y="5057207"/>
            <a:ext cx="2859088" cy="531813"/>
          </a:xfrm>
        </p:spPr>
        <p:txBody>
          <a:bodyPr>
            <a:normAutofit/>
          </a:bodyPr>
          <a:lstStyle>
            <a:lvl1pPr marL="0" indent="0" algn="l">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4" name="Text Placeholder 3">
            <a:extLst>
              <a:ext uri="{FF2B5EF4-FFF2-40B4-BE49-F238E27FC236}">
                <a16:creationId xmlns:a16="http://schemas.microsoft.com/office/drawing/2014/main" id="{E907FFB7-E6B7-604F-AB8A-3636592F9D47}"/>
              </a:ext>
            </a:extLst>
          </p:cNvPr>
          <p:cNvSpPr>
            <a:spLocks noGrp="1"/>
          </p:cNvSpPr>
          <p:nvPr>
            <p:ph type="body" sz="quarter" idx="12" hasCustomPrompt="1"/>
          </p:nvPr>
        </p:nvSpPr>
        <p:spPr>
          <a:xfrm>
            <a:off x="838200" y="2750550"/>
            <a:ext cx="8265886" cy="798192"/>
          </a:xfrm>
        </p:spPr>
        <p:txBody>
          <a:bodyPr>
            <a:noAutofit/>
          </a:bodyPr>
          <a:lstStyle>
            <a:lvl1pPr marL="0" indent="0" algn="l">
              <a:buNone/>
              <a:defRPr sz="3600">
                <a:solidFill>
                  <a:schemeClr val="bg1"/>
                </a:solidFill>
                <a:effectLst>
                  <a:outerShdw blurRad="50800" dist="38100" dir="2700000" algn="tl" rotWithShape="0">
                    <a:prstClr val="black">
                      <a:alpha val="40000"/>
                    </a:prstClr>
                  </a:outerShdw>
                </a:effectLst>
              </a:defRPr>
            </a:lvl1pPr>
          </a:lstStyle>
          <a:p>
            <a:pPr lvl="0"/>
            <a:r>
              <a:rPr lang="en-US" dirty="0"/>
              <a:t>Subtitle here</a:t>
            </a:r>
          </a:p>
        </p:txBody>
      </p:sp>
    </p:spTree>
    <p:extLst>
      <p:ext uri="{BB962C8B-B14F-4D97-AF65-F5344CB8AC3E}">
        <p14:creationId xmlns:p14="http://schemas.microsoft.com/office/powerpoint/2010/main" val="2000181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1598278"/>
          </a:xfrm>
          <a:prstGeom prst="rect">
            <a:avLst/>
          </a:prstGeom>
        </p:spPr>
      </p:pic>
      <p:sp>
        <p:nvSpPr>
          <p:cNvPr id="2" name="Title 1"/>
          <p:cNvSpPr>
            <a:spLocks noGrp="1"/>
          </p:cNvSpPr>
          <p:nvPr>
            <p:ph type="title"/>
          </p:nvPr>
        </p:nvSpPr>
        <p:spPr>
          <a:xfrm>
            <a:off x="684734" y="313786"/>
            <a:ext cx="10817838" cy="767528"/>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8/19/24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97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2657" y="0"/>
            <a:ext cx="12257314" cy="1617141"/>
          </a:xfrm>
          <a:prstGeom prst="rect">
            <a:avLst/>
          </a:prstGeom>
        </p:spPr>
      </p:pic>
      <p:sp>
        <p:nvSpPr>
          <p:cNvPr id="2" name="Title 1"/>
          <p:cNvSpPr>
            <a:spLocks noGrp="1"/>
          </p:cNvSpPr>
          <p:nvPr>
            <p:ph type="title"/>
          </p:nvPr>
        </p:nvSpPr>
        <p:spPr>
          <a:xfrm>
            <a:off x="684733" y="55078"/>
            <a:ext cx="10970237" cy="1257014"/>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8/19/24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2276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2655" y="0"/>
            <a:ext cx="12257310" cy="1617141"/>
          </a:xfrm>
          <a:prstGeom prst="rect">
            <a:avLst/>
          </a:prstGeom>
        </p:spPr>
      </p:pic>
      <p:sp>
        <p:nvSpPr>
          <p:cNvPr id="2" name="Title 1"/>
          <p:cNvSpPr>
            <a:spLocks noGrp="1"/>
          </p:cNvSpPr>
          <p:nvPr>
            <p:ph type="title"/>
          </p:nvPr>
        </p:nvSpPr>
        <p:spPr>
          <a:xfrm>
            <a:off x="684734" y="14437"/>
            <a:ext cx="10515600" cy="1325563"/>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8/19/24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7758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AF34E-9A6B-4D28-A7B9-972D816465A9}" type="datetimeFigureOut">
              <a:rPr lang="en-US" smtClean="0"/>
              <a:t>8/19/24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5AB6C3-3666-4A99-912F-5AB9870711E1}" type="slidenum">
              <a:rPr lang="en-US" smtClean="0"/>
              <a:t>‹#›</a:t>
            </a:fld>
            <a:endParaRPr lang="en-US" dirty="0"/>
          </a:p>
        </p:txBody>
      </p:sp>
      <p:sp>
        <p:nvSpPr>
          <p:cNvPr id="5" name="Rectangle 4">
            <a:extLst>
              <a:ext uri="{FF2B5EF4-FFF2-40B4-BE49-F238E27FC236}">
                <a16:creationId xmlns:a16="http://schemas.microsoft.com/office/drawing/2014/main" id="{32071C8D-2A51-D246-AA94-E9CB910FBB98}"/>
              </a:ext>
            </a:extLst>
          </p:cNvPr>
          <p:cNvSpPr/>
          <p:nvPr userDrawn="1"/>
        </p:nvSpPr>
        <p:spPr>
          <a:xfrm>
            <a:off x="6390640" y="6085840"/>
            <a:ext cx="5516880" cy="77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5794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hasCustomPrompt="1"/>
          </p:nvPr>
        </p:nvSpPr>
        <p:spPr>
          <a:xfrm>
            <a:off x="5183188" y="987425"/>
            <a:ext cx="6172200" cy="4873625"/>
          </a:xfrm>
        </p:spPr>
        <p:txBody>
          <a:bodyPr/>
          <a:lstStyle>
            <a:lvl1pPr>
              <a:defRPr sz="2800"/>
            </a:lvl1pPr>
            <a:lvl2pPr>
              <a:defRPr sz="25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CAF34E-9A6B-4D28-A7B9-972D816465A9}" type="datetimeFigureOut">
              <a:rPr lang="en-US" smtClean="0"/>
              <a:t>8/19/24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4241054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PictureRigh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4" y="130630"/>
            <a:ext cx="5178239" cy="6590846"/>
          </a:xfrm>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8/19/24</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2" name="Rectangle 1">
            <a:extLst>
              <a:ext uri="{FF2B5EF4-FFF2-40B4-BE49-F238E27FC236}">
                <a16:creationId xmlns:a16="http://schemas.microsoft.com/office/drawing/2014/main" id="{48765EA4-6984-5848-8818-2A8FAE52ED87}"/>
              </a:ext>
            </a:extLst>
          </p:cNvPr>
          <p:cNvSpPr/>
          <p:nvPr userDrawn="1"/>
        </p:nvSpPr>
        <p:spPr>
          <a:xfrm>
            <a:off x="6308035" y="6176962"/>
            <a:ext cx="1657405" cy="54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2">
            <a:extLst>
              <a:ext uri="{FF2B5EF4-FFF2-40B4-BE49-F238E27FC236}">
                <a16:creationId xmlns:a16="http://schemas.microsoft.com/office/drawing/2014/main" id="{B5A84DAB-EC3E-0B44-B20D-4056EC3F0125}"/>
              </a:ext>
            </a:extLst>
          </p:cNvPr>
          <p:cNvSpPr>
            <a:spLocks noGrp="1"/>
          </p:cNvSpPr>
          <p:nvPr>
            <p:ph type="pic" idx="16"/>
          </p:nvPr>
        </p:nvSpPr>
        <p:spPr>
          <a:xfrm>
            <a:off x="6875874" y="133577"/>
            <a:ext cx="5178239" cy="659084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7589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PictureLef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152400" y="152400"/>
            <a:ext cx="5137806" cy="656907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2">
            <a:extLst>
              <a:ext uri="{FF2B5EF4-FFF2-40B4-BE49-F238E27FC236}">
                <a16:creationId xmlns:a16="http://schemas.microsoft.com/office/drawing/2014/main" id="{4E688AFC-0F3C-934F-ACB2-4EF128FCF622}"/>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294EB706-0D78-4B4D-9752-B222D4B427D2}"/>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8/19/24</a:t>
            </a:fld>
            <a:endParaRPr lang="en-US" dirty="0"/>
          </a:p>
        </p:txBody>
      </p:sp>
      <p:sp>
        <p:nvSpPr>
          <p:cNvPr id="10" name="Slide Number Placeholder 4">
            <a:extLst>
              <a:ext uri="{FF2B5EF4-FFF2-40B4-BE49-F238E27FC236}">
                <a16:creationId xmlns:a16="http://schemas.microsoft.com/office/drawing/2014/main" id="{E93944E4-DF33-4C41-8E07-6F86F4A7CA5C}"/>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11" name="Title Placeholder 1">
            <a:extLst>
              <a:ext uri="{FF2B5EF4-FFF2-40B4-BE49-F238E27FC236}">
                <a16:creationId xmlns:a16="http://schemas.microsoft.com/office/drawing/2014/main" id="{4B7F958F-69A1-D94A-976F-4605308CC028}"/>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7" name="Rectangle 6">
            <a:extLst>
              <a:ext uri="{FF2B5EF4-FFF2-40B4-BE49-F238E27FC236}">
                <a16:creationId xmlns:a16="http://schemas.microsoft.com/office/drawing/2014/main" id="{58FE2F57-8BC4-4C49-9F97-4B6098A8A6BB}"/>
              </a:ext>
            </a:extLst>
          </p:cNvPr>
          <p:cNvSpPr/>
          <p:nvPr userDrawn="1"/>
        </p:nvSpPr>
        <p:spPr>
          <a:xfrm>
            <a:off x="6096000" y="6176962"/>
            <a:ext cx="5781040" cy="54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476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PictureRight with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88EBAB-B081-694E-9499-A18ACD006188}"/>
              </a:ext>
            </a:extLst>
          </p:cNvPr>
          <p:cNvSpPr/>
          <p:nvPr userDrawn="1"/>
        </p:nvSpPr>
        <p:spPr>
          <a:xfrm>
            <a:off x="6321287" y="6176962"/>
            <a:ext cx="1644153" cy="54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6" y="130628"/>
            <a:ext cx="5185496" cy="327850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875874" y="3448870"/>
            <a:ext cx="5185497" cy="325863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8/19/24</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2464971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PictureLef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152401" y="217714"/>
            <a:ext cx="5160666" cy="321128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152400" y="3429000"/>
            <a:ext cx="5160666" cy="329247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2">
            <a:extLst>
              <a:ext uri="{FF2B5EF4-FFF2-40B4-BE49-F238E27FC236}">
                <a16:creationId xmlns:a16="http://schemas.microsoft.com/office/drawing/2014/main" id="{80B5C06A-4695-D04A-B4EC-9611DA53EE00}"/>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A7C7B9C6-41DC-8E4C-AC0C-BF219311D4ED}"/>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8/19/24</a:t>
            </a:fld>
            <a:endParaRPr lang="en-US" dirty="0"/>
          </a:p>
        </p:txBody>
      </p:sp>
      <p:sp>
        <p:nvSpPr>
          <p:cNvPr id="10" name="Slide Number Placeholder 4">
            <a:extLst>
              <a:ext uri="{FF2B5EF4-FFF2-40B4-BE49-F238E27FC236}">
                <a16:creationId xmlns:a16="http://schemas.microsoft.com/office/drawing/2014/main" id="{B1982A7A-1223-C34E-B84C-91F804438A36}"/>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11" name="Title Placeholder 1">
            <a:extLst>
              <a:ext uri="{FF2B5EF4-FFF2-40B4-BE49-F238E27FC236}">
                <a16:creationId xmlns:a16="http://schemas.microsoft.com/office/drawing/2014/main" id="{8B182AA3-5BE9-FB41-8469-AA22466C00A3}"/>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2" name="Rectangle 11">
            <a:extLst>
              <a:ext uri="{FF2B5EF4-FFF2-40B4-BE49-F238E27FC236}">
                <a16:creationId xmlns:a16="http://schemas.microsoft.com/office/drawing/2014/main" id="{12BA4694-FB48-6F4A-8A5C-D1D81285C306}"/>
              </a:ext>
            </a:extLst>
          </p:cNvPr>
          <p:cNvSpPr/>
          <p:nvPr userDrawn="1"/>
        </p:nvSpPr>
        <p:spPr>
          <a:xfrm>
            <a:off x="6190455" y="6176962"/>
            <a:ext cx="5675811" cy="54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3902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PictureRight with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3350BD6-B391-2240-B22E-E25C7A02B6EC}"/>
              </a:ext>
            </a:extLst>
          </p:cNvPr>
          <p:cNvSpPr/>
          <p:nvPr userDrawn="1"/>
        </p:nvSpPr>
        <p:spPr>
          <a:xfrm>
            <a:off x="6268278" y="6176962"/>
            <a:ext cx="1697162" cy="54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9308203" y="190499"/>
            <a:ext cx="2731397" cy="320980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918729" y="190500"/>
            <a:ext cx="2389474" cy="3215772"/>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918729" y="3419595"/>
            <a:ext cx="5120871" cy="3301879"/>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8/19/24</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16896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32077"/>
            <a:ext cx="9144000" cy="2387600"/>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524000" y="3473872"/>
            <a:ext cx="9144000" cy="1655762"/>
          </a:xfrm>
        </p:spPr>
        <p:txBody>
          <a:bodyPr>
            <a:normAutofit/>
          </a:bodyPr>
          <a:lstStyle>
            <a:lvl1pPr marL="0" indent="0" algn="ctr">
              <a:buNone/>
              <a:defRPr sz="26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CAF34E-9A6B-4D28-A7B9-972D816465A9}" type="datetimeFigureOut">
              <a:rPr lang="en-US" smtClean="0"/>
              <a:t>8/19/24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
        <p:nvSpPr>
          <p:cNvPr id="7" name="Rectangle 6">
            <a:extLst>
              <a:ext uri="{FF2B5EF4-FFF2-40B4-BE49-F238E27FC236}">
                <a16:creationId xmlns:a16="http://schemas.microsoft.com/office/drawing/2014/main" id="{C5FAC313-4F1F-2A45-AB18-3446BB9C1FC8}"/>
              </a:ext>
            </a:extLst>
          </p:cNvPr>
          <p:cNvSpPr/>
          <p:nvPr userDrawn="1"/>
        </p:nvSpPr>
        <p:spPr>
          <a:xfrm>
            <a:off x="6228522" y="6127827"/>
            <a:ext cx="5658678" cy="677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95DB12B-3AB0-B14A-95E8-50F5D33B7BA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458" y="-114196"/>
            <a:ext cx="12348905" cy="985837"/>
          </a:xfrm>
          <a:prstGeom prst="rect">
            <a:avLst/>
          </a:prstGeom>
        </p:spPr>
      </p:pic>
      <p:pic>
        <p:nvPicPr>
          <p:cNvPr id="15" name="Picture 14">
            <a:extLst>
              <a:ext uri="{FF2B5EF4-FFF2-40B4-BE49-F238E27FC236}">
                <a16:creationId xmlns:a16="http://schemas.microsoft.com/office/drawing/2014/main" id="{33130DE3-AC00-864A-ADFE-9CA427BB8A8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V="1">
            <a:off x="-68300" y="5924325"/>
            <a:ext cx="12348905" cy="933675"/>
          </a:xfrm>
          <a:prstGeom prst="rect">
            <a:avLst/>
          </a:prstGeom>
        </p:spPr>
      </p:pic>
      <p:pic>
        <p:nvPicPr>
          <p:cNvPr id="13" name="Graphic 12">
            <a:extLst>
              <a:ext uri="{FF2B5EF4-FFF2-40B4-BE49-F238E27FC236}">
                <a16:creationId xmlns:a16="http://schemas.microsoft.com/office/drawing/2014/main" id="{525E8E6B-842A-B042-8B95-991B4FEC400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20387" y="5027530"/>
            <a:ext cx="7210733" cy="1068257"/>
          </a:xfrm>
          <a:prstGeom prst="rect">
            <a:avLst/>
          </a:prstGeom>
        </p:spPr>
      </p:pic>
    </p:spTree>
    <p:extLst>
      <p:ext uri="{BB962C8B-B14F-4D97-AF65-F5344CB8AC3E}">
        <p14:creationId xmlns:p14="http://schemas.microsoft.com/office/powerpoint/2010/main" val="284140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PictureRight with Text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CD2842-FF27-3D4F-930E-CDE39F13101D}"/>
              </a:ext>
            </a:extLst>
          </p:cNvPr>
          <p:cNvSpPr/>
          <p:nvPr userDrawn="1"/>
        </p:nvSpPr>
        <p:spPr>
          <a:xfrm>
            <a:off x="6308035" y="6176962"/>
            <a:ext cx="1657405" cy="54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FCAF34E-9A6B-4D28-A7B9-972D816465A9}" type="datetimeFigureOut">
              <a:rPr lang="en-US" smtClean="0"/>
              <a:t>8/19/24</a:t>
            </a:fld>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7" name="Picture Placeholder 2">
            <a:extLst>
              <a:ext uri="{FF2B5EF4-FFF2-40B4-BE49-F238E27FC236}">
                <a16:creationId xmlns:a16="http://schemas.microsoft.com/office/drawing/2014/main" id="{B344ADF4-4A34-FF4B-B28E-F0DA464C7613}"/>
              </a:ext>
            </a:extLst>
          </p:cNvPr>
          <p:cNvSpPr>
            <a:spLocks noGrp="1"/>
          </p:cNvSpPr>
          <p:nvPr>
            <p:ph type="pic" idx="1"/>
          </p:nvPr>
        </p:nvSpPr>
        <p:spPr>
          <a:xfrm>
            <a:off x="6865986" y="3562350"/>
            <a:ext cx="2849513" cy="315912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8" name="Picture Placeholder 2">
            <a:extLst>
              <a:ext uri="{FF2B5EF4-FFF2-40B4-BE49-F238E27FC236}">
                <a16:creationId xmlns:a16="http://schemas.microsoft.com/office/drawing/2014/main" id="{94C6B3AA-21EE-4D48-B66A-5607DDB3A8F5}"/>
              </a:ext>
            </a:extLst>
          </p:cNvPr>
          <p:cNvSpPr>
            <a:spLocks noGrp="1"/>
          </p:cNvSpPr>
          <p:nvPr>
            <p:ph type="pic" idx="13"/>
          </p:nvPr>
        </p:nvSpPr>
        <p:spPr>
          <a:xfrm>
            <a:off x="9715500" y="3562351"/>
            <a:ext cx="2333626" cy="3159124"/>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Picture Placeholder 2">
            <a:extLst>
              <a:ext uri="{FF2B5EF4-FFF2-40B4-BE49-F238E27FC236}">
                <a16:creationId xmlns:a16="http://schemas.microsoft.com/office/drawing/2014/main" id="{1EBB1F3C-E931-3844-833F-B99E12BCA602}"/>
              </a:ext>
            </a:extLst>
          </p:cNvPr>
          <p:cNvSpPr>
            <a:spLocks noGrp="1"/>
          </p:cNvSpPr>
          <p:nvPr>
            <p:ph type="pic" idx="14"/>
          </p:nvPr>
        </p:nvSpPr>
        <p:spPr>
          <a:xfrm>
            <a:off x="6848924" y="150581"/>
            <a:ext cx="5200201" cy="3411769"/>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0" name="Text Placeholder 2">
            <a:extLst>
              <a:ext uri="{FF2B5EF4-FFF2-40B4-BE49-F238E27FC236}">
                <a16:creationId xmlns:a16="http://schemas.microsoft.com/office/drawing/2014/main" id="{52D27C7D-F2B9-8F43-8A9D-7FB590B10F56}"/>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Placeholder 1">
            <a:extLst>
              <a:ext uri="{FF2B5EF4-FFF2-40B4-BE49-F238E27FC236}">
                <a16:creationId xmlns:a16="http://schemas.microsoft.com/office/drawing/2014/main" id="{486FD241-EACA-E94A-BED0-4225E29BA7F8}"/>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4003630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PictureLeft with Text">
    <p:spTree>
      <p:nvGrpSpPr>
        <p:cNvPr id="1" name=""/>
        <p:cNvGrpSpPr/>
        <p:nvPr/>
      </p:nvGrpSpPr>
      <p:grpSpPr>
        <a:xfrm>
          <a:off x="0" y="0"/>
          <a:ext cx="0" cy="0"/>
          <a:chOff x="0" y="0"/>
          <a:chExt cx="0" cy="0"/>
        </a:xfrm>
      </p:grpSpPr>
      <p:sp>
        <p:nvSpPr>
          <p:cNvPr id="25" name="Text Placeholder 2">
            <a:extLst>
              <a:ext uri="{FF2B5EF4-FFF2-40B4-BE49-F238E27FC236}">
                <a16:creationId xmlns:a16="http://schemas.microsoft.com/office/drawing/2014/main" id="{DA79FB5E-8D60-F34A-BDAC-7D2C449BB5B5}"/>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677989" y="6356350"/>
            <a:ext cx="2743200" cy="365125"/>
          </a:xfrm>
        </p:spPr>
        <p:txBody>
          <a:bodyPr/>
          <a:lstStyle/>
          <a:p>
            <a:fld id="{2FCAF34E-9A6B-4D28-A7B9-972D816465A9}" type="datetimeFigureOut">
              <a:rPr lang="en-US" smtClean="0"/>
              <a:t>8/19/24</a:t>
            </a:fld>
            <a:endParaRPr lang="en-US" dirty="0"/>
          </a:p>
        </p:txBody>
      </p:sp>
      <p:sp>
        <p:nvSpPr>
          <p:cNvPr id="21" name="Slide Number Placeholder 4">
            <a:extLst>
              <a:ext uri="{FF2B5EF4-FFF2-40B4-BE49-F238E27FC236}">
                <a16:creationId xmlns:a16="http://schemas.microsoft.com/office/drawing/2014/main" id="{54992B99-9973-4F4A-A703-2D8443A08E0E}"/>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22" name="Picture Placeholder 2">
            <a:extLst>
              <a:ext uri="{FF2B5EF4-FFF2-40B4-BE49-F238E27FC236}">
                <a16:creationId xmlns:a16="http://schemas.microsoft.com/office/drawing/2014/main" id="{AC298B6B-BF39-3843-8902-AF9A00E8C91D}"/>
              </a:ext>
            </a:extLst>
          </p:cNvPr>
          <p:cNvSpPr>
            <a:spLocks noGrp="1"/>
          </p:cNvSpPr>
          <p:nvPr>
            <p:ph type="pic" idx="1"/>
          </p:nvPr>
        </p:nvSpPr>
        <p:spPr>
          <a:xfrm>
            <a:off x="237393" y="237391"/>
            <a:ext cx="2461846" cy="2779543"/>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3" name="Picture Placeholder 2">
            <a:extLst>
              <a:ext uri="{FF2B5EF4-FFF2-40B4-BE49-F238E27FC236}">
                <a16:creationId xmlns:a16="http://schemas.microsoft.com/office/drawing/2014/main" id="{D100450A-C4B4-C445-AD3C-2E402A21C265}"/>
              </a:ext>
            </a:extLst>
          </p:cNvPr>
          <p:cNvSpPr>
            <a:spLocks noGrp="1"/>
          </p:cNvSpPr>
          <p:nvPr>
            <p:ph type="pic" idx="13"/>
          </p:nvPr>
        </p:nvSpPr>
        <p:spPr>
          <a:xfrm>
            <a:off x="2927838" y="237391"/>
            <a:ext cx="2385061" cy="2779544"/>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4" name="Picture Placeholder 2">
            <a:extLst>
              <a:ext uri="{FF2B5EF4-FFF2-40B4-BE49-F238E27FC236}">
                <a16:creationId xmlns:a16="http://schemas.microsoft.com/office/drawing/2014/main" id="{BF57ABBD-43FE-3444-A52E-AEE5B2C4D5BA}"/>
              </a:ext>
            </a:extLst>
          </p:cNvPr>
          <p:cNvSpPr>
            <a:spLocks noGrp="1"/>
          </p:cNvSpPr>
          <p:nvPr>
            <p:ph type="pic" idx="14"/>
          </p:nvPr>
        </p:nvSpPr>
        <p:spPr>
          <a:xfrm>
            <a:off x="237392" y="3235568"/>
            <a:ext cx="5075508" cy="3385041"/>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itle Placeholder 1">
            <a:extLst>
              <a:ext uri="{FF2B5EF4-FFF2-40B4-BE49-F238E27FC236}">
                <a16:creationId xmlns:a16="http://schemas.microsoft.com/office/drawing/2014/main" id="{C8765529-376F-D74F-B0E8-FAF8CDCBBC7F}"/>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9" name="Rectangle 8">
            <a:extLst>
              <a:ext uri="{FF2B5EF4-FFF2-40B4-BE49-F238E27FC236}">
                <a16:creationId xmlns:a16="http://schemas.microsoft.com/office/drawing/2014/main" id="{FD378A8D-9A34-FB4D-A95C-22FDADEBF2DA}"/>
              </a:ext>
            </a:extLst>
          </p:cNvPr>
          <p:cNvSpPr/>
          <p:nvPr userDrawn="1"/>
        </p:nvSpPr>
        <p:spPr>
          <a:xfrm>
            <a:off x="6150429" y="6176962"/>
            <a:ext cx="5675811" cy="54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9045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PictureLeft with Text 2">
    <p:spTree>
      <p:nvGrpSpPr>
        <p:cNvPr id="1" name=""/>
        <p:cNvGrpSpPr/>
        <p:nvPr/>
      </p:nvGrpSpPr>
      <p:grpSpPr>
        <a:xfrm>
          <a:off x="0" y="0"/>
          <a:ext cx="0" cy="0"/>
          <a:chOff x="0" y="0"/>
          <a:chExt cx="0" cy="0"/>
        </a:xfrm>
      </p:grpSpPr>
      <p:sp>
        <p:nvSpPr>
          <p:cNvPr id="17" name="Date Placeholder 4">
            <a:extLst>
              <a:ext uri="{FF2B5EF4-FFF2-40B4-BE49-F238E27FC236}">
                <a16:creationId xmlns:a16="http://schemas.microsoft.com/office/drawing/2014/main" id="{FC1475E7-C14F-E446-8414-83DF64418F5B}"/>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8/19/24</a:t>
            </a:fld>
            <a:endParaRPr lang="en-US" dirty="0"/>
          </a:p>
        </p:txBody>
      </p:sp>
      <p:sp>
        <p:nvSpPr>
          <p:cNvPr id="20" name="Slide Number Placeholder 4">
            <a:extLst>
              <a:ext uri="{FF2B5EF4-FFF2-40B4-BE49-F238E27FC236}">
                <a16:creationId xmlns:a16="http://schemas.microsoft.com/office/drawing/2014/main" id="{765ABCE9-2F11-F34E-B0DB-AA9F09637B5A}"/>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21" name="Picture Placeholder 2">
            <a:extLst>
              <a:ext uri="{FF2B5EF4-FFF2-40B4-BE49-F238E27FC236}">
                <a16:creationId xmlns:a16="http://schemas.microsoft.com/office/drawing/2014/main" id="{836FE405-E176-BB45-9B4B-1F865C9F76E4}"/>
              </a:ext>
            </a:extLst>
          </p:cNvPr>
          <p:cNvSpPr>
            <a:spLocks noGrp="1"/>
          </p:cNvSpPr>
          <p:nvPr>
            <p:ph type="pic" idx="1"/>
          </p:nvPr>
        </p:nvSpPr>
        <p:spPr>
          <a:xfrm>
            <a:off x="180974" y="3807935"/>
            <a:ext cx="2753145" cy="282146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2" name="Picture Placeholder 2">
            <a:extLst>
              <a:ext uri="{FF2B5EF4-FFF2-40B4-BE49-F238E27FC236}">
                <a16:creationId xmlns:a16="http://schemas.microsoft.com/office/drawing/2014/main" id="{96633653-4F6F-5241-9C3E-088CD2932487}"/>
              </a:ext>
            </a:extLst>
          </p:cNvPr>
          <p:cNvSpPr>
            <a:spLocks noGrp="1"/>
          </p:cNvSpPr>
          <p:nvPr>
            <p:ph type="pic" idx="13"/>
          </p:nvPr>
        </p:nvSpPr>
        <p:spPr>
          <a:xfrm>
            <a:off x="2935430" y="3814573"/>
            <a:ext cx="2377469" cy="2814828"/>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3" name="Picture Placeholder 2">
            <a:extLst>
              <a:ext uri="{FF2B5EF4-FFF2-40B4-BE49-F238E27FC236}">
                <a16:creationId xmlns:a16="http://schemas.microsoft.com/office/drawing/2014/main" id="{07E68BAB-DEDD-C848-9DE4-0062DD19E028}"/>
              </a:ext>
            </a:extLst>
          </p:cNvPr>
          <p:cNvSpPr>
            <a:spLocks noGrp="1"/>
          </p:cNvSpPr>
          <p:nvPr>
            <p:ph type="pic" idx="14"/>
          </p:nvPr>
        </p:nvSpPr>
        <p:spPr>
          <a:xfrm>
            <a:off x="180974" y="228600"/>
            <a:ext cx="5131925" cy="357479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4" name="Text Placeholder 2">
            <a:extLst>
              <a:ext uri="{FF2B5EF4-FFF2-40B4-BE49-F238E27FC236}">
                <a16:creationId xmlns:a16="http://schemas.microsoft.com/office/drawing/2014/main" id="{BAC95668-9F03-824A-9DD6-E490F6522A84}"/>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a:extLst>
              <a:ext uri="{FF2B5EF4-FFF2-40B4-BE49-F238E27FC236}">
                <a16:creationId xmlns:a16="http://schemas.microsoft.com/office/drawing/2014/main" id="{81FD3FA0-56F1-A142-9AD7-B40B89BCC5D4}"/>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9283562B-E6B3-4F45-B377-5EB770C60F95}"/>
              </a:ext>
            </a:extLst>
          </p:cNvPr>
          <p:cNvSpPr/>
          <p:nvPr userDrawn="1"/>
        </p:nvSpPr>
        <p:spPr>
          <a:xfrm>
            <a:off x="6105938" y="6180276"/>
            <a:ext cx="5675811" cy="54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504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PictureRight with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B51572-2361-F04D-A576-F95D7FBC9E5B}"/>
              </a:ext>
            </a:extLst>
          </p:cNvPr>
          <p:cNvSpPr/>
          <p:nvPr userDrawn="1"/>
        </p:nvSpPr>
        <p:spPr>
          <a:xfrm>
            <a:off x="6294783" y="6176962"/>
            <a:ext cx="1670657" cy="54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9481103" y="3265362"/>
            <a:ext cx="2520397" cy="3435792"/>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6" y="3265361"/>
            <a:ext cx="2592690" cy="343579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875876" y="198754"/>
            <a:ext cx="2592690" cy="306660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8/19/24</a:t>
            </a:fld>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26" name="Picture Placeholder 2">
            <a:extLst>
              <a:ext uri="{FF2B5EF4-FFF2-40B4-BE49-F238E27FC236}">
                <a16:creationId xmlns:a16="http://schemas.microsoft.com/office/drawing/2014/main" id="{8FA893B7-81D2-9A4B-B847-562AF6A61997}"/>
              </a:ext>
            </a:extLst>
          </p:cNvPr>
          <p:cNvSpPr>
            <a:spLocks noGrp="1"/>
          </p:cNvSpPr>
          <p:nvPr>
            <p:ph type="pic" idx="16"/>
          </p:nvPr>
        </p:nvSpPr>
        <p:spPr>
          <a:xfrm>
            <a:off x="9480603" y="198753"/>
            <a:ext cx="2520897" cy="3066607"/>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7" name="Text Placeholder 2">
            <a:extLst>
              <a:ext uri="{FF2B5EF4-FFF2-40B4-BE49-F238E27FC236}">
                <a16:creationId xmlns:a16="http://schemas.microsoft.com/office/drawing/2014/main" id="{4B63FE48-61DA-6245-8958-8284086BB561}"/>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itle Placeholder 1">
            <a:extLst>
              <a:ext uri="{FF2B5EF4-FFF2-40B4-BE49-F238E27FC236}">
                <a16:creationId xmlns:a16="http://schemas.microsoft.com/office/drawing/2014/main" id="{6472E66B-5FF6-7F47-995B-C928AB6A1CA0}"/>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4249527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PictureRight with Text">
  <p:cSld name="1_2PictureRight with Text">
    <p:spTree>
      <p:nvGrpSpPr>
        <p:cNvPr id="1" name="Shape 52"/>
        <p:cNvGrpSpPr/>
        <p:nvPr/>
      </p:nvGrpSpPr>
      <p:grpSpPr>
        <a:xfrm>
          <a:off x="0" y="0"/>
          <a:ext cx="0" cy="0"/>
          <a:chOff x="0" y="0"/>
          <a:chExt cx="0" cy="0"/>
        </a:xfrm>
      </p:grpSpPr>
      <p:sp>
        <p:nvSpPr>
          <p:cNvPr id="53" name="Google Shape;53;p27"/>
          <p:cNvSpPr/>
          <p:nvPr/>
        </p:nvSpPr>
        <p:spPr>
          <a:xfrm>
            <a:off x="6321287" y="6176962"/>
            <a:ext cx="1644153" cy="54451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54;p27"/>
          <p:cNvSpPr>
            <a:spLocks noGrp="1"/>
          </p:cNvSpPr>
          <p:nvPr>
            <p:ph type="pic" idx="2"/>
          </p:nvPr>
        </p:nvSpPr>
        <p:spPr>
          <a:xfrm>
            <a:off x="6875876" y="130628"/>
            <a:ext cx="5185496" cy="3278503"/>
          </a:xfrm>
          <a:prstGeom prst="rect">
            <a:avLst/>
          </a:prstGeom>
          <a:solidFill>
            <a:srgbClr val="E2F1EC"/>
          </a:solidFill>
          <a:ln w="50800" cap="flat" cmpd="sng">
            <a:solidFill>
              <a:schemeClr val="lt1"/>
            </a:solidFill>
            <a:prstDash val="solid"/>
            <a:round/>
            <a:headEnd type="none" w="sm" len="sm"/>
            <a:tailEnd type="none" w="sm" len="sm"/>
          </a:ln>
        </p:spPr>
      </p:sp>
      <p:sp>
        <p:nvSpPr>
          <p:cNvPr id="55" name="Google Shape;55;p27"/>
          <p:cNvSpPr>
            <a:spLocks noGrp="1"/>
          </p:cNvSpPr>
          <p:nvPr>
            <p:ph type="pic" idx="3"/>
          </p:nvPr>
        </p:nvSpPr>
        <p:spPr>
          <a:xfrm>
            <a:off x="6875874" y="3448870"/>
            <a:ext cx="5185497" cy="3258633"/>
          </a:xfrm>
          <a:prstGeom prst="rect">
            <a:avLst/>
          </a:prstGeom>
          <a:solidFill>
            <a:srgbClr val="E2F1EC"/>
          </a:solidFill>
          <a:ln w="50800" cap="flat" cmpd="sng">
            <a:solidFill>
              <a:schemeClr val="lt1"/>
            </a:solidFill>
            <a:prstDash val="solid"/>
            <a:round/>
            <a:headEnd type="none" w="sm" len="sm"/>
            <a:tailEnd type="none" w="sm" len="sm"/>
          </a:ln>
        </p:spPr>
      </p:sp>
      <p:sp>
        <p:nvSpPr>
          <p:cNvPr id="56" name="Google Shape;56;p27"/>
          <p:cNvSpPr txBox="1">
            <a:spLocks noGrp="1"/>
          </p:cNvSpPr>
          <p:nvPr>
            <p:ph type="sldNum" idx="12"/>
          </p:nvPr>
        </p:nvSpPr>
        <p:spPr>
          <a:xfrm>
            <a:off x="3770811"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7" name="Google Shape;57;p27"/>
          <p:cNvSpPr txBox="1">
            <a:spLocks noGrp="1"/>
          </p:cNvSpPr>
          <p:nvPr>
            <p:ph type="body" idx="1"/>
          </p:nvPr>
        </p:nvSpPr>
        <p:spPr>
          <a:xfrm>
            <a:off x="838200" y="2126166"/>
            <a:ext cx="5675811" cy="405079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title"/>
          </p:nvPr>
        </p:nvSpPr>
        <p:spPr>
          <a:xfrm>
            <a:off x="838200" y="681037"/>
            <a:ext cx="5675811"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5A9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001457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PictureLeft with Text 2">
  <p:cSld name="1_3PictureLeft with Text 2">
    <p:spTree>
      <p:nvGrpSpPr>
        <p:cNvPr id="1" name="Shape 43"/>
        <p:cNvGrpSpPr/>
        <p:nvPr/>
      </p:nvGrpSpPr>
      <p:grpSpPr>
        <a:xfrm>
          <a:off x="0" y="0"/>
          <a:ext cx="0" cy="0"/>
          <a:chOff x="0" y="0"/>
          <a:chExt cx="0" cy="0"/>
        </a:xfrm>
      </p:grpSpPr>
      <p:sp>
        <p:nvSpPr>
          <p:cNvPr id="44" name="Google Shape;44;p26"/>
          <p:cNvSpPr txBox="1">
            <a:spLocks noGrp="1"/>
          </p:cNvSpPr>
          <p:nvPr>
            <p:ph type="dt" idx="10"/>
          </p:nvPr>
        </p:nvSpPr>
        <p:spPr>
          <a:xfrm>
            <a:off x="5677989"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6" name="Google Shape;46;p26"/>
          <p:cNvSpPr>
            <a:spLocks noGrp="1"/>
          </p:cNvSpPr>
          <p:nvPr>
            <p:ph type="pic" idx="2"/>
          </p:nvPr>
        </p:nvSpPr>
        <p:spPr>
          <a:xfrm>
            <a:off x="180974" y="3807935"/>
            <a:ext cx="2753145" cy="2821465"/>
          </a:xfrm>
          <a:prstGeom prst="rect">
            <a:avLst/>
          </a:prstGeom>
          <a:solidFill>
            <a:srgbClr val="E2F1EC"/>
          </a:solidFill>
          <a:ln w="50800" cap="flat" cmpd="sng">
            <a:solidFill>
              <a:schemeClr val="lt1"/>
            </a:solidFill>
            <a:prstDash val="solid"/>
            <a:round/>
            <a:headEnd type="none" w="sm" len="sm"/>
            <a:tailEnd type="none" w="sm" len="sm"/>
          </a:ln>
        </p:spPr>
      </p:sp>
      <p:sp>
        <p:nvSpPr>
          <p:cNvPr id="47" name="Google Shape;47;p26"/>
          <p:cNvSpPr>
            <a:spLocks noGrp="1"/>
          </p:cNvSpPr>
          <p:nvPr>
            <p:ph type="pic" idx="3"/>
          </p:nvPr>
        </p:nvSpPr>
        <p:spPr>
          <a:xfrm>
            <a:off x="2935430" y="3814573"/>
            <a:ext cx="2377469" cy="2814828"/>
          </a:xfrm>
          <a:prstGeom prst="rect">
            <a:avLst/>
          </a:prstGeom>
          <a:solidFill>
            <a:srgbClr val="E2F1EC"/>
          </a:solidFill>
          <a:ln w="50800" cap="flat" cmpd="sng">
            <a:solidFill>
              <a:schemeClr val="lt1"/>
            </a:solidFill>
            <a:prstDash val="solid"/>
            <a:round/>
            <a:headEnd type="none" w="sm" len="sm"/>
            <a:tailEnd type="none" w="sm" len="sm"/>
          </a:ln>
        </p:spPr>
      </p:sp>
      <p:sp>
        <p:nvSpPr>
          <p:cNvPr id="48" name="Google Shape;48;p26"/>
          <p:cNvSpPr>
            <a:spLocks noGrp="1"/>
          </p:cNvSpPr>
          <p:nvPr>
            <p:ph type="pic" idx="4"/>
          </p:nvPr>
        </p:nvSpPr>
        <p:spPr>
          <a:xfrm>
            <a:off x="180974" y="228600"/>
            <a:ext cx="5131925" cy="3574795"/>
          </a:xfrm>
          <a:prstGeom prst="rect">
            <a:avLst/>
          </a:prstGeom>
          <a:solidFill>
            <a:srgbClr val="E2F1EC"/>
          </a:solidFill>
          <a:ln w="50800" cap="flat" cmpd="sng">
            <a:solidFill>
              <a:schemeClr val="lt1"/>
            </a:solidFill>
            <a:prstDash val="solid"/>
            <a:round/>
            <a:headEnd type="none" w="sm" len="sm"/>
            <a:tailEnd type="none" w="sm" len="sm"/>
          </a:ln>
        </p:spPr>
      </p:sp>
      <p:sp>
        <p:nvSpPr>
          <p:cNvPr id="49" name="Google Shape;49;p26"/>
          <p:cNvSpPr txBox="1">
            <a:spLocks noGrp="1"/>
          </p:cNvSpPr>
          <p:nvPr>
            <p:ph type="body" idx="1"/>
          </p:nvPr>
        </p:nvSpPr>
        <p:spPr>
          <a:xfrm>
            <a:off x="5677988" y="2126166"/>
            <a:ext cx="5675811" cy="405079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6"/>
          <p:cNvSpPr txBox="1">
            <a:spLocks noGrp="1"/>
          </p:cNvSpPr>
          <p:nvPr>
            <p:ph type="title"/>
          </p:nvPr>
        </p:nvSpPr>
        <p:spPr>
          <a:xfrm>
            <a:off x="5677988" y="681037"/>
            <a:ext cx="5675811"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5A9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6"/>
          <p:cNvSpPr/>
          <p:nvPr/>
        </p:nvSpPr>
        <p:spPr>
          <a:xfrm>
            <a:off x="6105938" y="6180276"/>
            <a:ext cx="5675811" cy="54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055234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8" name="Picture 7" descr="Logo, calendar&#10;&#10;Description automatically generated">
            <a:extLst>
              <a:ext uri="{FF2B5EF4-FFF2-40B4-BE49-F238E27FC236}">
                <a16:creationId xmlns:a16="http://schemas.microsoft.com/office/drawing/2014/main" id="{B61EF6D6-90E1-7A49-BD4D-D69F70B2D0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30874" y="536860"/>
            <a:ext cx="976255" cy="976255"/>
          </a:xfrm>
          <a:prstGeom prst="rect">
            <a:avLst/>
          </a:prstGeom>
        </p:spPr>
      </p:pic>
      <p:cxnSp>
        <p:nvCxnSpPr>
          <p:cNvPr id="9" name="Straight Connector 8">
            <a:extLst>
              <a:ext uri="{FF2B5EF4-FFF2-40B4-BE49-F238E27FC236}">
                <a16:creationId xmlns:a16="http://schemas.microsoft.com/office/drawing/2014/main" id="{10A76ED1-4BF7-C04C-9FF1-43DCCAD63D15}"/>
              </a:ext>
            </a:extLst>
          </p:cNvPr>
          <p:cNvCxnSpPr>
            <a:cxnSpLocks/>
          </p:cNvCxnSpPr>
          <p:nvPr userDrawn="1"/>
        </p:nvCxnSpPr>
        <p:spPr>
          <a:xfrm>
            <a:off x="10405827" y="536860"/>
            <a:ext cx="0" cy="976255"/>
          </a:xfrm>
          <a:prstGeom prst="line">
            <a:avLst/>
          </a:prstGeom>
          <a:ln>
            <a:solidFill>
              <a:schemeClr val="bg1">
                <a:lumMod val="50000"/>
                <a:alpha val="49000"/>
              </a:schemeClr>
            </a:solidFill>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62A8BB73-B7B8-C34C-8267-6E4BF2CCCD80}"/>
              </a:ext>
            </a:extLst>
          </p:cNvPr>
          <p:cNvSpPr/>
          <p:nvPr userDrawn="1"/>
        </p:nvSpPr>
        <p:spPr>
          <a:xfrm>
            <a:off x="-1" y="0"/>
            <a:ext cx="794658" cy="6858000"/>
          </a:xfrm>
          <a:prstGeom prst="rect">
            <a:avLst/>
          </a:prstGeom>
          <a:solidFill>
            <a:srgbClr val="1C4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C228F9F-D55B-034A-BFC1-4127E61A99BC}"/>
              </a:ext>
            </a:extLst>
          </p:cNvPr>
          <p:cNvSpPr/>
          <p:nvPr userDrawn="1"/>
        </p:nvSpPr>
        <p:spPr>
          <a:xfrm>
            <a:off x="794657" y="0"/>
            <a:ext cx="522079" cy="6858000"/>
          </a:xfrm>
          <a:prstGeom prst="rect">
            <a:avLst/>
          </a:prstGeom>
          <a:solidFill>
            <a:srgbClr val="007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7778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3AD3F2-38EC-466E-8B6F-990CDAFB2C51}" type="datetimeFigureOut">
              <a:rPr lang="en-US" smtClean="0"/>
              <a:pPr/>
              <a:t>8/19/24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828BF-876A-4112-8B5F-FE1564037757}" type="slidenum">
              <a:rPr lang="en-US" smtClean="0"/>
              <a:pPr/>
              <a:t>‹#›</a:t>
            </a:fld>
            <a:endParaRPr lang="en-US"/>
          </a:p>
        </p:txBody>
      </p:sp>
    </p:spTree>
    <p:extLst>
      <p:ext uri="{BB962C8B-B14F-4D97-AF65-F5344CB8AC3E}">
        <p14:creationId xmlns:p14="http://schemas.microsoft.com/office/powerpoint/2010/main" val="2280706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35495"/>
            <a:ext cx="10515600" cy="1090129"/>
          </a:xfrm>
        </p:spPr>
        <p:txBody>
          <a:bodyPr anchor="t" anchorCtr="0"/>
          <a:lstStyle/>
          <a:p>
            <a:r>
              <a:rPr lang="en-US"/>
              <a:t>Click to edit Master title style</a:t>
            </a:r>
            <a:endParaRPr lang="en-US" dirty="0"/>
          </a:p>
        </p:txBody>
      </p:sp>
      <p:sp>
        <p:nvSpPr>
          <p:cNvPr id="3" name="Content Placeholder 2"/>
          <p:cNvSpPr>
            <a:spLocks noGrp="1"/>
          </p:cNvSpPr>
          <p:nvPr>
            <p:ph idx="1"/>
          </p:nvPr>
        </p:nvSpPr>
        <p:spPr/>
        <p:txBody>
          <a:bodyPr/>
          <a:lstStyle>
            <a:lvl1pPr>
              <a:defRPr sz="2600" baseline="0"/>
            </a:lvl1pPr>
            <a:lvl2pPr>
              <a:defRPr sz="2200" baseline="0"/>
            </a:lvl2pPr>
            <a:lvl3pPr>
              <a:defRPr sz="1800" baseline="0"/>
            </a:lvl3pPr>
            <a:lvl4pPr>
              <a:defRPr sz="1600" baseline="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CAF34E-9A6B-4D28-A7B9-972D816465A9}" type="datetimeFigureOut">
              <a:rPr lang="en-US" smtClean="0"/>
              <a:t>8/19/24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73209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3E05A-6A19-714F-848E-32E7E202EA2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45117" y="-197441"/>
            <a:ext cx="12282233" cy="6415361"/>
          </a:xfrm>
          <a:prstGeom prst="rect">
            <a:avLst/>
          </a:prstGeom>
        </p:spPr>
      </p:pic>
      <p:sp>
        <p:nvSpPr>
          <p:cNvPr id="2" name="Title 1"/>
          <p:cNvSpPr>
            <a:spLocks noGrp="1"/>
          </p:cNvSpPr>
          <p:nvPr>
            <p:ph type="title"/>
          </p:nvPr>
        </p:nvSpPr>
        <p:spPr>
          <a:xfrm>
            <a:off x="831850" y="1396412"/>
            <a:ext cx="10515600" cy="2852737"/>
          </a:xfrm>
        </p:spPr>
        <p:txBody>
          <a:bodyPr anchor="b">
            <a:normAutofit/>
          </a:bodyPr>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831849" y="4249149"/>
            <a:ext cx="10515600" cy="1500187"/>
          </a:xfrm>
        </p:spPr>
        <p:txBody>
          <a:bodyPr>
            <a:normAutofit/>
          </a:bodyPr>
          <a:lstStyle>
            <a:lvl1pPr marL="0" indent="0">
              <a:buNone/>
              <a:defRPr sz="2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AF34E-9A6B-4D28-A7B9-972D816465A9}" type="datetimeFigureOut">
              <a:rPr lang="en-US" smtClean="0"/>
              <a:t>8/19/24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248627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3E05A-6A19-714F-848E-32E7E202EA2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116" y="-50756"/>
            <a:ext cx="12282232" cy="6772231"/>
          </a:xfrm>
          <a:prstGeom prst="rect">
            <a:avLst/>
          </a:prstGeom>
        </p:spPr>
      </p:pic>
      <p:sp>
        <p:nvSpPr>
          <p:cNvPr id="2" name="Title 1"/>
          <p:cNvSpPr>
            <a:spLocks noGrp="1"/>
          </p:cNvSpPr>
          <p:nvPr>
            <p:ph type="title"/>
          </p:nvPr>
        </p:nvSpPr>
        <p:spPr>
          <a:xfrm>
            <a:off x="831850" y="1396412"/>
            <a:ext cx="10515600" cy="2852737"/>
          </a:xfrm>
        </p:spPr>
        <p:txBody>
          <a:bodyPr anchor="b">
            <a:normAutofit/>
          </a:bodyPr>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831849" y="4249149"/>
            <a:ext cx="10515600" cy="1500187"/>
          </a:xfrm>
        </p:spPr>
        <p:txBody>
          <a:bodyPr>
            <a:normAutofit/>
          </a:bodyPr>
          <a:lstStyle>
            <a:lvl1pPr marL="0" indent="0">
              <a:buNone/>
              <a:defRPr sz="2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AF34E-9A6B-4D28-A7B9-972D816465A9}" type="datetimeFigureOut">
              <a:rPr lang="en-US" smtClean="0"/>
              <a:t>8/19/24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3793031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CAF34E-9A6B-4D28-A7B9-972D816465A9}" type="datetimeFigureOut">
              <a:rPr lang="en-US" smtClean="0"/>
              <a:t>8/19/24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920493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CAF34E-9A6B-4D28-A7B9-972D816465A9}" type="datetimeFigureOut">
              <a:rPr lang="en-US" smtClean="0"/>
              <a:t>8/19/24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219594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889855"/>
          </a:xfrm>
        </p:spPr>
        <p:txBody>
          <a:bodyPr anchor="t" anchorCtr="0"/>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8/19/24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1679005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 y="0"/>
            <a:ext cx="12191992" cy="1598278"/>
          </a:xfrm>
          <a:prstGeom prst="rect">
            <a:avLst/>
          </a:prstGeom>
        </p:spPr>
      </p:pic>
      <p:sp>
        <p:nvSpPr>
          <p:cNvPr id="2" name="Title 1"/>
          <p:cNvSpPr>
            <a:spLocks noGrp="1"/>
          </p:cNvSpPr>
          <p:nvPr>
            <p:ph type="title"/>
          </p:nvPr>
        </p:nvSpPr>
        <p:spPr>
          <a:xfrm>
            <a:off x="684734" y="24597"/>
            <a:ext cx="10515600" cy="1325563"/>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8/19/24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3120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AF34E-9A6B-4D28-A7B9-972D816465A9}" type="datetimeFigureOut">
              <a:rPr lang="en-US" smtClean="0"/>
              <a:t>8/19/24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5AB6C3-3666-4A99-912F-5AB9870711E1}" type="slidenum">
              <a:rPr lang="en-US" smtClean="0"/>
              <a:t>‹#›</a:t>
            </a:fld>
            <a:endParaRPr lang="en-US" dirty="0"/>
          </a:p>
        </p:txBody>
      </p:sp>
      <p:pic>
        <p:nvPicPr>
          <p:cNvPr id="8" name="Graphic 7">
            <a:extLst>
              <a:ext uri="{FF2B5EF4-FFF2-40B4-BE49-F238E27FC236}">
                <a16:creationId xmlns:a16="http://schemas.microsoft.com/office/drawing/2014/main" id="{ADCE6575-9A10-A443-8AEB-EF007157B263}"/>
              </a:ext>
            </a:extLst>
          </p:cNvPr>
          <p:cNvPicPr>
            <a:picLocks noChangeAspect="1"/>
          </p:cNvPicPr>
          <p:nvPr userDrawn="1"/>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6715760" y="5987327"/>
            <a:ext cx="5953236" cy="881961"/>
          </a:xfrm>
          <a:prstGeom prst="rect">
            <a:avLst/>
          </a:prstGeom>
        </p:spPr>
      </p:pic>
    </p:spTree>
    <p:extLst>
      <p:ext uri="{BB962C8B-B14F-4D97-AF65-F5344CB8AC3E}">
        <p14:creationId xmlns:p14="http://schemas.microsoft.com/office/powerpoint/2010/main" val="930085637"/>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50" r:id="rId3"/>
    <p:sldLayoutId id="2147483651" r:id="rId4"/>
    <p:sldLayoutId id="2147483679" r:id="rId5"/>
    <p:sldLayoutId id="2147483652" r:id="rId6"/>
    <p:sldLayoutId id="2147483653" r:id="rId7"/>
    <p:sldLayoutId id="2147483654" r:id="rId8"/>
    <p:sldLayoutId id="2147483676" r:id="rId9"/>
    <p:sldLayoutId id="2147483675" r:id="rId10"/>
    <p:sldLayoutId id="2147483677" r:id="rId11"/>
    <p:sldLayoutId id="2147483678" r:id="rId12"/>
    <p:sldLayoutId id="2147483655" r:id="rId13"/>
    <p:sldLayoutId id="2147483656" r:id="rId14"/>
    <p:sldLayoutId id="2147483669" r:id="rId15"/>
    <p:sldLayoutId id="2147483670" r:id="rId16"/>
    <p:sldLayoutId id="2147483668" r:id="rId17"/>
    <p:sldLayoutId id="2147483671" r:id="rId18"/>
    <p:sldLayoutId id="2147483657" r:id="rId19"/>
    <p:sldLayoutId id="2147483663" r:id="rId20"/>
    <p:sldLayoutId id="2147483664" r:id="rId21"/>
    <p:sldLayoutId id="2147483665" r:id="rId22"/>
    <p:sldLayoutId id="2147483666" r:id="rId23"/>
    <p:sldLayoutId id="2147483680" r:id="rId24"/>
    <p:sldLayoutId id="2147483682" r:id="rId25"/>
    <p:sldLayoutId id="2147483683" r:id="rId26"/>
    <p:sldLayoutId id="2147483684" r:id="rId27"/>
  </p:sldLayoutIdLst>
  <p:txStyles>
    <p:titleStyle>
      <a:lvl1pPr algn="l" defTabSz="914400" rtl="0" eaLnBrk="1" latinLnBrk="0" hangingPunct="1">
        <a:lnSpc>
          <a:spcPct val="90000"/>
        </a:lnSpc>
        <a:spcBef>
          <a:spcPct val="0"/>
        </a:spcBef>
        <a:buNone/>
        <a:defRPr sz="3700" b="1" i="0" kern="1200" baseline="0">
          <a:solidFill>
            <a:srgbClr val="005A9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hyperlink" Target="http://www.cleanwatergame.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hyperlink" Target="https://pixabay.com/?utm_source=link-attribution&amp;utm_medium=referral&amp;utm_campaign=image&amp;utm_content=7302713" TargetMode="External"/><Relationship Id="rId4" Type="http://schemas.openxmlformats.org/officeDocument/2006/relationships/hyperlink" Target="https://pixabay.com/users/fietzfotos-6795508/?utm_source=link-attribution&amp;utm_medium=referral&amp;utm_campaign=image&amp;utm_content=730271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hyperlink" Target="https://www.google.com/url?sa=i&amp;url=https%3A%2F%2Fbewaterfriendly.com%2Four-water%2Fwatersheds%2F&amp;psig=AOvVaw0wZCxbIzvaLFg1qbpPbhDp&amp;ust=1720037591615000&amp;source=images&amp;cd=vfe&amp;opi=89978449&amp;ved=0CBQQjhxqFwoTCOiylcGViYcDFQAAAAAdAAAAABAJ"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hyperlink" Target="https://ccuh.ucdavis.edu/urban-runoff-research"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Senggigi_Beach_swimming.JP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hyperlink" Target="https://www.cityofsantacruz.com/government/city-departments/water" TargetMode="External"/><Relationship Id="rId13" Type="http://schemas.openxmlformats.org/officeDocument/2006/relationships/hyperlink" Target="https://www.pvwater.org/" TargetMode="External"/><Relationship Id="rId18" Type="http://schemas.openxmlformats.org/officeDocument/2006/relationships/hyperlink" Target="https://watersavingtips.org/" TargetMode="External"/><Relationship Id="rId3" Type="http://schemas.openxmlformats.org/officeDocument/2006/relationships/hyperlink" Target="http://scceh.com/Home/Programs/WaterResources.aspx" TargetMode="External"/><Relationship Id="rId7" Type="http://schemas.openxmlformats.org/officeDocument/2006/relationships/hyperlink" Target="https://sites.google.com/view/centralwaterdistrict" TargetMode="External"/><Relationship Id="rId12" Type="http://schemas.openxmlformats.org/officeDocument/2006/relationships/hyperlink" Target="https://www.soquelcreekwater.org/" TargetMode="External"/><Relationship Id="rId17" Type="http://schemas.openxmlformats.org/officeDocument/2006/relationships/hyperlink" Target="http://www.santacruzirwmp.org/" TargetMode="External"/><Relationship Id="rId2" Type="http://schemas.openxmlformats.org/officeDocument/2006/relationships/notesSlide" Target="../notesSlides/notesSlide22.xml"/><Relationship Id="rId16" Type="http://schemas.openxmlformats.org/officeDocument/2006/relationships/hyperlink" Target="http://www.rcdsantacruz.org/" TargetMode="External"/><Relationship Id="rId1" Type="http://schemas.openxmlformats.org/officeDocument/2006/relationships/slideLayout" Target="../slideLayouts/slideLayout27.xml"/><Relationship Id="rId6" Type="http://schemas.openxmlformats.org/officeDocument/2006/relationships/hyperlink" Target="http://www.co.santa-cruz.ca.us/FireRecovery.aspx" TargetMode="External"/><Relationship Id="rId11" Type="http://schemas.openxmlformats.org/officeDocument/2006/relationships/hyperlink" Target="https://www.svwd.org/" TargetMode="External"/><Relationship Id="rId5" Type="http://schemas.openxmlformats.org/officeDocument/2006/relationships/hyperlink" Target="http://scceh.com/steelhead.aspx" TargetMode="External"/><Relationship Id="rId15" Type="http://schemas.openxmlformats.org/officeDocument/2006/relationships/hyperlink" Target="https://smgwa.org/" TargetMode="External"/><Relationship Id="rId10" Type="http://schemas.openxmlformats.org/officeDocument/2006/relationships/hyperlink" Target="https://www.slvwd.com/" TargetMode="External"/><Relationship Id="rId4" Type="http://schemas.openxmlformats.org/officeDocument/2006/relationships/hyperlink" Target="http://scceh.com/waterquality.aspx" TargetMode="External"/><Relationship Id="rId9" Type="http://schemas.openxmlformats.org/officeDocument/2006/relationships/hyperlink" Target="https://www.cityofwatsonville.org/590/Public-Works-Utilities" TargetMode="External"/><Relationship Id="rId14" Type="http://schemas.openxmlformats.org/officeDocument/2006/relationships/hyperlink" Target="https://www.midcountygroundwater.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resources.ca.gov/CNRALegacyFiles/docs/climate/APG_Understanding_Regional_Characteristics.pdf" TargetMode="External"/><Relationship Id="rId7" Type="http://schemas.openxmlformats.org/officeDocument/2006/relationships/hyperlink" Target="https://www.waterboards.ca.gov/water_issues/programs/stormwater/"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oceanservice.noaa.gov/facts/watershed.html" TargetMode="External"/><Relationship Id="rId5" Type="http://schemas.openxmlformats.org/officeDocument/2006/relationships/hyperlink" Target="https://www.conservation.ca.gov/dlrp/Educational%20Documents/California%20Watersheds.pdf" TargetMode="External"/><Relationship Id="rId4" Type="http://schemas.openxmlformats.org/officeDocument/2006/relationships/hyperlink" Target="https://ipm.ucanr.edu/home-and-landscape/urban-pesticides-fertilizers-and-water-quality/#gsc.tab=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hyperlink" Target="https://creativecommons.org/licenses/by-nc/3.0/" TargetMode="External"/><Relationship Id="rId4" Type="http://schemas.openxmlformats.org/officeDocument/2006/relationships/hyperlink" Target="https://www.flickr.com/photos/mpcaphotos/3161563520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71D4-4813-B74C-AE0C-C482ABC74A6E}"/>
              </a:ext>
            </a:extLst>
          </p:cNvPr>
          <p:cNvSpPr>
            <a:spLocks noGrp="1"/>
          </p:cNvSpPr>
          <p:nvPr>
            <p:ph type="title"/>
          </p:nvPr>
        </p:nvSpPr>
        <p:spPr>
          <a:xfrm>
            <a:off x="838200" y="1971721"/>
            <a:ext cx="10515600" cy="1325563"/>
          </a:xfrm>
        </p:spPr>
        <p:txBody>
          <a:bodyPr anchor="b">
            <a:normAutofit/>
          </a:bodyPr>
          <a:lstStyle/>
          <a:p>
            <a:r>
              <a:rPr lang="en-US" sz="8000" dirty="0"/>
              <a:t>Know Your Water</a:t>
            </a:r>
          </a:p>
        </p:txBody>
      </p:sp>
      <p:sp>
        <p:nvSpPr>
          <p:cNvPr id="3" name="Text Placeholder 2">
            <a:extLst>
              <a:ext uri="{FF2B5EF4-FFF2-40B4-BE49-F238E27FC236}">
                <a16:creationId xmlns:a16="http://schemas.microsoft.com/office/drawing/2014/main" id="{5E6C12F7-308C-21AF-7648-1DF4692AD7C4}"/>
              </a:ext>
            </a:extLst>
          </p:cNvPr>
          <p:cNvSpPr>
            <a:spLocks noGrp="1"/>
          </p:cNvSpPr>
          <p:nvPr>
            <p:ph type="body" sz="quarter" idx="11"/>
          </p:nvPr>
        </p:nvSpPr>
        <p:spPr/>
        <p:txBody>
          <a:bodyPr/>
          <a:lstStyle/>
          <a:p>
            <a:r>
              <a:rPr lang="en-US" dirty="0"/>
              <a:t>[your title]</a:t>
            </a:r>
          </a:p>
        </p:txBody>
      </p:sp>
      <p:sp>
        <p:nvSpPr>
          <p:cNvPr id="6" name="Text Placeholder 5">
            <a:extLst>
              <a:ext uri="{FF2B5EF4-FFF2-40B4-BE49-F238E27FC236}">
                <a16:creationId xmlns:a16="http://schemas.microsoft.com/office/drawing/2014/main" id="{4721021B-5FD4-CE7A-F50C-BC1D7106B73B}"/>
              </a:ext>
            </a:extLst>
          </p:cNvPr>
          <p:cNvSpPr>
            <a:spLocks noGrp="1"/>
          </p:cNvSpPr>
          <p:nvPr>
            <p:ph type="body" sz="quarter" idx="10"/>
          </p:nvPr>
        </p:nvSpPr>
        <p:spPr/>
        <p:txBody>
          <a:bodyPr/>
          <a:lstStyle/>
          <a:p>
            <a:r>
              <a:rPr lang="en-US" dirty="0"/>
              <a:t>[your name]</a:t>
            </a:r>
          </a:p>
        </p:txBody>
      </p:sp>
    </p:spTree>
    <p:extLst>
      <p:ext uri="{BB962C8B-B14F-4D97-AF65-F5344CB8AC3E}">
        <p14:creationId xmlns:p14="http://schemas.microsoft.com/office/powerpoint/2010/main" val="2912848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4384" y="2046124"/>
            <a:ext cx="6518988" cy="4133460"/>
          </a:xfrm>
          <a:prstGeom prst="rect">
            <a:avLst/>
          </a:prstGeom>
          <a:noFill/>
          <a:ln>
            <a:noFill/>
          </a:ln>
        </p:spPr>
      </p:pic>
      <p:sp>
        <p:nvSpPr>
          <p:cNvPr id="255" name="Google Shape;255;p8"/>
          <p:cNvSpPr/>
          <p:nvPr/>
        </p:nvSpPr>
        <p:spPr>
          <a:xfrm>
            <a:off x="400985" y="415355"/>
            <a:ext cx="6963310"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Stormwater is untreated </a:t>
            </a:r>
            <a:r>
              <a:rPr lang="en-US" sz="2000" b="1">
                <a:solidFill>
                  <a:schemeClr val="dk1"/>
                </a:solidFill>
                <a:latin typeface="Calibri"/>
                <a:ea typeface="Calibri"/>
                <a:cs typeface="Calibri"/>
                <a:sym typeface="Calibri"/>
              </a:rPr>
              <a:t>water running off or </a:t>
            </a:r>
            <a:r>
              <a:rPr lang="en-US" sz="2000" b="1" dirty="0">
                <a:solidFill>
                  <a:schemeClr val="dk1"/>
                </a:solidFill>
                <a:latin typeface="Calibri"/>
                <a:ea typeface="Calibri"/>
                <a:cs typeface="Calibri"/>
                <a:sym typeface="Calibri"/>
              </a:rPr>
              <a:t>draining from our landscapes, plus all the fertilizers, pesticides, sediments, dog waste, etc., which drains to the street storm system.                      </a:t>
            </a:r>
            <a:endParaRPr sz="2000" dirty="0"/>
          </a:p>
        </p:txBody>
      </p:sp>
      <p:pic>
        <p:nvPicPr>
          <p:cNvPr id="256" name="Google Shape;256;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27941" y="923166"/>
            <a:ext cx="4062146" cy="5256418"/>
          </a:xfrm>
          <a:prstGeom prst="rect">
            <a:avLst/>
          </a:prstGeom>
          <a:noFill/>
          <a:ln>
            <a:noFill/>
          </a:ln>
        </p:spPr>
      </p:pic>
      <p:sp>
        <p:nvSpPr>
          <p:cNvPr id="257" name="Google Shape;257;p8"/>
          <p:cNvSpPr/>
          <p:nvPr/>
        </p:nvSpPr>
        <p:spPr>
          <a:xfrm>
            <a:off x="3882640" y="4811877"/>
            <a:ext cx="13102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UNTREATED</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6"/>
          <p:cNvSpPr txBox="1"/>
          <p:nvPr/>
        </p:nvSpPr>
        <p:spPr>
          <a:xfrm>
            <a:off x="1296955" y="345233"/>
            <a:ext cx="891773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dk1"/>
                </a:solidFill>
                <a:latin typeface="Calibri"/>
                <a:ea typeface="Calibri"/>
                <a:cs typeface="Calibri"/>
                <a:sym typeface="Calibri"/>
              </a:rPr>
              <a:t>Stormwater often starts at home.</a:t>
            </a:r>
            <a:endParaRPr dirty="0"/>
          </a:p>
          <a:p>
            <a:pPr marL="0" marR="0" lvl="0" indent="0" algn="ctr" rtl="0">
              <a:spcBef>
                <a:spcPts val="0"/>
              </a:spcBef>
              <a:spcAft>
                <a:spcPts val="0"/>
              </a:spcAft>
              <a:buNone/>
            </a:pPr>
            <a:r>
              <a:rPr lang="en-US" sz="2400" b="1" dirty="0">
                <a:solidFill>
                  <a:schemeClr val="dk1"/>
                </a:solidFill>
                <a:latin typeface="Calibri"/>
                <a:ea typeface="Calibri"/>
                <a:cs typeface="Calibri"/>
                <a:sym typeface="Calibri"/>
              </a:rPr>
              <a:t> # 1 offender- over irrigating urban landscapes= “urban drool”.</a:t>
            </a:r>
            <a:endParaRPr dirty="0"/>
          </a:p>
        </p:txBody>
      </p:sp>
      <p:pic>
        <p:nvPicPr>
          <p:cNvPr id="235" name="Google Shape;235;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3497" y="1176230"/>
            <a:ext cx="8041759" cy="536385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90589" y="1237883"/>
            <a:ext cx="4605836" cy="3914444"/>
          </a:xfrm>
          <a:prstGeom prst="rect">
            <a:avLst/>
          </a:prstGeom>
          <a:noFill/>
          <a:ln>
            <a:noFill/>
          </a:ln>
        </p:spPr>
      </p:pic>
      <p:pic>
        <p:nvPicPr>
          <p:cNvPr id="242" name="Google Shape;242;p7"/>
          <p:cNvPicPr preferRelativeResize="0">
            <a:picLocks noGrp="1"/>
          </p:cNvPicPr>
          <p:nvPr>
            <p:ph type="pic" idx="4"/>
          </p:nvPr>
        </p:nvPicPr>
        <p:blipFill rotWithShape="1">
          <a:blip r:embed="rId4" cstate="email">
            <a:alphaModFix/>
            <a:extLst>
              <a:ext uri="{28A0092B-C50C-407E-A947-70E740481C1C}">
                <a14:useLocalDpi xmlns:a14="http://schemas.microsoft.com/office/drawing/2010/main"/>
              </a:ext>
            </a:extLst>
          </a:blip>
          <a:srcRect/>
          <a:stretch/>
        </p:blipFill>
        <p:spPr>
          <a:xfrm>
            <a:off x="395575" y="4402167"/>
            <a:ext cx="3197386" cy="2227234"/>
          </a:xfrm>
          <a:prstGeom prst="rect">
            <a:avLst/>
          </a:prstGeom>
          <a:solidFill>
            <a:srgbClr val="E2F1EC"/>
          </a:solidFill>
          <a:ln w="50800" cap="flat" cmpd="sng">
            <a:solidFill>
              <a:schemeClr val="lt1"/>
            </a:solidFill>
            <a:prstDash val="solid"/>
            <a:round/>
            <a:headEnd type="none" w="sm" len="sm"/>
            <a:tailEnd type="none" w="sm" len="sm"/>
          </a:ln>
        </p:spPr>
      </p:pic>
      <p:pic>
        <p:nvPicPr>
          <p:cNvPr id="243" name="Google Shape;243;p7"/>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3887881" y="4424813"/>
            <a:ext cx="2939452" cy="2204588"/>
          </a:xfrm>
          <a:prstGeom prst="rect">
            <a:avLst/>
          </a:prstGeom>
          <a:noFill/>
          <a:ln>
            <a:noFill/>
          </a:ln>
        </p:spPr>
      </p:pic>
      <p:sp>
        <p:nvSpPr>
          <p:cNvPr id="244" name="Google Shape;244;p7"/>
          <p:cNvSpPr txBox="1"/>
          <p:nvPr/>
        </p:nvSpPr>
        <p:spPr>
          <a:xfrm>
            <a:off x="395574" y="228599"/>
            <a:ext cx="855792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dk1"/>
                </a:solidFill>
                <a:latin typeface="Calibri"/>
                <a:ea typeface="Calibri"/>
                <a:cs typeface="Calibri"/>
                <a:sym typeface="Calibri"/>
              </a:rPr>
              <a:t>Stormwater systems lead to local waterways</a:t>
            </a:r>
            <a:endParaRPr sz="3200" dirty="0"/>
          </a:p>
        </p:txBody>
      </p:sp>
      <p:pic>
        <p:nvPicPr>
          <p:cNvPr id="245" name="Google Shape;245;p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95575" y="1620907"/>
            <a:ext cx="3197386" cy="2394487"/>
          </a:xfrm>
          <a:prstGeom prst="rect">
            <a:avLst/>
          </a:prstGeom>
          <a:noFill/>
          <a:ln>
            <a:noFill/>
          </a:ln>
        </p:spPr>
      </p:pic>
      <p:pic>
        <p:nvPicPr>
          <p:cNvPr id="246" name="Google Shape;246;p7"/>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887881" y="1237883"/>
            <a:ext cx="2939452" cy="2777511"/>
          </a:xfrm>
          <a:prstGeom prst="rect">
            <a:avLst/>
          </a:prstGeom>
          <a:noFill/>
          <a:ln>
            <a:noFill/>
          </a:ln>
        </p:spPr>
      </p:pic>
      <p:sp>
        <p:nvSpPr>
          <p:cNvPr id="247" name="Google Shape;247;p7"/>
          <p:cNvSpPr txBox="1"/>
          <p:nvPr/>
        </p:nvSpPr>
        <p:spPr>
          <a:xfrm>
            <a:off x="5879690" y="2979174"/>
            <a:ext cx="914400" cy="914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 name="Google Shape;248;p7"/>
          <p:cNvSpPr txBox="1"/>
          <p:nvPr/>
        </p:nvSpPr>
        <p:spPr>
          <a:xfrm>
            <a:off x="7409244" y="5439584"/>
            <a:ext cx="457465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Untreated stormwater </a:t>
            </a:r>
            <a:r>
              <a:rPr lang="en-US" sz="1800">
                <a:solidFill>
                  <a:schemeClr val="dk1"/>
                </a:solidFill>
                <a:latin typeface="Calibri"/>
                <a:ea typeface="Calibri"/>
                <a:cs typeface="Calibri"/>
                <a:sym typeface="Calibri"/>
              </a:rPr>
              <a:t>often carries pollutants: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fertilizers, pesticides, trash, etc., which often</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harm an ecosystem.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9"/>
          <p:cNvPicPr preferRelativeResize="0"/>
          <p:nvPr/>
        </p:nvPicPr>
        <p:blipFill rotWithShape="1">
          <a:blip r:embed="rId3">
            <a:alphaModFix/>
          </a:blip>
          <a:srcRect/>
          <a:stretch/>
        </p:blipFill>
        <p:spPr>
          <a:xfrm>
            <a:off x="2676530" y="152400"/>
            <a:ext cx="8990603" cy="6404291"/>
          </a:xfrm>
          <a:prstGeom prst="rect">
            <a:avLst/>
          </a:prstGeom>
          <a:noFill/>
          <a:ln>
            <a:noFill/>
          </a:ln>
        </p:spPr>
      </p:pic>
      <p:sp>
        <p:nvSpPr>
          <p:cNvPr id="265" name="Google Shape;265;p9"/>
          <p:cNvSpPr/>
          <p:nvPr/>
        </p:nvSpPr>
        <p:spPr>
          <a:xfrm>
            <a:off x="3101631" y="5254400"/>
            <a:ext cx="13102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FF0000"/>
                </a:solidFill>
                <a:latin typeface="Calibri"/>
                <a:ea typeface="Calibri"/>
                <a:cs typeface="Calibri"/>
                <a:sym typeface="Calibri"/>
              </a:rPr>
              <a:t>UNTREATED</a:t>
            </a:r>
            <a:endParaRPr sz="1800" dirty="0">
              <a:solidFill>
                <a:schemeClr val="dk1"/>
              </a:solidFill>
              <a:latin typeface="Calibri"/>
              <a:ea typeface="Calibri"/>
              <a:cs typeface="Calibri"/>
              <a:sym typeface="Calibri"/>
            </a:endParaRPr>
          </a:p>
        </p:txBody>
      </p:sp>
      <p:sp>
        <p:nvSpPr>
          <p:cNvPr id="266" name="Google Shape;266;p9"/>
          <p:cNvSpPr/>
          <p:nvPr/>
        </p:nvSpPr>
        <p:spPr>
          <a:xfrm>
            <a:off x="4609522" y="4305047"/>
            <a:ext cx="176785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FF0000"/>
                </a:solidFill>
                <a:latin typeface="Calibri"/>
                <a:ea typeface="Calibri"/>
                <a:cs typeface="Calibri"/>
                <a:sym typeface="Calibri"/>
              </a:rPr>
              <a:t>UNTREATED!!!</a:t>
            </a:r>
            <a:endParaRPr dirty="0"/>
          </a:p>
        </p:txBody>
      </p:sp>
      <p:sp>
        <p:nvSpPr>
          <p:cNvPr id="267" name="Google Shape;267;p9"/>
          <p:cNvSpPr/>
          <p:nvPr/>
        </p:nvSpPr>
        <p:spPr>
          <a:xfrm>
            <a:off x="5440852" y="3244334"/>
            <a:ext cx="13102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UNTREATED</a:t>
            </a:r>
            <a:endParaRPr sz="1800">
              <a:solidFill>
                <a:schemeClr val="dk1"/>
              </a:solidFill>
              <a:latin typeface="Calibri"/>
              <a:ea typeface="Calibri"/>
              <a:cs typeface="Calibri"/>
              <a:sym typeface="Calibri"/>
            </a:endParaRPr>
          </a:p>
        </p:txBody>
      </p:sp>
      <p:sp>
        <p:nvSpPr>
          <p:cNvPr id="268" name="Google Shape;268;p9"/>
          <p:cNvSpPr/>
          <p:nvPr/>
        </p:nvSpPr>
        <p:spPr>
          <a:xfrm>
            <a:off x="7432114" y="4644133"/>
            <a:ext cx="13102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UNTREATED</a:t>
            </a:r>
            <a:endParaRPr sz="1800">
              <a:solidFill>
                <a:schemeClr val="dk1"/>
              </a:solidFill>
              <a:latin typeface="Calibri"/>
              <a:ea typeface="Calibri"/>
              <a:cs typeface="Calibri"/>
              <a:sym typeface="Calibri"/>
            </a:endParaRPr>
          </a:p>
        </p:txBody>
      </p:sp>
      <p:sp>
        <p:nvSpPr>
          <p:cNvPr id="269" name="Google Shape;269;p9"/>
          <p:cNvSpPr/>
          <p:nvPr/>
        </p:nvSpPr>
        <p:spPr>
          <a:xfrm>
            <a:off x="3993276" y="2703400"/>
            <a:ext cx="15001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FF0000"/>
                </a:solidFill>
                <a:latin typeface="Calibri"/>
                <a:ea typeface="Calibri"/>
                <a:cs typeface="Calibri"/>
                <a:sym typeface="Calibri"/>
              </a:rPr>
              <a:t>UNTREATED</a:t>
            </a:r>
            <a:endParaRPr sz="1800" dirty="0">
              <a:solidFill>
                <a:schemeClr val="dk1"/>
              </a:solidFill>
              <a:latin typeface="Calibri"/>
              <a:ea typeface="Calibri"/>
              <a:cs typeface="Calibri"/>
              <a:sym typeface="Calibri"/>
            </a:endParaRPr>
          </a:p>
        </p:txBody>
      </p:sp>
      <p:sp>
        <p:nvSpPr>
          <p:cNvPr id="270" name="Google Shape;270;p9"/>
          <p:cNvSpPr/>
          <p:nvPr/>
        </p:nvSpPr>
        <p:spPr>
          <a:xfrm>
            <a:off x="9749004" y="3945616"/>
            <a:ext cx="13102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FF0000"/>
                </a:solidFill>
                <a:latin typeface="Calibri"/>
                <a:ea typeface="Calibri"/>
                <a:cs typeface="Calibri"/>
                <a:sym typeface="Calibri"/>
              </a:rPr>
              <a:t>UNTREATED</a:t>
            </a:r>
            <a:endParaRPr sz="1800" dirty="0">
              <a:solidFill>
                <a:schemeClr val="dk1"/>
              </a:solidFill>
              <a:latin typeface="Calibri"/>
              <a:ea typeface="Calibri"/>
              <a:cs typeface="Calibri"/>
              <a:sym typeface="Calibri"/>
            </a:endParaRPr>
          </a:p>
        </p:txBody>
      </p:sp>
      <p:sp>
        <p:nvSpPr>
          <p:cNvPr id="271" name="Google Shape;271;p9"/>
          <p:cNvSpPr/>
          <p:nvPr/>
        </p:nvSpPr>
        <p:spPr>
          <a:xfrm>
            <a:off x="8553992" y="3086083"/>
            <a:ext cx="13102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FF0000"/>
                </a:solidFill>
                <a:latin typeface="Calibri"/>
                <a:ea typeface="Calibri"/>
                <a:cs typeface="Calibri"/>
                <a:sym typeface="Calibri"/>
              </a:rPr>
              <a:t>UNTREATED</a:t>
            </a:r>
            <a:endParaRPr sz="1800" dirty="0">
              <a:solidFill>
                <a:schemeClr val="dk1"/>
              </a:solidFill>
              <a:latin typeface="Calibri"/>
              <a:ea typeface="Calibri"/>
              <a:cs typeface="Calibri"/>
              <a:sym typeface="Calibri"/>
            </a:endParaRPr>
          </a:p>
        </p:txBody>
      </p:sp>
      <p:sp>
        <p:nvSpPr>
          <p:cNvPr id="272" name="Google Shape;272;p9"/>
          <p:cNvSpPr/>
          <p:nvPr/>
        </p:nvSpPr>
        <p:spPr>
          <a:xfrm>
            <a:off x="6377379" y="5893875"/>
            <a:ext cx="13102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FF0000"/>
                </a:solidFill>
                <a:latin typeface="Calibri"/>
                <a:ea typeface="Calibri"/>
                <a:cs typeface="Calibri"/>
                <a:sym typeface="Calibri"/>
              </a:rPr>
              <a:t>UNTREATED</a:t>
            </a:r>
            <a:endParaRPr sz="1800" dirty="0">
              <a:solidFill>
                <a:schemeClr val="dk1"/>
              </a:solidFill>
              <a:latin typeface="Calibri"/>
              <a:ea typeface="Calibri"/>
              <a:cs typeface="Calibri"/>
              <a:sym typeface="Calibri"/>
            </a:endParaRPr>
          </a:p>
        </p:txBody>
      </p:sp>
      <p:sp>
        <p:nvSpPr>
          <p:cNvPr id="273" name="Google Shape;273;p9"/>
          <p:cNvSpPr txBox="1"/>
          <p:nvPr/>
        </p:nvSpPr>
        <p:spPr>
          <a:xfrm>
            <a:off x="524866" y="261115"/>
            <a:ext cx="2576765"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What is stormwater?</a:t>
            </a:r>
            <a:endParaRPr sz="2800" dirty="0"/>
          </a:p>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b="1" dirty="0">
                <a:solidFill>
                  <a:srgbClr val="FF0000"/>
                </a:solidFill>
                <a:latin typeface="Calibri"/>
                <a:ea typeface="Calibri"/>
                <a:cs typeface="Calibri"/>
                <a:sym typeface="Calibri"/>
              </a:rPr>
              <a:t>Untreated</a:t>
            </a:r>
            <a:r>
              <a:rPr lang="en-US" sz="2800" b="1" dirty="0">
                <a:solidFill>
                  <a:schemeClr val="dk1"/>
                </a:solidFill>
                <a:latin typeface="Calibri"/>
                <a:ea typeface="Calibri"/>
                <a:cs typeface="Calibri"/>
                <a:sym typeface="Calibri"/>
              </a:rPr>
              <a:t> runoff!</a:t>
            </a:r>
            <a:endParaRP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 grpId="0"/>
      <p:bldP spid="267" grpId="0"/>
      <p:bldP spid="268" grpId="0"/>
      <p:bldP spid="269" grpId="0"/>
      <p:bldP spid="270" grpId="0"/>
      <p:bldP spid="271" grpId="0"/>
      <p:bldP spid="27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389230-4596-BAA8-EF76-BD411D5042F7}"/>
              </a:ext>
            </a:extLst>
          </p:cNvPr>
          <p:cNvSpPr>
            <a:spLocks noGrp="1"/>
          </p:cNvSpPr>
          <p:nvPr>
            <p:ph type="title"/>
          </p:nvPr>
        </p:nvSpPr>
        <p:spPr>
          <a:xfrm>
            <a:off x="838200" y="365125"/>
            <a:ext cx="10515600" cy="1325563"/>
          </a:xfrm>
        </p:spPr>
        <p:txBody>
          <a:bodyPr anchor="ctr">
            <a:normAutofit/>
          </a:bodyPr>
          <a:lstStyle/>
          <a:p>
            <a:r>
              <a:rPr lang="en-US" dirty="0"/>
              <a:t>Nonpoint source pollution</a:t>
            </a:r>
            <a:br>
              <a:rPr lang="en-US" dirty="0"/>
            </a:br>
            <a:endParaRPr lang="en-US" dirty="0"/>
          </a:p>
        </p:txBody>
      </p:sp>
      <p:sp>
        <p:nvSpPr>
          <p:cNvPr id="3" name="Content Placeholder 2">
            <a:extLst>
              <a:ext uri="{FF2B5EF4-FFF2-40B4-BE49-F238E27FC236}">
                <a16:creationId xmlns:a16="http://schemas.microsoft.com/office/drawing/2014/main" id="{0F39FE30-0C87-D30C-A0C5-6EA78DCBD86A}"/>
              </a:ext>
            </a:extLst>
          </p:cNvPr>
          <p:cNvSpPr>
            <a:spLocks noGrp="1"/>
          </p:cNvSpPr>
          <p:nvPr>
            <p:ph sz="half" idx="1"/>
          </p:nvPr>
        </p:nvSpPr>
        <p:spPr>
          <a:xfrm>
            <a:off x="838200" y="1825625"/>
            <a:ext cx="5181600" cy="4351338"/>
          </a:xfrm>
        </p:spPr>
        <p:txBody>
          <a:bodyPr>
            <a:normAutofit/>
          </a:bodyPr>
          <a:lstStyle/>
          <a:p>
            <a:r>
              <a:rPr lang="en-US" sz="2600"/>
              <a:t>Most common type of water pollution </a:t>
            </a:r>
          </a:p>
          <a:p>
            <a:r>
              <a:rPr lang="en-US" sz="2600"/>
              <a:t>Comes from a variety of sources, difficult to pinpoint</a:t>
            </a:r>
          </a:p>
          <a:p>
            <a:r>
              <a:rPr lang="en-US" sz="2600"/>
              <a:t>Examples:	</a:t>
            </a:r>
          </a:p>
          <a:p>
            <a:pPr lvl="1"/>
            <a:r>
              <a:rPr lang="en-US" sz="2600"/>
              <a:t>Septic systems</a:t>
            </a:r>
          </a:p>
          <a:p>
            <a:pPr lvl="1"/>
            <a:r>
              <a:rPr lang="en-US" sz="2600"/>
              <a:t>Lawn fertilizers and pesticides</a:t>
            </a:r>
          </a:p>
          <a:p>
            <a:pPr lvl="1"/>
            <a:r>
              <a:rPr lang="en-US" sz="2600"/>
              <a:t>Storm drains </a:t>
            </a:r>
          </a:p>
          <a:p>
            <a:pPr lvl="1"/>
            <a:r>
              <a:rPr lang="en-US" sz="2600"/>
              <a:t>Agricultural runoff</a:t>
            </a:r>
          </a:p>
        </p:txBody>
      </p:sp>
      <p:pic>
        <p:nvPicPr>
          <p:cNvPr id="6" name="Picture Placeholder 5" descr="A black and white sign with text&#10;&#10;Description automatically generated with medium confidence">
            <a:extLst>
              <a:ext uri="{FF2B5EF4-FFF2-40B4-BE49-F238E27FC236}">
                <a16:creationId xmlns:a16="http://schemas.microsoft.com/office/drawing/2014/main" id="{0F82B028-D645-E8E5-8B1B-C557AB7C409F}"/>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590309" y="2322540"/>
            <a:ext cx="6518564" cy="3242985"/>
          </a:xfrm>
          <a:noFill/>
        </p:spPr>
      </p:pic>
    </p:spTree>
    <p:extLst>
      <p:ext uri="{BB962C8B-B14F-4D97-AF65-F5344CB8AC3E}">
        <p14:creationId xmlns:p14="http://schemas.microsoft.com/office/powerpoint/2010/main" val="4103650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B796B3-B00B-4520-F79C-4B45198DB27C}"/>
              </a:ext>
            </a:extLst>
          </p:cNvPr>
          <p:cNvSpPr>
            <a:spLocks noGrp="1"/>
          </p:cNvSpPr>
          <p:nvPr>
            <p:ph type="title"/>
          </p:nvPr>
        </p:nvSpPr>
        <p:spPr>
          <a:xfrm>
            <a:off x="838200" y="365125"/>
            <a:ext cx="10515600" cy="1325563"/>
          </a:xfrm>
        </p:spPr>
        <p:txBody>
          <a:bodyPr anchor="ctr">
            <a:normAutofit/>
          </a:bodyPr>
          <a:lstStyle/>
          <a:p>
            <a:r>
              <a:rPr lang="en-US" dirty="0"/>
              <a:t>Where do drains flow?</a:t>
            </a:r>
          </a:p>
        </p:txBody>
      </p:sp>
      <p:sp>
        <p:nvSpPr>
          <p:cNvPr id="3" name="Content Placeholder 2">
            <a:extLst>
              <a:ext uri="{FF2B5EF4-FFF2-40B4-BE49-F238E27FC236}">
                <a16:creationId xmlns:a16="http://schemas.microsoft.com/office/drawing/2014/main" id="{EB72C16D-DCAE-DAF4-1B13-22C24C7DDDAD}"/>
              </a:ext>
            </a:extLst>
          </p:cNvPr>
          <p:cNvSpPr>
            <a:spLocks noGrp="1"/>
          </p:cNvSpPr>
          <p:nvPr>
            <p:ph sz="half" idx="1"/>
          </p:nvPr>
        </p:nvSpPr>
        <p:spPr>
          <a:xfrm>
            <a:off x="838200" y="1825625"/>
            <a:ext cx="5181600" cy="4351338"/>
          </a:xfrm>
        </p:spPr>
        <p:txBody>
          <a:bodyPr>
            <a:normAutofit/>
          </a:bodyPr>
          <a:lstStyle/>
          <a:p>
            <a:r>
              <a:rPr lang="en-US" dirty="0"/>
              <a:t>Anything you dump down drains can end up in waterways</a:t>
            </a:r>
          </a:p>
          <a:p>
            <a:r>
              <a:rPr lang="en-US" dirty="0"/>
              <a:t>Drains in homes and buildings are often treated at wastewater treatment plants</a:t>
            </a:r>
          </a:p>
          <a:p>
            <a:r>
              <a:rPr lang="en-US" dirty="0"/>
              <a:t>Runoff and other water enter waterways untreated</a:t>
            </a:r>
          </a:p>
          <a:p>
            <a:r>
              <a:rPr lang="en-US" dirty="0"/>
              <a:t>Wastewater treatment plants can’t filter out every chemical</a:t>
            </a:r>
          </a:p>
        </p:txBody>
      </p:sp>
      <p:pic>
        <p:nvPicPr>
          <p:cNvPr id="6" name="Picture Placeholder 5" descr="Diagram of water drainage&#10;&#10;Description automatically generated">
            <a:extLst>
              <a:ext uri="{FF2B5EF4-FFF2-40B4-BE49-F238E27FC236}">
                <a16:creationId xmlns:a16="http://schemas.microsoft.com/office/drawing/2014/main" id="{B5355DAE-18EE-0BE1-6FB7-E0101F612AFB}"/>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r="-1" b="-1"/>
          <a:stretch/>
        </p:blipFill>
        <p:spPr>
          <a:xfrm>
            <a:off x="6172202" y="1555462"/>
            <a:ext cx="5181600" cy="4351338"/>
          </a:xfrm>
          <a:noFill/>
        </p:spPr>
      </p:pic>
    </p:spTree>
    <p:extLst>
      <p:ext uri="{BB962C8B-B14F-4D97-AF65-F5344CB8AC3E}">
        <p14:creationId xmlns:p14="http://schemas.microsoft.com/office/powerpoint/2010/main" val="3565428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6A4C44-F173-EEB3-8B3D-071C11F24C76}"/>
              </a:ext>
            </a:extLst>
          </p:cNvPr>
          <p:cNvSpPr>
            <a:spLocks noGrp="1"/>
          </p:cNvSpPr>
          <p:nvPr>
            <p:ph type="title"/>
          </p:nvPr>
        </p:nvSpPr>
        <p:spPr>
          <a:xfrm>
            <a:off x="838200" y="365125"/>
            <a:ext cx="10515600" cy="1325563"/>
          </a:xfrm>
        </p:spPr>
        <p:txBody>
          <a:bodyPr anchor="ctr">
            <a:normAutofit/>
          </a:bodyPr>
          <a:lstStyle/>
          <a:p>
            <a:r>
              <a:rPr lang="en-US" dirty="0"/>
              <a:t>How do pesticide and fertilizers enter waterways?</a:t>
            </a:r>
          </a:p>
        </p:txBody>
      </p:sp>
      <p:sp>
        <p:nvSpPr>
          <p:cNvPr id="5" name="Content Placeholder 4">
            <a:extLst>
              <a:ext uri="{FF2B5EF4-FFF2-40B4-BE49-F238E27FC236}">
                <a16:creationId xmlns:a16="http://schemas.microsoft.com/office/drawing/2014/main" id="{53396A83-23F9-34A4-838F-69D3681BB762}"/>
              </a:ext>
            </a:extLst>
          </p:cNvPr>
          <p:cNvSpPr>
            <a:spLocks noGrp="1"/>
          </p:cNvSpPr>
          <p:nvPr>
            <p:ph sz="half" idx="1"/>
          </p:nvPr>
        </p:nvSpPr>
        <p:spPr>
          <a:xfrm>
            <a:off x="838200" y="1825625"/>
            <a:ext cx="4622800" cy="4351338"/>
          </a:xfrm>
        </p:spPr>
        <p:txBody>
          <a:bodyPr>
            <a:normAutofit/>
          </a:bodyPr>
          <a:lstStyle/>
          <a:p>
            <a:r>
              <a:rPr lang="en-US" b="0" i="0" dirty="0">
                <a:effectLst/>
                <a:highlight>
                  <a:srgbClr val="FFFFFF"/>
                </a:highlight>
              </a:rPr>
              <a:t>Stormwater transports pollutants such as pesticides and fertilizers</a:t>
            </a:r>
          </a:p>
          <a:p>
            <a:endParaRPr lang="en-US" dirty="0"/>
          </a:p>
        </p:txBody>
      </p:sp>
      <p:pic>
        <p:nvPicPr>
          <p:cNvPr id="3074" name="Picture 2" descr="Water Sources">
            <a:extLst>
              <a:ext uri="{FF2B5EF4-FFF2-40B4-BE49-F238E27FC236}">
                <a16:creationId xmlns:a16="http://schemas.microsoft.com/office/drawing/2014/main" id="{9FFF4847-0369-F77C-7936-C612E34611B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193915" y="1413164"/>
            <a:ext cx="5625213" cy="4763799"/>
          </a:xfrm>
          <a:prstGeom prst="rect">
            <a:avLst/>
          </a:prstGeom>
          <a:solidFill>
            <a:srgbClr val="FFFFFF"/>
          </a:solidFill>
        </p:spPr>
      </p:pic>
    </p:spTree>
    <p:extLst>
      <p:ext uri="{BB962C8B-B14F-4D97-AF65-F5344CB8AC3E}">
        <p14:creationId xmlns:p14="http://schemas.microsoft.com/office/powerpoint/2010/main" val="1188533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17"/>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203201" y="177800"/>
            <a:ext cx="11239500" cy="5994400"/>
          </a:xfrm>
          <a:prstGeom prst="rect">
            <a:avLst/>
          </a:prstGeom>
          <a:noFill/>
          <a:ln>
            <a:noFill/>
          </a:ln>
        </p:spPr>
      </p:pic>
      <p:sp>
        <p:nvSpPr>
          <p:cNvPr id="2" name="TextBox 1">
            <a:extLst>
              <a:ext uri="{FF2B5EF4-FFF2-40B4-BE49-F238E27FC236}">
                <a16:creationId xmlns:a16="http://schemas.microsoft.com/office/drawing/2014/main" id="{FBAF3C14-32E9-DF12-C18F-8F9C10D67325}"/>
              </a:ext>
            </a:extLst>
          </p:cNvPr>
          <p:cNvSpPr txBox="1"/>
          <p:nvPr/>
        </p:nvSpPr>
        <p:spPr>
          <a:xfrm>
            <a:off x="4061013" y="6172200"/>
            <a:ext cx="7927786" cy="646331"/>
          </a:xfrm>
          <a:prstGeom prst="rect">
            <a:avLst/>
          </a:prstGeom>
          <a:solidFill>
            <a:schemeClr val="bg1"/>
          </a:solidFill>
        </p:spPr>
        <p:txBody>
          <a:bodyPr wrap="square" rtlCol="0">
            <a:spAutoFit/>
          </a:bodyPr>
          <a:lstStyle/>
          <a:p>
            <a:r>
              <a:rPr lang="en-US" dirty="0">
                <a:hlinkClick r:id="rId4"/>
              </a:rPr>
              <a:t>Cleanwater Program of Alameda County http://www.cleanwatergame.com/</a:t>
            </a:r>
            <a:endParaRPr lang="en-US" dirty="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2952F1-D31E-C4E5-C925-2CD59D92B0F8}"/>
              </a:ext>
            </a:extLst>
          </p:cNvPr>
          <p:cNvSpPr>
            <a:spLocks noGrp="1"/>
          </p:cNvSpPr>
          <p:nvPr>
            <p:ph type="title"/>
          </p:nvPr>
        </p:nvSpPr>
        <p:spPr/>
        <p:txBody>
          <a:bodyPr/>
          <a:lstStyle/>
          <a:p>
            <a:r>
              <a:rPr lang="en-US" dirty="0"/>
              <a:t>Water Quality</a:t>
            </a:r>
          </a:p>
        </p:txBody>
      </p:sp>
      <p:sp>
        <p:nvSpPr>
          <p:cNvPr id="6" name="Text Placeholder 5">
            <a:extLst>
              <a:ext uri="{FF2B5EF4-FFF2-40B4-BE49-F238E27FC236}">
                <a16:creationId xmlns:a16="http://schemas.microsoft.com/office/drawing/2014/main" id="{72ACC5B2-8BF7-2505-A13C-00C58DF96C7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65255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river flowing through a forest&#10;&#10;Description automatically generated">
            <a:extLst>
              <a:ext uri="{FF2B5EF4-FFF2-40B4-BE49-F238E27FC236}">
                <a16:creationId xmlns:a16="http://schemas.microsoft.com/office/drawing/2014/main" id="{11418A5B-A972-B797-0755-77FCFAED6A5A}"/>
              </a:ext>
            </a:extLst>
          </p:cNvPr>
          <p:cNvPicPr>
            <a:picLocks noGrp="1" noChangeAspect="1"/>
          </p:cNvPicPr>
          <p:nvPr>
            <p:ph type="pic" idx="13"/>
          </p:nvPr>
        </p:nvPicPr>
        <p:blipFill>
          <a:blip r:embed="rId3" cstate="email">
            <a:extLst>
              <a:ext uri="{28A0092B-C50C-407E-A947-70E740481C1C}">
                <a14:useLocalDpi xmlns:a14="http://schemas.microsoft.com/office/drawing/2010/main"/>
              </a:ext>
            </a:extLst>
          </a:blip>
          <a:srcRect/>
          <a:stretch>
            <a:fillRect/>
          </a:stretch>
        </p:blipFill>
        <p:spPr>
          <a:xfrm>
            <a:off x="152400" y="152400"/>
            <a:ext cx="4648200" cy="5943077"/>
          </a:xfrm>
        </p:spPr>
      </p:pic>
      <p:sp>
        <p:nvSpPr>
          <p:cNvPr id="3" name="Content Placeholder 2">
            <a:extLst>
              <a:ext uri="{FF2B5EF4-FFF2-40B4-BE49-F238E27FC236}">
                <a16:creationId xmlns:a16="http://schemas.microsoft.com/office/drawing/2014/main" id="{A6A6DC28-87CA-726E-80C7-EFD852EB4682}"/>
              </a:ext>
            </a:extLst>
          </p:cNvPr>
          <p:cNvSpPr>
            <a:spLocks noGrp="1"/>
          </p:cNvSpPr>
          <p:nvPr>
            <p:ph idx="16"/>
          </p:nvPr>
        </p:nvSpPr>
        <p:spPr>
          <a:xfrm>
            <a:off x="5493294" y="1719766"/>
            <a:ext cx="5675811" cy="4050796"/>
          </a:xfrm>
        </p:spPr>
        <p:txBody>
          <a:bodyPr/>
          <a:lstStyle/>
          <a:p>
            <a:r>
              <a:rPr lang="en-US" dirty="0"/>
              <a:t>Watershed pollution can degrade aquatic and terrestrial ecosystems, and water quality</a:t>
            </a:r>
          </a:p>
          <a:p>
            <a:r>
              <a:rPr lang="en-US" dirty="0">
                <a:effectLst/>
                <a:latin typeface="Arial" panose="020B0604020202020204" pitchFamily="34" charset="0"/>
              </a:rPr>
              <a:t>The best way to maintain water quality is to limit the amount of</a:t>
            </a:r>
            <a:br>
              <a:rPr lang="en-US" dirty="0"/>
            </a:br>
            <a:r>
              <a:rPr lang="en-US" dirty="0">
                <a:effectLst/>
                <a:latin typeface="Arial" panose="020B0604020202020204" pitchFamily="34" charset="0"/>
              </a:rPr>
              <a:t>pollution going into the water. </a:t>
            </a:r>
          </a:p>
          <a:p>
            <a:r>
              <a:rPr lang="en-US" dirty="0"/>
              <a:t>Partner with your local water agencies, government agencies, and community</a:t>
            </a:r>
          </a:p>
          <a:p>
            <a:endParaRPr lang="en-US" dirty="0"/>
          </a:p>
        </p:txBody>
      </p:sp>
      <p:sp>
        <p:nvSpPr>
          <p:cNvPr id="4" name="Title 3">
            <a:extLst>
              <a:ext uri="{FF2B5EF4-FFF2-40B4-BE49-F238E27FC236}">
                <a16:creationId xmlns:a16="http://schemas.microsoft.com/office/drawing/2014/main" id="{DFD3B96E-F307-69E5-F1D5-F3B8EB66AC86}"/>
              </a:ext>
            </a:extLst>
          </p:cNvPr>
          <p:cNvSpPr>
            <a:spLocks noGrp="1"/>
          </p:cNvSpPr>
          <p:nvPr>
            <p:ph type="title"/>
          </p:nvPr>
        </p:nvSpPr>
        <p:spPr/>
        <p:txBody>
          <a:bodyPr/>
          <a:lstStyle/>
          <a:p>
            <a:r>
              <a:rPr lang="en-US" dirty="0"/>
              <a:t>Water quality</a:t>
            </a:r>
          </a:p>
        </p:txBody>
      </p:sp>
      <p:sp>
        <p:nvSpPr>
          <p:cNvPr id="5" name="TextBox 4">
            <a:extLst>
              <a:ext uri="{FF2B5EF4-FFF2-40B4-BE49-F238E27FC236}">
                <a16:creationId xmlns:a16="http://schemas.microsoft.com/office/drawing/2014/main" id="{7B722275-7049-368A-2AAB-2011F70A7E94}"/>
              </a:ext>
            </a:extLst>
          </p:cNvPr>
          <p:cNvSpPr txBox="1"/>
          <p:nvPr/>
        </p:nvSpPr>
        <p:spPr>
          <a:xfrm>
            <a:off x="1295400" y="6176963"/>
            <a:ext cx="3162300" cy="307777"/>
          </a:xfrm>
          <a:prstGeom prst="rect">
            <a:avLst/>
          </a:prstGeom>
          <a:noFill/>
        </p:spPr>
        <p:txBody>
          <a:bodyPr wrap="square" rtlCol="0">
            <a:spAutoFit/>
          </a:bodyPr>
          <a:lstStyle/>
          <a:p>
            <a:r>
              <a:rPr lang="en-US" sz="1400" dirty="0"/>
              <a:t>Image by </a:t>
            </a:r>
            <a:r>
              <a:rPr lang="en-US" sz="1400" dirty="0">
                <a:hlinkClick r:id="rId4"/>
              </a:rPr>
              <a:t>Albrecht Fietz</a:t>
            </a:r>
            <a:r>
              <a:rPr lang="en-US" sz="1400" dirty="0"/>
              <a:t> from </a:t>
            </a:r>
            <a:r>
              <a:rPr lang="en-US" sz="1400" dirty="0">
                <a:hlinkClick r:id="rId5"/>
              </a:rPr>
              <a:t>Pixabay</a:t>
            </a:r>
            <a:endParaRPr lang="en-US" sz="1400" dirty="0"/>
          </a:p>
        </p:txBody>
      </p:sp>
    </p:spTree>
    <p:extLst>
      <p:ext uri="{BB962C8B-B14F-4D97-AF65-F5344CB8AC3E}">
        <p14:creationId xmlns:p14="http://schemas.microsoft.com/office/powerpoint/2010/main" val="580812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sheds - Be Water Friendly">
            <a:extLst>
              <a:ext uri="{FF2B5EF4-FFF2-40B4-BE49-F238E27FC236}">
                <a16:creationId xmlns:a16="http://schemas.microsoft.com/office/drawing/2014/main" id="{E9A7ABA7-E996-CE32-B745-CDDE03F20E3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1189147"/>
            <a:ext cx="5137806" cy="4495580"/>
          </a:xfrm>
          <a:prstGeom prst="rect">
            <a:avLst/>
          </a:prstGeom>
          <a:solidFill>
            <a:srgbClr val="FFFFFF"/>
          </a:solidFill>
          <a:ln w="50800">
            <a:solidFill>
              <a:schemeClr val="bg1"/>
            </a:solidFill>
          </a:ln>
        </p:spPr>
      </p:pic>
      <p:sp>
        <p:nvSpPr>
          <p:cNvPr id="1031" name="Content Placeholder 2">
            <a:extLst>
              <a:ext uri="{FF2B5EF4-FFF2-40B4-BE49-F238E27FC236}">
                <a16:creationId xmlns:a16="http://schemas.microsoft.com/office/drawing/2014/main" id="{01BF6B21-37BD-1D13-3CD7-B883192911B6}"/>
              </a:ext>
            </a:extLst>
          </p:cNvPr>
          <p:cNvSpPr>
            <a:spLocks noGrp="1"/>
          </p:cNvSpPr>
          <p:nvPr>
            <p:ph idx="16"/>
          </p:nvPr>
        </p:nvSpPr>
        <p:spPr>
          <a:xfrm>
            <a:off x="5677988" y="2126166"/>
            <a:ext cx="5675811" cy="4050796"/>
          </a:xfrm>
        </p:spPr>
        <p:txBody>
          <a:bodyPr/>
          <a:lstStyle/>
          <a:p>
            <a:r>
              <a:rPr lang="en-US" dirty="0"/>
              <a:t>A land area that drains and stores water</a:t>
            </a:r>
          </a:p>
          <a:p>
            <a:r>
              <a:rPr lang="en-US" dirty="0"/>
              <a:t>Move precipitation (rainfall and snowmelt) to creeks, streams, and rivers</a:t>
            </a:r>
          </a:p>
          <a:p>
            <a:r>
              <a:rPr lang="en-US" dirty="0"/>
              <a:t>Eventually the water enters reservoirs, bays, and the ocean</a:t>
            </a:r>
          </a:p>
          <a:p>
            <a:r>
              <a:rPr lang="en-US" dirty="0"/>
              <a:t>Come in many sizes</a:t>
            </a:r>
            <a:br>
              <a:rPr lang="en-US" dirty="0"/>
            </a:br>
            <a:endParaRPr lang="en-US" dirty="0"/>
          </a:p>
          <a:p>
            <a:endParaRPr lang="en-US" dirty="0"/>
          </a:p>
        </p:txBody>
      </p:sp>
      <p:sp>
        <p:nvSpPr>
          <p:cNvPr id="2" name="Title 1">
            <a:extLst>
              <a:ext uri="{FF2B5EF4-FFF2-40B4-BE49-F238E27FC236}">
                <a16:creationId xmlns:a16="http://schemas.microsoft.com/office/drawing/2014/main" id="{B73FF548-17EB-C64D-8994-8CD160158538}"/>
              </a:ext>
            </a:extLst>
          </p:cNvPr>
          <p:cNvSpPr>
            <a:spLocks noGrp="1"/>
          </p:cNvSpPr>
          <p:nvPr>
            <p:ph type="title"/>
          </p:nvPr>
        </p:nvSpPr>
        <p:spPr>
          <a:xfrm>
            <a:off x="5677988" y="681037"/>
            <a:ext cx="5675811" cy="1325563"/>
          </a:xfrm>
        </p:spPr>
        <p:txBody>
          <a:bodyPr anchor="t">
            <a:normAutofit/>
          </a:bodyPr>
          <a:lstStyle/>
          <a:p>
            <a:r>
              <a:rPr lang="en-US" dirty="0"/>
              <a:t>Watersheds</a:t>
            </a:r>
          </a:p>
        </p:txBody>
      </p:sp>
      <p:sp>
        <p:nvSpPr>
          <p:cNvPr id="4" name="TextBox 3">
            <a:extLst>
              <a:ext uri="{FF2B5EF4-FFF2-40B4-BE49-F238E27FC236}">
                <a16:creationId xmlns:a16="http://schemas.microsoft.com/office/drawing/2014/main" id="{44585C31-F00D-DF35-ECAA-B2E701E2FAE0}"/>
              </a:ext>
            </a:extLst>
          </p:cNvPr>
          <p:cNvSpPr txBox="1"/>
          <p:nvPr/>
        </p:nvSpPr>
        <p:spPr>
          <a:xfrm>
            <a:off x="272800" y="6092686"/>
            <a:ext cx="1665330" cy="230832"/>
          </a:xfrm>
          <a:prstGeom prst="rect">
            <a:avLst/>
          </a:prstGeom>
          <a:noFill/>
        </p:spPr>
        <p:txBody>
          <a:bodyPr wrap="square" rtlCol="0">
            <a:spAutoFit/>
          </a:bodyPr>
          <a:lstStyle/>
          <a:p>
            <a:r>
              <a:rPr lang="en-US" sz="900" b="0" i="0" u="none" strike="noStrike" dirty="0">
                <a:effectLst/>
                <a:highlight>
                  <a:srgbClr val="FFFFFF"/>
                </a:highlight>
                <a:latin typeface="Google Sans"/>
                <a:hlinkClick r:id="rId4"/>
              </a:rPr>
              <a:t>Watersheds - Be Water Friendly</a:t>
            </a:r>
          </a:p>
        </p:txBody>
      </p:sp>
    </p:spTree>
    <p:extLst>
      <p:ext uri="{BB962C8B-B14F-4D97-AF65-F5344CB8AC3E}">
        <p14:creationId xmlns:p14="http://schemas.microsoft.com/office/powerpoint/2010/main" val="1680755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1381" y="678424"/>
            <a:ext cx="10262251" cy="4601497"/>
          </a:xfrm>
          <a:prstGeom prst="rect">
            <a:avLst/>
          </a:prstGeom>
          <a:noFill/>
          <a:ln>
            <a:noFill/>
          </a:ln>
        </p:spPr>
      </p:pic>
      <p:sp>
        <p:nvSpPr>
          <p:cNvPr id="297" name="Google Shape;297;p12"/>
          <p:cNvSpPr txBox="1"/>
          <p:nvPr/>
        </p:nvSpPr>
        <p:spPr>
          <a:xfrm>
            <a:off x="2644878" y="5585331"/>
            <a:ext cx="597291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Learn more at UC Davis California Center for Urban Horticulture </a:t>
            </a:r>
            <a:r>
              <a:rPr lang="en-US" sz="1800" dirty="0">
                <a:solidFill>
                  <a:schemeClr val="dk1"/>
                </a:solidFill>
                <a:latin typeface="Calibri"/>
                <a:ea typeface="Calibri"/>
                <a:cs typeface="Calibri"/>
                <a:sym typeface="Calibri"/>
                <a:hlinkClick r:id="rId4"/>
              </a:rPr>
              <a:t>https://ccuh.ucdavis.edu/urban-runoff-research</a:t>
            </a:r>
            <a:r>
              <a:rPr lang="en-US" sz="1800" dirty="0">
                <a:solidFill>
                  <a:schemeClr val="dk1"/>
                </a:solidFill>
                <a:latin typeface="Calibri"/>
                <a:ea typeface="Calibri"/>
                <a:cs typeface="Calibri"/>
                <a:sym typeface="Calibri"/>
              </a:rPr>
              <a:t> </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0064" y="798870"/>
            <a:ext cx="10851871" cy="5260259"/>
          </a:xfrm>
          <a:prstGeom prst="rect">
            <a:avLst/>
          </a:prstGeom>
          <a:noFill/>
          <a:ln>
            <a:noFill/>
          </a:ln>
        </p:spPr>
      </p:pic>
      <p:sp>
        <p:nvSpPr>
          <p:cNvPr id="304" name="Google Shape;304;p13"/>
          <p:cNvSpPr txBox="1"/>
          <p:nvPr/>
        </p:nvSpPr>
        <p:spPr>
          <a:xfrm>
            <a:off x="1465007" y="196645"/>
            <a:ext cx="87226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Urban runoff was the culprit, not agriculture to high pesticide loads in northern CA rivers.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9096" y="627167"/>
            <a:ext cx="10761426" cy="526235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CAE604-7E35-3F62-DC0B-C06743616C48}"/>
              </a:ext>
            </a:extLst>
          </p:cNvPr>
          <p:cNvSpPr>
            <a:spLocks noGrp="1"/>
          </p:cNvSpPr>
          <p:nvPr>
            <p:ph type="title"/>
          </p:nvPr>
        </p:nvSpPr>
        <p:spPr>
          <a:xfrm>
            <a:off x="838200" y="365125"/>
            <a:ext cx="10515600" cy="1325563"/>
          </a:xfrm>
        </p:spPr>
        <p:txBody>
          <a:bodyPr anchor="ctr">
            <a:normAutofit/>
          </a:bodyPr>
          <a:lstStyle/>
          <a:p>
            <a:r>
              <a:rPr lang="en-US" dirty="0"/>
              <a:t>What you do in your home and landscape affects our water and health!</a:t>
            </a:r>
          </a:p>
        </p:txBody>
      </p:sp>
      <p:sp>
        <p:nvSpPr>
          <p:cNvPr id="6" name="Content Placeholder 5">
            <a:extLst>
              <a:ext uri="{FF2B5EF4-FFF2-40B4-BE49-F238E27FC236}">
                <a16:creationId xmlns:a16="http://schemas.microsoft.com/office/drawing/2014/main" id="{1840A1F6-A8DD-E707-E0E7-8DD8F70A5EE0}"/>
              </a:ext>
            </a:extLst>
          </p:cNvPr>
          <p:cNvSpPr>
            <a:spLocks noGrp="1"/>
          </p:cNvSpPr>
          <p:nvPr>
            <p:ph sz="half" idx="1"/>
          </p:nvPr>
        </p:nvSpPr>
        <p:spPr>
          <a:xfrm>
            <a:off x="838200" y="1825625"/>
            <a:ext cx="5181600" cy="4351338"/>
          </a:xfrm>
        </p:spPr>
        <p:txBody>
          <a:bodyPr>
            <a:normAutofit/>
          </a:bodyPr>
          <a:lstStyle/>
          <a:p>
            <a:r>
              <a:rPr lang="en-US" dirty="0"/>
              <a:t>Minimize the use of pesticides that pollute our waterways and harm human health</a:t>
            </a:r>
          </a:p>
          <a:p>
            <a:r>
              <a:rPr lang="en-US" dirty="0"/>
              <a:t>Use nonchemical alternatives or less toxic pesticide products whenever possible</a:t>
            </a:r>
          </a:p>
          <a:p>
            <a:r>
              <a:rPr lang="en-US" dirty="0"/>
              <a:t>Read product labels carefully and follow instructions on proper use, storage, and disposal</a:t>
            </a:r>
          </a:p>
        </p:txBody>
      </p:sp>
      <p:pic>
        <p:nvPicPr>
          <p:cNvPr id="8" name="Picture 7" descr="A group of people in the water&#10;&#10;Description automatically generated">
            <a:extLst>
              <a:ext uri="{FF2B5EF4-FFF2-40B4-BE49-F238E27FC236}">
                <a16:creationId xmlns:a16="http://schemas.microsoft.com/office/drawing/2014/main" id="{6F448ED8-443B-CC60-76BA-F6700C79A294}"/>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b="-2"/>
          <a:stretch/>
        </p:blipFill>
        <p:spPr>
          <a:xfrm>
            <a:off x="6172200" y="1825625"/>
            <a:ext cx="5181600" cy="4351338"/>
          </a:xfrm>
          <a:prstGeom prst="rect">
            <a:avLst/>
          </a:prstGeom>
          <a:noFill/>
        </p:spPr>
      </p:pic>
      <p:sp>
        <p:nvSpPr>
          <p:cNvPr id="9" name="TextBox 8">
            <a:extLst>
              <a:ext uri="{FF2B5EF4-FFF2-40B4-BE49-F238E27FC236}">
                <a16:creationId xmlns:a16="http://schemas.microsoft.com/office/drawing/2014/main" id="{095229B3-DAFA-AA0C-A0A0-367964E1AF76}"/>
              </a:ext>
            </a:extLst>
          </p:cNvPr>
          <p:cNvSpPr txBox="1"/>
          <p:nvPr/>
        </p:nvSpPr>
        <p:spPr>
          <a:xfrm>
            <a:off x="9046758" y="5976908"/>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commons.wikimedia.org/wiki/File:Senggigi_Beach_swimming.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432302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A2DA18-1D17-719A-681D-D97E934254C8}"/>
              </a:ext>
            </a:extLst>
          </p:cNvPr>
          <p:cNvSpPr>
            <a:spLocks noGrp="1"/>
          </p:cNvSpPr>
          <p:nvPr>
            <p:ph type="title"/>
          </p:nvPr>
        </p:nvSpPr>
        <p:spPr/>
        <p:txBody>
          <a:bodyPr/>
          <a:lstStyle/>
          <a:p>
            <a:r>
              <a:rPr lang="en-US" dirty="0"/>
              <a:t>Resources</a:t>
            </a:r>
          </a:p>
        </p:txBody>
      </p:sp>
      <p:sp>
        <p:nvSpPr>
          <p:cNvPr id="5" name="Text Placeholder 4">
            <a:extLst>
              <a:ext uri="{FF2B5EF4-FFF2-40B4-BE49-F238E27FC236}">
                <a16:creationId xmlns:a16="http://schemas.microsoft.com/office/drawing/2014/main" id="{0B5673FB-F9D2-E791-ED56-67D5471A875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3467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9C79A84-A36A-4C54-8063-AB97500C69A4}"/>
              </a:ext>
            </a:extLst>
          </p:cNvPr>
          <p:cNvGraphicFramePr>
            <a:graphicFrameLocks noGrp="1"/>
          </p:cNvGraphicFramePr>
          <p:nvPr/>
        </p:nvGraphicFramePr>
        <p:xfrm>
          <a:off x="239210" y="167819"/>
          <a:ext cx="11713579" cy="6522361"/>
        </p:xfrm>
        <a:graphic>
          <a:graphicData uri="http://schemas.openxmlformats.org/drawingml/2006/table">
            <a:tbl>
              <a:tblPr firstRow="1" firstCol="1" bandRow="1">
                <a:tableStyleId>{3B4B98B0-60AC-42C2-AFA5-B58CD77FA1E5}</a:tableStyleId>
              </a:tblPr>
              <a:tblGrid>
                <a:gridCol w="6353129">
                  <a:extLst>
                    <a:ext uri="{9D8B030D-6E8A-4147-A177-3AD203B41FA5}">
                      <a16:colId xmlns:a16="http://schemas.microsoft.com/office/drawing/2014/main" val="1860712449"/>
                    </a:ext>
                  </a:extLst>
                </a:gridCol>
                <a:gridCol w="5360450">
                  <a:extLst>
                    <a:ext uri="{9D8B030D-6E8A-4147-A177-3AD203B41FA5}">
                      <a16:colId xmlns:a16="http://schemas.microsoft.com/office/drawing/2014/main" val="2080382508"/>
                    </a:ext>
                  </a:extLst>
                </a:gridCol>
              </a:tblGrid>
              <a:tr h="347240">
                <a:tc>
                  <a:txBody>
                    <a:bodyPr/>
                    <a:lstStyle/>
                    <a:p>
                      <a:pPr marL="0" marR="0" algn="l">
                        <a:spcBef>
                          <a:spcPts val="0"/>
                        </a:spcBef>
                        <a:spcAft>
                          <a:spcPts val="0"/>
                        </a:spcAft>
                      </a:pPr>
                      <a:r>
                        <a:rPr lang="en-US" sz="1800" dirty="0">
                          <a:solidFill>
                            <a:schemeClr val="tx1"/>
                          </a:solidFill>
                          <a:effectLst/>
                        </a:rPr>
                        <a:t>County Water Resources Program</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251" marR="25251" marT="0" marB="0"/>
                </a:tc>
                <a:tc>
                  <a:txBody>
                    <a:bodyPr/>
                    <a:lstStyle/>
                    <a:p>
                      <a:pPr marL="0" marR="0" algn="l">
                        <a:spcBef>
                          <a:spcPts val="0"/>
                        </a:spcBef>
                        <a:spcAft>
                          <a:spcPts val="0"/>
                        </a:spcAft>
                      </a:pPr>
                      <a:r>
                        <a:rPr lang="en-US" sz="1800" b="0" u="sng" dirty="0">
                          <a:solidFill>
                            <a:schemeClr val="tx1"/>
                          </a:solidFill>
                          <a:effectLst/>
                          <a:hlinkClick r:id="rId3">
                            <a:extLst>
                              <a:ext uri="{A12FA001-AC4F-418D-AE19-62706E023703}">
                                <ahyp:hlinkClr xmlns:ahyp="http://schemas.microsoft.com/office/drawing/2018/hyperlinkcolor" val="tx"/>
                              </a:ext>
                            </a:extLst>
                          </a:hlinkClick>
                        </a:rPr>
                        <a:t>http://scceh.com/Home/Programs/WaterResources.aspx</a:t>
                      </a:r>
                      <a:endParaRPr lang="en-US" sz="1600" b="0" dirty="0">
                        <a:solidFill>
                          <a:schemeClr val="tx1"/>
                        </a:solidFill>
                        <a:effectLst/>
                      </a:endParaRPr>
                    </a:p>
                  </a:txBody>
                  <a:tcPr marL="25251" marR="25251" marT="0" marB="0"/>
                </a:tc>
                <a:extLst>
                  <a:ext uri="{0D108BD9-81ED-4DB2-BD59-A6C34878D82A}">
                    <a16:rowId xmlns:a16="http://schemas.microsoft.com/office/drawing/2014/main" val="3452019456"/>
                  </a:ext>
                </a:extLst>
              </a:tr>
              <a:tr h="266874">
                <a:tc>
                  <a:txBody>
                    <a:bodyPr/>
                    <a:lstStyle/>
                    <a:p>
                      <a:pPr marL="0" marR="0" algn="l">
                        <a:spcBef>
                          <a:spcPts val="0"/>
                        </a:spcBef>
                        <a:spcAft>
                          <a:spcPts val="0"/>
                        </a:spcAft>
                      </a:pPr>
                      <a:r>
                        <a:rPr lang="en-US" sz="1800" dirty="0">
                          <a:solidFill>
                            <a:schemeClr val="tx1"/>
                          </a:solidFill>
                          <a:effectLst/>
                        </a:rPr>
                        <a:t>County Water Quality Map</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251" marR="25251" marT="0" marB="0"/>
                </a:tc>
                <a:tc>
                  <a:txBody>
                    <a:bodyPr/>
                    <a:lstStyle/>
                    <a:p>
                      <a:pPr marL="0" marR="0" algn="l">
                        <a:spcBef>
                          <a:spcPts val="0"/>
                        </a:spcBef>
                        <a:spcAft>
                          <a:spcPts val="0"/>
                        </a:spcAft>
                      </a:pPr>
                      <a:r>
                        <a:rPr lang="en-US" sz="1800" u="sng" dirty="0">
                          <a:solidFill>
                            <a:schemeClr val="tx1"/>
                          </a:solidFill>
                          <a:effectLst/>
                          <a:hlinkClick r:id="rId4">
                            <a:extLst>
                              <a:ext uri="{A12FA001-AC4F-418D-AE19-62706E023703}">
                                <ahyp:hlinkClr xmlns:ahyp="http://schemas.microsoft.com/office/drawing/2018/hyperlinkcolor" val="tx"/>
                              </a:ext>
                            </a:extLst>
                          </a:hlinkClick>
                        </a:rPr>
                        <a:t>http://scceh.com/waterquality.aspx</a:t>
                      </a:r>
                      <a:r>
                        <a:rPr lang="en-US" sz="1800" dirty="0">
                          <a:solidFill>
                            <a:schemeClr val="tx1"/>
                          </a:solidFill>
                          <a:effectLst/>
                        </a:rPr>
                        <a:t>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251" marR="25251" marT="0" marB="0"/>
                </a:tc>
                <a:extLst>
                  <a:ext uri="{0D108BD9-81ED-4DB2-BD59-A6C34878D82A}">
                    <a16:rowId xmlns:a16="http://schemas.microsoft.com/office/drawing/2014/main" val="2167638865"/>
                  </a:ext>
                </a:extLst>
              </a:tr>
              <a:tr h="321698">
                <a:tc>
                  <a:txBody>
                    <a:bodyPr/>
                    <a:lstStyle/>
                    <a:p>
                      <a:pPr marL="0" marR="0" algn="l">
                        <a:spcBef>
                          <a:spcPts val="0"/>
                        </a:spcBef>
                        <a:spcAft>
                          <a:spcPts val="0"/>
                        </a:spcAft>
                      </a:pPr>
                      <a:r>
                        <a:rPr lang="en-US" sz="1800" dirty="0">
                          <a:solidFill>
                            <a:schemeClr val="tx1"/>
                          </a:solidFill>
                          <a:effectLst/>
                        </a:rPr>
                        <a:t>County Steelhead Monitoring Program</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251" marR="25251" marT="0" marB="0"/>
                </a:tc>
                <a:tc>
                  <a:txBody>
                    <a:bodyPr/>
                    <a:lstStyle/>
                    <a:p>
                      <a:pPr marL="0" marR="0" algn="l">
                        <a:spcBef>
                          <a:spcPts val="0"/>
                        </a:spcBef>
                        <a:spcAft>
                          <a:spcPts val="0"/>
                        </a:spcAft>
                      </a:pPr>
                      <a:r>
                        <a:rPr lang="en-US" sz="1800" u="sng" dirty="0">
                          <a:solidFill>
                            <a:schemeClr val="tx1"/>
                          </a:solidFill>
                          <a:effectLst/>
                          <a:hlinkClick r:id="rId5">
                            <a:extLst>
                              <a:ext uri="{A12FA001-AC4F-418D-AE19-62706E023703}">
                                <ahyp:hlinkClr xmlns:ahyp="http://schemas.microsoft.com/office/drawing/2018/hyperlinkcolor" val="tx"/>
                              </a:ext>
                            </a:extLst>
                          </a:hlinkClick>
                        </a:rPr>
                        <a:t>http://scceh.com/steelhead.aspx</a:t>
                      </a:r>
                      <a:r>
                        <a:rPr lang="en-US" sz="1800" dirty="0">
                          <a:solidFill>
                            <a:schemeClr val="tx1"/>
                          </a:solidFill>
                          <a:effectLst/>
                        </a:rPr>
                        <a:t>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251" marR="25251" marT="0" marB="0"/>
                </a:tc>
                <a:extLst>
                  <a:ext uri="{0D108BD9-81ED-4DB2-BD59-A6C34878D82A}">
                    <a16:rowId xmlns:a16="http://schemas.microsoft.com/office/drawing/2014/main" val="4144056027"/>
                  </a:ext>
                </a:extLst>
              </a:tr>
              <a:tr h="533748">
                <a:tc>
                  <a:txBody>
                    <a:bodyPr/>
                    <a:lstStyle/>
                    <a:p>
                      <a:pPr marL="0" marR="0" algn="l">
                        <a:spcBef>
                          <a:spcPts val="0"/>
                        </a:spcBef>
                        <a:spcAft>
                          <a:spcPts val="0"/>
                        </a:spcAft>
                      </a:pPr>
                      <a:r>
                        <a:rPr lang="en-US" sz="1800">
                          <a:solidFill>
                            <a:schemeClr val="tx1"/>
                          </a:solidFill>
                          <a:effectLst/>
                        </a:rPr>
                        <a:t>Santa Cruz County Fire Recovery</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251" marR="25251" marT="0" marB="0"/>
                </a:tc>
                <a:tc>
                  <a:txBody>
                    <a:bodyPr/>
                    <a:lstStyle/>
                    <a:p>
                      <a:pPr marL="0" marR="0" algn="l">
                        <a:spcBef>
                          <a:spcPts val="0"/>
                        </a:spcBef>
                        <a:spcAft>
                          <a:spcPts val="0"/>
                        </a:spcAft>
                      </a:pPr>
                      <a:r>
                        <a:rPr lang="en-US" sz="1800" u="sng" dirty="0">
                          <a:solidFill>
                            <a:schemeClr val="tx1"/>
                          </a:solidFill>
                          <a:effectLst/>
                          <a:hlinkClick r:id="rId6">
                            <a:extLst>
                              <a:ext uri="{A12FA001-AC4F-418D-AE19-62706E023703}">
                                <ahyp:hlinkClr xmlns:ahyp="http://schemas.microsoft.com/office/drawing/2018/hyperlinkcolor" val="tx"/>
                              </a:ext>
                            </a:extLst>
                          </a:hlinkClick>
                        </a:rPr>
                        <a:t>http://www.co.santa-cruz.ca.us/FireRecovery.aspx</a:t>
                      </a:r>
                      <a:r>
                        <a:rPr lang="en-US" sz="1800" dirty="0">
                          <a:solidFill>
                            <a:schemeClr val="tx1"/>
                          </a:solidFill>
                          <a:effectLst/>
                        </a:rPr>
                        <a:t>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251" marR="25251" marT="0" marB="0"/>
                </a:tc>
                <a:extLst>
                  <a:ext uri="{0D108BD9-81ED-4DB2-BD59-A6C34878D82A}">
                    <a16:rowId xmlns:a16="http://schemas.microsoft.com/office/drawing/2014/main" val="721926525"/>
                  </a:ext>
                </a:extLst>
              </a:tr>
              <a:tr h="533748">
                <a:tc>
                  <a:txBody>
                    <a:bodyPr/>
                    <a:lstStyle/>
                    <a:p>
                      <a:pPr marL="0" marR="0" algn="l">
                        <a:spcBef>
                          <a:spcPts val="0"/>
                        </a:spcBef>
                        <a:spcAft>
                          <a:spcPts val="0"/>
                        </a:spcAft>
                      </a:pPr>
                      <a:r>
                        <a:rPr lang="en-US" sz="1800">
                          <a:solidFill>
                            <a:schemeClr val="tx1"/>
                          </a:solidFill>
                          <a:effectLst/>
                        </a:rPr>
                        <a:t>Central Water District</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251" marR="25251" marT="0" marB="0"/>
                </a:tc>
                <a:tc>
                  <a:txBody>
                    <a:bodyPr/>
                    <a:lstStyle/>
                    <a:p>
                      <a:pPr marL="0" marR="0" algn="l">
                        <a:spcBef>
                          <a:spcPts val="0"/>
                        </a:spcBef>
                        <a:spcAft>
                          <a:spcPts val="0"/>
                        </a:spcAft>
                      </a:pPr>
                      <a:r>
                        <a:rPr lang="en-US" sz="1800" u="sng" dirty="0">
                          <a:solidFill>
                            <a:schemeClr val="tx1"/>
                          </a:solidFill>
                          <a:effectLst/>
                          <a:hlinkClick r:id="rId7">
                            <a:extLst>
                              <a:ext uri="{A12FA001-AC4F-418D-AE19-62706E023703}">
                                <ahyp:hlinkClr xmlns:ahyp="http://schemas.microsoft.com/office/drawing/2018/hyperlinkcolor" val="tx"/>
                              </a:ext>
                            </a:extLst>
                          </a:hlinkClick>
                        </a:rPr>
                        <a:t>https://sites.google.com/view/centralwaterdistrict</a:t>
                      </a:r>
                      <a:r>
                        <a:rPr lang="en-US" sz="1800" dirty="0">
                          <a:solidFill>
                            <a:schemeClr val="tx1"/>
                          </a:solidFill>
                          <a:effectLst/>
                        </a:rPr>
                        <a:t>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251" marR="25251" marT="0" marB="0"/>
                </a:tc>
                <a:extLst>
                  <a:ext uri="{0D108BD9-81ED-4DB2-BD59-A6C34878D82A}">
                    <a16:rowId xmlns:a16="http://schemas.microsoft.com/office/drawing/2014/main" val="1559080090"/>
                  </a:ext>
                </a:extLst>
              </a:tr>
              <a:tr h="533748">
                <a:tc>
                  <a:txBody>
                    <a:bodyPr/>
                    <a:lstStyle/>
                    <a:p>
                      <a:pPr marL="0" marR="0" algn="l">
                        <a:spcBef>
                          <a:spcPts val="0"/>
                        </a:spcBef>
                        <a:spcAft>
                          <a:spcPts val="0"/>
                        </a:spcAft>
                      </a:pPr>
                      <a:r>
                        <a:rPr lang="en-US" sz="1800">
                          <a:solidFill>
                            <a:schemeClr val="tx1"/>
                          </a:solidFill>
                          <a:effectLst/>
                        </a:rPr>
                        <a:t>City of Santa Cruz Water Department</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251" marR="25251" marT="0" marB="0"/>
                </a:tc>
                <a:tc>
                  <a:txBody>
                    <a:bodyPr/>
                    <a:lstStyle/>
                    <a:p>
                      <a:pPr marL="0" marR="0" algn="l">
                        <a:spcBef>
                          <a:spcPts val="0"/>
                        </a:spcBef>
                        <a:spcAft>
                          <a:spcPts val="0"/>
                        </a:spcAft>
                      </a:pPr>
                      <a:r>
                        <a:rPr lang="en-US" sz="1800" u="sng" dirty="0">
                          <a:solidFill>
                            <a:schemeClr val="tx1"/>
                          </a:solidFill>
                          <a:effectLst/>
                          <a:hlinkClick r:id="rId8">
                            <a:extLst>
                              <a:ext uri="{A12FA001-AC4F-418D-AE19-62706E023703}">
                                <ahyp:hlinkClr xmlns:ahyp="http://schemas.microsoft.com/office/drawing/2018/hyperlinkcolor" val="tx"/>
                              </a:ext>
                            </a:extLst>
                          </a:hlinkClick>
                        </a:rPr>
                        <a:t>https://www.cityofsantacruz.com/government/city-departments/water</a:t>
                      </a:r>
                      <a:r>
                        <a:rPr lang="en-US" sz="1800" dirty="0">
                          <a:solidFill>
                            <a:schemeClr val="tx1"/>
                          </a:solidFill>
                          <a:effectLst/>
                        </a:rPr>
                        <a:t>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251" marR="25251" marT="0" marB="0"/>
                </a:tc>
                <a:extLst>
                  <a:ext uri="{0D108BD9-81ED-4DB2-BD59-A6C34878D82A}">
                    <a16:rowId xmlns:a16="http://schemas.microsoft.com/office/drawing/2014/main" val="717875071"/>
                  </a:ext>
                </a:extLst>
              </a:tr>
              <a:tr h="533748">
                <a:tc>
                  <a:txBody>
                    <a:bodyPr/>
                    <a:lstStyle/>
                    <a:p>
                      <a:pPr marL="0" marR="0" algn="l">
                        <a:spcBef>
                          <a:spcPts val="0"/>
                        </a:spcBef>
                        <a:spcAft>
                          <a:spcPts val="0"/>
                        </a:spcAft>
                      </a:pPr>
                      <a:r>
                        <a:rPr lang="en-US" sz="1800">
                          <a:solidFill>
                            <a:schemeClr val="tx1"/>
                          </a:solidFill>
                          <a:effectLst/>
                        </a:rPr>
                        <a:t>City of Watsonville Public Works and Utilities</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251" marR="25251" marT="0" marB="0"/>
                </a:tc>
                <a:tc>
                  <a:txBody>
                    <a:bodyPr/>
                    <a:lstStyle/>
                    <a:p>
                      <a:pPr marL="0" marR="0" algn="l">
                        <a:spcBef>
                          <a:spcPts val="0"/>
                        </a:spcBef>
                        <a:spcAft>
                          <a:spcPts val="0"/>
                        </a:spcAft>
                      </a:pPr>
                      <a:r>
                        <a:rPr lang="en-US" sz="1800" u="sng" dirty="0">
                          <a:solidFill>
                            <a:schemeClr val="tx1"/>
                          </a:solidFill>
                          <a:effectLst/>
                          <a:hlinkClick r:id="rId9">
                            <a:extLst>
                              <a:ext uri="{A12FA001-AC4F-418D-AE19-62706E023703}">
                                <ahyp:hlinkClr xmlns:ahyp="http://schemas.microsoft.com/office/drawing/2018/hyperlinkcolor" val="tx"/>
                              </a:ext>
                            </a:extLst>
                          </a:hlinkClick>
                        </a:rPr>
                        <a:t>https://www.cityofwatsonville.org/590/Public-Works-Utilities</a:t>
                      </a:r>
                      <a:r>
                        <a:rPr lang="en-US" sz="1800" dirty="0">
                          <a:solidFill>
                            <a:schemeClr val="tx1"/>
                          </a:solidFill>
                          <a:effectLst/>
                        </a:rPr>
                        <a:t>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251" marR="25251" marT="0" marB="0"/>
                </a:tc>
                <a:extLst>
                  <a:ext uri="{0D108BD9-81ED-4DB2-BD59-A6C34878D82A}">
                    <a16:rowId xmlns:a16="http://schemas.microsoft.com/office/drawing/2014/main" val="1196027676"/>
                  </a:ext>
                </a:extLst>
              </a:tr>
              <a:tr h="299725">
                <a:tc>
                  <a:txBody>
                    <a:bodyPr/>
                    <a:lstStyle/>
                    <a:p>
                      <a:pPr marL="0" marR="0" algn="l">
                        <a:spcBef>
                          <a:spcPts val="0"/>
                        </a:spcBef>
                        <a:spcAft>
                          <a:spcPts val="0"/>
                        </a:spcAft>
                      </a:pPr>
                      <a:r>
                        <a:rPr lang="en-US" sz="1800">
                          <a:solidFill>
                            <a:schemeClr val="tx1"/>
                          </a:solidFill>
                          <a:effectLst/>
                        </a:rPr>
                        <a:t>San Lorenzo Valley Water District</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251" marR="25251" marT="0" marB="0"/>
                </a:tc>
                <a:tc>
                  <a:txBody>
                    <a:bodyPr/>
                    <a:lstStyle/>
                    <a:p>
                      <a:pPr marL="0" marR="0" algn="l">
                        <a:spcBef>
                          <a:spcPts val="0"/>
                        </a:spcBef>
                        <a:spcAft>
                          <a:spcPts val="0"/>
                        </a:spcAft>
                      </a:pPr>
                      <a:r>
                        <a:rPr lang="en-US" sz="1800" u="sng" dirty="0">
                          <a:solidFill>
                            <a:schemeClr val="tx1"/>
                          </a:solidFill>
                          <a:effectLst/>
                          <a:hlinkClick r:id="rId10">
                            <a:extLst>
                              <a:ext uri="{A12FA001-AC4F-418D-AE19-62706E023703}">
                                <ahyp:hlinkClr xmlns:ahyp="http://schemas.microsoft.com/office/drawing/2018/hyperlinkcolor" val="tx"/>
                              </a:ext>
                            </a:extLst>
                          </a:hlinkClick>
                        </a:rPr>
                        <a:t>https://www.slvwd.com/</a:t>
                      </a:r>
                      <a:r>
                        <a:rPr lang="en-US" sz="1800" dirty="0">
                          <a:solidFill>
                            <a:schemeClr val="tx1"/>
                          </a:solidFill>
                          <a:effectLst/>
                        </a:rPr>
                        <a:t>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251" marR="25251" marT="0" marB="0"/>
                </a:tc>
                <a:extLst>
                  <a:ext uri="{0D108BD9-81ED-4DB2-BD59-A6C34878D82A}">
                    <a16:rowId xmlns:a16="http://schemas.microsoft.com/office/drawing/2014/main" val="905989775"/>
                  </a:ext>
                </a:extLst>
              </a:tr>
              <a:tr h="266874">
                <a:tc>
                  <a:txBody>
                    <a:bodyPr/>
                    <a:lstStyle/>
                    <a:p>
                      <a:pPr marL="0" marR="0" algn="l">
                        <a:spcBef>
                          <a:spcPts val="0"/>
                        </a:spcBef>
                        <a:spcAft>
                          <a:spcPts val="0"/>
                        </a:spcAft>
                      </a:pPr>
                      <a:r>
                        <a:rPr lang="en-US" sz="1800">
                          <a:solidFill>
                            <a:schemeClr val="tx1"/>
                          </a:solidFill>
                          <a:effectLst/>
                        </a:rPr>
                        <a:t>Scotts Valley Water District</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251" marR="25251" marT="0" marB="0"/>
                </a:tc>
                <a:tc>
                  <a:txBody>
                    <a:bodyPr/>
                    <a:lstStyle/>
                    <a:p>
                      <a:pPr marL="0" marR="0" algn="l">
                        <a:spcBef>
                          <a:spcPts val="0"/>
                        </a:spcBef>
                        <a:spcAft>
                          <a:spcPts val="0"/>
                        </a:spcAft>
                      </a:pPr>
                      <a:r>
                        <a:rPr lang="en-US" sz="1800" u="sng" dirty="0">
                          <a:solidFill>
                            <a:schemeClr val="tx1"/>
                          </a:solidFill>
                          <a:effectLst/>
                          <a:hlinkClick r:id="rId11">
                            <a:extLst>
                              <a:ext uri="{A12FA001-AC4F-418D-AE19-62706E023703}">
                                <ahyp:hlinkClr xmlns:ahyp="http://schemas.microsoft.com/office/drawing/2018/hyperlinkcolor" val="tx"/>
                              </a:ext>
                            </a:extLst>
                          </a:hlinkClick>
                        </a:rPr>
                        <a:t>https://www.svwd.org/</a:t>
                      </a:r>
                      <a:r>
                        <a:rPr lang="en-US" sz="1800" dirty="0">
                          <a:solidFill>
                            <a:schemeClr val="tx1"/>
                          </a:solidFill>
                          <a:effectLst/>
                        </a:rPr>
                        <a:t>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251" marR="25251" marT="0" marB="0"/>
                </a:tc>
                <a:extLst>
                  <a:ext uri="{0D108BD9-81ED-4DB2-BD59-A6C34878D82A}">
                    <a16:rowId xmlns:a16="http://schemas.microsoft.com/office/drawing/2014/main" val="3883912763"/>
                  </a:ext>
                </a:extLst>
              </a:tr>
              <a:tr h="266874">
                <a:tc>
                  <a:txBody>
                    <a:bodyPr/>
                    <a:lstStyle/>
                    <a:p>
                      <a:pPr marL="0" marR="0" algn="l">
                        <a:spcBef>
                          <a:spcPts val="0"/>
                        </a:spcBef>
                        <a:spcAft>
                          <a:spcPts val="0"/>
                        </a:spcAft>
                      </a:pPr>
                      <a:r>
                        <a:rPr lang="en-US" sz="1800">
                          <a:solidFill>
                            <a:schemeClr val="tx1"/>
                          </a:solidFill>
                          <a:effectLst/>
                        </a:rPr>
                        <a:t>Soquel Creek Water District</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251" marR="25251" marT="0" marB="0"/>
                </a:tc>
                <a:tc>
                  <a:txBody>
                    <a:bodyPr/>
                    <a:lstStyle/>
                    <a:p>
                      <a:pPr marL="0" marR="0" algn="l">
                        <a:spcBef>
                          <a:spcPts val="0"/>
                        </a:spcBef>
                        <a:spcAft>
                          <a:spcPts val="0"/>
                        </a:spcAft>
                      </a:pPr>
                      <a:r>
                        <a:rPr lang="en-US" sz="1800" u="sng" dirty="0">
                          <a:solidFill>
                            <a:schemeClr val="tx1"/>
                          </a:solidFill>
                          <a:effectLst/>
                          <a:hlinkClick r:id="rId12">
                            <a:extLst>
                              <a:ext uri="{A12FA001-AC4F-418D-AE19-62706E023703}">
                                <ahyp:hlinkClr xmlns:ahyp="http://schemas.microsoft.com/office/drawing/2018/hyperlinkcolor" val="tx"/>
                              </a:ext>
                            </a:extLst>
                          </a:hlinkClick>
                        </a:rPr>
                        <a:t>https://www.soquelcreekwater.org/</a:t>
                      </a:r>
                      <a:r>
                        <a:rPr lang="en-US" sz="1800" dirty="0">
                          <a:solidFill>
                            <a:schemeClr val="tx1"/>
                          </a:solidFill>
                          <a:effectLst/>
                        </a:rPr>
                        <a:t>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251" marR="25251" marT="0" marB="0"/>
                </a:tc>
                <a:extLst>
                  <a:ext uri="{0D108BD9-81ED-4DB2-BD59-A6C34878D82A}">
                    <a16:rowId xmlns:a16="http://schemas.microsoft.com/office/drawing/2014/main" val="1013262195"/>
                  </a:ext>
                </a:extLst>
              </a:tr>
              <a:tr h="307299">
                <a:tc>
                  <a:txBody>
                    <a:bodyPr/>
                    <a:lstStyle/>
                    <a:p>
                      <a:pPr marL="0" marR="0" algn="l">
                        <a:spcBef>
                          <a:spcPts val="0"/>
                        </a:spcBef>
                        <a:spcAft>
                          <a:spcPts val="0"/>
                        </a:spcAft>
                      </a:pPr>
                      <a:r>
                        <a:rPr lang="en-US" sz="1800">
                          <a:solidFill>
                            <a:schemeClr val="tx1"/>
                          </a:solidFill>
                          <a:effectLst/>
                        </a:rPr>
                        <a:t>Pajaro Valley Water Management Agency</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251" marR="25251" marT="0" marB="0"/>
                </a:tc>
                <a:tc>
                  <a:txBody>
                    <a:bodyPr/>
                    <a:lstStyle/>
                    <a:p>
                      <a:pPr marL="0" marR="0" algn="l">
                        <a:spcBef>
                          <a:spcPts val="0"/>
                        </a:spcBef>
                        <a:spcAft>
                          <a:spcPts val="0"/>
                        </a:spcAft>
                      </a:pPr>
                      <a:r>
                        <a:rPr lang="en-US" sz="1800" u="sng" dirty="0">
                          <a:solidFill>
                            <a:schemeClr val="tx1"/>
                          </a:solidFill>
                          <a:effectLst/>
                          <a:hlinkClick r:id="rId13">
                            <a:extLst>
                              <a:ext uri="{A12FA001-AC4F-418D-AE19-62706E023703}">
                                <ahyp:hlinkClr xmlns:ahyp="http://schemas.microsoft.com/office/drawing/2018/hyperlinkcolor" val="tx"/>
                              </a:ext>
                            </a:extLst>
                          </a:hlinkClick>
                        </a:rPr>
                        <a:t>https://www.pvwater.org/</a:t>
                      </a:r>
                      <a:r>
                        <a:rPr lang="en-US" sz="1800" dirty="0">
                          <a:solidFill>
                            <a:schemeClr val="tx1"/>
                          </a:solidFill>
                          <a:effectLst/>
                        </a:rPr>
                        <a:t>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251" marR="25251" marT="0" marB="0"/>
                </a:tc>
                <a:extLst>
                  <a:ext uri="{0D108BD9-81ED-4DB2-BD59-A6C34878D82A}">
                    <a16:rowId xmlns:a16="http://schemas.microsoft.com/office/drawing/2014/main" val="486969814"/>
                  </a:ext>
                </a:extLst>
              </a:tr>
              <a:tr h="401656">
                <a:tc>
                  <a:txBody>
                    <a:bodyPr/>
                    <a:lstStyle/>
                    <a:p>
                      <a:pPr marL="0" marR="0" algn="l">
                        <a:spcBef>
                          <a:spcPts val="0"/>
                        </a:spcBef>
                        <a:spcAft>
                          <a:spcPts val="0"/>
                        </a:spcAft>
                      </a:pPr>
                      <a:r>
                        <a:rPr lang="en-US" sz="1800">
                          <a:solidFill>
                            <a:schemeClr val="tx1"/>
                          </a:solidFill>
                          <a:effectLst/>
                        </a:rPr>
                        <a:t>Santa Cruz Mid-County Groundwater Agency</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251" marR="25251" marT="0" marB="0"/>
                </a:tc>
                <a:tc>
                  <a:txBody>
                    <a:bodyPr/>
                    <a:lstStyle/>
                    <a:p>
                      <a:pPr marL="0" marR="0" algn="l">
                        <a:spcBef>
                          <a:spcPts val="0"/>
                        </a:spcBef>
                        <a:spcAft>
                          <a:spcPts val="0"/>
                        </a:spcAft>
                      </a:pPr>
                      <a:r>
                        <a:rPr lang="en-US" sz="1800" u="sng" dirty="0">
                          <a:solidFill>
                            <a:schemeClr val="tx1"/>
                          </a:solidFill>
                          <a:effectLst/>
                          <a:hlinkClick r:id="rId14">
                            <a:extLst>
                              <a:ext uri="{A12FA001-AC4F-418D-AE19-62706E023703}">
                                <ahyp:hlinkClr xmlns:ahyp="http://schemas.microsoft.com/office/drawing/2018/hyperlinkcolor" val="tx"/>
                              </a:ext>
                            </a:extLst>
                          </a:hlinkClick>
                        </a:rPr>
                        <a:t>https://www.midcountygroundwater.org/</a:t>
                      </a:r>
                      <a:r>
                        <a:rPr lang="en-US" sz="1800" dirty="0">
                          <a:solidFill>
                            <a:schemeClr val="tx1"/>
                          </a:solidFill>
                          <a:effectLst/>
                        </a:rPr>
                        <a:t>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251" marR="25251" marT="0" marB="0"/>
                </a:tc>
                <a:extLst>
                  <a:ext uri="{0D108BD9-81ED-4DB2-BD59-A6C34878D82A}">
                    <a16:rowId xmlns:a16="http://schemas.microsoft.com/office/drawing/2014/main" val="2562023502"/>
                  </a:ext>
                </a:extLst>
              </a:tr>
              <a:tr h="431635">
                <a:tc>
                  <a:txBody>
                    <a:bodyPr/>
                    <a:lstStyle/>
                    <a:p>
                      <a:pPr marL="0" marR="0" algn="l">
                        <a:spcBef>
                          <a:spcPts val="0"/>
                        </a:spcBef>
                        <a:spcAft>
                          <a:spcPts val="0"/>
                        </a:spcAft>
                      </a:pPr>
                      <a:r>
                        <a:rPr lang="en-US" sz="1800">
                          <a:solidFill>
                            <a:schemeClr val="tx1"/>
                          </a:solidFill>
                          <a:effectLst/>
                        </a:rPr>
                        <a:t>Santa Margarita Groundwater Agency</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251" marR="25251" marT="0" marB="0"/>
                </a:tc>
                <a:tc>
                  <a:txBody>
                    <a:bodyPr/>
                    <a:lstStyle/>
                    <a:p>
                      <a:pPr marL="0" marR="0" algn="l">
                        <a:spcBef>
                          <a:spcPts val="0"/>
                        </a:spcBef>
                        <a:spcAft>
                          <a:spcPts val="0"/>
                        </a:spcAft>
                      </a:pPr>
                      <a:r>
                        <a:rPr lang="en-US" sz="1800" u="sng" dirty="0">
                          <a:solidFill>
                            <a:schemeClr val="tx1"/>
                          </a:solidFill>
                          <a:effectLst/>
                          <a:hlinkClick r:id="rId15">
                            <a:extLst>
                              <a:ext uri="{A12FA001-AC4F-418D-AE19-62706E023703}">
                                <ahyp:hlinkClr xmlns:ahyp="http://schemas.microsoft.com/office/drawing/2018/hyperlinkcolor" val="tx"/>
                              </a:ext>
                            </a:extLst>
                          </a:hlinkClick>
                        </a:rPr>
                        <a:t>https://smgwa.org/</a:t>
                      </a:r>
                      <a:r>
                        <a:rPr lang="en-US" sz="1800" dirty="0">
                          <a:solidFill>
                            <a:schemeClr val="tx1"/>
                          </a:solidFill>
                          <a:effectLst/>
                        </a:rPr>
                        <a:t>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251" marR="25251" marT="0" marB="0"/>
                </a:tc>
                <a:extLst>
                  <a:ext uri="{0D108BD9-81ED-4DB2-BD59-A6C34878D82A}">
                    <a16:rowId xmlns:a16="http://schemas.microsoft.com/office/drawing/2014/main" val="4254958166"/>
                  </a:ext>
                </a:extLst>
              </a:tr>
              <a:tr h="533748">
                <a:tc>
                  <a:txBody>
                    <a:bodyPr/>
                    <a:lstStyle/>
                    <a:p>
                      <a:pPr marL="0" marR="0" algn="l">
                        <a:spcBef>
                          <a:spcPts val="0"/>
                        </a:spcBef>
                        <a:spcAft>
                          <a:spcPts val="0"/>
                        </a:spcAft>
                      </a:pPr>
                      <a:r>
                        <a:rPr lang="en-US" sz="1800">
                          <a:solidFill>
                            <a:schemeClr val="tx1"/>
                          </a:solidFill>
                          <a:effectLst/>
                        </a:rPr>
                        <a:t>Resource Conservation District of Santa Cruz County</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251" marR="25251" marT="0" marB="0"/>
                </a:tc>
                <a:tc>
                  <a:txBody>
                    <a:bodyPr/>
                    <a:lstStyle/>
                    <a:p>
                      <a:pPr marL="0" marR="0" algn="l">
                        <a:spcBef>
                          <a:spcPts val="0"/>
                        </a:spcBef>
                        <a:spcAft>
                          <a:spcPts val="0"/>
                        </a:spcAft>
                      </a:pPr>
                      <a:r>
                        <a:rPr lang="en-US" sz="1800" u="sng" dirty="0">
                          <a:solidFill>
                            <a:schemeClr val="tx1"/>
                          </a:solidFill>
                          <a:effectLst/>
                          <a:hlinkClick r:id="rId16">
                            <a:extLst>
                              <a:ext uri="{A12FA001-AC4F-418D-AE19-62706E023703}">
                                <ahyp:hlinkClr xmlns:ahyp="http://schemas.microsoft.com/office/drawing/2018/hyperlinkcolor" val="tx"/>
                              </a:ext>
                            </a:extLst>
                          </a:hlinkClick>
                        </a:rPr>
                        <a:t>http://www.rcdsantacruz.org/</a:t>
                      </a:r>
                      <a:r>
                        <a:rPr lang="en-US" sz="1800" dirty="0">
                          <a:solidFill>
                            <a:schemeClr val="tx1"/>
                          </a:solidFill>
                          <a:effectLst/>
                        </a:rPr>
                        <a:t>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251" marR="25251" marT="0" marB="0"/>
                </a:tc>
                <a:extLst>
                  <a:ext uri="{0D108BD9-81ED-4DB2-BD59-A6C34878D82A}">
                    <a16:rowId xmlns:a16="http://schemas.microsoft.com/office/drawing/2014/main" val="519624428"/>
                  </a:ext>
                </a:extLst>
              </a:tr>
              <a:tr h="388098">
                <a:tc>
                  <a:txBody>
                    <a:bodyPr/>
                    <a:lstStyle/>
                    <a:p>
                      <a:pPr marL="0" marR="0" algn="l">
                        <a:spcBef>
                          <a:spcPts val="0"/>
                        </a:spcBef>
                        <a:spcAft>
                          <a:spcPts val="0"/>
                        </a:spcAft>
                      </a:pPr>
                      <a:r>
                        <a:rPr lang="en-US" sz="1800">
                          <a:solidFill>
                            <a:schemeClr val="tx1"/>
                          </a:solidFill>
                          <a:effectLst/>
                        </a:rPr>
                        <a:t>Santa Cruz Integrated Regional Water Management Plan</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251" marR="25251" marT="0" marB="0"/>
                </a:tc>
                <a:tc>
                  <a:txBody>
                    <a:bodyPr/>
                    <a:lstStyle/>
                    <a:p>
                      <a:pPr marL="0" marR="0" algn="l">
                        <a:spcBef>
                          <a:spcPts val="0"/>
                        </a:spcBef>
                        <a:spcAft>
                          <a:spcPts val="0"/>
                        </a:spcAft>
                      </a:pPr>
                      <a:r>
                        <a:rPr lang="en-US" sz="1800" u="sng" dirty="0">
                          <a:solidFill>
                            <a:schemeClr val="tx1"/>
                          </a:solidFill>
                          <a:effectLst/>
                          <a:hlinkClick r:id="rId17">
                            <a:extLst>
                              <a:ext uri="{A12FA001-AC4F-418D-AE19-62706E023703}">
                                <ahyp:hlinkClr xmlns:ahyp="http://schemas.microsoft.com/office/drawing/2018/hyperlinkcolor" val="tx"/>
                              </a:ext>
                            </a:extLst>
                          </a:hlinkClick>
                        </a:rPr>
                        <a:t>http://www.santacruzirwmp.org/</a:t>
                      </a:r>
                      <a:r>
                        <a:rPr lang="en-US" sz="1800" dirty="0">
                          <a:solidFill>
                            <a:schemeClr val="tx1"/>
                          </a:solidFill>
                          <a:effectLst/>
                        </a:rPr>
                        <a:t>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251" marR="25251" marT="0" marB="0"/>
                </a:tc>
                <a:extLst>
                  <a:ext uri="{0D108BD9-81ED-4DB2-BD59-A6C34878D82A}">
                    <a16:rowId xmlns:a16="http://schemas.microsoft.com/office/drawing/2014/main" val="1279760265"/>
                  </a:ext>
                </a:extLst>
              </a:tr>
              <a:tr h="503526">
                <a:tc>
                  <a:txBody>
                    <a:bodyPr/>
                    <a:lstStyle/>
                    <a:p>
                      <a:pPr marL="0" marR="0" algn="l">
                        <a:spcBef>
                          <a:spcPts val="0"/>
                        </a:spcBef>
                        <a:spcAft>
                          <a:spcPts val="0"/>
                        </a:spcAft>
                      </a:pPr>
                      <a:r>
                        <a:rPr lang="en-US" sz="1800" dirty="0">
                          <a:solidFill>
                            <a:schemeClr val="tx1"/>
                          </a:solidFill>
                          <a:effectLst/>
                        </a:rPr>
                        <a:t>Water Conservation Coalition of Santa Cruz County</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251" marR="25251" marT="0" marB="0"/>
                </a:tc>
                <a:tc>
                  <a:txBody>
                    <a:bodyPr/>
                    <a:lstStyle/>
                    <a:p>
                      <a:pPr marL="0" marR="0" algn="l">
                        <a:spcBef>
                          <a:spcPts val="0"/>
                        </a:spcBef>
                        <a:spcAft>
                          <a:spcPts val="0"/>
                        </a:spcAft>
                      </a:pPr>
                      <a:r>
                        <a:rPr lang="en-US" sz="1800" u="sng" dirty="0">
                          <a:solidFill>
                            <a:schemeClr val="tx1"/>
                          </a:solidFill>
                          <a:effectLst/>
                          <a:hlinkClick r:id="rId18">
                            <a:extLst>
                              <a:ext uri="{A12FA001-AC4F-418D-AE19-62706E023703}">
                                <ahyp:hlinkClr xmlns:ahyp="http://schemas.microsoft.com/office/drawing/2018/hyperlinkcolor" val="tx"/>
                              </a:ext>
                            </a:extLst>
                          </a:hlinkClick>
                        </a:rPr>
                        <a:t>https://watersavingtips.org/</a:t>
                      </a:r>
                      <a:r>
                        <a:rPr lang="en-US" sz="1800" dirty="0">
                          <a:solidFill>
                            <a:schemeClr val="tx1"/>
                          </a:solidFill>
                          <a:effectLst/>
                        </a:rPr>
                        <a:t>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251" marR="25251" marT="0" marB="0"/>
                </a:tc>
                <a:extLst>
                  <a:ext uri="{0D108BD9-81ED-4DB2-BD59-A6C34878D82A}">
                    <a16:rowId xmlns:a16="http://schemas.microsoft.com/office/drawing/2014/main" val="3129971177"/>
                  </a:ext>
                </a:extLst>
              </a:tr>
            </a:tbl>
          </a:graphicData>
        </a:graphic>
      </p:graphicFrame>
    </p:spTree>
    <p:extLst>
      <p:ext uri="{BB962C8B-B14F-4D97-AF65-F5344CB8AC3E}">
        <p14:creationId xmlns:p14="http://schemas.microsoft.com/office/powerpoint/2010/main" val="2211145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FFC590-DA00-CE3C-7F69-17D2836A07E7}"/>
              </a:ext>
            </a:extLst>
          </p:cNvPr>
          <p:cNvSpPr>
            <a:spLocks noGrp="1"/>
          </p:cNvSpPr>
          <p:nvPr>
            <p:ph type="title"/>
          </p:nvPr>
        </p:nvSpPr>
        <p:spPr/>
        <p:txBody>
          <a:bodyPr/>
          <a:lstStyle/>
          <a:p>
            <a:r>
              <a:rPr lang="en-US" dirty="0"/>
              <a:t>Resources</a:t>
            </a:r>
          </a:p>
        </p:txBody>
      </p:sp>
      <p:sp>
        <p:nvSpPr>
          <p:cNvPr id="6" name="Content Placeholder 5">
            <a:extLst>
              <a:ext uri="{FF2B5EF4-FFF2-40B4-BE49-F238E27FC236}">
                <a16:creationId xmlns:a16="http://schemas.microsoft.com/office/drawing/2014/main" id="{9F1D8035-6E8A-CDBC-9FDF-9F2F134E7394}"/>
              </a:ext>
            </a:extLst>
          </p:cNvPr>
          <p:cNvSpPr>
            <a:spLocks noGrp="1"/>
          </p:cNvSpPr>
          <p:nvPr>
            <p:ph idx="1"/>
          </p:nvPr>
        </p:nvSpPr>
        <p:spPr/>
        <p:txBody>
          <a:bodyPr/>
          <a:lstStyle/>
          <a:p>
            <a:r>
              <a:rPr lang="en-US" dirty="0">
                <a:hlinkClick r:id="rId3"/>
              </a:rPr>
              <a:t>https://resources.ca.gov/CNRALegacyFiles/docs/climate/APG_Understanding_Regional_Characteristics.pdf</a:t>
            </a:r>
            <a:endParaRPr lang="en-US" dirty="0"/>
          </a:p>
          <a:p>
            <a:r>
              <a:rPr lang="en-US" dirty="0"/>
              <a:t>UC IPM Urban Pesticides, Fertilizers, and Water Quality </a:t>
            </a:r>
            <a:r>
              <a:rPr lang="en-US" dirty="0">
                <a:hlinkClick r:id="rId4"/>
              </a:rPr>
              <a:t>https://ipm.ucanr.edu/home-and-landscape/urban-pesticides-fertilizers-and-water-quality/#gsc.tab=0</a:t>
            </a:r>
            <a:r>
              <a:rPr lang="en-US" dirty="0"/>
              <a:t> </a:t>
            </a:r>
          </a:p>
          <a:p>
            <a:r>
              <a:rPr lang="en-US" dirty="0"/>
              <a:t>Presentation on watersheds, water quality, and case studies </a:t>
            </a:r>
            <a:r>
              <a:rPr lang="en-US" dirty="0">
                <a:hlinkClick r:id="rId5"/>
              </a:rPr>
              <a:t>https://www.conservation.ca.gov/dlrp/Educational%20Documents/California%20Watersheds.pdf</a:t>
            </a:r>
            <a:endParaRPr lang="en-US" dirty="0"/>
          </a:p>
          <a:p>
            <a:r>
              <a:rPr lang="en-US" dirty="0">
                <a:hlinkClick r:id="rId6"/>
              </a:rPr>
              <a:t>https://oceanservice.noaa.gov/facts/watershed.html</a:t>
            </a:r>
            <a:endParaRPr lang="en-US" dirty="0"/>
          </a:p>
          <a:p>
            <a:r>
              <a:rPr lang="en-US" dirty="0">
                <a:hlinkClick r:id="rId7"/>
              </a:rPr>
              <a:t>https://www.waterboards.ca.gov/water_issues/programs/stormwater/</a:t>
            </a:r>
            <a:r>
              <a:rPr lang="en-US" dirty="0"/>
              <a:t> </a:t>
            </a:r>
          </a:p>
        </p:txBody>
      </p:sp>
    </p:spTree>
    <p:extLst>
      <p:ext uri="{BB962C8B-B14F-4D97-AF65-F5344CB8AC3E}">
        <p14:creationId xmlns:p14="http://schemas.microsoft.com/office/powerpoint/2010/main" val="1352876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8700" y="241300"/>
            <a:ext cx="10210800" cy="66166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CF5A8-EB5E-8A81-C31A-4869A64FF0F6}"/>
              </a:ext>
            </a:extLst>
          </p:cNvPr>
          <p:cNvSpPr txBox="1">
            <a:spLocks/>
          </p:cNvSpPr>
          <p:nvPr/>
        </p:nvSpPr>
        <p:spPr>
          <a:xfrm>
            <a:off x="1193800" y="3972954"/>
            <a:ext cx="2495605" cy="246973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4000" kern="1200" dirty="0">
                <a:solidFill>
                  <a:schemeClr val="tx1"/>
                </a:solidFill>
                <a:latin typeface="+mj-lt"/>
                <a:ea typeface="+mj-ea"/>
                <a:cs typeface="+mj-cs"/>
              </a:rPr>
              <a:t>Water Sources in Santa Cruz</a:t>
            </a:r>
          </a:p>
        </p:txBody>
      </p:sp>
      <p:pic>
        <p:nvPicPr>
          <p:cNvPr id="10" name="Picture 9" descr="A map of the land&#10;&#10;Description automatically generated">
            <a:extLst>
              <a:ext uri="{FF2B5EF4-FFF2-40B4-BE49-F238E27FC236}">
                <a16:creationId xmlns:a16="http://schemas.microsoft.com/office/drawing/2014/main" id="{457D731F-0D87-72F1-8ECB-4C98992E2B20}"/>
              </a:ext>
            </a:extLst>
          </p:cNvPr>
          <p:cNvPicPr>
            <a:picLocks noChangeAspect="1"/>
          </p:cNvPicPr>
          <p:nvPr/>
        </p:nvPicPr>
        <p:blipFill>
          <a:blip r:embed="rId3"/>
          <a:stretch>
            <a:fillRect/>
          </a:stretch>
        </p:blipFill>
        <p:spPr>
          <a:xfrm>
            <a:off x="891140" y="457200"/>
            <a:ext cx="10470681" cy="3455325"/>
          </a:xfrm>
          <a:prstGeom prst="rect">
            <a:avLst/>
          </a:prstGeom>
        </p:spPr>
      </p:pic>
      <p:sp>
        <p:nvSpPr>
          <p:cNvPr id="3" name="Content Placeholder 2">
            <a:extLst>
              <a:ext uri="{FF2B5EF4-FFF2-40B4-BE49-F238E27FC236}">
                <a16:creationId xmlns:a16="http://schemas.microsoft.com/office/drawing/2014/main" id="{4A3A7FFB-7184-552E-DBBE-D1B36CD313B4}"/>
              </a:ext>
            </a:extLst>
          </p:cNvPr>
          <p:cNvSpPr txBox="1">
            <a:spLocks/>
          </p:cNvSpPr>
          <p:nvPr/>
        </p:nvSpPr>
        <p:spPr>
          <a:xfrm>
            <a:off x="4051598" y="3936378"/>
            <a:ext cx="7981905" cy="24697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Local surface water and local groundwater basins </a:t>
            </a:r>
          </a:p>
          <a:p>
            <a:r>
              <a:rPr lang="en-US" sz="2400" dirty="0"/>
              <a:t>Limited recycled water (currently irrigation only)</a:t>
            </a:r>
          </a:p>
          <a:p>
            <a:r>
              <a:rPr lang="en-US" sz="2400" dirty="0"/>
              <a:t>All sources are overdrawn and/or stressed during droughts</a:t>
            </a:r>
          </a:p>
          <a:p>
            <a:r>
              <a:rPr lang="en-US" sz="2400" dirty="0"/>
              <a:t>Santa Cruz is not on any of the state water projects, we must solve our problems locally</a:t>
            </a:r>
          </a:p>
        </p:txBody>
      </p:sp>
    </p:spTree>
    <p:extLst>
      <p:ext uri="{BB962C8B-B14F-4D97-AF65-F5344CB8AC3E}">
        <p14:creationId xmlns:p14="http://schemas.microsoft.com/office/powerpoint/2010/main" val="2065628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92203-A4EE-FD33-249B-81B5AE7E7D7D}"/>
              </a:ext>
            </a:extLst>
          </p:cNvPr>
          <p:cNvSpPr>
            <a:spLocks noGrp="1"/>
          </p:cNvSpPr>
          <p:nvPr>
            <p:ph idx="16"/>
          </p:nvPr>
        </p:nvSpPr>
        <p:spPr/>
        <p:txBody>
          <a:bodyPr>
            <a:normAutofit fontScale="92500" lnSpcReduction="20000"/>
          </a:bodyPr>
          <a:lstStyle/>
          <a:p>
            <a:endParaRPr lang="en-US" b="0" i="0" dirty="0">
              <a:effectLst/>
              <a:highlight>
                <a:srgbClr val="FFFFFF"/>
              </a:highlight>
            </a:endParaRPr>
          </a:p>
          <a:p>
            <a:r>
              <a:rPr lang="en-US" b="0" i="0" dirty="0">
                <a:effectLst/>
                <a:highlight>
                  <a:srgbClr val="FFFFFF"/>
                </a:highlight>
              </a:rPr>
              <a:t>The San Lorenzo River watershed is 137 square miles and includes the cities of Santa Cruz, Boulder Creek, Ben Lomond, Felton and Scotts Valley.</a:t>
            </a:r>
          </a:p>
          <a:p>
            <a:br>
              <a:rPr lang="en-US" b="0" i="0" dirty="0">
                <a:effectLst/>
                <a:highlight>
                  <a:srgbClr val="FFFFFF"/>
                </a:highlight>
              </a:rPr>
            </a:br>
            <a:r>
              <a:rPr lang="en-US" b="0" i="0" dirty="0">
                <a:effectLst/>
                <a:highlight>
                  <a:srgbClr val="FFFFFF"/>
                </a:highlight>
              </a:rPr>
              <a:t>The San Lorenzo River provides approximately 50% of the drinking water supply for Santa Cruz</a:t>
            </a:r>
          </a:p>
          <a:p>
            <a:pPr marL="0" indent="0">
              <a:buNone/>
            </a:pPr>
            <a:br>
              <a:rPr lang="en-US" b="0" i="0" dirty="0">
                <a:effectLst/>
                <a:highlight>
                  <a:srgbClr val="FFFFFF"/>
                </a:highlight>
              </a:rPr>
            </a:br>
            <a:endParaRPr lang="en-US" dirty="0"/>
          </a:p>
        </p:txBody>
      </p:sp>
      <p:sp>
        <p:nvSpPr>
          <p:cNvPr id="4" name="Title 3">
            <a:extLst>
              <a:ext uri="{FF2B5EF4-FFF2-40B4-BE49-F238E27FC236}">
                <a16:creationId xmlns:a16="http://schemas.microsoft.com/office/drawing/2014/main" id="{87D248B1-9C56-06A5-D8D3-E8B0ECFB47E3}"/>
              </a:ext>
            </a:extLst>
          </p:cNvPr>
          <p:cNvSpPr>
            <a:spLocks noGrp="1"/>
          </p:cNvSpPr>
          <p:nvPr>
            <p:ph type="title"/>
          </p:nvPr>
        </p:nvSpPr>
        <p:spPr/>
        <p:txBody>
          <a:bodyPr/>
          <a:lstStyle/>
          <a:p>
            <a:r>
              <a:rPr lang="en-US" dirty="0"/>
              <a:t>San Lorenzo River watershed</a:t>
            </a:r>
            <a:br>
              <a:rPr lang="en-US" dirty="0"/>
            </a:br>
            <a:endParaRPr lang="en-US" dirty="0"/>
          </a:p>
        </p:txBody>
      </p:sp>
      <p:pic>
        <p:nvPicPr>
          <p:cNvPr id="2050" name="Picture 2" descr="California Riparian Systems &quot;d0e22976&quot;">
            <a:extLst>
              <a:ext uri="{FF2B5EF4-FFF2-40B4-BE49-F238E27FC236}">
                <a16:creationId xmlns:a16="http://schemas.microsoft.com/office/drawing/2014/main" id="{E29FE992-48A9-96AA-0198-8F52345DBADE}"/>
              </a:ext>
            </a:extLst>
          </p:cNvPr>
          <p:cNvPicPr>
            <a:picLocks noGrp="1" noChangeAspect="1" noChangeArrowheads="1"/>
          </p:cNvPicPr>
          <p:nvPr>
            <p:ph type="pic" idx="13"/>
          </p:nvPr>
        </p:nvPicPr>
        <p:blipFill>
          <a:blip r:embed="rId3" cstate="email">
            <a:extLst>
              <a:ext uri="{28A0092B-C50C-407E-A947-70E740481C1C}">
                <a14:useLocalDpi xmlns:a14="http://schemas.microsoft.com/office/drawing/2010/main"/>
              </a:ext>
            </a:extLst>
          </a:blip>
          <a:srcRect t="7028" b="702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074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DDC2BE-667F-54ED-ED26-A7FA786BD5F6}"/>
              </a:ext>
            </a:extLst>
          </p:cNvPr>
          <p:cNvSpPr>
            <a:spLocks noGrp="1"/>
          </p:cNvSpPr>
          <p:nvPr>
            <p:ph idx="16"/>
          </p:nvPr>
        </p:nvSpPr>
        <p:spPr>
          <a:xfrm>
            <a:off x="6901794" y="2126167"/>
            <a:ext cx="4452005" cy="4050796"/>
          </a:xfrm>
        </p:spPr>
        <p:txBody>
          <a:bodyPr/>
          <a:lstStyle/>
          <a:p>
            <a:r>
              <a:rPr lang="en-US" dirty="0"/>
              <a:t>Region we are in today encompasses Santa Cruz to Santa Barbara</a:t>
            </a:r>
          </a:p>
          <a:p>
            <a:r>
              <a:rPr lang="en-US" dirty="0"/>
              <a:t>All rivers drain to the ocean</a:t>
            </a:r>
          </a:p>
        </p:txBody>
      </p:sp>
      <p:sp>
        <p:nvSpPr>
          <p:cNvPr id="4" name="Title 3">
            <a:extLst>
              <a:ext uri="{FF2B5EF4-FFF2-40B4-BE49-F238E27FC236}">
                <a16:creationId xmlns:a16="http://schemas.microsoft.com/office/drawing/2014/main" id="{26AFCBF9-467C-BE3D-C0CF-E356E5BE8240}"/>
              </a:ext>
            </a:extLst>
          </p:cNvPr>
          <p:cNvSpPr>
            <a:spLocks noGrp="1"/>
          </p:cNvSpPr>
          <p:nvPr>
            <p:ph type="title"/>
          </p:nvPr>
        </p:nvSpPr>
        <p:spPr>
          <a:xfrm>
            <a:off x="6035040" y="681037"/>
            <a:ext cx="5318759" cy="1325563"/>
          </a:xfrm>
        </p:spPr>
        <p:txBody>
          <a:bodyPr/>
          <a:lstStyle/>
          <a:p>
            <a:r>
              <a:rPr lang="en-US" dirty="0"/>
              <a:t>Hydrologic subregions of California</a:t>
            </a:r>
          </a:p>
        </p:txBody>
      </p:sp>
      <p:pic>
        <p:nvPicPr>
          <p:cNvPr id="10" name="Picture Placeholder 9" descr="A map of the state of california&#10;&#10;Description automatically generated">
            <a:extLst>
              <a:ext uri="{FF2B5EF4-FFF2-40B4-BE49-F238E27FC236}">
                <a16:creationId xmlns:a16="http://schemas.microsoft.com/office/drawing/2014/main" id="{D22F6C51-08CE-E6C2-E51C-147E8B219DE5}"/>
              </a:ext>
            </a:extLst>
          </p:cNvPr>
          <p:cNvPicPr>
            <a:picLocks noGrp="1" noChangeAspect="1"/>
          </p:cNvPicPr>
          <p:nvPr>
            <p:ph type="pic" idx="13"/>
          </p:nvPr>
        </p:nvPicPr>
        <p:blipFill>
          <a:blip r:embed="rId3" cstate="email">
            <a:extLst>
              <a:ext uri="{28A0092B-C50C-407E-A947-70E740481C1C}">
                <a14:useLocalDpi xmlns:a14="http://schemas.microsoft.com/office/drawing/2010/main"/>
              </a:ext>
            </a:extLst>
          </a:blip>
          <a:srcRect/>
          <a:stretch>
            <a:fillRect/>
          </a:stretch>
        </p:blipFill>
        <p:spPr>
          <a:xfrm>
            <a:off x="152400" y="152400"/>
            <a:ext cx="5246914" cy="6569075"/>
          </a:xfrm>
        </p:spPr>
      </p:pic>
    </p:spTree>
    <p:extLst>
      <p:ext uri="{BB962C8B-B14F-4D97-AF65-F5344CB8AC3E}">
        <p14:creationId xmlns:p14="http://schemas.microsoft.com/office/powerpoint/2010/main" val="731009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1D00AD-B678-730F-F340-1DE7D2037E93}"/>
              </a:ext>
            </a:extLst>
          </p:cNvPr>
          <p:cNvSpPr txBox="1"/>
          <p:nvPr/>
        </p:nvSpPr>
        <p:spPr>
          <a:xfrm>
            <a:off x="684734" y="14437"/>
            <a:ext cx="10515600" cy="1325563"/>
          </a:xfrm>
          <a:prstGeom prst="rect">
            <a:avLst/>
          </a:prstGeom>
          <a:noFill/>
        </p:spPr>
        <p:txBody>
          <a:bodyPr vert="horz" lIns="91440" tIns="45720" rIns="91440" bIns="45720" rtlCol="0" anchor="ctr">
            <a:normAutofit/>
          </a:bodyPr>
          <a:lstStyle/>
          <a:p>
            <a:pPr>
              <a:lnSpc>
                <a:spcPct val="90000"/>
              </a:lnSpc>
              <a:spcBef>
                <a:spcPct val="0"/>
              </a:spcBef>
              <a:spcAft>
                <a:spcPts val="600"/>
              </a:spcAft>
            </a:pPr>
            <a:r>
              <a:rPr lang="en-US" sz="3500" b="1" i="0" kern="1200" baseline="0">
                <a:solidFill>
                  <a:schemeClr val="bg1"/>
                </a:solidFill>
                <a:effectLst>
                  <a:outerShdw blurRad="50800" dist="38100" dir="2700000" algn="tl" rotWithShape="0">
                    <a:prstClr val="black">
                      <a:alpha val="40000"/>
                    </a:prstClr>
                  </a:outerShdw>
                </a:effectLst>
                <a:latin typeface="Arial" panose="020B0604020202020204" pitchFamily="34" charset="0"/>
                <a:ea typeface="+mj-ea"/>
                <a:cs typeface="Arial" panose="020B0604020202020204" pitchFamily="34" charset="0"/>
              </a:rPr>
              <a:t>Find your watershed at https://water.usgs.gov/wsc/map_index.html</a:t>
            </a:r>
          </a:p>
        </p:txBody>
      </p:sp>
      <p:pic>
        <p:nvPicPr>
          <p:cNvPr id="6" name="Picture 5" descr="A map of the united states&#10;&#10;Description automatically generated">
            <a:extLst>
              <a:ext uri="{FF2B5EF4-FFF2-40B4-BE49-F238E27FC236}">
                <a16:creationId xmlns:a16="http://schemas.microsoft.com/office/drawing/2014/main" id="{1ADF5FD0-B945-B3B6-30F7-D2A459D87AE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38200" y="1825625"/>
            <a:ext cx="10515600" cy="4351338"/>
          </a:xfrm>
          <a:prstGeom prst="rect">
            <a:avLst/>
          </a:prstGeom>
          <a:noFill/>
        </p:spPr>
      </p:pic>
      <p:pic>
        <p:nvPicPr>
          <p:cNvPr id="8" name="Picture 7" descr="A screenshot of a map&#10;&#10;Description automatically generated">
            <a:extLst>
              <a:ext uri="{FF2B5EF4-FFF2-40B4-BE49-F238E27FC236}">
                <a16:creationId xmlns:a16="http://schemas.microsoft.com/office/drawing/2014/main" id="{36D3374A-613D-DA12-4CA8-BF4DA82622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4734" y="14437"/>
            <a:ext cx="9406804" cy="6633593"/>
          </a:xfrm>
          <a:prstGeom prst="rect">
            <a:avLst/>
          </a:prstGeom>
        </p:spPr>
      </p:pic>
      <p:pic>
        <p:nvPicPr>
          <p:cNvPr id="10" name="Picture 9" descr="A map of a large area with green outline&#10;&#10;Description automatically generated">
            <a:extLst>
              <a:ext uri="{FF2B5EF4-FFF2-40B4-BE49-F238E27FC236}">
                <a16:creationId xmlns:a16="http://schemas.microsoft.com/office/drawing/2014/main" id="{5FD2E9CA-BC2B-B31D-0088-2E377074BC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48719" y="12700"/>
            <a:ext cx="7551761" cy="6858000"/>
          </a:xfrm>
          <a:prstGeom prst="rect">
            <a:avLst/>
          </a:prstGeom>
        </p:spPr>
      </p:pic>
      <p:pic>
        <p:nvPicPr>
          <p:cNvPr id="16" name="Picture 15" descr="A map with green lines&#10;&#10;Description automatically generated">
            <a:extLst>
              <a:ext uri="{FF2B5EF4-FFF2-40B4-BE49-F238E27FC236}">
                <a16:creationId xmlns:a16="http://schemas.microsoft.com/office/drawing/2014/main" id="{B15736DF-27D9-DB7B-1486-58899B58D66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46996" y="0"/>
            <a:ext cx="7710808" cy="6858000"/>
          </a:xfrm>
          <a:prstGeom prst="rect">
            <a:avLst/>
          </a:prstGeom>
        </p:spPr>
      </p:pic>
      <p:pic>
        <p:nvPicPr>
          <p:cNvPr id="18" name="Picture 17" descr="A map of a river&#10;&#10;Description automatically generated">
            <a:extLst>
              <a:ext uri="{FF2B5EF4-FFF2-40B4-BE49-F238E27FC236}">
                <a16:creationId xmlns:a16="http://schemas.microsoft.com/office/drawing/2014/main" id="{B24D7822-C599-A278-79E4-D79E350C3D3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57142" y="10963"/>
            <a:ext cx="7597254" cy="6858000"/>
          </a:xfrm>
          <a:prstGeom prst="rect">
            <a:avLst/>
          </a:prstGeom>
        </p:spPr>
      </p:pic>
    </p:spTree>
    <p:extLst>
      <p:ext uri="{BB962C8B-B14F-4D97-AF65-F5344CB8AC3E}">
        <p14:creationId xmlns:p14="http://schemas.microsoft.com/office/powerpoint/2010/main" val="374864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2099CF-37B4-874B-228F-B7C4D74AF59F}"/>
              </a:ext>
            </a:extLst>
          </p:cNvPr>
          <p:cNvSpPr>
            <a:spLocks noGrp="1"/>
          </p:cNvSpPr>
          <p:nvPr>
            <p:ph type="title"/>
          </p:nvPr>
        </p:nvSpPr>
        <p:spPr/>
        <p:txBody>
          <a:bodyPr/>
          <a:lstStyle/>
          <a:p>
            <a:r>
              <a:rPr lang="en-US" dirty="0"/>
              <a:t>Surface water and groundwater</a:t>
            </a:r>
          </a:p>
        </p:txBody>
      </p:sp>
      <p:sp>
        <p:nvSpPr>
          <p:cNvPr id="3" name="Content Placeholder 2">
            <a:extLst>
              <a:ext uri="{FF2B5EF4-FFF2-40B4-BE49-F238E27FC236}">
                <a16:creationId xmlns:a16="http://schemas.microsoft.com/office/drawing/2014/main" id="{5F94DE32-0DDA-33AF-D481-C237E1E75535}"/>
              </a:ext>
            </a:extLst>
          </p:cNvPr>
          <p:cNvSpPr>
            <a:spLocks noGrp="1"/>
          </p:cNvSpPr>
          <p:nvPr>
            <p:ph idx="1"/>
          </p:nvPr>
        </p:nvSpPr>
        <p:spPr/>
        <p:txBody>
          <a:bodyPr/>
          <a:lstStyle/>
          <a:p>
            <a:r>
              <a:rPr lang="en-US" dirty="0"/>
              <a:t>Watersheds include water flowing aboveground such as streams and rivers</a:t>
            </a:r>
          </a:p>
          <a:p>
            <a:r>
              <a:rPr lang="en-US" dirty="0"/>
              <a:t>They also include water flowing belowground in the soil and gaps between rocks underground</a:t>
            </a:r>
          </a:p>
          <a:p>
            <a:r>
              <a:rPr lang="en-US" dirty="0"/>
              <a:t>Surface water and groundwater are interconnected </a:t>
            </a:r>
          </a:p>
          <a:p>
            <a:pPr lvl="1"/>
            <a:r>
              <a:rPr lang="en-US" dirty="0"/>
              <a:t>As much as 60% of stream flow comes from groundwater</a:t>
            </a:r>
          </a:p>
          <a:p>
            <a:pPr lvl="1"/>
            <a:r>
              <a:rPr lang="en-US" dirty="0"/>
              <a:t>Polluted surface waters can contribute to groundwater contamination</a:t>
            </a:r>
          </a:p>
          <a:p>
            <a:endParaRPr lang="en-US" dirty="0"/>
          </a:p>
        </p:txBody>
      </p:sp>
    </p:spTree>
    <p:extLst>
      <p:ext uri="{BB962C8B-B14F-4D97-AF65-F5344CB8AC3E}">
        <p14:creationId xmlns:p14="http://schemas.microsoft.com/office/powerpoint/2010/main" val="1228130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B0F05C-24B4-3E91-7EFF-7BD979DC688B}"/>
              </a:ext>
            </a:extLst>
          </p:cNvPr>
          <p:cNvSpPr>
            <a:spLocks noGrp="1"/>
          </p:cNvSpPr>
          <p:nvPr>
            <p:ph type="title"/>
          </p:nvPr>
        </p:nvSpPr>
        <p:spPr>
          <a:xfrm>
            <a:off x="838200" y="365125"/>
            <a:ext cx="10515600" cy="1325563"/>
          </a:xfrm>
        </p:spPr>
        <p:txBody>
          <a:bodyPr anchor="ctr">
            <a:normAutofit/>
          </a:bodyPr>
          <a:lstStyle/>
          <a:p>
            <a:r>
              <a:rPr lang="en-US" dirty="0"/>
              <a:t>Surface water vs stormwater?</a:t>
            </a:r>
          </a:p>
        </p:txBody>
      </p:sp>
      <p:pic>
        <p:nvPicPr>
          <p:cNvPr id="2" name="Picture 1" descr="A wet road with a drainage ditch&#10;&#10;Description automatically generated">
            <a:extLst>
              <a:ext uri="{FF2B5EF4-FFF2-40B4-BE49-F238E27FC236}">
                <a16:creationId xmlns:a16="http://schemas.microsoft.com/office/drawing/2014/main" id="{FE3F4672-BCF3-E378-FADE-C598558CF5FB}"/>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r="-1" b="-1"/>
          <a:stretch/>
        </p:blipFill>
        <p:spPr>
          <a:xfrm>
            <a:off x="838200" y="1825625"/>
            <a:ext cx="5181600" cy="4351338"/>
          </a:xfrm>
          <a:prstGeom prst="rect">
            <a:avLst/>
          </a:prstGeom>
          <a:noFill/>
          <a:ln w="50800">
            <a:solidFill>
              <a:schemeClr val="bg1"/>
            </a:solidFill>
          </a:ln>
        </p:spPr>
      </p:pic>
      <p:sp>
        <p:nvSpPr>
          <p:cNvPr id="5" name="Content Placeholder 4">
            <a:extLst>
              <a:ext uri="{FF2B5EF4-FFF2-40B4-BE49-F238E27FC236}">
                <a16:creationId xmlns:a16="http://schemas.microsoft.com/office/drawing/2014/main" id="{6DFA2542-5A0B-4B22-2A25-A737E5BA5C2F}"/>
              </a:ext>
            </a:extLst>
          </p:cNvPr>
          <p:cNvSpPr>
            <a:spLocks noGrp="1"/>
          </p:cNvSpPr>
          <p:nvPr>
            <p:ph sz="half" idx="2"/>
          </p:nvPr>
        </p:nvSpPr>
        <p:spPr>
          <a:xfrm>
            <a:off x="6172200" y="1825625"/>
            <a:ext cx="5349240" cy="4351338"/>
          </a:xfrm>
        </p:spPr>
        <p:txBody>
          <a:bodyPr>
            <a:normAutofit/>
          </a:bodyPr>
          <a:lstStyle/>
          <a:p>
            <a:r>
              <a:rPr lang="en-US" sz="2400" dirty="0"/>
              <a:t>“Surface water” means the physical beds and boundaries of receiving waters (perennial, seasonal, and ephemeral streams, rivers, sloughs, wetlands, and lakes), including those natural drainage systems that have been altered by human actions.</a:t>
            </a:r>
          </a:p>
          <a:p>
            <a:r>
              <a:rPr lang="en-US" sz="2400" dirty="0"/>
              <a:t>“Stormwater” means </a:t>
            </a:r>
            <a:r>
              <a:rPr lang="en-US" sz="2400" b="1" u="sng" dirty="0"/>
              <a:t>runoff</a:t>
            </a:r>
            <a:r>
              <a:rPr lang="en-US" sz="2400" dirty="0"/>
              <a:t> during and following precipitation and snowmelt events, including surface runoff and drainage.</a:t>
            </a:r>
          </a:p>
        </p:txBody>
      </p:sp>
      <p:sp>
        <p:nvSpPr>
          <p:cNvPr id="3" name="TextBox 2">
            <a:extLst>
              <a:ext uri="{FF2B5EF4-FFF2-40B4-BE49-F238E27FC236}">
                <a16:creationId xmlns:a16="http://schemas.microsoft.com/office/drawing/2014/main" id="{CFCC068E-522B-7951-FADE-E23D9491CAA1}"/>
              </a:ext>
            </a:extLst>
          </p:cNvPr>
          <p:cNvSpPr txBox="1"/>
          <p:nvPr/>
        </p:nvSpPr>
        <p:spPr>
          <a:xfrm>
            <a:off x="3699934" y="5976908"/>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lickr.com/photos/mpcaphotos/3161563520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888757221"/>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4B06483-DEB7-994B-AD90-C6917F8B1E41}" vid="{770DECAB-4E2D-E149-85FC-6189BEEE2E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34945e8-53ba-4031-8925-86cfb2e30778" xsi:nil="true"/>
    <lcf76f155ced4ddcb4097134ff3c332f xmlns="febb48a7-c5bb-410a-b2dc-73a323ac6ba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DB037243B29EA4EA1F7141DE508AFD3" ma:contentTypeVersion="18" ma:contentTypeDescription="Create a new document." ma:contentTypeScope="" ma:versionID="04ca9aa6e8f4429e9cf21b0c013c19fd">
  <xsd:schema xmlns:xsd="http://www.w3.org/2001/XMLSchema" xmlns:xs="http://www.w3.org/2001/XMLSchema" xmlns:p="http://schemas.microsoft.com/office/2006/metadata/properties" xmlns:ns2="febb48a7-c5bb-410a-b2dc-73a323ac6ba8" xmlns:ns3="834945e8-53ba-4031-8925-86cfb2e30778" targetNamespace="http://schemas.microsoft.com/office/2006/metadata/properties" ma:root="true" ma:fieldsID="2579fb53b3522fd745fa9575bd06f674" ns2:_="" ns3:_="">
    <xsd:import namespace="febb48a7-c5bb-410a-b2dc-73a323ac6ba8"/>
    <xsd:import namespace="834945e8-53ba-4031-8925-86cfb2e3077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b48a7-c5bb-410a-b2dc-73a323ac6b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9ba80e-4ed7-42b5-a1d2-490ece9b84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4945e8-53ba-4031-8925-86cfb2e3077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10b4939-54eb-4ea4-b0ba-e15335a262e9}" ma:internalName="TaxCatchAll" ma:showField="CatchAllData" ma:web="834945e8-53ba-4031-8925-86cfb2e307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2B083D-C381-4DBC-8946-B538D3C87EAB}">
  <ds:schemaRef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terms/"/>
    <ds:schemaRef ds:uri="http://schemas.microsoft.com/office/infopath/2007/PartnerControls"/>
    <ds:schemaRef ds:uri="http://purl.org/dc/elements/1.1/"/>
    <ds:schemaRef ds:uri="febb48a7-c5bb-410a-b2dc-73a323ac6ba8"/>
    <ds:schemaRef ds:uri="834945e8-53ba-4031-8925-86cfb2e30778"/>
    <ds:schemaRef ds:uri="http://purl.org/dc/dcmitype/"/>
  </ds:schemaRefs>
</ds:datastoreItem>
</file>

<file path=customXml/itemProps2.xml><?xml version="1.0" encoding="utf-8"?>
<ds:datastoreItem xmlns:ds="http://schemas.openxmlformats.org/officeDocument/2006/customXml" ds:itemID="{521CB0C7-E8B1-4867-A816-B24255818845}">
  <ds:schemaRefs>
    <ds:schemaRef ds:uri="http://schemas.microsoft.com/sharepoint/v3/contenttype/forms"/>
  </ds:schemaRefs>
</ds:datastoreItem>
</file>

<file path=customXml/itemProps3.xml><?xml version="1.0" encoding="utf-8"?>
<ds:datastoreItem xmlns:ds="http://schemas.openxmlformats.org/officeDocument/2006/customXml" ds:itemID="{EF26F1E9-43EF-42CC-8C42-8254EF6BB1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bb48a7-c5bb-410a-b2dc-73a323ac6ba8"/>
    <ds:schemaRef ds:uri="834945e8-53ba-4031-8925-86cfb2e307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1770</TotalTime>
  <Words>2486</Words>
  <Application>Microsoft Macintosh PowerPoint</Application>
  <PresentationFormat>Widescreen</PresentationFormat>
  <Paragraphs>193</Paragraphs>
  <Slides>26</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Google Sans</vt:lpstr>
      <vt:lpstr>Times New Roman</vt:lpstr>
      <vt:lpstr>Office Theme</vt:lpstr>
      <vt:lpstr>Know Your Water</vt:lpstr>
      <vt:lpstr>Watersheds</vt:lpstr>
      <vt:lpstr>PowerPoint Presentation</vt:lpstr>
      <vt:lpstr>PowerPoint Presentation</vt:lpstr>
      <vt:lpstr>San Lorenzo River watershed </vt:lpstr>
      <vt:lpstr>Hydrologic subregions of California</vt:lpstr>
      <vt:lpstr>PowerPoint Presentation</vt:lpstr>
      <vt:lpstr>Surface water and groundwater</vt:lpstr>
      <vt:lpstr>Surface water vs stormwater?</vt:lpstr>
      <vt:lpstr>PowerPoint Presentation</vt:lpstr>
      <vt:lpstr>PowerPoint Presentation</vt:lpstr>
      <vt:lpstr>PowerPoint Presentation</vt:lpstr>
      <vt:lpstr>PowerPoint Presentation</vt:lpstr>
      <vt:lpstr>Nonpoint source pollution </vt:lpstr>
      <vt:lpstr>Where do drains flow?</vt:lpstr>
      <vt:lpstr>How do pesticide and fertilizers enter waterways?</vt:lpstr>
      <vt:lpstr>PowerPoint Presentation</vt:lpstr>
      <vt:lpstr>Water Quality</vt:lpstr>
      <vt:lpstr>Water quality</vt:lpstr>
      <vt:lpstr>PowerPoint Presentation</vt:lpstr>
      <vt:lpstr>PowerPoint Presentation</vt:lpstr>
      <vt:lpstr>PowerPoint Presentation</vt:lpstr>
      <vt:lpstr>What you do in your home and landscape affects our water and health!</vt:lpstr>
      <vt:lpstr>Resources</vt:lpstr>
      <vt:lpstr>PowerPoint Presentation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your Water</dc:title>
  <dc:creator>Lauren Fordyce</dc:creator>
  <cp:lastModifiedBy>Lauren Fordyce</cp:lastModifiedBy>
  <cp:revision>5</cp:revision>
  <dcterms:created xsi:type="dcterms:W3CDTF">2024-07-02T19:47:06Z</dcterms:created>
  <dcterms:modified xsi:type="dcterms:W3CDTF">2024-08-19T22:47:37Z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0x010100DDB037243B29EA4EA1F7141DE508AFD3</vt:lpwstr>
  </property>
  <property fmtid="{D5CDD505-2E9C-101B-9397-08002B2CF9AE}" pid="3" name="MediaServiceImageTags">
    <vt:lpwstr/>
  </property>
</Properties>
</file>