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1" r:id="rId1"/>
    <p:sldMasterId id="2147483722" r:id="rId2"/>
    <p:sldMasterId id="2147483724" r:id="rId3"/>
    <p:sldMasterId id="2147483725" r:id="rId4"/>
    <p:sldMasterId id="2147483749" r:id="rId5"/>
    <p:sldMasterId id="2147483758" r:id="rId6"/>
    <p:sldMasterId id="2147483770" r:id="rId7"/>
    <p:sldMasterId id="2147483787" r:id="rId8"/>
  </p:sldMasterIdLst>
  <p:notesMasterIdLst>
    <p:notesMasterId r:id="rId54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6" r:id="rId15"/>
    <p:sldId id="465" r:id="rId16"/>
    <p:sldId id="466" r:id="rId17"/>
    <p:sldId id="467" r:id="rId18"/>
    <p:sldId id="468" r:id="rId19"/>
    <p:sldId id="262" r:id="rId20"/>
    <p:sldId id="263" r:id="rId21"/>
    <p:sldId id="264" r:id="rId22"/>
    <p:sldId id="265" r:id="rId23"/>
    <p:sldId id="469" r:id="rId24"/>
    <p:sldId id="268" r:id="rId25"/>
    <p:sldId id="273" r:id="rId26"/>
    <p:sldId id="459" r:id="rId27"/>
    <p:sldId id="460" r:id="rId28"/>
    <p:sldId id="461" r:id="rId29"/>
    <p:sldId id="462" r:id="rId30"/>
    <p:sldId id="463" r:id="rId31"/>
    <p:sldId id="303" r:id="rId32"/>
    <p:sldId id="299" r:id="rId33"/>
    <p:sldId id="301" r:id="rId34"/>
    <p:sldId id="300" r:id="rId35"/>
    <p:sldId id="289" r:id="rId36"/>
    <p:sldId id="281" r:id="rId37"/>
    <p:sldId id="470" r:id="rId38"/>
    <p:sldId id="471" r:id="rId39"/>
    <p:sldId id="478" r:id="rId40"/>
    <p:sldId id="477" r:id="rId41"/>
    <p:sldId id="473" r:id="rId42"/>
    <p:sldId id="474" r:id="rId43"/>
    <p:sldId id="475" r:id="rId44"/>
    <p:sldId id="476" r:id="rId45"/>
    <p:sldId id="280" r:id="rId46"/>
    <p:sldId id="479" r:id="rId47"/>
    <p:sldId id="472" r:id="rId48"/>
    <p:sldId id="293" r:id="rId49"/>
    <p:sldId id="271" r:id="rId50"/>
    <p:sldId id="267" r:id="rId51"/>
    <p:sldId id="302" r:id="rId52"/>
    <p:sldId id="272" r:id="rId5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Helvetica Neue" panose="020B0604020202020204" charset="0"/>
      <p:regular r:id="rId65"/>
      <p:bold r:id="rId66"/>
      <p:italic r:id="rId67"/>
      <p:boldItalic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  <p:embeddedFont>
      <p:font typeface="Trebuchet MS" panose="020B0603020202020204" pitchFamily="34" charset="0"/>
      <p:regular r:id="rId73"/>
      <p:bold r:id="rId74"/>
      <p:italic r:id="rId75"/>
      <p:boldItalic r:id="rId76"/>
    </p:embeddedFont>
    <p:embeddedFont>
      <p:font typeface="Wingdings 3" panose="05040102010807070707" pitchFamily="18" charset="2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55"/>
    <p:restoredTop sz="94694"/>
  </p:normalViewPr>
  <p:slideViewPr>
    <p:cSldViewPr snapToGrid="0">
      <p:cViewPr varScale="1">
        <p:scale>
          <a:sx n="86" d="100"/>
          <a:sy n="86" d="100"/>
        </p:scale>
        <p:origin x="66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7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18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3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tyservices.ucdavis.edu/units/occupational-health/ergonomics/office-computer/stretches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f61608a4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gf61608a42a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1" name="Google Shape;481;gf61608a42a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7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83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56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06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87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7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00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06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f5e54c579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300"/>
              </a:spcAft>
              <a:buNone/>
            </a:pPr>
            <a:endParaRPr dirty="0"/>
          </a:p>
        </p:txBody>
      </p:sp>
      <p:sp>
        <p:nvSpPr>
          <p:cNvPr id="626" name="Google Shape;626;gcf5e54c57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6C51-EB79-4CC3-A4F1-5A33A56D0B0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00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d8c884101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d8c884101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094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36C51-EB79-4CC3-A4F1-5A33A56D0B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4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6C51-EB79-4CC3-A4F1-5A33A56D0B0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2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b3d404c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16b3d404c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7" name="Google Shape;577;g116b3d404c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34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b3d404c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16b3d404c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7" name="Google Shape;577;g116b3d404c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852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b3d404c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16b3d404c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7" name="Google Shape;577;g116b3d404c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721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2c7bfec27d_1_6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2c7bfec27d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c7f0295a03_2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MARK - next a few updates….</a:t>
            </a:r>
            <a:endParaRPr dirty="0"/>
          </a:p>
        </p:txBody>
      </p:sp>
      <p:sp>
        <p:nvSpPr>
          <p:cNvPr id="680" name="Google Shape;680;gc7f0295a03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 this to chat: Learning &amp; Development landing page: https://</a:t>
            </a:r>
            <a:r>
              <a:rPr lang="en-US" dirty="0" err="1"/>
              <a:t>ucanr.edu</a:t>
            </a:r>
            <a:r>
              <a:rPr lang="en-US" dirty="0"/>
              <a:t>/sites/</a:t>
            </a:r>
            <a:r>
              <a:rPr lang="en-US" dirty="0" err="1"/>
              <a:t>Professional_Development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1105-EBF6-1548-9499-5B7FFB1D92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0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1105-EBF6-1548-9499-5B7FFB1D92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725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E8E5D-CE3C-4B82-9927-CF3447141E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03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1cecbd63afccfc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11cecbd63afccfc7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9" name="Google Shape;499;g11cecbd63afccfc7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3d268aab8a_4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3" name="Google Shape;703;g13d268aab8a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3d268aab8a_4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3" name="Google Shape;703;g13d268aab8a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2130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ucanr.edu</a:t>
            </a:r>
            <a:r>
              <a:rPr lang="en-US" dirty="0"/>
              <a:t>/sites/</a:t>
            </a:r>
            <a:r>
              <a:rPr lang="en-US" dirty="0" err="1"/>
              <a:t>deialliance</a:t>
            </a:r>
            <a:r>
              <a:rPr lang="en-US" dirty="0"/>
              <a:t>/</a:t>
            </a:r>
            <a:r>
              <a:rPr lang="en-US" dirty="0" err="1"/>
              <a:t>DEI_Alliance_Home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C1105-EBF6-1548-9499-5B7FFB1D92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733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c7f0295a03_2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7" name="Google Shape;797;gc7f0295a03_2_10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Remind that recording and Q&amp;A will be posted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Next town hall date</a:t>
            </a:r>
            <a:endParaRPr dirty="0"/>
          </a:p>
        </p:txBody>
      </p:sp>
      <p:sp>
        <p:nvSpPr>
          <p:cNvPr id="798" name="Google Shape;798;gc7f0295a03_2_10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c7f0295a03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0" name="Google Shape;610;gc7f0295a03_2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1" name="Google Shape;611;gc7f0295a03_2_5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b3d404c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g116b3d404c7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food</a:t>
            </a:r>
            <a:endParaRPr dirty="0"/>
          </a:p>
        </p:txBody>
      </p:sp>
      <p:sp>
        <p:nvSpPr>
          <p:cNvPr id="577" name="Google Shape;577;g116b3d404c7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f5e54c579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300"/>
              </a:spcAft>
              <a:buNone/>
            </a:pPr>
            <a:endParaRPr dirty="0"/>
          </a:p>
        </p:txBody>
      </p:sp>
      <p:sp>
        <p:nvSpPr>
          <p:cNvPr id="626" name="Google Shape;626;gcf5e54c57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8635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c7f0295a03_2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c7f0295a03_2_6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10, 2 and 4 stretches, </a:t>
            </a:r>
            <a:r>
              <a:rPr lang="en" sz="1200" u="sng" dirty="0">
                <a:solidFill>
                  <a:schemeClr val="hlin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  <a:hlinkClick r:id="rId3"/>
              </a:rPr>
              <a:t>https://safetyservices.ucdavis.edu/units/occupational-health/ergonomics/office-computer/stretches</a:t>
            </a:r>
            <a:endParaRPr dirty="0"/>
          </a:p>
        </p:txBody>
      </p:sp>
      <p:sp>
        <p:nvSpPr>
          <p:cNvPr id="619" name="Google Shape;619;gc7f0295a03_2_6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e5c497d1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ge5c497d18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belonging</a:t>
            </a:r>
            <a:endParaRPr dirty="0"/>
          </a:p>
        </p:txBody>
      </p:sp>
      <p:sp>
        <p:nvSpPr>
          <p:cNvPr id="510" name="Google Shape;510;ge5c497d18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c7f0295a03_2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 - we have 10-15 min</a:t>
            </a:r>
            <a:endParaRPr/>
          </a:p>
        </p:txBody>
      </p:sp>
      <p:sp>
        <p:nvSpPr>
          <p:cNvPr id="520" name="Google Shape;520;gc7f0295a03_2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06ed16637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06ed16637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2383a0981b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65" name="Google Shape;565;g12383a0981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2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472076-BA94-4D93-ABF8-61D5CC7109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2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8" cy="119870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513550" y="235340"/>
            <a:ext cx="8113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03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9870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513550" y="235340"/>
            <a:ext cx="8113379" cy="57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32311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28650" y="7929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  <a:defRPr sz="34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28651" y="3271035"/>
            <a:ext cx="2560582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67" name="Google Shape;67;p15"/>
          <p:cNvSpPr/>
          <p:nvPr/>
        </p:nvSpPr>
        <p:spPr>
          <a:xfrm>
            <a:off x="6421583" y="4630763"/>
            <a:ext cx="2722417" cy="5127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628650" y="3792905"/>
            <a:ext cx="2144316" cy="39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3"/>
          </p:nvPr>
        </p:nvSpPr>
        <p:spPr>
          <a:xfrm>
            <a:off x="628651" y="2062913"/>
            <a:ext cx="6199414" cy="59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057" y="4680652"/>
            <a:ext cx="2204357" cy="305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1813334" y="601724"/>
            <a:ext cx="6477900" cy="19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Gill Sans"/>
              <a:buNone/>
              <a:defRPr sz="5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813335" y="2648403"/>
            <a:ext cx="64779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0" i="0" cap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74" name="Google Shape;74;p16"/>
          <p:cNvSpPr txBox="1">
            <a:spLocks noGrp="1"/>
          </p:cNvSpPr>
          <p:nvPr>
            <p:ph type="dt" idx="10"/>
          </p:nvPr>
        </p:nvSpPr>
        <p:spPr>
          <a:xfrm>
            <a:off x="5665604" y="247778"/>
            <a:ext cx="26256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1812375" y="246980"/>
            <a:ext cx="37305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078248" y="599230"/>
            <a:ext cx="6084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7" name="Google Shape;77;p16"/>
          <p:cNvCxnSpPr/>
          <p:nvPr/>
        </p:nvCxnSpPr>
        <p:spPr>
          <a:xfrm>
            <a:off x="1813335" y="2646407"/>
            <a:ext cx="64779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1088684" y="603389"/>
            <a:ext cx="7202400" cy="7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1088684" y="1511799"/>
            <a:ext cx="7202400" cy="25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5665604" y="247778"/>
            <a:ext cx="26256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1088684" y="246980"/>
            <a:ext cx="44541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360045" y="599230"/>
            <a:ext cx="6084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4" name="Google Shape;84;p17"/>
          <p:cNvCxnSpPr/>
          <p:nvPr/>
        </p:nvCxnSpPr>
        <p:spPr>
          <a:xfrm>
            <a:off x="1090422" y="1385316"/>
            <a:ext cx="72057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32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628650" y="79299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84" name="Google Shape;184;p33"/>
          <p:cNvSpPr txBox="1">
            <a:spLocks noGrp="1"/>
          </p:cNvSpPr>
          <p:nvPr>
            <p:ph type="body" idx="1"/>
          </p:nvPr>
        </p:nvSpPr>
        <p:spPr>
          <a:xfrm>
            <a:off x="628650" y="3271035"/>
            <a:ext cx="25605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5" name="Google Shape;185;p33"/>
          <p:cNvSpPr/>
          <p:nvPr/>
        </p:nvSpPr>
        <p:spPr>
          <a:xfrm>
            <a:off x="6421583" y="4630763"/>
            <a:ext cx="2722500" cy="51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2"/>
          </p:nvPr>
        </p:nvSpPr>
        <p:spPr>
          <a:xfrm>
            <a:off x="628650" y="3792905"/>
            <a:ext cx="2144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3"/>
          </p:nvPr>
        </p:nvSpPr>
        <p:spPr>
          <a:xfrm>
            <a:off x="628650" y="2062913"/>
            <a:ext cx="61995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88" name="Google Shape;18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2057" y="4680652"/>
            <a:ext cx="2204358" cy="305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8" cy="119870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>
            <a:spLocks noGrp="1"/>
          </p:cNvSpPr>
          <p:nvPr>
            <p:ph type="title"/>
          </p:nvPr>
        </p:nvSpPr>
        <p:spPr>
          <a:xfrm>
            <a:off x="513550" y="235340"/>
            <a:ext cx="81135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92" name="Google Shape;19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b="0" i="0">
                <a:solidFill>
                  <a:srgbClr val="8888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211" name="Google Shape;211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16" name="Google Shape;216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7" name="Google Shape;217;p3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8" name="Google Shape;21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23" name="Google Shape;223;p3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5" name="Google Shape;225;p3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7" name="Google Shape;227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32" name="Google Shape;232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 dirty="0"/>
          </a:p>
        </p:txBody>
      </p:sp>
      <p:sp>
        <p:nvSpPr>
          <p:cNvPr id="243" name="Google Shape;243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48" name="Google Shape;248;p4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9" name="Google Shape;249;p4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 dirty="0"/>
          </a:p>
        </p:txBody>
      </p:sp>
      <p:sp>
        <p:nvSpPr>
          <p:cNvPr id="250" name="Google Shape;250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55" name="Google Shape;255;p4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6" name="Google Shape;256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61" name="Google Shape;261;p4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62" name="Google Shape;262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lumn Text">
  <p:cSld name="Two Column 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6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46"/>
          <p:cNvSpPr txBox="1">
            <a:spLocks noGrp="1"/>
          </p:cNvSpPr>
          <p:nvPr>
            <p:ph type="title"/>
          </p:nvPr>
        </p:nvSpPr>
        <p:spPr>
          <a:xfrm>
            <a:off x="628650" y="454231"/>
            <a:ext cx="78867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1"/>
              </a:buClr>
              <a:buSzPts val="2400"/>
              <a:buFont typeface="Arial"/>
              <a:buNone/>
              <a:defRPr b="0" i="0">
                <a:solidFill>
                  <a:srgbClr val="0055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68" name="Google Shape;268;p46"/>
          <p:cNvSpPr txBox="1">
            <a:spLocks noGrp="1"/>
          </p:cNvSpPr>
          <p:nvPr>
            <p:ph type="body" idx="1"/>
          </p:nvPr>
        </p:nvSpPr>
        <p:spPr>
          <a:xfrm>
            <a:off x="628654" y="1369222"/>
            <a:ext cx="3837000" cy="30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6"/>
          <p:cNvSpPr txBox="1">
            <a:spLocks noGrp="1"/>
          </p:cNvSpPr>
          <p:nvPr>
            <p:ph type="body" idx="2"/>
          </p:nvPr>
        </p:nvSpPr>
        <p:spPr>
          <a:xfrm>
            <a:off x="4673014" y="1369222"/>
            <a:ext cx="3842400" cy="30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93" y="0"/>
            <a:ext cx="9192981" cy="121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7"/>
          <p:cNvSpPr txBox="1">
            <a:spLocks noGrp="1"/>
          </p:cNvSpPr>
          <p:nvPr>
            <p:ph type="title"/>
          </p:nvPr>
        </p:nvSpPr>
        <p:spPr>
          <a:xfrm>
            <a:off x="513550" y="41309"/>
            <a:ext cx="8227500" cy="9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73" name="Google Shape;273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91" y="0"/>
            <a:ext cx="9192981" cy="121285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8"/>
          <p:cNvSpPr txBox="1">
            <a:spLocks noGrp="1"/>
          </p:cNvSpPr>
          <p:nvPr>
            <p:ph type="title"/>
          </p:nvPr>
        </p:nvSpPr>
        <p:spPr>
          <a:xfrm>
            <a:off x="513550" y="1082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0" i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80" name="Google Shape;280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4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None/>
              <a:defRPr sz="2400" b="0" i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286" name="Google Shape;286;p49"/>
          <p:cNvSpPr txBox="1">
            <a:spLocks noGrp="1"/>
          </p:cNvSpPr>
          <p:nvPr>
            <p:ph type="body" idx="1"/>
          </p:nvPr>
        </p:nvSpPr>
        <p:spPr>
          <a:xfrm>
            <a:off x="457200" y="685800"/>
            <a:ext cx="82296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7" name="Google Shape;287;p49"/>
          <p:cNvSpPr txBox="1"/>
          <p:nvPr/>
        </p:nvSpPr>
        <p:spPr>
          <a:xfrm>
            <a:off x="8570312" y="4798381"/>
            <a:ext cx="3453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710513" y="2360489"/>
            <a:ext cx="7886700" cy="18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title"/>
          </p:nvPr>
        </p:nvSpPr>
        <p:spPr>
          <a:xfrm>
            <a:off x="710513" y="122186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1F62"/>
              </a:buClr>
              <a:buSzPts val="3300"/>
              <a:buFont typeface="Arial"/>
              <a:buNone/>
              <a:defRPr b="1" i="0">
                <a:solidFill>
                  <a:srgbClr val="531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91" name="Google Shape;291;p5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" y="4605664"/>
            <a:ext cx="1564872" cy="57843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0"/>
          <p:cNvSpPr txBox="1"/>
          <p:nvPr/>
        </p:nvSpPr>
        <p:spPr>
          <a:xfrm>
            <a:off x="3280719" y="4792746"/>
            <a:ext cx="5750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California's CalFresh Healthy Living, with funding from the United States Department of Agriculture’s Supplemental Nutrition Assistance Program – USDA SNAP, produced this material. These institutions are equal opportunity providers and employers. For important nutrition information, visit www.CalFreshHealthyLiving.org. </a:t>
            </a:r>
            <a:endParaRPr sz="4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59" y="4723372"/>
            <a:ext cx="2465174" cy="346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CA8BD-0DB8-644A-9282-E9F3E48811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"/>
            <a:ext cx="9144000" cy="5323114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88C916-3666-9740-89F0-549B7BA7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2993"/>
            <a:ext cx="7886700" cy="99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37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F8CCC4-58F0-AE4A-83B2-DFB6FD6EA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3271035"/>
            <a:ext cx="2560582" cy="4953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0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Presented by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40280E-9AA3-484F-A058-312163E8EC4A}"/>
              </a:ext>
            </a:extLst>
          </p:cNvPr>
          <p:cNvSpPr/>
          <p:nvPr userDrawn="1"/>
        </p:nvSpPr>
        <p:spPr>
          <a:xfrm>
            <a:off x="6421582" y="4630762"/>
            <a:ext cx="2722418" cy="51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3F913D-44F0-6943-AF7B-1B5EDA4EA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3792912"/>
            <a:ext cx="2144316" cy="398860"/>
          </a:xfrm>
        </p:spPr>
        <p:txBody>
          <a:bodyPr>
            <a:normAutofit/>
          </a:bodyPr>
          <a:lstStyle>
            <a:lvl1pPr marL="0" indent="0" algn="l">
              <a:buNone/>
              <a:defRPr sz="1013">
                <a:solidFill>
                  <a:schemeClr val="bg1"/>
                </a:solidFill>
              </a:defRPr>
            </a:lvl1pPr>
            <a:lvl2pPr marL="257163" indent="0">
              <a:buNone/>
              <a:defRPr/>
            </a:lvl2pPr>
            <a:lvl3pPr marL="514325" indent="0">
              <a:buNone/>
              <a:defRPr/>
            </a:lvl3pPr>
            <a:lvl4pPr marL="771487" indent="0">
              <a:buNone/>
              <a:defRPr/>
            </a:lvl4pPr>
            <a:lvl5pPr marL="1028649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FFB7-E6B7-604F-AB8A-3636592F9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5" y="2062913"/>
            <a:ext cx="6199415" cy="598644"/>
          </a:xfrm>
        </p:spPr>
        <p:txBody>
          <a:bodyPr>
            <a:noAutofit/>
          </a:bodyPr>
          <a:lstStyle>
            <a:lvl1pPr marL="0" indent="0" algn="l">
              <a:buNone/>
              <a:defRPr sz="2025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822650-545A-7045-9C38-BC4EE4FD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63" y="4680652"/>
            <a:ext cx="2204357" cy="3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9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24058"/>
            <a:ext cx="6858000" cy="1790700"/>
          </a:xfrm>
        </p:spPr>
        <p:txBody>
          <a:bodyPr anchor="b">
            <a:normAutofit/>
          </a:bodyPr>
          <a:lstStyle>
            <a:lvl1pPr algn="ctr">
              <a:defRPr sz="30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05404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46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63" indent="0" algn="ctr">
              <a:buNone/>
              <a:defRPr sz="1125"/>
            </a:lvl2pPr>
            <a:lvl3pPr marL="514325" indent="0" algn="ctr">
              <a:buNone/>
              <a:defRPr sz="1013"/>
            </a:lvl3pPr>
            <a:lvl4pPr marL="771487" indent="0" algn="ctr">
              <a:buNone/>
              <a:defRPr sz="900"/>
            </a:lvl4pPr>
            <a:lvl5pPr marL="1028649" indent="0" algn="ctr">
              <a:buNone/>
              <a:defRPr sz="900"/>
            </a:lvl5pPr>
            <a:lvl6pPr marL="1285811" indent="0" algn="ctr">
              <a:buNone/>
              <a:defRPr sz="900"/>
            </a:lvl6pPr>
            <a:lvl7pPr marL="1542973" indent="0" algn="ctr">
              <a:buNone/>
              <a:defRPr sz="900"/>
            </a:lvl7pPr>
            <a:lvl8pPr marL="1800135" indent="0" algn="ctr">
              <a:buNone/>
              <a:defRPr sz="900"/>
            </a:lvl8pPr>
            <a:lvl9pPr marL="2057298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AC313-4F1F-2A45-AB18-3446BB9C1FC8}"/>
              </a:ext>
            </a:extLst>
          </p:cNvPr>
          <p:cNvSpPr/>
          <p:nvPr userDrawn="1"/>
        </p:nvSpPr>
        <p:spPr>
          <a:xfrm>
            <a:off x="6417010" y="4704656"/>
            <a:ext cx="2268416" cy="399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462CB-6DB5-CA46-B0C3-8D9C222928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1" y="4079612"/>
            <a:ext cx="2842581" cy="394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DB12B-3AB0-B14A-95E8-50F5D33B7B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3" y="-85647"/>
            <a:ext cx="9261679" cy="739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30DE3-AC00-864A-ADFE-9CA427BB8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58840" y="4519449"/>
            <a:ext cx="9261679" cy="7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2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51628"/>
            <a:ext cx="7886700" cy="817597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63" baseline="0"/>
            </a:lvl1pPr>
            <a:lvl2pPr>
              <a:defRPr sz="1238" baseline="0"/>
            </a:lvl2pPr>
            <a:lvl3pPr>
              <a:defRPr sz="1013" baseline="0"/>
            </a:lvl3pPr>
            <a:lvl4pPr>
              <a:defRPr sz="900" baseline="0"/>
            </a:lvl4pPr>
            <a:lvl5pPr>
              <a:defRPr sz="9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16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99" y="-38067"/>
            <a:ext cx="9211675" cy="518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4731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18686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6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183E1F-7B6F-1646-B58A-05E4D8F05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44" y="4711016"/>
            <a:ext cx="2127606" cy="2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62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E05A-6A19-714F-848E-32E7E202E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838" y="-38066"/>
            <a:ext cx="9211674" cy="4914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04731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18686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6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32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57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3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5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0785"/>
            <a:ext cx="7886700" cy="667391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51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9143994" cy="119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551" y="102275"/>
            <a:ext cx="7886700" cy="994172"/>
          </a:xfrm>
          <a:noFill/>
        </p:spPr>
        <p:txBody>
          <a:bodyPr>
            <a:normAutofit/>
          </a:bodyPr>
          <a:lstStyle>
            <a:lvl1pPr>
              <a:defRPr sz="2363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1198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555" y="235340"/>
            <a:ext cx="8113379" cy="575646"/>
          </a:xfrm>
          <a:noFill/>
        </p:spPr>
        <p:txBody>
          <a:bodyPr>
            <a:normAutofit/>
          </a:bodyPr>
          <a:lstStyle>
            <a:lvl1pPr>
              <a:defRPr sz="1969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7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493" y="7"/>
            <a:ext cx="9192986" cy="121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550" y="102268"/>
            <a:ext cx="8227678" cy="942761"/>
          </a:xfrm>
          <a:noFill/>
        </p:spPr>
        <p:txBody>
          <a:bodyPr>
            <a:normAutofit/>
          </a:bodyPr>
          <a:lstStyle>
            <a:lvl1pPr>
              <a:defRPr sz="1969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61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DBB1BB-D2E3-8E41-AA94-A70F0C769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492" y="7"/>
            <a:ext cx="9192983" cy="121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551" y="102275"/>
            <a:ext cx="7886700" cy="994172"/>
          </a:xfrm>
          <a:noFill/>
        </p:spPr>
        <p:txBody>
          <a:bodyPr>
            <a:normAutofit/>
          </a:bodyPr>
          <a:lstStyle>
            <a:lvl1pPr>
              <a:defRPr sz="2363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24928A-1E60-514D-A9CC-960B78A9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226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71C8D-2A51-D246-AA94-E9CB910FBB98}"/>
              </a:ext>
            </a:extLst>
          </p:cNvPr>
          <p:cNvSpPr/>
          <p:nvPr userDrawn="1"/>
        </p:nvSpPr>
        <p:spPr>
          <a:xfrm>
            <a:off x="6354441" y="4672795"/>
            <a:ext cx="2335557" cy="470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18012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3" indent="0">
              <a:buNone/>
              <a:defRPr sz="788"/>
            </a:lvl2pPr>
            <a:lvl3pPr marL="514325" indent="0">
              <a:buNone/>
              <a:defRPr sz="675"/>
            </a:lvl3pPr>
            <a:lvl4pPr marL="771487" indent="0">
              <a:buNone/>
              <a:defRPr sz="563"/>
            </a:lvl4pPr>
            <a:lvl5pPr marL="1028649" indent="0">
              <a:buNone/>
              <a:defRPr sz="563"/>
            </a:lvl5pPr>
            <a:lvl6pPr marL="1285811" indent="0">
              <a:buNone/>
              <a:defRPr sz="563"/>
            </a:lvl6pPr>
            <a:lvl7pPr marL="1542973" indent="0">
              <a:buNone/>
              <a:defRPr sz="563"/>
            </a:lvl7pPr>
            <a:lvl8pPr marL="1800135" indent="0">
              <a:buNone/>
              <a:defRPr sz="563"/>
            </a:lvl8pPr>
            <a:lvl9pPr marL="2057298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1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56911" y="97972"/>
            <a:ext cx="3883679" cy="4943135"/>
          </a:xfrm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28108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651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B5A84DAB-EC3E-0B44-B20D-4056EC3F012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5156911" y="100183"/>
            <a:ext cx="3883679" cy="494313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33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4305" y="114305"/>
            <a:ext cx="3853355" cy="492680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688AFC-0F3C-934F-ACB2-4EF128FCF6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58492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94EB706-0D78-4B4D-9752-B222D4B4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8492" y="4767270"/>
            <a:ext cx="2057400" cy="273844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E93944E4-DF33-4C41-8E07-6F86F4A7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7F958F-69A1-D94A-976F-4605308CC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2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E2F57-8BC4-4C49-9F97-4B6098A8A6BB}"/>
              </a:ext>
            </a:extLst>
          </p:cNvPr>
          <p:cNvSpPr/>
          <p:nvPr userDrawn="1"/>
        </p:nvSpPr>
        <p:spPr>
          <a:xfrm>
            <a:off x="6477005" y="4675422"/>
            <a:ext cx="2122715" cy="36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6006699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56907" y="97974"/>
            <a:ext cx="3889122" cy="245887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156911" y="2586660"/>
            <a:ext cx="3889123" cy="244397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28108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651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56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14301" y="163285"/>
            <a:ext cx="3870500" cy="240846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14301" y="2571757"/>
            <a:ext cx="3870500" cy="246935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B5C06A-4695-D04A-B4EC-9611DA53EE0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58492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7C7B9C6-41DC-8E4C-AC0C-BF219311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8492" y="4767270"/>
            <a:ext cx="2057400" cy="273844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1982A7A-1223-C34E-B84C-91F80443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B182AA3-5BE9-FB41-8469-AA22466C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2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BA4694-FB48-6F4A-8A5C-D1D81285C306}"/>
              </a:ext>
            </a:extLst>
          </p:cNvPr>
          <p:cNvSpPr/>
          <p:nvPr userDrawn="1"/>
        </p:nvSpPr>
        <p:spPr>
          <a:xfrm>
            <a:off x="6477005" y="4675422"/>
            <a:ext cx="2122715" cy="36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541981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81153" y="142875"/>
            <a:ext cx="2048548" cy="240735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9047" y="142875"/>
            <a:ext cx="1792106" cy="241182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189052" y="2564697"/>
            <a:ext cx="3840653" cy="240735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28108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2F85374-D0B7-6940-BDEE-221BD6F422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651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EE63C50-1412-2E42-A934-5BA2B928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5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Righ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28108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44ADF4-4A34-FF4B-B28E-F0DA464C76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49495" y="2671770"/>
            <a:ext cx="2137135" cy="2369342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C6B3AA-21EE-4D48-B66A-5607DDB3A8F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286626" y="2671763"/>
            <a:ext cx="1750220" cy="236934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EBB1F3C-E931-3844-833F-B99E12BCA60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136697" y="112939"/>
            <a:ext cx="3900151" cy="2558827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2D27C7D-F2B9-8F43-8A9D-7FB590B10F5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651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6FD241-EACA-E94A-BED0-4225E29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43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79FB5E-8D60-F34A-BDAC-7D2C449BB5B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58492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58492" y="4767270"/>
            <a:ext cx="2057400" cy="273844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4992B99-9973-4F4A-A703-2D8443A0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C298B6B-BF39-3843-8902-AF9A00E8C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78050" y="178051"/>
            <a:ext cx="1846385" cy="2084657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D100450A-C4B4-C445-AD3C-2E402A21C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195880" y="178043"/>
            <a:ext cx="1788796" cy="2084658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BF57ABBD-43FE-3444-A52E-AEE5B2C4D5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78047" y="2426683"/>
            <a:ext cx="3806631" cy="2538781"/>
          </a:xfr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8765529-376F-D74F-B0E8-FAF8CDCB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2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378A8D-9A34-FB4D-A95C-22FDADEBF2DA}"/>
              </a:ext>
            </a:extLst>
          </p:cNvPr>
          <p:cNvSpPr/>
          <p:nvPr userDrawn="1"/>
        </p:nvSpPr>
        <p:spPr>
          <a:xfrm>
            <a:off x="6477005" y="4675422"/>
            <a:ext cx="2122715" cy="36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64474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ictureLeft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FC1475E7-C14F-E446-8414-83DF6441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8492" y="4767270"/>
            <a:ext cx="2057400" cy="273844"/>
          </a:xfrm>
        </p:spPr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65ABCE9-2F11-F34E-B0DB-AA9F0963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36FE405-E176-BB45-9B4B-1F865C9F7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5731" y="2855958"/>
            <a:ext cx="2064859" cy="2116099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6633653-4F6F-5241-9C3E-088CD293248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2201574" y="2860930"/>
            <a:ext cx="1783102" cy="2111121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7E68BAB-DEDD-C848-9DE4-0062DD19E02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35732" y="171453"/>
            <a:ext cx="3848944" cy="2681096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95668-9F03-824A-9DD6-E490F6522A84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58492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1FD3FA0-56F1-A142-9AD7-B40B89B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492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83562B-E6B3-4F45-B377-5EB770C60F95}"/>
              </a:ext>
            </a:extLst>
          </p:cNvPr>
          <p:cNvSpPr/>
          <p:nvPr userDrawn="1"/>
        </p:nvSpPr>
        <p:spPr>
          <a:xfrm>
            <a:off x="6477005" y="4675422"/>
            <a:ext cx="2122715" cy="36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0460070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icture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10828" y="2464261"/>
            <a:ext cx="1890298" cy="251493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DAC27D6-E9D0-064A-9A19-6303A81CED5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56908" y="2464262"/>
            <a:ext cx="1944518" cy="2514933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35CAD8E-52A8-3B41-B832-F31E95F81F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155924" y="164306"/>
            <a:ext cx="1944518" cy="229995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28108" y="4767270"/>
            <a:ext cx="2057400" cy="273844"/>
          </a:xfrm>
        </p:spPr>
        <p:txBody>
          <a:bodyPr/>
          <a:lstStyle/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FA893B7-81D2-9A4B-B847-562AF6A6199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7110458" y="164307"/>
            <a:ext cx="1890673" cy="2299955"/>
          </a:xfrm>
          <a:solidFill>
            <a:schemeClr val="accent3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5" indent="0">
              <a:buNone/>
              <a:defRPr sz="1350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63FE48-61DA-6245-8958-8284086BB56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8651" y="1594625"/>
            <a:ext cx="4256858" cy="303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472E66B-5FF6-7F47-995B-C928AB6A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510785"/>
            <a:ext cx="4256858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34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8110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40597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017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11579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1157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824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597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0911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1963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3492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33040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077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02C1-DD24-FAAE-3E06-C58712438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24680-ABC2-9527-C04A-D5FF86F1B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AFB9-4C9D-69F5-4B69-44F634906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43966-88EE-3546-7955-34C0EF1F2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D05D7-367F-7EDC-668F-77728E78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52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B8B2-AE1D-C727-FB99-95E3AC84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D3956-2724-349F-BE30-FE0852D7E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0B6E9-49A6-B374-6196-A7EDFFF4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D9B04-F5D5-1786-5EE2-8B6EB78B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AF21-49D2-2EAD-5A32-A537AD21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77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D3B7-AEAC-F8D3-5759-E5EC2F72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36BB6-9696-F8AD-D7A4-909E2413A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C306A-C882-C700-701C-9D545DFAC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E9C12-E42E-B98E-0B91-E53AF1255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AA08A-F479-8C71-10FC-5ABAA013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57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83569-F197-B3E1-1718-ABBEADF7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4A8D1-2493-AFA8-F9A9-9F296D13E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1EBB0-4369-22BF-5368-AC9578508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1D9AB-47E6-CB3D-83BC-C9912E058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95BEB-8AF7-2F08-253E-1B80F8F7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799E9-F2C0-A72A-6DC3-A118CF88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824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48DA7-44BE-F21A-F541-3942A18E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8437E-BC10-D49B-099D-B70D33835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EB01A-5E41-8508-D6F4-FAA710A88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AAC1A-0F4F-354A-AFE4-738D3A63A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1893E-2204-8ACD-92A2-8786C752E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0A11E6-0975-AA8A-E37E-75247689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F1687A-37DF-CE04-E5CC-B718432E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4A53D-A0F9-0E5B-292A-2681E1D6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96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24EAD-ED40-998A-B159-8D561F83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086C4-49B2-AEDE-F741-96A953870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EF96D-9F29-E79A-4D9D-707A806E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B511C-6DB6-0463-1A3C-8A109BA4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15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EE09A-7C10-17D9-2ABB-A3149D72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CB95A-F9D1-473C-7C55-DBF5B767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A8BD2-E8B3-AB81-C6FA-9A7999BE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3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7D9A-8CDC-09DF-C5D1-D1E80FDE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6B92A-B17E-048E-B018-A29194AC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FFBE-D5A7-030D-F61D-40861D539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34A687-9ACF-0E2C-F693-E60BE36B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FC2D9-957B-9A3F-E276-C2F001529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B27D6-1CC0-B0B3-AB43-73265D79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39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29738-CB0B-AD55-A52C-C82AC165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7A1B7-ADC8-8B83-5037-532FB24DF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2A104A-E9AF-B0E7-FD7F-AE47DA4F8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0A5E1-B40A-98B8-A485-A6A88480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D6F22-B582-1F77-98D7-3C94E17E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D608B-2607-65BB-0EA5-D04C833F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40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384-ED0B-D19D-961D-12E41D14B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290E-1331-7632-0DE8-9CAE60850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B390-284A-77D6-9C6A-CA70368E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389DD-A817-A4DE-7C12-3E9C5567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70C04-770B-E68B-7814-D8E229FC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542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1F4EC-FFF3-F637-4077-46F63B604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534FD-0093-89B6-B86B-0ED2B0702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FBC21-B8BD-3047-FFE4-125AD1EB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823DC-C270-2B18-C546-B6533922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F5BB-191B-3B3F-2B37-102AEDF2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1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963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52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38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799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6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8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91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62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07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409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16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3067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802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212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4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2BE0-D149-9BC3-A6CF-AF651C0C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2B007-7672-7CE3-AA6B-9EEE85224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8B8BF-F5FE-A82D-B0C5-A784D3563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9D9A-DEC1-3248-7596-EF03C0AA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EE1D8-B000-3D38-ED95-921CC5AE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F30A-0ECD-B375-1F76-9D0808D0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78B92-2D82-ACF1-4657-CA8BE9E84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15154-E3B6-8FB9-10EF-BC0832BF5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D12F5-4C29-8B58-C767-A5E9E1C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8C96A-0A94-165B-5C1F-51D576D3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579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B43A-3598-A6AF-D184-489578D3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C730A-EBCA-B5E6-4DC3-E3D2CD2FE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AC8EE-D620-B527-994D-AE99F6095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48D8E-96D7-A848-84AC-672D7040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5ED99-D1B6-5A65-B610-CDA930BC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4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C879-F1F0-30BC-B32C-85A36204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F4B1-F551-0343-7129-9C414312D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AE7C5-44D0-F3FE-14DE-CB85FB40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15982-341D-7EE7-B229-8802CEC30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ABFE9-B490-5201-86A0-E1D565B0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C1927-050C-99B2-2CD4-DF0E8E19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572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805C-88D7-D529-1F6F-6D84D159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942EAE-869B-5A8F-8094-C10CFE2D2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2BF9F-61A5-130D-F701-F6157D6B2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33A9B-425B-A2F8-2586-2927F7A0A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AB3BF-EDFB-7E48-FA6A-48BF17D13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E410D8-4555-154B-EAE7-5BE53C44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666372-A7D2-FDAE-6630-CF328A42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0216A4-CE3F-E512-543B-36F5AB50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3478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5E5B8-EB7D-BA38-26CE-386481D1A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6DD7F-FEA1-B37C-D30A-CCDBF5D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543BD-8063-86C5-8D8E-8948A481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626DD-D014-0C6F-FC7E-07DC79C0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20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7AC-1429-1C07-DC62-475AAE133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411949-9ABC-186C-A1B6-8913EB0C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6EF96-0D17-02AD-0B7D-49591A0F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43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12F1-AB3F-D2AC-ADE5-FDCAF7E2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E6398-4AED-270F-FA1B-EFE7AFE5D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965FA-9769-6630-7A36-0DF180029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2D1C-D315-0DE7-B8F5-90C98537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221C4-DEB8-439F-BC3A-85783D9C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9BACF-B533-19F6-FE34-CFF6CECF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92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21F0-4D43-9205-63BB-656E8BB05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787B9-C3A9-F989-5A91-9C811FF64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6DBE5-E346-9640-3047-8D43423C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EA375-0F54-0D2D-83A5-C8D4AF8C1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0713F-695A-D3F7-2C93-B30144D31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FEC1D-A379-91F7-0306-4C9FB6EC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96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92FAA-E843-9925-138D-0C6466495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C0678-7CF4-B32F-547B-C42482C8D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1A3F1-80ED-72C8-285A-A0C831373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7DD5-2AB4-4D6E-6C16-169DB469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C9CC6-4F48-3014-1BF7-D47AB0DB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39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DE00F2-A7E7-159D-4A02-0C2D4B09C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37F9A-9A38-4CEF-5295-D8961A2D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F2EF9-42BF-15F4-DB6A-63953934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C5583-25CA-7740-4BA9-F7E6AAD9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8A7BE-C8E1-1E27-12A4-A5CE6A88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9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 dirty="0"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79" name="Google Shape;179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80" name="Google Shape;180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F34E-9A6B-4D28-A7B9-972D816465A9}" type="datetimeFigureOut">
              <a:rPr lang="en-US" smtClean="0"/>
              <a:t>9/15/2022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6C3-3666-4A99-912F-5AB9870711E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0C1895-5776-6841-8BF3-522F008E38F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97" y="4733925"/>
            <a:ext cx="1974559" cy="2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</p:sldLayoutIdLst>
  <p:txStyles>
    <p:titleStyle>
      <a:lvl1pPr algn="l" defTabSz="514325" rtl="0" eaLnBrk="1" latinLnBrk="0" hangingPunct="1">
        <a:lnSpc>
          <a:spcPct val="90000"/>
        </a:lnSpc>
        <a:spcBef>
          <a:spcPct val="0"/>
        </a:spcBef>
        <a:buNone/>
        <a:defRPr sz="2081" b="1" i="0" kern="1200" baseline="0">
          <a:solidFill>
            <a:srgbClr val="005A9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2" indent="-128582" algn="l" defTabSz="514325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4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05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68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31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392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514325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Wave+ANRLogo_UCanr_long_swash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" y="4272997"/>
            <a:ext cx="9131808" cy="72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BA6C3-DB0E-1E49-74E2-A235199B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8BD5-B18B-E9E5-AB3D-D4EF57D5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ACEDF-73DD-C10A-C773-F0C8A298C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16D1A-0077-0548-9304-94247EEE0F5F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75E17-95FC-D576-93BF-C3D1F7606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559C3-81D9-17BF-9ACD-9BDCDB13B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B0D04-2145-354D-92AD-716103B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23B8A-28D6-4626-AEE7-15E72F6F216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F71E5CCC-8C8B-4BAD-9F2F-6BB4E00FD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6CB52-8B53-D172-414E-887AE84F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42A19-11B5-EA40-D444-4D260947B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2986A-160E-0329-844A-23CB55425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679AC-E270-44FB-A535-164F08D08B4D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D65C5-C4F5-CCE3-568A-3DBEBAF7A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DB7E0-799B-AD05-2EE7-415E19F35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C452-3D41-4EC3-911D-A77046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5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r.edu/sites/ANR_Footprin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r.edu/sites/ANR_Footprint/Getting_Started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ucanr.edu/sites/ANR_Footprint/Help_816/" TargetMode="External"/><Relationship Id="rId4" Type="http://schemas.openxmlformats.org/officeDocument/2006/relationships/hyperlink" Target="https://ucanr.zoom.us/j/6968246840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freegraphictoday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3.png"/><Relationship Id="rId5" Type="http://schemas.openxmlformats.org/officeDocument/2006/relationships/hyperlink" Target="NULL" TargetMode="Externa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ucanr.edu/sites/ucanredu_anratwork/" TargetMode="Externa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s://pixabay.com/?utm_source=link-attribution&amp;utm_medium=referral&amp;utm_campaign=image&amp;utm_content=5227461" TargetMode="External"/><Relationship Id="rId4" Type="http://schemas.openxmlformats.org/officeDocument/2006/relationships/hyperlink" Target="https://pixabay.com/users/geralt-9301/?utm_source=link-attribution&amp;utm_medium=referral&amp;utm_campaign=image&amp;utm_content=522746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r.edu/sites/anrstaff/All_Hand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0"/>
          <p:cNvSpPr txBox="1">
            <a:spLocks noGrp="1"/>
          </p:cNvSpPr>
          <p:nvPr>
            <p:ph type="title"/>
          </p:nvPr>
        </p:nvSpPr>
        <p:spPr>
          <a:xfrm>
            <a:off x="4904350" y="335350"/>
            <a:ext cx="3765100" cy="9849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Chat warmup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Learning about each other</a:t>
            </a:r>
            <a:endParaRPr sz="1200" b="1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000" b="1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50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What was your favorite summer book or movie? </a:t>
            </a:r>
            <a:endParaRPr sz="1500" b="1" dirty="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80"/>
          <p:cNvSpPr txBox="1">
            <a:spLocks noGrp="1"/>
          </p:cNvSpPr>
          <p:nvPr>
            <p:ph type="title"/>
          </p:nvPr>
        </p:nvSpPr>
        <p:spPr>
          <a:xfrm>
            <a:off x="474550" y="335351"/>
            <a:ext cx="3846000" cy="98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Town Hall 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7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2-3 pm, Sept. 15, 2022</a:t>
            </a:r>
            <a:endParaRPr sz="17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80"/>
          <p:cNvSpPr txBox="1"/>
          <p:nvPr/>
        </p:nvSpPr>
        <p:spPr>
          <a:xfrm>
            <a:off x="474550" y="1568675"/>
            <a:ext cx="3846000" cy="2777100"/>
          </a:xfrm>
          <a:prstGeom prst="rect">
            <a:avLst/>
          </a:prstGeom>
          <a:solidFill>
            <a:srgbClr val="2E75B5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</a:pPr>
            <a:r>
              <a:rPr lang="en" sz="1800" u="none" strike="noStrike" cap="none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Agenda </a:t>
            </a:r>
            <a:endParaRPr sz="900" u="none" strike="noStrike" cap="none" dirty="0">
              <a:solidFill>
                <a:schemeClr val="lt1"/>
              </a:solidFill>
              <a:latin typeface="+mj-lt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5143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u="none" strike="noStrike" cap="none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Welcome</a:t>
            </a:r>
            <a:endParaRPr sz="1700" u="none" strike="noStrike" cap="none" dirty="0">
              <a:solidFill>
                <a:schemeClr val="lt1"/>
              </a:solidFill>
              <a:latin typeface="+mj-lt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51435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Leadership Update</a:t>
            </a:r>
            <a:endParaRPr sz="1000" dirty="0">
              <a:solidFill>
                <a:schemeClr val="dk1"/>
              </a:solidFill>
              <a:latin typeface="+mj-lt"/>
            </a:endParaRPr>
          </a:p>
          <a:p>
            <a:pPr marL="5143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Stories from the Field</a:t>
            </a:r>
            <a:endParaRPr sz="1700" dirty="0">
              <a:solidFill>
                <a:schemeClr val="lt1"/>
              </a:solidFill>
              <a:latin typeface="+mj-lt"/>
              <a:ea typeface="Helvetica Neue"/>
              <a:cs typeface="Arial" panose="020B0604020202020204" pitchFamily="34" charset="0"/>
              <a:sym typeface="Helvetica Neue"/>
            </a:endParaRPr>
          </a:p>
          <a:p>
            <a:pPr marL="5143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Breakout session</a:t>
            </a:r>
          </a:p>
          <a:p>
            <a:pPr marL="5143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Around UC ANR: Other updates</a:t>
            </a:r>
            <a:endParaRPr sz="1000" dirty="0">
              <a:solidFill>
                <a:schemeClr val="dk1"/>
              </a:solidFill>
              <a:latin typeface="+mj-lt"/>
            </a:endParaRPr>
          </a:p>
          <a:p>
            <a:pPr marL="514350" marR="0" lvl="1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700" u="none" strike="noStrike" cap="none" dirty="0">
                <a:solidFill>
                  <a:schemeClr val="lt1"/>
                </a:solidFill>
                <a:latin typeface="+mj-lt"/>
                <a:ea typeface="Helvetica Neue"/>
                <a:cs typeface="Arial" panose="020B0604020202020204" pitchFamily="34" charset="0"/>
                <a:sym typeface="Helvetica Neue"/>
              </a:rPr>
              <a:t>Close</a:t>
            </a:r>
            <a:endParaRPr sz="1700" u="none" strike="noStrike" cap="none" dirty="0">
              <a:solidFill>
                <a:schemeClr val="lt1"/>
              </a:solidFill>
              <a:latin typeface="+mj-lt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Picture 2" descr="A boat on the beach&#10;&#10;Description automatically generated with low confidence">
            <a:extLst>
              <a:ext uri="{FF2B5EF4-FFF2-40B4-BE49-F238E27FC236}">
                <a16:creationId xmlns:a16="http://schemas.microsoft.com/office/drawing/2014/main" id="{BB54821F-DEB2-134C-FF84-BAA44F7D92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27" y="1549624"/>
            <a:ext cx="2082826" cy="2777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2952E1-4F38-F411-6A14-1171A544A7A5}"/>
              </a:ext>
            </a:extLst>
          </p:cNvPr>
          <p:cNvSpPr txBox="1"/>
          <p:nvPr/>
        </p:nvSpPr>
        <p:spPr>
          <a:xfrm>
            <a:off x="235189" y="161208"/>
            <a:ext cx="198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Productivity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Fruit quality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Plant health</a:t>
            </a:r>
            <a:endParaRPr lang="en-US" sz="1350" b="1" kern="1200" dirty="0">
              <a:solidFill>
                <a:srgbClr val="0000FF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51B70D3-FBA6-AB84-7F97-20BA076069A1}"/>
              </a:ext>
            </a:extLst>
          </p:cNvPr>
          <p:cNvSpPr/>
          <p:nvPr/>
        </p:nvSpPr>
        <p:spPr>
          <a:xfrm>
            <a:off x="2052559" y="568094"/>
            <a:ext cx="733806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25E0A-C5F0-440B-294B-195D4EB491B9}"/>
              </a:ext>
            </a:extLst>
          </p:cNvPr>
          <p:cNvSpPr txBox="1"/>
          <p:nvPr/>
        </p:nvSpPr>
        <p:spPr>
          <a:xfrm>
            <a:off x="3043540" y="413954"/>
            <a:ext cx="25320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5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COMPARE</a:t>
            </a:r>
            <a:endParaRPr lang="en-US" sz="2700" b="1" kern="1200" dirty="0">
              <a:solidFill>
                <a:srgbClr val="0000FF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F89857B-C17C-F1DF-EF00-15BEF1952449}"/>
              </a:ext>
            </a:extLst>
          </p:cNvPr>
          <p:cNvSpPr/>
          <p:nvPr/>
        </p:nvSpPr>
        <p:spPr>
          <a:xfrm>
            <a:off x="5465825" y="568094"/>
            <a:ext cx="733806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0CB9C-860E-50BC-3433-A54A32935CD1}"/>
              </a:ext>
            </a:extLst>
          </p:cNvPr>
          <p:cNvSpPr txBox="1"/>
          <p:nvPr/>
        </p:nvSpPr>
        <p:spPr>
          <a:xfrm>
            <a:off x="6401942" y="145760"/>
            <a:ext cx="2716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COST!!! Overrides other factors</a:t>
            </a:r>
            <a:endParaRPr lang="en-US" sz="1800" b="1" kern="1200" dirty="0">
              <a:solidFill>
                <a:srgbClr val="0000FF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21407-BD62-EE5F-AC75-13F33CA2EF62}"/>
              </a:ext>
            </a:extLst>
          </p:cNvPr>
          <p:cNvSpPr txBox="1"/>
          <p:nvPr/>
        </p:nvSpPr>
        <p:spPr>
          <a:xfrm>
            <a:off x="1385317" y="1754144"/>
            <a:ext cx="6148169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>
                <a:highlight>
                  <a:srgbClr val="FFFF00"/>
                </a:highlight>
                <a:latin typeface="Arial Narrow" panose="020B0606020202030204" pitchFamily="34" charset="0"/>
                <a:ea typeface="ＭＳ Ｐゴシック" charset="0"/>
              </a:rPr>
              <a:t>Growers pay 2.5 to 4 times more for grafted transplants ($500 - $600 vs. $1,500 - $2,000 per acre).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00" b="1" kern="1200" dirty="0">
              <a:latin typeface="Arial Narrow" panose="020B0606020202030204" pitchFamily="34" charset="0"/>
              <a:ea typeface="ＭＳ Ｐゴシック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>
                <a:latin typeface="Arial Narrow" panose="020B0606020202030204" pitchFamily="34" charset="0"/>
                <a:ea typeface="ＭＳ Ｐゴシック" charset="0"/>
              </a:rPr>
              <a:t>Seeding both rootstock and scion, grafting, and healing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00" b="1" kern="1200" dirty="0">
              <a:latin typeface="Arial Narrow" panose="020B0606020202030204" pitchFamily="34" charset="0"/>
              <a:ea typeface="ＭＳ Ｐゴシック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>
                <a:latin typeface="Arial Narrow" panose="020B0606020202030204" pitchFamily="34" charset="0"/>
                <a:ea typeface="ＭＳ Ｐゴシック" charset="0"/>
              </a:rPr>
              <a:t>To compensate high costs for production, grafted plants must outyield, and </a:t>
            </a:r>
            <a:r>
              <a:rPr lang="en-US" sz="2100" b="1" kern="1200" dirty="0">
                <a:highlight>
                  <a:srgbClr val="FFFF00"/>
                </a:highlight>
                <a:latin typeface="Arial Narrow" panose="020B0606020202030204" pitchFamily="34" charset="0"/>
                <a:ea typeface="ＭＳ Ｐゴシック" charset="0"/>
              </a:rPr>
              <a:t>the cost must drop</a:t>
            </a:r>
            <a:r>
              <a:rPr lang="en-US" sz="2100" b="1" kern="1200" dirty="0">
                <a:latin typeface="Arial Narrow" panose="020B0606020202030204" pitchFamily="34" charset="0"/>
                <a:ea typeface="ＭＳ Ｐゴシック" charset="0"/>
              </a:rPr>
              <a:t>. </a:t>
            </a:r>
            <a:endParaRPr lang="en-US" sz="2100" b="1" kern="1200" dirty="0">
              <a:solidFill>
                <a:prstClr val="black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track, path&#10;&#10;Description automatically generated">
            <a:extLst>
              <a:ext uri="{FF2B5EF4-FFF2-40B4-BE49-F238E27FC236}">
                <a16:creationId xmlns:a16="http://schemas.microsoft.com/office/drawing/2014/main" id="{8C448C3C-E003-F396-0B50-03AE5470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4952" cy="2283714"/>
          </a:xfrm>
          <a:prstGeom prst="rect">
            <a:avLst/>
          </a:prstGeom>
        </p:spPr>
      </p:pic>
      <p:pic>
        <p:nvPicPr>
          <p:cNvPr id="5" name="Picture 4" descr="A picture containing ground, outdoor, grass, path&#10;&#10;Description automatically generated">
            <a:extLst>
              <a:ext uri="{FF2B5EF4-FFF2-40B4-BE49-F238E27FC236}">
                <a16:creationId xmlns:a16="http://schemas.microsoft.com/office/drawing/2014/main" id="{2802E2AE-A781-DF2B-954A-8569B15D8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098" y="0"/>
            <a:ext cx="3044952" cy="2283714"/>
          </a:xfrm>
          <a:prstGeom prst="rect">
            <a:avLst/>
          </a:prstGeom>
        </p:spPr>
      </p:pic>
      <p:pic>
        <p:nvPicPr>
          <p:cNvPr id="7" name="Picture 6" descr="A picture containing ground, outdoor, track, way&#10;&#10;Description automatically generated">
            <a:extLst>
              <a:ext uri="{FF2B5EF4-FFF2-40B4-BE49-F238E27FC236}">
                <a16:creationId xmlns:a16="http://schemas.microsoft.com/office/drawing/2014/main" id="{A529D00B-6137-D722-24DE-738F17ED3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50" y="0"/>
            <a:ext cx="3044952" cy="2283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078D8-AB11-DBA2-BA14-37FFA5B4B46C}"/>
              </a:ext>
            </a:extLst>
          </p:cNvPr>
          <p:cNvSpPr txBox="1"/>
          <p:nvPr/>
        </p:nvSpPr>
        <p:spPr>
          <a:xfrm>
            <a:off x="971132" y="1798966"/>
            <a:ext cx="13855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prstClr val="white"/>
                </a:solidFill>
                <a:highlight>
                  <a:srgbClr val="000000"/>
                </a:highlight>
                <a:latin typeface="Arial Narrow" panose="020B0606020202030204" pitchFamily="34" charset="0"/>
                <a:ea typeface="ＭＳ Ｐゴシック" charset="0"/>
              </a:rPr>
              <a:t>3 feet apart = 2,100 plants/acre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F3FA1-5317-2BD7-5E46-82D2324AB302}"/>
              </a:ext>
            </a:extLst>
          </p:cNvPr>
          <p:cNvSpPr txBox="1"/>
          <p:nvPr/>
        </p:nvSpPr>
        <p:spPr>
          <a:xfrm>
            <a:off x="3933931" y="1620819"/>
            <a:ext cx="15959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prstClr val="white"/>
                </a:solidFill>
                <a:highlight>
                  <a:srgbClr val="000000"/>
                </a:highlight>
                <a:latin typeface="Arial Narrow" panose="020B0606020202030204" pitchFamily="34" charset="0"/>
                <a:ea typeface="ＭＳ Ｐゴシック" charset="0"/>
              </a:rPr>
              <a:t>4-5 feet apart = 1,245 – 1,555 plants/acre (25-40% reduction)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0E20B-23A9-82CA-B799-852BB59F6675}"/>
              </a:ext>
            </a:extLst>
          </p:cNvPr>
          <p:cNvSpPr txBox="1"/>
          <p:nvPr/>
        </p:nvSpPr>
        <p:spPr>
          <a:xfrm>
            <a:off x="7241775" y="1636705"/>
            <a:ext cx="196166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solidFill>
                  <a:prstClr val="white"/>
                </a:solidFill>
                <a:highlight>
                  <a:srgbClr val="000000"/>
                </a:highlight>
                <a:latin typeface="Arial Narrow" panose="020B0606020202030204" pitchFamily="34" charset="0"/>
                <a:ea typeface="ＭＳ Ｐゴシック" charset="0"/>
              </a:rPr>
              <a:t>6 feet apart = 1,050 plants/acre (50% reduction)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228AE-194D-A9AD-41E9-759AB1AA683A}"/>
              </a:ext>
            </a:extLst>
          </p:cNvPr>
          <p:cNvSpPr txBox="1"/>
          <p:nvPr/>
        </p:nvSpPr>
        <p:spPr>
          <a:xfrm>
            <a:off x="448365" y="2571750"/>
            <a:ext cx="138559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Yield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Quality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Cost</a:t>
            </a:r>
            <a:endParaRPr lang="en-US" sz="1350" b="1" kern="1200" dirty="0">
              <a:solidFill>
                <a:prstClr val="black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D9E15-33F6-F180-7512-F38BF4FE368B}"/>
              </a:ext>
            </a:extLst>
          </p:cNvPr>
          <p:cNvSpPr txBox="1"/>
          <p:nvPr/>
        </p:nvSpPr>
        <p:spPr>
          <a:xfrm>
            <a:off x="2754013" y="2572223"/>
            <a:ext cx="4098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The in-row spacing of 4-5 feet balanced well among yield, marketability, taste, and cost (threshold of breakeven and more)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5F377B5-1B3B-091B-89D0-0A54A0A21C2A}"/>
              </a:ext>
            </a:extLst>
          </p:cNvPr>
          <p:cNvSpPr/>
          <p:nvPr/>
        </p:nvSpPr>
        <p:spPr>
          <a:xfrm>
            <a:off x="1918613" y="3004808"/>
            <a:ext cx="733806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476FB2B-AEA1-85BD-C502-0EEC575F6440}"/>
              </a:ext>
            </a:extLst>
          </p:cNvPr>
          <p:cNvSpPr/>
          <p:nvPr/>
        </p:nvSpPr>
        <p:spPr>
          <a:xfrm>
            <a:off x="6518465" y="3059100"/>
            <a:ext cx="733806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6CE4AA-6411-B44F-A2D1-DA3B1AEB00B9}"/>
              </a:ext>
            </a:extLst>
          </p:cNvPr>
          <p:cNvSpPr txBox="1"/>
          <p:nvPr/>
        </p:nvSpPr>
        <p:spPr>
          <a:xfrm>
            <a:off x="7422644" y="3004809"/>
            <a:ext cx="1385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Adoption</a:t>
            </a:r>
            <a:endParaRPr lang="en-US" sz="1350" b="1" kern="1200" dirty="0">
              <a:solidFill>
                <a:prstClr val="black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6AEA5B-AA8C-74F9-D55E-B29D70434AA9}"/>
              </a:ext>
            </a:extLst>
          </p:cNvPr>
          <p:cNvGraphicFramePr>
            <a:graphicFrameLocks noGrp="1"/>
          </p:cNvGraphicFramePr>
          <p:nvPr/>
        </p:nvGraphicFramePr>
        <p:xfrm>
          <a:off x="-2" y="253333"/>
          <a:ext cx="9144001" cy="3837425"/>
        </p:xfrm>
        <a:graphic>
          <a:graphicData uri="http://schemas.openxmlformats.org/drawingml/2006/table">
            <a:tbl>
              <a:tblPr/>
              <a:tblGrid>
                <a:gridCol w="1265068">
                  <a:extLst>
                    <a:ext uri="{9D8B030D-6E8A-4147-A177-3AD203B41FA5}">
                      <a16:colId xmlns:a16="http://schemas.microsoft.com/office/drawing/2014/main" val="4072529980"/>
                    </a:ext>
                  </a:extLst>
                </a:gridCol>
                <a:gridCol w="686074">
                  <a:extLst>
                    <a:ext uri="{9D8B030D-6E8A-4147-A177-3AD203B41FA5}">
                      <a16:colId xmlns:a16="http://schemas.microsoft.com/office/drawing/2014/main" val="3425102556"/>
                    </a:ext>
                  </a:extLst>
                </a:gridCol>
                <a:gridCol w="822644">
                  <a:extLst>
                    <a:ext uri="{9D8B030D-6E8A-4147-A177-3AD203B41FA5}">
                      <a16:colId xmlns:a16="http://schemas.microsoft.com/office/drawing/2014/main" val="4119140009"/>
                    </a:ext>
                  </a:extLst>
                </a:gridCol>
                <a:gridCol w="759362">
                  <a:extLst>
                    <a:ext uri="{9D8B030D-6E8A-4147-A177-3AD203B41FA5}">
                      <a16:colId xmlns:a16="http://schemas.microsoft.com/office/drawing/2014/main" val="3350498226"/>
                    </a:ext>
                  </a:extLst>
                </a:gridCol>
                <a:gridCol w="822644">
                  <a:extLst>
                    <a:ext uri="{9D8B030D-6E8A-4147-A177-3AD203B41FA5}">
                      <a16:colId xmlns:a16="http://schemas.microsoft.com/office/drawing/2014/main" val="3555900860"/>
                    </a:ext>
                  </a:extLst>
                </a:gridCol>
                <a:gridCol w="759362">
                  <a:extLst>
                    <a:ext uri="{9D8B030D-6E8A-4147-A177-3AD203B41FA5}">
                      <a16:colId xmlns:a16="http://schemas.microsoft.com/office/drawing/2014/main" val="270467972"/>
                    </a:ext>
                  </a:extLst>
                </a:gridCol>
                <a:gridCol w="822644">
                  <a:extLst>
                    <a:ext uri="{9D8B030D-6E8A-4147-A177-3AD203B41FA5}">
                      <a16:colId xmlns:a16="http://schemas.microsoft.com/office/drawing/2014/main" val="3748884451"/>
                    </a:ext>
                  </a:extLst>
                </a:gridCol>
                <a:gridCol w="822644">
                  <a:extLst>
                    <a:ext uri="{9D8B030D-6E8A-4147-A177-3AD203B41FA5}">
                      <a16:colId xmlns:a16="http://schemas.microsoft.com/office/drawing/2014/main" val="2933685186"/>
                    </a:ext>
                  </a:extLst>
                </a:gridCol>
                <a:gridCol w="738271">
                  <a:extLst>
                    <a:ext uri="{9D8B030D-6E8A-4147-A177-3AD203B41FA5}">
                      <a16:colId xmlns:a16="http://schemas.microsoft.com/office/drawing/2014/main" val="1047176700"/>
                    </a:ext>
                  </a:extLst>
                </a:gridCol>
                <a:gridCol w="791003">
                  <a:extLst>
                    <a:ext uri="{9D8B030D-6E8A-4147-A177-3AD203B41FA5}">
                      <a16:colId xmlns:a16="http://schemas.microsoft.com/office/drawing/2014/main" val="3019985185"/>
                    </a:ext>
                  </a:extLst>
                </a:gridCol>
                <a:gridCol w="854285">
                  <a:extLst>
                    <a:ext uri="{9D8B030D-6E8A-4147-A177-3AD203B41FA5}">
                      <a16:colId xmlns:a16="http://schemas.microsoft.com/office/drawing/2014/main" val="2827930558"/>
                    </a:ext>
                  </a:extLst>
                </a:gridCol>
              </a:tblGrid>
              <a:tr h="161835">
                <a:tc gridSpan="11">
                  <a:txBody>
                    <a:bodyPr/>
                    <a:lstStyle/>
                    <a:p>
                      <a:pPr algn="l" rtl="0" fontAlgn="base"/>
                      <a:endParaRPr lang="en-US" sz="900" b="0" i="0" dirty="0"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4675" marR="24675" marT="12338" marB="1233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149566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Non-grafted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Grafted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720725"/>
                  </a:ext>
                </a:extLst>
              </a:tr>
              <a:tr h="2075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In-row spacing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3 feet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4 feet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5 feet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6 feet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314570"/>
                  </a:ext>
                </a:extLst>
              </a:tr>
              <a:tr h="34454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Population per acre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2,075 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1,555 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1,245 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1,037 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113849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Seed cost (seedless plants)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$840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$630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$504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$420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177492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Seed cost (rootstock plants)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N/A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$210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$168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$140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915285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Transplant production cost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$560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$2,100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$1,681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$1,400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8021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Total cost for seed and transplants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$1,400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$2,940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$2,353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$1,960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773303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Yield (tons/acre)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50 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55 (10%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60 (20%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65 (30%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55 (10%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effectLst/>
                          <a:latin typeface="Arial Narrow" panose="020B0606020202030204" pitchFamily="34" charset="0"/>
                        </a:rPr>
                        <a:t>60 (20%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65 (30%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55 (10%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60 (20%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65 (30% more)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591146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Total income (</a:t>
                      </a:r>
                      <a:r>
                        <a:rPr lang="en-US" sz="1200" b="1" i="0" dirty="0" err="1">
                          <a:effectLst/>
                          <a:latin typeface="Arial Narrow" panose="020B0606020202030204" pitchFamily="34" charset="0"/>
                        </a:rPr>
                        <a:t>assum</a:t>
                      </a:r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. $360/ton) 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$18,000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$19,800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$21,600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$23,400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$19,800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$21,600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$23,400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$19,800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$21,600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$23,400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1755"/>
                  </a:ext>
                </a:extLst>
              </a:tr>
              <a:tr h="39043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 i="0" dirty="0">
                          <a:effectLst/>
                          <a:latin typeface="Arial Narrow" panose="020B0606020202030204" pitchFamily="34" charset="0"/>
                        </a:rPr>
                        <a:t>Net income increase </a:t>
                      </a:r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24675" marR="24675" marT="12338" marB="123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N/A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$260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$2,060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$3,860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$847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$2,647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$4,447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$1,240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$3,040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dirty="0">
                          <a:effectLst/>
                          <a:latin typeface="Arial Narrow" panose="020B0606020202030204" pitchFamily="34" charset="0"/>
                        </a:rPr>
                        <a:t>$4,840 </a:t>
                      </a:r>
                    </a:p>
                  </a:txBody>
                  <a:tcPr marL="24675" marR="24675" marT="12338" marB="123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9607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A4097C0-0DE7-4599-8349-5D4DA1DD3837}"/>
              </a:ext>
            </a:extLst>
          </p:cNvPr>
          <p:cNvSpPr txBox="1"/>
          <p:nvPr/>
        </p:nvSpPr>
        <p:spPr>
          <a:xfrm>
            <a:off x="0" y="67842"/>
            <a:ext cx="907519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b="1" kern="1200" dirty="0">
                <a:latin typeface="Arial Narrow" panose="020B0606020202030204" pitchFamily="34" charset="0"/>
                <a:ea typeface="ＭＳ Ｐゴシック" charset="0"/>
              </a:rPr>
              <a:t>Comparisons of production practices, costs, incomes, and net income gains between grafted and regular watermelons. </a:t>
            </a:r>
            <a:r>
              <a:rPr lang="en-US" sz="1350" kern="1200" dirty="0">
                <a:latin typeface="Arial Narrow" panose="020B0606020202030204" pitchFamily="34" charset="0"/>
                <a:ea typeface="ＭＳ Ｐゴシック" charset="0"/>
              </a:rPr>
              <a:t> </a:t>
            </a:r>
            <a:endParaRPr lang="en-US" sz="1350" kern="1200" dirty="0">
              <a:solidFill>
                <a:prstClr val="black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E62D2-252E-3D54-C1D2-F11EAC613BE8}"/>
              </a:ext>
            </a:extLst>
          </p:cNvPr>
          <p:cNvSpPr txBox="1"/>
          <p:nvPr/>
        </p:nvSpPr>
        <p:spPr>
          <a:xfrm>
            <a:off x="1261872" y="4090748"/>
            <a:ext cx="7882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Our observations from grower’s fields showed an average yield increase of 10-15%.</a:t>
            </a:r>
          </a:p>
        </p:txBody>
      </p:sp>
    </p:spTree>
    <p:extLst>
      <p:ext uri="{BB962C8B-B14F-4D97-AF65-F5344CB8AC3E}">
        <p14:creationId xmlns:p14="http://schemas.microsoft.com/office/powerpoint/2010/main" val="422287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on a hill&#10;&#10;Description automatically generated with medium confidence">
            <a:extLst>
              <a:ext uri="{FF2B5EF4-FFF2-40B4-BE49-F238E27FC236}">
                <a16:creationId xmlns:a16="http://schemas.microsoft.com/office/drawing/2014/main" id="{98E462E1-8B8F-DD8F-87C9-A26FCA52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78" y="0"/>
            <a:ext cx="4231386" cy="3173540"/>
          </a:xfrm>
          <a:prstGeom prst="rect">
            <a:avLst/>
          </a:prstGeom>
        </p:spPr>
      </p:pic>
      <p:pic>
        <p:nvPicPr>
          <p:cNvPr id="8" name="Picture 7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6F55C65E-5FE2-E270-ACF6-F297A5A4F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872" y="0"/>
            <a:ext cx="4231386" cy="3173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50E575-1137-0212-66F8-5B35D3BDA933}"/>
              </a:ext>
            </a:extLst>
          </p:cNvPr>
          <p:cNvSpPr txBox="1"/>
          <p:nvPr/>
        </p:nvSpPr>
        <p:spPr>
          <a:xfrm>
            <a:off x="1344168" y="3380994"/>
            <a:ext cx="6501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Extension and outreach deliverables: 5 Official Field Days (2019, 2021, and 2022), &gt;15 in-person trial tours (more than 60 people), 10 rootstocks, 4 scions, 8 media interview/reports, &gt;15 articles, plus many talks and grower meetings  </a:t>
            </a:r>
          </a:p>
        </p:txBody>
      </p:sp>
    </p:spTree>
    <p:extLst>
      <p:ext uri="{BB962C8B-B14F-4D97-AF65-F5344CB8AC3E}">
        <p14:creationId xmlns:p14="http://schemas.microsoft.com/office/powerpoint/2010/main" val="193172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14EBC9-66C0-CB91-91B7-69BAB6B44435}"/>
              </a:ext>
            </a:extLst>
          </p:cNvPr>
          <p:cNvSpPr txBox="1"/>
          <p:nvPr/>
        </p:nvSpPr>
        <p:spPr>
          <a:xfrm>
            <a:off x="-146602" y="35048"/>
            <a:ext cx="94372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3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Impacts from this project and beyond: multi-facet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A7A04-3E5D-61E4-978E-BE7A91A7BA1A}"/>
              </a:ext>
            </a:extLst>
          </p:cNvPr>
          <p:cNvSpPr txBox="1"/>
          <p:nvPr/>
        </p:nvSpPr>
        <p:spPr>
          <a:xfrm>
            <a:off x="349758" y="766319"/>
            <a:ext cx="2626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Transplant production cost reduction: $1-1.25 per plant x (2,100 x 30%) = $630-787.5 per acre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7BAFF4-1A90-66AF-F6D6-08D67D7DAE8A}"/>
              </a:ext>
            </a:extLst>
          </p:cNvPr>
          <p:cNvSpPr txBox="1"/>
          <p:nvPr/>
        </p:nvSpPr>
        <p:spPr>
          <a:xfrm>
            <a:off x="349758" y="1772757"/>
            <a:ext cx="26746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Increase of planted acreage: &lt;250 acres in 2018 to &gt;1,500 acres in 2021.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DA106-2C40-17BF-09C2-B60007B93786}"/>
              </a:ext>
            </a:extLst>
          </p:cNvPr>
          <p:cNvSpPr txBox="1"/>
          <p:nvPr/>
        </p:nvSpPr>
        <p:spPr>
          <a:xfrm>
            <a:off x="349758" y="2608997"/>
            <a:ext cx="27363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Greenhouse nursery orders and income increased: less than 50,000 transplants in 2018 (cover less than 50 acres) to &gt;450,000 plants (cover more than 400 acres) in 2022 from California and Texas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840B0-E347-7F56-125F-58A45AEA7936}"/>
              </a:ext>
            </a:extLst>
          </p:cNvPr>
          <p:cNvSpPr txBox="1"/>
          <p:nvPr/>
        </p:nvSpPr>
        <p:spPr>
          <a:xfrm>
            <a:off x="3492235" y="764940"/>
            <a:ext cx="37216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i="1" u="sng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Voice from growers and industry</a:t>
            </a:r>
            <a:r>
              <a:rPr lang="en-US" sz="1500" b="1" i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: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i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Dan Avila in Turlock (2021) – “I am having 300 acres of grafted watermelon this year compared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i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to 30 in 2018 and 2019”</a:t>
            </a:r>
          </a:p>
        </p:txBody>
      </p:sp>
      <p:pic>
        <p:nvPicPr>
          <p:cNvPr id="1026" name="Picture 2" descr="Who we are">
            <a:extLst>
              <a:ext uri="{FF2B5EF4-FFF2-40B4-BE49-F238E27FC236}">
                <a16:creationId xmlns:a16="http://schemas.microsoft.com/office/drawing/2014/main" id="{CE17AE44-141A-6A78-DE5C-87C54E1C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75" y="803606"/>
            <a:ext cx="1998225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41E8CC-0AF8-976F-FD1A-6D59675D972C}"/>
              </a:ext>
            </a:extLst>
          </p:cNvPr>
          <p:cNvSpPr txBox="1"/>
          <p:nvPr/>
        </p:nvSpPr>
        <p:spPr>
          <a:xfrm>
            <a:off x="3489148" y="1966759"/>
            <a:ext cx="4274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i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David Jarrett in Manteca (2022) – “All of our full-size watermelons are grafted this year”. </a:t>
            </a:r>
          </a:p>
        </p:txBody>
      </p:sp>
      <p:pic>
        <p:nvPicPr>
          <p:cNvPr id="1028" name="Picture 4" descr="Van Groningen &amp; Sons Inc | Produce Market Guide">
            <a:extLst>
              <a:ext uri="{FF2B5EF4-FFF2-40B4-BE49-F238E27FC236}">
                <a16:creationId xmlns:a16="http://schemas.microsoft.com/office/drawing/2014/main" id="{8E983B8B-82FB-168E-374D-11600645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45" y="1628156"/>
            <a:ext cx="1308878" cy="1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06B1C7-F756-E1C0-92A9-86DF4BB9878B}"/>
              </a:ext>
            </a:extLst>
          </p:cNvPr>
          <p:cNvSpPr txBox="1"/>
          <p:nvPr/>
        </p:nvSpPr>
        <p:spPr>
          <a:xfrm>
            <a:off x="3489148" y="2929340"/>
            <a:ext cx="4274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500" b="1" i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Ben Hinson at NC (2021) – “Indeed, trucks of grafted watermelon plants are being shipped to CA”. </a:t>
            </a:r>
          </a:p>
        </p:txBody>
      </p:sp>
      <p:pic>
        <p:nvPicPr>
          <p:cNvPr id="1030" name="Picture 6" descr="Tri-Hishtil">
            <a:extLst>
              <a:ext uri="{FF2B5EF4-FFF2-40B4-BE49-F238E27FC236}">
                <a16:creationId xmlns:a16="http://schemas.microsoft.com/office/drawing/2014/main" id="{79C414F4-6483-7BC1-0EE7-C9DC8B60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15" y="2571298"/>
            <a:ext cx="1290580" cy="12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45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E0D58A-F915-B013-E5AF-6D117B85421D}"/>
              </a:ext>
            </a:extLst>
          </p:cNvPr>
          <p:cNvSpPr txBox="1"/>
          <p:nvPr/>
        </p:nvSpPr>
        <p:spPr>
          <a:xfrm>
            <a:off x="599050" y="267521"/>
            <a:ext cx="77608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Needs-driven rootstock evaluation and selection: soil type, planting time, disease pressure, and their interactions (select with confidence)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672D8-891E-CA36-C3CA-F541E7818D87}"/>
              </a:ext>
            </a:extLst>
          </p:cNvPr>
          <p:cNvSpPr txBox="1"/>
          <p:nvPr/>
        </p:nvSpPr>
        <p:spPr>
          <a:xfrm>
            <a:off x="599050" y="1784172"/>
            <a:ext cx="799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Validation of disease management for rootstocks and potential of replacing fumigation (environment and water)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E0678-569F-E4D4-7732-018BACAB6F35}"/>
              </a:ext>
            </a:extLst>
          </p:cNvPr>
          <p:cNvSpPr txBox="1"/>
          <p:nvPr/>
        </p:nvSpPr>
        <p:spPr>
          <a:xfrm>
            <a:off x="599051" y="2909204"/>
            <a:ext cx="763571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Understanding irrigation and fertilization demands for grafted watermelons to REDUCE these inputs (</a:t>
            </a:r>
            <a:r>
              <a:rPr lang="en-US" sz="2700" b="1" kern="1200" dirty="0" err="1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CropManage</a:t>
            </a: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, precise and tailored application)</a:t>
            </a:r>
          </a:p>
        </p:txBody>
      </p:sp>
    </p:spTree>
    <p:extLst>
      <p:ext uri="{BB962C8B-B14F-4D97-AF65-F5344CB8AC3E}">
        <p14:creationId xmlns:p14="http://schemas.microsoft.com/office/powerpoint/2010/main" val="115039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person, sky&#10;&#10;Description automatically generated">
            <a:extLst>
              <a:ext uri="{FF2B5EF4-FFF2-40B4-BE49-F238E27FC236}">
                <a16:creationId xmlns:a16="http://schemas.microsoft.com/office/drawing/2014/main" id="{95435EBA-81A8-122C-AC0C-874E5B24F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0"/>
            <a:ext cx="3728466" cy="2796350"/>
          </a:xfrm>
          <a:prstGeom prst="rect">
            <a:avLst/>
          </a:prstGeom>
        </p:spPr>
      </p:pic>
      <p:pic>
        <p:nvPicPr>
          <p:cNvPr id="8" name="Picture 7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A0457252-815B-7620-5AC5-E067C6AF0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32" y="0"/>
            <a:ext cx="3489579" cy="2571750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4CC37D-A857-AEB2-C527-9AEA36F7A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74" y="2035111"/>
            <a:ext cx="3294126" cy="2470595"/>
          </a:xfrm>
          <a:prstGeom prst="rect">
            <a:avLst/>
          </a:prstGeom>
        </p:spPr>
      </p:pic>
      <p:pic>
        <p:nvPicPr>
          <p:cNvPr id="12" name="Picture 11" descr="A group of people in a kitchen&#10;&#10;Description automatically generated with low confidence">
            <a:extLst>
              <a:ext uri="{FF2B5EF4-FFF2-40B4-BE49-F238E27FC236}">
                <a16:creationId xmlns:a16="http://schemas.microsoft.com/office/drawing/2014/main" id="{66112F0E-5B6E-F1A3-6C85-A1B7A0613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86585"/>
            <a:ext cx="3489579" cy="2617184"/>
          </a:xfrm>
          <a:prstGeom prst="rect">
            <a:avLst/>
          </a:prstGeom>
        </p:spPr>
      </p:pic>
      <p:pic>
        <p:nvPicPr>
          <p:cNvPr id="14" name="Picture 13" descr="A group of people working in a field&#10;&#10;Description automatically generated with medium confidence">
            <a:extLst>
              <a:ext uri="{FF2B5EF4-FFF2-40B4-BE49-F238E27FC236}">
                <a16:creationId xmlns:a16="http://schemas.microsoft.com/office/drawing/2014/main" id="{02E8C597-9159-2992-0C95-858B53E46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111" y="2558891"/>
            <a:ext cx="3097530" cy="2323148"/>
          </a:xfrm>
          <a:prstGeom prst="rect">
            <a:avLst/>
          </a:prstGeom>
        </p:spPr>
      </p:pic>
      <p:pic>
        <p:nvPicPr>
          <p:cNvPr id="16" name="Picture 15" descr="A picture containing sky, ground, outdoor, vegetable&#10;&#10;Description automatically generated">
            <a:extLst>
              <a:ext uri="{FF2B5EF4-FFF2-40B4-BE49-F238E27FC236}">
                <a16:creationId xmlns:a16="http://schemas.microsoft.com/office/drawing/2014/main" id="{91F4FD00-ECA5-FD7D-848A-25C0E9082A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632" y="0"/>
            <a:ext cx="2944368" cy="2208276"/>
          </a:xfrm>
          <a:prstGeom prst="rect">
            <a:avLst/>
          </a:prstGeom>
        </p:spPr>
      </p:pic>
      <p:pic>
        <p:nvPicPr>
          <p:cNvPr id="18" name="Picture 17" descr="A couple of men sitting in a field of watermelons&#10;&#10;Description automatically generated with low confidence">
            <a:extLst>
              <a:ext uri="{FF2B5EF4-FFF2-40B4-BE49-F238E27FC236}">
                <a16:creationId xmlns:a16="http://schemas.microsoft.com/office/drawing/2014/main" id="{CE42E3E6-50B2-0D36-9507-6FBF039F0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9352" y="1632633"/>
            <a:ext cx="2308289" cy="1731217"/>
          </a:xfrm>
          <a:prstGeom prst="rect">
            <a:avLst/>
          </a:prstGeom>
        </p:spPr>
      </p:pic>
      <p:pic>
        <p:nvPicPr>
          <p:cNvPr id="20" name="Picture 19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C1937E29-607B-D6B5-C25F-322E0AEE1C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16" y="1488235"/>
            <a:ext cx="1581056" cy="23231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CDA62-E7D1-5428-AD47-BC133631E477}"/>
              </a:ext>
            </a:extLst>
          </p:cNvPr>
          <p:cNvSpPr txBox="1"/>
          <p:nvPr/>
        </p:nvSpPr>
        <p:spPr>
          <a:xfrm>
            <a:off x="1744790" y="87537"/>
            <a:ext cx="582015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rial Narrow" panose="020B0606020202030204" pitchFamily="34" charset="0"/>
                <a:ea typeface="ＭＳ Ｐゴシック" charset="0"/>
              </a:rPr>
              <a:t>My Sweating, Pitching, and Back-aching TEAM</a:t>
            </a:r>
          </a:p>
        </p:txBody>
      </p:sp>
    </p:spTree>
    <p:extLst>
      <p:ext uri="{BB962C8B-B14F-4D97-AF65-F5344CB8AC3E}">
        <p14:creationId xmlns:p14="http://schemas.microsoft.com/office/powerpoint/2010/main" val="2299127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A88AB5-3DEB-B78C-D90E-17A1DFF57316}"/>
              </a:ext>
            </a:extLst>
          </p:cNvPr>
          <p:cNvSpPr txBox="1"/>
          <p:nvPr/>
        </p:nvSpPr>
        <p:spPr>
          <a:xfrm>
            <a:off x="4322360" y="187406"/>
            <a:ext cx="464571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7500" b="1" kern="1200" dirty="0">
                <a:solidFill>
                  <a:prstClr val="white">
                    <a:lumMod val="95000"/>
                  </a:prstClr>
                </a:solidFill>
                <a:latin typeface="Arial Narrow" panose="020B0606020202030204" pitchFamily="34" charset="0"/>
                <a:ea typeface="ＭＳ Ｐゴシック" charset="0"/>
              </a:rPr>
              <a:t>Thank you!</a:t>
            </a:r>
          </a:p>
        </p:txBody>
      </p:sp>
      <p:pic>
        <p:nvPicPr>
          <p:cNvPr id="9" name="Picture 8" descr="A picture containing orange&#10;&#10;Description automatically generated">
            <a:extLst>
              <a:ext uri="{FF2B5EF4-FFF2-40B4-BE49-F238E27FC236}">
                <a16:creationId xmlns:a16="http://schemas.microsoft.com/office/drawing/2014/main" id="{F65EFC92-A53B-BE20-271C-3DF1C931E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9252" r="8503" b="33335"/>
          <a:stretch/>
        </p:blipFill>
        <p:spPr>
          <a:xfrm>
            <a:off x="1" y="1"/>
            <a:ext cx="4086041" cy="1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82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7"/>
          <p:cNvSpPr txBox="1">
            <a:spLocks noGrp="1"/>
          </p:cNvSpPr>
          <p:nvPr>
            <p:ph type="title"/>
          </p:nvPr>
        </p:nvSpPr>
        <p:spPr>
          <a:xfrm>
            <a:off x="402150" y="243062"/>
            <a:ext cx="8339700" cy="994200"/>
          </a:xfrm>
          <a:prstGeom prst="rect">
            <a:avLst/>
          </a:prstGeom>
          <a:solidFill>
            <a:srgbClr val="1155CC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Strategic Element 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97"/>
          <p:cNvSpPr txBox="1">
            <a:spLocks noGrp="1"/>
          </p:cNvSpPr>
          <p:nvPr>
            <p:ph type="title"/>
          </p:nvPr>
        </p:nvSpPr>
        <p:spPr>
          <a:xfrm>
            <a:off x="1569806" y="1548450"/>
            <a:ext cx="6223500" cy="2046600"/>
          </a:xfrm>
          <a:prstGeom prst="rect">
            <a:avLst/>
          </a:prstGeom>
          <a:solidFill>
            <a:srgbClr val="3C78D8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Interactive personnel map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9B40-7D27-694C-847A-EAC37A22D6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700" b="0" dirty="0"/>
              <a:t>UC ANR</a:t>
            </a:r>
            <a:br>
              <a:rPr lang="en-US" sz="2700" b="0" dirty="0"/>
            </a:br>
            <a:r>
              <a:rPr lang="en-US" sz="2700" b="0" dirty="0"/>
              <a:t>Programmatic </a:t>
            </a:r>
            <a:br>
              <a:rPr lang="en-US" sz="2700" b="0" dirty="0"/>
            </a:br>
            <a:r>
              <a:rPr lang="en-US" sz="2700" b="0" dirty="0"/>
              <a:t>Footprint Maps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2250D5-D10E-4ADE-87F7-4B4F4CD4C04B}"/>
              </a:ext>
            </a:extLst>
          </p:cNvPr>
          <p:cNvSpPr txBox="1">
            <a:spLocks/>
          </p:cNvSpPr>
          <p:nvPr/>
        </p:nvSpPr>
        <p:spPr>
          <a:xfrm>
            <a:off x="3611783" y="3097620"/>
            <a:ext cx="1920437" cy="731430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37">
              <a:buClrTx/>
            </a:pPr>
            <a:r>
              <a:rPr lang="en-US" sz="1125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UC ANR Town Hall</a:t>
            </a:r>
          </a:p>
          <a:p>
            <a:pPr algn="ctr" defTabSz="514337">
              <a:buClrTx/>
            </a:pPr>
            <a:r>
              <a:rPr lang="en-US" sz="1125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September 15</a:t>
            </a:r>
            <a:r>
              <a:rPr lang="en-US" sz="1125" baseline="300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th</a:t>
            </a:r>
            <a:r>
              <a:rPr lang="en-US" sz="1125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, 2022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32AB121-94DE-A69A-E6EE-E5649714B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8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1"/>
          <p:cNvSpPr txBox="1">
            <a:spLocks noGrp="1"/>
          </p:cNvSpPr>
          <p:nvPr>
            <p:ph type="title"/>
          </p:nvPr>
        </p:nvSpPr>
        <p:spPr>
          <a:xfrm>
            <a:off x="513550" y="235340"/>
            <a:ext cx="8113500" cy="575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Summary - this slide not shown</a:t>
            </a:r>
            <a:endParaRPr dirty="0"/>
          </a:p>
        </p:txBody>
      </p:sp>
      <p:sp>
        <p:nvSpPr>
          <p:cNvPr id="495" name="Google Shape;495;p81"/>
          <p:cNvSpPr txBox="1">
            <a:spLocks noGrp="1"/>
          </p:cNvSpPr>
          <p:nvPr>
            <p:ph type="body" idx="1"/>
          </p:nvPr>
        </p:nvSpPr>
        <p:spPr>
          <a:xfrm>
            <a:off x="626950" y="1344844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571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Welcome - Pam 2 minutes </a:t>
            </a:r>
            <a:endParaRPr sz="800" b="1" dirty="0">
              <a:latin typeface="Arial"/>
              <a:ea typeface="Arial"/>
              <a:cs typeface="Arial"/>
              <a:sym typeface="Arial"/>
            </a:endParaRPr>
          </a:p>
          <a:p>
            <a:pPr marL="5143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 b="1" dirty="0">
              <a:latin typeface="Arial"/>
              <a:ea typeface="Arial"/>
              <a:cs typeface="Arial"/>
              <a:sym typeface="Arial"/>
            </a:endParaRPr>
          </a:p>
          <a:p>
            <a:pPr marL="51435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Warm up question: </a:t>
            </a:r>
            <a:r>
              <a:rPr lang="en-US" sz="900" dirty="0"/>
              <a:t>What has been your favorite summer movie or book?</a:t>
            </a:r>
            <a:endParaRPr sz="700" b="1" dirty="0"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Leadership Update (10-15 minutes) (Glenda, Tu, Deanne) Transition 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Story from the Field </a:t>
            </a:r>
            <a:endParaRPr sz="9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900" dirty="0">
                <a:latin typeface="Arial"/>
                <a:ea typeface="Arial"/>
                <a:cs typeface="Arial"/>
                <a:sym typeface="Arial"/>
              </a:rPr>
              <a:t>Grafted watermelon - </a:t>
            </a:r>
            <a:r>
              <a:rPr lang="en-US" sz="900" dirty="0"/>
              <a:t>Zheng Wang 10-15 minutes</a:t>
            </a:r>
            <a:endParaRPr sz="900" dirty="0">
              <a:latin typeface="Arial"/>
              <a:ea typeface="Arial"/>
              <a:cs typeface="Arial"/>
              <a:sym typeface="Arial"/>
            </a:endParaRPr>
          </a:p>
          <a:p>
            <a:pPr marL="5715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endParaRPr lang="en-US" sz="800" dirty="0"/>
          </a:p>
          <a:p>
            <a:pPr marL="5715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900" dirty="0"/>
              <a:t>Personnel map demo by Han Pham (5 min)</a:t>
            </a: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Donor note </a:t>
            </a:r>
            <a:r>
              <a:rPr lang="en" sz="900" dirty="0">
                <a:latin typeface="Arial"/>
                <a:ea typeface="Arial"/>
                <a:cs typeface="Arial"/>
                <a:sym typeface="Arial"/>
              </a:rPr>
              <a:t>(1 minute) (Pam c/- Scott Brayton)</a:t>
            </a:r>
            <a:endParaRPr sz="9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Strategic focus (15 Minutes) </a:t>
            </a:r>
            <a:r>
              <a:rPr lang="en-US" sz="900" b="1" dirty="0">
                <a:latin typeface="Arial"/>
                <a:ea typeface="Arial"/>
                <a:cs typeface="Arial"/>
                <a:sym typeface="Arial"/>
              </a:rPr>
              <a:t>Breakout session: </a:t>
            </a:r>
            <a:r>
              <a:rPr lang="en-US" sz="900" b="1" dirty="0"/>
              <a:t>What are you excited to work on this fall?</a:t>
            </a:r>
            <a:r>
              <a:rPr lang="en-US" sz="900" dirty="0"/>
              <a:t> 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Other updates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L&amp;D- Jodi (2 minutes)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Hispanic Heritage Month/Latinx &amp; Friends Affinity Group - Ricardo (3 minutes) </a:t>
            </a:r>
          </a:p>
          <a:p>
            <a:pPr marL="57150" indent="400050">
              <a:lnSpc>
                <a:spcPct val="115000"/>
              </a:lnSpc>
              <a:spcBef>
                <a:spcPts val="0"/>
              </a:spcBef>
              <a:buSzPts val="1100"/>
              <a:buNone/>
            </a:pPr>
            <a:r>
              <a:rPr lang="en-US" sz="900" b="1" dirty="0" err="1"/>
              <a:t>ANR@Work</a:t>
            </a:r>
            <a:r>
              <a:rPr lang="en-US" sz="900" b="1" dirty="0"/>
              <a:t> survey – Tina Jordan (3 minutes)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New hire list (Pam 1 minute)</a:t>
            </a:r>
            <a:endParaRPr sz="900" b="1" dirty="0">
              <a:latin typeface="Arial"/>
              <a:ea typeface="Arial"/>
              <a:cs typeface="Arial"/>
              <a:sym typeface="Arial"/>
            </a:endParaRPr>
          </a:p>
          <a:p>
            <a:pPr marL="5715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b="1" dirty="0">
                <a:latin typeface="Arial"/>
                <a:ea typeface="Arial"/>
                <a:cs typeface="Arial"/>
                <a:sym typeface="Arial"/>
              </a:rPr>
              <a:t>Close Glenda &amp; Pam (1 minute)</a:t>
            </a:r>
            <a:endParaRPr sz="900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6055" y="342900"/>
            <a:ext cx="5915025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dirty="0"/>
              <a:t>What are the Programmatic Footprint Maps?</a:t>
            </a:r>
            <a:br>
              <a:rPr lang="en-US" sz="2100" dirty="0"/>
            </a:br>
            <a:br>
              <a:rPr lang="en-US" sz="2100" dirty="0">
                <a:solidFill>
                  <a:srgbClr val="FF0000"/>
                </a:solidFill>
              </a:rPr>
            </a:br>
            <a:endParaRPr lang="en-US" sz="21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48493" y="857250"/>
            <a:ext cx="5915025" cy="36576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350" dirty="0">
              <a:solidFill>
                <a:srgbClr val="1A1D1E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Tasked by the leadership team, committee comprised of members from Informatics GIS, PPE, and RPM designed a mapping tool</a:t>
            </a:r>
            <a:r>
              <a:rPr lang="en-US" sz="1350" dirty="0">
                <a:solidFill>
                  <a:srgbClr val="1A1D1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that displays UC ANR’s programmatic footprint across California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Internal and external stakeholders can use the mapping tool to locate </a:t>
            </a:r>
            <a:r>
              <a:rPr lang="en-US" sz="1350" b="1" dirty="0">
                <a:solidFill>
                  <a:srgbClr val="1A1D1E"/>
                </a:solidFill>
                <a:cs typeface="Times New Roman" panose="02020603050405020304" pitchFamily="18" charset="0"/>
              </a:rPr>
              <a:t>CE Advisors, CE Specialists, other academics, and community educators </a:t>
            </a: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and their respective program areas</a:t>
            </a:r>
            <a:endParaRPr lang="en-US" sz="135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Academic positions that are under recruitment are also shown in the programmatic maps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Leadership team and Internal Stakeholders will use the mapping tool to assist with the Cooperative Extension position call process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This tool is being officially released September 15</a:t>
            </a:r>
            <a:r>
              <a:rPr lang="en-US" sz="1350" baseline="30000" dirty="0">
                <a:solidFill>
                  <a:srgbClr val="1A1D1E"/>
                </a:solidFill>
                <a:cs typeface="Times New Roman" panose="02020603050405020304" pitchFamily="18" charset="0"/>
              </a:rPr>
              <a:t>th</a:t>
            </a:r>
            <a:r>
              <a:rPr lang="en-US" sz="1350" dirty="0">
                <a:solidFill>
                  <a:srgbClr val="1A1D1E"/>
                </a:solidFill>
                <a:cs typeface="Times New Roman" panose="02020603050405020304" pitchFamily="18" charset="0"/>
              </a:rPr>
              <a:t>, 2022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150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1A1D1E"/>
              </a:solidFill>
              <a:cs typeface="Times New Roman" panose="02020603050405020304" pitchFamily="18" charset="0"/>
            </a:endParaRPr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1500" b="1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49381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68254"/>
            <a:ext cx="5915025" cy="817597"/>
          </a:xfrm>
        </p:spPr>
        <p:txBody>
          <a:bodyPr/>
          <a:lstStyle/>
          <a:p>
            <a:r>
              <a:rPr lang="en-US" dirty="0"/>
              <a:t>How to find the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163" y="310495"/>
            <a:ext cx="6400800" cy="4114800"/>
          </a:xfrm>
        </p:spPr>
        <p:txBody>
          <a:bodyPr>
            <a:normAutofit/>
          </a:bodyPr>
          <a:lstStyle/>
          <a:p>
            <a:pPr lvl="1"/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You can find the tool under ‘People’ on UC ANR’s website</a:t>
            </a:r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Under the drop-down Menu, click on </a:t>
            </a:r>
            <a:r>
              <a:rPr lang="en-US" sz="1500" dirty="0">
                <a:hlinkClick r:id="rId3"/>
              </a:rPr>
              <a:t>‘Programmatic Footprint Maps’</a:t>
            </a:r>
            <a:r>
              <a:rPr lang="en-US" sz="1500" dirty="0"/>
              <a:t> link and you will be directed to the home page</a:t>
            </a:r>
          </a:p>
          <a:p>
            <a:pPr marL="257162" lvl="1" indent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1200" dirty="0"/>
          </a:p>
          <a:p>
            <a:pPr lvl="2"/>
            <a:endParaRPr lang="en-US" sz="713" b="1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8103E-2A0E-1A27-1486-E32F74F74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603" y="1015035"/>
            <a:ext cx="5693829" cy="158891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519DCC3-C802-45FB-8F57-D69A93E150DD}"/>
              </a:ext>
            </a:extLst>
          </p:cNvPr>
          <p:cNvSpPr/>
          <p:nvPr/>
        </p:nvSpPr>
        <p:spPr>
          <a:xfrm rot="18190316">
            <a:off x="4951262" y="1390055"/>
            <a:ext cx="51435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>
              <a:buClrTx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E26AE-E317-BEB4-B386-EBD506149B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06" b="48803"/>
          <a:stretch/>
        </p:blipFill>
        <p:spPr>
          <a:xfrm>
            <a:off x="1697107" y="3371851"/>
            <a:ext cx="2229161" cy="156675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DDE6562-8B35-624E-60C2-8B5B282C3AE1}"/>
              </a:ext>
            </a:extLst>
          </p:cNvPr>
          <p:cNvSpPr/>
          <p:nvPr/>
        </p:nvSpPr>
        <p:spPr>
          <a:xfrm rot="9483084">
            <a:off x="3236762" y="4147788"/>
            <a:ext cx="51435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01">
              <a:buClrTx/>
            </a:pPr>
            <a:endParaRPr lang="en-US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5809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EE60F-E2C8-7324-44B5-5EAC81BF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5E076-D6FF-E080-18EA-2019FD611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677" y="1143000"/>
            <a:ext cx="6098646" cy="32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3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68254"/>
            <a:ext cx="5915025" cy="817597"/>
          </a:xfrm>
        </p:spPr>
        <p:txBody>
          <a:bodyPr/>
          <a:lstStyle/>
          <a:p>
            <a:r>
              <a:rPr lang="en-US" dirty="0"/>
              <a:t>Getting Started using the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571500"/>
            <a:ext cx="6400800" cy="4114800"/>
          </a:xfrm>
        </p:spPr>
        <p:txBody>
          <a:bodyPr>
            <a:normAutofit/>
          </a:bodyPr>
          <a:lstStyle/>
          <a:p>
            <a:pPr lvl="1"/>
            <a:endParaRPr lang="en-US" sz="15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We recommend reviewing the </a:t>
            </a:r>
            <a:r>
              <a:rPr lang="en-US" sz="1500" dirty="0">
                <a:hlinkClick r:id="rId3"/>
              </a:rPr>
              <a:t>‘Getting Started’ </a:t>
            </a:r>
            <a:r>
              <a:rPr lang="en-US" sz="1500" dirty="0"/>
              <a:t>section of the website to familiarize yourself with a few basic features of the tool</a:t>
            </a:r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Informatics and GIS Program (IGIS) will hold office hours to answer and questions on: </a:t>
            </a:r>
            <a:r>
              <a:rPr lang="en-US" sz="1500" b="1" dirty="0"/>
              <a:t>Friday, September 16th and Friday, September 23</a:t>
            </a:r>
            <a:r>
              <a:rPr lang="en-US" sz="1500" b="1" baseline="30000" dirty="0"/>
              <a:t>rd</a:t>
            </a:r>
            <a:r>
              <a:rPr lang="en-US" sz="1500" b="1" dirty="0"/>
              <a:t> from 2:00 to 2:30 PM. </a:t>
            </a:r>
            <a:r>
              <a:rPr lang="en-US" sz="1500" dirty="0">
                <a:solidFill>
                  <a:srgbClr val="1A1D1E"/>
                </a:solidFill>
              </a:rPr>
              <a:t>Office hour zoom link is </a:t>
            </a:r>
            <a:r>
              <a:rPr lang="en-US" sz="1500" dirty="0">
                <a:solidFill>
                  <a:srgbClr val="1A1D1E"/>
                </a:solidFill>
                <a:hlinkClick r:id="rId4"/>
              </a:rPr>
              <a:t>https://ucanr.zoom.us/j</a:t>
            </a:r>
            <a:r>
              <a:rPr lang="en-US" sz="1500">
                <a:solidFill>
                  <a:srgbClr val="1A1D1E"/>
                </a:solidFill>
                <a:hlinkClick r:id="rId4"/>
              </a:rPr>
              <a:t>/6968246840</a:t>
            </a:r>
            <a:r>
              <a:rPr lang="en-US" sz="1500">
                <a:solidFill>
                  <a:srgbClr val="1A1D1E"/>
                </a:solidFill>
              </a:rPr>
              <a:t>  </a:t>
            </a:r>
            <a:endParaRPr lang="en-US" sz="100" b="1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To make changes to how you are displayed within the tool, please visit the </a:t>
            </a:r>
            <a:r>
              <a:rPr lang="en-US" sz="1500" dirty="0">
                <a:hlinkClick r:id="rId5"/>
              </a:rPr>
              <a:t>‘Help’ section </a:t>
            </a:r>
            <a:r>
              <a:rPr lang="en-US" sz="1500" dirty="0"/>
              <a:t>for instructions</a:t>
            </a:r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00" dirty="0"/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500" dirty="0"/>
              <a:t>If you have any questions or comments, please leave them in the </a:t>
            </a:r>
            <a:r>
              <a:rPr lang="en-US" sz="1500" dirty="0">
                <a:hlinkClick r:id="rId5"/>
              </a:rPr>
              <a:t>Programmatic Footprint Feedback/Question section</a:t>
            </a:r>
            <a:r>
              <a:rPr lang="en-US" sz="1500" dirty="0"/>
              <a:t>, it can be found in the </a:t>
            </a:r>
            <a:r>
              <a:rPr lang="en-US" sz="1500" dirty="0">
                <a:hlinkClick r:id="rId5"/>
              </a:rPr>
              <a:t>‘Help’ section</a:t>
            </a:r>
            <a:r>
              <a:rPr lang="en-US" sz="1500" dirty="0"/>
              <a:t> . A member from RPM, PPE or IGIS will respond to your inquiry.</a:t>
            </a:r>
          </a:p>
          <a:p>
            <a:pPr lvl="1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</a:pPr>
            <a:endParaRPr lang="en-US" sz="1500" dirty="0"/>
          </a:p>
          <a:p>
            <a:pPr marL="257162" lvl="1" indent="0" fontAlgn="base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en-US" sz="1200" dirty="0"/>
          </a:p>
          <a:p>
            <a:pPr lvl="2"/>
            <a:endParaRPr lang="en-US" sz="713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73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611" y="0"/>
            <a:ext cx="9366611" cy="609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4295" y="136274"/>
            <a:ext cx="5735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Donor Feedback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People care about what we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1516" y="1501423"/>
            <a:ext cx="49824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</a:rPr>
              <a:t>So very grateful for all your good work, teaching me and so many others how to grow and prepare delicious, healthy food!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Susan M., Santa Monica, CA</a:t>
            </a:r>
          </a:p>
        </p:txBody>
      </p:sp>
    </p:spTree>
    <p:extLst>
      <p:ext uri="{BB962C8B-B14F-4D97-AF65-F5344CB8AC3E}">
        <p14:creationId xmlns:p14="http://schemas.microsoft.com/office/powerpoint/2010/main" val="108350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1"/>
          <p:cNvSpPr txBox="1"/>
          <p:nvPr/>
        </p:nvSpPr>
        <p:spPr>
          <a:xfrm>
            <a:off x="733982" y="4789110"/>
            <a:ext cx="4114800" cy="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700" dirty="0">
                <a:solidFill>
                  <a:schemeClr val="lt1"/>
                </a:solidFill>
              </a:rPr>
              <a:t>Photo by Mark Bell</a:t>
            </a:r>
            <a:endParaRPr sz="7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1" name="Google Shape;581;p91"/>
          <p:cNvSpPr txBox="1">
            <a:spLocks noGrp="1"/>
          </p:cNvSpPr>
          <p:nvPr>
            <p:ph type="body" idx="1"/>
          </p:nvPr>
        </p:nvSpPr>
        <p:spPr>
          <a:xfrm>
            <a:off x="583675" y="296808"/>
            <a:ext cx="8100900" cy="58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800" dirty="0">
                <a:solidFill>
                  <a:srgbClr val="FFFFFF"/>
                </a:solidFill>
                <a:latin typeface="+mj-lt"/>
              </a:rPr>
              <a:t>In the Media</a:t>
            </a:r>
            <a:endParaRPr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82" name="Google Shape;582;p91"/>
          <p:cNvSpPr txBox="1"/>
          <p:nvPr/>
        </p:nvSpPr>
        <p:spPr>
          <a:xfrm>
            <a:off x="528150" y="31715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690F-4A93-5DC7-CA6A-57E8D4820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172" y="1264555"/>
            <a:ext cx="5314949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0070C0"/>
                </a:solidFill>
                <a:latin typeface="+mn-lt"/>
              </a:rPr>
              <a:t>Which UCCE specialist did the LA Times identify as “the state’s Mark Twain of turf. Our LeBron of lawns. The Ira Glass … of grass”?</a:t>
            </a:r>
          </a:p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Janet 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Hartin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Igor Lacan</a:t>
            </a:r>
          </a:p>
          <a:p>
            <a:r>
              <a:rPr lang="en-US" sz="2000" dirty="0">
                <a:solidFill>
                  <a:srgbClr val="0070C0"/>
                </a:solidFill>
                <a:latin typeface="+mj-lt"/>
              </a:rPr>
              <a:t>Jim Baird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976328-84C7-9A3E-54AF-9F5FBD85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450956" y="1686062"/>
            <a:ext cx="3639879" cy="242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27F7E-0DC8-9CC9-7AC3-05B849D377D3}"/>
              </a:ext>
            </a:extLst>
          </p:cNvPr>
          <p:cNvSpPr txBox="1"/>
          <p:nvPr/>
        </p:nvSpPr>
        <p:spPr>
          <a:xfrm>
            <a:off x="6894666" y="4106551"/>
            <a:ext cx="22493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by Irfan Khan, Los Angeles Times</a:t>
            </a:r>
          </a:p>
        </p:txBody>
      </p:sp>
    </p:spTree>
    <p:extLst>
      <p:ext uri="{BB962C8B-B14F-4D97-AF65-F5344CB8AC3E}">
        <p14:creationId xmlns:p14="http://schemas.microsoft.com/office/powerpoint/2010/main" val="196647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1"/>
          <p:cNvSpPr txBox="1"/>
          <p:nvPr/>
        </p:nvSpPr>
        <p:spPr>
          <a:xfrm>
            <a:off x="733982" y="4789110"/>
            <a:ext cx="4114800" cy="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700" dirty="0">
                <a:solidFill>
                  <a:schemeClr val="lt1"/>
                </a:solidFill>
              </a:rPr>
              <a:t>Photo by Mark Bell</a:t>
            </a:r>
            <a:endParaRPr sz="7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1" name="Google Shape;581;p91"/>
          <p:cNvSpPr txBox="1">
            <a:spLocks noGrp="1"/>
          </p:cNvSpPr>
          <p:nvPr>
            <p:ph type="body" idx="1"/>
          </p:nvPr>
        </p:nvSpPr>
        <p:spPr>
          <a:xfrm>
            <a:off x="583675" y="296808"/>
            <a:ext cx="8100900" cy="58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800" dirty="0">
                <a:solidFill>
                  <a:srgbClr val="FFFFFF"/>
                </a:solidFill>
                <a:latin typeface="+mj-lt"/>
              </a:rPr>
              <a:t>In the Media</a:t>
            </a:r>
            <a:endParaRPr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82" name="Google Shape;582;p91"/>
          <p:cNvSpPr txBox="1"/>
          <p:nvPr/>
        </p:nvSpPr>
        <p:spPr>
          <a:xfrm>
            <a:off x="528150" y="31715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690F-4A93-5DC7-CA6A-57E8D4820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172" y="1264555"/>
            <a:ext cx="5314949" cy="326350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rgbClr val="0070C0"/>
                </a:solidFill>
                <a:latin typeface="+mn-lt"/>
              </a:rPr>
              <a:t>Which UCCE specialist did the LA Times identify as “the state’s Mark Twain of turf. Our LeBron of lawns. The Ira Glass … of grass”?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16E9654-4553-514F-AA31-BD80BF58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215"/>
            <a:ext cx="6678314" cy="514350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3F9B9F-4301-B526-1B27-BE7095846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554" y="3387961"/>
            <a:ext cx="5562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76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1"/>
          <p:cNvSpPr txBox="1"/>
          <p:nvPr/>
        </p:nvSpPr>
        <p:spPr>
          <a:xfrm>
            <a:off x="733982" y="4789110"/>
            <a:ext cx="4114800" cy="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700" dirty="0">
                <a:solidFill>
                  <a:schemeClr val="lt1"/>
                </a:solidFill>
              </a:rPr>
              <a:t>Photo by Mark Bell</a:t>
            </a:r>
            <a:endParaRPr sz="7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1" name="Google Shape;581;p91"/>
          <p:cNvSpPr txBox="1">
            <a:spLocks noGrp="1"/>
          </p:cNvSpPr>
          <p:nvPr>
            <p:ph type="body" idx="1"/>
          </p:nvPr>
        </p:nvSpPr>
        <p:spPr>
          <a:xfrm>
            <a:off x="583675" y="296808"/>
            <a:ext cx="8100900" cy="58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800" dirty="0">
                <a:solidFill>
                  <a:srgbClr val="FFFFFF"/>
                </a:solidFill>
                <a:latin typeface="+mj-lt"/>
              </a:rPr>
              <a:t>In the Media</a:t>
            </a:r>
            <a:endParaRPr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82" name="Google Shape;582;p91"/>
          <p:cNvSpPr txBox="1"/>
          <p:nvPr/>
        </p:nvSpPr>
        <p:spPr>
          <a:xfrm>
            <a:off x="528150" y="31715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690F-4A93-5DC7-CA6A-57E8D4820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172" y="1264555"/>
            <a:ext cx="5314949" cy="3263504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5A2"/>
                </a:solidFill>
                <a:latin typeface="+mj-lt"/>
              </a:rPr>
              <a:t>Rob York was </a:t>
            </a:r>
            <a:r>
              <a:rPr lang="en-US" sz="2000" dirty="0">
                <a:solidFill>
                  <a:srgbClr val="0E55A2"/>
                </a:solidFill>
              </a:rPr>
              <a:t>quoted in</a:t>
            </a:r>
            <a:r>
              <a:rPr lang="en-US" sz="2000" dirty="0">
                <a:solidFill>
                  <a:srgbClr val="0E55A2"/>
                </a:solidFill>
                <a:latin typeface="+mj-lt"/>
              </a:rPr>
              <a:t> NY Times story featuring prescribed burn research at Blodgett Forest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5A2"/>
                </a:solidFill>
                <a:latin typeface="+mj-lt"/>
              </a:rPr>
              <a:t>Luis Espino and Aaron Smith were quoted in SF Chronicle story about drought reducing rice acreage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5A2"/>
                </a:solidFill>
              </a:rPr>
              <a:t>Lenya Quinn-Davidson was quoted in an LA Times story on prescribed fire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5A2"/>
                </a:solidFill>
                <a:latin typeface="+mj-lt"/>
              </a:rPr>
              <a:t>Multiple national outlets interviewed </a:t>
            </a:r>
            <a:r>
              <a:rPr lang="en-US" sz="2000" dirty="0" err="1">
                <a:solidFill>
                  <a:srgbClr val="0E55A2"/>
                </a:solidFill>
                <a:latin typeface="+mj-lt"/>
              </a:rPr>
              <a:t>Kaan</a:t>
            </a:r>
            <a:r>
              <a:rPr lang="en-US" sz="2000" dirty="0">
                <a:solidFill>
                  <a:srgbClr val="0E55A2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E55A2"/>
                </a:solidFill>
                <a:latin typeface="+mj-lt"/>
              </a:rPr>
              <a:t>Kurtural</a:t>
            </a:r>
            <a:r>
              <a:rPr lang="en-US" sz="2000" dirty="0">
                <a:solidFill>
                  <a:srgbClr val="0E55A2"/>
                </a:solidFill>
                <a:latin typeface="+mj-lt"/>
              </a:rPr>
              <a:t> and Anita Oberholster about heat &amp; climate effects on wine grapes</a:t>
            </a:r>
          </a:p>
          <a:p>
            <a:endParaRPr lang="en-US" sz="20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976328-84C7-9A3E-54AF-9F5FBD858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123710" y="1224974"/>
            <a:ext cx="2286000" cy="333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35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3"/>
          <p:cNvSpPr txBox="1">
            <a:spLocks noGrp="1"/>
          </p:cNvSpPr>
          <p:nvPr>
            <p:ph type="title"/>
          </p:nvPr>
        </p:nvSpPr>
        <p:spPr>
          <a:xfrm>
            <a:off x="385163" y="250936"/>
            <a:ext cx="60852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en" sz="2800" dirty="0">
                <a:latin typeface="+mj-lt"/>
              </a:rPr>
              <a:t>Making connections</a:t>
            </a:r>
            <a:endParaRPr sz="2800" dirty="0">
              <a:latin typeface="+mj-lt"/>
            </a:endParaRPr>
          </a:p>
        </p:txBody>
      </p:sp>
      <p:sp>
        <p:nvSpPr>
          <p:cNvPr id="758" name="Google Shape;758;p113"/>
          <p:cNvSpPr txBox="1">
            <a:spLocks noGrp="1"/>
          </p:cNvSpPr>
          <p:nvPr>
            <p:ph type="body" idx="1"/>
          </p:nvPr>
        </p:nvSpPr>
        <p:spPr>
          <a:xfrm>
            <a:off x="83201" y="1276415"/>
            <a:ext cx="4244245" cy="3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04800" lvl="1" indent="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15-minute breakout groups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20700" lvl="1" indent="-63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Introduce yourself and your role</a:t>
            </a:r>
          </a:p>
          <a:p>
            <a:pPr marL="520700" lvl="1" indent="-177800">
              <a:buSzPts val="1800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What are you excited to work on this fall?</a:t>
            </a:r>
            <a:endParaRPr sz="2400" dirty="0">
              <a:solidFill>
                <a:schemeClr val="accent5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59" name="Google Shape;759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2961" y="4697015"/>
            <a:ext cx="2271713" cy="41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kneeling down next to a sheep&#10;&#10;Description automatically generated with low confidence">
            <a:extLst>
              <a:ext uri="{FF2B5EF4-FFF2-40B4-BE49-F238E27FC236}">
                <a16:creationId xmlns:a16="http://schemas.microsoft.com/office/drawing/2014/main" id="{E866CDF5-BC3C-00A0-00AE-AA71B28355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099" y="1276415"/>
            <a:ext cx="4247250" cy="28241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5"/>
          <p:cNvSpPr txBox="1"/>
          <p:nvPr/>
        </p:nvSpPr>
        <p:spPr>
          <a:xfrm>
            <a:off x="296600" y="4866600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@freegraphictoday</a:t>
            </a:r>
            <a:r>
              <a:rPr lang="en" sz="600">
                <a:solidFill>
                  <a:schemeClr val="lt1"/>
                </a:solidFill>
              </a:rPr>
              <a:t> from unsplsh.vom</a:t>
            </a:r>
            <a:endParaRPr sz="600">
              <a:solidFill>
                <a:schemeClr val="l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ED4EE-74ED-9169-A7B6-0D057A000145}"/>
              </a:ext>
            </a:extLst>
          </p:cNvPr>
          <p:cNvSpPr txBox="1"/>
          <p:nvPr/>
        </p:nvSpPr>
        <p:spPr>
          <a:xfrm>
            <a:off x="487978" y="308344"/>
            <a:ext cx="561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Around UC ANR: Other updates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FAD38-ACFF-F5CA-EAD8-A0FEEAF5E967}"/>
              </a:ext>
            </a:extLst>
          </p:cNvPr>
          <p:cNvSpPr txBox="1"/>
          <p:nvPr/>
        </p:nvSpPr>
        <p:spPr>
          <a:xfrm>
            <a:off x="1463040" y="1870364"/>
            <a:ext cx="6027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Jodi </a:t>
            </a:r>
            <a:r>
              <a:rPr lang="en-US" dirty="0" err="1"/>
              <a:t>Azulai</a:t>
            </a:r>
            <a:r>
              <a:rPr lang="en-US" dirty="0"/>
              <a:t> – Learning &amp; Development</a:t>
            </a:r>
          </a:p>
          <a:p>
            <a:r>
              <a:rPr lang="en-US" dirty="0"/>
              <a:t>Ricardo Vela - Hispanic Heritage Month &amp; Latinx &amp; Friends Affinity Group </a:t>
            </a:r>
          </a:p>
          <a:p>
            <a:r>
              <a:rPr lang="en-US" dirty="0"/>
              <a:t>Tina Jordan - </a:t>
            </a:r>
            <a:r>
              <a:rPr lang="en-US" dirty="0" err="1"/>
              <a:t>ANR@Work</a:t>
            </a:r>
            <a:r>
              <a:rPr lang="en-US" dirty="0"/>
              <a:t> survey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2"/>
          <p:cNvSpPr txBox="1">
            <a:spLocks noGrp="1"/>
          </p:cNvSpPr>
          <p:nvPr>
            <p:ph type="title"/>
          </p:nvPr>
        </p:nvSpPr>
        <p:spPr>
          <a:xfrm>
            <a:off x="367629" y="1598384"/>
            <a:ext cx="4021200" cy="1842012"/>
          </a:xfrm>
          <a:prstGeom prst="rect">
            <a:avLst/>
          </a:prstGeom>
          <a:solidFill>
            <a:schemeClr val="accent4">
              <a:lumMod val="60000"/>
              <a:lumOff val="40000"/>
              <a:alpha val="3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br>
              <a:rPr lang="en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en" sz="2400" dirty="0">
                <a:solidFill>
                  <a:schemeClr val="accent1"/>
                </a:solidFill>
                <a:latin typeface="+mj-lt"/>
              </a:rPr>
              <a:t>Objectives: To inform and build unity </a:t>
            </a:r>
            <a:endParaRPr sz="2400" dirty="0">
              <a:solidFill>
                <a:schemeClr val="accent1"/>
              </a:solidFill>
              <a:latin typeface="+mj-lt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endParaRPr sz="2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3" name="Google Shape;503;p82"/>
          <p:cNvSpPr txBox="1">
            <a:spLocks noGrp="1"/>
          </p:cNvSpPr>
          <p:nvPr>
            <p:ph type="body" idx="1"/>
          </p:nvPr>
        </p:nvSpPr>
        <p:spPr>
          <a:xfrm>
            <a:off x="4572000" y="1833599"/>
            <a:ext cx="4367272" cy="807883"/>
          </a:xfrm>
          <a:prstGeom prst="rect">
            <a:avLst/>
          </a:prstGeom>
          <a:solidFill>
            <a:schemeClr val="accent4">
              <a:lumMod val="60000"/>
              <a:lumOff val="40000"/>
              <a:alpha val="3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1"/>
                </a:solidFill>
                <a:latin typeface="+mj-lt"/>
              </a:rPr>
              <a:t>Comments…. 	Use “Chat” </a:t>
            </a:r>
            <a:endParaRPr sz="2000" dirty="0">
              <a:solidFill>
                <a:schemeClr val="accent1"/>
              </a:solidFill>
              <a:latin typeface="+mj-lt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000" dirty="0">
                <a:solidFill>
                  <a:schemeClr val="accent1"/>
                </a:solidFill>
                <a:latin typeface="+mj-lt"/>
              </a:rPr>
              <a:t>“Panelists” or “Everyone”</a:t>
            </a:r>
            <a:endParaRPr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4" name="Google Shape;504;p82"/>
          <p:cNvSpPr txBox="1">
            <a:spLocks noGrp="1"/>
          </p:cNvSpPr>
          <p:nvPr>
            <p:ph type="body" idx="1"/>
          </p:nvPr>
        </p:nvSpPr>
        <p:spPr>
          <a:xfrm>
            <a:off x="2679429" y="4196091"/>
            <a:ext cx="4021200" cy="697084"/>
          </a:xfrm>
          <a:prstGeom prst="rect">
            <a:avLst/>
          </a:prstGeom>
          <a:solidFill>
            <a:schemeClr val="accent4">
              <a:lumMod val="60000"/>
              <a:lumOff val="40000"/>
              <a:alpha val="3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1700" dirty="0">
                <a:solidFill>
                  <a:schemeClr val="accent1"/>
                </a:solidFill>
              </a:rPr>
              <a:t>Recordings are posted after the meeting on the Town Hall page</a:t>
            </a:r>
            <a:endParaRPr sz="1700" dirty="0">
              <a:solidFill>
                <a:schemeClr val="accent1"/>
              </a:solidFill>
            </a:endParaRPr>
          </a:p>
        </p:txBody>
      </p:sp>
      <p:sp>
        <p:nvSpPr>
          <p:cNvPr id="505" name="Google Shape;505;p82"/>
          <p:cNvSpPr txBox="1">
            <a:spLocks noGrp="1"/>
          </p:cNvSpPr>
          <p:nvPr>
            <p:ph type="body" idx="1"/>
          </p:nvPr>
        </p:nvSpPr>
        <p:spPr>
          <a:xfrm>
            <a:off x="4755172" y="2869435"/>
            <a:ext cx="4184100" cy="438551"/>
          </a:xfrm>
          <a:prstGeom prst="rect">
            <a:avLst/>
          </a:prstGeom>
          <a:solidFill>
            <a:schemeClr val="accent4">
              <a:lumMod val="60000"/>
              <a:lumOff val="40000"/>
              <a:alpha val="3294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" sz="2000" dirty="0">
                <a:solidFill>
                  <a:schemeClr val="accent1"/>
                </a:solidFill>
                <a:latin typeface="+mj-lt"/>
              </a:rPr>
              <a:t>Questions….	Use “Chat” </a:t>
            </a:r>
            <a:endParaRPr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56B42-D49C-FF22-6E2F-42A3BE03DAE0}"/>
              </a:ext>
            </a:extLst>
          </p:cNvPr>
          <p:cNvSpPr txBox="1"/>
          <p:nvPr/>
        </p:nvSpPr>
        <p:spPr>
          <a:xfrm>
            <a:off x="467833" y="255670"/>
            <a:ext cx="6232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Why this meeting? It’s for all of us.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06634C-EBEB-2985-2850-0754617D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7" y="4812851"/>
            <a:ext cx="2257025" cy="313256"/>
          </a:xfrm>
          <a:prstGeom prst="rect">
            <a:avLst/>
          </a:prstGeom>
        </p:spPr>
      </p:pic>
      <p:pic>
        <p:nvPicPr>
          <p:cNvPr id="30" name="Picture 2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50B33A-C39B-683F-7086-B743FB008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6" b="91384"/>
          <a:stretch/>
        </p:blipFill>
        <p:spPr>
          <a:xfrm>
            <a:off x="1" y="0"/>
            <a:ext cx="7021130" cy="5213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2" name="Picture 31" descr="Graphical user interface, text, website&#10;&#10;Description automatically generated">
            <a:hlinkClick r:id="rId5" invalidUrl="http://: https://ucanr.edu/sites/Professional_Development/"/>
            <a:extLst>
              <a:ext uri="{FF2B5EF4-FFF2-40B4-BE49-F238E27FC236}">
                <a16:creationId xmlns:a16="http://schemas.microsoft.com/office/drawing/2014/main" id="{784CFA4B-026B-5839-0269-CA374C7B1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1365"/>
            <a:ext cx="6654923" cy="4029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423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06634C-EBEB-2985-2850-0754617D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7" y="4812851"/>
            <a:ext cx="2257025" cy="313256"/>
          </a:xfrm>
          <a:prstGeom prst="rect">
            <a:avLst/>
          </a:prstGeom>
        </p:spPr>
      </p:pic>
      <p:pic>
        <p:nvPicPr>
          <p:cNvPr id="30" name="Picture 2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950B33A-C39B-683F-7086-B743FB008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6" b="91384"/>
          <a:stretch/>
        </p:blipFill>
        <p:spPr>
          <a:xfrm>
            <a:off x="1" y="0"/>
            <a:ext cx="7021130" cy="5213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7000"/>
              </a:prstClr>
            </a:outerShdw>
          </a:effectLst>
        </p:spPr>
      </p:pic>
      <p:pic>
        <p:nvPicPr>
          <p:cNvPr id="32" name="Picture 31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84CFA4B-026B-5839-0269-CA374C7B1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1365"/>
            <a:ext cx="6654923" cy="4029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3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71D6F0-8B7C-44C8-9065-36DF83AB01D2}"/>
              </a:ext>
            </a:extLst>
          </p:cNvPr>
          <p:cNvSpPr/>
          <p:nvPr/>
        </p:nvSpPr>
        <p:spPr>
          <a:xfrm>
            <a:off x="6799838" y="1676151"/>
            <a:ext cx="1685952" cy="13455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Mapping the impact of our work</a:t>
            </a:r>
          </a:p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October 20</a:t>
            </a:r>
          </a:p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Noon-12:30 PM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BCD76-23B2-8233-2D56-317FCEADC9BD}"/>
              </a:ext>
            </a:extLst>
          </p:cNvPr>
          <p:cNvSpPr/>
          <p:nvPr/>
        </p:nvSpPr>
        <p:spPr>
          <a:xfrm>
            <a:off x="6799838" y="107801"/>
            <a:ext cx="1685952" cy="13455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Foreign Engagement: Disclosures to ANR and Research Sponsors</a:t>
            </a:r>
          </a:p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Sept 28 </a:t>
            </a:r>
          </a:p>
          <a:p>
            <a:pPr algn="ctr" defTabSz="685800">
              <a:buClrTx/>
            </a:pPr>
            <a:r>
              <a:rPr lang="en-US" sz="1200" kern="1200" dirty="0">
                <a:solidFill>
                  <a:prstClr val="white"/>
                </a:solidFill>
                <a:latin typeface="Calibri" panose="020F0502020204030204"/>
              </a:rPr>
              <a:t>9:30-10:30 AM</a:t>
            </a:r>
          </a:p>
          <a:p>
            <a:pPr algn="ctr" defTabSz="685800">
              <a:buClrTx/>
            </a:pPr>
            <a:endParaRPr lang="en-US" sz="1350" kern="1200" dirty="0">
              <a:solidFill>
                <a:srgbClr val="FFC000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3BDD69-E7B8-460F-A414-81FEAB9F7D6E}"/>
              </a:ext>
            </a:extLst>
          </p:cNvPr>
          <p:cNvSpPr/>
          <p:nvPr/>
        </p:nvSpPr>
        <p:spPr>
          <a:xfrm>
            <a:off x="6799838" y="3244501"/>
            <a:ext cx="1685952" cy="13455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  <a:t>UC Davis Library Resources Workshop</a:t>
            </a:r>
            <a:br>
              <a:rPr lang="en-US" sz="1350" kern="1200">
                <a:solidFill>
                  <a:srgbClr val="FFC000">
                    <a:lumMod val="40000"/>
                    <a:lumOff val="60000"/>
                  </a:srgbClr>
                </a:solidFill>
                <a:latin typeface="Calibri" panose="020F0502020204030204"/>
              </a:rPr>
            </a:br>
            <a:endParaRPr lang="en-US" sz="1350" kern="1200">
              <a:solidFill>
                <a:srgbClr val="FFC000">
                  <a:lumMod val="40000"/>
                  <a:lumOff val="60000"/>
                </a:srgbClr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</a:rPr>
              <a:t>Nov 3</a:t>
            </a:r>
          </a:p>
          <a:p>
            <a:pPr algn="ctr" defTabSz="685800">
              <a:buClrTx/>
            </a:pPr>
            <a:r>
              <a:rPr lang="en-US" sz="1200" kern="1200">
                <a:solidFill>
                  <a:prstClr val="white"/>
                </a:solidFill>
                <a:latin typeface="Calibri" panose="020F0502020204030204"/>
              </a:rPr>
              <a:t>3:00-4:00 PM </a:t>
            </a:r>
            <a:endParaRPr lang="en-US" sz="120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0553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84B650D-0764-A6C4-F6EF-1338D53B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89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4966D69-6FBE-E63A-AE62-056344183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8FA2AA-68F7-9F9D-24A8-BD5D7B47F1D2}"/>
              </a:ext>
            </a:extLst>
          </p:cNvPr>
          <p:cNvSpPr/>
          <p:nvPr/>
        </p:nvSpPr>
        <p:spPr>
          <a:xfrm>
            <a:off x="491836" y="2001982"/>
            <a:ext cx="8520546" cy="12261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D4A560-4DDD-3F04-FE2C-B20DCF366863}"/>
              </a:ext>
            </a:extLst>
          </p:cNvPr>
          <p:cNvSpPr txBox="1"/>
          <p:nvPr/>
        </p:nvSpPr>
        <p:spPr>
          <a:xfrm>
            <a:off x="623454" y="2202873"/>
            <a:ext cx="82573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https://surveys.ucanr.edu/survey.cfm?surveynumber=38886</a:t>
            </a:r>
          </a:p>
          <a:p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2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5A32-9BEC-4707-B6C3-063F70F05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556" y="338635"/>
            <a:ext cx="6884751" cy="1044913"/>
          </a:xfrm>
        </p:spPr>
        <p:txBody>
          <a:bodyPr>
            <a:noAutofit/>
          </a:bodyPr>
          <a:lstStyle/>
          <a:p>
            <a:pPr algn="ctr"/>
            <a:r>
              <a:rPr lang="en-US" sz="3300" dirty="0">
                <a:solidFill>
                  <a:schemeClr val="tx1"/>
                </a:solidFill>
              </a:rPr>
              <a:t>2022 ANR@Work Survey </a:t>
            </a:r>
            <a:br>
              <a:rPr lang="en-US" sz="3300" dirty="0">
                <a:solidFill>
                  <a:schemeClr val="tx1"/>
                </a:solidFill>
              </a:rPr>
            </a:br>
            <a:r>
              <a:rPr lang="en-US" sz="3300" dirty="0">
                <a:solidFill>
                  <a:schemeClr val="tx1"/>
                </a:solidFill>
              </a:rPr>
              <a:t>Update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5F220-7D37-4391-B0E1-09FA8AE2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344E9F75-9C63-4233-A2E7-154D115F9170}" type="datetime4">
              <a:rPr lang="en-US" kern="120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September 15, 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F0E70-A94F-4D88-B557-65259D27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F71E5CCC-8C8B-4BAD-9F2F-6BB4E00FD001}" type="slidenum">
              <a:rPr lang="en-US" kern="120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34</a:t>
            </a:fld>
            <a:endParaRPr lang="en-US" kern="120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FD5380-6A0E-A6A9-0ABC-74F26E0005F7}"/>
              </a:ext>
            </a:extLst>
          </p:cNvPr>
          <p:cNvSpPr txBox="1"/>
          <p:nvPr/>
        </p:nvSpPr>
        <p:spPr>
          <a:xfrm>
            <a:off x="421106" y="1528011"/>
            <a:ext cx="7152773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Tx/>
              <a:buFont typeface="Wingdings" panose="05000000000000000000" pitchFamily="2" charset="2"/>
              <a:buChar char="v"/>
            </a:pPr>
            <a:endParaRPr lang="en-US" sz="13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214313" indent="-214313" defTabSz="342900">
              <a:buClrTx/>
              <a:buFont typeface="Wingdings" panose="05000000000000000000" pitchFamily="2" charset="2"/>
              <a:buChar char="v"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ANR@Work Survey launched July 26, 2022 through August 26, 2022</a:t>
            </a:r>
          </a:p>
          <a:p>
            <a:pPr defTabSz="342900">
              <a:buClrTx/>
            </a:pPr>
            <a:endParaRPr lang="en-US" sz="13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214313" indent="-214313" defTabSz="342900">
              <a:buClrTx/>
              <a:buFont typeface="Wingdings" panose="05000000000000000000" pitchFamily="2" charset="2"/>
              <a:buChar char="v"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We gave away forty ($75) gift cards and had a 55% participation rate</a:t>
            </a:r>
          </a:p>
          <a:p>
            <a:pPr defTabSz="342900">
              <a:buClrTx/>
            </a:pPr>
            <a:endParaRPr lang="en-US" sz="13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214313" indent="-214313" defTabSz="342900">
              <a:buClrTx/>
              <a:buFont typeface="Wingdings" panose="05000000000000000000" pitchFamily="2" charset="2"/>
              <a:buChar char="v"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Next Steps:</a:t>
            </a:r>
          </a:p>
          <a:p>
            <a:pPr marL="342900" lvl="1" defTabSz="342900">
              <a:buClrTx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	- Survey results are expected in October 2022</a:t>
            </a:r>
          </a:p>
          <a:p>
            <a:pPr marL="342900" lvl="1" defTabSz="342900">
              <a:buClrTx/>
            </a:pPr>
            <a:endParaRPr lang="en-US" sz="10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342900" lvl="1" defTabSz="342900">
              <a:buClrTx/>
            </a:pPr>
            <a:endParaRPr lang="en-US" sz="10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342900" lvl="1" defTabSz="342900">
              <a:buClrTx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	- Survey reports will be issued to ANR Senior Leadership, Unit Directors, &amp; 		  	  Academic and Staff Assembly Councils</a:t>
            </a:r>
          </a:p>
          <a:p>
            <a:pPr marL="342900" lvl="1" defTabSz="342900">
              <a:buClrTx/>
            </a:pPr>
            <a:endParaRPr lang="en-US" sz="1350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  <a:p>
            <a:pPr marL="342900" lvl="1" defTabSz="342900">
              <a:buClrTx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	</a:t>
            </a:r>
          </a:p>
          <a:p>
            <a:pPr marL="342900" lvl="1" defTabSz="342900">
              <a:buClrTx/>
            </a:pP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	- Survey reports will be uploaded to the 2022 </a:t>
            </a: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  <a:hlinkClick r:id="rId2"/>
              </a:rPr>
              <a:t>UC ANR@WORK SURVEY</a:t>
            </a:r>
            <a:r>
              <a:rPr lang="en-US" sz="135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 webpage</a:t>
            </a:r>
          </a:p>
        </p:txBody>
      </p:sp>
    </p:spTree>
    <p:extLst>
      <p:ext uri="{BB962C8B-B14F-4D97-AF65-F5344CB8AC3E}">
        <p14:creationId xmlns:p14="http://schemas.microsoft.com/office/powerpoint/2010/main" val="2243815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F4DECD-2FE3-4908-B0C9-7676BDC01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490" y="532590"/>
            <a:ext cx="6982028" cy="3356043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B0F0"/>
                </a:solidFill>
              </a:rPr>
              <a:t>Your opinion matters! </a:t>
            </a:r>
          </a:p>
          <a:p>
            <a:pPr algn="l"/>
            <a:endParaRPr lang="en-US" sz="2100" b="1" dirty="0">
              <a:solidFill>
                <a:srgbClr val="00B0F0"/>
              </a:solidFill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The feedback obtained from the 2020 &amp; 2021 ANR@WorkSureys helped to facilitate positive change and improvements in multiple key areas. </a:t>
            </a:r>
          </a:p>
          <a:p>
            <a:pPr lvl="1" algn="l"/>
            <a:endParaRPr lang="en-US" sz="2100" dirty="0">
              <a:solidFill>
                <a:schemeClr val="tx1"/>
              </a:solidFill>
            </a:endParaRPr>
          </a:p>
          <a:p>
            <a:pPr marL="600075" lvl="1" indent="-257175" algn="l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Our collective voice resulted in actions taking in the following categories.</a:t>
            </a:r>
          </a:p>
        </p:txBody>
      </p:sp>
    </p:spTree>
    <p:extLst>
      <p:ext uri="{BB962C8B-B14F-4D97-AF65-F5344CB8AC3E}">
        <p14:creationId xmlns:p14="http://schemas.microsoft.com/office/powerpoint/2010/main" val="233707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C5E7ED4-9379-45C9-9FDF-0ABB7FCAE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538" y="189689"/>
            <a:ext cx="7550840" cy="4851542"/>
          </a:xfrm>
        </p:spPr>
        <p:txBody>
          <a:bodyPr vert="horz" lIns="68580" tIns="45720" rIns="68580" bIns="45720" rtlCol="0" anchor="t">
            <a:noAutofit/>
          </a:bodyPr>
          <a:lstStyle/>
          <a:p>
            <a:pPr algn="l">
              <a:spcBef>
                <a:spcPts val="75"/>
              </a:spcBef>
            </a:pPr>
            <a:endParaRPr lang="en-US" sz="975" b="1" dirty="0">
              <a:solidFill>
                <a:srgbClr val="00A2E1"/>
              </a:solidFill>
            </a:endParaRPr>
          </a:p>
          <a:p>
            <a:pPr lvl="1" algn="l">
              <a:spcBef>
                <a:spcPts val="75"/>
              </a:spcBef>
            </a:pPr>
            <a:r>
              <a:rPr lang="en-US" sz="975" dirty="0">
                <a:solidFill>
                  <a:sysClr val="windowText" lastClr="000000"/>
                </a:solidFill>
              </a:rPr>
              <a:t> </a:t>
            </a:r>
          </a:p>
          <a:p>
            <a:pPr algn="l">
              <a:spcBef>
                <a:spcPts val="75"/>
              </a:spcBef>
            </a:pPr>
            <a:r>
              <a:rPr lang="en-US" sz="975" b="1" dirty="0">
                <a:solidFill>
                  <a:srgbClr val="00A2E1"/>
                </a:solidFill>
              </a:rPr>
              <a:t>Compensation </a:t>
            </a:r>
          </a:p>
          <a:p>
            <a:pPr algn="l">
              <a:spcBef>
                <a:spcPts val="75"/>
              </a:spcBef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 marL="600075" lvl="1" indent="-257175" algn="l">
              <a:spcBef>
                <a:spcPts val="75"/>
              </a:spcBef>
              <a:buFont typeface="Wingdings" panose="05000000000000000000" pitchFamily="2" charset="2"/>
              <a:buChar char="q"/>
            </a:pPr>
            <a:r>
              <a:rPr lang="en-US" sz="975" dirty="0">
                <a:solidFill>
                  <a:sysClr val="windowText" lastClr="000000"/>
                </a:solidFill>
              </a:rPr>
              <a:t>Instituted the 2022 Policy Covered Staff Market Adjustment Program</a:t>
            </a:r>
          </a:p>
          <a:p>
            <a:pPr lvl="1" algn="l">
              <a:spcBef>
                <a:spcPts val="75"/>
              </a:spcBef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 marL="600075" lvl="1" indent="-257175" algn="l">
              <a:spcBef>
                <a:spcPts val="75"/>
              </a:spcBef>
              <a:buFont typeface="Wingdings" panose="05000000000000000000" pitchFamily="2" charset="2"/>
              <a:buChar char="q"/>
              <a:defRPr/>
            </a:pPr>
            <a:r>
              <a:rPr lang="en-US" sz="975" dirty="0">
                <a:solidFill>
                  <a:sysClr val="windowText" lastClr="000000"/>
                </a:solidFill>
              </a:rPr>
              <a:t>Reinstated 4</a:t>
            </a:r>
            <a:r>
              <a:rPr lang="en-US" sz="975" baseline="30000" dirty="0">
                <a:solidFill>
                  <a:sysClr val="windowText" lastClr="000000"/>
                </a:solidFill>
              </a:rPr>
              <a:t>th</a:t>
            </a:r>
            <a:r>
              <a:rPr lang="en-US" sz="975" dirty="0">
                <a:solidFill>
                  <a:sysClr val="windowText" lastClr="000000"/>
                </a:solidFill>
              </a:rPr>
              <a:t> year of Cooperative Extension (CE) Advisor Compensation Plan in September 2021.</a:t>
            </a:r>
          </a:p>
          <a:p>
            <a:pPr lvl="1" algn="l">
              <a:spcBef>
                <a:spcPts val="75"/>
              </a:spcBef>
              <a:defRPr/>
            </a:pPr>
            <a:r>
              <a:rPr lang="en-US" sz="975" dirty="0">
                <a:solidFill>
                  <a:sysClr val="windowText" lastClr="000000"/>
                </a:solidFill>
              </a:rPr>
              <a:t> </a:t>
            </a:r>
          </a:p>
          <a:p>
            <a:pPr marL="1028700" lvl="1" indent="-257175" algn="l">
              <a:spcBef>
                <a:spcPts val="75"/>
              </a:spcBef>
              <a:buFont typeface="Wingdings" panose="05000000000000000000" pitchFamily="2" charset="2"/>
              <a:buChar char="§"/>
              <a:defRPr/>
            </a:pPr>
            <a:r>
              <a:rPr lang="en-US" sz="975" dirty="0">
                <a:solidFill>
                  <a:sysClr val="windowText" lastClr="000000"/>
                </a:solidFill>
              </a:rPr>
              <a:t>We have plans to contract with a firm to conduct a market analysis to assess CE Advisor salaries for future discussions. </a:t>
            </a:r>
          </a:p>
          <a:p>
            <a:pPr lvl="1" algn="l">
              <a:spcBef>
                <a:spcPts val="75"/>
              </a:spcBef>
              <a:defRPr/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 algn="l">
              <a:spcBef>
                <a:spcPts val="75"/>
              </a:spcBef>
            </a:pPr>
            <a:r>
              <a:rPr lang="en-US" sz="975" b="1" dirty="0">
                <a:solidFill>
                  <a:srgbClr val="00A2E1"/>
                </a:solidFill>
              </a:rPr>
              <a:t>Conversations with Leadership</a:t>
            </a:r>
          </a:p>
          <a:p>
            <a:pPr marL="555498" indent="-214313" algn="l">
              <a:spcBef>
                <a:spcPts val="75"/>
              </a:spcBef>
              <a:buFont typeface="Wingdings" panose="05000000000000000000" pitchFamily="2" charset="2"/>
              <a:buChar char="q"/>
            </a:pPr>
            <a:r>
              <a:rPr lang="en-US" sz="975" dirty="0">
                <a:solidFill>
                  <a:schemeClr val="tx1"/>
                </a:solidFill>
              </a:rPr>
              <a:t>We instituted conversations with Senior leadership</a:t>
            </a:r>
          </a:p>
          <a:p>
            <a:pPr marL="1028700" lvl="1" indent="-257175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“Open conversation with leadership” session was just held September 9</a:t>
            </a:r>
            <a:r>
              <a:rPr lang="en-US" sz="975" baseline="30000" dirty="0">
                <a:solidFill>
                  <a:schemeClr val="tx1"/>
                </a:solidFill>
              </a:rPr>
              <a:t>th</a:t>
            </a:r>
            <a:r>
              <a:rPr lang="en-US" sz="975" dirty="0">
                <a:solidFill>
                  <a:schemeClr val="tx1"/>
                </a:solidFill>
              </a:rPr>
              <a:t> </a:t>
            </a:r>
          </a:p>
          <a:p>
            <a:pPr marL="1028700" lvl="1" indent="-257175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These quarterly sessions require RSVP to limit group to (20) </a:t>
            </a:r>
          </a:p>
          <a:p>
            <a:pPr marL="1028700" lvl="1" indent="-257175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Look for these announcements via email</a:t>
            </a:r>
          </a:p>
          <a:p>
            <a:pPr algn="l">
              <a:spcBef>
                <a:spcPts val="75"/>
              </a:spcBef>
            </a:pPr>
            <a:endParaRPr lang="en-US" sz="975" dirty="0">
              <a:solidFill>
                <a:srgbClr val="00A2E1"/>
              </a:solidFill>
            </a:endParaRPr>
          </a:p>
          <a:p>
            <a:pPr algn="l">
              <a:spcBef>
                <a:spcPts val="75"/>
              </a:spcBef>
            </a:pPr>
            <a:r>
              <a:rPr lang="en-US" sz="975" b="1" dirty="0">
                <a:solidFill>
                  <a:srgbClr val="00A2E1"/>
                </a:solidFill>
              </a:rPr>
              <a:t>Academic Footprint &amp; Administrative Support</a:t>
            </a:r>
          </a:p>
          <a:p>
            <a:pPr marL="555498" indent="-214313" algn="l">
              <a:spcBef>
                <a:spcPts val="75"/>
              </a:spcBef>
              <a:buFont typeface="Wingdings" panose="05000000000000000000" pitchFamily="2" charset="2"/>
              <a:buChar char="q"/>
            </a:pPr>
            <a:r>
              <a:rPr lang="en-US" sz="975" dirty="0">
                <a:solidFill>
                  <a:schemeClr val="tx1"/>
                </a:solidFill>
              </a:rPr>
              <a:t>We are currently undergoing a Hiring Blitz!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We approved 180 new positions in 2021, which included 90+ academic positions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(30) CE Advisor positions are filled and we are working through the rest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Daniel Obrist, the new Vice Provost for Academic Personnel started in August 2022</a:t>
            </a:r>
          </a:p>
          <a:p>
            <a:pPr marL="555498" indent="-342900" algn="l">
              <a:spcBef>
                <a:spcPts val="75"/>
              </a:spcBef>
              <a:buFont typeface="Wingdings" panose="05000000000000000000" pitchFamily="2" charset="2"/>
              <a:buChar char="q"/>
            </a:pPr>
            <a:endParaRPr lang="en-US" sz="975" dirty="0">
              <a:solidFill>
                <a:schemeClr val="tx1"/>
              </a:solidFill>
            </a:endParaRPr>
          </a:p>
          <a:p>
            <a:pPr algn="l">
              <a:spcBef>
                <a:spcPts val="75"/>
              </a:spcBef>
            </a:pPr>
            <a:r>
              <a:rPr lang="en-US" sz="975" b="1" dirty="0">
                <a:solidFill>
                  <a:srgbClr val="00A2E1"/>
                </a:solidFill>
              </a:rPr>
              <a:t>Workplace Environment: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We promote wellness and self-care through Townhall Meetings and newsletters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Ombuds services are now available for all employees</a:t>
            </a:r>
          </a:p>
          <a:p>
            <a:pPr marL="1028700" indent="-342900" algn="l">
              <a:spcBef>
                <a:spcPts val="75"/>
              </a:spcBef>
              <a:buFont typeface="Wingdings" panose="05000000000000000000" pitchFamily="2" charset="2"/>
              <a:buChar char="§"/>
            </a:pPr>
            <a:r>
              <a:rPr lang="en-US" sz="975" dirty="0">
                <a:solidFill>
                  <a:schemeClr val="tx1"/>
                </a:solidFill>
              </a:rPr>
              <a:t>We continue to support Employee Resource Groups</a:t>
            </a:r>
          </a:p>
          <a:p>
            <a:pPr marL="600075" lvl="1" indent="-257175" algn="l">
              <a:spcBef>
                <a:spcPts val="75"/>
              </a:spcBef>
              <a:buFont typeface="Symbol" panose="05050102010706020507" pitchFamily="18" charset="2"/>
              <a:buChar char=""/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 lvl="1" algn="l">
              <a:spcBef>
                <a:spcPts val="75"/>
              </a:spcBef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 marL="257175" indent="-257175" algn="l">
              <a:spcBef>
                <a:spcPts val="75"/>
              </a:spcBef>
              <a:buFont typeface="Symbol" panose="05050102010706020507" pitchFamily="18" charset="2"/>
              <a:buChar char=""/>
            </a:pPr>
            <a:endParaRPr lang="en-US" sz="975" dirty="0">
              <a:solidFill>
                <a:sysClr val="windowText" lastClr="000000"/>
              </a:solidFill>
            </a:endParaRPr>
          </a:p>
          <a:p>
            <a:pPr>
              <a:spcBef>
                <a:spcPts val="75"/>
              </a:spcBef>
            </a:pPr>
            <a:endParaRPr lang="en-US" sz="975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62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866EF08-831A-4D1F-8322-25D48B977D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825" y="910775"/>
            <a:ext cx="6430336" cy="319726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00B0F0"/>
                </a:solidFill>
              </a:rPr>
              <a:t>Thank you to all that participated</a:t>
            </a:r>
          </a:p>
          <a:p>
            <a:pPr marL="1028700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Your input is the key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 marL="1028700" indent="-257175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We shall keep the momentum going!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68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3d268aab8a_4_1"/>
          <p:cNvSpPr txBox="1"/>
          <p:nvPr/>
        </p:nvSpPr>
        <p:spPr>
          <a:xfrm>
            <a:off x="850074" y="293376"/>
            <a:ext cx="66096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685800">
              <a:lnSpc>
                <a:spcPct val="90000"/>
              </a:lnSpc>
              <a:buClr>
                <a:prstClr val="white"/>
              </a:buClr>
              <a:buSzPts val="4500"/>
            </a:pPr>
            <a:r>
              <a:rPr lang="en" sz="2800" kern="1200">
                <a:solidFill>
                  <a:srgbClr val="FFD966"/>
                </a:solidFill>
                <a:latin typeface="Calibri" panose="020F0502020204030204"/>
                <a:ea typeface="+mn-ea"/>
                <a:cs typeface="+mn-cs"/>
              </a:rPr>
              <a:t>Recent Hires: Welcome to UC ANR </a:t>
            </a:r>
            <a:endParaRPr sz="2800" kern="1200">
              <a:solidFill>
                <a:srgbClr val="FFD966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" name="Google Shape;706;g13d268aab8a_4_1"/>
          <p:cNvSpPr txBox="1"/>
          <p:nvPr/>
        </p:nvSpPr>
        <p:spPr>
          <a:xfrm>
            <a:off x="224601" y="1050466"/>
            <a:ext cx="43474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Norman		Alberti	UCCE SAN JOAQUIN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Efrain		Barrera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Shayna		Blythe	BUSINESS OPERATIONS CENTER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Sukhmony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Amraj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Kaur	Brar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Julie Ann		Brown	UCCE MARIPOSA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Kathleen		Carter	UCCE CENTRAL SIERRA NEVADA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Cindy 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Xiaoning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Chen	UCCE CENTRAL SIERRA NEVADA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Noah Alexander		Cooke	UCCE NEVADA_PLACER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Cynthia A		Crestmore	BUSINESS OPERATIONS CENTER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Megan		Cross	NUTRITION,FAMILY&amp;CONSUMER SCI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Stephen		Dampier	IT SERVICES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Alison Lee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Deak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MARIPOSA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Jackson Manuel		Dias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Jackson Manuel		Dias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Regina Jasmine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Dingler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SONOMA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Meaghan		Donovan	UCCE CAPITOL CORRIDOR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Katherine Elise		Fessler	CALIFORNIA STATE 4-H OFFICE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Coral		Franco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Brandon		Frost	UCCE SHASTA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Marlen		Gaspar	UCCE RIVERSIDE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Granville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Goza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SANTA CLARA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Olivia Marie Quinlan 	Henry	UCCE CAPITOL CORRIDOR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Ashley Michelle		Hooper	UCCE LOS ANGELES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Hanif Robert		Houston	UCCE ALAMEDA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Ethan		Ireland	STRATEGIC COMMUNICATIONS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Sia'h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Fanta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Jimissa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NUTRITION POLICY INSTITUTE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Amritpal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Kaur	UCCE KERN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Tara		Kelly	UCCE SAN MATEO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Citlali		Lopez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Kathryn Elise		Low	UCCE NEVADA_PLAC</a:t>
            </a:r>
            <a:r>
              <a:rPr lang="en-US" sz="800" b="1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 COUNTY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6112F-525E-4278-B639-4400C457B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6838"/>
            <a:ext cx="1720850" cy="1724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992D8-868B-4420-96D9-7D47C0596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87700"/>
            <a:ext cx="1720850" cy="172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F5067-ED2B-4D94-8518-26844104F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0" y="1256837"/>
            <a:ext cx="1720850" cy="1720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50AF68-1EA4-4DF7-B11D-1FA438E8E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34" y="3187700"/>
            <a:ext cx="1716866" cy="1720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ED9A91-4277-4346-B306-C6FA4AB01D9C}"/>
              </a:ext>
            </a:extLst>
          </p:cNvPr>
          <p:cNvSpPr txBox="1"/>
          <p:nvPr/>
        </p:nvSpPr>
        <p:spPr>
          <a:xfrm>
            <a:off x="4508039" y="2937230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Ethan Ireland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06366-3F8E-487C-9ACC-AAE6BF1C105F}"/>
              </a:ext>
            </a:extLst>
          </p:cNvPr>
          <p:cNvSpPr txBox="1"/>
          <p:nvPr/>
        </p:nvSpPr>
        <p:spPr>
          <a:xfrm>
            <a:off x="4508039" y="4863682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Olivia Henry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038330-A541-4E92-9F33-46F5583A3448}"/>
              </a:ext>
            </a:extLst>
          </p:cNvPr>
          <p:cNvSpPr txBox="1"/>
          <p:nvPr/>
        </p:nvSpPr>
        <p:spPr>
          <a:xfrm>
            <a:off x="6540039" y="2937229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Cindy Chen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FCC10D-C084-43D1-8D8D-83542B2C24F0}"/>
              </a:ext>
            </a:extLst>
          </p:cNvPr>
          <p:cNvSpPr txBox="1"/>
          <p:nvPr/>
        </p:nvSpPr>
        <p:spPr>
          <a:xfrm>
            <a:off x="6545929" y="4866264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Jackie </a:t>
            </a:r>
            <a:r>
              <a:rPr lang="en-US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Atim</a:t>
            </a:r>
            <a:endParaRPr lang="en-US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A0BAC5D-7CE2-9BF7-7278-D7BBCD1F7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01" y="4908550"/>
            <a:ext cx="1408515" cy="1954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3d268aab8a_4_1"/>
          <p:cNvSpPr txBox="1"/>
          <p:nvPr/>
        </p:nvSpPr>
        <p:spPr>
          <a:xfrm>
            <a:off x="850074" y="293376"/>
            <a:ext cx="66096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685800">
              <a:lnSpc>
                <a:spcPct val="90000"/>
              </a:lnSpc>
              <a:buClr>
                <a:prstClr val="white"/>
              </a:buClr>
              <a:buSzPts val="4500"/>
            </a:pPr>
            <a:r>
              <a:rPr lang="en" sz="2800" kern="1200">
                <a:solidFill>
                  <a:srgbClr val="FFD966"/>
                </a:solidFill>
                <a:latin typeface="Calibri" panose="020F0502020204030204"/>
                <a:ea typeface="+mn-ea"/>
                <a:cs typeface="+mn-cs"/>
              </a:rPr>
              <a:t>Recent Hires: Welcome to UC ANR </a:t>
            </a:r>
            <a:endParaRPr sz="2800" kern="1200">
              <a:solidFill>
                <a:srgbClr val="FFD966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" name="Google Shape;706;g13d268aab8a_4_1"/>
          <p:cNvSpPr txBox="1"/>
          <p:nvPr/>
        </p:nvSpPr>
        <p:spPr>
          <a:xfrm>
            <a:off x="224601" y="1170250"/>
            <a:ext cx="4347400" cy="375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Lynnelle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Madsen	UCCE CENTRAL SIERRA NEVADA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Michele		Maia	UCCE SAN MATEO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Evelyn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Mandujano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CAPITOL CORRIDOR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Robin Elizabeth		Martin	UCCE CENTRAL SIERRA NEVADA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Maximus		Mendez	KEARNEY REC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Lizzeth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Mendoza	UCCE GLENN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 Isabel		Mora Camacho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Alfonso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Mota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CENTRAL SIERRA NEVADA MCP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Alyssabeth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Navarro	UCCE TULARE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Sally E		Neas	UCCE SAN MATEO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Tori Renae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Norville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SONOMA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Daniel		Obrist	IMM OFFICE AVP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Jose Mauricio		Paz Villegas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Cedric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Renaudin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NUTRITION,FAMILY&amp;CONSUMER SCI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Cedric Tristan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Renaudin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NUTRITION,FAMILY&amp;CONSUMER SCI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Todd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Renstrom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SAN DIEGO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Resendiz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IMPERIAL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Matthew Rene		Rodriguez	UCCE NEVADA_PLACER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Braulio		</a:t>
            </a:r>
            <a:r>
              <a:rPr lang="en-US" sz="6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Rodriguez Villalobos</a:t>
            </a:r>
            <a:r>
              <a:rPr lang="en-US" sz="525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Julie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Salomonson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VENTURA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Nichol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Santisteven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UCCE SANTA CLARA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Arlene 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Wimer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Silva	UCCE IMPERIAL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Yolanda		</a:t>
            </a: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Tabarez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DESERT REC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Annalise M		Traub	UCCE CAPITOL CORRIDOR MCP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Daylin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Wade	UCCE CENTRAL SIERRA NEVADA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Tyler		Waltrip	UCCE FRESNO MADERA MCP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Sierra		Washington	UCCE PLUMAS/SIERRA COUNTIES</a:t>
            </a:r>
          </a:p>
          <a:p>
            <a:pPr defTabSz="685800">
              <a:buClrTx/>
            </a:pPr>
            <a:r>
              <a:rPr lang="en-US" sz="800" kern="12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Klacey</a:t>
            </a: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Worthington	UCCE GLEN COUNTY</a:t>
            </a:r>
          </a:p>
          <a:p>
            <a:pPr defTabSz="685800">
              <a:buClrTx/>
            </a:pPr>
            <a:r>
              <a:rPr lang="en-US" sz="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Chun Fung		Yu	IT SERVICES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D9A91-4277-4346-B306-C6FA4AB01D9C}"/>
              </a:ext>
            </a:extLst>
          </p:cNvPr>
          <p:cNvSpPr txBox="1"/>
          <p:nvPr/>
        </p:nvSpPr>
        <p:spPr>
          <a:xfrm>
            <a:off x="4508039" y="2937230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Sally Neas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D06366-3F8E-487C-9ACC-AAE6BF1C105F}"/>
              </a:ext>
            </a:extLst>
          </p:cNvPr>
          <p:cNvSpPr txBox="1"/>
          <p:nvPr/>
        </p:nvSpPr>
        <p:spPr>
          <a:xfrm>
            <a:off x="4508039" y="4863682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Irene </a:t>
            </a:r>
            <a:r>
              <a:rPr lang="en-US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Padasas</a:t>
            </a:r>
            <a:endParaRPr lang="en-US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038330-A541-4E92-9F33-46F5583A3448}"/>
              </a:ext>
            </a:extLst>
          </p:cNvPr>
          <p:cNvSpPr txBox="1"/>
          <p:nvPr/>
        </p:nvSpPr>
        <p:spPr>
          <a:xfrm>
            <a:off x="6540039" y="2937229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Sudan </a:t>
            </a:r>
            <a:r>
              <a:rPr lang="en-US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Gyawaly</a:t>
            </a:r>
            <a:endParaRPr lang="en-US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FCC10D-C084-43D1-8D8D-83542B2C24F0}"/>
              </a:ext>
            </a:extLst>
          </p:cNvPr>
          <p:cNvSpPr txBox="1"/>
          <p:nvPr/>
        </p:nvSpPr>
        <p:spPr>
          <a:xfrm>
            <a:off x="6545929" y="4866264"/>
            <a:ext cx="1076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0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Tori </a:t>
            </a:r>
            <a:r>
              <a:rPr lang="en-US" sz="10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Norville</a:t>
            </a:r>
            <a:endParaRPr lang="en-US" sz="10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C1614C-EA16-4244-BF74-E9F9E5F49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-6011"/>
          <a:stretch/>
        </p:blipFill>
        <p:spPr>
          <a:xfrm rot="5400000">
            <a:off x="4587222" y="1226389"/>
            <a:ext cx="1744898" cy="1775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F7273-D610-4615-A8A5-B79B9D493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191684"/>
            <a:ext cx="1716866" cy="1716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2179E0-9FF2-4F7A-973F-89D19A1D2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51" y="3191684"/>
            <a:ext cx="1727200" cy="1727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135F86-A471-40DA-ACE7-26236F389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55" y="1210029"/>
            <a:ext cx="1727200" cy="17272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1250309-56A9-A741-39FF-EAE124660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01" y="4908550"/>
            <a:ext cx="1408515" cy="1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56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3"/>
          <p:cNvSpPr txBox="1"/>
          <p:nvPr/>
        </p:nvSpPr>
        <p:spPr>
          <a:xfrm>
            <a:off x="583682" y="4789110"/>
            <a:ext cx="4114800" cy="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700" dirty="0">
                <a:solidFill>
                  <a:schemeClr val="lt1"/>
                </a:solidFill>
              </a:rPr>
              <a:t>Photo by Mark Bell</a:t>
            </a:r>
            <a:endParaRPr sz="7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15" name="Google Shape;515;p83"/>
          <p:cNvSpPr txBox="1">
            <a:spLocks noGrp="1"/>
          </p:cNvSpPr>
          <p:nvPr>
            <p:ph type="body" idx="1"/>
          </p:nvPr>
        </p:nvSpPr>
        <p:spPr>
          <a:xfrm>
            <a:off x="627249" y="2314844"/>
            <a:ext cx="4679441" cy="777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Foster a sense of _________ and emotional safety</a:t>
            </a:r>
            <a:endParaRPr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EDA06-0AC8-D56B-C30D-6EF5C653092E}"/>
              </a:ext>
            </a:extLst>
          </p:cNvPr>
          <p:cNvSpPr txBox="1"/>
          <p:nvPr/>
        </p:nvSpPr>
        <p:spPr>
          <a:xfrm>
            <a:off x="534720" y="266604"/>
            <a:ext cx="5153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Our Principles of Community</a:t>
            </a:r>
          </a:p>
        </p:txBody>
      </p:sp>
      <p:pic>
        <p:nvPicPr>
          <p:cNvPr id="8" name="Picture 7" descr="A picture containing person, tree, outdoor, plant&#10;&#10;Description automatically generated">
            <a:extLst>
              <a:ext uri="{FF2B5EF4-FFF2-40B4-BE49-F238E27FC236}">
                <a16:creationId xmlns:a16="http://schemas.microsoft.com/office/drawing/2014/main" id="{0AC5C931-B666-B87C-DB05-D4696C416C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031" y="1116418"/>
            <a:ext cx="2618735" cy="395265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506634C-EBEB-2985-2850-0754617D0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7" y="4812851"/>
            <a:ext cx="2257025" cy="313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C60E0F-E005-61A7-222F-E8A39FDE93DB}"/>
              </a:ext>
            </a:extLst>
          </p:cNvPr>
          <p:cNvSpPr txBox="1"/>
          <p:nvPr/>
        </p:nvSpPr>
        <p:spPr>
          <a:xfrm>
            <a:off x="1547898" y="1833807"/>
            <a:ext cx="5177480" cy="46166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sx="101314" sy="101314" algn="t" rotWithShape="0">
              <a:prstClr val="black">
                <a:alpha val="88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Diversity, Equity &amp; Inclusion Alliance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A9B33-3D46-2AEF-7ADD-CD296CCB5B48}"/>
              </a:ext>
            </a:extLst>
          </p:cNvPr>
          <p:cNvSpPr txBox="1"/>
          <p:nvPr/>
        </p:nvSpPr>
        <p:spPr>
          <a:xfrm>
            <a:off x="1689787" y="4825101"/>
            <a:ext cx="179726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Image by </a:t>
            </a:r>
            <a:r>
              <a:rPr lang="en-US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4"/>
              </a:rPr>
              <a:t>Gerd Altmann</a:t>
            </a:r>
            <a:r>
              <a:rPr lang="en-US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from </a:t>
            </a:r>
            <a:r>
              <a:rPr lang="en-US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hlinkClick r:id="rId5"/>
              </a:rPr>
              <a:t>Pixabay</a:t>
            </a:r>
            <a:endParaRPr lang="en-US" sz="7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44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17"/>
          <p:cNvSpPr txBox="1">
            <a:spLocks noGrp="1"/>
          </p:cNvSpPr>
          <p:nvPr>
            <p:ph type="body" idx="1"/>
          </p:nvPr>
        </p:nvSpPr>
        <p:spPr>
          <a:xfrm>
            <a:off x="4764036" y="2709910"/>
            <a:ext cx="3617100" cy="1175700"/>
          </a:xfrm>
          <a:prstGeom prst="rect">
            <a:avLst/>
          </a:prstGeom>
          <a:solidFill>
            <a:schemeClr val="accent4">
              <a:lumMod val="40000"/>
              <a:lumOff val="60000"/>
              <a:alpha val="68627"/>
            </a:schemeClr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 sz="2400" dirty="0">
                <a:solidFill>
                  <a:schemeClr val="accent5"/>
                </a:solidFill>
                <a:latin typeface="+mj-lt"/>
              </a:rPr>
              <a:t>Next </a:t>
            </a:r>
            <a:r>
              <a:rPr lang="en" sz="2400" dirty="0">
                <a:solidFill>
                  <a:schemeClr val="accent5"/>
                </a:solidFill>
                <a:latin typeface="+mj-lt"/>
                <a:sym typeface="Calibri"/>
              </a:rPr>
              <a:t>Town Hall </a:t>
            </a:r>
            <a:endParaRPr sz="2400" dirty="0">
              <a:solidFill>
                <a:schemeClr val="accent5"/>
              </a:solidFill>
              <a:latin typeface="+mj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 sz="2400" dirty="0">
                <a:solidFill>
                  <a:schemeClr val="accent5"/>
                </a:solidFill>
                <a:latin typeface="+mj-lt"/>
                <a:sym typeface="Calibri"/>
              </a:rPr>
              <a:t>October 20 </a:t>
            </a:r>
            <a:r>
              <a:rPr lang="en" sz="2400" dirty="0">
                <a:solidFill>
                  <a:schemeClr val="accent5"/>
                </a:solidFill>
                <a:latin typeface="+mj-lt"/>
              </a:rPr>
              <a:t>@2 pm</a:t>
            </a:r>
            <a:endParaRPr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802" name="Google Shape;802;p117"/>
          <p:cNvSpPr/>
          <p:nvPr/>
        </p:nvSpPr>
        <p:spPr>
          <a:xfrm>
            <a:off x="4764036" y="1393704"/>
            <a:ext cx="3617100" cy="872100"/>
          </a:xfrm>
          <a:prstGeom prst="rect">
            <a:avLst/>
          </a:prstGeom>
          <a:solidFill>
            <a:schemeClr val="accent4">
              <a:lumMod val="40000"/>
              <a:lumOff val="60000"/>
              <a:alpha val="68627"/>
            </a:schemeClr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Stay safe &amp; well</a:t>
            </a:r>
            <a:endParaRPr sz="2400" dirty="0">
              <a:solidFill>
                <a:schemeClr val="accent5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803" name="Google Shape;803;p117"/>
          <p:cNvSpPr/>
          <p:nvPr/>
        </p:nvSpPr>
        <p:spPr>
          <a:xfrm>
            <a:off x="2435701" y="4845986"/>
            <a:ext cx="8622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Photo Mark Bell</a:t>
            </a:r>
            <a:endParaRPr sz="1100" dirty="0"/>
          </a:p>
        </p:txBody>
      </p:sp>
      <p:sp>
        <p:nvSpPr>
          <p:cNvPr id="804" name="Google Shape;804;p117"/>
          <p:cNvSpPr/>
          <p:nvPr/>
        </p:nvSpPr>
        <p:spPr>
          <a:xfrm>
            <a:off x="524695" y="1829754"/>
            <a:ext cx="3946710" cy="1727100"/>
          </a:xfrm>
          <a:prstGeom prst="rect">
            <a:avLst/>
          </a:prstGeom>
          <a:solidFill>
            <a:schemeClr val="accent4">
              <a:lumMod val="40000"/>
              <a:lumOff val="60000"/>
              <a:alpha val="68630"/>
            </a:schemeClr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Thanks to our speakers and to you all.</a:t>
            </a:r>
            <a:endParaRPr sz="2400" dirty="0">
              <a:solidFill>
                <a:schemeClr val="accent5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endParaRPr lang="en-US" b="1" dirty="0"/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Recordings of meetings posted at </a:t>
            </a:r>
            <a:r>
              <a:rPr lang="en-US" b="1" dirty="0">
                <a:hlinkClick r:id="rId3"/>
              </a:rPr>
              <a:t>https://ucanr.edu/sites/anrstaff/All_Hands</a:t>
            </a:r>
            <a:endParaRPr lang="en-US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0F45C-2876-FF71-0658-C614FAA739DE}"/>
              </a:ext>
            </a:extLst>
          </p:cNvPr>
          <p:cNvSpPr txBox="1"/>
          <p:nvPr/>
        </p:nvSpPr>
        <p:spPr>
          <a:xfrm>
            <a:off x="524695" y="265814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Closing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5"/>
          <p:cNvSpPr txBox="1">
            <a:spLocks noGrp="1"/>
          </p:cNvSpPr>
          <p:nvPr>
            <p:ph type="title"/>
          </p:nvPr>
        </p:nvSpPr>
        <p:spPr>
          <a:xfrm>
            <a:off x="4098829" y="305900"/>
            <a:ext cx="4396586" cy="3913200"/>
          </a:xfrm>
          <a:prstGeom prst="rect">
            <a:avLst/>
          </a:prstGeom>
          <a:solidFill>
            <a:srgbClr val="307DBD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n" sz="2800" dirty="0">
                <a:latin typeface="+mj-lt"/>
              </a:rPr>
              <a:t>Wellness break.</a:t>
            </a:r>
            <a:br>
              <a:rPr lang="en" sz="2800" dirty="0">
                <a:latin typeface="+mj-lt"/>
              </a:rPr>
            </a:br>
            <a:r>
              <a:rPr lang="en" sz="2800" dirty="0">
                <a:latin typeface="+mj-lt"/>
              </a:rPr>
              <a:t>Practicing what we preach.</a:t>
            </a:r>
            <a:endParaRPr sz="2800" dirty="0"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endParaRPr sz="2800" dirty="0"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br>
              <a:rPr lang="en" sz="2800" dirty="0">
                <a:latin typeface="+mj-lt"/>
              </a:rPr>
            </a:br>
            <a:endParaRPr sz="2800" dirty="0">
              <a:latin typeface="+mj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alibri"/>
              <a:buNone/>
            </a:pPr>
            <a:r>
              <a:rPr lang="en" sz="2800" dirty="0">
                <a:latin typeface="+mj-lt"/>
              </a:rPr>
              <a:t>David Ritz</a:t>
            </a:r>
            <a:endParaRPr sz="2800" dirty="0">
              <a:latin typeface="+mj-lt"/>
            </a:endParaRPr>
          </a:p>
        </p:txBody>
      </p:sp>
      <p:pic>
        <p:nvPicPr>
          <p:cNvPr id="3" name="Picture 2" descr="A pink flower on a pond&#10;&#10;Description automatically generated with low confidence">
            <a:extLst>
              <a:ext uri="{FF2B5EF4-FFF2-40B4-BE49-F238E27FC236}">
                <a16:creationId xmlns:a16="http://schemas.microsoft.com/office/drawing/2014/main" id="{0207584D-629C-6DDA-E3A4-2B5450999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85" y="336251"/>
            <a:ext cx="3131289" cy="391411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1"/>
          <p:cNvSpPr txBox="1"/>
          <p:nvPr/>
        </p:nvSpPr>
        <p:spPr>
          <a:xfrm>
            <a:off x="733982" y="4789110"/>
            <a:ext cx="4114800" cy="1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700" dirty="0">
                <a:solidFill>
                  <a:schemeClr val="lt1"/>
                </a:solidFill>
              </a:rPr>
              <a:t>Photo by Mark Bell</a:t>
            </a:r>
            <a:endParaRPr sz="7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81" name="Google Shape;581;p91"/>
          <p:cNvSpPr txBox="1">
            <a:spLocks noGrp="1"/>
          </p:cNvSpPr>
          <p:nvPr>
            <p:ph type="body" idx="1"/>
          </p:nvPr>
        </p:nvSpPr>
        <p:spPr>
          <a:xfrm>
            <a:off x="583675" y="243643"/>
            <a:ext cx="8100900" cy="586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800" dirty="0">
                <a:solidFill>
                  <a:srgbClr val="FFFFFF"/>
                </a:solidFill>
                <a:latin typeface="+mj-lt"/>
              </a:rPr>
              <a:t>Our Public Value Statements</a:t>
            </a:r>
            <a:endParaRPr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82" name="Google Shape;582;p91"/>
          <p:cNvSpPr txBox="1"/>
          <p:nvPr/>
        </p:nvSpPr>
        <p:spPr>
          <a:xfrm>
            <a:off x="528150" y="3171538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91"/>
          <p:cNvSpPr txBox="1">
            <a:spLocks noGrp="1"/>
          </p:cNvSpPr>
          <p:nvPr>
            <p:ph type="body" idx="1"/>
          </p:nvPr>
        </p:nvSpPr>
        <p:spPr>
          <a:xfrm>
            <a:off x="583674" y="1785743"/>
            <a:ext cx="8188185" cy="9680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1"/>
                </a:solidFill>
                <a:latin typeface="+mj-lt"/>
              </a:rPr>
              <a:t>Safeguarding abundant and healthy _____ for all Californians.</a:t>
            </a:r>
            <a:endParaRPr sz="2200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97"/>
          <p:cNvSpPr txBox="1">
            <a:spLocks noGrp="1"/>
          </p:cNvSpPr>
          <p:nvPr>
            <p:ph type="title"/>
          </p:nvPr>
        </p:nvSpPr>
        <p:spPr>
          <a:xfrm>
            <a:off x="402150" y="243062"/>
            <a:ext cx="8339700" cy="994200"/>
          </a:xfrm>
          <a:prstGeom prst="rect">
            <a:avLst/>
          </a:prstGeom>
          <a:solidFill>
            <a:srgbClr val="1155CC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Strategic Element 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97"/>
          <p:cNvSpPr txBox="1">
            <a:spLocks noGrp="1"/>
          </p:cNvSpPr>
          <p:nvPr>
            <p:ph type="title"/>
          </p:nvPr>
        </p:nvSpPr>
        <p:spPr>
          <a:xfrm>
            <a:off x="1569806" y="1548450"/>
            <a:ext cx="6223500" cy="2046600"/>
          </a:xfrm>
          <a:prstGeom prst="rect">
            <a:avLst/>
          </a:prstGeom>
          <a:solidFill>
            <a:srgbClr val="3C78D8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2021 Annual Report</a:t>
            </a:r>
            <a:endParaRPr sz="2400" b="1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9613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96"/>
          <p:cNvSpPr txBox="1">
            <a:spLocks noGrp="1"/>
          </p:cNvSpPr>
          <p:nvPr>
            <p:ph type="title"/>
          </p:nvPr>
        </p:nvSpPr>
        <p:spPr>
          <a:xfrm>
            <a:off x="501650" y="235340"/>
            <a:ext cx="8125280" cy="57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" sz="2800" dirty="0">
                <a:latin typeface="+mj-lt"/>
              </a:rPr>
              <a:t>Remember to stretch</a:t>
            </a:r>
            <a:endParaRPr sz="2800" dirty="0">
              <a:latin typeface="+mj-lt"/>
            </a:endParaRPr>
          </a:p>
        </p:txBody>
      </p:sp>
      <p:pic>
        <p:nvPicPr>
          <p:cNvPr id="622" name="Google Shape;622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0176" y="1373539"/>
            <a:ext cx="3391296" cy="369036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23" name="Google Shape;623;p96"/>
          <p:cNvSpPr/>
          <p:nvPr/>
        </p:nvSpPr>
        <p:spPr>
          <a:xfrm>
            <a:off x="442528" y="1295419"/>
            <a:ext cx="4572000" cy="36903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 sz="2800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10, 2 and 4 stretches</a:t>
            </a:r>
            <a:endParaRPr sz="2800" dirty="0">
              <a:solidFill>
                <a:schemeClr val="accent1"/>
              </a:solidFill>
              <a:latin typeface="+mj-l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dirty="0">
              <a:solidFill>
                <a:schemeClr val="accent1"/>
              </a:solidFill>
              <a:latin typeface="+mj-lt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lang="en" sz="2100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" sz="1600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https://</a:t>
            </a:r>
            <a:r>
              <a:rPr lang="en" sz="1600" dirty="0" err="1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safetyservices.ucdavis.edu</a:t>
            </a:r>
            <a:r>
              <a:rPr lang="en" sz="1600" dirty="0">
                <a:solidFill>
                  <a:schemeClr val="accent1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/units/occupational-health/ergonomics/office-computer/stretches</a:t>
            </a:r>
            <a:endParaRPr sz="1600" dirty="0"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4"/>
          <p:cNvSpPr txBox="1">
            <a:spLocks noGrp="1"/>
          </p:cNvSpPr>
          <p:nvPr>
            <p:ph type="title"/>
          </p:nvPr>
        </p:nvSpPr>
        <p:spPr>
          <a:xfrm>
            <a:off x="532213" y="19373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lang="en" sz="2800" dirty="0">
                <a:latin typeface="+mj-lt"/>
              </a:rPr>
              <a:t>Leadership Update </a:t>
            </a:r>
            <a:endParaRPr sz="2800" dirty="0">
              <a:latin typeface="+mj-lt"/>
            </a:endParaRPr>
          </a:p>
        </p:txBody>
      </p:sp>
      <p:sp>
        <p:nvSpPr>
          <p:cNvPr id="523" name="Google Shape;523;p84"/>
          <p:cNvSpPr txBox="1">
            <a:spLocks noGrp="1"/>
          </p:cNvSpPr>
          <p:nvPr>
            <p:ph type="body" idx="3"/>
          </p:nvPr>
        </p:nvSpPr>
        <p:spPr>
          <a:xfrm>
            <a:off x="628650" y="1214449"/>
            <a:ext cx="61995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r>
              <a:rPr lang="en" sz="2400" dirty="0">
                <a:latin typeface="+mj-lt"/>
              </a:rPr>
              <a:t>Vision &amp; News - (10-15 mins)</a:t>
            </a:r>
            <a:endParaRPr sz="2400" dirty="0">
              <a:latin typeface="+mj-lt"/>
            </a:endParaRPr>
          </a:p>
        </p:txBody>
      </p:sp>
      <p:pic>
        <p:nvPicPr>
          <p:cNvPr id="524" name="Google Shape;524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6260" y="2067272"/>
            <a:ext cx="1329784" cy="1779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Google Shape;525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3142" y="2067272"/>
            <a:ext cx="1346852" cy="1779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6" name="Google Shape;526;p84"/>
          <p:cNvPicPr preferRelativeResize="0"/>
          <p:nvPr/>
        </p:nvPicPr>
        <p:blipFill>
          <a:blip r:embed="rId5"/>
          <a:srcRect/>
          <a:stretch/>
        </p:blipFill>
        <p:spPr>
          <a:xfrm>
            <a:off x="3815542" y="2067272"/>
            <a:ext cx="1454727" cy="17799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5"/>
          <p:cNvSpPr txBox="1">
            <a:spLocks noGrp="1"/>
          </p:cNvSpPr>
          <p:nvPr>
            <p:ph type="title"/>
          </p:nvPr>
        </p:nvSpPr>
        <p:spPr>
          <a:xfrm>
            <a:off x="513550" y="235340"/>
            <a:ext cx="8113500" cy="575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j-lt"/>
              </a:rPr>
              <a:t>Leadership update</a:t>
            </a:r>
            <a:endParaRPr sz="2800" dirty="0">
              <a:latin typeface="+mj-lt"/>
            </a:endParaRPr>
          </a:p>
        </p:txBody>
      </p:sp>
      <p:sp>
        <p:nvSpPr>
          <p:cNvPr id="536" name="Google Shape;536;p85"/>
          <p:cNvSpPr txBox="1">
            <a:spLocks noGrp="1"/>
          </p:cNvSpPr>
          <p:nvPr>
            <p:ph type="body" idx="1"/>
          </p:nvPr>
        </p:nvSpPr>
        <p:spPr>
          <a:xfrm>
            <a:off x="513550" y="1196600"/>
            <a:ext cx="8113500" cy="2560500"/>
          </a:xfrm>
          <a:prstGeom prst="rect">
            <a:avLst/>
          </a:prstGeom>
          <a:solidFill>
            <a:srgbClr val="005A9E"/>
          </a:solidFill>
          <a:effectLst/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200" dirty="0">
                <a:solidFill>
                  <a:srgbClr val="FFFFFF"/>
                </a:solidFill>
              </a:rPr>
              <a:t>Glenda </a:t>
            </a:r>
            <a:endParaRPr sz="2200" dirty="0">
              <a:solidFill>
                <a:srgbClr val="FFFFFF"/>
              </a:solidFill>
            </a:endParaRPr>
          </a:p>
          <a:p>
            <a:pPr lvl="0" indent="-36830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ts val="2200"/>
            </a:pPr>
            <a:r>
              <a:rPr lang="en-US" sz="2200" dirty="0">
                <a:solidFill>
                  <a:schemeClr val="bg1"/>
                </a:solidFill>
              </a:rPr>
              <a:t>$16 million for F3 Local Farm and Food Innovation </a:t>
            </a:r>
          </a:p>
          <a:p>
            <a:pPr lvl="0" indent="-36830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ts val="2200"/>
            </a:pPr>
            <a:r>
              <a:rPr lang="en-US" dirty="0">
                <a:solidFill>
                  <a:schemeClr val="bg1"/>
                </a:solidFill>
              </a:rPr>
              <a:t>$185 million for UC climate initiatives 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FFFFFF"/>
                </a:solidFill>
              </a:rPr>
              <a:t>Tu</a:t>
            </a:r>
            <a:endParaRPr sz="2200" dirty="0">
              <a:solidFill>
                <a:srgbClr val="FFFFFF"/>
              </a:solidFill>
            </a:endParaRPr>
          </a:p>
          <a:p>
            <a:pPr marL="457200" marR="0" lvl="0" indent="-368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•"/>
            </a:pPr>
            <a:r>
              <a:rPr lang="en" sz="2200" dirty="0">
                <a:solidFill>
                  <a:srgbClr val="FFFFFF"/>
                </a:solidFill>
              </a:rPr>
              <a:t>?</a:t>
            </a:r>
            <a:endParaRPr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41C940-D7A1-83CE-4494-EBAC177F0D98}"/>
              </a:ext>
            </a:extLst>
          </p:cNvPr>
          <p:cNvSpPr/>
          <p:nvPr/>
        </p:nvSpPr>
        <p:spPr>
          <a:xfrm>
            <a:off x="0" y="1032164"/>
            <a:ext cx="9144000" cy="4111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08482E-1F05-EA3B-BD64-CF6A3697C268}"/>
              </a:ext>
            </a:extLst>
          </p:cNvPr>
          <p:cNvSpPr txBox="1"/>
          <p:nvPr/>
        </p:nvSpPr>
        <p:spPr>
          <a:xfrm>
            <a:off x="515275" y="266518"/>
            <a:ext cx="377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Stories from the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5CF15-0E2F-2EA7-0C9C-EF86D730F6B2}"/>
              </a:ext>
            </a:extLst>
          </p:cNvPr>
          <p:cNvSpPr txBox="1"/>
          <p:nvPr/>
        </p:nvSpPr>
        <p:spPr>
          <a:xfrm>
            <a:off x="177279" y="955320"/>
            <a:ext cx="8789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54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ＭＳ Ｐゴシック" charset="0"/>
              </a:rPr>
              <a:t>Watermelon Grafting: The Art of Recombination Makes 1 + 1 &gt;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D3274-EBE8-76D7-12E1-30F243C120A5}"/>
              </a:ext>
            </a:extLst>
          </p:cNvPr>
          <p:cNvSpPr txBox="1"/>
          <p:nvPr/>
        </p:nvSpPr>
        <p:spPr>
          <a:xfrm>
            <a:off x="427381" y="2571750"/>
            <a:ext cx="82892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050" b="1" u="sng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UCANR Town Hall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317AC-EB82-CC34-BA07-057932C6F892}"/>
              </a:ext>
            </a:extLst>
          </p:cNvPr>
          <p:cNvSpPr txBox="1"/>
          <p:nvPr/>
        </p:nvSpPr>
        <p:spPr>
          <a:xfrm>
            <a:off x="933385" y="3287331"/>
            <a:ext cx="7162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Zheng Wang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Vegetable Crops and Irrigation Farm Advisor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September 15, 2022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16D9262-D6C1-66F3-421F-7455F427E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665" y="4814455"/>
            <a:ext cx="1809281" cy="2511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19D19-5A16-1164-C923-1F16A12700CC}"/>
              </a:ext>
            </a:extLst>
          </p:cNvPr>
          <p:cNvSpPr txBox="1"/>
          <p:nvPr/>
        </p:nvSpPr>
        <p:spPr>
          <a:xfrm>
            <a:off x="-89451" y="260142"/>
            <a:ext cx="9437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36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In the next 10-12 mins: A Brief Story from the 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890E9-067A-485B-7B87-CB249BA45020}"/>
              </a:ext>
            </a:extLst>
          </p:cNvPr>
          <p:cNvSpPr txBox="1"/>
          <p:nvPr/>
        </p:nvSpPr>
        <p:spPr>
          <a:xfrm>
            <a:off x="1223129" y="1303080"/>
            <a:ext cx="76357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Why watermelon grafting – 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9F0238-E86A-4847-B41D-E35B4CE8AF3D}"/>
              </a:ext>
            </a:extLst>
          </p:cNvPr>
          <p:cNvSpPr txBox="1"/>
          <p:nvPr/>
        </p:nvSpPr>
        <p:spPr>
          <a:xfrm>
            <a:off x="1223128" y="2033200"/>
            <a:ext cx="73387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What did/are we do(</a:t>
            </a:r>
            <a:r>
              <a:rPr lang="en-US" sz="2700" b="1" kern="1200" dirty="0" err="1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ing</a:t>
            </a: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) – Identify problems and REO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61B82-43D3-0A3B-B632-9A58EF4CA3BF}"/>
              </a:ext>
            </a:extLst>
          </p:cNvPr>
          <p:cNvSpPr txBox="1"/>
          <p:nvPr/>
        </p:nvSpPr>
        <p:spPr>
          <a:xfrm>
            <a:off x="1223128" y="2712684"/>
            <a:ext cx="73882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Current outcomes and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097CA-2907-3D27-F408-657DE5437E4B}"/>
              </a:ext>
            </a:extLst>
          </p:cNvPr>
          <p:cNvSpPr txBox="1"/>
          <p:nvPr/>
        </p:nvSpPr>
        <p:spPr>
          <a:xfrm>
            <a:off x="1223128" y="3392167"/>
            <a:ext cx="73882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Now and going forward……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EE327DE4-6DD8-9454-AD09-02816D6AC14E}"/>
              </a:ext>
            </a:extLst>
          </p:cNvPr>
          <p:cNvSpPr/>
          <p:nvPr/>
        </p:nvSpPr>
        <p:spPr>
          <a:xfrm>
            <a:off x="965719" y="1456771"/>
            <a:ext cx="125963" cy="125963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E473FAA5-6B4E-B4CE-7C39-D9E266355B87}"/>
              </a:ext>
            </a:extLst>
          </p:cNvPr>
          <p:cNvSpPr/>
          <p:nvPr/>
        </p:nvSpPr>
        <p:spPr>
          <a:xfrm>
            <a:off x="965719" y="2168584"/>
            <a:ext cx="125963" cy="125963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8978A1AC-A991-D05D-71CF-AB3DF4133220}"/>
              </a:ext>
            </a:extLst>
          </p:cNvPr>
          <p:cNvSpPr/>
          <p:nvPr/>
        </p:nvSpPr>
        <p:spPr>
          <a:xfrm>
            <a:off x="965719" y="3571559"/>
            <a:ext cx="125963" cy="125963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04A9644-8501-275F-E8FD-EA1DC05BA308}"/>
              </a:ext>
            </a:extLst>
          </p:cNvPr>
          <p:cNvSpPr/>
          <p:nvPr/>
        </p:nvSpPr>
        <p:spPr>
          <a:xfrm>
            <a:off x="965719" y="2867928"/>
            <a:ext cx="125963" cy="125963"/>
          </a:xfrm>
          <a:prstGeom prst="flowChartConnector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holding, indoor, small&#10;&#10;Description automatically generated">
            <a:extLst>
              <a:ext uri="{FF2B5EF4-FFF2-40B4-BE49-F238E27FC236}">
                <a16:creationId xmlns:a16="http://schemas.microsoft.com/office/drawing/2014/main" id="{D57CD912-F475-48FC-8D2C-48E01A992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1" y="391851"/>
            <a:ext cx="2871911" cy="3829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930A8C-0BF5-F928-B572-79D62BC9AFD3}"/>
              </a:ext>
            </a:extLst>
          </p:cNvPr>
          <p:cNvSpPr/>
          <p:nvPr/>
        </p:nvSpPr>
        <p:spPr>
          <a:xfrm>
            <a:off x="466344" y="816102"/>
            <a:ext cx="2482596" cy="166649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A48729-BE32-51B4-0269-B6267BD94AB0}"/>
              </a:ext>
            </a:extLst>
          </p:cNvPr>
          <p:cNvSpPr/>
          <p:nvPr/>
        </p:nvSpPr>
        <p:spPr>
          <a:xfrm>
            <a:off x="936067" y="2494026"/>
            <a:ext cx="1735074" cy="166649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08E63-2F54-3EA2-018D-02D7FD1CF86C}"/>
              </a:ext>
            </a:extLst>
          </p:cNvPr>
          <p:cNvSpPr txBox="1"/>
          <p:nvPr/>
        </p:nvSpPr>
        <p:spPr>
          <a:xfrm>
            <a:off x="2297380" y="2088398"/>
            <a:ext cx="7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 Narrow" panose="020B0606020202030204" pitchFamily="34" charset="0"/>
                <a:ea typeface="ＭＳ Ｐゴシック" charset="0"/>
              </a:rPr>
              <a:t>Scion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26B40-6580-56E0-3AA2-730986004294}"/>
              </a:ext>
            </a:extLst>
          </p:cNvPr>
          <p:cNvSpPr txBox="1"/>
          <p:nvPr/>
        </p:nvSpPr>
        <p:spPr>
          <a:xfrm>
            <a:off x="1647586" y="3782612"/>
            <a:ext cx="105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Arial Narrow" panose="020B0606020202030204" pitchFamily="34" charset="0"/>
                <a:ea typeface="ＭＳ Ｐゴシック" charset="0"/>
              </a:rPr>
              <a:t>Rootstock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A49C01-7926-6A76-3B04-EFD3E7393A29}"/>
              </a:ext>
            </a:extLst>
          </p:cNvPr>
          <p:cNvSpPr txBox="1"/>
          <p:nvPr/>
        </p:nvSpPr>
        <p:spPr>
          <a:xfrm>
            <a:off x="3126020" y="138909"/>
            <a:ext cx="610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 Narrow" panose="020B0606020202030204" pitchFamily="34" charset="0"/>
                <a:ea typeface="ＭＳ Ｐゴシック" charset="0"/>
              </a:rPr>
              <a:t>Organ transplantation - Creates a physical hybrid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66DD76-FB8A-DE89-5688-38CEF79A5EBD}"/>
              </a:ext>
            </a:extLst>
          </p:cNvPr>
          <p:cNvSpPr/>
          <p:nvPr/>
        </p:nvSpPr>
        <p:spPr>
          <a:xfrm>
            <a:off x="3157641" y="609738"/>
            <a:ext cx="59261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latin typeface="Arial Narrow" pitchFamily="34" charset="0"/>
                <a:ea typeface="ＭＳ Ｐゴシック" charset="0"/>
              </a:rPr>
              <a:t>Makes faster and more effective use of genetics in production - traits to farm</a:t>
            </a:r>
            <a:endParaRPr lang="en-US" sz="2400" kern="12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FF4695F-2FEA-E2BB-9921-8CC478AE7FBF}"/>
              </a:ext>
            </a:extLst>
          </p:cNvPr>
          <p:cNvSpPr/>
          <p:nvPr/>
        </p:nvSpPr>
        <p:spPr>
          <a:xfrm>
            <a:off x="2912860" y="3841600"/>
            <a:ext cx="596597" cy="28726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 descr="A picture containing text, tree, plant&#10;&#10;Description automatically generated">
            <a:extLst>
              <a:ext uri="{FF2B5EF4-FFF2-40B4-BE49-F238E27FC236}">
                <a16:creationId xmlns:a16="http://schemas.microsoft.com/office/drawing/2014/main" id="{191E836C-20E5-D325-81B3-E238B660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954" y="3004363"/>
            <a:ext cx="3343880" cy="177067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3E8895-E817-EF59-A8A1-61F6C51A6B45}"/>
              </a:ext>
            </a:extLst>
          </p:cNvPr>
          <p:cNvSpPr/>
          <p:nvPr/>
        </p:nvSpPr>
        <p:spPr>
          <a:xfrm>
            <a:off x="3044902" y="2117892"/>
            <a:ext cx="596597" cy="28726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A close up of a fruit&#10;&#10;Description automatically generated">
            <a:extLst>
              <a:ext uri="{FF2B5EF4-FFF2-40B4-BE49-F238E27FC236}">
                <a16:creationId xmlns:a16="http://schemas.microsoft.com/office/drawing/2014/main" id="{09A8FD5A-187A-56AC-1E71-5E0C30672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955" y="1538254"/>
            <a:ext cx="1671940" cy="1446537"/>
          </a:xfrm>
          <a:prstGeom prst="rect">
            <a:avLst/>
          </a:prstGeom>
        </p:spPr>
      </p:pic>
      <p:pic>
        <p:nvPicPr>
          <p:cNvPr id="14" name="Picture 13" descr="A picture containing table, food, indoor, sitting&#10;&#10;Description automatically generated">
            <a:extLst>
              <a:ext uri="{FF2B5EF4-FFF2-40B4-BE49-F238E27FC236}">
                <a16:creationId xmlns:a16="http://schemas.microsoft.com/office/drawing/2014/main" id="{2A7693AF-59D4-23B2-A91C-9E15FD724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894" y="1538254"/>
            <a:ext cx="1671940" cy="14465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FA3D24-823F-CE55-1B97-70C2F6869CDE}"/>
              </a:ext>
            </a:extLst>
          </p:cNvPr>
          <p:cNvSpPr txBox="1"/>
          <p:nvPr/>
        </p:nvSpPr>
        <p:spPr>
          <a:xfrm>
            <a:off x="7253912" y="2163744"/>
            <a:ext cx="1981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Productivity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Fruit quality 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>
                <a:solidFill>
                  <a:srgbClr val="0000FF"/>
                </a:solidFill>
                <a:latin typeface="Arial Narrow" panose="020B0606020202030204" pitchFamily="34" charset="0"/>
                <a:ea typeface="ＭＳ Ｐゴシック" charset="0"/>
              </a:rPr>
              <a:t>Plant health</a:t>
            </a:r>
            <a:endParaRPr lang="en-US" sz="1350" b="1" kern="1200" dirty="0">
              <a:solidFill>
                <a:srgbClr val="0000FF"/>
              </a:solidFill>
              <a:latin typeface="Arial Narrow" panose="020B0606020202030204" pitchFamily="34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 ANR PowerPoint template" id="{E3ABC6F1-FE44-E24C-9BA6-BC71FB632616}" vid="{E1EBF3C3-83B3-6446-BF48-EE02E5781DF1}"/>
    </a:ext>
  </a:extLst>
</a:theme>
</file>

<file path=ppt/theme/theme5.xml><?xml version="1.0" encoding="utf-8"?>
<a:theme xmlns:a="http://schemas.openxmlformats.org/drawingml/2006/main" name="ANRBrand_UC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2759</Words>
  <Application>Microsoft Office PowerPoint</Application>
  <PresentationFormat>On-screen Show (16:9)</PresentationFormat>
  <Paragraphs>446</Paragraphs>
  <Slides>45</Slides>
  <Notes>37</Notes>
  <HiddenSlides>9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Times New Roman</vt:lpstr>
      <vt:lpstr>Wingdings</vt:lpstr>
      <vt:lpstr>Arial Narrow</vt:lpstr>
      <vt:lpstr>Trebuchet MS</vt:lpstr>
      <vt:lpstr>Calibri</vt:lpstr>
      <vt:lpstr>Symbol</vt:lpstr>
      <vt:lpstr>Gill Sans</vt:lpstr>
      <vt:lpstr>Helvetica Neue</vt:lpstr>
      <vt:lpstr>Roboto</vt:lpstr>
      <vt:lpstr>Arial</vt:lpstr>
      <vt:lpstr>Calibri Light</vt:lpstr>
      <vt:lpstr>Wingdings 3</vt:lpstr>
      <vt:lpstr>Simple Light</vt:lpstr>
      <vt:lpstr>5_Office Theme</vt:lpstr>
      <vt:lpstr>Office Theme</vt:lpstr>
      <vt:lpstr>1_Office Theme</vt:lpstr>
      <vt:lpstr>ANRBrand_UCCE</vt:lpstr>
      <vt:lpstr>2_Office Theme</vt:lpstr>
      <vt:lpstr>Facet</vt:lpstr>
      <vt:lpstr>3_Office Theme</vt:lpstr>
      <vt:lpstr>Chat warmup Learning about each other  What was your favorite summer book or movie? </vt:lpstr>
      <vt:lpstr>Summary - this slide not shown</vt:lpstr>
      <vt:lpstr> Objectives: To inform and build unity  </vt:lpstr>
      <vt:lpstr>PowerPoint Presentation</vt:lpstr>
      <vt:lpstr>Leadership Update </vt:lpstr>
      <vt:lpstr>Leadership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Element </vt:lpstr>
      <vt:lpstr>UC ANR Programmatic  Footprint Maps</vt:lpstr>
      <vt:lpstr>What are the Programmatic Footprint Maps?  </vt:lpstr>
      <vt:lpstr>How to find the tool</vt:lpstr>
      <vt:lpstr>Demo</vt:lpstr>
      <vt:lpstr>Getting Started using the Tool</vt:lpstr>
      <vt:lpstr>PowerPoint Presentation</vt:lpstr>
      <vt:lpstr>PowerPoint Presentation</vt:lpstr>
      <vt:lpstr>PowerPoint Presentation</vt:lpstr>
      <vt:lpstr>PowerPoint Presentation</vt:lpstr>
      <vt:lpstr>Making connections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ANR@Work Survey  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Wellness break. Practicing what we preach.    David Ritz</vt:lpstr>
      <vt:lpstr>PowerPoint Presentation</vt:lpstr>
      <vt:lpstr>Strategic Element </vt:lpstr>
      <vt:lpstr>Remember to stretch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 Warm Up Learning about each other  Where was your favorite vacation?</dc:title>
  <dc:creator>Julia Marie Kalika</dc:creator>
  <cp:lastModifiedBy>Julia Marie Kalika</cp:lastModifiedBy>
  <cp:revision>60</cp:revision>
  <dcterms:modified xsi:type="dcterms:W3CDTF">2022-09-15T22:07:04Z</dcterms:modified>
</cp:coreProperties>
</file>