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6"/>
  </p:notesMasterIdLst>
  <p:sldIdLst>
    <p:sldId id="372" r:id="rId2"/>
    <p:sldId id="382" r:id="rId3"/>
    <p:sldId id="325" r:id="rId4"/>
    <p:sldId id="383" r:id="rId5"/>
    <p:sldId id="419" r:id="rId6"/>
    <p:sldId id="385" r:id="rId7"/>
    <p:sldId id="386" r:id="rId8"/>
    <p:sldId id="390" r:id="rId9"/>
    <p:sldId id="389" r:id="rId10"/>
    <p:sldId id="421" r:id="rId11"/>
    <p:sldId id="420" r:id="rId12"/>
    <p:sldId id="418" r:id="rId13"/>
    <p:sldId id="384" r:id="rId14"/>
    <p:sldId id="417" r:id="rId15"/>
    <p:sldId id="374" r:id="rId16"/>
    <p:sldId id="375" r:id="rId17"/>
    <p:sldId id="398" r:id="rId18"/>
    <p:sldId id="409" r:id="rId19"/>
    <p:sldId id="376" r:id="rId20"/>
    <p:sldId id="387" r:id="rId21"/>
    <p:sldId id="399" r:id="rId22"/>
    <p:sldId id="424" r:id="rId23"/>
    <p:sldId id="312" r:id="rId24"/>
    <p:sldId id="425" r:id="rId25"/>
    <p:sldId id="410" r:id="rId26"/>
    <p:sldId id="400" r:id="rId27"/>
    <p:sldId id="411" r:id="rId28"/>
    <p:sldId id="401" r:id="rId29"/>
    <p:sldId id="426" r:id="rId30"/>
    <p:sldId id="403" r:id="rId31"/>
    <p:sldId id="404" r:id="rId32"/>
    <p:sldId id="406" r:id="rId33"/>
    <p:sldId id="407" r:id="rId34"/>
    <p:sldId id="408" r:id="rId35"/>
    <p:sldId id="412" r:id="rId36"/>
    <p:sldId id="405" r:id="rId37"/>
    <p:sldId id="414" r:id="rId38"/>
    <p:sldId id="415" r:id="rId39"/>
    <p:sldId id="395" r:id="rId40"/>
    <p:sldId id="380" r:id="rId41"/>
    <p:sldId id="423" r:id="rId42"/>
    <p:sldId id="379" r:id="rId43"/>
    <p:sldId id="316" r:id="rId44"/>
    <p:sldId id="416"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2D99569-F638-46B1-A98F-73C5FDB5D481}">
          <p14:sldIdLst>
            <p14:sldId id="372"/>
            <p14:sldId id="382"/>
            <p14:sldId id="325"/>
            <p14:sldId id="383"/>
            <p14:sldId id="419"/>
            <p14:sldId id="385"/>
            <p14:sldId id="386"/>
            <p14:sldId id="390"/>
            <p14:sldId id="389"/>
            <p14:sldId id="421"/>
            <p14:sldId id="420"/>
            <p14:sldId id="418"/>
            <p14:sldId id="384"/>
            <p14:sldId id="417"/>
            <p14:sldId id="374"/>
            <p14:sldId id="375"/>
            <p14:sldId id="398"/>
            <p14:sldId id="409"/>
            <p14:sldId id="376"/>
            <p14:sldId id="387"/>
            <p14:sldId id="399"/>
            <p14:sldId id="424"/>
            <p14:sldId id="312"/>
            <p14:sldId id="425"/>
            <p14:sldId id="410"/>
            <p14:sldId id="400"/>
            <p14:sldId id="411"/>
            <p14:sldId id="401"/>
            <p14:sldId id="426"/>
            <p14:sldId id="403"/>
            <p14:sldId id="404"/>
            <p14:sldId id="406"/>
            <p14:sldId id="407"/>
            <p14:sldId id="408"/>
            <p14:sldId id="412"/>
            <p14:sldId id="405"/>
            <p14:sldId id="414"/>
            <p14:sldId id="415"/>
            <p14:sldId id="395"/>
            <p14:sldId id="380"/>
            <p14:sldId id="423"/>
            <p14:sldId id="379"/>
            <p14:sldId id="316"/>
            <p14:sldId id="41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briel Youtsey" initials="GY" lastIdx="8" clrIdx="0">
    <p:extLst/>
  </p:cmAuthor>
  <p:cmAuthor id="2" name="Charlie Pfeiffer" initials="CP" lastIdx="2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2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0814" autoAdjust="0"/>
  </p:normalViewPr>
  <p:slideViewPr>
    <p:cSldViewPr snapToGrid="0">
      <p:cViewPr varScale="1">
        <p:scale>
          <a:sx n="101" d="100"/>
          <a:sy n="101" d="100"/>
        </p:scale>
        <p:origin x="114" y="1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C1D073-4C99-4CAA-A0BD-0493D35EE9D7}"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D9C98310-A634-4036-BC9A-2829F7D38E57}">
      <dgm:prSet phldrT="[Text]"/>
      <dgm:spPr>
        <a:solidFill>
          <a:schemeClr val="accent3">
            <a:lumMod val="50000"/>
          </a:schemeClr>
        </a:solidFill>
      </dgm:spPr>
      <dgm:t>
        <a:bodyPr/>
        <a:lstStyle/>
        <a:p>
          <a:r>
            <a:rPr lang="en-US" dirty="0" smtClean="0"/>
            <a:t>Theme</a:t>
          </a:r>
          <a:endParaRPr lang="en-US" dirty="0"/>
        </a:p>
      </dgm:t>
    </dgm:pt>
    <dgm:pt modelId="{24D75BCD-0B48-431B-9F77-5FDB9F55A331}" type="parTrans" cxnId="{319FF87D-C5E8-4C68-A597-685457EF2A2C}">
      <dgm:prSet/>
      <dgm:spPr/>
      <dgm:t>
        <a:bodyPr/>
        <a:lstStyle/>
        <a:p>
          <a:endParaRPr lang="en-US"/>
        </a:p>
      </dgm:t>
    </dgm:pt>
    <dgm:pt modelId="{962E6F04-6428-480E-B059-8B12CE88A22F}" type="sibTrans" cxnId="{319FF87D-C5E8-4C68-A597-685457EF2A2C}">
      <dgm:prSet/>
      <dgm:spPr/>
      <dgm:t>
        <a:bodyPr/>
        <a:lstStyle/>
        <a:p>
          <a:endParaRPr lang="en-US"/>
        </a:p>
      </dgm:t>
    </dgm:pt>
    <dgm:pt modelId="{5EFED343-B9D6-4F0C-A364-7C6042F9C122}">
      <dgm:prSet phldrT="[Text]" custT="1"/>
      <dgm:spPr>
        <a:solidFill>
          <a:srgbClr val="FFC000"/>
        </a:solidFill>
      </dgm:spPr>
      <dgm:t>
        <a:bodyPr/>
        <a:lstStyle/>
        <a:p>
          <a:r>
            <a:rPr lang="en-US" sz="2800" dirty="0" smtClean="0"/>
            <a:t>Project</a:t>
          </a:r>
          <a:endParaRPr lang="en-US" sz="2800" dirty="0"/>
        </a:p>
      </dgm:t>
    </dgm:pt>
    <dgm:pt modelId="{E1769051-19A0-437B-93C3-BF25753BDF56}" type="parTrans" cxnId="{B73BD387-B890-4E4E-873E-52C54DD5FFD6}">
      <dgm:prSet/>
      <dgm:spPr>
        <a:ln>
          <a:solidFill>
            <a:srgbClr val="FFC000"/>
          </a:solidFill>
        </a:ln>
      </dgm:spPr>
      <dgm:t>
        <a:bodyPr/>
        <a:lstStyle/>
        <a:p>
          <a:endParaRPr lang="en-US"/>
        </a:p>
      </dgm:t>
    </dgm:pt>
    <dgm:pt modelId="{DDB3B37F-5E20-470C-84F6-D20BDB21B8E9}" type="sibTrans" cxnId="{B73BD387-B890-4E4E-873E-52C54DD5FFD6}">
      <dgm:prSet/>
      <dgm:spPr/>
      <dgm:t>
        <a:bodyPr/>
        <a:lstStyle/>
        <a:p>
          <a:endParaRPr lang="en-US"/>
        </a:p>
      </dgm:t>
    </dgm:pt>
    <dgm:pt modelId="{DCD47480-2C3C-466D-9874-11C8577B05E6}">
      <dgm:prSet phldrT="[Text]" custT="1"/>
      <dgm:spPr>
        <a:solidFill>
          <a:srgbClr val="FFC000"/>
        </a:solidFill>
      </dgm:spPr>
      <dgm:t>
        <a:bodyPr/>
        <a:lstStyle/>
        <a:p>
          <a:r>
            <a:rPr lang="en-US" sz="2800" dirty="0" smtClean="0"/>
            <a:t>Project</a:t>
          </a:r>
          <a:endParaRPr lang="en-US" sz="2800" dirty="0"/>
        </a:p>
      </dgm:t>
    </dgm:pt>
    <dgm:pt modelId="{CEF796E3-5D5D-491C-83D2-597E43D93E95}" type="parTrans" cxnId="{A0B79CC5-BB07-4C52-B9EA-30F45AEF7EF8}">
      <dgm:prSet/>
      <dgm:spPr>
        <a:ln>
          <a:solidFill>
            <a:srgbClr val="FFC000"/>
          </a:solidFill>
        </a:ln>
      </dgm:spPr>
      <dgm:t>
        <a:bodyPr/>
        <a:lstStyle/>
        <a:p>
          <a:endParaRPr lang="en-US"/>
        </a:p>
      </dgm:t>
    </dgm:pt>
    <dgm:pt modelId="{0F3CC97D-C78E-4B99-8EC1-895B6CAAF042}" type="sibTrans" cxnId="{A0B79CC5-BB07-4C52-B9EA-30F45AEF7EF8}">
      <dgm:prSet/>
      <dgm:spPr/>
      <dgm:t>
        <a:bodyPr/>
        <a:lstStyle/>
        <a:p>
          <a:endParaRPr lang="en-US"/>
        </a:p>
      </dgm:t>
    </dgm:pt>
    <dgm:pt modelId="{C7258398-02A3-43DD-92A2-7DD67D6CA666}">
      <dgm:prSet phldrT="[Text]" custT="1"/>
      <dgm:spPr>
        <a:solidFill>
          <a:srgbClr val="FFC000"/>
        </a:solidFill>
      </dgm:spPr>
      <dgm:t>
        <a:bodyPr/>
        <a:lstStyle/>
        <a:p>
          <a:r>
            <a:rPr lang="en-US" sz="2800" dirty="0" smtClean="0"/>
            <a:t>Project</a:t>
          </a:r>
          <a:endParaRPr lang="en-US" sz="2800" dirty="0"/>
        </a:p>
      </dgm:t>
    </dgm:pt>
    <dgm:pt modelId="{99EA9CF3-00B8-4BED-BE54-9DE7E80041FC}" type="parTrans" cxnId="{414305F8-2F70-48A8-BD9F-6048C65E13A7}">
      <dgm:prSet/>
      <dgm:spPr>
        <a:ln>
          <a:solidFill>
            <a:srgbClr val="FFC000"/>
          </a:solidFill>
        </a:ln>
      </dgm:spPr>
      <dgm:t>
        <a:bodyPr/>
        <a:lstStyle/>
        <a:p>
          <a:endParaRPr lang="en-US"/>
        </a:p>
      </dgm:t>
    </dgm:pt>
    <dgm:pt modelId="{7FA4D0C4-E7B4-4986-815B-E8DBDDD105BD}" type="sibTrans" cxnId="{414305F8-2F70-48A8-BD9F-6048C65E13A7}">
      <dgm:prSet/>
      <dgm:spPr/>
      <dgm:t>
        <a:bodyPr/>
        <a:lstStyle/>
        <a:p>
          <a:endParaRPr lang="en-US"/>
        </a:p>
      </dgm:t>
    </dgm:pt>
    <dgm:pt modelId="{6AB05D16-FC7C-4E55-8F1D-47159291D27E}" type="pres">
      <dgm:prSet presAssocID="{02C1D073-4C99-4CAA-A0BD-0493D35EE9D7}" presName="Name0" presStyleCnt="0">
        <dgm:presLayoutVars>
          <dgm:chMax val="1"/>
          <dgm:chPref val="1"/>
          <dgm:dir/>
          <dgm:animOne val="branch"/>
          <dgm:animLvl val="lvl"/>
        </dgm:presLayoutVars>
      </dgm:prSet>
      <dgm:spPr/>
      <dgm:t>
        <a:bodyPr/>
        <a:lstStyle/>
        <a:p>
          <a:endParaRPr lang="en-US"/>
        </a:p>
      </dgm:t>
    </dgm:pt>
    <dgm:pt modelId="{6CFF5E28-123E-400B-B609-03D9946C3DC8}" type="pres">
      <dgm:prSet presAssocID="{D9C98310-A634-4036-BC9A-2829F7D38E57}" presName="singleCycle" presStyleCnt="0"/>
      <dgm:spPr/>
    </dgm:pt>
    <dgm:pt modelId="{73229267-E83D-4EB3-B49C-219982044324}" type="pres">
      <dgm:prSet presAssocID="{D9C98310-A634-4036-BC9A-2829F7D38E57}" presName="singleCenter" presStyleLbl="node1" presStyleIdx="0" presStyleCnt="4" custLinFactNeighborX="10054" custLinFactNeighborY="-1515">
        <dgm:presLayoutVars>
          <dgm:chMax val="7"/>
          <dgm:chPref val="7"/>
        </dgm:presLayoutVars>
      </dgm:prSet>
      <dgm:spPr/>
      <dgm:t>
        <a:bodyPr/>
        <a:lstStyle/>
        <a:p>
          <a:endParaRPr lang="en-US"/>
        </a:p>
      </dgm:t>
    </dgm:pt>
    <dgm:pt modelId="{E522EF6B-4019-48C7-A822-90A94836C0B8}" type="pres">
      <dgm:prSet presAssocID="{E1769051-19A0-437B-93C3-BF25753BDF56}" presName="Name56" presStyleLbl="parChTrans1D2" presStyleIdx="0" presStyleCnt="3"/>
      <dgm:spPr/>
      <dgm:t>
        <a:bodyPr/>
        <a:lstStyle/>
        <a:p>
          <a:endParaRPr lang="en-US"/>
        </a:p>
      </dgm:t>
    </dgm:pt>
    <dgm:pt modelId="{CB541CFF-B6B1-453F-9775-4F43CBBD3E4C}" type="pres">
      <dgm:prSet presAssocID="{5EFED343-B9D6-4F0C-A364-7C6042F9C122}" presName="text0" presStyleLbl="node1" presStyleIdx="1" presStyleCnt="4" custScaleX="204880" custScaleY="87787">
        <dgm:presLayoutVars>
          <dgm:bulletEnabled val="1"/>
        </dgm:presLayoutVars>
      </dgm:prSet>
      <dgm:spPr/>
      <dgm:t>
        <a:bodyPr/>
        <a:lstStyle/>
        <a:p>
          <a:endParaRPr lang="en-US"/>
        </a:p>
      </dgm:t>
    </dgm:pt>
    <dgm:pt modelId="{BE549F80-15C6-4498-88F1-965F1F59244A}" type="pres">
      <dgm:prSet presAssocID="{CEF796E3-5D5D-491C-83D2-597E43D93E95}" presName="Name56" presStyleLbl="parChTrans1D2" presStyleIdx="1" presStyleCnt="3"/>
      <dgm:spPr/>
      <dgm:t>
        <a:bodyPr/>
        <a:lstStyle/>
        <a:p>
          <a:endParaRPr lang="en-US"/>
        </a:p>
      </dgm:t>
    </dgm:pt>
    <dgm:pt modelId="{B2805C6A-9406-40B4-A86F-7A7E5E424F30}" type="pres">
      <dgm:prSet presAssocID="{DCD47480-2C3C-466D-9874-11C8577B05E6}" presName="text0" presStyleLbl="node1" presStyleIdx="2" presStyleCnt="4" custScaleX="253771" custScaleY="68106" custRadScaleRad="216644" custRadScaleInc="-27094">
        <dgm:presLayoutVars>
          <dgm:bulletEnabled val="1"/>
        </dgm:presLayoutVars>
      </dgm:prSet>
      <dgm:spPr/>
      <dgm:t>
        <a:bodyPr/>
        <a:lstStyle/>
        <a:p>
          <a:endParaRPr lang="en-US"/>
        </a:p>
      </dgm:t>
    </dgm:pt>
    <dgm:pt modelId="{8AE9ADA1-3EF3-4A26-B418-E5E71AF5F329}" type="pres">
      <dgm:prSet presAssocID="{99EA9CF3-00B8-4BED-BE54-9DE7E80041FC}" presName="Name56" presStyleLbl="parChTrans1D2" presStyleIdx="2" presStyleCnt="3"/>
      <dgm:spPr/>
      <dgm:t>
        <a:bodyPr/>
        <a:lstStyle/>
        <a:p>
          <a:endParaRPr lang="en-US"/>
        </a:p>
      </dgm:t>
    </dgm:pt>
    <dgm:pt modelId="{CB10243A-EF2C-41AD-8BB7-FB8D1D109BBC}" type="pres">
      <dgm:prSet presAssocID="{C7258398-02A3-43DD-92A2-7DD67D6CA666}" presName="text0" presStyleLbl="node1" presStyleIdx="3" presStyleCnt="4" custScaleX="260127" custScaleY="61985" custRadScaleRad="111643" custRadScaleInc="5656">
        <dgm:presLayoutVars>
          <dgm:bulletEnabled val="1"/>
        </dgm:presLayoutVars>
      </dgm:prSet>
      <dgm:spPr/>
      <dgm:t>
        <a:bodyPr/>
        <a:lstStyle/>
        <a:p>
          <a:endParaRPr lang="en-US"/>
        </a:p>
      </dgm:t>
    </dgm:pt>
  </dgm:ptLst>
  <dgm:cxnLst>
    <dgm:cxn modelId="{319FF87D-C5E8-4C68-A597-685457EF2A2C}" srcId="{02C1D073-4C99-4CAA-A0BD-0493D35EE9D7}" destId="{D9C98310-A634-4036-BC9A-2829F7D38E57}" srcOrd="0" destOrd="0" parTransId="{24D75BCD-0B48-431B-9F77-5FDB9F55A331}" sibTransId="{962E6F04-6428-480E-B059-8B12CE88A22F}"/>
    <dgm:cxn modelId="{831FD3BF-B569-4D61-A70E-8A3C9BA832E4}" type="presOf" srcId="{E1769051-19A0-437B-93C3-BF25753BDF56}" destId="{E522EF6B-4019-48C7-A822-90A94836C0B8}" srcOrd="0" destOrd="0" presId="urn:microsoft.com/office/officeart/2008/layout/RadialCluster"/>
    <dgm:cxn modelId="{63FC20C8-5D18-4FF5-A078-F62B743C5E68}" type="presOf" srcId="{02C1D073-4C99-4CAA-A0BD-0493D35EE9D7}" destId="{6AB05D16-FC7C-4E55-8F1D-47159291D27E}" srcOrd="0" destOrd="0" presId="urn:microsoft.com/office/officeart/2008/layout/RadialCluster"/>
    <dgm:cxn modelId="{68BD7D4F-D598-49CB-9380-24D0801A574D}" type="presOf" srcId="{99EA9CF3-00B8-4BED-BE54-9DE7E80041FC}" destId="{8AE9ADA1-3EF3-4A26-B418-E5E71AF5F329}" srcOrd="0" destOrd="0" presId="urn:microsoft.com/office/officeart/2008/layout/RadialCluster"/>
    <dgm:cxn modelId="{0D8F724A-A6E2-4A83-9721-3F4791762FB3}" type="presOf" srcId="{CEF796E3-5D5D-491C-83D2-597E43D93E95}" destId="{BE549F80-15C6-4498-88F1-965F1F59244A}" srcOrd="0" destOrd="0" presId="urn:microsoft.com/office/officeart/2008/layout/RadialCluster"/>
    <dgm:cxn modelId="{0A326AEA-4658-4F3B-B40D-7644DC1AE78F}" type="presOf" srcId="{5EFED343-B9D6-4F0C-A364-7C6042F9C122}" destId="{CB541CFF-B6B1-453F-9775-4F43CBBD3E4C}" srcOrd="0" destOrd="0" presId="urn:microsoft.com/office/officeart/2008/layout/RadialCluster"/>
    <dgm:cxn modelId="{A0B79CC5-BB07-4C52-B9EA-30F45AEF7EF8}" srcId="{D9C98310-A634-4036-BC9A-2829F7D38E57}" destId="{DCD47480-2C3C-466D-9874-11C8577B05E6}" srcOrd="1" destOrd="0" parTransId="{CEF796E3-5D5D-491C-83D2-597E43D93E95}" sibTransId="{0F3CC97D-C78E-4B99-8EC1-895B6CAAF042}"/>
    <dgm:cxn modelId="{414305F8-2F70-48A8-BD9F-6048C65E13A7}" srcId="{D9C98310-A634-4036-BC9A-2829F7D38E57}" destId="{C7258398-02A3-43DD-92A2-7DD67D6CA666}" srcOrd="2" destOrd="0" parTransId="{99EA9CF3-00B8-4BED-BE54-9DE7E80041FC}" sibTransId="{7FA4D0C4-E7B4-4986-815B-E8DBDDD105BD}"/>
    <dgm:cxn modelId="{B73BD387-B890-4E4E-873E-52C54DD5FFD6}" srcId="{D9C98310-A634-4036-BC9A-2829F7D38E57}" destId="{5EFED343-B9D6-4F0C-A364-7C6042F9C122}" srcOrd="0" destOrd="0" parTransId="{E1769051-19A0-437B-93C3-BF25753BDF56}" sibTransId="{DDB3B37F-5E20-470C-84F6-D20BDB21B8E9}"/>
    <dgm:cxn modelId="{D1DC5F9B-AAA5-4059-894A-80FC9D36D1D4}" type="presOf" srcId="{DCD47480-2C3C-466D-9874-11C8577B05E6}" destId="{B2805C6A-9406-40B4-A86F-7A7E5E424F30}" srcOrd="0" destOrd="0" presId="urn:microsoft.com/office/officeart/2008/layout/RadialCluster"/>
    <dgm:cxn modelId="{763E73B9-6A44-4DD7-B88B-6EF19F59AA29}" type="presOf" srcId="{C7258398-02A3-43DD-92A2-7DD67D6CA666}" destId="{CB10243A-EF2C-41AD-8BB7-FB8D1D109BBC}" srcOrd="0" destOrd="0" presId="urn:microsoft.com/office/officeart/2008/layout/RadialCluster"/>
    <dgm:cxn modelId="{65A655DD-0B33-4110-BC2C-C63D3282AD18}" type="presOf" srcId="{D9C98310-A634-4036-BC9A-2829F7D38E57}" destId="{73229267-E83D-4EB3-B49C-219982044324}" srcOrd="0" destOrd="0" presId="urn:microsoft.com/office/officeart/2008/layout/RadialCluster"/>
    <dgm:cxn modelId="{EA7959CF-1355-4A4B-911F-C670484B5224}" type="presParOf" srcId="{6AB05D16-FC7C-4E55-8F1D-47159291D27E}" destId="{6CFF5E28-123E-400B-B609-03D9946C3DC8}" srcOrd="0" destOrd="0" presId="urn:microsoft.com/office/officeart/2008/layout/RadialCluster"/>
    <dgm:cxn modelId="{8E94E321-8D55-46F2-8E4D-270AF2900327}" type="presParOf" srcId="{6CFF5E28-123E-400B-B609-03D9946C3DC8}" destId="{73229267-E83D-4EB3-B49C-219982044324}" srcOrd="0" destOrd="0" presId="urn:microsoft.com/office/officeart/2008/layout/RadialCluster"/>
    <dgm:cxn modelId="{C8742196-81E3-40D4-850B-CCA1638B208B}" type="presParOf" srcId="{6CFF5E28-123E-400B-B609-03D9946C3DC8}" destId="{E522EF6B-4019-48C7-A822-90A94836C0B8}" srcOrd="1" destOrd="0" presId="urn:microsoft.com/office/officeart/2008/layout/RadialCluster"/>
    <dgm:cxn modelId="{FC696114-D6D4-481C-9FD4-5E7A96D2CCA8}" type="presParOf" srcId="{6CFF5E28-123E-400B-B609-03D9946C3DC8}" destId="{CB541CFF-B6B1-453F-9775-4F43CBBD3E4C}" srcOrd="2" destOrd="0" presId="urn:microsoft.com/office/officeart/2008/layout/RadialCluster"/>
    <dgm:cxn modelId="{91B9D7A0-7910-4DFD-AFF9-69AF57E77206}" type="presParOf" srcId="{6CFF5E28-123E-400B-B609-03D9946C3DC8}" destId="{BE549F80-15C6-4498-88F1-965F1F59244A}" srcOrd="3" destOrd="0" presId="urn:microsoft.com/office/officeart/2008/layout/RadialCluster"/>
    <dgm:cxn modelId="{6985FFCC-2B03-44D7-9CD8-2225DD83C0DB}" type="presParOf" srcId="{6CFF5E28-123E-400B-B609-03D9946C3DC8}" destId="{B2805C6A-9406-40B4-A86F-7A7E5E424F30}" srcOrd="4" destOrd="0" presId="urn:microsoft.com/office/officeart/2008/layout/RadialCluster"/>
    <dgm:cxn modelId="{1EB77FE8-233A-4B73-BB35-581578D49B2C}" type="presParOf" srcId="{6CFF5E28-123E-400B-B609-03D9946C3DC8}" destId="{8AE9ADA1-3EF3-4A26-B418-E5E71AF5F329}" srcOrd="5" destOrd="0" presId="urn:microsoft.com/office/officeart/2008/layout/RadialCluster"/>
    <dgm:cxn modelId="{2533E4BA-DDB5-4CE3-8906-67B2743DC4B0}" type="presParOf" srcId="{6CFF5E28-123E-400B-B609-03D9946C3DC8}" destId="{CB10243A-EF2C-41AD-8BB7-FB8D1D109BBC}" srcOrd="6" destOrd="0" presId="urn:microsoft.com/office/officeart/2008/layout/RadialCluster"/>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29267-E83D-4EB3-B49C-219982044324}">
      <dsp:nvSpPr>
        <dsp:cNvPr id="0" name=""/>
        <dsp:cNvSpPr/>
      </dsp:nvSpPr>
      <dsp:spPr>
        <a:xfrm>
          <a:off x="5241451" y="2087182"/>
          <a:ext cx="1357788" cy="1357788"/>
        </a:xfrm>
        <a:prstGeom prst="roundRect">
          <a:avLst/>
        </a:prstGeom>
        <a:solidFill>
          <a:schemeClr val="accent3">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333500">
            <a:lnSpc>
              <a:spcPct val="90000"/>
            </a:lnSpc>
            <a:spcBef>
              <a:spcPct val="0"/>
            </a:spcBef>
            <a:spcAft>
              <a:spcPct val="35000"/>
            </a:spcAft>
          </a:pPr>
          <a:r>
            <a:rPr lang="en-US" sz="3000" kern="1200" dirty="0" smtClean="0"/>
            <a:t>Theme</a:t>
          </a:r>
          <a:endParaRPr lang="en-US" sz="3000" kern="1200" dirty="0"/>
        </a:p>
      </dsp:txBody>
      <dsp:txXfrm>
        <a:off x="5307733" y="2153464"/>
        <a:ext cx="1225224" cy="1225224"/>
      </dsp:txXfrm>
    </dsp:sp>
    <dsp:sp modelId="{E522EF6B-4019-48C7-A822-90A94836C0B8}">
      <dsp:nvSpPr>
        <dsp:cNvPr id="0" name=""/>
        <dsp:cNvSpPr/>
      </dsp:nvSpPr>
      <dsp:spPr>
        <a:xfrm rot="15497100">
          <a:off x="5199176" y="1614796"/>
          <a:ext cx="964871" cy="0"/>
        </a:xfrm>
        <a:custGeom>
          <a:avLst/>
          <a:gdLst/>
          <a:ahLst/>
          <a:cxnLst/>
          <a:rect l="0" t="0" r="0" b="0"/>
          <a:pathLst>
            <a:path>
              <a:moveTo>
                <a:pt x="0" y="0"/>
              </a:moveTo>
              <a:lnTo>
                <a:pt x="964871" y="0"/>
              </a:lnTo>
            </a:path>
          </a:pathLst>
        </a:custGeom>
        <a:noFill/>
        <a:ln w="15875" cap="flat" cmpd="sng" algn="ctr">
          <a:solidFill>
            <a:srgbClr val="FFC000"/>
          </a:solidFill>
          <a:prstDash val="solid"/>
        </a:ln>
        <a:effectLst/>
      </dsp:spPr>
      <dsp:style>
        <a:lnRef idx="2">
          <a:scrgbClr r="0" g="0" b="0"/>
        </a:lnRef>
        <a:fillRef idx="0">
          <a:scrgbClr r="0" g="0" b="0"/>
        </a:fillRef>
        <a:effectRef idx="0">
          <a:scrgbClr r="0" g="0" b="0"/>
        </a:effectRef>
        <a:fontRef idx="minor"/>
      </dsp:style>
    </dsp:sp>
    <dsp:sp modelId="{CB541CFF-B6B1-453F-9775-4F43CBBD3E4C}">
      <dsp:nvSpPr>
        <dsp:cNvPr id="0" name=""/>
        <dsp:cNvSpPr/>
      </dsp:nvSpPr>
      <dsp:spPr>
        <a:xfrm>
          <a:off x="4568939" y="343795"/>
          <a:ext cx="1863831" cy="798614"/>
        </a:xfrm>
        <a:prstGeom prst="roundRect">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US" sz="2800" kern="1200" dirty="0" smtClean="0"/>
            <a:t>Project</a:t>
          </a:r>
          <a:endParaRPr lang="en-US" sz="2800" kern="1200" dirty="0"/>
        </a:p>
      </dsp:txBody>
      <dsp:txXfrm>
        <a:off x="4607924" y="382780"/>
        <a:ext cx="1785861" cy="720644"/>
      </dsp:txXfrm>
    </dsp:sp>
    <dsp:sp modelId="{BE549F80-15C6-4498-88F1-965F1F59244A}">
      <dsp:nvSpPr>
        <dsp:cNvPr id="0" name=""/>
        <dsp:cNvSpPr/>
      </dsp:nvSpPr>
      <dsp:spPr>
        <a:xfrm rot="975616">
          <a:off x="6554299" y="3278672"/>
          <a:ext cx="2247019" cy="0"/>
        </a:xfrm>
        <a:custGeom>
          <a:avLst/>
          <a:gdLst/>
          <a:ahLst/>
          <a:cxnLst/>
          <a:rect l="0" t="0" r="0" b="0"/>
          <a:pathLst>
            <a:path>
              <a:moveTo>
                <a:pt x="0" y="0"/>
              </a:moveTo>
              <a:lnTo>
                <a:pt x="2247019" y="0"/>
              </a:lnTo>
            </a:path>
          </a:pathLst>
        </a:custGeom>
        <a:noFill/>
        <a:ln w="15875" cap="flat" cmpd="sng" algn="ctr">
          <a:solidFill>
            <a:srgbClr val="FFC000"/>
          </a:solidFill>
          <a:prstDash val="solid"/>
        </a:ln>
        <a:effectLst/>
      </dsp:spPr>
      <dsp:style>
        <a:lnRef idx="2">
          <a:scrgbClr r="0" g="0" b="0"/>
        </a:lnRef>
        <a:fillRef idx="0">
          <a:scrgbClr r="0" g="0" b="0"/>
        </a:fillRef>
        <a:effectRef idx="0">
          <a:scrgbClr r="0" g="0" b="0"/>
        </a:effectRef>
        <a:fontRef idx="minor"/>
      </dsp:style>
    </dsp:sp>
    <dsp:sp modelId="{B2805C6A-9406-40B4-A86F-7A7E5E424F30}">
      <dsp:nvSpPr>
        <dsp:cNvPr id="0" name=""/>
        <dsp:cNvSpPr/>
      </dsp:nvSpPr>
      <dsp:spPr>
        <a:xfrm>
          <a:off x="8664198" y="3593256"/>
          <a:ext cx="2308601" cy="619572"/>
        </a:xfrm>
        <a:prstGeom prst="roundRect">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US" sz="2800" kern="1200" dirty="0" smtClean="0"/>
            <a:t>Project</a:t>
          </a:r>
          <a:endParaRPr lang="en-US" sz="2800" kern="1200" dirty="0"/>
        </a:p>
      </dsp:txBody>
      <dsp:txXfrm>
        <a:off x="8694443" y="3623501"/>
        <a:ext cx="2248111" cy="559082"/>
      </dsp:txXfrm>
    </dsp:sp>
    <dsp:sp modelId="{8AE9ADA1-3EF3-4A26-B418-E5E71AF5F329}">
      <dsp:nvSpPr>
        <dsp:cNvPr id="0" name=""/>
        <dsp:cNvSpPr/>
      </dsp:nvSpPr>
      <dsp:spPr>
        <a:xfrm rot="9368748">
          <a:off x="4000674" y="3328358"/>
          <a:ext cx="1296136" cy="0"/>
        </a:xfrm>
        <a:custGeom>
          <a:avLst/>
          <a:gdLst/>
          <a:ahLst/>
          <a:cxnLst/>
          <a:rect l="0" t="0" r="0" b="0"/>
          <a:pathLst>
            <a:path>
              <a:moveTo>
                <a:pt x="0" y="0"/>
              </a:moveTo>
              <a:lnTo>
                <a:pt x="1296136" y="0"/>
              </a:lnTo>
            </a:path>
          </a:pathLst>
        </a:custGeom>
        <a:noFill/>
        <a:ln w="15875" cap="flat" cmpd="sng" algn="ctr">
          <a:solidFill>
            <a:srgbClr val="FFC000"/>
          </a:solidFill>
          <a:prstDash val="solid"/>
        </a:ln>
        <a:effectLst/>
      </dsp:spPr>
      <dsp:style>
        <a:lnRef idx="2">
          <a:scrgbClr r="0" g="0" b="0"/>
        </a:lnRef>
        <a:fillRef idx="0">
          <a:scrgbClr r="0" g="0" b="0"/>
        </a:fillRef>
        <a:effectRef idx="0">
          <a:scrgbClr r="0" g="0" b="0"/>
        </a:effectRef>
        <a:fontRef idx="minor"/>
      </dsp:style>
    </dsp:sp>
    <dsp:sp modelId="{CB10243A-EF2C-41AD-8BB7-FB8D1D109BBC}">
      <dsp:nvSpPr>
        <dsp:cNvPr id="0" name=""/>
        <dsp:cNvSpPr/>
      </dsp:nvSpPr>
      <dsp:spPr>
        <a:xfrm>
          <a:off x="2235202" y="3590443"/>
          <a:ext cx="2366423" cy="563889"/>
        </a:xfrm>
        <a:prstGeom prst="roundRect">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US" sz="2800" kern="1200" dirty="0" smtClean="0"/>
            <a:t>Project</a:t>
          </a:r>
          <a:endParaRPr lang="en-US" sz="2800" kern="1200" dirty="0"/>
        </a:p>
      </dsp:txBody>
      <dsp:txXfrm>
        <a:off x="2262729" y="3617970"/>
        <a:ext cx="2311369" cy="508835"/>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5743"/>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idx="1"/>
          </p:nvPr>
        </p:nvSpPr>
        <p:spPr>
          <a:xfrm>
            <a:off x="3970734" y="0"/>
            <a:ext cx="3038145" cy="465743"/>
          </a:xfrm>
          <a:prstGeom prst="rect">
            <a:avLst/>
          </a:prstGeom>
        </p:spPr>
        <p:txBody>
          <a:bodyPr vert="horz" lIns="88139" tIns="44070" rIns="88139" bIns="44070" rtlCol="0"/>
          <a:lstStyle>
            <a:lvl1pPr algn="r">
              <a:defRPr sz="1200"/>
            </a:lvl1pPr>
          </a:lstStyle>
          <a:p>
            <a:fld id="{312BEC2E-15E1-45E7-8F81-9BF89BFFA534}" type="datetimeFigureOut">
              <a:rPr lang="en-US" smtClean="0"/>
              <a:t>11/7/2019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88139" tIns="44070" rIns="88139" bIns="44070" rtlCol="0" anchor="ctr"/>
          <a:lstStyle/>
          <a:p>
            <a:endParaRPr lang="en-US"/>
          </a:p>
        </p:txBody>
      </p:sp>
      <p:sp>
        <p:nvSpPr>
          <p:cNvPr id="5" name="Notes Placeholder 4"/>
          <p:cNvSpPr>
            <a:spLocks noGrp="1"/>
          </p:cNvSpPr>
          <p:nvPr>
            <p:ph type="body" sz="quarter" idx="3"/>
          </p:nvPr>
        </p:nvSpPr>
        <p:spPr>
          <a:xfrm>
            <a:off x="701345" y="4474508"/>
            <a:ext cx="5607711" cy="3659842"/>
          </a:xfrm>
          <a:prstGeom prst="rect">
            <a:avLst/>
          </a:prstGeom>
        </p:spPr>
        <p:txBody>
          <a:bodyPr vert="horz" lIns="88139" tIns="44070" rIns="88139" bIns="4407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658"/>
            <a:ext cx="3038145" cy="465742"/>
          </a:xfrm>
          <a:prstGeom prst="rect">
            <a:avLst/>
          </a:prstGeom>
        </p:spPr>
        <p:txBody>
          <a:bodyPr vert="horz" lIns="88139" tIns="44070" rIns="88139" bIns="44070" rtlCol="0" anchor="b"/>
          <a:lstStyle>
            <a:lvl1pPr algn="l">
              <a:defRPr sz="1200"/>
            </a:lvl1pPr>
          </a:lstStyle>
          <a:p>
            <a:endParaRPr lang="en-US"/>
          </a:p>
        </p:txBody>
      </p:sp>
      <p:sp>
        <p:nvSpPr>
          <p:cNvPr id="7" name="Slide Number Placeholder 6"/>
          <p:cNvSpPr>
            <a:spLocks noGrp="1"/>
          </p:cNvSpPr>
          <p:nvPr>
            <p:ph type="sldNum" sz="quarter" idx="5"/>
          </p:nvPr>
        </p:nvSpPr>
        <p:spPr>
          <a:xfrm>
            <a:off x="3970734" y="8830658"/>
            <a:ext cx="3038145" cy="465742"/>
          </a:xfrm>
          <a:prstGeom prst="rect">
            <a:avLst/>
          </a:prstGeom>
        </p:spPr>
        <p:txBody>
          <a:bodyPr vert="horz" lIns="88139" tIns="44070" rIns="88139" bIns="44070" rtlCol="0" anchor="b"/>
          <a:lstStyle>
            <a:lvl1pPr algn="r">
              <a:defRPr sz="1200"/>
            </a:lvl1pPr>
          </a:lstStyle>
          <a:p>
            <a:fld id="{0C2C9211-2801-40BB-8B28-905CC05482B1}" type="slidenum">
              <a:rPr lang="en-US" smtClean="0"/>
              <a:t>‹#›</a:t>
            </a:fld>
            <a:endParaRPr lang="en-US"/>
          </a:p>
        </p:txBody>
      </p:sp>
    </p:spTree>
    <p:extLst>
      <p:ext uri="{BB962C8B-B14F-4D97-AF65-F5344CB8AC3E}">
        <p14:creationId xmlns:p14="http://schemas.microsoft.com/office/powerpoint/2010/main" val="1899500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new logo</a:t>
            </a:r>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1</a:t>
            </a:fld>
            <a:endParaRPr lang="en-US"/>
          </a:p>
        </p:txBody>
      </p:sp>
    </p:spTree>
    <p:extLst>
      <p:ext uri="{BB962C8B-B14F-4D97-AF65-F5344CB8AC3E}">
        <p14:creationId xmlns:p14="http://schemas.microsoft.com/office/powerpoint/2010/main" val="2413965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1AE10FA-412B-450C-A194-ADEB5222657C}" type="slidenum">
              <a:rPr lang="en-US" smtClean="0"/>
              <a:t>11</a:t>
            </a:fld>
            <a:endParaRPr lang="en-US"/>
          </a:p>
        </p:txBody>
      </p:sp>
    </p:spTree>
    <p:extLst>
      <p:ext uri="{BB962C8B-B14F-4D97-AF65-F5344CB8AC3E}">
        <p14:creationId xmlns:p14="http://schemas.microsoft.com/office/powerpoint/2010/main" val="3691253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7F0211-1020-4D99-85F8-79681F0FB6EC}" type="slidenum">
              <a:rPr lang="en-US" smtClean="0"/>
              <a:t>13</a:t>
            </a:fld>
            <a:endParaRPr lang="en-US"/>
          </a:p>
        </p:txBody>
      </p:sp>
    </p:spTree>
    <p:extLst>
      <p:ext uri="{BB962C8B-B14F-4D97-AF65-F5344CB8AC3E}">
        <p14:creationId xmlns:p14="http://schemas.microsoft.com/office/powerpoint/2010/main" val="2872876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18</a:t>
            </a:fld>
            <a:endParaRPr lang="en-US"/>
          </a:p>
        </p:txBody>
      </p:sp>
    </p:spTree>
    <p:extLst>
      <p:ext uri="{BB962C8B-B14F-4D97-AF65-F5344CB8AC3E}">
        <p14:creationId xmlns:p14="http://schemas.microsoft.com/office/powerpoint/2010/main" val="2452620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refresher slide</a:t>
            </a:r>
            <a:r>
              <a:rPr lang="en-US" baseline="0" dirty="0" smtClean="0"/>
              <a:t> from last year</a:t>
            </a:r>
          </a:p>
          <a:p>
            <a:endParaRPr lang="en-US" dirty="0" smtClean="0"/>
          </a:p>
          <a:p>
            <a:r>
              <a:rPr lang="en-US" dirty="0" smtClean="0"/>
              <a:t>Anticipate</a:t>
            </a:r>
            <a:r>
              <a:rPr lang="en-US" baseline="0" dirty="0" smtClean="0"/>
              <a:t> a lot of questions about clientele groups. For those that did CASA, PB functions much differently. For those that didn’t do CASA, you may want to start depending on your position description/nature of your work. PB allows for users other than Advisors to report.</a:t>
            </a:r>
          </a:p>
          <a:p>
            <a:endParaRPr lang="en-US" baseline="0" dirty="0" smtClean="0"/>
          </a:p>
          <a:p>
            <a:r>
              <a:rPr lang="en-US" baseline="0" dirty="0" smtClean="0"/>
              <a:t>Example of CASA being a static model – designed for single county assignments. PB designed for multi-county assignments and encourages lumping. </a:t>
            </a:r>
          </a:p>
          <a:p>
            <a:endParaRPr lang="en-US" baseline="0" dirty="0" smtClean="0"/>
          </a:p>
          <a:p>
            <a:r>
              <a:rPr lang="en-US" b="1" dirty="0" smtClean="0"/>
              <a:t>UC ANR: Developing an inclusive and equitable society</a:t>
            </a:r>
            <a:br>
              <a:rPr lang="en-US" b="1" dirty="0" smtClean="0"/>
            </a:br>
            <a:r>
              <a:rPr lang="en-US" b="1" dirty="0" smtClean="0"/>
              <a:t/>
            </a:r>
            <a:br>
              <a:rPr lang="en-US" b="1" dirty="0" smtClean="0"/>
            </a:br>
            <a:r>
              <a:rPr lang="en-US" dirty="0" smtClean="0"/>
              <a:t>California is the most diverse state in the nation by many standards, including race/ethnicity, languages, and socio-economics. We continue to be challenged by social, health, and economic inequity. UC ANR is committed to reaching all segments of the state’s population. UC ANR academics live and work in all California communities, building trust and credibility to solve local problems together. UC ANR builds cultural competency skills, implements community-centered programs, and develops proactive policies to increase diversity and inclusiveness. UC ANR is recognized as a nationwide leader in researching and addressing inclusion and diversity in youth serving programs. Through these efforts, all Californians will experience greater access to social and economic opportunity and advancement.</a:t>
            </a:r>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19</a:t>
            </a:fld>
            <a:endParaRPr lang="en-US"/>
          </a:p>
        </p:txBody>
      </p:sp>
    </p:spTree>
    <p:extLst>
      <p:ext uri="{BB962C8B-B14F-4D97-AF65-F5344CB8AC3E}">
        <p14:creationId xmlns:p14="http://schemas.microsoft.com/office/powerpoint/2010/main" val="2075429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smtClean="0"/>
              <a:t>Kit slides</a:t>
            </a:r>
          </a:p>
        </p:txBody>
      </p:sp>
      <p:sp>
        <p:nvSpPr>
          <p:cNvPr id="4" name="Slide Number Placeholder 3"/>
          <p:cNvSpPr>
            <a:spLocks noGrp="1"/>
          </p:cNvSpPr>
          <p:nvPr>
            <p:ph type="sldNum" sz="quarter" idx="10"/>
          </p:nvPr>
        </p:nvSpPr>
        <p:spPr/>
        <p:txBody>
          <a:bodyPr/>
          <a:lstStyle/>
          <a:p>
            <a:fld id="{0C2C9211-2801-40BB-8B28-905CC05482B1}" type="slidenum">
              <a:rPr lang="en-US" smtClean="0"/>
              <a:t>20</a:t>
            </a:fld>
            <a:endParaRPr lang="en-US"/>
          </a:p>
        </p:txBody>
      </p:sp>
    </p:spTree>
    <p:extLst>
      <p:ext uri="{BB962C8B-B14F-4D97-AF65-F5344CB8AC3E}">
        <p14:creationId xmlns:p14="http://schemas.microsoft.com/office/powerpoint/2010/main" val="24349488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7F0211-1020-4D99-85F8-79681F0FB6EC}" type="slidenum">
              <a:rPr lang="en-US" smtClean="0"/>
              <a:t>23</a:t>
            </a:fld>
            <a:endParaRPr lang="en-US"/>
          </a:p>
        </p:txBody>
      </p:sp>
    </p:spTree>
    <p:extLst>
      <p:ext uri="{BB962C8B-B14F-4D97-AF65-F5344CB8AC3E}">
        <p14:creationId xmlns:p14="http://schemas.microsoft.com/office/powerpoint/2010/main" val="3940231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26</a:t>
            </a:fld>
            <a:endParaRPr lang="en-US"/>
          </a:p>
        </p:txBody>
      </p:sp>
    </p:spTree>
    <p:extLst>
      <p:ext uri="{BB962C8B-B14F-4D97-AF65-F5344CB8AC3E}">
        <p14:creationId xmlns:p14="http://schemas.microsoft.com/office/powerpoint/2010/main" val="3936809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E-Book </a:t>
            </a:r>
            <a:r>
              <a:rPr lang="en-US" baseline="0" dirty="0" smtClean="0"/>
              <a:t>has a page further down that has a description of the changes. </a:t>
            </a:r>
          </a:p>
        </p:txBody>
      </p:sp>
      <p:sp>
        <p:nvSpPr>
          <p:cNvPr id="4" name="Slide Number Placeholder 3"/>
          <p:cNvSpPr>
            <a:spLocks noGrp="1"/>
          </p:cNvSpPr>
          <p:nvPr>
            <p:ph type="sldNum" sz="quarter" idx="10"/>
          </p:nvPr>
        </p:nvSpPr>
        <p:spPr/>
        <p:txBody>
          <a:bodyPr/>
          <a:lstStyle/>
          <a:p>
            <a:fld id="{0C2C9211-2801-40BB-8B28-905CC05482B1}" type="slidenum">
              <a:rPr lang="en-US" smtClean="0"/>
              <a:t>28</a:t>
            </a:fld>
            <a:endParaRPr lang="en-US"/>
          </a:p>
        </p:txBody>
      </p:sp>
    </p:spTree>
    <p:extLst>
      <p:ext uri="{BB962C8B-B14F-4D97-AF65-F5344CB8AC3E}">
        <p14:creationId xmlns:p14="http://schemas.microsoft.com/office/powerpoint/2010/main" val="3741668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29</a:t>
            </a:fld>
            <a:endParaRPr lang="en-US"/>
          </a:p>
        </p:txBody>
      </p:sp>
    </p:spTree>
    <p:extLst>
      <p:ext uri="{BB962C8B-B14F-4D97-AF65-F5344CB8AC3E}">
        <p14:creationId xmlns:p14="http://schemas.microsoft.com/office/powerpoint/2010/main" val="943378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30</a:t>
            </a:fld>
            <a:endParaRPr lang="en-US"/>
          </a:p>
        </p:txBody>
      </p:sp>
    </p:spTree>
    <p:extLst>
      <p:ext uri="{BB962C8B-B14F-4D97-AF65-F5344CB8AC3E}">
        <p14:creationId xmlns:p14="http://schemas.microsoft.com/office/powerpoint/2010/main" val="1078810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2C9211-2801-40BB-8B28-905CC05482B1}" type="slidenum">
              <a:rPr lang="en-US" smtClean="0"/>
              <a:t>2</a:t>
            </a:fld>
            <a:endParaRPr lang="en-US"/>
          </a:p>
        </p:txBody>
      </p:sp>
    </p:spTree>
    <p:extLst>
      <p:ext uri="{BB962C8B-B14F-4D97-AF65-F5344CB8AC3E}">
        <p14:creationId xmlns:p14="http://schemas.microsoft.com/office/powerpoint/2010/main" val="7103503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David slide</a:t>
            </a:r>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31</a:t>
            </a:fld>
            <a:endParaRPr lang="en-US"/>
          </a:p>
        </p:txBody>
      </p:sp>
    </p:spTree>
    <p:extLst>
      <p:ext uri="{BB962C8B-B14F-4D97-AF65-F5344CB8AC3E}">
        <p14:creationId xmlns:p14="http://schemas.microsoft.com/office/powerpoint/2010/main" val="2799334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32</a:t>
            </a:fld>
            <a:endParaRPr lang="en-US"/>
          </a:p>
        </p:txBody>
      </p:sp>
    </p:spTree>
    <p:extLst>
      <p:ext uri="{BB962C8B-B14F-4D97-AF65-F5344CB8AC3E}">
        <p14:creationId xmlns:p14="http://schemas.microsoft.com/office/powerpoint/2010/main" val="568619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33</a:t>
            </a:fld>
            <a:endParaRPr lang="en-US"/>
          </a:p>
        </p:txBody>
      </p:sp>
    </p:spTree>
    <p:extLst>
      <p:ext uri="{BB962C8B-B14F-4D97-AF65-F5344CB8AC3E}">
        <p14:creationId xmlns:p14="http://schemas.microsoft.com/office/powerpoint/2010/main" val="1328990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defTabSz="881390">
              <a:defRPr/>
            </a:pPr>
            <a:r>
              <a:rPr lang="en-US" baseline="0" dirty="0" smtClean="0"/>
              <a:t>To recap, the system was built to serve several needs. I’m not going to discuss this table but it’s meant to visualize how there are 2 or more uses for each of the key elements in Project Board. </a:t>
            </a:r>
          </a:p>
          <a:p>
            <a:pPr defTabSz="881390">
              <a:defRPr/>
            </a:pPr>
            <a:endParaRPr lang="en-US" baseline="0" dirty="0" smtClean="0"/>
          </a:p>
          <a:p>
            <a:pPr marL="220348" indent="-220348">
              <a:buAutoNum type="arabicParenR"/>
            </a:pPr>
            <a:r>
              <a:rPr lang="en-US" baseline="0" dirty="0" smtClean="0"/>
              <a:t>Academics in their program review process</a:t>
            </a:r>
          </a:p>
          <a:p>
            <a:pPr marL="220348" indent="-220348">
              <a:buAutoNum type="arabicParenR"/>
            </a:pPr>
            <a:r>
              <a:rPr lang="en-US" baseline="0" dirty="0" smtClean="0"/>
              <a:t>System administrators in accountability processes</a:t>
            </a:r>
          </a:p>
          <a:p>
            <a:pPr marL="220348" indent="-220348">
              <a:buAutoNum type="arabicParenR"/>
            </a:pPr>
            <a:r>
              <a:rPr lang="en-US" baseline="0" dirty="0" smtClean="0"/>
              <a:t>Everyone in advocacy and collaboration – reporting tool</a:t>
            </a:r>
          </a:p>
          <a:p>
            <a:pPr marL="220348" indent="-220348">
              <a:buAutoNum type="arabicParenR"/>
            </a:pPr>
            <a:r>
              <a:rPr lang="en-US" baseline="0" dirty="0" smtClean="0"/>
              <a:t>Affirmative Action for CRC</a:t>
            </a:r>
          </a:p>
          <a:p>
            <a:pPr marL="220348" indent="-220348">
              <a:buAutoNum type="arabicParenR"/>
            </a:pPr>
            <a:endParaRPr lang="en-US" baseline="0" dirty="0" smtClean="0"/>
          </a:p>
          <a:p>
            <a:pPr defTabSz="881390">
              <a:defRPr/>
            </a:pPr>
            <a:r>
              <a:rPr lang="en-US" dirty="0" smtClean="0"/>
              <a:t>Also</a:t>
            </a:r>
            <a:r>
              <a:rPr lang="en-US" baseline="0" dirty="0" smtClean="0"/>
              <a:t> dossier export intends to help both academics in preparing dossier to meet E-Book </a:t>
            </a:r>
            <a:r>
              <a:rPr lang="en-US" baseline="0" dirty="0" smtClean="0"/>
              <a:t>guidelines, </a:t>
            </a:r>
            <a:r>
              <a:rPr lang="en-US" baseline="0" dirty="0" smtClean="0"/>
              <a:t>as well as provide consistency for reviewers.</a:t>
            </a:r>
          </a:p>
          <a:p>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39</a:t>
            </a:fld>
            <a:endParaRPr lang="en-US"/>
          </a:p>
        </p:txBody>
      </p:sp>
    </p:spTree>
    <p:extLst>
      <p:ext uri="{BB962C8B-B14F-4D97-AF65-F5344CB8AC3E}">
        <p14:creationId xmlns:p14="http://schemas.microsoft.com/office/powerpoint/2010/main" val="26869664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Explore tool currently only allows you to search activities (ANR M+P only),</a:t>
            </a:r>
            <a:r>
              <a:rPr lang="en-US" baseline="0" dirty="0" smtClean="0"/>
              <a:t> tags, and single keyword searches</a:t>
            </a:r>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40</a:t>
            </a:fld>
            <a:endParaRPr lang="en-US"/>
          </a:p>
        </p:txBody>
      </p:sp>
    </p:spTree>
    <p:extLst>
      <p:ext uri="{BB962C8B-B14F-4D97-AF65-F5344CB8AC3E}">
        <p14:creationId xmlns:p14="http://schemas.microsoft.com/office/powerpoint/2010/main" val="28395779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41</a:t>
            </a:fld>
            <a:endParaRPr lang="en-US"/>
          </a:p>
        </p:txBody>
      </p:sp>
    </p:spTree>
    <p:extLst>
      <p:ext uri="{BB962C8B-B14F-4D97-AF65-F5344CB8AC3E}">
        <p14:creationId xmlns:p14="http://schemas.microsoft.com/office/powerpoint/2010/main" val="27909733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2C9211-2801-40BB-8B28-905CC05482B1}" type="slidenum">
              <a:rPr lang="en-US" smtClean="0"/>
              <a:t>43</a:t>
            </a:fld>
            <a:endParaRPr lang="en-US"/>
          </a:p>
        </p:txBody>
      </p:sp>
    </p:spTree>
    <p:extLst>
      <p:ext uri="{BB962C8B-B14F-4D97-AF65-F5344CB8AC3E}">
        <p14:creationId xmlns:p14="http://schemas.microsoft.com/office/powerpoint/2010/main" val="216371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3</a:t>
            </a:fld>
            <a:endParaRPr lang="en-US"/>
          </a:p>
        </p:txBody>
      </p:sp>
    </p:spTree>
    <p:extLst>
      <p:ext uri="{BB962C8B-B14F-4D97-AF65-F5344CB8AC3E}">
        <p14:creationId xmlns:p14="http://schemas.microsoft.com/office/powerpoint/2010/main" val="1804212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defTabSz="931717">
              <a:defRPr/>
            </a:pPr>
            <a:r>
              <a:rPr lang="en-US" dirty="0" smtClean="0"/>
              <a:t>Mark </a:t>
            </a:r>
            <a:r>
              <a:rPr lang="en-US" dirty="0" err="1" smtClean="0"/>
              <a:t>Lagrimini</a:t>
            </a:r>
            <a:endParaRPr lang="en-US" dirty="0" smtClean="0"/>
          </a:p>
          <a:p>
            <a:pPr defTabSz="931717">
              <a:defRPr/>
            </a:pPr>
            <a:endParaRPr lang="en-US" dirty="0" smtClean="0"/>
          </a:p>
          <a:p>
            <a:pPr defTabSz="931717">
              <a:defRPr/>
            </a:pPr>
            <a:r>
              <a:rPr lang="en-US" dirty="0" smtClean="0"/>
              <a:t>Replaced DANRIS-X and integrates affirmative action reporting systems (CASA), Academic Human Resources (AHR) systems, and ANR profiles</a:t>
            </a:r>
          </a:p>
          <a:p>
            <a:pPr defTabSz="931717">
              <a:defRPr/>
            </a:pPr>
            <a:endParaRPr lang="en-US" baseline="0" dirty="0" smtClean="0"/>
          </a:p>
          <a:p>
            <a:pPr defTabSz="931717">
              <a:defRPr/>
            </a:pPr>
            <a:r>
              <a:rPr lang="en-US" b="0" u="none" baseline="0" dirty="0" smtClean="0"/>
              <a:t>-</a:t>
            </a:r>
            <a:r>
              <a:rPr lang="en-US" sz="1600" dirty="0"/>
              <a:t>A</a:t>
            </a:r>
            <a:r>
              <a:rPr lang="en-US" b="0" u="none" dirty="0" smtClean="0"/>
              <a:t>cademic Merit and Promotion: </a:t>
            </a:r>
          </a:p>
          <a:p>
            <a:pPr marL="174697" indent="-174697" defTabSz="931717">
              <a:buFont typeface="Wingdings" panose="05000000000000000000" pitchFamily="2" charset="2"/>
              <a:buChar char="Ø"/>
              <a:defRPr/>
            </a:pPr>
            <a:r>
              <a:rPr lang="en-US" dirty="0" smtClean="0"/>
              <a:t>The data fields are designed to capture the information that is reported in merit and promotion packages;</a:t>
            </a:r>
            <a:r>
              <a:rPr lang="en-US" baseline="0" dirty="0" smtClean="0"/>
              <a:t> primarily, the program summary narrative. Project Board will continue to export project and activity tables, although those are optional for your use in the merit and promotion process now.</a:t>
            </a:r>
            <a:endParaRPr lang="en-US" dirty="0" smtClean="0"/>
          </a:p>
          <a:p>
            <a:pPr marL="174697" indent="-174697" defTabSz="931717">
              <a:buFont typeface="Wingdings" panose="05000000000000000000" pitchFamily="2" charset="2"/>
              <a:buChar char="Ø"/>
              <a:defRPr/>
            </a:pPr>
            <a:r>
              <a:rPr lang="en-US" dirty="0" smtClean="0"/>
              <a:t>Sensitive information, such as merit/promotion decisions and comments, will remain confidential. </a:t>
            </a:r>
          </a:p>
          <a:p>
            <a:pPr marL="174697" indent="-174697" defTabSz="931717">
              <a:buFont typeface="Wingdings" panose="05000000000000000000" pitchFamily="2" charset="2"/>
              <a:buChar char="Ø"/>
              <a:defRPr/>
            </a:pPr>
            <a:r>
              <a:rPr lang="en-US" dirty="0" smtClean="0"/>
              <a:t>CE Specialists with campus merit/promotion</a:t>
            </a:r>
            <a:r>
              <a:rPr lang="en-US" baseline="0" dirty="0" smtClean="0"/>
              <a:t> already have to do intensive data entry for their packages, so they will have a simpler user experience; we’ve tried to reduced duplicative data entry where possible.</a:t>
            </a:r>
            <a:endParaRPr lang="en-US" dirty="0" smtClean="0"/>
          </a:p>
          <a:p>
            <a:endParaRPr lang="en-US" baseline="0" dirty="0" smtClean="0"/>
          </a:p>
          <a:p>
            <a:r>
              <a:rPr lang="en-US" baseline="0" dirty="0" smtClean="0"/>
              <a:t>-Accountability: includes federal reporting, UC accountability &amp; budget reports, county reports to Board of Supervisors, ad hoc reports such as audit materials, etc.</a:t>
            </a:r>
            <a:endParaRPr lang="en-US" dirty="0" smtClean="0"/>
          </a:p>
          <a:p>
            <a:endParaRPr lang="en-US" dirty="0" smtClean="0"/>
          </a:p>
          <a:p>
            <a:r>
              <a:rPr lang="en-US" dirty="0" smtClean="0"/>
              <a:t>-</a:t>
            </a:r>
            <a:r>
              <a:rPr lang="en-US" sz="1300" dirty="0"/>
              <a:t>Advocacy Efforts: Information is used for talking points and marketing materials for ANR leaders when talking to</a:t>
            </a:r>
          </a:p>
          <a:p>
            <a:r>
              <a:rPr lang="en-US" sz="1300" dirty="0"/>
              <a:t>legislators, partners, and others. Creating a “What’s Happening in Cooperative Extension” reporting tool that will allow all users to search and find projects and people</a:t>
            </a:r>
            <a:r>
              <a:rPr lang="en-US" sz="1300" dirty="0" smtClean="0"/>
              <a:t>.</a:t>
            </a:r>
            <a:endParaRPr lang="en-US" sz="1300" dirty="0"/>
          </a:p>
        </p:txBody>
      </p:sp>
      <p:sp>
        <p:nvSpPr>
          <p:cNvPr id="4" name="Slide Number Placeholder 3"/>
          <p:cNvSpPr>
            <a:spLocks noGrp="1"/>
          </p:cNvSpPr>
          <p:nvPr>
            <p:ph type="sldNum" sz="quarter" idx="10"/>
          </p:nvPr>
        </p:nvSpPr>
        <p:spPr/>
        <p:txBody>
          <a:bodyPr/>
          <a:lstStyle/>
          <a:p>
            <a:fld id="{317F0211-1020-4D99-85F8-79681F0FB6EC}" type="slidenum">
              <a:rPr lang="en-US" smtClean="0"/>
              <a:t>4</a:t>
            </a:fld>
            <a:endParaRPr lang="en-US"/>
          </a:p>
        </p:txBody>
      </p:sp>
    </p:spTree>
    <p:extLst>
      <p:ext uri="{BB962C8B-B14F-4D97-AF65-F5344CB8AC3E}">
        <p14:creationId xmlns:p14="http://schemas.microsoft.com/office/powerpoint/2010/main" val="2010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smtClean="0"/>
              <a:t>Mark</a:t>
            </a:r>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5</a:t>
            </a:fld>
            <a:endParaRPr lang="en-US"/>
          </a:p>
        </p:txBody>
      </p:sp>
    </p:spTree>
    <p:extLst>
      <p:ext uri="{BB962C8B-B14F-4D97-AF65-F5344CB8AC3E}">
        <p14:creationId xmlns:p14="http://schemas.microsoft.com/office/powerpoint/2010/main" val="1870193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smtClean="0"/>
              <a:t>Mark</a:t>
            </a:r>
          </a:p>
          <a:p>
            <a:endParaRPr lang="en-US" dirty="0" smtClean="0"/>
          </a:p>
          <a:p>
            <a:r>
              <a:rPr lang="en-US" dirty="0" smtClean="0"/>
              <a:t>Grandfathering</a:t>
            </a:r>
            <a:r>
              <a:rPr lang="en-US" baseline="0" dirty="0" smtClean="0"/>
              <a:t> in tables is acceptable and several academics have said they want to continue using them.</a:t>
            </a:r>
          </a:p>
          <a:p>
            <a:r>
              <a:rPr lang="en-US" baseline="0" dirty="0" smtClean="0"/>
              <a:t>As we transition to focusing on outcomes/impacts, this will make more sense</a:t>
            </a:r>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6</a:t>
            </a:fld>
            <a:endParaRPr lang="en-US"/>
          </a:p>
        </p:txBody>
      </p:sp>
    </p:spTree>
    <p:extLst>
      <p:ext uri="{BB962C8B-B14F-4D97-AF65-F5344CB8AC3E}">
        <p14:creationId xmlns:p14="http://schemas.microsoft.com/office/powerpoint/2010/main" val="3432862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r>
              <a:rPr lang="en-US" dirty="0" smtClean="0"/>
              <a:t>Mark </a:t>
            </a:r>
            <a:r>
              <a:rPr lang="en-US" dirty="0" err="1" smtClean="0"/>
              <a:t>Lagrimini</a:t>
            </a:r>
            <a:endParaRPr lang="en-US" dirty="0" smtClean="0"/>
          </a:p>
        </p:txBody>
      </p:sp>
      <p:sp>
        <p:nvSpPr>
          <p:cNvPr id="4" name="Slide Number Placeholder 3"/>
          <p:cNvSpPr>
            <a:spLocks noGrp="1"/>
          </p:cNvSpPr>
          <p:nvPr>
            <p:ph type="sldNum" sz="quarter" idx="10"/>
          </p:nvPr>
        </p:nvSpPr>
        <p:spPr/>
        <p:txBody>
          <a:bodyPr/>
          <a:lstStyle/>
          <a:p>
            <a:fld id="{317F0211-1020-4D99-85F8-79681F0FB6EC}" type="slidenum">
              <a:rPr lang="en-US" smtClean="0"/>
              <a:t>7</a:t>
            </a:fld>
            <a:endParaRPr lang="en-US"/>
          </a:p>
        </p:txBody>
      </p:sp>
    </p:spTree>
    <p:extLst>
      <p:ext uri="{BB962C8B-B14F-4D97-AF65-F5344CB8AC3E}">
        <p14:creationId xmlns:p14="http://schemas.microsoft.com/office/powerpoint/2010/main" val="925143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smtClean="0"/>
              <a:t>Mark </a:t>
            </a:r>
            <a:r>
              <a:rPr lang="en-US" dirty="0" err="1" smtClean="0"/>
              <a:t>Lagrimini</a:t>
            </a:r>
            <a:endParaRPr lang="en-US" dirty="0" smtClean="0"/>
          </a:p>
          <a:p>
            <a:endParaRPr lang="en-US" dirty="0" smtClean="0"/>
          </a:p>
          <a:p>
            <a:r>
              <a:rPr lang="en-US" dirty="0" smtClean="0"/>
              <a:t>NIFA </a:t>
            </a:r>
            <a:r>
              <a:rPr lang="en-US" baseline="0" dirty="0" smtClean="0"/>
              <a:t>provided this a few years ago information at a national extension administrator’s conference. I can’t speak to the specifics but in general, NIFA uses the information ANR provides them for demonstrating accountability, securing funding, generating public support, and advocating with congress.</a:t>
            </a:r>
            <a:endParaRPr lang="en-US" dirty="0"/>
          </a:p>
        </p:txBody>
      </p:sp>
      <p:sp>
        <p:nvSpPr>
          <p:cNvPr id="4" name="Slide Number Placeholder 3"/>
          <p:cNvSpPr>
            <a:spLocks noGrp="1"/>
          </p:cNvSpPr>
          <p:nvPr>
            <p:ph type="sldNum" sz="quarter" idx="10"/>
          </p:nvPr>
        </p:nvSpPr>
        <p:spPr/>
        <p:txBody>
          <a:bodyPr/>
          <a:lstStyle/>
          <a:p>
            <a:fld id="{0C2C9211-2801-40BB-8B28-905CC05482B1}" type="slidenum">
              <a:rPr lang="en-US" smtClean="0"/>
              <a:t>8</a:t>
            </a:fld>
            <a:endParaRPr lang="en-US"/>
          </a:p>
        </p:txBody>
      </p:sp>
    </p:spTree>
    <p:extLst>
      <p:ext uri="{BB962C8B-B14F-4D97-AF65-F5344CB8AC3E}">
        <p14:creationId xmlns:p14="http://schemas.microsoft.com/office/powerpoint/2010/main" val="2098612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defTabSz="931717">
              <a:defRPr/>
            </a:pPr>
            <a:r>
              <a:rPr lang="en-US" dirty="0" smtClean="0"/>
              <a:t>Kit slides from here on out</a:t>
            </a:r>
          </a:p>
          <a:p>
            <a:endParaRPr lang="en-US" baseline="0" dirty="0" smtClean="0"/>
          </a:p>
        </p:txBody>
      </p:sp>
      <p:sp>
        <p:nvSpPr>
          <p:cNvPr id="4" name="Slide Number Placeholder 3"/>
          <p:cNvSpPr>
            <a:spLocks noGrp="1"/>
          </p:cNvSpPr>
          <p:nvPr>
            <p:ph type="sldNum" sz="quarter" idx="10"/>
          </p:nvPr>
        </p:nvSpPr>
        <p:spPr/>
        <p:txBody>
          <a:bodyPr/>
          <a:lstStyle/>
          <a:p>
            <a:fld id="{A1AE10FA-412B-450C-A194-ADEB5222657C}" type="slidenum">
              <a:rPr lang="en-US" smtClean="0"/>
              <a:t>9</a:t>
            </a:fld>
            <a:endParaRPr lang="en-US"/>
          </a:p>
        </p:txBody>
      </p:sp>
    </p:spTree>
    <p:extLst>
      <p:ext uri="{BB962C8B-B14F-4D97-AF65-F5344CB8AC3E}">
        <p14:creationId xmlns:p14="http://schemas.microsoft.com/office/powerpoint/2010/main" val="1888166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1B547A-1FBB-4486-870A-C6565703959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E75D4-948F-4407-A75D-665267E25C33}"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9623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1B547A-1FBB-4486-870A-C6565703959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E75D4-948F-4407-A75D-665267E25C33}" type="slidenum">
              <a:rPr lang="en-US" smtClean="0"/>
              <a:t>‹#›</a:t>
            </a:fld>
            <a:endParaRPr lang="en-US"/>
          </a:p>
        </p:txBody>
      </p:sp>
    </p:spTree>
    <p:extLst>
      <p:ext uri="{BB962C8B-B14F-4D97-AF65-F5344CB8AC3E}">
        <p14:creationId xmlns:p14="http://schemas.microsoft.com/office/powerpoint/2010/main" val="969178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1B547A-1FBB-4486-870A-C6565703959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E75D4-948F-4407-A75D-665267E25C33}" type="slidenum">
              <a:rPr lang="en-US" smtClean="0"/>
              <a:t>‹#›</a:t>
            </a:fld>
            <a:endParaRPr lang="en-US"/>
          </a:p>
        </p:txBody>
      </p:sp>
    </p:spTree>
    <p:extLst>
      <p:ext uri="{BB962C8B-B14F-4D97-AF65-F5344CB8AC3E}">
        <p14:creationId xmlns:p14="http://schemas.microsoft.com/office/powerpoint/2010/main" val="1122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1B547A-1FBB-4486-870A-C6565703959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E75D4-948F-4407-A75D-665267E25C33}" type="slidenum">
              <a:rPr lang="en-US" smtClean="0"/>
              <a:t>‹#›</a:t>
            </a:fld>
            <a:endParaRPr lang="en-US"/>
          </a:p>
        </p:txBody>
      </p:sp>
    </p:spTree>
    <p:extLst>
      <p:ext uri="{BB962C8B-B14F-4D97-AF65-F5344CB8AC3E}">
        <p14:creationId xmlns:p14="http://schemas.microsoft.com/office/powerpoint/2010/main" val="188917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1B547A-1FBB-4486-870A-C6565703959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E75D4-948F-4407-A75D-665267E25C33}"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0683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6"/>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1B547A-1FBB-4486-870A-C6565703959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E75D4-948F-4407-A75D-665267E25C33}" type="slidenum">
              <a:rPr lang="en-US" smtClean="0"/>
              <a:t>‹#›</a:t>
            </a:fld>
            <a:endParaRPr lang="en-US"/>
          </a:p>
        </p:txBody>
      </p:sp>
    </p:spTree>
    <p:extLst>
      <p:ext uri="{BB962C8B-B14F-4D97-AF65-F5344CB8AC3E}">
        <p14:creationId xmlns:p14="http://schemas.microsoft.com/office/powerpoint/2010/main" val="3185942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1B547A-1FBB-4486-870A-C65657039592}" type="datetimeFigureOut">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5E75D4-948F-4407-A75D-665267E25C33}" type="slidenum">
              <a:rPr lang="en-US" smtClean="0"/>
              <a:t>‹#›</a:t>
            </a:fld>
            <a:endParaRPr lang="en-US"/>
          </a:p>
        </p:txBody>
      </p:sp>
    </p:spTree>
    <p:extLst>
      <p:ext uri="{BB962C8B-B14F-4D97-AF65-F5344CB8AC3E}">
        <p14:creationId xmlns:p14="http://schemas.microsoft.com/office/powerpoint/2010/main" val="2473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1B547A-1FBB-4486-870A-C65657039592}"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5E75D4-948F-4407-A75D-665267E25C33}" type="slidenum">
              <a:rPr lang="en-US" smtClean="0"/>
              <a:t>‹#›</a:t>
            </a:fld>
            <a:endParaRPr lang="en-US"/>
          </a:p>
        </p:txBody>
      </p:sp>
    </p:spTree>
    <p:extLst>
      <p:ext uri="{BB962C8B-B14F-4D97-AF65-F5344CB8AC3E}">
        <p14:creationId xmlns:p14="http://schemas.microsoft.com/office/powerpoint/2010/main" val="30633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51B547A-1FBB-4486-870A-C65657039592}" type="datetimeFigureOut">
              <a:rPr lang="en-US" smtClean="0"/>
              <a:t>11/7/2019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45E75D4-948F-4407-A75D-665267E25C33}" type="slidenum">
              <a:rPr lang="en-US" smtClean="0"/>
              <a:t>‹#›</a:t>
            </a:fld>
            <a:endParaRPr lang="en-US"/>
          </a:p>
        </p:txBody>
      </p:sp>
    </p:spTree>
    <p:extLst>
      <p:ext uri="{BB962C8B-B14F-4D97-AF65-F5344CB8AC3E}">
        <p14:creationId xmlns:p14="http://schemas.microsoft.com/office/powerpoint/2010/main" val="262186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7"/>
            <a:ext cx="2618511" cy="365125"/>
          </a:xfrm>
        </p:spPr>
        <p:txBody>
          <a:bodyPr/>
          <a:lstStyle>
            <a:lvl1pPr algn="l">
              <a:defRPr/>
            </a:lvl1pPr>
          </a:lstStyle>
          <a:p>
            <a:fld id="{451B547A-1FBB-4486-870A-C65657039592}" type="datetimeFigureOut">
              <a:rPr lang="en-US" smtClean="0"/>
              <a:t>11/7/2019</a:t>
            </a:fld>
            <a:endParaRPr lang="en-US"/>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45E75D4-948F-4407-A75D-665267E25C33}" type="slidenum">
              <a:rPr lang="en-US" smtClean="0"/>
              <a:t>‹#›</a:t>
            </a:fld>
            <a:endParaRPr lang="en-US"/>
          </a:p>
        </p:txBody>
      </p:sp>
    </p:spTree>
    <p:extLst>
      <p:ext uri="{BB962C8B-B14F-4D97-AF65-F5344CB8AC3E}">
        <p14:creationId xmlns:p14="http://schemas.microsoft.com/office/powerpoint/2010/main" val="2108662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1B547A-1FBB-4486-870A-C6565703959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E75D4-948F-4407-A75D-665267E25C33}" type="slidenum">
              <a:rPr lang="en-US" smtClean="0"/>
              <a:t>‹#›</a:t>
            </a:fld>
            <a:endParaRPr lang="en-US"/>
          </a:p>
        </p:txBody>
      </p:sp>
    </p:spTree>
    <p:extLst>
      <p:ext uri="{BB962C8B-B14F-4D97-AF65-F5344CB8AC3E}">
        <p14:creationId xmlns:p14="http://schemas.microsoft.com/office/powerpoint/2010/main" val="1026801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fld id="{451B547A-1FBB-4486-870A-C65657039592}" type="datetimeFigureOut">
              <a:rPr lang="en-US" smtClean="0"/>
              <a:t>11/7/2019</a:t>
            </a:fld>
            <a:endParaRPr lang="en-US"/>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fld id="{D45E75D4-948F-4407-A75D-665267E25C3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78308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hyperlink" Target="https://ucanr.edu/sites/ProjectBoardHelp/?blogpost=29332&amp;blogasset=9744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s://ucanr.zoom.us/j/5109870027"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ucanr.edu/sites/ProjectBoardHelp/" TargetMode="External"/><Relationship Id="rId7" Type="http://schemas.openxmlformats.org/officeDocument/2006/relationships/hyperlink" Target="mailto:dewhite@ucanr.edu"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mailto:kcingram@ucanr.edu" TargetMode="External"/><Relationship Id="rId5" Type="http://schemas.openxmlformats.org/officeDocument/2006/relationships/hyperlink" Target="mailto:christopher.hanson@ucop.edu" TargetMode="External"/><Relationship Id="rId4" Type="http://schemas.openxmlformats.org/officeDocument/2006/relationships/hyperlink" Target="mailto:kit.alviz@ucop.edu"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880359"/>
            <a:ext cx="3200400" cy="2286000"/>
          </a:xfrm>
        </p:spPr>
        <p:txBody>
          <a:bodyPr>
            <a:noAutofit/>
          </a:bodyPr>
          <a:lstStyle/>
          <a:p>
            <a:r>
              <a:rPr lang="en-US" sz="6000" b="1" dirty="0" smtClean="0">
                <a:latin typeface="+mn-lt"/>
              </a:rPr>
              <a:t>Project Board  </a:t>
            </a:r>
            <a:r>
              <a:rPr lang="en-US" sz="5500" dirty="0" smtClean="0">
                <a:latin typeface="+mn-lt"/>
              </a:rPr>
              <a:t>Training</a:t>
            </a:r>
            <a:br>
              <a:rPr lang="en-US" sz="5500" dirty="0" smtClean="0">
                <a:latin typeface="+mn-lt"/>
              </a:rPr>
            </a:br>
            <a:r>
              <a:rPr lang="en-US" sz="5500" dirty="0" smtClean="0">
                <a:latin typeface="+mn-lt"/>
              </a:rPr>
              <a:t>(ANR M+P)</a:t>
            </a:r>
            <a:endParaRPr lang="en-US" sz="5500" dirty="0">
              <a:latin typeface="+mn-lt"/>
            </a:endParaRPr>
          </a:p>
        </p:txBody>
      </p:sp>
      <p:sp>
        <p:nvSpPr>
          <p:cNvPr id="3" name="Content Placeholder 2"/>
          <p:cNvSpPr>
            <a:spLocks noGrp="1"/>
          </p:cNvSpPr>
          <p:nvPr>
            <p:ph idx="1"/>
          </p:nvPr>
        </p:nvSpPr>
        <p:spPr>
          <a:xfrm>
            <a:off x="4800600" y="1264303"/>
            <a:ext cx="6781800" cy="5641321"/>
          </a:xfrm>
        </p:spPr>
        <p:txBody>
          <a:bodyPr>
            <a:noAutofit/>
          </a:bodyPr>
          <a:lstStyle/>
          <a:p>
            <a:r>
              <a:rPr lang="en-US" sz="2600" b="1" dirty="0"/>
              <a:t>Kit Alviz </a:t>
            </a:r>
            <a:r>
              <a:rPr lang="en-US" sz="2600" dirty="0"/>
              <a:t>and </a:t>
            </a:r>
            <a:r>
              <a:rPr lang="en-US" sz="2600" b="1" dirty="0"/>
              <a:t>Chris Hanson</a:t>
            </a:r>
            <a:r>
              <a:rPr lang="en-US" sz="2600" dirty="0"/>
              <a:t>, Program Planning and Evaluation</a:t>
            </a:r>
          </a:p>
          <a:p>
            <a:r>
              <a:rPr lang="en-US" sz="2600" b="1" dirty="0"/>
              <a:t>Kim Ingram</a:t>
            </a:r>
            <a:r>
              <a:rPr lang="en-US" sz="2600" dirty="0"/>
              <a:t>, Academic Human Resources</a:t>
            </a:r>
          </a:p>
          <a:p>
            <a:r>
              <a:rPr lang="en-US" sz="2600" b="1" dirty="0"/>
              <a:t>David White</a:t>
            </a:r>
            <a:r>
              <a:rPr lang="en-US" sz="2600" dirty="0"/>
              <a:t>, Affirmative Action</a:t>
            </a:r>
          </a:p>
          <a:p>
            <a:r>
              <a:rPr lang="en-US" sz="2600" b="1" dirty="0"/>
              <a:t>Jon Wilson </a:t>
            </a:r>
            <a:r>
              <a:rPr lang="en-US" sz="2600" dirty="0"/>
              <a:t>and</a:t>
            </a:r>
            <a:r>
              <a:rPr lang="en-US" sz="2600" b="1" dirty="0"/>
              <a:t> Bryon Noel, </a:t>
            </a:r>
            <a:r>
              <a:rPr lang="en-US" sz="2600" dirty="0"/>
              <a:t>Web Applications </a:t>
            </a:r>
            <a:r>
              <a:rPr lang="en-US" sz="2600" dirty="0" smtClean="0"/>
              <a:t>Team</a:t>
            </a:r>
          </a:p>
          <a:p>
            <a:r>
              <a:rPr lang="en-US" sz="2600" b="1" dirty="0" smtClean="0"/>
              <a:t>Mark </a:t>
            </a:r>
            <a:r>
              <a:rPr lang="en-US" sz="2600" b="1" dirty="0" err="1" smtClean="0"/>
              <a:t>Lagrimini</a:t>
            </a:r>
            <a:r>
              <a:rPr lang="en-US" sz="2600" b="1" dirty="0" smtClean="0"/>
              <a:t>, Vice Provost </a:t>
            </a:r>
            <a:endParaRPr lang="en-US" sz="2600" b="1" i="1" dirty="0" smtClean="0"/>
          </a:p>
          <a:p>
            <a:r>
              <a:rPr lang="en-US" sz="2600" i="1" dirty="0" smtClean="0"/>
              <a:t>November 7, </a:t>
            </a:r>
            <a:r>
              <a:rPr lang="en-US" sz="2600" i="1" dirty="0" smtClean="0"/>
              <a:t>2019 from 1-2PM</a:t>
            </a:r>
            <a:r>
              <a:rPr lang="en-US" sz="2600" i="1" dirty="0" smtClean="0"/>
              <a:t/>
            </a:r>
            <a:br>
              <a:rPr lang="en-US" sz="2600" i="1" dirty="0" smtClean="0"/>
            </a:br>
            <a:endParaRPr lang="en-US" sz="2600" i="1" dirty="0" smtClean="0"/>
          </a:p>
          <a:p>
            <a:r>
              <a:rPr lang="en-US" sz="2600" i="1" dirty="0" smtClean="0">
                <a:solidFill>
                  <a:srgbClr val="FF0000"/>
                </a:solidFill>
              </a:rPr>
              <a:t>Training will be </a:t>
            </a:r>
            <a:r>
              <a:rPr lang="en-US" sz="2600" i="1" dirty="0" smtClean="0">
                <a:solidFill>
                  <a:srgbClr val="FF0000"/>
                </a:solidFill>
              </a:rPr>
              <a:t>recorded and posted on Project Board Help </a:t>
            </a:r>
            <a:endParaRPr lang="en-US" sz="2600" i="1" dirty="0">
              <a:solidFill>
                <a:srgbClr val="FF0000"/>
              </a:solidFill>
            </a:endParaRPr>
          </a:p>
          <a:p>
            <a:endParaRPr lang="en-US" sz="2600" dirty="0"/>
          </a:p>
        </p:txBody>
      </p:sp>
    </p:spTree>
    <p:extLst>
      <p:ext uri="{BB962C8B-B14F-4D97-AF65-F5344CB8AC3E}">
        <p14:creationId xmlns:p14="http://schemas.microsoft.com/office/powerpoint/2010/main" val="4169760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 1 Recap</a:t>
            </a:r>
            <a:endParaRPr lang="en-US" dirty="0"/>
          </a:p>
        </p:txBody>
      </p:sp>
      <p:sp>
        <p:nvSpPr>
          <p:cNvPr id="3" name="Content Placeholder 2"/>
          <p:cNvSpPr>
            <a:spLocks noGrp="1"/>
          </p:cNvSpPr>
          <p:nvPr>
            <p:ph idx="1"/>
          </p:nvPr>
        </p:nvSpPr>
        <p:spPr/>
        <p:txBody>
          <a:bodyPr>
            <a:normAutofit/>
          </a:bodyPr>
          <a:lstStyle/>
          <a:p>
            <a:r>
              <a:rPr lang="en-US" dirty="0"/>
              <a:t>94% of academics with ANR M+P participated in Project Board by entering data in at least one required field</a:t>
            </a:r>
          </a:p>
          <a:p>
            <a:r>
              <a:rPr lang="en-US" dirty="0"/>
              <a:t>91% of CE Specialists with participated in Project Board by entering data in at least one required field</a:t>
            </a:r>
          </a:p>
          <a:p>
            <a:r>
              <a:rPr lang="en-US" dirty="0"/>
              <a:t>78% of academics with ANR M+P reported theme narratives, where outcomes are communicated</a:t>
            </a:r>
          </a:p>
          <a:p>
            <a:r>
              <a:rPr lang="en-US" dirty="0"/>
              <a:t>75% of CE Specialists with campus M+P reported theme narratives, where outcomes are communicated</a:t>
            </a:r>
          </a:p>
          <a:p>
            <a:pPr marL="0" indent="0">
              <a:buNone/>
            </a:pPr>
            <a:r>
              <a:rPr lang="en-US" dirty="0" smtClean="0">
                <a:solidFill>
                  <a:schemeClr val="tx1"/>
                </a:solidFill>
              </a:rPr>
              <a:t>Blog </a:t>
            </a:r>
            <a:r>
              <a:rPr lang="en-US" dirty="0">
                <a:solidFill>
                  <a:schemeClr val="tx1"/>
                </a:solidFill>
              </a:rPr>
              <a:t>post: </a:t>
            </a:r>
            <a:r>
              <a:rPr lang="en-US" dirty="0">
                <a:solidFill>
                  <a:srgbClr val="FF0000"/>
                </a:solidFill>
                <a:hlinkClick r:id="rId2"/>
              </a:rPr>
              <a:t>https://ucanr.edu/sites/ProjectBoardHelp/?blogpost=29332&amp;blogasset=97443</a:t>
            </a:r>
            <a:r>
              <a:rPr lang="en-US" dirty="0">
                <a:solidFill>
                  <a:srgbClr val="FF0000"/>
                </a:solidFill>
              </a:rPr>
              <a:t> </a:t>
            </a:r>
          </a:p>
          <a:p>
            <a:endParaRPr lang="en-US" dirty="0"/>
          </a:p>
        </p:txBody>
      </p:sp>
    </p:spTree>
    <p:extLst>
      <p:ext uri="{BB962C8B-B14F-4D97-AF65-F5344CB8AC3E}">
        <p14:creationId xmlns:p14="http://schemas.microsoft.com/office/powerpoint/2010/main" val="3495170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Ad Hoc Queries of </a:t>
            </a:r>
            <a:r>
              <a:rPr lang="en-US" dirty="0">
                <a:latin typeface="+mn-lt"/>
              </a:rPr>
              <a:t>Project Board </a:t>
            </a:r>
          </a:p>
        </p:txBody>
      </p:sp>
      <p:sp>
        <p:nvSpPr>
          <p:cNvPr id="3" name="Content Placeholder 2"/>
          <p:cNvSpPr>
            <a:spLocks noGrp="1"/>
          </p:cNvSpPr>
          <p:nvPr>
            <p:ph idx="1"/>
          </p:nvPr>
        </p:nvSpPr>
        <p:spPr>
          <a:xfrm>
            <a:off x="1238250" y="2000250"/>
            <a:ext cx="10344150" cy="5105400"/>
          </a:xfrm>
        </p:spPr>
        <p:txBody>
          <a:bodyPr>
            <a:normAutofit/>
          </a:bodyPr>
          <a:lstStyle/>
          <a:p>
            <a:pPr marL="0" indent="0">
              <a:buNone/>
            </a:pPr>
            <a:r>
              <a:rPr lang="en-US" sz="2800" dirty="0" smtClean="0"/>
              <a:t>Project Board FFY18 activities/projects data and resulting FFY18 public value stories (includes academic outcomes reported in themes) have been data mined for:</a:t>
            </a:r>
          </a:p>
          <a:p>
            <a:pPr>
              <a:buFont typeface="Arial" panose="020B0604020202020204" pitchFamily="34" charset="0"/>
              <a:buChar char="•"/>
            </a:pPr>
            <a:r>
              <a:rPr lang="en-US" sz="2800" dirty="0" smtClean="0"/>
              <a:t>Wildfire Work Group to identify projects and potential collaborators</a:t>
            </a:r>
          </a:p>
          <a:p>
            <a:pPr>
              <a:buFont typeface="Arial" panose="020B0604020202020204" pitchFamily="34" charset="0"/>
              <a:buChar char="•"/>
            </a:pPr>
            <a:r>
              <a:rPr lang="en-US" sz="2800" dirty="0" smtClean="0"/>
              <a:t>Senior leadership to identify collaborations with other UC campuses</a:t>
            </a:r>
          </a:p>
          <a:p>
            <a:pPr>
              <a:buFont typeface="Arial" panose="020B0604020202020204" pitchFamily="34" charset="0"/>
              <a:buChar char="•"/>
            </a:pPr>
            <a:r>
              <a:rPr lang="en-US" sz="2800" dirty="0" smtClean="0"/>
              <a:t>Strategic Communications to identify impact stories and numbers to put on “impact bars,” “hero tiles,” and “focus area” webpages.</a:t>
            </a:r>
          </a:p>
          <a:p>
            <a:pPr>
              <a:buFont typeface="Arial" panose="020B0604020202020204" pitchFamily="34" charset="0"/>
              <a:buChar char="•"/>
            </a:pPr>
            <a:r>
              <a:rPr lang="en-US" sz="2800" dirty="0"/>
              <a:t>NRCS grant reports by Wendy Powers</a:t>
            </a:r>
          </a:p>
        </p:txBody>
      </p:sp>
    </p:spTree>
    <p:extLst>
      <p:ext uri="{BB962C8B-B14F-4D97-AF65-F5344CB8AC3E}">
        <p14:creationId xmlns:p14="http://schemas.microsoft.com/office/powerpoint/2010/main" val="919479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 1 Feedback</a:t>
            </a:r>
            <a:endParaRPr lang="en-US" dirty="0"/>
          </a:p>
        </p:txBody>
      </p:sp>
      <p:sp>
        <p:nvSpPr>
          <p:cNvPr id="3" name="Content Placeholder 2"/>
          <p:cNvSpPr>
            <a:spLocks noGrp="1"/>
          </p:cNvSpPr>
          <p:nvPr>
            <p:ph idx="1"/>
          </p:nvPr>
        </p:nvSpPr>
        <p:spPr>
          <a:xfrm>
            <a:off x="1097280" y="1737362"/>
            <a:ext cx="10323576" cy="4544566"/>
          </a:xfrm>
        </p:spPr>
        <p:txBody>
          <a:bodyPr>
            <a:normAutofit fontScale="92500" lnSpcReduction="10000"/>
          </a:bodyPr>
          <a:lstStyle/>
          <a:p>
            <a:pPr>
              <a:lnSpc>
                <a:spcPct val="100000"/>
              </a:lnSpc>
            </a:pPr>
            <a:r>
              <a:rPr lang="en-US" b="1" dirty="0">
                <a:solidFill>
                  <a:schemeClr val="accent3"/>
                </a:solidFill>
              </a:rPr>
              <a:t>ANR M+P (32 respondents)</a:t>
            </a:r>
          </a:p>
          <a:p>
            <a:pPr lvl="0">
              <a:buFont typeface="Arial" panose="020B0604020202020204" pitchFamily="34" charset="0"/>
              <a:buChar char="•"/>
            </a:pPr>
            <a:r>
              <a:rPr lang="en-US" dirty="0"/>
              <a:t>13 respondents mentioned that activities and/or projects in Project Board were helpful or relevant for </a:t>
            </a:r>
            <a:r>
              <a:rPr lang="en-US" dirty="0" smtClean="0"/>
              <a:t>them.</a:t>
            </a:r>
            <a:endParaRPr lang="en-US" dirty="0"/>
          </a:p>
          <a:p>
            <a:pPr lvl="0">
              <a:buFont typeface="Arial" panose="020B0604020202020204" pitchFamily="34" charset="0"/>
              <a:buChar char="•"/>
            </a:pPr>
            <a:r>
              <a:rPr lang="en-US" dirty="0"/>
              <a:t>Nine respondents indicated that themes were helpful; one person said it was helpful to report outcomes as a narrative rather than as numbers in the previous system and another said they liked how the themes remain constant year to year. </a:t>
            </a:r>
          </a:p>
          <a:p>
            <a:pPr lvl="0">
              <a:buFont typeface="Arial" panose="020B0604020202020204" pitchFamily="34" charset="0"/>
              <a:buChar char="•"/>
            </a:pPr>
            <a:r>
              <a:rPr lang="en-US" dirty="0"/>
              <a:t>Eight people indicated that Project Board was cumbersome or took a lot of time to complete. In contrast, four people indicated that Project Board reduces redundancy and saves time. </a:t>
            </a:r>
          </a:p>
          <a:p>
            <a:pPr lvl="0">
              <a:buFont typeface="Arial" panose="020B0604020202020204" pitchFamily="34" charset="0"/>
              <a:buChar char="•"/>
            </a:pPr>
            <a:r>
              <a:rPr lang="en-US" dirty="0"/>
              <a:t>Seven people said the system was user-friendly, whereas five people said Project Board was not user friendly.</a:t>
            </a:r>
            <a:endParaRPr lang="en-US" dirty="0">
              <a:solidFill>
                <a:srgbClr val="FF0000"/>
              </a:solidFill>
            </a:endParaRPr>
          </a:p>
          <a:p>
            <a:pPr>
              <a:buFont typeface="Arial" panose="020B0604020202020204" pitchFamily="34" charset="0"/>
              <a:buChar char="•"/>
            </a:pPr>
            <a:r>
              <a:rPr lang="en-US" dirty="0" err="1">
                <a:solidFill>
                  <a:schemeClr val="accent3"/>
                </a:solidFill>
              </a:rPr>
              <a:t>Interfolio</a:t>
            </a:r>
            <a:r>
              <a:rPr lang="en-US" dirty="0">
                <a:solidFill>
                  <a:schemeClr val="accent3"/>
                </a:solidFill>
              </a:rPr>
              <a:t> comments</a:t>
            </a:r>
          </a:p>
          <a:p>
            <a:pPr lvl="1">
              <a:buFont typeface="Arial" panose="020B0604020202020204" pitchFamily="34" charset="0"/>
              <a:buChar char="•"/>
            </a:pPr>
            <a:r>
              <a:rPr lang="en-US" dirty="0"/>
              <a:t>Nine survey respondents indicated the system was easy or worked well.</a:t>
            </a:r>
          </a:p>
          <a:p>
            <a:pPr lvl="1">
              <a:buFont typeface="Arial" panose="020B0604020202020204" pitchFamily="34" charset="0"/>
              <a:buChar char="•"/>
            </a:pPr>
            <a:r>
              <a:rPr lang="en-US" dirty="0"/>
              <a:t>Seven respondents indicated that logging in was challenging. Similarly, two people mentioned confusion logging in related to the UC ANR and dossier versions of </a:t>
            </a:r>
            <a:r>
              <a:rPr lang="en-US" dirty="0" err="1"/>
              <a:t>Interfolio</a:t>
            </a:r>
            <a:r>
              <a:rPr lang="en-US" dirty="0"/>
              <a:t>. </a:t>
            </a:r>
          </a:p>
          <a:p>
            <a:endParaRPr lang="en-US" dirty="0">
              <a:solidFill>
                <a:srgbClr val="FF0000"/>
              </a:solidFill>
            </a:endParaRPr>
          </a:p>
          <a:p>
            <a:endParaRPr lang="en-US" dirty="0">
              <a:solidFill>
                <a:srgbClr val="0070C0"/>
              </a:solidFill>
            </a:endParaRPr>
          </a:p>
        </p:txBody>
      </p:sp>
    </p:spTree>
    <p:extLst>
      <p:ext uri="{BB962C8B-B14F-4D97-AF65-F5344CB8AC3E}">
        <p14:creationId xmlns:p14="http://schemas.microsoft.com/office/powerpoint/2010/main" val="2080940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latin typeface="+mn-lt"/>
              </a:rPr>
              <a:t>System Highlights</a:t>
            </a:r>
            <a:endParaRPr lang="en-US" dirty="0">
              <a:latin typeface="+mn-lt"/>
            </a:endParaRPr>
          </a:p>
        </p:txBody>
      </p:sp>
      <p:sp>
        <p:nvSpPr>
          <p:cNvPr id="3" name="Content Placeholder 2"/>
          <p:cNvSpPr>
            <a:spLocks noGrp="1"/>
          </p:cNvSpPr>
          <p:nvPr>
            <p:ph idx="1"/>
          </p:nvPr>
        </p:nvSpPr>
        <p:spPr>
          <a:xfrm>
            <a:off x="1085850" y="1790703"/>
            <a:ext cx="11106150" cy="4525963"/>
          </a:xfrm>
        </p:spPr>
        <p:txBody>
          <a:bodyPr>
            <a:noAutofit/>
          </a:bodyPr>
          <a:lstStyle/>
          <a:p>
            <a:pPr>
              <a:buFont typeface="Arial" panose="020B0604020202020204" pitchFamily="34" charset="0"/>
              <a:buChar char="•"/>
            </a:pPr>
            <a:r>
              <a:rPr lang="en-US" sz="2800" dirty="0"/>
              <a:t>Designed with academic and administrative </a:t>
            </a:r>
            <a:r>
              <a:rPr lang="en-US" sz="2800" dirty="0" smtClean="0"/>
              <a:t>input with iterative testing</a:t>
            </a:r>
            <a:endParaRPr lang="en-US" sz="2800" dirty="0"/>
          </a:p>
          <a:p>
            <a:pPr>
              <a:buFont typeface="Arial" panose="020B0604020202020204" pitchFamily="34" charset="0"/>
              <a:buChar char="•"/>
            </a:pPr>
            <a:r>
              <a:rPr lang="en-US" sz="2800" dirty="0"/>
              <a:t>Modern user </a:t>
            </a:r>
            <a:r>
              <a:rPr lang="en-US" sz="2800" dirty="0" smtClean="0"/>
              <a:t>experience; more dynamic than old system</a:t>
            </a:r>
            <a:endParaRPr lang="en-US" sz="2800" dirty="0"/>
          </a:p>
          <a:p>
            <a:pPr>
              <a:buFont typeface="Arial" panose="020B0604020202020204" pitchFamily="34" charset="0"/>
              <a:buChar char="•"/>
            </a:pPr>
            <a:r>
              <a:rPr lang="en-US" sz="2800" dirty="0" smtClean="0"/>
              <a:t>“</a:t>
            </a:r>
            <a:r>
              <a:rPr lang="en-US" sz="2800" dirty="0"/>
              <a:t>What’s Happening in Cooperative Extension” </a:t>
            </a:r>
            <a:r>
              <a:rPr lang="en-US" sz="2800" dirty="0" smtClean="0"/>
              <a:t>search </a:t>
            </a:r>
            <a:r>
              <a:rPr lang="en-US" sz="2800" dirty="0" smtClean="0"/>
              <a:t>tool – more functionalities coming soon</a:t>
            </a:r>
            <a:endParaRPr lang="en-US" sz="2800" dirty="0" smtClean="0"/>
          </a:p>
          <a:p>
            <a:pPr>
              <a:buFont typeface="Arial" panose="020B0604020202020204" pitchFamily="34" charset="0"/>
              <a:buChar char="•"/>
            </a:pPr>
            <a:r>
              <a:rPr lang="en-US" sz="2800" dirty="0" smtClean="0"/>
              <a:t>Civil rights compliance reporting is integrated with Extension Activity </a:t>
            </a:r>
            <a:r>
              <a:rPr lang="en-US" sz="2800" dirty="0" smtClean="0"/>
              <a:t>reporting</a:t>
            </a:r>
          </a:p>
          <a:p>
            <a:pPr>
              <a:buFont typeface="Arial" panose="020B0604020202020204" pitchFamily="34" charset="0"/>
              <a:buChar char="•"/>
            </a:pPr>
            <a:r>
              <a:rPr lang="en-US" sz="2800" dirty="0" smtClean="0"/>
              <a:t>Ongoing improvements to </a:t>
            </a:r>
            <a:r>
              <a:rPr lang="en-US" sz="2800" dirty="0" err="1" smtClean="0"/>
              <a:t>Interfolio</a:t>
            </a:r>
            <a:r>
              <a:rPr lang="en-US" sz="2800" dirty="0" smtClean="0"/>
              <a:t> and dossier exports </a:t>
            </a:r>
          </a:p>
          <a:p>
            <a:pPr>
              <a:buFont typeface="Arial" panose="020B0604020202020204" pitchFamily="34" charset="0"/>
              <a:buChar char="•"/>
            </a:pPr>
            <a:r>
              <a:rPr lang="en-US" sz="2800" dirty="0" smtClean="0"/>
              <a:t>Archive </a:t>
            </a:r>
            <a:r>
              <a:rPr lang="en-US" sz="2800" dirty="0"/>
              <a:t>button clarified – Archive/Delete</a:t>
            </a:r>
            <a:endParaRPr lang="en-US" sz="2800" dirty="0"/>
          </a:p>
        </p:txBody>
      </p:sp>
    </p:spTree>
    <p:extLst>
      <p:ext uri="{BB962C8B-B14F-4D97-AF65-F5344CB8AC3E}">
        <p14:creationId xmlns:p14="http://schemas.microsoft.com/office/powerpoint/2010/main" val="21010244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Content, Tips, Hands 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77397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Ground Rules</a:t>
            </a:r>
            <a:endParaRPr lang="en-US" dirty="0">
              <a:latin typeface="+mn-lt"/>
            </a:endParaRPr>
          </a:p>
        </p:txBody>
      </p:sp>
      <p:sp>
        <p:nvSpPr>
          <p:cNvPr id="3" name="Content Placeholder 2"/>
          <p:cNvSpPr>
            <a:spLocks noGrp="1"/>
          </p:cNvSpPr>
          <p:nvPr>
            <p:ph idx="1"/>
          </p:nvPr>
        </p:nvSpPr>
        <p:spPr/>
        <p:txBody>
          <a:bodyPr>
            <a:noAutofit/>
          </a:bodyPr>
          <a:lstStyle/>
          <a:p>
            <a:pPr>
              <a:buFont typeface="Wingdings" panose="05000000000000000000" pitchFamily="2" charset="2"/>
              <a:buChar char="§"/>
            </a:pPr>
            <a:r>
              <a:rPr lang="en-US" sz="3000" dirty="0"/>
              <a:t>Stay on topic/scenarios.</a:t>
            </a:r>
          </a:p>
          <a:p>
            <a:pPr>
              <a:buFont typeface="Wingdings" panose="05000000000000000000" pitchFamily="2" charset="2"/>
              <a:buChar char="§"/>
            </a:pPr>
            <a:r>
              <a:rPr lang="en-US" sz="3000" dirty="0"/>
              <a:t>Respect different learning styles/speeds.</a:t>
            </a:r>
          </a:p>
          <a:p>
            <a:pPr>
              <a:buFont typeface="Wingdings" panose="05000000000000000000" pitchFamily="2" charset="2"/>
              <a:buChar char="§"/>
            </a:pPr>
            <a:r>
              <a:rPr lang="en-US" sz="3000" dirty="0" smtClean="0"/>
              <a:t>Focus </a:t>
            </a:r>
            <a:r>
              <a:rPr lang="en-US" sz="3000" dirty="0"/>
              <a:t>on </a:t>
            </a:r>
            <a:r>
              <a:rPr lang="en-US" sz="3000" dirty="0" smtClean="0"/>
              <a:t>technical and content questions today. Questions and concerns about policy/requirements, email us!</a:t>
            </a:r>
            <a:endParaRPr lang="en-US" sz="3000" dirty="0"/>
          </a:p>
          <a:p>
            <a:pPr>
              <a:buFont typeface="Wingdings" panose="05000000000000000000" pitchFamily="2" charset="2"/>
              <a:buChar char="§"/>
            </a:pPr>
            <a:r>
              <a:rPr lang="en-US" sz="3000" dirty="0"/>
              <a:t>Consider of the pro’s and con’s of an iterative and participatory </a:t>
            </a:r>
            <a:r>
              <a:rPr lang="en-US" sz="3000" dirty="0" smtClean="0"/>
              <a:t>approach – tooltips and help text can be improved!</a:t>
            </a:r>
            <a:endParaRPr lang="en-US" sz="3000" dirty="0"/>
          </a:p>
        </p:txBody>
      </p:sp>
    </p:spTree>
    <p:extLst>
      <p:ext uri="{BB962C8B-B14F-4D97-AF65-F5344CB8AC3E}">
        <p14:creationId xmlns:p14="http://schemas.microsoft.com/office/powerpoint/2010/main" val="3667515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Logging on</a:t>
            </a:r>
            <a:endParaRPr lang="en-US" dirty="0"/>
          </a:p>
        </p:txBody>
      </p:sp>
      <p:sp>
        <p:nvSpPr>
          <p:cNvPr id="3" name="Content Placeholder 2"/>
          <p:cNvSpPr>
            <a:spLocks noGrp="1"/>
          </p:cNvSpPr>
          <p:nvPr>
            <p:ph idx="1"/>
          </p:nvPr>
        </p:nvSpPr>
        <p:spPr/>
        <p:txBody>
          <a:bodyPr>
            <a:normAutofit/>
          </a:bodyPr>
          <a:lstStyle/>
          <a:p>
            <a:pPr marL="0" indent="0">
              <a:buNone/>
            </a:pPr>
            <a:endParaRPr lang="en-US" sz="2800" dirty="0" smtClean="0"/>
          </a:p>
          <a:p>
            <a:pPr marL="0" indent="0">
              <a:buNone/>
            </a:pPr>
            <a:r>
              <a:rPr lang="en-US" sz="2800" dirty="0" smtClean="0"/>
              <a:t>Widget </a:t>
            </a:r>
            <a:r>
              <a:rPr lang="en-US" sz="2800" dirty="0"/>
              <a:t>on ANR Portal – top right side</a:t>
            </a:r>
          </a:p>
          <a:p>
            <a:pPr marL="0" indent="0">
              <a:buNone/>
            </a:pPr>
            <a:endParaRPr lang="en-US" sz="2800" dirty="0"/>
          </a:p>
          <a:p>
            <a:pPr marL="0" indent="0">
              <a:buNone/>
            </a:pPr>
            <a:r>
              <a:rPr lang="en-US" sz="2800" dirty="0" smtClean="0"/>
              <a:t>Supported </a:t>
            </a:r>
            <a:r>
              <a:rPr lang="en-US" sz="2800" dirty="0"/>
              <a:t>Browsers:</a:t>
            </a:r>
          </a:p>
          <a:p>
            <a:pPr>
              <a:buFont typeface="Arial" panose="020B0604020202020204" pitchFamily="34" charset="0"/>
              <a:buChar char="•"/>
            </a:pPr>
            <a:r>
              <a:rPr lang="en-US" sz="2800" dirty="0"/>
              <a:t>Chrome, Firefox, </a:t>
            </a:r>
            <a:r>
              <a:rPr lang="en-US" sz="2800" dirty="0" smtClean="0"/>
              <a:t>Safari, Microsoft Edge</a:t>
            </a:r>
            <a:endParaRPr lang="en-US" sz="2800" dirty="0"/>
          </a:p>
          <a:p>
            <a:pPr>
              <a:buFont typeface="Arial" panose="020B0604020202020204" pitchFamily="34" charset="0"/>
              <a:buChar char="•"/>
            </a:pPr>
            <a:r>
              <a:rPr lang="en-US" sz="2800" dirty="0"/>
              <a:t>Internet Explorer </a:t>
            </a:r>
            <a:r>
              <a:rPr lang="en-US" sz="2800" dirty="0" smtClean="0"/>
              <a:t>is </a:t>
            </a:r>
            <a:r>
              <a:rPr lang="en-US" sz="2800" dirty="0"/>
              <a:t>EXCLUDED</a:t>
            </a:r>
          </a:p>
          <a:p>
            <a:endParaRPr lang="en-US" sz="2800" dirty="0"/>
          </a:p>
          <a:p>
            <a:endParaRPr lang="en-US" sz="2800" dirty="0"/>
          </a:p>
        </p:txBody>
      </p:sp>
    </p:spTree>
    <p:extLst>
      <p:ext uri="{BB962C8B-B14F-4D97-AF65-F5344CB8AC3E}">
        <p14:creationId xmlns:p14="http://schemas.microsoft.com/office/powerpoint/2010/main" val="1406236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a:t>
            </a:r>
            <a:endParaRPr lang="en-US" dirty="0"/>
          </a:p>
        </p:txBody>
      </p:sp>
      <p:sp>
        <p:nvSpPr>
          <p:cNvPr id="4" name="Rectangle 1"/>
          <p:cNvSpPr>
            <a:spLocks noGrp="1" noChangeArrowheads="1"/>
          </p:cNvSpPr>
          <p:nvPr>
            <p:ph idx="1"/>
          </p:nvPr>
        </p:nvSpPr>
        <p:spPr bwMode="auto">
          <a:xfrm>
            <a:off x="1981200" y="1784828"/>
            <a:ext cx="8229600"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fontAlgn="base">
              <a:lnSpc>
                <a:spcPct val="100000"/>
              </a:lnSpc>
              <a:spcBef>
                <a:spcPct val="0"/>
              </a:spcBef>
              <a:spcAft>
                <a:spcPct val="0"/>
              </a:spcAft>
              <a:buClrTx/>
              <a:buSzTx/>
              <a:buNone/>
            </a:pPr>
            <a:r>
              <a:rPr lang="en-US" altLang="en-US" sz="2800" b="1" dirty="0">
                <a:latin typeface="Calibri" panose="020F0502020204030204" pitchFamily="34" charset="0"/>
                <a:ea typeface="Times New Roman" panose="02020603050405020304" pitchFamily="18" charset="0"/>
                <a:cs typeface="Calibri" panose="020F0502020204030204" pitchFamily="34" charset="0"/>
              </a:rPr>
              <a:t> </a:t>
            </a:r>
            <a:endParaRPr lang="en-US" altLang="en-US" sz="2800" dirty="0"/>
          </a:p>
          <a:p>
            <a:pPr marL="0" indent="0" fontAlgn="base">
              <a:lnSpc>
                <a:spcPct val="100000"/>
              </a:lnSpc>
              <a:spcBef>
                <a:spcPct val="0"/>
              </a:spcBef>
              <a:spcAft>
                <a:spcPct val="0"/>
              </a:spcAft>
              <a:buClrTx/>
              <a:buSzTx/>
              <a:buNone/>
            </a:pPr>
            <a:r>
              <a:rPr lang="en-US" altLang="en-US" sz="28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Important: Project Board compiles ongoing information; do not </a:t>
            </a:r>
            <a:r>
              <a:rPr lang="en-US" altLang="en-US" sz="28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delete </a:t>
            </a:r>
            <a:r>
              <a:rPr lang="en-US" altLang="en-US" sz="28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items from last year. </a:t>
            </a:r>
          </a:p>
          <a:p>
            <a:pPr marL="0" indent="0" fontAlgn="base">
              <a:lnSpc>
                <a:spcPct val="100000"/>
              </a:lnSpc>
              <a:spcBef>
                <a:spcPct val="0"/>
              </a:spcBef>
              <a:spcAft>
                <a:spcPct val="0"/>
              </a:spcAft>
              <a:buClrTx/>
              <a:buSzTx/>
              <a:buNone/>
            </a:pPr>
            <a:endParaRPr lang="en-US" altLang="en-US" sz="2800" b="1" dirty="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marL="0" indent="0" fontAlgn="base">
              <a:lnSpc>
                <a:spcPct val="100000"/>
              </a:lnSpc>
              <a:spcBef>
                <a:spcPct val="0"/>
              </a:spcBef>
              <a:spcAft>
                <a:spcPct val="0"/>
              </a:spcAft>
              <a:buClrTx/>
              <a:buSzTx/>
              <a:buNone/>
            </a:pPr>
            <a:r>
              <a:rPr lang="en-US" altLang="en-US" sz="2800" b="1" dirty="0">
                <a:latin typeface="Calibri" panose="020F0502020204030204" pitchFamily="34" charset="0"/>
                <a:ea typeface="Times New Roman" panose="02020603050405020304" pitchFamily="18" charset="0"/>
                <a:cs typeface="Calibri" panose="020F0502020204030204" pitchFamily="34" charset="0"/>
              </a:rPr>
              <a:t>Dossier exports will allow you to export one year at a time, and in the future, will allow you to export multi-year dossiers, similar to campus systems.</a:t>
            </a:r>
            <a:endParaRPr lang="en-US" altLang="en-US" sz="2800" dirty="0"/>
          </a:p>
          <a:p>
            <a:pPr marL="0" indent="0" fontAlgn="base">
              <a:lnSpc>
                <a:spcPct val="100000"/>
              </a:lnSpc>
              <a:spcBef>
                <a:spcPct val="0"/>
              </a:spcBef>
              <a:spcAft>
                <a:spcPct val="0"/>
              </a:spcAft>
              <a:buClrTx/>
              <a:buSzTx/>
              <a:buNone/>
            </a:pPr>
            <a:r>
              <a:rPr lang="en-US" altLang="en-US" sz="2800" b="1" dirty="0">
                <a:latin typeface="Calibri" panose="020F0502020204030204" pitchFamily="34" charset="0"/>
                <a:ea typeface="Times New Roman" panose="02020603050405020304" pitchFamily="18" charset="0"/>
                <a:cs typeface="Calibri" panose="020F0502020204030204" pitchFamily="34" charset="0"/>
              </a:rPr>
              <a:t> </a:t>
            </a:r>
            <a:endParaRPr lang="en-US" altLang="en-US" sz="2800" dirty="0"/>
          </a:p>
        </p:txBody>
      </p:sp>
    </p:spTree>
    <p:extLst>
      <p:ext uri="{BB962C8B-B14F-4D97-AF65-F5344CB8AC3E}">
        <p14:creationId xmlns:p14="http://schemas.microsoft.com/office/powerpoint/2010/main" val="3117206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Clientele Groups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00277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CASA to Project Board Changes</a:t>
            </a:r>
            <a:endParaRPr lang="en-US" dirty="0">
              <a:latin typeface="+mn-lt"/>
            </a:endParaRPr>
          </a:p>
        </p:txBody>
      </p:sp>
      <p:sp>
        <p:nvSpPr>
          <p:cNvPr id="3" name="Content Placeholder 2"/>
          <p:cNvSpPr>
            <a:spLocks noGrp="1"/>
          </p:cNvSpPr>
          <p:nvPr>
            <p:ph idx="1"/>
          </p:nvPr>
        </p:nvSpPr>
        <p:spPr>
          <a:xfrm>
            <a:off x="895350" y="1845734"/>
            <a:ext cx="10953750" cy="4023360"/>
          </a:xfrm>
        </p:spPr>
        <p:txBody>
          <a:bodyPr>
            <a:noAutofit/>
          </a:bodyPr>
          <a:lstStyle/>
          <a:p>
            <a:pPr>
              <a:buFont typeface="Wingdings" panose="05000000000000000000" pitchFamily="2" charset="2"/>
              <a:buChar char="Ø"/>
            </a:pPr>
            <a:r>
              <a:rPr lang="en-US" sz="2800" dirty="0" smtClean="0"/>
              <a:t>Project Board allows for academic titles other than CE Advisors to now report Extension Activities, clientele contacts, and participate in Civil Rights Compliance analysis (ANR Public Value)</a:t>
            </a:r>
          </a:p>
          <a:p>
            <a:pPr>
              <a:buFont typeface="Wingdings" panose="05000000000000000000" pitchFamily="2" charset="2"/>
              <a:buChar char="Ø"/>
            </a:pPr>
            <a:r>
              <a:rPr lang="en-US" sz="2800" dirty="0" smtClean="0"/>
              <a:t>Imported </a:t>
            </a:r>
            <a:r>
              <a:rPr lang="en-US" sz="2800" dirty="0"/>
              <a:t>from CASA into new demographic </a:t>
            </a:r>
            <a:r>
              <a:rPr lang="en-US" sz="2800" dirty="0" smtClean="0"/>
              <a:t>categories (ethnicity total; new race category for Native Hawaiian or Other Pacific Islander). </a:t>
            </a:r>
            <a:r>
              <a:rPr lang="en-US" sz="2800" dirty="0"/>
              <a:t>Requires review and cleanup!</a:t>
            </a:r>
          </a:p>
          <a:p>
            <a:pPr>
              <a:buFont typeface="Wingdings" panose="05000000000000000000" pitchFamily="2" charset="2"/>
              <a:buChar char="Ø"/>
            </a:pPr>
            <a:r>
              <a:rPr lang="en-US" sz="2800" dirty="0"/>
              <a:t>CASA was a static model. Project Board much more dynamic/flexible</a:t>
            </a:r>
            <a:r>
              <a:rPr lang="en-US" sz="2800" dirty="0" smtClean="0"/>
              <a:t>. </a:t>
            </a:r>
            <a:endParaRPr lang="en-US" sz="2800" dirty="0"/>
          </a:p>
          <a:p>
            <a:pPr>
              <a:buFont typeface="Wingdings" panose="05000000000000000000" pitchFamily="2" charset="2"/>
              <a:buChar char="Ø"/>
            </a:pPr>
            <a:r>
              <a:rPr lang="en-US" sz="2800" dirty="0"/>
              <a:t>Clientele groups </a:t>
            </a:r>
            <a:r>
              <a:rPr lang="en-US" sz="2800" dirty="0" smtClean="0"/>
              <a:t>“</a:t>
            </a:r>
            <a:r>
              <a:rPr lang="en-US" sz="2800" dirty="0"/>
              <a:t>belong” to </a:t>
            </a:r>
            <a:r>
              <a:rPr lang="en-US" sz="2800" dirty="0" smtClean="0"/>
              <a:t>individuals rather than to a county</a:t>
            </a:r>
            <a:r>
              <a:rPr lang="en-US" sz="2800" dirty="0"/>
              <a:t> </a:t>
            </a:r>
            <a:r>
              <a:rPr lang="en-US" sz="2800" dirty="0" smtClean="0"/>
              <a:t>– share via screenshots</a:t>
            </a:r>
            <a:endParaRPr lang="en-US" sz="2800" dirty="0"/>
          </a:p>
          <a:p>
            <a:endParaRPr lang="en-US" sz="2800" dirty="0"/>
          </a:p>
          <a:p>
            <a:endParaRPr lang="en-US" sz="2800" dirty="0"/>
          </a:p>
        </p:txBody>
      </p:sp>
    </p:spTree>
    <p:extLst>
      <p:ext uri="{BB962C8B-B14F-4D97-AF65-F5344CB8AC3E}">
        <p14:creationId xmlns:p14="http://schemas.microsoft.com/office/powerpoint/2010/main" val="4113931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Desired Outcomes</a:t>
            </a:r>
            <a:endParaRPr lang="en-US" dirty="0">
              <a:latin typeface="+mn-lt"/>
            </a:endParaRPr>
          </a:p>
        </p:txBody>
      </p:sp>
      <p:sp>
        <p:nvSpPr>
          <p:cNvPr id="3" name="Content Placeholder 2"/>
          <p:cNvSpPr>
            <a:spLocks noGrp="1"/>
          </p:cNvSpPr>
          <p:nvPr>
            <p:ph idx="1"/>
          </p:nvPr>
        </p:nvSpPr>
        <p:spPr/>
        <p:txBody>
          <a:bodyPr>
            <a:noAutofit/>
          </a:bodyPr>
          <a:lstStyle/>
          <a:p>
            <a:pPr marL="0" indent="0">
              <a:buNone/>
            </a:pPr>
            <a:r>
              <a:rPr lang="en-US" sz="3000" dirty="0" smtClean="0"/>
              <a:t>Participants will have:</a:t>
            </a:r>
          </a:p>
          <a:p>
            <a:pPr>
              <a:buFont typeface="Arial" panose="020B0604020202020204" pitchFamily="34" charset="0"/>
              <a:buChar char="•"/>
            </a:pPr>
            <a:r>
              <a:rPr lang="en-US" sz="3000" dirty="0" smtClean="0"/>
              <a:t>Understanding of Project Board’s purpose and why it was built</a:t>
            </a:r>
          </a:p>
          <a:p>
            <a:pPr>
              <a:buFont typeface="Arial" panose="020B0604020202020204" pitchFamily="34" charset="0"/>
              <a:buChar char="•"/>
            </a:pPr>
            <a:r>
              <a:rPr lang="en-US" sz="3000" dirty="0" smtClean="0"/>
              <a:t>Understanding of the structure of Project Board </a:t>
            </a:r>
            <a:endParaRPr lang="en-US" sz="3000" dirty="0" smtClean="0"/>
          </a:p>
          <a:p>
            <a:pPr>
              <a:buFont typeface="Arial" panose="020B0604020202020204" pitchFamily="34" charset="0"/>
              <a:buChar char="•"/>
            </a:pPr>
            <a:r>
              <a:rPr lang="en-US" sz="3200" dirty="0" smtClean="0"/>
              <a:t>Experience </a:t>
            </a:r>
            <a:r>
              <a:rPr lang="en-US" sz="3200" dirty="0"/>
              <a:t>with key elements in Project Board</a:t>
            </a:r>
          </a:p>
          <a:p>
            <a:pPr>
              <a:buFont typeface="Arial" panose="020B0604020202020204" pitchFamily="34" charset="0"/>
              <a:buChar char="•"/>
            </a:pPr>
            <a:r>
              <a:rPr lang="en-US" sz="3200" dirty="0"/>
              <a:t>Understanding of who to contact for technical assistance</a:t>
            </a:r>
          </a:p>
          <a:p>
            <a:pPr>
              <a:buFont typeface="Arial" panose="020B0604020202020204" pitchFamily="34" charset="0"/>
              <a:buChar char="•"/>
            </a:pPr>
            <a:endParaRPr lang="en-US" sz="3000" dirty="0" smtClean="0"/>
          </a:p>
          <a:p>
            <a:pPr>
              <a:buFont typeface="Arial" panose="020B0604020202020204" pitchFamily="34" charset="0"/>
              <a:buChar char="•"/>
            </a:pPr>
            <a:endParaRPr lang="en-US" sz="3000" dirty="0"/>
          </a:p>
        </p:txBody>
      </p:sp>
    </p:spTree>
    <p:extLst>
      <p:ext uri="{BB962C8B-B14F-4D97-AF65-F5344CB8AC3E}">
        <p14:creationId xmlns:p14="http://schemas.microsoft.com/office/powerpoint/2010/main" val="25347176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Civil Rights Compliance Resources</a:t>
            </a:r>
            <a:endParaRPr lang="en-US" dirty="0">
              <a:latin typeface="+mn-lt"/>
            </a:endParaRPr>
          </a:p>
        </p:txBody>
      </p:sp>
      <p:sp>
        <p:nvSpPr>
          <p:cNvPr id="3" name="Content Placeholder 2"/>
          <p:cNvSpPr>
            <a:spLocks noGrp="1"/>
          </p:cNvSpPr>
          <p:nvPr>
            <p:ph idx="1"/>
          </p:nvPr>
        </p:nvSpPr>
        <p:spPr/>
        <p:txBody>
          <a:bodyPr>
            <a:noAutofit/>
          </a:bodyPr>
          <a:lstStyle/>
          <a:p>
            <a:pPr marL="0" indent="0">
              <a:buNone/>
            </a:pPr>
            <a:r>
              <a:rPr lang="en-US" sz="3000" dirty="0" smtClean="0"/>
              <a:t>Project Board Help:</a:t>
            </a:r>
          </a:p>
          <a:p>
            <a:pPr>
              <a:buFont typeface="Wingdings" panose="05000000000000000000" pitchFamily="2" charset="2"/>
              <a:buChar char="v"/>
            </a:pPr>
            <a:r>
              <a:rPr lang="en-US" sz="3000" dirty="0" smtClean="0"/>
              <a:t>Establishing baseline</a:t>
            </a:r>
          </a:p>
          <a:p>
            <a:pPr>
              <a:buFont typeface="Wingdings" panose="05000000000000000000" pitchFamily="2" charset="2"/>
              <a:buChar char="v"/>
            </a:pPr>
            <a:r>
              <a:rPr lang="en-US" sz="3000" dirty="0" smtClean="0"/>
              <a:t>Templates for collecting self-reported demographic information and NEW: tally sheets for group estimates</a:t>
            </a:r>
          </a:p>
          <a:p>
            <a:pPr>
              <a:buFont typeface="Wingdings" panose="05000000000000000000" pitchFamily="2" charset="2"/>
              <a:buChar char="v"/>
            </a:pPr>
            <a:r>
              <a:rPr lang="en-US" sz="3000" dirty="0" smtClean="0"/>
              <a:t>Supervisor instructions</a:t>
            </a:r>
          </a:p>
          <a:p>
            <a:pPr>
              <a:buFont typeface="Wingdings" panose="05000000000000000000" pitchFamily="2" charset="2"/>
              <a:buChar char="v"/>
            </a:pPr>
            <a:r>
              <a:rPr lang="en-US" sz="3000" dirty="0" smtClean="0"/>
              <a:t>Statewide Program instructions (important: Project Board system and self-identify templates do not replace any existing Statewide Program reporting systems, procedures, and forms!)</a:t>
            </a:r>
          </a:p>
          <a:p>
            <a:pPr marL="0" indent="0">
              <a:buNone/>
            </a:pPr>
            <a:endParaRPr lang="en-US" sz="3000" dirty="0"/>
          </a:p>
        </p:txBody>
      </p:sp>
    </p:spTree>
    <p:extLst>
      <p:ext uri="{BB962C8B-B14F-4D97-AF65-F5344CB8AC3E}">
        <p14:creationId xmlns:p14="http://schemas.microsoft.com/office/powerpoint/2010/main" val="3660831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Rights Compliance Reminders</a:t>
            </a:r>
            <a:endParaRPr lang="en-US" dirty="0"/>
          </a:p>
        </p:txBody>
      </p:sp>
      <p:sp>
        <p:nvSpPr>
          <p:cNvPr id="3" name="Content Placeholder 2"/>
          <p:cNvSpPr>
            <a:spLocks noGrp="1"/>
          </p:cNvSpPr>
          <p:nvPr>
            <p:ph idx="1"/>
          </p:nvPr>
        </p:nvSpPr>
        <p:spPr>
          <a:xfrm>
            <a:off x="1188720" y="1845734"/>
            <a:ext cx="10378440" cy="4023360"/>
          </a:xfrm>
        </p:spPr>
        <p:txBody>
          <a:bodyPr>
            <a:noAutofit/>
          </a:bodyPr>
          <a:lstStyle/>
          <a:p>
            <a:pPr>
              <a:buFont typeface="Arial" panose="020B0604020202020204" pitchFamily="34" charset="0"/>
              <a:buChar char="•"/>
            </a:pPr>
            <a:r>
              <a:rPr lang="en-US" sz="2800" dirty="0"/>
              <a:t>Annual </a:t>
            </a:r>
            <a:r>
              <a:rPr lang="en-US" sz="2800" dirty="0" smtClean="0"/>
              <a:t>parity </a:t>
            </a:r>
            <a:r>
              <a:rPr lang="en-US" sz="2800" dirty="0"/>
              <a:t>analysis includes: a) individual academic data in Project Board and b) county data for statewide </a:t>
            </a:r>
            <a:r>
              <a:rPr lang="en-US" sz="2800" dirty="0" smtClean="0"/>
              <a:t>program. </a:t>
            </a:r>
            <a:endParaRPr lang="en-US" sz="2600" dirty="0"/>
          </a:p>
          <a:p>
            <a:pPr>
              <a:buFont typeface="Arial" panose="020B0604020202020204" pitchFamily="34" charset="0"/>
              <a:buChar char="•"/>
            </a:pPr>
            <a:r>
              <a:rPr lang="en-US" sz="2800" dirty="0"/>
              <a:t>Clientele contacts don’t need to be reported in Project Board if already reported in </a:t>
            </a:r>
            <a:r>
              <a:rPr lang="en-US" sz="2800" dirty="0" smtClean="0"/>
              <a:t>a statewide program </a:t>
            </a:r>
            <a:r>
              <a:rPr lang="en-US" sz="2800" dirty="0"/>
              <a:t>online </a:t>
            </a:r>
            <a:r>
              <a:rPr lang="en-US" sz="2800" dirty="0" smtClean="0"/>
              <a:t>system (4hOnline, VMS, PEARS, WEBNEERS</a:t>
            </a:r>
            <a:r>
              <a:rPr lang="en-US" sz="2800" dirty="0" smtClean="0"/>
              <a:t>).</a:t>
            </a:r>
          </a:p>
          <a:p>
            <a:pPr>
              <a:buFont typeface="Arial" panose="020B0604020202020204" pitchFamily="34" charset="0"/>
              <a:buChar char="•"/>
            </a:pPr>
            <a:r>
              <a:rPr lang="en-US" sz="2800" dirty="0" smtClean="0"/>
              <a:t>Statewide program data is not “brought into” Project Board. Affirmative Action Office receives multiple spreadsheets from programs and from Project Board to conduct his analysis. </a:t>
            </a:r>
            <a:endParaRPr lang="en-US" sz="2800" dirty="0"/>
          </a:p>
          <a:p>
            <a:pPr>
              <a:buFont typeface="Arial" panose="020B0604020202020204" pitchFamily="34" charset="0"/>
              <a:buChar char="•"/>
            </a:pPr>
            <a:r>
              <a:rPr lang="en-US" sz="2800" dirty="0" smtClean="0"/>
              <a:t>New for FFY18 – Affirmative Action Office sends emails to academics if in or out of compliance. N/A = no email FFY18. </a:t>
            </a:r>
            <a:endParaRPr lang="en-US" sz="2800" dirty="0"/>
          </a:p>
        </p:txBody>
      </p:sp>
    </p:spTree>
    <p:extLst>
      <p:ext uri="{BB962C8B-B14F-4D97-AF65-F5344CB8AC3E}">
        <p14:creationId xmlns:p14="http://schemas.microsoft.com/office/powerpoint/2010/main" val="26525994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Rights Compliance – Lessons Learned</a:t>
            </a:r>
            <a:endParaRPr lang="en-US" dirty="0"/>
          </a:p>
        </p:txBody>
      </p:sp>
      <p:sp>
        <p:nvSpPr>
          <p:cNvPr id="3" name="Content Placeholder 2"/>
          <p:cNvSpPr>
            <a:spLocks noGrp="1"/>
          </p:cNvSpPr>
          <p:nvPr>
            <p:ph idx="1"/>
          </p:nvPr>
        </p:nvSpPr>
        <p:spPr>
          <a:xfrm>
            <a:off x="402256" y="1708787"/>
            <a:ext cx="11448448" cy="4023360"/>
          </a:xfrm>
        </p:spPr>
        <p:txBody>
          <a:bodyPr>
            <a:noAutofit/>
          </a:bodyPr>
          <a:lstStyle/>
          <a:p>
            <a:pPr>
              <a:buFont typeface="Arial" panose="020B0604020202020204" pitchFamily="34" charset="0"/>
              <a:buChar char="•"/>
            </a:pPr>
            <a:r>
              <a:rPr lang="en-US" sz="2400" dirty="0"/>
              <a:t>Delete clientele group(s) that you are on longer serving or add a compliance note for FFY19 about why that group is not active; otherwise that group will be considered out of compliance.</a:t>
            </a:r>
          </a:p>
          <a:p>
            <a:pPr>
              <a:buFont typeface="Arial" panose="020B0604020202020204" pitchFamily="34" charset="0"/>
              <a:buChar char="•"/>
            </a:pPr>
            <a:r>
              <a:rPr lang="en-US" sz="2400" dirty="0" smtClean="0"/>
              <a:t>Do </a:t>
            </a:r>
            <a:r>
              <a:rPr lang="en-US" sz="2400" dirty="0"/>
              <a:t>not report your contact numbers in the Clientele Group screen. Report baseline here. Report your contact numbers as part of Extension Activities.</a:t>
            </a:r>
          </a:p>
          <a:p>
            <a:pPr>
              <a:buFont typeface="Arial" panose="020B0604020202020204" pitchFamily="34" charset="0"/>
              <a:buChar char="•"/>
            </a:pPr>
            <a:r>
              <a:rPr lang="en-US" sz="2400" dirty="0"/>
              <a:t>If you have an organization clientele group type, you must report contacts against it by creating an Extension Activity – many had 0 org contacts.</a:t>
            </a:r>
          </a:p>
          <a:p>
            <a:pPr>
              <a:buFont typeface="Arial" panose="020B0604020202020204" pitchFamily="34" charset="0"/>
              <a:buChar char="•"/>
            </a:pPr>
            <a:r>
              <a:rPr lang="en-US" sz="2400" dirty="0" smtClean="0"/>
              <a:t>Update </a:t>
            </a:r>
            <a:r>
              <a:rPr lang="en-US" sz="2400" dirty="0"/>
              <a:t>your actual clientele group </a:t>
            </a:r>
            <a:r>
              <a:rPr lang="en-US" sz="2400" dirty="0" smtClean="0"/>
              <a:t>names &amp; sources </a:t>
            </a:r>
            <a:r>
              <a:rPr lang="en-US" sz="2400" dirty="0"/>
              <a:t>to reflect </a:t>
            </a:r>
            <a:r>
              <a:rPr lang="en-US" sz="2400" dirty="0" smtClean="0"/>
              <a:t>lumping.</a:t>
            </a:r>
            <a:endParaRPr lang="en-US" sz="2400" dirty="0"/>
          </a:p>
          <a:p>
            <a:pPr>
              <a:buFont typeface="Arial" panose="020B0604020202020204" pitchFamily="34" charset="0"/>
              <a:buChar char="•"/>
            </a:pPr>
            <a:r>
              <a:rPr lang="en-US" sz="2400" dirty="0" smtClean="0"/>
              <a:t>System is still “rolling over” to FFY19 – your patience please </a:t>
            </a:r>
            <a:r>
              <a:rPr lang="en-US" sz="2400" dirty="0" smtClean="0">
                <a:sym typeface="Wingdings" panose="05000000000000000000" pitchFamily="2" charset="2"/>
              </a:rPr>
              <a:t> </a:t>
            </a:r>
            <a:endParaRPr lang="en-US" sz="2400" dirty="0" smtClean="0"/>
          </a:p>
          <a:p>
            <a:pPr marL="0" indent="0">
              <a:buNone/>
            </a:pPr>
            <a:endParaRPr lang="en-US" sz="200" dirty="0"/>
          </a:p>
          <a:p>
            <a:pPr marL="0" indent="0" fontAlgn="base">
              <a:lnSpc>
                <a:spcPct val="100000"/>
              </a:lnSpc>
              <a:spcBef>
                <a:spcPct val="0"/>
              </a:spcBef>
              <a:spcAft>
                <a:spcPct val="0"/>
              </a:spcAft>
              <a:buClrTx/>
              <a:buSzTx/>
              <a:buNone/>
            </a:pPr>
            <a:r>
              <a:rPr lang="en-US" altLang="en-US" sz="2400" dirty="0">
                <a:solidFill>
                  <a:srgbClr val="0070C0"/>
                </a:solidFill>
              </a:rPr>
              <a:t>Hands on – </a:t>
            </a:r>
            <a:r>
              <a:rPr lang="en-US" altLang="en-US" sz="2400" dirty="0" smtClean="0">
                <a:solidFill>
                  <a:srgbClr val="0070C0"/>
                </a:solidFill>
              </a:rPr>
              <a:t>Open one of your clientele groups, review/revise baseline data and source, start typing in Compliance Notes for </a:t>
            </a:r>
            <a:r>
              <a:rPr lang="en-US" altLang="en-US" sz="2400" dirty="0" smtClean="0">
                <a:solidFill>
                  <a:srgbClr val="0070C0"/>
                </a:solidFill>
              </a:rPr>
              <a:t>FFY19</a:t>
            </a:r>
            <a:endParaRPr lang="en-US" altLang="en-US" sz="2400" dirty="0">
              <a:solidFill>
                <a:srgbClr val="0070C0"/>
              </a:solidFill>
            </a:endParaRPr>
          </a:p>
        </p:txBody>
      </p:sp>
    </p:spTree>
    <p:extLst>
      <p:ext uri="{BB962C8B-B14F-4D97-AF65-F5344CB8AC3E}">
        <p14:creationId xmlns:p14="http://schemas.microsoft.com/office/powerpoint/2010/main" val="11351468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4292463022"/>
              </p:ext>
            </p:extLst>
          </p:nvPr>
        </p:nvGraphicFramePr>
        <p:xfrm>
          <a:off x="0" y="1028703"/>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117600" y="1714504"/>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8" name="TextBox 7"/>
          <p:cNvSpPr txBox="1"/>
          <p:nvPr/>
        </p:nvSpPr>
        <p:spPr>
          <a:xfrm>
            <a:off x="1236649" y="3434759"/>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9" name="TextBox 8"/>
          <p:cNvSpPr txBox="1"/>
          <p:nvPr/>
        </p:nvSpPr>
        <p:spPr>
          <a:xfrm>
            <a:off x="4470400" y="419104"/>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0" name="TextBox 9"/>
          <p:cNvSpPr txBox="1"/>
          <p:nvPr/>
        </p:nvSpPr>
        <p:spPr>
          <a:xfrm>
            <a:off x="7416800" y="557211"/>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1" name="TextBox 10"/>
          <p:cNvSpPr txBox="1"/>
          <p:nvPr/>
        </p:nvSpPr>
        <p:spPr>
          <a:xfrm>
            <a:off x="8026400" y="1420276"/>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2" name="TextBox 11"/>
          <p:cNvSpPr txBox="1"/>
          <p:nvPr/>
        </p:nvSpPr>
        <p:spPr>
          <a:xfrm>
            <a:off x="527804" y="4895772"/>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3" name="TextBox 12"/>
          <p:cNvSpPr txBox="1"/>
          <p:nvPr/>
        </p:nvSpPr>
        <p:spPr>
          <a:xfrm>
            <a:off x="2013057" y="5598928"/>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4" name="TextBox 13"/>
          <p:cNvSpPr txBox="1"/>
          <p:nvPr/>
        </p:nvSpPr>
        <p:spPr>
          <a:xfrm>
            <a:off x="9550400" y="2274218"/>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5" name="TextBox 14"/>
          <p:cNvSpPr txBox="1"/>
          <p:nvPr/>
        </p:nvSpPr>
        <p:spPr>
          <a:xfrm>
            <a:off x="6560949" y="5586015"/>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6" name="TextBox 15"/>
          <p:cNvSpPr txBox="1"/>
          <p:nvPr/>
        </p:nvSpPr>
        <p:spPr>
          <a:xfrm>
            <a:off x="8737600" y="5598928"/>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7" name="TextBox 16"/>
          <p:cNvSpPr txBox="1"/>
          <p:nvPr/>
        </p:nvSpPr>
        <p:spPr>
          <a:xfrm>
            <a:off x="10261600" y="3722018"/>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8" name="TextBox 17"/>
          <p:cNvSpPr txBox="1"/>
          <p:nvPr/>
        </p:nvSpPr>
        <p:spPr>
          <a:xfrm>
            <a:off x="10681417" y="5397438"/>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sp>
        <p:nvSpPr>
          <p:cNvPr id="19" name="TextBox 18"/>
          <p:cNvSpPr txBox="1"/>
          <p:nvPr/>
        </p:nvSpPr>
        <p:spPr>
          <a:xfrm>
            <a:off x="406400" y="2705104"/>
            <a:ext cx="1422400" cy="569383"/>
          </a:xfrm>
          <a:prstGeom prst="rect">
            <a:avLst/>
          </a:prstGeom>
          <a:noFill/>
          <a:ln>
            <a:solidFill>
              <a:schemeClr val="accent1"/>
            </a:solidFill>
          </a:ln>
        </p:spPr>
        <p:txBody>
          <a:bodyPr wrap="square" lIns="121917" tIns="60958" rIns="121917" bIns="60958" rtlCol="0">
            <a:spAutoFit/>
          </a:bodyPr>
          <a:lstStyle/>
          <a:p>
            <a:r>
              <a:rPr lang="en-US" sz="2900" dirty="0"/>
              <a:t>Activity</a:t>
            </a:r>
          </a:p>
        </p:txBody>
      </p:sp>
      <p:cxnSp>
        <p:nvCxnSpPr>
          <p:cNvPr id="23" name="Straight Connector 22"/>
          <p:cNvCxnSpPr>
            <a:stCxn id="9" idx="2"/>
          </p:cNvCxnSpPr>
          <p:nvPr/>
        </p:nvCxnSpPr>
        <p:spPr>
          <a:xfrm>
            <a:off x="5181600" y="988487"/>
            <a:ext cx="914400" cy="49741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0" idx="2"/>
          </p:cNvCxnSpPr>
          <p:nvPr/>
        </p:nvCxnSpPr>
        <p:spPr>
          <a:xfrm flipH="1">
            <a:off x="6096000" y="1126594"/>
            <a:ext cx="2032000" cy="35931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1" idx="1"/>
          </p:cNvCxnSpPr>
          <p:nvPr/>
        </p:nvCxnSpPr>
        <p:spPr>
          <a:xfrm flipH="1" flipV="1">
            <a:off x="6400800" y="1656063"/>
            <a:ext cx="1625600" cy="4890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6" idx="3"/>
          </p:cNvCxnSpPr>
          <p:nvPr/>
        </p:nvCxnSpPr>
        <p:spPr>
          <a:xfrm flipV="1">
            <a:off x="2540000" y="1714507"/>
            <a:ext cx="1995837" cy="284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9" idx="3"/>
          </p:cNvCxnSpPr>
          <p:nvPr/>
        </p:nvCxnSpPr>
        <p:spPr>
          <a:xfrm>
            <a:off x="1828800" y="2989796"/>
            <a:ext cx="3471851" cy="76894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4" idx="1"/>
          </p:cNvCxnSpPr>
          <p:nvPr/>
        </p:nvCxnSpPr>
        <p:spPr>
          <a:xfrm flipH="1">
            <a:off x="6560950" y="2558910"/>
            <a:ext cx="2989450" cy="116310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8" idx="0"/>
          </p:cNvCxnSpPr>
          <p:nvPr/>
        </p:nvCxnSpPr>
        <p:spPr>
          <a:xfrm flipH="1" flipV="1">
            <a:off x="10869492" y="4890174"/>
            <a:ext cx="523125" cy="507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9448800" y="5111216"/>
            <a:ext cx="101600" cy="47479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5" idx="0"/>
          </p:cNvCxnSpPr>
          <p:nvPr/>
        </p:nvCxnSpPr>
        <p:spPr>
          <a:xfrm flipV="1">
            <a:off x="7272149" y="4895770"/>
            <a:ext cx="1465451" cy="69024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13" idx="3"/>
          </p:cNvCxnSpPr>
          <p:nvPr/>
        </p:nvCxnSpPr>
        <p:spPr>
          <a:xfrm flipV="1">
            <a:off x="3435457" y="5111216"/>
            <a:ext cx="125712" cy="77240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7" idx="2"/>
          </p:cNvCxnSpPr>
          <p:nvPr/>
        </p:nvCxnSpPr>
        <p:spPr>
          <a:xfrm flipH="1">
            <a:off x="9956800" y="4291401"/>
            <a:ext cx="1016000" cy="356802"/>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659049" y="3660621"/>
            <a:ext cx="2641600" cy="30479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V="1">
            <a:off x="1950207" y="4895771"/>
            <a:ext cx="284996" cy="1715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Title 1"/>
          <p:cNvSpPr txBox="1">
            <a:spLocks/>
          </p:cNvSpPr>
          <p:nvPr/>
        </p:nvSpPr>
        <p:spPr>
          <a:xfrm>
            <a:off x="-67198" y="-84385"/>
            <a:ext cx="3791995" cy="928852"/>
          </a:xfrm>
          <a:prstGeom prst="rect">
            <a:avLst/>
          </a:prstGeom>
          <a:solidFill>
            <a:schemeClr val="accent3"/>
          </a:solidFill>
        </p:spPr>
        <p:txBody>
          <a:bodyPr lIns="121917" tIns="60958" rIns="121917" bIns="60958"/>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latin typeface="+mn-lt"/>
              </a:rPr>
              <a:t>Structure</a:t>
            </a:r>
            <a:endParaRPr lang="en-US" dirty="0">
              <a:latin typeface="+mn-lt"/>
            </a:endParaRPr>
          </a:p>
        </p:txBody>
      </p:sp>
    </p:spTree>
    <p:extLst>
      <p:ext uri="{BB962C8B-B14F-4D97-AF65-F5344CB8AC3E}">
        <p14:creationId xmlns:p14="http://schemas.microsoft.com/office/powerpoint/2010/main" val="9515020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35670020"/>
              </p:ext>
            </p:extLst>
          </p:nvPr>
        </p:nvGraphicFramePr>
        <p:xfrm>
          <a:off x="171450" y="200025"/>
          <a:ext cx="11849100" cy="13602033"/>
        </p:xfrm>
        <a:graphic>
          <a:graphicData uri="http://schemas.openxmlformats.org/drawingml/2006/table">
            <a:tbl>
              <a:tblPr firstRow="1" bandRow="1">
                <a:tableStyleId>{5C22544A-7EE6-4342-B048-85BDC9FD1C3A}</a:tableStyleId>
              </a:tblPr>
              <a:tblGrid>
                <a:gridCol w="2340346">
                  <a:extLst>
                    <a:ext uri="{9D8B030D-6E8A-4147-A177-3AD203B41FA5}">
                      <a16:colId xmlns:a16="http://schemas.microsoft.com/office/drawing/2014/main" val="3924688307"/>
                    </a:ext>
                  </a:extLst>
                </a:gridCol>
                <a:gridCol w="4632337">
                  <a:extLst>
                    <a:ext uri="{9D8B030D-6E8A-4147-A177-3AD203B41FA5}">
                      <a16:colId xmlns:a16="http://schemas.microsoft.com/office/drawing/2014/main" val="392688219"/>
                    </a:ext>
                  </a:extLst>
                </a:gridCol>
                <a:gridCol w="4876417">
                  <a:extLst>
                    <a:ext uri="{9D8B030D-6E8A-4147-A177-3AD203B41FA5}">
                      <a16:colId xmlns:a16="http://schemas.microsoft.com/office/drawing/2014/main" val="2449552478"/>
                    </a:ext>
                  </a:extLst>
                </a:gridCol>
              </a:tblGrid>
              <a:tr h="993991">
                <a:tc gridSpan="3">
                  <a:txBody>
                    <a:bodyPr/>
                    <a:lstStyle/>
                    <a:p>
                      <a:r>
                        <a:rPr lang="en-US" sz="2800" dirty="0" smtClean="0">
                          <a:solidFill>
                            <a:schemeClr val="tx1"/>
                          </a:solidFill>
                        </a:rPr>
                        <a:t>Logic Model </a:t>
                      </a:r>
                      <a:r>
                        <a:rPr lang="en-US" sz="2800" dirty="0" smtClean="0">
                          <a:solidFill>
                            <a:srgbClr val="0070C0"/>
                          </a:solidFill>
                        </a:rPr>
                        <a:t>and</a:t>
                      </a:r>
                      <a:r>
                        <a:rPr lang="en-US" sz="2800" baseline="0" dirty="0" smtClean="0">
                          <a:solidFill>
                            <a:srgbClr val="0070C0"/>
                          </a:solidFill>
                        </a:rPr>
                        <a:t> </a:t>
                      </a:r>
                      <a:r>
                        <a:rPr lang="en-US" sz="2800" dirty="0" smtClean="0">
                          <a:solidFill>
                            <a:srgbClr val="0070C0"/>
                          </a:solidFill>
                        </a:rPr>
                        <a:t>where it goes in Project Board</a:t>
                      </a:r>
                    </a:p>
                    <a:p>
                      <a:r>
                        <a:rPr lang="en-US" sz="2400" dirty="0" smtClean="0">
                          <a:solidFill>
                            <a:schemeClr val="tx1"/>
                          </a:solidFill>
                        </a:rPr>
                        <a:t>Situation, assumptions,</a:t>
                      </a:r>
                      <a:r>
                        <a:rPr lang="en-US" sz="2400" baseline="0" dirty="0" smtClean="0">
                          <a:solidFill>
                            <a:schemeClr val="tx1"/>
                          </a:solidFill>
                        </a:rPr>
                        <a:t> external factors</a:t>
                      </a:r>
                      <a:r>
                        <a:rPr lang="en-US" sz="2400" dirty="0" smtClean="0">
                          <a:solidFill>
                            <a:schemeClr val="tx1"/>
                          </a:solidFill>
                        </a:rPr>
                        <a:t>: </a:t>
                      </a:r>
                      <a:r>
                        <a:rPr lang="en-US" sz="2400" b="0" dirty="0" smtClean="0">
                          <a:solidFill>
                            <a:srgbClr val="0070C0"/>
                          </a:solidFill>
                        </a:rPr>
                        <a:t>Describe</a:t>
                      </a:r>
                      <a:r>
                        <a:rPr lang="en-US" sz="2400" b="0" baseline="0" dirty="0" smtClean="0">
                          <a:solidFill>
                            <a:srgbClr val="0070C0"/>
                          </a:solidFill>
                        </a:rPr>
                        <a:t> in the background field of Themes</a:t>
                      </a:r>
                      <a:endParaRPr lang="en-US" sz="2400" dirty="0">
                        <a:solidFill>
                          <a:srgbClr val="0070C0"/>
                        </a:solidFill>
                      </a:endParaRPr>
                    </a:p>
                  </a:txBody>
                  <a:tcPr>
                    <a:solidFill>
                      <a:schemeClr val="bg1"/>
                    </a:solidFill>
                  </a:tcPr>
                </a:tc>
                <a:tc hMerge="1">
                  <a:txBody>
                    <a:bodyPr/>
                    <a:lstStyle/>
                    <a:p>
                      <a:endParaRPr lang="en-US" sz="2400" dirty="0"/>
                    </a:p>
                  </a:txBody>
                  <a:tcPr/>
                </a:tc>
                <a:tc hMerge="1">
                  <a:txBody>
                    <a:bodyPr/>
                    <a:lstStyle/>
                    <a:p>
                      <a:endParaRPr lang="en-US" sz="2400" dirty="0"/>
                    </a:p>
                  </a:txBody>
                  <a:tcPr>
                    <a:solidFill>
                      <a:schemeClr val="accent3">
                        <a:lumMod val="50000"/>
                      </a:schemeClr>
                    </a:solidFill>
                  </a:tcPr>
                </a:tc>
                <a:extLst>
                  <a:ext uri="{0D108BD9-81ED-4DB2-BD59-A6C34878D82A}">
                    <a16:rowId xmlns:a16="http://schemas.microsoft.com/office/drawing/2014/main" val="3235629016"/>
                  </a:ext>
                </a:extLst>
              </a:tr>
              <a:tr h="993991">
                <a:tc>
                  <a:txBody>
                    <a:bodyPr/>
                    <a:lstStyle/>
                    <a:p>
                      <a:r>
                        <a:rPr lang="en-US" sz="2400" b="1" dirty="0" smtClean="0">
                          <a:solidFill>
                            <a:schemeClr val="bg1"/>
                          </a:solidFill>
                        </a:rPr>
                        <a:t>Inputs during FFY19</a:t>
                      </a:r>
                      <a:endParaRPr lang="en-US" sz="2400" b="1" dirty="0">
                        <a:solidFill>
                          <a:schemeClr val="bg1"/>
                        </a:solidFill>
                      </a:endParaRPr>
                    </a:p>
                  </a:txBody>
                  <a:tcPr>
                    <a:solidFill>
                      <a:schemeClr val="accent3">
                        <a:lumMod val="50000"/>
                      </a:schemeClr>
                    </a:solidFill>
                  </a:tcPr>
                </a:tc>
                <a:tc>
                  <a:txBody>
                    <a:bodyPr/>
                    <a:lstStyle/>
                    <a:p>
                      <a:r>
                        <a:rPr lang="en-US" sz="2400" b="1" dirty="0" smtClean="0">
                          <a:solidFill>
                            <a:schemeClr val="bg1"/>
                          </a:solidFill>
                        </a:rPr>
                        <a:t>Outputs during FFY19</a:t>
                      </a:r>
                      <a:endParaRPr lang="en-US" sz="2400" b="1" dirty="0">
                        <a:solidFill>
                          <a:schemeClr val="bg1"/>
                        </a:solidFill>
                      </a:endParaRPr>
                    </a:p>
                  </a:txBody>
                  <a:tcPr>
                    <a:solidFill>
                      <a:schemeClr val="accent1"/>
                    </a:solidFill>
                  </a:tcPr>
                </a:tc>
                <a:tc>
                  <a:txBody>
                    <a:bodyPr/>
                    <a:lstStyle/>
                    <a:p>
                      <a:r>
                        <a:rPr lang="en-US" sz="2400" b="1" dirty="0" smtClean="0">
                          <a:solidFill>
                            <a:schemeClr val="bg1"/>
                          </a:solidFill>
                        </a:rPr>
                        <a:t>Outcomes/Impacts</a:t>
                      </a:r>
                      <a:r>
                        <a:rPr lang="en-US" sz="2400" b="1" baseline="0" dirty="0" smtClean="0">
                          <a:solidFill>
                            <a:schemeClr val="bg1"/>
                          </a:solidFill>
                        </a:rPr>
                        <a:t> during FFY19</a:t>
                      </a:r>
                      <a:endParaRPr lang="en-US" sz="2400" b="1" dirty="0">
                        <a:solidFill>
                          <a:schemeClr val="bg1"/>
                        </a:solidFill>
                      </a:endParaRPr>
                    </a:p>
                  </a:txBody>
                  <a:tcPr>
                    <a:solidFill>
                      <a:schemeClr val="accent3">
                        <a:lumMod val="50000"/>
                      </a:schemeClr>
                    </a:solidFill>
                  </a:tcPr>
                </a:tc>
                <a:extLst>
                  <a:ext uri="{0D108BD9-81ED-4DB2-BD59-A6C34878D82A}">
                    <a16:rowId xmlns:a16="http://schemas.microsoft.com/office/drawing/2014/main" val="3016694619"/>
                  </a:ext>
                </a:extLst>
              </a:tr>
              <a:tr h="5954004">
                <a:tc>
                  <a:txBody>
                    <a:bodyPr/>
                    <a:lstStyle/>
                    <a:p>
                      <a:r>
                        <a:rPr lang="en-US" sz="2400" dirty="0" smtClean="0">
                          <a:solidFill>
                            <a:srgbClr val="0070C0"/>
                          </a:solidFill>
                        </a:rPr>
                        <a:t>Describe</a:t>
                      </a:r>
                      <a:r>
                        <a:rPr lang="en-US" sz="2400" baseline="0" dirty="0" smtClean="0">
                          <a:solidFill>
                            <a:srgbClr val="0070C0"/>
                          </a:solidFill>
                        </a:rPr>
                        <a:t> inputs, clientele, goals, etc. in the “background” field of Themes</a:t>
                      </a:r>
                      <a:endParaRPr lang="en-US" sz="2400" dirty="0" smtClean="0">
                        <a:solidFill>
                          <a:srgbClr val="0070C0"/>
                        </a:solidFill>
                      </a:endParaRPr>
                    </a:p>
                    <a:p>
                      <a:endParaRPr lang="en-US" sz="2400" dirty="0" smtClean="0">
                        <a:solidFill>
                          <a:srgbClr val="0070C0"/>
                        </a:solidFill>
                      </a:endParaRPr>
                    </a:p>
                    <a:p>
                      <a:r>
                        <a:rPr lang="en-US" sz="2400" dirty="0" smtClean="0">
                          <a:solidFill>
                            <a:schemeClr val="tx1">
                              <a:lumMod val="50000"/>
                              <a:lumOff val="50000"/>
                            </a:schemeClr>
                          </a:solidFill>
                        </a:rPr>
                        <a:t>SFY F.T.E. in</a:t>
                      </a:r>
                      <a:r>
                        <a:rPr lang="en-US" sz="2400" baseline="0" dirty="0" smtClean="0">
                          <a:solidFill>
                            <a:schemeClr val="tx1">
                              <a:lumMod val="50000"/>
                              <a:lumOff val="50000"/>
                            </a:schemeClr>
                          </a:solidFill>
                        </a:rPr>
                        <a:t> F.T.E.</a:t>
                      </a:r>
                      <a:r>
                        <a:rPr lang="en-US" sz="2400" dirty="0" smtClean="0">
                          <a:solidFill>
                            <a:schemeClr val="tx1">
                              <a:lumMod val="50000"/>
                              <a:lumOff val="50000"/>
                            </a:schemeClr>
                          </a:solidFill>
                        </a:rPr>
                        <a:t> (due</a:t>
                      </a:r>
                      <a:r>
                        <a:rPr lang="en-US" sz="2400" baseline="0" dirty="0" smtClean="0">
                          <a:solidFill>
                            <a:schemeClr val="tx1">
                              <a:lumMod val="50000"/>
                              <a:lumOff val="50000"/>
                            </a:schemeClr>
                          </a:solidFill>
                        </a:rPr>
                        <a:t> every July 1)</a:t>
                      </a:r>
                      <a:endParaRPr lang="en-US" sz="2400" dirty="0">
                        <a:solidFill>
                          <a:schemeClr val="tx1">
                            <a:lumMod val="50000"/>
                            <a:lumOff val="50000"/>
                          </a:schemeClr>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r>
                        <a:rPr lang="en-US" sz="2400" dirty="0" smtClean="0">
                          <a:solidFill>
                            <a:srgbClr val="0070C0"/>
                          </a:solidFill>
                        </a:rPr>
                        <a:t>Projects</a:t>
                      </a:r>
                    </a:p>
                    <a:p>
                      <a:endParaRPr lang="en-US" sz="2400" dirty="0" smtClean="0">
                        <a:solidFill>
                          <a:srgbClr val="0070C0"/>
                        </a:solidFill>
                      </a:endParaRPr>
                    </a:p>
                    <a:p>
                      <a:r>
                        <a:rPr lang="en-US" sz="2400" dirty="0" smtClean="0">
                          <a:solidFill>
                            <a:srgbClr val="0070C0"/>
                          </a:solidFill>
                        </a:rPr>
                        <a:t>Research/Creative</a:t>
                      </a:r>
                      <a:r>
                        <a:rPr lang="en-US" sz="2400" baseline="0" dirty="0" smtClean="0">
                          <a:solidFill>
                            <a:srgbClr val="0070C0"/>
                          </a:solidFill>
                        </a:rPr>
                        <a:t> Activity Types</a:t>
                      </a:r>
                    </a:p>
                    <a:p>
                      <a:endParaRPr lang="en-US" sz="2400" baseline="0" dirty="0" smtClean="0">
                        <a:solidFill>
                          <a:srgbClr val="0070C0"/>
                        </a:solidFill>
                      </a:endParaRPr>
                    </a:p>
                    <a:p>
                      <a:r>
                        <a:rPr lang="en-US" sz="2400" baseline="0" dirty="0" smtClean="0">
                          <a:solidFill>
                            <a:srgbClr val="0070C0"/>
                          </a:solidFill>
                        </a:rPr>
                        <a:t>Extension Activity Types</a:t>
                      </a:r>
                    </a:p>
                    <a:p>
                      <a:endParaRPr lang="en-US" sz="2400" baseline="0" dirty="0" smtClean="0">
                        <a:solidFill>
                          <a:srgbClr val="0070C0"/>
                        </a:solidFill>
                      </a:endParaRPr>
                    </a:p>
                    <a:p>
                      <a:r>
                        <a:rPr lang="en-US" sz="2400" baseline="0" dirty="0" smtClean="0">
                          <a:solidFill>
                            <a:srgbClr val="0070C0"/>
                          </a:solidFill>
                        </a:rPr>
                        <a:t>All Reasonable Effort Activity Types</a:t>
                      </a:r>
                    </a:p>
                    <a:p>
                      <a:endParaRPr lang="en-US" sz="2400" baseline="0" dirty="0" smtClean="0">
                        <a:solidFill>
                          <a:srgbClr val="0070C0"/>
                        </a:solidFill>
                      </a:endParaRPr>
                    </a:p>
                    <a:p>
                      <a:r>
                        <a:rPr lang="en-US" sz="2400" baseline="0" dirty="0" smtClean="0">
                          <a:solidFill>
                            <a:schemeClr val="tx1">
                              <a:lumMod val="50000"/>
                              <a:lumOff val="50000"/>
                            </a:schemeClr>
                          </a:solidFill>
                        </a:rPr>
                        <a:t>Publications (in ANR Directory Profile due every Feb. 1)</a:t>
                      </a:r>
                      <a:endParaRPr lang="en-US" sz="2400" dirty="0">
                        <a:solidFill>
                          <a:schemeClr val="tx1">
                            <a:lumMod val="50000"/>
                            <a:lumOff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US" sz="2400" dirty="0" smtClean="0">
                          <a:solidFill>
                            <a:srgbClr val="0070C0"/>
                          </a:solidFill>
                        </a:rPr>
                        <a:t>Describe in the “Methods/Outcomes/</a:t>
                      </a:r>
                      <a:r>
                        <a:rPr lang="en-US" sz="2400" baseline="0" dirty="0" smtClean="0">
                          <a:solidFill>
                            <a:srgbClr val="0070C0"/>
                          </a:solidFill>
                        </a:rPr>
                        <a:t> </a:t>
                      </a:r>
                      <a:r>
                        <a:rPr lang="en-US" sz="2400" dirty="0" smtClean="0">
                          <a:solidFill>
                            <a:srgbClr val="0070C0"/>
                          </a:solidFill>
                        </a:rPr>
                        <a:t> Impacts” field in themes: </a:t>
                      </a:r>
                    </a:p>
                    <a:p>
                      <a:endParaRPr lang="en-US" sz="2400" dirty="0" smtClean="0">
                        <a:solidFill>
                          <a:srgbClr val="0070C0"/>
                        </a:solidFill>
                      </a:endParaRPr>
                    </a:p>
                    <a:p>
                      <a:r>
                        <a:rPr lang="en-US" sz="2400" dirty="0" smtClean="0">
                          <a:solidFill>
                            <a:srgbClr val="0070C0"/>
                          </a:solidFill>
                        </a:rPr>
                        <a:t>Describe outcomes/impacts </a:t>
                      </a:r>
                      <a:r>
                        <a:rPr lang="en-US" sz="2400" b="1" u="sng" dirty="0" smtClean="0">
                          <a:solidFill>
                            <a:srgbClr val="0070C0"/>
                          </a:solidFill>
                        </a:rPr>
                        <a:t>measured or observed</a:t>
                      </a:r>
                      <a:r>
                        <a:rPr lang="en-US" sz="2400" b="1" u="sng" baseline="0" dirty="0" smtClean="0">
                          <a:solidFill>
                            <a:srgbClr val="0070C0"/>
                          </a:solidFill>
                        </a:rPr>
                        <a:t> </a:t>
                      </a:r>
                      <a:r>
                        <a:rPr lang="en-US" sz="2400" baseline="0" dirty="0" smtClean="0">
                          <a:solidFill>
                            <a:srgbClr val="0070C0"/>
                          </a:solidFill>
                        </a:rPr>
                        <a:t>during FFY19 (regardless of when activity happened).</a:t>
                      </a:r>
                      <a:endParaRPr lang="en-US" sz="2400" dirty="0" smtClean="0">
                        <a:solidFill>
                          <a:srgbClr val="0070C0"/>
                        </a:solidFill>
                      </a:endParaRPr>
                    </a:p>
                    <a:p>
                      <a:r>
                        <a:rPr lang="en-US" sz="2400" dirty="0" smtClean="0">
                          <a:solidFill>
                            <a:srgbClr val="0070C0"/>
                          </a:solidFill>
                        </a:rPr>
                        <a:t>Connect your measured or observed</a:t>
                      </a:r>
                      <a:r>
                        <a:rPr lang="en-US" sz="2400" baseline="0" dirty="0" smtClean="0">
                          <a:solidFill>
                            <a:srgbClr val="0070C0"/>
                          </a:solidFill>
                        </a:rPr>
                        <a:t> outcomes and impacts to the methods/activities used</a:t>
                      </a:r>
                      <a:endParaRPr lang="en-US" sz="2400" dirty="0">
                        <a:solidFill>
                          <a:srgbClr val="0070C0"/>
                        </a:solidFill>
                      </a:endParaRP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3568034103"/>
                  </a:ext>
                </a:extLst>
              </a:tr>
              <a:tr h="5660047">
                <a:tc>
                  <a:txBody>
                    <a:bodyPr/>
                    <a:lstStyle/>
                    <a:p>
                      <a:endParaRPr lang="en-US" sz="2400" dirty="0"/>
                    </a:p>
                  </a:txBody>
                  <a:tcPr>
                    <a:solidFill>
                      <a:schemeClr val="bg1"/>
                    </a:solidFill>
                  </a:tcPr>
                </a:tc>
                <a:tc>
                  <a:txBody>
                    <a:bodyPr/>
                    <a:lstStyle/>
                    <a:p>
                      <a:endParaRPr lang="en-US" sz="2400" dirty="0"/>
                    </a:p>
                  </a:txBody>
                  <a:tcPr>
                    <a:solidFill>
                      <a:schemeClr val="bg1"/>
                    </a:solidFill>
                  </a:tcPr>
                </a:tc>
                <a:tc>
                  <a:txBody>
                    <a:bodyPr/>
                    <a:lstStyle/>
                    <a:p>
                      <a:endParaRPr lang="en-US" sz="2400" dirty="0"/>
                    </a:p>
                  </a:txBody>
                  <a:tcPr>
                    <a:solidFill>
                      <a:schemeClr val="bg1"/>
                    </a:solidFill>
                  </a:tcPr>
                </a:tc>
                <a:extLst>
                  <a:ext uri="{0D108BD9-81ED-4DB2-BD59-A6C34878D82A}">
                    <a16:rowId xmlns:a16="http://schemas.microsoft.com/office/drawing/2014/main" val="2958543718"/>
                  </a:ext>
                </a:extLst>
              </a:tr>
            </a:tbl>
          </a:graphicData>
        </a:graphic>
      </p:graphicFrame>
    </p:spTree>
    <p:extLst>
      <p:ext uri="{BB962C8B-B14F-4D97-AF65-F5344CB8AC3E}">
        <p14:creationId xmlns:p14="http://schemas.microsoft.com/office/powerpoint/2010/main" val="18619948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643270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993058" y="1784829"/>
            <a:ext cx="10363200"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fontAlgn="base">
              <a:lnSpc>
                <a:spcPct val="100000"/>
              </a:lnSpc>
              <a:spcBef>
                <a:spcPct val="0"/>
              </a:spcBef>
              <a:spcAft>
                <a:spcPct val="0"/>
              </a:spcAft>
              <a:buClrTx/>
              <a:buSzTx/>
              <a:buNone/>
            </a:pPr>
            <a:r>
              <a:rPr lang="en-US" sz="2800" dirty="0" smtClean="0"/>
              <a:t>Projects </a:t>
            </a:r>
            <a:r>
              <a:rPr lang="en-US" sz="2800" dirty="0"/>
              <a:t>act as a virtual file folder to which you can link several Extension and Research/Creative activities. Projects entered into Project Board populate the "Project Summary Table" in the dossier export. </a:t>
            </a:r>
            <a:endParaRPr lang="en-US" altLang="en-US" sz="2800" dirty="0" smtClean="0">
              <a:latin typeface="Calibri" panose="020F0502020204030204" pitchFamily="34" charset="0"/>
              <a:ea typeface="Times New Roman" panose="02020603050405020304" pitchFamily="18" charset="0"/>
              <a:cs typeface="Calibri" panose="020F0502020204030204" pitchFamily="34" charset="0"/>
            </a:endParaRPr>
          </a:p>
          <a:p>
            <a:pPr marL="0" indent="0" fontAlgn="base">
              <a:lnSpc>
                <a:spcPct val="100000"/>
              </a:lnSpc>
              <a:spcBef>
                <a:spcPct val="0"/>
              </a:spcBef>
              <a:spcAft>
                <a:spcPct val="0"/>
              </a:spcAft>
              <a:buClrTx/>
              <a:buSzTx/>
              <a:buNone/>
            </a:pPr>
            <a:endParaRPr lang="en-US" altLang="en-US" sz="2800" dirty="0" smtClean="0">
              <a:latin typeface="Calibri" panose="020F0502020204030204" pitchFamily="34" charset="0"/>
              <a:ea typeface="Times New Roman" panose="02020603050405020304" pitchFamily="18" charset="0"/>
              <a:cs typeface="Calibri" panose="020F0502020204030204" pitchFamily="34" charset="0"/>
            </a:endParaRPr>
          </a:p>
          <a:p>
            <a:pPr marL="0" indent="0" fontAlgn="base">
              <a:lnSpc>
                <a:spcPct val="100000"/>
              </a:lnSpc>
              <a:spcBef>
                <a:spcPct val="0"/>
              </a:spcBef>
              <a:spcAft>
                <a:spcPct val="0"/>
              </a:spcAft>
              <a:buClrTx/>
              <a:buSzTx/>
              <a:buNone/>
            </a:pPr>
            <a:r>
              <a:rPr lang="en-US" altLang="en-US" sz="2800" dirty="0" smtClean="0">
                <a:latin typeface="Calibri" panose="020F0502020204030204" pitchFamily="34" charset="0"/>
                <a:ea typeface="Times New Roman" panose="02020603050405020304" pitchFamily="18" charset="0"/>
                <a:cs typeface="Calibri" panose="020F0502020204030204" pitchFamily="34" charset="0"/>
              </a:rPr>
              <a:t>See emailed technical tips and User Manual</a:t>
            </a:r>
          </a:p>
          <a:p>
            <a:pPr marL="0" indent="0" fontAlgn="base">
              <a:lnSpc>
                <a:spcPct val="100000"/>
              </a:lnSpc>
              <a:spcBef>
                <a:spcPct val="0"/>
              </a:spcBef>
              <a:spcAft>
                <a:spcPct val="0"/>
              </a:spcAft>
              <a:buClrTx/>
              <a:buSzTx/>
              <a:buNone/>
            </a:pPr>
            <a:r>
              <a:rPr lang="en-US" altLang="en-US" sz="2800" dirty="0" smtClean="0">
                <a:solidFill>
                  <a:srgbClr val="0070C0"/>
                </a:solidFill>
                <a:latin typeface="Calibri" panose="020F0502020204030204" pitchFamily="34" charset="0"/>
                <a:cs typeface="Calibri" panose="020F0502020204030204" pitchFamily="34" charset="0"/>
              </a:rPr>
              <a:t/>
            </a:r>
            <a:br>
              <a:rPr lang="en-US" altLang="en-US" sz="2800" dirty="0" smtClean="0">
                <a:solidFill>
                  <a:srgbClr val="0070C0"/>
                </a:solidFill>
                <a:latin typeface="Calibri" panose="020F0502020204030204" pitchFamily="34" charset="0"/>
                <a:cs typeface="Calibri" panose="020F0502020204030204" pitchFamily="34" charset="0"/>
              </a:rPr>
            </a:br>
            <a:r>
              <a:rPr lang="en-US" altLang="en-US" sz="2800" dirty="0" smtClean="0">
                <a:solidFill>
                  <a:srgbClr val="0070C0"/>
                </a:solidFill>
                <a:latin typeface="Calibri" panose="020F0502020204030204" pitchFamily="34" charset="0"/>
                <a:cs typeface="Calibri" panose="020F0502020204030204" pitchFamily="34" charset="0"/>
              </a:rPr>
              <a:t>Hands on – Add a new or revise a project.</a:t>
            </a:r>
            <a:endParaRPr lang="en-US" altLang="en-US" sz="2800" dirty="0" smtClean="0">
              <a:solidFill>
                <a:srgbClr val="0070C0"/>
              </a:solidFill>
            </a:endParaRPr>
          </a:p>
        </p:txBody>
      </p:sp>
      <p:sp>
        <p:nvSpPr>
          <p:cNvPr id="3" name="Title 1"/>
          <p:cNvSpPr>
            <a:spLocks noGrp="1"/>
          </p:cNvSpPr>
          <p:nvPr>
            <p:ph type="title"/>
          </p:nvPr>
        </p:nvSpPr>
        <p:spPr>
          <a:xfrm>
            <a:off x="1981200" y="274638"/>
            <a:ext cx="8229600" cy="1143000"/>
          </a:xfrm>
        </p:spPr>
        <p:txBody>
          <a:bodyPr/>
          <a:lstStyle/>
          <a:p>
            <a:r>
              <a:rPr lang="en-US" dirty="0" smtClean="0"/>
              <a:t>Projects</a:t>
            </a:r>
            <a:endParaRPr lang="en-US" dirty="0"/>
          </a:p>
        </p:txBody>
      </p:sp>
    </p:spTree>
    <p:extLst>
      <p:ext uri="{BB962C8B-B14F-4D97-AF65-F5344CB8AC3E}">
        <p14:creationId xmlns:p14="http://schemas.microsoft.com/office/powerpoint/2010/main" val="35668313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Activities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577167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032387" y="1924671"/>
            <a:ext cx="9950245" cy="392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spcBef>
                <a:spcPct val="0"/>
              </a:spcBef>
              <a:buNone/>
            </a:pPr>
            <a:r>
              <a:rPr lang="en-US" altLang="en-US" sz="2800" dirty="0">
                <a:latin typeface="Calibri" panose="020F0502020204030204" pitchFamily="34" charset="0"/>
                <a:cs typeface="Calibri" panose="020F0502020204030204" pitchFamily="34" charset="0"/>
              </a:rPr>
              <a:t>*Changes to AE and M+P to reduce efforts</a:t>
            </a:r>
          </a:p>
          <a:p>
            <a:pPr>
              <a:spcBef>
                <a:spcPct val="0"/>
              </a:spcBef>
              <a:buFontTx/>
              <a:buChar char="-"/>
            </a:pPr>
            <a:r>
              <a:rPr lang="en-US" altLang="en-US" sz="2800" dirty="0">
                <a:latin typeface="Calibri" panose="020F0502020204030204" pitchFamily="34" charset="0"/>
                <a:cs typeface="Calibri" panose="020F0502020204030204" pitchFamily="34" charset="0"/>
              </a:rPr>
              <a:t>No longer required for AE</a:t>
            </a:r>
          </a:p>
          <a:p>
            <a:pPr>
              <a:spcBef>
                <a:spcPct val="0"/>
              </a:spcBef>
              <a:buFontTx/>
              <a:buChar char="-"/>
            </a:pPr>
            <a:r>
              <a:rPr lang="en-US" altLang="en-US" sz="2800" dirty="0">
                <a:latin typeface="Calibri" panose="020F0502020204030204" pitchFamily="34" charset="0"/>
                <a:cs typeface="Calibri" panose="020F0502020204030204" pitchFamily="34" charset="0"/>
              </a:rPr>
              <a:t>For M+P packages, replaced with “supporting documentation” approach - can do activity tables or something </a:t>
            </a:r>
            <a:r>
              <a:rPr lang="en-US" altLang="en-US" sz="2800" dirty="0" smtClean="0">
                <a:latin typeface="Calibri" panose="020F0502020204030204" pitchFamily="34" charset="0"/>
                <a:cs typeface="Calibri" panose="020F0502020204030204" pitchFamily="34" charset="0"/>
              </a:rPr>
              <a:t>else</a:t>
            </a:r>
          </a:p>
          <a:p>
            <a:pPr marL="0" indent="0">
              <a:spcBef>
                <a:spcPct val="0"/>
              </a:spcBef>
              <a:buNone/>
            </a:pPr>
            <a:endParaRPr lang="en-US" altLang="en-US" sz="2800" dirty="0">
              <a:latin typeface="Calibri" panose="020F0502020204030204" pitchFamily="34" charset="0"/>
              <a:cs typeface="Calibri" panose="020F0502020204030204" pitchFamily="34" charset="0"/>
            </a:endParaRPr>
          </a:p>
          <a:p>
            <a:pPr marL="0" indent="0">
              <a:spcBef>
                <a:spcPct val="0"/>
              </a:spcBef>
              <a:buNone/>
            </a:pPr>
            <a:r>
              <a:rPr lang="en-US" altLang="en-US" sz="2800" dirty="0" err="1" smtClean="0">
                <a:latin typeface="Calibri" panose="020F0502020204030204" pitchFamily="34" charset="0"/>
                <a:cs typeface="Calibri" panose="020F0502020204030204" pitchFamily="34" charset="0"/>
              </a:rPr>
              <a:t>Bottomline</a:t>
            </a:r>
            <a:r>
              <a:rPr lang="en-US" altLang="en-US" sz="2800" dirty="0" smtClean="0">
                <a:latin typeface="Calibri" panose="020F0502020204030204" pitchFamily="34" charset="0"/>
                <a:cs typeface="Calibri" panose="020F0502020204030204" pitchFamily="34" charset="0"/>
              </a:rPr>
              <a:t> – Reporting these activity types are now optional in Project Board. For your use only.</a:t>
            </a:r>
            <a:endParaRPr lang="en-US" altLang="en-US" sz="2800" dirty="0">
              <a:latin typeface="Calibri" panose="020F0502020204030204" pitchFamily="34" charset="0"/>
              <a:cs typeface="Calibri" panose="020F0502020204030204" pitchFamily="34" charset="0"/>
            </a:endParaRPr>
          </a:p>
          <a:p>
            <a:pPr>
              <a:spcBef>
                <a:spcPct val="0"/>
              </a:spcBef>
              <a:buFontTx/>
              <a:buChar char="-"/>
            </a:pPr>
            <a:endParaRPr lang="en-US" altLang="en-US" sz="2800" dirty="0" smtClean="0">
              <a:latin typeface="Calibri" panose="020F0502020204030204" pitchFamily="34" charset="0"/>
              <a:cs typeface="Calibri" panose="020F0502020204030204" pitchFamily="34" charset="0"/>
            </a:endParaRPr>
          </a:p>
          <a:p>
            <a:pPr marL="0" indent="0">
              <a:spcBef>
                <a:spcPct val="0"/>
              </a:spcBef>
              <a:buNone/>
            </a:pPr>
            <a:r>
              <a:rPr lang="en-US" altLang="en-US" sz="2800" dirty="0">
                <a:latin typeface="Calibri" panose="020F0502020204030204" pitchFamily="34" charset="0"/>
                <a:ea typeface="Times New Roman" panose="02020603050405020304" pitchFamily="18" charset="0"/>
                <a:cs typeface="Calibri" panose="020F0502020204030204" pitchFamily="34" charset="0"/>
              </a:rPr>
              <a:t>See emailed technical tips and User </a:t>
            </a:r>
            <a:r>
              <a:rPr lang="en-US" altLang="en-US" sz="2800" dirty="0" smtClean="0">
                <a:latin typeface="Calibri" panose="020F0502020204030204" pitchFamily="34" charset="0"/>
                <a:ea typeface="Times New Roman" panose="02020603050405020304" pitchFamily="18" charset="0"/>
                <a:cs typeface="Calibri" panose="020F0502020204030204" pitchFamily="34" charset="0"/>
              </a:rPr>
              <a:t>Manual</a:t>
            </a:r>
            <a:endParaRPr lang="en-US" altLang="en-US" sz="2800" dirty="0">
              <a:latin typeface="Calibri" panose="020F0502020204030204" pitchFamily="34" charset="0"/>
              <a:cs typeface="Calibri" panose="020F0502020204030204" pitchFamily="34" charset="0"/>
            </a:endParaRPr>
          </a:p>
          <a:p>
            <a:pPr marL="0" indent="0">
              <a:spcBef>
                <a:spcPct val="0"/>
              </a:spcBef>
              <a:buNone/>
            </a:pPr>
            <a:endParaRPr lang="en-US" altLang="en-US" sz="500" dirty="0" smtClean="0">
              <a:latin typeface="Calibri" panose="020F0502020204030204" pitchFamily="34" charset="0"/>
              <a:cs typeface="Calibri" panose="020F0502020204030204" pitchFamily="34" charset="0"/>
            </a:endParaRPr>
          </a:p>
          <a:p>
            <a:pPr marL="0" indent="0">
              <a:spcBef>
                <a:spcPct val="0"/>
              </a:spcBef>
              <a:buNone/>
            </a:pPr>
            <a:endParaRPr lang="en-US" altLang="en-US" sz="500" dirty="0">
              <a:latin typeface="Calibri" panose="020F0502020204030204" pitchFamily="34" charset="0"/>
              <a:cs typeface="Calibri" panose="020F0502020204030204" pitchFamily="34" charset="0"/>
            </a:endParaRPr>
          </a:p>
          <a:p>
            <a:pPr marL="0" indent="0">
              <a:spcBef>
                <a:spcPct val="0"/>
              </a:spcBef>
              <a:buNone/>
            </a:pPr>
            <a:endParaRPr lang="en-US" altLang="en-US" sz="500" dirty="0">
              <a:latin typeface="Calibri" panose="020F0502020204030204" pitchFamily="34" charset="0"/>
              <a:cs typeface="Calibri" panose="020F0502020204030204" pitchFamily="34" charset="0"/>
            </a:endParaRPr>
          </a:p>
        </p:txBody>
      </p:sp>
      <p:sp>
        <p:nvSpPr>
          <p:cNvPr id="3" name="Title 1"/>
          <p:cNvSpPr>
            <a:spLocks noGrp="1"/>
          </p:cNvSpPr>
          <p:nvPr>
            <p:ph type="title"/>
          </p:nvPr>
        </p:nvSpPr>
        <p:spPr>
          <a:xfrm>
            <a:off x="1981200" y="274638"/>
            <a:ext cx="8229600" cy="1143000"/>
          </a:xfrm>
        </p:spPr>
        <p:txBody>
          <a:bodyPr>
            <a:normAutofit fontScale="90000"/>
          </a:bodyPr>
          <a:lstStyle/>
          <a:p>
            <a:r>
              <a:rPr lang="en-US" dirty="0" smtClean="0"/>
              <a:t>University/Public Service and Evidence of Prof. Competence</a:t>
            </a:r>
            <a:endParaRPr lang="en-US" dirty="0"/>
          </a:p>
        </p:txBody>
      </p:sp>
    </p:spTree>
    <p:extLst>
      <p:ext uri="{BB962C8B-B14F-4D97-AF65-F5344CB8AC3E}">
        <p14:creationId xmlns:p14="http://schemas.microsoft.com/office/powerpoint/2010/main" val="33554579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050859" y="1790316"/>
            <a:ext cx="9950245" cy="443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spcBef>
                <a:spcPct val="0"/>
              </a:spcBef>
              <a:buNone/>
            </a:pPr>
            <a:r>
              <a:rPr lang="en-US" altLang="en-US" sz="2800" dirty="0">
                <a:latin typeface="Calibri" panose="020F0502020204030204" pitchFamily="34" charset="0"/>
                <a:cs typeface="Calibri" panose="020F0502020204030204" pitchFamily="34" charset="0"/>
              </a:rPr>
              <a:t>*Changes to AE and M+P to reduce efforts</a:t>
            </a:r>
          </a:p>
          <a:p>
            <a:pPr>
              <a:spcBef>
                <a:spcPct val="0"/>
              </a:spcBef>
              <a:buFontTx/>
              <a:buChar char="-"/>
            </a:pPr>
            <a:r>
              <a:rPr lang="en-US" altLang="en-US" sz="2800" dirty="0">
                <a:latin typeface="Calibri" panose="020F0502020204030204" pitchFamily="34" charset="0"/>
                <a:cs typeface="Calibri" panose="020F0502020204030204" pitchFamily="34" charset="0"/>
              </a:rPr>
              <a:t>No longer required </a:t>
            </a:r>
            <a:r>
              <a:rPr lang="en-US" altLang="en-US" sz="2800" dirty="0" smtClean="0">
                <a:latin typeface="Calibri" panose="020F0502020204030204" pitchFamily="34" charset="0"/>
                <a:cs typeface="Calibri" panose="020F0502020204030204" pitchFamily="34" charset="0"/>
              </a:rPr>
              <a:t>to be listed in </a:t>
            </a:r>
            <a:r>
              <a:rPr lang="en-US" altLang="en-US" sz="2800" dirty="0">
                <a:latin typeface="Calibri" panose="020F0502020204030204" pitchFamily="34" charset="0"/>
                <a:cs typeface="Calibri" panose="020F0502020204030204" pitchFamily="34" charset="0"/>
              </a:rPr>
              <a:t>AE</a:t>
            </a:r>
          </a:p>
          <a:p>
            <a:pPr>
              <a:spcBef>
                <a:spcPct val="0"/>
              </a:spcBef>
              <a:buFontTx/>
              <a:buChar char="-"/>
            </a:pPr>
            <a:r>
              <a:rPr lang="en-US" altLang="en-US" sz="2800" dirty="0">
                <a:latin typeface="Calibri" panose="020F0502020204030204" pitchFamily="34" charset="0"/>
                <a:cs typeface="Calibri" panose="020F0502020204030204" pitchFamily="34" charset="0"/>
              </a:rPr>
              <a:t>For M+P packages, replaced with “supporting documentation” approach - can do activity tables or something </a:t>
            </a:r>
            <a:r>
              <a:rPr lang="en-US" altLang="en-US" sz="2800" dirty="0" smtClean="0">
                <a:latin typeface="Calibri" panose="020F0502020204030204" pitchFamily="34" charset="0"/>
                <a:cs typeface="Calibri" panose="020F0502020204030204" pitchFamily="34" charset="0"/>
              </a:rPr>
              <a:t>else</a:t>
            </a:r>
          </a:p>
          <a:p>
            <a:pPr marL="0" indent="0">
              <a:spcBef>
                <a:spcPct val="0"/>
              </a:spcBef>
              <a:buNone/>
            </a:pPr>
            <a:endParaRPr lang="en-US" altLang="en-US" sz="2800" dirty="0">
              <a:latin typeface="Calibri" panose="020F0502020204030204" pitchFamily="34" charset="0"/>
              <a:cs typeface="Calibri" panose="020F0502020204030204" pitchFamily="34" charset="0"/>
            </a:endParaRPr>
          </a:p>
          <a:p>
            <a:pPr marL="0" indent="0" fontAlgn="base">
              <a:lnSpc>
                <a:spcPct val="100000"/>
              </a:lnSpc>
              <a:spcBef>
                <a:spcPct val="0"/>
              </a:spcBef>
              <a:spcAft>
                <a:spcPct val="0"/>
              </a:spcAft>
              <a:buClrTx/>
              <a:buSzTx/>
              <a:buNone/>
            </a:pPr>
            <a:r>
              <a:rPr lang="en-US" altLang="en-US" sz="2800" dirty="0" err="1" smtClean="0">
                <a:latin typeface="Calibri" panose="020F0502020204030204" pitchFamily="34" charset="0"/>
                <a:cs typeface="Calibri" panose="020F0502020204030204" pitchFamily="34" charset="0"/>
              </a:rPr>
              <a:t>Bottomline</a:t>
            </a:r>
            <a:r>
              <a:rPr lang="en-US" altLang="en-US" sz="2800" dirty="0" smtClean="0">
                <a:latin typeface="Calibri" panose="020F0502020204030204" pitchFamily="34" charset="0"/>
                <a:cs typeface="Calibri" panose="020F0502020204030204" pitchFamily="34" charset="0"/>
              </a:rPr>
              <a:t> – </a:t>
            </a:r>
            <a:r>
              <a:rPr lang="en-US" altLang="en-US" sz="2800" dirty="0">
                <a:latin typeface="Calibri" panose="020F0502020204030204" pitchFamily="34" charset="0"/>
                <a:ea typeface="Times New Roman" panose="02020603050405020304" pitchFamily="18" charset="0"/>
                <a:cs typeface="Calibri" panose="020F0502020204030204" pitchFamily="34" charset="0"/>
              </a:rPr>
              <a:t>These are still required </a:t>
            </a:r>
            <a:r>
              <a:rPr lang="en-US" altLang="en-US" sz="2800" dirty="0" smtClean="0">
                <a:latin typeface="Calibri" panose="020F0502020204030204" pitchFamily="34" charset="0"/>
                <a:ea typeface="Times New Roman" panose="02020603050405020304" pitchFamily="18" charset="0"/>
                <a:cs typeface="Calibri" panose="020F0502020204030204" pitchFamily="34" charset="0"/>
              </a:rPr>
              <a:t>in Project Board for </a:t>
            </a:r>
            <a:r>
              <a:rPr lang="en-US" altLang="en-US" sz="2800" dirty="0">
                <a:latin typeface="Calibri" panose="020F0502020204030204" pitchFamily="34" charset="0"/>
                <a:ea typeface="Times New Roman" panose="02020603050405020304" pitchFamily="18" charset="0"/>
                <a:cs typeface="Calibri" panose="020F0502020204030204" pitchFamily="34" charset="0"/>
              </a:rPr>
              <a:t>organizational reporting and accountability, regardless of changes to AE/M/P. Encourage lumping</a:t>
            </a:r>
            <a:r>
              <a:rPr lang="en-US" altLang="en-US" sz="2800" dirty="0" smtClean="0">
                <a:latin typeface="Calibri" panose="020F0502020204030204" pitchFamily="34" charset="0"/>
                <a:ea typeface="Times New Roman" panose="02020603050405020304" pitchFamily="18" charset="0"/>
                <a:cs typeface="Calibri" panose="020F0502020204030204" pitchFamily="34" charset="0"/>
              </a:rPr>
              <a:t>!</a:t>
            </a:r>
          </a:p>
          <a:p>
            <a:pPr marL="0" indent="0" fontAlgn="base">
              <a:lnSpc>
                <a:spcPct val="100000"/>
              </a:lnSpc>
              <a:spcBef>
                <a:spcPct val="0"/>
              </a:spcBef>
              <a:spcAft>
                <a:spcPct val="0"/>
              </a:spcAft>
              <a:buClrTx/>
              <a:buSzTx/>
              <a:buNone/>
            </a:pPr>
            <a:endParaRPr lang="en-US" altLang="en-US" sz="2800" dirty="0" smtClean="0">
              <a:latin typeface="Calibri" panose="020F0502020204030204" pitchFamily="34" charset="0"/>
              <a:cs typeface="Calibri" panose="020F0502020204030204" pitchFamily="34" charset="0"/>
            </a:endParaRPr>
          </a:p>
          <a:p>
            <a:pPr marL="0" indent="0">
              <a:spcBef>
                <a:spcPct val="0"/>
              </a:spcBef>
              <a:buNone/>
            </a:pPr>
            <a:r>
              <a:rPr lang="en-US" altLang="en-US" sz="2800" dirty="0">
                <a:latin typeface="Calibri" panose="020F0502020204030204" pitchFamily="34" charset="0"/>
                <a:ea typeface="Times New Roman" panose="02020603050405020304" pitchFamily="18" charset="0"/>
                <a:cs typeface="Calibri" panose="020F0502020204030204" pitchFamily="34" charset="0"/>
              </a:rPr>
              <a:t>See emailed technical tips and User </a:t>
            </a:r>
            <a:r>
              <a:rPr lang="en-US" altLang="en-US" sz="2800" dirty="0" smtClean="0">
                <a:latin typeface="Calibri" panose="020F0502020204030204" pitchFamily="34" charset="0"/>
                <a:ea typeface="Times New Roman" panose="02020603050405020304" pitchFamily="18" charset="0"/>
                <a:cs typeface="Calibri" panose="020F0502020204030204" pitchFamily="34" charset="0"/>
              </a:rPr>
              <a:t>Manual</a:t>
            </a:r>
            <a:endParaRPr lang="en-US" altLang="en-US" sz="2800" dirty="0">
              <a:latin typeface="Calibri" panose="020F0502020204030204" pitchFamily="34" charset="0"/>
              <a:cs typeface="Calibri" panose="020F0502020204030204" pitchFamily="34" charset="0"/>
            </a:endParaRPr>
          </a:p>
          <a:p>
            <a:pPr marL="0" indent="0">
              <a:spcBef>
                <a:spcPct val="0"/>
              </a:spcBef>
              <a:buNone/>
            </a:pPr>
            <a:endParaRPr lang="en-US" altLang="en-US" sz="500" dirty="0" smtClean="0">
              <a:latin typeface="Calibri" panose="020F0502020204030204" pitchFamily="34" charset="0"/>
              <a:cs typeface="Calibri" panose="020F0502020204030204" pitchFamily="34" charset="0"/>
            </a:endParaRPr>
          </a:p>
          <a:p>
            <a:pPr marL="0" indent="0">
              <a:spcBef>
                <a:spcPct val="0"/>
              </a:spcBef>
              <a:buNone/>
            </a:pPr>
            <a:endParaRPr lang="en-US" altLang="en-US" sz="500" dirty="0">
              <a:latin typeface="Calibri" panose="020F0502020204030204" pitchFamily="34" charset="0"/>
              <a:cs typeface="Calibri" panose="020F0502020204030204" pitchFamily="34" charset="0"/>
            </a:endParaRPr>
          </a:p>
          <a:p>
            <a:pPr marL="0" indent="0">
              <a:spcBef>
                <a:spcPct val="0"/>
              </a:spcBef>
              <a:buNone/>
            </a:pPr>
            <a:endParaRPr lang="en-US" altLang="en-US" sz="500" dirty="0">
              <a:latin typeface="Calibri" panose="020F0502020204030204" pitchFamily="34" charset="0"/>
              <a:cs typeface="Calibri" panose="020F0502020204030204" pitchFamily="34" charset="0"/>
            </a:endParaRPr>
          </a:p>
        </p:txBody>
      </p:sp>
      <p:sp>
        <p:nvSpPr>
          <p:cNvPr id="3" name="Title 1"/>
          <p:cNvSpPr>
            <a:spLocks noGrp="1"/>
          </p:cNvSpPr>
          <p:nvPr>
            <p:ph type="title"/>
          </p:nvPr>
        </p:nvSpPr>
        <p:spPr>
          <a:xfrm>
            <a:off x="1205345" y="505547"/>
            <a:ext cx="9952181" cy="1143000"/>
          </a:xfrm>
        </p:spPr>
        <p:txBody>
          <a:bodyPr>
            <a:normAutofit fontScale="90000"/>
          </a:bodyPr>
          <a:lstStyle/>
          <a:p>
            <a:r>
              <a:rPr lang="en-US" dirty="0"/>
              <a:t>Extension and Research/Creative Activities</a:t>
            </a:r>
            <a:endParaRPr lang="en-US" dirty="0"/>
          </a:p>
        </p:txBody>
      </p:sp>
    </p:spTree>
    <p:extLst>
      <p:ext uri="{BB962C8B-B14F-4D97-AF65-F5344CB8AC3E}">
        <p14:creationId xmlns:p14="http://schemas.microsoft.com/office/powerpoint/2010/main" val="2905252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Agenda</a:t>
            </a:r>
            <a:endParaRPr lang="en-US" dirty="0">
              <a:latin typeface="+mn-lt"/>
            </a:endParaRPr>
          </a:p>
        </p:txBody>
      </p:sp>
      <p:sp>
        <p:nvSpPr>
          <p:cNvPr id="3" name="Content Placeholder 2"/>
          <p:cNvSpPr>
            <a:spLocks noGrp="1"/>
          </p:cNvSpPr>
          <p:nvPr>
            <p:ph idx="1"/>
          </p:nvPr>
        </p:nvSpPr>
        <p:spPr/>
        <p:txBody>
          <a:bodyPr>
            <a:noAutofit/>
          </a:bodyPr>
          <a:lstStyle/>
          <a:p>
            <a:r>
              <a:rPr lang="en-US" sz="2800" dirty="0" smtClean="0"/>
              <a:t>1. Welcome </a:t>
            </a:r>
            <a:r>
              <a:rPr lang="en-US" sz="2800" dirty="0"/>
              <a:t>by Mark </a:t>
            </a:r>
            <a:r>
              <a:rPr lang="en-US" sz="2800" dirty="0" err="1" smtClean="0"/>
              <a:t>Lagrimini</a:t>
            </a:r>
            <a:r>
              <a:rPr lang="en-US" sz="2800" dirty="0" smtClean="0"/>
              <a:t> (5m)</a:t>
            </a:r>
            <a:endParaRPr lang="en-US" sz="2800" dirty="0"/>
          </a:p>
          <a:p>
            <a:r>
              <a:rPr lang="en-US" sz="2800" dirty="0" smtClean="0"/>
              <a:t>2. Examples </a:t>
            </a:r>
            <a:r>
              <a:rPr lang="en-US" sz="2800" dirty="0"/>
              <a:t>of how year 1 PB data </a:t>
            </a:r>
            <a:r>
              <a:rPr lang="en-US" sz="2800" dirty="0" smtClean="0"/>
              <a:t>used (5m)</a:t>
            </a:r>
            <a:endParaRPr lang="en-US" sz="2800" dirty="0"/>
          </a:p>
          <a:p>
            <a:r>
              <a:rPr lang="en-US" sz="2800" dirty="0" smtClean="0"/>
              <a:t>3. Overview of changes </a:t>
            </a:r>
            <a:r>
              <a:rPr lang="en-US" sz="2800" dirty="0"/>
              <a:t>to AE/M/P and Project </a:t>
            </a:r>
            <a:r>
              <a:rPr lang="en-US" sz="2800" dirty="0" smtClean="0"/>
              <a:t>Board (5m)</a:t>
            </a:r>
            <a:endParaRPr lang="en-US" sz="2800" dirty="0"/>
          </a:p>
          <a:p>
            <a:r>
              <a:rPr lang="en-US" sz="2800" dirty="0" smtClean="0"/>
              <a:t>4. Clientele Groups (5m)</a:t>
            </a:r>
          </a:p>
          <a:p>
            <a:r>
              <a:rPr lang="en-US" sz="2800" dirty="0" smtClean="0"/>
              <a:t>5. Projects &amp; Activities (25m)</a:t>
            </a:r>
          </a:p>
          <a:p>
            <a:r>
              <a:rPr lang="en-US" sz="2800" dirty="0" smtClean="0"/>
              <a:t>6. Themes (10m)</a:t>
            </a:r>
          </a:p>
          <a:p>
            <a:r>
              <a:rPr lang="en-US" sz="2800" dirty="0" smtClean="0"/>
              <a:t>7. Wrap up (5m)</a:t>
            </a:r>
          </a:p>
          <a:p>
            <a:r>
              <a:rPr lang="en-US" sz="2800" dirty="0" smtClean="0"/>
              <a:t>8. Technical assistance hour (60m)</a:t>
            </a:r>
            <a:endParaRPr lang="en-US" sz="2800" dirty="0"/>
          </a:p>
        </p:txBody>
      </p:sp>
    </p:spTree>
    <p:extLst>
      <p:ext uri="{BB962C8B-B14F-4D97-AF65-F5344CB8AC3E}">
        <p14:creationId xmlns:p14="http://schemas.microsoft.com/office/powerpoint/2010/main" val="18195935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1"/>
          <p:cNvSpPr>
            <a:spLocks noGrp="1" noChangeArrowheads="1"/>
          </p:cNvSpPr>
          <p:nvPr>
            <p:ph idx="1"/>
          </p:nvPr>
        </p:nvSpPr>
        <p:spPr bwMode="auto">
          <a:xfrm>
            <a:off x="483079" y="1747299"/>
            <a:ext cx="11593902" cy="3877985"/>
          </a:xfrm>
          <a:prstGeom prst="rect">
            <a:avLst/>
          </a:prstGeom>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fontAlgn="base">
              <a:lnSpc>
                <a:spcPct val="100000"/>
              </a:lnSpc>
              <a:spcBef>
                <a:spcPct val="0"/>
              </a:spcBef>
              <a:spcAft>
                <a:spcPct val="0"/>
              </a:spcAft>
              <a:buClrTx/>
              <a:buSzTx/>
              <a:buNone/>
            </a:pPr>
            <a:r>
              <a:rPr lang="en-US" altLang="en-US" sz="2800" dirty="0" smtClean="0">
                <a:latin typeface="Calibri" panose="020F0502020204030204" pitchFamily="34" charset="0"/>
                <a:ea typeface="Times New Roman" panose="02020603050405020304" pitchFamily="18" charset="0"/>
                <a:cs typeface="Calibri" panose="020F0502020204030204" pitchFamily="34" charset="0"/>
              </a:rPr>
              <a:t>Important: </a:t>
            </a:r>
          </a:p>
          <a:p>
            <a:pPr fontAlgn="base">
              <a:lnSpc>
                <a:spcPct val="100000"/>
              </a:lnSpc>
              <a:spcBef>
                <a:spcPct val="0"/>
              </a:spcBef>
              <a:spcAft>
                <a:spcPct val="0"/>
              </a:spcAft>
              <a:buClrTx/>
              <a:buSzTx/>
              <a:buFontTx/>
              <a:buChar char="-"/>
            </a:pPr>
            <a:r>
              <a:rPr lang="en-US" altLang="en-US" sz="2800" dirty="0" smtClean="0">
                <a:latin typeface="Calibri" panose="020F0502020204030204" pitchFamily="34" charset="0"/>
                <a:ea typeface="Times New Roman" panose="02020603050405020304" pitchFamily="18" charset="0"/>
                <a:cs typeface="Calibri" panose="020F0502020204030204" pitchFamily="34" charset="0"/>
              </a:rPr>
              <a:t>Extension </a:t>
            </a:r>
            <a:r>
              <a:rPr lang="en-US" altLang="en-US" sz="2800" dirty="0">
                <a:latin typeface="Calibri" panose="020F0502020204030204" pitchFamily="34" charset="0"/>
                <a:ea typeface="Times New Roman" panose="02020603050405020304" pitchFamily="18" charset="0"/>
                <a:cs typeface="Calibri" panose="020F0502020204030204" pitchFamily="34" charset="0"/>
              </a:rPr>
              <a:t>Activity tables, civil rights compliance, and organizational reporting, you should </a:t>
            </a:r>
            <a:r>
              <a:rPr lang="en-US" altLang="en-US" sz="2800" dirty="0">
                <a:solidFill>
                  <a:srgbClr val="FF0000"/>
                </a:solidFill>
                <a:latin typeface="Calibri" panose="020F0502020204030204" pitchFamily="34" charset="0"/>
                <a:ea typeface="Times New Roman" panose="02020603050405020304" pitchFamily="18" charset="0"/>
                <a:cs typeface="Calibri" panose="020F0502020204030204" pitchFamily="34" charset="0"/>
              </a:rPr>
              <a:t>create/copy new </a:t>
            </a:r>
            <a:r>
              <a:rPr lang="en-US" altLang="en-US" sz="2800" dirty="0">
                <a:latin typeface="Calibri" panose="020F0502020204030204" pitchFamily="34" charset="0"/>
                <a:ea typeface="Times New Roman" panose="02020603050405020304" pitchFamily="18" charset="0"/>
                <a:cs typeface="Calibri" panose="020F0502020204030204" pitchFamily="34" charset="0"/>
              </a:rPr>
              <a:t>activities for FFY19</a:t>
            </a:r>
            <a:r>
              <a:rPr lang="en-US" altLang="en-US" sz="2800" dirty="0" smtClean="0">
                <a:latin typeface="Calibri" panose="020F0502020204030204" pitchFamily="34" charset="0"/>
                <a:ea typeface="Times New Roman" panose="02020603050405020304" pitchFamily="18" charset="0"/>
                <a:cs typeface="Calibri" panose="020F0502020204030204" pitchFamily="34" charset="0"/>
              </a:rPr>
              <a:t>.</a:t>
            </a:r>
          </a:p>
          <a:p>
            <a:pPr fontAlgn="base">
              <a:lnSpc>
                <a:spcPct val="100000"/>
              </a:lnSpc>
              <a:spcBef>
                <a:spcPct val="0"/>
              </a:spcBef>
              <a:spcAft>
                <a:spcPct val="0"/>
              </a:spcAft>
              <a:buClrTx/>
              <a:buSzTx/>
              <a:buFontTx/>
              <a:buChar char="-"/>
            </a:pPr>
            <a:r>
              <a:rPr lang="en-US" altLang="en-US" sz="2800" dirty="0" smtClean="0">
                <a:latin typeface="Calibri" panose="020F0502020204030204" pitchFamily="34" charset="0"/>
                <a:cs typeface="Calibri" panose="020F0502020204030204" pitchFamily="34" charset="0"/>
              </a:rPr>
              <a:t>Report contacts for civil rights compliance using Extension Activities!</a:t>
            </a:r>
          </a:p>
          <a:p>
            <a:pPr marL="0" indent="0" fontAlgn="base">
              <a:lnSpc>
                <a:spcPct val="100000"/>
              </a:lnSpc>
              <a:spcBef>
                <a:spcPct val="0"/>
              </a:spcBef>
              <a:spcAft>
                <a:spcPct val="0"/>
              </a:spcAft>
              <a:buClrTx/>
              <a:buSzTx/>
              <a:buNone/>
            </a:pPr>
            <a:endParaRPr lang="en-US" altLang="en-US" sz="2800" dirty="0" smtClean="0">
              <a:solidFill>
                <a:srgbClr val="FF0000"/>
              </a:solidFill>
            </a:endParaRPr>
          </a:p>
          <a:p>
            <a:pPr marL="0" indent="0" fontAlgn="base">
              <a:lnSpc>
                <a:spcPct val="100000"/>
              </a:lnSpc>
              <a:spcBef>
                <a:spcPct val="0"/>
              </a:spcBef>
              <a:spcAft>
                <a:spcPct val="0"/>
              </a:spcAft>
              <a:buClrTx/>
              <a:buSzTx/>
              <a:buNone/>
            </a:pPr>
            <a:r>
              <a:rPr lang="en-US" altLang="en-US" sz="2800" dirty="0">
                <a:latin typeface="Calibri" panose="020F0502020204030204" pitchFamily="34" charset="0"/>
                <a:ea typeface="Times New Roman" panose="02020603050405020304" pitchFamily="18" charset="0"/>
                <a:cs typeface="Calibri" panose="020F0502020204030204" pitchFamily="34" charset="0"/>
              </a:rPr>
              <a:t>See emailed technical tips and User Manual</a:t>
            </a:r>
            <a:endParaRPr lang="en-US" altLang="en-US" sz="2800" dirty="0">
              <a:latin typeface="Calibri" panose="020F0502020204030204" pitchFamily="34" charset="0"/>
              <a:cs typeface="Calibri" panose="020F0502020204030204" pitchFamily="34" charset="0"/>
            </a:endParaRPr>
          </a:p>
          <a:p>
            <a:pPr marL="0" indent="0" fontAlgn="base">
              <a:lnSpc>
                <a:spcPct val="100000"/>
              </a:lnSpc>
              <a:spcBef>
                <a:spcPct val="0"/>
              </a:spcBef>
              <a:spcAft>
                <a:spcPct val="0"/>
              </a:spcAft>
              <a:buClrTx/>
              <a:buSzTx/>
              <a:buNone/>
            </a:pPr>
            <a:endParaRPr lang="en-US" altLang="en-US" sz="2800" dirty="0" smtClean="0">
              <a:solidFill>
                <a:srgbClr val="FF0000"/>
              </a:solidFill>
            </a:endParaRPr>
          </a:p>
          <a:p>
            <a:pPr marL="0" indent="0" fontAlgn="base">
              <a:lnSpc>
                <a:spcPct val="100000"/>
              </a:lnSpc>
              <a:spcBef>
                <a:spcPct val="0"/>
              </a:spcBef>
              <a:spcAft>
                <a:spcPct val="0"/>
              </a:spcAft>
              <a:buClrTx/>
              <a:buSzTx/>
              <a:buNone/>
            </a:pPr>
            <a:r>
              <a:rPr lang="en-US" altLang="en-US" sz="2800" dirty="0" smtClean="0">
                <a:solidFill>
                  <a:srgbClr val="0070C0"/>
                </a:solidFill>
              </a:rPr>
              <a:t>Hands </a:t>
            </a:r>
            <a:r>
              <a:rPr lang="en-US" altLang="en-US" sz="2800" dirty="0" smtClean="0">
                <a:solidFill>
                  <a:srgbClr val="0070C0"/>
                </a:solidFill>
              </a:rPr>
              <a:t>on – Add a new Meeting Organized activity (make sure you get to the Clientele Group selection and attendance part at the very bottom)</a:t>
            </a:r>
            <a:endParaRPr lang="en-US" altLang="en-US" sz="2800" dirty="0">
              <a:solidFill>
                <a:srgbClr val="0070C0"/>
              </a:solidFill>
            </a:endParaRPr>
          </a:p>
        </p:txBody>
      </p:sp>
      <p:sp>
        <p:nvSpPr>
          <p:cNvPr id="3" name="Title 1"/>
          <p:cNvSpPr>
            <a:spLocks noGrp="1"/>
          </p:cNvSpPr>
          <p:nvPr>
            <p:ph type="title"/>
          </p:nvPr>
        </p:nvSpPr>
        <p:spPr>
          <a:xfrm>
            <a:off x="483079" y="-61790"/>
            <a:ext cx="11240219" cy="1143000"/>
          </a:xfrm>
        </p:spPr>
        <p:txBody>
          <a:bodyPr>
            <a:normAutofit/>
          </a:bodyPr>
          <a:lstStyle/>
          <a:p>
            <a:r>
              <a:rPr lang="en-US" dirty="0" smtClean="0"/>
              <a:t>Extension and </a:t>
            </a:r>
            <a:r>
              <a:rPr lang="en-US" dirty="0" smtClean="0"/>
              <a:t>Research/Creative Activities</a:t>
            </a:r>
            <a:endParaRPr lang="en-US" dirty="0"/>
          </a:p>
        </p:txBody>
      </p:sp>
    </p:spTree>
    <p:extLst>
      <p:ext uri="{BB962C8B-B14F-4D97-AF65-F5344CB8AC3E}">
        <p14:creationId xmlns:p14="http://schemas.microsoft.com/office/powerpoint/2010/main" val="28249758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1"/>
          <p:cNvSpPr>
            <a:spLocks noGrp="1" noChangeArrowheads="1"/>
          </p:cNvSpPr>
          <p:nvPr>
            <p:ph idx="1"/>
          </p:nvPr>
        </p:nvSpPr>
        <p:spPr bwMode="auto">
          <a:xfrm>
            <a:off x="530942" y="2020309"/>
            <a:ext cx="11523406" cy="4031873"/>
          </a:xfrm>
          <a:prstGeom prst="rect">
            <a:avLst/>
          </a:prstGeom>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fontAlgn="base">
              <a:lnSpc>
                <a:spcPct val="100000"/>
              </a:lnSpc>
              <a:spcBef>
                <a:spcPct val="0"/>
              </a:spcBef>
              <a:spcAft>
                <a:spcPct val="0"/>
              </a:spcAft>
              <a:buClrTx/>
              <a:buSzTx/>
              <a:buNone/>
            </a:pPr>
            <a:r>
              <a:rPr lang="en-US" altLang="en-US" sz="2800" dirty="0" smtClean="0">
                <a:latin typeface="+mn-lt"/>
                <a:ea typeface="Times New Roman" panose="02020603050405020304" pitchFamily="18" charset="0"/>
                <a:cs typeface="Calibri" panose="020F0502020204030204" pitchFamily="34" charset="0"/>
              </a:rPr>
              <a:t>-</a:t>
            </a:r>
            <a:r>
              <a:rPr lang="en-US" altLang="en-US" sz="2800" dirty="0">
                <a:latin typeface="+mn-lt"/>
                <a:ea typeface="Times New Roman" panose="02020603050405020304" pitchFamily="18" charset="0"/>
                <a:cs typeface="Calibri" panose="020F0502020204030204" pitchFamily="34" charset="0"/>
              </a:rPr>
              <a:t>Always report A.R.E. </a:t>
            </a:r>
            <a:r>
              <a:rPr lang="en-US" altLang="en-US" sz="2800" dirty="0" smtClean="0">
                <a:latin typeface="+mn-lt"/>
                <a:ea typeface="Times New Roman" panose="02020603050405020304" pitchFamily="18" charset="0"/>
                <a:cs typeface="Calibri" panose="020F0502020204030204" pitchFamily="34" charset="0"/>
              </a:rPr>
              <a:t>(Extension Activity type) in </a:t>
            </a:r>
            <a:r>
              <a:rPr lang="en-US" altLang="en-US" sz="2800" dirty="0">
                <a:latin typeface="+mn-lt"/>
                <a:ea typeface="Times New Roman" panose="02020603050405020304" pitchFamily="18" charset="0"/>
                <a:cs typeface="Calibri" panose="020F0502020204030204" pitchFamily="34" charset="0"/>
              </a:rPr>
              <a:t>Project Board for civil rights compliance; this is not captured anywhere else</a:t>
            </a:r>
          </a:p>
          <a:p>
            <a:pPr marL="0" indent="0" fontAlgn="base">
              <a:lnSpc>
                <a:spcPct val="100000"/>
              </a:lnSpc>
              <a:spcBef>
                <a:spcPct val="0"/>
              </a:spcBef>
              <a:spcAft>
                <a:spcPct val="0"/>
              </a:spcAft>
              <a:buClrTx/>
              <a:buSzTx/>
              <a:buNone/>
            </a:pPr>
            <a:r>
              <a:rPr lang="en-US" altLang="en-US" sz="2800" dirty="0">
                <a:latin typeface="+mn-lt"/>
                <a:ea typeface="Times New Roman" panose="02020603050405020304" pitchFamily="18" charset="0"/>
                <a:cs typeface="Calibri" panose="020F0502020204030204" pitchFamily="34" charset="0"/>
              </a:rPr>
              <a:t>-Report </a:t>
            </a:r>
            <a:r>
              <a:rPr lang="en-US" altLang="en-US" sz="2800" dirty="0" smtClean="0">
                <a:latin typeface="+mn-lt"/>
                <a:ea typeface="Times New Roman" panose="02020603050405020304" pitchFamily="18" charset="0"/>
                <a:cs typeface="Calibri" panose="020F0502020204030204" pitchFamily="34" charset="0"/>
              </a:rPr>
              <a:t>and qualitatively describe A.R.E</a:t>
            </a:r>
            <a:r>
              <a:rPr lang="en-US" altLang="en-US" sz="2800" dirty="0">
                <a:latin typeface="+mn-lt"/>
                <a:ea typeface="Times New Roman" panose="02020603050405020304" pitchFamily="18" charset="0"/>
                <a:cs typeface="Calibri" panose="020F0502020204030204" pitchFamily="34" charset="0"/>
              </a:rPr>
              <a:t>. conducted by </a:t>
            </a:r>
            <a:r>
              <a:rPr lang="en-US" altLang="en-US" sz="2800" dirty="0" smtClean="0">
                <a:latin typeface="+mn-lt"/>
                <a:ea typeface="Times New Roman" panose="02020603050405020304" pitchFamily="18" charset="0"/>
                <a:cs typeface="Calibri" panose="020F0502020204030204" pitchFamily="34" charset="0"/>
              </a:rPr>
              <a:t>you and staff/volunteers</a:t>
            </a:r>
            <a:endParaRPr lang="en-US" altLang="en-US" sz="2800" dirty="0">
              <a:latin typeface="+mn-lt"/>
              <a:ea typeface="Times New Roman" panose="02020603050405020304" pitchFamily="18" charset="0"/>
              <a:cs typeface="Calibri" panose="020F0502020204030204" pitchFamily="34" charset="0"/>
            </a:endParaRPr>
          </a:p>
          <a:p>
            <a:pPr marL="0" indent="0" fontAlgn="base">
              <a:lnSpc>
                <a:spcPct val="100000"/>
              </a:lnSpc>
              <a:spcBef>
                <a:spcPct val="0"/>
              </a:spcBef>
              <a:spcAft>
                <a:spcPct val="0"/>
              </a:spcAft>
              <a:buClrTx/>
              <a:buSzTx/>
              <a:buNone/>
            </a:pPr>
            <a:r>
              <a:rPr lang="en-US" sz="2800" dirty="0" smtClean="0">
                <a:latin typeface="+mn-lt"/>
              </a:rPr>
              <a:t>-</a:t>
            </a:r>
            <a:r>
              <a:rPr lang="en-US" sz="2800" b="1" dirty="0" smtClean="0">
                <a:latin typeface="+mn-lt"/>
              </a:rPr>
              <a:t>Important </a:t>
            </a:r>
            <a:r>
              <a:rPr lang="en-US" sz="2800" dirty="0" smtClean="0">
                <a:latin typeface="+mn-lt"/>
              </a:rPr>
              <a:t>- Establish </a:t>
            </a:r>
            <a:r>
              <a:rPr lang="en-US" sz="2800" dirty="0">
                <a:latin typeface="+mn-lt"/>
              </a:rPr>
              <a:t>A.R.E. for each clientele group that is out of parity by reporting at least 3 of the 4 A.R.E. activity types in Project Board. Tag each A.R.E. activity to a clientele group.</a:t>
            </a:r>
          </a:p>
          <a:p>
            <a:pPr marL="0" indent="0" fontAlgn="base">
              <a:lnSpc>
                <a:spcPct val="100000"/>
              </a:lnSpc>
              <a:spcBef>
                <a:spcPct val="0"/>
              </a:spcBef>
              <a:spcAft>
                <a:spcPct val="0"/>
              </a:spcAft>
              <a:buClrTx/>
              <a:buSzTx/>
              <a:buNone/>
            </a:pPr>
            <a:endParaRPr lang="en-US" altLang="en-US" sz="1000" dirty="0" smtClean="0">
              <a:latin typeface="+mn-lt"/>
              <a:ea typeface="Times New Roman" panose="02020603050405020304" pitchFamily="18" charset="0"/>
              <a:cs typeface="Calibri" panose="020F0502020204030204" pitchFamily="34" charset="0"/>
            </a:endParaRPr>
          </a:p>
          <a:p>
            <a:pPr marL="0" indent="0" fontAlgn="base">
              <a:lnSpc>
                <a:spcPct val="100000"/>
              </a:lnSpc>
              <a:spcBef>
                <a:spcPct val="0"/>
              </a:spcBef>
              <a:spcAft>
                <a:spcPct val="0"/>
              </a:spcAft>
              <a:buClrTx/>
              <a:buSzTx/>
              <a:buNone/>
            </a:pPr>
            <a:r>
              <a:rPr lang="en-US" altLang="en-US" sz="2800" dirty="0">
                <a:solidFill>
                  <a:srgbClr val="0070C0"/>
                </a:solidFill>
                <a:latin typeface="+mn-lt"/>
              </a:rPr>
              <a:t>Hands on – Add a new </a:t>
            </a:r>
            <a:r>
              <a:rPr lang="en-US" altLang="en-US" sz="2800" dirty="0" smtClean="0">
                <a:solidFill>
                  <a:srgbClr val="0070C0"/>
                </a:solidFill>
                <a:latin typeface="+mn-lt"/>
              </a:rPr>
              <a:t>Personal Letters A.R.E. activity </a:t>
            </a:r>
            <a:r>
              <a:rPr lang="en-US" altLang="en-US" sz="2800" dirty="0">
                <a:solidFill>
                  <a:srgbClr val="0070C0"/>
                </a:solidFill>
                <a:latin typeface="+mn-lt"/>
              </a:rPr>
              <a:t>(make sure you get to the Clientele Group selection </a:t>
            </a:r>
            <a:r>
              <a:rPr lang="en-US" altLang="en-US" sz="2800" dirty="0" smtClean="0">
                <a:solidFill>
                  <a:srgbClr val="0070C0"/>
                </a:solidFill>
                <a:latin typeface="+mn-lt"/>
              </a:rPr>
              <a:t>part </a:t>
            </a:r>
            <a:r>
              <a:rPr lang="en-US" altLang="en-US" sz="2800" dirty="0">
                <a:solidFill>
                  <a:srgbClr val="0070C0"/>
                </a:solidFill>
                <a:latin typeface="+mn-lt"/>
              </a:rPr>
              <a:t>at the very bottom</a:t>
            </a:r>
            <a:r>
              <a:rPr lang="en-US" altLang="en-US" sz="2800" dirty="0" smtClean="0">
                <a:solidFill>
                  <a:srgbClr val="0070C0"/>
                </a:solidFill>
                <a:latin typeface="+mn-lt"/>
              </a:rPr>
              <a:t>)</a:t>
            </a:r>
            <a:endParaRPr lang="en-US" altLang="en-US" sz="2800" dirty="0">
              <a:latin typeface="+mn-lt"/>
            </a:endParaRPr>
          </a:p>
        </p:txBody>
      </p:sp>
      <p:sp>
        <p:nvSpPr>
          <p:cNvPr id="3" name="Title 1"/>
          <p:cNvSpPr>
            <a:spLocks noGrp="1"/>
          </p:cNvSpPr>
          <p:nvPr>
            <p:ph type="title"/>
          </p:nvPr>
        </p:nvSpPr>
        <p:spPr>
          <a:xfrm>
            <a:off x="1981200" y="245142"/>
            <a:ext cx="8229600" cy="1143000"/>
          </a:xfrm>
        </p:spPr>
        <p:txBody>
          <a:bodyPr>
            <a:normAutofit/>
          </a:bodyPr>
          <a:lstStyle/>
          <a:p>
            <a:r>
              <a:rPr lang="en-US" dirty="0" smtClean="0"/>
              <a:t>A.R.E Activities</a:t>
            </a:r>
            <a:endParaRPr lang="en-US" dirty="0"/>
          </a:p>
        </p:txBody>
      </p:sp>
    </p:spTree>
    <p:extLst>
      <p:ext uri="{BB962C8B-B14F-4D97-AF65-F5344CB8AC3E}">
        <p14:creationId xmlns:p14="http://schemas.microsoft.com/office/powerpoint/2010/main" val="9354454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788981" y="2198620"/>
            <a:ext cx="11261558" cy="2421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fontAlgn="base">
              <a:lnSpc>
                <a:spcPct val="100000"/>
              </a:lnSpc>
              <a:spcBef>
                <a:spcPct val="0"/>
              </a:spcBef>
              <a:spcAft>
                <a:spcPct val="0"/>
              </a:spcAft>
              <a:buClrTx/>
              <a:buSzTx/>
              <a:buNone/>
            </a:pPr>
            <a:r>
              <a:rPr lang="en-US" altLang="en-US" sz="2800" dirty="0"/>
              <a:t>Changes:</a:t>
            </a:r>
          </a:p>
          <a:p>
            <a:pPr>
              <a:spcBef>
                <a:spcPct val="0"/>
              </a:spcBef>
              <a:buFont typeface="Arial" panose="020B0604020202020204" pitchFamily="34" charset="0"/>
              <a:buChar char="•"/>
            </a:pPr>
            <a:r>
              <a:rPr lang="en-US" altLang="en-US" sz="2800" dirty="0"/>
              <a:t>M+P has more guidance on content, but as it related to programmatic themes and outcomes/impacts, it is generally the same.</a:t>
            </a:r>
          </a:p>
          <a:p>
            <a:pPr>
              <a:spcBef>
                <a:spcPct val="0"/>
              </a:spcBef>
              <a:buFont typeface="Arial" panose="020B0604020202020204" pitchFamily="34" charset="0"/>
              <a:buChar char="•"/>
            </a:pPr>
            <a:r>
              <a:rPr lang="en-US" altLang="en-US" sz="2800" dirty="0"/>
              <a:t>AE – </a:t>
            </a:r>
            <a:r>
              <a:rPr lang="en-US" altLang="en-US" sz="2800" dirty="0" smtClean="0"/>
              <a:t>copy/paste theme narratives into Project Board section of Annual Evaluation </a:t>
            </a:r>
            <a:r>
              <a:rPr lang="en-US" altLang="en-US" sz="2800" dirty="0" smtClean="0"/>
              <a:t>document (or vice versa). </a:t>
            </a:r>
          </a:p>
          <a:p>
            <a:pPr marL="0" indent="0">
              <a:spcBef>
                <a:spcPct val="0"/>
              </a:spcBef>
              <a:buNone/>
            </a:pPr>
            <a:endParaRPr lang="en-US" altLang="en-US" sz="2800" dirty="0" smtClean="0"/>
          </a:p>
        </p:txBody>
      </p:sp>
      <p:sp>
        <p:nvSpPr>
          <p:cNvPr id="5" name="Title 1"/>
          <p:cNvSpPr>
            <a:spLocks noGrp="1"/>
          </p:cNvSpPr>
          <p:nvPr>
            <p:ph type="title"/>
          </p:nvPr>
        </p:nvSpPr>
        <p:spPr>
          <a:xfrm>
            <a:off x="1981200" y="274638"/>
            <a:ext cx="8229600" cy="1143000"/>
          </a:xfrm>
        </p:spPr>
        <p:txBody>
          <a:bodyPr/>
          <a:lstStyle/>
          <a:p>
            <a:r>
              <a:rPr lang="en-US" dirty="0" smtClean="0"/>
              <a:t>Themes</a:t>
            </a:r>
            <a:endParaRPr lang="en-US" dirty="0"/>
          </a:p>
        </p:txBody>
      </p:sp>
    </p:spTree>
    <p:extLst>
      <p:ext uri="{BB962C8B-B14F-4D97-AF65-F5344CB8AC3E}">
        <p14:creationId xmlns:p14="http://schemas.microsoft.com/office/powerpoint/2010/main" val="42689311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389626" y="1902028"/>
            <a:ext cx="11412747" cy="4109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spcBef>
                <a:spcPct val="0"/>
              </a:spcBef>
              <a:buNone/>
            </a:pPr>
            <a:endParaRPr lang="en-US" sz="2800" dirty="0">
              <a:solidFill>
                <a:srgbClr val="FF0000"/>
              </a:solidFill>
            </a:endParaRPr>
          </a:p>
          <a:p>
            <a:pPr marL="0" indent="0">
              <a:spcBef>
                <a:spcPct val="0"/>
              </a:spcBef>
              <a:buNone/>
            </a:pPr>
            <a:r>
              <a:rPr lang="en-US" sz="2800" dirty="0"/>
              <a:t>The year that an outcome is measured/observed is when you should report it; regardless of when the project/activity </a:t>
            </a:r>
            <a:r>
              <a:rPr lang="en-US" sz="2800" dirty="0" smtClean="0"/>
              <a:t>happened</a:t>
            </a:r>
          </a:p>
          <a:p>
            <a:pPr marL="0" indent="0">
              <a:spcBef>
                <a:spcPct val="0"/>
              </a:spcBef>
              <a:buNone/>
            </a:pPr>
            <a:endParaRPr lang="en-US" sz="2800" dirty="0"/>
          </a:p>
          <a:p>
            <a:pPr marL="0" indent="0">
              <a:spcBef>
                <a:spcPct val="0"/>
              </a:spcBef>
              <a:buNone/>
            </a:pPr>
            <a:r>
              <a:rPr lang="en-US" altLang="en-US" sz="2800" dirty="0" err="1"/>
              <a:t>Bottomline</a:t>
            </a:r>
            <a:r>
              <a:rPr lang="en-US" altLang="en-US" sz="2800" dirty="0"/>
              <a:t>: In Project Board, </a:t>
            </a:r>
            <a:r>
              <a:rPr lang="en-US" altLang="en-US" sz="2800" b="1" dirty="0"/>
              <a:t>every year </a:t>
            </a:r>
            <a:r>
              <a:rPr lang="en-US" altLang="en-US" sz="2800" dirty="0"/>
              <a:t>update theme narratives with new outcomes/impacts measured or observed during that FFY (organizational reporting requirement). </a:t>
            </a:r>
          </a:p>
          <a:p>
            <a:pPr marL="0" indent="0" fontAlgn="base">
              <a:lnSpc>
                <a:spcPct val="100000"/>
              </a:lnSpc>
              <a:spcBef>
                <a:spcPct val="0"/>
              </a:spcBef>
              <a:spcAft>
                <a:spcPct val="0"/>
              </a:spcAft>
              <a:buClrTx/>
              <a:buSzTx/>
              <a:buNone/>
            </a:pPr>
            <a:endParaRPr lang="en-US" altLang="en-US" sz="2800" dirty="0" smtClean="0">
              <a:solidFill>
                <a:srgbClr val="0070C0"/>
              </a:solidFill>
              <a:latin typeface="Calibri" panose="020F0502020204030204" pitchFamily="34" charset="0"/>
              <a:cs typeface="Calibri" panose="020F0502020204030204" pitchFamily="34" charset="0"/>
            </a:endParaRPr>
          </a:p>
          <a:p>
            <a:pPr marL="0" indent="0" fontAlgn="base">
              <a:lnSpc>
                <a:spcPct val="100000"/>
              </a:lnSpc>
              <a:spcBef>
                <a:spcPct val="0"/>
              </a:spcBef>
              <a:spcAft>
                <a:spcPct val="0"/>
              </a:spcAft>
              <a:buClrTx/>
              <a:buSzTx/>
              <a:buNone/>
            </a:pPr>
            <a:r>
              <a:rPr lang="en-US" altLang="en-US" sz="2800" dirty="0" smtClean="0">
                <a:solidFill>
                  <a:srgbClr val="0070C0"/>
                </a:solidFill>
                <a:latin typeface="Calibri" panose="020F0502020204030204" pitchFamily="34" charset="0"/>
                <a:cs typeface="Calibri" panose="020F0502020204030204" pitchFamily="34" charset="0"/>
              </a:rPr>
              <a:t>Hands </a:t>
            </a:r>
            <a:r>
              <a:rPr lang="en-US" altLang="en-US" sz="2800" dirty="0" smtClean="0">
                <a:solidFill>
                  <a:srgbClr val="0070C0"/>
                </a:solidFill>
                <a:latin typeface="Calibri" panose="020F0502020204030204" pitchFamily="34" charset="0"/>
                <a:cs typeface="Calibri" panose="020F0502020204030204" pitchFamily="34" charset="0"/>
              </a:rPr>
              <a:t>on: Revise one of your existing themes’ methods/outcomes/impacts section</a:t>
            </a:r>
            <a:endParaRPr lang="en-US" altLang="en-US" sz="2800" dirty="0">
              <a:solidFill>
                <a:srgbClr val="0070C0"/>
              </a:solidFill>
            </a:endParaRPr>
          </a:p>
        </p:txBody>
      </p:sp>
      <p:sp>
        <p:nvSpPr>
          <p:cNvPr id="5" name="Title 1"/>
          <p:cNvSpPr>
            <a:spLocks noGrp="1"/>
          </p:cNvSpPr>
          <p:nvPr>
            <p:ph type="title"/>
          </p:nvPr>
        </p:nvSpPr>
        <p:spPr>
          <a:xfrm>
            <a:off x="1981200" y="274638"/>
            <a:ext cx="8229600" cy="1143000"/>
          </a:xfrm>
        </p:spPr>
        <p:txBody>
          <a:bodyPr/>
          <a:lstStyle/>
          <a:p>
            <a:r>
              <a:rPr lang="en-US" dirty="0" smtClean="0"/>
              <a:t>Themes</a:t>
            </a:r>
            <a:endParaRPr lang="en-US" dirty="0"/>
          </a:p>
        </p:txBody>
      </p:sp>
    </p:spTree>
    <p:extLst>
      <p:ext uri="{BB962C8B-B14F-4D97-AF65-F5344CB8AC3E}">
        <p14:creationId xmlns:p14="http://schemas.microsoft.com/office/powerpoint/2010/main" val="30261916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934065" y="1908639"/>
            <a:ext cx="11171856" cy="6876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2"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fontAlgn="base">
              <a:lnSpc>
                <a:spcPct val="100000"/>
              </a:lnSpc>
              <a:spcBef>
                <a:spcPct val="0"/>
              </a:spcBef>
              <a:spcAft>
                <a:spcPct val="0"/>
              </a:spcAft>
              <a:buClrTx/>
              <a:buSzTx/>
              <a:buNone/>
            </a:pPr>
            <a:r>
              <a:rPr lang="en-US" altLang="en-US" sz="2800" dirty="0" smtClean="0"/>
              <a:t>Two </a:t>
            </a:r>
            <a:r>
              <a:rPr lang="en-US" altLang="en-US" sz="2800" dirty="0"/>
              <a:t>general </a:t>
            </a:r>
            <a:r>
              <a:rPr lang="en-US" altLang="en-US" sz="2800" dirty="0" smtClean="0"/>
              <a:t>styles (both okay):</a:t>
            </a:r>
            <a:endParaRPr lang="en-US" altLang="en-US" sz="2800" dirty="0"/>
          </a:p>
          <a:p>
            <a:pPr marL="0" indent="0" fontAlgn="base">
              <a:lnSpc>
                <a:spcPct val="100000"/>
              </a:lnSpc>
              <a:spcBef>
                <a:spcPct val="0"/>
              </a:spcBef>
              <a:spcAft>
                <a:spcPct val="0"/>
              </a:spcAft>
              <a:buClrTx/>
              <a:buSzTx/>
              <a:buNone/>
            </a:pPr>
            <a:endParaRPr lang="en-US" altLang="en-US" sz="2800" dirty="0"/>
          </a:p>
          <a:p>
            <a:pPr marL="0" indent="0">
              <a:spcBef>
                <a:spcPct val="0"/>
              </a:spcBef>
              <a:buNone/>
            </a:pPr>
            <a:r>
              <a:rPr lang="en-US" altLang="en-US" sz="2800" dirty="0"/>
              <a:t>Style A: </a:t>
            </a:r>
            <a:r>
              <a:rPr lang="en-US" altLang="en-US" sz="2800" b="1" dirty="0"/>
              <a:t>Theme name</a:t>
            </a:r>
          </a:p>
          <a:p>
            <a:pPr marL="0" indent="0" fontAlgn="base">
              <a:lnSpc>
                <a:spcPct val="100000"/>
              </a:lnSpc>
              <a:spcBef>
                <a:spcPct val="0"/>
              </a:spcBef>
              <a:spcAft>
                <a:spcPct val="0"/>
              </a:spcAft>
              <a:buClrTx/>
              <a:buSzTx/>
              <a:buNone/>
            </a:pPr>
            <a:r>
              <a:rPr lang="en-US" altLang="en-US" sz="2800" dirty="0"/>
              <a:t>1</a:t>
            </a:r>
            <a:r>
              <a:rPr lang="en-US" altLang="en-US" sz="2800" dirty="0" smtClean="0"/>
              <a:t>. Introduction</a:t>
            </a:r>
            <a:r>
              <a:rPr lang="en-US" altLang="en-US" sz="2800" dirty="0"/>
              <a:t/>
            </a:r>
            <a:br>
              <a:rPr lang="en-US" altLang="en-US" sz="2800" dirty="0"/>
            </a:br>
            <a:r>
              <a:rPr lang="en-US" altLang="en-US" sz="2800" dirty="0"/>
              <a:t>2</a:t>
            </a:r>
            <a:r>
              <a:rPr lang="en-US" altLang="en-US" sz="2800" dirty="0" smtClean="0"/>
              <a:t>. Methods/Outcomes/Impacts</a:t>
            </a:r>
            <a:endParaRPr lang="en-US" altLang="en-US" sz="2800" dirty="0"/>
          </a:p>
          <a:p>
            <a:pPr marL="0" indent="0" fontAlgn="base">
              <a:lnSpc>
                <a:spcPct val="100000"/>
              </a:lnSpc>
              <a:spcBef>
                <a:spcPct val="0"/>
              </a:spcBef>
              <a:spcAft>
                <a:spcPct val="0"/>
              </a:spcAft>
              <a:buClrTx/>
              <a:buSzTx/>
              <a:buNone/>
            </a:pPr>
            <a:endParaRPr lang="en-US" altLang="en-US" sz="2800" dirty="0" smtClean="0"/>
          </a:p>
          <a:p>
            <a:pPr marL="0" indent="0" fontAlgn="base">
              <a:lnSpc>
                <a:spcPct val="100000"/>
              </a:lnSpc>
              <a:spcBef>
                <a:spcPct val="0"/>
              </a:spcBef>
              <a:spcAft>
                <a:spcPct val="0"/>
              </a:spcAft>
              <a:buClrTx/>
              <a:buSzTx/>
              <a:buNone/>
            </a:pPr>
            <a:endParaRPr lang="en-US" altLang="en-US" sz="2800" dirty="0"/>
          </a:p>
          <a:p>
            <a:pPr marL="0" indent="0" fontAlgn="base">
              <a:lnSpc>
                <a:spcPct val="100000"/>
              </a:lnSpc>
              <a:spcBef>
                <a:spcPct val="0"/>
              </a:spcBef>
              <a:spcAft>
                <a:spcPct val="0"/>
              </a:spcAft>
              <a:buClrTx/>
              <a:buSzTx/>
              <a:buNone/>
            </a:pPr>
            <a:endParaRPr lang="en-US" altLang="en-US" sz="2800" dirty="0" smtClean="0"/>
          </a:p>
          <a:p>
            <a:pPr marL="0" indent="0" fontAlgn="base">
              <a:lnSpc>
                <a:spcPct val="100000"/>
              </a:lnSpc>
              <a:spcBef>
                <a:spcPct val="0"/>
              </a:spcBef>
              <a:spcAft>
                <a:spcPct val="0"/>
              </a:spcAft>
              <a:buClrTx/>
              <a:buSzTx/>
              <a:buNone/>
            </a:pPr>
            <a:endParaRPr lang="en-US" altLang="en-US" sz="2800" dirty="0"/>
          </a:p>
          <a:p>
            <a:pPr marL="0" indent="0" fontAlgn="base">
              <a:lnSpc>
                <a:spcPct val="100000"/>
              </a:lnSpc>
              <a:spcBef>
                <a:spcPct val="0"/>
              </a:spcBef>
              <a:spcAft>
                <a:spcPct val="0"/>
              </a:spcAft>
              <a:buClrTx/>
              <a:buSzTx/>
              <a:buNone/>
            </a:pPr>
            <a:endParaRPr lang="en-US" altLang="en-US" sz="2800" dirty="0" smtClean="0"/>
          </a:p>
          <a:p>
            <a:pPr marL="0" indent="0" fontAlgn="base">
              <a:lnSpc>
                <a:spcPct val="100000"/>
              </a:lnSpc>
              <a:spcBef>
                <a:spcPct val="0"/>
              </a:spcBef>
              <a:spcAft>
                <a:spcPct val="0"/>
              </a:spcAft>
              <a:buClrTx/>
              <a:buSzTx/>
              <a:buNone/>
            </a:pPr>
            <a:endParaRPr lang="en-US" altLang="en-US" sz="2800" dirty="0"/>
          </a:p>
          <a:p>
            <a:pPr marL="0" indent="0" fontAlgn="base">
              <a:lnSpc>
                <a:spcPct val="100000"/>
              </a:lnSpc>
              <a:spcBef>
                <a:spcPct val="0"/>
              </a:spcBef>
              <a:spcAft>
                <a:spcPct val="0"/>
              </a:spcAft>
              <a:buClrTx/>
              <a:buSzTx/>
              <a:buNone/>
            </a:pPr>
            <a:endParaRPr lang="en-US" altLang="en-US" sz="2800" dirty="0" smtClean="0"/>
          </a:p>
          <a:p>
            <a:pPr marL="0" indent="0" fontAlgn="base">
              <a:lnSpc>
                <a:spcPct val="100000"/>
              </a:lnSpc>
              <a:spcBef>
                <a:spcPct val="0"/>
              </a:spcBef>
              <a:spcAft>
                <a:spcPct val="0"/>
              </a:spcAft>
              <a:buClrTx/>
              <a:buSzTx/>
              <a:buNone/>
            </a:pPr>
            <a:endParaRPr lang="en-US" altLang="en-US" sz="2800" dirty="0" smtClean="0"/>
          </a:p>
          <a:p>
            <a:pPr marL="0" indent="0" fontAlgn="base">
              <a:lnSpc>
                <a:spcPct val="100000"/>
              </a:lnSpc>
              <a:spcBef>
                <a:spcPct val="0"/>
              </a:spcBef>
              <a:spcAft>
                <a:spcPct val="0"/>
              </a:spcAft>
              <a:buClrTx/>
              <a:buSzTx/>
              <a:buNone/>
            </a:pPr>
            <a:endParaRPr lang="en-US" altLang="en-US" sz="2800" dirty="0"/>
          </a:p>
          <a:p>
            <a:pPr marL="0" indent="0" fontAlgn="base">
              <a:lnSpc>
                <a:spcPct val="100000"/>
              </a:lnSpc>
              <a:spcBef>
                <a:spcPct val="0"/>
              </a:spcBef>
              <a:spcAft>
                <a:spcPct val="0"/>
              </a:spcAft>
              <a:buClrTx/>
              <a:buSzTx/>
              <a:buNone/>
            </a:pPr>
            <a:endParaRPr lang="en-US" altLang="en-US" sz="2800" dirty="0" smtClean="0"/>
          </a:p>
          <a:p>
            <a:pPr marL="0" indent="0" fontAlgn="base">
              <a:lnSpc>
                <a:spcPct val="100000"/>
              </a:lnSpc>
              <a:spcBef>
                <a:spcPct val="0"/>
              </a:spcBef>
              <a:spcAft>
                <a:spcPct val="0"/>
              </a:spcAft>
              <a:buClrTx/>
              <a:buSzTx/>
              <a:buNone/>
            </a:pPr>
            <a:endParaRPr lang="en-US" altLang="en-US" sz="2800" dirty="0"/>
          </a:p>
          <a:p>
            <a:pPr marL="0" indent="0" fontAlgn="base">
              <a:lnSpc>
                <a:spcPct val="100000"/>
              </a:lnSpc>
              <a:spcBef>
                <a:spcPct val="0"/>
              </a:spcBef>
              <a:spcAft>
                <a:spcPct val="0"/>
              </a:spcAft>
              <a:buClrTx/>
              <a:buSzTx/>
              <a:buNone/>
            </a:pPr>
            <a:endParaRPr lang="en-US" altLang="en-US" sz="2800" dirty="0" smtClean="0"/>
          </a:p>
          <a:p>
            <a:pPr marL="0" indent="0" fontAlgn="base">
              <a:lnSpc>
                <a:spcPct val="100000"/>
              </a:lnSpc>
              <a:spcBef>
                <a:spcPct val="0"/>
              </a:spcBef>
              <a:spcAft>
                <a:spcPct val="0"/>
              </a:spcAft>
              <a:buClrTx/>
              <a:buSzTx/>
              <a:buNone/>
            </a:pPr>
            <a:endParaRPr lang="en-US" altLang="en-US" sz="2800" dirty="0"/>
          </a:p>
          <a:p>
            <a:pPr marL="0" indent="0" fontAlgn="base">
              <a:lnSpc>
                <a:spcPct val="100000"/>
              </a:lnSpc>
              <a:spcBef>
                <a:spcPct val="0"/>
              </a:spcBef>
              <a:spcAft>
                <a:spcPct val="0"/>
              </a:spcAft>
              <a:buClrTx/>
              <a:buSzTx/>
              <a:buNone/>
            </a:pPr>
            <a:r>
              <a:rPr lang="en-US" altLang="en-US" sz="2800" dirty="0"/>
              <a:t>Style B: </a:t>
            </a:r>
            <a:r>
              <a:rPr lang="en-US" altLang="en-US" sz="2800" b="1" dirty="0"/>
              <a:t>Theme name</a:t>
            </a:r>
            <a:r>
              <a:rPr lang="en-US" altLang="en-US" sz="2800" dirty="0"/>
              <a:t/>
            </a:r>
            <a:br>
              <a:rPr lang="en-US" altLang="en-US" sz="2800" dirty="0"/>
            </a:br>
            <a:r>
              <a:rPr lang="en-US" altLang="en-US" sz="2800" dirty="0" smtClean="0"/>
              <a:t>1. Introduction</a:t>
            </a:r>
            <a:endParaRPr lang="en-US" altLang="en-US" sz="2800" dirty="0"/>
          </a:p>
          <a:p>
            <a:pPr marL="0" indent="0" fontAlgn="base">
              <a:lnSpc>
                <a:spcPct val="100000"/>
              </a:lnSpc>
              <a:spcBef>
                <a:spcPct val="0"/>
              </a:spcBef>
              <a:spcAft>
                <a:spcPct val="0"/>
              </a:spcAft>
              <a:buClrTx/>
              <a:buSzTx/>
              <a:buNone/>
            </a:pPr>
            <a:r>
              <a:rPr lang="en-US" altLang="en-US" sz="2800" i="1" dirty="0" smtClean="0"/>
              <a:t>2. Project A </a:t>
            </a:r>
            <a:r>
              <a:rPr lang="en-US" altLang="en-US" sz="2800" dirty="0" smtClean="0"/>
              <a:t>Methods/Outcomes/Impacts</a:t>
            </a:r>
            <a:br>
              <a:rPr lang="en-US" altLang="en-US" sz="2800" dirty="0" smtClean="0"/>
            </a:br>
            <a:r>
              <a:rPr lang="en-US" altLang="en-US" sz="2800" dirty="0" smtClean="0"/>
              <a:t>3. </a:t>
            </a:r>
            <a:r>
              <a:rPr lang="en-US" altLang="en-US" sz="2800" i="1" dirty="0" smtClean="0"/>
              <a:t>Project B name</a:t>
            </a:r>
            <a:r>
              <a:rPr lang="en-US" altLang="en-US" sz="2800" i="1" dirty="0"/>
              <a:t> </a:t>
            </a:r>
            <a:r>
              <a:rPr lang="en-US" altLang="en-US" sz="2800" dirty="0" smtClean="0"/>
              <a:t>Methods/Outcomes/Impacts</a:t>
            </a:r>
          </a:p>
          <a:p>
            <a:pPr marL="0" indent="0" fontAlgn="base">
              <a:lnSpc>
                <a:spcPct val="100000"/>
              </a:lnSpc>
              <a:spcBef>
                <a:spcPct val="0"/>
              </a:spcBef>
              <a:spcAft>
                <a:spcPct val="0"/>
              </a:spcAft>
              <a:buClrTx/>
              <a:buSzTx/>
              <a:buNone/>
            </a:pPr>
            <a:r>
              <a:rPr lang="en-US" altLang="en-US" sz="2800" dirty="0" smtClean="0"/>
              <a:t>…</a:t>
            </a:r>
            <a:endParaRPr lang="en-US" altLang="en-US" sz="2800" dirty="0"/>
          </a:p>
        </p:txBody>
      </p:sp>
      <p:sp>
        <p:nvSpPr>
          <p:cNvPr id="5" name="Title 1"/>
          <p:cNvSpPr>
            <a:spLocks noGrp="1"/>
          </p:cNvSpPr>
          <p:nvPr>
            <p:ph type="title"/>
          </p:nvPr>
        </p:nvSpPr>
        <p:spPr>
          <a:xfrm>
            <a:off x="1981200" y="274638"/>
            <a:ext cx="8229600" cy="1143000"/>
          </a:xfrm>
        </p:spPr>
        <p:txBody>
          <a:bodyPr/>
          <a:lstStyle/>
          <a:p>
            <a:r>
              <a:rPr lang="en-US" dirty="0" smtClean="0"/>
              <a:t>Themes</a:t>
            </a:r>
            <a:endParaRPr lang="en-US" dirty="0"/>
          </a:p>
        </p:txBody>
      </p:sp>
    </p:spTree>
    <p:extLst>
      <p:ext uri="{BB962C8B-B14F-4D97-AF65-F5344CB8AC3E}">
        <p14:creationId xmlns:p14="http://schemas.microsoft.com/office/powerpoint/2010/main" val="40343634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Publications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050252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140542" y="2001134"/>
            <a:ext cx="9070258"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fontAlgn="base">
              <a:lnSpc>
                <a:spcPct val="100000"/>
              </a:lnSpc>
              <a:spcBef>
                <a:spcPct val="0"/>
              </a:spcBef>
              <a:spcAft>
                <a:spcPct val="0"/>
              </a:spcAft>
              <a:buClrTx/>
              <a:buSzTx/>
              <a:buNone/>
            </a:pPr>
            <a:r>
              <a:rPr kumimoji="0" lang="en-US" altLang="en-US" sz="2800" b="0" i="0" u="none" strike="noStrike" cap="none" normalizeH="0" baseline="0" dirty="0" smtClean="0">
                <a:ln>
                  <a:noFill/>
                </a:ln>
                <a:solidFill>
                  <a:schemeClr val="tx1"/>
                </a:solidFill>
                <a:effectLst/>
                <a:latin typeface="+mn-lt"/>
                <a:ea typeface="Times New Roman" panose="02020603050405020304" pitchFamily="18" charset="0"/>
                <a:cs typeface="Calibri" panose="020F0502020204030204" pitchFamily="34" charset="0"/>
              </a:rPr>
              <a:t>Publications are entered into your ANR Portal Profile – Bibliography, also due by February 1, 2020 (11:59PM).</a:t>
            </a:r>
          </a:p>
          <a:p>
            <a:pPr marL="0" indent="0" fontAlgn="base">
              <a:lnSpc>
                <a:spcPct val="100000"/>
              </a:lnSpc>
              <a:spcBef>
                <a:spcPct val="0"/>
              </a:spcBef>
              <a:spcAft>
                <a:spcPct val="0"/>
              </a:spcAft>
              <a:buClrTx/>
              <a:buSzTx/>
              <a:buNone/>
            </a:pPr>
            <a:endParaRPr lang="en-US" altLang="en-US" sz="2800" dirty="0">
              <a:latin typeface="+mn-lt"/>
              <a:cs typeface="Calibri" panose="020F0502020204030204" pitchFamily="34" charset="0"/>
            </a:endParaRPr>
          </a:p>
          <a:p>
            <a:pPr marL="0" indent="0" fontAlgn="base">
              <a:lnSpc>
                <a:spcPct val="100000"/>
              </a:lnSpc>
              <a:spcBef>
                <a:spcPct val="0"/>
              </a:spcBef>
              <a:spcAft>
                <a:spcPct val="0"/>
              </a:spcAft>
              <a:buClrTx/>
              <a:buSzTx/>
              <a:buNone/>
            </a:pPr>
            <a:r>
              <a:rPr kumimoji="0" lang="en-US" altLang="en-US" sz="2800" b="0" i="0" u="none" strike="noStrike" cap="none" normalizeH="0" baseline="0" dirty="0" smtClean="0">
                <a:ln>
                  <a:noFill/>
                </a:ln>
                <a:solidFill>
                  <a:schemeClr val="tx1"/>
                </a:solidFill>
                <a:effectLst/>
                <a:latin typeface="+mn-lt"/>
                <a:cs typeface="Calibri" panose="020F0502020204030204" pitchFamily="34" charset="0"/>
              </a:rPr>
              <a:t>Bibliography training on November 18</a:t>
            </a:r>
            <a:r>
              <a:rPr kumimoji="0" lang="en-US" altLang="en-US" sz="2800" b="0" i="0" u="none" strike="noStrike" cap="none" normalizeH="0" baseline="30000" dirty="0" smtClean="0">
                <a:ln>
                  <a:noFill/>
                </a:ln>
                <a:solidFill>
                  <a:schemeClr val="tx1"/>
                </a:solidFill>
                <a:effectLst/>
                <a:latin typeface="+mn-lt"/>
                <a:cs typeface="Calibri" panose="020F0502020204030204" pitchFamily="34" charset="0"/>
              </a:rPr>
              <a:t>th</a:t>
            </a:r>
            <a:r>
              <a:rPr kumimoji="0" lang="en-US" altLang="en-US" sz="2800" b="0" i="0" u="none" strike="noStrike" cap="none" normalizeH="0" baseline="0" dirty="0" smtClean="0">
                <a:ln>
                  <a:noFill/>
                </a:ln>
                <a:solidFill>
                  <a:schemeClr val="tx1"/>
                </a:solidFill>
                <a:effectLst/>
                <a:latin typeface="+mn-lt"/>
                <a:cs typeface="Calibri" panose="020F0502020204030204" pitchFamily="34" charset="0"/>
              </a:rPr>
              <a:t> from 3-4PM </a:t>
            </a:r>
            <a:br>
              <a:rPr kumimoji="0" lang="en-US" altLang="en-US" sz="2800" b="0" i="0" u="none" strike="noStrike" cap="none" normalizeH="0" baseline="0" dirty="0" smtClean="0">
                <a:ln>
                  <a:noFill/>
                </a:ln>
                <a:solidFill>
                  <a:schemeClr val="tx1"/>
                </a:solidFill>
                <a:effectLst/>
                <a:latin typeface="+mn-lt"/>
                <a:cs typeface="Calibri" panose="020F0502020204030204" pitchFamily="34" charset="0"/>
              </a:rPr>
            </a:br>
            <a:r>
              <a:rPr lang="en-US" sz="2800" dirty="0">
                <a:latin typeface="+mn-lt"/>
              </a:rPr>
              <a:t>Zoom Meeting Link: </a:t>
            </a:r>
            <a:r>
              <a:rPr lang="en-US" sz="2800" dirty="0">
                <a:latin typeface="+mn-lt"/>
                <a:hlinkClick r:id="rId2"/>
              </a:rPr>
              <a:t>https://ucanr.zoom.us/j/5109870027</a:t>
            </a:r>
            <a:endParaRPr lang="en-US" sz="2800" dirty="0">
              <a:latin typeface="+mn-lt"/>
            </a:endParaRPr>
          </a:p>
          <a:p>
            <a:pPr marL="0" indent="0" fontAlgn="base">
              <a:lnSpc>
                <a:spcPct val="100000"/>
              </a:lnSpc>
              <a:spcBef>
                <a:spcPct val="0"/>
              </a:spcBef>
              <a:spcAft>
                <a:spcPct val="0"/>
              </a:spcAft>
              <a:buClrTx/>
              <a:buSzTx/>
              <a:buNone/>
            </a:pPr>
            <a:endParaRPr kumimoji="0" lang="en-US" altLang="en-US" sz="2800" b="0" i="0" u="none" strike="noStrike" cap="none" normalizeH="0" baseline="0" dirty="0" smtClean="0">
              <a:ln>
                <a:noFill/>
              </a:ln>
              <a:solidFill>
                <a:schemeClr val="tx1"/>
              </a:solidFill>
              <a:effectLst/>
              <a:latin typeface="+mn-lt"/>
            </a:endParaRPr>
          </a:p>
          <a:p>
            <a:pPr marL="0" indent="0" fontAlgn="base">
              <a:lnSpc>
                <a:spcPct val="100000"/>
              </a:lnSpc>
              <a:spcBef>
                <a:spcPct val="0"/>
              </a:spcBef>
              <a:spcAft>
                <a:spcPct val="0"/>
              </a:spcAft>
              <a:buClrTx/>
              <a:buSzTx/>
              <a:buNone/>
            </a:pPr>
            <a:r>
              <a:rPr kumimoji="0" lang="en-US" altLang="en-US" sz="2800" b="0" i="0" u="none" strike="noStrike" cap="none" normalizeH="0" baseline="0" dirty="0" smtClean="0">
                <a:ln>
                  <a:noFill/>
                </a:ln>
                <a:solidFill>
                  <a:schemeClr val="tx1"/>
                </a:solidFill>
                <a:effectLst/>
                <a:latin typeface="+mn-lt"/>
                <a:ea typeface="Times New Roman" panose="02020603050405020304" pitchFamily="18" charset="0"/>
                <a:cs typeface="Calibri" panose="020F0502020204030204" pitchFamily="34" charset="0"/>
              </a:rPr>
              <a:t> </a:t>
            </a:r>
            <a:endParaRPr kumimoji="0" lang="en-US" altLang="en-US" sz="2800" b="0" i="0" u="none" strike="noStrike" cap="none" normalizeH="0" baseline="0" dirty="0" smtClean="0">
              <a:ln>
                <a:noFill/>
              </a:ln>
              <a:solidFill>
                <a:schemeClr val="tx1"/>
              </a:solidFill>
              <a:effectLst/>
              <a:latin typeface="+mn-lt"/>
            </a:endParaRPr>
          </a:p>
          <a:p>
            <a:pPr marL="0" indent="0" fontAlgn="base">
              <a:lnSpc>
                <a:spcPct val="100000"/>
              </a:lnSpc>
              <a:spcBef>
                <a:spcPct val="0"/>
              </a:spcBef>
              <a:spcAft>
                <a:spcPct val="0"/>
              </a:spcAft>
              <a:buClrTx/>
              <a:buSzTx/>
              <a:buNone/>
            </a:pPr>
            <a:r>
              <a:rPr kumimoji="0" lang="en-US" altLang="en-US" sz="2800" b="0" i="0" u="none" strike="noStrike" cap="none" normalizeH="0" baseline="0" dirty="0" smtClean="0">
                <a:ln>
                  <a:noFill/>
                </a:ln>
                <a:solidFill>
                  <a:schemeClr val="tx1"/>
                </a:solidFill>
                <a:effectLst/>
                <a:latin typeface="+mn-lt"/>
                <a:ea typeface="Times New Roman" panose="02020603050405020304" pitchFamily="18" charset="0"/>
                <a:cs typeface="Calibri" panose="020F0502020204030204" pitchFamily="34" charset="0"/>
              </a:rPr>
              <a:t> </a:t>
            </a:r>
            <a:endParaRPr kumimoji="0" lang="en-US" altLang="en-US" sz="2800" b="0" i="0" u="none" strike="noStrike" cap="none" normalizeH="0" baseline="0" dirty="0" smtClean="0">
              <a:ln>
                <a:noFill/>
              </a:ln>
              <a:solidFill>
                <a:schemeClr val="tx1"/>
              </a:solidFill>
              <a:effectLst/>
              <a:latin typeface="+mn-lt"/>
            </a:endParaRPr>
          </a:p>
        </p:txBody>
      </p:sp>
      <p:sp>
        <p:nvSpPr>
          <p:cNvPr id="3" name="Title 1"/>
          <p:cNvSpPr>
            <a:spLocks noGrp="1"/>
          </p:cNvSpPr>
          <p:nvPr>
            <p:ph type="title"/>
          </p:nvPr>
        </p:nvSpPr>
        <p:spPr>
          <a:xfrm>
            <a:off x="1981200" y="274638"/>
            <a:ext cx="8229600" cy="1143000"/>
          </a:xfrm>
        </p:spPr>
        <p:txBody>
          <a:bodyPr/>
          <a:lstStyle/>
          <a:p>
            <a:r>
              <a:rPr lang="en-US" dirty="0" smtClean="0"/>
              <a:t>Publications</a:t>
            </a:r>
            <a:endParaRPr lang="en-US" dirty="0"/>
          </a:p>
        </p:txBody>
      </p:sp>
    </p:spTree>
    <p:extLst>
      <p:ext uri="{BB962C8B-B14F-4D97-AF65-F5344CB8AC3E}">
        <p14:creationId xmlns:p14="http://schemas.microsoft.com/office/powerpoint/2010/main" val="28037543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FTE</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9034816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FTE Reporting</a:t>
            </a:r>
            <a:endParaRPr lang="en-US" dirty="0"/>
          </a:p>
        </p:txBody>
      </p:sp>
      <p:sp>
        <p:nvSpPr>
          <p:cNvPr id="3" name="Content Placeholder 2"/>
          <p:cNvSpPr>
            <a:spLocks noGrp="1"/>
          </p:cNvSpPr>
          <p:nvPr>
            <p:ph idx="1"/>
          </p:nvPr>
        </p:nvSpPr>
        <p:spPr>
          <a:xfrm>
            <a:off x="1097280" y="2172928"/>
            <a:ext cx="10058400" cy="3696165"/>
          </a:xfrm>
        </p:spPr>
        <p:txBody>
          <a:bodyPr>
            <a:normAutofit/>
          </a:bodyPr>
          <a:lstStyle/>
          <a:p>
            <a:pPr>
              <a:buFont typeface="Arial" panose="020B0604020202020204" pitchFamily="34" charset="0"/>
              <a:buChar char="•"/>
            </a:pPr>
            <a:r>
              <a:rPr lang="en-US" sz="2800" dirty="0" smtClean="0"/>
              <a:t>Full Time Equivalent (FTE) call for reporting went out in June 2019, due July 1, 2019. Next due date is July 1, </a:t>
            </a:r>
            <a:r>
              <a:rPr lang="en-US" sz="2800" dirty="0" smtClean="0"/>
              <a:t>2020</a:t>
            </a:r>
            <a:endParaRPr lang="en-US" sz="2800" dirty="0" smtClean="0"/>
          </a:p>
          <a:p>
            <a:pPr>
              <a:buFont typeface="Arial" panose="020B0604020202020204" pitchFamily="34" charset="0"/>
              <a:buChar char="•"/>
            </a:pPr>
            <a:r>
              <a:rPr lang="en-US" sz="2800" dirty="0" smtClean="0"/>
              <a:t>No need to update for Feb. 1, 2020 due date</a:t>
            </a:r>
          </a:p>
          <a:p>
            <a:pPr>
              <a:buFont typeface="Arial" panose="020B0604020202020204" pitchFamily="34" charset="0"/>
              <a:buChar char="•"/>
            </a:pPr>
            <a:r>
              <a:rPr lang="en-US" sz="2800" dirty="0" smtClean="0"/>
              <a:t>Due date differs and state fiscal year used because this information is used for resource planning </a:t>
            </a:r>
            <a:r>
              <a:rPr lang="en-US" sz="2800" dirty="0" smtClean="0"/>
              <a:t>purposes</a:t>
            </a:r>
            <a:endParaRPr lang="en-US" sz="2800" dirty="0"/>
          </a:p>
        </p:txBody>
      </p:sp>
    </p:spTree>
    <p:extLst>
      <p:ext uri="{BB962C8B-B14F-4D97-AF65-F5344CB8AC3E}">
        <p14:creationId xmlns:p14="http://schemas.microsoft.com/office/powerpoint/2010/main" val="18309488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p:cNvGraphicFramePr>
            <a:graphicFrameLocks/>
          </p:cNvGraphicFramePr>
          <p:nvPr>
            <p:extLst>
              <p:ext uri="{D42A27DB-BD31-4B8C-83A1-F6EECF244321}">
                <p14:modId xmlns:p14="http://schemas.microsoft.com/office/powerpoint/2010/main" val="260430622"/>
              </p:ext>
            </p:extLst>
          </p:nvPr>
        </p:nvGraphicFramePr>
        <p:xfrm>
          <a:off x="304800" y="1255713"/>
          <a:ext cx="11658602" cy="4175760"/>
        </p:xfrm>
        <a:graphic>
          <a:graphicData uri="http://schemas.openxmlformats.org/drawingml/2006/table">
            <a:tbl>
              <a:tblPr firstRow="1" bandRow="1">
                <a:tableStyleId>{5940675A-B579-460E-94D1-54222C63F5DA}</a:tableStyleId>
              </a:tblPr>
              <a:tblGrid>
                <a:gridCol w="2914651">
                  <a:extLst>
                    <a:ext uri="{9D8B030D-6E8A-4147-A177-3AD203B41FA5}">
                      <a16:colId xmlns:a16="http://schemas.microsoft.com/office/drawing/2014/main" val="20000"/>
                    </a:ext>
                  </a:extLst>
                </a:gridCol>
                <a:gridCol w="8743951">
                  <a:extLst>
                    <a:ext uri="{9D8B030D-6E8A-4147-A177-3AD203B41FA5}">
                      <a16:colId xmlns:a16="http://schemas.microsoft.com/office/drawing/2014/main" val="20001"/>
                    </a:ext>
                  </a:extLst>
                </a:gridCol>
              </a:tblGrid>
              <a:tr h="370840">
                <a:tc>
                  <a:txBody>
                    <a:bodyPr/>
                    <a:lstStyle/>
                    <a:p>
                      <a:r>
                        <a:rPr lang="en-US" sz="3200" dirty="0" smtClean="0"/>
                        <a:t>Themes</a:t>
                      </a:r>
                      <a:endParaRPr lang="en-US" sz="3200" dirty="0"/>
                    </a:p>
                  </a:txBody>
                  <a:tcPr/>
                </a:tc>
                <a:tc>
                  <a:txBody>
                    <a:bodyPr/>
                    <a:lstStyle/>
                    <a:p>
                      <a:pPr marL="285750" indent="-285750">
                        <a:buFont typeface="Wingdings" panose="05000000000000000000" pitchFamily="2" charset="2"/>
                        <a:buChar char="§"/>
                      </a:pPr>
                      <a:r>
                        <a:rPr lang="en-US" sz="3200" dirty="0" smtClean="0"/>
                        <a:t>Academics:</a:t>
                      </a:r>
                      <a:r>
                        <a:rPr lang="en-US" sz="3200" baseline="0" dirty="0" smtClean="0"/>
                        <a:t> Dossier export</a:t>
                      </a:r>
                    </a:p>
                    <a:p>
                      <a:pPr marL="285750" indent="-285750">
                        <a:buFont typeface="Wingdings" panose="05000000000000000000" pitchFamily="2" charset="2"/>
                        <a:buChar char="§"/>
                      </a:pPr>
                      <a:r>
                        <a:rPr lang="en-US" sz="3200" baseline="0" dirty="0" smtClean="0"/>
                        <a:t>Organization: Outcomes reporting, advocacy</a:t>
                      </a:r>
                      <a:endParaRPr lang="en-US" sz="3200" dirty="0"/>
                    </a:p>
                  </a:txBody>
                  <a:tcPr/>
                </a:tc>
                <a:extLst>
                  <a:ext uri="{0D108BD9-81ED-4DB2-BD59-A6C34878D82A}">
                    <a16:rowId xmlns:a16="http://schemas.microsoft.com/office/drawing/2014/main" val="10000"/>
                  </a:ext>
                </a:extLst>
              </a:tr>
              <a:tr h="370840">
                <a:tc>
                  <a:txBody>
                    <a:bodyPr/>
                    <a:lstStyle/>
                    <a:p>
                      <a:r>
                        <a:rPr lang="en-US" sz="3200" dirty="0" smtClean="0"/>
                        <a:t>Projects</a:t>
                      </a:r>
                      <a:endParaRPr lang="en-US" sz="3200" dirty="0"/>
                    </a:p>
                  </a:txBody>
                  <a:tcPr/>
                </a:tc>
                <a:tc>
                  <a:txBody>
                    <a:bodyPr/>
                    <a:lstStyle/>
                    <a:p>
                      <a:pPr marL="285750" indent="-285750">
                        <a:buFont typeface="Wingdings" panose="05000000000000000000" pitchFamily="2" charset="2"/>
                        <a:buChar char="§"/>
                      </a:pPr>
                      <a:r>
                        <a:rPr lang="en-US" sz="3200" dirty="0" smtClean="0"/>
                        <a:t>Academics: Dossier export</a:t>
                      </a:r>
                    </a:p>
                    <a:p>
                      <a:pPr marL="285750" indent="-285750">
                        <a:buFont typeface="Wingdings" panose="05000000000000000000" pitchFamily="2" charset="2"/>
                        <a:buChar char="§"/>
                      </a:pPr>
                      <a:r>
                        <a:rPr lang="en-US" sz="3200" dirty="0" smtClean="0"/>
                        <a:t>Everyone:</a:t>
                      </a:r>
                      <a:r>
                        <a:rPr lang="en-US" sz="3200" baseline="0" dirty="0" smtClean="0"/>
                        <a:t> Collaboration, advocacy</a:t>
                      </a:r>
                      <a:endParaRPr lang="en-US" sz="3200" dirty="0"/>
                    </a:p>
                  </a:txBody>
                  <a:tcPr/>
                </a:tc>
                <a:extLst>
                  <a:ext uri="{0D108BD9-81ED-4DB2-BD59-A6C34878D82A}">
                    <a16:rowId xmlns:a16="http://schemas.microsoft.com/office/drawing/2014/main" val="10001"/>
                  </a:ext>
                </a:extLst>
              </a:tr>
              <a:tr h="370840">
                <a:tc>
                  <a:txBody>
                    <a:bodyPr/>
                    <a:lstStyle/>
                    <a:p>
                      <a:r>
                        <a:rPr lang="en-US" sz="3200" dirty="0" smtClean="0"/>
                        <a:t>Extension/ Research/ Creative</a:t>
                      </a:r>
                      <a:r>
                        <a:rPr lang="en-US" sz="3200" baseline="0" dirty="0" smtClean="0"/>
                        <a:t> Activities</a:t>
                      </a:r>
                      <a:endParaRPr lang="en-US" sz="3200" dirty="0"/>
                    </a:p>
                  </a:txBody>
                  <a:tcPr/>
                </a:tc>
                <a:tc>
                  <a:txBody>
                    <a:bodyPr/>
                    <a:lstStyle/>
                    <a:p>
                      <a:pPr marL="285750" indent="-285750">
                        <a:buFont typeface="Wingdings" panose="05000000000000000000" pitchFamily="2" charset="2"/>
                        <a:buChar char="§"/>
                      </a:pPr>
                      <a:r>
                        <a:rPr lang="en-US" sz="3200" dirty="0" smtClean="0"/>
                        <a:t>Academics: Dossier</a:t>
                      </a:r>
                      <a:r>
                        <a:rPr lang="en-US" sz="3200" baseline="0" dirty="0" smtClean="0"/>
                        <a:t> export</a:t>
                      </a:r>
                    </a:p>
                    <a:p>
                      <a:pPr marL="285750" indent="-285750">
                        <a:buFont typeface="Wingdings" panose="05000000000000000000" pitchFamily="2" charset="2"/>
                        <a:buChar char="§"/>
                      </a:pPr>
                      <a:r>
                        <a:rPr lang="en-US" sz="3200" baseline="0" dirty="0" smtClean="0"/>
                        <a:t>Organization: Outputs, contacts reporting, civil rights compliance</a:t>
                      </a:r>
                    </a:p>
                    <a:p>
                      <a:pPr marL="285750" indent="-285750">
                        <a:buFont typeface="Wingdings" panose="05000000000000000000" pitchFamily="2" charset="2"/>
                        <a:buChar char="§"/>
                      </a:pPr>
                      <a:r>
                        <a:rPr lang="en-US" sz="3200" baseline="0" dirty="0" smtClean="0"/>
                        <a:t>Everyone: Collaboration, advocacy</a:t>
                      </a:r>
                      <a:endParaRPr lang="en-US" sz="3200" dirty="0"/>
                    </a:p>
                  </a:txBody>
                  <a:tcPr/>
                </a:tc>
                <a:extLst>
                  <a:ext uri="{0D108BD9-81ED-4DB2-BD59-A6C34878D82A}">
                    <a16:rowId xmlns:a16="http://schemas.microsoft.com/office/drawing/2014/main" val="10002"/>
                  </a:ext>
                </a:extLst>
              </a:tr>
            </a:tbl>
          </a:graphicData>
        </a:graphic>
      </p:graphicFrame>
      <p:sp>
        <p:nvSpPr>
          <p:cNvPr id="3" name="Title 3"/>
          <p:cNvSpPr txBox="1">
            <a:spLocks/>
          </p:cNvSpPr>
          <p:nvPr/>
        </p:nvSpPr>
        <p:spPr>
          <a:xfrm>
            <a:off x="438150" y="286605"/>
            <a:ext cx="113157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dirty="0" smtClean="0">
                <a:latin typeface="+mn-lt"/>
              </a:rPr>
              <a:t>Recap – System built for multiple purposes </a:t>
            </a:r>
            <a:endParaRPr lang="en-US" dirty="0">
              <a:latin typeface="+mn-lt"/>
            </a:endParaRPr>
          </a:p>
        </p:txBody>
      </p:sp>
    </p:spTree>
    <p:extLst>
      <p:ext uri="{BB962C8B-B14F-4D97-AF65-F5344CB8AC3E}">
        <p14:creationId xmlns:p14="http://schemas.microsoft.com/office/powerpoint/2010/main" val="2987950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571500"/>
            <a:ext cx="10325100" cy="1143000"/>
          </a:xfrm>
          <a:noFill/>
        </p:spPr>
        <p:txBody>
          <a:bodyPr/>
          <a:lstStyle/>
          <a:p>
            <a:r>
              <a:rPr lang="en-US" dirty="0" smtClean="0">
                <a:latin typeface="+mn-lt"/>
              </a:rPr>
              <a:t>Project Board Purpose</a:t>
            </a:r>
            <a:endParaRPr lang="en-US" dirty="0">
              <a:latin typeface="+mn-lt"/>
            </a:endParaRPr>
          </a:p>
        </p:txBody>
      </p:sp>
      <p:sp>
        <p:nvSpPr>
          <p:cNvPr id="3" name="Content Placeholder 2"/>
          <p:cNvSpPr>
            <a:spLocks noGrp="1"/>
          </p:cNvSpPr>
          <p:nvPr>
            <p:ph idx="1"/>
          </p:nvPr>
        </p:nvSpPr>
        <p:spPr>
          <a:xfrm>
            <a:off x="1238249" y="1962152"/>
            <a:ext cx="10629901" cy="5343419"/>
          </a:xfrm>
        </p:spPr>
        <p:txBody>
          <a:bodyPr>
            <a:normAutofit/>
          </a:bodyPr>
          <a:lstStyle/>
          <a:p>
            <a:pPr marL="0" indent="0">
              <a:buNone/>
            </a:pPr>
            <a:r>
              <a:rPr lang="en-US" sz="3400" dirty="0" smtClean="0"/>
              <a:t>New </a:t>
            </a:r>
            <a:r>
              <a:rPr lang="en-US" sz="3400" dirty="0"/>
              <a:t>system </a:t>
            </a:r>
            <a:r>
              <a:rPr lang="en-US" sz="3400" dirty="0" smtClean="0"/>
              <a:t>that aims to reduce duplicative </a:t>
            </a:r>
            <a:r>
              <a:rPr lang="en-US" sz="3400" dirty="0"/>
              <a:t>data entry </a:t>
            </a:r>
            <a:r>
              <a:rPr lang="en-US" sz="3400" dirty="0" smtClean="0"/>
              <a:t>efforts and make data </a:t>
            </a:r>
            <a:r>
              <a:rPr lang="en-US" sz="3400" dirty="0"/>
              <a:t>accessible for multiple </a:t>
            </a:r>
            <a:r>
              <a:rPr lang="en-US" sz="3400" dirty="0" smtClean="0"/>
              <a:t>purposes</a:t>
            </a:r>
            <a:r>
              <a:rPr lang="en-US" sz="3400" dirty="0"/>
              <a:t>. </a:t>
            </a:r>
            <a:r>
              <a:rPr lang="en-US" sz="3400" dirty="0" smtClean="0"/>
              <a:t>Replaced DANRIS-X, CASA, and Academic Online Program Review. Designed to manage information for the following purposes:</a:t>
            </a:r>
          </a:p>
          <a:p>
            <a:pPr>
              <a:buFont typeface="Wingdings" panose="05000000000000000000" pitchFamily="2" charset="2"/>
              <a:buChar char="v"/>
            </a:pPr>
            <a:r>
              <a:rPr lang="en-US" sz="3400" b="1" u="sng" dirty="0"/>
              <a:t>A</a:t>
            </a:r>
            <a:r>
              <a:rPr lang="en-US" sz="3400" u="sng" dirty="0" smtClean="0"/>
              <a:t>cademic Merit and Promotion</a:t>
            </a:r>
            <a:endParaRPr lang="en-US" sz="3400" dirty="0" smtClean="0"/>
          </a:p>
          <a:p>
            <a:pPr>
              <a:buFont typeface="Wingdings" panose="05000000000000000000" pitchFamily="2" charset="2"/>
              <a:buChar char="v"/>
            </a:pPr>
            <a:r>
              <a:rPr lang="en-US" sz="3400" b="1" u="sng" dirty="0"/>
              <a:t>A</a:t>
            </a:r>
            <a:r>
              <a:rPr lang="en-US" sz="3400" u="sng" dirty="0" smtClean="0"/>
              <a:t>ccountability</a:t>
            </a:r>
            <a:endParaRPr lang="en-US" sz="3400" dirty="0"/>
          </a:p>
          <a:p>
            <a:pPr>
              <a:buFont typeface="Wingdings" panose="05000000000000000000" pitchFamily="2" charset="2"/>
              <a:buChar char="v"/>
            </a:pPr>
            <a:r>
              <a:rPr lang="en-US" sz="3400" b="1" u="sng" dirty="0"/>
              <a:t>A</a:t>
            </a:r>
            <a:r>
              <a:rPr lang="en-US" sz="3400" u="sng" dirty="0" smtClean="0"/>
              <a:t>dvocacy Efforts</a:t>
            </a:r>
          </a:p>
        </p:txBody>
      </p:sp>
    </p:spTree>
    <p:extLst>
      <p:ext uri="{BB962C8B-B14F-4D97-AF65-F5344CB8AC3E}">
        <p14:creationId xmlns:p14="http://schemas.microsoft.com/office/powerpoint/2010/main" val="7070989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Next Steps – Priorities for SFY20 </a:t>
            </a:r>
            <a:endParaRPr lang="en-US" dirty="0">
              <a:latin typeface="+mn-lt"/>
            </a:endParaRPr>
          </a:p>
        </p:txBody>
      </p:sp>
      <p:sp>
        <p:nvSpPr>
          <p:cNvPr id="3" name="Content Placeholder 2"/>
          <p:cNvSpPr>
            <a:spLocks noGrp="1"/>
          </p:cNvSpPr>
          <p:nvPr>
            <p:ph idx="1"/>
          </p:nvPr>
        </p:nvSpPr>
        <p:spPr>
          <a:xfrm>
            <a:off x="841248" y="1737362"/>
            <a:ext cx="10860345" cy="4023360"/>
          </a:xfrm>
        </p:spPr>
        <p:txBody>
          <a:bodyPr>
            <a:noAutofit/>
          </a:bodyPr>
          <a:lstStyle/>
          <a:p>
            <a:pPr>
              <a:buFont typeface="Wingdings" panose="05000000000000000000" pitchFamily="2" charset="2"/>
              <a:buChar char="q"/>
            </a:pPr>
            <a:r>
              <a:rPr lang="en-US" sz="2400" dirty="0" smtClean="0">
                <a:solidFill>
                  <a:schemeClr val="tx1"/>
                </a:solidFill>
              </a:rPr>
              <a:t>Continue “rollover to FFY19” – clientele group compliance status, dossier export, AE/M/P actions</a:t>
            </a:r>
            <a:endParaRPr lang="en-US" sz="2400" dirty="0" smtClean="0">
              <a:solidFill>
                <a:schemeClr val="tx1"/>
              </a:solidFill>
            </a:endParaRPr>
          </a:p>
          <a:p>
            <a:pPr>
              <a:buFont typeface="Wingdings" panose="05000000000000000000" pitchFamily="2" charset="2"/>
              <a:buChar char="q"/>
            </a:pPr>
            <a:r>
              <a:rPr lang="en-US" sz="2400" dirty="0" smtClean="0">
                <a:solidFill>
                  <a:schemeClr val="tx1"/>
                </a:solidFill>
              </a:rPr>
              <a:t>Continue modifications to Project Board to reflect changes to AE/M/P guidelines</a:t>
            </a:r>
          </a:p>
          <a:p>
            <a:pPr>
              <a:buFont typeface="Wingdings" panose="05000000000000000000" pitchFamily="2" charset="2"/>
              <a:buChar char="q"/>
            </a:pPr>
            <a:r>
              <a:rPr lang="en-US" sz="2400" dirty="0" smtClean="0">
                <a:solidFill>
                  <a:schemeClr val="tx1"/>
                </a:solidFill>
              </a:rPr>
              <a:t>Explore tool: Ability to search by academic name, project fields, multiple keyword searches</a:t>
            </a:r>
          </a:p>
          <a:p>
            <a:pPr>
              <a:buFont typeface="Wingdings" panose="05000000000000000000" pitchFamily="2" charset="2"/>
              <a:buChar char="q"/>
            </a:pPr>
            <a:r>
              <a:rPr lang="en-US" sz="2400" dirty="0" smtClean="0">
                <a:solidFill>
                  <a:schemeClr val="tx1"/>
                </a:solidFill>
              </a:rPr>
              <a:t>General maintenance (reduce repetitive logins)</a:t>
            </a:r>
          </a:p>
          <a:p>
            <a:pPr>
              <a:buFont typeface="Wingdings" panose="05000000000000000000" pitchFamily="2" charset="2"/>
              <a:buChar char="q"/>
            </a:pPr>
            <a:r>
              <a:rPr lang="en-US" sz="2400" dirty="0" smtClean="0">
                <a:solidFill>
                  <a:schemeClr val="tx1"/>
                </a:solidFill>
              </a:rPr>
              <a:t>Increase user efficiency (more time stamps, adding emeriti to ANR collaborator search, add additional ways to report attendance without demographics)</a:t>
            </a:r>
          </a:p>
          <a:p>
            <a:pPr>
              <a:buFont typeface="Wingdings" panose="05000000000000000000" pitchFamily="2" charset="2"/>
              <a:buChar char="q"/>
            </a:pPr>
            <a:r>
              <a:rPr lang="en-US" sz="2400" dirty="0" smtClean="0">
                <a:solidFill>
                  <a:schemeClr val="tx1"/>
                </a:solidFill>
              </a:rPr>
              <a:t>Increase retrievals and enhance dashboards for administrators</a:t>
            </a:r>
          </a:p>
          <a:p>
            <a:pPr>
              <a:buFont typeface="Wingdings" panose="05000000000000000000" pitchFamily="2" charset="2"/>
              <a:buChar char="q"/>
            </a:pPr>
            <a:r>
              <a:rPr lang="en-US" sz="2400" dirty="0" smtClean="0">
                <a:solidFill>
                  <a:schemeClr val="tx1"/>
                </a:solidFill>
              </a:rPr>
              <a:t>Limited budget and resources, but continue to submit issues/bugs!</a:t>
            </a:r>
            <a:endParaRPr lang="en-US" sz="2400" dirty="0" smtClean="0">
              <a:solidFill>
                <a:schemeClr val="tx1"/>
              </a:solidFill>
            </a:endParaRPr>
          </a:p>
        </p:txBody>
      </p:sp>
    </p:spTree>
    <p:extLst>
      <p:ext uri="{BB962C8B-B14F-4D97-AF65-F5344CB8AC3E}">
        <p14:creationId xmlns:p14="http://schemas.microsoft.com/office/powerpoint/2010/main" val="15426049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Annual County Reports</a:t>
            </a:r>
            <a:endParaRPr lang="en-US" dirty="0">
              <a:latin typeface="+mn-lt"/>
            </a:endParaRPr>
          </a:p>
        </p:txBody>
      </p:sp>
      <p:sp>
        <p:nvSpPr>
          <p:cNvPr id="3" name="Content Placeholder 2"/>
          <p:cNvSpPr>
            <a:spLocks noGrp="1"/>
          </p:cNvSpPr>
          <p:nvPr>
            <p:ph idx="1"/>
          </p:nvPr>
        </p:nvSpPr>
        <p:spPr>
          <a:xfrm>
            <a:off x="713874" y="1813650"/>
            <a:ext cx="10996863" cy="4023360"/>
          </a:xfrm>
        </p:spPr>
        <p:txBody>
          <a:bodyPr>
            <a:noAutofit/>
          </a:bodyPr>
          <a:lstStyle/>
          <a:p>
            <a:pPr>
              <a:buFont typeface="Wingdings" panose="05000000000000000000" pitchFamily="2" charset="2"/>
              <a:buChar char="v"/>
            </a:pPr>
            <a:r>
              <a:rPr lang="en-US" sz="2800" dirty="0" smtClean="0">
                <a:solidFill>
                  <a:schemeClr val="tx1"/>
                </a:solidFill>
              </a:rPr>
              <a:t>FFY18 county reports provided by Program Planning &amp; Evaluation (PPE) in December 2019 </a:t>
            </a:r>
            <a:endParaRPr lang="en-US" sz="2800" dirty="0">
              <a:solidFill>
                <a:schemeClr val="tx1"/>
              </a:solidFill>
            </a:endParaRPr>
          </a:p>
          <a:p>
            <a:pPr>
              <a:buFont typeface="Wingdings" panose="05000000000000000000" pitchFamily="2" charset="2"/>
              <a:buChar char="v"/>
            </a:pPr>
            <a:r>
              <a:rPr lang="en-US" sz="2800" dirty="0" smtClean="0">
                <a:solidFill>
                  <a:schemeClr val="tx1"/>
                </a:solidFill>
              </a:rPr>
              <a:t>Includes Project Board and Statewide Program data for all academics/programs assigned to county</a:t>
            </a:r>
          </a:p>
          <a:p>
            <a:pPr>
              <a:buFont typeface="Wingdings" panose="05000000000000000000" pitchFamily="2" charset="2"/>
              <a:buChar char="v"/>
            </a:pPr>
            <a:r>
              <a:rPr lang="en-US" sz="2800" dirty="0" smtClean="0">
                <a:solidFill>
                  <a:schemeClr val="tx1"/>
                </a:solidFill>
              </a:rPr>
              <a:t> By the numbers include outputs, reach, and volunteer hours</a:t>
            </a:r>
          </a:p>
          <a:p>
            <a:pPr>
              <a:buFont typeface="Wingdings" panose="05000000000000000000" pitchFamily="2" charset="2"/>
              <a:buChar char="v"/>
            </a:pPr>
            <a:r>
              <a:rPr lang="en-US" sz="2800" dirty="0" smtClean="0">
                <a:solidFill>
                  <a:schemeClr val="tx1"/>
                </a:solidFill>
              </a:rPr>
              <a:t>Public Value pages include outcome stories bulleted by condition change</a:t>
            </a:r>
          </a:p>
          <a:p>
            <a:pPr>
              <a:buFont typeface="Wingdings" panose="05000000000000000000" pitchFamily="2" charset="2"/>
              <a:buChar char="v"/>
            </a:pPr>
            <a:r>
              <a:rPr lang="en-US" sz="2800" dirty="0" smtClean="0">
                <a:solidFill>
                  <a:schemeClr val="tx1"/>
                </a:solidFill>
              </a:rPr>
              <a:t>FFY19 county reports hopefully distributed Nov. 2020 (CDs indicated that they may be used in January and June for meetings with county)</a:t>
            </a:r>
            <a:endParaRPr lang="en-US" sz="2800" dirty="0" smtClean="0">
              <a:solidFill>
                <a:srgbClr val="FF0000"/>
              </a:solidFill>
            </a:endParaRPr>
          </a:p>
          <a:p>
            <a:pPr>
              <a:buFont typeface="Wingdings" panose="05000000000000000000" pitchFamily="2" charset="2"/>
              <a:buChar char="q"/>
            </a:pPr>
            <a:endParaRPr lang="en-US" sz="2800" dirty="0" smtClean="0">
              <a:solidFill>
                <a:schemeClr val="tx1"/>
              </a:solidFill>
            </a:endParaRPr>
          </a:p>
        </p:txBody>
      </p:sp>
    </p:spTree>
    <p:extLst>
      <p:ext uri="{BB962C8B-B14F-4D97-AF65-F5344CB8AC3E}">
        <p14:creationId xmlns:p14="http://schemas.microsoft.com/office/powerpoint/2010/main" val="29483185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Reflection</a:t>
            </a:r>
            <a:endParaRPr lang="en-US" dirty="0">
              <a:solidFill>
                <a:srgbClr val="FF0000"/>
              </a:solidFill>
              <a:latin typeface="+mn-lt"/>
            </a:endParaRPr>
          </a:p>
        </p:txBody>
      </p:sp>
      <p:sp>
        <p:nvSpPr>
          <p:cNvPr id="3" name="Content Placeholder 2"/>
          <p:cNvSpPr>
            <a:spLocks noGrp="1"/>
          </p:cNvSpPr>
          <p:nvPr>
            <p:ph idx="1"/>
          </p:nvPr>
        </p:nvSpPr>
        <p:spPr/>
        <p:txBody>
          <a:bodyPr>
            <a:noAutofit/>
          </a:bodyPr>
          <a:lstStyle/>
          <a:p>
            <a:pPr marL="514350" indent="-514350">
              <a:buFont typeface="+mj-lt"/>
              <a:buAutoNum type="arabicPeriod"/>
            </a:pPr>
            <a:r>
              <a:rPr lang="en-US" sz="4000" dirty="0" smtClean="0"/>
              <a:t>Complete the anonymous poll</a:t>
            </a:r>
            <a:endParaRPr lang="en-US" sz="4000" dirty="0"/>
          </a:p>
          <a:p>
            <a:pPr marL="514350" indent="-514350">
              <a:buFont typeface="+mj-lt"/>
              <a:buAutoNum type="arabicPeriod"/>
            </a:pPr>
            <a:r>
              <a:rPr lang="en-US" sz="4000" dirty="0" smtClean="0"/>
              <a:t>Unmute and share or use </a:t>
            </a:r>
            <a:r>
              <a:rPr lang="en-US" sz="4000" dirty="0" err="1" smtClean="0"/>
              <a:t>chatbox</a:t>
            </a:r>
            <a:r>
              <a:rPr lang="en-US" sz="4000" dirty="0" smtClean="0"/>
              <a:t> to describe what you liked about today’s training and could be improved. </a:t>
            </a:r>
          </a:p>
          <a:p>
            <a:pPr marL="514350" indent="-514350">
              <a:buFont typeface="+mj-lt"/>
              <a:buAutoNum type="arabicPeriod"/>
            </a:pPr>
            <a:r>
              <a:rPr lang="en-US" sz="4000" dirty="0" smtClean="0"/>
              <a:t>Technical assistance hour begins at 2PM</a:t>
            </a:r>
            <a:endParaRPr lang="en-US" sz="4000" dirty="0"/>
          </a:p>
        </p:txBody>
      </p:sp>
    </p:spTree>
    <p:extLst>
      <p:ext uri="{BB962C8B-B14F-4D97-AF65-F5344CB8AC3E}">
        <p14:creationId xmlns:p14="http://schemas.microsoft.com/office/powerpoint/2010/main" val="4577890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71500"/>
            <a:ext cx="10972800" cy="1143000"/>
          </a:xfrm>
          <a:noFill/>
        </p:spPr>
        <p:txBody>
          <a:bodyPr/>
          <a:lstStyle/>
          <a:p>
            <a:r>
              <a:rPr lang="en-US" dirty="0" smtClean="0">
                <a:latin typeface="+mn-lt"/>
              </a:rPr>
              <a:t>Contact Information</a:t>
            </a:r>
            <a:endParaRPr lang="en-US" dirty="0">
              <a:latin typeface="+mn-lt"/>
            </a:endParaRPr>
          </a:p>
        </p:txBody>
      </p:sp>
      <p:sp>
        <p:nvSpPr>
          <p:cNvPr id="3" name="Content Placeholder 2"/>
          <p:cNvSpPr>
            <a:spLocks noGrp="1"/>
          </p:cNvSpPr>
          <p:nvPr>
            <p:ph idx="1"/>
          </p:nvPr>
        </p:nvSpPr>
        <p:spPr>
          <a:xfrm>
            <a:off x="1104900" y="1962150"/>
            <a:ext cx="10782300" cy="4438650"/>
          </a:xfrm>
        </p:spPr>
        <p:txBody>
          <a:bodyPr>
            <a:noAutofit/>
          </a:bodyPr>
          <a:lstStyle/>
          <a:p>
            <a:pPr>
              <a:buFont typeface="Wingdings" panose="05000000000000000000" pitchFamily="2" charset="2"/>
              <a:buChar char="Ø"/>
            </a:pPr>
            <a:r>
              <a:rPr lang="en-US" sz="3200" dirty="0" smtClean="0">
                <a:solidFill>
                  <a:schemeClr val="tx1"/>
                </a:solidFill>
              </a:rPr>
              <a:t>Help site: </a:t>
            </a:r>
            <a:r>
              <a:rPr lang="en-US" sz="3200" dirty="0" smtClean="0">
                <a:solidFill>
                  <a:schemeClr val="tx1"/>
                </a:solidFill>
                <a:hlinkClick r:id="rId3"/>
              </a:rPr>
              <a:t> http</a:t>
            </a:r>
            <a:r>
              <a:rPr lang="en-US" sz="3200" dirty="0">
                <a:solidFill>
                  <a:schemeClr val="tx1"/>
                </a:solidFill>
                <a:hlinkClick r:id="rId3"/>
              </a:rPr>
              <a:t>://ucanr.edu/sites/ProjectBoardHelp/</a:t>
            </a:r>
            <a:endParaRPr lang="en-US" sz="3200" dirty="0">
              <a:solidFill>
                <a:schemeClr val="tx1"/>
              </a:solidFill>
            </a:endParaRPr>
          </a:p>
          <a:p>
            <a:pPr>
              <a:buFont typeface="Wingdings" panose="05000000000000000000" pitchFamily="2" charset="2"/>
              <a:buChar char="Ø"/>
            </a:pPr>
            <a:r>
              <a:rPr lang="en-US" sz="3200" dirty="0">
                <a:solidFill>
                  <a:schemeClr val="tx1"/>
                </a:solidFill>
              </a:rPr>
              <a:t>General Project Board and Program Planning and Evaluation questions: Kit Alviz (</a:t>
            </a:r>
            <a:r>
              <a:rPr lang="en-US" sz="3200" dirty="0">
                <a:solidFill>
                  <a:schemeClr val="tx1"/>
                </a:solidFill>
                <a:hlinkClick r:id="rId4"/>
              </a:rPr>
              <a:t>kit.alviz@ucop.edu</a:t>
            </a:r>
            <a:r>
              <a:rPr lang="en-US" sz="3200" dirty="0">
                <a:solidFill>
                  <a:schemeClr val="tx1"/>
                </a:solidFill>
              </a:rPr>
              <a:t>) or Chris Hanson </a:t>
            </a:r>
            <a:r>
              <a:rPr lang="fr-FR" sz="3200" dirty="0">
                <a:solidFill>
                  <a:schemeClr val="tx1"/>
                </a:solidFill>
              </a:rPr>
              <a:t>(</a:t>
            </a:r>
            <a:r>
              <a:rPr lang="fr-FR" sz="3200" dirty="0">
                <a:solidFill>
                  <a:schemeClr val="tx1"/>
                </a:solidFill>
                <a:hlinkClick r:id="rId5"/>
              </a:rPr>
              <a:t>christopher.hanson@ucop.edu</a:t>
            </a:r>
            <a:r>
              <a:rPr lang="fr-FR" sz="3200" dirty="0">
                <a:solidFill>
                  <a:schemeClr val="tx1"/>
                </a:solidFill>
              </a:rPr>
              <a:t>)</a:t>
            </a:r>
            <a:endParaRPr lang="en-US" sz="3200" dirty="0">
              <a:solidFill>
                <a:schemeClr val="tx1"/>
              </a:solidFill>
            </a:endParaRPr>
          </a:p>
          <a:p>
            <a:pPr>
              <a:buFont typeface="Wingdings" panose="05000000000000000000" pitchFamily="2" charset="2"/>
              <a:buChar char="Ø"/>
            </a:pPr>
            <a:r>
              <a:rPr lang="en-US" sz="3200" dirty="0">
                <a:solidFill>
                  <a:schemeClr val="tx1"/>
                </a:solidFill>
              </a:rPr>
              <a:t>Annual Evaluation, Merit, or Promotion Dossier/Academic Human Resource questions: Kim Ingram (</a:t>
            </a:r>
            <a:r>
              <a:rPr lang="en-US" sz="3200" dirty="0">
                <a:solidFill>
                  <a:schemeClr val="tx1"/>
                </a:solidFill>
                <a:hlinkClick r:id="rId6"/>
              </a:rPr>
              <a:t>kcingram@ucanr.edu</a:t>
            </a:r>
            <a:r>
              <a:rPr lang="en-US" sz="3200" dirty="0">
                <a:solidFill>
                  <a:schemeClr val="tx1"/>
                </a:solidFill>
              </a:rPr>
              <a:t>)</a:t>
            </a:r>
          </a:p>
          <a:p>
            <a:pPr>
              <a:buFont typeface="Wingdings" panose="05000000000000000000" pitchFamily="2" charset="2"/>
              <a:buChar char="Ø"/>
            </a:pPr>
            <a:r>
              <a:rPr lang="en-US" sz="3200" dirty="0">
                <a:solidFill>
                  <a:schemeClr val="tx1"/>
                </a:solidFill>
              </a:rPr>
              <a:t>Civil Rights Compliance/Affirmative Action questions: David White (</a:t>
            </a:r>
            <a:r>
              <a:rPr lang="en-US" sz="3200" dirty="0">
                <a:solidFill>
                  <a:schemeClr val="tx1"/>
                </a:solidFill>
                <a:hlinkClick r:id="rId7"/>
              </a:rPr>
              <a:t>dewhite@ucanr.edu</a:t>
            </a:r>
            <a:r>
              <a:rPr lang="en-US" sz="3200" dirty="0">
                <a:solidFill>
                  <a:schemeClr val="tx1"/>
                </a:solidFill>
              </a:rPr>
              <a:t>)</a:t>
            </a:r>
          </a:p>
        </p:txBody>
      </p:sp>
    </p:spTree>
    <p:extLst>
      <p:ext uri="{BB962C8B-B14F-4D97-AF65-F5344CB8AC3E}">
        <p14:creationId xmlns:p14="http://schemas.microsoft.com/office/powerpoint/2010/main" val="8990433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6000" dirty="0" smtClean="0"/>
              <a:t>Technical Assistance Hour</a:t>
            </a:r>
            <a:br>
              <a:rPr lang="en-US" sz="6000" dirty="0" smtClean="0"/>
            </a:br>
            <a:r>
              <a:rPr lang="en-US" sz="6000" dirty="0" smtClean="0"/>
              <a:t/>
            </a:r>
            <a:br>
              <a:rPr lang="en-US" sz="6000" dirty="0" smtClean="0"/>
            </a:br>
            <a:r>
              <a:rPr lang="en-US" sz="2800" dirty="0" smtClean="0"/>
              <a:t>Use </a:t>
            </a:r>
            <a:r>
              <a:rPr lang="en-US" sz="2800" dirty="0" err="1" smtClean="0"/>
              <a:t>chatbox</a:t>
            </a:r>
            <a:r>
              <a:rPr lang="en-US" sz="2800" dirty="0" smtClean="0"/>
              <a:t> or </a:t>
            </a:r>
            <a:r>
              <a:rPr lang="en-US" sz="2800" dirty="0" smtClean="0"/>
              <a:t>unmute to use your microphone</a:t>
            </a:r>
            <a:endParaRPr lang="en-US" sz="28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596401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latin typeface="+mn-lt"/>
              </a:rPr>
              <a:t>Overview of Changes to Annual Evaluation</a:t>
            </a:r>
            <a:endParaRPr lang="en-US" dirty="0">
              <a:solidFill>
                <a:schemeClr val="tx2"/>
              </a:solidFill>
              <a:latin typeface="+mn-lt"/>
            </a:endParaRPr>
          </a:p>
        </p:txBody>
      </p:sp>
      <p:sp>
        <p:nvSpPr>
          <p:cNvPr id="3" name="Content Placeholder 2"/>
          <p:cNvSpPr>
            <a:spLocks noGrp="1"/>
          </p:cNvSpPr>
          <p:nvPr>
            <p:ph idx="1"/>
          </p:nvPr>
        </p:nvSpPr>
        <p:spPr>
          <a:xfrm>
            <a:off x="1097280" y="1737362"/>
            <a:ext cx="10942320" cy="4131732"/>
          </a:xfrm>
        </p:spPr>
        <p:txBody>
          <a:bodyPr>
            <a:noAutofit/>
          </a:bodyPr>
          <a:lstStyle/>
          <a:p>
            <a:pPr>
              <a:buFont typeface="Arial" panose="020B0604020202020204" pitchFamily="34" charset="0"/>
              <a:buChar char="•"/>
            </a:pPr>
            <a:r>
              <a:rPr lang="en-US" sz="2800" dirty="0" smtClean="0"/>
              <a:t>Annual Evaluation significantly streamlined</a:t>
            </a:r>
          </a:p>
          <a:p>
            <a:pPr lvl="1">
              <a:buFont typeface="Arial" panose="020B0604020202020204" pitchFamily="34" charset="0"/>
              <a:buChar char="•"/>
            </a:pPr>
            <a:r>
              <a:rPr lang="en-US" sz="2800" dirty="0"/>
              <a:t>Progress against goals </a:t>
            </a:r>
            <a:r>
              <a:rPr lang="en-US" sz="2800" dirty="0" smtClean="0"/>
              <a:t>table, sabbatical leave and report if applicable, work plan if applicable, and goals for coming year (not done in Project Board)</a:t>
            </a:r>
            <a:endParaRPr lang="en-US" sz="2800" dirty="0"/>
          </a:p>
          <a:p>
            <a:pPr lvl="1">
              <a:buFont typeface="Arial" panose="020B0604020202020204" pitchFamily="34" charset="0"/>
              <a:buChar char="•"/>
            </a:pPr>
            <a:r>
              <a:rPr lang="en-US" sz="2800" dirty="0"/>
              <a:t>Programmatic themes narratives with outcomes/impacts (copy/paste text </a:t>
            </a:r>
            <a:r>
              <a:rPr lang="en-US" sz="2800" dirty="0" smtClean="0"/>
              <a:t>between MS Word and Project Board) </a:t>
            </a:r>
            <a:endParaRPr lang="en-US" sz="2800" dirty="0" smtClean="0"/>
          </a:p>
          <a:p>
            <a:pPr lvl="1">
              <a:buFont typeface="Arial" panose="020B0604020202020204" pitchFamily="34" charset="0"/>
              <a:buChar char="•"/>
            </a:pPr>
            <a:r>
              <a:rPr lang="en-US" sz="2800" dirty="0" smtClean="0"/>
              <a:t>Reporting </a:t>
            </a:r>
            <a:r>
              <a:rPr lang="en-US" sz="2800" dirty="0" smtClean="0"/>
              <a:t>checklist replaces:</a:t>
            </a:r>
          </a:p>
          <a:p>
            <a:pPr lvl="2">
              <a:buFont typeface="Arial" panose="020B0604020202020204" pitchFamily="34" charset="0"/>
              <a:buChar char="•"/>
            </a:pPr>
            <a:r>
              <a:rPr lang="en-US" sz="2800" dirty="0" smtClean="0"/>
              <a:t>Project and activities tables</a:t>
            </a:r>
          </a:p>
          <a:p>
            <a:pPr lvl="2">
              <a:buFont typeface="Arial" panose="020B0604020202020204" pitchFamily="34" charset="0"/>
              <a:buChar char="•"/>
            </a:pPr>
            <a:r>
              <a:rPr lang="en-US" sz="2800" dirty="0" smtClean="0"/>
              <a:t>Publication lists</a:t>
            </a:r>
          </a:p>
        </p:txBody>
      </p:sp>
    </p:spTree>
    <p:extLst>
      <p:ext uri="{BB962C8B-B14F-4D97-AF65-F5344CB8AC3E}">
        <p14:creationId xmlns:p14="http://schemas.microsoft.com/office/powerpoint/2010/main" val="1908279305"/>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latin typeface="+mn-lt"/>
              </a:rPr>
              <a:t>Overview of Changes to Merit/Promotion</a:t>
            </a:r>
            <a:endParaRPr lang="en-US" dirty="0">
              <a:solidFill>
                <a:schemeClr val="tx2"/>
              </a:solidFill>
              <a:latin typeface="+mn-lt"/>
            </a:endParaRPr>
          </a:p>
        </p:txBody>
      </p:sp>
      <p:sp>
        <p:nvSpPr>
          <p:cNvPr id="3" name="Content Placeholder 2"/>
          <p:cNvSpPr>
            <a:spLocks noGrp="1"/>
          </p:cNvSpPr>
          <p:nvPr>
            <p:ph idx="1"/>
          </p:nvPr>
        </p:nvSpPr>
        <p:spPr>
          <a:xfrm>
            <a:off x="1097280" y="1737362"/>
            <a:ext cx="10942320" cy="4131732"/>
          </a:xfrm>
        </p:spPr>
        <p:txBody>
          <a:bodyPr>
            <a:noAutofit/>
          </a:bodyPr>
          <a:lstStyle/>
          <a:p>
            <a:pPr>
              <a:buFont typeface="Arial" panose="020B0604020202020204" pitchFamily="34" charset="0"/>
              <a:buChar char="•"/>
            </a:pPr>
            <a:r>
              <a:rPr lang="en-US" sz="2800" dirty="0" smtClean="0"/>
              <a:t>Merit and Promotion packages</a:t>
            </a:r>
          </a:p>
          <a:p>
            <a:pPr lvl="1">
              <a:buFont typeface="Arial" panose="020B0604020202020204" pitchFamily="34" charset="0"/>
              <a:buChar char="•"/>
            </a:pPr>
            <a:r>
              <a:rPr lang="en-US" sz="2800" dirty="0" smtClean="0"/>
              <a:t>Themes/Program Summary Narrative are generally the same but with more content guidance. Copy/paste between MS Word and Project Board and/or use the dossier export.</a:t>
            </a:r>
            <a:endParaRPr lang="en-US" sz="2800" dirty="0"/>
          </a:p>
          <a:p>
            <a:pPr lvl="1">
              <a:buFont typeface="Arial" panose="020B0604020202020204" pitchFamily="34" charset="0"/>
              <a:buChar char="•"/>
            </a:pPr>
            <a:r>
              <a:rPr lang="en-US" sz="2800" dirty="0" smtClean="0"/>
              <a:t>Project and activities tables are optional; this section is now less prescriptive. Tables can be replaced with “supporting documentation” (e.g., enhanced CV with links and paragraph descriptions). Dossier export will still provide tables if you choose to continue table approach. </a:t>
            </a:r>
          </a:p>
          <a:p>
            <a:pPr lvl="1">
              <a:buFont typeface="Arial" panose="020B0604020202020204" pitchFamily="34" charset="0"/>
              <a:buChar char="•"/>
            </a:pPr>
            <a:r>
              <a:rPr lang="en-US" sz="2800" dirty="0" smtClean="0"/>
              <a:t>Projects and Extension Activities/Contacts are still required in Project Board for organizational reporting</a:t>
            </a:r>
            <a:r>
              <a:rPr lang="en-US" sz="2800" dirty="0"/>
              <a:t>.</a:t>
            </a:r>
            <a:endParaRPr lang="en-US" sz="2800" dirty="0" smtClean="0"/>
          </a:p>
        </p:txBody>
      </p:sp>
    </p:spTree>
    <p:extLst>
      <p:ext uri="{BB962C8B-B14F-4D97-AF65-F5344CB8AC3E}">
        <p14:creationId xmlns:p14="http://schemas.microsoft.com/office/powerpoint/2010/main" val="356454332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latin typeface="+mn-lt"/>
              </a:rPr>
              <a:t>Timeline</a:t>
            </a:r>
            <a:endParaRPr lang="en-US" dirty="0">
              <a:latin typeface="+mn-lt"/>
            </a:endParaRPr>
          </a:p>
        </p:txBody>
      </p:sp>
      <p:sp>
        <p:nvSpPr>
          <p:cNvPr id="3" name="Content Placeholder 2"/>
          <p:cNvSpPr>
            <a:spLocks noGrp="1"/>
          </p:cNvSpPr>
          <p:nvPr>
            <p:ph idx="1"/>
          </p:nvPr>
        </p:nvSpPr>
        <p:spPr>
          <a:xfrm>
            <a:off x="1041400" y="1828803"/>
            <a:ext cx="10236200" cy="4525963"/>
          </a:xfrm>
        </p:spPr>
        <p:txBody>
          <a:bodyPr numCol="1">
            <a:noAutofit/>
          </a:bodyPr>
          <a:lstStyle/>
          <a:p>
            <a:pPr marL="0" indent="0">
              <a:buNone/>
            </a:pPr>
            <a:r>
              <a:rPr lang="en-US" sz="3400" b="1" dirty="0"/>
              <a:t>Academics with ANR merit/promotion processes:</a:t>
            </a:r>
          </a:p>
          <a:p>
            <a:pPr>
              <a:buFont typeface="Wingdings" panose="05000000000000000000" pitchFamily="2" charset="2"/>
              <a:buChar char="Ø"/>
            </a:pPr>
            <a:r>
              <a:rPr lang="en-US" sz="3400" dirty="0" smtClean="0"/>
              <a:t>Project </a:t>
            </a:r>
            <a:r>
              <a:rPr lang="en-US" sz="3400" dirty="0"/>
              <a:t>Board </a:t>
            </a:r>
            <a:r>
              <a:rPr lang="en-US" sz="3400" dirty="0" smtClean="0"/>
              <a:t>is open all year and records information for multiple years</a:t>
            </a:r>
            <a:endParaRPr lang="en-US" sz="3400" dirty="0"/>
          </a:p>
          <a:p>
            <a:pPr>
              <a:buFont typeface="Wingdings" panose="05000000000000000000" pitchFamily="2" charset="2"/>
              <a:buChar char="Ø"/>
            </a:pPr>
            <a:r>
              <a:rPr lang="en-US" sz="3400" dirty="0" smtClean="0"/>
              <a:t>November: </a:t>
            </a:r>
            <a:r>
              <a:rPr lang="en-US" sz="3400" dirty="0"/>
              <a:t>Begin compiling AE/M/P packages</a:t>
            </a:r>
          </a:p>
          <a:p>
            <a:pPr>
              <a:buFont typeface="Wingdings" panose="05000000000000000000" pitchFamily="2" charset="2"/>
              <a:buChar char="Ø"/>
            </a:pPr>
            <a:r>
              <a:rPr lang="en-US" sz="3400" dirty="0"/>
              <a:t>February </a:t>
            </a:r>
            <a:r>
              <a:rPr lang="en-US" sz="3400" dirty="0" smtClean="0"/>
              <a:t>1, 2020: </a:t>
            </a:r>
            <a:r>
              <a:rPr lang="en-US" sz="3400" dirty="0"/>
              <a:t>Due </a:t>
            </a:r>
            <a:r>
              <a:rPr lang="en-US" sz="3400" dirty="0" smtClean="0"/>
              <a:t>date in Project Board</a:t>
            </a:r>
            <a:endParaRPr lang="en-US" sz="3400" dirty="0"/>
          </a:p>
          <a:p>
            <a:pPr marL="0" indent="0">
              <a:buNone/>
            </a:pPr>
            <a:r>
              <a:rPr lang="en-US" sz="3400" dirty="0" smtClean="0"/>
              <a:t>Academics with campus merit/promotion have a different timeline</a:t>
            </a:r>
            <a:endParaRPr lang="en-US" sz="3400" dirty="0"/>
          </a:p>
        </p:txBody>
      </p:sp>
    </p:spTree>
    <p:extLst>
      <p:ext uri="{BB962C8B-B14F-4D97-AF65-F5344CB8AC3E}">
        <p14:creationId xmlns:p14="http://schemas.microsoft.com/office/powerpoint/2010/main" val="1479750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How NIFA Uses Reporting Data</a:t>
            </a:r>
            <a:endParaRPr lang="en-US" dirty="0">
              <a:latin typeface="+mn-lt"/>
            </a:endParaRPr>
          </a:p>
        </p:txBody>
      </p:sp>
      <p:sp>
        <p:nvSpPr>
          <p:cNvPr id="3" name="Content Placeholder 2"/>
          <p:cNvSpPr>
            <a:spLocks noGrp="1"/>
          </p:cNvSpPr>
          <p:nvPr>
            <p:ph idx="1"/>
          </p:nvPr>
        </p:nvSpPr>
        <p:spPr/>
        <p:txBody>
          <a:bodyPr>
            <a:noAutofit/>
          </a:bodyPr>
          <a:lstStyle/>
          <a:p>
            <a:pPr>
              <a:buFont typeface="Wingdings" panose="05000000000000000000" pitchFamily="2" charset="2"/>
              <a:buChar char="v"/>
            </a:pPr>
            <a:r>
              <a:rPr lang="en-US" sz="2800" dirty="0" smtClean="0"/>
              <a:t>Annual budget requests and Office of Management &amp; Budget inquiries</a:t>
            </a:r>
          </a:p>
          <a:p>
            <a:pPr>
              <a:buFont typeface="Wingdings" panose="05000000000000000000" pitchFamily="2" charset="2"/>
              <a:buChar char="v"/>
            </a:pPr>
            <a:r>
              <a:rPr lang="en-US" sz="2800" dirty="0" smtClean="0"/>
              <a:t>NIFA budget explanatory notes/USDA Annual Performance Report</a:t>
            </a:r>
          </a:p>
          <a:p>
            <a:pPr>
              <a:buFont typeface="Wingdings" panose="05000000000000000000" pitchFamily="2" charset="2"/>
              <a:buChar char="v"/>
            </a:pPr>
            <a:r>
              <a:rPr lang="en-US" sz="2800" dirty="0" smtClean="0"/>
              <a:t>Congressional inquiries</a:t>
            </a:r>
          </a:p>
          <a:p>
            <a:pPr>
              <a:buFont typeface="Wingdings" panose="05000000000000000000" pitchFamily="2" charset="2"/>
              <a:buChar char="v"/>
            </a:pPr>
            <a:r>
              <a:rPr lang="en-US" sz="2800" dirty="0"/>
              <a:t>Secretary’s travel and speaking engagements</a:t>
            </a:r>
          </a:p>
          <a:p>
            <a:pPr>
              <a:buFont typeface="Wingdings" panose="05000000000000000000" pitchFamily="2" charset="2"/>
              <a:buChar char="v"/>
            </a:pPr>
            <a:r>
              <a:rPr lang="en-US" sz="2800" dirty="0" smtClean="0"/>
              <a:t>Audits and oversight inquiries</a:t>
            </a:r>
          </a:p>
          <a:p>
            <a:pPr>
              <a:buFont typeface="Wingdings" panose="05000000000000000000" pitchFamily="2" charset="2"/>
              <a:buChar char="v"/>
            </a:pPr>
            <a:r>
              <a:rPr lang="en-US" sz="2800" dirty="0" smtClean="0"/>
              <a:t>Other USDA departmental inquiries</a:t>
            </a:r>
          </a:p>
          <a:p>
            <a:pPr>
              <a:buFont typeface="Wingdings" panose="05000000000000000000" pitchFamily="2" charset="2"/>
              <a:buChar char="v"/>
            </a:pPr>
            <a:r>
              <a:rPr lang="en-US" sz="2800" dirty="0" smtClean="0"/>
              <a:t>Scientific emphasis area evaluations</a:t>
            </a:r>
          </a:p>
          <a:p>
            <a:pPr>
              <a:buFont typeface="Wingdings" panose="05000000000000000000" pitchFamily="2" charset="2"/>
              <a:buChar char="v"/>
            </a:pPr>
            <a:endParaRPr lang="en-US" sz="28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5214" y="4476750"/>
            <a:ext cx="5306787"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5808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UC ANR Uses </a:t>
            </a:r>
            <a:r>
              <a:rPr lang="en-US" dirty="0">
                <a:latin typeface="+mn-lt"/>
              </a:rPr>
              <a:t>of Project Board </a:t>
            </a:r>
            <a:r>
              <a:rPr lang="en-US" dirty="0" smtClean="0">
                <a:latin typeface="+mn-lt"/>
              </a:rPr>
              <a:t>information</a:t>
            </a:r>
            <a:endParaRPr lang="en-US" dirty="0">
              <a:latin typeface="+mn-lt"/>
            </a:endParaRPr>
          </a:p>
        </p:txBody>
      </p:sp>
      <p:sp>
        <p:nvSpPr>
          <p:cNvPr id="3" name="Content Placeholder 2"/>
          <p:cNvSpPr>
            <a:spLocks noGrp="1"/>
          </p:cNvSpPr>
          <p:nvPr>
            <p:ph idx="1"/>
          </p:nvPr>
        </p:nvSpPr>
        <p:spPr>
          <a:xfrm>
            <a:off x="758952" y="1752600"/>
            <a:ext cx="11128248" cy="5105400"/>
          </a:xfrm>
        </p:spPr>
        <p:txBody>
          <a:bodyPr>
            <a:normAutofit/>
          </a:bodyPr>
          <a:lstStyle/>
          <a:p>
            <a:pPr>
              <a:buFont typeface="Wingdings" panose="05000000000000000000" pitchFamily="2" charset="2"/>
              <a:buChar char="Ø"/>
            </a:pPr>
            <a:r>
              <a:rPr lang="en-US" sz="2800" dirty="0" smtClean="0">
                <a:effectLst/>
              </a:rPr>
              <a:t>UC ANR's federal plan and report of work (almost $8.5 million) included information from themes, projects, activities/contacts, FTE, publications, and statewide program information</a:t>
            </a:r>
          </a:p>
          <a:p>
            <a:pPr>
              <a:buFont typeface="Wingdings" panose="05000000000000000000" pitchFamily="2" charset="2"/>
              <a:buChar char="Ø"/>
            </a:pPr>
            <a:r>
              <a:rPr lang="en-US" sz="2800" dirty="0" smtClean="0">
                <a:effectLst/>
              </a:rPr>
              <a:t>UC ANR's contributions to the UC annual accountability report, sustainability report, and Office of the President budget reports </a:t>
            </a:r>
          </a:p>
          <a:p>
            <a:pPr>
              <a:buFont typeface="Wingdings" panose="05000000000000000000" pitchFamily="2" charset="2"/>
              <a:buChar char="Ø"/>
            </a:pPr>
            <a:r>
              <a:rPr lang="en-US" sz="2800" dirty="0" smtClean="0">
                <a:effectLst/>
              </a:rPr>
              <a:t>Program planning &amp; </a:t>
            </a:r>
            <a:r>
              <a:rPr lang="en-US" sz="2800" dirty="0"/>
              <a:t>resource allocation </a:t>
            </a:r>
            <a:r>
              <a:rPr lang="en-US" sz="2800" dirty="0" smtClean="0"/>
              <a:t>(to replace Taxonomy and Personnel System) </a:t>
            </a:r>
            <a:endParaRPr lang="en-US" sz="2800" dirty="0"/>
          </a:p>
          <a:p>
            <a:pPr>
              <a:buFont typeface="Wingdings" panose="05000000000000000000" pitchFamily="2" charset="2"/>
              <a:buChar char="Ø"/>
            </a:pPr>
            <a:r>
              <a:rPr lang="en-US" sz="2800" dirty="0" smtClean="0">
                <a:effectLst/>
              </a:rPr>
              <a:t>Legislative/External Requests </a:t>
            </a:r>
            <a:endParaRPr lang="en-US" sz="2800" dirty="0" smtClean="0">
              <a:solidFill>
                <a:srgbClr val="FF0000"/>
              </a:solidFill>
              <a:effectLst/>
            </a:endParaRPr>
          </a:p>
          <a:p>
            <a:pPr>
              <a:buFont typeface="Wingdings" panose="05000000000000000000" pitchFamily="2" charset="2"/>
              <a:buChar char="Ø"/>
            </a:pPr>
            <a:r>
              <a:rPr lang="en-US" sz="2800" dirty="0" smtClean="0">
                <a:effectLst/>
              </a:rPr>
              <a:t>Compliance with federal requirements to maintain funding levels </a:t>
            </a:r>
            <a:r>
              <a:rPr lang="en-US" sz="2800" dirty="0" smtClean="0"/>
              <a:t> (multistate!)</a:t>
            </a:r>
          </a:p>
        </p:txBody>
      </p:sp>
    </p:spTree>
    <p:extLst>
      <p:ext uri="{BB962C8B-B14F-4D97-AF65-F5344CB8AC3E}">
        <p14:creationId xmlns:p14="http://schemas.microsoft.com/office/powerpoint/2010/main" val="1495915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Custom 1">
      <a:dk1>
        <a:sysClr val="windowText" lastClr="000000"/>
      </a:dk1>
      <a:lt1>
        <a:sysClr val="window" lastClr="FFFFFF"/>
      </a:lt1>
      <a:dk2>
        <a:srgbClr val="344068"/>
      </a:dk2>
      <a:lt2>
        <a:srgbClr val="D9E0E6"/>
      </a:lt2>
      <a:accent1>
        <a:srgbClr val="FFC000"/>
      </a:accent1>
      <a:accent2>
        <a:srgbClr val="344068"/>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27928</TotalTime>
  <Words>2959</Words>
  <Application>Microsoft Office PowerPoint</Application>
  <PresentationFormat>Widescreen</PresentationFormat>
  <Paragraphs>359</Paragraphs>
  <Slides>44</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Calibri Light</vt:lpstr>
      <vt:lpstr>Times New Roman</vt:lpstr>
      <vt:lpstr>Wingdings</vt:lpstr>
      <vt:lpstr>Retrospect</vt:lpstr>
      <vt:lpstr>Project Board  Training (ANR M+P)</vt:lpstr>
      <vt:lpstr>Desired Outcomes</vt:lpstr>
      <vt:lpstr>Agenda</vt:lpstr>
      <vt:lpstr>Project Board Purpose</vt:lpstr>
      <vt:lpstr>Overview of Changes to Annual Evaluation</vt:lpstr>
      <vt:lpstr>Overview of Changes to Merit/Promotion</vt:lpstr>
      <vt:lpstr>Timeline</vt:lpstr>
      <vt:lpstr>How NIFA Uses Reporting Data</vt:lpstr>
      <vt:lpstr>UC ANR Uses of Project Board information</vt:lpstr>
      <vt:lpstr>Year 1 Recap</vt:lpstr>
      <vt:lpstr>Ad Hoc Queries of Project Board </vt:lpstr>
      <vt:lpstr>Year 1 Feedback</vt:lpstr>
      <vt:lpstr>System Highlights</vt:lpstr>
      <vt:lpstr>Content, Tips, Hands On</vt:lpstr>
      <vt:lpstr>Ground Rules</vt:lpstr>
      <vt:lpstr>Logging on</vt:lpstr>
      <vt:lpstr>Tips</vt:lpstr>
      <vt:lpstr>Clientele Groups</vt:lpstr>
      <vt:lpstr>CASA to Project Board Changes</vt:lpstr>
      <vt:lpstr>Civil Rights Compliance Resources</vt:lpstr>
      <vt:lpstr>Civil Rights Compliance Reminders</vt:lpstr>
      <vt:lpstr>Civil Rights Compliance – Lessons Learned</vt:lpstr>
      <vt:lpstr>PowerPoint Presentation</vt:lpstr>
      <vt:lpstr>PowerPoint Presentation</vt:lpstr>
      <vt:lpstr>Projects</vt:lpstr>
      <vt:lpstr>Projects</vt:lpstr>
      <vt:lpstr>Activities</vt:lpstr>
      <vt:lpstr>University/Public Service and Evidence of Prof. Competence</vt:lpstr>
      <vt:lpstr>Extension and Research/Creative Activities</vt:lpstr>
      <vt:lpstr>Extension and Research/Creative Activities</vt:lpstr>
      <vt:lpstr>A.R.E Activities</vt:lpstr>
      <vt:lpstr>Themes</vt:lpstr>
      <vt:lpstr>Themes</vt:lpstr>
      <vt:lpstr>Themes</vt:lpstr>
      <vt:lpstr>Publications</vt:lpstr>
      <vt:lpstr>Publications</vt:lpstr>
      <vt:lpstr>FTE</vt:lpstr>
      <vt:lpstr>FTE Reporting</vt:lpstr>
      <vt:lpstr>PowerPoint Presentation</vt:lpstr>
      <vt:lpstr>Next Steps – Priorities for SFY20 </vt:lpstr>
      <vt:lpstr>Annual County Reports</vt:lpstr>
      <vt:lpstr>Reflection</vt:lpstr>
      <vt:lpstr>Contact Information</vt:lpstr>
      <vt:lpstr>Technical Assistance Hour  Use chatbox or unmute to use your microphone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ANR Network Upgrade</dc:title>
  <dc:creator>Charlie Pfeiffer</dc:creator>
  <cp:lastModifiedBy>Kit Alviz</cp:lastModifiedBy>
  <cp:revision>554</cp:revision>
  <cp:lastPrinted>2015-09-29T00:29:25Z</cp:lastPrinted>
  <dcterms:created xsi:type="dcterms:W3CDTF">2015-09-22T00:01:22Z</dcterms:created>
  <dcterms:modified xsi:type="dcterms:W3CDTF">2019-11-07T23:52:14Z</dcterms:modified>
</cp:coreProperties>
</file>