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7" r:id="rId2"/>
    <p:sldId id="289" r:id="rId3"/>
    <p:sldId id="295" r:id="rId4"/>
    <p:sldId id="294" r:id="rId5"/>
    <p:sldId id="285" r:id="rId6"/>
    <p:sldId id="298" r:id="rId7"/>
    <p:sldId id="297" r:id="rId8"/>
    <p:sldId id="296" r:id="rId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922F852-22A5-4DD5-9F19-F0963D33C49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3CF7532-6CD4-4042-8462-49DBA2EB5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71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E6DC2AF-C0AE-40AC-9ABB-329D08C7C95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F3A4EBC-8209-4421-BDCC-9C77C2A95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Survey helped to identify the characteristics of a welcoming and inclusive work environment. Translated the survey results into action (SA and the POC)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4EBC-8209-4421-BDCC-9C77C2A95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</a:t>
            </a:r>
            <a:r>
              <a:rPr lang="en-US" baseline="0" dirty="0"/>
              <a:t> Assembly continues to promote the principles of Community, but we are all responsible for insuring that the principles are followed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4EBC-8209-4421-BDCC-9C77C2A951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assembly</a:t>
            </a:r>
            <a:r>
              <a:rPr lang="en-US" baseline="0" dirty="0"/>
              <a:t> will be our voice, your voice to leadership on issues that you think are important, so get involved.  </a:t>
            </a:r>
            <a:r>
              <a:rPr lang="en-US" dirty="0"/>
              <a:t>All staff including county paid, part-time </a:t>
            </a:r>
            <a:r>
              <a:rPr lang="en-US" dirty="0" err="1"/>
              <a:t>etc</a:t>
            </a:r>
            <a:r>
              <a:rPr lang="en-US" dirty="0"/>
              <a:t> are members of the assembly.  About 500 career staff, 250 limited</a:t>
            </a:r>
            <a:r>
              <a:rPr lang="en-US" baseline="0" dirty="0"/>
              <a:t> term, 100 county paid.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4EBC-8209-4421-BDCC-9C77C2A951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moving vertically through the organization</a:t>
            </a:r>
          </a:p>
          <a:p>
            <a:r>
              <a:rPr lang="en-US" dirty="0"/>
              <a:t>Staff input on policies, process</a:t>
            </a:r>
            <a:r>
              <a:rPr lang="en-US" baseline="0" dirty="0"/>
              <a:t>es and programs</a:t>
            </a:r>
          </a:p>
          <a:p>
            <a:r>
              <a:rPr lang="en-US" baseline="0" dirty="0"/>
              <a:t>Helping to make those connections within the ANR community </a:t>
            </a:r>
          </a:p>
          <a:p>
            <a:r>
              <a:rPr lang="en-US" baseline="0" dirty="0"/>
              <a:t>As we move to performance based evaluation, providing resources for staff to reach their career goals (things such as mentoring and leadership)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4EBC-8209-4421-BDCC-9C77C2A951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48D67-1481-7741-B29B-4F20B93A4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0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44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6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7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0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3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3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86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Staff Assembly and Principles of 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Karina Macias</a:t>
            </a:r>
          </a:p>
          <a:p>
            <a:r>
              <a:rPr lang="en-US" dirty="0"/>
              <a:t>Matt </a:t>
            </a:r>
            <a:r>
              <a:rPr lang="en-US" dirty="0" err="1"/>
              <a:t>Baur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Looking backwards at the development of ANR Staff Assembly and the Principles of Community</a:t>
            </a:r>
          </a:p>
        </p:txBody>
      </p:sp>
      <p:sp>
        <p:nvSpPr>
          <p:cNvPr id="9" name="Oval 8"/>
          <p:cNvSpPr/>
          <p:nvPr/>
        </p:nvSpPr>
        <p:spPr>
          <a:xfrm>
            <a:off x="381000" y="2286000"/>
            <a:ext cx="457200" cy="457200"/>
          </a:xfrm>
          <a:prstGeom prst="ellipse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2286000"/>
            <a:ext cx="457200" cy="457200"/>
          </a:xfrm>
          <a:prstGeom prst="ellipse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9176" y="1600200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895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Environment</a:t>
            </a:r>
          </a:p>
          <a:p>
            <a:r>
              <a:rPr lang="en-US" sz="2400" dirty="0"/>
              <a:t>Assessment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038600" y="2514600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81800" y="2286000"/>
            <a:ext cx="457200" cy="457200"/>
          </a:xfrm>
          <a:prstGeom prst="ellipse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79576" y="1600200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2016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05200" y="2895600"/>
            <a:ext cx="2590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6 workshops held in the spring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Teams formed to build the Assembly &amp; develop the Principles of Community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9400" y="2895600"/>
            <a:ext cx="2438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/>
              <a:t>Assembly built and Principles of Community document developed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Roll out in Town Hall meeting</a:t>
            </a:r>
          </a:p>
        </p:txBody>
      </p:sp>
      <p:cxnSp>
        <p:nvCxnSpPr>
          <p:cNvPr id="21" name="Straight Connector 20"/>
          <p:cNvCxnSpPr>
            <a:stCxn id="15" idx="6"/>
          </p:cNvCxnSpPr>
          <p:nvPr/>
        </p:nvCxnSpPr>
        <p:spPr>
          <a:xfrm>
            <a:off x="7239000" y="2514600"/>
            <a:ext cx="1661301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514600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7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Principles of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>
              <a:spcBef>
                <a:spcPts val="0"/>
              </a:spcBef>
            </a:pPr>
            <a:r>
              <a:rPr lang="en-US" sz="2400" dirty="0"/>
              <a:t>The community includes employees, stakeholders, partners, volunteers, community groups and clientele </a:t>
            </a:r>
          </a:p>
          <a:p>
            <a:pPr marL="365760">
              <a:spcBef>
                <a:spcPts val="0"/>
              </a:spcBef>
            </a:pPr>
            <a:r>
              <a:rPr lang="en-US" sz="2400" dirty="0"/>
              <a:t>The community is founded on principles strengthened by shared goals, interests, and values</a:t>
            </a:r>
          </a:p>
          <a:p>
            <a:pPr marL="365760">
              <a:spcBef>
                <a:spcPts val="0"/>
              </a:spcBef>
            </a:pPr>
            <a:r>
              <a:rPr lang="en-US" sz="2400" dirty="0"/>
              <a:t>Community members have the right to work in an environment that promotes fairness, trust, respect, and physical and emotional safety and security </a:t>
            </a:r>
          </a:p>
          <a:p>
            <a:pPr marL="365760">
              <a:spcBef>
                <a:spcPts val="0"/>
              </a:spcBef>
            </a:pPr>
            <a:r>
              <a:rPr lang="en-US" sz="2400" dirty="0"/>
              <a:t>The principles must be sustained by an ongoing commitment of all community members to respect the shared goals, interests, and values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0341" y="1371600"/>
            <a:ext cx="8546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3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Vice President Glenda </a:t>
            </a:r>
            <a:r>
              <a:rPr lang="en-US" sz="3600" dirty="0" err="1"/>
              <a:t>Humiston’s</a:t>
            </a:r>
            <a:r>
              <a:rPr lang="en-US" sz="3600" dirty="0"/>
              <a:t> message from the 2016 Town Hall meeting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3816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 encourage staff to engage with the Staff Assembly as we work together to support healthy food systems, environments, people and communities in California”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05000"/>
            <a:ext cx="3835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Staff Assembly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16350"/>
          </a:xfrm>
        </p:spPr>
        <p:txBody>
          <a:bodyPr>
            <a:normAutofit/>
          </a:bodyPr>
          <a:lstStyle/>
          <a:p>
            <a:r>
              <a:rPr lang="en-US" dirty="0"/>
              <a:t>Staff Assembly </a:t>
            </a:r>
            <a:r>
              <a:rPr lang="en-US" b="1" dirty="0"/>
              <a:t>works with ANR Leadership</a:t>
            </a:r>
            <a:r>
              <a:rPr lang="en-US" dirty="0"/>
              <a:t> and other members of the ANR community to promote the interest and welfare of </a:t>
            </a:r>
            <a:r>
              <a:rPr lang="en-US" b="1" dirty="0"/>
              <a:t>ALL staff employees</a:t>
            </a:r>
            <a:endParaRPr lang="en-US" dirty="0"/>
          </a:p>
          <a:p>
            <a:r>
              <a:rPr lang="en-US" dirty="0"/>
              <a:t>Find out more at </a:t>
            </a:r>
            <a:r>
              <a:rPr lang="en-US" dirty="0" err="1"/>
              <a:t>staffassembly.ucanr.edu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7C7A72-83F2-449B-ABA0-453B243A005F}"/>
              </a:ext>
            </a:extLst>
          </p:cNvPr>
          <p:cNvCxnSpPr/>
          <p:nvPr/>
        </p:nvCxnSpPr>
        <p:spPr>
          <a:xfrm>
            <a:off x="320341" y="1371600"/>
            <a:ext cx="8546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2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Staff Assembly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Reaching out to </a:t>
            </a:r>
            <a:r>
              <a:rPr lang="en-US" b="1" dirty="0"/>
              <a:t>ALL ANR STAFF </a:t>
            </a:r>
            <a:r>
              <a:rPr lang="en-US" dirty="0"/>
              <a:t>on issues of concern</a:t>
            </a:r>
          </a:p>
          <a:p>
            <a:pPr lvl="0"/>
            <a:r>
              <a:rPr lang="en-US" dirty="0"/>
              <a:t>Offering opinions and recommendations to leadership on policies, processes and programs</a:t>
            </a:r>
          </a:p>
          <a:p>
            <a:pPr lvl="0"/>
            <a:r>
              <a:rPr lang="en-US" dirty="0"/>
              <a:t>Fostering an understanding of ANR’s mission</a:t>
            </a:r>
          </a:p>
          <a:p>
            <a:r>
              <a:rPr lang="en-US" dirty="0"/>
              <a:t>Offering career training and professional development opportunities to </a:t>
            </a:r>
            <a:r>
              <a:rPr lang="en-US" b="1" dirty="0"/>
              <a:t>ALL ANR STAFF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D390F11-8061-4B60-8E3B-923F73C86C82}"/>
              </a:ext>
            </a:extLst>
          </p:cNvPr>
          <p:cNvCxnSpPr/>
          <p:nvPr/>
        </p:nvCxnSpPr>
        <p:spPr>
          <a:xfrm>
            <a:off x="320341" y="1371600"/>
            <a:ext cx="8546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0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2016-17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/>
              <a:t>Building a network of ‘Ambassadors’</a:t>
            </a:r>
          </a:p>
          <a:p>
            <a:r>
              <a:rPr lang="en-US" dirty="0"/>
              <a:t>Involvement in the Council of UC Staff Assemblies (CUCSA)</a:t>
            </a:r>
          </a:p>
          <a:p>
            <a:r>
              <a:rPr lang="en-US" dirty="0"/>
              <a:t>Staff survey (November 2016)</a:t>
            </a:r>
          </a:p>
          <a:p>
            <a:r>
              <a:rPr lang="en-US" dirty="0"/>
              <a:t>Career development was listed as a top priority identified by staff in the Staff Assembly survey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0341" y="1371600"/>
            <a:ext cx="8546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3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Staff Assembly Scholarship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Assembly launched its 2016-17 scholarship program in February 2017</a:t>
            </a:r>
          </a:p>
          <a:p>
            <a:r>
              <a:rPr lang="en-US" dirty="0"/>
              <a:t>Three people applied and all three were awarded in 2017</a:t>
            </a:r>
          </a:p>
          <a:p>
            <a:r>
              <a:rPr lang="en-US" dirty="0"/>
              <a:t>This year a sub committee is developing the program for 2017-18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17638"/>
            <a:ext cx="8546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27927"/>
      </p:ext>
    </p:extLst>
  </p:cSld>
  <p:clrMapOvr>
    <a:masterClrMapping/>
  </p:clrMapOvr>
</p:sld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3494</TotalTime>
  <Words>483</Words>
  <Application>Microsoft Office PowerPoint</Application>
  <PresentationFormat>On-screen Show (4:3)</PresentationFormat>
  <Paragraphs>50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ANRBrand_basic</vt:lpstr>
      <vt:lpstr>Staff Assembly and Principles of Community</vt:lpstr>
      <vt:lpstr>Looking backwards at the development of ANR Staff Assembly and the Principles of Community</vt:lpstr>
      <vt:lpstr>Principles of Community</vt:lpstr>
      <vt:lpstr>Vice President Glenda Humiston’s message from the 2016 Town Hall meeting</vt:lpstr>
      <vt:lpstr>Staff Assembly Vision</vt:lpstr>
      <vt:lpstr>Staff Assembly Mission</vt:lpstr>
      <vt:lpstr>2016-17 Activities</vt:lpstr>
      <vt:lpstr>Staff Assembly Scholarship Program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Marie Manton</dc:creator>
  <cp:lastModifiedBy>San Joaquin</cp:lastModifiedBy>
  <cp:revision>111</cp:revision>
  <cp:lastPrinted>2015-03-30T18:57:50Z</cp:lastPrinted>
  <dcterms:created xsi:type="dcterms:W3CDTF">2013-09-12T15:23:17Z</dcterms:created>
  <dcterms:modified xsi:type="dcterms:W3CDTF">2017-10-10T16:01:07Z</dcterms:modified>
</cp:coreProperties>
</file>