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Lst>
  <p:notesMasterIdLst>
    <p:notesMasterId r:id="rId51"/>
  </p:notesMasterIdLst>
  <p:sldIdLst>
    <p:sldId id="257" r:id="rId4"/>
    <p:sldId id="258" r:id="rId5"/>
    <p:sldId id="259" r:id="rId6"/>
    <p:sldId id="260" r:id="rId7"/>
    <p:sldId id="261" r:id="rId8"/>
    <p:sldId id="262" r:id="rId9"/>
    <p:sldId id="263" r:id="rId10"/>
    <p:sldId id="264" r:id="rId11"/>
    <p:sldId id="265" r:id="rId12"/>
    <p:sldId id="269" r:id="rId13"/>
    <p:sldId id="270" r:id="rId14"/>
    <p:sldId id="301" r:id="rId15"/>
    <p:sldId id="302" r:id="rId16"/>
    <p:sldId id="303" r:id="rId17"/>
    <p:sldId id="304" r:id="rId18"/>
    <p:sldId id="305" r:id="rId19"/>
    <p:sldId id="306" r:id="rId20"/>
    <p:sldId id="271" r:id="rId21"/>
    <p:sldId id="272" r:id="rId22"/>
    <p:sldId id="273" r:id="rId23"/>
    <p:sldId id="274" r:id="rId24"/>
    <p:sldId id="275" r:id="rId25"/>
    <p:sldId id="276" r:id="rId26"/>
    <p:sldId id="300"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96" y="-522"/>
      </p:cViewPr>
      <p:guideLst>
        <p:guide orient="horz" pos="2160"/>
        <p:guide pos="2880"/>
      </p:guideLst>
    </p:cSldViewPr>
  </p:slideViewPr>
  <p:notesTextViewPr>
    <p:cViewPr>
      <p:scale>
        <a:sx n="1" d="1"/>
        <a:sy n="1" d="1"/>
      </p:scale>
      <p:origin x="0" y="0"/>
    </p:cViewPr>
  </p:notesTextViewPr>
  <p:sorterViewPr>
    <p:cViewPr>
      <p:scale>
        <a:sx n="100" d="100"/>
        <a:sy n="100" d="100"/>
      </p:scale>
      <p:origin x="0" y="53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F6BB3-6EBE-4690-AB6E-1E36F67FE0C9}"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US"/>
        </a:p>
      </dgm:t>
    </dgm:pt>
    <dgm:pt modelId="{EAC8ABEC-9D27-4562-8D22-C958DC237C48}">
      <dgm:prSet phldrT="[Text]"/>
      <dgm:spPr/>
      <dgm:t>
        <a:bodyPr/>
        <a:lstStyle/>
        <a:p>
          <a:r>
            <a:rPr lang="en-US" dirty="0" smtClean="0"/>
            <a:t>Policy</a:t>
          </a:r>
          <a:endParaRPr lang="en-US" dirty="0"/>
        </a:p>
      </dgm:t>
    </dgm:pt>
    <dgm:pt modelId="{7D4C60E3-28B7-4BF4-A60C-38FD0C0F2ABC}" type="parTrans" cxnId="{EA3C9929-BF41-4EA2-B4C7-290AFA75C9C2}">
      <dgm:prSet/>
      <dgm:spPr/>
      <dgm:t>
        <a:bodyPr/>
        <a:lstStyle/>
        <a:p>
          <a:endParaRPr lang="en-US"/>
        </a:p>
      </dgm:t>
    </dgm:pt>
    <dgm:pt modelId="{24B3E601-8F4A-4AB9-8FDB-72ED0AB384A3}" type="sibTrans" cxnId="{EA3C9929-BF41-4EA2-B4C7-290AFA75C9C2}">
      <dgm:prSet/>
      <dgm:spPr>
        <a:ln w="63500"/>
      </dgm:spPr>
      <dgm:t>
        <a:bodyPr/>
        <a:lstStyle/>
        <a:p>
          <a:endParaRPr lang="en-US"/>
        </a:p>
      </dgm:t>
    </dgm:pt>
    <dgm:pt modelId="{9C70F40C-3D30-43BD-BF9D-2ADC21D91823}">
      <dgm:prSet phldrT="[Text]"/>
      <dgm:spPr/>
      <dgm:t>
        <a:bodyPr/>
        <a:lstStyle/>
        <a:p>
          <a:r>
            <a:rPr lang="en-US" dirty="0" smtClean="0"/>
            <a:t>Science</a:t>
          </a:r>
          <a:endParaRPr lang="en-US" dirty="0"/>
        </a:p>
      </dgm:t>
    </dgm:pt>
    <dgm:pt modelId="{07B0E891-73C6-49A5-8BB8-445C664D0858}" type="parTrans" cxnId="{B8A7E0F4-F74A-4EAD-B425-7FD15969A2B4}">
      <dgm:prSet/>
      <dgm:spPr/>
      <dgm:t>
        <a:bodyPr/>
        <a:lstStyle/>
        <a:p>
          <a:endParaRPr lang="en-US"/>
        </a:p>
      </dgm:t>
    </dgm:pt>
    <dgm:pt modelId="{A01E03F7-6C84-4AAA-AE5D-3CF5EE52CE06}" type="sibTrans" cxnId="{B8A7E0F4-F74A-4EAD-B425-7FD15969A2B4}">
      <dgm:prSet/>
      <dgm:spPr>
        <a:ln w="63500"/>
      </dgm:spPr>
      <dgm:t>
        <a:bodyPr/>
        <a:lstStyle/>
        <a:p>
          <a:endParaRPr lang="en-US"/>
        </a:p>
      </dgm:t>
    </dgm:pt>
    <dgm:pt modelId="{FCD7B077-3962-4162-9BDF-B92BE0F3C15B}" type="pres">
      <dgm:prSet presAssocID="{EFBF6BB3-6EBE-4690-AB6E-1E36F67FE0C9}" presName="cycle" presStyleCnt="0">
        <dgm:presLayoutVars>
          <dgm:dir/>
          <dgm:resizeHandles val="exact"/>
        </dgm:presLayoutVars>
      </dgm:prSet>
      <dgm:spPr/>
      <dgm:t>
        <a:bodyPr/>
        <a:lstStyle/>
        <a:p>
          <a:endParaRPr lang="en-US"/>
        </a:p>
      </dgm:t>
    </dgm:pt>
    <dgm:pt modelId="{AB9553A2-869C-4738-80D7-C7BE9754C77C}" type="pres">
      <dgm:prSet presAssocID="{EAC8ABEC-9D27-4562-8D22-C958DC237C48}" presName="node" presStyleLbl="node1" presStyleIdx="0" presStyleCnt="2">
        <dgm:presLayoutVars>
          <dgm:bulletEnabled val="1"/>
        </dgm:presLayoutVars>
      </dgm:prSet>
      <dgm:spPr/>
      <dgm:t>
        <a:bodyPr/>
        <a:lstStyle/>
        <a:p>
          <a:endParaRPr lang="en-US"/>
        </a:p>
      </dgm:t>
    </dgm:pt>
    <dgm:pt modelId="{2C7FC53A-EA4A-465C-99BE-6754209B96D9}" type="pres">
      <dgm:prSet presAssocID="{EAC8ABEC-9D27-4562-8D22-C958DC237C48}" presName="spNode" presStyleCnt="0"/>
      <dgm:spPr/>
    </dgm:pt>
    <dgm:pt modelId="{9A8B947C-DFC6-4B57-9225-9B936653E3C8}" type="pres">
      <dgm:prSet presAssocID="{24B3E601-8F4A-4AB9-8FDB-72ED0AB384A3}" presName="sibTrans" presStyleLbl="sibTrans1D1" presStyleIdx="0" presStyleCnt="2"/>
      <dgm:spPr/>
      <dgm:t>
        <a:bodyPr/>
        <a:lstStyle/>
        <a:p>
          <a:endParaRPr lang="en-US"/>
        </a:p>
      </dgm:t>
    </dgm:pt>
    <dgm:pt modelId="{1B286721-2F69-4AEF-8481-BD4F3942A9EF}" type="pres">
      <dgm:prSet presAssocID="{9C70F40C-3D30-43BD-BF9D-2ADC21D91823}" presName="node" presStyleLbl="node1" presStyleIdx="1" presStyleCnt="2">
        <dgm:presLayoutVars>
          <dgm:bulletEnabled val="1"/>
        </dgm:presLayoutVars>
      </dgm:prSet>
      <dgm:spPr/>
      <dgm:t>
        <a:bodyPr/>
        <a:lstStyle/>
        <a:p>
          <a:endParaRPr lang="en-US"/>
        </a:p>
      </dgm:t>
    </dgm:pt>
    <dgm:pt modelId="{15B32823-B2A5-4AA9-A69A-C056BE142B0C}" type="pres">
      <dgm:prSet presAssocID="{9C70F40C-3D30-43BD-BF9D-2ADC21D91823}" presName="spNode" presStyleCnt="0"/>
      <dgm:spPr/>
    </dgm:pt>
    <dgm:pt modelId="{2B262D85-272F-4B36-B8EB-59946D61EEA6}" type="pres">
      <dgm:prSet presAssocID="{A01E03F7-6C84-4AAA-AE5D-3CF5EE52CE06}" presName="sibTrans" presStyleLbl="sibTrans1D1" presStyleIdx="1" presStyleCnt="2"/>
      <dgm:spPr/>
      <dgm:t>
        <a:bodyPr/>
        <a:lstStyle/>
        <a:p>
          <a:endParaRPr lang="en-US"/>
        </a:p>
      </dgm:t>
    </dgm:pt>
  </dgm:ptLst>
  <dgm:cxnLst>
    <dgm:cxn modelId="{EA3C9929-BF41-4EA2-B4C7-290AFA75C9C2}" srcId="{EFBF6BB3-6EBE-4690-AB6E-1E36F67FE0C9}" destId="{EAC8ABEC-9D27-4562-8D22-C958DC237C48}" srcOrd="0" destOrd="0" parTransId="{7D4C60E3-28B7-4BF4-A60C-38FD0C0F2ABC}" sibTransId="{24B3E601-8F4A-4AB9-8FDB-72ED0AB384A3}"/>
    <dgm:cxn modelId="{A227E5F1-8985-440A-BF1B-150C0BF57873}" type="presOf" srcId="{24B3E601-8F4A-4AB9-8FDB-72ED0AB384A3}" destId="{9A8B947C-DFC6-4B57-9225-9B936653E3C8}" srcOrd="0" destOrd="0" presId="urn:microsoft.com/office/officeart/2005/8/layout/cycle5"/>
    <dgm:cxn modelId="{65DA7A17-56A1-42F9-B44D-B1AA13BE6A8D}" type="presOf" srcId="{EAC8ABEC-9D27-4562-8D22-C958DC237C48}" destId="{AB9553A2-869C-4738-80D7-C7BE9754C77C}" srcOrd="0" destOrd="0" presId="urn:microsoft.com/office/officeart/2005/8/layout/cycle5"/>
    <dgm:cxn modelId="{D901BDF8-12E1-4D37-A38F-55E33441EA6C}" type="presOf" srcId="{9C70F40C-3D30-43BD-BF9D-2ADC21D91823}" destId="{1B286721-2F69-4AEF-8481-BD4F3942A9EF}" srcOrd="0" destOrd="0" presId="urn:microsoft.com/office/officeart/2005/8/layout/cycle5"/>
    <dgm:cxn modelId="{B8A7E0F4-F74A-4EAD-B425-7FD15969A2B4}" srcId="{EFBF6BB3-6EBE-4690-AB6E-1E36F67FE0C9}" destId="{9C70F40C-3D30-43BD-BF9D-2ADC21D91823}" srcOrd="1" destOrd="0" parTransId="{07B0E891-73C6-49A5-8BB8-445C664D0858}" sibTransId="{A01E03F7-6C84-4AAA-AE5D-3CF5EE52CE06}"/>
    <dgm:cxn modelId="{B58EDF75-37D3-4601-8816-C8550272484A}" type="presOf" srcId="{EFBF6BB3-6EBE-4690-AB6E-1E36F67FE0C9}" destId="{FCD7B077-3962-4162-9BDF-B92BE0F3C15B}" srcOrd="0" destOrd="0" presId="urn:microsoft.com/office/officeart/2005/8/layout/cycle5"/>
    <dgm:cxn modelId="{6BFB4032-7FCA-42D8-890A-1811B3CC8C94}" type="presOf" srcId="{A01E03F7-6C84-4AAA-AE5D-3CF5EE52CE06}" destId="{2B262D85-272F-4B36-B8EB-59946D61EEA6}" srcOrd="0" destOrd="0" presId="urn:microsoft.com/office/officeart/2005/8/layout/cycle5"/>
    <dgm:cxn modelId="{DD271C4D-9677-4242-B97B-C8FE7746D420}" type="presParOf" srcId="{FCD7B077-3962-4162-9BDF-B92BE0F3C15B}" destId="{AB9553A2-869C-4738-80D7-C7BE9754C77C}" srcOrd="0" destOrd="0" presId="urn:microsoft.com/office/officeart/2005/8/layout/cycle5"/>
    <dgm:cxn modelId="{01481295-BCEE-4BC7-8994-F68D20DA4D54}" type="presParOf" srcId="{FCD7B077-3962-4162-9BDF-B92BE0F3C15B}" destId="{2C7FC53A-EA4A-465C-99BE-6754209B96D9}" srcOrd="1" destOrd="0" presId="urn:microsoft.com/office/officeart/2005/8/layout/cycle5"/>
    <dgm:cxn modelId="{0C8AF6F7-2329-4C65-8D74-9C9AACC95C54}" type="presParOf" srcId="{FCD7B077-3962-4162-9BDF-B92BE0F3C15B}" destId="{9A8B947C-DFC6-4B57-9225-9B936653E3C8}" srcOrd="2" destOrd="0" presId="urn:microsoft.com/office/officeart/2005/8/layout/cycle5"/>
    <dgm:cxn modelId="{3218366E-51A6-4735-9302-BA07D504F672}" type="presParOf" srcId="{FCD7B077-3962-4162-9BDF-B92BE0F3C15B}" destId="{1B286721-2F69-4AEF-8481-BD4F3942A9EF}" srcOrd="3" destOrd="0" presId="urn:microsoft.com/office/officeart/2005/8/layout/cycle5"/>
    <dgm:cxn modelId="{09EE1866-6D8E-4EB9-959F-0E7A3B666B65}" type="presParOf" srcId="{FCD7B077-3962-4162-9BDF-B92BE0F3C15B}" destId="{15B32823-B2A5-4AA9-A69A-C056BE142B0C}" srcOrd="4" destOrd="0" presId="urn:microsoft.com/office/officeart/2005/8/layout/cycle5"/>
    <dgm:cxn modelId="{C51F7178-E967-433E-AB7A-8A26C1B99E1B}" type="presParOf" srcId="{FCD7B077-3962-4162-9BDF-B92BE0F3C15B}" destId="{2B262D85-272F-4B36-B8EB-59946D61EEA6}" srcOrd="5"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553A2-869C-4738-80D7-C7BE9754C77C}">
      <dsp:nvSpPr>
        <dsp:cNvPr id="0" name=""/>
        <dsp:cNvSpPr/>
      </dsp:nvSpPr>
      <dsp:spPr>
        <a:xfrm>
          <a:off x="203" y="935818"/>
          <a:ext cx="1340866" cy="87156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Policy</a:t>
          </a:r>
          <a:endParaRPr lang="en-US" sz="2200" kern="1200" dirty="0"/>
        </a:p>
      </dsp:txBody>
      <dsp:txXfrm>
        <a:off x="42749" y="978364"/>
        <a:ext cx="1255774" cy="786471"/>
      </dsp:txXfrm>
    </dsp:sp>
    <dsp:sp modelId="{9A8B947C-DFC6-4B57-9225-9B936653E3C8}">
      <dsp:nvSpPr>
        <dsp:cNvPr id="0" name=""/>
        <dsp:cNvSpPr/>
      </dsp:nvSpPr>
      <dsp:spPr>
        <a:xfrm>
          <a:off x="670636" y="632536"/>
          <a:ext cx="1478126" cy="1478126"/>
        </a:xfrm>
        <a:custGeom>
          <a:avLst/>
          <a:gdLst/>
          <a:ahLst/>
          <a:cxnLst/>
          <a:rect l="0" t="0" r="0" b="0"/>
          <a:pathLst>
            <a:path>
              <a:moveTo>
                <a:pt x="311377" y="136319"/>
              </a:moveTo>
              <a:arcTo wR="739063" hR="739063" stAng="14078511" swAng="4242978"/>
            </a:path>
          </a:pathLst>
        </a:custGeom>
        <a:noFill/>
        <a:ln w="635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1B286721-2F69-4AEF-8481-BD4F3942A9EF}">
      <dsp:nvSpPr>
        <dsp:cNvPr id="0" name=""/>
        <dsp:cNvSpPr/>
      </dsp:nvSpPr>
      <dsp:spPr>
        <a:xfrm>
          <a:off x="1478329" y="935818"/>
          <a:ext cx="1340866" cy="87156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Science</a:t>
          </a:r>
          <a:endParaRPr lang="en-US" sz="2200" kern="1200" dirty="0"/>
        </a:p>
      </dsp:txBody>
      <dsp:txXfrm>
        <a:off x="1520875" y="978364"/>
        <a:ext cx="1255774" cy="786471"/>
      </dsp:txXfrm>
    </dsp:sp>
    <dsp:sp modelId="{2B262D85-272F-4B36-B8EB-59946D61EEA6}">
      <dsp:nvSpPr>
        <dsp:cNvPr id="0" name=""/>
        <dsp:cNvSpPr/>
      </dsp:nvSpPr>
      <dsp:spPr>
        <a:xfrm>
          <a:off x="670636" y="632536"/>
          <a:ext cx="1478126" cy="1478126"/>
        </a:xfrm>
        <a:custGeom>
          <a:avLst/>
          <a:gdLst/>
          <a:ahLst/>
          <a:cxnLst/>
          <a:rect l="0" t="0" r="0" b="0"/>
          <a:pathLst>
            <a:path>
              <a:moveTo>
                <a:pt x="1166748" y="1341806"/>
              </a:moveTo>
              <a:arcTo wR="739063" hR="739063" stAng="3278511" swAng="4242978"/>
            </a:path>
          </a:pathLst>
        </a:custGeom>
        <a:noFill/>
        <a:ln w="635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 Id="rId5" Type="http://schemas.openxmlformats.org/officeDocument/2006/relationships/image" Target="../media/image54.emf"/><Relationship Id="rId4" Type="http://schemas.openxmlformats.org/officeDocument/2006/relationships/image" Target="../media/image5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image" Target="../media/image97.e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traceFormat>
        <inkml:channelProperties>
          <inkml:channelProperty channel="X" name="resolution" value="3844.98926" units="1/cm"/>
          <inkml:channelProperty channel="Y" name="resolution" value="6075.83887" units="1/cm"/>
          <inkml:channelProperty channel="F" name="resolution" value="1.8969E-6" units="1/dev"/>
        </inkml:channelProperties>
      </inkml:inkSource>
      <inkml:timestamp xml:id="ts0" timeString="2013-05-30T01:24:59.56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563 69 165,'0'-4'150,"0"-6"-71,0-8-14,0 6-4,0-1-25,0 7-12,0 0 2,0 5 5,0 1-14,0 0-10,0 0 3,-8 0 21,0 0-7,-8 13-11,-10 18-4,-10 12 0,-10 13 7,-14 0-4,-8 8-2,5-6 4,-17-1-2,8-2-11,20-13 8,24-22-2,28-14-8,0-6-6,4 0-2,24-4 8,8-11 4,6 4-3,12-4 2,-6 3-4,3 8 4,11 0-2,14 1 0,22-6 0,8 1-2,7-4 1,-11 2 1,-20 0 0,-22 4 0,-24 6 0,-16 0-1,-18 0 3,-2 0 0,0 0-1,0 0 3,0 0-2,0 0 1,0 0-2,0-2-2,0-1 3,0 2 3,0 1-3,0 0 2,0 0 0,0 0 0,0 0 1,0 0-1,0 0-5,-2 0 2,-2 0 0,4 0-3,0 1 2,-2 2-6,-12 5-54,0 3-119</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traceFormat>
        <inkml:channelProperties>
          <inkml:channelProperty channel="X" name="resolution" value="3844.98926" units="1/cm"/>
          <inkml:channelProperty channel="Y" name="resolution" value="6075.83887" units="1/cm"/>
          <inkml:channelProperty channel="F" name="resolution" value="1.8969E-6" units="1/dev"/>
        </inkml:channelProperties>
      </inkml:inkSource>
      <inkml:timestamp xml:id="ts0" timeString="2013-05-30T01:24:58.53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6122 279 62,'0'0'79,"0"0"-17,0 0 5,0 0-24,0 0-3,0 0-5,0 0-20,0 0-11,0 0-2,0 0 5,0 0 7,4 0 11,-2 0 8,-2-2 0,4 0-2,-2-1-7,-2-5-1,0 5-2,0-6 4,0-2-12,0-8-7,0-3-5,6-3 0,-6 2 1,0-6-2,0 7 7,-12 0 5,-14 3 4,-14 5-5,0 6 5,-10 2-5,4 4-6,0-2-4,-9 0-2,1 4-11,-4 0 14,0-1 6,8 1-3,-12 0-4,2 0 8,-7 3 1,3 9-3,18-2-1,4 0-1,14 1-4,4 3-1,10-2-1,2 4-5,0 4 9,2 9-2,4 9 2,0 8-1,0 9 1,0 0-4,6 3 3,0-7-4,0-1 2,6 7-2,6-11 4,-8 5-5,-4 1 6,0-3-6,0 0 4,-10-7 1,-18-3-1,-2-11 0,-12-2 0,-10 2-6,-3-7 0,-3-5 2,10-6 2,0-6-1,-12-4 2,2 0-1,-18 0 3,-3 0-2,-13 0 2,4-4 1,0-8 0,14-4-2,10-3-3,5-9 3,5 2-4,8 4 2,4-3 5,0 9-4,2 4 1,6 2 0,-14 3 1,10 6-5,-2 1 4,-9 0-1,-1 0-2,8 16 1,-10 4-2,4 3 6,6 5-1,-4-2 2,4 5-3,12-7 0,-4 2 3,10 5-3,-7 5 3,-5 15-3,0 11-1,-12 9 1,2-2-1,6-5 1,10-11 0,8-9 0,10-1-3,0-7 3,4-2-1,2-3 0,-4-8 1,-2-4-1,0-2 0,0-1 1,-8-4-1,-8-2-1,-12 1 0,3-5-1,-9-6-8,-2 0-1,-6 0 10,-16-11 1,4-4 3,8-2 0,6-6 5,-5 10-6,11-3 0,-2-3-2,4 1-1,8-4 0,4 1 1,0 9 1,0 4 1,-2 6-2,-6 2 0,-8 0 2,3 7-1,-13 4 0,-2 2-1,2 7 1,-10 2 4,8 3-2,0 5-2,-4 8 0,-1 0 0,3 11 2,0-4 4,12 1 1,4-2-5,12-2-1,8-2 1,4 0-2,4 4-1,6-4 1,-4-5-1,2-2 0,2-14 0,-1-10-1,-3-7-3,0-2-2,-10 0 0,-2-2 5,-2-12-1,-4-2 0,4 7 2,-14 9 1,0 0 0,0 0-1,4 12 1,0 6 0,-8-1 0,-1 7 0,1 0 5,4 2-1,2 5-5,-6 3 4,12 9-3,-12 2 1,12-6-1,4-7 1,6-9-2,4-2-1,4-13-2,5-4-3,7-4-19,-6 0-36,-4 0-40,8 0-158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86060F-1D53-436B-9C7F-7018C6140FE8}" type="datetimeFigureOut">
              <a:rPr lang="en-US" smtClean="0"/>
              <a:t>6/4/2013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68EC3F-CD42-4F43-ADF5-1B7098421573}" type="slidenum">
              <a:rPr lang="en-US" smtClean="0"/>
              <a:t>‹#›</a:t>
            </a:fld>
            <a:endParaRPr lang="en-US"/>
          </a:p>
        </p:txBody>
      </p:sp>
    </p:spTree>
    <p:extLst>
      <p:ext uri="{BB962C8B-B14F-4D97-AF65-F5344CB8AC3E}">
        <p14:creationId xmlns:p14="http://schemas.microsoft.com/office/powerpoint/2010/main" val="3556531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7DD20F8F-B3A0-465C-A2C5-4272F8BE0711}" type="datetime1">
              <a:rPr lang="en-US" smtClean="0">
                <a:solidFill>
                  <a:prstClr val="black"/>
                </a:solidFill>
              </a:rPr>
              <a:pPr/>
              <a:t>6/4/2013</a:t>
            </a:fld>
            <a:endParaRPr lang="en-US">
              <a:solidFill>
                <a:prstClr val="black"/>
              </a:solidFill>
            </a:endParaRPr>
          </a:p>
        </p:txBody>
      </p:sp>
      <p:sp>
        <p:nvSpPr>
          <p:cNvPr id="5" name="Slide Number Placeholder 4"/>
          <p:cNvSpPr>
            <a:spLocks noGrp="1"/>
          </p:cNvSpPr>
          <p:nvPr>
            <p:ph type="sldNum" sz="quarter" idx="11"/>
          </p:nvPr>
        </p:nvSpPr>
        <p:spPr/>
        <p:txBody>
          <a:bodyPr/>
          <a:lstStyle/>
          <a:p>
            <a:fld id="{CFF31767-D1A3-4648-B372-2E096E58CC1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72367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7DD20F8F-B3A0-465C-A2C5-4272F8BE0711}" type="datetime1">
              <a:rPr lang="en-US" smtClean="0">
                <a:solidFill>
                  <a:prstClr val="black"/>
                </a:solidFill>
              </a:rPr>
              <a:pPr/>
              <a:t>6/4/2013</a:t>
            </a:fld>
            <a:endParaRPr lang="en-US">
              <a:solidFill>
                <a:prstClr val="black"/>
              </a:solidFill>
            </a:endParaRPr>
          </a:p>
        </p:txBody>
      </p:sp>
      <p:sp>
        <p:nvSpPr>
          <p:cNvPr id="5" name="Slide Number Placeholder 4"/>
          <p:cNvSpPr>
            <a:spLocks noGrp="1"/>
          </p:cNvSpPr>
          <p:nvPr>
            <p:ph type="sldNum" sz="quarter" idx="11"/>
          </p:nvPr>
        </p:nvSpPr>
        <p:spPr/>
        <p:txBody>
          <a:bodyPr/>
          <a:lstStyle/>
          <a:p>
            <a:fld id="{CFF31767-D1A3-4648-B372-2E096E58CC1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198917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 talked a lot about the core meaning of sustainability.</a:t>
            </a:r>
            <a:endParaRPr lang="en-US" dirty="0"/>
          </a:p>
        </p:txBody>
      </p:sp>
      <p:sp>
        <p:nvSpPr>
          <p:cNvPr id="4" name="Date Placeholder 3"/>
          <p:cNvSpPr>
            <a:spLocks noGrp="1"/>
          </p:cNvSpPr>
          <p:nvPr>
            <p:ph type="dt" idx="10"/>
          </p:nvPr>
        </p:nvSpPr>
        <p:spPr/>
        <p:txBody>
          <a:bodyPr/>
          <a:lstStyle/>
          <a:p>
            <a:fld id="{7DD20F8F-B3A0-465C-A2C5-4272F8BE0711}" type="datetime1">
              <a:rPr lang="en-US" smtClean="0">
                <a:solidFill>
                  <a:prstClr val="black"/>
                </a:solidFill>
              </a:rPr>
              <a:pPr/>
              <a:t>6/4/2013</a:t>
            </a:fld>
            <a:endParaRPr lang="en-US">
              <a:solidFill>
                <a:prstClr val="black"/>
              </a:solidFill>
            </a:endParaRPr>
          </a:p>
        </p:txBody>
      </p:sp>
      <p:sp>
        <p:nvSpPr>
          <p:cNvPr id="5" name="Slide Number Placeholder 4"/>
          <p:cNvSpPr>
            <a:spLocks noGrp="1"/>
          </p:cNvSpPr>
          <p:nvPr>
            <p:ph type="sldNum" sz="quarter" idx="11"/>
          </p:nvPr>
        </p:nvSpPr>
        <p:spPr/>
        <p:txBody>
          <a:bodyPr/>
          <a:lstStyle/>
          <a:p>
            <a:fld id="{CFF31767-D1A3-4648-B372-2E096E58CC1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426549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version of the presentation which was used on 5/31/2013, there was a mistake in the slides which were used.  This set of slides and notes should be seen as a replacement for the repeated pair of slides which appears as #10 and #11.</a:t>
            </a:r>
          </a:p>
          <a:p>
            <a:endParaRPr lang="en-US" baseline="0" dirty="0" smtClean="0"/>
          </a:p>
          <a:p>
            <a:endParaRPr lang="en-US" baseline="0" dirty="0" smtClean="0"/>
          </a:p>
          <a:p>
            <a:r>
              <a:rPr lang="en-US" baseline="0" dirty="0" smtClean="0"/>
              <a:t>Let’s start with simplifying this concept a bit.  First, note that we have two “working parts” in the model: a probability, </a:t>
            </a:r>
            <a:r>
              <a:rPr lang="en-US" i="1" baseline="0" dirty="0" err="1" smtClean="0"/>
              <a:t>F</a:t>
            </a:r>
            <a:r>
              <a:rPr lang="en-US" i="1" baseline="-25000" dirty="0" err="1" smtClean="0"/>
              <a:t>x</a:t>
            </a:r>
            <a:r>
              <a:rPr lang="en-US" baseline="-25000" dirty="0" err="1" smtClean="0"/>
              <a:t>,</a:t>
            </a:r>
            <a:r>
              <a:rPr lang="en-US" i="1" baseline="-25000" dirty="0" err="1" smtClean="0"/>
              <a:t>t</a:t>
            </a:r>
            <a:r>
              <a:rPr lang="en-US" baseline="0" dirty="0" smtClean="0"/>
              <a:t>, that “failure” will occur in any given short time interval, and a threshold, </a:t>
            </a:r>
            <a:r>
              <a:rPr lang="en-US" i="1" baseline="0" dirty="0" smtClean="0"/>
              <a:t>x</a:t>
            </a:r>
            <a:r>
              <a:rPr lang="en-US" baseline="-25000" dirty="0" smtClean="0"/>
              <a:t>0</a:t>
            </a:r>
            <a:r>
              <a:rPr lang="en-US" baseline="0" dirty="0" smtClean="0"/>
              <a:t>, which measures the value of an indicator of the state of the system against which we compare the current state to decide whether we’re still in business.   Now, in reality the probability and the threshold are not really independent variables, but let’s proceed for now as if we can pull them apart and start by thinking about the probability of failure in each small time step.</a:t>
            </a:r>
          </a:p>
          <a:p>
            <a:endParaRPr lang="en-US" baseline="0" dirty="0" smtClean="0"/>
          </a:p>
          <a:p>
            <a:r>
              <a:rPr lang="en-US" baseline="0" dirty="0" smtClean="0"/>
              <a:t>Since we’re simplifying things we’ll change the notation so that we represent the probability by the letter </a:t>
            </a:r>
            <a:r>
              <a:rPr lang="en-US" i="1" baseline="0" dirty="0" smtClean="0"/>
              <a:t>p. </a:t>
            </a:r>
            <a:r>
              <a:rPr lang="en-US" i="0" baseline="0" dirty="0" smtClean="0"/>
              <a:t>This probability can change with time and there is now </a:t>
            </a:r>
            <a:r>
              <a:rPr lang="en-US" i="1" baseline="0" dirty="0" smtClean="0"/>
              <a:t>a priori</a:t>
            </a:r>
            <a:r>
              <a:rPr lang="en-US" i="0" baseline="0" dirty="0" smtClean="0"/>
              <a:t> reason to think that any particular type of change is more likely than any other.  For the moment let’s take the simplest case in which, in fact, </a:t>
            </a:r>
            <a:r>
              <a:rPr lang="en-US" i="1" baseline="0" dirty="0" smtClean="0"/>
              <a:t>p</a:t>
            </a:r>
            <a:r>
              <a:rPr lang="en-US" i="0" baseline="0" dirty="0" smtClean="0"/>
              <a:t> is constant and does not change over time.   In this case, as shown on the slide, we can rewrite the equation for sustainability as </a:t>
            </a:r>
            <a:r>
              <a:rPr lang="en-US" i="1" baseline="0" dirty="0" smtClean="0"/>
              <a:t>S</a:t>
            </a:r>
            <a:r>
              <a:rPr lang="en-US" i="0" baseline="0" dirty="0" smtClean="0"/>
              <a:t>(</a:t>
            </a:r>
            <a:r>
              <a:rPr lang="en-US" i="1" baseline="0" dirty="0" smtClean="0"/>
              <a:t>T</a:t>
            </a:r>
            <a:r>
              <a:rPr lang="en-US" i="0" baseline="0" dirty="0" smtClean="0"/>
              <a:t>) = (1-</a:t>
            </a:r>
            <a:r>
              <a:rPr lang="en-US" i="1" baseline="0" dirty="0" smtClean="0"/>
              <a:t>p</a:t>
            </a:r>
            <a:r>
              <a:rPr lang="en-US" i="0" baseline="0" dirty="0" smtClean="0"/>
              <a:t>)</a:t>
            </a:r>
            <a:r>
              <a:rPr lang="en-US" i="1" baseline="30000" dirty="0" smtClean="0"/>
              <a:t>t</a:t>
            </a:r>
            <a:r>
              <a:rPr lang="en-US" i="0" baseline="0" dirty="0" smtClean="0"/>
              <a:t>. Over the long term, with a constant probability of failure (or change of state) in each time step, sustainability takes the form of an exponential decay curve.  This is depicted on the next slide.  </a:t>
            </a:r>
          </a:p>
        </p:txBody>
      </p:sp>
      <p:sp>
        <p:nvSpPr>
          <p:cNvPr id="4" name="Slide Number Placeholder 3"/>
          <p:cNvSpPr>
            <a:spLocks noGrp="1"/>
          </p:cNvSpPr>
          <p:nvPr>
            <p:ph type="sldNum" sz="quarter" idx="10"/>
          </p:nvPr>
        </p:nvSpPr>
        <p:spPr/>
        <p:txBody>
          <a:bodyPr/>
          <a:lstStyle/>
          <a:p>
            <a:fld id="{DFE2FD4A-6738-4731-9959-9D0FD353A9E3}" type="slidenum">
              <a:rPr lang="en-US" smtClean="0"/>
              <a:t>12</a:t>
            </a:fld>
            <a:endParaRPr lang="en-US"/>
          </a:p>
        </p:txBody>
      </p:sp>
    </p:spTree>
    <p:extLst>
      <p:ext uri="{BB962C8B-B14F-4D97-AF65-F5344CB8AC3E}">
        <p14:creationId xmlns:p14="http://schemas.microsoft.com/office/powerpoint/2010/main" val="188032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hypothetical</a:t>
            </a:r>
            <a:r>
              <a:rPr lang="en-US" baseline="0" dirty="0" smtClean="0"/>
              <a:t> example on the left of the slide, the instantaneous probability of failure is </a:t>
            </a:r>
            <a:r>
              <a:rPr lang="en-US" i="1" baseline="0" dirty="0" smtClean="0"/>
              <a:t>p</a:t>
            </a:r>
            <a:r>
              <a:rPr lang="en-US" baseline="0" dirty="0" smtClean="0"/>
              <a:t> = 0.1.  The 3D surface in the top right-hand corner gives an idea of the sustainability curve changes as p changes from 0.1 to 0.9.  A couple of real-world examples are illustrated.  The upper middle graph shows the USDA NASS data (as of 2002) for the total number of farms and ranches in Wyoming from the period when official records started.  The settling of the high plains in the early 20</a:t>
            </a:r>
            <a:r>
              <a:rPr lang="en-US" baseline="30000" dirty="0" smtClean="0"/>
              <a:t>th</a:t>
            </a:r>
            <a:r>
              <a:rPr lang="en-US" baseline="0" dirty="0" smtClean="0"/>
              <a:t> century can be seen progressing until 1929 and the great crash and the process of de-settlement began.</a:t>
            </a:r>
          </a:p>
          <a:p>
            <a:endParaRPr lang="en-US" baseline="0" dirty="0" smtClean="0"/>
          </a:p>
          <a:p>
            <a:r>
              <a:rPr lang="en-US" baseline="0" dirty="0" smtClean="0"/>
              <a:t>A similar picture in the data from the 1990’s in Kansas is shown in the lower plot.  The trend in declining farm numbers there may be weakly correlated with corn prices but it probably also reflects a large number of other factors driving structural change.  Both of these data sets (and others like them) raise the interesting question of whether function of farming is declining along with the loss of farms or whether they reflect a process of consolidation, so that the land remains in production but the farm size distribution changes.  This question is tied to the one the Sonja asked during the Q&amp;A session about clearly defining what it is that one wishes to make sustainable.  Is it farms we care about, or farming, or both?</a:t>
            </a:r>
          </a:p>
          <a:p>
            <a:endParaRPr lang="en-US" dirty="0"/>
          </a:p>
        </p:txBody>
      </p:sp>
      <p:sp>
        <p:nvSpPr>
          <p:cNvPr id="4" name="Slide Number Placeholder 3"/>
          <p:cNvSpPr>
            <a:spLocks noGrp="1"/>
          </p:cNvSpPr>
          <p:nvPr>
            <p:ph type="sldNum" sz="quarter" idx="10"/>
          </p:nvPr>
        </p:nvSpPr>
        <p:spPr/>
        <p:txBody>
          <a:bodyPr/>
          <a:lstStyle/>
          <a:p>
            <a:fld id="{DFE2FD4A-6738-4731-9959-9D0FD353A9E3}" type="slidenum">
              <a:rPr lang="en-US" smtClean="0"/>
              <a:t>13</a:t>
            </a:fld>
            <a:endParaRPr lang="en-US"/>
          </a:p>
        </p:txBody>
      </p:sp>
    </p:spTree>
    <p:extLst>
      <p:ext uri="{BB962C8B-B14F-4D97-AF65-F5344CB8AC3E}">
        <p14:creationId xmlns:p14="http://schemas.microsoft.com/office/powerpoint/2010/main" val="266484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Armed with the analytical</a:t>
            </a:r>
            <a:r>
              <a:rPr lang="en-US" baseline="0" dirty="0" smtClean="0"/>
              <a:t> tools for looking at sustainability and resilience we can start to think about some of the key questions that Tom raised in his seminar; none of these is more important than the question of being able to forecast when a system will change state – flip from a preferred state to a dis-preferred state for example.  As Tom indicated we are only at the beginning of being able to do this well, but a recent review by </a:t>
            </a:r>
            <a:r>
              <a:rPr lang="en-US" baseline="0" dirty="0" err="1" smtClean="0"/>
              <a:t>Scheffer</a:t>
            </a:r>
            <a:r>
              <a:rPr lang="en-US" baseline="0" dirty="0" smtClean="0"/>
              <a:t> et al (2012) in Science lays out some of the analytical techniques that are now being used.  </a:t>
            </a:r>
            <a:r>
              <a:rPr lang="en-US" baseline="0" dirty="0" err="1" smtClean="0"/>
              <a:t>Jordi</a:t>
            </a:r>
            <a:r>
              <a:rPr lang="en-US" baseline="0" dirty="0" smtClean="0"/>
              <a:t> </a:t>
            </a:r>
            <a:r>
              <a:rPr lang="en-US" baseline="0" dirty="0" err="1" smtClean="0"/>
              <a:t>Bascompte</a:t>
            </a:r>
            <a:r>
              <a:rPr lang="en-US" baseline="0" dirty="0" smtClean="0"/>
              <a:t>, one of the paper’s authors was a recent guest speaker in the UCD Major Issues in Biology Seminar series.</a:t>
            </a:r>
          </a:p>
          <a:p>
            <a:endParaRPr lang="en-US" baseline="0" dirty="0" smtClean="0"/>
          </a:p>
          <a:p>
            <a:r>
              <a:rPr lang="en-US" baseline="0" dirty="0" smtClean="0"/>
              <a:t>An important point to note about these kinds of analyses is that they rely on having enough data available to be able to estimate the underlying dynamics.  For some global questions there are probably long term data to allow this type of analysis but for more local questions we may be struggling.</a:t>
            </a:r>
          </a:p>
        </p:txBody>
      </p:sp>
      <p:sp>
        <p:nvSpPr>
          <p:cNvPr id="4" name="Slide Number Placeholder 3"/>
          <p:cNvSpPr>
            <a:spLocks noGrp="1"/>
          </p:cNvSpPr>
          <p:nvPr>
            <p:ph type="sldNum" sz="quarter" idx="10"/>
          </p:nvPr>
        </p:nvSpPr>
        <p:spPr/>
        <p:txBody>
          <a:bodyPr/>
          <a:lstStyle/>
          <a:p>
            <a:fld id="{DFE2FD4A-6738-4731-9959-9D0FD353A9E3}" type="slidenum">
              <a:rPr lang="en-US" smtClean="0"/>
              <a:t>14</a:t>
            </a:fld>
            <a:endParaRPr lang="en-US"/>
          </a:p>
        </p:txBody>
      </p:sp>
    </p:spTree>
    <p:extLst>
      <p:ext uri="{BB962C8B-B14F-4D97-AF65-F5344CB8AC3E}">
        <p14:creationId xmlns:p14="http://schemas.microsoft.com/office/powerpoint/2010/main" val="3787656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also the case that while a lot of the theoretical work</a:t>
            </a:r>
            <a:r>
              <a:rPr lang="en-US" baseline="0" dirty="0" smtClean="0"/>
              <a:t> is developed with the idea of a single dimension for sustainability, we know that there are multiple dimensions and that “failure” might occur along any of them.  There are at least the beginnings of analytical approaches for this kind of more complex problem too and the general form for the kind of results we expect is known in some specific cases.  For example, suppose there are multiple dimensions along which sustainability might be declining.  If these are all described by simple exponential decay curves with different probabilities for state change, the expected distribution of “time until failure” for a cohort of systems will follow a gamma distribution.  These concepts are highlighted in the figures in the slide.  Steven Frank, an evolutionary ecologist at UCI, has spent some time in the last few years thinking about how different underlying processes combines with the way we measure systems to generate data with different types of probability distribution.  These are complex technical questions but might provide some basic pieces of methodology to allow us to look at systems in multiple dimensions.</a:t>
            </a:r>
            <a:endParaRPr lang="en-US" dirty="0"/>
          </a:p>
        </p:txBody>
      </p:sp>
      <p:sp>
        <p:nvSpPr>
          <p:cNvPr id="4" name="Slide Number Placeholder 3"/>
          <p:cNvSpPr>
            <a:spLocks noGrp="1"/>
          </p:cNvSpPr>
          <p:nvPr>
            <p:ph type="sldNum" sz="quarter" idx="10"/>
          </p:nvPr>
        </p:nvSpPr>
        <p:spPr/>
        <p:txBody>
          <a:bodyPr/>
          <a:lstStyle/>
          <a:p>
            <a:fld id="{DFE2FD4A-6738-4731-9959-9D0FD353A9E3}" type="slidenum">
              <a:rPr lang="en-US" smtClean="0"/>
              <a:t>15</a:t>
            </a:fld>
            <a:endParaRPr lang="en-US"/>
          </a:p>
        </p:txBody>
      </p:sp>
    </p:spTree>
    <p:extLst>
      <p:ext uri="{BB962C8B-B14F-4D97-AF65-F5344CB8AC3E}">
        <p14:creationId xmlns:p14="http://schemas.microsoft.com/office/powerpoint/2010/main" val="3309540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complication that people encounter in trying to learn about resilience is that there are multiple technical meanings in use.  There are two major schools of thought, the </a:t>
            </a:r>
            <a:r>
              <a:rPr lang="en-US" baseline="0" dirty="0" err="1" smtClean="0"/>
              <a:t>adaptionist</a:t>
            </a:r>
            <a:r>
              <a:rPr lang="en-US" baseline="0" dirty="0" smtClean="0"/>
              <a:t> school and the system dynamics, or engineering school.  The </a:t>
            </a:r>
            <a:r>
              <a:rPr lang="en-US" baseline="0" dirty="0" err="1" smtClean="0"/>
              <a:t>adaptionists</a:t>
            </a:r>
            <a:r>
              <a:rPr lang="en-US" baseline="0" dirty="0" smtClean="0"/>
              <a:t>, </a:t>
            </a:r>
            <a:r>
              <a:rPr lang="en-US" baseline="0" dirty="0" err="1" smtClean="0"/>
              <a:t>particularaly</a:t>
            </a:r>
            <a:r>
              <a:rPr lang="en-US" baseline="0" dirty="0" smtClean="0"/>
              <a:t> </a:t>
            </a:r>
            <a:r>
              <a:rPr lang="en-US" baseline="0" dirty="0" err="1" smtClean="0"/>
              <a:t>Holling</a:t>
            </a:r>
            <a:r>
              <a:rPr lang="en-US" baseline="0" dirty="0" smtClean="0"/>
              <a:t>, Gunderson, and followers have devoted a fair amount of time promoting their view of resilience and highlighting what they see as the shortcomings of the other view.  I think both approaches have useful ideas to contribute.</a:t>
            </a:r>
          </a:p>
          <a:p>
            <a:endParaRPr lang="en-US" baseline="0" dirty="0" smtClean="0"/>
          </a:p>
          <a:p>
            <a:r>
              <a:rPr lang="en-US" baseline="0" dirty="0" smtClean="0"/>
              <a:t>On the slide I have identified a number of books that have been important in shaping my own view and providing some of the analytical tools that I use.  One the left side the books are more in the </a:t>
            </a:r>
            <a:r>
              <a:rPr lang="en-US" baseline="0" dirty="0" err="1" smtClean="0"/>
              <a:t>adaptionist</a:t>
            </a:r>
            <a:r>
              <a:rPr lang="en-US" baseline="0" dirty="0" smtClean="0"/>
              <a:t> school, although I doubt that Kauffman associates himself with this lineage and my view of parts of his work as sitting within this philosophy is entirely my own “taxonomy”.  The </a:t>
            </a:r>
            <a:r>
              <a:rPr lang="en-US" baseline="0" dirty="0" err="1" smtClean="0"/>
              <a:t>Panarchy</a:t>
            </a:r>
            <a:r>
              <a:rPr lang="en-US" baseline="0" dirty="0" smtClean="0"/>
              <a:t> book and the more recent one by </a:t>
            </a:r>
            <a:r>
              <a:rPr lang="en-US" baseline="0" dirty="0" err="1" smtClean="0"/>
              <a:t>Giampietro</a:t>
            </a:r>
            <a:r>
              <a:rPr lang="en-US" baseline="0" dirty="0" smtClean="0"/>
              <a:t> are not easy reads but they are full of lots of interesting concepts and useful insights.</a:t>
            </a:r>
          </a:p>
          <a:p>
            <a:endParaRPr lang="en-US" baseline="0" dirty="0" smtClean="0"/>
          </a:p>
          <a:p>
            <a:r>
              <a:rPr lang="en-US" baseline="0" dirty="0" smtClean="0"/>
              <a:t>On the other side, the ecological dynamics approach is a clearer lineage although I don’t suppose Pete </a:t>
            </a:r>
            <a:r>
              <a:rPr lang="en-US" baseline="0" dirty="0" err="1" smtClean="0"/>
              <a:t>Turchin</a:t>
            </a:r>
            <a:r>
              <a:rPr lang="en-US" baseline="0" dirty="0" smtClean="0"/>
              <a:t> sees his work as a descendent of </a:t>
            </a:r>
            <a:r>
              <a:rPr lang="en-US" baseline="0" dirty="0" err="1" smtClean="0"/>
              <a:t>Royama’s</a:t>
            </a:r>
            <a:r>
              <a:rPr lang="en-US" baseline="0" dirty="0" smtClean="0"/>
              <a:t>.  May’s book on model ecosystem stability is a classic.  </a:t>
            </a:r>
            <a:r>
              <a:rPr lang="en-US" baseline="0" dirty="0" err="1" smtClean="0"/>
              <a:t>Royama’s</a:t>
            </a:r>
            <a:r>
              <a:rPr lang="en-US" baseline="0" dirty="0" smtClean="0"/>
              <a:t> and </a:t>
            </a:r>
            <a:r>
              <a:rPr lang="en-US" baseline="0" dirty="0" err="1" smtClean="0"/>
              <a:t>Turchin’s</a:t>
            </a:r>
            <a:r>
              <a:rPr lang="en-US" baseline="0" dirty="0" smtClean="0"/>
              <a:t> books are heavy on statistics and mathematics, but contain many clear ideas on system dynamics from an ecological perspective that can be applied to other types of data.</a:t>
            </a:r>
          </a:p>
          <a:p>
            <a:endParaRPr lang="en-US" baseline="0" dirty="0" smtClean="0"/>
          </a:p>
          <a:p>
            <a:r>
              <a:rPr lang="en-US" baseline="0" dirty="0" smtClean="0"/>
              <a:t>All of these books on the behavior of systems over time can be traced in some way to a common ancestor in Arthur Koestler’s Ghost in the Machine which was first published in 1968 and did a great deal to establish the discipline of hierarchical systems analysis.  Koestler’s book is actually about the origins of human nature but to get to the point of being able to talk about that difficult topic he first establishes the idea that hierarchies are important in dynamic processes in general and evolution in particular.</a:t>
            </a:r>
          </a:p>
        </p:txBody>
      </p:sp>
      <p:sp>
        <p:nvSpPr>
          <p:cNvPr id="4" name="Slide Number Placeholder 3"/>
          <p:cNvSpPr>
            <a:spLocks noGrp="1"/>
          </p:cNvSpPr>
          <p:nvPr>
            <p:ph type="sldNum" sz="quarter" idx="10"/>
          </p:nvPr>
        </p:nvSpPr>
        <p:spPr/>
        <p:txBody>
          <a:bodyPr/>
          <a:lstStyle/>
          <a:p>
            <a:fld id="{DFE2FD4A-6738-4731-9959-9D0FD353A9E3}" type="slidenum">
              <a:rPr lang="en-US" smtClean="0"/>
              <a:t>16</a:t>
            </a:fld>
            <a:endParaRPr lang="en-US"/>
          </a:p>
        </p:txBody>
      </p:sp>
    </p:spTree>
    <p:extLst>
      <p:ext uri="{BB962C8B-B14F-4D97-AF65-F5344CB8AC3E}">
        <p14:creationId xmlns:p14="http://schemas.microsoft.com/office/powerpoint/2010/main" val="3179882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caricature the difference between the engineering</a:t>
            </a:r>
            <a:r>
              <a:rPr lang="en-US" baseline="0" dirty="0" smtClean="0"/>
              <a:t> (dynamics) view and the </a:t>
            </a:r>
            <a:r>
              <a:rPr lang="en-US" baseline="0" dirty="0" err="1" smtClean="0"/>
              <a:t>adaptionist</a:t>
            </a:r>
            <a:r>
              <a:rPr lang="en-US" baseline="0" dirty="0" smtClean="0"/>
              <a:t> view of resilience in these two pictures.  For the engineering approach the focus is on the properties of the time series of points for the system over time.  For the </a:t>
            </a:r>
            <a:r>
              <a:rPr lang="en-US" baseline="0" dirty="0" err="1" smtClean="0"/>
              <a:t>adaptionist</a:t>
            </a:r>
            <a:r>
              <a:rPr lang="en-US" baseline="0" dirty="0" smtClean="0"/>
              <a:t> the focus is on the idea that systems cycle through an endless set of 4 eras in which there is accumulation of resources and increase in connectedness, followed by collapse and reorganization.</a:t>
            </a:r>
          </a:p>
          <a:p>
            <a:endParaRPr lang="en-US" baseline="0" dirty="0" smtClean="0"/>
          </a:p>
          <a:p>
            <a:r>
              <a:rPr lang="en-US" baseline="0" dirty="0" smtClean="0"/>
              <a:t>By straightening out the cyclic picture on the right and plotting it over time we can recover something like the picture on the left. Similarly by plotting this year’s value for the system against last year’s instead of plotting each of them in time, we can turn the picture on the left into something like the picture on the right, so the apparent difference between these two perspectives is over emphasized by </a:t>
            </a:r>
            <a:r>
              <a:rPr lang="en-US" baseline="0" smtClean="0"/>
              <a:t>the caricatures.</a:t>
            </a:r>
            <a:endParaRPr lang="en-US"/>
          </a:p>
        </p:txBody>
      </p:sp>
      <p:sp>
        <p:nvSpPr>
          <p:cNvPr id="4" name="Slide Number Placeholder 3"/>
          <p:cNvSpPr>
            <a:spLocks noGrp="1"/>
          </p:cNvSpPr>
          <p:nvPr>
            <p:ph type="sldNum" sz="quarter" idx="10"/>
          </p:nvPr>
        </p:nvSpPr>
        <p:spPr/>
        <p:txBody>
          <a:bodyPr/>
          <a:lstStyle/>
          <a:p>
            <a:fld id="{DFE2FD4A-6738-4731-9959-9D0FD353A9E3}" type="slidenum">
              <a:rPr lang="en-US" smtClean="0"/>
              <a:t>17</a:t>
            </a:fld>
            <a:endParaRPr lang="en-US"/>
          </a:p>
        </p:txBody>
      </p:sp>
    </p:spTree>
    <p:extLst>
      <p:ext uri="{BB962C8B-B14F-4D97-AF65-F5344CB8AC3E}">
        <p14:creationId xmlns:p14="http://schemas.microsoft.com/office/powerpoint/2010/main" val="2603443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E4D2442-AAD7-4CC4-BA11-F925A3DF074F}" type="slidenum">
              <a:rPr lang="en-US" smtClean="0">
                <a:solidFill>
                  <a:prstClr val="black"/>
                </a:solidFill>
              </a:rPr>
              <a:pPr/>
              <a:t>28</a:t>
            </a:fld>
            <a:endParaRPr lang="en-US" smtClean="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GB" smtClean="0"/>
              <a:t>False decisions have costs.  Crop protection example:  As false decision rate goes down, unwarranted pesticide use declines, individual users save money and environmental protection increases.  If business success depends on correct expenditure on pesticides, main graph shows results of simulation experiment (mean and standard error) showing probability of business survival (sustainability) against false positive error rate (over use of pesticides when not needed).  Small graphs show the variation in 100 individual business behaviours in the model.  In the small graphs the horizontal axis is time and the vertical scale is “wealth” and the thick black line is the sustainability threshold (if wealth drops below this the business fails).  Note that improved decision making results in more wealth and more uniform trends among businesses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PP title slide image graphic-B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100"/>
            <a:ext cx="9144000" cy="6758609"/>
          </a:xfrm>
          <a:prstGeom prst="rect">
            <a:avLst/>
          </a:prstGeom>
        </p:spPr>
      </p:pic>
      <p:sp>
        <p:nvSpPr>
          <p:cNvPr id="4127" name="Rectangle 31"/>
          <p:cNvSpPr>
            <a:spLocks noGrp="1" noChangeArrowheads="1"/>
          </p:cNvSpPr>
          <p:nvPr>
            <p:ph type="ctrTitle"/>
          </p:nvPr>
        </p:nvSpPr>
        <p:spPr>
          <a:xfrm>
            <a:off x="1828800" y="3429000"/>
            <a:ext cx="7010400" cy="1143000"/>
          </a:xfrm>
        </p:spPr>
        <p:txBody>
          <a:bodyPr/>
          <a:lstStyle>
            <a:lvl1pPr>
              <a:defRPr/>
            </a:lvl1pPr>
          </a:lstStyle>
          <a:p>
            <a:r>
              <a:rPr lang="en-US" smtClean="0"/>
              <a:t>Click to edit Master title style</a:t>
            </a:r>
            <a:endParaRPr lang="en-US" dirty="0"/>
          </a:p>
        </p:txBody>
      </p:sp>
      <p:sp>
        <p:nvSpPr>
          <p:cNvPr id="4128" name="Rectangle 32"/>
          <p:cNvSpPr>
            <a:spLocks noGrp="1" noChangeArrowheads="1"/>
          </p:cNvSpPr>
          <p:nvPr>
            <p:ph type="subTitle" idx="1"/>
          </p:nvPr>
        </p:nvSpPr>
        <p:spPr>
          <a:xfrm>
            <a:off x="1828800" y="4724400"/>
            <a:ext cx="4419600" cy="1524000"/>
          </a:xfrm>
        </p:spPr>
        <p:txBody>
          <a:bodyPr/>
          <a:lstStyle>
            <a:lvl1pPr marL="0" indent="0">
              <a:buFontTx/>
              <a:buNone/>
              <a:defRPr sz="1600"/>
            </a:lvl1pPr>
          </a:lstStyle>
          <a:p>
            <a:r>
              <a:rPr lang="en-US" smtClean="0"/>
              <a:t>Click to edit Master subtitle style</a:t>
            </a:r>
            <a:endParaRPr lang="en-US" dirty="0"/>
          </a:p>
        </p:txBody>
      </p:sp>
    </p:spTree>
    <p:extLst>
      <p:ext uri="{BB962C8B-B14F-4D97-AF65-F5344CB8AC3E}">
        <p14:creationId xmlns:p14="http://schemas.microsoft.com/office/powerpoint/2010/main" val="173408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715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906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4994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79375"/>
            <a:ext cx="716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49250" y="1600200"/>
            <a:ext cx="41592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0900" y="1600200"/>
            <a:ext cx="41592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FFFFFF"/>
              </a:solidFill>
              <a:latin typeface="Times" pitchFamily="-28" charset="0"/>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eaLnBrk="0" fontAlgn="base" hangingPunct="0">
              <a:spcBef>
                <a:spcPct val="0"/>
              </a:spcBef>
              <a:spcAft>
                <a:spcPct val="0"/>
              </a:spcAft>
              <a:defRPr/>
            </a:pPr>
            <a:r>
              <a:rPr lang="en-US" sz="2400" smtClean="0">
                <a:solidFill>
                  <a:srgbClr val="FFFFFF"/>
                </a:solidFill>
                <a:latin typeface="Times" pitchFamily="-28" charset="0"/>
              </a:rPr>
              <a:t>slide</a:t>
            </a:r>
            <a:endParaRPr lang="en-US" sz="2400">
              <a:solidFill>
                <a:srgbClr val="FFFFFF"/>
              </a:solidFill>
              <a:latin typeface="Times" pitchFamily="-28" charset="0"/>
            </a:endParaRPr>
          </a:p>
        </p:txBody>
      </p:sp>
      <p:sp>
        <p:nvSpPr>
          <p:cNvPr id="7" name="Slide Number Placeholder 6"/>
          <p:cNvSpPr>
            <a:spLocks noGrp="1" noChangeArrowheads="1"/>
          </p:cNvSpPr>
          <p:nvPr>
            <p:ph type="sldNum" sz="quarter" idx="12"/>
          </p:nvPr>
        </p:nvSpPr>
        <p:spPr>
          <a:xfrm>
            <a:off x="8416925" y="6454775"/>
            <a:ext cx="692150" cy="358775"/>
          </a:xfrm>
          <a:prstGeom prst="rect">
            <a:avLst/>
          </a:prstGeom>
          <a:ln/>
        </p:spPr>
        <p:txBody>
          <a:bodyPr/>
          <a:lstStyle>
            <a:lvl1pPr>
              <a:defRPr/>
            </a:lvl1pPr>
          </a:lstStyle>
          <a:p>
            <a:pPr eaLnBrk="0" fontAlgn="base" hangingPunct="0">
              <a:spcBef>
                <a:spcPct val="0"/>
              </a:spcBef>
              <a:spcAft>
                <a:spcPct val="0"/>
              </a:spcAft>
              <a:defRPr/>
            </a:pPr>
            <a:fld id="{FE5F788F-F48A-4E39-86FE-A5237D9326D8}" type="slidenum">
              <a:rPr lang="en-US" sz="2400">
                <a:solidFill>
                  <a:srgbClr val="FFFFFF"/>
                </a:solidFill>
                <a:latin typeface="Times" pitchFamily="-28" charset="0"/>
              </a:rPr>
              <a:pPr eaLnBrk="0" fontAlgn="base" hangingPunct="0">
                <a:spcBef>
                  <a:spcPct val="0"/>
                </a:spcBef>
                <a:spcAft>
                  <a:spcPct val="0"/>
                </a:spcAft>
                <a:defRPr/>
              </a:pPr>
              <a:t>‹#›</a:t>
            </a:fld>
            <a:endParaRPr lang="en-US" sz="2400">
              <a:solidFill>
                <a:srgbClr val="FFFFFF"/>
              </a:solidFill>
              <a:latin typeface="Times" pitchFamily="-28" charset="0"/>
            </a:endParaRPr>
          </a:p>
        </p:txBody>
      </p:sp>
    </p:spTree>
    <p:extLst>
      <p:ext uri="{BB962C8B-B14F-4D97-AF65-F5344CB8AC3E}">
        <p14:creationId xmlns:p14="http://schemas.microsoft.com/office/powerpoint/2010/main" val="3854926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3050" y="53975"/>
            <a:ext cx="7323138"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73050" y="1600200"/>
            <a:ext cx="423386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9313" y="1600200"/>
            <a:ext cx="4233862"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59313" y="3938588"/>
            <a:ext cx="4233862"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pPr eaLnBrk="0" fontAlgn="base" hangingPunct="0">
              <a:spcBef>
                <a:spcPct val="0"/>
              </a:spcBef>
              <a:spcAft>
                <a:spcPct val="0"/>
              </a:spcAft>
              <a:defRPr/>
            </a:pPr>
            <a:endParaRPr lang="en-US" sz="2400">
              <a:solidFill>
                <a:srgbClr val="FFFFFF"/>
              </a:solidFill>
              <a:latin typeface="Times" pitchFamily="-28" charset="0"/>
            </a:endParaRPr>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pPr eaLnBrk="0" fontAlgn="base" hangingPunct="0">
              <a:spcBef>
                <a:spcPct val="0"/>
              </a:spcBef>
              <a:spcAft>
                <a:spcPct val="0"/>
              </a:spcAft>
              <a:defRPr/>
            </a:pPr>
            <a:r>
              <a:rPr lang="en-US" sz="2400" smtClean="0">
                <a:solidFill>
                  <a:srgbClr val="FFFFFF"/>
                </a:solidFill>
                <a:latin typeface="Times" pitchFamily="-28" charset="0"/>
              </a:rPr>
              <a:t>slide</a:t>
            </a:r>
            <a:endParaRPr lang="en-US" sz="2400">
              <a:solidFill>
                <a:srgbClr val="FFFFFF"/>
              </a:solidFill>
              <a:latin typeface="Times" pitchFamily="-28" charset="0"/>
            </a:endParaRPr>
          </a:p>
        </p:txBody>
      </p:sp>
      <p:sp>
        <p:nvSpPr>
          <p:cNvPr id="8" name="Slide Number Placeholder 7"/>
          <p:cNvSpPr>
            <a:spLocks noGrp="1"/>
          </p:cNvSpPr>
          <p:nvPr>
            <p:ph type="sldNum" sz="quarter" idx="12"/>
          </p:nvPr>
        </p:nvSpPr>
        <p:spPr>
          <a:xfrm>
            <a:off x="8416925" y="6454775"/>
            <a:ext cx="692150" cy="358775"/>
          </a:xfrm>
          <a:prstGeom prst="rect">
            <a:avLst/>
          </a:prstGeom>
        </p:spPr>
        <p:txBody>
          <a:bodyPr/>
          <a:lstStyle>
            <a:lvl1pPr>
              <a:defRPr/>
            </a:lvl1pPr>
          </a:lstStyle>
          <a:p>
            <a:pPr eaLnBrk="0" fontAlgn="base" hangingPunct="0">
              <a:spcBef>
                <a:spcPct val="0"/>
              </a:spcBef>
              <a:spcAft>
                <a:spcPct val="0"/>
              </a:spcAft>
              <a:defRPr/>
            </a:pPr>
            <a:fld id="{B6FEA9C7-76AA-4A24-B5F9-6A2C8FBDDCE9}" type="slidenum">
              <a:rPr lang="en-US" sz="2400">
                <a:solidFill>
                  <a:srgbClr val="FFFFFF"/>
                </a:solidFill>
                <a:latin typeface="Times" pitchFamily="-28" charset="0"/>
              </a:rPr>
              <a:pPr eaLnBrk="0" fontAlgn="base" hangingPunct="0">
                <a:spcBef>
                  <a:spcPct val="0"/>
                </a:spcBef>
                <a:spcAft>
                  <a:spcPct val="0"/>
                </a:spcAft>
                <a:defRPr/>
              </a:pPr>
              <a:t>‹#›</a:t>
            </a:fld>
            <a:endParaRPr lang="en-US" sz="2400">
              <a:solidFill>
                <a:srgbClr val="FFFFFF"/>
              </a:solidFill>
              <a:latin typeface="Times" pitchFamily="-28" charset="0"/>
            </a:endParaRPr>
          </a:p>
        </p:txBody>
      </p:sp>
    </p:spTree>
    <p:extLst>
      <p:ext uri="{BB962C8B-B14F-4D97-AF65-F5344CB8AC3E}">
        <p14:creationId xmlns:p14="http://schemas.microsoft.com/office/powerpoint/2010/main" val="343981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PP title slide image graphic-B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100"/>
            <a:ext cx="9144000" cy="6758609"/>
          </a:xfrm>
          <a:prstGeom prst="rect">
            <a:avLst/>
          </a:prstGeom>
        </p:spPr>
      </p:pic>
      <p:sp>
        <p:nvSpPr>
          <p:cNvPr id="4127" name="Rectangle 31"/>
          <p:cNvSpPr>
            <a:spLocks noGrp="1" noChangeArrowheads="1"/>
          </p:cNvSpPr>
          <p:nvPr>
            <p:ph type="ctrTitle"/>
          </p:nvPr>
        </p:nvSpPr>
        <p:spPr>
          <a:xfrm>
            <a:off x="1828800" y="3429000"/>
            <a:ext cx="7010400" cy="1143000"/>
          </a:xfrm>
        </p:spPr>
        <p:txBody>
          <a:bodyPr/>
          <a:lstStyle>
            <a:lvl1pPr>
              <a:defRPr/>
            </a:lvl1pPr>
          </a:lstStyle>
          <a:p>
            <a:r>
              <a:rPr lang="en-US" smtClean="0"/>
              <a:t>Click to edit Master title style</a:t>
            </a:r>
            <a:endParaRPr lang="en-US" dirty="0"/>
          </a:p>
        </p:txBody>
      </p:sp>
      <p:sp>
        <p:nvSpPr>
          <p:cNvPr id="4128" name="Rectangle 32"/>
          <p:cNvSpPr>
            <a:spLocks noGrp="1" noChangeArrowheads="1"/>
          </p:cNvSpPr>
          <p:nvPr>
            <p:ph type="subTitle" idx="1"/>
          </p:nvPr>
        </p:nvSpPr>
        <p:spPr>
          <a:xfrm>
            <a:off x="1828800" y="4724400"/>
            <a:ext cx="4419600" cy="1524000"/>
          </a:xfrm>
        </p:spPr>
        <p:txBody>
          <a:bodyPr/>
          <a:lstStyle>
            <a:lvl1pPr marL="0" indent="0">
              <a:buFontTx/>
              <a:buNone/>
              <a:defRPr sz="1600"/>
            </a:lvl1pPr>
          </a:lstStyle>
          <a:p>
            <a:r>
              <a:rPr lang="en-US" smtClean="0"/>
              <a:t>Click to edit Master subtitle style</a:t>
            </a:r>
            <a:endParaRPr lang="en-US" dirty="0"/>
          </a:p>
        </p:txBody>
      </p:sp>
    </p:spTree>
    <p:extLst>
      <p:ext uri="{BB962C8B-B14F-4D97-AF65-F5344CB8AC3E}">
        <p14:creationId xmlns:p14="http://schemas.microsoft.com/office/powerpoint/2010/main" val="2299663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bg1"/>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27097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4206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9143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84296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510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908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9510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908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9853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5546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bg1"/>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57162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6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8572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90600"/>
            <a:ext cx="5111750" cy="55483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8478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5178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260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800"/>
            <a:ext cx="5486400" cy="3886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5927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4066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3286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906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2720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79375"/>
            <a:ext cx="716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49250" y="1600200"/>
            <a:ext cx="41592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0900" y="1600200"/>
            <a:ext cx="41592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FFFFFF"/>
              </a:solidFill>
              <a:latin typeface="Times" pitchFamily="-28" charset="0"/>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eaLnBrk="0" fontAlgn="base" hangingPunct="0">
              <a:spcBef>
                <a:spcPct val="0"/>
              </a:spcBef>
              <a:spcAft>
                <a:spcPct val="0"/>
              </a:spcAft>
              <a:defRPr/>
            </a:pPr>
            <a:r>
              <a:rPr lang="en-US" sz="2400" smtClean="0">
                <a:solidFill>
                  <a:srgbClr val="FFFFFF"/>
                </a:solidFill>
                <a:latin typeface="Times" pitchFamily="-28" charset="0"/>
              </a:rPr>
              <a:t>slide</a:t>
            </a:r>
            <a:endParaRPr lang="en-US" sz="2400">
              <a:solidFill>
                <a:srgbClr val="FFFFFF"/>
              </a:solidFill>
              <a:latin typeface="Times" pitchFamily="-28" charset="0"/>
            </a:endParaRPr>
          </a:p>
        </p:txBody>
      </p:sp>
      <p:sp>
        <p:nvSpPr>
          <p:cNvPr id="7" name="Slide Number Placeholder 6"/>
          <p:cNvSpPr>
            <a:spLocks noGrp="1" noChangeArrowheads="1"/>
          </p:cNvSpPr>
          <p:nvPr>
            <p:ph type="sldNum" sz="quarter" idx="12"/>
          </p:nvPr>
        </p:nvSpPr>
        <p:spPr>
          <a:xfrm>
            <a:off x="8416925" y="6454775"/>
            <a:ext cx="692150" cy="358775"/>
          </a:xfrm>
          <a:prstGeom prst="rect">
            <a:avLst/>
          </a:prstGeom>
          <a:ln/>
        </p:spPr>
        <p:txBody>
          <a:bodyPr/>
          <a:lstStyle>
            <a:lvl1pPr>
              <a:defRPr/>
            </a:lvl1pPr>
          </a:lstStyle>
          <a:p>
            <a:pPr eaLnBrk="0" fontAlgn="base" hangingPunct="0">
              <a:spcBef>
                <a:spcPct val="0"/>
              </a:spcBef>
              <a:spcAft>
                <a:spcPct val="0"/>
              </a:spcAft>
              <a:defRPr/>
            </a:pPr>
            <a:fld id="{FE5F788F-F48A-4E39-86FE-A5237D9326D8}" type="slidenum">
              <a:rPr lang="en-US" sz="2400">
                <a:solidFill>
                  <a:srgbClr val="FFFFFF"/>
                </a:solidFill>
                <a:latin typeface="Times" pitchFamily="-28" charset="0"/>
              </a:rPr>
              <a:pPr eaLnBrk="0" fontAlgn="base" hangingPunct="0">
                <a:spcBef>
                  <a:spcPct val="0"/>
                </a:spcBef>
                <a:spcAft>
                  <a:spcPct val="0"/>
                </a:spcAft>
                <a:defRPr/>
              </a:pPr>
              <a:t>‹#›</a:t>
            </a:fld>
            <a:endParaRPr lang="en-US" sz="2400">
              <a:solidFill>
                <a:srgbClr val="FFFFFF"/>
              </a:solidFill>
              <a:latin typeface="Times" pitchFamily="-28" charset="0"/>
            </a:endParaRPr>
          </a:p>
        </p:txBody>
      </p:sp>
    </p:spTree>
    <p:extLst>
      <p:ext uri="{BB962C8B-B14F-4D97-AF65-F5344CB8AC3E}">
        <p14:creationId xmlns:p14="http://schemas.microsoft.com/office/powerpoint/2010/main" val="2831387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3050" y="53975"/>
            <a:ext cx="7323138"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73050" y="1600200"/>
            <a:ext cx="423386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9313" y="1600200"/>
            <a:ext cx="4233862"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59313" y="3938588"/>
            <a:ext cx="4233862"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pPr eaLnBrk="0" fontAlgn="base" hangingPunct="0">
              <a:spcBef>
                <a:spcPct val="0"/>
              </a:spcBef>
              <a:spcAft>
                <a:spcPct val="0"/>
              </a:spcAft>
              <a:defRPr/>
            </a:pPr>
            <a:endParaRPr lang="en-US" sz="2400">
              <a:solidFill>
                <a:srgbClr val="FFFFFF"/>
              </a:solidFill>
              <a:latin typeface="Times" pitchFamily="-28" charset="0"/>
            </a:endParaRPr>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pPr eaLnBrk="0" fontAlgn="base" hangingPunct="0">
              <a:spcBef>
                <a:spcPct val="0"/>
              </a:spcBef>
              <a:spcAft>
                <a:spcPct val="0"/>
              </a:spcAft>
              <a:defRPr/>
            </a:pPr>
            <a:r>
              <a:rPr lang="en-US" sz="2400" smtClean="0">
                <a:solidFill>
                  <a:srgbClr val="FFFFFF"/>
                </a:solidFill>
                <a:latin typeface="Times" pitchFamily="-28" charset="0"/>
              </a:rPr>
              <a:t>slide</a:t>
            </a:r>
            <a:endParaRPr lang="en-US" sz="2400">
              <a:solidFill>
                <a:srgbClr val="FFFFFF"/>
              </a:solidFill>
              <a:latin typeface="Times" pitchFamily="-28" charset="0"/>
            </a:endParaRPr>
          </a:p>
        </p:txBody>
      </p:sp>
      <p:sp>
        <p:nvSpPr>
          <p:cNvPr id="8" name="Slide Number Placeholder 7"/>
          <p:cNvSpPr>
            <a:spLocks noGrp="1"/>
          </p:cNvSpPr>
          <p:nvPr>
            <p:ph type="sldNum" sz="quarter" idx="12"/>
          </p:nvPr>
        </p:nvSpPr>
        <p:spPr>
          <a:xfrm>
            <a:off x="8416925" y="6454775"/>
            <a:ext cx="692150" cy="358775"/>
          </a:xfrm>
          <a:prstGeom prst="rect">
            <a:avLst/>
          </a:prstGeom>
        </p:spPr>
        <p:txBody>
          <a:bodyPr/>
          <a:lstStyle>
            <a:lvl1pPr>
              <a:defRPr/>
            </a:lvl1pPr>
          </a:lstStyle>
          <a:p>
            <a:pPr eaLnBrk="0" fontAlgn="base" hangingPunct="0">
              <a:spcBef>
                <a:spcPct val="0"/>
              </a:spcBef>
              <a:spcAft>
                <a:spcPct val="0"/>
              </a:spcAft>
              <a:defRPr/>
            </a:pPr>
            <a:fld id="{B6FEA9C7-76AA-4A24-B5F9-6A2C8FBDDCE9}" type="slidenum">
              <a:rPr lang="en-US" sz="2400">
                <a:solidFill>
                  <a:srgbClr val="FFFFFF"/>
                </a:solidFill>
                <a:latin typeface="Times" pitchFamily="-28" charset="0"/>
              </a:rPr>
              <a:pPr eaLnBrk="0" fontAlgn="base" hangingPunct="0">
                <a:spcBef>
                  <a:spcPct val="0"/>
                </a:spcBef>
                <a:spcAft>
                  <a:spcPct val="0"/>
                </a:spcAft>
                <a:defRPr/>
              </a:pPr>
              <a:t>‹#›</a:t>
            </a:fld>
            <a:endParaRPr lang="en-US" sz="2400">
              <a:solidFill>
                <a:srgbClr val="FFFFFF"/>
              </a:solidFill>
              <a:latin typeface="Times" pitchFamily="-28" charset="0"/>
            </a:endParaRPr>
          </a:p>
        </p:txBody>
      </p:sp>
    </p:spTree>
    <p:extLst>
      <p:ext uri="{BB962C8B-B14F-4D97-AF65-F5344CB8AC3E}">
        <p14:creationId xmlns:p14="http://schemas.microsoft.com/office/powerpoint/2010/main" val="3517714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PP title slide image graphic-B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100"/>
            <a:ext cx="9144000" cy="6758609"/>
          </a:xfrm>
          <a:prstGeom prst="rect">
            <a:avLst/>
          </a:prstGeom>
        </p:spPr>
      </p:pic>
      <p:sp>
        <p:nvSpPr>
          <p:cNvPr id="4127" name="Rectangle 31"/>
          <p:cNvSpPr>
            <a:spLocks noGrp="1" noChangeArrowheads="1"/>
          </p:cNvSpPr>
          <p:nvPr>
            <p:ph type="ctrTitle"/>
          </p:nvPr>
        </p:nvSpPr>
        <p:spPr>
          <a:xfrm>
            <a:off x="1828800" y="3429000"/>
            <a:ext cx="7010400" cy="1143000"/>
          </a:xfrm>
        </p:spPr>
        <p:txBody>
          <a:bodyPr/>
          <a:lstStyle>
            <a:lvl1pPr>
              <a:defRPr/>
            </a:lvl1pPr>
          </a:lstStyle>
          <a:p>
            <a:r>
              <a:rPr lang="en-US" smtClean="0"/>
              <a:t>Click to edit Master title style</a:t>
            </a:r>
            <a:endParaRPr lang="en-US" dirty="0"/>
          </a:p>
        </p:txBody>
      </p:sp>
      <p:sp>
        <p:nvSpPr>
          <p:cNvPr id="4128" name="Rectangle 32"/>
          <p:cNvSpPr>
            <a:spLocks noGrp="1" noChangeArrowheads="1"/>
          </p:cNvSpPr>
          <p:nvPr>
            <p:ph type="subTitle" idx="1"/>
          </p:nvPr>
        </p:nvSpPr>
        <p:spPr>
          <a:xfrm>
            <a:off x="1828800" y="4724400"/>
            <a:ext cx="4419600" cy="1524000"/>
          </a:xfrm>
        </p:spPr>
        <p:txBody>
          <a:bodyPr/>
          <a:lstStyle>
            <a:lvl1pPr marL="0" indent="0">
              <a:buFontTx/>
              <a:buNone/>
              <a:defRPr sz="1600"/>
            </a:lvl1pPr>
          </a:lstStyle>
          <a:p>
            <a:r>
              <a:rPr lang="en-US" smtClean="0"/>
              <a:t>Click to edit Master subtitle style</a:t>
            </a:r>
            <a:endParaRPr lang="en-US" dirty="0"/>
          </a:p>
        </p:txBody>
      </p:sp>
    </p:spTree>
    <p:extLst>
      <p:ext uri="{BB962C8B-B14F-4D97-AF65-F5344CB8AC3E}">
        <p14:creationId xmlns:p14="http://schemas.microsoft.com/office/powerpoint/2010/main" val="3731516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bg1"/>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027248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265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7807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3946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84296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510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908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9510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908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1180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7163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811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8572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90600"/>
            <a:ext cx="5111750" cy="55483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8478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2070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260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800"/>
            <a:ext cx="5486400" cy="3886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5927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30558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24392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906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6589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79375"/>
            <a:ext cx="716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49250" y="1600200"/>
            <a:ext cx="41592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0900" y="1600200"/>
            <a:ext cx="41592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FFFFFF"/>
              </a:solidFill>
              <a:latin typeface="Times" pitchFamily="-28" charset="0"/>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eaLnBrk="0" fontAlgn="base" hangingPunct="0">
              <a:spcBef>
                <a:spcPct val="0"/>
              </a:spcBef>
              <a:spcAft>
                <a:spcPct val="0"/>
              </a:spcAft>
              <a:defRPr/>
            </a:pPr>
            <a:r>
              <a:rPr lang="en-US" sz="2400" smtClean="0">
                <a:solidFill>
                  <a:srgbClr val="FFFFFF"/>
                </a:solidFill>
                <a:latin typeface="Times" pitchFamily="-28" charset="0"/>
              </a:rPr>
              <a:t>slide</a:t>
            </a:r>
            <a:endParaRPr lang="en-US" sz="2400">
              <a:solidFill>
                <a:srgbClr val="FFFFFF"/>
              </a:solidFill>
              <a:latin typeface="Times" pitchFamily="-28" charset="0"/>
            </a:endParaRPr>
          </a:p>
        </p:txBody>
      </p:sp>
      <p:sp>
        <p:nvSpPr>
          <p:cNvPr id="7" name="Slide Number Placeholder 6"/>
          <p:cNvSpPr>
            <a:spLocks noGrp="1" noChangeArrowheads="1"/>
          </p:cNvSpPr>
          <p:nvPr>
            <p:ph type="sldNum" sz="quarter" idx="12"/>
          </p:nvPr>
        </p:nvSpPr>
        <p:spPr>
          <a:xfrm>
            <a:off x="8416925" y="6454775"/>
            <a:ext cx="692150" cy="358775"/>
          </a:xfrm>
          <a:prstGeom prst="rect">
            <a:avLst/>
          </a:prstGeom>
          <a:ln/>
        </p:spPr>
        <p:txBody>
          <a:bodyPr/>
          <a:lstStyle>
            <a:lvl1pPr>
              <a:defRPr/>
            </a:lvl1pPr>
          </a:lstStyle>
          <a:p>
            <a:pPr eaLnBrk="0" fontAlgn="base" hangingPunct="0">
              <a:spcBef>
                <a:spcPct val="0"/>
              </a:spcBef>
              <a:spcAft>
                <a:spcPct val="0"/>
              </a:spcAft>
              <a:defRPr/>
            </a:pPr>
            <a:fld id="{FE5F788F-F48A-4E39-86FE-A5237D9326D8}" type="slidenum">
              <a:rPr lang="en-US" sz="2400">
                <a:solidFill>
                  <a:srgbClr val="FFFFFF"/>
                </a:solidFill>
                <a:latin typeface="Times" pitchFamily="-28" charset="0"/>
              </a:rPr>
              <a:pPr eaLnBrk="0" fontAlgn="base" hangingPunct="0">
                <a:spcBef>
                  <a:spcPct val="0"/>
                </a:spcBef>
                <a:spcAft>
                  <a:spcPct val="0"/>
                </a:spcAft>
                <a:defRPr/>
              </a:pPr>
              <a:t>‹#›</a:t>
            </a:fld>
            <a:endParaRPr lang="en-US" sz="2400">
              <a:solidFill>
                <a:srgbClr val="FFFFFF"/>
              </a:solidFill>
              <a:latin typeface="Times" pitchFamily="-28" charset="0"/>
            </a:endParaRPr>
          </a:p>
        </p:txBody>
      </p:sp>
    </p:spTree>
    <p:extLst>
      <p:ext uri="{BB962C8B-B14F-4D97-AF65-F5344CB8AC3E}">
        <p14:creationId xmlns:p14="http://schemas.microsoft.com/office/powerpoint/2010/main" val="202075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3050" y="53975"/>
            <a:ext cx="7323138"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73050" y="1600200"/>
            <a:ext cx="423386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9313" y="1600200"/>
            <a:ext cx="4233862"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59313" y="3938588"/>
            <a:ext cx="4233862"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pPr eaLnBrk="0" fontAlgn="base" hangingPunct="0">
              <a:spcBef>
                <a:spcPct val="0"/>
              </a:spcBef>
              <a:spcAft>
                <a:spcPct val="0"/>
              </a:spcAft>
              <a:defRPr/>
            </a:pPr>
            <a:endParaRPr lang="en-US" sz="2400">
              <a:solidFill>
                <a:srgbClr val="FFFFFF"/>
              </a:solidFill>
              <a:latin typeface="Times" pitchFamily="-28" charset="0"/>
            </a:endParaRPr>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pPr eaLnBrk="0" fontAlgn="base" hangingPunct="0">
              <a:spcBef>
                <a:spcPct val="0"/>
              </a:spcBef>
              <a:spcAft>
                <a:spcPct val="0"/>
              </a:spcAft>
              <a:defRPr/>
            </a:pPr>
            <a:r>
              <a:rPr lang="en-US" sz="2400" smtClean="0">
                <a:solidFill>
                  <a:srgbClr val="FFFFFF"/>
                </a:solidFill>
                <a:latin typeface="Times" pitchFamily="-28" charset="0"/>
              </a:rPr>
              <a:t>slide</a:t>
            </a:r>
            <a:endParaRPr lang="en-US" sz="2400">
              <a:solidFill>
                <a:srgbClr val="FFFFFF"/>
              </a:solidFill>
              <a:latin typeface="Times" pitchFamily="-28" charset="0"/>
            </a:endParaRPr>
          </a:p>
        </p:txBody>
      </p:sp>
      <p:sp>
        <p:nvSpPr>
          <p:cNvPr id="8" name="Slide Number Placeholder 7"/>
          <p:cNvSpPr>
            <a:spLocks noGrp="1"/>
          </p:cNvSpPr>
          <p:nvPr>
            <p:ph type="sldNum" sz="quarter" idx="12"/>
          </p:nvPr>
        </p:nvSpPr>
        <p:spPr>
          <a:xfrm>
            <a:off x="8416925" y="6454775"/>
            <a:ext cx="692150" cy="358775"/>
          </a:xfrm>
          <a:prstGeom prst="rect">
            <a:avLst/>
          </a:prstGeom>
        </p:spPr>
        <p:txBody>
          <a:bodyPr/>
          <a:lstStyle>
            <a:lvl1pPr>
              <a:defRPr/>
            </a:lvl1pPr>
          </a:lstStyle>
          <a:p>
            <a:pPr eaLnBrk="0" fontAlgn="base" hangingPunct="0">
              <a:spcBef>
                <a:spcPct val="0"/>
              </a:spcBef>
              <a:spcAft>
                <a:spcPct val="0"/>
              </a:spcAft>
              <a:defRPr/>
            </a:pPr>
            <a:fld id="{B6FEA9C7-76AA-4A24-B5F9-6A2C8FBDDCE9}" type="slidenum">
              <a:rPr lang="en-US" sz="2400">
                <a:solidFill>
                  <a:srgbClr val="FFFFFF"/>
                </a:solidFill>
                <a:latin typeface="Times" pitchFamily="-28" charset="0"/>
              </a:rPr>
              <a:pPr eaLnBrk="0" fontAlgn="base" hangingPunct="0">
                <a:spcBef>
                  <a:spcPct val="0"/>
                </a:spcBef>
                <a:spcAft>
                  <a:spcPct val="0"/>
                </a:spcAft>
                <a:defRPr/>
              </a:pPr>
              <a:t>‹#›</a:t>
            </a:fld>
            <a:endParaRPr lang="en-US" sz="2400">
              <a:solidFill>
                <a:srgbClr val="FFFFFF"/>
              </a:solidFill>
              <a:latin typeface="Times" pitchFamily="-28" charset="0"/>
            </a:endParaRPr>
          </a:p>
        </p:txBody>
      </p:sp>
    </p:spTree>
    <p:extLst>
      <p:ext uri="{BB962C8B-B14F-4D97-AF65-F5344CB8AC3E}">
        <p14:creationId xmlns:p14="http://schemas.microsoft.com/office/powerpoint/2010/main" val="108432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55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84296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510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908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9510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908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8720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1804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95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8572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90600"/>
            <a:ext cx="5111750" cy="55483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8478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7248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260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800"/>
            <a:ext cx="5486400" cy="3886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5927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1726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PP slide page background-2.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050" y="251791"/>
            <a:ext cx="9144000" cy="6758609"/>
          </a:xfrm>
          <a:prstGeom prst="rect">
            <a:avLst/>
          </a:prstGeom>
        </p:spPr>
      </p:pic>
      <p:sp>
        <p:nvSpPr>
          <p:cNvPr id="1027" name="Rectangle 24"/>
          <p:cNvSpPr>
            <a:spLocks noGrp="1" noChangeArrowheads="1"/>
          </p:cNvSpPr>
          <p:nvPr>
            <p:ph type="title"/>
          </p:nvPr>
        </p:nvSpPr>
        <p:spPr bwMode="auto">
          <a:xfrm>
            <a:off x="685800" y="990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8" name="Rectangle 25"/>
          <p:cNvSpPr>
            <a:spLocks noGrp="1" noChangeArrowheads="1"/>
          </p:cNvSpPr>
          <p:nvPr>
            <p:ph type="body" idx="1"/>
          </p:nvPr>
        </p:nvSpPr>
        <p:spPr bwMode="auto">
          <a:xfrm>
            <a:off x="685800" y="19812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612243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rtl="0" eaLnBrk="1" fontAlgn="base" hangingPunct="1">
        <a:spcBef>
          <a:spcPct val="0"/>
        </a:spcBef>
        <a:spcAft>
          <a:spcPct val="0"/>
        </a:spcAft>
        <a:defRPr sz="2400" b="1">
          <a:solidFill>
            <a:srgbClr val="C2990E"/>
          </a:solidFill>
          <a:latin typeface="Lucida Sans"/>
          <a:ea typeface="+mj-ea"/>
          <a:cs typeface="Lucida Sans"/>
        </a:defRPr>
      </a:lvl1pPr>
      <a:lvl2pPr algn="l" rtl="0" eaLnBrk="1" fontAlgn="base" hangingPunct="1">
        <a:spcBef>
          <a:spcPct val="0"/>
        </a:spcBef>
        <a:spcAft>
          <a:spcPct val="0"/>
        </a:spcAft>
        <a:defRPr sz="2400" b="1">
          <a:solidFill>
            <a:srgbClr val="C2990E"/>
          </a:solidFill>
          <a:latin typeface="Verdana" pitchFamily="1" charset="0"/>
        </a:defRPr>
      </a:lvl2pPr>
      <a:lvl3pPr algn="l" rtl="0" eaLnBrk="1" fontAlgn="base" hangingPunct="1">
        <a:spcBef>
          <a:spcPct val="0"/>
        </a:spcBef>
        <a:spcAft>
          <a:spcPct val="0"/>
        </a:spcAft>
        <a:defRPr sz="2400" b="1">
          <a:solidFill>
            <a:srgbClr val="C2990E"/>
          </a:solidFill>
          <a:latin typeface="Verdana" pitchFamily="1" charset="0"/>
        </a:defRPr>
      </a:lvl3pPr>
      <a:lvl4pPr algn="l" rtl="0" eaLnBrk="1" fontAlgn="base" hangingPunct="1">
        <a:spcBef>
          <a:spcPct val="0"/>
        </a:spcBef>
        <a:spcAft>
          <a:spcPct val="0"/>
        </a:spcAft>
        <a:defRPr sz="2400" b="1">
          <a:solidFill>
            <a:srgbClr val="C2990E"/>
          </a:solidFill>
          <a:latin typeface="Verdana" pitchFamily="1" charset="0"/>
        </a:defRPr>
      </a:lvl4pPr>
      <a:lvl5pPr algn="l" rtl="0" eaLnBrk="1" fontAlgn="base" hangingPunct="1">
        <a:spcBef>
          <a:spcPct val="0"/>
        </a:spcBef>
        <a:spcAft>
          <a:spcPct val="0"/>
        </a:spcAft>
        <a:defRPr sz="2400" b="1">
          <a:solidFill>
            <a:srgbClr val="C2990E"/>
          </a:solidFill>
          <a:latin typeface="Verdana" pitchFamily="1" charset="0"/>
        </a:defRPr>
      </a:lvl5pPr>
      <a:lvl6pPr marL="457200" algn="l" rtl="0" eaLnBrk="1" fontAlgn="base" hangingPunct="1">
        <a:spcBef>
          <a:spcPct val="0"/>
        </a:spcBef>
        <a:spcAft>
          <a:spcPct val="0"/>
        </a:spcAft>
        <a:defRPr sz="2400" b="1">
          <a:solidFill>
            <a:srgbClr val="C2990E"/>
          </a:solidFill>
          <a:latin typeface="Verdana" pitchFamily="1" charset="0"/>
        </a:defRPr>
      </a:lvl6pPr>
      <a:lvl7pPr marL="914400" algn="l" rtl="0" eaLnBrk="1" fontAlgn="base" hangingPunct="1">
        <a:spcBef>
          <a:spcPct val="0"/>
        </a:spcBef>
        <a:spcAft>
          <a:spcPct val="0"/>
        </a:spcAft>
        <a:defRPr sz="2400" b="1">
          <a:solidFill>
            <a:srgbClr val="C2990E"/>
          </a:solidFill>
          <a:latin typeface="Verdana" pitchFamily="1" charset="0"/>
        </a:defRPr>
      </a:lvl7pPr>
      <a:lvl8pPr marL="1371600" algn="l" rtl="0" eaLnBrk="1" fontAlgn="base" hangingPunct="1">
        <a:spcBef>
          <a:spcPct val="0"/>
        </a:spcBef>
        <a:spcAft>
          <a:spcPct val="0"/>
        </a:spcAft>
        <a:defRPr sz="2400" b="1">
          <a:solidFill>
            <a:srgbClr val="C2990E"/>
          </a:solidFill>
          <a:latin typeface="Verdana" pitchFamily="1" charset="0"/>
        </a:defRPr>
      </a:lvl8pPr>
      <a:lvl9pPr marL="1828800" algn="l" rtl="0" eaLnBrk="1" fontAlgn="base" hangingPunct="1">
        <a:spcBef>
          <a:spcPct val="0"/>
        </a:spcBef>
        <a:spcAft>
          <a:spcPct val="0"/>
        </a:spcAft>
        <a:defRPr sz="2400" b="1">
          <a:solidFill>
            <a:srgbClr val="C2990E"/>
          </a:solidFill>
          <a:latin typeface="Verdana" pitchFamily="1" charset="0"/>
        </a:defRPr>
      </a:lvl9pPr>
    </p:titleStyle>
    <p:bodyStyle>
      <a:lvl1pPr marL="342900" indent="-342900" algn="l" rtl="0" eaLnBrk="1" fontAlgn="base" hangingPunct="1">
        <a:spcBef>
          <a:spcPct val="20000"/>
        </a:spcBef>
        <a:spcAft>
          <a:spcPct val="0"/>
        </a:spcAft>
        <a:buChar char="•"/>
        <a:defRPr sz="2000" b="1">
          <a:solidFill>
            <a:srgbClr val="002062"/>
          </a:solidFill>
          <a:latin typeface="Lucida Sans"/>
          <a:ea typeface="+mn-ea"/>
          <a:cs typeface="Lucida Sans"/>
        </a:defRPr>
      </a:lvl1pPr>
      <a:lvl2pPr marL="742950" indent="-285750" algn="l" rtl="0" eaLnBrk="1" fontAlgn="base" hangingPunct="1">
        <a:spcBef>
          <a:spcPct val="20000"/>
        </a:spcBef>
        <a:spcAft>
          <a:spcPct val="0"/>
        </a:spcAft>
        <a:buChar char="•"/>
        <a:defRPr sz="1600" b="1">
          <a:solidFill>
            <a:srgbClr val="002062"/>
          </a:solidFill>
          <a:latin typeface="Lucida Sans"/>
          <a:ea typeface="ＭＳ Ｐゴシック" pitchFamily="-28" charset="-128"/>
          <a:cs typeface="Lucida Sans"/>
        </a:defRPr>
      </a:lvl2pPr>
      <a:lvl3pPr marL="1143000" indent="-228600" algn="l" rtl="0" eaLnBrk="1" fontAlgn="base" hangingPunct="1">
        <a:spcBef>
          <a:spcPct val="20000"/>
        </a:spcBef>
        <a:spcAft>
          <a:spcPct val="0"/>
        </a:spcAft>
        <a:buChar char="•"/>
        <a:defRPr sz="1600" b="1">
          <a:solidFill>
            <a:srgbClr val="002062"/>
          </a:solidFill>
          <a:latin typeface="Lucida Sans"/>
          <a:ea typeface="ＭＳ Ｐゴシック" pitchFamily="-28" charset="-128"/>
          <a:cs typeface="Lucida Sans"/>
        </a:defRPr>
      </a:lvl3pPr>
      <a:lvl4pPr marL="1600200" indent="-228600" algn="l" rtl="0" eaLnBrk="1" fontAlgn="base" hangingPunct="1">
        <a:spcBef>
          <a:spcPct val="20000"/>
        </a:spcBef>
        <a:spcAft>
          <a:spcPct val="0"/>
        </a:spcAft>
        <a:buChar char="•"/>
        <a:defRPr sz="1600" b="1">
          <a:solidFill>
            <a:srgbClr val="002062"/>
          </a:solidFill>
          <a:latin typeface="Lucida Sans"/>
          <a:ea typeface="ＭＳ Ｐゴシック" pitchFamily="-28" charset="-128"/>
          <a:cs typeface="Lucida Sans"/>
        </a:defRPr>
      </a:lvl4pPr>
      <a:lvl5pPr marL="2057400" indent="-228600" algn="l" rtl="0" eaLnBrk="1" fontAlgn="base" hangingPunct="1">
        <a:spcBef>
          <a:spcPct val="20000"/>
        </a:spcBef>
        <a:spcAft>
          <a:spcPct val="0"/>
        </a:spcAft>
        <a:buChar char="•"/>
        <a:defRPr sz="1600" b="1">
          <a:solidFill>
            <a:srgbClr val="002062"/>
          </a:solidFill>
          <a:latin typeface="Lucida Sans"/>
          <a:ea typeface="ＭＳ Ｐゴシック" pitchFamily="-28" charset="-128"/>
          <a:cs typeface="Lucida Sans"/>
        </a:defRPr>
      </a:lvl5pPr>
      <a:lvl6pPr marL="2514600" indent="-228600" algn="l" rtl="0" eaLnBrk="1" fontAlgn="base" hangingPunct="1">
        <a:spcBef>
          <a:spcPct val="20000"/>
        </a:spcBef>
        <a:spcAft>
          <a:spcPct val="0"/>
        </a:spcAft>
        <a:buChar char="•"/>
        <a:defRPr sz="1600" b="1">
          <a:solidFill>
            <a:srgbClr val="002062"/>
          </a:solidFill>
          <a:latin typeface="+mn-lt"/>
        </a:defRPr>
      </a:lvl6pPr>
      <a:lvl7pPr marL="2971800" indent="-228600" algn="l" rtl="0" eaLnBrk="1" fontAlgn="base" hangingPunct="1">
        <a:spcBef>
          <a:spcPct val="20000"/>
        </a:spcBef>
        <a:spcAft>
          <a:spcPct val="0"/>
        </a:spcAft>
        <a:buChar char="•"/>
        <a:defRPr sz="1600" b="1">
          <a:solidFill>
            <a:srgbClr val="002062"/>
          </a:solidFill>
          <a:latin typeface="+mn-lt"/>
        </a:defRPr>
      </a:lvl7pPr>
      <a:lvl8pPr marL="3429000" indent="-228600" algn="l" rtl="0" eaLnBrk="1" fontAlgn="base" hangingPunct="1">
        <a:spcBef>
          <a:spcPct val="20000"/>
        </a:spcBef>
        <a:spcAft>
          <a:spcPct val="0"/>
        </a:spcAft>
        <a:buChar char="•"/>
        <a:defRPr sz="1600" b="1">
          <a:solidFill>
            <a:srgbClr val="002062"/>
          </a:solidFill>
          <a:latin typeface="+mn-lt"/>
        </a:defRPr>
      </a:lvl8pPr>
      <a:lvl9pPr marL="3886200" indent="-228600" algn="l" rtl="0" eaLnBrk="1" fontAlgn="base" hangingPunct="1">
        <a:spcBef>
          <a:spcPct val="20000"/>
        </a:spcBef>
        <a:spcAft>
          <a:spcPct val="0"/>
        </a:spcAft>
        <a:buChar char="•"/>
        <a:defRPr sz="1600" b="1">
          <a:solidFill>
            <a:srgbClr val="00206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PP slide page background-2.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050" y="251791"/>
            <a:ext cx="9144000" cy="6758609"/>
          </a:xfrm>
          <a:prstGeom prst="rect">
            <a:avLst/>
          </a:prstGeom>
        </p:spPr>
      </p:pic>
      <p:sp>
        <p:nvSpPr>
          <p:cNvPr id="1027" name="Rectangle 24"/>
          <p:cNvSpPr>
            <a:spLocks noGrp="1" noChangeArrowheads="1"/>
          </p:cNvSpPr>
          <p:nvPr>
            <p:ph type="title"/>
          </p:nvPr>
        </p:nvSpPr>
        <p:spPr bwMode="auto">
          <a:xfrm>
            <a:off x="685800" y="990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8" name="Rectangle 25"/>
          <p:cNvSpPr>
            <a:spLocks noGrp="1" noChangeArrowheads="1"/>
          </p:cNvSpPr>
          <p:nvPr>
            <p:ph type="body" idx="1"/>
          </p:nvPr>
        </p:nvSpPr>
        <p:spPr bwMode="auto">
          <a:xfrm>
            <a:off x="685800" y="19812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1696250"/>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dt="0"/>
  <p:txStyles>
    <p:titleStyle>
      <a:lvl1pPr algn="l" rtl="0" eaLnBrk="1" fontAlgn="base" hangingPunct="1">
        <a:spcBef>
          <a:spcPct val="0"/>
        </a:spcBef>
        <a:spcAft>
          <a:spcPct val="0"/>
        </a:spcAft>
        <a:defRPr sz="2400" b="1">
          <a:solidFill>
            <a:srgbClr val="C2990E"/>
          </a:solidFill>
          <a:latin typeface="Lucida Sans"/>
          <a:ea typeface="+mj-ea"/>
          <a:cs typeface="Lucida Sans"/>
        </a:defRPr>
      </a:lvl1pPr>
      <a:lvl2pPr algn="l" rtl="0" eaLnBrk="1" fontAlgn="base" hangingPunct="1">
        <a:spcBef>
          <a:spcPct val="0"/>
        </a:spcBef>
        <a:spcAft>
          <a:spcPct val="0"/>
        </a:spcAft>
        <a:defRPr sz="2400" b="1">
          <a:solidFill>
            <a:srgbClr val="C2990E"/>
          </a:solidFill>
          <a:latin typeface="Verdana" pitchFamily="1" charset="0"/>
        </a:defRPr>
      </a:lvl2pPr>
      <a:lvl3pPr algn="l" rtl="0" eaLnBrk="1" fontAlgn="base" hangingPunct="1">
        <a:spcBef>
          <a:spcPct val="0"/>
        </a:spcBef>
        <a:spcAft>
          <a:spcPct val="0"/>
        </a:spcAft>
        <a:defRPr sz="2400" b="1">
          <a:solidFill>
            <a:srgbClr val="C2990E"/>
          </a:solidFill>
          <a:latin typeface="Verdana" pitchFamily="1" charset="0"/>
        </a:defRPr>
      </a:lvl3pPr>
      <a:lvl4pPr algn="l" rtl="0" eaLnBrk="1" fontAlgn="base" hangingPunct="1">
        <a:spcBef>
          <a:spcPct val="0"/>
        </a:spcBef>
        <a:spcAft>
          <a:spcPct val="0"/>
        </a:spcAft>
        <a:defRPr sz="2400" b="1">
          <a:solidFill>
            <a:srgbClr val="C2990E"/>
          </a:solidFill>
          <a:latin typeface="Verdana" pitchFamily="1" charset="0"/>
        </a:defRPr>
      </a:lvl4pPr>
      <a:lvl5pPr algn="l" rtl="0" eaLnBrk="1" fontAlgn="base" hangingPunct="1">
        <a:spcBef>
          <a:spcPct val="0"/>
        </a:spcBef>
        <a:spcAft>
          <a:spcPct val="0"/>
        </a:spcAft>
        <a:defRPr sz="2400" b="1">
          <a:solidFill>
            <a:srgbClr val="C2990E"/>
          </a:solidFill>
          <a:latin typeface="Verdana" pitchFamily="1" charset="0"/>
        </a:defRPr>
      </a:lvl5pPr>
      <a:lvl6pPr marL="457200" algn="l" rtl="0" eaLnBrk="1" fontAlgn="base" hangingPunct="1">
        <a:spcBef>
          <a:spcPct val="0"/>
        </a:spcBef>
        <a:spcAft>
          <a:spcPct val="0"/>
        </a:spcAft>
        <a:defRPr sz="2400" b="1">
          <a:solidFill>
            <a:srgbClr val="C2990E"/>
          </a:solidFill>
          <a:latin typeface="Verdana" pitchFamily="1" charset="0"/>
        </a:defRPr>
      </a:lvl6pPr>
      <a:lvl7pPr marL="914400" algn="l" rtl="0" eaLnBrk="1" fontAlgn="base" hangingPunct="1">
        <a:spcBef>
          <a:spcPct val="0"/>
        </a:spcBef>
        <a:spcAft>
          <a:spcPct val="0"/>
        </a:spcAft>
        <a:defRPr sz="2400" b="1">
          <a:solidFill>
            <a:srgbClr val="C2990E"/>
          </a:solidFill>
          <a:latin typeface="Verdana" pitchFamily="1" charset="0"/>
        </a:defRPr>
      </a:lvl7pPr>
      <a:lvl8pPr marL="1371600" algn="l" rtl="0" eaLnBrk="1" fontAlgn="base" hangingPunct="1">
        <a:spcBef>
          <a:spcPct val="0"/>
        </a:spcBef>
        <a:spcAft>
          <a:spcPct val="0"/>
        </a:spcAft>
        <a:defRPr sz="2400" b="1">
          <a:solidFill>
            <a:srgbClr val="C2990E"/>
          </a:solidFill>
          <a:latin typeface="Verdana" pitchFamily="1" charset="0"/>
        </a:defRPr>
      </a:lvl8pPr>
      <a:lvl9pPr marL="1828800" algn="l" rtl="0" eaLnBrk="1" fontAlgn="base" hangingPunct="1">
        <a:spcBef>
          <a:spcPct val="0"/>
        </a:spcBef>
        <a:spcAft>
          <a:spcPct val="0"/>
        </a:spcAft>
        <a:defRPr sz="2400" b="1">
          <a:solidFill>
            <a:srgbClr val="C2990E"/>
          </a:solidFill>
          <a:latin typeface="Verdana" pitchFamily="1" charset="0"/>
        </a:defRPr>
      </a:lvl9pPr>
    </p:titleStyle>
    <p:bodyStyle>
      <a:lvl1pPr marL="342900" indent="-342900" algn="l" rtl="0" eaLnBrk="1" fontAlgn="base" hangingPunct="1">
        <a:spcBef>
          <a:spcPct val="20000"/>
        </a:spcBef>
        <a:spcAft>
          <a:spcPct val="0"/>
        </a:spcAft>
        <a:buChar char="•"/>
        <a:defRPr sz="2000" b="1">
          <a:solidFill>
            <a:srgbClr val="002062"/>
          </a:solidFill>
          <a:latin typeface="Lucida Sans"/>
          <a:ea typeface="+mn-ea"/>
          <a:cs typeface="Lucida Sans"/>
        </a:defRPr>
      </a:lvl1pPr>
      <a:lvl2pPr marL="742950" indent="-285750" algn="l" rtl="0" eaLnBrk="1" fontAlgn="base" hangingPunct="1">
        <a:spcBef>
          <a:spcPct val="20000"/>
        </a:spcBef>
        <a:spcAft>
          <a:spcPct val="0"/>
        </a:spcAft>
        <a:buChar char="•"/>
        <a:defRPr sz="1600" b="1">
          <a:solidFill>
            <a:srgbClr val="002062"/>
          </a:solidFill>
          <a:latin typeface="Lucida Sans"/>
          <a:ea typeface="ＭＳ Ｐゴシック" pitchFamily="-28" charset="-128"/>
          <a:cs typeface="Lucida Sans"/>
        </a:defRPr>
      </a:lvl2pPr>
      <a:lvl3pPr marL="1143000" indent="-228600" algn="l" rtl="0" eaLnBrk="1" fontAlgn="base" hangingPunct="1">
        <a:spcBef>
          <a:spcPct val="20000"/>
        </a:spcBef>
        <a:spcAft>
          <a:spcPct val="0"/>
        </a:spcAft>
        <a:buChar char="•"/>
        <a:defRPr sz="1600" b="1">
          <a:solidFill>
            <a:srgbClr val="002062"/>
          </a:solidFill>
          <a:latin typeface="Lucida Sans"/>
          <a:ea typeface="ＭＳ Ｐゴシック" pitchFamily="-28" charset="-128"/>
          <a:cs typeface="Lucida Sans"/>
        </a:defRPr>
      </a:lvl3pPr>
      <a:lvl4pPr marL="1600200" indent="-228600" algn="l" rtl="0" eaLnBrk="1" fontAlgn="base" hangingPunct="1">
        <a:spcBef>
          <a:spcPct val="20000"/>
        </a:spcBef>
        <a:spcAft>
          <a:spcPct val="0"/>
        </a:spcAft>
        <a:buChar char="•"/>
        <a:defRPr sz="1600" b="1">
          <a:solidFill>
            <a:srgbClr val="002062"/>
          </a:solidFill>
          <a:latin typeface="Lucida Sans"/>
          <a:ea typeface="ＭＳ Ｐゴシック" pitchFamily="-28" charset="-128"/>
          <a:cs typeface="Lucida Sans"/>
        </a:defRPr>
      </a:lvl4pPr>
      <a:lvl5pPr marL="2057400" indent="-228600" algn="l" rtl="0" eaLnBrk="1" fontAlgn="base" hangingPunct="1">
        <a:spcBef>
          <a:spcPct val="20000"/>
        </a:spcBef>
        <a:spcAft>
          <a:spcPct val="0"/>
        </a:spcAft>
        <a:buChar char="•"/>
        <a:defRPr sz="1600" b="1">
          <a:solidFill>
            <a:srgbClr val="002062"/>
          </a:solidFill>
          <a:latin typeface="Lucida Sans"/>
          <a:ea typeface="ＭＳ Ｐゴシック" pitchFamily="-28" charset="-128"/>
          <a:cs typeface="Lucida Sans"/>
        </a:defRPr>
      </a:lvl5pPr>
      <a:lvl6pPr marL="2514600" indent="-228600" algn="l" rtl="0" eaLnBrk="1" fontAlgn="base" hangingPunct="1">
        <a:spcBef>
          <a:spcPct val="20000"/>
        </a:spcBef>
        <a:spcAft>
          <a:spcPct val="0"/>
        </a:spcAft>
        <a:buChar char="•"/>
        <a:defRPr sz="1600" b="1">
          <a:solidFill>
            <a:srgbClr val="002062"/>
          </a:solidFill>
          <a:latin typeface="+mn-lt"/>
        </a:defRPr>
      </a:lvl6pPr>
      <a:lvl7pPr marL="2971800" indent="-228600" algn="l" rtl="0" eaLnBrk="1" fontAlgn="base" hangingPunct="1">
        <a:spcBef>
          <a:spcPct val="20000"/>
        </a:spcBef>
        <a:spcAft>
          <a:spcPct val="0"/>
        </a:spcAft>
        <a:buChar char="•"/>
        <a:defRPr sz="1600" b="1">
          <a:solidFill>
            <a:srgbClr val="002062"/>
          </a:solidFill>
          <a:latin typeface="+mn-lt"/>
        </a:defRPr>
      </a:lvl7pPr>
      <a:lvl8pPr marL="3429000" indent="-228600" algn="l" rtl="0" eaLnBrk="1" fontAlgn="base" hangingPunct="1">
        <a:spcBef>
          <a:spcPct val="20000"/>
        </a:spcBef>
        <a:spcAft>
          <a:spcPct val="0"/>
        </a:spcAft>
        <a:buChar char="•"/>
        <a:defRPr sz="1600" b="1">
          <a:solidFill>
            <a:srgbClr val="002062"/>
          </a:solidFill>
          <a:latin typeface="+mn-lt"/>
        </a:defRPr>
      </a:lvl8pPr>
      <a:lvl9pPr marL="3886200" indent="-228600" algn="l" rtl="0" eaLnBrk="1" fontAlgn="base" hangingPunct="1">
        <a:spcBef>
          <a:spcPct val="20000"/>
        </a:spcBef>
        <a:spcAft>
          <a:spcPct val="0"/>
        </a:spcAft>
        <a:buChar char="•"/>
        <a:defRPr sz="1600" b="1">
          <a:solidFill>
            <a:srgbClr val="00206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PP slide page background-2.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050" y="251791"/>
            <a:ext cx="9144000" cy="6758609"/>
          </a:xfrm>
          <a:prstGeom prst="rect">
            <a:avLst/>
          </a:prstGeom>
        </p:spPr>
      </p:pic>
      <p:sp>
        <p:nvSpPr>
          <p:cNvPr id="1027" name="Rectangle 24"/>
          <p:cNvSpPr>
            <a:spLocks noGrp="1" noChangeArrowheads="1"/>
          </p:cNvSpPr>
          <p:nvPr>
            <p:ph type="title"/>
          </p:nvPr>
        </p:nvSpPr>
        <p:spPr bwMode="auto">
          <a:xfrm>
            <a:off x="685800" y="990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8" name="Rectangle 25"/>
          <p:cNvSpPr>
            <a:spLocks noGrp="1" noChangeArrowheads="1"/>
          </p:cNvSpPr>
          <p:nvPr>
            <p:ph type="body" idx="1"/>
          </p:nvPr>
        </p:nvSpPr>
        <p:spPr bwMode="auto">
          <a:xfrm>
            <a:off x="685800" y="19812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932037"/>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dt="0"/>
  <p:txStyles>
    <p:titleStyle>
      <a:lvl1pPr algn="l" rtl="0" eaLnBrk="1" fontAlgn="base" hangingPunct="1">
        <a:spcBef>
          <a:spcPct val="0"/>
        </a:spcBef>
        <a:spcAft>
          <a:spcPct val="0"/>
        </a:spcAft>
        <a:defRPr sz="2400" b="1">
          <a:solidFill>
            <a:srgbClr val="C2990E"/>
          </a:solidFill>
          <a:latin typeface="Lucida Sans"/>
          <a:ea typeface="+mj-ea"/>
          <a:cs typeface="Lucida Sans"/>
        </a:defRPr>
      </a:lvl1pPr>
      <a:lvl2pPr algn="l" rtl="0" eaLnBrk="1" fontAlgn="base" hangingPunct="1">
        <a:spcBef>
          <a:spcPct val="0"/>
        </a:spcBef>
        <a:spcAft>
          <a:spcPct val="0"/>
        </a:spcAft>
        <a:defRPr sz="2400" b="1">
          <a:solidFill>
            <a:srgbClr val="C2990E"/>
          </a:solidFill>
          <a:latin typeface="Verdana" pitchFamily="1" charset="0"/>
        </a:defRPr>
      </a:lvl2pPr>
      <a:lvl3pPr algn="l" rtl="0" eaLnBrk="1" fontAlgn="base" hangingPunct="1">
        <a:spcBef>
          <a:spcPct val="0"/>
        </a:spcBef>
        <a:spcAft>
          <a:spcPct val="0"/>
        </a:spcAft>
        <a:defRPr sz="2400" b="1">
          <a:solidFill>
            <a:srgbClr val="C2990E"/>
          </a:solidFill>
          <a:latin typeface="Verdana" pitchFamily="1" charset="0"/>
        </a:defRPr>
      </a:lvl3pPr>
      <a:lvl4pPr algn="l" rtl="0" eaLnBrk="1" fontAlgn="base" hangingPunct="1">
        <a:spcBef>
          <a:spcPct val="0"/>
        </a:spcBef>
        <a:spcAft>
          <a:spcPct val="0"/>
        </a:spcAft>
        <a:defRPr sz="2400" b="1">
          <a:solidFill>
            <a:srgbClr val="C2990E"/>
          </a:solidFill>
          <a:latin typeface="Verdana" pitchFamily="1" charset="0"/>
        </a:defRPr>
      </a:lvl4pPr>
      <a:lvl5pPr algn="l" rtl="0" eaLnBrk="1" fontAlgn="base" hangingPunct="1">
        <a:spcBef>
          <a:spcPct val="0"/>
        </a:spcBef>
        <a:spcAft>
          <a:spcPct val="0"/>
        </a:spcAft>
        <a:defRPr sz="2400" b="1">
          <a:solidFill>
            <a:srgbClr val="C2990E"/>
          </a:solidFill>
          <a:latin typeface="Verdana" pitchFamily="1" charset="0"/>
        </a:defRPr>
      </a:lvl5pPr>
      <a:lvl6pPr marL="457200" algn="l" rtl="0" eaLnBrk="1" fontAlgn="base" hangingPunct="1">
        <a:spcBef>
          <a:spcPct val="0"/>
        </a:spcBef>
        <a:spcAft>
          <a:spcPct val="0"/>
        </a:spcAft>
        <a:defRPr sz="2400" b="1">
          <a:solidFill>
            <a:srgbClr val="C2990E"/>
          </a:solidFill>
          <a:latin typeface="Verdana" pitchFamily="1" charset="0"/>
        </a:defRPr>
      </a:lvl6pPr>
      <a:lvl7pPr marL="914400" algn="l" rtl="0" eaLnBrk="1" fontAlgn="base" hangingPunct="1">
        <a:spcBef>
          <a:spcPct val="0"/>
        </a:spcBef>
        <a:spcAft>
          <a:spcPct val="0"/>
        </a:spcAft>
        <a:defRPr sz="2400" b="1">
          <a:solidFill>
            <a:srgbClr val="C2990E"/>
          </a:solidFill>
          <a:latin typeface="Verdana" pitchFamily="1" charset="0"/>
        </a:defRPr>
      </a:lvl7pPr>
      <a:lvl8pPr marL="1371600" algn="l" rtl="0" eaLnBrk="1" fontAlgn="base" hangingPunct="1">
        <a:spcBef>
          <a:spcPct val="0"/>
        </a:spcBef>
        <a:spcAft>
          <a:spcPct val="0"/>
        </a:spcAft>
        <a:defRPr sz="2400" b="1">
          <a:solidFill>
            <a:srgbClr val="C2990E"/>
          </a:solidFill>
          <a:latin typeface="Verdana" pitchFamily="1" charset="0"/>
        </a:defRPr>
      </a:lvl8pPr>
      <a:lvl9pPr marL="1828800" algn="l" rtl="0" eaLnBrk="1" fontAlgn="base" hangingPunct="1">
        <a:spcBef>
          <a:spcPct val="0"/>
        </a:spcBef>
        <a:spcAft>
          <a:spcPct val="0"/>
        </a:spcAft>
        <a:defRPr sz="2400" b="1">
          <a:solidFill>
            <a:srgbClr val="C2990E"/>
          </a:solidFill>
          <a:latin typeface="Verdana" pitchFamily="1" charset="0"/>
        </a:defRPr>
      </a:lvl9pPr>
    </p:titleStyle>
    <p:bodyStyle>
      <a:lvl1pPr marL="342900" indent="-342900" algn="l" rtl="0" eaLnBrk="1" fontAlgn="base" hangingPunct="1">
        <a:spcBef>
          <a:spcPct val="20000"/>
        </a:spcBef>
        <a:spcAft>
          <a:spcPct val="0"/>
        </a:spcAft>
        <a:buChar char="•"/>
        <a:defRPr sz="2000" b="1">
          <a:solidFill>
            <a:srgbClr val="002062"/>
          </a:solidFill>
          <a:latin typeface="Lucida Sans"/>
          <a:ea typeface="+mn-ea"/>
          <a:cs typeface="Lucida Sans"/>
        </a:defRPr>
      </a:lvl1pPr>
      <a:lvl2pPr marL="742950" indent="-285750" algn="l" rtl="0" eaLnBrk="1" fontAlgn="base" hangingPunct="1">
        <a:spcBef>
          <a:spcPct val="20000"/>
        </a:spcBef>
        <a:spcAft>
          <a:spcPct val="0"/>
        </a:spcAft>
        <a:buChar char="•"/>
        <a:defRPr sz="1600" b="1">
          <a:solidFill>
            <a:srgbClr val="002062"/>
          </a:solidFill>
          <a:latin typeface="Lucida Sans"/>
          <a:ea typeface="ＭＳ Ｐゴシック" pitchFamily="-28" charset="-128"/>
          <a:cs typeface="Lucida Sans"/>
        </a:defRPr>
      </a:lvl2pPr>
      <a:lvl3pPr marL="1143000" indent="-228600" algn="l" rtl="0" eaLnBrk="1" fontAlgn="base" hangingPunct="1">
        <a:spcBef>
          <a:spcPct val="20000"/>
        </a:spcBef>
        <a:spcAft>
          <a:spcPct val="0"/>
        </a:spcAft>
        <a:buChar char="•"/>
        <a:defRPr sz="1600" b="1">
          <a:solidFill>
            <a:srgbClr val="002062"/>
          </a:solidFill>
          <a:latin typeface="Lucida Sans"/>
          <a:ea typeface="ＭＳ Ｐゴシック" pitchFamily="-28" charset="-128"/>
          <a:cs typeface="Lucida Sans"/>
        </a:defRPr>
      </a:lvl3pPr>
      <a:lvl4pPr marL="1600200" indent="-228600" algn="l" rtl="0" eaLnBrk="1" fontAlgn="base" hangingPunct="1">
        <a:spcBef>
          <a:spcPct val="20000"/>
        </a:spcBef>
        <a:spcAft>
          <a:spcPct val="0"/>
        </a:spcAft>
        <a:buChar char="•"/>
        <a:defRPr sz="1600" b="1">
          <a:solidFill>
            <a:srgbClr val="002062"/>
          </a:solidFill>
          <a:latin typeface="Lucida Sans"/>
          <a:ea typeface="ＭＳ Ｐゴシック" pitchFamily="-28" charset="-128"/>
          <a:cs typeface="Lucida Sans"/>
        </a:defRPr>
      </a:lvl4pPr>
      <a:lvl5pPr marL="2057400" indent="-228600" algn="l" rtl="0" eaLnBrk="1" fontAlgn="base" hangingPunct="1">
        <a:spcBef>
          <a:spcPct val="20000"/>
        </a:spcBef>
        <a:spcAft>
          <a:spcPct val="0"/>
        </a:spcAft>
        <a:buChar char="•"/>
        <a:defRPr sz="1600" b="1">
          <a:solidFill>
            <a:srgbClr val="002062"/>
          </a:solidFill>
          <a:latin typeface="Lucida Sans"/>
          <a:ea typeface="ＭＳ Ｐゴシック" pitchFamily="-28" charset="-128"/>
          <a:cs typeface="Lucida Sans"/>
        </a:defRPr>
      </a:lvl5pPr>
      <a:lvl6pPr marL="2514600" indent="-228600" algn="l" rtl="0" eaLnBrk="1" fontAlgn="base" hangingPunct="1">
        <a:spcBef>
          <a:spcPct val="20000"/>
        </a:spcBef>
        <a:spcAft>
          <a:spcPct val="0"/>
        </a:spcAft>
        <a:buChar char="•"/>
        <a:defRPr sz="1600" b="1">
          <a:solidFill>
            <a:srgbClr val="002062"/>
          </a:solidFill>
          <a:latin typeface="+mn-lt"/>
        </a:defRPr>
      </a:lvl6pPr>
      <a:lvl7pPr marL="2971800" indent="-228600" algn="l" rtl="0" eaLnBrk="1" fontAlgn="base" hangingPunct="1">
        <a:spcBef>
          <a:spcPct val="20000"/>
        </a:spcBef>
        <a:spcAft>
          <a:spcPct val="0"/>
        </a:spcAft>
        <a:buChar char="•"/>
        <a:defRPr sz="1600" b="1">
          <a:solidFill>
            <a:srgbClr val="002062"/>
          </a:solidFill>
          <a:latin typeface="+mn-lt"/>
        </a:defRPr>
      </a:lvl7pPr>
      <a:lvl8pPr marL="3429000" indent="-228600" algn="l" rtl="0" eaLnBrk="1" fontAlgn="base" hangingPunct="1">
        <a:spcBef>
          <a:spcPct val="20000"/>
        </a:spcBef>
        <a:spcAft>
          <a:spcPct val="0"/>
        </a:spcAft>
        <a:buChar char="•"/>
        <a:defRPr sz="1600" b="1">
          <a:solidFill>
            <a:srgbClr val="002062"/>
          </a:solidFill>
          <a:latin typeface="+mn-lt"/>
        </a:defRPr>
      </a:lvl8pPr>
      <a:lvl9pPr marL="3886200" indent="-228600" algn="l" rtl="0" eaLnBrk="1" fontAlgn="base" hangingPunct="1">
        <a:spcBef>
          <a:spcPct val="20000"/>
        </a:spcBef>
        <a:spcAft>
          <a:spcPct val="0"/>
        </a:spcAft>
        <a:buChar char="•"/>
        <a:defRPr sz="1600" b="1">
          <a:solidFill>
            <a:srgbClr val="00206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45.png"/><Relationship Id="rId7" Type="http://schemas.openxmlformats.org/officeDocument/2006/relationships/customXml" Target="../ink/ink2.xml"/><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4.emf"/><Relationship Id="rId5" Type="http://schemas.openxmlformats.org/officeDocument/2006/relationships/customXml" Target="../ink/ink1.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8.png"/><Relationship Id="rId4" Type="http://schemas.openxmlformats.org/officeDocument/2006/relationships/image" Target="../media/image47.emf"/></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oleObject" Target="../embeddings/Microsoft_Excel_97-2003_Worksheet5.xls"/><Relationship Id="rId3" Type="http://schemas.openxmlformats.org/officeDocument/2006/relationships/image" Target="../media/image55.png"/><Relationship Id="rId7" Type="http://schemas.openxmlformats.org/officeDocument/2006/relationships/oleObject" Target="../embeddings/Microsoft_Excel_97-2003_Worksheet2.xls"/><Relationship Id="rId12" Type="http://schemas.openxmlformats.org/officeDocument/2006/relationships/image" Target="../media/image53.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50.emf"/><Relationship Id="rId11" Type="http://schemas.openxmlformats.org/officeDocument/2006/relationships/oleObject" Target="../embeddings/Microsoft_Excel_97-2003_Worksheet4.xls"/><Relationship Id="rId5" Type="http://schemas.openxmlformats.org/officeDocument/2006/relationships/oleObject" Target="../embeddings/Microsoft_Excel_97-2003_Worksheet1.xls"/><Relationship Id="rId10" Type="http://schemas.openxmlformats.org/officeDocument/2006/relationships/image" Target="../media/image52.emf"/><Relationship Id="rId4" Type="http://schemas.openxmlformats.org/officeDocument/2006/relationships/image" Target="../media/image45.png"/><Relationship Id="rId9" Type="http://schemas.openxmlformats.org/officeDocument/2006/relationships/oleObject" Target="../embeddings/Microsoft_Excel_97-2003_Worksheet3.xls"/><Relationship Id="rId14" Type="http://schemas.openxmlformats.org/officeDocument/2006/relationships/image" Target="../media/image54.emf"/></Relationships>
</file>

<file path=ppt/slides/_rels/slide25.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7.jpeg"/><Relationship Id="rId3" Type="http://schemas.openxmlformats.org/officeDocument/2006/relationships/image" Target="../media/image57.jpeg"/><Relationship Id="rId7" Type="http://schemas.openxmlformats.org/officeDocument/2006/relationships/image" Target="../media/image61.jpeg"/><Relationship Id="rId12" Type="http://schemas.openxmlformats.org/officeDocument/2006/relationships/image" Target="../media/image66.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0" Type="http://schemas.openxmlformats.org/officeDocument/2006/relationships/image" Target="../media/image64.jpeg"/><Relationship Id="rId4" Type="http://schemas.openxmlformats.org/officeDocument/2006/relationships/image" Target="../media/image58.png"/><Relationship Id="rId9"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74.wmf"/><Relationship Id="rId4" Type="http://schemas.openxmlformats.org/officeDocument/2006/relationships/image" Target="../media/image73.wmf"/></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environmentalpolicy.ucdavis.edu/project/sustainable-viticulture-practice-adoption-and-social-networks" TargetMode="External"/><Relationship Id="rId1" Type="http://schemas.openxmlformats.org/officeDocument/2006/relationships/slideLayout" Target="../slideLayouts/slideLayout19.xml"/><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9.xml"/><Relationship Id="rId5" Type="http://schemas.openxmlformats.org/officeDocument/2006/relationships/image" Target="../media/image89.png"/><Relationship Id="rId4" Type="http://schemas.openxmlformats.org/officeDocument/2006/relationships/image" Target="../media/image88.png"/></Relationships>
</file>

<file path=ppt/slides/_rels/slide3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9.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8" Type="http://schemas.openxmlformats.org/officeDocument/2006/relationships/image" Target="../media/image99.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9.xml"/><Relationship Id="rId1" Type="http://schemas.openxmlformats.org/officeDocument/2006/relationships/vmlDrawing" Target="../drawings/vmlDrawing3.vml"/><Relationship Id="rId6" Type="http://schemas.openxmlformats.org/officeDocument/2006/relationships/image" Target="../media/image98.emf"/><Relationship Id="rId5" Type="http://schemas.openxmlformats.org/officeDocument/2006/relationships/oleObject" Target="../embeddings/oleObject3.bin"/><Relationship Id="rId4" Type="http://schemas.openxmlformats.org/officeDocument/2006/relationships/image" Target="../media/image97.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32.xml"/><Relationship Id="rId4" Type="http://schemas.openxmlformats.org/officeDocument/2006/relationships/image" Target="../media/image10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hyperlink" Target="http://www.gapminder.org/" TargetMode="External"/><Relationship Id="rId2" Type="http://schemas.openxmlformats.org/officeDocument/2006/relationships/hyperlink" Target="http://www.app.collinsindicate.com/worldbankatlas-global/en-us" TargetMode="External"/><Relationship Id="rId1" Type="http://schemas.openxmlformats.org/officeDocument/2006/relationships/slideLayout" Target="../slideLayouts/slideLayout28.xml"/><Relationship Id="rId4" Type="http://schemas.openxmlformats.org/officeDocument/2006/relationships/hyperlink" Target="http://www.fao.org/corp/statistics/en/"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hyperlink" Target="http://www.fao.org/docrep/008/y5983e/y5983e10.htm" TargetMode="External"/><Relationship Id="rId5" Type="http://schemas.openxmlformats.org/officeDocument/2006/relationships/diagramLayout" Target="../diagrams/layout1.xml"/><Relationship Id="rId10" Type="http://schemas.openxmlformats.org/officeDocument/2006/relationships/image" Target="../media/image13.png"/><Relationship Id="rId4" Type="http://schemas.openxmlformats.org/officeDocument/2006/relationships/diagramData" Target="../diagrams/data1.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9600" y="5218865"/>
            <a:ext cx="5791200" cy="584775"/>
          </a:xfrm>
          <a:prstGeom prst="rect">
            <a:avLst/>
          </a:prstGeom>
          <a:noFill/>
        </p:spPr>
        <p:txBody>
          <a:bodyPr wrap="square" rtlCol="0">
            <a:spAutoFit/>
          </a:bodyPr>
          <a:lstStyle/>
          <a:p>
            <a:pPr eaLnBrk="0" fontAlgn="base" hangingPunct="0">
              <a:spcBef>
                <a:spcPct val="0"/>
              </a:spcBef>
              <a:spcAft>
                <a:spcPct val="0"/>
              </a:spcAft>
            </a:pPr>
            <a:r>
              <a:rPr lang="en-US" sz="1600" dirty="0">
                <a:solidFill>
                  <a:srgbClr val="C2990E"/>
                </a:solidFill>
                <a:latin typeface="Lucida Sans" pitchFamily="34" charset="0"/>
                <a:ea typeface="Verdana" pitchFamily="34" charset="0"/>
                <a:cs typeface="Lucida Sans Unicode" pitchFamily="34" charset="0"/>
              </a:rPr>
              <a:t>Neil McRoberts  </a:t>
            </a:r>
          </a:p>
          <a:p>
            <a:pPr eaLnBrk="0" fontAlgn="base" hangingPunct="0">
              <a:spcBef>
                <a:spcPct val="0"/>
              </a:spcBef>
              <a:spcAft>
                <a:spcPct val="0"/>
              </a:spcAft>
            </a:pPr>
            <a:r>
              <a:rPr lang="en-US" sz="1600" dirty="0">
                <a:solidFill>
                  <a:srgbClr val="C2990E"/>
                </a:solidFill>
                <a:latin typeface="Lucida Sans" pitchFamily="34" charset="0"/>
                <a:ea typeface="Verdana" pitchFamily="34" charset="0"/>
                <a:cs typeface="Lucida Sans Unicode" pitchFamily="34" charset="0"/>
              </a:rPr>
              <a:t>Assistant Professor of Plant Pathology </a:t>
            </a:r>
          </a:p>
        </p:txBody>
      </p:sp>
      <p:sp>
        <p:nvSpPr>
          <p:cNvPr id="11" name="TextBox 10"/>
          <p:cNvSpPr txBox="1"/>
          <p:nvPr/>
        </p:nvSpPr>
        <p:spPr>
          <a:xfrm>
            <a:off x="609600" y="4777440"/>
            <a:ext cx="3505200" cy="338554"/>
          </a:xfrm>
          <a:prstGeom prst="rect">
            <a:avLst/>
          </a:prstGeom>
          <a:noFill/>
        </p:spPr>
        <p:txBody>
          <a:bodyPr wrap="square" rtlCol="0">
            <a:spAutoFit/>
          </a:bodyPr>
          <a:lstStyle/>
          <a:p>
            <a:pPr eaLnBrk="0" fontAlgn="base" hangingPunct="0">
              <a:spcBef>
                <a:spcPct val="0"/>
              </a:spcBef>
              <a:spcAft>
                <a:spcPct val="0"/>
              </a:spcAft>
            </a:pPr>
            <a:r>
              <a:rPr lang="en-US" sz="1600" dirty="0">
                <a:solidFill>
                  <a:srgbClr val="00386A"/>
                </a:solidFill>
                <a:latin typeface="Lucida Sans" pitchFamily="34" charset="0"/>
                <a:ea typeface="Verdana" pitchFamily="34" charset="0"/>
                <a:cs typeface="Lucida Sans Unicode" pitchFamily="34" charset="0"/>
              </a:rPr>
              <a:t>May 31, 2013</a:t>
            </a:r>
          </a:p>
        </p:txBody>
      </p:sp>
      <p:sp>
        <p:nvSpPr>
          <p:cNvPr id="12" name="Content Placeholder 2"/>
          <p:cNvSpPr txBox="1">
            <a:spLocks/>
          </p:cNvSpPr>
          <p:nvPr/>
        </p:nvSpPr>
        <p:spPr bwMode="auto">
          <a:xfrm>
            <a:off x="745067" y="2329701"/>
            <a:ext cx="5808133" cy="853357"/>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marL="342900" indent="-342900" algn="l" rtl="0" eaLnBrk="0" fontAlgn="base" hangingPunct="0">
              <a:spcBef>
                <a:spcPct val="20000"/>
              </a:spcBef>
              <a:spcAft>
                <a:spcPct val="0"/>
              </a:spcAft>
              <a:buChar char="•"/>
              <a:defRPr sz="2000" b="1">
                <a:solidFill>
                  <a:srgbClr val="002062"/>
                </a:solidFill>
                <a:latin typeface="Lucida Sans"/>
                <a:ea typeface="+mn-ea"/>
                <a:cs typeface="Lucida Sans"/>
              </a:defRPr>
            </a:lvl1pPr>
            <a:lvl2pPr marL="742950" indent="-285750" algn="l" rtl="0" eaLnBrk="0" fontAlgn="base" hangingPunct="0">
              <a:spcBef>
                <a:spcPct val="20000"/>
              </a:spcBef>
              <a:spcAft>
                <a:spcPct val="0"/>
              </a:spcAft>
              <a:buChar char="•"/>
              <a:defRPr sz="1600" b="1">
                <a:solidFill>
                  <a:srgbClr val="002062"/>
                </a:solidFill>
                <a:latin typeface="Lucida Sans"/>
                <a:ea typeface="ＭＳ Ｐゴシック" pitchFamily="-28" charset="-128"/>
                <a:cs typeface="Lucida Sans"/>
              </a:defRPr>
            </a:lvl2pPr>
            <a:lvl3pPr marL="1143000" indent="-228600" algn="l" rtl="0" eaLnBrk="0" fontAlgn="base" hangingPunct="0">
              <a:spcBef>
                <a:spcPct val="20000"/>
              </a:spcBef>
              <a:spcAft>
                <a:spcPct val="0"/>
              </a:spcAft>
              <a:buChar char="•"/>
              <a:defRPr sz="1600" b="1">
                <a:solidFill>
                  <a:srgbClr val="002062"/>
                </a:solidFill>
                <a:latin typeface="Lucida Sans"/>
                <a:ea typeface="ＭＳ Ｐゴシック" pitchFamily="-28" charset="-128"/>
                <a:cs typeface="Lucida Sans"/>
              </a:defRPr>
            </a:lvl3pPr>
            <a:lvl4pPr marL="1600200" indent="-228600" algn="l" rtl="0" eaLnBrk="0" fontAlgn="base" hangingPunct="0">
              <a:spcBef>
                <a:spcPct val="20000"/>
              </a:spcBef>
              <a:spcAft>
                <a:spcPct val="0"/>
              </a:spcAft>
              <a:buChar char="•"/>
              <a:defRPr sz="1600" b="1">
                <a:solidFill>
                  <a:srgbClr val="002062"/>
                </a:solidFill>
                <a:latin typeface="Lucida Sans"/>
                <a:ea typeface="ＭＳ Ｐゴシック" pitchFamily="-28" charset="-128"/>
                <a:cs typeface="Lucida Sans"/>
              </a:defRPr>
            </a:lvl4pPr>
            <a:lvl5pPr marL="2057400" indent="-228600" algn="l" rtl="0" eaLnBrk="0" fontAlgn="base" hangingPunct="0">
              <a:spcBef>
                <a:spcPct val="20000"/>
              </a:spcBef>
              <a:spcAft>
                <a:spcPct val="0"/>
              </a:spcAft>
              <a:buChar char="•"/>
              <a:defRPr sz="1600" b="1">
                <a:solidFill>
                  <a:srgbClr val="002062"/>
                </a:solidFill>
                <a:latin typeface="Lucida Sans"/>
                <a:ea typeface="ＭＳ Ｐゴシック" pitchFamily="-28" charset="-128"/>
                <a:cs typeface="Lucida Sans"/>
              </a:defRPr>
            </a:lvl5pPr>
            <a:lvl6pPr marL="2514600" indent="-228600" algn="l" rtl="0" eaLnBrk="0" fontAlgn="base" hangingPunct="0">
              <a:spcBef>
                <a:spcPct val="20000"/>
              </a:spcBef>
              <a:spcAft>
                <a:spcPct val="0"/>
              </a:spcAft>
              <a:buChar char="•"/>
              <a:defRPr sz="1600" b="1">
                <a:solidFill>
                  <a:srgbClr val="002062"/>
                </a:solidFill>
                <a:latin typeface="+mn-lt"/>
              </a:defRPr>
            </a:lvl6pPr>
            <a:lvl7pPr marL="2971800" indent="-228600" algn="l" rtl="0" eaLnBrk="0" fontAlgn="base" hangingPunct="0">
              <a:spcBef>
                <a:spcPct val="20000"/>
              </a:spcBef>
              <a:spcAft>
                <a:spcPct val="0"/>
              </a:spcAft>
              <a:buChar char="•"/>
              <a:defRPr sz="1600" b="1">
                <a:solidFill>
                  <a:srgbClr val="002062"/>
                </a:solidFill>
                <a:latin typeface="+mn-lt"/>
              </a:defRPr>
            </a:lvl7pPr>
            <a:lvl8pPr marL="3429000" indent="-228600" algn="l" rtl="0" eaLnBrk="0" fontAlgn="base" hangingPunct="0">
              <a:spcBef>
                <a:spcPct val="20000"/>
              </a:spcBef>
              <a:spcAft>
                <a:spcPct val="0"/>
              </a:spcAft>
              <a:buChar char="•"/>
              <a:defRPr sz="1600" b="1">
                <a:solidFill>
                  <a:srgbClr val="002062"/>
                </a:solidFill>
                <a:latin typeface="+mn-lt"/>
              </a:defRPr>
            </a:lvl8pPr>
            <a:lvl9pPr marL="3886200" indent="-228600" algn="l" rtl="0" eaLnBrk="0" fontAlgn="base" hangingPunct="0">
              <a:spcBef>
                <a:spcPct val="20000"/>
              </a:spcBef>
              <a:spcAft>
                <a:spcPct val="0"/>
              </a:spcAft>
              <a:buChar char="•"/>
              <a:defRPr sz="1600" b="1">
                <a:solidFill>
                  <a:srgbClr val="002062"/>
                </a:solidFill>
                <a:latin typeface="+mn-lt"/>
              </a:defRPr>
            </a:lvl9pPr>
          </a:lstStyle>
          <a:p>
            <a:pPr marL="0" indent="0" algn="r">
              <a:buFontTx/>
              <a:buNone/>
            </a:pPr>
            <a:r>
              <a:rPr lang="en-US" sz="2400" dirty="0" smtClean="0">
                <a:solidFill>
                  <a:srgbClr val="00386A"/>
                </a:solidFill>
                <a:latin typeface="Lucida Sans" pitchFamily="34" charset="0"/>
                <a:cs typeface="Lucida Sans Unicode" pitchFamily="34" charset="0"/>
              </a:rPr>
              <a:t>Sustainability:</a:t>
            </a:r>
            <a:endParaRPr lang="en-US" sz="2400" dirty="0">
              <a:solidFill>
                <a:srgbClr val="00386A"/>
              </a:solidFill>
              <a:latin typeface="Lucida Sans Unicode" pitchFamily="34" charset="0"/>
              <a:cs typeface="Lucida Sans Unicode" pitchFamily="34" charset="0"/>
            </a:endParaRPr>
          </a:p>
        </p:txBody>
      </p:sp>
      <p:sp>
        <p:nvSpPr>
          <p:cNvPr id="13" name="Title 5"/>
          <p:cNvSpPr txBox="1">
            <a:spLocks/>
          </p:cNvSpPr>
          <p:nvPr/>
        </p:nvSpPr>
        <p:spPr>
          <a:xfrm>
            <a:off x="609600" y="3657946"/>
            <a:ext cx="3962400" cy="903940"/>
          </a:xfrm>
          <a:prstGeom prst="rect">
            <a:avLst/>
          </a:prstGeom>
        </p:spPr>
        <p:txBody>
          <a:bodyPr vert="horz" lIns="91440" tIns="45720" rIns="91440" bIns="45720" rtlCol="0" anchor="t">
            <a:noAutofit/>
          </a:bodyPr>
          <a:lstStyle>
            <a:lvl1pPr algn="r" defTabSz="914400" rtl="0" eaLnBrk="1" latinLnBrk="0" hangingPunct="1">
              <a:spcBef>
                <a:spcPct val="0"/>
              </a:spcBef>
              <a:buNone/>
              <a:defRPr sz="2400" kern="1200" baseline="0">
                <a:solidFill>
                  <a:schemeClr val="accent1"/>
                </a:solidFill>
                <a:latin typeface="Verdana" pitchFamily="34" charset="0"/>
                <a:ea typeface="Verdana" pitchFamily="34" charset="0"/>
                <a:cs typeface="Verdana" pitchFamily="34" charset="0"/>
              </a:defRPr>
            </a:lvl1pPr>
          </a:lstStyle>
          <a:p>
            <a:pPr algn="l" fontAlgn="base">
              <a:lnSpc>
                <a:spcPts val="2800"/>
              </a:lnSpc>
              <a:spcAft>
                <a:spcPct val="0"/>
              </a:spcAft>
            </a:pPr>
            <a:r>
              <a:rPr lang="en-US" dirty="0" smtClean="0">
                <a:solidFill>
                  <a:srgbClr val="00386A"/>
                </a:solidFill>
                <a:latin typeface="Lucida Sans" pitchFamily="34" charset="0"/>
                <a:cs typeface="Lucida Sans Unicode" pitchFamily="34" charset="0"/>
              </a:rPr>
              <a:t>ANR Sustainable Food Systems Panel Webinar</a:t>
            </a:r>
            <a:endParaRPr lang="en-US" dirty="0">
              <a:solidFill>
                <a:srgbClr val="00386A"/>
              </a:solidFill>
              <a:latin typeface="Lucida Sans" pitchFamily="34" charset="0"/>
              <a:cs typeface="Lucida Sans Unicode" pitchFamily="34" charset="0"/>
            </a:endParaRPr>
          </a:p>
        </p:txBody>
      </p:sp>
      <p:sp>
        <p:nvSpPr>
          <p:cNvPr id="14" name="Content Placeholder 2"/>
          <p:cNvSpPr txBox="1">
            <a:spLocks/>
          </p:cNvSpPr>
          <p:nvPr/>
        </p:nvSpPr>
        <p:spPr bwMode="auto">
          <a:xfrm>
            <a:off x="2031999" y="3061562"/>
            <a:ext cx="6426201" cy="443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2000" b="1">
                <a:solidFill>
                  <a:srgbClr val="002062"/>
                </a:solidFill>
                <a:latin typeface="Lucida Sans"/>
                <a:ea typeface="+mn-ea"/>
                <a:cs typeface="Lucida Sans"/>
              </a:defRPr>
            </a:lvl1pPr>
            <a:lvl2pPr marL="742950" indent="-285750" algn="l" rtl="0" eaLnBrk="0" fontAlgn="base" hangingPunct="0">
              <a:spcBef>
                <a:spcPct val="20000"/>
              </a:spcBef>
              <a:spcAft>
                <a:spcPct val="0"/>
              </a:spcAft>
              <a:buChar char="•"/>
              <a:defRPr sz="1600" b="1">
                <a:solidFill>
                  <a:srgbClr val="002062"/>
                </a:solidFill>
                <a:latin typeface="Lucida Sans"/>
                <a:ea typeface="ＭＳ Ｐゴシック" pitchFamily="-28" charset="-128"/>
                <a:cs typeface="Lucida Sans"/>
              </a:defRPr>
            </a:lvl2pPr>
            <a:lvl3pPr marL="1143000" indent="-228600" algn="l" rtl="0" eaLnBrk="0" fontAlgn="base" hangingPunct="0">
              <a:spcBef>
                <a:spcPct val="20000"/>
              </a:spcBef>
              <a:spcAft>
                <a:spcPct val="0"/>
              </a:spcAft>
              <a:buChar char="•"/>
              <a:defRPr sz="1600" b="1">
                <a:solidFill>
                  <a:srgbClr val="002062"/>
                </a:solidFill>
                <a:latin typeface="Lucida Sans"/>
                <a:ea typeface="ＭＳ Ｐゴシック" pitchFamily="-28" charset="-128"/>
                <a:cs typeface="Lucida Sans"/>
              </a:defRPr>
            </a:lvl3pPr>
            <a:lvl4pPr marL="1600200" indent="-228600" algn="l" rtl="0" eaLnBrk="0" fontAlgn="base" hangingPunct="0">
              <a:spcBef>
                <a:spcPct val="20000"/>
              </a:spcBef>
              <a:spcAft>
                <a:spcPct val="0"/>
              </a:spcAft>
              <a:buChar char="•"/>
              <a:defRPr sz="1600" b="1">
                <a:solidFill>
                  <a:srgbClr val="002062"/>
                </a:solidFill>
                <a:latin typeface="Lucida Sans"/>
                <a:ea typeface="ＭＳ Ｐゴシック" pitchFamily="-28" charset="-128"/>
                <a:cs typeface="Lucida Sans"/>
              </a:defRPr>
            </a:lvl4pPr>
            <a:lvl5pPr marL="2057400" indent="-228600" algn="l" rtl="0" eaLnBrk="0" fontAlgn="base" hangingPunct="0">
              <a:spcBef>
                <a:spcPct val="20000"/>
              </a:spcBef>
              <a:spcAft>
                <a:spcPct val="0"/>
              </a:spcAft>
              <a:buChar char="•"/>
              <a:defRPr sz="1600" b="1">
                <a:solidFill>
                  <a:srgbClr val="002062"/>
                </a:solidFill>
                <a:latin typeface="Lucida Sans"/>
                <a:ea typeface="ＭＳ Ｐゴシック" pitchFamily="-28" charset="-128"/>
                <a:cs typeface="Lucida Sans"/>
              </a:defRPr>
            </a:lvl5pPr>
            <a:lvl6pPr marL="2514600" indent="-228600" algn="l" rtl="0" eaLnBrk="0" fontAlgn="base" hangingPunct="0">
              <a:spcBef>
                <a:spcPct val="20000"/>
              </a:spcBef>
              <a:spcAft>
                <a:spcPct val="0"/>
              </a:spcAft>
              <a:buChar char="•"/>
              <a:defRPr sz="1600" b="1">
                <a:solidFill>
                  <a:srgbClr val="002062"/>
                </a:solidFill>
                <a:latin typeface="+mn-lt"/>
              </a:defRPr>
            </a:lvl6pPr>
            <a:lvl7pPr marL="2971800" indent="-228600" algn="l" rtl="0" eaLnBrk="0" fontAlgn="base" hangingPunct="0">
              <a:spcBef>
                <a:spcPct val="20000"/>
              </a:spcBef>
              <a:spcAft>
                <a:spcPct val="0"/>
              </a:spcAft>
              <a:buChar char="•"/>
              <a:defRPr sz="1600" b="1">
                <a:solidFill>
                  <a:srgbClr val="002062"/>
                </a:solidFill>
                <a:latin typeface="+mn-lt"/>
              </a:defRPr>
            </a:lvl7pPr>
            <a:lvl8pPr marL="3429000" indent="-228600" algn="l" rtl="0" eaLnBrk="0" fontAlgn="base" hangingPunct="0">
              <a:spcBef>
                <a:spcPct val="20000"/>
              </a:spcBef>
              <a:spcAft>
                <a:spcPct val="0"/>
              </a:spcAft>
              <a:buChar char="•"/>
              <a:defRPr sz="1600" b="1">
                <a:solidFill>
                  <a:srgbClr val="002062"/>
                </a:solidFill>
                <a:latin typeface="+mn-lt"/>
              </a:defRPr>
            </a:lvl8pPr>
            <a:lvl9pPr marL="3886200" indent="-228600" algn="l" rtl="0" eaLnBrk="0" fontAlgn="base" hangingPunct="0">
              <a:spcBef>
                <a:spcPct val="20000"/>
              </a:spcBef>
              <a:spcAft>
                <a:spcPct val="0"/>
              </a:spcAft>
              <a:buChar char="•"/>
              <a:defRPr sz="1600" b="1">
                <a:solidFill>
                  <a:srgbClr val="002062"/>
                </a:solidFill>
                <a:latin typeface="+mn-lt"/>
              </a:defRPr>
            </a:lvl9pPr>
          </a:lstStyle>
          <a:p>
            <a:pPr marL="0" indent="0" algn="r">
              <a:buFontTx/>
              <a:buNone/>
            </a:pPr>
            <a:r>
              <a:rPr lang="en-US" sz="2400" dirty="0" smtClean="0">
                <a:solidFill>
                  <a:srgbClr val="C2990E"/>
                </a:solidFill>
                <a:latin typeface="Lucida Sans" pitchFamily="34" charset="0"/>
                <a:cs typeface="Lucida Sans Unicode" pitchFamily="34" charset="0"/>
              </a:rPr>
              <a:t>Linking Theory to Practice</a:t>
            </a:r>
            <a:endParaRPr lang="en-US" sz="2400" dirty="0">
              <a:solidFill>
                <a:srgbClr val="C2990E"/>
              </a:solidFill>
              <a:latin typeface="Lucida Sans Unicode" pitchFamily="34" charset="0"/>
              <a:cs typeface="Lucida Sans Unicode" pitchFamily="34" charset="0"/>
            </a:endParaRPr>
          </a:p>
        </p:txBody>
      </p:sp>
      <p:sp>
        <p:nvSpPr>
          <p:cNvPr id="2" name="Rounded Rectangle 1"/>
          <p:cNvSpPr/>
          <p:nvPr/>
        </p:nvSpPr>
        <p:spPr bwMode="auto">
          <a:xfrm>
            <a:off x="495299" y="800100"/>
            <a:ext cx="8467725" cy="1676400"/>
          </a:xfrm>
          <a:prstGeom prst="roundRect">
            <a:avLst/>
          </a:prstGeom>
          <a:solidFill>
            <a:schemeClr val="bg1">
              <a:lumMod val="90000"/>
              <a:lumOff val="10000"/>
            </a:schemeClr>
          </a:solidFill>
          <a:ln w="1587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012" y="986790"/>
            <a:ext cx="1544587"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2361" y="996315"/>
            <a:ext cx="2443459"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8346" y="958470"/>
            <a:ext cx="1676400" cy="1278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5375" y="1020091"/>
            <a:ext cx="1886320" cy="123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513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take-home</a:t>
            </a:r>
            <a:endParaRPr lang="en-US" dirty="0"/>
          </a:p>
        </p:txBody>
      </p:sp>
      <p:sp>
        <p:nvSpPr>
          <p:cNvPr id="3" name="Content Placeholder 2"/>
          <p:cNvSpPr>
            <a:spLocks noGrp="1"/>
          </p:cNvSpPr>
          <p:nvPr>
            <p:ph idx="1"/>
          </p:nvPr>
        </p:nvSpPr>
        <p:spPr>
          <a:xfrm>
            <a:off x="685800" y="1981200"/>
            <a:ext cx="7772400" cy="1752600"/>
          </a:xfrm>
        </p:spPr>
        <p:txBody>
          <a:bodyPr/>
          <a:lstStyle/>
          <a:p>
            <a:r>
              <a:rPr lang="en-US" sz="2400" dirty="0" smtClean="0"/>
              <a:t>Give clear, technical definitions of important terms and stick to them to anchor the wider discussion in science</a:t>
            </a:r>
          </a:p>
          <a:p>
            <a:endParaRPr lang="en-US" sz="2400" dirty="0"/>
          </a:p>
          <a:p>
            <a:r>
              <a:rPr lang="en-US" sz="2400" dirty="0" smtClean="0"/>
              <a:t>Particularly, Sustainability and Resilience</a:t>
            </a:r>
            <a:endParaRPr lang="en-US" sz="2400" dirty="0"/>
          </a:p>
        </p:txBody>
      </p:sp>
    </p:spTree>
    <p:extLst>
      <p:ext uri="{BB962C8B-B14F-4D97-AF65-F5344CB8AC3E}">
        <p14:creationId xmlns:p14="http://schemas.microsoft.com/office/powerpoint/2010/main" val="4174517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Retaining the core meaning of sustainability</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628103"/>
            <a:ext cx="3276600" cy="1900009"/>
          </a:xfrm>
          <a:prstGeom prst="rect">
            <a:avLst/>
          </a:prstGeom>
          <a:noFill/>
          <a:ln>
            <a:noFill/>
          </a:ln>
          <a:effectLst>
            <a:outerShdw blurRad="482600" dist="114300" dir="8760000" sx="87000" sy="87000" algn="ctr" rotWithShape="0">
              <a:srgbClr val="000000">
                <a:alpha val="98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742768"/>
            <a:ext cx="3275598" cy="1756229"/>
          </a:xfrm>
          <a:prstGeom prst="rect">
            <a:avLst/>
          </a:prstGeom>
          <a:noFill/>
          <a:ln>
            <a:noFill/>
          </a:ln>
          <a:effectLst>
            <a:outerShdw blurRad="482600" dist="114300" dir="8760000" sx="87000" sy="87000" algn="ctr" rotWithShape="0">
              <a:srgbClr val="000000">
                <a:alpha val="98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2011426"/>
            <a:ext cx="4724400" cy="2876822"/>
          </a:xfrm>
          <a:prstGeom prst="rect">
            <a:avLst/>
          </a:prstGeom>
          <a:noFill/>
          <a:ln w="38100">
            <a:noFill/>
            <a:miter lim="800000"/>
            <a:headEnd/>
            <a:tailEnd/>
          </a:ln>
          <a:effectLst>
            <a:outerShdw blurRad="482600" dist="114300" dir="8760000" sx="87000" sy="87000" algn="ctr" rotWithShape="0">
              <a:srgbClr val="000000">
                <a:alpha val="98000"/>
              </a:srgbClr>
            </a:outerShdw>
          </a:effectLst>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5535869"/>
            <a:ext cx="3248025" cy="933450"/>
          </a:xfrm>
          <a:prstGeom prst="rect">
            <a:avLst/>
          </a:prstGeom>
          <a:noFill/>
          <a:ln w="38100">
            <a:noFill/>
            <a:miter lim="800000"/>
            <a:headEnd/>
            <a:tailEnd/>
          </a:ln>
          <a:effectLst>
            <a:outerShdw blurRad="482600" dist="114300" dir="8760000" sx="87000" sy="87000" algn="ctr" rotWithShape="0">
              <a:srgbClr val="000000">
                <a:alpha val="98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15002" y="6553200"/>
            <a:ext cx="2390398"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002855"/>
                </a:solidFill>
                <a:latin typeface="Times" pitchFamily="-28" charset="0"/>
              </a:rPr>
              <a:t>Sustainability at time, </a:t>
            </a:r>
            <a:r>
              <a:rPr lang="en-US" i="1" dirty="0">
                <a:solidFill>
                  <a:srgbClr val="002855"/>
                </a:solidFill>
                <a:latin typeface="Times" pitchFamily="-28" charset="0"/>
              </a:rPr>
              <a:t>T</a:t>
            </a:r>
          </a:p>
        </p:txBody>
      </p:sp>
      <p:sp>
        <p:nvSpPr>
          <p:cNvPr id="10" name="TextBox 9"/>
          <p:cNvSpPr txBox="1"/>
          <p:nvPr/>
        </p:nvSpPr>
        <p:spPr>
          <a:xfrm>
            <a:off x="4177550" y="5029200"/>
            <a:ext cx="3435556"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002855"/>
                </a:solidFill>
                <a:latin typeface="Times" pitchFamily="-28" charset="0"/>
              </a:rPr>
              <a:t>Instantaneous probability of failure</a:t>
            </a:r>
            <a:endParaRPr lang="en-US" i="1" dirty="0">
              <a:solidFill>
                <a:srgbClr val="002855"/>
              </a:solidFill>
              <a:latin typeface="Times" pitchFamily="-28" charset="0"/>
            </a:endParaRPr>
          </a:p>
        </p:txBody>
      </p:sp>
      <p:sp>
        <p:nvSpPr>
          <p:cNvPr id="11" name="TextBox 10"/>
          <p:cNvSpPr txBox="1"/>
          <p:nvPr/>
        </p:nvSpPr>
        <p:spPr>
          <a:xfrm>
            <a:off x="6777634" y="6548284"/>
            <a:ext cx="2108269"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002855"/>
                </a:solidFill>
                <a:latin typeface="Times" pitchFamily="-28" charset="0"/>
              </a:rPr>
              <a:t>Threshold for failure</a:t>
            </a:r>
            <a:endParaRPr lang="en-US" i="1" dirty="0">
              <a:solidFill>
                <a:srgbClr val="002855"/>
              </a:solidFill>
              <a:latin typeface="Times" pitchFamily="-28" charset="0"/>
            </a:endParaRPr>
          </a:p>
        </p:txBody>
      </p:sp>
      <p:sp>
        <p:nvSpPr>
          <p:cNvPr id="7" name="Freeform 6"/>
          <p:cNvSpPr/>
          <p:nvPr/>
        </p:nvSpPr>
        <p:spPr bwMode="auto">
          <a:xfrm>
            <a:off x="6676103" y="5358581"/>
            <a:ext cx="453877" cy="491613"/>
          </a:xfrm>
          <a:custGeom>
            <a:avLst/>
            <a:gdLst>
              <a:gd name="connsiteX0" fmla="*/ 0 w 453877"/>
              <a:gd name="connsiteY0" fmla="*/ 0 h 491613"/>
              <a:gd name="connsiteX1" fmla="*/ 314632 w 453877"/>
              <a:gd name="connsiteY1" fmla="*/ 88490 h 491613"/>
              <a:gd name="connsiteX2" fmla="*/ 452284 w 453877"/>
              <a:gd name="connsiteY2" fmla="*/ 157316 h 491613"/>
              <a:gd name="connsiteX3" fmla="*/ 393291 w 453877"/>
              <a:gd name="connsiteY3" fmla="*/ 491613 h 491613"/>
            </a:gdLst>
            <a:ahLst/>
            <a:cxnLst>
              <a:cxn ang="0">
                <a:pos x="connsiteX0" y="connsiteY0"/>
              </a:cxn>
              <a:cxn ang="0">
                <a:pos x="connsiteX1" y="connsiteY1"/>
              </a:cxn>
              <a:cxn ang="0">
                <a:pos x="connsiteX2" y="connsiteY2"/>
              </a:cxn>
              <a:cxn ang="0">
                <a:pos x="connsiteX3" y="connsiteY3"/>
              </a:cxn>
            </a:cxnLst>
            <a:rect l="l" t="t" r="r" b="b"/>
            <a:pathLst>
              <a:path w="453877" h="491613">
                <a:moveTo>
                  <a:pt x="0" y="0"/>
                </a:moveTo>
                <a:cubicBezTo>
                  <a:pt x="119625" y="31135"/>
                  <a:pt x="239251" y="62271"/>
                  <a:pt x="314632" y="88490"/>
                </a:cubicBezTo>
                <a:cubicBezTo>
                  <a:pt x="390013" y="114709"/>
                  <a:pt x="439174" y="90129"/>
                  <a:pt x="452284" y="157316"/>
                </a:cubicBezTo>
                <a:cubicBezTo>
                  <a:pt x="465394" y="224503"/>
                  <a:pt x="393291" y="491613"/>
                  <a:pt x="393291" y="491613"/>
                </a:cubicBezTo>
              </a:path>
            </a:pathLst>
          </a:custGeom>
          <a:noFill/>
          <a:ln w="19050" cap="flat" cmpd="sng" algn="ctr">
            <a:solidFill>
              <a:schemeClr val="bg2"/>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sp>
        <p:nvSpPr>
          <p:cNvPr id="14" name="Freeform 13"/>
          <p:cNvSpPr/>
          <p:nvPr/>
        </p:nvSpPr>
        <p:spPr bwMode="auto">
          <a:xfrm rot="14905697">
            <a:off x="4481480" y="5957236"/>
            <a:ext cx="453877" cy="674317"/>
          </a:xfrm>
          <a:custGeom>
            <a:avLst/>
            <a:gdLst>
              <a:gd name="connsiteX0" fmla="*/ 0 w 453877"/>
              <a:gd name="connsiteY0" fmla="*/ 0 h 491613"/>
              <a:gd name="connsiteX1" fmla="*/ 314632 w 453877"/>
              <a:gd name="connsiteY1" fmla="*/ 88490 h 491613"/>
              <a:gd name="connsiteX2" fmla="*/ 452284 w 453877"/>
              <a:gd name="connsiteY2" fmla="*/ 157316 h 491613"/>
              <a:gd name="connsiteX3" fmla="*/ 393291 w 453877"/>
              <a:gd name="connsiteY3" fmla="*/ 491613 h 491613"/>
            </a:gdLst>
            <a:ahLst/>
            <a:cxnLst>
              <a:cxn ang="0">
                <a:pos x="connsiteX0" y="connsiteY0"/>
              </a:cxn>
              <a:cxn ang="0">
                <a:pos x="connsiteX1" y="connsiteY1"/>
              </a:cxn>
              <a:cxn ang="0">
                <a:pos x="connsiteX2" y="connsiteY2"/>
              </a:cxn>
              <a:cxn ang="0">
                <a:pos x="connsiteX3" y="connsiteY3"/>
              </a:cxn>
            </a:cxnLst>
            <a:rect l="l" t="t" r="r" b="b"/>
            <a:pathLst>
              <a:path w="453877" h="491613">
                <a:moveTo>
                  <a:pt x="0" y="0"/>
                </a:moveTo>
                <a:cubicBezTo>
                  <a:pt x="119625" y="31135"/>
                  <a:pt x="239251" y="62271"/>
                  <a:pt x="314632" y="88490"/>
                </a:cubicBezTo>
                <a:cubicBezTo>
                  <a:pt x="390013" y="114709"/>
                  <a:pt x="439174" y="90129"/>
                  <a:pt x="452284" y="157316"/>
                </a:cubicBezTo>
                <a:cubicBezTo>
                  <a:pt x="465394" y="224503"/>
                  <a:pt x="393291" y="491613"/>
                  <a:pt x="393291" y="491613"/>
                </a:cubicBezTo>
              </a:path>
            </a:pathLst>
          </a:custGeom>
          <a:noFill/>
          <a:ln w="19050" cap="flat" cmpd="sng" algn="ctr">
            <a:solidFill>
              <a:schemeClr val="bg2"/>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sp>
        <p:nvSpPr>
          <p:cNvPr id="15" name="Freeform 14"/>
          <p:cNvSpPr/>
          <p:nvPr/>
        </p:nvSpPr>
        <p:spPr bwMode="auto">
          <a:xfrm rot="12897673">
            <a:off x="7055851" y="6195751"/>
            <a:ext cx="443125" cy="356016"/>
          </a:xfrm>
          <a:custGeom>
            <a:avLst/>
            <a:gdLst>
              <a:gd name="connsiteX0" fmla="*/ 0 w 453877"/>
              <a:gd name="connsiteY0" fmla="*/ 0 h 491613"/>
              <a:gd name="connsiteX1" fmla="*/ 314632 w 453877"/>
              <a:gd name="connsiteY1" fmla="*/ 88490 h 491613"/>
              <a:gd name="connsiteX2" fmla="*/ 452284 w 453877"/>
              <a:gd name="connsiteY2" fmla="*/ 157316 h 491613"/>
              <a:gd name="connsiteX3" fmla="*/ 393291 w 453877"/>
              <a:gd name="connsiteY3" fmla="*/ 491613 h 491613"/>
            </a:gdLst>
            <a:ahLst/>
            <a:cxnLst>
              <a:cxn ang="0">
                <a:pos x="connsiteX0" y="connsiteY0"/>
              </a:cxn>
              <a:cxn ang="0">
                <a:pos x="connsiteX1" y="connsiteY1"/>
              </a:cxn>
              <a:cxn ang="0">
                <a:pos x="connsiteX2" y="connsiteY2"/>
              </a:cxn>
              <a:cxn ang="0">
                <a:pos x="connsiteX3" y="connsiteY3"/>
              </a:cxn>
            </a:cxnLst>
            <a:rect l="l" t="t" r="r" b="b"/>
            <a:pathLst>
              <a:path w="453877" h="491613">
                <a:moveTo>
                  <a:pt x="0" y="0"/>
                </a:moveTo>
                <a:cubicBezTo>
                  <a:pt x="119625" y="31135"/>
                  <a:pt x="239251" y="62271"/>
                  <a:pt x="314632" y="88490"/>
                </a:cubicBezTo>
                <a:cubicBezTo>
                  <a:pt x="390013" y="114709"/>
                  <a:pt x="439174" y="90129"/>
                  <a:pt x="452284" y="157316"/>
                </a:cubicBezTo>
                <a:cubicBezTo>
                  <a:pt x="465394" y="224503"/>
                  <a:pt x="393291" y="491613"/>
                  <a:pt x="393291" y="491613"/>
                </a:cubicBezTo>
              </a:path>
            </a:pathLst>
          </a:custGeom>
          <a:noFill/>
          <a:ln w="19050" cap="flat" cmpd="sng" algn="ctr">
            <a:solidFill>
              <a:schemeClr val="bg2"/>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spTree>
    <p:extLst>
      <p:ext uri="{BB962C8B-B14F-4D97-AF65-F5344CB8AC3E}">
        <p14:creationId xmlns:p14="http://schemas.microsoft.com/office/powerpoint/2010/main" val="1102137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suggest about the time-course for sustainability?</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086" y="1524000"/>
            <a:ext cx="626745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86360" y="2133600"/>
            <a:ext cx="3654527" cy="2431435"/>
          </a:xfrm>
          <a:prstGeom prst="rect">
            <a:avLst/>
          </a:prstGeom>
          <a:noFill/>
        </p:spPr>
        <p:txBody>
          <a:bodyPr wrap="none" rtlCol="0">
            <a:spAutoFit/>
          </a:bodyPr>
          <a:lstStyle/>
          <a:p>
            <a:pPr algn="ctr" eaLnBrk="0" fontAlgn="base" hangingPunct="0">
              <a:spcBef>
                <a:spcPct val="0"/>
              </a:spcBef>
              <a:spcAft>
                <a:spcPct val="0"/>
              </a:spcAft>
            </a:pPr>
            <a:r>
              <a:rPr lang="en-US" sz="2800" b="1" dirty="0">
                <a:solidFill>
                  <a:srgbClr val="002855">
                    <a:lumMod val="90000"/>
                    <a:lumOff val="10000"/>
                  </a:srgbClr>
                </a:solidFill>
                <a:latin typeface="Times" pitchFamily="-28" charset="0"/>
              </a:rPr>
              <a:t>The simplest case:</a:t>
            </a:r>
          </a:p>
          <a:p>
            <a:pPr algn="ctr" eaLnBrk="0" fontAlgn="base" hangingPunct="0">
              <a:spcBef>
                <a:spcPct val="0"/>
              </a:spcBef>
              <a:spcAft>
                <a:spcPct val="0"/>
              </a:spcAft>
            </a:pPr>
            <a:r>
              <a:rPr lang="en-US" sz="2800" b="1" dirty="0">
                <a:solidFill>
                  <a:srgbClr val="002855">
                    <a:lumMod val="90000"/>
                    <a:lumOff val="10000"/>
                  </a:srgbClr>
                </a:solidFill>
                <a:latin typeface="Times" pitchFamily="-28" charset="0"/>
              </a:rPr>
              <a:t>If </a:t>
            </a:r>
            <a:r>
              <a:rPr lang="en-US" sz="2800" b="1" i="1" dirty="0" err="1">
                <a:solidFill>
                  <a:srgbClr val="002855">
                    <a:lumMod val="90000"/>
                    <a:lumOff val="10000"/>
                  </a:srgbClr>
                </a:solidFill>
                <a:latin typeface="Times" pitchFamily="-28" charset="0"/>
              </a:rPr>
              <a:t>F</a:t>
            </a:r>
            <a:r>
              <a:rPr lang="en-US" sz="2800" b="1" i="1" baseline="-25000" dirty="0" err="1">
                <a:solidFill>
                  <a:srgbClr val="002855">
                    <a:lumMod val="90000"/>
                    <a:lumOff val="10000"/>
                  </a:srgbClr>
                </a:solidFill>
                <a:latin typeface="Times" pitchFamily="-28" charset="0"/>
              </a:rPr>
              <a:t>x</a:t>
            </a:r>
            <a:r>
              <a:rPr lang="en-US" sz="2800" b="1" baseline="-25000" dirty="0" err="1">
                <a:solidFill>
                  <a:srgbClr val="002855">
                    <a:lumMod val="90000"/>
                    <a:lumOff val="10000"/>
                  </a:srgbClr>
                </a:solidFill>
                <a:latin typeface="Times" pitchFamily="-28" charset="0"/>
              </a:rPr>
              <a:t>,</a:t>
            </a:r>
            <a:r>
              <a:rPr lang="en-US" sz="2800" b="1" i="1" baseline="-25000" dirty="0" err="1">
                <a:solidFill>
                  <a:srgbClr val="002855">
                    <a:lumMod val="90000"/>
                    <a:lumOff val="10000"/>
                  </a:srgbClr>
                </a:solidFill>
                <a:latin typeface="Times" pitchFamily="-28" charset="0"/>
              </a:rPr>
              <a:t>t</a:t>
            </a:r>
            <a:r>
              <a:rPr lang="en-US" sz="2800" b="1" dirty="0">
                <a:solidFill>
                  <a:srgbClr val="002855">
                    <a:lumMod val="90000"/>
                    <a:lumOff val="10000"/>
                  </a:srgbClr>
                </a:solidFill>
                <a:latin typeface="Times" pitchFamily="-28" charset="0"/>
              </a:rPr>
              <a:t>(</a:t>
            </a:r>
            <a:r>
              <a:rPr lang="en-US" sz="2800" b="1" i="1" dirty="0">
                <a:solidFill>
                  <a:srgbClr val="002855">
                    <a:lumMod val="90000"/>
                    <a:lumOff val="10000"/>
                  </a:srgbClr>
                </a:solidFill>
                <a:latin typeface="Times" pitchFamily="-28" charset="0"/>
              </a:rPr>
              <a:t>x</a:t>
            </a:r>
            <a:r>
              <a:rPr lang="en-US" sz="2800" b="1" baseline="-25000" dirty="0">
                <a:solidFill>
                  <a:srgbClr val="002855">
                    <a:lumMod val="90000"/>
                    <a:lumOff val="10000"/>
                  </a:srgbClr>
                </a:solidFill>
                <a:latin typeface="Times" pitchFamily="-28" charset="0"/>
              </a:rPr>
              <a:t>0</a:t>
            </a:r>
            <a:r>
              <a:rPr lang="en-US" sz="2800" b="1" dirty="0">
                <a:solidFill>
                  <a:srgbClr val="002855">
                    <a:lumMod val="90000"/>
                    <a:lumOff val="10000"/>
                  </a:srgbClr>
                </a:solidFill>
                <a:latin typeface="Times" pitchFamily="-28" charset="0"/>
              </a:rPr>
              <a:t>) is a constant</a:t>
            </a:r>
          </a:p>
          <a:p>
            <a:pPr eaLnBrk="0" fontAlgn="base" hangingPunct="0">
              <a:spcBef>
                <a:spcPct val="0"/>
              </a:spcBef>
              <a:spcAft>
                <a:spcPct val="0"/>
              </a:spcAft>
            </a:pPr>
            <a:endParaRPr lang="en-US" sz="2400" dirty="0">
              <a:solidFill>
                <a:srgbClr val="002855">
                  <a:lumMod val="90000"/>
                  <a:lumOff val="10000"/>
                </a:srgbClr>
              </a:solidFill>
              <a:latin typeface="Times" pitchFamily="-28" charset="0"/>
            </a:endParaRPr>
          </a:p>
          <a:p>
            <a:pPr eaLnBrk="0" fontAlgn="base" hangingPunct="0">
              <a:spcBef>
                <a:spcPct val="0"/>
              </a:spcBef>
              <a:spcAft>
                <a:spcPct val="0"/>
              </a:spcAft>
            </a:pPr>
            <a:r>
              <a:rPr lang="en-US" sz="2400" dirty="0">
                <a:solidFill>
                  <a:srgbClr val="002855">
                    <a:lumMod val="90000"/>
                    <a:lumOff val="10000"/>
                  </a:srgbClr>
                </a:solidFill>
                <a:latin typeface="Times" pitchFamily="-28" charset="0"/>
              </a:rPr>
              <a:t/>
            </a:r>
            <a:br>
              <a:rPr lang="en-US" sz="2400" dirty="0">
                <a:solidFill>
                  <a:srgbClr val="002855">
                    <a:lumMod val="90000"/>
                    <a:lumOff val="10000"/>
                  </a:srgbClr>
                </a:solidFill>
                <a:latin typeface="Times" pitchFamily="-28" charset="0"/>
              </a:rPr>
            </a:br>
            <a:r>
              <a:rPr lang="en-US" sz="2400" dirty="0">
                <a:solidFill>
                  <a:srgbClr val="002855">
                    <a:lumMod val="90000"/>
                    <a:lumOff val="10000"/>
                  </a:srgbClr>
                </a:solidFill>
                <a:latin typeface="Times" pitchFamily="-28" charset="0"/>
              </a:rPr>
              <a:t>Let </a:t>
            </a:r>
            <a:r>
              <a:rPr lang="en-US" sz="2400" i="1" dirty="0">
                <a:solidFill>
                  <a:srgbClr val="002855">
                    <a:lumMod val="90000"/>
                    <a:lumOff val="10000"/>
                  </a:srgbClr>
                </a:solidFill>
                <a:latin typeface="Times" pitchFamily="-28" charset="0"/>
              </a:rPr>
              <a:t>p</a:t>
            </a:r>
            <a:r>
              <a:rPr lang="en-US" sz="2400" dirty="0">
                <a:solidFill>
                  <a:srgbClr val="002855">
                    <a:lumMod val="90000"/>
                    <a:lumOff val="10000"/>
                  </a:srgbClr>
                </a:solidFill>
                <a:latin typeface="Times" pitchFamily="-28" charset="0"/>
              </a:rPr>
              <a:t> = </a:t>
            </a:r>
            <a:r>
              <a:rPr lang="en-US" sz="2400" i="1" dirty="0">
                <a:solidFill>
                  <a:srgbClr val="002855">
                    <a:lumMod val="90000"/>
                    <a:lumOff val="10000"/>
                  </a:srgbClr>
                </a:solidFill>
                <a:latin typeface="Times" pitchFamily="-28" charset="0"/>
              </a:rPr>
              <a:t>p</a:t>
            </a:r>
            <a:r>
              <a:rPr lang="en-US" sz="2400" dirty="0">
                <a:solidFill>
                  <a:srgbClr val="002855">
                    <a:lumMod val="90000"/>
                    <a:lumOff val="10000"/>
                  </a:srgbClr>
                </a:solidFill>
                <a:latin typeface="Times" pitchFamily="-28" charset="0"/>
              </a:rPr>
              <a:t>(</a:t>
            </a:r>
            <a:r>
              <a:rPr lang="en-US" sz="2400" i="1" dirty="0">
                <a:solidFill>
                  <a:srgbClr val="002855">
                    <a:lumMod val="90000"/>
                    <a:lumOff val="10000"/>
                  </a:srgbClr>
                </a:solidFill>
                <a:latin typeface="Times" pitchFamily="-28" charset="0"/>
              </a:rPr>
              <a:t>t</a:t>
            </a:r>
            <a:r>
              <a:rPr lang="en-US" sz="2400" dirty="0">
                <a:solidFill>
                  <a:srgbClr val="002855">
                    <a:lumMod val="90000"/>
                    <a:lumOff val="10000"/>
                  </a:srgbClr>
                </a:solidFill>
                <a:latin typeface="Times" pitchFamily="-28" charset="0"/>
              </a:rPr>
              <a:t>) = </a:t>
            </a:r>
            <a:r>
              <a:rPr lang="en-US" sz="2400" i="1" dirty="0" err="1">
                <a:solidFill>
                  <a:srgbClr val="002855">
                    <a:lumMod val="90000"/>
                    <a:lumOff val="10000"/>
                  </a:srgbClr>
                </a:solidFill>
                <a:latin typeface="Times" pitchFamily="-28" charset="0"/>
              </a:rPr>
              <a:t>F</a:t>
            </a:r>
            <a:r>
              <a:rPr lang="en-US" sz="2400" i="1" baseline="-25000" dirty="0" err="1">
                <a:solidFill>
                  <a:srgbClr val="002855">
                    <a:lumMod val="90000"/>
                    <a:lumOff val="10000"/>
                  </a:srgbClr>
                </a:solidFill>
                <a:latin typeface="Times" pitchFamily="-28" charset="0"/>
              </a:rPr>
              <a:t>x</a:t>
            </a:r>
            <a:r>
              <a:rPr lang="en-US" sz="2400" baseline="-25000" dirty="0" err="1">
                <a:solidFill>
                  <a:srgbClr val="002855">
                    <a:lumMod val="90000"/>
                    <a:lumOff val="10000"/>
                  </a:srgbClr>
                </a:solidFill>
                <a:latin typeface="Times" pitchFamily="-28" charset="0"/>
              </a:rPr>
              <a:t>,</a:t>
            </a:r>
            <a:r>
              <a:rPr lang="en-US" sz="2400" i="1" baseline="-25000" dirty="0" err="1">
                <a:solidFill>
                  <a:srgbClr val="002855">
                    <a:lumMod val="90000"/>
                    <a:lumOff val="10000"/>
                  </a:srgbClr>
                </a:solidFill>
                <a:latin typeface="Times" pitchFamily="-28" charset="0"/>
              </a:rPr>
              <a:t>t</a:t>
            </a:r>
            <a:r>
              <a:rPr lang="en-US" sz="2400" dirty="0">
                <a:solidFill>
                  <a:srgbClr val="002855">
                    <a:lumMod val="90000"/>
                    <a:lumOff val="10000"/>
                  </a:srgbClr>
                </a:solidFill>
                <a:latin typeface="Times" pitchFamily="-28" charset="0"/>
              </a:rPr>
              <a:t>(</a:t>
            </a:r>
            <a:r>
              <a:rPr lang="en-US" sz="2400" i="1" dirty="0">
                <a:solidFill>
                  <a:srgbClr val="002855">
                    <a:lumMod val="90000"/>
                    <a:lumOff val="10000"/>
                  </a:srgbClr>
                </a:solidFill>
                <a:latin typeface="Times" pitchFamily="-28" charset="0"/>
              </a:rPr>
              <a:t>x</a:t>
            </a:r>
            <a:r>
              <a:rPr lang="en-US" sz="2400" baseline="-25000" dirty="0">
                <a:solidFill>
                  <a:srgbClr val="002855">
                    <a:lumMod val="90000"/>
                    <a:lumOff val="10000"/>
                  </a:srgbClr>
                </a:solidFill>
                <a:latin typeface="Times" pitchFamily="-28" charset="0"/>
              </a:rPr>
              <a:t>0</a:t>
            </a:r>
            <a:r>
              <a:rPr lang="en-US" sz="2400" dirty="0">
                <a:solidFill>
                  <a:srgbClr val="002855">
                    <a:lumMod val="90000"/>
                    <a:lumOff val="10000"/>
                  </a:srgbClr>
                </a:solidFill>
                <a:latin typeface="Times" pitchFamily="-28" charset="0"/>
              </a:rPr>
              <a:t>)</a:t>
            </a:r>
          </a:p>
          <a:p>
            <a:pPr eaLnBrk="0" fontAlgn="base" hangingPunct="0">
              <a:spcBef>
                <a:spcPct val="0"/>
              </a:spcBef>
              <a:spcAft>
                <a:spcPct val="0"/>
              </a:spcAft>
            </a:pPr>
            <a:r>
              <a:rPr lang="en-US" sz="2400" dirty="0">
                <a:solidFill>
                  <a:srgbClr val="002855">
                    <a:lumMod val="90000"/>
                    <a:lumOff val="10000"/>
                  </a:srgbClr>
                </a:solidFill>
                <a:latin typeface="Times" pitchFamily="-28" charset="0"/>
              </a:rPr>
              <a:t>Assume </a:t>
            </a:r>
            <a:r>
              <a:rPr lang="en-US" sz="2400" i="1" dirty="0">
                <a:solidFill>
                  <a:srgbClr val="002855">
                    <a:lumMod val="90000"/>
                    <a:lumOff val="10000"/>
                  </a:srgbClr>
                </a:solidFill>
                <a:latin typeface="Times" pitchFamily="-28" charset="0"/>
              </a:rPr>
              <a:t>p</a:t>
            </a:r>
            <a:r>
              <a:rPr lang="en-US" sz="2400" dirty="0">
                <a:solidFill>
                  <a:srgbClr val="002855">
                    <a:lumMod val="90000"/>
                    <a:lumOff val="10000"/>
                  </a:srgbClr>
                </a:solidFill>
                <a:latin typeface="Times" pitchFamily="-28" charset="0"/>
              </a:rPr>
              <a:t>(</a:t>
            </a:r>
            <a:r>
              <a:rPr lang="en-US" sz="2400" i="1" dirty="0">
                <a:solidFill>
                  <a:srgbClr val="002855">
                    <a:lumMod val="90000"/>
                    <a:lumOff val="10000"/>
                  </a:srgbClr>
                </a:solidFill>
                <a:latin typeface="Times" pitchFamily="-28" charset="0"/>
              </a:rPr>
              <a:t>t</a:t>
            </a:r>
            <a:r>
              <a:rPr lang="en-US" sz="2400" dirty="0">
                <a:solidFill>
                  <a:srgbClr val="002855">
                    <a:lumMod val="90000"/>
                    <a:lumOff val="10000"/>
                  </a:srgbClr>
                </a:solidFill>
                <a:latin typeface="Times" pitchFamily="-28" charset="0"/>
              </a:rPr>
              <a:t>) = </a:t>
            </a:r>
            <a:r>
              <a:rPr lang="en-US" sz="2400" i="1" dirty="0">
                <a:solidFill>
                  <a:srgbClr val="002855">
                    <a:lumMod val="90000"/>
                    <a:lumOff val="10000"/>
                  </a:srgbClr>
                </a:solidFill>
                <a:latin typeface="Times" pitchFamily="-28" charset="0"/>
              </a:rPr>
              <a:t>p</a:t>
            </a:r>
            <a:r>
              <a:rPr lang="en-US" sz="2400" dirty="0">
                <a:solidFill>
                  <a:srgbClr val="002855">
                    <a:lumMod val="90000"/>
                    <a:lumOff val="10000"/>
                  </a:srgbClr>
                </a:solidFill>
                <a:latin typeface="Times" pitchFamily="-28" charset="0"/>
              </a:rPr>
              <a:t>(</a:t>
            </a:r>
            <a:r>
              <a:rPr lang="en-US" sz="2400" i="1" dirty="0">
                <a:solidFill>
                  <a:srgbClr val="002855">
                    <a:lumMod val="90000"/>
                    <a:lumOff val="10000"/>
                  </a:srgbClr>
                </a:solidFill>
                <a:latin typeface="Times" pitchFamily="-28" charset="0"/>
              </a:rPr>
              <a:t>t</a:t>
            </a:r>
            <a:r>
              <a:rPr lang="en-US" sz="2400" dirty="0">
                <a:solidFill>
                  <a:srgbClr val="002855">
                    <a:lumMod val="90000"/>
                    <a:lumOff val="10000"/>
                  </a:srgbClr>
                </a:solidFill>
                <a:latin typeface="Times" pitchFamily="-28" charset="0"/>
              </a:rPr>
              <a:t>-1) </a:t>
            </a:r>
            <a:r>
              <a:rPr lang="en-US" sz="2400" dirty="0">
                <a:solidFill>
                  <a:srgbClr val="002855">
                    <a:lumMod val="90000"/>
                    <a:lumOff val="10000"/>
                  </a:srgbClr>
                </a:solidFill>
                <a:latin typeface="Times" pitchFamily="-28" charset="0"/>
                <a:sym typeface="Symbol"/>
              </a:rPr>
              <a:t> </a:t>
            </a:r>
            <a:r>
              <a:rPr lang="en-US" sz="2400" i="1" dirty="0">
                <a:solidFill>
                  <a:srgbClr val="002855">
                    <a:lumMod val="90000"/>
                    <a:lumOff val="10000"/>
                  </a:srgbClr>
                </a:solidFill>
                <a:latin typeface="Times" pitchFamily="-28" charset="0"/>
                <a:sym typeface="Symbol"/>
              </a:rPr>
              <a:t>t</a:t>
            </a:r>
            <a:r>
              <a:rPr lang="en-US" sz="2400" dirty="0">
                <a:solidFill>
                  <a:srgbClr val="002855">
                    <a:lumMod val="90000"/>
                    <a:lumOff val="10000"/>
                  </a:srgbClr>
                </a:solidFill>
                <a:latin typeface="Times" pitchFamily="-28" charset="0"/>
              </a:rPr>
              <a:t> </a:t>
            </a:r>
          </a:p>
        </p:txBody>
      </p:sp>
      <p:sp>
        <p:nvSpPr>
          <p:cNvPr id="4" name="TextBox 3"/>
          <p:cNvSpPr txBox="1"/>
          <p:nvPr/>
        </p:nvSpPr>
        <p:spPr>
          <a:xfrm>
            <a:off x="78812" y="4572000"/>
            <a:ext cx="9217588" cy="1938992"/>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002855">
                    <a:lumMod val="90000"/>
                    <a:lumOff val="10000"/>
                  </a:srgbClr>
                </a:solidFill>
                <a:latin typeface="Times" pitchFamily="-28" charset="0"/>
              </a:rPr>
              <a:t>If </a:t>
            </a:r>
            <a:r>
              <a:rPr lang="en-US" sz="2400" i="1" dirty="0">
                <a:solidFill>
                  <a:srgbClr val="002855">
                    <a:lumMod val="90000"/>
                    <a:lumOff val="10000"/>
                  </a:srgbClr>
                </a:solidFill>
                <a:latin typeface="Times" pitchFamily="-28" charset="0"/>
              </a:rPr>
              <a:t>p</a:t>
            </a:r>
            <a:r>
              <a:rPr lang="en-US" sz="2400" dirty="0">
                <a:solidFill>
                  <a:srgbClr val="002855">
                    <a:lumMod val="90000"/>
                    <a:lumOff val="10000"/>
                  </a:srgbClr>
                </a:solidFill>
                <a:latin typeface="Times" pitchFamily="-28" charset="0"/>
              </a:rPr>
              <a:t> is probability of failing, (1-</a:t>
            </a:r>
            <a:r>
              <a:rPr lang="en-US" sz="2400" i="1" dirty="0">
                <a:solidFill>
                  <a:srgbClr val="002855">
                    <a:lumMod val="90000"/>
                    <a:lumOff val="10000"/>
                  </a:srgbClr>
                </a:solidFill>
                <a:latin typeface="Times" pitchFamily="-28" charset="0"/>
              </a:rPr>
              <a:t>p</a:t>
            </a:r>
            <a:r>
              <a:rPr lang="en-US" sz="2400" dirty="0">
                <a:solidFill>
                  <a:srgbClr val="002855">
                    <a:lumMod val="90000"/>
                    <a:lumOff val="10000"/>
                  </a:srgbClr>
                </a:solidFill>
                <a:latin typeface="Times" pitchFamily="-28" charset="0"/>
              </a:rPr>
              <a:t>) is probability of not failing.</a:t>
            </a:r>
          </a:p>
          <a:p>
            <a:pPr eaLnBrk="0" fontAlgn="base" hangingPunct="0">
              <a:spcBef>
                <a:spcPct val="0"/>
              </a:spcBef>
              <a:spcAft>
                <a:spcPct val="0"/>
              </a:spcAft>
            </a:pPr>
            <a:r>
              <a:rPr lang="en-US" sz="2400" dirty="0">
                <a:solidFill>
                  <a:srgbClr val="002855">
                    <a:lumMod val="90000"/>
                    <a:lumOff val="10000"/>
                  </a:srgbClr>
                </a:solidFill>
                <a:latin typeface="Times" pitchFamily="-28" charset="0"/>
              </a:rPr>
              <a:t>Probability of not failing for 2 consecutive periods is (1-</a:t>
            </a:r>
            <a:r>
              <a:rPr lang="en-US" sz="2400" i="1" dirty="0">
                <a:solidFill>
                  <a:srgbClr val="002855">
                    <a:lumMod val="90000"/>
                    <a:lumOff val="10000"/>
                  </a:srgbClr>
                </a:solidFill>
                <a:latin typeface="Times" pitchFamily="-28" charset="0"/>
              </a:rPr>
              <a:t>p</a:t>
            </a:r>
            <a:r>
              <a:rPr lang="en-US" sz="2400" dirty="0">
                <a:solidFill>
                  <a:srgbClr val="002855">
                    <a:lumMod val="90000"/>
                    <a:lumOff val="10000"/>
                  </a:srgbClr>
                </a:solidFill>
                <a:latin typeface="Times" pitchFamily="-28" charset="0"/>
              </a:rPr>
              <a:t>)×(1-</a:t>
            </a:r>
            <a:r>
              <a:rPr lang="en-US" sz="2400" i="1" dirty="0">
                <a:solidFill>
                  <a:srgbClr val="002855">
                    <a:lumMod val="90000"/>
                    <a:lumOff val="10000"/>
                  </a:srgbClr>
                </a:solidFill>
                <a:latin typeface="Times" pitchFamily="-28" charset="0"/>
              </a:rPr>
              <a:t>p</a:t>
            </a:r>
            <a:r>
              <a:rPr lang="en-US" sz="2400" dirty="0">
                <a:solidFill>
                  <a:srgbClr val="002855">
                    <a:lumMod val="90000"/>
                    <a:lumOff val="10000"/>
                  </a:srgbClr>
                </a:solidFill>
                <a:latin typeface="Times" pitchFamily="-28" charset="0"/>
              </a:rPr>
              <a:t>) = (1-</a:t>
            </a:r>
            <a:r>
              <a:rPr lang="en-US" sz="2400" i="1" dirty="0">
                <a:solidFill>
                  <a:srgbClr val="002855">
                    <a:lumMod val="90000"/>
                    <a:lumOff val="10000"/>
                  </a:srgbClr>
                </a:solidFill>
                <a:latin typeface="Times" pitchFamily="-28" charset="0"/>
              </a:rPr>
              <a:t>p</a:t>
            </a:r>
            <a:r>
              <a:rPr lang="en-US" sz="2400" dirty="0">
                <a:solidFill>
                  <a:srgbClr val="002855">
                    <a:lumMod val="90000"/>
                    <a:lumOff val="10000"/>
                  </a:srgbClr>
                </a:solidFill>
                <a:latin typeface="Times" pitchFamily="-28" charset="0"/>
              </a:rPr>
              <a:t>)</a:t>
            </a:r>
            <a:r>
              <a:rPr lang="en-US" sz="2400" baseline="30000" dirty="0">
                <a:solidFill>
                  <a:srgbClr val="002855">
                    <a:lumMod val="90000"/>
                    <a:lumOff val="10000"/>
                  </a:srgbClr>
                </a:solidFill>
                <a:latin typeface="Times" pitchFamily="-28" charset="0"/>
              </a:rPr>
              <a:t>2</a:t>
            </a:r>
          </a:p>
          <a:p>
            <a:pPr eaLnBrk="0" fontAlgn="base" hangingPunct="0">
              <a:spcBef>
                <a:spcPct val="0"/>
              </a:spcBef>
              <a:spcAft>
                <a:spcPct val="0"/>
              </a:spcAft>
            </a:pPr>
            <a:r>
              <a:rPr lang="en-US" sz="2400" dirty="0">
                <a:solidFill>
                  <a:srgbClr val="002855">
                    <a:lumMod val="90000"/>
                    <a:lumOff val="10000"/>
                  </a:srgbClr>
                </a:solidFill>
                <a:latin typeface="Times" pitchFamily="-28" charset="0"/>
              </a:rPr>
              <a:t>Probability of not failing for </a:t>
            </a:r>
            <a:r>
              <a:rPr lang="en-US" sz="2400" i="1" dirty="0">
                <a:solidFill>
                  <a:srgbClr val="002855">
                    <a:lumMod val="90000"/>
                    <a:lumOff val="10000"/>
                  </a:srgbClr>
                </a:solidFill>
                <a:latin typeface="Times" pitchFamily="-28" charset="0"/>
              </a:rPr>
              <a:t>t</a:t>
            </a:r>
            <a:r>
              <a:rPr lang="en-US" sz="2400" dirty="0">
                <a:solidFill>
                  <a:srgbClr val="002855">
                    <a:lumMod val="90000"/>
                    <a:lumOff val="10000"/>
                  </a:srgbClr>
                </a:solidFill>
                <a:latin typeface="Times" pitchFamily="-28" charset="0"/>
              </a:rPr>
              <a:t> periods is (1-</a:t>
            </a:r>
            <a:r>
              <a:rPr lang="en-US" sz="2400" i="1" dirty="0">
                <a:solidFill>
                  <a:srgbClr val="002855">
                    <a:lumMod val="90000"/>
                    <a:lumOff val="10000"/>
                  </a:srgbClr>
                </a:solidFill>
                <a:latin typeface="Times" pitchFamily="-28" charset="0"/>
              </a:rPr>
              <a:t>p</a:t>
            </a:r>
            <a:r>
              <a:rPr lang="en-US" sz="2400" dirty="0">
                <a:solidFill>
                  <a:srgbClr val="002855">
                    <a:lumMod val="90000"/>
                    <a:lumOff val="10000"/>
                  </a:srgbClr>
                </a:solidFill>
                <a:latin typeface="Times" pitchFamily="-28" charset="0"/>
              </a:rPr>
              <a:t>)</a:t>
            </a:r>
            <a:r>
              <a:rPr lang="en-US" sz="2400" i="1" baseline="30000" dirty="0">
                <a:solidFill>
                  <a:srgbClr val="002855">
                    <a:lumMod val="90000"/>
                    <a:lumOff val="10000"/>
                  </a:srgbClr>
                </a:solidFill>
                <a:latin typeface="Times" pitchFamily="-28" charset="0"/>
              </a:rPr>
              <a:t>t</a:t>
            </a:r>
          </a:p>
          <a:p>
            <a:pPr algn="ctr" eaLnBrk="0" fontAlgn="base" hangingPunct="0">
              <a:spcBef>
                <a:spcPct val="0"/>
              </a:spcBef>
              <a:spcAft>
                <a:spcPct val="0"/>
              </a:spcAft>
            </a:pPr>
            <a:r>
              <a:rPr lang="en-US" sz="2400" b="1" i="1" dirty="0">
                <a:solidFill>
                  <a:srgbClr val="002855">
                    <a:lumMod val="90000"/>
                    <a:lumOff val="10000"/>
                  </a:srgbClr>
                </a:solidFill>
                <a:latin typeface="Times" pitchFamily="-28" charset="0"/>
              </a:rPr>
              <a:t/>
            </a:r>
            <a:br>
              <a:rPr lang="en-US" sz="2400" b="1" i="1" dirty="0">
                <a:solidFill>
                  <a:srgbClr val="002855">
                    <a:lumMod val="90000"/>
                    <a:lumOff val="10000"/>
                  </a:srgbClr>
                </a:solidFill>
                <a:latin typeface="Times" pitchFamily="-28" charset="0"/>
              </a:rPr>
            </a:br>
            <a:r>
              <a:rPr lang="en-US" sz="2400" b="1" i="1" dirty="0">
                <a:solidFill>
                  <a:srgbClr val="002855">
                    <a:lumMod val="90000"/>
                    <a:lumOff val="10000"/>
                  </a:srgbClr>
                </a:solidFill>
                <a:latin typeface="Times" pitchFamily="-28" charset="0"/>
              </a:rPr>
              <a:t>S</a:t>
            </a:r>
            <a:r>
              <a:rPr lang="en-US" sz="2400" b="1" dirty="0">
                <a:solidFill>
                  <a:srgbClr val="002855">
                    <a:lumMod val="90000"/>
                    <a:lumOff val="10000"/>
                  </a:srgbClr>
                </a:solidFill>
                <a:latin typeface="Times" pitchFamily="-28" charset="0"/>
              </a:rPr>
              <a:t>(</a:t>
            </a:r>
            <a:r>
              <a:rPr lang="en-US" sz="2400" b="1" i="1" dirty="0">
                <a:solidFill>
                  <a:srgbClr val="002855">
                    <a:lumMod val="90000"/>
                    <a:lumOff val="10000"/>
                  </a:srgbClr>
                </a:solidFill>
                <a:latin typeface="Times" pitchFamily="-28" charset="0"/>
              </a:rPr>
              <a:t>T</a:t>
            </a:r>
            <a:r>
              <a:rPr lang="en-US" sz="2400" b="1" dirty="0">
                <a:solidFill>
                  <a:srgbClr val="002855">
                    <a:lumMod val="90000"/>
                    <a:lumOff val="10000"/>
                  </a:srgbClr>
                </a:solidFill>
                <a:latin typeface="Times" pitchFamily="-28" charset="0"/>
              </a:rPr>
              <a:t>) = (1-</a:t>
            </a:r>
            <a:r>
              <a:rPr lang="en-US" sz="2400" b="1" i="1" dirty="0">
                <a:solidFill>
                  <a:srgbClr val="002855">
                    <a:lumMod val="90000"/>
                    <a:lumOff val="10000"/>
                  </a:srgbClr>
                </a:solidFill>
                <a:latin typeface="Times" pitchFamily="-28" charset="0"/>
              </a:rPr>
              <a:t>p</a:t>
            </a:r>
            <a:r>
              <a:rPr lang="en-US" sz="2400" b="1" dirty="0">
                <a:solidFill>
                  <a:srgbClr val="002855">
                    <a:lumMod val="90000"/>
                    <a:lumOff val="10000"/>
                  </a:srgbClr>
                </a:solidFill>
                <a:latin typeface="Times" pitchFamily="-28" charset="0"/>
              </a:rPr>
              <a:t>)</a:t>
            </a:r>
            <a:r>
              <a:rPr lang="en-US" sz="2400" b="1" i="1" baseline="30000" dirty="0">
                <a:solidFill>
                  <a:srgbClr val="002855">
                    <a:lumMod val="90000"/>
                    <a:lumOff val="10000"/>
                  </a:srgbClr>
                </a:solidFill>
                <a:latin typeface="Times" pitchFamily="-28" charset="0"/>
              </a:rPr>
              <a:t>t</a:t>
            </a:r>
          </a:p>
        </p:txBody>
      </p:sp>
    </p:spTree>
    <p:extLst>
      <p:ext uri="{BB962C8B-B14F-4D97-AF65-F5344CB8AC3E}">
        <p14:creationId xmlns:p14="http://schemas.microsoft.com/office/powerpoint/2010/main" val="324137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simplest case, in pictures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76400"/>
            <a:ext cx="35814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449601" y="2286000"/>
            <a:ext cx="1750799" cy="830997"/>
          </a:xfrm>
          <a:prstGeom prst="rect">
            <a:avLst/>
          </a:prstGeom>
        </p:spPr>
        <p:txBody>
          <a:bodyPr wrap="none">
            <a:spAutoFit/>
          </a:bodyPr>
          <a:lstStyle/>
          <a:p>
            <a:pPr algn="ctr" eaLnBrk="0" fontAlgn="base" hangingPunct="0">
              <a:spcBef>
                <a:spcPct val="0"/>
              </a:spcBef>
              <a:spcAft>
                <a:spcPct val="0"/>
              </a:spcAft>
            </a:pPr>
            <a:r>
              <a:rPr lang="en-US" sz="2400" b="1" i="1" dirty="0">
                <a:solidFill>
                  <a:srgbClr val="002855">
                    <a:lumMod val="90000"/>
                    <a:lumOff val="10000"/>
                  </a:srgbClr>
                </a:solidFill>
                <a:latin typeface="Times" pitchFamily="-28" charset="0"/>
              </a:rPr>
              <a:t>S</a:t>
            </a:r>
            <a:r>
              <a:rPr lang="en-US" sz="2400" b="1" dirty="0">
                <a:solidFill>
                  <a:srgbClr val="002855">
                    <a:lumMod val="90000"/>
                    <a:lumOff val="10000"/>
                  </a:srgbClr>
                </a:solidFill>
                <a:latin typeface="Times" pitchFamily="-28" charset="0"/>
              </a:rPr>
              <a:t>(</a:t>
            </a:r>
            <a:r>
              <a:rPr lang="en-US" sz="2400" b="1" i="1" dirty="0">
                <a:solidFill>
                  <a:srgbClr val="002855">
                    <a:lumMod val="90000"/>
                    <a:lumOff val="10000"/>
                  </a:srgbClr>
                </a:solidFill>
                <a:latin typeface="Times" pitchFamily="-28" charset="0"/>
              </a:rPr>
              <a:t>T</a:t>
            </a:r>
            <a:r>
              <a:rPr lang="en-US" sz="2400" b="1" dirty="0">
                <a:solidFill>
                  <a:srgbClr val="002855">
                    <a:lumMod val="90000"/>
                    <a:lumOff val="10000"/>
                  </a:srgbClr>
                </a:solidFill>
                <a:latin typeface="Times" pitchFamily="-28" charset="0"/>
              </a:rPr>
              <a:t>) = (1-</a:t>
            </a:r>
            <a:r>
              <a:rPr lang="en-US" sz="2400" b="1" i="1" dirty="0">
                <a:solidFill>
                  <a:srgbClr val="002855">
                    <a:lumMod val="90000"/>
                    <a:lumOff val="10000"/>
                  </a:srgbClr>
                </a:solidFill>
                <a:latin typeface="Times" pitchFamily="-28" charset="0"/>
              </a:rPr>
              <a:t>p</a:t>
            </a:r>
            <a:r>
              <a:rPr lang="en-US" sz="2400" b="1" dirty="0">
                <a:solidFill>
                  <a:srgbClr val="002855">
                    <a:lumMod val="90000"/>
                    <a:lumOff val="10000"/>
                  </a:srgbClr>
                </a:solidFill>
                <a:latin typeface="Times" pitchFamily="-28" charset="0"/>
              </a:rPr>
              <a:t>)</a:t>
            </a:r>
            <a:r>
              <a:rPr lang="en-US" sz="2400" b="1" i="1" baseline="30000" dirty="0">
                <a:solidFill>
                  <a:srgbClr val="002855">
                    <a:lumMod val="90000"/>
                    <a:lumOff val="10000"/>
                  </a:srgbClr>
                </a:solidFill>
                <a:latin typeface="Times" pitchFamily="-28" charset="0"/>
              </a:rPr>
              <a:t>t</a:t>
            </a:r>
            <a:endParaRPr lang="en-US" sz="2400" baseline="-25000" dirty="0">
              <a:solidFill>
                <a:srgbClr val="FFFFFF"/>
              </a:solidFill>
              <a:latin typeface="Times" pitchFamily="-28" charset="0"/>
            </a:endParaRPr>
          </a:p>
          <a:p>
            <a:pPr algn="ctr" eaLnBrk="0" fontAlgn="base" hangingPunct="0">
              <a:spcBef>
                <a:spcPct val="0"/>
              </a:spcBef>
              <a:spcAft>
                <a:spcPct val="0"/>
              </a:spcAft>
            </a:pPr>
            <a:r>
              <a:rPr lang="en-US" sz="2400" b="1" i="1" dirty="0">
                <a:solidFill>
                  <a:srgbClr val="002855">
                    <a:lumMod val="90000"/>
                    <a:lumOff val="10000"/>
                  </a:srgbClr>
                </a:solidFill>
                <a:latin typeface="Times" pitchFamily="-28" charset="0"/>
              </a:rPr>
              <a:t>p</a:t>
            </a:r>
            <a:r>
              <a:rPr lang="en-US" sz="2400" b="1" dirty="0">
                <a:solidFill>
                  <a:srgbClr val="002855">
                    <a:lumMod val="90000"/>
                    <a:lumOff val="10000"/>
                  </a:srgbClr>
                </a:solidFill>
                <a:latin typeface="Times" pitchFamily="-28" charset="0"/>
              </a:rPr>
              <a:t> =  0.1</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914313"/>
            <a:ext cx="2757024" cy="228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8758" y="4562559"/>
            <a:ext cx="2537822" cy="184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5519" y="2457153"/>
            <a:ext cx="2510619" cy="234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87269" y="5109865"/>
            <a:ext cx="2956731" cy="1169551"/>
          </a:xfrm>
          <a:prstGeom prst="rect">
            <a:avLst/>
          </a:prstGeom>
          <a:noFill/>
        </p:spPr>
        <p:txBody>
          <a:bodyPr wrap="square" rtlCol="0">
            <a:spAutoFit/>
          </a:bodyPr>
          <a:lstStyle/>
          <a:p>
            <a:pPr eaLnBrk="0" fontAlgn="base" hangingPunct="0">
              <a:spcBef>
                <a:spcPct val="0"/>
              </a:spcBef>
              <a:spcAft>
                <a:spcPct val="0"/>
              </a:spcAft>
            </a:pPr>
            <a:r>
              <a:rPr lang="en-US" sz="1400" dirty="0" err="1">
                <a:solidFill>
                  <a:srgbClr val="002855">
                    <a:lumMod val="90000"/>
                    <a:lumOff val="10000"/>
                  </a:srgbClr>
                </a:solidFill>
                <a:latin typeface="Times" pitchFamily="-28" charset="0"/>
              </a:rPr>
              <a:t>Drabenstott</a:t>
            </a:r>
            <a:r>
              <a:rPr lang="en-US" sz="1400" dirty="0">
                <a:solidFill>
                  <a:srgbClr val="002855">
                    <a:lumMod val="90000"/>
                    <a:lumOff val="10000"/>
                  </a:srgbClr>
                </a:solidFill>
                <a:latin typeface="Times" pitchFamily="-28" charset="0"/>
              </a:rPr>
              <a:t>, M. 1999.  Consolidation in U.S. Agriculture: The New Rural Landscape and Public Policy.  First Quarter Economic Review</a:t>
            </a:r>
            <a:br>
              <a:rPr lang="en-US" sz="1400" dirty="0">
                <a:solidFill>
                  <a:srgbClr val="002855">
                    <a:lumMod val="90000"/>
                    <a:lumOff val="10000"/>
                  </a:srgbClr>
                </a:solidFill>
                <a:latin typeface="Times" pitchFamily="-28" charset="0"/>
              </a:rPr>
            </a:br>
            <a:r>
              <a:rPr lang="en-US" sz="1400" dirty="0">
                <a:solidFill>
                  <a:srgbClr val="002855">
                    <a:lumMod val="90000"/>
                    <a:lumOff val="10000"/>
                  </a:srgbClr>
                </a:solidFill>
                <a:latin typeface="Times" pitchFamily="-28" charset="0"/>
              </a:rPr>
              <a:t>Federal Reserve Bank, Kansas City</a:t>
            </a:r>
          </a:p>
        </p:txBody>
      </p:sp>
      <p:sp>
        <p:nvSpPr>
          <p:cNvPr id="5" name="Freeform 4"/>
          <p:cNvSpPr/>
          <p:nvPr/>
        </p:nvSpPr>
        <p:spPr bwMode="auto">
          <a:xfrm>
            <a:off x="3795713" y="4990803"/>
            <a:ext cx="2300416" cy="804862"/>
          </a:xfrm>
          <a:custGeom>
            <a:avLst/>
            <a:gdLst>
              <a:gd name="connsiteX0" fmla="*/ 0 w 2300416"/>
              <a:gd name="connsiteY0" fmla="*/ 0 h 881062"/>
              <a:gd name="connsiteX1" fmla="*/ 138112 w 2300416"/>
              <a:gd name="connsiteY1" fmla="*/ 14287 h 881062"/>
              <a:gd name="connsiteX2" fmla="*/ 157162 w 2300416"/>
              <a:gd name="connsiteY2" fmla="*/ 19050 h 881062"/>
              <a:gd name="connsiteX3" fmla="*/ 152400 w 2300416"/>
              <a:gd name="connsiteY3" fmla="*/ 52387 h 881062"/>
              <a:gd name="connsiteX4" fmla="*/ 166687 w 2300416"/>
              <a:gd name="connsiteY4" fmla="*/ 80962 h 881062"/>
              <a:gd name="connsiteX5" fmla="*/ 180975 w 2300416"/>
              <a:gd name="connsiteY5" fmla="*/ 90487 h 881062"/>
              <a:gd name="connsiteX6" fmla="*/ 190500 w 2300416"/>
              <a:gd name="connsiteY6" fmla="*/ 104775 h 881062"/>
              <a:gd name="connsiteX7" fmla="*/ 204787 w 2300416"/>
              <a:gd name="connsiteY7" fmla="*/ 114300 h 881062"/>
              <a:gd name="connsiteX8" fmla="*/ 219075 w 2300416"/>
              <a:gd name="connsiteY8" fmla="*/ 142875 h 881062"/>
              <a:gd name="connsiteX9" fmla="*/ 247650 w 2300416"/>
              <a:gd name="connsiteY9" fmla="*/ 161925 h 881062"/>
              <a:gd name="connsiteX10" fmla="*/ 257175 w 2300416"/>
              <a:gd name="connsiteY10" fmla="*/ 176212 h 881062"/>
              <a:gd name="connsiteX11" fmla="*/ 271462 w 2300416"/>
              <a:gd name="connsiteY11" fmla="*/ 185737 h 881062"/>
              <a:gd name="connsiteX12" fmla="*/ 290512 w 2300416"/>
              <a:gd name="connsiteY12" fmla="*/ 214312 h 881062"/>
              <a:gd name="connsiteX13" fmla="*/ 319087 w 2300416"/>
              <a:gd name="connsiteY13" fmla="*/ 228600 h 881062"/>
              <a:gd name="connsiteX14" fmla="*/ 357187 w 2300416"/>
              <a:gd name="connsiteY14" fmla="*/ 271462 h 881062"/>
              <a:gd name="connsiteX15" fmla="*/ 385762 w 2300416"/>
              <a:gd name="connsiteY15" fmla="*/ 290512 h 881062"/>
              <a:gd name="connsiteX16" fmla="*/ 400050 w 2300416"/>
              <a:gd name="connsiteY16" fmla="*/ 295275 h 881062"/>
              <a:gd name="connsiteX17" fmla="*/ 442912 w 2300416"/>
              <a:gd name="connsiteY17" fmla="*/ 319087 h 881062"/>
              <a:gd name="connsiteX18" fmla="*/ 457200 w 2300416"/>
              <a:gd name="connsiteY18" fmla="*/ 328612 h 881062"/>
              <a:gd name="connsiteX19" fmla="*/ 466725 w 2300416"/>
              <a:gd name="connsiteY19" fmla="*/ 342900 h 881062"/>
              <a:gd name="connsiteX20" fmla="*/ 481012 w 2300416"/>
              <a:gd name="connsiteY20" fmla="*/ 347662 h 881062"/>
              <a:gd name="connsiteX21" fmla="*/ 509587 w 2300416"/>
              <a:gd name="connsiteY21" fmla="*/ 361950 h 881062"/>
              <a:gd name="connsiteX22" fmla="*/ 523875 w 2300416"/>
              <a:gd name="connsiteY22" fmla="*/ 371475 h 881062"/>
              <a:gd name="connsiteX23" fmla="*/ 552450 w 2300416"/>
              <a:gd name="connsiteY23" fmla="*/ 381000 h 881062"/>
              <a:gd name="connsiteX24" fmla="*/ 595312 w 2300416"/>
              <a:gd name="connsiteY24" fmla="*/ 404812 h 881062"/>
              <a:gd name="connsiteX25" fmla="*/ 623887 w 2300416"/>
              <a:gd name="connsiteY25" fmla="*/ 428625 h 881062"/>
              <a:gd name="connsiteX26" fmla="*/ 638175 w 2300416"/>
              <a:gd name="connsiteY26" fmla="*/ 442912 h 881062"/>
              <a:gd name="connsiteX27" fmla="*/ 666750 w 2300416"/>
              <a:gd name="connsiteY27" fmla="*/ 461962 h 881062"/>
              <a:gd name="connsiteX28" fmla="*/ 695325 w 2300416"/>
              <a:gd name="connsiteY28" fmla="*/ 481012 h 881062"/>
              <a:gd name="connsiteX29" fmla="*/ 723900 w 2300416"/>
              <a:gd name="connsiteY29" fmla="*/ 500062 h 881062"/>
              <a:gd name="connsiteX30" fmla="*/ 752475 w 2300416"/>
              <a:gd name="connsiteY30" fmla="*/ 509587 h 881062"/>
              <a:gd name="connsiteX31" fmla="*/ 766762 w 2300416"/>
              <a:gd name="connsiteY31" fmla="*/ 523875 h 881062"/>
              <a:gd name="connsiteX32" fmla="*/ 809625 w 2300416"/>
              <a:gd name="connsiteY32" fmla="*/ 552450 h 881062"/>
              <a:gd name="connsiteX33" fmla="*/ 838200 w 2300416"/>
              <a:gd name="connsiteY33" fmla="*/ 571500 h 881062"/>
              <a:gd name="connsiteX34" fmla="*/ 852487 w 2300416"/>
              <a:gd name="connsiteY34" fmla="*/ 576262 h 881062"/>
              <a:gd name="connsiteX35" fmla="*/ 909637 w 2300416"/>
              <a:gd name="connsiteY35" fmla="*/ 604837 h 881062"/>
              <a:gd name="connsiteX36" fmla="*/ 923925 w 2300416"/>
              <a:gd name="connsiteY36" fmla="*/ 609600 h 881062"/>
              <a:gd name="connsiteX37" fmla="*/ 938212 w 2300416"/>
              <a:gd name="connsiteY37" fmla="*/ 614362 h 881062"/>
              <a:gd name="connsiteX38" fmla="*/ 966787 w 2300416"/>
              <a:gd name="connsiteY38" fmla="*/ 628650 h 881062"/>
              <a:gd name="connsiteX39" fmla="*/ 981075 w 2300416"/>
              <a:gd name="connsiteY39" fmla="*/ 638175 h 881062"/>
              <a:gd name="connsiteX40" fmla="*/ 1009650 w 2300416"/>
              <a:gd name="connsiteY40" fmla="*/ 647700 h 881062"/>
              <a:gd name="connsiteX41" fmla="*/ 1038225 w 2300416"/>
              <a:gd name="connsiteY41" fmla="*/ 657225 h 881062"/>
              <a:gd name="connsiteX42" fmla="*/ 1052512 w 2300416"/>
              <a:gd name="connsiteY42" fmla="*/ 661987 h 881062"/>
              <a:gd name="connsiteX43" fmla="*/ 1081087 w 2300416"/>
              <a:gd name="connsiteY43" fmla="*/ 676275 h 881062"/>
              <a:gd name="connsiteX44" fmla="*/ 1109662 w 2300416"/>
              <a:gd name="connsiteY44" fmla="*/ 690562 h 881062"/>
              <a:gd name="connsiteX45" fmla="*/ 1152525 w 2300416"/>
              <a:gd name="connsiteY45" fmla="*/ 709612 h 881062"/>
              <a:gd name="connsiteX46" fmla="*/ 1181100 w 2300416"/>
              <a:gd name="connsiteY46" fmla="*/ 719137 h 881062"/>
              <a:gd name="connsiteX47" fmla="*/ 1204912 w 2300416"/>
              <a:gd name="connsiteY47" fmla="*/ 723900 h 881062"/>
              <a:gd name="connsiteX48" fmla="*/ 1243012 w 2300416"/>
              <a:gd name="connsiteY48" fmla="*/ 733425 h 881062"/>
              <a:gd name="connsiteX49" fmla="*/ 1266825 w 2300416"/>
              <a:gd name="connsiteY49" fmla="*/ 738187 h 881062"/>
              <a:gd name="connsiteX50" fmla="*/ 1300162 w 2300416"/>
              <a:gd name="connsiteY50" fmla="*/ 747712 h 881062"/>
              <a:gd name="connsiteX51" fmla="*/ 1343025 w 2300416"/>
              <a:gd name="connsiteY51" fmla="*/ 757237 h 881062"/>
              <a:gd name="connsiteX52" fmla="*/ 1362075 w 2300416"/>
              <a:gd name="connsiteY52" fmla="*/ 762000 h 881062"/>
              <a:gd name="connsiteX53" fmla="*/ 1428750 w 2300416"/>
              <a:gd name="connsiteY53" fmla="*/ 771525 h 881062"/>
              <a:gd name="connsiteX54" fmla="*/ 1447800 w 2300416"/>
              <a:gd name="connsiteY54" fmla="*/ 776287 h 881062"/>
              <a:gd name="connsiteX55" fmla="*/ 1476375 w 2300416"/>
              <a:gd name="connsiteY55" fmla="*/ 781050 h 881062"/>
              <a:gd name="connsiteX56" fmla="*/ 1533525 w 2300416"/>
              <a:gd name="connsiteY56" fmla="*/ 790575 h 881062"/>
              <a:gd name="connsiteX57" fmla="*/ 1595437 w 2300416"/>
              <a:gd name="connsiteY57" fmla="*/ 800100 h 881062"/>
              <a:gd name="connsiteX58" fmla="*/ 1619250 w 2300416"/>
              <a:gd name="connsiteY58" fmla="*/ 804862 h 881062"/>
              <a:gd name="connsiteX59" fmla="*/ 1747837 w 2300416"/>
              <a:gd name="connsiteY59" fmla="*/ 809625 h 881062"/>
              <a:gd name="connsiteX60" fmla="*/ 1790700 w 2300416"/>
              <a:gd name="connsiteY60" fmla="*/ 814387 h 881062"/>
              <a:gd name="connsiteX61" fmla="*/ 1804987 w 2300416"/>
              <a:gd name="connsiteY61" fmla="*/ 819150 h 881062"/>
              <a:gd name="connsiteX62" fmla="*/ 1828800 w 2300416"/>
              <a:gd name="connsiteY62" fmla="*/ 823912 h 881062"/>
              <a:gd name="connsiteX63" fmla="*/ 1905000 w 2300416"/>
              <a:gd name="connsiteY63" fmla="*/ 838200 h 881062"/>
              <a:gd name="connsiteX64" fmla="*/ 1943100 w 2300416"/>
              <a:gd name="connsiteY64" fmla="*/ 847725 h 881062"/>
              <a:gd name="connsiteX65" fmla="*/ 1990725 w 2300416"/>
              <a:gd name="connsiteY65" fmla="*/ 852487 h 881062"/>
              <a:gd name="connsiteX66" fmla="*/ 2057400 w 2300416"/>
              <a:gd name="connsiteY66" fmla="*/ 857250 h 881062"/>
              <a:gd name="connsiteX67" fmla="*/ 2090737 w 2300416"/>
              <a:gd name="connsiteY67" fmla="*/ 862012 h 881062"/>
              <a:gd name="connsiteX68" fmla="*/ 2105025 w 2300416"/>
              <a:gd name="connsiteY68" fmla="*/ 866775 h 881062"/>
              <a:gd name="connsiteX69" fmla="*/ 2219325 w 2300416"/>
              <a:gd name="connsiteY69" fmla="*/ 871537 h 881062"/>
              <a:gd name="connsiteX70" fmla="*/ 2290762 w 2300416"/>
              <a:gd name="connsiteY70"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300416" h="881062">
                <a:moveTo>
                  <a:pt x="0" y="0"/>
                </a:moveTo>
                <a:lnTo>
                  <a:pt x="138112" y="14287"/>
                </a:lnTo>
                <a:cubicBezTo>
                  <a:pt x="144610" y="15075"/>
                  <a:pt x="154864" y="12921"/>
                  <a:pt x="157162" y="19050"/>
                </a:cubicBezTo>
                <a:cubicBezTo>
                  <a:pt x="161104" y="29560"/>
                  <a:pt x="153987" y="41275"/>
                  <a:pt x="152400" y="52387"/>
                </a:cubicBezTo>
                <a:cubicBezTo>
                  <a:pt x="156273" y="64008"/>
                  <a:pt x="157454" y="71729"/>
                  <a:pt x="166687" y="80962"/>
                </a:cubicBezTo>
                <a:cubicBezTo>
                  <a:pt x="170735" y="85009"/>
                  <a:pt x="176212" y="87312"/>
                  <a:pt x="180975" y="90487"/>
                </a:cubicBezTo>
                <a:cubicBezTo>
                  <a:pt x="184150" y="95250"/>
                  <a:pt x="186453" y="100727"/>
                  <a:pt x="190500" y="104775"/>
                </a:cubicBezTo>
                <a:cubicBezTo>
                  <a:pt x="194547" y="108822"/>
                  <a:pt x="201211" y="109831"/>
                  <a:pt x="204787" y="114300"/>
                </a:cubicBezTo>
                <a:cubicBezTo>
                  <a:pt x="224036" y="138361"/>
                  <a:pt x="192312" y="119457"/>
                  <a:pt x="219075" y="142875"/>
                </a:cubicBezTo>
                <a:cubicBezTo>
                  <a:pt x="227690" y="150413"/>
                  <a:pt x="247650" y="161925"/>
                  <a:pt x="247650" y="161925"/>
                </a:cubicBezTo>
                <a:cubicBezTo>
                  <a:pt x="250825" y="166687"/>
                  <a:pt x="253128" y="172165"/>
                  <a:pt x="257175" y="176212"/>
                </a:cubicBezTo>
                <a:cubicBezTo>
                  <a:pt x="261222" y="180259"/>
                  <a:pt x="267693" y="181429"/>
                  <a:pt x="271462" y="185737"/>
                </a:cubicBezTo>
                <a:cubicBezTo>
                  <a:pt x="279000" y="194352"/>
                  <a:pt x="279652" y="210692"/>
                  <a:pt x="290512" y="214312"/>
                </a:cubicBezTo>
                <a:cubicBezTo>
                  <a:pt x="310230" y="220885"/>
                  <a:pt x="300623" y="216290"/>
                  <a:pt x="319087" y="228600"/>
                </a:cubicBezTo>
                <a:cubicBezTo>
                  <a:pt x="330539" y="245778"/>
                  <a:pt x="337614" y="258414"/>
                  <a:pt x="357187" y="271462"/>
                </a:cubicBezTo>
                <a:cubicBezTo>
                  <a:pt x="366712" y="277812"/>
                  <a:pt x="374902" y="286892"/>
                  <a:pt x="385762" y="290512"/>
                </a:cubicBezTo>
                <a:cubicBezTo>
                  <a:pt x="390525" y="292100"/>
                  <a:pt x="395661" y="292837"/>
                  <a:pt x="400050" y="295275"/>
                </a:cubicBezTo>
                <a:cubicBezTo>
                  <a:pt x="449175" y="322567"/>
                  <a:pt x="410585" y="308312"/>
                  <a:pt x="442912" y="319087"/>
                </a:cubicBezTo>
                <a:cubicBezTo>
                  <a:pt x="447675" y="322262"/>
                  <a:pt x="453153" y="324565"/>
                  <a:pt x="457200" y="328612"/>
                </a:cubicBezTo>
                <a:cubicBezTo>
                  <a:pt x="461247" y="332659"/>
                  <a:pt x="462255" y="339324"/>
                  <a:pt x="466725" y="342900"/>
                </a:cubicBezTo>
                <a:cubicBezTo>
                  <a:pt x="470645" y="346036"/>
                  <a:pt x="476250" y="346075"/>
                  <a:pt x="481012" y="347662"/>
                </a:cubicBezTo>
                <a:cubicBezTo>
                  <a:pt x="521961" y="374960"/>
                  <a:pt x="470151" y="342231"/>
                  <a:pt x="509587" y="361950"/>
                </a:cubicBezTo>
                <a:cubicBezTo>
                  <a:pt x="514707" y="364510"/>
                  <a:pt x="518644" y="369150"/>
                  <a:pt x="523875" y="371475"/>
                </a:cubicBezTo>
                <a:cubicBezTo>
                  <a:pt x="533050" y="375553"/>
                  <a:pt x="544096" y="375431"/>
                  <a:pt x="552450" y="381000"/>
                </a:cubicBezTo>
                <a:cubicBezTo>
                  <a:pt x="585202" y="402835"/>
                  <a:pt x="570165" y="396430"/>
                  <a:pt x="595312" y="404812"/>
                </a:cubicBezTo>
                <a:cubicBezTo>
                  <a:pt x="637046" y="446546"/>
                  <a:pt x="584112" y="395480"/>
                  <a:pt x="623887" y="428625"/>
                </a:cubicBezTo>
                <a:cubicBezTo>
                  <a:pt x="629061" y="432937"/>
                  <a:pt x="632859" y="438777"/>
                  <a:pt x="638175" y="442912"/>
                </a:cubicBezTo>
                <a:cubicBezTo>
                  <a:pt x="647211" y="449940"/>
                  <a:pt x="657225" y="455612"/>
                  <a:pt x="666750" y="461962"/>
                </a:cubicBezTo>
                <a:lnTo>
                  <a:pt x="695325" y="481012"/>
                </a:lnTo>
                <a:lnTo>
                  <a:pt x="723900" y="500062"/>
                </a:lnTo>
                <a:lnTo>
                  <a:pt x="752475" y="509587"/>
                </a:lnTo>
                <a:cubicBezTo>
                  <a:pt x="757237" y="514350"/>
                  <a:pt x="761446" y="519740"/>
                  <a:pt x="766762" y="523875"/>
                </a:cubicBezTo>
                <a:cubicBezTo>
                  <a:pt x="766772" y="523883"/>
                  <a:pt x="802476" y="547684"/>
                  <a:pt x="809625" y="552450"/>
                </a:cubicBezTo>
                <a:lnTo>
                  <a:pt x="838200" y="571500"/>
                </a:lnTo>
                <a:lnTo>
                  <a:pt x="852487" y="576262"/>
                </a:lnTo>
                <a:cubicBezTo>
                  <a:pt x="889417" y="600882"/>
                  <a:pt x="870201" y="591691"/>
                  <a:pt x="909637" y="604837"/>
                </a:cubicBezTo>
                <a:lnTo>
                  <a:pt x="923925" y="609600"/>
                </a:lnTo>
                <a:lnTo>
                  <a:pt x="938212" y="614362"/>
                </a:lnTo>
                <a:cubicBezTo>
                  <a:pt x="979161" y="641660"/>
                  <a:pt x="927351" y="608931"/>
                  <a:pt x="966787" y="628650"/>
                </a:cubicBezTo>
                <a:cubicBezTo>
                  <a:pt x="971907" y="631210"/>
                  <a:pt x="975844" y="635850"/>
                  <a:pt x="981075" y="638175"/>
                </a:cubicBezTo>
                <a:cubicBezTo>
                  <a:pt x="990250" y="642253"/>
                  <a:pt x="1000125" y="644525"/>
                  <a:pt x="1009650" y="647700"/>
                </a:cubicBezTo>
                <a:lnTo>
                  <a:pt x="1038225" y="657225"/>
                </a:lnTo>
                <a:lnTo>
                  <a:pt x="1052512" y="661987"/>
                </a:lnTo>
                <a:cubicBezTo>
                  <a:pt x="1093461" y="689285"/>
                  <a:pt x="1041651" y="656556"/>
                  <a:pt x="1081087" y="676275"/>
                </a:cubicBezTo>
                <a:cubicBezTo>
                  <a:pt x="1118008" y="694736"/>
                  <a:pt x="1073759" y="678595"/>
                  <a:pt x="1109662" y="690562"/>
                </a:cubicBezTo>
                <a:cubicBezTo>
                  <a:pt x="1132305" y="705657"/>
                  <a:pt x="1118518" y="698276"/>
                  <a:pt x="1152525" y="709612"/>
                </a:cubicBezTo>
                <a:cubicBezTo>
                  <a:pt x="1152538" y="709616"/>
                  <a:pt x="1181087" y="719134"/>
                  <a:pt x="1181100" y="719137"/>
                </a:cubicBezTo>
                <a:cubicBezTo>
                  <a:pt x="1189037" y="720725"/>
                  <a:pt x="1197025" y="722080"/>
                  <a:pt x="1204912" y="723900"/>
                </a:cubicBezTo>
                <a:cubicBezTo>
                  <a:pt x="1217668" y="726844"/>
                  <a:pt x="1230175" y="730858"/>
                  <a:pt x="1243012" y="733425"/>
                </a:cubicBezTo>
                <a:cubicBezTo>
                  <a:pt x="1250950" y="735012"/>
                  <a:pt x="1258923" y="736431"/>
                  <a:pt x="1266825" y="738187"/>
                </a:cubicBezTo>
                <a:cubicBezTo>
                  <a:pt x="1300301" y="745626"/>
                  <a:pt x="1272337" y="739762"/>
                  <a:pt x="1300162" y="747712"/>
                </a:cubicBezTo>
                <a:cubicBezTo>
                  <a:pt x="1320507" y="753525"/>
                  <a:pt x="1320905" y="752321"/>
                  <a:pt x="1343025" y="757237"/>
                </a:cubicBezTo>
                <a:cubicBezTo>
                  <a:pt x="1349415" y="758657"/>
                  <a:pt x="1355657" y="760716"/>
                  <a:pt x="1362075" y="762000"/>
                </a:cubicBezTo>
                <a:cubicBezTo>
                  <a:pt x="1407007" y="770986"/>
                  <a:pt x="1376121" y="762753"/>
                  <a:pt x="1428750" y="771525"/>
                </a:cubicBezTo>
                <a:cubicBezTo>
                  <a:pt x="1435206" y="772601"/>
                  <a:pt x="1441382" y="775003"/>
                  <a:pt x="1447800" y="776287"/>
                </a:cubicBezTo>
                <a:cubicBezTo>
                  <a:pt x="1457269" y="778181"/>
                  <a:pt x="1466874" y="779323"/>
                  <a:pt x="1476375" y="781050"/>
                </a:cubicBezTo>
                <a:cubicBezTo>
                  <a:pt x="1527432" y="790333"/>
                  <a:pt x="1469656" y="781450"/>
                  <a:pt x="1533525" y="790575"/>
                </a:cubicBezTo>
                <a:cubicBezTo>
                  <a:pt x="1565706" y="801301"/>
                  <a:pt x="1534049" y="791915"/>
                  <a:pt x="1595437" y="800100"/>
                </a:cubicBezTo>
                <a:cubicBezTo>
                  <a:pt x="1603461" y="801170"/>
                  <a:pt x="1611171" y="804357"/>
                  <a:pt x="1619250" y="804862"/>
                </a:cubicBezTo>
                <a:cubicBezTo>
                  <a:pt x="1662058" y="807538"/>
                  <a:pt x="1704975" y="808037"/>
                  <a:pt x="1747837" y="809625"/>
                </a:cubicBezTo>
                <a:cubicBezTo>
                  <a:pt x="1762125" y="811212"/>
                  <a:pt x="1776520" y="812024"/>
                  <a:pt x="1790700" y="814387"/>
                </a:cubicBezTo>
                <a:cubicBezTo>
                  <a:pt x="1795652" y="815212"/>
                  <a:pt x="1800117" y="817932"/>
                  <a:pt x="1804987" y="819150"/>
                </a:cubicBezTo>
                <a:cubicBezTo>
                  <a:pt x="1812840" y="821113"/>
                  <a:pt x="1820836" y="822464"/>
                  <a:pt x="1828800" y="823912"/>
                </a:cubicBezTo>
                <a:cubicBezTo>
                  <a:pt x="1858257" y="829268"/>
                  <a:pt x="1873200" y="830250"/>
                  <a:pt x="1905000" y="838200"/>
                </a:cubicBezTo>
                <a:cubicBezTo>
                  <a:pt x="1917700" y="841375"/>
                  <a:pt x="1930074" y="846423"/>
                  <a:pt x="1943100" y="847725"/>
                </a:cubicBezTo>
                <a:lnTo>
                  <a:pt x="1990725" y="852487"/>
                </a:lnTo>
                <a:cubicBezTo>
                  <a:pt x="2012930" y="854337"/>
                  <a:pt x="2035219" y="855137"/>
                  <a:pt x="2057400" y="857250"/>
                </a:cubicBezTo>
                <a:cubicBezTo>
                  <a:pt x="2068575" y="858314"/>
                  <a:pt x="2079625" y="860425"/>
                  <a:pt x="2090737" y="862012"/>
                </a:cubicBezTo>
                <a:cubicBezTo>
                  <a:pt x="2095500" y="863600"/>
                  <a:pt x="2100018" y="866404"/>
                  <a:pt x="2105025" y="866775"/>
                </a:cubicBezTo>
                <a:cubicBezTo>
                  <a:pt x="2143054" y="869592"/>
                  <a:pt x="2181240" y="869633"/>
                  <a:pt x="2219325" y="871537"/>
                </a:cubicBezTo>
                <a:cubicBezTo>
                  <a:pt x="2298700" y="875506"/>
                  <a:pt x="2313440" y="858389"/>
                  <a:pt x="2290762" y="881062"/>
                </a:cubicBezTo>
              </a:path>
            </a:pathLst>
          </a:custGeom>
          <a:noFill/>
          <a:ln w="38100" cap="flat" cmpd="sng" algn="ctr">
            <a:solidFill>
              <a:srgbClr val="FF0000"/>
            </a:solidFill>
            <a:prstDash val="solid"/>
            <a:round/>
            <a:headEnd type="none" w="med" len="med"/>
            <a:tailEnd type="none" w="med" len="med"/>
          </a:ln>
          <a:effectLst>
            <a:glow rad="38100">
              <a:srgbClr val="C00000">
                <a:alpha val="40000"/>
              </a:srgbClr>
            </a:glo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sp>
        <p:nvSpPr>
          <p:cNvPr id="6" name="Freeform 5"/>
          <p:cNvSpPr/>
          <p:nvPr/>
        </p:nvSpPr>
        <p:spPr bwMode="auto">
          <a:xfrm>
            <a:off x="4493342" y="3014365"/>
            <a:ext cx="1258529" cy="742444"/>
          </a:xfrm>
          <a:custGeom>
            <a:avLst/>
            <a:gdLst>
              <a:gd name="connsiteX0" fmla="*/ 0 w 1258529"/>
              <a:gd name="connsiteY0" fmla="*/ 0 h 768254"/>
              <a:gd name="connsiteX1" fmla="*/ 68826 w 1258529"/>
              <a:gd name="connsiteY1" fmla="*/ 78658 h 768254"/>
              <a:gd name="connsiteX2" fmla="*/ 167148 w 1258529"/>
              <a:gd name="connsiteY2" fmla="*/ 196645 h 768254"/>
              <a:gd name="connsiteX3" fmla="*/ 186813 w 1258529"/>
              <a:gd name="connsiteY3" fmla="*/ 226142 h 768254"/>
              <a:gd name="connsiteX4" fmla="*/ 216310 w 1258529"/>
              <a:gd name="connsiteY4" fmla="*/ 235975 h 768254"/>
              <a:gd name="connsiteX5" fmla="*/ 226142 w 1258529"/>
              <a:gd name="connsiteY5" fmla="*/ 265471 h 768254"/>
              <a:gd name="connsiteX6" fmla="*/ 265471 w 1258529"/>
              <a:gd name="connsiteY6" fmla="*/ 324465 h 768254"/>
              <a:gd name="connsiteX7" fmla="*/ 285135 w 1258529"/>
              <a:gd name="connsiteY7" fmla="*/ 353962 h 768254"/>
              <a:gd name="connsiteX8" fmla="*/ 314632 w 1258529"/>
              <a:gd name="connsiteY8" fmla="*/ 373626 h 768254"/>
              <a:gd name="connsiteX9" fmla="*/ 344129 w 1258529"/>
              <a:gd name="connsiteY9" fmla="*/ 403123 h 768254"/>
              <a:gd name="connsiteX10" fmla="*/ 403123 w 1258529"/>
              <a:gd name="connsiteY10" fmla="*/ 442452 h 768254"/>
              <a:gd name="connsiteX11" fmla="*/ 442452 w 1258529"/>
              <a:gd name="connsiteY11" fmla="*/ 481781 h 768254"/>
              <a:gd name="connsiteX12" fmla="*/ 511277 w 1258529"/>
              <a:gd name="connsiteY12" fmla="*/ 560439 h 768254"/>
              <a:gd name="connsiteX13" fmla="*/ 560439 w 1258529"/>
              <a:gd name="connsiteY13" fmla="*/ 609600 h 768254"/>
              <a:gd name="connsiteX14" fmla="*/ 580103 w 1258529"/>
              <a:gd name="connsiteY14" fmla="*/ 639097 h 768254"/>
              <a:gd name="connsiteX15" fmla="*/ 698090 w 1258529"/>
              <a:gd name="connsiteY15" fmla="*/ 698091 h 768254"/>
              <a:gd name="connsiteX16" fmla="*/ 757084 w 1258529"/>
              <a:gd name="connsiteY16" fmla="*/ 717755 h 768254"/>
              <a:gd name="connsiteX17" fmla="*/ 786581 w 1258529"/>
              <a:gd name="connsiteY17" fmla="*/ 727587 h 768254"/>
              <a:gd name="connsiteX18" fmla="*/ 825910 w 1258529"/>
              <a:gd name="connsiteY18" fmla="*/ 737420 h 768254"/>
              <a:gd name="connsiteX19" fmla="*/ 855406 w 1258529"/>
              <a:gd name="connsiteY19" fmla="*/ 747252 h 768254"/>
              <a:gd name="connsiteX20" fmla="*/ 894735 w 1258529"/>
              <a:gd name="connsiteY20" fmla="*/ 757084 h 768254"/>
              <a:gd name="connsiteX21" fmla="*/ 924232 w 1258529"/>
              <a:gd name="connsiteY21" fmla="*/ 766916 h 768254"/>
              <a:gd name="connsiteX22" fmla="*/ 1258529 w 1258529"/>
              <a:gd name="connsiteY22" fmla="*/ 766916 h 7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58529" h="768254">
                <a:moveTo>
                  <a:pt x="0" y="0"/>
                </a:moveTo>
                <a:cubicBezTo>
                  <a:pt x="22942" y="26219"/>
                  <a:pt x="47437" y="51157"/>
                  <a:pt x="68826" y="78658"/>
                </a:cubicBezTo>
                <a:cubicBezTo>
                  <a:pt x="161875" y="198293"/>
                  <a:pt x="99212" y="151354"/>
                  <a:pt x="167148" y="196645"/>
                </a:cubicBezTo>
                <a:cubicBezTo>
                  <a:pt x="173703" y="206477"/>
                  <a:pt x="177585" y="218760"/>
                  <a:pt x="186813" y="226142"/>
                </a:cubicBezTo>
                <a:cubicBezTo>
                  <a:pt x="194906" y="232617"/>
                  <a:pt x="208981" y="228646"/>
                  <a:pt x="216310" y="235975"/>
                </a:cubicBezTo>
                <a:cubicBezTo>
                  <a:pt x="223638" y="243303"/>
                  <a:pt x="221109" y="256411"/>
                  <a:pt x="226142" y="265471"/>
                </a:cubicBezTo>
                <a:cubicBezTo>
                  <a:pt x="237620" y="286131"/>
                  <a:pt x="252361" y="304800"/>
                  <a:pt x="265471" y="324465"/>
                </a:cubicBezTo>
                <a:cubicBezTo>
                  <a:pt x="272026" y="334297"/>
                  <a:pt x="275303" y="347407"/>
                  <a:pt x="285135" y="353962"/>
                </a:cubicBezTo>
                <a:cubicBezTo>
                  <a:pt x="294967" y="360517"/>
                  <a:pt x="305554" y="366061"/>
                  <a:pt x="314632" y="373626"/>
                </a:cubicBezTo>
                <a:cubicBezTo>
                  <a:pt x="325314" y="382528"/>
                  <a:pt x="333153" y="394586"/>
                  <a:pt x="344129" y="403123"/>
                </a:cubicBezTo>
                <a:cubicBezTo>
                  <a:pt x="362785" y="417633"/>
                  <a:pt x="403123" y="442452"/>
                  <a:pt x="403123" y="442452"/>
                </a:cubicBezTo>
                <a:cubicBezTo>
                  <a:pt x="429342" y="521111"/>
                  <a:pt x="390013" y="429342"/>
                  <a:pt x="442452" y="481781"/>
                </a:cubicBezTo>
                <a:cubicBezTo>
                  <a:pt x="557163" y="596492"/>
                  <a:pt x="427704" y="504724"/>
                  <a:pt x="511277" y="560439"/>
                </a:cubicBezTo>
                <a:cubicBezTo>
                  <a:pt x="563720" y="639102"/>
                  <a:pt x="494887" y="544048"/>
                  <a:pt x="560439" y="609600"/>
                </a:cubicBezTo>
                <a:cubicBezTo>
                  <a:pt x="568795" y="617956"/>
                  <a:pt x="571210" y="631316"/>
                  <a:pt x="580103" y="639097"/>
                </a:cubicBezTo>
                <a:cubicBezTo>
                  <a:pt x="627018" y="680148"/>
                  <a:pt x="642396" y="679526"/>
                  <a:pt x="698090" y="698091"/>
                </a:cubicBezTo>
                <a:lnTo>
                  <a:pt x="757084" y="717755"/>
                </a:lnTo>
                <a:cubicBezTo>
                  <a:pt x="766916" y="721032"/>
                  <a:pt x="776526" y="725073"/>
                  <a:pt x="786581" y="727587"/>
                </a:cubicBezTo>
                <a:cubicBezTo>
                  <a:pt x="799691" y="730865"/>
                  <a:pt x="812917" y="733708"/>
                  <a:pt x="825910" y="737420"/>
                </a:cubicBezTo>
                <a:cubicBezTo>
                  <a:pt x="835875" y="740267"/>
                  <a:pt x="845441" y="744405"/>
                  <a:pt x="855406" y="747252"/>
                </a:cubicBezTo>
                <a:cubicBezTo>
                  <a:pt x="868399" y="750964"/>
                  <a:pt x="881742" y="753372"/>
                  <a:pt x="894735" y="757084"/>
                </a:cubicBezTo>
                <a:cubicBezTo>
                  <a:pt x="904700" y="759931"/>
                  <a:pt x="913872" y="766636"/>
                  <a:pt x="924232" y="766916"/>
                </a:cubicBezTo>
                <a:cubicBezTo>
                  <a:pt x="1035624" y="769927"/>
                  <a:pt x="1147097" y="766916"/>
                  <a:pt x="1258529" y="766916"/>
                </a:cubicBezTo>
              </a:path>
            </a:pathLst>
          </a:custGeom>
          <a:noFill/>
          <a:ln w="38100" cap="flat" cmpd="sng" algn="ctr">
            <a:solidFill>
              <a:srgbClr val="FF0000"/>
            </a:solidFill>
            <a:prstDash val="solid"/>
            <a:round/>
            <a:headEnd type="none" w="med" len="med"/>
            <a:tailEnd type="none" w="med" len="med"/>
          </a:ln>
          <a:effectLst>
            <a:glow rad="38100">
              <a:srgbClr val="C00000">
                <a:alpha val="40000"/>
              </a:srgbClr>
            </a:glo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sp>
        <p:nvSpPr>
          <p:cNvPr id="11" name="TextBox 10"/>
          <p:cNvSpPr txBox="1"/>
          <p:nvPr/>
        </p:nvSpPr>
        <p:spPr>
          <a:xfrm>
            <a:off x="6096129" y="3890665"/>
            <a:ext cx="1204130" cy="307777"/>
          </a:xfrm>
          <a:prstGeom prst="rect">
            <a:avLst/>
          </a:prstGeom>
          <a:noFill/>
        </p:spPr>
        <p:txBody>
          <a:bodyPr wrap="square" rtlCol="0">
            <a:spAutoFit/>
          </a:bodyPr>
          <a:lstStyle/>
          <a:p>
            <a:pPr eaLnBrk="0" fontAlgn="base" hangingPunct="0">
              <a:spcBef>
                <a:spcPct val="0"/>
              </a:spcBef>
              <a:spcAft>
                <a:spcPct val="0"/>
              </a:spcAft>
            </a:pPr>
            <a:r>
              <a:rPr lang="en-US" sz="1400" dirty="0">
                <a:solidFill>
                  <a:srgbClr val="002855">
                    <a:lumMod val="90000"/>
                    <a:lumOff val="10000"/>
                  </a:srgbClr>
                </a:solidFill>
                <a:latin typeface="Times" pitchFamily="-28" charset="0"/>
              </a:rPr>
              <a:t>USDA, 2002</a:t>
            </a:r>
          </a:p>
        </p:txBody>
      </p:sp>
      <p:sp>
        <p:nvSpPr>
          <p:cNvPr id="7" name="TextBox 6"/>
          <p:cNvSpPr txBox="1"/>
          <p:nvPr/>
        </p:nvSpPr>
        <p:spPr>
          <a:xfrm>
            <a:off x="3581400" y="2057400"/>
            <a:ext cx="2805576"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002855"/>
                </a:solidFill>
                <a:latin typeface="Times" pitchFamily="-28" charset="0"/>
              </a:rPr>
              <a:t>Real-world examples</a:t>
            </a:r>
          </a:p>
        </p:txBody>
      </p:sp>
    </p:spTree>
    <p:extLst>
      <p:ext uri="{BB962C8B-B14F-4D97-AF65-F5344CB8AC3E}">
        <p14:creationId xmlns:p14="http://schemas.microsoft.com/office/powerpoint/2010/main" val="3926332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Anticipating thresholds</a:t>
            </a:r>
            <a:endParaRPr lang="en-US" dirty="0"/>
          </a:p>
        </p:txBody>
      </p:sp>
      <p:sp>
        <p:nvSpPr>
          <p:cNvPr id="3" name="Content Placeholder 2"/>
          <p:cNvSpPr>
            <a:spLocks noGrp="1"/>
          </p:cNvSpPr>
          <p:nvPr>
            <p:ph idx="1"/>
          </p:nvPr>
        </p:nvSpPr>
        <p:spPr/>
        <p:txBody>
          <a:bodyPr/>
          <a:lstStyle/>
          <a:p>
            <a:r>
              <a:rPr lang="en-US" dirty="0" smtClean="0"/>
              <a:t>See slide #17 in Tom </a:t>
            </a:r>
            <a:r>
              <a:rPr lang="en-US" dirty="0" err="1" smtClean="0"/>
              <a:t>Tomich’s</a:t>
            </a:r>
            <a:r>
              <a:rPr lang="en-US" dirty="0" smtClean="0"/>
              <a:t> presentation</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1354" y="1044680"/>
            <a:ext cx="1977118" cy="1479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304800" y="2514600"/>
            <a:ext cx="3664022" cy="2045732"/>
            <a:chOff x="914400" y="2602468"/>
            <a:chExt cx="3664022" cy="2045732"/>
          </a:xfrm>
          <a:effectLst>
            <a:glow rad="88900">
              <a:schemeClr val="bg2">
                <a:lumMod val="50000"/>
                <a:lumOff val="50000"/>
                <a:alpha val="12000"/>
              </a:schemeClr>
            </a:glow>
            <a:outerShdw blurRad="50800" dist="50800" dir="5400000" algn="ctr" rotWithShape="0">
              <a:srgbClr val="000000">
                <a:alpha val="25000"/>
              </a:srgbClr>
            </a:outerShdw>
          </a:effectLst>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743200"/>
              <a:ext cx="3664022"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11236" y="2602468"/>
              <a:ext cx="2265364"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002855"/>
                  </a:solidFill>
                  <a:latin typeface="Lucida Sans" pitchFamily="34" charset="0"/>
                </a:rPr>
                <a:t>Science, May 2013</a:t>
              </a:r>
            </a:p>
          </p:txBody>
        </p:sp>
      </p:gr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5797" y="3233043"/>
            <a:ext cx="3434116" cy="3212139"/>
          </a:xfrm>
          <a:prstGeom prst="rect">
            <a:avLst/>
          </a:prstGeom>
          <a:noFill/>
          <a:ln>
            <a:noFill/>
          </a:ln>
          <a:effectLst>
            <a:outerShdw blurRad="228600" dist="685800" dir="21540000" algn="ctr" rotWithShape="0">
              <a:srgbClr val="000000">
                <a:alpha val="29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286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018" y="2570629"/>
            <a:ext cx="2642077" cy="212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414463"/>
            <a:ext cx="1974850"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Sustainability is multidimensional: what should we expect to see?</a:t>
            </a:r>
            <a:endParaRPr lang="en-US" dirty="0"/>
          </a:p>
        </p:txBody>
      </p:sp>
      <p:grpSp>
        <p:nvGrpSpPr>
          <p:cNvPr id="5" name="Group 4"/>
          <p:cNvGrpSpPr/>
          <p:nvPr/>
        </p:nvGrpSpPr>
        <p:grpSpPr>
          <a:xfrm>
            <a:off x="228600" y="1884113"/>
            <a:ext cx="2373517" cy="2283364"/>
            <a:chOff x="762000" y="1981200"/>
            <a:chExt cx="2871956" cy="3039157"/>
          </a:xfrm>
          <a:effectLst>
            <a:outerShdw blurRad="469900" dist="482600" dir="20340000" algn="ctr" rotWithShape="0">
              <a:srgbClr val="000000">
                <a:alpha val="16000"/>
              </a:srgbClr>
            </a:outerShdw>
          </a:effectLst>
        </p:grpSpPr>
        <p:pic>
          <p:nvPicPr>
            <p:cNvPr id="112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1981200"/>
              <a:ext cx="2871956" cy="268128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224" y="4655366"/>
              <a:ext cx="2856988" cy="364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Oval 5"/>
          <p:cNvSpPr/>
          <p:nvPr/>
        </p:nvSpPr>
        <p:spPr bwMode="auto">
          <a:xfrm>
            <a:off x="8098847" y="2215361"/>
            <a:ext cx="460375" cy="152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grpSp>
        <p:nvGrpSpPr>
          <p:cNvPr id="7" name="Group 6"/>
          <p:cNvGrpSpPr/>
          <p:nvPr/>
        </p:nvGrpSpPr>
        <p:grpSpPr>
          <a:xfrm>
            <a:off x="1600200" y="3219021"/>
            <a:ext cx="3381375" cy="2417913"/>
            <a:chOff x="3886200" y="3800765"/>
            <a:chExt cx="3381375" cy="2417913"/>
          </a:xfrm>
          <a:effectLst>
            <a:outerShdw blurRad="1079500" dist="927100" dir="18720000" sx="89000" sy="89000" algn="ctr" rotWithShape="0">
              <a:srgbClr val="000000">
                <a:alpha val="15000"/>
              </a:srgbClr>
            </a:outerShdw>
          </a:effectLst>
        </p:grpSpPr>
        <p:pic>
          <p:nvPicPr>
            <p:cNvPr id="112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3800765"/>
              <a:ext cx="33528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4427978"/>
              <a:ext cx="338137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Oval 7"/>
          <p:cNvSpPr/>
          <p:nvPr/>
        </p:nvSpPr>
        <p:spPr bwMode="auto">
          <a:xfrm>
            <a:off x="1524000" y="4419600"/>
            <a:ext cx="3886200" cy="762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pic>
        <p:nvPicPr>
          <p:cNvPr id="1127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88780" y="4647261"/>
            <a:ext cx="2721820" cy="2074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01338" y="4449620"/>
            <a:ext cx="595035"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002855"/>
                </a:solidFill>
                <a:latin typeface="Times" pitchFamily="-28" charset="0"/>
              </a:rPr>
              <a:t>time</a:t>
            </a:r>
          </a:p>
        </p:txBody>
      </p:sp>
      <p:sp>
        <p:nvSpPr>
          <p:cNvPr id="25" name="TextBox 24"/>
          <p:cNvSpPr txBox="1"/>
          <p:nvPr/>
        </p:nvSpPr>
        <p:spPr>
          <a:xfrm rot="16200000">
            <a:off x="5119095" y="3325460"/>
            <a:ext cx="582211" cy="369332"/>
          </a:xfrm>
          <a:prstGeom prst="rect">
            <a:avLst/>
          </a:prstGeom>
          <a:noFill/>
        </p:spPr>
        <p:txBody>
          <a:bodyPr wrap="none" rtlCol="0">
            <a:spAutoFit/>
          </a:bodyPr>
          <a:lstStyle/>
          <a:p>
            <a:pPr eaLnBrk="0" fontAlgn="base" hangingPunct="0">
              <a:spcBef>
                <a:spcPct val="0"/>
              </a:spcBef>
              <a:spcAft>
                <a:spcPct val="0"/>
              </a:spcAft>
            </a:pPr>
            <a:r>
              <a:rPr lang="en-US" i="1" dirty="0">
                <a:solidFill>
                  <a:srgbClr val="002855"/>
                </a:solidFill>
                <a:latin typeface="Times" pitchFamily="-28" charset="0"/>
              </a:rPr>
              <a:t>S</a:t>
            </a:r>
            <a:r>
              <a:rPr lang="en-US" dirty="0">
                <a:solidFill>
                  <a:srgbClr val="002855"/>
                </a:solidFill>
                <a:latin typeface="Times" pitchFamily="-28" charset="0"/>
              </a:rPr>
              <a:t>(</a:t>
            </a:r>
            <a:r>
              <a:rPr lang="en-US" i="1" dirty="0">
                <a:solidFill>
                  <a:srgbClr val="002855"/>
                </a:solidFill>
                <a:latin typeface="Times" pitchFamily="-28" charset="0"/>
              </a:rPr>
              <a:t>T</a:t>
            </a:r>
            <a:r>
              <a:rPr lang="en-US" dirty="0">
                <a:solidFill>
                  <a:srgbClr val="002855"/>
                </a:solidFill>
                <a:latin typeface="Times" pitchFamily="-28" charset="0"/>
              </a:rPr>
              <a:t>)</a:t>
            </a:r>
          </a:p>
        </p:txBody>
      </p:sp>
      <p:sp>
        <p:nvSpPr>
          <p:cNvPr id="26" name="TextBox 25"/>
          <p:cNvSpPr txBox="1"/>
          <p:nvPr/>
        </p:nvSpPr>
        <p:spPr>
          <a:xfrm>
            <a:off x="6731432" y="6564868"/>
            <a:ext cx="1492716"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002855"/>
                </a:solidFill>
                <a:latin typeface="Times" pitchFamily="-28" charset="0"/>
              </a:rPr>
              <a:t>time to failure</a:t>
            </a:r>
          </a:p>
        </p:txBody>
      </p:sp>
      <p:sp>
        <p:nvSpPr>
          <p:cNvPr id="27" name="TextBox 26"/>
          <p:cNvSpPr txBox="1"/>
          <p:nvPr/>
        </p:nvSpPr>
        <p:spPr>
          <a:xfrm rot="16200000">
            <a:off x="4858118" y="5380244"/>
            <a:ext cx="1939377"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002855"/>
                </a:solidFill>
                <a:latin typeface="Times" pitchFamily="-28" charset="0"/>
              </a:rPr>
              <a:t>Probability density</a:t>
            </a:r>
          </a:p>
        </p:txBody>
      </p:sp>
    </p:spTree>
    <p:extLst>
      <p:ext uri="{BB962C8B-B14F-4D97-AF65-F5344CB8AC3E}">
        <p14:creationId xmlns:p14="http://schemas.microsoft.com/office/powerpoint/2010/main" val="875052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050"/>
          <p:cNvSpPr>
            <a:spLocks noGrp="1" noChangeArrowheads="1"/>
          </p:cNvSpPr>
          <p:nvPr>
            <p:ph type="title"/>
          </p:nvPr>
        </p:nvSpPr>
        <p:spPr>
          <a:xfrm>
            <a:off x="685800" y="762000"/>
            <a:ext cx="7772400" cy="838200"/>
          </a:xfrm>
        </p:spPr>
        <p:txBody>
          <a:bodyPr/>
          <a:lstStyle/>
          <a:p>
            <a:r>
              <a:rPr lang="en-GB" sz="2000" dirty="0" smtClean="0"/>
              <a:t>Two views of Resilience: “</a:t>
            </a:r>
            <a:r>
              <a:rPr lang="en-GB" sz="2000" dirty="0" err="1" smtClean="0"/>
              <a:t>adaptionist</a:t>
            </a:r>
            <a:r>
              <a:rPr lang="en-GB" sz="2000" dirty="0" smtClean="0"/>
              <a:t>”  or “engineering”</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4126957"/>
            <a:ext cx="1239982" cy="1892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0470" y="3810000"/>
            <a:ext cx="1334314" cy="1847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828800"/>
            <a:ext cx="1310750" cy="1878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4784" y="2286000"/>
            <a:ext cx="1361916" cy="2032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4800" y="1447800"/>
            <a:ext cx="1239245" cy="171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0" y="1600200"/>
            <a:ext cx="3437159" cy="1569660"/>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002855"/>
                </a:solidFill>
                <a:latin typeface="Times" pitchFamily="-28" charset="0"/>
              </a:rPr>
              <a:t>Evolutionary, adaptive,</a:t>
            </a:r>
            <a:br>
              <a:rPr lang="en-US" sz="2400" dirty="0">
                <a:solidFill>
                  <a:srgbClr val="002855"/>
                </a:solidFill>
                <a:latin typeface="Times" pitchFamily="-28" charset="0"/>
              </a:rPr>
            </a:br>
            <a:r>
              <a:rPr lang="en-US" sz="2400" dirty="0">
                <a:solidFill>
                  <a:srgbClr val="002855"/>
                </a:solidFill>
                <a:latin typeface="Times" pitchFamily="-28" charset="0"/>
              </a:rPr>
              <a:t>open hierarchical systems,</a:t>
            </a:r>
            <a:br>
              <a:rPr lang="en-US" sz="2400" dirty="0">
                <a:solidFill>
                  <a:srgbClr val="002855"/>
                </a:solidFill>
                <a:latin typeface="Times" pitchFamily="-28" charset="0"/>
              </a:rPr>
            </a:br>
            <a:r>
              <a:rPr lang="en-US" sz="2400" dirty="0">
                <a:solidFill>
                  <a:srgbClr val="002855"/>
                </a:solidFill>
                <a:latin typeface="Times" pitchFamily="-28" charset="0"/>
              </a:rPr>
              <a:t>multiple stable states, </a:t>
            </a:r>
            <a:br>
              <a:rPr lang="en-US" sz="2400" dirty="0">
                <a:solidFill>
                  <a:srgbClr val="002855"/>
                </a:solidFill>
                <a:latin typeface="Times" pitchFamily="-28" charset="0"/>
              </a:rPr>
            </a:br>
            <a:r>
              <a:rPr lang="en-US" sz="2400" dirty="0">
                <a:solidFill>
                  <a:srgbClr val="002855"/>
                </a:solidFill>
                <a:latin typeface="Times" pitchFamily="-28" charset="0"/>
              </a:rPr>
              <a:t>self-organizing</a:t>
            </a:r>
          </a:p>
        </p:txBody>
      </p:sp>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8752" y="5080013"/>
            <a:ext cx="1261718" cy="181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95400" y="3201380"/>
            <a:ext cx="1394077" cy="1925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85555" y="4616177"/>
            <a:ext cx="2687045" cy="2308324"/>
          </a:xfrm>
          <a:prstGeom prst="rect">
            <a:avLst/>
          </a:prstGeom>
          <a:noFill/>
        </p:spPr>
        <p:txBody>
          <a:bodyPr wrap="square" rtlCol="0">
            <a:spAutoFit/>
          </a:bodyPr>
          <a:lstStyle/>
          <a:p>
            <a:pPr eaLnBrk="0" fontAlgn="base" hangingPunct="0">
              <a:spcBef>
                <a:spcPct val="0"/>
              </a:spcBef>
              <a:spcAft>
                <a:spcPct val="0"/>
              </a:spcAft>
            </a:pPr>
            <a:r>
              <a:rPr lang="en-US" sz="2400" dirty="0">
                <a:solidFill>
                  <a:srgbClr val="C99700"/>
                </a:solidFill>
                <a:latin typeface="Times" pitchFamily="-28" charset="0"/>
              </a:rPr>
              <a:t>Equilibrium,</a:t>
            </a:r>
            <a:br>
              <a:rPr lang="en-US" sz="2400" dirty="0">
                <a:solidFill>
                  <a:srgbClr val="C99700"/>
                </a:solidFill>
                <a:latin typeface="Times" pitchFamily="-28" charset="0"/>
              </a:rPr>
            </a:br>
            <a:r>
              <a:rPr lang="en-US" sz="2400" dirty="0">
                <a:solidFill>
                  <a:srgbClr val="C99700"/>
                </a:solidFill>
                <a:latin typeface="Times" pitchFamily="-28" charset="0"/>
              </a:rPr>
              <a:t>dynamics, stability</a:t>
            </a:r>
            <a:br>
              <a:rPr lang="en-US" sz="2400" dirty="0">
                <a:solidFill>
                  <a:srgbClr val="C99700"/>
                </a:solidFill>
                <a:latin typeface="Times" pitchFamily="-28" charset="0"/>
              </a:rPr>
            </a:br>
            <a:r>
              <a:rPr lang="en-US" sz="2400" dirty="0">
                <a:solidFill>
                  <a:srgbClr val="C99700"/>
                </a:solidFill>
                <a:latin typeface="Times" pitchFamily="-28" charset="0"/>
              </a:rPr>
              <a:t>periodicity, regulation oscillations,</a:t>
            </a:r>
            <a:br>
              <a:rPr lang="en-US" sz="2400" dirty="0">
                <a:solidFill>
                  <a:srgbClr val="C99700"/>
                </a:solidFill>
                <a:latin typeface="Times" pitchFamily="-28" charset="0"/>
              </a:rPr>
            </a:br>
            <a:endParaRPr lang="en-US" sz="2400" dirty="0">
              <a:solidFill>
                <a:srgbClr val="C99700"/>
              </a:solidFill>
              <a:latin typeface="Times" pitchFamily="-28" charset="0"/>
            </a:endParaRPr>
          </a:p>
        </p:txBody>
      </p:sp>
    </p:spTree>
    <p:extLst>
      <p:ext uri="{BB962C8B-B14F-4D97-AF65-F5344CB8AC3E}">
        <p14:creationId xmlns:p14="http://schemas.microsoft.com/office/powerpoint/2010/main" val="2066343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5334000" y="1600200"/>
            <a:ext cx="3084499" cy="830997"/>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GB" sz="2400" b="1" dirty="0" err="1">
                <a:solidFill>
                  <a:srgbClr val="002855"/>
                </a:solidFill>
                <a:latin typeface="Times" pitchFamily="-28" charset="0"/>
              </a:rPr>
              <a:t>Adaptionist</a:t>
            </a:r>
            <a:r>
              <a:rPr lang="en-GB" sz="2400" b="1" dirty="0">
                <a:solidFill>
                  <a:srgbClr val="002855"/>
                </a:solidFill>
                <a:latin typeface="Times" pitchFamily="-28" charset="0"/>
              </a:rPr>
              <a:t> viewpoint</a:t>
            </a:r>
            <a:r>
              <a:rPr lang="en-GB" sz="2400" dirty="0">
                <a:solidFill>
                  <a:srgbClr val="002855"/>
                </a:solidFill>
                <a:latin typeface="Times" pitchFamily="-28" charset="0"/>
              </a:rPr>
              <a:t/>
            </a:r>
            <a:br>
              <a:rPr lang="en-GB" sz="2400" dirty="0">
                <a:solidFill>
                  <a:srgbClr val="002855"/>
                </a:solidFill>
                <a:latin typeface="Times" pitchFamily="-28" charset="0"/>
              </a:rPr>
            </a:br>
            <a:r>
              <a:rPr lang="en-GB" sz="2400" dirty="0">
                <a:solidFill>
                  <a:srgbClr val="002855"/>
                </a:solidFill>
                <a:latin typeface="Times" pitchFamily="-28" charset="0"/>
              </a:rPr>
              <a:t>emphasis on </a:t>
            </a:r>
            <a:r>
              <a:rPr lang="en-GB" sz="2400" dirty="0" err="1">
                <a:solidFill>
                  <a:srgbClr val="002855"/>
                </a:solidFill>
                <a:latin typeface="Times" pitchFamily="-28" charset="0"/>
              </a:rPr>
              <a:t>cyclicity</a:t>
            </a:r>
            <a:r>
              <a:rPr lang="en-GB" sz="2400" dirty="0">
                <a:solidFill>
                  <a:srgbClr val="002855"/>
                </a:solidFill>
                <a:latin typeface="Times" pitchFamily="-28" charset="0"/>
              </a:rPr>
              <a:t>?</a:t>
            </a:r>
          </a:p>
        </p:txBody>
      </p:sp>
      <p:sp>
        <p:nvSpPr>
          <p:cNvPr id="5130" name="Text Box 10"/>
          <p:cNvSpPr txBox="1">
            <a:spLocks noChangeArrowheads="1"/>
          </p:cNvSpPr>
          <p:nvPr/>
        </p:nvSpPr>
        <p:spPr bwMode="auto">
          <a:xfrm>
            <a:off x="762000" y="1600200"/>
            <a:ext cx="3150221" cy="830997"/>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GB" sz="2400" b="1">
                <a:solidFill>
                  <a:srgbClr val="002855"/>
                </a:solidFill>
                <a:latin typeface="Times" pitchFamily="-28" charset="0"/>
              </a:rPr>
              <a:t>Engineering viewpoint</a:t>
            </a:r>
            <a:r>
              <a:rPr lang="en-GB" sz="2400">
                <a:solidFill>
                  <a:srgbClr val="002855"/>
                </a:solidFill>
                <a:latin typeface="Times" pitchFamily="-28" charset="0"/>
              </a:rPr>
              <a:t/>
            </a:r>
            <a:br>
              <a:rPr lang="en-GB" sz="2400">
                <a:solidFill>
                  <a:srgbClr val="002855"/>
                </a:solidFill>
                <a:latin typeface="Times" pitchFamily="-28" charset="0"/>
              </a:rPr>
            </a:br>
            <a:r>
              <a:rPr lang="en-GB" sz="2400">
                <a:solidFill>
                  <a:srgbClr val="002855"/>
                </a:solidFill>
                <a:latin typeface="Times" pitchFamily="-28" charset="0"/>
              </a:rPr>
              <a:t>emphasis on seriality?</a:t>
            </a:r>
          </a:p>
        </p:txBody>
      </p:sp>
      <p:grpSp>
        <p:nvGrpSpPr>
          <p:cNvPr id="4" name="Group 3"/>
          <p:cNvGrpSpPr/>
          <p:nvPr/>
        </p:nvGrpSpPr>
        <p:grpSpPr>
          <a:xfrm>
            <a:off x="503547" y="2419350"/>
            <a:ext cx="3933825" cy="3408363"/>
            <a:chOff x="457200" y="2438400"/>
            <a:chExt cx="3933825" cy="3408363"/>
          </a:xfrm>
          <a:effectLst>
            <a:outerShdw blurRad="838200" dist="1041400" dir="20760000" sx="38000" sy="38000" algn="ctr" rotWithShape="0">
              <a:srgbClr val="000000">
                <a:alpha val="56000"/>
              </a:srgbClr>
            </a:outerShdw>
          </a:effectLst>
        </p:grpSpPr>
        <p:sp>
          <p:nvSpPr>
            <p:cNvPr id="16" name="Rectangle 15"/>
            <p:cNvSpPr/>
            <p:nvPr/>
          </p:nvSpPr>
          <p:spPr bwMode="auto">
            <a:xfrm>
              <a:off x="914400" y="2667000"/>
              <a:ext cx="3200400" cy="2514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grpSp>
          <p:nvGrpSpPr>
            <p:cNvPr id="2" name="Group 27"/>
            <p:cNvGrpSpPr>
              <a:grpSpLocks/>
            </p:cNvGrpSpPr>
            <p:nvPr/>
          </p:nvGrpSpPr>
          <p:grpSpPr bwMode="auto">
            <a:xfrm>
              <a:off x="457200" y="2438400"/>
              <a:ext cx="3933825" cy="3408363"/>
              <a:chOff x="210" y="1584"/>
              <a:chExt cx="2478" cy="2147"/>
            </a:xfrm>
          </p:grpSpPr>
          <p:pic>
            <p:nvPicPr>
              <p:cNvPr id="5133" name="Picture 13"/>
              <p:cNvPicPr>
                <a:picLocks noChangeAspect="1" noChangeArrowheads="1"/>
              </p:cNvPicPr>
              <p:nvPr/>
            </p:nvPicPr>
            <p:blipFill>
              <a:blip r:embed="rId3" cstate="print"/>
              <a:srcRect/>
              <a:stretch>
                <a:fillRect/>
              </a:stretch>
            </p:blipFill>
            <p:spPr bwMode="auto">
              <a:xfrm>
                <a:off x="336" y="1584"/>
                <a:ext cx="2352" cy="1963"/>
              </a:xfrm>
              <a:prstGeom prst="rect">
                <a:avLst/>
              </a:prstGeom>
              <a:noFill/>
              <a:ln w="9525">
                <a:noFill/>
                <a:miter lim="800000"/>
                <a:headEnd/>
                <a:tailEnd/>
              </a:ln>
              <a:effectLst/>
            </p:spPr>
          </p:pic>
          <p:sp>
            <p:nvSpPr>
              <p:cNvPr id="5134" name="Text Box 14"/>
              <p:cNvSpPr txBox="1">
                <a:spLocks noChangeArrowheads="1"/>
              </p:cNvSpPr>
              <p:nvPr/>
            </p:nvSpPr>
            <p:spPr bwMode="auto">
              <a:xfrm>
                <a:off x="1296" y="3519"/>
                <a:ext cx="491" cy="21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GB" sz="1600">
                    <a:solidFill>
                      <a:srgbClr val="002855"/>
                    </a:solidFill>
                    <a:latin typeface="Times" pitchFamily="-28" charset="0"/>
                  </a:rPr>
                  <a:t>year (t)</a:t>
                </a:r>
              </a:p>
            </p:txBody>
          </p:sp>
          <p:sp>
            <p:nvSpPr>
              <p:cNvPr id="5135" name="Text Box 15"/>
              <p:cNvSpPr txBox="1">
                <a:spLocks noChangeArrowheads="1"/>
              </p:cNvSpPr>
              <p:nvPr/>
            </p:nvSpPr>
            <p:spPr bwMode="auto">
              <a:xfrm rot="-5400000">
                <a:off x="-299" y="2417"/>
                <a:ext cx="1229" cy="21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GB" sz="1600">
                    <a:solidFill>
                      <a:srgbClr val="002855"/>
                    </a:solidFill>
                    <a:latin typeface="Times" pitchFamily="-28" charset="0"/>
                  </a:rPr>
                  <a:t>Blight intensity index</a:t>
                </a:r>
              </a:p>
            </p:txBody>
          </p:sp>
        </p:grpSp>
      </p:grpSp>
      <p:sp>
        <p:nvSpPr>
          <p:cNvPr id="5144" name="Text Box 24"/>
          <p:cNvSpPr txBox="1">
            <a:spLocks noChangeArrowheads="1"/>
          </p:cNvSpPr>
          <p:nvPr/>
        </p:nvSpPr>
        <p:spPr bwMode="auto">
          <a:xfrm>
            <a:off x="2743200" y="6019800"/>
            <a:ext cx="5491163" cy="579438"/>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GB" sz="3200" dirty="0">
                <a:solidFill>
                  <a:srgbClr val="002855"/>
                </a:solidFill>
                <a:latin typeface="Times" pitchFamily="-28" charset="0"/>
              </a:rPr>
              <a:t>Are these views really different?</a:t>
            </a:r>
          </a:p>
        </p:txBody>
      </p:sp>
      <p:sp>
        <p:nvSpPr>
          <p:cNvPr id="5145" name="Rectangle 25"/>
          <p:cNvSpPr>
            <a:spLocks noGrp="1" noChangeArrowheads="1"/>
          </p:cNvSpPr>
          <p:nvPr>
            <p:ph type="title"/>
          </p:nvPr>
        </p:nvSpPr>
        <p:spPr>
          <a:xfrm>
            <a:off x="609600" y="609600"/>
            <a:ext cx="7772400" cy="1143000"/>
          </a:xfrm>
        </p:spPr>
        <p:txBody>
          <a:bodyPr/>
          <a:lstStyle/>
          <a:p>
            <a:r>
              <a:rPr lang="en-GB" dirty="0"/>
              <a:t>Resilience caricatures in pictures</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2660196"/>
            <a:ext cx="4095750" cy="27500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280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Both views of resilience depend on the “dynamical landscape” of the system</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846" y="2000250"/>
            <a:ext cx="5155908"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054704" y="2400270"/>
            <a:ext cx="1730154" cy="707886"/>
          </a:xfrm>
          <a:prstGeom prst="rect">
            <a:avLst/>
          </a:prstGeom>
          <a:noFill/>
        </p:spPr>
        <p:txBody>
          <a:bodyPr wrap="none" rtlCol="0">
            <a:spAutoFit/>
          </a:bodyPr>
          <a:lstStyle/>
          <a:p>
            <a:pPr eaLnBrk="0" fontAlgn="base" hangingPunct="0">
              <a:spcBef>
                <a:spcPct val="0"/>
              </a:spcBef>
              <a:spcAft>
                <a:spcPct val="0"/>
              </a:spcAft>
            </a:pPr>
            <a:r>
              <a:rPr lang="en-US" sz="2000" dirty="0">
                <a:solidFill>
                  <a:srgbClr val="002855"/>
                </a:solidFill>
                <a:latin typeface="Times" pitchFamily="-28" charset="0"/>
              </a:rPr>
              <a:t>From </a:t>
            </a:r>
            <a:r>
              <a:rPr lang="en-US" sz="2000" dirty="0" err="1">
                <a:solidFill>
                  <a:srgbClr val="002855"/>
                </a:solidFill>
                <a:latin typeface="Times" pitchFamily="-28" charset="0"/>
              </a:rPr>
              <a:t>Scheffer</a:t>
            </a:r>
            <a:r>
              <a:rPr lang="en-US" sz="2000" dirty="0">
                <a:solidFill>
                  <a:srgbClr val="002855"/>
                </a:solidFill>
                <a:latin typeface="Times" pitchFamily="-28" charset="0"/>
              </a:rPr>
              <a:t> </a:t>
            </a:r>
            <a:br>
              <a:rPr lang="en-US" sz="2000" dirty="0">
                <a:solidFill>
                  <a:srgbClr val="002855"/>
                </a:solidFill>
                <a:latin typeface="Times" pitchFamily="-28" charset="0"/>
              </a:rPr>
            </a:br>
            <a:r>
              <a:rPr lang="en-US" sz="2000" dirty="0">
                <a:solidFill>
                  <a:srgbClr val="002855"/>
                </a:solidFill>
                <a:latin typeface="Times" pitchFamily="-28" charset="0"/>
              </a:rPr>
              <a:t>et al. 2012</a:t>
            </a:r>
          </a:p>
        </p:txBody>
      </p:sp>
      <p:sp>
        <p:nvSpPr>
          <p:cNvPr id="4" name="TextBox 3"/>
          <p:cNvSpPr txBox="1"/>
          <p:nvPr/>
        </p:nvSpPr>
        <p:spPr>
          <a:xfrm rot="16200000">
            <a:off x="401094" y="2184826"/>
            <a:ext cx="2202507" cy="830997"/>
          </a:xfrm>
          <a:prstGeom prst="rect">
            <a:avLst/>
          </a:prstGeom>
          <a:noFill/>
        </p:spPr>
        <p:txBody>
          <a:bodyPr wrap="square" rtlCol="0">
            <a:spAutoFit/>
          </a:bodyPr>
          <a:lstStyle/>
          <a:p>
            <a:pPr eaLnBrk="0" fontAlgn="base" hangingPunct="0">
              <a:spcBef>
                <a:spcPct val="0"/>
              </a:spcBef>
              <a:spcAft>
                <a:spcPct val="0"/>
              </a:spcAft>
            </a:pPr>
            <a:r>
              <a:rPr lang="en-US" sz="2400" dirty="0">
                <a:solidFill>
                  <a:srgbClr val="002855"/>
                </a:solidFill>
                <a:latin typeface="Times" pitchFamily="-28" charset="0"/>
              </a:rPr>
              <a:t>Indicator</a:t>
            </a:r>
            <a:br>
              <a:rPr lang="en-US" sz="2400" dirty="0">
                <a:solidFill>
                  <a:srgbClr val="002855"/>
                </a:solidFill>
                <a:latin typeface="Times" pitchFamily="-28" charset="0"/>
              </a:rPr>
            </a:br>
            <a:r>
              <a:rPr lang="en-US" sz="2400" dirty="0">
                <a:solidFill>
                  <a:srgbClr val="002855"/>
                </a:solidFill>
                <a:latin typeface="Times" pitchFamily="-28" charset="0"/>
              </a:rPr>
              <a:t> variable value</a:t>
            </a:r>
          </a:p>
        </p:txBody>
      </p:sp>
      <p:cxnSp>
        <p:nvCxnSpPr>
          <p:cNvPr id="6" name="Straight Arrow Connector 5"/>
          <p:cNvCxnSpPr/>
          <p:nvPr/>
        </p:nvCxnSpPr>
        <p:spPr bwMode="auto">
          <a:xfrm>
            <a:off x="5029200" y="3543298"/>
            <a:ext cx="1066800" cy="0"/>
          </a:xfrm>
          <a:prstGeom prst="straightConnector1">
            <a:avLst/>
          </a:prstGeom>
          <a:solidFill>
            <a:schemeClr val="accent1"/>
          </a:solidFill>
          <a:ln w="25400" cap="flat" cmpd="sng" algn="ctr">
            <a:solidFill>
              <a:schemeClr val="bg1"/>
            </a:solidFill>
            <a:prstDash val="solid"/>
            <a:round/>
            <a:headEnd type="none" w="med" len="med"/>
            <a:tailEnd type="stealth" w="lg" len="lg"/>
          </a:ln>
          <a:effectLst/>
        </p:spPr>
      </p:cxnSp>
      <p:sp>
        <p:nvSpPr>
          <p:cNvPr id="7" name="TextBox 6"/>
          <p:cNvSpPr txBox="1"/>
          <p:nvPr/>
        </p:nvSpPr>
        <p:spPr>
          <a:xfrm>
            <a:off x="2438400" y="3312466"/>
            <a:ext cx="2600392"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002855"/>
                </a:solidFill>
                <a:latin typeface="Times" pitchFamily="-28" charset="0"/>
              </a:rPr>
              <a:t>System state or rate</a:t>
            </a:r>
          </a:p>
        </p:txBody>
      </p:sp>
      <p:sp>
        <p:nvSpPr>
          <p:cNvPr id="8" name="TextBox 7"/>
          <p:cNvSpPr txBox="1"/>
          <p:nvPr/>
        </p:nvSpPr>
        <p:spPr>
          <a:xfrm>
            <a:off x="2991010" y="3951744"/>
            <a:ext cx="5695790" cy="2677656"/>
          </a:xfrm>
          <a:prstGeom prst="rect">
            <a:avLst/>
          </a:prstGeom>
          <a:noFill/>
        </p:spPr>
        <p:txBody>
          <a:bodyPr wrap="none" rtlCol="0">
            <a:spAutoFit/>
          </a:bodyPr>
          <a:lstStyle/>
          <a:p>
            <a:pPr eaLnBrk="0" fontAlgn="base" hangingPunct="0">
              <a:spcBef>
                <a:spcPct val="0"/>
              </a:spcBef>
              <a:spcAft>
                <a:spcPct val="0"/>
              </a:spcAft>
            </a:pPr>
            <a:r>
              <a:rPr lang="en-US" sz="2400" b="1" dirty="0">
                <a:solidFill>
                  <a:srgbClr val="C99700">
                    <a:lumMod val="60000"/>
                    <a:lumOff val="40000"/>
                  </a:srgbClr>
                </a:solidFill>
                <a:latin typeface="Times" pitchFamily="-28" charset="0"/>
              </a:rPr>
              <a:t>HIGH RESILIENCE</a:t>
            </a:r>
            <a:r>
              <a:rPr lang="en-US" sz="2400" dirty="0">
                <a:solidFill>
                  <a:srgbClr val="002855"/>
                </a:solidFill>
                <a:latin typeface="Times" pitchFamily="-28" charset="0"/>
              </a:rPr>
              <a:t/>
            </a:r>
            <a:br>
              <a:rPr lang="en-US" sz="2400" dirty="0">
                <a:solidFill>
                  <a:srgbClr val="002855"/>
                </a:solidFill>
                <a:latin typeface="Times" pitchFamily="-28" charset="0"/>
              </a:rPr>
            </a:br>
            <a:r>
              <a:rPr lang="en-US" sz="2400" dirty="0" err="1">
                <a:solidFill>
                  <a:srgbClr val="002855"/>
                </a:solidFill>
                <a:latin typeface="Times" pitchFamily="-28" charset="0"/>
              </a:rPr>
              <a:t>Adaptionist</a:t>
            </a:r>
            <a:r>
              <a:rPr lang="en-US" sz="2400" dirty="0">
                <a:solidFill>
                  <a:srgbClr val="002855"/>
                </a:solidFill>
                <a:latin typeface="Times" pitchFamily="-28" charset="0"/>
              </a:rPr>
              <a:t>: High capacity to absorb shock</a:t>
            </a:r>
            <a:br>
              <a:rPr lang="en-US" sz="2400" dirty="0">
                <a:solidFill>
                  <a:srgbClr val="002855"/>
                </a:solidFill>
                <a:latin typeface="Times" pitchFamily="-28" charset="0"/>
              </a:rPr>
            </a:br>
            <a:r>
              <a:rPr lang="en-US" sz="2400" dirty="0">
                <a:solidFill>
                  <a:srgbClr val="002855"/>
                </a:solidFill>
                <a:latin typeface="Times" pitchFamily="-28" charset="0"/>
              </a:rPr>
              <a:t>Engineering: Short return time to initial state</a:t>
            </a:r>
          </a:p>
          <a:p>
            <a:pPr eaLnBrk="0" fontAlgn="base" hangingPunct="0">
              <a:spcBef>
                <a:spcPct val="0"/>
              </a:spcBef>
              <a:spcAft>
                <a:spcPct val="0"/>
              </a:spcAft>
            </a:pPr>
            <a:endParaRPr lang="en-US" sz="2400" dirty="0">
              <a:solidFill>
                <a:srgbClr val="002855"/>
              </a:solidFill>
              <a:latin typeface="Times" pitchFamily="-28" charset="0"/>
            </a:endParaRPr>
          </a:p>
          <a:p>
            <a:pPr eaLnBrk="0" fontAlgn="base" hangingPunct="0">
              <a:spcBef>
                <a:spcPct val="0"/>
              </a:spcBef>
              <a:spcAft>
                <a:spcPct val="0"/>
              </a:spcAft>
            </a:pPr>
            <a:r>
              <a:rPr lang="en-US" sz="2400" b="1" dirty="0">
                <a:solidFill>
                  <a:srgbClr val="C99700">
                    <a:lumMod val="60000"/>
                    <a:lumOff val="40000"/>
                  </a:srgbClr>
                </a:solidFill>
                <a:latin typeface="Times" pitchFamily="-28" charset="0"/>
              </a:rPr>
              <a:t>LOW RESILIENCE</a:t>
            </a:r>
          </a:p>
          <a:p>
            <a:pPr eaLnBrk="0" fontAlgn="base" hangingPunct="0">
              <a:spcBef>
                <a:spcPct val="0"/>
              </a:spcBef>
              <a:spcAft>
                <a:spcPct val="0"/>
              </a:spcAft>
            </a:pPr>
            <a:r>
              <a:rPr lang="en-US" sz="2400" dirty="0" err="1">
                <a:solidFill>
                  <a:srgbClr val="002855"/>
                </a:solidFill>
                <a:latin typeface="Times" pitchFamily="-28" charset="0"/>
              </a:rPr>
              <a:t>Adaptionist</a:t>
            </a:r>
            <a:r>
              <a:rPr lang="en-US" sz="2400" dirty="0">
                <a:solidFill>
                  <a:srgbClr val="002855"/>
                </a:solidFill>
                <a:latin typeface="Times" pitchFamily="-28" charset="0"/>
              </a:rPr>
              <a:t>: Low capacity to absorb shock</a:t>
            </a:r>
          </a:p>
          <a:p>
            <a:pPr eaLnBrk="0" fontAlgn="base" hangingPunct="0">
              <a:spcBef>
                <a:spcPct val="0"/>
              </a:spcBef>
              <a:spcAft>
                <a:spcPct val="0"/>
              </a:spcAft>
            </a:pPr>
            <a:r>
              <a:rPr lang="en-US" sz="2400" dirty="0">
                <a:solidFill>
                  <a:srgbClr val="002855"/>
                </a:solidFill>
                <a:latin typeface="Times" pitchFamily="-28" charset="0"/>
              </a:rPr>
              <a:t>Engineering: Long return time to initial state</a:t>
            </a:r>
          </a:p>
        </p:txBody>
      </p:sp>
    </p:spTree>
    <p:extLst>
      <p:ext uri="{BB962C8B-B14F-4D97-AF65-F5344CB8AC3E}">
        <p14:creationId xmlns:p14="http://schemas.microsoft.com/office/powerpoint/2010/main" val="3556237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Take home 2</a:t>
            </a:r>
            <a:endParaRPr lang="en-US" dirty="0"/>
          </a:p>
        </p:txBody>
      </p:sp>
      <p:sp>
        <p:nvSpPr>
          <p:cNvPr id="4" name="Content Placeholder 3"/>
          <p:cNvSpPr>
            <a:spLocks noGrp="1"/>
          </p:cNvSpPr>
          <p:nvPr>
            <p:ph idx="1"/>
          </p:nvPr>
        </p:nvSpPr>
        <p:spPr/>
        <p:txBody>
          <a:bodyPr/>
          <a:lstStyle/>
          <a:p>
            <a:r>
              <a:rPr lang="en-US" dirty="0" smtClean="0"/>
              <a:t>Sustainability and resilience are properties of systems (physical, living, economic, social and hybrids of these)</a:t>
            </a:r>
          </a:p>
          <a:p>
            <a:endParaRPr lang="en-US" dirty="0" smtClean="0"/>
          </a:p>
          <a:p>
            <a:r>
              <a:rPr lang="en-US" i="1" u="sng" dirty="0" smtClean="0">
                <a:solidFill>
                  <a:schemeClr val="tx2">
                    <a:lumMod val="60000"/>
                    <a:lumOff val="40000"/>
                  </a:schemeClr>
                </a:solidFill>
              </a:rPr>
              <a:t>Sustainability</a:t>
            </a:r>
            <a:r>
              <a:rPr lang="en-US" dirty="0" smtClean="0"/>
              <a:t> is the capacity for a system to persist over time and is best measured in relation to a stated time interval.</a:t>
            </a:r>
          </a:p>
          <a:p>
            <a:endParaRPr lang="en-US" dirty="0" smtClean="0"/>
          </a:p>
          <a:p>
            <a:r>
              <a:rPr lang="en-US" i="1" u="sng" dirty="0" smtClean="0">
                <a:solidFill>
                  <a:schemeClr val="tx2">
                    <a:lumMod val="60000"/>
                    <a:lumOff val="40000"/>
                  </a:schemeClr>
                </a:solidFill>
              </a:rPr>
              <a:t>Resilience</a:t>
            </a:r>
            <a:r>
              <a:rPr lang="en-US" dirty="0" smtClean="0"/>
              <a:t> is a component of sustainability related to the dynamic stability of a system and can be measured in a number of different but connected ways some of which focus on temporal dynamics some of which focus on capacity to absorb perturbation</a:t>
            </a:r>
            <a:endParaRPr lang="en-US" dirty="0"/>
          </a:p>
        </p:txBody>
      </p:sp>
    </p:spTree>
    <p:extLst>
      <p:ext uri="{BB962C8B-B14F-4D97-AF65-F5344CB8AC3E}">
        <p14:creationId xmlns:p14="http://schemas.microsoft.com/office/powerpoint/2010/main" val="1931447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Scene-setting</a:t>
            </a:r>
            <a:endParaRPr lang="en-US" dirty="0"/>
          </a:p>
        </p:txBody>
      </p:sp>
      <p:sp>
        <p:nvSpPr>
          <p:cNvPr id="3" name="Content Placeholder 2"/>
          <p:cNvSpPr>
            <a:spLocks noGrp="1"/>
          </p:cNvSpPr>
          <p:nvPr>
            <p:ph idx="1"/>
          </p:nvPr>
        </p:nvSpPr>
        <p:spPr/>
        <p:txBody>
          <a:bodyPr/>
          <a:lstStyle/>
          <a:p>
            <a:pPr>
              <a:buSzPct val="150000"/>
            </a:pPr>
            <a:r>
              <a:rPr lang="en-US" dirty="0" smtClean="0"/>
              <a:t>Pick up on some themes raised by Tom </a:t>
            </a:r>
            <a:r>
              <a:rPr lang="en-US" dirty="0" err="1" smtClean="0"/>
              <a:t>Tomich</a:t>
            </a:r>
            <a:r>
              <a:rPr lang="en-US" dirty="0" smtClean="0"/>
              <a:t> in the first seminar in the series:</a:t>
            </a:r>
          </a:p>
          <a:p>
            <a:pPr marL="742950" lvl="2" indent="-342900">
              <a:buSzPct val="150000"/>
            </a:pPr>
            <a:r>
              <a:rPr lang="en-US" sz="1200" dirty="0" smtClean="0"/>
              <a:t>http</a:t>
            </a:r>
            <a:r>
              <a:rPr lang="en-US" sz="1200" dirty="0"/>
              <a:t>://</a:t>
            </a:r>
            <a:r>
              <a:rPr lang="en-US" sz="1200" dirty="0" smtClean="0"/>
              <a:t>lecture.ucanr.org/Mediasite/Play/1a20972eadba48cc95e01a7bd23b83571d</a:t>
            </a:r>
          </a:p>
          <a:p>
            <a:pPr marL="742950" lvl="2" indent="-342900">
              <a:buSzPct val="150000"/>
            </a:pPr>
            <a:r>
              <a:rPr lang="en-US" sz="2000" dirty="0" smtClean="0"/>
              <a:t>Sustainability science</a:t>
            </a:r>
          </a:p>
          <a:p>
            <a:pPr marL="742950" lvl="2" indent="-342900">
              <a:buSzPct val="150000"/>
            </a:pPr>
            <a:r>
              <a:rPr lang="en-US" sz="2000" dirty="0" smtClean="0"/>
              <a:t>Anticipating thresholds and challenges</a:t>
            </a:r>
          </a:p>
          <a:p>
            <a:pPr marL="742950" lvl="2" indent="-342900">
              <a:buSzPct val="150000"/>
            </a:pPr>
            <a:r>
              <a:rPr lang="en-US" sz="2000" dirty="0" smtClean="0"/>
              <a:t>How to translate theoretical concepts into practical, local actions</a:t>
            </a:r>
          </a:p>
          <a:p>
            <a:pPr marL="742950" lvl="2" indent="-342900">
              <a:buSzPct val="150000"/>
            </a:pPr>
            <a:r>
              <a:rPr lang="en-US" sz="2000" dirty="0" smtClean="0"/>
              <a:t>People</a:t>
            </a:r>
          </a:p>
          <a:p>
            <a:pPr marL="342900" lvl="1" indent="-342900">
              <a:buSzPct val="150000"/>
            </a:pPr>
            <a:r>
              <a:rPr lang="en-US" sz="2000" dirty="0" smtClean="0"/>
              <a:t>Offer some observations on making interdisciplinary interaction work</a:t>
            </a:r>
          </a:p>
          <a:p>
            <a:pPr marL="342900" lvl="1" indent="-342900">
              <a:buSzPct val="150000"/>
            </a:pPr>
            <a:r>
              <a:rPr lang="en-US" sz="2000" dirty="0" smtClean="0"/>
              <a:t>Give a few pointers to web resources on sustainability/resilience </a:t>
            </a:r>
          </a:p>
        </p:txBody>
      </p:sp>
    </p:spTree>
    <p:extLst>
      <p:ext uri="{BB962C8B-B14F-4D97-AF65-F5344CB8AC3E}">
        <p14:creationId xmlns:p14="http://schemas.microsoft.com/office/powerpoint/2010/main" val="3306749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 with our definitions to help make them operational?</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1500909"/>
            <a:ext cx="4005263"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1981200"/>
            <a:ext cx="4267200" cy="584775"/>
          </a:xfrm>
          <a:prstGeom prst="rect">
            <a:avLst/>
          </a:prstGeom>
          <a:noFill/>
        </p:spPr>
        <p:txBody>
          <a:bodyPr wrap="square" rtlCol="0">
            <a:spAutoFit/>
          </a:bodyPr>
          <a:lstStyle/>
          <a:p>
            <a:pPr eaLnBrk="0" fontAlgn="base" hangingPunct="0">
              <a:spcBef>
                <a:spcPct val="0"/>
              </a:spcBef>
              <a:spcAft>
                <a:spcPct val="0"/>
              </a:spcAft>
            </a:pPr>
            <a:r>
              <a:rPr lang="en-US" sz="1600" dirty="0">
                <a:solidFill>
                  <a:srgbClr val="002855"/>
                </a:solidFill>
                <a:latin typeface="Times" pitchFamily="-28" charset="0"/>
              </a:rPr>
              <a:t>Tom’s raised the issue of how to make broad,</a:t>
            </a:r>
          </a:p>
          <a:p>
            <a:pPr eaLnBrk="0" fontAlgn="base" hangingPunct="0">
              <a:spcBef>
                <a:spcPct val="0"/>
              </a:spcBef>
              <a:spcAft>
                <a:spcPct val="0"/>
              </a:spcAft>
            </a:pPr>
            <a:r>
              <a:rPr lang="en-US" sz="1600" dirty="0">
                <a:solidFill>
                  <a:srgbClr val="002855"/>
                </a:solidFill>
                <a:latin typeface="Times" pitchFamily="-28" charset="0"/>
              </a:rPr>
              <a:t>aspirational definitions operational. </a:t>
            </a: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301" y="3200400"/>
            <a:ext cx="3333398" cy="2556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53606" y="2840332"/>
            <a:ext cx="3523722"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002855"/>
                </a:solidFill>
                <a:latin typeface="Times" pitchFamily="-28" charset="0"/>
              </a:rPr>
              <a:t>That was the issue here too</a:t>
            </a:r>
          </a:p>
        </p:txBody>
      </p:sp>
      <p:sp>
        <p:nvSpPr>
          <p:cNvPr id="8" name="TextBox 7"/>
          <p:cNvSpPr txBox="1"/>
          <p:nvPr/>
        </p:nvSpPr>
        <p:spPr>
          <a:xfrm>
            <a:off x="4725048" y="5171789"/>
            <a:ext cx="4267200" cy="584775"/>
          </a:xfrm>
          <a:prstGeom prst="rect">
            <a:avLst/>
          </a:prstGeom>
          <a:noFill/>
        </p:spPr>
        <p:txBody>
          <a:bodyPr wrap="square" rtlCol="0">
            <a:spAutoFit/>
          </a:bodyPr>
          <a:lstStyle/>
          <a:p>
            <a:pPr eaLnBrk="0" fontAlgn="base" hangingPunct="0">
              <a:spcBef>
                <a:spcPct val="0"/>
              </a:spcBef>
              <a:spcAft>
                <a:spcPct val="0"/>
              </a:spcAft>
            </a:pPr>
            <a:r>
              <a:rPr lang="en-US" sz="1600" b="1" dirty="0">
                <a:solidFill>
                  <a:srgbClr val="002855"/>
                </a:solidFill>
                <a:latin typeface="Times" pitchFamily="-28" charset="0"/>
              </a:rPr>
              <a:t>This step depends on having clear and formal</a:t>
            </a:r>
            <a:br>
              <a:rPr lang="en-US" sz="1600" b="1" dirty="0">
                <a:solidFill>
                  <a:srgbClr val="002855"/>
                </a:solidFill>
                <a:latin typeface="Times" pitchFamily="-28" charset="0"/>
              </a:rPr>
            </a:br>
            <a:r>
              <a:rPr lang="en-US" sz="1600" b="1" dirty="0">
                <a:solidFill>
                  <a:srgbClr val="002855"/>
                </a:solidFill>
                <a:latin typeface="Times" pitchFamily="-28" charset="0"/>
              </a:rPr>
              <a:t>definitions for sustainability and resilience.</a:t>
            </a:r>
          </a:p>
        </p:txBody>
      </p:sp>
    </p:spTree>
    <p:extLst>
      <p:ext uri="{BB962C8B-B14F-4D97-AF65-F5344CB8AC3E}">
        <p14:creationId xmlns:p14="http://schemas.microsoft.com/office/powerpoint/2010/main" val="4120545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operational: using our formal models as guides for action</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086" y="1524000"/>
            <a:ext cx="626745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1905000"/>
            <a:ext cx="3544560" cy="1815882"/>
          </a:xfrm>
          <a:prstGeom prst="rect">
            <a:avLst/>
          </a:prstGeom>
          <a:noFill/>
        </p:spPr>
        <p:txBody>
          <a:bodyPr wrap="none" rtlCol="0">
            <a:spAutoFit/>
          </a:bodyPr>
          <a:lstStyle/>
          <a:p>
            <a:pPr eaLnBrk="0" fontAlgn="base" hangingPunct="0">
              <a:spcBef>
                <a:spcPct val="0"/>
              </a:spcBef>
              <a:spcAft>
                <a:spcPct val="0"/>
              </a:spcAft>
            </a:pPr>
            <a:r>
              <a:rPr lang="en-US" sz="2800" b="1" dirty="0">
                <a:solidFill>
                  <a:srgbClr val="002855">
                    <a:lumMod val="90000"/>
                    <a:lumOff val="10000"/>
                  </a:srgbClr>
                </a:solidFill>
                <a:latin typeface="Times" pitchFamily="-28" charset="0"/>
              </a:rPr>
              <a:t>The simplest case:</a:t>
            </a:r>
          </a:p>
          <a:p>
            <a:pPr eaLnBrk="0" fontAlgn="base" hangingPunct="0">
              <a:spcBef>
                <a:spcPct val="0"/>
              </a:spcBef>
              <a:spcAft>
                <a:spcPct val="0"/>
              </a:spcAft>
            </a:pPr>
            <a:r>
              <a:rPr lang="en-US" sz="2800" b="1" dirty="0">
                <a:solidFill>
                  <a:srgbClr val="002855">
                    <a:lumMod val="90000"/>
                    <a:lumOff val="10000"/>
                  </a:srgbClr>
                </a:solidFill>
                <a:latin typeface="Times" pitchFamily="-28" charset="0"/>
              </a:rPr>
              <a:t>If </a:t>
            </a:r>
            <a:r>
              <a:rPr lang="en-US" sz="2800" b="1" i="1" dirty="0" err="1">
                <a:solidFill>
                  <a:srgbClr val="002855">
                    <a:lumMod val="90000"/>
                    <a:lumOff val="10000"/>
                  </a:srgbClr>
                </a:solidFill>
                <a:latin typeface="Times" pitchFamily="-28" charset="0"/>
              </a:rPr>
              <a:t>F</a:t>
            </a:r>
            <a:r>
              <a:rPr lang="en-US" sz="2800" b="1" i="1" baseline="-25000" dirty="0" err="1">
                <a:solidFill>
                  <a:srgbClr val="002855">
                    <a:lumMod val="90000"/>
                    <a:lumOff val="10000"/>
                  </a:srgbClr>
                </a:solidFill>
                <a:latin typeface="Times" pitchFamily="-28" charset="0"/>
              </a:rPr>
              <a:t>x</a:t>
            </a:r>
            <a:r>
              <a:rPr lang="en-US" sz="2800" b="1" baseline="-25000" dirty="0" err="1">
                <a:solidFill>
                  <a:srgbClr val="002855">
                    <a:lumMod val="90000"/>
                    <a:lumOff val="10000"/>
                  </a:srgbClr>
                </a:solidFill>
                <a:latin typeface="Times" pitchFamily="-28" charset="0"/>
              </a:rPr>
              <a:t>,</a:t>
            </a:r>
            <a:r>
              <a:rPr lang="en-US" sz="2800" b="1" i="1" baseline="-25000" dirty="0" err="1">
                <a:solidFill>
                  <a:srgbClr val="002855">
                    <a:lumMod val="90000"/>
                    <a:lumOff val="10000"/>
                  </a:srgbClr>
                </a:solidFill>
                <a:latin typeface="Times" pitchFamily="-28" charset="0"/>
              </a:rPr>
              <a:t>t</a:t>
            </a:r>
            <a:r>
              <a:rPr lang="en-US" sz="2800" b="1" dirty="0">
                <a:solidFill>
                  <a:srgbClr val="002855">
                    <a:lumMod val="90000"/>
                    <a:lumOff val="10000"/>
                  </a:srgbClr>
                </a:solidFill>
                <a:latin typeface="Times" pitchFamily="-28" charset="0"/>
              </a:rPr>
              <a:t>(</a:t>
            </a:r>
            <a:r>
              <a:rPr lang="en-US" sz="2800" b="1" i="1" dirty="0">
                <a:solidFill>
                  <a:srgbClr val="002855">
                    <a:lumMod val="90000"/>
                    <a:lumOff val="10000"/>
                  </a:srgbClr>
                </a:solidFill>
                <a:latin typeface="Times" pitchFamily="-28" charset="0"/>
              </a:rPr>
              <a:t>x</a:t>
            </a:r>
            <a:r>
              <a:rPr lang="en-US" sz="2800" b="1" baseline="-25000" dirty="0">
                <a:solidFill>
                  <a:srgbClr val="002855">
                    <a:lumMod val="90000"/>
                    <a:lumOff val="10000"/>
                  </a:srgbClr>
                </a:solidFill>
                <a:latin typeface="Times" pitchFamily="-28" charset="0"/>
              </a:rPr>
              <a:t>0</a:t>
            </a:r>
            <a:r>
              <a:rPr lang="en-US" sz="2800" b="1" dirty="0">
                <a:solidFill>
                  <a:srgbClr val="002855">
                    <a:lumMod val="90000"/>
                    <a:lumOff val="10000"/>
                  </a:srgbClr>
                </a:solidFill>
                <a:latin typeface="Times" pitchFamily="-28" charset="0"/>
              </a:rPr>
              <a:t>) is a constant</a:t>
            </a:r>
          </a:p>
          <a:p>
            <a:pPr eaLnBrk="0" fontAlgn="base" hangingPunct="0">
              <a:spcBef>
                <a:spcPct val="0"/>
              </a:spcBef>
              <a:spcAft>
                <a:spcPct val="0"/>
              </a:spcAft>
            </a:pPr>
            <a:endParaRPr lang="en-US" sz="2800" b="1" dirty="0">
              <a:solidFill>
                <a:srgbClr val="002855">
                  <a:lumMod val="90000"/>
                  <a:lumOff val="10000"/>
                </a:srgbClr>
              </a:solidFill>
              <a:latin typeface="Times" pitchFamily="-28" charset="0"/>
            </a:endParaRPr>
          </a:p>
          <a:p>
            <a:pPr eaLnBrk="0" fontAlgn="base" hangingPunct="0">
              <a:spcBef>
                <a:spcPct val="0"/>
              </a:spcBef>
              <a:spcAft>
                <a:spcPct val="0"/>
              </a:spcAft>
            </a:pPr>
            <a:r>
              <a:rPr lang="en-US" sz="2800" b="1" i="1" dirty="0">
                <a:solidFill>
                  <a:srgbClr val="002855">
                    <a:lumMod val="90000"/>
                    <a:lumOff val="10000"/>
                  </a:srgbClr>
                </a:solidFill>
                <a:latin typeface="Times" pitchFamily="-28" charset="0"/>
              </a:rPr>
              <a:t>S</a:t>
            </a:r>
            <a:r>
              <a:rPr lang="en-US" sz="2800" b="1" dirty="0">
                <a:solidFill>
                  <a:srgbClr val="002855">
                    <a:lumMod val="90000"/>
                    <a:lumOff val="10000"/>
                  </a:srgbClr>
                </a:solidFill>
                <a:latin typeface="Times" pitchFamily="-28" charset="0"/>
              </a:rPr>
              <a:t>(</a:t>
            </a:r>
            <a:r>
              <a:rPr lang="en-US" sz="2800" b="1" i="1" dirty="0">
                <a:solidFill>
                  <a:srgbClr val="002855">
                    <a:lumMod val="90000"/>
                    <a:lumOff val="10000"/>
                  </a:srgbClr>
                </a:solidFill>
                <a:latin typeface="Times" pitchFamily="-28" charset="0"/>
              </a:rPr>
              <a:t>T</a:t>
            </a:r>
            <a:r>
              <a:rPr lang="en-US" sz="2800" b="1" dirty="0">
                <a:solidFill>
                  <a:srgbClr val="002855">
                    <a:lumMod val="90000"/>
                    <a:lumOff val="10000"/>
                  </a:srgbClr>
                </a:solidFill>
                <a:latin typeface="Times" pitchFamily="-28" charset="0"/>
              </a:rPr>
              <a:t>) = (1-</a:t>
            </a:r>
            <a:r>
              <a:rPr lang="en-US" sz="2800" b="1" i="1" dirty="0">
                <a:solidFill>
                  <a:srgbClr val="002855">
                    <a:lumMod val="90000"/>
                    <a:lumOff val="10000"/>
                  </a:srgbClr>
                </a:solidFill>
                <a:latin typeface="Times" pitchFamily="-28" charset="0"/>
              </a:rPr>
              <a:t>p</a:t>
            </a:r>
            <a:r>
              <a:rPr lang="en-US" sz="2800" b="1" dirty="0">
                <a:solidFill>
                  <a:srgbClr val="002855">
                    <a:lumMod val="90000"/>
                    <a:lumOff val="10000"/>
                  </a:srgbClr>
                </a:solidFill>
                <a:latin typeface="Times" pitchFamily="-28" charset="0"/>
              </a:rPr>
              <a:t>)</a:t>
            </a:r>
            <a:r>
              <a:rPr lang="en-US" sz="2800" b="1" i="1" baseline="30000" dirty="0">
                <a:solidFill>
                  <a:srgbClr val="002855">
                    <a:lumMod val="90000"/>
                    <a:lumOff val="10000"/>
                  </a:srgbClr>
                </a:solidFill>
                <a:latin typeface="Times" pitchFamily="-28" charset="0"/>
              </a:rPr>
              <a:t>t</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734737"/>
            <a:ext cx="2243918"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7010400" y="2971800"/>
            <a:ext cx="2130136" cy="56991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484890"/>
            <a:ext cx="346883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5">
            <p14:nvContentPartPr>
              <p14:cNvPr id="23" name="Ink 22"/>
              <p14:cNvContentPartPr/>
              <p14:nvPr/>
            </p14:nvContentPartPr>
            <p14:xfrm>
              <a:off x="1907844" y="5061138"/>
              <a:ext cx="367200" cy="180360"/>
            </p14:xfrm>
          </p:contentPart>
        </mc:Choice>
        <mc:Fallback xmlns="">
          <p:pic>
            <p:nvPicPr>
              <p:cNvPr id="23" name="Ink 22"/>
              <p:cNvPicPr/>
              <p:nvPr/>
            </p:nvPicPr>
            <p:blipFill>
              <a:blip r:embed="rId6"/>
              <a:stretch>
                <a:fillRect/>
              </a:stretch>
            </p:blipFill>
            <p:spPr>
              <a:xfrm>
                <a:off x="1890204" y="5045298"/>
                <a:ext cx="4032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Ink 23"/>
              <p14:cNvContentPartPr/>
              <p14:nvPr/>
            </p14:nvContentPartPr>
            <p14:xfrm>
              <a:off x="2138604" y="4171578"/>
              <a:ext cx="2208600" cy="938880"/>
            </p14:xfrm>
          </p:contentPart>
        </mc:Choice>
        <mc:Fallback xmlns="">
          <p:pic>
            <p:nvPicPr>
              <p:cNvPr id="24" name="Ink 23"/>
              <p:cNvPicPr/>
              <p:nvPr/>
            </p:nvPicPr>
            <p:blipFill>
              <a:blip r:embed="rId8"/>
              <a:stretch>
                <a:fillRect/>
              </a:stretch>
            </p:blipFill>
            <p:spPr>
              <a:xfrm>
                <a:off x="2127084" y="4155018"/>
                <a:ext cx="2234880" cy="973080"/>
              </a:xfrm>
              <a:prstGeom prst="rect">
                <a:avLst/>
              </a:prstGeom>
            </p:spPr>
          </p:pic>
        </mc:Fallback>
      </mc:AlternateContent>
      <p:sp>
        <p:nvSpPr>
          <p:cNvPr id="4102" name="TextBox 4101"/>
          <p:cNvSpPr txBox="1"/>
          <p:nvPr/>
        </p:nvSpPr>
        <p:spPr>
          <a:xfrm>
            <a:off x="4495800" y="3810021"/>
            <a:ext cx="4587410" cy="1569660"/>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002855"/>
                </a:solidFill>
                <a:latin typeface="Times" pitchFamily="-28" charset="0"/>
              </a:rPr>
              <a:t>Model suggest two access routes</a:t>
            </a:r>
            <a:br>
              <a:rPr lang="en-US" sz="2400" dirty="0">
                <a:solidFill>
                  <a:srgbClr val="002855"/>
                </a:solidFill>
                <a:latin typeface="Times" pitchFamily="-28" charset="0"/>
              </a:rPr>
            </a:br>
            <a:r>
              <a:rPr lang="en-US" sz="2400" dirty="0">
                <a:solidFill>
                  <a:srgbClr val="002855"/>
                </a:solidFill>
                <a:latin typeface="Times" pitchFamily="-28" charset="0"/>
              </a:rPr>
              <a:t>for action:</a:t>
            </a:r>
            <a:br>
              <a:rPr lang="en-US" sz="2400" dirty="0">
                <a:solidFill>
                  <a:srgbClr val="002855"/>
                </a:solidFill>
                <a:latin typeface="Times" pitchFamily="-28" charset="0"/>
              </a:rPr>
            </a:br>
            <a:r>
              <a:rPr lang="en-US" sz="2400" b="1" dirty="0">
                <a:solidFill>
                  <a:srgbClr val="FFC000"/>
                </a:solidFill>
                <a:latin typeface="Times" pitchFamily="-28" charset="0"/>
              </a:rPr>
              <a:t>Reduce probability of failure</a:t>
            </a:r>
            <a:br>
              <a:rPr lang="en-US" sz="2400" b="1" dirty="0">
                <a:solidFill>
                  <a:srgbClr val="FFC000"/>
                </a:solidFill>
                <a:latin typeface="Times" pitchFamily="-28" charset="0"/>
              </a:rPr>
            </a:br>
            <a:r>
              <a:rPr lang="en-US" sz="2400" b="1" dirty="0">
                <a:solidFill>
                  <a:srgbClr val="FFC000"/>
                </a:solidFill>
                <a:latin typeface="Times" pitchFamily="-28" charset="0"/>
              </a:rPr>
              <a:t>Change/remove/buffer thresholds</a:t>
            </a:r>
          </a:p>
        </p:txBody>
      </p:sp>
    </p:spTree>
    <p:extLst>
      <p:ext uri="{BB962C8B-B14F-4D97-AF65-F5344CB8AC3E}">
        <p14:creationId xmlns:p14="http://schemas.microsoft.com/office/powerpoint/2010/main" val="373568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4294967295"/>
          </p:nvPr>
        </p:nvSpPr>
        <p:spPr>
          <a:xfrm>
            <a:off x="6858000" y="6248400"/>
            <a:ext cx="1905000" cy="457200"/>
          </a:xfrm>
          <a:prstGeom prst="rect">
            <a:avLst/>
          </a:prstGeom>
        </p:spPr>
        <p:txBody>
          <a:bodyPr/>
          <a:lstStyle/>
          <a:p>
            <a:pPr eaLnBrk="0" fontAlgn="base" hangingPunct="0">
              <a:spcBef>
                <a:spcPct val="0"/>
              </a:spcBef>
              <a:spcAft>
                <a:spcPct val="0"/>
              </a:spcAft>
            </a:pPr>
            <a:fld id="{E8535804-1A28-4184-ABC7-AFAD06226BB9}" type="slidenum">
              <a:rPr lang="en-GB" sz="2400">
                <a:solidFill>
                  <a:srgbClr val="FFFFFF"/>
                </a:solidFill>
                <a:latin typeface="Times" pitchFamily="-28" charset="0"/>
              </a:rPr>
              <a:pPr eaLnBrk="0" fontAlgn="base" hangingPunct="0">
                <a:spcBef>
                  <a:spcPct val="0"/>
                </a:spcBef>
                <a:spcAft>
                  <a:spcPct val="0"/>
                </a:spcAft>
              </a:pPr>
              <a:t>22</a:t>
            </a:fld>
            <a:endParaRPr lang="en-GB" sz="2400">
              <a:solidFill>
                <a:srgbClr val="FFFFFF"/>
              </a:solidFill>
              <a:latin typeface="Times" pitchFamily="-28" charset="0"/>
            </a:endParaRPr>
          </a:p>
        </p:txBody>
      </p:sp>
      <p:sp>
        <p:nvSpPr>
          <p:cNvPr id="55298" name="Rectangle 2"/>
          <p:cNvSpPr>
            <a:spLocks noGrp="1" noChangeArrowheads="1"/>
          </p:cNvSpPr>
          <p:nvPr>
            <p:ph type="title"/>
          </p:nvPr>
        </p:nvSpPr>
        <p:spPr>
          <a:xfrm>
            <a:off x="609600" y="23091"/>
            <a:ext cx="7772400" cy="8382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defTabSz="762000"/>
            <a:r>
              <a:rPr lang="en-GB" dirty="0"/>
              <a:t>How much difference can management make?</a:t>
            </a:r>
          </a:p>
        </p:txBody>
      </p:sp>
      <p:grpSp>
        <p:nvGrpSpPr>
          <p:cNvPr id="4" name="Group 3"/>
          <p:cNvGrpSpPr/>
          <p:nvPr/>
        </p:nvGrpSpPr>
        <p:grpSpPr>
          <a:xfrm>
            <a:off x="1981200" y="1371600"/>
            <a:ext cx="7086600" cy="4953000"/>
            <a:chOff x="1219200" y="1219200"/>
            <a:chExt cx="7086600" cy="4953000"/>
          </a:xfrm>
        </p:grpSpPr>
        <p:sp>
          <p:nvSpPr>
            <p:cNvPr id="3" name="Rounded Rectangle 2"/>
            <p:cNvSpPr/>
            <p:nvPr/>
          </p:nvSpPr>
          <p:spPr bwMode="auto">
            <a:xfrm>
              <a:off x="1219200" y="1219200"/>
              <a:ext cx="7086600" cy="4953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graphicFrame>
          <p:nvGraphicFramePr>
            <p:cNvPr id="55299" name="Object 3">
              <a:hlinkClick r:id="" action="ppaction://ole?verb=0"/>
            </p:cNvPr>
            <p:cNvGraphicFramePr>
              <a:graphicFrameLocks/>
            </p:cNvGraphicFramePr>
            <p:nvPr>
              <p:extLst>
                <p:ext uri="{D42A27DB-BD31-4B8C-83A1-F6EECF244321}">
                  <p14:modId xmlns:p14="http://schemas.microsoft.com/office/powerpoint/2010/main" val="899399611"/>
                </p:ext>
              </p:extLst>
            </p:nvPr>
          </p:nvGraphicFramePr>
          <p:xfrm>
            <a:off x="1352550" y="1504950"/>
            <a:ext cx="4133850" cy="4349750"/>
          </p:xfrm>
          <a:graphic>
            <a:graphicData uri="http://schemas.openxmlformats.org/presentationml/2006/ole">
              <mc:AlternateContent xmlns:mc="http://schemas.openxmlformats.org/markup-compatibility/2006">
                <mc:Choice xmlns:v="urn:schemas-microsoft-com:vml" Requires="v">
                  <p:oleObj spid="_x0000_s1031" name="Mathcad 5.0" r:id="rId3" imgW="3084480" imgH="3246120" progId="Mathcad">
                    <p:embed/>
                  </p:oleObj>
                </mc:Choice>
                <mc:Fallback>
                  <p:oleObj name="Mathcad 5.0" r:id="rId3" imgW="3084480" imgH="3246120" progId="Mathca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50" y="1504950"/>
                          <a:ext cx="4133850"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0" name="Line 4"/>
            <p:cNvSpPr>
              <a:spLocks noChangeShapeType="1"/>
            </p:cNvSpPr>
            <p:nvPr/>
          </p:nvSpPr>
          <p:spPr bwMode="auto">
            <a:xfrm flipV="1">
              <a:off x="3973513" y="3631479"/>
              <a:ext cx="787400" cy="1117600"/>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grpSp>
          <p:nvGrpSpPr>
            <p:cNvPr id="55307" name="Group 11"/>
            <p:cNvGrpSpPr>
              <a:grpSpLocks/>
            </p:cNvGrpSpPr>
            <p:nvPr/>
          </p:nvGrpSpPr>
          <p:grpSpPr bwMode="auto">
            <a:xfrm>
              <a:off x="3973513" y="1708150"/>
              <a:ext cx="4254500" cy="3411538"/>
              <a:chOff x="2263" y="1364"/>
              <a:chExt cx="2680" cy="2149"/>
            </a:xfrm>
          </p:grpSpPr>
          <p:sp>
            <p:nvSpPr>
              <p:cNvPr id="55301" name="Rectangle 5"/>
              <p:cNvSpPr>
                <a:spLocks noChangeArrowheads="1"/>
              </p:cNvSpPr>
              <p:nvPr/>
            </p:nvSpPr>
            <p:spPr bwMode="auto">
              <a:xfrm>
                <a:off x="3399" y="1364"/>
                <a:ext cx="1544" cy="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fontAlgn="base" hangingPunct="0">
                  <a:spcBef>
                    <a:spcPct val="0"/>
                  </a:spcBef>
                  <a:spcAft>
                    <a:spcPct val="0"/>
                  </a:spcAft>
                </a:pPr>
                <a:r>
                  <a:rPr lang="en-GB" sz="2000">
                    <a:solidFill>
                      <a:srgbClr val="FFFFFF"/>
                    </a:solidFill>
                    <a:latin typeface="Century Schoolbook" pitchFamily="18" charset="0"/>
                  </a:rPr>
                  <a:t>Decrease instantaneous probability of failure by factor of 10</a:t>
                </a:r>
              </a:p>
            </p:txBody>
          </p:sp>
          <p:grpSp>
            <p:nvGrpSpPr>
              <p:cNvPr id="55306" name="Group 10"/>
              <p:cNvGrpSpPr>
                <a:grpSpLocks/>
              </p:cNvGrpSpPr>
              <p:nvPr/>
            </p:nvGrpSpPr>
            <p:grpSpPr bwMode="auto">
              <a:xfrm>
                <a:off x="2263" y="1391"/>
                <a:ext cx="2576" cy="2122"/>
                <a:chOff x="2263" y="1391"/>
                <a:chExt cx="2576" cy="2122"/>
              </a:xfrm>
            </p:grpSpPr>
            <p:sp>
              <p:nvSpPr>
                <p:cNvPr id="55302" name="Line 6"/>
                <p:cNvSpPr>
                  <a:spLocks noChangeShapeType="1"/>
                </p:cNvSpPr>
                <p:nvPr/>
              </p:nvSpPr>
              <p:spPr bwMode="auto">
                <a:xfrm>
                  <a:off x="2263" y="1391"/>
                  <a:ext cx="0" cy="2001"/>
                </a:xfrm>
                <a:prstGeom prst="line">
                  <a:avLst/>
                </a:prstGeom>
                <a:noFill/>
                <a:ln w="508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55303" name="Rectangle 7"/>
                <p:cNvSpPr>
                  <a:spLocks noChangeArrowheads="1"/>
                </p:cNvSpPr>
                <p:nvPr/>
              </p:nvSpPr>
              <p:spPr bwMode="auto">
                <a:xfrm>
                  <a:off x="3295" y="2497"/>
                  <a:ext cx="1544" cy="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fontAlgn="base" hangingPunct="0">
                    <a:spcBef>
                      <a:spcPct val="0"/>
                    </a:spcBef>
                    <a:spcAft>
                      <a:spcPct val="0"/>
                    </a:spcAft>
                  </a:pPr>
                  <a:r>
                    <a:rPr lang="en-GB" sz="2000" i="1" dirty="0">
                      <a:solidFill>
                        <a:srgbClr val="FFFFFF"/>
                      </a:solidFill>
                      <a:latin typeface="Century Schoolbook" pitchFamily="18" charset="0"/>
                    </a:rPr>
                    <a:t>S</a:t>
                  </a:r>
                  <a:r>
                    <a:rPr lang="en-GB" sz="2000" dirty="0">
                      <a:solidFill>
                        <a:srgbClr val="FFFFFF"/>
                      </a:solidFill>
                      <a:latin typeface="Century Schoolbook" pitchFamily="18" charset="0"/>
                    </a:rPr>
                    <a:t>(</a:t>
                  </a:r>
                  <a:r>
                    <a:rPr lang="en-GB" sz="2000" i="1" dirty="0">
                      <a:solidFill>
                        <a:srgbClr val="FFFFFF"/>
                      </a:solidFill>
                      <a:latin typeface="Century Schoolbook" pitchFamily="18" charset="0"/>
                    </a:rPr>
                    <a:t>T</a:t>
                  </a:r>
                  <a:r>
                    <a:rPr lang="en-GB" sz="2000" dirty="0">
                      <a:solidFill>
                        <a:srgbClr val="FFFFFF"/>
                      </a:solidFill>
                      <a:latin typeface="Century Schoolbook" pitchFamily="18" charset="0"/>
                    </a:rPr>
                    <a:t>) = 0.545</a:t>
                  </a:r>
                </a:p>
                <a:p>
                  <a:pPr defTabSz="762000" eaLnBrk="0" fontAlgn="base" hangingPunct="0">
                    <a:spcBef>
                      <a:spcPct val="0"/>
                    </a:spcBef>
                    <a:spcAft>
                      <a:spcPct val="0"/>
                    </a:spcAft>
                  </a:pPr>
                  <a:endParaRPr lang="en-GB" sz="2000" dirty="0">
                    <a:solidFill>
                      <a:srgbClr val="FFFFFF"/>
                    </a:solidFill>
                    <a:latin typeface="Century Schoolbook" pitchFamily="18" charset="0"/>
                  </a:endParaRPr>
                </a:p>
                <a:p>
                  <a:pPr defTabSz="762000" eaLnBrk="0" fontAlgn="base" hangingPunct="0">
                    <a:spcBef>
                      <a:spcPct val="0"/>
                    </a:spcBef>
                    <a:spcAft>
                      <a:spcPct val="0"/>
                    </a:spcAft>
                  </a:pPr>
                  <a:endParaRPr lang="en-GB" sz="2000" dirty="0">
                    <a:solidFill>
                      <a:srgbClr val="FFFFFF"/>
                    </a:solidFill>
                    <a:latin typeface="Century Schoolbook" pitchFamily="18" charset="0"/>
                  </a:endParaRPr>
                </a:p>
                <a:p>
                  <a:pPr defTabSz="762000" eaLnBrk="0" fontAlgn="base" hangingPunct="0">
                    <a:spcBef>
                      <a:spcPct val="0"/>
                    </a:spcBef>
                    <a:spcAft>
                      <a:spcPct val="0"/>
                    </a:spcAft>
                  </a:pPr>
                  <a:endParaRPr lang="en-GB" sz="2000" dirty="0">
                    <a:solidFill>
                      <a:srgbClr val="FFFFFF"/>
                    </a:solidFill>
                    <a:latin typeface="Century Schoolbook" pitchFamily="18" charset="0"/>
                  </a:endParaRPr>
                </a:p>
                <a:p>
                  <a:pPr defTabSz="762000" eaLnBrk="0" fontAlgn="base" hangingPunct="0">
                    <a:spcBef>
                      <a:spcPct val="0"/>
                    </a:spcBef>
                    <a:spcAft>
                      <a:spcPct val="0"/>
                    </a:spcAft>
                  </a:pPr>
                  <a:r>
                    <a:rPr lang="en-GB" sz="2000" i="1" dirty="0">
                      <a:solidFill>
                        <a:srgbClr val="FFFFFF"/>
                      </a:solidFill>
                      <a:latin typeface="Century Schoolbook" pitchFamily="18" charset="0"/>
                    </a:rPr>
                    <a:t>S</a:t>
                  </a:r>
                  <a:r>
                    <a:rPr lang="en-GB" sz="2000" dirty="0">
                      <a:solidFill>
                        <a:srgbClr val="FFFFFF"/>
                      </a:solidFill>
                      <a:latin typeface="Century Schoolbook" pitchFamily="18" charset="0"/>
                    </a:rPr>
                    <a:t>(</a:t>
                  </a:r>
                  <a:r>
                    <a:rPr lang="en-GB" sz="2000" i="1" dirty="0">
                      <a:solidFill>
                        <a:srgbClr val="FFFFFF"/>
                      </a:solidFill>
                      <a:latin typeface="Century Schoolbook" pitchFamily="18" charset="0"/>
                    </a:rPr>
                    <a:t>T</a:t>
                  </a:r>
                  <a:r>
                    <a:rPr lang="en-GB" sz="2000" dirty="0">
                      <a:solidFill>
                        <a:srgbClr val="FFFFFF"/>
                      </a:solidFill>
                      <a:latin typeface="Century Schoolbook" pitchFamily="18" charset="0"/>
                    </a:rPr>
                    <a:t>) = 0.042</a:t>
                  </a:r>
                </a:p>
              </p:txBody>
            </p:sp>
            <p:sp>
              <p:nvSpPr>
                <p:cNvPr id="55304" name="Line 8"/>
                <p:cNvSpPr>
                  <a:spLocks noChangeShapeType="1"/>
                </p:cNvSpPr>
                <p:nvPr/>
              </p:nvSpPr>
              <p:spPr bwMode="auto">
                <a:xfrm>
                  <a:off x="2295" y="2324"/>
                  <a:ext cx="1029" cy="272"/>
                </a:xfrm>
                <a:prstGeom prst="line">
                  <a:avLst/>
                </a:prstGeom>
                <a:noFill/>
                <a:ln w="25400">
                  <a:solidFill>
                    <a:srgbClr val="FAFD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55305" name="Line 9"/>
                <p:cNvSpPr>
                  <a:spLocks noChangeShapeType="1"/>
                </p:cNvSpPr>
                <p:nvPr/>
              </p:nvSpPr>
              <p:spPr bwMode="auto">
                <a:xfrm>
                  <a:off x="2266" y="3331"/>
                  <a:ext cx="1058" cy="28"/>
                </a:xfrm>
                <a:prstGeom prst="line">
                  <a:avLst/>
                </a:prstGeom>
                <a:noFill/>
                <a:ln w="25400">
                  <a:solidFill>
                    <a:srgbClr val="FAFD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grpSp>
        </p:grpSp>
      </p:grpSp>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287283">
            <a:off x="3273636" y="1097986"/>
            <a:ext cx="1206792" cy="1610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89098" y="1491218"/>
            <a:ext cx="2093715"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FFFFFF"/>
                </a:solidFill>
                <a:latin typeface="Times" pitchFamily="-28" charset="0"/>
              </a:rPr>
              <a:t>Time period for </a:t>
            </a:r>
            <a:r>
              <a:rPr lang="en-US" i="1" dirty="0">
                <a:solidFill>
                  <a:srgbClr val="FFFFFF"/>
                </a:solidFill>
                <a:latin typeface="Times" pitchFamily="-28" charset="0"/>
              </a:rPr>
              <a:t>S</a:t>
            </a:r>
            <a:r>
              <a:rPr lang="en-US" dirty="0">
                <a:solidFill>
                  <a:srgbClr val="FFFFFF"/>
                </a:solidFill>
                <a:latin typeface="Times" pitchFamily="-28" charset="0"/>
              </a:rPr>
              <a:t>(</a:t>
            </a:r>
            <a:r>
              <a:rPr lang="en-US" i="1" dirty="0">
                <a:solidFill>
                  <a:srgbClr val="FFFFFF"/>
                </a:solidFill>
                <a:latin typeface="Times" pitchFamily="-28" charset="0"/>
              </a:rPr>
              <a:t>T</a:t>
            </a:r>
            <a:r>
              <a:rPr lang="en-US" dirty="0">
                <a:solidFill>
                  <a:srgbClr val="FFFFFF"/>
                </a:solidFill>
                <a:latin typeface="Times" pitchFamily="-28" charset="0"/>
              </a:rPr>
              <a:t>)</a:t>
            </a:r>
          </a:p>
        </p:txBody>
      </p:sp>
      <p:sp>
        <p:nvSpPr>
          <p:cNvPr id="6" name="TextBox 5"/>
          <p:cNvSpPr txBox="1"/>
          <p:nvPr/>
        </p:nvSpPr>
        <p:spPr>
          <a:xfrm>
            <a:off x="18472" y="2413644"/>
            <a:ext cx="2040943" cy="1938992"/>
          </a:xfrm>
          <a:prstGeom prst="rect">
            <a:avLst/>
          </a:prstGeom>
          <a:noFill/>
        </p:spPr>
        <p:txBody>
          <a:bodyPr wrap="none" rtlCol="0">
            <a:spAutoFit/>
          </a:bodyPr>
          <a:lstStyle/>
          <a:p>
            <a:pPr eaLnBrk="0" fontAlgn="base" hangingPunct="0">
              <a:spcBef>
                <a:spcPct val="0"/>
              </a:spcBef>
              <a:spcAft>
                <a:spcPct val="0"/>
              </a:spcAft>
            </a:pPr>
            <a:r>
              <a:rPr lang="en-US" sz="2400" b="1" dirty="0">
                <a:solidFill>
                  <a:srgbClr val="FFC000"/>
                </a:solidFill>
                <a:latin typeface="Times" pitchFamily="-28" charset="0"/>
              </a:rPr>
              <a:t>Individuals or</a:t>
            </a:r>
            <a:br>
              <a:rPr lang="en-US" sz="2400" b="1" dirty="0">
                <a:solidFill>
                  <a:srgbClr val="FFC000"/>
                </a:solidFill>
                <a:latin typeface="Times" pitchFamily="-28" charset="0"/>
              </a:rPr>
            </a:br>
            <a:r>
              <a:rPr lang="en-US" sz="2400" b="1" dirty="0">
                <a:solidFill>
                  <a:srgbClr val="FFC000"/>
                </a:solidFill>
                <a:latin typeface="Times" pitchFamily="-28" charset="0"/>
              </a:rPr>
              <a:t>averages?</a:t>
            </a:r>
            <a:br>
              <a:rPr lang="en-US" sz="2400" b="1" dirty="0">
                <a:solidFill>
                  <a:srgbClr val="FFC000"/>
                </a:solidFill>
                <a:latin typeface="Times" pitchFamily="-28" charset="0"/>
              </a:rPr>
            </a:br>
            <a:r>
              <a:rPr lang="en-US" sz="2400" b="1" dirty="0">
                <a:solidFill>
                  <a:srgbClr val="FFC000"/>
                </a:solidFill>
                <a:latin typeface="Times" pitchFamily="-28" charset="0"/>
              </a:rPr>
              <a:t/>
            </a:r>
            <a:br>
              <a:rPr lang="en-US" sz="2400" b="1" dirty="0">
                <a:solidFill>
                  <a:srgbClr val="FFC000"/>
                </a:solidFill>
                <a:latin typeface="Times" pitchFamily="-28" charset="0"/>
              </a:rPr>
            </a:br>
            <a:r>
              <a:rPr lang="en-US" sz="2400" b="1" dirty="0">
                <a:solidFill>
                  <a:srgbClr val="FFC000"/>
                </a:solidFill>
                <a:latin typeface="Times" pitchFamily="-28" charset="0"/>
              </a:rPr>
              <a:t>Cross-scale</a:t>
            </a:r>
            <a:br>
              <a:rPr lang="en-US" sz="2400" b="1" dirty="0">
                <a:solidFill>
                  <a:srgbClr val="FFC000"/>
                </a:solidFill>
                <a:latin typeface="Times" pitchFamily="-28" charset="0"/>
              </a:rPr>
            </a:br>
            <a:r>
              <a:rPr lang="en-US" sz="2400" b="1" dirty="0">
                <a:solidFill>
                  <a:srgbClr val="FFC000"/>
                </a:solidFill>
                <a:latin typeface="Times" pitchFamily="-28" charset="0"/>
              </a:rPr>
              <a:t>perspectives</a:t>
            </a:r>
          </a:p>
        </p:txBody>
      </p:sp>
    </p:spTree>
    <p:extLst>
      <p:ext uri="{BB962C8B-B14F-4D97-AF65-F5344CB8AC3E}">
        <p14:creationId xmlns:p14="http://schemas.microsoft.com/office/powerpoint/2010/main" val="253222970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dirty="0" smtClean="0"/>
              <a:t>Levers and indicators</a:t>
            </a:r>
          </a:p>
        </p:txBody>
      </p:sp>
      <p:sp>
        <p:nvSpPr>
          <p:cNvPr id="7171" name="Slide Number Placeholder 2"/>
          <p:cNvSpPr>
            <a:spLocks noGrp="1"/>
          </p:cNvSpPr>
          <p:nvPr>
            <p:ph type="sldNum" sz="quarter" idx="4294967295"/>
          </p:nvPr>
        </p:nvSpPr>
        <p:spPr>
          <a:xfrm>
            <a:off x="8416925" y="6454775"/>
            <a:ext cx="692150" cy="358775"/>
          </a:xfrm>
          <a:prstGeom prst="rect">
            <a:avLst/>
          </a:prstGeom>
          <a:noFill/>
        </p:spPr>
        <p:txBody>
          <a:bodyPr/>
          <a:lstStyle/>
          <a:p>
            <a:pPr eaLnBrk="0" fontAlgn="base" hangingPunct="0">
              <a:spcBef>
                <a:spcPct val="0"/>
              </a:spcBef>
              <a:spcAft>
                <a:spcPct val="0"/>
              </a:spcAft>
            </a:pPr>
            <a:fld id="{A419CBF4-2619-401A-80FD-4B8013719B9B}" type="slidenum">
              <a:rPr lang="en-US" sz="2400">
                <a:solidFill>
                  <a:srgbClr val="002855">
                    <a:lumMod val="90000"/>
                    <a:lumOff val="10000"/>
                  </a:srgbClr>
                </a:solidFill>
                <a:latin typeface="Times" pitchFamily="-28" charset="0"/>
              </a:rPr>
              <a:pPr eaLnBrk="0" fontAlgn="base" hangingPunct="0">
                <a:spcBef>
                  <a:spcPct val="0"/>
                </a:spcBef>
                <a:spcAft>
                  <a:spcPct val="0"/>
                </a:spcAft>
              </a:pPr>
              <a:t>23</a:t>
            </a:fld>
            <a:endParaRPr lang="en-US" sz="2400">
              <a:solidFill>
                <a:srgbClr val="002855">
                  <a:lumMod val="90000"/>
                  <a:lumOff val="10000"/>
                </a:srgbClr>
              </a:solidFill>
              <a:latin typeface="Times" pitchFamily="-28" charset="0"/>
            </a:endParaRPr>
          </a:p>
        </p:txBody>
      </p:sp>
      <p:pic>
        <p:nvPicPr>
          <p:cNvPr id="7172" name="Picture 2"/>
          <p:cNvPicPr>
            <a:picLocks noChangeAspect="1" noChangeArrowheads="1"/>
          </p:cNvPicPr>
          <p:nvPr/>
        </p:nvPicPr>
        <p:blipFill>
          <a:blip r:embed="rId2" cstate="print"/>
          <a:srcRect/>
          <a:stretch>
            <a:fillRect/>
          </a:stretch>
        </p:blipFill>
        <p:spPr bwMode="auto">
          <a:xfrm>
            <a:off x="1184610" y="1785939"/>
            <a:ext cx="3219956" cy="3919834"/>
          </a:xfrm>
          <a:prstGeom prst="rect">
            <a:avLst/>
          </a:prstGeom>
          <a:noFill/>
          <a:ln w="9525">
            <a:noFill/>
            <a:miter lim="800000"/>
            <a:headEnd/>
            <a:tailEnd/>
          </a:ln>
        </p:spPr>
      </p:pic>
      <p:sp>
        <p:nvSpPr>
          <p:cNvPr id="7173" name="Down Arrow Callout 6"/>
          <p:cNvSpPr>
            <a:spLocks noChangeArrowheads="1"/>
          </p:cNvSpPr>
          <p:nvPr/>
        </p:nvSpPr>
        <p:spPr bwMode="auto">
          <a:xfrm>
            <a:off x="1978747" y="3094178"/>
            <a:ext cx="642937" cy="571500"/>
          </a:xfrm>
          <a:prstGeom prst="downArrowCallout">
            <a:avLst>
              <a:gd name="adj1" fmla="val 25000"/>
              <a:gd name="adj2" fmla="val 25000"/>
              <a:gd name="adj3" fmla="val 25000"/>
              <a:gd name="adj4" fmla="val 64977"/>
            </a:avLst>
          </a:prstGeom>
          <a:gradFill rotWithShape="0">
            <a:gsLst>
              <a:gs pos="0">
                <a:srgbClr val="03D4A8"/>
              </a:gs>
              <a:gs pos="25000">
                <a:srgbClr val="21D6E0"/>
              </a:gs>
              <a:gs pos="75000">
                <a:srgbClr val="0087E6"/>
              </a:gs>
              <a:gs pos="100000">
                <a:srgbClr val="005CBF"/>
              </a:gs>
            </a:gsLst>
            <a:lin ang="16200000"/>
          </a:gradFill>
          <a:ln w="9525" algn="ctr">
            <a:solidFill>
              <a:schemeClr val="tx1"/>
            </a:solidFill>
            <a:round/>
            <a:headEnd/>
            <a:tailEnd/>
          </a:ln>
        </p:spPr>
        <p:txBody>
          <a:bodyPr/>
          <a:lstStyle/>
          <a:p>
            <a:pPr eaLnBrk="0" fontAlgn="base" hangingPunct="0">
              <a:spcBef>
                <a:spcPct val="0"/>
              </a:spcBef>
              <a:spcAft>
                <a:spcPct val="0"/>
              </a:spcAft>
            </a:pPr>
            <a:endParaRPr lang="en-GB" sz="2400">
              <a:solidFill>
                <a:srgbClr val="FFFFFF"/>
              </a:solidFill>
              <a:latin typeface="Times" pitchFamily="-28" charset="0"/>
            </a:endParaRPr>
          </a:p>
        </p:txBody>
      </p:sp>
      <p:sp>
        <p:nvSpPr>
          <p:cNvPr id="7174" name="Up Arrow Callout 7"/>
          <p:cNvSpPr>
            <a:spLocks noChangeArrowheads="1"/>
          </p:cNvSpPr>
          <p:nvPr/>
        </p:nvSpPr>
        <p:spPr bwMode="auto">
          <a:xfrm>
            <a:off x="2670462" y="2902958"/>
            <a:ext cx="642938" cy="571500"/>
          </a:xfrm>
          <a:prstGeom prst="upArrowCallout">
            <a:avLst>
              <a:gd name="adj1" fmla="val 25000"/>
              <a:gd name="adj2" fmla="val 25000"/>
              <a:gd name="adj3" fmla="val 25000"/>
              <a:gd name="adj4" fmla="val 64977"/>
            </a:avLst>
          </a:prstGeom>
          <a:gradFill rotWithShape="0">
            <a:gsLst>
              <a:gs pos="0">
                <a:srgbClr val="FFF200"/>
              </a:gs>
              <a:gs pos="45000">
                <a:srgbClr val="FF7A00"/>
              </a:gs>
              <a:gs pos="70000">
                <a:srgbClr val="FF0300"/>
              </a:gs>
              <a:gs pos="100000">
                <a:srgbClr val="4D0808"/>
              </a:gs>
            </a:gsLst>
            <a:lin ang="16200000"/>
          </a:gradFill>
          <a:ln w="9525" algn="ctr">
            <a:solidFill>
              <a:schemeClr val="tx1"/>
            </a:solidFill>
            <a:round/>
            <a:headEnd/>
            <a:tailEnd/>
          </a:ln>
        </p:spPr>
        <p:txBody>
          <a:bodyPr/>
          <a:lstStyle/>
          <a:p>
            <a:pPr eaLnBrk="0" fontAlgn="base" hangingPunct="0">
              <a:spcBef>
                <a:spcPct val="0"/>
              </a:spcBef>
              <a:spcAft>
                <a:spcPct val="0"/>
              </a:spcAft>
            </a:pPr>
            <a:endParaRPr lang="en-GB" sz="2400">
              <a:solidFill>
                <a:srgbClr val="FFFFFF"/>
              </a:solidFill>
              <a:latin typeface="Times" pitchFamily="-28" charset="0"/>
            </a:endParaRPr>
          </a:p>
        </p:txBody>
      </p:sp>
      <p:sp>
        <p:nvSpPr>
          <p:cNvPr id="7175" name="Down Arrow Callout 8"/>
          <p:cNvSpPr>
            <a:spLocks noChangeArrowheads="1"/>
          </p:cNvSpPr>
          <p:nvPr/>
        </p:nvSpPr>
        <p:spPr bwMode="auto">
          <a:xfrm>
            <a:off x="5214938" y="5245104"/>
            <a:ext cx="642937" cy="571500"/>
          </a:xfrm>
          <a:prstGeom prst="downArrowCallout">
            <a:avLst>
              <a:gd name="adj1" fmla="val 25000"/>
              <a:gd name="adj2" fmla="val 25000"/>
              <a:gd name="adj3" fmla="val 25000"/>
              <a:gd name="adj4" fmla="val 64977"/>
            </a:avLst>
          </a:prstGeom>
          <a:gradFill rotWithShape="0">
            <a:gsLst>
              <a:gs pos="0">
                <a:srgbClr val="03D4A8"/>
              </a:gs>
              <a:gs pos="25000">
                <a:srgbClr val="21D6E0"/>
              </a:gs>
              <a:gs pos="75000">
                <a:srgbClr val="0087E6"/>
              </a:gs>
              <a:gs pos="100000">
                <a:srgbClr val="005CBF"/>
              </a:gs>
            </a:gsLst>
            <a:lin ang="16200000"/>
          </a:gradFill>
          <a:ln w="9525" algn="ctr">
            <a:solidFill>
              <a:schemeClr val="tx1"/>
            </a:solidFill>
            <a:round/>
            <a:headEnd/>
            <a:tailEnd/>
          </a:ln>
        </p:spPr>
        <p:txBody>
          <a:bodyPr/>
          <a:lstStyle/>
          <a:p>
            <a:pPr eaLnBrk="0" fontAlgn="base" hangingPunct="0">
              <a:spcBef>
                <a:spcPct val="0"/>
              </a:spcBef>
              <a:spcAft>
                <a:spcPct val="0"/>
              </a:spcAft>
            </a:pPr>
            <a:endParaRPr lang="en-GB" sz="2400">
              <a:solidFill>
                <a:srgbClr val="002855">
                  <a:lumMod val="90000"/>
                  <a:lumOff val="10000"/>
                </a:srgbClr>
              </a:solidFill>
              <a:latin typeface="Times" pitchFamily="-28" charset="0"/>
            </a:endParaRPr>
          </a:p>
        </p:txBody>
      </p:sp>
      <p:sp>
        <p:nvSpPr>
          <p:cNvPr id="7176" name="Up Arrow Callout 9"/>
          <p:cNvSpPr>
            <a:spLocks noChangeArrowheads="1"/>
          </p:cNvSpPr>
          <p:nvPr/>
        </p:nvSpPr>
        <p:spPr bwMode="auto">
          <a:xfrm>
            <a:off x="5214938" y="5824835"/>
            <a:ext cx="642937" cy="571500"/>
          </a:xfrm>
          <a:prstGeom prst="upArrowCallout">
            <a:avLst>
              <a:gd name="adj1" fmla="val 25000"/>
              <a:gd name="adj2" fmla="val 25000"/>
              <a:gd name="adj3" fmla="val 25000"/>
              <a:gd name="adj4" fmla="val 64977"/>
            </a:avLst>
          </a:prstGeom>
          <a:gradFill rotWithShape="0">
            <a:gsLst>
              <a:gs pos="0">
                <a:srgbClr val="FFF200"/>
              </a:gs>
              <a:gs pos="45000">
                <a:srgbClr val="FF7A00"/>
              </a:gs>
              <a:gs pos="70000">
                <a:srgbClr val="FF0300"/>
              </a:gs>
              <a:gs pos="100000">
                <a:srgbClr val="4D0808"/>
              </a:gs>
            </a:gsLst>
            <a:lin ang="16200000"/>
          </a:gradFill>
          <a:ln w="9525" algn="ctr">
            <a:solidFill>
              <a:schemeClr val="tx1"/>
            </a:solidFill>
            <a:round/>
            <a:headEnd/>
            <a:tailEnd/>
          </a:ln>
        </p:spPr>
        <p:txBody>
          <a:bodyPr/>
          <a:lstStyle/>
          <a:p>
            <a:pPr eaLnBrk="0" fontAlgn="base" hangingPunct="0">
              <a:spcBef>
                <a:spcPct val="0"/>
              </a:spcBef>
              <a:spcAft>
                <a:spcPct val="0"/>
              </a:spcAft>
            </a:pPr>
            <a:endParaRPr lang="en-GB" sz="2400">
              <a:solidFill>
                <a:srgbClr val="002855">
                  <a:lumMod val="90000"/>
                  <a:lumOff val="10000"/>
                </a:srgbClr>
              </a:solidFill>
              <a:latin typeface="Times" pitchFamily="-28" charset="0"/>
            </a:endParaRPr>
          </a:p>
        </p:txBody>
      </p:sp>
      <p:sp>
        <p:nvSpPr>
          <p:cNvPr id="7177" name="Rounded Rectangle 11"/>
          <p:cNvSpPr>
            <a:spLocks noChangeArrowheads="1"/>
          </p:cNvSpPr>
          <p:nvPr/>
        </p:nvSpPr>
        <p:spPr bwMode="auto">
          <a:xfrm>
            <a:off x="4800600" y="1898070"/>
            <a:ext cx="4191000" cy="2009775"/>
          </a:xfrm>
          <a:prstGeom prst="roundRect">
            <a:avLst>
              <a:gd name="adj" fmla="val 16667"/>
            </a:avLst>
          </a:prstGeom>
          <a:gradFill flip="none" rotWithShape="1">
            <a:gsLst>
              <a:gs pos="0">
                <a:schemeClr val="bg1"/>
              </a:gs>
              <a:gs pos="52000">
                <a:srgbClr val="D4DEFF"/>
              </a:gs>
              <a:gs pos="99000">
                <a:schemeClr val="tx2">
                  <a:lumMod val="40000"/>
                  <a:lumOff val="60000"/>
                </a:schemeClr>
              </a:gs>
            </a:gsLst>
            <a:path path="circle">
              <a:fillToRect l="100000" b="100000"/>
            </a:path>
            <a:tileRect t="-100000" r="-100000"/>
          </a:gradFill>
          <a:ln w="9525" algn="ctr">
            <a:noFill/>
            <a:round/>
            <a:headEnd/>
            <a:tailEnd/>
          </a:ln>
        </p:spPr>
        <p:txBody>
          <a:bodyPr/>
          <a:lstStyle/>
          <a:p>
            <a:pPr eaLnBrk="0" fontAlgn="base" hangingPunct="0">
              <a:spcBef>
                <a:spcPct val="0"/>
              </a:spcBef>
              <a:spcAft>
                <a:spcPct val="0"/>
              </a:spcAft>
            </a:pPr>
            <a:endParaRPr lang="en-GB" sz="2400" b="1" dirty="0">
              <a:solidFill>
                <a:srgbClr val="FFFFFF"/>
              </a:solidFill>
              <a:latin typeface="Times" pitchFamily="-28" charset="0"/>
            </a:endParaRPr>
          </a:p>
          <a:p>
            <a:pPr eaLnBrk="0" fontAlgn="base" hangingPunct="0">
              <a:spcBef>
                <a:spcPct val="0"/>
              </a:spcBef>
              <a:spcAft>
                <a:spcPct val="0"/>
              </a:spcAft>
            </a:pPr>
            <a:r>
              <a:rPr lang="en-GB" sz="2400" b="1" dirty="0">
                <a:solidFill>
                  <a:srgbClr val="002855">
                    <a:lumMod val="90000"/>
                    <a:lumOff val="10000"/>
                  </a:srgbClr>
                </a:solidFill>
                <a:latin typeface="Times" pitchFamily="-28" charset="0"/>
              </a:rPr>
              <a:t>Sustainability management questions are often BLOPs:</a:t>
            </a:r>
          </a:p>
          <a:p>
            <a:pPr eaLnBrk="0" fontAlgn="base" hangingPunct="0">
              <a:spcBef>
                <a:spcPct val="0"/>
              </a:spcBef>
              <a:spcAft>
                <a:spcPct val="0"/>
              </a:spcAft>
            </a:pPr>
            <a:endParaRPr lang="en-GB" sz="2400" b="1" dirty="0">
              <a:solidFill>
                <a:srgbClr val="FFFFFF"/>
              </a:solidFill>
              <a:latin typeface="Times" pitchFamily="-28" charset="0"/>
            </a:endParaRPr>
          </a:p>
          <a:p>
            <a:pPr eaLnBrk="0" fontAlgn="base" hangingPunct="0">
              <a:spcBef>
                <a:spcPct val="0"/>
              </a:spcBef>
              <a:spcAft>
                <a:spcPct val="0"/>
              </a:spcAft>
            </a:pPr>
            <a:endParaRPr lang="en-GB" sz="2400" b="1" dirty="0">
              <a:solidFill>
                <a:srgbClr val="FFFFFF"/>
              </a:solidFill>
              <a:latin typeface="Times" pitchFamily="-28" charset="0"/>
            </a:endParaRPr>
          </a:p>
          <a:p>
            <a:pPr eaLnBrk="0" fontAlgn="base" hangingPunct="0">
              <a:spcBef>
                <a:spcPct val="0"/>
              </a:spcBef>
              <a:spcAft>
                <a:spcPct val="0"/>
              </a:spcAft>
            </a:pPr>
            <a:endParaRPr lang="en-GB" sz="2400" b="1" dirty="0">
              <a:solidFill>
                <a:srgbClr val="FFFFFF"/>
              </a:solidFill>
              <a:latin typeface="Times" pitchFamily="-28" charset="0"/>
            </a:endParaRPr>
          </a:p>
          <a:p>
            <a:pPr eaLnBrk="0" fontAlgn="base" hangingPunct="0">
              <a:spcBef>
                <a:spcPct val="0"/>
              </a:spcBef>
              <a:spcAft>
                <a:spcPct val="0"/>
              </a:spcAft>
            </a:pPr>
            <a:r>
              <a:rPr lang="en-GB" sz="2400" b="1" dirty="0">
                <a:solidFill>
                  <a:srgbClr val="002855">
                    <a:lumMod val="90000"/>
                    <a:lumOff val="10000"/>
                  </a:srgbClr>
                </a:solidFill>
                <a:latin typeface="Times" pitchFamily="-28" charset="0"/>
              </a:rPr>
              <a:t>Bi-level Optimisation Problems</a:t>
            </a:r>
          </a:p>
        </p:txBody>
      </p:sp>
      <p:sp>
        <p:nvSpPr>
          <p:cNvPr id="7178" name="TextBox 12"/>
          <p:cNvSpPr txBox="1">
            <a:spLocks noChangeArrowheads="1"/>
          </p:cNvSpPr>
          <p:nvPr/>
        </p:nvSpPr>
        <p:spPr bwMode="auto">
          <a:xfrm>
            <a:off x="6000750" y="5217396"/>
            <a:ext cx="1661032" cy="46166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dirty="0">
                <a:solidFill>
                  <a:srgbClr val="002855">
                    <a:lumMod val="90000"/>
                    <a:lumOff val="10000"/>
                  </a:srgbClr>
                </a:solidFill>
                <a:latin typeface="Times" pitchFamily="-28" charset="0"/>
              </a:rPr>
              <a:t>Policy lever</a:t>
            </a:r>
          </a:p>
        </p:txBody>
      </p:sp>
      <p:sp>
        <p:nvSpPr>
          <p:cNvPr id="7179" name="TextBox 13"/>
          <p:cNvSpPr txBox="1">
            <a:spLocks noChangeArrowheads="1"/>
          </p:cNvSpPr>
          <p:nvPr/>
        </p:nvSpPr>
        <p:spPr bwMode="auto">
          <a:xfrm>
            <a:off x="6034088" y="6015335"/>
            <a:ext cx="1293944" cy="46166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dirty="0">
                <a:solidFill>
                  <a:srgbClr val="002855">
                    <a:lumMod val="90000"/>
                    <a:lumOff val="10000"/>
                  </a:srgbClr>
                </a:solidFill>
                <a:latin typeface="Times" pitchFamily="-28" charset="0"/>
              </a:rPr>
              <a:t>Indicator</a:t>
            </a:r>
          </a:p>
        </p:txBody>
      </p:sp>
      <p:sp>
        <p:nvSpPr>
          <p:cNvPr id="2" name="Rectangle 1"/>
          <p:cNvSpPr/>
          <p:nvPr/>
        </p:nvSpPr>
        <p:spPr bwMode="auto">
          <a:xfrm>
            <a:off x="228600" y="1066800"/>
            <a:ext cx="2286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spTree>
    <p:extLst>
      <p:ext uri="{BB962C8B-B14F-4D97-AF65-F5344CB8AC3E}">
        <p14:creationId xmlns:p14="http://schemas.microsoft.com/office/powerpoint/2010/main" val="3360336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Within the follower level, we are dealing with individuals not aggregate (statistical) behavior</a:t>
            </a:r>
          </a:p>
        </p:txBody>
      </p:sp>
      <p:sp>
        <p:nvSpPr>
          <p:cNvPr id="3" name="Rectangle 3"/>
          <p:cNvSpPr txBox="1">
            <a:spLocks noChangeArrowheads="1"/>
          </p:cNvSpPr>
          <p:nvPr/>
        </p:nvSpPr>
        <p:spPr>
          <a:xfrm>
            <a:off x="685800" y="1828800"/>
            <a:ext cx="7772400" cy="4419600"/>
          </a:xfrm>
          <a:prstGeom prst="rect">
            <a:avLst/>
          </a:prstGeom>
        </p:spPr>
        <p:txBody>
          <a:bodyPr/>
          <a:lstStyle>
            <a:lvl1pPr marL="342900" indent="-342900" algn="l" rtl="0" eaLnBrk="1" fontAlgn="base" hangingPunct="1">
              <a:spcBef>
                <a:spcPct val="20000"/>
              </a:spcBef>
              <a:spcAft>
                <a:spcPct val="0"/>
              </a:spcAft>
              <a:buChar char="•"/>
              <a:defRPr sz="2000" b="1">
                <a:solidFill>
                  <a:srgbClr val="002062"/>
                </a:solidFill>
                <a:latin typeface="Lucida Sans"/>
                <a:ea typeface="+mn-ea"/>
                <a:cs typeface="Lucida Sans"/>
              </a:defRPr>
            </a:lvl1pPr>
            <a:lvl2pPr marL="742950" indent="-285750" algn="l" rtl="0" eaLnBrk="1" fontAlgn="base" hangingPunct="1">
              <a:spcBef>
                <a:spcPct val="20000"/>
              </a:spcBef>
              <a:spcAft>
                <a:spcPct val="0"/>
              </a:spcAft>
              <a:buChar char="•"/>
              <a:defRPr sz="1600" b="1">
                <a:solidFill>
                  <a:srgbClr val="002062"/>
                </a:solidFill>
                <a:latin typeface="Lucida Sans"/>
                <a:ea typeface="ＭＳ Ｐゴシック" pitchFamily="-28" charset="-128"/>
                <a:cs typeface="Lucida Sans"/>
              </a:defRPr>
            </a:lvl2pPr>
            <a:lvl3pPr marL="1143000" indent="-228600" algn="l" rtl="0" eaLnBrk="1" fontAlgn="base" hangingPunct="1">
              <a:spcBef>
                <a:spcPct val="20000"/>
              </a:spcBef>
              <a:spcAft>
                <a:spcPct val="0"/>
              </a:spcAft>
              <a:buChar char="•"/>
              <a:defRPr sz="1600" b="1">
                <a:solidFill>
                  <a:srgbClr val="002062"/>
                </a:solidFill>
                <a:latin typeface="Lucida Sans"/>
                <a:ea typeface="ＭＳ Ｐゴシック" pitchFamily="-28" charset="-128"/>
                <a:cs typeface="Lucida Sans"/>
              </a:defRPr>
            </a:lvl3pPr>
            <a:lvl4pPr marL="1600200" indent="-228600" algn="l" rtl="0" eaLnBrk="1" fontAlgn="base" hangingPunct="1">
              <a:spcBef>
                <a:spcPct val="20000"/>
              </a:spcBef>
              <a:spcAft>
                <a:spcPct val="0"/>
              </a:spcAft>
              <a:buChar char="•"/>
              <a:defRPr sz="1600" b="1">
                <a:solidFill>
                  <a:srgbClr val="002062"/>
                </a:solidFill>
                <a:latin typeface="Lucida Sans"/>
                <a:ea typeface="ＭＳ Ｐゴシック" pitchFamily="-28" charset="-128"/>
                <a:cs typeface="Lucida Sans"/>
              </a:defRPr>
            </a:lvl4pPr>
            <a:lvl5pPr marL="2057400" indent="-228600" algn="l" rtl="0" eaLnBrk="1" fontAlgn="base" hangingPunct="1">
              <a:spcBef>
                <a:spcPct val="20000"/>
              </a:spcBef>
              <a:spcAft>
                <a:spcPct val="0"/>
              </a:spcAft>
              <a:buChar char="•"/>
              <a:defRPr sz="1600" b="1">
                <a:solidFill>
                  <a:srgbClr val="002062"/>
                </a:solidFill>
                <a:latin typeface="Lucida Sans"/>
                <a:ea typeface="ＭＳ Ｐゴシック" pitchFamily="-28" charset="-128"/>
                <a:cs typeface="Lucida Sans"/>
              </a:defRPr>
            </a:lvl5pPr>
            <a:lvl6pPr marL="2514600" indent="-228600" algn="l" rtl="0" eaLnBrk="1" fontAlgn="base" hangingPunct="1">
              <a:spcBef>
                <a:spcPct val="20000"/>
              </a:spcBef>
              <a:spcAft>
                <a:spcPct val="0"/>
              </a:spcAft>
              <a:buChar char="•"/>
              <a:defRPr sz="1600" b="1">
                <a:solidFill>
                  <a:srgbClr val="002062"/>
                </a:solidFill>
                <a:latin typeface="+mn-lt"/>
              </a:defRPr>
            </a:lvl6pPr>
            <a:lvl7pPr marL="2971800" indent="-228600" algn="l" rtl="0" eaLnBrk="1" fontAlgn="base" hangingPunct="1">
              <a:spcBef>
                <a:spcPct val="20000"/>
              </a:spcBef>
              <a:spcAft>
                <a:spcPct val="0"/>
              </a:spcAft>
              <a:buChar char="•"/>
              <a:defRPr sz="1600" b="1">
                <a:solidFill>
                  <a:srgbClr val="002062"/>
                </a:solidFill>
                <a:latin typeface="+mn-lt"/>
              </a:defRPr>
            </a:lvl7pPr>
            <a:lvl8pPr marL="3429000" indent="-228600" algn="l" rtl="0" eaLnBrk="1" fontAlgn="base" hangingPunct="1">
              <a:spcBef>
                <a:spcPct val="20000"/>
              </a:spcBef>
              <a:spcAft>
                <a:spcPct val="0"/>
              </a:spcAft>
              <a:buChar char="•"/>
              <a:defRPr sz="1600" b="1">
                <a:solidFill>
                  <a:srgbClr val="002062"/>
                </a:solidFill>
                <a:latin typeface="+mn-lt"/>
              </a:defRPr>
            </a:lvl8pPr>
            <a:lvl9pPr marL="3886200" indent="-228600" algn="l" rtl="0" eaLnBrk="1" fontAlgn="base" hangingPunct="1">
              <a:spcBef>
                <a:spcPct val="20000"/>
              </a:spcBef>
              <a:spcAft>
                <a:spcPct val="0"/>
              </a:spcAft>
              <a:buChar char="•"/>
              <a:defRPr sz="1600" b="1">
                <a:solidFill>
                  <a:srgbClr val="002062"/>
                </a:solidFill>
                <a:latin typeface="+mn-lt"/>
              </a:defRPr>
            </a:lvl9pPr>
          </a:lstStyle>
          <a:p>
            <a:pPr marL="457200" lvl="1" indent="0">
              <a:buFontTx/>
              <a:buNone/>
            </a:pPr>
            <a:r>
              <a:rPr lang="en-US" sz="2800" i="1" kern="0" smtClean="0"/>
              <a:t>N</a:t>
            </a:r>
            <a:r>
              <a:rPr lang="en-US" sz="2800" kern="0" baseline="-25000" smtClean="0"/>
              <a:t>t</a:t>
            </a:r>
            <a:r>
              <a:rPr lang="en-US" sz="2800" kern="0" smtClean="0"/>
              <a:t> = B[</a:t>
            </a:r>
            <a:r>
              <a:rPr lang="en-US" sz="2800" i="1" kern="0" smtClean="0"/>
              <a:t>N</a:t>
            </a:r>
            <a:r>
              <a:rPr lang="en-US" sz="2800" kern="0" baseline="-25000" smtClean="0"/>
              <a:t>0</a:t>
            </a:r>
            <a:r>
              <a:rPr lang="en-US" sz="2800" kern="0" smtClean="0"/>
              <a:t>, (1-</a:t>
            </a:r>
            <a:r>
              <a:rPr lang="en-US" sz="2800" i="1" kern="0" smtClean="0"/>
              <a:t>p</a:t>
            </a:r>
            <a:r>
              <a:rPr lang="en-US" sz="2800" kern="0" smtClean="0"/>
              <a:t>)</a:t>
            </a:r>
            <a:r>
              <a:rPr lang="en-US" sz="2800" kern="0" baseline="30000" smtClean="0"/>
              <a:t>t</a:t>
            </a:r>
            <a:r>
              <a:rPr lang="en-US" sz="2800" kern="0" smtClean="0"/>
              <a:t>]</a:t>
            </a:r>
          </a:p>
          <a:p>
            <a:endParaRPr lang="en-US" sz="2800" kern="0" dirty="0"/>
          </a:p>
        </p:txBody>
      </p:sp>
      <p:pic>
        <p:nvPicPr>
          <p:cNvPr id="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43200"/>
            <a:ext cx="250852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8277" y="2133600"/>
            <a:ext cx="4495800" cy="450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p14="http://schemas.microsoft.com/office/powerpoint/2010/main" val="3638794469"/>
              </p:ext>
            </p:extLst>
          </p:nvPr>
        </p:nvGraphicFramePr>
        <p:xfrm>
          <a:off x="6278789" y="4572000"/>
          <a:ext cx="654655" cy="762000"/>
        </p:xfrm>
        <a:graphic>
          <a:graphicData uri="http://schemas.openxmlformats.org/presentationml/2006/ole">
            <mc:AlternateContent xmlns:mc="http://schemas.openxmlformats.org/markup-compatibility/2006">
              <mc:Choice xmlns:v="urn:schemas-microsoft-com:vml" Requires="v">
                <p:oleObj spid="_x0000_s3095" name="Worksheet" r:id="rId5" imgW="1800454" imgH="1981505" progId="Excel.Sheet.8">
                  <p:embed/>
                </p:oleObj>
              </mc:Choice>
              <mc:Fallback>
                <p:oleObj name="Worksheet" r:id="rId5" imgW="1800454" imgH="1981505"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8789" y="4572000"/>
                        <a:ext cx="654655" cy="762000"/>
                      </a:xfrm>
                      <a:prstGeom prst="rect">
                        <a:avLst/>
                      </a:prstGeom>
                      <a:noFill/>
                      <a:ln>
                        <a:noFill/>
                      </a:ln>
                      <a:effec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12174850"/>
              </p:ext>
            </p:extLst>
          </p:nvPr>
        </p:nvGraphicFramePr>
        <p:xfrm>
          <a:off x="7116989" y="4953000"/>
          <a:ext cx="655411" cy="762000"/>
        </p:xfrm>
        <a:graphic>
          <a:graphicData uri="http://schemas.openxmlformats.org/presentationml/2006/ole">
            <mc:AlternateContent xmlns:mc="http://schemas.openxmlformats.org/markup-compatibility/2006">
              <mc:Choice xmlns:v="urn:schemas-microsoft-com:vml" Requires="v">
                <p:oleObj spid="_x0000_s3096" name="Worksheet" r:id="rId7" imgW="1810207" imgH="1990954" progId="Excel.Sheet.8">
                  <p:embed/>
                </p:oleObj>
              </mc:Choice>
              <mc:Fallback>
                <p:oleObj name="Worksheet" r:id="rId7" imgW="1810207" imgH="1990954"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6989" y="4953000"/>
                        <a:ext cx="655411" cy="762000"/>
                      </a:xfrm>
                      <a:prstGeom prst="rect">
                        <a:avLst/>
                      </a:prstGeom>
                      <a:noFill/>
                      <a:ln>
                        <a:noFill/>
                      </a:ln>
                      <a:effec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030008377"/>
              </p:ext>
            </p:extLst>
          </p:nvPr>
        </p:nvGraphicFramePr>
        <p:xfrm>
          <a:off x="7955189" y="5029200"/>
          <a:ext cx="655411" cy="762000"/>
        </p:xfrm>
        <a:graphic>
          <a:graphicData uri="http://schemas.openxmlformats.org/presentationml/2006/ole">
            <mc:AlternateContent xmlns:mc="http://schemas.openxmlformats.org/markup-compatibility/2006">
              <mc:Choice xmlns:v="urn:schemas-microsoft-com:vml" Requires="v">
                <p:oleObj spid="_x0000_s3097" name="Worksheet" r:id="rId9" imgW="1819656" imgH="2000707" progId="Excel.Sheet.8">
                  <p:embed/>
                </p:oleObj>
              </mc:Choice>
              <mc:Fallback>
                <p:oleObj name="Worksheet" r:id="rId9" imgW="1819656" imgH="2000707" progId="Excel.Shee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55189" y="5029200"/>
                        <a:ext cx="655411" cy="762000"/>
                      </a:xfrm>
                      <a:prstGeom prst="rect">
                        <a:avLst/>
                      </a:prstGeom>
                      <a:noFill/>
                      <a:ln>
                        <a:noFill/>
                      </a:ln>
                      <a:effec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08942321"/>
              </p:ext>
            </p:extLst>
          </p:nvPr>
        </p:nvGraphicFramePr>
        <p:xfrm>
          <a:off x="5211989" y="2743200"/>
          <a:ext cx="685800" cy="799175"/>
        </p:xfrm>
        <a:graphic>
          <a:graphicData uri="http://schemas.openxmlformats.org/presentationml/2006/ole">
            <mc:AlternateContent xmlns:mc="http://schemas.openxmlformats.org/markup-compatibility/2006">
              <mc:Choice xmlns:v="urn:schemas-microsoft-com:vml" Requires="v">
                <p:oleObj spid="_x0000_s3098" name="Worksheet" r:id="rId11" imgW="1791005" imgH="1972056" progId="Excel.Sheet.8">
                  <p:embed/>
                </p:oleObj>
              </mc:Choice>
              <mc:Fallback>
                <p:oleObj name="Worksheet" r:id="rId11" imgW="1791005" imgH="1972056" progId="Excel.Sheet.8">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11989" y="2743200"/>
                        <a:ext cx="685800" cy="799175"/>
                      </a:xfrm>
                      <a:prstGeom prst="rect">
                        <a:avLst/>
                      </a:prstGeom>
                      <a:noFill/>
                      <a:ln>
                        <a:noFill/>
                      </a:ln>
                      <a:effec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612884465"/>
              </p:ext>
            </p:extLst>
          </p:nvPr>
        </p:nvGraphicFramePr>
        <p:xfrm>
          <a:off x="5516789" y="3733800"/>
          <a:ext cx="654655" cy="762000"/>
        </p:xfrm>
        <a:graphic>
          <a:graphicData uri="http://schemas.openxmlformats.org/presentationml/2006/ole">
            <mc:AlternateContent xmlns:mc="http://schemas.openxmlformats.org/markup-compatibility/2006">
              <mc:Choice xmlns:v="urn:schemas-microsoft-com:vml" Requires="v">
                <p:oleObj spid="_x0000_s3099" name="Worksheet" r:id="rId13" imgW="1800454" imgH="1981505" progId="Excel.Sheet.8">
                  <p:embed/>
                </p:oleObj>
              </mc:Choice>
              <mc:Fallback>
                <p:oleObj name="Worksheet" r:id="rId13" imgW="1800454" imgH="1981505" progId="Excel.Sheet.8">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16789" y="3733800"/>
                        <a:ext cx="654655" cy="762000"/>
                      </a:xfrm>
                      <a:prstGeom prst="rect">
                        <a:avLst/>
                      </a:prstGeom>
                      <a:noFill/>
                      <a:ln>
                        <a:noFill/>
                      </a:ln>
                      <a:effectLst/>
                    </p:spPr>
                  </p:pic>
                </p:oleObj>
              </mc:Fallback>
            </mc:AlternateContent>
          </a:graphicData>
        </a:graphic>
      </p:graphicFrame>
      <p:sp>
        <p:nvSpPr>
          <p:cNvPr id="5" name="Freeform 4"/>
          <p:cNvSpPr/>
          <p:nvPr/>
        </p:nvSpPr>
        <p:spPr bwMode="auto">
          <a:xfrm>
            <a:off x="2733123" y="4075889"/>
            <a:ext cx="2899192" cy="836579"/>
          </a:xfrm>
          <a:custGeom>
            <a:avLst/>
            <a:gdLst>
              <a:gd name="connsiteX0" fmla="*/ 2899192 w 2899192"/>
              <a:gd name="connsiteY0" fmla="*/ 145915 h 836579"/>
              <a:gd name="connsiteX1" fmla="*/ 2568451 w 2899192"/>
              <a:gd name="connsiteY1" fmla="*/ 38911 h 836579"/>
              <a:gd name="connsiteX2" fmla="*/ 2510086 w 2899192"/>
              <a:gd name="connsiteY2" fmla="*/ 19456 h 836579"/>
              <a:gd name="connsiteX3" fmla="*/ 2432264 w 2899192"/>
              <a:gd name="connsiteY3" fmla="*/ 0 h 836579"/>
              <a:gd name="connsiteX4" fmla="*/ 2315532 w 2899192"/>
              <a:gd name="connsiteY4" fmla="*/ 9728 h 836579"/>
              <a:gd name="connsiteX5" fmla="*/ 2257166 w 2899192"/>
              <a:gd name="connsiteY5" fmla="*/ 38911 h 836579"/>
              <a:gd name="connsiteX6" fmla="*/ 2198800 w 2899192"/>
              <a:gd name="connsiteY6" fmla="*/ 68094 h 836579"/>
              <a:gd name="connsiteX7" fmla="*/ 2179345 w 2899192"/>
              <a:gd name="connsiteY7" fmla="*/ 97277 h 836579"/>
              <a:gd name="connsiteX8" fmla="*/ 2150162 w 2899192"/>
              <a:gd name="connsiteY8" fmla="*/ 126460 h 836579"/>
              <a:gd name="connsiteX9" fmla="*/ 2140434 w 2899192"/>
              <a:gd name="connsiteY9" fmla="*/ 155643 h 836579"/>
              <a:gd name="connsiteX10" fmla="*/ 2120979 w 2899192"/>
              <a:gd name="connsiteY10" fmla="*/ 184826 h 836579"/>
              <a:gd name="connsiteX11" fmla="*/ 2082068 w 2899192"/>
              <a:gd name="connsiteY11" fmla="*/ 272375 h 836579"/>
              <a:gd name="connsiteX12" fmla="*/ 2052886 w 2899192"/>
              <a:gd name="connsiteY12" fmla="*/ 340468 h 836579"/>
              <a:gd name="connsiteX13" fmla="*/ 2023703 w 2899192"/>
              <a:gd name="connsiteY13" fmla="*/ 389107 h 836579"/>
              <a:gd name="connsiteX14" fmla="*/ 1975064 w 2899192"/>
              <a:gd name="connsiteY14" fmla="*/ 476656 h 836579"/>
              <a:gd name="connsiteX15" fmla="*/ 1945881 w 2899192"/>
              <a:gd name="connsiteY15" fmla="*/ 505839 h 836579"/>
              <a:gd name="connsiteX16" fmla="*/ 1926426 w 2899192"/>
              <a:gd name="connsiteY16" fmla="*/ 535022 h 836579"/>
              <a:gd name="connsiteX17" fmla="*/ 1868060 w 2899192"/>
              <a:gd name="connsiteY17" fmla="*/ 583660 h 836579"/>
              <a:gd name="connsiteX18" fmla="*/ 1838877 w 2899192"/>
              <a:gd name="connsiteY18" fmla="*/ 612843 h 836579"/>
              <a:gd name="connsiteX19" fmla="*/ 1799966 w 2899192"/>
              <a:gd name="connsiteY19" fmla="*/ 632298 h 836579"/>
              <a:gd name="connsiteX20" fmla="*/ 1770783 w 2899192"/>
              <a:gd name="connsiteY20" fmla="*/ 651754 h 836579"/>
              <a:gd name="connsiteX21" fmla="*/ 1712417 w 2899192"/>
              <a:gd name="connsiteY21" fmla="*/ 671209 h 836579"/>
              <a:gd name="connsiteX22" fmla="*/ 1537320 w 2899192"/>
              <a:gd name="connsiteY22" fmla="*/ 661481 h 836579"/>
              <a:gd name="connsiteX23" fmla="*/ 1478954 w 2899192"/>
              <a:gd name="connsiteY23" fmla="*/ 642026 h 836579"/>
              <a:gd name="connsiteX24" fmla="*/ 1440043 w 2899192"/>
              <a:gd name="connsiteY24" fmla="*/ 603115 h 836579"/>
              <a:gd name="connsiteX25" fmla="*/ 1410860 w 2899192"/>
              <a:gd name="connsiteY25" fmla="*/ 573932 h 836579"/>
              <a:gd name="connsiteX26" fmla="*/ 1391405 w 2899192"/>
              <a:gd name="connsiteY26" fmla="*/ 544749 h 836579"/>
              <a:gd name="connsiteX27" fmla="*/ 1342766 w 2899192"/>
              <a:gd name="connsiteY27" fmla="*/ 496111 h 836579"/>
              <a:gd name="connsiteX28" fmla="*/ 1313583 w 2899192"/>
              <a:gd name="connsiteY28" fmla="*/ 466928 h 836579"/>
              <a:gd name="connsiteX29" fmla="*/ 1235762 w 2899192"/>
              <a:gd name="connsiteY29" fmla="*/ 369651 h 836579"/>
              <a:gd name="connsiteX30" fmla="*/ 1206579 w 2899192"/>
              <a:gd name="connsiteY30" fmla="*/ 340468 h 836579"/>
              <a:gd name="connsiteX31" fmla="*/ 1148213 w 2899192"/>
              <a:gd name="connsiteY31" fmla="*/ 311285 h 836579"/>
              <a:gd name="connsiteX32" fmla="*/ 1119030 w 2899192"/>
              <a:gd name="connsiteY32" fmla="*/ 291830 h 836579"/>
              <a:gd name="connsiteX33" fmla="*/ 1041209 w 2899192"/>
              <a:gd name="connsiteY33" fmla="*/ 272375 h 836579"/>
              <a:gd name="connsiteX34" fmla="*/ 1002298 w 2899192"/>
              <a:gd name="connsiteY34" fmla="*/ 262647 h 836579"/>
              <a:gd name="connsiteX35" fmla="*/ 973115 w 2899192"/>
              <a:gd name="connsiteY35" fmla="*/ 252920 h 836579"/>
              <a:gd name="connsiteX36" fmla="*/ 914749 w 2899192"/>
              <a:gd name="connsiteY36" fmla="*/ 243192 h 836579"/>
              <a:gd name="connsiteX37" fmla="*/ 768834 w 2899192"/>
              <a:gd name="connsiteY37" fmla="*/ 262647 h 836579"/>
              <a:gd name="connsiteX38" fmla="*/ 710468 w 2899192"/>
              <a:gd name="connsiteY38" fmla="*/ 282102 h 836579"/>
              <a:gd name="connsiteX39" fmla="*/ 671558 w 2899192"/>
              <a:gd name="connsiteY39" fmla="*/ 291830 h 836579"/>
              <a:gd name="connsiteX40" fmla="*/ 613192 w 2899192"/>
              <a:gd name="connsiteY40" fmla="*/ 321013 h 836579"/>
              <a:gd name="connsiteX41" fmla="*/ 554826 w 2899192"/>
              <a:gd name="connsiteY41" fmla="*/ 340468 h 836579"/>
              <a:gd name="connsiteX42" fmla="*/ 506188 w 2899192"/>
              <a:gd name="connsiteY42" fmla="*/ 369651 h 836579"/>
              <a:gd name="connsiteX43" fmla="*/ 486732 w 2899192"/>
              <a:gd name="connsiteY43" fmla="*/ 389107 h 836579"/>
              <a:gd name="connsiteX44" fmla="*/ 457549 w 2899192"/>
              <a:gd name="connsiteY44" fmla="*/ 398834 h 836579"/>
              <a:gd name="connsiteX45" fmla="*/ 418639 w 2899192"/>
              <a:gd name="connsiteY45" fmla="*/ 418290 h 836579"/>
              <a:gd name="connsiteX46" fmla="*/ 399183 w 2899192"/>
              <a:gd name="connsiteY46" fmla="*/ 437745 h 836579"/>
              <a:gd name="connsiteX47" fmla="*/ 340817 w 2899192"/>
              <a:gd name="connsiteY47" fmla="*/ 466928 h 836579"/>
              <a:gd name="connsiteX48" fmla="*/ 301907 w 2899192"/>
              <a:gd name="connsiteY48" fmla="*/ 496111 h 836579"/>
              <a:gd name="connsiteX49" fmla="*/ 272724 w 2899192"/>
              <a:gd name="connsiteY49" fmla="*/ 515566 h 836579"/>
              <a:gd name="connsiteX50" fmla="*/ 224086 w 2899192"/>
              <a:gd name="connsiteY50" fmla="*/ 564205 h 836579"/>
              <a:gd name="connsiteX51" fmla="*/ 194903 w 2899192"/>
              <a:gd name="connsiteY51" fmla="*/ 583660 h 836579"/>
              <a:gd name="connsiteX52" fmla="*/ 155992 w 2899192"/>
              <a:gd name="connsiteY52" fmla="*/ 632298 h 836579"/>
              <a:gd name="connsiteX53" fmla="*/ 126809 w 2899192"/>
              <a:gd name="connsiteY53" fmla="*/ 651754 h 836579"/>
              <a:gd name="connsiteX54" fmla="*/ 107354 w 2899192"/>
              <a:gd name="connsiteY54" fmla="*/ 680937 h 836579"/>
              <a:gd name="connsiteX55" fmla="*/ 87898 w 2899192"/>
              <a:gd name="connsiteY55" fmla="*/ 700392 h 836579"/>
              <a:gd name="connsiteX56" fmla="*/ 78171 w 2899192"/>
              <a:gd name="connsiteY56" fmla="*/ 729575 h 836579"/>
              <a:gd name="connsiteX57" fmla="*/ 29532 w 2899192"/>
              <a:gd name="connsiteY57" fmla="*/ 768485 h 836579"/>
              <a:gd name="connsiteX58" fmla="*/ 19805 w 2899192"/>
              <a:gd name="connsiteY58" fmla="*/ 797668 h 836579"/>
              <a:gd name="connsiteX59" fmla="*/ 349 w 2899192"/>
              <a:gd name="connsiteY59" fmla="*/ 836579 h 83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899192" h="836579">
                <a:moveTo>
                  <a:pt x="2899192" y="145915"/>
                </a:moveTo>
                <a:lnTo>
                  <a:pt x="2568451" y="38911"/>
                </a:lnTo>
                <a:lnTo>
                  <a:pt x="2510086" y="19456"/>
                </a:lnTo>
                <a:cubicBezTo>
                  <a:pt x="2451392" y="7717"/>
                  <a:pt x="2477133" y="14957"/>
                  <a:pt x="2432264" y="0"/>
                </a:cubicBezTo>
                <a:cubicBezTo>
                  <a:pt x="2393353" y="3243"/>
                  <a:pt x="2354235" y="4567"/>
                  <a:pt x="2315532" y="9728"/>
                </a:cubicBezTo>
                <a:cubicBezTo>
                  <a:pt x="2282192" y="14174"/>
                  <a:pt x="2286975" y="24007"/>
                  <a:pt x="2257166" y="38911"/>
                </a:cubicBezTo>
                <a:cubicBezTo>
                  <a:pt x="2176618" y="79185"/>
                  <a:pt x="2282434" y="12339"/>
                  <a:pt x="2198800" y="68094"/>
                </a:cubicBezTo>
                <a:cubicBezTo>
                  <a:pt x="2192315" y="77822"/>
                  <a:pt x="2186829" y="88296"/>
                  <a:pt x="2179345" y="97277"/>
                </a:cubicBezTo>
                <a:cubicBezTo>
                  <a:pt x="2170538" y="107845"/>
                  <a:pt x="2157793" y="115014"/>
                  <a:pt x="2150162" y="126460"/>
                </a:cubicBezTo>
                <a:cubicBezTo>
                  <a:pt x="2144474" y="134992"/>
                  <a:pt x="2145020" y="146472"/>
                  <a:pt x="2140434" y="155643"/>
                </a:cubicBezTo>
                <a:cubicBezTo>
                  <a:pt x="2135206" y="166100"/>
                  <a:pt x="2125727" y="174142"/>
                  <a:pt x="2120979" y="184826"/>
                </a:cubicBezTo>
                <a:cubicBezTo>
                  <a:pt x="2074677" y="289007"/>
                  <a:pt x="2126097" y="206333"/>
                  <a:pt x="2082068" y="272375"/>
                </a:cubicBezTo>
                <a:cubicBezTo>
                  <a:pt x="2061825" y="353351"/>
                  <a:pt x="2086473" y="273293"/>
                  <a:pt x="2052886" y="340468"/>
                </a:cubicBezTo>
                <a:cubicBezTo>
                  <a:pt x="2027630" y="390980"/>
                  <a:pt x="2061703" y="351105"/>
                  <a:pt x="2023703" y="389107"/>
                </a:cubicBezTo>
                <a:cubicBezTo>
                  <a:pt x="2011470" y="425804"/>
                  <a:pt x="2008513" y="443207"/>
                  <a:pt x="1975064" y="476656"/>
                </a:cubicBezTo>
                <a:cubicBezTo>
                  <a:pt x="1965336" y="486384"/>
                  <a:pt x="1954688" y="495271"/>
                  <a:pt x="1945881" y="505839"/>
                </a:cubicBezTo>
                <a:cubicBezTo>
                  <a:pt x="1938397" y="514820"/>
                  <a:pt x="1933910" y="526041"/>
                  <a:pt x="1926426" y="535022"/>
                </a:cubicBezTo>
                <a:cubicBezTo>
                  <a:pt x="1887672" y="581527"/>
                  <a:pt x="1909798" y="548879"/>
                  <a:pt x="1868060" y="583660"/>
                </a:cubicBezTo>
                <a:cubicBezTo>
                  <a:pt x="1857492" y="592467"/>
                  <a:pt x="1850072" y="604847"/>
                  <a:pt x="1838877" y="612843"/>
                </a:cubicBezTo>
                <a:cubicBezTo>
                  <a:pt x="1827077" y="621272"/>
                  <a:pt x="1812557" y="625103"/>
                  <a:pt x="1799966" y="632298"/>
                </a:cubicBezTo>
                <a:cubicBezTo>
                  <a:pt x="1789815" y="638099"/>
                  <a:pt x="1781467" y="647006"/>
                  <a:pt x="1770783" y="651754"/>
                </a:cubicBezTo>
                <a:cubicBezTo>
                  <a:pt x="1752043" y="660083"/>
                  <a:pt x="1712417" y="671209"/>
                  <a:pt x="1712417" y="671209"/>
                </a:cubicBezTo>
                <a:cubicBezTo>
                  <a:pt x="1654051" y="667966"/>
                  <a:pt x="1595324" y="668732"/>
                  <a:pt x="1537320" y="661481"/>
                </a:cubicBezTo>
                <a:cubicBezTo>
                  <a:pt x="1516971" y="658937"/>
                  <a:pt x="1478954" y="642026"/>
                  <a:pt x="1478954" y="642026"/>
                </a:cubicBezTo>
                <a:lnTo>
                  <a:pt x="1440043" y="603115"/>
                </a:lnTo>
                <a:cubicBezTo>
                  <a:pt x="1430315" y="593387"/>
                  <a:pt x="1418491" y="585379"/>
                  <a:pt x="1410860" y="573932"/>
                </a:cubicBezTo>
                <a:cubicBezTo>
                  <a:pt x="1404375" y="564204"/>
                  <a:pt x="1399104" y="553547"/>
                  <a:pt x="1391405" y="544749"/>
                </a:cubicBezTo>
                <a:cubicBezTo>
                  <a:pt x="1376306" y="527494"/>
                  <a:pt x="1358979" y="512324"/>
                  <a:pt x="1342766" y="496111"/>
                </a:cubicBezTo>
                <a:cubicBezTo>
                  <a:pt x="1333038" y="486383"/>
                  <a:pt x="1321214" y="478375"/>
                  <a:pt x="1313583" y="466928"/>
                </a:cubicBezTo>
                <a:cubicBezTo>
                  <a:pt x="1264498" y="393300"/>
                  <a:pt x="1291207" y="425096"/>
                  <a:pt x="1235762" y="369651"/>
                </a:cubicBezTo>
                <a:cubicBezTo>
                  <a:pt x="1226034" y="359923"/>
                  <a:pt x="1218026" y="348099"/>
                  <a:pt x="1206579" y="340468"/>
                </a:cubicBezTo>
                <a:cubicBezTo>
                  <a:pt x="1122945" y="284713"/>
                  <a:pt x="1228761" y="351559"/>
                  <a:pt x="1148213" y="311285"/>
                </a:cubicBezTo>
                <a:cubicBezTo>
                  <a:pt x="1137756" y="306057"/>
                  <a:pt x="1130017" y="295825"/>
                  <a:pt x="1119030" y="291830"/>
                </a:cubicBezTo>
                <a:cubicBezTo>
                  <a:pt x="1093901" y="282692"/>
                  <a:pt x="1067149" y="278860"/>
                  <a:pt x="1041209" y="272375"/>
                </a:cubicBezTo>
                <a:cubicBezTo>
                  <a:pt x="1028239" y="269132"/>
                  <a:pt x="1014982" y="266875"/>
                  <a:pt x="1002298" y="262647"/>
                </a:cubicBezTo>
                <a:cubicBezTo>
                  <a:pt x="992570" y="259405"/>
                  <a:pt x="983125" y="255144"/>
                  <a:pt x="973115" y="252920"/>
                </a:cubicBezTo>
                <a:cubicBezTo>
                  <a:pt x="953861" y="248641"/>
                  <a:pt x="934204" y="246435"/>
                  <a:pt x="914749" y="243192"/>
                </a:cubicBezTo>
                <a:cubicBezTo>
                  <a:pt x="867913" y="247876"/>
                  <a:pt x="815488" y="249924"/>
                  <a:pt x="768834" y="262647"/>
                </a:cubicBezTo>
                <a:cubicBezTo>
                  <a:pt x="749049" y="268043"/>
                  <a:pt x="730363" y="277128"/>
                  <a:pt x="710468" y="282102"/>
                </a:cubicBezTo>
                <a:cubicBezTo>
                  <a:pt x="697498" y="285345"/>
                  <a:pt x="684413" y="288157"/>
                  <a:pt x="671558" y="291830"/>
                </a:cubicBezTo>
                <a:cubicBezTo>
                  <a:pt x="597053" y="313118"/>
                  <a:pt x="689936" y="286905"/>
                  <a:pt x="613192" y="321013"/>
                </a:cubicBezTo>
                <a:cubicBezTo>
                  <a:pt x="594452" y="329342"/>
                  <a:pt x="554826" y="340468"/>
                  <a:pt x="554826" y="340468"/>
                </a:cubicBezTo>
                <a:cubicBezTo>
                  <a:pt x="505533" y="389764"/>
                  <a:pt x="569325" y="331769"/>
                  <a:pt x="506188" y="369651"/>
                </a:cubicBezTo>
                <a:cubicBezTo>
                  <a:pt x="498323" y="374370"/>
                  <a:pt x="494597" y="384388"/>
                  <a:pt x="486732" y="389107"/>
                </a:cubicBezTo>
                <a:cubicBezTo>
                  <a:pt x="477939" y="394382"/>
                  <a:pt x="466974" y="394795"/>
                  <a:pt x="457549" y="398834"/>
                </a:cubicBezTo>
                <a:cubicBezTo>
                  <a:pt x="444220" y="404546"/>
                  <a:pt x="430705" y="410246"/>
                  <a:pt x="418639" y="418290"/>
                </a:cubicBezTo>
                <a:cubicBezTo>
                  <a:pt x="411008" y="423377"/>
                  <a:pt x="406345" y="432016"/>
                  <a:pt x="399183" y="437745"/>
                </a:cubicBezTo>
                <a:cubicBezTo>
                  <a:pt x="372244" y="459296"/>
                  <a:pt x="371640" y="456653"/>
                  <a:pt x="340817" y="466928"/>
                </a:cubicBezTo>
                <a:cubicBezTo>
                  <a:pt x="327847" y="476656"/>
                  <a:pt x="315100" y="486688"/>
                  <a:pt x="301907" y="496111"/>
                </a:cubicBezTo>
                <a:cubicBezTo>
                  <a:pt x="292394" y="502906"/>
                  <a:pt x="281522" y="507867"/>
                  <a:pt x="272724" y="515566"/>
                </a:cubicBezTo>
                <a:cubicBezTo>
                  <a:pt x="255469" y="530665"/>
                  <a:pt x="243164" y="551487"/>
                  <a:pt x="224086" y="564205"/>
                </a:cubicBezTo>
                <a:cubicBezTo>
                  <a:pt x="214358" y="570690"/>
                  <a:pt x="204032" y="576357"/>
                  <a:pt x="194903" y="583660"/>
                </a:cubicBezTo>
                <a:cubicBezTo>
                  <a:pt x="146771" y="622164"/>
                  <a:pt x="206550" y="581739"/>
                  <a:pt x="155992" y="632298"/>
                </a:cubicBezTo>
                <a:cubicBezTo>
                  <a:pt x="147725" y="640565"/>
                  <a:pt x="136537" y="645269"/>
                  <a:pt x="126809" y="651754"/>
                </a:cubicBezTo>
                <a:cubicBezTo>
                  <a:pt x="120324" y="661482"/>
                  <a:pt x="114657" y="671808"/>
                  <a:pt x="107354" y="680937"/>
                </a:cubicBezTo>
                <a:cubicBezTo>
                  <a:pt x="101625" y="688099"/>
                  <a:pt x="92617" y="692528"/>
                  <a:pt x="87898" y="700392"/>
                </a:cubicBezTo>
                <a:cubicBezTo>
                  <a:pt x="82622" y="709185"/>
                  <a:pt x="83447" y="720782"/>
                  <a:pt x="78171" y="729575"/>
                </a:cubicBezTo>
                <a:cubicBezTo>
                  <a:pt x="68931" y="744975"/>
                  <a:pt x="42785" y="759650"/>
                  <a:pt x="29532" y="768485"/>
                </a:cubicBezTo>
                <a:cubicBezTo>
                  <a:pt x="26290" y="778213"/>
                  <a:pt x="25080" y="788875"/>
                  <a:pt x="19805" y="797668"/>
                </a:cubicBezTo>
                <a:cubicBezTo>
                  <a:pt x="-4237" y="837738"/>
                  <a:pt x="349" y="796619"/>
                  <a:pt x="349" y="836579"/>
                </a:cubicBezTo>
              </a:path>
            </a:pathLst>
          </a:custGeom>
          <a:noFill/>
          <a:ln w="38100" cap="flat" cmpd="sng" algn="ctr">
            <a:solidFill>
              <a:srgbClr val="FF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 name="Freeform 13"/>
          <p:cNvSpPr/>
          <p:nvPr/>
        </p:nvSpPr>
        <p:spPr bwMode="auto">
          <a:xfrm>
            <a:off x="2971800" y="2749686"/>
            <a:ext cx="1951206" cy="609600"/>
          </a:xfrm>
          <a:custGeom>
            <a:avLst/>
            <a:gdLst>
              <a:gd name="connsiteX0" fmla="*/ 2899192 w 2899192"/>
              <a:gd name="connsiteY0" fmla="*/ 145915 h 836579"/>
              <a:gd name="connsiteX1" fmla="*/ 2568451 w 2899192"/>
              <a:gd name="connsiteY1" fmla="*/ 38911 h 836579"/>
              <a:gd name="connsiteX2" fmla="*/ 2510086 w 2899192"/>
              <a:gd name="connsiteY2" fmla="*/ 19456 h 836579"/>
              <a:gd name="connsiteX3" fmla="*/ 2432264 w 2899192"/>
              <a:gd name="connsiteY3" fmla="*/ 0 h 836579"/>
              <a:gd name="connsiteX4" fmla="*/ 2315532 w 2899192"/>
              <a:gd name="connsiteY4" fmla="*/ 9728 h 836579"/>
              <a:gd name="connsiteX5" fmla="*/ 2257166 w 2899192"/>
              <a:gd name="connsiteY5" fmla="*/ 38911 h 836579"/>
              <a:gd name="connsiteX6" fmla="*/ 2198800 w 2899192"/>
              <a:gd name="connsiteY6" fmla="*/ 68094 h 836579"/>
              <a:gd name="connsiteX7" fmla="*/ 2179345 w 2899192"/>
              <a:gd name="connsiteY7" fmla="*/ 97277 h 836579"/>
              <a:gd name="connsiteX8" fmla="*/ 2150162 w 2899192"/>
              <a:gd name="connsiteY8" fmla="*/ 126460 h 836579"/>
              <a:gd name="connsiteX9" fmla="*/ 2140434 w 2899192"/>
              <a:gd name="connsiteY9" fmla="*/ 155643 h 836579"/>
              <a:gd name="connsiteX10" fmla="*/ 2120979 w 2899192"/>
              <a:gd name="connsiteY10" fmla="*/ 184826 h 836579"/>
              <a:gd name="connsiteX11" fmla="*/ 2082068 w 2899192"/>
              <a:gd name="connsiteY11" fmla="*/ 272375 h 836579"/>
              <a:gd name="connsiteX12" fmla="*/ 2052886 w 2899192"/>
              <a:gd name="connsiteY12" fmla="*/ 340468 h 836579"/>
              <a:gd name="connsiteX13" fmla="*/ 2023703 w 2899192"/>
              <a:gd name="connsiteY13" fmla="*/ 389107 h 836579"/>
              <a:gd name="connsiteX14" fmla="*/ 1975064 w 2899192"/>
              <a:gd name="connsiteY14" fmla="*/ 476656 h 836579"/>
              <a:gd name="connsiteX15" fmla="*/ 1945881 w 2899192"/>
              <a:gd name="connsiteY15" fmla="*/ 505839 h 836579"/>
              <a:gd name="connsiteX16" fmla="*/ 1926426 w 2899192"/>
              <a:gd name="connsiteY16" fmla="*/ 535022 h 836579"/>
              <a:gd name="connsiteX17" fmla="*/ 1868060 w 2899192"/>
              <a:gd name="connsiteY17" fmla="*/ 583660 h 836579"/>
              <a:gd name="connsiteX18" fmla="*/ 1838877 w 2899192"/>
              <a:gd name="connsiteY18" fmla="*/ 612843 h 836579"/>
              <a:gd name="connsiteX19" fmla="*/ 1799966 w 2899192"/>
              <a:gd name="connsiteY19" fmla="*/ 632298 h 836579"/>
              <a:gd name="connsiteX20" fmla="*/ 1770783 w 2899192"/>
              <a:gd name="connsiteY20" fmla="*/ 651754 h 836579"/>
              <a:gd name="connsiteX21" fmla="*/ 1712417 w 2899192"/>
              <a:gd name="connsiteY21" fmla="*/ 671209 h 836579"/>
              <a:gd name="connsiteX22" fmla="*/ 1537320 w 2899192"/>
              <a:gd name="connsiteY22" fmla="*/ 661481 h 836579"/>
              <a:gd name="connsiteX23" fmla="*/ 1478954 w 2899192"/>
              <a:gd name="connsiteY23" fmla="*/ 642026 h 836579"/>
              <a:gd name="connsiteX24" fmla="*/ 1440043 w 2899192"/>
              <a:gd name="connsiteY24" fmla="*/ 603115 h 836579"/>
              <a:gd name="connsiteX25" fmla="*/ 1410860 w 2899192"/>
              <a:gd name="connsiteY25" fmla="*/ 573932 h 836579"/>
              <a:gd name="connsiteX26" fmla="*/ 1391405 w 2899192"/>
              <a:gd name="connsiteY26" fmla="*/ 544749 h 836579"/>
              <a:gd name="connsiteX27" fmla="*/ 1342766 w 2899192"/>
              <a:gd name="connsiteY27" fmla="*/ 496111 h 836579"/>
              <a:gd name="connsiteX28" fmla="*/ 1313583 w 2899192"/>
              <a:gd name="connsiteY28" fmla="*/ 466928 h 836579"/>
              <a:gd name="connsiteX29" fmla="*/ 1235762 w 2899192"/>
              <a:gd name="connsiteY29" fmla="*/ 369651 h 836579"/>
              <a:gd name="connsiteX30" fmla="*/ 1206579 w 2899192"/>
              <a:gd name="connsiteY30" fmla="*/ 340468 h 836579"/>
              <a:gd name="connsiteX31" fmla="*/ 1148213 w 2899192"/>
              <a:gd name="connsiteY31" fmla="*/ 311285 h 836579"/>
              <a:gd name="connsiteX32" fmla="*/ 1119030 w 2899192"/>
              <a:gd name="connsiteY32" fmla="*/ 291830 h 836579"/>
              <a:gd name="connsiteX33" fmla="*/ 1041209 w 2899192"/>
              <a:gd name="connsiteY33" fmla="*/ 272375 h 836579"/>
              <a:gd name="connsiteX34" fmla="*/ 1002298 w 2899192"/>
              <a:gd name="connsiteY34" fmla="*/ 262647 h 836579"/>
              <a:gd name="connsiteX35" fmla="*/ 973115 w 2899192"/>
              <a:gd name="connsiteY35" fmla="*/ 252920 h 836579"/>
              <a:gd name="connsiteX36" fmla="*/ 914749 w 2899192"/>
              <a:gd name="connsiteY36" fmla="*/ 243192 h 836579"/>
              <a:gd name="connsiteX37" fmla="*/ 768834 w 2899192"/>
              <a:gd name="connsiteY37" fmla="*/ 262647 h 836579"/>
              <a:gd name="connsiteX38" fmla="*/ 710468 w 2899192"/>
              <a:gd name="connsiteY38" fmla="*/ 282102 h 836579"/>
              <a:gd name="connsiteX39" fmla="*/ 671558 w 2899192"/>
              <a:gd name="connsiteY39" fmla="*/ 291830 h 836579"/>
              <a:gd name="connsiteX40" fmla="*/ 613192 w 2899192"/>
              <a:gd name="connsiteY40" fmla="*/ 321013 h 836579"/>
              <a:gd name="connsiteX41" fmla="*/ 554826 w 2899192"/>
              <a:gd name="connsiteY41" fmla="*/ 340468 h 836579"/>
              <a:gd name="connsiteX42" fmla="*/ 506188 w 2899192"/>
              <a:gd name="connsiteY42" fmla="*/ 369651 h 836579"/>
              <a:gd name="connsiteX43" fmla="*/ 486732 w 2899192"/>
              <a:gd name="connsiteY43" fmla="*/ 389107 h 836579"/>
              <a:gd name="connsiteX44" fmla="*/ 457549 w 2899192"/>
              <a:gd name="connsiteY44" fmla="*/ 398834 h 836579"/>
              <a:gd name="connsiteX45" fmla="*/ 418639 w 2899192"/>
              <a:gd name="connsiteY45" fmla="*/ 418290 h 836579"/>
              <a:gd name="connsiteX46" fmla="*/ 399183 w 2899192"/>
              <a:gd name="connsiteY46" fmla="*/ 437745 h 836579"/>
              <a:gd name="connsiteX47" fmla="*/ 340817 w 2899192"/>
              <a:gd name="connsiteY47" fmla="*/ 466928 h 836579"/>
              <a:gd name="connsiteX48" fmla="*/ 301907 w 2899192"/>
              <a:gd name="connsiteY48" fmla="*/ 496111 h 836579"/>
              <a:gd name="connsiteX49" fmla="*/ 272724 w 2899192"/>
              <a:gd name="connsiteY49" fmla="*/ 515566 h 836579"/>
              <a:gd name="connsiteX50" fmla="*/ 224086 w 2899192"/>
              <a:gd name="connsiteY50" fmla="*/ 564205 h 836579"/>
              <a:gd name="connsiteX51" fmla="*/ 194903 w 2899192"/>
              <a:gd name="connsiteY51" fmla="*/ 583660 h 836579"/>
              <a:gd name="connsiteX52" fmla="*/ 155992 w 2899192"/>
              <a:gd name="connsiteY52" fmla="*/ 632298 h 836579"/>
              <a:gd name="connsiteX53" fmla="*/ 126809 w 2899192"/>
              <a:gd name="connsiteY53" fmla="*/ 651754 h 836579"/>
              <a:gd name="connsiteX54" fmla="*/ 107354 w 2899192"/>
              <a:gd name="connsiteY54" fmla="*/ 680937 h 836579"/>
              <a:gd name="connsiteX55" fmla="*/ 87898 w 2899192"/>
              <a:gd name="connsiteY55" fmla="*/ 700392 h 836579"/>
              <a:gd name="connsiteX56" fmla="*/ 78171 w 2899192"/>
              <a:gd name="connsiteY56" fmla="*/ 729575 h 836579"/>
              <a:gd name="connsiteX57" fmla="*/ 29532 w 2899192"/>
              <a:gd name="connsiteY57" fmla="*/ 768485 h 836579"/>
              <a:gd name="connsiteX58" fmla="*/ 19805 w 2899192"/>
              <a:gd name="connsiteY58" fmla="*/ 797668 h 836579"/>
              <a:gd name="connsiteX59" fmla="*/ 349 w 2899192"/>
              <a:gd name="connsiteY59" fmla="*/ 836579 h 83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899192" h="836579">
                <a:moveTo>
                  <a:pt x="2899192" y="145915"/>
                </a:moveTo>
                <a:lnTo>
                  <a:pt x="2568451" y="38911"/>
                </a:lnTo>
                <a:lnTo>
                  <a:pt x="2510086" y="19456"/>
                </a:lnTo>
                <a:cubicBezTo>
                  <a:pt x="2451392" y="7717"/>
                  <a:pt x="2477133" y="14957"/>
                  <a:pt x="2432264" y="0"/>
                </a:cubicBezTo>
                <a:cubicBezTo>
                  <a:pt x="2393353" y="3243"/>
                  <a:pt x="2354235" y="4567"/>
                  <a:pt x="2315532" y="9728"/>
                </a:cubicBezTo>
                <a:cubicBezTo>
                  <a:pt x="2282192" y="14174"/>
                  <a:pt x="2286975" y="24007"/>
                  <a:pt x="2257166" y="38911"/>
                </a:cubicBezTo>
                <a:cubicBezTo>
                  <a:pt x="2176618" y="79185"/>
                  <a:pt x="2282434" y="12339"/>
                  <a:pt x="2198800" y="68094"/>
                </a:cubicBezTo>
                <a:cubicBezTo>
                  <a:pt x="2192315" y="77822"/>
                  <a:pt x="2186829" y="88296"/>
                  <a:pt x="2179345" y="97277"/>
                </a:cubicBezTo>
                <a:cubicBezTo>
                  <a:pt x="2170538" y="107845"/>
                  <a:pt x="2157793" y="115014"/>
                  <a:pt x="2150162" y="126460"/>
                </a:cubicBezTo>
                <a:cubicBezTo>
                  <a:pt x="2144474" y="134992"/>
                  <a:pt x="2145020" y="146472"/>
                  <a:pt x="2140434" y="155643"/>
                </a:cubicBezTo>
                <a:cubicBezTo>
                  <a:pt x="2135206" y="166100"/>
                  <a:pt x="2125727" y="174142"/>
                  <a:pt x="2120979" y="184826"/>
                </a:cubicBezTo>
                <a:cubicBezTo>
                  <a:pt x="2074677" y="289007"/>
                  <a:pt x="2126097" y="206333"/>
                  <a:pt x="2082068" y="272375"/>
                </a:cubicBezTo>
                <a:cubicBezTo>
                  <a:pt x="2061825" y="353351"/>
                  <a:pt x="2086473" y="273293"/>
                  <a:pt x="2052886" y="340468"/>
                </a:cubicBezTo>
                <a:cubicBezTo>
                  <a:pt x="2027630" y="390980"/>
                  <a:pt x="2061703" y="351105"/>
                  <a:pt x="2023703" y="389107"/>
                </a:cubicBezTo>
                <a:cubicBezTo>
                  <a:pt x="2011470" y="425804"/>
                  <a:pt x="2008513" y="443207"/>
                  <a:pt x="1975064" y="476656"/>
                </a:cubicBezTo>
                <a:cubicBezTo>
                  <a:pt x="1965336" y="486384"/>
                  <a:pt x="1954688" y="495271"/>
                  <a:pt x="1945881" y="505839"/>
                </a:cubicBezTo>
                <a:cubicBezTo>
                  <a:pt x="1938397" y="514820"/>
                  <a:pt x="1933910" y="526041"/>
                  <a:pt x="1926426" y="535022"/>
                </a:cubicBezTo>
                <a:cubicBezTo>
                  <a:pt x="1887672" y="581527"/>
                  <a:pt x="1909798" y="548879"/>
                  <a:pt x="1868060" y="583660"/>
                </a:cubicBezTo>
                <a:cubicBezTo>
                  <a:pt x="1857492" y="592467"/>
                  <a:pt x="1850072" y="604847"/>
                  <a:pt x="1838877" y="612843"/>
                </a:cubicBezTo>
                <a:cubicBezTo>
                  <a:pt x="1827077" y="621272"/>
                  <a:pt x="1812557" y="625103"/>
                  <a:pt x="1799966" y="632298"/>
                </a:cubicBezTo>
                <a:cubicBezTo>
                  <a:pt x="1789815" y="638099"/>
                  <a:pt x="1781467" y="647006"/>
                  <a:pt x="1770783" y="651754"/>
                </a:cubicBezTo>
                <a:cubicBezTo>
                  <a:pt x="1752043" y="660083"/>
                  <a:pt x="1712417" y="671209"/>
                  <a:pt x="1712417" y="671209"/>
                </a:cubicBezTo>
                <a:cubicBezTo>
                  <a:pt x="1654051" y="667966"/>
                  <a:pt x="1595324" y="668732"/>
                  <a:pt x="1537320" y="661481"/>
                </a:cubicBezTo>
                <a:cubicBezTo>
                  <a:pt x="1516971" y="658937"/>
                  <a:pt x="1478954" y="642026"/>
                  <a:pt x="1478954" y="642026"/>
                </a:cubicBezTo>
                <a:lnTo>
                  <a:pt x="1440043" y="603115"/>
                </a:lnTo>
                <a:cubicBezTo>
                  <a:pt x="1430315" y="593387"/>
                  <a:pt x="1418491" y="585379"/>
                  <a:pt x="1410860" y="573932"/>
                </a:cubicBezTo>
                <a:cubicBezTo>
                  <a:pt x="1404375" y="564204"/>
                  <a:pt x="1399104" y="553547"/>
                  <a:pt x="1391405" y="544749"/>
                </a:cubicBezTo>
                <a:cubicBezTo>
                  <a:pt x="1376306" y="527494"/>
                  <a:pt x="1358979" y="512324"/>
                  <a:pt x="1342766" y="496111"/>
                </a:cubicBezTo>
                <a:cubicBezTo>
                  <a:pt x="1333038" y="486383"/>
                  <a:pt x="1321214" y="478375"/>
                  <a:pt x="1313583" y="466928"/>
                </a:cubicBezTo>
                <a:cubicBezTo>
                  <a:pt x="1264498" y="393300"/>
                  <a:pt x="1291207" y="425096"/>
                  <a:pt x="1235762" y="369651"/>
                </a:cubicBezTo>
                <a:cubicBezTo>
                  <a:pt x="1226034" y="359923"/>
                  <a:pt x="1218026" y="348099"/>
                  <a:pt x="1206579" y="340468"/>
                </a:cubicBezTo>
                <a:cubicBezTo>
                  <a:pt x="1122945" y="284713"/>
                  <a:pt x="1228761" y="351559"/>
                  <a:pt x="1148213" y="311285"/>
                </a:cubicBezTo>
                <a:cubicBezTo>
                  <a:pt x="1137756" y="306057"/>
                  <a:pt x="1130017" y="295825"/>
                  <a:pt x="1119030" y="291830"/>
                </a:cubicBezTo>
                <a:cubicBezTo>
                  <a:pt x="1093901" y="282692"/>
                  <a:pt x="1067149" y="278860"/>
                  <a:pt x="1041209" y="272375"/>
                </a:cubicBezTo>
                <a:cubicBezTo>
                  <a:pt x="1028239" y="269132"/>
                  <a:pt x="1014982" y="266875"/>
                  <a:pt x="1002298" y="262647"/>
                </a:cubicBezTo>
                <a:cubicBezTo>
                  <a:pt x="992570" y="259405"/>
                  <a:pt x="983125" y="255144"/>
                  <a:pt x="973115" y="252920"/>
                </a:cubicBezTo>
                <a:cubicBezTo>
                  <a:pt x="953861" y="248641"/>
                  <a:pt x="934204" y="246435"/>
                  <a:pt x="914749" y="243192"/>
                </a:cubicBezTo>
                <a:cubicBezTo>
                  <a:pt x="867913" y="247876"/>
                  <a:pt x="815488" y="249924"/>
                  <a:pt x="768834" y="262647"/>
                </a:cubicBezTo>
                <a:cubicBezTo>
                  <a:pt x="749049" y="268043"/>
                  <a:pt x="730363" y="277128"/>
                  <a:pt x="710468" y="282102"/>
                </a:cubicBezTo>
                <a:cubicBezTo>
                  <a:pt x="697498" y="285345"/>
                  <a:pt x="684413" y="288157"/>
                  <a:pt x="671558" y="291830"/>
                </a:cubicBezTo>
                <a:cubicBezTo>
                  <a:pt x="597053" y="313118"/>
                  <a:pt x="689936" y="286905"/>
                  <a:pt x="613192" y="321013"/>
                </a:cubicBezTo>
                <a:cubicBezTo>
                  <a:pt x="594452" y="329342"/>
                  <a:pt x="554826" y="340468"/>
                  <a:pt x="554826" y="340468"/>
                </a:cubicBezTo>
                <a:cubicBezTo>
                  <a:pt x="505533" y="389764"/>
                  <a:pt x="569325" y="331769"/>
                  <a:pt x="506188" y="369651"/>
                </a:cubicBezTo>
                <a:cubicBezTo>
                  <a:pt x="498323" y="374370"/>
                  <a:pt x="494597" y="384388"/>
                  <a:pt x="486732" y="389107"/>
                </a:cubicBezTo>
                <a:cubicBezTo>
                  <a:pt x="477939" y="394382"/>
                  <a:pt x="466974" y="394795"/>
                  <a:pt x="457549" y="398834"/>
                </a:cubicBezTo>
                <a:cubicBezTo>
                  <a:pt x="444220" y="404546"/>
                  <a:pt x="430705" y="410246"/>
                  <a:pt x="418639" y="418290"/>
                </a:cubicBezTo>
                <a:cubicBezTo>
                  <a:pt x="411008" y="423377"/>
                  <a:pt x="406345" y="432016"/>
                  <a:pt x="399183" y="437745"/>
                </a:cubicBezTo>
                <a:cubicBezTo>
                  <a:pt x="372244" y="459296"/>
                  <a:pt x="371640" y="456653"/>
                  <a:pt x="340817" y="466928"/>
                </a:cubicBezTo>
                <a:cubicBezTo>
                  <a:pt x="327847" y="476656"/>
                  <a:pt x="315100" y="486688"/>
                  <a:pt x="301907" y="496111"/>
                </a:cubicBezTo>
                <a:cubicBezTo>
                  <a:pt x="292394" y="502906"/>
                  <a:pt x="281522" y="507867"/>
                  <a:pt x="272724" y="515566"/>
                </a:cubicBezTo>
                <a:cubicBezTo>
                  <a:pt x="255469" y="530665"/>
                  <a:pt x="243164" y="551487"/>
                  <a:pt x="224086" y="564205"/>
                </a:cubicBezTo>
                <a:cubicBezTo>
                  <a:pt x="214358" y="570690"/>
                  <a:pt x="204032" y="576357"/>
                  <a:pt x="194903" y="583660"/>
                </a:cubicBezTo>
                <a:cubicBezTo>
                  <a:pt x="146771" y="622164"/>
                  <a:pt x="206550" y="581739"/>
                  <a:pt x="155992" y="632298"/>
                </a:cubicBezTo>
                <a:cubicBezTo>
                  <a:pt x="147725" y="640565"/>
                  <a:pt x="136537" y="645269"/>
                  <a:pt x="126809" y="651754"/>
                </a:cubicBezTo>
                <a:cubicBezTo>
                  <a:pt x="120324" y="661482"/>
                  <a:pt x="114657" y="671808"/>
                  <a:pt x="107354" y="680937"/>
                </a:cubicBezTo>
                <a:cubicBezTo>
                  <a:pt x="101625" y="688099"/>
                  <a:pt x="92617" y="692528"/>
                  <a:pt x="87898" y="700392"/>
                </a:cubicBezTo>
                <a:cubicBezTo>
                  <a:pt x="82622" y="709185"/>
                  <a:pt x="83447" y="720782"/>
                  <a:pt x="78171" y="729575"/>
                </a:cubicBezTo>
                <a:cubicBezTo>
                  <a:pt x="68931" y="744975"/>
                  <a:pt x="42785" y="759650"/>
                  <a:pt x="29532" y="768485"/>
                </a:cubicBezTo>
                <a:cubicBezTo>
                  <a:pt x="26290" y="778213"/>
                  <a:pt x="25080" y="788875"/>
                  <a:pt x="19805" y="797668"/>
                </a:cubicBezTo>
                <a:cubicBezTo>
                  <a:pt x="-4237" y="837738"/>
                  <a:pt x="349" y="796619"/>
                  <a:pt x="349" y="836579"/>
                </a:cubicBezTo>
              </a:path>
            </a:pathLst>
          </a:custGeom>
          <a:noFill/>
          <a:ln w="38100" cap="flat" cmpd="sng" algn="ctr">
            <a:solidFill>
              <a:srgbClr val="FF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 name="TextBox 12"/>
          <p:cNvSpPr txBox="1"/>
          <p:nvPr/>
        </p:nvSpPr>
        <p:spPr>
          <a:xfrm>
            <a:off x="1831067" y="3706557"/>
            <a:ext cx="675185" cy="369332"/>
          </a:xfrm>
          <a:prstGeom prst="rect">
            <a:avLst/>
          </a:prstGeom>
          <a:noFill/>
        </p:spPr>
        <p:txBody>
          <a:bodyPr wrap="none" rtlCol="0">
            <a:spAutoFit/>
          </a:bodyPr>
          <a:lstStyle/>
          <a:p>
            <a:r>
              <a:rPr lang="en-US" dirty="0" smtClean="0">
                <a:solidFill>
                  <a:schemeClr val="tx2"/>
                </a:solidFill>
              </a:rPr>
              <a:t>ANR</a:t>
            </a:r>
            <a:endParaRPr lang="en-US" dirty="0">
              <a:solidFill>
                <a:schemeClr val="tx2"/>
              </a:solidFill>
            </a:endParaRPr>
          </a:p>
        </p:txBody>
      </p:sp>
    </p:spTree>
    <p:extLst>
      <p:ext uri="{BB962C8B-B14F-4D97-AF65-F5344CB8AC3E}">
        <p14:creationId xmlns:p14="http://schemas.microsoft.com/office/powerpoint/2010/main" val="1795693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4294967295"/>
          </p:nvPr>
        </p:nvSpPr>
        <p:spPr>
          <a:xfrm>
            <a:off x="6553200" y="6248400"/>
            <a:ext cx="1905000" cy="457200"/>
          </a:xfrm>
          <a:prstGeom prst="rect">
            <a:avLst/>
          </a:prstGeom>
          <a:noFill/>
        </p:spPr>
        <p:txBody>
          <a:bodyPr/>
          <a:lstStyle/>
          <a:p>
            <a:pPr eaLnBrk="0" fontAlgn="base" hangingPunct="0">
              <a:spcBef>
                <a:spcPct val="0"/>
              </a:spcBef>
              <a:spcAft>
                <a:spcPct val="0"/>
              </a:spcAft>
            </a:pPr>
            <a:fld id="{8B263FD5-B880-485C-B901-23830A1A9D24}" type="slidenum">
              <a:rPr lang="en-US" sz="2400">
                <a:solidFill>
                  <a:srgbClr val="FFFFFF"/>
                </a:solidFill>
                <a:latin typeface="Times" pitchFamily="-28" charset="0"/>
              </a:rPr>
              <a:pPr eaLnBrk="0" fontAlgn="base" hangingPunct="0">
                <a:spcBef>
                  <a:spcPct val="0"/>
                </a:spcBef>
                <a:spcAft>
                  <a:spcPct val="0"/>
                </a:spcAft>
              </a:pPr>
              <a:t>25</a:t>
            </a:fld>
            <a:endParaRPr lang="en-US" sz="2400">
              <a:solidFill>
                <a:srgbClr val="FFFFFF"/>
              </a:solidFill>
              <a:latin typeface="Times" pitchFamily="-28" charset="0"/>
            </a:endParaRPr>
          </a:p>
        </p:txBody>
      </p:sp>
      <p:grpSp>
        <p:nvGrpSpPr>
          <p:cNvPr id="2" name="Group 34"/>
          <p:cNvGrpSpPr>
            <a:grpSpLocks/>
          </p:cNvGrpSpPr>
          <p:nvPr/>
        </p:nvGrpSpPr>
        <p:grpSpPr bwMode="auto">
          <a:xfrm>
            <a:off x="176213" y="1384300"/>
            <a:ext cx="8967787" cy="5473700"/>
            <a:chOff x="113" y="799"/>
            <a:chExt cx="5649" cy="3448"/>
          </a:xfrm>
        </p:grpSpPr>
        <p:pic>
          <p:nvPicPr>
            <p:cNvPr id="23558" name="Picture 33" descr="abombwatchers"/>
            <p:cNvPicPr>
              <a:picLocks noChangeAspect="1" noChangeArrowheads="1"/>
            </p:cNvPicPr>
            <p:nvPr/>
          </p:nvPicPr>
          <p:blipFill>
            <a:blip r:embed="rId2" cstate="print"/>
            <a:srcRect/>
            <a:stretch>
              <a:fillRect/>
            </a:stretch>
          </p:blipFill>
          <p:spPr bwMode="auto">
            <a:xfrm>
              <a:off x="3651" y="3657"/>
              <a:ext cx="1192" cy="557"/>
            </a:xfrm>
            <a:prstGeom prst="rect">
              <a:avLst/>
            </a:prstGeom>
            <a:noFill/>
            <a:ln w="9525">
              <a:noFill/>
              <a:miter lim="800000"/>
              <a:headEnd/>
              <a:tailEnd/>
            </a:ln>
          </p:spPr>
        </p:pic>
        <p:pic>
          <p:nvPicPr>
            <p:cNvPr id="23559" name="Picture 25" descr="8e2b92c008a086ad431db010"/>
            <p:cNvPicPr>
              <a:picLocks noChangeAspect="1" noChangeArrowheads="1"/>
            </p:cNvPicPr>
            <p:nvPr/>
          </p:nvPicPr>
          <p:blipFill>
            <a:blip r:embed="rId3" cstate="print"/>
            <a:srcRect/>
            <a:stretch>
              <a:fillRect/>
            </a:stretch>
          </p:blipFill>
          <p:spPr bwMode="auto">
            <a:xfrm>
              <a:off x="1292" y="799"/>
              <a:ext cx="1588" cy="1633"/>
            </a:xfrm>
            <a:prstGeom prst="rect">
              <a:avLst/>
            </a:prstGeom>
            <a:noFill/>
            <a:ln w="9525">
              <a:noFill/>
              <a:miter lim="800000"/>
              <a:headEnd/>
              <a:tailEnd/>
            </a:ln>
          </p:spPr>
        </p:pic>
        <p:pic>
          <p:nvPicPr>
            <p:cNvPr id="23560" name="Picture 21"/>
            <p:cNvPicPr>
              <a:picLocks noChangeAspect="1" noChangeArrowheads="1"/>
            </p:cNvPicPr>
            <p:nvPr/>
          </p:nvPicPr>
          <p:blipFill>
            <a:blip r:embed="rId4" cstate="print"/>
            <a:srcRect/>
            <a:stretch>
              <a:fillRect/>
            </a:stretch>
          </p:blipFill>
          <p:spPr bwMode="auto">
            <a:xfrm>
              <a:off x="3894" y="845"/>
              <a:ext cx="1866" cy="1878"/>
            </a:xfrm>
            <a:prstGeom prst="rect">
              <a:avLst/>
            </a:prstGeom>
            <a:noFill/>
            <a:ln w="9525">
              <a:noFill/>
              <a:miter lim="800000"/>
              <a:headEnd/>
              <a:tailEnd/>
            </a:ln>
          </p:spPr>
        </p:pic>
        <p:pic>
          <p:nvPicPr>
            <p:cNvPr id="23561" name="Picture 19" descr="attachment"/>
            <p:cNvPicPr>
              <a:picLocks noChangeAspect="1" noChangeArrowheads="1"/>
            </p:cNvPicPr>
            <p:nvPr/>
          </p:nvPicPr>
          <p:blipFill>
            <a:blip r:embed="rId5" cstate="print"/>
            <a:srcRect/>
            <a:stretch>
              <a:fillRect/>
            </a:stretch>
          </p:blipFill>
          <p:spPr bwMode="auto">
            <a:xfrm>
              <a:off x="1292" y="2432"/>
              <a:ext cx="1006" cy="1769"/>
            </a:xfrm>
            <a:prstGeom prst="rect">
              <a:avLst/>
            </a:prstGeom>
            <a:noFill/>
            <a:ln w="9525">
              <a:noFill/>
              <a:miter lim="800000"/>
              <a:headEnd/>
              <a:tailEnd/>
            </a:ln>
          </p:spPr>
        </p:pic>
        <p:pic>
          <p:nvPicPr>
            <p:cNvPr id="23562" name="Picture 5" descr="215px-Metropolisposter"/>
            <p:cNvPicPr>
              <a:picLocks noChangeAspect="1" noChangeArrowheads="1"/>
            </p:cNvPicPr>
            <p:nvPr/>
          </p:nvPicPr>
          <p:blipFill>
            <a:blip r:embed="rId6" cstate="print"/>
            <a:srcRect/>
            <a:stretch>
              <a:fillRect/>
            </a:stretch>
          </p:blipFill>
          <p:spPr bwMode="auto">
            <a:xfrm>
              <a:off x="2835" y="845"/>
              <a:ext cx="1089" cy="2177"/>
            </a:xfrm>
            <a:prstGeom prst="rect">
              <a:avLst/>
            </a:prstGeom>
            <a:noFill/>
            <a:ln w="9525">
              <a:noFill/>
              <a:miter lim="800000"/>
              <a:headEnd/>
              <a:tailEnd/>
            </a:ln>
          </p:spPr>
        </p:pic>
        <p:pic>
          <p:nvPicPr>
            <p:cNvPr id="23563" name="Picture 7" descr="First edition cover"/>
            <p:cNvPicPr>
              <a:picLocks noChangeAspect="1" noChangeArrowheads="1"/>
            </p:cNvPicPr>
            <p:nvPr/>
          </p:nvPicPr>
          <p:blipFill>
            <a:blip r:embed="rId7" cstate="print"/>
            <a:srcRect/>
            <a:stretch>
              <a:fillRect/>
            </a:stretch>
          </p:blipFill>
          <p:spPr bwMode="auto">
            <a:xfrm>
              <a:off x="113" y="2387"/>
              <a:ext cx="1152" cy="1860"/>
            </a:xfrm>
            <a:prstGeom prst="rect">
              <a:avLst/>
            </a:prstGeom>
            <a:noFill/>
            <a:ln w="9525">
              <a:noFill/>
              <a:miter lim="800000"/>
              <a:headEnd/>
              <a:tailEnd/>
            </a:ln>
          </p:spPr>
        </p:pic>
        <p:pic>
          <p:nvPicPr>
            <p:cNvPr id="23564" name="Picture 9" descr="File:JohnWyndham TheDayOfTheTriffids.jpg"/>
            <p:cNvPicPr>
              <a:picLocks noChangeAspect="1" noChangeArrowheads="1"/>
            </p:cNvPicPr>
            <p:nvPr/>
          </p:nvPicPr>
          <p:blipFill>
            <a:blip r:embed="rId8" cstate="print"/>
            <a:srcRect/>
            <a:stretch>
              <a:fillRect/>
            </a:stretch>
          </p:blipFill>
          <p:spPr bwMode="auto">
            <a:xfrm>
              <a:off x="158" y="799"/>
              <a:ext cx="1099" cy="1633"/>
            </a:xfrm>
            <a:prstGeom prst="rect">
              <a:avLst/>
            </a:prstGeom>
            <a:noFill/>
            <a:ln w="9525">
              <a:noFill/>
              <a:miter lim="800000"/>
              <a:headEnd/>
              <a:tailEnd/>
            </a:ln>
          </p:spPr>
        </p:pic>
        <p:pic>
          <p:nvPicPr>
            <p:cNvPr id="23565" name="Picture 16"/>
            <p:cNvPicPr>
              <a:picLocks noChangeAspect="1" noChangeArrowheads="1"/>
            </p:cNvPicPr>
            <p:nvPr/>
          </p:nvPicPr>
          <p:blipFill>
            <a:blip r:embed="rId9" cstate="print"/>
            <a:srcRect/>
            <a:stretch>
              <a:fillRect/>
            </a:stretch>
          </p:blipFill>
          <p:spPr bwMode="auto">
            <a:xfrm>
              <a:off x="4694" y="2614"/>
              <a:ext cx="1068" cy="1606"/>
            </a:xfrm>
            <a:prstGeom prst="rect">
              <a:avLst/>
            </a:prstGeom>
            <a:noFill/>
            <a:ln w="9525">
              <a:noFill/>
              <a:miter lim="800000"/>
              <a:headEnd/>
              <a:tailEnd/>
            </a:ln>
          </p:spPr>
        </p:pic>
        <p:pic>
          <p:nvPicPr>
            <p:cNvPr id="23566" name="Picture 23" descr="File:Nighthawks.jpg"/>
            <p:cNvPicPr>
              <a:picLocks noChangeAspect="1" noChangeArrowheads="1"/>
            </p:cNvPicPr>
            <p:nvPr/>
          </p:nvPicPr>
          <p:blipFill>
            <a:blip r:embed="rId10" cstate="print"/>
            <a:srcRect/>
            <a:stretch>
              <a:fillRect/>
            </a:stretch>
          </p:blipFill>
          <p:spPr bwMode="auto">
            <a:xfrm>
              <a:off x="2925" y="2750"/>
              <a:ext cx="1765" cy="962"/>
            </a:xfrm>
            <a:prstGeom prst="rect">
              <a:avLst/>
            </a:prstGeom>
            <a:noFill/>
            <a:ln w="9525">
              <a:noFill/>
              <a:miter lim="800000"/>
              <a:headEnd/>
              <a:tailEnd/>
            </a:ln>
          </p:spPr>
        </p:pic>
        <p:pic>
          <p:nvPicPr>
            <p:cNvPr id="23567" name="Picture 27" descr="neuromancer"/>
            <p:cNvPicPr>
              <a:picLocks noChangeAspect="1" noChangeArrowheads="1"/>
            </p:cNvPicPr>
            <p:nvPr/>
          </p:nvPicPr>
          <p:blipFill>
            <a:blip r:embed="rId11" cstate="print"/>
            <a:srcRect/>
            <a:stretch>
              <a:fillRect/>
            </a:stretch>
          </p:blipFill>
          <p:spPr bwMode="auto">
            <a:xfrm>
              <a:off x="2290" y="2160"/>
              <a:ext cx="600" cy="1032"/>
            </a:xfrm>
            <a:prstGeom prst="rect">
              <a:avLst/>
            </a:prstGeom>
            <a:noFill/>
            <a:ln w="9525">
              <a:noFill/>
              <a:miter lim="800000"/>
              <a:headEnd/>
              <a:tailEnd/>
            </a:ln>
          </p:spPr>
        </p:pic>
        <p:pic>
          <p:nvPicPr>
            <p:cNvPr id="23568" name="Picture 29" descr="Player Piano"/>
            <p:cNvPicPr>
              <a:picLocks noChangeAspect="1" noChangeArrowheads="1"/>
            </p:cNvPicPr>
            <p:nvPr/>
          </p:nvPicPr>
          <p:blipFill>
            <a:blip r:embed="rId12" cstate="print"/>
            <a:srcRect/>
            <a:stretch>
              <a:fillRect/>
            </a:stretch>
          </p:blipFill>
          <p:spPr bwMode="auto">
            <a:xfrm>
              <a:off x="2290" y="3203"/>
              <a:ext cx="627" cy="972"/>
            </a:xfrm>
            <a:prstGeom prst="rect">
              <a:avLst/>
            </a:prstGeom>
            <a:noFill/>
            <a:ln w="9525">
              <a:noFill/>
              <a:miter lim="800000"/>
              <a:headEnd/>
              <a:tailEnd/>
            </a:ln>
          </p:spPr>
        </p:pic>
        <p:pic>
          <p:nvPicPr>
            <p:cNvPr id="23569" name="Picture 31" descr="on_the_beach"/>
            <p:cNvPicPr>
              <a:picLocks noChangeAspect="1" noChangeArrowheads="1"/>
            </p:cNvPicPr>
            <p:nvPr/>
          </p:nvPicPr>
          <p:blipFill>
            <a:blip r:embed="rId13" cstate="print"/>
            <a:srcRect/>
            <a:stretch>
              <a:fillRect/>
            </a:stretch>
          </p:blipFill>
          <p:spPr bwMode="auto">
            <a:xfrm>
              <a:off x="2880" y="2750"/>
              <a:ext cx="862" cy="1406"/>
            </a:xfrm>
            <a:prstGeom prst="rect">
              <a:avLst/>
            </a:prstGeom>
            <a:noFill/>
            <a:ln w="9525">
              <a:noFill/>
              <a:miter lim="800000"/>
              <a:headEnd/>
              <a:tailEnd/>
            </a:ln>
          </p:spPr>
        </p:pic>
      </p:grpSp>
      <p:sp>
        <p:nvSpPr>
          <p:cNvPr id="23556" name="Rectangle 2"/>
          <p:cNvSpPr>
            <a:spLocks noGrp="1" noChangeArrowheads="1"/>
          </p:cNvSpPr>
          <p:nvPr>
            <p:ph type="title"/>
          </p:nvPr>
        </p:nvSpPr>
        <p:spPr>
          <a:xfrm>
            <a:off x="685800" y="762000"/>
            <a:ext cx="7772400" cy="838200"/>
          </a:xfrm>
        </p:spPr>
        <p:txBody>
          <a:bodyPr/>
          <a:lstStyle/>
          <a:p>
            <a:r>
              <a:rPr lang="en-GB" sz="2000" dirty="0" smtClean="0"/>
              <a:t>Modernity and the risk society</a:t>
            </a:r>
          </a:p>
        </p:txBody>
      </p:sp>
      <p:sp>
        <p:nvSpPr>
          <p:cNvPr id="176131" name="Rectangle 3"/>
          <p:cNvSpPr>
            <a:spLocks noGrp="1" noChangeArrowheads="1"/>
          </p:cNvSpPr>
          <p:nvPr>
            <p:ph type="body" idx="1"/>
          </p:nvPr>
        </p:nvSpPr>
        <p:spPr>
          <a:xfrm>
            <a:off x="323850" y="1773238"/>
            <a:ext cx="8640763" cy="4248150"/>
          </a:xfrm>
          <a:solidFill>
            <a:srgbClr val="C0C0C0">
              <a:alpha val="74901"/>
            </a:srgbClr>
          </a:solidFill>
        </p:spPr>
        <p:txBody>
          <a:bodyPr/>
          <a:lstStyle/>
          <a:p>
            <a:pPr>
              <a:lnSpc>
                <a:spcPct val="80000"/>
              </a:lnSpc>
            </a:pPr>
            <a:r>
              <a:rPr lang="en-GB" sz="2000" b="1" smtClean="0">
                <a:solidFill>
                  <a:srgbClr val="000000"/>
                </a:solidFill>
              </a:rPr>
              <a:t>Current theoretical background developed by Anthony Giddens (LSE) and Ulrich Beck (Munich/LSE):</a:t>
            </a:r>
          </a:p>
          <a:p>
            <a:pPr lvl="1">
              <a:lnSpc>
                <a:spcPct val="80000"/>
              </a:lnSpc>
            </a:pPr>
            <a:r>
              <a:rPr lang="en-GB" sz="2000" b="1" smtClean="0">
                <a:solidFill>
                  <a:srgbClr val="000000"/>
                </a:solidFill>
              </a:rPr>
              <a:t>Function of modernity: greatest risks now come from actions of society not the external world</a:t>
            </a:r>
          </a:p>
          <a:p>
            <a:pPr lvl="1">
              <a:lnSpc>
                <a:spcPct val="80000"/>
              </a:lnSpc>
            </a:pPr>
            <a:endParaRPr lang="en-GB" sz="2000" b="1" smtClean="0">
              <a:solidFill>
                <a:srgbClr val="000000"/>
              </a:solidFill>
            </a:endParaRPr>
          </a:p>
          <a:p>
            <a:pPr>
              <a:lnSpc>
                <a:spcPct val="80000"/>
              </a:lnSpc>
            </a:pPr>
            <a:r>
              <a:rPr lang="en-GB" sz="2000" b="1" smtClean="0">
                <a:solidFill>
                  <a:srgbClr val="000000"/>
                </a:solidFill>
              </a:rPr>
              <a:t>Sociology-speak: Risk perception has both contextual and individualistic components, or;</a:t>
            </a:r>
          </a:p>
          <a:p>
            <a:pPr>
              <a:lnSpc>
                <a:spcPct val="80000"/>
              </a:lnSpc>
            </a:pPr>
            <a:r>
              <a:rPr lang="en-GB" sz="2000" b="1" smtClean="0">
                <a:solidFill>
                  <a:srgbClr val="000000"/>
                </a:solidFill>
              </a:rPr>
              <a:t>Science-speak: Risk perception is a P</a:t>
            </a:r>
            <a:r>
              <a:rPr lang="en-GB" sz="2000" b="1" smtClean="0">
                <a:solidFill>
                  <a:srgbClr val="000000"/>
                </a:solidFill>
                <a:sym typeface="Symbol" pitchFamily="18" charset="2"/>
              </a:rPr>
              <a:t>E interaction</a:t>
            </a:r>
          </a:p>
          <a:p>
            <a:pPr>
              <a:lnSpc>
                <a:spcPct val="80000"/>
              </a:lnSpc>
            </a:pPr>
            <a:endParaRPr lang="en-GB" sz="2000" b="1" smtClean="0">
              <a:solidFill>
                <a:srgbClr val="000000"/>
              </a:solidFill>
              <a:sym typeface="Symbol" pitchFamily="18" charset="2"/>
            </a:endParaRPr>
          </a:p>
          <a:p>
            <a:pPr>
              <a:lnSpc>
                <a:spcPct val="80000"/>
              </a:lnSpc>
            </a:pPr>
            <a:r>
              <a:rPr lang="en-GB" sz="2000" b="1" smtClean="0">
                <a:solidFill>
                  <a:srgbClr val="000000"/>
                </a:solidFill>
              </a:rPr>
              <a:t>An historical emphasis on farmer typologies (i.e. risk-behaviour phenotypes). </a:t>
            </a:r>
          </a:p>
          <a:p>
            <a:pPr lvl="1">
              <a:lnSpc>
                <a:spcPct val="80000"/>
              </a:lnSpc>
            </a:pPr>
            <a:r>
              <a:rPr lang="en-GB" sz="1800" b="1" smtClean="0">
                <a:solidFill>
                  <a:srgbClr val="000000"/>
                </a:solidFill>
              </a:rPr>
              <a:t>Rodger’s work on diffusion of innovations</a:t>
            </a:r>
          </a:p>
          <a:p>
            <a:pPr lvl="1">
              <a:lnSpc>
                <a:spcPct val="80000"/>
              </a:lnSpc>
            </a:pPr>
            <a:r>
              <a:rPr lang="en-GB" sz="1800" b="1" smtClean="0">
                <a:solidFill>
                  <a:srgbClr val="000000"/>
                </a:solidFill>
              </a:rPr>
              <a:t>David Pannell (WA) perspectives from Ag. Econ.</a:t>
            </a:r>
          </a:p>
          <a:p>
            <a:pPr lvl="1">
              <a:lnSpc>
                <a:spcPct val="80000"/>
              </a:lnSpc>
            </a:pPr>
            <a:r>
              <a:rPr lang="en-GB" sz="1800" b="1" smtClean="0">
                <a:solidFill>
                  <a:srgbClr val="000000"/>
                </a:solidFill>
              </a:rPr>
              <a:t>Edinburgh farmer scales Ian Deary, Joyce Willock (+others)</a:t>
            </a:r>
          </a:p>
          <a:p>
            <a:pPr>
              <a:lnSpc>
                <a:spcPct val="80000"/>
              </a:lnSpc>
            </a:pPr>
            <a:endParaRPr lang="en-GB" sz="2000" b="1" smtClean="0">
              <a:solidFill>
                <a:srgbClr val="000000"/>
              </a:solidFill>
            </a:endParaRPr>
          </a:p>
          <a:p>
            <a:pPr>
              <a:lnSpc>
                <a:spcPct val="80000"/>
              </a:lnSpc>
              <a:buFontTx/>
              <a:buNone/>
            </a:pPr>
            <a:endParaRPr lang="en-GB" sz="2000" b="1" smtClean="0">
              <a:solidFill>
                <a:srgbClr val="000000"/>
              </a:solidFill>
            </a:endParaRPr>
          </a:p>
        </p:txBody>
      </p:sp>
    </p:spTree>
    <p:extLst>
      <p:ext uri="{BB962C8B-B14F-4D97-AF65-F5344CB8AC3E}">
        <p14:creationId xmlns:p14="http://schemas.microsoft.com/office/powerpoint/2010/main" val="283013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13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613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613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613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613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613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613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61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mtClean="0"/>
              <a:t>Followers are diverse</a:t>
            </a:r>
          </a:p>
        </p:txBody>
      </p:sp>
      <p:sp>
        <p:nvSpPr>
          <p:cNvPr id="8195" name="Slide Number Placeholder 2"/>
          <p:cNvSpPr>
            <a:spLocks noGrp="1"/>
          </p:cNvSpPr>
          <p:nvPr>
            <p:ph type="sldNum" sz="quarter" idx="4294967295"/>
          </p:nvPr>
        </p:nvSpPr>
        <p:spPr>
          <a:xfrm>
            <a:off x="8416925" y="6454775"/>
            <a:ext cx="692150" cy="358775"/>
          </a:xfrm>
          <a:prstGeom prst="rect">
            <a:avLst/>
          </a:prstGeom>
          <a:noFill/>
        </p:spPr>
        <p:txBody>
          <a:bodyPr/>
          <a:lstStyle/>
          <a:p>
            <a:pPr eaLnBrk="0" fontAlgn="base" hangingPunct="0">
              <a:spcBef>
                <a:spcPct val="0"/>
              </a:spcBef>
              <a:spcAft>
                <a:spcPct val="0"/>
              </a:spcAft>
            </a:pPr>
            <a:fld id="{5A5E6CEF-F7DA-4F63-A0F5-9D70C507585B}" type="slidenum">
              <a:rPr lang="en-US" sz="2400">
                <a:solidFill>
                  <a:srgbClr val="FFFFFF"/>
                </a:solidFill>
                <a:latin typeface="Times" pitchFamily="-28" charset="0"/>
              </a:rPr>
              <a:pPr eaLnBrk="0" fontAlgn="base" hangingPunct="0">
                <a:spcBef>
                  <a:spcPct val="0"/>
                </a:spcBef>
                <a:spcAft>
                  <a:spcPct val="0"/>
                </a:spcAft>
              </a:pPr>
              <a:t>26</a:t>
            </a:fld>
            <a:endParaRPr lang="en-US" sz="2400">
              <a:solidFill>
                <a:srgbClr val="FFFFFF"/>
              </a:solidFill>
              <a:latin typeface="Times" pitchFamily="-28" charset="0"/>
            </a:endParaRPr>
          </a:p>
        </p:txBody>
      </p:sp>
      <p:pic>
        <p:nvPicPr>
          <p:cNvPr id="8196" name="Picture 2" descr="Ortolani_Fig1"/>
          <p:cNvPicPr>
            <a:picLocks noChangeAspect="1" noChangeArrowheads="1"/>
          </p:cNvPicPr>
          <p:nvPr/>
        </p:nvPicPr>
        <p:blipFill>
          <a:blip r:embed="rId2" cstate="print"/>
          <a:srcRect/>
          <a:stretch>
            <a:fillRect/>
          </a:stretch>
        </p:blipFill>
        <p:spPr bwMode="auto">
          <a:xfrm>
            <a:off x="571500" y="2000250"/>
            <a:ext cx="4329113" cy="3005138"/>
          </a:xfrm>
          <a:prstGeom prst="rect">
            <a:avLst/>
          </a:prstGeom>
          <a:noFill/>
          <a:ln w="9525">
            <a:noFill/>
            <a:miter lim="800000"/>
            <a:headEnd/>
            <a:tailEnd/>
          </a:ln>
        </p:spPr>
      </p:pic>
      <p:pic>
        <p:nvPicPr>
          <p:cNvPr id="8197" name="Picture 3" descr="ortolani_Fig2_2"/>
          <p:cNvPicPr>
            <a:picLocks noChangeAspect="1" noChangeArrowheads="1"/>
          </p:cNvPicPr>
          <p:nvPr/>
        </p:nvPicPr>
        <p:blipFill>
          <a:blip r:embed="rId3" cstate="print"/>
          <a:srcRect/>
          <a:stretch>
            <a:fillRect/>
          </a:stretch>
        </p:blipFill>
        <p:spPr bwMode="auto">
          <a:xfrm>
            <a:off x="4857750" y="3143250"/>
            <a:ext cx="3633788" cy="3424238"/>
          </a:xfrm>
          <a:prstGeom prst="rect">
            <a:avLst/>
          </a:prstGeom>
          <a:noFill/>
          <a:ln w="9525">
            <a:noFill/>
            <a:miter lim="800000"/>
            <a:headEnd/>
            <a:tailEnd/>
          </a:ln>
        </p:spPr>
      </p:pic>
      <p:sp>
        <p:nvSpPr>
          <p:cNvPr id="8198" name="TextBox 6"/>
          <p:cNvSpPr txBox="1">
            <a:spLocks noChangeArrowheads="1"/>
          </p:cNvSpPr>
          <p:nvPr/>
        </p:nvSpPr>
        <p:spPr bwMode="auto">
          <a:xfrm>
            <a:off x="1285875" y="5214938"/>
            <a:ext cx="2492375" cy="64611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a:solidFill>
                  <a:srgbClr val="FFFFFF"/>
                </a:solidFill>
                <a:latin typeface="Times" pitchFamily="-28" charset="0"/>
              </a:rPr>
              <a:t>Group B might be best</a:t>
            </a:r>
            <a:br>
              <a:rPr lang="en-GB" sz="2400">
                <a:solidFill>
                  <a:srgbClr val="FFFFFF"/>
                </a:solidFill>
                <a:latin typeface="Times" pitchFamily="-28" charset="0"/>
              </a:rPr>
            </a:br>
            <a:r>
              <a:rPr lang="en-GB" sz="2400">
                <a:solidFill>
                  <a:srgbClr val="FFFFFF"/>
                </a:solidFill>
                <a:latin typeface="Times" pitchFamily="-28" charset="0"/>
              </a:rPr>
              <a:t>instigators of change</a:t>
            </a:r>
          </a:p>
        </p:txBody>
      </p:sp>
      <p:sp>
        <p:nvSpPr>
          <p:cNvPr id="8199" name="TextBox 7"/>
          <p:cNvSpPr txBox="1">
            <a:spLocks noChangeArrowheads="1"/>
          </p:cNvSpPr>
          <p:nvPr/>
        </p:nvSpPr>
        <p:spPr bwMode="auto">
          <a:xfrm>
            <a:off x="5143500" y="1857375"/>
            <a:ext cx="3044825" cy="92392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a:solidFill>
                  <a:srgbClr val="FFFFFF"/>
                </a:solidFill>
                <a:latin typeface="Times" pitchFamily="-28" charset="0"/>
              </a:rPr>
              <a:t>#8 sees connectedness but</a:t>
            </a:r>
            <a:br>
              <a:rPr lang="en-GB" sz="2400">
                <a:solidFill>
                  <a:srgbClr val="FFFFFF"/>
                </a:solidFill>
                <a:latin typeface="Times" pitchFamily="-28" charset="0"/>
              </a:rPr>
            </a:br>
            <a:r>
              <a:rPr lang="en-GB" sz="2400">
                <a:solidFill>
                  <a:srgbClr val="FFFFFF"/>
                </a:solidFill>
                <a:latin typeface="Times" pitchFamily="-28" charset="0"/>
              </a:rPr>
              <a:t>has relatively low outdegree</a:t>
            </a:r>
            <a:br>
              <a:rPr lang="en-GB" sz="2400">
                <a:solidFill>
                  <a:srgbClr val="FFFFFF"/>
                </a:solidFill>
                <a:latin typeface="Times" pitchFamily="-28" charset="0"/>
              </a:rPr>
            </a:br>
            <a:r>
              <a:rPr lang="en-GB" sz="2400">
                <a:solidFill>
                  <a:srgbClr val="FFFFFF"/>
                </a:solidFill>
                <a:latin typeface="Times" pitchFamily="-28" charset="0"/>
              </a:rPr>
              <a:t>score for AEM</a:t>
            </a:r>
          </a:p>
        </p:txBody>
      </p:sp>
    </p:spTree>
    <p:extLst>
      <p:ext uri="{BB962C8B-B14F-4D97-AF65-F5344CB8AC3E}">
        <p14:creationId xmlns:p14="http://schemas.microsoft.com/office/powerpoint/2010/main" val="2599191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76200"/>
            <a:ext cx="7772400" cy="838200"/>
          </a:xfrm>
        </p:spPr>
        <p:txBody>
          <a:bodyPr/>
          <a:lstStyle/>
          <a:p>
            <a:endParaRPr lang="en-US" dirty="0"/>
          </a:p>
        </p:txBody>
      </p:sp>
      <p:sp>
        <p:nvSpPr>
          <p:cNvPr id="6" name="Footer Placeholder 5"/>
          <p:cNvSpPr>
            <a:spLocks noGrp="1"/>
          </p:cNvSpPr>
          <p:nvPr>
            <p:ph type="ftr" sz="quarter" idx="4294967295"/>
          </p:nvPr>
        </p:nvSpPr>
        <p:spPr>
          <a:xfrm>
            <a:off x="0" y="6245225"/>
            <a:ext cx="2895600" cy="476250"/>
          </a:xfrm>
          <a:prstGeom prst="rect">
            <a:avLst/>
          </a:prstGeom>
        </p:spPr>
        <p:txBody>
          <a:bodyPr/>
          <a:lstStyle/>
          <a:p>
            <a:pPr eaLnBrk="0" fontAlgn="base" hangingPunct="0">
              <a:spcBef>
                <a:spcPct val="0"/>
              </a:spcBef>
              <a:spcAft>
                <a:spcPct val="0"/>
              </a:spcAft>
              <a:defRPr/>
            </a:pPr>
            <a:r>
              <a:rPr lang="en-US" sz="2400">
                <a:solidFill>
                  <a:srgbClr val="FFFFFF"/>
                </a:solidFill>
                <a:latin typeface="Times" pitchFamily="-28" charset="0"/>
              </a:rPr>
              <a:t>slide</a:t>
            </a:r>
          </a:p>
        </p:txBody>
      </p:sp>
      <p:sp>
        <p:nvSpPr>
          <p:cNvPr id="7" name="Slide Number Placeholder 6"/>
          <p:cNvSpPr>
            <a:spLocks noGrp="1"/>
          </p:cNvSpPr>
          <p:nvPr>
            <p:ph type="sldNum" sz="quarter" idx="4294967295"/>
          </p:nvPr>
        </p:nvSpPr>
        <p:spPr>
          <a:xfrm>
            <a:off x="8451850" y="6454775"/>
            <a:ext cx="692150" cy="358775"/>
          </a:xfrm>
          <a:prstGeom prst="rect">
            <a:avLst/>
          </a:prstGeom>
        </p:spPr>
        <p:txBody>
          <a:bodyPr/>
          <a:lstStyle/>
          <a:p>
            <a:pPr eaLnBrk="0" fontAlgn="base" hangingPunct="0">
              <a:spcBef>
                <a:spcPct val="0"/>
              </a:spcBef>
              <a:spcAft>
                <a:spcPct val="0"/>
              </a:spcAft>
              <a:defRPr/>
            </a:pPr>
            <a:fld id="{B6FEA9C7-76AA-4A24-B5F9-6A2C8FBDDCE9}" type="slidenum">
              <a:rPr lang="en-US" sz="2400">
                <a:solidFill>
                  <a:srgbClr val="FFFFFF"/>
                </a:solidFill>
                <a:latin typeface="Times" pitchFamily="-28" charset="0"/>
              </a:rPr>
              <a:pPr eaLnBrk="0" fontAlgn="base" hangingPunct="0">
                <a:spcBef>
                  <a:spcPct val="0"/>
                </a:spcBef>
                <a:spcAft>
                  <a:spcPct val="0"/>
                </a:spcAft>
                <a:defRPr/>
              </a:pPr>
              <a:t>27</a:t>
            </a:fld>
            <a:endParaRPr lang="en-US" sz="2400">
              <a:solidFill>
                <a:srgbClr val="FFFFFF"/>
              </a:solidFill>
              <a:latin typeface="Times" pitchFamily="-2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1016000"/>
            <a:ext cx="4381500" cy="584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3581400" cy="1822563"/>
          </a:xfrm>
          <a:prstGeom prst="rect">
            <a:avLst/>
          </a:prstGeom>
          <a:noFill/>
          <a:ln>
            <a:noFill/>
          </a:ln>
          <a:effectLst>
            <a:outerShdw blurRad="787400" dist="838200" dir="19860000" sx="73000" sy="73000" algn="ctr" rotWithShape="0">
              <a:srgbClr val="000000">
                <a:alpha val="22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4256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7"/>
          <p:cNvSpPr>
            <a:spLocks noGrp="1"/>
          </p:cNvSpPr>
          <p:nvPr>
            <p:ph type="sldNum" sz="quarter" idx="12"/>
          </p:nvPr>
        </p:nvSpPr>
        <p:spPr>
          <a:noFill/>
        </p:spPr>
        <p:txBody>
          <a:bodyPr/>
          <a:lstStyle/>
          <a:p>
            <a:fld id="{C0F7B358-67B5-4BF4-924A-FD18CFB5AB56}" type="slidenum">
              <a:rPr lang="en-US" smtClean="0">
                <a:solidFill>
                  <a:srgbClr val="FFFFFF"/>
                </a:solidFill>
              </a:rPr>
              <a:pPr/>
              <a:t>28</a:t>
            </a:fld>
            <a:endParaRPr lang="en-US" smtClean="0">
              <a:solidFill>
                <a:srgbClr val="FFFFFF"/>
              </a:solidFill>
            </a:endParaRPr>
          </a:p>
        </p:txBody>
      </p:sp>
      <p:grpSp>
        <p:nvGrpSpPr>
          <p:cNvPr id="2" name="Group 2"/>
          <p:cNvGrpSpPr>
            <a:grpSpLocks/>
          </p:cNvGrpSpPr>
          <p:nvPr/>
        </p:nvGrpSpPr>
        <p:grpSpPr bwMode="auto">
          <a:xfrm>
            <a:off x="684213" y="1700213"/>
            <a:ext cx="6264275" cy="4975225"/>
            <a:chOff x="431" y="1071"/>
            <a:chExt cx="3946" cy="3134"/>
          </a:xfrm>
        </p:grpSpPr>
        <p:pic>
          <p:nvPicPr>
            <p:cNvPr id="22546" name="Picture 3"/>
            <p:cNvPicPr>
              <a:picLocks noChangeAspect="1" noChangeArrowheads="1"/>
            </p:cNvPicPr>
            <p:nvPr/>
          </p:nvPicPr>
          <p:blipFill>
            <a:blip r:embed="rId3" cstate="print"/>
            <a:srcRect/>
            <a:stretch>
              <a:fillRect/>
            </a:stretch>
          </p:blipFill>
          <p:spPr bwMode="auto">
            <a:xfrm>
              <a:off x="567" y="1071"/>
              <a:ext cx="3810" cy="2958"/>
            </a:xfrm>
            <a:prstGeom prst="rect">
              <a:avLst/>
            </a:prstGeom>
            <a:noFill/>
            <a:ln w="9525">
              <a:noFill/>
              <a:miter lim="800000"/>
              <a:headEnd/>
              <a:tailEnd/>
            </a:ln>
          </p:spPr>
        </p:pic>
        <p:sp>
          <p:nvSpPr>
            <p:cNvPr id="22547" name="Text Box 4"/>
            <p:cNvSpPr txBox="1">
              <a:spLocks noChangeArrowheads="1"/>
            </p:cNvSpPr>
            <p:nvPr/>
          </p:nvSpPr>
          <p:spPr bwMode="auto">
            <a:xfrm>
              <a:off x="1565" y="3974"/>
              <a:ext cx="1828" cy="231"/>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a:solidFill>
                    <a:srgbClr val="FFFFFF"/>
                  </a:solidFill>
                  <a:latin typeface="Times" pitchFamily="-28" charset="0"/>
                </a:rPr>
                <a:t>Decision false positive rate</a:t>
              </a:r>
            </a:p>
          </p:txBody>
        </p:sp>
        <p:sp>
          <p:nvSpPr>
            <p:cNvPr id="22548" name="Text Box 5"/>
            <p:cNvSpPr txBox="1">
              <a:spLocks noChangeArrowheads="1"/>
            </p:cNvSpPr>
            <p:nvPr/>
          </p:nvSpPr>
          <p:spPr bwMode="auto">
            <a:xfrm rot="-5400000">
              <a:off x="-603" y="2287"/>
              <a:ext cx="2300"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GB" sz="2400">
                  <a:solidFill>
                    <a:srgbClr val="FFFFFF"/>
                  </a:solidFill>
                  <a:latin typeface="Times" pitchFamily="-28" charset="0"/>
                </a:rPr>
                <a:t>Sustainability (mean survival time)</a:t>
              </a:r>
            </a:p>
          </p:txBody>
        </p:sp>
      </p:grpSp>
      <p:sp>
        <p:nvSpPr>
          <p:cNvPr id="22532" name="Rectangle 6"/>
          <p:cNvSpPr>
            <a:spLocks noGrp="1" noChangeArrowheads="1"/>
          </p:cNvSpPr>
          <p:nvPr>
            <p:ph type="title"/>
          </p:nvPr>
        </p:nvSpPr>
        <p:spPr>
          <a:xfrm>
            <a:off x="3286125" y="-142875"/>
            <a:ext cx="6180138" cy="1143000"/>
          </a:xfrm>
        </p:spPr>
        <p:txBody>
          <a:bodyPr/>
          <a:lstStyle/>
          <a:p>
            <a:pPr eaLnBrk="1" hangingPunct="1"/>
            <a:r>
              <a:rPr lang="en-GB" sz="2000" smtClean="0"/>
              <a:t>Linking individual decisions</a:t>
            </a:r>
            <a:br>
              <a:rPr lang="en-GB" sz="2000" smtClean="0"/>
            </a:br>
            <a:r>
              <a:rPr lang="en-GB" sz="2000" smtClean="0"/>
              <a:t>to policy outcomes</a:t>
            </a:r>
          </a:p>
        </p:txBody>
      </p:sp>
      <p:grpSp>
        <p:nvGrpSpPr>
          <p:cNvPr id="3" name="Group 7"/>
          <p:cNvGrpSpPr>
            <a:grpSpLocks/>
          </p:cNvGrpSpPr>
          <p:nvPr/>
        </p:nvGrpSpPr>
        <p:grpSpPr bwMode="auto">
          <a:xfrm>
            <a:off x="1692275" y="2565400"/>
            <a:ext cx="7518400" cy="3022600"/>
            <a:chOff x="1066" y="1616"/>
            <a:chExt cx="4736" cy="1904"/>
          </a:xfrm>
        </p:grpSpPr>
        <p:grpSp>
          <p:nvGrpSpPr>
            <p:cNvPr id="4" name="Group 8"/>
            <p:cNvGrpSpPr>
              <a:grpSpLocks/>
            </p:cNvGrpSpPr>
            <p:nvPr/>
          </p:nvGrpSpPr>
          <p:grpSpPr bwMode="auto">
            <a:xfrm>
              <a:off x="1066" y="1616"/>
              <a:ext cx="1916" cy="1904"/>
              <a:chOff x="1066" y="1616"/>
              <a:chExt cx="1916" cy="1904"/>
            </a:xfrm>
          </p:grpSpPr>
          <p:pic>
            <p:nvPicPr>
              <p:cNvPr id="22543" name="Picture 9"/>
              <p:cNvPicPr>
                <a:picLocks noChangeAspect="1" noChangeArrowheads="1"/>
              </p:cNvPicPr>
              <p:nvPr/>
            </p:nvPicPr>
            <p:blipFill>
              <a:blip r:embed="rId4" cstate="print"/>
              <a:srcRect/>
              <a:stretch>
                <a:fillRect/>
              </a:stretch>
            </p:blipFill>
            <p:spPr bwMode="auto">
              <a:xfrm>
                <a:off x="1557" y="2432"/>
                <a:ext cx="1425" cy="1088"/>
              </a:xfrm>
              <a:prstGeom prst="rect">
                <a:avLst/>
              </a:prstGeom>
              <a:noFill/>
              <a:ln w="9525">
                <a:noFill/>
                <a:miter lim="800000"/>
                <a:headEnd/>
                <a:tailEnd/>
              </a:ln>
            </p:spPr>
          </p:pic>
          <p:sp>
            <p:nvSpPr>
              <p:cNvPr id="22544" name="Oval 10"/>
              <p:cNvSpPr>
                <a:spLocks noChangeArrowheads="1"/>
              </p:cNvSpPr>
              <p:nvPr/>
            </p:nvSpPr>
            <p:spPr bwMode="auto">
              <a:xfrm>
                <a:off x="1066" y="1616"/>
                <a:ext cx="272" cy="317"/>
              </a:xfrm>
              <a:prstGeom prst="ellipse">
                <a:avLst/>
              </a:prstGeom>
              <a:noFill/>
              <a:ln w="38100">
                <a:solidFill>
                  <a:srgbClr val="FF0000"/>
                </a:solidFill>
                <a:round/>
                <a:headEnd/>
                <a:tailEnd/>
              </a:ln>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22545" name="Freeform 11"/>
              <p:cNvSpPr>
                <a:spLocks/>
              </p:cNvSpPr>
              <p:nvPr/>
            </p:nvSpPr>
            <p:spPr bwMode="auto">
              <a:xfrm>
                <a:off x="1134" y="1933"/>
                <a:ext cx="476" cy="1089"/>
              </a:xfrm>
              <a:custGeom>
                <a:avLst/>
                <a:gdLst>
                  <a:gd name="T0" fmla="*/ 68 w 476"/>
                  <a:gd name="T1" fmla="*/ 0 h 1089"/>
                  <a:gd name="T2" fmla="*/ 68 w 476"/>
                  <a:gd name="T3" fmla="*/ 817 h 1089"/>
                  <a:gd name="T4" fmla="*/ 476 w 476"/>
                  <a:gd name="T5" fmla="*/ 1089 h 1089"/>
                  <a:gd name="T6" fmla="*/ 0 60000 65536"/>
                  <a:gd name="T7" fmla="*/ 0 60000 65536"/>
                  <a:gd name="T8" fmla="*/ 0 60000 65536"/>
                  <a:gd name="T9" fmla="*/ 0 w 476"/>
                  <a:gd name="T10" fmla="*/ 0 h 1089"/>
                  <a:gd name="T11" fmla="*/ 476 w 476"/>
                  <a:gd name="T12" fmla="*/ 1089 h 1089"/>
                </a:gdLst>
                <a:ahLst/>
                <a:cxnLst>
                  <a:cxn ang="T6">
                    <a:pos x="T0" y="T1"/>
                  </a:cxn>
                  <a:cxn ang="T7">
                    <a:pos x="T2" y="T3"/>
                  </a:cxn>
                  <a:cxn ang="T8">
                    <a:pos x="T4" y="T5"/>
                  </a:cxn>
                </a:cxnLst>
                <a:rect l="T9" t="T10" r="T11" b="T12"/>
                <a:pathLst>
                  <a:path w="476" h="1089">
                    <a:moveTo>
                      <a:pt x="68" y="0"/>
                    </a:moveTo>
                    <a:cubicBezTo>
                      <a:pt x="34" y="318"/>
                      <a:pt x="0" y="636"/>
                      <a:pt x="68" y="817"/>
                    </a:cubicBezTo>
                    <a:cubicBezTo>
                      <a:pt x="136" y="998"/>
                      <a:pt x="408" y="1044"/>
                      <a:pt x="476" y="1089"/>
                    </a:cubicBezTo>
                  </a:path>
                </a:pathLst>
              </a:custGeom>
              <a:noFill/>
              <a:ln w="38100">
                <a:solidFill>
                  <a:srgbClr val="FF0000"/>
                </a:solidFill>
                <a:round/>
                <a:headEnd/>
                <a:tailEnd type="stealth" w="med" len="med"/>
              </a:ln>
            </p:spPr>
            <p:txBody>
              <a:bodyPr/>
              <a:lstStyle/>
              <a:p>
                <a:pPr eaLnBrk="0" fontAlgn="base" hangingPunct="0">
                  <a:spcBef>
                    <a:spcPct val="0"/>
                  </a:spcBef>
                  <a:spcAft>
                    <a:spcPct val="0"/>
                  </a:spcAft>
                </a:pPr>
                <a:endParaRPr lang="en-US" sz="2400">
                  <a:solidFill>
                    <a:srgbClr val="FFFFFF"/>
                  </a:solidFill>
                  <a:latin typeface="Times" pitchFamily="-28" charset="0"/>
                </a:endParaRPr>
              </a:p>
            </p:txBody>
          </p:sp>
        </p:grpSp>
        <p:sp>
          <p:nvSpPr>
            <p:cNvPr id="22542" name="Text Box 12"/>
            <p:cNvSpPr txBox="1">
              <a:spLocks noChangeArrowheads="1"/>
            </p:cNvSpPr>
            <p:nvPr/>
          </p:nvSpPr>
          <p:spPr bwMode="auto">
            <a:xfrm>
              <a:off x="4195" y="2659"/>
              <a:ext cx="1607" cy="52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1600">
                  <a:solidFill>
                    <a:srgbClr val="FFFFFF"/>
                  </a:solidFill>
                  <a:latin typeface="Times" pitchFamily="-28" charset="0"/>
                </a:rPr>
                <a:t>Financial growth stabilises</a:t>
              </a:r>
              <a:br>
                <a:rPr lang="en-GB" sz="1600">
                  <a:solidFill>
                    <a:srgbClr val="FFFFFF"/>
                  </a:solidFill>
                  <a:latin typeface="Times" pitchFamily="-28" charset="0"/>
                </a:rPr>
              </a:br>
              <a:r>
                <a:rPr lang="en-GB" sz="1600">
                  <a:solidFill>
                    <a:srgbClr val="FFFFFF"/>
                  </a:solidFill>
                  <a:latin typeface="Times" pitchFamily="-28" charset="0"/>
                </a:rPr>
                <a:t>as decision quality</a:t>
              </a:r>
              <a:br>
                <a:rPr lang="en-GB" sz="1600">
                  <a:solidFill>
                    <a:srgbClr val="FFFFFF"/>
                  </a:solidFill>
                  <a:latin typeface="Times" pitchFamily="-28" charset="0"/>
                </a:rPr>
              </a:br>
              <a:r>
                <a:rPr lang="en-GB" sz="1600">
                  <a:solidFill>
                    <a:srgbClr val="FFFFFF"/>
                  </a:solidFill>
                  <a:latin typeface="Times" pitchFamily="-28" charset="0"/>
                </a:rPr>
                <a:t>increases</a:t>
              </a:r>
            </a:p>
          </p:txBody>
        </p:sp>
      </p:grpSp>
      <p:grpSp>
        <p:nvGrpSpPr>
          <p:cNvPr id="5" name="Group 13"/>
          <p:cNvGrpSpPr>
            <a:grpSpLocks/>
          </p:cNvGrpSpPr>
          <p:nvPr/>
        </p:nvGrpSpPr>
        <p:grpSpPr bwMode="auto">
          <a:xfrm>
            <a:off x="5508625" y="1504950"/>
            <a:ext cx="3379788" cy="2933700"/>
            <a:chOff x="3470" y="948"/>
            <a:chExt cx="2129" cy="1848"/>
          </a:xfrm>
        </p:grpSpPr>
        <p:grpSp>
          <p:nvGrpSpPr>
            <p:cNvPr id="6" name="Group 14"/>
            <p:cNvGrpSpPr>
              <a:grpSpLocks/>
            </p:cNvGrpSpPr>
            <p:nvPr/>
          </p:nvGrpSpPr>
          <p:grpSpPr bwMode="auto">
            <a:xfrm>
              <a:off x="3470" y="1026"/>
              <a:ext cx="2129" cy="1770"/>
              <a:chOff x="3470" y="1026"/>
              <a:chExt cx="2129" cy="1770"/>
            </a:xfrm>
          </p:grpSpPr>
          <p:pic>
            <p:nvPicPr>
              <p:cNvPr id="22538" name="Picture 15"/>
              <p:cNvPicPr>
                <a:picLocks noChangeAspect="1" noChangeArrowheads="1"/>
              </p:cNvPicPr>
              <p:nvPr/>
            </p:nvPicPr>
            <p:blipFill>
              <a:blip r:embed="rId5" cstate="print"/>
              <a:srcRect/>
              <a:stretch>
                <a:fillRect/>
              </a:stretch>
            </p:blipFill>
            <p:spPr bwMode="auto">
              <a:xfrm>
                <a:off x="4195" y="1026"/>
                <a:ext cx="1404" cy="1058"/>
              </a:xfrm>
              <a:prstGeom prst="rect">
                <a:avLst/>
              </a:prstGeom>
              <a:noFill/>
              <a:ln w="9525">
                <a:noFill/>
                <a:miter lim="800000"/>
                <a:headEnd/>
                <a:tailEnd/>
              </a:ln>
            </p:spPr>
          </p:pic>
          <p:sp>
            <p:nvSpPr>
              <p:cNvPr id="22539" name="Oval 16"/>
              <p:cNvSpPr>
                <a:spLocks noChangeArrowheads="1"/>
              </p:cNvSpPr>
              <p:nvPr/>
            </p:nvSpPr>
            <p:spPr bwMode="auto">
              <a:xfrm>
                <a:off x="3470" y="2523"/>
                <a:ext cx="272" cy="273"/>
              </a:xfrm>
              <a:prstGeom prst="ellipse">
                <a:avLst/>
              </a:prstGeom>
              <a:noFill/>
              <a:ln w="38100">
                <a:solidFill>
                  <a:srgbClr val="FF0000"/>
                </a:solidFill>
                <a:round/>
                <a:headEnd/>
                <a:tailEnd/>
              </a:ln>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22540" name="Freeform 17"/>
              <p:cNvSpPr>
                <a:spLocks/>
              </p:cNvSpPr>
              <p:nvPr/>
            </p:nvSpPr>
            <p:spPr bwMode="auto">
              <a:xfrm>
                <a:off x="3606" y="1434"/>
                <a:ext cx="726" cy="1089"/>
              </a:xfrm>
              <a:custGeom>
                <a:avLst/>
                <a:gdLst>
                  <a:gd name="T0" fmla="*/ 0 w 726"/>
                  <a:gd name="T1" fmla="*/ 1089 h 1089"/>
                  <a:gd name="T2" fmla="*/ 227 w 726"/>
                  <a:gd name="T3" fmla="*/ 318 h 1089"/>
                  <a:gd name="T4" fmla="*/ 726 w 726"/>
                  <a:gd name="T5" fmla="*/ 0 h 1089"/>
                  <a:gd name="T6" fmla="*/ 0 60000 65536"/>
                  <a:gd name="T7" fmla="*/ 0 60000 65536"/>
                  <a:gd name="T8" fmla="*/ 0 60000 65536"/>
                  <a:gd name="T9" fmla="*/ 0 w 726"/>
                  <a:gd name="T10" fmla="*/ 0 h 1089"/>
                  <a:gd name="T11" fmla="*/ 726 w 726"/>
                  <a:gd name="T12" fmla="*/ 1089 h 1089"/>
                </a:gdLst>
                <a:ahLst/>
                <a:cxnLst>
                  <a:cxn ang="T6">
                    <a:pos x="T0" y="T1"/>
                  </a:cxn>
                  <a:cxn ang="T7">
                    <a:pos x="T2" y="T3"/>
                  </a:cxn>
                  <a:cxn ang="T8">
                    <a:pos x="T4" y="T5"/>
                  </a:cxn>
                </a:cxnLst>
                <a:rect l="T9" t="T10" r="T11" b="T12"/>
                <a:pathLst>
                  <a:path w="726" h="1089">
                    <a:moveTo>
                      <a:pt x="0" y="1089"/>
                    </a:moveTo>
                    <a:cubicBezTo>
                      <a:pt x="53" y="794"/>
                      <a:pt x="106" y="500"/>
                      <a:pt x="227" y="318"/>
                    </a:cubicBezTo>
                    <a:cubicBezTo>
                      <a:pt x="348" y="136"/>
                      <a:pt x="537" y="68"/>
                      <a:pt x="726" y="0"/>
                    </a:cubicBezTo>
                  </a:path>
                </a:pathLst>
              </a:custGeom>
              <a:noFill/>
              <a:ln w="38100">
                <a:solidFill>
                  <a:srgbClr val="FF0000"/>
                </a:solidFill>
                <a:round/>
                <a:headEnd/>
                <a:tailEnd type="stealth" w="med" len="med"/>
              </a:ln>
            </p:spPr>
            <p:txBody>
              <a:bodyPr/>
              <a:lstStyle/>
              <a:p>
                <a:pPr eaLnBrk="0" fontAlgn="base" hangingPunct="0">
                  <a:spcBef>
                    <a:spcPct val="0"/>
                  </a:spcBef>
                  <a:spcAft>
                    <a:spcPct val="0"/>
                  </a:spcAft>
                </a:pPr>
                <a:endParaRPr lang="en-US" sz="2400">
                  <a:solidFill>
                    <a:srgbClr val="FFFFFF"/>
                  </a:solidFill>
                  <a:latin typeface="Times" pitchFamily="-28" charset="0"/>
                </a:endParaRPr>
              </a:p>
            </p:txBody>
          </p:sp>
        </p:grpSp>
        <p:sp>
          <p:nvSpPr>
            <p:cNvPr id="22537" name="Text Box 18"/>
            <p:cNvSpPr txBox="1">
              <a:spLocks noChangeArrowheads="1"/>
            </p:cNvSpPr>
            <p:nvPr/>
          </p:nvSpPr>
          <p:spPr bwMode="auto">
            <a:xfrm>
              <a:off x="4274" y="948"/>
              <a:ext cx="1220" cy="231"/>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a:solidFill>
                    <a:srgbClr val="FFFFFF"/>
                  </a:solidFill>
                  <a:latin typeface="Times" pitchFamily="-28" charset="0"/>
                </a:rPr>
                <a:t>Cumulative value</a:t>
              </a:r>
            </a:p>
          </p:txBody>
        </p:sp>
      </p:grpSp>
      <p:sp>
        <p:nvSpPr>
          <p:cNvPr id="22535" name="Text Box 19"/>
          <p:cNvSpPr txBox="1">
            <a:spLocks noChangeArrowheads="1"/>
          </p:cNvSpPr>
          <p:nvPr/>
        </p:nvSpPr>
        <p:spPr bwMode="auto">
          <a:xfrm>
            <a:off x="2679700" y="3665538"/>
            <a:ext cx="1936750" cy="36671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a:solidFill>
                  <a:srgbClr val="FFFFFF"/>
                </a:solidFill>
                <a:latin typeface="Times" pitchFamily="-28" charset="0"/>
              </a:rPr>
              <a:t>Cumulative value</a:t>
            </a:r>
          </a:p>
        </p:txBody>
      </p:sp>
      <p:sp>
        <p:nvSpPr>
          <p:cNvPr id="7" name="Footer Placeholder 6"/>
          <p:cNvSpPr>
            <a:spLocks noGrp="1"/>
          </p:cNvSpPr>
          <p:nvPr>
            <p:ph type="ftr" sz="quarter" idx="11"/>
          </p:nvPr>
        </p:nvSpPr>
        <p:spPr/>
        <p:txBody>
          <a:bodyPr/>
          <a:lstStyle/>
          <a:p>
            <a:pPr>
              <a:defRPr/>
            </a:pPr>
            <a:r>
              <a:rPr lang="en-US" smtClean="0">
                <a:solidFill>
                  <a:srgbClr val="FFFFFF"/>
                </a:solidFill>
              </a:rPr>
              <a:t>slide</a:t>
            </a:r>
            <a:endParaRPr lang="en-US">
              <a:solidFill>
                <a:srgbClr val="FFFFFF"/>
              </a:solidFill>
            </a:endParaRPr>
          </a:p>
        </p:txBody>
      </p:sp>
    </p:spTree>
    <p:extLst>
      <p:ext uri="{BB962C8B-B14F-4D97-AF65-F5344CB8AC3E}">
        <p14:creationId xmlns:p14="http://schemas.microsoft.com/office/powerpoint/2010/main" val="54780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Social networks and (some aspects of) why they matter</a:t>
            </a:r>
            <a:endParaRPr lang="en-US" dirty="0"/>
          </a:p>
        </p:txBody>
      </p:sp>
      <p:sp>
        <p:nvSpPr>
          <p:cNvPr id="6" name="Footer Placeholder 5"/>
          <p:cNvSpPr>
            <a:spLocks noGrp="1"/>
          </p:cNvSpPr>
          <p:nvPr>
            <p:ph type="ftr" sz="quarter" idx="4294967295"/>
          </p:nvPr>
        </p:nvSpPr>
        <p:spPr>
          <a:xfrm>
            <a:off x="1999673" y="1447800"/>
            <a:ext cx="6915727" cy="238125"/>
          </a:xfrm>
          <a:prstGeom prst="rect">
            <a:avLst/>
          </a:prstGeom>
          <a:solidFill>
            <a:schemeClr val="bg1"/>
          </a:solidFill>
        </p:spPr>
        <p:txBody>
          <a:bodyPr/>
          <a:lstStyle/>
          <a:p>
            <a:pPr eaLnBrk="0" fontAlgn="base" hangingPunct="0">
              <a:spcBef>
                <a:spcPct val="0"/>
              </a:spcBef>
              <a:spcAft>
                <a:spcPct val="0"/>
              </a:spcAft>
              <a:defRPr/>
            </a:pPr>
            <a:r>
              <a:rPr lang="en-US" sz="1200" dirty="0">
                <a:solidFill>
                  <a:srgbClr val="C99700"/>
                </a:solidFill>
                <a:latin typeface="Times" pitchFamily="-28" charset="0"/>
                <a:hlinkClick r:id="rId2"/>
              </a:rPr>
              <a:t>http://environmentalpolicy.ucdavis.edu/project/sustainable-viticulture-practice-adoption-and-social-networks</a:t>
            </a:r>
            <a:endParaRPr lang="en-US" sz="1200" dirty="0">
              <a:solidFill>
                <a:srgbClr val="C99700"/>
              </a:solidFill>
              <a:latin typeface="Times" pitchFamily="-28" charset="0"/>
            </a:endParaRPr>
          </a:p>
        </p:txBody>
      </p:sp>
      <p:sp>
        <p:nvSpPr>
          <p:cNvPr id="7" name="Slide Number Placeholder 6"/>
          <p:cNvSpPr>
            <a:spLocks noGrp="1"/>
          </p:cNvSpPr>
          <p:nvPr>
            <p:ph type="sldNum" sz="quarter" idx="4294967295"/>
          </p:nvPr>
        </p:nvSpPr>
        <p:spPr>
          <a:xfrm>
            <a:off x="8451850" y="6454775"/>
            <a:ext cx="692150" cy="358775"/>
          </a:xfrm>
          <a:prstGeom prst="rect">
            <a:avLst/>
          </a:prstGeom>
        </p:spPr>
        <p:txBody>
          <a:bodyPr/>
          <a:lstStyle/>
          <a:p>
            <a:pPr eaLnBrk="0" fontAlgn="base" hangingPunct="0">
              <a:spcBef>
                <a:spcPct val="0"/>
              </a:spcBef>
              <a:spcAft>
                <a:spcPct val="0"/>
              </a:spcAft>
              <a:defRPr/>
            </a:pPr>
            <a:fld id="{B6FEA9C7-76AA-4A24-B5F9-6A2C8FBDDCE9}" type="slidenum">
              <a:rPr lang="en-US" sz="2400">
                <a:solidFill>
                  <a:srgbClr val="FFFFFF"/>
                </a:solidFill>
                <a:latin typeface="Times" pitchFamily="-28" charset="0"/>
              </a:rPr>
              <a:pPr eaLnBrk="0" fontAlgn="base" hangingPunct="0">
                <a:spcBef>
                  <a:spcPct val="0"/>
                </a:spcBef>
                <a:spcAft>
                  <a:spcPct val="0"/>
                </a:spcAft>
                <a:defRPr/>
              </a:pPr>
              <a:t>29</a:t>
            </a:fld>
            <a:endParaRPr lang="en-US" sz="2400">
              <a:solidFill>
                <a:srgbClr val="FFFFFF"/>
              </a:solidFill>
              <a:latin typeface="Times" pitchFamily="-28"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0"/>
            <a:ext cx="3276600" cy="342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795462"/>
            <a:ext cx="4817409" cy="3767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456873" y="5715237"/>
            <a:ext cx="6629400" cy="923330"/>
          </a:xfrm>
          <a:prstGeom prst="rect">
            <a:avLst/>
          </a:prstGeom>
          <a:noFill/>
        </p:spPr>
        <p:txBody>
          <a:bodyPr wrap="square" rtlCol="0">
            <a:spAutoFit/>
          </a:bodyPr>
          <a:lstStyle/>
          <a:p>
            <a:pPr eaLnBrk="0" fontAlgn="base" hangingPunct="0">
              <a:spcBef>
                <a:spcPct val="0"/>
              </a:spcBef>
              <a:spcAft>
                <a:spcPct val="0"/>
              </a:spcAft>
            </a:pPr>
            <a:r>
              <a:rPr lang="en-US" dirty="0">
                <a:solidFill>
                  <a:srgbClr val="002855"/>
                </a:solidFill>
                <a:latin typeface="Times" pitchFamily="-28" charset="0"/>
              </a:rPr>
              <a:t>From the Sustainable Viticulture project in the Center for Environmental Policy and Behavior, UCD. Matt Hoffman, </a:t>
            </a:r>
            <a:r>
              <a:rPr lang="en-US" dirty="0" err="1">
                <a:solidFill>
                  <a:srgbClr val="002855"/>
                </a:solidFill>
                <a:latin typeface="Times" pitchFamily="-28" charset="0"/>
              </a:rPr>
              <a:t>Vicken</a:t>
            </a:r>
            <a:r>
              <a:rPr lang="en-US" dirty="0">
                <a:solidFill>
                  <a:srgbClr val="002855"/>
                </a:solidFill>
                <a:latin typeface="Times" pitchFamily="-28" charset="0"/>
              </a:rPr>
              <a:t> </a:t>
            </a:r>
            <a:r>
              <a:rPr lang="en-US" dirty="0" err="1">
                <a:solidFill>
                  <a:srgbClr val="002855"/>
                </a:solidFill>
                <a:latin typeface="Times" pitchFamily="-28" charset="0"/>
              </a:rPr>
              <a:t>Hillis</a:t>
            </a:r>
            <a:r>
              <a:rPr lang="en-US" dirty="0">
                <a:solidFill>
                  <a:srgbClr val="002855"/>
                </a:solidFill>
                <a:latin typeface="Times" pitchFamily="-28" charset="0"/>
              </a:rPr>
              <a:t>, Mark </a:t>
            </a:r>
            <a:r>
              <a:rPr lang="en-US" dirty="0" err="1">
                <a:solidFill>
                  <a:srgbClr val="002855"/>
                </a:solidFill>
                <a:latin typeface="Times" pitchFamily="-28" charset="0"/>
              </a:rPr>
              <a:t>Lubell</a:t>
            </a:r>
            <a:r>
              <a:rPr lang="en-US" dirty="0">
                <a:solidFill>
                  <a:srgbClr val="002855"/>
                </a:solidFill>
                <a:latin typeface="Times" pitchFamily="-28" charset="0"/>
              </a:rPr>
              <a:t>.</a:t>
            </a:r>
          </a:p>
        </p:txBody>
      </p:sp>
    </p:spTree>
    <p:extLst>
      <p:ext uri="{BB962C8B-B14F-4D97-AF65-F5344CB8AC3E}">
        <p14:creationId xmlns:p14="http://schemas.microsoft.com/office/powerpoint/2010/main" val="488582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533400" y="1752600"/>
            <a:ext cx="7920037" cy="4114800"/>
          </a:xfrm>
          <a:noFill/>
        </p:spPr>
        <p:txBody>
          <a:bodyPr/>
          <a:lstStyle/>
          <a:p>
            <a:pPr marL="609600" indent="-609600" eaLnBrk="1" hangingPunct="1">
              <a:lnSpc>
                <a:spcPct val="110000"/>
              </a:lnSpc>
              <a:buFontTx/>
              <a:buAutoNum type="arabicPeriod"/>
            </a:pPr>
            <a:r>
              <a:rPr lang="en-GB" dirty="0" smtClean="0">
                <a:solidFill>
                  <a:srgbClr val="800080"/>
                </a:solidFill>
                <a:latin typeface="Gill Sans" pitchFamily="34" charset="0"/>
              </a:rPr>
              <a:t>Holistic, inter-disciplinary</a:t>
            </a:r>
            <a:r>
              <a:rPr lang="en-GB" dirty="0" smtClean="0">
                <a:latin typeface="Gill Sans" pitchFamily="34" charset="0"/>
              </a:rPr>
              <a:t> understanding of the </a:t>
            </a:r>
            <a:r>
              <a:rPr lang="en-GB" dirty="0" smtClean="0">
                <a:solidFill>
                  <a:srgbClr val="800080"/>
                </a:solidFill>
                <a:latin typeface="Gill Sans" pitchFamily="34" charset="0"/>
              </a:rPr>
              <a:t>interactions</a:t>
            </a:r>
            <a:r>
              <a:rPr lang="en-GB" dirty="0" smtClean="0">
                <a:latin typeface="Gill Sans" pitchFamily="34" charset="0"/>
              </a:rPr>
              <a:t> between </a:t>
            </a:r>
            <a:r>
              <a:rPr lang="en-GB" dirty="0" smtClean="0">
                <a:solidFill>
                  <a:srgbClr val="800080"/>
                </a:solidFill>
                <a:latin typeface="Gill Sans" pitchFamily="34" charset="0"/>
              </a:rPr>
              <a:t>social, economic, management</a:t>
            </a:r>
            <a:r>
              <a:rPr lang="en-GB" dirty="0" smtClean="0">
                <a:latin typeface="Gill Sans" pitchFamily="34" charset="0"/>
              </a:rPr>
              <a:t> and environmental drivers which impact upon </a:t>
            </a:r>
            <a:r>
              <a:rPr lang="en-GB" dirty="0" smtClean="0">
                <a:solidFill>
                  <a:srgbClr val="800080"/>
                </a:solidFill>
                <a:latin typeface="Gill Sans" pitchFamily="34" charset="0"/>
              </a:rPr>
              <a:t>farming systems</a:t>
            </a:r>
            <a:r>
              <a:rPr lang="en-GB" dirty="0" smtClean="0">
                <a:latin typeface="Gill Sans" pitchFamily="34" charset="0"/>
              </a:rPr>
              <a:t> (including climate change, protection of biodiversity and sustainability) </a:t>
            </a:r>
          </a:p>
          <a:p>
            <a:pPr marL="609600" indent="-609600" eaLnBrk="1" hangingPunct="1">
              <a:lnSpc>
                <a:spcPct val="110000"/>
              </a:lnSpc>
              <a:buFontTx/>
              <a:buAutoNum type="arabicPeriod"/>
            </a:pPr>
            <a:r>
              <a:rPr lang="en-GB" dirty="0" smtClean="0">
                <a:latin typeface="Gill Sans" pitchFamily="34" charset="0"/>
              </a:rPr>
              <a:t>To develop acceptable ranges of key criteria for </a:t>
            </a:r>
            <a:r>
              <a:rPr lang="en-GB" dirty="0" smtClean="0">
                <a:solidFill>
                  <a:srgbClr val="800080"/>
                </a:solidFill>
                <a:latin typeface="Gill Sans" pitchFamily="34" charset="0"/>
              </a:rPr>
              <a:t>farm resilience</a:t>
            </a:r>
            <a:r>
              <a:rPr lang="en-GB" dirty="0" smtClean="0">
                <a:latin typeface="Gill Sans" pitchFamily="34" charset="0"/>
              </a:rPr>
              <a:t> and to test concepts of farm resilience under contrasting levels of farm management. </a:t>
            </a:r>
          </a:p>
          <a:p>
            <a:pPr marL="609600" indent="-609600" eaLnBrk="1" hangingPunct="1">
              <a:lnSpc>
                <a:spcPct val="110000"/>
              </a:lnSpc>
              <a:buFontTx/>
              <a:buAutoNum type="arabicPeriod"/>
            </a:pPr>
            <a:r>
              <a:rPr lang="en-GB" dirty="0" smtClean="0">
                <a:solidFill>
                  <a:srgbClr val="800080"/>
                </a:solidFill>
                <a:latin typeface="Gill Sans" pitchFamily="34" charset="0"/>
              </a:rPr>
              <a:t>Optimised</a:t>
            </a:r>
            <a:r>
              <a:rPr lang="en-GB" dirty="0" smtClean="0">
                <a:latin typeface="Gill Sans" pitchFamily="34" charset="0"/>
              </a:rPr>
              <a:t> models of </a:t>
            </a:r>
            <a:r>
              <a:rPr lang="en-GB" dirty="0" smtClean="0">
                <a:solidFill>
                  <a:srgbClr val="800080"/>
                </a:solidFill>
                <a:latin typeface="Gill Sans" pitchFamily="34" charset="0"/>
              </a:rPr>
              <a:t>farm-scale </a:t>
            </a:r>
            <a:r>
              <a:rPr lang="en-GB" dirty="0" smtClean="0">
                <a:latin typeface="Gill Sans" pitchFamily="34" charset="0"/>
              </a:rPr>
              <a:t>management for </a:t>
            </a:r>
            <a:r>
              <a:rPr lang="en-GB" dirty="0" smtClean="0">
                <a:solidFill>
                  <a:srgbClr val="800080"/>
                </a:solidFill>
                <a:latin typeface="Gill Sans" pitchFamily="34" charset="0"/>
              </a:rPr>
              <a:t>landscape-scale</a:t>
            </a:r>
            <a:r>
              <a:rPr lang="en-GB" dirty="0" smtClean="0">
                <a:latin typeface="Gill Sans" pitchFamily="34" charset="0"/>
              </a:rPr>
              <a:t> environmental benefits. </a:t>
            </a:r>
          </a:p>
          <a:p>
            <a:pPr marL="609600" indent="-609600" eaLnBrk="1" hangingPunct="1">
              <a:lnSpc>
                <a:spcPct val="110000"/>
              </a:lnSpc>
              <a:buFontTx/>
              <a:buAutoNum type="arabicPeriod"/>
            </a:pPr>
            <a:r>
              <a:rPr lang="en-GB" dirty="0" smtClean="0">
                <a:latin typeface="Gill Sans" pitchFamily="34" charset="0"/>
              </a:rPr>
              <a:t>An evidence base for advice to farmers on solutions that are </a:t>
            </a:r>
            <a:r>
              <a:rPr lang="en-GB" dirty="0" smtClean="0">
                <a:solidFill>
                  <a:srgbClr val="800080"/>
                </a:solidFill>
                <a:latin typeface="Gill Sans" pitchFamily="34" charset="0"/>
              </a:rPr>
              <a:t>good for the environment and good for business.</a:t>
            </a:r>
            <a:endParaRPr lang="en-GB" dirty="0" smtClean="0">
              <a:latin typeface="Gill Sans" pitchFamily="34" charset="0"/>
            </a:endParaRPr>
          </a:p>
        </p:txBody>
      </p:sp>
      <p:sp>
        <p:nvSpPr>
          <p:cNvPr id="7171" name="Text Box 5"/>
          <p:cNvSpPr txBox="1">
            <a:spLocks noChangeArrowheads="1"/>
          </p:cNvSpPr>
          <p:nvPr/>
        </p:nvSpPr>
        <p:spPr bwMode="auto">
          <a:xfrm>
            <a:off x="304800" y="943498"/>
            <a:ext cx="8674169" cy="830997"/>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dirty="0">
                <a:solidFill>
                  <a:srgbClr val="002855"/>
                </a:solidFill>
                <a:latin typeface="Gill Sans" pitchFamily="34" charset="0"/>
              </a:rPr>
              <a:t>Example Required Outputs from Scottish Sustainable Farming</a:t>
            </a:r>
            <a:br>
              <a:rPr lang="en-GB" sz="2400" dirty="0">
                <a:solidFill>
                  <a:srgbClr val="002855"/>
                </a:solidFill>
                <a:latin typeface="Gill Sans" pitchFamily="34" charset="0"/>
              </a:rPr>
            </a:br>
            <a:r>
              <a:rPr lang="en-GB" sz="2400" dirty="0">
                <a:solidFill>
                  <a:srgbClr val="002855"/>
                </a:solidFill>
                <a:latin typeface="Gill Sans" pitchFamily="34" charset="0"/>
              </a:rPr>
              <a:t>Systems, science tendering document (2008)</a:t>
            </a:r>
          </a:p>
        </p:txBody>
      </p:sp>
    </p:spTree>
    <p:extLst>
      <p:ext uri="{BB962C8B-B14F-4D97-AF65-F5344CB8AC3E}">
        <p14:creationId xmlns:p14="http://schemas.microsoft.com/office/powerpoint/2010/main" val="419642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2500298" y="1500174"/>
            <a:ext cx="2928958" cy="2071702"/>
          </a:xfrm>
          <a:prstGeom prst="roundRect">
            <a:avLst/>
          </a:prstGeom>
          <a:gradFill flip="none" rotWithShape="1">
            <a:gsLst>
              <a:gs pos="0">
                <a:srgbClr val="000066"/>
              </a:gs>
              <a:gs pos="39999">
                <a:srgbClr val="0A128C"/>
              </a:gs>
              <a:gs pos="70000">
                <a:srgbClr val="181CC7"/>
              </a:gs>
              <a:gs pos="88000">
                <a:srgbClr val="7005D4"/>
              </a:gs>
              <a:gs pos="100000">
                <a:srgbClr val="8C3D91"/>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GB" sz="2400">
              <a:solidFill>
                <a:srgbClr val="FFFFFF"/>
              </a:solidFill>
              <a:latin typeface="Times" pitchFamily="-28" charset="0"/>
            </a:endParaRPr>
          </a:p>
        </p:txBody>
      </p:sp>
      <p:sp>
        <p:nvSpPr>
          <p:cNvPr id="5" name="Rounded Rectangle 4"/>
          <p:cNvSpPr/>
          <p:nvPr/>
        </p:nvSpPr>
        <p:spPr bwMode="auto">
          <a:xfrm>
            <a:off x="685800" y="1931616"/>
            <a:ext cx="1229482" cy="1841238"/>
          </a:xfrm>
          <a:prstGeom prst="roundRect">
            <a:avLst/>
          </a:prstGeom>
          <a:gradFill flip="none" rotWithShape="1">
            <a:gsLst>
              <a:gs pos="0">
                <a:srgbClr val="000000"/>
              </a:gs>
              <a:gs pos="39999">
                <a:srgbClr val="0A128C"/>
              </a:gs>
              <a:gs pos="70000">
                <a:srgbClr val="181CC7"/>
              </a:gs>
              <a:gs pos="88000">
                <a:srgbClr val="7005D4"/>
              </a:gs>
              <a:gs pos="100000">
                <a:srgbClr val="8C3D91"/>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GB" sz="2400">
              <a:solidFill>
                <a:srgbClr val="FFFFFF"/>
              </a:solidFill>
              <a:latin typeface="Times" pitchFamily="-28" charset="0"/>
            </a:endParaRPr>
          </a:p>
        </p:txBody>
      </p:sp>
      <p:sp>
        <p:nvSpPr>
          <p:cNvPr id="11272" name="Title 5"/>
          <p:cNvSpPr>
            <a:spLocks noGrp="1"/>
          </p:cNvSpPr>
          <p:nvPr>
            <p:ph type="title"/>
          </p:nvPr>
        </p:nvSpPr>
        <p:spPr>
          <a:xfrm>
            <a:off x="685800" y="990600"/>
            <a:ext cx="8153400" cy="838200"/>
          </a:xfrm>
        </p:spPr>
        <p:txBody>
          <a:bodyPr/>
          <a:lstStyle/>
          <a:p>
            <a:r>
              <a:rPr lang="en-GB" dirty="0" smtClean="0"/>
              <a:t>Cross-domain linkages are the most problematic pieces</a:t>
            </a:r>
          </a:p>
        </p:txBody>
      </p:sp>
      <p:sp>
        <p:nvSpPr>
          <p:cNvPr id="11273" name="Slide Number Placeholder 3"/>
          <p:cNvSpPr>
            <a:spLocks noGrp="1"/>
          </p:cNvSpPr>
          <p:nvPr>
            <p:ph type="sldNum" sz="quarter" idx="4294967295"/>
          </p:nvPr>
        </p:nvSpPr>
        <p:spPr>
          <a:xfrm>
            <a:off x="8416925" y="6454775"/>
            <a:ext cx="692150" cy="358775"/>
          </a:xfrm>
          <a:prstGeom prst="rect">
            <a:avLst/>
          </a:prstGeom>
          <a:noFill/>
        </p:spPr>
        <p:txBody>
          <a:bodyPr/>
          <a:lstStyle/>
          <a:p>
            <a:pPr eaLnBrk="0" fontAlgn="base" hangingPunct="0">
              <a:spcBef>
                <a:spcPct val="0"/>
              </a:spcBef>
              <a:spcAft>
                <a:spcPct val="0"/>
              </a:spcAft>
            </a:pPr>
            <a:fld id="{85DBD708-7014-4CF3-A06A-ECF05BFF074A}" type="slidenum">
              <a:rPr lang="en-US" sz="2400">
                <a:solidFill>
                  <a:srgbClr val="FFFFFF"/>
                </a:solidFill>
                <a:latin typeface="Times" pitchFamily="-28" charset="0"/>
              </a:rPr>
              <a:pPr eaLnBrk="0" fontAlgn="base" hangingPunct="0">
                <a:spcBef>
                  <a:spcPct val="0"/>
                </a:spcBef>
                <a:spcAft>
                  <a:spcPct val="0"/>
                </a:spcAft>
              </a:pPr>
              <a:t>30</a:t>
            </a:fld>
            <a:endParaRPr lang="en-US" sz="2400">
              <a:solidFill>
                <a:srgbClr val="FFFFFF"/>
              </a:solidFill>
              <a:latin typeface="Times" pitchFamily="-28" charset="0"/>
            </a:endParaRPr>
          </a:p>
        </p:txBody>
      </p:sp>
      <p:pic>
        <p:nvPicPr>
          <p:cNvPr id="11274" name="Picture 2" descr="Beyond the limits cover.jpg"/>
          <p:cNvPicPr>
            <a:picLocks noChangeAspect="1" noChangeArrowheads="1"/>
          </p:cNvPicPr>
          <p:nvPr/>
        </p:nvPicPr>
        <p:blipFill>
          <a:blip r:embed="rId3" cstate="print"/>
          <a:srcRect/>
          <a:stretch>
            <a:fillRect/>
          </a:stretch>
        </p:blipFill>
        <p:spPr bwMode="auto">
          <a:xfrm>
            <a:off x="800961" y="2054374"/>
            <a:ext cx="996846" cy="1505304"/>
          </a:xfrm>
          <a:prstGeom prst="rect">
            <a:avLst/>
          </a:prstGeom>
          <a:noFill/>
          <a:ln w="9525">
            <a:noFill/>
            <a:miter lim="800000"/>
            <a:headEnd/>
            <a:tailEnd/>
          </a:ln>
        </p:spPr>
      </p:pic>
      <p:pic>
        <p:nvPicPr>
          <p:cNvPr id="11275" name="Picture 7"/>
          <p:cNvPicPr>
            <a:picLocks noChangeAspect="1" noChangeArrowheads="1"/>
          </p:cNvPicPr>
          <p:nvPr/>
        </p:nvPicPr>
        <p:blipFill>
          <a:blip r:embed="rId4" cstate="print"/>
          <a:srcRect/>
          <a:stretch>
            <a:fillRect/>
          </a:stretch>
        </p:blipFill>
        <p:spPr bwMode="auto">
          <a:xfrm>
            <a:off x="2668588" y="1655763"/>
            <a:ext cx="2576512" cy="1773237"/>
          </a:xfrm>
          <a:prstGeom prst="rect">
            <a:avLst/>
          </a:prstGeom>
          <a:noFill/>
          <a:ln w="9525">
            <a:noFill/>
            <a:miter lim="800000"/>
            <a:headEnd/>
            <a:tailEnd/>
          </a:ln>
        </p:spPr>
      </p:pic>
      <p:grpSp>
        <p:nvGrpSpPr>
          <p:cNvPr id="2" name="Group 19"/>
          <p:cNvGrpSpPr>
            <a:grpSpLocks/>
          </p:cNvGrpSpPr>
          <p:nvPr/>
        </p:nvGrpSpPr>
        <p:grpSpPr bwMode="auto">
          <a:xfrm>
            <a:off x="3811588" y="2473325"/>
            <a:ext cx="5267325" cy="1812925"/>
            <a:chOff x="3810949" y="2473218"/>
            <a:chExt cx="5267736" cy="1813038"/>
          </a:xfrm>
        </p:grpSpPr>
        <p:sp>
          <p:nvSpPr>
            <p:cNvPr id="11288" name="Oval 8"/>
            <p:cNvSpPr>
              <a:spLocks noChangeArrowheads="1"/>
            </p:cNvSpPr>
            <p:nvPr/>
          </p:nvSpPr>
          <p:spPr bwMode="auto">
            <a:xfrm rot="2993807">
              <a:off x="4076960" y="2207207"/>
              <a:ext cx="426887" cy="958909"/>
            </a:xfrm>
            <a:prstGeom prst="ellipse">
              <a:avLst/>
            </a:prstGeom>
            <a:noFill/>
            <a:ln w="25400" algn="ctr">
              <a:solidFill>
                <a:srgbClr val="FF0000"/>
              </a:solidFill>
              <a:round/>
              <a:headEnd/>
              <a:tailEnd/>
            </a:ln>
          </p:spPr>
          <p:txBody>
            <a:bodyPr/>
            <a:lstStyle/>
            <a:p>
              <a:pPr eaLnBrk="0" fontAlgn="base" hangingPunct="0">
                <a:spcBef>
                  <a:spcPct val="0"/>
                </a:spcBef>
                <a:spcAft>
                  <a:spcPct val="0"/>
                </a:spcAft>
              </a:pPr>
              <a:endParaRPr lang="en-GB" sz="2400">
                <a:solidFill>
                  <a:srgbClr val="FFFFFF"/>
                </a:solidFill>
                <a:latin typeface="Times" pitchFamily="-28" charset="0"/>
              </a:endParaRPr>
            </a:p>
          </p:txBody>
        </p:sp>
        <p:sp>
          <p:nvSpPr>
            <p:cNvPr id="11" name="Rounded Rectangle 10"/>
            <p:cNvSpPr/>
            <p:nvPr/>
          </p:nvSpPr>
          <p:spPr bwMode="auto">
            <a:xfrm>
              <a:off x="5572132" y="2928934"/>
              <a:ext cx="3506553" cy="1357322"/>
            </a:xfrm>
            <a:prstGeom prst="roundRect">
              <a:avLst/>
            </a:prstGeom>
            <a:gradFill>
              <a:gsLst>
                <a:gs pos="0">
                  <a:srgbClr val="000066"/>
                </a:gs>
                <a:gs pos="39999">
                  <a:srgbClr val="0A128C"/>
                </a:gs>
                <a:gs pos="70000">
                  <a:srgbClr val="181CC7"/>
                </a:gs>
                <a:gs pos="88000">
                  <a:srgbClr val="7005D4"/>
                </a:gs>
                <a:gs pos="100000">
                  <a:srgbClr val="8C3D91"/>
                </a:gs>
              </a:gsLst>
              <a:path path="circle">
                <a:fillToRect l="50000" t="50000" r="50000" b="50000"/>
              </a:path>
            </a:gra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r>
                <a:rPr lang="en-GB" sz="2000" dirty="0">
                  <a:solidFill>
                    <a:srgbClr val="E3D073"/>
                  </a:solidFill>
                  <a:latin typeface="Times" pitchFamily="-28" charset="0"/>
                </a:rPr>
                <a:t>Some of the most telling criticisms of </a:t>
              </a:r>
              <a:r>
                <a:rPr lang="en-GB" sz="2000" i="1" dirty="0">
                  <a:solidFill>
                    <a:srgbClr val="E3D073"/>
                  </a:solidFill>
                  <a:latin typeface="Times" pitchFamily="-28" charset="0"/>
                </a:rPr>
                <a:t>World3</a:t>
              </a:r>
              <a:r>
                <a:rPr lang="en-GB" sz="2000" dirty="0">
                  <a:solidFill>
                    <a:srgbClr val="E3D073"/>
                  </a:solidFill>
                  <a:latin typeface="Times" pitchFamily="-28" charset="0"/>
                </a:rPr>
                <a:t> concern linkages between different domains</a:t>
              </a:r>
            </a:p>
          </p:txBody>
        </p:sp>
      </p:grpSp>
      <p:sp>
        <p:nvSpPr>
          <p:cNvPr id="12" name="Rounded Rectangle 11"/>
          <p:cNvSpPr/>
          <p:nvPr/>
        </p:nvSpPr>
        <p:spPr bwMode="auto">
          <a:xfrm>
            <a:off x="5572132" y="1616924"/>
            <a:ext cx="3500462" cy="1285884"/>
          </a:xfrm>
          <a:prstGeom prst="roundRect">
            <a:avLst/>
          </a:prstGeom>
          <a:gradFill>
            <a:gsLst>
              <a:gs pos="0">
                <a:srgbClr val="000066"/>
              </a:gs>
              <a:gs pos="39999">
                <a:srgbClr val="0A128C"/>
              </a:gs>
              <a:gs pos="70000">
                <a:srgbClr val="181CC7"/>
              </a:gs>
              <a:gs pos="88000">
                <a:srgbClr val="7005D4"/>
              </a:gs>
              <a:gs pos="100000">
                <a:srgbClr val="8C3D91"/>
              </a:gs>
            </a:gsLst>
            <a:path path="circle">
              <a:fillToRect l="50000" t="50000" r="50000" b="50000"/>
            </a:path>
          </a:gra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r>
              <a:rPr lang="en-GB" sz="2000" i="1" dirty="0">
                <a:solidFill>
                  <a:srgbClr val="E3D073"/>
                </a:solidFill>
                <a:latin typeface="Times" pitchFamily="-28" charset="0"/>
              </a:rPr>
              <a:t>World3</a:t>
            </a:r>
            <a:r>
              <a:rPr lang="en-GB" sz="2000" dirty="0">
                <a:solidFill>
                  <a:srgbClr val="E3D073"/>
                </a:solidFill>
                <a:latin typeface="Times" pitchFamily="-28" charset="0"/>
              </a:rPr>
              <a:t> attracted a lot of adverse comment from fellow scientists </a:t>
            </a:r>
          </a:p>
        </p:txBody>
      </p:sp>
      <p:grpSp>
        <p:nvGrpSpPr>
          <p:cNvPr id="3" name="Group 18"/>
          <p:cNvGrpSpPr>
            <a:grpSpLocks/>
          </p:cNvGrpSpPr>
          <p:nvPr/>
        </p:nvGrpSpPr>
        <p:grpSpPr bwMode="auto">
          <a:xfrm>
            <a:off x="2435225" y="3609975"/>
            <a:ext cx="6605588" cy="3000375"/>
            <a:chOff x="2434983" y="3610248"/>
            <a:chExt cx="6605362" cy="3000396"/>
          </a:xfrm>
        </p:grpSpPr>
        <p:sp>
          <p:nvSpPr>
            <p:cNvPr id="17" name="Rounded Rectangle 16"/>
            <p:cNvSpPr/>
            <p:nvPr/>
          </p:nvSpPr>
          <p:spPr bwMode="auto">
            <a:xfrm>
              <a:off x="2434983" y="3610248"/>
              <a:ext cx="3071834" cy="3000396"/>
            </a:xfrm>
            <a:prstGeom prst="round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GB" sz="2400">
                <a:solidFill>
                  <a:srgbClr val="FFFFFF"/>
                </a:solidFill>
                <a:latin typeface="Times" pitchFamily="-28" charset="0"/>
              </a:endParaRPr>
            </a:p>
          </p:txBody>
        </p:sp>
        <p:pic>
          <p:nvPicPr>
            <p:cNvPr id="11284" name="Picture 8"/>
            <p:cNvPicPr>
              <a:picLocks noChangeAspect="1" noChangeArrowheads="1"/>
            </p:cNvPicPr>
            <p:nvPr/>
          </p:nvPicPr>
          <p:blipFill>
            <a:blip r:embed="rId5" cstate="print"/>
            <a:srcRect/>
            <a:stretch>
              <a:fillRect/>
            </a:stretch>
          </p:blipFill>
          <p:spPr bwMode="auto">
            <a:xfrm>
              <a:off x="2630111" y="3773127"/>
              <a:ext cx="2646117" cy="2676532"/>
            </a:xfrm>
            <a:prstGeom prst="rect">
              <a:avLst/>
            </a:prstGeom>
            <a:noFill/>
            <a:ln w="9525">
              <a:noFill/>
              <a:miter lim="800000"/>
              <a:headEnd/>
              <a:tailEnd/>
            </a:ln>
          </p:spPr>
        </p:pic>
        <p:sp>
          <p:nvSpPr>
            <p:cNvPr id="18" name="Rounded Rectangle 17"/>
            <p:cNvSpPr/>
            <p:nvPr/>
          </p:nvSpPr>
          <p:spPr bwMode="auto">
            <a:xfrm>
              <a:off x="5611321" y="4357694"/>
              <a:ext cx="3429024" cy="2214578"/>
            </a:xfrm>
            <a:prstGeom prst="round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r>
                <a:rPr lang="en-GB" sz="2400" dirty="0">
                  <a:solidFill>
                    <a:srgbClr val="E3D073"/>
                  </a:solidFill>
                  <a:latin typeface="Times" pitchFamily="-28" charset="0"/>
                </a:rPr>
                <a:t>In spite of the criticisms, </a:t>
              </a:r>
              <a:r>
                <a:rPr lang="en-GB" sz="2400" i="1" dirty="0">
                  <a:solidFill>
                    <a:srgbClr val="E3D073"/>
                  </a:solidFill>
                  <a:latin typeface="Times" pitchFamily="-28" charset="0"/>
                </a:rPr>
                <a:t>World3 </a:t>
              </a:r>
              <a:r>
                <a:rPr lang="en-GB" sz="2400" dirty="0">
                  <a:solidFill>
                    <a:srgbClr val="E3D073"/>
                  </a:solidFill>
                  <a:latin typeface="Times" pitchFamily="-28" charset="0"/>
                </a:rPr>
                <a:t>did a reasonable job of predicting some aspects of the earth system behaviour between 1980 and 2010</a:t>
              </a:r>
            </a:p>
          </p:txBody>
        </p:sp>
      </p:grpSp>
      <p:pic>
        <p:nvPicPr>
          <p:cNvPr id="1843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258" y="4038600"/>
            <a:ext cx="1976742" cy="1492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2492" y="5554171"/>
            <a:ext cx="1822935"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002855"/>
                </a:solidFill>
                <a:latin typeface="Times" pitchFamily="-28" charset="0"/>
              </a:rPr>
              <a:t>Tom’s slides 8-12</a:t>
            </a:r>
          </a:p>
        </p:txBody>
      </p:sp>
    </p:spTree>
    <p:extLst>
      <p:ext uri="{BB962C8B-B14F-4D97-AF65-F5344CB8AC3E}">
        <p14:creationId xmlns:p14="http://schemas.microsoft.com/office/powerpoint/2010/main" val="311677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a:xfrm>
            <a:off x="714375" y="0"/>
            <a:ext cx="8065198" cy="833438"/>
          </a:xfrm>
        </p:spPr>
        <p:txBody>
          <a:bodyPr/>
          <a:lstStyle/>
          <a:p>
            <a:r>
              <a:rPr lang="en-GB" sz="2800" dirty="0" err="1" smtClean="0"/>
              <a:t>SiMoSu</a:t>
            </a:r>
            <a:r>
              <a:rPr lang="en-GB" sz="2800" dirty="0" smtClean="0"/>
              <a:t>:  </a:t>
            </a:r>
            <a:r>
              <a:rPr lang="en-GB" sz="2800" u="sng" dirty="0" smtClean="0"/>
              <a:t>Si</a:t>
            </a:r>
            <a:r>
              <a:rPr lang="en-GB" sz="2800" dirty="0" smtClean="0"/>
              <a:t>mple </a:t>
            </a:r>
            <a:r>
              <a:rPr lang="en-GB" sz="2800" u="sng" dirty="0" smtClean="0"/>
              <a:t>Mo</a:t>
            </a:r>
            <a:r>
              <a:rPr lang="en-GB" sz="2800" dirty="0" smtClean="0"/>
              <a:t>del for </a:t>
            </a:r>
            <a:r>
              <a:rPr lang="en-GB" sz="2800" u="sng" dirty="0" smtClean="0"/>
              <a:t>Su</a:t>
            </a:r>
            <a:r>
              <a:rPr lang="en-GB" sz="2800" dirty="0" smtClean="0"/>
              <a:t>stainability</a:t>
            </a:r>
          </a:p>
        </p:txBody>
      </p:sp>
      <p:sp>
        <p:nvSpPr>
          <p:cNvPr id="13315" name="Slide Number Placeholder 4"/>
          <p:cNvSpPr>
            <a:spLocks noGrp="1"/>
          </p:cNvSpPr>
          <p:nvPr>
            <p:ph type="sldNum" sz="quarter" idx="4294967295"/>
          </p:nvPr>
        </p:nvSpPr>
        <p:spPr>
          <a:xfrm>
            <a:off x="8416925" y="6454775"/>
            <a:ext cx="692150" cy="358775"/>
          </a:xfrm>
          <a:prstGeom prst="rect">
            <a:avLst/>
          </a:prstGeom>
          <a:noFill/>
        </p:spPr>
        <p:txBody>
          <a:bodyPr/>
          <a:lstStyle/>
          <a:p>
            <a:pPr eaLnBrk="0" fontAlgn="base" hangingPunct="0">
              <a:spcBef>
                <a:spcPct val="0"/>
              </a:spcBef>
              <a:spcAft>
                <a:spcPct val="0"/>
              </a:spcAft>
            </a:pPr>
            <a:fld id="{87A6446A-79AD-432B-8146-F8E1289BF442}" type="slidenum">
              <a:rPr lang="en-US" sz="2400">
                <a:solidFill>
                  <a:srgbClr val="FFFFFF"/>
                </a:solidFill>
                <a:latin typeface="Times" pitchFamily="-28" charset="0"/>
              </a:rPr>
              <a:pPr eaLnBrk="0" fontAlgn="base" hangingPunct="0">
                <a:spcBef>
                  <a:spcPct val="0"/>
                </a:spcBef>
                <a:spcAft>
                  <a:spcPct val="0"/>
                </a:spcAft>
              </a:pPr>
              <a:t>31</a:t>
            </a:fld>
            <a:endParaRPr lang="en-US" sz="2400">
              <a:solidFill>
                <a:srgbClr val="FFFFFF"/>
              </a:solidFill>
              <a:latin typeface="Times" pitchFamily="-28" charset="0"/>
            </a:endParaRPr>
          </a:p>
        </p:txBody>
      </p:sp>
      <p:pic>
        <p:nvPicPr>
          <p:cNvPr id="13316" name="Picture 6"/>
          <p:cNvPicPr>
            <a:picLocks noChangeAspect="1" noChangeArrowheads="1"/>
          </p:cNvPicPr>
          <p:nvPr/>
        </p:nvPicPr>
        <p:blipFill>
          <a:blip r:embed="rId2" cstate="print"/>
          <a:srcRect/>
          <a:stretch>
            <a:fillRect/>
          </a:stretch>
        </p:blipFill>
        <p:spPr bwMode="auto">
          <a:xfrm rot="12652174" flipH="1">
            <a:off x="228600" y="463550"/>
            <a:ext cx="520700" cy="384175"/>
          </a:xfrm>
          <a:prstGeom prst="rect">
            <a:avLst/>
          </a:prstGeom>
          <a:noFill/>
          <a:ln w="9525">
            <a:noFill/>
            <a:miter lim="800000"/>
            <a:headEnd/>
            <a:tailEnd/>
          </a:ln>
        </p:spPr>
      </p:pic>
      <p:pic>
        <p:nvPicPr>
          <p:cNvPr id="28" name="Picture 27" descr="samosa2.bmp"/>
          <p:cNvPicPr>
            <a:picLocks noChangeAspect="1"/>
          </p:cNvPicPr>
          <p:nvPr/>
        </p:nvPicPr>
        <p:blipFill>
          <a:blip r:embed="rId3" cstate="print"/>
          <a:srcRect/>
          <a:stretch>
            <a:fillRect/>
          </a:stretch>
        </p:blipFill>
        <p:spPr bwMode="auto">
          <a:xfrm>
            <a:off x="2071688" y="1714500"/>
            <a:ext cx="4762500" cy="4105275"/>
          </a:xfrm>
          <a:prstGeom prst="rect">
            <a:avLst/>
          </a:prstGeom>
          <a:noFill/>
          <a:ln w="9525">
            <a:noFill/>
            <a:miter lim="800000"/>
            <a:headEnd/>
            <a:tailEnd/>
          </a:ln>
        </p:spPr>
      </p:pic>
      <p:grpSp>
        <p:nvGrpSpPr>
          <p:cNvPr id="2" name="Group 32"/>
          <p:cNvGrpSpPr>
            <a:grpSpLocks/>
          </p:cNvGrpSpPr>
          <p:nvPr/>
        </p:nvGrpSpPr>
        <p:grpSpPr bwMode="auto">
          <a:xfrm>
            <a:off x="1357313" y="1214438"/>
            <a:ext cx="6715125" cy="5357812"/>
            <a:chOff x="1357289" y="1214422"/>
            <a:chExt cx="6643735" cy="5000660"/>
          </a:xfrm>
        </p:grpSpPr>
        <p:sp>
          <p:nvSpPr>
            <p:cNvPr id="29" name="Oval 28"/>
            <p:cNvSpPr/>
            <p:nvPr/>
          </p:nvSpPr>
          <p:spPr bwMode="auto">
            <a:xfrm>
              <a:off x="3500430" y="1214422"/>
              <a:ext cx="2143140" cy="2071702"/>
            </a:xfrm>
            <a:prstGeom prst="ellipse">
              <a:avLst/>
            </a:prstGeom>
            <a:gradFill flip="none" rotWithShape="1">
              <a:gsLst>
                <a:gs pos="0">
                  <a:srgbClr val="DDEBCF"/>
                </a:gs>
                <a:gs pos="50000">
                  <a:srgbClr val="9CB86E"/>
                </a:gs>
                <a:gs pos="100000">
                  <a:srgbClr val="156B13"/>
                </a:gs>
              </a:gsLst>
              <a:path path="circle">
                <a:fillToRect l="100000" t="100000"/>
              </a:path>
              <a:tileRect r="-100000" b="-100000"/>
            </a:gradFill>
            <a:ln w="9525" cap="flat" cmpd="sng" algn="ctr">
              <a:noFill/>
              <a:prstDash val="solid"/>
              <a:round/>
              <a:headEnd type="none" w="med" len="med"/>
              <a:tailEnd type="none" w="med" len="med"/>
            </a:ln>
            <a:effectLst/>
          </p:spPr>
          <p:txBody>
            <a:bodyPr anchor="ctr"/>
            <a:lstStyle/>
            <a:p>
              <a:pPr eaLnBrk="0" fontAlgn="base" hangingPunct="0">
                <a:spcBef>
                  <a:spcPct val="0"/>
                </a:spcBef>
                <a:spcAft>
                  <a:spcPct val="0"/>
                </a:spcAft>
                <a:defRPr/>
              </a:pPr>
              <a:r>
                <a:rPr lang="en-GB" sz="1600" dirty="0">
                  <a:solidFill>
                    <a:srgbClr val="002855"/>
                  </a:solidFill>
                  <a:latin typeface="Times" pitchFamily="-28" charset="0"/>
                </a:rPr>
                <a:t>Environmental</a:t>
              </a:r>
            </a:p>
          </p:txBody>
        </p:sp>
        <p:sp>
          <p:nvSpPr>
            <p:cNvPr id="30" name="Oval 29"/>
            <p:cNvSpPr/>
            <p:nvPr/>
          </p:nvSpPr>
          <p:spPr bwMode="auto">
            <a:xfrm>
              <a:off x="1357289" y="3286125"/>
              <a:ext cx="2000264" cy="2000264"/>
            </a:xfrm>
            <a:prstGeom prst="ellipse">
              <a:avLst/>
            </a:prstGeom>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ln w="9525" cap="flat" cmpd="sng" algn="ctr">
              <a:noFill/>
              <a:prstDash val="solid"/>
              <a:round/>
              <a:headEnd type="none" w="med" len="med"/>
              <a:tailEnd type="none" w="med" len="med"/>
            </a:ln>
            <a:effectLst/>
          </p:spPr>
          <p:txBody>
            <a:bodyPr anchor="ctr"/>
            <a:lstStyle/>
            <a:p>
              <a:pPr eaLnBrk="0" fontAlgn="base" hangingPunct="0">
                <a:spcBef>
                  <a:spcPct val="0"/>
                </a:spcBef>
                <a:spcAft>
                  <a:spcPct val="0"/>
                </a:spcAft>
                <a:defRPr/>
              </a:pPr>
              <a:r>
                <a:rPr lang="en-GB" sz="1600" dirty="0">
                  <a:solidFill>
                    <a:srgbClr val="002855"/>
                  </a:solidFill>
                  <a:latin typeface="Times" pitchFamily="-28" charset="0"/>
                </a:rPr>
                <a:t>Economic</a:t>
              </a:r>
            </a:p>
          </p:txBody>
        </p:sp>
        <p:sp>
          <p:nvSpPr>
            <p:cNvPr id="31" name="Oval 30"/>
            <p:cNvSpPr/>
            <p:nvPr/>
          </p:nvSpPr>
          <p:spPr bwMode="auto">
            <a:xfrm>
              <a:off x="6000760" y="4214818"/>
              <a:ext cx="2000264" cy="2000264"/>
            </a:xfrm>
            <a:prstGeom prst="ellipse">
              <a:avLst/>
            </a:prstGeom>
            <a:gradFill flip="none" rotWithShape="1">
              <a:gsLst>
                <a:gs pos="0">
                  <a:srgbClr val="03D4A8"/>
                </a:gs>
                <a:gs pos="25000">
                  <a:srgbClr val="21D6E0"/>
                </a:gs>
                <a:gs pos="75000">
                  <a:srgbClr val="0087E6"/>
                </a:gs>
                <a:gs pos="100000">
                  <a:srgbClr val="005CBF"/>
                </a:gs>
              </a:gsLst>
              <a:path path="circle">
                <a:fillToRect l="100000" t="100000"/>
              </a:path>
              <a:tileRect r="-100000" b="-100000"/>
            </a:gradFill>
            <a:ln w="9525" cap="flat" cmpd="sng" algn="ctr">
              <a:noFill/>
              <a:prstDash val="solid"/>
              <a:round/>
              <a:headEnd type="none" w="med" len="med"/>
              <a:tailEnd type="none" w="med" len="med"/>
            </a:ln>
            <a:effectLst/>
          </p:spPr>
          <p:txBody>
            <a:bodyPr anchor="ctr"/>
            <a:lstStyle/>
            <a:p>
              <a:pPr eaLnBrk="0" fontAlgn="base" hangingPunct="0">
                <a:spcBef>
                  <a:spcPct val="0"/>
                </a:spcBef>
                <a:spcAft>
                  <a:spcPct val="0"/>
                </a:spcAft>
                <a:defRPr/>
              </a:pPr>
              <a:r>
                <a:rPr lang="en-GB" sz="1600" dirty="0">
                  <a:solidFill>
                    <a:srgbClr val="002855"/>
                  </a:solidFill>
                  <a:latin typeface="Times" pitchFamily="-28" charset="0"/>
                </a:rPr>
                <a:t>Social</a:t>
              </a:r>
            </a:p>
          </p:txBody>
        </p:sp>
      </p:grpSp>
      <p:grpSp>
        <p:nvGrpSpPr>
          <p:cNvPr id="3" name="Group 37"/>
          <p:cNvGrpSpPr>
            <a:grpSpLocks/>
          </p:cNvGrpSpPr>
          <p:nvPr/>
        </p:nvGrpSpPr>
        <p:grpSpPr bwMode="auto">
          <a:xfrm>
            <a:off x="1143002" y="833438"/>
            <a:ext cx="6934199" cy="5929312"/>
            <a:chOff x="1464417" y="1214422"/>
            <a:chExt cx="6438946" cy="5143536"/>
          </a:xfrm>
        </p:grpSpPr>
        <p:grpSp>
          <p:nvGrpSpPr>
            <p:cNvPr id="4" name="Group 26"/>
            <p:cNvGrpSpPr>
              <a:grpSpLocks/>
            </p:cNvGrpSpPr>
            <p:nvPr/>
          </p:nvGrpSpPr>
          <p:grpSpPr bwMode="auto">
            <a:xfrm>
              <a:off x="1464417" y="1214422"/>
              <a:ext cx="6438946" cy="5143536"/>
              <a:chOff x="1285852" y="1571612"/>
              <a:chExt cx="6187848" cy="4567381"/>
            </a:xfrm>
          </p:grpSpPr>
          <p:pic>
            <p:nvPicPr>
              <p:cNvPr id="13325" name="Picture 659" descr="sustmod"/>
              <p:cNvPicPr>
                <a:picLocks noChangeAspect="1" noChangeArrowheads="1"/>
              </p:cNvPicPr>
              <p:nvPr/>
            </p:nvPicPr>
            <p:blipFill>
              <a:blip r:embed="rId4" cstate="print"/>
              <a:srcRect/>
              <a:stretch>
                <a:fillRect/>
              </a:stretch>
            </p:blipFill>
            <p:spPr bwMode="auto">
              <a:xfrm>
                <a:off x="1318622" y="1862125"/>
                <a:ext cx="6155078" cy="4276868"/>
              </a:xfrm>
              <a:prstGeom prst="rect">
                <a:avLst/>
              </a:prstGeom>
              <a:noFill/>
              <a:ln w="9525">
                <a:noFill/>
                <a:miter lim="800000"/>
                <a:headEnd/>
                <a:tailEnd/>
              </a:ln>
            </p:spPr>
          </p:pic>
          <p:sp>
            <p:nvSpPr>
              <p:cNvPr id="13326" name="AutoShape 661"/>
              <p:cNvSpPr>
                <a:spLocks noChangeArrowheads="1"/>
              </p:cNvSpPr>
              <p:nvPr/>
            </p:nvSpPr>
            <p:spPr bwMode="auto">
              <a:xfrm>
                <a:off x="1285852" y="3568391"/>
                <a:ext cx="2119168" cy="2432377"/>
              </a:xfrm>
              <a:prstGeom prst="roundRect">
                <a:avLst>
                  <a:gd name="adj" fmla="val 16667"/>
                </a:avLst>
              </a:prstGeom>
              <a:noFill/>
              <a:ln w="63500" algn="ctr">
                <a:solidFill>
                  <a:srgbClr val="FF0000"/>
                </a:solidFill>
                <a:round/>
                <a:headEnd/>
                <a:tailEnd/>
              </a:ln>
            </p:spPr>
            <p:txBody>
              <a:bodyPr wrap="none" anchor="ctr"/>
              <a:lstStyle/>
              <a:p>
                <a:pPr eaLnBrk="0" fontAlgn="base" hangingPunct="0">
                  <a:spcBef>
                    <a:spcPct val="0"/>
                  </a:spcBef>
                  <a:spcAft>
                    <a:spcPct val="0"/>
                  </a:spcAft>
                </a:pPr>
                <a:endParaRPr lang="en-GB" sz="2400">
                  <a:solidFill>
                    <a:srgbClr val="FFFFFF"/>
                  </a:solidFill>
                  <a:latin typeface="Times" pitchFamily="-28" charset="0"/>
                </a:endParaRPr>
              </a:p>
            </p:txBody>
          </p:sp>
          <p:sp>
            <p:nvSpPr>
              <p:cNvPr id="21" name="Text Box 662"/>
              <p:cNvSpPr txBox="1">
                <a:spLocks noChangeArrowheads="1"/>
              </p:cNvSpPr>
              <p:nvPr/>
            </p:nvSpPr>
            <p:spPr bwMode="auto">
              <a:xfrm>
                <a:off x="1690057" y="3242038"/>
                <a:ext cx="1204137" cy="403544"/>
              </a:xfrm>
              <a:prstGeom prst="rect">
                <a:avLst/>
              </a:prstGeom>
              <a:noFill/>
              <a:ln w="9525" algn="ctr">
                <a:noFill/>
                <a:miter lim="800000"/>
                <a:headEnd/>
                <a:tailEnd/>
              </a:ln>
            </p:spPr>
            <p:txBody>
              <a:bodyPr wrap="none">
                <a:spAutoFit/>
              </a:bodyPr>
              <a:lstStyle/>
              <a:p>
                <a:pPr defTabSz="4176713" eaLnBrk="0" fontAlgn="base" hangingPunct="0">
                  <a:spcBef>
                    <a:spcPct val="0"/>
                  </a:spcBef>
                  <a:spcAft>
                    <a:spcPct val="0"/>
                  </a:spcAft>
                  <a:defRPr/>
                </a:pPr>
                <a:r>
                  <a:rPr lang="en-GB" sz="2400" dirty="0">
                    <a:solidFill>
                      <a:srgbClr val="FFFFFF">
                        <a:lumMod val="75000"/>
                      </a:srgbClr>
                    </a:solidFill>
                    <a:latin typeface="Times" pitchFamily="-28" charset="0"/>
                  </a:rPr>
                  <a:t>Economy</a:t>
                </a:r>
              </a:p>
            </p:txBody>
          </p:sp>
          <p:sp>
            <p:nvSpPr>
              <p:cNvPr id="13328" name="AutoShape 663"/>
              <p:cNvSpPr>
                <a:spLocks noChangeArrowheads="1"/>
              </p:cNvSpPr>
              <p:nvPr/>
            </p:nvSpPr>
            <p:spPr bwMode="auto">
              <a:xfrm rot="-5400000">
                <a:off x="4169049" y="2868389"/>
                <a:ext cx="1162053" cy="2488428"/>
              </a:xfrm>
              <a:prstGeom prst="roundRect">
                <a:avLst>
                  <a:gd name="adj" fmla="val 16667"/>
                </a:avLst>
              </a:prstGeom>
              <a:noFill/>
              <a:ln w="63500" algn="ctr">
                <a:solidFill>
                  <a:schemeClr val="accent2"/>
                </a:solidFill>
                <a:round/>
                <a:headEnd/>
                <a:tailEnd/>
              </a:ln>
            </p:spPr>
            <p:txBody>
              <a:bodyPr vert="eaVert" wrap="none" anchor="ctr"/>
              <a:lstStyle/>
              <a:p>
                <a:pPr eaLnBrk="0" fontAlgn="base" hangingPunct="0">
                  <a:spcBef>
                    <a:spcPct val="0"/>
                  </a:spcBef>
                  <a:spcAft>
                    <a:spcPct val="0"/>
                  </a:spcAft>
                </a:pPr>
                <a:endParaRPr lang="en-GB" sz="2400">
                  <a:solidFill>
                    <a:srgbClr val="FFFFFF"/>
                  </a:solidFill>
                  <a:latin typeface="Times" pitchFamily="-28" charset="0"/>
                </a:endParaRPr>
              </a:p>
            </p:txBody>
          </p:sp>
          <p:sp>
            <p:nvSpPr>
              <p:cNvPr id="13329" name="Text Box 664"/>
              <p:cNvSpPr txBox="1">
                <a:spLocks noChangeArrowheads="1"/>
              </p:cNvSpPr>
              <p:nvPr/>
            </p:nvSpPr>
            <p:spPr bwMode="auto">
              <a:xfrm>
                <a:off x="4548392" y="3132221"/>
                <a:ext cx="1528203" cy="384150"/>
              </a:xfrm>
              <a:prstGeom prst="rect">
                <a:avLst/>
              </a:prstGeom>
              <a:noFill/>
              <a:ln w="9525" algn="ctr">
                <a:noFill/>
                <a:miter lim="800000"/>
                <a:headEnd/>
                <a:tailEnd/>
              </a:ln>
            </p:spPr>
            <p:txBody>
              <a:bodyPr wrap="none">
                <a:spAutoFit/>
              </a:bodyPr>
              <a:lstStyle/>
              <a:p>
                <a:pPr defTabSz="4176713" eaLnBrk="0" fontAlgn="base" hangingPunct="0">
                  <a:spcBef>
                    <a:spcPct val="0"/>
                  </a:spcBef>
                  <a:spcAft>
                    <a:spcPct val="0"/>
                  </a:spcAft>
                </a:pPr>
                <a:r>
                  <a:rPr lang="en-GB" sz="2400">
                    <a:solidFill>
                      <a:srgbClr val="FF0000"/>
                    </a:solidFill>
                    <a:latin typeface="Times" pitchFamily="-28" charset="0"/>
                  </a:rPr>
                  <a:t>Social Capital</a:t>
                </a:r>
              </a:p>
            </p:txBody>
          </p:sp>
          <p:sp>
            <p:nvSpPr>
              <p:cNvPr id="13330" name="AutoShape 665"/>
              <p:cNvSpPr>
                <a:spLocks noChangeArrowheads="1"/>
              </p:cNvSpPr>
              <p:nvPr/>
            </p:nvSpPr>
            <p:spPr bwMode="auto">
              <a:xfrm rot="-5400000">
                <a:off x="5887921" y="4041905"/>
                <a:ext cx="797911" cy="2286744"/>
              </a:xfrm>
              <a:prstGeom prst="roundRect">
                <a:avLst>
                  <a:gd name="adj" fmla="val 16667"/>
                </a:avLst>
              </a:prstGeom>
              <a:noFill/>
              <a:ln w="63500" algn="ctr">
                <a:solidFill>
                  <a:srgbClr val="004433"/>
                </a:solidFill>
                <a:round/>
                <a:headEnd/>
                <a:tailEnd/>
              </a:ln>
            </p:spPr>
            <p:txBody>
              <a:bodyPr vert="eaVert" wrap="none" anchor="ctr"/>
              <a:lstStyle/>
              <a:p>
                <a:pPr eaLnBrk="0" fontAlgn="base" hangingPunct="0">
                  <a:spcBef>
                    <a:spcPct val="0"/>
                  </a:spcBef>
                  <a:spcAft>
                    <a:spcPct val="0"/>
                  </a:spcAft>
                </a:pPr>
                <a:endParaRPr lang="en-GB" sz="2400">
                  <a:solidFill>
                    <a:srgbClr val="FFFFFF"/>
                  </a:solidFill>
                  <a:latin typeface="Times" pitchFamily="-28" charset="0"/>
                </a:endParaRPr>
              </a:p>
            </p:txBody>
          </p:sp>
          <p:sp>
            <p:nvSpPr>
              <p:cNvPr id="13331" name="Text Box 666"/>
              <p:cNvSpPr txBox="1">
                <a:spLocks noChangeArrowheads="1"/>
              </p:cNvSpPr>
              <p:nvPr/>
            </p:nvSpPr>
            <p:spPr bwMode="auto">
              <a:xfrm>
                <a:off x="5748928" y="5620646"/>
                <a:ext cx="1272390" cy="384150"/>
              </a:xfrm>
              <a:prstGeom prst="rect">
                <a:avLst/>
              </a:prstGeom>
              <a:noFill/>
              <a:ln w="9525" algn="ctr">
                <a:noFill/>
                <a:miter lim="800000"/>
                <a:headEnd/>
                <a:tailEnd/>
              </a:ln>
            </p:spPr>
            <p:txBody>
              <a:bodyPr wrap="none">
                <a:spAutoFit/>
              </a:bodyPr>
              <a:lstStyle/>
              <a:p>
                <a:pPr defTabSz="4176713" eaLnBrk="0" fontAlgn="base" hangingPunct="0">
                  <a:spcBef>
                    <a:spcPct val="0"/>
                  </a:spcBef>
                  <a:spcAft>
                    <a:spcPct val="0"/>
                  </a:spcAft>
                </a:pPr>
                <a:r>
                  <a:rPr lang="en-GB" sz="2400">
                    <a:solidFill>
                      <a:srgbClr val="008000"/>
                    </a:solidFill>
                    <a:latin typeface="Times" pitchFamily="-28" charset="0"/>
                  </a:rPr>
                  <a:t>Population</a:t>
                </a:r>
              </a:p>
            </p:txBody>
          </p:sp>
          <p:sp>
            <p:nvSpPr>
              <p:cNvPr id="13332" name="AutoShape 667"/>
              <p:cNvSpPr>
                <a:spLocks noChangeArrowheads="1"/>
              </p:cNvSpPr>
              <p:nvPr/>
            </p:nvSpPr>
            <p:spPr bwMode="auto">
              <a:xfrm>
                <a:off x="3068385" y="1934954"/>
                <a:ext cx="2220010" cy="1125239"/>
              </a:xfrm>
              <a:prstGeom prst="roundRect">
                <a:avLst>
                  <a:gd name="adj" fmla="val 16667"/>
                </a:avLst>
              </a:prstGeom>
              <a:noFill/>
              <a:ln w="63500" algn="ctr">
                <a:solidFill>
                  <a:srgbClr val="800080"/>
                </a:solidFill>
                <a:round/>
                <a:headEnd/>
                <a:tailEnd/>
              </a:ln>
            </p:spPr>
            <p:txBody>
              <a:bodyPr wrap="none" anchor="ctr"/>
              <a:lstStyle/>
              <a:p>
                <a:pPr eaLnBrk="0" fontAlgn="base" hangingPunct="0">
                  <a:spcBef>
                    <a:spcPct val="0"/>
                  </a:spcBef>
                  <a:spcAft>
                    <a:spcPct val="0"/>
                  </a:spcAft>
                </a:pPr>
                <a:endParaRPr lang="en-GB" sz="2400">
                  <a:solidFill>
                    <a:srgbClr val="FFFFFF"/>
                  </a:solidFill>
                  <a:latin typeface="Times" pitchFamily="-28" charset="0"/>
                </a:endParaRPr>
              </a:p>
            </p:txBody>
          </p:sp>
          <p:sp>
            <p:nvSpPr>
              <p:cNvPr id="13333" name="Text Box 668"/>
              <p:cNvSpPr txBox="1">
                <a:spLocks noChangeArrowheads="1"/>
              </p:cNvSpPr>
              <p:nvPr/>
            </p:nvSpPr>
            <p:spPr bwMode="auto">
              <a:xfrm>
                <a:off x="3370911" y="1571612"/>
                <a:ext cx="1488163" cy="384150"/>
              </a:xfrm>
              <a:prstGeom prst="rect">
                <a:avLst/>
              </a:prstGeom>
              <a:noFill/>
              <a:ln w="9525" algn="ctr">
                <a:noFill/>
                <a:miter lim="800000"/>
                <a:headEnd/>
                <a:tailEnd/>
              </a:ln>
            </p:spPr>
            <p:txBody>
              <a:bodyPr wrap="none">
                <a:spAutoFit/>
              </a:bodyPr>
              <a:lstStyle/>
              <a:p>
                <a:pPr defTabSz="4176713" eaLnBrk="0" fontAlgn="base" hangingPunct="0">
                  <a:spcBef>
                    <a:spcPct val="0"/>
                  </a:spcBef>
                  <a:spcAft>
                    <a:spcPct val="0"/>
                  </a:spcAft>
                </a:pPr>
                <a:r>
                  <a:rPr lang="en-GB" sz="2400">
                    <a:solidFill>
                      <a:srgbClr val="333399"/>
                    </a:solidFill>
                    <a:latin typeface="Times" pitchFamily="-28" charset="0"/>
                  </a:rPr>
                  <a:t>Environment</a:t>
                </a:r>
              </a:p>
            </p:txBody>
          </p:sp>
        </p:grpSp>
        <p:sp>
          <p:nvSpPr>
            <p:cNvPr id="13324" name="Freeform 36"/>
            <p:cNvSpPr>
              <a:spLocks/>
            </p:cNvSpPr>
            <p:nvPr/>
          </p:nvSpPr>
          <p:spPr bwMode="auto">
            <a:xfrm>
              <a:off x="2307392" y="2000250"/>
              <a:ext cx="4444199" cy="3858269"/>
            </a:xfrm>
            <a:custGeom>
              <a:avLst/>
              <a:gdLst>
                <a:gd name="T0" fmla="*/ 73858 w 4444199"/>
                <a:gd name="T1" fmla="*/ 2762250 h 3858269"/>
                <a:gd name="T2" fmla="*/ 131008 w 4444199"/>
                <a:gd name="T3" fmla="*/ 2647950 h 3858269"/>
                <a:gd name="T4" fmla="*/ 283408 w 4444199"/>
                <a:gd name="T5" fmla="*/ 2362200 h 3858269"/>
                <a:gd name="T6" fmla="*/ 378658 w 4444199"/>
                <a:gd name="T7" fmla="*/ 2266950 h 3858269"/>
                <a:gd name="T8" fmla="*/ 531058 w 4444199"/>
                <a:gd name="T9" fmla="*/ 1962150 h 3858269"/>
                <a:gd name="T10" fmla="*/ 626308 w 4444199"/>
                <a:gd name="T11" fmla="*/ 1771650 h 3858269"/>
                <a:gd name="T12" fmla="*/ 797758 w 4444199"/>
                <a:gd name="T13" fmla="*/ 1638300 h 3858269"/>
                <a:gd name="T14" fmla="*/ 931108 w 4444199"/>
                <a:gd name="T15" fmla="*/ 1524000 h 3858269"/>
                <a:gd name="T16" fmla="*/ 1026358 w 4444199"/>
                <a:gd name="T17" fmla="*/ 1352550 h 3858269"/>
                <a:gd name="T18" fmla="*/ 1197808 w 4444199"/>
                <a:gd name="T19" fmla="*/ 952500 h 3858269"/>
                <a:gd name="T20" fmla="*/ 1312108 w 4444199"/>
                <a:gd name="T21" fmla="*/ 723900 h 3858269"/>
                <a:gd name="T22" fmla="*/ 1502608 w 4444199"/>
                <a:gd name="T23" fmla="*/ 476250 h 3858269"/>
                <a:gd name="T24" fmla="*/ 1674058 w 4444199"/>
                <a:gd name="T25" fmla="*/ 361950 h 3858269"/>
                <a:gd name="T26" fmla="*/ 1807408 w 4444199"/>
                <a:gd name="T27" fmla="*/ 228600 h 3858269"/>
                <a:gd name="T28" fmla="*/ 1883608 w 4444199"/>
                <a:gd name="T29" fmla="*/ 57150 h 3858269"/>
                <a:gd name="T30" fmla="*/ 2131258 w 4444199"/>
                <a:gd name="T31" fmla="*/ 19050 h 3858269"/>
                <a:gd name="T32" fmla="*/ 2245558 w 4444199"/>
                <a:gd name="T33" fmla="*/ 247650 h 3858269"/>
                <a:gd name="T34" fmla="*/ 2397958 w 4444199"/>
                <a:gd name="T35" fmla="*/ 457200 h 3858269"/>
                <a:gd name="T36" fmla="*/ 2531308 w 4444199"/>
                <a:gd name="T37" fmla="*/ 609600 h 3858269"/>
                <a:gd name="T38" fmla="*/ 2740858 w 4444199"/>
                <a:gd name="T39" fmla="*/ 685800 h 3858269"/>
                <a:gd name="T40" fmla="*/ 2874208 w 4444199"/>
                <a:gd name="T41" fmla="*/ 876300 h 3858269"/>
                <a:gd name="T42" fmla="*/ 2912308 w 4444199"/>
                <a:gd name="T43" fmla="*/ 1009650 h 3858269"/>
                <a:gd name="T44" fmla="*/ 2969458 w 4444199"/>
                <a:gd name="T45" fmla="*/ 1238250 h 3858269"/>
                <a:gd name="T46" fmla="*/ 3102808 w 4444199"/>
                <a:gd name="T47" fmla="*/ 1428750 h 3858269"/>
                <a:gd name="T48" fmla="*/ 3217108 w 4444199"/>
                <a:gd name="T49" fmla="*/ 1600200 h 3858269"/>
                <a:gd name="T50" fmla="*/ 3312358 w 4444199"/>
                <a:gd name="T51" fmla="*/ 1695450 h 3858269"/>
                <a:gd name="T52" fmla="*/ 3388558 w 4444199"/>
                <a:gd name="T53" fmla="*/ 1809750 h 3858269"/>
                <a:gd name="T54" fmla="*/ 3540958 w 4444199"/>
                <a:gd name="T55" fmla="*/ 2000250 h 3858269"/>
                <a:gd name="T56" fmla="*/ 3655258 w 4444199"/>
                <a:gd name="T57" fmla="*/ 2247900 h 3858269"/>
                <a:gd name="T58" fmla="*/ 3826708 w 4444199"/>
                <a:gd name="T59" fmla="*/ 2324100 h 3858269"/>
                <a:gd name="T60" fmla="*/ 3921958 w 4444199"/>
                <a:gd name="T61" fmla="*/ 2400300 h 3858269"/>
                <a:gd name="T62" fmla="*/ 4036258 w 4444199"/>
                <a:gd name="T63" fmla="*/ 2667000 h 3858269"/>
                <a:gd name="T64" fmla="*/ 4207708 w 4444199"/>
                <a:gd name="T65" fmla="*/ 2781300 h 3858269"/>
                <a:gd name="T66" fmla="*/ 4322008 w 4444199"/>
                <a:gd name="T67" fmla="*/ 2952750 h 3858269"/>
                <a:gd name="T68" fmla="*/ 4379158 w 4444199"/>
                <a:gd name="T69" fmla="*/ 3181350 h 3858269"/>
                <a:gd name="T70" fmla="*/ 4322008 w 4444199"/>
                <a:gd name="T71" fmla="*/ 3505200 h 3858269"/>
                <a:gd name="T72" fmla="*/ 3902908 w 4444199"/>
                <a:gd name="T73" fmla="*/ 3543300 h 3858269"/>
                <a:gd name="T74" fmla="*/ 3731458 w 4444199"/>
                <a:gd name="T75" fmla="*/ 3600450 h 3858269"/>
                <a:gd name="T76" fmla="*/ 2626558 w 4444199"/>
                <a:gd name="T77" fmla="*/ 3790950 h 3858269"/>
                <a:gd name="T78" fmla="*/ 1883608 w 4444199"/>
                <a:gd name="T79" fmla="*/ 3733800 h 3858269"/>
                <a:gd name="T80" fmla="*/ 1750258 w 4444199"/>
                <a:gd name="T81" fmla="*/ 3657600 h 3858269"/>
                <a:gd name="T82" fmla="*/ 1655008 w 4444199"/>
                <a:gd name="T83" fmla="*/ 3543300 h 3858269"/>
                <a:gd name="T84" fmla="*/ 1521658 w 4444199"/>
                <a:gd name="T85" fmla="*/ 3486150 h 3858269"/>
                <a:gd name="T86" fmla="*/ 1121608 w 4444199"/>
                <a:gd name="T87" fmla="*/ 3429000 h 3858269"/>
                <a:gd name="T88" fmla="*/ 683458 w 4444199"/>
                <a:gd name="T89" fmla="*/ 3181350 h 3858269"/>
                <a:gd name="T90" fmla="*/ 492958 w 4444199"/>
                <a:gd name="T91" fmla="*/ 3067050 h 3858269"/>
                <a:gd name="T92" fmla="*/ 378658 w 4444199"/>
                <a:gd name="T93" fmla="*/ 3028950 h 3858269"/>
                <a:gd name="T94" fmla="*/ 54808 w 4444199"/>
                <a:gd name="T95" fmla="*/ 2895600 h 38582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444199"/>
                <a:gd name="T145" fmla="*/ 0 h 3858269"/>
                <a:gd name="T146" fmla="*/ 4444199 w 4444199"/>
                <a:gd name="T147" fmla="*/ 3858269 h 38582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444199" h="3858269">
                  <a:moveTo>
                    <a:pt x="16708" y="2876550"/>
                  </a:moveTo>
                  <a:cubicBezTo>
                    <a:pt x="64591" y="2732902"/>
                    <a:pt x="0" y="2909966"/>
                    <a:pt x="73858" y="2762250"/>
                  </a:cubicBezTo>
                  <a:cubicBezTo>
                    <a:pt x="82838" y="2744289"/>
                    <a:pt x="83928" y="2723061"/>
                    <a:pt x="92908" y="2705100"/>
                  </a:cubicBezTo>
                  <a:cubicBezTo>
                    <a:pt x="103147" y="2684622"/>
                    <a:pt x="121709" y="2668872"/>
                    <a:pt x="131008" y="2647950"/>
                  </a:cubicBezTo>
                  <a:cubicBezTo>
                    <a:pt x="147319" y="2611250"/>
                    <a:pt x="146831" y="2567066"/>
                    <a:pt x="169108" y="2533650"/>
                  </a:cubicBezTo>
                  <a:lnTo>
                    <a:pt x="283408" y="2362200"/>
                  </a:lnTo>
                  <a:cubicBezTo>
                    <a:pt x="296108" y="2343150"/>
                    <a:pt x="302458" y="2317750"/>
                    <a:pt x="321508" y="2305050"/>
                  </a:cubicBezTo>
                  <a:lnTo>
                    <a:pt x="378658" y="2266950"/>
                  </a:lnTo>
                  <a:cubicBezTo>
                    <a:pt x="431338" y="2108909"/>
                    <a:pt x="342900" y="2357516"/>
                    <a:pt x="473908" y="2095500"/>
                  </a:cubicBezTo>
                  <a:cubicBezTo>
                    <a:pt x="600270" y="1842776"/>
                    <a:pt x="446967" y="2158362"/>
                    <a:pt x="531058" y="1962150"/>
                  </a:cubicBezTo>
                  <a:cubicBezTo>
                    <a:pt x="542245" y="1936048"/>
                    <a:pt x="557971" y="1912052"/>
                    <a:pt x="569158" y="1885950"/>
                  </a:cubicBezTo>
                  <a:cubicBezTo>
                    <a:pt x="596551" y="1822034"/>
                    <a:pt x="575812" y="1828458"/>
                    <a:pt x="626308" y="1771650"/>
                  </a:cubicBezTo>
                  <a:cubicBezTo>
                    <a:pt x="662105" y="1731378"/>
                    <a:pt x="689491" y="1674389"/>
                    <a:pt x="740608" y="1657350"/>
                  </a:cubicBezTo>
                  <a:lnTo>
                    <a:pt x="797758" y="1638300"/>
                  </a:lnTo>
                  <a:cubicBezTo>
                    <a:pt x="816808" y="1619250"/>
                    <a:pt x="834453" y="1598683"/>
                    <a:pt x="854908" y="1581150"/>
                  </a:cubicBezTo>
                  <a:cubicBezTo>
                    <a:pt x="879014" y="1560487"/>
                    <a:pt x="908657" y="1546451"/>
                    <a:pt x="931108" y="1524000"/>
                  </a:cubicBezTo>
                  <a:cubicBezTo>
                    <a:pt x="985703" y="1469405"/>
                    <a:pt x="957270" y="1471675"/>
                    <a:pt x="988258" y="1409700"/>
                  </a:cubicBezTo>
                  <a:cubicBezTo>
                    <a:pt x="998497" y="1389222"/>
                    <a:pt x="1013658" y="1371600"/>
                    <a:pt x="1026358" y="1352550"/>
                  </a:cubicBezTo>
                  <a:cubicBezTo>
                    <a:pt x="1032708" y="1289050"/>
                    <a:pt x="1022278" y="1221527"/>
                    <a:pt x="1045408" y="1162050"/>
                  </a:cubicBezTo>
                  <a:cubicBezTo>
                    <a:pt x="1154778" y="880813"/>
                    <a:pt x="1131215" y="1102334"/>
                    <a:pt x="1197808" y="952500"/>
                  </a:cubicBezTo>
                  <a:cubicBezTo>
                    <a:pt x="1214119" y="915800"/>
                    <a:pt x="1213631" y="871616"/>
                    <a:pt x="1235908" y="838200"/>
                  </a:cubicBezTo>
                  <a:cubicBezTo>
                    <a:pt x="1261308" y="800100"/>
                    <a:pt x="1297628" y="767341"/>
                    <a:pt x="1312108" y="723900"/>
                  </a:cubicBezTo>
                  <a:cubicBezTo>
                    <a:pt x="1336049" y="652076"/>
                    <a:pt x="1327251" y="658391"/>
                    <a:pt x="1388308" y="590550"/>
                  </a:cubicBezTo>
                  <a:cubicBezTo>
                    <a:pt x="1424353" y="550500"/>
                    <a:pt x="1451491" y="493289"/>
                    <a:pt x="1502608" y="476250"/>
                  </a:cubicBezTo>
                  <a:cubicBezTo>
                    <a:pt x="1586699" y="448220"/>
                    <a:pt x="1541797" y="466180"/>
                    <a:pt x="1635958" y="419100"/>
                  </a:cubicBezTo>
                  <a:cubicBezTo>
                    <a:pt x="1648658" y="400050"/>
                    <a:pt x="1657869" y="378139"/>
                    <a:pt x="1674058" y="361950"/>
                  </a:cubicBezTo>
                  <a:cubicBezTo>
                    <a:pt x="1690247" y="345761"/>
                    <a:pt x="1716905" y="341728"/>
                    <a:pt x="1731208" y="323850"/>
                  </a:cubicBezTo>
                  <a:cubicBezTo>
                    <a:pt x="1836368" y="192399"/>
                    <a:pt x="1643624" y="337789"/>
                    <a:pt x="1807408" y="228600"/>
                  </a:cubicBezTo>
                  <a:cubicBezTo>
                    <a:pt x="1855291" y="84952"/>
                    <a:pt x="1790700" y="262016"/>
                    <a:pt x="1864558" y="114300"/>
                  </a:cubicBezTo>
                  <a:cubicBezTo>
                    <a:pt x="1873538" y="96339"/>
                    <a:pt x="1871064" y="72830"/>
                    <a:pt x="1883608" y="57150"/>
                  </a:cubicBezTo>
                  <a:cubicBezTo>
                    <a:pt x="1910465" y="23578"/>
                    <a:pt x="1960260" y="12549"/>
                    <a:pt x="1997908" y="0"/>
                  </a:cubicBezTo>
                  <a:cubicBezTo>
                    <a:pt x="2042358" y="6350"/>
                    <a:pt x="2090227" y="814"/>
                    <a:pt x="2131258" y="19050"/>
                  </a:cubicBezTo>
                  <a:cubicBezTo>
                    <a:pt x="2152180" y="28349"/>
                    <a:pt x="2160059" y="55278"/>
                    <a:pt x="2169358" y="76200"/>
                  </a:cubicBezTo>
                  <a:cubicBezTo>
                    <a:pt x="2260038" y="280231"/>
                    <a:pt x="2159333" y="118312"/>
                    <a:pt x="2245558" y="247650"/>
                  </a:cubicBezTo>
                  <a:cubicBezTo>
                    <a:pt x="2293234" y="438353"/>
                    <a:pt x="2221550" y="242692"/>
                    <a:pt x="2321758" y="342900"/>
                  </a:cubicBezTo>
                  <a:cubicBezTo>
                    <a:pt x="2354137" y="375279"/>
                    <a:pt x="2369353" y="421444"/>
                    <a:pt x="2397958" y="457200"/>
                  </a:cubicBezTo>
                  <a:cubicBezTo>
                    <a:pt x="2423358" y="488950"/>
                    <a:pt x="2447383" y="521850"/>
                    <a:pt x="2474158" y="552450"/>
                  </a:cubicBezTo>
                  <a:cubicBezTo>
                    <a:pt x="2491899" y="572725"/>
                    <a:pt x="2507211" y="597552"/>
                    <a:pt x="2531308" y="609600"/>
                  </a:cubicBezTo>
                  <a:cubicBezTo>
                    <a:pt x="2560268" y="624080"/>
                    <a:pt x="2594808" y="622300"/>
                    <a:pt x="2626558" y="628650"/>
                  </a:cubicBezTo>
                  <a:cubicBezTo>
                    <a:pt x="2790342" y="737839"/>
                    <a:pt x="2583117" y="606930"/>
                    <a:pt x="2740858" y="685800"/>
                  </a:cubicBezTo>
                  <a:cubicBezTo>
                    <a:pt x="2761336" y="696039"/>
                    <a:pt x="2778958" y="711200"/>
                    <a:pt x="2798008" y="723900"/>
                  </a:cubicBezTo>
                  <a:cubicBezTo>
                    <a:pt x="2823408" y="774700"/>
                    <a:pt x="2860433" y="821200"/>
                    <a:pt x="2874208" y="876300"/>
                  </a:cubicBezTo>
                  <a:cubicBezTo>
                    <a:pt x="2880558" y="901700"/>
                    <a:pt x="2886065" y="927326"/>
                    <a:pt x="2893258" y="952500"/>
                  </a:cubicBezTo>
                  <a:cubicBezTo>
                    <a:pt x="2898775" y="971808"/>
                    <a:pt x="2907024" y="990277"/>
                    <a:pt x="2912308" y="1009650"/>
                  </a:cubicBezTo>
                  <a:cubicBezTo>
                    <a:pt x="2926086" y="1060168"/>
                    <a:pt x="2937708" y="1111250"/>
                    <a:pt x="2950408" y="1162050"/>
                  </a:cubicBezTo>
                  <a:cubicBezTo>
                    <a:pt x="2956758" y="1187450"/>
                    <a:pt x="2957749" y="1214832"/>
                    <a:pt x="2969458" y="1238250"/>
                  </a:cubicBezTo>
                  <a:cubicBezTo>
                    <a:pt x="2992749" y="1284831"/>
                    <a:pt x="3012000" y="1331211"/>
                    <a:pt x="3045658" y="1371600"/>
                  </a:cubicBezTo>
                  <a:cubicBezTo>
                    <a:pt x="3062905" y="1392296"/>
                    <a:pt x="3086268" y="1407484"/>
                    <a:pt x="3102808" y="1428750"/>
                  </a:cubicBezTo>
                  <a:cubicBezTo>
                    <a:pt x="3130921" y="1464895"/>
                    <a:pt x="3153608" y="1504950"/>
                    <a:pt x="3179008" y="1543050"/>
                  </a:cubicBezTo>
                  <a:cubicBezTo>
                    <a:pt x="3191708" y="1562100"/>
                    <a:pt x="3198058" y="1587500"/>
                    <a:pt x="3217108" y="1600200"/>
                  </a:cubicBezTo>
                  <a:lnTo>
                    <a:pt x="3274258" y="1638300"/>
                  </a:lnTo>
                  <a:cubicBezTo>
                    <a:pt x="3286958" y="1657350"/>
                    <a:pt x="3297701" y="1677861"/>
                    <a:pt x="3312358" y="1695450"/>
                  </a:cubicBezTo>
                  <a:cubicBezTo>
                    <a:pt x="3329605" y="1716146"/>
                    <a:pt x="3354564" y="1730184"/>
                    <a:pt x="3369508" y="1752600"/>
                  </a:cubicBezTo>
                  <a:cubicBezTo>
                    <a:pt x="3380647" y="1769308"/>
                    <a:pt x="3376886" y="1793410"/>
                    <a:pt x="3388558" y="1809750"/>
                  </a:cubicBezTo>
                  <a:cubicBezTo>
                    <a:pt x="3409437" y="1838980"/>
                    <a:pt x="3439358" y="1860550"/>
                    <a:pt x="3464758" y="1885950"/>
                  </a:cubicBezTo>
                  <a:cubicBezTo>
                    <a:pt x="3502964" y="2000567"/>
                    <a:pt x="3455339" y="1886092"/>
                    <a:pt x="3540958" y="2000250"/>
                  </a:cubicBezTo>
                  <a:cubicBezTo>
                    <a:pt x="3563174" y="2029871"/>
                    <a:pt x="3579058" y="2063750"/>
                    <a:pt x="3598108" y="2095500"/>
                  </a:cubicBezTo>
                  <a:cubicBezTo>
                    <a:pt x="3610925" y="2146768"/>
                    <a:pt x="3619680" y="2205207"/>
                    <a:pt x="3655258" y="2247900"/>
                  </a:cubicBezTo>
                  <a:cubicBezTo>
                    <a:pt x="3669915" y="2265489"/>
                    <a:pt x="3691486" y="2276701"/>
                    <a:pt x="3712408" y="2286000"/>
                  </a:cubicBezTo>
                  <a:cubicBezTo>
                    <a:pt x="3749108" y="2302311"/>
                    <a:pt x="3788608" y="2311400"/>
                    <a:pt x="3826708" y="2324100"/>
                  </a:cubicBezTo>
                  <a:lnTo>
                    <a:pt x="3883858" y="2343150"/>
                  </a:lnTo>
                  <a:cubicBezTo>
                    <a:pt x="3896558" y="2362200"/>
                    <a:pt x="3908650" y="2381669"/>
                    <a:pt x="3921958" y="2400300"/>
                  </a:cubicBezTo>
                  <a:cubicBezTo>
                    <a:pt x="3940412" y="2426136"/>
                    <a:pt x="3964909" y="2448102"/>
                    <a:pt x="3979108" y="2476500"/>
                  </a:cubicBezTo>
                  <a:cubicBezTo>
                    <a:pt x="4005008" y="2528300"/>
                    <a:pt x="3994312" y="2625054"/>
                    <a:pt x="4036258" y="2667000"/>
                  </a:cubicBezTo>
                  <a:cubicBezTo>
                    <a:pt x="4078389" y="2709131"/>
                    <a:pt x="4097514" y="2735728"/>
                    <a:pt x="4150558" y="2762250"/>
                  </a:cubicBezTo>
                  <a:cubicBezTo>
                    <a:pt x="4168519" y="2771230"/>
                    <a:pt x="4188658" y="2774950"/>
                    <a:pt x="4207708" y="2781300"/>
                  </a:cubicBezTo>
                  <a:cubicBezTo>
                    <a:pt x="4249839" y="2823431"/>
                    <a:pt x="4276436" y="2842556"/>
                    <a:pt x="4302958" y="2895600"/>
                  </a:cubicBezTo>
                  <a:cubicBezTo>
                    <a:pt x="4311938" y="2913561"/>
                    <a:pt x="4314098" y="2934293"/>
                    <a:pt x="4322008" y="2952750"/>
                  </a:cubicBezTo>
                  <a:cubicBezTo>
                    <a:pt x="4333195" y="2978852"/>
                    <a:pt x="4347408" y="3003550"/>
                    <a:pt x="4360108" y="3028950"/>
                  </a:cubicBezTo>
                  <a:cubicBezTo>
                    <a:pt x="4366458" y="3079750"/>
                    <a:pt x="4370742" y="3130851"/>
                    <a:pt x="4379158" y="3181350"/>
                  </a:cubicBezTo>
                  <a:cubicBezTo>
                    <a:pt x="4401750" y="3316903"/>
                    <a:pt x="4444199" y="3274766"/>
                    <a:pt x="4379158" y="3486150"/>
                  </a:cubicBezTo>
                  <a:cubicBezTo>
                    <a:pt x="4373253" y="3505342"/>
                    <a:pt x="4341610" y="3500844"/>
                    <a:pt x="4322008" y="3505200"/>
                  </a:cubicBezTo>
                  <a:cubicBezTo>
                    <a:pt x="4284302" y="3513579"/>
                    <a:pt x="4246175" y="3520753"/>
                    <a:pt x="4207708" y="3524250"/>
                  </a:cubicBezTo>
                  <a:cubicBezTo>
                    <a:pt x="4106328" y="3533466"/>
                    <a:pt x="4004508" y="3536950"/>
                    <a:pt x="3902908" y="3543300"/>
                  </a:cubicBezTo>
                  <a:lnTo>
                    <a:pt x="3788608" y="3581400"/>
                  </a:lnTo>
                  <a:lnTo>
                    <a:pt x="3731458" y="3600450"/>
                  </a:lnTo>
                  <a:cubicBezTo>
                    <a:pt x="3682148" y="3649760"/>
                    <a:pt x="3628366" y="3711014"/>
                    <a:pt x="3560008" y="3733800"/>
                  </a:cubicBezTo>
                  <a:cubicBezTo>
                    <a:pt x="3186600" y="3858269"/>
                    <a:pt x="3485858" y="3770966"/>
                    <a:pt x="2626558" y="3790950"/>
                  </a:cubicBezTo>
                  <a:cubicBezTo>
                    <a:pt x="2429708" y="3784600"/>
                    <a:pt x="2232380" y="3787006"/>
                    <a:pt x="2036008" y="3771900"/>
                  </a:cubicBezTo>
                  <a:cubicBezTo>
                    <a:pt x="1983799" y="3767884"/>
                    <a:pt x="1883608" y="3733800"/>
                    <a:pt x="1883608" y="3733800"/>
                  </a:cubicBezTo>
                  <a:cubicBezTo>
                    <a:pt x="1858208" y="3714750"/>
                    <a:pt x="1834975" y="3692402"/>
                    <a:pt x="1807408" y="3676650"/>
                  </a:cubicBezTo>
                  <a:cubicBezTo>
                    <a:pt x="1789973" y="3666687"/>
                    <a:pt x="1766966" y="3668739"/>
                    <a:pt x="1750258" y="3657600"/>
                  </a:cubicBezTo>
                  <a:cubicBezTo>
                    <a:pt x="1727842" y="3642656"/>
                    <a:pt x="1710355" y="3621146"/>
                    <a:pt x="1693108" y="3600450"/>
                  </a:cubicBezTo>
                  <a:cubicBezTo>
                    <a:pt x="1678451" y="3582861"/>
                    <a:pt x="1674058" y="3556000"/>
                    <a:pt x="1655008" y="3543300"/>
                  </a:cubicBezTo>
                  <a:cubicBezTo>
                    <a:pt x="1633223" y="3528777"/>
                    <a:pt x="1604208" y="3530600"/>
                    <a:pt x="1578808" y="3524250"/>
                  </a:cubicBezTo>
                  <a:cubicBezTo>
                    <a:pt x="1559758" y="3511550"/>
                    <a:pt x="1542136" y="3496389"/>
                    <a:pt x="1521658" y="3486150"/>
                  </a:cubicBezTo>
                  <a:cubicBezTo>
                    <a:pt x="1463662" y="3457152"/>
                    <a:pt x="1362766" y="3453679"/>
                    <a:pt x="1312108" y="3448050"/>
                  </a:cubicBezTo>
                  <a:cubicBezTo>
                    <a:pt x="1248682" y="3441003"/>
                    <a:pt x="1185108" y="3435350"/>
                    <a:pt x="1121608" y="3429000"/>
                  </a:cubicBezTo>
                  <a:cubicBezTo>
                    <a:pt x="1053299" y="3406230"/>
                    <a:pt x="901988" y="3361780"/>
                    <a:pt x="854908" y="3314700"/>
                  </a:cubicBezTo>
                  <a:cubicBezTo>
                    <a:pt x="805598" y="3265390"/>
                    <a:pt x="751816" y="3204136"/>
                    <a:pt x="683458" y="3181350"/>
                  </a:cubicBezTo>
                  <a:lnTo>
                    <a:pt x="626308" y="3162300"/>
                  </a:lnTo>
                  <a:cubicBezTo>
                    <a:pt x="594558" y="3067050"/>
                    <a:pt x="626308" y="3111500"/>
                    <a:pt x="492958" y="3067050"/>
                  </a:cubicBezTo>
                  <a:lnTo>
                    <a:pt x="435808" y="3048000"/>
                  </a:lnTo>
                  <a:lnTo>
                    <a:pt x="378658" y="3028950"/>
                  </a:lnTo>
                  <a:cubicBezTo>
                    <a:pt x="359608" y="3003550"/>
                    <a:pt x="343959" y="2975201"/>
                    <a:pt x="321508" y="2952750"/>
                  </a:cubicBezTo>
                  <a:cubicBezTo>
                    <a:pt x="248353" y="2879595"/>
                    <a:pt x="157413" y="2904928"/>
                    <a:pt x="54808" y="2895600"/>
                  </a:cubicBezTo>
                  <a:cubicBezTo>
                    <a:pt x="32918" y="2829931"/>
                    <a:pt x="49957" y="2852649"/>
                    <a:pt x="16708" y="2819400"/>
                  </a:cubicBezTo>
                </a:path>
              </a:pathLst>
            </a:custGeom>
            <a:solidFill>
              <a:srgbClr val="996633">
                <a:alpha val="49019"/>
              </a:srgbClr>
            </a:solidFill>
            <a:ln w="9525" cap="flat" cmpd="sng" algn="ctr">
              <a:noFill/>
              <a:prstDash val="solid"/>
              <a:round/>
              <a:headEnd type="none" w="med" len="med"/>
              <a:tailEnd type="none" w="med" len="med"/>
            </a:ln>
          </p:spPr>
          <p:txBody>
            <a:bodyPr/>
            <a:lstStyle/>
            <a:p>
              <a:pPr eaLnBrk="0" fontAlgn="base" hangingPunct="0">
                <a:spcBef>
                  <a:spcPct val="0"/>
                </a:spcBef>
                <a:spcAft>
                  <a:spcPct val="0"/>
                </a:spcAft>
              </a:pPr>
              <a:endParaRPr lang="en-US" sz="2400">
                <a:solidFill>
                  <a:srgbClr val="FFFFFF"/>
                </a:solidFill>
                <a:latin typeface="Times" pitchFamily="-28" charset="0"/>
              </a:endParaRPr>
            </a:p>
          </p:txBody>
        </p:sp>
      </p:grpSp>
      <p:grpSp>
        <p:nvGrpSpPr>
          <p:cNvPr id="5" name="Group 40"/>
          <p:cNvGrpSpPr>
            <a:grpSpLocks/>
          </p:cNvGrpSpPr>
          <p:nvPr/>
        </p:nvGrpSpPr>
        <p:grpSpPr bwMode="auto">
          <a:xfrm>
            <a:off x="5983301" y="1643063"/>
            <a:ext cx="3313099" cy="2042576"/>
            <a:chOff x="5983307" y="1714488"/>
            <a:chExt cx="3313090" cy="2042713"/>
          </a:xfrm>
        </p:grpSpPr>
        <p:sp>
          <p:nvSpPr>
            <p:cNvPr id="13321" name="TextBox 38"/>
            <p:cNvSpPr txBox="1">
              <a:spLocks noChangeArrowheads="1"/>
            </p:cNvSpPr>
            <p:nvPr/>
          </p:nvSpPr>
          <p:spPr bwMode="auto">
            <a:xfrm>
              <a:off x="5983307" y="1714488"/>
              <a:ext cx="3084491" cy="70793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000" dirty="0">
                  <a:solidFill>
                    <a:srgbClr val="C99700"/>
                  </a:solidFill>
                  <a:latin typeface="Times" pitchFamily="-28" charset="0"/>
                </a:rPr>
                <a:t>Resource use relative to</a:t>
              </a:r>
              <a:br>
                <a:rPr lang="en-GB" sz="2000" dirty="0">
                  <a:solidFill>
                    <a:srgbClr val="C99700"/>
                  </a:solidFill>
                  <a:latin typeface="Times" pitchFamily="-28" charset="0"/>
                </a:rPr>
              </a:br>
              <a:r>
                <a:rPr lang="en-GB" sz="2000" dirty="0">
                  <a:solidFill>
                    <a:srgbClr val="C99700"/>
                  </a:solidFill>
                  <a:latin typeface="Times" pitchFamily="-28" charset="0"/>
                </a:rPr>
                <a:t>equitable, global C footprint</a:t>
              </a:r>
            </a:p>
          </p:txBody>
        </p:sp>
        <p:sp>
          <p:nvSpPr>
            <p:cNvPr id="13322" name="TextBox 39"/>
            <p:cNvSpPr txBox="1">
              <a:spLocks noChangeArrowheads="1"/>
            </p:cNvSpPr>
            <p:nvPr/>
          </p:nvSpPr>
          <p:spPr bwMode="auto">
            <a:xfrm>
              <a:off x="6653224" y="2433673"/>
              <a:ext cx="2643173" cy="1323528"/>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GB" sz="2000" dirty="0">
                  <a:solidFill>
                    <a:srgbClr val="C99700"/>
                  </a:solidFill>
                  <a:latin typeface="Times" pitchFamily="-28" charset="0"/>
                </a:rPr>
                <a:t>Novel function derived</a:t>
              </a:r>
              <a:br>
                <a:rPr lang="en-GB" sz="2000" dirty="0">
                  <a:solidFill>
                    <a:srgbClr val="C99700"/>
                  </a:solidFill>
                  <a:latin typeface="Times" pitchFamily="-28" charset="0"/>
                </a:rPr>
              </a:br>
              <a:r>
                <a:rPr lang="en-GB" sz="2000" dirty="0">
                  <a:solidFill>
                    <a:srgbClr val="C99700"/>
                  </a:solidFill>
                  <a:latin typeface="Times" pitchFamily="-28" charset="0"/>
                </a:rPr>
                <a:t>from population size</a:t>
              </a:r>
              <a:br>
                <a:rPr lang="en-GB" sz="2000" dirty="0">
                  <a:solidFill>
                    <a:srgbClr val="C99700"/>
                  </a:solidFill>
                  <a:latin typeface="Times" pitchFamily="-28" charset="0"/>
                </a:rPr>
              </a:br>
              <a:r>
                <a:rPr lang="en-GB" sz="2000" dirty="0">
                  <a:solidFill>
                    <a:srgbClr val="C99700"/>
                  </a:solidFill>
                  <a:latin typeface="Times" pitchFamily="-28" charset="0"/>
                </a:rPr>
                <a:t>&amp; concept of social</a:t>
              </a:r>
            </a:p>
            <a:p>
              <a:pPr eaLnBrk="0" fontAlgn="base" hangingPunct="0">
                <a:spcBef>
                  <a:spcPct val="0"/>
                </a:spcBef>
                <a:spcAft>
                  <a:spcPct val="0"/>
                </a:spcAft>
              </a:pPr>
              <a:r>
                <a:rPr lang="en-GB" sz="2000" dirty="0">
                  <a:solidFill>
                    <a:srgbClr val="C99700"/>
                  </a:solidFill>
                  <a:latin typeface="Times" pitchFamily="-28" charset="0"/>
                </a:rPr>
                <a:t>scarcity</a:t>
              </a:r>
            </a:p>
          </p:txBody>
        </p:sp>
      </p:grpSp>
      <p:pic>
        <p:nvPicPr>
          <p:cNvPr id="1945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7883" y="3568454"/>
            <a:ext cx="899091" cy="136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29201" y="1167146"/>
            <a:ext cx="1238261" cy="173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29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120775" y="1020762"/>
            <a:ext cx="7337425" cy="4999037"/>
          </a:xfrm>
          <a:prstGeom prst="round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sp>
        <p:nvSpPr>
          <p:cNvPr id="2052" name="Rectangle 4"/>
          <p:cNvSpPr>
            <a:spLocks noGrp="1" noChangeArrowheads="1"/>
          </p:cNvSpPr>
          <p:nvPr>
            <p:ph type="title"/>
          </p:nvPr>
        </p:nvSpPr>
        <p:spPr>
          <a:xfrm>
            <a:off x="685800" y="76200"/>
            <a:ext cx="7772400" cy="609600"/>
          </a:xfrm>
        </p:spPr>
        <p:txBody>
          <a:bodyPr/>
          <a:lstStyle/>
          <a:p>
            <a:r>
              <a:rPr lang="en-GB" dirty="0" err="1">
                <a:solidFill>
                  <a:schemeClr val="bg1"/>
                </a:solidFill>
              </a:rPr>
              <a:t>Voinov</a:t>
            </a:r>
            <a:r>
              <a:rPr lang="en-GB" dirty="0">
                <a:solidFill>
                  <a:schemeClr val="bg1"/>
                </a:solidFill>
              </a:rPr>
              <a:t> sustainability model</a:t>
            </a:r>
          </a:p>
        </p:txBody>
      </p:sp>
      <p:sp>
        <p:nvSpPr>
          <p:cNvPr id="2054" name="Oval 6"/>
          <p:cNvSpPr>
            <a:spLocks noChangeArrowheads="1"/>
          </p:cNvSpPr>
          <p:nvPr/>
        </p:nvSpPr>
        <p:spPr bwMode="auto">
          <a:xfrm>
            <a:off x="2808287" y="1943101"/>
            <a:ext cx="1211031" cy="1366884"/>
          </a:xfrm>
          <a:prstGeom prst="ellipse">
            <a:avLst/>
          </a:prstGeom>
          <a:gradFill rotWithShape="1">
            <a:gsLst>
              <a:gs pos="0">
                <a:schemeClr val="bg1"/>
              </a:gs>
              <a:gs pos="100000">
                <a:schemeClr val="accent1"/>
              </a:gs>
            </a:gsLst>
            <a:path path="shape">
              <a:fillToRect l="50000" t="50000" r="50000" b="50000"/>
            </a:path>
          </a:gradFill>
          <a:ln w="9525">
            <a:solidFill>
              <a:schemeClr val="tx1"/>
            </a:solidFill>
            <a:round/>
            <a:headEnd/>
            <a:tailEnd/>
          </a:ln>
          <a:effectLst/>
        </p:spPr>
        <p:txBody>
          <a:bodyPr wrap="none" anchor="ctr"/>
          <a:lstStyle/>
          <a:p>
            <a:pPr algn="ctr" eaLnBrk="0" fontAlgn="base" hangingPunct="0">
              <a:spcBef>
                <a:spcPct val="0"/>
              </a:spcBef>
              <a:spcAft>
                <a:spcPct val="0"/>
              </a:spcAft>
            </a:pPr>
            <a:r>
              <a:rPr lang="en-GB" sz="2400">
                <a:solidFill>
                  <a:srgbClr val="002062"/>
                </a:solidFill>
                <a:latin typeface="Times" pitchFamily="-28" charset="0"/>
              </a:rPr>
              <a:t>1</a:t>
            </a:r>
            <a:br>
              <a:rPr lang="en-GB" sz="2400">
                <a:solidFill>
                  <a:srgbClr val="002062"/>
                </a:solidFill>
                <a:latin typeface="Times" pitchFamily="-28" charset="0"/>
              </a:rPr>
            </a:br>
            <a:r>
              <a:rPr lang="en-GB" sz="2400">
                <a:solidFill>
                  <a:srgbClr val="002062"/>
                </a:solidFill>
                <a:latin typeface="Times" pitchFamily="-28" charset="0"/>
              </a:rPr>
              <a:t>Population</a:t>
            </a:r>
          </a:p>
        </p:txBody>
      </p:sp>
      <p:sp>
        <p:nvSpPr>
          <p:cNvPr id="2055" name="Oval 7"/>
          <p:cNvSpPr>
            <a:spLocks noChangeArrowheads="1"/>
          </p:cNvSpPr>
          <p:nvPr/>
        </p:nvSpPr>
        <p:spPr bwMode="auto">
          <a:xfrm>
            <a:off x="2663825" y="4175126"/>
            <a:ext cx="1346085" cy="1366884"/>
          </a:xfrm>
          <a:prstGeom prst="ellipse">
            <a:avLst/>
          </a:prstGeom>
          <a:gradFill rotWithShape="1">
            <a:gsLst>
              <a:gs pos="0">
                <a:schemeClr val="bg1"/>
              </a:gs>
              <a:gs pos="100000">
                <a:srgbClr val="008000"/>
              </a:gs>
            </a:gsLst>
            <a:path path="shape">
              <a:fillToRect l="50000" t="50000" r="50000" b="50000"/>
            </a:path>
          </a:gradFill>
          <a:ln w="9525">
            <a:solidFill>
              <a:schemeClr val="tx1"/>
            </a:solidFill>
            <a:round/>
            <a:headEnd/>
            <a:tailEnd/>
          </a:ln>
          <a:effectLst/>
        </p:spPr>
        <p:txBody>
          <a:bodyPr wrap="none" anchor="ctr"/>
          <a:lstStyle/>
          <a:p>
            <a:pPr algn="ctr" eaLnBrk="0" fontAlgn="base" hangingPunct="0">
              <a:spcBef>
                <a:spcPct val="0"/>
              </a:spcBef>
              <a:spcAft>
                <a:spcPct val="0"/>
              </a:spcAft>
            </a:pPr>
            <a:r>
              <a:rPr lang="en-GB" sz="2400">
                <a:solidFill>
                  <a:srgbClr val="002062"/>
                </a:solidFill>
                <a:latin typeface="Times" pitchFamily="-28" charset="0"/>
              </a:rPr>
              <a:t>2</a:t>
            </a:r>
            <a:br>
              <a:rPr lang="en-GB" sz="2400">
                <a:solidFill>
                  <a:srgbClr val="002062"/>
                </a:solidFill>
                <a:latin typeface="Times" pitchFamily="-28" charset="0"/>
              </a:rPr>
            </a:br>
            <a:r>
              <a:rPr lang="en-GB" sz="2400">
                <a:solidFill>
                  <a:srgbClr val="002062"/>
                </a:solidFill>
                <a:latin typeface="Times" pitchFamily="-28" charset="0"/>
              </a:rPr>
              <a:t>Development</a:t>
            </a:r>
          </a:p>
        </p:txBody>
      </p:sp>
      <p:sp>
        <p:nvSpPr>
          <p:cNvPr id="2056" name="Oval 8"/>
          <p:cNvSpPr>
            <a:spLocks noChangeArrowheads="1"/>
          </p:cNvSpPr>
          <p:nvPr/>
        </p:nvSpPr>
        <p:spPr bwMode="auto">
          <a:xfrm>
            <a:off x="5327651" y="4030663"/>
            <a:ext cx="1414354" cy="1573349"/>
          </a:xfrm>
          <a:prstGeom prst="ellipse">
            <a:avLst/>
          </a:prstGeom>
          <a:gradFill rotWithShape="1">
            <a:gsLst>
              <a:gs pos="0">
                <a:schemeClr val="bg2"/>
              </a:gs>
              <a:gs pos="50000">
                <a:srgbClr val="99CC00"/>
              </a:gs>
              <a:gs pos="100000">
                <a:schemeClr val="bg2"/>
              </a:gs>
            </a:gsLst>
            <a:lin ang="5400000" scaled="1"/>
          </a:gradFill>
          <a:ln w="9525">
            <a:solidFill>
              <a:schemeClr val="tx1"/>
            </a:solidFill>
            <a:round/>
            <a:headEnd/>
            <a:tailEnd/>
          </a:ln>
          <a:effectLst/>
        </p:spPr>
        <p:txBody>
          <a:bodyPr wrap="none" anchor="ctr"/>
          <a:lstStyle/>
          <a:p>
            <a:pPr algn="ctr" eaLnBrk="0" fontAlgn="base" hangingPunct="0">
              <a:spcBef>
                <a:spcPct val="0"/>
              </a:spcBef>
              <a:spcAft>
                <a:spcPct val="0"/>
              </a:spcAft>
            </a:pPr>
            <a:r>
              <a:rPr lang="en-GB" sz="2400">
                <a:solidFill>
                  <a:srgbClr val="002062"/>
                </a:solidFill>
                <a:latin typeface="Times" pitchFamily="-28" charset="0"/>
              </a:rPr>
              <a:t>4</a:t>
            </a:r>
            <a:br>
              <a:rPr lang="en-GB" sz="2400">
                <a:solidFill>
                  <a:srgbClr val="002062"/>
                </a:solidFill>
                <a:latin typeface="Times" pitchFamily="-28" charset="0"/>
              </a:rPr>
            </a:br>
            <a:r>
              <a:rPr lang="en-GB" sz="2400">
                <a:solidFill>
                  <a:srgbClr val="002062"/>
                </a:solidFill>
                <a:latin typeface="Times" pitchFamily="-28" charset="0"/>
              </a:rPr>
              <a:t>Investment</a:t>
            </a:r>
            <a:br>
              <a:rPr lang="en-GB" sz="2400">
                <a:solidFill>
                  <a:srgbClr val="002062"/>
                </a:solidFill>
                <a:latin typeface="Times" pitchFamily="-28" charset="0"/>
              </a:rPr>
            </a:br>
            <a:r>
              <a:rPr lang="en-GB" sz="2400">
                <a:solidFill>
                  <a:srgbClr val="002062"/>
                </a:solidFill>
                <a:latin typeface="Times" pitchFamily="-28" charset="0"/>
              </a:rPr>
              <a:t>capital</a:t>
            </a:r>
          </a:p>
        </p:txBody>
      </p:sp>
      <p:sp>
        <p:nvSpPr>
          <p:cNvPr id="2057" name="Oval 9"/>
          <p:cNvSpPr>
            <a:spLocks noChangeArrowheads="1"/>
          </p:cNvSpPr>
          <p:nvPr/>
        </p:nvSpPr>
        <p:spPr bwMode="auto">
          <a:xfrm>
            <a:off x="5327650" y="1870076"/>
            <a:ext cx="1481139" cy="1573349"/>
          </a:xfrm>
          <a:prstGeom prst="ellipse">
            <a:avLst/>
          </a:prstGeom>
          <a:gradFill rotWithShape="1">
            <a:gsLst>
              <a:gs pos="0">
                <a:srgbClr val="FF0000"/>
              </a:gs>
              <a:gs pos="100000">
                <a:schemeClr val="bg2"/>
              </a:gs>
            </a:gsLst>
            <a:path path="shape">
              <a:fillToRect l="50000" t="50000" r="50000" b="50000"/>
            </a:path>
          </a:gradFill>
          <a:ln w="9525">
            <a:solidFill>
              <a:schemeClr val="tx1"/>
            </a:solidFill>
            <a:round/>
            <a:headEnd/>
            <a:tailEnd/>
          </a:ln>
          <a:effectLst/>
        </p:spPr>
        <p:txBody>
          <a:bodyPr wrap="none" anchor="ctr"/>
          <a:lstStyle/>
          <a:p>
            <a:pPr algn="ctr" eaLnBrk="0" fontAlgn="base" hangingPunct="0">
              <a:spcBef>
                <a:spcPct val="0"/>
              </a:spcBef>
              <a:spcAft>
                <a:spcPct val="0"/>
              </a:spcAft>
            </a:pPr>
            <a:r>
              <a:rPr lang="en-GB" sz="2400" dirty="0">
                <a:solidFill>
                  <a:srgbClr val="FFFFFF"/>
                </a:solidFill>
                <a:latin typeface="Times" pitchFamily="-28" charset="0"/>
              </a:rPr>
              <a:t>3</a:t>
            </a:r>
            <a:br>
              <a:rPr lang="en-GB" sz="2400" dirty="0">
                <a:solidFill>
                  <a:srgbClr val="FFFFFF"/>
                </a:solidFill>
                <a:latin typeface="Times" pitchFamily="-28" charset="0"/>
              </a:rPr>
            </a:br>
            <a:r>
              <a:rPr lang="en-GB" sz="2400" dirty="0">
                <a:solidFill>
                  <a:srgbClr val="FFFFFF"/>
                </a:solidFill>
                <a:latin typeface="Times" pitchFamily="-28" charset="0"/>
              </a:rPr>
              <a:t>Environmental.</a:t>
            </a:r>
            <a:br>
              <a:rPr lang="en-GB" sz="2400" dirty="0">
                <a:solidFill>
                  <a:srgbClr val="FFFFFF"/>
                </a:solidFill>
                <a:latin typeface="Times" pitchFamily="-28" charset="0"/>
              </a:rPr>
            </a:br>
            <a:r>
              <a:rPr lang="en-GB" sz="2400" dirty="0">
                <a:solidFill>
                  <a:srgbClr val="FFFFFF"/>
                </a:solidFill>
                <a:latin typeface="Times" pitchFamily="-28" charset="0"/>
              </a:rPr>
              <a:t>degradation</a:t>
            </a:r>
          </a:p>
        </p:txBody>
      </p:sp>
      <p:cxnSp>
        <p:nvCxnSpPr>
          <p:cNvPr id="2062" name="AutoShape 14"/>
          <p:cNvCxnSpPr>
            <a:cxnSpLocks noChangeShapeType="1"/>
            <a:stCxn id="2054" idx="2"/>
            <a:endCxn id="2055" idx="2"/>
          </p:cNvCxnSpPr>
          <p:nvPr/>
        </p:nvCxnSpPr>
        <p:spPr bwMode="auto">
          <a:xfrm rot="10800000" flipV="1">
            <a:off x="2663825" y="2626542"/>
            <a:ext cx="144462" cy="2232025"/>
          </a:xfrm>
          <a:prstGeom prst="curvedConnector3">
            <a:avLst>
              <a:gd name="adj1" fmla="val 258242"/>
            </a:avLst>
          </a:prstGeom>
          <a:noFill/>
          <a:ln w="50800">
            <a:solidFill>
              <a:schemeClr val="tx1"/>
            </a:solidFill>
            <a:round/>
            <a:headEnd/>
            <a:tailEnd type="stealth" w="lg" len="lg"/>
          </a:ln>
          <a:effectLst/>
        </p:spPr>
      </p:cxnSp>
      <p:cxnSp>
        <p:nvCxnSpPr>
          <p:cNvPr id="2063" name="AutoShape 15"/>
          <p:cNvCxnSpPr>
            <a:cxnSpLocks noChangeShapeType="1"/>
            <a:stCxn id="2054" idx="7"/>
            <a:endCxn id="2057" idx="1"/>
          </p:cNvCxnSpPr>
          <p:nvPr/>
        </p:nvCxnSpPr>
        <p:spPr bwMode="auto">
          <a:xfrm rot="5400000" flipH="1" flipV="1">
            <a:off x="4671868" y="1270588"/>
            <a:ext cx="42789" cy="1702591"/>
          </a:xfrm>
          <a:prstGeom prst="curvedConnector3">
            <a:avLst>
              <a:gd name="adj1" fmla="val 1172734"/>
            </a:avLst>
          </a:prstGeom>
          <a:noFill/>
          <a:ln w="50800">
            <a:solidFill>
              <a:schemeClr val="tx1"/>
            </a:solidFill>
            <a:round/>
            <a:headEnd/>
            <a:tailEnd type="stealth" w="lg" len="lg"/>
          </a:ln>
          <a:effectLst/>
        </p:spPr>
      </p:cxnSp>
      <p:cxnSp>
        <p:nvCxnSpPr>
          <p:cNvPr id="2064" name="AutoShape 16"/>
          <p:cNvCxnSpPr>
            <a:cxnSpLocks noChangeShapeType="1"/>
            <a:stCxn id="2055" idx="0"/>
            <a:endCxn id="2054" idx="3"/>
          </p:cNvCxnSpPr>
          <p:nvPr/>
        </p:nvCxnSpPr>
        <p:spPr bwMode="auto">
          <a:xfrm rot="16200000" flipV="1">
            <a:off x="2628595" y="3466853"/>
            <a:ext cx="1065317" cy="351230"/>
          </a:xfrm>
          <a:prstGeom prst="curvedConnector3">
            <a:avLst>
              <a:gd name="adj1" fmla="val 50000"/>
            </a:avLst>
          </a:prstGeom>
          <a:noFill/>
          <a:ln w="50800">
            <a:solidFill>
              <a:schemeClr val="tx1"/>
            </a:solidFill>
            <a:round/>
            <a:headEnd/>
            <a:tailEnd type="oval" w="lg" len="lg"/>
          </a:ln>
          <a:effectLst/>
        </p:spPr>
      </p:cxnSp>
      <p:cxnSp>
        <p:nvCxnSpPr>
          <p:cNvPr id="2065" name="AutoShape 17"/>
          <p:cNvCxnSpPr>
            <a:cxnSpLocks noChangeShapeType="1"/>
            <a:stCxn id="2055" idx="6"/>
            <a:endCxn id="2056" idx="2"/>
          </p:cNvCxnSpPr>
          <p:nvPr/>
        </p:nvCxnSpPr>
        <p:spPr bwMode="auto">
          <a:xfrm flipV="1">
            <a:off x="4009910" y="4817338"/>
            <a:ext cx="1317741" cy="41230"/>
          </a:xfrm>
          <a:prstGeom prst="curvedConnector3">
            <a:avLst>
              <a:gd name="adj1" fmla="val 50000"/>
            </a:avLst>
          </a:prstGeom>
          <a:noFill/>
          <a:ln w="50800">
            <a:solidFill>
              <a:schemeClr val="tx1"/>
            </a:solidFill>
            <a:round/>
            <a:headEnd/>
            <a:tailEnd type="stealth" w="lg" len="lg"/>
          </a:ln>
          <a:effectLst/>
        </p:spPr>
      </p:cxnSp>
      <p:cxnSp>
        <p:nvCxnSpPr>
          <p:cNvPr id="2066" name="AutoShape 18"/>
          <p:cNvCxnSpPr>
            <a:cxnSpLocks noChangeShapeType="1"/>
            <a:stCxn id="2056" idx="0"/>
            <a:endCxn id="2057" idx="5"/>
          </p:cNvCxnSpPr>
          <p:nvPr/>
        </p:nvCxnSpPr>
        <p:spPr bwMode="auto">
          <a:xfrm rot="5400000" flipH="1" flipV="1">
            <a:off x="5904529" y="3343312"/>
            <a:ext cx="817650" cy="557053"/>
          </a:xfrm>
          <a:prstGeom prst="curvedConnector3">
            <a:avLst>
              <a:gd name="adj1" fmla="val 50000"/>
            </a:avLst>
          </a:prstGeom>
          <a:noFill/>
          <a:ln w="50800">
            <a:solidFill>
              <a:schemeClr val="tx1"/>
            </a:solidFill>
            <a:round/>
            <a:headEnd/>
            <a:tailEnd type="oval" w="lg" len="lg"/>
          </a:ln>
          <a:effectLst/>
        </p:spPr>
      </p:cxnSp>
      <p:cxnSp>
        <p:nvCxnSpPr>
          <p:cNvPr id="2067" name="AutoShape 19"/>
          <p:cNvCxnSpPr>
            <a:cxnSpLocks noChangeShapeType="1"/>
            <a:stCxn id="2057" idx="3"/>
            <a:endCxn id="2054" idx="4"/>
          </p:cNvCxnSpPr>
          <p:nvPr/>
        </p:nvCxnSpPr>
        <p:spPr bwMode="auto">
          <a:xfrm rot="5400000">
            <a:off x="4430695" y="2196122"/>
            <a:ext cx="96972" cy="2130755"/>
          </a:xfrm>
          <a:prstGeom prst="curvedConnector3">
            <a:avLst>
              <a:gd name="adj1" fmla="val 473345"/>
            </a:avLst>
          </a:prstGeom>
          <a:noFill/>
          <a:ln w="50800">
            <a:solidFill>
              <a:schemeClr val="tx1"/>
            </a:solidFill>
            <a:round/>
            <a:headEnd/>
            <a:tailEnd type="oval" w="lg" len="lg"/>
          </a:ln>
          <a:effectLst/>
        </p:spPr>
      </p:cxnSp>
      <p:cxnSp>
        <p:nvCxnSpPr>
          <p:cNvPr id="2068" name="AutoShape 20"/>
          <p:cNvCxnSpPr>
            <a:cxnSpLocks noChangeShapeType="1"/>
            <a:stCxn id="2055" idx="7"/>
            <a:endCxn id="2057" idx="4"/>
          </p:cNvCxnSpPr>
          <p:nvPr/>
        </p:nvCxnSpPr>
        <p:spPr bwMode="auto">
          <a:xfrm rot="5400000" flipH="1" flipV="1">
            <a:off x="4474562" y="2781644"/>
            <a:ext cx="931877" cy="2255440"/>
          </a:xfrm>
          <a:prstGeom prst="curvedConnector3">
            <a:avLst>
              <a:gd name="adj1" fmla="val 50000"/>
            </a:avLst>
          </a:prstGeom>
          <a:noFill/>
          <a:ln w="50800">
            <a:solidFill>
              <a:schemeClr val="tx1"/>
            </a:solidFill>
            <a:round/>
            <a:headEnd/>
            <a:tailEnd type="stealth" w="lg" len="lg"/>
          </a:ln>
          <a:effectLst/>
        </p:spPr>
      </p:cxnSp>
      <p:cxnSp>
        <p:nvCxnSpPr>
          <p:cNvPr id="2069" name="AutoShape 21"/>
          <p:cNvCxnSpPr>
            <a:cxnSpLocks noChangeShapeType="1"/>
            <a:stCxn id="2054" idx="2"/>
            <a:endCxn id="2054" idx="0"/>
          </p:cNvCxnSpPr>
          <p:nvPr/>
        </p:nvCxnSpPr>
        <p:spPr bwMode="auto">
          <a:xfrm rot="10800000" flipH="1">
            <a:off x="2808287" y="1943101"/>
            <a:ext cx="605516" cy="683442"/>
          </a:xfrm>
          <a:prstGeom prst="curvedConnector4">
            <a:avLst>
              <a:gd name="adj1" fmla="val -37753"/>
              <a:gd name="adj2" fmla="val 133448"/>
            </a:avLst>
          </a:prstGeom>
          <a:noFill/>
          <a:ln w="50800">
            <a:solidFill>
              <a:schemeClr val="tx1"/>
            </a:solidFill>
            <a:round/>
            <a:headEnd/>
            <a:tailEnd type="oval" w="lg" len="lg"/>
          </a:ln>
          <a:effectLst/>
        </p:spPr>
      </p:cxnSp>
      <p:cxnSp>
        <p:nvCxnSpPr>
          <p:cNvPr id="2070" name="AutoShape 22"/>
          <p:cNvCxnSpPr>
            <a:cxnSpLocks noChangeShapeType="1"/>
            <a:stCxn id="2057" idx="6"/>
            <a:endCxn id="2055" idx="4"/>
          </p:cNvCxnSpPr>
          <p:nvPr/>
        </p:nvCxnSpPr>
        <p:spPr bwMode="auto">
          <a:xfrm flipH="1">
            <a:off x="3336868" y="2656751"/>
            <a:ext cx="3471921" cy="2885259"/>
          </a:xfrm>
          <a:prstGeom prst="curvedConnector4">
            <a:avLst>
              <a:gd name="adj1" fmla="val -23045"/>
              <a:gd name="adj2" fmla="val 112245"/>
            </a:avLst>
          </a:prstGeom>
          <a:noFill/>
          <a:ln w="50800">
            <a:solidFill>
              <a:schemeClr val="accent1"/>
            </a:solidFill>
            <a:round/>
            <a:headEnd/>
            <a:tailEnd type="oval" w="lg" len="lg"/>
          </a:ln>
          <a:effectLst/>
        </p:spPr>
      </p:cxnSp>
    </p:spTree>
    <p:extLst>
      <p:ext uri="{BB962C8B-B14F-4D97-AF65-F5344CB8AC3E}">
        <p14:creationId xmlns:p14="http://schemas.microsoft.com/office/powerpoint/2010/main" val="5440780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838200"/>
          </a:xfrm>
        </p:spPr>
        <p:txBody>
          <a:bodyPr/>
          <a:lstStyle/>
          <a:p>
            <a:r>
              <a:rPr lang="en-US" dirty="0" smtClean="0"/>
              <a:t>Participative modeling: bringing more people into the fold of science out of the wilderness of pseudo-science</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14600"/>
            <a:ext cx="3200400" cy="1469205"/>
          </a:xfrm>
          <a:prstGeom prst="rect">
            <a:avLst/>
          </a:prstGeom>
          <a:noFill/>
          <a:ln>
            <a:noFill/>
          </a:ln>
          <a:effectLst>
            <a:outerShdw blurRad="1041400" dist="838200" dir="20340000" algn="ctr" rotWithShape="0">
              <a:srgbClr val="000000">
                <a:alpha val="14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505200"/>
            <a:ext cx="1972163" cy="2379208"/>
          </a:xfrm>
          <a:prstGeom prst="rect">
            <a:avLst/>
          </a:prstGeom>
          <a:noFill/>
          <a:ln>
            <a:noFill/>
          </a:ln>
          <a:effectLst>
            <a:outerShdw blurRad="1041400" dist="838200" dir="20340000" algn="ctr" rotWithShape="0">
              <a:srgbClr val="000000">
                <a:alpha val="14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429000"/>
            <a:ext cx="4630909" cy="3505200"/>
          </a:xfrm>
          <a:prstGeom prst="rect">
            <a:avLst/>
          </a:prstGeom>
          <a:noFill/>
          <a:ln>
            <a:noFill/>
          </a:ln>
          <a:effectLst>
            <a:outerShdw blurRad="1016000" dist="457200" dir="19080000" sx="94000" sy="94000" algn="ctr"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8154" y="1928517"/>
            <a:ext cx="3124200" cy="1545901"/>
          </a:xfrm>
          <a:prstGeom prst="rect">
            <a:avLst/>
          </a:prstGeom>
          <a:noFill/>
          <a:ln>
            <a:noFill/>
          </a:ln>
          <a:effectLst>
            <a:outerShdw blurRad="1016000" dist="457200" dir="19080000" sx="94000" sy="94000" algn="ctr"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70840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Wider cultural effects and personal narratives are important if less easy to capture</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212" y="1965586"/>
            <a:ext cx="4333875" cy="1266825"/>
          </a:xfrm>
          <a:prstGeom prst="rect">
            <a:avLst/>
          </a:prstGeom>
          <a:noFill/>
          <a:ln>
            <a:noFill/>
          </a:ln>
          <a:effectLst>
            <a:outerShdw blurRad="1016000" dist="203200" dir="18900000" algn="ctr"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600200"/>
            <a:ext cx="1641376" cy="2416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1988" y="4016752"/>
            <a:ext cx="1600200" cy="2428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212" y="3743043"/>
            <a:ext cx="3167062" cy="1914826"/>
          </a:xfrm>
          <a:prstGeom prst="rect">
            <a:avLst/>
          </a:prstGeom>
          <a:noFill/>
          <a:ln>
            <a:noFill/>
          </a:ln>
          <a:effectLst>
            <a:outerShdw blurRad="1079500" dist="571500" dir="19140000" algn="ctr" rotWithShape="0">
              <a:srgbClr val="000000">
                <a:alpha val="17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753536"/>
            <a:ext cx="2657475" cy="2505075"/>
          </a:xfrm>
          <a:prstGeom prst="rect">
            <a:avLst/>
          </a:prstGeom>
          <a:noFill/>
          <a:ln>
            <a:noFill/>
          </a:ln>
          <a:effectLst>
            <a:outerShdw blurRad="1079500" dist="571500" dir="19140000" algn="ctr" rotWithShape="0">
              <a:srgbClr val="000000">
                <a:alpha val="17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90812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Take-home 3</a:t>
            </a:r>
            <a:endParaRPr lang="en-US" dirty="0"/>
          </a:p>
        </p:txBody>
      </p:sp>
      <p:sp>
        <p:nvSpPr>
          <p:cNvPr id="3" name="Content Placeholder 2"/>
          <p:cNvSpPr>
            <a:spLocks noGrp="1"/>
          </p:cNvSpPr>
          <p:nvPr>
            <p:ph idx="1"/>
          </p:nvPr>
        </p:nvSpPr>
        <p:spPr>
          <a:xfrm>
            <a:off x="685800" y="1981200"/>
            <a:ext cx="7772400" cy="1752600"/>
          </a:xfrm>
        </p:spPr>
        <p:txBody>
          <a:bodyPr/>
          <a:lstStyle/>
          <a:p>
            <a:r>
              <a:rPr lang="en-US" sz="2400" dirty="0" smtClean="0"/>
              <a:t>Be aware of the importance of hierarchies and their effects</a:t>
            </a:r>
          </a:p>
          <a:p>
            <a:r>
              <a:rPr lang="en-US" sz="2400" dirty="0" smtClean="0"/>
              <a:t>Making sustainability or resilience operational means working with people, sometimes across scales</a:t>
            </a:r>
          </a:p>
          <a:p>
            <a:r>
              <a:rPr lang="en-US" sz="2400" dirty="0" smtClean="0"/>
              <a:t>Can use formal methods to capture and use personal and collective knowledge/opinion</a:t>
            </a:r>
          </a:p>
        </p:txBody>
      </p:sp>
    </p:spTree>
    <p:extLst>
      <p:ext uri="{BB962C8B-B14F-4D97-AF65-F5344CB8AC3E}">
        <p14:creationId xmlns:p14="http://schemas.microsoft.com/office/powerpoint/2010/main" val="3744392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86527"/>
            <a:ext cx="458470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292" y="1797627"/>
            <a:ext cx="4352925"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862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2363786" y="3628231"/>
            <a:ext cx="5694363" cy="2684462"/>
            <a:chOff x="1788" y="2115"/>
            <a:chExt cx="3587" cy="1691"/>
          </a:xfrm>
        </p:grpSpPr>
        <p:sp>
          <p:nvSpPr>
            <p:cNvPr id="13328" name="AutoShape 40"/>
            <p:cNvSpPr>
              <a:spLocks noChangeArrowheads="1"/>
            </p:cNvSpPr>
            <p:nvPr/>
          </p:nvSpPr>
          <p:spPr bwMode="auto">
            <a:xfrm>
              <a:off x="2154" y="3203"/>
              <a:ext cx="3221" cy="454"/>
            </a:xfrm>
            <a:prstGeom prst="roundRect">
              <a:avLst>
                <a:gd name="adj" fmla="val 16667"/>
              </a:avLst>
            </a:prstGeom>
            <a:solidFill>
              <a:srgbClr val="000000"/>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13329" name="AutoShape 39"/>
            <p:cNvSpPr>
              <a:spLocks noChangeArrowheads="1"/>
            </p:cNvSpPr>
            <p:nvPr/>
          </p:nvSpPr>
          <p:spPr bwMode="auto">
            <a:xfrm>
              <a:off x="2154" y="2704"/>
              <a:ext cx="2087" cy="454"/>
            </a:xfrm>
            <a:prstGeom prst="roundRect">
              <a:avLst>
                <a:gd name="adj" fmla="val 16667"/>
              </a:avLst>
            </a:prstGeom>
            <a:solidFill>
              <a:srgbClr val="000000"/>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37926" name="AutoShape 38"/>
            <p:cNvSpPr>
              <a:spLocks noChangeArrowheads="1"/>
            </p:cNvSpPr>
            <p:nvPr/>
          </p:nvSpPr>
          <p:spPr bwMode="auto">
            <a:xfrm>
              <a:off x="4332" y="2432"/>
              <a:ext cx="1043" cy="1225"/>
            </a:xfrm>
            <a:prstGeom prst="roundRect">
              <a:avLst>
                <a:gd name="adj" fmla="val 16667"/>
              </a:avLst>
            </a:prstGeom>
            <a:gradFill rotWithShape="1">
              <a:gsLst>
                <a:gs pos="0">
                  <a:schemeClr val="accent2">
                    <a:alpha val="10001"/>
                  </a:schemeClr>
                </a:gs>
                <a:gs pos="50000">
                  <a:srgbClr val="0066CC"/>
                </a:gs>
                <a:gs pos="100000">
                  <a:schemeClr val="accent2">
                    <a:alpha val="10001"/>
                  </a:schemeClr>
                </a:gs>
              </a:gsLst>
              <a:lin ang="5400000" scaled="1"/>
            </a:gradFill>
            <a:ln w="9525">
              <a:solidFill>
                <a:schemeClr val="tx1"/>
              </a:solidFill>
              <a:round/>
              <a:headEnd/>
              <a:tailEnd/>
            </a:ln>
            <a:effectLst/>
          </p:spPr>
          <p:txBody>
            <a:bodyPr wrap="none" anchor="ctr"/>
            <a:lstStyle/>
            <a:p>
              <a:pPr eaLnBrk="0" fontAlgn="base" hangingPunct="0">
                <a:spcBef>
                  <a:spcPct val="0"/>
                </a:spcBef>
                <a:spcAft>
                  <a:spcPct val="0"/>
                </a:spcAft>
                <a:defRPr/>
              </a:pPr>
              <a:endParaRPr lang="en-GB" sz="2400">
                <a:solidFill>
                  <a:srgbClr val="FFFFFF"/>
                </a:solidFill>
                <a:latin typeface="Times" pitchFamily="-28" charset="0"/>
              </a:endParaRPr>
            </a:p>
          </p:txBody>
        </p:sp>
        <p:sp>
          <p:nvSpPr>
            <p:cNvPr id="37925" name="AutoShape 37"/>
            <p:cNvSpPr>
              <a:spLocks noChangeArrowheads="1"/>
            </p:cNvSpPr>
            <p:nvPr/>
          </p:nvSpPr>
          <p:spPr bwMode="auto">
            <a:xfrm>
              <a:off x="3198" y="2432"/>
              <a:ext cx="1043" cy="1225"/>
            </a:xfrm>
            <a:prstGeom prst="roundRect">
              <a:avLst>
                <a:gd name="adj" fmla="val 16667"/>
              </a:avLst>
            </a:prstGeom>
            <a:gradFill rotWithShape="1">
              <a:gsLst>
                <a:gs pos="0">
                  <a:schemeClr val="accent2">
                    <a:alpha val="8000"/>
                  </a:schemeClr>
                </a:gs>
                <a:gs pos="50000">
                  <a:srgbClr val="0066CC"/>
                </a:gs>
                <a:gs pos="100000">
                  <a:schemeClr val="accent2">
                    <a:alpha val="8000"/>
                  </a:schemeClr>
                </a:gs>
              </a:gsLst>
              <a:lin ang="5400000" scaled="1"/>
            </a:gradFill>
            <a:ln w="9525">
              <a:solidFill>
                <a:schemeClr val="tx1"/>
              </a:solidFill>
              <a:round/>
              <a:headEnd/>
              <a:tailEnd/>
            </a:ln>
            <a:effectLst/>
          </p:spPr>
          <p:txBody>
            <a:bodyPr wrap="none" anchor="ctr"/>
            <a:lstStyle/>
            <a:p>
              <a:pPr eaLnBrk="0" fontAlgn="base" hangingPunct="0">
                <a:spcBef>
                  <a:spcPct val="0"/>
                </a:spcBef>
                <a:spcAft>
                  <a:spcPct val="0"/>
                </a:spcAft>
                <a:defRPr/>
              </a:pPr>
              <a:endParaRPr lang="en-GB" sz="2400">
                <a:solidFill>
                  <a:srgbClr val="FFFFFF"/>
                </a:solidFill>
                <a:latin typeface="Times" pitchFamily="-28" charset="0"/>
              </a:endParaRPr>
            </a:p>
          </p:txBody>
        </p:sp>
        <p:sp>
          <p:nvSpPr>
            <p:cNvPr id="13332" name="Text Box 25"/>
            <p:cNvSpPr txBox="1">
              <a:spLocks noChangeArrowheads="1"/>
            </p:cNvSpPr>
            <p:nvPr/>
          </p:nvSpPr>
          <p:spPr bwMode="auto">
            <a:xfrm>
              <a:off x="3197" y="2478"/>
              <a:ext cx="993" cy="25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000" dirty="0">
                  <a:solidFill>
                    <a:srgbClr val="002855"/>
                  </a:solidFill>
                  <a:latin typeface="Times" pitchFamily="-28" charset="0"/>
                </a:rPr>
                <a:t>Deterministic</a:t>
              </a:r>
            </a:p>
          </p:txBody>
        </p:sp>
        <p:sp>
          <p:nvSpPr>
            <p:cNvPr id="13333" name="Text Box 26"/>
            <p:cNvSpPr txBox="1">
              <a:spLocks noChangeArrowheads="1"/>
            </p:cNvSpPr>
            <p:nvPr/>
          </p:nvSpPr>
          <p:spPr bwMode="auto">
            <a:xfrm>
              <a:off x="4467" y="2478"/>
              <a:ext cx="779" cy="25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000" dirty="0">
                  <a:solidFill>
                    <a:srgbClr val="002855"/>
                  </a:solidFill>
                  <a:latin typeface="Times" pitchFamily="-28" charset="0"/>
                </a:rPr>
                <a:t>Stochastic</a:t>
              </a:r>
            </a:p>
          </p:txBody>
        </p:sp>
        <p:sp>
          <p:nvSpPr>
            <p:cNvPr id="13334" name="Text Box 27"/>
            <p:cNvSpPr txBox="1">
              <a:spLocks noChangeArrowheads="1"/>
            </p:cNvSpPr>
            <p:nvPr/>
          </p:nvSpPr>
          <p:spPr bwMode="auto">
            <a:xfrm>
              <a:off x="2154" y="2841"/>
              <a:ext cx="1015" cy="25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000">
                  <a:solidFill>
                    <a:srgbClr val="FFFF99"/>
                  </a:solidFill>
                  <a:latin typeface="Times" pitchFamily="-28" charset="0"/>
                </a:rPr>
                <a:t>Endogenous</a:t>
              </a:r>
            </a:p>
          </p:txBody>
        </p:sp>
        <p:sp>
          <p:nvSpPr>
            <p:cNvPr id="13335" name="Text Box 28"/>
            <p:cNvSpPr txBox="1">
              <a:spLocks noChangeArrowheads="1"/>
            </p:cNvSpPr>
            <p:nvPr/>
          </p:nvSpPr>
          <p:spPr bwMode="auto">
            <a:xfrm>
              <a:off x="2245" y="3339"/>
              <a:ext cx="917" cy="25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000">
                  <a:solidFill>
                    <a:srgbClr val="FFFF99"/>
                  </a:solidFill>
                  <a:latin typeface="Times" pitchFamily="-28" charset="0"/>
                </a:rPr>
                <a:t>Exogenous</a:t>
              </a:r>
            </a:p>
          </p:txBody>
        </p:sp>
        <p:sp>
          <p:nvSpPr>
            <p:cNvPr id="13336" name="Text Box 35"/>
            <p:cNvSpPr txBox="1">
              <a:spLocks noChangeArrowheads="1"/>
            </p:cNvSpPr>
            <p:nvPr/>
          </p:nvSpPr>
          <p:spPr bwMode="auto">
            <a:xfrm>
              <a:off x="3469" y="2115"/>
              <a:ext cx="1584" cy="291"/>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dirty="0">
                  <a:solidFill>
                    <a:srgbClr val="002855"/>
                  </a:solidFill>
                  <a:latin typeface="Times" pitchFamily="-28" charset="0"/>
                </a:rPr>
                <a:t>Statistical property</a:t>
              </a:r>
            </a:p>
          </p:txBody>
        </p:sp>
        <p:sp>
          <p:nvSpPr>
            <p:cNvPr id="13337" name="Text Box 36"/>
            <p:cNvSpPr txBox="1">
              <a:spLocks noChangeArrowheads="1"/>
            </p:cNvSpPr>
            <p:nvPr/>
          </p:nvSpPr>
          <p:spPr bwMode="auto">
            <a:xfrm rot="16200000">
              <a:off x="1252" y="2978"/>
              <a:ext cx="1364" cy="291"/>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dirty="0">
                  <a:solidFill>
                    <a:srgbClr val="002855"/>
                  </a:solidFill>
                  <a:latin typeface="Times" pitchFamily="-28" charset="0"/>
                </a:rPr>
                <a:t>Source of factor</a:t>
              </a:r>
            </a:p>
          </p:txBody>
        </p:sp>
      </p:grpSp>
      <p:sp>
        <p:nvSpPr>
          <p:cNvPr id="13316" name="Rectangle 4"/>
          <p:cNvSpPr>
            <a:spLocks noGrp="1" noChangeArrowheads="1"/>
          </p:cNvSpPr>
          <p:nvPr>
            <p:ph type="title"/>
          </p:nvPr>
        </p:nvSpPr>
        <p:spPr>
          <a:xfrm>
            <a:off x="685800" y="914400"/>
            <a:ext cx="7772400" cy="838200"/>
          </a:xfrm>
        </p:spPr>
        <p:txBody>
          <a:bodyPr/>
          <a:lstStyle/>
          <a:p>
            <a:r>
              <a:rPr lang="en-GB" sz="2400" dirty="0" smtClean="0"/>
              <a:t>Essentials of stochastic series processes</a:t>
            </a:r>
          </a:p>
        </p:txBody>
      </p:sp>
      <p:sp>
        <p:nvSpPr>
          <p:cNvPr id="13317" name="Text Box 11"/>
          <p:cNvSpPr txBox="1">
            <a:spLocks noChangeArrowheads="1"/>
          </p:cNvSpPr>
          <p:nvPr/>
        </p:nvSpPr>
        <p:spPr bwMode="auto">
          <a:xfrm>
            <a:off x="2971800" y="1905000"/>
            <a:ext cx="2609850" cy="579437"/>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3200" i="1" dirty="0" err="1">
                <a:solidFill>
                  <a:srgbClr val="002855"/>
                </a:solidFill>
                <a:latin typeface="Times" pitchFamily="-28" charset="0"/>
              </a:rPr>
              <a:t>N</a:t>
            </a:r>
            <a:r>
              <a:rPr lang="en-GB" sz="3200" i="1" baseline="-25000" dirty="0" err="1">
                <a:solidFill>
                  <a:srgbClr val="002855"/>
                </a:solidFill>
                <a:latin typeface="Times" pitchFamily="-28" charset="0"/>
              </a:rPr>
              <a:t>t</a:t>
            </a:r>
            <a:r>
              <a:rPr lang="en-GB" sz="3200" dirty="0">
                <a:solidFill>
                  <a:srgbClr val="002855"/>
                </a:solidFill>
                <a:latin typeface="Times" pitchFamily="-28" charset="0"/>
              </a:rPr>
              <a:t> = </a:t>
            </a:r>
            <a:r>
              <a:rPr lang="en-GB" sz="3200" i="1" dirty="0">
                <a:solidFill>
                  <a:srgbClr val="002855"/>
                </a:solidFill>
                <a:latin typeface="Times" pitchFamily="-28" charset="0"/>
              </a:rPr>
              <a:t>f</a:t>
            </a:r>
            <a:r>
              <a:rPr lang="en-GB" sz="3200" dirty="0">
                <a:solidFill>
                  <a:srgbClr val="002855"/>
                </a:solidFill>
                <a:latin typeface="Times" pitchFamily="-28" charset="0"/>
              </a:rPr>
              <a:t>(</a:t>
            </a:r>
            <a:r>
              <a:rPr lang="en-GB" sz="3200" i="1" dirty="0" err="1">
                <a:solidFill>
                  <a:srgbClr val="002855"/>
                </a:solidFill>
                <a:latin typeface="Times" pitchFamily="-28" charset="0"/>
              </a:rPr>
              <a:t>N</a:t>
            </a:r>
            <a:r>
              <a:rPr lang="en-GB" sz="3200" i="1" baseline="-25000" dirty="0" err="1">
                <a:solidFill>
                  <a:srgbClr val="002855"/>
                </a:solidFill>
                <a:latin typeface="Times" pitchFamily="-28" charset="0"/>
              </a:rPr>
              <a:t>t</a:t>
            </a:r>
            <a:r>
              <a:rPr lang="en-GB" sz="3200" baseline="-25000" dirty="0" err="1">
                <a:solidFill>
                  <a:srgbClr val="002855"/>
                </a:solidFill>
                <a:latin typeface="Times" pitchFamily="-28" charset="0"/>
              </a:rPr>
              <a:t>-</a:t>
            </a:r>
            <a:r>
              <a:rPr lang="en-GB" sz="3200" i="1" baseline="-25000" dirty="0" err="1">
                <a:solidFill>
                  <a:srgbClr val="002855"/>
                </a:solidFill>
                <a:latin typeface="Times" pitchFamily="-28" charset="0"/>
              </a:rPr>
              <a:t>i</a:t>
            </a:r>
            <a:r>
              <a:rPr lang="en-GB" sz="3200" dirty="0">
                <a:solidFill>
                  <a:srgbClr val="002855"/>
                </a:solidFill>
                <a:latin typeface="Times" pitchFamily="-28" charset="0"/>
              </a:rPr>
              <a:t>, </a:t>
            </a:r>
            <a:r>
              <a:rPr lang="en-GB" sz="3200" i="1" dirty="0" err="1">
                <a:solidFill>
                  <a:srgbClr val="002855"/>
                </a:solidFill>
                <a:latin typeface="Times" pitchFamily="-28" charset="0"/>
              </a:rPr>
              <a:t>Z</a:t>
            </a:r>
            <a:r>
              <a:rPr lang="en-GB" sz="3200" i="1" baseline="-25000" dirty="0" err="1">
                <a:solidFill>
                  <a:srgbClr val="002855"/>
                </a:solidFill>
                <a:latin typeface="Times" pitchFamily="-28" charset="0"/>
              </a:rPr>
              <a:t>t</a:t>
            </a:r>
            <a:r>
              <a:rPr lang="en-GB" sz="3200" baseline="-25000" dirty="0">
                <a:solidFill>
                  <a:srgbClr val="002855"/>
                </a:solidFill>
                <a:latin typeface="Times" pitchFamily="-28" charset="0"/>
              </a:rPr>
              <a:t>-</a:t>
            </a:r>
            <a:r>
              <a:rPr lang="en-GB" sz="3200" i="1" baseline="-25000" dirty="0">
                <a:solidFill>
                  <a:srgbClr val="002855"/>
                </a:solidFill>
                <a:latin typeface="Times" pitchFamily="-28" charset="0"/>
              </a:rPr>
              <a:t>j</a:t>
            </a:r>
            <a:r>
              <a:rPr lang="en-GB" sz="3200" dirty="0">
                <a:solidFill>
                  <a:srgbClr val="002855"/>
                </a:solidFill>
                <a:latin typeface="Times" pitchFamily="-28" charset="0"/>
              </a:rPr>
              <a:t>)</a:t>
            </a:r>
          </a:p>
        </p:txBody>
      </p:sp>
      <p:grpSp>
        <p:nvGrpSpPr>
          <p:cNvPr id="3" name="Group 43"/>
          <p:cNvGrpSpPr>
            <a:grpSpLocks/>
          </p:cNvGrpSpPr>
          <p:nvPr/>
        </p:nvGrpSpPr>
        <p:grpSpPr bwMode="auto">
          <a:xfrm>
            <a:off x="2438400" y="1901825"/>
            <a:ext cx="2386012" cy="1373187"/>
            <a:chOff x="1519" y="1071"/>
            <a:chExt cx="1503" cy="865"/>
          </a:xfrm>
        </p:grpSpPr>
        <p:sp>
          <p:nvSpPr>
            <p:cNvPr id="13326" name="Oval 13"/>
            <p:cNvSpPr>
              <a:spLocks noChangeArrowheads="1"/>
            </p:cNvSpPr>
            <p:nvPr/>
          </p:nvSpPr>
          <p:spPr bwMode="auto">
            <a:xfrm>
              <a:off x="2562" y="1071"/>
              <a:ext cx="409" cy="499"/>
            </a:xfrm>
            <a:prstGeom prst="ellipse">
              <a:avLst/>
            </a:prstGeom>
            <a:noFill/>
            <a:ln w="25400">
              <a:solidFill>
                <a:srgbClr val="FF0000"/>
              </a:solidFill>
              <a:round/>
              <a:headEnd/>
              <a:tailEnd/>
            </a:ln>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13327" name="Text Box 14"/>
            <p:cNvSpPr txBox="1">
              <a:spLocks noChangeArrowheads="1"/>
            </p:cNvSpPr>
            <p:nvPr/>
          </p:nvSpPr>
          <p:spPr bwMode="auto">
            <a:xfrm>
              <a:off x="1519" y="1570"/>
              <a:ext cx="1503" cy="366"/>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r>
                <a:rPr lang="en-GB" sz="1600" dirty="0">
                  <a:solidFill>
                    <a:srgbClr val="FF9900"/>
                  </a:solidFill>
                  <a:latin typeface="Times" pitchFamily="-28" charset="0"/>
                </a:rPr>
                <a:t>deterministic component</a:t>
              </a:r>
              <a:br>
                <a:rPr lang="en-GB" sz="1600" dirty="0">
                  <a:solidFill>
                    <a:srgbClr val="FF9900"/>
                  </a:solidFill>
                  <a:latin typeface="Times" pitchFamily="-28" charset="0"/>
                </a:rPr>
              </a:br>
              <a:r>
                <a:rPr lang="en-GB" sz="1600" dirty="0">
                  <a:solidFill>
                    <a:srgbClr val="FF9900"/>
                  </a:solidFill>
                  <a:latin typeface="Times" pitchFamily="-28" charset="0"/>
                </a:rPr>
                <a:t>capturing self regulation</a:t>
              </a:r>
            </a:p>
          </p:txBody>
        </p:sp>
      </p:grpSp>
      <p:grpSp>
        <p:nvGrpSpPr>
          <p:cNvPr id="4" name="Group 21"/>
          <p:cNvGrpSpPr>
            <a:grpSpLocks/>
          </p:cNvGrpSpPr>
          <p:nvPr/>
        </p:nvGrpSpPr>
        <p:grpSpPr bwMode="auto">
          <a:xfrm>
            <a:off x="4886325" y="1828800"/>
            <a:ext cx="2351087" cy="1617662"/>
            <a:chOff x="3061" y="799"/>
            <a:chExt cx="1481" cy="1019"/>
          </a:xfrm>
        </p:grpSpPr>
        <p:sp>
          <p:nvSpPr>
            <p:cNvPr id="13324" name="Oval 16"/>
            <p:cNvSpPr>
              <a:spLocks noChangeArrowheads="1"/>
            </p:cNvSpPr>
            <p:nvPr/>
          </p:nvSpPr>
          <p:spPr bwMode="auto">
            <a:xfrm>
              <a:off x="3061" y="799"/>
              <a:ext cx="409" cy="499"/>
            </a:xfrm>
            <a:prstGeom prst="ellipse">
              <a:avLst/>
            </a:prstGeom>
            <a:noFill/>
            <a:ln w="25400">
              <a:solidFill>
                <a:srgbClr val="FF0000"/>
              </a:solidFill>
              <a:round/>
              <a:headEnd/>
              <a:tailEnd/>
            </a:ln>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13325" name="Text Box 17"/>
            <p:cNvSpPr txBox="1">
              <a:spLocks noChangeArrowheads="1"/>
            </p:cNvSpPr>
            <p:nvPr/>
          </p:nvSpPr>
          <p:spPr bwMode="auto">
            <a:xfrm>
              <a:off x="3061" y="1298"/>
              <a:ext cx="1481" cy="52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1600" dirty="0">
                  <a:solidFill>
                    <a:srgbClr val="FF9900"/>
                  </a:solidFill>
                  <a:latin typeface="Times" pitchFamily="-28" charset="0"/>
                </a:rPr>
                <a:t>Stochastic component</a:t>
              </a:r>
              <a:br>
                <a:rPr lang="en-GB" sz="1600" dirty="0">
                  <a:solidFill>
                    <a:srgbClr val="FF9900"/>
                  </a:solidFill>
                  <a:latin typeface="Times" pitchFamily="-28" charset="0"/>
                </a:rPr>
              </a:br>
              <a:r>
                <a:rPr lang="en-GB" sz="1600" dirty="0">
                  <a:solidFill>
                    <a:srgbClr val="FF9900"/>
                  </a:solidFill>
                  <a:latin typeface="Times" pitchFamily="-28" charset="0"/>
                </a:rPr>
                <a:t>capturing environmental</a:t>
              </a:r>
              <a:br>
                <a:rPr lang="en-GB" sz="1600" dirty="0">
                  <a:solidFill>
                    <a:srgbClr val="FF9900"/>
                  </a:solidFill>
                  <a:latin typeface="Times" pitchFamily="-28" charset="0"/>
                </a:rPr>
              </a:br>
              <a:r>
                <a:rPr lang="en-GB" sz="1600" dirty="0">
                  <a:solidFill>
                    <a:srgbClr val="FF9900"/>
                  </a:solidFill>
                  <a:latin typeface="Times" pitchFamily="-28" charset="0"/>
                </a:rPr>
                <a:t>influence</a:t>
              </a:r>
            </a:p>
          </p:txBody>
        </p:sp>
      </p:grpSp>
      <p:sp>
        <p:nvSpPr>
          <p:cNvPr id="13320" name="Text Box 18"/>
          <p:cNvSpPr txBox="1">
            <a:spLocks noChangeArrowheads="1"/>
          </p:cNvSpPr>
          <p:nvPr/>
        </p:nvSpPr>
        <p:spPr bwMode="auto">
          <a:xfrm>
            <a:off x="1187450" y="6524625"/>
            <a:ext cx="6192838" cy="64135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GB" sz="2400">
                <a:solidFill>
                  <a:srgbClr val="002855"/>
                </a:solidFill>
                <a:latin typeface="Times" pitchFamily="-28" charset="0"/>
              </a:rPr>
              <a:t/>
            </a:r>
            <a:br>
              <a:rPr lang="en-GB" sz="2400">
                <a:solidFill>
                  <a:srgbClr val="002855"/>
                </a:solidFill>
                <a:latin typeface="Times" pitchFamily="-28" charset="0"/>
              </a:rPr>
            </a:br>
            <a:endParaRPr lang="en-GB" sz="2400">
              <a:solidFill>
                <a:srgbClr val="002855"/>
              </a:solidFill>
              <a:latin typeface="Times" pitchFamily="-28" charset="0"/>
            </a:endParaRPr>
          </a:p>
        </p:txBody>
      </p:sp>
      <p:sp>
        <p:nvSpPr>
          <p:cNvPr id="37919" name="Rectangle 31"/>
          <p:cNvSpPr>
            <a:spLocks noChangeArrowheads="1"/>
          </p:cNvSpPr>
          <p:nvPr/>
        </p:nvSpPr>
        <p:spPr bwMode="auto">
          <a:xfrm>
            <a:off x="5181600" y="4648200"/>
            <a:ext cx="862013"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i="1" dirty="0">
                <a:solidFill>
                  <a:srgbClr val="FFFF66"/>
                </a:solidFill>
                <a:latin typeface="Times" pitchFamily="-28" charset="0"/>
              </a:rPr>
              <a:t>f(</a:t>
            </a:r>
            <a:r>
              <a:rPr lang="en-GB" sz="2400" i="1" dirty="0" err="1">
                <a:solidFill>
                  <a:srgbClr val="FFFF66"/>
                </a:solidFill>
                <a:latin typeface="Times" pitchFamily="-28" charset="0"/>
              </a:rPr>
              <a:t>N</a:t>
            </a:r>
            <a:r>
              <a:rPr lang="en-GB" sz="2400" i="1" baseline="-25000" dirty="0" err="1">
                <a:solidFill>
                  <a:srgbClr val="FFFF66"/>
                </a:solidFill>
                <a:latin typeface="Times" pitchFamily="-28" charset="0"/>
              </a:rPr>
              <a:t>t</a:t>
            </a:r>
            <a:r>
              <a:rPr lang="en-GB" sz="2400" baseline="-25000" dirty="0" err="1">
                <a:solidFill>
                  <a:srgbClr val="FFFF66"/>
                </a:solidFill>
                <a:latin typeface="Times" pitchFamily="-28" charset="0"/>
              </a:rPr>
              <a:t>-</a:t>
            </a:r>
            <a:r>
              <a:rPr lang="en-GB" sz="2400" i="1" baseline="-25000" dirty="0" err="1">
                <a:solidFill>
                  <a:srgbClr val="FFFF66"/>
                </a:solidFill>
                <a:latin typeface="Times" pitchFamily="-28" charset="0"/>
              </a:rPr>
              <a:t>i</a:t>
            </a:r>
            <a:r>
              <a:rPr lang="en-GB" sz="2400" i="1" dirty="0">
                <a:solidFill>
                  <a:srgbClr val="FFFF66"/>
                </a:solidFill>
                <a:latin typeface="Times" pitchFamily="-28" charset="0"/>
              </a:rPr>
              <a:t>)</a:t>
            </a:r>
          </a:p>
        </p:txBody>
      </p:sp>
      <p:sp>
        <p:nvSpPr>
          <p:cNvPr id="37920" name="Rectangle 32"/>
          <p:cNvSpPr>
            <a:spLocks noChangeArrowheads="1"/>
          </p:cNvSpPr>
          <p:nvPr/>
        </p:nvSpPr>
        <p:spPr bwMode="auto">
          <a:xfrm>
            <a:off x="5254625" y="5513388"/>
            <a:ext cx="6413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i="1">
                <a:solidFill>
                  <a:srgbClr val="FFFF66"/>
                </a:solidFill>
                <a:latin typeface="Times" pitchFamily="-28" charset="0"/>
              </a:rPr>
              <a:t>g(t)</a:t>
            </a:r>
          </a:p>
        </p:txBody>
      </p:sp>
      <p:sp>
        <p:nvSpPr>
          <p:cNvPr id="37921" name="Rectangle 33"/>
          <p:cNvSpPr>
            <a:spLocks noChangeArrowheads="1"/>
          </p:cNvSpPr>
          <p:nvPr/>
        </p:nvSpPr>
        <p:spPr bwMode="auto">
          <a:xfrm>
            <a:off x="7054850" y="5511800"/>
            <a:ext cx="80010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i="1">
                <a:solidFill>
                  <a:srgbClr val="FFFF66"/>
                </a:solidFill>
                <a:latin typeface="Times" pitchFamily="-28" charset="0"/>
              </a:rPr>
              <a:t>h(Z</a:t>
            </a:r>
            <a:r>
              <a:rPr lang="en-GB" sz="2400" i="1" baseline="-25000">
                <a:solidFill>
                  <a:srgbClr val="FFFF66"/>
                </a:solidFill>
                <a:latin typeface="Times" pitchFamily="-28" charset="0"/>
              </a:rPr>
              <a:t>t</a:t>
            </a:r>
            <a:r>
              <a:rPr lang="en-GB" sz="2400" i="1">
                <a:solidFill>
                  <a:srgbClr val="FFFF66"/>
                </a:solidFill>
                <a:latin typeface="Times" pitchFamily="-28" charset="0"/>
              </a:rPr>
              <a:t>)</a:t>
            </a:r>
          </a:p>
        </p:txBody>
      </p:sp>
    </p:spTree>
    <p:extLst>
      <p:ext uri="{BB962C8B-B14F-4D97-AF65-F5344CB8AC3E}">
        <p14:creationId xmlns:p14="http://schemas.microsoft.com/office/powerpoint/2010/main" val="396938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9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9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9" grpId="0"/>
      <p:bldP spid="37920" grpId="0"/>
      <p:bldP spid="379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3857625" y="214313"/>
            <a:ext cx="5286375" cy="500062"/>
          </a:xfrm>
        </p:spPr>
        <p:txBody>
          <a:bodyPr/>
          <a:lstStyle/>
          <a:p>
            <a:r>
              <a:rPr lang="en-GB" sz="2400" smtClean="0"/>
              <a:t>Implications from time-series</a:t>
            </a:r>
          </a:p>
        </p:txBody>
      </p:sp>
      <p:sp>
        <p:nvSpPr>
          <p:cNvPr id="1030" name="Text Box 4"/>
          <p:cNvSpPr txBox="1">
            <a:spLocks noChangeArrowheads="1"/>
          </p:cNvSpPr>
          <p:nvPr/>
        </p:nvSpPr>
        <p:spPr bwMode="auto">
          <a:xfrm>
            <a:off x="601663" y="1214438"/>
            <a:ext cx="7940675" cy="1311275"/>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GB" sz="2000" dirty="0">
                <a:solidFill>
                  <a:srgbClr val="002855"/>
                </a:solidFill>
                <a:latin typeface="Times" pitchFamily="-28" charset="0"/>
              </a:rPr>
              <a:t>“… </a:t>
            </a:r>
            <a:r>
              <a:rPr lang="en-GB" sz="2000" i="1" dirty="0">
                <a:solidFill>
                  <a:srgbClr val="002855"/>
                </a:solidFill>
                <a:latin typeface="Times" pitchFamily="-28" charset="0"/>
              </a:rPr>
              <a:t>I interpret the notion of (population) persistence…as a close resemblance of the behaviour of the population, until its accidental extinction, to the behaviour of a model process that conforms to the constraint on its second-order moment</a:t>
            </a:r>
            <a:r>
              <a:rPr lang="en-GB" sz="2000" dirty="0">
                <a:solidFill>
                  <a:srgbClr val="002855"/>
                </a:solidFill>
                <a:latin typeface="Times" pitchFamily="-28" charset="0"/>
              </a:rPr>
              <a:t>.”                      (</a:t>
            </a:r>
            <a:r>
              <a:rPr lang="en-GB" sz="1600" dirty="0" err="1">
                <a:solidFill>
                  <a:srgbClr val="002855"/>
                </a:solidFill>
                <a:latin typeface="Times" pitchFamily="-28" charset="0"/>
              </a:rPr>
              <a:t>Royama</a:t>
            </a:r>
            <a:r>
              <a:rPr lang="en-GB" sz="1600" dirty="0">
                <a:solidFill>
                  <a:srgbClr val="002855"/>
                </a:solidFill>
                <a:latin typeface="Times" pitchFamily="-28" charset="0"/>
              </a:rPr>
              <a:t>, 1996</a:t>
            </a:r>
            <a:r>
              <a:rPr lang="en-GB" sz="2000" dirty="0">
                <a:solidFill>
                  <a:srgbClr val="002855"/>
                </a:solidFill>
                <a:latin typeface="Times" pitchFamily="-28" charset="0"/>
              </a:rPr>
              <a:t>)</a:t>
            </a:r>
          </a:p>
        </p:txBody>
      </p:sp>
      <p:grpSp>
        <p:nvGrpSpPr>
          <p:cNvPr id="2" name="Group 14"/>
          <p:cNvGrpSpPr>
            <a:grpSpLocks/>
          </p:cNvGrpSpPr>
          <p:nvPr/>
        </p:nvGrpSpPr>
        <p:grpSpPr bwMode="auto">
          <a:xfrm>
            <a:off x="685800" y="3124200"/>
            <a:ext cx="7924800" cy="1689100"/>
            <a:chOff x="384" y="1968"/>
            <a:chExt cx="4992" cy="1064"/>
          </a:xfrm>
        </p:grpSpPr>
        <p:graphicFrame>
          <p:nvGraphicFramePr>
            <p:cNvPr id="1027" name="Object 3"/>
            <p:cNvGraphicFramePr>
              <a:graphicFrameLocks noChangeAspect="1"/>
            </p:cNvGraphicFramePr>
            <p:nvPr/>
          </p:nvGraphicFramePr>
          <p:xfrm>
            <a:off x="384" y="1968"/>
            <a:ext cx="2068" cy="509"/>
          </p:xfrm>
          <a:graphic>
            <a:graphicData uri="http://schemas.openxmlformats.org/presentationml/2006/ole">
              <mc:AlternateContent xmlns:mc="http://schemas.openxmlformats.org/markup-compatibility/2006">
                <mc:Choice xmlns:v="urn:schemas-microsoft-com:vml" Requires="v">
                  <p:oleObj spid="_x0000_s2065" name="Equation" r:id="rId3" imgW="39403080" imgH="9740880" progId="Equation.3">
                    <p:embed/>
                  </p:oleObj>
                </mc:Choice>
                <mc:Fallback>
                  <p:oleObj name="Equation" r:id="rId3" imgW="39403080" imgH="9740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1968"/>
                          <a:ext cx="2068" cy="5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432" y="2544"/>
            <a:ext cx="1023" cy="488"/>
          </p:xfrm>
          <a:graphic>
            <a:graphicData uri="http://schemas.openxmlformats.org/presentationml/2006/ole">
              <mc:AlternateContent xmlns:mc="http://schemas.openxmlformats.org/markup-compatibility/2006">
                <mc:Choice xmlns:v="urn:schemas-microsoft-com:vml" Requires="v">
                  <p:oleObj spid="_x0000_s2066" name="Equation" r:id="rId5" imgW="19492200" imgH="9334440" progId="Equation.3">
                    <p:embed/>
                  </p:oleObj>
                </mc:Choice>
                <mc:Fallback>
                  <p:oleObj name="Equation" r:id="rId5" imgW="19492200" imgH="93344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 y="2544"/>
                          <a:ext cx="1023" cy="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Text Box 7"/>
            <p:cNvSpPr txBox="1">
              <a:spLocks noChangeArrowheads="1"/>
            </p:cNvSpPr>
            <p:nvPr/>
          </p:nvSpPr>
          <p:spPr bwMode="auto">
            <a:xfrm>
              <a:off x="2592" y="2016"/>
              <a:ext cx="2784" cy="442"/>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GB" sz="2000" dirty="0">
                  <a:solidFill>
                    <a:srgbClr val="002855"/>
                  </a:solidFill>
                  <a:latin typeface="Times" pitchFamily="-28" charset="0"/>
                </a:rPr>
                <a:t>Fluctuations are, with high probability, finite in amplitude</a:t>
              </a:r>
            </a:p>
          </p:txBody>
        </p:sp>
        <p:sp>
          <p:nvSpPr>
            <p:cNvPr id="1037" name="Text Box 8"/>
            <p:cNvSpPr txBox="1">
              <a:spLocks noChangeArrowheads="1"/>
            </p:cNvSpPr>
            <p:nvPr/>
          </p:nvSpPr>
          <p:spPr bwMode="auto">
            <a:xfrm>
              <a:off x="2592" y="2544"/>
              <a:ext cx="2640" cy="446"/>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GB" sz="2000" dirty="0">
                  <a:solidFill>
                    <a:srgbClr val="002855"/>
                  </a:solidFill>
                  <a:latin typeface="Times" pitchFamily="-28" charset="0"/>
                </a:rPr>
                <a:t>There is no net long term change in system indicator</a:t>
              </a:r>
            </a:p>
          </p:txBody>
        </p:sp>
      </p:grpSp>
      <p:grpSp>
        <p:nvGrpSpPr>
          <p:cNvPr id="3" name="Group 15"/>
          <p:cNvGrpSpPr>
            <a:grpSpLocks/>
          </p:cNvGrpSpPr>
          <p:nvPr/>
        </p:nvGrpSpPr>
        <p:grpSpPr bwMode="auto">
          <a:xfrm>
            <a:off x="762000" y="5029200"/>
            <a:ext cx="8007350" cy="854075"/>
            <a:chOff x="480" y="3168"/>
            <a:chExt cx="5044" cy="538"/>
          </a:xfrm>
        </p:grpSpPr>
        <p:graphicFrame>
          <p:nvGraphicFramePr>
            <p:cNvPr id="1026" name="Object 2"/>
            <p:cNvGraphicFramePr>
              <a:graphicFrameLocks noChangeAspect="1"/>
            </p:cNvGraphicFramePr>
            <p:nvPr/>
          </p:nvGraphicFramePr>
          <p:xfrm>
            <a:off x="480" y="3208"/>
            <a:ext cx="912" cy="416"/>
          </p:xfrm>
          <a:graphic>
            <a:graphicData uri="http://schemas.openxmlformats.org/presentationml/2006/ole">
              <mc:AlternateContent xmlns:mc="http://schemas.openxmlformats.org/markup-compatibility/2006">
                <mc:Choice xmlns:v="urn:schemas-microsoft-com:vml" Requires="v">
                  <p:oleObj spid="_x0000_s2067" name="Equation" r:id="rId7" imgW="15022080" imgH="6896160" progId="Equation.3">
                    <p:embed/>
                  </p:oleObj>
                </mc:Choice>
                <mc:Fallback>
                  <p:oleObj name="Equation" r:id="rId7" imgW="15022080" imgH="68961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 y="3208"/>
                          <a:ext cx="912" cy="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11"/>
            <p:cNvSpPr txBox="1">
              <a:spLocks noChangeArrowheads="1"/>
            </p:cNvSpPr>
            <p:nvPr/>
          </p:nvSpPr>
          <p:spPr bwMode="auto">
            <a:xfrm>
              <a:off x="2592" y="3168"/>
              <a:ext cx="2736" cy="442"/>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GB" sz="2000" dirty="0">
                  <a:solidFill>
                    <a:srgbClr val="002855"/>
                  </a:solidFill>
                  <a:latin typeface="Times" pitchFamily="-28" charset="0"/>
                </a:rPr>
                <a:t>Trajectories are non-chaotic and converge on an attractor</a:t>
              </a:r>
            </a:p>
          </p:txBody>
        </p:sp>
        <p:sp>
          <p:nvSpPr>
            <p:cNvPr id="1035" name="Rectangle 12"/>
            <p:cNvSpPr>
              <a:spLocks noChangeArrowheads="1"/>
            </p:cNvSpPr>
            <p:nvPr/>
          </p:nvSpPr>
          <p:spPr bwMode="auto">
            <a:xfrm>
              <a:off x="4608" y="3456"/>
              <a:ext cx="916" cy="25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000">
                  <a:solidFill>
                    <a:srgbClr val="FFFFFF"/>
                  </a:solidFill>
                  <a:latin typeface="Times" pitchFamily="-28" charset="0"/>
                </a:rPr>
                <a:t>(</a:t>
              </a:r>
              <a:r>
                <a:rPr lang="en-GB" sz="1600">
                  <a:solidFill>
                    <a:srgbClr val="FFFFFF"/>
                  </a:solidFill>
                  <a:latin typeface="Times" pitchFamily="-28" charset="0"/>
                </a:rPr>
                <a:t>Turchin 2003</a:t>
              </a:r>
              <a:r>
                <a:rPr lang="en-GB" sz="2000">
                  <a:solidFill>
                    <a:srgbClr val="FFFFFF"/>
                  </a:solidFill>
                  <a:latin typeface="Times" pitchFamily="-28" charset="0"/>
                </a:rPr>
                <a:t>)</a:t>
              </a:r>
            </a:p>
          </p:txBody>
        </p:sp>
      </p:grpSp>
    </p:spTree>
    <p:extLst>
      <p:ext uri="{BB962C8B-B14F-4D97-AF65-F5344CB8AC3E}">
        <p14:creationId xmlns:p14="http://schemas.microsoft.com/office/powerpoint/2010/main" val="369279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12"/>
          </p:nvPr>
        </p:nvSpPr>
        <p:spPr>
          <a:xfrm>
            <a:off x="8451850" y="5976937"/>
            <a:ext cx="692150" cy="358775"/>
          </a:xfrm>
          <a:noFill/>
        </p:spPr>
        <p:txBody>
          <a:bodyPr/>
          <a:lstStyle/>
          <a:p>
            <a:fld id="{575FD0C6-6A50-438A-B617-CDBD053DD30C}" type="slidenum">
              <a:rPr lang="en-US" smtClean="0">
                <a:solidFill>
                  <a:srgbClr val="FFFFFF"/>
                </a:solidFill>
              </a:rPr>
              <a:pPr/>
              <a:t>39</a:t>
            </a:fld>
            <a:endParaRPr lang="en-US" smtClean="0">
              <a:solidFill>
                <a:srgbClr val="FFFFFF"/>
              </a:solidFill>
            </a:endParaRPr>
          </a:p>
        </p:txBody>
      </p:sp>
      <p:sp>
        <p:nvSpPr>
          <p:cNvPr id="14339" name="Rectangle 5"/>
          <p:cNvSpPr>
            <a:spLocks noGrp="1" noChangeArrowheads="1"/>
          </p:cNvSpPr>
          <p:nvPr>
            <p:ph type="title"/>
          </p:nvPr>
        </p:nvSpPr>
        <p:spPr>
          <a:xfrm>
            <a:off x="381000" y="76200"/>
            <a:ext cx="8610600" cy="609600"/>
          </a:xfrm>
        </p:spPr>
        <p:txBody>
          <a:bodyPr/>
          <a:lstStyle/>
          <a:p>
            <a:r>
              <a:rPr lang="en-GB" sz="2800" dirty="0" smtClean="0"/>
              <a:t>Characterising resilience in dynamic systems</a:t>
            </a:r>
          </a:p>
        </p:txBody>
      </p:sp>
      <p:grpSp>
        <p:nvGrpSpPr>
          <p:cNvPr id="2" name="Group 28"/>
          <p:cNvGrpSpPr>
            <a:grpSpLocks/>
          </p:cNvGrpSpPr>
          <p:nvPr/>
        </p:nvGrpSpPr>
        <p:grpSpPr bwMode="auto">
          <a:xfrm>
            <a:off x="715963" y="1295400"/>
            <a:ext cx="4602162" cy="4057650"/>
            <a:chOff x="2696" y="1253"/>
            <a:chExt cx="2899" cy="2556"/>
          </a:xfrm>
        </p:grpSpPr>
        <p:sp>
          <p:nvSpPr>
            <p:cNvPr id="14351" name="Rectangle 8"/>
            <p:cNvSpPr>
              <a:spLocks noChangeArrowheads="1"/>
            </p:cNvSpPr>
            <p:nvPr/>
          </p:nvSpPr>
          <p:spPr bwMode="auto">
            <a:xfrm>
              <a:off x="3016" y="1253"/>
              <a:ext cx="2449" cy="2178"/>
            </a:xfrm>
            <a:prstGeom prst="rect">
              <a:avLst/>
            </a:prstGeom>
            <a:gradFill rotWithShape="1">
              <a:gsLst>
                <a:gs pos="0">
                  <a:srgbClr val="FFC000"/>
                </a:gs>
                <a:gs pos="100000">
                  <a:srgbClr val="002062"/>
                </a:gs>
              </a:gsLst>
              <a:path path="shape">
                <a:fillToRect l="50000" t="50000" r="50000" b="50000"/>
              </a:path>
            </a:gradFill>
            <a:ln w="9525">
              <a:solidFill>
                <a:schemeClr val="tx1"/>
              </a:solidFill>
              <a:miter lim="800000"/>
              <a:headEnd/>
              <a:tailEnd/>
            </a:ln>
          </p:spPr>
          <p:txBody>
            <a:bodyPr wrap="none" anchor="ctr"/>
            <a:lstStyle/>
            <a:p>
              <a:pPr algn="ctr" eaLnBrk="0" fontAlgn="base" hangingPunct="0">
                <a:spcBef>
                  <a:spcPct val="0"/>
                </a:spcBef>
                <a:spcAft>
                  <a:spcPct val="0"/>
                </a:spcAft>
              </a:pPr>
              <a:endParaRPr lang="en-GB" sz="2400">
                <a:solidFill>
                  <a:srgbClr val="FFFFFF"/>
                </a:solidFill>
                <a:latin typeface="Times" pitchFamily="-28" charset="0"/>
              </a:endParaRPr>
            </a:p>
          </p:txBody>
        </p:sp>
        <p:sp>
          <p:nvSpPr>
            <p:cNvPr id="14352" name="Line 9"/>
            <p:cNvSpPr>
              <a:spLocks noChangeShapeType="1"/>
            </p:cNvSpPr>
            <p:nvPr/>
          </p:nvSpPr>
          <p:spPr bwMode="auto">
            <a:xfrm>
              <a:off x="3016" y="2387"/>
              <a:ext cx="2449" cy="0"/>
            </a:xfrm>
            <a:prstGeom prst="line">
              <a:avLst/>
            </a:prstGeom>
            <a:noFill/>
            <a:ln w="38100">
              <a:solidFill>
                <a:schemeClr val="bg1"/>
              </a:solidFill>
              <a:round/>
              <a:headEnd/>
              <a:tailEnd/>
            </a:ln>
          </p:spPr>
          <p:txBody>
            <a:bodyP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14353" name="Line 10"/>
            <p:cNvSpPr>
              <a:spLocks noChangeShapeType="1"/>
            </p:cNvSpPr>
            <p:nvPr/>
          </p:nvSpPr>
          <p:spPr bwMode="auto">
            <a:xfrm>
              <a:off x="4286" y="1253"/>
              <a:ext cx="0" cy="2178"/>
            </a:xfrm>
            <a:prstGeom prst="line">
              <a:avLst/>
            </a:prstGeom>
            <a:noFill/>
            <a:ln w="38100">
              <a:solidFill>
                <a:schemeClr val="bg1"/>
              </a:solidFill>
              <a:round/>
              <a:headEnd/>
              <a:tailEnd/>
            </a:ln>
          </p:spPr>
          <p:txBody>
            <a:bodyP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14354" name="Rectangle 11"/>
            <p:cNvSpPr>
              <a:spLocks noChangeArrowheads="1"/>
            </p:cNvSpPr>
            <p:nvPr/>
          </p:nvSpPr>
          <p:spPr bwMode="auto">
            <a:xfrm>
              <a:off x="4104" y="3521"/>
              <a:ext cx="603" cy="28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b="1">
                  <a:solidFill>
                    <a:srgbClr val="000066"/>
                  </a:solidFill>
                  <a:latin typeface="Times" pitchFamily="-28" charset="0"/>
                </a:rPr>
                <a:t>R</a:t>
              </a:r>
              <a:r>
                <a:rPr lang="en-GB" sz="2400" b="1" baseline="30000">
                  <a:solidFill>
                    <a:srgbClr val="000066"/>
                  </a:solidFill>
                  <a:latin typeface="Times" pitchFamily="-28" charset="0"/>
                </a:rPr>
                <a:t>2</a:t>
              </a:r>
              <a:r>
                <a:rPr lang="en-GB" sz="2400" b="1" baseline="-25000">
                  <a:solidFill>
                    <a:srgbClr val="000066"/>
                  </a:solidFill>
                  <a:latin typeface="Times" pitchFamily="-28" charset="0"/>
                </a:rPr>
                <a:t>pred</a:t>
              </a:r>
            </a:p>
          </p:txBody>
        </p:sp>
        <p:sp>
          <p:nvSpPr>
            <p:cNvPr id="196620" name="Text Box 12"/>
            <p:cNvSpPr txBox="1">
              <a:spLocks noChangeArrowheads="1"/>
            </p:cNvSpPr>
            <p:nvPr/>
          </p:nvSpPr>
          <p:spPr bwMode="auto">
            <a:xfrm rot="16200000">
              <a:off x="2654" y="2179"/>
              <a:ext cx="375" cy="291"/>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GB" sz="2400" b="1" dirty="0">
                  <a:solidFill>
                    <a:srgbClr val="002855"/>
                  </a:solidFill>
                  <a:latin typeface="Times" pitchFamily="-28" charset="0"/>
                </a:rPr>
                <a:t>LE</a:t>
              </a:r>
            </a:p>
          </p:txBody>
        </p:sp>
        <p:sp>
          <p:nvSpPr>
            <p:cNvPr id="196621" name="Text Box 13"/>
            <p:cNvSpPr txBox="1">
              <a:spLocks noChangeArrowheads="1"/>
            </p:cNvSpPr>
            <p:nvPr/>
          </p:nvSpPr>
          <p:spPr bwMode="auto">
            <a:xfrm>
              <a:off x="2958" y="3442"/>
              <a:ext cx="287" cy="288"/>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GB" sz="2400" dirty="0">
                  <a:solidFill>
                    <a:srgbClr val="002855"/>
                  </a:solidFill>
                  <a:latin typeface="Times" pitchFamily="-28" charset="0"/>
                </a:rPr>
                <a:t>-1</a:t>
              </a:r>
            </a:p>
          </p:txBody>
        </p:sp>
        <p:sp>
          <p:nvSpPr>
            <p:cNvPr id="196622" name="Text Box 14"/>
            <p:cNvSpPr txBox="1">
              <a:spLocks noChangeArrowheads="1"/>
            </p:cNvSpPr>
            <p:nvPr/>
          </p:nvSpPr>
          <p:spPr bwMode="auto">
            <a:xfrm>
              <a:off x="5382" y="3430"/>
              <a:ext cx="213" cy="291"/>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GB" sz="2400" dirty="0">
                  <a:solidFill>
                    <a:srgbClr val="002855"/>
                  </a:solidFill>
                  <a:latin typeface="Times" pitchFamily="-28" charset="0"/>
                </a:rPr>
                <a:t>1</a:t>
              </a:r>
            </a:p>
          </p:txBody>
        </p:sp>
        <p:sp>
          <p:nvSpPr>
            <p:cNvPr id="196623" name="Text Box 15"/>
            <p:cNvSpPr txBox="1">
              <a:spLocks noChangeArrowheads="1"/>
            </p:cNvSpPr>
            <p:nvPr/>
          </p:nvSpPr>
          <p:spPr bwMode="auto">
            <a:xfrm>
              <a:off x="4318" y="3397"/>
              <a:ext cx="213" cy="291"/>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GB" sz="2400" dirty="0">
                  <a:solidFill>
                    <a:srgbClr val="002855"/>
                  </a:solidFill>
                  <a:latin typeface="Times" pitchFamily="-28" charset="0"/>
                </a:rPr>
                <a:t>0</a:t>
              </a:r>
            </a:p>
          </p:txBody>
        </p:sp>
        <p:sp>
          <p:nvSpPr>
            <p:cNvPr id="196624" name="Text Box 16"/>
            <p:cNvSpPr txBox="1">
              <a:spLocks noChangeArrowheads="1"/>
            </p:cNvSpPr>
            <p:nvPr/>
          </p:nvSpPr>
          <p:spPr bwMode="auto">
            <a:xfrm>
              <a:off x="2776" y="2717"/>
              <a:ext cx="180" cy="288"/>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GB" sz="2400" b="1" dirty="0">
                  <a:solidFill>
                    <a:srgbClr val="002855"/>
                  </a:solidFill>
                  <a:latin typeface="Times" pitchFamily="-28" charset="0"/>
                </a:rPr>
                <a:t>-</a:t>
              </a:r>
            </a:p>
          </p:txBody>
        </p:sp>
        <p:sp>
          <p:nvSpPr>
            <p:cNvPr id="196625" name="Text Box 17"/>
            <p:cNvSpPr txBox="1">
              <a:spLocks noChangeArrowheads="1"/>
            </p:cNvSpPr>
            <p:nvPr/>
          </p:nvSpPr>
          <p:spPr bwMode="auto">
            <a:xfrm>
              <a:off x="2789" y="1616"/>
              <a:ext cx="228" cy="288"/>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GB" sz="2400" b="1" dirty="0">
                  <a:solidFill>
                    <a:srgbClr val="002855"/>
                  </a:solidFill>
                  <a:latin typeface="Times" pitchFamily="-28" charset="0"/>
                </a:rPr>
                <a:t>+</a:t>
              </a:r>
            </a:p>
          </p:txBody>
        </p:sp>
        <p:sp>
          <p:nvSpPr>
            <p:cNvPr id="14361" name="Text Box 18"/>
            <p:cNvSpPr txBox="1">
              <a:spLocks noChangeArrowheads="1"/>
            </p:cNvSpPr>
            <p:nvPr/>
          </p:nvSpPr>
          <p:spPr bwMode="auto">
            <a:xfrm>
              <a:off x="3515" y="1933"/>
              <a:ext cx="319" cy="28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a:solidFill>
                    <a:srgbClr val="002855"/>
                  </a:solidFill>
                  <a:latin typeface="Times New Roman" pitchFamily="18" charset="0"/>
                </a:rPr>
                <a:t>(</a:t>
              </a:r>
              <a:r>
                <a:rPr lang="en-GB" sz="2400" b="1">
                  <a:solidFill>
                    <a:srgbClr val="002855"/>
                  </a:solidFill>
                  <a:latin typeface="Times New Roman" pitchFamily="18" charset="0"/>
                </a:rPr>
                <a:t>I</a:t>
              </a:r>
              <a:r>
                <a:rPr lang="en-GB" sz="2400">
                  <a:solidFill>
                    <a:srgbClr val="002855"/>
                  </a:solidFill>
                  <a:latin typeface="Times New Roman" pitchFamily="18" charset="0"/>
                </a:rPr>
                <a:t>)</a:t>
              </a:r>
            </a:p>
          </p:txBody>
        </p:sp>
        <p:sp>
          <p:nvSpPr>
            <p:cNvPr id="14362" name="Text Box 19"/>
            <p:cNvSpPr txBox="1">
              <a:spLocks noChangeArrowheads="1"/>
            </p:cNvSpPr>
            <p:nvPr/>
          </p:nvSpPr>
          <p:spPr bwMode="auto">
            <a:xfrm>
              <a:off x="4694" y="1933"/>
              <a:ext cx="394" cy="28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a:solidFill>
                    <a:srgbClr val="002855"/>
                  </a:solidFill>
                  <a:latin typeface="Times New Roman" pitchFamily="18" charset="0"/>
                </a:rPr>
                <a:t>(</a:t>
              </a:r>
              <a:r>
                <a:rPr lang="en-GB" sz="2400" b="1">
                  <a:solidFill>
                    <a:srgbClr val="002855"/>
                  </a:solidFill>
                  <a:latin typeface="Times New Roman" pitchFamily="18" charset="0"/>
                </a:rPr>
                <a:t>II</a:t>
              </a:r>
              <a:r>
                <a:rPr lang="en-GB" sz="2400">
                  <a:solidFill>
                    <a:srgbClr val="002855"/>
                  </a:solidFill>
                  <a:latin typeface="Times New Roman" pitchFamily="18" charset="0"/>
                </a:rPr>
                <a:t>)</a:t>
              </a:r>
            </a:p>
          </p:txBody>
        </p:sp>
        <p:sp>
          <p:nvSpPr>
            <p:cNvPr id="14363" name="Text Box 20"/>
            <p:cNvSpPr txBox="1">
              <a:spLocks noChangeArrowheads="1"/>
            </p:cNvSpPr>
            <p:nvPr/>
          </p:nvSpPr>
          <p:spPr bwMode="auto">
            <a:xfrm>
              <a:off x="3470" y="3067"/>
              <a:ext cx="469" cy="28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a:solidFill>
                    <a:srgbClr val="002855"/>
                  </a:solidFill>
                  <a:latin typeface="Times New Roman" pitchFamily="18" charset="0"/>
                </a:rPr>
                <a:t>(</a:t>
              </a:r>
              <a:r>
                <a:rPr lang="en-GB" sz="2400" b="1">
                  <a:solidFill>
                    <a:srgbClr val="002855"/>
                  </a:solidFill>
                  <a:latin typeface="Times New Roman" pitchFamily="18" charset="0"/>
                </a:rPr>
                <a:t>III</a:t>
              </a:r>
              <a:r>
                <a:rPr lang="en-GB" sz="2400">
                  <a:solidFill>
                    <a:srgbClr val="002855"/>
                  </a:solidFill>
                  <a:latin typeface="Times New Roman" pitchFamily="18" charset="0"/>
                </a:rPr>
                <a:t>)</a:t>
              </a:r>
            </a:p>
          </p:txBody>
        </p:sp>
        <p:sp>
          <p:nvSpPr>
            <p:cNvPr id="14364" name="Text Box 21"/>
            <p:cNvSpPr txBox="1">
              <a:spLocks noChangeArrowheads="1"/>
            </p:cNvSpPr>
            <p:nvPr/>
          </p:nvSpPr>
          <p:spPr bwMode="auto">
            <a:xfrm>
              <a:off x="4694" y="3067"/>
              <a:ext cx="458" cy="28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a:solidFill>
                    <a:srgbClr val="002855"/>
                  </a:solidFill>
                  <a:latin typeface="Times New Roman" pitchFamily="18" charset="0"/>
                </a:rPr>
                <a:t>(</a:t>
              </a:r>
              <a:r>
                <a:rPr lang="en-GB" sz="2400" b="1">
                  <a:solidFill>
                    <a:srgbClr val="002855"/>
                  </a:solidFill>
                  <a:latin typeface="Times New Roman" pitchFamily="18" charset="0"/>
                </a:rPr>
                <a:t>IV</a:t>
              </a:r>
              <a:r>
                <a:rPr lang="en-GB" sz="2400">
                  <a:solidFill>
                    <a:srgbClr val="002855"/>
                  </a:solidFill>
                  <a:latin typeface="Times New Roman" pitchFamily="18" charset="0"/>
                </a:rPr>
                <a:t>)</a:t>
              </a:r>
            </a:p>
          </p:txBody>
        </p:sp>
      </p:grpSp>
      <p:sp>
        <p:nvSpPr>
          <p:cNvPr id="14341" name="Text Box 23"/>
          <p:cNvSpPr txBox="1">
            <a:spLocks noChangeArrowheads="1"/>
          </p:cNvSpPr>
          <p:nvPr/>
        </p:nvSpPr>
        <p:spPr bwMode="auto">
          <a:xfrm>
            <a:off x="1298662" y="1447800"/>
            <a:ext cx="1901738" cy="101566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GB" sz="2000" dirty="0">
                <a:solidFill>
                  <a:srgbClr val="FFFFFF"/>
                </a:solidFill>
                <a:latin typeface="Times" pitchFamily="-28" charset="0"/>
              </a:rPr>
              <a:t>Chaotic, low AR</a:t>
            </a:r>
            <a:br>
              <a:rPr lang="en-GB" sz="2000" dirty="0">
                <a:solidFill>
                  <a:srgbClr val="FFFFFF"/>
                </a:solidFill>
                <a:latin typeface="Times" pitchFamily="-28" charset="0"/>
              </a:rPr>
            </a:br>
            <a:r>
              <a:rPr lang="en-GB" sz="2000" dirty="0">
                <a:solidFill>
                  <a:srgbClr val="FFFFFF"/>
                </a:solidFill>
                <a:latin typeface="Times" pitchFamily="-28" charset="0"/>
              </a:rPr>
              <a:t>predictive </a:t>
            </a:r>
            <a:br>
              <a:rPr lang="en-GB" sz="2000" dirty="0">
                <a:solidFill>
                  <a:srgbClr val="FFFFFF"/>
                </a:solidFill>
                <a:latin typeface="Times" pitchFamily="-28" charset="0"/>
              </a:rPr>
            </a:br>
            <a:r>
              <a:rPr lang="en-GB" sz="2000" dirty="0">
                <a:solidFill>
                  <a:srgbClr val="FFFFFF"/>
                </a:solidFill>
                <a:latin typeface="Times" pitchFamily="-28" charset="0"/>
              </a:rPr>
              <a:t>power</a:t>
            </a:r>
          </a:p>
        </p:txBody>
      </p:sp>
      <p:sp>
        <p:nvSpPr>
          <p:cNvPr id="14342" name="Text Box 24"/>
          <p:cNvSpPr txBox="1">
            <a:spLocks noChangeArrowheads="1"/>
          </p:cNvSpPr>
          <p:nvPr/>
        </p:nvSpPr>
        <p:spPr bwMode="auto">
          <a:xfrm>
            <a:off x="3124200" y="1447800"/>
            <a:ext cx="2057230" cy="101566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GB" sz="2000" dirty="0">
                <a:solidFill>
                  <a:srgbClr val="FFFFFF"/>
                </a:solidFill>
                <a:latin typeface="Times" pitchFamily="-28" charset="0"/>
              </a:rPr>
              <a:t>Chaotic, some AR</a:t>
            </a:r>
            <a:br>
              <a:rPr lang="en-GB" sz="2000" dirty="0">
                <a:solidFill>
                  <a:srgbClr val="FFFFFF"/>
                </a:solidFill>
                <a:latin typeface="Times" pitchFamily="-28" charset="0"/>
              </a:rPr>
            </a:br>
            <a:r>
              <a:rPr lang="en-GB" sz="2000" dirty="0">
                <a:solidFill>
                  <a:srgbClr val="FFFFFF"/>
                </a:solidFill>
                <a:latin typeface="Times" pitchFamily="-28" charset="0"/>
              </a:rPr>
              <a:t> predictive </a:t>
            </a:r>
            <a:br>
              <a:rPr lang="en-GB" sz="2000" dirty="0">
                <a:solidFill>
                  <a:srgbClr val="FFFFFF"/>
                </a:solidFill>
                <a:latin typeface="Times" pitchFamily="-28" charset="0"/>
              </a:rPr>
            </a:br>
            <a:r>
              <a:rPr lang="en-GB" sz="2000" dirty="0">
                <a:solidFill>
                  <a:srgbClr val="FFFFFF"/>
                </a:solidFill>
                <a:latin typeface="Times" pitchFamily="-28" charset="0"/>
              </a:rPr>
              <a:t>power</a:t>
            </a:r>
          </a:p>
        </p:txBody>
      </p:sp>
      <p:sp>
        <p:nvSpPr>
          <p:cNvPr id="14343" name="Text Box 25"/>
          <p:cNvSpPr txBox="1">
            <a:spLocks noChangeArrowheads="1"/>
          </p:cNvSpPr>
          <p:nvPr/>
        </p:nvSpPr>
        <p:spPr bwMode="auto">
          <a:xfrm>
            <a:off x="1239070" y="3124200"/>
            <a:ext cx="1504130" cy="1323439"/>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000" dirty="0">
                <a:solidFill>
                  <a:srgbClr val="FFFFFF"/>
                </a:solidFill>
                <a:latin typeface="Times" pitchFamily="-28" charset="0"/>
              </a:rPr>
              <a:t>Convergent, </a:t>
            </a:r>
            <a:br>
              <a:rPr lang="en-GB" sz="2000" dirty="0">
                <a:solidFill>
                  <a:srgbClr val="FFFFFF"/>
                </a:solidFill>
                <a:latin typeface="Times" pitchFamily="-28" charset="0"/>
              </a:rPr>
            </a:br>
            <a:r>
              <a:rPr lang="en-GB" sz="2000" dirty="0">
                <a:solidFill>
                  <a:srgbClr val="FFFFFF"/>
                </a:solidFill>
                <a:latin typeface="Times" pitchFamily="-28" charset="0"/>
              </a:rPr>
              <a:t>low AR</a:t>
            </a:r>
            <a:br>
              <a:rPr lang="en-GB" sz="2000" dirty="0">
                <a:solidFill>
                  <a:srgbClr val="FFFFFF"/>
                </a:solidFill>
                <a:latin typeface="Times" pitchFamily="-28" charset="0"/>
              </a:rPr>
            </a:br>
            <a:r>
              <a:rPr lang="en-GB" sz="2000" dirty="0">
                <a:solidFill>
                  <a:srgbClr val="FFFFFF"/>
                </a:solidFill>
                <a:latin typeface="Times" pitchFamily="-28" charset="0"/>
              </a:rPr>
              <a:t>predictive</a:t>
            </a:r>
            <a:br>
              <a:rPr lang="en-GB" sz="2000" dirty="0">
                <a:solidFill>
                  <a:srgbClr val="FFFFFF"/>
                </a:solidFill>
                <a:latin typeface="Times" pitchFamily="-28" charset="0"/>
              </a:rPr>
            </a:br>
            <a:r>
              <a:rPr lang="en-GB" sz="2000" dirty="0">
                <a:solidFill>
                  <a:srgbClr val="FFFFFF"/>
                </a:solidFill>
                <a:latin typeface="Times" pitchFamily="-28" charset="0"/>
              </a:rPr>
              <a:t>power</a:t>
            </a:r>
          </a:p>
        </p:txBody>
      </p:sp>
      <p:sp>
        <p:nvSpPr>
          <p:cNvPr id="14344" name="Text Box 26"/>
          <p:cNvSpPr txBox="1">
            <a:spLocks noChangeArrowheads="1"/>
          </p:cNvSpPr>
          <p:nvPr/>
        </p:nvSpPr>
        <p:spPr bwMode="auto">
          <a:xfrm>
            <a:off x="3240088" y="3240087"/>
            <a:ext cx="1912703" cy="101566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000" dirty="0">
                <a:solidFill>
                  <a:srgbClr val="FFFFFF"/>
                </a:solidFill>
                <a:latin typeface="Times" pitchFamily="-28" charset="0"/>
              </a:rPr>
              <a:t>Convergent, </a:t>
            </a:r>
            <a:br>
              <a:rPr lang="en-GB" sz="2000" dirty="0">
                <a:solidFill>
                  <a:srgbClr val="FFFFFF"/>
                </a:solidFill>
                <a:latin typeface="Times" pitchFamily="-28" charset="0"/>
              </a:rPr>
            </a:br>
            <a:r>
              <a:rPr lang="en-GB" sz="2000" dirty="0">
                <a:solidFill>
                  <a:srgbClr val="FFFFFF"/>
                </a:solidFill>
                <a:latin typeface="Times" pitchFamily="-28" charset="0"/>
              </a:rPr>
              <a:t>some AR</a:t>
            </a:r>
            <a:br>
              <a:rPr lang="en-GB" sz="2000" dirty="0">
                <a:solidFill>
                  <a:srgbClr val="FFFFFF"/>
                </a:solidFill>
                <a:latin typeface="Times" pitchFamily="-28" charset="0"/>
              </a:rPr>
            </a:br>
            <a:r>
              <a:rPr lang="en-GB" sz="2000" dirty="0">
                <a:solidFill>
                  <a:srgbClr val="FFFFFF"/>
                </a:solidFill>
                <a:latin typeface="Times" pitchFamily="-28" charset="0"/>
              </a:rPr>
              <a:t>predictive power</a:t>
            </a:r>
          </a:p>
        </p:txBody>
      </p:sp>
      <p:sp>
        <p:nvSpPr>
          <p:cNvPr id="196638" name="Text Box 30"/>
          <p:cNvSpPr txBox="1">
            <a:spLocks noChangeArrowheads="1"/>
          </p:cNvSpPr>
          <p:nvPr/>
        </p:nvSpPr>
        <p:spPr bwMode="auto">
          <a:xfrm>
            <a:off x="914400" y="5410200"/>
            <a:ext cx="4987263" cy="46166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GB" sz="2400" dirty="0">
                <a:solidFill>
                  <a:srgbClr val="002855"/>
                </a:solidFill>
                <a:latin typeface="Times" pitchFamily="-28" charset="0"/>
              </a:rPr>
              <a:t>Predictability from historical trajectory</a:t>
            </a:r>
          </a:p>
        </p:txBody>
      </p:sp>
      <p:sp>
        <p:nvSpPr>
          <p:cNvPr id="196639" name="Text Box 31"/>
          <p:cNvSpPr txBox="1">
            <a:spLocks noChangeArrowheads="1"/>
          </p:cNvSpPr>
          <p:nvPr/>
        </p:nvSpPr>
        <p:spPr bwMode="auto">
          <a:xfrm rot="16200000">
            <a:off x="-1423303" y="2769543"/>
            <a:ext cx="4073744" cy="46166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GB" sz="2400" dirty="0">
                <a:solidFill>
                  <a:srgbClr val="002855"/>
                </a:solidFill>
                <a:latin typeface="Times" pitchFamily="-28" charset="0"/>
              </a:rPr>
              <a:t>Tendency to chaotic divergence</a:t>
            </a:r>
          </a:p>
        </p:txBody>
      </p:sp>
      <p:grpSp>
        <p:nvGrpSpPr>
          <p:cNvPr id="3" name="Group 35"/>
          <p:cNvGrpSpPr>
            <a:grpSpLocks/>
          </p:cNvGrpSpPr>
          <p:nvPr/>
        </p:nvGrpSpPr>
        <p:grpSpPr bwMode="auto">
          <a:xfrm>
            <a:off x="3094038" y="2133599"/>
            <a:ext cx="5767388" cy="2862263"/>
            <a:chOff x="1927" y="1645"/>
            <a:chExt cx="3633" cy="1803"/>
          </a:xfrm>
        </p:grpSpPr>
        <p:sp>
          <p:nvSpPr>
            <p:cNvPr id="14349" name="Oval 32"/>
            <p:cNvSpPr>
              <a:spLocks noChangeArrowheads="1"/>
            </p:cNvSpPr>
            <p:nvPr/>
          </p:nvSpPr>
          <p:spPr bwMode="auto">
            <a:xfrm>
              <a:off x="1927" y="2160"/>
              <a:ext cx="1361" cy="1270"/>
            </a:xfrm>
            <a:prstGeom prst="ellipse">
              <a:avLst/>
            </a:prstGeom>
            <a:noFill/>
            <a:ln w="63500">
              <a:solidFill>
                <a:srgbClr val="FF0000"/>
              </a:solidFill>
              <a:round/>
              <a:headEnd/>
              <a:tailEnd/>
            </a:ln>
          </p:spPr>
          <p:txBody>
            <a:bodyPr wrap="none" anchor="ctr"/>
            <a:lstStyle/>
            <a:p>
              <a:pPr eaLnBrk="0" fontAlgn="base" hangingPunct="0">
                <a:spcBef>
                  <a:spcPct val="0"/>
                </a:spcBef>
                <a:spcAft>
                  <a:spcPct val="0"/>
                </a:spcAft>
              </a:pPr>
              <a:endParaRPr lang="en-GB" sz="2400">
                <a:solidFill>
                  <a:srgbClr val="FFFFFF"/>
                </a:solidFill>
                <a:latin typeface="Times" pitchFamily="-28" charset="0"/>
              </a:endParaRPr>
            </a:p>
          </p:txBody>
        </p:sp>
        <p:sp>
          <p:nvSpPr>
            <p:cNvPr id="196641" name="Text Box 33"/>
            <p:cNvSpPr txBox="1">
              <a:spLocks noChangeArrowheads="1"/>
            </p:cNvSpPr>
            <p:nvPr/>
          </p:nvSpPr>
          <p:spPr bwMode="auto">
            <a:xfrm>
              <a:off x="3434" y="1645"/>
              <a:ext cx="2126" cy="1803"/>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GB" sz="2000" dirty="0">
                  <a:solidFill>
                    <a:srgbClr val="B18700"/>
                  </a:solidFill>
                  <a:latin typeface="Times" pitchFamily="-28" charset="0"/>
                </a:rPr>
                <a:t>If system dynamics fall in this</a:t>
              </a:r>
              <a:br>
                <a:rPr lang="en-GB" sz="2000" dirty="0">
                  <a:solidFill>
                    <a:srgbClr val="B18700"/>
                  </a:solidFill>
                  <a:latin typeface="Times" pitchFamily="-28" charset="0"/>
                </a:rPr>
              </a:br>
              <a:r>
                <a:rPr lang="en-GB" sz="2000" dirty="0">
                  <a:solidFill>
                    <a:srgbClr val="B18700"/>
                  </a:solidFill>
                  <a:latin typeface="Times" pitchFamily="-28" charset="0"/>
                </a:rPr>
                <a:t>region then the system is likely</a:t>
              </a:r>
              <a:br>
                <a:rPr lang="en-GB" sz="2000" dirty="0">
                  <a:solidFill>
                    <a:srgbClr val="B18700"/>
                  </a:solidFill>
                  <a:latin typeface="Times" pitchFamily="-28" charset="0"/>
                </a:rPr>
              </a:br>
              <a:r>
                <a:rPr lang="en-GB" sz="2000" dirty="0">
                  <a:solidFill>
                    <a:srgbClr val="B18700"/>
                  </a:solidFill>
                  <a:latin typeface="Times" pitchFamily="-28" charset="0"/>
                </a:rPr>
                <a:t>to display resilience.</a:t>
              </a:r>
            </a:p>
            <a:p>
              <a:pPr eaLnBrk="0" fontAlgn="base" hangingPunct="0">
                <a:spcBef>
                  <a:spcPct val="0"/>
                </a:spcBef>
                <a:spcAft>
                  <a:spcPct val="0"/>
                </a:spcAft>
                <a:defRPr/>
              </a:pPr>
              <a:endParaRPr lang="en-GB" sz="2000" dirty="0">
                <a:solidFill>
                  <a:srgbClr val="B18700"/>
                </a:solidFill>
                <a:latin typeface="Times" pitchFamily="-28" charset="0"/>
              </a:endParaRPr>
            </a:p>
            <a:p>
              <a:pPr eaLnBrk="0" fontAlgn="base" hangingPunct="0">
                <a:spcBef>
                  <a:spcPct val="0"/>
                </a:spcBef>
                <a:spcAft>
                  <a:spcPct val="0"/>
                </a:spcAft>
                <a:defRPr/>
              </a:pPr>
              <a:r>
                <a:rPr lang="en-GB" sz="2000" b="1" dirty="0">
                  <a:solidFill>
                    <a:srgbClr val="B18700"/>
                  </a:solidFill>
                  <a:latin typeface="Times" pitchFamily="-28" charset="0"/>
                </a:rPr>
                <a:t>Note:</a:t>
              </a:r>
              <a:r>
                <a:rPr lang="en-GB" sz="2000" dirty="0">
                  <a:solidFill>
                    <a:srgbClr val="B18700"/>
                  </a:solidFill>
                  <a:latin typeface="Times" pitchFamily="-28" charset="0"/>
                </a:rPr>
                <a:t> if we are considering</a:t>
              </a:r>
              <a:br>
                <a:rPr lang="en-GB" sz="2000" dirty="0">
                  <a:solidFill>
                    <a:srgbClr val="B18700"/>
                  </a:solidFill>
                  <a:latin typeface="Times" pitchFamily="-28" charset="0"/>
                </a:rPr>
              </a:br>
              <a:r>
                <a:rPr lang="en-GB" sz="2000" dirty="0">
                  <a:solidFill>
                    <a:srgbClr val="B18700"/>
                  </a:solidFill>
                  <a:latin typeface="Times" pitchFamily="-28" charset="0"/>
                </a:rPr>
                <a:t>a “bad” system property (e.g.</a:t>
              </a:r>
              <a:br>
                <a:rPr lang="en-GB" sz="2000" dirty="0">
                  <a:solidFill>
                    <a:srgbClr val="B18700"/>
                  </a:solidFill>
                  <a:latin typeface="Times" pitchFamily="-28" charset="0"/>
                </a:rPr>
              </a:br>
              <a:r>
                <a:rPr lang="en-GB" sz="2000" dirty="0">
                  <a:solidFill>
                    <a:srgbClr val="B18700"/>
                  </a:solidFill>
                  <a:latin typeface="Times" pitchFamily="-28" charset="0"/>
                </a:rPr>
                <a:t>disease prevalence) this might</a:t>
              </a:r>
              <a:br>
                <a:rPr lang="en-GB" sz="2000" dirty="0">
                  <a:solidFill>
                    <a:srgbClr val="B18700"/>
                  </a:solidFill>
                  <a:latin typeface="Times" pitchFamily="-28" charset="0"/>
                </a:rPr>
              </a:br>
              <a:r>
                <a:rPr lang="en-GB" sz="2000" dirty="0">
                  <a:solidFill>
                    <a:srgbClr val="B18700"/>
                  </a:solidFill>
                  <a:latin typeface="Times" pitchFamily="-28" charset="0"/>
                </a:rPr>
                <a:t>imply </a:t>
              </a:r>
              <a:r>
                <a:rPr lang="en-GB" sz="2000" b="1" dirty="0">
                  <a:solidFill>
                    <a:srgbClr val="B18700"/>
                  </a:solidFill>
                  <a:latin typeface="Times" pitchFamily="-28" charset="0"/>
                </a:rPr>
                <a:t>resistance</a:t>
              </a:r>
              <a:r>
                <a:rPr lang="en-GB" sz="2000" dirty="0">
                  <a:solidFill>
                    <a:srgbClr val="B18700"/>
                  </a:solidFill>
                  <a:latin typeface="Times" pitchFamily="-28" charset="0"/>
                </a:rPr>
                <a:t> rather than</a:t>
              </a:r>
              <a:br>
                <a:rPr lang="en-GB" sz="2000" dirty="0">
                  <a:solidFill>
                    <a:srgbClr val="B18700"/>
                  </a:solidFill>
                  <a:latin typeface="Times" pitchFamily="-28" charset="0"/>
                </a:rPr>
              </a:br>
              <a:r>
                <a:rPr lang="en-GB" sz="2000" dirty="0">
                  <a:solidFill>
                    <a:srgbClr val="B18700"/>
                  </a:solidFill>
                  <a:latin typeface="Times" pitchFamily="-28" charset="0"/>
                </a:rPr>
                <a:t>resilience</a:t>
              </a:r>
            </a:p>
          </p:txBody>
        </p:sp>
      </p:grpSp>
      <p:sp>
        <p:nvSpPr>
          <p:cNvPr id="4" name="Footer Placeholder 3"/>
          <p:cNvSpPr>
            <a:spLocks noGrp="1"/>
          </p:cNvSpPr>
          <p:nvPr>
            <p:ph type="ftr" sz="quarter" idx="11"/>
          </p:nvPr>
        </p:nvSpPr>
        <p:spPr/>
        <p:txBody>
          <a:bodyPr/>
          <a:lstStyle/>
          <a:p>
            <a:pPr>
              <a:defRPr/>
            </a:pPr>
            <a:r>
              <a:rPr lang="en-US" dirty="0" smtClean="0">
                <a:solidFill>
                  <a:srgbClr val="FFFFFF"/>
                </a:solidFill>
              </a:rPr>
              <a:t>slide</a:t>
            </a:r>
            <a:endParaRPr lang="en-US" dirty="0">
              <a:solidFill>
                <a:srgbClr val="FFFFFF"/>
              </a:solidFill>
            </a:endParaRPr>
          </a:p>
        </p:txBody>
      </p:sp>
    </p:spTree>
    <p:extLst>
      <p:ext uri="{BB962C8B-B14F-4D97-AF65-F5344CB8AC3E}">
        <p14:creationId xmlns:p14="http://schemas.microsoft.com/office/powerpoint/2010/main" val="254063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685800" y="914400"/>
            <a:ext cx="7772400" cy="838200"/>
          </a:xfrm>
        </p:spPr>
        <p:txBody>
          <a:bodyPr/>
          <a:lstStyle/>
          <a:p>
            <a:r>
              <a:rPr lang="en-GB" dirty="0" smtClean="0"/>
              <a:t>Why does so much of the policy discussion remind us of this cautionary tale?</a:t>
            </a:r>
          </a:p>
        </p:txBody>
      </p:sp>
      <p:sp>
        <p:nvSpPr>
          <p:cNvPr id="5123" name="Slide Number Placeholder 1"/>
          <p:cNvSpPr>
            <a:spLocks noGrp="1"/>
          </p:cNvSpPr>
          <p:nvPr>
            <p:ph type="sldNum" sz="quarter" idx="4294967295"/>
          </p:nvPr>
        </p:nvSpPr>
        <p:spPr>
          <a:xfrm>
            <a:off x="8416925" y="6454775"/>
            <a:ext cx="692150" cy="358775"/>
          </a:xfrm>
          <a:prstGeom prst="rect">
            <a:avLst/>
          </a:prstGeom>
          <a:noFill/>
        </p:spPr>
        <p:txBody>
          <a:bodyPr/>
          <a:lstStyle/>
          <a:p>
            <a:pPr eaLnBrk="0" fontAlgn="base" hangingPunct="0">
              <a:spcBef>
                <a:spcPct val="0"/>
              </a:spcBef>
              <a:spcAft>
                <a:spcPct val="0"/>
              </a:spcAft>
            </a:pPr>
            <a:fld id="{10416B42-4B02-486E-AA76-705C2304E9AC}" type="slidenum">
              <a:rPr lang="en-US" sz="2400">
                <a:solidFill>
                  <a:srgbClr val="FFFFFF"/>
                </a:solidFill>
                <a:latin typeface="Times" pitchFamily="-28" charset="0"/>
              </a:rPr>
              <a:pPr eaLnBrk="0" fontAlgn="base" hangingPunct="0">
                <a:spcBef>
                  <a:spcPct val="0"/>
                </a:spcBef>
                <a:spcAft>
                  <a:spcPct val="0"/>
                </a:spcAft>
              </a:pPr>
              <a:t>4</a:t>
            </a:fld>
            <a:endParaRPr lang="en-US" sz="2400">
              <a:solidFill>
                <a:srgbClr val="FFFFFF"/>
              </a:solidFill>
              <a:latin typeface="Times" pitchFamily="-28" charset="0"/>
            </a:endParaRPr>
          </a:p>
        </p:txBody>
      </p:sp>
      <p:pic>
        <p:nvPicPr>
          <p:cNvPr id="5124" name="Picture 2" descr="emperors-new-clothes.jpg"/>
          <p:cNvPicPr>
            <a:picLocks noChangeAspect="1"/>
          </p:cNvPicPr>
          <p:nvPr/>
        </p:nvPicPr>
        <p:blipFill>
          <a:blip r:embed="rId3" cstate="print"/>
          <a:srcRect/>
          <a:stretch>
            <a:fillRect/>
          </a:stretch>
        </p:blipFill>
        <p:spPr bwMode="auto">
          <a:xfrm>
            <a:off x="762000" y="1819319"/>
            <a:ext cx="3359150" cy="2395494"/>
          </a:xfrm>
          <a:prstGeom prst="rect">
            <a:avLst/>
          </a:prstGeom>
          <a:noFill/>
          <a:ln w="9525">
            <a:noFill/>
            <a:miter lim="800000"/>
            <a:headEnd/>
            <a:tailEnd/>
          </a:ln>
        </p:spPr>
      </p:pic>
      <p:sp>
        <p:nvSpPr>
          <p:cNvPr id="8" name="Title 3"/>
          <p:cNvSpPr txBox="1">
            <a:spLocks/>
          </p:cNvSpPr>
          <p:nvPr/>
        </p:nvSpPr>
        <p:spPr bwMode="auto">
          <a:xfrm>
            <a:off x="762000" y="24245"/>
            <a:ext cx="7086600" cy="5853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rgbClr val="C2990E"/>
                </a:solidFill>
                <a:latin typeface="Lucida Sans"/>
                <a:ea typeface="+mj-ea"/>
                <a:cs typeface="Lucida Sans"/>
              </a:defRPr>
            </a:lvl1pPr>
            <a:lvl2pPr algn="l" rtl="0" eaLnBrk="1" fontAlgn="base" hangingPunct="1">
              <a:spcBef>
                <a:spcPct val="0"/>
              </a:spcBef>
              <a:spcAft>
                <a:spcPct val="0"/>
              </a:spcAft>
              <a:defRPr sz="2400" b="1">
                <a:solidFill>
                  <a:srgbClr val="C2990E"/>
                </a:solidFill>
                <a:latin typeface="Verdana" pitchFamily="1" charset="0"/>
              </a:defRPr>
            </a:lvl2pPr>
            <a:lvl3pPr algn="l" rtl="0" eaLnBrk="1" fontAlgn="base" hangingPunct="1">
              <a:spcBef>
                <a:spcPct val="0"/>
              </a:spcBef>
              <a:spcAft>
                <a:spcPct val="0"/>
              </a:spcAft>
              <a:defRPr sz="2400" b="1">
                <a:solidFill>
                  <a:srgbClr val="C2990E"/>
                </a:solidFill>
                <a:latin typeface="Verdana" pitchFamily="1" charset="0"/>
              </a:defRPr>
            </a:lvl3pPr>
            <a:lvl4pPr algn="l" rtl="0" eaLnBrk="1" fontAlgn="base" hangingPunct="1">
              <a:spcBef>
                <a:spcPct val="0"/>
              </a:spcBef>
              <a:spcAft>
                <a:spcPct val="0"/>
              </a:spcAft>
              <a:defRPr sz="2400" b="1">
                <a:solidFill>
                  <a:srgbClr val="C2990E"/>
                </a:solidFill>
                <a:latin typeface="Verdana" pitchFamily="1" charset="0"/>
              </a:defRPr>
            </a:lvl4pPr>
            <a:lvl5pPr algn="l" rtl="0" eaLnBrk="1" fontAlgn="base" hangingPunct="1">
              <a:spcBef>
                <a:spcPct val="0"/>
              </a:spcBef>
              <a:spcAft>
                <a:spcPct val="0"/>
              </a:spcAft>
              <a:defRPr sz="2400" b="1">
                <a:solidFill>
                  <a:srgbClr val="C2990E"/>
                </a:solidFill>
                <a:latin typeface="Verdana" pitchFamily="1" charset="0"/>
              </a:defRPr>
            </a:lvl5pPr>
            <a:lvl6pPr marL="457200" algn="l" rtl="0" eaLnBrk="1" fontAlgn="base" hangingPunct="1">
              <a:spcBef>
                <a:spcPct val="0"/>
              </a:spcBef>
              <a:spcAft>
                <a:spcPct val="0"/>
              </a:spcAft>
              <a:defRPr sz="2400" b="1">
                <a:solidFill>
                  <a:srgbClr val="C2990E"/>
                </a:solidFill>
                <a:latin typeface="Verdana" pitchFamily="1" charset="0"/>
              </a:defRPr>
            </a:lvl6pPr>
            <a:lvl7pPr marL="914400" algn="l" rtl="0" eaLnBrk="1" fontAlgn="base" hangingPunct="1">
              <a:spcBef>
                <a:spcPct val="0"/>
              </a:spcBef>
              <a:spcAft>
                <a:spcPct val="0"/>
              </a:spcAft>
              <a:defRPr sz="2400" b="1">
                <a:solidFill>
                  <a:srgbClr val="C2990E"/>
                </a:solidFill>
                <a:latin typeface="Verdana" pitchFamily="1" charset="0"/>
              </a:defRPr>
            </a:lvl7pPr>
            <a:lvl8pPr marL="1371600" algn="l" rtl="0" eaLnBrk="1" fontAlgn="base" hangingPunct="1">
              <a:spcBef>
                <a:spcPct val="0"/>
              </a:spcBef>
              <a:spcAft>
                <a:spcPct val="0"/>
              </a:spcAft>
              <a:defRPr sz="2400" b="1">
                <a:solidFill>
                  <a:srgbClr val="C2990E"/>
                </a:solidFill>
                <a:latin typeface="Verdana" pitchFamily="1" charset="0"/>
              </a:defRPr>
            </a:lvl8pPr>
            <a:lvl9pPr marL="1828800" algn="l" rtl="0" eaLnBrk="1" fontAlgn="base" hangingPunct="1">
              <a:spcBef>
                <a:spcPct val="0"/>
              </a:spcBef>
              <a:spcAft>
                <a:spcPct val="0"/>
              </a:spcAft>
              <a:defRPr sz="2400" b="1">
                <a:solidFill>
                  <a:srgbClr val="C2990E"/>
                </a:solidFill>
                <a:latin typeface="Verdana" pitchFamily="1" charset="0"/>
              </a:defRPr>
            </a:lvl9pPr>
          </a:lstStyle>
          <a:p>
            <a:r>
              <a:rPr lang="en-GB" sz="2800" kern="0" dirty="0" smtClean="0"/>
              <a:t>Sustainability: is it all chatter?</a:t>
            </a:r>
          </a:p>
        </p:txBody>
      </p:sp>
      <p:sp>
        <p:nvSpPr>
          <p:cNvPr id="3" name="TextBox 2"/>
          <p:cNvSpPr txBox="1"/>
          <p:nvPr/>
        </p:nvSpPr>
        <p:spPr>
          <a:xfrm>
            <a:off x="685800" y="4218801"/>
            <a:ext cx="1542410" cy="276999"/>
          </a:xfrm>
          <a:prstGeom prst="rect">
            <a:avLst/>
          </a:prstGeom>
          <a:noFill/>
        </p:spPr>
        <p:txBody>
          <a:bodyPr wrap="none" rtlCol="0">
            <a:spAutoFit/>
          </a:bodyPr>
          <a:lstStyle/>
          <a:p>
            <a:pPr eaLnBrk="0" fontAlgn="base" hangingPunct="0">
              <a:spcBef>
                <a:spcPct val="0"/>
              </a:spcBef>
              <a:spcAft>
                <a:spcPct val="0"/>
              </a:spcAft>
            </a:pPr>
            <a:r>
              <a:rPr lang="en-US" sz="1200" dirty="0">
                <a:solidFill>
                  <a:srgbClr val="002855">
                    <a:lumMod val="90000"/>
                    <a:lumOff val="10000"/>
                  </a:srgbClr>
                </a:solidFill>
                <a:latin typeface="Times" pitchFamily="-28" charset="0"/>
              </a:rPr>
              <a:t>© </a:t>
            </a:r>
            <a:r>
              <a:rPr lang="en-US" sz="1200" dirty="0" err="1">
                <a:solidFill>
                  <a:srgbClr val="002855">
                    <a:lumMod val="90000"/>
                    <a:lumOff val="10000"/>
                  </a:srgbClr>
                </a:solidFill>
                <a:latin typeface="Times" pitchFamily="-28" charset="0"/>
              </a:rPr>
              <a:t>Thorarinn</a:t>
            </a:r>
            <a:r>
              <a:rPr lang="en-US" sz="1200" dirty="0">
                <a:solidFill>
                  <a:srgbClr val="002855">
                    <a:lumMod val="90000"/>
                    <a:lumOff val="10000"/>
                  </a:srgbClr>
                </a:solidFill>
                <a:latin typeface="Times" pitchFamily="-28" charset="0"/>
              </a:rPr>
              <a:t> </a:t>
            </a:r>
            <a:r>
              <a:rPr lang="en-US" sz="1200" dirty="0" err="1">
                <a:solidFill>
                  <a:srgbClr val="002855">
                    <a:lumMod val="90000"/>
                    <a:lumOff val="10000"/>
                  </a:srgbClr>
                </a:solidFill>
                <a:latin typeface="Times" pitchFamily="-28" charset="0"/>
              </a:rPr>
              <a:t>Leifsson</a:t>
            </a:r>
            <a:endParaRPr lang="en-US" sz="1200" dirty="0">
              <a:solidFill>
                <a:srgbClr val="002855">
                  <a:lumMod val="90000"/>
                  <a:lumOff val="10000"/>
                </a:srgbClr>
              </a:solidFill>
              <a:latin typeface="Times" pitchFamily="-28" charset="0"/>
            </a:endParaRPr>
          </a:p>
        </p:txBody>
      </p:sp>
      <p:grpSp>
        <p:nvGrpSpPr>
          <p:cNvPr id="5" name="Group 4"/>
          <p:cNvGrpSpPr/>
          <p:nvPr/>
        </p:nvGrpSpPr>
        <p:grpSpPr>
          <a:xfrm>
            <a:off x="2971800" y="2362200"/>
            <a:ext cx="6019800" cy="4530031"/>
            <a:chOff x="2971800" y="2362200"/>
            <a:chExt cx="6019800" cy="4530031"/>
          </a:xfrm>
        </p:grpSpPr>
        <p:sp>
          <p:nvSpPr>
            <p:cNvPr id="10" name="TextBox 9"/>
            <p:cNvSpPr txBox="1"/>
            <p:nvPr/>
          </p:nvSpPr>
          <p:spPr>
            <a:xfrm>
              <a:off x="2971800" y="6615232"/>
              <a:ext cx="5484194" cy="276999"/>
            </a:xfrm>
            <a:prstGeom prst="rect">
              <a:avLst/>
            </a:prstGeom>
            <a:noFill/>
          </p:spPr>
          <p:txBody>
            <a:bodyPr wrap="none" rtlCol="0">
              <a:spAutoFit/>
            </a:bodyPr>
            <a:lstStyle/>
            <a:p>
              <a:pPr eaLnBrk="0" fontAlgn="base" hangingPunct="0">
                <a:spcBef>
                  <a:spcPct val="0"/>
                </a:spcBef>
                <a:spcAft>
                  <a:spcPct val="0"/>
                </a:spcAft>
              </a:pPr>
              <a:r>
                <a:rPr lang="en-US" sz="1200" dirty="0">
                  <a:solidFill>
                    <a:srgbClr val="002855">
                      <a:lumMod val="90000"/>
                      <a:lumOff val="10000"/>
                    </a:srgbClr>
                  </a:solidFill>
                  <a:latin typeface="Times" pitchFamily="-28" charset="0"/>
                </a:rPr>
                <a:t>Pieter </a:t>
              </a:r>
              <a:r>
                <a:rPr lang="en-US" sz="1200" dirty="0" err="1">
                  <a:solidFill>
                    <a:srgbClr val="002855">
                      <a:lumMod val="90000"/>
                      <a:lumOff val="10000"/>
                    </a:srgbClr>
                  </a:solidFill>
                  <a:latin typeface="Times" pitchFamily="-28" charset="0"/>
                </a:rPr>
                <a:t>Breuegel</a:t>
              </a:r>
              <a:r>
                <a:rPr lang="en-US" sz="1200" dirty="0">
                  <a:solidFill>
                    <a:srgbClr val="002855">
                      <a:lumMod val="90000"/>
                      <a:lumOff val="10000"/>
                    </a:srgbClr>
                  </a:solidFill>
                  <a:latin typeface="Times" pitchFamily="-28" charset="0"/>
                </a:rPr>
                <a:t>, now attributed to unknown copyist, </a:t>
              </a:r>
              <a:r>
                <a:rPr lang="en-US" sz="1200" dirty="0" err="1">
                  <a:solidFill>
                    <a:srgbClr val="002855">
                      <a:lumMod val="90000"/>
                      <a:lumOff val="10000"/>
                    </a:srgbClr>
                  </a:solidFill>
                  <a:latin typeface="Times" pitchFamily="-28" charset="0"/>
                </a:rPr>
                <a:t>Musée</a:t>
              </a:r>
              <a:r>
                <a:rPr lang="en-US" sz="1200" dirty="0">
                  <a:solidFill>
                    <a:srgbClr val="002855">
                      <a:lumMod val="90000"/>
                      <a:lumOff val="10000"/>
                    </a:srgbClr>
                  </a:solidFill>
                  <a:latin typeface="Times" pitchFamily="-28" charset="0"/>
                </a:rPr>
                <a:t> des Beaux-Arts, Brussels </a:t>
              </a:r>
            </a:p>
          </p:txBody>
        </p:sp>
        <p:grpSp>
          <p:nvGrpSpPr>
            <p:cNvPr id="4" name="Group 3"/>
            <p:cNvGrpSpPr/>
            <p:nvPr/>
          </p:nvGrpSpPr>
          <p:grpSpPr>
            <a:xfrm>
              <a:off x="2971800" y="2362200"/>
              <a:ext cx="6019800" cy="4253032"/>
              <a:chOff x="2971800" y="2362200"/>
              <a:chExt cx="6019800" cy="4253032"/>
            </a:xfrm>
          </p:grpSpPr>
          <p:grpSp>
            <p:nvGrpSpPr>
              <p:cNvPr id="2" name="Group 6"/>
              <p:cNvGrpSpPr>
                <a:grpSpLocks/>
              </p:cNvGrpSpPr>
              <p:nvPr/>
            </p:nvGrpSpPr>
            <p:grpSpPr bwMode="auto">
              <a:xfrm>
                <a:off x="2971800" y="2362200"/>
                <a:ext cx="6019800" cy="4253032"/>
                <a:chOff x="2697780" y="2286000"/>
                <a:chExt cx="5978628" cy="4408090"/>
              </a:xfrm>
            </p:grpSpPr>
            <p:pic>
              <p:nvPicPr>
                <p:cNvPr id="5126" name="Picture 6" descr="http://www.midlandstech.com/edu/ed/english/eng102/images/bruegel-icarus2.jpg"/>
                <p:cNvPicPr>
                  <a:picLocks noChangeAspect="1" noChangeArrowheads="1"/>
                </p:cNvPicPr>
                <p:nvPr/>
              </p:nvPicPr>
              <p:blipFill>
                <a:blip r:embed="rId4" cstate="print"/>
                <a:srcRect/>
                <a:stretch>
                  <a:fillRect/>
                </a:stretch>
              </p:blipFill>
              <p:spPr bwMode="auto">
                <a:xfrm>
                  <a:off x="2697780" y="3628628"/>
                  <a:ext cx="4643438" cy="3065462"/>
                </a:xfrm>
                <a:prstGeom prst="rect">
                  <a:avLst/>
                </a:prstGeom>
                <a:noFill/>
                <a:ln w="9525">
                  <a:noFill/>
                  <a:miter lim="800000"/>
                  <a:headEnd/>
                  <a:tailEnd/>
                </a:ln>
              </p:spPr>
            </p:pic>
            <p:sp>
              <p:nvSpPr>
                <p:cNvPr id="6" name="TextBox 5"/>
                <p:cNvSpPr txBox="1"/>
                <p:nvPr/>
              </p:nvSpPr>
              <p:spPr>
                <a:xfrm>
                  <a:off x="4286249" y="2286000"/>
                  <a:ext cx="4390159" cy="1913985"/>
                </a:xfrm>
                <a:prstGeom prst="rect">
                  <a:avLst/>
                </a:prstGeom>
                <a:noFill/>
              </p:spPr>
              <p:txBody>
                <a:bodyPr wrap="square">
                  <a:spAutoFit/>
                </a:bodyPr>
                <a:lstStyle/>
                <a:p>
                  <a:pPr eaLnBrk="0" fontAlgn="base" hangingPunct="0">
                    <a:spcBef>
                      <a:spcPct val="0"/>
                    </a:spcBef>
                    <a:spcAft>
                      <a:spcPct val="0"/>
                    </a:spcAft>
                    <a:defRPr/>
                  </a:pPr>
                  <a:r>
                    <a:rPr lang="en-GB" sz="2400" b="1" dirty="0">
                      <a:solidFill>
                        <a:srgbClr val="002855">
                          <a:lumMod val="90000"/>
                          <a:lumOff val="10000"/>
                        </a:srgbClr>
                      </a:solidFill>
                      <a:latin typeface="Times" pitchFamily="-28" charset="0"/>
                    </a:rPr>
                    <a:t>Perhaps because</a:t>
                  </a:r>
                </a:p>
                <a:p>
                  <a:pPr eaLnBrk="0" fontAlgn="base" hangingPunct="0">
                    <a:spcBef>
                      <a:spcPct val="0"/>
                    </a:spcBef>
                    <a:spcAft>
                      <a:spcPct val="0"/>
                    </a:spcAft>
                    <a:defRPr/>
                  </a:pPr>
                  <a:r>
                    <a:rPr lang="en-GB" dirty="0">
                      <a:solidFill>
                        <a:srgbClr val="002855">
                          <a:lumMod val="90000"/>
                          <a:lumOff val="10000"/>
                        </a:srgbClr>
                      </a:solidFill>
                      <a:latin typeface="Times" pitchFamily="-28" charset="0"/>
                    </a:rPr>
                    <a:t>“…the ploughman may</a:t>
                  </a:r>
                </a:p>
                <a:p>
                  <a:pPr eaLnBrk="0" fontAlgn="base" hangingPunct="0">
                    <a:spcBef>
                      <a:spcPct val="0"/>
                    </a:spcBef>
                    <a:spcAft>
                      <a:spcPct val="0"/>
                    </a:spcAft>
                    <a:defRPr/>
                  </a:pPr>
                  <a:r>
                    <a:rPr lang="en-GB" dirty="0">
                      <a:solidFill>
                        <a:srgbClr val="002855">
                          <a:lumMod val="90000"/>
                          <a:lumOff val="10000"/>
                        </a:srgbClr>
                      </a:solidFill>
                      <a:latin typeface="Times" pitchFamily="-28" charset="0"/>
                    </a:rPr>
                    <a:t>Have heard the splash, the forsaken cry,</a:t>
                  </a:r>
                </a:p>
                <a:p>
                  <a:pPr eaLnBrk="0" fontAlgn="base" hangingPunct="0">
                    <a:spcBef>
                      <a:spcPct val="0"/>
                    </a:spcBef>
                    <a:spcAft>
                      <a:spcPct val="0"/>
                    </a:spcAft>
                    <a:defRPr/>
                  </a:pPr>
                  <a:r>
                    <a:rPr lang="en-GB" dirty="0">
                      <a:solidFill>
                        <a:srgbClr val="002855">
                          <a:lumMod val="90000"/>
                          <a:lumOff val="10000"/>
                        </a:srgbClr>
                      </a:solidFill>
                      <a:latin typeface="Times" pitchFamily="-28" charset="0"/>
                    </a:rPr>
                    <a:t>But for him it was not an important failure;”</a:t>
                  </a:r>
                </a:p>
                <a:p>
                  <a:pPr eaLnBrk="0" fontAlgn="base" hangingPunct="0">
                    <a:spcBef>
                      <a:spcPct val="0"/>
                    </a:spcBef>
                    <a:spcAft>
                      <a:spcPct val="0"/>
                    </a:spcAft>
                    <a:defRPr/>
                  </a:pPr>
                  <a:endParaRPr lang="en-GB" dirty="0">
                    <a:solidFill>
                      <a:srgbClr val="002855">
                        <a:lumMod val="90000"/>
                        <a:lumOff val="10000"/>
                      </a:srgbClr>
                    </a:solidFill>
                    <a:latin typeface="Times" pitchFamily="-28" charset="0"/>
                  </a:endParaRPr>
                </a:p>
              </p:txBody>
            </p:sp>
          </p:grpSp>
          <p:sp>
            <p:nvSpPr>
              <p:cNvPr id="11" name="TextBox 10"/>
              <p:cNvSpPr txBox="1"/>
              <p:nvPr/>
            </p:nvSpPr>
            <p:spPr>
              <a:xfrm>
                <a:off x="7983813" y="3615990"/>
                <a:ext cx="944361" cy="276999"/>
              </a:xfrm>
              <a:prstGeom prst="rect">
                <a:avLst/>
              </a:prstGeom>
              <a:noFill/>
            </p:spPr>
            <p:txBody>
              <a:bodyPr wrap="none" rtlCol="0">
                <a:spAutoFit/>
              </a:bodyPr>
              <a:lstStyle/>
              <a:p>
                <a:pPr eaLnBrk="0" fontAlgn="base" hangingPunct="0">
                  <a:spcBef>
                    <a:spcPct val="0"/>
                  </a:spcBef>
                  <a:spcAft>
                    <a:spcPct val="0"/>
                  </a:spcAft>
                </a:pPr>
                <a:r>
                  <a:rPr lang="en-US" sz="1200" dirty="0">
                    <a:solidFill>
                      <a:srgbClr val="002855">
                        <a:lumMod val="90000"/>
                        <a:lumOff val="10000"/>
                      </a:srgbClr>
                    </a:solidFill>
                    <a:latin typeface="Times" pitchFamily="-28" charset="0"/>
                  </a:rPr>
                  <a:t>W.H. Auden</a:t>
                </a:r>
              </a:p>
            </p:txBody>
          </p:sp>
        </p:grpSp>
      </p:grpSp>
    </p:spTree>
    <p:extLst>
      <p:ext uri="{BB962C8B-B14F-4D97-AF65-F5344CB8AC3E}">
        <p14:creationId xmlns:p14="http://schemas.microsoft.com/office/powerpoint/2010/main" val="151437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3733800" y="2976560"/>
            <a:ext cx="5267324" cy="4033840"/>
          </a:xfrm>
          <a:prstGeom prst="roundRect">
            <a:avLst/>
          </a:prstGeom>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GB" sz="2400">
              <a:solidFill>
                <a:srgbClr val="FFFFFF"/>
              </a:solidFill>
              <a:latin typeface="Times" pitchFamily="-28" charset="0"/>
            </a:endParaRPr>
          </a:p>
        </p:txBody>
      </p:sp>
      <p:sp>
        <p:nvSpPr>
          <p:cNvPr id="15365" name="Title 5"/>
          <p:cNvSpPr>
            <a:spLocks noGrp="1"/>
          </p:cNvSpPr>
          <p:nvPr>
            <p:ph type="title"/>
          </p:nvPr>
        </p:nvSpPr>
        <p:spPr/>
        <p:txBody>
          <a:bodyPr/>
          <a:lstStyle/>
          <a:p>
            <a:r>
              <a:rPr lang="en-GB" smtClean="0"/>
              <a:t>What do production systems deliver?</a:t>
            </a:r>
          </a:p>
        </p:txBody>
      </p:sp>
      <p:sp>
        <p:nvSpPr>
          <p:cNvPr id="15366" name="Slide Number Placeholder 4"/>
          <p:cNvSpPr>
            <a:spLocks noGrp="1"/>
          </p:cNvSpPr>
          <p:nvPr>
            <p:ph type="sldNum" sz="quarter" idx="4294967295"/>
          </p:nvPr>
        </p:nvSpPr>
        <p:spPr>
          <a:xfrm>
            <a:off x="8416925" y="6454775"/>
            <a:ext cx="692150" cy="358775"/>
          </a:xfrm>
          <a:prstGeom prst="rect">
            <a:avLst/>
          </a:prstGeom>
          <a:noFill/>
        </p:spPr>
        <p:txBody>
          <a:bodyPr/>
          <a:lstStyle/>
          <a:p>
            <a:pPr eaLnBrk="0" fontAlgn="base" hangingPunct="0">
              <a:spcBef>
                <a:spcPct val="0"/>
              </a:spcBef>
              <a:spcAft>
                <a:spcPct val="0"/>
              </a:spcAft>
            </a:pPr>
            <a:fld id="{273ABC41-3F46-4DF8-9424-A156E182A2E5}" type="slidenum">
              <a:rPr lang="en-US" sz="2400">
                <a:solidFill>
                  <a:srgbClr val="FFFFFF"/>
                </a:solidFill>
                <a:latin typeface="Times" pitchFamily="-28" charset="0"/>
              </a:rPr>
              <a:pPr eaLnBrk="0" fontAlgn="base" hangingPunct="0">
                <a:spcBef>
                  <a:spcPct val="0"/>
                </a:spcBef>
                <a:spcAft>
                  <a:spcPct val="0"/>
                </a:spcAft>
              </a:pPr>
              <a:t>40</a:t>
            </a:fld>
            <a:endParaRPr lang="en-US" sz="2400">
              <a:solidFill>
                <a:srgbClr val="FFFFFF"/>
              </a:solidFill>
              <a:latin typeface="Times" pitchFamily="-28" charset="0"/>
            </a:endParaRPr>
          </a:p>
        </p:txBody>
      </p:sp>
      <p:pic>
        <p:nvPicPr>
          <p:cNvPr id="15367" name="Picture 4"/>
          <p:cNvPicPr>
            <a:picLocks noChangeAspect="1" noChangeArrowheads="1"/>
          </p:cNvPicPr>
          <p:nvPr/>
        </p:nvPicPr>
        <p:blipFill>
          <a:blip r:embed="rId2" cstate="print"/>
          <a:srcRect/>
          <a:stretch>
            <a:fillRect/>
          </a:stretch>
        </p:blipFill>
        <p:spPr bwMode="auto">
          <a:xfrm>
            <a:off x="371475" y="1905000"/>
            <a:ext cx="3286125" cy="2057400"/>
          </a:xfrm>
          <a:prstGeom prst="rect">
            <a:avLst/>
          </a:prstGeom>
          <a:noFill/>
          <a:ln w="9525">
            <a:noFill/>
            <a:miter lim="800000"/>
            <a:headEnd/>
            <a:tailEnd/>
          </a:ln>
        </p:spPr>
      </p:pic>
      <p:pic>
        <p:nvPicPr>
          <p:cNvPr id="15368" name="Picture 5"/>
          <p:cNvPicPr>
            <a:picLocks noChangeAspect="1" noChangeArrowheads="1"/>
          </p:cNvPicPr>
          <p:nvPr/>
        </p:nvPicPr>
        <p:blipFill>
          <a:blip r:embed="rId3" cstate="print"/>
          <a:srcRect/>
          <a:stretch>
            <a:fillRect/>
          </a:stretch>
        </p:blipFill>
        <p:spPr bwMode="auto">
          <a:xfrm>
            <a:off x="228600" y="4086225"/>
            <a:ext cx="3357563" cy="2771775"/>
          </a:xfrm>
          <a:prstGeom prst="rect">
            <a:avLst/>
          </a:prstGeom>
          <a:noFill/>
          <a:ln w="9525">
            <a:noFill/>
            <a:miter lim="800000"/>
            <a:headEnd/>
            <a:tailEnd/>
          </a:ln>
        </p:spPr>
      </p:pic>
      <p:sp>
        <p:nvSpPr>
          <p:cNvPr id="15369" name="TextBox 5"/>
          <p:cNvSpPr txBox="1">
            <a:spLocks noChangeArrowheads="1"/>
          </p:cNvSpPr>
          <p:nvPr/>
        </p:nvSpPr>
        <p:spPr bwMode="auto">
          <a:xfrm rot="-5400000">
            <a:off x="-363537" y="4635500"/>
            <a:ext cx="1249362" cy="36988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b="1">
                <a:solidFill>
                  <a:srgbClr val="FFFFFF"/>
                </a:solidFill>
                <a:latin typeface="Times" pitchFamily="-28" charset="0"/>
              </a:rPr>
              <a:t>Soil OM%</a:t>
            </a:r>
          </a:p>
        </p:txBody>
      </p:sp>
      <p:sp>
        <p:nvSpPr>
          <p:cNvPr id="15370" name="TextBox 6"/>
          <p:cNvSpPr txBox="1">
            <a:spLocks noChangeArrowheads="1"/>
          </p:cNvSpPr>
          <p:nvPr/>
        </p:nvSpPr>
        <p:spPr bwMode="auto">
          <a:xfrm>
            <a:off x="1714500" y="6215063"/>
            <a:ext cx="671513" cy="369887"/>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b="1">
                <a:solidFill>
                  <a:srgbClr val="FFFFFF"/>
                </a:solidFill>
                <a:latin typeface="Times" pitchFamily="-28" charset="0"/>
              </a:rPr>
              <a:t>Year</a:t>
            </a:r>
          </a:p>
        </p:txBody>
      </p:sp>
      <p:pic>
        <p:nvPicPr>
          <p:cNvPr id="15371" name="Picture 9"/>
          <p:cNvPicPr>
            <a:picLocks noChangeAspect="1" noChangeArrowheads="1"/>
          </p:cNvPicPr>
          <p:nvPr/>
        </p:nvPicPr>
        <p:blipFill>
          <a:blip r:embed="rId4" cstate="print"/>
          <a:srcRect/>
          <a:stretch>
            <a:fillRect/>
          </a:stretch>
        </p:blipFill>
        <p:spPr bwMode="auto">
          <a:xfrm>
            <a:off x="4152900" y="3271838"/>
            <a:ext cx="4562475" cy="3228975"/>
          </a:xfrm>
          <a:prstGeom prst="rect">
            <a:avLst/>
          </a:prstGeom>
          <a:noFill/>
          <a:ln w="9525">
            <a:noFill/>
            <a:miter lim="800000"/>
            <a:headEnd/>
            <a:tailEnd/>
          </a:ln>
        </p:spPr>
      </p:pic>
      <p:sp>
        <p:nvSpPr>
          <p:cNvPr id="15372" name="TextBox 12"/>
          <p:cNvSpPr txBox="1">
            <a:spLocks noChangeArrowheads="1"/>
          </p:cNvSpPr>
          <p:nvPr/>
        </p:nvSpPr>
        <p:spPr bwMode="auto">
          <a:xfrm rot="-5400000">
            <a:off x="3602832" y="4488657"/>
            <a:ext cx="479425" cy="36988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b="1" dirty="0">
                <a:solidFill>
                  <a:srgbClr val="FFFFFF"/>
                </a:solidFill>
                <a:latin typeface="Times" pitchFamily="-28" charset="0"/>
              </a:rPr>
              <a:t>LE</a:t>
            </a:r>
          </a:p>
        </p:txBody>
      </p:sp>
      <p:sp>
        <p:nvSpPr>
          <p:cNvPr id="15373" name="TextBox 13"/>
          <p:cNvSpPr txBox="1">
            <a:spLocks noChangeArrowheads="1"/>
          </p:cNvSpPr>
          <p:nvPr/>
        </p:nvSpPr>
        <p:spPr bwMode="auto">
          <a:xfrm>
            <a:off x="5967413" y="6429375"/>
            <a:ext cx="769937" cy="36988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b="1">
                <a:solidFill>
                  <a:srgbClr val="FFFFFF"/>
                </a:solidFill>
                <a:latin typeface="Times" pitchFamily="-28" charset="0"/>
              </a:rPr>
              <a:t>R</a:t>
            </a:r>
            <a:r>
              <a:rPr lang="en-GB" sz="2400" b="1" baseline="30000">
                <a:solidFill>
                  <a:srgbClr val="FFFFFF"/>
                </a:solidFill>
                <a:latin typeface="Times" pitchFamily="-28" charset="0"/>
              </a:rPr>
              <a:t>2</a:t>
            </a:r>
            <a:r>
              <a:rPr lang="en-GB" sz="2400" b="1" baseline="-25000">
                <a:solidFill>
                  <a:srgbClr val="FFFFFF"/>
                </a:solidFill>
                <a:latin typeface="Times" pitchFamily="-28" charset="0"/>
              </a:rPr>
              <a:t>pred</a:t>
            </a:r>
          </a:p>
        </p:txBody>
      </p:sp>
      <p:grpSp>
        <p:nvGrpSpPr>
          <p:cNvPr id="2" name="Group 19"/>
          <p:cNvGrpSpPr>
            <a:grpSpLocks/>
          </p:cNvGrpSpPr>
          <p:nvPr/>
        </p:nvGrpSpPr>
        <p:grpSpPr bwMode="auto">
          <a:xfrm>
            <a:off x="4000500" y="1643063"/>
            <a:ext cx="4714875" cy="4357687"/>
            <a:chOff x="4000496" y="1643050"/>
            <a:chExt cx="4714908" cy="4357718"/>
          </a:xfrm>
        </p:grpSpPr>
        <p:sp>
          <p:nvSpPr>
            <p:cNvPr id="15375" name="Oval 14"/>
            <p:cNvSpPr>
              <a:spLocks noChangeArrowheads="1"/>
            </p:cNvSpPr>
            <p:nvPr/>
          </p:nvSpPr>
          <p:spPr bwMode="auto">
            <a:xfrm>
              <a:off x="5429256" y="3786190"/>
              <a:ext cx="928694" cy="2214578"/>
            </a:xfrm>
            <a:prstGeom prst="ellipse">
              <a:avLst/>
            </a:prstGeom>
            <a:solidFill>
              <a:schemeClr val="accent1">
                <a:alpha val="29019"/>
              </a:schemeClr>
            </a:solidFill>
            <a:ln w="38100" algn="ctr">
              <a:solidFill>
                <a:srgbClr val="FF0000"/>
              </a:solidFill>
              <a:round/>
              <a:headEnd/>
              <a:tailEnd/>
            </a:ln>
          </p:spPr>
          <p:txBody>
            <a:bodyPr/>
            <a:lstStyle/>
            <a:p>
              <a:pPr eaLnBrk="0" fontAlgn="base" hangingPunct="0">
                <a:spcBef>
                  <a:spcPct val="0"/>
                </a:spcBef>
                <a:spcAft>
                  <a:spcPct val="0"/>
                </a:spcAft>
              </a:pPr>
              <a:endParaRPr lang="en-GB" sz="2400">
                <a:solidFill>
                  <a:srgbClr val="FFFFFF"/>
                </a:solidFill>
                <a:latin typeface="Times" pitchFamily="-28" charset="0"/>
              </a:endParaRPr>
            </a:p>
          </p:txBody>
        </p:sp>
        <p:sp>
          <p:nvSpPr>
            <p:cNvPr id="15376" name="Rounded Rectangle 18"/>
            <p:cNvSpPr>
              <a:spLocks noChangeArrowheads="1"/>
            </p:cNvSpPr>
            <p:nvPr/>
          </p:nvSpPr>
          <p:spPr bwMode="auto">
            <a:xfrm>
              <a:off x="4000496" y="1643050"/>
              <a:ext cx="4714908" cy="1285884"/>
            </a:xfrm>
            <a:prstGeom prst="roundRect">
              <a:avLst>
                <a:gd name="adj" fmla="val 16667"/>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r>
                <a:rPr lang="en-GB" sz="2000" dirty="0">
                  <a:solidFill>
                    <a:srgbClr val="C99700"/>
                  </a:solidFill>
                  <a:latin typeface="Times" pitchFamily="-28" charset="0"/>
                </a:rPr>
                <a:t>Soil properties fluctuating around stable </a:t>
              </a:r>
              <a:r>
                <a:rPr lang="en-GB" sz="2000" dirty="0" err="1">
                  <a:solidFill>
                    <a:srgbClr val="C99700"/>
                  </a:solidFill>
                  <a:latin typeface="Times" pitchFamily="-28" charset="0"/>
                </a:rPr>
                <a:t>equilibria</a:t>
              </a:r>
              <a:r>
                <a:rPr lang="en-GB" sz="2000" dirty="0">
                  <a:solidFill>
                    <a:srgbClr val="C99700"/>
                  </a:solidFill>
                  <a:latin typeface="Times" pitchFamily="-28" charset="0"/>
                </a:rPr>
                <a:t>, with dynamics dominated by  environmental noise and first order lag dependence</a:t>
              </a:r>
            </a:p>
          </p:txBody>
        </p:sp>
      </p:grpSp>
    </p:spTree>
    <p:extLst>
      <p:ext uri="{BB962C8B-B14F-4D97-AF65-F5344CB8AC3E}">
        <p14:creationId xmlns:p14="http://schemas.microsoft.com/office/powerpoint/2010/main" val="175797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5" name="Rectangle 27"/>
          <p:cNvSpPr>
            <a:spLocks noChangeArrowheads="1"/>
          </p:cNvSpPr>
          <p:nvPr/>
        </p:nvSpPr>
        <p:spPr bwMode="auto">
          <a:xfrm>
            <a:off x="609600" y="1905000"/>
            <a:ext cx="7696200" cy="4724400"/>
          </a:xfrm>
          <a:prstGeom prst="rect">
            <a:avLst/>
          </a:prstGeom>
          <a:gradFill rotWithShape="0">
            <a:gsLst>
              <a:gs pos="0">
                <a:srgbClr val="002062"/>
              </a:gs>
              <a:gs pos="100000">
                <a:schemeClr val="tx2">
                  <a:lumMod val="60000"/>
                  <a:lumOff val="40000"/>
                </a:schemeClr>
              </a:gs>
            </a:gsLst>
            <a:lin ang="0" scaled="1"/>
          </a:gra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22558" name="Oval 30"/>
          <p:cNvSpPr>
            <a:spLocks noChangeArrowheads="1"/>
          </p:cNvSpPr>
          <p:nvPr/>
        </p:nvSpPr>
        <p:spPr bwMode="auto">
          <a:xfrm rot="-862372">
            <a:off x="7010400" y="2667000"/>
            <a:ext cx="914400" cy="2286000"/>
          </a:xfrm>
          <a:prstGeom prst="ellipse">
            <a:avLst/>
          </a:prstGeom>
          <a:solidFill>
            <a:schemeClr val="bg1"/>
          </a:solidFill>
          <a:ln w="9525">
            <a:solidFill>
              <a:srgbClr val="000000"/>
            </a:solidFill>
            <a:round/>
            <a:headEnd/>
            <a:tailEnd/>
          </a:ln>
          <a:effec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22557" name="Oval 29"/>
          <p:cNvSpPr>
            <a:spLocks noChangeArrowheads="1"/>
          </p:cNvSpPr>
          <p:nvPr/>
        </p:nvSpPr>
        <p:spPr bwMode="auto">
          <a:xfrm rot="-862372">
            <a:off x="1219200" y="4267200"/>
            <a:ext cx="914400" cy="2286000"/>
          </a:xfrm>
          <a:prstGeom prst="ellipse">
            <a:avLst/>
          </a:prstGeom>
          <a:solidFill>
            <a:schemeClr val="bg2"/>
          </a:solidFill>
          <a:ln w="9525">
            <a:solidFill>
              <a:srgbClr val="000000"/>
            </a:solidFill>
            <a:round/>
            <a:headEnd/>
            <a:tailEnd/>
          </a:ln>
          <a:effec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22530" name="Rectangle 2"/>
          <p:cNvSpPr>
            <a:spLocks noGrp="1" noChangeArrowheads="1"/>
          </p:cNvSpPr>
          <p:nvPr>
            <p:ph type="title"/>
          </p:nvPr>
        </p:nvSpPr>
        <p:spPr>
          <a:xfrm>
            <a:off x="685800" y="838200"/>
            <a:ext cx="7772400" cy="838200"/>
          </a:xfrm>
        </p:spPr>
        <p:txBody>
          <a:bodyPr/>
          <a:lstStyle/>
          <a:p>
            <a:r>
              <a:rPr lang="en-GB" dirty="0" smtClean="0"/>
              <a:t>Reserves out of main cycles are important</a:t>
            </a:r>
            <a:endParaRPr lang="en-GB" dirty="0"/>
          </a:p>
        </p:txBody>
      </p:sp>
      <p:sp>
        <p:nvSpPr>
          <p:cNvPr id="22531" name="Rectangle 3"/>
          <p:cNvSpPr>
            <a:spLocks noChangeArrowheads="1"/>
          </p:cNvSpPr>
          <p:nvPr/>
        </p:nvSpPr>
        <p:spPr bwMode="auto">
          <a:xfrm>
            <a:off x="2286000" y="2590800"/>
            <a:ext cx="4419600" cy="3581400"/>
          </a:xfrm>
          <a:prstGeom prst="rect">
            <a:avLst/>
          </a:prstGeom>
          <a:solidFill>
            <a:srgbClr val="800000"/>
          </a:solidFill>
          <a:ln w="38100">
            <a:solidFill>
              <a:schemeClr val="tx1"/>
            </a:solidFill>
            <a:prstDash val="dash"/>
            <a:miter lim="800000"/>
            <a:headEnd/>
            <a:tailEnd/>
          </a:ln>
          <a:effectLst/>
        </p:spPr>
        <p:txBody>
          <a:bodyPr wrap="none"/>
          <a:lstStyle/>
          <a:p>
            <a:pPr algn="ctr" eaLnBrk="0" fontAlgn="base" hangingPunct="0">
              <a:spcBef>
                <a:spcPct val="0"/>
              </a:spcBef>
              <a:spcAft>
                <a:spcPct val="0"/>
              </a:spcAft>
            </a:pPr>
            <a:r>
              <a:rPr lang="en-GB" sz="3200" i="1">
                <a:solidFill>
                  <a:srgbClr val="FFFFFF"/>
                </a:solidFill>
                <a:latin typeface="Times" pitchFamily="-28" charset="0"/>
              </a:rPr>
              <a:t>n</a:t>
            </a:r>
            <a:endParaRPr lang="en-GB" sz="3200">
              <a:solidFill>
                <a:srgbClr val="FFFFFF"/>
              </a:solidFill>
              <a:latin typeface="Times" pitchFamily="-28" charset="0"/>
            </a:endParaRPr>
          </a:p>
        </p:txBody>
      </p:sp>
      <p:sp>
        <p:nvSpPr>
          <p:cNvPr id="22532" name="Oval 4"/>
          <p:cNvSpPr>
            <a:spLocks noChangeArrowheads="1"/>
          </p:cNvSpPr>
          <p:nvPr/>
        </p:nvSpPr>
        <p:spPr bwMode="auto">
          <a:xfrm>
            <a:off x="2819400" y="3505200"/>
            <a:ext cx="1905000" cy="1981200"/>
          </a:xfrm>
          <a:prstGeom prst="ellipse">
            <a:avLst/>
          </a:prstGeom>
          <a:gradFill rotWithShape="0">
            <a:gsLst>
              <a:gs pos="0">
                <a:schemeClr val="bg1"/>
              </a:gs>
              <a:gs pos="100000">
                <a:schemeClr val="bg2"/>
              </a:gs>
            </a:gsLst>
            <a:path path="shape">
              <a:fillToRect l="50000" t="50000" r="50000" b="50000"/>
            </a:path>
          </a:gradFill>
          <a:ln w="25400">
            <a:solidFill>
              <a:schemeClr val="tx1"/>
            </a:solidFill>
            <a:round/>
            <a:headEnd/>
            <a:tailEnd/>
          </a:ln>
          <a:effectLst/>
        </p:spPr>
        <p:txBody>
          <a:bodyPr wrap="none" anchor="ctr"/>
          <a:lstStyle/>
          <a:p>
            <a:pPr algn="ctr" eaLnBrk="0" fontAlgn="base" hangingPunct="0">
              <a:spcBef>
                <a:spcPct val="0"/>
              </a:spcBef>
              <a:spcAft>
                <a:spcPct val="0"/>
              </a:spcAft>
            </a:pPr>
            <a:r>
              <a:rPr lang="en-GB" sz="3200">
                <a:solidFill>
                  <a:srgbClr val="FFFFFF"/>
                </a:solidFill>
                <a:latin typeface="Times" pitchFamily="-28" charset="0"/>
              </a:rPr>
              <a:t>£</a:t>
            </a:r>
            <a:br>
              <a:rPr lang="en-GB" sz="3200">
                <a:solidFill>
                  <a:srgbClr val="FFFFFF"/>
                </a:solidFill>
                <a:latin typeface="Times" pitchFamily="-28" charset="0"/>
              </a:rPr>
            </a:br>
            <a:r>
              <a:rPr lang="en-GB" sz="3200" i="1">
                <a:solidFill>
                  <a:srgbClr val="FFFFFF"/>
                </a:solidFill>
                <a:latin typeface="Times" pitchFamily="-28" charset="0"/>
              </a:rPr>
              <a:t>n</a:t>
            </a:r>
            <a:r>
              <a:rPr lang="en-GB" sz="3200">
                <a:solidFill>
                  <a:srgbClr val="FFFFFF"/>
                </a:solidFill>
                <a:latin typeface="Times" pitchFamily="-28" charset="0"/>
              </a:rPr>
              <a:t>-1</a:t>
            </a:r>
          </a:p>
        </p:txBody>
      </p:sp>
      <p:sp>
        <p:nvSpPr>
          <p:cNvPr id="22533" name="Oval 5"/>
          <p:cNvSpPr>
            <a:spLocks noChangeArrowheads="1"/>
          </p:cNvSpPr>
          <p:nvPr/>
        </p:nvSpPr>
        <p:spPr bwMode="auto">
          <a:xfrm>
            <a:off x="4267200" y="3505200"/>
            <a:ext cx="1905000" cy="1981200"/>
          </a:xfrm>
          <a:prstGeom prst="ellipse">
            <a:avLst/>
          </a:prstGeom>
          <a:gradFill rotWithShape="0">
            <a:gsLst>
              <a:gs pos="0">
                <a:schemeClr val="accent1"/>
              </a:gs>
              <a:gs pos="100000">
                <a:srgbClr val="008000"/>
              </a:gs>
            </a:gsLst>
            <a:path path="shape">
              <a:fillToRect l="50000" t="50000" r="50000" b="50000"/>
            </a:path>
          </a:gradFill>
          <a:ln w="25400">
            <a:solidFill>
              <a:schemeClr val="tx1"/>
            </a:solidFill>
            <a:round/>
            <a:headEnd/>
            <a:tailEnd/>
          </a:ln>
          <a:effectLst/>
        </p:spPr>
        <p:txBody>
          <a:bodyPr wrap="none" anchor="ctr"/>
          <a:lstStyle/>
          <a:p>
            <a:pPr algn="ctr" eaLnBrk="0" fontAlgn="base" hangingPunct="0">
              <a:spcBef>
                <a:spcPct val="0"/>
              </a:spcBef>
              <a:spcAft>
                <a:spcPct val="0"/>
              </a:spcAft>
            </a:pPr>
            <a:r>
              <a:rPr lang="en-GB" sz="3200" i="1" dirty="0">
                <a:solidFill>
                  <a:srgbClr val="FFFFFF"/>
                </a:solidFill>
                <a:latin typeface="Times" pitchFamily="-28" charset="0"/>
              </a:rPr>
              <a:t>e</a:t>
            </a:r>
          </a:p>
          <a:p>
            <a:pPr algn="ctr" eaLnBrk="0" fontAlgn="base" hangingPunct="0">
              <a:spcBef>
                <a:spcPct val="0"/>
              </a:spcBef>
              <a:spcAft>
                <a:spcPct val="0"/>
              </a:spcAft>
            </a:pPr>
            <a:r>
              <a:rPr lang="en-GB" sz="3200" i="1" dirty="0">
                <a:solidFill>
                  <a:srgbClr val="FFFFFF"/>
                </a:solidFill>
                <a:latin typeface="Times" pitchFamily="-28" charset="0"/>
              </a:rPr>
              <a:t>n</a:t>
            </a:r>
            <a:r>
              <a:rPr lang="en-GB" sz="3200" dirty="0">
                <a:solidFill>
                  <a:srgbClr val="FFFFFF"/>
                </a:solidFill>
                <a:latin typeface="Times" pitchFamily="-28" charset="0"/>
              </a:rPr>
              <a:t>-1</a:t>
            </a:r>
          </a:p>
        </p:txBody>
      </p:sp>
      <p:sp>
        <p:nvSpPr>
          <p:cNvPr id="22535" name="Oval 7"/>
          <p:cNvSpPr>
            <a:spLocks noChangeArrowheads="1"/>
          </p:cNvSpPr>
          <p:nvPr/>
        </p:nvSpPr>
        <p:spPr bwMode="auto">
          <a:xfrm>
            <a:off x="5562600" y="3048000"/>
            <a:ext cx="762000" cy="685800"/>
          </a:xfrm>
          <a:prstGeom prst="ellipse">
            <a:avLst/>
          </a:prstGeom>
          <a:gradFill rotWithShape="0">
            <a:gsLst>
              <a:gs pos="0">
                <a:schemeClr val="accent1"/>
              </a:gs>
              <a:gs pos="100000">
                <a:srgbClr val="008000"/>
              </a:gs>
            </a:gsLst>
            <a:path path="shape">
              <a:fillToRect l="50000" t="50000" r="50000" b="50000"/>
            </a:path>
          </a:gradFill>
          <a:ln w="25400">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22536" name="Oval 8"/>
          <p:cNvSpPr>
            <a:spLocks noChangeArrowheads="1"/>
          </p:cNvSpPr>
          <p:nvPr/>
        </p:nvSpPr>
        <p:spPr bwMode="auto">
          <a:xfrm>
            <a:off x="2819400" y="2971800"/>
            <a:ext cx="685800" cy="685800"/>
          </a:xfrm>
          <a:prstGeom prst="ellipse">
            <a:avLst/>
          </a:prstGeom>
          <a:gradFill rotWithShape="0">
            <a:gsLst>
              <a:gs pos="0">
                <a:schemeClr val="bg1"/>
              </a:gs>
              <a:gs pos="100000">
                <a:schemeClr val="bg2"/>
              </a:gs>
            </a:gsLst>
            <a:path path="shape">
              <a:fillToRect l="50000" t="50000" r="50000" b="50000"/>
            </a:path>
          </a:gradFill>
          <a:ln w="25400">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22537" name="Line 9"/>
          <p:cNvSpPr>
            <a:spLocks noChangeShapeType="1"/>
          </p:cNvSpPr>
          <p:nvPr/>
        </p:nvSpPr>
        <p:spPr bwMode="auto">
          <a:xfrm rot="28163273">
            <a:off x="2705894" y="4152106"/>
            <a:ext cx="381000" cy="1588"/>
          </a:xfrm>
          <a:prstGeom prst="line">
            <a:avLst/>
          </a:prstGeom>
          <a:noFill/>
          <a:ln w="50800">
            <a:solidFill>
              <a:schemeClr val="tx1"/>
            </a:solidFill>
            <a:round/>
            <a:headEnd/>
            <a:tailEnd type="triangle" w="med" len="med"/>
          </a:ln>
          <a:effec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22538" name="Line 10"/>
          <p:cNvSpPr>
            <a:spLocks noChangeShapeType="1"/>
          </p:cNvSpPr>
          <p:nvPr/>
        </p:nvSpPr>
        <p:spPr bwMode="auto">
          <a:xfrm rot="9495673" flipH="1">
            <a:off x="2895600" y="2971800"/>
            <a:ext cx="304800" cy="74613"/>
          </a:xfrm>
          <a:prstGeom prst="line">
            <a:avLst/>
          </a:prstGeom>
          <a:noFill/>
          <a:ln w="50800">
            <a:solidFill>
              <a:schemeClr val="tx1"/>
            </a:solidFill>
            <a:round/>
            <a:headEnd/>
            <a:tailEnd type="triangle" w="med" len="med"/>
          </a:ln>
          <a:effec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22539" name="Line 11"/>
          <p:cNvSpPr>
            <a:spLocks noChangeShapeType="1"/>
          </p:cNvSpPr>
          <p:nvPr/>
        </p:nvSpPr>
        <p:spPr bwMode="auto">
          <a:xfrm rot="12636752">
            <a:off x="4572000" y="5334000"/>
            <a:ext cx="381000" cy="1588"/>
          </a:xfrm>
          <a:prstGeom prst="line">
            <a:avLst/>
          </a:prstGeom>
          <a:noFill/>
          <a:ln w="50800">
            <a:solidFill>
              <a:schemeClr val="tx1"/>
            </a:solidFill>
            <a:round/>
            <a:headEnd/>
            <a:tailEnd type="triangle" w="med" len="med"/>
          </a:ln>
          <a:effec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22540" name="Line 12"/>
          <p:cNvSpPr>
            <a:spLocks noChangeShapeType="1"/>
          </p:cNvSpPr>
          <p:nvPr/>
        </p:nvSpPr>
        <p:spPr bwMode="auto">
          <a:xfrm rot="41032837">
            <a:off x="4038600" y="5334000"/>
            <a:ext cx="381000" cy="1588"/>
          </a:xfrm>
          <a:prstGeom prst="line">
            <a:avLst/>
          </a:prstGeom>
          <a:noFill/>
          <a:ln w="50800">
            <a:solidFill>
              <a:schemeClr val="tx1"/>
            </a:solidFill>
            <a:round/>
            <a:headEnd/>
            <a:tailEnd type="triangle" w="med" len="med"/>
          </a:ln>
          <a:effec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22541" name="Line 13"/>
          <p:cNvSpPr>
            <a:spLocks noChangeShapeType="1"/>
          </p:cNvSpPr>
          <p:nvPr/>
        </p:nvSpPr>
        <p:spPr bwMode="auto">
          <a:xfrm rot="34522507">
            <a:off x="4191000" y="3733800"/>
            <a:ext cx="381000" cy="1588"/>
          </a:xfrm>
          <a:prstGeom prst="line">
            <a:avLst/>
          </a:prstGeom>
          <a:noFill/>
          <a:ln w="50800">
            <a:solidFill>
              <a:schemeClr val="tx1"/>
            </a:solidFill>
            <a:round/>
            <a:headEnd/>
            <a:tailEnd type="triangle" w="med" len="med"/>
          </a:ln>
          <a:effec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22542" name="Line 14"/>
          <p:cNvSpPr>
            <a:spLocks noChangeShapeType="1"/>
          </p:cNvSpPr>
          <p:nvPr/>
        </p:nvSpPr>
        <p:spPr bwMode="auto">
          <a:xfrm rot="27277540">
            <a:off x="5982494" y="4609306"/>
            <a:ext cx="381000" cy="1588"/>
          </a:xfrm>
          <a:prstGeom prst="line">
            <a:avLst/>
          </a:prstGeom>
          <a:noFill/>
          <a:ln w="50800">
            <a:solidFill>
              <a:schemeClr val="tx1"/>
            </a:solidFill>
            <a:round/>
            <a:headEnd/>
            <a:tailEnd type="triangle" w="med" len="med"/>
          </a:ln>
          <a:effec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22543" name="Line 15"/>
          <p:cNvSpPr>
            <a:spLocks noChangeShapeType="1"/>
          </p:cNvSpPr>
          <p:nvPr/>
        </p:nvSpPr>
        <p:spPr bwMode="auto">
          <a:xfrm rot="19240067">
            <a:off x="4459288" y="3694113"/>
            <a:ext cx="381000" cy="1587"/>
          </a:xfrm>
          <a:prstGeom prst="line">
            <a:avLst/>
          </a:prstGeom>
          <a:noFill/>
          <a:ln w="50800">
            <a:solidFill>
              <a:schemeClr val="tx1"/>
            </a:solidFill>
            <a:round/>
            <a:headEnd/>
            <a:tailEnd type="triangle" w="med" len="med"/>
          </a:ln>
          <a:effec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22546" name="Line 18"/>
          <p:cNvSpPr>
            <a:spLocks noChangeShapeType="1"/>
          </p:cNvSpPr>
          <p:nvPr/>
        </p:nvSpPr>
        <p:spPr bwMode="auto">
          <a:xfrm rot="11617083">
            <a:off x="5943600" y="3048000"/>
            <a:ext cx="265113" cy="39688"/>
          </a:xfrm>
          <a:prstGeom prst="line">
            <a:avLst/>
          </a:prstGeom>
          <a:noFill/>
          <a:ln w="50800">
            <a:solidFill>
              <a:schemeClr val="tx1"/>
            </a:solidFill>
            <a:round/>
            <a:headEnd/>
            <a:tailEnd type="triangle" w="med" len="med"/>
          </a:ln>
          <a:effec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22547" name="Freeform 19"/>
          <p:cNvSpPr>
            <a:spLocks/>
          </p:cNvSpPr>
          <p:nvPr/>
        </p:nvSpPr>
        <p:spPr bwMode="auto">
          <a:xfrm>
            <a:off x="1905000" y="5105400"/>
            <a:ext cx="1676400" cy="1066800"/>
          </a:xfrm>
          <a:custGeom>
            <a:avLst/>
            <a:gdLst/>
            <a:ahLst/>
            <a:cxnLst>
              <a:cxn ang="0">
                <a:pos x="0" y="376"/>
              </a:cxn>
              <a:cxn ang="0">
                <a:pos x="336" y="40"/>
              </a:cxn>
              <a:cxn ang="0">
                <a:pos x="768" y="136"/>
              </a:cxn>
            </a:cxnLst>
            <a:rect l="0" t="0" r="r" b="b"/>
            <a:pathLst>
              <a:path w="768" h="376">
                <a:moveTo>
                  <a:pt x="0" y="376"/>
                </a:moveTo>
                <a:cubicBezTo>
                  <a:pt x="104" y="228"/>
                  <a:pt x="208" y="80"/>
                  <a:pt x="336" y="40"/>
                </a:cubicBezTo>
                <a:cubicBezTo>
                  <a:pt x="464" y="0"/>
                  <a:pt x="648" y="104"/>
                  <a:pt x="768" y="136"/>
                </a:cubicBezTo>
              </a:path>
            </a:pathLst>
          </a:custGeom>
          <a:noFill/>
          <a:ln w="50800">
            <a:solidFill>
              <a:schemeClr val="tx1"/>
            </a:solidFill>
            <a:round/>
            <a:headEnd/>
            <a:tailEnd type="triangle" w="med" len="med"/>
          </a:ln>
          <a:effec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22548" name="Freeform 20"/>
          <p:cNvSpPr>
            <a:spLocks/>
          </p:cNvSpPr>
          <p:nvPr/>
        </p:nvSpPr>
        <p:spPr bwMode="auto">
          <a:xfrm rot="-11138692">
            <a:off x="1447800" y="3886200"/>
            <a:ext cx="1676400" cy="1066800"/>
          </a:xfrm>
          <a:custGeom>
            <a:avLst/>
            <a:gdLst/>
            <a:ahLst/>
            <a:cxnLst>
              <a:cxn ang="0">
                <a:pos x="0" y="376"/>
              </a:cxn>
              <a:cxn ang="0">
                <a:pos x="336" y="40"/>
              </a:cxn>
              <a:cxn ang="0">
                <a:pos x="768" y="136"/>
              </a:cxn>
            </a:cxnLst>
            <a:rect l="0" t="0" r="r" b="b"/>
            <a:pathLst>
              <a:path w="768" h="376">
                <a:moveTo>
                  <a:pt x="0" y="376"/>
                </a:moveTo>
                <a:cubicBezTo>
                  <a:pt x="104" y="228"/>
                  <a:pt x="208" y="80"/>
                  <a:pt x="336" y="40"/>
                </a:cubicBezTo>
                <a:cubicBezTo>
                  <a:pt x="464" y="0"/>
                  <a:pt x="648" y="104"/>
                  <a:pt x="768" y="136"/>
                </a:cubicBezTo>
              </a:path>
            </a:pathLst>
          </a:custGeom>
          <a:noFill/>
          <a:ln w="50800">
            <a:solidFill>
              <a:schemeClr val="tx1"/>
            </a:solidFill>
            <a:round/>
            <a:headEnd/>
            <a:tailEnd type="triangle" w="med" len="med"/>
          </a:ln>
          <a:effec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22549" name="Freeform 21"/>
          <p:cNvSpPr>
            <a:spLocks/>
          </p:cNvSpPr>
          <p:nvPr/>
        </p:nvSpPr>
        <p:spPr bwMode="auto">
          <a:xfrm>
            <a:off x="5867400" y="4191000"/>
            <a:ext cx="1676400" cy="1066800"/>
          </a:xfrm>
          <a:custGeom>
            <a:avLst/>
            <a:gdLst/>
            <a:ahLst/>
            <a:cxnLst>
              <a:cxn ang="0">
                <a:pos x="0" y="376"/>
              </a:cxn>
              <a:cxn ang="0">
                <a:pos x="336" y="40"/>
              </a:cxn>
              <a:cxn ang="0">
                <a:pos x="768" y="136"/>
              </a:cxn>
            </a:cxnLst>
            <a:rect l="0" t="0" r="r" b="b"/>
            <a:pathLst>
              <a:path w="768" h="376">
                <a:moveTo>
                  <a:pt x="0" y="376"/>
                </a:moveTo>
                <a:cubicBezTo>
                  <a:pt x="104" y="228"/>
                  <a:pt x="208" y="80"/>
                  <a:pt x="336" y="40"/>
                </a:cubicBezTo>
                <a:cubicBezTo>
                  <a:pt x="464" y="0"/>
                  <a:pt x="648" y="104"/>
                  <a:pt x="768" y="136"/>
                </a:cubicBezTo>
              </a:path>
            </a:pathLst>
          </a:custGeom>
          <a:noFill/>
          <a:ln w="50800">
            <a:solidFill>
              <a:schemeClr val="tx1"/>
            </a:solidFill>
            <a:round/>
            <a:headEnd type="triangle" w="med" len="med"/>
            <a:tailEnd type="none" w="med" len="med"/>
          </a:ln>
          <a:effec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22550" name="Freeform 22"/>
          <p:cNvSpPr>
            <a:spLocks/>
          </p:cNvSpPr>
          <p:nvPr/>
        </p:nvSpPr>
        <p:spPr bwMode="auto">
          <a:xfrm rot="-11138692">
            <a:off x="5867400" y="3048000"/>
            <a:ext cx="1676400" cy="1066800"/>
          </a:xfrm>
          <a:custGeom>
            <a:avLst/>
            <a:gdLst/>
            <a:ahLst/>
            <a:cxnLst>
              <a:cxn ang="0">
                <a:pos x="0" y="376"/>
              </a:cxn>
              <a:cxn ang="0">
                <a:pos x="336" y="40"/>
              </a:cxn>
              <a:cxn ang="0">
                <a:pos x="768" y="136"/>
              </a:cxn>
            </a:cxnLst>
            <a:rect l="0" t="0" r="r" b="b"/>
            <a:pathLst>
              <a:path w="768" h="376">
                <a:moveTo>
                  <a:pt x="0" y="376"/>
                </a:moveTo>
                <a:cubicBezTo>
                  <a:pt x="104" y="228"/>
                  <a:pt x="208" y="80"/>
                  <a:pt x="336" y="40"/>
                </a:cubicBezTo>
                <a:cubicBezTo>
                  <a:pt x="464" y="0"/>
                  <a:pt x="648" y="104"/>
                  <a:pt x="768" y="136"/>
                </a:cubicBezTo>
              </a:path>
            </a:pathLst>
          </a:custGeom>
          <a:noFill/>
          <a:ln w="50800">
            <a:solidFill>
              <a:schemeClr val="tx1"/>
            </a:solidFill>
            <a:round/>
            <a:headEnd type="triangle" w="med" len="med"/>
            <a:tailEnd type="none" w="med" len="med"/>
          </a:ln>
          <a:effec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22554" name="Text Box 26"/>
          <p:cNvSpPr txBox="1">
            <a:spLocks noChangeArrowheads="1"/>
          </p:cNvSpPr>
          <p:nvPr/>
        </p:nvSpPr>
        <p:spPr bwMode="auto">
          <a:xfrm>
            <a:off x="4251325" y="1924050"/>
            <a:ext cx="819150" cy="579438"/>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GB" sz="3200" i="1">
                <a:solidFill>
                  <a:srgbClr val="FFFFFF"/>
                </a:solidFill>
                <a:latin typeface="Times" pitchFamily="-28" charset="0"/>
              </a:rPr>
              <a:t>n</a:t>
            </a:r>
            <a:r>
              <a:rPr lang="en-GB" sz="3200">
                <a:solidFill>
                  <a:srgbClr val="FFFFFF"/>
                </a:solidFill>
                <a:latin typeface="Times" pitchFamily="-28" charset="0"/>
              </a:rPr>
              <a:t>+1</a:t>
            </a:r>
          </a:p>
        </p:txBody>
      </p:sp>
      <p:sp>
        <p:nvSpPr>
          <p:cNvPr id="22556" name="Text Box 28"/>
          <p:cNvSpPr txBox="1">
            <a:spLocks noChangeArrowheads="1"/>
          </p:cNvSpPr>
          <p:nvPr/>
        </p:nvSpPr>
        <p:spPr bwMode="auto">
          <a:xfrm>
            <a:off x="4038600" y="5715000"/>
            <a:ext cx="827088" cy="457200"/>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GB" sz="2400">
                <a:solidFill>
                  <a:srgbClr val="FFFFFF"/>
                </a:solidFill>
                <a:latin typeface="Times" pitchFamily="-28" charset="0"/>
              </a:rPr>
              <a:t>Farm</a:t>
            </a:r>
          </a:p>
        </p:txBody>
      </p:sp>
      <p:sp>
        <p:nvSpPr>
          <p:cNvPr id="22560" name="Freeform 32"/>
          <p:cNvSpPr>
            <a:spLocks/>
          </p:cNvSpPr>
          <p:nvPr/>
        </p:nvSpPr>
        <p:spPr bwMode="auto">
          <a:xfrm>
            <a:off x="1905000" y="3810000"/>
            <a:ext cx="304800" cy="838200"/>
          </a:xfrm>
          <a:custGeom>
            <a:avLst/>
            <a:gdLst/>
            <a:ahLst/>
            <a:cxnLst>
              <a:cxn ang="0">
                <a:pos x="0" y="528"/>
              </a:cxn>
              <a:cxn ang="0">
                <a:pos x="48" y="192"/>
              </a:cxn>
              <a:cxn ang="0">
                <a:pos x="192" y="0"/>
              </a:cxn>
            </a:cxnLst>
            <a:rect l="0" t="0" r="r" b="b"/>
            <a:pathLst>
              <a:path w="192" h="528">
                <a:moveTo>
                  <a:pt x="0" y="528"/>
                </a:moveTo>
                <a:cubicBezTo>
                  <a:pt x="8" y="404"/>
                  <a:pt x="16" y="280"/>
                  <a:pt x="48" y="192"/>
                </a:cubicBezTo>
                <a:cubicBezTo>
                  <a:pt x="80" y="104"/>
                  <a:pt x="136" y="52"/>
                  <a:pt x="192" y="0"/>
                </a:cubicBezTo>
              </a:path>
            </a:pathLst>
          </a:custGeom>
          <a:noFill/>
          <a:ln w="50800">
            <a:solidFill>
              <a:srgbClr val="FFFF99"/>
            </a:solidFill>
            <a:round/>
            <a:headEnd type="triangle" w="med" len="med"/>
            <a:tailEnd/>
          </a:ln>
          <a:effec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
        <p:nvSpPr>
          <p:cNvPr id="22561" name="Freeform 33"/>
          <p:cNvSpPr>
            <a:spLocks/>
          </p:cNvSpPr>
          <p:nvPr/>
        </p:nvSpPr>
        <p:spPr bwMode="auto">
          <a:xfrm>
            <a:off x="6705600" y="2971800"/>
            <a:ext cx="228600" cy="228600"/>
          </a:xfrm>
          <a:custGeom>
            <a:avLst/>
            <a:gdLst/>
            <a:ahLst/>
            <a:cxnLst>
              <a:cxn ang="0">
                <a:pos x="0" y="0"/>
              </a:cxn>
              <a:cxn ang="0">
                <a:pos x="96" y="48"/>
              </a:cxn>
              <a:cxn ang="0">
                <a:pos x="144" y="144"/>
              </a:cxn>
            </a:cxnLst>
            <a:rect l="0" t="0" r="r" b="b"/>
            <a:pathLst>
              <a:path w="144" h="144">
                <a:moveTo>
                  <a:pt x="0" y="0"/>
                </a:moveTo>
                <a:cubicBezTo>
                  <a:pt x="36" y="12"/>
                  <a:pt x="72" y="24"/>
                  <a:pt x="96" y="48"/>
                </a:cubicBezTo>
                <a:cubicBezTo>
                  <a:pt x="120" y="72"/>
                  <a:pt x="132" y="108"/>
                  <a:pt x="144" y="144"/>
                </a:cubicBezTo>
              </a:path>
            </a:pathLst>
          </a:custGeom>
          <a:noFill/>
          <a:ln w="50800">
            <a:solidFill>
              <a:srgbClr val="FFFF99"/>
            </a:solidFill>
            <a:round/>
            <a:headEnd/>
            <a:tailEnd type="triangle" w="med" len="med"/>
          </a:ln>
          <a:effectLst/>
        </p:spPr>
        <p:txBody>
          <a:bodyPr wrap="none" anchor="ctr"/>
          <a:lstStyle/>
          <a:p>
            <a:pPr eaLnBrk="0" fontAlgn="base" hangingPunct="0">
              <a:spcBef>
                <a:spcPct val="0"/>
              </a:spcBef>
              <a:spcAft>
                <a:spcPct val="0"/>
              </a:spcAft>
            </a:pPr>
            <a:endParaRPr lang="en-US" sz="2400">
              <a:solidFill>
                <a:srgbClr val="FFFFFF"/>
              </a:solidFill>
              <a:latin typeface="Times" pitchFamily="-28" charset="0"/>
            </a:endParaRPr>
          </a:p>
        </p:txBody>
      </p:sp>
    </p:spTree>
    <p:extLst>
      <p:ext uri="{BB962C8B-B14F-4D97-AF65-F5344CB8AC3E}">
        <p14:creationId xmlns:p14="http://schemas.microsoft.com/office/powerpoint/2010/main" val="13407922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4294967295"/>
          </p:nvPr>
        </p:nvSpPr>
        <p:spPr>
          <a:xfrm>
            <a:off x="6553200" y="6248400"/>
            <a:ext cx="1905000" cy="457200"/>
          </a:xfrm>
          <a:prstGeom prst="rect">
            <a:avLst/>
          </a:prstGeom>
          <a:noFill/>
        </p:spPr>
        <p:txBody>
          <a:bodyPr/>
          <a:lstStyle/>
          <a:p>
            <a:pPr eaLnBrk="0" fontAlgn="base" hangingPunct="0">
              <a:spcBef>
                <a:spcPct val="0"/>
              </a:spcBef>
              <a:spcAft>
                <a:spcPct val="0"/>
              </a:spcAft>
            </a:pPr>
            <a:fld id="{4E61934D-4AE8-44D7-A0A8-FFC8B0AEA926}" type="slidenum">
              <a:rPr lang="en-US" sz="2400">
                <a:solidFill>
                  <a:srgbClr val="FFFFFF"/>
                </a:solidFill>
                <a:latin typeface="Times" pitchFamily="-28" charset="0"/>
              </a:rPr>
              <a:pPr eaLnBrk="0" fontAlgn="base" hangingPunct="0">
                <a:spcBef>
                  <a:spcPct val="0"/>
                </a:spcBef>
                <a:spcAft>
                  <a:spcPct val="0"/>
                </a:spcAft>
              </a:pPr>
              <a:t>42</a:t>
            </a:fld>
            <a:endParaRPr lang="en-US" sz="2400">
              <a:solidFill>
                <a:srgbClr val="FFFFFF"/>
              </a:solidFill>
              <a:latin typeface="Times" pitchFamily="-28" charset="0"/>
            </a:endParaRPr>
          </a:p>
        </p:txBody>
      </p:sp>
      <p:sp>
        <p:nvSpPr>
          <p:cNvPr id="19459" name="Rectangle 4"/>
          <p:cNvSpPr>
            <a:spLocks noGrp="1" noChangeArrowheads="1"/>
          </p:cNvSpPr>
          <p:nvPr>
            <p:ph type="title" idx="4294967295"/>
          </p:nvPr>
        </p:nvSpPr>
        <p:spPr>
          <a:xfrm>
            <a:off x="642937" y="76200"/>
            <a:ext cx="7281863" cy="730250"/>
          </a:xfrm>
          <a:noFill/>
        </p:spPr>
        <p:txBody>
          <a:bodyPr/>
          <a:lstStyle/>
          <a:p>
            <a:pPr eaLnBrk="1" hangingPunct="1"/>
            <a:r>
              <a:rPr lang="en-GB" sz="2000" dirty="0" smtClean="0"/>
              <a:t>Linking individual decisions to policy outcome</a:t>
            </a:r>
          </a:p>
        </p:txBody>
      </p:sp>
      <p:pic>
        <p:nvPicPr>
          <p:cNvPr id="19460" name="Picture 5" descr="ortolani_newfig2"/>
          <p:cNvPicPr>
            <a:picLocks noChangeAspect="1" noChangeArrowheads="1"/>
          </p:cNvPicPr>
          <p:nvPr/>
        </p:nvPicPr>
        <p:blipFill>
          <a:blip r:embed="rId2" cstate="print"/>
          <a:srcRect/>
          <a:stretch>
            <a:fillRect/>
          </a:stretch>
        </p:blipFill>
        <p:spPr bwMode="auto">
          <a:xfrm>
            <a:off x="1000125" y="1428750"/>
            <a:ext cx="6769100" cy="4622800"/>
          </a:xfrm>
          <a:prstGeom prst="rect">
            <a:avLst/>
          </a:prstGeom>
          <a:noFill/>
          <a:ln w="9525">
            <a:noFill/>
            <a:miter lim="800000"/>
            <a:headEnd/>
            <a:tailEnd/>
          </a:ln>
        </p:spPr>
      </p:pic>
      <p:sp>
        <p:nvSpPr>
          <p:cNvPr id="19461" name="Text Box 6"/>
          <p:cNvSpPr txBox="1">
            <a:spLocks noChangeArrowheads="1"/>
          </p:cNvSpPr>
          <p:nvPr/>
        </p:nvSpPr>
        <p:spPr bwMode="auto">
          <a:xfrm>
            <a:off x="3286125" y="1285875"/>
            <a:ext cx="5219700" cy="8255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1600">
                <a:solidFill>
                  <a:srgbClr val="FFFFFF"/>
                </a:solidFill>
                <a:latin typeface="Times" pitchFamily="-28" charset="0"/>
              </a:rPr>
              <a:t>When there is no connection between policy formulation</a:t>
            </a:r>
            <a:br>
              <a:rPr lang="en-GB" sz="1600">
                <a:solidFill>
                  <a:srgbClr val="FFFFFF"/>
                </a:solidFill>
                <a:latin typeface="Times" pitchFamily="-28" charset="0"/>
              </a:rPr>
            </a:br>
            <a:r>
              <a:rPr lang="en-GB" sz="1600">
                <a:solidFill>
                  <a:srgbClr val="FFFFFF"/>
                </a:solidFill>
                <a:latin typeface="Times" pitchFamily="-28" charset="0"/>
              </a:rPr>
              <a:t>and on-farm practice the two parts of the system have</a:t>
            </a:r>
            <a:br>
              <a:rPr lang="en-GB" sz="1600">
                <a:solidFill>
                  <a:srgbClr val="FFFFFF"/>
                </a:solidFill>
                <a:latin typeface="Times" pitchFamily="-28" charset="0"/>
              </a:rPr>
            </a:br>
            <a:r>
              <a:rPr lang="en-GB" sz="1600">
                <a:solidFill>
                  <a:srgbClr val="FFFFFF"/>
                </a:solidFill>
                <a:latin typeface="Times" pitchFamily="-28" charset="0"/>
              </a:rPr>
              <a:t>separate dynamics</a:t>
            </a:r>
          </a:p>
        </p:txBody>
      </p:sp>
      <p:sp>
        <p:nvSpPr>
          <p:cNvPr id="19462" name="Text Box 7"/>
          <p:cNvSpPr txBox="1">
            <a:spLocks noChangeArrowheads="1"/>
          </p:cNvSpPr>
          <p:nvPr/>
        </p:nvSpPr>
        <p:spPr bwMode="auto">
          <a:xfrm>
            <a:off x="3253468" y="1500187"/>
            <a:ext cx="4754563" cy="396875"/>
          </a:xfrm>
          <a:prstGeom prst="rect">
            <a:avLst/>
          </a:prstGeom>
          <a:solidFill>
            <a:schemeClr val="bg1"/>
          </a:solidFill>
          <a:ln w="9525">
            <a:noFill/>
            <a:miter lim="800000"/>
            <a:headEnd/>
            <a:tailEnd/>
          </a:ln>
        </p:spPr>
        <p:txBody>
          <a:bodyPr wrap="none">
            <a:spAutoFit/>
          </a:bodyPr>
          <a:lstStyle/>
          <a:p>
            <a:pPr eaLnBrk="0" fontAlgn="base" hangingPunct="0">
              <a:spcBef>
                <a:spcPct val="0"/>
              </a:spcBef>
              <a:spcAft>
                <a:spcPct val="0"/>
              </a:spcAft>
            </a:pPr>
            <a:r>
              <a:rPr lang="en-GB" sz="2000" dirty="0">
                <a:solidFill>
                  <a:srgbClr val="FFFFFF"/>
                </a:solidFill>
                <a:latin typeface="Times" pitchFamily="-28" charset="0"/>
              </a:rPr>
              <a:t>Example from arable weed management</a:t>
            </a:r>
          </a:p>
        </p:txBody>
      </p:sp>
      <p:sp>
        <p:nvSpPr>
          <p:cNvPr id="19463" name="Text Box 8"/>
          <p:cNvSpPr txBox="1">
            <a:spLocks noChangeArrowheads="1"/>
          </p:cNvSpPr>
          <p:nvPr/>
        </p:nvSpPr>
        <p:spPr bwMode="auto">
          <a:xfrm>
            <a:off x="1357313" y="5786438"/>
            <a:ext cx="7129462" cy="8255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GB" sz="1600">
                <a:solidFill>
                  <a:srgbClr val="FFFFFF"/>
                </a:solidFill>
                <a:latin typeface="Times" pitchFamily="-28" charset="0"/>
              </a:rPr>
              <a:t>BUT! If policy objectives are connected too much to farmer objectives, by over-monitoring of agri-environment measures, the policy cycle starts to be driven by short-term system dynamics</a:t>
            </a:r>
          </a:p>
        </p:txBody>
      </p:sp>
    </p:spTree>
    <p:extLst>
      <p:ext uri="{BB962C8B-B14F-4D97-AF65-F5344CB8AC3E}">
        <p14:creationId xmlns:p14="http://schemas.microsoft.com/office/powerpoint/2010/main" val="39425661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Take-home 4</a:t>
            </a:r>
            <a:endParaRPr lang="en-US" dirty="0"/>
          </a:p>
        </p:txBody>
      </p:sp>
      <p:sp>
        <p:nvSpPr>
          <p:cNvPr id="3" name="Content Placeholder 2"/>
          <p:cNvSpPr>
            <a:spLocks noGrp="1"/>
          </p:cNvSpPr>
          <p:nvPr>
            <p:ph idx="1"/>
          </p:nvPr>
        </p:nvSpPr>
        <p:spPr>
          <a:xfrm>
            <a:off x="685800" y="1981200"/>
            <a:ext cx="7772400" cy="1752600"/>
          </a:xfrm>
        </p:spPr>
        <p:txBody>
          <a:bodyPr/>
          <a:lstStyle/>
          <a:p>
            <a:r>
              <a:rPr lang="en-US" sz="2400" dirty="0" smtClean="0"/>
              <a:t>Quantitative analysis of resilience requires long term data</a:t>
            </a:r>
          </a:p>
          <a:p>
            <a:r>
              <a:rPr lang="en-US" sz="2400" dirty="0" smtClean="0"/>
              <a:t>Making theories operational requires working with people (c.f. sustainability)</a:t>
            </a:r>
          </a:p>
          <a:p>
            <a:r>
              <a:rPr lang="en-US" sz="2400" dirty="0" smtClean="0"/>
              <a:t>Hierarchies and cross-scale effects are important</a:t>
            </a:r>
            <a:endParaRPr lang="en-US" sz="2400" dirty="0"/>
          </a:p>
          <a:p>
            <a:pPr marL="0" indent="0">
              <a:buNone/>
            </a:pPr>
            <a:endParaRPr lang="en-US" sz="2400" dirty="0" smtClean="0"/>
          </a:p>
        </p:txBody>
      </p:sp>
    </p:spTree>
    <p:extLst>
      <p:ext uri="{BB962C8B-B14F-4D97-AF65-F5344CB8AC3E}">
        <p14:creationId xmlns:p14="http://schemas.microsoft.com/office/powerpoint/2010/main" val="6679349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Design principles for sustainability science</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981200"/>
            <a:ext cx="3750129"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8216" y="2025444"/>
            <a:ext cx="2194832" cy="461665"/>
          </a:xfrm>
          <a:prstGeom prst="rect">
            <a:avLst/>
          </a:prstGeom>
          <a:noFill/>
        </p:spPr>
        <p:txBody>
          <a:bodyPr wrap="none" rtlCol="0">
            <a:spAutoFit/>
          </a:bodyPr>
          <a:lstStyle/>
          <a:p>
            <a:pPr eaLnBrk="0" fontAlgn="base" hangingPunct="0">
              <a:spcBef>
                <a:spcPct val="0"/>
              </a:spcBef>
              <a:spcAft>
                <a:spcPct val="0"/>
              </a:spcAft>
            </a:pPr>
            <a:r>
              <a:rPr lang="en-US" sz="2400" b="1" u="sng" dirty="0">
                <a:solidFill>
                  <a:srgbClr val="002855"/>
                </a:solidFill>
                <a:latin typeface="Lucida Sans" pitchFamily="34" charset="0"/>
              </a:rPr>
              <a:t>I.O.U.O.R.M.I.</a:t>
            </a:r>
          </a:p>
        </p:txBody>
      </p:sp>
      <p:sp>
        <p:nvSpPr>
          <p:cNvPr id="6" name="TextBox 5"/>
          <p:cNvSpPr txBox="1"/>
          <p:nvPr/>
        </p:nvSpPr>
        <p:spPr>
          <a:xfrm>
            <a:off x="385920" y="2442866"/>
            <a:ext cx="4663456" cy="1200329"/>
          </a:xfrm>
          <a:prstGeom prst="rect">
            <a:avLst/>
          </a:prstGeom>
          <a:noFill/>
        </p:spPr>
        <p:txBody>
          <a:bodyPr wrap="none" rtlCol="0">
            <a:spAutoFit/>
          </a:bodyPr>
          <a:lstStyle/>
          <a:p>
            <a:pPr marL="342900" indent="-342900" eaLnBrk="0" fontAlgn="base" hangingPunct="0">
              <a:spcBef>
                <a:spcPct val="0"/>
              </a:spcBef>
              <a:spcAft>
                <a:spcPct val="0"/>
              </a:spcAft>
              <a:buFont typeface="Arial" pitchFamily="34" charset="0"/>
              <a:buChar char="•"/>
            </a:pPr>
            <a:r>
              <a:rPr lang="en-US" sz="2400" b="1" u="sng" dirty="0">
                <a:solidFill>
                  <a:srgbClr val="002855"/>
                </a:solidFill>
                <a:latin typeface="Times" pitchFamily="-28" charset="0"/>
              </a:rPr>
              <a:t>I</a:t>
            </a:r>
            <a:r>
              <a:rPr lang="en-US" sz="2400" dirty="0">
                <a:solidFill>
                  <a:srgbClr val="002855"/>
                </a:solidFill>
                <a:latin typeface="Times" pitchFamily="-28" charset="0"/>
              </a:rPr>
              <a:t>dentify </a:t>
            </a:r>
            <a:r>
              <a:rPr lang="en-US" sz="2400" b="1" u="sng" dirty="0">
                <a:solidFill>
                  <a:srgbClr val="002855"/>
                </a:solidFill>
                <a:latin typeface="Times" pitchFamily="-28" charset="0"/>
              </a:rPr>
              <a:t>O</a:t>
            </a:r>
            <a:r>
              <a:rPr lang="en-US" sz="2400" dirty="0">
                <a:solidFill>
                  <a:srgbClr val="002855"/>
                </a:solidFill>
                <a:latin typeface="Times" pitchFamily="-28" charset="0"/>
              </a:rPr>
              <a:t>bject(s) to be sustained</a:t>
            </a:r>
          </a:p>
          <a:p>
            <a:pPr marL="342900" indent="-342900" eaLnBrk="0" fontAlgn="base" hangingPunct="0">
              <a:spcBef>
                <a:spcPct val="0"/>
              </a:spcBef>
              <a:spcAft>
                <a:spcPct val="0"/>
              </a:spcAft>
              <a:buFont typeface="Arial" pitchFamily="34" charset="0"/>
              <a:buChar char="•"/>
            </a:pPr>
            <a:r>
              <a:rPr lang="en-US" sz="2400" b="1" u="sng" dirty="0">
                <a:solidFill>
                  <a:srgbClr val="002855"/>
                </a:solidFill>
                <a:latin typeface="Times" pitchFamily="-28" charset="0"/>
              </a:rPr>
              <a:t>U</a:t>
            </a:r>
            <a:r>
              <a:rPr lang="en-US" sz="2400" dirty="0">
                <a:solidFill>
                  <a:srgbClr val="002855"/>
                </a:solidFill>
                <a:latin typeface="Times" pitchFamily="-28" charset="0"/>
              </a:rPr>
              <a:t>se </a:t>
            </a:r>
            <a:r>
              <a:rPr lang="en-US" sz="2400" b="1" u="sng" dirty="0">
                <a:solidFill>
                  <a:srgbClr val="002855"/>
                </a:solidFill>
                <a:latin typeface="Times" pitchFamily="-28" charset="0"/>
              </a:rPr>
              <a:t>O</a:t>
            </a:r>
            <a:r>
              <a:rPr lang="en-US" sz="2400" dirty="0">
                <a:solidFill>
                  <a:srgbClr val="002855"/>
                </a:solidFill>
                <a:latin typeface="Times" pitchFamily="-28" charset="0"/>
              </a:rPr>
              <a:t>ccam’s </a:t>
            </a:r>
            <a:r>
              <a:rPr lang="en-US" sz="2400" b="1" u="sng" dirty="0">
                <a:solidFill>
                  <a:srgbClr val="002855"/>
                </a:solidFill>
                <a:latin typeface="Times" pitchFamily="-28" charset="0"/>
              </a:rPr>
              <a:t>R</a:t>
            </a:r>
            <a:r>
              <a:rPr lang="en-US" sz="2400" dirty="0">
                <a:solidFill>
                  <a:srgbClr val="002855"/>
                </a:solidFill>
                <a:latin typeface="Times" pitchFamily="-28" charset="0"/>
              </a:rPr>
              <a:t>azor and</a:t>
            </a:r>
          </a:p>
          <a:p>
            <a:pPr marL="342900" indent="-342900" eaLnBrk="0" fontAlgn="base" hangingPunct="0">
              <a:spcBef>
                <a:spcPct val="0"/>
              </a:spcBef>
              <a:spcAft>
                <a:spcPct val="0"/>
              </a:spcAft>
              <a:buFont typeface="Arial" pitchFamily="34" charset="0"/>
              <a:buChar char="•"/>
            </a:pPr>
            <a:r>
              <a:rPr lang="en-US" sz="2400" b="1" u="sng" dirty="0">
                <a:solidFill>
                  <a:srgbClr val="002855"/>
                </a:solidFill>
                <a:latin typeface="Times" pitchFamily="-28" charset="0"/>
              </a:rPr>
              <a:t>M</a:t>
            </a:r>
            <a:r>
              <a:rPr lang="en-US" sz="2400" dirty="0">
                <a:solidFill>
                  <a:srgbClr val="002855"/>
                </a:solidFill>
                <a:latin typeface="Times" pitchFamily="-28" charset="0"/>
              </a:rPr>
              <a:t>ethodological </a:t>
            </a:r>
            <a:r>
              <a:rPr lang="en-US" sz="2400" b="1" u="sng" dirty="0">
                <a:solidFill>
                  <a:srgbClr val="002855"/>
                </a:solidFill>
                <a:latin typeface="Times" pitchFamily="-28" charset="0"/>
              </a:rPr>
              <a:t>I</a:t>
            </a:r>
            <a:r>
              <a:rPr lang="en-US" sz="2400" dirty="0">
                <a:solidFill>
                  <a:srgbClr val="002855"/>
                </a:solidFill>
                <a:latin typeface="Times" pitchFamily="-28" charset="0"/>
              </a:rPr>
              <a:t>ndividualism</a:t>
            </a:r>
          </a:p>
        </p:txBody>
      </p:sp>
      <p:sp>
        <p:nvSpPr>
          <p:cNvPr id="9" name="TextBox 8"/>
          <p:cNvSpPr txBox="1"/>
          <p:nvPr/>
        </p:nvSpPr>
        <p:spPr>
          <a:xfrm>
            <a:off x="371526" y="3906208"/>
            <a:ext cx="4886274" cy="1200329"/>
          </a:xfrm>
          <a:prstGeom prst="rect">
            <a:avLst/>
          </a:prstGeom>
          <a:noFill/>
        </p:spPr>
        <p:txBody>
          <a:bodyPr wrap="none" rtlCol="0">
            <a:spAutoFit/>
          </a:bodyPr>
          <a:lstStyle/>
          <a:p>
            <a:pPr marL="342900" indent="-342900" eaLnBrk="0" fontAlgn="base" hangingPunct="0">
              <a:spcBef>
                <a:spcPct val="0"/>
              </a:spcBef>
              <a:spcAft>
                <a:spcPct val="0"/>
              </a:spcAft>
              <a:buFont typeface="Arial" pitchFamily="34" charset="0"/>
              <a:buChar char="•"/>
            </a:pPr>
            <a:r>
              <a:rPr lang="en-US" sz="2400" i="1" dirty="0">
                <a:solidFill>
                  <a:srgbClr val="002855"/>
                </a:solidFill>
                <a:latin typeface="Times" pitchFamily="-28" charset="0"/>
              </a:rPr>
              <a:t>Be clear about what is at risk</a:t>
            </a:r>
          </a:p>
          <a:p>
            <a:pPr marL="342900" indent="-342900" eaLnBrk="0" fontAlgn="base" hangingPunct="0">
              <a:spcBef>
                <a:spcPct val="0"/>
              </a:spcBef>
              <a:spcAft>
                <a:spcPct val="0"/>
              </a:spcAft>
              <a:buFont typeface="Arial" pitchFamily="34" charset="0"/>
              <a:buChar char="•"/>
            </a:pPr>
            <a:r>
              <a:rPr lang="en-US" sz="2400" i="1" dirty="0">
                <a:solidFill>
                  <a:srgbClr val="002855"/>
                </a:solidFill>
                <a:latin typeface="Times" pitchFamily="-28" charset="0"/>
              </a:rPr>
              <a:t>Keep it as simple as possible</a:t>
            </a:r>
          </a:p>
          <a:p>
            <a:pPr marL="342900" indent="-342900" eaLnBrk="0" fontAlgn="base" hangingPunct="0">
              <a:spcBef>
                <a:spcPct val="0"/>
              </a:spcBef>
              <a:spcAft>
                <a:spcPct val="0"/>
              </a:spcAft>
              <a:buFont typeface="Arial" pitchFamily="34" charset="0"/>
              <a:buChar char="•"/>
            </a:pPr>
            <a:r>
              <a:rPr lang="en-US" sz="2400" i="1" dirty="0">
                <a:solidFill>
                  <a:srgbClr val="002855"/>
                </a:solidFill>
                <a:latin typeface="Times" pitchFamily="-28" charset="0"/>
              </a:rPr>
              <a:t>Beware of over doing reductionism</a:t>
            </a:r>
          </a:p>
        </p:txBody>
      </p:sp>
    </p:spTree>
    <p:extLst>
      <p:ext uri="{BB962C8B-B14F-4D97-AF65-F5344CB8AC3E}">
        <p14:creationId xmlns:p14="http://schemas.microsoft.com/office/powerpoint/2010/main" val="30890367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we organize ourselves to deliver sustainability science?</a:t>
            </a:r>
            <a:endParaRPr lang="en-US" dirty="0"/>
          </a:p>
        </p:txBody>
      </p:sp>
      <p:sp>
        <p:nvSpPr>
          <p:cNvPr id="3" name="Content Placeholder 2"/>
          <p:cNvSpPr>
            <a:spLocks noGrp="1"/>
          </p:cNvSpPr>
          <p:nvPr>
            <p:ph idx="1"/>
          </p:nvPr>
        </p:nvSpPr>
        <p:spPr>
          <a:xfrm>
            <a:off x="685800" y="1955453"/>
            <a:ext cx="7772400" cy="4267200"/>
          </a:xfrm>
        </p:spPr>
        <p:txBody>
          <a:bodyPr/>
          <a:lstStyle/>
          <a:p>
            <a:r>
              <a:rPr lang="en-US" dirty="0" smtClean="0"/>
              <a:t>Work from stable, scientific core definitions of key concepts</a:t>
            </a:r>
          </a:p>
          <a:p>
            <a:r>
              <a:rPr lang="en-US" dirty="0" smtClean="0"/>
              <a:t>Reaffirmation/rejuvenation/redefinition of the Land Grant mission</a:t>
            </a:r>
          </a:p>
          <a:p>
            <a:pPr lvl="1"/>
            <a:r>
              <a:rPr lang="en-US" dirty="0" smtClean="0"/>
              <a:t>2D </a:t>
            </a:r>
            <a:r>
              <a:rPr lang="en-US" dirty="0" err="1" smtClean="0"/>
              <a:t>Interdisciplinarity</a:t>
            </a:r>
            <a:endParaRPr lang="en-US" dirty="0" smtClean="0"/>
          </a:p>
          <a:p>
            <a:r>
              <a:rPr lang="en-US" dirty="0" smtClean="0"/>
              <a:t>Institutional support/recognition for “connectors”</a:t>
            </a:r>
          </a:p>
          <a:p>
            <a:r>
              <a:rPr lang="en-US" dirty="0" smtClean="0"/>
              <a:t>Promote hybrid disciplines and non-standard views of scientific methodology</a:t>
            </a:r>
          </a:p>
        </p:txBody>
      </p:sp>
      <p:sp>
        <p:nvSpPr>
          <p:cNvPr id="5" name="Oval 4"/>
          <p:cNvSpPr/>
          <p:nvPr/>
        </p:nvSpPr>
        <p:spPr bwMode="auto">
          <a:xfrm>
            <a:off x="5246255" y="4663903"/>
            <a:ext cx="762000" cy="75438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sp>
        <p:nvSpPr>
          <p:cNvPr id="6" name="Oval 5"/>
          <p:cNvSpPr/>
          <p:nvPr/>
        </p:nvSpPr>
        <p:spPr bwMode="auto">
          <a:xfrm>
            <a:off x="5875483" y="4636888"/>
            <a:ext cx="762000" cy="75438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sp>
        <p:nvSpPr>
          <p:cNvPr id="7" name="Oval 6"/>
          <p:cNvSpPr/>
          <p:nvPr/>
        </p:nvSpPr>
        <p:spPr bwMode="auto">
          <a:xfrm>
            <a:off x="6503555" y="4637348"/>
            <a:ext cx="762000" cy="75438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sp>
        <p:nvSpPr>
          <p:cNvPr id="8" name="Oval 7"/>
          <p:cNvSpPr/>
          <p:nvPr/>
        </p:nvSpPr>
        <p:spPr bwMode="auto">
          <a:xfrm>
            <a:off x="7092371" y="4647742"/>
            <a:ext cx="762000" cy="75438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sp>
        <p:nvSpPr>
          <p:cNvPr id="9" name="Oval 8"/>
          <p:cNvSpPr/>
          <p:nvPr/>
        </p:nvSpPr>
        <p:spPr bwMode="auto">
          <a:xfrm>
            <a:off x="5284355" y="5194186"/>
            <a:ext cx="762000" cy="75438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sp>
        <p:nvSpPr>
          <p:cNvPr id="10" name="Oval 9"/>
          <p:cNvSpPr/>
          <p:nvPr/>
        </p:nvSpPr>
        <p:spPr bwMode="auto">
          <a:xfrm>
            <a:off x="5284355" y="5676440"/>
            <a:ext cx="762000" cy="75438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sp>
        <p:nvSpPr>
          <p:cNvPr id="11" name="Oval 10"/>
          <p:cNvSpPr/>
          <p:nvPr/>
        </p:nvSpPr>
        <p:spPr bwMode="auto">
          <a:xfrm>
            <a:off x="5321299" y="6103620"/>
            <a:ext cx="762000" cy="75438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sp>
        <p:nvSpPr>
          <p:cNvPr id="12" name="TextBox 11"/>
          <p:cNvSpPr txBox="1"/>
          <p:nvPr/>
        </p:nvSpPr>
        <p:spPr>
          <a:xfrm>
            <a:off x="2306027" y="5391268"/>
            <a:ext cx="2940228"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C99700"/>
                </a:solidFill>
                <a:latin typeface="Times" pitchFamily="-28" charset="0"/>
              </a:rPr>
              <a:t>Academic interactions</a:t>
            </a:r>
          </a:p>
        </p:txBody>
      </p:sp>
      <p:sp>
        <p:nvSpPr>
          <p:cNvPr id="13" name="TextBox 12"/>
          <p:cNvSpPr txBox="1"/>
          <p:nvPr/>
        </p:nvSpPr>
        <p:spPr>
          <a:xfrm>
            <a:off x="5596714" y="4262735"/>
            <a:ext cx="2099486"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C99700"/>
                </a:solidFill>
                <a:latin typeface="Times" pitchFamily="-28" charset="0"/>
              </a:rPr>
              <a:t>KT interactions</a:t>
            </a:r>
          </a:p>
        </p:txBody>
      </p:sp>
    </p:spTree>
    <p:extLst>
      <p:ext uri="{BB962C8B-B14F-4D97-AF65-F5344CB8AC3E}">
        <p14:creationId xmlns:p14="http://schemas.microsoft.com/office/powerpoint/2010/main" val="19456904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Some useful web resources</a:t>
            </a:r>
            <a:endParaRPr lang="en-US" dirty="0"/>
          </a:p>
        </p:txBody>
      </p:sp>
      <p:sp>
        <p:nvSpPr>
          <p:cNvPr id="3" name="Content Placeholder 2"/>
          <p:cNvSpPr>
            <a:spLocks noGrp="1"/>
          </p:cNvSpPr>
          <p:nvPr>
            <p:ph idx="1"/>
          </p:nvPr>
        </p:nvSpPr>
        <p:spPr>
          <a:xfrm>
            <a:off x="1066800" y="1676400"/>
            <a:ext cx="7772400" cy="4267200"/>
          </a:xfrm>
          <a:solidFill>
            <a:schemeClr val="bg1"/>
          </a:solidFill>
        </p:spPr>
        <p:txBody>
          <a:bodyPr/>
          <a:lstStyle/>
          <a:p>
            <a:r>
              <a:rPr lang="en-US" dirty="0" smtClean="0">
                <a:solidFill>
                  <a:schemeClr val="tx2"/>
                </a:solidFill>
              </a:rPr>
              <a:t>The Resilience Alliance:</a:t>
            </a:r>
          </a:p>
          <a:p>
            <a:pPr lvl="1"/>
            <a:r>
              <a:rPr lang="en-US" sz="1800" dirty="0" smtClean="0">
                <a:solidFill>
                  <a:schemeClr val="tx2"/>
                </a:solidFill>
              </a:rPr>
              <a:t>www.resalliance.org</a:t>
            </a:r>
          </a:p>
          <a:p>
            <a:r>
              <a:rPr lang="en-US" dirty="0" smtClean="0">
                <a:solidFill>
                  <a:schemeClr val="tx2"/>
                </a:solidFill>
              </a:rPr>
              <a:t>Dashboard of Sustainability</a:t>
            </a:r>
          </a:p>
          <a:p>
            <a:pPr lvl="1"/>
            <a:r>
              <a:rPr lang="en-US" sz="1400" dirty="0">
                <a:solidFill>
                  <a:schemeClr val="tx2"/>
                </a:solidFill>
              </a:rPr>
              <a:t>http://</a:t>
            </a:r>
            <a:r>
              <a:rPr lang="en-US" sz="1400" dirty="0" smtClean="0">
                <a:solidFill>
                  <a:schemeClr val="tx2"/>
                </a:solidFill>
              </a:rPr>
              <a:t>www.iisd.org/cgsdi/dashboard.asp</a:t>
            </a:r>
            <a:endParaRPr lang="en-US" sz="1400" dirty="0">
              <a:solidFill>
                <a:schemeClr val="tx2"/>
              </a:solidFill>
            </a:endParaRPr>
          </a:p>
          <a:p>
            <a:r>
              <a:rPr lang="en-US" dirty="0" smtClean="0">
                <a:solidFill>
                  <a:schemeClr val="tx2"/>
                </a:solidFill>
              </a:rPr>
              <a:t>World Bank global atlas of statistics</a:t>
            </a:r>
          </a:p>
          <a:p>
            <a:pPr lvl="1"/>
            <a:r>
              <a:rPr lang="en-US" sz="1400" dirty="0">
                <a:solidFill>
                  <a:schemeClr val="tx2"/>
                </a:solidFill>
                <a:hlinkClick r:id="rId2"/>
              </a:rPr>
              <a:t>http://www.app.collinsindicate.com/worldbankatlas-global/en-us</a:t>
            </a:r>
            <a:endParaRPr lang="en-US" sz="1400" dirty="0">
              <a:solidFill>
                <a:schemeClr val="tx2"/>
              </a:solidFill>
            </a:endParaRPr>
          </a:p>
          <a:p>
            <a:r>
              <a:rPr lang="en-US" dirty="0" smtClean="0">
                <a:solidFill>
                  <a:schemeClr val="tx2"/>
                </a:solidFill>
              </a:rPr>
              <a:t>Statistical </a:t>
            </a:r>
            <a:r>
              <a:rPr lang="en-US" dirty="0">
                <a:solidFill>
                  <a:schemeClr val="tx2"/>
                </a:solidFill>
              </a:rPr>
              <a:t>Visualization tools (and other fun things)</a:t>
            </a:r>
          </a:p>
          <a:p>
            <a:pPr lvl="1"/>
            <a:r>
              <a:rPr lang="en-US" dirty="0">
                <a:solidFill>
                  <a:schemeClr val="tx2"/>
                </a:solidFill>
                <a:hlinkClick r:id="rId3"/>
              </a:rPr>
              <a:t>http://www.gapminder.org</a:t>
            </a:r>
            <a:r>
              <a:rPr lang="en-US" dirty="0" smtClean="0">
                <a:solidFill>
                  <a:schemeClr val="tx2"/>
                </a:solidFill>
                <a:hlinkClick r:id="rId3"/>
              </a:rPr>
              <a:t>/</a:t>
            </a:r>
            <a:endParaRPr lang="en-US" dirty="0" smtClean="0">
              <a:solidFill>
                <a:schemeClr val="tx2"/>
              </a:solidFill>
            </a:endParaRPr>
          </a:p>
          <a:p>
            <a:r>
              <a:rPr lang="en-US" dirty="0" smtClean="0">
                <a:solidFill>
                  <a:schemeClr val="tx2"/>
                </a:solidFill>
              </a:rPr>
              <a:t>FAO statistics</a:t>
            </a:r>
          </a:p>
          <a:p>
            <a:pPr lvl="1"/>
            <a:r>
              <a:rPr lang="en-US" dirty="0">
                <a:hlinkClick r:id="rId4"/>
              </a:rPr>
              <a:t>http://www.fao.org/corp/statistics/en/</a:t>
            </a:r>
            <a:endParaRPr lang="en-US" dirty="0">
              <a:solidFill>
                <a:schemeClr val="tx2"/>
              </a:solidFill>
            </a:endParaRPr>
          </a:p>
        </p:txBody>
      </p:sp>
    </p:spTree>
    <p:extLst>
      <p:ext uri="{BB962C8B-B14F-4D97-AF65-F5344CB8AC3E}">
        <p14:creationId xmlns:p14="http://schemas.microsoft.com/office/powerpoint/2010/main" val="26578538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9600" y="5218865"/>
            <a:ext cx="5791200" cy="584775"/>
          </a:xfrm>
          <a:prstGeom prst="rect">
            <a:avLst/>
          </a:prstGeom>
          <a:noFill/>
        </p:spPr>
        <p:txBody>
          <a:bodyPr wrap="square" rtlCol="0">
            <a:spAutoFit/>
          </a:bodyPr>
          <a:lstStyle/>
          <a:p>
            <a:pPr eaLnBrk="0" fontAlgn="base" hangingPunct="0">
              <a:spcBef>
                <a:spcPct val="0"/>
              </a:spcBef>
              <a:spcAft>
                <a:spcPct val="0"/>
              </a:spcAft>
            </a:pPr>
            <a:r>
              <a:rPr lang="en-US" sz="1600" dirty="0">
                <a:solidFill>
                  <a:srgbClr val="C2990E"/>
                </a:solidFill>
                <a:latin typeface="Lucida Sans" pitchFamily="34" charset="0"/>
                <a:ea typeface="Verdana" pitchFamily="34" charset="0"/>
                <a:cs typeface="Lucida Sans Unicode" pitchFamily="34" charset="0"/>
              </a:rPr>
              <a:t>Neil McRoberts  </a:t>
            </a:r>
          </a:p>
          <a:p>
            <a:pPr eaLnBrk="0" fontAlgn="base" hangingPunct="0">
              <a:spcBef>
                <a:spcPct val="0"/>
              </a:spcBef>
              <a:spcAft>
                <a:spcPct val="0"/>
              </a:spcAft>
            </a:pPr>
            <a:r>
              <a:rPr lang="en-US" sz="1600" dirty="0">
                <a:solidFill>
                  <a:srgbClr val="C2990E"/>
                </a:solidFill>
                <a:latin typeface="Lucida Sans" pitchFamily="34" charset="0"/>
                <a:ea typeface="Verdana" pitchFamily="34" charset="0"/>
                <a:cs typeface="Lucida Sans Unicode" pitchFamily="34" charset="0"/>
              </a:rPr>
              <a:t>Assistant Professor of Plant Pathology </a:t>
            </a:r>
          </a:p>
        </p:txBody>
      </p:sp>
      <p:sp>
        <p:nvSpPr>
          <p:cNvPr id="11" name="TextBox 10"/>
          <p:cNvSpPr txBox="1"/>
          <p:nvPr/>
        </p:nvSpPr>
        <p:spPr>
          <a:xfrm>
            <a:off x="609600" y="4777440"/>
            <a:ext cx="3505200" cy="338554"/>
          </a:xfrm>
          <a:prstGeom prst="rect">
            <a:avLst/>
          </a:prstGeom>
          <a:noFill/>
        </p:spPr>
        <p:txBody>
          <a:bodyPr wrap="square" rtlCol="0">
            <a:spAutoFit/>
          </a:bodyPr>
          <a:lstStyle/>
          <a:p>
            <a:pPr eaLnBrk="0" fontAlgn="base" hangingPunct="0">
              <a:spcBef>
                <a:spcPct val="0"/>
              </a:spcBef>
              <a:spcAft>
                <a:spcPct val="0"/>
              </a:spcAft>
            </a:pPr>
            <a:r>
              <a:rPr lang="en-US" sz="1600" dirty="0">
                <a:solidFill>
                  <a:srgbClr val="00386A"/>
                </a:solidFill>
                <a:latin typeface="Lucida Sans" pitchFamily="34" charset="0"/>
                <a:ea typeface="Verdana" pitchFamily="34" charset="0"/>
                <a:cs typeface="Lucida Sans Unicode" pitchFamily="34" charset="0"/>
              </a:rPr>
              <a:t>May 31, 2013</a:t>
            </a:r>
          </a:p>
        </p:txBody>
      </p:sp>
      <p:sp>
        <p:nvSpPr>
          <p:cNvPr id="12" name="Content Placeholder 2"/>
          <p:cNvSpPr txBox="1">
            <a:spLocks/>
          </p:cNvSpPr>
          <p:nvPr/>
        </p:nvSpPr>
        <p:spPr bwMode="auto">
          <a:xfrm>
            <a:off x="745067" y="2329701"/>
            <a:ext cx="5808133" cy="853357"/>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marL="342900" indent="-342900" algn="l" rtl="0" eaLnBrk="0" fontAlgn="base" hangingPunct="0">
              <a:spcBef>
                <a:spcPct val="20000"/>
              </a:spcBef>
              <a:spcAft>
                <a:spcPct val="0"/>
              </a:spcAft>
              <a:buChar char="•"/>
              <a:defRPr sz="2000" b="1">
                <a:solidFill>
                  <a:srgbClr val="002062"/>
                </a:solidFill>
                <a:latin typeface="Lucida Sans"/>
                <a:ea typeface="+mn-ea"/>
                <a:cs typeface="Lucida Sans"/>
              </a:defRPr>
            </a:lvl1pPr>
            <a:lvl2pPr marL="742950" indent="-285750" algn="l" rtl="0" eaLnBrk="0" fontAlgn="base" hangingPunct="0">
              <a:spcBef>
                <a:spcPct val="20000"/>
              </a:spcBef>
              <a:spcAft>
                <a:spcPct val="0"/>
              </a:spcAft>
              <a:buChar char="•"/>
              <a:defRPr sz="1600" b="1">
                <a:solidFill>
                  <a:srgbClr val="002062"/>
                </a:solidFill>
                <a:latin typeface="Lucida Sans"/>
                <a:ea typeface="ＭＳ Ｐゴシック" pitchFamily="-28" charset="-128"/>
                <a:cs typeface="Lucida Sans"/>
              </a:defRPr>
            </a:lvl2pPr>
            <a:lvl3pPr marL="1143000" indent="-228600" algn="l" rtl="0" eaLnBrk="0" fontAlgn="base" hangingPunct="0">
              <a:spcBef>
                <a:spcPct val="20000"/>
              </a:spcBef>
              <a:spcAft>
                <a:spcPct val="0"/>
              </a:spcAft>
              <a:buChar char="•"/>
              <a:defRPr sz="1600" b="1">
                <a:solidFill>
                  <a:srgbClr val="002062"/>
                </a:solidFill>
                <a:latin typeface="Lucida Sans"/>
                <a:ea typeface="ＭＳ Ｐゴシック" pitchFamily="-28" charset="-128"/>
                <a:cs typeface="Lucida Sans"/>
              </a:defRPr>
            </a:lvl3pPr>
            <a:lvl4pPr marL="1600200" indent="-228600" algn="l" rtl="0" eaLnBrk="0" fontAlgn="base" hangingPunct="0">
              <a:spcBef>
                <a:spcPct val="20000"/>
              </a:spcBef>
              <a:spcAft>
                <a:spcPct val="0"/>
              </a:spcAft>
              <a:buChar char="•"/>
              <a:defRPr sz="1600" b="1">
                <a:solidFill>
                  <a:srgbClr val="002062"/>
                </a:solidFill>
                <a:latin typeface="Lucida Sans"/>
                <a:ea typeface="ＭＳ Ｐゴシック" pitchFamily="-28" charset="-128"/>
                <a:cs typeface="Lucida Sans"/>
              </a:defRPr>
            </a:lvl4pPr>
            <a:lvl5pPr marL="2057400" indent="-228600" algn="l" rtl="0" eaLnBrk="0" fontAlgn="base" hangingPunct="0">
              <a:spcBef>
                <a:spcPct val="20000"/>
              </a:spcBef>
              <a:spcAft>
                <a:spcPct val="0"/>
              </a:spcAft>
              <a:buChar char="•"/>
              <a:defRPr sz="1600" b="1">
                <a:solidFill>
                  <a:srgbClr val="002062"/>
                </a:solidFill>
                <a:latin typeface="Lucida Sans"/>
                <a:ea typeface="ＭＳ Ｐゴシック" pitchFamily="-28" charset="-128"/>
                <a:cs typeface="Lucida Sans"/>
              </a:defRPr>
            </a:lvl5pPr>
            <a:lvl6pPr marL="2514600" indent="-228600" algn="l" rtl="0" eaLnBrk="0" fontAlgn="base" hangingPunct="0">
              <a:spcBef>
                <a:spcPct val="20000"/>
              </a:spcBef>
              <a:spcAft>
                <a:spcPct val="0"/>
              </a:spcAft>
              <a:buChar char="•"/>
              <a:defRPr sz="1600" b="1">
                <a:solidFill>
                  <a:srgbClr val="002062"/>
                </a:solidFill>
                <a:latin typeface="+mn-lt"/>
              </a:defRPr>
            </a:lvl6pPr>
            <a:lvl7pPr marL="2971800" indent="-228600" algn="l" rtl="0" eaLnBrk="0" fontAlgn="base" hangingPunct="0">
              <a:spcBef>
                <a:spcPct val="20000"/>
              </a:spcBef>
              <a:spcAft>
                <a:spcPct val="0"/>
              </a:spcAft>
              <a:buChar char="•"/>
              <a:defRPr sz="1600" b="1">
                <a:solidFill>
                  <a:srgbClr val="002062"/>
                </a:solidFill>
                <a:latin typeface="+mn-lt"/>
              </a:defRPr>
            </a:lvl7pPr>
            <a:lvl8pPr marL="3429000" indent="-228600" algn="l" rtl="0" eaLnBrk="0" fontAlgn="base" hangingPunct="0">
              <a:spcBef>
                <a:spcPct val="20000"/>
              </a:spcBef>
              <a:spcAft>
                <a:spcPct val="0"/>
              </a:spcAft>
              <a:buChar char="•"/>
              <a:defRPr sz="1600" b="1">
                <a:solidFill>
                  <a:srgbClr val="002062"/>
                </a:solidFill>
                <a:latin typeface="+mn-lt"/>
              </a:defRPr>
            </a:lvl8pPr>
            <a:lvl9pPr marL="3886200" indent="-228600" algn="l" rtl="0" eaLnBrk="0" fontAlgn="base" hangingPunct="0">
              <a:spcBef>
                <a:spcPct val="20000"/>
              </a:spcBef>
              <a:spcAft>
                <a:spcPct val="0"/>
              </a:spcAft>
              <a:buChar char="•"/>
              <a:defRPr sz="1600" b="1">
                <a:solidFill>
                  <a:srgbClr val="002062"/>
                </a:solidFill>
                <a:latin typeface="+mn-lt"/>
              </a:defRPr>
            </a:lvl9pPr>
          </a:lstStyle>
          <a:p>
            <a:pPr marL="0" indent="0" algn="r">
              <a:buFontTx/>
              <a:buNone/>
            </a:pPr>
            <a:r>
              <a:rPr lang="en-US" sz="2400" dirty="0" smtClean="0">
                <a:solidFill>
                  <a:srgbClr val="00386A"/>
                </a:solidFill>
                <a:latin typeface="Lucida Sans" pitchFamily="34" charset="0"/>
                <a:cs typeface="Lucida Sans Unicode" pitchFamily="34" charset="0"/>
              </a:rPr>
              <a:t>Sustainability:</a:t>
            </a:r>
            <a:endParaRPr lang="en-US" sz="2400" dirty="0">
              <a:solidFill>
                <a:srgbClr val="00386A"/>
              </a:solidFill>
              <a:latin typeface="Lucida Sans Unicode" pitchFamily="34" charset="0"/>
              <a:cs typeface="Lucida Sans Unicode" pitchFamily="34" charset="0"/>
            </a:endParaRPr>
          </a:p>
        </p:txBody>
      </p:sp>
      <p:sp>
        <p:nvSpPr>
          <p:cNvPr id="13" name="Title 5"/>
          <p:cNvSpPr txBox="1">
            <a:spLocks/>
          </p:cNvSpPr>
          <p:nvPr/>
        </p:nvSpPr>
        <p:spPr>
          <a:xfrm>
            <a:off x="609600" y="3657946"/>
            <a:ext cx="3962400" cy="903940"/>
          </a:xfrm>
          <a:prstGeom prst="rect">
            <a:avLst/>
          </a:prstGeom>
        </p:spPr>
        <p:txBody>
          <a:bodyPr vert="horz" lIns="91440" tIns="45720" rIns="91440" bIns="45720" rtlCol="0" anchor="t">
            <a:noAutofit/>
          </a:bodyPr>
          <a:lstStyle>
            <a:lvl1pPr algn="r" defTabSz="914400" rtl="0" eaLnBrk="1" latinLnBrk="0" hangingPunct="1">
              <a:spcBef>
                <a:spcPct val="0"/>
              </a:spcBef>
              <a:buNone/>
              <a:defRPr sz="2400" kern="1200" baseline="0">
                <a:solidFill>
                  <a:schemeClr val="accent1"/>
                </a:solidFill>
                <a:latin typeface="Verdana" pitchFamily="34" charset="0"/>
                <a:ea typeface="Verdana" pitchFamily="34" charset="0"/>
                <a:cs typeface="Verdana" pitchFamily="34" charset="0"/>
              </a:defRPr>
            </a:lvl1pPr>
          </a:lstStyle>
          <a:p>
            <a:pPr algn="l" fontAlgn="base">
              <a:lnSpc>
                <a:spcPts val="2800"/>
              </a:lnSpc>
              <a:spcAft>
                <a:spcPct val="0"/>
              </a:spcAft>
            </a:pPr>
            <a:r>
              <a:rPr lang="en-US" dirty="0" smtClean="0">
                <a:solidFill>
                  <a:srgbClr val="00386A"/>
                </a:solidFill>
                <a:latin typeface="Lucida Sans" pitchFamily="34" charset="0"/>
                <a:cs typeface="Lucida Sans Unicode" pitchFamily="34" charset="0"/>
              </a:rPr>
              <a:t>Questions?</a:t>
            </a:r>
            <a:endParaRPr lang="en-US" dirty="0">
              <a:solidFill>
                <a:srgbClr val="00386A"/>
              </a:solidFill>
              <a:latin typeface="Lucida Sans" pitchFamily="34" charset="0"/>
              <a:cs typeface="Lucida Sans Unicode" pitchFamily="34" charset="0"/>
            </a:endParaRPr>
          </a:p>
        </p:txBody>
      </p:sp>
      <p:sp>
        <p:nvSpPr>
          <p:cNvPr id="14" name="Content Placeholder 2"/>
          <p:cNvSpPr txBox="1">
            <a:spLocks/>
          </p:cNvSpPr>
          <p:nvPr/>
        </p:nvSpPr>
        <p:spPr bwMode="auto">
          <a:xfrm>
            <a:off x="2031999" y="3061562"/>
            <a:ext cx="6426201" cy="443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2000" b="1">
                <a:solidFill>
                  <a:srgbClr val="002062"/>
                </a:solidFill>
                <a:latin typeface="Lucida Sans"/>
                <a:ea typeface="+mn-ea"/>
                <a:cs typeface="Lucida Sans"/>
              </a:defRPr>
            </a:lvl1pPr>
            <a:lvl2pPr marL="742950" indent="-285750" algn="l" rtl="0" eaLnBrk="0" fontAlgn="base" hangingPunct="0">
              <a:spcBef>
                <a:spcPct val="20000"/>
              </a:spcBef>
              <a:spcAft>
                <a:spcPct val="0"/>
              </a:spcAft>
              <a:buChar char="•"/>
              <a:defRPr sz="1600" b="1">
                <a:solidFill>
                  <a:srgbClr val="002062"/>
                </a:solidFill>
                <a:latin typeface="Lucida Sans"/>
                <a:ea typeface="ＭＳ Ｐゴシック" pitchFamily="-28" charset="-128"/>
                <a:cs typeface="Lucida Sans"/>
              </a:defRPr>
            </a:lvl2pPr>
            <a:lvl3pPr marL="1143000" indent="-228600" algn="l" rtl="0" eaLnBrk="0" fontAlgn="base" hangingPunct="0">
              <a:spcBef>
                <a:spcPct val="20000"/>
              </a:spcBef>
              <a:spcAft>
                <a:spcPct val="0"/>
              </a:spcAft>
              <a:buChar char="•"/>
              <a:defRPr sz="1600" b="1">
                <a:solidFill>
                  <a:srgbClr val="002062"/>
                </a:solidFill>
                <a:latin typeface="Lucida Sans"/>
                <a:ea typeface="ＭＳ Ｐゴシック" pitchFamily="-28" charset="-128"/>
                <a:cs typeface="Lucida Sans"/>
              </a:defRPr>
            </a:lvl3pPr>
            <a:lvl4pPr marL="1600200" indent="-228600" algn="l" rtl="0" eaLnBrk="0" fontAlgn="base" hangingPunct="0">
              <a:spcBef>
                <a:spcPct val="20000"/>
              </a:spcBef>
              <a:spcAft>
                <a:spcPct val="0"/>
              </a:spcAft>
              <a:buChar char="•"/>
              <a:defRPr sz="1600" b="1">
                <a:solidFill>
                  <a:srgbClr val="002062"/>
                </a:solidFill>
                <a:latin typeface="Lucida Sans"/>
                <a:ea typeface="ＭＳ Ｐゴシック" pitchFamily="-28" charset="-128"/>
                <a:cs typeface="Lucida Sans"/>
              </a:defRPr>
            </a:lvl4pPr>
            <a:lvl5pPr marL="2057400" indent="-228600" algn="l" rtl="0" eaLnBrk="0" fontAlgn="base" hangingPunct="0">
              <a:spcBef>
                <a:spcPct val="20000"/>
              </a:spcBef>
              <a:spcAft>
                <a:spcPct val="0"/>
              </a:spcAft>
              <a:buChar char="•"/>
              <a:defRPr sz="1600" b="1">
                <a:solidFill>
                  <a:srgbClr val="002062"/>
                </a:solidFill>
                <a:latin typeface="Lucida Sans"/>
                <a:ea typeface="ＭＳ Ｐゴシック" pitchFamily="-28" charset="-128"/>
                <a:cs typeface="Lucida Sans"/>
              </a:defRPr>
            </a:lvl5pPr>
            <a:lvl6pPr marL="2514600" indent="-228600" algn="l" rtl="0" eaLnBrk="0" fontAlgn="base" hangingPunct="0">
              <a:spcBef>
                <a:spcPct val="20000"/>
              </a:spcBef>
              <a:spcAft>
                <a:spcPct val="0"/>
              </a:spcAft>
              <a:buChar char="•"/>
              <a:defRPr sz="1600" b="1">
                <a:solidFill>
                  <a:srgbClr val="002062"/>
                </a:solidFill>
                <a:latin typeface="+mn-lt"/>
              </a:defRPr>
            </a:lvl6pPr>
            <a:lvl7pPr marL="2971800" indent="-228600" algn="l" rtl="0" eaLnBrk="0" fontAlgn="base" hangingPunct="0">
              <a:spcBef>
                <a:spcPct val="20000"/>
              </a:spcBef>
              <a:spcAft>
                <a:spcPct val="0"/>
              </a:spcAft>
              <a:buChar char="•"/>
              <a:defRPr sz="1600" b="1">
                <a:solidFill>
                  <a:srgbClr val="002062"/>
                </a:solidFill>
                <a:latin typeface="+mn-lt"/>
              </a:defRPr>
            </a:lvl7pPr>
            <a:lvl8pPr marL="3429000" indent="-228600" algn="l" rtl="0" eaLnBrk="0" fontAlgn="base" hangingPunct="0">
              <a:spcBef>
                <a:spcPct val="20000"/>
              </a:spcBef>
              <a:spcAft>
                <a:spcPct val="0"/>
              </a:spcAft>
              <a:buChar char="•"/>
              <a:defRPr sz="1600" b="1">
                <a:solidFill>
                  <a:srgbClr val="002062"/>
                </a:solidFill>
                <a:latin typeface="+mn-lt"/>
              </a:defRPr>
            </a:lvl8pPr>
            <a:lvl9pPr marL="3886200" indent="-228600" algn="l" rtl="0" eaLnBrk="0" fontAlgn="base" hangingPunct="0">
              <a:spcBef>
                <a:spcPct val="20000"/>
              </a:spcBef>
              <a:spcAft>
                <a:spcPct val="0"/>
              </a:spcAft>
              <a:buChar char="•"/>
              <a:defRPr sz="1600" b="1">
                <a:solidFill>
                  <a:srgbClr val="002062"/>
                </a:solidFill>
                <a:latin typeface="+mn-lt"/>
              </a:defRPr>
            </a:lvl9pPr>
          </a:lstStyle>
          <a:p>
            <a:pPr marL="0" indent="0" algn="r">
              <a:buFontTx/>
              <a:buNone/>
            </a:pPr>
            <a:r>
              <a:rPr lang="en-US" sz="2400" dirty="0" smtClean="0">
                <a:solidFill>
                  <a:srgbClr val="C2990E"/>
                </a:solidFill>
                <a:latin typeface="Lucida Sans" pitchFamily="34" charset="0"/>
                <a:cs typeface="Lucida Sans Unicode" pitchFamily="34" charset="0"/>
              </a:rPr>
              <a:t>Linking Theory to Practice</a:t>
            </a:r>
            <a:endParaRPr lang="en-US" sz="2400" dirty="0">
              <a:solidFill>
                <a:srgbClr val="C2990E"/>
              </a:solidFill>
              <a:latin typeface="Lucida Sans Unicode" pitchFamily="34" charset="0"/>
              <a:cs typeface="Lucida Sans Unicode" pitchFamily="34" charset="0"/>
            </a:endParaRPr>
          </a:p>
        </p:txBody>
      </p:sp>
      <p:sp>
        <p:nvSpPr>
          <p:cNvPr id="2" name="Rounded Rectangle 1"/>
          <p:cNvSpPr/>
          <p:nvPr/>
        </p:nvSpPr>
        <p:spPr bwMode="auto">
          <a:xfrm>
            <a:off x="495299" y="800100"/>
            <a:ext cx="8467725" cy="1676400"/>
          </a:xfrm>
          <a:prstGeom prst="roundRect">
            <a:avLst/>
          </a:prstGeom>
          <a:solidFill>
            <a:schemeClr val="bg1">
              <a:lumMod val="90000"/>
              <a:lumOff val="10000"/>
            </a:schemeClr>
          </a:solidFill>
          <a:ln w="1587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012" y="986790"/>
            <a:ext cx="1544587"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2361" y="996315"/>
            <a:ext cx="2443459"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8346" y="958470"/>
            <a:ext cx="1676400" cy="1278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5375" y="1020091"/>
            <a:ext cx="1886320" cy="123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760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762000"/>
            <a:ext cx="7772400" cy="838200"/>
          </a:xfrm>
        </p:spPr>
        <p:txBody>
          <a:bodyPr/>
          <a:lstStyle/>
          <a:p>
            <a:r>
              <a:rPr lang="en-GB" dirty="0" smtClean="0"/>
              <a:t>Simple concepts, difficult science</a:t>
            </a:r>
          </a:p>
        </p:txBody>
      </p:sp>
      <p:sp>
        <p:nvSpPr>
          <p:cNvPr id="9219" name="Slide Number Placeholder 3"/>
          <p:cNvSpPr>
            <a:spLocks noGrp="1"/>
          </p:cNvSpPr>
          <p:nvPr>
            <p:ph type="sldNum" sz="quarter" idx="4294967295"/>
          </p:nvPr>
        </p:nvSpPr>
        <p:spPr>
          <a:xfrm>
            <a:off x="8416925" y="6454775"/>
            <a:ext cx="692150" cy="358775"/>
          </a:xfrm>
          <a:prstGeom prst="rect">
            <a:avLst/>
          </a:prstGeom>
          <a:noFill/>
        </p:spPr>
        <p:txBody>
          <a:bodyPr/>
          <a:lstStyle/>
          <a:p>
            <a:pPr eaLnBrk="0" fontAlgn="base" hangingPunct="0">
              <a:spcBef>
                <a:spcPct val="0"/>
              </a:spcBef>
              <a:spcAft>
                <a:spcPct val="0"/>
              </a:spcAft>
            </a:pPr>
            <a:fld id="{4432851B-A8FB-4BBB-A502-CD2A29FA836B}" type="slidenum">
              <a:rPr lang="en-US" sz="2400">
                <a:solidFill>
                  <a:srgbClr val="002855">
                    <a:lumMod val="90000"/>
                    <a:lumOff val="10000"/>
                  </a:srgbClr>
                </a:solidFill>
                <a:latin typeface="Times" pitchFamily="-28" charset="0"/>
              </a:rPr>
              <a:pPr eaLnBrk="0" fontAlgn="base" hangingPunct="0">
                <a:spcBef>
                  <a:spcPct val="0"/>
                </a:spcBef>
                <a:spcAft>
                  <a:spcPct val="0"/>
                </a:spcAft>
              </a:pPr>
              <a:t>5</a:t>
            </a:fld>
            <a:endParaRPr lang="en-US" sz="2400">
              <a:solidFill>
                <a:srgbClr val="002855">
                  <a:lumMod val="90000"/>
                  <a:lumOff val="10000"/>
                </a:srgbClr>
              </a:solidFill>
              <a:latin typeface="Times" pitchFamily="-28" charset="0"/>
            </a:endParaRPr>
          </a:p>
        </p:txBody>
      </p:sp>
      <p:pic>
        <p:nvPicPr>
          <p:cNvPr id="9220" name="Picture 2"/>
          <p:cNvPicPr>
            <a:picLocks noChangeAspect="1" noChangeArrowheads="1"/>
          </p:cNvPicPr>
          <p:nvPr/>
        </p:nvPicPr>
        <p:blipFill>
          <a:blip r:embed="rId2" cstate="print"/>
          <a:srcRect/>
          <a:stretch>
            <a:fillRect/>
          </a:stretch>
        </p:blipFill>
        <p:spPr bwMode="auto">
          <a:xfrm>
            <a:off x="2238375" y="2070100"/>
            <a:ext cx="4162425" cy="3929063"/>
          </a:xfrm>
          <a:prstGeom prst="rect">
            <a:avLst/>
          </a:prstGeom>
          <a:noFill/>
          <a:ln w="9525">
            <a:solidFill>
              <a:srgbClr val="7030A0"/>
            </a:solidFill>
            <a:miter lim="800000"/>
            <a:headEnd/>
            <a:tailEnd/>
          </a:ln>
        </p:spPr>
      </p:pic>
      <p:sp>
        <p:nvSpPr>
          <p:cNvPr id="14" name="TextBox 13"/>
          <p:cNvSpPr txBox="1"/>
          <p:nvPr/>
        </p:nvSpPr>
        <p:spPr>
          <a:xfrm>
            <a:off x="990600" y="1600200"/>
            <a:ext cx="6396366" cy="461665"/>
          </a:xfrm>
          <a:prstGeom prst="rect">
            <a:avLst/>
          </a:prstGeom>
          <a:noFill/>
        </p:spPr>
        <p:txBody>
          <a:bodyPr wrap="none">
            <a:spAutoFit/>
          </a:bodyPr>
          <a:lstStyle/>
          <a:p>
            <a:pPr eaLnBrk="0" fontAlgn="base" hangingPunct="0">
              <a:spcBef>
                <a:spcPct val="0"/>
              </a:spcBef>
              <a:spcAft>
                <a:spcPct val="0"/>
              </a:spcAft>
              <a:defRPr/>
            </a:pPr>
            <a:r>
              <a:rPr lang="en-GB" sz="2400" b="1" dirty="0">
                <a:solidFill>
                  <a:srgbClr val="002855">
                    <a:lumMod val="90000"/>
                    <a:lumOff val="10000"/>
                  </a:srgbClr>
                </a:solidFill>
                <a:latin typeface="Times" pitchFamily="-28" charset="0"/>
              </a:rPr>
              <a:t>It is not easy to compare these domains directly</a:t>
            </a:r>
          </a:p>
        </p:txBody>
      </p:sp>
    </p:spTree>
    <p:extLst>
      <p:ext uri="{BB962C8B-B14F-4D97-AF65-F5344CB8AC3E}">
        <p14:creationId xmlns:p14="http://schemas.microsoft.com/office/powerpoint/2010/main" val="2989010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sz="2800" dirty="0" smtClean="0"/>
              <a:t>Scientists: sometimes we don’t help our rationale be understood</a:t>
            </a:r>
          </a:p>
        </p:txBody>
      </p:sp>
      <p:sp>
        <p:nvSpPr>
          <p:cNvPr id="6147" name="Slide Number Placeholder 2"/>
          <p:cNvSpPr>
            <a:spLocks noGrp="1"/>
          </p:cNvSpPr>
          <p:nvPr>
            <p:ph type="sldNum" sz="quarter" idx="4294967295"/>
          </p:nvPr>
        </p:nvSpPr>
        <p:spPr>
          <a:xfrm>
            <a:off x="8416925" y="6454775"/>
            <a:ext cx="692150" cy="358775"/>
          </a:xfrm>
          <a:prstGeom prst="rect">
            <a:avLst/>
          </a:prstGeom>
          <a:noFill/>
        </p:spPr>
        <p:txBody>
          <a:bodyPr/>
          <a:lstStyle/>
          <a:p>
            <a:pPr eaLnBrk="0" fontAlgn="base" hangingPunct="0">
              <a:spcBef>
                <a:spcPct val="0"/>
              </a:spcBef>
              <a:spcAft>
                <a:spcPct val="0"/>
              </a:spcAft>
            </a:pPr>
            <a:fld id="{AACB3B37-E5FE-4F01-8CEE-6AC320C90E18}" type="slidenum">
              <a:rPr lang="en-US" sz="2400">
                <a:solidFill>
                  <a:srgbClr val="002855">
                    <a:lumMod val="90000"/>
                    <a:lumOff val="10000"/>
                  </a:srgbClr>
                </a:solidFill>
                <a:latin typeface="Times" pitchFamily="-28" charset="0"/>
              </a:rPr>
              <a:pPr eaLnBrk="0" fontAlgn="base" hangingPunct="0">
                <a:spcBef>
                  <a:spcPct val="0"/>
                </a:spcBef>
                <a:spcAft>
                  <a:spcPct val="0"/>
                </a:spcAft>
              </a:pPr>
              <a:t>6</a:t>
            </a:fld>
            <a:endParaRPr lang="en-US" sz="2400">
              <a:solidFill>
                <a:srgbClr val="002855">
                  <a:lumMod val="90000"/>
                  <a:lumOff val="10000"/>
                </a:srgbClr>
              </a:solidFill>
              <a:latin typeface="Times" pitchFamily="-28" charset="0"/>
            </a:endParaRPr>
          </a:p>
        </p:txBody>
      </p:sp>
      <p:pic>
        <p:nvPicPr>
          <p:cNvPr id="6149" name="Picture 4" descr="larson_espagnol.jpg"/>
          <p:cNvPicPr>
            <a:picLocks noChangeAspect="1"/>
          </p:cNvPicPr>
          <p:nvPr/>
        </p:nvPicPr>
        <p:blipFill>
          <a:blip r:embed="rId2" cstate="print"/>
          <a:srcRect/>
          <a:stretch>
            <a:fillRect/>
          </a:stretch>
        </p:blipFill>
        <p:spPr bwMode="auto">
          <a:xfrm>
            <a:off x="381000" y="1962150"/>
            <a:ext cx="2484502" cy="2971800"/>
          </a:xfrm>
          <a:prstGeom prst="rect">
            <a:avLst/>
          </a:prstGeom>
          <a:noFill/>
          <a:ln w="9525">
            <a:noFill/>
            <a:miter lim="800000"/>
            <a:headEnd/>
            <a:tailEnd/>
          </a:ln>
        </p:spPr>
      </p:pic>
      <p:pic>
        <p:nvPicPr>
          <p:cNvPr id="6150" name="Picture 5" descr="larson_dogs.jpg"/>
          <p:cNvPicPr>
            <a:picLocks noChangeAspect="1"/>
          </p:cNvPicPr>
          <p:nvPr/>
        </p:nvPicPr>
        <p:blipFill>
          <a:blip r:embed="rId3" cstate="print"/>
          <a:srcRect/>
          <a:stretch>
            <a:fillRect/>
          </a:stretch>
        </p:blipFill>
        <p:spPr bwMode="auto">
          <a:xfrm>
            <a:off x="6400800" y="1828800"/>
            <a:ext cx="2452686" cy="3314283"/>
          </a:xfrm>
          <a:prstGeom prst="rect">
            <a:avLst/>
          </a:prstGeom>
          <a:noFill/>
          <a:ln w="9525">
            <a:noFill/>
            <a:miter lim="800000"/>
            <a:headEnd/>
            <a:tailEnd/>
          </a:ln>
        </p:spPr>
      </p:pic>
      <p:graphicFrame>
        <p:nvGraphicFramePr>
          <p:cNvPr id="2" name="Diagram 1"/>
          <p:cNvGraphicFramePr/>
          <p:nvPr>
            <p:extLst>
              <p:ext uri="{D42A27DB-BD31-4B8C-83A1-F6EECF244321}">
                <p14:modId xmlns:p14="http://schemas.microsoft.com/office/powerpoint/2010/main" val="3992634905"/>
              </p:ext>
            </p:extLst>
          </p:nvPr>
        </p:nvGraphicFramePr>
        <p:xfrm>
          <a:off x="3124200" y="1295400"/>
          <a:ext cx="2819400" cy="274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2789302" y="3642152"/>
            <a:ext cx="3916298" cy="1200329"/>
          </a:xfrm>
          <a:prstGeom prst="rect">
            <a:avLst/>
          </a:prstGeom>
          <a:noFill/>
        </p:spPr>
        <p:txBody>
          <a:bodyPr wrap="square" rtlCol="0">
            <a:spAutoFit/>
          </a:bodyPr>
          <a:lstStyle/>
          <a:p>
            <a:pPr algn="ctr" eaLnBrk="0" fontAlgn="base" hangingPunct="0">
              <a:spcBef>
                <a:spcPct val="0"/>
              </a:spcBef>
              <a:spcAft>
                <a:spcPct val="0"/>
              </a:spcAft>
            </a:pPr>
            <a:r>
              <a:rPr lang="en-US" sz="2400" b="1" dirty="0">
                <a:solidFill>
                  <a:srgbClr val="C99700">
                    <a:lumMod val="60000"/>
                    <a:lumOff val="40000"/>
                  </a:srgbClr>
                </a:solidFill>
                <a:latin typeface="Times" pitchFamily="-28" charset="0"/>
              </a:rPr>
              <a:t>Guard against the</a:t>
            </a:r>
            <a:br>
              <a:rPr lang="en-US" sz="2400" b="1" dirty="0">
                <a:solidFill>
                  <a:srgbClr val="C99700">
                    <a:lumMod val="60000"/>
                    <a:lumOff val="40000"/>
                  </a:srgbClr>
                </a:solidFill>
                <a:latin typeface="Times" pitchFamily="-28" charset="0"/>
              </a:rPr>
            </a:br>
            <a:r>
              <a:rPr lang="en-US" sz="2400" b="1" dirty="0">
                <a:solidFill>
                  <a:srgbClr val="C99700">
                    <a:lumMod val="60000"/>
                    <a:lumOff val="40000"/>
                  </a:srgbClr>
                </a:solidFill>
                <a:latin typeface="Times" pitchFamily="-28" charset="0"/>
              </a:rPr>
              <a:t>“</a:t>
            </a:r>
            <a:r>
              <a:rPr lang="en-US" sz="2400" b="1" i="1" dirty="0">
                <a:solidFill>
                  <a:srgbClr val="C99700">
                    <a:lumMod val="60000"/>
                    <a:lumOff val="40000"/>
                  </a:srgbClr>
                </a:solidFill>
                <a:latin typeface="Times" pitchFamily="-28" charset="0"/>
              </a:rPr>
              <a:t>progressive policy wonk</a:t>
            </a:r>
            <a:r>
              <a:rPr lang="en-US" sz="2400" b="1" dirty="0">
                <a:solidFill>
                  <a:srgbClr val="C99700">
                    <a:lumMod val="60000"/>
                    <a:lumOff val="40000"/>
                  </a:srgbClr>
                </a:solidFill>
                <a:latin typeface="Times" pitchFamily="-28" charset="0"/>
              </a:rPr>
              <a:t> effect” </a:t>
            </a:r>
          </a:p>
        </p:txBody>
      </p:sp>
      <p:grpSp>
        <p:nvGrpSpPr>
          <p:cNvPr id="8" name="Group 7"/>
          <p:cNvGrpSpPr/>
          <p:nvPr/>
        </p:nvGrpSpPr>
        <p:grpSpPr>
          <a:xfrm>
            <a:off x="2026442" y="5314950"/>
            <a:ext cx="5669757" cy="1532573"/>
            <a:chOff x="2712242" y="5181600"/>
            <a:chExt cx="5669757" cy="1532573"/>
          </a:xfrm>
        </p:grpSpPr>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0999" y="5596091"/>
              <a:ext cx="2057400" cy="375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301" y="5933455"/>
              <a:ext cx="5410200" cy="42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712242" y="6314063"/>
              <a:ext cx="5669757" cy="400110"/>
            </a:xfrm>
            <a:prstGeom prst="rect">
              <a:avLst/>
            </a:prstGeom>
            <a:solidFill>
              <a:schemeClr val="bg1"/>
            </a:solidFill>
          </p:spPr>
          <p:txBody>
            <a:bodyPr wrap="square">
              <a:spAutoFit/>
            </a:bodyPr>
            <a:lstStyle/>
            <a:p>
              <a:pPr algn="ctr" eaLnBrk="0" fontAlgn="base" hangingPunct="0">
                <a:spcBef>
                  <a:spcPct val="0"/>
                </a:spcBef>
                <a:spcAft>
                  <a:spcPct val="0"/>
                </a:spcAft>
              </a:pPr>
              <a:r>
                <a:rPr lang="en-US" sz="2000" dirty="0">
                  <a:solidFill>
                    <a:srgbClr val="002855">
                      <a:lumMod val="90000"/>
                      <a:lumOff val="10000"/>
                    </a:srgbClr>
                  </a:solidFill>
                  <a:latin typeface="Times" pitchFamily="-28" charset="0"/>
                  <a:hlinkClick r:id="rId11"/>
                </a:rPr>
                <a:t>http://www.fao.org/docrep/008/y5983e/y5983e10.htm</a:t>
              </a:r>
              <a:endParaRPr lang="en-US" sz="2000" dirty="0">
                <a:solidFill>
                  <a:srgbClr val="002855">
                    <a:lumMod val="90000"/>
                    <a:lumOff val="10000"/>
                  </a:srgbClr>
                </a:solidFill>
                <a:latin typeface="Times" pitchFamily="-28" charset="0"/>
              </a:endParaRPr>
            </a:p>
          </p:txBody>
        </p:sp>
        <p:sp>
          <p:nvSpPr>
            <p:cNvPr id="7" name="TextBox 6"/>
            <p:cNvSpPr txBox="1"/>
            <p:nvPr/>
          </p:nvSpPr>
          <p:spPr>
            <a:xfrm>
              <a:off x="2981986" y="5181600"/>
              <a:ext cx="4721357" cy="400110"/>
            </a:xfrm>
            <a:prstGeom prst="rect">
              <a:avLst/>
            </a:prstGeom>
            <a:noFill/>
          </p:spPr>
          <p:txBody>
            <a:bodyPr wrap="none" rtlCol="0">
              <a:spAutoFit/>
            </a:bodyPr>
            <a:lstStyle/>
            <a:p>
              <a:pPr eaLnBrk="0" fontAlgn="base" hangingPunct="0">
                <a:spcBef>
                  <a:spcPct val="0"/>
                </a:spcBef>
                <a:spcAft>
                  <a:spcPct val="0"/>
                </a:spcAft>
              </a:pPr>
              <a:r>
                <a:rPr lang="en-US" sz="2000" dirty="0" err="1">
                  <a:solidFill>
                    <a:srgbClr val="002855">
                      <a:lumMod val="90000"/>
                      <a:lumOff val="10000"/>
                    </a:srgbClr>
                  </a:solidFill>
                  <a:latin typeface="Times" pitchFamily="-28" charset="0"/>
                </a:rPr>
                <a:t>Niels</a:t>
              </a:r>
              <a:r>
                <a:rPr lang="en-US" sz="2000" dirty="0">
                  <a:solidFill>
                    <a:srgbClr val="002855">
                      <a:lumMod val="90000"/>
                      <a:lumOff val="10000"/>
                    </a:srgbClr>
                  </a:solidFill>
                  <a:latin typeface="Times" pitchFamily="-28" charset="0"/>
                </a:rPr>
                <a:t> </a:t>
              </a:r>
              <a:r>
                <a:rPr lang="en-US" sz="2000" dirty="0" err="1">
                  <a:solidFill>
                    <a:srgbClr val="002855">
                      <a:lumMod val="90000"/>
                      <a:lumOff val="10000"/>
                    </a:srgbClr>
                  </a:solidFill>
                  <a:latin typeface="Times" pitchFamily="-28" charset="0"/>
                </a:rPr>
                <a:t>Roling</a:t>
              </a:r>
              <a:r>
                <a:rPr lang="en-US" sz="2000" dirty="0">
                  <a:solidFill>
                    <a:srgbClr val="002855">
                      <a:lumMod val="90000"/>
                      <a:lumOff val="10000"/>
                    </a:srgbClr>
                  </a:solidFill>
                  <a:latin typeface="Times" pitchFamily="-28" charset="0"/>
                </a:rPr>
                <a:t> “the progressive farmer effect”</a:t>
              </a:r>
            </a:p>
          </p:txBody>
        </p:sp>
      </p:grpSp>
    </p:spTree>
    <p:extLst>
      <p:ext uri="{BB962C8B-B14F-4D97-AF65-F5344CB8AC3E}">
        <p14:creationId xmlns:p14="http://schemas.microsoft.com/office/powerpoint/2010/main" val="1307706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take-home</a:t>
            </a:r>
            <a:endParaRPr lang="en-US" dirty="0"/>
          </a:p>
        </p:txBody>
      </p:sp>
      <p:sp>
        <p:nvSpPr>
          <p:cNvPr id="3" name="Content Placeholder 2"/>
          <p:cNvSpPr>
            <a:spLocks noGrp="1"/>
          </p:cNvSpPr>
          <p:nvPr>
            <p:ph idx="1"/>
          </p:nvPr>
        </p:nvSpPr>
        <p:spPr>
          <a:xfrm>
            <a:off x="685800" y="1981200"/>
            <a:ext cx="7772400" cy="1752600"/>
          </a:xfrm>
        </p:spPr>
        <p:txBody>
          <a:bodyPr/>
          <a:lstStyle/>
          <a:p>
            <a:r>
              <a:rPr lang="en-US" sz="2400" dirty="0" smtClean="0"/>
              <a:t>Give clear, technical definitions of important terms and stick to them to anchor the wider discussion in science</a:t>
            </a:r>
          </a:p>
          <a:p>
            <a:endParaRPr lang="en-US" sz="2400" dirty="0"/>
          </a:p>
          <a:p>
            <a:r>
              <a:rPr lang="en-US" sz="2400" dirty="0" smtClean="0"/>
              <a:t>Particularly, Sustainability and Resilience</a:t>
            </a:r>
            <a:endParaRPr lang="en-US" sz="2400" dirty="0"/>
          </a:p>
        </p:txBody>
      </p:sp>
    </p:spTree>
    <p:extLst>
      <p:ext uri="{BB962C8B-B14F-4D97-AF65-F5344CB8AC3E}">
        <p14:creationId xmlns:p14="http://schemas.microsoft.com/office/powerpoint/2010/main" val="4174517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Retaining the core meaning of sustainability</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628103"/>
            <a:ext cx="3276600" cy="1900009"/>
          </a:xfrm>
          <a:prstGeom prst="rect">
            <a:avLst/>
          </a:prstGeom>
          <a:noFill/>
          <a:ln>
            <a:noFill/>
          </a:ln>
          <a:effectLst>
            <a:outerShdw blurRad="482600" dist="114300" dir="8760000" sx="87000" sy="87000" algn="ctr" rotWithShape="0">
              <a:srgbClr val="000000">
                <a:alpha val="98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742768"/>
            <a:ext cx="3275598" cy="1756229"/>
          </a:xfrm>
          <a:prstGeom prst="rect">
            <a:avLst/>
          </a:prstGeom>
          <a:noFill/>
          <a:ln>
            <a:noFill/>
          </a:ln>
          <a:effectLst>
            <a:outerShdw blurRad="482600" dist="114300" dir="8760000" sx="87000" sy="87000" algn="ctr" rotWithShape="0">
              <a:srgbClr val="000000">
                <a:alpha val="98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2011426"/>
            <a:ext cx="4724400" cy="2876822"/>
          </a:xfrm>
          <a:prstGeom prst="rect">
            <a:avLst/>
          </a:prstGeom>
          <a:noFill/>
          <a:ln w="38100">
            <a:noFill/>
            <a:miter lim="800000"/>
            <a:headEnd/>
            <a:tailEnd/>
          </a:ln>
          <a:effectLst>
            <a:outerShdw blurRad="482600" dist="114300" dir="8760000" sx="87000" sy="87000" algn="ctr" rotWithShape="0">
              <a:srgbClr val="000000">
                <a:alpha val="98000"/>
              </a:srgbClr>
            </a:outerShdw>
          </a:effectLst>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5535869"/>
            <a:ext cx="3248025" cy="933450"/>
          </a:xfrm>
          <a:prstGeom prst="rect">
            <a:avLst/>
          </a:prstGeom>
          <a:noFill/>
          <a:ln w="38100">
            <a:noFill/>
            <a:miter lim="800000"/>
            <a:headEnd/>
            <a:tailEnd/>
          </a:ln>
          <a:effectLst>
            <a:outerShdw blurRad="482600" dist="114300" dir="8760000" sx="87000" sy="87000" algn="ctr" rotWithShape="0">
              <a:srgbClr val="000000">
                <a:alpha val="98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15002" y="6553200"/>
            <a:ext cx="2390398"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002855"/>
                </a:solidFill>
                <a:latin typeface="Times" pitchFamily="-28" charset="0"/>
              </a:rPr>
              <a:t>Sustainability at time, </a:t>
            </a:r>
            <a:r>
              <a:rPr lang="en-US" i="1" dirty="0">
                <a:solidFill>
                  <a:srgbClr val="002855"/>
                </a:solidFill>
                <a:latin typeface="Times" pitchFamily="-28" charset="0"/>
              </a:rPr>
              <a:t>T</a:t>
            </a:r>
          </a:p>
        </p:txBody>
      </p:sp>
      <p:sp>
        <p:nvSpPr>
          <p:cNvPr id="10" name="TextBox 9"/>
          <p:cNvSpPr txBox="1"/>
          <p:nvPr/>
        </p:nvSpPr>
        <p:spPr>
          <a:xfrm>
            <a:off x="4177550" y="5029200"/>
            <a:ext cx="3435556"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002855"/>
                </a:solidFill>
                <a:latin typeface="Times" pitchFamily="-28" charset="0"/>
              </a:rPr>
              <a:t>Instantaneous probability of failure</a:t>
            </a:r>
            <a:endParaRPr lang="en-US" i="1" dirty="0">
              <a:solidFill>
                <a:srgbClr val="002855"/>
              </a:solidFill>
              <a:latin typeface="Times" pitchFamily="-28" charset="0"/>
            </a:endParaRPr>
          </a:p>
        </p:txBody>
      </p:sp>
      <p:sp>
        <p:nvSpPr>
          <p:cNvPr id="11" name="TextBox 10"/>
          <p:cNvSpPr txBox="1"/>
          <p:nvPr/>
        </p:nvSpPr>
        <p:spPr>
          <a:xfrm>
            <a:off x="6777634" y="6548284"/>
            <a:ext cx="2108269" cy="369332"/>
          </a:xfrm>
          <a:prstGeom prst="rect">
            <a:avLst/>
          </a:prstGeom>
          <a:noFill/>
        </p:spPr>
        <p:txBody>
          <a:bodyPr wrap="none" rtlCol="0">
            <a:spAutoFit/>
          </a:bodyPr>
          <a:lstStyle/>
          <a:p>
            <a:pPr eaLnBrk="0" fontAlgn="base" hangingPunct="0">
              <a:spcBef>
                <a:spcPct val="0"/>
              </a:spcBef>
              <a:spcAft>
                <a:spcPct val="0"/>
              </a:spcAft>
            </a:pPr>
            <a:r>
              <a:rPr lang="en-US" dirty="0">
                <a:solidFill>
                  <a:srgbClr val="002855"/>
                </a:solidFill>
                <a:latin typeface="Times" pitchFamily="-28" charset="0"/>
              </a:rPr>
              <a:t>Threshold for failure</a:t>
            </a:r>
            <a:endParaRPr lang="en-US" i="1" dirty="0">
              <a:solidFill>
                <a:srgbClr val="002855"/>
              </a:solidFill>
              <a:latin typeface="Times" pitchFamily="-28" charset="0"/>
            </a:endParaRPr>
          </a:p>
        </p:txBody>
      </p:sp>
      <p:sp>
        <p:nvSpPr>
          <p:cNvPr id="7" name="Freeform 6"/>
          <p:cNvSpPr/>
          <p:nvPr/>
        </p:nvSpPr>
        <p:spPr bwMode="auto">
          <a:xfrm>
            <a:off x="6676103" y="5358581"/>
            <a:ext cx="453877" cy="491613"/>
          </a:xfrm>
          <a:custGeom>
            <a:avLst/>
            <a:gdLst>
              <a:gd name="connsiteX0" fmla="*/ 0 w 453877"/>
              <a:gd name="connsiteY0" fmla="*/ 0 h 491613"/>
              <a:gd name="connsiteX1" fmla="*/ 314632 w 453877"/>
              <a:gd name="connsiteY1" fmla="*/ 88490 h 491613"/>
              <a:gd name="connsiteX2" fmla="*/ 452284 w 453877"/>
              <a:gd name="connsiteY2" fmla="*/ 157316 h 491613"/>
              <a:gd name="connsiteX3" fmla="*/ 393291 w 453877"/>
              <a:gd name="connsiteY3" fmla="*/ 491613 h 491613"/>
            </a:gdLst>
            <a:ahLst/>
            <a:cxnLst>
              <a:cxn ang="0">
                <a:pos x="connsiteX0" y="connsiteY0"/>
              </a:cxn>
              <a:cxn ang="0">
                <a:pos x="connsiteX1" y="connsiteY1"/>
              </a:cxn>
              <a:cxn ang="0">
                <a:pos x="connsiteX2" y="connsiteY2"/>
              </a:cxn>
              <a:cxn ang="0">
                <a:pos x="connsiteX3" y="connsiteY3"/>
              </a:cxn>
            </a:cxnLst>
            <a:rect l="l" t="t" r="r" b="b"/>
            <a:pathLst>
              <a:path w="453877" h="491613">
                <a:moveTo>
                  <a:pt x="0" y="0"/>
                </a:moveTo>
                <a:cubicBezTo>
                  <a:pt x="119625" y="31135"/>
                  <a:pt x="239251" y="62271"/>
                  <a:pt x="314632" y="88490"/>
                </a:cubicBezTo>
                <a:cubicBezTo>
                  <a:pt x="390013" y="114709"/>
                  <a:pt x="439174" y="90129"/>
                  <a:pt x="452284" y="157316"/>
                </a:cubicBezTo>
                <a:cubicBezTo>
                  <a:pt x="465394" y="224503"/>
                  <a:pt x="393291" y="491613"/>
                  <a:pt x="393291" y="491613"/>
                </a:cubicBezTo>
              </a:path>
            </a:pathLst>
          </a:custGeom>
          <a:noFill/>
          <a:ln w="19050" cap="flat" cmpd="sng" algn="ctr">
            <a:solidFill>
              <a:schemeClr val="bg2"/>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sp>
        <p:nvSpPr>
          <p:cNvPr id="14" name="Freeform 13"/>
          <p:cNvSpPr/>
          <p:nvPr/>
        </p:nvSpPr>
        <p:spPr bwMode="auto">
          <a:xfrm rot="14905697">
            <a:off x="4481480" y="5957236"/>
            <a:ext cx="453877" cy="674317"/>
          </a:xfrm>
          <a:custGeom>
            <a:avLst/>
            <a:gdLst>
              <a:gd name="connsiteX0" fmla="*/ 0 w 453877"/>
              <a:gd name="connsiteY0" fmla="*/ 0 h 491613"/>
              <a:gd name="connsiteX1" fmla="*/ 314632 w 453877"/>
              <a:gd name="connsiteY1" fmla="*/ 88490 h 491613"/>
              <a:gd name="connsiteX2" fmla="*/ 452284 w 453877"/>
              <a:gd name="connsiteY2" fmla="*/ 157316 h 491613"/>
              <a:gd name="connsiteX3" fmla="*/ 393291 w 453877"/>
              <a:gd name="connsiteY3" fmla="*/ 491613 h 491613"/>
            </a:gdLst>
            <a:ahLst/>
            <a:cxnLst>
              <a:cxn ang="0">
                <a:pos x="connsiteX0" y="connsiteY0"/>
              </a:cxn>
              <a:cxn ang="0">
                <a:pos x="connsiteX1" y="connsiteY1"/>
              </a:cxn>
              <a:cxn ang="0">
                <a:pos x="connsiteX2" y="connsiteY2"/>
              </a:cxn>
              <a:cxn ang="0">
                <a:pos x="connsiteX3" y="connsiteY3"/>
              </a:cxn>
            </a:cxnLst>
            <a:rect l="l" t="t" r="r" b="b"/>
            <a:pathLst>
              <a:path w="453877" h="491613">
                <a:moveTo>
                  <a:pt x="0" y="0"/>
                </a:moveTo>
                <a:cubicBezTo>
                  <a:pt x="119625" y="31135"/>
                  <a:pt x="239251" y="62271"/>
                  <a:pt x="314632" y="88490"/>
                </a:cubicBezTo>
                <a:cubicBezTo>
                  <a:pt x="390013" y="114709"/>
                  <a:pt x="439174" y="90129"/>
                  <a:pt x="452284" y="157316"/>
                </a:cubicBezTo>
                <a:cubicBezTo>
                  <a:pt x="465394" y="224503"/>
                  <a:pt x="393291" y="491613"/>
                  <a:pt x="393291" y="491613"/>
                </a:cubicBezTo>
              </a:path>
            </a:pathLst>
          </a:custGeom>
          <a:noFill/>
          <a:ln w="19050" cap="flat" cmpd="sng" algn="ctr">
            <a:solidFill>
              <a:schemeClr val="bg2"/>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sp>
        <p:nvSpPr>
          <p:cNvPr id="15" name="Freeform 14"/>
          <p:cNvSpPr/>
          <p:nvPr/>
        </p:nvSpPr>
        <p:spPr bwMode="auto">
          <a:xfrm rot="12897673">
            <a:off x="7055851" y="6195751"/>
            <a:ext cx="443125" cy="356016"/>
          </a:xfrm>
          <a:custGeom>
            <a:avLst/>
            <a:gdLst>
              <a:gd name="connsiteX0" fmla="*/ 0 w 453877"/>
              <a:gd name="connsiteY0" fmla="*/ 0 h 491613"/>
              <a:gd name="connsiteX1" fmla="*/ 314632 w 453877"/>
              <a:gd name="connsiteY1" fmla="*/ 88490 h 491613"/>
              <a:gd name="connsiteX2" fmla="*/ 452284 w 453877"/>
              <a:gd name="connsiteY2" fmla="*/ 157316 h 491613"/>
              <a:gd name="connsiteX3" fmla="*/ 393291 w 453877"/>
              <a:gd name="connsiteY3" fmla="*/ 491613 h 491613"/>
            </a:gdLst>
            <a:ahLst/>
            <a:cxnLst>
              <a:cxn ang="0">
                <a:pos x="connsiteX0" y="connsiteY0"/>
              </a:cxn>
              <a:cxn ang="0">
                <a:pos x="connsiteX1" y="connsiteY1"/>
              </a:cxn>
              <a:cxn ang="0">
                <a:pos x="connsiteX2" y="connsiteY2"/>
              </a:cxn>
              <a:cxn ang="0">
                <a:pos x="connsiteX3" y="connsiteY3"/>
              </a:cxn>
            </a:cxnLst>
            <a:rect l="l" t="t" r="r" b="b"/>
            <a:pathLst>
              <a:path w="453877" h="491613">
                <a:moveTo>
                  <a:pt x="0" y="0"/>
                </a:moveTo>
                <a:cubicBezTo>
                  <a:pt x="119625" y="31135"/>
                  <a:pt x="239251" y="62271"/>
                  <a:pt x="314632" y="88490"/>
                </a:cubicBezTo>
                <a:cubicBezTo>
                  <a:pt x="390013" y="114709"/>
                  <a:pt x="439174" y="90129"/>
                  <a:pt x="452284" y="157316"/>
                </a:cubicBezTo>
                <a:cubicBezTo>
                  <a:pt x="465394" y="224503"/>
                  <a:pt x="393291" y="491613"/>
                  <a:pt x="393291" y="491613"/>
                </a:cubicBezTo>
              </a:path>
            </a:pathLst>
          </a:custGeom>
          <a:noFill/>
          <a:ln w="19050" cap="flat" cmpd="sng" algn="ctr">
            <a:solidFill>
              <a:schemeClr val="bg2"/>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latin typeface="Times" pitchFamily="1" charset="0"/>
            </a:endParaRPr>
          </a:p>
        </p:txBody>
      </p:sp>
    </p:spTree>
    <p:extLst>
      <p:ext uri="{BB962C8B-B14F-4D97-AF65-F5344CB8AC3E}">
        <p14:creationId xmlns:p14="http://schemas.microsoft.com/office/powerpoint/2010/main" val="1102137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533400" y="1752600"/>
            <a:ext cx="7920037" cy="4114800"/>
          </a:xfrm>
          <a:noFill/>
        </p:spPr>
        <p:txBody>
          <a:bodyPr/>
          <a:lstStyle/>
          <a:p>
            <a:pPr marL="609600" indent="-609600" eaLnBrk="1" hangingPunct="1">
              <a:lnSpc>
                <a:spcPct val="110000"/>
              </a:lnSpc>
              <a:buFontTx/>
              <a:buAutoNum type="arabicPeriod"/>
            </a:pPr>
            <a:r>
              <a:rPr lang="en-GB" dirty="0" smtClean="0">
                <a:solidFill>
                  <a:srgbClr val="800080"/>
                </a:solidFill>
                <a:latin typeface="Gill Sans" pitchFamily="34" charset="0"/>
              </a:rPr>
              <a:t>Holistic, inter-disciplinary</a:t>
            </a:r>
            <a:r>
              <a:rPr lang="en-GB" dirty="0" smtClean="0">
                <a:latin typeface="Gill Sans" pitchFamily="34" charset="0"/>
              </a:rPr>
              <a:t> understanding of the </a:t>
            </a:r>
            <a:r>
              <a:rPr lang="en-GB" dirty="0" smtClean="0">
                <a:solidFill>
                  <a:srgbClr val="800080"/>
                </a:solidFill>
                <a:latin typeface="Gill Sans" pitchFamily="34" charset="0"/>
              </a:rPr>
              <a:t>interactions</a:t>
            </a:r>
            <a:r>
              <a:rPr lang="en-GB" dirty="0" smtClean="0">
                <a:latin typeface="Gill Sans" pitchFamily="34" charset="0"/>
              </a:rPr>
              <a:t> between </a:t>
            </a:r>
            <a:r>
              <a:rPr lang="en-GB" dirty="0" smtClean="0">
                <a:solidFill>
                  <a:srgbClr val="800080"/>
                </a:solidFill>
                <a:latin typeface="Gill Sans" pitchFamily="34" charset="0"/>
              </a:rPr>
              <a:t>social, economic, management</a:t>
            </a:r>
            <a:r>
              <a:rPr lang="en-GB" dirty="0" smtClean="0">
                <a:latin typeface="Gill Sans" pitchFamily="34" charset="0"/>
              </a:rPr>
              <a:t> and environmental drivers which impact upon </a:t>
            </a:r>
            <a:r>
              <a:rPr lang="en-GB" dirty="0" smtClean="0">
                <a:solidFill>
                  <a:srgbClr val="800080"/>
                </a:solidFill>
                <a:latin typeface="Gill Sans" pitchFamily="34" charset="0"/>
              </a:rPr>
              <a:t>farming systems</a:t>
            </a:r>
            <a:r>
              <a:rPr lang="en-GB" dirty="0" smtClean="0">
                <a:latin typeface="Gill Sans" pitchFamily="34" charset="0"/>
              </a:rPr>
              <a:t> (including climate change, protection of biodiversity and sustainability) </a:t>
            </a:r>
          </a:p>
          <a:p>
            <a:pPr marL="609600" indent="-609600" eaLnBrk="1" hangingPunct="1">
              <a:lnSpc>
                <a:spcPct val="110000"/>
              </a:lnSpc>
              <a:buFontTx/>
              <a:buAutoNum type="arabicPeriod"/>
            </a:pPr>
            <a:r>
              <a:rPr lang="en-GB" dirty="0" smtClean="0">
                <a:latin typeface="Gill Sans" pitchFamily="34" charset="0"/>
              </a:rPr>
              <a:t>To develop acceptable ranges of key criteria for </a:t>
            </a:r>
            <a:r>
              <a:rPr lang="en-GB" dirty="0" smtClean="0">
                <a:solidFill>
                  <a:srgbClr val="800080"/>
                </a:solidFill>
                <a:latin typeface="Gill Sans" pitchFamily="34" charset="0"/>
              </a:rPr>
              <a:t>farm resilience</a:t>
            </a:r>
            <a:r>
              <a:rPr lang="en-GB" dirty="0" smtClean="0">
                <a:latin typeface="Gill Sans" pitchFamily="34" charset="0"/>
              </a:rPr>
              <a:t> and to test concepts of farm resilience under contrasting levels of farm management. </a:t>
            </a:r>
          </a:p>
          <a:p>
            <a:pPr marL="609600" indent="-609600" eaLnBrk="1" hangingPunct="1">
              <a:lnSpc>
                <a:spcPct val="110000"/>
              </a:lnSpc>
              <a:buFontTx/>
              <a:buAutoNum type="arabicPeriod"/>
            </a:pPr>
            <a:r>
              <a:rPr lang="en-GB" dirty="0" smtClean="0">
                <a:solidFill>
                  <a:srgbClr val="800080"/>
                </a:solidFill>
                <a:latin typeface="Gill Sans" pitchFamily="34" charset="0"/>
              </a:rPr>
              <a:t>Optimised</a:t>
            </a:r>
            <a:r>
              <a:rPr lang="en-GB" dirty="0" smtClean="0">
                <a:latin typeface="Gill Sans" pitchFamily="34" charset="0"/>
              </a:rPr>
              <a:t> models of </a:t>
            </a:r>
            <a:r>
              <a:rPr lang="en-GB" dirty="0" smtClean="0">
                <a:solidFill>
                  <a:srgbClr val="800080"/>
                </a:solidFill>
                <a:latin typeface="Gill Sans" pitchFamily="34" charset="0"/>
              </a:rPr>
              <a:t>farm-scale </a:t>
            </a:r>
            <a:r>
              <a:rPr lang="en-GB" dirty="0" smtClean="0">
                <a:latin typeface="Gill Sans" pitchFamily="34" charset="0"/>
              </a:rPr>
              <a:t>management for </a:t>
            </a:r>
            <a:r>
              <a:rPr lang="en-GB" dirty="0" smtClean="0">
                <a:solidFill>
                  <a:srgbClr val="800080"/>
                </a:solidFill>
                <a:latin typeface="Gill Sans" pitchFamily="34" charset="0"/>
              </a:rPr>
              <a:t>landscape-scale</a:t>
            </a:r>
            <a:r>
              <a:rPr lang="en-GB" dirty="0" smtClean="0">
                <a:latin typeface="Gill Sans" pitchFamily="34" charset="0"/>
              </a:rPr>
              <a:t> environmental benefits. </a:t>
            </a:r>
          </a:p>
          <a:p>
            <a:pPr marL="609600" indent="-609600" eaLnBrk="1" hangingPunct="1">
              <a:lnSpc>
                <a:spcPct val="110000"/>
              </a:lnSpc>
              <a:buFontTx/>
              <a:buAutoNum type="arabicPeriod"/>
            </a:pPr>
            <a:r>
              <a:rPr lang="en-GB" dirty="0" smtClean="0">
                <a:latin typeface="Gill Sans" pitchFamily="34" charset="0"/>
              </a:rPr>
              <a:t>An evidence base for advice to farmers on solutions that are </a:t>
            </a:r>
            <a:r>
              <a:rPr lang="en-GB" dirty="0" smtClean="0">
                <a:solidFill>
                  <a:srgbClr val="800080"/>
                </a:solidFill>
                <a:latin typeface="Gill Sans" pitchFamily="34" charset="0"/>
              </a:rPr>
              <a:t>good for the environment and good for business.</a:t>
            </a:r>
            <a:endParaRPr lang="en-GB" dirty="0" smtClean="0">
              <a:latin typeface="Gill Sans" pitchFamily="34" charset="0"/>
            </a:endParaRPr>
          </a:p>
        </p:txBody>
      </p:sp>
      <p:sp>
        <p:nvSpPr>
          <p:cNvPr id="7171" name="Text Box 5"/>
          <p:cNvSpPr txBox="1">
            <a:spLocks noChangeArrowheads="1"/>
          </p:cNvSpPr>
          <p:nvPr/>
        </p:nvSpPr>
        <p:spPr bwMode="auto">
          <a:xfrm>
            <a:off x="304800" y="943498"/>
            <a:ext cx="8674169" cy="830997"/>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2400" dirty="0">
                <a:solidFill>
                  <a:srgbClr val="002855"/>
                </a:solidFill>
                <a:latin typeface="Gill Sans" pitchFamily="34" charset="0"/>
              </a:rPr>
              <a:t>Example Required Outputs from Scottish Sustainable Farming</a:t>
            </a:r>
            <a:br>
              <a:rPr lang="en-GB" sz="2400" dirty="0">
                <a:solidFill>
                  <a:srgbClr val="002855"/>
                </a:solidFill>
                <a:latin typeface="Gill Sans" pitchFamily="34" charset="0"/>
              </a:rPr>
            </a:br>
            <a:r>
              <a:rPr lang="en-GB" sz="2400" dirty="0">
                <a:solidFill>
                  <a:srgbClr val="002855"/>
                </a:solidFill>
                <a:latin typeface="Gill Sans" pitchFamily="34" charset="0"/>
              </a:rPr>
              <a:t>Systems, science tendering document (2008)</a:t>
            </a:r>
          </a:p>
        </p:txBody>
      </p:sp>
    </p:spTree>
    <p:extLst>
      <p:ext uri="{BB962C8B-B14F-4D97-AF65-F5344CB8AC3E}">
        <p14:creationId xmlns:p14="http://schemas.microsoft.com/office/powerpoint/2010/main" val="419642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UCDavis_PPT_Template">
  <a:themeElements>
    <a:clrScheme name="UC Davis 1">
      <a:dk1>
        <a:srgbClr val="000000"/>
      </a:dk1>
      <a:lt1>
        <a:srgbClr val="FFFFFF"/>
      </a:lt1>
      <a:dk2>
        <a:srgbClr val="002855"/>
      </a:dk2>
      <a:lt2>
        <a:srgbClr val="C99700"/>
      </a:lt2>
      <a:accent1>
        <a:srgbClr val="FFFFFF"/>
      </a:accent1>
      <a:accent2>
        <a:srgbClr val="FFFFFF"/>
      </a:accent2>
      <a:accent3>
        <a:srgbClr val="AAAAB2"/>
      </a:accent3>
      <a:accent4>
        <a:srgbClr val="DADADA"/>
      </a:accent4>
      <a:accent5>
        <a:srgbClr val="FFFFFF"/>
      </a:accent5>
      <a:accent6>
        <a:srgbClr val="E7E7E7"/>
      </a:accent6>
      <a:hlink>
        <a:srgbClr val="FFFFFF"/>
      </a:hlink>
      <a:folHlink>
        <a:srgbClr val="FFFFFF"/>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D9BE59"/>
        </a:dk1>
        <a:lt1>
          <a:srgbClr val="FFFFFF"/>
        </a:lt1>
        <a:dk2>
          <a:srgbClr val="FFFFFF"/>
        </a:dk2>
        <a:lt2>
          <a:srgbClr val="000000"/>
        </a:lt2>
        <a:accent1>
          <a:srgbClr val="E3DC85"/>
        </a:accent1>
        <a:accent2>
          <a:srgbClr val="B9C7D9"/>
        </a:accent2>
        <a:accent3>
          <a:srgbClr val="FFFFFF"/>
        </a:accent3>
        <a:accent4>
          <a:srgbClr val="B9A24B"/>
        </a:accent4>
        <a:accent5>
          <a:srgbClr val="EFEBC2"/>
        </a:accent5>
        <a:accent6>
          <a:srgbClr val="A7B4C4"/>
        </a:accent6>
        <a:hlink>
          <a:srgbClr val="E1E7B7"/>
        </a:hlink>
        <a:folHlink>
          <a:srgbClr val="7892C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CDavis_PPT_Template">
  <a:themeElements>
    <a:clrScheme name="UC Davis 1">
      <a:dk1>
        <a:srgbClr val="000000"/>
      </a:dk1>
      <a:lt1>
        <a:srgbClr val="FFFFFF"/>
      </a:lt1>
      <a:dk2>
        <a:srgbClr val="002855"/>
      </a:dk2>
      <a:lt2>
        <a:srgbClr val="C99700"/>
      </a:lt2>
      <a:accent1>
        <a:srgbClr val="FFFFFF"/>
      </a:accent1>
      <a:accent2>
        <a:srgbClr val="FFFFFF"/>
      </a:accent2>
      <a:accent3>
        <a:srgbClr val="AAAAB2"/>
      </a:accent3>
      <a:accent4>
        <a:srgbClr val="DADADA"/>
      </a:accent4>
      <a:accent5>
        <a:srgbClr val="FFFFFF"/>
      </a:accent5>
      <a:accent6>
        <a:srgbClr val="E7E7E7"/>
      </a:accent6>
      <a:hlink>
        <a:srgbClr val="FFFFFF"/>
      </a:hlink>
      <a:folHlink>
        <a:srgbClr val="FFFFFF"/>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D9BE59"/>
        </a:dk1>
        <a:lt1>
          <a:srgbClr val="FFFFFF"/>
        </a:lt1>
        <a:dk2>
          <a:srgbClr val="FFFFFF"/>
        </a:dk2>
        <a:lt2>
          <a:srgbClr val="000000"/>
        </a:lt2>
        <a:accent1>
          <a:srgbClr val="E3DC85"/>
        </a:accent1>
        <a:accent2>
          <a:srgbClr val="B9C7D9"/>
        </a:accent2>
        <a:accent3>
          <a:srgbClr val="FFFFFF"/>
        </a:accent3>
        <a:accent4>
          <a:srgbClr val="B9A24B"/>
        </a:accent4>
        <a:accent5>
          <a:srgbClr val="EFEBC2"/>
        </a:accent5>
        <a:accent6>
          <a:srgbClr val="A7B4C4"/>
        </a:accent6>
        <a:hlink>
          <a:srgbClr val="E1E7B7"/>
        </a:hlink>
        <a:folHlink>
          <a:srgbClr val="7892C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UCDavis_PPT_Template">
  <a:themeElements>
    <a:clrScheme name="UC Davis 1">
      <a:dk1>
        <a:srgbClr val="000000"/>
      </a:dk1>
      <a:lt1>
        <a:srgbClr val="FFFFFF"/>
      </a:lt1>
      <a:dk2>
        <a:srgbClr val="002855"/>
      </a:dk2>
      <a:lt2>
        <a:srgbClr val="C99700"/>
      </a:lt2>
      <a:accent1>
        <a:srgbClr val="FFFFFF"/>
      </a:accent1>
      <a:accent2>
        <a:srgbClr val="FFFFFF"/>
      </a:accent2>
      <a:accent3>
        <a:srgbClr val="AAAAB2"/>
      </a:accent3>
      <a:accent4>
        <a:srgbClr val="DADADA"/>
      </a:accent4>
      <a:accent5>
        <a:srgbClr val="FFFFFF"/>
      </a:accent5>
      <a:accent6>
        <a:srgbClr val="E7E7E7"/>
      </a:accent6>
      <a:hlink>
        <a:srgbClr val="FFFFFF"/>
      </a:hlink>
      <a:folHlink>
        <a:srgbClr val="FFFFFF"/>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D9BE59"/>
        </a:dk1>
        <a:lt1>
          <a:srgbClr val="FFFFFF"/>
        </a:lt1>
        <a:dk2>
          <a:srgbClr val="FFFFFF"/>
        </a:dk2>
        <a:lt2>
          <a:srgbClr val="000000"/>
        </a:lt2>
        <a:accent1>
          <a:srgbClr val="E3DC85"/>
        </a:accent1>
        <a:accent2>
          <a:srgbClr val="B9C7D9"/>
        </a:accent2>
        <a:accent3>
          <a:srgbClr val="FFFFFF"/>
        </a:accent3>
        <a:accent4>
          <a:srgbClr val="B9A24B"/>
        </a:accent4>
        <a:accent5>
          <a:srgbClr val="EFEBC2"/>
        </a:accent5>
        <a:accent6>
          <a:srgbClr val="A7B4C4"/>
        </a:accent6>
        <a:hlink>
          <a:srgbClr val="E1E7B7"/>
        </a:hlink>
        <a:folHlink>
          <a:srgbClr val="7892C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3280</Words>
  <Application>Microsoft Office PowerPoint</Application>
  <PresentationFormat>On-screen Show (4:3)</PresentationFormat>
  <Paragraphs>340</Paragraphs>
  <Slides>47</Slides>
  <Notes>10</Notes>
  <HiddenSlides>0</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47</vt:i4>
      </vt:variant>
    </vt:vector>
  </HeadingPairs>
  <TitlesOfParts>
    <vt:vector size="53" baseType="lpstr">
      <vt:lpstr>UCDavis_PPT_Template</vt:lpstr>
      <vt:lpstr>1_UCDavis_PPT_Template</vt:lpstr>
      <vt:lpstr>2_UCDavis_PPT_Template</vt:lpstr>
      <vt:lpstr>Mathcad 5.0</vt:lpstr>
      <vt:lpstr>Worksheet</vt:lpstr>
      <vt:lpstr>Equation</vt:lpstr>
      <vt:lpstr>PowerPoint Presentation</vt:lpstr>
      <vt:lpstr>Scene-setting</vt:lpstr>
      <vt:lpstr>PowerPoint Presentation</vt:lpstr>
      <vt:lpstr>Why does so much of the policy discussion remind us of this cautionary tale?</vt:lpstr>
      <vt:lpstr>Simple concepts, difficult science</vt:lpstr>
      <vt:lpstr>Scientists: sometimes we don’t help our rationale be understood</vt:lpstr>
      <vt:lpstr>First take-home</vt:lpstr>
      <vt:lpstr>Retaining the core meaning of sustainability</vt:lpstr>
      <vt:lpstr>PowerPoint Presentation</vt:lpstr>
      <vt:lpstr>First take-home</vt:lpstr>
      <vt:lpstr>Retaining the core meaning of sustainability</vt:lpstr>
      <vt:lpstr>What does this suggest about the time-course for sustainability?</vt:lpstr>
      <vt:lpstr>The simplest case, in pictures</vt:lpstr>
      <vt:lpstr>Anticipating thresholds</vt:lpstr>
      <vt:lpstr>Sustainability is multidimensional: what should we expect to see?</vt:lpstr>
      <vt:lpstr>Two views of Resilience: “adaptionist”  or “engineering”</vt:lpstr>
      <vt:lpstr>Resilience caricatures in pictures</vt:lpstr>
      <vt:lpstr>Both views of resilience depend on the “dynamical landscape” of the system</vt:lpstr>
      <vt:lpstr>Take home 2</vt:lpstr>
      <vt:lpstr>What can we do with our definitions to help make them operational?</vt:lpstr>
      <vt:lpstr>Getting operational: using our formal models as guides for action</vt:lpstr>
      <vt:lpstr>How much difference can management make?</vt:lpstr>
      <vt:lpstr>Levers and indicators</vt:lpstr>
      <vt:lpstr>Within the follower level, we are dealing with individuals not aggregate (statistical) behavior</vt:lpstr>
      <vt:lpstr>Modernity and the risk society</vt:lpstr>
      <vt:lpstr>Followers are diverse</vt:lpstr>
      <vt:lpstr>PowerPoint Presentation</vt:lpstr>
      <vt:lpstr>Linking individual decisions to policy outcomes</vt:lpstr>
      <vt:lpstr>Social networks and (some aspects of) why they matter</vt:lpstr>
      <vt:lpstr>Cross-domain linkages are the most problematic pieces</vt:lpstr>
      <vt:lpstr>SiMoSu:  Simple Model for Sustainability</vt:lpstr>
      <vt:lpstr>Voinov sustainability model</vt:lpstr>
      <vt:lpstr>Participative modeling: bringing more people into the fold of science out of the wilderness of pseudo-science</vt:lpstr>
      <vt:lpstr>Wider cultural effects and personal narratives are important if less easy to capture</vt:lpstr>
      <vt:lpstr>Take-home 3</vt:lpstr>
      <vt:lpstr>Resilience?</vt:lpstr>
      <vt:lpstr>Essentials of stochastic series processes</vt:lpstr>
      <vt:lpstr>Implications from time-series</vt:lpstr>
      <vt:lpstr>Characterising resilience in dynamic systems</vt:lpstr>
      <vt:lpstr>What do production systems deliver?</vt:lpstr>
      <vt:lpstr>Reserves out of main cycles are important</vt:lpstr>
      <vt:lpstr>Linking individual decisions to policy outcome</vt:lpstr>
      <vt:lpstr>Take-home 4</vt:lpstr>
      <vt:lpstr>Design principles for sustainability science</vt:lpstr>
      <vt:lpstr>How should we organize ourselves to deliver sustainability science?</vt:lpstr>
      <vt:lpstr>Some useful web resources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cp:revision>
  <dcterms:created xsi:type="dcterms:W3CDTF">2013-05-31T00:19:09Z</dcterms:created>
  <dcterms:modified xsi:type="dcterms:W3CDTF">2013-06-04T18:15:01Z</dcterms:modified>
</cp:coreProperties>
</file>