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1"/>
    <p:sldMasterId id="2147483725" r:id="rId2"/>
    <p:sldMasterId id="2147483734" r:id="rId3"/>
    <p:sldMasterId id="2147483761" r:id="rId4"/>
    <p:sldMasterId id="2147483770" r:id="rId5"/>
    <p:sldMasterId id="2147483779" r:id="rId6"/>
  </p:sldMasterIdLst>
  <p:notesMasterIdLst>
    <p:notesMasterId r:id="rId18"/>
  </p:notesMasterIdLst>
  <p:sldIdLst>
    <p:sldId id="257" r:id="rId7"/>
    <p:sldId id="258" r:id="rId8"/>
    <p:sldId id="259" r:id="rId9"/>
    <p:sldId id="260" r:id="rId10"/>
    <p:sldId id="261" r:id="rId11"/>
    <p:sldId id="262" r:id="rId12"/>
    <p:sldId id="263" r:id="rId13"/>
    <p:sldId id="264" r:id="rId14"/>
    <p:sldId id="265" r:id="rId15"/>
    <p:sldId id="266" r:id="rId16"/>
    <p:sldId id="267" r:id="rId1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17" d="100"/>
          <a:sy n="117" d="100"/>
        </p:scale>
        <p:origin x="-204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E6F6EE-B538-ED44-ACAF-65D0F1C4202A}" type="datetimeFigureOut">
              <a:rPr lang="en-US" smtClean="0"/>
              <a:t>9/17/13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C7A04C-DD33-7343-8392-DBFAA1EE49DF}" type="slidenum">
              <a:rPr lang="en-US" smtClean="0"/>
              <a:t>‹#›</a:t>
            </a:fld>
            <a:endParaRPr lang="en-US"/>
          </a:p>
        </p:txBody>
      </p:sp>
    </p:spTree>
    <p:extLst>
      <p:ext uri="{BB962C8B-B14F-4D97-AF65-F5344CB8AC3E}">
        <p14:creationId xmlns:p14="http://schemas.microsoft.com/office/powerpoint/2010/main" val="4305839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1</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10</a:t>
            </a:fld>
            <a:endParaRPr lang="en-US"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11</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2</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3</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Exact funding levels vary, but ANR receives the bulk of its funding from California state general funds.  Federal “Formula” funds and AFRI grant funds supply the next largest slice.  Endowment income and sales and other revenue sources are the smallest sources of revenue.  County and other local funding provides an important, but smaller part of funding for UCCE.  In [your county here] local funding is $XX.</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802917-26FF-6442-89CC-E86A56E48C8B}" type="slidenum">
              <a:rPr lang="en-US" sz="1200">
                <a:solidFill>
                  <a:srgbClr val="000000"/>
                </a:solidFill>
              </a:rPr>
              <a:pPr eaLnBrk="1" hangingPunct="1"/>
              <a:t>4</a:t>
            </a:fld>
            <a:endParaRPr lang="en-US"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5</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6</a:t>
            </a:fld>
            <a:endParaRPr 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7</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8</a:t>
            </a:fld>
            <a:endParaRPr 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A4A0D8-B602-1147-B708-9D90B7213262}" type="slidenum">
              <a:rPr lang="en-US" sz="1200">
                <a:solidFill>
                  <a:srgbClr val="000000"/>
                </a:solidFill>
              </a:rPr>
              <a:pPr eaLnBrk="1" hangingPunct="1"/>
              <a:t>9</a:t>
            </a:fld>
            <a:endParaRPr 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eg"/><Relationship Id="rId3"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83341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6907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1834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837773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1367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161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6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6939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7831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59137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13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4030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84751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2349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79447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725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9616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21193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60808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8187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869340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040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599008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4096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67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2328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1814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351506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2150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856521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4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9752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222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8455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9637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8445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0CB350-EBD7-6B4C-8C66-D5980FC6F2D9}" type="datetimeFigureOut">
              <a:rPr lang="en-US" smtClean="0"/>
              <a:t>9/17/13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3435310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CB350-EBD7-6B4C-8C66-D5980FC6F2D9}" type="datetimeFigureOut">
              <a:rPr lang="en-US" smtClean="0"/>
              <a:t>9/17/13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4116080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0CB350-EBD7-6B4C-8C66-D5980FC6F2D9}" type="datetimeFigureOut">
              <a:rPr lang="en-US" smtClean="0"/>
              <a:t>9/17/13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2748265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0CB350-EBD7-6B4C-8C66-D5980FC6F2D9}" type="datetimeFigureOut">
              <a:rPr lang="en-US" smtClean="0"/>
              <a:t>9/17/13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3620501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0CB350-EBD7-6B4C-8C66-D5980FC6F2D9}" type="datetimeFigureOut">
              <a:rPr lang="en-US" smtClean="0"/>
              <a:t>9/17/13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2025748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0CB350-EBD7-6B4C-8C66-D5980FC6F2D9}" type="datetimeFigureOut">
              <a:rPr lang="en-US" smtClean="0"/>
              <a:t>9/17/13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3011578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CB350-EBD7-6B4C-8C66-D5980FC6F2D9}" type="datetimeFigureOut">
              <a:rPr lang="en-US" smtClean="0"/>
              <a:t>9/17/13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133842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CB350-EBD7-6B4C-8C66-D5980FC6F2D9}" type="datetimeFigureOut">
              <a:rPr lang="en-US" smtClean="0"/>
              <a:t>9/17/13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370821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782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CB350-EBD7-6B4C-8C66-D5980FC6F2D9}" type="datetimeFigureOut">
              <a:rPr lang="en-US" smtClean="0"/>
              <a:t>9/17/13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1593826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CB350-EBD7-6B4C-8C66-D5980FC6F2D9}" type="datetimeFigureOut">
              <a:rPr lang="en-US" smtClean="0"/>
              <a:t>9/17/13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1587801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CB350-EBD7-6B4C-8C66-D5980FC6F2D9}" type="datetimeFigureOut">
              <a:rPr lang="en-US" smtClean="0"/>
              <a:t>9/17/13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7B8401-9206-A244-8265-B9B1CF34DB69}" type="slidenum">
              <a:rPr lang="en-US" smtClean="0"/>
              <a:t>‹#›</a:t>
            </a:fld>
            <a:endParaRPr lang="en-US"/>
          </a:p>
        </p:txBody>
      </p:sp>
    </p:spTree>
    <p:extLst>
      <p:ext uri="{BB962C8B-B14F-4D97-AF65-F5344CB8AC3E}">
        <p14:creationId xmlns:p14="http://schemas.microsoft.com/office/powerpoint/2010/main" val="838653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46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Custom Layout">
    <p:bg>
      <p:bgRef idx="1001">
        <a:schemeClr val="bg1"/>
      </p:bgRef>
    </p:bg>
    <p:spTree>
      <p:nvGrpSpPr>
        <p:cNvPr id="1" name=""/>
        <p:cNvGrpSpPr/>
        <p:nvPr/>
      </p:nvGrpSpPr>
      <p:grpSpPr>
        <a:xfrm>
          <a:off x="0" y="0"/>
          <a:ext cx="0" cy="0"/>
          <a:chOff x="0" y="0"/>
          <a:chExt cx="0" cy="0"/>
        </a:xfrm>
      </p:grpSpPr>
      <p:pic>
        <p:nvPicPr>
          <p:cNvPr id="2" name="Picture 2" descr="ANR_HEhorizon_poster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ANR_PP_4Hs_grad.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49945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00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9134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3343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468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theme" Target="../theme/theme2.xml"/><Relationship Id="rId10" Type="http://schemas.openxmlformats.org/officeDocument/2006/relationships/image" Target="../media/image2.jpe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theme" Target="../theme/theme3.xml"/><Relationship Id="rId10" Type="http://schemas.openxmlformats.org/officeDocument/2006/relationships/image" Target="../media/image3.jpe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theme" Target="../theme/theme4.xml"/><Relationship Id="rId10" Type="http://schemas.openxmlformats.org/officeDocument/2006/relationships/image" Target="../media/image4.jpeg"/><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theme" Target="../theme/theme5.xml"/><Relationship Id="rId10" Type="http://schemas.openxmlformats.org/officeDocument/2006/relationships/image" Target="../media/image5.jpeg"/><Relationship Id="rId1" Type="http://schemas.openxmlformats.org/officeDocument/2006/relationships/slideLayout" Target="../slideLayouts/slideLayout34.xml"/><Relationship Id="rId2"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theme" Target="../theme/theme6.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Wave+ANRLogo+AES.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5275" y="5803900"/>
            <a:ext cx="88519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93" r:id="rId9"/>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Wave+ANRLogo+UCC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2100" y="5807075"/>
            <a:ext cx="88519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1" descr="Wave+ANRLogo_REC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2100" y="5815013"/>
            <a:ext cx="88519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Wave+ANRLogo+IPM.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5275" y="5775325"/>
            <a:ext cx="885190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1" descr="Wave+ANRLogo+M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93688" y="5811838"/>
            <a:ext cx="88519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Text Placeholder 2"/>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CB350-EBD7-6B4C-8C66-D5980FC6F2D9}" type="datetimeFigureOut">
              <a:rPr lang="en-US" smtClean="0"/>
              <a:t>9/17/13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B8401-9206-A244-8265-B9B1CF34DB69}" type="slidenum">
              <a:rPr lang="en-US" smtClean="0"/>
              <a:t>‹#›</a:t>
            </a:fld>
            <a:endParaRPr lang="en-US"/>
          </a:p>
        </p:txBody>
      </p:sp>
    </p:spTree>
    <p:extLst>
      <p:ext uri="{BB962C8B-B14F-4D97-AF65-F5344CB8AC3E}">
        <p14:creationId xmlns:p14="http://schemas.microsoft.com/office/powerpoint/2010/main" val="242867365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ucanr.org/budget" TargetMode="External"/><Relationship Id="rId5" Type="http://schemas.openxmlformats.org/officeDocument/2006/relationships/hyperlink" Target="http://ucanr.edu/sites/anrstaff/Administration/Business_Operations/Controller/" TargetMode="External"/><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ucanr.edu/academic%20personnel" TargetMode="External"/><Relationship Id="rId5" Type="http://schemas.openxmlformats.org/officeDocument/2006/relationships/hyperlink" Target="http://ucanr.edu/staff%20personnel" TargetMode="External"/><Relationship Id="rId6" Type="http://schemas.openxmlformats.org/officeDocument/2006/relationships/hyperlink" Target="http://ucanr.edu/affirmative%20action" TargetMode="External"/><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hyperlink" Target="http://ucanr.edu/contracts%20grants" TargetMode="External"/><Relationship Id="rId5" Type="http://schemas.openxmlformats.org/officeDocument/2006/relationships/hyperlink" Target="http://ucanr.edu/Development_services/" TargetMode="Externa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ucanr.edu/boc%20davis" TargetMode="External"/><Relationship Id="rId5" Type="http://schemas.openxmlformats.org/officeDocument/2006/relationships/hyperlink" Target="http://ucanr.edu/boc%20kearney" TargetMode="External"/><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hyperlink" Target="http://ucanr.edu/sites/pitraining/" TargetMode="External"/><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9.png"/><Relationship Id="rId5" Type="http://schemas.openxmlformats.org/officeDocument/2006/relationships/hyperlink" Target="http://ucanr.edu/program%20plan%20and%20eval" TargetMode="External"/><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anrcs.ucanr.edu/" TargetMode="External"/><Relationship Id="rId5" Type="http://schemas.openxmlformats.org/officeDocument/2006/relationships/hyperlink" Target="https://ucanr.edu/portal" TargetMode="External"/><Relationship Id="rId6" Type="http://schemas.openxmlformats.org/officeDocument/2006/relationships/hyperlink" Target="http://ucanr.org/sites/Toolkit/" TargetMode="External"/><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4" r="-1918" b="1850"/>
          <a:stretch/>
        </p:blipFill>
        <p:spPr>
          <a:xfrm>
            <a:off x="4081057" y="1843405"/>
            <a:ext cx="5166360" cy="4992624"/>
          </a:xfrm>
          <a:prstGeom prst="rect">
            <a:avLst/>
          </a:prstGeom>
        </p:spPr>
      </p:pic>
      <p:pic>
        <p:nvPicPr>
          <p:cNvPr id="5" name="Picture 4" descr="InvestCA-PPT_Wave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8640"/>
            <a:ext cx="9144000" cy="1277502"/>
          </a:xfrm>
          <a:prstGeom prst="rect">
            <a:avLst/>
          </a:prstGeom>
        </p:spPr>
      </p:pic>
      <p:sp>
        <p:nvSpPr>
          <p:cNvPr id="8" name="TextBox 7"/>
          <p:cNvSpPr txBox="1"/>
          <p:nvPr/>
        </p:nvSpPr>
        <p:spPr>
          <a:xfrm>
            <a:off x="206245" y="314811"/>
            <a:ext cx="5688032" cy="523220"/>
          </a:xfrm>
          <a:prstGeom prst="rect">
            <a:avLst/>
          </a:prstGeom>
          <a:noFill/>
        </p:spPr>
        <p:txBody>
          <a:bodyPr wrap="square" rtlCol="0">
            <a:spAutoFit/>
          </a:bodyPr>
          <a:lstStyle/>
          <a:p>
            <a:r>
              <a:rPr lang="en-US" sz="2800" b="1" dirty="0" smtClean="0">
                <a:solidFill>
                  <a:schemeClr val="tx2"/>
                </a:solidFill>
                <a:latin typeface="Verdana"/>
                <a:cs typeface="Verdana"/>
              </a:rPr>
              <a:t>READ ME --1</a:t>
            </a:r>
            <a:endParaRPr lang="en-US" sz="2800" b="1" dirty="0">
              <a:solidFill>
                <a:schemeClr val="tx2"/>
              </a:solidFill>
              <a:latin typeface="Verdana"/>
              <a:cs typeface="Verdana"/>
            </a:endParaRPr>
          </a:p>
        </p:txBody>
      </p:sp>
      <p:sp>
        <p:nvSpPr>
          <p:cNvPr id="9" name="TextBox 2"/>
          <p:cNvSpPr txBox="1">
            <a:spLocks noChangeArrowheads="1"/>
          </p:cNvSpPr>
          <p:nvPr/>
        </p:nvSpPr>
        <p:spPr bwMode="auto">
          <a:xfrm>
            <a:off x="472354" y="952098"/>
            <a:ext cx="2556198" cy="578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263"/>
              </a:lnSpc>
            </a:pPr>
            <a:r>
              <a:rPr lang="en-US" sz="1800" dirty="0" smtClean="0">
                <a:solidFill>
                  <a:srgbClr val="000000"/>
                </a:solidFill>
              </a:rPr>
              <a:t>All images in this deck are copyright UC Regents.  </a:t>
            </a:r>
          </a:p>
          <a:p>
            <a:pPr eaLnBrk="1" hangingPunct="1">
              <a:lnSpc>
                <a:spcPts val="2263"/>
              </a:lnSpc>
            </a:pPr>
            <a:endParaRPr lang="en-US" sz="1800" dirty="0">
              <a:solidFill>
                <a:srgbClr val="000000"/>
              </a:solidFill>
            </a:endParaRPr>
          </a:p>
          <a:p>
            <a:pPr eaLnBrk="1" hangingPunct="1">
              <a:lnSpc>
                <a:spcPts val="2263"/>
              </a:lnSpc>
            </a:pPr>
            <a:r>
              <a:rPr lang="en-US" sz="1800" dirty="0" smtClean="0">
                <a:solidFill>
                  <a:srgbClr val="000000"/>
                </a:solidFill>
              </a:rPr>
              <a:t>You can change the text on any of the slides in this deck.  The headers, branding footer, and photos are one image on most of these slides.</a:t>
            </a:r>
          </a:p>
          <a:p>
            <a:pPr eaLnBrk="1" hangingPunct="1">
              <a:lnSpc>
                <a:spcPts val="2263"/>
              </a:lnSpc>
            </a:pPr>
            <a:endParaRPr lang="en-US" sz="1800" dirty="0" smtClean="0">
              <a:solidFill>
                <a:srgbClr val="000000"/>
              </a:solidFill>
            </a:endParaRPr>
          </a:p>
          <a:p>
            <a:pPr eaLnBrk="1" hangingPunct="1">
              <a:lnSpc>
                <a:spcPts val="2263"/>
              </a:lnSpc>
            </a:pPr>
            <a:r>
              <a:rPr lang="en-US" sz="1800" dirty="0" smtClean="0">
                <a:solidFill>
                  <a:srgbClr val="000000"/>
                </a:solidFill>
              </a:rPr>
              <a:t>This is so the header will display in the </a:t>
            </a:r>
            <a:r>
              <a:rPr lang="en-US" sz="1800" dirty="0" err="1" smtClean="0">
                <a:solidFill>
                  <a:srgbClr val="000000"/>
                </a:solidFill>
              </a:rPr>
              <a:t>Chronos</a:t>
            </a:r>
            <a:r>
              <a:rPr lang="en-US" sz="1800" dirty="0" smtClean="0">
                <a:solidFill>
                  <a:srgbClr val="000000"/>
                </a:solidFill>
              </a:rPr>
              <a:t> font and/or so the copyrighted image is protected.</a:t>
            </a:r>
          </a:p>
          <a:p>
            <a:pPr eaLnBrk="1" hangingPunct="1">
              <a:lnSpc>
                <a:spcPts val="2400"/>
              </a:lnSpc>
            </a:pPr>
            <a:endParaRPr lang="en-US" baseline="30000" dirty="0">
              <a:solidFill>
                <a:srgbClr val="000000"/>
              </a:solidFill>
              <a:latin typeface="Verdana" charset="0"/>
              <a:cs typeface="Verdana" charset="0"/>
            </a:endParaRPr>
          </a:p>
          <a:p>
            <a:pPr eaLnBrk="1" hangingPunct="1">
              <a:lnSpc>
                <a:spcPts val="2400"/>
              </a:lnSpc>
            </a:pPr>
            <a:endParaRPr lang="en-US" baseline="30000" dirty="0">
              <a:solidFill>
                <a:srgbClr val="000000"/>
              </a:solidFill>
              <a:latin typeface="Verdana" charset="0"/>
              <a:cs typeface="Verdana" charset="0"/>
            </a:endParaRPr>
          </a:p>
          <a:p>
            <a:pPr eaLnBrk="1" hangingPunct="1"/>
            <a:endParaRPr lang="en-US" sz="1400" baseline="30000" dirty="0">
              <a:solidFill>
                <a:srgbClr val="000000"/>
              </a:solidFill>
              <a:latin typeface="Verdana" charset="0"/>
              <a:cs typeface="Verdana" charset="0"/>
            </a:endParaRPr>
          </a:p>
        </p:txBody>
      </p:sp>
    </p:spTree>
    <p:extLst>
      <p:ext uri="{BB962C8B-B14F-4D97-AF65-F5344CB8AC3E}">
        <p14:creationId xmlns:p14="http://schemas.microsoft.com/office/powerpoint/2010/main" val="3620419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2"/>
          <p:cNvSpPr txBox="1">
            <a:spLocks noChangeArrowheads="1"/>
          </p:cNvSpPr>
          <p:nvPr/>
        </p:nvSpPr>
        <p:spPr bwMode="auto">
          <a:xfrm>
            <a:off x="215542" y="1317078"/>
            <a:ext cx="2811122" cy="4821833"/>
          </a:xfrm>
          <a:prstGeom prst="rect">
            <a:avLst/>
          </a:prstGeom>
          <a:noFill/>
          <a:ln w="9525">
            <a:noFill/>
            <a:miter lim="800000"/>
            <a:headEnd/>
            <a:tailEnd/>
          </a:ln>
        </p:spPr>
        <p:txBody>
          <a:bodyPr wrap="square">
            <a:spAutoFit/>
          </a:bodyPr>
          <a:lstStyle/>
          <a:p>
            <a:pPr>
              <a:lnSpc>
                <a:spcPts val="2400"/>
              </a:lnSpc>
              <a:spcBef>
                <a:spcPts val="1200"/>
              </a:spcBef>
              <a:spcAft>
                <a:spcPts val="1200"/>
              </a:spcAft>
              <a:defRPr/>
            </a:pPr>
            <a:r>
              <a:rPr lang="en-US" sz="1600" b="1" dirty="0">
                <a:ln w="12700">
                  <a:noFill/>
                  <a:prstDash val="solid"/>
                </a:ln>
                <a:solidFill>
                  <a:srgbClr val="194687"/>
                </a:solidFill>
                <a:effectLst>
                  <a:outerShdw blurRad="41275" dist="20320" dir="1800000" algn="tl" rotWithShape="0">
                    <a:srgbClr val="000000">
                      <a:alpha val="40000"/>
                    </a:srgbClr>
                  </a:outerShdw>
                </a:effectLst>
                <a:latin typeface="Verdana"/>
                <a:ea typeface="ＭＳ Ｐゴシック" charset="-128"/>
                <a:cs typeface="Verdana"/>
              </a:rPr>
              <a:t>Management and Oversight:</a:t>
            </a:r>
          </a:p>
          <a:p>
            <a:pPr>
              <a:lnSpc>
                <a:spcPts val="2400"/>
              </a:lnSpc>
              <a:spcBef>
                <a:spcPts val="600"/>
              </a:spcBef>
              <a:spcAft>
                <a:spcPts val="600"/>
              </a:spcAft>
              <a:defRPr/>
            </a:pPr>
            <a:r>
              <a:rPr lang="en-US" sz="1400" b="1" dirty="0" smtClean="0">
                <a:solidFill>
                  <a:prstClr val="black"/>
                </a:solidFill>
                <a:latin typeface="Verdana"/>
                <a:ea typeface="Verdana"/>
                <a:cs typeface="Verdana"/>
              </a:rPr>
              <a:t>Budget </a:t>
            </a:r>
            <a:r>
              <a:rPr lang="en-US" sz="1400" b="1" dirty="0">
                <a:solidFill>
                  <a:prstClr val="black"/>
                </a:solidFill>
                <a:latin typeface="Verdana"/>
                <a:ea typeface="Verdana"/>
                <a:cs typeface="Verdana"/>
              </a:rPr>
              <a:t>Office</a:t>
            </a:r>
          </a:p>
          <a:p>
            <a:pPr>
              <a:spcBef>
                <a:spcPts val="0"/>
              </a:spcBef>
              <a:spcAft>
                <a:spcPts val="0"/>
              </a:spcAft>
              <a:defRPr/>
            </a:pPr>
            <a:r>
              <a:rPr lang="en-US" sz="1400" u="sng" dirty="0">
                <a:latin typeface="Verdana"/>
                <a:cs typeface="Verdana"/>
                <a:hlinkClick r:id="rId4"/>
              </a:rPr>
              <a:t>http://</a:t>
            </a:r>
            <a:r>
              <a:rPr lang="en-US" sz="1400" u="sng" dirty="0" smtClean="0">
                <a:latin typeface="Verdana"/>
                <a:cs typeface="Verdana"/>
                <a:hlinkClick r:id="rId4"/>
              </a:rPr>
              <a:t>ucanr.edu/</a:t>
            </a:r>
            <a:r>
              <a:rPr lang="en-US" sz="1400" u="sng" dirty="0">
                <a:latin typeface="Verdana"/>
                <a:cs typeface="Verdana"/>
                <a:hlinkClick r:id="rId4"/>
              </a:rPr>
              <a:t>budget</a:t>
            </a:r>
            <a:endParaRPr lang="en-US" sz="1400" dirty="0">
              <a:latin typeface="Verdana"/>
              <a:cs typeface="Verdana"/>
            </a:endParaRPr>
          </a:p>
          <a:p>
            <a:pPr>
              <a:lnSpc>
                <a:spcPts val="2400"/>
              </a:lnSpc>
              <a:spcBef>
                <a:spcPts val="600"/>
              </a:spcBef>
              <a:spcAft>
                <a:spcPts val="600"/>
              </a:spcAft>
              <a:defRPr/>
            </a:pPr>
            <a:r>
              <a:rPr lang="en-US" sz="1400" b="1" dirty="0">
                <a:solidFill>
                  <a:prstClr val="black"/>
                </a:solidFill>
                <a:latin typeface="Verdana"/>
                <a:ea typeface="Verdana"/>
                <a:cs typeface="Verdana"/>
              </a:rPr>
              <a:t>Controller and Business Services</a:t>
            </a:r>
          </a:p>
          <a:p>
            <a:pPr lvl="1">
              <a:spcBef>
                <a:spcPts val="600"/>
              </a:spcBef>
              <a:spcAft>
                <a:spcPts val="0"/>
              </a:spcAft>
              <a:defRPr/>
            </a:pPr>
            <a:r>
              <a:rPr lang="en-US" sz="1200" dirty="0">
                <a:solidFill>
                  <a:prstClr val="black"/>
                </a:solidFill>
                <a:latin typeface="Verdana"/>
                <a:ea typeface="Verdana"/>
                <a:cs typeface="Verdana"/>
              </a:rPr>
              <a:t>Administrative Policies and Business Contracts</a:t>
            </a:r>
          </a:p>
          <a:p>
            <a:pPr lvl="1">
              <a:spcBef>
                <a:spcPts val="600"/>
              </a:spcBef>
              <a:spcAft>
                <a:spcPts val="0"/>
              </a:spcAft>
              <a:defRPr/>
            </a:pPr>
            <a:r>
              <a:rPr lang="en-US" sz="1200" dirty="0">
                <a:solidFill>
                  <a:prstClr val="black"/>
                </a:solidFill>
                <a:latin typeface="Verdana"/>
                <a:ea typeface="Verdana"/>
                <a:cs typeface="Verdana"/>
              </a:rPr>
              <a:t>Oakland Computer Services</a:t>
            </a:r>
          </a:p>
          <a:p>
            <a:pPr lvl="1">
              <a:spcBef>
                <a:spcPts val="600"/>
              </a:spcBef>
              <a:spcAft>
                <a:spcPts val="0"/>
              </a:spcAft>
              <a:defRPr/>
            </a:pPr>
            <a:r>
              <a:rPr lang="en-US" sz="1200" dirty="0">
                <a:solidFill>
                  <a:prstClr val="black"/>
                </a:solidFill>
                <a:latin typeface="Verdana"/>
                <a:ea typeface="Verdana"/>
                <a:cs typeface="Verdana"/>
              </a:rPr>
              <a:t>Environmental Health &amp; Safety</a:t>
            </a:r>
          </a:p>
          <a:p>
            <a:pPr lvl="1">
              <a:spcBef>
                <a:spcPts val="600"/>
              </a:spcBef>
              <a:spcAft>
                <a:spcPts val="0"/>
              </a:spcAft>
              <a:defRPr/>
            </a:pPr>
            <a:r>
              <a:rPr lang="en-US" sz="1200" dirty="0">
                <a:solidFill>
                  <a:prstClr val="black"/>
                </a:solidFill>
                <a:latin typeface="Verdana"/>
                <a:ea typeface="Verdana"/>
                <a:cs typeface="Verdana"/>
              </a:rPr>
              <a:t>Financial Services</a:t>
            </a:r>
          </a:p>
          <a:p>
            <a:pPr lvl="1">
              <a:spcBef>
                <a:spcPts val="600"/>
              </a:spcBef>
              <a:spcAft>
                <a:spcPts val="0"/>
              </a:spcAft>
              <a:defRPr/>
            </a:pPr>
            <a:r>
              <a:rPr lang="en-US" sz="1200" dirty="0">
                <a:solidFill>
                  <a:prstClr val="black"/>
                </a:solidFill>
                <a:latin typeface="Verdana"/>
                <a:ea typeface="Verdana"/>
                <a:cs typeface="Verdana"/>
              </a:rPr>
              <a:t>Risk Services</a:t>
            </a:r>
          </a:p>
          <a:p>
            <a:pPr>
              <a:lnSpc>
                <a:spcPts val="2400"/>
              </a:lnSpc>
              <a:spcBef>
                <a:spcPts val="600"/>
              </a:spcBef>
              <a:spcAft>
                <a:spcPts val="600"/>
              </a:spcAft>
              <a:defRPr/>
            </a:pPr>
            <a:r>
              <a:rPr lang="en-US" sz="1400" u="sng" dirty="0">
                <a:latin typeface="Verdana"/>
                <a:cs typeface="Verdana"/>
                <a:hlinkClick r:id="rId5"/>
              </a:rPr>
              <a:t>http://</a:t>
            </a:r>
            <a:r>
              <a:rPr lang="en-US" sz="1400" u="sng" dirty="0" smtClean="0">
                <a:latin typeface="Verdana"/>
                <a:cs typeface="Verdana"/>
                <a:hlinkClick r:id="rId5"/>
              </a:rPr>
              <a:t>ucanr.edu/controller</a:t>
            </a:r>
            <a:endParaRPr lang="en-US" sz="1400" dirty="0">
              <a:latin typeface="Verdana"/>
              <a:cs typeface="Verdana"/>
            </a:endParaRPr>
          </a:p>
          <a:p>
            <a:pPr>
              <a:lnSpc>
                <a:spcPts val="2400"/>
              </a:lnSpc>
              <a:spcBef>
                <a:spcPts val="600"/>
              </a:spcBef>
              <a:spcAft>
                <a:spcPts val="600"/>
              </a:spcAft>
              <a:defRPr/>
            </a:pPr>
            <a:endParaRPr lang="en-US" sz="1600" b="1" dirty="0">
              <a:solidFill>
                <a:prstClr val="black"/>
              </a:solidFill>
              <a:latin typeface="Verdana"/>
              <a:ea typeface="Verdana"/>
              <a:cs typeface="Verdana"/>
            </a:endParaRPr>
          </a:p>
        </p:txBody>
      </p:sp>
    </p:spTree>
    <p:extLst>
      <p:ext uri="{BB962C8B-B14F-4D97-AF65-F5344CB8AC3E}">
        <p14:creationId xmlns:p14="http://schemas.microsoft.com/office/powerpoint/2010/main" val="4411407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2"/>
          <p:cNvSpPr txBox="1">
            <a:spLocks noChangeArrowheads="1"/>
          </p:cNvSpPr>
          <p:nvPr/>
        </p:nvSpPr>
        <p:spPr bwMode="auto">
          <a:xfrm>
            <a:off x="1" y="1715812"/>
            <a:ext cx="3332492" cy="3077766"/>
          </a:xfrm>
          <a:prstGeom prst="rect">
            <a:avLst/>
          </a:prstGeom>
          <a:noFill/>
          <a:ln w="9525">
            <a:noFill/>
            <a:miter lim="800000"/>
            <a:headEnd/>
            <a:tailEnd/>
          </a:ln>
        </p:spPr>
        <p:txBody>
          <a:bodyPr wrap="square">
            <a:spAutoFit/>
          </a:bodyPr>
          <a:lstStyle/>
          <a:p>
            <a:pPr>
              <a:lnSpc>
                <a:spcPts val="2400"/>
              </a:lnSpc>
              <a:spcBef>
                <a:spcPts val="1200"/>
              </a:spcBef>
              <a:spcAft>
                <a:spcPts val="1200"/>
              </a:spcAft>
              <a:defRPr/>
            </a:pPr>
            <a:r>
              <a:rPr lang="en-US" sz="2000" b="1" dirty="0" smtClean="0">
                <a:ln w="12700">
                  <a:noFill/>
                  <a:prstDash val="solid"/>
                </a:ln>
                <a:solidFill>
                  <a:srgbClr val="194687"/>
                </a:solidFill>
                <a:effectLst>
                  <a:outerShdw blurRad="41275" dist="20320" dir="1800000" algn="tl" rotWithShape="0">
                    <a:srgbClr val="000000">
                      <a:alpha val="40000"/>
                    </a:srgbClr>
                  </a:outerShdw>
                </a:effectLst>
                <a:latin typeface="Verdana"/>
                <a:ea typeface="ＭＳ Ｐゴシック" charset="-128"/>
                <a:cs typeface="Verdana"/>
              </a:rPr>
              <a:t>HR &amp; Personnel:</a:t>
            </a:r>
            <a:endParaRPr lang="en-US" sz="2000" b="1" dirty="0">
              <a:ln w="12700">
                <a:noFill/>
                <a:prstDash val="solid"/>
              </a:ln>
              <a:solidFill>
                <a:srgbClr val="194687"/>
              </a:solidFill>
              <a:effectLst>
                <a:outerShdw blurRad="41275" dist="20320" dir="1800000" algn="tl" rotWithShape="0">
                  <a:srgbClr val="000000">
                    <a:alpha val="40000"/>
                  </a:srgbClr>
                </a:outerShdw>
              </a:effectLst>
              <a:latin typeface="Verdana"/>
              <a:ea typeface="ＭＳ Ｐゴシック" charset="-128"/>
              <a:cs typeface="Verdana"/>
            </a:endParaRPr>
          </a:p>
          <a:p>
            <a:pPr>
              <a:lnSpc>
                <a:spcPts val="2400"/>
              </a:lnSpc>
              <a:spcBef>
                <a:spcPts val="600"/>
              </a:spcBef>
              <a:spcAft>
                <a:spcPts val="600"/>
              </a:spcAft>
              <a:defRPr/>
            </a:pPr>
            <a:r>
              <a:rPr lang="en-US" sz="1400" b="1" dirty="0" smtClean="0">
                <a:solidFill>
                  <a:prstClr val="black"/>
                </a:solidFill>
                <a:latin typeface="Verdana"/>
                <a:ea typeface="Verdana"/>
                <a:cs typeface="Verdana"/>
              </a:rPr>
              <a:t>Academic </a:t>
            </a:r>
            <a:r>
              <a:rPr lang="en-US" sz="1400" b="1" dirty="0">
                <a:solidFill>
                  <a:prstClr val="black"/>
                </a:solidFill>
                <a:latin typeface="Verdana"/>
                <a:ea typeface="Verdana"/>
                <a:cs typeface="Verdana"/>
              </a:rPr>
              <a:t>Personnel</a:t>
            </a:r>
          </a:p>
          <a:p>
            <a:pPr>
              <a:lnSpc>
                <a:spcPts val="2400"/>
              </a:lnSpc>
              <a:spcBef>
                <a:spcPts val="600"/>
              </a:spcBef>
              <a:spcAft>
                <a:spcPts val="600"/>
              </a:spcAft>
              <a:defRPr/>
            </a:pPr>
            <a:r>
              <a:rPr lang="en-US" sz="1400" dirty="0">
                <a:hlinkClick r:id="rId4"/>
              </a:rPr>
              <a:t>http://ucanr.edu/academic </a:t>
            </a:r>
            <a:r>
              <a:rPr lang="en-US" sz="1400" dirty="0" smtClean="0">
                <a:hlinkClick r:id="rId4"/>
              </a:rPr>
              <a:t>personnel</a:t>
            </a:r>
            <a:endParaRPr lang="en-US" sz="1400" dirty="0" smtClean="0"/>
          </a:p>
          <a:p>
            <a:pPr>
              <a:lnSpc>
                <a:spcPts val="2400"/>
              </a:lnSpc>
              <a:spcBef>
                <a:spcPts val="600"/>
              </a:spcBef>
              <a:spcAft>
                <a:spcPts val="600"/>
              </a:spcAft>
              <a:defRPr/>
            </a:pPr>
            <a:r>
              <a:rPr lang="en-US" sz="1400" b="1" dirty="0" smtClean="0">
                <a:solidFill>
                  <a:prstClr val="black"/>
                </a:solidFill>
                <a:latin typeface="Verdana"/>
                <a:ea typeface="Verdana"/>
                <a:cs typeface="Verdana"/>
              </a:rPr>
              <a:t>Staff </a:t>
            </a:r>
            <a:r>
              <a:rPr lang="en-US" sz="1400" b="1" dirty="0">
                <a:solidFill>
                  <a:prstClr val="black"/>
                </a:solidFill>
                <a:latin typeface="Verdana"/>
                <a:ea typeface="Verdana"/>
                <a:cs typeface="Verdana"/>
              </a:rPr>
              <a:t>Personnel</a:t>
            </a:r>
          </a:p>
          <a:p>
            <a:pPr>
              <a:lnSpc>
                <a:spcPts val="2400"/>
              </a:lnSpc>
              <a:spcBef>
                <a:spcPts val="600"/>
              </a:spcBef>
              <a:spcAft>
                <a:spcPts val="600"/>
              </a:spcAft>
              <a:defRPr/>
            </a:pPr>
            <a:r>
              <a:rPr lang="en-US" sz="1400" dirty="0">
                <a:hlinkClick r:id="rId5"/>
              </a:rPr>
              <a:t>http://ucanr.edu/staff </a:t>
            </a:r>
            <a:r>
              <a:rPr lang="en-US" sz="1400" dirty="0" smtClean="0">
                <a:hlinkClick r:id="rId5"/>
              </a:rPr>
              <a:t>personnel</a:t>
            </a:r>
            <a:endParaRPr lang="en-US" sz="1400" dirty="0" smtClean="0"/>
          </a:p>
          <a:p>
            <a:pPr>
              <a:lnSpc>
                <a:spcPts val="2400"/>
              </a:lnSpc>
              <a:spcBef>
                <a:spcPts val="600"/>
              </a:spcBef>
              <a:spcAft>
                <a:spcPts val="600"/>
              </a:spcAft>
              <a:defRPr/>
            </a:pPr>
            <a:r>
              <a:rPr lang="en-US" sz="1400" b="1" dirty="0" smtClean="0">
                <a:solidFill>
                  <a:prstClr val="black"/>
                </a:solidFill>
                <a:latin typeface="Verdana"/>
                <a:ea typeface="Verdana"/>
                <a:cs typeface="Verdana"/>
              </a:rPr>
              <a:t>Affirmative </a:t>
            </a:r>
            <a:r>
              <a:rPr lang="en-US" sz="1400" b="1" dirty="0" err="1" smtClean="0">
                <a:solidFill>
                  <a:prstClr val="black"/>
                </a:solidFill>
                <a:latin typeface="Verdana"/>
                <a:ea typeface="Verdana"/>
                <a:cs typeface="Verdana"/>
              </a:rPr>
              <a:t>Action</a:t>
            </a:r>
            <a:r>
              <a:rPr lang="en-US" sz="1400" dirty="0" err="1" smtClean="0">
                <a:hlinkClick r:id="rId6"/>
              </a:rPr>
              <a:t>http</a:t>
            </a:r>
            <a:r>
              <a:rPr lang="en-US" sz="1400" dirty="0">
                <a:hlinkClick r:id="rId6"/>
              </a:rPr>
              <a:t>://ucanr.edu/affirmative action</a:t>
            </a:r>
            <a:endParaRPr lang="en-US" sz="1600" dirty="0">
              <a:solidFill>
                <a:prstClr val="black"/>
              </a:solidFill>
              <a:latin typeface="Verdana"/>
              <a:ea typeface="Verdana"/>
              <a:cs typeface="Verdana"/>
            </a:endParaRPr>
          </a:p>
        </p:txBody>
      </p:sp>
    </p:spTree>
    <p:extLst>
      <p:ext uri="{BB962C8B-B14F-4D97-AF65-F5344CB8AC3E}">
        <p14:creationId xmlns:p14="http://schemas.microsoft.com/office/powerpoint/2010/main" val="26036882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4" r="-1918" b="1850"/>
          <a:stretch/>
        </p:blipFill>
        <p:spPr>
          <a:xfrm>
            <a:off x="4081057" y="1843405"/>
            <a:ext cx="5166360" cy="4992624"/>
          </a:xfrm>
          <a:prstGeom prst="rect">
            <a:avLst/>
          </a:prstGeom>
        </p:spPr>
      </p:pic>
      <p:pic>
        <p:nvPicPr>
          <p:cNvPr id="5" name="Picture 4" descr="InvestCA-PPT_Wave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8640"/>
            <a:ext cx="9144000" cy="1277502"/>
          </a:xfrm>
          <a:prstGeom prst="rect">
            <a:avLst/>
          </a:prstGeom>
        </p:spPr>
      </p:pic>
      <p:sp>
        <p:nvSpPr>
          <p:cNvPr id="8" name="TextBox 7"/>
          <p:cNvSpPr txBox="1"/>
          <p:nvPr/>
        </p:nvSpPr>
        <p:spPr>
          <a:xfrm>
            <a:off x="206245" y="314811"/>
            <a:ext cx="5688032" cy="523220"/>
          </a:xfrm>
          <a:prstGeom prst="rect">
            <a:avLst/>
          </a:prstGeom>
          <a:noFill/>
        </p:spPr>
        <p:txBody>
          <a:bodyPr wrap="square" rtlCol="0">
            <a:spAutoFit/>
          </a:bodyPr>
          <a:lstStyle/>
          <a:p>
            <a:r>
              <a:rPr lang="en-US" sz="2800" b="1" dirty="0" smtClean="0">
                <a:solidFill>
                  <a:schemeClr val="tx2"/>
                </a:solidFill>
                <a:latin typeface="Verdana"/>
                <a:cs typeface="Verdana"/>
              </a:rPr>
              <a:t>READ ME --2</a:t>
            </a:r>
            <a:endParaRPr lang="en-US" sz="2800" b="1" dirty="0">
              <a:solidFill>
                <a:schemeClr val="tx2"/>
              </a:solidFill>
              <a:latin typeface="Verdana"/>
              <a:cs typeface="Verdana"/>
            </a:endParaRPr>
          </a:p>
        </p:txBody>
      </p:sp>
      <p:sp>
        <p:nvSpPr>
          <p:cNvPr id="6" name="TextBox 2"/>
          <p:cNvSpPr txBox="1">
            <a:spLocks noChangeArrowheads="1"/>
          </p:cNvSpPr>
          <p:nvPr/>
        </p:nvSpPr>
        <p:spPr bwMode="auto">
          <a:xfrm>
            <a:off x="580904" y="1396290"/>
            <a:ext cx="2556198" cy="491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263"/>
              </a:lnSpc>
            </a:pPr>
            <a:r>
              <a:rPr lang="en-US" sz="1800" dirty="0" smtClean="0">
                <a:solidFill>
                  <a:srgbClr val="000000"/>
                </a:solidFill>
              </a:rPr>
              <a:t>If you want to change the image – you can duplicate and use any of these Read Me slides.</a:t>
            </a:r>
          </a:p>
          <a:p>
            <a:pPr eaLnBrk="1" hangingPunct="1">
              <a:lnSpc>
                <a:spcPts val="2263"/>
              </a:lnSpc>
            </a:pPr>
            <a:endParaRPr lang="en-US" sz="1800" dirty="0">
              <a:solidFill>
                <a:srgbClr val="000000"/>
              </a:solidFill>
            </a:endParaRPr>
          </a:p>
          <a:p>
            <a:pPr eaLnBrk="1" hangingPunct="1">
              <a:lnSpc>
                <a:spcPts val="2263"/>
              </a:lnSpc>
            </a:pPr>
            <a:r>
              <a:rPr lang="en-US" sz="1800" dirty="0" smtClean="0">
                <a:solidFill>
                  <a:srgbClr val="000000"/>
                </a:solidFill>
              </a:rPr>
              <a:t>If you like, can change the theme of this slide to one of the themes with an ANR sub brand. We’re using the basic ANR slide for simplicity.</a:t>
            </a:r>
          </a:p>
          <a:p>
            <a:pPr eaLnBrk="1" hangingPunct="1">
              <a:lnSpc>
                <a:spcPts val="2263"/>
              </a:lnSpc>
            </a:pPr>
            <a:endParaRPr lang="en-US" sz="1800" dirty="0">
              <a:solidFill>
                <a:srgbClr val="000000"/>
              </a:solidFill>
            </a:endParaRPr>
          </a:p>
          <a:p>
            <a:pPr eaLnBrk="1" hangingPunct="1">
              <a:lnSpc>
                <a:spcPts val="2400"/>
              </a:lnSpc>
            </a:pPr>
            <a:endParaRPr lang="en-US" baseline="30000" dirty="0">
              <a:solidFill>
                <a:srgbClr val="000000"/>
              </a:solidFill>
              <a:latin typeface="Verdana" charset="0"/>
              <a:cs typeface="Verdana" charset="0"/>
            </a:endParaRPr>
          </a:p>
          <a:p>
            <a:pPr eaLnBrk="1" hangingPunct="1">
              <a:lnSpc>
                <a:spcPts val="2400"/>
              </a:lnSpc>
            </a:pPr>
            <a:endParaRPr lang="en-US" baseline="30000" dirty="0">
              <a:solidFill>
                <a:srgbClr val="000000"/>
              </a:solidFill>
              <a:latin typeface="Verdana" charset="0"/>
              <a:cs typeface="Verdana" charset="0"/>
            </a:endParaRPr>
          </a:p>
          <a:p>
            <a:pPr eaLnBrk="1" hangingPunct="1"/>
            <a:endParaRPr lang="en-US" sz="1400" baseline="30000" dirty="0">
              <a:solidFill>
                <a:srgbClr val="000000"/>
              </a:solidFill>
              <a:latin typeface="Verdana" charset="0"/>
              <a:cs typeface="Verdana" charset="0"/>
            </a:endParaRPr>
          </a:p>
        </p:txBody>
      </p:sp>
    </p:spTree>
    <p:extLst>
      <p:ext uri="{BB962C8B-B14F-4D97-AF65-F5344CB8AC3E}">
        <p14:creationId xmlns:p14="http://schemas.microsoft.com/office/powerpoint/2010/main" val="38575970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4" r="-1918" b="1850"/>
          <a:stretch/>
        </p:blipFill>
        <p:spPr>
          <a:xfrm>
            <a:off x="4081057" y="1843405"/>
            <a:ext cx="5166360" cy="4992624"/>
          </a:xfrm>
          <a:prstGeom prst="rect">
            <a:avLst/>
          </a:prstGeom>
        </p:spPr>
      </p:pic>
      <p:pic>
        <p:nvPicPr>
          <p:cNvPr id="5" name="Picture 4" descr="InvestCA-PPT_Wave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8640"/>
            <a:ext cx="9144000" cy="1277502"/>
          </a:xfrm>
          <a:prstGeom prst="rect">
            <a:avLst/>
          </a:prstGeom>
        </p:spPr>
      </p:pic>
      <p:sp>
        <p:nvSpPr>
          <p:cNvPr id="8" name="TextBox 7"/>
          <p:cNvSpPr txBox="1"/>
          <p:nvPr/>
        </p:nvSpPr>
        <p:spPr>
          <a:xfrm>
            <a:off x="206245" y="314811"/>
            <a:ext cx="5688032" cy="523220"/>
          </a:xfrm>
          <a:prstGeom prst="rect">
            <a:avLst/>
          </a:prstGeom>
          <a:noFill/>
        </p:spPr>
        <p:txBody>
          <a:bodyPr wrap="square" rtlCol="0">
            <a:spAutoFit/>
          </a:bodyPr>
          <a:lstStyle/>
          <a:p>
            <a:r>
              <a:rPr lang="en-US" sz="2800" b="1" dirty="0" smtClean="0">
                <a:solidFill>
                  <a:schemeClr val="tx2"/>
                </a:solidFill>
                <a:latin typeface="Verdana"/>
                <a:cs typeface="Verdana"/>
              </a:rPr>
              <a:t>READ ME --3</a:t>
            </a:r>
            <a:endParaRPr lang="en-US" sz="2800" b="1" dirty="0">
              <a:solidFill>
                <a:schemeClr val="tx2"/>
              </a:solidFill>
              <a:latin typeface="Verdana"/>
              <a:cs typeface="Verdana"/>
            </a:endParaRPr>
          </a:p>
        </p:txBody>
      </p:sp>
      <p:sp>
        <p:nvSpPr>
          <p:cNvPr id="6" name="TextBox 2"/>
          <p:cNvSpPr txBox="1">
            <a:spLocks noChangeArrowheads="1"/>
          </p:cNvSpPr>
          <p:nvPr/>
        </p:nvSpPr>
        <p:spPr bwMode="auto">
          <a:xfrm>
            <a:off x="472354" y="1148651"/>
            <a:ext cx="2556198" cy="520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263"/>
              </a:lnSpc>
            </a:pPr>
            <a:r>
              <a:rPr lang="en-US" sz="1800" dirty="0" smtClean="0">
                <a:solidFill>
                  <a:srgbClr val="000000"/>
                </a:solidFill>
              </a:rPr>
              <a:t>Delete slides not relevant to your audience.</a:t>
            </a:r>
          </a:p>
          <a:p>
            <a:pPr eaLnBrk="1" hangingPunct="1">
              <a:lnSpc>
                <a:spcPts val="2263"/>
              </a:lnSpc>
            </a:pPr>
            <a:endParaRPr lang="en-US" sz="1800" dirty="0">
              <a:solidFill>
                <a:srgbClr val="000000"/>
              </a:solidFill>
            </a:endParaRPr>
          </a:p>
          <a:p>
            <a:pPr eaLnBrk="1" hangingPunct="1">
              <a:lnSpc>
                <a:spcPts val="2263"/>
              </a:lnSpc>
            </a:pPr>
            <a:r>
              <a:rPr lang="en-US" sz="1800" dirty="0" smtClean="0">
                <a:solidFill>
                  <a:srgbClr val="000000"/>
                </a:solidFill>
              </a:rPr>
              <a:t>This mini-deck is designed to work with We Are UC ANR when shown to internal audiences.</a:t>
            </a:r>
            <a:endParaRPr lang="en-US" sz="1800" dirty="0" smtClean="0">
              <a:solidFill>
                <a:srgbClr val="000000"/>
              </a:solidFill>
            </a:endParaRPr>
          </a:p>
          <a:p>
            <a:pPr eaLnBrk="1" hangingPunct="1">
              <a:lnSpc>
                <a:spcPts val="2263"/>
              </a:lnSpc>
            </a:pPr>
            <a:endParaRPr lang="en-US" sz="1800" dirty="0">
              <a:solidFill>
                <a:srgbClr val="000000"/>
              </a:solidFill>
            </a:endParaRPr>
          </a:p>
          <a:p>
            <a:pPr eaLnBrk="1" hangingPunct="1">
              <a:lnSpc>
                <a:spcPts val="2263"/>
              </a:lnSpc>
            </a:pPr>
            <a:r>
              <a:rPr lang="en-US" sz="1800" dirty="0" smtClean="0">
                <a:solidFill>
                  <a:srgbClr val="000000"/>
                </a:solidFill>
              </a:rPr>
              <a:t>For large images, charts, or graphs – use a blank slide for best viewing</a:t>
            </a:r>
          </a:p>
          <a:p>
            <a:pPr eaLnBrk="1" hangingPunct="1">
              <a:lnSpc>
                <a:spcPts val="2263"/>
              </a:lnSpc>
            </a:pPr>
            <a:endParaRPr lang="en-US" sz="1800" dirty="0">
              <a:solidFill>
                <a:srgbClr val="000000"/>
              </a:solidFill>
            </a:endParaRPr>
          </a:p>
          <a:p>
            <a:pPr eaLnBrk="1" hangingPunct="1">
              <a:lnSpc>
                <a:spcPts val="2400"/>
              </a:lnSpc>
            </a:pPr>
            <a:endParaRPr lang="en-US" baseline="30000" dirty="0">
              <a:solidFill>
                <a:srgbClr val="000000"/>
              </a:solidFill>
              <a:latin typeface="Verdana" charset="0"/>
              <a:cs typeface="Verdana" charset="0"/>
            </a:endParaRPr>
          </a:p>
          <a:p>
            <a:pPr eaLnBrk="1" hangingPunct="1">
              <a:lnSpc>
                <a:spcPts val="2400"/>
              </a:lnSpc>
            </a:pPr>
            <a:endParaRPr lang="en-US" baseline="30000" dirty="0">
              <a:solidFill>
                <a:srgbClr val="000000"/>
              </a:solidFill>
              <a:latin typeface="Verdana" charset="0"/>
              <a:cs typeface="Verdana" charset="0"/>
            </a:endParaRPr>
          </a:p>
          <a:p>
            <a:pPr eaLnBrk="1" hangingPunct="1"/>
            <a:endParaRPr lang="en-US" sz="1400" baseline="30000" dirty="0">
              <a:solidFill>
                <a:srgbClr val="000000"/>
              </a:solidFill>
              <a:latin typeface="Verdana" charset="0"/>
              <a:cs typeface="Verdana" charset="0"/>
            </a:endParaRPr>
          </a:p>
        </p:txBody>
      </p:sp>
    </p:spTree>
    <p:extLst>
      <p:ext uri="{BB962C8B-B14F-4D97-AF65-F5344CB8AC3E}">
        <p14:creationId xmlns:p14="http://schemas.microsoft.com/office/powerpoint/2010/main" val="1358605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ANR Funding Pie Char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1300163"/>
            <a:ext cx="7280275"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75775" y="837820"/>
            <a:ext cx="6283073" cy="574516"/>
          </a:xfrm>
          <a:prstGeom prst="rect">
            <a:avLst/>
          </a:prstGeom>
          <a:noFill/>
        </p:spPr>
        <p:txBody>
          <a:bodyPr>
            <a:spAutoFit/>
          </a:bodyPr>
          <a:lstStyle/>
          <a:p>
            <a:pPr fontAlgn="auto">
              <a:spcBef>
                <a:spcPts val="0"/>
              </a:spcBef>
              <a:spcAft>
                <a:spcPts val="0"/>
              </a:spcAft>
              <a:defRPr/>
            </a:pPr>
            <a:r>
              <a:rPr lang="en-US" sz="2000" b="1" dirty="0">
                <a:ln w="12700">
                  <a:noFill/>
                  <a:prstDash val="solid"/>
                </a:ln>
                <a:solidFill>
                  <a:srgbClr val="194687"/>
                </a:solidFill>
                <a:effectLst>
                  <a:outerShdw blurRad="41275" dist="20320" dir="1800000" algn="tl" rotWithShape="0">
                    <a:srgbClr val="000000">
                      <a:alpha val="40000"/>
                    </a:srgbClr>
                  </a:outerShdw>
                </a:effectLst>
                <a:latin typeface="Verdana"/>
                <a:ea typeface="ＭＳ Ｐゴシック" charset="-128"/>
                <a:cs typeface="Verdana"/>
              </a:rPr>
              <a:t>Funding</a:t>
            </a:r>
            <a:r>
              <a:rPr lang="en-US" sz="2200" b="1" dirty="0">
                <a:solidFill>
                  <a:srgbClr val="184589"/>
                </a:solidFill>
                <a:effectLst>
                  <a:glow rad="63500">
                    <a:srgbClr val="F7C346">
                      <a:alpha val="83000"/>
                    </a:srgbClr>
                  </a:glow>
                </a:effectLst>
                <a:latin typeface="Verdana"/>
                <a:ea typeface="ＭＳ Ｐゴシック" charset="-128"/>
                <a:cs typeface="Verdana"/>
              </a:rPr>
              <a:t> </a:t>
            </a:r>
            <a:r>
              <a:rPr lang="en-US" sz="2000" b="1" dirty="0">
                <a:ln w="12700">
                  <a:noFill/>
                  <a:prstDash val="solid"/>
                </a:ln>
                <a:solidFill>
                  <a:srgbClr val="194687"/>
                </a:solidFill>
                <a:effectLst>
                  <a:outerShdw blurRad="41275" dist="20320" dir="1800000" algn="tl" rotWithShape="0">
                    <a:srgbClr val="000000">
                      <a:alpha val="40000"/>
                    </a:srgbClr>
                  </a:outerShdw>
                </a:effectLst>
                <a:latin typeface="Verdana"/>
                <a:ea typeface="ＭＳ Ｐゴシック" charset="-128"/>
                <a:cs typeface="Verdana"/>
              </a:rPr>
              <a:t>Sources</a:t>
            </a:r>
          </a:p>
          <a:p>
            <a:pPr fontAlgn="auto">
              <a:spcBef>
                <a:spcPts val="0"/>
              </a:spcBef>
              <a:spcAft>
                <a:spcPts val="0"/>
              </a:spcAft>
              <a:defRPr/>
            </a:pPr>
            <a:endParaRPr lang="en-US" sz="1400" baseline="30000" dirty="0">
              <a:solidFill>
                <a:prstClr val="black"/>
              </a:solidFill>
              <a:latin typeface="Verdana"/>
              <a:ea typeface="ＭＳ Ｐゴシック" charset="-128"/>
              <a:cs typeface="Verdana"/>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2"/>
          <p:cNvSpPr txBox="1">
            <a:spLocks noChangeArrowheads="1"/>
          </p:cNvSpPr>
          <p:nvPr/>
        </p:nvSpPr>
        <p:spPr bwMode="auto">
          <a:xfrm>
            <a:off x="399759" y="1896381"/>
            <a:ext cx="2628792" cy="2062103"/>
          </a:xfrm>
          <a:prstGeom prst="rect">
            <a:avLst/>
          </a:prstGeom>
          <a:noFill/>
          <a:ln w="9525">
            <a:noFill/>
            <a:miter lim="800000"/>
            <a:headEnd/>
            <a:tailEnd/>
          </a:ln>
        </p:spPr>
        <p:txBody>
          <a:bodyPr wrap="square">
            <a:spAutoFit/>
          </a:bodyPr>
          <a:lstStyle/>
          <a:p>
            <a:pPr>
              <a:lnSpc>
                <a:spcPts val="2400"/>
              </a:lnSpc>
              <a:defRPr/>
            </a:pPr>
            <a:r>
              <a:rPr lang="en-US" sz="1600" b="1" dirty="0">
                <a:ln w="12700">
                  <a:noFill/>
                  <a:prstDash val="solid"/>
                </a:ln>
                <a:solidFill>
                  <a:srgbClr val="194687"/>
                </a:solidFill>
                <a:effectLst>
                  <a:outerShdw blurRad="41275" dist="20320" dir="1800000" algn="tl" rotWithShape="0">
                    <a:srgbClr val="000000">
                      <a:alpha val="40000"/>
                    </a:srgbClr>
                  </a:outerShdw>
                </a:effectLst>
                <a:latin typeface="Verdana"/>
                <a:ea typeface="ＭＳ Ｐゴシック" charset="-128"/>
                <a:cs typeface="Verdana"/>
              </a:rPr>
              <a:t>Money In:</a:t>
            </a:r>
          </a:p>
          <a:p>
            <a:pPr>
              <a:spcBef>
                <a:spcPts val="1200"/>
              </a:spcBef>
              <a:spcAft>
                <a:spcPts val="600"/>
              </a:spcAft>
              <a:defRPr/>
            </a:pPr>
            <a:r>
              <a:rPr lang="en-US" sz="1400" b="1" dirty="0">
                <a:solidFill>
                  <a:prstClr val="black"/>
                </a:solidFill>
                <a:latin typeface="Verdana"/>
                <a:ea typeface="Verdana"/>
                <a:cs typeface="Verdana"/>
              </a:rPr>
              <a:t>Contracts and Grants</a:t>
            </a:r>
          </a:p>
          <a:p>
            <a:pPr>
              <a:defRPr/>
            </a:pPr>
            <a:r>
              <a:rPr lang="en-US" sz="1200" dirty="0">
                <a:latin typeface="Verdana"/>
                <a:cs typeface="Verdana"/>
                <a:hlinkClick r:id="rId4"/>
              </a:rPr>
              <a:t>http://ucanr.edu/contracts </a:t>
            </a:r>
            <a:r>
              <a:rPr lang="en-US" sz="1200" dirty="0" smtClean="0">
                <a:latin typeface="Verdana"/>
                <a:cs typeface="Verdana"/>
                <a:hlinkClick r:id="rId4"/>
              </a:rPr>
              <a:t>grants</a:t>
            </a:r>
            <a:endParaRPr lang="en-US" sz="1200" dirty="0" smtClean="0">
              <a:latin typeface="Verdana"/>
              <a:cs typeface="Verdana"/>
            </a:endParaRPr>
          </a:p>
          <a:p>
            <a:pPr>
              <a:defRPr/>
            </a:pPr>
            <a:r>
              <a:rPr lang="en-US" sz="1200" dirty="0">
                <a:latin typeface="Verdana"/>
                <a:cs typeface="Verdana"/>
              </a:rPr>
              <a:t> </a:t>
            </a:r>
            <a:endParaRPr lang="en-US" sz="1200" b="1" dirty="0">
              <a:solidFill>
                <a:prstClr val="black"/>
              </a:solidFill>
              <a:latin typeface="Verdana"/>
              <a:ea typeface="Verdana"/>
              <a:cs typeface="Verdana"/>
            </a:endParaRPr>
          </a:p>
          <a:p>
            <a:pPr>
              <a:spcBef>
                <a:spcPts val="0"/>
              </a:spcBef>
              <a:spcAft>
                <a:spcPts val="600"/>
              </a:spcAft>
              <a:defRPr/>
            </a:pPr>
            <a:r>
              <a:rPr lang="en-US" sz="1400" b="1" dirty="0">
                <a:solidFill>
                  <a:prstClr val="black"/>
                </a:solidFill>
                <a:latin typeface="Verdana"/>
                <a:ea typeface="Verdana"/>
                <a:cs typeface="Verdana"/>
              </a:rPr>
              <a:t>Development Services</a:t>
            </a:r>
          </a:p>
          <a:p>
            <a:pPr>
              <a:spcBef>
                <a:spcPts val="0"/>
              </a:spcBef>
              <a:spcAft>
                <a:spcPts val="600"/>
              </a:spcAft>
              <a:defRPr/>
            </a:pPr>
            <a:r>
              <a:rPr lang="en-US" sz="1200" u="sng" dirty="0">
                <a:latin typeface="Verdana"/>
                <a:cs typeface="Verdana"/>
                <a:hlinkClick r:id="rId5"/>
              </a:rPr>
              <a:t>http://ucanr.edu/Development_services</a:t>
            </a:r>
            <a:r>
              <a:rPr lang="en-US" sz="1200" u="sng" dirty="0" smtClean="0">
                <a:latin typeface="Verdana"/>
                <a:cs typeface="Verdana"/>
                <a:hlinkClick r:id="rId5"/>
              </a:rPr>
              <a:t>/</a:t>
            </a:r>
            <a:endParaRPr lang="en-US" sz="1200" u="sng" dirty="0" smtClean="0">
              <a:latin typeface="Verdana"/>
              <a:cs typeface="Verdana"/>
            </a:endParaRPr>
          </a:p>
        </p:txBody>
      </p:sp>
    </p:spTree>
    <p:extLst>
      <p:ext uri="{BB962C8B-B14F-4D97-AF65-F5344CB8AC3E}">
        <p14:creationId xmlns:p14="http://schemas.microsoft.com/office/powerpoint/2010/main" val="15342583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2"/>
          <p:cNvSpPr txBox="1">
            <a:spLocks noChangeArrowheads="1"/>
          </p:cNvSpPr>
          <p:nvPr/>
        </p:nvSpPr>
        <p:spPr bwMode="auto">
          <a:xfrm>
            <a:off x="302064" y="1908417"/>
            <a:ext cx="2825729" cy="3395801"/>
          </a:xfrm>
          <a:prstGeom prst="rect">
            <a:avLst/>
          </a:prstGeom>
          <a:noFill/>
          <a:ln w="9525">
            <a:noFill/>
            <a:miter lim="800000"/>
            <a:headEnd/>
            <a:tailEnd/>
          </a:ln>
        </p:spPr>
        <p:txBody>
          <a:bodyPr wrap="square">
            <a:spAutoFit/>
          </a:bodyPr>
          <a:lstStyle/>
          <a:p>
            <a:pPr>
              <a:spcBef>
                <a:spcPts val="0"/>
              </a:spcBef>
              <a:spcAft>
                <a:spcPts val="600"/>
              </a:spcAft>
              <a:defRPr/>
            </a:pPr>
            <a:r>
              <a:rPr lang="en-US" sz="1600" b="1" dirty="0" smtClean="0">
                <a:ln w="12700">
                  <a:noFill/>
                  <a:prstDash val="solid"/>
                </a:ln>
                <a:solidFill>
                  <a:srgbClr val="194687"/>
                </a:solidFill>
                <a:effectLst>
                  <a:outerShdw blurRad="41275" dist="20320" dir="1800000" algn="tl" rotWithShape="0">
                    <a:srgbClr val="000000">
                      <a:alpha val="40000"/>
                    </a:srgbClr>
                  </a:outerShdw>
                </a:effectLst>
                <a:latin typeface="Verdana"/>
                <a:ea typeface="ＭＳ Ｐゴシック" charset="-128"/>
                <a:cs typeface="Verdana"/>
              </a:rPr>
              <a:t>Money Out:</a:t>
            </a:r>
          </a:p>
          <a:p>
            <a:pPr>
              <a:lnSpc>
                <a:spcPts val="2400"/>
              </a:lnSpc>
              <a:spcAft>
                <a:spcPts val="600"/>
              </a:spcAft>
              <a:defRPr/>
            </a:pPr>
            <a:r>
              <a:rPr lang="en-US" sz="1400" b="1" dirty="0" smtClean="0">
                <a:solidFill>
                  <a:prstClr val="black"/>
                </a:solidFill>
                <a:latin typeface="Verdana"/>
                <a:ea typeface="Verdana"/>
                <a:cs typeface="Verdana"/>
              </a:rPr>
              <a:t>Business </a:t>
            </a:r>
            <a:r>
              <a:rPr lang="en-US" sz="1400" b="1" dirty="0">
                <a:solidFill>
                  <a:prstClr val="black"/>
                </a:solidFill>
                <a:latin typeface="Verdana"/>
                <a:ea typeface="Verdana"/>
                <a:cs typeface="Verdana"/>
              </a:rPr>
              <a:t>Operations Center Davis</a:t>
            </a:r>
            <a:endParaRPr lang="en-US" sz="1400" dirty="0">
              <a:solidFill>
                <a:prstClr val="black"/>
              </a:solidFill>
              <a:latin typeface="Verdana"/>
              <a:ea typeface="Verdana"/>
              <a:cs typeface="Verdana"/>
            </a:endParaRPr>
          </a:p>
          <a:p>
            <a:pPr>
              <a:spcBef>
                <a:spcPts val="600"/>
              </a:spcBef>
              <a:spcAft>
                <a:spcPts val="600"/>
              </a:spcAft>
              <a:defRPr/>
            </a:pPr>
            <a:r>
              <a:rPr lang="en-US" sz="1400" dirty="0">
                <a:solidFill>
                  <a:prstClr val="black"/>
                </a:solidFill>
                <a:latin typeface="Verdana"/>
                <a:ea typeface="Verdana"/>
                <a:cs typeface="Verdana"/>
              </a:rPr>
              <a:t>Serves Statewide Programs, REC’s, and Davis-based support units</a:t>
            </a:r>
          </a:p>
          <a:p>
            <a:pPr>
              <a:spcBef>
                <a:spcPts val="0"/>
              </a:spcBef>
              <a:spcAft>
                <a:spcPts val="600"/>
              </a:spcAft>
              <a:defRPr/>
            </a:pPr>
            <a:r>
              <a:rPr lang="en-US" sz="1200" u="sng" dirty="0">
                <a:latin typeface="Verdana"/>
                <a:cs typeface="Verdana"/>
                <a:hlinkClick r:id="rId4"/>
              </a:rPr>
              <a:t>http://ucanr.edu/boc davis</a:t>
            </a:r>
            <a:endParaRPr lang="en-US" sz="1200" u="sng" dirty="0">
              <a:latin typeface="Verdana"/>
              <a:cs typeface="Verdana"/>
            </a:endParaRPr>
          </a:p>
          <a:p>
            <a:pPr>
              <a:spcBef>
                <a:spcPts val="600"/>
              </a:spcBef>
              <a:defRPr/>
            </a:pPr>
            <a:r>
              <a:rPr lang="en-US" sz="1400" b="1" dirty="0" smtClean="0">
                <a:solidFill>
                  <a:prstClr val="black"/>
                </a:solidFill>
                <a:latin typeface="Verdana"/>
                <a:ea typeface="Verdana"/>
                <a:cs typeface="Verdana"/>
              </a:rPr>
              <a:t>Business </a:t>
            </a:r>
            <a:r>
              <a:rPr lang="en-US" sz="1400" b="1" dirty="0">
                <a:solidFill>
                  <a:prstClr val="black"/>
                </a:solidFill>
                <a:latin typeface="Verdana"/>
                <a:ea typeface="Verdana"/>
                <a:cs typeface="Verdana"/>
              </a:rPr>
              <a:t>Operations Center Kearney</a:t>
            </a:r>
          </a:p>
          <a:p>
            <a:pPr>
              <a:defRPr/>
            </a:pPr>
            <a:r>
              <a:rPr lang="en-US" sz="1400" dirty="0">
                <a:solidFill>
                  <a:prstClr val="black"/>
                </a:solidFill>
                <a:latin typeface="Verdana"/>
                <a:ea typeface="Verdana"/>
                <a:cs typeface="Verdana"/>
              </a:rPr>
              <a:t>Serves Cooperative Extension statewide</a:t>
            </a:r>
          </a:p>
          <a:p>
            <a:pPr>
              <a:lnSpc>
                <a:spcPts val="2400"/>
              </a:lnSpc>
              <a:spcBef>
                <a:spcPts val="0"/>
              </a:spcBef>
              <a:spcAft>
                <a:spcPts val="600"/>
              </a:spcAft>
              <a:defRPr/>
            </a:pPr>
            <a:r>
              <a:rPr lang="en-US" sz="1200" u="sng" dirty="0">
                <a:latin typeface="Verdana"/>
                <a:cs typeface="Verdana"/>
                <a:hlinkClick r:id="rId5"/>
              </a:rPr>
              <a:t>http://ucanr.edu/boc kearney</a:t>
            </a:r>
            <a:endParaRPr lang="en-US" sz="1200" u="sng" dirty="0">
              <a:latin typeface="Verdana"/>
              <a:cs typeface="Verdana"/>
            </a:endParaRPr>
          </a:p>
        </p:txBody>
      </p:sp>
    </p:spTree>
    <p:extLst>
      <p:ext uri="{BB962C8B-B14F-4D97-AF65-F5344CB8AC3E}">
        <p14:creationId xmlns:p14="http://schemas.microsoft.com/office/powerpoint/2010/main" val="25661497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256111" y="1956801"/>
            <a:ext cx="3174076" cy="1164421"/>
          </a:xfrm>
          <a:prstGeom prst="rect">
            <a:avLst/>
          </a:prstGeom>
        </p:spPr>
        <p:txBody>
          <a:bodyPr wrap="square">
            <a:spAutoFit/>
          </a:bodyPr>
          <a:lstStyle/>
          <a:p>
            <a:pPr>
              <a:lnSpc>
                <a:spcPts val="2400"/>
              </a:lnSpc>
              <a:spcBef>
                <a:spcPts val="600"/>
              </a:spcBef>
              <a:spcAft>
                <a:spcPts val="600"/>
              </a:spcAft>
              <a:defRPr/>
            </a:pPr>
            <a:r>
              <a:rPr lang="en-US" sz="2000" b="1" dirty="0" smtClean="0">
                <a:solidFill>
                  <a:prstClr val="black"/>
                </a:solidFill>
                <a:latin typeface="Verdana"/>
                <a:ea typeface="Verdana"/>
                <a:cs typeface="Verdana"/>
              </a:rPr>
              <a:t>PI Hub</a:t>
            </a:r>
            <a:endParaRPr lang="en-US" sz="2000" b="1" dirty="0">
              <a:solidFill>
                <a:prstClr val="black"/>
              </a:solidFill>
              <a:latin typeface="Verdana"/>
              <a:ea typeface="Verdana"/>
              <a:cs typeface="Verdana"/>
            </a:endParaRPr>
          </a:p>
          <a:p>
            <a:pPr>
              <a:lnSpc>
                <a:spcPts val="2400"/>
              </a:lnSpc>
              <a:spcBef>
                <a:spcPts val="600"/>
              </a:spcBef>
              <a:spcAft>
                <a:spcPts val="600"/>
              </a:spcAft>
              <a:defRPr/>
            </a:pPr>
            <a:r>
              <a:rPr lang="en-US" dirty="0">
                <a:latin typeface="Verdana"/>
                <a:cs typeface="Verdana"/>
                <a:hlinkClick r:id="rId4"/>
              </a:rPr>
              <a:t>http://</a:t>
            </a:r>
            <a:r>
              <a:rPr lang="en-US" dirty="0" err="1">
                <a:latin typeface="Verdana"/>
                <a:cs typeface="Verdana"/>
                <a:hlinkClick r:id="rId4"/>
              </a:rPr>
              <a:t>ucanr.edu</a:t>
            </a:r>
            <a:r>
              <a:rPr lang="en-US" dirty="0">
                <a:latin typeface="Verdana"/>
                <a:cs typeface="Verdana"/>
                <a:hlinkClick r:id="rId4"/>
              </a:rPr>
              <a:t>/sites/</a:t>
            </a:r>
            <a:r>
              <a:rPr lang="en-US" dirty="0" err="1">
                <a:latin typeface="Verdana"/>
                <a:cs typeface="Verdana"/>
                <a:hlinkClick r:id="rId4"/>
              </a:rPr>
              <a:t>pitraining</a:t>
            </a:r>
            <a:r>
              <a:rPr lang="en-US" dirty="0">
                <a:latin typeface="Verdana"/>
                <a:cs typeface="Verdana"/>
                <a:hlinkClick r:id="rId4"/>
              </a:rPr>
              <a:t>/</a:t>
            </a:r>
            <a:endParaRPr lang="en-US" b="1" dirty="0">
              <a:solidFill>
                <a:prstClr val="black"/>
              </a:solidFill>
              <a:latin typeface="Verdana"/>
              <a:ea typeface="Verdana"/>
              <a:cs typeface="Verdana"/>
            </a:endParaRPr>
          </a:p>
        </p:txBody>
      </p:sp>
    </p:spTree>
    <p:extLst>
      <p:ext uri="{BB962C8B-B14F-4D97-AF65-F5344CB8AC3E}">
        <p14:creationId xmlns:p14="http://schemas.microsoft.com/office/powerpoint/2010/main" val="13018183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275" r="9275"/>
          <a:stretch/>
        </p:blipFill>
        <p:spPr>
          <a:xfrm>
            <a:off x="-640080" y="1667892"/>
            <a:ext cx="6899148" cy="4599432"/>
          </a:xfrm>
          <a:prstGeom prst="rect">
            <a:avLst/>
          </a:prstGeom>
        </p:spPr>
      </p:pic>
      <p:pic>
        <p:nvPicPr>
          <p:cNvPr id="5" name="Picture 4" descr="InvestCA-PPT_Wave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98640"/>
            <a:ext cx="9144000" cy="1277502"/>
          </a:xfrm>
          <a:prstGeom prst="rect">
            <a:avLst/>
          </a:prstGeom>
        </p:spPr>
      </p:pic>
      <p:sp>
        <p:nvSpPr>
          <p:cNvPr id="8" name="TextBox 7"/>
          <p:cNvSpPr txBox="1"/>
          <p:nvPr/>
        </p:nvSpPr>
        <p:spPr>
          <a:xfrm>
            <a:off x="399759" y="590571"/>
            <a:ext cx="6635750" cy="523220"/>
          </a:xfrm>
          <a:prstGeom prst="rect">
            <a:avLst/>
          </a:prstGeom>
          <a:noFill/>
        </p:spPr>
        <p:txBody>
          <a:bodyPr wrap="square" rtlCol="0">
            <a:spAutoFit/>
          </a:bodyPr>
          <a:lstStyle/>
          <a:p>
            <a:r>
              <a:rPr lang="en-US" sz="2800" dirty="0" smtClean="0">
                <a:ln w="12700">
                  <a:noFill/>
                  <a:prstDash val="solid"/>
                </a:ln>
                <a:solidFill>
                  <a:srgbClr val="194687"/>
                </a:solidFill>
                <a:effectLst>
                  <a:outerShdw blurRad="41275" dist="20320" dir="1800000" algn="tl" rotWithShape="0">
                    <a:srgbClr val="000000">
                      <a:alpha val="40000"/>
                    </a:srgbClr>
                  </a:outerShdw>
                </a:effectLst>
                <a:latin typeface="Cronos Pro Semibold"/>
                <a:ea typeface="ＭＳ Ｐゴシック" charset="-128"/>
                <a:cs typeface="Cronos Pro Semibold"/>
              </a:rPr>
              <a:t>GETTING THINGS DONE</a:t>
            </a:r>
            <a:endParaRPr lang="en-US" sz="2800" dirty="0">
              <a:ln w="12700">
                <a:noFill/>
                <a:prstDash val="solid"/>
              </a:ln>
              <a:solidFill>
                <a:srgbClr val="194687"/>
              </a:solidFill>
              <a:effectLst>
                <a:outerShdw blurRad="41275" dist="20320" dir="1800000" algn="tl" rotWithShape="0">
                  <a:srgbClr val="000000">
                    <a:alpha val="40000"/>
                  </a:srgbClr>
                </a:outerShdw>
              </a:effectLst>
              <a:latin typeface="Cronos Pro Semibold"/>
              <a:ea typeface="ＭＳ Ｐゴシック" charset="-128"/>
              <a:cs typeface="Cronos Pro Semibold"/>
            </a:endParaRPr>
          </a:p>
        </p:txBody>
      </p:sp>
      <p:sp>
        <p:nvSpPr>
          <p:cNvPr id="6" name="Rectangle 5"/>
          <p:cNvSpPr/>
          <p:nvPr/>
        </p:nvSpPr>
        <p:spPr>
          <a:xfrm>
            <a:off x="6338995" y="1964120"/>
            <a:ext cx="2805005" cy="2010807"/>
          </a:xfrm>
          <a:prstGeom prst="rect">
            <a:avLst/>
          </a:prstGeom>
        </p:spPr>
        <p:txBody>
          <a:bodyPr wrap="square">
            <a:spAutoFit/>
          </a:bodyPr>
          <a:lstStyle/>
          <a:p>
            <a:pPr>
              <a:lnSpc>
                <a:spcPts val="2400"/>
              </a:lnSpc>
              <a:spcBef>
                <a:spcPts val="1200"/>
              </a:spcBef>
              <a:spcAft>
                <a:spcPts val="1200"/>
              </a:spcAft>
              <a:defRPr/>
            </a:pPr>
            <a:r>
              <a:rPr lang="en-US" sz="1600" b="1" dirty="0">
                <a:ln w="12700">
                  <a:noFill/>
                  <a:prstDash val="solid"/>
                </a:ln>
                <a:solidFill>
                  <a:srgbClr val="194687"/>
                </a:solidFill>
                <a:effectLst>
                  <a:outerShdw blurRad="41275" dist="20320" dir="1800000" algn="tl" rotWithShape="0">
                    <a:srgbClr val="000000">
                      <a:alpha val="40000"/>
                    </a:srgbClr>
                  </a:outerShdw>
                </a:effectLst>
                <a:latin typeface="Verdana"/>
                <a:ea typeface="ＭＳ Ｐゴシック" charset="-128"/>
                <a:cs typeface="Verdana"/>
              </a:rPr>
              <a:t>Program Planning and Evaluation</a:t>
            </a:r>
          </a:p>
          <a:p>
            <a:pPr>
              <a:lnSpc>
                <a:spcPts val="2400"/>
              </a:lnSpc>
              <a:spcBef>
                <a:spcPts val="600"/>
              </a:spcBef>
              <a:spcAft>
                <a:spcPts val="600"/>
              </a:spcAft>
              <a:defRPr/>
            </a:pPr>
            <a:r>
              <a:rPr lang="en-US" dirty="0">
                <a:hlinkClick r:id="rId5"/>
              </a:rPr>
              <a:t>http://ucanr.edu/program plan and </a:t>
            </a:r>
            <a:r>
              <a:rPr lang="en-US" dirty="0" smtClean="0">
                <a:hlinkClick r:id="rId5"/>
              </a:rPr>
              <a:t>eval</a:t>
            </a:r>
            <a:endParaRPr lang="en-US" dirty="0" smtClean="0"/>
          </a:p>
          <a:p>
            <a:pPr>
              <a:lnSpc>
                <a:spcPts val="2400"/>
              </a:lnSpc>
              <a:spcBef>
                <a:spcPts val="600"/>
              </a:spcBef>
              <a:spcAft>
                <a:spcPts val="600"/>
              </a:spcAft>
              <a:defRPr/>
            </a:pPr>
            <a:endParaRPr lang="en-US" dirty="0">
              <a:solidFill>
                <a:prstClr val="black"/>
              </a:solidFill>
              <a:latin typeface="Verdana"/>
              <a:ea typeface="Verdana"/>
              <a:cs typeface="Verdana"/>
            </a:endParaRPr>
          </a:p>
        </p:txBody>
      </p:sp>
    </p:spTree>
    <p:extLst>
      <p:ext uri="{BB962C8B-B14F-4D97-AF65-F5344CB8AC3E}">
        <p14:creationId xmlns:p14="http://schemas.microsoft.com/office/powerpoint/2010/main" val="9096172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2"/>
          <p:cNvSpPr txBox="1">
            <a:spLocks noChangeArrowheads="1"/>
          </p:cNvSpPr>
          <p:nvPr/>
        </p:nvSpPr>
        <p:spPr bwMode="auto">
          <a:xfrm>
            <a:off x="160948" y="1966877"/>
            <a:ext cx="3453765" cy="3323987"/>
          </a:xfrm>
          <a:prstGeom prst="rect">
            <a:avLst/>
          </a:prstGeom>
          <a:noFill/>
          <a:ln w="9525">
            <a:noFill/>
            <a:miter lim="800000"/>
            <a:headEnd/>
            <a:tailEnd/>
          </a:ln>
        </p:spPr>
        <p:txBody>
          <a:bodyPr wrap="square">
            <a:spAutoFit/>
          </a:bodyPr>
          <a:lstStyle/>
          <a:p>
            <a:pPr>
              <a:lnSpc>
                <a:spcPts val="2400"/>
              </a:lnSpc>
              <a:spcBef>
                <a:spcPts val="1200"/>
              </a:spcBef>
              <a:spcAft>
                <a:spcPts val="1200"/>
              </a:spcAft>
              <a:defRPr/>
            </a:pPr>
            <a:r>
              <a:rPr lang="en-US" sz="1600" b="1" dirty="0">
                <a:ln w="12700">
                  <a:noFill/>
                  <a:prstDash val="solid"/>
                </a:ln>
                <a:solidFill>
                  <a:srgbClr val="194687"/>
                </a:solidFill>
                <a:effectLst>
                  <a:outerShdw blurRad="41275" dist="20320" dir="1800000" algn="tl" rotWithShape="0">
                    <a:srgbClr val="000000">
                      <a:alpha val="40000"/>
                    </a:srgbClr>
                  </a:outerShdw>
                </a:effectLst>
                <a:latin typeface="Verdana"/>
                <a:ea typeface="ＭＳ Ｐゴシック" charset="-128"/>
                <a:cs typeface="Verdana"/>
              </a:rPr>
              <a:t>Spreading the </a:t>
            </a:r>
            <a:r>
              <a:rPr lang="en-US" sz="1600" b="1" dirty="0" smtClean="0">
                <a:ln w="12700">
                  <a:noFill/>
                  <a:prstDash val="solid"/>
                </a:ln>
                <a:solidFill>
                  <a:srgbClr val="194687"/>
                </a:solidFill>
                <a:effectLst>
                  <a:outerShdw blurRad="41275" dist="20320" dir="1800000" algn="tl" rotWithShape="0">
                    <a:srgbClr val="000000">
                      <a:alpha val="40000"/>
                    </a:srgbClr>
                  </a:outerShdw>
                </a:effectLst>
                <a:latin typeface="Verdana"/>
                <a:ea typeface="ＭＳ Ｐゴシック" charset="-128"/>
                <a:cs typeface="Verdana"/>
              </a:rPr>
              <a:t>Word</a:t>
            </a:r>
          </a:p>
          <a:p>
            <a:pPr>
              <a:lnSpc>
                <a:spcPts val="2400"/>
              </a:lnSpc>
              <a:defRPr/>
            </a:pPr>
            <a:r>
              <a:rPr lang="en-US" sz="1400" b="1" dirty="0" smtClean="0">
                <a:solidFill>
                  <a:prstClr val="black"/>
                </a:solidFill>
                <a:latin typeface="Verdana"/>
                <a:ea typeface="Verdana"/>
                <a:cs typeface="Verdana"/>
              </a:rPr>
              <a:t>ANR </a:t>
            </a:r>
            <a:r>
              <a:rPr lang="en-US" sz="1400" b="1" dirty="0">
                <a:solidFill>
                  <a:prstClr val="black"/>
                </a:solidFill>
                <a:latin typeface="Verdana"/>
                <a:ea typeface="Verdana"/>
                <a:cs typeface="Verdana"/>
              </a:rPr>
              <a:t>Communication Services and Information Technology</a:t>
            </a:r>
          </a:p>
          <a:p>
            <a:pPr>
              <a:spcBef>
                <a:spcPts val="600"/>
              </a:spcBef>
              <a:spcAft>
                <a:spcPts val="600"/>
              </a:spcAft>
              <a:defRPr/>
            </a:pPr>
            <a:r>
              <a:rPr lang="en-US" sz="1400" u="sng" dirty="0">
                <a:latin typeface="Verdana"/>
                <a:cs typeface="Verdana"/>
                <a:hlinkClick r:id="rId4"/>
              </a:rPr>
              <a:t>http://anrcs.ucanr.edu</a:t>
            </a:r>
            <a:r>
              <a:rPr lang="en-US" sz="1400" u="sng" dirty="0" smtClean="0">
                <a:latin typeface="Verdana"/>
                <a:cs typeface="Verdana"/>
                <a:hlinkClick r:id="rId4"/>
              </a:rPr>
              <a:t>/</a:t>
            </a:r>
            <a:endParaRPr lang="en-US" sz="1400" u="sng" dirty="0" smtClean="0">
              <a:latin typeface="Verdana"/>
              <a:cs typeface="Verdana"/>
            </a:endParaRPr>
          </a:p>
          <a:p>
            <a:pPr>
              <a:spcBef>
                <a:spcPts val="600"/>
              </a:spcBef>
              <a:spcAft>
                <a:spcPts val="600"/>
              </a:spcAft>
              <a:defRPr/>
            </a:pPr>
            <a:r>
              <a:rPr lang="en-US" sz="1400" b="1" dirty="0" smtClean="0">
                <a:solidFill>
                  <a:prstClr val="black"/>
                </a:solidFill>
                <a:latin typeface="Verdana"/>
                <a:ea typeface="Verdana"/>
                <a:cs typeface="Verdana"/>
              </a:rPr>
              <a:t>ANR </a:t>
            </a:r>
            <a:r>
              <a:rPr lang="en-US" sz="1400" b="1" dirty="0">
                <a:solidFill>
                  <a:prstClr val="black"/>
                </a:solidFill>
                <a:latin typeface="Verdana"/>
                <a:ea typeface="Verdana"/>
                <a:cs typeface="Verdana"/>
              </a:rPr>
              <a:t>Portal – access to </a:t>
            </a:r>
            <a:r>
              <a:rPr lang="en-US" sz="1400" b="1" dirty="0" smtClean="0">
                <a:solidFill>
                  <a:prstClr val="black"/>
                </a:solidFill>
                <a:latin typeface="Verdana"/>
                <a:ea typeface="Verdana"/>
                <a:cs typeface="Verdana"/>
              </a:rPr>
              <a:t>all things </a:t>
            </a:r>
            <a:r>
              <a:rPr lang="en-US" sz="1400" b="1" dirty="0">
                <a:solidFill>
                  <a:prstClr val="black"/>
                </a:solidFill>
                <a:latin typeface="Verdana"/>
                <a:ea typeface="Verdana"/>
                <a:cs typeface="Verdana"/>
              </a:rPr>
              <a:t>ANR</a:t>
            </a:r>
          </a:p>
          <a:p>
            <a:pPr>
              <a:spcBef>
                <a:spcPts val="600"/>
              </a:spcBef>
              <a:spcAft>
                <a:spcPts val="600"/>
              </a:spcAft>
              <a:defRPr/>
            </a:pPr>
            <a:r>
              <a:rPr lang="en-US" sz="1400" dirty="0">
                <a:solidFill>
                  <a:prstClr val="black"/>
                </a:solidFill>
                <a:latin typeface="Verdana"/>
                <a:ea typeface="Verdana"/>
                <a:cs typeface="Verdana"/>
                <a:hlinkClick r:id="rId5"/>
              </a:rPr>
              <a:t>https://ucanr.edu/</a:t>
            </a:r>
            <a:r>
              <a:rPr lang="en-US" sz="1400" dirty="0" smtClean="0">
                <a:solidFill>
                  <a:prstClr val="black"/>
                </a:solidFill>
                <a:latin typeface="Verdana"/>
                <a:ea typeface="Verdana"/>
                <a:cs typeface="Verdana"/>
                <a:hlinkClick r:id="rId5"/>
              </a:rPr>
              <a:t>portal</a:t>
            </a:r>
            <a:endParaRPr lang="en-US" sz="1400" dirty="0" smtClean="0">
              <a:solidFill>
                <a:prstClr val="black"/>
              </a:solidFill>
              <a:latin typeface="Verdana"/>
              <a:ea typeface="Verdana"/>
              <a:cs typeface="Verdana"/>
            </a:endParaRPr>
          </a:p>
          <a:p>
            <a:pPr>
              <a:spcBef>
                <a:spcPts val="600"/>
              </a:spcBef>
              <a:spcAft>
                <a:spcPts val="600"/>
              </a:spcAft>
              <a:defRPr/>
            </a:pPr>
            <a:r>
              <a:rPr lang="en-US" sz="1400" b="1" dirty="0" smtClean="0">
                <a:solidFill>
                  <a:prstClr val="black"/>
                </a:solidFill>
                <a:latin typeface="Verdana"/>
                <a:ea typeface="Verdana"/>
                <a:cs typeface="Verdana"/>
              </a:rPr>
              <a:t>ANR Brand Toolkit</a:t>
            </a:r>
            <a:endParaRPr lang="en-US" sz="1400" b="1" dirty="0">
              <a:solidFill>
                <a:prstClr val="black"/>
              </a:solidFill>
              <a:latin typeface="Verdana"/>
              <a:ea typeface="Verdana"/>
              <a:cs typeface="Verdana"/>
            </a:endParaRPr>
          </a:p>
          <a:p>
            <a:pPr>
              <a:lnSpc>
                <a:spcPts val="2400"/>
              </a:lnSpc>
              <a:spcBef>
                <a:spcPts val="600"/>
              </a:spcBef>
              <a:spcAft>
                <a:spcPts val="600"/>
              </a:spcAft>
              <a:defRPr/>
            </a:pPr>
            <a:r>
              <a:rPr lang="en-US" sz="1400" dirty="0">
                <a:latin typeface="Verdana"/>
                <a:cs typeface="Verdana"/>
                <a:hlinkClick r:id="rId6"/>
              </a:rPr>
              <a:t>http://</a:t>
            </a:r>
            <a:r>
              <a:rPr lang="en-US" sz="1400" dirty="0" err="1">
                <a:latin typeface="Verdana"/>
                <a:cs typeface="Verdana"/>
                <a:hlinkClick r:id="rId6"/>
              </a:rPr>
              <a:t>ucanr.org</a:t>
            </a:r>
            <a:r>
              <a:rPr lang="en-US" sz="1400" dirty="0">
                <a:latin typeface="Verdana"/>
                <a:cs typeface="Verdana"/>
                <a:hlinkClick r:id="rId6"/>
              </a:rPr>
              <a:t>/sites/Toolkit</a:t>
            </a:r>
            <a:r>
              <a:rPr lang="en-US" sz="1400" dirty="0" smtClean="0">
                <a:latin typeface="Verdana"/>
                <a:cs typeface="Verdana"/>
              </a:rPr>
              <a:t>/</a:t>
            </a:r>
            <a:endParaRPr lang="en-US" sz="1400" b="1" dirty="0">
              <a:solidFill>
                <a:prstClr val="black"/>
              </a:solidFill>
              <a:latin typeface="Verdana"/>
              <a:ea typeface="Verdana"/>
              <a:cs typeface="Verdana"/>
            </a:endParaRPr>
          </a:p>
        </p:txBody>
      </p:sp>
    </p:spTree>
    <p:extLst>
      <p:ext uri="{BB962C8B-B14F-4D97-AF65-F5344CB8AC3E}">
        <p14:creationId xmlns:p14="http://schemas.microsoft.com/office/powerpoint/2010/main" val="17143367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RBrand_UC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NRBrand_REC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ANRBrand_IP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NRBrand_M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TotalTime>
  <Words>464</Words>
  <Application>Microsoft Macintosh PowerPoint</Application>
  <PresentationFormat>On-screen Show (4:3)</PresentationFormat>
  <Paragraphs>75</Paragraphs>
  <Slides>11</Slides>
  <Notes>11</Notes>
  <HiddenSlides>0</HiddenSlides>
  <MMClips>0</MMClips>
  <ScaleCrop>false</ScaleCrop>
  <HeadingPairs>
    <vt:vector size="4" baseType="variant">
      <vt:variant>
        <vt:lpstr>Theme</vt:lpstr>
      </vt:variant>
      <vt:variant>
        <vt:i4>6</vt:i4>
      </vt:variant>
      <vt:variant>
        <vt:lpstr>Slide Titles</vt:lpstr>
      </vt:variant>
      <vt:variant>
        <vt:i4>11</vt:i4>
      </vt:variant>
    </vt:vector>
  </HeadingPairs>
  <TitlesOfParts>
    <vt:vector size="17" baseType="lpstr">
      <vt:lpstr>Default Theme</vt:lpstr>
      <vt:lpstr>ANRBrand_UCCE</vt:lpstr>
      <vt:lpstr>ANRBrand_RECs</vt:lpstr>
      <vt:lpstr>ANRBrand_IPM</vt:lpstr>
      <vt:lpstr>ANRBrand_MG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ANR CSIT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Kintigh</dc:creator>
  <cp:lastModifiedBy>Cynthia Kintigh</cp:lastModifiedBy>
  <cp:revision>2</cp:revision>
  <dcterms:created xsi:type="dcterms:W3CDTF">2013-09-17T23:04:54Z</dcterms:created>
  <dcterms:modified xsi:type="dcterms:W3CDTF">2013-09-17T23:08:11Z</dcterms:modified>
</cp:coreProperties>
</file>