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7" r:id="rId2"/>
    <p:sldId id="282" r:id="rId3"/>
    <p:sldId id="267" r:id="rId4"/>
    <p:sldId id="258" r:id="rId5"/>
    <p:sldId id="270" r:id="rId6"/>
    <p:sldId id="278" r:id="rId7"/>
    <p:sldId id="281" r:id="rId8"/>
    <p:sldId id="272" r:id="rId9"/>
    <p:sldId id="274" r:id="rId10"/>
    <p:sldId id="280" r:id="rId11"/>
    <p:sldId id="275" r:id="rId12"/>
    <p:sldId id="277"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788" autoAdjust="0"/>
  </p:normalViewPr>
  <p:slideViewPr>
    <p:cSldViewPr>
      <p:cViewPr>
        <p:scale>
          <a:sx n="100" d="100"/>
          <a:sy n="100" d="100"/>
        </p:scale>
        <p:origin x="-29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D2EC128C-039D-44E1-B851-05C0FDC736DA}" type="datetimeFigureOut">
              <a:rPr lang="en-US" smtClean="0"/>
              <a:pPr/>
              <a:t>5/20/2014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85FE6C0D-4211-4D14-8B9D-6321908EB354}" type="slidenum">
              <a:rPr lang="en-US" smtClean="0"/>
              <a:pPr/>
              <a:t>‹#›</a:t>
            </a:fld>
            <a:endParaRPr lang="en-US"/>
          </a:p>
        </p:txBody>
      </p:sp>
    </p:spTree>
    <p:extLst>
      <p:ext uri="{BB962C8B-B14F-4D97-AF65-F5344CB8AC3E}">
        <p14:creationId xmlns:p14="http://schemas.microsoft.com/office/powerpoint/2010/main" val="27777288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860A6CE-DC59-4E1F-9804-B21D2242104B}" type="datetimeFigureOut">
              <a:rPr lang="en-US" smtClean="0"/>
              <a:pPr/>
              <a:t>5/20/2014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1B6EF16-579F-49B7-91FF-9EC27412C2B1}" type="slidenum">
              <a:rPr lang="en-US" smtClean="0"/>
              <a:pPr/>
              <a:t>‹#›</a:t>
            </a:fld>
            <a:endParaRPr lang="en-US"/>
          </a:p>
        </p:txBody>
      </p:sp>
    </p:spTree>
    <p:extLst>
      <p:ext uri="{BB962C8B-B14F-4D97-AF65-F5344CB8AC3E}">
        <p14:creationId xmlns:p14="http://schemas.microsoft.com/office/powerpoint/2010/main" val="280285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ucanr.edu/2014callforpositions"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ucanr.edu/strategicvision2025"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
          <p:cNvSpPr>
            <a:spLocks noGrp="1" noRot="1" noChangeAspect="1" noChangeArrowheads="1" noTextEdit="1"/>
          </p:cNvSpPr>
          <p:nvPr>
            <p:ph type="sldImg"/>
          </p:nvPr>
        </p:nvSpPr>
        <p:spPr>
          <a:solidFill>
            <a:srgbClr val="FFFFFF"/>
          </a:solidFill>
          <a:ln/>
        </p:spPr>
      </p:sp>
      <p:sp>
        <p:nvSpPr>
          <p:cNvPr id="31747" name="Rectangle 2"/>
          <p:cNvSpPr>
            <a:spLocks noGrp="1" noChangeArrowheads="1"/>
          </p:cNvSpPr>
          <p:nvPr>
            <p:ph type="body" idx="1"/>
          </p:nvPr>
        </p:nvSpPr>
        <p:spPr>
          <a:noFill/>
          <a:ln/>
        </p:spPr>
        <p:txBody>
          <a:bodyPr/>
          <a:lstStyle/>
          <a:p>
            <a:pPr marL="42059" indent="0">
              <a:spcBef>
                <a:spcPts val="662"/>
              </a:spcBef>
              <a:buFont typeface="Arial" charset="0"/>
              <a:buNone/>
            </a:pPr>
            <a:endParaRPr lang="en-US" sz="1800" dirty="0" smtClean="0">
              <a:solidFill>
                <a:srgbClr val="000000"/>
              </a:solidFill>
              <a:latin typeface="Calibri" charset="0"/>
              <a:ea typeface="Calibri" charset="0"/>
              <a:cs typeface="Calibri" charset="0"/>
              <a:sym typeface="Calibri"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
          <p:cNvSpPr>
            <a:spLocks noGrp="1" noRot="1" noChangeAspect="1" noChangeArrowheads="1" noTextEdit="1"/>
          </p:cNvSpPr>
          <p:nvPr>
            <p:ph type="sldImg"/>
          </p:nvPr>
        </p:nvSpPr>
        <p:spPr>
          <a:solidFill>
            <a:srgbClr val="FFFFFF"/>
          </a:solidFill>
          <a:ln/>
        </p:spPr>
      </p:sp>
      <p:sp>
        <p:nvSpPr>
          <p:cNvPr id="31747" name="Rectangle 2"/>
          <p:cNvSpPr>
            <a:spLocks noGrp="1" noChangeArrowheads="1"/>
          </p:cNvSpPr>
          <p:nvPr>
            <p:ph type="body" idx="1"/>
          </p:nvPr>
        </p:nvSpPr>
        <p:spPr>
          <a:noFill/>
          <a:ln/>
        </p:spPr>
        <p:txBody>
          <a:bodyPr>
            <a:normAutofit fontScale="77500" lnSpcReduction="20000"/>
          </a:bodyPr>
          <a:lstStyle/>
          <a:p>
            <a:pPr lvl="0"/>
            <a:r>
              <a:rPr lang="en-US" b="1" dirty="0" smtClean="0"/>
              <a:t>Develops ANR’s capability to address critical needs.</a:t>
            </a:r>
            <a:endParaRPr lang="en-US" dirty="0" smtClean="0"/>
          </a:p>
          <a:p>
            <a:r>
              <a:rPr lang="en-US" dirty="0" smtClean="0"/>
              <a:t>Resources should be committed to positions that address critical existing and emerging issues, local and/or statewide, in order for ANR to contribute to the economic, environmental and social health of the state. </a:t>
            </a:r>
          </a:p>
          <a:p>
            <a:pPr lvl="0"/>
            <a:r>
              <a:rPr lang="en-US" dirty="0" smtClean="0"/>
              <a:t>Position proposals should clearly explain how the position will address stakeholders’ needs-based priorities.</a:t>
            </a:r>
          </a:p>
          <a:p>
            <a:r>
              <a:rPr lang="en-US" dirty="0" smtClean="0"/>
              <a:t> </a:t>
            </a:r>
          </a:p>
          <a:p>
            <a:pPr lvl="0"/>
            <a:r>
              <a:rPr lang="en-US" b="1" dirty="0" smtClean="0"/>
              <a:t>Demonstrates input from stakeholders.</a:t>
            </a:r>
            <a:endParaRPr lang="en-US" dirty="0" smtClean="0"/>
          </a:p>
          <a:p>
            <a:r>
              <a:rPr lang="en-US" dirty="0" smtClean="0"/>
              <a:t>Resources should be committed to positions developed through a broad, participatory process.  </a:t>
            </a:r>
          </a:p>
          <a:p>
            <a:pPr lvl="0"/>
            <a:r>
              <a:rPr lang="en-US" dirty="0" smtClean="0"/>
              <a:t>Position proposals should include input from internal and external stakeholders.</a:t>
            </a:r>
          </a:p>
          <a:p>
            <a:r>
              <a:rPr lang="en-US" b="1" dirty="0" smtClean="0"/>
              <a:t> </a:t>
            </a:r>
            <a:endParaRPr lang="en-US" dirty="0" smtClean="0"/>
          </a:p>
          <a:p>
            <a:pPr lvl="0"/>
            <a:r>
              <a:rPr lang="en-US" b="1" dirty="0" smtClean="0"/>
              <a:t>Strengthens the ANR network.</a:t>
            </a:r>
            <a:endParaRPr lang="en-US" dirty="0" smtClean="0"/>
          </a:p>
          <a:p>
            <a:r>
              <a:rPr lang="en-US" dirty="0" smtClean="0"/>
              <a:t>Resources should be allocated to positions that contribute to an integrated research and outreach approach to addressing programmatic issues.  </a:t>
            </a:r>
          </a:p>
          <a:p>
            <a:pPr lvl="0"/>
            <a:r>
              <a:rPr lang="en-US" dirty="0" smtClean="0"/>
              <a:t>Position proposals should explain how the position would significantly augment the capacity of the existing network of AES scientists, non-AES scientists, UCCE Specialists, and/or UCCE Advisors. For recent CE position hires and current recruitments, refer to the list posted on the 2014 Call for Positions webpage </a:t>
            </a:r>
            <a:r>
              <a:rPr lang="en-US" u="sng" dirty="0" smtClean="0">
                <a:hlinkClick r:id="rId3"/>
              </a:rPr>
              <a:t>http://ucanr.edu/2014callforpositions</a:t>
            </a:r>
            <a:r>
              <a:rPr lang="en-US" dirty="0" smtClean="0"/>
              <a:t>.</a:t>
            </a:r>
          </a:p>
          <a:p>
            <a:r>
              <a:rPr lang="en-US" b="1" dirty="0" smtClean="0"/>
              <a:t> </a:t>
            </a:r>
            <a:endParaRPr lang="en-US" dirty="0" smtClean="0"/>
          </a:p>
          <a:p>
            <a:pPr lvl="0"/>
            <a:r>
              <a:rPr lang="en-US" b="1" dirty="0" smtClean="0"/>
              <a:t>Likelihood of making a significant impact.</a:t>
            </a:r>
            <a:endParaRPr lang="en-US" dirty="0" smtClean="0"/>
          </a:p>
          <a:p>
            <a:r>
              <a:rPr lang="en-US" dirty="0" smtClean="0"/>
              <a:t>Resources should be invested in positions where Division research and outreach efforts can be realistically expected to make a difference to the public served given the Division’s mission and unique capabilities. Focus should be on where ANR has a competitive advantage relative to other agencies and organizations in contributing to meaningful economic, environmental or social impacts. </a:t>
            </a:r>
          </a:p>
          <a:p>
            <a:pPr lvl="0"/>
            <a:r>
              <a:rPr lang="en-US" dirty="0" smtClean="0"/>
              <a:t>Position proposals should articulate specific, intended outcomes for the identified key clientele groups, as well as the potential, broader public value impact.</a:t>
            </a:r>
          </a:p>
          <a:p>
            <a:r>
              <a:rPr lang="en-US" dirty="0" smtClean="0"/>
              <a:t> </a:t>
            </a:r>
          </a:p>
          <a:p>
            <a:pPr lvl="0"/>
            <a:r>
              <a:rPr lang="en-US" b="1" dirty="0" smtClean="0"/>
              <a:t>Has support necessary to be successful.</a:t>
            </a:r>
            <a:endParaRPr lang="en-US" dirty="0" smtClean="0"/>
          </a:p>
          <a:p>
            <a:r>
              <a:rPr lang="en-US" dirty="0" smtClean="0"/>
              <a:t>Resources should be invested in positions that are feasibly designed. </a:t>
            </a:r>
          </a:p>
          <a:p>
            <a:pPr lvl="0"/>
            <a:r>
              <a:rPr lang="en-US" dirty="0" smtClean="0"/>
              <a:t>Position proposals should describe sufficient infrastructure support, including county/campus support, to enable success. They can include the possibilities for future resource leverage and partnerships.</a:t>
            </a:r>
          </a:p>
          <a:p>
            <a:r>
              <a:rPr lang="en-US" dirty="0" smtClean="0"/>
              <a:t> </a:t>
            </a:r>
          </a:p>
          <a:p>
            <a:pPr lvl="0"/>
            <a:r>
              <a:rPr lang="en-US" b="1" dirty="0" smtClean="0"/>
              <a:t>Consistent with Strategic Vision 2025.</a:t>
            </a:r>
            <a:endParaRPr lang="en-US" dirty="0" smtClean="0"/>
          </a:p>
          <a:p>
            <a:r>
              <a:rPr lang="en-US" dirty="0" smtClean="0"/>
              <a:t>Resources should be committed to positions in keeping with Strategic Vision 2025, which identifies multiple opportunities for integrated, strategic initiatives that address the overlapping challenges facing California. The major challenges to be addressed and ANR’s capacity to address these trends and issues were identified by the Strategic Planning Steering Committee and Program Council, with considerable internal and external input. Refer to </a:t>
            </a:r>
            <a:r>
              <a:rPr lang="en-US" u="sng" dirty="0" smtClean="0">
                <a:hlinkClick r:id="rId4"/>
              </a:rPr>
              <a:t>http://ucanr.edu/strategicvision2025</a:t>
            </a:r>
            <a:r>
              <a:rPr lang="en-US" dirty="0" smtClean="0"/>
              <a:t>. </a:t>
            </a:r>
          </a:p>
          <a:p>
            <a:pPr lvl="0"/>
            <a:r>
              <a:rPr lang="en-US" dirty="0" smtClean="0"/>
              <a:t>Position proposals should be relevant to the ANR Strategic Vision 2025.  </a:t>
            </a:r>
          </a:p>
          <a:p>
            <a:pPr marL="42055">
              <a:spcBef>
                <a:spcPts val="662"/>
              </a:spcBef>
            </a:pPr>
            <a:endParaRPr lang="en-US" sz="1800" dirty="0">
              <a:solidFill>
                <a:srgbClr val="000000"/>
              </a:solidFill>
              <a:latin typeface="Calibri" charset="0"/>
              <a:ea typeface="Calibri" charset="0"/>
              <a:cs typeface="Calibri" charset="0"/>
              <a:sym typeface="Calibri"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
          <p:cNvSpPr>
            <a:spLocks noGrp="1" noRot="1" noChangeAspect="1" noChangeArrowheads="1" noTextEdit="1"/>
          </p:cNvSpPr>
          <p:nvPr>
            <p:ph type="sldImg"/>
          </p:nvPr>
        </p:nvSpPr>
        <p:spPr>
          <a:solidFill>
            <a:srgbClr val="FFFFFF"/>
          </a:solidFill>
          <a:ln/>
        </p:spPr>
      </p:sp>
      <p:sp>
        <p:nvSpPr>
          <p:cNvPr id="31747" name="Rectangle 2"/>
          <p:cNvSpPr>
            <a:spLocks noGrp="1" noChangeArrowheads="1"/>
          </p:cNvSpPr>
          <p:nvPr>
            <p:ph type="body" idx="1"/>
          </p:nvPr>
        </p:nvSpPr>
        <p:spPr>
          <a:noFill/>
          <a:ln/>
        </p:spPr>
        <p:txBody>
          <a:bodyPr/>
          <a:lstStyle/>
          <a:p>
            <a:pPr marL="42059">
              <a:spcBef>
                <a:spcPts val="662"/>
              </a:spcBef>
            </a:pPr>
            <a:endParaRPr lang="en-US" sz="1800" dirty="0">
              <a:solidFill>
                <a:srgbClr val="000000"/>
              </a:solidFill>
              <a:latin typeface="Calibri" charset="0"/>
              <a:ea typeface="Calibri" charset="0"/>
              <a:cs typeface="Calibri" charset="0"/>
              <a:sym typeface="Calibri"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
          <p:cNvSpPr>
            <a:spLocks noGrp="1" noRot="1" noChangeAspect="1" noChangeArrowheads="1" noTextEdit="1"/>
          </p:cNvSpPr>
          <p:nvPr>
            <p:ph type="sldImg"/>
          </p:nvPr>
        </p:nvSpPr>
        <p:spPr>
          <a:solidFill>
            <a:srgbClr val="FFFFFF"/>
          </a:solidFill>
          <a:ln/>
        </p:spPr>
      </p:sp>
      <p:sp>
        <p:nvSpPr>
          <p:cNvPr id="31747" name="Rectangle 2"/>
          <p:cNvSpPr>
            <a:spLocks noGrp="1" noChangeArrowheads="1"/>
          </p:cNvSpPr>
          <p:nvPr>
            <p:ph type="body" idx="1"/>
          </p:nvPr>
        </p:nvSpPr>
        <p:spPr>
          <a:noFill/>
          <a:ln/>
        </p:spPr>
        <p:txBody>
          <a:bodyPr/>
          <a:lstStyle/>
          <a:p>
            <a:pPr marL="42059">
              <a:spcBef>
                <a:spcPts val="662"/>
              </a:spcBef>
            </a:pPr>
            <a:endParaRPr lang="en-US" sz="1800" dirty="0">
              <a:solidFill>
                <a:srgbClr val="000000"/>
              </a:solidFill>
              <a:latin typeface="Calibri" charset="0"/>
              <a:ea typeface="Calibri" charset="0"/>
              <a:cs typeface="Calibri" charset="0"/>
              <a:sym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
          <p:cNvSpPr>
            <a:spLocks noGrp="1" noRot="1" noChangeAspect="1" noChangeArrowheads="1" noTextEdit="1"/>
          </p:cNvSpPr>
          <p:nvPr>
            <p:ph type="sldImg"/>
          </p:nvPr>
        </p:nvSpPr>
        <p:spPr>
          <a:solidFill>
            <a:srgbClr val="FFFFFF"/>
          </a:solidFill>
          <a:ln/>
        </p:spPr>
      </p:sp>
      <p:sp>
        <p:nvSpPr>
          <p:cNvPr id="31747" name="Rectangle 2"/>
          <p:cNvSpPr>
            <a:spLocks noGrp="1" noChangeArrowheads="1"/>
          </p:cNvSpPr>
          <p:nvPr>
            <p:ph type="body" idx="1"/>
          </p:nvPr>
        </p:nvSpPr>
        <p:spPr>
          <a:noFill/>
          <a:ln/>
        </p:spPr>
        <p:txBody>
          <a:bodyPr/>
          <a:lstStyle/>
          <a:p>
            <a:pPr marL="42059">
              <a:spcBef>
                <a:spcPts val="662"/>
              </a:spcBef>
            </a:pPr>
            <a:endParaRPr lang="en-US" sz="1800" dirty="0">
              <a:solidFill>
                <a:srgbClr val="000000"/>
              </a:solidFill>
              <a:latin typeface="Calibri" charset="0"/>
              <a:ea typeface="Calibri" charset="0"/>
              <a:cs typeface="Calibri" charset="0"/>
              <a:sym typeface="Calibri"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Calibri" charset="0"/>
                <a:ea typeface="Calibri" charset="0"/>
                <a:cs typeface="Calibri" charset="0"/>
                <a:sym typeface="Calibri" charset="0"/>
              </a:rPr>
              <a:t>Now in the review phase</a:t>
            </a:r>
            <a:r>
              <a:rPr lang="en-US" sz="1200" baseline="0" dirty="0" smtClean="0">
                <a:solidFill>
                  <a:srgbClr val="000000"/>
                </a:solidFill>
                <a:latin typeface="Calibri" charset="0"/>
                <a:ea typeface="Calibri" charset="0"/>
                <a:cs typeface="Calibri" charset="0"/>
                <a:sym typeface="Calibri" charset="0"/>
              </a:rPr>
              <a:t> -- </a:t>
            </a:r>
            <a:r>
              <a:rPr lang="en-US" sz="1200" dirty="0" smtClean="0">
                <a:solidFill>
                  <a:srgbClr val="000000"/>
                </a:solidFill>
                <a:latin typeface="Calibri" charset="0"/>
                <a:ea typeface="Calibri" charset="0"/>
                <a:cs typeface="Calibri" charset="0"/>
                <a:sym typeface="Calibri" charset="0"/>
              </a:rPr>
              <a:t>phase 2 of the position process</a:t>
            </a:r>
          </a:p>
          <a:p>
            <a:endParaRPr lang="en-US" dirty="0" smtClean="0"/>
          </a:p>
          <a:p>
            <a:r>
              <a:rPr lang="en-US" dirty="0" smtClean="0"/>
              <a:t>Note: the public comment period</a:t>
            </a:r>
            <a:r>
              <a:rPr lang="en-US" baseline="0" dirty="0" smtClean="0"/>
              <a:t> remains open until July 21</a:t>
            </a:r>
            <a:r>
              <a:rPr lang="en-US" baseline="30000" dirty="0" smtClean="0"/>
              <a:t>st</a:t>
            </a:r>
            <a:r>
              <a:rPr lang="en-US" baseline="0" dirty="0" smtClean="0"/>
              <a:t>  during part of the review phase so stakeholders have more time to comment on proposals. </a:t>
            </a:r>
            <a:endParaRPr lang="en-US" dirty="0"/>
          </a:p>
        </p:txBody>
      </p:sp>
      <p:sp>
        <p:nvSpPr>
          <p:cNvPr id="4" name="Slide Number Placeholder 3"/>
          <p:cNvSpPr>
            <a:spLocks noGrp="1"/>
          </p:cNvSpPr>
          <p:nvPr>
            <p:ph type="sldNum" sz="quarter" idx="10"/>
          </p:nvPr>
        </p:nvSpPr>
        <p:spPr/>
        <p:txBody>
          <a:bodyPr/>
          <a:lstStyle/>
          <a:p>
            <a:fld id="{41B6EF16-579F-49B7-91FF-9EC27412C2B1}" type="slidenum">
              <a:rPr lang="en-US" smtClean="0"/>
              <a:pPr/>
              <a:t>3</a:t>
            </a:fld>
            <a:endParaRPr lang="en-US"/>
          </a:p>
        </p:txBody>
      </p:sp>
    </p:spTree>
    <p:extLst>
      <p:ext uri="{BB962C8B-B14F-4D97-AF65-F5344CB8AC3E}">
        <p14:creationId xmlns:p14="http://schemas.microsoft.com/office/powerpoint/2010/main" val="3568304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
          <p:cNvSpPr>
            <a:spLocks noGrp="1" noRot="1" noChangeAspect="1" noChangeArrowheads="1" noTextEdit="1"/>
          </p:cNvSpPr>
          <p:nvPr>
            <p:ph type="sldImg"/>
          </p:nvPr>
        </p:nvSpPr>
        <p:spPr>
          <a:solidFill>
            <a:srgbClr val="FFFFFF"/>
          </a:solidFill>
          <a:ln/>
        </p:spPr>
      </p:sp>
      <p:sp>
        <p:nvSpPr>
          <p:cNvPr id="31747" name="Rectangle 2"/>
          <p:cNvSpPr>
            <a:spLocks noGrp="1" noChangeArrowheads="1"/>
          </p:cNvSpPr>
          <p:nvPr>
            <p:ph type="body" idx="1"/>
          </p:nvPr>
        </p:nvSpPr>
        <p:spPr>
          <a:noFill/>
          <a:ln/>
        </p:spPr>
        <p:txBody>
          <a:bodyPr/>
          <a:lstStyle/>
          <a:p>
            <a:pPr marL="42059">
              <a:spcBef>
                <a:spcPts val="662"/>
              </a:spcBef>
            </a:pPr>
            <a:endParaRPr lang="en-US" sz="1800" dirty="0">
              <a:solidFill>
                <a:srgbClr val="000000"/>
              </a:solidFill>
              <a:latin typeface="Calibri" charset="0"/>
              <a:ea typeface="Calibri" charset="0"/>
              <a:cs typeface="Calibri" charset="0"/>
              <a:sym typeface="Calibri"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
          <p:cNvSpPr>
            <a:spLocks noGrp="1" noRot="1" noChangeAspect="1" noChangeArrowheads="1" noTextEdit="1"/>
          </p:cNvSpPr>
          <p:nvPr>
            <p:ph type="sldImg"/>
          </p:nvPr>
        </p:nvSpPr>
        <p:spPr>
          <a:solidFill>
            <a:srgbClr val="FFFFFF"/>
          </a:solidFill>
          <a:ln/>
        </p:spPr>
      </p:sp>
      <p:sp>
        <p:nvSpPr>
          <p:cNvPr id="31747" name="Rectangle 2"/>
          <p:cNvSpPr>
            <a:spLocks noGrp="1" noChangeArrowheads="1"/>
          </p:cNvSpPr>
          <p:nvPr>
            <p:ph type="body" idx="1"/>
          </p:nvPr>
        </p:nvSpPr>
        <p:spPr>
          <a:noFill/>
          <a:ln/>
        </p:spPr>
        <p:txBody>
          <a:bodyPr/>
          <a:lstStyle/>
          <a:p>
            <a:pPr marL="42059">
              <a:spcBef>
                <a:spcPts val="662"/>
              </a:spcBef>
            </a:pPr>
            <a:endParaRPr lang="en-US" sz="1800" dirty="0">
              <a:solidFill>
                <a:srgbClr val="000000"/>
              </a:solidFill>
              <a:latin typeface="Calibri" charset="0"/>
              <a:ea typeface="Calibri" charset="0"/>
              <a:cs typeface="Calibri" charset="0"/>
              <a:sym typeface="Calibri"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
          <p:cNvSpPr>
            <a:spLocks noGrp="1" noRot="1" noChangeAspect="1" noChangeArrowheads="1" noTextEdit="1"/>
          </p:cNvSpPr>
          <p:nvPr>
            <p:ph type="sldImg"/>
          </p:nvPr>
        </p:nvSpPr>
        <p:spPr>
          <a:solidFill>
            <a:srgbClr val="FFFFFF"/>
          </a:solidFill>
          <a:ln/>
        </p:spPr>
      </p:sp>
      <p:sp>
        <p:nvSpPr>
          <p:cNvPr id="31747" name="Rectangle 2"/>
          <p:cNvSpPr>
            <a:spLocks noGrp="1" noChangeArrowheads="1"/>
          </p:cNvSpPr>
          <p:nvPr>
            <p:ph type="body" idx="1"/>
          </p:nvPr>
        </p:nvSpPr>
        <p:spPr>
          <a:noFill/>
          <a:ln/>
        </p:spPr>
        <p:txBody>
          <a:bodyPr/>
          <a:lstStyle/>
          <a:p>
            <a:pPr marL="42059">
              <a:spcBef>
                <a:spcPts val="662"/>
              </a:spcBef>
            </a:pPr>
            <a:r>
              <a:rPr lang="en-US" sz="1800" dirty="0" smtClean="0">
                <a:solidFill>
                  <a:srgbClr val="000000"/>
                </a:solidFill>
                <a:latin typeface="Calibri" charset="0"/>
                <a:ea typeface="Calibri" charset="0"/>
                <a:cs typeface="Calibri" charset="0"/>
                <a:sym typeface="Calibri" charset="0"/>
              </a:rPr>
              <a:t>Map next slide</a:t>
            </a:r>
            <a:endParaRPr lang="en-US" sz="1800" dirty="0">
              <a:solidFill>
                <a:srgbClr val="000000"/>
              </a:solidFill>
              <a:latin typeface="Calibri" charset="0"/>
              <a:ea typeface="Calibri" charset="0"/>
              <a:cs typeface="Calibri" charset="0"/>
              <a:sym typeface="Calibri"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geographic grouping depends on the programmatic scope of the position </a:t>
            </a:r>
          </a:p>
          <a:p>
            <a:endParaRPr lang="en-US" baseline="0" dirty="0" smtClean="0"/>
          </a:p>
          <a:p>
            <a:r>
              <a:rPr lang="en-US" baseline="0" dirty="0" smtClean="0"/>
              <a:t>For example, San Bernardino -- the CD may work with Inyo-Mono for a nutrition focused position OR with Riverside for a subtropical horticulture position</a:t>
            </a:r>
          </a:p>
          <a:p>
            <a:endParaRPr lang="en-US" baseline="0" dirty="0" smtClean="0"/>
          </a:p>
          <a:p>
            <a:r>
              <a:rPr lang="en-US" baseline="0" dirty="0" smtClean="0"/>
              <a:t>The main point is to focus your review on advisor position proposals within your surrounding geographic area </a:t>
            </a:r>
            <a:endParaRPr lang="en-US" dirty="0"/>
          </a:p>
        </p:txBody>
      </p:sp>
      <p:sp>
        <p:nvSpPr>
          <p:cNvPr id="4" name="Slide Number Placeholder 3"/>
          <p:cNvSpPr>
            <a:spLocks noGrp="1"/>
          </p:cNvSpPr>
          <p:nvPr>
            <p:ph type="sldNum" sz="quarter" idx="10"/>
          </p:nvPr>
        </p:nvSpPr>
        <p:spPr/>
        <p:txBody>
          <a:bodyPr/>
          <a:lstStyle/>
          <a:p>
            <a:fld id="{41B6EF16-579F-49B7-91FF-9EC27412C2B1}" type="slidenum">
              <a:rPr lang="en-US" smtClean="0"/>
              <a:pPr/>
              <a:t>7</a:t>
            </a:fld>
            <a:endParaRPr lang="en-US"/>
          </a:p>
        </p:txBody>
      </p:sp>
    </p:spTree>
    <p:extLst>
      <p:ext uri="{BB962C8B-B14F-4D97-AF65-F5344CB8AC3E}">
        <p14:creationId xmlns:p14="http://schemas.microsoft.com/office/powerpoint/2010/main" val="5876158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
          <p:cNvSpPr>
            <a:spLocks noGrp="1" noRot="1" noChangeAspect="1" noChangeArrowheads="1" noTextEdit="1"/>
          </p:cNvSpPr>
          <p:nvPr>
            <p:ph type="sldImg"/>
          </p:nvPr>
        </p:nvSpPr>
        <p:spPr>
          <a:solidFill>
            <a:srgbClr val="FFFFFF"/>
          </a:solidFill>
          <a:ln/>
        </p:spPr>
      </p:sp>
      <p:sp>
        <p:nvSpPr>
          <p:cNvPr id="31747" name="Rectangle 2"/>
          <p:cNvSpPr>
            <a:spLocks noGrp="1" noChangeArrowheads="1"/>
          </p:cNvSpPr>
          <p:nvPr>
            <p:ph type="body" idx="1"/>
          </p:nvPr>
        </p:nvSpPr>
        <p:spPr>
          <a:noFill/>
          <a:ln/>
        </p:spPr>
        <p:txBody>
          <a:bodyPr/>
          <a:lstStyle/>
          <a:p>
            <a:pPr marL="42059">
              <a:spcBef>
                <a:spcPts val="662"/>
              </a:spcBef>
            </a:pPr>
            <a:r>
              <a:rPr lang="en-US" sz="1800" dirty="0" smtClean="0">
                <a:solidFill>
                  <a:srgbClr val="000000"/>
                </a:solidFill>
                <a:latin typeface="Calibri" charset="0"/>
                <a:ea typeface="Calibri" charset="0"/>
                <a:cs typeface="Calibri" charset="0"/>
                <a:sym typeface="Calibri" charset="0"/>
              </a:rPr>
              <a:t>Executive</a:t>
            </a:r>
            <a:r>
              <a:rPr lang="en-US" sz="1800" baseline="0" dirty="0" smtClean="0">
                <a:solidFill>
                  <a:srgbClr val="000000"/>
                </a:solidFill>
                <a:latin typeface="Calibri" charset="0"/>
                <a:ea typeface="Calibri" charset="0"/>
                <a:cs typeface="Calibri" charset="0"/>
                <a:sym typeface="Calibri" charset="0"/>
              </a:rPr>
              <a:t> Associate Deans set-up their </a:t>
            </a:r>
            <a:r>
              <a:rPr lang="en-US" sz="1800" dirty="0" smtClean="0">
                <a:solidFill>
                  <a:srgbClr val="000000"/>
                </a:solidFill>
                <a:latin typeface="Calibri" charset="0"/>
                <a:ea typeface="Calibri" charset="0"/>
                <a:cs typeface="Calibri" charset="0"/>
                <a:sym typeface="Calibri" charset="0"/>
              </a:rPr>
              <a:t>own review and prioritization process within the colleges/school</a:t>
            </a:r>
            <a:endParaRPr lang="en-US" sz="1800" dirty="0">
              <a:solidFill>
                <a:srgbClr val="000000"/>
              </a:solidFill>
              <a:latin typeface="Calibri" charset="0"/>
              <a:ea typeface="Calibri" charset="0"/>
              <a:cs typeface="Calibri" charset="0"/>
              <a:sym typeface="Calibri"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
          <p:cNvSpPr>
            <a:spLocks noGrp="1" noRot="1" noChangeAspect="1" noChangeArrowheads="1" noTextEdit="1"/>
          </p:cNvSpPr>
          <p:nvPr>
            <p:ph type="sldImg"/>
          </p:nvPr>
        </p:nvSpPr>
        <p:spPr>
          <a:solidFill>
            <a:srgbClr val="FFFFFF"/>
          </a:solidFill>
          <a:ln/>
        </p:spPr>
      </p:sp>
      <p:sp>
        <p:nvSpPr>
          <p:cNvPr id="31747" name="Rectangle 2"/>
          <p:cNvSpPr>
            <a:spLocks noGrp="1" noChangeArrowheads="1"/>
          </p:cNvSpPr>
          <p:nvPr>
            <p:ph type="body" idx="1"/>
          </p:nvPr>
        </p:nvSpPr>
        <p:spPr>
          <a:noFill/>
          <a:ln/>
        </p:spPr>
        <p:txBody>
          <a:bodyPr/>
          <a:lstStyle/>
          <a:p>
            <a:pPr marL="42059">
              <a:spcBef>
                <a:spcPts val="662"/>
              </a:spcBef>
            </a:pPr>
            <a:r>
              <a:rPr lang="en-US" sz="1800" dirty="0" smtClean="0">
                <a:solidFill>
                  <a:srgbClr val="000000"/>
                </a:solidFill>
                <a:latin typeface="Calibri" charset="0"/>
                <a:ea typeface="Calibri" charset="0"/>
                <a:cs typeface="Calibri" charset="0"/>
                <a:sym typeface="Calibri" charset="0"/>
              </a:rPr>
              <a:t>This ranking is new this call -- before it was tell us your top 3-5 now we want</a:t>
            </a:r>
            <a:r>
              <a:rPr lang="en-US" sz="1800" baseline="0" dirty="0" smtClean="0">
                <a:solidFill>
                  <a:srgbClr val="000000"/>
                </a:solidFill>
                <a:latin typeface="Calibri" charset="0"/>
                <a:ea typeface="Calibri" charset="0"/>
                <a:cs typeface="Calibri" charset="0"/>
                <a:sym typeface="Calibri" charset="0"/>
              </a:rPr>
              <a:t> them prioritized </a:t>
            </a:r>
            <a:endParaRPr lang="en-US" sz="1800" dirty="0">
              <a:solidFill>
                <a:srgbClr val="000000"/>
              </a:solidFill>
              <a:latin typeface="Calibri" charset="0"/>
              <a:ea typeface="Calibri" charset="0"/>
              <a:cs typeface="Calibri" charset="0"/>
              <a:sym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DA0D3C-29CA-4CA9-96F3-20193D5B6479}" type="datetimeFigureOut">
              <a:rPr lang="en-US" smtClean="0"/>
              <a:pPr/>
              <a:t>5/20/2014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1D18A1-DC92-491E-9079-5BF788C718F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DA0D3C-29CA-4CA9-96F3-20193D5B6479}" type="datetimeFigureOut">
              <a:rPr lang="en-US" smtClean="0"/>
              <a:pPr/>
              <a:t>5/20/2014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1D18A1-DC92-491E-9079-5BF788C718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DA0D3C-29CA-4CA9-96F3-20193D5B6479}" type="datetimeFigureOut">
              <a:rPr lang="en-US" smtClean="0"/>
              <a:pPr/>
              <a:t>5/20/2014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1D18A1-DC92-491E-9079-5BF788C718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DA0D3C-29CA-4CA9-96F3-20193D5B6479}" type="datetimeFigureOut">
              <a:rPr lang="en-US" smtClean="0"/>
              <a:pPr/>
              <a:t>5/20/2014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1D18A1-DC92-491E-9079-5BF788C718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DA0D3C-29CA-4CA9-96F3-20193D5B6479}" type="datetimeFigureOut">
              <a:rPr lang="en-US" smtClean="0"/>
              <a:pPr/>
              <a:t>5/20/2014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1D18A1-DC92-491E-9079-5BF788C718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DA0D3C-29CA-4CA9-96F3-20193D5B6479}" type="datetimeFigureOut">
              <a:rPr lang="en-US" smtClean="0"/>
              <a:pPr/>
              <a:t>5/20/2014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1D18A1-DC92-491E-9079-5BF788C718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DA0D3C-29CA-4CA9-96F3-20193D5B6479}" type="datetimeFigureOut">
              <a:rPr lang="en-US" smtClean="0"/>
              <a:pPr/>
              <a:t>5/20/2014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1D18A1-DC92-491E-9079-5BF788C718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DA0D3C-29CA-4CA9-96F3-20193D5B6479}" type="datetimeFigureOut">
              <a:rPr lang="en-US" smtClean="0"/>
              <a:pPr/>
              <a:t>5/20/2014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1D18A1-DC92-491E-9079-5BF788C718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DA0D3C-29CA-4CA9-96F3-20193D5B6479}" type="datetimeFigureOut">
              <a:rPr lang="en-US" smtClean="0"/>
              <a:pPr/>
              <a:t>5/20/2014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1D18A1-DC92-491E-9079-5BF788C718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DA0D3C-29CA-4CA9-96F3-20193D5B6479}" type="datetimeFigureOut">
              <a:rPr lang="en-US" smtClean="0"/>
              <a:pPr/>
              <a:t>5/20/2014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1D18A1-DC92-491E-9079-5BF788C718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DA0D3C-29CA-4CA9-96F3-20193D5B6479}" type="datetimeFigureOut">
              <a:rPr lang="en-US" smtClean="0"/>
              <a:pPr/>
              <a:t>5/20/2014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1D18A1-DC92-491E-9079-5BF788C718F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DA0D3C-29CA-4CA9-96F3-20193D5B6479}" type="datetimeFigureOut">
              <a:rPr lang="en-US" smtClean="0"/>
              <a:pPr/>
              <a:t>5/20/2014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1D18A1-DC92-491E-9079-5BF788C718F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ucanr.edu/sites/anrstaff/files/177874.pdf"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mailto:katherine.webb-martinez@ucop.edu"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mailto:katherine.webb-martinez@ucop.ed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ucanr.edu/sites/anrstaff/Divisionwide_Planning/2014_Call_for_Positions/"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1"/>
          <p:cNvPicPr>
            <a:picLocks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fld id="{62E0F94B-218F-471F-8C4E-C812CC2C77E6}" type="slidenum">
              <a:rPr lang="en-US" smtClean="0"/>
              <a:pPr/>
              <a:t>1</a:t>
            </a:fld>
            <a:endParaRPr lang="en-US" dirty="0"/>
          </a:p>
        </p:txBody>
      </p:sp>
      <p:sp>
        <p:nvSpPr>
          <p:cNvPr id="9" name="Rectangle 8"/>
          <p:cNvSpPr/>
          <p:nvPr/>
        </p:nvSpPr>
        <p:spPr>
          <a:xfrm>
            <a:off x="1529417" y="990600"/>
            <a:ext cx="6186309" cy="3724096"/>
          </a:xfrm>
          <a:prstGeom prst="rect">
            <a:avLst/>
          </a:prstGeom>
        </p:spPr>
        <p:txBody>
          <a:bodyPr wrap="none">
            <a:spAutoFit/>
          </a:bodyPr>
          <a:lstStyle/>
          <a:p>
            <a:pPr algn="ctr"/>
            <a:r>
              <a:rPr lang="en-US" sz="4400" b="1" dirty="0" smtClean="0">
                <a:solidFill>
                  <a:srgbClr val="000099"/>
                </a:solidFill>
              </a:rPr>
              <a:t>2014 Call for CE Positions </a:t>
            </a:r>
          </a:p>
          <a:p>
            <a:pPr algn="ctr"/>
            <a:endParaRPr lang="en-US" sz="2800" b="1" i="1" dirty="0" smtClean="0"/>
          </a:p>
          <a:p>
            <a:pPr algn="ctr"/>
            <a:r>
              <a:rPr lang="en-US" sz="4400" b="1" i="1" dirty="0" smtClean="0"/>
              <a:t>Reviewer Orientation</a:t>
            </a:r>
          </a:p>
          <a:p>
            <a:pPr algn="ctr"/>
            <a:endParaRPr lang="en-US" sz="2400" b="1" i="1" dirty="0" smtClean="0"/>
          </a:p>
          <a:p>
            <a:pPr algn="ctr"/>
            <a:endParaRPr lang="en-US" sz="2400" b="1" i="1" dirty="0" smtClean="0"/>
          </a:p>
          <a:p>
            <a:pPr algn="ctr"/>
            <a:r>
              <a:rPr lang="en-US" sz="2400" b="1" dirty="0" smtClean="0"/>
              <a:t>Bill Frost</a:t>
            </a:r>
          </a:p>
          <a:p>
            <a:pPr algn="ctr"/>
            <a:r>
              <a:rPr lang="en-US" sz="2400" b="1" dirty="0" smtClean="0"/>
              <a:t>Katherine Webb-Martinez</a:t>
            </a:r>
          </a:p>
          <a:p>
            <a:pPr algn="ctr"/>
            <a:r>
              <a:rPr lang="en-US" sz="2400" b="1" dirty="0" smtClean="0"/>
              <a:t>May 20, 2014</a:t>
            </a:r>
            <a:endParaRPr lang="en-US" sz="2400" dirty="0" smtClean="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1"/>
          <p:cNvPicPr>
            <a:picLocks noChangeArrowheads="1"/>
          </p:cNvPicPr>
          <p:nvPr/>
        </p:nvPicPr>
        <p:blipFill>
          <a:blip r:embed="rId3" cstate="print"/>
          <a:srcRect/>
          <a:stretch>
            <a:fillRect/>
          </a:stretch>
        </p:blipFill>
        <p:spPr bwMode="auto">
          <a:xfrm>
            <a:off x="-152400" y="0"/>
            <a:ext cx="9296400" cy="6858000"/>
          </a:xfrm>
          <a:prstGeom prst="rect">
            <a:avLst/>
          </a:prstGeom>
          <a:noFill/>
          <a:ln w="9525">
            <a:noFill/>
            <a:miter lim="800000"/>
            <a:headEnd/>
            <a:tailEnd/>
          </a:ln>
        </p:spPr>
      </p:pic>
      <p:sp>
        <p:nvSpPr>
          <p:cNvPr id="6" name="Title 5"/>
          <p:cNvSpPr>
            <a:spLocks noGrp="1"/>
          </p:cNvSpPr>
          <p:nvPr>
            <p:ph type="title"/>
          </p:nvPr>
        </p:nvSpPr>
        <p:spPr>
          <a:xfrm>
            <a:off x="457200" y="274638"/>
            <a:ext cx="8229600" cy="792162"/>
          </a:xfrm>
        </p:spPr>
        <p:txBody>
          <a:bodyPr>
            <a:normAutofit fontScale="90000"/>
          </a:bodyPr>
          <a:lstStyle/>
          <a:p>
            <a:r>
              <a:rPr lang="en-US" sz="4000" b="1" dirty="0" smtClean="0">
                <a:solidFill>
                  <a:srgbClr val="000099"/>
                </a:solidFill>
              </a:rPr>
              <a:t>Criteria</a:t>
            </a:r>
            <a:r>
              <a:rPr lang="en-US" b="1" dirty="0" smtClean="0">
                <a:solidFill>
                  <a:srgbClr val="0000FF"/>
                </a:solidFill>
              </a:rPr>
              <a:t/>
            </a:r>
            <a:br>
              <a:rPr lang="en-US" b="1" dirty="0" smtClean="0">
                <a:solidFill>
                  <a:srgbClr val="0000FF"/>
                </a:solidFill>
              </a:rPr>
            </a:br>
            <a:endParaRPr lang="en-US" sz="1600" b="1" dirty="0">
              <a:solidFill>
                <a:srgbClr val="0000FF"/>
              </a:solidFill>
            </a:endParaRPr>
          </a:p>
        </p:txBody>
      </p:sp>
      <p:sp>
        <p:nvSpPr>
          <p:cNvPr id="8" name="Content Placeholder 7"/>
          <p:cNvSpPr>
            <a:spLocks noGrp="1"/>
          </p:cNvSpPr>
          <p:nvPr>
            <p:ph idx="1"/>
          </p:nvPr>
        </p:nvSpPr>
        <p:spPr>
          <a:xfrm>
            <a:off x="152400" y="1143000"/>
            <a:ext cx="8839200" cy="4525963"/>
          </a:xfrm>
        </p:spPr>
        <p:txBody>
          <a:bodyPr>
            <a:normAutofit fontScale="92500" lnSpcReduction="10000"/>
          </a:bodyPr>
          <a:lstStyle/>
          <a:p>
            <a:pPr marL="514350" lvl="0" indent="-514350">
              <a:buFont typeface="+mj-lt"/>
              <a:buAutoNum type="arabicPeriod"/>
            </a:pPr>
            <a:r>
              <a:rPr lang="en-US" sz="2800" b="1" dirty="0" smtClean="0"/>
              <a:t>Develops ANR’s capability to address critical issues</a:t>
            </a:r>
            <a:endParaRPr lang="en-US" sz="2800" dirty="0" smtClean="0"/>
          </a:p>
          <a:p>
            <a:pPr marL="514350" lvl="0" indent="-514350">
              <a:buFont typeface="+mj-lt"/>
              <a:buAutoNum type="arabicPeriod"/>
            </a:pPr>
            <a:r>
              <a:rPr lang="en-US" sz="2800" b="1" dirty="0" smtClean="0"/>
              <a:t>Demonstrates input from stakeholders</a:t>
            </a:r>
          </a:p>
          <a:p>
            <a:pPr marL="514350" indent="-514350">
              <a:buFont typeface="+mj-lt"/>
              <a:buAutoNum type="arabicPeriod"/>
            </a:pPr>
            <a:r>
              <a:rPr lang="en-US" sz="2800" b="1" dirty="0" smtClean="0"/>
              <a:t>Strengthens the ANR network</a:t>
            </a:r>
            <a:endParaRPr lang="en-US" sz="2800" dirty="0" smtClean="0"/>
          </a:p>
          <a:p>
            <a:pPr marL="514350" indent="-514350">
              <a:buFont typeface="+mj-lt"/>
              <a:buAutoNum type="arabicPeriod"/>
            </a:pPr>
            <a:r>
              <a:rPr lang="en-US" sz="2800" b="1" dirty="0" smtClean="0"/>
              <a:t>Likelihood of making a significant impact</a:t>
            </a:r>
          </a:p>
          <a:p>
            <a:pPr marL="514350" lvl="0" indent="-514350">
              <a:buFont typeface="+mj-lt"/>
              <a:buAutoNum type="arabicPeriod"/>
            </a:pPr>
            <a:r>
              <a:rPr lang="en-US" sz="2800" b="1" dirty="0" smtClean="0"/>
              <a:t>Has support necessary to be successful </a:t>
            </a:r>
            <a:endParaRPr lang="en-US" sz="2800" dirty="0" smtClean="0"/>
          </a:p>
          <a:p>
            <a:pPr marL="514350" lvl="0" indent="-514350">
              <a:buFont typeface="+mj-lt"/>
              <a:buAutoNum type="arabicPeriod"/>
            </a:pPr>
            <a:r>
              <a:rPr lang="en-US" sz="2800" b="1" dirty="0" smtClean="0"/>
              <a:t>Consistent with Strategic Vision 2025</a:t>
            </a:r>
          </a:p>
          <a:p>
            <a:pPr marL="0" lvl="0" indent="0">
              <a:buNone/>
            </a:pPr>
            <a:endParaRPr lang="en-US" sz="2800" b="1" dirty="0" smtClean="0"/>
          </a:p>
          <a:p>
            <a:pPr lvl="0">
              <a:buFont typeface="Wingdings" panose="05000000000000000000" pitchFamily="2" charset="2"/>
              <a:buChar char="Ø"/>
            </a:pPr>
            <a:r>
              <a:rPr lang="en-US" sz="2600" b="1" dirty="0" smtClean="0"/>
              <a:t>Full description </a:t>
            </a:r>
            <a:r>
              <a:rPr lang="en-US" sz="2600" b="1" dirty="0"/>
              <a:t>posted </a:t>
            </a:r>
            <a:r>
              <a:rPr lang="en-US" sz="2200" b="1" dirty="0" smtClean="0">
                <a:hlinkClick r:id="rId4"/>
              </a:rPr>
              <a:t>http</a:t>
            </a:r>
            <a:r>
              <a:rPr lang="en-US" sz="2200" b="1" dirty="0">
                <a:hlinkClick r:id="rId4"/>
              </a:rPr>
              <a:t>://</a:t>
            </a:r>
            <a:r>
              <a:rPr lang="en-US" sz="2200" b="1" dirty="0" smtClean="0">
                <a:hlinkClick r:id="rId4"/>
              </a:rPr>
              <a:t>ucanr.edu/sites/anrstaff/files/177874.pdf</a:t>
            </a:r>
            <a:endParaRPr lang="en-US" sz="2200" b="1" dirty="0" smtClean="0"/>
          </a:p>
          <a:p>
            <a:pPr marL="0" lvl="0" indent="0">
              <a:buNone/>
            </a:pPr>
            <a:endParaRPr lang="en-US" sz="2800" b="1" dirty="0" smtClean="0"/>
          </a:p>
          <a:p>
            <a:pPr marL="514350" lvl="0" indent="-514350">
              <a:buNone/>
            </a:pPr>
            <a:endParaRPr lang="en-US" sz="1400" dirty="0" smtClean="0"/>
          </a:p>
          <a:p>
            <a:pPr marL="514350" indent="-514350">
              <a:buNone/>
            </a:pPr>
            <a:r>
              <a:rPr lang="en-US" sz="2000" dirty="0" smtClean="0"/>
              <a:t> </a:t>
            </a:r>
          </a:p>
          <a:p>
            <a:pPr marL="514350" indent="-514350">
              <a:buNone/>
            </a:pPr>
            <a:endParaRPr lang="en-US" dirty="0" smtClean="0"/>
          </a:p>
          <a:p>
            <a:pPr marL="514350" lvl="0" indent="-514350">
              <a:buFont typeface="+mj-lt"/>
              <a:buAutoNum type="arabicPeriod"/>
            </a:pPr>
            <a:endParaRPr lang="en-US" dirty="0" smtClean="0"/>
          </a:p>
          <a:p>
            <a:pPr marL="514350" indent="-514350">
              <a:buFont typeface="+mj-lt"/>
              <a:buAutoNum type="arabicPeriod"/>
            </a:pPr>
            <a:endParaRPr lang="en-US" dirty="0"/>
          </a:p>
        </p:txBody>
      </p:sp>
      <p:sp>
        <p:nvSpPr>
          <p:cNvPr id="7" name="Slide Number Placeholder 6"/>
          <p:cNvSpPr>
            <a:spLocks noGrp="1"/>
          </p:cNvSpPr>
          <p:nvPr>
            <p:ph type="sldNum" sz="quarter" idx="12"/>
          </p:nvPr>
        </p:nvSpPr>
        <p:spPr/>
        <p:txBody>
          <a:bodyPr/>
          <a:lstStyle/>
          <a:p>
            <a:fld id="{62E0F94B-218F-471F-8C4E-C812CC2C77E6}" type="slidenum">
              <a:rPr lang="en-US" smtClean="0"/>
              <a:pPr/>
              <a:t>10</a:t>
            </a:fld>
            <a:endParaRPr lang="en-US" dirty="0"/>
          </a:p>
        </p:txBody>
      </p:sp>
      <p:sp>
        <p:nvSpPr>
          <p:cNvPr id="10" name="Rectangle 9"/>
          <p:cNvSpPr/>
          <p:nvPr/>
        </p:nvSpPr>
        <p:spPr>
          <a:xfrm>
            <a:off x="457200" y="990600"/>
            <a:ext cx="8077200" cy="508794"/>
          </a:xfrm>
          <a:prstGeom prst="rect">
            <a:avLst/>
          </a:prstGeom>
        </p:spPr>
        <p:txBody>
          <a:bodyPr wrap="square">
            <a:spAutoFit/>
          </a:bodyPr>
          <a:lstStyle/>
          <a:p>
            <a:pPr marL="457200" marR="0">
              <a:lnSpc>
                <a:spcPct val="115000"/>
              </a:lnSpc>
              <a:spcBef>
                <a:spcPts val="0"/>
              </a:spcBef>
              <a:spcAft>
                <a:spcPts val="1000"/>
              </a:spcAft>
              <a:buFont typeface="Wingdings" pitchFamily="2" charset="2"/>
              <a:buChar char="§"/>
            </a:pPr>
            <a:endParaRPr lang="en-US" sz="2500" b="1" dirty="0">
              <a:ea typeface="Times New Roman"/>
              <a:cs typeface="Times New Roman"/>
            </a:endParaRPr>
          </a:p>
        </p:txBody>
      </p:sp>
    </p:spTree>
    <p:extLst>
      <p:ext uri="{BB962C8B-B14F-4D97-AF65-F5344CB8AC3E}">
        <p14:creationId xmlns:p14="http://schemas.microsoft.com/office/powerpoint/2010/main" val="26647170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1"/>
          <p:cNvPicPr>
            <a:picLocks noChangeArrowheads="1"/>
          </p:cNvPicPr>
          <p:nvPr/>
        </p:nvPicPr>
        <p:blipFill>
          <a:blip r:embed="rId3" cstate="print"/>
          <a:srcRect/>
          <a:stretch>
            <a:fillRect/>
          </a:stretch>
        </p:blipFill>
        <p:spPr bwMode="auto">
          <a:xfrm>
            <a:off x="-152400" y="0"/>
            <a:ext cx="9296400" cy="6858000"/>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fld id="{62E0F94B-218F-471F-8C4E-C812CC2C77E6}" type="slidenum">
              <a:rPr lang="en-US" smtClean="0"/>
              <a:pPr/>
              <a:t>11</a:t>
            </a:fld>
            <a:endParaRPr lang="en-US" dirty="0"/>
          </a:p>
        </p:txBody>
      </p:sp>
      <p:sp>
        <p:nvSpPr>
          <p:cNvPr id="9" name="Rectangle 8"/>
          <p:cNvSpPr/>
          <p:nvPr/>
        </p:nvSpPr>
        <p:spPr>
          <a:xfrm>
            <a:off x="295168" y="381000"/>
            <a:ext cx="8467832" cy="646331"/>
          </a:xfrm>
          <a:prstGeom prst="rect">
            <a:avLst/>
          </a:prstGeom>
        </p:spPr>
        <p:txBody>
          <a:bodyPr wrap="none">
            <a:spAutoFit/>
          </a:bodyPr>
          <a:lstStyle/>
          <a:p>
            <a:pPr algn="ctr"/>
            <a:r>
              <a:rPr lang="en-US" sz="3600" b="1" dirty="0" smtClean="0">
                <a:solidFill>
                  <a:srgbClr val="000099"/>
                </a:solidFill>
              </a:rPr>
              <a:t>Additional </a:t>
            </a:r>
            <a:r>
              <a:rPr lang="en-US" sz="3600" b="1" dirty="0">
                <a:solidFill>
                  <a:srgbClr val="000099"/>
                </a:solidFill>
              </a:rPr>
              <a:t>C</a:t>
            </a:r>
            <a:r>
              <a:rPr lang="en-US" sz="3600" b="1" dirty="0" smtClean="0">
                <a:solidFill>
                  <a:srgbClr val="000099"/>
                </a:solidFill>
              </a:rPr>
              <a:t>omments on Related Positions </a:t>
            </a:r>
            <a:endParaRPr lang="en-US" sz="3600" dirty="0" smtClean="0">
              <a:solidFill>
                <a:srgbClr val="000099"/>
              </a:solidFill>
            </a:endParaRPr>
          </a:p>
        </p:txBody>
      </p:sp>
      <p:sp>
        <p:nvSpPr>
          <p:cNvPr id="10" name="Rectangle 9"/>
          <p:cNvSpPr/>
          <p:nvPr/>
        </p:nvSpPr>
        <p:spPr>
          <a:xfrm>
            <a:off x="-76200" y="990600"/>
            <a:ext cx="9067800" cy="2246769"/>
          </a:xfrm>
          <a:prstGeom prst="rect">
            <a:avLst/>
          </a:prstGeom>
        </p:spPr>
        <p:txBody>
          <a:bodyPr wrap="square">
            <a:spAutoFit/>
          </a:bodyPr>
          <a:lstStyle/>
          <a:p>
            <a:pPr marL="457200">
              <a:lnSpc>
                <a:spcPct val="115000"/>
              </a:lnSpc>
              <a:spcAft>
                <a:spcPts val="1000"/>
              </a:spcAft>
            </a:pPr>
            <a:endParaRPr lang="en-US" sz="2500" b="1" dirty="0" smtClean="0">
              <a:ea typeface="Times New Roman"/>
              <a:cs typeface="Times New Roman"/>
            </a:endParaRPr>
          </a:p>
          <a:p>
            <a:pPr marL="457200" marR="0">
              <a:lnSpc>
                <a:spcPct val="115000"/>
              </a:lnSpc>
              <a:spcBef>
                <a:spcPts val="0"/>
              </a:spcBef>
              <a:spcAft>
                <a:spcPts val="1000"/>
              </a:spcAft>
            </a:pPr>
            <a:r>
              <a:rPr lang="en-US" sz="2500" b="1" dirty="0" smtClean="0">
                <a:ea typeface="Times New Roman"/>
                <a:cs typeface="Times New Roman"/>
              </a:rPr>
              <a:t>	</a:t>
            </a:r>
          </a:p>
          <a:p>
            <a:pPr marL="457200" marR="0">
              <a:lnSpc>
                <a:spcPct val="115000"/>
              </a:lnSpc>
              <a:spcBef>
                <a:spcPts val="0"/>
              </a:spcBef>
              <a:spcAft>
                <a:spcPts val="1000"/>
              </a:spcAft>
            </a:pPr>
            <a:endParaRPr lang="en-US" sz="2500" b="1" dirty="0" smtClean="0">
              <a:solidFill>
                <a:srgbClr val="FF0000"/>
              </a:solidFill>
              <a:ea typeface="Times New Roman"/>
              <a:cs typeface="Times New Roman"/>
            </a:endParaRPr>
          </a:p>
          <a:p>
            <a:pPr marL="457200" marR="0">
              <a:lnSpc>
                <a:spcPct val="115000"/>
              </a:lnSpc>
              <a:spcBef>
                <a:spcPts val="0"/>
              </a:spcBef>
              <a:spcAft>
                <a:spcPts val="1000"/>
              </a:spcAft>
              <a:buFont typeface="Wingdings" pitchFamily="2" charset="2"/>
              <a:buChar char="§"/>
            </a:pPr>
            <a:endParaRPr lang="en-US" sz="2500" b="1" dirty="0">
              <a:ea typeface="Times New Roman"/>
              <a:cs typeface="Times New Roman"/>
            </a:endParaRPr>
          </a:p>
        </p:txBody>
      </p:sp>
      <p:sp>
        <p:nvSpPr>
          <p:cNvPr id="6" name="TextBox 5"/>
          <p:cNvSpPr txBox="1"/>
          <p:nvPr/>
        </p:nvSpPr>
        <p:spPr>
          <a:xfrm>
            <a:off x="228600" y="1383536"/>
            <a:ext cx="8610600" cy="3554819"/>
          </a:xfrm>
          <a:prstGeom prst="rect">
            <a:avLst/>
          </a:prstGeom>
          <a:noFill/>
        </p:spPr>
        <p:txBody>
          <a:bodyPr wrap="square" rtlCol="0">
            <a:spAutoFit/>
          </a:bodyPr>
          <a:lstStyle/>
          <a:p>
            <a:r>
              <a:rPr lang="en-US" sz="2800" b="1" dirty="0" smtClean="0"/>
              <a:t>You may also recommend sets of related positions to be considered during Program Council’s review process</a:t>
            </a:r>
          </a:p>
          <a:p>
            <a:endParaRPr lang="en-US" sz="400" b="1" dirty="0" smtClean="0"/>
          </a:p>
          <a:p>
            <a:pPr marL="457200" indent="-457200">
              <a:buFont typeface="Wingdings" panose="05000000000000000000" pitchFamily="2" charset="2"/>
              <a:buChar char="Ø"/>
            </a:pPr>
            <a:r>
              <a:rPr lang="en-US" sz="2800" b="1" dirty="0" smtClean="0"/>
              <a:t>programmatic, geographic and/or cluster hires</a:t>
            </a:r>
          </a:p>
          <a:p>
            <a:pPr marL="342900" indent="-342900">
              <a:buFont typeface="Arial" panose="020B0604020202020204" pitchFamily="34" charset="0"/>
              <a:buChar char="•"/>
            </a:pPr>
            <a:endParaRPr lang="en-US" sz="2800" b="1" dirty="0" smtClean="0">
              <a:solidFill>
                <a:schemeClr val="accent2"/>
              </a:solidFill>
            </a:endParaRPr>
          </a:p>
          <a:p>
            <a:pPr marL="342900" indent="-342900">
              <a:buFont typeface="Arial" panose="020B0604020202020204" pitchFamily="34" charset="0"/>
              <a:buChar char="•"/>
            </a:pPr>
            <a:endParaRPr lang="en-US" sz="2800" b="1" dirty="0">
              <a:solidFill>
                <a:schemeClr val="accent2"/>
              </a:solidFill>
            </a:endParaRPr>
          </a:p>
          <a:p>
            <a:r>
              <a:rPr lang="en-US" sz="2800" b="1" dirty="0" smtClean="0"/>
              <a:t>Please send to Katherine Webb-Martinez </a:t>
            </a:r>
            <a:r>
              <a:rPr lang="en-US" sz="2800" b="1" dirty="0" smtClean="0">
                <a:hlinkClick r:id="rId4"/>
              </a:rPr>
              <a:t>katherine.webb-martinez@ucop.edu</a:t>
            </a:r>
            <a:endParaRPr lang="en-US" sz="2800" b="1" dirty="0" smtClean="0"/>
          </a:p>
          <a:p>
            <a:r>
              <a:rPr lang="en-US" sz="2500" b="1" dirty="0" smtClean="0">
                <a:solidFill>
                  <a:schemeClr val="accent2"/>
                </a:solidFill>
              </a:rPr>
              <a:t> </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1"/>
          <p:cNvPicPr>
            <a:picLocks noChangeArrowheads="1"/>
          </p:cNvPicPr>
          <p:nvPr/>
        </p:nvPicPr>
        <p:blipFill>
          <a:blip r:embed="rId3" cstate="print"/>
          <a:srcRect/>
          <a:stretch>
            <a:fillRect/>
          </a:stretch>
        </p:blipFill>
        <p:spPr bwMode="auto">
          <a:xfrm>
            <a:off x="-152400" y="0"/>
            <a:ext cx="9296400" cy="6858000"/>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fld id="{62E0F94B-218F-471F-8C4E-C812CC2C77E6}" type="slidenum">
              <a:rPr lang="en-US" smtClean="0"/>
              <a:pPr/>
              <a:t>12</a:t>
            </a:fld>
            <a:endParaRPr lang="en-US" dirty="0"/>
          </a:p>
        </p:txBody>
      </p:sp>
      <p:sp>
        <p:nvSpPr>
          <p:cNvPr id="9" name="Rectangle 8"/>
          <p:cNvSpPr/>
          <p:nvPr/>
        </p:nvSpPr>
        <p:spPr>
          <a:xfrm>
            <a:off x="1981200" y="457200"/>
            <a:ext cx="4995278" cy="646331"/>
          </a:xfrm>
          <a:prstGeom prst="rect">
            <a:avLst/>
          </a:prstGeom>
        </p:spPr>
        <p:txBody>
          <a:bodyPr wrap="none">
            <a:spAutoFit/>
          </a:bodyPr>
          <a:lstStyle/>
          <a:p>
            <a:pPr algn="ctr"/>
            <a:r>
              <a:rPr lang="en-US" sz="3600" b="1" dirty="0" smtClean="0">
                <a:solidFill>
                  <a:srgbClr val="000099"/>
                </a:solidFill>
                <a:latin typeface="+mj-lt"/>
              </a:rPr>
              <a:t>2014 CE Call for Positions</a:t>
            </a:r>
            <a:endParaRPr lang="en-US" sz="3600" dirty="0" smtClean="0">
              <a:solidFill>
                <a:srgbClr val="000099"/>
              </a:solidFill>
              <a:latin typeface="+mj-lt"/>
            </a:endParaRPr>
          </a:p>
        </p:txBody>
      </p:sp>
      <p:sp>
        <p:nvSpPr>
          <p:cNvPr id="10" name="Rectangle 9"/>
          <p:cNvSpPr/>
          <p:nvPr/>
        </p:nvSpPr>
        <p:spPr>
          <a:xfrm>
            <a:off x="-76200" y="990600"/>
            <a:ext cx="9067800" cy="2246769"/>
          </a:xfrm>
          <a:prstGeom prst="rect">
            <a:avLst/>
          </a:prstGeom>
        </p:spPr>
        <p:txBody>
          <a:bodyPr wrap="square">
            <a:spAutoFit/>
          </a:bodyPr>
          <a:lstStyle/>
          <a:p>
            <a:pPr marL="457200">
              <a:lnSpc>
                <a:spcPct val="115000"/>
              </a:lnSpc>
              <a:spcAft>
                <a:spcPts val="1000"/>
              </a:spcAft>
            </a:pPr>
            <a:endParaRPr lang="en-US" sz="2500" b="1" dirty="0" smtClean="0">
              <a:ea typeface="Times New Roman"/>
              <a:cs typeface="Times New Roman"/>
            </a:endParaRPr>
          </a:p>
          <a:p>
            <a:pPr marL="457200" marR="0">
              <a:lnSpc>
                <a:spcPct val="115000"/>
              </a:lnSpc>
              <a:spcBef>
                <a:spcPts val="0"/>
              </a:spcBef>
              <a:spcAft>
                <a:spcPts val="1000"/>
              </a:spcAft>
            </a:pPr>
            <a:r>
              <a:rPr lang="en-US" sz="2500" b="1" dirty="0" smtClean="0">
                <a:ea typeface="Times New Roman"/>
                <a:cs typeface="Times New Roman"/>
              </a:rPr>
              <a:t>	</a:t>
            </a:r>
          </a:p>
          <a:p>
            <a:pPr marL="457200" marR="0">
              <a:lnSpc>
                <a:spcPct val="115000"/>
              </a:lnSpc>
              <a:spcBef>
                <a:spcPts val="0"/>
              </a:spcBef>
              <a:spcAft>
                <a:spcPts val="1000"/>
              </a:spcAft>
            </a:pPr>
            <a:endParaRPr lang="en-US" sz="2500" b="1" dirty="0" smtClean="0">
              <a:solidFill>
                <a:srgbClr val="FF0000"/>
              </a:solidFill>
              <a:ea typeface="Times New Roman"/>
              <a:cs typeface="Times New Roman"/>
            </a:endParaRPr>
          </a:p>
          <a:p>
            <a:pPr marL="457200" marR="0">
              <a:lnSpc>
                <a:spcPct val="115000"/>
              </a:lnSpc>
              <a:spcBef>
                <a:spcPts val="0"/>
              </a:spcBef>
              <a:spcAft>
                <a:spcPts val="1000"/>
              </a:spcAft>
              <a:buFont typeface="Wingdings" pitchFamily="2" charset="2"/>
              <a:buChar char="§"/>
            </a:pPr>
            <a:endParaRPr lang="en-US" sz="2500" b="1" dirty="0">
              <a:ea typeface="Times New Roman"/>
              <a:cs typeface="Times New Roman"/>
            </a:endParaRPr>
          </a:p>
        </p:txBody>
      </p:sp>
      <p:sp>
        <p:nvSpPr>
          <p:cNvPr id="6" name="TextBox 5"/>
          <p:cNvSpPr txBox="1"/>
          <p:nvPr/>
        </p:nvSpPr>
        <p:spPr>
          <a:xfrm>
            <a:off x="914400" y="2667000"/>
            <a:ext cx="7315200" cy="2400657"/>
          </a:xfrm>
          <a:prstGeom prst="rect">
            <a:avLst/>
          </a:prstGeom>
          <a:noFill/>
        </p:spPr>
        <p:txBody>
          <a:bodyPr wrap="square" rtlCol="0">
            <a:spAutoFit/>
          </a:bodyPr>
          <a:lstStyle/>
          <a:p>
            <a:pPr algn="ctr"/>
            <a:endParaRPr lang="en-US" sz="3000" b="1" dirty="0" smtClean="0">
              <a:solidFill>
                <a:srgbClr val="FF0000"/>
              </a:solidFill>
            </a:endParaRPr>
          </a:p>
          <a:p>
            <a:pPr algn="ctr"/>
            <a:r>
              <a:rPr lang="en-US" sz="3000" b="1" dirty="0" smtClean="0"/>
              <a:t>Contact Katherine Webb-Martinez</a:t>
            </a:r>
          </a:p>
          <a:p>
            <a:pPr algn="ctr"/>
            <a:r>
              <a:rPr lang="en-US" sz="3000" b="1" dirty="0" smtClean="0"/>
              <a:t>(510) 987-0029</a:t>
            </a:r>
          </a:p>
          <a:p>
            <a:pPr algn="ctr"/>
            <a:r>
              <a:rPr lang="en-US" sz="3000" b="1" dirty="0" smtClean="0">
                <a:solidFill>
                  <a:srgbClr val="FF0000"/>
                </a:solidFill>
                <a:hlinkClick r:id="rId4"/>
              </a:rPr>
              <a:t>katherine.webb-martinez@ucop.edu</a:t>
            </a:r>
            <a:endParaRPr lang="en-US" sz="3000" b="1" dirty="0" smtClean="0">
              <a:solidFill>
                <a:srgbClr val="FF0000"/>
              </a:solidFill>
            </a:endParaRPr>
          </a:p>
          <a:p>
            <a:pPr algn="ctr"/>
            <a:endParaRPr lang="en-US" sz="3000" b="1" dirty="0">
              <a:solidFill>
                <a:srgbClr val="FF0000"/>
              </a:solidFill>
            </a:endParaRPr>
          </a:p>
        </p:txBody>
      </p:sp>
      <p:pic>
        <p:nvPicPr>
          <p:cNvPr id="3074" name="Picture 2" descr="C:\Documents and Settings\kwebb-ma\Local Settings\Temporary Internet Files\Content.IE5\IOEB64TU\MC900441498[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11603" y="1282931"/>
            <a:ext cx="1822397" cy="182239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1"/>
          <p:cNvPicPr>
            <a:picLocks noChangeArrowheads="1"/>
          </p:cNvPicPr>
          <p:nvPr/>
        </p:nvPicPr>
        <p:blipFill>
          <a:blip r:embed="rId3" cstate="print"/>
          <a:srcRect/>
          <a:stretch>
            <a:fillRect/>
          </a:stretch>
        </p:blipFill>
        <p:spPr bwMode="auto">
          <a:xfrm>
            <a:off x="-152400" y="0"/>
            <a:ext cx="9296400" cy="6858000"/>
          </a:xfrm>
          <a:prstGeom prst="rect">
            <a:avLst/>
          </a:prstGeom>
          <a:noFill/>
          <a:ln w="9525" cmpd="sng">
            <a:solidFill>
              <a:schemeClr val="tx1"/>
            </a:solidFill>
            <a:miter lim="800000"/>
            <a:headEnd/>
            <a:tailEnd/>
          </a:ln>
        </p:spPr>
      </p:pic>
      <p:sp>
        <p:nvSpPr>
          <p:cNvPr id="2" name="Title 1"/>
          <p:cNvSpPr>
            <a:spLocks noGrp="1"/>
          </p:cNvSpPr>
          <p:nvPr>
            <p:ph type="title"/>
          </p:nvPr>
        </p:nvSpPr>
        <p:spPr>
          <a:xfrm>
            <a:off x="457200" y="76200"/>
            <a:ext cx="8229600" cy="868362"/>
          </a:xfrm>
        </p:spPr>
        <p:txBody>
          <a:bodyPr>
            <a:normAutofit/>
          </a:bodyPr>
          <a:lstStyle/>
          <a:p>
            <a:r>
              <a:rPr lang="en-US" b="1" dirty="0">
                <a:solidFill>
                  <a:srgbClr val="000099"/>
                </a:solidFill>
                <a:ea typeface="+mn-ea"/>
                <a:cs typeface="+mn-cs"/>
              </a:rPr>
              <a:t>Agenda</a:t>
            </a:r>
            <a:r>
              <a:rPr lang="en-US" dirty="0" smtClean="0"/>
              <a:t> </a:t>
            </a:r>
            <a:endParaRPr lang="en-US" dirty="0"/>
          </a:p>
        </p:txBody>
      </p:sp>
      <p:sp>
        <p:nvSpPr>
          <p:cNvPr id="3" name="Content Placeholder 2"/>
          <p:cNvSpPr>
            <a:spLocks noGrp="1"/>
          </p:cNvSpPr>
          <p:nvPr>
            <p:ph sz="half" idx="1"/>
          </p:nvPr>
        </p:nvSpPr>
        <p:spPr>
          <a:xfrm>
            <a:off x="76200" y="1143000"/>
            <a:ext cx="5410200" cy="3581400"/>
          </a:xfrm>
          <a:ln w="15875">
            <a:solidFill>
              <a:schemeClr val="tx1"/>
            </a:solidFill>
          </a:ln>
        </p:spPr>
        <p:txBody>
          <a:bodyPr>
            <a:noAutofit/>
          </a:bodyPr>
          <a:lstStyle/>
          <a:p>
            <a:r>
              <a:rPr lang="en-US" dirty="0" smtClean="0"/>
              <a:t>Overview of Process</a:t>
            </a:r>
          </a:p>
          <a:p>
            <a:endParaRPr lang="en-US" sz="2000" dirty="0" smtClean="0"/>
          </a:p>
          <a:p>
            <a:r>
              <a:rPr lang="en-US" dirty="0" smtClean="0"/>
              <a:t>Reviewer Roles &amp; Responsibilities</a:t>
            </a:r>
          </a:p>
          <a:p>
            <a:endParaRPr lang="en-US" sz="2000" dirty="0" smtClean="0"/>
          </a:p>
          <a:p>
            <a:r>
              <a:rPr lang="en-US" dirty="0" smtClean="0"/>
              <a:t>Instructions &amp; Criteria</a:t>
            </a:r>
          </a:p>
          <a:p>
            <a:endParaRPr lang="en-US" sz="2000" dirty="0" smtClean="0"/>
          </a:p>
          <a:p>
            <a:r>
              <a:rPr lang="en-US" dirty="0" smtClean="0"/>
              <a:t>URS Demo</a:t>
            </a:r>
            <a:endParaRPr lang="en-US" dirty="0"/>
          </a:p>
        </p:txBody>
      </p:sp>
      <p:sp>
        <p:nvSpPr>
          <p:cNvPr id="7" name="Slide Number Placeholder 6"/>
          <p:cNvSpPr>
            <a:spLocks noGrp="1"/>
          </p:cNvSpPr>
          <p:nvPr>
            <p:ph type="sldNum" sz="quarter" idx="12"/>
          </p:nvPr>
        </p:nvSpPr>
        <p:spPr/>
        <p:txBody>
          <a:bodyPr/>
          <a:lstStyle/>
          <a:p>
            <a:fld id="{62E0F94B-218F-471F-8C4E-C812CC2C77E6}" type="slidenum">
              <a:rPr lang="en-US" smtClean="0"/>
              <a:pPr/>
              <a:t>2</a:t>
            </a:fld>
            <a:endParaRPr lang="en-US" dirty="0"/>
          </a:p>
        </p:txBody>
      </p:sp>
      <p:sp>
        <p:nvSpPr>
          <p:cNvPr id="10" name="Rectangle 9"/>
          <p:cNvSpPr/>
          <p:nvPr/>
        </p:nvSpPr>
        <p:spPr>
          <a:xfrm>
            <a:off x="0" y="965079"/>
            <a:ext cx="8991600" cy="1676100"/>
          </a:xfrm>
          <a:prstGeom prst="rect">
            <a:avLst/>
          </a:prstGeom>
        </p:spPr>
        <p:txBody>
          <a:bodyPr wrap="square">
            <a:spAutoFit/>
          </a:bodyPr>
          <a:lstStyle/>
          <a:p>
            <a:pPr marL="457200" marR="0">
              <a:lnSpc>
                <a:spcPct val="115000"/>
              </a:lnSpc>
              <a:spcBef>
                <a:spcPts val="0"/>
              </a:spcBef>
              <a:spcAft>
                <a:spcPts val="1000"/>
              </a:spcAft>
              <a:buFont typeface="Arial" pitchFamily="34" charset="0"/>
              <a:buChar char="•"/>
            </a:pPr>
            <a:endParaRPr lang="en-US" sz="2500" b="1" dirty="0" smtClean="0">
              <a:solidFill>
                <a:srgbClr val="FF0000"/>
              </a:solidFill>
              <a:ea typeface="Times New Roman"/>
              <a:cs typeface="Times New Roman"/>
            </a:endParaRPr>
          </a:p>
          <a:p>
            <a:pPr marL="457200" marR="0">
              <a:lnSpc>
                <a:spcPct val="115000"/>
              </a:lnSpc>
              <a:spcBef>
                <a:spcPts val="0"/>
              </a:spcBef>
              <a:spcAft>
                <a:spcPts val="1000"/>
              </a:spcAft>
            </a:pPr>
            <a:endParaRPr lang="en-US" sz="2500" b="1" dirty="0" smtClean="0">
              <a:solidFill>
                <a:srgbClr val="FF0000"/>
              </a:solidFill>
              <a:ea typeface="Times New Roman"/>
              <a:cs typeface="Times New Roman"/>
            </a:endParaRPr>
          </a:p>
          <a:p>
            <a:pPr marL="457200" marR="0">
              <a:lnSpc>
                <a:spcPct val="115000"/>
              </a:lnSpc>
              <a:spcBef>
                <a:spcPts val="0"/>
              </a:spcBef>
              <a:spcAft>
                <a:spcPts val="1000"/>
              </a:spcAft>
              <a:buFont typeface="Wingdings" pitchFamily="2" charset="2"/>
              <a:buChar char="§"/>
            </a:pPr>
            <a:endParaRPr lang="en-US" sz="2500" b="1" dirty="0">
              <a:ea typeface="Times New Roman"/>
              <a:cs typeface="Times New Roman"/>
            </a:endParaRPr>
          </a:p>
        </p:txBody>
      </p:sp>
      <p:sp>
        <p:nvSpPr>
          <p:cNvPr id="8" name="Content Placeholder 7"/>
          <p:cNvSpPr>
            <a:spLocks noGrp="1"/>
          </p:cNvSpPr>
          <p:nvPr>
            <p:ph sz="half" idx="2"/>
          </p:nvPr>
        </p:nvSpPr>
        <p:spPr>
          <a:xfrm>
            <a:off x="5791200" y="1219200"/>
            <a:ext cx="2895600" cy="3276600"/>
          </a:xfrm>
        </p:spPr>
        <p:txBody>
          <a:bodyPr>
            <a:normAutofit fontScale="70000" lnSpcReduction="20000"/>
          </a:bodyPr>
          <a:lstStyle/>
          <a:p>
            <a:pPr marL="0" indent="0">
              <a:spcBef>
                <a:spcPts val="0"/>
              </a:spcBef>
              <a:spcAft>
                <a:spcPts val="600"/>
              </a:spcAft>
              <a:buNone/>
            </a:pPr>
            <a:r>
              <a:rPr lang="en-US" sz="2600" i="1" dirty="0" smtClean="0"/>
              <a:t>Reminder: </a:t>
            </a:r>
          </a:p>
          <a:p>
            <a:pPr marL="0" indent="0">
              <a:spcBef>
                <a:spcPts val="0"/>
              </a:spcBef>
              <a:spcAft>
                <a:spcPts val="600"/>
              </a:spcAft>
              <a:buNone/>
            </a:pPr>
            <a:endParaRPr lang="en-US" sz="1400" u="sng" dirty="0" smtClean="0"/>
          </a:p>
          <a:p>
            <a:pPr>
              <a:spcBef>
                <a:spcPts val="0"/>
              </a:spcBef>
              <a:spcAft>
                <a:spcPts val="600"/>
              </a:spcAft>
            </a:pPr>
            <a:r>
              <a:rPr lang="en-US" sz="2600" u="sng" dirty="0" smtClean="0"/>
              <a:t>Mute</a:t>
            </a:r>
            <a:r>
              <a:rPr lang="en-US" sz="2600" dirty="0" smtClean="0"/>
              <a:t> </a:t>
            </a:r>
            <a:r>
              <a:rPr lang="en-US" sz="2600" dirty="0"/>
              <a:t>phone until you want to speak. Press *6 to mute and *7 to unmute.</a:t>
            </a:r>
          </a:p>
          <a:p>
            <a:pPr marL="0" indent="0">
              <a:spcBef>
                <a:spcPts val="0"/>
              </a:spcBef>
              <a:spcAft>
                <a:spcPts val="600"/>
              </a:spcAft>
              <a:buNone/>
            </a:pPr>
            <a:endParaRPr lang="en-US" sz="2600" dirty="0"/>
          </a:p>
          <a:p>
            <a:pPr>
              <a:spcBef>
                <a:spcPts val="0"/>
              </a:spcBef>
              <a:spcAft>
                <a:spcPts val="1800"/>
              </a:spcAft>
            </a:pPr>
            <a:r>
              <a:rPr lang="en-US" sz="2600" dirty="0"/>
              <a:t>Silence cell </a:t>
            </a:r>
            <a:r>
              <a:rPr lang="en-US" sz="2600" dirty="0" smtClean="0"/>
              <a:t>phones.</a:t>
            </a:r>
            <a:endParaRPr lang="en-US" sz="2600" dirty="0"/>
          </a:p>
          <a:p>
            <a:pPr>
              <a:spcBef>
                <a:spcPts val="0"/>
              </a:spcBef>
              <a:spcAft>
                <a:spcPts val="1800"/>
              </a:spcAft>
            </a:pPr>
            <a:r>
              <a:rPr lang="en-US" sz="2600" dirty="0"/>
              <a:t>Do not put call on “hold” (problem with music). </a:t>
            </a:r>
          </a:p>
          <a:p>
            <a:endParaRPr lang="en-US" dirty="0"/>
          </a:p>
        </p:txBody>
      </p:sp>
    </p:spTree>
    <p:extLst>
      <p:ext uri="{BB962C8B-B14F-4D97-AF65-F5344CB8AC3E}">
        <p14:creationId xmlns:p14="http://schemas.microsoft.com/office/powerpoint/2010/main" val="15281487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9D9E667-1AA9-4813-8851-D79AD184452F}" type="slidenum">
              <a:rPr lang="en-US" smtClean="0"/>
              <a:pPr/>
              <a:t>3</a:t>
            </a:fld>
            <a:endParaRPr lang="en-US" dirty="0"/>
          </a:p>
        </p:txBody>
      </p:sp>
      <p:graphicFrame>
        <p:nvGraphicFramePr>
          <p:cNvPr id="3" name="Object 2"/>
          <p:cNvGraphicFramePr>
            <a:graphicFrameLocks noGrp="1" noChangeAspect="1"/>
          </p:cNvGraphicFramePr>
          <p:nvPr/>
        </p:nvGraphicFramePr>
        <p:xfrm>
          <a:off x="76200" y="152400"/>
          <a:ext cx="8959850" cy="6335713"/>
        </p:xfrm>
        <a:graphic>
          <a:graphicData uri="http://schemas.openxmlformats.org/presentationml/2006/ole">
            <mc:AlternateContent xmlns:mc="http://schemas.openxmlformats.org/markup-compatibility/2006">
              <mc:Choice xmlns:v="urn:schemas-microsoft-com:vml" Requires="v">
                <p:oleObj spid="_x0000_s1109" name="Acrobat Document" r:id="rId4" imgW="8029489" imgH="5676595" progId="AcroExch.Document.7">
                  <p:embed/>
                </p:oleObj>
              </mc:Choice>
              <mc:Fallback>
                <p:oleObj name="Acrobat Document" r:id="rId4" imgW="8029489" imgH="5676595" progId="AcroExch.Document.7">
                  <p:embed/>
                  <p:pic>
                    <p:nvPicPr>
                      <p:cNvPr id="0" name="Object 2"/>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152400"/>
                        <a:ext cx="8959850" cy="6335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8772460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1"/>
          <p:cNvPicPr>
            <a:picLocks noChangeArrowheads="1"/>
          </p:cNvPicPr>
          <p:nvPr/>
        </p:nvPicPr>
        <p:blipFill>
          <a:blip r:embed="rId3" cstate="print"/>
          <a:srcRect/>
          <a:stretch>
            <a:fillRect/>
          </a:stretch>
        </p:blipFill>
        <p:spPr bwMode="auto">
          <a:xfrm>
            <a:off x="-152400" y="0"/>
            <a:ext cx="9296400" cy="6858000"/>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fld id="{62E0F94B-218F-471F-8C4E-C812CC2C77E6}" type="slidenum">
              <a:rPr lang="en-US" smtClean="0"/>
              <a:pPr/>
              <a:t>4</a:t>
            </a:fld>
            <a:endParaRPr lang="en-US" dirty="0"/>
          </a:p>
        </p:txBody>
      </p:sp>
      <p:sp>
        <p:nvSpPr>
          <p:cNvPr id="9" name="Rectangle 8"/>
          <p:cNvSpPr/>
          <p:nvPr/>
        </p:nvSpPr>
        <p:spPr>
          <a:xfrm>
            <a:off x="1897906" y="177225"/>
            <a:ext cx="5513176" cy="646331"/>
          </a:xfrm>
          <a:prstGeom prst="rect">
            <a:avLst/>
          </a:prstGeom>
        </p:spPr>
        <p:txBody>
          <a:bodyPr wrap="none">
            <a:spAutoFit/>
          </a:bodyPr>
          <a:lstStyle/>
          <a:p>
            <a:pPr algn="ctr"/>
            <a:r>
              <a:rPr lang="en-US" sz="3600" b="1" dirty="0" smtClean="0">
                <a:solidFill>
                  <a:srgbClr val="000099"/>
                </a:solidFill>
                <a:latin typeface="+mj-lt"/>
              </a:rPr>
              <a:t>Program Area/Unit Reviews</a:t>
            </a:r>
            <a:endParaRPr lang="en-US" sz="3600" dirty="0" smtClean="0">
              <a:solidFill>
                <a:srgbClr val="000099"/>
              </a:solidFill>
              <a:latin typeface="+mj-lt"/>
            </a:endParaRPr>
          </a:p>
        </p:txBody>
      </p:sp>
      <p:sp>
        <p:nvSpPr>
          <p:cNvPr id="10" name="Rectangle 9"/>
          <p:cNvSpPr/>
          <p:nvPr/>
        </p:nvSpPr>
        <p:spPr>
          <a:xfrm>
            <a:off x="0" y="965079"/>
            <a:ext cx="8991600" cy="5816721"/>
          </a:xfrm>
          <a:prstGeom prst="rect">
            <a:avLst/>
          </a:prstGeom>
        </p:spPr>
        <p:txBody>
          <a:bodyPr wrap="square">
            <a:spAutoFit/>
          </a:bodyPr>
          <a:lstStyle/>
          <a:p>
            <a:pPr marL="457200" marR="0">
              <a:lnSpc>
                <a:spcPct val="115000"/>
              </a:lnSpc>
              <a:spcBef>
                <a:spcPts val="0"/>
              </a:spcBef>
              <a:spcAft>
                <a:spcPts val="1000"/>
              </a:spcAft>
            </a:pPr>
            <a:r>
              <a:rPr lang="en-US" sz="2500" b="1" dirty="0" smtClean="0">
                <a:ea typeface="Times New Roman"/>
                <a:cs typeface="Times New Roman"/>
              </a:rPr>
              <a:t>Timeframe: 3 months – </a:t>
            </a:r>
            <a:r>
              <a:rPr lang="en-US" sz="2500" b="1" dirty="0" smtClean="0">
                <a:solidFill>
                  <a:srgbClr val="FF0000"/>
                </a:solidFill>
                <a:ea typeface="Times New Roman"/>
                <a:cs typeface="Times New Roman"/>
              </a:rPr>
              <a:t>May 20</a:t>
            </a:r>
            <a:r>
              <a:rPr lang="en-US" sz="2500" b="1" baseline="30000" dirty="0" smtClean="0">
                <a:solidFill>
                  <a:srgbClr val="FF0000"/>
                </a:solidFill>
                <a:ea typeface="Times New Roman"/>
                <a:cs typeface="Times New Roman"/>
              </a:rPr>
              <a:t>th</a:t>
            </a:r>
            <a:r>
              <a:rPr lang="en-US" sz="2500" b="1" dirty="0" smtClean="0">
                <a:solidFill>
                  <a:srgbClr val="FF0000"/>
                </a:solidFill>
                <a:ea typeface="Times New Roman"/>
                <a:cs typeface="Times New Roman"/>
              </a:rPr>
              <a:t> through August 18</a:t>
            </a:r>
            <a:r>
              <a:rPr lang="en-US" sz="2500" b="1" baseline="30000" dirty="0" smtClean="0">
                <a:solidFill>
                  <a:srgbClr val="FF0000"/>
                </a:solidFill>
                <a:ea typeface="Times New Roman"/>
                <a:cs typeface="Times New Roman"/>
              </a:rPr>
              <a:t>th</a:t>
            </a:r>
            <a:endParaRPr lang="en-US" sz="2500" b="1" dirty="0" smtClean="0">
              <a:solidFill>
                <a:srgbClr val="FF0000"/>
              </a:solidFill>
              <a:ea typeface="Times New Roman"/>
              <a:cs typeface="Times New Roman"/>
            </a:endParaRPr>
          </a:p>
          <a:p>
            <a:pPr marL="457200" marR="0">
              <a:lnSpc>
                <a:spcPct val="115000"/>
              </a:lnSpc>
              <a:spcBef>
                <a:spcPts val="0"/>
              </a:spcBef>
              <a:spcAft>
                <a:spcPts val="1000"/>
              </a:spcAft>
            </a:pPr>
            <a:endParaRPr lang="en-US" sz="200" b="1" dirty="0" smtClean="0">
              <a:ea typeface="Times New Roman"/>
              <a:cs typeface="Times New Roman"/>
            </a:endParaRPr>
          </a:p>
          <a:p>
            <a:pPr marL="457200" marR="0">
              <a:lnSpc>
                <a:spcPct val="115000"/>
              </a:lnSpc>
              <a:spcBef>
                <a:spcPts val="0"/>
              </a:spcBef>
              <a:spcAft>
                <a:spcPts val="1000"/>
              </a:spcAft>
            </a:pPr>
            <a:r>
              <a:rPr lang="en-US" sz="2500" b="1" dirty="0" smtClean="0">
                <a:ea typeface="Times New Roman"/>
                <a:cs typeface="Times New Roman"/>
              </a:rPr>
              <a:t>Who serves as reviewers?</a:t>
            </a:r>
          </a:p>
          <a:p>
            <a:pPr marL="457200" marR="0">
              <a:lnSpc>
                <a:spcPct val="115000"/>
              </a:lnSpc>
              <a:spcBef>
                <a:spcPts val="0"/>
              </a:spcBef>
              <a:spcAft>
                <a:spcPts val="1000"/>
              </a:spcAft>
              <a:buFont typeface="Arial" pitchFamily="34" charset="0"/>
              <a:buChar char="•"/>
            </a:pPr>
            <a:r>
              <a:rPr lang="en-US" sz="2500" b="1" dirty="0" smtClean="0">
                <a:solidFill>
                  <a:srgbClr val="FF0000"/>
                </a:solidFill>
                <a:ea typeface="Times New Roman"/>
                <a:cs typeface="Times New Roman"/>
              </a:rPr>
              <a:t>Program Teams </a:t>
            </a:r>
          </a:p>
          <a:p>
            <a:pPr marL="457200" marR="0">
              <a:lnSpc>
                <a:spcPct val="115000"/>
              </a:lnSpc>
              <a:spcBef>
                <a:spcPts val="0"/>
              </a:spcBef>
              <a:spcAft>
                <a:spcPts val="1000"/>
              </a:spcAft>
              <a:buFont typeface="Arial" pitchFamily="34" charset="0"/>
              <a:buChar char="•"/>
            </a:pPr>
            <a:r>
              <a:rPr lang="en-US" sz="2500" b="1" dirty="0" smtClean="0">
                <a:solidFill>
                  <a:srgbClr val="FF0000"/>
                </a:solidFill>
                <a:ea typeface="Times New Roman"/>
                <a:cs typeface="Times New Roman"/>
              </a:rPr>
              <a:t>County and MCP Directors </a:t>
            </a:r>
          </a:p>
          <a:p>
            <a:pPr marL="457200" marR="0">
              <a:lnSpc>
                <a:spcPct val="115000"/>
              </a:lnSpc>
              <a:spcBef>
                <a:spcPts val="0"/>
              </a:spcBef>
              <a:spcAft>
                <a:spcPts val="1000"/>
              </a:spcAft>
              <a:buFont typeface="Arial" pitchFamily="34" charset="0"/>
              <a:buChar char="•"/>
            </a:pPr>
            <a:r>
              <a:rPr lang="en-US" sz="2500" b="1" dirty="0" smtClean="0">
                <a:solidFill>
                  <a:srgbClr val="FF0000"/>
                </a:solidFill>
                <a:ea typeface="Times New Roman"/>
                <a:cs typeface="Times New Roman"/>
              </a:rPr>
              <a:t>Deans Offices</a:t>
            </a:r>
          </a:p>
          <a:p>
            <a:pPr marL="457200" marR="0">
              <a:lnSpc>
                <a:spcPct val="115000"/>
              </a:lnSpc>
              <a:spcBef>
                <a:spcPts val="0"/>
              </a:spcBef>
              <a:spcAft>
                <a:spcPts val="1000"/>
              </a:spcAft>
              <a:buFont typeface="Arial" pitchFamily="34" charset="0"/>
              <a:buChar char="•"/>
            </a:pPr>
            <a:endParaRPr lang="en-US" sz="800" b="1" dirty="0" smtClean="0">
              <a:solidFill>
                <a:srgbClr val="FF0000"/>
              </a:solidFill>
              <a:ea typeface="Times New Roman"/>
              <a:cs typeface="Times New Roman"/>
            </a:endParaRPr>
          </a:p>
          <a:p>
            <a:pPr marL="457200">
              <a:lnSpc>
                <a:spcPct val="115000"/>
              </a:lnSpc>
              <a:spcAft>
                <a:spcPts val="1000"/>
              </a:spcAft>
            </a:pPr>
            <a:r>
              <a:rPr lang="en-US" sz="2500" b="1" dirty="0">
                <a:ea typeface="Times New Roman"/>
                <a:cs typeface="Times New Roman"/>
              </a:rPr>
              <a:t>Final pool of </a:t>
            </a:r>
            <a:r>
              <a:rPr lang="en-US" sz="2500" b="1" dirty="0" smtClean="0">
                <a:ea typeface="Times New Roman"/>
                <a:cs typeface="Times New Roman"/>
              </a:rPr>
              <a:t>proposed advisor &amp; specialist positions --</a:t>
            </a:r>
            <a:r>
              <a:rPr lang="en-US" sz="1600" b="1" dirty="0">
                <a:ea typeface="Times New Roman"/>
                <a:cs typeface="Times New Roman"/>
                <a:hlinkClick r:id="rId4"/>
              </a:rPr>
              <a:t>http://ucanr.edu/sites/anrstaff/Divisionwide_Planning/2014_Call_for_Positions/</a:t>
            </a:r>
            <a:endParaRPr lang="en-US" sz="1600" b="1" dirty="0">
              <a:ea typeface="Times New Roman"/>
              <a:cs typeface="Times New Roman"/>
            </a:endParaRPr>
          </a:p>
          <a:p>
            <a:pPr marL="457200" marR="0">
              <a:lnSpc>
                <a:spcPct val="115000"/>
              </a:lnSpc>
              <a:spcBef>
                <a:spcPts val="0"/>
              </a:spcBef>
              <a:spcAft>
                <a:spcPts val="1000"/>
              </a:spcAft>
              <a:buFont typeface="Arial" pitchFamily="34" charset="0"/>
              <a:buChar char="•"/>
            </a:pPr>
            <a:endParaRPr lang="en-US" sz="2500" b="1" dirty="0" smtClean="0">
              <a:solidFill>
                <a:srgbClr val="FF0000"/>
              </a:solidFill>
              <a:ea typeface="Times New Roman"/>
              <a:cs typeface="Times New Roman"/>
            </a:endParaRPr>
          </a:p>
          <a:p>
            <a:pPr marL="457200" marR="0">
              <a:lnSpc>
                <a:spcPct val="115000"/>
              </a:lnSpc>
              <a:spcBef>
                <a:spcPts val="0"/>
              </a:spcBef>
              <a:spcAft>
                <a:spcPts val="1000"/>
              </a:spcAft>
            </a:pPr>
            <a:endParaRPr lang="en-US" sz="2500" b="1" dirty="0" smtClean="0">
              <a:solidFill>
                <a:srgbClr val="FF0000"/>
              </a:solidFill>
              <a:ea typeface="Times New Roman"/>
              <a:cs typeface="Times New Roman"/>
            </a:endParaRPr>
          </a:p>
          <a:p>
            <a:pPr marL="457200" marR="0">
              <a:lnSpc>
                <a:spcPct val="115000"/>
              </a:lnSpc>
              <a:spcBef>
                <a:spcPts val="0"/>
              </a:spcBef>
              <a:spcAft>
                <a:spcPts val="1000"/>
              </a:spcAft>
              <a:buFont typeface="Wingdings" pitchFamily="2" charset="2"/>
              <a:buChar char="§"/>
            </a:pPr>
            <a:endParaRPr lang="en-US" sz="2500" b="1" dirty="0">
              <a:ea typeface="Times New Roman"/>
              <a:cs typeface="Times New Roman"/>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1"/>
          <p:cNvPicPr>
            <a:picLocks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fld id="{62E0F94B-218F-471F-8C4E-C812CC2C77E6}" type="slidenum">
              <a:rPr lang="en-US" smtClean="0"/>
              <a:pPr/>
              <a:t>5</a:t>
            </a:fld>
            <a:endParaRPr lang="en-US" dirty="0"/>
          </a:p>
        </p:txBody>
      </p:sp>
      <p:sp>
        <p:nvSpPr>
          <p:cNvPr id="9" name="Rectangle 8"/>
          <p:cNvSpPr/>
          <p:nvPr/>
        </p:nvSpPr>
        <p:spPr>
          <a:xfrm>
            <a:off x="76200" y="177225"/>
            <a:ext cx="9067800" cy="646331"/>
          </a:xfrm>
          <a:prstGeom prst="rect">
            <a:avLst/>
          </a:prstGeom>
        </p:spPr>
        <p:txBody>
          <a:bodyPr wrap="square">
            <a:spAutoFit/>
          </a:bodyPr>
          <a:lstStyle/>
          <a:p>
            <a:pPr marL="457200" marR="0" algn="ctr">
              <a:spcBef>
                <a:spcPts val="0"/>
              </a:spcBef>
            </a:pPr>
            <a:r>
              <a:rPr lang="en-US" sz="3600" b="1" dirty="0" smtClean="0">
                <a:solidFill>
                  <a:srgbClr val="000099"/>
                </a:solidFill>
                <a:latin typeface="+mj-lt"/>
                <a:ea typeface="Times New Roman"/>
                <a:cs typeface="Times New Roman"/>
              </a:rPr>
              <a:t>Program Teams</a:t>
            </a:r>
            <a:endParaRPr lang="en-US" sz="3600" b="1" dirty="0">
              <a:solidFill>
                <a:srgbClr val="000099"/>
              </a:solidFill>
              <a:latin typeface="+mj-lt"/>
              <a:ea typeface="Times New Roman"/>
              <a:cs typeface="Times New Roman"/>
            </a:endParaRPr>
          </a:p>
        </p:txBody>
      </p:sp>
      <p:sp>
        <p:nvSpPr>
          <p:cNvPr id="10" name="Rectangle 9"/>
          <p:cNvSpPr/>
          <p:nvPr/>
        </p:nvSpPr>
        <p:spPr>
          <a:xfrm>
            <a:off x="76200" y="1066800"/>
            <a:ext cx="8915400" cy="5644366"/>
          </a:xfrm>
          <a:prstGeom prst="rect">
            <a:avLst/>
          </a:prstGeom>
        </p:spPr>
        <p:txBody>
          <a:bodyPr wrap="square">
            <a:spAutoFit/>
          </a:bodyPr>
          <a:lstStyle/>
          <a:p>
            <a:pPr marL="800100" indent="-342900">
              <a:lnSpc>
                <a:spcPct val="115000"/>
              </a:lnSpc>
              <a:spcAft>
                <a:spcPts val="1000"/>
              </a:spcAft>
              <a:buFont typeface="Arial" panose="020B0604020202020204" pitchFamily="34" charset="0"/>
              <a:buChar char="•"/>
            </a:pPr>
            <a:r>
              <a:rPr lang="en-US" sz="2800" b="1" dirty="0" smtClean="0">
                <a:ea typeface="Times New Roman"/>
                <a:cs typeface="Times New Roman"/>
              </a:rPr>
              <a:t>Review all position proposals (specialist </a:t>
            </a:r>
            <a:r>
              <a:rPr lang="en-US" sz="2800" b="1" dirty="0">
                <a:ea typeface="Times New Roman"/>
                <a:cs typeface="Times New Roman"/>
              </a:rPr>
              <a:t>and advisor</a:t>
            </a:r>
            <a:r>
              <a:rPr lang="en-US" sz="2800" b="1" dirty="0" smtClean="0">
                <a:ea typeface="Times New Roman"/>
                <a:cs typeface="Times New Roman"/>
              </a:rPr>
              <a:t>) relevant to program area </a:t>
            </a:r>
          </a:p>
          <a:p>
            <a:pPr marL="800100" indent="-342900">
              <a:lnSpc>
                <a:spcPct val="115000"/>
              </a:lnSpc>
              <a:spcAft>
                <a:spcPts val="1000"/>
              </a:spcAft>
              <a:buFont typeface="Arial" panose="020B0604020202020204" pitchFamily="34" charset="0"/>
              <a:buChar char="•"/>
            </a:pPr>
            <a:endParaRPr lang="en-US" sz="2000" b="1" dirty="0" smtClean="0">
              <a:ea typeface="Times New Roman"/>
              <a:cs typeface="Times New Roman"/>
            </a:endParaRPr>
          </a:p>
          <a:p>
            <a:pPr marL="800100" indent="-342900">
              <a:lnSpc>
                <a:spcPct val="115000"/>
              </a:lnSpc>
              <a:spcAft>
                <a:spcPts val="1000"/>
              </a:spcAft>
              <a:buFont typeface="Arial" panose="020B0604020202020204" pitchFamily="34" charset="0"/>
              <a:buChar char="•"/>
            </a:pPr>
            <a:r>
              <a:rPr lang="en-US" sz="2800" b="1" dirty="0" smtClean="0">
                <a:ea typeface="Times New Roman"/>
                <a:cs typeface="Times New Roman"/>
              </a:rPr>
              <a:t>Program </a:t>
            </a:r>
            <a:r>
              <a:rPr lang="en-US" sz="2800" b="1" dirty="0">
                <a:ea typeface="Times New Roman"/>
                <a:cs typeface="Times New Roman"/>
              </a:rPr>
              <a:t>T</a:t>
            </a:r>
            <a:r>
              <a:rPr lang="en-US" sz="2800" b="1" dirty="0" smtClean="0">
                <a:ea typeface="Times New Roman"/>
                <a:cs typeface="Times New Roman"/>
              </a:rPr>
              <a:t>eams identify which positions are pertinent to review</a:t>
            </a:r>
          </a:p>
          <a:p>
            <a:pPr marL="800100" indent="-342900">
              <a:lnSpc>
                <a:spcPct val="115000"/>
              </a:lnSpc>
              <a:spcAft>
                <a:spcPts val="1000"/>
              </a:spcAft>
              <a:buFont typeface="Arial" panose="020B0604020202020204" pitchFamily="34" charset="0"/>
              <a:buChar char="•"/>
            </a:pPr>
            <a:endParaRPr lang="en-US" sz="2000" b="1" dirty="0" smtClean="0">
              <a:ea typeface="Times New Roman"/>
              <a:cs typeface="Times New Roman"/>
            </a:endParaRPr>
          </a:p>
          <a:p>
            <a:pPr marL="800100" indent="-342900">
              <a:lnSpc>
                <a:spcPct val="115000"/>
              </a:lnSpc>
              <a:spcAft>
                <a:spcPts val="1000"/>
              </a:spcAft>
              <a:buFont typeface="Arial" panose="020B0604020202020204" pitchFamily="34" charset="0"/>
              <a:buChar char="•"/>
            </a:pPr>
            <a:r>
              <a:rPr lang="en-US" sz="2800" b="1" dirty="0">
                <a:ea typeface="Times New Roman"/>
                <a:cs typeface="Times New Roman"/>
              </a:rPr>
              <a:t>Program </a:t>
            </a:r>
            <a:r>
              <a:rPr lang="en-US" sz="2800" b="1" dirty="0" smtClean="0">
                <a:ea typeface="Times New Roman"/>
                <a:cs typeface="Times New Roman"/>
              </a:rPr>
              <a:t>Team </a:t>
            </a:r>
            <a:r>
              <a:rPr lang="en-US" sz="2800" b="1" dirty="0">
                <a:ea typeface="Times New Roman"/>
                <a:cs typeface="Times New Roman"/>
              </a:rPr>
              <a:t>Leaders submit </a:t>
            </a:r>
            <a:r>
              <a:rPr lang="en-US" sz="2800" b="1" dirty="0" smtClean="0">
                <a:ea typeface="Times New Roman"/>
                <a:cs typeface="Times New Roman"/>
              </a:rPr>
              <a:t>reviews in URS</a:t>
            </a:r>
            <a:endParaRPr lang="en-US" sz="2800" b="1" dirty="0">
              <a:ea typeface="Times New Roman"/>
              <a:cs typeface="Times New Roman"/>
            </a:endParaRPr>
          </a:p>
          <a:p>
            <a:pPr marL="457200">
              <a:lnSpc>
                <a:spcPct val="115000"/>
              </a:lnSpc>
              <a:spcAft>
                <a:spcPts val="1000"/>
              </a:spcAft>
            </a:pPr>
            <a:r>
              <a:rPr lang="en-US" sz="2500" b="1" dirty="0" smtClean="0">
                <a:ea typeface="Times New Roman"/>
                <a:cs typeface="Times New Roman"/>
              </a:rPr>
              <a:t>	</a:t>
            </a:r>
          </a:p>
          <a:p>
            <a:pPr marL="457200" marR="0">
              <a:lnSpc>
                <a:spcPct val="115000"/>
              </a:lnSpc>
              <a:spcBef>
                <a:spcPts val="0"/>
              </a:spcBef>
              <a:spcAft>
                <a:spcPts val="1000"/>
              </a:spcAft>
            </a:pPr>
            <a:endParaRPr lang="en-US" sz="2500" b="1" dirty="0" smtClean="0">
              <a:solidFill>
                <a:srgbClr val="FF0000"/>
              </a:solidFill>
              <a:ea typeface="Times New Roman"/>
              <a:cs typeface="Times New Roman"/>
            </a:endParaRPr>
          </a:p>
          <a:p>
            <a:pPr marL="457200" marR="0">
              <a:lnSpc>
                <a:spcPct val="115000"/>
              </a:lnSpc>
              <a:spcBef>
                <a:spcPts val="0"/>
              </a:spcBef>
              <a:spcAft>
                <a:spcPts val="1000"/>
              </a:spcAft>
              <a:buFont typeface="Wingdings" pitchFamily="2" charset="2"/>
              <a:buChar char="§"/>
            </a:pPr>
            <a:endParaRPr lang="en-US" sz="2500" b="1" dirty="0">
              <a:ea typeface="Times New Roman"/>
              <a:cs typeface="Times New Roman"/>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1"/>
          <p:cNvPicPr>
            <a:picLocks noChangeArrowheads="1"/>
          </p:cNvPicPr>
          <p:nvPr/>
        </p:nvPicPr>
        <p:blipFill>
          <a:blip r:embed="rId3" cstate="print"/>
          <a:srcRect/>
          <a:stretch>
            <a:fillRect/>
          </a:stretch>
        </p:blipFill>
        <p:spPr bwMode="auto">
          <a:xfrm>
            <a:off x="-152400" y="0"/>
            <a:ext cx="9296400" cy="6858000"/>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fld id="{62E0F94B-218F-471F-8C4E-C812CC2C77E6}" type="slidenum">
              <a:rPr lang="en-US" smtClean="0"/>
              <a:pPr/>
              <a:t>6</a:t>
            </a:fld>
            <a:endParaRPr lang="en-US" dirty="0"/>
          </a:p>
        </p:txBody>
      </p:sp>
      <p:sp>
        <p:nvSpPr>
          <p:cNvPr id="9" name="Rectangle 8"/>
          <p:cNvSpPr/>
          <p:nvPr/>
        </p:nvSpPr>
        <p:spPr>
          <a:xfrm>
            <a:off x="1676400" y="108770"/>
            <a:ext cx="5676169" cy="692049"/>
          </a:xfrm>
          <a:prstGeom prst="rect">
            <a:avLst/>
          </a:prstGeom>
        </p:spPr>
        <p:txBody>
          <a:bodyPr wrap="none">
            <a:spAutoFit/>
          </a:bodyPr>
          <a:lstStyle/>
          <a:p>
            <a:pPr marL="457200" marR="0">
              <a:lnSpc>
                <a:spcPct val="115000"/>
              </a:lnSpc>
              <a:spcBef>
                <a:spcPts val="0"/>
              </a:spcBef>
              <a:spcAft>
                <a:spcPts val="1000"/>
              </a:spcAft>
            </a:pPr>
            <a:r>
              <a:rPr lang="en-US" sz="3600" b="1" dirty="0">
                <a:solidFill>
                  <a:srgbClr val="000099"/>
                </a:solidFill>
                <a:latin typeface="+mj-lt"/>
                <a:ea typeface="Times New Roman"/>
                <a:cs typeface="Times New Roman"/>
              </a:rPr>
              <a:t>County and MCP Directors</a:t>
            </a:r>
          </a:p>
        </p:txBody>
      </p:sp>
      <p:sp>
        <p:nvSpPr>
          <p:cNvPr id="10" name="Rectangle 9"/>
          <p:cNvSpPr/>
          <p:nvPr/>
        </p:nvSpPr>
        <p:spPr>
          <a:xfrm>
            <a:off x="0" y="914400"/>
            <a:ext cx="8915400" cy="6816738"/>
          </a:xfrm>
          <a:prstGeom prst="rect">
            <a:avLst/>
          </a:prstGeom>
        </p:spPr>
        <p:txBody>
          <a:bodyPr wrap="square">
            <a:spAutoFit/>
          </a:bodyPr>
          <a:lstStyle/>
          <a:p>
            <a:pPr marL="800100" indent="-342900">
              <a:lnSpc>
                <a:spcPct val="115000"/>
              </a:lnSpc>
              <a:spcAft>
                <a:spcPts val="1000"/>
              </a:spcAft>
              <a:buFont typeface="Arial" panose="020B0604020202020204" pitchFamily="34" charset="0"/>
              <a:buChar char="•"/>
            </a:pPr>
            <a:r>
              <a:rPr lang="en-US" sz="2800" b="1" dirty="0" smtClean="0">
                <a:ea typeface="Times New Roman"/>
                <a:cs typeface="Times New Roman"/>
              </a:rPr>
              <a:t>Review advisor position proposals within your surrounding geographic area, based on programmatic relevance</a:t>
            </a:r>
          </a:p>
          <a:p>
            <a:pPr marL="800100" indent="-342900">
              <a:lnSpc>
                <a:spcPct val="115000"/>
              </a:lnSpc>
              <a:spcAft>
                <a:spcPts val="1000"/>
              </a:spcAft>
              <a:buFont typeface="Arial" panose="020B0604020202020204" pitchFamily="34" charset="0"/>
              <a:buChar char="•"/>
            </a:pPr>
            <a:endParaRPr lang="en-US" sz="1200" b="1" dirty="0" smtClean="0">
              <a:ea typeface="Times New Roman"/>
              <a:cs typeface="Times New Roman"/>
            </a:endParaRPr>
          </a:p>
          <a:p>
            <a:pPr marL="800100" indent="-342900">
              <a:lnSpc>
                <a:spcPct val="115000"/>
              </a:lnSpc>
              <a:spcAft>
                <a:spcPts val="1000"/>
              </a:spcAft>
              <a:buFont typeface="Arial" panose="020B0604020202020204" pitchFamily="34" charset="0"/>
              <a:buChar char="•"/>
            </a:pPr>
            <a:r>
              <a:rPr lang="en-US" sz="2800" b="1" dirty="0" smtClean="0">
                <a:ea typeface="Times New Roman"/>
                <a:cs typeface="Times New Roman"/>
              </a:rPr>
              <a:t>Work in review teams -- one person submits review and identifies review collaborators</a:t>
            </a:r>
          </a:p>
          <a:p>
            <a:pPr marL="800100" indent="-342900">
              <a:lnSpc>
                <a:spcPct val="115000"/>
              </a:lnSpc>
              <a:spcAft>
                <a:spcPts val="1000"/>
              </a:spcAft>
              <a:buFont typeface="Arial" panose="020B0604020202020204" pitchFamily="34" charset="0"/>
              <a:buChar char="•"/>
            </a:pPr>
            <a:endParaRPr lang="en-US" sz="1200" b="1" dirty="0" smtClean="0">
              <a:ea typeface="Times New Roman"/>
              <a:cs typeface="Times New Roman"/>
            </a:endParaRPr>
          </a:p>
          <a:p>
            <a:pPr marL="800100" indent="-342900">
              <a:lnSpc>
                <a:spcPct val="115000"/>
              </a:lnSpc>
              <a:spcAft>
                <a:spcPts val="1000"/>
              </a:spcAft>
              <a:buFont typeface="Arial" panose="020B0604020202020204" pitchFamily="34" charset="0"/>
              <a:buChar char="•"/>
            </a:pPr>
            <a:r>
              <a:rPr lang="en-US" sz="2800" b="1" dirty="0">
                <a:ea typeface="Times New Roman"/>
                <a:cs typeface="Times New Roman"/>
              </a:rPr>
              <a:t>S</a:t>
            </a:r>
            <a:r>
              <a:rPr lang="en-US" sz="2800" b="1" dirty="0" smtClean="0">
                <a:ea typeface="Times New Roman"/>
                <a:cs typeface="Times New Roman"/>
              </a:rPr>
              <a:t>uggested geographic-based groupings are provided for guidance</a:t>
            </a:r>
          </a:p>
          <a:p>
            <a:pPr marL="457200">
              <a:lnSpc>
                <a:spcPct val="115000"/>
              </a:lnSpc>
              <a:spcAft>
                <a:spcPts val="1000"/>
              </a:spcAft>
            </a:pPr>
            <a:endParaRPr lang="en-US" sz="2500" b="1" dirty="0" smtClean="0">
              <a:ea typeface="Times New Roman"/>
              <a:cs typeface="Times New Roman"/>
            </a:endParaRPr>
          </a:p>
          <a:p>
            <a:pPr marL="457200" marR="0">
              <a:lnSpc>
                <a:spcPct val="115000"/>
              </a:lnSpc>
              <a:spcBef>
                <a:spcPts val="0"/>
              </a:spcBef>
              <a:spcAft>
                <a:spcPts val="1000"/>
              </a:spcAft>
            </a:pPr>
            <a:r>
              <a:rPr lang="en-US" sz="2500" b="1" dirty="0" smtClean="0">
                <a:ea typeface="Times New Roman"/>
                <a:cs typeface="Times New Roman"/>
              </a:rPr>
              <a:t>	</a:t>
            </a:r>
          </a:p>
          <a:p>
            <a:pPr marL="457200" marR="0">
              <a:lnSpc>
                <a:spcPct val="115000"/>
              </a:lnSpc>
              <a:spcBef>
                <a:spcPts val="0"/>
              </a:spcBef>
              <a:spcAft>
                <a:spcPts val="1000"/>
              </a:spcAft>
            </a:pPr>
            <a:endParaRPr lang="en-US" sz="2500" b="1" dirty="0" smtClean="0">
              <a:solidFill>
                <a:srgbClr val="FF0000"/>
              </a:solidFill>
              <a:ea typeface="Times New Roman"/>
              <a:cs typeface="Times New Roman"/>
            </a:endParaRPr>
          </a:p>
          <a:p>
            <a:pPr marL="457200" marR="0">
              <a:lnSpc>
                <a:spcPct val="115000"/>
              </a:lnSpc>
              <a:spcBef>
                <a:spcPts val="0"/>
              </a:spcBef>
              <a:spcAft>
                <a:spcPts val="1000"/>
              </a:spcAft>
              <a:buFont typeface="Wingdings" pitchFamily="2" charset="2"/>
              <a:buChar char="§"/>
            </a:pPr>
            <a:endParaRPr lang="en-US" sz="2500" b="1" dirty="0">
              <a:ea typeface="Times New Roman"/>
              <a:cs typeface="Times New Roman"/>
            </a:endParaRPr>
          </a:p>
        </p:txBody>
      </p:sp>
    </p:spTree>
    <p:extLst>
      <p:ext uri="{BB962C8B-B14F-4D97-AF65-F5344CB8AC3E}">
        <p14:creationId xmlns:p14="http://schemas.microsoft.com/office/powerpoint/2010/main" val="6555498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685800"/>
          </a:xfrm>
        </p:spPr>
        <p:txBody>
          <a:bodyPr>
            <a:noAutofit/>
          </a:bodyPr>
          <a:lstStyle/>
          <a:p>
            <a:r>
              <a:rPr lang="en-US" sz="3600" b="1" dirty="0">
                <a:solidFill>
                  <a:srgbClr val="000099"/>
                </a:solidFill>
                <a:ea typeface="Times New Roman"/>
                <a:cs typeface="Times New Roman"/>
              </a:rPr>
              <a:t>CD/MCP Geographic Grouping Guidance</a:t>
            </a:r>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81200" y="685800"/>
            <a:ext cx="5213921" cy="6153150"/>
          </a:xfrm>
        </p:spPr>
      </p:pic>
    </p:spTree>
    <p:extLst>
      <p:ext uri="{BB962C8B-B14F-4D97-AF65-F5344CB8AC3E}">
        <p14:creationId xmlns:p14="http://schemas.microsoft.com/office/powerpoint/2010/main" val="7086984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1"/>
          <p:cNvPicPr>
            <a:picLocks noChangeArrowheads="1"/>
          </p:cNvPicPr>
          <p:nvPr/>
        </p:nvPicPr>
        <p:blipFill>
          <a:blip r:embed="rId3" cstate="print"/>
          <a:srcRect/>
          <a:stretch>
            <a:fillRect/>
          </a:stretch>
        </p:blipFill>
        <p:spPr bwMode="auto">
          <a:xfrm>
            <a:off x="-324140" y="0"/>
            <a:ext cx="9468139" cy="6858000"/>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fld id="{62E0F94B-218F-471F-8C4E-C812CC2C77E6}" type="slidenum">
              <a:rPr lang="en-US" smtClean="0"/>
              <a:pPr/>
              <a:t>8</a:t>
            </a:fld>
            <a:endParaRPr lang="en-US" dirty="0"/>
          </a:p>
        </p:txBody>
      </p:sp>
      <p:sp>
        <p:nvSpPr>
          <p:cNvPr id="9" name="Rectangle 8"/>
          <p:cNvSpPr/>
          <p:nvPr/>
        </p:nvSpPr>
        <p:spPr>
          <a:xfrm>
            <a:off x="2905366" y="381000"/>
            <a:ext cx="2802370" cy="646331"/>
          </a:xfrm>
          <a:prstGeom prst="rect">
            <a:avLst/>
          </a:prstGeom>
        </p:spPr>
        <p:txBody>
          <a:bodyPr wrap="none">
            <a:spAutoFit/>
          </a:bodyPr>
          <a:lstStyle/>
          <a:p>
            <a:pPr algn="ctr"/>
            <a:r>
              <a:rPr lang="en-US" sz="3600" b="1" dirty="0" smtClean="0">
                <a:solidFill>
                  <a:srgbClr val="000099"/>
                </a:solidFill>
                <a:latin typeface="+mj-lt"/>
                <a:ea typeface="Times New Roman"/>
                <a:cs typeface="Times New Roman"/>
              </a:rPr>
              <a:t>Deans Offices</a:t>
            </a:r>
            <a:endParaRPr lang="en-US" sz="3600" b="1" dirty="0">
              <a:solidFill>
                <a:srgbClr val="000099"/>
              </a:solidFill>
              <a:latin typeface="+mj-lt"/>
              <a:ea typeface="Times New Roman"/>
              <a:cs typeface="Times New Roman"/>
            </a:endParaRPr>
          </a:p>
        </p:txBody>
      </p:sp>
      <p:sp>
        <p:nvSpPr>
          <p:cNvPr id="10" name="Rectangle 9"/>
          <p:cNvSpPr/>
          <p:nvPr/>
        </p:nvSpPr>
        <p:spPr>
          <a:xfrm>
            <a:off x="-76200" y="1464533"/>
            <a:ext cx="9067800" cy="5184240"/>
          </a:xfrm>
          <a:prstGeom prst="rect">
            <a:avLst/>
          </a:prstGeom>
        </p:spPr>
        <p:txBody>
          <a:bodyPr wrap="square">
            <a:spAutoFit/>
          </a:bodyPr>
          <a:lstStyle/>
          <a:p>
            <a:pPr marL="800100" marR="0" indent="-342900">
              <a:lnSpc>
                <a:spcPct val="115000"/>
              </a:lnSpc>
              <a:spcBef>
                <a:spcPts val="0"/>
              </a:spcBef>
              <a:spcAft>
                <a:spcPts val="1000"/>
              </a:spcAft>
              <a:buFont typeface="Arial" panose="020B0604020202020204" pitchFamily="34" charset="0"/>
              <a:buChar char="•"/>
            </a:pPr>
            <a:r>
              <a:rPr lang="en-US" sz="2800" b="1" dirty="0" smtClean="0">
                <a:ea typeface="Times New Roman"/>
                <a:cs typeface="Times New Roman"/>
              </a:rPr>
              <a:t>Review all specialist position proposals for your college/school</a:t>
            </a:r>
          </a:p>
          <a:p>
            <a:pPr marL="800100" marR="0" indent="-342900">
              <a:lnSpc>
                <a:spcPct val="115000"/>
              </a:lnSpc>
              <a:spcBef>
                <a:spcPts val="0"/>
              </a:spcBef>
              <a:spcAft>
                <a:spcPts val="1000"/>
              </a:spcAft>
              <a:buFont typeface="Arial" panose="020B0604020202020204" pitchFamily="34" charset="0"/>
              <a:buChar char="•"/>
            </a:pPr>
            <a:endParaRPr lang="en-US" sz="2800" b="1" dirty="0" smtClean="0">
              <a:ea typeface="Times New Roman"/>
              <a:cs typeface="Times New Roman"/>
            </a:endParaRPr>
          </a:p>
          <a:p>
            <a:pPr marL="800100" indent="-342900">
              <a:lnSpc>
                <a:spcPct val="115000"/>
              </a:lnSpc>
              <a:spcAft>
                <a:spcPts val="1000"/>
              </a:spcAft>
              <a:buFont typeface="Arial" panose="020B0604020202020204" pitchFamily="34" charset="0"/>
              <a:buChar char="•"/>
            </a:pPr>
            <a:r>
              <a:rPr lang="en-US" sz="2800" b="1" dirty="0">
                <a:ea typeface="Times New Roman"/>
                <a:cs typeface="Times New Roman"/>
              </a:rPr>
              <a:t>Executive Associate Deans </a:t>
            </a:r>
            <a:r>
              <a:rPr lang="en-US" sz="2800" b="1" dirty="0" smtClean="0">
                <a:ea typeface="Times New Roman"/>
                <a:cs typeface="Times New Roman"/>
              </a:rPr>
              <a:t>submit reviews</a:t>
            </a:r>
            <a:endParaRPr lang="en-US" sz="2800" b="1" dirty="0">
              <a:ea typeface="Times New Roman"/>
              <a:cs typeface="Times New Roman"/>
            </a:endParaRPr>
          </a:p>
          <a:p>
            <a:pPr marL="800100" marR="0" indent="-342900">
              <a:lnSpc>
                <a:spcPct val="115000"/>
              </a:lnSpc>
              <a:spcBef>
                <a:spcPts val="0"/>
              </a:spcBef>
              <a:spcAft>
                <a:spcPts val="1000"/>
              </a:spcAft>
              <a:buFont typeface="Arial" panose="020B0604020202020204" pitchFamily="34" charset="0"/>
              <a:buChar char="•"/>
            </a:pPr>
            <a:endParaRPr lang="en-US" sz="2500" b="1" dirty="0" smtClean="0">
              <a:ea typeface="Times New Roman"/>
              <a:cs typeface="Times New Roman"/>
            </a:endParaRPr>
          </a:p>
          <a:p>
            <a:pPr marL="457200">
              <a:lnSpc>
                <a:spcPct val="115000"/>
              </a:lnSpc>
              <a:spcAft>
                <a:spcPts val="1000"/>
              </a:spcAft>
            </a:pPr>
            <a:endParaRPr lang="en-US" sz="2500" b="1" dirty="0" smtClean="0">
              <a:ea typeface="Times New Roman"/>
              <a:cs typeface="Times New Roman"/>
            </a:endParaRPr>
          </a:p>
          <a:p>
            <a:pPr marL="457200" marR="0">
              <a:lnSpc>
                <a:spcPct val="115000"/>
              </a:lnSpc>
              <a:spcBef>
                <a:spcPts val="0"/>
              </a:spcBef>
              <a:spcAft>
                <a:spcPts val="1000"/>
              </a:spcAft>
            </a:pPr>
            <a:r>
              <a:rPr lang="en-US" sz="2500" b="1" dirty="0" smtClean="0">
                <a:ea typeface="Times New Roman"/>
                <a:cs typeface="Times New Roman"/>
              </a:rPr>
              <a:t>	</a:t>
            </a:r>
          </a:p>
          <a:p>
            <a:pPr marL="457200" marR="0">
              <a:lnSpc>
                <a:spcPct val="115000"/>
              </a:lnSpc>
              <a:spcBef>
                <a:spcPts val="0"/>
              </a:spcBef>
              <a:spcAft>
                <a:spcPts val="1000"/>
              </a:spcAft>
            </a:pPr>
            <a:endParaRPr lang="en-US" sz="2500" b="1" dirty="0" smtClean="0">
              <a:solidFill>
                <a:srgbClr val="FF0000"/>
              </a:solidFill>
              <a:ea typeface="Times New Roman"/>
              <a:cs typeface="Times New Roman"/>
            </a:endParaRPr>
          </a:p>
          <a:p>
            <a:pPr marL="457200" marR="0">
              <a:lnSpc>
                <a:spcPct val="115000"/>
              </a:lnSpc>
              <a:spcBef>
                <a:spcPts val="0"/>
              </a:spcBef>
              <a:spcAft>
                <a:spcPts val="1000"/>
              </a:spcAft>
              <a:buFont typeface="Wingdings" pitchFamily="2" charset="2"/>
              <a:buChar char="§"/>
            </a:pPr>
            <a:endParaRPr lang="en-US" sz="2500" b="1" dirty="0">
              <a:ea typeface="Times New Roman"/>
              <a:cs typeface="Times New Roman"/>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1"/>
          <p:cNvPicPr>
            <a:picLocks noChangeArrowheads="1"/>
          </p:cNvPicPr>
          <p:nvPr/>
        </p:nvPicPr>
        <p:blipFill>
          <a:blip r:embed="rId3" cstate="print"/>
          <a:srcRect/>
          <a:stretch>
            <a:fillRect/>
          </a:stretch>
        </p:blipFill>
        <p:spPr bwMode="auto">
          <a:xfrm>
            <a:off x="-152400" y="0"/>
            <a:ext cx="9296400" cy="6858000"/>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fld id="{62E0F94B-218F-471F-8C4E-C812CC2C77E6}" type="slidenum">
              <a:rPr lang="en-US" smtClean="0"/>
              <a:pPr/>
              <a:t>9</a:t>
            </a:fld>
            <a:endParaRPr lang="en-US" dirty="0"/>
          </a:p>
        </p:txBody>
      </p:sp>
      <p:sp>
        <p:nvSpPr>
          <p:cNvPr id="9" name="Rectangle 8"/>
          <p:cNvSpPr/>
          <p:nvPr/>
        </p:nvSpPr>
        <p:spPr>
          <a:xfrm>
            <a:off x="2106549" y="191869"/>
            <a:ext cx="5095882" cy="646331"/>
          </a:xfrm>
          <a:prstGeom prst="rect">
            <a:avLst/>
          </a:prstGeom>
        </p:spPr>
        <p:txBody>
          <a:bodyPr wrap="none">
            <a:spAutoFit/>
          </a:bodyPr>
          <a:lstStyle/>
          <a:p>
            <a:pPr algn="ctr"/>
            <a:r>
              <a:rPr lang="en-US" sz="3600" b="1" dirty="0" smtClean="0">
                <a:solidFill>
                  <a:srgbClr val="000099"/>
                </a:solidFill>
                <a:latin typeface="+mj-lt"/>
              </a:rPr>
              <a:t>2014 </a:t>
            </a:r>
            <a:r>
              <a:rPr lang="en-US" sz="3600" b="1" dirty="0">
                <a:solidFill>
                  <a:srgbClr val="000099"/>
                </a:solidFill>
                <a:latin typeface="+mj-lt"/>
              </a:rPr>
              <a:t>R</a:t>
            </a:r>
            <a:r>
              <a:rPr lang="en-US" sz="3600" b="1" dirty="0" smtClean="0">
                <a:solidFill>
                  <a:srgbClr val="000099"/>
                </a:solidFill>
                <a:latin typeface="+mj-lt"/>
              </a:rPr>
              <a:t>eview Instructions </a:t>
            </a:r>
            <a:endParaRPr lang="en-US" sz="3600" dirty="0" smtClean="0">
              <a:solidFill>
                <a:srgbClr val="000099"/>
              </a:solidFill>
              <a:latin typeface="+mj-lt"/>
            </a:endParaRPr>
          </a:p>
        </p:txBody>
      </p:sp>
      <p:sp>
        <p:nvSpPr>
          <p:cNvPr id="10" name="Rectangle 9"/>
          <p:cNvSpPr/>
          <p:nvPr/>
        </p:nvSpPr>
        <p:spPr>
          <a:xfrm>
            <a:off x="-76200" y="990600"/>
            <a:ext cx="9067800" cy="2246769"/>
          </a:xfrm>
          <a:prstGeom prst="rect">
            <a:avLst/>
          </a:prstGeom>
        </p:spPr>
        <p:txBody>
          <a:bodyPr wrap="square">
            <a:spAutoFit/>
          </a:bodyPr>
          <a:lstStyle/>
          <a:p>
            <a:pPr marL="457200">
              <a:lnSpc>
                <a:spcPct val="115000"/>
              </a:lnSpc>
              <a:spcAft>
                <a:spcPts val="1000"/>
              </a:spcAft>
            </a:pPr>
            <a:endParaRPr lang="en-US" sz="2500" b="1" dirty="0" smtClean="0">
              <a:ea typeface="Times New Roman"/>
              <a:cs typeface="Times New Roman"/>
            </a:endParaRPr>
          </a:p>
          <a:p>
            <a:pPr marL="457200" marR="0">
              <a:lnSpc>
                <a:spcPct val="115000"/>
              </a:lnSpc>
              <a:spcBef>
                <a:spcPts val="0"/>
              </a:spcBef>
              <a:spcAft>
                <a:spcPts val="1000"/>
              </a:spcAft>
            </a:pPr>
            <a:r>
              <a:rPr lang="en-US" sz="2500" b="1" dirty="0" smtClean="0">
                <a:ea typeface="Times New Roman"/>
                <a:cs typeface="Times New Roman"/>
              </a:rPr>
              <a:t>	</a:t>
            </a:r>
          </a:p>
          <a:p>
            <a:pPr marL="457200" marR="0">
              <a:lnSpc>
                <a:spcPct val="115000"/>
              </a:lnSpc>
              <a:spcBef>
                <a:spcPts val="0"/>
              </a:spcBef>
              <a:spcAft>
                <a:spcPts val="1000"/>
              </a:spcAft>
            </a:pPr>
            <a:endParaRPr lang="en-US" sz="2500" b="1" dirty="0" smtClean="0">
              <a:solidFill>
                <a:srgbClr val="FF0000"/>
              </a:solidFill>
              <a:ea typeface="Times New Roman"/>
              <a:cs typeface="Times New Roman"/>
            </a:endParaRPr>
          </a:p>
          <a:p>
            <a:pPr marL="457200" marR="0">
              <a:lnSpc>
                <a:spcPct val="115000"/>
              </a:lnSpc>
              <a:spcBef>
                <a:spcPts val="0"/>
              </a:spcBef>
              <a:spcAft>
                <a:spcPts val="1000"/>
              </a:spcAft>
              <a:buFont typeface="Wingdings" pitchFamily="2" charset="2"/>
              <a:buChar char="§"/>
            </a:pPr>
            <a:endParaRPr lang="en-US" sz="2500" b="1" dirty="0">
              <a:ea typeface="Times New Roman"/>
              <a:cs typeface="Times New Roman"/>
            </a:endParaRPr>
          </a:p>
        </p:txBody>
      </p:sp>
      <p:sp>
        <p:nvSpPr>
          <p:cNvPr id="6" name="TextBox 5"/>
          <p:cNvSpPr txBox="1"/>
          <p:nvPr/>
        </p:nvSpPr>
        <p:spPr>
          <a:xfrm>
            <a:off x="152400" y="1146750"/>
            <a:ext cx="8915400" cy="4308872"/>
          </a:xfrm>
          <a:prstGeom prst="rect">
            <a:avLst/>
          </a:prstGeom>
          <a:noFill/>
        </p:spPr>
        <p:txBody>
          <a:bodyPr wrap="square" rtlCol="0">
            <a:spAutoFit/>
          </a:bodyPr>
          <a:lstStyle/>
          <a:p>
            <a:r>
              <a:rPr lang="en-US" sz="2200" b="1" dirty="0" smtClean="0"/>
              <a:t>Within respective pool </a:t>
            </a:r>
            <a:r>
              <a:rPr lang="en-US" sz="2200" b="1" dirty="0"/>
              <a:t>of position </a:t>
            </a:r>
            <a:r>
              <a:rPr lang="en-US" sz="2200" b="1" dirty="0" smtClean="0"/>
              <a:t>proposals</a:t>
            </a:r>
            <a:r>
              <a:rPr lang="en-US" sz="2200" b="1" dirty="0"/>
              <a:t>:</a:t>
            </a:r>
          </a:p>
          <a:p>
            <a:endParaRPr lang="en-US" sz="2400" b="1" dirty="0"/>
          </a:p>
          <a:p>
            <a:pPr>
              <a:buFont typeface="Arial" pitchFamily="34" charset="0"/>
              <a:buChar char="•"/>
            </a:pPr>
            <a:r>
              <a:rPr lang="en-US" sz="2400" b="1" dirty="0"/>
              <a:t>Rate by grouping into categories </a:t>
            </a:r>
            <a:endParaRPr lang="en-US" sz="2400" b="1" dirty="0" smtClean="0"/>
          </a:p>
          <a:p>
            <a:pPr lvl="1">
              <a:buFont typeface="Arial" pitchFamily="34" charset="0"/>
              <a:buChar char="•"/>
            </a:pPr>
            <a:r>
              <a:rPr lang="en-US" sz="2400" b="1" dirty="0" smtClean="0">
                <a:solidFill>
                  <a:srgbClr val="FF0000"/>
                </a:solidFill>
              </a:rPr>
              <a:t>high </a:t>
            </a:r>
            <a:r>
              <a:rPr lang="en-US" sz="2400" b="1" dirty="0">
                <a:solidFill>
                  <a:srgbClr val="FF0000"/>
                </a:solidFill>
              </a:rPr>
              <a:t>priority, medium priority, &amp; “this can </a:t>
            </a:r>
            <a:r>
              <a:rPr lang="en-US" sz="2400" b="1" dirty="0" smtClean="0">
                <a:solidFill>
                  <a:srgbClr val="FF0000"/>
                </a:solidFill>
              </a:rPr>
              <a:t>wait”</a:t>
            </a:r>
            <a:r>
              <a:rPr lang="en-US" sz="2400" b="1" dirty="0"/>
              <a:t>  </a:t>
            </a:r>
            <a:endParaRPr lang="en-US" sz="2400" b="1" dirty="0" smtClean="0"/>
          </a:p>
          <a:p>
            <a:pPr lvl="1">
              <a:buFont typeface="Arial" pitchFamily="34" charset="0"/>
              <a:buChar char="•"/>
            </a:pPr>
            <a:r>
              <a:rPr lang="en-US" sz="2400" b="1" dirty="0"/>
              <a:t>n</a:t>
            </a:r>
            <a:r>
              <a:rPr lang="en-US" sz="2400" b="1" dirty="0" smtClean="0"/>
              <a:t>o </a:t>
            </a:r>
            <a:r>
              <a:rPr lang="en-US" sz="2400" b="1" dirty="0"/>
              <a:t>specific number must be grouped into each </a:t>
            </a:r>
            <a:r>
              <a:rPr lang="en-US" sz="2400" b="1" dirty="0" smtClean="0"/>
              <a:t>category</a:t>
            </a:r>
            <a:r>
              <a:rPr lang="en-US" sz="2400" b="1" dirty="0"/>
              <a:t>  </a:t>
            </a:r>
          </a:p>
          <a:p>
            <a:pPr>
              <a:buFont typeface="Arial" pitchFamily="34" charset="0"/>
              <a:buChar char="•"/>
            </a:pPr>
            <a:endParaRPr lang="en-US" sz="2400" b="1" dirty="0"/>
          </a:p>
          <a:p>
            <a:pPr>
              <a:buFont typeface="Arial" pitchFamily="34" charset="0"/>
              <a:buChar char="•"/>
            </a:pPr>
            <a:r>
              <a:rPr lang="en-US" sz="2400" b="1" dirty="0"/>
              <a:t>Among high priority </a:t>
            </a:r>
            <a:r>
              <a:rPr lang="en-US" sz="2400" b="1" dirty="0" smtClean="0"/>
              <a:t>positions </a:t>
            </a:r>
            <a:r>
              <a:rPr lang="en-US" sz="2400" b="1" u="sng" dirty="0">
                <a:solidFill>
                  <a:srgbClr val="FF0000"/>
                </a:solidFill>
              </a:rPr>
              <a:t>rank</a:t>
            </a:r>
            <a:r>
              <a:rPr lang="en-US" sz="2400" b="1" dirty="0">
                <a:solidFill>
                  <a:srgbClr val="FF0000"/>
                </a:solidFill>
              </a:rPr>
              <a:t> the </a:t>
            </a:r>
            <a:r>
              <a:rPr lang="en-US" sz="2400" b="1" dirty="0" smtClean="0">
                <a:solidFill>
                  <a:srgbClr val="FF0000"/>
                </a:solidFill>
              </a:rPr>
              <a:t>top positions -- up to 5</a:t>
            </a:r>
          </a:p>
          <a:p>
            <a:endParaRPr lang="en-US" sz="2400" b="1" dirty="0"/>
          </a:p>
          <a:p>
            <a:pPr>
              <a:buFont typeface="Arial" pitchFamily="34" charset="0"/>
              <a:buChar char="•"/>
            </a:pPr>
            <a:r>
              <a:rPr lang="en-US" sz="2400" b="1" dirty="0"/>
              <a:t>Provide comments </a:t>
            </a:r>
            <a:r>
              <a:rPr lang="en-US" sz="2400" b="1" dirty="0" smtClean="0"/>
              <a:t>to explain rationale for rating, and </a:t>
            </a:r>
            <a:r>
              <a:rPr lang="en-US" sz="2400" b="1" dirty="0" smtClean="0"/>
              <a:t>ranking as </a:t>
            </a:r>
            <a:r>
              <a:rPr lang="en-US" sz="2400" b="1" dirty="0" smtClean="0"/>
              <a:t>appropriate</a:t>
            </a:r>
            <a:endParaRPr lang="en-US" sz="2000" b="1" dirty="0" smtClean="0"/>
          </a:p>
          <a:p>
            <a:endParaRPr lang="en-US" dirty="0" smtClean="0"/>
          </a:p>
          <a:p>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7633</TotalTime>
  <Words>507</Words>
  <Application>Microsoft Office PowerPoint</Application>
  <PresentationFormat>On-screen Show (4:3)</PresentationFormat>
  <Paragraphs>145</Paragraphs>
  <Slides>12</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Office Theme</vt:lpstr>
      <vt:lpstr>Acrobat Document</vt:lpstr>
      <vt:lpstr>PowerPoint Presentation</vt:lpstr>
      <vt:lpstr>Agenda </vt:lpstr>
      <vt:lpstr>PowerPoint Presentation</vt:lpstr>
      <vt:lpstr>PowerPoint Presentation</vt:lpstr>
      <vt:lpstr>PowerPoint Presentation</vt:lpstr>
      <vt:lpstr>PowerPoint Presentation</vt:lpstr>
      <vt:lpstr>CD/MCP Geographic Grouping Guidance</vt:lpstr>
      <vt:lpstr>PowerPoint Presentation</vt:lpstr>
      <vt:lpstr>PowerPoint Presentation</vt:lpstr>
      <vt:lpstr>Criteria </vt:lpstr>
      <vt:lpstr>PowerPoint Presentation</vt:lpstr>
      <vt:lpstr>PowerPoint Presentation</vt:lpstr>
    </vt:vector>
  </TitlesOfParts>
  <Company>UCOP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Vanessa Gomez</dc:creator>
  <cp:lastModifiedBy>kwebb-ma</cp:lastModifiedBy>
  <cp:revision>745</cp:revision>
  <dcterms:created xsi:type="dcterms:W3CDTF">2012-05-30T21:04:06Z</dcterms:created>
  <dcterms:modified xsi:type="dcterms:W3CDTF">2014-05-20T17:39:31Z</dcterms:modified>
</cp:coreProperties>
</file>