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theme/themeOverride1.xml" ContentType="application/vnd.openxmlformats-officedocument.themeOverr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ink/ink1.xml" ContentType="application/inkml+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2" r:id="rId2"/>
  </p:sldMasterIdLst>
  <p:notesMasterIdLst>
    <p:notesMasterId r:id="rId92"/>
  </p:notesMasterIdLst>
  <p:handoutMasterIdLst>
    <p:handoutMasterId r:id="rId93"/>
  </p:handoutMasterIdLst>
  <p:sldIdLst>
    <p:sldId id="263" r:id="rId3"/>
    <p:sldId id="266" r:id="rId4"/>
    <p:sldId id="346" r:id="rId5"/>
    <p:sldId id="345" r:id="rId6"/>
    <p:sldId id="269" r:id="rId7"/>
    <p:sldId id="270" r:id="rId8"/>
    <p:sldId id="356" r:id="rId9"/>
    <p:sldId id="273" r:id="rId10"/>
    <p:sldId id="274" r:id="rId11"/>
    <p:sldId id="276" r:id="rId12"/>
    <p:sldId id="335" r:id="rId13"/>
    <p:sldId id="348" r:id="rId14"/>
    <p:sldId id="338" r:id="rId15"/>
    <p:sldId id="344" r:id="rId16"/>
    <p:sldId id="368" r:id="rId17"/>
    <p:sldId id="280" r:id="rId18"/>
    <p:sldId id="281" r:id="rId19"/>
    <p:sldId id="327" r:id="rId20"/>
    <p:sldId id="373" r:id="rId21"/>
    <p:sldId id="296" r:id="rId22"/>
    <p:sldId id="366" r:id="rId23"/>
    <p:sldId id="371" r:id="rId24"/>
    <p:sldId id="372" r:id="rId25"/>
    <p:sldId id="275" r:id="rId26"/>
    <p:sldId id="264" r:id="rId27"/>
    <p:sldId id="378" r:id="rId28"/>
    <p:sldId id="383" r:id="rId29"/>
    <p:sldId id="384" r:id="rId30"/>
    <p:sldId id="392" r:id="rId31"/>
    <p:sldId id="391" r:id="rId32"/>
    <p:sldId id="385" r:id="rId33"/>
    <p:sldId id="386" r:id="rId34"/>
    <p:sldId id="393" r:id="rId35"/>
    <p:sldId id="394" r:id="rId36"/>
    <p:sldId id="396" r:id="rId37"/>
    <p:sldId id="387" r:id="rId38"/>
    <p:sldId id="390" r:id="rId39"/>
    <p:sldId id="389" r:id="rId40"/>
    <p:sldId id="388" r:id="rId41"/>
    <p:sldId id="397" r:id="rId42"/>
    <p:sldId id="284" r:id="rId43"/>
    <p:sldId id="282" r:id="rId44"/>
    <p:sldId id="283" r:id="rId45"/>
    <p:sldId id="351" r:id="rId46"/>
    <p:sldId id="285" r:id="rId47"/>
    <p:sldId id="289" r:id="rId48"/>
    <p:sldId id="290" r:id="rId49"/>
    <p:sldId id="288" r:id="rId50"/>
    <p:sldId id="291" r:id="rId51"/>
    <p:sldId id="292" r:id="rId52"/>
    <p:sldId id="293" r:id="rId53"/>
    <p:sldId id="294" r:id="rId54"/>
    <p:sldId id="315" r:id="rId55"/>
    <p:sldId id="316" r:id="rId56"/>
    <p:sldId id="317" r:id="rId57"/>
    <p:sldId id="295" r:id="rId58"/>
    <p:sldId id="304" r:id="rId59"/>
    <p:sldId id="306" r:id="rId60"/>
    <p:sldId id="307" r:id="rId61"/>
    <p:sldId id="308" r:id="rId62"/>
    <p:sldId id="310" r:id="rId63"/>
    <p:sldId id="311" r:id="rId64"/>
    <p:sldId id="312" r:id="rId65"/>
    <p:sldId id="313" r:id="rId66"/>
    <p:sldId id="319" r:id="rId67"/>
    <p:sldId id="322" r:id="rId68"/>
    <p:sldId id="323" r:id="rId69"/>
    <p:sldId id="314" r:id="rId70"/>
    <p:sldId id="321" r:id="rId71"/>
    <p:sldId id="343" r:id="rId72"/>
    <p:sldId id="324" r:id="rId73"/>
    <p:sldId id="336" r:id="rId74"/>
    <p:sldId id="326" r:id="rId75"/>
    <p:sldId id="328" r:id="rId76"/>
    <p:sldId id="337" r:id="rId77"/>
    <p:sldId id="360" r:id="rId78"/>
    <p:sldId id="362" r:id="rId79"/>
    <p:sldId id="380" r:id="rId80"/>
    <p:sldId id="364" r:id="rId81"/>
    <p:sldId id="334" r:id="rId82"/>
    <p:sldId id="339" r:id="rId83"/>
    <p:sldId id="382" r:id="rId84"/>
    <p:sldId id="342" r:id="rId85"/>
    <p:sldId id="361" r:id="rId86"/>
    <p:sldId id="395" r:id="rId87"/>
    <p:sldId id="377" r:id="rId88"/>
    <p:sldId id="376" r:id="rId89"/>
    <p:sldId id="374" r:id="rId90"/>
    <p:sldId id="354" r:id="rId91"/>
  </p:sldIdLst>
  <p:sldSz cx="9144000" cy="6858000" type="screen4x3"/>
  <p:notesSz cx="6950075" cy="9236075"/>
  <p:defaultTextStyle>
    <a:defPPr>
      <a:defRPr lang="en-US"/>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mberly C Ingram" initials="KCI" lastIdx="11" clrIdx="0">
    <p:extLst/>
  </p:cmAuthor>
  <p:cmAuthor id="2" name="Pam Tise" initials="PT"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40C3"/>
    <a:srgbClr val="1A49E0"/>
    <a:srgbClr val="009900"/>
    <a:srgbClr val="5AA240"/>
    <a:srgbClr val="0914FF"/>
    <a:srgbClr val="6BB94F"/>
    <a:srgbClr val="09FF6D"/>
    <a:srgbClr val="445FE6"/>
    <a:srgbClr val="18A451"/>
    <a:srgbClr val="28E0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31" autoAdjust="0"/>
    <p:restoredTop sz="86395" autoAdjust="0"/>
  </p:normalViewPr>
  <p:slideViewPr>
    <p:cSldViewPr snapToGrid="0" snapToObjects="1">
      <p:cViewPr varScale="1">
        <p:scale>
          <a:sx n="69" d="100"/>
          <a:sy n="69" d="100"/>
        </p:scale>
        <p:origin x="1272" y="66"/>
      </p:cViewPr>
      <p:guideLst>
        <p:guide orient="horz" pos="2160"/>
        <p:guide pos="2880"/>
      </p:guideLst>
    </p:cSldViewPr>
  </p:slideViewPr>
  <p:outlineViewPr>
    <p:cViewPr>
      <p:scale>
        <a:sx n="33" d="100"/>
        <a:sy n="33" d="100"/>
      </p:scale>
      <p:origin x="0" y="-25350"/>
    </p:cViewPr>
  </p:outlineViewPr>
  <p:notesTextViewPr>
    <p:cViewPr>
      <p:scale>
        <a:sx n="3" d="2"/>
        <a:sy n="3" d="2"/>
      </p:scale>
      <p:origin x="0" y="0"/>
    </p:cViewPr>
  </p:notesTextViewPr>
  <p:sorterViewPr>
    <p:cViewPr varScale="1">
      <p:scale>
        <a:sx n="1" d="1"/>
        <a:sy n="1" d="1"/>
      </p:scale>
      <p:origin x="0" y="-5592"/>
    </p:cViewPr>
  </p:sorterViewPr>
  <p:notesViewPr>
    <p:cSldViewPr snapToGrid="0" snapToObjects="1">
      <p:cViewPr>
        <p:scale>
          <a:sx n="100" d="100"/>
          <a:sy n="100" d="100"/>
        </p:scale>
        <p:origin x="-950" y="-58"/>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presProps" Target="presProps.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notesMaster" Target="notesMasters/notesMaster1.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handoutMaster" Target="handoutMasters/handoutMaster1.xml"/><Relationship Id="rId9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A069B060-869B-446A-A549-C370C4693724}" type="datetimeFigureOut">
              <a:rPr lang="en-US" smtClean="0"/>
              <a:pPr/>
              <a:t>10/10/2017</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6F11D862-33D0-4A05-9529-0B3E8C74A3FA}" type="slidenum">
              <a:rPr lang="en-US" smtClean="0"/>
              <a:pPr/>
              <a:t>‹#›</a:t>
            </a:fld>
            <a:endParaRPr lang="en-US"/>
          </a:p>
        </p:txBody>
      </p:sp>
    </p:spTree>
    <p:extLst>
      <p:ext uri="{BB962C8B-B14F-4D97-AF65-F5344CB8AC3E}">
        <p14:creationId xmlns:p14="http://schemas.microsoft.com/office/powerpoint/2010/main" val="155288134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9-28T14:26:30.907"/>
    </inkml:context>
    <inkml:brush xml:id="br0">
      <inkml:brushProperty name="width" value="0.06667" units="cm"/>
      <inkml:brushProperty name="height" value="0.06667" units="cm"/>
      <inkml:brushProperty name="color" value="#ED1C24"/>
      <inkml:brushProperty name="fitToCurve" value="1"/>
    </inkml:brush>
  </inkml:definitions>
  <inkml:traceGroup>
    <inkml:annotationXML>
      <emma:emma xmlns:emma="http://www.w3.org/2003/04/emma" version="1.0">
        <emma:interpretation id="{088B8EA1-1BCE-404B-8ED6-7800460F026E}" emma:medium="tactile" emma:mode="ink">
          <msink:context xmlns:msink="http://schemas.microsoft.com/ink/2010/main" type="inkDrawing" rotatedBoundingBox="14119,8394 19788,8470 19785,8691 14116,8615" shapeName="Other"/>
        </emma:interpretation>
      </emma:emma>
    </inkml:annotationXML>
    <inkml:trace contextRef="#ctx0" brushRef="#br0">0 134 0,'18'0'204,"0"0"-158,19 0-30,-18 0 0,-1 0-1,0 0-15,1 0 16,-1 0-16,1 0 16,17 0-1,-17 0 1,-1 0-16,19 0 15,-18 0-15,36 0 16,-37 0-16,1 0 16,-1 0-16,0 0 31,1 0-31,-1 0 16,19 0-16,-19 0 31,1 0-16,-1 0 1,1 0 0,-1 0-1,0 0-15,19 0 16,-18 0 0,-1 0-16,0 0 15,1 0-15,-1 0 0,1 0 16,36 0-16,-37 0 15,1 0-15,36 0 16,-37 0-16,1 0 16,-1 0-16,1 0 31,17 0-31,1 0 0,0 0 16,18 0-16,-18 0 15,18 0-15,19 19 16,-19-19-16,-18 0 15,18 0-15,-37 0 16,1 0-16,-1 0 16,1 0-16,-1 0 15,19 0 1,-19 0 0,1 0 15,-1 0 31,1 18-62,-1-18 16,0 0-16,38 0 16,-20 0-16,20 0 15,-1 0-15,-18 0 16,-19 0-16,0 0 15,19 0-15,-18 0 16,-1 0-16,0 0 16,1 0-16,-1 0 15,1 0 1,-1 0 0,37 0-16,-36 0 0,18 0 15,-1 0-15,-17 0 16,-1 0 15,19 0-15,-19 0-16,56 37 15,-19-37-15,-18 0 16,55 0-16,-55 0 16,18 0-16,-18 0 15,0 0-15,-19 0 16,1 0-16,-1 0 15,0 0 1,19 0-16,0 0 16,-19 0-16,19 18 15,18-18-15,-18 0 16,55 0-16,-55 0 16,-19 0-16,38 0 15,-38 0-15,0 0 16,19 0-16,0 0 15,-19 0-15,1 0 16,18 0-16,-19 0 16,37 0-16,-36 0 15,-1 0-15,37 0 16,-36 0-16,-1 0 0,19 0 16,-19 0-16,19 0 15,-18 0 16,-1 0-15,19 0-16,-19 0 16,1 0-16,-1 0 15,37 19-15,-36-19 16,-1 0-16,0 0 31,19 0-15,-18 0-1,-1 0 1,1 0-16,-1 0 0,0 0 16,1 0-16,18 0 0,-19 0 15,0 0-15,1 0 16,-1 0-16,1 0 16,-1 0-16,0 0 15,19 0 1,-18 0-1,-1 0-15,0 0 16,1 0-16,-1 0 16,37 0-16,-36 0 15,18 0-15,18 0 16,-18 0-16,-19 0 16,19 0-16,-19 0 0,1 0 15,-1 0 1,1 0-1,-1 0 1,0 0 62,1 0-78,18 0 47,-19 0-31,0 0-16,1 0 15,-1 0-15,1 0 16,-1 0-16,19 0 16,-19 0-1,1 0 1,-1 0-16,0 0 156,1 0-140,-1 0-1,19 0 1,-19 0-16,1 0 16,-1 0-1,1 0 1,-1 0-16,0 0 15,19 0 1,-18 0-16,-1 0 0,1 0 16,-1 0-16,0 0 31,1 0-31,-1 0 31,19 0-31,-19 0 16,1 0-16,-1 0 31,1 0 63,-1 0-79,0 0 1,19 0 15,-18 0-15,-19-19 250,0 1-251,0 0-15,0-1 0,-37-18 16,18 19-1,1 18-15,0-18 32,-1-1-32,1 19 31,-1 0-31,-17 0 344,17 0-344,1 0 15,-1 0 1,1 0 0,0 0-1,-1 0-15,1 0 16,-19 0 15,18 0-31,1 0 78,0 0-78,-1 0 16,1 0-16,-1 0 15,-17 0-15,17 0 94,1 0-94,-1 0 0,1 0 16,0 0-1,-1 0-15,-18 0 63,19 0-47,0 0-1,-1 0-15,1 0 47,-1 0-47,1 0 16,-19 0-16,19 0 15,-1 0-15,1 0 16,0 0 0,-1 0-16,1 0 15,-1 0 16,-18 0-31,19 0 79,0 0-79,-1-18 15,1 18-15,-1-19 16,-36 19-1,37 0-15,-1 0 32,1 0-17,0 0 1,-1 0-16,-18 0 16,19 0-1,0 0 1,-1 0-16,1 0 15,-1 0 32,1 0-47,-19 0 16,19 0 0,-1 0-16,1 0 15,0 0-15,-1 0 0,1 0 16,-1 0-16,-17 0 15,17 0-15,1 0 16,-1 0 0,1 0-1,-1 0 1,1 0 0,-19 0-1,19-18-15,-1 18 0,1 0 16,0 0-16,-38 0 15,20 0-15,-20 0 16,20 0-16,-20 0 16,20 0-16,17 0 15,-36 0-15,37 0 16,-19 0-16,-19 0 16,38 0-16,-37 0 15,18 0-15,19 0 16,-38 0-16,38 0 15,-19 0-15,19 0 16,-19 0-16,0 0 16,19 0-16,-1 0 0,1 0 15,0 0 1,-19 0 0,18 0-16,1 0 31,0 0 0,-1 0-15,1 0-16,-1 0 15,-17 0 1,17 0 15,1 0-31,-1 0 16,1 0-1,-1 0-15,1 0 16,-19 0 0,19 0-16,-1 0 15,1 0 1,0 0 0,-1 0-16,1 0 15,-19 0-15,19 0 16,-1 0-16,1 0 15,-1 0 1,1 0-16,-19 0 16,0 0-16,19 0 0,0 0 15,-1 0-15,1 0 16,-1 0 0,1 0-16,-19 0 15,19 0-15,-1 0 0,1 0 16,-19 0-16,-18 0 15,36 0-15,1 0 32,0 0 30,-19 0-62,18 0 16,1 0 15,0 0-15,-1 0-16,1 0 15,-1 0-15,1 0 16,-19 0 0,37 18-16,-18-18 0,-1 0 78,1 0-63,0 0 1,-1 0-16,1 0 16,-19 0-16,19 0 15,-1 0 1,1 0-16,-1 0 15,1 0 1,0 0 0,-19 0-16,18 0 15,1 0-15,-19 0 0,19 0 16,-38 0-16,38 0 16,0 0-16,-1 0 15,1 0-15,-1 0 16,-17 0-1,17 0-15,1 0 16,-1 0 0,1 0-1,-37 0 1,18 0-16,19 0 16,-38 0-16,20 0 15,-20 0-15,1 19 16,37-19-16,-1 18 94,1-18-79,-1 0 1,1 37-16,0-37 15,-19 0 64,18 0-64,1 0-15,0 0 47,-1 0-47,1 0 16,-1 0-16,1 0 15,-37 0-15,18 0 16,0 0-16,19 0 16,-1 0-16</inkml:trace>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4" tIns="46242" rIns="92484" bIns="46242"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84" tIns="46242" rIns="92484" bIns="46242" rtlCol="0"/>
          <a:lstStyle>
            <a:lvl1pPr algn="r">
              <a:defRPr sz="1200"/>
            </a:lvl1pPr>
          </a:lstStyle>
          <a:p>
            <a:fld id="{10165721-184C-46C4-8616-15E5FA3438E0}" type="datetimeFigureOut">
              <a:rPr lang="en-US" smtClean="0"/>
              <a:pPr/>
              <a:t>10/10/2017</a:t>
            </a:fld>
            <a:endParaRPr lang="en-US"/>
          </a:p>
        </p:txBody>
      </p:sp>
      <p:sp>
        <p:nvSpPr>
          <p:cNvPr id="4" name="Slide Image Placeholder 3"/>
          <p:cNvSpPr>
            <a:spLocks noGrp="1" noRot="1" noChangeAspect="1"/>
          </p:cNvSpPr>
          <p:nvPr>
            <p:ph type="sldImg" idx="2"/>
          </p:nvPr>
        </p:nvSpPr>
        <p:spPr>
          <a:xfrm>
            <a:off x="1166813" y="693738"/>
            <a:ext cx="4616450" cy="3462337"/>
          </a:xfrm>
          <a:prstGeom prst="rect">
            <a:avLst/>
          </a:prstGeom>
          <a:noFill/>
          <a:ln w="12700">
            <a:solidFill>
              <a:prstClr val="black"/>
            </a:solidFill>
          </a:ln>
        </p:spPr>
        <p:txBody>
          <a:bodyPr vert="horz" lIns="92484" tIns="46242" rIns="92484" bIns="46242"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4" tIns="46242" rIns="92484" bIns="4624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1804"/>
          </a:xfrm>
          <a:prstGeom prst="rect">
            <a:avLst/>
          </a:prstGeom>
        </p:spPr>
        <p:txBody>
          <a:bodyPr vert="horz" lIns="92484" tIns="46242" rIns="92484" bIns="46242"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4" tIns="46242" rIns="92484" bIns="46242" rtlCol="0" anchor="b"/>
          <a:lstStyle>
            <a:lvl1pPr algn="r">
              <a:defRPr sz="1200"/>
            </a:lvl1pPr>
          </a:lstStyle>
          <a:p>
            <a:fld id="{CACB52CE-041E-407A-B251-BE3EA09AE862}" type="slidenum">
              <a:rPr lang="en-US" smtClean="0"/>
              <a:pPr/>
              <a:t>‹#›</a:t>
            </a:fld>
            <a:endParaRPr lang="en-US"/>
          </a:p>
        </p:txBody>
      </p:sp>
    </p:spTree>
    <p:extLst>
      <p:ext uri="{BB962C8B-B14F-4D97-AF65-F5344CB8AC3E}">
        <p14:creationId xmlns:p14="http://schemas.microsoft.com/office/powerpoint/2010/main" val="2931279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2917C430-BF87-431C-80B4-043CAB5450FB}" type="slidenum">
              <a:rPr lang="en-US" smtClean="0"/>
              <a:pPr eaLnBrk="1" fontAlgn="base" hangingPunct="1">
                <a:spcBef>
                  <a:spcPct val="0"/>
                </a:spcBef>
                <a:spcAft>
                  <a:spcPct val="0"/>
                </a:spcAft>
              </a:pPr>
              <a:t>1</a:t>
            </a:fld>
            <a:endParaRPr lang="en-US" smtClean="0"/>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23246025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E2A47C7C-CFFE-4BA7-82A4-B7124ABB037E}" type="slidenum">
              <a:rPr lang="en-US" smtClean="0"/>
              <a:pPr eaLnBrk="1" fontAlgn="base" hangingPunct="1">
                <a:spcBef>
                  <a:spcPct val="0"/>
                </a:spcBef>
                <a:spcAft>
                  <a:spcPct val="0"/>
                </a:spcAft>
              </a:pPr>
              <a:t>10</a:t>
            </a:fld>
            <a:endParaRPr lang="en-US" smtClean="0"/>
          </a:p>
        </p:txBody>
      </p:sp>
      <p:sp>
        <p:nvSpPr>
          <p:cNvPr id="839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555966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E2A47C7C-CFFE-4BA7-82A4-B7124ABB037E}" type="slidenum">
              <a:rPr lang="en-US" smtClean="0"/>
              <a:pPr eaLnBrk="1" fontAlgn="base" hangingPunct="1">
                <a:spcBef>
                  <a:spcPct val="0"/>
                </a:spcBef>
                <a:spcAft>
                  <a:spcPct val="0"/>
                </a:spcAft>
              </a:pPr>
              <a:t>11</a:t>
            </a:fld>
            <a:endParaRPr lang="en-US" smtClean="0"/>
          </a:p>
        </p:txBody>
      </p:sp>
      <p:sp>
        <p:nvSpPr>
          <p:cNvPr id="839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509156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F0144D7-98C7-4801-81E7-142D1EAE0807}" type="slidenum">
              <a:rPr lang="en-US" smtClean="0"/>
              <a:pPr eaLnBrk="1" fontAlgn="base" hangingPunct="1">
                <a:spcBef>
                  <a:spcPct val="0"/>
                </a:spcBef>
                <a:spcAft>
                  <a:spcPct val="0"/>
                </a:spcAft>
              </a:pPr>
              <a:t>12</a:t>
            </a:fld>
            <a:endParaRPr lang="en-US" smtClean="0"/>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6" name="Rectangle 3"/>
          <p:cNvSpPr>
            <a:spLocks noGrp="1" noChangeArrowheads="1"/>
          </p:cNvSpPr>
          <p:nvPr>
            <p:ph type="body" idx="1"/>
          </p:nvPr>
        </p:nvSpPr>
        <p:spPr bwMode="auto">
          <a:xfrm>
            <a:off x="925624" y="4385874"/>
            <a:ext cx="5098828" cy="4158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889774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54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3300B2-CF45-423D-B45F-C765D5FF100F}" type="slidenum">
              <a:rPr lang="en-US" smtClean="0"/>
              <a:pPr fontAlgn="base">
                <a:spcBef>
                  <a:spcPct val="0"/>
                </a:spcBef>
                <a:spcAft>
                  <a:spcPct val="0"/>
                </a:spcAft>
                <a:defRPr/>
              </a:pPr>
              <a:t>13</a:t>
            </a:fld>
            <a:endParaRPr lang="en-US" smtClean="0"/>
          </a:p>
        </p:txBody>
      </p:sp>
    </p:spTree>
    <p:extLst>
      <p:ext uri="{BB962C8B-B14F-4D97-AF65-F5344CB8AC3E}">
        <p14:creationId xmlns:p14="http://schemas.microsoft.com/office/powerpoint/2010/main" val="10840842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E446C09-9B23-4DE5-87D9-F6E3EDF6BD0F}" type="slidenum">
              <a:rPr lang="en-US" smtClean="0"/>
              <a:pPr eaLnBrk="1" fontAlgn="base" hangingPunct="1">
                <a:spcBef>
                  <a:spcPct val="0"/>
                </a:spcBef>
                <a:spcAft>
                  <a:spcPct val="0"/>
                </a:spcAft>
              </a:pPr>
              <a:t>14</a:t>
            </a:fld>
            <a:endParaRPr lang="en-US" smtClean="0"/>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6399992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E446C09-9B23-4DE5-87D9-F6E3EDF6BD0F}" type="slidenum">
              <a:rPr lang="en-US" smtClean="0"/>
              <a:pPr eaLnBrk="1" fontAlgn="base" hangingPunct="1">
                <a:spcBef>
                  <a:spcPct val="0"/>
                </a:spcBef>
                <a:spcAft>
                  <a:spcPct val="0"/>
                </a:spcAft>
              </a:pPr>
              <a:t>15</a:t>
            </a:fld>
            <a:endParaRPr lang="en-US" smtClean="0"/>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6399992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E446C09-9B23-4DE5-87D9-F6E3EDF6BD0F}" type="slidenum">
              <a:rPr lang="en-US" smtClean="0"/>
              <a:pPr eaLnBrk="1" fontAlgn="base" hangingPunct="1">
                <a:spcBef>
                  <a:spcPct val="0"/>
                </a:spcBef>
                <a:spcAft>
                  <a:spcPct val="0"/>
                </a:spcAft>
              </a:pPr>
              <a:t>16</a:t>
            </a:fld>
            <a:endParaRPr lang="en-US" smtClean="0"/>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509710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39F8C38-1B96-4CC1-B7D5-169C24D4337C}" type="slidenum">
              <a:rPr lang="en-US" smtClean="0"/>
              <a:pPr eaLnBrk="1" fontAlgn="base" hangingPunct="1">
                <a:spcBef>
                  <a:spcPct val="0"/>
                </a:spcBef>
                <a:spcAft>
                  <a:spcPct val="0"/>
                </a:spcAft>
              </a:pPr>
              <a:t>17</a:t>
            </a:fld>
            <a:endParaRPr lang="en-US" smtClean="0"/>
          </a:p>
        </p:txBody>
      </p:sp>
      <p:sp>
        <p:nvSpPr>
          <p:cNvPr id="890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4735109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54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3300B2-CF45-423D-B45F-C765D5FF100F}" type="slidenum">
              <a:rPr lang="en-US" smtClean="0"/>
              <a:pPr fontAlgn="base">
                <a:spcBef>
                  <a:spcPct val="0"/>
                </a:spcBef>
                <a:spcAft>
                  <a:spcPct val="0"/>
                </a:spcAft>
                <a:defRPr/>
              </a:pPr>
              <a:t>18</a:t>
            </a:fld>
            <a:endParaRPr lang="en-US" smtClean="0"/>
          </a:p>
        </p:txBody>
      </p:sp>
    </p:spTree>
    <p:extLst>
      <p:ext uri="{BB962C8B-B14F-4D97-AF65-F5344CB8AC3E}">
        <p14:creationId xmlns:p14="http://schemas.microsoft.com/office/powerpoint/2010/main" val="30567849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B1838C30-1868-4053-A2CC-382FE0B6759E}" type="slidenum">
              <a:rPr lang="en-US" smtClean="0"/>
              <a:pPr eaLnBrk="1" fontAlgn="base" hangingPunct="1">
                <a:spcBef>
                  <a:spcPct val="0"/>
                </a:spcBef>
                <a:spcAft>
                  <a:spcPct val="0"/>
                </a:spcAft>
              </a:pPr>
              <a:t>19</a:t>
            </a:fld>
            <a:endParaRPr lang="en-US" smtClean="0"/>
          </a:p>
        </p:txBody>
      </p:sp>
    </p:spTree>
    <p:extLst>
      <p:ext uri="{BB962C8B-B14F-4D97-AF65-F5344CB8AC3E}">
        <p14:creationId xmlns:p14="http://schemas.microsoft.com/office/powerpoint/2010/main" val="3522966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0E18CB8-12DB-4C2D-8E4D-E954A3B8BDB0}" type="slidenum">
              <a:rPr lang="en-US" smtClean="0"/>
              <a:pPr eaLnBrk="1" fontAlgn="base" hangingPunct="1">
                <a:spcBef>
                  <a:spcPct val="0"/>
                </a:spcBef>
                <a:spcAft>
                  <a:spcPct val="0"/>
                </a:spcAft>
              </a:pPr>
              <a:t>2</a:t>
            </a:fld>
            <a:endParaRPr lang="en-US" smtClean="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9163704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hangingPunct="0"/>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20</a:t>
            </a:fld>
            <a:endParaRPr lang="en-US"/>
          </a:p>
        </p:txBody>
      </p:sp>
    </p:spTree>
    <p:extLst>
      <p:ext uri="{BB962C8B-B14F-4D97-AF65-F5344CB8AC3E}">
        <p14:creationId xmlns:p14="http://schemas.microsoft.com/office/powerpoint/2010/main" val="9057307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hangingPunct="0"/>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21</a:t>
            </a:fld>
            <a:endParaRPr lang="en-US"/>
          </a:p>
        </p:txBody>
      </p:sp>
    </p:spTree>
    <p:extLst>
      <p:ext uri="{BB962C8B-B14F-4D97-AF65-F5344CB8AC3E}">
        <p14:creationId xmlns:p14="http://schemas.microsoft.com/office/powerpoint/2010/main" val="9057307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hangingPunct="0"/>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22</a:t>
            </a:fld>
            <a:endParaRPr lang="en-US"/>
          </a:p>
        </p:txBody>
      </p:sp>
    </p:spTree>
    <p:extLst>
      <p:ext uri="{BB962C8B-B14F-4D97-AF65-F5344CB8AC3E}">
        <p14:creationId xmlns:p14="http://schemas.microsoft.com/office/powerpoint/2010/main" val="9057307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hangingPunct="0"/>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23</a:t>
            </a:fld>
            <a:endParaRPr lang="en-US"/>
          </a:p>
        </p:txBody>
      </p:sp>
    </p:spTree>
    <p:extLst>
      <p:ext uri="{BB962C8B-B14F-4D97-AF65-F5344CB8AC3E}">
        <p14:creationId xmlns:p14="http://schemas.microsoft.com/office/powerpoint/2010/main" val="9057307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B1838C30-1868-4053-A2CC-382FE0B6759E}" type="slidenum">
              <a:rPr lang="en-US" smtClean="0"/>
              <a:pPr eaLnBrk="1" fontAlgn="base" hangingPunct="1">
                <a:spcBef>
                  <a:spcPct val="0"/>
                </a:spcBef>
                <a:spcAft>
                  <a:spcPct val="0"/>
                </a:spcAft>
              </a:pPr>
              <a:t>24</a:t>
            </a:fld>
            <a:endParaRPr lang="en-US" smtClean="0"/>
          </a:p>
        </p:txBody>
      </p:sp>
    </p:spTree>
    <p:extLst>
      <p:ext uri="{BB962C8B-B14F-4D97-AF65-F5344CB8AC3E}">
        <p14:creationId xmlns:p14="http://schemas.microsoft.com/office/powerpoint/2010/main" val="35229662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EF36BB57-9937-487E-B6BD-831178DEFE75}" type="slidenum">
              <a:rPr lang="en-US" smtClean="0"/>
              <a:pPr eaLnBrk="1" fontAlgn="base" hangingPunct="1">
                <a:spcBef>
                  <a:spcPct val="0"/>
                </a:spcBef>
                <a:spcAft>
                  <a:spcPct val="0"/>
                </a:spcAft>
              </a:pPr>
              <a:t>42</a:t>
            </a:fld>
            <a:endParaRPr lang="en-US" smtClean="0"/>
          </a:p>
        </p:txBody>
      </p:sp>
    </p:spTree>
    <p:extLst>
      <p:ext uri="{BB962C8B-B14F-4D97-AF65-F5344CB8AC3E}">
        <p14:creationId xmlns:p14="http://schemas.microsoft.com/office/powerpoint/2010/main" val="40533718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1D713C7-330E-4D28-8019-1D67F0E0E34B}" type="slidenum">
              <a:rPr lang="en-US" smtClean="0"/>
              <a:pPr>
                <a:defRPr/>
              </a:pPr>
              <a:t>44</a:t>
            </a:fld>
            <a:endParaRPr lang="en-US" dirty="0"/>
          </a:p>
        </p:txBody>
      </p:sp>
    </p:spTree>
    <p:extLst>
      <p:ext uri="{BB962C8B-B14F-4D97-AF65-F5344CB8AC3E}">
        <p14:creationId xmlns:p14="http://schemas.microsoft.com/office/powerpoint/2010/main" val="40065692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88C762A8-6320-4C74-A6D1-1F7D8A78B58A}" type="slidenum">
              <a:rPr lang="en-US" smtClean="0"/>
              <a:pPr eaLnBrk="1" fontAlgn="base" hangingPunct="1">
                <a:spcBef>
                  <a:spcPct val="0"/>
                </a:spcBef>
                <a:spcAft>
                  <a:spcPct val="0"/>
                </a:spcAft>
              </a:pPr>
              <a:t>45</a:t>
            </a:fld>
            <a:endParaRPr lang="en-US" smtClean="0"/>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6408053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01775" eaLnBrk="0" hangingPunct="0">
              <a:defRPr>
                <a:solidFill>
                  <a:schemeClr val="tx1"/>
                </a:solidFill>
                <a:latin typeface="Arial" charset="0"/>
              </a:defRPr>
            </a:lvl1pPr>
            <a:lvl2pPr marL="739108" indent="-284273" defTabSz="901775" eaLnBrk="0" hangingPunct="0">
              <a:defRPr>
                <a:solidFill>
                  <a:schemeClr val="tx1"/>
                </a:solidFill>
                <a:latin typeface="Arial" charset="0"/>
              </a:defRPr>
            </a:lvl2pPr>
            <a:lvl3pPr marL="1137089" indent="-227418" defTabSz="901775" eaLnBrk="0" hangingPunct="0">
              <a:defRPr>
                <a:solidFill>
                  <a:schemeClr val="tx1"/>
                </a:solidFill>
                <a:latin typeface="Arial" charset="0"/>
              </a:defRPr>
            </a:lvl3pPr>
            <a:lvl4pPr marL="1591925" indent="-227418" defTabSz="901775" eaLnBrk="0" hangingPunct="0">
              <a:defRPr>
                <a:solidFill>
                  <a:schemeClr val="tx1"/>
                </a:solidFill>
                <a:latin typeface="Arial" charset="0"/>
              </a:defRPr>
            </a:lvl4pPr>
            <a:lvl5pPr marL="2046760" indent="-227418" defTabSz="901775" eaLnBrk="0" hangingPunct="0">
              <a:defRPr>
                <a:solidFill>
                  <a:schemeClr val="tx1"/>
                </a:solidFill>
                <a:latin typeface="Arial" charset="0"/>
              </a:defRPr>
            </a:lvl5pPr>
            <a:lvl6pPr marL="2501595" indent="-227418" defTabSz="901775" eaLnBrk="0" fontAlgn="base" hangingPunct="0">
              <a:spcBef>
                <a:spcPct val="0"/>
              </a:spcBef>
              <a:spcAft>
                <a:spcPct val="0"/>
              </a:spcAft>
              <a:defRPr>
                <a:solidFill>
                  <a:schemeClr val="tx1"/>
                </a:solidFill>
                <a:latin typeface="Arial" charset="0"/>
              </a:defRPr>
            </a:lvl6pPr>
            <a:lvl7pPr marL="2956430" indent="-227418" defTabSz="901775" eaLnBrk="0" fontAlgn="base" hangingPunct="0">
              <a:spcBef>
                <a:spcPct val="0"/>
              </a:spcBef>
              <a:spcAft>
                <a:spcPct val="0"/>
              </a:spcAft>
              <a:defRPr>
                <a:solidFill>
                  <a:schemeClr val="tx1"/>
                </a:solidFill>
                <a:latin typeface="Arial" charset="0"/>
              </a:defRPr>
            </a:lvl7pPr>
            <a:lvl8pPr marL="3411265" indent="-227418" defTabSz="901775" eaLnBrk="0" fontAlgn="base" hangingPunct="0">
              <a:spcBef>
                <a:spcPct val="0"/>
              </a:spcBef>
              <a:spcAft>
                <a:spcPct val="0"/>
              </a:spcAft>
              <a:defRPr>
                <a:solidFill>
                  <a:schemeClr val="tx1"/>
                </a:solidFill>
                <a:latin typeface="Arial" charset="0"/>
              </a:defRPr>
            </a:lvl8pPr>
            <a:lvl9pPr marL="3866101" indent="-227418" defTabSz="901775"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48CEE1C-8FEC-4225-B846-20CD9879CD8B}" type="slidenum">
              <a:rPr lang="en-US" smtClean="0">
                <a:latin typeface="Times New Roman" pitchFamily="18" charset="0"/>
                <a:ea typeface="ＭＳ Ｐゴシック" pitchFamily="34" charset="-128"/>
              </a:rPr>
              <a:pPr eaLnBrk="1" fontAlgn="base" hangingPunct="1">
                <a:spcBef>
                  <a:spcPct val="0"/>
                </a:spcBef>
                <a:spcAft>
                  <a:spcPct val="0"/>
                </a:spcAft>
              </a:pPr>
              <a:t>47</a:t>
            </a:fld>
            <a:endParaRPr lang="en-US" smtClean="0">
              <a:latin typeface="Times New Roman" pitchFamily="18" charset="0"/>
              <a:ea typeface="ＭＳ Ｐゴシック" pitchFamily="34" charset="-128"/>
            </a:endParaRPr>
          </a:p>
        </p:txBody>
      </p:sp>
      <p:sp>
        <p:nvSpPr>
          <p:cNvPr id="93187" name="Rectangle 2"/>
          <p:cNvSpPr>
            <a:spLocks noGrp="1" noRot="1" noChangeAspect="1" noChangeArrowheads="1" noTextEdit="1"/>
          </p:cNvSpPr>
          <p:nvPr>
            <p:ph type="sldImg"/>
          </p:nvPr>
        </p:nvSpPr>
        <p:spPr bwMode="auto">
          <a:xfrm>
            <a:off x="1154113" y="701675"/>
            <a:ext cx="4643437" cy="34813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8" name="Rectangle 3"/>
          <p:cNvSpPr>
            <a:spLocks noGrp="1" noChangeArrowheads="1"/>
          </p:cNvSpPr>
          <p:nvPr>
            <p:ph type="body" idx="1"/>
          </p:nvPr>
        </p:nvSpPr>
        <p:spPr bwMode="auto">
          <a:xfrm>
            <a:off x="916146" y="4415881"/>
            <a:ext cx="5117783" cy="410948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latin typeface="Times New Roman" pitchFamily="18" charset="0"/>
            </a:endParaRPr>
          </a:p>
        </p:txBody>
      </p:sp>
    </p:spTree>
    <p:extLst>
      <p:ext uri="{BB962C8B-B14F-4D97-AF65-F5344CB8AC3E}">
        <p14:creationId xmlns:p14="http://schemas.microsoft.com/office/powerpoint/2010/main" val="37251429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642C3686-58C8-4904-A36B-E8417E658F01}" type="slidenum">
              <a:rPr lang="en-US" smtClean="0"/>
              <a:pPr eaLnBrk="1" fontAlgn="base" hangingPunct="1">
                <a:spcBef>
                  <a:spcPct val="0"/>
                </a:spcBef>
                <a:spcAft>
                  <a:spcPct val="0"/>
                </a:spcAft>
              </a:pPr>
              <a:t>57</a:t>
            </a:fld>
            <a:endParaRPr lang="en-US" smtClean="0"/>
          </a:p>
        </p:txBody>
      </p:sp>
      <p:sp>
        <p:nvSpPr>
          <p:cNvPr id="98307"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8"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166898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ACB52CE-041E-407A-B251-BE3EA09AE862}" type="slidenum">
              <a:rPr lang="en-US" smtClean="0"/>
              <a:pPr/>
              <a:t>3</a:t>
            </a:fld>
            <a:endParaRPr lang="en-US"/>
          </a:p>
        </p:txBody>
      </p:sp>
    </p:spTree>
    <p:extLst>
      <p:ext uri="{BB962C8B-B14F-4D97-AF65-F5344CB8AC3E}">
        <p14:creationId xmlns:p14="http://schemas.microsoft.com/office/powerpoint/2010/main" val="2086944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txBox="1">
            <a:spLocks noGrp="1" noChangeArrowheads="1"/>
          </p:cNvSpPr>
          <p:nvPr/>
        </p:nvSpPr>
        <p:spPr bwMode="auto">
          <a:xfrm>
            <a:off x="3936270" y="8773324"/>
            <a:ext cx="3012226" cy="461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68" tIns="46234" rIns="92468" bIns="46234"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0CDA72A0-50D0-4EA8-BFF4-988B2F21BEB8}" type="slidenum">
              <a:rPr lang="en-US" sz="1200"/>
              <a:pPr algn="r" eaLnBrk="1" hangingPunct="1"/>
              <a:t>58</a:t>
            </a:fld>
            <a:endParaRPr lang="en-US" sz="1200"/>
          </a:p>
        </p:txBody>
      </p:sp>
      <p:sp>
        <p:nvSpPr>
          <p:cNvPr id="100355"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6"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8366202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ADA5A19B-F4FC-4245-A873-7AFCB0B9048F}" type="slidenum">
              <a:rPr lang="en-US" smtClean="0"/>
              <a:pPr eaLnBrk="1" fontAlgn="base" hangingPunct="1">
                <a:spcBef>
                  <a:spcPct val="0"/>
                </a:spcBef>
                <a:spcAft>
                  <a:spcPct val="0"/>
                </a:spcAft>
              </a:pPr>
              <a:t>64</a:t>
            </a:fld>
            <a:endParaRPr lang="en-US" smtClean="0"/>
          </a:p>
        </p:txBody>
      </p:sp>
      <p:sp>
        <p:nvSpPr>
          <p:cNvPr id="101379"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80"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8571875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3171128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FABE569C-DC94-4457-9B17-04EF6731B342}" type="slidenum">
              <a:rPr lang="en-US" smtClean="0"/>
              <a:pPr eaLnBrk="1" fontAlgn="base" hangingPunct="1">
                <a:spcBef>
                  <a:spcPct val="0"/>
                </a:spcBef>
                <a:spcAft>
                  <a:spcPct val="0"/>
                </a:spcAft>
              </a:pPr>
              <a:t>66</a:t>
            </a:fld>
            <a:endParaRPr lang="en-US" smtClean="0"/>
          </a:p>
        </p:txBody>
      </p:sp>
    </p:spTree>
    <p:extLst>
      <p:ext uri="{BB962C8B-B14F-4D97-AF65-F5344CB8AC3E}">
        <p14:creationId xmlns:p14="http://schemas.microsoft.com/office/powerpoint/2010/main" val="4081117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82EA4D55-2185-4010-A4B6-37285178EDBF}" type="slidenum">
              <a:rPr lang="en-US" smtClean="0"/>
              <a:pPr eaLnBrk="1" fontAlgn="base" hangingPunct="1">
                <a:spcBef>
                  <a:spcPct val="0"/>
                </a:spcBef>
                <a:spcAft>
                  <a:spcPct val="0"/>
                </a:spcAft>
              </a:pPr>
              <a:t>67</a:t>
            </a:fld>
            <a:endParaRPr lang="en-US" smtClean="0"/>
          </a:p>
        </p:txBody>
      </p:sp>
      <p:sp>
        <p:nvSpPr>
          <p:cNvPr id="1075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4" name="Rectangle 3"/>
          <p:cNvSpPr>
            <a:spLocks noGrp="1" noChangeArrowheads="1"/>
          </p:cNvSpPr>
          <p:nvPr>
            <p:ph type="body" idx="1"/>
          </p:nvPr>
        </p:nvSpPr>
        <p:spPr bwMode="auto">
          <a:xfrm>
            <a:off x="925624" y="4385874"/>
            <a:ext cx="5098828" cy="4158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3085870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3139707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41307311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69733047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DCD6249C-ECD9-4E0E-A1FA-BA271974573B}" type="slidenum">
              <a:rPr lang="en-US" smtClean="0"/>
              <a:pPr eaLnBrk="1" fontAlgn="base" hangingPunct="1">
                <a:spcBef>
                  <a:spcPct val="0"/>
                </a:spcBef>
                <a:spcAft>
                  <a:spcPct val="0"/>
                </a:spcAft>
              </a:pPr>
              <a:t>72</a:t>
            </a:fld>
            <a:endParaRPr lang="en-US" smtClean="0"/>
          </a:p>
        </p:txBody>
      </p:sp>
      <p:sp>
        <p:nvSpPr>
          <p:cNvPr id="102403" name="Rectangle 2"/>
          <p:cNvSpPr>
            <a:spLocks noGrp="1" noRot="1" noChangeAspect="1" noChangeArrowheads="1" noTextEdit="1"/>
          </p:cNvSpPr>
          <p:nvPr>
            <p:ph type="sldImg"/>
          </p:nvPr>
        </p:nvSpPr>
        <p:spPr bwMode="auto">
          <a:xfrm>
            <a:off x="1166813" y="692150"/>
            <a:ext cx="4619625" cy="34639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4" name="Rectangle 3"/>
          <p:cNvSpPr>
            <a:spLocks noGrp="1" noChangeArrowheads="1"/>
          </p:cNvSpPr>
          <p:nvPr>
            <p:ph type="body" idx="1"/>
          </p:nvPr>
        </p:nvSpPr>
        <p:spPr bwMode="auto">
          <a:xfrm>
            <a:off x="927205" y="4385874"/>
            <a:ext cx="5095669" cy="4160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87761314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CB52CE-041E-407A-B251-BE3EA09AE862}" type="slidenum">
              <a:rPr lang="en-US" smtClean="0"/>
              <a:pPr/>
              <a:t>75</a:t>
            </a:fld>
            <a:endParaRPr lang="en-US"/>
          </a:p>
        </p:txBody>
      </p:sp>
    </p:spTree>
    <p:extLst>
      <p:ext uri="{BB962C8B-B14F-4D97-AF65-F5344CB8AC3E}">
        <p14:creationId xmlns:p14="http://schemas.microsoft.com/office/powerpoint/2010/main" val="1024155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ACB52CE-041E-407A-B251-BE3EA09AE862}" type="slidenum">
              <a:rPr lang="en-US" smtClean="0"/>
              <a:pPr/>
              <a:t>4</a:t>
            </a:fld>
            <a:endParaRPr lang="en-US"/>
          </a:p>
        </p:txBody>
      </p:sp>
    </p:spTree>
    <p:extLst>
      <p:ext uri="{BB962C8B-B14F-4D97-AF65-F5344CB8AC3E}">
        <p14:creationId xmlns:p14="http://schemas.microsoft.com/office/powerpoint/2010/main" val="214133971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AB975E8B-BEA9-4673-9A6C-D2CA5ECA5EB4}" type="slidenum">
              <a:rPr lang="en-US" smtClean="0"/>
              <a:pPr eaLnBrk="1" fontAlgn="base" hangingPunct="1">
                <a:spcBef>
                  <a:spcPct val="0"/>
                </a:spcBef>
                <a:spcAft>
                  <a:spcPct val="0"/>
                </a:spcAft>
              </a:pPr>
              <a:t>89</a:t>
            </a:fld>
            <a:endParaRPr lang="en-US" smtClean="0"/>
          </a:p>
        </p:txBody>
      </p:sp>
      <p:sp>
        <p:nvSpPr>
          <p:cNvPr id="921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585080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BAF8605C-FDFA-4A30-AEB4-79D154445ED4}" type="slidenum">
              <a:rPr lang="en-US" smtClean="0"/>
              <a:pPr eaLnBrk="1" fontAlgn="base" hangingPunct="1">
                <a:spcBef>
                  <a:spcPct val="0"/>
                </a:spcBef>
                <a:spcAft>
                  <a:spcPct val="0"/>
                </a:spcAft>
              </a:pPr>
              <a:t>5</a:t>
            </a:fld>
            <a:endParaRPr lang="en-US" smtClean="0"/>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4081075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68E1C2A8-E316-450F-9A97-DA7F788477F0}" type="slidenum">
              <a:rPr lang="en-US" smtClean="0"/>
              <a:pPr eaLnBrk="1" fontAlgn="base" hangingPunct="1">
                <a:spcBef>
                  <a:spcPct val="0"/>
                </a:spcBef>
                <a:spcAft>
                  <a:spcPct val="0"/>
                </a:spcAft>
              </a:pPr>
              <a:t>6</a:t>
            </a:fld>
            <a:endParaRPr lang="en-US" smtClean="0"/>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992364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022" indent="-284241" eaLnBrk="0" hangingPunct="0">
              <a:defRPr>
                <a:solidFill>
                  <a:schemeClr val="tx1"/>
                </a:solidFill>
                <a:latin typeface="Arial" charset="0"/>
              </a:defRPr>
            </a:lvl2pPr>
            <a:lvl3pPr marL="1136958" indent="-227392" eaLnBrk="0" hangingPunct="0">
              <a:defRPr>
                <a:solidFill>
                  <a:schemeClr val="tx1"/>
                </a:solidFill>
                <a:latin typeface="Arial" charset="0"/>
              </a:defRPr>
            </a:lvl3pPr>
            <a:lvl4pPr marL="1591744" indent="-227392" eaLnBrk="0" hangingPunct="0">
              <a:defRPr>
                <a:solidFill>
                  <a:schemeClr val="tx1"/>
                </a:solidFill>
                <a:latin typeface="Arial" charset="0"/>
              </a:defRPr>
            </a:lvl4pPr>
            <a:lvl5pPr marL="2046525" indent="-227392" eaLnBrk="0" hangingPunct="0">
              <a:defRPr>
                <a:solidFill>
                  <a:schemeClr val="tx1"/>
                </a:solidFill>
                <a:latin typeface="Arial" charset="0"/>
              </a:defRPr>
            </a:lvl5pPr>
            <a:lvl6pPr marL="2501309" indent="-227392" eaLnBrk="0" fontAlgn="base" hangingPunct="0">
              <a:spcBef>
                <a:spcPct val="0"/>
              </a:spcBef>
              <a:spcAft>
                <a:spcPct val="0"/>
              </a:spcAft>
              <a:defRPr>
                <a:solidFill>
                  <a:schemeClr val="tx1"/>
                </a:solidFill>
                <a:latin typeface="Arial" charset="0"/>
              </a:defRPr>
            </a:lvl6pPr>
            <a:lvl7pPr marL="2956092" indent="-227392" eaLnBrk="0" fontAlgn="base" hangingPunct="0">
              <a:spcBef>
                <a:spcPct val="0"/>
              </a:spcBef>
              <a:spcAft>
                <a:spcPct val="0"/>
              </a:spcAft>
              <a:defRPr>
                <a:solidFill>
                  <a:schemeClr val="tx1"/>
                </a:solidFill>
                <a:latin typeface="Arial" charset="0"/>
              </a:defRPr>
            </a:lvl7pPr>
            <a:lvl8pPr marL="3410875" indent="-227392" eaLnBrk="0" fontAlgn="base" hangingPunct="0">
              <a:spcBef>
                <a:spcPct val="0"/>
              </a:spcBef>
              <a:spcAft>
                <a:spcPct val="0"/>
              </a:spcAft>
              <a:defRPr>
                <a:solidFill>
                  <a:schemeClr val="tx1"/>
                </a:solidFill>
                <a:latin typeface="Arial" charset="0"/>
              </a:defRPr>
            </a:lvl8pPr>
            <a:lvl9pPr marL="3865658" indent="-227392"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F4BBC031-D0DE-47EA-B6B2-18BFC98F8E3C}" type="slidenum">
              <a:rPr lang="en-US" smtClean="0"/>
              <a:pPr eaLnBrk="1" fontAlgn="base" hangingPunct="1">
                <a:spcBef>
                  <a:spcPct val="0"/>
                </a:spcBef>
                <a:spcAft>
                  <a:spcPct val="0"/>
                </a:spcAft>
              </a:pPr>
              <a:t>7</a:t>
            </a:fld>
            <a:endParaRPr lang="en-US" smtClean="0"/>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034674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32F8BC6-0004-4FFD-8928-4F2EA75B1507}" type="slidenum">
              <a:rPr lang="en-US" smtClean="0"/>
              <a:pPr eaLnBrk="1" fontAlgn="base" hangingPunct="1">
                <a:spcBef>
                  <a:spcPct val="0"/>
                </a:spcBef>
                <a:spcAft>
                  <a:spcPct val="0"/>
                </a:spcAft>
              </a:pPr>
              <a:t>8</a:t>
            </a:fld>
            <a:endParaRPr lang="en-US" smtClean="0"/>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8827141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9108" indent="-284273" eaLnBrk="0" hangingPunct="0">
              <a:defRPr>
                <a:solidFill>
                  <a:schemeClr val="tx1"/>
                </a:solidFill>
                <a:latin typeface="Arial" charset="0"/>
              </a:defRPr>
            </a:lvl2pPr>
            <a:lvl3pPr marL="1137089" indent="-227418" eaLnBrk="0" hangingPunct="0">
              <a:defRPr>
                <a:solidFill>
                  <a:schemeClr val="tx1"/>
                </a:solidFill>
                <a:latin typeface="Arial" charset="0"/>
              </a:defRPr>
            </a:lvl3pPr>
            <a:lvl4pPr marL="1591925" indent="-227418" eaLnBrk="0" hangingPunct="0">
              <a:defRPr>
                <a:solidFill>
                  <a:schemeClr val="tx1"/>
                </a:solidFill>
                <a:latin typeface="Arial" charset="0"/>
              </a:defRPr>
            </a:lvl4pPr>
            <a:lvl5pPr marL="2046760" indent="-227418" eaLnBrk="0" hangingPunct="0">
              <a:defRPr>
                <a:solidFill>
                  <a:schemeClr val="tx1"/>
                </a:solidFill>
                <a:latin typeface="Arial" charset="0"/>
              </a:defRPr>
            </a:lvl5pPr>
            <a:lvl6pPr marL="2501595" indent="-227418" eaLnBrk="0" fontAlgn="base" hangingPunct="0">
              <a:spcBef>
                <a:spcPct val="0"/>
              </a:spcBef>
              <a:spcAft>
                <a:spcPct val="0"/>
              </a:spcAft>
              <a:defRPr>
                <a:solidFill>
                  <a:schemeClr val="tx1"/>
                </a:solidFill>
                <a:latin typeface="Arial" charset="0"/>
              </a:defRPr>
            </a:lvl6pPr>
            <a:lvl7pPr marL="2956430" indent="-227418" eaLnBrk="0" fontAlgn="base" hangingPunct="0">
              <a:spcBef>
                <a:spcPct val="0"/>
              </a:spcBef>
              <a:spcAft>
                <a:spcPct val="0"/>
              </a:spcAft>
              <a:defRPr>
                <a:solidFill>
                  <a:schemeClr val="tx1"/>
                </a:solidFill>
                <a:latin typeface="Arial" charset="0"/>
              </a:defRPr>
            </a:lvl7pPr>
            <a:lvl8pPr marL="3411265" indent="-227418" eaLnBrk="0" fontAlgn="base" hangingPunct="0">
              <a:spcBef>
                <a:spcPct val="0"/>
              </a:spcBef>
              <a:spcAft>
                <a:spcPct val="0"/>
              </a:spcAft>
              <a:defRPr>
                <a:solidFill>
                  <a:schemeClr val="tx1"/>
                </a:solidFill>
                <a:latin typeface="Arial" charset="0"/>
              </a:defRPr>
            </a:lvl8pPr>
            <a:lvl9pPr marL="3866101" indent="-227418"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7906F20E-5DF9-494C-979F-78C5590A4CCB}" type="slidenum">
              <a:rPr lang="en-US" smtClean="0"/>
              <a:pPr eaLnBrk="1" fontAlgn="base" hangingPunct="1">
                <a:spcBef>
                  <a:spcPct val="0"/>
                </a:spcBef>
                <a:spcAft>
                  <a:spcPct val="0"/>
                </a:spcAft>
              </a:pPr>
              <a:t>9</a:t>
            </a:fld>
            <a:endParaRPr lang="en-US" smtClean="0"/>
          </a:p>
        </p:txBody>
      </p:sp>
      <p:sp>
        <p:nvSpPr>
          <p:cNvPr id="819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293361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490837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8D6ADDC-4987-4958-AEA9-6E78BABF6310}" type="datetimeFigureOut">
              <a:rPr lang="en-US"/>
              <a:pPr/>
              <a:t>10/10/2017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8805837-D933-4FB5-9CB8-F2E1CD5DC4DC}" type="slidenum">
              <a:rPr lang="en-US"/>
              <a:pPr/>
              <a:t>‹#›</a:t>
            </a:fld>
            <a:endParaRPr lang="en-US"/>
          </a:p>
        </p:txBody>
      </p:sp>
    </p:spTree>
    <p:extLst>
      <p:ext uri="{BB962C8B-B14F-4D97-AF65-F5344CB8AC3E}">
        <p14:creationId xmlns:p14="http://schemas.microsoft.com/office/powerpoint/2010/main" val="3236169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44615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41720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640294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15439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1543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98316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078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4847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45490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2928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6565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4405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07852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0A4D032-359D-4260-A6A9-C16B50ABA6D2}" type="datetimeFigureOut">
              <a:rPr lang="en-US"/>
              <a:pPr/>
              <a:t>10/10/2017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633C474-3322-4E10-9AA3-11E42085AD3B}" type="slidenum">
              <a:rPr lang="en-US"/>
              <a:pPr/>
              <a:t>‹#›</a:t>
            </a:fld>
            <a:endParaRPr lang="en-US"/>
          </a:p>
        </p:txBody>
      </p:sp>
    </p:spTree>
    <p:extLst>
      <p:ext uri="{BB962C8B-B14F-4D97-AF65-F5344CB8AC3E}">
        <p14:creationId xmlns:p14="http://schemas.microsoft.com/office/powerpoint/2010/main" val="1201597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4" descr="Wave+ANRLogo_basic.jp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95275" y="5807075"/>
            <a:ext cx="88519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600200"/>
            <a:ext cx="82296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Lst>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F002B1D9-70A4-4029-8C67-EDD37D3EC4EC}" type="datetimeFigureOut">
              <a:rPr lang="en-US"/>
              <a:pPr/>
              <a:t>10/10/2017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alibri"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DAE84CF9-CC4A-420E-A21C-4CB7B0C8359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ucanr.edu/academicpersonnel"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hyperlink" Target="https://www.surveymonkey.com/r/ANRAdHoc"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ucanr.edu/academicpersonne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ucanr.org/academicpersonnel"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hyperlink" Target="http://ucanr.edu/academicpersonnel" TargetMode="Externa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hyperlink" Target="http://ucanr.edu/academicpersonnel" TargetMode="External"/><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3" Type="http://schemas.openxmlformats.org/officeDocument/2006/relationships/hyperlink" Target="http://ucanr.edu/academicpersonnel" TargetMode="External"/><Relationship Id="rId2" Type="http://schemas.openxmlformats.org/officeDocument/2006/relationships/hyperlink" Target="http://ucanr.edu/meritpromotion" TargetMode="Externa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3" Type="http://schemas.openxmlformats.org/officeDocument/2006/relationships/hyperlink" Target="mailto:kcingram@ucanr.edu" TargetMode="External"/><Relationship Id="rId2" Type="http://schemas.openxmlformats.org/officeDocument/2006/relationships/hyperlink" Target="mailto:cagreer@ucanr.edu" TargetMode="External"/><Relationship Id="rId1" Type="http://schemas.openxmlformats.org/officeDocument/2006/relationships/slideLayout" Target="../slideLayouts/slideLayout6.xml"/><Relationship Id="rId4" Type="http://schemas.openxmlformats.org/officeDocument/2006/relationships/hyperlink" Target="http://ucanr.edu/academicpersonnel"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ustomXml" Target="../ink/ink1.xml"/><Relationship Id="rId1" Type="http://schemas.openxmlformats.org/officeDocument/2006/relationships/slideLayout" Target="../slideLayouts/slideLayout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571499" y="916158"/>
            <a:ext cx="8048625" cy="3737610"/>
          </a:xfrm>
        </p:spPr>
        <p:txBody>
          <a:bodyPr rtlCol="0">
            <a:normAutofit fontScale="90000"/>
          </a:bodyPr>
          <a:lstStyle/>
          <a:p>
            <a:pPr eaLnBrk="1" fontAlgn="auto" hangingPunct="1">
              <a:spcAft>
                <a:spcPts val="0"/>
              </a:spcAft>
              <a:defRPr/>
            </a:pPr>
            <a:r>
              <a:rPr lang="en-US" sz="4000" dirty="0" smtClean="0"/>
              <a:t/>
            </a:r>
            <a:br>
              <a:rPr lang="en-US" sz="4000" dirty="0" smtClean="0"/>
            </a:br>
            <a:r>
              <a:rPr lang="en-US" sz="4000" b="1" dirty="0" smtClean="0"/>
              <a:t>Merit &amp; Promotion Review </a:t>
            </a:r>
            <a:r>
              <a:rPr lang="en-US" sz="4000" dirty="0" smtClean="0">
                <a:solidFill>
                  <a:srgbClr val="1740C3"/>
                </a:solidFill>
              </a:rPr>
              <a:t/>
            </a:r>
            <a:br>
              <a:rPr lang="en-US" sz="4000" dirty="0" smtClean="0">
                <a:solidFill>
                  <a:srgbClr val="1740C3"/>
                </a:solidFill>
              </a:rPr>
            </a:br>
            <a:r>
              <a:rPr lang="en-US" sz="3600" b="1" dirty="0" smtClean="0"/>
              <a:t>Training for </a:t>
            </a:r>
            <a:r>
              <a:rPr lang="en-US" sz="3600" dirty="0" smtClean="0">
                <a:solidFill>
                  <a:srgbClr val="0914FF"/>
                </a:solidFill>
              </a:rPr>
              <a:t/>
            </a:r>
            <a:br>
              <a:rPr lang="en-US" sz="3600" dirty="0" smtClean="0">
                <a:solidFill>
                  <a:srgbClr val="0914FF"/>
                </a:solidFill>
              </a:rPr>
            </a:br>
            <a:r>
              <a:rPr lang="en-US" sz="3600" dirty="0" smtClean="0">
                <a:solidFill>
                  <a:srgbClr val="1740C3"/>
                </a:solidFill>
              </a:rPr>
              <a:t>CE</a:t>
            </a:r>
            <a:r>
              <a:rPr lang="en-US" sz="3600" dirty="0" smtClean="0">
                <a:solidFill>
                  <a:srgbClr val="0914FF"/>
                </a:solidFill>
              </a:rPr>
              <a:t> </a:t>
            </a:r>
            <a:r>
              <a:rPr lang="en-US" sz="3600" dirty="0" smtClean="0">
                <a:solidFill>
                  <a:srgbClr val="1740C3"/>
                </a:solidFill>
              </a:rPr>
              <a:t>Advisors</a:t>
            </a:r>
            <a:r>
              <a:rPr lang="en-US" sz="3600" b="1" dirty="0" smtClean="0">
                <a:solidFill>
                  <a:srgbClr val="1740C3"/>
                </a:solidFill>
              </a:rPr>
              <a:t/>
            </a:r>
            <a:br>
              <a:rPr lang="en-US" sz="3600" b="1" dirty="0" smtClean="0">
                <a:solidFill>
                  <a:srgbClr val="1740C3"/>
                </a:solidFill>
              </a:rPr>
            </a:br>
            <a:r>
              <a:rPr lang="en-US" sz="3600" dirty="0" smtClean="0">
                <a:solidFill>
                  <a:srgbClr val="1740C3"/>
                </a:solidFill>
              </a:rPr>
              <a:t>CE Specialists</a:t>
            </a:r>
            <a:br>
              <a:rPr lang="en-US" sz="3600" dirty="0" smtClean="0">
                <a:solidFill>
                  <a:srgbClr val="1740C3"/>
                </a:solidFill>
              </a:rPr>
            </a:br>
            <a:r>
              <a:rPr lang="en-US" sz="3600" dirty="0" smtClean="0">
                <a:solidFill>
                  <a:srgbClr val="1740C3"/>
                </a:solidFill>
              </a:rPr>
              <a:t>Academic Administrators</a:t>
            </a:r>
            <a:br>
              <a:rPr lang="en-US" sz="3600" dirty="0" smtClean="0">
                <a:solidFill>
                  <a:srgbClr val="1740C3"/>
                </a:solidFill>
              </a:rPr>
            </a:br>
            <a:r>
              <a:rPr lang="en-US" sz="3600" dirty="0" smtClean="0">
                <a:solidFill>
                  <a:srgbClr val="1740C3"/>
                </a:solidFill>
              </a:rPr>
              <a:t>Academic Coordinators</a:t>
            </a:r>
            <a:br>
              <a:rPr lang="en-US" sz="3600" dirty="0" smtClean="0">
                <a:solidFill>
                  <a:srgbClr val="1740C3"/>
                </a:solidFill>
              </a:rPr>
            </a:br>
            <a:r>
              <a:rPr lang="en-US" sz="3600" dirty="0" smtClean="0">
                <a:solidFill>
                  <a:srgbClr val="1740C3"/>
                </a:solidFill>
              </a:rPr>
              <a:t>Professional Researchers</a:t>
            </a:r>
            <a:br>
              <a:rPr lang="en-US" sz="3600" dirty="0" smtClean="0">
                <a:solidFill>
                  <a:srgbClr val="1740C3"/>
                </a:solidFill>
              </a:rPr>
            </a:br>
            <a:r>
              <a:rPr lang="en-US" sz="3600" dirty="0" smtClean="0">
                <a:solidFill>
                  <a:srgbClr val="1740C3"/>
                </a:solidFill>
              </a:rPr>
              <a:t>Research Specialists</a:t>
            </a:r>
            <a:br>
              <a:rPr lang="en-US" sz="3600" dirty="0" smtClean="0">
                <a:solidFill>
                  <a:srgbClr val="1740C3"/>
                </a:solidFill>
              </a:rPr>
            </a:br>
            <a:r>
              <a:rPr lang="en-US" sz="3600" dirty="0" smtClean="0">
                <a:solidFill>
                  <a:srgbClr val="1740C3"/>
                </a:solidFill>
              </a:rPr>
              <a:t>Project Scientists</a:t>
            </a:r>
            <a:r>
              <a:rPr lang="en-US" sz="4000" dirty="0" smtClean="0"/>
              <a:t/>
            </a:r>
            <a:br>
              <a:rPr lang="en-US" sz="4000" dirty="0" smtClean="0"/>
            </a:br>
            <a:endParaRPr lang="en-US" sz="4000" dirty="0" smtClean="0"/>
          </a:p>
        </p:txBody>
      </p:sp>
      <p:sp>
        <p:nvSpPr>
          <p:cNvPr id="3075" name="Rectangle 3"/>
          <p:cNvSpPr>
            <a:spLocks noGrp="1" noChangeArrowheads="1"/>
          </p:cNvSpPr>
          <p:nvPr>
            <p:ph type="subTitle" idx="4294967295"/>
          </p:nvPr>
        </p:nvSpPr>
        <p:spPr>
          <a:xfrm>
            <a:off x="1757729" y="5115659"/>
            <a:ext cx="5412398" cy="691514"/>
          </a:xfrm>
        </p:spPr>
        <p:txBody>
          <a:bodyPr/>
          <a:lstStyle/>
          <a:p>
            <a:pPr marL="0" indent="0" algn="ctr" eaLnBrk="1" hangingPunct="1">
              <a:buFont typeface="Arial" charset="0"/>
              <a:buNone/>
            </a:pPr>
            <a:r>
              <a:rPr lang="en-US" b="1" dirty="0" smtClean="0">
                <a:solidFill>
                  <a:srgbClr val="0914FF"/>
                </a:solidFill>
              </a:rPr>
              <a:t>   </a:t>
            </a:r>
            <a:r>
              <a:rPr lang="en-US" b="1" dirty="0" smtClean="0"/>
              <a:t>Fall 2017</a:t>
            </a:r>
          </a:p>
        </p:txBody>
      </p:sp>
    </p:spTree>
    <p:extLst>
      <p:ext uri="{BB962C8B-B14F-4D97-AF65-F5344CB8AC3E}">
        <p14:creationId xmlns:p14="http://schemas.microsoft.com/office/powerpoint/2010/main" val="1766983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929640" y="194575"/>
            <a:ext cx="7330440" cy="715962"/>
          </a:xfrm>
        </p:spPr>
        <p:txBody>
          <a:bodyPr rtlCol="0">
            <a:normAutofit/>
          </a:bodyPr>
          <a:lstStyle/>
          <a:p>
            <a:pPr>
              <a:defRPr/>
            </a:pPr>
            <a:r>
              <a:rPr lang="en-US" sz="3600" dirty="0">
                <a:solidFill>
                  <a:srgbClr val="1740C3"/>
                </a:solidFill>
                <a:ea typeface="ＭＳ Ｐゴシック"/>
                <a:cs typeface="ＭＳ Ｐゴシック"/>
              </a:rPr>
              <a:t>Ad Hoc Committees</a:t>
            </a:r>
          </a:p>
        </p:txBody>
      </p:sp>
      <p:sp>
        <p:nvSpPr>
          <p:cNvPr id="16387" name="Rectangle 3"/>
          <p:cNvSpPr>
            <a:spLocks noGrp="1" noChangeArrowheads="1"/>
          </p:cNvSpPr>
          <p:nvPr>
            <p:ph type="body" idx="4294967295"/>
          </p:nvPr>
        </p:nvSpPr>
        <p:spPr>
          <a:xfrm>
            <a:off x="471056" y="1110320"/>
            <a:ext cx="8298873" cy="4630857"/>
          </a:xfrm>
        </p:spPr>
        <p:txBody>
          <a:bodyPr/>
          <a:lstStyle/>
          <a:p>
            <a:pPr>
              <a:spcBef>
                <a:spcPts val="0"/>
              </a:spcBef>
              <a:spcAft>
                <a:spcPts val="1800"/>
              </a:spcAft>
            </a:pPr>
            <a:r>
              <a:rPr lang="en-US" sz="2400" dirty="0" smtClean="0"/>
              <a:t>Ad hoc committees will be established for all promotions including any/all accelerated promotions; merits for Research Specialist above scale; or Professional Researcher and Project Scientists Step VI and above scale.</a:t>
            </a:r>
          </a:p>
          <a:p>
            <a:pPr>
              <a:spcBef>
                <a:spcPts val="0"/>
              </a:spcBef>
              <a:spcAft>
                <a:spcPts val="1800"/>
              </a:spcAft>
            </a:pPr>
            <a:r>
              <a:rPr lang="en-US" sz="2400" dirty="0" smtClean="0"/>
              <a:t>All CE Advisors/CE Specialists in their </a:t>
            </a:r>
            <a:r>
              <a:rPr lang="en-US" sz="2400" dirty="0" smtClean="0">
                <a:solidFill>
                  <a:srgbClr val="FF0000"/>
                </a:solidFill>
              </a:rPr>
              <a:t>third term </a:t>
            </a:r>
            <a:r>
              <a:rPr lang="en-US" sz="2400" dirty="0" smtClean="0"/>
              <a:t>will receive an Ad hoc review before receiving indefinite status. (Advisors/CE Specialists).</a:t>
            </a:r>
          </a:p>
          <a:p>
            <a:pPr>
              <a:spcBef>
                <a:spcPts val="0"/>
              </a:spcBef>
              <a:spcAft>
                <a:spcPts val="1800"/>
              </a:spcAft>
              <a:buFont typeface="Arial" charset="0"/>
              <a:buChar char="•"/>
            </a:pPr>
            <a:r>
              <a:rPr lang="en-US" sz="2400" dirty="0" smtClean="0"/>
              <a:t>Also upon request of candidate, CD, Supervisor or other ANR leaders.</a:t>
            </a:r>
          </a:p>
          <a:p>
            <a:pPr>
              <a:spcBef>
                <a:spcPts val="0"/>
              </a:spcBef>
              <a:spcAft>
                <a:spcPts val="1800"/>
              </a:spcAft>
              <a:buFont typeface="Arial" charset="0"/>
              <a:buChar char="•"/>
            </a:pPr>
            <a:r>
              <a:rPr lang="en-US" sz="2400" dirty="0" smtClean="0"/>
              <a:t>All  program areas are represented within each Ad hoc </a:t>
            </a:r>
            <a:r>
              <a:rPr lang="en-US" sz="2400" dirty="0" smtClean="0"/>
              <a:t>committee.</a:t>
            </a:r>
            <a:endParaRPr lang="en-US" sz="2400" dirty="0" smtClean="0"/>
          </a:p>
        </p:txBody>
      </p:sp>
    </p:spTree>
    <p:extLst>
      <p:ext uri="{BB962C8B-B14F-4D97-AF65-F5344CB8AC3E}">
        <p14:creationId xmlns:p14="http://schemas.microsoft.com/office/powerpoint/2010/main" val="137057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805218" y="181988"/>
            <a:ext cx="7696200" cy="715962"/>
          </a:xfrm>
        </p:spPr>
        <p:txBody>
          <a:bodyPr rtlCol="0">
            <a:normAutofit/>
          </a:bodyPr>
          <a:lstStyle/>
          <a:p>
            <a:pPr>
              <a:defRPr/>
            </a:pPr>
            <a:r>
              <a:rPr lang="en-US" sz="3600" dirty="0" smtClean="0">
                <a:solidFill>
                  <a:srgbClr val="1740C3"/>
                </a:solidFill>
                <a:ea typeface="ＭＳ Ｐゴシック"/>
                <a:cs typeface="ＭＳ Ｐゴシック"/>
              </a:rPr>
              <a:t>Ad Hoc Volunteering</a:t>
            </a:r>
            <a:endParaRPr lang="en-US" sz="3600" dirty="0">
              <a:solidFill>
                <a:srgbClr val="1740C3"/>
              </a:solidFill>
              <a:ea typeface="ＭＳ Ｐゴシック"/>
              <a:cs typeface="ＭＳ Ｐゴシック"/>
            </a:endParaRPr>
          </a:p>
        </p:txBody>
      </p:sp>
      <p:sp>
        <p:nvSpPr>
          <p:cNvPr id="16387" name="Rectangle 3"/>
          <p:cNvSpPr>
            <a:spLocks noGrp="1" noChangeArrowheads="1"/>
          </p:cNvSpPr>
          <p:nvPr>
            <p:ph type="body" idx="4294967295"/>
          </p:nvPr>
        </p:nvSpPr>
        <p:spPr>
          <a:xfrm>
            <a:off x="362607" y="1073800"/>
            <a:ext cx="8592207" cy="5004890"/>
          </a:xfrm>
        </p:spPr>
        <p:txBody>
          <a:bodyPr/>
          <a:lstStyle/>
          <a:p>
            <a:pPr lvl="1" eaLnBrk="1" hangingPunct="1">
              <a:lnSpc>
                <a:spcPct val="90000"/>
              </a:lnSpc>
              <a:buFont typeface="Arial" charset="0"/>
              <a:buNone/>
            </a:pPr>
            <a:r>
              <a:rPr lang="en-US" sz="2000" dirty="0" smtClean="0"/>
              <a:t>To volunteer to be Ad hoc member, please fill out the survey on the Academic HR (AHR) Website: </a:t>
            </a:r>
            <a:r>
              <a:rPr lang="en-US" sz="2000" dirty="0" smtClean="0">
                <a:hlinkClick r:id="rId3"/>
              </a:rPr>
              <a:t>http://ucanr.edu/academicpersonnel</a:t>
            </a:r>
            <a:endParaRPr lang="en-US" sz="2000" dirty="0" smtClean="0"/>
          </a:p>
          <a:p>
            <a:pPr lvl="1" eaLnBrk="1" hangingPunct="1">
              <a:lnSpc>
                <a:spcPct val="90000"/>
              </a:lnSpc>
              <a:buFont typeface="Arial" charset="0"/>
              <a:buNone/>
            </a:pPr>
            <a:endParaRPr lang="en-US" sz="2400" dirty="0" smtClean="0">
              <a:solidFill>
                <a:srgbClr val="FF0000"/>
              </a:solidFill>
            </a:endParaRPr>
          </a:p>
          <a:p>
            <a:pPr lvl="1" eaLnBrk="1" hangingPunct="1">
              <a:lnSpc>
                <a:spcPct val="90000"/>
              </a:lnSpc>
              <a:buFont typeface="Arial" charset="0"/>
              <a:buNone/>
            </a:pPr>
            <a:r>
              <a:rPr lang="en-US" sz="2400" dirty="0" smtClean="0">
                <a:solidFill>
                  <a:srgbClr val="FF0000"/>
                </a:solidFill>
              </a:rPr>
              <a:t>Look under </a:t>
            </a:r>
            <a:r>
              <a:rPr lang="en-US" sz="2400" dirty="0" smtClean="0">
                <a:solidFill>
                  <a:srgbClr val="1A49E0"/>
                </a:solidFill>
              </a:rPr>
              <a:t>“Resources” </a:t>
            </a:r>
            <a:r>
              <a:rPr lang="en-US" sz="2400" dirty="0" smtClean="0">
                <a:solidFill>
                  <a:srgbClr val="FF0000"/>
                </a:solidFill>
              </a:rPr>
              <a:t>on the Main Page:</a:t>
            </a:r>
            <a:endParaRPr lang="en-US" sz="2400" dirty="0">
              <a:solidFill>
                <a:srgbClr val="FF0000"/>
              </a:solidFill>
            </a:endParaRPr>
          </a:p>
          <a:p>
            <a:pPr marL="457200" lvl="1" indent="3175">
              <a:lnSpc>
                <a:spcPct val="90000"/>
              </a:lnSpc>
              <a:buNone/>
            </a:pPr>
            <a:r>
              <a:rPr lang="en-US" sz="2000" dirty="0"/>
              <a:t>To volunteer your service for the Ad Hoc Committee, please fill out this </a:t>
            </a:r>
            <a:r>
              <a:rPr lang="en-US" sz="2000" dirty="0" smtClean="0">
                <a:hlinkClick r:id="rId4"/>
              </a:rPr>
              <a:t>survey</a:t>
            </a:r>
            <a:r>
              <a:rPr lang="en-US" sz="2000" dirty="0" smtClean="0"/>
              <a:t> </a:t>
            </a:r>
            <a:r>
              <a:rPr lang="en-US" sz="2000" i="1" dirty="0" smtClean="0"/>
              <a:t>(as seen below)</a:t>
            </a:r>
          </a:p>
          <a:p>
            <a:pPr lvl="1">
              <a:lnSpc>
                <a:spcPct val="90000"/>
              </a:lnSpc>
              <a:buNone/>
            </a:pPr>
            <a:endParaRPr lang="en-US" sz="2000" dirty="0" smtClean="0"/>
          </a:p>
          <a:p>
            <a:r>
              <a:rPr lang="en-US" sz="1600" b="1" dirty="0"/>
              <a:t>If you would like to volunteer to be on the Ad Hoc Committee for </a:t>
            </a:r>
            <a:r>
              <a:rPr lang="en-US" sz="1600" b="1" dirty="0" smtClean="0"/>
              <a:t>2017 -2018, </a:t>
            </a:r>
            <a:r>
              <a:rPr lang="en-US" sz="1600" b="1" dirty="0"/>
              <a:t>please fill out the following questions. The </a:t>
            </a:r>
            <a:r>
              <a:rPr lang="en-US" sz="1600" b="1" dirty="0" smtClean="0"/>
              <a:t>AHR </a:t>
            </a:r>
            <a:r>
              <a:rPr lang="en-US" sz="1600" b="1" dirty="0"/>
              <a:t>will keep a list of volunteers and will provide the information to ANR leaders who will make the final decision in </a:t>
            </a:r>
            <a:r>
              <a:rPr lang="en-US" sz="1600" b="1" dirty="0" smtClean="0"/>
              <a:t>December 2017 </a:t>
            </a:r>
            <a:r>
              <a:rPr lang="en-US" sz="1600" b="1" dirty="0"/>
              <a:t>on the committee membership. Thank you.</a:t>
            </a:r>
          </a:p>
          <a:p>
            <a:r>
              <a:rPr lang="en-US" sz="1600" b="1" dirty="0"/>
              <a:t>* 1. Name </a:t>
            </a:r>
          </a:p>
          <a:p>
            <a:r>
              <a:rPr lang="en-US" sz="1600" b="1" dirty="0"/>
              <a:t>* 2. Unit </a:t>
            </a:r>
          </a:p>
          <a:p>
            <a:r>
              <a:rPr lang="en-US" sz="1600" b="1" dirty="0"/>
              <a:t>* 3. Specialty or area of expertise </a:t>
            </a:r>
          </a:p>
          <a:p>
            <a:r>
              <a:rPr lang="en-US" sz="1600" b="1" dirty="0"/>
              <a:t>* 4. Email address </a:t>
            </a:r>
          </a:p>
          <a:p>
            <a:r>
              <a:rPr lang="en-US" sz="1600" b="1" dirty="0"/>
              <a:t>* 5. Phone number </a:t>
            </a:r>
          </a:p>
          <a:p>
            <a:pPr lvl="1">
              <a:lnSpc>
                <a:spcPct val="90000"/>
              </a:lnSpc>
              <a:buNone/>
            </a:pPr>
            <a:endParaRPr lang="en-US" sz="1400" dirty="0" smtClean="0"/>
          </a:p>
        </p:txBody>
      </p:sp>
    </p:spTree>
    <p:extLst>
      <p:ext uri="{BB962C8B-B14F-4D97-AF65-F5344CB8AC3E}">
        <p14:creationId xmlns:p14="http://schemas.microsoft.com/office/powerpoint/2010/main" val="16787336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1013908" y="175017"/>
            <a:ext cx="7284721" cy="714616"/>
          </a:xfrm>
        </p:spPr>
        <p:txBody>
          <a:bodyPr/>
          <a:lstStyle/>
          <a:p>
            <a:pPr eaLnBrk="1" hangingPunct="1"/>
            <a:r>
              <a:rPr lang="en-US" sz="3600" dirty="0">
                <a:solidFill>
                  <a:srgbClr val="1740C3"/>
                </a:solidFill>
                <a:ea typeface="ＭＳ Ｐゴシック"/>
                <a:cs typeface="ＭＳ Ｐゴシック"/>
              </a:rPr>
              <a:t>AAC Personnel Committee </a:t>
            </a:r>
          </a:p>
        </p:txBody>
      </p:sp>
      <p:sp>
        <p:nvSpPr>
          <p:cNvPr id="7171" name="Rectangle 3"/>
          <p:cNvSpPr>
            <a:spLocks noGrp="1" noChangeArrowheads="1"/>
          </p:cNvSpPr>
          <p:nvPr>
            <p:ph type="body" idx="4294967295"/>
          </p:nvPr>
        </p:nvSpPr>
        <p:spPr>
          <a:xfrm>
            <a:off x="780003" y="1009106"/>
            <a:ext cx="7768245" cy="5029200"/>
          </a:xfrm>
        </p:spPr>
        <p:txBody>
          <a:bodyPr/>
          <a:lstStyle/>
          <a:p>
            <a:pPr>
              <a:lnSpc>
                <a:spcPct val="90000"/>
              </a:lnSpc>
              <a:spcBef>
                <a:spcPct val="50000"/>
              </a:spcBef>
            </a:pPr>
            <a:r>
              <a:rPr lang="en-US" sz="2300" dirty="0" smtClean="0"/>
              <a:t>Works with AHR to coordinate the academic merit &amp; promotion process</a:t>
            </a:r>
          </a:p>
          <a:p>
            <a:pPr>
              <a:lnSpc>
                <a:spcPct val="90000"/>
              </a:lnSpc>
              <a:spcBef>
                <a:spcPct val="50000"/>
              </a:spcBef>
            </a:pPr>
            <a:r>
              <a:rPr lang="en-US" sz="2300" dirty="0" smtClean="0"/>
              <a:t>Assures process is fair and understandable</a:t>
            </a:r>
          </a:p>
          <a:p>
            <a:pPr>
              <a:lnSpc>
                <a:spcPct val="90000"/>
              </a:lnSpc>
              <a:spcBef>
                <a:spcPct val="50000"/>
              </a:spcBef>
            </a:pPr>
            <a:r>
              <a:rPr lang="en-US" sz="2300" dirty="0" smtClean="0"/>
              <a:t>Facilitates training with UC ANR AHR office</a:t>
            </a:r>
          </a:p>
          <a:p>
            <a:pPr>
              <a:lnSpc>
                <a:spcPct val="90000"/>
              </a:lnSpc>
              <a:spcBef>
                <a:spcPct val="50000"/>
              </a:spcBef>
            </a:pPr>
            <a:r>
              <a:rPr lang="en-US" sz="2300" dirty="0" smtClean="0"/>
              <a:t>Recommends nominations for Ad hoc review committees</a:t>
            </a:r>
          </a:p>
          <a:p>
            <a:pPr>
              <a:lnSpc>
                <a:spcPct val="90000"/>
              </a:lnSpc>
              <a:spcBef>
                <a:spcPct val="50000"/>
              </a:spcBef>
            </a:pPr>
            <a:r>
              <a:rPr lang="en-US" sz="2300" dirty="0" smtClean="0"/>
              <a:t>Provides Ad hoc committee chair training</a:t>
            </a:r>
          </a:p>
          <a:p>
            <a:pPr>
              <a:lnSpc>
                <a:spcPct val="90000"/>
              </a:lnSpc>
              <a:spcBef>
                <a:spcPct val="50000"/>
              </a:spcBef>
            </a:pPr>
            <a:r>
              <a:rPr lang="en-US" sz="2300" dirty="0" smtClean="0"/>
              <a:t>Reviews Ad hoc committee reports</a:t>
            </a:r>
            <a:r>
              <a:rPr lang="en-US" sz="2300" i="1" dirty="0" smtClean="0"/>
              <a:t> </a:t>
            </a:r>
            <a:r>
              <a:rPr lang="en-US" sz="2300" dirty="0" smtClean="0"/>
              <a:t>for constructive, mentoring advice that helps an academic improve in the future</a:t>
            </a:r>
          </a:p>
          <a:p>
            <a:pPr>
              <a:lnSpc>
                <a:spcPct val="90000"/>
              </a:lnSpc>
              <a:spcBef>
                <a:spcPct val="50000"/>
              </a:spcBef>
            </a:pPr>
            <a:r>
              <a:rPr lang="en-US" sz="2300" dirty="0" smtClean="0"/>
              <a:t>Reviews all negative recommendations on cases reviewed by PRC before being sent to the Associate Vice President.</a:t>
            </a:r>
          </a:p>
          <a:p>
            <a:pPr>
              <a:lnSpc>
                <a:spcPct val="90000"/>
              </a:lnSpc>
              <a:spcBef>
                <a:spcPct val="50000"/>
              </a:spcBef>
            </a:pPr>
            <a:endParaRPr lang="en-US" sz="2400" dirty="0" smtClean="0"/>
          </a:p>
        </p:txBody>
      </p:sp>
    </p:spTree>
    <p:extLst>
      <p:ext uri="{BB962C8B-B14F-4D97-AF65-F5344CB8AC3E}">
        <p14:creationId xmlns:p14="http://schemas.microsoft.com/office/powerpoint/2010/main" val="5933763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a:xfrm>
            <a:off x="934857" y="4489221"/>
            <a:ext cx="7244829" cy="1518526"/>
          </a:xfrm>
        </p:spPr>
        <p:txBody>
          <a:bodyPr rtlCol="0">
            <a:normAutofit fontScale="90000"/>
          </a:bodyPr>
          <a:lstStyle/>
          <a:p>
            <a:pPr algn="l" fontAlgn="auto">
              <a:spcAft>
                <a:spcPts val="1200"/>
              </a:spcAft>
              <a:defRPr/>
            </a:pPr>
            <a:r>
              <a:rPr lang="en-US" sz="1800" dirty="0" smtClean="0"/>
              <a:t>*Including those with CD assignments</a:t>
            </a:r>
            <a:br>
              <a:rPr lang="en-US" sz="1800" dirty="0" smtClean="0"/>
            </a:br>
            <a:r>
              <a:rPr lang="en-US" sz="1800" b="1" dirty="0" smtClean="0"/>
              <a:t>Ad </a:t>
            </a:r>
            <a:r>
              <a:rPr lang="en-US" sz="1800" b="1" dirty="0"/>
              <a:t>Hoc Committees </a:t>
            </a:r>
            <a:r>
              <a:rPr lang="en-US" sz="1800" dirty="0"/>
              <a:t>to be developed for specific actions:  Assistant to </a:t>
            </a:r>
            <a:r>
              <a:rPr lang="en-US" sz="1800" dirty="0" smtClean="0"/>
              <a:t>Associate, Associate </a:t>
            </a:r>
            <a:r>
              <a:rPr lang="en-US" sz="1800" dirty="0"/>
              <a:t>to Full Title, and Full Title V to Full Title </a:t>
            </a:r>
            <a:r>
              <a:rPr lang="en-US" sz="1800" dirty="0" smtClean="0"/>
              <a:t>VI (</a:t>
            </a:r>
            <a:r>
              <a:rPr lang="en-US" sz="1800" dirty="0"/>
              <a:t>and for </a:t>
            </a:r>
            <a:r>
              <a:rPr lang="en-US" sz="1800" dirty="0" smtClean="0"/>
              <a:t>CE Advisors /CE Specialists seeking </a:t>
            </a:r>
            <a:r>
              <a:rPr lang="en-US" sz="1800" dirty="0"/>
              <a:t>Indefinite </a:t>
            </a:r>
            <a:r>
              <a:rPr lang="en-US" sz="1800" dirty="0" smtClean="0"/>
              <a:t>Status).</a:t>
            </a:r>
            <a:r>
              <a:rPr lang="en-US" sz="1800" dirty="0"/>
              <a:t/>
            </a:r>
            <a:br>
              <a:rPr lang="en-US" sz="1800" dirty="0"/>
            </a:br>
            <a:r>
              <a:rPr lang="en-US" sz="1800" b="1" dirty="0" smtClean="0"/>
              <a:t>For Candidates in SSPs</a:t>
            </a:r>
            <a:r>
              <a:rPr lang="en-US" sz="1800" dirty="0" smtClean="0"/>
              <a:t>, the SSP Director will provide an evaluation in addition to the CDs.  </a:t>
            </a:r>
            <a:endParaRPr lang="en-US" dirty="0" smtClean="0"/>
          </a:p>
        </p:txBody>
      </p:sp>
      <p:sp>
        <p:nvSpPr>
          <p:cNvPr id="12" name="Rectangle 2"/>
          <p:cNvSpPr txBox="1">
            <a:spLocks noChangeArrowheads="1"/>
          </p:cNvSpPr>
          <p:nvPr/>
        </p:nvSpPr>
        <p:spPr bwMode="auto">
          <a:xfrm>
            <a:off x="934857" y="292642"/>
            <a:ext cx="725507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a:defRPr/>
            </a:pPr>
            <a:r>
              <a:rPr lang="en-US" sz="3600" dirty="0">
                <a:solidFill>
                  <a:schemeClr val="tx2"/>
                </a:solidFill>
                <a:ea typeface="ＭＳ Ｐゴシック"/>
                <a:cs typeface="ＭＳ Ｐゴシック"/>
              </a:rPr>
              <a:t>For </a:t>
            </a:r>
            <a:r>
              <a:rPr lang="en-US" sz="3600" dirty="0" smtClean="0">
                <a:solidFill>
                  <a:schemeClr val="tx2"/>
                </a:solidFill>
                <a:ea typeface="ＭＳ Ｐゴシック"/>
                <a:cs typeface="ＭＳ Ｐゴシック"/>
              </a:rPr>
              <a:t>CE Advisors*/CE Specialists</a:t>
            </a:r>
            <a:endParaRPr lang="en-US" sz="3600" dirty="0">
              <a:solidFill>
                <a:schemeClr val="tx2"/>
              </a:solidFill>
              <a:ea typeface="ＭＳ Ｐゴシック"/>
              <a:cs typeface="ＭＳ Ｐゴシック"/>
            </a:endParaRPr>
          </a:p>
        </p:txBody>
      </p:sp>
      <p:graphicFrame>
        <p:nvGraphicFramePr>
          <p:cNvPr id="2" name="Table 1"/>
          <p:cNvGraphicFramePr>
            <a:graphicFrameLocks noGrp="1"/>
          </p:cNvGraphicFramePr>
          <p:nvPr>
            <p:extLst>
              <p:ext uri="{D42A27DB-BD31-4B8C-83A1-F6EECF244321}">
                <p14:modId xmlns:p14="http://schemas.microsoft.com/office/powerpoint/2010/main" val="1223025483"/>
              </p:ext>
            </p:extLst>
          </p:nvPr>
        </p:nvGraphicFramePr>
        <p:xfrm>
          <a:off x="945100" y="854674"/>
          <a:ext cx="7244829" cy="3592286"/>
        </p:xfrm>
        <a:graphic>
          <a:graphicData uri="http://schemas.openxmlformats.org/drawingml/2006/table">
            <a:tbl>
              <a:tblPr>
                <a:tableStyleId>{5C22544A-7EE6-4342-B048-85BDC9FD1C3A}</a:tableStyleId>
              </a:tblPr>
              <a:tblGrid>
                <a:gridCol w="2150265">
                  <a:extLst>
                    <a:ext uri="{9D8B030D-6E8A-4147-A177-3AD203B41FA5}">
                      <a16:colId xmlns:a16="http://schemas.microsoft.com/office/drawing/2014/main" val="20000"/>
                    </a:ext>
                  </a:extLst>
                </a:gridCol>
                <a:gridCol w="1381868">
                  <a:extLst>
                    <a:ext uri="{9D8B030D-6E8A-4147-A177-3AD203B41FA5}">
                      <a16:colId xmlns:a16="http://schemas.microsoft.com/office/drawing/2014/main" val="20001"/>
                    </a:ext>
                  </a:extLst>
                </a:gridCol>
                <a:gridCol w="1735903">
                  <a:extLst>
                    <a:ext uri="{9D8B030D-6E8A-4147-A177-3AD203B41FA5}">
                      <a16:colId xmlns:a16="http://schemas.microsoft.com/office/drawing/2014/main" val="20002"/>
                    </a:ext>
                  </a:extLst>
                </a:gridCol>
                <a:gridCol w="1976793">
                  <a:extLst>
                    <a:ext uri="{9D8B030D-6E8A-4147-A177-3AD203B41FA5}">
                      <a16:colId xmlns:a16="http://schemas.microsoft.com/office/drawing/2014/main" val="20003"/>
                    </a:ext>
                  </a:extLst>
                </a:gridCol>
              </a:tblGrid>
              <a:tr h="493486">
                <a:tc>
                  <a:txBody>
                    <a:bodyPr/>
                    <a:lstStyle/>
                    <a:p>
                      <a:pPr marL="0" marR="0" algn="ctr" eaLnBrk="0" fontAlgn="base" hangingPunct="0">
                        <a:spcBef>
                          <a:spcPts val="385"/>
                        </a:spcBef>
                        <a:spcAft>
                          <a:spcPts val="0"/>
                        </a:spcAft>
                      </a:pPr>
                      <a:r>
                        <a:rPr lang="en-US" sz="1800" b="1" dirty="0">
                          <a:solidFill>
                            <a:schemeClr val="bg1"/>
                          </a:solidFill>
                          <a:effectLst/>
                        </a:rPr>
                        <a:t>For </a:t>
                      </a:r>
                      <a:r>
                        <a:rPr lang="en-US" sz="1800" b="1" kern="1200" dirty="0">
                          <a:solidFill>
                            <a:schemeClr val="bg1"/>
                          </a:solidFill>
                          <a:effectLst/>
                        </a:rPr>
                        <a:t>Action</a:t>
                      </a:r>
                      <a:endParaRPr lang="en-US" sz="1800" b="1" dirty="0">
                        <a:solidFill>
                          <a:schemeClr val="bg1"/>
                        </a:solidFill>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Decision Maker</a:t>
                      </a:r>
                      <a:endParaRPr lang="en-US" sz="1800" b="1" dirty="0">
                        <a:solidFill>
                          <a:schemeClr val="bg1"/>
                        </a:solidFill>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0"/>
                  </a:ext>
                </a:extLst>
              </a:tr>
              <a:tr h="529922">
                <a:tc>
                  <a:txBody>
                    <a:bodyPr/>
                    <a:lstStyle/>
                    <a:p>
                      <a:pPr marL="0" marR="0" eaLnBrk="0" fontAlgn="base" hangingPunct="0">
                        <a:spcBef>
                          <a:spcPts val="430"/>
                        </a:spcBef>
                        <a:spcAft>
                          <a:spcPts val="0"/>
                        </a:spcAft>
                      </a:pPr>
                      <a:r>
                        <a:rPr lang="en-US" sz="1600" kern="1200" dirty="0">
                          <a:solidFill>
                            <a:schemeClr val="bg1"/>
                          </a:solidFill>
                          <a:effectLst/>
                        </a:rPr>
                        <a:t>Merit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baseline="0" dirty="0" smtClean="0">
                          <a:solidFill>
                            <a:schemeClr val="bg1"/>
                          </a:solidFill>
                          <a:effectLst/>
                          <a:sym typeface="Wingdings" panose="05000000000000000000" pitchFamily="2" charset="2"/>
                        </a:rPr>
                        <a:t>Supervisor</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PRC </a:t>
                      </a:r>
                      <a:r>
                        <a:rPr lang="en-US" sz="1600" kern="1200" dirty="0" smtClean="0">
                          <a:solidFill>
                            <a:schemeClr val="bg1"/>
                          </a:solidFill>
                          <a:effectLst/>
                        </a:rPr>
                        <a:t> </a:t>
                      </a:r>
                      <a:r>
                        <a:rPr lang="en-US" sz="1600" kern="1200" dirty="0" smtClean="0">
                          <a:solidFill>
                            <a:schemeClr val="bg1"/>
                          </a:solidFill>
                          <a:effectLst/>
                          <a:sym typeface="Wingdings" panose="05000000000000000000" pitchFamily="2" charset="2"/>
                        </a:rPr>
                        <a:t></a:t>
                      </a: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1"/>
                  </a:ext>
                </a:extLst>
              </a:tr>
              <a:tr h="588802">
                <a:tc>
                  <a:txBody>
                    <a:bodyPr/>
                    <a:lstStyle/>
                    <a:p>
                      <a:pPr marL="0" marR="0" eaLnBrk="0" fontAlgn="base" hangingPunct="0">
                        <a:spcBef>
                          <a:spcPts val="430"/>
                        </a:spcBef>
                        <a:spcAft>
                          <a:spcPts val="0"/>
                        </a:spcAft>
                      </a:pPr>
                      <a:r>
                        <a:rPr lang="en-US" sz="1600" kern="1200" dirty="0">
                          <a:solidFill>
                            <a:schemeClr val="bg1"/>
                          </a:solidFill>
                          <a:effectLst/>
                        </a:rPr>
                        <a:t>Promotion </a:t>
                      </a:r>
                      <a:r>
                        <a:rPr lang="en-US" sz="1600" kern="1200" dirty="0" smtClean="0">
                          <a:solidFill>
                            <a:schemeClr val="bg1"/>
                          </a:solidFill>
                          <a:effectLst/>
                        </a:rPr>
                        <a:t>(including accelerations)</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baseline="0" dirty="0" smtClean="0">
                          <a:solidFill>
                            <a:schemeClr val="bg1"/>
                          </a:solidFill>
                          <a:effectLst/>
                          <a:sym typeface="Wingdings" panose="05000000000000000000" pitchFamily="2" charset="2"/>
                        </a:rPr>
                        <a:t>Supervisor</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Ad Hoc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r>
                        <a:rPr lang="en-US" sz="1600" kern="1200" dirty="0" smtClean="0">
                          <a:solidFill>
                            <a:schemeClr val="bg1"/>
                          </a:solidFill>
                          <a:effectLst/>
                        </a:rPr>
                        <a:t>   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2"/>
                  </a:ext>
                </a:extLst>
              </a:tr>
              <a:tr h="180156">
                <a:tc>
                  <a:txBody>
                    <a:bodyPr/>
                    <a:lstStyle/>
                    <a:p>
                      <a:pPr marL="0" marR="0" eaLnBrk="0" fontAlgn="base" hangingPunct="0">
                        <a:spcBef>
                          <a:spcPts val="430"/>
                        </a:spcBef>
                        <a:spcAft>
                          <a:spcPts val="0"/>
                        </a:spcAft>
                      </a:pPr>
                      <a:r>
                        <a:rPr lang="en-US" sz="1600" kern="1200" dirty="0">
                          <a:solidFill>
                            <a:schemeClr val="bg1"/>
                          </a:solidFill>
                          <a:effectLst/>
                        </a:rPr>
                        <a:t>Term Reviews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baseline="0" dirty="0" smtClean="0">
                          <a:solidFill>
                            <a:schemeClr val="bg1"/>
                          </a:solidFill>
                          <a:effectLst/>
                        </a:rPr>
                        <a:t>Supervisor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3"/>
                  </a:ext>
                </a:extLst>
              </a:tr>
              <a:tr h="588802">
                <a:tc>
                  <a:txBody>
                    <a:bodyPr/>
                    <a:lstStyle/>
                    <a:p>
                      <a:pPr marL="0" marR="0" eaLnBrk="0" fontAlgn="base" hangingPunct="0">
                        <a:spcBef>
                          <a:spcPts val="430"/>
                        </a:spcBef>
                        <a:spcAft>
                          <a:spcPts val="0"/>
                        </a:spcAft>
                      </a:pPr>
                      <a:r>
                        <a:rPr lang="en-US" sz="1600" kern="1200" dirty="0">
                          <a:solidFill>
                            <a:schemeClr val="bg1"/>
                          </a:solidFill>
                          <a:effectLst/>
                        </a:rPr>
                        <a:t>Indefinite Term Review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baseline="0" dirty="0" smtClean="0">
                          <a:solidFill>
                            <a:schemeClr val="bg1"/>
                          </a:solidFill>
                          <a:effectLst/>
                          <a:sym typeface="Wingdings" panose="05000000000000000000" pitchFamily="2" charset="2"/>
                        </a:rPr>
                        <a:t>Supervisor</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Ad Hoc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r>
                        <a:rPr lang="en-US" sz="1600" kern="1200" dirty="0" smtClean="0">
                          <a:solidFill>
                            <a:schemeClr val="bg1"/>
                          </a:solidFill>
                          <a:effectLst/>
                        </a:rPr>
                        <a:t> 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4"/>
                  </a:ext>
                </a:extLst>
              </a:tr>
              <a:tr h="529922">
                <a:tc>
                  <a:txBody>
                    <a:bodyPr/>
                    <a:lstStyle/>
                    <a:p>
                      <a:pPr marL="0" marR="0" eaLnBrk="0" fontAlgn="base" hangingPunct="0">
                        <a:spcBef>
                          <a:spcPts val="430"/>
                        </a:spcBef>
                        <a:spcAft>
                          <a:spcPts val="0"/>
                        </a:spcAft>
                      </a:pPr>
                      <a:r>
                        <a:rPr lang="en-US" sz="1600" kern="1200" dirty="0">
                          <a:solidFill>
                            <a:schemeClr val="bg1"/>
                          </a:solidFill>
                          <a:effectLst/>
                        </a:rPr>
                        <a:t>Accelerations (</a:t>
                      </a:r>
                      <a:r>
                        <a:rPr lang="en-US" sz="1600" kern="1200" dirty="0" smtClean="0">
                          <a:solidFill>
                            <a:schemeClr val="bg1"/>
                          </a:solidFill>
                          <a:effectLst/>
                        </a:rPr>
                        <a:t>Merit)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baseline="0" dirty="0" smtClean="0">
                          <a:solidFill>
                            <a:schemeClr val="bg1"/>
                          </a:solidFill>
                          <a:effectLst/>
                        </a:rPr>
                        <a:t>Supervisor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569936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928048" y="149943"/>
            <a:ext cx="7242049" cy="1353998"/>
          </a:xfrm>
        </p:spPr>
        <p:txBody>
          <a:bodyPr rtlCol="0">
            <a:normAutofit/>
          </a:bodyPr>
          <a:lstStyle/>
          <a:p>
            <a:pPr>
              <a:defRPr/>
            </a:pPr>
            <a:r>
              <a:rPr lang="en-US" sz="3600" dirty="0">
                <a:solidFill>
                  <a:schemeClr val="tx2"/>
                </a:solidFill>
                <a:ea typeface="ＭＳ Ｐゴシック"/>
                <a:cs typeface="ＭＳ Ｐゴシック"/>
              </a:rPr>
              <a:t>Academic </a:t>
            </a:r>
            <a:r>
              <a:rPr lang="en-US" sz="3600" dirty="0" smtClean="0">
                <a:solidFill>
                  <a:schemeClr val="tx2"/>
                </a:solidFill>
                <a:ea typeface="ＭＳ Ｐゴシック"/>
                <a:cs typeface="ＭＳ Ｐゴシック"/>
              </a:rPr>
              <a:t>Coordinators </a:t>
            </a:r>
            <a:r>
              <a:rPr lang="en-US" sz="3200" i="1" dirty="0" smtClean="0">
                <a:solidFill>
                  <a:schemeClr val="tx2"/>
                </a:solidFill>
                <a:ea typeface="ＭＳ Ｐゴシック"/>
                <a:cs typeface="ＭＳ Ｐゴシック"/>
              </a:rPr>
              <a:t>and</a:t>
            </a:r>
            <a:r>
              <a:rPr lang="en-US" sz="3200" i="1" dirty="0">
                <a:solidFill>
                  <a:schemeClr val="tx2"/>
                </a:solidFill>
                <a:ea typeface="ＭＳ Ｐゴシック"/>
                <a:cs typeface="ＭＳ Ｐゴシック"/>
              </a:rPr>
              <a:t/>
            </a:r>
            <a:br>
              <a:rPr lang="en-US" sz="3200" i="1" dirty="0">
                <a:solidFill>
                  <a:schemeClr val="tx2"/>
                </a:solidFill>
                <a:ea typeface="ＭＳ Ｐゴシック"/>
                <a:cs typeface="ＭＳ Ｐゴシック"/>
              </a:rPr>
            </a:br>
            <a:r>
              <a:rPr lang="en-US" sz="3600" dirty="0">
                <a:solidFill>
                  <a:schemeClr val="tx2"/>
                </a:solidFill>
                <a:ea typeface="ＭＳ Ｐゴシック"/>
                <a:cs typeface="ＭＳ Ｐゴシック"/>
              </a:rPr>
              <a:t>Academic Administrators</a:t>
            </a:r>
          </a:p>
        </p:txBody>
      </p:sp>
      <p:graphicFrame>
        <p:nvGraphicFramePr>
          <p:cNvPr id="3" name="Table 2"/>
          <p:cNvGraphicFramePr>
            <a:graphicFrameLocks noGrp="1"/>
          </p:cNvGraphicFramePr>
          <p:nvPr>
            <p:extLst>
              <p:ext uri="{D42A27DB-BD31-4B8C-83A1-F6EECF244321}">
                <p14:modId xmlns:p14="http://schemas.microsoft.com/office/powerpoint/2010/main" val="2188270378"/>
              </p:ext>
            </p:extLst>
          </p:nvPr>
        </p:nvGraphicFramePr>
        <p:xfrm>
          <a:off x="928049" y="1628636"/>
          <a:ext cx="7242048" cy="2301919"/>
        </p:xfrm>
        <a:graphic>
          <a:graphicData uri="http://schemas.openxmlformats.org/drawingml/2006/table">
            <a:tbl>
              <a:tblPr>
                <a:tableStyleId>{5C22544A-7EE6-4342-B048-85BDC9FD1C3A}</a:tableStyleId>
              </a:tblPr>
              <a:tblGrid>
                <a:gridCol w="1781543">
                  <a:extLst>
                    <a:ext uri="{9D8B030D-6E8A-4147-A177-3AD203B41FA5}">
                      <a16:colId xmlns:a16="http://schemas.microsoft.com/office/drawing/2014/main" val="20000"/>
                    </a:ext>
                  </a:extLst>
                </a:gridCol>
                <a:gridCol w="1739578">
                  <a:extLst>
                    <a:ext uri="{9D8B030D-6E8A-4147-A177-3AD203B41FA5}">
                      <a16:colId xmlns:a16="http://schemas.microsoft.com/office/drawing/2014/main" val="20001"/>
                    </a:ext>
                  </a:extLst>
                </a:gridCol>
                <a:gridCol w="1214651">
                  <a:extLst>
                    <a:ext uri="{9D8B030D-6E8A-4147-A177-3AD203B41FA5}">
                      <a16:colId xmlns:a16="http://schemas.microsoft.com/office/drawing/2014/main" val="20002"/>
                    </a:ext>
                  </a:extLst>
                </a:gridCol>
                <a:gridCol w="2506276">
                  <a:extLst>
                    <a:ext uri="{9D8B030D-6E8A-4147-A177-3AD203B41FA5}">
                      <a16:colId xmlns:a16="http://schemas.microsoft.com/office/drawing/2014/main" val="20003"/>
                    </a:ext>
                  </a:extLst>
                </a:gridCol>
              </a:tblGrid>
              <a:tr h="599795">
                <a:tc>
                  <a:txBody>
                    <a:bodyPr/>
                    <a:lstStyle/>
                    <a:p>
                      <a:pPr marL="0" marR="0" algn="ctr" eaLnBrk="0" fontAlgn="base" hangingPunct="0">
                        <a:spcBef>
                          <a:spcPts val="385"/>
                        </a:spcBef>
                        <a:spcAft>
                          <a:spcPts val="0"/>
                        </a:spcAft>
                      </a:pPr>
                      <a:r>
                        <a:rPr lang="en-US" sz="1800" b="1" dirty="0">
                          <a:solidFill>
                            <a:schemeClr val="bg1"/>
                          </a:solidFill>
                          <a:effectLst/>
                        </a:rPr>
                        <a:t>For </a:t>
                      </a:r>
                      <a:r>
                        <a:rPr lang="en-US" sz="1800" b="1" kern="1200" dirty="0">
                          <a:solidFill>
                            <a:schemeClr val="bg1"/>
                          </a:solidFill>
                          <a:effectLst/>
                        </a:rPr>
                        <a:t>Action</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Decision Maker</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0"/>
                  </a:ext>
                </a:extLst>
              </a:tr>
              <a:tr h="810535">
                <a:tc>
                  <a:txBody>
                    <a:bodyPr/>
                    <a:lstStyle/>
                    <a:p>
                      <a:pPr marL="0" marR="0" algn="l" eaLnBrk="0" fontAlgn="base" hangingPunct="0">
                        <a:spcBef>
                          <a:spcPts val="430"/>
                        </a:spcBef>
                        <a:spcAft>
                          <a:spcPts val="0"/>
                        </a:spcAft>
                      </a:pPr>
                      <a:r>
                        <a:rPr lang="en-US" sz="1600" kern="1200" dirty="0">
                          <a:solidFill>
                            <a:schemeClr val="bg1"/>
                          </a:solidFill>
                          <a:effectLst/>
                        </a:rPr>
                        <a:t>Merit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smtClean="0">
                          <a:solidFill>
                            <a:schemeClr val="bg1"/>
                          </a:solidFill>
                          <a:effectLst/>
                        </a:rPr>
                        <a:t>Supervisor </a:t>
                      </a:r>
                      <a:r>
                        <a:rPr lang="en-US" sz="1600" kern="1200" dirty="0" smtClean="0">
                          <a:solidFill>
                            <a:schemeClr val="bg1"/>
                          </a:solidFill>
                          <a:effectLst/>
                          <a:sym typeface="Wingdings" panose="05000000000000000000" pitchFamily="2" charset="2"/>
                        </a:rPr>
                        <a: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a:solidFill>
                            <a:schemeClr val="bg1"/>
                          </a:solidFill>
                          <a:effectLst/>
                        </a:rPr>
                        <a:t> </a:t>
                      </a:r>
                      <a:r>
                        <a:rPr lang="en-US" sz="1600" kern="1200" dirty="0" smtClean="0">
                          <a:solidFill>
                            <a:schemeClr val="bg1"/>
                          </a:solidFill>
                          <a:effectLst/>
                        </a:rPr>
                        <a:t>PRC </a:t>
                      </a:r>
                      <a:r>
                        <a:rPr lang="en-US" sz="1600" kern="1200" dirty="0" smtClean="0">
                          <a:solidFill>
                            <a:schemeClr val="bg1"/>
                          </a:solidFill>
                          <a:effectLst/>
                          <a:sym typeface="Wingdings" panose="05000000000000000000" pitchFamily="2" charset="2"/>
                        </a:rPr>
                        <a:t></a:t>
                      </a: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1"/>
                  </a:ext>
                </a:extLst>
              </a:tr>
              <a:tr h="891589">
                <a:tc>
                  <a:txBody>
                    <a:bodyPr/>
                    <a:lstStyle/>
                    <a:p>
                      <a:pPr marL="0" marR="0" algn="l" eaLnBrk="0" fontAlgn="base" hangingPunct="0">
                        <a:spcBef>
                          <a:spcPts val="430"/>
                        </a:spcBef>
                        <a:spcAft>
                          <a:spcPts val="0"/>
                        </a:spcAft>
                      </a:pPr>
                      <a:r>
                        <a:rPr lang="en-US" sz="1600" kern="1200" dirty="0">
                          <a:solidFill>
                            <a:schemeClr val="bg1"/>
                          </a:solidFill>
                          <a:effectLst/>
                        </a:rPr>
                        <a:t>Acceleration</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smtClean="0">
                          <a:solidFill>
                            <a:schemeClr val="bg1"/>
                          </a:solidFill>
                          <a:effectLst/>
                        </a:rPr>
                        <a:t>Supervisor </a:t>
                      </a:r>
                      <a:r>
                        <a:rPr lang="en-US" sz="1600" kern="1200" dirty="0" smtClean="0">
                          <a:solidFill>
                            <a:schemeClr val="bg1"/>
                          </a:solidFill>
                          <a:effectLst/>
                          <a:sym typeface="Wingdings" panose="05000000000000000000" pitchFamily="2" charset="2"/>
                        </a:rPr>
                        <a: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a:solidFill>
                            <a:schemeClr val="bg1"/>
                          </a:solidFill>
                          <a:effectLst/>
                        </a:rPr>
                        <a:t> </a:t>
                      </a:r>
                      <a:r>
                        <a:rPr lang="en-US" sz="1600" kern="1200" dirty="0" smtClean="0">
                          <a:solidFill>
                            <a:schemeClr val="bg1"/>
                          </a:solidFill>
                          <a:effectLst/>
                        </a:rPr>
                        <a:t>PRC </a:t>
                      </a:r>
                      <a:r>
                        <a:rPr lang="en-US" sz="1600" kern="1200" dirty="0" smtClean="0">
                          <a:solidFill>
                            <a:schemeClr val="bg1"/>
                          </a:solidFill>
                          <a:effectLst/>
                          <a:sym typeface="Wingdings" panose="05000000000000000000" pitchFamily="2" charset="2"/>
                        </a:rPr>
                        <a:t></a:t>
                      </a: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2"/>
                  </a:ext>
                </a:extLst>
              </a:tr>
            </a:tbl>
          </a:graphicData>
        </a:graphic>
      </p:graphicFrame>
      <p:sp>
        <p:nvSpPr>
          <p:cNvPr id="4" name="Rectangle 3"/>
          <p:cNvSpPr/>
          <p:nvPr/>
        </p:nvSpPr>
        <p:spPr>
          <a:xfrm>
            <a:off x="928049" y="4127395"/>
            <a:ext cx="7242048" cy="830997"/>
          </a:xfrm>
          <a:prstGeom prst="rect">
            <a:avLst/>
          </a:prstGeom>
        </p:spPr>
        <p:txBody>
          <a:bodyPr wrap="square">
            <a:spAutoFit/>
          </a:bodyPr>
          <a:lstStyle/>
          <a:p>
            <a:r>
              <a:rPr lang="en-US" sz="1600" b="1" dirty="0" smtClean="0"/>
              <a:t>Indefinite Status:  </a:t>
            </a:r>
          </a:p>
          <a:p>
            <a:r>
              <a:rPr lang="en-US" sz="1600" dirty="0" smtClean="0"/>
              <a:t>Academic </a:t>
            </a:r>
            <a:r>
              <a:rPr lang="en-US" sz="1600" dirty="0"/>
              <a:t>Coordinators and </a:t>
            </a:r>
            <a:r>
              <a:rPr lang="en-US" sz="1600" dirty="0" smtClean="0"/>
              <a:t>Administrators </a:t>
            </a:r>
            <a:r>
              <a:rPr lang="en-US" sz="1600" dirty="0"/>
              <a:t>are not eligible for indefinite </a:t>
            </a:r>
            <a:r>
              <a:rPr lang="en-US" sz="1600" dirty="0" smtClean="0"/>
              <a:t>status unless obtained through a previous Advisor appointment.</a:t>
            </a:r>
            <a:endParaRPr lang="en-US" sz="1600" dirty="0"/>
          </a:p>
        </p:txBody>
      </p:sp>
    </p:spTree>
    <p:extLst>
      <p:ext uri="{BB962C8B-B14F-4D97-AF65-F5344CB8AC3E}">
        <p14:creationId xmlns:p14="http://schemas.microsoft.com/office/powerpoint/2010/main" val="13395838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928048" y="385478"/>
            <a:ext cx="7242049" cy="1353998"/>
          </a:xfrm>
        </p:spPr>
        <p:txBody>
          <a:bodyPr rtlCol="0">
            <a:noAutofit/>
          </a:bodyPr>
          <a:lstStyle/>
          <a:p>
            <a:pPr>
              <a:defRPr/>
            </a:pPr>
            <a:r>
              <a:rPr lang="en-US" sz="3200" dirty="0" smtClean="0">
                <a:solidFill>
                  <a:srgbClr val="1740C3"/>
                </a:solidFill>
                <a:ea typeface="ＭＳ Ｐゴシック"/>
                <a:cs typeface="ＭＳ Ｐゴシック"/>
              </a:rPr>
              <a:t>Project Scientist, Professional Researcher, Research Specialist</a:t>
            </a:r>
            <a:br>
              <a:rPr lang="en-US" sz="3200" dirty="0" smtClean="0">
                <a:solidFill>
                  <a:srgbClr val="1740C3"/>
                </a:solidFill>
                <a:ea typeface="ＭＳ Ｐゴシック"/>
                <a:cs typeface="ＭＳ Ｐゴシック"/>
              </a:rPr>
            </a:br>
            <a:endParaRPr lang="en-US" sz="3200" dirty="0">
              <a:solidFill>
                <a:srgbClr val="1740C3"/>
              </a:solidFill>
              <a:ea typeface="ＭＳ Ｐゴシック"/>
              <a:cs typeface="ＭＳ Ｐゴシック"/>
            </a:endParaRPr>
          </a:p>
        </p:txBody>
      </p:sp>
      <p:graphicFrame>
        <p:nvGraphicFramePr>
          <p:cNvPr id="3" name="Table 2"/>
          <p:cNvGraphicFramePr>
            <a:graphicFrameLocks noGrp="1"/>
          </p:cNvGraphicFramePr>
          <p:nvPr>
            <p:extLst>
              <p:ext uri="{D42A27DB-BD31-4B8C-83A1-F6EECF244321}">
                <p14:modId xmlns:p14="http://schemas.microsoft.com/office/powerpoint/2010/main" val="4160224478"/>
              </p:ext>
            </p:extLst>
          </p:nvPr>
        </p:nvGraphicFramePr>
        <p:xfrm>
          <a:off x="943093" y="1347503"/>
          <a:ext cx="7242048" cy="3663359"/>
        </p:xfrm>
        <a:graphic>
          <a:graphicData uri="http://schemas.openxmlformats.org/drawingml/2006/table">
            <a:tbl>
              <a:tblPr>
                <a:tableStyleId>{5C22544A-7EE6-4342-B048-85BDC9FD1C3A}</a:tableStyleId>
              </a:tblPr>
              <a:tblGrid>
                <a:gridCol w="1781543">
                  <a:extLst>
                    <a:ext uri="{9D8B030D-6E8A-4147-A177-3AD203B41FA5}">
                      <a16:colId xmlns:a16="http://schemas.microsoft.com/office/drawing/2014/main" val="20000"/>
                    </a:ext>
                  </a:extLst>
                </a:gridCol>
                <a:gridCol w="1739578">
                  <a:extLst>
                    <a:ext uri="{9D8B030D-6E8A-4147-A177-3AD203B41FA5}">
                      <a16:colId xmlns:a16="http://schemas.microsoft.com/office/drawing/2014/main" val="20001"/>
                    </a:ext>
                  </a:extLst>
                </a:gridCol>
                <a:gridCol w="1214651">
                  <a:extLst>
                    <a:ext uri="{9D8B030D-6E8A-4147-A177-3AD203B41FA5}">
                      <a16:colId xmlns:a16="http://schemas.microsoft.com/office/drawing/2014/main" val="20002"/>
                    </a:ext>
                  </a:extLst>
                </a:gridCol>
                <a:gridCol w="2506276">
                  <a:extLst>
                    <a:ext uri="{9D8B030D-6E8A-4147-A177-3AD203B41FA5}">
                      <a16:colId xmlns:a16="http://schemas.microsoft.com/office/drawing/2014/main" val="20003"/>
                    </a:ext>
                  </a:extLst>
                </a:gridCol>
              </a:tblGrid>
              <a:tr h="599795">
                <a:tc>
                  <a:txBody>
                    <a:bodyPr/>
                    <a:lstStyle/>
                    <a:p>
                      <a:pPr marL="0" marR="0" algn="ctr" eaLnBrk="0" fontAlgn="base" hangingPunct="0">
                        <a:spcBef>
                          <a:spcPts val="385"/>
                        </a:spcBef>
                        <a:spcAft>
                          <a:spcPts val="0"/>
                        </a:spcAft>
                      </a:pPr>
                      <a:r>
                        <a:rPr lang="en-US" sz="1800" b="1" dirty="0">
                          <a:solidFill>
                            <a:schemeClr val="bg1"/>
                          </a:solidFill>
                          <a:effectLst/>
                        </a:rPr>
                        <a:t>For </a:t>
                      </a:r>
                      <a:r>
                        <a:rPr lang="en-US" sz="1800" b="1" kern="1200" dirty="0">
                          <a:solidFill>
                            <a:schemeClr val="bg1"/>
                          </a:solidFill>
                          <a:effectLst/>
                        </a:rPr>
                        <a:t>Action</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To</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ctr" eaLnBrk="0" fontAlgn="base" hangingPunct="0">
                        <a:spcBef>
                          <a:spcPts val="385"/>
                        </a:spcBef>
                        <a:spcAft>
                          <a:spcPts val="0"/>
                        </a:spcAft>
                      </a:pPr>
                      <a:r>
                        <a:rPr lang="en-US" sz="1800" b="1" kern="1200" dirty="0">
                          <a:solidFill>
                            <a:schemeClr val="bg1"/>
                          </a:solidFill>
                          <a:effectLst/>
                        </a:rPr>
                        <a:t>Decision Maker</a:t>
                      </a:r>
                      <a:endParaRPr lang="en-US" sz="1800" b="1"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0"/>
                  </a:ext>
                </a:extLst>
              </a:tr>
              <a:tr h="810535">
                <a:tc>
                  <a:txBody>
                    <a:bodyPr/>
                    <a:lstStyle/>
                    <a:p>
                      <a:pPr marL="0" marR="0" algn="l" eaLnBrk="0" fontAlgn="base" hangingPunct="0">
                        <a:spcBef>
                          <a:spcPts val="430"/>
                        </a:spcBef>
                        <a:spcAft>
                          <a:spcPts val="0"/>
                        </a:spcAft>
                      </a:pPr>
                      <a:r>
                        <a:rPr lang="en-US" sz="1600" kern="1200" dirty="0">
                          <a:solidFill>
                            <a:schemeClr val="bg1"/>
                          </a:solidFill>
                          <a:effectLst/>
                        </a:rPr>
                        <a:t>Merit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smtClean="0">
                          <a:solidFill>
                            <a:schemeClr val="bg1"/>
                          </a:solidFill>
                          <a:effectLst/>
                        </a:rPr>
                        <a:t>Supervisor </a:t>
                      </a:r>
                      <a:r>
                        <a:rPr lang="en-US" sz="1600" kern="1200" dirty="0" smtClean="0">
                          <a:solidFill>
                            <a:schemeClr val="bg1"/>
                          </a:solidFill>
                          <a:effectLst/>
                          <a:sym typeface="Wingdings" panose="05000000000000000000" pitchFamily="2" charset="2"/>
                        </a:rPr>
                        <a: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a:solidFill>
                            <a:schemeClr val="bg1"/>
                          </a:solidFill>
                          <a:effectLst/>
                        </a:rPr>
                        <a:t> </a:t>
                      </a:r>
                      <a:r>
                        <a:rPr lang="en-US" sz="1600" kern="1200" dirty="0" smtClean="0">
                          <a:solidFill>
                            <a:schemeClr val="bg1"/>
                          </a:solidFill>
                          <a:effectLst/>
                        </a:rPr>
                        <a:t>PRC </a:t>
                      </a:r>
                      <a:r>
                        <a:rPr lang="en-US" sz="1600" kern="1200" dirty="0" smtClean="0">
                          <a:solidFill>
                            <a:schemeClr val="bg1"/>
                          </a:solidFill>
                          <a:effectLst/>
                          <a:sym typeface="Wingdings" panose="05000000000000000000" pitchFamily="2" charset="2"/>
                        </a:rPr>
                        <a:t></a:t>
                      </a: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1"/>
                  </a:ext>
                </a:extLst>
              </a:tr>
              <a:tr h="891589">
                <a:tc>
                  <a:txBody>
                    <a:bodyPr/>
                    <a:lstStyle/>
                    <a:p>
                      <a:pPr marL="0" marR="0" algn="l" eaLnBrk="0" fontAlgn="base" hangingPunct="0">
                        <a:spcBef>
                          <a:spcPts val="430"/>
                        </a:spcBef>
                        <a:spcAft>
                          <a:spcPts val="0"/>
                        </a:spcAft>
                      </a:pPr>
                      <a:r>
                        <a:rPr lang="en-US" sz="1600" kern="1200" dirty="0">
                          <a:solidFill>
                            <a:schemeClr val="bg1"/>
                          </a:solidFill>
                          <a:effectLst/>
                        </a:rPr>
                        <a:t>Acceleration</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smtClean="0">
                          <a:solidFill>
                            <a:schemeClr val="bg1"/>
                          </a:solidFill>
                          <a:effectLst/>
                        </a:rPr>
                        <a:t>Supervisor </a:t>
                      </a:r>
                      <a:r>
                        <a:rPr lang="en-US" sz="1600" kern="1200" dirty="0" smtClean="0">
                          <a:solidFill>
                            <a:schemeClr val="bg1"/>
                          </a:solidFill>
                          <a:effectLst/>
                          <a:sym typeface="Wingdings" panose="05000000000000000000" pitchFamily="2" charset="2"/>
                        </a:rPr>
                        <a: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a:solidFill>
                            <a:schemeClr val="bg1"/>
                          </a:solidFill>
                          <a:effectLst/>
                        </a:rPr>
                        <a:t> </a:t>
                      </a:r>
                      <a:r>
                        <a:rPr lang="en-US" sz="1600" kern="1200" dirty="0" smtClean="0">
                          <a:solidFill>
                            <a:schemeClr val="bg1"/>
                          </a:solidFill>
                          <a:effectLst/>
                        </a:rPr>
                        <a:t>PRC </a:t>
                      </a:r>
                      <a:r>
                        <a:rPr lang="en-US" sz="1600" kern="1200" dirty="0" smtClean="0">
                          <a:solidFill>
                            <a:schemeClr val="bg1"/>
                          </a:solidFill>
                          <a:effectLst/>
                          <a:sym typeface="Wingdings" panose="05000000000000000000" pitchFamily="2" charset="2"/>
                        </a:rPr>
                        <a:t></a:t>
                      </a: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2"/>
                  </a:ext>
                </a:extLst>
              </a:tr>
              <a:tr h="891589">
                <a:tc>
                  <a:txBody>
                    <a:bodyPr/>
                    <a:lstStyle/>
                    <a:p>
                      <a:pPr marL="0" marR="0" algn="l" eaLnBrk="0" fontAlgn="base" hangingPunct="0">
                        <a:spcBef>
                          <a:spcPts val="430"/>
                        </a:spcBef>
                        <a:spcAft>
                          <a:spcPts val="0"/>
                        </a:spcAft>
                      </a:pPr>
                      <a:r>
                        <a:rPr lang="en-US" sz="1600" dirty="0" smtClean="0">
                          <a:solidFill>
                            <a:schemeClr val="bg1"/>
                          </a:solidFill>
                          <a:effectLst/>
                          <a:latin typeface="Times New Roman"/>
                          <a:ea typeface="Times New Roman"/>
                        </a:rPr>
                        <a:t>Merit</a:t>
                      </a:r>
                      <a:r>
                        <a:rPr lang="en-US" sz="1600" baseline="0" dirty="0" smtClean="0">
                          <a:solidFill>
                            <a:schemeClr val="bg1"/>
                          </a:solidFill>
                          <a:effectLst/>
                          <a:latin typeface="Times New Roman"/>
                          <a:ea typeface="Times New Roman"/>
                        </a:rPr>
                        <a:t> Step VI, or Above Scale</a:t>
                      </a:r>
                    </a:p>
                    <a:p>
                      <a:pPr marL="0" marR="0" algn="l" eaLnBrk="0" fontAlgn="base" hangingPunct="0">
                        <a:spcBef>
                          <a:spcPts val="430"/>
                        </a:spcBef>
                        <a:spcAft>
                          <a:spcPts val="0"/>
                        </a:spcAft>
                      </a:pPr>
                      <a:r>
                        <a:rPr lang="en-US" sz="1600" baseline="0" dirty="0" smtClean="0">
                          <a:solidFill>
                            <a:schemeClr val="bg1"/>
                          </a:solidFill>
                          <a:effectLst/>
                          <a:latin typeface="Times New Roman"/>
                          <a:ea typeface="Times New Roman"/>
                        </a:rPr>
                        <a:t>Prof Research , Project Scientist &amp; Research Specialist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algn="l" eaLnBrk="0" fontAlgn="base" hangingPunct="0">
                        <a:spcBef>
                          <a:spcPts val="430"/>
                        </a:spcBef>
                        <a:spcAft>
                          <a:spcPts val="0"/>
                        </a:spcAft>
                      </a:pPr>
                      <a:r>
                        <a:rPr lang="en-US" sz="1600" kern="1200" dirty="0" smtClean="0">
                          <a:solidFill>
                            <a:schemeClr val="bg1"/>
                          </a:solidFill>
                          <a:effectLst/>
                        </a:rPr>
                        <a:t>Supervisor </a:t>
                      </a:r>
                      <a:r>
                        <a:rPr lang="en-US" sz="1600" kern="1200" dirty="0" smtClean="0">
                          <a:solidFill>
                            <a:schemeClr val="bg1"/>
                          </a:solidFill>
                          <a:effectLst/>
                          <a:sym typeface="Wingdings" panose="05000000000000000000" pitchFamily="2" charset="2"/>
                        </a:rPr>
                        <a: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bg1"/>
                          </a:solidFill>
                          <a:effectLst/>
                        </a:rPr>
                        <a:t>Ad Hoc </a:t>
                      </a:r>
                      <a:r>
                        <a:rPr lang="en-US" sz="1600" kern="1200" dirty="0" smtClean="0">
                          <a:solidFill>
                            <a:schemeClr val="bg1"/>
                          </a:solidFill>
                          <a:effectLst/>
                          <a:sym typeface="Wingdings" panose="05000000000000000000" pitchFamily="2" charset="2"/>
                        </a:rPr>
                        <a:t></a:t>
                      </a:r>
                      <a:r>
                        <a:rPr lang="en-US" sz="1600" kern="1200" dirty="0" smtClean="0">
                          <a:solidFill>
                            <a:schemeClr val="bg1"/>
                          </a:solidFill>
                          <a:effectLst/>
                        </a:rPr>
                        <a:t>       PRC</a:t>
                      </a:r>
                      <a:r>
                        <a:rPr lang="en-US" sz="1600" kern="1200" baseline="0" dirty="0" smtClean="0">
                          <a:solidFill>
                            <a:schemeClr val="bg1"/>
                          </a:solidFill>
                          <a:effectLst/>
                        </a:rPr>
                        <a:t> </a:t>
                      </a:r>
                      <a:r>
                        <a:rPr lang="en-US" sz="1600" kern="1200" baseline="0" dirty="0" smtClean="0">
                          <a:solidFill>
                            <a:schemeClr val="bg1"/>
                          </a:solidFill>
                          <a:effectLst/>
                          <a:sym typeface="Wingdings" panose="05000000000000000000" pitchFamily="2" charset="2"/>
                        </a:rPr>
                        <a:t></a:t>
                      </a:r>
                      <a:endParaRPr lang="en-US" sz="1600" dirty="0" smtClean="0">
                        <a:solidFill>
                          <a:schemeClr val="bg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bg1"/>
                          </a:solidFill>
                          <a:effectLst/>
                        </a:rPr>
                        <a:t>    </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tc>
                  <a:txBody>
                    <a:bodyPr/>
                    <a:lstStyle/>
                    <a:p>
                      <a:pPr marL="0" marR="0" eaLnBrk="0" fontAlgn="base" hangingPunct="0">
                        <a:spcBef>
                          <a:spcPts val="430"/>
                        </a:spcBef>
                        <a:spcAft>
                          <a:spcPts val="0"/>
                        </a:spcAft>
                      </a:pPr>
                      <a:r>
                        <a:rPr lang="en-US" sz="1600" kern="1200" dirty="0">
                          <a:solidFill>
                            <a:schemeClr val="bg1"/>
                          </a:solidFill>
                          <a:effectLst/>
                        </a:rPr>
                        <a:t>Associate Vice President</a:t>
                      </a:r>
                      <a:endParaRPr lang="en-US" sz="1600" dirty="0">
                        <a:solidFill>
                          <a:schemeClr val="bg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45FE6"/>
                    </a:solidFill>
                  </a:tcPr>
                </a:tc>
                <a:extLst>
                  <a:ext uri="{0D108BD9-81ED-4DB2-BD59-A6C34878D82A}">
                    <a16:rowId xmlns:a16="http://schemas.microsoft.com/office/drawing/2014/main" val="10003"/>
                  </a:ext>
                </a:extLst>
              </a:tr>
            </a:tbl>
          </a:graphicData>
        </a:graphic>
      </p:graphicFrame>
      <p:sp>
        <p:nvSpPr>
          <p:cNvPr id="2" name="Rectangle 1"/>
          <p:cNvSpPr/>
          <p:nvPr/>
        </p:nvSpPr>
        <p:spPr>
          <a:xfrm>
            <a:off x="1103586" y="5053799"/>
            <a:ext cx="6921062" cy="830997"/>
          </a:xfrm>
          <a:prstGeom prst="rect">
            <a:avLst/>
          </a:prstGeom>
        </p:spPr>
        <p:txBody>
          <a:bodyPr wrap="square">
            <a:spAutoFit/>
          </a:bodyPr>
          <a:lstStyle/>
          <a:p>
            <a:r>
              <a:rPr lang="en-US" sz="1600" dirty="0" smtClean="0"/>
              <a:t>These series are </a:t>
            </a:r>
            <a:r>
              <a:rPr lang="en-US" sz="1600" dirty="0"/>
              <a:t>not eligible for indefinite </a:t>
            </a:r>
            <a:r>
              <a:rPr lang="en-US" sz="1600" dirty="0" smtClean="0"/>
              <a:t>status</a:t>
            </a:r>
          </a:p>
          <a:p>
            <a:r>
              <a:rPr lang="en-US" sz="1600" b="1" dirty="0"/>
              <a:t>Ad Hoc Committees </a:t>
            </a:r>
            <a:r>
              <a:rPr lang="en-US" sz="1600" dirty="0"/>
              <a:t>to be developed for specific </a:t>
            </a:r>
            <a:r>
              <a:rPr lang="en-US" sz="1600" dirty="0" smtClean="0"/>
              <a:t>actions; Professional Research &amp; Project Scientist FT Step VI &amp; AS (career reviews):</a:t>
            </a:r>
            <a:endParaRPr lang="en-US" sz="1600" dirty="0"/>
          </a:p>
        </p:txBody>
      </p:sp>
    </p:spTree>
    <p:extLst>
      <p:ext uri="{BB962C8B-B14F-4D97-AF65-F5344CB8AC3E}">
        <p14:creationId xmlns:p14="http://schemas.microsoft.com/office/powerpoint/2010/main" val="12877715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383761" y="314109"/>
            <a:ext cx="8265226" cy="1434255"/>
          </a:xfrm>
        </p:spPr>
        <p:txBody>
          <a:bodyPr rtlCol="0">
            <a:noAutofit/>
          </a:bodyPr>
          <a:lstStyle/>
          <a:p>
            <a:pPr>
              <a:defRPr/>
            </a:pPr>
            <a:r>
              <a:rPr lang="en-US" sz="3600" dirty="0" smtClean="0">
                <a:solidFill>
                  <a:srgbClr val="1740C3"/>
                </a:solidFill>
              </a:rPr>
              <a:t> </a:t>
            </a:r>
            <a:r>
              <a:rPr lang="en-US" sz="3200" dirty="0">
                <a:solidFill>
                  <a:srgbClr val="1740C3"/>
                </a:solidFill>
                <a:ea typeface="ＭＳ Ｐゴシック"/>
                <a:cs typeface="ＭＳ Ｐゴシック"/>
              </a:rPr>
              <a:t>For </a:t>
            </a:r>
            <a:r>
              <a:rPr lang="en-US" sz="3200" dirty="0" smtClean="0">
                <a:solidFill>
                  <a:srgbClr val="1740C3"/>
                </a:solidFill>
                <a:ea typeface="ＭＳ Ｐゴシック"/>
                <a:cs typeface="ＭＳ Ｐゴシック"/>
              </a:rPr>
              <a:t>Academics </a:t>
            </a:r>
            <a:r>
              <a:rPr lang="en-US" sz="3200" dirty="0">
                <a:solidFill>
                  <a:srgbClr val="1740C3"/>
                </a:solidFill>
                <a:ea typeface="ＭＳ Ｐゴシック"/>
                <a:cs typeface="ＭＳ Ｐゴシック"/>
              </a:rPr>
              <a:t>with </a:t>
            </a:r>
            <a:r>
              <a:rPr lang="en-US" sz="3200" dirty="0" smtClean="0">
                <a:solidFill>
                  <a:srgbClr val="1740C3"/>
                </a:solidFill>
                <a:ea typeface="ＭＳ Ｐゴシック"/>
                <a:cs typeface="ＭＳ Ｐゴシック"/>
              </a:rPr>
              <a:t/>
            </a:r>
            <a:br>
              <a:rPr lang="en-US" sz="3200" dirty="0" smtClean="0">
                <a:solidFill>
                  <a:srgbClr val="1740C3"/>
                </a:solidFill>
                <a:ea typeface="ＭＳ Ｐゴシック"/>
                <a:cs typeface="ＭＳ Ｐゴシック"/>
              </a:rPr>
            </a:br>
            <a:r>
              <a:rPr lang="en-US" sz="3200" dirty="0" smtClean="0">
                <a:solidFill>
                  <a:srgbClr val="1740C3"/>
                </a:solidFill>
                <a:ea typeface="ＭＳ Ｐゴシック"/>
                <a:cs typeface="ＭＳ Ｐゴシック"/>
              </a:rPr>
              <a:t>Statewide Program </a:t>
            </a:r>
            <a:r>
              <a:rPr lang="en-US" sz="3200" dirty="0">
                <a:solidFill>
                  <a:srgbClr val="1740C3"/>
                </a:solidFill>
                <a:ea typeface="ＭＳ Ｐゴシック"/>
                <a:cs typeface="ＭＳ Ｐゴシック"/>
              </a:rPr>
              <a:t>Affiliation </a:t>
            </a:r>
            <a:r>
              <a:rPr lang="en-US" sz="3200" dirty="0" smtClean="0">
                <a:solidFill>
                  <a:srgbClr val="1740C3"/>
                </a:solidFill>
                <a:ea typeface="ＭＳ Ｐゴシック"/>
                <a:cs typeface="ＭＳ Ｐゴシック"/>
              </a:rPr>
              <a:t/>
            </a:r>
            <a:br>
              <a:rPr lang="en-US" sz="3200" dirty="0" smtClean="0">
                <a:solidFill>
                  <a:srgbClr val="1740C3"/>
                </a:solidFill>
                <a:ea typeface="ＭＳ Ｐゴシック"/>
                <a:cs typeface="ＭＳ Ｐゴシック"/>
              </a:rPr>
            </a:br>
            <a:r>
              <a:rPr lang="en-US" sz="3200" dirty="0" smtClean="0">
                <a:solidFill>
                  <a:srgbClr val="1740C3"/>
                </a:solidFill>
                <a:ea typeface="ＭＳ Ｐゴシック"/>
                <a:cs typeface="ＭＳ Ｐゴシック"/>
              </a:rPr>
              <a:t>(</a:t>
            </a:r>
            <a:r>
              <a:rPr lang="en-US" sz="3200" dirty="0">
                <a:solidFill>
                  <a:srgbClr val="1740C3"/>
                </a:solidFill>
                <a:ea typeface="ＭＳ Ｐゴシック"/>
                <a:cs typeface="ＭＳ Ｐゴシック"/>
              </a:rPr>
              <a:t>IPM, MG, </a:t>
            </a:r>
            <a:r>
              <a:rPr lang="en-US" sz="3200" dirty="0" smtClean="0">
                <a:solidFill>
                  <a:srgbClr val="1740C3"/>
                </a:solidFill>
                <a:ea typeface="ＭＳ Ｐゴシック"/>
                <a:cs typeface="ＭＳ Ｐゴシック"/>
              </a:rPr>
              <a:t>YFC, NPI, etc.)</a:t>
            </a:r>
            <a:endParaRPr lang="en-US" sz="3200" dirty="0">
              <a:solidFill>
                <a:srgbClr val="1740C3"/>
              </a:solidFill>
              <a:ea typeface="ＭＳ Ｐゴシック"/>
              <a:cs typeface="ＭＳ Ｐゴシック"/>
            </a:endParaRPr>
          </a:p>
        </p:txBody>
      </p:sp>
      <p:sp>
        <p:nvSpPr>
          <p:cNvPr id="20483" name="Rectangle 3"/>
          <p:cNvSpPr>
            <a:spLocks noGrp="1" noChangeArrowheads="1"/>
          </p:cNvSpPr>
          <p:nvPr>
            <p:ph type="body" idx="4294967295"/>
          </p:nvPr>
        </p:nvSpPr>
        <p:spPr>
          <a:xfrm>
            <a:off x="789292" y="1956185"/>
            <a:ext cx="7287904" cy="3794077"/>
          </a:xfrm>
        </p:spPr>
        <p:txBody>
          <a:bodyPr/>
          <a:lstStyle/>
          <a:p>
            <a:pPr eaLnBrk="1" hangingPunct="1">
              <a:spcBef>
                <a:spcPts val="0"/>
              </a:spcBef>
              <a:spcAft>
                <a:spcPts val="1800"/>
              </a:spcAft>
            </a:pPr>
            <a:r>
              <a:rPr lang="en-US" sz="2000" dirty="0" smtClean="0"/>
              <a:t>UC ANR Leaders are committed to strengthening UCCE as a statewide program developed and delivered locally.</a:t>
            </a:r>
          </a:p>
          <a:p>
            <a:pPr eaLnBrk="1" hangingPunct="1">
              <a:spcBef>
                <a:spcPts val="0"/>
              </a:spcBef>
              <a:spcAft>
                <a:spcPts val="1800"/>
              </a:spcAft>
            </a:pPr>
            <a:r>
              <a:rPr lang="en-US" sz="2000" dirty="0" smtClean="0"/>
              <a:t>Providing input from both the local supervisor and the Statewide Program Director supports this alignment.</a:t>
            </a:r>
          </a:p>
          <a:p>
            <a:pPr eaLnBrk="1" hangingPunct="1">
              <a:spcBef>
                <a:spcPts val="0"/>
              </a:spcBef>
              <a:spcAft>
                <a:spcPts val="1800"/>
              </a:spcAft>
            </a:pPr>
            <a:r>
              <a:rPr lang="en-US" sz="2000" dirty="0" smtClean="0"/>
              <a:t>The input from the Statewide Program Director is to provide integration towards statewide outcomes/impacts and mentoring/coaching/support.</a:t>
            </a:r>
          </a:p>
          <a:p>
            <a:pPr eaLnBrk="1" hangingPunct="1">
              <a:spcBef>
                <a:spcPts val="0"/>
              </a:spcBef>
              <a:spcAft>
                <a:spcPts val="1800"/>
              </a:spcAft>
            </a:pPr>
            <a:r>
              <a:rPr lang="en-US" sz="2000" dirty="0" smtClean="0"/>
              <a:t>The goal is to seek balance between local priorities and statewide goals.</a:t>
            </a:r>
            <a:endParaRPr lang="en-US" sz="2800" dirty="0" smtClean="0"/>
          </a:p>
          <a:p>
            <a:pPr lvl="1" eaLnBrk="1" hangingPunct="1">
              <a:lnSpc>
                <a:spcPct val="90000"/>
              </a:lnSpc>
              <a:buFont typeface="Arial" charset="0"/>
              <a:buNone/>
            </a:pPr>
            <a:endParaRPr lang="en-US" dirty="0" smtClean="0"/>
          </a:p>
        </p:txBody>
      </p:sp>
    </p:spTree>
    <p:extLst>
      <p:ext uri="{BB962C8B-B14F-4D97-AF65-F5344CB8AC3E}">
        <p14:creationId xmlns:p14="http://schemas.microsoft.com/office/powerpoint/2010/main" val="2808096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789704" y="177653"/>
            <a:ext cx="7423245" cy="715962"/>
          </a:xfrm>
        </p:spPr>
        <p:txBody>
          <a:bodyPr/>
          <a:lstStyle/>
          <a:p>
            <a:pPr>
              <a:defRPr/>
            </a:pPr>
            <a:r>
              <a:rPr lang="en-US" dirty="0" smtClean="0"/>
              <a:t> </a:t>
            </a:r>
            <a:r>
              <a:rPr lang="en-US" sz="3600" dirty="0" smtClean="0">
                <a:solidFill>
                  <a:srgbClr val="1740C3"/>
                </a:solidFill>
                <a:ea typeface="ＭＳ Ｐゴシック"/>
                <a:cs typeface="ＭＳ Ｐゴシック"/>
              </a:rPr>
              <a:t>Decision Makers</a:t>
            </a:r>
            <a:endParaRPr lang="en-US" sz="3600" dirty="0">
              <a:solidFill>
                <a:srgbClr val="1740C3"/>
              </a:solidFill>
              <a:ea typeface="ＭＳ Ｐゴシック"/>
              <a:cs typeface="ＭＳ Ｐゴシック"/>
            </a:endParaRPr>
          </a:p>
        </p:txBody>
      </p:sp>
      <p:sp>
        <p:nvSpPr>
          <p:cNvPr id="21507" name="Rectangle 3"/>
          <p:cNvSpPr>
            <a:spLocks noGrp="1" noChangeArrowheads="1"/>
          </p:cNvSpPr>
          <p:nvPr>
            <p:ph type="body" idx="4294967295"/>
          </p:nvPr>
        </p:nvSpPr>
        <p:spPr>
          <a:xfrm>
            <a:off x="761995" y="1454730"/>
            <a:ext cx="7423245" cy="4114800"/>
          </a:xfrm>
        </p:spPr>
        <p:txBody>
          <a:bodyPr/>
          <a:lstStyle/>
          <a:p>
            <a:pPr>
              <a:spcBef>
                <a:spcPts val="0"/>
              </a:spcBef>
              <a:spcAft>
                <a:spcPts val="1800"/>
              </a:spcAft>
              <a:defRPr/>
            </a:pPr>
            <a:r>
              <a:rPr lang="en-US" sz="2800" dirty="0"/>
              <a:t>Associate Vice </a:t>
            </a:r>
            <a:r>
              <a:rPr lang="en-US" sz="2800" dirty="0" smtClean="0"/>
              <a:t>President Wendy Powers receives </a:t>
            </a:r>
            <a:r>
              <a:rPr lang="en-US" sz="2800" dirty="0"/>
              <a:t>all recommendations in order to make informed </a:t>
            </a:r>
            <a:r>
              <a:rPr lang="en-US" sz="2800" dirty="0" smtClean="0"/>
              <a:t>decisions</a:t>
            </a:r>
            <a:endParaRPr lang="en-US" sz="2800" dirty="0"/>
          </a:p>
          <a:p>
            <a:pPr>
              <a:spcBef>
                <a:spcPts val="0"/>
              </a:spcBef>
              <a:spcAft>
                <a:spcPts val="1800"/>
              </a:spcAft>
            </a:pPr>
            <a:r>
              <a:rPr lang="en-US" sz="2800" dirty="0" smtClean="0"/>
              <a:t>All appeals go to Vice President Glenda </a:t>
            </a:r>
            <a:r>
              <a:rPr lang="en-US" sz="2800" dirty="0" err="1" smtClean="0"/>
              <a:t>Humiston</a:t>
            </a:r>
            <a:endParaRPr lang="en-US" sz="2800" dirty="0" smtClean="0"/>
          </a:p>
          <a:p>
            <a:pPr lvl="1" eaLnBrk="1" hangingPunct="1">
              <a:lnSpc>
                <a:spcPct val="90000"/>
              </a:lnSpc>
              <a:buFont typeface="Arial" charset="0"/>
              <a:buNone/>
              <a:tabLst>
                <a:tab pos="401638" algn="l"/>
              </a:tabLst>
            </a:pPr>
            <a:endParaRPr lang="en-US" dirty="0" smtClean="0"/>
          </a:p>
        </p:txBody>
      </p:sp>
    </p:spTree>
    <p:extLst>
      <p:ext uri="{BB962C8B-B14F-4D97-AF65-F5344CB8AC3E}">
        <p14:creationId xmlns:p14="http://schemas.microsoft.com/office/powerpoint/2010/main" val="28729388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a:xfrm>
            <a:off x="609600" y="583625"/>
            <a:ext cx="7772400" cy="457200"/>
          </a:xfrm>
        </p:spPr>
        <p:txBody>
          <a:bodyPr rtlCol="0">
            <a:noAutofit/>
          </a:bodyPr>
          <a:lstStyle/>
          <a:p>
            <a:pPr eaLnBrk="1" fontAlgn="auto" hangingPunct="1">
              <a:spcAft>
                <a:spcPts val="0"/>
              </a:spcAft>
              <a:defRPr/>
            </a:pPr>
            <a:r>
              <a:rPr lang="en-US" sz="3600" dirty="0" smtClean="0">
                <a:solidFill>
                  <a:srgbClr val="1740C3"/>
                </a:solidFill>
              </a:rPr>
              <a:t>Important Dates</a:t>
            </a:r>
          </a:p>
        </p:txBody>
      </p:sp>
      <p:graphicFrame>
        <p:nvGraphicFramePr>
          <p:cNvPr id="105582" name="Group 110"/>
          <p:cNvGraphicFramePr>
            <a:graphicFrameLocks noGrp="1"/>
          </p:cNvGraphicFramePr>
          <p:nvPr>
            <p:ph type="tbl" idx="4294967295"/>
            <p:extLst>
              <p:ext uri="{D42A27DB-BD31-4B8C-83A1-F6EECF244321}">
                <p14:modId xmlns:p14="http://schemas.microsoft.com/office/powerpoint/2010/main" val="3727131103"/>
              </p:ext>
            </p:extLst>
          </p:nvPr>
        </p:nvGraphicFramePr>
        <p:xfrm>
          <a:off x="427772" y="1603349"/>
          <a:ext cx="8344753" cy="3645979"/>
        </p:xfrm>
        <a:graphic>
          <a:graphicData uri="http://schemas.openxmlformats.org/drawingml/2006/table">
            <a:tbl>
              <a:tblPr>
                <a:tableStyleId>{22838BEF-8BB2-4498-84A7-C5851F593DF1}</a:tableStyleId>
              </a:tblPr>
              <a:tblGrid>
                <a:gridCol w="3738639">
                  <a:extLst>
                    <a:ext uri="{9D8B030D-6E8A-4147-A177-3AD203B41FA5}">
                      <a16:colId xmlns:a16="http://schemas.microsoft.com/office/drawing/2014/main" val="20000"/>
                    </a:ext>
                  </a:extLst>
                </a:gridCol>
                <a:gridCol w="1330603">
                  <a:extLst>
                    <a:ext uri="{9D8B030D-6E8A-4147-A177-3AD203B41FA5}">
                      <a16:colId xmlns:a16="http://schemas.microsoft.com/office/drawing/2014/main" val="20001"/>
                    </a:ext>
                  </a:extLst>
                </a:gridCol>
                <a:gridCol w="3275511">
                  <a:extLst>
                    <a:ext uri="{9D8B030D-6E8A-4147-A177-3AD203B41FA5}">
                      <a16:colId xmlns:a16="http://schemas.microsoft.com/office/drawing/2014/main" val="20002"/>
                    </a:ext>
                  </a:extLst>
                </a:gridCol>
              </a:tblGrid>
              <a:tr h="308962">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1600" u="none" strike="noStrike" cap="none" normalizeH="0" baseline="0" dirty="0" smtClean="0">
                          <a:ln>
                            <a:noFill/>
                          </a:ln>
                          <a:effectLst/>
                        </a:rPr>
                        <a:t>Topic</a:t>
                      </a:r>
                      <a:endParaRPr kumimoji="0" lang="en-US" sz="1600" b="1"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bg2">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1600" u="none" strike="noStrike" cap="none" normalizeH="0" baseline="0" dirty="0" smtClean="0">
                          <a:ln>
                            <a:noFill/>
                          </a:ln>
                          <a:effectLst/>
                        </a:rPr>
                        <a:t>Date Due</a:t>
                      </a:r>
                      <a:endParaRPr kumimoji="0" lang="en-US" sz="1600" b="1"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bg2">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1600" u="none" strike="noStrike" cap="none" normalizeH="0" baseline="0" dirty="0" smtClean="0">
                          <a:ln>
                            <a:noFill/>
                          </a:ln>
                          <a:effectLst/>
                        </a:rPr>
                        <a:t>Action</a:t>
                      </a:r>
                      <a:endParaRPr kumimoji="0" lang="en-US" sz="1600" b="1"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bg2">
                        <a:lumMod val="90000"/>
                      </a:schemeClr>
                    </a:solidFill>
                  </a:tcPr>
                </a:tc>
                <a:extLst>
                  <a:ext uri="{0D108BD9-81ED-4DB2-BD59-A6C34878D82A}">
                    <a16:rowId xmlns:a16="http://schemas.microsoft.com/office/drawing/2014/main" val="10000"/>
                  </a:ext>
                </a:extLst>
              </a:tr>
              <a:tr h="1207603">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Deadline for Academics to submit names so supervisor may request Confidential Letters of Evaluation</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1/16/2018</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Directors/Supervisors send out requests for letters of evaluation for Academics</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extLst>
                  <a:ext uri="{0D108BD9-81ED-4DB2-BD59-A6C34878D82A}">
                    <a16:rowId xmlns:a16="http://schemas.microsoft.com/office/drawing/2014/main" val="10001"/>
                  </a:ext>
                </a:extLst>
              </a:tr>
              <a:tr h="365085">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PR Dossiers Due (this includes Goals)</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2/1/2018</a:t>
                      </a:r>
                      <a:endParaRPr kumimoji="0" lang="en-US" sz="2000" b="1"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Academic upload by 11:59 PM</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extLst>
                  <a:ext uri="{0D108BD9-81ED-4DB2-BD59-A6C34878D82A}">
                    <a16:rowId xmlns:a16="http://schemas.microsoft.com/office/drawing/2014/main" val="10002"/>
                  </a:ext>
                </a:extLst>
              </a:tr>
              <a:tr h="365085">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Confidential Letters</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3/10/2018</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Deadline for submission</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extLst>
                  <a:ext uri="{0D108BD9-81ED-4DB2-BD59-A6C34878D82A}">
                    <a16:rowId xmlns:a16="http://schemas.microsoft.com/office/drawing/2014/main" val="10003"/>
                  </a:ext>
                </a:extLst>
              </a:tr>
              <a:tr h="645925">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Review by supervisor for all actions – Upload into online system</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3/21/2018 </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bg1"/>
                          </a:solidFill>
                          <a:effectLst/>
                        </a:rPr>
                        <a:t>Director/Supervisor meets with academic first</a:t>
                      </a:r>
                      <a:endParaRPr kumimoji="0" lang="en-US" sz="2000" b="0" i="0" u="none" strike="noStrike" cap="none" normalizeH="0" baseline="0" dirty="0" smtClean="0">
                        <a:ln>
                          <a:noFill/>
                        </a:ln>
                        <a:solidFill>
                          <a:schemeClr val="bg1"/>
                        </a:solidFill>
                        <a:effectLst/>
                        <a:latin typeface="Verdana" pitchFamily="34" charset="0"/>
                      </a:endParaRPr>
                    </a:p>
                  </a:txBody>
                  <a:tcPr marT="45717" marB="45717" horzOverflow="overflow">
                    <a:solidFill>
                      <a:srgbClr val="1740C3"/>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11156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4294967295"/>
          </p:nvPr>
        </p:nvSpPr>
        <p:spPr>
          <a:xfrm>
            <a:off x="712272" y="1413534"/>
            <a:ext cx="7696200" cy="2466975"/>
          </a:xfrm>
          <a:solidFill>
            <a:schemeClr val="tx2">
              <a:lumMod val="60000"/>
              <a:lumOff val="40000"/>
            </a:schemeClr>
          </a:solidFill>
          <a:effectLst>
            <a:glow rad="101600">
              <a:schemeClr val="accent2">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lstStyle/>
          <a:p>
            <a:pPr eaLnBrk="1" hangingPunct="1">
              <a:buFont typeface="Wingdings" pitchFamily="2" charset="2"/>
              <a:buChar char="n"/>
            </a:pPr>
            <a:endParaRPr lang="en-US" dirty="0" smtClean="0"/>
          </a:p>
          <a:p>
            <a:pPr algn="ctr" eaLnBrk="1" hangingPunct="1">
              <a:buFont typeface="Wingdings" pitchFamily="2" charset="2"/>
              <a:buNone/>
            </a:pPr>
            <a:r>
              <a:rPr lang="en-US" sz="3600" dirty="0" smtClean="0"/>
              <a:t>Any questions?</a:t>
            </a:r>
          </a:p>
        </p:txBody>
      </p:sp>
    </p:spTree>
    <p:extLst>
      <p:ext uri="{BB962C8B-B14F-4D97-AF65-F5344CB8AC3E}">
        <p14:creationId xmlns:p14="http://schemas.microsoft.com/office/powerpoint/2010/main" val="755242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955342" y="-23894"/>
            <a:ext cx="7274257" cy="1143000"/>
          </a:xfrm>
        </p:spPr>
        <p:txBody>
          <a:bodyPr/>
          <a:lstStyle/>
          <a:p>
            <a:pPr fontAlgn="auto">
              <a:spcAft>
                <a:spcPts val="0"/>
              </a:spcAft>
              <a:defRPr/>
            </a:pPr>
            <a:r>
              <a:rPr lang="en-US" sz="3600" dirty="0">
                <a:solidFill>
                  <a:srgbClr val="1740C3"/>
                </a:solidFill>
                <a:ea typeface="ＭＳ Ｐゴシック"/>
                <a:cs typeface="ＭＳ Ｐゴシック"/>
              </a:rPr>
              <a:t>Agenda</a:t>
            </a:r>
          </a:p>
        </p:txBody>
      </p:sp>
      <p:sp>
        <p:nvSpPr>
          <p:cNvPr id="5123" name="Rectangle 3"/>
          <p:cNvSpPr>
            <a:spLocks noGrp="1" noChangeArrowheads="1"/>
          </p:cNvSpPr>
          <p:nvPr>
            <p:ph type="body" idx="4294967295"/>
          </p:nvPr>
        </p:nvSpPr>
        <p:spPr>
          <a:xfrm>
            <a:off x="767774" y="1248059"/>
            <a:ext cx="7274257" cy="4420904"/>
          </a:xfrm>
        </p:spPr>
        <p:txBody>
          <a:bodyPr/>
          <a:lstStyle/>
          <a:p>
            <a:pPr eaLnBrk="1" hangingPunct="1">
              <a:spcBef>
                <a:spcPts val="0"/>
              </a:spcBef>
              <a:spcAft>
                <a:spcPts val="1800"/>
              </a:spcAft>
            </a:pPr>
            <a:r>
              <a:rPr lang="en-US" sz="2800" dirty="0" smtClean="0"/>
              <a:t>Welcome/Introductions</a:t>
            </a:r>
          </a:p>
          <a:p>
            <a:pPr eaLnBrk="1" hangingPunct="1">
              <a:spcBef>
                <a:spcPts val="0"/>
              </a:spcBef>
              <a:spcAft>
                <a:spcPts val="1800"/>
              </a:spcAft>
            </a:pPr>
            <a:r>
              <a:rPr lang="en-US" sz="2800" dirty="0" smtClean="0"/>
              <a:t>Agenda/Training Agreements/Outcomes</a:t>
            </a:r>
          </a:p>
          <a:p>
            <a:pPr eaLnBrk="1" hangingPunct="1">
              <a:spcBef>
                <a:spcPts val="0"/>
              </a:spcBef>
              <a:spcAft>
                <a:spcPts val="1800"/>
              </a:spcAft>
            </a:pPr>
            <a:r>
              <a:rPr lang="en-US" sz="2800" dirty="0" smtClean="0"/>
              <a:t>Overview of Process</a:t>
            </a:r>
          </a:p>
          <a:p>
            <a:pPr eaLnBrk="1" hangingPunct="1">
              <a:spcBef>
                <a:spcPts val="0"/>
              </a:spcBef>
              <a:spcAft>
                <a:spcPts val="1800"/>
              </a:spcAft>
            </a:pPr>
            <a:r>
              <a:rPr lang="en-US" sz="2800" dirty="0" smtClean="0"/>
              <a:t>Reminder of Changes + Common Mistakes</a:t>
            </a:r>
          </a:p>
          <a:p>
            <a:pPr eaLnBrk="1" hangingPunct="1">
              <a:spcBef>
                <a:spcPts val="0"/>
              </a:spcBef>
              <a:spcAft>
                <a:spcPts val="1800"/>
              </a:spcAft>
            </a:pPr>
            <a:r>
              <a:rPr lang="en-US" sz="2800" dirty="0" smtClean="0"/>
              <a:t>Program Review Dossier</a:t>
            </a:r>
          </a:p>
          <a:p>
            <a:pPr eaLnBrk="1" hangingPunct="1">
              <a:spcBef>
                <a:spcPts val="0"/>
              </a:spcBef>
              <a:spcAft>
                <a:spcPts val="1800"/>
              </a:spcAft>
            </a:pPr>
            <a:r>
              <a:rPr lang="en-US" sz="2800" dirty="0" smtClean="0"/>
              <a:t>Questions/Wrap-up</a:t>
            </a:r>
          </a:p>
        </p:txBody>
      </p:sp>
    </p:spTree>
    <p:extLst>
      <p:ext uri="{BB962C8B-B14F-4D97-AF65-F5344CB8AC3E}">
        <p14:creationId xmlns:p14="http://schemas.microsoft.com/office/powerpoint/2010/main" val="11723170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28048" y="-21788"/>
            <a:ext cx="7356143" cy="1143000"/>
          </a:xfrm>
        </p:spPr>
        <p:txBody>
          <a:bodyPr/>
          <a:lstStyle/>
          <a:p>
            <a:pPr fontAlgn="auto">
              <a:spcAft>
                <a:spcPts val="0"/>
              </a:spcAft>
              <a:defRPr/>
            </a:pPr>
            <a:r>
              <a:rPr lang="en-US" sz="3600" dirty="0" smtClean="0">
                <a:solidFill>
                  <a:srgbClr val="1740C3"/>
                </a:solidFill>
                <a:ea typeface="ＭＳ Ｐゴシック"/>
                <a:cs typeface="ＭＳ Ｐゴシック"/>
              </a:rPr>
              <a:t>Changes and Reminders</a:t>
            </a:r>
            <a:endParaRPr lang="en-US" sz="3600" dirty="0">
              <a:solidFill>
                <a:srgbClr val="1740C3"/>
              </a:solidFill>
              <a:ea typeface="ＭＳ Ｐゴシック"/>
              <a:cs typeface="ＭＳ Ｐゴシック"/>
            </a:endParaRPr>
          </a:p>
        </p:txBody>
      </p:sp>
      <p:sp>
        <p:nvSpPr>
          <p:cNvPr id="3" name="Content Placeholder 2"/>
          <p:cNvSpPr>
            <a:spLocks noGrp="1"/>
          </p:cNvSpPr>
          <p:nvPr>
            <p:ph idx="1"/>
          </p:nvPr>
        </p:nvSpPr>
        <p:spPr>
          <a:xfrm>
            <a:off x="789047" y="1030257"/>
            <a:ext cx="7356143" cy="4328069"/>
          </a:xfrm>
        </p:spPr>
        <p:txBody>
          <a:bodyPr/>
          <a:lstStyle/>
          <a:p>
            <a:pPr lvl="0" hangingPunct="0"/>
            <a:r>
              <a:rPr lang="en-US" sz="1800" dirty="0" smtClean="0"/>
              <a:t>For </a:t>
            </a:r>
            <a:r>
              <a:rPr lang="en-US" sz="1800" dirty="0"/>
              <a:t>all promotion actions, tables should now cover all years at current rank. Highlight those activities since the last salary action</a:t>
            </a:r>
            <a:r>
              <a:rPr lang="en-US" sz="1800" dirty="0" smtClean="0"/>
              <a:t>. </a:t>
            </a:r>
          </a:p>
          <a:p>
            <a:pPr lvl="0" hangingPunct="0"/>
            <a:r>
              <a:rPr lang="en-US" sz="1800" dirty="0" smtClean="0"/>
              <a:t>Narratives </a:t>
            </a:r>
            <a:r>
              <a:rPr lang="en-US" sz="1800" dirty="0"/>
              <a:t>are required to be organized by program themes</a:t>
            </a:r>
            <a:r>
              <a:rPr lang="en-US" sz="1800" dirty="0" smtClean="0"/>
              <a:t>.</a:t>
            </a:r>
          </a:p>
          <a:p>
            <a:pPr lvl="0" hangingPunct="0"/>
            <a:r>
              <a:rPr lang="en-US" sz="1800" dirty="0" smtClean="0"/>
              <a:t>It </a:t>
            </a:r>
            <a:r>
              <a:rPr lang="en-US" sz="1800" dirty="0"/>
              <a:t>is suggested that extension tables be organized by program themes for ease of review</a:t>
            </a:r>
            <a:r>
              <a:rPr lang="en-US" sz="1800" dirty="0" smtClean="0"/>
              <a:t>.</a:t>
            </a:r>
          </a:p>
          <a:p>
            <a:pPr lvl="0" hangingPunct="0"/>
            <a:r>
              <a:rPr lang="en-US" sz="1800" dirty="0" smtClean="0"/>
              <a:t>For </a:t>
            </a:r>
            <a:r>
              <a:rPr lang="en-US" sz="1800" dirty="0"/>
              <a:t>Full Title Above Scale, except in rare and compelling cases, advancement will not occur after less than 4 years at Step IX</a:t>
            </a:r>
            <a:r>
              <a:rPr lang="en-US" sz="1800" dirty="0" smtClean="0"/>
              <a:t>.</a:t>
            </a:r>
          </a:p>
          <a:p>
            <a:pPr lvl="0" hangingPunct="0"/>
            <a:r>
              <a:rPr lang="en-US" sz="1800" dirty="0" smtClean="0"/>
              <a:t>Letters </a:t>
            </a:r>
            <a:r>
              <a:rPr lang="en-US" sz="1800" dirty="0"/>
              <a:t>of evaluation are required for all Above Scale </a:t>
            </a:r>
            <a:r>
              <a:rPr lang="en-US" sz="1800" dirty="0" smtClean="0"/>
              <a:t>actions in all titles.</a:t>
            </a:r>
          </a:p>
          <a:p>
            <a:pPr lvl="0" hangingPunct="0"/>
            <a:r>
              <a:rPr lang="en-US" sz="1800" dirty="0" smtClean="0"/>
              <a:t>Clarification </a:t>
            </a:r>
            <a:r>
              <a:rPr lang="en-US" sz="1800" dirty="0"/>
              <a:t>has been made on how to report mentoring. If including mentoring of newer academics as evidence of university service in your dossier, include documentation of your role and efforts to help guide new academics as they take on the complex and demanding job of developing an extension program. Sustained contributions to the personal and professional growth of the academic, successes, and outcomes should be highlighted.</a:t>
            </a:r>
            <a:endParaRPr lang="en-US" sz="1800" dirty="0" smtClean="0"/>
          </a:p>
          <a:p>
            <a:pPr marL="0" lvl="0" indent="0" hangingPunct="0">
              <a:buNone/>
            </a:pPr>
            <a:r>
              <a:rPr lang="en-US" sz="2000" dirty="0" smtClean="0">
                <a:solidFill>
                  <a:srgbClr val="1A49E0"/>
                </a:solidFill>
              </a:rPr>
              <a:t>(continued on next page)</a:t>
            </a:r>
            <a:endParaRPr lang="en-US" sz="2000" dirty="0">
              <a:solidFill>
                <a:srgbClr val="1A49E0"/>
              </a:solidFill>
            </a:endParaRPr>
          </a:p>
        </p:txBody>
      </p:sp>
    </p:spTree>
    <p:extLst>
      <p:ext uri="{BB962C8B-B14F-4D97-AF65-F5344CB8AC3E}">
        <p14:creationId xmlns:p14="http://schemas.microsoft.com/office/powerpoint/2010/main" val="33284452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04602" y="-21788"/>
            <a:ext cx="7356143" cy="1143000"/>
          </a:xfrm>
        </p:spPr>
        <p:txBody>
          <a:bodyPr/>
          <a:lstStyle/>
          <a:p>
            <a:pPr fontAlgn="auto">
              <a:spcAft>
                <a:spcPts val="0"/>
              </a:spcAft>
              <a:defRPr/>
            </a:pPr>
            <a:r>
              <a:rPr lang="en-US" sz="3600" dirty="0" smtClean="0">
                <a:solidFill>
                  <a:srgbClr val="1740C3"/>
                </a:solidFill>
                <a:ea typeface="ＭＳ Ｐゴシック"/>
                <a:cs typeface="ＭＳ Ｐゴシック"/>
              </a:rPr>
              <a:t>Changes and Reminders </a:t>
            </a:r>
            <a:r>
              <a:rPr lang="en-US" sz="2400" dirty="0" smtClean="0">
                <a:solidFill>
                  <a:srgbClr val="1740C3"/>
                </a:solidFill>
                <a:ea typeface="ＭＳ Ｐゴシック"/>
                <a:cs typeface="ＭＳ Ｐゴシック"/>
              </a:rPr>
              <a:t>(continued)</a:t>
            </a:r>
            <a:endParaRPr lang="en-US" sz="2400" dirty="0">
              <a:solidFill>
                <a:srgbClr val="1740C3"/>
              </a:solidFill>
              <a:ea typeface="ＭＳ Ｐゴシック"/>
              <a:cs typeface="ＭＳ Ｐゴシック"/>
            </a:endParaRPr>
          </a:p>
        </p:txBody>
      </p:sp>
      <p:sp>
        <p:nvSpPr>
          <p:cNvPr id="3" name="Content Placeholder 2"/>
          <p:cNvSpPr>
            <a:spLocks noGrp="1"/>
          </p:cNvSpPr>
          <p:nvPr>
            <p:ph idx="1"/>
          </p:nvPr>
        </p:nvSpPr>
        <p:spPr>
          <a:xfrm>
            <a:off x="786253" y="1125644"/>
            <a:ext cx="7642639" cy="4328069"/>
          </a:xfrm>
        </p:spPr>
        <p:txBody>
          <a:bodyPr/>
          <a:lstStyle/>
          <a:p>
            <a:pPr lvl="0" hangingPunct="0"/>
            <a:r>
              <a:rPr lang="en-US" sz="2000" dirty="0" smtClean="0"/>
              <a:t>Publication </a:t>
            </a:r>
            <a:r>
              <a:rPr lang="en-US" sz="2000" dirty="0"/>
              <a:t>examples for a promotion can be representative from any years during the current rank</a:t>
            </a:r>
            <a:r>
              <a:rPr lang="en-US" sz="2000" dirty="0" smtClean="0"/>
              <a:t>.</a:t>
            </a:r>
          </a:p>
          <a:p>
            <a:pPr lvl="0" hangingPunct="0"/>
            <a:r>
              <a:rPr lang="en-US" sz="2000" dirty="0" smtClean="0"/>
              <a:t>The </a:t>
            </a:r>
            <a:r>
              <a:rPr lang="en-US" sz="2000" dirty="0"/>
              <a:t>role of County Director, including Interim, is not considered ‘University Service’. It should be emphasized up front in a separate ‘Administrative’ section of the Program Summary Narrative. Serving intermittently as “Acting Director” is considered University Service but you should document the extent of this activity so that reviewers have a sense of the commitment. </a:t>
            </a:r>
          </a:p>
          <a:p>
            <a:pPr lvl="0" hangingPunct="0"/>
            <a:r>
              <a:rPr lang="en-US" sz="2000" dirty="0" smtClean="0"/>
              <a:t>When </a:t>
            </a:r>
            <a:r>
              <a:rPr lang="en-US" sz="2000" dirty="0"/>
              <a:t>reporting on Affirmative Action, do not simply give numbers. Make note of what efforts you have made to underrepresented groups not previously in your program. </a:t>
            </a:r>
          </a:p>
          <a:p>
            <a:pPr lvl="0" hangingPunct="0"/>
            <a:r>
              <a:rPr lang="en-US" sz="2000" b="1" dirty="0"/>
              <a:t>ALL </a:t>
            </a:r>
            <a:r>
              <a:rPr lang="en-US" sz="2000" b="1" dirty="0" smtClean="0"/>
              <a:t>CE Advisors </a:t>
            </a:r>
            <a:r>
              <a:rPr lang="en-US" sz="2000" dirty="0"/>
              <a:t>are required to enter into CASA</a:t>
            </a:r>
            <a:r>
              <a:rPr lang="en-US" sz="2000" dirty="0" smtClean="0"/>
              <a:t>.</a:t>
            </a:r>
          </a:p>
          <a:p>
            <a:pPr lvl="0" hangingPunct="0"/>
            <a:r>
              <a:rPr lang="en-US" sz="2000" dirty="0" smtClean="0"/>
              <a:t>Please refer to the E-Book associated with your academic title for more information.</a:t>
            </a:r>
            <a:endParaRPr lang="en-US" sz="2000" dirty="0"/>
          </a:p>
          <a:p>
            <a:pPr marL="0" indent="0">
              <a:buFont typeface="Arial" charset="0"/>
              <a:buNone/>
              <a:defRPr/>
            </a:pPr>
            <a:endParaRPr lang="en-US" dirty="0"/>
          </a:p>
        </p:txBody>
      </p:sp>
    </p:spTree>
    <p:extLst>
      <p:ext uri="{BB962C8B-B14F-4D97-AF65-F5344CB8AC3E}">
        <p14:creationId xmlns:p14="http://schemas.microsoft.com/office/powerpoint/2010/main" val="11009209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892879" y="-35925"/>
            <a:ext cx="7356143" cy="1143000"/>
          </a:xfrm>
        </p:spPr>
        <p:txBody>
          <a:bodyPr/>
          <a:lstStyle/>
          <a:p>
            <a:pPr fontAlgn="auto">
              <a:spcAft>
                <a:spcPts val="0"/>
              </a:spcAft>
              <a:defRPr/>
            </a:pPr>
            <a:r>
              <a:rPr lang="en-US" sz="3600" dirty="0" smtClean="0">
                <a:solidFill>
                  <a:srgbClr val="1740C3"/>
                </a:solidFill>
                <a:ea typeface="ＭＳ Ｐゴシック"/>
                <a:cs typeface="ＭＳ Ｐゴシック"/>
              </a:rPr>
              <a:t>Common Mistakes</a:t>
            </a:r>
            <a:endParaRPr lang="en-US" sz="2400" dirty="0">
              <a:solidFill>
                <a:srgbClr val="1740C3"/>
              </a:solidFill>
              <a:ea typeface="ＭＳ Ｐゴシック"/>
              <a:cs typeface="ＭＳ Ｐゴシック"/>
            </a:endParaRPr>
          </a:p>
        </p:txBody>
      </p:sp>
      <p:sp>
        <p:nvSpPr>
          <p:cNvPr id="3" name="Content Placeholder 2"/>
          <p:cNvSpPr>
            <a:spLocks noGrp="1"/>
          </p:cNvSpPr>
          <p:nvPr>
            <p:ph idx="1"/>
          </p:nvPr>
        </p:nvSpPr>
        <p:spPr>
          <a:xfrm>
            <a:off x="774531" y="1029433"/>
            <a:ext cx="7865378" cy="4328069"/>
          </a:xfrm>
        </p:spPr>
        <p:txBody>
          <a:bodyPr/>
          <a:lstStyle/>
          <a:p>
            <a:pPr lvl="0"/>
            <a:r>
              <a:rPr lang="en-US" sz="2000" dirty="0"/>
              <a:t>Summary paragraphs are important for each criteria, including Professional Competence, University Service, Public Service and Affirmative Action.  A good summary paragraph “summarizes” your accomplishments; it does not just say “See Table.”</a:t>
            </a:r>
          </a:p>
          <a:p>
            <a:pPr marL="401638" indent="-401638"/>
            <a:r>
              <a:rPr lang="en-US" sz="2000" dirty="0" smtClean="0"/>
              <a:t>Affirmative </a:t>
            </a:r>
            <a:r>
              <a:rPr lang="en-US" sz="2000" dirty="0"/>
              <a:t>Action is a </a:t>
            </a:r>
            <a:r>
              <a:rPr lang="en-US" sz="2000" u="sng" dirty="0"/>
              <a:t>required element</a:t>
            </a:r>
            <a:r>
              <a:rPr lang="en-US" sz="2000" dirty="0"/>
              <a:t> but is not considered one of </a:t>
            </a:r>
            <a:r>
              <a:rPr lang="en-US" sz="2000" dirty="0" smtClean="0"/>
              <a:t>the  </a:t>
            </a:r>
            <a:r>
              <a:rPr lang="en-US" sz="2000" dirty="0"/>
              <a:t>academic </a:t>
            </a:r>
            <a:r>
              <a:rPr lang="en-US" sz="2000" dirty="0" smtClean="0"/>
              <a:t>criteria assigned for advancement. </a:t>
            </a:r>
            <a:endParaRPr lang="en-US" sz="2000" dirty="0"/>
          </a:p>
          <a:p>
            <a:r>
              <a:rPr lang="en-US" sz="2000" dirty="0"/>
              <a:t> </a:t>
            </a:r>
            <a:r>
              <a:rPr lang="en-US" sz="2000" dirty="0" smtClean="0"/>
              <a:t>Not </a:t>
            </a:r>
            <a:r>
              <a:rPr lang="en-US" sz="2000" dirty="0"/>
              <a:t>correctly categorizing ‘University Service’ and ‘Public Service’.</a:t>
            </a:r>
          </a:p>
          <a:p>
            <a:pPr marL="401638" indent="-401638"/>
            <a:r>
              <a:rPr lang="en-US" sz="2000" dirty="0" smtClean="0"/>
              <a:t>Using </a:t>
            </a:r>
            <a:r>
              <a:rPr lang="en-US" sz="2000" dirty="0"/>
              <a:t>the </a:t>
            </a:r>
            <a:r>
              <a:rPr lang="en-US" sz="2000" dirty="0" smtClean="0"/>
              <a:t>wrong review </a:t>
            </a:r>
            <a:r>
              <a:rPr lang="en-US" sz="2000" dirty="0"/>
              <a:t>form – if you are unsure, ASK. This includes County Directors and Supervisors not using the correct forms for Merits and </a:t>
            </a:r>
            <a:r>
              <a:rPr lang="en-US" sz="2000" dirty="0" smtClean="0"/>
              <a:t>Promotion review </a:t>
            </a:r>
            <a:r>
              <a:rPr lang="en-US" sz="2000" dirty="0"/>
              <a:t>– just reviewing Goals is not correct.  There are supervisor review forms for specific actions (all found on the Academic HR website listed under the tab “Merit and Promotion Process and Trainings”)  </a:t>
            </a:r>
            <a:r>
              <a:rPr lang="en-US" sz="2000" u="sng" dirty="0">
                <a:hlinkClick r:id="rId3"/>
              </a:rPr>
              <a:t>http://</a:t>
            </a:r>
            <a:r>
              <a:rPr lang="en-US" sz="2000" u="sng" dirty="0" smtClean="0">
                <a:hlinkClick r:id="rId3"/>
              </a:rPr>
              <a:t>ucanr.edu/academicpersonn</a:t>
            </a:r>
            <a:r>
              <a:rPr lang="en-US" sz="2000" dirty="0" smtClean="0">
                <a:hlinkClick r:id="rId3"/>
              </a:rPr>
              <a:t>el</a:t>
            </a:r>
            <a:r>
              <a:rPr lang="en-US" sz="2000" dirty="0" smtClean="0"/>
              <a:t>                            </a:t>
            </a:r>
            <a:r>
              <a:rPr lang="en-US" sz="2000" dirty="0" smtClean="0">
                <a:solidFill>
                  <a:srgbClr val="1A49E0"/>
                </a:solidFill>
              </a:rPr>
              <a:t>(continued next page)</a:t>
            </a:r>
            <a:endParaRPr lang="en-US" sz="2000" dirty="0">
              <a:solidFill>
                <a:srgbClr val="1A49E0"/>
              </a:solidFill>
            </a:endParaRPr>
          </a:p>
          <a:p>
            <a:pPr marL="0" indent="0">
              <a:buNone/>
            </a:pPr>
            <a:r>
              <a:rPr lang="en-US" sz="2000" dirty="0"/>
              <a:t> </a:t>
            </a:r>
          </a:p>
          <a:p>
            <a:pPr marL="0" indent="0">
              <a:buFont typeface="Arial" charset="0"/>
              <a:buNone/>
              <a:defRPr/>
            </a:pPr>
            <a:endParaRPr lang="en-US" dirty="0"/>
          </a:p>
        </p:txBody>
      </p:sp>
    </p:spTree>
    <p:extLst>
      <p:ext uri="{BB962C8B-B14F-4D97-AF65-F5344CB8AC3E}">
        <p14:creationId xmlns:p14="http://schemas.microsoft.com/office/powerpoint/2010/main" val="5597243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928048" y="32339"/>
            <a:ext cx="7356143" cy="1030257"/>
          </a:xfrm>
        </p:spPr>
        <p:txBody>
          <a:bodyPr/>
          <a:lstStyle/>
          <a:p>
            <a:pPr fontAlgn="auto">
              <a:spcAft>
                <a:spcPts val="0"/>
              </a:spcAft>
              <a:defRPr/>
            </a:pPr>
            <a:r>
              <a:rPr lang="en-US" sz="3600" dirty="0" smtClean="0">
                <a:solidFill>
                  <a:srgbClr val="1740C3"/>
                </a:solidFill>
                <a:ea typeface="ＭＳ Ｐゴシック"/>
                <a:cs typeface="ＭＳ Ｐゴシック"/>
              </a:rPr>
              <a:t>Common Mistakes </a:t>
            </a:r>
            <a:r>
              <a:rPr lang="en-US" sz="2800" dirty="0" smtClean="0">
                <a:solidFill>
                  <a:srgbClr val="1740C3"/>
                </a:solidFill>
                <a:ea typeface="ＭＳ Ｐゴシック"/>
                <a:cs typeface="ＭＳ Ｐゴシック"/>
              </a:rPr>
              <a:t>(cont.)</a:t>
            </a:r>
            <a:endParaRPr lang="en-US" sz="2800" dirty="0">
              <a:solidFill>
                <a:srgbClr val="1740C3"/>
              </a:solidFill>
              <a:ea typeface="ＭＳ Ｐゴシック"/>
              <a:cs typeface="ＭＳ Ｐゴシック"/>
            </a:endParaRPr>
          </a:p>
        </p:txBody>
      </p:sp>
      <p:sp>
        <p:nvSpPr>
          <p:cNvPr id="3" name="Content Placeholder 2"/>
          <p:cNvSpPr>
            <a:spLocks noGrp="1"/>
          </p:cNvSpPr>
          <p:nvPr>
            <p:ph idx="1"/>
          </p:nvPr>
        </p:nvSpPr>
        <p:spPr>
          <a:xfrm>
            <a:off x="774530" y="961522"/>
            <a:ext cx="8276897" cy="4328069"/>
          </a:xfrm>
        </p:spPr>
        <p:txBody>
          <a:bodyPr/>
          <a:lstStyle/>
          <a:p>
            <a:r>
              <a:rPr lang="en-US" sz="2200" dirty="0"/>
              <a:t> </a:t>
            </a:r>
            <a:r>
              <a:rPr lang="en-US" sz="2200" dirty="0" smtClean="0"/>
              <a:t>In </a:t>
            </a:r>
            <a:r>
              <a:rPr lang="en-US" sz="2200" dirty="0"/>
              <a:t>Project Summary Table – ‘Total Funding’ should be the total amount of the grant AND how much of that total you are responsible for.</a:t>
            </a:r>
          </a:p>
          <a:p>
            <a:r>
              <a:rPr lang="en-US" sz="2200" dirty="0" smtClean="0"/>
              <a:t>Tables should be </a:t>
            </a:r>
            <a:r>
              <a:rPr lang="en-US" sz="2200" dirty="0" smtClean="0"/>
              <a:t>concise</a:t>
            </a:r>
            <a:r>
              <a:rPr lang="en-US" sz="2200" dirty="0" smtClean="0"/>
              <a:t>; </a:t>
            </a:r>
            <a:r>
              <a:rPr lang="en-US" sz="2200" dirty="0" smtClean="0"/>
              <a:t>i.e. do not list every phone call and every date; every blog or tweet, ensure activities that are important are listed.</a:t>
            </a:r>
          </a:p>
          <a:p>
            <a:r>
              <a:rPr lang="en-US" sz="2200" dirty="0" smtClean="0"/>
              <a:t>Identify your role in narratives and tables.</a:t>
            </a:r>
          </a:p>
          <a:p>
            <a:pPr lvl="0"/>
            <a:r>
              <a:rPr lang="en-US" sz="2200" dirty="0" smtClean="0"/>
              <a:t>Articulate </a:t>
            </a:r>
            <a:r>
              <a:rPr lang="en-US" sz="2200" dirty="0"/>
              <a:t>‘Outcomes’ and ‘Impacts’ after each theme, or program/project within the theme, not as one list at the end</a:t>
            </a:r>
            <a:r>
              <a:rPr lang="en-US" sz="2200" dirty="0" smtClean="0"/>
              <a:t>.</a:t>
            </a:r>
          </a:p>
          <a:p>
            <a:pPr lvl="0"/>
            <a:r>
              <a:rPr lang="en-US" sz="2200" dirty="0" smtClean="0"/>
              <a:t>Submitting an AE covering one year when you are up for a merit covering multiple years.</a:t>
            </a:r>
            <a:endParaRPr lang="en-US" sz="2200" dirty="0" smtClean="0"/>
          </a:p>
          <a:p>
            <a:pPr lvl="0"/>
            <a:r>
              <a:rPr lang="en-US" sz="2200" dirty="0" smtClean="0"/>
              <a:t>Not utilizing the E-Book format to help ensure a successful review.</a:t>
            </a:r>
            <a:endParaRPr lang="en-US" sz="2200" dirty="0"/>
          </a:p>
          <a:p>
            <a:pPr marL="0" indent="0">
              <a:buFont typeface="Arial" charset="0"/>
              <a:buNone/>
              <a:defRPr/>
            </a:pPr>
            <a:endParaRPr lang="en-US" dirty="0"/>
          </a:p>
        </p:txBody>
      </p:sp>
    </p:spTree>
    <p:extLst>
      <p:ext uri="{BB962C8B-B14F-4D97-AF65-F5344CB8AC3E}">
        <p14:creationId xmlns:p14="http://schemas.microsoft.com/office/powerpoint/2010/main" val="14490286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4294967295"/>
          </p:nvPr>
        </p:nvSpPr>
        <p:spPr>
          <a:xfrm>
            <a:off x="819150" y="1594516"/>
            <a:ext cx="7696200" cy="1890877"/>
          </a:xfrm>
          <a:solidFill>
            <a:schemeClr val="tx2">
              <a:lumMod val="60000"/>
              <a:lumOff val="40000"/>
            </a:schemeClr>
          </a:solidFill>
          <a:ln>
            <a:solidFill>
              <a:schemeClr val="tx1"/>
            </a:solidFill>
          </a:ln>
          <a:effectLst>
            <a:glow rad="101600">
              <a:schemeClr val="accent5">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lstStyle/>
          <a:p>
            <a:pPr eaLnBrk="1" hangingPunct="1">
              <a:buFont typeface="Wingdings" pitchFamily="2" charset="2"/>
              <a:buChar char="n"/>
            </a:pPr>
            <a:endParaRPr lang="en-US" dirty="0" smtClean="0"/>
          </a:p>
          <a:p>
            <a:pPr algn="ctr" eaLnBrk="1" hangingPunct="1">
              <a:buFont typeface="Wingdings" pitchFamily="2" charset="2"/>
              <a:buNone/>
            </a:pPr>
            <a:r>
              <a:rPr lang="en-US" sz="3600" dirty="0" smtClean="0"/>
              <a:t>Program Review Dossier</a:t>
            </a:r>
          </a:p>
        </p:txBody>
      </p:sp>
    </p:spTree>
    <p:extLst>
      <p:ext uri="{BB962C8B-B14F-4D97-AF65-F5344CB8AC3E}">
        <p14:creationId xmlns:p14="http://schemas.microsoft.com/office/powerpoint/2010/main" val="4107118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title" idx="4294967295"/>
          </p:nvPr>
        </p:nvSpPr>
        <p:spPr>
          <a:xfrm>
            <a:off x="902677" y="73424"/>
            <a:ext cx="7345680" cy="944562"/>
          </a:xfrm>
        </p:spPr>
        <p:txBody>
          <a:bodyPr rtlCol="0">
            <a:normAutofit/>
          </a:bodyPr>
          <a:lstStyle/>
          <a:p>
            <a:pPr eaLnBrk="1" fontAlgn="auto" hangingPunct="1">
              <a:spcAft>
                <a:spcPts val="0"/>
              </a:spcAft>
              <a:defRPr/>
            </a:pPr>
            <a:r>
              <a:rPr lang="en-US" sz="3600" dirty="0">
                <a:solidFill>
                  <a:srgbClr val="1740C3"/>
                </a:solidFill>
                <a:ea typeface="ＭＳ Ｐゴシック"/>
                <a:cs typeface="ＭＳ Ｐゴシック"/>
              </a:rPr>
              <a:t>Indefinite and Definite </a:t>
            </a:r>
            <a:r>
              <a:rPr lang="en-US" sz="3600" dirty="0" smtClean="0">
                <a:solidFill>
                  <a:srgbClr val="1740C3"/>
                </a:solidFill>
                <a:ea typeface="ＭＳ Ｐゴシック"/>
                <a:cs typeface="ＭＳ Ｐゴシック"/>
              </a:rPr>
              <a:t>Status</a:t>
            </a:r>
            <a:endParaRPr lang="en-US" sz="4000" dirty="0" smtClean="0">
              <a:solidFill>
                <a:srgbClr val="1740C3"/>
              </a:solidFill>
            </a:endParaRPr>
          </a:p>
        </p:txBody>
      </p:sp>
      <p:sp>
        <p:nvSpPr>
          <p:cNvPr id="4099" name="Rectangle 3"/>
          <p:cNvSpPr>
            <a:spLocks noGrp="1" noChangeArrowheads="1"/>
          </p:cNvSpPr>
          <p:nvPr>
            <p:ph type="body" idx="4294967295"/>
          </p:nvPr>
        </p:nvSpPr>
        <p:spPr>
          <a:xfrm>
            <a:off x="789718" y="1028575"/>
            <a:ext cx="8506691" cy="5508635"/>
          </a:xfrm>
        </p:spPr>
        <p:txBody>
          <a:bodyPr/>
          <a:lstStyle/>
          <a:p>
            <a:pPr eaLnBrk="1" hangingPunct="1">
              <a:spcBef>
                <a:spcPts val="0"/>
              </a:spcBef>
              <a:spcAft>
                <a:spcPts val="1200"/>
              </a:spcAft>
            </a:pPr>
            <a:r>
              <a:rPr lang="en-US" sz="2000" dirty="0" smtClean="0"/>
              <a:t>Indefinite status</a:t>
            </a:r>
          </a:p>
          <a:p>
            <a:pPr lvl="1" eaLnBrk="1" hangingPunct="1">
              <a:spcBef>
                <a:spcPts val="0"/>
              </a:spcBef>
              <a:spcAft>
                <a:spcPts val="1200"/>
              </a:spcAft>
              <a:buFont typeface="Courier New" panose="02070309020205020404" pitchFamily="49" charset="0"/>
              <a:buChar char="o"/>
            </a:pPr>
            <a:r>
              <a:rPr lang="en-US" sz="2000" dirty="0" smtClean="0"/>
              <a:t>Successfully completed all term reviews</a:t>
            </a:r>
          </a:p>
          <a:p>
            <a:pPr lvl="1" eaLnBrk="1" hangingPunct="1">
              <a:spcBef>
                <a:spcPts val="0"/>
              </a:spcBef>
              <a:spcAft>
                <a:spcPts val="1200"/>
              </a:spcAft>
              <a:buFont typeface="Courier New" panose="02070309020205020404" pitchFamily="49" charset="0"/>
              <a:buChar char="o"/>
            </a:pPr>
            <a:r>
              <a:rPr lang="en-US" sz="2000" dirty="0" smtClean="0"/>
              <a:t>CE Advisors and CE Specialists only </a:t>
            </a:r>
          </a:p>
          <a:p>
            <a:pPr eaLnBrk="1" hangingPunct="1">
              <a:spcBef>
                <a:spcPts val="0"/>
              </a:spcBef>
              <a:spcAft>
                <a:spcPts val="1200"/>
              </a:spcAft>
            </a:pPr>
            <a:r>
              <a:rPr lang="en-US" sz="2000" dirty="0" smtClean="0"/>
              <a:t>Definite status (each title has a term end date)</a:t>
            </a:r>
          </a:p>
          <a:p>
            <a:pPr lvl="1" eaLnBrk="1" hangingPunct="1">
              <a:spcBef>
                <a:spcPts val="0"/>
              </a:spcBef>
              <a:spcAft>
                <a:spcPts val="1200"/>
              </a:spcAft>
              <a:buFont typeface="Courier New" panose="02070309020205020404" pitchFamily="49" charset="0"/>
              <a:buChar char="o"/>
            </a:pPr>
            <a:r>
              <a:rPr lang="en-US" sz="2000" dirty="0" smtClean="0"/>
              <a:t>Newer CE Advisors and CE Specialists – in 1</a:t>
            </a:r>
            <a:r>
              <a:rPr lang="en-US" sz="2000" baseline="30000" dirty="0" smtClean="0"/>
              <a:t>st</a:t>
            </a:r>
            <a:r>
              <a:rPr lang="en-US" sz="2000" dirty="0" smtClean="0"/>
              <a:t>, 2</a:t>
            </a:r>
            <a:r>
              <a:rPr lang="en-US" sz="2000" baseline="30000" dirty="0" smtClean="0"/>
              <a:t>nd</a:t>
            </a:r>
            <a:r>
              <a:rPr lang="en-US" sz="2000" dirty="0" smtClean="0"/>
              <a:t> or 3rd </a:t>
            </a:r>
            <a:r>
              <a:rPr lang="en-US" sz="2000" dirty="0" smtClean="0"/>
              <a:t>term</a:t>
            </a:r>
          </a:p>
          <a:p>
            <a:pPr lvl="1" eaLnBrk="1" hangingPunct="1">
              <a:spcBef>
                <a:spcPts val="0"/>
              </a:spcBef>
              <a:spcAft>
                <a:spcPts val="1200"/>
              </a:spcAft>
              <a:buFont typeface="Courier New" panose="02070309020205020404" pitchFamily="49" charset="0"/>
              <a:buChar char="o"/>
            </a:pPr>
            <a:r>
              <a:rPr lang="en-US" sz="2000" dirty="0" smtClean="0"/>
              <a:t>CE Advisors hired under grant funding</a:t>
            </a:r>
            <a:endParaRPr lang="en-US" sz="2000" dirty="0" smtClean="0"/>
          </a:p>
          <a:p>
            <a:pPr lvl="1" eaLnBrk="1" hangingPunct="1">
              <a:spcBef>
                <a:spcPts val="0"/>
              </a:spcBef>
              <a:spcAft>
                <a:spcPts val="1200"/>
              </a:spcAft>
              <a:buFont typeface="Courier New" panose="02070309020205020404" pitchFamily="49" charset="0"/>
              <a:buChar char="o"/>
            </a:pPr>
            <a:r>
              <a:rPr lang="en-US" sz="2000" dirty="0" smtClean="0"/>
              <a:t>Academic Coordinators</a:t>
            </a:r>
          </a:p>
          <a:p>
            <a:pPr lvl="1" eaLnBrk="1" hangingPunct="1">
              <a:spcBef>
                <a:spcPts val="0"/>
              </a:spcBef>
              <a:spcAft>
                <a:spcPts val="1200"/>
              </a:spcAft>
              <a:buFont typeface="Courier New" panose="02070309020205020404" pitchFamily="49" charset="0"/>
              <a:buChar char="o"/>
            </a:pPr>
            <a:r>
              <a:rPr lang="en-US" sz="2000" dirty="0" smtClean="0"/>
              <a:t>Academic Administrators </a:t>
            </a:r>
          </a:p>
          <a:p>
            <a:pPr lvl="1" eaLnBrk="1" hangingPunct="1">
              <a:spcBef>
                <a:spcPts val="0"/>
              </a:spcBef>
              <a:spcAft>
                <a:spcPts val="1200"/>
              </a:spcAft>
              <a:buFont typeface="Courier New" panose="02070309020205020404" pitchFamily="49" charset="0"/>
              <a:buChar char="o"/>
            </a:pPr>
            <a:r>
              <a:rPr lang="en-US" sz="2000" dirty="0" smtClean="0"/>
              <a:t>Professional Researchers</a:t>
            </a:r>
          </a:p>
          <a:p>
            <a:pPr lvl="1" eaLnBrk="1" hangingPunct="1">
              <a:spcBef>
                <a:spcPts val="0"/>
              </a:spcBef>
              <a:spcAft>
                <a:spcPts val="1200"/>
              </a:spcAft>
              <a:buFont typeface="Courier New" panose="02070309020205020404" pitchFamily="49" charset="0"/>
              <a:buChar char="o"/>
            </a:pPr>
            <a:r>
              <a:rPr lang="en-US" sz="2000" dirty="0" smtClean="0"/>
              <a:t>Research Specialists</a:t>
            </a:r>
          </a:p>
          <a:p>
            <a:pPr lvl="1" eaLnBrk="1" hangingPunct="1">
              <a:spcBef>
                <a:spcPts val="0"/>
              </a:spcBef>
              <a:spcAft>
                <a:spcPts val="1200"/>
              </a:spcAft>
              <a:buFont typeface="Courier New" panose="02070309020205020404" pitchFamily="49" charset="0"/>
              <a:buChar char="o"/>
            </a:pPr>
            <a:r>
              <a:rPr lang="en-US" sz="2000" dirty="0" smtClean="0"/>
              <a:t>Project Scientists</a:t>
            </a:r>
          </a:p>
          <a:p>
            <a:pPr lvl="1" eaLnBrk="1" hangingPunct="1">
              <a:buFont typeface="Wingdings" pitchFamily="2" charset="2"/>
              <a:buChar char="Ø"/>
            </a:pPr>
            <a:endParaRPr lang="en-US" sz="2400" dirty="0" smtClean="0"/>
          </a:p>
        </p:txBody>
      </p:sp>
    </p:spTree>
    <p:extLst>
      <p:ext uri="{BB962C8B-B14F-4D97-AF65-F5344CB8AC3E}">
        <p14:creationId xmlns:p14="http://schemas.microsoft.com/office/powerpoint/2010/main" val="9524298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955" y="469190"/>
            <a:ext cx="8229600" cy="1143000"/>
          </a:xfrm>
        </p:spPr>
        <p:txBody>
          <a:bodyPr/>
          <a:lstStyle/>
          <a:p>
            <a:r>
              <a:rPr lang="en-US" sz="3200" dirty="0" smtClean="0">
                <a:solidFill>
                  <a:srgbClr val="1740C3"/>
                </a:solidFill>
              </a:rPr>
              <a:t>13 &amp; 24 Month Option for Academics</a:t>
            </a:r>
            <a:br>
              <a:rPr lang="en-US" sz="3200" dirty="0" smtClean="0">
                <a:solidFill>
                  <a:srgbClr val="1740C3"/>
                </a:solidFill>
              </a:rPr>
            </a:br>
            <a:r>
              <a:rPr lang="en-US" sz="3200" dirty="0" smtClean="0">
                <a:solidFill>
                  <a:srgbClr val="1740C3"/>
                </a:solidFill>
              </a:rPr>
              <a:t> in their first term </a:t>
            </a:r>
            <a:r>
              <a:rPr lang="en-US" sz="2800" i="1" dirty="0" smtClean="0">
                <a:solidFill>
                  <a:srgbClr val="1740C3"/>
                </a:solidFill>
              </a:rPr>
              <a:t>(Quick Snapshot)</a:t>
            </a:r>
            <a:endParaRPr lang="en-US" sz="2800" i="1" dirty="0">
              <a:solidFill>
                <a:srgbClr val="1740C3"/>
              </a:solidFill>
            </a:endParaRPr>
          </a:p>
        </p:txBody>
      </p:sp>
      <p:sp>
        <p:nvSpPr>
          <p:cNvPr id="3" name="Rectangle 2"/>
          <p:cNvSpPr/>
          <p:nvPr/>
        </p:nvSpPr>
        <p:spPr>
          <a:xfrm>
            <a:off x="325084" y="1788035"/>
            <a:ext cx="7836992" cy="4924425"/>
          </a:xfrm>
          <a:prstGeom prst="rect">
            <a:avLst/>
          </a:prstGeom>
        </p:spPr>
        <p:txBody>
          <a:bodyPr wrap="square">
            <a:spAutoFit/>
          </a:bodyPr>
          <a:lstStyle/>
          <a:p>
            <a:pPr marL="800100" lvl="1" indent="-342900" eaLnBrk="1" hangingPunct="1">
              <a:spcBef>
                <a:spcPts val="0"/>
              </a:spcBef>
              <a:spcAft>
                <a:spcPts val="600"/>
              </a:spcAft>
              <a:buFont typeface="Arial" panose="020B0604020202020204" pitchFamily="34" charset="0"/>
              <a:buChar char="•"/>
            </a:pPr>
            <a:r>
              <a:rPr lang="en-US" sz="2000" dirty="0" smtClean="0"/>
              <a:t>With supervisor approval, an academic in their first term has the option to submit a PR packet for advancement after either 13 months of continuous employment (for those in two year terms, or 24 months (for those in three year terms).  A term review is attached to CE Advisors and CE Specialists </a:t>
            </a:r>
          </a:p>
          <a:p>
            <a:pPr marL="795338" indent="-331788" fontAlgn="auto">
              <a:lnSpc>
                <a:spcPct val="120000"/>
              </a:lnSpc>
              <a:spcBef>
                <a:spcPts val="0"/>
              </a:spcBef>
              <a:spcAft>
                <a:spcPts val="600"/>
              </a:spcAft>
              <a:buFont typeface="Arial" panose="020B0604020202020204" pitchFamily="34" charset="0"/>
              <a:buChar char="•"/>
              <a:defRPr/>
            </a:pPr>
            <a:r>
              <a:rPr lang="en-US" sz="2000" kern="0" dirty="0" smtClean="0">
                <a:ea typeface="Tahoma" pitchFamily="34" charset="0"/>
                <a:cs typeface="Tahoma" pitchFamily="34" charset="0"/>
              </a:rPr>
              <a:t>Advantage:  You advance one year earlier, and advance your term</a:t>
            </a:r>
          </a:p>
          <a:p>
            <a:pPr marL="795338" indent="-331788" fontAlgn="auto">
              <a:spcBef>
                <a:spcPts val="0"/>
              </a:spcBef>
              <a:spcAft>
                <a:spcPts val="600"/>
              </a:spcAft>
              <a:buFont typeface="Arial" panose="020B0604020202020204" pitchFamily="34" charset="0"/>
              <a:buChar char="•"/>
              <a:defRPr/>
            </a:pPr>
            <a:r>
              <a:rPr lang="en-US" sz="2000" dirty="0" smtClean="0"/>
              <a:t>Disadvantage:  If  you receive a negative outcome, you are not automatically guaranteed your term will be renewed.  By choosing this option, your original term end date is not retained.</a:t>
            </a:r>
          </a:p>
          <a:p>
            <a:pPr marL="795338" indent="-331788" fontAlgn="auto">
              <a:spcBef>
                <a:spcPts val="0"/>
              </a:spcBef>
              <a:spcAft>
                <a:spcPts val="600"/>
              </a:spcAft>
              <a:buFont typeface="Arial" panose="020B0604020202020204" pitchFamily="34" charset="0"/>
              <a:buChar char="•"/>
              <a:defRPr/>
            </a:pPr>
            <a:r>
              <a:rPr lang="en-US" sz="2000" dirty="0" smtClean="0"/>
              <a:t>This is not an acceleration!</a:t>
            </a:r>
            <a:br>
              <a:rPr lang="en-US" sz="2000" dirty="0" smtClean="0"/>
            </a:br>
            <a:endParaRPr lang="en-US" sz="2000" dirty="0" smtClean="0"/>
          </a:p>
          <a:p>
            <a:pPr marL="800100" lvl="1" indent="-342900">
              <a:spcBef>
                <a:spcPts val="0"/>
              </a:spcBef>
              <a:spcAft>
                <a:spcPts val="600"/>
              </a:spcAft>
              <a:buFont typeface="Arial" panose="020B0604020202020204" pitchFamily="34" charset="0"/>
              <a:buChar char="•"/>
            </a:pPr>
            <a:endParaRPr lang="en-US" sz="2000" dirty="0"/>
          </a:p>
          <a:p>
            <a:pPr lvl="1">
              <a:spcBef>
                <a:spcPts val="0"/>
              </a:spcBef>
              <a:spcAft>
                <a:spcPts val="600"/>
              </a:spcAft>
            </a:pPr>
            <a:endParaRPr lang="en-US" sz="2000" dirty="0" smtClean="0"/>
          </a:p>
          <a:p>
            <a:pPr marL="800100" lvl="1" indent="-342900">
              <a:spcBef>
                <a:spcPts val="0"/>
              </a:spcBef>
              <a:spcAft>
                <a:spcPts val="600"/>
              </a:spcAft>
              <a:buFont typeface="Arial" panose="020B0604020202020204" pitchFamily="34" charset="0"/>
              <a:buChar char="•"/>
            </a:pPr>
            <a:endParaRPr lang="en-US" sz="2000" dirty="0"/>
          </a:p>
        </p:txBody>
      </p:sp>
    </p:spTree>
    <p:extLst>
      <p:ext uri="{BB962C8B-B14F-4D97-AF65-F5344CB8AC3E}">
        <p14:creationId xmlns:p14="http://schemas.microsoft.com/office/powerpoint/2010/main" val="11420939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0854"/>
            <a:ext cx="8229600" cy="768716"/>
          </a:xfrm>
        </p:spPr>
        <p:txBody>
          <a:bodyPr/>
          <a:lstStyle/>
          <a:p>
            <a:r>
              <a:rPr lang="en-US" sz="3200" dirty="0" smtClean="0">
                <a:solidFill>
                  <a:srgbClr val="1740C3"/>
                </a:solidFill>
              </a:rPr>
              <a:t>Merit Requirements</a:t>
            </a:r>
            <a:endParaRPr lang="en-US" sz="3200" dirty="0">
              <a:solidFill>
                <a:srgbClr val="1740C3"/>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901715054"/>
              </p:ext>
            </p:extLst>
          </p:nvPr>
        </p:nvGraphicFramePr>
        <p:xfrm>
          <a:off x="304798" y="1279770"/>
          <a:ext cx="8546124" cy="4387164"/>
        </p:xfrm>
        <a:graphic>
          <a:graphicData uri="http://schemas.openxmlformats.org/drawingml/2006/table">
            <a:tbl>
              <a:tblPr firstRow="1" bandRow="1">
                <a:tableStyleId>{5C22544A-7EE6-4342-B048-85BDC9FD1C3A}</a:tableStyleId>
              </a:tblPr>
              <a:tblGrid>
                <a:gridCol w="4556423">
                  <a:extLst>
                    <a:ext uri="{9D8B030D-6E8A-4147-A177-3AD203B41FA5}">
                      <a16:colId xmlns:a16="http://schemas.microsoft.com/office/drawing/2014/main" val="4001450186"/>
                    </a:ext>
                  </a:extLst>
                </a:gridCol>
                <a:gridCol w="1212779">
                  <a:extLst>
                    <a:ext uri="{9D8B030D-6E8A-4147-A177-3AD203B41FA5}">
                      <a16:colId xmlns:a16="http://schemas.microsoft.com/office/drawing/2014/main" val="186527019"/>
                    </a:ext>
                  </a:extLst>
                </a:gridCol>
                <a:gridCol w="1167441">
                  <a:extLst>
                    <a:ext uri="{9D8B030D-6E8A-4147-A177-3AD203B41FA5}">
                      <a16:colId xmlns:a16="http://schemas.microsoft.com/office/drawing/2014/main" val="3634131572"/>
                    </a:ext>
                  </a:extLst>
                </a:gridCol>
                <a:gridCol w="1609481">
                  <a:extLst>
                    <a:ext uri="{9D8B030D-6E8A-4147-A177-3AD203B41FA5}">
                      <a16:colId xmlns:a16="http://schemas.microsoft.com/office/drawing/2014/main" val="1815933202"/>
                    </a:ext>
                  </a:extLst>
                </a:gridCol>
              </a:tblGrid>
              <a:tr h="714782">
                <a:tc>
                  <a:txBody>
                    <a:bodyPr/>
                    <a:lstStyle/>
                    <a:p>
                      <a:r>
                        <a:rPr lang="en-US" b="1" dirty="0" smtClean="0">
                          <a:solidFill>
                            <a:schemeClr val="bg1"/>
                          </a:solidFill>
                        </a:rPr>
                        <a:t>Criteria</a:t>
                      </a:r>
                      <a:endParaRPr lang="en-US" b="1" dirty="0">
                        <a:solidFill>
                          <a:schemeClr val="bg1"/>
                        </a:solidFill>
                      </a:endParaRPr>
                    </a:p>
                  </a:txBody>
                  <a:tcPr/>
                </a:tc>
                <a:tc>
                  <a:txBody>
                    <a:bodyPr/>
                    <a:lstStyle/>
                    <a:p>
                      <a:r>
                        <a:rPr lang="en-US" dirty="0" smtClean="0"/>
                        <a:t>CE Advisors</a:t>
                      </a:r>
                      <a:endParaRPr lang="en-US" dirty="0"/>
                    </a:p>
                  </a:txBody>
                  <a:tcPr/>
                </a:tc>
                <a:tc>
                  <a:txBody>
                    <a:bodyPr/>
                    <a:lstStyle/>
                    <a:p>
                      <a:r>
                        <a:rPr lang="en-US" dirty="0" smtClean="0"/>
                        <a:t>CE Specialists</a:t>
                      </a:r>
                      <a:endParaRPr lang="en-US" dirty="0"/>
                    </a:p>
                  </a:txBody>
                  <a:tcPr/>
                </a:tc>
                <a:tc>
                  <a:txBody>
                    <a:bodyPr/>
                    <a:lstStyle/>
                    <a:p>
                      <a:r>
                        <a:rPr lang="en-US" dirty="0" smtClean="0"/>
                        <a:t>Academic Administrators &amp; Academic Coordinators</a:t>
                      </a:r>
                      <a:endParaRPr lang="en-US" dirty="0"/>
                    </a:p>
                  </a:txBody>
                  <a:tcPr/>
                </a:tc>
                <a:extLst>
                  <a:ext uri="{0D108BD9-81ED-4DB2-BD59-A6C34878D82A}">
                    <a16:rowId xmlns:a16="http://schemas.microsoft.com/office/drawing/2014/main" val="2537895763"/>
                  </a:ext>
                </a:extLst>
              </a:tr>
              <a:tr h="714782">
                <a:tc>
                  <a:txBody>
                    <a:bodyPr/>
                    <a:lstStyle/>
                    <a:p>
                      <a:r>
                        <a:rPr lang="en-US" b="1" dirty="0" smtClean="0">
                          <a:solidFill>
                            <a:schemeClr val="tx1"/>
                          </a:solidFill>
                        </a:rPr>
                        <a:t>Program Summary Narrative</a:t>
                      </a:r>
                      <a:r>
                        <a:rPr lang="en-US" dirty="0" smtClean="0">
                          <a:solidFill>
                            <a:schemeClr val="tx1"/>
                          </a:solidFill>
                        </a:rPr>
                        <a:t>:</a:t>
                      </a:r>
                    </a:p>
                    <a:p>
                      <a:r>
                        <a:rPr lang="en-US" dirty="0" smtClean="0">
                          <a:solidFill>
                            <a:schemeClr val="tx1"/>
                          </a:solidFill>
                        </a:rPr>
                        <a:t>6 page limit, document criteria and AA</a:t>
                      </a:r>
                      <a:endParaRPr lang="en-US" dirty="0">
                        <a:solidFill>
                          <a:schemeClr val="tx1"/>
                        </a:solidFill>
                      </a:endParaRPr>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3330054384"/>
                  </a:ext>
                </a:extLst>
              </a:tr>
              <a:tr h="596572">
                <a:tc>
                  <a:txBody>
                    <a:bodyPr/>
                    <a:lstStyle/>
                    <a:p>
                      <a:r>
                        <a:rPr lang="en-US" b="1" dirty="0" smtClean="0"/>
                        <a:t>Professional Competence Table</a:t>
                      </a:r>
                      <a:r>
                        <a:rPr lang="en-US" dirty="0" smtClean="0"/>
                        <a:t>: since last successful salary action</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2708237031"/>
                  </a:ext>
                </a:extLst>
              </a:tr>
              <a:tr h="648154">
                <a:tc>
                  <a:txBody>
                    <a:bodyPr/>
                    <a:lstStyle/>
                    <a:p>
                      <a:r>
                        <a:rPr lang="en-US" b="1" dirty="0" smtClean="0"/>
                        <a:t>University &amp; Public Service</a:t>
                      </a:r>
                      <a:r>
                        <a:rPr lang="en-US" b="1" baseline="0" dirty="0" smtClean="0"/>
                        <a:t> Table</a:t>
                      </a:r>
                      <a:r>
                        <a:rPr lang="en-US" baseline="0" dirty="0" smtClean="0"/>
                        <a:t>: since last successful salary action</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58307396"/>
                  </a:ext>
                </a:extLst>
              </a:tr>
              <a:tr h="480646">
                <a:tc>
                  <a:txBody>
                    <a:bodyPr/>
                    <a:lstStyle/>
                    <a:p>
                      <a:r>
                        <a:rPr lang="en-US" b="1" dirty="0" smtClean="0"/>
                        <a:t>Bibliography</a:t>
                      </a:r>
                      <a:r>
                        <a:rPr lang="en-US" dirty="0" smtClean="0"/>
                        <a:t>: since last successful salary action</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l"/>
                      <a:r>
                        <a:rPr lang="en-US" dirty="0" smtClean="0"/>
                        <a:t>If applicable</a:t>
                      </a:r>
                      <a:endParaRPr lang="en-US" dirty="0"/>
                    </a:p>
                  </a:txBody>
                  <a:tcPr/>
                </a:tc>
                <a:extLst>
                  <a:ext uri="{0D108BD9-81ED-4DB2-BD59-A6C34878D82A}">
                    <a16:rowId xmlns:a16="http://schemas.microsoft.com/office/drawing/2014/main" val="4072629063"/>
                  </a:ext>
                </a:extLst>
              </a:tr>
              <a:tr h="714782">
                <a:tc>
                  <a:txBody>
                    <a:bodyPr/>
                    <a:lstStyle/>
                    <a:p>
                      <a:r>
                        <a:rPr lang="en-US" b="1" dirty="0" smtClean="0"/>
                        <a:t>Project Summary Table</a:t>
                      </a:r>
                      <a:r>
                        <a:rPr lang="en-US" dirty="0" smtClean="0"/>
                        <a:t>:</a:t>
                      </a:r>
                      <a:r>
                        <a:rPr lang="en-US" baseline="0" dirty="0" smtClean="0"/>
                        <a:t> since last successful salary action</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r>
                        <a:rPr lang="en-US" dirty="0" smtClean="0"/>
                        <a:t>If applicable</a:t>
                      </a:r>
                    </a:p>
                    <a:p>
                      <a:endParaRPr lang="en-US" dirty="0" smtClean="0"/>
                    </a:p>
                  </a:txBody>
                  <a:tcPr/>
                </a:tc>
                <a:extLst>
                  <a:ext uri="{0D108BD9-81ED-4DB2-BD59-A6C34878D82A}">
                    <a16:rowId xmlns:a16="http://schemas.microsoft.com/office/drawing/2014/main" val="828783844"/>
                  </a:ext>
                </a:extLst>
              </a:tr>
            </a:tbl>
          </a:graphicData>
        </a:graphic>
      </p:graphicFrame>
    </p:spTree>
    <p:extLst>
      <p:ext uri="{BB962C8B-B14F-4D97-AF65-F5344CB8AC3E}">
        <p14:creationId xmlns:p14="http://schemas.microsoft.com/office/powerpoint/2010/main" val="133220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577"/>
            <a:ext cx="8229600" cy="768716"/>
          </a:xfrm>
        </p:spPr>
        <p:txBody>
          <a:bodyPr/>
          <a:lstStyle/>
          <a:p>
            <a:r>
              <a:rPr lang="en-US" sz="3200" dirty="0" smtClean="0">
                <a:solidFill>
                  <a:srgbClr val="1740C3"/>
                </a:solidFill>
              </a:rPr>
              <a:t>Merit Requirements</a:t>
            </a:r>
            <a:endParaRPr lang="en-US" sz="3200" dirty="0">
              <a:solidFill>
                <a:srgbClr val="1740C3"/>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645716029"/>
              </p:ext>
            </p:extLst>
          </p:nvPr>
        </p:nvGraphicFramePr>
        <p:xfrm>
          <a:off x="304798" y="1279770"/>
          <a:ext cx="8546124" cy="3831816"/>
        </p:xfrm>
        <a:graphic>
          <a:graphicData uri="http://schemas.openxmlformats.org/drawingml/2006/table">
            <a:tbl>
              <a:tblPr firstRow="1" bandRow="1">
                <a:tableStyleId>{5C22544A-7EE6-4342-B048-85BDC9FD1C3A}</a:tableStyleId>
              </a:tblPr>
              <a:tblGrid>
                <a:gridCol w="4243756">
                  <a:extLst>
                    <a:ext uri="{9D8B030D-6E8A-4147-A177-3AD203B41FA5}">
                      <a16:colId xmlns:a16="http://schemas.microsoft.com/office/drawing/2014/main" val="4001450186"/>
                    </a:ext>
                  </a:extLst>
                </a:gridCol>
                <a:gridCol w="1312984">
                  <a:extLst>
                    <a:ext uri="{9D8B030D-6E8A-4147-A177-3AD203B41FA5}">
                      <a16:colId xmlns:a16="http://schemas.microsoft.com/office/drawing/2014/main" val="186527019"/>
                    </a:ext>
                  </a:extLst>
                </a:gridCol>
                <a:gridCol w="1379903">
                  <a:extLst>
                    <a:ext uri="{9D8B030D-6E8A-4147-A177-3AD203B41FA5}">
                      <a16:colId xmlns:a16="http://schemas.microsoft.com/office/drawing/2014/main" val="3634131572"/>
                    </a:ext>
                  </a:extLst>
                </a:gridCol>
                <a:gridCol w="1609481">
                  <a:extLst>
                    <a:ext uri="{9D8B030D-6E8A-4147-A177-3AD203B41FA5}">
                      <a16:colId xmlns:a16="http://schemas.microsoft.com/office/drawing/2014/main" val="1815933202"/>
                    </a:ext>
                  </a:extLst>
                </a:gridCol>
              </a:tblGrid>
              <a:tr h="714782">
                <a:tc>
                  <a:txBody>
                    <a:bodyPr/>
                    <a:lstStyle/>
                    <a:p>
                      <a:r>
                        <a:rPr lang="en-US" b="1" dirty="0" smtClean="0">
                          <a:solidFill>
                            <a:schemeClr val="bg1"/>
                          </a:solidFill>
                        </a:rPr>
                        <a:t>Criteria</a:t>
                      </a:r>
                      <a:endParaRPr lang="en-US" b="1" dirty="0">
                        <a:solidFill>
                          <a:schemeClr val="bg1"/>
                        </a:solidFill>
                      </a:endParaRPr>
                    </a:p>
                  </a:txBody>
                  <a:tcPr/>
                </a:tc>
                <a:tc>
                  <a:txBody>
                    <a:bodyPr/>
                    <a:lstStyle/>
                    <a:p>
                      <a:r>
                        <a:rPr lang="en-US" dirty="0" smtClean="0"/>
                        <a:t>CE Advisors</a:t>
                      </a:r>
                      <a:endParaRPr lang="en-US" dirty="0"/>
                    </a:p>
                  </a:txBody>
                  <a:tcPr/>
                </a:tc>
                <a:tc>
                  <a:txBody>
                    <a:bodyPr/>
                    <a:lstStyle/>
                    <a:p>
                      <a:r>
                        <a:rPr lang="en-US" dirty="0" smtClean="0"/>
                        <a:t>CE Specialists</a:t>
                      </a:r>
                      <a:endParaRPr lang="en-US" dirty="0"/>
                    </a:p>
                  </a:txBody>
                  <a:tcPr/>
                </a:tc>
                <a:tc>
                  <a:txBody>
                    <a:bodyPr/>
                    <a:lstStyle/>
                    <a:p>
                      <a:r>
                        <a:rPr lang="en-US" dirty="0" smtClean="0"/>
                        <a:t>Academic Administrators &amp; Academic Coordinators</a:t>
                      </a:r>
                      <a:endParaRPr lang="en-US" dirty="0"/>
                    </a:p>
                  </a:txBody>
                  <a:tcPr/>
                </a:tc>
                <a:extLst>
                  <a:ext uri="{0D108BD9-81ED-4DB2-BD59-A6C34878D82A}">
                    <a16:rowId xmlns:a16="http://schemas.microsoft.com/office/drawing/2014/main" val="2537895763"/>
                  </a:ext>
                </a:extLst>
              </a:tr>
              <a:tr h="714782">
                <a:tc>
                  <a:txBody>
                    <a:bodyPr/>
                    <a:lstStyle/>
                    <a:p>
                      <a:r>
                        <a:rPr lang="en-US" b="1" dirty="0" smtClean="0">
                          <a:solidFill>
                            <a:schemeClr val="tx1"/>
                          </a:solidFill>
                        </a:rPr>
                        <a:t>Extension Activity Table: </a:t>
                      </a:r>
                      <a:r>
                        <a:rPr lang="en-US" b="0" dirty="0" smtClean="0">
                          <a:solidFill>
                            <a:schemeClr val="tx1"/>
                          </a:solidFill>
                        </a:rPr>
                        <a:t>since</a:t>
                      </a:r>
                      <a:r>
                        <a:rPr lang="en-US" b="0" baseline="0" dirty="0" smtClean="0">
                          <a:solidFill>
                            <a:schemeClr val="tx1"/>
                          </a:solidFill>
                        </a:rPr>
                        <a:t> last successful salary action</a:t>
                      </a:r>
                      <a:endParaRPr lang="en-US" dirty="0">
                        <a:solidFill>
                          <a:schemeClr val="tx1"/>
                        </a:solidFill>
                      </a:endParaRPr>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If</a:t>
                      </a:r>
                      <a:r>
                        <a:rPr lang="en-US" baseline="0" dirty="0" smtClean="0"/>
                        <a:t> applicable</a:t>
                      </a:r>
                      <a:endParaRPr lang="en-US" dirty="0"/>
                    </a:p>
                  </a:txBody>
                  <a:tcPr/>
                </a:tc>
                <a:extLst>
                  <a:ext uri="{0D108BD9-81ED-4DB2-BD59-A6C34878D82A}">
                    <a16:rowId xmlns:a16="http://schemas.microsoft.com/office/drawing/2014/main" val="3330054384"/>
                  </a:ext>
                </a:extLst>
              </a:tr>
              <a:tr h="596572">
                <a:tc>
                  <a:txBody>
                    <a:bodyPr/>
                    <a:lstStyle/>
                    <a:p>
                      <a:r>
                        <a:rPr lang="en-US" b="1" dirty="0" smtClean="0"/>
                        <a:t>AE Goals: </a:t>
                      </a:r>
                      <a:r>
                        <a:rPr lang="en-US" b="0" dirty="0" smtClean="0"/>
                        <a:t>For October</a:t>
                      </a:r>
                      <a:r>
                        <a:rPr lang="en-US" b="0" baseline="0" dirty="0" smtClean="0"/>
                        <a:t> 1, 2017 – September 30, 2018</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2708237031"/>
                  </a:ext>
                </a:extLst>
              </a:tr>
              <a:tr h="648154">
                <a:tc>
                  <a:txBody>
                    <a:bodyPr/>
                    <a:lstStyle/>
                    <a:p>
                      <a:r>
                        <a:rPr lang="en-US" b="1" dirty="0" smtClean="0"/>
                        <a:t>Position Description: </a:t>
                      </a:r>
                      <a:r>
                        <a:rPr lang="en-US" b="0" dirty="0" smtClean="0"/>
                        <a:t>for</a:t>
                      </a:r>
                      <a:r>
                        <a:rPr lang="en-US" b="0" baseline="0" dirty="0" smtClean="0"/>
                        <a:t> period in review; updated if necessary</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58307396"/>
                  </a:ext>
                </a:extLst>
              </a:tr>
              <a:tr h="480646">
                <a:tc>
                  <a:txBody>
                    <a:bodyPr/>
                    <a:lstStyle/>
                    <a:p>
                      <a:r>
                        <a:rPr lang="en-US" b="1" dirty="0" smtClean="0"/>
                        <a:t>Work Plan: </a:t>
                      </a:r>
                      <a:r>
                        <a:rPr lang="en-US" b="0" dirty="0" smtClean="0"/>
                        <a:t>if</a:t>
                      </a:r>
                      <a:r>
                        <a:rPr lang="en-US" b="0" baseline="0" dirty="0" smtClean="0"/>
                        <a:t> appointment is less than 100%</a:t>
                      </a:r>
                      <a:endParaRPr lang="en-US" dirty="0"/>
                    </a:p>
                  </a:txBody>
                  <a:tcPr/>
                </a:tc>
                <a:tc>
                  <a:txBody>
                    <a:bodyPr/>
                    <a:lstStyle/>
                    <a:p>
                      <a:pPr algn="ctr"/>
                      <a:r>
                        <a:rPr lang="en-US" dirty="0" smtClean="0"/>
                        <a:t>If</a:t>
                      </a:r>
                      <a:r>
                        <a:rPr lang="en-US" baseline="0" dirty="0" smtClean="0"/>
                        <a:t> applicable</a:t>
                      </a:r>
                      <a:endParaRPr lang="en-US" dirty="0"/>
                    </a:p>
                  </a:txBody>
                  <a:tcPr/>
                </a:tc>
                <a:tc>
                  <a:txBody>
                    <a:bodyPr/>
                    <a:lstStyle/>
                    <a:p>
                      <a:pPr algn="ctr"/>
                      <a:r>
                        <a:rPr lang="en-US" dirty="0" smtClean="0"/>
                        <a:t>If</a:t>
                      </a:r>
                      <a:r>
                        <a:rPr lang="en-US" baseline="0" dirty="0" smtClean="0"/>
                        <a:t> applicable</a:t>
                      </a:r>
                      <a:endParaRPr lang="en-US" dirty="0"/>
                    </a:p>
                  </a:txBody>
                  <a:tcPr/>
                </a:tc>
                <a:tc>
                  <a:txBody>
                    <a:bodyPr/>
                    <a:lstStyle/>
                    <a:p>
                      <a:pPr algn="l"/>
                      <a:r>
                        <a:rPr lang="en-US" dirty="0" smtClean="0"/>
                        <a:t>If applicable</a:t>
                      </a:r>
                      <a:endParaRPr lang="en-US" dirty="0"/>
                    </a:p>
                  </a:txBody>
                  <a:tcPr/>
                </a:tc>
                <a:extLst>
                  <a:ext uri="{0D108BD9-81ED-4DB2-BD59-A6C34878D82A}">
                    <a16:rowId xmlns:a16="http://schemas.microsoft.com/office/drawing/2014/main" val="4072629063"/>
                  </a:ext>
                </a:extLst>
              </a:tr>
            </a:tbl>
          </a:graphicData>
        </a:graphic>
      </p:graphicFrame>
    </p:spTree>
    <p:extLst>
      <p:ext uri="{BB962C8B-B14F-4D97-AF65-F5344CB8AC3E}">
        <p14:creationId xmlns:p14="http://schemas.microsoft.com/office/powerpoint/2010/main" val="3190428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6389"/>
            <a:ext cx="8229600" cy="768716"/>
          </a:xfrm>
        </p:spPr>
        <p:txBody>
          <a:bodyPr/>
          <a:lstStyle/>
          <a:p>
            <a:r>
              <a:rPr lang="en-US" sz="3200" dirty="0" smtClean="0">
                <a:solidFill>
                  <a:srgbClr val="1740C3"/>
                </a:solidFill>
              </a:rPr>
              <a:t>Upper Level Merit Full Title VII – Above Scale Requirements</a:t>
            </a:r>
            <a:endParaRPr lang="en-US" sz="3200" dirty="0">
              <a:solidFill>
                <a:srgbClr val="1740C3"/>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786885117"/>
              </p:ext>
            </p:extLst>
          </p:nvPr>
        </p:nvGraphicFramePr>
        <p:xfrm>
          <a:off x="304798" y="1598435"/>
          <a:ext cx="8520547" cy="4109648"/>
        </p:xfrm>
        <a:graphic>
          <a:graphicData uri="http://schemas.openxmlformats.org/drawingml/2006/table">
            <a:tbl>
              <a:tblPr firstRow="1" bandRow="1">
                <a:tableStyleId>{5C22544A-7EE6-4342-B048-85BDC9FD1C3A}</a:tableStyleId>
              </a:tblPr>
              <a:tblGrid>
                <a:gridCol w="5596831">
                  <a:extLst>
                    <a:ext uri="{9D8B030D-6E8A-4147-A177-3AD203B41FA5}">
                      <a16:colId xmlns:a16="http://schemas.microsoft.com/office/drawing/2014/main" val="4001450186"/>
                    </a:ext>
                  </a:extLst>
                </a:gridCol>
                <a:gridCol w="1489703">
                  <a:extLst>
                    <a:ext uri="{9D8B030D-6E8A-4147-A177-3AD203B41FA5}">
                      <a16:colId xmlns:a16="http://schemas.microsoft.com/office/drawing/2014/main" val="186527019"/>
                    </a:ext>
                  </a:extLst>
                </a:gridCol>
                <a:gridCol w="1434013">
                  <a:extLst>
                    <a:ext uri="{9D8B030D-6E8A-4147-A177-3AD203B41FA5}">
                      <a16:colId xmlns:a16="http://schemas.microsoft.com/office/drawing/2014/main" val="3634131572"/>
                    </a:ext>
                  </a:extLst>
                </a:gridCol>
              </a:tblGrid>
              <a:tr h="750660">
                <a:tc>
                  <a:txBody>
                    <a:bodyPr/>
                    <a:lstStyle/>
                    <a:p>
                      <a:r>
                        <a:rPr lang="en-US" b="1" dirty="0" smtClean="0">
                          <a:solidFill>
                            <a:schemeClr val="bg1"/>
                          </a:solidFill>
                        </a:rPr>
                        <a:t>Criteria</a:t>
                      </a:r>
                      <a:endParaRPr lang="en-US" b="1" dirty="0">
                        <a:solidFill>
                          <a:schemeClr val="bg1"/>
                        </a:solidFill>
                      </a:endParaRPr>
                    </a:p>
                  </a:txBody>
                  <a:tcPr/>
                </a:tc>
                <a:tc>
                  <a:txBody>
                    <a:bodyPr/>
                    <a:lstStyle/>
                    <a:p>
                      <a:r>
                        <a:rPr lang="en-US" dirty="0" smtClean="0"/>
                        <a:t>CE Advisors</a:t>
                      </a:r>
                      <a:endParaRPr lang="en-US" dirty="0"/>
                    </a:p>
                  </a:txBody>
                  <a:tcPr/>
                </a:tc>
                <a:tc>
                  <a:txBody>
                    <a:bodyPr/>
                    <a:lstStyle/>
                    <a:p>
                      <a:r>
                        <a:rPr lang="en-US" dirty="0" smtClean="0"/>
                        <a:t>CE Specialists</a:t>
                      </a:r>
                      <a:endParaRPr lang="en-US" dirty="0"/>
                    </a:p>
                  </a:txBody>
                  <a:tcPr/>
                </a:tc>
                <a:extLst>
                  <a:ext uri="{0D108BD9-81ED-4DB2-BD59-A6C34878D82A}">
                    <a16:rowId xmlns:a16="http://schemas.microsoft.com/office/drawing/2014/main" val="2537895763"/>
                  </a:ext>
                </a:extLst>
              </a:tr>
              <a:tr h="750660">
                <a:tc>
                  <a:txBody>
                    <a:bodyPr/>
                    <a:lstStyle/>
                    <a:p>
                      <a:r>
                        <a:rPr lang="en-US" b="1" dirty="0" smtClean="0">
                          <a:solidFill>
                            <a:schemeClr val="tx1"/>
                          </a:solidFill>
                        </a:rPr>
                        <a:t>Program Summary Narrative</a:t>
                      </a:r>
                      <a:r>
                        <a:rPr lang="en-US" dirty="0" smtClean="0">
                          <a:solidFill>
                            <a:schemeClr val="tx1"/>
                          </a:solidFill>
                        </a:rPr>
                        <a:t>:</a:t>
                      </a:r>
                    </a:p>
                    <a:p>
                      <a:r>
                        <a:rPr lang="en-US" dirty="0" smtClean="0">
                          <a:solidFill>
                            <a:schemeClr val="tx1"/>
                          </a:solidFill>
                        </a:rPr>
                        <a:t>6 page limit, document criteria and AA</a:t>
                      </a:r>
                      <a:endParaRPr lang="en-US" dirty="0">
                        <a:solidFill>
                          <a:schemeClr val="tx1"/>
                        </a:solidFill>
                      </a:endParaRPr>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3330054384"/>
                  </a:ext>
                </a:extLst>
              </a:tr>
              <a:tr h="672208">
                <a:tc>
                  <a:txBody>
                    <a:bodyPr/>
                    <a:lstStyle/>
                    <a:p>
                      <a:r>
                        <a:rPr lang="en-US" b="1" dirty="0" smtClean="0"/>
                        <a:t>Professional Competence Table</a:t>
                      </a:r>
                      <a:r>
                        <a:rPr lang="en-US" dirty="0" smtClean="0"/>
                        <a:t>: since last successful salary action</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2708237031"/>
                  </a:ext>
                </a:extLst>
              </a:tr>
              <a:tr h="680688">
                <a:tc>
                  <a:txBody>
                    <a:bodyPr/>
                    <a:lstStyle/>
                    <a:p>
                      <a:r>
                        <a:rPr lang="en-US" b="1" dirty="0" smtClean="0"/>
                        <a:t>University &amp; Public Service</a:t>
                      </a:r>
                      <a:r>
                        <a:rPr lang="en-US" b="1" baseline="0" dirty="0" smtClean="0"/>
                        <a:t> Table</a:t>
                      </a:r>
                      <a:r>
                        <a:rPr lang="en-US" baseline="0" dirty="0" smtClean="0"/>
                        <a:t>: since last successful salary action</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58307396"/>
                  </a:ext>
                </a:extLst>
              </a:tr>
              <a:tr h="504772">
                <a:tc>
                  <a:txBody>
                    <a:bodyPr/>
                    <a:lstStyle/>
                    <a:p>
                      <a:r>
                        <a:rPr lang="en-US" b="1" dirty="0" smtClean="0"/>
                        <a:t>Bibliography</a:t>
                      </a:r>
                      <a:r>
                        <a:rPr lang="en-US" dirty="0" smtClean="0"/>
                        <a:t>: since last successful salary action</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72629063"/>
                  </a:ext>
                </a:extLst>
              </a:tr>
              <a:tr h="750660">
                <a:tc>
                  <a:txBody>
                    <a:bodyPr/>
                    <a:lstStyle/>
                    <a:p>
                      <a:r>
                        <a:rPr lang="en-US" b="1" dirty="0" smtClean="0"/>
                        <a:t>Project Summary Table</a:t>
                      </a:r>
                      <a:r>
                        <a:rPr lang="en-US" dirty="0" smtClean="0"/>
                        <a:t>:</a:t>
                      </a:r>
                      <a:r>
                        <a:rPr lang="en-US" baseline="0" dirty="0" smtClean="0"/>
                        <a:t> since last successful salary action</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828783844"/>
                  </a:ext>
                </a:extLst>
              </a:tr>
            </a:tbl>
          </a:graphicData>
        </a:graphic>
      </p:graphicFrame>
    </p:spTree>
    <p:extLst>
      <p:ext uri="{BB962C8B-B14F-4D97-AF65-F5344CB8AC3E}">
        <p14:creationId xmlns:p14="http://schemas.microsoft.com/office/powerpoint/2010/main" val="1731259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txBox="1">
            <a:spLocks noChangeArrowheads="1"/>
          </p:cNvSpPr>
          <p:nvPr/>
        </p:nvSpPr>
        <p:spPr bwMode="auto">
          <a:xfrm>
            <a:off x="887103" y="172672"/>
            <a:ext cx="7301553" cy="742950"/>
          </a:xfrm>
          <a:prstGeom prst="rect">
            <a:avLst/>
          </a:prstGeom>
          <a:noFill/>
          <a:ln w="9525">
            <a:noFill/>
            <a:miter lim="800000"/>
            <a:headEnd/>
            <a:tailEnd/>
          </a:ln>
        </p:spPr>
        <p:txBody>
          <a:bodyPr/>
          <a:lstStyle/>
          <a:p>
            <a:pPr algn="ctr">
              <a:defRPr/>
            </a:pPr>
            <a:r>
              <a:rPr lang="en-US" sz="4000" dirty="0">
                <a:solidFill>
                  <a:srgbClr val="1740C3"/>
                </a:solidFill>
                <a:latin typeface="+mj-lt"/>
                <a:ea typeface="ＭＳ Ｐゴシック"/>
                <a:cs typeface="ＭＳ Ｐゴシック"/>
              </a:rPr>
              <a:t>Presenters</a:t>
            </a:r>
          </a:p>
        </p:txBody>
      </p:sp>
      <p:sp>
        <p:nvSpPr>
          <p:cNvPr id="4" name="Rectangle 3"/>
          <p:cNvSpPr/>
          <p:nvPr/>
        </p:nvSpPr>
        <p:spPr>
          <a:xfrm>
            <a:off x="751162" y="1621070"/>
            <a:ext cx="7620326" cy="1808187"/>
          </a:xfrm>
          <a:prstGeom prst="rect">
            <a:avLst/>
          </a:prstGeom>
          <a:effectLst>
            <a:glow rad="63500">
              <a:schemeClr val="accent1">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wrap="square">
            <a:spAutoFit/>
          </a:bodyPr>
          <a:lstStyle/>
          <a:p>
            <a:pPr defTabSz="914400">
              <a:spcBef>
                <a:spcPts val="0"/>
              </a:spcBef>
              <a:spcAft>
                <a:spcPts val="1200"/>
              </a:spcAft>
              <a:buSzPct val="100000"/>
              <a:defRPr/>
            </a:pPr>
            <a:r>
              <a:rPr lang="en-US" sz="2900" kern="0" dirty="0" smtClean="0">
                <a:solidFill>
                  <a:srgbClr val="000000"/>
                </a:solidFill>
                <a:latin typeface="+mj-lt"/>
                <a:ea typeface="+mn-ea"/>
              </a:rPr>
              <a:t>	Chris Greer</a:t>
            </a:r>
            <a:br>
              <a:rPr lang="en-US" sz="2900" kern="0" dirty="0" smtClean="0">
                <a:solidFill>
                  <a:srgbClr val="000000"/>
                </a:solidFill>
                <a:latin typeface="+mj-lt"/>
                <a:ea typeface="+mn-ea"/>
              </a:rPr>
            </a:br>
            <a:r>
              <a:rPr lang="en-US" sz="2900" kern="0" dirty="0" smtClean="0">
                <a:solidFill>
                  <a:srgbClr val="000000"/>
                </a:solidFill>
                <a:latin typeface="+mj-lt"/>
                <a:ea typeface="+mn-ea"/>
              </a:rPr>
              <a:t>	</a:t>
            </a:r>
            <a:r>
              <a:rPr lang="en-US" sz="2400" kern="0" dirty="0" smtClean="0">
                <a:solidFill>
                  <a:srgbClr val="000000"/>
                </a:solidFill>
                <a:latin typeface="+mj-lt"/>
                <a:ea typeface="+mn-ea"/>
              </a:rPr>
              <a:t> Vice Provost of Cooperative Extension</a:t>
            </a:r>
            <a:endParaRPr lang="en-US" sz="2400" kern="0" dirty="0">
              <a:solidFill>
                <a:srgbClr val="000000"/>
              </a:solidFill>
              <a:latin typeface="+mj-lt"/>
              <a:ea typeface="+mn-ea"/>
            </a:endParaRPr>
          </a:p>
          <a:p>
            <a:pPr defTabSz="914400">
              <a:lnSpc>
                <a:spcPct val="150000"/>
              </a:lnSpc>
              <a:spcBef>
                <a:spcPts val="0"/>
              </a:spcBef>
              <a:spcAft>
                <a:spcPts val="1200"/>
              </a:spcAft>
              <a:buSzPct val="100000"/>
              <a:defRPr/>
            </a:pPr>
            <a:r>
              <a:rPr lang="en-US" sz="2900" kern="0" dirty="0" smtClean="0">
                <a:solidFill>
                  <a:srgbClr val="000000"/>
                </a:solidFill>
                <a:latin typeface="+mj-lt"/>
                <a:ea typeface="+mn-ea"/>
              </a:rPr>
              <a:t>	Assistance </a:t>
            </a:r>
            <a:r>
              <a:rPr lang="en-US" sz="2900" kern="0" dirty="0">
                <a:solidFill>
                  <a:srgbClr val="000000"/>
                </a:solidFill>
                <a:latin typeface="+mj-lt"/>
                <a:ea typeface="+mn-ea"/>
              </a:rPr>
              <a:t>from </a:t>
            </a:r>
            <a:r>
              <a:rPr lang="en-US" sz="2900" kern="0" dirty="0" smtClean="0">
                <a:solidFill>
                  <a:srgbClr val="000000"/>
                </a:solidFill>
                <a:latin typeface="+mj-lt"/>
                <a:ea typeface="+mn-ea"/>
              </a:rPr>
              <a:t>AAC </a:t>
            </a:r>
            <a:r>
              <a:rPr lang="en-US" sz="2900" kern="0" dirty="0">
                <a:solidFill>
                  <a:srgbClr val="000000"/>
                </a:solidFill>
                <a:latin typeface="+mj-lt"/>
                <a:ea typeface="+mn-ea"/>
              </a:rPr>
              <a:t>Personnel </a:t>
            </a:r>
            <a:r>
              <a:rPr lang="en-US" sz="2900" kern="0" dirty="0" smtClean="0">
                <a:solidFill>
                  <a:srgbClr val="000000"/>
                </a:solidFill>
                <a:latin typeface="+mj-lt"/>
                <a:ea typeface="+mn-ea"/>
              </a:rPr>
              <a:t>Committee</a:t>
            </a:r>
            <a:endParaRPr lang="en-US" sz="2900" kern="0" dirty="0">
              <a:solidFill>
                <a:srgbClr val="000000"/>
              </a:solidFill>
              <a:latin typeface="+mj-lt"/>
              <a:ea typeface="+mn-ea"/>
            </a:endParaRPr>
          </a:p>
        </p:txBody>
      </p:sp>
    </p:spTree>
    <p:extLst>
      <p:ext uri="{BB962C8B-B14F-4D97-AF65-F5344CB8AC3E}">
        <p14:creationId xmlns:p14="http://schemas.microsoft.com/office/powerpoint/2010/main" val="42434327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1967"/>
            <a:ext cx="8229600" cy="768716"/>
          </a:xfrm>
        </p:spPr>
        <p:txBody>
          <a:bodyPr/>
          <a:lstStyle/>
          <a:p>
            <a:r>
              <a:rPr lang="en-US" sz="3200" dirty="0" smtClean="0">
                <a:solidFill>
                  <a:srgbClr val="1740C3"/>
                </a:solidFill>
              </a:rPr>
              <a:t>Upper Level Merit Full Title VII – Above Scale Requirements</a:t>
            </a:r>
            <a:endParaRPr lang="en-US" sz="3200" dirty="0">
              <a:solidFill>
                <a:srgbClr val="1740C3"/>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913353828"/>
              </p:ext>
            </p:extLst>
          </p:nvPr>
        </p:nvGraphicFramePr>
        <p:xfrm>
          <a:off x="304799" y="1629687"/>
          <a:ext cx="8534402" cy="4496279"/>
        </p:xfrm>
        <a:graphic>
          <a:graphicData uri="http://schemas.openxmlformats.org/drawingml/2006/table">
            <a:tbl>
              <a:tblPr firstRow="1" bandRow="1">
                <a:tableStyleId>{5C22544A-7EE6-4342-B048-85BDC9FD1C3A}</a:tableStyleId>
              </a:tblPr>
              <a:tblGrid>
                <a:gridCol w="5221246">
                  <a:extLst>
                    <a:ext uri="{9D8B030D-6E8A-4147-A177-3AD203B41FA5}">
                      <a16:colId xmlns:a16="http://schemas.microsoft.com/office/drawing/2014/main" val="4001450186"/>
                    </a:ext>
                  </a:extLst>
                </a:gridCol>
                <a:gridCol w="1615412">
                  <a:extLst>
                    <a:ext uri="{9D8B030D-6E8A-4147-A177-3AD203B41FA5}">
                      <a16:colId xmlns:a16="http://schemas.microsoft.com/office/drawing/2014/main" val="186527019"/>
                    </a:ext>
                  </a:extLst>
                </a:gridCol>
                <a:gridCol w="1697744">
                  <a:extLst>
                    <a:ext uri="{9D8B030D-6E8A-4147-A177-3AD203B41FA5}">
                      <a16:colId xmlns:a16="http://schemas.microsoft.com/office/drawing/2014/main" val="3634131572"/>
                    </a:ext>
                  </a:extLst>
                </a:gridCol>
              </a:tblGrid>
              <a:tr h="808553">
                <a:tc>
                  <a:txBody>
                    <a:bodyPr/>
                    <a:lstStyle/>
                    <a:p>
                      <a:r>
                        <a:rPr lang="en-US" b="1" dirty="0" smtClean="0">
                          <a:solidFill>
                            <a:schemeClr val="bg1"/>
                          </a:solidFill>
                        </a:rPr>
                        <a:t>Criteria</a:t>
                      </a:r>
                      <a:endParaRPr lang="en-US" b="1" dirty="0">
                        <a:solidFill>
                          <a:schemeClr val="bg1"/>
                        </a:solidFill>
                      </a:endParaRPr>
                    </a:p>
                  </a:txBody>
                  <a:tcPr/>
                </a:tc>
                <a:tc>
                  <a:txBody>
                    <a:bodyPr/>
                    <a:lstStyle/>
                    <a:p>
                      <a:r>
                        <a:rPr lang="en-US" dirty="0" smtClean="0"/>
                        <a:t>CE Advisors</a:t>
                      </a:r>
                      <a:endParaRPr lang="en-US" dirty="0"/>
                    </a:p>
                  </a:txBody>
                  <a:tcPr/>
                </a:tc>
                <a:tc>
                  <a:txBody>
                    <a:bodyPr/>
                    <a:lstStyle/>
                    <a:p>
                      <a:r>
                        <a:rPr lang="en-US" dirty="0" smtClean="0"/>
                        <a:t>CE Specialists</a:t>
                      </a:r>
                      <a:endParaRPr lang="en-US" dirty="0"/>
                    </a:p>
                  </a:txBody>
                  <a:tcPr/>
                </a:tc>
                <a:extLst>
                  <a:ext uri="{0D108BD9-81ED-4DB2-BD59-A6C34878D82A}">
                    <a16:rowId xmlns:a16="http://schemas.microsoft.com/office/drawing/2014/main" val="2537895763"/>
                  </a:ext>
                </a:extLst>
              </a:tr>
              <a:tr h="681130">
                <a:tc>
                  <a:txBody>
                    <a:bodyPr/>
                    <a:lstStyle/>
                    <a:p>
                      <a:r>
                        <a:rPr lang="en-US" b="1" baseline="0" dirty="0" smtClean="0">
                          <a:solidFill>
                            <a:schemeClr val="tx1"/>
                          </a:solidFill>
                        </a:rPr>
                        <a:t>3 Publication Samples and a Summary of the 3</a:t>
                      </a:r>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984845556"/>
                  </a:ext>
                </a:extLst>
              </a:tr>
              <a:tr h="681130">
                <a:tc>
                  <a:txBody>
                    <a:bodyPr/>
                    <a:lstStyle/>
                    <a:p>
                      <a:r>
                        <a:rPr lang="en-US" b="1" dirty="0" smtClean="0">
                          <a:solidFill>
                            <a:schemeClr val="tx1"/>
                          </a:solidFill>
                        </a:rPr>
                        <a:t>Extension Activity Table: </a:t>
                      </a:r>
                      <a:r>
                        <a:rPr lang="en-US" b="0" dirty="0" smtClean="0">
                          <a:solidFill>
                            <a:schemeClr val="tx1"/>
                          </a:solidFill>
                        </a:rPr>
                        <a:t>since</a:t>
                      </a:r>
                      <a:r>
                        <a:rPr lang="en-US" b="0" baseline="0" dirty="0" smtClean="0">
                          <a:solidFill>
                            <a:schemeClr val="tx1"/>
                          </a:solidFill>
                        </a:rPr>
                        <a:t> last successful salary action</a:t>
                      </a:r>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3330054384"/>
                  </a:ext>
                </a:extLst>
              </a:tr>
              <a:tr h="413699">
                <a:tc>
                  <a:txBody>
                    <a:bodyPr/>
                    <a:lstStyle/>
                    <a:p>
                      <a:r>
                        <a:rPr lang="en-US" b="1" dirty="0" smtClean="0"/>
                        <a:t>AE Goals: </a:t>
                      </a:r>
                      <a:r>
                        <a:rPr lang="en-US" b="0" dirty="0" smtClean="0"/>
                        <a:t>For October</a:t>
                      </a:r>
                      <a:r>
                        <a:rPr lang="en-US" b="0" baseline="0" dirty="0" smtClean="0"/>
                        <a:t> 1, 2017 – September 30, 2018</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2708237031"/>
                  </a:ext>
                </a:extLst>
              </a:tr>
              <a:tr h="733184">
                <a:tc>
                  <a:txBody>
                    <a:bodyPr/>
                    <a:lstStyle/>
                    <a:p>
                      <a:r>
                        <a:rPr lang="en-US" b="1" dirty="0" smtClean="0"/>
                        <a:t>Position Description: </a:t>
                      </a:r>
                      <a:r>
                        <a:rPr lang="en-US" b="0" dirty="0" smtClean="0"/>
                        <a:t>for</a:t>
                      </a:r>
                      <a:r>
                        <a:rPr lang="en-US" b="0" baseline="0" dirty="0" smtClean="0"/>
                        <a:t> period in review; updated if necessary</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58307396"/>
                  </a:ext>
                </a:extLst>
              </a:tr>
              <a:tr h="454533">
                <a:tc>
                  <a:txBody>
                    <a:bodyPr/>
                    <a:lstStyle/>
                    <a:p>
                      <a:r>
                        <a:rPr lang="en-US" b="1" dirty="0" smtClean="0"/>
                        <a:t>Letters of Evaluation: </a:t>
                      </a:r>
                      <a:r>
                        <a:rPr lang="en-US" b="0" dirty="0" smtClean="0"/>
                        <a:t>for all Above Scale actions</a:t>
                      </a:r>
                      <a:endParaRPr lang="en-US" b="1"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1638623778"/>
                  </a:ext>
                </a:extLst>
              </a:tr>
              <a:tr h="724050">
                <a:tc>
                  <a:txBody>
                    <a:bodyPr/>
                    <a:lstStyle/>
                    <a:p>
                      <a:r>
                        <a:rPr lang="en-US" b="1" dirty="0" smtClean="0"/>
                        <a:t>Work Plan: </a:t>
                      </a:r>
                      <a:r>
                        <a:rPr lang="en-US" b="0" dirty="0" smtClean="0"/>
                        <a:t>if</a:t>
                      </a:r>
                      <a:r>
                        <a:rPr lang="en-US" b="0" baseline="0" dirty="0" smtClean="0"/>
                        <a:t> appointment is less than 100%</a:t>
                      </a:r>
                      <a:endParaRPr lang="en-US" dirty="0"/>
                    </a:p>
                  </a:txBody>
                  <a:tcPr/>
                </a:tc>
                <a:tc>
                  <a:txBody>
                    <a:bodyPr/>
                    <a:lstStyle/>
                    <a:p>
                      <a:pPr algn="ctr"/>
                      <a:r>
                        <a:rPr lang="en-US" dirty="0" smtClean="0"/>
                        <a:t>If</a:t>
                      </a:r>
                      <a:r>
                        <a:rPr lang="en-US" baseline="0" dirty="0" smtClean="0"/>
                        <a:t> applicable</a:t>
                      </a:r>
                      <a:endParaRPr lang="en-US" dirty="0"/>
                    </a:p>
                  </a:txBody>
                  <a:tcPr/>
                </a:tc>
                <a:tc>
                  <a:txBody>
                    <a:bodyPr/>
                    <a:lstStyle/>
                    <a:p>
                      <a:pPr algn="ctr"/>
                      <a:r>
                        <a:rPr lang="en-US" dirty="0" smtClean="0"/>
                        <a:t>If</a:t>
                      </a:r>
                      <a:r>
                        <a:rPr lang="en-US" baseline="0" dirty="0" smtClean="0"/>
                        <a:t> applicable</a:t>
                      </a:r>
                      <a:endParaRPr lang="en-US" dirty="0"/>
                    </a:p>
                  </a:txBody>
                  <a:tcPr/>
                </a:tc>
                <a:extLst>
                  <a:ext uri="{0D108BD9-81ED-4DB2-BD59-A6C34878D82A}">
                    <a16:rowId xmlns:a16="http://schemas.microsoft.com/office/drawing/2014/main" val="4072629063"/>
                  </a:ext>
                </a:extLst>
              </a:tr>
            </a:tbl>
          </a:graphicData>
        </a:graphic>
      </p:graphicFrame>
    </p:spTree>
    <p:extLst>
      <p:ext uri="{BB962C8B-B14F-4D97-AF65-F5344CB8AC3E}">
        <p14:creationId xmlns:p14="http://schemas.microsoft.com/office/powerpoint/2010/main" val="22936125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577"/>
            <a:ext cx="8229600" cy="768716"/>
          </a:xfrm>
        </p:spPr>
        <p:txBody>
          <a:bodyPr/>
          <a:lstStyle/>
          <a:p>
            <a:r>
              <a:rPr lang="en-US" sz="3200" dirty="0" smtClean="0">
                <a:solidFill>
                  <a:srgbClr val="1740C3"/>
                </a:solidFill>
              </a:rPr>
              <a:t>Merit Requirements</a:t>
            </a:r>
            <a:endParaRPr lang="en-US" sz="3200" dirty="0">
              <a:solidFill>
                <a:srgbClr val="1740C3"/>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934087466"/>
              </p:ext>
            </p:extLst>
          </p:nvPr>
        </p:nvGraphicFramePr>
        <p:xfrm>
          <a:off x="164123" y="1174263"/>
          <a:ext cx="8862645" cy="4453792"/>
        </p:xfrm>
        <a:graphic>
          <a:graphicData uri="http://schemas.openxmlformats.org/drawingml/2006/table">
            <a:tbl>
              <a:tblPr firstRow="1" bandRow="1">
                <a:tableStyleId>{5C22544A-7EE6-4342-B048-85BDC9FD1C3A}</a:tableStyleId>
              </a:tblPr>
              <a:tblGrid>
                <a:gridCol w="4729177">
                  <a:extLst>
                    <a:ext uri="{9D8B030D-6E8A-4147-A177-3AD203B41FA5}">
                      <a16:colId xmlns:a16="http://schemas.microsoft.com/office/drawing/2014/main" val="4001450186"/>
                    </a:ext>
                  </a:extLst>
                </a:gridCol>
                <a:gridCol w="1276513">
                  <a:extLst>
                    <a:ext uri="{9D8B030D-6E8A-4147-A177-3AD203B41FA5}">
                      <a16:colId xmlns:a16="http://schemas.microsoft.com/office/drawing/2014/main" val="186527019"/>
                    </a:ext>
                  </a:extLst>
                </a:gridCol>
                <a:gridCol w="1458871">
                  <a:extLst>
                    <a:ext uri="{9D8B030D-6E8A-4147-A177-3AD203B41FA5}">
                      <a16:colId xmlns:a16="http://schemas.microsoft.com/office/drawing/2014/main" val="3634131572"/>
                    </a:ext>
                  </a:extLst>
                </a:gridCol>
                <a:gridCol w="1398084">
                  <a:extLst>
                    <a:ext uri="{9D8B030D-6E8A-4147-A177-3AD203B41FA5}">
                      <a16:colId xmlns:a16="http://schemas.microsoft.com/office/drawing/2014/main" val="1815933202"/>
                    </a:ext>
                  </a:extLst>
                </a:gridCol>
              </a:tblGrid>
              <a:tr h="714782">
                <a:tc>
                  <a:txBody>
                    <a:bodyPr/>
                    <a:lstStyle/>
                    <a:p>
                      <a:r>
                        <a:rPr lang="en-US" b="1" dirty="0" smtClean="0">
                          <a:solidFill>
                            <a:schemeClr val="bg1"/>
                          </a:solidFill>
                        </a:rPr>
                        <a:t>Criteria</a:t>
                      </a:r>
                      <a:endParaRPr lang="en-US" b="1" dirty="0">
                        <a:solidFill>
                          <a:schemeClr val="bg1"/>
                        </a:solidFill>
                      </a:endParaRPr>
                    </a:p>
                  </a:txBody>
                  <a:tcPr/>
                </a:tc>
                <a:tc>
                  <a:txBody>
                    <a:bodyPr/>
                    <a:lstStyle/>
                    <a:p>
                      <a:r>
                        <a:rPr lang="en-US" dirty="0" smtClean="0"/>
                        <a:t>Project Scientist</a:t>
                      </a:r>
                      <a:endParaRPr lang="en-US" dirty="0"/>
                    </a:p>
                  </a:txBody>
                  <a:tcPr/>
                </a:tc>
                <a:tc>
                  <a:txBody>
                    <a:bodyPr/>
                    <a:lstStyle/>
                    <a:p>
                      <a:r>
                        <a:rPr lang="en-US" dirty="0" smtClean="0"/>
                        <a:t>Professional Researcher</a:t>
                      </a:r>
                      <a:endParaRPr lang="en-US" dirty="0"/>
                    </a:p>
                  </a:txBody>
                  <a:tcPr/>
                </a:tc>
                <a:tc>
                  <a:txBody>
                    <a:bodyPr/>
                    <a:lstStyle/>
                    <a:p>
                      <a:r>
                        <a:rPr lang="en-US" dirty="0" smtClean="0"/>
                        <a:t>Research Specialist</a:t>
                      </a:r>
                      <a:endParaRPr lang="en-US" dirty="0"/>
                    </a:p>
                  </a:txBody>
                  <a:tcPr/>
                </a:tc>
                <a:extLst>
                  <a:ext uri="{0D108BD9-81ED-4DB2-BD59-A6C34878D82A}">
                    <a16:rowId xmlns:a16="http://schemas.microsoft.com/office/drawing/2014/main" val="2537895763"/>
                  </a:ext>
                </a:extLst>
              </a:tr>
              <a:tr h="714782">
                <a:tc>
                  <a:txBody>
                    <a:bodyPr/>
                    <a:lstStyle/>
                    <a:p>
                      <a:r>
                        <a:rPr lang="en-US" b="1" dirty="0" smtClean="0">
                          <a:solidFill>
                            <a:schemeClr val="tx1"/>
                          </a:solidFill>
                        </a:rPr>
                        <a:t>Program Summary Narrative</a:t>
                      </a:r>
                      <a:r>
                        <a:rPr lang="en-US" dirty="0" smtClean="0">
                          <a:solidFill>
                            <a:schemeClr val="tx1"/>
                          </a:solidFill>
                        </a:rPr>
                        <a:t>:</a:t>
                      </a:r>
                    </a:p>
                    <a:p>
                      <a:r>
                        <a:rPr lang="en-US" dirty="0" smtClean="0">
                          <a:solidFill>
                            <a:schemeClr val="tx1"/>
                          </a:solidFill>
                        </a:rPr>
                        <a:t>6 page limit, document criteria and AA</a:t>
                      </a:r>
                      <a:endParaRPr lang="en-US" dirty="0">
                        <a:solidFill>
                          <a:schemeClr val="tx1"/>
                        </a:solidFill>
                      </a:endParaRPr>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 </a:t>
                      </a:r>
                      <a:endParaRPr lang="en-US" dirty="0"/>
                    </a:p>
                  </a:txBody>
                  <a:tcPr/>
                </a:tc>
                <a:extLst>
                  <a:ext uri="{0D108BD9-81ED-4DB2-BD59-A6C34878D82A}">
                    <a16:rowId xmlns:a16="http://schemas.microsoft.com/office/drawing/2014/main" val="3330054384"/>
                  </a:ext>
                </a:extLst>
              </a:tr>
              <a:tr h="596572">
                <a:tc>
                  <a:txBody>
                    <a:bodyPr/>
                    <a:lstStyle/>
                    <a:p>
                      <a:r>
                        <a:rPr lang="en-US" b="1" dirty="0" smtClean="0"/>
                        <a:t>Professional Competence Table</a:t>
                      </a:r>
                      <a:r>
                        <a:rPr lang="en-US" dirty="0" smtClean="0"/>
                        <a:t>: since last successful salary action</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 (accept Assistant rank)</a:t>
                      </a:r>
                      <a:endParaRPr lang="en-US" dirty="0"/>
                    </a:p>
                  </a:txBody>
                  <a:tcPr/>
                </a:tc>
                <a:extLst>
                  <a:ext uri="{0D108BD9-81ED-4DB2-BD59-A6C34878D82A}">
                    <a16:rowId xmlns:a16="http://schemas.microsoft.com/office/drawing/2014/main" val="2708237031"/>
                  </a:ext>
                </a:extLst>
              </a:tr>
              <a:tr h="648154">
                <a:tc>
                  <a:txBody>
                    <a:bodyPr/>
                    <a:lstStyle/>
                    <a:p>
                      <a:r>
                        <a:rPr lang="en-US" b="1" dirty="0" smtClean="0"/>
                        <a:t>University &amp; Public Service</a:t>
                      </a:r>
                      <a:r>
                        <a:rPr lang="en-US" b="1" baseline="0" dirty="0" smtClean="0"/>
                        <a:t> Table</a:t>
                      </a:r>
                      <a:r>
                        <a:rPr lang="en-US" baseline="0" dirty="0" smtClean="0"/>
                        <a:t>: since last successful salary action</a:t>
                      </a:r>
                      <a:endParaRPr lang="en-US" dirty="0"/>
                    </a:p>
                  </a:txBody>
                  <a:tcPr/>
                </a:tc>
                <a:tc>
                  <a:txBody>
                    <a:bodyPr/>
                    <a:lstStyle/>
                    <a:p>
                      <a:pPr algn="ctr"/>
                      <a:endParaRPr lang="en-US" dirty="0"/>
                    </a:p>
                  </a:txBody>
                  <a:tcPr/>
                </a:tc>
                <a:tc>
                  <a:txBody>
                    <a:bodyPr/>
                    <a:lstStyle/>
                    <a:p>
                      <a:pPr algn="ctr"/>
                      <a:r>
                        <a:rPr lang="en-US" dirty="0" smtClean="0"/>
                        <a:t>* (accept</a:t>
                      </a:r>
                      <a:r>
                        <a:rPr lang="en-US" baseline="0" dirty="0" smtClean="0"/>
                        <a:t> Assistant rank)</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58307396"/>
                  </a:ext>
                </a:extLst>
              </a:tr>
              <a:tr h="480646">
                <a:tc>
                  <a:txBody>
                    <a:bodyPr/>
                    <a:lstStyle/>
                    <a:p>
                      <a:r>
                        <a:rPr lang="en-US" b="1" dirty="0" smtClean="0"/>
                        <a:t>Bibliography</a:t>
                      </a:r>
                      <a:r>
                        <a:rPr lang="en-US" dirty="0" smtClean="0"/>
                        <a:t>: since last successful salary action</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72629063"/>
                  </a:ext>
                </a:extLst>
              </a:tr>
              <a:tr h="714782">
                <a:tc>
                  <a:txBody>
                    <a:bodyPr/>
                    <a:lstStyle/>
                    <a:p>
                      <a:r>
                        <a:rPr lang="en-US" b="1" dirty="0" smtClean="0"/>
                        <a:t>Project Summary Table</a:t>
                      </a:r>
                      <a:r>
                        <a:rPr lang="en-US" dirty="0" smtClean="0"/>
                        <a:t>: if required;</a:t>
                      </a:r>
                      <a:r>
                        <a:rPr lang="en-US" baseline="0" dirty="0" smtClean="0"/>
                        <a:t> since last successful salary action</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p>
                    <a:p>
                      <a:endParaRPr lang="en-US" dirty="0" smtClean="0"/>
                    </a:p>
                  </a:txBody>
                  <a:tcPr/>
                </a:tc>
                <a:extLst>
                  <a:ext uri="{0D108BD9-81ED-4DB2-BD59-A6C34878D82A}">
                    <a16:rowId xmlns:a16="http://schemas.microsoft.com/office/drawing/2014/main" val="828783844"/>
                  </a:ext>
                </a:extLst>
              </a:tr>
            </a:tbl>
          </a:graphicData>
        </a:graphic>
      </p:graphicFrame>
    </p:spTree>
    <p:extLst>
      <p:ext uri="{BB962C8B-B14F-4D97-AF65-F5344CB8AC3E}">
        <p14:creationId xmlns:p14="http://schemas.microsoft.com/office/powerpoint/2010/main" val="13161877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0854"/>
            <a:ext cx="8229600" cy="768716"/>
          </a:xfrm>
        </p:spPr>
        <p:txBody>
          <a:bodyPr/>
          <a:lstStyle/>
          <a:p>
            <a:r>
              <a:rPr lang="en-US" sz="3200" dirty="0" smtClean="0">
                <a:solidFill>
                  <a:srgbClr val="1740C3"/>
                </a:solidFill>
              </a:rPr>
              <a:t>Merit Requirements</a:t>
            </a:r>
            <a:endParaRPr lang="en-US" sz="3200" dirty="0">
              <a:solidFill>
                <a:srgbClr val="1740C3"/>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688085488"/>
              </p:ext>
            </p:extLst>
          </p:nvPr>
        </p:nvGraphicFramePr>
        <p:xfrm>
          <a:off x="304798" y="1596291"/>
          <a:ext cx="8546124" cy="2643096"/>
        </p:xfrm>
        <a:graphic>
          <a:graphicData uri="http://schemas.openxmlformats.org/drawingml/2006/table">
            <a:tbl>
              <a:tblPr firstRow="1" bandRow="1">
                <a:tableStyleId>{5C22544A-7EE6-4342-B048-85BDC9FD1C3A}</a:tableStyleId>
              </a:tblPr>
              <a:tblGrid>
                <a:gridCol w="4243756">
                  <a:extLst>
                    <a:ext uri="{9D8B030D-6E8A-4147-A177-3AD203B41FA5}">
                      <a16:colId xmlns:a16="http://schemas.microsoft.com/office/drawing/2014/main" val="4001450186"/>
                    </a:ext>
                  </a:extLst>
                </a:gridCol>
                <a:gridCol w="1312984">
                  <a:extLst>
                    <a:ext uri="{9D8B030D-6E8A-4147-A177-3AD203B41FA5}">
                      <a16:colId xmlns:a16="http://schemas.microsoft.com/office/drawing/2014/main" val="186527019"/>
                    </a:ext>
                  </a:extLst>
                </a:gridCol>
                <a:gridCol w="1379903">
                  <a:extLst>
                    <a:ext uri="{9D8B030D-6E8A-4147-A177-3AD203B41FA5}">
                      <a16:colId xmlns:a16="http://schemas.microsoft.com/office/drawing/2014/main" val="3634131572"/>
                    </a:ext>
                  </a:extLst>
                </a:gridCol>
                <a:gridCol w="1609481">
                  <a:extLst>
                    <a:ext uri="{9D8B030D-6E8A-4147-A177-3AD203B41FA5}">
                      <a16:colId xmlns:a16="http://schemas.microsoft.com/office/drawing/2014/main" val="1815933202"/>
                    </a:ext>
                  </a:extLst>
                </a:gridCol>
              </a:tblGrid>
              <a:tr h="714782">
                <a:tc>
                  <a:txBody>
                    <a:bodyPr/>
                    <a:lstStyle/>
                    <a:p>
                      <a:r>
                        <a:rPr lang="en-US" b="1" dirty="0" smtClean="0">
                          <a:solidFill>
                            <a:schemeClr val="bg1"/>
                          </a:solidFill>
                        </a:rPr>
                        <a:t>Criteria</a:t>
                      </a:r>
                      <a:endParaRPr lang="en-US" b="1" dirty="0">
                        <a:solidFill>
                          <a:schemeClr val="bg1"/>
                        </a:solidFill>
                      </a:endParaRPr>
                    </a:p>
                  </a:txBody>
                  <a:tcPr/>
                </a:tc>
                <a:tc>
                  <a:txBody>
                    <a:bodyPr/>
                    <a:lstStyle/>
                    <a:p>
                      <a:r>
                        <a:rPr lang="en-US" dirty="0" smtClean="0"/>
                        <a:t>Project Scientist</a:t>
                      </a:r>
                      <a:endParaRPr lang="en-US" dirty="0"/>
                    </a:p>
                  </a:txBody>
                  <a:tcPr/>
                </a:tc>
                <a:tc>
                  <a:txBody>
                    <a:bodyPr/>
                    <a:lstStyle/>
                    <a:p>
                      <a:r>
                        <a:rPr lang="en-US" dirty="0" smtClean="0"/>
                        <a:t>Professional</a:t>
                      </a:r>
                      <a:r>
                        <a:rPr lang="en-US" baseline="0" dirty="0" smtClean="0"/>
                        <a:t> Researcher</a:t>
                      </a:r>
                      <a:endParaRPr lang="en-US" dirty="0"/>
                    </a:p>
                  </a:txBody>
                  <a:tcPr/>
                </a:tc>
                <a:tc>
                  <a:txBody>
                    <a:bodyPr/>
                    <a:lstStyle/>
                    <a:p>
                      <a:r>
                        <a:rPr lang="en-US" dirty="0" smtClean="0"/>
                        <a:t>Research Specialist</a:t>
                      </a:r>
                      <a:endParaRPr lang="en-US" dirty="0"/>
                    </a:p>
                  </a:txBody>
                  <a:tcPr/>
                </a:tc>
                <a:extLst>
                  <a:ext uri="{0D108BD9-81ED-4DB2-BD59-A6C34878D82A}">
                    <a16:rowId xmlns:a16="http://schemas.microsoft.com/office/drawing/2014/main" val="2537895763"/>
                  </a:ext>
                </a:extLst>
              </a:tr>
              <a:tr h="596572">
                <a:tc>
                  <a:txBody>
                    <a:bodyPr/>
                    <a:lstStyle/>
                    <a:p>
                      <a:r>
                        <a:rPr lang="en-US" b="1" dirty="0" smtClean="0"/>
                        <a:t>AE Goals: </a:t>
                      </a:r>
                      <a:r>
                        <a:rPr lang="en-US" b="0" dirty="0" smtClean="0"/>
                        <a:t>For October</a:t>
                      </a:r>
                      <a:r>
                        <a:rPr lang="en-US" b="0" baseline="0" dirty="0" smtClean="0"/>
                        <a:t> 1, 2017 – September 30, 2018</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2708237031"/>
                  </a:ext>
                </a:extLst>
              </a:tr>
              <a:tr h="648154">
                <a:tc>
                  <a:txBody>
                    <a:bodyPr/>
                    <a:lstStyle/>
                    <a:p>
                      <a:r>
                        <a:rPr lang="en-US" b="1" dirty="0" smtClean="0"/>
                        <a:t>Position Description: </a:t>
                      </a:r>
                      <a:r>
                        <a:rPr lang="en-US" b="0" dirty="0" smtClean="0"/>
                        <a:t>for</a:t>
                      </a:r>
                      <a:r>
                        <a:rPr lang="en-US" b="0" baseline="0" dirty="0" smtClean="0"/>
                        <a:t> period in review; updated if necessary</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58307396"/>
                  </a:ext>
                </a:extLst>
              </a:tr>
              <a:tr h="480646">
                <a:tc>
                  <a:txBody>
                    <a:bodyPr/>
                    <a:lstStyle/>
                    <a:p>
                      <a:r>
                        <a:rPr lang="en-US" b="1" dirty="0" smtClean="0"/>
                        <a:t>Work Plan: </a:t>
                      </a:r>
                      <a:r>
                        <a:rPr lang="en-US" b="0" dirty="0" smtClean="0"/>
                        <a:t>if</a:t>
                      </a:r>
                      <a:r>
                        <a:rPr lang="en-US" b="0" baseline="0" dirty="0" smtClean="0"/>
                        <a:t> appointment is less than 100%</a:t>
                      </a:r>
                      <a:endParaRPr lang="en-US" dirty="0"/>
                    </a:p>
                  </a:txBody>
                  <a:tcPr/>
                </a:tc>
                <a:tc>
                  <a:txBody>
                    <a:bodyPr/>
                    <a:lstStyle/>
                    <a:p>
                      <a:pPr algn="ctr"/>
                      <a:r>
                        <a:rPr lang="en-US" dirty="0" smtClean="0"/>
                        <a:t>If</a:t>
                      </a:r>
                      <a:r>
                        <a:rPr lang="en-US" baseline="0" dirty="0" smtClean="0"/>
                        <a:t> applicable</a:t>
                      </a:r>
                      <a:endParaRPr lang="en-US" dirty="0"/>
                    </a:p>
                  </a:txBody>
                  <a:tcPr/>
                </a:tc>
                <a:tc>
                  <a:txBody>
                    <a:bodyPr/>
                    <a:lstStyle/>
                    <a:p>
                      <a:pPr algn="ctr"/>
                      <a:r>
                        <a:rPr lang="en-US" dirty="0" smtClean="0"/>
                        <a:t>If</a:t>
                      </a:r>
                      <a:r>
                        <a:rPr lang="en-US" baseline="0" dirty="0" smtClean="0"/>
                        <a:t> applicable</a:t>
                      </a:r>
                      <a:endParaRPr lang="en-US" dirty="0"/>
                    </a:p>
                  </a:txBody>
                  <a:tcPr/>
                </a:tc>
                <a:tc>
                  <a:txBody>
                    <a:bodyPr/>
                    <a:lstStyle/>
                    <a:p>
                      <a:pPr algn="l"/>
                      <a:r>
                        <a:rPr lang="en-US" dirty="0" smtClean="0"/>
                        <a:t>If applicable</a:t>
                      </a:r>
                      <a:endParaRPr lang="en-US" dirty="0"/>
                    </a:p>
                  </a:txBody>
                  <a:tcPr/>
                </a:tc>
                <a:extLst>
                  <a:ext uri="{0D108BD9-81ED-4DB2-BD59-A6C34878D82A}">
                    <a16:rowId xmlns:a16="http://schemas.microsoft.com/office/drawing/2014/main" val="4072629063"/>
                  </a:ext>
                </a:extLst>
              </a:tr>
            </a:tbl>
          </a:graphicData>
        </a:graphic>
      </p:graphicFrame>
    </p:spTree>
    <p:extLst>
      <p:ext uri="{BB962C8B-B14F-4D97-AF65-F5344CB8AC3E}">
        <p14:creationId xmlns:p14="http://schemas.microsoft.com/office/powerpoint/2010/main" val="15329629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112"/>
            <a:ext cx="8229600" cy="768716"/>
          </a:xfrm>
        </p:spPr>
        <p:txBody>
          <a:bodyPr/>
          <a:lstStyle/>
          <a:p>
            <a:r>
              <a:rPr lang="en-US" sz="3200" dirty="0" smtClean="0">
                <a:solidFill>
                  <a:srgbClr val="1740C3"/>
                </a:solidFill>
              </a:rPr>
              <a:t> Above Scale Merit Requirements</a:t>
            </a:r>
            <a:endParaRPr lang="en-US" sz="3200" dirty="0">
              <a:solidFill>
                <a:srgbClr val="1740C3"/>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8996190"/>
              </p:ext>
            </p:extLst>
          </p:nvPr>
        </p:nvGraphicFramePr>
        <p:xfrm>
          <a:off x="164123" y="1423651"/>
          <a:ext cx="8862645" cy="4072660"/>
        </p:xfrm>
        <a:graphic>
          <a:graphicData uri="http://schemas.openxmlformats.org/drawingml/2006/table">
            <a:tbl>
              <a:tblPr firstRow="1" bandRow="1">
                <a:tableStyleId>{5C22544A-7EE6-4342-B048-85BDC9FD1C3A}</a:tableStyleId>
              </a:tblPr>
              <a:tblGrid>
                <a:gridCol w="4729177">
                  <a:extLst>
                    <a:ext uri="{9D8B030D-6E8A-4147-A177-3AD203B41FA5}">
                      <a16:colId xmlns:a16="http://schemas.microsoft.com/office/drawing/2014/main" val="4001450186"/>
                    </a:ext>
                  </a:extLst>
                </a:gridCol>
                <a:gridCol w="1276513">
                  <a:extLst>
                    <a:ext uri="{9D8B030D-6E8A-4147-A177-3AD203B41FA5}">
                      <a16:colId xmlns:a16="http://schemas.microsoft.com/office/drawing/2014/main" val="186527019"/>
                    </a:ext>
                  </a:extLst>
                </a:gridCol>
                <a:gridCol w="1458871">
                  <a:extLst>
                    <a:ext uri="{9D8B030D-6E8A-4147-A177-3AD203B41FA5}">
                      <a16:colId xmlns:a16="http://schemas.microsoft.com/office/drawing/2014/main" val="3634131572"/>
                    </a:ext>
                  </a:extLst>
                </a:gridCol>
                <a:gridCol w="1398084">
                  <a:extLst>
                    <a:ext uri="{9D8B030D-6E8A-4147-A177-3AD203B41FA5}">
                      <a16:colId xmlns:a16="http://schemas.microsoft.com/office/drawing/2014/main" val="1815933202"/>
                    </a:ext>
                  </a:extLst>
                </a:gridCol>
              </a:tblGrid>
              <a:tr h="714782">
                <a:tc>
                  <a:txBody>
                    <a:bodyPr/>
                    <a:lstStyle/>
                    <a:p>
                      <a:r>
                        <a:rPr lang="en-US" b="1" dirty="0" smtClean="0">
                          <a:solidFill>
                            <a:schemeClr val="bg1"/>
                          </a:solidFill>
                        </a:rPr>
                        <a:t>Criteria</a:t>
                      </a:r>
                      <a:endParaRPr lang="en-US" b="1" dirty="0">
                        <a:solidFill>
                          <a:schemeClr val="bg1"/>
                        </a:solidFill>
                      </a:endParaRPr>
                    </a:p>
                  </a:txBody>
                  <a:tcPr/>
                </a:tc>
                <a:tc>
                  <a:txBody>
                    <a:bodyPr/>
                    <a:lstStyle/>
                    <a:p>
                      <a:r>
                        <a:rPr lang="en-US" dirty="0" smtClean="0"/>
                        <a:t>Project Scientist</a:t>
                      </a:r>
                      <a:endParaRPr lang="en-US" dirty="0"/>
                    </a:p>
                  </a:txBody>
                  <a:tcPr/>
                </a:tc>
                <a:tc>
                  <a:txBody>
                    <a:bodyPr/>
                    <a:lstStyle/>
                    <a:p>
                      <a:r>
                        <a:rPr lang="en-US" dirty="0" smtClean="0"/>
                        <a:t>Professional Researcher</a:t>
                      </a:r>
                      <a:endParaRPr lang="en-US" dirty="0"/>
                    </a:p>
                  </a:txBody>
                  <a:tcPr/>
                </a:tc>
                <a:tc>
                  <a:txBody>
                    <a:bodyPr/>
                    <a:lstStyle/>
                    <a:p>
                      <a:r>
                        <a:rPr lang="en-US" dirty="0" smtClean="0"/>
                        <a:t>Research Specialist</a:t>
                      </a:r>
                      <a:endParaRPr lang="en-US" dirty="0"/>
                    </a:p>
                  </a:txBody>
                  <a:tcPr/>
                </a:tc>
                <a:extLst>
                  <a:ext uri="{0D108BD9-81ED-4DB2-BD59-A6C34878D82A}">
                    <a16:rowId xmlns:a16="http://schemas.microsoft.com/office/drawing/2014/main" val="2537895763"/>
                  </a:ext>
                </a:extLst>
              </a:tr>
              <a:tr h="714782">
                <a:tc>
                  <a:txBody>
                    <a:bodyPr/>
                    <a:lstStyle/>
                    <a:p>
                      <a:r>
                        <a:rPr lang="en-US" b="1" dirty="0" smtClean="0">
                          <a:solidFill>
                            <a:schemeClr val="tx1"/>
                          </a:solidFill>
                        </a:rPr>
                        <a:t>Program Summary Narrative</a:t>
                      </a:r>
                      <a:r>
                        <a:rPr lang="en-US" dirty="0" smtClean="0">
                          <a:solidFill>
                            <a:schemeClr val="tx1"/>
                          </a:solidFill>
                        </a:rPr>
                        <a:t>:</a:t>
                      </a:r>
                    </a:p>
                    <a:p>
                      <a:r>
                        <a:rPr lang="en-US" dirty="0" smtClean="0">
                          <a:solidFill>
                            <a:schemeClr val="tx1"/>
                          </a:solidFill>
                        </a:rPr>
                        <a:t>10 page limit, document criteria and AA</a:t>
                      </a:r>
                      <a:endParaRPr lang="en-US" dirty="0">
                        <a:solidFill>
                          <a:schemeClr val="tx1"/>
                        </a:solidFill>
                      </a:endParaRPr>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 </a:t>
                      </a:r>
                      <a:endParaRPr lang="en-US" dirty="0"/>
                    </a:p>
                  </a:txBody>
                  <a:tcPr/>
                </a:tc>
                <a:extLst>
                  <a:ext uri="{0D108BD9-81ED-4DB2-BD59-A6C34878D82A}">
                    <a16:rowId xmlns:a16="http://schemas.microsoft.com/office/drawing/2014/main" val="3330054384"/>
                  </a:ext>
                </a:extLst>
              </a:tr>
              <a:tr h="596572">
                <a:tc>
                  <a:txBody>
                    <a:bodyPr/>
                    <a:lstStyle/>
                    <a:p>
                      <a:r>
                        <a:rPr lang="en-US" b="1" dirty="0" smtClean="0"/>
                        <a:t>Professional Competence Table</a:t>
                      </a:r>
                      <a:r>
                        <a:rPr lang="en-US" dirty="0" smtClean="0"/>
                        <a:t>: since last successful salary action</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2708237031"/>
                  </a:ext>
                </a:extLst>
              </a:tr>
              <a:tr h="648154">
                <a:tc>
                  <a:txBody>
                    <a:bodyPr/>
                    <a:lstStyle/>
                    <a:p>
                      <a:r>
                        <a:rPr lang="en-US" b="1" dirty="0" smtClean="0"/>
                        <a:t>University &amp; Public Service</a:t>
                      </a:r>
                      <a:r>
                        <a:rPr lang="en-US" b="1" baseline="0" dirty="0" smtClean="0"/>
                        <a:t> Table</a:t>
                      </a:r>
                      <a:r>
                        <a:rPr lang="en-US" baseline="0" dirty="0" smtClean="0"/>
                        <a:t>: since last successful salary action</a:t>
                      </a:r>
                      <a:endParaRPr lang="en-US" dirty="0"/>
                    </a:p>
                  </a:txBody>
                  <a:tcPr/>
                </a:tc>
                <a:tc>
                  <a:txBody>
                    <a:bodyPr/>
                    <a:lstStyle/>
                    <a:p>
                      <a:pPr algn="ctr"/>
                      <a:r>
                        <a:rPr lang="en-US" dirty="0" smtClean="0"/>
                        <a:t>optional</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58307396"/>
                  </a:ext>
                </a:extLst>
              </a:tr>
              <a:tr h="480646">
                <a:tc>
                  <a:txBody>
                    <a:bodyPr/>
                    <a:lstStyle/>
                    <a:p>
                      <a:r>
                        <a:rPr lang="en-US" b="1" dirty="0" smtClean="0"/>
                        <a:t>Bibliography</a:t>
                      </a:r>
                      <a:r>
                        <a:rPr lang="en-US" dirty="0" smtClean="0"/>
                        <a:t>: for entire career, highlight since last successful salary action</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72629063"/>
                  </a:ext>
                </a:extLst>
              </a:tr>
              <a:tr h="714782">
                <a:tc>
                  <a:txBody>
                    <a:bodyPr/>
                    <a:lstStyle/>
                    <a:p>
                      <a:r>
                        <a:rPr lang="en-US" b="1" dirty="0" smtClean="0"/>
                        <a:t>Project Summary Table</a:t>
                      </a:r>
                      <a:r>
                        <a:rPr lang="en-US" dirty="0" smtClean="0"/>
                        <a:t>: if required;</a:t>
                      </a:r>
                      <a:r>
                        <a:rPr lang="en-US" baseline="0" dirty="0" smtClean="0"/>
                        <a:t> since last successful salary action</a:t>
                      </a:r>
                      <a:endParaRPr lang="en-US" dirty="0"/>
                    </a:p>
                  </a:txBody>
                  <a:tcPr/>
                </a:tc>
                <a:tc>
                  <a:txBody>
                    <a:bodyPr/>
                    <a:lstStyle/>
                    <a:p>
                      <a:pPr algn="ctr"/>
                      <a:r>
                        <a:rPr lang="en-US" dirty="0" smtClean="0"/>
                        <a:t>* (if applicable)</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p>
                    <a:p>
                      <a:endParaRPr lang="en-US" dirty="0" smtClean="0"/>
                    </a:p>
                  </a:txBody>
                  <a:tcPr/>
                </a:tc>
                <a:extLst>
                  <a:ext uri="{0D108BD9-81ED-4DB2-BD59-A6C34878D82A}">
                    <a16:rowId xmlns:a16="http://schemas.microsoft.com/office/drawing/2014/main" val="828783844"/>
                  </a:ext>
                </a:extLst>
              </a:tr>
            </a:tbl>
          </a:graphicData>
        </a:graphic>
      </p:graphicFrame>
    </p:spTree>
    <p:extLst>
      <p:ext uri="{BB962C8B-B14F-4D97-AF65-F5344CB8AC3E}">
        <p14:creationId xmlns:p14="http://schemas.microsoft.com/office/powerpoint/2010/main" val="27214353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0242"/>
            <a:ext cx="8229600" cy="768716"/>
          </a:xfrm>
        </p:spPr>
        <p:txBody>
          <a:bodyPr/>
          <a:lstStyle/>
          <a:p>
            <a:r>
              <a:rPr lang="en-US" sz="3200" dirty="0" smtClean="0">
                <a:solidFill>
                  <a:srgbClr val="1740C3"/>
                </a:solidFill>
              </a:rPr>
              <a:t>Above Scale Merit Requirements</a:t>
            </a:r>
            <a:endParaRPr lang="en-US" sz="3200" dirty="0">
              <a:solidFill>
                <a:srgbClr val="1740C3"/>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286226786"/>
              </p:ext>
            </p:extLst>
          </p:nvPr>
        </p:nvGraphicFramePr>
        <p:xfrm>
          <a:off x="304798" y="1596291"/>
          <a:ext cx="8546124" cy="3879748"/>
        </p:xfrm>
        <a:graphic>
          <a:graphicData uri="http://schemas.openxmlformats.org/drawingml/2006/table">
            <a:tbl>
              <a:tblPr firstRow="1" bandRow="1">
                <a:tableStyleId>{5C22544A-7EE6-4342-B048-85BDC9FD1C3A}</a:tableStyleId>
              </a:tblPr>
              <a:tblGrid>
                <a:gridCol w="4243756">
                  <a:extLst>
                    <a:ext uri="{9D8B030D-6E8A-4147-A177-3AD203B41FA5}">
                      <a16:colId xmlns:a16="http://schemas.microsoft.com/office/drawing/2014/main" val="4001450186"/>
                    </a:ext>
                  </a:extLst>
                </a:gridCol>
                <a:gridCol w="1312984">
                  <a:extLst>
                    <a:ext uri="{9D8B030D-6E8A-4147-A177-3AD203B41FA5}">
                      <a16:colId xmlns:a16="http://schemas.microsoft.com/office/drawing/2014/main" val="186527019"/>
                    </a:ext>
                  </a:extLst>
                </a:gridCol>
                <a:gridCol w="1379903">
                  <a:extLst>
                    <a:ext uri="{9D8B030D-6E8A-4147-A177-3AD203B41FA5}">
                      <a16:colId xmlns:a16="http://schemas.microsoft.com/office/drawing/2014/main" val="3634131572"/>
                    </a:ext>
                  </a:extLst>
                </a:gridCol>
                <a:gridCol w="1609481">
                  <a:extLst>
                    <a:ext uri="{9D8B030D-6E8A-4147-A177-3AD203B41FA5}">
                      <a16:colId xmlns:a16="http://schemas.microsoft.com/office/drawing/2014/main" val="1815933202"/>
                    </a:ext>
                  </a:extLst>
                </a:gridCol>
              </a:tblGrid>
              <a:tr h="714782">
                <a:tc>
                  <a:txBody>
                    <a:bodyPr/>
                    <a:lstStyle/>
                    <a:p>
                      <a:r>
                        <a:rPr lang="en-US" b="1" dirty="0" smtClean="0">
                          <a:solidFill>
                            <a:schemeClr val="bg1"/>
                          </a:solidFill>
                        </a:rPr>
                        <a:t>Criteria</a:t>
                      </a:r>
                      <a:endParaRPr lang="en-US" b="1" dirty="0">
                        <a:solidFill>
                          <a:schemeClr val="bg1"/>
                        </a:solidFill>
                      </a:endParaRPr>
                    </a:p>
                  </a:txBody>
                  <a:tcPr/>
                </a:tc>
                <a:tc>
                  <a:txBody>
                    <a:bodyPr/>
                    <a:lstStyle/>
                    <a:p>
                      <a:r>
                        <a:rPr lang="en-US" dirty="0" smtClean="0"/>
                        <a:t>Project Scientist</a:t>
                      </a:r>
                      <a:endParaRPr lang="en-US" dirty="0"/>
                    </a:p>
                  </a:txBody>
                  <a:tcPr/>
                </a:tc>
                <a:tc>
                  <a:txBody>
                    <a:bodyPr/>
                    <a:lstStyle/>
                    <a:p>
                      <a:r>
                        <a:rPr lang="en-US" dirty="0" smtClean="0"/>
                        <a:t>Professional</a:t>
                      </a:r>
                      <a:r>
                        <a:rPr lang="en-US" baseline="0" dirty="0" smtClean="0"/>
                        <a:t> Researcher</a:t>
                      </a:r>
                      <a:endParaRPr lang="en-US" dirty="0"/>
                    </a:p>
                  </a:txBody>
                  <a:tcPr/>
                </a:tc>
                <a:tc>
                  <a:txBody>
                    <a:bodyPr/>
                    <a:lstStyle/>
                    <a:p>
                      <a:r>
                        <a:rPr lang="en-US" dirty="0" smtClean="0"/>
                        <a:t>Research Specialist</a:t>
                      </a:r>
                      <a:endParaRPr lang="en-US" dirty="0"/>
                    </a:p>
                  </a:txBody>
                  <a:tcPr/>
                </a:tc>
                <a:extLst>
                  <a:ext uri="{0D108BD9-81ED-4DB2-BD59-A6C34878D82A}">
                    <a16:rowId xmlns:a16="http://schemas.microsoft.com/office/drawing/2014/main" val="2537895763"/>
                  </a:ext>
                </a:extLst>
              </a:tr>
              <a:tr h="596572">
                <a:tc>
                  <a:txBody>
                    <a:bodyPr/>
                    <a:lstStyle/>
                    <a:p>
                      <a:r>
                        <a:rPr lang="en-US" b="1" dirty="0" smtClean="0"/>
                        <a:t>3</a:t>
                      </a:r>
                      <a:r>
                        <a:rPr lang="en-US" b="1" baseline="0" dirty="0" smtClean="0"/>
                        <a:t> Publication samples and a Summary of the 3</a:t>
                      </a:r>
                      <a:endParaRPr lang="en-US" b="1"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716228483"/>
                  </a:ext>
                </a:extLst>
              </a:tr>
              <a:tr h="596572">
                <a:tc>
                  <a:txBody>
                    <a:bodyPr/>
                    <a:lstStyle/>
                    <a:p>
                      <a:r>
                        <a:rPr lang="en-US" b="1" dirty="0" smtClean="0"/>
                        <a:t>Letters of Evaluation</a:t>
                      </a:r>
                      <a:endParaRPr lang="en-US" b="1"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3698510677"/>
                  </a:ext>
                </a:extLst>
              </a:tr>
              <a:tr h="596572">
                <a:tc>
                  <a:txBody>
                    <a:bodyPr/>
                    <a:lstStyle/>
                    <a:p>
                      <a:r>
                        <a:rPr lang="en-US" b="1" dirty="0" smtClean="0"/>
                        <a:t>AE Goals: </a:t>
                      </a:r>
                      <a:r>
                        <a:rPr lang="en-US" b="0" dirty="0" smtClean="0"/>
                        <a:t>For October</a:t>
                      </a:r>
                      <a:r>
                        <a:rPr lang="en-US" b="0" baseline="0" dirty="0" smtClean="0"/>
                        <a:t> 1, 2017 – September 30, 2018</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2708237031"/>
                  </a:ext>
                </a:extLst>
              </a:tr>
              <a:tr h="648154">
                <a:tc>
                  <a:txBody>
                    <a:bodyPr/>
                    <a:lstStyle/>
                    <a:p>
                      <a:r>
                        <a:rPr lang="en-US" b="1" dirty="0" smtClean="0"/>
                        <a:t>Position Description: </a:t>
                      </a:r>
                      <a:r>
                        <a:rPr lang="en-US" b="0" dirty="0" smtClean="0"/>
                        <a:t>for</a:t>
                      </a:r>
                      <a:r>
                        <a:rPr lang="en-US" b="0" baseline="0" dirty="0" smtClean="0"/>
                        <a:t> period in review; updated if necessary</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58307396"/>
                  </a:ext>
                </a:extLst>
              </a:tr>
              <a:tr h="480646">
                <a:tc>
                  <a:txBody>
                    <a:bodyPr/>
                    <a:lstStyle/>
                    <a:p>
                      <a:r>
                        <a:rPr lang="en-US" b="1" dirty="0" smtClean="0"/>
                        <a:t>Work Plan: </a:t>
                      </a:r>
                      <a:r>
                        <a:rPr lang="en-US" b="0" dirty="0" smtClean="0"/>
                        <a:t>if</a:t>
                      </a:r>
                      <a:r>
                        <a:rPr lang="en-US" b="0" baseline="0" dirty="0" smtClean="0"/>
                        <a:t> appointment is less than 100%</a:t>
                      </a:r>
                      <a:endParaRPr lang="en-US" dirty="0"/>
                    </a:p>
                  </a:txBody>
                  <a:tcPr/>
                </a:tc>
                <a:tc>
                  <a:txBody>
                    <a:bodyPr/>
                    <a:lstStyle/>
                    <a:p>
                      <a:pPr algn="ctr"/>
                      <a:r>
                        <a:rPr lang="en-US" dirty="0" smtClean="0"/>
                        <a:t>If</a:t>
                      </a:r>
                      <a:r>
                        <a:rPr lang="en-US" baseline="0" dirty="0" smtClean="0"/>
                        <a:t> applicable</a:t>
                      </a:r>
                      <a:endParaRPr lang="en-US" dirty="0"/>
                    </a:p>
                  </a:txBody>
                  <a:tcPr/>
                </a:tc>
                <a:tc>
                  <a:txBody>
                    <a:bodyPr/>
                    <a:lstStyle/>
                    <a:p>
                      <a:pPr algn="ctr"/>
                      <a:r>
                        <a:rPr lang="en-US" dirty="0" smtClean="0"/>
                        <a:t>If</a:t>
                      </a:r>
                      <a:r>
                        <a:rPr lang="en-US" baseline="0" dirty="0" smtClean="0"/>
                        <a:t> applicable</a:t>
                      </a:r>
                      <a:endParaRPr lang="en-US" dirty="0"/>
                    </a:p>
                  </a:txBody>
                  <a:tcPr/>
                </a:tc>
                <a:tc>
                  <a:txBody>
                    <a:bodyPr/>
                    <a:lstStyle/>
                    <a:p>
                      <a:pPr algn="l"/>
                      <a:r>
                        <a:rPr lang="en-US" dirty="0" smtClean="0"/>
                        <a:t>If applicable</a:t>
                      </a:r>
                      <a:endParaRPr lang="en-US" dirty="0"/>
                    </a:p>
                  </a:txBody>
                  <a:tcPr/>
                </a:tc>
                <a:extLst>
                  <a:ext uri="{0D108BD9-81ED-4DB2-BD59-A6C34878D82A}">
                    <a16:rowId xmlns:a16="http://schemas.microsoft.com/office/drawing/2014/main" val="4072629063"/>
                  </a:ext>
                </a:extLst>
              </a:tr>
            </a:tbl>
          </a:graphicData>
        </a:graphic>
      </p:graphicFrame>
    </p:spTree>
    <p:extLst>
      <p:ext uri="{BB962C8B-B14F-4D97-AF65-F5344CB8AC3E}">
        <p14:creationId xmlns:p14="http://schemas.microsoft.com/office/powerpoint/2010/main" val="4346234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0244"/>
            <a:ext cx="8229600" cy="768716"/>
          </a:xfrm>
        </p:spPr>
        <p:txBody>
          <a:bodyPr/>
          <a:lstStyle/>
          <a:p>
            <a:r>
              <a:rPr lang="en-US" sz="3200" dirty="0" smtClean="0">
                <a:solidFill>
                  <a:srgbClr val="1740C3"/>
                </a:solidFill>
              </a:rPr>
              <a:t>Accelerated Merit Requirements: all academic titles</a:t>
            </a:r>
            <a:endParaRPr lang="en-US" sz="3200" dirty="0">
              <a:solidFill>
                <a:srgbClr val="1740C3"/>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467382586"/>
              </p:ext>
            </p:extLst>
          </p:nvPr>
        </p:nvGraphicFramePr>
        <p:xfrm>
          <a:off x="304798" y="1376763"/>
          <a:ext cx="8548257" cy="4077449"/>
        </p:xfrm>
        <a:graphic>
          <a:graphicData uri="http://schemas.openxmlformats.org/drawingml/2006/table">
            <a:tbl>
              <a:tblPr firstRow="1" bandRow="1">
                <a:tableStyleId>{5C22544A-7EE6-4342-B048-85BDC9FD1C3A}</a:tableStyleId>
              </a:tblPr>
              <a:tblGrid>
                <a:gridCol w="8548257">
                  <a:extLst>
                    <a:ext uri="{9D8B030D-6E8A-4147-A177-3AD203B41FA5}">
                      <a16:colId xmlns:a16="http://schemas.microsoft.com/office/drawing/2014/main" val="4001450186"/>
                    </a:ext>
                  </a:extLst>
                </a:gridCol>
              </a:tblGrid>
              <a:tr h="453039">
                <a:tc>
                  <a:txBody>
                    <a:bodyPr/>
                    <a:lstStyle/>
                    <a:p>
                      <a:r>
                        <a:rPr lang="en-US" b="1" dirty="0" smtClean="0">
                          <a:solidFill>
                            <a:schemeClr val="bg1"/>
                          </a:solidFill>
                        </a:rPr>
                        <a:t>Criteria</a:t>
                      </a:r>
                      <a:endParaRPr lang="en-US" b="1" dirty="0">
                        <a:solidFill>
                          <a:schemeClr val="bg1"/>
                        </a:solidFill>
                      </a:endParaRPr>
                    </a:p>
                  </a:txBody>
                  <a:tcPr/>
                </a:tc>
                <a:extLst>
                  <a:ext uri="{0D108BD9-81ED-4DB2-BD59-A6C34878D82A}">
                    <a16:rowId xmlns:a16="http://schemas.microsoft.com/office/drawing/2014/main" val="2537895763"/>
                  </a:ext>
                </a:extLst>
              </a:tr>
              <a:tr h="863477">
                <a:tc>
                  <a:txBody>
                    <a:bodyPr/>
                    <a:lstStyle/>
                    <a:p>
                      <a:r>
                        <a:rPr lang="en-US" b="1" dirty="0" smtClean="0">
                          <a:solidFill>
                            <a:schemeClr val="tx1"/>
                          </a:solidFill>
                        </a:rPr>
                        <a:t>Acceleration Statement: </a:t>
                      </a:r>
                      <a:r>
                        <a:rPr lang="en-US" b="0" dirty="0" smtClean="0">
                          <a:solidFill>
                            <a:schemeClr val="tx1"/>
                          </a:solidFill>
                        </a:rPr>
                        <a:t>1 page, covering period since last successful salary action. Must clearly demonstrate evidence</a:t>
                      </a:r>
                      <a:r>
                        <a:rPr lang="en-US" b="0" baseline="0" dirty="0" smtClean="0">
                          <a:solidFill>
                            <a:schemeClr val="tx1"/>
                          </a:solidFill>
                        </a:rPr>
                        <a:t> of exceptional achievement in at least 1 criteria and greater than normal achievement in all other criteria</a:t>
                      </a:r>
                      <a:endParaRPr lang="en-US" b="1" dirty="0">
                        <a:solidFill>
                          <a:schemeClr val="tx1"/>
                        </a:solidFill>
                      </a:endParaRPr>
                    </a:p>
                  </a:txBody>
                  <a:tcPr/>
                </a:tc>
                <a:extLst>
                  <a:ext uri="{0D108BD9-81ED-4DB2-BD59-A6C34878D82A}">
                    <a16:rowId xmlns:a16="http://schemas.microsoft.com/office/drawing/2014/main" val="58251073"/>
                  </a:ext>
                </a:extLst>
              </a:tr>
              <a:tr h="549490">
                <a:tc>
                  <a:txBody>
                    <a:bodyPr/>
                    <a:lstStyle/>
                    <a:p>
                      <a:r>
                        <a:rPr lang="en-US" b="1" dirty="0" smtClean="0">
                          <a:solidFill>
                            <a:schemeClr val="tx1"/>
                          </a:solidFill>
                        </a:rPr>
                        <a:t>All</a:t>
                      </a:r>
                      <a:r>
                        <a:rPr lang="en-US" b="1" baseline="0" dirty="0" smtClean="0">
                          <a:solidFill>
                            <a:schemeClr val="tx1"/>
                          </a:solidFill>
                        </a:rPr>
                        <a:t> components listed in merit guidelines for your specific title</a:t>
                      </a:r>
                      <a:endParaRPr lang="en-US" b="1" dirty="0">
                        <a:solidFill>
                          <a:schemeClr val="tx1"/>
                        </a:solidFill>
                      </a:endParaRPr>
                    </a:p>
                  </a:txBody>
                  <a:tcPr/>
                </a:tc>
                <a:extLst>
                  <a:ext uri="{0D108BD9-81ED-4DB2-BD59-A6C34878D82A}">
                    <a16:rowId xmlns:a16="http://schemas.microsoft.com/office/drawing/2014/main" val="3330054384"/>
                  </a:ext>
                </a:extLst>
              </a:tr>
              <a:tr h="690412">
                <a:tc>
                  <a:txBody>
                    <a:bodyPr/>
                    <a:lstStyle/>
                    <a:p>
                      <a:r>
                        <a:rPr lang="en-US" b="1" dirty="0" smtClean="0"/>
                        <a:t>Bibliography</a:t>
                      </a:r>
                      <a:r>
                        <a:rPr lang="en-US" dirty="0" smtClean="0"/>
                        <a:t>: since last successful salary action (if applicable)</a:t>
                      </a:r>
                    </a:p>
                    <a:p>
                      <a:endParaRPr lang="en-US" dirty="0"/>
                    </a:p>
                  </a:txBody>
                  <a:tcPr/>
                </a:tc>
                <a:extLst>
                  <a:ext uri="{0D108BD9-81ED-4DB2-BD59-A6C34878D82A}">
                    <a16:rowId xmlns:a16="http://schemas.microsoft.com/office/drawing/2014/main" val="2708237031"/>
                  </a:ext>
                </a:extLst>
              </a:tr>
              <a:tr h="699120">
                <a:tc>
                  <a:txBody>
                    <a:bodyPr/>
                    <a:lstStyle/>
                    <a:p>
                      <a:r>
                        <a:rPr lang="en-US" b="1" dirty="0" smtClean="0"/>
                        <a:t>3 Publication Samples</a:t>
                      </a:r>
                      <a:r>
                        <a:rPr lang="en-US" b="1" baseline="0" dirty="0" smtClean="0"/>
                        <a:t> and Summary of the 3 </a:t>
                      </a:r>
                      <a:r>
                        <a:rPr lang="en-US" b="0" baseline="0" dirty="0" smtClean="0"/>
                        <a:t>(if applicable)</a:t>
                      </a:r>
                      <a:endParaRPr lang="en-US" b="1" dirty="0"/>
                    </a:p>
                  </a:txBody>
                  <a:tcPr/>
                </a:tc>
                <a:extLst>
                  <a:ext uri="{0D108BD9-81ED-4DB2-BD59-A6C34878D82A}">
                    <a16:rowId xmlns:a16="http://schemas.microsoft.com/office/drawing/2014/main" val="4058307396"/>
                  </a:ext>
                </a:extLst>
              </a:tr>
              <a:tr h="770988">
                <a:tc>
                  <a:txBody>
                    <a:bodyPr/>
                    <a:lstStyle/>
                    <a:p>
                      <a:r>
                        <a:rPr lang="en-US" b="1" dirty="0" smtClean="0"/>
                        <a:t>Letters of Evaluation</a:t>
                      </a:r>
                      <a:endParaRPr lang="en-US" b="1" dirty="0"/>
                    </a:p>
                  </a:txBody>
                  <a:tcPr/>
                </a:tc>
                <a:extLst>
                  <a:ext uri="{0D108BD9-81ED-4DB2-BD59-A6C34878D82A}">
                    <a16:rowId xmlns:a16="http://schemas.microsoft.com/office/drawing/2014/main" val="828783844"/>
                  </a:ext>
                </a:extLst>
              </a:tr>
            </a:tbl>
          </a:graphicData>
        </a:graphic>
      </p:graphicFrame>
    </p:spTree>
    <p:extLst>
      <p:ext uri="{BB962C8B-B14F-4D97-AF65-F5344CB8AC3E}">
        <p14:creationId xmlns:p14="http://schemas.microsoft.com/office/powerpoint/2010/main" val="17718062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5314"/>
            <a:ext cx="8229600" cy="768716"/>
          </a:xfrm>
        </p:spPr>
        <p:txBody>
          <a:bodyPr/>
          <a:lstStyle/>
          <a:p>
            <a:r>
              <a:rPr lang="en-US" sz="3200" dirty="0" smtClean="0">
                <a:solidFill>
                  <a:srgbClr val="1740C3"/>
                </a:solidFill>
              </a:rPr>
              <a:t>CE Advisor Promotion Requirements: upload by February 1, 2018</a:t>
            </a:r>
            <a:endParaRPr lang="en-US" sz="3200" dirty="0">
              <a:solidFill>
                <a:srgbClr val="1740C3"/>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499206813"/>
              </p:ext>
            </p:extLst>
          </p:nvPr>
        </p:nvGraphicFramePr>
        <p:xfrm>
          <a:off x="164123" y="1408723"/>
          <a:ext cx="8862645" cy="4613226"/>
        </p:xfrm>
        <a:graphic>
          <a:graphicData uri="http://schemas.openxmlformats.org/drawingml/2006/table">
            <a:tbl>
              <a:tblPr firstRow="1" bandRow="1">
                <a:tableStyleId>{5C22544A-7EE6-4342-B048-85BDC9FD1C3A}</a:tableStyleId>
              </a:tblPr>
              <a:tblGrid>
                <a:gridCol w="4729177">
                  <a:extLst>
                    <a:ext uri="{9D8B030D-6E8A-4147-A177-3AD203B41FA5}">
                      <a16:colId xmlns:a16="http://schemas.microsoft.com/office/drawing/2014/main" val="4001450186"/>
                    </a:ext>
                  </a:extLst>
                </a:gridCol>
                <a:gridCol w="1401992">
                  <a:extLst>
                    <a:ext uri="{9D8B030D-6E8A-4147-A177-3AD203B41FA5}">
                      <a16:colId xmlns:a16="http://schemas.microsoft.com/office/drawing/2014/main" val="186527019"/>
                    </a:ext>
                  </a:extLst>
                </a:gridCol>
                <a:gridCol w="1333392">
                  <a:extLst>
                    <a:ext uri="{9D8B030D-6E8A-4147-A177-3AD203B41FA5}">
                      <a16:colId xmlns:a16="http://schemas.microsoft.com/office/drawing/2014/main" val="3634131572"/>
                    </a:ext>
                  </a:extLst>
                </a:gridCol>
                <a:gridCol w="1398084">
                  <a:extLst>
                    <a:ext uri="{9D8B030D-6E8A-4147-A177-3AD203B41FA5}">
                      <a16:colId xmlns:a16="http://schemas.microsoft.com/office/drawing/2014/main" val="1815933202"/>
                    </a:ext>
                  </a:extLst>
                </a:gridCol>
              </a:tblGrid>
              <a:tr h="714782">
                <a:tc>
                  <a:txBody>
                    <a:bodyPr/>
                    <a:lstStyle/>
                    <a:p>
                      <a:r>
                        <a:rPr lang="en-US" b="1" dirty="0" smtClean="0">
                          <a:solidFill>
                            <a:schemeClr val="bg1"/>
                          </a:solidFill>
                        </a:rPr>
                        <a:t>Criteria</a:t>
                      </a:r>
                      <a:endParaRPr lang="en-US" b="1" dirty="0">
                        <a:solidFill>
                          <a:schemeClr val="bg1"/>
                        </a:solidFill>
                      </a:endParaRPr>
                    </a:p>
                  </a:txBody>
                  <a:tcPr/>
                </a:tc>
                <a:tc>
                  <a:txBody>
                    <a:bodyPr/>
                    <a:lstStyle/>
                    <a:p>
                      <a:r>
                        <a:rPr lang="en-US" dirty="0" smtClean="0"/>
                        <a:t>Assistant</a:t>
                      </a:r>
                      <a:r>
                        <a:rPr lang="en-US" baseline="0" dirty="0" smtClean="0"/>
                        <a:t> to Associate</a:t>
                      </a:r>
                      <a:endParaRPr lang="en-US" dirty="0"/>
                    </a:p>
                  </a:txBody>
                  <a:tcPr/>
                </a:tc>
                <a:tc>
                  <a:txBody>
                    <a:bodyPr/>
                    <a:lstStyle/>
                    <a:p>
                      <a:r>
                        <a:rPr lang="en-US" dirty="0" smtClean="0"/>
                        <a:t>Associate to Full Title</a:t>
                      </a:r>
                      <a:endParaRPr lang="en-US" dirty="0"/>
                    </a:p>
                  </a:txBody>
                  <a:tcPr/>
                </a:tc>
                <a:tc>
                  <a:txBody>
                    <a:bodyPr/>
                    <a:lstStyle/>
                    <a:p>
                      <a:r>
                        <a:rPr lang="en-US" dirty="0" smtClean="0"/>
                        <a:t>Full Title V to VI</a:t>
                      </a:r>
                      <a:endParaRPr lang="en-US" dirty="0"/>
                    </a:p>
                  </a:txBody>
                  <a:tcPr/>
                </a:tc>
                <a:extLst>
                  <a:ext uri="{0D108BD9-81ED-4DB2-BD59-A6C34878D82A}">
                    <a16:rowId xmlns:a16="http://schemas.microsoft.com/office/drawing/2014/main" val="2537895763"/>
                  </a:ext>
                </a:extLst>
              </a:tr>
              <a:tr h="714782">
                <a:tc>
                  <a:txBody>
                    <a:bodyPr/>
                    <a:lstStyle/>
                    <a:p>
                      <a:r>
                        <a:rPr lang="en-US" b="1" dirty="0" smtClean="0">
                          <a:solidFill>
                            <a:schemeClr val="tx1"/>
                          </a:solidFill>
                        </a:rPr>
                        <a:t>Program Summary Narrative</a:t>
                      </a:r>
                      <a:r>
                        <a:rPr lang="en-US" dirty="0" smtClean="0">
                          <a:solidFill>
                            <a:schemeClr val="tx1"/>
                          </a:solidFill>
                        </a:rPr>
                        <a:t>:</a:t>
                      </a:r>
                    </a:p>
                    <a:p>
                      <a:r>
                        <a:rPr lang="en-US" dirty="0" smtClean="0">
                          <a:solidFill>
                            <a:schemeClr val="tx1"/>
                          </a:solidFill>
                        </a:rPr>
                        <a:t>10 page limit, document criteria and AA</a:t>
                      </a:r>
                      <a:endParaRPr lang="en-US" dirty="0">
                        <a:solidFill>
                          <a:schemeClr val="tx1"/>
                        </a:solidFill>
                      </a:endParaRPr>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3330054384"/>
                  </a:ext>
                </a:extLst>
              </a:tr>
              <a:tr h="596572">
                <a:tc>
                  <a:txBody>
                    <a:bodyPr/>
                    <a:lstStyle/>
                    <a:p>
                      <a:r>
                        <a:rPr lang="en-US" b="1" dirty="0" smtClean="0"/>
                        <a:t>Professional Competence Table</a:t>
                      </a:r>
                      <a:r>
                        <a:rPr lang="en-US" dirty="0" smtClean="0"/>
                        <a:t>: all</a:t>
                      </a:r>
                      <a:r>
                        <a:rPr lang="en-US" baseline="0" dirty="0" smtClean="0"/>
                        <a:t> years in current rank, highlight activities since last successful salary action</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2708237031"/>
                  </a:ext>
                </a:extLst>
              </a:tr>
              <a:tr h="648154">
                <a:tc>
                  <a:txBody>
                    <a:bodyPr/>
                    <a:lstStyle/>
                    <a:p>
                      <a:r>
                        <a:rPr lang="en-US" b="1" dirty="0" smtClean="0"/>
                        <a:t>University &amp; Public Service</a:t>
                      </a:r>
                      <a:r>
                        <a:rPr lang="en-US" b="1" baseline="0" dirty="0" smtClean="0"/>
                        <a:t> Table</a:t>
                      </a:r>
                      <a:r>
                        <a:rPr lang="en-US" baseline="0" dirty="0" smtClean="0"/>
                        <a:t>: all years in current rank, highlight activities since last successful salary action</a:t>
                      </a:r>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58307396"/>
                  </a:ext>
                </a:extLst>
              </a:tr>
              <a:tr h="480646">
                <a:tc>
                  <a:txBody>
                    <a:bodyPr/>
                    <a:lstStyle/>
                    <a:p>
                      <a:r>
                        <a:rPr lang="en-US" b="1" dirty="0" smtClean="0"/>
                        <a:t>Bibliography</a:t>
                      </a:r>
                      <a:r>
                        <a:rPr lang="en-US" dirty="0" smtClean="0"/>
                        <a:t>: from entire career, highlight publications</a:t>
                      </a:r>
                      <a:r>
                        <a:rPr lang="en-US" baseline="0" dirty="0" smtClean="0"/>
                        <a:t> in present rank</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72629063"/>
                  </a:ext>
                </a:extLst>
              </a:tr>
              <a:tr h="714782">
                <a:tc>
                  <a:txBody>
                    <a:bodyPr/>
                    <a:lstStyle/>
                    <a:p>
                      <a:r>
                        <a:rPr lang="en-US" b="1" dirty="0" smtClean="0"/>
                        <a:t>Publication examples: </a:t>
                      </a:r>
                      <a:r>
                        <a:rPr lang="en-US" b="0" dirty="0" smtClean="0"/>
                        <a:t>3 (Promotion, Step VI, AS)</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p>
                    <a:p>
                      <a:endParaRPr lang="en-US" dirty="0" smtClean="0"/>
                    </a:p>
                  </a:txBody>
                  <a:tcPr/>
                </a:tc>
                <a:extLst>
                  <a:ext uri="{0D108BD9-81ED-4DB2-BD59-A6C34878D82A}">
                    <a16:rowId xmlns:a16="http://schemas.microsoft.com/office/drawing/2014/main" val="828783844"/>
                  </a:ext>
                </a:extLst>
              </a:tr>
            </a:tbl>
          </a:graphicData>
        </a:graphic>
      </p:graphicFrame>
    </p:spTree>
    <p:extLst>
      <p:ext uri="{BB962C8B-B14F-4D97-AF65-F5344CB8AC3E}">
        <p14:creationId xmlns:p14="http://schemas.microsoft.com/office/powerpoint/2010/main" val="29355265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5314"/>
            <a:ext cx="8229600" cy="768716"/>
          </a:xfrm>
        </p:spPr>
        <p:txBody>
          <a:bodyPr/>
          <a:lstStyle/>
          <a:p>
            <a:r>
              <a:rPr lang="en-US" sz="3200" dirty="0" smtClean="0">
                <a:solidFill>
                  <a:srgbClr val="1740C3"/>
                </a:solidFill>
              </a:rPr>
              <a:t>CE Advisor Promotion Requirements: upload by February 1, 2018</a:t>
            </a:r>
            <a:endParaRPr lang="en-US" sz="3200" dirty="0">
              <a:solidFill>
                <a:srgbClr val="1740C3"/>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053620904"/>
              </p:ext>
            </p:extLst>
          </p:nvPr>
        </p:nvGraphicFramePr>
        <p:xfrm>
          <a:off x="304798" y="1596291"/>
          <a:ext cx="8546124" cy="4197576"/>
        </p:xfrm>
        <a:graphic>
          <a:graphicData uri="http://schemas.openxmlformats.org/drawingml/2006/table">
            <a:tbl>
              <a:tblPr firstRow="1" bandRow="1">
                <a:tableStyleId>{5C22544A-7EE6-4342-B048-85BDC9FD1C3A}</a:tableStyleId>
              </a:tblPr>
              <a:tblGrid>
                <a:gridCol w="4243756">
                  <a:extLst>
                    <a:ext uri="{9D8B030D-6E8A-4147-A177-3AD203B41FA5}">
                      <a16:colId xmlns:a16="http://schemas.microsoft.com/office/drawing/2014/main" val="4001450186"/>
                    </a:ext>
                  </a:extLst>
                </a:gridCol>
                <a:gridCol w="1312984">
                  <a:extLst>
                    <a:ext uri="{9D8B030D-6E8A-4147-A177-3AD203B41FA5}">
                      <a16:colId xmlns:a16="http://schemas.microsoft.com/office/drawing/2014/main" val="186527019"/>
                    </a:ext>
                  </a:extLst>
                </a:gridCol>
                <a:gridCol w="1379903">
                  <a:extLst>
                    <a:ext uri="{9D8B030D-6E8A-4147-A177-3AD203B41FA5}">
                      <a16:colId xmlns:a16="http://schemas.microsoft.com/office/drawing/2014/main" val="3634131572"/>
                    </a:ext>
                  </a:extLst>
                </a:gridCol>
                <a:gridCol w="1609481">
                  <a:extLst>
                    <a:ext uri="{9D8B030D-6E8A-4147-A177-3AD203B41FA5}">
                      <a16:colId xmlns:a16="http://schemas.microsoft.com/office/drawing/2014/main" val="1815933202"/>
                    </a:ext>
                  </a:extLst>
                </a:gridCol>
              </a:tblGrid>
              <a:tr h="714782">
                <a:tc>
                  <a:txBody>
                    <a:bodyPr/>
                    <a:lstStyle/>
                    <a:p>
                      <a:r>
                        <a:rPr lang="en-US" b="1" dirty="0" smtClean="0">
                          <a:solidFill>
                            <a:schemeClr val="bg1"/>
                          </a:solidFill>
                        </a:rPr>
                        <a:t>Criteria</a:t>
                      </a:r>
                      <a:endParaRPr lang="en-US" b="1" dirty="0">
                        <a:solidFill>
                          <a:schemeClr val="bg1"/>
                        </a:solidFill>
                      </a:endParaRPr>
                    </a:p>
                  </a:txBody>
                  <a:tcPr/>
                </a:tc>
                <a:tc>
                  <a:txBody>
                    <a:bodyPr/>
                    <a:lstStyle/>
                    <a:p>
                      <a:r>
                        <a:rPr lang="en-US" dirty="0" smtClean="0"/>
                        <a:t>Assistant to Associate</a:t>
                      </a:r>
                      <a:endParaRPr lang="en-US" dirty="0"/>
                    </a:p>
                  </a:txBody>
                  <a:tcPr/>
                </a:tc>
                <a:tc>
                  <a:txBody>
                    <a:bodyPr/>
                    <a:lstStyle/>
                    <a:p>
                      <a:r>
                        <a:rPr lang="en-US" dirty="0" smtClean="0"/>
                        <a:t>Associate to Full Title</a:t>
                      </a:r>
                      <a:endParaRPr lang="en-US" dirty="0"/>
                    </a:p>
                  </a:txBody>
                  <a:tcPr/>
                </a:tc>
                <a:tc>
                  <a:txBody>
                    <a:bodyPr/>
                    <a:lstStyle/>
                    <a:p>
                      <a:r>
                        <a:rPr lang="en-US" dirty="0" smtClean="0"/>
                        <a:t>Full Title V to VI</a:t>
                      </a:r>
                      <a:endParaRPr lang="en-US" dirty="0"/>
                    </a:p>
                  </a:txBody>
                  <a:tcPr/>
                </a:tc>
                <a:extLst>
                  <a:ext uri="{0D108BD9-81ED-4DB2-BD59-A6C34878D82A}">
                    <a16:rowId xmlns:a16="http://schemas.microsoft.com/office/drawing/2014/main" val="2537895763"/>
                  </a:ext>
                </a:extLst>
              </a:tr>
              <a:tr h="596572">
                <a:tc>
                  <a:txBody>
                    <a:bodyPr/>
                    <a:lstStyle/>
                    <a:p>
                      <a:r>
                        <a:rPr lang="en-US" b="1" dirty="0" smtClean="0"/>
                        <a:t>Letters of Evaluation: </a:t>
                      </a:r>
                      <a:r>
                        <a:rPr lang="en-US" b="0" dirty="0" smtClean="0"/>
                        <a:t>minimum</a:t>
                      </a:r>
                      <a:r>
                        <a:rPr lang="en-US" b="0" baseline="0" dirty="0" smtClean="0"/>
                        <a:t> of 3, maximum of 6 (promotion, Step VI, AS)</a:t>
                      </a:r>
                      <a:endParaRPr lang="en-US" b="1"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999839650"/>
                  </a:ext>
                </a:extLst>
              </a:tr>
              <a:tr h="59657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smtClean="0"/>
                        <a:t>Project Summary Table: </a:t>
                      </a:r>
                      <a:r>
                        <a:rPr lang="en-US" dirty="0" smtClean="0"/>
                        <a:t>all</a:t>
                      </a:r>
                      <a:r>
                        <a:rPr lang="en-US" baseline="0" dirty="0" smtClean="0"/>
                        <a:t> years in current rank, highlight activities since last successful salary action</a:t>
                      </a:r>
                      <a:endParaRPr lang="en-US" dirty="0" smtClean="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2051460727"/>
                  </a:ext>
                </a:extLst>
              </a:tr>
              <a:tr h="596572">
                <a:tc>
                  <a:txBody>
                    <a:bodyPr/>
                    <a:lstStyle/>
                    <a:p>
                      <a:r>
                        <a:rPr lang="en-US" b="1" dirty="0" smtClean="0"/>
                        <a:t>AE Goals: </a:t>
                      </a:r>
                      <a:r>
                        <a:rPr lang="en-US" b="0" dirty="0" smtClean="0"/>
                        <a:t>For October</a:t>
                      </a:r>
                      <a:r>
                        <a:rPr lang="en-US" b="0" baseline="0" dirty="0" smtClean="0"/>
                        <a:t> 1, 2017 – September 30, 2018</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p>
                    <a:p>
                      <a:pPr algn="ctr"/>
                      <a:endParaRPr lang="en-US" dirty="0"/>
                    </a:p>
                  </a:txBody>
                  <a:tcPr/>
                </a:tc>
                <a:extLst>
                  <a:ext uri="{0D108BD9-81ED-4DB2-BD59-A6C34878D82A}">
                    <a16:rowId xmlns:a16="http://schemas.microsoft.com/office/drawing/2014/main" val="2708237031"/>
                  </a:ext>
                </a:extLst>
              </a:tr>
              <a:tr h="648154">
                <a:tc>
                  <a:txBody>
                    <a:bodyPr/>
                    <a:lstStyle/>
                    <a:p>
                      <a:r>
                        <a:rPr lang="en-US" b="1" dirty="0" smtClean="0"/>
                        <a:t>Position Description: </a:t>
                      </a:r>
                      <a:r>
                        <a:rPr lang="en-US" b="0" dirty="0" smtClean="0"/>
                        <a:t>for</a:t>
                      </a:r>
                      <a:r>
                        <a:rPr lang="en-US" b="0" baseline="0" dirty="0" smtClean="0"/>
                        <a:t> all years in rank; updated if necessary</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58307396"/>
                  </a:ext>
                </a:extLst>
              </a:tr>
              <a:tr h="480646">
                <a:tc>
                  <a:txBody>
                    <a:bodyPr/>
                    <a:lstStyle/>
                    <a:p>
                      <a:r>
                        <a:rPr lang="en-US" b="1" dirty="0" smtClean="0"/>
                        <a:t>Work Plan: </a:t>
                      </a:r>
                      <a:r>
                        <a:rPr lang="en-US" b="0" dirty="0" smtClean="0"/>
                        <a:t>if</a:t>
                      </a:r>
                      <a:r>
                        <a:rPr lang="en-US" b="0" baseline="0" dirty="0" smtClean="0"/>
                        <a:t> appointment is less than 100%</a:t>
                      </a:r>
                      <a:endParaRPr lang="en-US" dirty="0"/>
                    </a:p>
                  </a:txBody>
                  <a:tcPr/>
                </a:tc>
                <a:tc>
                  <a:txBody>
                    <a:bodyPr/>
                    <a:lstStyle/>
                    <a:p>
                      <a:pPr algn="ctr"/>
                      <a:r>
                        <a:rPr lang="en-US" dirty="0" smtClean="0"/>
                        <a:t>If</a:t>
                      </a:r>
                      <a:r>
                        <a:rPr lang="en-US" baseline="0" dirty="0" smtClean="0"/>
                        <a:t> applicable</a:t>
                      </a:r>
                      <a:endParaRPr lang="en-US" dirty="0"/>
                    </a:p>
                  </a:txBody>
                  <a:tcPr/>
                </a:tc>
                <a:tc>
                  <a:txBody>
                    <a:bodyPr/>
                    <a:lstStyle/>
                    <a:p>
                      <a:pPr algn="ctr"/>
                      <a:r>
                        <a:rPr lang="en-US" dirty="0" smtClean="0"/>
                        <a:t>If</a:t>
                      </a:r>
                      <a:r>
                        <a:rPr lang="en-US" baseline="0" dirty="0" smtClean="0"/>
                        <a:t> applicable</a:t>
                      </a:r>
                      <a:endParaRPr lang="en-US" dirty="0"/>
                    </a:p>
                  </a:txBody>
                  <a:tcPr/>
                </a:tc>
                <a:tc>
                  <a:txBody>
                    <a:bodyPr/>
                    <a:lstStyle/>
                    <a:p>
                      <a:pPr algn="l"/>
                      <a:r>
                        <a:rPr lang="en-US" dirty="0" smtClean="0"/>
                        <a:t>If applicable</a:t>
                      </a:r>
                      <a:endParaRPr lang="en-US" dirty="0"/>
                    </a:p>
                  </a:txBody>
                  <a:tcPr/>
                </a:tc>
                <a:extLst>
                  <a:ext uri="{0D108BD9-81ED-4DB2-BD59-A6C34878D82A}">
                    <a16:rowId xmlns:a16="http://schemas.microsoft.com/office/drawing/2014/main" val="4072629063"/>
                  </a:ext>
                </a:extLst>
              </a:tr>
            </a:tbl>
          </a:graphicData>
        </a:graphic>
      </p:graphicFrame>
    </p:spTree>
    <p:extLst>
      <p:ext uri="{BB962C8B-B14F-4D97-AF65-F5344CB8AC3E}">
        <p14:creationId xmlns:p14="http://schemas.microsoft.com/office/powerpoint/2010/main" val="29585080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5314"/>
            <a:ext cx="8229600" cy="768716"/>
          </a:xfrm>
        </p:spPr>
        <p:txBody>
          <a:bodyPr/>
          <a:lstStyle/>
          <a:p>
            <a:r>
              <a:rPr lang="en-US" sz="3200" dirty="0" smtClean="0">
                <a:solidFill>
                  <a:srgbClr val="1740C3"/>
                </a:solidFill>
              </a:rPr>
              <a:t>Promotion Requirements: upload by February 1, 2018</a:t>
            </a:r>
            <a:endParaRPr lang="en-US" sz="3200" dirty="0">
              <a:solidFill>
                <a:srgbClr val="1740C3"/>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425016723"/>
              </p:ext>
            </p:extLst>
          </p:nvPr>
        </p:nvGraphicFramePr>
        <p:xfrm>
          <a:off x="164123" y="1408723"/>
          <a:ext cx="8862645" cy="4613226"/>
        </p:xfrm>
        <a:graphic>
          <a:graphicData uri="http://schemas.openxmlformats.org/drawingml/2006/table">
            <a:tbl>
              <a:tblPr firstRow="1" bandRow="1">
                <a:tableStyleId>{5C22544A-7EE6-4342-B048-85BDC9FD1C3A}</a:tableStyleId>
              </a:tblPr>
              <a:tblGrid>
                <a:gridCol w="4729177">
                  <a:extLst>
                    <a:ext uri="{9D8B030D-6E8A-4147-A177-3AD203B41FA5}">
                      <a16:colId xmlns:a16="http://schemas.microsoft.com/office/drawing/2014/main" val="4001450186"/>
                    </a:ext>
                  </a:extLst>
                </a:gridCol>
                <a:gridCol w="1276513">
                  <a:extLst>
                    <a:ext uri="{9D8B030D-6E8A-4147-A177-3AD203B41FA5}">
                      <a16:colId xmlns:a16="http://schemas.microsoft.com/office/drawing/2014/main" val="186527019"/>
                    </a:ext>
                  </a:extLst>
                </a:gridCol>
                <a:gridCol w="1458871">
                  <a:extLst>
                    <a:ext uri="{9D8B030D-6E8A-4147-A177-3AD203B41FA5}">
                      <a16:colId xmlns:a16="http://schemas.microsoft.com/office/drawing/2014/main" val="3634131572"/>
                    </a:ext>
                  </a:extLst>
                </a:gridCol>
                <a:gridCol w="1398084">
                  <a:extLst>
                    <a:ext uri="{9D8B030D-6E8A-4147-A177-3AD203B41FA5}">
                      <a16:colId xmlns:a16="http://schemas.microsoft.com/office/drawing/2014/main" val="1815933202"/>
                    </a:ext>
                  </a:extLst>
                </a:gridCol>
              </a:tblGrid>
              <a:tr h="714782">
                <a:tc>
                  <a:txBody>
                    <a:bodyPr/>
                    <a:lstStyle/>
                    <a:p>
                      <a:r>
                        <a:rPr lang="en-US" b="1" dirty="0" smtClean="0">
                          <a:solidFill>
                            <a:schemeClr val="bg1"/>
                          </a:solidFill>
                        </a:rPr>
                        <a:t>Criteria</a:t>
                      </a:r>
                      <a:endParaRPr lang="en-US" b="1" dirty="0">
                        <a:solidFill>
                          <a:schemeClr val="bg1"/>
                        </a:solidFill>
                      </a:endParaRPr>
                    </a:p>
                  </a:txBody>
                  <a:tcPr/>
                </a:tc>
                <a:tc>
                  <a:txBody>
                    <a:bodyPr/>
                    <a:lstStyle/>
                    <a:p>
                      <a:r>
                        <a:rPr lang="en-US" dirty="0" smtClean="0"/>
                        <a:t>Project Scientist</a:t>
                      </a:r>
                      <a:endParaRPr lang="en-US" dirty="0"/>
                    </a:p>
                  </a:txBody>
                  <a:tcPr/>
                </a:tc>
                <a:tc>
                  <a:txBody>
                    <a:bodyPr/>
                    <a:lstStyle/>
                    <a:p>
                      <a:r>
                        <a:rPr lang="en-US" dirty="0" smtClean="0"/>
                        <a:t>Professional Researcher</a:t>
                      </a:r>
                      <a:endParaRPr lang="en-US" dirty="0"/>
                    </a:p>
                  </a:txBody>
                  <a:tcPr/>
                </a:tc>
                <a:tc>
                  <a:txBody>
                    <a:bodyPr/>
                    <a:lstStyle/>
                    <a:p>
                      <a:r>
                        <a:rPr lang="en-US" dirty="0" smtClean="0"/>
                        <a:t>Research Specialist</a:t>
                      </a:r>
                      <a:endParaRPr lang="en-US" dirty="0"/>
                    </a:p>
                  </a:txBody>
                  <a:tcPr/>
                </a:tc>
                <a:extLst>
                  <a:ext uri="{0D108BD9-81ED-4DB2-BD59-A6C34878D82A}">
                    <a16:rowId xmlns:a16="http://schemas.microsoft.com/office/drawing/2014/main" val="2537895763"/>
                  </a:ext>
                </a:extLst>
              </a:tr>
              <a:tr h="714782">
                <a:tc>
                  <a:txBody>
                    <a:bodyPr/>
                    <a:lstStyle/>
                    <a:p>
                      <a:r>
                        <a:rPr lang="en-US" b="1" dirty="0" smtClean="0">
                          <a:solidFill>
                            <a:schemeClr val="tx1"/>
                          </a:solidFill>
                        </a:rPr>
                        <a:t>Program Summary Narrative</a:t>
                      </a:r>
                      <a:r>
                        <a:rPr lang="en-US" dirty="0" smtClean="0">
                          <a:solidFill>
                            <a:schemeClr val="tx1"/>
                          </a:solidFill>
                        </a:rPr>
                        <a:t>:</a:t>
                      </a:r>
                    </a:p>
                    <a:p>
                      <a:r>
                        <a:rPr lang="en-US" dirty="0" smtClean="0">
                          <a:solidFill>
                            <a:schemeClr val="tx1"/>
                          </a:solidFill>
                        </a:rPr>
                        <a:t>10 page limit, document criteria and AA</a:t>
                      </a:r>
                      <a:endParaRPr lang="en-US" dirty="0">
                        <a:solidFill>
                          <a:schemeClr val="tx1"/>
                        </a:solidFill>
                      </a:endParaRPr>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3330054384"/>
                  </a:ext>
                </a:extLst>
              </a:tr>
              <a:tr h="59657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smtClean="0"/>
                        <a:t>Professional Competence Table</a:t>
                      </a:r>
                      <a:r>
                        <a:rPr lang="en-US" dirty="0" smtClean="0"/>
                        <a:t>: all</a:t>
                      </a:r>
                      <a:r>
                        <a:rPr lang="en-US" baseline="0" dirty="0" smtClean="0"/>
                        <a:t> years in current rank, highlight activities since last successful salary action</a:t>
                      </a:r>
                      <a:endParaRPr lang="en-US" dirty="0" smtClean="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 (accept Assistant rank)</a:t>
                      </a:r>
                      <a:endParaRPr lang="en-US" dirty="0"/>
                    </a:p>
                  </a:txBody>
                  <a:tcPr/>
                </a:tc>
                <a:extLst>
                  <a:ext uri="{0D108BD9-81ED-4DB2-BD59-A6C34878D82A}">
                    <a16:rowId xmlns:a16="http://schemas.microsoft.com/office/drawing/2014/main" val="2708237031"/>
                  </a:ext>
                </a:extLst>
              </a:tr>
              <a:tr h="64815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smtClean="0"/>
                        <a:t>University &amp; Public Service</a:t>
                      </a:r>
                      <a:r>
                        <a:rPr lang="en-US" b="1" baseline="0" dirty="0" smtClean="0"/>
                        <a:t> </a:t>
                      </a:r>
                      <a:r>
                        <a:rPr lang="en-US" b="1" baseline="0" dirty="0" err="1" smtClean="0"/>
                        <a:t>Table</a:t>
                      </a:r>
                      <a:r>
                        <a:rPr lang="en-US" baseline="0" dirty="0" err="1" smtClean="0"/>
                        <a:t>:</a:t>
                      </a:r>
                      <a:r>
                        <a:rPr lang="en-US" dirty="0" err="1" smtClean="0"/>
                        <a:t>all</a:t>
                      </a:r>
                      <a:r>
                        <a:rPr lang="en-US" baseline="0" dirty="0" smtClean="0"/>
                        <a:t> years in current rank, highlight activities since last successful salary action</a:t>
                      </a:r>
                      <a:endParaRPr lang="en-US" dirty="0" smtClean="0"/>
                    </a:p>
                  </a:txBody>
                  <a:tcPr/>
                </a:tc>
                <a:tc>
                  <a:txBody>
                    <a:bodyPr/>
                    <a:lstStyle/>
                    <a:p>
                      <a:pPr algn="ctr"/>
                      <a:endParaRPr lang="en-US" dirty="0"/>
                    </a:p>
                  </a:txBody>
                  <a:tcPr/>
                </a:tc>
                <a:tc>
                  <a:txBody>
                    <a:bodyPr/>
                    <a:lstStyle/>
                    <a:p>
                      <a:pPr algn="ctr"/>
                      <a:r>
                        <a:rPr lang="en-US" dirty="0" smtClean="0"/>
                        <a:t>* (accept</a:t>
                      </a:r>
                      <a:r>
                        <a:rPr lang="en-US" baseline="0" dirty="0" smtClean="0"/>
                        <a:t> Assistant rank)</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58307396"/>
                  </a:ext>
                </a:extLst>
              </a:tr>
              <a:tr h="480646">
                <a:tc>
                  <a:txBody>
                    <a:bodyPr/>
                    <a:lstStyle/>
                    <a:p>
                      <a:r>
                        <a:rPr lang="en-US" b="1" dirty="0" smtClean="0"/>
                        <a:t>Bibliography</a:t>
                      </a:r>
                      <a:r>
                        <a:rPr lang="en-US" dirty="0" smtClean="0"/>
                        <a:t>: from entire career, highlight publications</a:t>
                      </a:r>
                      <a:r>
                        <a:rPr lang="en-US" baseline="0" dirty="0" smtClean="0"/>
                        <a:t> in present rank</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72629063"/>
                  </a:ext>
                </a:extLst>
              </a:tr>
              <a:tr h="714782">
                <a:tc>
                  <a:txBody>
                    <a:bodyPr/>
                    <a:lstStyle/>
                    <a:p>
                      <a:r>
                        <a:rPr lang="en-US" b="1" dirty="0" smtClean="0"/>
                        <a:t>Publication examples: </a:t>
                      </a:r>
                      <a:r>
                        <a:rPr lang="en-US" b="0" dirty="0" smtClean="0"/>
                        <a:t>3 (Promotion, Step VI, AS)</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p>
                    <a:p>
                      <a:endParaRPr lang="en-US" dirty="0" smtClean="0"/>
                    </a:p>
                  </a:txBody>
                  <a:tcPr/>
                </a:tc>
                <a:extLst>
                  <a:ext uri="{0D108BD9-81ED-4DB2-BD59-A6C34878D82A}">
                    <a16:rowId xmlns:a16="http://schemas.microsoft.com/office/drawing/2014/main" val="828783844"/>
                  </a:ext>
                </a:extLst>
              </a:tr>
            </a:tbl>
          </a:graphicData>
        </a:graphic>
      </p:graphicFrame>
    </p:spTree>
    <p:extLst>
      <p:ext uri="{BB962C8B-B14F-4D97-AF65-F5344CB8AC3E}">
        <p14:creationId xmlns:p14="http://schemas.microsoft.com/office/powerpoint/2010/main" val="32061013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5314"/>
            <a:ext cx="8229600" cy="768716"/>
          </a:xfrm>
        </p:spPr>
        <p:txBody>
          <a:bodyPr/>
          <a:lstStyle/>
          <a:p>
            <a:r>
              <a:rPr lang="en-US" sz="3200" dirty="0" smtClean="0">
                <a:solidFill>
                  <a:srgbClr val="1740C3"/>
                </a:solidFill>
              </a:rPr>
              <a:t>Promotion Requirements: upload by February 1, 2018</a:t>
            </a:r>
            <a:endParaRPr lang="en-US" sz="3200" dirty="0">
              <a:solidFill>
                <a:srgbClr val="1740C3"/>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956923139"/>
              </p:ext>
            </p:extLst>
          </p:nvPr>
        </p:nvGraphicFramePr>
        <p:xfrm>
          <a:off x="304798" y="1596291"/>
          <a:ext cx="8546124" cy="4197576"/>
        </p:xfrm>
        <a:graphic>
          <a:graphicData uri="http://schemas.openxmlformats.org/drawingml/2006/table">
            <a:tbl>
              <a:tblPr firstRow="1" bandRow="1">
                <a:tableStyleId>{5C22544A-7EE6-4342-B048-85BDC9FD1C3A}</a:tableStyleId>
              </a:tblPr>
              <a:tblGrid>
                <a:gridCol w="4243756">
                  <a:extLst>
                    <a:ext uri="{9D8B030D-6E8A-4147-A177-3AD203B41FA5}">
                      <a16:colId xmlns:a16="http://schemas.microsoft.com/office/drawing/2014/main" val="4001450186"/>
                    </a:ext>
                  </a:extLst>
                </a:gridCol>
                <a:gridCol w="1312984">
                  <a:extLst>
                    <a:ext uri="{9D8B030D-6E8A-4147-A177-3AD203B41FA5}">
                      <a16:colId xmlns:a16="http://schemas.microsoft.com/office/drawing/2014/main" val="186527019"/>
                    </a:ext>
                  </a:extLst>
                </a:gridCol>
                <a:gridCol w="1379903">
                  <a:extLst>
                    <a:ext uri="{9D8B030D-6E8A-4147-A177-3AD203B41FA5}">
                      <a16:colId xmlns:a16="http://schemas.microsoft.com/office/drawing/2014/main" val="3634131572"/>
                    </a:ext>
                  </a:extLst>
                </a:gridCol>
                <a:gridCol w="1609481">
                  <a:extLst>
                    <a:ext uri="{9D8B030D-6E8A-4147-A177-3AD203B41FA5}">
                      <a16:colId xmlns:a16="http://schemas.microsoft.com/office/drawing/2014/main" val="1815933202"/>
                    </a:ext>
                  </a:extLst>
                </a:gridCol>
              </a:tblGrid>
              <a:tr h="714782">
                <a:tc>
                  <a:txBody>
                    <a:bodyPr/>
                    <a:lstStyle/>
                    <a:p>
                      <a:r>
                        <a:rPr lang="en-US" b="1" dirty="0" smtClean="0">
                          <a:solidFill>
                            <a:schemeClr val="bg1"/>
                          </a:solidFill>
                        </a:rPr>
                        <a:t>Criteria</a:t>
                      </a:r>
                      <a:endParaRPr lang="en-US" b="1" dirty="0">
                        <a:solidFill>
                          <a:schemeClr val="bg1"/>
                        </a:solidFill>
                      </a:endParaRPr>
                    </a:p>
                  </a:txBody>
                  <a:tcPr/>
                </a:tc>
                <a:tc>
                  <a:txBody>
                    <a:bodyPr/>
                    <a:lstStyle/>
                    <a:p>
                      <a:r>
                        <a:rPr lang="en-US" dirty="0" smtClean="0"/>
                        <a:t>Project Scientist</a:t>
                      </a:r>
                      <a:endParaRPr lang="en-US" dirty="0"/>
                    </a:p>
                  </a:txBody>
                  <a:tcPr/>
                </a:tc>
                <a:tc>
                  <a:txBody>
                    <a:bodyPr/>
                    <a:lstStyle/>
                    <a:p>
                      <a:r>
                        <a:rPr lang="en-US" dirty="0" smtClean="0"/>
                        <a:t>Professional</a:t>
                      </a:r>
                      <a:r>
                        <a:rPr lang="en-US" baseline="0" dirty="0" smtClean="0"/>
                        <a:t> Researcher</a:t>
                      </a:r>
                      <a:endParaRPr lang="en-US" dirty="0"/>
                    </a:p>
                  </a:txBody>
                  <a:tcPr/>
                </a:tc>
                <a:tc>
                  <a:txBody>
                    <a:bodyPr/>
                    <a:lstStyle/>
                    <a:p>
                      <a:r>
                        <a:rPr lang="en-US" dirty="0" smtClean="0"/>
                        <a:t>Research Specialist</a:t>
                      </a:r>
                      <a:endParaRPr lang="en-US" dirty="0"/>
                    </a:p>
                  </a:txBody>
                  <a:tcPr/>
                </a:tc>
                <a:extLst>
                  <a:ext uri="{0D108BD9-81ED-4DB2-BD59-A6C34878D82A}">
                    <a16:rowId xmlns:a16="http://schemas.microsoft.com/office/drawing/2014/main" val="2537895763"/>
                  </a:ext>
                </a:extLst>
              </a:tr>
              <a:tr h="596572">
                <a:tc>
                  <a:txBody>
                    <a:bodyPr/>
                    <a:lstStyle/>
                    <a:p>
                      <a:r>
                        <a:rPr lang="en-US" b="1" dirty="0" smtClean="0"/>
                        <a:t>Letters of Evaluation: </a:t>
                      </a:r>
                      <a:r>
                        <a:rPr lang="en-US" b="0" dirty="0" smtClean="0"/>
                        <a:t>minimum</a:t>
                      </a:r>
                      <a:r>
                        <a:rPr lang="en-US" b="0" baseline="0" dirty="0" smtClean="0"/>
                        <a:t> of 3, maximum of 6 (promotion, Step VI, AS)</a:t>
                      </a:r>
                      <a:endParaRPr lang="en-US" b="1"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999839650"/>
                  </a:ext>
                </a:extLst>
              </a:tr>
              <a:tr h="59657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smtClean="0"/>
                        <a:t>Project Summary </a:t>
                      </a:r>
                      <a:r>
                        <a:rPr lang="en-US" b="1" dirty="0" err="1" smtClean="0"/>
                        <a:t>Table:</a:t>
                      </a:r>
                      <a:r>
                        <a:rPr lang="en-US" dirty="0" err="1" smtClean="0"/>
                        <a:t>all</a:t>
                      </a:r>
                      <a:r>
                        <a:rPr lang="en-US" baseline="0" dirty="0" smtClean="0"/>
                        <a:t> years in current rank, highlight activities since last successful salary action</a:t>
                      </a:r>
                      <a:endParaRPr lang="en-US" dirty="0" smtClean="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2051460727"/>
                  </a:ext>
                </a:extLst>
              </a:tr>
              <a:tr h="596572">
                <a:tc>
                  <a:txBody>
                    <a:bodyPr/>
                    <a:lstStyle/>
                    <a:p>
                      <a:r>
                        <a:rPr lang="en-US" b="1" dirty="0" smtClean="0"/>
                        <a:t>AE Goals: </a:t>
                      </a:r>
                      <a:r>
                        <a:rPr lang="en-US" b="0" dirty="0" smtClean="0"/>
                        <a:t>For October</a:t>
                      </a:r>
                      <a:r>
                        <a:rPr lang="en-US" b="0" baseline="0" dirty="0" smtClean="0"/>
                        <a:t> 1, 2017 – September 30, 2018</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p>
                    <a:p>
                      <a:pPr algn="ctr"/>
                      <a:endParaRPr lang="en-US" dirty="0"/>
                    </a:p>
                  </a:txBody>
                  <a:tcPr/>
                </a:tc>
                <a:extLst>
                  <a:ext uri="{0D108BD9-81ED-4DB2-BD59-A6C34878D82A}">
                    <a16:rowId xmlns:a16="http://schemas.microsoft.com/office/drawing/2014/main" val="2708237031"/>
                  </a:ext>
                </a:extLst>
              </a:tr>
              <a:tr h="648154">
                <a:tc>
                  <a:txBody>
                    <a:bodyPr/>
                    <a:lstStyle/>
                    <a:p>
                      <a:r>
                        <a:rPr lang="en-US" b="1" dirty="0" smtClean="0"/>
                        <a:t>Position Description: </a:t>
                      </a:r>
                      <a:r>
                        <a:rPr lang="en-US" b="0" dirty="0" smtClean="0"/>
                        <a:t>for</a:t>
                      </a:r>
                      <a:r>
                        <a:rPr lang="en-US" b="0" baseline="0" dirty="0" smtClean="0"/>
                        <a:t> period in review; updated if necessary</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tc>
                  <a:txBody>
                    <a:bodyPr/>
                    <a:lstStyle/>
                    <a:p>
                      <a:pPr algn="ctr"/>
                      <a:r>
                        <a:rPr lang="en-US" dirty="0" smtClean="0"/>
                        <a:t>*</a:t>
                      </a:r>
                      <a:endParaRPr lang="en-US" dirty="0"/>
                    </a:p>
                  </a:txBody>
                  <a:tcPr/>
                </a:tc>
                <a:extLst>
                  <a:ext uri="{0D108BD9-81ED-4DB2-BD59-A6C34878D82A}">
                    <a16:rowId xmlns:a16="http://schemas.microsoft.com/office/drawing/2014/main" val="4058307396"/>
                  </a:ext>
                </a:extLst>
              </a:tr>
              <a:tr h="480646">
                <a:tc>
                  <a:txBody>
                    <a:bodyPr/>
                    <a:lstStyle/>
                    <a:p>
                      <a:r>
                        <a:rPr lang="en-US" b="1" dirty="0" smtClean="0"/>
                        <a:t>Work Plan: </a:t>
                      </a:r>
                      <a:r>
                        <a:rPr lang="en-US" b="0" dirty="0" smtClean="0"/>
                        <a:t>if</a:t>
                      </a:r>
                      <a:r>
                        <a:rPr lang="en-US" b="0" baseline="0" dirty="0" smtClean="0"/>
                        <a:t> appointment is less than 100%</a:t>
                      </a:r>
                      <a:endParaRPr lang="en-US" dirty="0"/>
                    </a:p>
                  </a:txBody>
                  <a:tcPr/>
                </a:tc>
                <a:tc>
                  <a:txBody>
                    <a:bodyPr/>
                    <a:lstStyle/>
                    <a:p>
                      <a:pPr algn="ctr"/>
                      <a:r>
                        <a:rPr lang="en-US" dirty="0" smtClean="0"/>
                        <a:t>If</a:t>
                      </a:r>
                      <a:r>
                        <a:rPr lang="en-US" baseline="0" dirty="0" smtClean="0"/>
                        <a:t> applicable</a:t>
                      </a:r>
                      <a:endParaRPr lang="en-US" dirty="0"/>
                    </a:p>
                  </a:txBody>
                  <a:tcPr/>
                </a:tc>
                <a:tc>
                  <a:txBody>
                    <a:bodyPr/>
                    <a:lstStyle/>
                    <a:p>
                      <a:pPr algn="ctr"/>
                      <a:r>
                        <a:rPr lang="en-US" dirty="0" smtClean="0"/>
                        <a:t>If</a:t>
                      </a:r>
                      <a:r>
                        <a:rPr lang="en-US" baseline="0" dirty="0" smtClean="0"/>
                        <a:t> applicable</a:t>
                      </a:r>
                      <a:endParaRPr lang="en-US" dirty="0"/>
                    </a:p>
                  </a:txBody>
                  <a:tcPr/>
                </a:tc>
                <a:tc>
                  <a:txBody>
                    <a:bodyPr/>
                    <a:lstStyle/>
                    <a:p>
                      <a:pPr algn="l"/>
                      <a:r>
                        <a:rPr lang="en-US" dirty="0" smtClean="0"/>
                        <a:t>If applicable</a:t>
                      </a:r>
                      <a:endParaRPr lang="en-US" dirty="0"/>
                    </a:p>
                  </a:txBody>
                  <a:tcPr/>
                </a:tc>
                <a:extLst>
                  <a:ext uri="{0D108BD9-81ED-4DB2-BD59-A6C34878D82A}">
                    <a16:rowId xmlns:a16="http://schemas.microsoft.com/office/drawing/2014/main" val="4072629063"/>
                  </a:ext>
                </a:extLst>
              </a:tr>
            </a:tbl>
          </a:graphicData>
        </a:graphic>
      </p:graphicFrame>
    </p:spTree>
    <p:extLst>
      <p:ext uri="{BB962C8B-B14F-4D97-AF65-F5344CB8AC3E}">
        <p14:creationId xmlns:p14="http://schemas.microsoft.com/office/powerpoint/2010/main" val="1273293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4445" y="593121"/>
            <a:ext cx="8051800" cy="5406608"/>
          </a:xfrm>
          <a:prstGeom prst="rect">
            <a:avLst/>
          </a:prstGeom>
          <a:noFill/>
        </p:spPr>
        <p:txBody>
          <a:bodyPr>
            <a:spAutoFit/>
          </a:bodyPr>
          <a:lstStyle/>
          <a:p>
            <a:pPr algn="ctr" fontAlgn="auto">
              <a:spcBef>
                <a:spcPts val="0"/>
              </a:spcBef>
              <a:spcAft>
                <a:spcPts val="0"/>
              </a:spcAft>
              <a:defRPr/>
            </a:pPr>
            <a:r>
              <a:rPr lang="en-US" sz="2400" b="1" dirty="0" smtClean="0">
                <a:solidFill>
                  <a:srgbClr val="184589"/>
                </a:solidFill>
                <a:effectLst>
                  <a:glow rad="63500">
                    <a:srgbClr val="F7C346">
                      <a:alpha val="83000"/>
                    </a:srgbClr>
                  </a:glow>
                </a:effectLst>
                <a:latin typeface="Verdana"/>
                <a:ea typeface="+mn-ea"/>
                <a:cs typeface="Verdana"/>
              </a:rPr>
              <a:t>     Academic Human Resources</a:t>
            </a:r>
          </a:p>
          <a:p>
            <a:pPr algn="ctr" fontAlgn="auto">
              <a:spcBef>
                <a:spcPts val="0"/>
              </a:spcBef>
              <a:spcAft>
                <a:spcPts val="0"/>
              </a:spcAft>
              <a:defRPr/>
            </a:pPr>
            <a:endParaRPr lang="en-US" sz="1600" b="1" dirty="0" smtClean="0">
              <a:solidFill>
                <a:srgbClr val="0070C0"/>
              </a:solidFill>
              <a:latin typeface="+mj-lt"/>
              <a:ea typeface="Verdana" pitchFamily="34" charset="0"/>
              <a:cs typeface="Verdana" pitchFamily="34" charset="0"/>
            </a:endParaRPr>
          </a:p>
          <a:p>
            <a:pPr algn="ctr">
              <a:defRPr/>
            </a:pPr>
            <a:r>
              <a:rPr lang="en-US" sz="2800" b="1" dirty="0" smtClean="0">
                <a:solidFill>
                  <a:srgbClr val="1740C3"/>
                </a:solidFill>
                <a:latin typeface="+mj-lt"/>
                <a:ea typeface="Verdana" pitchFamily="34" charset="0"/>
                <a:cs typeface="Verdana" pitchFamily="34" charset="0"/>
              </a:rPr>
              <a:t>Tina Jordan</a:t>
            </a:r>
          </a:p>
          <a:p>
            <a:pPr algn="ctr">
              <a:defRPr/>
            </a:pPr>
            <a:r>
              <a:rPr lang="en-US" sz="2800" b="1" dirty="0" smtClean="0">
                <a:solidFill>
                  <a:srgbClr val="1740C3"/>
                </a:solidFill>
                <a:latin typeface="+mj-lt"/>
                <a:ea typeface="Verdana" pitchFamily="34" charset="0"/>
                <a:cs typeface="Verdana" pitchFamily="34" charset="0"/>
              </a:rPr>
              <a:t>Academic HR Manager</a:t>
            </a:r>
          </a:p>
          <a:p>
            <a:pPr marL="2401888" algn="ctr">
              <a:defRPr/>
            </a:pPr>
            <a:endParaRPr lang="en-US" sz="2000" b="1" dirty="0" smtClean="0">
              <a:solidFill>
                <a:srgbClr val="0070C0"/>
              </a:solidFill>
              <a:latin typeface="+mj-lt"/>
              <a:ea typeface="Verdana" pitchFamily="34" charset="0"/>
              <a:cs typeface="Verdana" pitchFamily="34" charset="0"/>
            </a:endParaRPr>
          </a:p>
          <a:p>
            <a:pPr marL="2397125" indent="-284163" fontAlgn="auto">
              <a:lnSpc>
                <a:spcPts val="2400"/>
              </a:lnSpc>
              <a:spcBef>
                <a:spcPts val="0"/>
              </a:spcBef>
              <a:spcAft>
                <a:spcPts val="0"/>
              </a:spcAft>
              <a:buFont typeface="Arial" panose="020B0604020202020204" pitchFamily="34" charset="0"/>
              <a:buChar char="•"/>
              <a:defRPr/>
            </a:pPr>
            <a:r>
              <a:rPr lang="en-US" sz="2000" b="1" dirty="0" smtClean="0">
                <a:latin typeface="+mj-lt"/>
                <a:ea typeface="Verdana" pitchFamily="34" charset="0"/>
                <a:cs typeface="Verdana" pitchFamily="34" charset="0"/>
              </a:rPr>
              <a:t>Karen Ellsworth, Academic HR Business Consultant</a:t>
            </a:r>
          </a:p>
          <a:p>
            <a:pPr marL="2397125" indent="-284163" fontAlgn="auto">
              <a:lnSpc>
                <a:spcPts val="2400"/>
              </a:lnSpc>
              <a:spcBef>
                <a:spcPts val="0"/>
              </a:spcBef>
              <a:spcAft>
                <a:spcPts val="0"/>
              </a:spcAft>
              <a:buFont typeface="Arial" panose="020B0604020202020204" pitchFamily="34" charset="0"/>
              <a:buChar char="•"/>
              <a:defRPr/>
            </a:pPr>
            <a:r>
              <a:rPr lang="en-US" sz="2000" b="1" dirty="0" smtClean="0">
                <a:latin typeface="+mj-lt"/>
                <a:ea typeface="Verdana" pitchFamily="34" charset="0"/>
                <a:cs typeface="Verdana" pitchFamily="34" charset="0"/>
              </a:rPr>
              <a:t>Soo Hsieh, </a:t>
            </a:r>
            <a:r>
              <a:rPr lang="en-US" sz="2000" b="1" dirty="0" smtClean="0">
                <a:ea typeface="Verdana" pitchFamily="34" charset="0"/>
                <a:cs typeface="Verdana" pitchFamily="34" charset="0"/>
              </a:rPr>
              <a:t>Academic </a:t>
            </a:r>
            <a:r>
              <a:rPr lang="en-US" sz="2000" b="1" dirty="0">
                <a:ea typeface="Verdana" pitchFamily="34" charset="0"/>
                <a:cs typeface="Verdana" pitchFamily="34" charset="0"/>
              </a:rPr>
              <a:t>HR Business Consultant</a:t>
            </a:r>
            <a:endParaRPr lang="en-US" sz="2000" b="1" dirty="0" smtClean="0">
              <a:latin typeface="+mj-lt"/>
              <a:ea typeface="Verdana" pitchFamily="34" charset="0"/>
              <a:cs typeface="Verdana" pitchFamily="34" charset="0"/>
            </a:endParaRPr>
          </a:p>
          <a:p>
            <a:pPr marL="2397125" indent="-284163" fontAlgn="auto">
              <a:lnSpc>
                <a:spcPts val="2400"/>
              </a:lnSpc>
              <a:spcBef>
                <a:spcPts val="0"/>
              </a:spcBef>
              <a:spcAft>
                <a:spcPts val="0"/>
              </a:spcAft>
              <a:buFont typeface="Arial" panose="020B0604020202020204" pitchFamily="34" charset="0"/>
              <a:buChar char="•"/>
              <a:defRPr/>
            </a:pPr>
            <a:r>
              <a:rPr lang="en-US" sz="2000" b="1" dirty="0">
                <a:ea typeface="Verdana" pitchFamily="34" charset="0"/>
                <a:cs typeface="Verdana" pitchFamily="34" charset="0"/>
              </a:rPr>
              <a:t>Kim Ingram, Academic HR </a:t>
            </a:r>
            <a:r>
              <a:rPr lang="en-US" sz="2000" b="1" dirty="0" smtClean="0">
                <a:ea typeface="Verdana" pitchFamily="34" charset="0"/>
                <a:cs typeface="Verdana" pitchFamily="34" charset="0"/>
              </a:rPr>
              <a:t>Business Partner</a:t>
            </a:r>
          </a:p>
          <a:p>
            <a:pPr marL="2397125" indent="-284163" fontAlgn="auto">
              <a:lnSpc>
                <a:spcPts val="2400"/>
              </a:lnSpc>
              <a:spcBef>
                <a:spcPts val="0"/>
              </a:spcBef>
              <a:spcAft>
                <a:spcPts val="0"/>
              </a:spcAft>
              <a:buFont typeface="Arial" panose="020B0604020202020204" pitchFamily="34" charset="0"/>
              <a:buChar char="•"/>
              <a:defRPr/>
            </a:pPr>
            <a:r>
              <a:rPr lang="en-US" sz="2000" b="1" dirty="0" smtClean="0">
                <a:latin typeface="+mj-lt"/>
                <a:ea typeface="Verdana" pitchFamily="34" charset="0"/>
                <a:cs typeface="Verdana" pitchFamily="34" charset="0"/>
              </a:rPr>
              <a:t>LeChé McGill, Academic HR Business Consultant</a:t>
            </a:r>
          </a:p>
          <a:p>
            <a:pPr marL="2397125" indent="-284163" fontAlgn="auto">
              <a:lnSpc>
                <a:spcPts val="2400"/>
              </a:lnSpc>
              <a:spcBef>
                <a:spcPts val="0"/>
              </a:spcBef>
              <a:spcAft>
                <a:spcPts val="0"/>
              </a:spcAft>
              <a:buFont typeface="Arial" panose="020B0604020202020204" pitchFamily="34" charset="0"/>
              <a:buChar char="•"/>
              <a:defRPr/>
            </a:pPr>
            <a:r>
              <a:rPr lang="en-US" sz="2000" b="1" dirty="0" smtClean="0">
                <a:latin typeface="+mj-lt"/>
                <a:ea typeface="Verdana" pitchFamily="34" charset="0"/>
                <a:cs typeface="Verdana" pitchFamily="34" charset="0"/>
              </a:rPr>
              <a:t>Alma Jackson, Academic HR Assistant</a:t>
            </a:r>
          </a:p>
          <a:p>
            <a:pPr algn="ctr" fontAlgn="auto">
              <a:lnSpc>
                <a:spcPts val="2400"/>
              </a:lnSpc>
              <a:spcBef>
                <a:spcPts val="0"/>
              </a:spcBef>
              <a:spcAft>
                <a:spcPts val="0"/>
              </a:spcAft>
              <a:defRPr/>
            </a:pPr>
            <a:endParaRPr lang="en-US" sz="1600" b="1" dirty="0" smtClean="0">
              <a:latin typeface="+mj-lt"/>
              <a:ea typeface="Verdana" pitchFamily="34" charset="0"/>
              <a:cs typeface="Verdana" pitchFamily="34" charset="0"/>
            </a:endParaRPr>
          </a:p>
          <a:p>
            <a:pPr algn="ctr" fontAlgn="auto">
              <a:lnSpc>
                <a:spcPts val="2400"/>
              </a:lnSpc>
              <a:spcBef>
                <a:spcPts val="0"/>
              </a:spcBef>
              <a:spcAft>
                <a:spcPts val="0"/>
              </a:spcAft>
              <a:defRPr/>
            </a:pPr>
            <a:r>
              <a:rPr lang="en-US" sz="1600" b="1" dirty="0" smtClean="0">
                <a:latin typeface="+mj-lt"/>
                <a:ea typeface="Verdana" pitchFamily="34" charset="0"/>
                <a:cs typeface="Verdana" pitchFamily="34" charset="0"/>
              </a:rPr>
              <a:t>             For specific unit responsibilities, please visit our website at:                 </a:t>
            </a:r>
            <a:r>
              <a:rPr lang="en-US" sz="1600" b="1" dirty="0" smtClean="0">
                <a:latin typeface="+mj-lt"/>
                <a:ea typeface="Verdana" pitchFamily="34" charset="0"/>
                <a:cs typeface="Verdana" pitchFamily="34" charset="0"/>
                <a:hlinkClick r:id="rId3"/>
              </a:rPr>
              <a:t>http://ucanr.edu/academicpersonnel</a:t>
            </a:r>
            <a:endParaRPr lang="en-US" sz="1600" b="1" dirty="0" smtClean="0">
              <a:latin typeface="+mj-lt"/>
              <a:ea typeface="Verdana" pitchFamily="34" charset="0"/>
              <a:cs typeface="Verdana" pitchFamily="34" charset="0"/>
            </a:endParaRPr>
          </a:p>
          <a:p>
            <a:pPr algn="ctr" fontAlgn="auto">
              <a:lnSpc>
                <a:spcPts val="2400"/>
              </a:lnSpc>
              <a:spcBef>
                <a:spcPts val="0"/>
              </a:spcBef>
              <a:spcAft>
                <a:spcPts val="0"/>
              </a:spcAft>
              <a:defRPr/>
            </a:pPr>
            <a:endParaRPr lang="en-US" sz="1600" b="1" dirty="0" smtClean="0">
              <a:latin typeface="Verdana" pitchFamily="34" charset="0"/>
              <a:ea typeface="Verdana" pitchFamily="34" charset="0"/>
              <a:cs typeface="Verdana" pitchFamily="34" charset="0"/>
            </a:endParaRPr>
          </a:p>
          <a:p>
            <a:pPr algn="ctr" fontAlgn="auto">
              <a:lnSpc>
                <a:spcPts val="2400"/>
              </a:lnSpc>
              <a:spcBef>
                <a:spcPts val="0"/>
              </a:spcBef>
              <a:spcAft>
                <a:spcPts val="0"/>
              </a:spcAft>
              <a:defRPr/>
            </a:pPr>
            <a:endParaRPr lang="en-US" sz="2000" baseline="30000" dirty="0" smtClean="0">
              <a:latin typeface="Verdana"/>
              <a:ea typeface="+mn-ea"/>
              <a:cs typeface="Verdana"/>
            </a:endParaRPr>
          </a:p>
          <a:p>
            <a:pPr algn="ctr" fontAlgn="auto">
              <a:lnSpc>
                <a:spcPts val="2400"/>
              </a:lnSpc>
              <a:spcBef>
                <a:spcPts val="0"/>
              </a:spcBef>
              <a:spcAft>
                <a:spcPts val="0"/>
              </a:spcAft>
              <a:defRPr/>
            </a:pPr>
            <a:endParaRPr lang="en-US" sz="2400" baseline="30000" dirty="0" smtClean="0">
              <a:latin typeface="Verdana"/>
              <a:ea typeface="+mn-ea"/>
              <a:cs typeface="Verdana"/>
            </a:endParaRPr>
          </a:p>
          <a:p>
            <a:pPr algn="ctr" fontAlgn="auto">
              <a:spcBef>
                <a:spcPts val="0"/>
              </a:spcBef>
              <a:spcAft>
                <a:spcPts val="0"/>
              </a:spcAft>
              <a:defRPr/>
            </a:pPr>
            <a:endParaRPr lang="en-US" sz="1400" baseline="30000" dirty="0">
              <a:latin typeface="Verdana"/>
              <a:ea typeface="+mn-ea"/>
              <a:cs typeface="Verdana"/>
            </a:endParaRPr>
          </a:p>
        </p:txBody>
      </p:sp>
    </p:spTree>
    <p:extLst>
      <p:ext uri="{BB962C8B-B14F-4D97-AF65-F5344CB8AC3E}">
        <p14:creationId xmlns:p14="http://schemas.microsoft.com/office/powerpoint/2010/main" val="32949917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0244"/>
            <a:ext cx="8229600" cy="768716"/>
          </a:xfrm>
        </p:spPr>
        <p:txBody>
          <a:bodyPr/>
          <a:lstStyle/>
          <a:p>
            <a:r>
              <a:rPr lang="en-US" sz="3200" dirty="0" smtClean="0">
                <a:solidFill>
                  <a:srgbClr val="1740C3"/>
                </a:solidFill>
              </a:rPr>
              <a:t>Accelerated Promotion Requirements: all applicable academic titles</a:t>
            </a:r>
            <a:endParaRPr lang="en-US" sz="3200" dirty="0">
              <a:solidFill>
                <a:srgbClr val="1740C3"/>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428020503"/>
              </p:ext>
            </p:extLst>
          </p:nvPr>
        </p:nvGraphicFramePr>
        <p:xfrm>
          <a:off x="304798" y="2097199"/>
          <a:ext cx="8548257" cy="2045310"/>
        </p:xfrm>
        <a:graphic>
          <a:graphicData uri="http://schemas.openxmlformats.org/drawingml/2006/table">
            <a:tbl>
              <a:tblPr firstRow="1" bandRow="1">
                <a:tableStyleId>{5C22544A-7EE6-4342-B048-85BDC9FD1C3A}</a:tableStyleId>
              </a:tblPr>
              <a:tblGrid>
                <a:gridCol w="8548257">
                  <a:extLst>
                    <a:ext uri="{9D8B030D-6E8A-4147-A177-3AD203B41FA5}">
                      <a16:colId xmlns:a16="http://schemas.microsoft.com/office/drawing/2014/main" val="4001450186"/>
                    </a:ext>
                  </a:extLst>
                </a:gridCol>
              </a:tblGrid>
              <a:tr h="483380">
                <a:tc>
                  <a:txBody>
                    <a:bodyPr/>
                    <a:lstStyle/>
                    <a:p>
                      <a:r>
                        <a:rPr lang="en-US" b="1" dirty="0" smtClean="0">
                          <a:solidFill>
                            <a:schemeClr val="bg1"/>
                          </a:solidFill>
                        </a:rPr>
                        <a:t>Criteria</a:t>
                      </a:r>
                      <a:endParaRPr lang="en-US" b="1" dirty="0">
                        <a:solidFill>
                          <a:schemeClr val="bg1"/>
                        </a:solidFill>
                      </a:endParaRPr>
                    </a:p>
                  </a:txBody>
                  <a:tcPr/>
                </a:tc>
                <a:extLst>
                  <a:ext uri="{0D108BD9-81ED-4DB2-BD59-A6C34878D82A}">
                    <a16:rowId xmlns:a16="http://schemas.microsoft.com/office/drawing/2014/main" val="2537895763"/>
                  </a:ext>
                </a:extLst>
              </a:tr>
              <a:tr h="975639">
                <a:tc>
                  <a:txBody>
                    <a:bodyPr/>
                    <a:lstStyle/>
                    <a:p>
                      <a:r>
                        <a:rPr lang="en-US" b="1" dirty="0" smtClean="0">
                          <a:solidFill>
                            <a:schemeClr val="tx1"/>
                          </a:solidFill>
                        </a:rPr>
                        <a:t>Acceleration Statement: </a:t>
                      </a:r>
                      <a:r>
                        <a:rPr lang="en-US" b="0" dirty="0" smtClean="0">
                          <a:solidFill>
                            <a:schemeClr val="tx1"/>
                          </a:solidFill>
                        </a:rPr>
                        <a:t>1 page, covering period since last successful salary action. Must clearly demonstrate evidence</a:t>
                      </a:r>
                      <a:r>
                        <a:rPr lang="en-US" b="0" baseline="0" dirty="0" smtClean="0">
                          <a:solidFill>
                            <a:schemeClr val="tx1"/>
                          </a:solidFill>
                        </a:rPr>
                        <a:t> of exceptional achievement in at least 1 criteria and greater than normal achievement in all other criteria</a:t>
                      </a:r>
                      <a:endParaRPr lang="en-US" b="1" dirty="0">
                        <a:solidFill>
                          <a:schemeClr val="tx1"/>
                        </a:solidFill>
                      </a:endParaRPr>
                    </a:p>
                  </a:txBody>
                  <a:tcPr/>
                </a:tc>
                <a:extLst>
                  <a:ext uri="{0D108BD9-81ED-4DB2-BD59-A6C34878D82A}">
                    <a16:rowId xmlns:a16="http://schemas.microsoft.com/office/drawing/2014/main" val="58251073"/>
                  </a:ext>
                </a:extLst>
              </a:tr>
              <a:tr h="586291">
                <a:tc>
                  <a:txBody>
                    <a:bodyPr/>
                    <a:lstStyle/>
                    <a:p>
                      <a:r>
                        <a:rPr lang="en-US" b="1" dirty="0" smtClean="0">
                          <a:solidFill>
                            <a:schemeClr val="tx1"/>
                          </a:solidFill>
                        </a:rPr>
                        <a:t>All</a:t>
                      </a:r>
                      <a:r>
                        <a:rPr lang="en-US" b="1" baseline="0" dirty="0" smtClean="0">
                          <a:solidFill>
                            <a:schemeClr val="tx1"/>
                          </a:solidFill>
                        </a:rPr>
                        <a:t> components listed in promotion guidelines for your specific title</a:t>
                      </a:r>
                      <a:endParaRPr lang="en-US" b="1" dirty="0">
                        <a:solidFill>
                          <a:schemeClr val="tx1"/>
                        </a:solidFill>
                      </a:endParaRPr>
                    </a:p>
                  </a:txBody>
                  <a:tcPr/>
                </a:tc>
                <a:extLst>
                  <a:ext uri="{0D108BD9-81ED-4DB2-BD59-A6C34878D82A}">
                    <a16:rowId xmlns:a16="http://schemas.microsoft.com/office/drawing/2014/main" val="3330054384"/>
                  </a:ext>
                </a:extLst>
              </a:tr>
            </a:tbl>
          </a:graphicData>
        </a:graphic>
      </p:graphicFrame>
    </p:spTree>
    <p:extLst>
      <p:ext uri="{BB962C8B-B14F-4D97-AF65-F5344CB8AC3E}">
        <p14:creationId xmlns:p14="http://schemas.microsoft.com/office/powerpoint/2010/main" val="30424282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914399" y="190444"/>
            <a:ext cx="7286626" cy="685800"/>
          </a:xfrm>
        </p:spPr>
        <p:txBody>
          <a:bodyPr/>
          <a:lstStyle/>
          <a:p>
            <a:pPr>
              <a:defRPr/>
            </a:pPr>
            <a:r>
              <a:rPr lang="en-US" sz="3600" dirty="0">
                <a:solidFill>
                  <a:srgbClr val="1740C3"/>
                </a:solidFill>
                <a:ea typeface="ＭＳ Ｐゴシック"/>
                <a:cs typeface="ＭＳ Ｐゴシック"/>
              </a:rPr>
              <a:t>General Tips</a:t>
            </a:r>
          </a:p>
        </p:txBody>
      </p:sp>
      <p:sp>
        <p:nvSpPr>
          <p:cNvPr id="24579" name="Rectangle 3"/>
          <p:cNvSpPr>
            <a:spLocks noGrp="1" noChangeArrowheads="1"/>
          </p:cNvSpPr>
          <p:nvPr>
            <p:ph type="body" idx="4294967295"/>
          </p:nvPr>
        </p:nvSpPr>
        <p:spPr>
          <a:xfrm>
            <a:off x="775854" y="1080858"/>
            <a:ext cx="7210425" cy="3886200"/>
          </a:xfrm>
        </p:spPr>
        <p:txBody>
          <a:bodyPr/>
          <a:lstStyle/>
          <a:p>
            <a:pPr>
              <a:spcBef>
                <a:spcPts val="0"/>
              </a:spcBef>
              <a:spcAft>
                <a:spcPts val="1800"/>
              </a:spcAft>
            </a:pPr>
            <a:r>
              <a:rPr lang="en-US" sz="2400" dirty="0" smtClean="0"/>
              <a:t>Start as early as possible.</a:t>
            </a:r>
          </a:p>
          <a:p>
            <a:pPr>
              <a:spcBef>
                <a:spcPts val="0"/>
              </a:spcBef>
              <a:spcAft>
                <a:spcPts val="1800"/>
              </a:spcAft>
            </a:pPr>
            <a:r>
              <a:rPr lang="en-US" sz="2400" dirty="0" smtClean="0"/>
              <a:t>Keep good records all year and use them.</a:t>
            </a:r>
          </a:p>
          <a:p>
            <a:pPr>
              <a:spcBef>
                <a:spcPts val="0"/>
              </a:spcBef>
              <a:spcAft>
                <a:spcPts val="1800"/>
              </a:spcAft>
            </a:pPr>
            <a:r>
              <a:rPr lang="en-US" sz="2400" dirty="0" smtClean="0"/>
              <a:t>Use web examples referenced in E-book.</a:t>
            </a:r>
          </a:p>
          <a:p>
            <a:pPr>
              <a:spcBef>
                <a:spcPts val="0"/>
              </a:spcBef>
              <a:spcAft>
                <a:spcPts val="1800"/>
              </a:spcAft>
            </a:pPr>
            <a:r>
              <a:rPr lang="en-US" sz="2400" dirty="0" smtClean="0"/>
              <a:t>Review PR Dossier Examples on the Academic HR Website (</a:t>
            </a:r>
            <a:r>
              <a:rPr lang="en-US" sz="1600" dirty="0" smtClean="0">
                <a:hlinkClick r:id="rId2"/>
              </a:rPr>
              <a:t>http://ucanr.edu/academicpersonnel</a:t>
            </a:r>
            <a:r>
              <a:rPr lang="en-US" sz="1600" dirty="0" smtClean="0"/>
              <a:t>) – PR Dossier Examples and Guidelines</a:t>
            </a:r>
            <a:endParaRPr lang="en-US" sz="2400" dirty="0" smtClean="0"/>
          </a:p>
          <a:p>
            <a:pPr>
              <a:spcBef>
                <a:spcPts val="0"/>
              </a:spcBef>
              <a:spcAft>
                <a:spcPts val="1800"/>
              </a:spcAft>
            </a:pPr>
            <a:r>
              <a:rPr lang="en-US" sz="2400" dirty="0" smtClean="0"/>
              <a:t>Review and edit; then review and edit some more.</a:t>
            </a:r>
          </a:p>
          <a:p>
            <a:pPr>
              <a:spcBef>
                <a:spcPts val="0"/>
              </a:spcBef>
              <a:spcAft>
                <a:spcPts val="1800"/>
              </a:spcAft>
            </a:pPr>
            <a:r>
              <a:rPr lang="en-US" sz="2400" dirty="0" smtClean="0"/>
              <a:t>Ask questions.</a:t>
            </a:r>
          </a:p>
          <a:p>
            <a:pPr>
              <a:spcBef>
                <a:spcPts val="0"/>
              </a:spcBef>
              <a:spcAft>
                <a:spcPts val="1800"/>
              </a:spcAft>
            </a:pPr>
            <a:r>
              <a:rPr lang="en-US" sz="2400" dirty="0" smtClean="0"/>
              <a:t>Ask </a:t>
            </a:r>
            <a:r>
              <a:rPr lang="en-US" sz="2400" u="sng" dirty="0" smtClean="0"/>
              <a:t>peers</a:t>
            </a:r>
            <a:r>
              <a:rPr lang="en-US" sz="2400" dirty="0" smtClean="0"/>
              <a:t> to review your work.</a:t>
            </a:r>
          </a:p>
        </p:txBody>
      </p:sp>
    </p:spTree>
    <p:extLst>
      <p:ext uri="{BB962C8B-B14F-4D97-AF65-F5344CB8AC3E}">
        <p14:creationId xmlns:p14="http://schemas.microsoft.com/office/powerpoint/2010/main" val="15104974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914400" y="246928"/>
            <a:ext cx="7315200" cy="1143000"/>
          </a:xfrm>
        </p:spPr>
        <p:txBody>
          <a:bodyPr/>
          <a:lstStyle/>
          <a:p>
            <a:pPr eaLnBrk="1" hangingPunct="1">
              <a:defRPr/>
            </a:pPr>
            <a:r>
              <a:rPr lang="en-US" sz="3600" dirty="0">
                <a:solidFill>
                  <a:srgbClr val="1740C3"/>
                </a:solidFill>
                <a:ea typeface="ＭＳ Ｐゴシック"/>
                <a:cs typeface="ＭＳ Ｐゴシック"/>
              </a:rPr>
              <a:t>A Good PR is…</a:t>
            </a:r>
          </a:p>
        </p:txBody>
      </p:sp>
      <p:sp>
        <p:nvSpPr>
          <p:cNvPr id="285699" name="Rectangle 3"/>
          <p:cNvSpPr>
            <a:spLocks noGrp="1" noChangeArrowheads="1"/>
          </p:cNvSpPr>
          <p:nvPr>
            <p:ph type="body" idx="4294967295"/>
          </p:nvPr>
        </p:nvSpPr>
        <p:spPr>
          <a:xfrm>
            <a:off x="761995" y="1487190"/>
            <a:ext cx="7315200" cy="3742899"/>
          </a:xfrm>
        </p:spPr>
        <p:txBody>
          <a:bodyPr rtlCol="0">
            <a:normAutofit fontScale="77500" lnSpcReduction="20000"/>
          </a:bodyPr>
          <a:lstStyle/>
          <a:p>
            <a:pPr fontAlgn="auto">
              <a:lnSpc>
                <a:spcPct val="110000"/>
              </a:lnSpc>
              <a:spcBef>
                <a:spcPts val="0"/>
              </a:spcBef>
              <a:spcAft>
                <a:spcPts val="1800"/>
              </a:spcAft>
              <a:defRPr/>
            </a:pPr>
            <a:r>
              <a:rPr lang="en-US" dirty="0" smtClean="0"/>
              <a:t>ACCURATE:</a:t>
            </a:r>
            <a:r>
              <a:rPr lang="en-US" sz="3600" dirty="0" smtClean="0"/>
              <a:t> </a:t>
            </a:r>
            <a:r>
              <a:rPr lang="en-US" sz="2800" dirty="0" smtClean="0"/>
              <a:t>Be factual, tell how impacts were achieved</a:t>
            </a:r>
          </a:p>
          <a:p>
            <a:pPr fontAlgn="auto">
              <a:lnSpc>
                <a:spcPct val="110000"/>
              </a:lnSpc>
              <a:spcBef>
                <a:spcPts val="0"/>
              </a:spcBef>
              <a:spcAft>
                <a:spcPts val="1800"/>
              </a:spcAft>
              <a:defRPr/>
            </a:pPr>
            <a:r>
              <a:rPr lang="en-US" dirty="0" smtClean="0"/>
              <a:t>BRIEF:</a:t>
            </a:r>
            <a:r>
              <a:rPr lang="en-US" sz="3600" dirty="0" smtClean="0"/>
              <a:t> </a:t>
            </a:r>
            <a:r>
              <a:rPr lang="en-US" sz="2800" dirty="0" smtClean="0"/>
              <a:t>Make every word count</a:t>
            </a:r>
          </a:p>
          <a:p>
            <a:pPr fontAlgn="auto">
              <a:lnSpc>
                <a:spcPct val="110000"/>
              </a:lnSpc>
              <a:spcBef>
                <a:spcPts val="0"/>
              </a:spcBef>
              <a:spcAft>
                <a:spcPts val="1800"/>
              </a:spcAft>
              <a:defRPr/>
            </a:pPr>
            <a:r>
              <a:rPr lang="en-US" dirty="0" smtClean="0"/>
              <a:t>CLEAR:</a:t>
            </a:r>
            <a:r>
              <a:rPr lang="en-US" sz="3600" dirty="0" smtClean="0"/>
              <a:t> </a:t>
            </a:r>
            <a:r>
              <a:rPr lang="en-US" sz="2800" dirty="0" smtClean="0"/>
              <a:t>Say what you mean</a:t>
            </a:r>
          </a:p>
          <a:p>
            <a:pPr fontAlgn="auto">
              <a:lnSpc>
                <a:spcPct val="110000"/>
              </a:lnSpc>
              <a:spcBef>
                <a:spcPts val="0"/>
              </a:spcBef>
              <a:spcAft>
                <a:spcPts val="1800"/>
              </a:spcAft>
              <a:defRPr/>
            </a:pPr>
            <a:r>
              <a:rPr lang="en-US" dirty="0" smtClean="0"/>
              <a:t>SPECIFIC:</a:t>
            </a:r>
            <a:r>
              <a:rPr lang="en-US" sz="3600" dirty="0" smtClean="0"/>
              <a:t> </a:t>
            </a:r>
            <a:r>
              <a:rPr lang="en-US" sz="2800" dirty="0" smtClean="0"/>
              <a:t>Use examples</a:t>
            </a:r>
          </a:p>
          <a:p>
            <a:pPr fontAlgn="auto">
              <a:lnSpc>
                <a:spcPct val="110000"/>
              </a:lnSpc>
              <a:spcBef>
                <a:spcPts val="0"/>
              </a:spcBef>
              <a:spcAft>
                <a:spcPts val="1800"/>
              </a:spcAft>
              <a:defRPr/>
            </a:pPr>
            <a:r>
              <a:rPr lang="en-US" dirty="0" smtClean="0"/>
              <a:t>PROFESSIONAL:</a:t>
            </a:r>
            <a:r>
              <a:rPr lang="en-US" sz="3600" dirty="0" smtClean="0"/>
              <a:t> </a:t>
            </a:r>
            <a:r>
              <a:rPr lang="en-US" sz="2800" dirty="0" smtClean="0"/>
              <a:t>Make it look professional – adhere to format guidelines.</a:t>
            </a:r>
          </a:p>
        </p:txBody>
      </p:sp>
      <p:sp>
        <p:nvSpPr>
          <p:cNvPr id="285700" name="Rectangle 4"/>
          <p:cNvSpPr>
            <a:spLocks noChangeArrowheads="1"/>
          </p:cNvSpPr>
          <p:nvPr/>
        </p:nvSpPr>
        <p:spPr bwMode="auto">
          <a:xfrm>
            <a:off x="2286000" y="2559050"/>
            <a:ext cx="4572000" cy="457200"/>
          </a:xfrm>
          <a:prstGeom prst="rect">
            <a:avLst/>
          </a:prstGeom>
          <a:noFill/>
          <a:ln w="9525">
            <a:noFill/>
            <a:miter lim="800000"/>
            <a:headEnd/>
            <a:tailEnd/>
          </a:ln>
          <a:effectLst/>
        </p:spPr>
        <p:txBody>
          <a:bodyPr>
            <a:spAutoFit/>
          </a:bodyPr>
          <a:lstStyle/>
          <a:p>
            <a:pPr fontAlgn="auto">
              <a:spcBef>
                <a:spcPts val="0"/>
              </a:spcBef>
              <a:spcAft>
                <a:spcPts val="0"/>
              </a:spcAft>
              <a:defRPr/>
            </a:pPr>
            <a:endParaRPr lang="en-US" sz="2400">
              <a:effectLst>
                <a:outerShdw blurRad="38100" dist="38100" dir="2700000" algn="tl">
                  <a:srgbClr val="000000"/>
                </a:outerShdw>
              </a:effectLst>
              <a:latin typeface="Tahoma" pitchFamily="-111" charset="0"/>
            </a:endParaRPr>
          </a:p>
        </p:txBody>
      </p:sp>
    </p:spTree>
    <p:extLst>
      <p:ext uri="{BB962C8B-B14F-4D97-AF65-F5344CB8AC3E}">
        <p14:creationId xmlns:p14="http://schemas.microsoft.com/office/powerpoint/2010/main" val="13338697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idx="4294967295"/>
          </p:nvPr>
        </p:nvSpPr>
        <p:spPr>
          <a:xfrm>
            <a:off x="533400" y="272102"/>
            <a:ext cx="8211030" cy="1143000"/>
          </a:xfrm>
        </p:spPr>
        <p:txBody>
          <a:bodyPr rtlCol="0">
            <a:noAutofit/>
          </a:bodyPr>
          <a:lstStyle/>
          <a:p>
            <a:pPr>
              <a:defRPr/>
            </a:pPr>
            <a:r>
              <a:rPr lang="en-US" sz="3200" dirty="0">
                <a:solidFill>
                  <a:srgbClr val="1740C3"/>
                </a:solidFill>
                <a:ea typeface="ＭＳ Ｐゴシック"/>
                <a:cs typeface="ＭＳ Ｐゴシック"/>
              </a:rPr>
              <a:t>Make Your Dossier Reflect Your Program! </a:t>
            </a:r>
            <a:r>
              <a:rPr lang="en-US" sz="3200" dirty="0" smtClean="0">
                <a:solidFill>
                  <a:srgbClr val="1740C3"/>
                </a:solidFill>
                <a:ea typeface="ＭＳ Ｐゴシック"/>
                <a:cs typeface="ＭＳ Ｐゴシック"/>
              </a:rPr>
              <a:t/>
            </a:r>
            <a:br>
              <a:rPr lang="en-US" sz="3200" dirty="0" smtClean="0">
                <a:solidFill>
                  <a:srgbClr val="1740C3"/>
                </a:solidFill>
                <a:ea typeface="ＭＳ Ｐゴシック"/>
                <a:cs typeface="ＭＳ Ｐゴシック"/>
              </a:rPr>
            </a:br>
            <a:r>
              <a:rPr lang="en-US" sz="3200" dirty="0" smtClean="0">
                <a:solidFill>
                  <a:srgbClr val="1740C3"/>
                </a:solidFill>
                <a:ea typeface="ＭＳ Ｐゴシック"/>
                <a:cs typeface="ＭＳ Ｐゴシック"/>
              </a:rPr>
              <a:t>Make </a:t>
            </a:r>
            <a:r>
              <a:rPr lang="en-US" sz="3200" dirty="0">
                <a:solidFill>
                  <a:srgbClr val="1740C3"/>
                </a:solidFill>
                <a:ea typeface="ＭＳ Ｐゴシック"/>
                <a:cs typeface="ＭＳ Ｐゴシック"/>
              </a:rPr>
              <a:t>It Enjoyable to Read! </a:t>
            </a:r>
          </a:p>
        </p:txBody>
      </p:sp>
      <p:sp>
        <p:nvSpPr>
          <p:cNvPr id="23555" name="Rectangle 3"/>
          <p:cNvSpPr>
            <a:spLocks noGrp="1" noChangeArrowheads="1"/>
          </p:cNvSpPr>
          <p:nvPr>
            <p:ph type="body" idx="4294967295"/>
          </p:nvPr>
        </p:nvSpPr>
        <p:spPr>
          <a:xfrm>
            <a:off x="789498" y="1496160"/>
            <a:ext cx="7287904" cy="4468813"/>
          </a:xfrm>
        </p:spPr>
        <p:txBody>
          <a:bodyPr/>
          <a:lstStyle/>
          <a:p>
            <a:pPr>
              <a:spcBef>
                <a:spcPts val="0"/>
              </a:spcBef>
              <a:spcAft>
                <a:spcPts val="1800"/>
              </a:spcAft>
            </a:pPr>
            <a:r>
              <a:rPr lang="en-US" sz="2200" dirty="0" smtClean="0"/>
              <a:t>Reviewers find it less enjoyable to read if they have to tease out information</a:t>
            </a:r>
          </a:p>
          <a:p>
            <a:pPr>
              <a:spcBef>
                <a:spcPts val="0"/>
              </a:spcBef>
              <a:spcAft>
                <a:spcPts val="1800"/>
              </a:spcAft>
            </a:pPr>
            <a:r>
              <a:rPr lang="en-US" sz="2200" dirty="0" smtClean="0"/>
              <a:t>State your overarching program themes</a:t>
            </a:r>
          </a:p>
          <a:p>
            <a:pPr>
              <a:spcBef>
                <a:spcPts val="0"/>
              </a:spcBef>
              <a:spcAft>
                <a:spcPts val="1800"/>
              </a:spcAft>
            </a:pPr>
            <a:r>
              <a:rPr lang="en-US" sz="2200" dirty="0" smtClean="0"/>
              <a:t>Identify your clientele/audiences</a:t>
            </a:r>
          </a:p>
          <a:p>
            <a:pPr>
              <a:spcBef>
                <a:spcPts val="0"/>
              </a:spcBef>
              <a:spcAft>
                <a:spcPts val="1800"/>
              </a:spcAft>
            </a:pPr>
            <a:r>
              <a:rPr lang="en-US" sz="2200" dirty="0" smtClean="0"/>
              <a:t>Write clear goals and objectives</a:t>
            </a:r>
          </a:p>
          <a:p>
            <a:pPr>
              <a:spcBef>
                <a:spcPts val="0"/>
              </a:spcBef>
              <a:spcAft>
                <a:spcPts val="1800"/>
              </a:spcAft>
            </a:pPr>
            <a:r>
              <a:rPr lang="en-US" sz="2200" dirty="0" smtClean="0"/>
              <a:t>Summarize your accomplishments</a:t>
            </a:r>
          </a:p>
          <a:p>
            <a:pPr>
              <a:spcBef>
                <a:spcPts val="0"/>
              </a:spcBef>
              <a:spcAft>
                <a:spcPts val="1800"/>
              </a:spcAft>
            </a:pPr>
            <a:r>
              <a:rPr lang="en-US" sz="2200" dirty="0" smtClean="0"/>
              <a:t>Remember what is obvious to you, may not be obvious to all readers -- </a:t>
            </a:r>
            <a:r>
              <a:rPr lang="en-US" sz="2200" b="1" u="sng" dirty="0" smtClean="0"/>
              <a:t>make it obvious!</a:t>
            </a:r>
          </a:p>
          <a:p>
            <a:pPr eaLnBrk="1" hangingPunct="1">
              <a:lnSpc>
                <a:spcPct val="90000"/>
              </a:lnSpc>
              <a:buFont typeface="Wingdings" pitchFamily="2" charset="2"/>
              <a:buChar char="Ø"/>
            </a:pPr>
            <a:endParaRPr lang="en-US" dirty="0" smtClean="0"/>
          </a:p>
        </p:txBody>
      </p:sp>
    </p:spTree>
    <p:extLst>
      <p:ext uri="{BB962C8B-B14F-4D97-AF65-F5344CB8AC3E}">
        <p14:creationId xmlns:p14="http://schemas.microsoft.com/office/powerpoint/2010/main" val="34833746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840658" y="220380"/>
            <a:ext cx="7403690" cy="646112"/>
          </a:xfrm>
          <a:prstGeom prst="rect">
            <a:avLst/>
          </a:prstGeom>
          <a:noFill/>
          <a:ln w="9525">
            <a:noFill/>
            <a:miter lim="800000"/>
            <a:headEnd/>
            <a:tailEnd/>
          </a:ln>
        </p:spPr>
        <p:txBody>
          <a:bodyPr wrap="square">
            <a:spAutoFit/>
          </a:bodyPr>
          <a:lstStyle/>
          <a:p>
            <a:pPr algn="ctr">
              <a:defRPr/>
            </a:pPr>
            <a:r>
              <a:rPr lang="en-US" sz="3600" dirty="0" smtClean="0">
                <a:solidFill>
                  <a:srgbClr val="1740C3"/>
                </a:solidFill>
                <a:latin typeface="+mj-lt"/>
                <a:ea typeface="ＭＳ Ｐゴシック"/>
                <a:cs typeface="ＭＳ Ｐゴシック"/>
              </a:rPr>
              <a:t>Tips for Writing Your Program Review</a:t>
            </a:r>
            <a:endParaRPr lang="en-US" sz="3600" dirty="0">
              <a:solidFill>
                <a:srgbClr val="1740C3"/>
              </a:solidFill>
              <a:latin typeface="+mj-lt"/>
              <a:ea typeface="ＭＳ Ｐゴシック"/>
              <a:cs typeface="ＭＳ Ｐゴシック"/>
            </a:endParaRPr>
          </a:p>
        </p:txBody>
      </p:sp>
      <p:sp>
        <p:nvSpPr>
          <p:cNvPr id="36867" name="Rectangle 9"/>
          <p:cNvSpPr>
            <a:spLocks noChangeArrowheads="1"/>
          </p:cNvSpPr>
          <p:nvPr/>
        </p:nvSpPr>
        <p:spPr bwMode="auto">
          <a:xfrm>
            <a:off x="799093" y="1114518"/>
            <a:ext cx="7798363" cy="4462760"/>
          </a:xfrm>
          <a:prstGeom prst="rect">
            <a:avLst/>
          </a:prstGeom>
          <a:noFill/>
          <a:ln w="9525">
            <a:noFill/>
            <a:miter lim="800000"/>
            <a:headEnd/>
            <a:tailEnd/>
          </a:ln>
        </p:spPr>
        <p:txBody>
          <a:bodyPr wrap="square">
            <a:spAutoFit/>
          </a:bodyPr>
          <a:lstStyle/>
          <a:p>
            <a:pPr>
              <a:spcAft>
                <a:spcPts val="600"/>
              </a:spcAft>
            </a:pPr>
            <a:r>
              <a:rPr lang="en-US" sz="2000" dirty="0">
                <a:latin typeface="+mj-lt"/>
              </a:rPr>
              <a:t>Make sure you highlight your activities that support UC ANR’s visibility and effectiveness such </a:t>
            </a:r>
            <a:r>
              <a:rPr lang="en-US" sz="2000" dirty="0" smtClean="0">
                <a:latin typeface="+mj-lt"/>
              </a:rPr>
              <a:t>as:</a:t>
            </a:r>
            <a:endParaRPr lang="en-US" sz="2000" dirty="0">
              <a:latin typeface="+mj-lt"/>
            </a:endParaRPr>
          </a:p>
          <a:p>
            <a:pPr marL="520700" indent="-520700">
              <a:spcAft>
                <a:spcPts val="600"/>
              </a:spcAft>
              <a:buFont typeface="Arial" panose="020B0604020202020204" pitchFamily="34" charset="0"/>
              <a:buChar char="•"/>
            </a:pPr>
            <a:r>
              <a:rPr lang="en-US" sz="2000" dirty="0" smtClean="0">
                <a:latin typeface="+mj-lt"/>
              </a:rPr>
              <a:t>Successful </a:t>
            </a:r>
            <a:r>
              <a:rPr lang="en-US" sz="2000" dirty="0">
                <a:latin typeface="+mj-lt"/>
              </a:rPr>
              <a:t>collaborations (internal and external)</a:t>
            </a:r>
          </a:p>
          <a:p>
            <a:pPr marL="520700" lvl="0" indent="-520700">
              <a:spcAft>
                <a:spcPts val="600"/>
              </a:spcAft>
              <a:buFont typeface="Arial" panose="020B0604020202020204" pitchFamily="34" charset="0"/>
              <a:buChar char="•"/>
            </a:pPr>
            <a:r>
              <a:rPr lang="en-US" sz="2000" dirty="0">
                <a:latin typeface="+mj-lt"/>
              </a:rPr>
              <a:t>Mentoring of colleagues (formal and informal)</a:t>
            </a:r>
          </a:p>
          <a:p>
            <a:pPr marL="565150" lvl="0" indent="-565150">
              <a:spcAft>
                <a:spcPts val="600"/>
              </a:spcAft>
              <a:buFont typeface="Arial" panose="020B0604020202020204" pitchFamily="34" charset="0"/>
              <a:buChar char="•"/>
            </a:pPr>
            <a:r>
              <a:rPr lang="en-US" sz="2000" dirty="0">
                <a:latin typeface="+mj-lt"/>
              </a:rPr>
              <a:t>Efforts to strengthen the UC ANR network </a:t>
            </a:r>
            <a:r>
              <a:rPr lang="en-US" sz="2000" dirty="0" smtClean="0">
                <a:latin typeface="+mj-lt"/>
              </a:rPr>
              <a:t>(also referred to as the “continuum”)</a:t>
            </a:r>
            <a:endParaRPr lang="en-US" sz="2000" dirty="0">
              <a:latin typeface="+mj-lt"/>
            </a:endParaRPr>
          </a:p>
          <a:p>
            <a:pPr marL="565150" lvl="0" indent="-565150">
              <a:spcAft>
                <a:spcPts val="600"/>
              </a:spcAft>
              <a:buFont typeface="Arial" panose="020B0604020202020204" pitchFamily="34" charset="0"/>
              <a:buChar char="•"/>
            </a:pPr>
            <a:r>
              <a:rPr lang="en-US" sz="2000" dirty="0">
                <a:latin typeface="+mj-lt"/>
              </a:rPr>
              <a:t>Multi-county and/or multi-program assignments</a:t>
            </a:r>
          </a:p>
          <a:p>
            <a:pPr marL="565150" lvl="0" indent="-565150">
              <a:spcAft>
                <a:spcPts val="600"/>
              </a:spcAft>
              <a:buFont typeface="Arial" panose="020B0604020202020204" pitchFamily="34" charset="0"/>
              <a:buChar char="•"/>
            </a:pPr>
            <a:r>
              <a:rPr lang="en-US" sz="2000" dirty="0">
                <a:latin typeface="+mj-lt"/>
              </a:rPr>
              <a:t>Leadership roles</a:t>
            </a:r>
          </a:p>
          <a:p>
            <a:pPr marL="565150" lvl="0" indent="-565150">
              <a:spcAft>
                <a:spcPts val="600"/>
              </a:spcAft>
              <a:buFont typeface="Arial" panose="020B0604020202020204" pitchFamily="34" charset="0"/>
              <a:buChar char="•"/>
            </a:pPr>
            <a:r>
              <a:rPr lang="en-US" sz="2000" dirty="0">
                <a:latin typeface="+mj-lt"/>
              </a:rPr>
              <a:t>Advocacy efforts</a:t>
            </a:r>
          </a:p>
          <a:p>
            <a:pPr marL="568325" lvl="0" indent="-568325">
              <a:spcAft>
                <a:spcPts val="600"/>
              </a:spcAft>
              <a:buFont typeface="Arial" panose="020B0604020202020204" pitchFamily="34" charset="0"/>
              <a:buChar char="•"/>
            </a:pPr>
            <a:r>
              <a:rPr lang="en-US" sz="2000" dirty="0">
                <a:latin typeface="+mj-lt"/>
              </a:rPr>
              <a:t>Outreaching to clientele using new technologies such as social media, </a:t>
            </a:r>
            <a:r>
              <a:rPr lang="en-US" sz="2000" dirty="0" smtClean="0">
                <a:latin typeface="+mj-lt"/>
              </a:rPr>
              <a:t>websites</a:t>
            </a:r>
            <a:endParaRPr lang="en-US" sz="2400" dirty="0" smtClean="0"/>
          </a:p>
          <a:p>
            <a:pPr marL="565150" lvl="0" indent="-565150">
              <a:spcAft>
                <a:spcPts val="600"/>
              </a:spcAft>
              <a:buFont typeface="Arial" panose="020B0604020202020204" pitchFamily="34" charset="0"/>
              <a:buChar char="•"/>
            </a:pPr>
            <a:r>
              <a:rPr lang="en-US" altLang="en-US" sz="2000" dirty="0" smtClean="0">
                <a:latin typeface="+mj-lt"/>
                <a:ea typeface="ＭＳ Ｐゴシック"/>
                <a:cs typeface="ＭＳ Ｐゴシック"/>
              </a:rPr>
              <a:t>Only list activities and accomplishments in one section of your PR</a:t>
            </a:r>
            <a:endParaRPr lang="en-US" altLang="en-US" sz="2000" dirty="0">
              <a:latin typeface="+mj-lt"/>
              <a:ea typeface="ＭＳ Ｐゴシック"/>
              <a:cs typeface="ＭＳ Ｐゴシック"/>
            </a:endParaRPr>
          </a:p>
        </p:txBody>
      </p:sp>
    </p:spTree>
    <p:extLst>
      <p:ext uri="{BB962C8B-B14F-4D97-AF65-F5344CB8AC3E}">
        <p14:creationId xmlns:p14="http://schemas.microsoft.com/office/powerpoint/2010/main" val="345584890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914400" y="-56544"/>
            <a:ext cx="7315200" cy="1219200"/>
          </a:xfrm>
        </p:spPr>
        <p:txBody>
          <a:bodyPr/>
          <a:lstStyle/>
          <a:p>
            <a:pPr>
              <a:defRPr/>
            </a:pPr>
            <a:r>
              <a:rPr lang="en-US" sz="3600" dirty="0">
                <a:solidFill>
                  <a:srgbClr val="1740C3"/>
                </a:solidFill>
                <a:ea typeface="ＭＳ Ｐゴシック"/>
                <a:cs typeface="ＭＳ Ｐゴシック"/>
              </a:rPr>
              <a:t>General </a:t>
            </a:r>
            <a:r>
              <a:rPr lang="en-US" sz="3600" dirty="0" smtClean="0">
                <a:solidFill>
                  <a:srgbClr val="1740C3"/>
                </a:solidFill>
                <a:ea typeface="ＭＳ Ｐゴシック"/>
                <a:cs typeface="ＭＳ Ｐゴシック"/>
              </a:rPr>
              <a:t>Directions</a:t>
            </a:r>
            <a:endParaRPr lang="en-US" sz="3600" dirty="0">
              <a:solidFill>
                <a:srgbClr val="1740C3"/>
              </a:solidFill>
              <a:ea typeface="ＭＳ Ｐゴシック"/>
              <a:cs typeface="ＭＳ Ｐゴシック"/>
            </a:endParaRPr>
          </a:p>
        </p:txBody>
      </p:sp>
      <p:sp>
        <p:nvSpPr>
          <p:cNvPr id="25603" name="Rectangle 3"/>
          <p:cNvSpPr>
            <a:spLocks noGrp="1" noChangeArrowheads="1"/>
          </p:cNvSpPr>
          <p:nvPr>
            <p:ph type="body" idx="4294967295"/>
          </p:nvPr>
        </p:nvSpPr>
        <p:spPr>
          <a:xfrm>
            <a:off x="775850" y="1301206"/>
            <a:ext cx="7734584" cy="4389081"/>
          </a:xfrm>
        </p:spPr>
        <p:txBody>
          <a:bodyPr/>
          <a:lstStyle/>
          <a:p>
            <a:pPr>
              <a:spcBef>
                <a:spcPts val="0"/>
              </a:spcBef>
              <a:spcAft>
                <a:spcPts val="1800"/>
              </a:spcAft>
              <a:defRPr/>
            </a:pPr>
            <a:r>
              <a:rPr lang="en-US" sz="2400" dirty="0" smtClean="0"/>
              <a:t>Font: Times New Roman 11 or 12</a:t>
            </a:r>
          </a:p>
          <a:p>
            <a:pPr>
              <a:spcBef>
                <a:spcPts val="0"/>
              </a:spcBef>
              <a:spcAft>
                <a:spcPts val="1800"/>
              </a:spcAft>
              <a:defRPr/>
            </a:pPr>
            <a:r>
              <a:rPr lang="en-US" sz="2400" dirty="0" smtClean="0"/>
              <a:t>Margins: 1 inch all around</a:t>
            </a:r>
          </a:p>
          <a:p>
            <a:pPr>
              <a:spcBef>
                <a:spcPts val="0"/>
              </a:spcBef>
              <a:spcAft>
                <a:spcPts val="1800"/>
              </a:spcAft>
              <a:defRPr/>
            </a:pPr>
            <a:r>
              <a:rPr lang="en-US" sz="2400" dirty="0" smtClean="0"/>
              <a:t>Adhere to page limits </a:t>
            </a:r>
          </a:p>
          <a:p>
            <a:pPr>
              <a:spcBef>
                <a:spcPts val="0"/>
              </a:spcBef>
              <a:spcAft>
                <a:spcPts val="1800"/>
              </a:spcAft>
              <a:defRPr/>
            </a:pPr>
            <a:r>
              <a:rPr lang="en-US" sz="2400" dirty="0" smtClean="0"/>
              <a:t>Please refer to the E-Book found at </a:t>
            </a:r>
          </a:p>
          <a:p>
            <a:pPr marL="400050" lvl="1" indent="0">
              <a:spcBef>
                <a:spcPts val="0"/>
              </a:spcBef>
              <a:spcAft>
                <a:spcPts val="1800"/>
              </a:spcAft>
              <a:buNone/>
              <a:defRPr/>
            </a:pPr>
            <a:r>
              <a:rPr lang="en-US" sz="2400" dirty="0" smtClean="0">
                <a:hlinkClick r:id="rId3"/>
              </a:rPr>
              <a:t>http://ucanr.edu/academicpersonnel</a:t>
            </a:r>
            <a:r>
              <a:rPr lang="en-US" sz="2400" dirty="0" smtClean="0"/>
              <a:t> - </a:t>
            </a:r>
            <a:r>
              <a:rPr lang="en-US" sz="1600" dirty="0" smtClean="0"/>
              <a:t>Merit and Promotion Process and Trainings</a:t>
            </a:r>
            <a:endParaRPr lang="en-US" sz="1600" dirty="0"/>
          </a:p>
          <a:p>
            <a:pPr marL="400050" lvl="1" indent="0">
              <a:spcBef>
                <a:spcPts val="0"/>
              </a:spcBef>
              <a:spcAft>
                <a:spcPts val="1800"/>
              </a:spcAft>
              <a:buNone/>
              <a:defRPr/>
            </a:pPr>
            <a:r>
              <a:rPr lang="en-US" sz="2400" dirty="0" smtClean="0"/>
              <a:t>Tip:  Be kind to your readers – use a format that makes your PR readable.  Pay attention to required vs. suggested</a:t>
            </a:r>
          </a:p>
          <a:p>
            <a:pPr eaLnBrk="1" hangingPunct="1">
              <a:buFont typeface="Wingdings" pitchFamily="2" charset="2"/>
              <a:buChar char="Ø"/>
              <a:defRPr/>
            </a:pPr>
            <a:endParaRPr lang="en-US" dirty="0" smtClean="0"/>
          </a:p>
          <a:p>
            <a:pPr eaLnBrk="1" hangingPunct="1">
              <a:buFont typeface="Wingdings" pitchFamily="2" charset="2"/>
              <a:buChar char="Ø"/>
              <a:defRPr/>
            </a:pPr>
            <a:endParaRPr lang="en-US" dirty="0" smtClean="0"/>
          </a:p>
        </p:txBody>
      </p:sp>
    </p:spTree>
    <p:extLst>
      <p:ext uri="{BB962C8B-B14F-4D97-AF65-F5344CB8AC3E}">
        <p14:creationId xmlns:p14="http://schemas.microsoft.com/office/powerpoint/2010/main" val="35279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00752" y="235530"/>
            <a:ext cx="7356144" cy="1143000"/>
          </a:xfrm>
        </p:spPr>
        <p:txBody>
          <a:bodyPr rtlCol="0">
            <a:noAutofit/>
          </a:bodyPr>
          <a:lstStyle/>
          <a:p>
            <a:pPr eaLnBrk="1" fontAlgn="auto" hangingPunct="1">
              <a:spcAft>
                <a:spcPts val="0"/>
              </a:spcAft>
              <a:defRPr/>
            </a:pPr>
            <a:r>
              <a:rPr lang="en-US" sz="3200" dirty="0">
                <a:solidFill>
                  <a:srgbClr val="1740C3"/>
                </a:solidFill>
                <a:ea typeface="ＭＳ Ｐゴシック"/>
                <a:cs typeface="ＭＳ Ｐゴシック"/>
              </a:rPr>
              <a:t>Definitions to Help </a:t>
            </a:r>
            <a:br>
              <a:rPr lang="en-US" sz="3200" dirty="0">
                <a:solidFill>
                  <a:srgbClr val="1740C3"/>
                </a:solidFill>
                <a:ea typeface="ＭＳ Ｐゴシック"/>
                <a:cs typeface="ＭＳ Ｐゴシック"/>
              </a:rPr>
            </a:br>
            <a:r>
              <a:rPr lang="en-US" sz="3200" dirty="0">
                <a:solidFill>
                  <a:srgbClr val="1740C3"/>
                </a:solidFill>
                <a:ea typeface="ＭＳ Ｐゴシック"/>
                <a:cs typeface="ＭＳ Ｐゴシック"/>
              </a:rPr>
              <a:t>Develop a Thematic PR Format </a:t>
            </a:r>
          </a:p>
        </p:txBody>
      </p:sp>
      <p:sp>
        <p:nvSpPr>
          <p:cNvPr id="3" name="Content Placeholder 2"/>
          <p:cNvSpPr>
            <a:spLocks noGrp="1"/>
          </p:cNvSpPr>
          <p:nvPr>
            <p:ph idx="4294967295"/>
          </p:nvPr>
        </p:nvSpPr>
        <p:spPr>
          <a:xfrm>
            <a:off x="346363" y="1350820"/>
            <a:ext cx="8409709" cy="4899546"/>
          </a:xfrm>
        </p:spPr>
        <p:txBody>
          <a:bodyPr rtlCol="0">
            <a:noAutofit/>
          </a:bodyPr>
          <a:lstStyle/>
          <a:p>
            <a:pPr fontAlgn="auto">
              <a:spcBef>
                <a:spcPts val="0"/>
              </a:spcBef>
              <a:spcAft>
                <a:spcPts val="600"/>
              </a:spcAft>
              <a:defRPr/>
            </a:pPr>
            <a:r>
              <a:rPr lang="en-US" sz="1800" b="1" dirty="0" smtClean="0"/>
              <a:t>Theme</a:t>
            </a:r>
            <a:r>
              <a:rPr lang="en-US" sz="1800" dirty="0" smtClean="0"/>
              <a:t>:  your program focus; subject matter expertise; etc. </a:t>
            </a:r>
            <a:r>
              <a:rPr lang="en-US" sz="1800" b="1" dirty="0" smtClean="0"/>
              <a:t> </a:t>
            </a:r>
            <a:r>
              <a:rPr lang="en-US" sz="1800" dirty="0" smtClean="0"/>
              <a:t>Themes may or may not relate to Strategic Initiatives (See E-Book for more detail).</a:t>
            </a:r>
            <a:endParaRPr lang="en-US" sz="1800" b="1" dirty="0" smtClean="0"/>
          </a:p>
          <a:p>
            <a:pPr fontAlgn="auto">
              <a:spcBef>
                <a:spcPts val="0"/>
              </a:spcBef>
              <a:spcAft>
                <a:spcPts val="600"/>
              </a:spcAft>
              <a:defRPr/>
            </a:pPr>
            <a:r>
              <a:rPr lang="en-US" sz="1800" b="1" dirty="0" smtClean="0"/>
              <a:t>Clientele</a:t>
            </a:r>
            <a:r>
              <a:rPr lang="en-US" sz="1800" dirty="0" smtClean="0"/>
              <a:t>: People or group of people that a program aims to serve.</a:t>
            </a:r>
          </a:p>
          <a:p>
            <a:pPr fontAlgn="auto">
              <a:spcBef>
                <a:spcPts val="0"/>
              </a:spcBef>
              <a:spcAft>
                <a:spcPts val="600"/>
              </a:spcAft>
              <a:defRPr/>
            </a:pPr>
            <a:r>
              <a:rPr lang="en-US" sz="1800" b="1" dirty="0" smtClean="0"/>
              <a:t>Goals: </a:t>
            </a:r>
            <a:r>
              <a:rPr lang="en-US" sz="1800" dirty="0" smtClean="0"/>
              <a:t>The purpose towards which an effort is directed.</a:t>
            </a:r>
          </a:p>
          <a:p>
            <a:pPr fontAlgn="auto">
              <a:spcBef>
                <a:spcPts val="0"/>
              </a:spcBef>
              <a:spcAft>
                <a:spcPts val="600"/>
              </a:spcAft>
              <a:tabLst>
                <a:tab pos="1146175" algn="l"/>
              </a:tabLst>
              <a:defRPr/>
            </a:pPr>
            <a:r>
              <a:rPr lang="en-US" sz="1800" b="1" dirty="0" smtClean="0"/>
              <a:t>Inputs:</a:t>
            </a:r>
            <a:r>
              <a:rPr lang="en-US" sz="1800" dirty="0" smtClean="0"/>
              <a:t> What we invest:  Faculty, staff, students, infrastructure, federal, state and private funds, time, knowledge, etc.  This step is often assumed and is not always articulated and is not required in *DANRIS-X        	(*CE Advisors/CE Specialists only).</a:t>
            </a:r>
          </a:p>
          <a:p>
            <a:pPr fontAlgn="auto">
              <a:spcBef>
                <a:spcPts val="0"/>
              </a:spcBef>
              <a:spcAft>
                <a:spcPts val="600"/>
              </a:spcAft>
              <a:defRPr/>
            </a:pPr>
            <a:r>
              <a:rPr lang="en-US" sz="1800" b="1" dirty="0" smtClean="0"/>
              <a:t>Methods (Activities/Outputs)</a:t>
            </a:r>
            <a:r>
              <a:rPr lang="en-US" sz="1800" dirty="0" smtClean="0"/>
              <a:t>: Research/Creative and Extension activities to reach goals.  Products created through such activity (meetings, trainings, extension programs, curricula, webinars, publications, etc.).</a:t>
            </a:r>
          </a:p>
          <a:p>
            <a:pPr fontAlgn="auto">
              <a:spcBef>
                <a:spcPts val="0"/>
              </a:spcBef>
              <a:spcAft>
                <a:spcPts val="600"/>
              </a:spcAft>
              <a:tabLst>
                <a:tab pos="974725" algn="l"/>
                <a:tab pos="1547813" algn="l"/>
              </a:tabLst>
              <a:defRPr/>
            </a:pPr>
            <a:r>
              <a:rPr lang="en-US" sz="1800" b="1" dirty="0" smtClean="0"/>
              <a:t>Outcomes</a:t>
            </a:r>
            <a:r>
              <a:rPr lang="en-US" sz="1800" dirty="0" smtClean="0"/>
              <a:t>: Changed knowledge, attitudes, skills, behavior/practices  resulting from your efforts.</a:t>
            </a:r>
          </a:p>
          <a:p>
            <a:pPr fontAlgn="auto">
              <a:spcBef>
                <a:spcPts val="0"/>
              </a:spcBef>
              <a:spcAft>
                <a:spcPts val="600"/>
              </a:spcAft>
              <a:tabLst>
                <a:tab pos="1195388" algn="l"/>
              </a:tabLst>
              <a:defRPr/>
            </a:pPr>
            <a:r>
              <a:rPr lang="en-US" sz="1800" b="1" dirty="0" smtClean="0"/>
              <a:t>Impacts</a:t>
            </a:r>
            <a:r>
              <a:rPr lang="en-US" sz="1800" dirty="0" smtClean="0"/>
              <a:t>: Social/health, economic, environmental/physical benefits to individuals, organizations, populations, communities.</a:t>
            </a:r>
            <a:endParaRPr lang="en-US" sz="1800" dirty="0"/>
          </a:p>
        </p:txBody>
      </p:sp>
    </p:spTree>
    <p:extLst>
      <p:ext uri="{BB962C8B-B14F-4D97-AF65-F5344CB8AC3E}">
        <p14:creationId xmlns:p14="http://schemas.microsoft.com/office/powerpoint/2010/main" val="271926820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228600" y="381000"/>
            <a:ext cx="8915400" cy="990600"/>
          </a:xfrm>
        </p:spPr>
        <p:txBody>
          <a:bodyPr/>
          <a:lstStyle/>
          <a:p>
            <a:pPr fontAlgn="auto">
              <a:spcAft>
                <a:spcPts val="0"/>
              </a:spcAft>
              <a:defRPr/>
            </a:pPr>
            <a:r>
              <a:rPr lang="en-US" sz="3200" dirty="0">
                <a:solidFill>
                  <a:srgbClr val="1740C3"/>
                </a:solidFill>
                <a:ea typeface="ＭＳ Ｐゴシック"/>
                <a:cs typeface="ＭＳ Ｐゴシック"/>
              </a:rPr>
              <a:t>Another Way of Looking At One of Your Themes</a:t>
            </a:r>
          </a:p>
        </p:txBody>
      </p:sp>
      <p:sp>
        <p:nvSpPr>
          <p:cNvPr id="30723" name="Text Box 3"/>
          <p:cNvSpPr txBox="1">
            <a:spLocks noChangeArrowheads="1"/>
          </p:cNvSpPr>
          <p:nvPr/>
        </p:nvSpPr>
        <p:spPr bwMode="auto">
          <a:xfrm>
            <a:off x="266700" y="1770063"/>
            <a:ext cx="1371600" cy="469900"/>
          </a:xfrm>
          <a:prstGeom prst="rect">
            <a:avLst/>
          </a:prstGeom>
          <a:solidFill>
            <a:schemeClr val="accent5">
              <a:lumMod val="60000"/>
              <a:lumOff val="40000"/>
            </a:schemeClr>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dirty="0">
                <a:ea typeface="ＭＳ Ｐゴシック" pitchFamily="34" charset="-128"/>
              </a:rPr>
              <a:t>INPUTS</a:t>
            </a:r>
            <a:endParaRPr lang="en-US" sz="2400" dirty="0">
              <a:latin typeface="Times New Roman" pitchFamily="18" charset="0"/>
              <a:ea typeface="ＭＳ Ｐゴシック" pitchFamily="34" charset="-128"/>
            </a:endParaRPr>
          </a:p>
        </p:txBody>
      </p:sp>
      <p:sp>
        <p:nvSpPr>
          <p:cNvPr id="30724" name="Text Box 4"/>
          <p:cNvSpPr txBox="1">
            <a:spLocks noChangeArrowheads="1"/>
          </p:cNvSpPr>
          <p:nvPr/>
        </p:nvSpPr>
        <p:spPr bwMode="auto">
          <a:xfrm>
            <a:off x="1858896" y="1778001"/>
            <a:ext cx="2971800" cy="461962"/>
          </a:xfrm>
          <a:prstGeom prst="rect">
            <a:avLst/>
          </a:prstGeom>
          <a:solidFill>
            <a:srgbClr val="5AFD49"/>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400" dirty="0">
                <a:ea typeface="ＭＳ Ｐゴシック" pitchFamily="34" charset="-128"/>
              </a:rPr>
              <a:t>OUTPUTS</a:t>
            </a:r>
            <a:endParaRPr lang="en-US" sz="2400" dirty="0">
              <a:latin typeface="Times New Roman" pitchFamily="18" charset="0"/>
              <a:ea typeface="ＭＳ Ｐゴシック" pitchFamily="34" charset="-128"/>
            </a:endParaRPr>
          </a:p>
        </p:txBody>
      </p:sp>
      <p:sp>
        <p:nvSpPr>
          <p:cNvPr id="30725" name="Text Box 5"/>
          <p:cNvSpPr txBox="1">
            <a:spLocks noChangeArrowheads="1"/>
          </p:cNvSpPr>
          <p:nvPr/>
        </p:nvSpPr>
        <p:spPr bwMode="auto">
          <a:xfrm>
            <a:off x="5029200" y="1770063"/>
            <a:ext cx="3810000" cy="461962"/>
          </a:xfrm>
          <a:prstGeom prst="rect">
            <a:avLst/>
          </a:prstGeom>
          <a:solidFill>
            <a:srgbClr val="FF5A33"/>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400">
                <a:ea typeface="ＭＳ Ｐゴシック" pitchFamily="34" charset="-128"/>
              </a:rPr>
              <a:t>OUTCOMES</a:t>
            </a:r>
            <a:endParaRPr lang="en-US" sz="2400">
              <a:latin typeface="Times New Roman" pitchFamily="18" charset="0"/>
              <a:ea typeface="ＭＳ Ｐゴシック" pitchFamily="34" charset="-128"/>
            </a:endParaRPr>
          </a:p>
        </p:txBody>
      </p:sp>
      <p:sp>
        <p:nvSpPr>
          <p:cNvPr id="30726" name="Text Box 6"/>
          <p:cNvSpPr txBox="1">
            <a:spLocks noChangeArrowheads="1"/>
          </p:cNvSpPr>
          <p:nvPr/>
        </p:nvSpPr>
        <p:spPr bwMode="auto">
          <a:xfrm>
            <a:off x="325438" y="2522538"/>
            <a:ext cx="1371600" cy="1169987"/>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nchor="ctr" anchorCtr="1">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Program Investments or Efforts</a:t>
            </a:r>
          </a:p>
        </p:txBody>
      </p:sp>
      <p:sp>
        <p:nvSpPr>
          <p:cNvPr id="30727" name="Text Box 7"/>
          <p:cNvSpPr txBox="1">
            <a:spLocks noChangeArrowheads="1"/>
          </p:cNvSpPr>
          <p:nvPr/>
        </p:nvSpPr>
        <p:spPr bwMode="auto">
          <a:xfrm>
            <a:off x="1865313" y="2568575"/>
            <a:ext cx="129540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Activities</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28" name="Text Box 8"/>
          <p:cNvSpPr txBox="1">
            <a:spLocks noChangeArrowheads="1"/>
          </p:cNvSpPr>
          <p:nvPr/>
        </p:nvSpPr>
        <p:spPr bwMode="auto">
          <a:xfrm>
            <a:off x="3429000" y="2568575"/>
            <a:ext cx="137160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Participation</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29" name="Text Box 9"/>
          <p:cNvSpPr txBox="1">
            <a:spLocks noChangeArrowheads="1"/>
          </p:cNvSpPr>
          <p:nvPr/>
        </p:nvSpPr>
        <p:spPr bwMode="auto">
          <a:xfrm>
            <a:off x="5048250" y="2568575"/>
            <a:ext cx="120015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Short</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30" name="Text Box 10"/>
          <p:cNvSpPr txBox="1">
            <a:spLocks noChangeArrowheads="1"/>
          </p:cNvSpPr>
          <p:nvPr/>
        </p:nvSpPr>
        <p:spPr bwMode="auto">
          <a:xfrm>
            <a:off x="6616700" y="2568575"/>
            <a:ext cx="114300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Medium</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31" name="AutoShape 11"/>
          <p:cNvSpPr>
            <a:spLocks noChangeArrowheads="1"/>
          </p:cNvSpPr>
          <p:nvPr/>
        </p:nvSpPr>
        <p:spPr bwMode="auto">
          <a:xfrm>
            <a:off x="1697038"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2" name="AutoShape 12"/>
          <p:cNvSpPr>
            <a:spLocks noChangeArrowheads="1"/>
          </p:cNvSpPr>
          <p:nvPr/>
        </p:nvSpPr>
        <p:spPr bwMode="auto">
          <a:xfrm>
            <a:off x="3200400" y="3082925"/>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3" name="AutoShape 13"/>
          <p:cNvSpPr>
            <a:spLocks noChangeArrowheads="1"/>
          </p:cNvSpPr>
          <p:nvPr/>
        </p:nvSpPr>
        <p:spPr bwMode="auto">
          <a:xfrm>
            <a:off x="4800600"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pPr algn="ctr" eaLnBrk="0" hangingPunct="0"/>
            <a:endParaRPr lang="en-US" sz="2400">
              <a:solidFill>
                <a:srgbClr val="0000FF"/>
              </a:solidFill>
              <a:latin typeface="Times New Roman" pitchFamily="18" charset="0"/>
            </a:endParaRPr>
          </a:p>
        </p:txBody>
      </p:sp>
      <p:sp>
        <p:nvSpPr>
          <p:cNvPr id="30734" name="AutoShape 14"/>
          <p:cNvSpPr>
            <a:spLocks noChangeArrowheads="1"/>
          </p:cNvSpPr>
          <p:nvPr/>
        </p:nvSpPr>
        <p:spPr bwMode="auto">
          <a:xfrm>
            <a:off x="6248400"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5" name="AutoShape 15"/>
          <p:cNvSpPr>
            <a:spLocks noChangeArrowheads="1"/>
          </p:cNvSpPr>
          <p:nvPr/>
        </p:nvSpPr>
        <p:spPr bwMode="auto">
          <a:xfrm>
            <a:off x="7772400"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6" name="Text Box 16"/>
          <p:cNvSpPr txBox="1">
            <a:spLocks noChangeArrowheads="1"/>
          </p:cNvSpPr>
          <p:nvPr/>
        </p:nvSpPr>
        <p:spPr bwMode="auto">
          <a:xfrm>
            <a:off x="457200" y="3776663"/>
            <a:ext cx="9906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What we invest or do</a:t>
            </a:r>
            <a:endParaRPr lang="en-US" sz="1600">
              <a:latin typeface="Times New Roman" pitchFamily="18" charset="0"/>
              <a:ea typeface="ＭＳ Ｐゴシック" pitchFamily="34" charset="-128"/>
            </a:endParaRPr>
          </a:p>
        </p:txBody>
      </p:sp>
      <p:sp>
        <p:nvSpPr>
          <p:cNvPr id="30737" name="Text Box 17"/>
          <p:cNvSpPr txBox="1">
            <a:spLocks noChangeArrowheads="1"/>
          </p:cNvSpPr>
          <p:nvPr/>
        </p:nvSpPr>
        <p:spPr bwMode="auto">
          <a:xfrm>
            <a:off x="1697038" y="3776663"/>
            <a:ext cx="127476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Products or programs we create</a:t>
            </a:r>
          </a:p>
        </p:txBody>
      </p:sp>
      <p:sp>
        <p:nvSpPr>
          <p:cNvPr id="30738" name="Text Box 18"/>
          <p:cNvSpPr txBox="1">
            <a:spLocks noChangeArrowheads="1"/>
          </p:cNvSpPr>
          <p:nvPr/>
        </p:nvSpPr>
        <p:spPr bwMode="auto">
          <a:xfrm>
            <a:off x="3429000" y="3652838"/>
            <a:ext cx="122396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Who we reach</a:t>
            </a:r>
          </a:p>
        </p:txBody>
      </p:sp>
      <p:sp>
        <p:nvSpPr>
          <p:cNvPr id="30739" name="Text Box 19"/>
          <p:cNvSpPr txBox="1">
            <a:spLocks noChangeArrowheads="1"/>
          </p:cNvSpPr>
          <p:nvPr/>
        </p:nvSpPr>
        <p:spPr bwMode="auto">
          <a:xfrm>
            <a:off x="5105400" y="3733800"/>
            <a:ext cx="3657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dirty="0">
                <a:ea typeface="ＭＳ Ｐゴシック" pitchFamily="34" charset="-128"/>
              </a:rPr>
              <a:t>Information gained, behaviors changed, etc.</a:t>
            </a:r>
          </a:p>
        </p:txBody>
      </p:sp>
      <p:sp>
        <p:nvSpPr>
          <p:cNvPr id="30740" name="Text Box 20"/>
          <p:cNvSpPr txBox="1">
            <a:spLocks noChangeArrowheads="1"/>
          </p:cNvSpPr>
          <p:nvPr/>
        </p:nvSpPr>
        <p:spPr bwMode="auto">
          <a:xfrm>
            <a:off x="5029200" y="4479925"/>
            <a:ext cx="3848100" cy="1062038"/>
          </a:xfrm>
          <a:prstGeom prst="rect">
            <a:avLst/>
          </a:prstGeom>
          <a:solidFill>
            <a:srgbClr val="00B0F0"/>
          </a:solidFill>
          <a:ln>
            <a:solidFill>
              <a:srgbClr val="1740C3"/>
            </a:solid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dirty="0">
                <a:ea typeface="ＭＳ Ｐゴシック" pitchFamily="34" charset="-128"/>
              </a:rPr>
              <a:t>SO WHAT??</a:t>
            </a:r>
          </a:p>
          <a:p>
            <a:pPr algn="ctr">
              <a:spcBef>
                <a:spcPct val="50000"/>
              </a:spcBef>
            </a:pPr>
            <a:r>
              <a:rPr lang="en-US" dirty="0">
                <a:ea typeface="ＭＳ Ｐゴシック" pitchFamily="34" charset="-128"/>
              </a:rPr>
              <a:t>What is the IMPACT or ANTICIPATED IMPACT?</a:t>
            </a:r>
            <a:endParaRPr lang="en-US" dirty="0">
              <a:latin typeface="Times New Roman" pitchFamily="18" charset="0"/>
              <a:ea typeface="ＭＳ Ｐゴシック" pitchFamily="34" charset="-128"/>
            </a:endParaRPr>
          </a:p>
        </p:txBody>
      </p:sp>
      <p:sp>
        <p:nvSpPr>
          <p:cNvPr id="30741" name="Text Box 21"/>
          <p:cNvSpPr txBox="1">
            <a:spLocks noChangeArrowheads="1"/>
          </p:cNvSpPr>
          <p:nvPr/>
        </p:nvSpPr>
        <p:spPr bwMode="auto">
          <a:xfrm>
            <a:off x="8001000" y="2498725"/>
            <a:ext cx="762000" cy="1277938"/>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600">
              <a:ea typeface="ＭＳ Ｐゴシック" pitchFamily="34" charset="-128"/>
            </a:endParaRPr>
          </a:p>
          <a:p>
            <a:pPr algn="ctr">
              <a:spcBef>
                <a:spcPct val="50000"/>
              </a:spcBef>
            </a:pPr>
            <a:r>
              <a:rPr lang="en-US" sz="1600">
                <a:ea typeface="ＭＳ Ｐゴシック" pitchFamily="34" charset="-128"/>
              </a:rPr>
              <a:t>Long-term</a:t>
            </a:r>
            <a:endParaRPr lang="en-US" sz="1400">
              <a:ea typeface="ＭＳ Ｐゴシック" pitchFamily="34" charset="-128"/>
            </a:endParaRPr>
          </a:p>
          <a:p>
            <a:pPr algn="ctr">
              <a:spcBef>
                <a:spcPct val="50000"/>
              </a:spcBef>
            </a:pPr>
            <a:endParaRPr lang="en-US" sz="1400">
              <a:ea typeface="ＭＳ Ｐゴシック" pitchFamily="34" charset="-128"/>
            </a:endParaRPr>
          </a:p>
        </p:txBody>
      </p:sp>
    </p:spTree>
    <p:extLst>
      <p:ext uri="{BB962C8B-B14F-4D97-AF65-F5344CB8AC3E}">
        <p14:creationId xmlns:p14="http://schemas.microsoft.com/office/powerpoint/2010/main" val="239920304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a:xfrm>
            <a:off x="866775" y="245988"/>
            <a:ext cx="7362826" cy="1096962"/>
          </a:xfrm>
        </p:spPr>
        <p:txBody>
          <a:bodyPr/>
          <a:lstStyle/>
          <a:p>
            <a:pPr>
              <a:defRPr/>
            </a:pPr>
            <a:r>
              <a:rPr lang="en-US" sz="3600" dirty="0">
                <a:solidFill>
                  <a:srgbClr val="1740C3"/>
                </a:solidFill>
                <a:ea typeface="ＭＳ Ｐゴシック"/>
                <a:cs typeface="ＭＳ Ｐゴシック"/>
              </a:rPr>
              <a:t>Strategic Initiatives</a:t>
            </a:r>
          </a:p>
        </p:txBody>
      </p:sp>
      <p:sp>
        <p:nvSpPr>
          <p:cNvPr id="28675" name="Content Placeholder 2"/>
          <p:cNvSpPr>
            <a:spLocks noGrp="1"/>
          </p:cNvSpPr>
          <p:nvPr>
            <p:ph idx="4294967295"/>
          </p:nvPr>
        </p:nvSpPr>
        <p:spPr>
          <a:xfrm>
            <a:off x="733425" y="1549874"/>
            <a:ext cx="7362825" cy="3250726"/>
          </a:xfrm>
        </p:spPr>
        <p:txBody>
          <a:bodyPr/>
          <a:lstStyle/>
          <a:p>
            <a:pPr eaLnBrk="1" hangingPunct="1">
              <a:spcBef>
                <a:spcPts val="0"/>
              </a:spcBef>
              <a:spcAft>
                <a:spcPts val="1800"/>
              </a:spcAft>
            </a:pPr>
            <a:r>
              <a:rPr lang="en-US" sz="2800" dirty="0" smtClean="0"/>
              <a:t>Water Quality, Quantity and Security</a:t>
            </a:r>
          </a:p>
          <a:p>
            <a:pPr eaLnBrk="1" hangingPunct="1">
              <a:spcBef>
                <a:spcPts val="0"/>
              </a:spcBef>
              <a:spcAft>
                <a:spcPts val="1800"/>
              </a:spcAft>
            </a:pPr>
            <a:r>
              <a:rPr lang="en-US" sz="2800" dirty="0" smtClean="0"/>
              <a:t>Sustainable Food Systems</a:t>
            </a:r>
          </a:p>
          <a:p>
            <a:pPr eaLnBrk="1" hangingPunct="1">
              <a:spcBef>
                <a:spcPts val="0"/>
              </a:spcBef>
              <a:spcAft>
                <a:spcPts val="1800"/>
              </a:spcAft>
            </a:pPr>
            <a:r>
              <a:rPr lang="en-US" sz="2800" dirty="0" smtClean="0"/>
              <a:t>Sustainable Natural Ecosystems</a:t>
            </a:r>
          </a:p>
          <a:p>
            <a:pPr eaLnBrk="1" hangingPunct="1">
              <a:spcBef>
                <a:spcPts val="0"/>
              </a:spcBef>
              <a:spcAft>
                <a:spcPts val="1800"/>
              </a:spcAft>
            </a:pPr>
            <a:r>
              <a:rPr lang="en-US" sz="2800" dirty="0" smtClean="0"/>
              <a:t>Healthy Families and Communities</a:t>
            </a:r>
          </a:p>
          <a:p>
            <a:pPr eaLnBrk="1" hangingPunct="1">
              <a:spcBef>
                <a:spcPts val="0"/>
              </a:spcBef>
              <a:spcAft>
                <a:spcPts val="1800"/>
              </a:spcAft>
            </a:pPr>
            <a:r>
              <a:rPr lang="en-US" sz="2800" dirty="0" smtClean="0"/>
              <a:t>Endemic and Invasive Pests and Diseases</a:t>
            </a:r>
          </a:p>
          <a:p>
            <a:pPr eaLnBrk="1" hangingPunct="1">
              <a:buFont typeface="Wingdings" pitchFamily="2" charset="2"/>
              <a:buChar char="q"/>
            </a:pPr>
            <a:endParaRPr lang="en-US" sz="2800" dirty="0" smtClean="0"/>
          </a:p>
        </p:txBody>
      </p:sp>
    </p:spTree>
    <p:extLst>
      <p:ext uri="{BB962C8B-B14F-4D97-AF65-F5344CB8AC3E}">
        <p14:creationId xmlns:p14="http://schemas.microsoft.com/office/powerpoint/2010/main" val="101783172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719807" y="217070"/>
            <a:ext cx="7807658" cy="646331"/>
          </a:xfrm>
          <a:prstGeom prst="rect">
            <a:avLst/>
          </a:prstGeom>
          <a:noFill/>
          <a:ln w="9525">
            <a:noFill/>
            <a:miter lim="800000"/>
            <a:headEnd/>
            <a:tailEnd/>
          </a:ln>
        </p:spPr>
        <p:txBody>
          <a:bodyPr wrap="square">
            <a:spAutoFit/>
          </a:bodyPr>
          <a:lstStyle/>
          <a:p>
            <a:pPr algn="ctr" fontAlgn="auto">
              <a:spcAft>
                <a:spcPts val="0"/>
              </a:spcAft>
              <a:defRPr/>
            </a:pPr>
            <a:r>
              <a:rPr lang="en-US" sz="3600" dirty="0">
                <a:solidFill>
                  <a:srgbClr val="1740C3"/>
                </a:solidFill>
                <a:latin typeface="+mj-lt"/>
                <a:ea typeface="ＭＳ Ｐゴシック"/>
                <a:cs typeface="ＭＳ Ｐゴシック"/>
              </a:rPr>
              <a:t>2 Separate Theme Examples- 4-HYDA</a:t>
            </a:r>
          </a:p>
        </p:txBody>
      </p:sp>
      <p:sp>
        <p:nvSpPr>
          <p:cNvPr id="31747"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775227" y="1267998"/>
            <a:ext cx="7807658" cy="4062651"/>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400" dirty="0">
                <a:latin typeface="+mj-lt"/>
                <a:ea typeface="ＭＳ Ｐゴシック"/>
                <a:cs typeface="ＭＳ Ｐゴシック"/>
              </a:rPr>
              <a:t>Healthy Families and Communities Initiative </a:t>
            </a:r>
            <a:r>
              <a:rPr lang="en-US" sz="2400" dirty="0" smtClean="0">
                <a:latin typeface="+mj-lt"/>
                <a:ea typeface="ＭＳ Ｐゴシック"/>
                <a:cs typeface="ＭＳ Ｐゴシック"/>
              </a:rPr>
              <a:t>(CE Advisor </a:t>
            </a:r>
            <a:r>
              <a:rPr lang="en-US" sz="2400" dirty="0">
                <a:latin typeface="+mj-lt"/>
                <a:ea typeface="ＭＳ Ｐゴシック"/>
                <a:cs typeface="ＭＳ Ｐゴシック"/>
              </a:rPr>
              <a:t>1)</a:t>
            </a:r>
          </a:p>
          <a:p>
            <a:pPr marL="800100" lvl="1" indent="-342900">
              <a:buFont typeface="Courier New" pitchFamily="49" charset="0"/>
              <a:buChar char="o"/>
              <a:defRPr/>
            </a:pPr>
            <a:r>
              <a:rPr lang="en-US" sz="2100" dirty="0">
                <a:latin typeface="+mj-lt"/>
                <a:ea typeface="ＭＳ Ｐゴシック"/>
                <a:cs typeface="ＭＳ Ｐゴシック"/>
              </a:rPr>
              <a:t>Promote Positive Youth Development</a:t>
            </a:r>
          </a:p>
          <a:p>
            <a:pPr marL="800100" lvl="1" indent="-342900">
              <a:buFont typeface="Courier New" pitchFamily="49" charset="0"/>
              <a:buChar char="o"/>
              <a:defRPr/>
            </a:pPr>
            <a:r>
              <a:rPr lang="en-US" sz="2100" dirty="0">
                <a:latin typeface="+mj-lt"/>
                <a:ea typeface="ＭＳ Ｐゴシック"/>
                <a:cs typeface="ＭＳ Ｐゴシック"/>
              </a:rPr>
              <a:t>Support Adolescent Leadership Development</a:t>
            </a:r>
          </a:p>
          <a:p>
            <a:pPr marL="800100" lvl="1" indent="-342900">
              <a:buFont typeface="Courier New" pitchFamily="49" charset="0"/>
              <a:buChar char="o"/>
              <a:defRPr/>
            </a:pPr>
            <a:r>
              <a:rPr lang="en-US" sz="2100" dirty="0">
                <a:latin typeface="+mj-lt"/>
                <a:ea typeface="ＭＳ Ｐゴシック"/>
                <a:cs typeface="ＭＳ Ｐゴシック"/>
              </a:rPr>
              <a:t>Volunteer Development</a:t>
            </a:r>
          </a:p>
          <a:p>
            <a:pPr marL="800100" lvl="1" indent="-342900">
              <a:buFont typeface="Courier New" pitchFamily="49" charset="0"/>
              <a:buChar char="o"/>
              <a:defRPr/>
            </a:pPr>
            <a:r>
              <a:rPr lang="en-US" sz="2100" dirty="0">
                <a:latin typeface="+mj-lt"/>
                <a:ea typeface="ＭＳ Ｐゴシック"/>
                <a:cs typeface="ＭＳ Ｐゴシック"/>
              </a:rPr>
              <a:t>Increase Science Literacy Among Youth</a:t>
            </a:r>
          </a:p>
          <a:p>
            <a:pPr marL="800100" lvl="1" indent="-342900">
              <a:buFont typeface="Courier New" pitchFamily="49" charset="0"/>
              <a:buChar char="o"/>
              <a:defRPr/>
            </a:pPr>
            <a:endParaRPr lang="en-US" sz="2100" dirty="0">
              <a:latin typeface="+mj-lt"/>
              <a:ea typeface="ＭＳ Ｐゴシック"/>
              <a:cs typeface="ＭＳ Ｐゴシック"/>
            </a:endParaRPr>
          </a:p>
          <a:p>
            <a:pPr marL="342900" indent="-342900">
              <a:buFont typeface="Arial" panose="020B0604020202020204" pitchFamily="34" charset="0"/>
              <a:buChar char="•"/>
              <a:defRPr/>
            </a:pPr>
            <a:r>
              <a:rPr lang="en-US" sz="2400" dirty="0">
                <a:latin typeface="+mj-lt"/>
                <a:ea typeface="ＭＳ Ｐゴシック"/>
                <a:cs typeface="ＭＳ Ｐゴシック"/>
              </a:rPr>
              <a:t>Healthy Families and Communities Initiative </a:t>
            </a:r>
            <a:r>
              <a:rPr lang="en-US" sz="2400" dirty="0" smtClean="0">
                <a:latin typeface="+mj-lt"/>
                <a:ea typeface="ＭＳ Ｐゴシック"/>
                <a:cs typeface="ＭＳ Ｐゴシック"/>
              </a:rPr>
              <a:t>(CE Advisor </a:t>
            </a:r>
            <a:r>
              <a:rPr lang="en-US" sz="2400" dirty="0">
                <a:latin typeface="+mj-lt"/>
                <a:ea typeface="ＭＳ Ｐゴシック"/>
                <a:cs typeface="ＭＳ Ｐゴシック"/>
              </a:rPr>
              <a:t>2)</a:t>
            </a:r>
          </a:p>
          <a:p>
            <a:pPr marL="800100" lvl="1" indent="-342900">
              <a:buFont typeface="Courier New" pitchFamily="49" charset="0"/>
              <a:buChar char="o"/>
              <a:defRPr/>
            </a:pPr>
            <a:r>
              <a:rPr lang="en-US" sz="2100" dirty="0">
                <a:latin typeface="+mj-lt"/>
                <a:ea typeface="ＭＳ Ｐゴシック"/>
                <a:cs typeface="ＭＳ Ｐゴシック"/>
              </a:rPr>
              <a:t>Life Skills</a:t>
            </a:r>
          </a:p>
          <a:p>
            <a:pPr marL="800100" lvl="1" indent="-342900">
              <a:buFont typeface="Courier New" pitchFamily="49" charset="0"/>
              <a:buChar char="o"/>
              <a:defRPr/>
            </a:pPr>
            <a:r>
              <a:rPr lang="en-US" sz="2100" dirty="0">
                <a:latin typeface="+mj-lt"/>
                <a:ea typeface="ＭＳ Ｐゴシック"/>
                <a:cs typeface="ＭＳ Ｐゴシック"/>
              </a:rPr>
              <a:t>Adolescent Development</a:t>
            </a:r>
          </a:p>
          <a:p>
            <a:pPr marL="800100" lvl="1" indent="-342900">
              <a:buFont typeface="Courier New" pitchFamily="49" charset="0"/>
              <a:buChar char="o"/>
              <a:defRPr/>
            </a:pPr>
            <a:r>
              <a:rPr lang="en-US" sz="2100" dirty="0">
                <a:latin typeface="+mj-lt"/>
                <a:ea typeface="ＭＳ Ｐゴシック"/>
                <a:cs typeface="ＭＳ Ｐゴシック"/>
              </a:rPr>
              <a:t>Extension Education</a:t>
            </a:r>
          </a:p>
          <a:p>
            <a:pPr marL="800100" lvl="1" indent="-342900">
              <a:buFont typeface="Courier New" pitchFamily="49" charset="0"/>
              <a:buChar char="o"/>
              <a:defRPr/>
            </a:pPr>
            <a:r>
              <a:rPr lang="en-US" sz="2100" dirty="0">
                <a:latin typeface="+mj-lt"/>
                <a:ea typeface="ＭＳ Ｐゴシック"/>
                <a:cs typeface="ＭＳ Ｐゴシック"/>
              </a:rPr>
              <a:t>Science, Engineering and Technology</a:t>
            </a:r>
          </a:p>
          <a:p>
            <a:pPr marL="800100" lvl="1" indent="-342900">
              <a:buFont typeface="Courier New" pitchFamily="49" charset="0"/>
              <a:buChar char="o"/>
              <a:defRPr/>
            </a:pPr>
            <a:r>
              <a:rPr lang="en-US" sz="2100" dirty="0">
                <a:latin typeface="+mj-lt"/>
                <a:ea typeface="ＭＳ Ｐゴシック"/>
                <a:cs typeface="ＭＳ Ｐゴシック"/>
              </a:rPr>
              <a:t>Administrative </a:t>
            </a:r>
            <a:r>
              <a:rPr lang="en-US" sz="2100" dirty="0" smtClean="0">
                <a:latin typeface="+mj-lt"/>
                <a:ea typeface="ＭＳ Ｐゴシック"/>
                <a:cs typeface="ＭＳ Ｐゴシック"/>
              </a:rPr>
              <a:t>Leadership</a:t>
            </a:r>
            <a:endParaRPr lang="en-US" dirty="0">
              <a:ea typeface="ＭＳ Ｐゴシック"/>
              <a:cs typeface="ＭＳ Ｐゴシック"/>
            </a:endParaRPr>
          </a:p>
        </p:txBody>
      </p:sp>
    </p:spTree>
    <p:extLst>
      <p:ext uri="{BB962C8B-B14F-4D97-AF65-F5344CB8AC3E}">
        <p14:creationId xmlns:p14="http://schemas.microsoft.com/office/powerpoint/2010/main" val="2245161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354842" y="274638"/>
            <a:ext cx="7696200" cy="1020762"/>
          </a:xfrm>
        </p:spPr>
        <p:txBody>
          <a:bodyPr/>
          <a:lstStyle/>
          <a:p>
            <a:pPr eaLnBrk="1" hangingPunct="1"/>
            <a:r>
              <a:rPr lang="en-US" dirty="0" smtClean="0"/>
              <a:t>  </a:t>
            </a:r>
            <a:r>
              <a:rPr lang="en-US" sz="3600" dirty="0">
                <a:solidFill>
                  <a:srgbClr val="1740C3"/>
                </a:solidFill>
                <a:ea typeface="ＭＳ Ｐゴシック"/>
                <a:cs typeface="ＭＳ Ｐゴシック"/>
              </a:rPr>
              <a:t>Training Agreements</a:t>
            </a:r>
            <a:endParaRPr lang="en-US" sz="3200" dirty="0">
              <a:solidFill>
                <a:srgbClr val="1740C3"/>
              </a:solidFill>
              <a:ea typeface="ＭＳ Ｐゴシック"/>
              <a:cs typeface="ＭＳ Ｐゴシック"/>
            </a:endParaRPr>
          </a:p>
        </p:txBody>
      </p:sp>
      <p:sp>
        <p:nvSpPr>
          <p:cNvPr id="9219" name="Rectangle 3"/>
          <p:cNvSpPr>
            <a:spLocks noGrp="1" noChangeArrowheads="1"/>
          </p:cNvSpPr>
          <p:nvPr>
            <p:ph type="body" idx="4294967295"/>
          </p:nvPr>
        </p:nvSpPr>
        <p:spPr>
          <a:xfrm>
            <a:off x="789297" y="1342292"/>
            <a:ext cx="7315200" cy="4449763"/>
          </a:xfrm>
        </p:spPr>
        <p:txBody>
          <a:bodyPr/>
          <a:lstStyle/>
          <a:p>
            <a:pPr eaLnBrk="1" hangingPunct="1">
              <a:spcBef>
                <a:spcPts val="0"/>
              </a:spcBef>
              <a:spcAft>
                <a:spcPts val="600"/>
              </a:spcAft>
            </a:pPr>
            <a:r>
              <a:rPr lang="en-US" sz="2000" u="sng" dirty="0" smtClean="0"/>
              <a:t>Mute</a:t>
            </a:r>
            <a:r>
              <a:rPr lang="en-US" sz="2000" dirty="0" smtClean="0"/>
              <a:t> phone until you want to speak.</a:t>
            </a:r>
          </a:p>
          <a:p>
            <a:pPr lvl="1" eaLnBrk="1" hangingPunct="1">
              <a:spcBef>
                <a:spcPts val="0"/>
              </a:spcBef>
              <a:spcAft>
                <a:spcPts val="1800"/>
              </a:spcAft>
              <a:buFont typeface="Courier New" panose="02070309020205020404" pitchFamily="49" charset="0"/>
              <a:buChar char="o"/>
            </a:pPr>
            <a:r>
              <a:rPr lang="en-US" sz="2000" dirty="0" smtClean="0"/>
              <a:t>Press *6 to mute and </a:t>
            </a:r>
            <a:r>
              <a:rPr lang="en-US" sz="2000" dirty="0" smtClean="0"/>
              <a:t>unmute</a:t>
            </a:r>
            <a:r>
              <a:rPr lang="en-US" sz="2000" dirty="0" smtClean="0"/>
              <a:t>.</a:t>
            </a:r>
          </a:p>
          <a:p>
            <a:pPr eaLnBrk="1" hangingPunct="1">
              <a:spcBef>
                <a:spcPts val="0"/>
              </a:spcBef>
              <a:spcAft>
                <a:spcPts val="1800"/>
              </a:spcAft>
            </a:pPr>
            <a:r>
              <a:rPr lang="en-US" sz="2000" dirty="0" smtClean="0"/>
              <a:t>Silence cell phones/other noise makers.</a:t>
            </a:r>
          </a:p>
          <a:p>
            <a:pPr eaLnBrk="1" hangingPunct="1">
              <a:spcBef>
                <a:spcPts val="0"/>
              </a:spcBef>
              <a:spcAft>
                <a:spcPts val="1800"/>
              </a:spcAft>
            </a:pPr>
            <a:r>
              <a:rPr lang="en-US" sz="2000" dirty="0" smtClean="0"/>
              <a:t>Do not put call on “hold” (problem with music). </a:t>
            </a:r>
          </a:p>
          <a:p>
            <a:pPr eaLnBrk="1" hangingPunct="1">
              <a:spcBef>
                <a:spcPts val="0"/>
              </a:spcBef>
              <a:spcAft>
                <a:spcPts val="1800"/>
              </a:spcAft>
            </a:pPr>
            <a:r>
              <a:rPr lang="en-US" sz="2000" dirty="0" smtClean="0"/>
              <a:t>May type questions via the chat function on your computer screen.</a:t>
            </a:r>
          </a:p>
          <a:p>
            <a:pPr eaLnBrk="1" hangingPunct="1">
              <a:spcBef>
                <a:spcPts val="0"/>
              </a:spcBef>
              <a:spcAft>
                <a:spcPts val="1800"/>
              </a:spcAft>
            </a:pPr>
            <a:r>
              <a:rPr lang="en-US" sz="2000" dirty="0" smtClean="0"/>
              <a:t>If you ask questions verbally, state your name followed by a concise question.</a:t>
            </a:r>
          </a:p>
          <a:p>
            <a:pPr eaLnBrk="1" hangingPunct="1">
              <a:spcBef>
                <a:spcPts val="0"/>
              </a:spcBef>
              <a:spcAft>
                <a:spcPts val="1800"/>
              </a:spcAft>
            </a:pPr>
            <a:r>
              <a:rPr lang="en-US" sz="2000" dirty="0" smtClean="0"/>
              <a:t>One person speak at a time. </a:t>
            </a:r>
          </a:p>
        </p:txBody>
      </p:sp>
      <p:pic>
        <p:nvPicPr>
          <p:cNvPr id="1026" name="Picture 2" descr="C:\Users\pamtise\AppData\Local\Microsoft\Windows\Temporary Internet Files\Content.IE5\TSBPWYQ1\Smiley_Fac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3332" y="2752793"/>
            <a:ext cx="312484" cy="234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62368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873456" y="488566"/>
            <a:ext cx="7406944" cy="646331"/>
          </a:xfrm>
          <a:prstGeom prst="rect">
            <a:avLst/>
          </a:prstGeom>
          <a:noFill/>
          <a:ln w="9525">
            <a:noFill/>
            <a:miter lim="800000"/>
            <a:headEnd/>
            <a:tailEnd/>
          </a:ln>
        </p:spPr>
        <p:txBody>
          <a:bodyPr wrap="square">
            <a:spAutoFit/>
          </a:bodyPr>
          <a:lstStyle/>
          <a:p>
            <a:pPr algn="ctr" fontAlgn="auto">
              <a:spcAft>
                <a:spcPts val="0"/>
              </a:spcAft>
              <a:defRPr/>
            </a:pPr>
            <a:r>
              <a:rPr lang="en-US" sz="3600" dirty="0">
                <a:solidFill>
                  <a:srgbClr val="1740C3"/>
                </a:solidFill>
                <a:latin typeface="+mj-lt"/>
                <a:ea typeface="ＭＳ Ｐゴシック"/>
                <a:cs typeface="ＭＳ Ｐゴシック"/>
              </a:rPr>
              <a:t>Theme Examples - NFCS </a:t>
            </a:r>
            <a:r>
              <a:rPr lang="en-US" sz="3600" dirty="0" smtClean="0">
                <a:solidFill>
                  <a:srgbClr val="1740C3"/>
                </a:solidFill>
                <a:latin typeface="+mj-lt"/>
                <a:ea typeface="ＭＳ Ｐゴシック"/>
                <a:cs typeface="ＭＳ Ｐゴシック"/>
              </a:rPr>
              <a:t>CE Advisor</a:t>
            </a:r>
            <a:endParaRPr lang="en-US" sz="3600" dirty="0">
              <a:solidFill>
                <a:srgbClr val="1740C3"/>
              </a:solidFill>
              <a:latin typeface="+mj-lt"/>
              <a:ea typeface="ＭＳ Ｐゴシック"/>
              <a:cs typeface="ＭＳ Ｐゴシック"/>
            </a:endParaRPr>
          </a:p>
        </p:txBody>
      </p:sp>
      <p:sp>
        <p:nvSpPr>
          <p:cNvPr id="32771"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790326" y="1306129"/>
            <a:ext cx="7889543" cy="3785652"/>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000" kern="100" dirty="0">
                <a:latin typeface="+mj-lt"/>
                <a:ea typeface="ＭＳ Ｐゴシック"/>
                <a:cs typeface="ＭＳ Ｐゴシック"/>
              </a:rPr>
              <a:t>I expanded the scope of my activities in research, extension, and creative activity while at the same time ensuring I was strategically positioning my administrative and programmatic efforts in ways that integrated the local county needs with the UC ANR Strategic Vision: human nutritional status, child obesity, food safety, and food security. </a:t>
            </a:r>
          </a:p>
          <a:p>
            <a:pPr marL="342900" indent="-342900">
              <a:defRPr/>
            </a:pPr>
            <a:endParaRPr lang="en-US" sz="2000" kern="100" dirty="0">
              <a:latin typeface="+mj-lt"/>
              <a:ea typeface="ＭＳ Ｐゴシック"/>
              <a:cs typeface="ＭＳ Ｐゴシック"/>
            </a:endParaRPr>
          </a:p>
          <a:p>
            <a:pPr marL="342900" indent="-342900">
              <a:buFont typeface="Arial" panose="020B0604020202020204" pitchFamily="34" charset="0"/>
              <a:buChar char="•"/>
              <a:defRPr/>
            </a:pPr>
            <a:r>
              <a:rPr lang="en-US" sz="2000" dirty="0">
                <a:latin typeface="+mj-lt"/>
                <a:ea typeface="ＭＳ Ｐゴシック"/>
                <a:cs typeface="ＭＳ Ｐゴシック"/>
              </a:rPr>
              <a:t>Healthy Families and Communities Initiative</a:t>
            </a:r>
          </a:p>
          <a:p>
            <a:pPr marL="800100" lvl="1" indent="-342900">
              <a:buFont typeface="Courier New" pitchFamily="49" charset="0"/>
              <a:buChar char="o"/>
              <a:defRPr/>
            </a:pPr>
            <a:r>
              <a:rPr lang="en-US" sz="2000" dirty="0">
                <a:latin typeface="+mj-lt"/>
                <a:ea typeface="ＭＳ Ｐゴシック"/>
                <a:cs typeface="ＭＳ Ｐゴシック"/>
              </a:rPr>
              <a:t>Childhood Obesity</a:t>
            </a:r>
          </a:p>
          <a:p>
            <a:pPr marL="800100" lvl="1" indent="-342900">
              <a:buFont typeface="Courier New" pitchFamily="49" charset="0"/>
              <a:buChar char="o"/>
              <a:defRPr/>
            </a:pPr>
            <a:r>
              <a:rPr lang="en-US" sz="2000" dirty="0">
                <a:latin typeface="+mj-lt"/>
                <a:ea typeface="ＭＳ Ｐゴシック"/>
                <a:cs typeface="ＭＳ Ｐゴシック"/>
              </a:rPr>
              <a:t>Health Promotion</a:t>
            </a:r>
          </a:p>
          <a:p>
            <a:pPr marL="800100" lvl="1" indent="-342900">
              <a:buFont typeface="Courier New" pitchFamily="49" charset="0"/>
              <a:buChar char="o"/>
              <a:defRPr/>
            </a:pPr>
            <a:r>
              <a:rPr lang="en-US" sz="2000" dirty="0">
                <a:latin typeface="+mj-lt"/>
                <a:ea typeface="ＭＳ Ｐゴシック"/>
                <a:cs typeface="ＭＳ Ｐゴシック"/>
              </a:rPr>
              <a:t>Consumer Food Safety</a:t>
            </a:r>
          </a:p>
          <a:p>
            <a:pPr marL="800100" lvl="1" indent="-342900">
              <a:buFont typeface="Courier New" pitchFamily="49" charset="0"/>
              <a:buChar char="o"/>
              <a:defRPr/>
            </a:pPr>
            <a:r>
              <a:rPr lang="en-US" sz="2000" dirty="0">
                <a:latin typeface="+mj-lt"/>
                <a:ea typeface="ＭＳ Ｐゴシック"/>
                <a:cs typeface="ＭＳ Ｐゴシック"/>
              </a:rPr>
              <a:t>Food Security</a:t>
            </a:r>
            <a:endParaRPr lang="en-US" sz="2000" dirty="0">
              <a:solidFill>
                <a:srgbClr val="FF0000"/>
              </a:solidFill>
              <a:latin typeface="+mj-lt"/>
              <a:ea typeface="ＭＳ Ｐゴシック"/>
              <a:cs typeface="ＭＳ Ｐゴシック"/>
            </a:endParaRPr>
          </a:p>
          <a:p>
            <a:pPr marL="800100" lvl="1" indent="-342900">
              <a:buFont typeface="Courier New" pitchFamily="49" charset="0"/>
              <a:buChar char="o"/>
              <a:defRPr/>
            </a:pPr>
            <a:r>
              <a:rPr lang="en-US" sz="2000" dirty="0">
                <a:latin typeface="+mj-lt"/>
                <a:ea typeface="ＭＳ Ｐゴシック"/>
                <a:cs typeface="ＭＳ Ｐゴシック"/>
              </a:rPr>
              <a:t>Administrative </a:t>
            </a:r>
            <a:r>
              <a:rPr lang="en-US" sz="2000" dirty="0" smtClean="0">
                <a:latin typeface="+mj-lt"/>
                <a:ea typeface="ＭＳ Ｐゴシック"/>
                <a:cs typeface="ＭＳ Ｐゴシック"/>
              </a:rPr>
              <a:t>Leadership</a:t>
            </a:r>
            <a:endParaRPr lang="en-US" sz="2000" dirty="0">
              <a:ea typeface="ＭＳ Ｐゴシック"/>
              <a:cs typeface="ＭＳ Ｐゴシック"/>
            </a:endParaRPr>
          </a:p>
        </p:txBody>
      </p:sp>
    </p:spTree>
    <p:extLst>
      <p:ext uri="{BB962C8B-B14F-4D97-AF65-F5344CB8AC3E}">
        <p14:creationId xmlns:p14="http://schemas.microsoft.com/office/powerpoint/2010/main" val="9489780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939563" y="217370"/>
            <a:ext cx="7213600" cy="646331"/>
          </a:xfrm>
          <a:prstGeom prst="rect">
            <a:avLst/>
          </a:prstGeom>
          <a:noFill/>
          <a:ln w="9525">
            <a:noFill/>
            <a:miter lim="800000"/>
            <a:headEnd/>
            <a:tailEnd/>
          </a:ln>
        </p:spPr>
        <p:txBody>
          <a:bodyPr>
            <a:spAutoFit/>
          </a:bodyPr>
          <a:lstStyle/>
          <a:p>
            <a:pPr algn="ctr" fontAlgn="auto">
              <a:spcAft>
                <a:spcPts val="0"/>
              </a:spcAft>
              <a:defRPr/>
            </a:pPr>
            <a:r>
              <a:rPr lang="en-US" sz="3600" dirty="0">
                <a:solidFill>
                  <a:srgbClr val="1740C3"/>
                </a:solidFill>
                <a:latin typeface="+mj-lt"/>
                <a:ea typeface="ＭＳ Ｐゴシック"/>
                <a:cs typeface="ＭＳ Ｐゴシック"/>
              </a:rPr>
              <a:t>Theme Examples – Agricultural</a:t>
            </a:r>
          </a:p>
        </p:txBody>
      </p:sp>
      <p:sp>
        <p:nvSpPr>
          <p:cNvPr id="33795"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490970" y="1338630"/>
            <a:ext cx="8154266" cy="4401205"/>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000" dirty="0">
                <a:latin typeface="+mj-lt"/>
                <a:ea typeface="ＭＳ Ｐゴシック"/>
                <a:cs typeface="ＭＳ Ｐゴシック"/>
              </a:rPr>
              <a:t>My research and extension program is based on the major theme of interactions between plants and microorganisms.  Because of my interest, training and experience with plant pathology and microbial ecology, I focused my activities on three areas of plant-microbe interactions:</a:t>
            </a:r>
          </a:p>
          <a:p>
            <a:pPr marL="800100" lvl="1" indent="-342900">
              <a:buFont typeface="Courier New" pitchFamily="49" charset="0"/>
              <a:buChar char="o"/>
              <a:defRPr/>
            </a:pPr>
            <a:r>
              <a:rPr lang="en-US" sz="2000" dirty="0">
                <a:latin typeface="+mj-lt"/>
                <a:ea typeface="ＭＳ Ｐゴシック"/>
                <a:cs typeface="ＭＳ Ｐゴシック"/>
              </a:rPr>
              <a:t>Pathogens of plants (summary of 16 projects)</a:t>
            </a:r>
          </a:p>
          <a:p>
            <a:pPr marL="800100" lvl="1" indent="-342900">
              <a:buFont typeface="Courier New" pitchFamily="49" charset="0"/>
              <a:buChar char="o"/>
              <a:defRPr/>
            </a:pPr>
            <a:r>
              <a:rPr lang="en-US" sz="2000" dirty="0">
                <a:latin typeface="+mj-lt"/>
                <a:ea typeface="ＭＳ Ｐゴシック"/>
                <a:cs typeface="ＭＳ Ｐゴシック"/>
              </a:rPr>
              <a:t>Microbial ecology in strawberry (summary of 7 projects)</a:t>
            </a:r>
          </a:p>
          <a:p>
            <a:pPr marL="800100" lvl="1" indent="-342900">
              <a:buFont typeface="Courier New" pitchFamily="49" charset="0"/>
              <a:buChar char="o"/>
              <a:defRPr/>
            </a:pPr>
            <a:r>
              <a:rPr lang="en-US" sz="2000" dirty="0">
                <a:latin typeface="+mj-lt"/>
                <a:ea typeface="ＭＳ Ｐゴシック"/>
                <a:cs typeface="ＭＳ Ｐゴシック"/>
              </a:rPr>
              <a:t>Foodborne pathogens and ecology of </a:t>
            </a:r>
            <a:r>
              <a:rPr lang="en-US" sz="2000" i="1" dirty="0">
                <a:latin typeface="+mj-lt"/>
                <a:ea typeface="ＭＳ Ｐゴシック"/>
                <a:cs typeface="ＭＳ Ｐゴシック"/>
              </a:rPr>
              <a:t>E. coli. </a:t>
            </a:r>
            <a:r>
              <a:rPr lang="en-US" sz="2000" dirty="0">
                <a:latin typeface="+mj-lt"/>
                <a:ea typeface="ＭＳ Ｐゴシック"/>
                <a:cs typeface="ＭＳ Ｐゴシック"/>
              </a:rPr>
              <a:t>(summary of 2 projects</a:t>
            </a:r>
            <a:r>
              <a:rPr lang="en-US" sz="2000" dirty="0" smtClean="0">
                <a:latin typeface="+mj-lt"/>
                <a:ea typeface="ＭＳ Ｐゴシック"/>
                <a:cs typeface="ＭＳ Ｐゴシック"/>
              </a:rPr>
              <a:t>)</a:t>
            </a:r>
          </a:p>
          <a:p>
            <a:pPr lvl="1">
              <a:defRPr/>
            </a:pPr>
            <a:endParaRPr lang="en-US" sz="2000" i="1" dirty="0">
              <a:latin typeface="+mj-lt"/>
              <a:ea typeface="ＭＳ Ｐゴシック"/>
              <a:cs typeface="ＭＳ Ｐゴシック"/>
            </a:endParaRPr>
          </a:p>
          <a:p>
            <a:pPr marL="342900" indent="-342900">
              <a:buFont typeface="Arial" panose="020B0604020202020204" pitchFamily="34" charset="0"/>
              <a:buChar char="•"/>
              <a:defRPr/>
            </a:pPr>
            <a:r>
              <a:rPr lang="en-US" sz="2000" dirty="0">
                <a:latin typeface="+mj-lt"/>
                <a:ea typeface="ＭＳ Ｐゴシック"/>
                <a:cs typeface="ＭＳ Ｐゴシック"/>
              </a:rPr>
              <a:t>Sustainability and Viability of Agriculture:</a:t>
            </a:r>
          </a:p>
          <a:p>
            <a:pPr marL="800100" lvl="1" indent="-342900">
              <a:buFont typeface="Courier New" pitchFamily="49" charset="0"/>
              <a:buChar char="o"/>
              <a:defRPr/>
            </a:pPr>
            <a:r>
              <a:rPr lang="en-US" sz="2000" dirty="0">
                <a:latin typeface="+mj-lt"/>
                <a:ea typeface="ＭＳ Ｐゴシック"/>
                <a:cs typeface="ＭＳ Ｐゴシック"/>
              </a:rPr>
              <a:t>Sustainable Food Systems</a:t>
            </a:r>
          </a:p>
          <a:p>
            <a:pPr marL="800100" lvl="1" indent="-342900">
              <a:buFont typeface="Courier New" pitchFamily="49" charset="0"/>
              <a:buChar char="o"/>
              <a:defRPr/>
            </a:pPr>
            <a:r>
              <a:rPr lang="en-US" sz="2000" dirty="0">
                <a:latin typeface="+mj-lt"/>
                <a:ea typeface="ＭＳ Ｐゴシック"/>
                <a:cs typeface="ＭＳ Ｐゴシック"/>
              </a:rPr>
              <a:t>Science and Agriculture Literacy</a:t>
            </a:r>
          </a:p>
          <a:p>
            <a:pPr marL="800100" lvl="1" indent="-342900">
              <a:buFont typeface="Courier New" pitchFamily="49" charset="0"/>
              <a:buChar char="o"/>
              <a:defRPr/>
            </a:pPr>
            <a:r>
              <a:rPr lang="en-US" sz="2000" dirty="0">
                <a:latin typeface="+mj-lt"/>
                <a:ea typeface="ＭＳ Ｐゴシック"/>
                <a:cs typeface="ＭＳ Ｐゴシック"/>
              </a:rPr>
              <a:t>Organic Crop Production</a:t>
            </a:r>
          </a:p>
          <a:p>
            <a:pPr marL="800100" lvl="1" indent="-342900">
              <a:buFont typeface="Courier New" pitchFamily="49" charset="0"/>
              <a:buChar char="o"/>
              <a:defRPr/>
            </a:pPr>
            <a:r>
              <a:rPr lang="en-US" sz="2000" dirty="0">
                <a:latin typeface="+mj-lt"/>
                <a:ea typeface="ＭＳ Ｐゴシック"/>
                <a:cs typeface="ＭＳ Ｐゴシック"/>
              </a:rPr>
              <a:t>Ag Productivity, Efficiency and Sustainability</a:t>
            </a:r>
          </a:p>
          <a:p>
            <a:pPr marL="800100" lvl="1" indent="-342900">
              <a:buFont typeface="Courier New" pitchFamily="49" charset="0"/>
              <a:buChar char="o"/>
              <a:defRPr/>
            </a:pPr>
            <a:r>
              <a:rPr lang="en-US" sz="2000" dirty="0">
                <a:latin typeface="+mj-lt"/>
                <a:ea typeface="ＭＳ Ｐゴシック"/>
                <a:cs typeface="ＭＳ Ｐゴシック"/>
              </a:rPr>
              <a:t>Waste </a:t>
            </a:r>
            <a:r>
              <a:rPr lang="en-US" sz="2000" dirty="0" smtClean="0">
                <a:latin typeface="+mj-lt"/>
                <a:ea typeface="ＭＳ Ｐゴシック"/>
                <a:cs typeface="ＭＳ Ｐゴシック"/>
              </a:rPr>
              <a:t>Management</a:t>
            </a:r>
            <a:endParaRPr lang="en-US" dirty="0">
              <a:ea typeface="ＭＳ Ｐゴシック"/>
              <a:cs typeface="ＭＳ Ｐゴシック"/>
            </a:endParaRPr>
          </a:p>
        </p:txBody>
      </p:sp>
    </p:spTree>
    <p:extLst>
      <p:ext uri="{BB962C8B-B14F-4D97-AF65-F5344CB8AC3E}">
        <p14:creationId xmlns:p14="http://schemas.microsoft.com/office/powerpoint/2010/main" val="377496564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914398" y="272608"/>
            <a:ext cx="7378699" cy="584775"/>
          </a:xfrm>
          <a:prstGeom prst="rect">
            <a:avLst/>
          </a:prstGeom>
          <a:noFill/>
          <a:ln w="9525">
            <a:noFill/>
            <a:miter lim="800000"/>
            <a:headEnd/>
            <a:tailEnd/>
          </a:ln>
        </p:spPr>
        <p:txBody>
          <a:bodyPr wrap="square">
            <a:spAutoFit/>
          </a:bodyPr>
          <a:lstStyle/>
          <a:p>
            <a:pPr algn="ctr" fontAlgn="auto">
              <a:spcAft>
                <a:spcPts val="0"/>
              </a:spcAft>
              <a:defRPr/>
            </a:pPr>
            <a:r>
              <a:rPr lang="en-US" sz="3200" dirty="0">
                <a:solidFill>
                  <a:srgbClr val="1740C3"/>
                </a:solidFill>
                <a:latin typeface="+mj-lt"/>
                <a:ea typeface="ＭＳ Ｐゴシック"/>
                <a:cs typeface="ＭＳ Ｐゴシック"/>
              </a:rPr>
              <a:t>Theme Examples – Natural Resources</a:t>
            </a:r>
          </a:p>
        </p:txBody>
      </p:sp>
      <p:sp>
        <p:nvSpPr>
          <p:cNvPr id="34819"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775850" y="1290715"/>
            <a:ext cx="7378699" cy="3677930"/>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400" dirty="0">
                <a:latin typeface="+mj-lt"/>
                <a:ea typeface="ＭＳ Ｐゴシック"/>
                <a:cs typeface="ＭＳ Ｐゴシック"/>
              </a:rPr>
              <a:t>Sustainable Ecosystems Initiative</a:t>
            </a:r>
          </a:p>
          <a:p>
            <a:pPr marL="800100" lvl="1" indent="-342900">
              <a:buFont typeface="Courier New" pitchFamily="49" charset="0"/>
              <a:buChar char="o"/>
              <a:defRPr/>
            </a:pPr>
            <a:r>
              <a:rPr lang="en-US" sz="2000" dirty="0">
                <a:latin typeface="+mj-lt"/>
                <a:ea typeface="ＭＳ Ｐゴシック"/>
                <a:cs typeface="ＭＳ Ｐゴシック"/>
              </a:rPr>
              <a:t>Sustainable Natural Ecosystems</a:t>
            </a:r>
          </a:p>
          <a:p>
            <a:pPr marL="800100" lvl="1" indent="-342900">
              <a:buFont typeface="Courier New" pitchFamily="49" charset="0"/>
              <a:buChar char="o"/>
              <a:defRPr/>
            </a:pPr>
            <a:r>
              <a:rPr lang="en-US" sz="2000" dirty="0">
                <a:latin typeface="+mj-lt"/>
                <a:ea typeface="ＭＳ Ｐゴシック"/>
                <a:cs typeface="ＭＳ Ｐゴシック"/>
              </a:rPr>
              <a:t>Sustainable Natural Resources</a:t>
            </a:r>
          </a:p>
          <a:p>
            <a:pPr marL="800100" lvl="1" indent="-342900">
              <a:buFont typeface="Courier New" pitchFamily="49" charset="0"/>
              <a:buChar char="o"/>
              <a:defRPr/>
            </a:pPr>
            <a:r>
              <a:rPr lang="en-US" sz="2000" dirty="0">
                <a:latin typeface="+mj-lt"/>
                <a:ea typeface="ＭＳ Ｐゴシック"/>
                <a:cs typeface="ＭＳ Ｐゴシック"/>
              </a:rPr>
              <a:t>Water Quality, Quantity and Security</a:t>
            </a:r>
          </a:p>
          <a:p>
            <a:pPr marL="800100" lvl="1" indent="-342900">
              <a:buFont typeface="Courier New" pitchFamily="49" charset="0"/>
              <a:buChar char="o"/>
              <a:defRPr/>
            </a:pPr>
            <a:r>
              <a:rPr lang="en-US" sz="2000" dirty="0">
                <a:latin typeface="+mj-lt"/>
                <a:ea typeface="ＭＳ Ｐゴシック"/>
                <a:cs typeface="ＭＳ Ｐゴシック"/>
              </a:rPr>
              <a:t>Water Conservation and Irrigation Quality</a:t>
            </a:r>
          </a:p>
          <a:p>
            <a:pPr marL="800100" lvl="1" indent="-342900">
              <a:buFont typeface="Courier New" pitchFamily="49" charset="0"/>
              <a:buChar char="o"/>
              <a:defRPr/>
            </a:pPr>
            <a:endParaRPr lang="en-US" sz="2100" dirty="0">
              <a:latin typeface="+mj-lt"/>
              <a:ea typeface="ＭＳ Ｐゴシック"/>
              <a:cs typeface="ＭＳ Ｐゴシック"/>
            </a:endParaRPr>
          </a:p>
          <a:p>
            <a:pPr marL="342900" indent="-342900">
              <a:buFont typeface="Arial" panose="020B0604020202020204" pitchFamily="34" charset="0"/>
              <a:buChar char="•"/>
              <a:defRPr/>
            </a:pPr>
            <a:r>
              <a:rPr lang="en-US" sz="2400" dirty="0">
                <a:latin typeface="+mj-lt"/>
                <a:ea typeface="ＭＳ Ｐゴシック"/>
                <a:cs typeface="ＭＳ Ｐゴシック"/>
              </a:rPr>
              <a:t>Example of a more narrowly focused Natural Resources Theme(s)</a:t>
            </a:r>
          </a:p>
          <a:p>
            <a:pPr marL="800100" lvl="1" indent="-342900">
              <a:buFont typeface="Courier New" pitchFamily="49" charset="0"/>
              <a:buChar char="o"/>
              <a:defRPr/>
            </a:pPr>
            <a:r>
              <a:rPr lang="en-US" sz="2000" dirty="0">
                <a:latin typeface="+mj-lt"/>
                <a:ea typeface="ＭＳ Ｐゴシック"/>
                <a:cs typeface="ＭＳ Ｐゴシック"/>
              </a:rPr>
              <a:t>Landscape Management</a:t>
            </a:r>
          </a:p>
          <a:p>
            <a:pPr marL="1257300" lvl="2" indent="-342900">
              <a:buFont typeface="Wingdings" pitchFamily="2" charset="2"/>
              <a:buChar char="§"/>
              <a:defRPr/>
            </a:pPr>
            <a:r>
              <a:rPr lang="en-US" sz="2000" dirty="0">
                <a:latin typeface="+mj-lt"/>
                <a:ea typeface="ＭＳ Ｐゴシック"/>
                <a:cs typeface="ＭＳ Ｐゴシック"/>
              </a:rPr>
              <a:t>Wildland/Urban Interface</a:t>
            </a:r>
          </a:p>
          <a:p>
            <a:pPr marL="1257300" lvl="2" indent="-342900">
              <a:buFont typeface="Wingdings" pitchFamily="2" charset="2"/>
              <a:buChar char="§"/>
              <a:defRPr/>
            </a:pPr>
            <a:r>
              <a:rPr lang="en-US" sz="2000" dirty="0">
                <a:latin typeface="+mj-lt"/>
                <a:ea typeface="ＭＳ Ｐゴシック"/>
                <a:cs typeface="ＭＳ Ｐゴシック"/>
              </a:rPr>
              <a:t>Wildfire </a:t>
            </a:r>
            <a:r>
              <a:rPr lang="en-US" sz="2000" dirty="0" smtClean="0">
                <a:latin typeface="+mj-lt"/>
                <a:ea typeface="ＭＳ Ｐゴシック"/>
                <a:cs typeface="ＭＳ Ｐゴシック"/>
              </a:rPr>
              <a:t>Education</a:t>
            </a:r>
            <a:endParaRPr lang="en-US" dirty="0">
              <a:ea typeface="ＭＳ Ｐゴシック"/>
              <a:cs typeface="ＭＳ Ｐゴシック"/>
            </a:endParaRPr>
          </a:p>
        </p:txBody>
      </p:sp>
    </p:spTree>
    <p:extLst>
      <p:ext uri="{BB962C8B-B14F-4D97-AF65-F5344CB8AC3E}">
        <p14:creationId xmlns:p14="http://schemas.microsoft.com/office/powerpoint/2010/main" val="337736683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2"/>
          <p:cNvSpPr txBox="1">
            <a:spLocks/>
          </p:cNvSpPr>
          <p:nvPr/>
        </p:nvSpPr>
        <p:spPr bwMode="auto">
          <a:xfrm>
            <a:off x="900752" y="409432"/>
            <a:ext cx="732884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4000" dirty="0">
                <a:solidFill>
                  <a:srgbClr val="1740C3"/>
                </a:solidFill>
                <a:latin typeface="Calibri" pitchFamily="34" charset="0"/>
                <a:ea typeface="ＭＳ Ｐゴシック" pitchFamily="34" charset="-128"/>
              </a:rPr>
              <a:t>Theme Example </a:t>
            </a:r>
          </a:p>
          <a:p>
            <a:pPr algn="ctr" eaLnBrk="1" hangingPunct="1">
              <a:lnSpc>
                <a:spcPct val="80000"/>
              </a:lnSpc>
            </a:pPr>
            <a:r>
              <a:rPr lang="en-US" sz="2400" dirty="0">
                <a:solidFill>
                  <a:srgbClr val="1740C3"/>
                </a:solidFill>
                <a:latin typeface="Calibri" pitchFamily="34" charset="0"/>
                <a:ea typeface="ＭＳ Ｐゴシック" pitchFamily="34" charset="-128"/>
              </a:rPr>
              <a:t>(examples borrowed from UC Delivers)</a:t>
            </a:r>
            <a:br>
              <a:rPr lang="en-US" sz="2400" dirty="0">
                <a:solidFill>
                  <a:srgbClr val="1740C3"/>
                </a:solidFill>
                <a:latin typeface="Calibri" pitchFamily="34" charset="0"/>
                <a:ea typeface="ＭＳ Ｐゴシック" pitchFamily="34" charset="-128"/>
              </a:rPr>
            </a:br>
            <a:r>
              <a:rPr lang="en-US" sz="2400" dirty="0">
                <a:latin typeface="Calibri" pitchFamily="34" charset="0"/>
                <a:ea typeface="ＭＳ Ｐゴシック" pitchFamily="34" charset="-128"/>
              </a:rPr>
              <a:t> </a:t>
            </a:r>
          </a:p>
        </p:txBody>
      </p:sp>
      <p:sp>
        <p:nvSpPr>
          <p:cNvPr id="56323" name="Content Placeholder 3"/>
          <p:cNvSpPr txBox="1">
            <a:spLocks/>
          </p:cNvSpPr>
          <p:nvPr/>
        </p:nvSpPr>
        <p:spPr bwMode="auto">
          <a:xfrm>
            <a:off x="776057" y="1282267"/>
            <a:ext cx="7328847" cy="4557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600"/>
              </a:spcAft>
              <a:buFont typeface="Arial" charset="0"/>
              <a:buNone/>
            </a:pPr>
            <a:r>
              <a:rPr lang="en-US" sz="2400" dirty="0">
                <a:latin typeface="+mn-lt"/>
                <a:ea typeface="ＭＳ Ｐゴシック" pitchFamily="34" charset="-128"/>
              </a:rPr>
              <a:t>Conserving water in agricultural systems (</a:t>
            </a:r>
            <a:r>
              <a:rPr lang="en-US" sz="2400" u="sng" dirty="0">
                <a:latin typeface="+mn-lt"/>
                <a:ea typeface="ＭＳ Ｐゴシック" pitchFamily="34" charset="-128"/>
              </a:rPr>
              <a:t>Theme</a:t>
            </a:r>
            <a:r>
              <a:rPr lang="en-US" sz="2400" dirty="0">
                <a:latin typeface="+mn-lt"/>
                <a:ea typeface="ＭＳ Ｐゴシック" pitchFamily="34" charset="-128"/>
              </a:rPr>
              <a:t>)</a:t>
            </a:r>
          </a:p>
          <a:p>
            <a:pPr marL="342900" indent="-342900" eaLnBrk="1" hangingPunct="1">
              <a:spcAft>
                <a:spcPts val="600"/>
              </a:spcAft>
              <a:buFont typeface="Arial" panose="020B0604020202020204" pitchFamily="34" charset="0"/>
              <a:buChar char="•"/>
            </a:pPr>
            <a:r>
              <a:rPr lang="en-US" sz="2400" b="1" dirty="0" smtClean="0">
                <a:latin typeface="+mn-lt"/>
                <a:ea typeface="ＭＳ Ｐゴシック" pitchFamily="34" charset="-128"/>
              </a:rPr>
              <a:t>Description </a:t>
            </a:r>
            <a:r>
              <a:rPr lang="en-US" sz="2400" b="1" dirty="0">
                <a:latin typeface="+mn-lt"/>
                <a:ea typeface="ＭＳ Ｐゴシック" pitchFamily="34" charset="-128"/>
              </a:rPr>
              <a:t>of Theme: </a:t>
            </a:r>
            <a:r>
              <a:rPr lang="en-US" sz="2400" dirty="0">
                <a:latin typeface="+mn-lt"/>
                <a:ea typeface="ＭＳ Ｐゴシック" pitchFamily="34" charset="-128"/>
              </a:rPr>
              <a:t>Water resources are severely limited in both volume and quality in CA. It is critical to assist clientele in conserving water resources and in improving agricultural uses of water. . . </a:t>
            </a:r>
          </a:p>
          <a:p>
            <a:pPr marL="342900" indent="-342900" eaLnBrk="1" hangingPunct="1">
              <a:spcAft>
                <a:spcPts val="600"/>
              </a:spcAft>
              <a:buFont typeface="Arial" panose="020B0604020202020204" pitchFamily="34" charset="0"/>
              <a:buChar char="•"/>
            </a:pPr>
            <a:r>
              <a:rPr lang="en-US" sz="2400" b="1" dirty="0" smtClean="0">
                <a:latin typeface="+mn-lt"/>
                <a:ea typeface="ＭＳ Ｐゴシック" pitchFamily="34" charset="-128"/>
              </a:rPr>
              <a:t>Goal </a:t>
            </a:r>
            <a:r>
              <a:rPr lang="en-US" sz="2400" b="1" dirty="0">
                <a:latin typeface="+mn-lt"/>
                <a:ea typeface="ＭＳ Ｐゴシック" pitchFamily="34" charset="-128"/>
              </a:rPr>
              <a:t>to address theme: </a:t>
            </a:r>
            <a:r>
              <a:rPr lang="en-US" sz="2400" dirty="0">
                <a:latin typeface="+mn-lt"/>
                <a:ea typeface="ＭＳ Ｐゴシック" pitchFamily="34" charset="-128"/>
              </a:rPr>
              <a:t>Devise improved systems of irrigation and </a:t>
            </a:r>
            <a:r>
              <a:rPr lang="en-US" sz="2400" dirty="0" smtClean="0">
                <a:latin typeface="+mn-lt"/>
                <a:ea typeface="ＭＳ Ｐゴシック" pitchFamily="34" charset="-128"/>
              </a:rPr>
              <a:t>….</a:t>
            </a:r>
            <a:endParaRPr lang="en-US" sz="2400" dirty="0">
              <a:latin typeface="+mn-lt"/>
              <a:ea typeface="ＭＳ Ｐゴシック" pitchFamily="34" charset="-128"/>
            </a:endParaRPr>
          </a:p>
          <a:p>
            <a:pPr marL="342900" indent="-342900" eaLnBrk="1" hangingPunct="1">
              <a:spcAft>
                <a:spcPts val="600"/>
              </a:spcAft>
              <a:buFont typeface="Arial" panose="020B0604020202020204" pitchFamily="34" charset="0"/>
              <a:buChar char="•"/>
            </a:pPr>
            <a:r>
              <a:rPr lang="en-US" sz="2400" b="1" dirty="0" smtClean="0">
                <a:latin typeface="+mn-lt"/>
                <a:ea typeface="ＭＳ Ｐゴシック" pitchFamily="34" charset="-128"/>
              </a:rPr>
              <a:t>Research </a:t>
            </a:r>
            <a:r>
              <a:rPr lang="en-US" sz="2400" b="1" dirty="0">
                <a:latin typeface="+mn-lt"/>
                <a:ea typeface="ＭＳ Ｐゴシック" pitchFamily="34" charset="-128"/>
              </a:rPr>
              <a:t>projects: </a:t>
            </a:r>
            <a:r>
              <a:rPr lang="en-US" sz="2400" dirty="0">
                <a:latin typeface="+mn-lt"/>
                <a:ea typeface="ＭＳ Ｐゴシック" pitchFamily="34" charset="-128"/>
              </a:rPr>
              <a:t>New method for canopy shading measurements; erosion reduction in watersheds; vineyard cover crop and water usage; polymer additives reduce sediment and nutrient </a:t>
            </a:r>
            <a:r>
              <a:rPr lang="en-US" sz="2400" dirty="0" smtClean="0">
                <a:latin typeface="+mn-lt"/>
                <a:ea typeface="ＭＳ Ｐゴシック" pitchFamily="34" charset="-128"/>
              </a:rPr>
              <a:t>losses…</a:t>
            </a:r>
            <a:endParaRPr lang="en-US" sz="2400" dirty="0">
              <a:latin typeface="+mn-lt"/>
              <a:ea typeface="ＭＳ Ｐゴシック" pitchFamily="34" charset="-128"/>
            </a:endParaRPr>
          </a:p>
        </p:txBody>
      </p:sp>
    </p:spTree>
    <p:extLst>
      <p:ext uri="{BB962C8B-B14F-4D97-AF65-F5344CB8AC3E}">
        <p14:creationId xmlns:p14="http://schemas.microsoft.com/office/powerpoint/2010/main" val="60730164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txBox="1">
            <a:spLocks/>
          </p:cNvSpPr>
          <p:nvPr/>
        </p:nvSpPr>
        <p:spPr bwMode="auto">
          <a:xfrm>
            <a:off x="877095" y="501829"/>
            <a:ext cx="7481249"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3600" dirty="0">
                <a:solidFill>
                  <a:srgbClr val="1740C3"/>
                </a:solidFill>
                <a:latin typeface="Calibri" pitchFamily="34" charset="0"/>
                <a:ea typeface="ＭＳ Ｐゴシック" pitchFamily="34" charset="-128"/>
              </a:rPr>
              <a:t>Theme Example </a:t>
            </a:r>
            <a:r>
              <a:rPr lang="en-US" sz="2400" dirty="0">
                <a:solidFill>
                  <a:srgbClr val="1740C3"/>
                </a:solidFill>
                <a:latin typeface="Calibri" pitchFamily="34" charset="0"/>
                <a:ea typeface="ＭＳ Ｐゴシック" pitchFamily="34" charset="-128"/>
              </a:rPr>
              <a:t>(cont’d)</a:t>
            </a:r>
          </a:p>
          <a:p>
            <a:pPr algn="ctr" eaLnBrk="1" hangingPunct="1">
              <a:lnSpc>
                <a:spcPct val="80000"/>
              </a:lnSpc>
            </a:pPr>
            <a:r>
              <a:rPr lang="en-US" sz="2400" dirty="0">
                <a:solidFill>
                  <a:srgbClr val="1740C3"/>
                </a:solidFill>
                <a:latin typeface="Calibri" pitchFamily="34" charset="0"/>
                <a:ea typeface="ＭＳ Ｐゴシック" pitchFamily="34" charset="-128"/>
              </a:rPr>
              <a:t>(examples borrowed from UC Delivers</a:t>
            </a:r>
            <a:r>
              <a:rPr lang="en-US" sz="2400" dirty="0">
                <a:solidFill>
                  <a:schemeClr val="accent1">
                    <a:lumMod val="75000"/>
                  </a:schemeClr>
                </a:solidFill>
                <a:latin typeface="Calibri" pitchFamily="34" charset="0"/>
                <a:ea typeface="ＭＳ Ｐゴシック" pitchFamily="34" charset="-128"/>
              </a:rPr>
              <a:t>) </a:t>
            </a:r>
          </a:p>
        </p:txBody>
      </p:sp>
      <p:sp>
        <p:nvSpPr>
          <p:cNvPr id="57347" name="Content Placeholder 2"/>
          <p:cNvSpPr txBox="1">
            <a:spLocks/>
          </p:cNvSpPr>
          <p:nvPr/>
        </p:nvSpPr>
        <p:spPr bwMode="auto">
          <a:xfrm>
            <a:off x="332509" y="1144091"/>
            <a:ext cx="8506691" cy="4783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ts val="0"/>
              </a:spcBef>
              <a:spcAft>
                <a:spcPts val="1200"/>
              </a:spcAft>
              <a:buFont typeface="Arial" panose="020B0604020202020204" pitchFamily="34" charset="0"/>
              <a:buChar char="•"/>
            </a:pPr>
            <a:r>
              <a:rPr lang="en-US" sz="2200" b="1" dirty="0">
                <a:latin typeface="+mn-lt"/>
                <a:ea typeface="ＭＳ Ｐゴシック" pitchFamily="34" charset="-128"/>
              </a:rPr>
              <a:t>Role: </a:t>
            </a:r>
            <a:r>
              <a:rPr lang="en-US" sz="2200" dirty="0">
                <a:latin typeface="+mn-lt"/>
                <a:ea typeface="ＭＳ Ｐゴシック" pitchFamily="34" charset="-128"/>
              </a:rPr>
              <a:t>very brief description (your project summary table will provide the details).</a:t>
            </a:r>
          </a:p>
          <a:p>
            <a:pPr eaLnBrk="1" hangingPunct="1">
              <a:spcBef>
                <a:spcPts val="0"/>
              </a:spcBef>
              <a:spcAft>
                <a:spcPts val="1200"/>
              </a:spcAft>
              <a:buFont typeface="Arial" panose="020B0604020202020204" pitchFamily="34" charset="0"/>
              <a:buChar char="•"/>
            </a:pPr>
            <a:r>
              <a:rPr lang="en-US" sz="2200" b="1" dirty="0">
                <a:latin typeface="+mn-lt"/>
                <a:ea typeface="ＭＳ Ｐゴシック" pitchFamily="34" charset="-128"/>
              </a:rPr>
              <a:t>Inputs: </a:t>
            </a:r>
            <a:r>
              <a:rPr lang="en-US" sz="2200" dirty="0">
                <a:latin typeface="+mn-lt"/>
                <a:ea typeface="ＭＳ Ｐゴシック" pitchFamily="34" charset="-128"/>
              </a:rPr>
              <a:t>very brief description of your efforts.</a:t>
            </a:r>
            <a:endParaRPr lang="en-US" sz="2200" b="1" dirty="0">
              <a:latin typeface="+mn-lt"/>
              <a:ea typeface="ＭＳ Ｐゴシック" pitchFamily="34" charset="-128"/>
            </a:endParaRPr>
          </a:p>
          <a:p>
            <a:pPr eaLnBrk="1" hangingPunct="1">
              <a:spcBef>
                <a:spcPts val="0"/>
              </a:spcBef>
              <a:spcAft>
                <a:spcPts val="1200"/>
              </a:spcAft>
              <a:buFont typeface="Arial" panose="020B0604020202020204" pitchFamily="34" charset="0"/>
              <a:buChar char="•"/>
            </a:pPr>
            <a:r>
              <a:rPr lang="en-US" sz="2200" b="1" dirty="0">
                <a:latin typeface="+mn-lt"/>
                <a:ea typeface="ＭＳ Ｐゴシック" pitchFamily="34" charset="-128"/>
              </a:rPr>
              <a:t>Outputs: </a:t>
            </a:r>
            <a:r>
              <a:rPr lang="en-US" sz="2200" dirty="0">
                <a:latin typeface="+mn-lt"/>
                <a:ea typeface="ＭＳ Ｐゴシック" pitchFamily="34" charset="-128"/>
              </a:rPr>
              <a:t>Findings, publications, new methods and products, meetings, curricula, extension programs, etc.</a:t>
            </a:r>
          </a:p>
          <a:p>
            <a:pPr eaLnBrk="1" hangingPunct="1">
              <a:spcBef>
                <a:spcPts val="0"/>
              </a:spcBef>
              <a:spcAft>
                <a:spcPts val="1200"/>
              </a:spcAft>
              <a:buFont typeface="Arial" panose="020B0604020202020204" pitchFamily="34" charset="0"/>
              <a:buChar char="•"/>
            </a:pPr>
            <a:r>
              <a:rPr lang="en-US" sz="2200" b="1" dirty="0">
                <a:latin typeface="+mn-lt"/>
                <a:ea typeface="ＭＳ Ｐゴシック" pitchFamily="34" charset="-128"/>
              </a:rPr>
              <a:t>Extension: </a:t>
            </a:r>
            <a:r>
              <a:rPr lang="en-US" sz="2200" dirty="0">
                <a:latin typeface="+mn-lt"/>
                <a:ea typeface="ＭＳ Ｐゴシック" pitchFamily="34" charset="-128"/>
              </a:rPr>
              <a:t>Brief summary of extension activities related to outputs.  How did you extend your products/information to clientele?</a:t>
            </a:r>
          </a:p>
          <a:p>
            <a:pPr eaLnBrk="1" hangingPunct="1">
              <a:spcBef>
                <a:spcPts val="0"/>
              </a:spcBef>
              <a:spcAft>
                <a:spcPts val="1200"/>
              </a:spcAft>
              <a:buFont typeface="Arial" panose="020B0604020202020204" pitchFamily="34" charset="0"/>
              <a:buChar char="•"/>
            </a:pPr>
            <a:r>
              <a:rPr lang="en-US" sz="2200" b="1" dirty="0">
                <a:latin typeface="+mn-lt"/>
                <a:ea typeface="ＭＳ Ｐゴシック" pitchFamily="34" charset="-128"/>
              </a:rPr>
              <a:t>Outcomes/impacts as related to overall theme: </a:t>
            </a:r>
            <a:r>
              <a:rPr lang="en-US" sz="2200" dirty="0">
                <a:latin typeface="+mn-lt"/>
                <a:ea typeface="ＭＳ Ｐゴシック" pitchFamily="34" charset="-128"/>
              </a:rPr>
              <a:t>20 growers changed practices . . . . Runoff reduced in this watershed . . . . 12 growers used canopy measurement system and altered irrigation scheduling in this manner. . . </a:t>
            </a:r>
            <a:r>
              <a:rPr lang="en-US" sz="2200" dirty="0" smtClean="0">
                <a:latin typeface="+mn-lt"/>
                <a:ea typeface="ＭＳ Ｐゴシック" pitchFamily="34" charset="-128"/>
              </a:rPr>
              <a:t>Positive </a:t>
            </a:r>
            <a:r>
              <a:rPr lang="en-US" sz="2200" dirty="0">
                <a:latin typeface="+mn-lt"/>
                <a:ea typeface="ＭＳ Ｐゴシック" pitchFamily="34" charset="-128"/>
              </a:rPr>
              <a:t>impacts on long-term, broader environmental issues.</a:t>
            </a:r>
          </a:p>
          <a:p>
            <a:pPr eaLnBrk="1" hangingPunct="1">
              <a:spcBef>
                <a:spcPct val="20000"/>
              </a:spcBef>
              <a:buFont typeface="Wingdings" pitchFamily="2" charset="2"/>
              <a:buNone/>
            </a:pPr>
            <a:endParaRPr lang="en-US" sz="2000" dirty="0">
              <a:latin typeface="Calibri" pitchFamily="34" charset="0"/>
              <a:ea typeface="ＭＳ Ｐゴシック" pitchFamily="34" charset="-128"/>
            </a:endParaRPr>
          </a:p>
          <a:p>
            <a:pPr eaLnBrk="1" hangingPunct="1">
              <a:spcBef>
                <a:spcPct val="20000"/>
              </a:spcBef>
              <a:buFont typeface="Wingdings" pitchFamily="2" charset="2"/>
              <a:buNone/>
            </a:pPr>
            <a:endParaRPr lang="en-US" sz="2000" dirty="0">
              <a:latin typeface="Calibri" pitchFamily="34" charset="0"/>
              <a:ea typeface="ＭＳ Ｐゴシック" pitchFamily="34" charset="-128"/>
            </a:endParaRPr>
          </a:p>
          <a:p>
            <a:pPr eaLnBrk="1" hangingPunct="1">
              <a:spcBef>
                <a:spcPct val="20000"/>
              </a:spcBef>
              <a:buFont typeface="Wingdings" pitchFamily="2" charset="2"/>
              <a:buNone/>
            </a:pPr>
            <a:endParaRPr lang="en-US" sz="2000" dirty="0">
              <a:latin typeface="Calibri" pitchFamily="34" charset="0"/>
              <a:ea typeface="ＭＳ Ｐゴシック" pitchFamily="34" charset="-128"/>
            </a:endParaRPr>
          </a:p>
        </p:txBody>
      </p:sp>
    </p:spTree>
    <p:extLst>
      <p:ext uri="{BB962C8B-B14F-4D97-AF65-F5344CB8AC3E}">
        <p14:creationId xmlns:p14="http://schemas.microsoft.com/office/powerpoint/2010/main" val="4379289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idx="4294967295"/>
          </p:nvPr>
        </p:nvSpPr>
        <p:spPr>
          <a:xfrm>
            <a:off x="678865" y="-16312"/>
            <a:ext cx="7315200" cy="1143000"/>
          </a:xfrm>
        </p:spPr>
        <p:txBody>
          <a:bodyPr/>
          <a:lstStyle/>
          <a:p>
            <a:pPr eaLnBrk="1" hangingPunct="1"/>
            <a:r>
              <a:rPr lang="en-US" sz="3600" dirty="0" smtClean="0">
                <a:solidFill>
                  <a:schemeClr val="accent1">
                    <a:lumMod val="75000"/>
                  </a:schemeClr>
                </a:solidFill>
              </a:rPr>
              <a:t>     </a:t>
            </a:r>
            <a:r>
              <a:rPr lang="en-US" sz="3600" dirty="0" smtClean="0">
                <a:solidFill>
                  <a:srgbClr val="1740C3"/>
                </a:solidFill>
              </a:rPr>
              <a:t>Access Through Your Portal</a:t>
            </a:r>
          </a:p>
        </p:txBody>
      </p:sp>
      <p:sp>
        <p:nvSpPr>
          <p:cNvPr id="3" name="Content Placeholder 2"/>
          <p:cNvSpPr>
            <a:spLocks noGrp="1"/>
          </p:cNvSpPr>
          <p:nvPr>
            <p:ph idx="4294967295"/>
          </p:nvPr>
        </p:nvSpPr>
        <p:spPr>
          <a:xfrm>
            <a:off x="761995" y="1191485"/>
            <a:ext cx="8229600" cy="3962400"/>
          </a:xfrm>
        </p:spPr>
        <p:txBody>
          <a:bodyPr rtlCol="0">
            <a:normAutofit/>
          </a:bodyPr>
          <a:lstStyle/>
          <a:p>
            <a:pPr eaLnBrk="1" fontAlgn="auto" hangingPunct="1">
              <a:spcAft>
                <a:spcPts val="0"/>
              </a:spcAft>
              <a:buFont typeface="Arial" pitchFamily="34" charset="0"/>
              <a:buChar char="•"/>
              <a:defRPr/>
            </a:pPr>
            <a:r>
              <a:rPr lang="en-US" dirty="0" smtClean="0"/>
              <a:t>In the E-Book:</a:t>
            </a:r>
          </a:p>
          <a:p>
            <a:pPr lvl="1" eaLnBrk="1" fontAlgn="auto" hangingPunct="1">
              <a:spcAft>
                <a:spcPts val="0"/>
              </a:spcAft>
              <a:buSzPct val="75000"/>
              <a:buFont typeface="Courier New" panose="02070309020205020404" pitchFamily="49" charset="0"/>
              <a:buChar char="o"/>
              <a:defRPr/>
            </a:pPr>
            <a:r>
              <a:rPr lang="en-US" dirty="0" smtClean="0"/>
              <a:t>Sample Outlines</a:t>
            </a:r>
          </a:p>
          <a:p>
            <a:pPr lvl="1" eaLnBrk="1" fontAlgn="auto" hangingPunct="1">
              <a:spcAft>
                <a:spcPts val="0"/>
              </a:spcAft>
              <a:buSzPct val="75000"/>
              <a:buFont typeface="Courier New" panose="02070309020205020404" pitchFamily="49" charset="0"/>
              <a:buChar char="o"/>
              <a:defRPr/>
            </a:pPr>
            <a:r>
              <a:rPr lang="en-US" dirty="0" smtClean="0"/>
              <a:t>How to merge projects under one theme</a:t>
            </a:r>
          </a:p>
          <a:p>
            <a:pPr lvl="1" eaLnBrk="1" fontAlgn="auto" hangingPunct="1">
              <a:spcAft>
                <a:spcPts val="0"/>
              </a:spcAft>
              <a:buSzPct val="75000"/>
              <a:buFont typeface="Courier New" panose="02070309020205020404" pitchFamily="49" charset="0"/>
              <a:buChar char="o"/>
              <a:defRPr/>
            </a:pPr>
            <a:r>
              <a:rPr lang="en-US" dirty="0" smtClean="0"/>
              <a:t>Actual PR Examples</a:t>
            </a:r>
          </a:p>
          <a:p>
            <a:pPr eaLnBrk="1" fontAlgn="auto" hangingPunct="1">
              <a:spcAft>
                <a:spcPts val="0"/>
              </a:spcAft>
              <a:buFont typeface="Arial" pitchFamily="34" charset="0"/>
              <a:buChar char="•"/>
              <a:defRPr/>
            </a:pPr>
            <a:r>
              <a:rPr lang="en-US" dirty="0" smtClean="0"/>
              <a:t>Merit and Promotion Website:</a:t>
            </a:r>
          </a:p>
          <a:p>
            <a:pPr lvl="1" eaLnBrk="1" fontAlgn="auto" hangingPunct="1">
              <a:spcAft>
                <a:spcPts val="0"/>
              </a:spcAft>
              <a:buSzPct val="75000"/>
              <a:buFont typeface="Courier New" panose="02070309020205020404" pitchFamily="49" charset="0"/>
              <a:buChar char="o"/>
              <a:defRPr/>
            </a:pPr>
            <a:r>
              <a:rPr lang="en-US" sz="2400" dirty="0" smtClean="0">
                <a:hlinkClick r:id="rId2"/>
              </a:rPr>
              <a:t>http://ucanr.edu/meritpromotion</a:t>
            </a:r>
            <a:r>
              <a:rPr lang="en-US" sz="2400" dirty="0" smtClean="0"/>
              <a:t> or</a:t>
            </a:r>
          </a:p>
          <a:p>
            <a:pPr lvl="1" eaLnBrk="1" fontAlgn="auto" hangingPunct="1">
              <a:spcAft>
                <a:spcPts val="0"/>
              </a:spcAft>
              <a:buSzPct val="75000"/>
              <a:buFont typeface="Courier New" panose="02070309020205020404" pitchFamily="49" charset="0"/>
              <a:buChar char="o"/>
              <a:defRPr/>
            </a:pPr>
            <a:r>
              <a:rPr lang="en-US" sz="2400" dirty="0" smtClean="0">
                <a:hlinkClick r:id="rId3"/>
              </a:rPr>
              <a:t>http://ucanr.edu/academicpersonnel</a:t>
            </a:r>
            <a:endParaRPr lang="en-US" sz="2400" dirty="0" smtClean="0"/>
          </a:p>
          <a:p>
            <a:pPr marL="457200" lvl="1" indent="0" eaLnBrk="1" fontAlgn="auto" hangingPunct="1">
              <a:spcAft>
                <a:spcPts val="0"/>
              </a:spcAft>
              <a:buSzPct val="75000"/>
              <a:buNone/>
              <a:defRPr/>
            </a:pPr>
            <a:endParaRPr lang="en-US" dirty="0" smtClean="0"/>
          </a:p>
          <a:p>
            <a:pPr marL="457200" lvl="1" indent="0" eaLnBrk="1" fontAlgn="auto" hangingPunct="1">
              <a:spcAft>
                <a:spcPts val="0"/>
              </a:spcAft>
              <a:buSzPct val="50000"/>
              <a:buFont typeface="Arial" charset="0"/>
              <a:buNone/>
              <a:defRPr/>
            </a:pPr>
            <a:endParaRPr lang="en-US" dirty="0" smtClean="0"/>
          </a:p>
          <a:p>
            <a:pPr lvl="1" eaLnBrk="1" fontAlgn="auto" hangingPunct="1">
              <a:spcAft>
                <a:spcPts val="0"/>
              </a:spcAft>
              <a:buFont typeface="Arial" pitchFamily="34" charset="0"/>
              <a:buChar char="•"/>
              <a:defRPr/>
            </a:pPr>
            <a:endParaRPr lang="en-US" dirty="0" smtClean="0"/>
          </a:p>
        </p:txBody>
      </p:sp>
    </p:spTree>
    <p:extLst>
      <p:ext uri="{BB962C8B-B14F-4D97-AF65-F5344CB8AC3E}">
        <p14:creationId xmlns:p14="http://schemas.microsoft.com/office/powerpoint/2010/main" val="217763608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4294967295"/>
          </p:nvPr>
        </p:nvSpPr>
        <p:spPr>
          <a:xfrm>
            <a:off x="715370" y="1304925"/>
            <a:ext cx="7772400" cy="2469906"/>
          </a:xfrm>
          <a:solidFill>
            <a:srgbClr val="00B0F0"/>
          </a:solidFill>
          <a:ln>
            <a:solidFill>
              <a:srgbClr val="FF0000"/>
            </a:solidFill>
          </a:ln>
          <a:effectLst>
            <a:glow rad="63500">
              <a:schemeClr val="accent5">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lstStyle/>
          <a:p>
            <a:pPr eaLnBrk="1" hangingPunct="1">
              <a:buFont typeface="Wingdings" pitchFamily="2" charset="2"/>
              <a:buNone/>
            </a:pPr>
            <a:endParaRPr lang="en-US" dirty="0" smtClean="0"/>
          </a:p>
          <a:p>
            <a:pPr algn="ctr" eaLnBrk="1" hangingPunct="1">
              <a:buFont typeface="Wingdings" pitchFamily="2" charset="2"/>
              <a:buNone/>
            </a:pPr>
            <a:r>
              <a:rPr lang="en-US" sz="3600" dirty="0" smtClean="0"/>
              <a:t>Questions about changes, general directions, format, or themes?</a:t>
            </a:r>
          </a:p>
        </p:txBody>
      </p:sp>
    </p:spTree>
    <p:extLst>
      <p:ext uri="{BB962C8B-B14F-4D97-AF65-F5344CB8AC3E}">
        <p14:creationId xmlns:p14="http://schemas.microsoft.com/office/powerpoint/2010/main" val="410063320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362607" y="207824"/>
            <a:ext cx="8245365" cy="740979"/>
          </a:xfrm>
        </p:spPr>
        <p:txBody>
          <a:bodyPr/>
          <a:lstStyle/>
          <a:p>
            <a:pPr eaLnBrk="1" hangingPunct="1"/>
            <a:r>
              <a:rPr lang="en-US" sz="3200" dirty="0" smtClean="0">
                <a:solidFill>
                  <a:srgbClr val="1740C3"/>
                </a:solidFill>
              </a:rPr>
              <a:t>   </a:t>
            </a:r>
            <a:r>
              <a:rPr lang="en-US" sz="2800" dirty="0" smtClean="0">
                <a:solidFill>
                  <a:srgbClr val="1740C3"/>
                </a:solidFill>
              </a:rPr>
              <a:t>Position Description -The Basis for Evaluating Your PR</a:t>
            </a:r>
          </a:p>
        </p:txBody>
      </p:sp>
      <p:sp>
        <p:nvSpPr>
          <p:cNvPr id="105475" name="Rectangle 3"/>
          <p:cNvSpPr>
            <a:spLocks noGrp="1" noChangeArrowheads="1"/>
          </p:cNvSpPr>
          <p:nvPr>
            <p:ph type="body" idx="4294967295"/>
          </p:nvPr>
        </p:nvSpPr>
        <p:spPr>
          <a:xfrm>
            <a:off x="362607" y="1087354"/>
            <a:ext cx="8601284" cy="4589059"/>
          </a:xfrm>
        </p:spPr>
        <p:txBody>
          <a:bodyPr rtlCol="0">
            <a:noAutofit/>
          </a:bodyPr>
          <a:lstStyle/>
          <a:p>
            <a:pPr fontAlgn="auto">
              <a:spcBef>
                <a:spcPts val="0"/>
              </a:spcBef>
              <a:spcAft>
                <a:spcPts val="1200"/>
              </a:spcAft>
              <a:defRPr/>
            </a:pPr>
            <a:r>
              <a:rPr lang="en-US" sz="1800" dirty="0" smtClean="0"/>
              <a:t>It is the academics responsibility to </a:t>
            </a:r>
            <a:r>
              <a:rPr lang="en-US" sz="1800" dirty="0"/>
              <a:t>u</a:t>
            </a:r>
            <a:r>
              <a:rPr lang="en-US" sz="1800" dirty="0" smtClean="0"/>
              <a:t>pdate their PD if changes have occurred in duties or reporting authority. The academic PD template is available on the AHR website .</a:t>
            </a:r>
          </a:p>
          <a:p>
            <a:pPr fontAlgn="auto">
              <a:spcBef>
                <a:spcPts val="0"/>
              </a:spcBef>
              <a:spcAft>
                <a:spcPts val="1200"/>
              </a:spcAft>
              <a:defRPr/>
            </a:pPr>
            <a:r>
              <a:rPr lang="en-US" sz="1800" dirty="0" smtClean="0"/>
              <a:t>Include all position descriptions that apply to the review period and indicate the time period each was in effect.</a:t>
            </a:r>
          </a:p>
          <a:p>
            <a:pPr fontAlgn="auto">
              <a:spcBef>
                <a:spcPts val="0"/>
              </a:spcBef>
              <a:spcAft>
                <a:spcPts val="1200"/>
              </a:spcAft>
              <a:defRPr/>
            </a:pPr>
            <a:r>
              <a:rPr lang="en-US" sz="1800" dirty="0" smtClean="0"/>
              <a:t>Develop documentation (i.e. PD addendum) for special assignments, such as acting County Director or new cross county work.</a:t>
            </a:r>
          </a:p>
          <a:p>
            <a:pPr lvl="0" fontAlgn="auto">
              <a:spcBef>
                <a:spcPts val="0"/>
              </a:spcBef>
              <a:spcAft>
                <a:spcPts val="1200"/>
              </a:spcAft>
              <a:defRPr/>
            </a:pPr>
            <a:r>
              <a:rPr lang="en-US" sz="1800" dirty="0" smtClean="0"/>
              <a:t>For cross-county assignments, the </a:t>
            </a:r>
            <a:r>
              <a:rPr lang="en-US" sz="1800" dirty="0"/>
              <a:t>designated primary County Director will have the responsibility to complete and sign the position description for an academic assigned to his/her county.  </a:t>
            </a:r>
            <a:endParaRPr lang="en-US" sz="1800" dirty="0" smtClean="0"/>
          </a:p>
          <a:p>
            <a:pPr lvl="0" fontAlgn="auto">
              <a:spcBef>
                <a:spcPts val="0"/>
              </a:spcBef>
              <a:spcAft>
                <a:spcPts val="1200"/>
              </a:spcAft>
              <a:defRPr/>
            </a:pPr>
            <a:r>
              <a:rPr lang="en-US" sz="1800" dirty="0"/>
              <a:t>All other cross-County Director’s and/or supervisors should be given an opportunity to review the position description for completeness before it is forwarded for final review by the Academic HR Office (AHR).  Once reviewed, the position description may be signed </a:t>
            </a:r>
            <a:r>
              <a:rPr lang="en-US" sz="1800" dirty="0" smtClean="0"/>
              <a:t>by the Vice </a:t>
            </a:r>
            <a:r>
              <a:rPr lang="en-US" sz="1800" dirty="0"/>
              <a:t>Provost of Cooperative </a:t>
            </a:r>
            <a:r>
              <a:rPr lang="en-US" sz="1800" dirty="0" smtClean="0"/>
              <a:t>Extension, Vice Provost of Statewide Programs &amp; Strategic Initiatives and/or </a:t>
            </a:r>
            <a:r>
              <a:rPr lang="en-US" sz="1800" dirty="0"/>
              <a:t>Associate Vice </a:t>
            </a:r>
            <a:r>
              <a:rPr lang="en-US" sz="1800" dirty="0" smtClean="0"/>
              <a:t>President. </a:t>
            </a:r>
            <a:endParaRPr lang="en-US" sz="900" dirty="0" smtClean="0"/>
          </a:p>
        </p:txBody>
      </p:sp>
    </p:spTree>
    <p:extLst>
      <p:ext uri="{BB962C8B-B14F-4D97-AF65-F5344CB8AC3E}">
        <p14:creationId xmlns:p14="http://schemas.microsoft.com/office/powerpoint/2010/main" val="317900347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title" idx="4294967295"/>
          </p:nvPr>
        </p:nvSpPr>
        <p:spPr>
          <a:xfrm>
            <a:off x="748554" y="-16453"/>
            <a:ext cx="7342498" cy="1066800"/>
          </a:xfrm>
        </p:spPr>
        <p:txBody>
          <a:bodyPr/>
          <a:lstStyle/>
          <a:p>
            <a:pPr eaLnBrk="1" hangingPunct="1"/>
            <a:r>
              <a:rPr lang="en-US" dirty="0" smtClean="0">
                <a:solidFill>
                  <a:schemeClr val="accent1">
                    <a:lumMod val="75000"/>
                  </a:schemeClr>
                </a:solidFill>
              </a:rPr>
              <a:t>   </a:t>
            </a:r>
            <a:r>
              <a:rPr lang="en-US" sz="3200" dirty="0" smtClean="0">
                <a:solidFill>
                  <a:srgbClr val="1740C3"/>
                </a:solidFill>
              </a:rPr>
              <a:t>Program Summary Narrative</a:t>
            </a:r>
          </a:p>
        </p:txBody>
      </p:sp>
      <p:sp>
        <p:nvSpPr>
          <p:cNvPr id="47107" name="Rectangle 8"/>
          <p:cNvSpPr>
            <a:spLocks noGrp="1" noChangeArrowheads="1"/>
          </p:cNvSpPr>
          <p:nvPr>
            <p:ph idx="4294967295"/>
          </p:nvPr>
        </p:nvSpPr>
        <p:spPr>
          <a:xfrm>
            <a:off x="774516" y="1345666"/>
            <a:ext cx="7342497" cy="4114800"/>
          </a:xfrm>
        </p:spPr>
        <p:txBody>
          <a:bodyPr/>
          <a:lstStyle/>
          <a:p>
            <a:pPr>
              <a:lnSpc>
                <a:spcPct val="80000"/>
              </a:lnSpc>
              <a:spcAft>
                <a:spcPts val="1800"/>
              </a:spcAft>
            </a:pPr>
            <a:r>
              <a:rPr lang="en-US" sz="2400" dirty="0" smtClean="0"/>
              <a:t>Highlights your major accomplishments, notable achievements, since last successful salary action.</a:t>
            </a:r>
          </a:p>
          <a:p>
            <a:pPr>
              <a:lnSpc>
                <a:spcPct val="80000"/>
              </a:lnSpc>
              <a:spcAft>
                <a:spcPts val="1800"/>
              </a:spcAft>
            </a:pPr>
            <a:r>
              <a:rPr lang="en-US" sz="2400" dirty="0" smtClean="0"/>
              <a:t>Maximum length is </a:t>
            </a:r>
            <a:r>
              <a:rPr lang="en-US" sz="2400" dirty="0" smtClean="0">
                <a:solidFill>
                  <a:srgbClr val="0914FF"/>
                </a:solidFill>
              </a:rPr>
              <a:t>6 </a:t>
            </a:r>
            <a:r>
              <a:rPr lang="en-US" sz="2400" dirty="0" smtClean="0"/>
              <a:t>pages for merits</a:t>
            </a:r>
            <a:r>
              <a:rPr lang="en-US" sz="2400" dirty="0" smtClean="0">
                <a:solidFill>
                  <a:srgbClr val="0070C0"/>
                </a:solidFill>
              </a:rPr>
              <a:t>, </a:t>
            </a:r>
            <a:r>
              <a:rPr lang="en-US" sz="2400" b="1" dirty="0" smtClean="0">
                <a:solidFill>
                  <a:srgbClr val="5AA240"/>
                </a:solidFill>
              </a:rPr>
              <a:t>10 </a:t>
            </a:r>
            <a:r>
              <a:rPr lang="en-US" sz="2400" b="1" dirty="0" smtClean="0"/>
              <a:t>for promotions</a:t>
            </a:r>
            <a:r>
              <a:rPr lang="en-US" sz="2400" b="1" dirty="0" smtClean="0">
                <a:solidFill>
                  <a:srgbClr val="5AA240"/>
                </a:solidFill>
              </a:rPr>
              <a:t>, </a:t>
            </a:r>
            <a:r>
              <a:rPr lang="en-US" sz="2400" dirty="0" smtClean="0"/>
              <a:t>except Professional Research &amp; Project Scientist Step VI &amp; AS and Specialist AS which are considered career reviews and allocated </a:t>
            </a:r>
            <a:r>
              <a:rPr lang="en-US" sz="2400" b="1" dirty="0" smtClean="0">
                <a:solidFill>
                  <a:srgbClr val="6BB94F"/>
                </a:solidFill>
              </a:rPr>
              <a:t>10 </a:t>
            </a:r>
            <a:r>
              <a:rPr lang="en-US" sz="2400" b="1" dirty="0" smtClean="0"/>
              <a:t>pages</a:t>
            </a:r>
            <a:r>
              <a:rPr lang="en-US" sz="2400" dirty="0" smtClean="0">
                <a:solidFill>
                  <a:srgbClr val="0914FF"/>
                </a:solidFill>
              </a:rPr>
              <a:t>.</a:t>
            </a:r>
            <a:endParaRPr lang="en-US" sz="2400" b="1" dirty="0" smtClean="0">
              <a:solidFill>
                <a:srgbClr val="0914FF"/>
              </a:solidFill>
            </a:endParaRPr>
          </a:p>
          <a:p>
            <a:pPr>
              <a:lnSpc>
                <a:spcPct val="80000"/>
              </a:lnSpc>
              <a:spcAft>
                <a:spcPts val="1800"/>
              </a:spcAft>
            </a:pPr>
            <a:r>
              <a:rPr lang="en-US" sz="2400" dirty="0" smtClean="0"/>
              <a:t>Use bullets, indentations, and subheadings to make your statement more readable.</a:t>
            </a:r>
          </a:p>
          <a:p>
            <a:pPr>
              <a:lnSpc>
                <a:spcPct val="80000"/>
              </a:lnSpc>
              <a:spcAft>
                <a:spcPts val="1800"/>
              </a:spcAft>
            </a:pPr>
            <a:r>
              <a:rPr lang="en-US" sz="2400" dirty="0" smtClean="0"/>
              <a:t>Tells your story with impacts.</a:t>
            </a:r>
          </a:p>
        </p:txBody>
      </p:sp>
      <p:sp>
        <p:nvSpPr>
          <p:cNvPr id="6"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ndParaRPr>
          </a:p>
        </p:txBody>
      </p:sp>
    </p:spTree>
    <p:extLst>
      <p:ext uri="{BB962C8B-B14F-4D97-AF65-F5344CB8AC3E}">
        <p14:creationId xmlns:p14="http://schemas.microsoft.com/office/powerpoint/2010/main" val="111997755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ChangeArrowheads="1"/>
          </p:cNvSpPr>
          <p:nvPr/>
        </p:nvSpPr>
        <p:spPr bwMode="auto">
          <a:xfrm>
            <a:off x="888040" y="477743"/>
            <a:ext cx="7381567"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3200" dirty="0">
                <a:solidFill>
                  <a:srgbClr val="1740C3"/>
                </a:solidFill>
                <a:latin typeface="Calibri" pitchFamily="34" charset="0"/>
                <a:ea typeface="ＭＳ Ｐゴシック" pitchFamily="34" charset="-128"/>
              </a:rPr>
              <a:t>Program Summary Narrative </a:t>
            </a:r>
          </a:p>
          <a:p>
            <a:pPr algn="ctr" eaLnBrk="1" hangingPunct="1">
              <a:lnSpc>
                <a:spcPct val="80000"/>
              </a:lnSpc>
            </a:pPr>
            <a:r>
              <a:rPr lang="en-US" sz="3200" dirty="0" smtClean="0">
                <a:solidFill>
                  <a:srgbClr val="1740C3"/>
                </a:solidFill>
                <a:latin typeface="Calibri" pitchFamily="34" charset="0"/>
                <a:ea typeface="ＭＳ Ｐゴシック" pitchFamily="34" charset="-128"/>
              </a:rPr>
              <a:t>Summarizing Themes</a:t>
            </a:r>
            <a:endParaRPr lang="en-US" sz="3200" dirty="0">
              <a:solidFill>
                <a:srgbClr val="1740C3"/>
              </a:solidFill>
              <a:latin typeface="Calibri" pitchFamily="34" charset="0"/>
              <a:ea typeface="ＭＳ Ｐゴシック" pitchFamily="34" charset="-128"/>
            </a:endParaRPr>
          </a:p>
        </p:txBody>
      </p:sp>
      <p:sp>
        <p:nvSpPr>
          <p:cNvPr id="16387" name="Rectangle 8"/>
          <p:cNvSpPr txBox="1">
            <a:spLocks noChangeArrowheads="1"/>
          </p:cNvSpPr>
          <p:nvPr/>
        </p:nvSpPr>
        <p:spPr bwMode="auto">
          <a:xfrm>
            <a:off x="789292" y="1321967"/>
            <a:ext cx="7501264" cy="4367283"/>
          </a:xfrm>
          <a:prstGeom prst="rect">
            <a:avLst/>
          </a:prstGeom>
          <a:noFill/>
          <a:ln>
            <a:noFill/>
          </a:ln>
          <a:extLst/>
        </p:spPr>
        <p:txBody>
          <a:bodyPr/>
          <a:lstStyle>
            <a:lvl1pPr eaLnBrk="0" hangingPunct="0">
              <a:defRPr sz="2400">
                <a:solidFill>
                  <a:schemeClr val="tx1"/>
                </a:solidFill>
                <a:latin typeface="Arial" charset="0"/>
                <a:ea typeface="ＭＳ Ｐゴシック" charset="-128"/>
              </a:defRPr>
            </a:lvl1pPr>
            <a:lvl2pPr marL="739775" indent="-3397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j-lt"/>
              </a:rPr>
              <a:t>Provide Context</a:t>
            </a:r>
          </a:p>
          <a:p>
            <a:pPr marL="742950" lvl="1" indent="-342900" eaLnBrk="1" fontAlgn="auto" hangingPunct="1">
              <a:lnSpc>
                <a:spcPct val="80000"/>
              </a:lnSpc>
              <a:spcBef>
                <a:spcPts val="0"/>
              </a:spcBef>
              <a:spcAft>
                <a:spcPts val="0"/>
              </a:spcAft>
              <a:buSzPct val="75000"/>
              <a:buFont typeface="Wingdings" panose="05000000000000000000" pitchFamily="2" charset="2"/>
              <a:buChar char="§"/>
              <a:defRPr/>
            </a:pPr>
            <a:r>
              <a:rPr lang="en-US" sz="2200" dirty="0" smtClean="0">
                <a:latin typeface="+mj-lt"/>
              </a:rPr>
              <a:t>Describe counties covered, nature of clientele, factors that influenced program activities.</a:t>
            </a:r>
          </a:p>
          <a:p>
            <a:pPr marL="742950" lvl="1" indent="-342900" eaLnBrk="1" fontAlgn="auto" hangingPunct="1">
              <a:lnSpc>
                <a:spcPct val="80000"/>
              </a:lnSpc>
              <a:spcBef>
                <a:spcPts val="0"/>
              </a:spcBef>
              <a:spcAft>
                <a:spcPts val="0"/>
              </a:spcAft>
              <a:buFont typeface="Arial" panose="020B0604020202020204" pitchFamily="34" charset="0"/>
              <a:buChar char="•"/>
              <a:defRPr/>
            </a:pPr>
            <a:endParaRPr lang="en-US" sz="2000" dirty="0" smtClean="0">
              <a:latin typeface="+mj-lt"/>
            </a:endParaRPr>
          </a:p>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j-lt"/>
              </a:rPr>
              <a:t>Describe Goals and Objectives for each theme</a:t>
            </a:r>
          </a:p>
          <a:p>
            <a:pPr marL="742950" lvl="1" indent="-342900" eaLnBrk="1" fontAlgn="auto" hangingPunct="1">
              <a:lnSpc>
                <a:spcPct val="80000"/>
              </a:lnSpc>
              <a:spcBef>
                <a:spcPts val="0"/>
              </a:spcBef>
              <a:spcAft>
                <a:spcPts val="0"/>
              </a:spcAft>
              <a:buSzPct val="75000"/>
              <a:buFont typeface="Wingdings" panose="05000000000000000000" pitchFamily="2" charset="2"/>
              <a:buChar char="§"/>
              <a:defRPr/>
            </a:pPr>
            <a:r>
              <a:rPr lang="en-US" sz="2200" dirty="0" smtClean="0">
                <a:latin typeface="+mj-lt"/>
              </a:rPr>
              <a:t>Include how goals were determined, clientele needs assessments, etc</a:t>
            </a:r>
            <a:r>
              <a:rPr lang="en-US" sz="2000" dirty="0" smtClean="0">
                <a:latin typeface="+mj-lt"/>
              </a:rPr>
              <a:t>.</a:t>
            </a:r>
          </a:p>
          <a:p>
            <a:pPr marL="742950" lvl="1" indent="-342900" eaLnBrk="1" fontAlgn="auto" hangingPunct="1">
              <a:lnSpc>
                <a:spcPct val="80000"/>
              </a:lnSpc>
              <a:spcBef>
                <a:spcPts val="0"/>
              </a:spcBef>
              <a:spcAft>
                <a:spcPts val="0"/>
              </a:spcAft>
              <a:buFont typeface="Arial" panose="020B0604020202020204" pitchFamily="34" charset="0"/>
              <a:buChar char="•"/>
              <a:defRPr/>
            </a:pPr>
            <a:endParaRPr lang="en-US" sz="2000" dirty="0" smtClean="0"/>
          </a:p>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j-lt"/>
              </a:rPr>
              <a:t>Describe Research, Creative Activities, and other Efforts</a:t>
            </a:r>
          </a:p>
          <a:p>
            <a:pPr marL="342900" indent="-342900" eaLnBrk="1" fontAlgn="auto" hangingPunct="1">
              <a:lnSpc>
                <a:spcPct val="80000"/>
              </a:lnSpc>
              <a:spcBef>
                <a:spcPts val="0"/>
              </a:spcBef>
              <a:spcAft>
                <a:spcPts val="0"/>
              </a:spcAft>
              <a:buFont typeface="Arial" panose="020B0604020202020204" pitchFamily="34" charset="0"/>
              <a:buChar char="•"/>
              <a:defRPr/>
            </a:pPr>
            <a:endParaRPr lang="en-US" dirty="0" smtClean="0">
              <a:latin typeface="+mj-lt"/>
            </a:endParaRPr>
          </a:p>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j-lt"/>
              </a:rPr>
              <a:t>Include and describe resulting Outputs, Outcomes, and Impacts</a:t>
            </a:r>
          </a:p>
          <a:p>
            <a:pPr eaLnBrk="1" fontAlgn="auto" hangingPunct="1">
              <a:lnSpc>
                <a:spcPct val="80000"/>
              </a:lnSpc>
              <a:spcBef>
                <a:spcPts val="0"/>
              </a:spcBef>
              <a:spcAft>
                <a:spcPts val="0"/>
              </a:spcAft>
              <a:defRPr/>
            </a:pPr>
            <a:endParaRPr lang="en-US" sz="1800" dirty="0" smtClean="0"/>
          </a:p>
        </p:txBody>
      </p:sp>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latin typeface="+mn-lt"/>
            </a:endParaRPr>
          </a:p>
        </p:txBody>
      </p:sp>
      <p:sp>
        <p:nvSpPr>
          <p:cNvPr id="48133" name="Text Box 4"/>
          <p:cNvSpPr txBox="1">
            <a:spLocks noChangeArrowheads="1"/>
          </p:cNvSpPr>
          <p:nvPr/>
        </p:nvSpPr>
        <p:spPr bwMode="auto">
          <a:xfrm>
            <a:off x="533400" y="2133600"/>
            <a:ext cx="579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sz="2400" b="1">
              <a:solidFill>
                <a:srgbClr val="003399"/>
              </a:solidFill>
              <a:latin typeface="Tahoma" pitchFamily="34" charset="0"/>
              <a:ea typeface="ＭＳ Ｐゴシック" pitchFamily="34" charset="-128"/>
            </a:endParaRPr>
          </a:p>
        </p:txBody>
      </p:sp>
    </p:spTree>
    <p:extLst>
      <p:ext uri="{BB962C8B-B14F-4D97-AF65-F5344CB8AC3E}">
        <p14:creationId xmlns:p14="http://schemas.microsoft.com/office/powerpoint/2010/main" val="2489258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763213" y="228337"/>
            <a:ext cx="7600030" cy="1143000"/>
          </a:xfrm>
        </p:spPr>
        <p:txBody>
          <a:bodyPr/>
          <a:lstStyle/>
          <a:p>
            <a:pPr eaLnBrk="1" hangingPunct="1"/>
            <a:r>
              <a:rPr lang="en-US" sz="3600" dirty="0">
                <a:solidFill>
                  <a:srgbClr val="1740C3"/>
                </a:solidFill>
                <a:ea typeface="ＭＳ Ｐゴシック"/>
                <a:cs typeface="ＭＳ Ｐゴシック"/>
              </a:rPr>
              <a:t>Outcomes</a:t>
            </a:r>
          </a:p>
        </p:txBody>
      </p:sp>
      <p:sp>
        <p:nvSpPr>
          <p:cNvPr id="10243" name="Rectangle 3"/>
          <p:cNvSpPr>
            <a:spLocks noGrp="1" noChangeArrowheads="1"/>
          </p:cNvSpPr>
          <p:nvPr>
            <p:ph type="body" idx="4294967295"/>
          </p:nvPr>
        </p:nvSpPr>
        <p:spPr>
          <a:xfrm>
            <a:off x="765851" y="1310639"/>
            <a:ext cx="7391400" cy="4150739"/>
          </a:xfrm>
        </p:spPr>
        <p:txBody>
          <a:bodyPr/>
          <a:lstStyle/>
          <a:p>
            <a:pPr eaLnBrk="1" hangingPunct="1">
              <a:lnSpc>
                <a:spcPct val="150000"/>
              </a:lnSpc>
            </a:pPr>
            <a:r>
              <a:rPr lang="en-US" sz="2800" dirty="0" smtClean="0"/>
              <a:t>Increased knowledge of procedures.</a:t>
            </a:r>
          </a:p>
          <a:p>
            <a:pPr eaLnBrk="1" hangingPunct="1">
              <a:lnSpc>
                <a:spcPct val="150000"/>
              </a:lnSpc>
            </a:pPr>
            <a:r>
              <a:rPr lang="en-US" sz="2800" dirty="0" smtClean="0"/>
              <a:t>Understanding of the thematic PR format.</a:t>
            </a:r>
          </a:p>
          <a:p>
            <a:pPr eaLnBrk="1" hangingPunct="1">
              <a:lnSpc>
                <a:spcPct val="150000"/>
              </a:lnSpc>
            </a:pPr>
            <a:r>
              <a:rPr lang="en-US" sz="2800" dirty="0" smtClean="0"/>
              <a:t>Increased knowledge of how to develop a well written PR.</a:t>
            </a:r>
          </a:p>
          <a:p>
            <a:pPr eaLnBrk="1" hangingPunct="1">
              <a:lnSpc>
                <a:spcPct val="150000"/>
              </a:lnSpc>
            </a:pPr>
            <a:r>
              <a:rPr lang="en-US" sz="2800" dirty="0" smtClean="0"/>
              <a:t>Answers to your PR questions. </a:t>
            </a:r>
          </a:p>
        </p:txBody>
      </p:sp>
    </p:spTree>
    <p:extLst>
      <p:ext uri="{BB962C8B-B14F-4D97-AF65-F5344CB8AC3E}">
        <p14:creationId xmlns:p14="http://schemas.microsoft.com/office/powerpoint/2010/main" val="21511320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ChangeArrowheads="1"/>
          </p:cNvSpPr>
          <p:nvPr/>
        </p:nvSpPr>
        <p:spPr bwMode="auto">
          <a:xfrm>
            <a:off x="900752" y="398059"/>
            <a:ext cx="740504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3200" dirty="0">
                <a:solidFill>
                  <a:srgbClr val="1740C3"/>
                </a:solidFill>
                <a:latin typeface="Calibri" pitchFamily="34" charset="0"/>
                <a:ea typeface="ＭＳ Ｐゴシック" pitchFamily="34" charset="-128"/>
              </a:rPr>
              <a:t>Program Summary Narrative </a:t>
            </a:r>
            <a:r>
              <a:rPr lang="en-US" sz="2800" dirty="0">
                <a:solidFill>
                  <a:srgbClr val="1740C3"/>
                </a:solidFill>
                <a:latin typeface="Calibri" pitchFamily="34" charset="0"/>
                <a:ea typeface="ＭＳ Ｐゴシック" pitchFamily="34" charset="-128"/>
              </a:rPr>
              <a:t>(</a:t>
            </a:r>
            <a:r>
              <a:rPr lang="en-US" sz="2800" dirty="0" smtClean="0">
                <a:solidFill>
                  <a:srgbClr val="1740C3"/>
                </a:solidFill>
                <a:latin typeface="Calibri" pitchFamily="34" charset="0"/>
                <a:ea typeface="ＭＳ Ｐゴシック" pitchFamily="34" charset="-128"/>
              </a:rPr>
              <a:t>continued</a:t>
            </a:r>
            <a:r>
              <a:rPr lang="en-US" sz="2800" dirty="0" smtClean="0">
                <a:solidFill>
                  <a:schemeClr val="accent1">
                    <a:lumMod val="75000"/>
                  </a:schemeClr>
                </a:solidFill>
                <a:latin typeface="Calibri" pitchFamily="34" charset="0"/>
                <a:ea typeface="ＭＳ Ｐゴシック" pitchFamily="34" charset="-128"/>
              </a:rPr>
              <a:t>)</a:t>
            </a:r>
            <a:endParaRPr lang="en-US" sz="2800" dirty="0">
              <a:solidFill>
                <a:schemeClr val="accent1">
                  <a:lumMod val="75000"/>
                </a:schemeClr>
              </a:solidFill>
              <a:latin typeface="Calibri" pitchFamily="34" charset="0"/>
              <a:ea typeface="ＭＳ Ｐゴシック" pitchFamily="34" charset="-128"/>
            </a:endParaRPr>
          </a:p>
        </p:txBody>
      </p:sp>
      <p:sp>
        <p:nvSpPr>
          <p:cNvPr id="16387" name="Rectangle 8"/>
          <p:cNvSpPr txBox="1">
            <a:spLocks noChangeArrowheads="1"/>
          </p:cNvSpPr>
          <p:nvPr/>
        </p:nvSpPr>
        <p:spPr bwMode="auto">
          <a:xfrm>
            <a:off x="900752" y="1337479"/>
            <a:ext cx="7301552" cy="3386919"/>
          </a:xfrm>
          <a:prstGeom prst="rect">
            <a:avLst/>
          </a:prstGeom>
          <a:noFill/>
          <a:ln>
            <a:noFill/>
          </a:ln>
          <a:extLst/>
        </p:spPr>
        <p:txBody>
          <a:bodyPr/>
          <a:lstStyle>
            <a:lvl1pPr eaLnBrk="0" hangingPunct="0">
              <a:defRPr sz="2400">
                <a:solidFill>
                  <a:schemeClr val="tx1"/>
                </a:solidFill>
                <a:latin typeface="Arial" charset="0"/>
                <a:ea typeface="ＭＳ Ｐゴシック" charset="-128"/>
              </a:defRPr>
            </a:lvl1pPr>
            <a:lvl2pPr marL="739775" indent="-3397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fontAlgn="auto" hangingPunct="1">
              <a:spcBef>
                <a:spcPts val="0"/>
              </a:spcBef>
              <a:spcAft>
                <a:spcPts val="1200"/>
              </a:spcAft>
              <a:defRPr/>
            </a:pPr>
            <a:r>
              <a:rPr lang="en-US" dirty="0" smtClean="0">
                <a:latin typeface="+mn-lt"/>
              </a:rPr>
              <a:t>Summarize </a:t>
            </a:r>
            <a:r>
              <a:rPr lang="en-US" b="1" dirty="0" smtClean="0">
                <a:latin typeface="+mn-lt"/>
              </a:rPr>
              <a:t>Professional Competence</a:t>
            </a:r>
            <a:endParaRPr lang="en-US" b="1" dirty="0">
              <a:latin typeface="+mn-lt"/>
            </a:endParaRPr>
          </a:p>
          <a:p>
            <a:pPr lvl="1" eaLnBrk="1" fontAlgn="auto" hangingPunct="1">
              <a:spcBef>
                <a:spcPts val="0"/>
              </a:spcBef>
              <a:spcAft>
                <a:spcPts val="1200"/>
              </a:spcAft>
              <a:buFont typeface="Arial" charset="0"/>
              <a:buChar char="•"/>
              <a:defRPr/>
            </a:pPr>
            <a:r>
              <a:rPr lang="en-US" dirty="0">
                <a:latin typeface="+mn-lt"/>
              </a:rPr>
              <a:t>Describe professional </a:t>
            </a:r>
            <a:r>
              <a:rPr lang="en-US" dirty="0" smtClean="0">
                <a:latin typeface="+mn-lt"/>
              </a:rPr>
              <a:t>activities </a:t>
            </a:r>
            <a:endParaRPr lang="en-US" dirty="0">
              <a:latin typeface="+mn-lt"/>
            </a:endParaRPr>
          </a:p>
          <a:p>
            <a:pPr lvl="1" eaLnBrk="1" fontAlgn="auto" hangingPunct="1">
              <a:spcBef>
                <a:spcPts val="0"/>
              </a:spcBef>
              <a:spcAft>
                <a:spcPts val="1800"/>
              </a:spcAft>
              <a:buFont typeface="Arial" charset="0"/>
              <a:buChar char="•"/>
              <a:defRPr/>
            </a:pPr>
            <a:r>
              <a:rPr lang="en-US" dirty="0">
                <a:latin typeface="+mn-lt"/>
              </a:rPr>
              <a:t>Include other elements of professional </a:t>
            </a:r>
            <a:r>
              <a:rPr lang="en-US" dirty="0" smtClean="0">
                <a:latin typeface="+mn-lt"/>
              </a:rPr>
              <a:t>development and competence </a:t>
            </a:r>
            <a:endParaRPr lang="en-US" dirty="0">
              <a:latin typeface="+mn-lt"/>
            </a:endParaRPr>
          </a:p>
          <a:p>
            <a:pPr eaLnBrk="1" fontAlgn="auto" hangingPunct="1">
              <a:spcBef>
                <a:spcPts val="0"/>
              </a:spcBef>
              <a:spcAft>
                <a:spcPts val="1800"/>
              </a:spcAft>
              <a:defRPr/>
            </a:pPr>
            <a:r>
              <a:rPr lang="en-US" dirty="0" smtClean="0">
                <a:latin typeface="+mn-lt"/>
              </a:rPr>
              <a:t>Summarize </a:t>
            </a:r>
            <a:r>
              <a:rPr lang="en-US" b="1" dirty="0" smtClean="0">
                <a:latin typeface="+mn-lt"/>
              </a:rPr>
              <a:t>University and Public Service</a:t>
            </a:r>
          </a:p>
          <a:p>
            <a:pPr eaLnBrk="1" fontAlgn="auto" hangingPunct="1">
              <a:spcBef>
                <a:spcPts val="0"/>
              </a:spcBef>
              <a:spcAft>
                <a:spcPts val="1200"/>
              </a:spcAft>
              <a:defRPr/>
            </a:pPr>
            <a:r>
              <a:rPr lang="en-US" dirty="0" smtClean="0">
                <a:latin typeface="+mn-lt"/>
              </a:rPr>
              <a:t>Summarize </a:t>
            </a:r>
            <a:r>
              <a:rPr lang="en-US" b="1" dirty="0" smtClean="0">
                <a:latin typeface="+mn-lt"/>
              </a:rPr>
              <a:t>Affirmative Action</a:t>
            </a:r>
          </a:p>
          <a:p>
            <a:pPr lvl="1" eaLnBrk="1" fontAlgn="auto" hangingPunct="1">
              <a:spcBef>
                <a:spcPts val="0"/>
              </a:spcBef>
              <a:spcAft>
                <a:spcPts val="1200"/>
              </a:spcAft>
              <a:buFont typeface="Arial" pitchFamily="34" charset="0"/>
              <a:buChar char="•"/>
              <a:defRPr/>
            </a:pPr>
            <a:r>
              <a:rPr lang="en-US" dirty="0" smtClean="0">
                <a:latin typeface="+mn-lt"/>
              </a:rPr>
              <a:t>Describe how Affirmative Action tied into your program themes and activities</a:t>
            </a:r>
            <a:endParaRPr lang="en-US" dirty="0">
              <a:latin typeface="Calibri" charset="0"/>
            </a:endParaRPr>
          </a:p>
        </p:txBody>
      </p:sp>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latin typeface="+mn-lt"/>
            </a:endParaRPr>
          </a:p>
        </p:txBody>
      </p:sp>
      <p:sp>
        <p:nvSpPr>
          <p:cNvPr id="49157" name="Text Box 4"/>
          <p:cNvSpPr txBox="1">
            <a:spLocks noChangeArrowheads="1"/>
          </p:cNvSpPr>
          <p:nvPr/>
        </p:nvSpPr>
        <p:spPr bwMode="auto">
          <a:xfrm>
            <a:off x="533400" y="2133600"/>
            <a:ext cx="579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sz="2400" b="1">
              <a:solidFill>
                <a:srgbClr val="003399"/>
              </a:solidFill>
              <a:latin typeface="Tahoma" pitchFamily="34" charset="0"/>
              <a:ea typeface="ＭＳ Ｐゴシック" pitchFamily="34" charset="-128"/>
            </a:endParaRPr>
          </a:p>
        </p:txBody>
      </p:sp>
    </p:spTree>
    <p:extLst>
      <p:ext uri="{BB962C8B-B14F-4D97-AF65-F5344CB8AC3E}">
        <p14:creationId xmlns:p14="http://schemas.microsoft.com/office/powerpoint/2010/main" val="219278798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title" idx="4294967295"/>
          </p:nvPr>
        </p:nvSpPr>
        <p:spPr>
          <a:xfrm>
            <a:off x="914400" y="434181"/>
            <a:ext cx="7315200" cy="563563"/>
          </a:xfrm>
        </p:spPr>
        <p:txBody>
          <a:bodyPr/>
          <a:lstStyle/>
          <a:p>
            <a:pPr eaLnBrk="1" hangingPunct="1"/>
            <a:r>
              <a:rPr lang="en-US" sz="4000" dirty="0" smtClean="0"/>
              <a:t/>
            </a:r>
            <a:br>
              <a:rPr lang="en-US" sz="4000" dirty="0" smtClean="0"/>
            </a:br>
            <a:r>
              <a:rPr lang="en-US" sz="3200" dirty="0" smtClean="0">
                <a:solidFill>
                  <a:srgbClr val="1740C3"/>
                </a:solidFill>
              </a:rPr>
              <a:t>Professional</a:t>
            </a:r>
            <a:r>
              <a:rPr lang="en-US" sz="3600" dirty="0" smtClean="0">
                <a:solidFill>
                  <a:srgbClr val="1740C3"/>
                </a:solidFill>
              </a:rPr>
              <a:t> </a:t>
            </a:r>
            <a:r>
              <a:rPr lang="en-US" sz="3200" dirty="0" smtClean="0">
                <a:solidFill>
                  <a:srgbClr val="1740C3"/>
                </a:solidFill>
              </a:rPr>
              <a:t>Competence</a:t>
            </a:r>
            <a:br>
              <a:rPr lang="en-US" sz="3200" dirty="0" smtClean="0">
                <a:solidFill>
                  <a:srgbClr val="1740C3"/>
                </a:solidFill>
              </a:rPr>
            </a:br>
            <a:endParaRPr lang="en-US" sz="3200" dirty="0" smtClean="0">
              <a:solidFill>
                <a:srgbClr val="1740C3"/>
              </a:solidFill>
            </a:endParaRPr>
          </a:p>
        </p:txBody>
      </p:sp>
      <p:sp>
        <p:nvSpPr>
          <p:cNvPr id="2051" name="Rectangle 5"/>
          <p:cNvSpPr>
            <a:spLocks noGrp="1" noChangeArrowheads="1"/>
          </p:cNvSpPr>
          <p:nvPr>
            <p:ph type="body" idx="4294967295"/>
          </p:nvPr>
        </p:nvSpPr>
        <p:spPr>
          <a:xfrm>
            <a:off x="789709" y="1323211"/>
            <a:ext cx="7315200" cy="4800600"/>
          </a:xfrm>
        </p:spPr>
        <p:txBody>
          <a:bodyPr/>
          <a:lstStyle/>
          <a:p>
            <a:pPr eaLnBrk="1" hangingPunct="1">
              <a:spcBef>
                <a:spcPts val="0"/>
              </a:spcBef>
              <a:spcAft>
                <a:spcPts val="1200"/>
              </a:spcAft>
              <a:defRPr/>
            </a:pPr>
            <a:r>
              <a:rPr lang="en-US" sz="2000" dirty="0" smtClean="0"/>
              <a:t>In the Program Summary Narrative you summarize activities (in one to two paragraphs) that you:</a:t>
            </a:r>
          </a:p>
          <a:p>
            <a:pPr lvl="1" eaLnBrk="1" hangingPunct="1">
              <a:spcBef>
                <a:spcPts val="0"/>
              </a:spcBef>
              <a:spcAft>
                <a:spcPts val="1200"/>
              </a:spcAft>
              <a:buFont typeface="Courier New" panose="02070309020205020404" pitchFamily="49" charset="0"/>
              <a:buChar char="o"/>
              <a:defRPr/>
            </a:pPr>
            <a:r>
              <a:rPr lang="en-US" sz="2000" dirty="0" smtClean="0"/>
              <a:t>Participated in training to become more competent</a:t>
            </a:r>
          </a:p>
          <a:p>
            <a:pPr lvl="1" eaLnBrk="1" hangingPunct="1">
              <a:spcBef>
                <a:spcPts val="0"/>
              </a:spcBef>
              <a:spcAft>
                <a:spcPts val="1200"/>
              </a:spcAft>
              <a:buFont typeface="Courier New" panose="02070309020205020404" pitchFamily="49" charset="0"/>
              <a:buChar char="o"/>
              <a:defRPr/>
            </a:pPr>
            <a:r>
              <a:rPr lang="en-US" sz="2000" dirty="0" smtClean="0"/>
              <a:t>Are viewed as competent by peers &amp; clientele</a:t>
            </a:r>
          </a:p>
          <a:p>
            <a:pPr eaLnBrk="1" hangingPunct="1">
              <a:spcBef>
                <a:spcPts val="0"/>
              </a:spcBef>
              <a:spcAft>
                <a:spcPts val="1200"/>
              </a:spcAft>
              <a:defRPr/>
            </a:pPr>
            <a:r>
              <a:rPr lang="en-US" sz="2000" dirty="0" smtClean="0"/>
              <a:t>In this Professional Competence section </a:t>
            </a:r>
            <a:r>
              <a:rPr lang="en-US" sz="2000" i="1" dirty="0" smtClean="0"/>
              <a:t>(documenting lists), </a:t>
            </a:r>
            <a:r>
              <a:rPr lang="en-US" sz="2000" dirty="0" smtClean="0"/>
              <a:t>items may be listed by themes, subject matter, goals, or other organization at the discretion of the academic</a:t>
            </a:r>
          </a:p>
          <a:p>
            <a:pPr eaLnBrk="1" hangingPunct="1">
              <a:spcBef>
                <a:spcPts val="0"/>
              </a:spcBef>
              <a:spcAft>
                <a:spcPts val="1200"/>
              </a:spcAft>
              <a:defRPr/>
            </a:pPr>
            <a:r>
              <a:rPr lang="en-US" sz="2000" dirty="0" smtClean="0"/>
              <a:t>Divide activities into 2 sections:</a:t>
            </a:r>
          </a:p>
          <a:p>
            <a:pPr marL="457200" lvl="1" indent="0" eaLnBrk="1" hangingPunct="1">
              <a:spcBef>
                <a:spcPts val="0"/>
              </a:spcBef>
              <a:spcAft>
                <a:spcPts val="1200"/>
              </a:spcAft>
              <a:buFont typeface="Arial" charset="0"/>
              <a:buNone/>
              <a:defRPr/>
            </a:pPr>
            <a:r>
              <a:rPr lang="en-US" sz="2000" dirty="0" smtClean="0"/>
              <a:t>1.  Professional Development &amp; Training</a:t>
            </a:r>
          </a:p>
          <a:p>
            <a:pPr marL="457200" lvl="1" indent="0" eaLnBrk="1" hangingPunct="1">
              <a:spcBef>
                <a:spcPts val="0"/>
              </a:spcBef>
              <a:spcAft>
                <a:spcPts val="1200"/>
              </a:spcAft>
              <a:buFont typeface="Arial" charset="0"/>
              <a:buNone/>
              <a:defRPr/>
            </a:pPr>
            <a:r>
              <a:rPr lang="en-US" sz="2000" dirty="0" smtClean="0"/>
              <a:t>2.  Evidence of Professional Competence</a:t>
            </a:r>
            <a:r>
              <a:rPr lang="en-US" sz="2100" dirty="0" smtClean="0"/>
              <a:t/>
            </a:r>
            <a:br>
              <a:rPr lang="en-US" sz="2100" dirty="0" smtClean="0"/>
            </a:br>
            <a:endParaRPr lang="en-US" sz="2100" dirty="0" smtClean="0"/>
          </a:p>
          <a:p>
            <a:pPr marL="1828800" lvl="4" indent="0" eaLnBrk="1" hangingPunct="1">
              <a:lnSpc>
                <a:spcPct val="80000"/>
              </a:lnSpc>
              <a:buFont typeface="Arial" charset="0"/>
              <a:buNone/>
              <a:defRPr/>
            </a:pPr>
            <a:r>
              <a:rPr lang="en-US" sz="2100" dirty="0" smtClean="0"/>
              <a:t>                                                     </a:t>
            </a:r>
          </a:p>
          <a:p>
            <a:pPr marL="1828800" lvl="4" indent="0" eaLnBrk="1" hangingPunct="1">
              <a:lnSpc>
                <a:spcPct val="80000"/>
              </a:lnSpc>
              <a:buFont typeface="Arial" charset="0"/>
              <a:buNone/>
              <a:defRPr/>
            </a:pPr>
            <a:endParaRPr lang="en-US" sz="2100" dirty="0" smtClean="0"/>
          </a:p>
        </p:txBody>
      </p:sp>
    </p:spTree>
    <p:extLst>
      <p:ext uri="{BB962C8B-B14F-4D97-AF65-F5344CB8AC3E}">
        <p14:creationId xmlns:p14="http://schemas.microsoft.com/office/powerpoint/2010/main" val="162017274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noChangeArrowheads="1"/>
          </p:cNvSpPr>
          <p:nvPr>
            <p:ph type="title" idx="4294967295"/>
          </p:nvPr>
        </p:nvSpPr>
        <p:spPr>
          <a:xfrm>
            <a:off x="533400" y="159325"/>
            <a:ext cx="8138160" cy="563563"/>
          </a:xfrm>
        </p:spPr>
        <p:txBody>
          <a:bodyPr/>
          <a:lstStyle/>
          <a:p>
            <a:pPr eaLnBrk="1" hangingPunct="1"/>
            <a:r>
              <a:rPr lang="en-US" sz="4000" dirty="0" smtClean="0"/>
              <a:t/>
            </a:r>
            <a:br>
              <a:rPr lang="en-US" sz="4000" dirty="0" smtClean="0"/>
            </a:br>
            <a:r>
              <a:rPr lang="en-US" sz="4000" dirty="0" smtClean="0"/>
              <a:t>  </a:t>
            </a:r>
            <a:r>
              <a:rPr lang="en-US" sz="3200" dirty="0" smtClean="0">
                <a:solidFill>
                  <a:srgbClr val="1740C3"/>
                </a:solidFill>
              </a:rPr>
              <a:t>Professional Competence </a:t>
            </a:r>
            <a:r>
              <a:rPr lang="en-US" sz="2800" dirty="0" smtClean="0">
                <a:solidFill>
                  <a:srgbClr val="1740C3"/>
                </a:solidFill>
              </a:rPr>
              <a:t>(continued)</a:t>
            </a:r>
            <a:br>
              <a:rPr lang="en-US" sz="2800" dirty="0" smtClean="0">
                <a:solidFill>
                  <a:srgbClr val="1740C3"/>
                </a:solidFill>
              </a:rPr>
            </a:br>
            <a:endParaRPr lang="en-US" sz="2800" dirty="0" smtClean="0">
              <a:solidFill>
                <a:srgbClr val="1740C3"/>
              </a:solidFill>
            </a:endParaRPr>
          </a:p>
        </p:txBody>
      </p:sp>
      <p:sp>
        <p:nvSpPr>
          <p:cNvPr id="2051" name="Rectangle 5"/>
          <p:cNvSpPr>
            <a:spLocks noGrp="1" noChangeArrowheads="1"/>
          </p:cNvSpPr>
          <p:nvPr>
            <p:ph type="body" idx="4294967295"/>
          </p:nvPr>
        </p:nvSpPr>
        <p:spPr>
          <a:xfrm>
            <a:off x="361950" y="1050350"/>
            <a:ext cx="8458200" cy="4876800"/>
          </a:xfrm>
        </p:spPr>
        <p:txBody>
          <a:bodyPr/>
          <a:lstStyle/>
          <a:p>
            <a:pPr lvl="1" eaLnBrk="1" hangingPunct="1">
              <a:lnSpc>
                <a:spcPct val="80000"/>
              </a:lnSpc>
              <a:defRPr/>
            </a:pPr>
            <a:endParaRPr lang="en-US" sz="2000" dirty="0" smtClean="0"/>
          </a:p>
          <a:p>
            <a:pPr marL="457200" lvl="1" indent="0" eaLnBrk="1" hangingPunct="1">
              <a:lnSpc>
                <a:spcPct val="80000"/>
              </a:lnSpc>
              <a:buFont typeface="Arial" charset="0"/>
              <a:buNone/>
              <a:defRPr/>
            </a:pPr>
            <a:r>
              <a:rPr lang="en-US" sz="2200" dirty="0" smtClean="0"/>
              <a:t>1.   Professional Development &amp; Training</a:t>
            </a:r>
          </a:p>
          <a:p>
            <a:pPr lvl="2" eaLnBrk="1" hangingPunct="1">
              <a:lnSpc>
                <a:spcPct val="80000"/>
              </a:lnSpc>
              <a:buFont typeface="Arial" pitchFamily="34" charset="0"/>
              <a:buChar char="•"/>
              <a:defRPr/>
            </a:pPr>
            <a:r>
              <a:rPr lang="en-US" sz="2200" dirty="0" smtClean="0"/>
              <a:t>Training, conferences, workgroups and non-workgroup activities, administrative training, technology training, etc.</a:t>
            </a:r>
          </a:p>
          <a:p>
            <a:pPr lvl="2" eaLnBrk="1" hangingPunct="1">
              <a:lnSpc>
                <a:spcPct val="80000"/>
              </a:lnSpc>
              <a:buFont typeface="Arial" pitchFamily="34" charset="0"/>
              <a:buChar char="•"/>
              <a:defRPr/>
            </a:pPr>
            <a:r>
              <a:rPr lang="en-US" sz="2200" dirty="0" smtClean="0"/>
              <a:t>Disciplinary societies/professional association meetings,           memberships, attend activities, etc.</a:t>
            </a:r>
          </a:p>
          <a:p>
            <a:pPr marL="457200" lvl="1" indent="0" eaLnBrk="1" hangingPunct="1">
              <a:lnSpc>
                <a:spcPct val="80000"/>
              </a:lnSpc>
              <a:buFont typeface="Arial" charset="0"/>
              <a:buNone/>
              <a:defRPr/>
            </a:pPr>
            <a:endParaRPr lang="en-US" sz="2200" dirty="0" smtClean="0"/>
          </a:p>
          <a:p>
            <a:pPr marL="457200" lvl="1" indent="0" eaLnBrk="1" hangingPunct="1">
              <a:lnSpc>
                <a:spcPct val="80000"/>
              </a:lnSpc>
              <a:buFont typeface="Arial" charset="0"/>
              <a:buNone/>
              <a:defRPr/>
            </a:pPr>
            <a:r>
              <a:rPr lang="en-US" sz="2200" dirty="0" smtClean="0"/>
              <a:t>2.   Evidence of Professional Competence</a:t>
            </a:r>
          </a:p>
          <a:p>
            <a:pPr lvl="2" eaLnBrk="1" hangingPunct="1">
              <a:lnSpc>
                <a:spcPct val="80000"/>
              </a:lnSpc>
              <a:defRPr/>
            </a:pPr>
            <a:r>
              <a:rPr lang="en-US" sz="2200" dirty="0" smtClean="0"/>
              <a:t>Presentations at professional society and workgroup meetings, editing books, reviewing articles, professional offices held, etc.</a:t>
            </a:r>
          </a:p>
          <a:p>
            <a:pPr lvl="2" eaLnBrk="1" hangingPunct="1">
              <a:lnSpc>
                <a:spcPct val="80000"/>
              </a:lnSpc>
              <a:defRPr/>
            </a:pPr>
            <a:r>
              <a:rPr lang="en-US" sz="2200" dirty="0" smtClean="0"/>
              <a:t>Awards, recognition (includes national and international), licenses</a:t>
            </a:r>
            <a:r>
              <a:rPr lang="en-US" sz="2000" dirty="0" smtClean="0"/>
              <a:t> </a:t>
            </a:r>
          </a:p>
          <a:p>
            <a:pPr lvl="2" eaLnBrk="1" hangingPunct="1">
              <a:lnSpc>
                <a:spcPct val="80000"/>
              </a:lnSpc>
              <a:defRPr/>
            </a:pPr>
            <a:r>
              <a:rPr lang="en-US" sz="2200" dirty="0" smtClean="0"/>
              <a:t>Include invited presentations</a:t>
            </a:r>
          </a:p>
          <a:p>
            <a:pPr eaLnBrk="1" hangingPunct="1">
              <a:lnSpc>
                <a:spcPct val="80000"/>
              </a:lnSpc>
              <a:defRPr/>
            </a:pPr>
            <a:endParaRPr lang="en-US" sz="1800" dirty="0" smtClean="0"/>
          </a:p>
        </p:txBody>
      </p:sp>
    </p:spTree>
    <p:extLst>
      <p:ext uri="{BB962C8B-B14F-4D97-AF65-F5344CB8AC3E}">
        <p14:creationId xmlns:p14="http://schemas.microsoft.com/office/powerpoint/2010/main" val="77512248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txBox="1">
            <a:spLocks noChangeArrowheads="1"/>
          </p:cNvSpPr>
          <p:nvPr/>
        </p:nvSpPr>
        <p:spPr bwMode="auto">
          <a:xfrm>
            <a:off x="789498" y="292810"/>
            <a:ext cx="730155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sz="3600" dirty="0">
              <a:latin typeface="Calibri" pitchFamily="34" charset="0"/>
              <a:ea typeface="ＭＳ Ｐゴシック" pitchFamily="34" charset="-128"/>
            </a:endParaRPr>
          </a:p>
          <a:p>
            <a:pPr algn="ctr" eaLnBrk="1" hangingPunct="1"/>
            <a:r>
              <a:rPr lang="en-US" sz="3600" dirty="0">
                <a:solidFill>
                  <a:schemeClr val="accent1">
                    <a:lumMod val="75000"/>
                  </a:schemeClr>
                </a:solidFill>
                <a:latin typeface="Calibri" pitchFamily="34" charset="0"/>
                <a:ea typeface="ＭＳ Ｐゴシック" pitchFamily="34" charset="-128"/>
              </a:rPr>
              <a:t>   </a:t>
            </a:r>
            <a:r>
              <a:rPr lang="en-US" sz="3200" dirty="0">
                <a:solidFill>
                  <a:srgbClr val="1740C3"/>
                </a:solidFill>
                <a:latin typeface="Calibri" pitchFamily="34" charset="0"/>
                <a:ea typeface="ＭＳ Ｐゴシック" pitchFamily="34" charset="-128"/>
              </a:rPr>
              <a:t>University and Public </a:t>
            </a:r>
            <a:r>
              <a:rPr lang="en-US" sz="3200" dirty="0" smtClean="0">
                <a:solidFill>
                  <a:srgbClr val="1740C3"/>
                </a:solidFill>
                <a:latin typeface="Calibri" pitchFamily="34" charset="0"/>
                <a:ea typeface="ＭＳ Ｐゴシック" pitchFamily="34" charset="-128"/>
              </a:rPr>
              <a:t>Service</a:t>
            </a:r>
            <a:r>
              <a:rPr lang="en-US" sz="3200" dirty="0">
                <a:solidFill>
                  <a:srgbClr val="1740C3"/>
                </a:solidFill>
                <a:latin typeface="Calibri" pitchFamily="34" charset="0"/>
                <a:ea typeface="ＭＳ Ｐゴシック" pitchFamily="34" charset="-128"/>
              </a:rPr>
              <a:t/>
            </a:r>
            <a:br>
              <a:rPr lang="en-US" sz="3200" dirty="0">
                <a:solidFill>
                  <a:srgbClr val="1740C3"/>
                </a:solidFill>
                <a:latin typeface="Calibri" pitchFamily="34" charset="0"/>
                <a:ea typeface="ＭＳ Ｐゴシック" pitchFamily="34" charset="-128"/>
              </a:rPr>
            </a:br>
            <a:r>
              <a:rPr lang="en-US" sz="3200" dirty="0">
                <a:solidFill>
                  <a:srgbClr val="2F0CA0"/>
                </a:solidFill>
                <a:latin typeface="Calibri" pitchFamily="34" charset="0"/>
                <a:ea typeface="ＭＳ Ｐゴシック" pitchFamily="34" charset="-128"/>
              </a:rPr>
              <a:t> </a:t>
            </a:r>
            <a:endParaRPr lang="en-US" sz="3200" dirty="0">
              <a:solidFill>
                <a:srgbClr val="FF6600"/>
              </a:solidFill>
              <a:latin typeface="Calibri" pitchFamily="34" charset="0"/>
              <a:ea typeface="ＭＳ Ｐゴシック" pitchFamily="34" charset="-128"/>
            </a:endParaRPr>
          </a:p>
        </p:txBody>
      </p:sp>
      <p:sp>
        <p:nvSpPr>
          <p:cNvPr id="18435" name="Rectangle 3"/>
          <p:cNvSpPr txBox="1">
            <a:spLocks noChangeArrowheads="1"/>
          </p:cNvSpPr>
          <p:nvPr/>
        </p:nvSpPr>
        <p:spPr bwMode="auto">
          <a:xfrm>
            <a:off x="387927" y="880643"/>
            <a:ext cx="8215746" cy="5048250"/>
          </a:xfrm>
          <a:prstGeom prst="rect">
            <a:avLst/>
          </a:prstGeom>
          <a:noFill/>
          <a:ln>
            <a:noFill/>
          </a:ln>
          <a:extLst/>
        </p:spPr>
        <p:txBody>
          <a:bodyPr/>
          <a:lstStyle>
            <a:lvl1pPr marL="231775" indent="-231775"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marL="342900" indent="-342900" eaLnBrk="1" fontAlgn="auto" hangingPunct="1">
              <a:spcBef>
                <a:spcPts val="0"/>
              </a:spcBef>
              <a:spcAft>
                <a:spcPts val="600"/>
              </a:spcAft>
              <a:buFont typeface="Arial" panose="020B0604020202020204" pitchFamily="34" charset="0"/>
              <a:buChar char="•"/>
              <a:defRPr/>
            </a:pPr>
            <a:r>
              <a:rPr lang="en-US" sz="1800" dirty="0" smtClean="0">
                <a:latin typeface="Calibri" charset="0"/>
                <a:cs typeface="Calibri" charset="0"/>
              </a:rPr>
              <a:t>In </a:t>
            </a:r>
            <a:r>
              <a:rPr lang="en-US" sz="1800" dirty="0">
                <a:latin typeface="Calibri" charset="0"/>
                <a:cs typeface="Calibri" charset="0"/>
              </a:rPr>
              <a:t>the Program Summary Narrative you summarize (in one </a:t>
            </a:r>
            <a:r>
              <a:rPr lang="en-US" sz="1800" dirty="0" smtClean="0">
                <a:latin typeface="Calibri" charset="0"/>
                <a:cs typeface="Calibri" charset="0"/>
              </a:rPr>
              <a:t>to two </a:t>
            </a:r>
            <a:r>
              <a:rPr lang="en-US" sz="1800" dirty="0">
                <a:latin typeface="Calibri" charset="0"/>
                <a:cs typeface="Calibri" charset="0"/>
              </a:rPr>
              <a:t>paragraphs) that you served the university and the </a:t>
            </a:r>
            <a:r>
              <a:rPr lang="en-US" sz="1800" dirty="0" smtClean="0">
                <a:latin typeface="Calibri" charset="0"/>
                <a:cs typeface="Calibri" charset="0"/>
              </a:rPr>
              <a:t>public in your area of expertise. </a:t>
            </a:r>
          </a:p>
          <a:p>
            <a:pPr marL="342900" indent="-342900" eaLnBrk="1" fontAlgn="auto" hangingPunct="1">
              <a:spcBef>
                <a:spcPts val="0"/>
              </a:spcBef>
              <a:spcAft>
                <a:spcPts val="600"/>
              </a:spcAft>
              <a:buFont typeface="Arial" panose="020B0604020202020204" pitchFamily="34" charset="0"/>
              <a:buChar char="•"/>
              <a:defRPr/>
            </a:pPr>
            <a:r>
              <a:rPr lang="en-US" sz="1800" dirty="0" smtClean="0">
                <a:latin typeface="Calibri" charset="0"/>
                <a:cs typeface="Calibri" charset="0"/>
              </a:rPr>
              <a:t>In this University and Public Service section </a:t>
            </a:r>
            <a:r>
              <a:rPr lang="en-US" sz="1800" i="1" dirty="0" smtClean="0">
                <a:latin typeface="Calibri" charset="0"/>
                <a:cs typeface="Calibri" charset="0"/>
              </a:rPr>
              <a:t>(documenting lists)</a:t>
            </a:r>
            <a:r>
              <a:rPr lang="en-US" sz="1800" dirty="0">
                <a:latin typeface="Calibri" charset="0"/>
                <a:cs typeface="Calibri" charset="0"/>
              </a:rPr>
              <a:t>,</a:t>
            </a:r>
            <a:r>
              <a:rPr lang="en-US" sz="1800" i="1" dirty="0" smtClean="0">
                <a:latin typeface="Calibri" charset="0"/>
                <a:cs typeface="Calibri" charset="0"/>
              </a:rPr>
              <a:t> </a:t>
            </a:r>
            <a:r>
              <a:rPr lang="en-US" sz="1800" dirty="0" smtClean="0">
                <a:latin typeface="Calibri" charset="0"/>
                <a:cs typeface="Calibri" charset="0"/>
              </a:rPr>
              <a:t>list items in two categories:</a:t>
            </a:r>
          </a:p>
          <a:p>
            <a:pPr lvl="1" eaLnBrk="1" fontAlgn="auto" hangingPunct="1">
              <a:spcBef>
                <a:spcPts val="0"/>
              </a:spcBef>
              <a:spcAft>
                <a:spcPts val="0"/>
              </a:spcAft>
              <a:buSzPct val="65000"/>
              <a:buFont typeface="Wingdings" pitchFamily="2" charset="2"/>
              <a:buChar char="q"/>
              <a:defRPr/>
            </a:pPr>
            <a:r>
              <a:rPr lang="en-US" sz="1800" dirty="0" smtClean="0">
                <a:latin typeface="Calibri" charset="0"/>
                <a:cs typeface="Calibri" charset="0"/>
              </a:rPr>
              <a:t>University Service such as:</a:t>
            </a:r>
            <a:endParaRPr lang="en-US" sz="1800" dirty="0">
              <a:latin typeface="Calibri" charset="0"/>
              <a:cs typeface="Calibri" charset="0"/>
            </a:endParaRPr>
          </a:p>
          <a:p>
            <a:pPr marL="1257300" lvl="2" indent="-342900" eaLnBrk="1" fontAlgn="auto" hangingPunct="1">
              <a:spcBef>
                <a:spcPts val="0"/>
              </a:spcBef>
              <a:spcAft>
                <a:spcPts val="0"/>
              </a:spcAft>
              <a:buSzPct val="65000"/>
              <a:buFont typeface="Courier New" panose="02070309020205020404" pitchFamily="49" charset="0"/>
              <a:buChar char="o"/>
              <a:defRPr/>
            </a:pPr>
            <a:r>
              <a:rPr lang="en-US" sz="1800" dirty="0">
                <a:latin typeface="Calibri" charset="0"/>
                <a:cs typeface="Calibri" charset="0"/>
              </a:rPr>
              <a:t>Committees, task forces, </a:t>
            </a:r>
            <a:r>
              <a:rPr lang="en-US" sz="1800" dirty="0" smtClean="0">
                <a:latin typeface="Calibri" charset="0"/>
                <a:cs typeface="Calibri" charset="0"/>
              </a:rPr>
              <a:t>program teams, workgroups</a:t>
            </a:r>
            <a:r>
              <a:rPr lang="en-US" sz="1800" dirty="0">
                <a:latin typeface="Calibri" charset="0"/>
                <a:cs typeface="Calibri" charset="0"/>
              </a:rPr>
              <a:t>, </a:t>
            </a:r>
            <a:r>
              <a:rPr lang="en-US" sz="1800" dirty="0" smtClean="0">
                <a:latin typeface="Calibri" charset="0"/>
                <a:cs typeface="Calibri" charset="0"/>
              </a:rPr>
              <a:t>university student tours, etc</a:t>
            </a:r>
            <a:r>
              <a:rPr lang="en-US" sz="1800" dirty="0">
                <a:latin typeface="Calibri" charset="0"/>
                <a:cs typeface="Calibri" charset="0"/>
              </a:rPr>
              <a:t>.</a:t>
            </a:r>
          </a:p>
          <a:p>
            <a:pPr marL="1257300" lvl="2" indent="-342900" eaLnBrk="1" fontAlgn="auto" hangingPunct="1">
              <a:spcBef>
                <a:spcPts val="0"/>
              </a:spcBef>
              <a:spcAft>
                <a:spcPts val="0"/>
              </a:spcAft>
              <a:buSzPct val="65000"/>
              <a:buFont typeface="Courier New" panose="02070309020205020404" pitchFamily="49" charset="0"/>
              <a:buChar char="o"/>
              <a:defRPr/>
            </a:pPr>
            <a:r>
              <a:rPr lang="en-US" sz="1800" dirty="0" smtClean="0">
                <a:latin typeface="Calibri" charset="0"/>
                <a:cs typeface="Calibri" charset="0"/>
              </a:rPr>
              <a:t>Describe your role, relationship and responsibilities within each service area.  </a:t>
            </a:r>
            <a:r>
              <a:rPr lang="en-US" sz="1800" dirty="0" smtClean="0">
                <a:solidFill>
                  <a:srgbClr val="0914FF"/>
                </a:solidFill>
                <a:latin typeface="Calibri" charset="0"/>
                <a:cs typeface="Calibri" charset="0"/>
              </a:rPr>
              <a:t>Indicate who benefited</a:t>
            </a:r>
            <a:endParaRPr lang="en-US" sz="1800" dirty="0">
              <a:solidFill>
                <a:srgbClr val="0914FF"/>
              </a:solidFill>
              <a:latin typeface="Calibri" charset="0"/>
              <a:cs typeface="Calibri" charset="0"/>
            </a:endParaRPr>
          </a:p>
          <a:p>
            <a:pPr lvl="1" eaLnBrk="1" fontAlgn="auto" hangingPunct="1">
              <a:spcBef>
                <a:spcPts val="0"/>
              </a:spcBef>
              <a:spcAft>
                <a:spcPts val="0"/>
              </a:spcAft>
              <a:buFont typeface="Wingdings" charset="2"/>
              <a:buChar char="Ø"/>
              <a:defRPr/>
            </a:pPr>
            <a:endParaRPr lang="en-US" sz="1800" dirty="0">
              <a:latin typeface="Calibri" charset="0"/>
              <a:cs typeface="Calibri" charset="0"/>
            </a:endParaRPr>
          </a:p>
          <a:p>
            <a:pPr lvl="1" eaLnBrk="1" fontAlgn="auto" hangingPunct="1">
              <a:spcBef>
                <a:spcPts val="0"/>
              </a:spcBef>
              <a:spcAft>
                <a:spcPts val="0"/>
              </a:spcAft>
              <a:buSzPct val="65000"/>
              <a:buFont typeface="Wingdings" pitchFamily="2" charset="2"/>
              <a:buChar char="q"/>
              <a:defRPr/>
            </a:pPr>
            <a:r>
              <a:rPr lang="en-US" sz="1800" dirty="0">
                <a:latin typeface="Calibri" charset="0"/>
                <a:cs typeface="Calibri" charset="0"/>
              </a:rPr>
              <a:t>Public </a:t>
            </a:r>
            <a:r>
              <a:rPr lang="en-US" sz="1800" dirty="0" smtClean="0">
                <a:latin typeface="Calibri" charset="0"/>
                <a:cs typeface="Calibri" charset="0"/>
              </a:rPr>
              <a:t>Service such as:</a:t>
            </a:r>
            <a:endParaRPr lang="en-US" sz="1800" dirty="0">
              <a:latin typeface="Calibri" charset="0"/>
              <a:cs typeface="Calibri" charset="0"/>
            </a:endParaRPr>
          </a:p>
          <a:p>
            <a:pPr marL="1371600" lvl="2" indent="-457200" eaLnBrk="1" fontAlgn="auto" hangingPunct="1">
              <a:spcBef>
                <a:spcPts val="0"/>
              </a:spcBef>
              <a:spcAft>
                <a:spcPts val="0"/>
              </a:spcAft>
              <a:buSzPct val="65000"/>
              <a:buFont typeface="Courier New" panose="02070309020205020404" pitchFamily="49" charset="0"/>
              <a:buChar char="o"/>
              <a:defRPr/>
            </a:pPr>
            <a:r>
              <a:rPr lang="en-US" sz="1800" dirty="0">
                <a:latin typeface="Calibri" charset="0"/>
                <a:cs typeface="Calibri" charset="0"/>
              </a:rPr>
              <a:t>Activities and events in which you used your professional expertise to benefit groups or efforts outside the University. </a:t>
            </a:r>
            <a:endParaRPr lang="en-US" sz="1800" dirty="0" smtClean="0">
              <a:latin typeface="Calibri" charset="0"/>
              <a:cs typeface="Calibri" charset="0"/>
            </a:endParaRPr>
          </a:p>
          <a:p>
            <a:pPr marL="1371600" lvl="2" indent="-457200" eaLnBrk="1" fontAlgn="auto" hangingPunct="1">
              <a:spcBef>
                <a:spcPts val="0"/>
              </a:spcBef>
              <a:spcAft>
                <a:spcPts val="0"/>
              </a:spcAft>
              <a:buSzPct val="65000"/>
              <a:buFont typeface="Courier New" panose="02070309020205020404" pitchFamily="49" charset="0"/>
              <a:buChar char="o"/>
              <a:defRPr/>
            </a:pPr>
            <a:r>
              <a:rPr lang="en-US" sz="1800" dirty="0" smtClean="0">
                <a:latin typeface="Calibri" charset="0"/>
                <a:cs typeface="Calibri" charset="0"/>
              </a:rPr>
              <a:t>Describe your role, relationship and responsibilities within each service area.  </a:t>
            </a:r>
            <a:r>
              <a:rPr lang="en-US" sz="1800" dirty="0" smtClean="0">
                <a:solidFill>
                  <a:srgbClr val="0914FF"/>
                </a:solidFill>
                <a:latin typeface="Calibri" charset="0"/>
                <a:cs typeface="Calibri" charset="0"/>
              </a:rPr>
              <a:t>Indicate who benefited</a:t>
            </a:r>
          </a:p>
          <a:p>
            <a:pPr marL="1370013" lvl="2" indent="-457200" eaLnBrk="1" fontAlgn="auto" hangingPunct="1">
              <a:spcBef>
                <a:spcPts val="0"/>
              </a:spcBef>
              <a:spcAft>
                <a:spcPts val="0"/>
              </a:spcAft>
              <a:buSzPct val="65000"/>
              <a:buFont typeface="Courier New" panose="02070309020205020404" pitchFamily="49" charset="0"/>
              <a:buChar char="o"/>
              <a:defRPr/>
            </a:pPr>
            <a:r>
              <a:rPr lang="en-US" sz="1800" dirty="0">
                <a:latin typeface="Calibri" charset="0"/>
                <a:cs typeface="Calibri" charset="0"/>
              </a:rPr>
              <a:t>A</a:t>
            </a:r>
            <a:r>
              <a:rPr lang="en-US" sz="1800" dirty="0" smtClean="0">
                <a:latin typeface="Calibri" charset="0"/>
                <a:cs typeface="Calibri" charset="0"/>
              </a:rPr>
              <a:t>ctivities </a:t>
            </a:r>
            <a:r>
              <a:rPr lang="en-US" sz="1800" dirty="0">
                <a:latin typeface="Calibri" charset="0"/>
                <a:cs typeface="Calibri" charset="0"/>
              </a:rPr>
              <a:t>listed here should relate to your field of expertise or your ANR </a:t>
            </a:r>
            <a:r>
              <a:rPr lang="en-US" sz="1800" dirty="0" smtClean="0">
                <a:latin typeface="Calibri" charset="0"/>
                <a:cs typeface="Calibri" charset="0"/>
              </a:rPr>
              <a:t>assignment</a:t>
            </a:r>
            <a:r>
              <a:rPr lang="en-US" sz="1800" dirty="0">
                <a:latin typeface="Calibri" charset="0"/>
                <a:cs typeface="Calibri" charset="0"/>
              </a:rPr>
              <a:t>.</a:t>
            </a:r>
          </a:p>
        </p:txBody>
      </p:sp>
    </p:spTree>
    <p:extLst>
      <p:ext uri="{BB962C8B-B14F-4D97-AF65-F5344CB8AC3E}">
        <p14:creationId xmlns:p14="http://schemas.microsoft.com/office/powerpoint/2010/main" val="79932113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6"/>
          <p:cNvSpPr>
            <a:spLocks noGrp="1" noChangeArrowheads="1"/>
          </p:cNvSpPr>
          <p:nvPr>
            <p:ph type="title" idx="4294967295"/>
          </p:nvPr>
        </p:nvSpPr>
        <p:spPr>
          <a:xfrm>
            <a:off x="928047" y="229464"/>
            <a:ext cx="7177728" cy="609600"/>
          </a:xfrm>
        </p:spPr>
        <p:txBody>
          <a:bodyPr/>
          <a:lstStyle/>
          <a:p>
            <a:pPr eaLnBrk="1" hangingPunct="1"/>
            <a:r>
              <a:rPr lang="en-US" sz="3600" dirty="0" smtClean="0">
                <a:solidFill>
                  <a:srgbClr val="1740C3"/>
                </a:solidFill>
              </a:rPr>
              <a:t>Affirmative Action (AA)</a:t>
            </a:r>
          </a:p>
        </p:txBody>
      </p:sp>
      <p:sp>
        <p:nvSpPr>
          <p:cNvPr id="144391" name="Rectangle 7"/>
          <p:cNvSpPr>
            <a:spLocks noGrp="1" noChangeArrowheads="1"/>
          </p:cNvSpPr>
          <p:nvPr>
            <p:ph type="body" idx="4294967295"/>
          </p:nvPr>
        </p:nvSpPr>
        <p:spPr>
          <a:xfrm>
            <a:off x="471055" y="1052939"/>
            <a:ext cx="8021781" cy="4553803"/>
          </a:xfrm>
        </p:spPr>
        <p:txBody>
          <a:bodyPr rtlCol="0">
            <a:noAutofit/>
          </a:bodyPr>
          <a:lstStyle/>
          <a:p>
            <a:pPr fontAlgn="auto">
              <a:lnSpc>
                <a:spcPct val="120000"/>
              </a:lnSpc>
              <a:spcBef>
                <a:spcPts val="0"/>
              </a:spcBef>
              <a:spcAft>
                <a:spcPts val="1800"/>
              </a:spcAft>
              <a:defRPr/>
            </a:pPr>
            <a:r>
              <a:rPr lang="en-US" sz="2000" dirty="0" smtClean="0"/>
              <a:t>This is a place to describe your efforts and successes in reaching under-served audiences</a:t>
            </a:r>
          </a:p>
          <a:p>
            <a:pPr fontAlgn="auto">
              <a:lnSpc>
                <a:spcPct val="120000"/>
              </a:lnSpc>
              <a:spcBef>
                <a:spcPts val="0"/>
              </a:spcBef>
              <a:spcAft>
                <a:spcPts val="1800"/>
              </a:spcAft>
              <a:defRPr/>
            </a:pPr>
            <a:r>
              <a:rPr lang="en-US" sz="2000" dirty="0" smtClean="0"/>
              <a:t>Summarize your AA accomplishments as related to your position description</a:t>
            </a:r>
            <a:endParaRPr lang="en-US" sz="2000" dirty="0"/>
          </a:p>
          <a:p>
            <a:pPr fontAlgn="auto">
              <a:lnSpc>
                <a:spcPct val="120000"/>
              </a:lnSpc>
              <a:spcBef>
                <a:spcPts val="0"/>
              </a:spcBef>
              <a:spcAft>
                <a:spcPts val="1800"/>
              </a:spcAft>
              <a:defRPr/>
            </a:pPr>
            <a:r>
              <a:rPr lang="en-US" sz="2000" dirty="0" smtClean="0"/>
              <a:t>Discuss your primary and secondary clientele and specific AA goals and accomplishments</a:t>
            </a:r>
          </a:p>
          <a:p>
            <a:pPr fontAlgn="auto">
              <a:lnSpc>
                <a:spcPct val="120000"/>
              </a:lnSpc>
              <a:spcBef>
                <a:spcPts val="0"/>
              </a:spcBef>
              <a:spcAft>
                <a:spcPts val="1800"/>
              </a:spcAft>
              <a:defRPr/>
            </a:pPr>
            <a:r>
              <a:rPr lang="en-US" sz="2000" dirty="0" smtClean="0"/>
              <a:t>Limit this section to 1-4 paragraphs, but be descriptive</a:t>
            </a:r>
            <a:endParaRPr lang="en-US" sz="2000" dirty="0"/>
          </a:p>
          <a:p>
            <a:pPr fontAlgn="auto">
              <a:lnSpc>
                <a:spcPct val="120000"/>
              </a:lnSpc>
              <a:spcBef>
                <a:spcPts val="0"/>
              </a:spcBef>
              <a:spcAft>
                <a:spcPts val="1800"/>
              </a:spcAft>
              <a:defRPr/>
            </a:pPr>
            <a:r>
              <a:rPr lang="en-US" sz="2000" b="1" dirty="0" smtClean="0"/>
              <a:t>CASA records </a:t>
            </a:r>
            <a:r>
              <a:rPr lang="en-US" sz="2000" dirty="0" smtClean="0"/>
              <a:t>for CE Advisors and CE Specialists will be reviewed to ensure candidates achieved parity or demonstrated all reasonable effort</a:t>
            </a:r>
          </a:p>
        </p:txBody>
      </p:sp>
    </p:spTree>
    <p:extLst>
      <p:ext uri="{BB962C8B-B14F-4D97-AF65-F5344CB8AC3E}">
        <p14:creationId xmlns:p14="http://schemas.microsoft.com/office/powerpoint/2010/main" val="403749650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30402" name="Rectangle 2"/>
          <p:cNvSpPr>
            <a:spLocks noGrp="1" noChangeArrowheads="1"/>
          </p:cNvSpPr>
          <p:nvPr>
            <p:ph type="title" idx="4294967295"/>
          </p:nvPr>
        </p:nvSpPr>
        <p:spPr>
          <a:xfrm>
            <a:off x="906779" y="0"/>
            <a:ext cx="7228423" cy="514292"/>
          </a:xfrm>
        </p:spPr>
        <p:txBody>
          <a:bodyPr rtlCol="0">
            <a:normAutofit fontScale="90000"/>
          </a:bodyPr>
          <a:lstStyle/>
          <a:p>
            <a:pPr eaLnBrk="1" fontAlgn="auto" hangingPunct="1">
              <a:spcAft>
                <a:spcPts val="0"/>
              </a:spcAft>
              <a:defRPr/>
            </a:pPr>
            <a:r>
              <a:rPr lang="en-US" dirty="0" smtClean="0"/>
              <a:t>    </a:t>
            </a:r>
            <a:br>
              <a:rPr lang="en-US" dirty="0" smtClean="0"/>
            </a:br>
            <a:r>
              <a:rPr lang="en-US" sz="3600" dirty="0" smtClean="0">
                <a:solidFill>
                  <a:srgbClr val="1740C3"/>
                </a:solidFill>
                <a:latin typeface="+mn-lt"/>
              </a:rPr>
              <a:t>Required Elements of Your Bibliography</a:t>
            </a:r>
            <a:r>
              <a:rPr lang="en-US" sz="3600" dirty="0" smtClean="0">
                <a:solidFill>
                  <a:srgbClr val="1740C3"/>
                </a:solidFill>
              </a:rPr>
              <a:t/>
            </a:r>
            <a:br>
              <a:rPr lang="en-US" sz="3600" dirty="0" smtClean="0">
                <a:solidFill>
                  <a:srgbClr val="1740C3"/>
                </a:solidFill>
              </a:rPr>
            </a:br>
            <a:endParaRPr lang="en-US" sz="3600" dirty="0" smtClean="0">
              <a:solidFill>
                <a:srgbClr val="1740C3"/>
              </a:solidFill>
            </a:endParaRPr>
          </a:p>
        </p:txBody>
      </p:sp>
      <p:sp>
        <p:nvSpPr>
          <p:cNvPr id="230403" name="Rectangle 3"/>
          <p:cNvSpPr>
            <a:spLocks noGrp="1" noChangeArrowheads="1"/>
          </p:cNvSpPr>
          <p:nvPr>
            <p:ph type="body" idx="4294967295"/>
          </p:nvPr>
        </p:nvSpPr>
        <p:spPr>
          <a:xfrm>
            <a:off x="249383" y="583567"/>
            <a:ext cx="8617526" cy="5403386"/>
          </a:xfrm>
        </p:spPr>
        <p:txBody>
          <a:bodyPr rtlCol="0">
            <a:normAutofit fontScale="25000" lnSpcReduction="20000"/>
          </a:bodyPr>
          <a:lstStyle/>
          <a:p>
            <a:pPr>
              <a:lnSpc>
                <a:spcPct val="120000"/>
              </a:lnSpc>
              <a:spcBef>
                <a:spcPts val="0"/>
              </a:spcBef>
              <a:spcAft>
                <a:spcPts val="1200"/>
              </a:spcAft>
            </a:pPr>
            <a:r>
              <a:rPr lang="en-US" sz="6400" b="1" dirty="0" smtClean="0"/>
              <a:t>Description </a:t>
            </a:r>
            <a:r>
              <a:rPr lang="en-US" sz="6400" b="1" dirty="0"/>
              <a:t>of Your Organizational Method</a:t>
            </a:r>
          </a:p>
          <a:p>
            <a:pPr>
              <a:lnSpc>
                <a:spcPct val="120000"/>
              </a:lnSpc>
              <a:spcBef>
                <a:spcPts val="0"/>
              </a:spcBef>
              <a:spcAft>
                <a:spcPts val="1200"/>
              </a:spcAft>
            </a:pPr>
            <a:r>
              <a:rPr lang="en-US" sz="6400" b="1" dirty="0" smtClean="0"/>
              <a:t>Peer </a:t>
            </a:r>
            <a:r>
              <a:rPr lang="en-US" sz="6400" b="1" dirty="0"/>
              <a:t>Reviewed and Non-Peer Reviewed </a:t>
            </a:r>
            <a:r>
              <a:rPr lang="en-US" sz="6400" b="1" dirty="0" smtClean="0"/>
              <a:t>Sections</a:t>
            </a:r>
          </a:p>
          <a:p>
            <a:pPr lvl="1">
              <a:lnSpc>
                <a:spcPct val="120000"/>
              </a:lnSpc>
              <a:spcBef>
                <a:spcPts val="0"/>
              </a:spcBef>
              <a:spcAft>
                <a:spcPts val="0"/>
              </a:spcAft>
              <a:buFont typeface="Courier New" panose="02070309020205020404" pitchFamily="49" charset="0"/>
              <a:buChar char="o"/>
            </a:pPr>
            <a:r>
              <a:rPr lang="en-US" sz="6400" b="1" dirty="0" smtClean="0"/>
              <a:t>Peer Reviewed </a:t>
            </a:r>
            <a:r>
              <a:rPr lang="en-US" sz="6400" i="1" dirty="0" smtClean="0"/>
              <a:t>i.e. </a:t>
            </a:r>
            <a:r>
              <a:rPr lang="en-US" sz="6400" dirty="0" smtClean="0"/>
              <a:t>For the purposes of your PR, peer reviewed is defined as documents that are reviewed anonymously with the possibility of being rejected.  Peer reviewed publications includes books that are anonymously reviewed even though there may not be a possibility of rejection. </a:t>
            </a:r>
            <a:r>
              <a:rPr lang="en-US" sz="6400" dirty="0"/>
              <a:t>Peer-reviewed publications included must be those published in searchable, peer-reviewed </a:t>
            </a:r>
            <a:r>
              <a:rPr lang="en-US" sz="6400" dirty="0" smtClean="0"/>
              <a:t>journals.</a:t>
            </a:r>
            <a:endParaRPr lang="en-US" sz="6400" dirty="0"/>
          </a:p>
          <a:p>
            <a:pPr lvl="1">
              <a:lnSpc>
                <a:spcPct val="120000"/>
              </a:lnSpc>
              <a:spcBef>
                <a:spcPts val="0"/>
              </a:spcBef>
              <a:spcAft>
                <a:spcPts val="0"/>
              </a:spcAft>
              <a:buFont typeface="Courier New" panose="02070309020205020404" pitchFamily="49" charset="0"/>
              <a:buChar char="o"/>
            </a:pPr>
            <a:r>
              <a:rPr lang="en-US" sz="6400" b="1" dirty="0" smtClean="0"/>
              <a:t>Non-Peer Reviewed</a:t>
            </a:r>
          </a:p>
          <a:p>
            <a:pPr marL="857250" lvl="2" indent="0">
              <a:lnSpc>
                <a:spcPct val="120000"/>
              </a:lnSpc>
              <a:spcBef>
                <a:spcPts val="0"/>
              </a:spcBef>
              <a:spcAft>
                <a:spcPts val="0"/>
              </a:spcAft>
              <a:buNone/>
            </a:pPr>
            <a:r>
              <a:rPr lang="en-US" sz="6400" dirty="0" smtClean="0"/>
              <a:t>A </a:t>
            </a:r>
            <a:r>
              <a:rPr lang="en-US" sz="6400" dirty="0"/>
              <a:t>– Popular (articles, newsletters, stories, UC Delivers, </a:t>
            </a:r>
            <a:r>
              <a:rPr lang="en-US" sz="6400" dirty="0" smtClean="0"/>
              <a:t> social media sites, etc</a:t>
            </a:r>
            <a:r>
              <a:rPr lang="en-US" sz="6400" dirty="0"/>
              <a:t>.)</a:t>
            </a:r>
          </a:p>
          <a:p>
            <a:pPr marL="857250" lvl="2" indent="0">
              <a:lnSpc>
                <a:spcPct val="120000"/>
              </a:lnSpc>
              <a:spcBef>
                <a:spcPts val="0"/>
              </a:spcBef>
              <a:spcAft>
                <a:spcPts val="0"/>
              </a:spcAft>
              <a:buNone/>
            </a:pPr>
            <a:r>
              <a:rPr lang="en-US" sz="6400" dirty="0"/>
              <a:t>B – Technical (reports, curricula, and articles)</a:t>
            </a:r>
          </a:p>
          <a:p>
            <a:pPr marL="857250" lvl="2" indent="0">
              <a:lnSpc>
                <a:spcPct val="120000"/>
              </a:lnSpc>
              <a:spcBef>
                <a:spcPts val="0"/>
              </a:spcBef>
              <a:spcAft>
                <a:spcPts val="1200"/>
              </a:spcAft>
              <a:buNone/>
            </a:pPr>
            <a:r>
              <a:rPr lang="en-US" sz="6400" dirty="0"/>
              <a:t>C – Abstracts, other outreach materials</a:t>
            </a:r>
          </a:p>
          <a:p>
            <a:pPr>
              <a:lnSpc>
                <a:spcPct val="120000"/>
              </a:lnSpc>
              <a:spcBef>
                <a:spcPts val="0"/>
              </a:spcBef>
              <a:spcAft>
                <a:spcPts val="1200"/>
              </a:spcAft>
            </a:pPr>
            <a:r>
              <a:rPr lang="en-US" sz="6400" b="1" dirty="0"/>
              <a:t>Your </a:t>
            </a:r>
            <a:r>
              <a:rPr lang="en-US" sz="6400" b="1" dirty="0" smtClean="0"/>
              <a:t>Role </a:t>
            </a:r>
            <a:r>
              <a:rPr lang="en-US" sz="6400" dirty="0" smtClean="0"/>
              <a:t>- describe each multi-author citation identifying your activity role</a:t>
            </a:r>
            <a:endParaRPr lang="en-US" sz="6400" b="1" dirty="0" smtClean="0"/>
          </a:p>
          <a:p>
            <a:pPr>
              <a:lnSpc>
                <a:spcPct val="120000"/>
              </a:lnSpc>
              <a:spcBef>
                <a:spcPts val="0"/>
              </a:spcBef>
              <a:spcAft>
                <a:spcPts val="1200"/>
              </a:spcAft>
            </a:pPr>
            <a:r>
              <a:rPr lang="en-US" sz="6400" b="1" dirty="0" smtClean="0"/>
              <a:t>In Press – </a:t>
            </a:r>
            <a:r>
              <a:rPr lang="en-US" sz="6400" dirty="0" smtClean="0"/>
              <a:t>Upload letter of acceptance for any publication listed as “in press” but you can only take credit once for this publication (in press or when published)</a:t>
            </a:r>
            <a:endParaRPr lang="en-US" sz="6400" b="1" dirty="0" smtClean="0"/>
          </a:p>
          <a:p>
            <a:pPr lvl="0">
              <a:lnSpc>
                <a:spcPct val="120000"/>
              </a:lnSpc>
              <a:spcBef>
                <a:spcPts val="0"/>
              </a:spcBef>
              <a:spcAft>
                <a:spcPts val="1200"/>
              </a:spcAft>
            </a:pPr>
            <a:r>
              <a:rPr lang="en-US" sz="6400" b="1" dirty="0" smtClean="0"/>
              <a:t>Authorship - </a:t>
            </a:r>
            <a:r>
              <a:rPr lang="en-US" sz="6400" dirty="0"/>
              <a:t>While authorship of peer-reviewed publications is not currently required until Full Title rank, it is expected that Academic appointees will demonstrate academic growth and move towards balance in all criteria area over time, therefore peer reviewed publications remain increasingly important as you progress in rank and step.  </a:t>
            </a:r>
            <a:endParaRPr lang="en-US" sz="4900" b="1" dirty="0" smtClean="0"/>
          </a:p>
          <a:p>
            <a:pPr eaLnBrk="1" fontAlgn="auto" hangingPunct="1">
              <a:lnSpc>
                <a:spcPct val="90000"/>
              </a:lnSpc>
              <a:spcAft>
                <a:spcPts val="0"/>
              </a:spcAft>
              <a:buFont typeface="Wingdings" pitchFamily="-111" charset="2"/>
              <a:buChar char="Ø"/>
              <a:defRPr/>
            </a:pPr>
            <a:endParaRPr lang="en-US" sz="2000" dirty="0" smtClean="0">
              <a:solidFill>
                <a:srgbClr val="FF0000"/>
              </a:solidFill>
            </a:endParaRPr>
          </a:p>
        </p:txBody>
      </p:sp>
    </p:spTree>
    <p:extLst>
      <p:ext uri="{BB962C8B-B14F-4D97-AF65-F5344CB8AC3E}">
        <p14:creationId xmlns:p14="http://schemas.microsoft.com/office/powerpoint/2010/main" val="208595688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idx="4294967295"/>
          </p:nvPr>
        </p:nvSpPr>
        <p:spPr>
          <a:xfrm>
            <a:off x="914400" y="304800"/>
            <a:ext cx="7345680" cy="914400"/>
          </a:xfrm>
        </p:spPr>
        <p:txBody>
          <a:bodyPr/>
          <a:lstStyle/>
          <a:p>
            <a:pPr eaLnBrk="1" hangingPunct="1"/>
            <a:r>
              <a:rPr lang="en-US" sz="3600" dirty="0" smtClean="0">
                <a:solidFill>
                  <a:srgbClr val="1740C3"/>
                </a:solidFill>
              </a:rPr>
              <a:t>Project Summary Table</a:t>
            </a:r>
          </a:p>
        </p:txBody>
      </p:sp>
      <p:sp>
        <p:nvSpPr>
          <p:cNvPr id="63491" name="Content Placeholder 2"/>
          <p:cNvSpPr>
            <a:spLocks noGrp="1"/>
          </p:cNvSpPr>
          <p:nvPr>
            <p:ph idx="4294967295"/>
          </p:nvPr>
        </p:nvSpPr>
        <p:spPr>
          <a:xfrm>
            <a:off x="775850" y="1465273"/>
            <a:ext cx="7345680" cy="4321791"/>
          </a:xfrm>
        </p:spPr>
        <p:txBody>
          <a:bodyPr/>
          <a:lstStyle/>
          <a:p>
            <a:pPr>
              <a:spcBef>
                <a:spcPts val="0"/>
              </a:spcBef>
              <a:spcAft>
                <a:spcPts val="1800"/>
              </a:spcAft>
            </a:pPr>
            <a:r>
              <a:rPr lang="en-US" sz="2400" dirty="0" smtClean="0"/>
              <a:t>Use the themes/goals you used to organize your Program Summary.</a:t>
            </a:r>
          </a:p>
          <a:p>
            <a:pPr>
              <a:spcBef>
                <a:spcPts val="0"/>
              </a:spcBef>
              <a:spcAft>
                <a:spcPts val="1800"/>
              </a:spcAft>
            </a:pPr>
            <a:r>
              <a:rPr lang="en-US" sz="2400" dirty="0" smtClean="0"/>
              <a:t> List projects, including the ones that do not have specific grants or financial support. </a:t>
            </a:r>
          </a:p>
          <a:p>
            <a:pPr>
              <a:spcBef>
                <a:spcPts val="0"/>
              </a:spcBef>
              <a:spcAft>
                <a:spcPts val="1800"/>
              </a:spcAft>
            </a:pPr>
            <a:r>
              <a:rPr lang="en-US" sz="2400" dirty="0" smtClean="0"/>
              <a:t>Include: title of project and duration; your role; first initial and last name and institutional affiliation of collaborators; amount of support and its duration (and type if other than money); and the funding source</a:t>
            </a:r>
            <a:r>
              <a:rPr lang="en-US" sz="2800" dirty="0" smtClean="0"/>
              <a:t>.</a:t>
            </a:r>
          </a:p>
        </p:txBody>
      </p:sp>
    </p:spTree>
    <p:extLst>
      <p:ext uri="{BB962C8B-B14F-4D97-AF65-F5344CB8AC3E}">
        <p14:creationId xmlns:p14="http://schemas.microsoft.com/office/powerpoint/2010/main" val="174576243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idx="4294967295"/>
          </p:nvPr>
        </p:nvSpPr>
        <p:spPr>
          <a:xfrm>
            <a:off x="859809" y="413188"/>
            <a:ext cx="7391400" cy="868362"/>
          </a:xfrm>
        </p:spPr>
        <p:txBody>
          <a:bodyPr rtlCol="0">
            <a:normAutofit fontScale="90000"/>
          </a:bodyPr>
          <a:lstStyle/>
          <a:p>
            <a:pPr eaLnBrk="1" fontAlgn="auto" hangingPunct="1">
              <a:spcAft>
                <a:spcPts val="0"/>
              </a:spcAft>
              <a:defRPr/>
            </a:pPr>
            <a:r>
              <a:rPr lang="en-US" sz="4000" dirty="0" smtClean="0"/>
              <a:t/>
            </a:r>
            <a:br>
              <a:rPr lang="en-US" sz="4000" dirty="0" smtClean="0"/>
            </a:br>
            <a:r>
              <a:rPr lang="en-US" sz="4000" dirty="0" smtClean="0">
                <a:solidFill>
                  <a:srgbClr val="1740C3"/>
                </a:solidFill>
              </a:rPr>
              <a:t>Extension Activities Table </a:t>
            </a:r>
            <a:br>
              <a:rPr lang="en-US" sz="4000" dirty="0" smtClean="0">
                <a:solidFill>
                  <a:srgbClr val="1740C3"/>
                </a:solidFill>
              </a:rPr>
            </a:br>
            <a:endParaRPr lang="en-US" sz="4000" dirty="0" smtClean="0">
              <a:solidFill>
                <a:srgbClr val="1740C3"/>
              </a:solidFill>
            </a:endParaRPr>
          </a:p>
        </p:txBody>
      </p:sp>
      <p:sp>
        <p:nvSpPr>
          <p:cNvPr id="64515" name="Rectangle 7"/>
          <p:cNvSpPr>
            <a:spLocks noGrp="1" noChangeArrowheads="1"/>
          </p:cNvSpPr>
          <p:nvPr>
            <p:ph type="body" sz="half" idx="4294967295"/>
          </p:nvPr>
        </p:nvSpPr>
        <p:spPr>
          <a:xfrm>
            <a:off x="776679" y="1468585"/>
            <a:ext cx="7751928" cy="3581400"/>
          </a:xfrm>
        </p:spPr>
        <p:txBody>
          <a:bodyPr/>
          <a:lstStyle/>
          <a:p>
            <a:pPr>
              <a:spcBef>
                <a:spcPts val="0"/>
              </a:spcBef>
              <a:spcAft>
                <a:spcPts val="1800"/>
              </a:spcAft>
              <a:tabLst>
                <a:tab pos="3144838" algn="l"/>
              </a:tabLst>
            </a:pPr>
            <a:r>
              <a:rPr lang="en-US" sz="2400" dirty="0" smtClean="0"/>
              <a:t>Only list activities directly related to your program clientele. </a:t>
            </a:r>
          </a:p>
          <a:p>
            <a:pPr>
              <a:spcBef>
                <a:spcPts val="0"/>
              </a:spcBef>
              <a:spcAft>
                <a:spcPts val="1800"/>
              </a:spcAft>
              <a:tabLst>
                <a:tab pos="3144838" algn="l"/>
              </a:tabLst>
            </a:pPr>
            <a:r>
              <a:rPr lang="en-US" sz="2400" dirty="0" smtClean="0"/>
              <a:t>List activities for non-clientele groups (e.g. students, foreign visitors, scientific colleagues) in Professional Competence or University and Public Service sections.</a:t>
            </a:r>
          </a:p>
          <a:p>
            <a:pPr>
              <a:spcBef>
                <a:spcPts val="0"/>
              </a:spcBef>
              <a:spcAft>
                <a:spcPts val="1800"/>
              </a:spcAft>
              <a:tabLst>
                <a:tab pos="3144838" algn="l"/>
              </a:tabLst>
            </a:pPr>
            <a:r>
              <a:rPr lang="en-US" sz="2400" dirty="0" smtClean="0"/>
              <a:t>Format examples appear in E-Book.</a:t>
            </a:r>
          </a:p>
          <a:p>
            <a:pPr eaLnBrk="1" hangingPunct="1">
              <a:buFont typeface="Wingdings" pitchFamily="2" charset="2"/>
              <a:buChar char="Ø"/>
              <a:tabLst>
                <a:tab pos="3144838" algn="l"/>
              </a:tabLst>
            </a:pPr>
            <a:endParaRPr lang="en-US" dirty="0" smtClean="0"/>
          </a:p>
        </p:txBody>
      </p:sp>
    </p:spTree>
    <p:extLst>
      <p:ext uri="{BB962C8B-B14F-4D97-AF65-F5344CB8AC3E}">
        <p14:creationId xmlns:p14="http://schemas.microsoft.com/office/powerpoint/2010/main" val="136523801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900752" y="274638"/>
            <a:ext cx="7369791" cy="1143000"/>
          </a:xfrm>
        </p:spPr>
        <p:txBody>
          <a:bodyPr/>
          <a:lstStyle/>
          <a:p>
            <a:r>
              <a:rPr lang="en-US" sz="3600" dirty="0" smtClean="0">
                <a:solidFill>
                  <a:srgbClr val="1740C3"/>
                </a:solidFill>
              </a:rPr>
              <a:t> Goals for the Coming Year</a:t>
            </a:r>
          </a:p>
        </p:txBody>
      </p:sp>
      <p:sp>
        <p:nvSpPr>
          <p:cNvPr id="55299" name="Content Placeholder 2"/>
          <p:cNvSpPr>
            <a:spLocks noGrp="1"/>
          </p:cNvSpPr>
          <p:nvPr>
            <p:ph idx="1"/>
          </p:nvPr>
        </p:nvSpPr>
        <p:spPr>
          <a:xfrm>
            <a:off x="776057" y="1600200"/>
            <a:ext cx="7369791" cy="3816350"/>
          </a:xfrm>
        </p:spPr>
        <p:txBody>
          <a:bodyPr/>
          <a:lstStyle/>
          <a:p>
            <a:pPr>
              <a:spcBef>
                <a:spcPts val="0"/>
              </a:spcBef>
              <a:spcAft>
                <a:spcPts val="1800"/>
              </a:spcAft>
            </a:pPr>
            <a:r>
              <a:rPr lang="en-US" sz="2400" dirty="0" smtClean="0"/>
              <a:t>Projects you intend to accomplish in the coming year</a:t>
            </a:r>
          </a:p>
          <a:p>
            <a:pPr>
              <a:spcBef>
                <a:spcPts val="0"/>
              </a:spcBef>
              <a:spcAft>
                <a:spcPts val="1800"/>
              </a:spcAft>
            </a:pPr>
            <a:r>
              <a:rPr lang="en-US" sz="2400" dirty="0" smtClean="0"/>
              <a:t>Anticipated collaborators </a:t>
            </a:r>
          </a:p>
          <a:p>
            <a:pPr>
              <a:spcBef>
                <a:spcPts val="0"/>
              </a:spcBef>
              <a:spcAft>
                <a:spcPts val="1800"/>
              </a:spcAft>
            </a:pPr>
            <a:r>
              <a:rPr lang="en-US" sz="2400" dirty="0" smtClean="0"/>
              <a:t>Anticipated outcomes in each criteria area, including specific Affirmative Action goals.</a:t>
            </a:r>
          </a:p>
          <a:p>
            <a:pPr>
              <a:spcBef>
                <a:spcPts val="0"/>
              </a:spcBef>
              <a:spcAft>
                <a:spcPts val="1800"/>
              </a:spcAft>
            </a:pPr>
            <a:r>
              <a:rPr lang="en-US" sz="2400" dirty="0" smtClean="0"/>
              <a:t>What needs to be accomplished to advance?</a:t>
            </a:r>
          </a:p>
          <a:p>
            <a:endParaRPr lang="en-US" dirty="0" smtClean="0"/>
          </a:p>
        </p:txBody>
      </p:sp>
    </p:spTree>
    <p:extLst>
      <p:ext uri="{BB962C8B-B14F-4D97-AF65-F5344CB8AC3E}">
        <p14:creationId xmlns:p14="http://schemas.microsoft.com/office/powerpoint/2010/main" val="224697035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40642" name="Rectangle 2"/>
          <p:cNvSpPr>
            <a:spLocks noGrp="1" noChangeArrowheads="1"/>
          </p:cNvSpPr>
          <p:nvPr>
            <p:ph type="title" idx="4294967295"/>
          </p:nvPr>
        </p:nvSpPr>
        <p:spPr>
          <a:xfrm>
            <a:off x="859809" y="380574"/>
            <a:ext cx="7315200" cy="563563"/>
          </a:xfrm>
        </p:spPr>
        <p:txBody>
          <a:bodyPr rtlCol="0">
            <a:noAutofit/>
          </a:bodyPr>
          <a:lstStyle/>
          <a:p>
            <a:pPr eaLnBrk="1" fontAlgn="auto" hangingPunct="1">
              <a:spcAft>
                <a:spcPts val="0"/>
              </a:spcAft>
              <a:defRPr/>
            </a:pPr>
            <a:r>
              <a:rPr lang="en-US" sz="3200" dirty="0" smtClean="0"/>
              <a:t> </a:t>
            </a:r>
            <a:r>
              <a:rPr lang="en-US" sz="3600" dirty="0" smtClean="0">
                <a:solidFill>
                  <a:srgbClr val="1740C3"/>
                </a:solidFill>
              </a:rPr>
              <a:t>Letters of Evaluation</a:t>
            </a:r>
            <a:br>
              <a:rPr lang="en-US" sz="3600" dirty="0" smtClean="0">
                <a:solidFill>
                  <a:srgbClr val="1740C3"/>
                </a:solidFill>
              </a:rPr>
            </a:br>
            <a:endParaRPr lang="en-US" sz="3600" dirty="0" smtClean="0">
              <a:solidFill>
                <a:srgbClr val="1740C3"/>
              </a:solidFill>
            </a:endParaRPr>
          </a:p>
        </p:txBody>
      </p:sp>
      <p:sp>
        <p:nvSpPr>
          <p:cNvPr id="240643" name="Rectangle 3"/>
          <p:cNvSpPr>
            <a:spLocks noGrp="1" noChangeArrowheads="1"/>
          </p:cNvSpPr>
          <p:nvPr>
            <p:ph type="body" sz="half" idx="4294967295"/>
          </p:nvPr>
        </p:nvSpPr>
        <p:spPr>
          <a:xfrm>
            <a:off x="193965" y="791859"/>
            <a:ext cx="8950036" cy="4663440"/>
          </a:xfrm>
        </p:spPr>
        <p:txBody>
          <a:bodyPr rtlCol="0">
            <a:noAutofit/>
          </a:bodyPr>
          <a:lstStyle/>
          <a:p>
            <a:pPr eaLnBrk="1" fontAlgn="auto" hangingPunct="1">
              <a:spcBef>
                <a:spcPts val="0"/>
              </a:spcBef>
              <a:spcAft>
                <a:spcPts val="600"/>
              </a:spcAft>
              <a:defRPr/>
            </a:pPr>
            <a:r>
              <a:rPr lang="en-US" sz="2000" dirty="0" smtClean="0"/>
              <a:t>Needed for: </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Definite Term to Indefinite Status</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Every 6 years, Academic Coordinators and Academic Administrator are required to solicit letters of evaluation</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Promotions</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Accelerations</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Merits CE Advisor FT VII - Above Scale (CE Advisors/CE Specialists)</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Merits Research &amp; Project Scientist FT VI  - Above Scale &amp; Specialist AS</a:t>
            </a:r>
          </a:p>
          <a:p>
            <a:pPr eaLnBrk="1" fontAlgn="auto" hangingPunct="1">
              <a:spcBef>
                <a:spcPts val="0"/>
              </a:spcBef>
              <a:spcAft>
                <a:spcPts val="600"/>
              </a:spcAft>
              <a:defRPr/>
            </a:pPr>
            <a:r>
              <a:rPr lang="en-US" sz="2000" dirty="0" smtClean="0"/>
              <a:t>Candidate provides names of up to </a:t>
            </a:r>
            <a:r>
              <a:rPr lang="en-US" sz="2000" dirty="0" smtClean="0">
                <a:solidFill>
                  <a:srgbClr val="FF0000"/>
                </a:solidFill>
              </a:rPr>
              <a:t>6</a:t>
            </a:r>
            <a:r>
              <a:rPr lang="en-US" sz="2000" dirty="0" smtClean="0"/>
              <a:t> references. It is </a:t>
            </a:r>
            <a:r>
              <a:rPr lang="en-US" sz="2000" dirty="0"/>
              <a:t>r</a:t>
            </a:r>
            <a:r>
              <a:rPr lang="en-US" sz="2000" dirty="0" smtClean="0"/>
              <a:t>ecommend that you seek both internal and external references who understand your program.</a:t>
            </a:r>
          </a:p>
          <a:p>
            <a:pPr eaLnBrk="1" fontAlgn="auto" hangingPunct="1">
              <a:spcBef>
                <a:spcPts val="0"/>
              </a:spcBef>
              <a:spcAft>
                <a:spcPts val="600"/>
              </a:spcAft>
              <a:defRPr/>
            </a:pPr>
            <a:r>
              <a:rPr lang="en-US" sz="2000" dirty="0" smtClean="0"/>
              <a:t>Supervisor uses these and may add ones of their own. </a:t>
            </a:r>
          </a:p>
          <a:p>
            <a:pPr eaLnBrk="1" fontAlgn="auto" hangingPunct="1">
              <a:spcBef>
                <a:spcPts val="0"/>
              </a:spcBef>
              <a:spcAft>
                <a:spcPts val="600"/>
              </a:spcAft>
              <a:defRPr/>
            </a:pPr>
            <a:r>
              <a:rPr lang="en-US" sz="2000" dirty="0" smtClean="0"/>
              <a:t>All letters received are included with dossier.</a:t>
            </a:r>
          </a:p>
          <a:p>
            <a:pPr eaLnBrk="1" fontAlgn="auto" hangingPunct="1">
              <a:spcBef>
                <a:spcPts val="0"/>
              </a:spcBef>
              <a:spcAft>
                <a:spcPts val="600"/>
              </a:spcAft>
              <a:defRPr/>
            </a:pPr>
            <a:r>
              <a:rPr lang="en-US" sz="2000" dirty="0" smtClean="0"/>
              <a:t>Candidates will not see the letters.</a:t>
            </a:r>
          </a:p>
          <a:p>
            <a:pPr eaLnBrk="1" fontAlgn="auto" hangingPunct="1">
              <a:spcBef>
                <a:spcPts val="0"/>
              </a:spcBef>
              <a:spcAft>
                <a:spcPts val="600"/>
              </a:spcAft>
              <a:defRPr/>
            </a:pPr>
            <a:r>
              <a:rPr lang="en-US" sz="2000" dirty="0" smtClean="0"/>
              <a:t>Names must be entered online prior to </a:t>
            </a:r>
            <a:r>
              <a:rPr lang="en-US" sz="2000" b="1" dirty="0" smtClean="0"/>
              <a:t>January 16th</a:t>
            </a:r>
            <a:r>
              <a:rPr lang="en-US" sz="2000" dirty="0" smtClean="0"/>
              <a:t>. Supervisors will send out automated requests for confidential letters of evaluation.</a:t>
            </a:r>
          </a:p>
          <a:p>
            <a:pPr lvl="1" eaLnBrk="1" fontAlgn="auto" hangingPunct="1">
              <a:spcAft>
                <a:spcPts val="600"/>
              </a:spcAft>
              <a:buFont typeface="Wingdings" pitchFamily="2" charset="2"/>
              <a:buChar char="Ø"/>
              <a:defRPr/>
            </a:pPr>
            <a:endParaRPr lang="en-US" sz="2000" dirty="0" smtClean="0"/>
          </a:p>
        </p:txBody>
      </p:sp>
    </p:spTree>
    <p:extLst>
      <p:ext uri="{BB962C8B-B14F-4D97-AF65-F5344CB8AC3E}">
        <p14:creationId xmlns:p14="http://schemas.microsoft.com/office/powerpoint/2010/main" val="385515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929640" y="287043"/>
            <a:ext cx="7315200" cy="1096962"/>
          </a:xfrm>
        </p:spPr>
        <p:txBody>
          <a:bodyPr/>
          <a:lstStyle/>
          <a:p>
            <a:r>
              <a:rPr lang="en-US" sz="3600" dirty="0">
                <a:solidFill>
                  <a:srgbClr val="1740C3"/>
                </a:solidFill>
                <a:ea typeface="ＭＳ Ｐゴシック"/>
                <a:cs typeface="ＭＳ Ｐゴシック"/>
              </a:rPr>
              <a:t>Peer Review Committee (PRC)</a:t>
            </a:r>
          </a:p>
        </p:txBody>
      </p:sp>
      <p:sp>
        <p:nvSpPr>
          <p:cNvPr id="12291" name="Rectangle 3"/>
          <p:cNvSpPr>
            <a:spLocks noGrp="1" noChangeArrowheads="1"/>
          </p:cNvSpPr>
          <p:nvPr>
            <p:ph type="body" idx="4294967295"/>
          </p:nvPr>
        </p:nvSpPr>
        <p:spPr>
          <a:xfrm>
            <a:off x="308753" y="1328865"/>
            <a:ext cx="8063345" cy="4524801"/>
          </a:xfrm>
        </p:spPr>
        <p:txBody>
          <a:bodyPr/>
          <a:lstStyle/>
          <a:p>
            <a:pPr lvl="1">
              <a:lnSpc>
                <a:spcPct val="90000"/>
              </a:lnSpc>
              <a:buFont typeface="Arial" panose="020B0604020202020204" pitchFamily="34" charset="0"/>
              <a:buChar char="•"/>
            </a:pPr>
            <a:r>
              <a:rPr lang="en-US" sz="2400" dirty="0" smtClean="0"/>
              <a:t>Peer Review Committee (PRC) process chaired by Vice Provost of Cooperative Extension, and composed of ten (10) peers:</a:t>
            </a:r>
          </a:p>
          <a:p>
            <a:pPr lvl="2">
              <a:lnSpc>
                <a:spcPct val="90000"/>
              </a:lnSpc>
            </a:pPr>
            <a:r>
              <a:rPr lang="en-US" i="1" dirty="0" smtClean="0">
                <a:solidFill>
                  <a:srgbClr val="1740C3"/>
                </a:solidFill>
              </a:rPr>
              <a:t>Ben Faber, Kevin Day, Fe Moncloa, Jim Downer, Richard Smith, Gemma Miner and Mark Hoddle plus 3 new members to be added</a:t>
            </a:r>
          </a:p>
          <a:p>
            <a:pPr lvl="1">
              <a:lnSpc>
                <a:spcPct val="90000"/>
              </a:lnSpc>
              <a:buFont typeface="Arial" panose="020B0604020202020204" pitchFamily="34" charset="0"/>
              <a:buChar char="•"/>
            </a:pPr>
            <a:r>
              <a:rPr lang="en-US" sz="2400" dirty="0" smtClean="0"/>
              <a:t>Reviews terms, merits, promotions, accelerations, and upper level merits as well as any special cases upon request of the candidate or supervisor.</a:t>
            </a:r>
          </a:p>
        </p:txBody>
      </p:sp>
    </p:spTree>
    <p:extLst>
      <p:ext uri="{BB962C8B-B14F-4D97-AF65-F5344CB8AC3E}">
        <p14:creationId xmlns:p14="http://schemas.microsoft.com/office/powerpoint/2010/main" val="279105397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40642" name="Rectangle 2"/>
          <p:cNvSpPr>
            <a:spLocks noGrp="1" noChangeArrowheads="1"/>
          </p:cNvSpPr>
          <p:nvPr>
            <p:ph type="title" idx="4294967295"/>
          </p:nvPr>
        </p:nvSpPr>
        <p:spPr>
          <a:xfrm>
            <a:off x="906084" y="424798"/>
            <a:ext cx="7199649" cy="563563"/>
          </a:xfrm>
        </p:spPr>
        <p:txBody>
          <a:bodyPr rtlCol="0">
            <a:normAutofit fontScale="90000"/>
          </a:bodyPr>
          <a:lstStyle/>
          <a:p>
            <a:pPr eaLnBrk="1" fontAlgn="auto" hangingPunct="1">
              <a:spcAft>
                <a:spcPts val="0"/>
              </a:spcAft>
              <a:defRPr/>
            </a:pPr>
            <a:r>
              <a:rPr lang="en-US" sz="5400" dirty="0" smtClean="0"/>
              <a:t> </a:t>
            </a:r>
            <a:r>
              <a:rPr lang="en-US" sz="4000" dirty="0" smtClean="0">
                <a:solidFill>
                  <a:srgbClr val="1740C3"/>
                </a:solidFill>
              </a:rPr>
              <a:t>Letters of Evaluation</a:t>
            </a:r>
            <a:r>
              <a:rPr lang="en-US" sz="3600" dirty="0" smtClean="0">
                <a:solidFill>
                  <a:srgbClr val="1740C3"/>
                </a:solidFill>
              </a:rPr>
              <a:t> </a:t>
            </a:r>
            <a:r>
              <a:rPr lang="en-US" sz="3100" dirty="0" smtClean="0">
                <a:solidFill>
                  <a:srgbClr val="1740C3"/>
                </a:solidFill>
              </a:rPr>
              <a:t>(continued)</a:t>
            </a:r>
            <a:br>
              <a:rPr lang="en-US" sz="3100" dirty="0" smtClean="0">
                <a:solidFill>
                  <a:srgbClr val="1740C3"/>
                </a:solidFill>
              </a:rPr>
            </a:br>
            <a:endParaRPr lang="en-US" sz="3100" dirty="0" smtClean="0">
              <a:solidFill>
                <a:srgbClr val="1740C3"/>
              </a:solidFill>
            </a:endParaRPr>
          </a:p>
        </p:txBody>
      </p:sp>
      <p:sp>
        <p:nvSpPr>
          <p:cNvPr id="240643" name="Rectangle 3"/>
          <p:cNvSpPr>
            <a:spLocks noGrp="1" noChangeArrowheads="1"/>
          </p:cNvSpPr>
          <p:nvPr>
            <p:ph type="body" sz="half" idx="4294967295"/>
          </p:nvPr>
        </p:nvSpPr>
        <p:spPr>
          <a:xfrm>
            <a:off x="764275" y="1328581"/>
            <a:ext cx="8077200" cy="4191000"/>
          </a:xfrm>
        </p:spPr>
        <p:txBody>
          <a:bodyPr rtlCol="0">
            <a:normAutofit lnSpcReduction="10000"/>
          </a:bodyPr>
          <a:lstStyle/>
          <a:p>
            <a:pPr fontAlgn="auto">
              <a:spcBef>
                <a:spcPts val="0"/>
              </a:spcBef>
              <a:spcAft>
                <a:spcPts val="1200"/>
              </a:spcAft>
              <a:defRPr/>
            </a:pPr>
            <a:r>
              <a:rPr lang="en-US" sz="2400" dirty="0" smtClean="0"/>
              <a:t>Select people to write letters of evaluation who can truly evaluate your program.</a:t>
            </a:r>
            <a:endParaRPr lang="en-US" sz="2000" dirty="0" smtClean="0">
              <a:ea typeface="ＭＳ Ｐゴシック" pitchFamily="-111" charset="-128"/>
            </a:endParaRPr>
          </a:p>
          <a:p>
            <a:pPr fontAlgn="auto">
              <a:spcBef>
                <a:spcPts val="0"/>
              </a:spcBef>
              <a:spcAft>
                <a:spcPts val="1200"/>
              </a:spcAft>
              <a:defRPr/>
            </a:pPr>
            <a:r>
              <a:rPr lang="en-US" sz="2400" u="sng" dirty="0" smtClean="0"/>
              <a:t>You</a:t>
            </a:r>
            <a:r>
              <a:rPr lang="en-US" sz="2400" dirty="0" smtClean="0"/>
              <a:t> are responsible for providing your program information to the evaluators </a:t>
            </a:r>
            <a:r>
              <a:rPr lang="en-US" sz="2000" dirty="0" smtClean="0"/>
              <a:t>(i.e. PR narrative, CV, whatever best represents your work).</a:t>
            </a:r>
            <a:endParaRPr lang="en-US" sz="2000" u="sng" dirty="0" smtClean="0"/>
          </a:p>
          <a:p>
            <a:pPr fontAlgn="auto">
              <a:spcBef>
                <a:spcPts val="0"/>
              </a:spcBef>
              <a:spcAft>
                <a:spcPts val="1200"/>
              </a:spcAft>
              <a:defRPr/>
            </a:pPr>
            <a:r>
              <a:rPr lang="en-US" sz="2400" dirty="0" smtClean="0"/>
              <a:t>IF, the CD/Supervisor add names, it is </a:t>
            </a:r>
            <a:r>
              <a:rPr lang="en-US" sz="2400" u="sng" dirty="0" smtClean="0"/>
              <a:t>their</a:t>
            </a:r>
            <a:r>
              <a:rPr lang="en-US" sz="2400" dirty="0" smtClean="0"/>
              <a:t> responsibility to share the candidates PR or other materials for review with the requested evaluator.</a:t>
            </a:r>
            <a:endParaRPr lang="en-US" sz="2400" u="sng" dirty="0" smtClean="0"/>
          </a:p>
          <a:p>
            <a:pPr fontAlgn="auto">
              <a:spcBef>
                <a:spcPts val="0"/>
              </a:spcBef>
              <a:spcAft>
                <a:spcPts val="1200"/>
              </a:spcAft>
              <a:defRPr/>
            </a:pPr>
            <a:r>
              <a:rPr lang="en-US" sz="2400" dirty="0" smtClean="0"/>
              <a:t>The CD/Supervisor writes review after letters from other evaluators are received.</a:t>
            </a:r>
          </a:p>
          <a:p>
            <a:pPr lvl="1" eaLnBrk="1" fontAlgn="auto" hangingPunct="1">
              <a:lnSpc>
                <a:spcPct val="90000"/>
              </a:lnSpc>
              <a:spcAft>
                <a:spcPts val="0"/>
              </a:spcAft>
              <a:buFont typeface="Wingdings" pitchFamily="2" charset="2"/>
              <a:buNone/>
              <a:defRPr/>
            </a:pPr>
            <a:endParaRPr lang="en-US" sz="2000" dirty="0" smtClean="0"/>
          </a:p>
          <a:p>
            <a:pPr lvl="1" eaLnBrk="1" fontAlgn="auto" hangingPunct="1">
              <a:lnSpc>
                <a:spcPct val="90000"/>
              </a:lnSpc>
              <a:spcAft>
                <a:spcPts val="0"/>
              </a:spcAft>
              <a:buFont typeface="Wingdings" pitchFamily="2" charset="2"/>
              <a:buChar char="Ø"/>
              <a:defRPr/>
            </a:pPr>
            <a:endParaRPr lang="en-US" sz="2000" dirty="0" smtClean="0"/>
          </a:p>
        </p:txBody>
      </p:sp>
    </p:spTree>
    <p:extLst>
      <p:ext uri="{BB962C8B-B14F-4D97-AF65-F5344CB8AC3E}">
        <p14:creationId xmlns:p14="http://schemas.microsoft.com/office/powerpoint/2010/main" val="78519108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65539" name="Rectangle 2"/>
          <p:cNvSpPr>
            <a:spLocks noGrp="1" noChangeArrowheads="1"/>
          </p:cNvSpPr>
          <p:nvPr>
            <p:ph type="title" idx="4294967295"/>
          </p:nvPr>
        </p:nvSpPr>
        <p:spPr>
          <a:xfrm>
            <a:off x="217535" y="216618"/>
            <a:ext cx="8229600" cy="1143000"/>
          </a:xfrm>
        </p:spPr>
        <p:txBody>
          <a:bodyPr/>
          <a:lstStyle/>
          <a:p>
            <a:pPr eaLnBrk="1" hangingPunct="1"/>
            <a:r>
              <a:rPr lang="en-US" dirty="0" smtClean="0">
                <a:solidFill>
                  <a:schemeClr val="accent1">
                    <a:lumMod val="75000"/>
                  </a:schemeClr>
                </a:solidFill>
              </a:rPr>
              <a:t>    </a:t>
            </a:r>
            <a:r>
              <a:rPr lang="en-US" sz="3600" dirty="0" smtClean="0">
                <a:solidFill>
                  <a:srgbClr val="1740C3"/>
                </a:solidFill>
              </a:rPr>
              <a:t>Other Documents</a:t>
            </a:r>
          </a:p>
        </p:txBody>
      </p:sp>
      <p:sp>
        <p:nvSpPr>
          <p:cNvPr id="65540" name="Rectangle 3"/>
          <p:cNvSpPr>
            <a:spLocks noGrp="1" noChangeArrowheads="1"/>
          </p:cNvSpPr>
          <p:nvPr>
            <p:ph type="body" sz="half" idx="4294967295"/>
          </p:nvPr>
        </p:nvSpPr>
        <p:spPr>
          <a:xfrm>
            <a:off x="761995" y="1447795"/>
            <a:ext cx="7435755" cy="3231107"/>
          </a:xfrm>
        </p:spPr>
        <p:txBody>
          <a:bodyPr/>
          <a:lstStyle/>
          <a:p>
            <a:pPr eaLnBrk="1" hangingPunct="1">
              <a:spcBef>
                <a:spcPts val="0"/>
              </a:spcBef>
              <a:spcAft>
                <a:spcPts val="1800"/>
              </a:spcAft>
            </a:pPr>
            <a:r>
              <a:rPr lang="en-US" sz="2800" dirty="0" smtClean="0"/>
              <a:t>Letters of publication acceptance (if applicable)</a:t>
            </a:r>
          </a:p>
          <a:p>
            <a:pPr eaLnBrk="1" hangingPunct="1">
              <a:spcBef>
                <a:spcPts val="0"/>
              </a:spcBef>
              <a:spcAft>
                <a:spcPts val="1800"/>
              </a:spcAft>
            </a:pPr>
            <a:r>
              <a:rPr lang="en-US" sz="2800" dirty="0" smtClean="0"/>
              <a:t>Sabbatical leave plan and report (if applicable)</a:t>
            </a:r>
          </a:p>
          <a:p>
            <a:pPr eaLnBrk="1" hangingPunct="1">
              <a:spcBef>
                <a:spcPts val="0"/>
              </a:spcBef>
              <a:spcAft>
                <a:spcPts val="1800"/>
              </a:spcAft>
            </a:pPr>
            <a:r>
              <a:rPr lang="en-US" sz="2800" dirty="0" smtClean="0"/>
              <a:t>Definitions of acronyms (if applicable)</a:t>
            </a:r>
          </a:p>
          <a:p>
            <a:pPr eaLnBrk="1" hangingPunct="1">
              <a:buFont typeface="Wingdings" pitchFamily="2" charset="2"/>
              <a:buNone/>
            </a:pPr>
            <a:r>
              <a:rPr lang="en-US" sz="2400" dirty="0" smtClean="0"/>
              <a:t>                                                </a:t>
            </a:r>
          </a:p>
        </p:txBody>
      </p:sp>
    </p:spTree>
    <p:extLst>
      <p:ext uri="{BB962C8B-B14F-4D97-AF65-F5344CB8AC3E}">
        <p14:creationId xmlns:p14="http://schemas.microsoft.com/office/powerpoint/2010/main" val="175768734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title" idx="4294967295"/>
          </p:nvPr>
        </p:nvSpPr>
        <p:spPr>
          <a:xfrm>
            <a:off x="941695" y="2100618"/>
            <a:ext cx="7315200" cy="1371600"/>
          </a:xfrm>
          <a:solidFill>
            <a:srgbClr val="00B0F0"/>
          </a:solidFill>
          <a:ln>
            <a:solidFill>
              <a:srgbClr val="FF0000"/>
            </a:solidFill>
          </a:ln>
          <a:effectLst>
            <a:glow rad="63500">
              <a:schemeClr val="accent3">
                <a:satMod val="175000"/>
                <a:alpha val="40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lstStyle/>
          <a:p>
            <a:pPr eaLnBrk="1" hangingPunct="1"/>
            <a:r>
              <a:rPr lang="en-US" sz="4000" dirty="0" smtClean="0"/>
              <a:t>Questions about these dossier components?</a:t>
            </a:r>
          </a:p>
        </p:txBody>
      </p:sp>
    </p:spTree>
    <p:extLst>
      <p:ext uri="{BB962C8B-B14F-4D97-AF65-F5344CB8AC3E}">
        <p14:creationId xmlns:p14="http://schemas.microsoft.com/office/powerpoint/2010/main" val="91135199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a:xfrm>
            <a:off x="0" y="-71732"/>
            <a:ext cx="8229600" cy="1143000"/>
          </a:xfrm>
        </p:spPr>
        <p:txBody>
          <a:bodyPr/>
          <a:lstStyle/>
          <a:p>
            <a:pPr eaLnBrk="1" hangingPunct="1"/>
            <a:r>
              <a:rPr lang="en-US" dirty="0" smtClean="0"/>
              <a:t>      </a:t>
            </a:r>
            <a:r>
              <a:rPr lang="en-US" sz="3600" dirty="0" smtClean="0">
                <a:solidFill>
                  <a:srgbClr val="1740C3"/>
                </a:solidFill>
              </a:rPr>
              <a:t>Need More Help?</a:t>
            </a:r>
          </a:p>
        </p:txBody>
      </p:sp>
      <p:sp>
        <p:nvSpPr>
          <p:cNvPr id="244739" name="Rectangle 3"/>
          <p:cNvSpPr>
            <a:spLocks noGrp="1" noChangeArrowheads="1"/>
          </p:cNvSpPr>
          <p:nvPr>
            <p:ph type="body" idx="4294967295"/>
          </p:nvPr>
        </p:nvSpPr>
        <p:spPr>
          <a:xfrm>
            <a:off x="817415" y="1398587"/>
            <a:ext cx="7574507" cy="4192587"/>
          </a:xfrm>
        </p:spPr>
        <p:txBody>
          <a:bodyPr rtlCol="0">
            <a:normAutofit/>
          </a:bodyPr>
          <a:lstStyle/>
          <a:p>
            <a:pPr eaLnBrk="1" fontAlgn="auto" hangingPunct="1">
              <a:spcAft>
                <a:spcPts val="0"/>
              </a:spcAft>
              <a:buFont typeface="Wingdings" pitchFamily="2" charset="2"/>
              <a:buNone/>
              <a:defRPr/>
            </a:pPr>
            <a:r>
              <a:rPr lang="en-US" dirty="0" smtClean="0"/>
              <a:t>Questions</a:t>
            </a:r>
            <a:r>
              <a:rPr lang="en-US" sz="3600" dirty="0" smtClean="0"/>
              <a:t>: </a:t>
            </a:r>
          </a:p>
          <a:p>
            <a:pPr marL="0" indent="0" eaLnBrk="1" fontAlgn="auto" hangingPunct="1">
              <a:spcAft>
                <a:spcPts val="0"/>
              </a:spcAft>
              <a:buFont typeface="Arial" pitchFamily="34" charset="0"/>
              <a:buNone/>
              <a:defRPr/>
            </a:pPr>
            <a:r>
              <a:rPr lang="en-US" sz="2800" dirty="0" smtClean="0"/>
              <a:t>Chris Greer@ </a:t>
            </a:r>
            <a:r>
              <a:rPr lang="en-US" sz="2800" dirty="0" smtClean="0">
                <a:hlinkClick r:id="rId2"/>
              </a:rPr>
              <a:t>cagreer@ucanr.edu</a:t>
            </a:r>
            <a:r>
              <a:rPr lang="en-US" sz="2800" dirty="0" smtClean="0"/>
              <a:t> </a:t>
            </a:r>
            <a:r>
              <a:rPr lang="en-US" sz="1600" dirty="0" smtClean="0"/>
              <a:t>(530) 750-1369</a:t>
            </a:r>
            <a:endParaRPr lang="en-US" sz="2800" dirty="0" smtClean="0"/>
          </a:p>
          <a:p>
            <a:pPr marL="0" indent="0" eaLnBrk="1" fontAlgn="auto" hangingPunct="1">
              <a:spcAft>
                <a:spcPts val="0"/>
              </a:spcAft>
              <a:buFont typeface="Arial" pitchFamily="34" charset="0"/>
              <a:buNone/>
              <a:defRPr/>
            </a:pPr>
            <a:r>
              <a:rPr lang="en-US" sz="2800" dirty="0" smtClean="0"/>
              <a:t>or  Kim Ingram@ </a:t>
            </a:r>
            <a:r>
              <a:rPr lang="en-US" sz="2800" dirty="0" smtClean="0">
                <a:hlinkClick r:id="rId3"/>
              </a:rPr>
              <a:t>kcingram@ucanr.edu</a:t>
            </a:r>
            <a:r>
              <a:rPr lang="en-US" sz="2800" dirty="0" smtClean="0"/>
              <a:t> </a:t>
            </a:r>
            <a:r>
              <a:rPr lang="en-US" sz="1600" dirty="0" smtClean="0"/>
              <a:t>(530) 750-1282</a:t>
            </a:r>
            <a:endParaRPr lang="en-US" sz="2800" dirty="0" smtClean="0"/>
          </a:p>
          <a:p>
            <a:pPr marL="0" indent="0" eaLnBrk="1" fontAlgn="auto" hangingPunct="1">
              <a:spcAft>
                <a:spcPts val="0"/>
              </a:spcAft>
              <a:buFont typeface="Arial" pitchFamily="34" charset="0"/>
              <a:buNone/>
              <a:defRPr/>
            </a:pPr>
            <a:endParaRPr lang="en-US" sz="2800" dirty="0"/>
          </a:p>
          <a:p>
            <a:pPr marL="1588" indent="-1588" eaLnBrk="1" fontAlgn="auto" hangingPunct="1">
              <a:spcAft>
                <a:spcPts val="0"/>
              </a:spcAft>
              <a:buFont typeface="Wingdings" pitchFamily="2" charset="2"/>
              <a:buNone/>
              <a:defRPr/>
            </a:pPr>
            <a:r>
              <a:rPr lang="en-US" sz="2400" dirty="0" smtClean="0"/>
              <a:t>All forms, guidelines, slides, samples and policy information can be found on the AHR website:</a:t>
            </a:r>
          </a:p>
          <a:p>
            <a:pPr marL="1588" indent="-1588" eaLnBrk="1" fontAlgn="auto" hangingPunct="1">
              <a:spcAft>
                <a:spcPts val="0"/>
              </a:spcAft>
              <a:buFont typeface="Wingdings" pitchFamily="2" charset="2"/>
              <a:buNone/>
              <a:defRPr/>
            </a:pPr>
            <a:r>
              <a:rPr lang="en-US" sz="2400" dirty="0"/>
              <a:t>	</a:t>
            </a:r>
            <a:r>
              <a:rPr lang="en-US" sz="2400" dirty="0" smtClean="0"/>
              <a:t>	             </a:t>
            </a:r>
            <a:r>
              <a:rPr lang="en-US" sz="2400" dirty="0" smtClean="0">
                <a:hlinkClick r:id="rId4"/>
              </a:rPr>
              <a:t>http://ucanr.edu/academicpersonnel</a:t>
            </a:r>
            <a:endParaRPr lang="en-US" sz="2400" dirty="0" smtClean="0"/>
          </a:p>
          <a:p>
            <a:pPr marL="1588" indent="-1588" eaLnBrk="1" fontAlgn="auto" hangingPunct="1">
              <a:spcAft>
                <a:spcPts val="0"/>
              </a:spcAft>
              <a:buFont typeface="Wingdings" pitchFamily="2" charset="2"/>
              <a:buNone/>
              <a:defRPr/>
            </a:pPr>
            <a:endParaRPr lang="en-US" sz="2800" dirty="0" smtClean="0"/>
          </a:p>
          <a:p>
            <a:pPr marL="1588" indent="-1588" eaLnBrk="1" fontAlgn="auto" hangingPunct="1">
              <a:spcAft>
                <a:spcPts val="0"/>
              </a:spcAft>
              <a:buFont typeface="Wingdings" pitchFamily="2" charset="2"/>
              <a:buNone/>
              <a:defRPr/>
            </a:pPr>
            <a:endParaRPr lang="en-US" sz="2800" dirty="0" smtClean="0"/>
          </a:p>
          <a:p>
            <a:pPr marL="1588" indent="-1588" eaLnBrk="1" fontAlgn="auto" hangingPunct="1">
              <a:spcAft>
                <a:spcPts val="0"/>
              </a:spcAft>
              <a:buFont typeface="Wingdings" pitchFamily="2" charset="2"/>
              <a:buNone/>
              <a:defRPr/>
            </a:pPr>
            <a:endParaRPr lang="en-US" sz="2800" dirty="0" smtClean="0"/>
          </a:p>
          <a:p>
            <a:pPr marL="1588" indent="-1588" eaLnBrk="1" fontAlgn="auto" hangingPunct="1">
              <a:spcAft>
                <a:spcPts val="0"/>
              </a:spcAft>
              <a:buFont typeface="Wingdings" pitchFamily="2" charset="2"/>
              <a:buNone/>
              <a:defRPr/>
            </a:pPr>
            <a:endParaRPr lang="en-US" dirty="0" smtClean="0"/>
          </a:p>
          <a:p>
            <a:pPr algn="ctr" eaLnBrk="1" fontAlgn="auto" hangingPunct="1">
              <a:spcAft>
                <a:spcPts val="0"/>
              </a:spcAft>
              <a:buFont typeface="Wingdings" pitchFamily="2" charset="2"/>
              <a:buNone/>
              <a:defRPr/>
            </a:pPr>
            <a:endParaRPr lang="en-US" dirty="0" smtClean="0"/>
          </a:p>
          <a:p>
            <a:pPr algn="ctr" eaLnBrk="1" fontAlgn="auto" hangingPunct="1">
              <a:spcAft>
                <a:spcPts val="0"/>
              </a:spcAft>
              <a:buFont typeface="Wingdings" pitchFamily="2" charset="2"/>
              <a:buNone/>
              <a:defRPr/>
            </a:pPr>
            <a:endParaRPr lang="en-US" dirty="0" smtClean="0"/>
          </a:p>
        </p:txBody>
      </p:sp>
    </p:spTree>
    <p:extLst>
      <p:ext uri="{BB962C8B-B14F-4D97-AF65-F5344CB8AC3E}">
        <p14:creationId xmlns:p14="http://schemas.microsoft.com/office/powerpoint/2010/main" val="395815072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idx="4294967295"/>
          </p:nvPr>
        </p:nvSpPr>
        <p:spPr>
          <a:xfrm>
            <a:off x="695620" y="163798"/>
            <a:ext cx="7727950" cy="789888"/>
          </a:xfrm>
        </p:spPr>
        <p:txBody>
          <a:bodyPr rtlCol="0">
            <a:normAutofit/>
          </a:bodyPr>
          <a:lstStyle/>
          <a:p>
            <a:pPr eaLnBrk="1" fontAlgn="auto" hangingPunct="1">
              <a:spcAft>
                <a:spcPts val="0"/>
              </a:spcAft>
              <a:defRPr/>
            </a:pPr>
            <a:r>
              <a:rPr lang="en-US" sz="3600" dirty="0" smtClean="0">
                <a:solidFill>
                  <a:srgbClr val="1740C3"/>
                </a:solidFill>
              </a:rPr>
              <a:t>Outcomes Check-in</a:t>
            </a:r>
          </a:p>
        </p:txBody>
      </p:sp>
      <p:sp>
        <p:nvSpPr>
          <p:cNvPr id="69635" name="Rectangle 3"/>
          <p:cNvSpPr>
            <a:spLocks noGrp="1" noChangeArrowheads="1"/>
          </p:cNvSpPr>
          <p:nvPr>
            <p:ph type="body" idx="4294967295"/>
          </p:nvPr>
        </p:nvSpPr>
        <p:spPr>
          <a:xfrm>
            <a:off x="911225" y="1616982"/>
            <a:ext cx="7318375" cy="2985505"/>
          </a:xfrm>
          <a:ln>
            <a:solidFill>
              <a:srgbClr val="FFC000"/>
            </a:solidFill>
          </a:ln>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a:lstStyle/>
          <a:p>
            <a:pPr marL="457200" indent="-457200" eaLnBrk="1" hangingPunct="1">
              <a:spcBef>
                <a:spcPts val="0"/>
              </a:spcBef>
              <a:spcAft>
                <a:spcPts val="1800"/>
              </a:spcAft>
              <a:buFont typeface="Wingdings" pitchFamily="2" charset="2"/>
              <a:buChar char="Ø"/>
            </a:pPr>
            <a:endParaRPr lang="en-US" sz="100" dirty="0" smtClean="0"/>
          </a:p>
          <a:p>
            <a:pPr eaLnBrk="1" hangingPunct="1">
              <a:spcBef>
                <a:spcPts val="0"/>
              </a:spcBef>
              <a:spcAft>
                <a:spcPts val="1800"/>
              </a:spcAft>
            </a:pPr>
            <a:r>
              <a:rPr lang="en-US" sz="2400" dirty="0" smtClean="0"/>
              <a:t>Has your knowledge of the merit and promotion process increased?</a:t>
            </a:r>
          </a:p>
          <a:p>
            <a:pPr eaLnBrk="1" hangingPunct="1">
              <a:spcBef>
                <a:spcPts val="0"/>
              </a:spcBef>
              <a:spcAft>
                <a:spcPts val="1800"/>
              </a:spcAft>
            </a:pPr>
            <a:r>
              <a:rPr lang="en-US" sz="2400" dirty="0" smtClean="0"/>
              <a:t>Has your knowledge of how to develop a well written PR increased?</a:t>
            </a:r>
          </a:p>
          <a:p>
            <a:pPr eaLnBrk="1" hangingPunct="1">
              <a:spcBef>
                <a:spcPts val="0"/>
              </a:spcBef>
              <a:spcAft>
                <a:spcPts val="1800"/>
              </a:spcAft>
            </a:pPr>
            <a:r>
              <a:rPr lang="en-US" sz="2400" dirty="0" smtClean="0"/>
              <a:t>Have all your Program Review questions been answered? </a:t>
            </a:r>
          </a:p>
          <a:p>
            <a:pPr marL="0" indent="0" eaLnBrk="1" hangingPunct="1">
              <a:buNone/>
            </a:pPr>
            <a:endParaRPr lang="en-US" sz="2800" dirty="0" smtClean="0"/>
          </a:p>
          <a:p>
            <a:pPr marL="0" indent="0" eaLnBrk="1" hangingPunct="1">
              <a:buNone/>
            </a:pPr>
            <a:endParaRPr lang="en-US" sz="2800" dirty="0" smtClean="0"/>
          </a:p>
        </p:txBody>
      </p:sp>
    </p:spTree>
    <p:extLst>
      <p:ext uri="{BB962C8B-B14F-4D97-AF65-F5344CB8AC3E}">
        <p14:creationId xmlns:p14="http://schemas.microsoft.com/office/powerpoint/2010/main" val="172989112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body" idx="4294967295"/>
          </p:nvPr>
        </p:nvSpPr>
        <p:spPr>
          <a:xfrm>
            <a:off x="876300" y="509285"/>
            <a:ext cx="7419975" cy="1446836"/>
          </a:xfrm>
          <a:solidFill>
            <a:srgbClr val="00B0F0"/>
          </a:solidFill>
          <a:ln>
            <a:solidFill>
              <a:srgbClr val="FF0000"/>
            </a:solidFill>
          </a:ln>
          <a:effectLst>
            <a:glow rad="139700">
              <a:schemeClr val="accent5">
                <a:satMod val="175000"/>
                <a:alpha val="40000"/>
              </a:schemeClr>
            </a:glow>
            <a:outerShdw blurRad="40000" dist="23000" dir="5400000" rotWithShape="0">
              <a:srgbClr val="000000">
                <a:alpha val="35000"/>
              </a:srgbClr>
            </a:outerShdw>
          </a:effectLst>
        </p:spPr>
        <p:style>
          <a:lnRef idx="0">
            <a:schemeClr val="accent1"/>
          </a:lnRef>
          <a:fillRef idx="3">
            <a:schemeClr val="accent1"/>
          </a:fillRef>
          <a:effectRef idx="3">
            <a:schemeClr val="accent1"/>
          </a:effectRef>
          <a:fontRef idx="minor">
            <a:schemeClr val="lt1"/>
          </a:fontRef>
        </p:style>
        <p:txBody>
          <a:bodyPr/>
          <a:lstStyle/>
          <a:p>
            <a:pPr eaLnBrk="1" hangingPunct="1">
              <a:buFont typeface="Wingdings" pitchFamily="2" charset="2"/>
              <a:buNone/>
            </a:pPr>
            <a:endParaRPr lang="en-US" dirty="0" smtClean="0"/>
          </a:p>
          <a:p>
            <a:pPr algn="ctr" eaLnBrk="1" hangingPunct="1">
              <a:buFont typeface="Wingdings" pitchFamily="2" charset="2"/>
              <a:buNone/>
            </a:pPr>
            <a:r>
              <a:rPr lang="en-US" sz="3600" dirty="0" smtClean="0"/>
              <a:t>Additional Questions? </a:t>
            </a:r>
          </a:p>
        </p:txBody>
      </p:sp>
      <p:pic>
        <p:nvPicPr>
          <p:cNvPr id="2" name="Picture 1"/>
          <p:cNvPicPr>
            <a:picLocks noChangeAspect="1"/>
          </p:cNvPicPr>
          <p:nvPr/>
        </p:nvPicPr>
        <p:blipFill>
          <a:blip r:embed="rId3"/>
          <a:stretch>
            <a:fillRect/>
          </a:stretch>
        </p:blipFill>
        <p:spPr>
          <a:xfrm>
            <a:off x="3340114" y="2227191"/>
            <a:ext cx="2424079" cy="3618381"/>
          </a:xfrm>
          <a:prstGeom prst="rect">
            <a:avLst/>
          </a:prstGeom>
        </p:spPr>
      </p:pic>
    </p:spTree>
    <p:extLst>
      <p:ext uri="{BB962C8B-B14F-4D97-AF65-F5344CB8AC3E}">
        <p14:creationId xmlns:p14="http://schemas.microsoft.com/office/powerpoint/2010/main" val="114341457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517"/>
            <a:ext cx="8229600" cy="1143000"/>
          </a:xfrm>
        </p:spPr>
        <p:txBody>
          <a:bodyPr/>
          <a:lstStyle/>
          <a:p>
            <a:r>
              <a:rPr lang="en-US" sz="3200" dirty="0" smtClean="0">
                <a:solidFill>
                  <a:srgbClr val="1740C3"/>
                </a:solidFill>
              </a:rPr>
              <a:t>Merit for CE Advisors, CE Specialists</a:t>
            </a:r>
            <a:r>
              <a:rPr lang="en-US" sz="3200" dirty="0" smtClean="0"/>
              <a:t/>
            </a:r>
            <a:br>
              <a:rPr lang="en-US" sz="3200" dirty="0" smtClean="0"/>
            </a:br>
            <a:endParaRPr lang="en-US" sz="3200" dirty="0"/>
          </a:p>
        </p:txBody>
      </p:sp>
      <p:sp>
        <p:nvSpPr>
          <p:cNvPr id="3" name="Rectangle 2"/>
          <p:cNvSpPr/>
          <p:nvPr/>
        </p:nvSpPr>
        <p:spPr>
          <a:xfrm>
            <a:off x="932519" y="989939"/>
            <a:ext cx="6932050" cy="5955476"/>
          </a:xfrm>
          <a:prstGeom prst="rect">
            <a:avLst/>
          </a:prstGeom>
        </p:spPr>
        <p:txBody>
          <a:bodyPr wrap="square">
            <a:spAutoFit/>
          </a:bodyPr>
          <a:lstStyle/>
          <a:p>
            <a:pPr eaLnBrk="1" hangingPunct="1">
              <a:spcBef>
                <a:spcPts val="0"/>
              </a:spcBef>
              <a:spcAft>
                <a:spcPts val="1200"/>
              </a:spcAft>
            </a:pPr>
            <a:r>
              <a:rPr lang="en-US" sz="2400" dirty="0" smtClean="0"/>
              <a:t>Upload by February 1, 2018</a:t>
            </a:r>
            <a:endParaRPr lang="en-US" sz="2400" dirty="0"/>
          </a:p>
          <a:p>
            <a:pPr marL="800100" lvl="1" indent="-342900" eaLnBrk="1" hangingPunct="1">
              <a:spcBef>
                <a:spcPts val="0"/>
              </a:spcBef>
              <a:spcAft>
                <a:spcPts val="600"/>
              </a:spcAft>
              <a:buFont typeface="Arial" panose="020B0604020202020204" pitchFamily="34" charset="0"/>
              <a:buChar char="•"/>
            </a:pPr>
            <a:r>
              <a:rPr lang="en-US" sz="2000" dirty="0" smtClean="0"/>
              <a:t>Program Summary Narrative (6 page maximum)</a:t>
            </a:r>
          </a:p>
          <a:p>
            <a:pPr marL="1257300" lvl="2" indent="-342900">
              <a:spcBef>
                <a:spcPts val="0"/>
              </a:spcBef>
              <a:spcAft>
                <a:spcPts val="600"/>
              </a:spcAft>
              <a:buFont typeface="Arial" panose="020B0604020202020204" pitchFamily="34" charset="0"/>
              <a:buChar char="•"/>
            </a:pPr>
            <a:r>
              <a:rPr lang="en-US" sz="2000" dirty="0"/>
              <a:t>Documents </a:t>
            </a:r>
            <a:r>
              <a:rPr lang="en-US" sz="2000" dirty="0" smtClean="0"/>
              <a:t>4 </a:t>
            </a:r>
            <a:r>
              <a:rPr lang="en-US" sz="2000" dirty="0"/>
              <a:t>criteria and </a:t>
            </a:r>
            <a:r>
              <a:rPr lang="en-US" sz="2000" dirty="0" smtClean="0"/>
              <a:t>Affirmative Action</a:t>
            </a:r>
          </a:p>
          <a:p>
            <a:pPr marL="800100" lvl="1" indent="-342900" eaLnBrk="1" hangingPunct="1">
              <a:spcBef>
                <a:spcPts val="0"/>
              </a:spcBef>
              <a:spcAft>
                <a:spcPts val="600"/>
              </a:spcAft>
              <a:buFont typeface="Arial" panose="020B0604020202020204" pitchFamily="34" charset="0"/>
              <a:buChar char="•"/>
            </a:pPr>
            <a:r>
              <a:rPr lang="en-US" sz="2000" dirty="0" smtClean="0"/>
              <a:t>Professional Competence Table since last successful salary action</a:t>
            </a:r>
          </a:p>
          <a:p>
            <a:pPr marL="800100" lvl="1" indent="-342900" eaLnBrk="1" hangingPunct="1">
              <a:spcBef>
                <a:spcPts val="0"/>
              </a:spcBef>
              <a:spcAft>
                <a:spcPts val="600"/>
              </a:spcAft>
              <a:buFont typeface="Arial" panose="020B0604020202020204" pitchFamily="34" charset="0"/>
              <a:buChar char="•"/>
            </a:pPr>
            <a:r>
              <a:rPr lang="en-US" sz="2000" dirty="0" smtClean="0"/>
              <a:t>University and Public Service Table since last successful salary action</a:t>
            </a:r>
          </a:p>
          <a:p>
            <a:pPr marL="800100" lvl="1" indent="-342900" eaLnBrk="1" hangingPunct="1">
              <a:spcBef>
                <a:spcPts val="0"/>
              </a:spcBef>
              <a:spcAft>
                <a:spcPts val="600"/>
              </a:spcAft>
              <a:buFont typeface="Arial" panose="020B0604020202020204" pitchFamily="34" charset="0"/>
              <a:buChar char="•"/>
            </a:pPr>
            <a:r>
              <a:rPr lang="en-US" sz="2000" dirty="0" smtClean="0"/>
              <a:t>Bibliography since last successful salary action</a:t>
            </a:r>
          </a:p>
          <a:p>
            <a:pPr marL="800100" lvl="1" indent="-342900">
              <a:spcBef>
                <a:spcPts val="0"/>
              </a:spcBef>
              <a:spcAft>
                <a:spcPts val="600"/>
              </a:spcAft>
              <a:buFont typeface="Arial" panose="020B0604020202020204" pitchFamily="34" charset="0"/>
              <a:buChar char="•"/>
            </a:pPr>
            <a:r>
              <a:rPr lang="en-US" sz="2000" dirty="0" smtClean="0"/>
              <a:t>Project </a:t>
            </a:r>
            <a:r>
              <a:rPr lang="en-US" sz="2000" dirty="0"/>
              <a:t>Summary Table since </a:t>
            </a:r>
            <a:r>
              <a:rPr lang="en-US" sz="2000" dirty="0" smtClean="0"/>
              <a:t>last successful salary action</a:t>
            </a:r>
          </a:p>
          <a:p>
            <a:pPr marL="800100" lvl="1" indent="-342900">
              <a:spcBef>
                <a:spcPts val="0"/>
              </a:spcBef>
              <a:spcAft>
                <a:spcPts val="600"/>
              </a:spcAft>
              <a:buFont typeface="Arial" panose="020B0604020202020204" pitchFamily="34" charset="0"/>
              <a:buChar char="•"/>
            </a:pPr>
            <a:r>
              <a:rPr lang="en-US" sz="2000" dirty="0"/>
              <a:t>Extension Activity Table since </a:t>
            </a:r>
            <a:r>
              <a:rPr lang="en-US" sz="2000" dirty="0" smtClean="0"/>
              <a:t>last successful salary action</a:t>
            </a:r>
            <a:endParaRPr lang="en-US" sz="2000" dirty="0"/>
          </a:p>
          <a:p>
            <a:pPr marL="800100" lvl="1" indent="-342900">
              <a:spcBef>
                <a:spcPts val="0"/>
              </a:spcBef>
              <a:spcAft>
                <a:spcPts val="600"/>
              </a:spcAft>
              <a:buFont typeface="Arial" panose="020B0604020202020204" pitchFamily="34" charset="0"/>
              <a:buChar char="•"/>
            </a:pPr>
            <a:r>
              <a:rPr lang="en-US" sz="2000" dirty="0" smtClean="0"/>
              <a:t>AE Goals for the coming year </a:t>
            </a:r>
          </a:p>
          <a:p>
            <a:pPr marL="800100" lvl="1" indent="-342900">
              <a:spcBef>
                <a:spcPts val="0"/>
              </a:spcBef>
              <a:spcAft>
                <a:spcPts val="600"/>
              </a:spcAft>
              <a:buFont typeface="Arial" panose="020B0604020202020204" pitchFamily="34" charset="0"/>
              <a:buChar char="•"/>
            </a:pPr>
            <a:r>
              <a:rPr lang="en-US" sz="2000" dirty="0"/>
              <a:t>Position Description for period covered</a:t>
            </a:r>
          </a:p>
          <a:p>
            <a:pPr marL="800100" lvl="1" indent="-342900">
              <a:spcBef>
                <a:spcPts val="0"/>
              </a:spcBef>
              <a:spcAft>
                <a:spcPts val="600"/>
              </a:spcAft>
              <a:buFont typeface="Arial" panose="020B0604020202020204" pitchFamily="34" charset="0"/>
              <a:buChar char="•"/>
            </a:pPr>
            <a:endParaRPr lang="en-US" sz="2400" dirty="0">
              <a:solidFill>
                <a:schemeClr val="accent6">
                  <a:lumMod val="75000"/>
                </a:schemeClr>
              </a:solidFill>
            </a:endParaRPr>
          </a:p>
          <a:p>
            <a:pPr marL="800100" lvl="1" indent="-342900" eaLnBrk="1" hangingPunct="1">
              <a:spcBef>
                <a:spcPts val="0"/>
              </a:spcBef>
              <a:spcAft>
                <a:spcPts val="600"/>
              </a:spcAft>
              <a:buFont typeface="Arial" panose="020B0604020202020204" pitchFamily="34" charset="0"/>
              <a:buChar char="•"/>
            </a:pPr>
            <a:endParaRPr lang="en-US" sz="2400" dirty="0" smtClean="0"/>
          </a:p>
          <a:p>
            <a:pPr lvl="1" eaLnBrk="1" hangingPunct="1">
              <a:spcBef>
                <a:spcPts val="0"/>
              </a:spcBef>
              <a:spcAft>
                <a:spcPts val="600"/>
              </a:spcAft>
            </a:pPr>
            <a:r>
              <a:rPr lang="en-US" sz="2400" dirty="0" smtClean="0"/>
              <a:t>	</a:t>
            </a:r>
            <a:endParaRPr lang="en-US" sz="2400" dirty="0"/>
          </a:p>
        </p:txBody>
      </p:sp>
    </p:spTree>
    <p:extLst>
      <p:ext uri="{BB962C8B-B14F-4D97-AF65-F5344CB8AC3E}">
        <p14:creationId xmlns:p14="http://schemas.microsoft.com/office/powerpoint/2010/main" val="23014902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1740C3"/>
                </a:solidFill>
              </a:rPr>
              <a:t>Merit for Academic Coordinators &amp; </a:t>
            </a:r>
            <a:br>
              <a:rPr lang="en-US" sz="3200" dirty="0" smtClean="0">
                <a:solidFill>
                  <a:srgbClr val="1740C3"/>
                </a:solidFill>
              </a:rPr>
            </a:br>
            <a:r>
              <a:rPr lang="en-US" sz="3200" dirty="0" smtClean="0">
                <a:solidFill>
                  <a:srgbClr val="1740C3"/>
                </a:solidFill>
              </a:rPr>
              <a:t>Academic Administrators</a:t>
            </a:r>
            <a:r>
              <a:rPr lang="en-US" sz="3200" dirty="0" smtClean="0"/>
              <a:t/>
            </a:r>
            <a:br>
              <a:rPr lang="en-US" sz="3200" dirty="0" smtClean="0"/>
            </a:br>
            <a:endParaRPr lang="en-US" sz="3200" dirty="0"/>
          </a:p>
        </p:txBody>
      </p:sp>
      <p:sp>
        <p:nvSpPr>
          <p:cNvPr id="3" name="Rectangle 2"/>
          <p:cNvSpPr/>
          <p:nvPr/>
        </p:nvSpPr>
        <p:spPr>
          <a:xfrm>
            <a:off x="339970" y="1294907"/>
            <a:ext cx="8229600" cy="6155531"/>
          </a:xfrm>
          <a:prstGeom prst="rect">
            <a:avLst/>
          </a:prstGeom>
        </p:spPr>
        <p:txBody>
          <a:bodyPr wrap="square">
            <a:spAutoFit/>
          </a:bodyPr>
          <a:lstStyle/>
          <a:p>
            <a:pPr eaLnBrk="1" hangingPunct="1">
              <a:spcBef>
                <a:spcPts val="0"/>
              </a:spcBef>
              <a:spcAft>
                <a:spcPts val="1200"/>
              </a:spcAft>
            </a:pPr>
            <a:r>
              <a:rPr lang="en-US" sz="2400" dirty="0" smtClean="0"/>
              <a:t>Upload by February 1, 2018</a:t>
            </a:r>
            <a:endParaRPr lang="en-US" sz="2400" dirty="0"/>
          </a:p>
          <a:p>
            <a:pPr marL="800100" lvl="1" indent="-342900" eaLnBrk="1" hangingPunct="1">
              <a:spcBef>
                <a:spcPts val="0"/>
              </a:spcBef>
              <a:spcAft>
                <a:spcPts val="600"/>
              </a:spcAft>
              <a:buFont typeface="Arial" panose="020B0604020202020204" pitchFamily="34" charset="0"/>
              <a:buChar char="•"/>
            </a:pPr>
            <a:r>
              <a:rPr lang="en-US" sz="1900" dirty="0" smtClean="0"/>
              <a:t>Program Summary Narrative (6 page maximum)</a:t>
            </a:r>
          </a:p>
          <a:p>
            <a:pPr marL="1257300" lvl="2" indent="-342900">
              <a:spcBef>
                <a:spcPts val="0"/>
              </a:spcBef>
              <a:spcAft>
                <a:spcPts val="600"/>
              </a:spcAft>
              <a:buFont typeface="Arial" panose="020B0604020202020204" pitchFamily="34" charset="0"/>
              <a:buChar char="•"/>
            </a:pPr>
            <a:r>
              <a:rPr lang="en-US" sz="1900" dirty="0" smtClean="0"/>
              <a:t>Documents 3 criteria (Administrative performance, professional competence, and University &amp; public service)and Affirmative Action</a:t>
            </a:r>
          </a:p>
          <a:p>
            <a:pPr marL="800100" lvl="1" indent="-342900" eaLnBrk="1" hangingPunct="1">
              <a:spcBef>
                <a:spcPts val="0"/>
              </a:spcBef>
              <a:spcAft>
                <a:spcPts val="600"/>
              </a:spcAft>
              <a:buFont typeface="Arial" panose="020B0604020202020204" pitchFamily="34" charset="0"/>
              <a:buChar char="•"/>
            </a:pPr>
            <a:r>
              <a:rPr lang="en-US" sz="1900" dirty="0"/>
              <a:t>Professional </a:t>
            </a:r>
            <a:r>
              <a:rPr lang="en-US" sz="1900" dirty="0" smtClean="0"/>
              <a:t> Competence Table since last successful salary action</a:t>
            </a:r>
            <a:endParaRPr lang="en-US" sz="1900" dirty="0"/>
          </a:p>
          <a:p>
            <a:pPr marL="800100" lvl="1" indent="-342900" eaLnBrk="1" hangingPunct="1">
              <a:spcBef>
                <a:spcPts val="0"/>
              </a:spcBef>
              <a:spcAft>
                <a:spcPts val="600"/>
              </a:spcAft>
              <a:buFont typeface="Arial" panose="020B0604020202020204" pitchFamily="34" charset="0"/>
              <a:buChar char="•"/>
            </a:pPr>
            <a:r>
              <a:rPr lang="en-US" sz="1900" dirty="0"/>
              <a:t>University and Public Service Table since </a:t>
            </a:r>
            <a:r>
              <a:rPr lang="en-US" sz="1900" dirty="0" smtClean="0"/>
              <a:t>last successful salary action</a:t>
            </a:r>
          </a:p>
          <a:p>
            <a:pPr marL="800100" lvl="1" indent="-342900">
              <a:spcBef>
                <a:spcPts val="0"/>
              </a:spcBef>
              <a:spcAft>
                <a:spcPts val="600"/>
              </a:spcAft>
              <a:buFont typeface="Arial" panose="020B0604020202020204" pitchFamily="34" charset="0"/>
              <a:buChar char="•"/>
            </a:pPr>
            <a:r>
              <a:rPr lang="en-US" sz="1900" dirty="0" smtClean="0"/>
              <a:t>Project Summary since last successful salary action (if applicable)</a:t>
            </a:r>
            <a:endParaRPr lang="en-US" sz="1900" dirty="0"/>
          </a:p>
          <a:p>
            <a:pPr marL="800100" lvl="1" indent="-342900" eaLnBrk="1" hangingPunct="1">
              <a:spcBef>
                <a:spcPts val="0"/>
              </a:spcBef>
              <a:spcAft>
                <a:spcPts val="600"/>
              </a:spcAft>
              <a:buFont typeface="Arial" panose="020B0604020202020204" pitchFamily="34" charset="0"/>
              <a:buChar char="•"/>
            </a:pPr>
            <a:r>
              <a:rPr lang="en-US" sz="1900" dirty="0" smtClean="0"/>
              <a:t>Extension Activity Table since last successful salary action (if applicable)</a:t>
            </a:r>
          </a:p>
          <a:p>
            <a:pPr marL="800100" lvl="1" indent="-342900" eaLnBrk="1" hangingPunct="1">
              <a:spcBef>
                <a:spcPts val="0"/>
              </a:spcBef>
              <a:spcAft>
                <a:spcPts val="600"/>
              </a:spcAft>
              <a:buFont typeface="Arial" panose="020B0604020202020204" pitchFamily="34" charset="0"/>
              <a:buChar char="•"/>
            </a:pPr>
            <a:r>
              <a:rPr lang="en-US" sz="1900" dirty="0">
                <a:solidFill>
                  <a:srgbClr val="FF0000"/>
                </a:solidFill>
              </a:rPr>
              <a:t>Bibliography since last successful salary </a:t>
            </a:r>
            <a:r>
              <a:rPr lang="en-US" sz="1900" dirty="0" smtClean="0">
                <a:solidFill>
                  <a:srgbClr val="FF0000"/>
                </a:solidFill>
              </a:rPr>
              <a:t>action (if applicable)</a:t>
            </a:r>
          </a:p>
          <a:p>
            <a:pPr marL="800100" lvl="1" indent="-342900" eaLnBrk="1" hangingPunct="1">
              <a:spcBef>
                <a:spcPts val="0"/>
              </a:spcBef>
              <a:spcAft>
                <a:spcPts val="600"/>
              </a:spcAft>
              <a:buFont typeface="Arial" panose="020B0604020202020204" pitchFamily="34" charset="0"/>
              <a:buChar char="•"/>
            </a:pPr>
            <a:r>
              <a:rPr lang="en-US" sz="1900" dirty="0" smtClean="0"/>
              <a:t>AE Goals for the coming year </a:t>
            </a:r>
          </a:p>
          <a:p>
            <a:pPr marL="800100" lvl="1" indent="-342900">
              <a:spcBef>
                <a:spcPts val="0"/>
              </a:spcBef>
              <a:spcAft>
                <a:spcPts val="600"/>
              </a:spcAft>
              <a:buFont typeface="Arial" panose="020B0604020202020204" pitchFamily="34" charset="0"/>
              <a:buChar char="•"/>
            </a:pPr>
            <a:r>
              <a:rPr lang="en-US" sz="1900" dirty="0"/>
              <a:t>Position Description for </a:t>
            </a:r>
            <a:r>
              <a:rPr lang="en-US" sz="1900" dirty="0" smtClean="0"/>
              <a:t>review period covered</a:t>
            </a:r>
          </a:p>
          <a:p>
            <a:pPr marL="800100" lvl="1" indent="-342900">
              <a:spcBef>
                <a:spcPts val="0"/>
              </a:spcBef>
              <a:spcAft>
                <a:spcPts val="600"/>
              </a:spcAft>
              <a:buFont typeface="Arial" panose="020B0604020202020204" pitchFamily="34" charset="0"/>
              <a:buChar char="•"/>
            </a:pPr>
            <a:r>
              <a:rPr lang="en-US" sz="1900" dirty="0" err="1" smtClean="0"/>
              <a:t>Workplan</a:t>
            </a:r>
            <a:r>
              <a:rPr lang="en-US" sz="1900" dirty="0" smtClean="0"/>
              <a:t> if you have less than 100% appointment (NPI Academic Coordinator)</a:t>
            </a:r>
            <a:endParaRPr lang="en-US" sz="1900" dirty="0"/>
          </a:p>
          <a:p>
            <a:pPr marL="800100" lvl="1" indent="-342900" eaLnBrk="1" hangingPunct="1">
              <a:spcBef>
                <a:spcPts val="0"/>
              </a:spcBef>
              <a:spcAft>
                <a:spcPts val="600"/>
              </a:spcAft>
              <a:buFont typeface="Arial" panose="020B0604020202020204" pitchFamily="34" charset="0"/>
              <a:buChar char="•"/>
            </a:pPr>
            <a:endParaRPr lang="en-US" sz="2400" dirty="0" smtClean="0">
              <a:solidFill>
                <a:schemeClr val="accent6">
                  <a:lumMod val="75000"/>
                </a:schemeClr>
              </a:solidFill>
            </a:endParaRPr>
          </a:p>
          <a:p>
            <a:pPr marL="800100" lvl="1" indent="-342900" eaLnBrk="1" hangingPunct="1">
              <a:spcBef>
                <a:spcPts val="0"/>
              </a:spcBef>
              <a:spcAft>
                <a:spcPts val="600"/>
              </a:spcAft>
              <a:buFont typeface="Arial" panose="020B0604020202020204" pitchFamily="34" charset="0"/>
              <a:buChar char="•"/>
            </a:pPr>
            <a:endParaRPr lang="en-US" sz="2400" dirty="0" smtClean="0"/>
          </a:p>
          <a:p>
            <a:pPr marL="800100" lvl="1" indent="-342900" eaLnBrk="1" hangingPunct="1">
              <a:spcBef>
                <a:spcPts val="0"/>
              </a:spcBef>
              <a:spcAft>
                <a:spcPts val="600"/>
              </a:spcAft>
              <a:buFont typeface="Arial" panose="020B0604020202020204" pitchFamily="34" charset="0"/>
              <a:buChar char="•"/>
            </a:pPr>
            <a:endParaRPr lang="en-US" sz="2400" dirty="0" smtClean="0"/>
          </a:p>
        </p:txBody>
      </p:sp>
    </p:spTree>
    <p:extLst>
      <p:ext uri="{BB962C8B-B14F-4D97-AF65-F5344CB8AC3E}">
        <p14:creationId xmlns:p14="http://schemas.microsoft.com/office/powerpoint/2010/main" val="400306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9589" y="296811"/>
            <a:ext cx="8229600" cy="717331"/>
          </a:xfrm>
        </p:spPr>
        <p:txBody>
          <a:bodyPr/>
          <a:lstStyle/>
          <a:p>
            <a:r>
              <a:rPr lang="en-US" sz="3200" dirty="0" smtClean="0">
                <a:solidFill>
                  <a:srgbClr val="1740C3"/>
                </a:solidFill>
              </a:rPr>
              <a:t>Merit/Promotion for Professional Researchers &amp; Project Scientists </a:t>
            </a:r>
            <a:br>
              <a:rPr lang="en-US" sz="3200" dirty="0" smtClean="0">
                <a:solidFill>
                  <a:srgbClr val="1740C3"/>
                </a:solidFill>
              </a:rPr>
            </a:br>
            <a:endParaRPr lang="en-US" sz="3200" dirty="0">
              <a:solidFill>
                <a:srgbClr val="1740C3"/>
              </a:solidFill>
            </a:endParaRPr>
          </a:p>
        </p:txBody>
      </p:sp>
      <p:sp>
        <p:nvSpPr>
          <p:cNvPr id="3" name="Rectangle 2"/>
          <p:cNvSpPr/>
          <p:nvPr/>
        </p:nvSpPr>
        <p:spPr>
          <a:xfrm>
            <a:off x="109330" y="696099"/>
            <a:ext cx="8851790" cy="7894469"/>
          </a:xfrm>
          <a:prstGeom prst="rect">
            <a:avLst/>
          </a:prstGeom>
        </p:spPr>
        <p:txBody>
          <a:bodyPr wrap="square">
            <a:spAutoFit/>
          </a:bodyPr>
          <a:lstStyle/>
          <a:p>
            <a:pPr eaLnBrk="1" hangingPunct="1">
              <a:spcBef>
                <a:spcPts val="0"/>
              </a:spcBef>
              <a:spcAft>
                <a:spcPts val="1200"/>
              </a:spcAft>
            </a:pPr>
            <a:r>
              <a:rPr lang="en-US" sz="2000" dirty="0" smtClean="0"/>
              <a:t>Upload by February 1, 2018</a:t>
            </a:r>
            <a:endParaRPr lang="en-US" sz="2000" dirty="0"/>
          </a:p>
          <a:p>
            <a:pPr marL="800100" lvl="1" indent="-342900" eaLnBrk="1" hangingPunct="1">
              <a:spcBef>
                <a:spcPts val="0"/>
              </a:spcBef>
              <a:spcAft>
                <a:spcPts val="600"/>
              </a:spcAft>
              <a:buFont typeface="Arial" panose="020B0604020202020204" pitchFamily="34" charset="0"/>
              <a:buChar char="•"/>
            </a:pPr>
            <a:r>
              <a:rPr lang="en-US" dirty="0" smtClean="0"/>
              <a:t>Program Summary Narrative (</a:t>
            </a:r>
            <a:r>
              <a:rPr lang="en-US" b="1" dirty="0" smtClean="0">
                <a:solidFill>
                  <a:srgbClr val="FF0000"/>
                </a:solidFill>
              </a:rPr>
              <a:t>6</a:t>
            </a:r>
            <a:r>
              <a:rPr lang="en-US" dirty="0" smtClean="0"/>
              <a:t> page maximum for Merits, </a:t>
            </a:r>
            <a:r>
              <a:rPr lang="en-US" b="1" dirty="0" smtClean="0">
                <a:solidFill>
                  <a:srgbClr val="009900"/>
                </a:solidFill>
              </a:rPr>
              <a:t>10</a:t>
            </a:r>
            <a:r>
              <a:rPr lang="en-US" dirty="0" smtClean="0"/>
              <a:t> page maximum </a:t>
            </a:r>
            <a:r>
              <a:rPr lang="en-US" sz="1600" dirty="0" smtClean="0"/>
              <a:t>for Promotion)</a:t>
            </a:r>
          </a:p>
          <a:p>
            <a:pPr lvl="1" eaLnBrk="1" hangingPunct="1">
              <a:spcBef>
                <a:spcPts val="0"/>
              </a:spcBef>
              <a:spcAft>
                <a:spcPts val="600"/>
              </a:spcAft>
            </a:pPr>
            <a:r>
              <a:rPr lang="en-US" sz="1600" dirty="0"/>
              <a:t> </a:t>
            </a:r>
            <a:r>
              <a:rPr lang="en-US" sz="1600" dirty="0" smtClean="0"/>
              <a:t>      *Document criteria (Prof Researcher 3 criteria: Quality of research &amp; creative work,   	professional competency, and University &amp; public service; Project Sci. 2 criteria: 	Significant/original/creative contributions, and professional competence) </a:t>
            </a:r>
            <a:r>
              <a:rPr lang="en-US" sz="1600" dirty="0"/>
              <a:t>and </a:t>
            </a:r>
            <a:r>
              <a:rPr lang="en-US" sz="1600" dirty="0" smtClean="0"/>
              <a:t>Affirmative 	Action</a:t>
            </a:r>
          </a:p>
          <a:p>
            <a:pPr marL="800100" lvl="1" indent="-342900" eaLnBrk="1" hangingPunct="1">
              <a:spcBef>
                <a:spcPts val="0"/>
              </a:spcBef>
              <a:spcAft>
                <a:spcPts val="600"/>
              </a:spcAft>
              <a:buFont typeface="Arial" panose="020B0604020202020204" pitchFamily="34" charset="0"/>
              <a:buChar char="•"/>
            </a:pPr>
            <a:r>
              <a:rPr lang="en-US" sz="1600" dirty="0" smtClean="0"/>
              <a:t>Professional </a:t>
            </a:r>
            <a:r>
              <a:rPr lang="en-US" sz="1600" dirty="0"/>
              <a:t>Competence Table since </a:t>
            </a:r>
            <a:r>
              <a:rPr lang="en-US" sz="1600" dirty="0" smtClean="0"/>
              <a:t>last successful salary action</a:t>
            </a:r>
          </a:p>
          <a:p>
            <a:pPr marL="800100" lvl="1" indent="-342900">
              <a:spcBef>
                <a:spcPts val="0"/>
              </a:spcBef>
              <a:spcAft>
                <a:spcPts val="600"/>
              </a:spcAft>
              <a:buFont typeface="Arial" panose="020B0604020202020204" pitchFamily="34" charset="0"/>
              <a:buChar char="•"/>
            </a:pPr>
            <a:r>
              <a:rPr lang="en-US" sz="1600" dirty="0" smtClean="0"/>
              <a:t>University </a:t>
            </a:r>
            <a:r>
              <a:rPr lang="en-US" sz="1600" dirty="0"/>
              <a:t>&amp; Public Service Table since </a:t>
            </a:r>
            <a:r>
              <a:rPr lang="en-US" sz="1600" dirty="0" smtClean="0"/>
              <a:t>last successful salary action (not required for Project </a:t>
            </a:r>
            <a:r>
              <a:rPr lang="en-US" sz="1600" dirty="0" err="1" smtClean="0"/>
              <a:t>Sci</a:t>
            </a:r>
            <a:r>
              <a:rPr lang="en-US" sz="1600" dirty="0" smtClean="0"/>
              <a:t> or Assistant Rank Professional Research)</a:t>
            </a:r>
          </a:p>
          <a:p>
            <a:pPr marL="800100" lvl="1" indent="-342900">
              <a:spcBef>
                <a:spcPts val="0"/>
              </a:spcBef>
              <a:spcAft>
                <a:spcPts val="600"/>
              </a:spcAft>
              <a:buFont typeface="Arial" panose="020B0604020202020204" pitchFamily="34" charset="0"/>
              <a:buChar char="•"/>
            </a:pPr>
            <a:r>
              <a:rPr lang="en-US" sz="1600" dirty="0"/>
              <a:t>Bibliography since last successful salary action (merit</a:t>
            </a:r>
            <a:r>
              <a:rPr lang="en-US" sz="1600" dirty="0" smtClean="0"/>
              <a:t>) or </a:t>
            </a:r>
            <a:r>
              <a:rPr lang="en-US" sz="1600" dirty="0"/>
              <a:t>Bibliography from entire career, highlight publications in present rank </a:t>
            </a:r>
            <a:r>
              <a:rPr lang="en-US" sz="1600" dirty="0" smtClean="0"/>
              <a:t>(Promotion, Step VI, Above Scale (AS). </a:t>
            </a:r>
            <a:r>
              <a:rPr lang="en-US" sz="1600" i="1" dirty="0" smtClean="0"/>
              <a:t>Annotate </a:t>
            </a:r>
            <a:r>
              <a:rPr lang="en-US" sz="1600" i="1" dirty="0"/>
              <a:t>your role on multi-authored publications since last successful salary </a:t>
            </a:r>
            <a:r>
              <a:rPr lang="en-US" sz="1600" i="1" dirty="0" smtClean="0"/>
              <a:t>action</a:t>
            </a:r>
          </a:p>
          <a:p>
            <a:pPr marL="800100" lvl="1" indent="-342900">
              <a:spcBef>
                <a:spcPts val="0"/>
              </a:spcBef>
              <a:spcAft>
                <a:spcPts val="600"/>
              </a:spcAft>
              <a:buFont typeface="Arial" panose="020B0604020202020204" pitchFamily="34" charset="0"/>
              <a:buChar char="•"/>
            </a:pPr>
            <a:r>
              <a:rPr lang="en-US" sz="1600" kern="0" dirty="0" smtClean="0">
                <a:ea typeface="Tahoma" pitchFamily="34" charset="0"/>
                <a:cs typeface="Tahoma" pitchFamily="34" charset="0"/>
              </a:rPr>
              <a:t>(</a:t>
            </a:r>
            <a:r>
              <a:rPr lang="en-US" sz="1600" kern="0" dirty="0">
                <a:ea typeface="Tahoma" pitchFamily="34" charset="0"/>
                <a:cs typeface="Tahoma" pitchFamily="34" charset="0"/>
              </a:rPr>
              <a:t>3) Publication examples with summary </a:t>
            </a:r>
            <a:r>
              <a:rPr lang="en-US" sz="1600" kern="0" dirty="0" smtClean="0">
                <a:ea typeface="Tahoma" pitchFamily="34" charset="0"/>
                <a:cs typeface="Tahoma" pitchFamily="34" charset="0"/>
              </a:rPr>
              <a:t>(</a:t>
            </a:r>
            <a:r>
              <a:rPr lang="en-US" sz="1600" kern="0" dirty="0">
                <a:ea typeface="Tahoma" pitchFamily="34" charset="0"/>
                <a:cs typeface="Tahoma" pitchFamily="34" charset="0"/>
              </a:rPr>
              <a:t>P</a:t>
            </a:r>
            <a:r>
              <a:rPr lang="en-US" sz="1600" kern="0" dirty="0" smtClean="0">
                <a:ea typeface="Tahoma" pitchFamily="34" charset="0"/>
                <a:cs typeface="Tahoma" pitchFamily="34" charset="0"/>
              </a:rPr>
              <a:t>romotion, </a:t>
            </a:r>
            <a:r>
              <a:rPr lang="en-US" sz="1600" kern="0" dirty="0" smtClean="0">
                <a:solidFill>
                  <a:srgbClr val="009900"/>
                </a:solidFill>
                <a:ea typeface="Tahoma" pitchFamily="34" charset="0"/>
                <a:cs typeface="Tahoma" pitchFamily="34" charset="0"/>
              </a:rPr>
              <a:t> </a:t>
            </a:r>
            <a:r>
              <a:rPr lang="en-US" sz="1600" kern="0" dirty="0" smtClean="0">
                <a:ea typeface="Tahoma" pitchFamily="34" charset="0"/>
                <a:cs typeface="Tahoma" pitchFamily="34" charset="0"/>
              </a:rPr>
              <a:t>Step </a:t>
            </a:r>
            <a:r>
              <a:rPr lang="en-US" sz="1600" kern="0" dirty="0">
                <a:ea typeface="Tahoma" pitchFamily="34" charset="0"/>
                <a:cs typeface="Tahoma" pitchFamily="34" charset="0"/>
              </a:rPr>
              <a:t>VI, AS</a:t>
            </a:r>
            <a:r>
              <a:rPr lang="en-US" sz="1600" kern="0" dirty="0" smtClean="0">
                <a:ea typeface="Tahoma" pitchFamily="34" charset="0"/>
                <a:cs typeface="Tahoma" pitchFamily="34" charset="0"/>
              </a:rPr>
              <a:t>)</a:t>
            </a:r>
            <a:endParaRPr lang="en-US" sz="1600" kern="0" dirty="0">
              <a:solidFill>
                <a:srgbClr val="5AA240"/>
              </a:solidFill>
              <a:ea typeface="Tahoma" pitchFamily="34" charset="0"/>
              <a:cs typeface="Tahoma" pitchFamily="34" charset="0"/>
            </a:endParaRPr>
          </a:p>
          <a:p>
            <a:pPr marL="800100" lvl="1" indent="-342900">
              <a:spcBef>
                <a:spcPts val="0"/>
              </a:spcBef>
              <a:spcAft>
                <a:spcPts val="600"/>
              </a:spcAft>
              <a:buFont typeface="Arial" panose="020B0604020202020204" pitchFamily="34" charset="0"/>
              <a:buChar char="•"/>
            </a:pPr>
            <a:r>
              <a:rPr lang="en-US" sz="1600" kern="0" dirty="0">
                <a:ea typeface="Tahoma" pitchFamily="34" charset="0"/>
                <a:cs typeface="Tahoma" pitchFamily="34" charset="0"/>
              </a:rPr>
              <a:t>Letters of Evaluation </a:t>
            </a:r>
            <a:r>
              <a:rPr lang="en-US" sz="1600" kern="0" dirty="0" smtClean="0">
                <a:ea typeface="Tahoma" pitchFamily="34" charset="0"/>
                <a:cs typeface="Tahoma" pitchFamily="34" charset="0"/>
              </a:rPr>
              <a:t>(minimum of 3, maximum </a:t>
            </a:r>
            <a:r>
              <a:rPr lang="en-US" sz="1600" kern="0" dirty="0">
                <a:ea typeface="Tahoma" pitchFamily="34" charset="0"/>
                <a:cs typeface="Tahoma" pitchFamily="34" charset="0"/>
              </a:rPr>
              <a:t>of 6</a:t>
            </a:r>
            <a:r>
              <a:rPr lang="en-US" sz="1600" kern="0" dirty="0" smtClean="0">
                <a:ea typeface="Tahoma" pitchFamily="34" charset="0"/>
                <a:cs typeface="Tahoma" pitchFamily="34" charset="0"/>
              </a:rPr>
              <a:t>); (</a:t>
            </a:r>
            <a:r>
              <a:rPr lang="en-US" sz="1600" kern="0" dirty="0">
                <a:ea typeface="Tahoma" pitchFamily="34" charset="0"/>
                <a:cs typeface="Tahoma" pitchFamily="34" charset="0"/>
              </a:rPr>
              <a:t>P</a:t>
            </a:r>
            <a:r>
              <a:rPr lang="en-US" sz="1600" kern="0" dirty="0" smtClean="0">
                <a:ea typeface="Tahoma" pitchFamily="34" charset="0"/>
                <a:cs typeface="Tahoma" pitchFamily="34" charset="0"/>
              </a:rPr>
              <a:t>romotion</a:t>
            </a:r>
            <a:r>
              <a:rPr lang="en-US" sz="1600" kern="0" dirty="0">
                <a:ea typeface="Tahoma" pitchFamily="34" charset="0"/>
                <a:cs typeface="Tahoma" pitchFamily="34" charset="0"/>
              </a:rPr>
              <a:t>,</a:t>
            </a:r>
            <a:r>
              <a:rPr lang="en-US" sz="1600" kern="0" dirty="0">
                <a:solidFill>
                  <a:srgbClr val="5AA240"/>
                </a:solidFill>
                <a:ea typeface="Tahoma" pitchFamily="34" charset="0"/>
                <a:cs typeface="Tahoma" pitchFamily="34" charset="0"/>
              </a:rPr>
              <a:t> </a:t>
            </a:r>
            <a:r>
              <a:rPr lang="en-US" sz="1600" kern="0" dirty="0" smtClean="0">
                <a:ea typeface="Tahoma" pitchFamily="34" charset="0"/>
                <a:cs typeface="Tahoma" pitchFamily="34" charset="0"/>
              </a:rPr>
              <a:t>Step VI, AS)</a:t>
            </a:r>
          </a:p>
          <a:p>
            <a:pPr lvl="1">
              <a:spcBef>
                <a:spcPts val="0"/>
              </a:spcBef>
              <a:spcAft>
                <a:spcPts val="600"/>
              </a:spcAft>
            </a:pPr>
            <a:r>
              <a:rPr lang="en-US" sz="1600" kern="0" dirty="0">
                <a:ea typeface="Tahoma" pitchFamily="34" charset="0"/>
                <a:cs typeface="Tahoma" pitchFamily="34" charset="0"/>
              </a:rPr>
              <a:t> </a:t>
            </a:r>
            <a:r>
              <a:rPr lang="en-US" sz="1600" kern="0" dirty="0" smtClean="0">
                <a:ea typeface="Tahoma" pitchFamily="34" charset="0"/>
                <a:cs typeface="Tahoma" pitchFamily="34" charset="0"/>
              </a:rPr>
              <a:t>     *Input your list of names under the tab “references” in your PR document by January 16, 2018.</a:t>
            </a:r>
          </a:p>
          <a:p>
            <a:pPr marL="800100" lvl="1" indent="-342900">
              <a:spcBef>
                <a:spcPts val="0"/>
              </a:spcBef>
              <a:spcAft>
                <a:spcPts val="600"/>
              </a:spcAft>
              <a:buFont typeface="Arial" panose="020B0604020202020204" pitchFamily="34" charset="0"/>
              <a:buChar char="•"/>
            </a:pPr>
            <a:r>
              <a:rPr lang="en-US" sz="1600" dirty="0" smtClean="0"/>
              <a:t>Project Summary Table since last successful salary action </a:t>
            </a:r>
          </a:p>
          <a:p>
            <a:pPr marL="800100" lvl="1" indent="-342900">
              <a:spcBef>
                <a:spcPts val="0"/>
              </a:spcBef>
              <a:spcAft>
                <a:spcPts val="600"/>
              </a:spcAft>
              <a:buFont typeface="Arial" panose="020B0604020202020204" pitchFamily="34" charset="0"/>
              <a:buChar char="•"/>
            </a:pPr>
            <a:r>
              <a:rPr lang="en-US" sz="1600" dirty="0" smtClean="0"/>
              <a:t>AE Goals for the coming year</a:t>
            </a:r>
            <a:endParaRPr lang="en-US" sz="1600" dirty="0"/>
          </a:p>
          <a:p>
            <a:pPr marL="800100" lvl="1" indent="-342900">
              <a:spcBef>
                <a:spcPts val="0"/>
              </a:spcBef>
              <a:spcAft>
                <a:spcPts val="600"/>
              </a:spcAft>
              <a:buFont typeface="Arial" panose="020B0604020202020204" pitchFamily="34" charset="0"/>
              <a:buChar char="•"/>
            </a:pPr>
            <a:r>
              <a:rPr lang="en-US" sz="1600" dirty="0"/>
              <a:t>Position Description for period </a:t>
            </a:r>
            <a:r>
              <a:rPr lang="en-US" sz="1600" dirty="0" smtClean="0"/>
              <a:t>covered</a:t>
            </a:r>
          </a:p>
          <a:p>
            <a:pPr marL="800100" lvl="1" indent="-342900">
              <a:spcBef>
                <a:spcPts val="0"/>
              </a:spcBef>
              <a:spcAft>
                <a:spcPts val="600"/>
              </a:spcAft>
              <a:buFont typeface="Arial" panose="020B0604020202020204" pitchFamily="34" charset="0"/>
              <a:buChar char="•"/>
            </a:pPr>
            <a:r>
              <a:rPr lang="en-US" sz="1600" dirty="0" err="1" smtClean="0"/>
              <a:t>Workplan</a:t>
            </a:r>
            <a:r>
              <a:rPr lang="en-US" sz="1600" dirty="0" smtClean="0"/>
              <a:t> if you have less than 100% appointment</a:t>
            </a:r>
            <a:endParaRPr lang="en-US" sz="1600" dirty="0"/>
          </a:p>
          <a:p>
            <a:pPr lvl="1" eaLnBrk="1" hangingPunct="1">
              <a:spcBef>
                <a:spcPts val="0"/>
              </a:spcBef>
              <a:spcAft>
                <a:spcPts val="600"/>
              </a:spcAft>
            </a:pPr>
            <a:endParaRPr lang="en-US" sz="2400" dirty="0" smtClean="0">
              <a:solidFill>
                <a:schemeClr val="accent6">
                  <a:lumMod val="75000"/>
                </a:schemeClr>
              </a:solidFill>
            </a:endParaRPr>
          </a:p>
          <a:p>
            <a:pPr marL="800100" lvl="1" indent="-342900" eaLnBrk="1" hangingPunct="1">
              <a:spcBef>
                <a:spcPts val="0"/>
              </a:spcBef>
              <a:spcAft>
                <a:spcPts val="600"/>
              </a:spcAft>
              <a:buFont typeface="Arial" panose="020B0604020202020204" pitchFamily="34" charset="0"/>
              <a:buChar char="•"/>
            </a:pPr>
            <a:endParaRPr lang="en-US" sz="2400" dirty="0" smtClean="0">
              <a:solidFill>
                <a:schemeClr val="accent6">
                  <a:lumMod val="75000"/>
                </a:schemeClr>
              </a:solidFill>
            </a:endParaRPr>
          </a:p>
          <a:p>
            <a:pPr marL="800100" lvl="1" indent="-342900" eaLnBrk="1" hangingPunct="1">
              <a:spcBef>
                <a:spcPts val="0"/>
              </a:spcBef>
              <a:spcAft>
                <a:spcPts val="600"/>
              </a:spcAft>
              <a:buFont typeface="Arial" panose="020B0604020202020204" pitchFamily="34" charset="0"/>
              <a:buChar char="•"/>
            </a:pPr>
            <a:endParaRPr lang="en-US" sz="2400" dirty="0" smtClean="0"/>
          </a:p>
          <a:p>
            <a:pPr marL="800100" lvl="1" indent="-342900" eaLnBrk="1" hangingPunct="1">
              <a:spcBef>
                <a:spcPts val="0"/>
              </a:spcBef>
              <a:spcAft>
                <a:spcPts val="600"/>
              </a:spcAft>
              <a:buFont typeface="Arial" panose="020B0604020202020204" pitchFamily="34" charset="0"/>
              <a:buChar char="•"/>
            </a:pPr>
            <a:endParaRPr lang="en-US" sz="2400" dirty="0" smtClean="0"/>
          </a:p>
        </p:txBody>
      </p:sp>
    </p:spTree>
    <p:extLst>
      <p:ext uri="{BB962C8B-B14F-4D97-AF65-F5344CB8AC3E}">
        <p14:creationId xmlns:p14="http://schemas.microsoft.com/office/powerpoint/2010/main" val="31621881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9589" y="234460"/>
            <a:ext cx="8229600" cy="1026017"/>
          </a:xfrm>
        </p:spPr>
        <p:txBody>
          <a:bodyPr/>
          <a:lstStyle/>
          <a:p>
            <a:r>
              <a:rPr lang="en-US" sz="3200" dirty="0" smtClean="0">
                <a:solidFill>
                  <a:srgbClr val="1740C3"/>
                </a:solidFill>
              </a:rPr>
              <a:t>Merit/Promotion for Research Specialists</a:t>
            </a:r>
            <a:r>
              <a:rPr lang="en-US" sz="2400" dirty="0" smtClean="0">
                <a:solidFill>
                  <a:srgbClr val="1740C3"/>
                </a:solidFill>
              </a:rPr>
              <a:t/>
            </a:r>
            <a:br>
              <a:rPr lang="en-US" sz="2400" dirty="0" smtClean="0">
                <a:solidFill>
                  <a:srgbClr val="1740C3"/>
                </a:solidFill>
              </a:rPr>
            </a:br>
            <a:endParaRPr lang="en-US" sz="2400" dirty="0">
              <a:solidFill>
                <a:srgbClr val="1740C3"/>
              </a:solidFill>
            </a:endParaRPr>
          </a:p>
        </p:txBody>
      </p:sp>
      <p:sp>
        <p:nvSpPr>
          <p:cNvPr id="3" name="Rectangle 2"/>
          <p:cNvSpPr/>
          <p:nvPr/>
        </p:nvSpPr>
        <p:spPr>
          <a:xfrm>
            <a:off x="185269" y="870017"/>
            <a:ext cx="8778240" cy="7325082"/>
          </a:xfrm>
          <a:prstGeom prst="rect">
            <a:avLst/>
          </a:prstGeom>
        </p:spPr>
        <p:txBody>
          <a:bodyPr wrap="square">
            <a:spAutoFit/>
          </a:bodyPr>
          <a:lstStyle/>
          <a:p>
            <a:pPr eaLnBrk="1" hangingPunct="1">
              <a:spcBef>
                <a:spcPts val="0"/>
              </a:spcBef>
              <a:spcAft>
                <a:spcPts val="1200"/>
              </a:spcAft>
            </a:pPr>
            <a:r>
              <a:rPr lang="en-US" sz="2400" dirty="0" smtClean="0"/>
              <a:t>Upload by February 1, 2018</a:t>
            </a:r>
            <a:endParaRPr lang="en-US" sz="2400" dirty="0"/>
          </a:p>
          <a:p>
            <a:pPr marL="800100" lvl="1" indent="-342900" eaLnBrk="1" hangingPunct="1">
              <a:spcBef>
                <a:spcPts val="0"/>
              </a:spcBef>
              <a:spcAft>
                <a:spcPts val="600"/>
              </a:spcAft>
              <a:buFont typeface="Arial" panose="020B0604020202020204" pitchFamily="34" charset="0"/>
              <a:buChar char="•"/>
            </a:pPr>
            <a:r>
              <a:rPr lang="en-US" sz="1600" dirty="0" smtClean="0"/>
              <a:t>Program Summary Narrative (</a:t>
            </a:r>
            <a:r>
              <a:rPr lang="en-US" sz="1600" dirty="0" smtClean="0">
                <a:solidFill>
                  <a:srgbClr val="FF0000"/>
                </a:solidFill>
              </a:rPr>
              <a:t>6</a:t>
            </a:r>
            <a:r>
              <a:rPr lang="en-US" sz="1600" dirty="0" smtClean="0"/>
              <a:t> page maximum for Merits, </a:t>
            </a:r>
            <a:r>
              <a:rPr lang="en-US" sz="1600" b="1" dirty="0" smtClean="0">
                <a:solidFill>
                  <a:srgbClr val="5AA240"/>
                </a:solidFill>
              </a:rPr>
              <a:t>10</a:t>
            </a:r>
            <a:r>
              <a:rPr lang="en-US" sz="1600" dirty="0" smtClean="0">
                <a:solidFill>
                  <a:srgbClr val="5AA240"/>
                </a:solidFill>
              </a:rPr>
              <a:t> </a:t>
            </a:r>
            <a:r>
              <a:rPr lang="en-US" sz="1600" dirty="0" smtClean="0"/>
              <a:t>page maximum for Promotion)</a:t>
            </a:r>
          </a:p>
          <a:p>
            <a:pPr marL="1257300" lvl="2" indent="-342900">
              <a:spcBef>
                <a:spcPts val="0"/>
              </a:spcBef>
              <a:spcAft>
                <a:spcPts val="600"/>
              </a:spcAft>
              <a:buFont typeface="Arial" panose="020B0604020202020204" pitchFamily="34" charset="0"/>
              <a:buChar char="•"/>
            </a:pPr>
            <a:r>
              <a:rPr lang="en-US" sz="1600" dirty="0"/>
              <a:t>Documents 3 </a:t>
            </a:r>
            <a:r>
              <a:rPr lang="en-US" sz="1600" dirty="0" smtClean="0"/>
              <a:t>criteria (Performance in research, professional competence, and University &amp; public service) and Affirmative Action</a:t>
            </a:r>
            <a:endParaRPr lang="en-US" sz="1600" dirty="0"/>
          </a:p>
          <a:p>
            <a:pPr marL="800100" lvl="1" indent="-342900" eaLnBrk="1" hangingPunct="1">
              <a:spcBef>
                <a:spcPts val="0"/>
              </a:spcBef>
              <a:spcAft>
                <a:spcPts val="600"/>
              </a:spcAft>
              <a:buFont typeface="Arial" panose="020B0604020202020204" pitchFamily="34" charset="0"/>
              <a:buChar char="•"/>
            </a:pPr>
            <a:r>
              <a:rPr lang="en-US" sz="1600" dirty="0" smtClean="0"/>
              <a:t>Professional </a:t>
            </a:r>
            <a:r>
              <a:rPr lang="en-US" sz="1600" dirty="0"/>
              <a:t>Competence Table since </a:t>
            </a:r>
            <a:r>
              <a:rPr lang="en-US" sz="1600" dirty="0" smtClean="0"/>
              <a:t>last successful salary action (except Assistant Rank)</a:t>
            </a:r>
            <a:endParaRPr lang="en-US" sz="1600" dirty="0"/>
          </a:p>
          <a:p>
            <a:pPr marL="800100" lvl="1" indent="-342900">
              <a:spcBef>
                <a:spcPts val="0"/>
              </a:spcBef>
              <a:spcAft>
                <a:spcPts val="600"/>
              </a:spcAft>
              <a:buFont typeface="Arial" panose="020B0604020202020204" pitchFamily="34" charset="0"/>
              <a:buChar char="•"/>
            </a:pPr>
            <a:r>
              <a:rPr lang="en-US" sz="1600" dirty="0"/>
              <a:t>University &amp; Public Service Table since </a:t>
            </a:r>
            <a:r>
              <a:rPr lang="en-US" sz="1600" dirty="0" smtClean="0"/>
              <a:t>last successful salary action</a:t>
            </a:r>
          </a:p>
          <a:p>
            <a:pPr marL="800100" lvl="1" indent="-342900">
              <a:spcBef>
                <a:spcPts val="0"/>
              </a:spcBef>
              <a:spcAft>
                <a:spcPts val="600"/>
              </a:spcAft>
              <a:buFont typeface="Arial" panose="020B0604020202020204" pitchFamily="34" charset="0"/>
              <a:buChar char="•"/>
            </a:pPr>
            <a:r>
              <a:rPr lang="en-US" sz="1600" dirty="0" smtClean="0"/>
              <a:t>Bibliography since last successful salary action (Merit)or Bibliography from entire career, highlight publications in present rank (Promotion,</a:t>
            </a:r>
            <a:r>
              <a:rPr lang="en-US" sz="1600" dirty="0" smtClean="0">
                <a:solidFill>
                  <a:srgbClr val="5AA240"/>
                </a:solidFill>
              </a:rPr>
              <a:t> </a:t>
            </a:r>
            <a:r>
              <a:rPr lang="en-US" sz="1600" dirty="0" smtClean="0"/>
              <a:t>Above Scale (AS). </a:t>
            </a:r>
            <a:r>
              <a:rPr lang="en-US" sz="1600" i="1" dirty="0" smtClean="0"/>
              <a:t>Annotate </a:t>
            </a:r>
            <a:r>
              <a:rPr lang="en-US" sz="1600" i="1" dirty="0"/>
              <a:t>your role on multi-authored publications since last successful salary </a:t>
            </a:r>
            <a:r>
              <a:rPr lang="en-US" sz="1600" i="1" dirty="0" smtClean="0"/>
              <a:t>action</a:t>
            </a:r>
          </a:p>
          <a:p>
            <a:pPr marL="800100" lvl="1" indent="-342900">
              <a:spcBef>
                <a:spcPts val="0"/>
              </a:spcBef>
              <a:spcAft>
                <a:spcPts val="600"/>
              </a:spcAft>
              <a:buFont typeface="Arial" panose="020B0604020202020204" pitchFamily="34" charset="0"/>
              <a:buChar char="•"/>
            </a:pPr>
            <a:r>
              <a:rPr lang="en-US" sz="1600" kern="0" dirty="0">
                <a:ea typeface="Tahoma" pitchFamily="34" charset="0"/>
                <a:cs typeface="Tahoma" pitchFamily="34" charset="0"/>
              </a:rPr>
              <a:t>(3) Publication examples with summary </a:t>
            </a:r>
            <a:r>
              <a:rPr lang="en-US" sz="1600" kern="0" dirty="0" smtClean="0">
                <a:ea typeface="Tahoma" pitchFamily="34" charset="0"/>
                <a:cs typeface="Tahoma" pitchFamily="34" charset="0"/>
              </a:rPr>
              <a:t>(</a:t>
            </a:r>
            <a:r>
              <a:rPr lang="en-US" sz="1600" kern="0" dirty="0">
                <a:ea typeface="Tahoma" pitchFamily="34" charset="0"/>
                <a:cs typeface="Tahoma" pitchFamily="34" charset="0"/>
              </a:rPr>
              <a:t>P</a:t>
            </a:r>
            <a:r>
              <a:rPr lang="en-US" sz="1600" kern="0" dirty="0" smtClean="0">
                <a:ea typeface="Tahoma" pitchFamily="34" charset="0"/>
                <a:cs typeface="Tahoma" pitchFamily="34" charset="0"/>
              </a:rPr>
              <a:t>romotion, AS)</a:t>
            </a:r>
          </a:p>
          <a:p>
            <a:pPr marL="800100" lvl="1" indent="-342900">
              <a:spcBef>
                <a:spcPts val="0"/>
              </a:spcBef>
              <a:spcAft>
                <a:spcPts val="600"/>
              </a:spcAft>
              <a:buFont typeface="Arial" panose="020B0604020202020204" pitchFamily="34" charset="0"/>
              <a:buChar char="•"/>
            </a:pPr>
            <a:r>
              <a:rPr lang="en-US" sz="1600" kern="0" dirty="0">
                <a:ea typeface="Tahoma" pitchFamily="34" charset="0"/>
                <a:cs typeface="Tahoma" pitchFamily="34" charset="0"/>
              </a:rPr>
              <a:t>Letters of Evaluation </a:t>
            </a:r>
            <a:r>
              <a:rPr lang="en-US" sz="1600" kern="0" dirty="0" smtClean="0">
                <a:ea typeface="Tahoma" pitchFamily="34" charset="0"/>
                <a:cs typeface="Tahoma" pitchFamily="34" charset="0"/>
              </a:rPr>
              <a:t>(minimum of 3, maximum </a:t>
            </a:r>
            <a:r>
              <a:rPr lang="en-US" sz="1600" kern="0" dirty="0">
                <a:ea typeface="Tahoma" pitchFamily="34" charset="0"/>
                <a:cs typeface="Tahoma" pitchFamily="34" charset="0"/>
              </a:rPr>
              <a:t>of 6</a:t>
            </a:r>
            <a:r>
              <a:rPr lang="en-US" sz="1600" kern="0" dirty="0" smtClean="0">
                <a:ea typeface="Tahoma" pitchFamily="34" charset="0"/>
                <a:cs typeface="Tahoma" pitchFamily="34" charset="0"/>
              </a:rPr>
              <a:t>); (</a:t>
            </a:r>
            <a:r>
              <a:rPr lang="en-US" sz="1600" kern="0" dirty="0">
                <a:ea typeface="Tahoma" pitchFamily="34" charset="0"/>
                <a:cs typeface="Tahoma" pitchFamily="34" charset="0"/>
              </a:rPr>
              <a:t>P</a:t>
            </a:r>
            <a:r>
              <a:rPr lang="en-US" sz="1600" kern="0" dirty="0" smtClean="0">
                <a:ea typeface="Tahoma" pitchFamily="34" charset="0"/>
                <a:cs typeface="Tahoma" pitchFamily="34" charset="0"/>
              </a:rPr>
              <a:t>romotion, AS)</a:t>
            </a:r>
          </a:p>
          <a:p>
            <a:pPr lvl="1">
              <a:spcBef>
                <a:spcPts val="0"/>
              </a:spcBef>
              <a:spcAft>
                <a:spcPts val="600"/>
              </a:spcAft>
            </a:pPr>
            <a:r>
              <a:rPr lang="en-US" sz="1600" kern="0" dirty="0" smtClean="0">
                <a:ea typeface="Tahoma" pitchFamily="34" charset="0"/>
                <a:cs typeface="Tahoma" pitchFamily="34" charset="0"/>
              </a:rPr>
              <a:t>Input </a:t>
            </a:r>
            <a:r>
              <a:rPr lang="en-US" sz="1600" kern="0" dirty="0">
                <a:ea typeface="Tahoma" pitchFamily="34" charset="0"/>
                <a:cs typeface="Tahoma" pitchFamily="34" charset="0"/>
              </a:rPr>
              <a:t>your list of names under the tab “references” in your PR document by January </a:t>
            </a:r>
            <a:r>
              <a:rPr lang="en-US" sz="1600" kern="0" dirty="0" smtClean="0">
                <a:ea typeface="Tahoma" pitchFamily="34" charset="0"/>
                <a:cs typeface="Tahoma" pitchFamily="34" charset="0"/>
              </a:rPr>
              <a:t>16, 2018.</a:t>
            </a:r>
            <a:endParaRPr lang="en-US" sz="1600" kern="0" dirty="0">
              <a:ea typeface="Tahoma" pitchFamily="34" charset="0"/>
              <a:cs typeface="Tahoma" pitchFamily="34" charset="0"/>
            </a:endParaRPr>
          </a:p>
          <a:p>
            <a:pPr marL="800100" lvl="1" indent="-342900">
              <a:spcBef>
                <a:spcPts val="0"/>
              </a:spcBef>
              <a:spcAft>
                <a:spcPts val="600"/>
              </a:spcAft>
              <a:buFont typeface="Arial" panose="020B0604020202020204" pitchFamily="34" charset="0"/>
              <a:buChar char="•"/>
            </a:pPr>
            <a:r>
              <a:rPr lang="en-US" sz="1600" dirty="0" smtClean="0"/>
              <a:t>Project </a:t>
            </a:r>
            <a:r>
              <a:rPr lang="en-US" sz="1600" dirty="0"/>
              <a:t>Summary Table </a:t>
            </a:r>
            <a:r>
              <a:rPr lang="en-US" sz="1600" dirty="0" smtClean="0"/>
              <a:t>since last successful action</a:t>
            </a:r>
            <a:endParaRPr lang="en-US" sz="1600" kern="0" dirty="0" smtClean="0">
              <a:ea typeface="Tahoma" pitchFamily="34" charset="0"/>
              <a:cs typeface="Tahoma" pitchFamily="34" charset="0"/>
            </a:endParaRPr>
          </a:p>
          <a:p>
            <a:pPr marL="800100" lvl="1" indent="-342900">
              <a:spcBef>
                <a:spcPts val="0"/>
              </a:spcBef>
              <a:spcAft>
                <a:spcPts val="600"/>
              </a:spcAft>
              <a:buFont typeface="Arial" panose="020B0604020202020204" pitchFamily="34" charset="0"/>
              <a:buChar char="•"/>
            </a:pPr>
            <a:r>
              <a:rPr lang="en-US" sz="1600" dirty="0" smtClean="0"/>
              <a:t>AE Goals  for the coming year</a:t>
            </a:r>
            <a:endParaRPr lang="en-US" sz="1600" dirty="0"/>
          </a:p>
          <a:p>
            <a:pPr marL="800100" lvl="1" indent="-342900">
              <a:spcBef>
                <a:spcPts val="0"/>
              </a:spcBef>
              <a:spcAft>
                <a:spcPts val="600"/>
              </a:spcAft>
              <a:buFont typeface="Arial" panose="020B0604020202020204" pitchFamily="34" charset="0"/>
              <a:buChar char="•"/>
            </a:pPr>
            <a:r>
              <a:rPr lang="en-US" sz="1600" dirty="0"/>
              <a:t>Position Description for period </a:t>
            </a:r>
            <a:r>
              <a:rPr lang="en-US" sz="1600" dirty="0" smtClean="0"/>
              <a:t>covered</a:t>
            </a:r>
          </a:p>
          <a:p>
            <a:pPr marL="800100" lvl="1" indent="-342900">
              <a:spcBef>
                <a:spcPts val="0"/>
              </a:spcBef>
              <a:spcAft>
                <a:spcPts val="600"/>
              </a:spcAft>
              <a:buFont typeface="Arial" panose="020B0604020202020204" pitchFamily="34" charset="0"/>
              <a:buChar char="•"/>
            </a:pPr>
            <a:r>
              <a:rPr lang="en-US" sz="1600" dirty="0" err="1" smtClean="0"/>
              <a:t>Workplan</a:t>
            </a:r>
            <a:r>
              <a:rPr lang="en-US" sz="1600" dirty="0" smtClean="0"/>
              <a:t> if you have less than 100% appointment</a:t>
            </a:r>
          </a:p>
          <a:p>
            <a:pPr lvl="1">
              <a:spcBef>
                <a:spcPts val="0"/>
              </a:spcBef>
              <a:spcAft>
                <a:spcPts val="600"/>
              </a:spcAft>
            </a:pPr>
            <a:endParaRPr lang="en-US" sz="2000" dirty="0"/>
          </a:p>
          <a:p>
            <a:pPr marL="800100" lvl="1" indent="-342900" eaLnBrk="1" hangingPunct="1">
              <a:spcBef>
                <a:spcPts val="0"/>
              </a:spcBef>
              <a:spcAft>
                <a:spcPts val="600"/>
              </a:spcAft>
              <a:buFont typeface="Arial" panose="020B0604020202020204" pitchFamily="34" charset="0"/>
              <a:buChar char="•"/>
            </a:pPr>
            <a:endParaRPr lang="en-US" sz="2400" dirty="0" smtClean="0">
              <a:solidFill>
                <a:schemeClr val="accent6">
                  <a:lumMod val="75000"/>
                </a:schemeClr>
              </a:solidFill>
            </a:endParaRPr>
          </a:p>
          <a:p>
            <a:pPr marL="800100" lvl="1" indent="-342900" eaLnBrk="1" hangingPunct="1">
              <a:spcBef>
                <a:spcPts val="0"/>
              </a:spcBef>
              <a:spcAft>
                <a:spcPts val="600"/>
              </a:spcAft>
              <a:buFont typeface="Arial" panose="020B0604020202020204" pitchFamily="34" charset="0"/>
              <a:buChar char="•"/>
            </a:pPr>
            <a:endParaRPr lang="en-US" sz="2400" dirty="0" smtClean="0">
              <a:solidFill>
                <a:schemeClr val="accent6">
                  <a:lumMod val="75000"/>
                </a:schemeClr>
              </a:solidFill>
            </a:endParaRPr>
          </a:p>
          <a:p>
            <a:pPr marL="800100" lvl="1" indent="-342900" eaLnBrk="1" hangingPunct="1">
              <a:spcBef>
                <a:spcPts val="0"/>
              </a:spcBef>
              <a:spcAft>
                <a:spcPts val="600"/>
              </a:spcAft>
              <a:buFont typeface="Arial" panose="020B0604020202020204" pitchFamily="34" charset="0"/>
              <a:buChar char="•"/>
            </a:pPr>
            <a:endParaRPr lang="en-US" sz="2400" dirty="0" smtClean="0"/>
          </a:p>
          <a:p>
            <a:pPr marL="800100" lvl="1" indent="-342900" eaLnBrk="1" hangingPunct="1">
              <a:spcBef>
                <a:spcPts val="0"/>
              </a:spcBef>
              <a:spcAft>
                <a:spcPts val="600"/>
              </a:spcAft>
              <a:buFont typeface="Arial" panose="020B0604020202020204" pitchFamily="34" charset="0"/>
              <a:buChar char="•"/>
            </a:pPr>
            <a:endParaRPr lang="en-US" sz="2400" dirty="0" smtClean="0"/>
          </a:p>
        </p:txBody>
      </p:sp>
    </p:spTree>
    <p:extLst>
      <p:ext uri="{BB962C8B-B14F-4D97-AF65-F5344CB8AC3E}">
        <p14:creationId xmlns:p14="http://schemas.microsoft.com/office/powerpoint/2010/main" val="609996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837063" y="4468"/>
            <a:ext cx="7391400" cy="1096962"/>
          </a:xfrm>
        </p:spPr>
        <p:txBody>
          <a:bodyPr/>
          <a:lstStyle/>
          <a:p>
            <a:r>
              <a:rPr lang="en-US" sz="3600" dirty="0">
                <a:solidFill>
                  <a:srgbClr val="1740C3"/>
                </a:solidFill>
                <a:ea typeface="ＭＳ Ｐゴシック"/>
                <a:cs typeface="ＭＳ Ｐゴシック"/>
              </a:rPr>
              <a:t>PRC Operational Guidelines</a:t>
            </a:r>
          </a:p>
        </p:txBody>
      </p:sp>
      <p:sp>
        <p:nvSpPr>
          <p:cNvPr id="13315" name="Rectangle 3"/>
          <p:cNvSpPr>
            <a:spLocks noGrp="1" noChangeArrowheads="1"/>
          </p:cNvSpPr>
          <p:nvPr>
            <p:ph type="body" idx="4294967295"/>
          </p:nvPr>
        </p:nvSpPr>
        <p:spPr>
          <a:xfrm>
            <a:off x="795498" y="1171575"/>
            <a:ext cx="7391400" cy="4615787"/>
          </a:xfrm>
        </p:spPr>
        <p:txBody>
          <a:bodyPr/>
          <a:lstStyle/>
          <a:p>
            <a:pPr>
              <a:spcBef>
                <a:spcPts val="0"/>
              </a:spcBef>
              <a:spcAft>
                <a:spcPts val="1200"/>
              </a:spcAft>
            </a:pPr>
            <a:r>
              <a:rPr lang="en-US" sz="2000" dirty="0" smtClean="0"/>
              <a:t>PR dossiers are assigned 2 PRC reviewers per case (systematically randomized to balance workload and avoid any/all potential conflicts of interest).</a:t>
            </a:r>
          </a:p>
          <a:p>
            <a:pPr>
              <a:spcBef>
                <a:spcPts val="0"/>
              </a:spcBef>
              <a:spcAft>
                <a:spcPts val="1200"/>
              </a:spcAft>
            </a:pPr>
            <a:r>
              <a:rPr lang="en-US" sz="2000" dirty="0" smtClean="0"/>
              <a:t>Lead PRC member summarizes the case, in advance, of full meeting discussion.</a:t>
            </a:r>
          </a:p>
          <a:p>
            <a:pPr>
              <a:spcBef>
                <a:spcPts val="0"/>
              </a:spcBef>
              <a:spcAft>
                <a:spcPts val="1200"/>
              </a:spcAft>
            </a:pPr>
            <a:r>
              <a:rPr lang="en-US" sz="2000" dirty="0" smtClean="0"/>
              <a:t>PRC fully reviews and discusses all cases, especially any with mixed reviews.</a:t>
            </a:r>
          </a:p>
          <a:p>
            <a:pPr>
              <a:spcBef>
                <a:spcPts val="0"/>
              </a:spcBef>
              <a:spcAft>
                <a:spcPts val="1200"/>
              </a:spcAft>
            </a:pPr>
            <a:r>
              <a:rPr lang="en-US" sz="2000" dirty="0" smtClean="0"/>
              <a:t>PRC seeks consensus, but reports all </a:t>
            </a:r>
            <a:r>
              <a:rPr lang="en-US" sz="2000" b="1" dirty="0" smtClean="0"/>
              <a:t>recommendations </a:t>
            </a:r>
            <a:r>
              <a:rPr lang="en-US" sz="2000" dirty="0" smtClean="0"/>
              <a:t>and any/all split “votes.”  This information is shared with the decision-maker </a:t>
            </a:r>
            <a:r>
              <a:rPr lang="en-US" sz="2000" u="sng" dirty="0" smtClean="0"/>
              <a:t>ONLY</a:t>
            </a:r>
            <a:r>
              <a:rPr lang="en-US" sz="2000" dirty="0" smtClean="0"/>
              <a:t>.  Candidate sees consensus or majority recommendations.</a:t>
            </a:r>
          </a:p>
          <a:p>
            <a:pPr>
              <a:spcBef>
                <a:spcPts val="0"/>
              </a:spcBef>
              <a:spcAft>
                <a:spcPts val="1200"/>
              </a:spcAft>
            </a:pPr>
            <a:r>
              <a:rPr lang="en-US" sz="2000" dirty="0" smtClean="0"/>
              <a:t>Associate Vice President considers </a:t>
            </a:r>
            <a:r>
              <a:rPr lang="en-US" sz="2000" u="sng" dirty="0" smtClean="0"/>
              <a:t>ALL </a:t>
            </a:r>
            <a:r>
              <a:rPr lang="en-US" sz="2000" dirty="0" smtClean="0"/>
              <a:t>input on case when making decision.</a:t>
            </a:r>
            <a:endParaRPr lang="en-US" sz="2000" u="sng" dirty="0" smtClean="0"/>
          </a:p>
          <a:p>
            <a:pPr lvl="1" eaLnBrk="1" hangingPunct="1">
              <a:lnSpc>
                <a:spcPct val="90000"/>
              </a:lnSpc>
              <a:buFont typeface="Arial" charset="0"/>
              <a:buNone/>
            </a:pPr>
            <a:endParaRPr lang="en-US" dirty="0" smtClean="0"/>
          </a:p>
        </p:txBody>
      </p:sp>
    </p:spTree>
    <p:extLst>
      <p:ext uri="{BB962C8B-B14F-4D97-AF65-F5344CB8AC3E}">
        <p14:creationId xmlns:p14="http://schemas.microsoft.com/office/powerpoint/2010/main" val="150474528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927286" y="180594"/>
            <a:ext cx="7315200" cy="762000"/>
          </a:xfrm>
        </p:spPr>
        <p:txBody>
          <a:bodyPr/>
          <a:lstStyle/>
          <a:p>
            <a:pPr eaLnBrk="1" hangingPunct="1"/>
            <a:r>
              <a:rPr lang="en-US" sz="3200" dirty="0" smtClean="0">
                <a:solidFill>
                  <a:srgbClr val="1740C3"/>
                </a:solidFill>
              </a:rPr>
              <a:t>CE Advisor – CE Specialist </a:t>
            </a:r>
            <a:br>
              <a:rPr lang="en-US" sz="3200" dirty="0" smtClean="0">
                <a:solidFill>
                  <a:srgbClr val="1740C3"/>
                </a:solidFill>
              </a:rPr>
            </a:br>
            <a:r>
              <a:rPr lang="en-US" sz="3200" dirty="0" smtClean="0">
                <a:solidFill>
                  <a:srgbClr val="1740C3"/>
                </a:solidFill>
              </a:rPr>
              <a:t>Assistant to Associate - Promotion</a:t>
            </a:r>
          </a:p>
        </p:txBody>
      </p:sp>
      <p:sp>
        <p:nvSpPr>
          <p:cNvPr id="290819" name="Rectangle 3"/>
          <p:cNvSpPr>
            <a:spLocks noGrp="1" noChangeArrowheads="1"/>
          </p:cNvSpPr>
          <p:nvPr>
            <p:ph type="body" idx="4294967295"/>
          </p:nvPr>
        </p:nvSpPr>
        <p:spPr>
          <a:xfrm>
            <a:off x="473947" y="1130162"/>
            <a:ext cx="8514608" cy="4768980"/>
          </a:xfrm>
        </p:spPr>
        <p:txBody>
          <a:bodyPr rtlCol="0">
            <a:noAutofit/>
          </a:bodyPr>
          <a:lstStyle/>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Program Summary Narrative (10 pages) for your career within the Assistant Title </a:t>
            </a:r>
            <a:r>
              <a:rPr lang="en-US" sz="1800" kern="0" dirty="0">
                <a:latin typeface="+mj-lt"/>
                <a:ea typeface="Tahoma" pitchFamily="34" charset="0"/>
                <a:cs typeface="Tahoma" pitchFamily="34" charset="0"/>
              </a:rPr>
              <a:t>r</a:t>
            </a:r>
            <a:r>
              <a:rPr lang="en-US" sz="1800" kern="0" dirty="0" smtClean="0">
                <a:latin typeface="+mj-lt"/>
                <a:ea typeface="Tahoma" pitchFamily="34" charset="0"/>
                <a:cs typeface="Tahoma" pitchFamily="34" charset="0"/>
              </a:rPr>
              <a:t>ank.</a:t>
            </a: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Bibliography from your </a:t>
            </a:r>
            <a:r>
              <a:rPr lang="en-US" sz="2000" b="1" kern="0" dirty="0" smtClean="0">
                <a:latin typeface="+mj-lt"/>
                <a:ea typeface="Tahoma" pitchFamily="34" charset="0"/>
                <a:cs typeface="Tahoma" pitchFamily="34" charset="0"/>
              </a:rPr>
              <a:t>entire career</a:t>
            </a:r>
            <a:r>
              <a:rPr lang="en-US" sz="2400" b="1" kern="0" dirty="0" smtClean="0">
                <a:latin typeface="+mj-lt"/>
                <a:ea typeface="Tahoma" pitchFamily="34" charset="0"/>
                <a:cs typeface="Tahoma" pitchFamily="34" charset="0"/>
              </a:rPr>
              <a:t>.</a:t>
            </a:r>
          </a:p>
          <a:p>
            <a:pPr lvl="1" fontAlgn="auto">
              <a:lnSpc>
                <a:spcPct val="120000"/>
              </a:lnSpc>
              <a:spcBef>
                <a:spcPts val="0"/>
              </a:spcBef>
              <a:spcAft>
                <a:spcPts val="600"/>
              </a:spcAft>
              <a:buFont typeface="Arial" panose="020B0604020202020204" pitchFamily="34" charset="0"/>
              <a:buChar char="•"/>
              <a:defRPr/>
            </a:pPr>
            <a:r>
              <a:rPr lang="en-US" sz="1800" b="1" u="sng" kern="0" dirty="0" smtClean="0">
                <a:latin typeface="+mj-lt"/>
                <a:ea typeface="Tahoma" pitchFamily="34" charset="0"/>
                <a:cs typeface="Tahoma" pitchFamily="34" charset="0"/>
              </a:rPr>
              <a:t>Highlight </a:t>
            </a:r>
            <a:r>
              <a:rPr lang="en-US" sz="1800" kern="0" dirty="0" smtClean="0">
                <a:latin typeface="+mj-lt"/>
                <a:ea typeface="Tahoma" pitchFamily="34" charset="0"/>
                <a:cs typeface="Tahoma" pitchFamily="34" charset="0"/>
              </a:rPr>
              <a:t>those developed in </a:t>
            </a:r>
            <a:r>
              <a:rPr lang="en-US" sz="1800" u="sng" kern="0" dirty="0" smtClean="0">
                <a:solidFill>
                  <a:srgbClr val="FF0000"/>
                </a:solidFill>
                <a:latin typeface="+mj-lt"/>
                <a:ea typeface="Tahoma" pitchFamily="34" charset="0"/>
                <a:cs typeface="Tahoma" pitchFamily="34" charset="0"/>
              </a:rPr>
              <a:t>Assistant Title </a:t>
            </a:r>
            <a:r>
              <a:rPr lang="en-US" sz="1800" kern="0" dirty="0" smtClean="0">
                <a:latin typeface="+mj-lt"/>
                <a:ea typeface="Tahoma" pitchFamily="34" charset="0"/>
                <a:cs typeface="Tahoma" pitchFamily="34" charset="0"/>
              </a:rPr>
              <a:t>rank and </a:t>
            </a:r>
            <a:r>
              <a:rPr lang="en-US" sz="1800" dirty="0"/>
              <a:t>annotate your role on multi-authored publications since last successful salary </a:t>
            </a:r>
            <a:r>
              <a:rPr lang="en-US" sz="1800" dirty="0" smtClean="0"/>
              <a:t>action</a:t>
            </a:r>
            <a:endParaRPr lang="en-US" sz="1800" kern="0" dirty="0" smtClean="0">
              <a:latin typeface="+mj-lt"/>
              <a:ea typeface="Tahoma" pitchFamily="34" charset="0"/>
              <a:cs typeface="Tahoma" pitchFamily="34" charset="0"/>
            </a:endParaRPr>
          </a:p>
          <a:p>
            <a:pPr fontAlgn="auto">
              <a:lnSpc>
                <a:spcPct val="120000"/>
              </a:lnSpc>
              <a:spcBef>
                <a:spcPts val="0"/>
              </a:spcBef>
              <a:spcAft>
                <a:spcPts val="600"/>
              </a:spcAft>
              <a:defRPr/>
            </a:pPr>
            <a:r>
              <a:rPr lang="en-US" sz="1800" kern="0" dirty="0">
                <a:ea typeface="Tahoma" pitchFamily="34" charset="0"/>
                <a:cs typeface="Tahoma" pitchFamily="34" charset="0"/>
              </a:rPr>
              <a:t>Extension activities table , project summary table, professional competence and University and public service tables– since </a:t>
            </a:r>
            <a:r>
              <a:rPr lang="en-US" sz="1800" kern="0" dirty="0" smtClean="0">
                <a:ea typeface="Tahoma" pitchFamily="34" charset="0"/>
                <a:cs typeface="Tahoma" pitchFamily="34" charset="0"/>
              </a:rPr>
              <a:t>last successful salary action.</a:t>
            </a:r>
            <a:endParaRPr lang="en-US" sz="1800" kern="0" dirty="0">
              <a:ea typeface="Tahoma" pitchFamily="34" charset="0"/>
              <a:cs typeface="Tahoma" pitchFamily="34" charset="0"/>
            </a:endParaRP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(3) Publication examples with summary -- can be those submitted in other PR’s.</a:t>
            </a:r>
          </a:p>
          <a:p>
            <a:pPr fontAlgn="auto">
              <a:lnSpc>
                <a:spcPct val="120000"/>
              </a:lnSpc>
              <a:spcBef>
                <a:spcPts val="0"/>
              </a:spcBef>
              <a:spcAft>
                <a:spcPts val="600"/>
              </a:spcAft>
              <a:defRPr/>
            </a:pPr>
            <a:r>
              <a:rPr lang="en-US" sz="1800" kern="0" dirty="0">
                <a:ea typeface="Tahoma" pitchFamily="34" charset="0"/>
                <a:cs typeface="Tahoma" pitchFamily="34" charset="0"/>
              </a:rPr>
              <a:t>Letters of Evaluation </a:t>
            </a:r>
            <a:r>
              <a:rPr lang="en-US" sz="1600" kern="0" dirty="0" smtClean="0">
                <a:ea typeface="Tahoma" pitchFamily="34" charset="0"/>
                <a:cs typeface="Tahoma" pitchFamily="34" charset="0"/>
              </a:rPr>
              <a:t>(minimum of 3, maximum </a:t>
            </a:r>
            <a:r>
              <a:rPr lang="en-US" sz="1600" kern="0" dirty="0">
                <a:ea typeface="Tahoma" pitchFamily="34" charset="0"/>
                <a:cs typeface="Tahoma" pitchFamily="34" charset="0"/>
              </a:rPr>
              <a:t>of 6</a:t>
            </a:r>
            <a:r>
              <a:rPr lang="en-US" sz="1600" kern="0" dirty="0" smtClean="0">
                <a:ea typeface="Tahoma" pitchFamily="34" charset="0"/>
                <a:cs typeface="Tahoma" pitchFamily="34" charset="0"/>
              </a:rPr>
              <a:t>)</a:t>
            </a:r>
            <a:endParaRPr lang="en-US" sz="1600" kern="0" dirty="0">
              <a:ea typeface="Tahoma" pitchFamily="34" charset="0"/>
              <a:cs typeface="Tahoma" pitchFamily="34" charset="0"/>
            </a:endParaRPr>
          </a:p>
          <a:p>
            <a:pPr lvl="1" fontAlgn="auto">
              <a:lnSpc>
                <a:spcPct val="120000"/>
              </a:lnSpc>
              <a:spcBef>
                <a:spcPts val="0"/>
              </a:spcBef>
              <a:spcAft>
                <a:spcPts val="600"/>
              </a:spcAft>
              <a:buFont typeface="Arial" panose="020B0604020202020204" pitchFamily="34" charset="0"/>
              <a:buChar char="•"/>
              <a:defRPr/>
            </a:pPr>
            <a:r>
              <a:rPr lang="en-US" sz="1600" kern="0" dirty="0">
                <a:ea typeface="Tahoma" pitchFamily="34" charset="0"/>
                <a:cs typeface="Tahoma" pitchFamily="34" charset="0"/>
              </a:rPr>
              <a:t>I</a:t>
            </a:r>
            <a:r>
              <a:rPr lang="en-US" sz="1600" kern="0" dirty="0" smtClean="0">
                <a:ea typeface="Tahoma" pitchFamily="34" charset="0"/>
                <a:cs typeface="Tahoma" pitchFamily="34" charset="0"/>
              </a:rPr>
              <a:t>nput </a:t>
            </a:r>
            <a:r>
              <a:rPr lang="en-US" sz="1600" kern="0" dirty="0">
                <a:ea typeface="Tahoma" pitchFamily="34" charset="0"/>
                <a:cs typeface="Tahoma" pitchFamily="34" charset="0"/>
              </a:rPr>
              <a:t>your list of names under the tab “references” in your PR document by January </a:t>
            </a:r>
            <a:r>
              <a:rPr lang="en-US" sz="1600" kern="0" dirty="0" smtClean="0">
                <a:ea typeface="Tahoma" pitchFamily="34" charset="0"/>
                <a:cs typeface="Tahoma" pitchFamily="34" charset="0"/>
              </a:rPr>
              <a:t>16, 2018</a:t>
            </a:r>
            <a:endParaRPr lang="en-US" sz="1400" kern="0" dirty="0" smtClean="0">
              <a:latin typeface="+mj-lt"/>
              <a:ea typeface="Tahoma" pitchFamily="34" charset="0"/>
              <a:cs typeface="Tahoma" pitchFamily="34" charset="0"/>
            </a:endParaRPr>
          </a:p>
          <a:p>
            <a:pPr fontAlgn="auto">
              <a:lnSpc>
                <a:spcPct val="120000"/>
              </a:lnSpc>
              <a:spcBef>
                <a:spcPts val="0"/>
              </a:spcBef>
              <a:spcAft>
                <a:spcPts val="600"/>
              </a:spcAft>
              <a:defRPr/>
            </a:pPr>
            <a:r>
              <a:rPr lang="en-US" sz="1800" kern="0" dirty="0">
                <a:ea typeface="Tahoma" pitchFamily="34" charset="0"/>
                <a:cs typeface="Tahoma" pitchFamily="34" charset="0"/>
              </a:rPr>
              <a:t>AE </a:t>
            </a:r>
            <a:r>
              <a:rPr lang="en-US" sz="1800" kern="0" dirty="0" smtClean="0">
                <a:ea typeface="Tahoma" pitchFamily="34" charset="0"/>
                <a:cs typeface="Tahoma" pitchFamily="34" charset="0"/>
              </a:rPr>
              <a:t>Goals for the coming year </a:t>
            </a:r>
            <a:r>
              <a:rPr lang="en-US" sz="1800" kern="0" dirty="0" smtClean="0">
                <a:latin typeface="+mj-lt"/>
                <a:ea typeface="Tahoma" pitchFamily="34" charset="0"/>
                <a:cs typeface="Tahoma" pitchFamily="34" charset="0"/>
              </a:rPr>
              <a:t>Include all Position Description’s from all years in </a:t>
            </a:r>
            <a:r>
              <a:rPr lang="en-US" sz="1800" u="sng" kern="0" dirty="0" smtClean="0">
                <a:latin typeface="+mj-lt"/>
                <a:ea typeface="Tahoma" pitchFamily="34" charset="0"/>
                <a:cs typeface="Tahoma" pitchFamily="34" charset="0"/>
              </a:rPr>
              <a:t>Assistant</a:t>
            </a:r>
            <a:r>
              <a:rPr lang="en-US" sz="1800" kern="0" dirty="0" smtClean="0">
                <a:latin typeface="+mj-lt"/>
                <a:ea typeface="Tahoma" pitchFamily="34" charset="0"/>
                <a:cs typeface="Tahoma" pitchFamily="34" charset="0"/>
              </a:rPr>
              <a:t> Title rank</a:t>
            </a:r>
            <a:r>
              <a:rPr lang="en-US" sz="1800" kern="0" dirty="0" smtClean="0">
                <a:latin typeface="+mj-lt"/>
                <a:cs typeface="Times New Roman" pitchFamily="18" charset="0"/>
              </a:rPr>
              <a:t>.</a:t>
            </a:r>
          </a:p>
          <a:p>
            <a:pPr lvl="1" eaLnBrk="1" fontAlgn="auto" hangingPunct="1">
              <a:lnSpc>
                <a:spcPct val="80000"/>
              </a:lnSpc>
              <a:spcAft>
                <a:spcPts val="0"/>
              </a:spcAft>
              <a:buFont typeface="Wingdings" pitchFamily="2" charset="2"/>
              <a:buChar char="Ø"/>
              <a:defRPr/>
            </a:pPr>
            <a:endParaRPr lang="en-US" sz="400" dirty="0" smtClean="0"/>
          </a:p>
          <a:p>
            <a:pPr eaLnBrk="1" fontAlgn="auto" hangingPunct="1">
              <a:lnSpc>
                <a:spcPct val="80000"/>
              </a:lnSpc>
              <a:spcAft>
                <a:spcPts val="0"/>
              </a:spcAft>
              <a:buFont typeface="Wingdings" pitchFamily="2" charset="2"/>
              <a:buNone/>
              <a:defRPr/>
            </a:pPr>
            <a:endParaRPr lang="en-US" sz="400" dirty="0" smtClean="0"/>
          </a:p>
          <a:p>
            <a:pPr eaLnBrk="1" fontAlgn="auto" hangingPunct="1">
              <a:lnSpc>
                <a:spcPct val="80000"/>
              </a:lnSpc>
              <a:spcAft>
                <a:spcPts val="0"/>
              </a:spcAft>
              <a:buFont typeface="Wingdings" pitchFamily="2" charset="2"/>
              <a:buNone/>
              <a:defRPr/>
            </a:pPr>
            <a:r>
              <a:rPr lang="en-US" sz="400" dirty="0" smtClean="0"/>
              <a:t> </a:t>
            </a:r>
          </a:p>
          <a:p>
            <a:pPr eaLnBrk="1" fontAlgn="auto" hangingPunct="1">
              <a:lnSpc>
                <a:spcPct val="80000"/>
              </a:lnSpc>
              <a:spcAft>
                <a:spcPts val="0"/>
              </a:spcAft>
              <a:buFont typeface="Wingdings" pitchFamily="2" charset="2"/>
              <a:buChar char="Ø"/>
              <a:defRPr/>
            </a:pPr>
            <a:endParaRPr lang="en-US" sz="400" dirty="0" smtClean="0"/>
          </a:p>
        </p:txBody>
      </p:sp>
    </p:spTree>
    <p:extLst>
      <p:ext uri="{BB962C8B-B14F-4D97-AF65-F5344CB8AC3E}">
        <p14:creationId xmlns:p14="http://schemas.microsoft.com/office/powerpoint/2010/main" val="3433730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952378" y="187986"/>
            <a:ext cx="7315200" cy="762000"/>
          </a:xfrm>
        </p:spPr>
        <p:txBody>
          <a:bodyPr/>
          <a:lstStyle/>
          <a:p>
            <a:pPr eaLnBrk="1" hangingPunct="1"/>
            <a:r>
              <a:rPr lang="en-US" sz="3200" dirty="0" smtClean="0">
                <a:solidFill>
                  <a:srgbClr val="1740C3"/>
                </a:solidFill>
              </a:rPr>
              <a:t>CE Advisor- CE Specialist</a:t>
            </a:r>
            <a:br>
              <a:rPr lang="en-US" sz="3200" dirty="0" smtClean="0">
                <a:solidFill>
                  <a:srgbClr val="1740C3"/>
                </a:solidFill>
              </a:rPr>
            </a:br>
            <a:r>
              <a:rPr lang="en-US" sz="3200" dirty="0" smtClean="0">
                <a:solidFill>
                  <a:srgbClr val="1740C3"/>
                </a:solidFill>
              </a:rPr>
              <a:t>Associate to Full Title - Promotion</a:t>
            </a:r>
          </a:p>
        </p:txBody>
      </p:sp>
      <p:sp>
        <p:nvSpPr>
          <p:cNvPr id="290819" name="Rectangle 3"/>
          <p:cNvSpPr>
            <a:spLocks noGrp="1" noChangeArrowheads="1"/>
          </p:cNvSpPr>
          <p:nvPr>
            <p:ph type="body" idx="4294967295"/>
          </p:nvPr>
        </p:nvSpPr>
        <p:spPr>
          <a:xfrm>
            <a:off x="799978" y="1320635"/>
            <a:ext cx="7992329" cy="4495800"/>
          </a:xfrm>
        </p:spPr>
        <p:txBody>
          <a:bodyPr rtlCol="0">
            <a:noAutofit/>
          </a:bodyPr>
          <a:lstStyle/>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Program Summary Narrative (10 pages) for your career within the Associate Title </a:t>
            </a:r>
            <a:r>
              <a:rPr lang="en-US" sz="1800" kern="0" dirty="0">
                <a:latin typeface="+mj-lt"/>
                <a:ea typeface="Tahoma" pitchFamily="34" charset="0"/>
                <a:cs typeface="Tahoma" pitchFamily="34" charset="0"/>
              </a:rPr>
              <a:t>r</a:t>
            </a:r>
            <a:r>
              <a:rPr lang="en-US" sz="1800" kern="0" dirty="0" smtClean="0">
                <a:latin typeface="+mj-lt"/>
                <a:ea typeface="Tahoma" pitchFamily="34" charset="0"/>
                <a:cs typeface="Tahoma" pitchFamily="34" charset="0"/>
              </a:rPr>
              <a:t>ank.</a:t>
            </a: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Bibliography from your </a:t>
            </a:r>
            <a:r>
              <a:rPr lang="en-US" sz="2000" b="1" kern="0" dirty="0" smtClean="0">
                <a:latin typeface="+mj-lt"/>
                <a:ea typeface="Tahoma" pitchFamily="34" charset="0"/>
                <a:cs typeface="Tahoma" pitchFamily="34" charset="0"/>
              </a:rPr>
              <a:t>entire career</a:t>
            </a:r>
            <a:r>
              <a:rPr lang="en-US" sz="1800" kern="0" dirty="0" smtClean="0">
                <a:latin typeface="+mj-lt"/>
                <a:ea typeface="Tahoma" pitchFamily="34" charset="0"/>
                <a:cs typeface="Tahoma" pitchFamily="34" charset="0"/>
              </a:rPr>
              <a:t>.</a:t>
            </a:r>
          </a:p>
          <a:p>
            <a:pPr marL="800100" lvl="1" indent="-342900">
              <a:spcBef>
                <a:spcPts val="0"/>
              </a:spcBef>
              <a:spcAft>
                <a:spcPts val="600"/>
              </a:spcAft>
              <a:buFont typeface="Arial" panose="020B0604020202020204" pitchFamily="34" charset="0"/>
              <a:buChar char="•"/>
            </a:pPr>
            <a:r>
              <a:rPr lang="en-US" sz="1800" b="1" u="sng" kern="0" dirty="0" smtClean="0">
                <a:latin typeface="+mj-lt"/>
                <a:ea typeface="Tahoma" pitchFamily="34" charset="0"/>
                <a:cs typeface="Tahoma" pitchFamily="34" charset="0"/>
              </a:rPr>
              <a:t>Highlight </a:t>
            </a:r>
            <a:r>
              <a:rPr lang="en-US" sz="1800" kern="0" dirty="0">
                <a:ea typeface="Tahoma" pitchFamily="34" charset="0"/>
                <a:cs typeface="Tahoma" pitchFamily="34" charset="0"/>
              </a:rPr>
              <a:t>those developed in </a:t>
            </a:r>
            <a:r>
              <a:rPr lang="en-US" sz="1800" u="sng" kern="0" dirty="0" smtClean="0">
                <a:solidFill>
                  <a:srgbClr val="FF0000"/>
                </a:solidFill>
                <a:ea typeface="Tahoma" pitchFamily="34" charset="0"/>
                <a:cs typeface="Tahoma" pitchFamily="34" charset="0"/>
              </a:rPr>
              <a:t>Associate </a:t>
            </a:r>
            <a:r>
              <a:rPr lang="en-US" sz="1800" u="sng" kern="0" dirty="0">
                <a:solidFill>
                  <a:srgbClr val="FF0000"/>
                </a:solidFill>
                <a:ea typeface="Tahoma" pitchFamily="34" charset="0"/>
                <a:cs typeface="Tahoma" pitchFamily="34" charset="0"/>
              </a:rPr>
              <a:t>Title </a:t>
            </a:r>
            <a:r>
              <a:rPr lang="en-US" sz="1800" kern="0" dirty="0" smtClean="0">
                <a:ea typeface="Tahoma" pitchFamily="34" charset="0"/>
                <a:cs typeface="Tahoma" pitchFamily="34" charset="0"/>
              </a:rPr>
              <a:t>rank and </a:t>
            </a:r>
            <a:r>
              <a:rPr lang="en-US" sz="1800" dirty="0"/>
              <a:t>annotate your role on multi-authored publications since last successful salary action</a:t>
            </a:r>
          </a:p>
          <a:p>
            <a:pPr marL="346075" lvl="1" indent="-346075" fontAlgn="auto">
              <a:lnSpc>
                <a:spcPct val="120000"/>
              </a:lnSpc>
              <a:spcBef>
                <a:spcPts val="0"/>
              </a:spcBef>
              <a:spcAft>
                <a:spcPts val="600"/>
              </a:spcAft>
              <a:buFont typeface="Arial" panose="020B0604020202020204" pitchFamily="34" charset="0"/>
              <a:buChar char="•"/>
              <a:defRPr/>
            </a:pPr>
            <a:r>
              <a:rPr lang="en-US" sz="1800" kern="0" dirty="0" smtClean="0">
                <a:ea typeface="Tahoma" pitchFamily="34" charset="0"/>
                <a:cs typeface="Tahoma" pitchFamily="34" charset="0"/>
              </a:rPr>
              <a:t>Extension </a:t>
            </a:r>
            <a:r>
              <a:rPr lang="en-US" sz="1800" kern="0" dirty="0">
                <a:ea typeface="Tahoma" pitchFamily="34" charset="0"/>
                <a:cs typeface="Tahoma" pitchFamily="34" charset="0"/>
              </a:rPr>
              <a:t>activities table , project summary table, professional competence and University and public service tables– since </a:t>
            </a:r>
            <a:r>
              <a:rPr lang="en-US" sz="1800" kern="0" dirty="0" smtClean="0">
                <a:ea typeface="Tahoma" pitchFamily="34" charset="0"/>
                <a:cs typeface="Tahoma" pitchFamily="34" charset="0"/>
              </a:rPr>
              <a:t>last successful salary action.</a:t>
            </a:r>
            <a:endParaRPr lang="en-US" sz="1800" kern="0" dirty="0">
              <a:ea typeface="Tahoma" pitchFamily="34" charset="0"/>
              <a:cs typeface="Tahoma" pitchFamily="34" charset="0"/>
            </a:endParaRPr>
          </a:p>
          <a:p>
            <a:pPr fontAlgn="auto">
              <a:lnSpc>
                <a:spcPct val="120000"/>
              </a:lnSpc>
              <a:spcBef>
                <a:spcPts val="0"/>
              </a:spcBef>
              <a:spcAft>
                <a:spcPts val="600"/>
              </a:spcAft>
              <a:defRPr/>
            </a:pPr>
            <a:r>
              <a:rPr lang="en-US" sz="1800" kern="0" dirty="0" smtClean="0">
                <a:ea typeface="Tahoma" pitchFamily="34" charset="0"/>
                <a:cs typeface="Tahoma" pitchFamily="34" charset="0"/>
              </a:rPr>
              <a:t>(3</a:t>
            </a:r>
            <a:r>
              <a:rPr lang="en-US" sz="1800" kern="0" dirty="0">
                <a:ea typeface="Tahoma" pitchFamily="34" charset="0"/>
                <a:cs typeface="Tahoma" pitchFamily="34" charset="0"/>
              </a:rPr>
              <a:t>) Publication </a:t>
            </a:r>
            <a:r>
              <a:rPr lang="en-US" sz="1800" kern="0" dirty="0" smtClean="0">
                <a:ea typeface="Tahoma" pitchFamily="34" charset="0"/>
                <a:cs typeface="Tahoma" pitchFamily="34" charset="0"/>
              </a:rPr>
              <a:t>examples with summary </a:t>
            </a:r>
            <a:r>
              <a:rPr lang="en-US" sz="1800" kern="0" dirty="0">
                <a:ea typeface="Tahoma" pitchFamily="34" charset="0"/>
                <a:cs typeface="Tahoma" pitchFamily="34" charset="0"/>
              </a:rPr>
              <a:t>-- can be those submitted in other </a:t>
            </a:r>
            <a:r>
              <a:rPr lang="en-US" sz="1800" kern="0" dirty="0" smtClean="0">
                <a:ea typeface="Tahoma" pitchFamily="34" charset="0"/>
                <a:cs typeface="Tahoma" pitchFamily="34" charset="0"/>
              </a:rPr>
              <a:t>PR’s with in the Associate title.</a:t>
            </a:r>
            <a:endParaRPr lang="en-US" sz="1800" kern="0" dirty="0">
              <a:ea typeface="Tahoma" pitchFamily="34" charset="0"/>
              <a:cs typeface="Tahoma" pitchFamily="34" charset="0"/>
            </a:endParaRPr>
          </a:p>
          <a:p>
            <a:pPr fontAlgn="auto">
              <a:lnSpc>
                <a:spcPct val="120000"/>
              </a:lnSpc>
              <a:spcBef>
                <a:spcPts val="0"/>
              </a:spcBef>
              <a:spcAft>
                <a:spcPts val="600"/>
              </a:spcAft>
              <a:defRPr/>
            </a:pPr>
            <a:r>
              <a:rPr lang="en-US" sz="1800" kern="0" dirty="0">
                <a:ea typeface="Tahoma" pitchFamily="34" charset="0"/>
                <a:cs typeface="Tahoma" pitchFamily="34" charset="0"/>
              </a:rPr>
              <a:t>Letters of Evaluation </a:t>
            </a:r>
            <a:r>
              <a:rPr lang="en-US" sz="1600" kern="0" dirty="0" smtClean="0">
                <a:ea typeface="Tahoma" pitchFamily="34" charset="0"/>
                <a:cs typeface="Tahoma" pitchFamily="34" charset="0"/>
              </a:rPr>
              <a:t>(minimum of 3, maximum </a:t>
            </a:r>
            <a:r>
              <a:rPr lang="en-US" sz="1600" kern="0" dirty="0">
                <a:ea typeface="Tahoma" pitchFamily="34" charset="0"/>
                <a:cs typeface="Tahoma" pitchFamily="34" charset="0"/>
              </a:rPr>
              <a:t>of 6).</a:t>
            </a:r>
          </a:p>
          <a:p>
            <a:pPr fontAlgn="auto">
              <a:lnSpc>
                <a:spcPct val="120000"/>
              </a:lnSpc>
              <a:spcBef>
                <a:spcPts val="0"/>
              </a:spcBef>
              <a:spcAft>
                <a:spcPts val="600"/>
              </a:spcAft>
              <a:defRPr/>
            </a:pPr>
            <a:r>
              <a:rPr lang="en-US" sz="1800" kern="0" dirty="0" smtClean="0">
                <a:ea typeface="Tahoma" pitchFamily="34" charset="0"/>
                <a:cs typeface="Tahoma" pitchFamily="34" charset="0"/>
              </a:rPr>
              <a:t>AE </a:t>
            </a:r>
            <a:r>
              <a:rPr lang="en-US" sz="1800" kern="0" dirty="0">
                <a:ea typeface="Tahoma" pitchFamily="34" charset="0"/>
                <a:cs typeface="Tahoma" pitchFamily="34" charset="0"/>
              </a:rPr>
              <a:t>Goals for the coming year </a:t>
            </a:r>
          </a:p>
          <a:p>
            <a:pPr fontAlgn="auto">
              <a:lnSpc>
                <a:spcPct val="120000"/>
              </a:lnSpc>
              <a:spcBef>
                <a:spcPts val="0"/>
              </a:spcBef>
              <a:spcAft>
                <a:spcPts val="600"/>
              </a:spcAft>
              <a:defRPr/>
            </a:pPr>
            <a:r>
              <a:rPr lang="en-US" sz="1800" kern="0" dirty="0" smtClean="0">
                <a:ea typeface="Tahoma" pitchFamily="34" charset="0"/>
                <a:cs typeface="Tahoma" pitchFamily="34" charset="0"/>
              </a:rPr>
              <a:t>Include </a:t>
            </a:r>
            <a:r>
              <a:rPr lang="en-US" sz="1800" kern="0" dirty="0">
                <a:ea typeface="Tahoma" pitchFamily="34" charset="0"/>
                <a:cs typeface="Tahoma" pitchFamily="34" charset="0"/>
              </a:rPr>
              <a:t>all </a:t>
            </a:r>
            <a:r>
              <a:rPr lang="en-US" sz="1800" kern="0" dirty="0" smtClean="0">
                <a:ea typeface="Tahoma" pitchFamily="34" charset="0"/>
                <a:cs typeface="Tahoma" pitchFamily="34" charset="0"/>
              </a:rPr>
              <a:t>Position Description’s </a:t>
            </a:r>
            <a:r>
              <a:rPr lang="en-US" sz="1800" kern="0" dirty="0">
                <a:ea typeface="Tahoma" pitchFamily="34" charset="0"/>
                <a:cs typeface="Tahoma" pitchFamily="34" charset="0"/>
              </a:rPr>
              <a:t>from all years in </a:t>
            </a:r>
            <a:r>
              <a:rPr lang="en-US" sz="1800" u="sng" kern="0" dirty="0" smtClean="0">
                <a:ea typeface="Tahoma" pitchFamily="34" charset="0"/>
                <a:cs typeface="Tahoma" pitchFamily="34" charset="0"/>
              </a:rPr>
              <a:t>Associate</a:t>
            </a:r>
            <a:r>
              <a:rPr lang="en-US" sz="1800" kern="0" dirty="0" smtClean="0">
                <a:ea typeface="Tahoma" pitchFamily="34" charset="0"/>
                <a:cs typeface="Tahoma" pitchFamily="34" charset="0"/>
              </a:rPr>
              <a:t> </a:t>
            </a:r>
            <a:r>
              <a:rPr lang="en-US" sz="1800" kern="0" dirty="0">
                <a:ea typeface="Tahoma" pitchFamily="34" charset="0"/>
                <a:cs typeface="Tahoma" pitchFamily="34" charset="0"/>
              </a:rPr>
              <a:t>Title rank</a:t>
            </a:r>
            <a:r>
              <a:rPr lang="en-US" sz="1800" kern="0" dirty="0" smtClean="0">
                <a:cs typeface="Times New Roman" pitchFamily="18" charset="0"/>
              </a:rPr>
              <a:t>.</a:t>
            </a:r>
          </a:p>
          <a:p>
            <a:pPr marL="457200" lvl="1" indent="0" eaLnBrk="1" fontAlgn="auto" hangingPunct="1">
              <a:lnSpc>
                <a:spcPct val="80000"/>
              </a:lnSpc>
              <a:spcAft>
                <a:spcPts val="0"/>
              </a:spcAft>
              <a:buNone/>
              <a:defRPr/>
            </a:pPr>
            <a:endParaRPr lang="en-US" sz="400" dirty="0" smtClean="0"/>
          </a:p>
          <a:p>
            <a:pPr eaLnBrk="1" fontAlgn="auto" hangingPunct="1">
              <a:lnSpc>
                <a:spcPct val="80000"/>
              </a:lnSpc>
              <a:spcAft>
                <a:spcPts val="0"/>
              </a:spcAft>
              <a:buFont typeface="Wingdings" pitchFamily="2" charset="2"/>
              <a:buNone/>
              <a:defRPr/>
            </a:pPr>
            <a:endParaRPr lang="en-US" sz="400" dirty="0" smtClean="0"/>
          </a:p>
          <a:p>
            <a:pPr eaLnBrk="1" fontAlgn="auto" hangingPunct="1">
              <a:lnSpc>
                <a:spcPct val="80000"/>
              </a:lnSpc>
              <a:spcAft>
                <a:spcPts val="0"/>
              </a:spcAft>
              <a:buFont typeface="Wingdings" pitchFamily="2" charset="2"/>
              <a:buNone/>
              <a:defRPr/>
            </a:pPr>
            <a:r>
              <a:rPr lang="en-US" sz="400" dirty="0" smtClean="0"/>
              <a:t> </a:t>
            </a:r>
          </a:p>
          <a:p>
            <a:pPr eaLnBrk="1" fontAlgn="auto" hangingPunct="1">
              <a:lnSpc>
                <a:spcPct val="80000"/>
              </a:lnSpc>
              <a:spcAft>
                <a:spcPts val="0"/>
              </a:spcAft>
              <a:buFont typeface="Wingdings" pitchFamily="2" charset="2"/>
              <a:buChar char="Ø"/>
              <a:defRPr/>
            </a:pPr>
            <a:endParaRPr lang="en-US" sz="400" dirty="0" smtClean="0"/>
          </a:p>
        </p:txBody>
      </p:sp>
    </p:spTree>
    <p:extLst>
      <p:ext uri="{BB962C8B-B14F-4D97-AF65-F5344CB8AC3E}">
        <p14:creationId xmlns:p14="http://schemas.microsoft.com/office/powerpoint/2010/main" val="976615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981075" y="189185"/>
            <a:ext cx="7315200" cy="762000"/>
          </a:xfrm>
        </p:spPr>
        <p:txBody>
          <a:bodyPr/>
          <a:lstStyle/>
          <a:p>
            <a:pPr eaLnBrk="1" hangingPunct="1"/>
            <a:r>
              <a:rPr lang="en-US" sz="3200" dirty="0" smtClean="0">
                <a:solidFill>
                  <a:srgbClr val="1740C3"/>
                </a:solidFill>
              </a:rPr>
              <a:t>CE Advisor-CE Specialist </a:t>
            </a:r>
            <a:br>
              <a:rPr lang="en-US" sz="3200" dirty="0" smtClean="0">
                <a:solidFill>
                  <a:srgbClr val="1740C3"/>
                </a:solidFill>
              </a:rPr>
            </a:br>
            <a:r>
              <a:rPr lang="en-US" sz="3200" dirty="0" smtClean="0">
                <a:solidFill>
                  <a:srgbClr val="1740C3"/>
                </a:solidFill>
              </a:rPr>
              <a:t>Full Title V – VI - Promotion</a:t>
            </a:r>
          </a:p>
        </p:txBody>
      </p:sp>
      <p:sp>
        <p:nvSpPr>
          <p:cNvPr id="290819" name="Rectangle 3"/>
          <p:cNvSpPr>
            <a:spLocks noGrp="1" noChangeArrowheads="1"/>
          </p:cNvSpPr>
          <p:nvPr>
            <p:ph type="body" idx="4294967295"/>
          </p:nvPr>
        </p:nvSpPr>
        <p:spPr>
          <a:xfrm>
            <a:off x="776907" y="1066798"/>
            <a:ext cx="8074016" cy="5448301"/>
          </a:xfrm>
        </p:spPr>
        <p:txBody>
          <a:bodyPr rtlCol="0">
            <a:noAutofit/>
          </a:bodyPr>
          <a:lstStyle/>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Program Summary Narrative (10 pages) for your career within the Full Title </a:t>
            </a:r>
            <a:r>
              <a:rPr lang="en-US" sz="1800" kern="0" dirty="0">
                <a:latin typeface="+mj-lt"/>
                <a:ea typeface="Tahoma" pitchFamily="34" charset="0"/>
                <a:cs typeface="Tahoma" pitchFamily="34" charset="0"/>
              </a:rPr>
              <a:t>r</a:t>
            </a:r>
            <a:r>
              <a:rPr lang="en-US" sz="1800" kern="0" dirty="0" smtClean="0">
                <a:latin typeface="+mj-lt"/>
                <a:ea typeface="Tahoma" pitchFamily="34" charset="0"/>
                <a:cs typeface="Tahoma" pitchFamily="34" charset="0"/>
              </a:rPr>
              <a:t>ank.</a:t>
            </a:r>
          </a:p>
          <a:p>
            <a:pPr fontAlgn="auto">
              <a:lnSpc>
                <a:spcPct val="120000"/>
              </a:lnSpc>
              <a:spcBef>
                <a:spcPts val="0"/>
              </a:spcBef>
              <a:spcAft>
                <a:spcPts val="600"/>
              </a:spcAft>
              <a:defRPr/>
            </a:pPr>
            <a:r>
              <a:rPr lang="en-US" sz="1800" kern="0" dirty="0">
                <a:ea typeface="Tahoma" pitchFamily="34" charset="0"/>
                <a:cs typeface="Tahoma" pitchFamily="34" charset="0"/>
              </a:rPr>
              <a:t>AE Goals for the coming year </a:t>
            </a: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Bibliography from your </a:t>
            </a:r>
            <a:r>
              <a:rPr lang="en-US" sz="2000" b="1" kern="0" dirty="0" smtClean="0">
                <a:latin typeface="+mj-lt"/>
                <a:ea typeface="Tahoma" pitchFamily="34" charset="0"/>
                <a:cs typeface="Tahoma" pitchFamily="34" charset="0"/>
              </a:rPr>
              <a:t>entire career</a:t>
            </a:r>
          </a:p>
          <a:p>
            <a:pPr lvl="1" fontAlgn="auto">
              <a:lnSpc>
                <a:spcPct val="120000"/>
              </a:lnSpc>
              <a:spcBef>
                <a:spcPts val="0"/>
              </a:spcBef>
              <a:spcAft>
                <a:spcPts val="600"/>
              </a:spcAft>
              <a:buFont typeface="Courier New" panose="02070309020205020404" pitchFamily="49" charset="0"/>
              <a:buChar char="o"/>
              <a:defRPr/>
            </a:pPr>
            <a:r>
              <a:rPr lang="en-US" sz="1800" b="1" u="sng" kern="0" dirty="0" smtClean="0">
                <a:latin typeface="+mj-lt"/>
                <a:ea typeface="Tahoma" pitchFamily="34" charset="0"/>
                <a:cs typeface="Tahoma" pitchFamily="34" charset="0"/>
              </a:rPr>
              <a:t>Highlight </a:t>
            </a:r>
            <a:r>
              <a:rPr lang="en-US" sz="1800" kern="0" dirty="0" smtClean="0">
                <a:latin typeface="+mj-lt"/>
                <a:ea typeface="Tahoma" pitchFamily="34" charset="0"/>
                <a:cs typeface="Tahoma" pitchFamily="34" charset="0"/>
              </a:rPr>
              <a:t>years in </a:t>
            </a:r>
            <a:r>
              <a:rPr lang="en-US" sz="1800" u="sng" kern="0" dirty="0" smtClean="0">
                <a:solidFill>
                  <a:srgbClr val="FF0000"/>
                </a:solidFill>
                <a:latin typeface="+mj-lt"/>
                <a:ea typeface="Tahoma" pitchFamily="34" charset="0"/>
                <a:cs typeface="Tahoma" pitchFamily="34" charset="0"/>
              </a:rPr>
              <a:t>Full Title rank </a:t>
            </a:r>
            <a:r>
              <a:rPr lang="en-US" sz="1800" kern="0" dirty="0" smtClean="0">
                <a:latin typeface="+mj-lt"/>
                <a:ea typeface="Tahoma" pitchFamily="34" charset="0"/>
                <a:cs typeface="Tahoma" pitchFamily="34" charset="0"/>
              </a:rPr>
              <a:t>and</a:t>
            </a:r>
          </a:p>
          <a:p>
            <a:pPr lvl="1" fontAlgn="auto">
              <a:lnSpc>
                <a:spcPct val="120000"/>
              </a:lnSpc>
              <a:spcBef>
                <a:spcPts val="0"/>
              </a:spcBef>
              <a:spcAft>
                <a:spcPts val="600"/>
              </a:spcAft>
              <a:buFont typeface="Courier New" panose="02070309020205020404" pitchFamily="49" charset="0"/>
              <a:buChar char="o"/>
              <a:defRPr/>
            </a:pPr>
            <a:r>
              <a:rPr lang="en-US" sz="1800" b="1" u="sng" kern="0" dirty="0" smtClean="0">
                <a:latin typeface="+mj-lt"/>
                <a:ea typeface="Tahoma" pitchFamily="34" charset="0"/>
                <a:cs typeface="Tahoma" pitchFamily="34" charset="0"/>
              </a:rPr>
              <a:t>Highlight differently</a:t>
            </a:r>
            <a:r>
              <a:rPr lang="en-US" sz="1800" kern="0" dirty="0" smtClean="0">
                <a:latin typeface="+mj-lt"/>
                <a:ea typeface="Tahoma" pitchFamily="34" charset="0"/>
                <a:cs typeface="Tahoma" pitchFamily="34" charset="0"/>
              </a:rPr>
              <a:t> years since last successful salary action.</a:t>
            </a:r>
          </a:p>
          <a:p>
            <a:pPr lvl="1" fontAlgn="auto">
              <a:lnSpc>
                <a:spcPct val="120000"/>
              </a:lnSpc>
              <a:spcBef>
                <a:spcPts val="0"/>
              </a:spcBef>
              <a:spcAft>
                <a:spcPts val="600"/>
              </a:spcAft>
              <a:buFont typeface="Courier New" panose="02070309020205020404" pitchFamily="49" charset="0"/>
              <a:buChar char="o"/>
              <a:defRPr/>
            </a:pPr>
            <a:r>
              <a:rPr lang="en-US" sz="1800" b="1" u="sng" kern="0" dirty="0" smtClean="0">
                <a:latin typeface="+mj-lt"/>
                <a:ea typeface="Tahoma" pitchFamily="34" charset="0"/>
                <a:cs typeface="Tahoma" pitchFamily="34" charset="0"/>
              </a:rPr>
              <a:t>Define </a:t>
            </a:r>
            <a:r>
              <a:rPr lang="en-US" sz="1800" kern="0" dirty="0" smtClean="0">
                <a:latin typeface="+mj-lt"/>
                <a:ea typeface="Tahoma" pitchFamily="34" charset="0"/>
                <a:cs typeface="Tahoma" pitchFamily="34" charset="0"/>
              </a:rPr>
              <a:t> your role in the publication</a:t>
            </a:r>
            <a:endParaRPr lang="en-US" sz="1800" b="1" u="sng" kern="0" dirty="0" smtClean="0">
              <a:latin typeface="+mj-lt"/>
              <a:ea typeface="Tahoma" pitchFamily="34" charset="0"/>
              <a:cs typeface="Tahoma" pitchFamily="34" charset="0"/>
            </a:endParaRPr>
          </a:p>
          <a:p>
            <a:pPr marL="346075" lvl="1" indent="-346075" fontAlgn="auto">
              <a:lnSpc>
                <a:spcPct val="120000"/>
              </a:lnSpc>
              <a:spcBef>
                <a:spcPts val="0"/>
              </a:spcBef>
              <a:spcAft>
                <a:spcPts val="600"/>
              </a:spcAft>
              <a:buFont typeface="Arial" panose="020B0604020202020204" pitchFamily="34" charset="0"/>
              <a:buChar char="•"/>
              <a:defRPr/>
            </a:pPr>
            <a:r>
              <a:rPr lang="en-US" sz="1800" kern="0" dirty="0">
                <a:ea typeface="Tahoma" pitchFamily="34" charset="0"/>
                <a:cs typeface="Tahoma" pitchFamily="34" charset="0"/>
              </a:rPr>
              <a:t>Extension activities table , project summary table, professional competence and University and public service tables– since </a:t>
            </a:r>
            <a:r>
              <a:rPr lang="en-US" sz="1800" kern="0" dirty="0" smtClean="0">
                <a:ea typeface="Tahoma" pitchFamily="34" charset="0"/>
                <a:cs typeface="Tahoma" pitchFamily="34" charset="0"/>
              </a:rPr>
              <a:t>last successful salary action.</a:t>
            </a:r>
            <a:endParaRPr lang="en-US" sz="1800" kern="0" dirty="0">
              <a:ea typeface="Tahoma" pitchFamily="34" charset="0"/>
              <a:cs typeface="Tahoma" pitchFamily="34" charset="0"/>
            </a:endParaRP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(3) Publication examples with summary -- can be those submitted in other PR’s in Full Title rank. </a:t>
            </a: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Letters of Evaluation </a:t>
            </a:r>
            <a:r>
              <a:rPr lang="en-US" sz="1600" kern="0" dirty="0" smtClean="0">
                <a:latin typeface="+mj-lt"/>
                <a:ea typeface="Tahoma" pitchFamily="34" charset="0"/>
                <a:cs typeface="Tahoma" pitchFamily="34" charset="0"/>
              </a:rPr>
              <a:t>(minimum of 3, maximum of 6).</a:t>
            </a:r>
          </a:p>
          <a:p>
            <a:pPr fontAlgn="auto">
              <a:lnSpc>
                <a:spcPct val="120000"/>
              </a:lnSpc>
              <a:spcBef>
                <a:spcPts val="0"/>
              </a:spcBef>
              <a:spcAft>
                <a:spcPts val="600"/>
              </a:spcAft>
              <a:defRPr/>
            </a:pPr>
            <a:r>
              <a:rPr lang="en-US" sz="1800" kern="0" dirty="0" smtClean="0">
                <a:latin typeface="+mj-lt"/>
                <a:ea typeface="Tahoma" pitchFamily="34" charset="0"/>
                <a:cs typeface="Tahoma" pitchFamily="34" charset="0"/>
              </a:rPr>
              <a:t>Include all PD’s from all years in Full Title rank</a:t>
            </a:r>
            <a:r>
              <a:rPr lang="en-US" sz="1800" kern="0" dirty="0" smtClean="0">
                <a:latin typeface="+mj-lt"/>
                <a:cs typeface="Times New Roman" pitchFamily="18" charset="0"/>
              </a:rPr>
              <a:t>.</a:t>
            </a:r>
          </a:p>
          <a:p>
            <a:pPr lvl="1" eaLnBrk="1" fontAlgn="auto" hangingPunct="1">
              <a:lnSpc>
                <a:spcPct val="80000"/>
              </a:lnSpc>
              <a:spcAft>
                <a:spcPts val="0"/>
              </a:spcAft>
              <a:buFont typeface="Wingdings" pitchFamily="2" charset="2"/>
              <a:buChar char="Ø"/>
              <a:defRPr/>
            </a:pPr>
            <a:endParaRPr lang="en-US" sz="400" dirty="0" smtClean="0"/>
          </a:p>
          <a:p>
            <a:pPr eaLnBrk="1" fontAlgn="auto" hangingPunct="1">
              <a:lnSpc>
                <a:spcPct val="80000"/>
              </a:lnSpc>
              <a:spcAft>
                <a:spcPts val="0"/>
              </a:spcAft>
              <a:buFont typeface="Wingdings" pitchFamily="2" charset="2"/>
              <a:buNone/>
              <a:defRPr/>
            </a:pPr>
            <a:endParaRPr lang="en-US" sz="400" dirty="0" smtClean="0"/>
          </a:p>
          <a:p>
            <a:pPr eaLnBrk="1" fontAlgn="auto" hangingPunct="1">
              <a:lnSpc>
                <a:spcPct val="80000"/>
              </a:lnSpc>
              <a:spcAft>
                <a:spcPts val="0"/>
              </a:spcAft>
              <a:buFont typeface="Wingdings" pitchFamily="2" charset="2"/>
              <a:buNone/>
              <a:defRPr/>
            </a:pPr>
            <a:r>
              <a:rPr lang="en-US" sz="400" dirty="0" smtClean="0"/>
              <a:t> </a:t>
            </a:r>
          </a:p>
          <a:p>
            <a:pPr eaLnBrk="1" fontAlgn="auto" hangingPunct="1">
              <a:lnSpc>
                <a:spcPct val="80000"/>
              </a:lnSpc>
              <a:spcAft>
                <a:spcPts val="0"/>
              </a:spcAft>
              <a:buFont typeface="Wingdings" pitchFamily="2" charset="2"/>
              <a:buChar char="Ø"/>
              <a:defRPr/>
            </a:pPr>
            <a:endParaRPr lang="en-US" sz="400" dirty="0" smtClean="0"/>
          </a:p>
        </p:txBody>
      </p:sp>
    </p:spTree>
    <p:extLst>
      <p:ext uri="{BB962C8B-B14F-4D97-AF65-F5344CB8AC3E}">
        <p14:creationId xmlns:p14="http://schemas.microsoft.com/office/powerpoint/2010/main" val="2405171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213757" y="191601"/>
            <a:ext cx="8597734" cy="1249272"/>
          </a:xfrm>
        </p:spPr>
        <p:txBody>
          <a:bodyPr/>
          <a:lstStyle/>
          <a:p>
            <a:pPr eaLnBrk="1" hangingPunct="1"/>
            <a:r>
              <a:rPr lang="en-US" sz="3600" dirty="0" smtClean="0">
                <a:solidFill>
                  <a:srgbClr val="1740C3"/>
                </a:solidFill>
              </a:rPr>
              <a:t>CE Advisor &amp; CE Specialist Full Title VII-</a:t>
            </a:r>
            <a:r>
              <a:rPr lang="en-US" sz="3600" dirty="0" err="1" smtClean="0">
                <a:solidFill>
                  <a:srgbClr val="FF0000"/>
                </a:solidFill>
              </a:rPr>
              <a:t>Offscale</a:t>
            </a:r>
            <a:r>
              <a:rPr lang="en-US" sz="3600" dirty="0" smtClean="0">
                <a:solidFill>
                  <a:srgbClr val="1740C3"/>
                </a:solidFill>
              </a:rPr>
              <a:t> Upper Level Merits</a:t>
            </a:r>
          </a:p>
        </p:txBody>
      </p:sp>
      <p:sp>
        <p:nvSpPr>
          <p:cNvPr id="290819" name="Rectangle 3"/>
          <p:cNvSpPr>
            <a:spLocks noGrp="1" noChangeArrowheads="1"/>
          </p:cNvSpPr>
          <p:nvPr>
            <p:ph type="body" idx="4294967295"/>
          </p:nvPr>
        </p:nvSpPr>
        <p:spPr>
          <a:xfrm>
            <a:off x="260649" y="1476042"/>
            <a:ext cx="8750134" cy="5503235"/>
          </a:xfrm>
        </p:spPr>
        <p:txBody>
          <a:bodyPr rtlCol="0">
            <a:noAutofit/>
          </a:bodyPr>
          <a:lstStyle/>
          <a:p>
            <a:pPr fontAlgn="auto">
              <a:lnSpc>
                <a:spcPct val="120000"/>
              </a:lnSpc>
              <a:spcBef>
                <a:spcPts val="0"/>
              </a:spcBef>
              <a:spcAft>
                <a:spcPts val="600"/>
              </a:spcAft>
              <a:defRPr/>
            </a:pPr>
            <a:r>
              <a:rPr lang="en-US" sz="1600" kern="0" dirty="0" smtClean="0">
                <a:latin typeface="+mj-lt"/>
                <a:ea typeface="Tahoma" pitchFamily="34" charset="0"/>
                <a:cs typeface="Tahoma" pitchFamily="34" charset="0"/>
              </a:rPr>
              <a:t>Program Summary Narrative (6 pages) for period covered.</a:t>
            </a:r>
          </a:p>
          <a:p>
            <a:pPr fontAlgn="auto">
              <a:lnSpc>
                <a:spcPct val="120000"/>
              </a:lnSpc>
              <a:spcBef>
                <a:spcPts val="0"/>
              </a:spcBef>
              <a:spcAft>
                <a:spcPts val="600"/>
              </a:spcAft>
              <a:defRPr/>
            </a:pPr>
            <a:r>
              <a:rPr lang="en-US" sz="1600" kern="0" dirty="0" smtClean="0">
                <a:latin typeface="+mj-lt"/>
                <a:ea typeface="Tahoma" pitchFamily="34" charset="0"/>
                <a:cs typeface="Tahoma" pitchFamily="34" charset="0"/>
              </a:rPr>
              <a:t>Bibliography from your </a:t>
            </a:r>
            <a:r>
              <a:rPr lang="en-US" sz="1600" b="1" kern="0" dirty="0" smtClean="0">
                <a:latin typeface="+mj-lt"/>
                <a:ea typeface="Tahoma" pitchFamily="34" charset="0"/>
                <a:cs typeface="Tahoma" pitchFamily="34" charset="0"/>
              </a:rPr>
              <a:t>entire career.</a:t>
            </a:r>
          </a:p>
          <a:p>
            <a:pPr lvl="1" fontAlgn="auto">
              <a:lnSpc>
                <a:spcPct val="120000"/>
              </a:lnSpc>
              <a:spcBef>
                <a:spcPts val="0"/>
              </a:spcBef>
              <a:spcAft>
                <a:spcPts val="600"/>
              </a:spcAft>
              <a:defRPr/>
            </a:pPr>
            <a:r>
              <a:rPr lang="en-US" sz="1600" b="1" u="sng" kern="0" dirty="0" smtClean="0">
                <a:latin typeface="+mj-lt"/>
                <a:ea typeface="Tahoma" pitchFamily="34" charset="0"/>
                <a:cs typeface="Tahoma" pitchFamily="34" charset="0"/>
              </a:rPr>
              <a:t>Highlight </a:t>
            </a:r>
            <a:r>
              <a:rPr lang="en-US" sz="1600" kern="0" dirty="0" smtClean="0">
                <a:latin typeface="+mj-lt"/>
                <a:ea typeface="Tahoma" pitchFamily="34" charset="0"/>
                <a:cs typeface="Tahoma" pitchFamily="34" charset="0"/>
              </a:rPr>
              <a:t>years since last successful salary action.</a:t>
            </a:r>
          </a:p>
          <a:p>
            <a:pPr lvl="1" fontAlgn="auto">
              <a:lnSpc>
                <a:spcPct val="120000"/>
              </a:lnSpc>
              <a:spcBef>
                <a:spcPts val="0"/>
              </a:spcBef>
              <a:spcAft>
                <a:spcPts val="600"/>
              </a:spcAft>
              <a:defRPr/>
            </a:pPr>
            <a:r>
              <a:rPr lang="en-US" sz="1600" b="1" u="sng" kern="0" dirty="0" smtClean="0">
                <a:latin typeface="+mj-lt"/>
                <a:ea typeface="Tahoma" pitchFamily="34" charset="0"/>
                <a:cs typeface="Tahoma" pitchFamily="34" charset="0"/>
              </a:rPr>
              <a:t>Define</a:t>
            </a:r>
            <a:r>
              <a:rPr lang="en-US" sz="1600" kern="0" dirty="0" smtClean="0">
                <a:latin typeface="+mj-lt"/>
                <a:ea typeface="Tahoma" pitchFamily="34" charset="0"/>
                <a:cs typeface="Tahoma" pitchFamily="34" charset="0"/>
              </a:rPr>
              <a:t> your role in the publication - </a:t>
            </a:r>
            <a:r>
              <a:rPr lang="en-US" sz="1600" i="1" dirty="0"/>
              <a:t>annotate your role on multi-authored publications since last successful salary </a:t>
            </a:r>
            <a:r>
              <a:rPr lang="en-US" sz="1600" i="1" dirty="0" smtClean="0"/>
              <a:t>action</a:t>
            </a:r>
            <a:endParaRPr lang="en-US" sz="1600" b="1" i="1" u="sng" kern="0" dirty="0" smtClean="0">
              <a:latin typeface="+mj-lt"/>
              <a:ea typeface="Tahoma" pitchFamily="34" charset="0"/>
              <a:cs typeface="Tahoma" pitchFamily="34" charset="0"/>
            </a:endParaRPr>
          </a:p>
          <a:p>
            <a:pPr fontAlgn="auto">
              <a:lnSpc>
                <a:spcPct val="120000"/>
              </a:lnSpc>
              <a:spcBef>
                <a:spcPts val="0"/>
              </a:spcBef>
              <a:spcAft>
                <a:spcPts val="600"/>
              </a:spcAft>
              <a:defRPr/>
            </a:pPr>
            <a:r>
              <a:rPr lang="en-US" sz="1600" kern="0" dirty="0" smtClean="0">
                <a:latin typeface="+mj-lt"/>
                <a:ea typeface="Tahoma" pitchFamily="34" charset="0"/>
                <a:cs typeface="Tahoma" pitchFamily="34" charset="0"/>
              </a:rPr>
              <a:t>Extension activities table,  </a:t>
            </a:r>
            <a:r>
              <a:rPr lang="en-US" sz="1600" kern="0" dirty="0">
                <a:latin typeface="+mj-lt"/>
                <a:ea typeface="Tahoma" pitchFamily="34" charset="0"/>
                <a:cs typeface="Tahoma" pitchFamily="34" charset="0"/>
              </a:rPr>
              <a:t>p</a:t>
            </a:r>
            <a:r>
              <a:rPr lang="en-US" sz="1600" kern="0" dirty="0" smtClean="0">
                <a:latin typeface="+mj-lt"/>
                <a:ea typeface="Tahoma" pitchFamily="34" charset="0"/>
                <a:cs typeface="Tahoma" pitchFamily="34" charset="0"/>
              </a:rPr>
              <a:t>roject summary table, professional competence and University and public service tables– since last successful salary action.</a:t>
            </a:r>
            <a:endParaRPr lang="en-US" sz="1600" kern="0" dirty="0">
              <a:latin typeface="+mj-lt"/>
              <a:ea typeface="Tahoma" pitchFamily="34" charset="0"/>
              <a:cs typeface="Tahoma" pitchFamily="34" charset="0"/>
            </a:endParaRPr>
          </a:p>
          <a:p>
            <a:pPr fontAlgn="auto">
              <a:lnSpc>
                <a:spcPct val="120000"/>
              </a:lnSpc>
              <a:spcBef>
                <a:spcPts val="0"/>
              </a:spcBef>
              <a:spcAft>
                <a:spcPts val="600"/>
              </a:spcAft>
              <a:defRPr/>
            </a:pPr>
            <a:r>
              <a:rPr lang="en-US" sz="1600" kern="0" dirty="0" smtClean="0">
                <a:latin typeface="+mj-lt"/>
                <a:ea typeface="Tahoma" pitchFamily="34" charset="0"/>
                <a:cs typeface="Tahoma" pitchFamily="34" charset="0"/>
              </a:rPr>
              <a:t>(3) Publication examples with summary -- can be those submitted in other PR’s in Full Title rank.</a:t>
            </a:r>
          </a:p>
          <a:p>
            <a:pPr fontAlgn="auto">
              <a:lnSpc>
                <a:spcPct val="120000"/>
              </a:lnSpc>
              <a:spcBef>
                <a:spcPts val="0"/>
              </a:spcBef>
              <a:spcAft>
                <a:spcPts val="600"/>
              </a:spcAft>
              <a:defRPr/>
            </a:pPr>
            <a:r>
              <a:rPr lang="en-US" sz="1600" kern="0" dirty="0">
                <a:ea typeface="Tahoma" pitchFamily="34" charset="0"/>
                <a:cs typeface="Tahoma" pitchFamily="34" charset="0"/>
              </a:rPr>
              <a:t>Letters of Evaluation (maximum of 6).</a:t>
            </a:r>
          </a:p>
          <a:p>
            <a:pPr lvl="1" fontAlgn="auto">
              <a:lnSpc>
                <a:spcPct val="120000"/>
              </a:lnSpc>
              <a:spcBef>
                <a:spcPts val="0"/>
              </a:spcBef>
              <a:spcAft>
                <a:spcPts val="600"/>
              </a:spcAft>
              <a:buFont typeface="Arial" panose="020B0604020202020204" pitchFamily="34" charset="0"/>
              <a:buChar char="•"/>
              <a:defRPr/>
            </a:pPr>
            <a:r>
              <a:rPr lang="en-US" sz="1600" kern="0" dirty="0">
                <a:ea typeface="Tahoma" pitchFamily="34" charset="0"/>
                <a:cs typeface="Tahoma" pitchFamily="34" charset="0"/>
              </a:rPr>
              <a:t>I</a:t>
            </a:r>
            <a:r>
              <a:rPr lang="en-US" sz="1600" kern="0" dirty="0" smtClean="0">
                <a:ea typeface="Tahoma" pitchFamily="34" charset="0"/>
                <a:cs typeface="Tahoma" pitchFamily="34" charset="0"/>
              </a:rPr>
              <a:t>nput </a:t>
            </a:r>
            <a:r>
              <a:rPr lang="en-US" sz="1600" kern="0" dirty="0">
                <a:ea typeface="Tahoma" pitchFamily="34" charset="0"/>
                <a:cs typeface="Tahoma" pitchFamily="34" charset="0"/>
              </a:rPr>
              <a:t>your list of names under the tab “references” in your PR document by January </a:t>
            </a:r>
            <a:r>
              <a:rPr lang="en-US" sz="1600" kern="0" dirty="0" smtClean="0">
                <a:ea typeface="Tahoma" pitchFamily="34" charset="0"/>
                <a:cs typeface="Tahoma" pitchFamily="34" charset="0"/>
              </a:rPr>
              <a:t>16, 2018.</a:t>
            </a:r>
          </a:p>
          <a:p>
            <a:pPr fontAlgn="auto">
              <a:lnSpc>
                <a:spcPct val="120000"/>
              </a:lnSpc>
              <a:spcBef>
                <a:spcPts val="0"/>
              </a:spcBef>
              <a:spcAft>
                <a:spcPts val="600"/>
              </a:spcAft>
              <a:defRPr/>
            </a:pPr>
            <a:r>
              <a:rPr lang="en-US" sz="1600" kern="0" dirty="0">
                <a:ea typeface="Tahoma" pitchFamily="34" charset="0"/>
                <a:cs typeface="Tahoma" pitchFamily="34" charset="0"/>
              </a:rPr>
              <a:t>AE Goals for the coming year </a:t>
            </a:r>
          </a:p>
          <a:p>
            <a:pPr fontAlgn="auto">
              <a:lnSpc>
                <a:spcPct val="120000"/>
              </a:lnSpc>
              <a:spcBef>
                <a:spcPts val="0"/>
              </a:spcBef>
              <a:spcAft>
                <a:spcPts val="600"/>
              </a:spcAft>
              <a:defRPr/>
            </a:pPr>
            <a:r>
              <a:rPr lang="en-US" sz="1600" kern="0" dirty="0" smtClean="0">
                <a:latin typeface="+mj-lt"/>
                <a:ea typeface="Tahoma" pitchFamily="34" charset="0"/>
                <a:cs typeface="Tahoma" pitchFamily="34" charset="0"/>
              </a:rPr>
              <a:t>Include all PD’s applicable to rank and step</a:t>
            </a:r>
            <a:endParaRPr lang="en-US" sz="1600" kern="0" dirty="0" smtClean="0">
              <a:latin typeface="+mj-lt"/>
              <a:cs typeface="Times New Roman" pitchFamily="18" charset="0"/>
            </a:endParaRPr>
          </a:p>
          <a:p>
            <a:pPr lvl="1" eaLnBrk="1" fontAlgn="auto" hangingPunct="1">
              <a:lnSpc>
                <a:spcPct val="80000"/>
              </a:lnSpc>
              <a:spcAft>
                <a:spcPts val="0"/>
              </a:spcAft>
              <a:buFont typeface="Wingdings" pitchFamily="2" charset="2"/>
              <a:buChar char="Ø"/>
              <a:defRPr/>
            </a:pPr>
            <a:endParaRPr lang="en-US" sz="400" dirty="0" smtClean="0"/>
          </a:p>
          <a:p>
            <a:pPr eaLnBrk="1" fontAlgn="auto" hangingPunct="1">
              <a:lnSpc>
                <a:spcPct val="80000"/>
              </a:lnSpc>
              <a:spcAft>
                <a:spcPts val="0"/>
              </a:spcAft>
              <a:buFont typeface="Wingdings" pitchFamily="2" charset="2"/>
              <a:buNone/>
              <a:defRPr/>
            </a:pPr>
            <a:endParaRPr lang="en-US" sz="400" dirty="0" smtClean="0"/>
          </a:p>
          <a:p>
            <a:pPr eaLnBrk="1" fontAlgn="auto" hangingPunct="1">
              <a:lnSpc>
                <a:spcPct val="80000"/>
              </a:lnSpc>
              <a:spcAft>
                <a:spcPts val="0"/>
              </a:spcAft>
              <a:buFont typeface="Wingdings" pitchFamily="2" charset="2"/>
              <a:buNone/>
              <a:defRPr/>
            </a:pPr>
            <a:r>
              <a:rPr lang="en-US" sz="400" dirty="0" smtClean="0"/>
              <a:t> </a:t>
            </a:r>
          </a:p>
          <a:p>
            <a:pPr eaLnBrk="1" fontAlgn="auto" hangingPunct="1">
              <a:lnSpc>
                <a:spcPct val="80000"/>
              </a:lnSpc>
              <a:spcAft>
                <a:spcPts val="0"/>
              </a:spcAft>
              <a:buFont typeface="Wingdings" pitchFamily="2" charset="2"/>
              <a:buChar char="Ø"/>
              <a:defRPr/>
            </a:pPr>
            <a:endParaRPr lang="en-US" sz="400" dirty="0" smtClean="0"/>
          </a:p>
        </p:txBody>
      </p:sp>
    </p:spTree>
    <p:extLst>
      <p:ext uri="{BB962C8B-B14F-4D97-AF65-F5344CB8AC3E}">
        <p14:creationId xmlns:p14="http://schemas.microsoft.com/office/powerpoint/2010/main" val="1384843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9589" y="163021"/>
            <a:ext cx="8229600" cy="513873"/>
          </a:xfrm>
        </p:spPr>
        <p:txBody>
          <a:bodyPr/>
          <a:lstStyle/>
          <a:p>
            <a:r>
              <a:rPr lang="en-US" sz="3200" dirty="0" smtClean="0">
                <a:solidFill>
                  <a:srgbClr val="1740C3"/>
                </a:solidFill>
              </a:rPr>
              <a:t>Accelerated Merit for All Academics </a:t>
            </a:r>
            <a:br>
              <a:rPr lang="en-US" sz="3200" dirty="0" smtClean="0">
                <a:solidFill>
                  <a:srgbClr val="1740C3"/>
                </a:solidFill>
              </a:rPr>
            </a:br>
            <a:endParaRPr lang="en-US" sz="3200" i="1" dirty="0">
              <a:solidFill>
                <a:srgbClr val="1740C3"/>
              </a:solidFill>
            </a:endParaRPr>
          </a:p>
        </p:txBody>
      </p:sp>
      <p:sp>
        <p:nvSpPr>
          <p:cNvPr id="3" name="Rectangle 2"/>
          <p:cNvSpPr/>
          <p:nvPr/>
        </p:nvSpPr>
        <p:spPr>
          <a:xfrm>
            <a:off x="459589" y="676894"/>
            <a:ext cx="8431481" cy="4893647"/>
          </a:xfrm>
          <a:prstGeom prst="rect">
            <a:avLst/>
          </a:prstGeom>
        </p:spPr>
        <p:txBody>
          <a:bodyPr wrap="square">
            <a:spAutoFit/>
          </a:bodyPr>
          <a:lstStyle/>
          <a:p>
            <a:pPr eaLnBrk="1" hangingPunct="1">
              <a:spcBef>
                <a:spcPts val="0"/>
              </a:spcBef>
              <a:spcAft>
                <a:spcPts val="1200"/>
              </a:spcAft>
            </a:pPr>
            <a:r>
              <a:rPr lang="en-US" sz="2400" dirty="0" smtClean="0"/>
              <a:t>Upload by February 1, 2017</a:t>
            </a:r>
            <a:endParaRPr lang="en-US" sz="2400" dirty="0"/>
          </a:p>
          <a:p>
            <a:pPr marL="800100" lvl="1" indent="-342900" eaLnBrk="1" hangingPunct="1">
              <a:spcBef>
                <a:spcPts val="0"/>
              </a:spcBef>
              <a:spcAft>
                <a:spcPts val="600"/>
              </a:spcAft>
              <a:buFont typeface="Arial" panose="020B0604020202020204" pitchFamily="34" charset="0"/>
              <a:buChar char="•"/>
            </a:pPr>
            <a:r>
              <a:rPr lang="en-US" sz="1600" dirty="0" smtClean="0"/>
              <a:t>Acceleration Statement (1 page maximum)</a:t>
            </a:r>
            <a:endParaRPr lang="en-US" sz="1600" dirty="0"/>
          </a:p>
          <a:p>
            <a:pPr marL="800100" lvl="1" indent="-342900" eaLnBrk="1" hangingPunct="1">
              <a:spcBef>
                <a:spcPts val="0"/>
              </a:spcBef>
              <a:spcAft>
                <a:spcPts val="600"/>
              </a:spcAft>
              <a:buFont typeface="Arial" panose="020B0604020202020204" pitchFamily="34" charset="0"/>
              <a:buChar char="•"/>
            </a:pPr>
            <a:r>
              <a:rPr lang="en-US" sz="1600" dirty="0" smtClean="0"/>
              <a:t>Program Summary Narrative (6 page maximum)</a:t>
            </a:r>
          </a:p>
          <a:p>
            <a:pPr lvl="2">
              <a:spcBef>
                <a:spcPts val="0"/>
              </a:spcBef>
              <a:spcAft>
                <a:spcPts val="600"/>
              </a:spcAft>
            </a:pPr>
            <a:r>
              <a:rPr lang="en-US" sz="1600" i="1" dirty="0" smtClean="0"/>
              <a:t>*</a:t>
            </a:r>
            <a:r>
              <a:rPr lang="en-US" sz="1600" i="1" dirty="0"/>
              <a:t>Professional Research &amp; Project Scientist Step VI, AS, or Research Specialist AS merits are allocated 10 pages for their program summary narrative as these are career </a:t>
            </a:r>
            <a:r>
              <a:rPr lang="en-US" sz="1600" i="1" dirty="0" smtClean="0"/>
              <a:t>reviews</a:t>
            </a:r>
            <a:endParaRPr lang="en-US" sz="1600" dirty="0" smtClean="0"/>
          </a:p>
          <a:p>
            <a:pPr marL="800100" lvl="1" indent="-342900" eaLnBrk="1" hangingPunct="1">
              <a:spcBef>
                <a:spcPts val="0"/>
              </a:spcBef>
              <a:spcAft>
                <a:spcPts val="600"/>
              </a:spcAft>
              <a:buFont typeface="Arial" panose="020B0604020202020204" pitchFamily="34" charset="0"/>
              <a:buChar char="•"/>
            </a:pPr>
            <a:r>
              <a:rPr lang="en-US" sz="1600" dirty="0"/>
              <a:t>Professional Competence Table since </a:t>
            </a:r>
            <a:r>
              <a:rPr lang="en-US" sz="1600" dirty="0" smtClean="0"/>
              <a:t>last successful salary action (if applicable)**</a:t>
            </a:r>
            <a:endParaRPr lang="en-US" sz="1600" dirty="0"/>
          </a:p>
          <a:p>
            <a:pPr marL="800100" lvl="1" indent="-342900" eaLnBrk="1" hangingPunct="1">
              <a:spcBef>
                <a:spcPts val="0"/>
              </a:spcBef>
              <a:spcAft>
                <a:spcPts val="600"/>
              </a:spcAft>
              <a:buFont typeface="Arial" panose="020B0604020202020204" pitchFamily="34" charset="0"/>
              <a:buChar char="•"/>
            </a:pPr>
            <a:r>
              <a:rPr lang="en-US" sz="1600" dirty="0"/>
              <a:t>University and Public Service Table since </a:t>
            </a:r>
            <a:r>
              <a:rPr lang="en-US" sz="1600" dirty="0" smtClean="0"/>
              <a:t>last successful salary action (if applicable)**</a:t>
            </a:r>
          </a:p>
          <a:p>
            <a:pPr marL="800100" lvl="1" indent="-342900" eaLnBrk="1" hangingPunct="1">
              <a:spcBef>
                <a:spcPts val="0"/>
              </a:spcBef>
              <a:spcAft>
                <a:spcPts val="600"/>
              </a:spcAft>
              <a:buFont typeface="Arial" panose="020B0604020202020204" pitchFamily="34" charset="0"/>
              <a:buChar char="•"/>
            </a:pPr>
            <a:r>
              <a:rPr lang="en-US" sz="1600" dirty="0" smtClean="0"/>
              <a:t>Project Summary Table since last successful salary action </a:t>
            </a:r>
            <a:r>
              <a:rPr lang="en-US" sz="1600" dirty="0" smtClean="0">
                <a:solidFill>
                  <a:srgbClr val="FF0000"/>
                </a:solidFill>
              </a:rPr>
              <a:t>(if applicable)</a:t>
            </a:r>
            <a:endParaRPr lang="en-US" sz="1600" dirty="0" smtClean="0"/>
          </a:p>
          <a:p>
            <a:pPr marL="800100" lvl="1" indent="-342900" eaLnBrk="1" hangingPunct="1">
              <a:spcBef>
                <a:spcPts val="0"/>
              </a:spcBef>
              <a:spcAft>
                <a:spcPts val="600"/>
              </a:spcAft>
              <a:buFont typeface="Arial" panose="020B0604020202020204" pitchFamily="34" charset="0"/>
              <a:buChar char="•"/>
            </a:pPr>
            <a:r>
              <a:rPr lang="en-US" sz="1600" dirty="0" smtClean="0"/>
              <a:t>Extension Activity Table since last successful salary action (if applicable)</a:t>
            </a:r>
          </a:p>
          <a:p>
            <a:pPr marL="800100" lvl="1" indent="-342900" eaLnBrk="1" hangingPunct="1">
              <a:spcBef>
                <a:spcPts val="0"/>
              </a:spcBef>
              <a:spcAft>
                <a:spcPts val="600"/>
              </a:spcAft>
              <a:buFont typeface="Arial" panose="020B0604020202020204" pitchFamily="34" charset="0"/>
              <a:buChar char="•"/>
            </a:pPr>
            <a:r>
              <a:rPr lang="en-US" sz="1600" dirty="0" smtClean="0"/>
              <a:t>Bibliography since last successful salary action (except Academic Coordinators &amp; Administrators (optional </a:t>
            </a:r>
            <a:r>
              <a:rPr lang="en-US" sz="1600" dirty="0" smtClean="0">
                <a:solidFill>
                  <a:srgbClr val="FF0000"/>
                </a:solidFill>
              </a:rPr>
              <a:t>for AC, if applicable for AA</a:t>
            </a:r>
            <a:r>
              <a:rPr lang="en-US" sz="1600" dirty="0" smtClean="0"/>
              <a:t>).  Annotate </a:t>
            </a:r>
            <a:r>
              <a:rPr lang="en-US" sz="1600" dirty="0"/>
              <a:t>your role on multi-authored publications since last successful salary </a:t>
            </a:r>
            <a:r>
              <a:rPr lang="en-US" sz="1600" dirty="0" smtClean="0"/>
              <a:t>action</a:t>
            </a:r>
          </a:p>
          <a:p>
            <a:pPr marL="800100" lvl="1" indent="-342900" eaLnBrk="1" hangingPunct="1">
              <a:spcBef>
                <a:spcPts val="0"/>
              </a:spcBef>
              <a:spcAft>
                <a:spcPts val="600"/>
              </a:spcAft>
              <a:buFont typeface="Arial" panose="020B0604020202020204" pitchFamily="34" charset="0"/>
              <a:buChar char="•"/>
            </a:pPr>
            <a:endParaRPr lang="en-US" sz="1600" dirty="0"/>
          </a:p>
          <a:p>
            <a:pPr lvl="1" eaLnBrk="1" hangingPunct="1">
              <a:spcBef>
                <a:spcPts val="0"/>
              </a:spcBef>
              <a:spcAft>
                <a:spcPts val="600"/>
              </a:spcAft>
            </a:pPr>
            <a:endParaRPr lang="en-US" sz="1600" dirty="0"/>
          </a:p>
          <a:p>
            <a:pPr lvl="1" eaLnBrk="1" hangingPunct="1">
              <a:spcBef>
                <a:spcPts val="0"/>
              </a:spcBef>
              <a:spcAft>
                <a:spcPts val="600"/>
              </a:spcAft>
            </a:pPr>
            <a:r>
              <a:rPr lang="en-US" sz="2000" dirty="0" smtClean="0">
                <a:solidFill>
                  <a:srgbClr val="1740C3"/>
                </a:solidFill>
              </a:rPr>
              <a:t>(continued on next slide)</a:t>
            </a:r>
          </a:p>
        </p:txBody>
      </p:sp>
    </p:spTree>
    <p:extLst>
      <p:ext uri="{BB962C8B-B14F-4D97-AF65-F5344CB8AC3E}">
        <p14:creationId xmlns:p14="http://schemas.microsoft.com/office/powerpoint/2010/main" val="3295415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9589" y="163021"/>
            <a:ext cx="8229600" cy="513873"/>
          </a:xfrm>
        </p:spPr>
        <p:txBody>
          <a:bodyPr/>
          <a:lstStyle/>
          <a:p>
            <a:r>
              <a:rPr lang="en-US" sz="3200" dirty="0" smtClean="0">
                <a:solidFill>
                  <a:srgbClr val="1740C3"/>
                </a:solidFill>
              </a:rPr>
              <a:t>Accelerated Merit for All Academics </a:t>
            </a:r>
            <a:br>
              <a:rPr lang="en-US" sz="3200" dirty="0" smtClean="0">
                <a:solidFill>
                  <a:srgbClr val="1740C3"/>
                </a:solidFill>
              </a:rPr>
            </a:br>
            <a:endParaRPr lang="en-US" sz="3200" i="1" dirty="0">
              <a:solidFill>
                <a:srgbClr val="1740C3"/>
              </a:solidFill>
            </a:endParaRPr>
          </a:p>
        </p:txBody>
      </p:sp>
      <p:sp>
        <p:nvSpPr>
          <p:cNvPr id="3" name="Rectangle 2"/>
          <p:cNvSpPr/>
          <p:nvPr/>
        </p:nvSpPr>
        <p:spPr>
          <a:xfrm>
            <a:off x="459589" y="676894"/>
            <a:ext cx="8431481" cy="4893647"/>
          </a:xfrm>
          <a:prstGeom prst="rect">
            <a:avLst/>
          </a:prstGeom>
        </p:spPr>
        <p:txBody>
          <a:bodyPr wrap="square">
            <a:spAutoFit/>
          </a:bodyPr>
          <a:lstStyle/>
          <a:p>
            <a:pPr eaLnBrk="1" hangingPunct="1">
              <a:spcBef>
                <a:spcPts val="0"/>
              </a:spcBef>
              <a:spcAft>
                <a:spcPts val="1200"/>
              </a:spcAft>
            </a:pPr>
            <a:r>
              <a:rPr lang="en-US" sz="2400" dirty="0" smtClean="0"/>
              <a:t>Upload by February 1, 2017</a:t>
            </a:r>
            <a:endParaRPr lang="en-US" sz="2400" dirty="0"/>
          </a:p>
          <a:p>
            <a:pPr marL="800100" lvl="1" indent="-342900" eaLnBrk="1" hangingPunct="1">
              <a:spcBef>
                <a:spcPts val="0"/>
              </a:spcBef>
              <a:spcAft>
                <a:spcPts val="600"/>
              </a:spcAft>
              <a:buFont typeface="Arial" panose="020B0604020202020204" pitchFamily="34" charset="0"/>
              <a:buChar char="•"/>
            </a:pPr>
            <a:r>
              <a:rPr lang="en-US" sz="1600" dirty="0" smtClean="0"/>
              <a:t>Acceleration Statement (1 page maximum)</a:t>
            </a:r>
            <a:endParaRPr lang="en-US" sz="1600" dirty="0"/>
          </a:p>
          <a:p>
            <a:pPr marL="800100" lvl="1" indent="-342900" eaLnBrk="1" hangingPunct="1">
              <a:spcBef>
                <a:spcPts val="0"/>
              </a:spcBef>
              <a:spcAft>
                <a:spcPts val="600"/>
              </a:spcAft>
              <a:buFont typeface="Arial" panose="020B0604020202020204" pitchFamily="34" charset="0"/>
              <a:buChar char="•"/>
            </a:pPr>
            <a:r>
              <a:rPr lang="en-US" sz="1600" dirty="0" smtClean="0"/>
              <a:t>Program Summary Narrative (6 page maximum)</a:t>
            </a:r>
          </a:p>
          <a:p>
            <a:pPr lvl="2">
              <a:spcBef>
                <a:spcPts val="0"/>
              </a:spcBef>
              <a:spcAft>
                <a:spcPts val="600"/>
              </a:spcAft>
            </a:pPr>
            <a:r>
              <a:rPr lang="en-US" sz="1600" i="1" dirty="0" smtClean="0"/>
              <a:t>*</a:t>
            </a:r>
            <a:r>
              <a:rPr lang="en-US" sz="1600" i="1" dirty="0"/>
              <a:t>Professional Research &amp; Project Scientist Step VI, AS, or Research Specialist AS merits are allocated 10 pages for their program summary narrative as these are career </a:t>
            </a:r>
            <a:r>
              <a:rPr lang="en-US" sz="1600" i="1" dirty="0" smtClean="0"/>
              <a:t>reviews</a:t>
            </a:r>
            <a:endParaRPr lang="en-US" sz="1600" dirty="0" smtClean="0"/>
          </a:p>
          <a:p>
            <a:pPr marL="800100" lvl="1" indent="-342900" eaLnBrk="1" hangingPunct="1">
              <a:spcBef>
                <a:spcPts val="0"/>
              </a:spcBef>
              <a:spcAft>
                <a:spcPts val="600"/>
              </a:spcAft>
              <a:buFont typeface="Arial" panose="020B0604020202020204" pitchFamily="34" charset="0"/>
              <a:buChar char="•"/>
            </a:pPr>
            <a:r>
              <a:rPr lang="en-US" sz="1600" dirty="0"/>
              <a:t>Professional Competence Table since </a:t>
            </a:r>
            <a:r>
              <a:rPr lang="en-US" sz="1600" dirty="0" smtClean="0"/>
              <a:t>last successful salary action (if applicable)**</a:t>
            </a:r>
            <a:endParaRPr lang="en-US" sz="1600" dirty="0"/>
          </a:p>
          <a:p>
            <a:pPr marL="800100" lvl="1" indent="-342900" eaLnBrk="1" hangingPunct="1">
              <a:spcBef>
                <a:spcPts val="0"/>
              </a:spcBef>
              <a:spcAft>
                <a:spcPts val="600"/>
              </a:spcAft>
              <a:buFont typeface="Arial" panose="020B0604020202020204" pitchFamily="34" charset="0"/>
              <a:buChar char="•"/>
            </a:pPr>
            <a:r>
              <a:rPr lang="en-US" sz="1600" dirty="0"/>
              <a:t>University and Public Service Table since </a:t>
            </a:r>
            <a:r>
              <a:rPr lang="en-US" sz="1600" dirty="0" smtClean="0"/>
              <a:t>last successful salary action (if applicable)**</a:t>
            </a:r>
          </a:p>
          <a:p>
            <a:pPr marL="800100" lvl="1" indent="-342900" eaLnBrk="1" hangingPunct="1">
              <a:spcBef>
                <a:spcPts val="0"/>
              </a:spcBef>
              <a:spcAft>
                <a:spcPts val="600"/>
              </a:spcAft>
              <a:buFont typeface="Arial" panose="020B0604020202020204" pitchFamily="34" charset="0"/>
              <a:buChar char="•"/>
            </a:pPr>
            <a:r>
              <a:rPr lang="en-US" sz="1600" dirty="0" smtClean="0"/>
              <a:t>Project Summary Table since last successful salary action</a:t>
            </a:r>
          </a:p>
          <a:p>
            <a:pPr marL="800100" lvl="1" indent="-342900" eaLnBrk="1" hangingPunct="1">
              <a:spcBef>
                <a:spcPts val="0"/>
              </a:spcBef>
              <a:spcAft>
                <a:spcPts val="600"/>
              </a:spcAft>
              <a:buFont typeface="Arial" panose="020B0604020202020204" pitchFamily="34" charset="0"/>
              <a:buChar char="•"/>
            </a:pPr>
            <a:r>
              <a:rPr lang="en-US" sz="1600" dirty="0" smtClean="0"/>
              <a:t>Extension Activity Table since last successful salary action (if applicable)</a:t>
            </a:r>
          </a:p>
          <a:p>
            <a:pPr marL="800100" lvl="1" indent="-342900" eaLnBrk="1" hangingPunct="1">
              <a:spcBef>
                <a:spcPts val="0"/>
              </a:spcBef>
              <a:spcAft>
                <a:spcPts val="600"/>
              </a:spcAft>
              <a:buFont typeface="Arial" panose="020B0604020202020204" pitchFamily="34" charset="0"/>
              <a:buChar char="•"/>
            </a:pPr>
            <a:r>
              <a:rPr lang="en-US" sz="1600" dirty="0" smtClean="0"/>
              <a:t>Bibliography since last successful salary action (except Academic Coordinators &amp; Administrators (optional).  Annotate </a:t>
            </a:r>
            <a:r>
              <a:rPr lang="en-US" sz="1600" dirty="0"/>
              <a:t>your role on multi-authored publications since last successful salary </a:t>
            </a:r>
            <a:r>
              <a:rPr lang="en-US" sz="1600" dirty="0" smtClean="0"/>
              <a:t>action</a:t>
            </a:r>
          </a:p>
          <a:p>
            <a:pPr marL="800100" lvl="1" indent="-342900" eaLnBrk="1" hangingPunct="1">
              <a:spcBef>
                <a:spcPts val="0"/>
              </a:spcBef>
              <a:spcAft>
                <a:spcPts val="600"/>
              </a:spcAft>
              <a:buFont typeface="Arial" panose="020B0604020202020204" pitchFamily="34" charset="0"/>
              <a:buChar char="•"/>
            </a:pPr>
            <a:endParaRPr lang="en-US" sz="1600" dirty="0"/>
          </a:p>
          <a:p>
            <a:pPr lvl="1" eaLnBrk="1" hangingPunct="1">
              <a:spcBef>
                <a:spcPts val="0"/>
              </a:spcBef>
              <a:spcAft>
                <a:spcPts val="600"/>
              </a:spcAft>
            </a:pPr>
            <a:endParaRPr lang="en-US" sz="1600" dirty="0"/>
          </a:p>
          <a:p>
            <a:pPr lvl="1" eaLnBrk="1" hangingPunct="1">
              <a:spcBef>
                <a:spcPts val="0"/>
              </a:spcBef>
              <a:spcAft>
                <a:spcPts val="600"/>
              </a:spcAft>
            </a:pPr>
            <a:r>
              <a:rPr lang="en-US" sz="2000" dirty="0" smtClean="0">
                <a:solidFill>
                  <a:srgbClr val="1740C3"/>
                </a:solidFill>
              </a:rPr>
              <a:t>(continued on next slide)</a:t>
            </a:r>
          </a:p>
        </p:txBody>
      </p:sp>
    </p:spTree>
    <p:extLst>
      <p:ext uri="{BB962C8B-B14F-4D97-AF65-F5344CB8AC3E}">
        <p14:creationId xmlns:p14="http://schemas.microsoft.com/office/powerpoint/2010/main" val="16109749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955" y="469190"/>
            <a:ext cx="8229600" cy="1143000"/>
          </a:xfrm>
        </p:spPr>
        <p:txBody>
          <a:bodyPr/>
          <a:lstStyle/>
          <a:p>
            <a:r>
              <a:rPr lang="en-US" sz="3200" dirty="0" smtClean="0">
                <a:solidFill>
                  <a:srgbClr val="1740C3"/>
                </a:solidFill>
              </a:rPr>
              <a:t>Accelerated Merit for All Academics </a:t>
            </a:r>
            <a:br>
              <a:rPr lang="en-US" sz="3200" dirty="0" smtClean="0">
                <a:solidFill>
                  <a:srgbClr val="1740C3"/>
                </a:solidFill>
              </a:rPr>
            </a:br>
            <a:r>
              <a:rPr lang="en-US" sz="2000" i="1" dirty="0" smtClean="0">
                <a:solidFill>
                  <a:srgbClr val="1740C3"/>
                </a:solidFill>
              </a:rPr>
              <a:t>(continued)</a:t>
            </a:r>
            <a:endParaRPr lang="en-US" sz="3200" i="1" dirty="0">
              <a:solidFill>
                <a:srgbClr val="1740C3"/>
              </a:solidFill>
            </a:endParaRPr>
          </a:p>
        </p:txBody>
      </p:sp>
      <p:sp>
        <p:nvSpPr>
          <p:cNvPr id="3" name="Rectangle 2"/>
          <p:cNvSpPr/>
          <p:nvPr/>
        </p:nvSpPr>
        <p:spPr>
          <a:xfrm>
            <a:off x="1124127" y="1985196"/>
            <a:ext cx="7487427" cy="3570208"/>
          </a:xfrm>
          <a:prstGeom prst="rect">
            <a:avLst/>
          </a:prstGeom>
        </p:spPr>
        <p:txBody>
          <a:bodyPr wrap="square">
            <a:spAutoFit/>
          </a:bodyPr>
          <a:lstStyle/>
          <a:p>
            <a:pPr marL="800100" lvl="1" indent="-342900" eaLnBrk="1" hangingPunct="1">
              <a:spcBef>
                <a:spcPts val="0"/>
              </a:spcBef>
              <a:spcAft>
                <a:spcPts val="600"/>
              </a:spcAft>
              <a:buFont typeface="Arial" panose="020B0604020202020204" pitchFamily="34" charset="0"/>
              <a:buChar char="•"/>
            </a:pPr>
            <a:r>
              <a:rPr lang="en-US" sz="2000" dirty="0" smtClean="0"/>
              <a:t>3 publications samples with summary </a:t>
            </a:r>
            <a:r>
              <a:rPr lang="en-US" sz="2000" dirty="0" smtClean="0">
                <a:solidFill>
                  <a:srgbClr val="FF0000"/>
                </a:solidFill>
              </a:rPr>
              <a:t>(if applicable)</a:t>
            </a:r>
            <a:endParaRPr lang="en-US" sz="2000" dirty="0" smtClean="0"/>
          </a:p>
          <a:p>
            <a:pPr marL="795338" indent="-331788" fontAlgn="auto">
              <a:lnSpc>
                <a:spcPct val="120000"/>
              </a:lnSpc>
              <a:spcBef>
                <a:spcPts val="0"/>
              </a:spcBef>
              <a:spcAft>
                <a:spcPts val="600"/>
              </a:spcAft>
              <a:buFont typeface="Arial" panose="020B0604020202020204" pitchFamily="34" charset="0"/>
              <a:buChar char="•"/>
              <a:defRPr/>
            </a:pPr>
            <a:r>
              <a:rPr lang="en-US" sz="2000" kern="0" dirty="0">
                <a:ea typeface="Tahoma" pitchFamily="34" charset="0"/>
                <a:cs typeface="Tahoma" pitchFamily="34" charset="0"/>
              </a:rPr>
              <a:t>Letters of Evaluation </a:t>
            </a:r>
            <a:r>
              <a:rPr lang="en-US" sz="1600" kern="0" dirty="0">
                <a:ea typeface="Tahoma" pitchFamily="34" charset="0"/>
                <a:cs typeface="Tahoma" pitchFamily="34" charset="0"/>
              </a:rPr>
              <a:t>(maximum of 6).</a:t>
            </a:r>
          </a:p>
          <a:p>
            <a:pPr marL="795338" indent="-331788" fontAlgn="auto">
              <a:lnSpc>
                <a:spcPct val="120000"/>
              </a:lnSpc>
              <a:spcBef>
                <a:spcPts val="0"/>
              </a:spcBef>
              <a:spcAft>
                <a:spcPts val="600"/>
              </a:spcAft>
              <a:buFont typeface="Arial" panose="020B0604020202020204" pitchFamily="34" charset="0"/>
              <a:buChar char="•"/>
              <a:defRPr/>
            </a:pPr>
            <a:r>
              <a:rPr lang="en-US" sz="2000" kern="0" dirty="0">
                <a:ea typeface="Tahoma" pitchFamily="34" charset="0"/>
                <a:cs typeface="Tahoma" pitchFamily="34" charset="0"/>
              </a:rPr>
              <a:t>AE Goals for the coming year</a:t>
            </a:r>
            <a:r>
              <a:rPr lang="en-US" kern="0" dirty="0">
                <a:ea typeface="Tahoma" pitchFamily="34" charset="0"/>
                <a:cs typeface="Tahoma" pitchFamily="34" charset="0"/>
              </a:rPr>
              <a:t> (section C of AE form)</a:t>
            </a:r>
          </a:p>
          <a:p>
            <a:pPr marL="800100" lvl="1" indent="-342900">
              <a:spcBef>
                <a:spcPts val="0"/>
              </a:spcBef>
              <a:spcAft>
                <a:spcPts val="600"/>
              </a:spcAft>
              <a:buFont typeface="Arial" panose="020B0604020202020204" pitchFamily="34" charset="0"/>
              <a:buChar char="•"/>
            </a:pPr>
            <a:r>
              <a:rPr lang="en-US" sz="2000" dirty="0" smtClean="0"/>
              <a:t>Position </a:t>
            </a:r>
            <a:r>
              <a:rPr lang="en-US" sz="2000" dirty="0"/>
              <a:t>Description for </a:t>
            </a:r>
            <a:r>
              <a:rPr lang="en-US" sz="2000" dirty="0" smtClean="0"/>
              <a:t>review period covered</a:t>
            </a:r>
            <a:br>
              <a:rPr lang="en-US" sz="2000" dirty="0" smtClean="0"/>
            </a:br>
            <a:endParaRPr lang="en-US" sz="2000" dirty="0" smtClean="0"/>
          </a:p>
          <a:p>
            <a:pPr marL="800100" lvl="1" indent="-342900">
              <a:spcBef>
                <a:spcPts val="0"/>
              </a:spcBef>
              <a:spcAft>
                <a:spcPts val="600"/>
              </a:spcAft>
              <a:buFont typeface="Arial" panose="020B0604020202020204" pitchFamily="34" charset="0"/>
              <a:buChar char="•"/>
            </a:pPr>
            <a:endParaRPr lang="en-US" sz="1600" dirty="0"/>
          </a:p>
          <a:p>
            <a:pPr lvl="1">
              <a:spcBef>
                <a:spcPts val="0"/>
              </a:spcBef>
              <a:spcAft>
                <a:spcPts val="600"/>
              </a:spcAft>
            </a:pPr>
            <a:r>
              <a:rPr lang="en-US" sz="1600" i="1" dirty="0" smtClean="0"/>
              <a:t>**</a:t>
            </a:r>
            <a:r>
              <a:rPr lang="en-US" sz="1600" i="1" dirty="0"/>
              <a:t>Professional Research Assistant Rank and Project Scientist are not required to submit University and public service); Research Specialist Assistant Rank are not required to submit Professional Competence</a:t>
            </a:r>
          </a:p>
          <a:p>
            <a:pPr marL="800100" lvl="1" indent="-342900">
              <a:spcBef>
                <a:spcPts val="0"/>
              </a:spcBef>
              <a:spcAft>
                <a:spcPts val="600"/>
              </a:spcAft>
              <a:buFont typeface="Arial" panose="020B0604020202020204" pitchFamily="34" charset="0"/>
              <a:buChar char="•"/>
            </a:pPr>
            <a:endParaRPr lang="en-US" sz="2000" dirty="0"/>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5082350" y="3032744"/>
              <a:ext cx="2041200" cy="94680"/>
            </p14:xfrm>
          </p:contentPart>
        </mc:Choice>
        <mc:Fallback xmlns="">
          <p:pic>
            <p:nvPicPr>
              <p:cNvPr id="7" name="Ink 6"/>
              <p:cNvPicPr/>
              <p:nvPr/>
            </p:nvPicPr>
            <p:blipFill>
              <a:blip r:embed="rId3"/>
              <a:stretch>
                <a:fillRect/>
              </a:stretch>
            </p:blipFill>
            <p:spPr>
              <a:xfrm>
                <a:off x="5070470" y="3020864"/>
                <a:ext cx="2064960" cy="118440"/>
              </a:xfrm>
              <a:prstGeom prst="rect">
                <a:avLst/>
              </a:prstGeom>
            </p:spPr>
          </p:pic>
        </mc:Fallback>
      </mc:AlternateContent>
    </p:spTree>
    <p:extLst>
      <p:ext uri="{BB962C8B-B14F-4D97-AF65-F5344CB8AC3E}">
        <p14:creationId xmlns:p14="http://schemas.microsoft.com/office/powerpoint/2010/main" val="2747047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9589" y="163021"/>
            <a:ext cx="8229600" cy="513873"/>
          </a:xfrm>
        </p:spPr>
        <p:txBody>
          <a:bodyPr/>
          <a:lstStyle/>
          <a:p>
            <a:r>
              <a:rPr lang="en-US" sz="3200" dirty="0" smtClean="0">
                <a:solidFill>
                  <a:srgbClr val="1740C3"/>
                </a:solidFill>
              </a:rPr>
              <a:t>Accelerated Promotion for All Academics </a:t>
            </a:r>
            <a:br>
              <a:rPr lang="en-US" sz="3200" dirty="0" smtClean="0">
                <a:solidFill>
                  <a:srgbClr val="1740C3"/>
                </a:solidFill>
              </a:rPr>
            </a:br>
            <a:endParaRPr lang="en-US" sz="3200" i="1" dirty="0">
              <a:solidFill>
                <a:srgbClr val="1740C3"/>
              </a:solidFill>
            </a:endParaRPr>
          </a:p>
        </p:txBody>
      </p:sp>
      <p:sp>
        <p:nvSpPr>
          <p:cNvPr id="3" name="Rectangle 2"/>
          <p:cNvSpPr/>
          <p:nvPr/>
        </p:nvSpPr>
        <p:spPr>
          <a:xfrm>
            <a:off x="459589" y="676894"/>
            <a:ext cx="8431481" cy="4632037"/>
          </a:xfrm>
          <a:prstGeom prst="rect">
            <a:avLst/>
          </a:prstGeom>
        </p:spPr>
        <p:txBody>
          <a:bodyPr wrap="square">
            <a:spAutoFit/>
          </a:bodyPr>
          <a:lstStyle/>
          <a:p>
            <a:pPr eaLnBrk="1" hangingPunct="1">
              <a:spcBef>
                <a:spcPts val="0"/>
              </a:spcBef>
              <a:spcAft>
                <a:spcPts val="1200"/>
              </a:spcAft>
            </a:pPr>
            <a:r>
              <a:rPr lang="en-US" sz="2400" dirty="0" smtClean="0"/>
              <a:t>Upload by February 1, 2017</a:t>
            </a:r>
            <a:endParaRPr lang="en-US" sz="2400" dirty="0"/>
          </a:p>
          <a:p>
            <a:pPr marL="800100" lvl="1" indent="-342900" eaLnBrk="1" hangingPunct="1">
              <a:spcBef>
                <a:spcPts val="0"/>
              </a:spcBef>
              <a:spcAft>
                <a:spcPts val="600"/>
              </a:spcAft>
              <a:buFont typeface="Arial" panose="020B0604020202020204" pitchFamily="34" charset="0"/>
              <a:buChar char="•"/>
            </a:pPr>
            <a:r>
              <a:rPr lang="en-US" sz="1700" dirty="0" smtClean="0"/>
              <a:t>Acceleration Statement (1 page maximum)</a:t>
            </a:r>
            <a:endParaRPr lang="en-US" sz="1700" dirty="0"/>
          </a:p>
          <a:p>
            <a:pPr marL="800100" lvl="1" indent="-342900" eaLnBrk="1" hangingPunct="1">
              <a:spcBef>
                <a:spcPts val="0"/>
              </a:spcBef>
              <a:spcAft>
                <a:spcPts val="600"/>
              </a:spcAft>
              <a:buFont typeface="Arial" panose="020B0604020202020204" pitchFamily="34" charset="0"/>
              <a:buChar char="•"/>
            </a:pPr>
            <a:r>
              <a:rPr lang="en-US" sz="1700" dirty="0" smtClean="0"/>
              <a:t>Program Summary Narrative (10 page maximum)</a:t>
            </a:r>
          </a:p>
          <a:p>
            <a:pPr marL="800100" lvl="1" indent="-342900" eaLnBrk="1" hangingPunct="1">
              <a:spcBef>
                <a:spcPts val="0"/>
              </a:spcBef>
              <a:spcAft>
                <a:spcPts val="600"/>
              </a:spcAft>
              <a:buFont typeface="Arial" panose="020B0604020202020204" pitchFamily="34" charset="0"/>
              <a:buChar char="•"/>
            </a:pPr>
            <a:r>
              <a:rPr lang="en-US" sz="1700" dirty="0" smtClean="0"/>
              <a:t>*Professional </a:t>
            </a:r>
            <a:r>
              <a:rPr lang="en-US" sz="1700" dirty="0"/>
              <a:t>Competence Table since </a:t>
            </a:r>
            <a:r>
              <a:rPr lang="en-US" sz="1700" dirty="0" smtClean="0"/>
              <a:t>last successful salary action (if applicable)</a:t>
            </a:r>
            <a:endParaRPr lang="en-US" sz="1700" dirty="0"/>
          </a:p>
          <a:p>
            <a:pPr marL="800100" lvl="1" indent="-342900" eaLnBrk="1" hangingPunct="1">
              <a:spcBef>
                <a:spcPts val="0"/>
              </a:spcBef>
              <a:spcAft>
                <a:spcPts val="600"/>
              </a:spcAft>
              <a:buFont typeface="Arial" panose="020B0604020202020204" pitchFamily="34" charset="0"/>
              <a:buChar char="•"/>
            </a:pPr>
            <a:r>
              <a:rPr lang="en-US" sz="1700" dirty="0" smtClean="0"/>
              <a:t>*University </a:t>
            </a:r>
            <a:r>
              <a:rPr lang="en-US" sz="1700" dirty="0"/>
              <a:t>and Public Service Table since </a:t>
            </a:r>
            <a:r>
              <a:rPr lang="en-US" sz="1700" dirty="0" smtClean="0"/>
              <a:t>last successful salary action (if applicable)</a:t>
            </a:r>
          </a:p>
          <a:p>
            <a:pPr marL="800100" lvl="1" indent="-342900" eaLnBrk="1" hangingPunct="1">
              <a:spcBef>
                <a:spcPts val="0"/>
              </a:spcBef>
              <a:spcAft>
                <a:spcPts val="600"/>
              </a:spcAft>
              <a:buFont typeface="Arial" panose="020B0604020202020204" pitchFamily="34" charset="0"/>
              <a:buChar char="•"/>
            </a:pPr>
            <a:r>
              <a:rPr lang="en-US" sz="1700" dirty="0" smtClean="0"/>
              <a:t>Project Summary Table since last successful salary action </a:t>
            </a:r>
          </a:p>
          <a:p>
            <a:pPr marL="800100" lvl="1" indent="-342900" eaLnBrk="1" hangingPunct="1">
              <a:spcBef>
                <a:spcPts val="0"/>
              </a:spcBef>
              <a:spcAft>
                <a:spcPts val="600"/>
              </a:spcAft>
              <a:buFont typeface="Arial" panose="020B0604020202020204" pitchFamily="34" charset="0"/>
              <a:buChar char="•"/>
            </a:pPr>
            <a:r>
              <a:rPr lang="en-US" sz="1700" dirty="0" smtClean="0"/>
              <a:t>Extension Activity Table since last successful salary action </a:t>
            </a:r>
            <a:r>
              <a:rPr lang="en-US" sz="1700" dirty="0" smtClean="0">
                <a:solidFill>
                  <a:srgbClr val="FF0000"/>
                </a:solidFill>
              </a:rPr>
              <a:t>(if applicable)</a:t>
            </a:r>
            <a:endParaRPr lang="en-US" sz="1700" dirty="0" smtClean="0"/>
          </a:p>
          <a:p>
            <a:pPr marL="800100" lvl="1" indent="-342900" eaLnBrk="1" hangingPunct="1">
              <a:spcBef>
                <a:spcPts val="0"/>
              </a:spcBef>
              <a:spcAft>
                <a:spcPts val="600"/>
              </a:spcAft>
              <a:buFont typeface="Arial" panose="020B0604020202020204" pitchFamily="34" charset="0"/>
              <a:buChar char="•"/>
            </a:pPr>
            <a:r>
              <a:rPr lang="en-US" sz="1700" dirty="0" smtClean="0"/>
              <a:t>Bibliography for “years” in the present rank (i.e. you are an Assistant and promoting to Associate).  You must include all publications created when you held the Assistant rank</a:t>
            </a:r>
            <a:r>
              <a:rPr lang="en-US" sz="1700" i="1" dirty="0" smtClean="0"/>
              <a:t>.  </a:t>
            </a:r>
            <a:r>
              <a:rPr lang="en-US" sz="1700" dirty="0" smtClean="0"/>
              <a:t>Annotate your role on multi- authored publications since last salary action.</a:t>
            </a:r>
          </a:p>
          <a:p>
            <a:pPr lvl="1">
              <a:spcBef>
                <a:spcPts val="0"/>
              </a:spcBef>
              <a:spcAft>
                <a:spcPts val="600"/>
              </a:spcAft>
            </a:pPr>
            <a:r>
              <a:rPr lang="en-US" sz="1600" i="1" dirty="0" smtClean="0"/>
              <a:t>*Professional </a:t>
            </a:r>
            <a:r>
              <a:rPr lang="en-US" sz="1600" i="1" dirty="0"/>
              <a:t>Research </a:t>
            </a:r>
            <a:r>
              <a:rPr lang="en-US" sz="1600" i="1" dirty="0" smtClean="0"/>
              <a:t>Assistant Rank and Project Scientist are not required to submit University and public service); Research Specialist Assistant Rank are not required to submit Professional Competence</a:t>
            </a:r>
            <a:endParaRPr lang="en-US" sz="1600" i="1" dirty="0"/>
          </a:p>
          <a:p>
            <a:pPr lvl="1" eaLnBrk="1" hangingPunct="1">
              <a:spcBef>
                <a:spcPts val="0"/>
              </a:spcBef>
              <a:spcAft>
                <a:spcPts val="600"/>
              </a:spcAft>
            </a:pPr>
            <a:r>
              <a:rPr lang="en-US" sz="2000" dirty="0" smtClean="0">
                <a:solidFill>
                  <a:srgbClr val="1740C3"/>
                </a:solidFill>
              </a:rPr>
              <a:t>(continued on next slide)</a:t>
            </a:r>
          </a:p>
        </p:txBody>
      </p:sp>
    </p:spTree>
    <p:extLst>
      <p:ext uri="{BB962C8B-B14F-4D97-AF65-F5344CB8AC3E}">
        <p14:creationId xmlns:p14="http://schemas.microsoft.com/office/powerpoint/2010/main" val="17068993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955" y="469190"/>
            <a:ext cx="8229600" cy="1143000"/>
          </a:xfrm>
        </p:spPr>
        <p:txBody>
          <a:bodyPr/>
          <a:lstStyle/>
          <a:p>
            <a:r>
              <a:rPr lang="en-US" sz="3200" dirty="0" smtClean="0">
                <a:solidFill>
                  <a:srgbClr val="1740C3"/>
                </a:solidFill>
              </a:rPr>
              <a:t>Accelerated Promotion for All Academics </a:t>
            </a:r>
            <a:br>
              <a:rPr lang="en-US" sz="3200" dirty="0" smtClean="0">
                <a:solidFill>
                  <a:srgbClr val="1740C3"/>
                </a:solidFill>
              </a:rPr>
            </a:br>
            <a:r>
              <a:rPr lang="en-US" sz="2000" i="1" dirty="0" smtClean="0">
                <a:solidFill>
                  <a:srgbClr val="1740C3"/>
                </a:solidFill>
              </a:rPr>
              <a:t>(continued)</a:t>
            </a:r>
            <a:endParaRPr lang="en-US" sz="3200" i="1" dirty="0">
              <a:solidFill>
                <a:srgbClr val="1740C3"/>
              </a:solidFill>
            </a:endParaRPr>
          </a:p>
        </p:txBody>
      </p:sp>
      <p:sp>
        <p:nvSpPr>
          <p:cNvPr id="3" name="Rectangle 2"/>
          <p:cNvSpPr/>
          <p:nvPr/>
        </p:nvSpPr>
        <p:spPr>
          <a:xfrm>
            <a:off x="1124128" y="1985196"/>
            <a:ext cx="6932050" cy="4939814"/>
          </a:xfrm>
          <a:prstGeom prst="rect">
            <a:avLst/>
          </a:prstGeom>
        </p:spPr>
        <p:txBody>
          <a:bodyPr wrap="square">
            <a:spAutoFit/>
          </a:bodyPr>
          <a:lstStyle/>
          <a:p>
            <a:pPr marL="800100" lvl="1" indent="-342900" eaLnBrk="1" hangingPunct="1">
              <a:spcBef>
                <a:spcPts val="0"/>
              </a:spcBef>
              <a:spcAft>
                <a:spcPts val="600"/>
              </a:spcAft>
              <a:buFont typeface="Arial" panose="020B0604020202020204" pitchFamily="34" charset="0"/>
              <a:buChar char="•"/>
            </a:pPr>
            <a:r>
              <a:rPr lang="en-US" sz="2000" dirty="0" smtClean="0"/>
              <a:t>3 publications samples with summary </a:t>
            </a:r>
          </a:p>
          <a:p>
            <a:pPr marL="795338" indent="-331788" fontAlgn="auto">
              <a:lnSpc>
                <a:spcPct val="120000"/>
              </a:lnSpc>
              <a:spcBef>
                <a:spcPts val="0"/>
              </a:spcBef>
              <a:spcAft>
                <a:spcPts val="600"/>
              </a:spcAft>
              <a:buFont typeface="Arial" panose="020B0604020202020204" pitchFamily="34" charset="0"/>
              <a:buChar char="•"/>
              <a:defRPr/>
            </a:pPr>
            <a:r>
              <a:rPr lang="en-US" sz="2000" kern="0" dirty="0">
                <a:ea typeface="Tahoma" pitchFamily="34" charset="0"/>
                <a:cs typeface="Tahoma" pitchFamily="34" charset="0"/>
              </a:rPr>
              <a:t>Letters of Evaluation </a:t>
            </a:r>
            <a:r>
              <a:rPr lang="en-US" sz="1600" kern="0" dirty="0">
                <a:ea typeface="Tahoma" pitchFamily="34" charset="0"/>
                <a:cs typeface="Tahoma" pitchFamily="34" charset="0"/>
              </a:rPr>
              <a:t>(maximum of 6).</a:t>
            </a:r>
          </a:p>
          <a:p>
            <a:pPr marL="795338" indent="-331788" fontAlgn="auto">
              <a:lnSpc>
                <a:spcPct val="120000"/>
              </a:lnSpc>
              <a:spcBef>
                <a:spcPts val="0"/>
              </a:spcBef>
              <a:spcAft>
                <a:spcPts val="600"/>
              </a:spcAft>
              <a:buFont typeface="Arial" panose="020B0604020202020204" pitchFamily="34" charset="0"/>
              <a:buChar char="•"/>
              <a:defRPr/>
            </a:pPr>
            <a:r>
              <a:rPr lang="en-US" sz="2000" kern="0" dirty="0">
                <a:ea typeface="Tahoma" pitchFamily="34" charset="0"/>
                <a:cs typeface="Tahoma" pitchFamily="34" charset="0"/>
              </a:rPr>
              <a:t>AE Goals for the coming year</a:t>
            </a:r>
            <a:r>
              <a:rPr lang="en-US" kern="0" dirty="0">
                <a:ea typeface="Tahoma" pitchFamily="34" charset="0"/>
                <a:cs typeface="Tahoma" pitchFamily="34" charset="0"/>
              </a:rPr>
              <a:t> (section C of AE form)</a:t>
            </a:r>
          </a:p>
          <a:p>
            <a:pPr marL="800100" lvl="1" indent="-342900">
              <a:spcBef>
                <a:spcPts val="0"/>
              </a:spcBef>
              <a:spcAft>
                <a:spcPts val="600"/>
              </a:spcAft>
              <a:buFont typeface="Arial" panose="020B0604020202020204" pitchFamily="34" charset="0"/>
              <a:buChar char="•"/>
            </a:pPr>
            <a:r>
              <a:rPr lang="en-US" sz="2000" dirty="0" smtClean="0"/>
              <a:t>Position </a:t>
            </a:r>
            <a:r>
              <a:rPr lang="en-US" sz="2000" dirty="0"/>
              <a:t>Description for </a:t>
            </a:r>
            <a:r>
              <a:rPr lang="en-US" sz="2000" dirty="0" smtClean="0"/>
              <a:t>review period covered</a:t>
            </a:r>
          </a:p>
          <a:p>
            <a:pPr marL="800100" lvl="1" indent="-342900">
              <a:spcBef>
                <a:spcPts val="0"/>
              </a:spcBef>
              <a:spcAft>
                <a:spcPts val="600"/>
              </a:spcAft>
              <a:buFont typeface="Arial" panose="020B0604020202020204" pitchFamily="34" charset="0"/>
              <a:buChar char="•"/>
            </a:pPr>
            <a:endParaRPr lang="en-US" sz="2000" dirty="0"/>
          </a:p>
          <a:p>
            <a:pPr marL="800100" lvl="1" indent="-342900">
              <a:spcBef>
                <a:spcPts val="0"/>
              </a:spcBef>
              <a:spcAft>
                <a:spcPts val="600"/>
              </a:spcAft>
              <a:buFont typeface="Arial" panose="020B0604020202020204" pitchFamily="34" charset="0"/>
              <a:buChar char="•"/>
            </a:pPr>
            <a:endParaRPr lang="en-US" sz="2000" dirty="0" smtClean="0"/>
          </a:p>
          <a:p>
            <a:pPr marL="800100" lvl="1" indent="-342900">
              <a:spcBef>
                <a:spcPts val="0"/>
              </a:spcBef>
              <a:spcAft>
                <a:spcPts val="600"/>
              </a:spcAft>
              <a:buFont typeface="Arial" panose="020B0604020202020204" pitchFamily="34" charset="0"/>
              <a:buChar char="•"/>
            </a:pPr>
            <a:endParaRPr lang="en-US" sz="1600" i="1" dirty="0" smtClean="0"/>
          </a:p>
          <a:p>
            <a:pPr marL="800100" lvl="1" indent="-342900">
              <a:spcBef>
                <a:spcPts val="0"/>
              </a:spcBef>
              <a:spcAft>
                <a:spcPts val="600"/>
              </a:spcAft>
              <a:buFont typeface="Arial" panose="020B0604020202020204" pitchFamily="34" charset="0"/>
              <a:buChar char="•"/>
            </a:pPr>
            <a:endParaRPr lang="en-US" sz="1600" i="1" dirty="0"/>
          </a:p>
          <a:p>
            <a:pPr lvl="1">
              <a:spcBef>
                <a:spcPts val="0"/>
              </a:spcBef>
              <a:spcAft>
                <a:spcPts val="600"/>
              </a:spcAft>
            </a:pPr>
            <a:r>
              <a:rPr lang="en-US" sz="2000" dirty="0" smtClean="0"/>
              <a:t/>
            </a:r>
            <a:br>
              <a:rPr lang="en-US" sz="2000" dirty="0" smtClean="0"/>
            </a:br>
            <a:endParaRPr lang="en-US" sz="2000" dirty="0" smtClean="0"/>
          </a:p>
          <a:p>
            <a:pPr marL="800100" lvl="1" indent="-342900">
              <a:spcBef>
                <a:spcPts val="0"/>
              </a:spcBef>
              <a:spcAft>
                <a:spcPts val="600"/>
              </a:spcAft>
              <a:buFont typeface="Arial" panose="020B0604020202020204" pitchFamily="34" charset="0"/>
              <a:buChar char="•"/>
            </a:pPr>
            <a:endParaRPr lang="en-US" sz="2000" dirty="0"/>
          </a:p>
          <a:p>
            <a:pPr lvl="1">
              <a:spcBef>
                <a:spcPts val="0"/>
              </a:spcBef>
              <a:spcAft>
                <a:spcPts val="600"/>
              </a:spcAft>
            </a:pPr>
            <a:endParaRPr lang="en-US" sz="2000" dirty="0" smtClean="0"/>
          </a:p>
          <a:p>
            <a:pPr marL="800100" lvl="1" indent="-342900">
              <a:spcBef>
                <a:spcPts val="0"/>
              </a:spcBef>
              <a:spcAft>
                <a:spcPts val="600"/>
              </a:spcAft>
              <a:buFont typeface="Arial" panose="020B0604020202020204" pitchFamily="34" charset="0"/>
              <a:buChar char="•"/>
            </a:pPr>
            <a:endParaRPr lang="en-US" sz="2000" dirty="0"/>
          </a:p>
        </p:txBody>
      </p:sp>
    </p:spTree>
    <p:extLst>
      <p:ext uri="{BB962C8B-B14F-4D97-AF65-F5344CB8AC3E}">
        <p14:creationId xmlns:p14="http://schemas.microsoft.com/office/powerpoint/2010/main" val="5398879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450377" y="-16309"/>
            <a:ext cx="8229600" cy="1143000"/>
          </a:xfrm>
        </p:spPr>
        <p:txBody>
          <a:bodyPr/>
          <a:lstStyle/>
          <a:p>
            <a:pPr eaLnBrk="1" hangingPunct="1"/>
            <a:r>
              <a:rPr lang="en-US" sz="3600" dirty="0">
                <a:solidFill>
                  <a:srgbClr val="1740C3"/>
                </a:solidFill>
                <a:ea typeface="ＭＳ Ｐゴシック"/>
                <a:cs typeface="ＭＳ Ｐゴシック"/>
              </a:rPr>
              <a:t>Timeline for PR Process</a:t>
            </a:r>
          </a:p>
        </p:txBody>
      </p:sp>
      <p:sp>
        <p:nvSpPr>
          <p:cNvPr id="27651" name="Rectangle 3"/>
          <p:cNvSpPr>
            <a:spLocks noGrp="1" noChangeArrowheads="1"/>
          </p:cNvSpPr>
          <p:nvPr>
            <p:ph type="body" idx="4294967295"/>
          </p:nvPr>
        </p:nvSpPr>
        <p:spPr>
          <a:xfrm>
            <a:off x="761995" y="1265233"/>
            <a:ext cx="7528560" cy="4525963"/>
          </a:xfrm>
        </p:spPr>
        <p:txBody>
          <a:bodyPr/>
          <a:lstStyle/>
          <a:p>
            <a:pPr>
              <a:lnSpc>
                <a:spcPct val="90000"/>
              </a:lnSpc>
            </a:pPr>
            <a:r>
              <a:rPr lang="en-US" sz="2800" dirty="0" smtClean="0"/>
              <a:t>Access is available through your portal.  </a:t>
            </a:r>
          </a:p>
          <a:p>
            <a:pPr>
              <a:lnSpc>
                <a:spcPct val="90000"/>
              </a:lnSpc>
            </a:pPr>
            <a:r>
              <a:rPr lang="en-US" sz="2800" dirty="0" smtClean="0"/>
              <a:t>Deadline for uploading your PR dossier:</a:t>
            </a:r>
          </a:p>
          <a:p>
            <a:pPr lvl="1" eaLnBrk="1" hangingPunct="1">
              <a:lnSpc>
                <a:spcPct val="90000"/>
              </a:lnSpc>
              <a:buFont typeface="Arial" charset="0"/>
              <a:buChar char="•"/>
            </a:pPr>
            <a:r>
              <a:rPr lang="en-US" b="1" dirty="0" smtClean="0">
                <a:solidFill>
                  <a:srgbClr val="FF0000"/>
                </a:solidFill>
              </a:rPr>
              <a:t>11:59 PM, February 1, 2018</a:t>
            </a:r>
          </a:p>
          <a:p>
            <a:pPr>
              <a:lnSpc>
                <a:spcPct val="90000"/>
              </a:lnSpc>
            </a:pPr>
            <a:r>
              <a:rPr lang="en-US" sz="2800" dirty="0" smtClean="0"/>
              <a:t>You may </a:t>
            </a:r>
            <a:r>
              <a:rPr lang="en-US" sz="2800" dirty="0"/>
              <a:t>upload </a:t>
            </a:r>
            <a:r>
              <a:rPr lang="en-US" sz="2800" dirty="0" smtClean="0"/>
              <a:t>your PDF </a:t>
            </a:r>
            <a:r>
              <a:rPr lang="en-US" sz="2800" dirty="0"/>
              <a:t>documents and make corrections/revisions up until the </a:t>
            </a:r>
            <a:r>
              <a:rPr lang="en-US" sz="2800" dirty="0" smtClean="0"/>
              <a:t>deadline</a:t>
            </a:r>
            <a:endParaRPr lang="en-US" sz="2800" dirty="0"/>
          </a:p>
          <a:p>
            <a:pPr>
              <a:lnSpc>
                <a:spcPct val="90000"/>
              </a:lnSpc>
            </a:pPr>
            <a:r>
              <a:rPr lang="en-US" sz="2800" dirty="0" smtClean="0"/>
              <a:t>Results by the end of June 2018 for July 1, 2018 actions.</a:t>
            </a:r>
          </a:p>
        </p:txBody>
      </p:sp>
    </p:spTree>
    <p:extLst>
      <p:ext uri="{BB962C8B-B14F-4D97-AF65-F5344CB8AC3E}">
        <p14:creationId xmlns:p14="http://schemas.microsoft.com/office/powerpoint/2010/main" val="9800340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914400" y="274638"/>
            <a:ext cx="7345680" cy="1143000"/>
          </a:xfrm>
        </p:spPr>
        <p:txBody>
          <a:bodyPr/>
          <a:lstStyle/>
          <a:p>
            <a:pPr eaLnBrk="1" hangingPunct="1"/>
            <a:r>
              <a:rPr lang="en-US" sz="3600" dirty="0">
                <a:solidFill>
                  <a:srgbClr val="1740C3"/>
                </a:solidFill>
                <a:ea typeface="ＭＳ Ｐゴシック"/>
                <a:cs typeface="ＭＳ Ｐゴシック"/>
              </a:rPr>
              <a:t>Peer Review Committee Perspective</a:t>
            </a:r>
          </a:p>
        </p:txBody>
      </p:sp>
      <p:sp>
        <p:nvSpPr>
          <p:cNvPr id="223235" name="Rectangle 3"/>
          <p:cNvSpPr>
            <a:spLocks noGrp="1" noChangeArrowheads="1"/>
          </p:cNvSpPr>
          <p:nvPr>
            <p:ph type="body" idx="4294967295"/>
          </p:nvPr>
        </p:nvSpPr>
        <p:spPr>
          <a:xfrm>
            <a:off x="775850" y="1195316"/>
            <a:ext cx="7208292" cy="4427562"/>
          </a:xfrm>
        </p:spPr>
        <p:txBody>
          <a:bodyPr rtlCol="0">
            <a:normAutofit fontScale="92500" lnSpcReduction="10000"/>
          </a:bodyPr>
          <a:lstStyle/>
          <a:p>
            <a:pPr eaLnBrk="1" fontAlgn="auto" hangingPunct="1">
              <a:lnSpc>
                <a:spcPct val="90000"/>
              </a:lnSpc>
              <a:spcAft>
                <a:spcPts val="0"/>
              </a:spcAft>
              <a:buFont typeface="Wingdings" pitchFamily="2" charset="2"/>
              <a:buChar char="Ø"/>
              <a:defRPr/>
            </a:pPr>
            <a:endParaRPr lang="en-US" sz="2800" dirty="0" smtClean="0"/>
          </a:p>
          <a:p>
            <a:pPr eaLnBrk="1" fontAlgn="auto" hangingPunct="1">
              <a:lnSpc>
                <a:spcPct val="90000"/>
              </a:lnSpc>
              <a:spcBef>
                <a:spcPts val="0"/>
              </a:spcBef>
              <a:spcAft>
                <a:spcPts val="1200"/>
              </a:spcAft>
              <a:defRPr/>
            </a:pPr>
            <a:r>
              <a:rPr lang="en-US" sz="2200" dirty="0" smtClean="0"/>
              <a:t>Your PR is your chance to tell your story.</a:t>
            </a:r>
          </a:p>
          <a:p>
            <a:pPr eaLnBrk="1" fontAlgn="auto" hangingPunct="1">
              <a:lnSpc>
                <a:spcPct val="90000"/>
              </a:lnSpc>
              <a:spcBef>
                <a:spcPts val="0"/>
              </a:spcBef>
              <a:spcAft>
                <a:spcPts val="1200"/>
              </a:spcAft>
              <a:defRPr/>
            </a:pPr>
            <a:r>
              <a:rPr lang="en-US" sz="2200" dirty="0" smtClean="0"/>
              <a:t>Presentation is important because:</a:t>
            </a:r>
          </a:p>
          <a:p>
            <a:pPr lvl="1" eaLnBrk="1" fontAlgn="auto" hangingPunct="1">
              <a:lnSpc>
                <a:spcPct val="90000"/>
              </a:lnSpc>
              <a:spcBef>
                <a:spcPts val="0"/>
              </a:spcBef>
              <a:spcAft>
                <a:spcPts val="1200"/>
              </a:spcAft>
              <a:buFont typeface="Courier New" panose="02070309020205020404" pitchFamily="49" charset="0"/>
              <a:buChar char="o"/>
              <a:defRPr/>
            </a:pPr>
            <a:r>
              <a:rPr lang="en-US" sz="2200" dirty="0" smtClean="0"/>
              <a:t>You want the reviewer to </a:t>
            </a:r>
            <a:r>
              <a:rPr lang="en-US" sz="2200" b="1" dirty="0" smtClean="0"/>
              <a:t>enjoy</a:t>
            </a:r>
            <a:r>
              <a:rPr lang="en-US" sz="2200" dirty="0" smtClean="0"/>
              <a:t> reading your dossier! </a:t>
            </a:r>
          </a:p>
          <a:p>
            <a:pPr lvl="1" eaLnBrk="1" fontAlgn="auto" hangingPunct="1">
              <a:lnSpc>
                <a:spcPct val="90000"/>
              </a:lnSpc>
              <a:spcBef>
                <a:spcPts val="0"/>
              </a:spcBef>
              <a:spcAft>
                <a:spcPts val="1200"/>
              </a:spcAft>
              <a:buFont typeface="Courier New" panose="02070309020205020404" pitchFamily="49" charset="0"/>
              <a:buChar char="o"/>
              <a:defRPr/>
            </a:pPr>
            <a:r>
              <a:rPr lang="en-US" sz="2200" b="1" dirty="0" smtClean="0"/>
              <a:t>It needs to be easily understood by people in other programs.</a:t>
            </a:r>
          </a:p>
          <a:p>
            <a:pPr lvl="1" eaLnBrk="1" fontAlgn="auto" hangingPunct="1">
              <a:lnSpc>
                <a:spcPct val="90000"/>
              </a:lnSpc>
              <a:spcBef>
                <a:spcPts val="0"/>
              </a:spcBef>
              <a:spcAft>
                <a:spcPts val="1200"/>
              </a:spcAft>
              <a:buFont typeface="Courier New" panose="02070309020205020404" pitchFamily="49" charset="0"/>
              <a:buChar char="o"/>
              <a:defRPr/>
            </a:pPr>
            <a:r>
              <a:rPr lang="en-US" sz="2200" dirty="0" smtClean="0"/>
              <a:t>Each reviewer has a unique perspective:</a:t>
            </a:r>
          </a:p>
          <a:p>
            <a:pPr lvl="2" eaLnBrk="1" fontAlgn="auto" hangingPunct="1">
              <a:lnSpc>
                <a:spcPct val="90000"/>
              </a:lnSpc>
              <a:spcBef>
                <a:spcPts val="0"/>
              </a:spcBef>
              <a:spcAft>
                <a:spcPts val="1200"/>
              </a:spcAft>
              <a:buSzPct val="90000"/>
              <a:buFont typeface="Wingdings" pitchFamily="2" charset="2"/>
              <a:buChar char="§"/>
              <a:defRPr/>
            </a:pPr>
            <a:r>
              <a:rPr lang="en-US" sz="2200" dirty="0" smtClean="0"/>
              <a:t>Keep in mind the perspectives of those reading your PR: supervisor (e.g. CD), Ad hoc Committee and /or members of Peer Review Committee.</a:t>
            </a:r>
          </a:p>
          <a:p>
            <a:pPr lvl="2" eaLnBrk="1" fontAlgn="auto" hangingPunct="1">
              <a:lnSpc>
                <a:spcPct val="90000"/>
              </a:lnSpc>
              <a:spcBef>
                <a:spcPts val="0"/>
              </a:spcBef>
              <a:spcAft>
                <a:spcPts val="1200"/>
              </a:spcAft>
              <a:buSzPct val="90000"/>
              <a:buFont typeface="Wingdings" pitchFamily="2" charset="2"/>
              <a:buChar char="§"/>
              <a:defRPr/>
            </a:pPr>
            <a:r>
              <a:rPr lang="en-US" sz="2200" dirty="0" smtClean="0"/>
              <a:t>Reviewers may not be familiar with you or your specific program.</a:t>
            </a:r>
          </a:p>
          <a:p>
            <a:pPr lvl="1" eaLnBrk="1" fontAlgn="auto" hangingPunct="1">
              <a:lnSpc>
                <a:spcPct val="90000"/>
              </a:lnSpc>
              <a:spcAft>
                <a:spcPts val="0"/>
              </a:spcAft>
              <a:buFont typeface="Wingdings" pitchFamily="2" charset="2"/>
              <a:buChar char="Ø"/>
              <a:defRPr/>
            </a:pPr>
            <a:endParaRPr lang="en-US" sz="2400" dirty="0" smtClean="0"/>
          </a:p>
          <a:p>
            <a:pPr eaLnBrk="1" fontAlgn="auto" hangingPunct="1">
              <a:lnSpc>
                <a:spcPct val="90000"/>
              </a:lnSpc>
              <a:spcAft>
                <a:spcPts val="0"/>
              </a:spcAft>
              <a:buFont typeface="Arial" pitchFamily="34" charset="0"/>
              <a:buChar char="•"/>
              <a:defRPr/>
            </a:pPr>
            <a:endParaRPr lang="en-US" sz="2800" dirty="0" smtClean="0"/>
          </a:p>
        </p:txBody>
      </p:sp>
    </p:spTree>
    <p:extLst>
      <p:ext uri="{BB962C8B-B14F-4D97-AF65-F5344CB8AC3E}">
        <p14:creationId xmlns:p14="http://schemas.microsoft.com/office/powerpoint/2010/main" val="120583029"/>
      </p:ext>
    </p:extLst>
  </p:cSld>
  <p:clrMapOvr>
    <a:masterClrMapping/>
  </p:clrMapOvr>
  <p:timing>
    <p:tnLst>
      <p:par>
        <p:cTn id="1" dur="indefinite" restart="never" nodeType="tmRoot"/>
      </p:par>
    </p:tnLst>
  </p:timing>
</p:sld>
</file>

<file path=ppt/theme/theme1.xml><?xml version="1.0" encoding="utf-8"?>
<a:theme xmlns:a="http://schemas.openxmlformats.org/drawingml/2006/main" name="ANRBrand_bas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ANRBrand_basic</Template>
  <TotalTime>11640</TotalTime>
  <Words>6741</Words>
  <Application>Microsoft Office PowerPoint</Application>
  <PresentationFormat>On-screen Show (4:3)</PresentationFormat>
  <Paragraphs>1040</Paragraphs>
  <Slides>89</Slides>
  <Notes>40</Notes>
  <HiddenSlides>14</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89</vt:i4>
      </vt:variant>
    </vt:vector>
  </HeadingPairs>
  <TitlesOfParts>
    <vt:vector size="100" baseType="lpstr">
      <vt:lpstr>MS PGothic</vt:lpstr>
      <vt:lpstr>MS PGothic</vt:lpstr>
      <vt:lpstr>Arial</vt:lpstr>
      <vt:lpstr>Calibri</vt:lpstr>
      <vt:lpstr>Courier New</vt:lpstr>
      <vt:lpstr>Tahoma</vt:lpstr>
      <vt:lpstr>Times New Roman</vt:lpstr>
      <vt:lpstr>Verdana</vt:lpstr>
      <vt:lpstr>Wingdings</vt:lpstr>
      <vt:lpstr>ANRBrand_basic</vt:lpstr>
      <vt:lpstr>Custom Design</vt:lpstr>
      <vt:lpstr> Merit &amp; Promotion Review  Training for  CE Advisors CE Specialists Academic Administrators Academic Coordinators Professional Researchers Research Specialists Project Scientists </vt:lpstr>
      <vt:lpstr>Agenda</vt:lpstr>
      <vt:lpstr>PowerPoint Presentation</vt:lpstr>
      <vt:lpstr>PowerPoint Presentation</vt:lpstr>
      <vt:lpstr>  Training Agreements</vt:lpstr>
      <vt:lpstr>Outcomes</vt:lpstr>
      <vt:lpstr>Peer Review Committee (PRC)</vt:lpstr>
      <vt:lpstr>PRC Operational Guidelines</vt:lpstr>
      <vt:lpstr>Peer Review Committee Perspective</vt:lpstr>
      <vt:lpstr>Ad Hoc Committees</vt:lpstr>
      <vt:lpstr>Ad Hoc Volunteering</vt:lpstr>
      <vt:lpstr>AAC Personnel Committee </vt:lpstr>
      <vt:lpstr>*Including those with CD assignments Ad Hoc Committees to be developed for specific actions:  Assistant to Associate, Associate to Full Title, and Full Title V to Full Title VI (and for CE Advisors /CE Specialists seeking Indefinite Status). For Candidates in SSPs, the SSP Director will provide an evaluation in addition to the CDs.  </vt:lpstr>
      <vt:lpstr>Academic Coordinators and Academic Administrators</vt:lpstr>
      <vt:lpstr>Project Scientist, Professional Researcher, Research Specialist </vt:lpstr>
      <vt:lpstr> For Academics with  Statewide Program Affiliation  (IPM, MG, YFC, NPI, etc.)</vt:lpstr>
      <vt:lpstr> Decision Makers</vt:lpstr>
      <vt:lpstr>Important Dates</vt:lpstr>
      <vt:lpstr>PowerPoint Presentation</vt:lpstr>
      <vt:lpstr>Changes and Reminders</vt:lpstr>
      <vt:lpstr>Changes and Reminders (continued)</vt:lpstr>
      <vt:lpstr>Common Mistakes</vt:lpstr>
      <vt:lpstr>Common Mistakes (cont.)</vt:lpstr>
      <vt:lpstr>PowerPoint Presentation</vt:lpstr>
      <vt:lpstr>Indefinite and Definite Status</vt:lpstr>
      <vt:lpstr>13 &amp; 24 Month Option for Academics  in their first term (Quick Snapshot)</vt:lpstr>
      <vt:lpstr>Merit Requirements</vt:lpstr>
      <vt:lpstr>Merit Requirements</vt:lpstr>
      <vt:lpstr>Upper Level Merit Full Title VII – Above Scale Requirements</vt:lpstr>
      <vt:lpstr>Upper Level Merit Full Title VII – Above Scale Requirements</vt:lpstr>
      <vt:lpstr>Merit Requirements</vt:lpstr>
      <vt:lpstr>Merit Requirements</vt:lpstr>
      <vt:lpstr> Above Scale Merit Requirements</vt:lpstr>
      <vt:lpstr>Above Scale Merit Requirements</vt:lpstr>
      <vt:lpstr>Accelerated Merit Requirements: all academic titles</vt:lpstr>
      <vt:lpstr>CE Advisor Promotion Requirements: upload by February 1, 2018</vt:lpstr>
      <vt:lpstr>CE Advisor Promotion Requirements: upload by February 1, 2018</vt:lpstr>
      <vt:lpstr>Promotion Requirements: upload by February 1, 2018</vt:lpstr>
      <vt:lpstr>Promotion Requirements: upload by February 1, 2018</vt:lpstr>
      <vt:lpstr>Accelerated Promotion Requirements: all applicable academic titles</vt:lpstr>
      <vt:lpstr>General Tips</vt:lpstr>
      <vt:lpstr>A Good PR is…</vt:lpstr>
      <vt:lpstr>Make Your Dossier Reflect Your Program!  Make It Enjoyable to Read! </vt:lpstr>
      <vt:lpstr>PowerPoint Presentation</vt:lpstr>
      <vt:lpstr>General Directions</vt:lpstr>
      <vt:lpstr>Definitions to Help  Develop a Thematic PR Format </vt:lpstr>
      <vt:lpstr>Another Way of Looking At One of Your Themes</vt:lpstr>
      <vt:lpstr>Strategic Initiatives</vt:lpstr>
      <vt:lpstr>PowerPoint Presentation</vt:lpstr>
      <vt:lpstr>PowerPoint Presentation</vt:lpstr>
      <vt:lpstr>PowerPoint Presentation</vt:lpstr>
      <vt:lpstr>PowerPoint Presentation</vt:lpstr>
      <vt:lpstr>PowerPoint Presentation</vt:lpstr>
      <vt:lpstr>PowerPoint Presentation</vt:lpstr>
      <vt:lpstr>     Access Through Your Portal</vt:lpstr>
      <vt:lpstr>PowerPoint Presentation</vt:lpstr>
      <vt:lpstr>   Position Description -The Basis for Evaluating Your PR</vt:lpstr>
      <vt:lpstr>   Program Summary Narrative</vt:lpstr>
      <vt:lpstr>PowerPoint Presentation</vt:lpstr>
      <vt:lpstr>PowerPoint Presentation</vt:lpstr>
      <vt:lpstr> Professional Competence </vt:lpstr>
      <vt:lpstr>   Professional Competence (continued) </vt:lpstr>
      <vt:lpstr>PowerPoint Presentation</vt:lpstr>
      <vt:lpstr>Affirmative Action (AA)</vt:lpstr>
      <vt:lpstr>     Required Elements of Your Bibliography </vt:lpstr>
      <vt:lpstr>Project Summary Table</vt:lpstr>
      <vt:lpstr> Extension Activities Table  </vt:lpstr>
      <vt:lpstr> Goals for the Coming Year</vt:lpstr>
      <vt:lpstr> Letters of Evaluation </vt:lpstr>
      <vt:lpstr> Letters of Evaluation (continued) </vt:lpstr>
      <vt:lpstr>    Other Documents</vt:lpstr>
      <vt:lpstr>Questions about these dossier components?</vt:lpstr>
      <vt:lpstr>      Need More Help?</vt:lpstr>
      <vt:lpstr>Outcomes Check-in</vt:lpstr>
      <vt:lpstr>PowerPoint Presentation</vt:lpstr>
      <vt:lpstr>Merit for CE Advisors, CE Specialists </vt:lpstr>
      <vt:lpstr>Merit for Academic Coordinators &amp;  Academic Administrators </vt:lpstr>
      <vt:lpstr>Merit/Promotion for Professional Researchers &amp; Project Scientists  </vt:lpstr>
      <vt:lpstr>Merit/Promotion for Research Specialists </vt:lpstr>
      <vt:lpstr>CE Advisor – CE Specialist  Assistant to Associate - Promotion</vt:lpstr>
      <vt:lpstr>CE Advisor- CE Specialist Associate to Full Title - Promotion</vt:lpstr>
      <vt:lpstr>CE Advisor-CE Specialist  Full Title V – VI - Promotion</vt:lpstr>
      <vt:lpstr>CE Advisor &amp; CE Specialist Full Title VII-Offscale Upper Level Merits</vt:lpstr>
      <vt:lpstr>Accelerated Merit for All Academics  </vt:lpstr>
      <vt:lpstr>Accelerated Merit for All Academics  </vt:lpstr>
      <vt:lpstr>Accelerated Merit for All Academics  (continued)</vt:lpstr>
      <vt:lpstr>Accelerated Promotion for All Academics  </vt:lpstr>
      <vt:lpstr>Accelerated Promotion for All Academics  (continued)</vt:lpstr>
      <vt:lpstr>Timeline for PR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Make presentation notes brief.</dc:title>
  <dc:creator>Pam Tise</dc:creator>
  <cp:lastModifiedBy>Kimberly C Ingram</cp:lastModifiedBy>
  <cp:revision>644</cp:revision>
  <cp:lastPrinted>2015-10-15T15:38:02Z</cp:lastPrinted>
  <dcterms:created xsi:type="dcterms:W3CDTF">2012-09-17T22:50:43Z</dcterms:created>
  <dcterms:modified xsi:type="dcterms:W3CDTF">2017-10-10T17:36:46Z</dcterms:modified>
</cp:coreProperties>
</file>