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heme/themeOverride1.xml" ContentType="application/vnd.openxmlformats-officedocument.themeOverr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2" r:id="rId2"/>
  </p:sldMasterIdLst>
  <p:notesMasterIdLst>
    <p:notesMasterId r:id="rId65"/>
  </p:notesMasterIdLst>
  <p:handoutMasterIdLst>
    <p:handoutMasterId r:id="rId66"/>
  </p:handoutMasterIdLst>
  <p:sldIdLst>
    <p:sldId id="356" r:id="rId3"/>
    <p:sldId id="266" r:id="rId4"/>
    <p:sldId id="366" r:id="rId5"/>
    <p:sldId id="269" r:id="rId6"/>
    <p:sldId id="270" r:id="rId7"/>
    <p:sldId id="359" r:id="rId8"/>
    <p:sldId id="360" r:id="rId9"/>
    <p:sldId id="371" r:id="rId10"/>
    <p:sldId id="274" r:id="rId11"/>
    <p:sldId id="372" r:id="rId12"/>
    <p:sldId id="348" r:id="rId13"/>
    <p:sldId id="374" r:id="rId14"/>
    <p:sldId id="376" r:id="rId15"/>
    <p:sldId id="377" r:id="rId16"/>
    <p:sldId id="384" r:id="rId17"/>
    <p:sldId id="275" r:id="rId18"/>
    <p:sldId id="379" r:id="rId19"/>
    <p:sldId id="283" r:id="rId20"/>
    <p:sldId id="367" r:id="rId21"/>
    <p:sldId id="368" r:id="rId22"/>
    <p:sldId id="369" r:id="rId23"/>
    <p:sldId id="370" r:id="rId24"/>
    <p:sldId id="351" r:id="rId25"/>
    <p:sldId id="286" r:id="rId26"/>
    <p:sldId id="285" r:id="rId27"/>
    <p:sldId id="289" r:id="rId28"/>
    <p:sldId id="290" r:id="rId29"/>
    <p:sldId id="291" r:id="rId30"/>
    <p:sldId id="292" r:id="rId31"/>
    <p:sldId id="293" r:id="rId32"/>
    <p:sldId id="294" r:id="rId33"/>
    <p:sldId id="315" r:id="rId34"/>
    <p:sldId id="316" r:id="rId35"/>
    <p:sldId id="295" r:id="rId36"/>
    <p:sldId id="385" r:id="rId37"/>
    <p:sldId id="386" r:id="rId38"/>
    <p:sldId id="391" r:id="rId39"/>
    <p:sldId id="387" r:id="rId40"/>
    <p:sldId id="388" r:id="rId41"/>
    <p:sldId id="302" r:id="rId42"/>
    <p:sldId id="381" r:id="rId43"/>
    <p:sldId id="364" r:id="rId44"/>
    <p:sldId id="306" r:id="rId45"/>
    <p:sldId id="307" r:id="rId46"/>
    <p:sldId id="308" r:id="rId47"/>
    <p:sldId id="310" r:id="rId48"/>
    <p:sldId id="311" r:id="rId49"/>
    <p:sldId id="313" r:id="rId50"/>
    <p:sldId id="362" r:id="rId51"/>
    <p:sldId id="394" r:id="rId52"/>
    <p:sldId id="322" r:id="rId53"/>
    <p:sldId id="323" r:id="rId54"/>
    <p:sldId id="314" r:id="rId55"/>
    <p:sldId id="320" r:id="rId56"/>
    <p:sldId id="321" r:id="rId57"/>
    <p:sldId id="343" r:id="rId58"/>
    <p:sldId id="355" r:id="rId59"/>
    <p:sldId id="324" r:id="rId60"/>
    <p:sldId id="336" r:id="rId61"/>
    <p:sldId id="326" r:id="rId62"/>
    <p:sldId id="392" r:id="rId63"/>
    <p:sldId id="337" r:id="rId64"/>
  </p:sldIdLst>
  <p:sldSz cx="9144000" cy="6858000" type="screen4x3"/>
  <p:notesSz cx="6950075" cy="9236075"/>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berly C Ingram" initials="KCI" lastIdx="7" clrIdx="0">
    <p:extLst>
      <p:ext uri="{19B8F6BF-5375-455C-9EA6-DF929625EA0E}">
        <p15:presenceInfo xmlns:p15="http://schemas.microsoft.com/office/powerpoint/2012/main" userId="S-1-5-21-3516884288-2819916808-3028616173-370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46FF"/>
    <a:srgbClr val="0914FF"/>
    <a:srgbClr val="363ACA"/>
    <a:srgbClr val="009900"/>
    <a:srgbClr val="095DFF"/>
    <a:srgbClr val="00CC00"/>
    <a:srgbClr val="E6A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47" autoAdjust="0"/>
    <p:restoredTop sz="94700" autoAdjust="0"/>
  </p:normalViewPr>
  <p:slideViewPr>
    <p:cSldViewPr snapToGrid="0" snapToObjects="1">
      <p:cViewPr varScale="1">
        <p:scale>
          <a:sx n="109" d="100"/>
          <a:sy n="109" d="100"/>
        </p:scale>
        <p:origin x="1296" y="126"/>
      </p:cViewPr>
      <p:guideLst>
        <p:guide orient="horz" pos="2160"/>
        <p:guide pos="2880"/>
      </p:guideLst>
    </p:cSldViewPr>
  </p:slideViewPr>
  <p:outlineViewPr>
    <p:cViewPr>
      <p:scale>
        <a:sx n="33" d="100"/>
        <a:sy n="33" d="100"/>
      </p:scale>
      <p:origin x="53" y="0"/>
    </p:cViewPr>
  </p:outlineViewPr>
  <p:notesTextViewPr>
    <p:cViewPr>
      <p:scale>
        <a:sx n="1" d="1"/>
        <a:sy n="1" d="1"/>
      </p:scale>
      <p:origin x="0" y="0"/>
    </p:cViewPr>
  </p:notesTextViewPr>
  <p:sorterViewPr>
    <p:cViewPr>
      <p:scale>
        <a:sx n="130" d="100"/>
        <a:sy n="130" d="100"/>
      </p:scale>
      <p:origin x="0" y="-8742"/>
    </p:cViewPr>
  </p:sorterViewPr>
  <p:notesViewPr>
    <p:cSldViewPr snapToGrid="0" snapToObjects="1">
      <p:cViewPr>
        <p:scale>
          <a:sx n="100" d="100"/>
          <a:sy n="100" d="100"/>
        </p:scale>
        <p:origin x="-950" y="-5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A069B060-869B-446A-A549-C370C4693724}" type="datetimeFigureOut">
              <a:rPr lang="en-US" smtClean="0"/>
              <a:t>10/25/2017</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6F11D862-33D0-4A05-9529-0B3E8C74A3FA}" type="slidenum">
              <a:rPr lang="en-US" smtClean="0"/>
              <a:t>‹#›</a:t>
            </a:fld>
            <a:endParaRPr lang="en-US"/>
          </a:p>
        </p:txBody>
      </p:sp>
    </p:spTree>
    <p:extLst>
      <p:ext uri="{BB962C8B-B14F-4D97-AF65-F5344CB8AC3E}">
        <p14:creationId xmlns:p14="http://schemas.microsoft.com/office/powerpoint/2010/main" val="1552881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4" tIns="46242" rIns="92484" bIns="46242"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4" tIns="46242" rIns="92484" bIns="46242" rtlCol="0"/>
          <a:lstStyle>
            <a:lvl1pPr algn="r">
              <a:defRPr sz="1200"/>
            </a:lvl1pPr>
          </a:lstStyle>
          <a:p>
            <a:fld id="{10165721-184C-46C4-8616-15E5FA3438E0}" type="datetimeFigureOut">
              <a:rPr lang="en-US" smtClean="0"/>
              <a:t>10/25/2017</a:t>
            </a:fld>
            <a:endParaRPr lang="en-US"/>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84" tIns="46242" rIns="92484" bIns="46242"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4" tIns="46242" rIns="92484" bIns="462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2484" tIns="46242" rIns="92484" bIns="46242"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4" tIns="46242" rIns="92484" bIns="46242" rtlCol="0" anchor="b"/>
          <a:lstStyle>
            <a:lvl1pPr algn="r">
              <a:defRPr sz="1200"/>
            </a:lvl1pPr>
          </a:lstStyle>
          <a:p>
            <a:fld id="{CACB52CE-041E-407A-B251-BE3EA09AE862}" type="slidenum">
              <a:rPr lang="en-US" smtClean="0"/>
              <a:t>‹#›</a:t>
            </a:fld>
            <a:endParaRPr lang="en-US"/>
          </a:p>
        </p:txBody>
      </p:sp>
    </p:spTree>
    <p:extLst>
      <p:ext uri="{BB962C8B-B14F-4D97-AF65-F5344CB8AC3E}">
        <p14:creationId xmlns:p14="http://schemas.microsoft.com/office/powerpoint/2010/main" val="2931279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08" indent="-285733" eaLnBrk="0" hangingPunct="0">
              <a:defRPr>
                <a:solidFill>
                  <a:schemeClr val="tx1"/>
                </a:solidFill>
                <a:latin typeface="Arial" charset="0"/>
              </a:defRPr>
            </a:lvl2pPr>
            <a:lvl3pPr marL="1142935" indent="-228587" eaLnBrk="0" hangingPunct="0">
              <a:defRPr>
                <a:solidFill>
                  <a:schemeClr val="tx1"/>
                </a:solidFill>
                <a:latin typeface="Arial" charset="0"/>
              </a:defRPr>
            </a:lvl3pPr>
            <a:lvl4pPr marL="1600110" indent="-228587" eaLnBrk="0" hangingPunct="0">
              <a:defRPr>
                <a:solidFill>
                  <a:schemeClr val="tx1"/>
                </a:solidFill>
                <a:latin typeface="Arial" charset="0"/>
              </a:defRPr>
            </a:lvl4pPr>
            <a:lvl5pPr marL="2057282" indent="-228587" eaLnBrk="0" hangingPunct="0">
              <a:defRPr>
                <a:solidFill>
                  <a:schemeClr val="tx1"/>
                </a:solidFill>
                <a:latin typeface="Arial" charset="0"/>
              </a:defRPr>
            </a:lvl5pPr>
            <a:lvl6pPr marL="2514457" indent="-228587" eaLnBrk="0" fontAlgn="base" hangingPunct="0">
              <a:spcBef>
                <a:spcPct val="0"/>
              </a:spcBef>
              <a:spcAft>
                <a:spcPct val="0"/>
              </a:spcAft>
              <a:defRPr>
                <a:solidFill>
                  <a:schemeClr val="tx1"/>
                </a:solidFill>
                <a:latin typeface="Arial" charset="0"/>
              </a:defRPr>
            </a:lvl6pPr>
            <a:lvl7pPr marL="2971630" indent="-228587" eaLnBrk="0" fontAlgn="base" hangingPunct="0">
              <a:spcBef>
                <a:spcPct val="0"/>
              </a:spcBef>
              <a:spcAft>
                <a:spcPct val="0"/>
              </a:spcAft>
              <a:defRPr>
                <a:solidFill>
                  <a:schemeClr val="tx1"/>
                </a:solidFill>
                <a:latin typeface="Arial" charset="0"/>
              </a:defRPr>
            </a:lvl7pPr>
            <a:lvl8pPr marL="3428803" indent="-228587" eaLnBrk="0" fontAlgn="base" hangingPunct="0">
              <a:spcBef>
                <a:spcPct val="0"/>
              </a:spcBef>
              <a:spcAft>
                <a:spcPct val="0"/>
              </a:spcAft>
              <a:defRPr>
                <a:solidFill>
                  <a:schemeClr val="tx1"/>
                </a:solidFill>
                <a:latin typeface="Arial" charset="0"/>
              </a:defRPr>
            </a:lvl8pPr>
            <a:lvl9pPr marL="3885978" indent="-228587"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CE3C09D-ACC4-4B63-8670-BA5C87AF19A7}" type="slidenum">
              <a:rPr lang="en-US" smtClean="0"/>
              <a:pPr eaLnBrk="1" fontAlgn="base" hangingPunct="1">
                <a:spcBef>
                  <a:spcPct val="0"/>
                </a:spcBef>
                <a:spcAft>
                  <a:spcPct val="0"/>
                </a:spcAft>
              </a:pPr>
              <a:t>1</a:t>
            </a:fld>
            <a:endParaRPr lang="en-US"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4951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2A47C7C-CFFE-4BA7-82A4-B7124ABB037E}" type="slidenum">
              <a:rPr lang="en-US" smtClean="0"/>
              <a:pPr eaLnBrk="1" fontAlgn="base" hangingPunct="1">
                <a:spcBef>
                  <a:spcPct val="0"/>
                </a:spcBef>
                <a:spcAft>
                  <a:spcPct val="0"/>
                </a:spcAft>
              </a:pPr>
              <a:t>10</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55966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F0144D7-98C7-4801-81E7-142D1EAE0807}" type="slidenum">
              <a:rPr lang="en-US" smtClean="0"/>
              <a:pPr eaLnBrk="1" fontAlgn="base" hangingPunct="1">
                <a:spcBef>
                  <a:spcPct val="0"/>
                </a:spcBef>
                <a:spcAft>
                  <a:spcPct val="0"/>
                </a:spcAft>
              </a:pPr>
              <a:t>11</a:t>
            </a:fld>
            <a:endParaRPr 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711527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12</a:t>
            </a:fld>
            <a:endParaRPr lang="en-US" smtClean="0"/>
          </a:p>
        </p:txBody>
      </p:sp>
    </p:spTree>
    <p:extLst>
      <p:ext uri="{BB962C8B-B14F-4D97-AF65-F5344CB8AC3E}">
        <p14:creationId xmlns:p14="http://schemas.microsoft.com/office/powerpoint/2010/main" val="1084084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13</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09710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9F8C38-1B96-4CC1-B7D5-169C24D4337C}" type="slidenum">
              <a:rPr lang="en-US" smtClean="0"/>
              <a:pPr eaLnBrk="1" fontAlgn="base" hangingPunct="1">
                <a:spcBef>
                  <a:spcPct val="0"/>
                </a:spcBef>
                <a:spcAft>
                  <a:spcPct val="0"/>
                </a:spcAft>
              </a:pPr>
              <a:t>14</a:t>
            </a:fld>
            <a:endParaRPr 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473510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15</a:t>
            </a:fld>
            <a:endParaRPr lang="en-US" smtClean="0"/>
          </a:p>
        </p:txBody>
      </p:sp>
    </p:spTree>
    <p:extLst>
      <p:ext uri="{BB962C8B-B14F-4D97-AF65-F5344CB8AC3E}">
        <p14:creationId xmlns:p14="http://schemas.microsoft.com/office/powerpoint/2010/main" val="3056784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1838C30-1868-4053-A2CC-382FE0B6759E}" type="slidenum">
              <a:rPr lang="en-US" smtClean="0"/>
              <a:pPr eaLnBrk="1" fontAlgn="base" hangingPunct="1">
                <a:spcBef>
                  <a:spcPct val="0"/>
                </a:spcBef>
                <a:spcAft>
                  <a:spcPct val="0"/>
                </a:spcAft>
              </a:pPr>
              <a:t>16</a:t>
            </a:fld>
            <a:endParaRPr lang="en-US" smtClean="0"/>
          </a:p>
        </p:txBody>
      </p:sp>
    </p:spTree>
    <p:extLst>
      <p:ext uri="{BB962C8B-B14F-4D97-AF65-F5344CB8AC3E}">
        <p14:creationId xmlns:p14="http://schemas.microsoft.com/office/powerpoint/2010/main" val="3730618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19</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20</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21</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0E18CB8-12DB-4C2D-8E4D-E954A3B8BDB0}" type="slidenum">
              <a:rPr lang="en-US" smtClean="0"/>
              <a:pPr eaLnBrk="1" fontAlgn="base" hangingPunct="1">
                <a:spcBef>
                  <a:spcPct val="0"/>
                </a:spcBef>
                <a:spcAft>
                  <a:spcPct val="0"/>
                </a:spcAft>
              </a:pPr>
              <a:t>2</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15803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22</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1D713C7-330E-4D28-8019-1D67F0E0E34B}" type="slidenum">
              <a:rPr lang="en-US" smtClean="0"/>
              <a:pPr>
                <a:defRPr/>
              </a:pPr>
              <a:t>23</a:t>
            </a:fld>
            <a:endParaRPr lang="en-US" dirty="0"/>
          </a:p>
        </p:txBody>
      </p:sp>
    </p:spTree>
    <p:extLst>
      <p:ext uri="{BB962C8B-B14F-4D97-AF65-F5344CB8AC3E}">
        <p14:creationId xmlns:p14="http://schemas.microsoft.com/office/powerpoint/2010/main" val="40065692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8C762A8-6320-4C74-A6D1-1F7D8A78B58A}" type="slidenum">
              <a:rPr lang="en-US" smtClean="0"/>
              <a:pPr eaLnBrk="1" fontAlgn="base" hangingPunct="1">
                <a:spcBef>
                  <a:spcPct val="0"/>
                </a:spcBef>
                <a:spcAft>
                  <a:spcPct val="0"/>
                </a:spcAft>
              </a:pPr>
              <a:t>25</a:t>
            </a:fld>
            <a:endParaRPr 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61597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1775" eaLnBrk="0" hangingPunct="0">
              <a:defRPr>
                <a:solidFill>
                  <a:schemeClr val="tx1"/>
                </a:solidFill>
                <a:latin typeface="Arial" charset="0"/>
              </a:defRPr>
            </a:lvl1pPr>
            <a:lvl2pPr marL="739108" indent="-284273" defTabSz="901775" eaLnBrk="0" hangingPunct="0">
              <a:defRPr>
                <a:solidFill>
                  <a:schemeClr val="tx1"/>
                </a:solidFill>
                <a:latin typeface="Arial" charset="0"/>
              </a:defRPr>
            </a:lvl2pPr>
            <a:lvl3pPr marL="1137089" indent="-227418" defTabSz="901775" eaLnBrk="0" hangingPunct="0">
              <a:defRPr>
                <a:solidFill>
                  <a:schemeClr val="tx1"/>
                </a:solidFill>
                <a:latin typeface="Arial" charset="0"/>
              </a:defRPr>
            </a:lvl3pPr>
            <a:lvl4pPr marL="1591925" indent="-227418" defTabSz="901775" eaLnBrk="0" hangingPunct="0">
              <a:defRPr>
                <a:solidFill>
                  <a:schemeClr val="tx1"/>
                </a:solidFill>
                <a:latin typeface="Arial" charset="0"/>
              </a:defRPr>
            </a:lvl4pPr>
            <a:lvl5pPr marL="2046760" indent="-227418" defTabSz="901775" eaLnBrk="0" hangingPunct="0">
              <a:defRPr>
                <a:solidFill>
                  <a:schemeClr val="tx1"/>
                </a:solidFill>
                <a:latin typeface="Arial" charset="0"/>
              </a:defRPr>
            </a:lvl5pPr>
            <a:lvl6pPr marL="2501595" indent="-227418" defTabSz="901775" eaLnBrk="0" fontAlgn="base" hangingPunct="0">
              <a:spcBef>
                <a:spcPct val="0"/>
              </a:spcBef>
              <a:spcAft>
                <a:spcPct val="0"/>
              </a:spcAft>
              <a:defRPr>
                <a:solidFill>
                  <a:schemeClr val="tx1"/>
                </a:solidFill>
                <a:latin typeface="Arial" charset="0"/>
              </a:defRPr>
            </a:lvl6pPr>
            <a:lvl7pPr marL="2956430" indent="-227418" defTabSz="901775" eaLnBrk="0" fontAlgn="base" hangingPunct="0">
              <a:spcBef>
                <a:spcPct val="0"/>
              </a:spcBef>
              <a:spcAft>
                <a:spcPct val="0"/>
              </a:spcAft>
              <a:defRPr>
                <a:solidFill>
                  <a:schemeClr val="tx1"/>
                </a:solidFill>
                <a:latin typeface="Arial" charset="0"/>
              </a:defRPr>
            </a:lvl7pPr>
            <a:lvl8pPr marL="3411265" indent="-227418" defTabSz="901775" eaLnBrk="0" fontAlgn="base" hangingPunct="0">
              <a:spcBef>
                <a:spcPct val="0"/>
              </a:spcBef>
              <a:spcAft>
                <a:spcPct val="0"/>
              </a:spcAft>
              <a:defRPr>
                <a:solidFill>
                  <a:schemeClr val="tx1"/>
                </a:solidFill>
                <a:latin typeface="Arial" charset="0"/>
              </a:defRPr>
            </a:lvl8pPr>
            <a:lvl9pPr marL="3866101" indent="-227418" defTabSz="901775"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48CEE1C-8FEC-4225-B846-20CD9879CD8B}" type="slidenum">
              <a:rPr lang="en-US" smtClean="0">
                <a:latin typeface="Times New Roman" pitchFamily="18" charset="0"/>
                <a:ea typeface="ＭＳ Ｐゴシック" pitchFamily="34" charset="-128"/>
              </a:rPr>
              <a:pPr eaLnBrk="1" fontAlgn="base" hangingPunct="1">
                <a:spcBef>
                  <a:spcPct val="0"/>
                </a:spcBef>
                <a:spcAft>
                  <a:spcPct val="0"/>
                </a:spcAft>
              </a:pPr>
              <a:t>27</a:t>
            </a:fld>
            <a:endParaRPr lang="en-US" smtClean="0">
              <a:latin typeface="Times New Roman" pitchFamily="18" charset="0"/>
              <a:ea typeface="ＭＳ Ｐゴシック" pitchFamily="34" charset="-128"/>
            </a:endParaRPr>
          </a:p>
        </p:txBody>
      </p:sp>
      <p:sp>
        <p:nvSpPr>
          <p:cNvPr id="93187" name="Rectangle 2"/>
          <p:cNvSpPr>
            <a:spLocks noGrp="1" noRot="1" noChangeAspect="1" noChangeArrowheads="1" noTextEdit="1"/>
          </p:cNvSpPr>
          <p:nvPr>
            <p:ph type="sldImg"/>
          </p:nvPr>
        </p:nvSpPr>
        <p:spPr bwMode="auto">
          <a:xfrm>
            <a:off x="1154113" y="701675"/>
            <a:ext cx="4643437" cy="3481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xfrm>
            <a:off x="916146" y="4415881"/>
            <a:ext cx="5117783" cy="41094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ndParaRPr>
          </a:p>
        </p:txBody>
      </p:sp>
    </p:spTree>
    <p:extLst>
      <p:ext uri="{BB962C8B-B14F-4D97-AF65-F5344CB8AC3E}">
        <p14:creationId xmlns:p14="http://schemas.microsoft.com/office/powerpoint/2010/main" val="1624086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E5202D4-1D59-420D-815F-11FEA4BF3B4F}" type="slidenum">
              <a:rPr lang="en-US" smtClean="0"/>
              <a:pPr eaLnBrk="1" fontAlgn="base" hangingPunct="1">
                <a:spcBef>
                  <a:spcPct val="0"/>
                </a:spcBef>
                <a:spcAft>
                  <a:spcPct val="0"/>
                </a:spcAft>
              </a:pPr>
              <a:t>40</a:t>
            </a:fld>
            <a:endParaRPr lang="en-US"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1859152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42C3686-58C8-4904-A36B-E8417E658F01}" type="slidenum">
              <a:rPr lang="en-US" smtClean="0"/>
              <a:pPr eaLnBrk="1" fontAlgn="base" hangingPunct="1">
                <a:spcBef>
                  <a:spcPct val="0"/>
                </a:spcBef>
                <a:spcAft>
                  <a:spcPct val="0"/>
                </a:spcAft>
              </a:pPr>
              <a:t>41</a:t>
            </a:fld>
            <a:endParaRPr lang="en-US" smtClean="0"/>
          </a:p>
        </p:txBody>
      </p:sp>
      <p:sp>
        <p:nvSpPr>
          <p:cNvPr id="98307"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8"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1668987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199621F1-A893-4C7D-8108-AFED77B2E870}" type="slidenum">
              <a:rPr lang="en-US" smtClean="0"/>
              <a:pPr eaLnBrk="1" fontAlgn="base" hangingPunct="1">
                <a:spcBef>
                  <a:spcPct val="0"/>
                </a:spcBef>
                <a:spcAft>
                  <a:spcPct val="0"/>
                </a:spcAft>
              </a:pPr>
              <a:t>42</a:t>
            </a:fld>
            <a:endParaRPr lang="en-US" smtClean="0"/>
          </a:p>
        </p:txBody>
      </p:sp>
      <p:sp>
        <p:nvSpPr>
          <p:cNvPr id="99331"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2"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7043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936270" y="8773324"/>
            <a:ext cx="3012226" cy="461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68" tIns="46234" rIns="92468" bIns="46234"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CDA72A0-50D0-4EA8-BFF4-988B2F21BEB8}" type="slidenum">
              <a:rPr lang="en-US" sz="1200"/>
              <a:pPr algn="r" eaLnBrk="1" hangingPunct="1"/>
              <a:t>43</a:t>
            </a:fld>
            <a:endParaRPr lang="en-US" sz="1200"/>
          </a:p>
        </p:txBody>
      </p:sp>
      <p:sp>
        <p:nvSpPr>
          <p:cNvPr id="100355"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3552458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DA5A19B-F4FC-4245-A873-7AFCB0B9048F}" type="slidenum">
              <a:rPr lang="en-US" smtClean="0"/>
              <a:pPr eaLnBrk="1" fontAlgn="base" hangingPunct="1">
                <a:spcBef>
                  <a:spcPct val="0"/>
                </a:spcBef>
                <a:spcAft>
                  <a:spcPct val="0"/>
                </a:spcAft>
              </a:pPr>
              <a:t>48</a:t>
            </a:fld>
            <a:endParaRPr lang="en-US" smtClean="0"/>
          </a:p>
        </p:txBody>
      </p:sp>
      <p:sp>
        <p:nvSpPr>
          <p:cNvPr id="101379"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5083060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76733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CB52CE-041E-407A-B251-BE3EA09AE862}" type="slidenum">
              <a:rPr lang="en-US" smtClean="0"/>
              <a:pPr/>
              <a:t>3</a:t>
            </a:fld>
            <a:endParaRPr lang="en-US"/>
          </a:p>
        </p:txBody>
      </p:sp>
    </p:spTree>
    <p:extLst>
      <p:ext uri="{BB962C8B-B14F-4D97-AF65-F5344CB8AC3E}">
        <p14:creationId xmlns:p14="http://schemas.microsoft.com/office/powerpoint/2010/main" val="208694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ABE569C-DC94-4457-9B17-04EF6731B342}" type="slidenum">
              <a:rPr lang="en-US" smtClean="0"/>
              <a:pPr eaLnBrk="1" fontAlgn="base" hangingPunct="1">
                <a:spcBef>
                  <a:spcPct val="0"/>
                </a:spcBef>
                <a:spcAft>
                  <a:spcPct val="0"/>
                </a:spcAft>
              </a:pPr>
              <a:t>51</a:t>
            </a:fld>
            <a:endParaRPr lang="en-US" smtClean="0"/>
          </a:p>
        </p:txBody>
      </p:sp>
    </p:spTree>
    <p:extLst>
      <p:ext uri="{BB962C8B-B14F-4D97-AF65-F5344CB8AC3E}">
        <p14:creationId xmlns:p14="http://schemas.microsoft.com/office/powerpoint/2010/main" val="37550574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2EA4D55-2185-4010-A4B6-37285178EDBF}" type="slidenum">
              <a:rPr lang="en-US" smtClean="0"/>
              <a:pPr eaLnBrk="1" fontAlgn="base" hangingPunct="1">
                <a:spcBef>
                  <a:spcPct val="0"/>
                </a:spcBef>
                <a:spcAft>
                  <a:spcPct val="0"/>
                </a:spcAft>
              </a:pPr>
              <a:t>52</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4"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4428718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8372863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6173480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3636197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8095277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DCD6249C-ECD9-4E0E-A1FA-BA271974573B}" type="slidenum">
              <a:rPr lang="en-US" smtClean="0"/>
              <a:pPr eaLnBrk="1" fontAlgn="base" hangingPunct="1">
                <a:spcBef>
                  <a:spcPct val="0"/>
                </a:spcBef>
                <a:spcAft>
                  <a:spcPct val="0"/>
                </a:spcAft>
              </a:pPr>
              <a:t>59</a:t>
            </a:fld>
            <a:endParaRPr lang="en-US" smtClean="0"/>
          </a:p>
        </p:txBody>
      </p:sp>
      <p:sp>
        <p:nvSpPr>
          <p:cNvPr id="102403"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3569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AF8605C-FDFA-4A30-AEB4-79D154445ED4}" type="slidenum">
              <a:rPr lang="en-US" smtClean="0"/>
              <a:pPr eaLnBrk="1" fontAlgn="base" hangingPunct="1">
                <a:spcBef>
                  <a:spcPct val="0"/>
                </a:spcBef>
                <a:spcAft>
                  <a:spcPct val="0"/>
                </a:spcAft>
              </a:pPr>
              <a:t>4</a:t>
            </a:fld>
            <a:endParaRPr 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480838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8E1C2A8-E316-450F-9A97-DA7F788477F0}" type="slidenum">
              <a:rPr lang="en-US" smtClean="0"/>
              <a:pPr eaLnBrk="1" fontAlgn="base" hangingPunct="1">
                <a:spcBef>
                  <a:spcPct val="0"/>
                </a:spcBef>
                <a:spcAft>
                  <a:spcPct val="0"/>
                </a:spcAft>
              </a:pPr>
              <a:t>5</a:t>
            </a:fld>
            <a:endParaRPr 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2829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088" indent="-284266" eaLnBrk="0" hangingPunct="0">
              <a:defRPr>
                <a:solidFill>
                  <a:schemeClr val="tx1"/>
                </a:solidFill>
                <a:latin typeface="Arial" charset="0"/>
              </a:defRPr>
            </a:lvl2pPr>
            <a:lvl3pPr marL="1137059" indent="-227412" eaLnBrk="0" hangingPunct="0">
              <a:defRPr>
                <a:solidFill>
                  <a:schemeClr val="tx1"/>
                </a:solidFill>
                <a:latin typeface="Arial" charset="0"/>
              </a:defRPr>
            </a:lvl3pPr>
            <a:lvl4pPr marL="1591884" indent="-227412" eaLnBrk="0" hangingPunct="0">
              <a:defRPr>
                <a:solidFill>
                  <a:schemeClr val="tx1"/>
                </a:solidFill>
                <a:latin typeface="Arial" charset="0"/>
              </a:defRPr>
            </a:lvl4pPr>
            <a:lvl5pPr marL="2046706" indent="-227412" eaLnBrk="0" hangingPunct="0">
              <a:defRPr>
                <a:solidFill>
                  <a:schemeClr val="tx1"/>
                </a:solidFill>
                <a:latin typeface="Arial" charset="0"/>
              </a:defRPr>
            </a:lvl5pPr>
            <a:lvl6pPr marL="2501530" indent="-227412" eaLnBrk="0" fontAlgn="base" hangingPunct="0">
              <a:spcBef>
                <a:spcPct val="0"/>
              </a:spcBef>
              <a:spcAft>
                <a:spcPct val="0"/>
              </a:spcAft>
              <a:defRPr>
                <a:solidFill>
                  <a:schemeClr val="tx1"/>
                </a:solidFill>
                <a:latin typeface="Arial" charset="0"/>
              </a:defRPr>
            </a:lvl6pPr>
            <a:lvl7pPr marL="2956353" indent="-227412" eaLnBrk="0" fontAlgn="base" hangingPunct="0">
              <a:spcBef>
                <a:spcPct val="0"/>
              </a:spcBef>
              <a:spcAft>
                <a:spcPct val="0"/>
              </a:spcAft>
              <a:defRPr>
                <a:solidFill>
                  <a:schemeClr val="tx1"/>
                </a:solidFill>
                <a:latin typeface="Arial" charset="0"/>
              </a:defRPr>
            </a:lvl7pPr>
            <a:lvl8pPr marL="3411176" indent="-227412" eaLnBrk="0" fontAlgn="base" hangingPunct="0">
              <a:spcBef>
                <a:spcPct val="0"/>
              </a:spcBef>
              <a:spcAft>
                <a:spcPct val="0"/>
              </a:spcAft>
              <a:defRPr>
                <a:solidFill>
                  <a:schemeClr val="tx1"/>
                </a:solidFill>
                <a:latin typeface="Arial" charset="0"/>
              </a:defRPr>
            </a:lvl8pPr>
            <a:lvl9pPr marL="3866000" indent="-227412"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6B4B0B5-4268-4A09-8B94-27E093F28DF3}" type="slidenum">
              <a:rPr lang="en-US" smtClean="0"/>
              <a:pPr eaLnBrk="1" fontAlgn="base" hangingPunct="1">
                <a:spcBef>
                  <a:spcPct val="0"/>
                </a:spcBef>
                <a:spcAft>
                  <a:spcPct val="0"/>
                </a:spcAft>
              </a:pPr>
              <a:t>6</a:t>
            </a:fld>
            <a:endParaRPr lang="en-US"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299399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088" indent="-284266" eaLnBrk="0" hangingPunct="0">
              <a:defRPr>
                <a:solidFill>
                  <a:schemeClr val="tx1"/>
                </a:solidFill>
                <a:latin typeface="Arial" charset="0"/>
              </a:defRPr>
            </a:lvl2pPr>
            <a:lvl3pPr marL="1137059" indent="-227412" eaLnBrk="0" hangingPunct="0">
              <a:defRPr>
                <a:solidFill>
                  <a:schemeClr val="tx1"/>
                </a:solidFill>
                <a:latin typeface="Arial" charset="0"/>
              </a:defRPr>
            </a:lvl3pPr>
            <a:lvl4pPr marL="1591884" indent="-227412" eaLnBrk="0" hangingPunct="0">
              <a:defRPr>
                <a:solidFill>
                  <a:schemeClr val="tx1"/>
                </a:solidFill>
                <a:latin typeface="Arial" charset="0"/>
              </a:defRPr>
            </a:lvl4pPr>
            <a:lvl5pPr marL="2046706" indent="-227412" eaLnBrk="0" hangingPunct="0">
              <a:defRPr>
                <a:solidFill>
                  <a:schemeClr val="tx1"/>
                </a:solidFill>
                <a:latin typeface="Arial" charset="0"/>
              </a:defRPr>
            </a:lvl5pPr>
            <a:lvl6pPr marL="2501530" indent="-227412" eaLnBrk="0" fontAlgn="base" hangingPunct="0">
              <a:spcBef>
                <a:spcPct val="0"/>
              </a:spcBef>
              <a:spcAft>
                <a:spcPct val="0"/>
              </a:spcAft>
              <a:defRPr>
                <a:solidFill>
                  <a:schemeClr val="tx1"/>
                </a:solidFill>
                <a:latin typeface="Arial" charset="0"/>
              </a:defRPr>
            </a:lvl6pPr>
            <a:lvl7pPr marL="2956353" indent="-227412" eaLnBrk="0" fontAlgn="base" hangingPunct="0">
              <a:spcBef>
                <a:spcPct val="0"/>
              </a:spcBef>
              <a:spcAft>
                <a:spcPct val="0"/>
              </a:spcAft>
              <a:defRPr>
                <a:solidFill>
                  <a:schemeClr val="tx1"/>
                </a:solidFill>
                <a:latin typeface="Arial" charset="0"/>
              </a:defRPr>
            </a:lvl7pPr>
            <a:lvl8pPr marL="3411176" indent="-227412" eaLnBrk="0" fontAlgn="base" hangingPunct="0">
              <a:spcBef>
                <a:spcPct val="0"/>
              </a:spcBef>
              <a:spcAft>
                <a:spcPct val="0"/>
              </a:spcAft>
              <a:defRPr>
                <a:solidFill>
                  <a:schemeClr val="tx1"/>
                </a:solidFill>
                <a:latin typeface="Arial" charset="0"/>
              </a:defRPr>
            </a:lvl8pPr>
            <a:lvl9pPr marL="3866000" indent="-227412"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4BBC031-D0DE-47EA-B6B2-18BFC98F8E3C}" type="slidenum">
              <a:rPr lang="en-US" smtClean="0"/>
              <a:pPr eaLnBrk="1" fontAlgn="base" hangingPunct="1">
                <a:spcBef>
                  <a:spcPct val="0"/>
                </a:spcBef>
                <a:spcAft>
                  <a:spcPct val="0"/>
                </a:spcAft>
              </a:pPr>
              <a:t>7</a:t>
            </a:fld>
            <a:endParaRPr 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4200020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2F8BC6-0004-4FFD-8928-4F2EA75B1507}" type="slidenum">
              <a:rPr lang="en-US" smtClean="0"/>
              <a:pPr eaLnBrk="1" fontAlgn="base" hangingPunct="1">
                <a:spcBef>
                  <a:spcPct val="0"/>
                </a:spcBef>
                <a:spcAft>
                  <a:spcPct val="0"/>
                </a:spcAft>
              </a:pPr>
              <a:t>8</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882714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906F20E-5DF9-494C-979F-78C5590A4CCB}" type="slidenum">
              <a:rPr lang="en-US" smtClean="0"/>
              <a:pPr eaLnBrk="1" fontAlgn="base" hangingPunct="1">
                <a:spcBef>
                  <a:spcPct val="0"/>
                </a:spcBef>
                <a:spcAft>
                  <a:spcPct val="0"/>
                </a:spcAft>
              </a:pPr>
              <a:t>9</a:t>
            </a:fld>
            <a:endParaRPr 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28229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9083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8D6ADDC-4987-4958-AEA9-6E78BABF6310}" type="datetimeFigureOut">
              <a:rPr lang="en-US"/>
              <a:pPr/>
              <a:t>10/25/2017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8805837-D933-4FB5-9CB8-F2E1CD5DC4DC}" type="slidenum">
              <a:rPr lang="en-US"/>
              <a:pPr/>
              <a:t>‹#›</a:t>
            </a:fld>
            <a:endParaRPr lang="en-US"/>
          </a:p>
        </p:txBody>
      </p:sp>
    </p:spTree>
    <p:extLst>
      <p:ext uri="{BB962C8B-B14F-4D97-AF65-F5344CB8AC3E}">
        <p14:creationId xmlns:p14="http://schemas.microsoft.com/office/powerpoint/2010/main" val="3236169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172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4029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831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7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84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565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785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0A4D032-359D-4260-A6A9-C16B50ABA6D2}" type="datetimeFigureOut">
              <a:rPr lang="en-US"/>
              <a:pPr/>
              <a:t>10/25/2017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633C474-3322-4E10-9AA3-11E42085AD3B}" type="slidenum">
              <a:rPr lang="en-US"/>
              <a:pPr/>
              <a:t>‹#›</a:t>
            </a:fld>
            <a:endParaRPr lang="en-US"/>
          </a:p>
        </p:txBody>
      </p:sp>
    </p:spTree>
    <p:extLst>
      <p:ext uri="{BB962C8B-B14F-4D97-AF65-F5344CB8AC3E}">
        <p14:creationId xmlns:p14="http://schemas.microsoft.com/office/powerpoint/2010/main" val="120159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4" descr="Wave+ANRLogo_basic.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95275" y="5807075"/>
            <a:ext cx="88519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002B1D9-70A4-4029-8C67-EDD37D3EC4EC}" type="datetimeFigureOut">
              <a:rPr lang="en-US"/>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AE84CF9-CC4A-420E-A21C-4CB7B0C835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ucanr.edu/academicpersonnel"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hyperlink" Target="mailto:cagreer@ucanr.edu" TargetMode="External"/><Relationship Id="rId2" Type="http://schemas.openxmlformats.org/officeDocument/2006/relationships/hyperlink" Target="mailto:pdtise@ucanr.edu" TargetMode="External"/><Relationship Id="rId1" Type="http://schemas.openxmlformats.org/officeDocument/2006/relationships/slideLayout" Target="../slideLayouts/slideLayout6.xml"/><Relationship Id="rId4" Type="http://schemas.openxmlformats.org/officeDocument/2006/relationships/hyperlink" Target="http://ucanr.edu/academicpersonnel"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78811" y="3911600"/>
            <a:ext cx="6096001" cy="1752600"/>
          </a:xfrm>
        </p:spPr>
        <p:txBody>
          <a:bodyPr/>
          <a:lstStyle/>
          <a:p>
            <a:pPr marL="0" indent="0" algn="ctr" eaLnBrk="1" hangingPunct="1">
              <a:buFont typeface="Arial" charset="0"/>
              <a:buNone/>
            </a:pPr>
            <a:r>
              <a:rPr lang="en-US" b="1" dirty="0" smtClean="0">
                <a:solidFill>
                  <a:srgbClr val="E6AF00"/>
                </a:solidFill>
              </a:rPr>
              <a:t>October 25, 2017</a:t>
            </a:r>
          </a:p>
        </p:txBody>
      </p:sp>
      <p:sp>
        <p:nvSpPr>
          <p:cNvPr id="2050" name="Rectangle 2"/>
          <p:cNvSpPr>
            <a:spLocks noGrp="1" noChangeArrowheads="1"/>
          </p:cNvSpPr>
          <p:nvPr>
            <p:ph type="ctrTitle" idx="4294967295"/>
          </p:nvPr>
        </p:nvSpPr>
        <p:spPr>
          <a:xfrm>
            <a:off x="1209174" y="663020"/>
            <a:ext cx="6829926" cy="2990850"/>
          </a:xfrm>
        </p:spPr>
        <p:txBody>
          <a:bodyPr rtlCol="0">
            <a:normAutofit fontScale="90000"/>
          </a:bodyPr>
          <a:lstStyle/>
          <a:p>
            <a:pPr eaLnBrk="1" fontAlgn="auto" hangingPunct="1">
              <a:spcAft>
                <a:spcPts val="0"/>
              </a:spcAft>
              <a:defRPr/>
            </a:pPr>
            <a:r>
              <a:rPr lang="en-US" sz="5300" b="1" i="1" dirty="0" smtClean="0">
                <a:solidFill>
                  <a:srgbClr val="363ACA"/>
                </a:solidFill>
              </a:rPr>
              <a:t>Promotion</a:t>
            </a:r>
            <a:r>
              <a:rPr lang="en-US" sz="4000" dirty="0" smtClean="0"/>
              <a:t/>
            </a:r>
            <a:br>
              <a:rPr lang="en-US" sz="4000" dirty="0" smtClean="0"/>
            </a:br>
            <a:r>
              <a:rPr lang="en-US" sz="4000" dirty="0" smtClean="0"/>
              <a:t/>
            </a:r>
            <a:br>
              <a:rPr lang="en-US" sz="4000" dirty="0" smtClean="0"/>
            </a:br>
            <a:r>
              <a:rPr lang="en-US" sz="3600" b="1" dirty="0" smtClean="0"/>
              <a:t>Training for </a:t>
            </a:r>
            <a:br>
              <a:rPr lang="en-US" sz="3600" b="1" dirty="0" smtClean="0"/>
            </a:br>
            <a:r>
              <a:rPr lang="en-US" sz="3600" b="1" dirty="0" smtClean="0"/>
              <a:t>Full Title Advisors and CE Specialists Step V to Step VI</a:t>
            </a:r>
            <a:r>
              <a:rPr lang="en-US" sz="4000" b="1" dirty="0" smtClean="0"/>
              <a:t/>
            </a:r>
            <a:br>
              <a:rPr lang="en-US" sz="4000" b="1" dirty="0" smtClean="0"/>
            </a:br>
            <a:endParaRPr lang="en-US" sz="4000" b="1" dirty="0" smtClean="0"/>
          </a:p>
        </p:txBody>
      </p:sp>
    </p:spTree>
    <p:extLst>
      <p:ext uri="{BB962C8B-B14F-4D97-AF65-F5344CB8AC3E}">
        <p14:creationId xmlns:p14="http://schemas.microsoft.com/office/powerpoint/2010/main" val="1388179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9640" y="184770"/>
            <a:ext cx="7330440" cy="715962"/>
          </a:xfrm>
        </p:spPr>
        <p:txBody>
          <a:bodyPr rtlCol="0">
            <a:normAutofit/>
          </a:bodyPr>
          <a:lstStyle/>
          <a:p>
            <a:pPr>
              <a:defRPr/>
            </a:pPr>
            <a:r>
              <a:rPr lang="en-US" sz="3600" dirty="0">
                <a:solidFill>
                  <a:srgbClr val="1740C3"/>
                </a:solidFill>
                <a:ea typeface="ＭＳ Ｐゴシック"/>
                <a:cs typeface="ＭＳ Ｐゴシック"/>
              </a:rPr>
              <a:t>Ad H</a:t>
            </a:r>
            <a:r>
              <a:rPr lang="en-US" sz="3600" dirty="0" smtClean="0">
                <a:solidFill>
                  <a:srgbClr val="1740C3"/>
                </a:solidFill>
                <a:ea typeface="ＭＳ Ｐゴシック"/>
                <a:cs typeface="ＭＳ Ｐゴシック"/>
              </a:rPr>
              <a:t>oc </a:t>
            </a:r>
            <a:r>
              <a:rPr lang="en-US" sz="3600" dirty="0">
                <a:solidFill>
                  <a:srgbClr val="1740C3"/>
                </a:solidFill>
                <a:ea typeface="ＭＳ Ｐゴシック"/>
                <a:cs typeface="ＭＳ Ｐゴシック"/>
              </a:rPr>
              <a:t>Committees</a:t>
            </a:r>
          </a:p>
        </p:txBody>
      </p:sp>
      <p:sp>
        <p:nvSpPr>
          <p:cNvPr id="16387" name="Rectangle 3"/>
          <p:cNvSpPr>
            <a:spLocks noGrp="1" noChangeArrowheads="1"/>
          </p:cNvSpPr>
          <p:nvPr>
            <p:ph type="body" idx="4294967295"/>
          </p:nvPr>
        </p:nvSpPr>
        <p:spPr>
          <a:xfrm>
            <a:off x="462457" y="1303570"/>
            <a:ext cx="8655269" cy="4630857"/>
          </a:xfrm>
        </p:spPr>
        <p:txBody>
          <a:bodyPr/>
          <a:lstStyle/>
          <a:p>
            <a:pPr>
              <a:spcBef>
                <a:spcPts val="0"/>
              </a:spcBef>
              <a:spcAft>
                <a:spcPts val="1800"/>
              </a:spcAft>
            </a:pPr>
            <a:r>
              <a:rPr lang="en-US" sz="2300" dirty="0" smtClean="0"/>
              <a:t>Ad Hoc Committees will be established for all CE </a:t>
            </a:r>
            <a:r>
              <a:rPr lang="en-US" sz="2300" dirty="0"/>
              <a:t>Advisors/CE Specialists Full Title Step V to </a:t>
            </a:r>
            <a:r>
              <a:rPr lang="en-US" sz="2300" dirty="0" smtClean="0"/>
              <a:t>VI promotions including any/all accelerated promotions </a:t>
            </a:r>
          </a:p>
          <a:p>
            <a:pPr>
              <a:spcBef>
                <a:spcPts val="0"/>
              </a:spcBef>
              <a:spcAft>
                <a:spcPts val="1800"/>
              </a:spcAft>
            </a:pPr>
            <a:r>
              <a:rPr lang="en-US" sz="2300" dirty="0" smtClean="0"/>
              <a:t>Also upon request of candidate, CD, Supervisor or other ANR leaders.</a:t>
            </a:r>
          </a:p>
          <a:p>
            <a:pPr>
              <a:spcBef>
                <a:spcPts val="0"/>
              </a:spcBef>
              <a:spcAft>
                <a:spcPts val="1800"/>
              </a:spcAft>
              <a:buFont typeface="Arial" charset="0"/>
              <a:buChar char="•"/>
            </a:pPr>
            <a:r>
              <a:rPr lang="en-US" sz="2300" dirty="0" smtClean="0"/>
              <a:t>All  program areas are represented within each Ad Hoc and no longer isolated by program area since expectations are the same for all.</a:t>
            </a:r>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103594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960119" y="-41096"/>
            <a:ext cx="7284721" cy="1143000"/>
          </a:xfrm>
        </p:spPr>
        <p:txBody>
          <a:bodyPr/>
          <a:lstStyle/>
          <a:p>
            <a:pPr eaLnBrk="1" hangingPunct="1"/>
            <a:r>
              <a:rPr lang="en-US" sz="3600" dirty="0">
                <a:solidFill>
                  <a:srgbClr val="363ACA"/>
                </a:solidFill>
                <a:ea typeface="ＭＳ Ｐゴシック"/>
                <a:cs typeface="ＭＳ Ｐゴシック"/>
              </a:rPr>
              <a:t>AAC Personnel Committee </a:t>
            </a:r>
          </a:p>
        </p:txBody>
      </p:sp>
      <p:sp>
        <p:nvSpPr>
          <p:cNvPr id="7171" name="Rectangle 3"/>
          <p:cNvSpPr>
            <a:spLocks noGrp="1" noChangeArrowheads="1"/>
          </p:cNvSpPr>
          <p:nvPr>
            <p:ph type="body" idx="4294967295"/>
          </p:nvPr>
        </p:nvSpPr>
        <p:spPr>
          <a:xfrm>
            <a:off x="785462" y="1012858"/>
            <a:ext cx="7988668" cy="5029200"/>
          </a:xfrm>
        </p:spPr>
        <p:txBody>
          <a:bodyPr/>
          <a:lstStyle/>
          <a:p>
            <a:pPr>
              <a:lnSpc>
                <a:spcPct val="90000"/>
              </a:lnSpc>
              <a:spcBef>
                <a:spcPct val="50000"/>
              </a:spcBef>
            </a:pPr>
            <a:r>
              <a:rPr lang="en-US" sz="2300" dirty="0" smtClean="0"/>
              <a:t>Work with UC ANR Academic Human Resources Office to coordinate the academic merit &amp; promotion process. </a:t>
            </a:r>
          </a:p>
          <a:p>
            <a:pPr>
              <a:lnSpc>
                <a:spcPct val="90000"/>
              </a:lnSpc>
              <a:spcBef>
                <a:spcPct val="50000"/>
              </a:spcBef>
            </a:pPr>
            <a:r>
              <a:rPr lang="en-US" sz="2300" dirty="0" smtClean="0"/>
              <a:t>Assures process is fair and understandable.</a:t>
            </a:r>
          </a:p>
          <a:p>
            <a:pPr>
              <a:lnSpc>
                <a:spcPct val="90000"/>
              </a:lnSpc>
              <a:spcBef>
                <a:spcPct val="50000"/>
              </a:spcBef>
            </a:pPr>
            <a:r>
              <a:rPr lang="en-US" sz="2300" dirty="0" smtClean="0"/>
              <a:t>Facilitates training with UC ANR AHR. </a:t>
            </a:r>
          </a:p>
          <a:p>
            <a:pPr>
              <a:lnSpc>
                <a:spcPct val="90000"/>
              </a:lnSpc>
              <a:spcBef>
                <a:spcPct val="50000"/>
              </a:spcBef>
            </a:pPr>
            <a:r>
              <a:rPr lang="en-US" sz="2300" dirty="0" smtClean="0"/>
              <a:t>Recommends nominations for Ad Hoc review committees.</a:t>
            </a:r>
          </a:p>
          <a:p>
            <a:pPr>
              <a:lnSpc>
                <a:spcPct val="90000"/>
              </a:lnSpc>
              <a:spcBef>
                <a:spcPct val="50000"/>
              </a:spcBef>
            </a:pPr>
            <a:r>
              <a:rPr lang="en-US" sz="2300" dirty="0" smtClean="0"/>
              <a:t>Provides Ad Hoc committee chair training.</a:t>
            </a:r>
          </a:p>
          <a:p>
            <a:pPr>
              <a:lnSpc>
                <a:spcPct val="90000"/>
              </a:lnSpc>
              <a:spcBef>
                <a:spcPct val="50000"/>
              </a:spcBef>
            </a:pPr>
            <a:r>
              <a:rPr lang="en-US" sz="2300" dirty="0" smtClean="0"/>
              <a:t>Reviews Ad Hoc committee reports</a:t>
            </a:r>
            <a:r>
              <a:rPr lang="en-US" sz="2300" i="1" dirty="0" smtClean="0"/>
              <a:t> </a:t>
            </a:r>
            <a:r>
              <a:rPr lang="en-US" sz="2300" dirty="0" smtClean="0"/>
              <a:t>for constructive, mentoring advice that helps an academic improve in the future.</a:t>
            </a:r>
          </a:p>
          <a:p>
            <a:pPr>
              <a:lnSpc>
                <a:spcPct val="90000"/>
              </a:lnSpc>
              <a:spcBef>
                <a:spcPct val="50000"/>
              </a:spcBef>
            </a:pPr>
            <a:r>
              <a:rPr lang="en-US" sz="2300" dirty="0" smtClean="0"/>
              <a:t>Reviews all negative recommendations on cases reviewed by PRC before being sent to AVP.</a:t>
            </a:r>
          </a:p>
          <a:p>
            <a:pPr>
              <a:lnSpc>
                <a:spcPct val="90000"/>
              </a:lnSpc>
              <a:spcBef>
                <a:spcPct val="50000"/>
              </a:spcBef>
            </a:pPr>
            <a:endParaRPr lang="en-US" sz="2400" dirty="0" smtClean="0"/>
          </a:p>
        </p:txBody>
      </p:sp>
    </p:spTree>
    <p:extLst>
      <p:ext uri="{BB962C8B-B14F-4D97-AF65-F5344CB8AC3E}">
        <p14:creationId xmlns:p14="http://schemas.microsoft.com/office/powerpoint/2010/main" val="593376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934857" y="4489221"/>
            <a:ext cx="7244829" cy="1518526"/>
          </a:xfrm>
        </p:spPr>
        <p:txBody>
          <a:bodyPr rtlCol="0">
            <a:normAutofit fontScale="90000"/>
          </a:bodyPr>
          <a:lstStyle/>
          <a:p>
            <a:pPr algn="l" fontAlgn="auto">
              <a:spcAft>
                <a:spcPts val="1200"/>
              </a:spcAft>
              <a:defRPr/>
            </a:pPr>
            <a:r>
              <a:rPr lang="en-US" sz="1800" b="1" dirty="0" smtClean="0"/>
              <a:t>Ad </a:t>
            </a:r>
            <a:r>
              <a:rPr lang="en-US" sz="1800" b="1" dirty="0"/>
              <a:t>H</a:t>
            </a:r>
            <a:r>
              <a:rPr lang="en-US" sz="1800" b="1" dirty="0" smtClean="0"/>
              <a:t>oc </a:t>
            </a:r>
            <a:r>
              <a:rPr lang="en-US" sz="1800" b="1" dirty="0"/>
              <a:t>c</a:t>
            </a:r>
            <a:r>
              <a:rPr lang="en-US" sz="1800" b="1" dirty="0" smtClean="0"/>
              <a:t>ommittees </a:t>
            </a:r>
            <a:r>
              <a:rPr lang="en-US" sz="1800" dirty="0"/>
              <a:t>to be developed for specific actions:  </a:t>
            </a:r>
            <a:r>
              <a:rPr lang="en-US" sz="1800" dirty="0" smtClean="0"/>
              <a:t>CE Assistant </a:t>
            </a:r>
            <a:r>
              <a:rPr lang="en-US" sz="1800" dirty="0"/>
              <a:t>to </a:t>
            </a:r>
            <a:r>
              <a:rPr lang="en-US" sz="1800" dirty="0" smtClean="0"/>
              <a:t>Associate, Associate </a:t>
            </a:r>
            <a:r>
              <a:rPr lang="en-US" sz="1800" dirty="0"/>
              <a:t>to Full Title, and Full Title V to Full Title VI (and for </a:t>
            </a:r>
            <a:r>
              <a:rPr lang="en-US" sz="1800" dirty="0" smtClean="0"/>
              <a:t>CE Advisors/CE Specialists seeking </a:t>
            </a:r>
            <a:r>
              <a:rPr lang="en-US" sz="1800" dirty="0"/>
              <a:t>Indefinite </a:t>
            </a:r>
            <a:r>
              <a:rPr lang="en-US" sz="1800" dirty="0" smtClean="0"/>
              <a:t>Status).</a:t>
            </a:r>
            <a:r>
              <a:rPr lang="en-US" sz="1800" dirty="0"/>
              <a:t/>
            </a:r>
            <a:br>
              <a:rPr lang="en-US" sz="1800" dirty="0"/>
            </a:br>
            <a:r>
              <a:rPr lang="en-US" sz="1800" b="1" dirty="0" smtClean="0"/>
              <a:t>For Candidates in SSPs</a:t>
            </a:r>
            <a:r>
              <a:rPr lang="en-US" sz="1800" dirty="0" smtClean="0"/>
              <a:t>, the SSP Director will provide an evaluation in addition to the CDs/Supervisors.  </a:t>
            </a:r>
            <a:br>
              <a:rPr lang="en-US" sz="1800" dirty="0" smtClean="0"/>
            </a:br>
            <a:r>
              <a:rPr lang="en-US" sz="1800" dirty="0" smtClean="0"/>
              <a:t>*Including County Directors</a:t>
            </a:r>
            <a:endParaRPr lang="en-US" dirty="0" smtClean="0"/>
          </a:p>
        </p:txBody>
      </p:sp>
      <p:sp>
        <p:nvSpPr>
          <p:cNvPr id="12" name="Rectangle 2"/>
          <p:cNvSpPr txBox="1">
            <a:spLocks noChangeArrowheads="1"/>
          </p:cNvSpPr>
          <p:nvPr/>
        </p:nvSpPr>
        <p:spPr bwMode="auto">
          <a:xfrm>
            <a:off x="934857" y="292642"/>
            <a:ext cx="725507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a:defRPr/>
            </a:pPr>
            <a:r>
              <a:rPr lang="en-US" sz="3600" dirty="0">
                <a:solidFill>
                  <a:schemeClr val="tx2"/>
                </a:solidFill>
                <a:ea typeface="ＭＳ Ｐゴシック"/>
                <a:cs typeface="ＭＳ Ｐゴシック"/>
              </a:rPr>
              <a:t>For </a:t>
            </a:r>
            <a:r>
              <a:rPr lang="en-US" sz="3600" dirty="0" smtClean="0">
                <a:solidFill>
                  <a:schemeClr val="tx2"/>
                </a:solidFill>
                <a:ea typeface="ＭＳ Ｐゴシック"/>
                <a:cs typeface="ＭＳ Ｐゴシック"/>
              </a:rPr>
              <a:t>CE Advisors*/CE Specialists</a:t>
            </a:r>
            <a:endParaRPr lang="en-US" sz="3600" dirty="0">
              <a:solidFill>
                <a:schemeClr val="tx2"/>
              </a:solidFill>
              <a:ea typeface="ＭＳ Ｐゴシック"/>
              <a:cs typeface="ＭＳ Ｐゴシック"/>
            </a:endParaRPr>
          </a:p>
        </p:txBody>
      </p:sp>
      <p:graphicFrame>
        <p:nvGraphicFramePr>
          <p:cNvPr id="2" name="Table 1"/>
          <p:cNvGraphicFramePr>
            <a:graphicFrameLocks noGrp="1"/>
          </p:cNvGraphicFramePr>
          <p:nvPr>
            <p:extLst>
              <p:ext uri="{D42A27DB-BD31-4B8C-83A1-F6EECF244321}">
                <p14:modId xmlns:p14="http://schemas.microsoft.com/office/powerpoint/2010/main" val="3795740018"/>
              </p:ext>
            </p:extLst>
          </p:nvPr>
        </p:nvGraphicFramePr>
        <p:xfrm>
          <a:off x="945100" y="854674"/>
          <a:ext cx="7244829" cy="3592286"/>
        </p:xfrm>
        <a:graphic>
          <a:graphicData uri="http://schemas.openxmlformats.org/drawingml/2006/table">
            <a:tbl>
              <a:tblPr>
                <a:tableStyleId>{5C22544A-7EE6-4342-B048-85BDC9FD1C3A}</a:tableStyleId>
              </a:tblPr>
              <a:tblGrid>
                <a:gridCol w="2150265">
                  <a:extLst>
                    <a:ext uri="{9D8B030D-6E8A-4147-A177-3AD203B41FA5}">
                      <a16:colId xmlns:a16="http://schemas.microsoft.com/office/drawing/2014/main" val="20000"/>
                    </a:ext>
                  </a:extLst>
                </a:gridCol>
                <a:gridCol w="1381868">
                  <a:extLst>
                    <a:ext uri="{9D8B030D-6E8A-4147-A177-3AD203B41FA5}">
                      <a16:colId xmlns:a16="http://schemas.microsoft.com/office/drawing/2014/main" val="20001"/>
                    </a:ext>
                  </a:extLst>
                </a:gridCol>
                <a:gridCol w="1735903">
                  <a:extLst>
                    <a:ext uri="{9D8B030D-6E8A-4147-A177-3AD203B41FA5}">
                      <a16:colId xmlns:a16="http://schemas.microsoft.com/office/drawing/2014/main" val="20002"/>
                    </a:ext>
                  </a:extLst>
                </a:gridCol>
                <a:gridCol w="1976793">
                  <a:extLst>
                    <a:ext uri="{9D8B030D-6E8A-4147-A177-3AD203B41FA5}">
                      <a16:colId xmlns:a16="http://schemas.microsoft.com/office/drawing/2014/main" val="20003"/>
                    </a:ext>
                  </a:extLst>
                </a:gridCol>
              </a:tblGrid>
              <a:tr h="493486">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529922">
                <a:tc>
                  <a:txBody>
                    <a:bodyPr/>
                    <a:lstStyle/>
                    <a:p>
                      <a:pPr marL="0" marR="0" eaLnBrk="0" fontAlgn="base" hangingPunct="0">
                        <a:spcBef>
                          <a:spcPts val="430"/>
                        </a:spcBef>
                        <a:spcAft>
                          <a:spcPts val="0"/>
                        </a:spcAft>
                      </a:pPr>
                      <a:r>
                        <a:rPr lang="en-US" sz="1600" kern="1200" dirty="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baseline="0" dirty="0" smtClean="0">
                          <a:solidFill>
                            <a:schemeClr val="bg1"/>
                          </a:solidFill>
                          <a:effectLst/>
                          <a:sym typeface="Wingdings" panose="05000000000000000000" pitchFamily="2" charset="2"/>
                        </a:rPr>
                        <a:t>Supervisor</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PRC </a:t>
                      </a:r>
                      <a:r>
                        <a:rPr lang="en-US" sz="1600" kern="1200" dirty="0" smtClean="0">
                          <a:solidFill>
                            <a:schemeClr val="bg1"/>
                          </a:solidFill>
                          <a:effectLst/>
                        </a:rPr>
                        <a:t>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588802">
                <a:tc>
                  <a:txBody>
                    <a:bodyPr/>
                    <a:lstStyle/>
                    <a:p>
                      <a:pPr marL="0" marR="0" eaLnBrk="0" fontAlgn="base" hangingPunct="0">
                        <a:spcBef>
                          <a:spcPts val="430"/>
                        </a:spcBef>
                        <a:spcAft>
                          <a:spcPts val="0"/>
                        </a:spcAft>
                      </a:pPr>
                      <a:r>
                        <a:rPr lang="en-US" sz="1600" kern="1200" dirty="0">
                          <a:solidFill>
                            <a:schemeClr val="bg1"/>
                          </a:solidFill>
                          <a:effectLst/>
                        </a:rPr>
                        <a:t>Promotion </a:t>
                      </a:r>
                      <a:r>
                        <a:rPr lang="en-US" sz="1600" kern="1200" dirty="0" smtClean="0">
                          <a:solidFill>
                            <a:schemeClr val="bg1"/>
                          </a:solidFill>
                          <a:effectLst/>
                        </a:rPr>
                        <a:t>(including accelerations)</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0002"/>
                  </a:ext>
                </a:extLst>
              </a:tr>
              <a:tr h="180156">
                <a:tc>
                  <a:txBody>
                    <a:bodyPr/>
                    <a:lstStyle/>
                    <a:p>
                      <a:pPr marL="0" marR="0" eaLnBrk="0" fontAlgn="base" hangingPunct="0">
                        <a:spcBef>
                          <a:spcPts val="430"/>
                        </a:spcBef>
                        <a:spcAft>
                          <a:spcPts val="0"/>
                        </a:spcAft>
                      </a:pPr>
                      <a:r>
                        <a:rPr lang="en-US" sz="1600" kern="1200" dirty="0">
                          <a:solidFill>
                            <a:schemeClr val="bg1"/>
                          </a:solidFill>
                          <a:effectLst/>
                        </a:rPr>
                        <a:t>Term Reviews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3"/>
                  </a:ext>
                </a:extLst>
              </a:tr>
              <a:tr h="588802">
                <a:tc>
                  <a:txBody>
                    <a:bodyPr/>
                    <a:lstStyle/>
                    <a:p>
                      <a:pPr marL="0" marR="0" eaLnBrk="0" fontAlgn="base" hangingPunct="0">
                        <a:spcBef>
                          <a:spcPts val="430"/>
                        </a:spcBef>
                        <a:spcAft>
                          <a:spcPts val="0"/>
                        </a:spcAft>
                      </a:pPr>
                      <a:r>
                        <a:rPr lang="en-US" sz="1600" kern="1200" dirty="0">
                          <a:solidFill>
                            <a:schemeClr val="bg1"/>
                          </a:solidFill>
                          <a:effectLst/>
                        </a:rPr>
                        <a:t>Indefinite Term Review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4"/>
                  </a:ext>
                </a:extLst>
              </a:tr>
              <a:tr h="529922">
                <a:tc>
                  <a:txBody>
                    <a:bodyPr/>
                    <a:lstStyle/>
                    <a:p>
                      <a:pPr marL="0" marR="0" eaLnBrk="0" fontAlgn="base" hangingPunct="0">
                        <a:spcBef>
                          <a:spcPts val="430"/>
                        </a:spcBef>
                        <a:spcAft>
                          <a:spcPts val="0"/>
                        </a:spcAft>
                      </a:pPr>
                      <a:r>
                        <a:rPr lang="en-US" sz="1600" kern="1200" dirty="0">
                          <a:solidFill>
                            <a:schemeClr val="bg1"/>
                          </a:solidFill>
                          <a:effectLst/>
                        </a:rPr>
                        <a:t>Accelerations (</a:t>
                      </a:r>
                      <a:r>
                        <a:rPr lang="en-US" sz="1600" kern="1200" dirty="0" smtClean="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27933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41696" y="176963"/>
            <a:ext cx="7287905" cy="1187891"/>
          </a:xfrm>
        </p:spPr>
        <p:txBody>
          <a:bodyPr rtlCol="0">
            <a:noAutofit/>
          </a:bodyPr>
          <a:lstStyle/>
          <a:p>
            <a:pPr>
              <a:defRPr/>
            </a:pPr>
            <a:r>
              <a:rPr lang="en-US" sz="3600" dirty="0" smtClean="0">
                <a:solidFill>
                  <a:srgbClr val="1740C3"/>
                </a:solidFill>
              </a:rPr>
              <a:t> </a:t>
            </a:r>
            <a:r>
              <a:rPr lang="en-US" sz="3200" dirty="0">
                <a:solidFill>
                  <a:srgbClr val="1740C3"/>
                </a:solidFill>
                <a:ea typeface="ＭＳ Ｐゴシック"/>
                <a:cs typeface="ＭＳ Ｐゴシック"/>
              </a:rPr>
              <a:t>For </a:t>
            </a:r>
            <a:r>
              <a:rPr lang="en-US" sz="3200" dirty="0" smtClean="0">
                <a:solidFill>
                  <a:srgbClr val="1740C3"/>
                </a:solidFill>
                <a:ea typeface="ＭＳ Ｐゴシック"/>
                <a:cs typeface="ＭＳ Ｐゴシック"/>
              </a:rPr>
              <a:t>Academics </a:t>
            </a:r>
            <a:r>
              <a:rPr lang="en-US" sz="3200" dirty="0">
                <a:solidFill>
                  <a:srgbClr val="1740C3"/>
                </a:solidFill>
                <a:ea typeface="ＭＳ Ｐゴシック"/>
                <a:cs typeface="ＭＳ Ｐゴシック"/>
              </a:rPr>
              <a:t>with Statewide </a:t>
            </a:r>
            <a:br>
              <a:rPr lang="en-US" sz="3200" dirty="0">
                <a:solidFill>
                  <a:srgbClr val="1740C3"/>
                </a:solidFill>
                <a:ea typeface="ＭＳ Ｐゴシック"/>
                <a:cs typeface="ＭＳ Ｐゴシック"/>
              </a:rPr>
            </a:br>
            <a:r>
              <a:rPr lang="en-US" sz="3200" dirty="0">
                <a:solidFill>
                  <a:srgbClr val="1740C3"/>
                </a:solidFill>
                <a:ea typeface="ＭＳ Ｐゴシック"/>
                <a:cs typeface="ＭＳ Ｐゴシック"/>
              </a:rPr>
              <a:t>Program Affiliation (IPM, MG, </a:t>
            </a:r>
            <a:r>
              <a:rPr lang="en-US" sz="3200" dirty="0" smtClean="0">
                <a:solidFill>
                  <a:srgbClr val="1740C3"/>
                </a:solidFill>
                <a:ea typeface="ＭＳ Ｐゴシック"/>
                <a:cs typeface="ＭＳ Ｐゴシック"/>
              </a:rPr>
              <a:t>YFC, </a:t>
            </a:r>
            <a:r>
              <a:rPr lang="en-US" sz="3200" dirty="0" err="1" smtClean="0">
                <a:solidFill>
                  <a:srgbClr val="1740C3"/>
                </a:solidFill>
                <a:ea typeface="ＭＳ Ｐゴシック"/>
                <a:cs typeface="ＭＳ Ｐゴシック"/>
              </a:rPr>
              <a:t>etc</a:t>
            </a:r>
            <a:r>
              <a:rPr lang="en-US" sz="3200" dirty="0" smtClean="0">
                <a:solidFill>
                  <a:srgbClr val="1740C3"/>
                </a:solidFill>
                <a:ea typeface="ＭＳ Ｐゴシック"/>
                <a:cs typeface="ＭＳ Ｐゴシック"/>
              </a:rPr>
              <a:t>)</a:t>
            </a:r>
            <a:endParaRPr lang="en-US" sz="3200" dirty="0">
              <a:solidFill>
                <a:srgbClr val="1740C3"/>
              </a:solidFill>
              <a:ea typeface="ＭＳ Ｐゴシック"/>
              <a:cs typeface="ＭＳ Ｐゴシック"/>
            </a:endParaRPr>
          </a:p>
        </p:txBody>
      </p:sp>
      <p:sp>
        <p:nvSpPr>
          <p:cNvPr id="20483" name="Rectangle 3"/>
          <p:cNvSpPr>
            <a:spLocks noGrp="1" noChangeArrowheads="1"/>
          </p:cNvSpPr>
          <p:nvPr>
            <p:ph type="body" idx="4294967295"/>
          </p:nvPr>
        </p:nvSpPr>
        <p:spPr>
          <a:xfrm>
            <a:off x="797861" y="1507543"/>
            <a:ext cx="7287904" cy="3794077"/>
          </a:xfrm>
        </p:spPr>
        <p:txBody>
          <a:bodyPr/>
          <a:lstStyle/>
          <a:p>
            <a:pPr eaLnBrk="1" hangingPunct="1">
              <a:spcBef>
                <a:spcPts val="0"/>
              </a:spcBef>
              <a:spcAft>
                <a:spcPts val="1800"/>
              </a:spcAft>
            </a:pPr>
            <a:r>
              <a:rPr lang="en-US" sz="2300" dirty="0" smtClean="0"/>
              <a:t>UC ANR Leaders are committed to strengthening UCCE as a statewide program developed and delivered locally.</a:t>
            </a:r>
          </a:p>
          <a:p>
            <a:pPr eaLnBrk="1" hangingPunct="1">
              <a:spcBef>
                <a:spcPts val="0"/>
              </a:spcBef>
              <a:spcAft>
                <a:spcPts val="1800"/>
              </a:spcAft>
            </a:pPr>
            <a:r>
              <a:rPr lang="en-US" sz="2300" dirty="0" smtClean="0"/>
              <a:t>Providing input from both the local supervisor and the Statewide Program Director supports this alignment.</a:t>
            </a:r>
          </a:p>
          <a:p>
            <a:pPr eaLnBrk="1" hangingPunct="1">
              <a:spcBef>
                <a:spcPts val="0"/>
              </a:spcBef>
              <a:spcAft>
                <a:spcPts val="1800"/>
              </a:spcAft>
            </a:pPr>
            <a:r>
              <a:rPr lang="en-US" sz="2300" dirty="0" smtClean="0"/>
              <a:t>The input from the Statewide Program Director is to provide integration towards statewide outcomes/impacts and mentoring/coaching/support.</a:t>
            </a:r>
          </a:p>
          <a:p>
            <a:pPr eaLnBrk="1" hangingPunct="1">
              <a:spcBef>
                <a:spcPts val="0"/>
              </a:spcBef>
              <a:spcAft>
                <a:spcPts val="1800"/>
              </a:spcAft>
            </a:pPr>
            <a:r>
              <a:rPr lang="en-US" sz="2300" dirty="0" smtClean="0"/>
              <a:t>The goal is to seek balance between local priorities and statewide goals.</a:t>
            </a:r>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547921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832207" y="161624"/>
            <a:ext cx="7423245" cy="715962"/>
          </a:xfrm>
        </p:spPr>
        <p:txBody>
          <a:bodyPr/>
          <a:lstStyle/>
          <a:p>
            <a:pPr>
              <a:defRPr/>
            </a:pPr>
            <a:r>
              <a:rPr lang="en-US" dirty="0" smtClean="0"/>
              <a:t> </a:t>
            </a:r>
            <a:r>
              <a:rPr lang="en-US" sz="3600" dirty="0" smtClean="0">
                <a:solidFill>
                  <a:srgbClr val="1740C3"/>
                </a:solidFill>
                <a:ea typeface="ＭＳ Ｐゴシック"/>
                <a:cs typeface="ＭＳ Ｐゴシック"/>
              </a:rPr>
              <a:t>Decision Makers</a:t>
            </a:r>
            <a:endParaRPr lang="en-US" sz="3600" dirty="0">
              <a:solidFill>
                <a:srgbClr val="1740C3"/>
              </a:solidFill>
              <a:ea typeface="ＭＳ Ｐゴシック"/>
              <a:cs typeface="ＭＳ Ｐゴシック"/>
            </a:endParaRPr>
          </a:p>
        </p:txBody>
      </p:sp>
      <p:sp>
        <p:nvSpPr>
          <p:cNvPr id="21507" name="Rectangle 3"/>
          <p:cNvSpPr>
            <a:spLocks noGrp="1" noChangeArrowheads="1"/>
          </p:cNvSpPr>
          <p:nvPr>
            <p:ph type="body" idx="4294967295"/>
          </p:nvPr>
        </p:nvSpPr>
        <p:spPr>
          <a:xfrm>
            <a:off x="780838" y="1464066"/>
            <a:ext cx="7423245" cy="4114800"/>
          </a:xfrm>
        </p:spPr>
        <p:txBody>
          <a:bodyPr/>
          <a:lstStyle/>
          <a:p>
            <a:pPr>
              <a:spcBef>
                <a:spcPts val="0"/>
              </a:spcBef>
              <a:spcAft>
                <a:spcPts val="1800"/>
              </a:spcAft>
              <a:defRPr/>
            </a:pPr>
            <a:r>
              <a:rPr lang="en-US" sz="2800" dirty="0"/>
              <a:t>Associate Vice </a:t>
            </a:r>
            <a:r>
              <a:rPr lang="en-US" sz="2800" dirty="0" smtClean="0"/>
              <a:t>President Wendy Powers </a:t>
            </a:r>
            <a:r>
              <a:rPr lang="en-US" sz="2800" dirty="0"/>
              <a:t>receives all recommendations in order to make informed decisions.</a:t>
            </a:r>
          </a:p>
          <a:p>
            <a:pPr>
              <a:spcBef>
                <a:spcPts val="0"/>
              </a:spcBef>
              <a:spcAft>
                <a:spcPts val="1800"/>
              </a:spcAft>
            </a:pPr>
            <a:r>
              <a:rPr lang="en-US" sz="2800" dirty="0" smtClean="0"/>
              <a:t>All appeals go to VP Glenda </a:t>
            </a:r>
            <a:r>
              <a:rPr lang="en-US" sz="2800" dirty="0" err="1" smtClean="0"/>
              <a:t>Humiston</a:t>
            </a:r>
            <a:r>
              <a:rPr lang="en-US" sz="2800" dirty="0" smtClean="0"/>
              <a:t>.</a:t>
            </a:r>
          </a:p>
          <a:p>
            <a:pPr lvl="1" eaLnBrk="1" hangingPunct="1">
              <a:lnSpc>
                <a:spcPct val="90000"/>
              </a:lnSpc>
              <a:buFont typeface="Arial" charset="0"/>
              <a:buNone/>
              <a:tabLst>
                <a:tab pos="401638" algn="l"/>
              </a:tabLst>
            </a:pPr>
            <a:endParaRPr lang="en-US" dirty="0" smtClean="0"/>
          </a:p>
        </p:txBody>
      </p:sp>
    </p:spTree>
    <p:extLst>
      <p:ext uri="{BB962C8B-B14F-4D97-AF65-F5344CB8AC3E}">
        <p14:creationId xmlns:p14="http://schemas.microsoft.com/office/powerpoint/2010/main" val="3605165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609600" y="298450"/>
            <a:ext cx="7772400" cy="457200"/>
          </a:xfrm>
        </p:spPr>
        <p:txBody>
          <a:bodyPr rtlCol="0">
            <a:noAutofit/>
          </a:bodyPr>
          <a:lstStyle/>
          <a:p>
            <a:pPr eaLnBrk="1" fontAlgn="auto" hangingPunct="1">
              <a:spcAft>
                <a:spcPts val="0"/>
              </a:spcAft>
              <a:defRPr/>
            </a:pPr>
            <a:r>
              <a:rPr lang="en-US" sz="3600" dirty="0" smtClean="0">
                <a:solidFill>
                  <a:srgbClr val="1740C3"/>
                </a:solidFill>
              </a:rPr>
              <a:t>Important Dates</a:t>
            </a:r>
          </a:p>
        </p:txBody>
      </p:sp>
      <p:graphicFrame>
        <p:nvGraphicFramePr>
          <p:cNvPr id="105582" name="Group 110"/>
          <p:cNvGraphicFramePr>
            <a:graphicFrameLocks noGrp="1"/>
          </p:cNvGraphicFramePr>
          <p:nvPr>
            <p:ph type="tbl" idx="4294967295"/>
            <p:extLst>
              <p:ext uri="{D42A27DB-BD31-4B8C-83A1-F6EECF244321}">
                <p14:modId xmlns:p14="http://schemas.microsoft.com/office/powerpoint/2010/main" val="3686634836"/>
              </p:ext>
            </p:extLst>
          </p:nvPr>
        </p:nvGraphicFramePr>
        <p:xfrm>
          <a:off x="427772" y="1597609"/>
          <a:ext cx="8344753" cy="3645979"/>
        </p:xfrm>
        <a:graphic>
          <a:graphicData uri="http://schemas.openxmlformats.org/drawingml/2006/table">
            <a:tbl>
              <a:tblPr>
                <a:tableStyleId>{22838BEF-8BB2-4498-84A7-C5851F593DF1}</a:tableStyleId>
              </a:tblPr>
              <a:tblGrid>
                <a:gridCol w="3738639">
                  <a:extLst>
                    <a:ext uri="{9D8B030D-6E8A-4147-A177-3AD203B41FA5}">
                      <a16:colId xmlns:a16="http://schemas.microsoft.com/office/drawing/2014/main" val="20000"/>
                    </a:ext>
                  </a:extLst>
                </a:gridCol>
                <a:gridCol w="1330603">
                  <a:extLst>
                    <a:ext uri="{9D8B030D-6E8A-4147-A177-3AD203B41FA5}">
                      <a16:colId xmlns:a16="http://schemas.microsoft.com/office/drawing/2014/main" val="20001"/>
                    </a:ext>
                  </a:extLst>
                </a:gridCol>
                <a:gridCol w="3275511">
                  <a:extLst>
                    <a:ext uri="{9D8B030D-6E8A-4147-A177-3AD203B41FA5}">
                      <a16:colId xmlns:a16="http://schemas.microsoft.com/office/drawing/2014/main" val="20002"/>
                    </a:ext>
                  </a:extLst>
                </a:gridCol>
              </a:tblGrid>
              <a:tr h="30896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Topic</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Date Due</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Action</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extLst>
                  <a:ext uri="{0D108BD9-81ED-4DB2-BD59-A6C34878D82A}">
                    <a16:rowId xmlns:a16="http://schemas.microsoft.com/office/drawing/2014/main" val="10000"/>
                  </a:ext>
                </a:extLst>
              </a:tr>
              <a:tr h="120760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Academics to submit names so supervisor may request Confidential Letters of Evaluation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1/16/2018</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Directors/Supervisors send out requests for letters of evaluation for Academics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1"/>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PR Dossiers Due (this includes Goals)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2/1/2018</a:t>
                      </a:r>
                      <a:endParaRPr kumimoji="0" lang="en-US" sz="2000" b="1"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Academic upload by 11:59 PM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2"/>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Confidential Letters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3/10/2018</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submission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3"/>
                  </a:ext>
                </a:extLst>
              </a:tr>
              <a:tr h="64592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Review by supervisor for all actions – Upload into online system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3/21/2018 </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Director/Supervisor meets with academic first</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46751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819150" y="1585538"/>
            <a:ext cx="7696200" cy="2466975"/>
          </a:xfrm>
          <a:solidFill>
            <a:srgbClr val="009900"/>
          </a:solidFill>
          <a:ln>
            <a:solidFill>
              <a:srgbClr val="FF0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Char char="n"/>
            </a:pPr>
            <a:endParaRPr lang="en-US" dirty="0" smtClean="0"/>
          </a:p>
          <a:p>
            <a:pPr algn="ctr" eaLnBrk="1" hangingPunct="1">
              <a:buFont typeface="Wingdings" pitchFamily="2" charset="2"/>
              <a:buNone/>
            </a:pPr>
            <a:r>
              <a:rPr lang="en-US" sz="3600" dirty="0" smtClean="0"/>
              <a:t>Any questions?</a:t>
            </a:r>
          </a:p>
        </p:txBody>
      </p:sp>
    </p:spTree>
    <p:extLst>
      <p:ext uri="{BB962C8B-B14F-4D97-AF65-F5344CB8AC3E}">
        <p14:creationId xmlns:p14="http://schemas.microsoft.com/office/powerpoint/2010/main" val="410711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914399" y="189206"/>
            <a:ext cx="7286626" cy="685800"/>
          </a:xfrm>
        </p:spPr>
        <p:txBody>
          <a:bodyPr/>
          <a:lstStyle/>
          <a:p>
            <a:pPr>
              <a:defRPr/>
            </a:pPr>
            <a:r>
              <a:rPr lang="en-US" sz="3600" dirty="0">
                <a:solidFill>
                  <a:srgbClr val="1740C3"/>
                </a:solidFill>
                <a:ea typeface="ＭＳ Ｐゴシック"/>
                <a:cs typeface="ＭＳ Ｐゴシック"/>
              </a:rPr>
              <a:t>General Tips</a:t>
            </a:r>
          </a:p>
        </p:txBody>
      </p:sp>
      <p:sp>
        <p:nvSpPr>
          <p:cNvPr id="24579" name="Rectangle 3"/>
          <p:cNvSpPr>
            <a:spLocks noGrp="1" noChangeArrowheads="1"/>
          </p:cNvSpPr>
          <p:nvPr>
            <p:ph type="body" idx="4294967295"/>
          </p:nvPr>
        </p:nvSpPr>
        <p:spPr>
          <a:xfrm>
            <a:off x="770563" y="1265790"/>
            <a:ext cx="7777536" cy="3886200"/>
          </a:xfrm>
        </p:spPr>
        <p:txBody>
          <a:bodyPr/>
          <a:lstStyle/>
          <a:p>
            <a:pPr>
              <a:spcBef>
                <a:spcPts val="0"/>
              </a:spcBef>
              <a:spcAft>
                <a:spcPts val="1800"/>
              </a:spcAft>
            </a:pPr>
            <a:r>
              <a:rPr lang="en-US" sz="2400" dirty="0" smtClean="0"/>
              <a:t>Start as early as possible.</a:t>
            </a:r>
          </a:p>
          <a:p>
            <a:pPr>
              <a:spcBef>
                <a:spcPts val="0"/>
              </a:spcBef>
              <a:spcAft>
                <a:spcPts val="1800"/>
              </a:spcAft>
            </a:pPr>
            <a:r>
              <a:rPr lang="en-US" sz="2400" dirty="0" smtClean="0"/>
              <a:t>Keep good records all year and use them.</a:t>
            </a:r>
          </a:p>
          <a:p>
            <a:pPr>
              <a:spcBef>
                <a:spcPts val="0"/>
              </a:spcBef>
              <a:spcAft>
                <a:spcPts val="1800"/>
              </a:spcAft>
            </a:pPr>
            <a:r>
              <a:rPr lang="en-US" sz="2400" dirty="0" smtClean="0"/>
              <a:t>Use web examples referenced in E-Book.</a:t>
            </a:r>
          </a:p>
          <a:p>
            <a:pPr>
              <a:spcBef>
                <a:spcPts val="0"/>
              </a:spcBef>
              <a:spcAft>
                <a:spcPts val="1800"/>
              </a:spcAft>
            </a:pPr>
            <a:r>
              <a:rPr lang="en-US" sz="2400" dirty="0" smtClean="0"/>
              <a:t>Review PR Dossier Examples on the Academic HR Website (</a:t>
            </a:r>
            <a:r>
              <a:rPr lang="en-US" sz="1600" dirty="0" smtClean="0">
                <a:hlinkClick r:id="rId2"/>
              </a:rPr>
              <a:t>http://ucanr.edu/academicpersonnel</a:t>
            </a:r>
            <a:r>
              <a:rPr lang="en-US" sz="1600" dirty="0" smtClean="0"/>
              <a:t>) – PR Dossier Examples and Guidelines</a:t>
            </a:r>
            <a:endParaRPr lang="en-US" sz="2400" dirty="0" smtClean="0"/>
          </a:p>
          <a:p>
            <a:pPr>
              <a:spcBef>
                <a:spcPts val="0"/>
              </a:spcBef>
              <a:spcAft>
                <a:spcPts val="1800"/>
              </a:spcAft>
            </a:pPr>
            <a:r>
              <a:rPr lang="en-US" sz="2400" dirty="0" smtClean="0"/>
              <a:t>Review and edit; then review and edit some more.</a:t>
            </a:r>
          </a:p>
          <a:p>
            <a:pPr>
              <a:spcBef>
                <a:spcPts val="0"/>
              </a:spcBef>
              <a:spcAft>
                <a:spcPts val="1800"/>
              </a:spcAft>
            </a:pPr>
            <a:r>
              <a:rPr lang="en-US" sz="2400" dirty="0" smtClean="0"/>
              <a:t>Ask questions.</a:t>
            </a:r>
          </a:p>
          <a:p>
            <a:pPr>
              <a:spcBef>
                <a:spcPts val="0"/>
              </a:spcBef>
              <a:spcAft>
                <a:spcPts val="1800"/>
              </a:spcAft>
            </a:pPr>
            <a:r>
              <a:rPr lang="en-US" sz="2400" dirty="0" smtClean="0"/>
              <a:t>Ask peers to review your work.</a:t>
            </a:r>
          </a:p>
        </p:txBody>
      </p:sp>
    </p:spTree>
    <p:extLst>
      <p:ext uri="{BB962C8B-B14F-4D97-AF65-F5344CB8AC3E}">
        <p14:creationId xmlns:p14="http://schemas.microsoft.com/office/powerpoint/2010/main" val="1451118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idx="4294967295"/>
          </p:nvPr>
        </p:nvSpPr>
        <p:spPr>
          <a:xfrm>
            <a:off x="348468" y="220732"/>
            <a:ext cx="8610600" cy="1143000"/>
          </a:xfrm>
        </p:spPr>
        <p:txBody>
          <a:bodyPr rtlCol="0">
            <a:noAutofit/>
          </a:bodyPr>
          <a:lstStyle/>
          <a:p>
            <a:pPr>
              <a:defRPr/>
            </a:pPr>
            <a:r>
              <a:rPr lang="en-US" sz="3200" dirty="0">
                <a:solidFill>
                  <a:srgbClr val="363ACA"/>
                </a:solidFill>
                <a:ea typeface="ＭＳ Ｐゴシック"/>
                <a:cs typeface="ＭＳ Ｐゴシック"/>
              </a:rPr>
              <a:t>Make Your Dossier Reflect Your Program! </a:t>
            </a:r>
            <a:r>
              <a:rPr lang="en-US" sz="3200" dirty="0" smtClean="0">
                <a:solidFill>
                  <a:srgbClr val="363ACA"/>
                </a:solidFill>
                <a:ea typeface="ＭＳ Ｐゴシック"/>
                <a:cs typeface="ＭＳ Ｐゴシック"/>
              </a:rPr>
              <a:t/>
            </a:r>
            <a:br>
              <a:rPr lang="en-US" sz="3200" dirty="0" smtClean="0">
                <a:solidFill>
                  <a:srgbClr val="363ACA"/>
                </a:solidFill>
                <a:ea typeface="ＭＳ Ｐゴシック"/>
                <a:cs typeface="ＭＳ Ｐゴシック"/>
              </a:rPr>
            </a:br>
            <a:r>
              <a:rPr lang="en-US" sz="3200" dirty="0" smtClean="0">
                <a:solidFill>
                  <a:srgbClr val="363ACA"/>
                </a:solidFill>
                <a:ea typeface="ＭＳ Ｐゴシック"/>
                <a:cs typeface="ＭＳ Ｐゴシック"/>
              </a:rPr>
              <a:t>Make </a:t>
            </a:r>
            <a:r>
              <a:rPr lang="en-US" sz="3200" dirty="0">
                <a:solidFill>
                  <a:srgbClr val="363ACA"/>
                </a:solidFill>
                <a:ea typeface="ＭＳ Ｐゴシック"/>
                <a:cs typeface="ＭＳ Ｐゴシック"/>
              </a:rPr>
              <a:t>It Enjoyable to Read! </a:t>
            </a:r>
          </a:p>
        </p:txBody>
      </p:sp>
      <p:sp>
        <p:nvSpPr>
          <p:cNvPr id="23555" name="Rectangle 3"/>
          <p:cNvSpPr>
            <a:spLocks noGrp="1" noChangeArrowheads="1"/>
          </p:cNvSpPr>
          <p:nvPr>
            <p:ph type="body" idx="4294967295"/>
          </p:nvPr>
        </p:nvSpPr>
        <p:spPr>
          <a:xfrm>
            <a:off x="794486" y="1468680"/>
            <a:ext cx="7287904" cy="4468813"/>
          </a:xfrm>
        </p:spPr>
        <p:txBody>
          <a:bodyPr/>
          <a:lstStyle/>
          <a:p>
            <a:pPr>
              <a:spcBef>
                <a:spcPts val="0"/>
              </a:spcBef>
              <a:spcAft>
                <a:spcPts val="1800"/>
              </a:spcAft>
            </a:pPr>
            <a:r>
              <a:rPr lang="en-US" sz="2300" dirty="0" smtClean="0"/>
              <a:t>Reviewers find it less enjoyable to read if they have to tease out information. </a:t>
            </a:r>
          </a:p>
          <a:p>
            <a:pPr>
              <a:spcBef>
                <a:spcPts val="0"/>
              </a:spcBef>
              <a:spcAft>
                <a:spcPts val="1800"/>
              </a:spcAft>
            </a:pPr>
            <a:r>
              <a:rPr lang="en-US" sz="2300" dirty="0" smtClean="0"/>
              <a:t>State your overarching program themes.</a:t>
            </a:r>
          </a:p>
          <a:p>
            <a:pPr>
              <a:spcBef>
                <a:spcPts val="0"/>
              </a:spcBef>
              <a:spcAft>
                <a:spcPts val="1800"/>
              </a:spcAft>
            </a:pPr>
            <a:r>
              <a:rPr lang="en-US" sz="2300" dirty="0" smtClean="0"/>
              <a:t>Identify your clientele/audiences.</a:t>
            </a:r>
          </a:p>
          <a:p>
            <a:pPr>
              <a:spcBef>
                <a:spcPts val="0"/>
              </a:spcBef>
              <a:spcAft>
                <a:spcPts val="1800"/>
              </a:spcAft>
            </a:pPr>
            <a:r>
              <a:rPr lang="en-US" sz="2300" dirty="0" smtClean="0"/>
              <a:t>Write clear goals and objectives.</a:t>
            </a:r>
          </a:p>
          <a:p>
            <a:pPr>
              <a:spcBef>
                <a:spcPts val="0"/>
              </a:spcBef>
              <a:spcAft>
                <a:spcPts val="1800"/>
              </a:spcAft>
            </a:pPr>
            <a:r>
              <a:rPr lang="en-US" sz="2300" dirty="0" smtClean="0"/>
              <a:t>Summarize your accomplishments.</a:t>
            </a:r>
          </a:p>
          <a:p>
            <a:pPr>
              <a:spcBef>
                <a:spcPts val="0"/>
              </a:spcBef>
              <a:spcAft>
                <a:spcPts val="1800"/>
              </a:spcAft>
            </a:pPr>
            <a:r>
              <a:rPr lang="en-US" sz="2300" dirty="0" smtClean="0"/>
              <a:t>Remember what is obvious to you, may not be obvious to all readers -- </a:t>
            </a:r>
            <a:r>
              <a:rPr lang="en-US" sz="2300" b="1" u="sng" dirty="0" smtClean="0"/>
              <a:t>make it obvious!</a:t>
            </a:r>
          </a:p>
          <a:p>
            <a:pPr eaLnBrk="1" hangingPunct="1">
              <a:lnSpc>
                <a:spcPct val="90000"/>
              </a:lnSpc>
              <a:buFont typeface="Wingdings" pitchFamily="2" charset="2"/>
              <a:buChar char="Ø"/>
            </a:pPr>
            <a:endParaRPr lang="en-US" dirty="0" smtClean="0"/>
          </a:p>
        </p:txBody>
      </p:sp>
    </p:spTree>
    <p:extLst>
      <p:ext uri="{BB962C8B-B14F-4D97-AF65-F5344CB8AC3E}">
        <p14:creationId xmlns:p14="http://schemas.microsoft.com/office/powerpoint/2010/main" val="3483374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27715"/>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Changes and Reminders</a:t>
            </a:r>
            <a:endParaRPr lang="en-US" sz="3600" dirty="0">
              <a:solidFill>
                <a:srgbClr val="1740C3"/>
              </a:solidFill>
              <a:ea typeface="ＭＳ Ｐゴシック"/>
              <a:cs typeface="ＭＳ Ｐゴシック"/>
            </a:endParaRPr>
          </a:p>
        </p:txBody>
      </p:sp>
      <p:sp>
        <p:nvSpPr>
          <p:cNvPr id="3" name="Content Placeholder 2"/>
          <p:cNvSpPr>
            <a:spLocks noGrp="1"/>
          </p:cNvSpPr>
          <p:nvPr>
            <p:ph idx="1"/>
          </p:nvPr>
        </p:nvSpPr>
        <p:spPr>
          <a:xfrm>
            <a:off x="767255" y="1030257"/>
            <a:ext cx="7725104" cy="4328069"/>
          </a:xfrm>
        </p:spPr>
        <p:txBody>
          <a:bodyPr/>
          <a:lstStyle/>
          <a:p>
            <a:pPr lvl="0" hangingPunct="0"/>
            <a:r>
              <a:rPr lang="en-US" sz="2000" dirty="0"/>
              <a:t>For all promotion actions, tables should now cover all years at current rank. Highlight those activities since the last salary action. </a:t>
            </a:r>
          </a:p>
          <a:p>
            <a:pPr lvl="0" hangingPunct="0"/>
            <a:r>
              <a:rPr lang="en-US" sz="2000" dirty="0"/>
              <a:t>Narratives are required to be organized by program themes.</a:t>
            </a:r>
          </a:p>
          <a:p>
            <a:pPr lvl="0" hangingPunct="0"/>
            <a:r>
              <a:rPr lang="en-US" sz="2000" dirty="0"/>
              <a:t>It is suggested that extension tables be organized by program themes for ease of review.</a:t>
            </a:r>
          </a:p>
          <a:p>
            <a:pPr lvl="0" hangingPunct="0"/>
            <a:r>
              <a:rPr lang="en-US" sz="2000" dirty="0" smtClean="0"/>
              <a:t>Clarification </a:t>
            </a:r>
            <a:r>
              <a:rPr lang="en-US" sz="2000" dirty="0"/>
              <a:t>has been made on how to report mentoring. If including mentoring of newer academics as evidence of university service in your dossier, include documentation of your role and efforts to help guide new academics as they take on the complex and demanding job of developing an extension program. Sustained contributions to the personal and professional growth of the academic, successes, and outcomes should be highlighted.</a:t>
            </a:r>
          </a:p>
          <a:p>
            <a:pPr marL="0" lvl="0" indent="0" hangingPunct="0">
              <a:buNone/>
            </a:pPr>
            <a:r>
              <a:rPr lang="en-US" sz="2000" dirty="0" smtClean="0">
                <a:solidFill>
                  <a:srgbClr val="1A49E0"/>
                </a:solidFill>
              </a:rPr>
              <a:t>(continued on next page)</a:t>
            </a:r>
            <a:endParaRPr lang="en-US" sz="2000" dirty="0">
              <a:solidFill>
                <a:srgbClr val="1A49E0"/>
              </a:solidFill>
            </a:endParaRPr>
          </a:p>
        </p:txBody>
      </p:sp>
    </p:spTree>
    <p:extLst>
      <p:ext uri="{BB962C8B-B14F-4D97-AF65-F5344CB8AC3E}">
        <p14:creationId xmlns:p14="http://schemas.microsoft.com/office/powerpoint/2010/main" val="814302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955342" y="-18229"/>
            <a:ext cx="7274257" cy="1143000"/>
          </a:xfrm>
        </p:spPr>
        <p:txBody>
          <a:bodyPr/>
          <a:lstStyle/>
          <a:p>
            <a:pPr fontAlgn="auto">
              <a:spcAft>
                <a:spcPts val="0"/>
              </a:spcAft>
              <a:defRPr/>
            </a:pPr>
            <a:r>
              <a:rPr lang="en-US" sz="3600" dirty="0">
                <a:solidFill>
                  <a:srgbClr val="363ACA"/>
                </a:solidFill>
                <a:ea typeface="ＭＳ Ｐゴシック"/>
                <a:cs typeface="ＭＳ Ｐゴシック"/>
              </a:rPr>
              <a:t>Agenda</a:t>
            </a:r>
          </a:p>
        </p:txBody>
      </p:sp>
      <p:sp>
        <p:nvSpPr>
          <p:cNvPr id="5123" name="Rectangle 3"/>
          <p:cNvSpPr>
            <a:spLocks noGrp="1" noChangeArrowheads="1"/>
          </p:cNvSpPr>
          <p:nvPr>
            <p:ph type="body" idx="4294967295"/>
          </p:nvPr>
        </p:nvSpPr>
        <p:spPr>
          <a:xfrm>
            <a:off x="770410" y="1226225"/>
            <a:ext cx="7274257" cy="4420904"/>
          </a:xfrm>
        </p:spPr>
        <p:txBody>
          <a:bodyPr/>
          <a:lstStyle/>
          <a:p>
            <a:pPr eaLnBrk="1" hangingPunct="1">
              <a:spcBef>
                <a:spcPts val="0"/>
              </a:spcBef>
              <a:spcAft>
                <a:spcPts val="1800"/>
              </a:spcAft>
            </a:pPr>
            <a:r>
              <a:rPr lang="en-US" sz="2800" dirty="0" smtClean="0"/>
              <a:t>Welcome/Introductions</a:t>
            </a:r>
          </a:p>
          <a:p>
            <a:pPr eaLnBrk="1" hangingPunct="1">
              <a:spcBef>
                <a:spcPts val="0"/>
              </a:spcBef>
              <a:spcAft>
                <a:spcPts val="1800"/>
              </a:spcAft>
            </a:pPr>
            <a:r>
              <a:rPr lang="en-US" sz="2800" dirty="0" smtClean="0"/>
              <a:t>Agenda/Training Agreements/Outcomes</a:t>
            </a:r>
          </a:p>
          <a:p>
            <a:pPr eaLnBrk="1" hangingPunct="1">
              <a:spcBef>
                <a:spcPts val="0"/>
              </a:spcBef>
              <a:spcAft>
                <a:spcPts val="1800"/>
              </a:spcAft>
            </a:pPr>
            <a:r>
              <a:rPr lang="en-US" sz="2800" dirty="0" smtClean="0"/>
              <a:t>Overview of Process</a:t>
            </a:r>
          </a:p>
          <a:p>
            <a:pPr>
              <a:spcBef>
                <a:spcPts val="0"/>
              </a:spcBef>
              <a:spcAft>
                <a:spcPts val="1800"/>
              </a:spcAft>
            </a:pPr>
            <a:r>
              <a:rPr lang="en-US" sz="2800" dirty="0"/>
              <a:t>Recent Changes/Reminders – Common </a:t>
            </a:r>
            <a:r>
              <a:rPr lang="en-US" sz="2800" dirty="0" smtClean="0"/>
              <a:t>Mistakes</a:t>
            </a:r>
          </a:p>
          <a:p>
            <a:pPr eaLnBrk="1" hangingPunct="1">
              <a:spcBef>
                <a:spcPts val="0"/>
              </a:spcBef>
              <a:spcAft>
                <a:spcPts val="1800"/>
              </a:spcAft>
            </a:pPr>
            <a:r>
              <a:rPr lang="en-US" sz="2800" dirty="0" smtClean="0"/>
              <a:t>Program Review Dossier</a:t>
            </a:r>
          </a:p>
          <a:p>
            <a:pPr eaLnBrk="1" hangingPunct="1">
              <a:spcBef>
                <a:spcPts val="0"/>
              </a:spcBef>
              <a:spcAft>
                <a:spcPts val="1800"/>
              </a:spcAft>
            </a:pPr>
            <a:r>
              <a:rPr lang="en-US" sz="2800" dirty="0" smtClean="0"/>
              <a:t>Questions/Wrap-up</a:t>
            </a:r>
          </a:p>
        </p:txBody>
      </p:sp>
    </p:spTree>
    <p:extLst>
      <p:ext uri="{BB962C8B-B14F-4D97-AF65-F5344CB8AC3E}">
        <p14:creationId xmlns:p14="http://schemas.microsoft.com/office/powerpoint/2010/main" val="1172317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37989"/>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Changes and Reminders</a:t>
            </a:r>
            <a:r>
              <a:rPr lang="en-US" sz="2400" dirty="0" smtClean="0">
                <a:solidFill>
                  <a:srgbClr val="1740C3"/>
                </a:solidFill>
                <a:ea typeface="ＭＳ Ｐゴシック"/>
                <a:cs typeface="ＭＳ Ｐゴシック"/>
              </a:rPr>
              <a:t>(continued)</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467997" y="1176306"/>
            <a:ext cx="8276897" cy="4328069"/>
          </a:xfrm>
        </p:spPr>
        <p:txBody>
          <a:bodyPr/>
          <a:lstStyle/>
          <a:p>
            <a:pPr lvl="0" hangingPunct="0"/>
            <a:r>
              <a:rPr lang="en-US" sz="2000" dirty="0"/>
              <a:t>Publication examples for a promotion can be representative from any years during the current rank.</a:t>
            </a:r>
          </a:p>
          <a:p>
            <a:pPr lvl="0" hangingPunct="0"/>
            <a:r>
              <a:rPr lang="en-US" sz="2000" dirty="0"/>
              <a:t>The role of County Director, including Interim, is not considered ‘University Service’. It should be emphasized up front in a separate ‘Administrative’ section of the Program Summary Narrative. Serving intermittently as “Acting Director” is considered University Service but you should document the extent of this activity so that reviewers have a sense of the commitment. </a:t>
            </a:r>
          </a:p>
          <a:p>
            <a:pPr lvl="0" hangingPunct="0"/>
            <a:r>
              <a:rPr lang="en-US" sz="2000" dirty="0"/>
              <a:t>When reporting on Affirmative Action, do not simply give numbers. Make note of what efforts you have made to underrepresented groups not previously in your program. </a:t>
            </a:r>
          </a:p>
          <a:p>
            <a:pPr lvl="0" hangingPunct="0"/>
            <a:r>
              <a:rPr lang="en-US" sz="2000" b="1" dirty="0"/>
              <a:t>ALL CE Advisors </a:t>
            </a:r>
            <a:r>
              <a:rPr lang="en-US" sz="2000" dirty="0"/>
              <a:t>are required to enter into CASA.</a:t>
            </a:r>
          </a:p>
          <a:p>
            <a:pPr lvl="0" hangingPunct="0"/>
            <a:r>
              <a:rPr lang="en-US" sz="2000" dirty="0"/>
              <a:t>Please refer to the E-Book associated with your academic title for more information.</a:t>
            </a:r>
          </a:p>
          <a:p>
            <a:pPr marL="0" indent="0">
              <a:buFont typeface="Arial" charset="0"/>
              <a:buNone/>
              <a:defRPr/>
            </a:pPr>
            <a:endParaRPr lang="en-US" dirty="0"/>
          </a:p>
        </p:txBody>
      </p:sp>
    </p:spTree>
    <p:extLst>
      <p:ext uri="{BB962C8B-B14F-4D97-AF65-F5344CB8AC3E}">
        <p14:creationId xmlns:p14="http://schemas.microsoft.com/office/powerpoint/2010/main" val="1125495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32765"/>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Common Mistakes</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777822" y="1012096"/>
            <a:ext cx="8078500" cy="4328069"/>
          </a:xfrm>
        </p:spPr>
        <p:txBody>
          <a:bodyPr/>
          <a:lstStyle/>
          <a:p>
            <a:pPr lvl="0"/>
            <a:r>
              <a:rPr lang="en-US" sz="2000" dirty="0"/>
              <a:t>Summary paragraphs are important for each criteria, including Professional Competence, University Service, Public </a:t>
            </a:r>
            <a:r>
              <a:rPr lang="en-US" sz="2000" dirty="0" smtClean="0"/>
              <a:t>Service and </a:t>
            </a:r>
            <a:r>
              <a:rPr lang="en-US" sz="2000" dirty="0" smtClean="0"/>
              <a:t>Affirmative Action. </a:t>
            </a:r>
            <a:r>
              <a:rPr lang="en-US" sz="2000" dirty="0"/>
              <a:t>A good summary paragraph “summarizes” your accomplishments; it does not just say “See Table.”</a:t>
            </a:r>
          </a:p>
          <a:p>
            <a:pPr lvl="0"/>
            <a:r>
              <a:rPr lang="en-US" sz="2000" dirty="0" smtClean="0"/>
              <a:t>Affirmative Action is a required element but it is not a criteria.  </a:t>
            </a:r>
            <a:r>
              <a:rPr lang="en-US" sz="2000" dirty="0"/>
              <a:t>A good summary paragraph “summarizes” your accomplishments; it does not just say “See Table.”</a:t>
            </a:r>
          </a:p>
          <a:p>
            <a:r>
              <a:rPr lang="en-US" sz="2000" dirty="0" smtClean="0"/>
              <a:t>Not </a:t>
            </a:r>
            <a:r>
              <a:rPr lang="en-US" sz="2000" dirty="0"/>
              <a:t>correctly categorizing ‘University Service’ and ‘Public Service’.</a:t>
            </a:r>
          </a:p>
          <a:p>
            <a:r>
              <a:rPr lang="en-US" sz="2000" dirty="0" smtClean="0"/>
              <a:t>Using </a:t>
            </a:r>
            <a:r>
              <a:rPr lang="en-US" sz="2000" dirty="0"/>
              <a:t>the </a:t>
            </a:r>
            <a:r>
              <a:rPr lang="en-US" sz="2000" dirty="0" smtClean="0"/>
              <a:t>wrong review </a:t>
            </a:r>
            <a:r>
              <a:rPr lang="en-US" sz="2000" dirty="0"/>
              <a:t>form – if you are unsure, ASK. This includes County Directors and Supervisors not using the correct forms for Merits and Promotions – just reviewing Goals is not correct.  There are supervisor review forms for specific actions (all found on the Academic HR website listed under the tab “Merit and Promotion Process and Trainings”)  </a:t>
            </a:r>
            <a:r>
              <a:rPr lang="en-US" sz="2000" u="sng" dirty="0">
                <a:hlinkClick r:id="rId3"/>
              </a:rPr>
              <a:t>http://</a:t>
            </a:r>
            <a:r>
              <a:rPr lang="en-US" sz="2000" u="sng" dirty="0" smtClean="0">
                <a:hlinkClick r:id="rId3"/>
              </a:rPr>
              <a:t>ucanr.edu/academicpersonn</a:t>
            </a:r>
            <a:r>
              <a:rPr lang="en-US" sz="2000" dirty="0" smtClean="0">
                <a:hlinkClick r:id="rId3"/>
              </a:rPr>
              <a:t>el</a:t>
            </a:r>
            <a:r>
              <a:rPr lang="en-US" sz="2000" dirty="0" smtClean="0"/>
              <a:t>                            </a:t>
            </a:r>
            <a:r>
              <a:rPr lang="en-US" sz="2000" dirty="0" smtClean="0">
                <a:solidFill>
                  <a:srgbClr val="1A49E0"/>
                </a:solidFill>
              </a:rPr>
              <a:t>(continued next page)</a:t>
            </a:r>
            <a:endParaRPr lang="en-US" sz="2000" dirty="0">
              <a:solidFill>
                <a:srgbClr val="1A49E0"/>
              </a:solidFill>
            </a:endParaRPr>
          </a:p>
          <a:p>
            <a:pPr marL="0" indent="0">
              <a:buNone/>
            </a:pPr>
            <a:r>
              <a:rPr lang="en-US" sz="2000" dirty="0"/>
              <a:t> </a:t>
            </a:r>
          </a:p>
          <a:p>
            <a:pPr marL="0" indent="0">
              <a:buFont typeface="Arial" charset="0"/>
              <a:buNone/>
              <a:defRPr/>
            </a:pPr>
            <a:endParaRPr lang="en-US" dirty="0"/>
          </a:p>
        </p:txBody>
      </p:sp>
    </p:spTree>
    <p:extLst>
      <p:ext uri="{BB962C8B-B14F-4D97-AF65-F5344CB8AC3E}">
        <p14:creationId xmlns:p14="http://schemas.microsoft.com/office/powerpoint/2010/main" val="915441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33657"/>
            <a:ext cx="7356143" cy="1030257"/>
          </a:xfrm>
        </p:spPr>
        <p:txBody>
          <a:bodyPr/>
          <a:lstStyle/>
          <a:p>
            <a:pPr fontAlgn="auto">
              <a:spcAft>
                <a:spcPts val="0"/>
              </a:spcAft>
              <a:defRPr/>
            </a:pPr>
            <a:r>
              <a:rPr lang="en-US" sz="3600" dirty="0" smtClean="0">
                <a:solidFill>
                  <a:srgbClr val="1740C3"/>
                </a:solidFill>
                <a:ea typeface="ＭＳ Ｐゴシック"/>
                <a:cs typeface="ＭＳ Ｐゴシック"/>
              </a:rPr>
              <a:t>Common Mistakes </a:t>
            </a:r>
            <a:r>
              <a:rPr lang="en-US" sz="2800" dirty="0" smtClean="0">
                <a:solidFill>
                  <a:srgbClr val="1740C3"/>
                </a:solidFill>
                <a:ea typeface="ＭＳ Ｐゴシック"/>
                <a:cs typeface="ＭＳ Ｐゴシック"/>
              </a:rPr>
              <a:t>(cont.)</a:t>
            </a:r>
            <a:endParaRPr lang="en-US" sz="2800" dirty="0">
              <a:solidFill>
                <a:srgbClr val="1740C3"/>
              </a:solidFill>
              <a:ea typeface="ＭＳ Ｐゴシック"/>
              <a:cs typeface="ＭＳ Ｐゴシック"/>
            </a:endParaRPr>
          </a:p>
        </p:txBody>
      </p:sp>
      <p:sp>
        <p:nvSpPr>
          <p:cNvPr id="3" name="Content Placeholder 2"/>
          <p:cNvSpPr>
            <a:spLocks noGrp="1"/>
          </p:cNvSpPr>
          <p:nvPr>
            <p:ph idx="1"/>
          </p:nvPr>
        </p:nvSpPr>
        <p:spPr>
          <a:xfrm>
            <a:off x="788095" y="1310576"/>
            <a:ext cx="8276897" cy="4328069"/>
          </a:xfrm>
        </p:spPr>
        <p:txBody>
          <a:bodyPr/>
          <a:lstStyle/>
          <a:p>
            <a:r>
              <a:rPr lang="en-US" sz="2200" dirty="0"/>
              <a:t> </a:t>
            </a:r>
            <a:r>
              <a:rPr lang="en-US" sz="2200" dirty="0" smtClean="0"/>
              <a:t>In </a:t>
            </a:r>
            <a:r>
              <a:rPr lang="en-US" sz="2200" dirty="0"/>
              <a:t>Project Summary Table – ‘Total Funding’ should be the total amount of the grant AND how much of that total you are responsible for.</a:t>
            </a:r>
          </a:p>
          <a:p>
            <a:r>
              <a:rPr lang="en-US" sz="2200" dirty="0"/>
              <a:t> Tables should be </a:t>
            </a:r>
            <a:r>
              <a:rPr lang="en-US" sz="2200" dirty="0" smtClean="0"/>
              <a:t>concise</a:t>
            </a:r>
            <a:r>
              <a:rPr lang="en-US" sz="2200" dirty="0" smtClean="0"/>
              <a:t>; </a:t>
            </a:r>
            <a:r>
              <a:rPr lang="en-US" sz="2200" dirty="0"/>
              <a:t>i.e. do not list every phone call and every date; every blog or tweet</a:t>
            </a:r>
            <a:r>
              <a:rPr lang="en-US" sz="2200" dirty="0" smtClean="0"/>
              <a:t>, ensure </a:t>
            </a:r>
            <a:r>
              <a:rPr lang="en-US" sz="2200" dirty="0"/>
              <a:t>activities that are important are listed.</a:t>
            </a:r>
          </a:p>
          <a:p>
            <a:r>
              <a:rPr lang="en-US" sz="2200" dirty="0" smtClean="0"/>
              <a:t>Neglecting to i</a:t>
            </a:r>
            <a:r>
              <a:rPr lang="en-US" sz="2200" dirty="0" smtClean="0"/>
              <a:t>dentify </a:t>
            </a:r>
            <a:r>
              <a:rPr lang="en-US" sz="2200" dirty="0"/>
              <a:t>your role in narratives and tables.</a:t>
            </a:r>
          </a:p>
          <a:p>
            <a:r>
              <a:rPr lang="en-US" sz="2200" dirty="0"/>
              <a:t>Articulate ‘Outcomes’ and ‘Impacts’ after each theme, or program/project within the theme, not as one list at the end.</a:t>
            </a:r>
          </a:p>
          <a:p>
            <a:r>
              <a:rPr lang="en-US" sz="2200" dirty="0"/>
              <a:t>Not utilizing the E-Book format to help ensure a successful review.</a:t>
            </a:r>
          </a:p>
          <a:p>
            <a:pPr marL="0" indent="0">
              <a:buNone/>
            </a:pPr>
            <a:endParaRPr lang="en-US" dirty="0"/>
          </a:p>
        </p:txBody>
      </p:sp>
    </p:spTree>
    <p:extLst>
      <p:ext uri="{BB962C8B-B14F-4D97-AF65-F5344CB8AC3E}">
        <p14:creationId xmlns:p14="http://schemas.microsoft.com/office/powerpoint/2010/main" val="503541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840658" y="207932"/>
            <a:ext cx="7403690" cy="646112"/>
          </a:xfrm>
          <a:prstGeom prst="rect">
            <a:avLst/>
          </a:prstGeom>
          <a:noFill/>
          <a:ln w="9525">
            <a:noFill/>
            <a:miter lim="800000"/>
            <a:headEnd/>
            <a:tailEnd/>
          </a:ln>
        </p:spPr>
        <p:txBody>
          <a:bodyPr wrap="square">
            <a:spAutoFit/>
          </a:bodyPr>
          <a:lstStyle/>
          <a:p>
            <a:pPr algn="ctr">
              <a:defRPr/>
            </a:pPr>
            <a:r>
              <a:rPr lang="en-US" sz="3600" dirty="0" smtClean="0">
                <a:solidFill>
                  <a:srgbClr val="363ACA"/>
                </a:solidFill>
                <a:latin typeface="+mj-lt"/>
                <a:ea typeface="ＭＳ Ｐゴシック"/>
                <a:cs typeface="ＭＳ Ｐゴシック"/>
              </a:rPr>
              <a:t>Tips for Writing Your PR</a:t>
            </a:r>
            <a:endParaRPr lang="en-US" sz="3600" dirty="0">
              <a:solidFill>
                <a:srgbClr val="363ACA"/>
              </a:solidFill>
              <a:latin typeface="+mj-lt"/>
              <a:ea typeface="ＭＳ Ｐゴシック"/>
              <a:cs typeface="ＭＳ Ｐゴシック"/>
            </a:endParaRPr>
          </a:p>
        </p:txBody>
      </p:sp>
      <p:sp>
        <p:nvSpPr>
          <p:cNvPr id="36867" name="Rectangle 9"/>
          <p:cNvSpPr>
            <a:spLocks noChangeArrowheads="1"/>
          </p:cNvSpPr>
          <p:nvPr/>
        </p:nvSpPr>
        <p:spPr bwMode="auto">
          <a:xfrm>
            <a:off x="299545" y="939145"/>
            <a:ext cx="8655267" cy="5401479"/>
          </a:xfrm>
          <a:prstGeom prst="rect">
            <a:avLst/>
          </a:prstGeom>
          <a:noFill/>
          <a:ln w="9525">
            <a:noFill/>
            <a:miter lim="800000"/>
            <a:headEnd/>
            <a:tailEnd/>
          </a:ln>
        </p:spPr>
        <p:txBody>
          <a:bodyPr wrap="square">
            <a:spAutoFit/>
          </a:bodyPr>
          <a:lstStyle/>
          <a:p>
            <a:pPr>
              <a:spcAft>
                <a:spcPts val="600"/>
              </a:spcAft>
            </a:pPr>
            <a:r>
              <a:rPr lang="en-US" sz="2300" dirty="0">
                <a:latin typeface="+mj-lt"/>
              </a:rPr>
              <a:t>Make sure you highlight your activities that support UC ANR’s visibility and effectiveness such </a:t>
            </a:r>
            <a:r>
              <a:rPr lang="en-US" sz="2300" dirty="0" smtClean="0">
                <a:latin typeface="+mj-lt"/>
              </a:rPr>
              <a:t>as:</a:t>
            </a:r>
            <a:endParaRPr lang="en-US" sz="2300" dirty="0">
              <a:latin typeface="+mj-lt"/>
            </a:endParaRPr>
          </a:p>
          <a:p>
            <a:pPr marL="457200" indent="-457200">
              <a:spcAft>
                <a:spcPts val="600"/>
              </a:spcAft>
              <a:buFont typeface="Arial" panose="020B0604020202020204" pitchFamily="34" charset="0"/>
              <a:buChar char="•"/>
            </a:pPr>
            <a:r>
              <a:rPr lang="en-US" sz="2300" dirty="0" smtClean="0">
                <a:latin typeface="+mj-lt"/>
              </a:rPr>
              <a:t>Successful </a:t>
            </a:r>
            <a:r>
              <a:rPr lang="en-US" sz="2300" dirty="0">
                <a:latin typeface="+mj-lt"/>
              </a:rPr>
              <a:t>collaborations (internal and external)</a:t>
            </a:r>
          </a:p>
          <a:p>
            <a:pPr marL="457200" lvl="0" indent="-457200">
              <a:spcAft>
                <a:spcPts val="600"/>
              </a:spcAft>
              <a:buFont typeface="Arial" panose="020B0604020202020204" pitchFamily="34" charset="0"/>
              <a:buChar char="•"/>
            </a:pPr>
            <a:r>
              <a:rPr lang="en-US" sz="2300" dirty="0">
                <a:latin typeface="+mj-lt"/>
              </a:rPr>
              <a:t>Mentoring of colleagues (formal and informal)</a:t>
            </a:r>
          </a:p>
          <a:p>
            <a:pPr marL="457200" lvl="0" indent="-457200">
              <a:spcAft>
                <a:spcPts val="600"/>
              </a:spcAft>
              <a:buFont typeface="Arial" panose="020B0604020202020204" pitchFamily="34" charset="0"/>
              <a:buChar char="•"/>
            </a:pPr>
            <a:r>
              <a:rPr lang="en-US" sz="2300" dirty="0">
                <a:latin typeface="+mj-lt"/>
              </a:rPr>
              <a:t>Efforts to strengthen the UC ANR network </a:t>
            </a:r>
            <a:r>
              <a:rPr lang="en-US" sz="2300" dirty="0" smtClean="0">
                <a:latin typeface="+mj-lt"/>
              </a:rPr>
              <a:t>(also referred to as the “continuum”)</a:t>
            </a:r>
            <a:endParaRPr lang="en-US" sz="2300" dirty="0">
              <a:latin typeface="+mj-lt"/>
            </a:endParaRPr>
          </a:p>
          <a:p>
            <a:pPr marL="457200" lvl="0" indent="-457200">
              <a:spcAft>
                <a:spcPts val="600"/>
              </a:spcAft>
              <a:buFont typeface="Arial" panose="020B0604020202020204" pitchFamily="34" charset="0"/>
              <a:buChar char="•"/>
            </a:pPr>
            <a:r>
              <a:rPr lang="en-US" sz="2300" dirty="0">
                <a:latin typeface="+mj-lt"/>
              </a:rPr>
              <a:t>Multi-county and/or multi-program assignments</a:t>
            </a:r>
          </a:p>
          <a:p>
            <a:pPr marL="457200" lvl="0" indent="-457200">
              <a:spcAft>
                <a:spcPts val="600"/>
              </a:spcAft>
              <a:buFont typeface="Arial" panose="020B0604020202020204" pitchFamily="34" charset="0"/>
              <a:buChar char="•"/>
            </a:pPr>
            <a:r>
              <a:rPr lang="en-US" sz="2300" dirty="0">
                <a:latin typeface="+mj-lt"/>
              </a:rPr>
              <a:t>Leadership roles</a:t>
            </a:r>
          </a:p>
          <a:p>
            <a:pPr marL="457200" lvl="0" indent="-457200">
              <a:spcAft>
                <a:spcPts val="600"/>
              </a:spcAft>
              <a:buFont typeface="Arial" panose="020B0604020202020204" pitchFamily="34" charset="0"/>
              <a:buChar char="•"/>
            </a:pPr>
            <a:r>
              <a:rPr lang="en-US" sz="2300" dirty="0">
                <a:latin typeface="+mj-lt"/>
              </a:rPr>
              <a:t>Advocacy efforts</a:t>
            </a:r>
          </a:p>
          <a:p>
            <a:pPr marL="457200" lvl="0" indent="-457200">
              <a:spcAft>
                <a:spcPts val="600"/>
              </a:spcAft>
              <a:buFont typeface="Arial" panose="020B0604020202020204" pitchFamily="34" charset="0"/>
              <a:buChar char="•"/>
            </a:pPr>
            <a:r>
              <a:rPr lang="en-US" sz="2300" dirty="0">
                <a:latin typeface="+mj-lt"/>
              </a:rPr>
              <a:t>Outreaching to clientele </a:t>
            </a:r>
            <a:r>
              <a:rPr lang="en-US" sz="2300" dirty="0" smtClean="0">
                <a:latin typeface="+mj-lt"/>
              </a:rPr>
              <a:t>using </a:t>
            </a:r>
            <a:r>
              <a:rPr lang="en-US" sz="2300" dirty="0">
                <a:latin typeface="+mj-lt"/>
              </a:rPr>
              <a:t>technologies such as social media, websites</a:t>
            </a:r>
            <a:r>
              <a:rPr lang="en-US" sz="2300" dirty="0" smtClean="0"/>
              <a:t>.</a:t>
            </a:r>
          </a:p>
          <a:p>
            <a:pPr marL="457200" lvl="0" indent="-457200">
              <a:spcAft>
                <a:spcPts val="600"/>
              </a:spcAft>
              <a:buFont typeface="Arial" panose="020B0604020202020204" pitchFamily="34" charset="0"/>
              <a:buChar char="•"/>
            </a:pPr>
            <a:r>
              <a:rPr lang="en-US" sz="2300" dirty="0" smtClean="0"/>
              <a:t>Only list activities and accomplishments in one section</a:t>
            </a:r>
            <a:endParaRPr lang="en-US" sz="2300" dirty="0"/>
          </a:p>
          <a:p>
            <a:pPr marL="457200" lvl="0" indent="-457200">
              <a:spcAft>
                <a:spcPts val="600"/>
              </a:spcAft>
              <a:buFont typeface="Arial" panose="020B0604020202020204" pitchFamily="34" charset="0"/>
              <a:buChar char="•"/>
            </a:pPr>
            <a:endParaRPr lang="en-US" altLang="en-US" sz="2400" dirty="0">
              <a:latin typeface="+mj-lt"/>
              <a:ea typeface="ＭＳ Ｐゴシック"/>
              <a:cs typeface="ＭＳ Ｐゴシック"/>
            </a:endParaRPr>
          </a:p>
        </p:txBody>
      </p:sp>
    </p:spTree>
    <p:extLst>
      <p:ext uri="{BB962C8B-B14F-4D97-AF65-F5344CB8AC3E}">
        <p14:creationId xmlns:p14="http://schemas.microsoft.com/office/powerpoint/2010/main" val="34558489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944879" y="-43859"/>
            <a:ext cx="7269481" cy="1143000"/>
          </a:xfrm>
        </p:spPr>
        <p:txBody>
          <a:bodyPr/>
          <a:lstStyle/>
          <a:p>
            <a:pPr>
              <a:defRPr/>
            </a:pPr>
            <a:r>
              <a:rPr lang="en-US" sz="3600" dirty="0" smtClean="0">
                <a:solidFill>
                  <a:srgbClr val="363ACA"/>
                </a:solidFill>
                <a:ea typeface="ＭＳ Ｐゴシック"/>
                <a:cs typeface="ＭＳ Ｐゴシック"/>
              </a:rPr>
              <a:t>Fostering Your Success</a:t>
            </a:r>
            <a:endParaRPr lang="en-US" sz="3600" dirty="0">
              <a:solidFill>
                <a:srgbClr val="363ACA"/>
              </a:solidFill>
              <a:ea typeface="ＭＳ Ｐゴシック"/>
              <a:cs typeface="ＭＳ Ｐゴシック"/>
            </a:endParaRPr>
          </a:p>
        </p:txBody>
      </p:sp>
      <p:sp>
        <p:nvSpPr>
          <p:cNvPr id="287747" name="Rectangle 3"/>
          <p:cNvSpPr>
            <a:spLocks noGrp="1" noChangeArrowheads="1"/>
          </p:cNvSpPr>
          <p:nvPr>
            <p:ph type="body" idx="4294967295"/>
          </p:nvPr>
        </p:nvSpPr>
        <p:spPr>
          <a:xfrm>
            <a:off x="814331" y="1279670"/>
            <a:ext cx="7772400" cy="4525963"/>
          </a:xfrm>
        </p:spPr>
        <p:txBody>
          <a:bodyPr rtlCol="0">
            <a:normAutofit/>
          </a:bodyPr>
          <a:lstStyle/>
          <a:p>
            <a:pPr fontAlgn="auto">
              <a:spcBef>
                <a:spcPts val="0"/>
              </a:spcBef>
              <a:spcAft>
                <a:spcPts val="1800"/>
              </a:spcAft>
              <a:buSzPct val="95000"/>
              <a:defRPr/>
            </a:pPr>
            <a:r>
              <a:rPr lang="en-US" sz="2400" dirty="0" smtClean="0"/>
              <a:t>An excellent presentation, along with high quality work, greatly helps your supervisor write a strong evaluation.</a:t>
            </a:r>
          </a:p>
          <a:p>
            <a:pPr marL="403225" lvl="1" indent="-342900" fontAlgn="auto">
              <a:spcBef>
                <a:spcPts val="0"/>
              </a:spcBef>
              <a:spcAft>
                <a:spcPts val="1800"/>
              </a:spcAft>
              <a:buSzPct val="100000"/>
              <a:buFont typeface="Arial" panose="020B0604020202020204" pitchFamily="34" charset="0"/>
              <a:buChar char="•"/>
              <a:defRPr/>
            </a:pPr>
            <a:r>
              <a:rPr lang="en-US" sz="2400" dirty="0" smtClean="0"/>
              <a:t>The multi-disciplinary Ad Hoc Committee will benefit from a concise well-written PR that demonstrates the importance of your program outcomes and/or impacts.</a:t>
            </a:r>
          </a:p>
          <a:p>
            <a:pPr eaLnBrk="1" fontAlgn="auto" hangingPunct="1">
              <a:spcAft>
                <a:spcPts val="0"/>
              </a:spcAft>
              <a:buFont typeface="Wingdings" pitchFamily="2" charset="2"/>
              <a:buChar char="Ø"/>
              <a:defRPr/>
            </a:pPr>
            <a:endParaRPr lang="en-US" sz="3000" dirty="0" smtClean="0"/>
          </a:p>
          <a:p>
            <a:pPr eaLnBrk="1" fontAlgn="auto" hangingPunct="1">
              <a:spcAft>
                <a:spcPts val="0"/>
              </a:spcAft>
              <a:buFont typeface="Wingdings" pitchFamily="-111" charset="2"/>
              <a:buNone/>
              <a:defRPr/>
            </a:pPr>
            <a:r>
              <a:rPr lang="en-US" sz="3600" dirty="0" smtClean="0"/>
              <a:t>	</a:t>
            </a:r>
            <a:endParaRPr lang="en-US" sz="2800" dirty="0" smtClean="0"/>
          </a:p>
          <a:p>
            <a:pPr eaLnBrk="1" fontAlgn="auto" hangingPunct="1">
              <a:spcAft>
                <a:spcPts val="0"/>
              </a:spcAft>
              <a:buFont typeface="Wingdings" pitchFamily="-111" charset="2"/>
              <a:buChar char="n"/>
              <a:defRPr/>
            </a:pPr>
            <a:endParaRPr lang="en-US" dirty="0" smtClean="0"/>
          </a:p>
        </p:txBody>
      </p:sp>
    </p:spTree>
    <p:extLst>
      <p:ext uri="{BB962C8B-B14F-4D97-AF65-F5344CB8AC3E}">
        <p14:creationId xmlns:p14="http://schemas.microsoft.com/office/powerpoint/2010/main" val="18861814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57780"/>
            <a:ext cx="7315200" cy="1219200"/>
          </a:xfrm>
        </p:spPr>
        <p:txBody>
          <a:bodyPr/>
          <a:lstStyle/>
          <a:p>
            <a:pPr>
              <a:defRPr/>
            </a:pPr>
            <a:r>
              <a:rPr lang="en-US" sz="3600" dirty="0">
                <a:solidFill>
                  <a:srgbClr val="363ACA"/>
                </a:solidFill>
                <a:ea typeface="ＭＳ Ｐゴシック"/>
                <a:cs typeface="ＭＳ Ｐゴシック"/>
              </a:rPr>
              <a:t>General </a:t>
            </a:r>
            <a:r>
              <a:rPr lang="en-US" sz="3600" dirty="0" smtClean="0">
                <a:solidFill>
                  <a:srgbClr val="363ACA"/>
                </a:solidFill>
                <a:ea typeface="ＭＳ Ｐゴシック"/>
                <a:cs typeface="ＭＳ Ｐゴシック"/>
              </a:rPr>
              <a:t>Directions</a:t>
            </a:r>
            <a:endParaRPr lang="en-US" sz="3600" dirty="0">
              <a:solidFill>
                <a:srgbClr val="363ACA"/>
              </a:solidFill>
              <a:ea typeface="ＭＳ Ｐゴシック"/>
              <a:cs typeface="ＭＳ Ｐゴシック"/>
            </a:endParaRPr>
          </a:p>
        </p:txBody>
      </p:sp>
      <p:sp>
        <p:nvSpPr>
          <p:cNvPr id="25603" name="Rectangle 3"/>
          <p:cNvSpPr>
            <a:spLocks noGrp="1" noChangeArrowheads="1"/>
          </p:cNvSpPr>
          <p:nvPr>
            <p:ph type="body" idx="4294967295"/>
          </p:nvPr>
        </p:nvSpPr>
        <p:spPr>
          <a:xfrm>
            <a:off x="760290" y="1274434"/>
            <a:ext cx="7734584" cy="4389081"/>
          </a:xfrm>
        </p:spPr>
        <p:txBody>
          <a:bodyPr/>
          <a:lstStyle/>
          <a:p>
            <a:pPr>
              <a:spcBef>
                <a:spcPts val="0"/>
              </a:spcBef>
              <a:spcAft>
                <a:spcPts val="1800"/>
              </a:spcAft>
              <a:defRPr/>
            </a:pPr>
            <a:r>
              <a:rPr lang="en-US" sz="2400" dirty="0" smtClean="0"/>
              <a:t>Font: Times New Roman 11 or 12</a:t>
            </a:r>
          </a:p>
          <a:p>
            <a:pPr>
              <a:spcBef>
                <a:spcPts val="0"/>
              </a:spcBef>
              <a:spcAft>
                <a:spcPts val="1800"/>
              </a:spcAft>
              <a:defRPr/>
            </a:pPr>
            <a:r>
              <a:rPr lang="en-US" sz="2400" dirty="0" smtClean="0"/>
              <a:t>Margins: 1 inch all around</a:t>
            </a:r>
          </a:p>
          <a:p>
            <a:pPr>
              <a:spcBef>
                <a:spcPts val="0"/>
              </a:spcBef>
              <a:spcAft>
                <a:spcPts val="1800"/>
              </a:spcAft>
              <a:defRPr/>
            </a:pPr>
            <a:r>
              <a:rPr lang="en-US" sz="2400" dirty="0" smtClean="0"/>
              <a:t>Adhere to page limits </a:t>
            </a:r>
            <a:r>
              <a:rPr lang="en-US" sz="2000" dirty="0" smtClean="0">
                <a:solidFill>
                  <a:srgbClr val="FF0000"/>
                </a:solidFill>
              </a:rPr>
              <a:t>(10 page program summary narrative)</a:t>
            </a:r>
          </a:p>
          <a:p>
            <a:pPr>
              <a:spcBef>
                <a:spcPts val="0"/>
              </a:spcBef>
              <a:spcAft>
                <a:spcPts val="1800"/>
              </a:spcAft>
              <a:defRPr/>
            </a:pPr>
            <a:r>
              <a:rPr lang="en-US" sz="2400" dirty="0" smtClean="0"/>
              <a:t>Please refer to the E-Book found at </a:t>
            </a:r>
          </a:p>
          <a:p>
            <a:pPr marL="400050" lvl="1" indent="0">
              <a:spcBef>
                <a:spcPts val="0"/>
              </a:spcBef>
              <a:spcAft>
                <a:spcPts val="1800"/>
              </a:spcAft>
              <a:buNone/>
              <a:defRPr/>
            </a:pPr>
            <a:r>
              <a:rPr lang="en-US" sz="2400" dirty="0" smtClean="0">
                <a:solidFill>
                  <a:srgbClr val="363ACA"/>
                </a:solidFill>
                <a:hlinkClick r:id="rId3"/>
              </a:rPr>
              <a:t>http://ucanr.edu/academicpersonnel</a:t>
            </a:r>
            <a:r>
              <a:rPr lang="en-US" sz="2400" dirty="0"/>
              <a:t> </a:t>
            </a:r>
            <a:r>
              <a:rPr lang="en-US" sz="1400" dirty="0" smtClean="0"/>
              <a:t>(merit and promotion process and trainings)</a:t>
            </a:r>
            <a:endParaRPr lang="en-US" sz="1400" dirty="0"/>
          </a:p>
          <a:p>
            <a:pPr marL="0" indent="0" eaLnBrk="1" hangingPunct="1">
              <a:buFont typeface="Arial" charset="0"/>
              <a:buNone/>
              <a:tabLst>
                <a:tab pos="739775" algn="l"/>
              </a:tabLst>
              <a:defRPr/>
            </a:pPr>
            <a:r>
              <a:rPr lang="en-US" sz="2400" dirty="0" smtClean="0"/>
              <a:t>Tip:  Be kind to your readers – use a format that makes your PR readable.  Pay attention to required vs. suggested.</a:t>
            </a:r>
          </a:p>
          <a:p>
            <a:pPr eaLnBrk="1" hangingPunct="1">
              <a:buFont typeface="Wingdings" pitchFamily="2" charset="2"/>
              <a:buChar char="Ø"/>
              <a:defRPr/>
            </a:pPr>
            <a:endParaRPr lang="en-US" dirty="0" smtClean="0"/>
          </a:p>
          <a:p>
            <a:pPr eaLnBrk="1" hangingPunct="1">
              <a:buFont typeface="Wingdings" pitchFamily="2" charset="2"/>
              <a:buChar char="Ø"/>
              <a:defRPr/>
            </a:pPr>
            <a:endParaRPr lang="en-US" dirty="0" smtClean="0"/>
          </a:p>
        </p:txBody>
      </p:sp>
    </p:spTree>
    <p:extLst>
      <p:ext uri="{BB962C8B-B14F-4D97-AF65-F5344CB8AC3E}">
        <p14:creationId xmlns:p14="http://schemas.microsoft.com/office/powerpoint/2010/main" val="3527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00752" y="-11086"/>
            <a:ext cx="7356144" cy="1143000"/>
          </a:xfrm>
        </p:spPr>
        <p:txBody>
          <a:bodyPr rtlCol="0">
            <a:noAutofit/>
          </a:bodyPr>
          <a:lstStyle/>
          <a:p>
            <a:pPr eaLnBrk="1" fontAlgn="auto" hangingPunct="1">
              <a:spcAft>
                <a:spcPts val="0"/>
              </a:spcAft>
              <a:defRPr/>
            </a:pPr>
            <a:r>
              <a:rPr lang="en-US" sz="3200" dirty="0">
                <a:solidFill>
                  <a:srgbClr val="363ACA"/>
                </a:solidFill>
                <a:ea typeface="ＭＳ Ｐゴシック"/>
                <a:cs typeface="ＭＳ Ｐゴシック"/>
              </a:rPr>
              <a:t>Definitions to Help </a:t>
            </a:r>
            <a:br>
              <a:rPr lang="en-US" sz="3200" dirty="0">
                <a:solidFill>
                  <a:srgbClr val="363ACA"/>
                </a:solidFill>
                <a:ea typeface="ＭＳ Ｐゴシック"/>
                <a:cs typeface="ＭＳ Ｐゴシック"/>
              </a:rPr>
            </a:br>
            <a:r>
              <a:rPr lang="en-US" sz="3200" dirty="0">
                <a:solidFill>
                  <a:srgbClr val="363ACA"/>
                </a:solidFill>
                <a:ea typeface="ＭＳ Ｐゴシック"/>
                <a:cs typeface="ＭＳ Ｐゴシック"/>
              </a:rPr>
              <a:t>Develop a Thematic PR Format </a:t>
            </a:r>
          </a:p>
        </p:txBody>
      </p:sp>
      <p:sp>
        <p:nvSpPr>
          <p:cNvPr id="3" name="Content Placeholder 2"/>
          <p:cNvSpPr>
            <a:spLocks noGrp="1"/>
          </p:cNvSpPr>
          <p:nvPr>
            <p:ph idx="4294967295"/>
          </p:nvPr>
        </p:nvSpPr>
        <p:spPr>
          <a:xfrm>
            <a:off x="479353" y="1115696"/>
            <a:ext cx="8491225" cy="4899546"/>
          </a:xfrm>
        </p:spPr>
        <p:txBody>
          <a:bodyPr rtlCol="0">
            <a:noAutofit/>
          </a:bodyPr>
          <a:lstStyle/>
          <a:p>
            <a:pPr fontAlgn="auto">
              <a:spcBef>
                <a:spcPts val="0"/>
              </a:spcBef>
              <a:spcAft>
                <a:spcPts val="600"/>
              </a:spcAft>
              <a:defRPr/>
            </a:pPr>
            <a:r>
              <a:rPr lang="en-US" sz="2000" b="1" dirty="0" smtClean="0"/>
              <a:t>Theme</a:t>
            </a:r>
            <a:r>
              <a:rPr lang="en-US" sz="2000" dirty="0" smtClean="0"/>
              <a:t>:  your program focus; subject matter expertise; etc. </a:t>
            </a:r>
            <a:r>
              <a:rPr lang="en-US" sz="2000" b="1" dirty="0" smtClean="0"/>
              <a:t> </a:t>
            </a:r>
            <a:r>
              <a:rPr lang="en-US" sz="2000" dirty="0" smtClean="0"/>
              <a:t>Themes may or may not relate to Strategic Initiatives (See E-Book for more detail).</a:t>
            </a:r>
            <a:endParaRPr lang="en-US" sz="2000" b="1" dirty="0" smtClean="0"/>
          </a:p>
          <a:p>
            <a:pPr fontAlgn="auto">
              <a:spcBef>
                <a:spcPts val="0"/>
              </a:spcBef>
              <a:spcAft>
                <a:spcPts val="600"/>
              </a:spcAft>
              <a:defRPr/>
            </a:pPr>
            <a:r>
              <a:rPr lang="en-US" sz="2000" b="1" dirty="0" smtClean="0"/>
              <a:t>Clientele</a:t>
            </a:r>
            <a:r>
              <a:rPr lang="en-US" sz="2000" dirty="0" smtClean="0"/>
              <a:t>: People or group of people that a program aims to serve.</a:t>
            </a:r>
          </a:p>
          <a:p>
            <a:pPr fontAlgn="auto">
              <a:spcBef>
                <a:spcPts val="0"/>
              </a:spcBef>
              <a:spcAft>
                <a:spcPts val="600"/>
              </a:spcAft>
              <a:defRPr/>
            </a:pPr>
            <a:r>
              <a:rPr lang="en-US" sz="2000" b="1" dirty="0" smtClean="0"/>
              <a:t>Goals: </a:t>
            </a:r>
            <a:r>
              <a:rPr lang="en-US" sz="2000" dirty="0" smtClean="0"/>
              <a:t>The purpose towards which an effort is directed.</a:t>
            </a:r>
          </a:p>
          <a:p>
            <a:pPr fontAlgn="auto">
              <a:spcBef>
                <a:spcPts val="0"/>
              </a:spcBef>
              <a:spcAft>
                <a:spcPts val="600"/>
              </a:spcAft>
              <a:tabLst>
                <a:tab pos="1146175" algn="l"/>
              </a:tabLst>
              <a:defRPr/>
            </a:pPr>
            <a:r>
              <a:rPr lang="en-US" sz="2000" b="1" dirty="0" smtClean="0"/>
              <a:t>Inputs:</a:t>
            </a:r>
            <a:r>
              <a:rPr lang="en-US" sz="2000" dirty="0" smtClean="0"/>
              <a:t> What we invest:  Faculty, staff, students, infrastructure, federal, state and private funds, time, knowledge, etc.  This step is often assumed and is not always articulated and is not required in DANRIS-X.</a:t>
            </a:r>
          </a:p>
          <a:p>
            <a:pPr fontAlgn="auto">
              <a:spcBef>
                <a:spcPts val="0"/>
              </a:spcBef>
              <a:spcAft>
                <a:spcPts val="600"/>
              </a:spcAft>
              <a:defRPr/>
            </a:pPr>
            <a:r>
              <a:rPr lang="en-US" sz="2000" b="1" dirty="0" smtClean="0"/>
              <a:t>Methods (Activities/Outputs)</a:t>
            </a:r>
            <a:r>
              <a:rPr lang="en-US" sz="2000" dirty="0" smtClean="0"/>
              <a:t>: Research/Creative and Extension activities to reach goals.  Products created through such activity (meetings, trainings, extension programs, curricula, webinars, publications, etc.).</a:t>
            </a:r>
          </a:p>
          <a:p>
            <a:pPr fontAlgn="auto">
              <a:spcBef>
                <a:spcPts val="0"/>
              </a:spcBef>
              <a:spcAft>
                <a:spcPts val="600"/>
              </a:spcAft>
              <a:tabLst>
                <a:tab pos="974725" algn="l"/>
                <a:tab pos="1547813" algn="l"/>
              </a:tabLst>
              <a:defRPr/>
            </a:pPr>
            <a:r>
              <a:rPr lang="en-US" sz="2000" b="1" dirty="0" smtClean="0"/>
              <a:t>Outcomes</a:t>
            </a:r>
            <a:r>
              <a:rPr lang="en-US" sz="2000" dirty="0" smtClean="0"/>
              <a:t>: Changed knowledge, attitudes, skills, behavior/practices  resulting from your efforts.</a:t>
            </a:r>
          </a:p>
          <a:p>
            <a:pPr fontAlgn="auto">
              <a:spcBef>
                <a:spcPts val="0"/>
              </a:spcBef>
              <a:spcAft>
                <a:spcPts val="600"/>
              </a:spcAft>
              <a:tabLst>
                <a:tab pos="1195388" algn="l"/>
              </a:tabLst>
              <a:defRPr/>
            </a:pPr>
            <a:r>
              <a:rPr lang="en-US" sz="2000" b="1" dirty="0" smtClean="0"/>
              <a:t>Impacts</a:t>
            </a:r>
            <a:r>
              <a:rPr lang="en-US" sz="2000" dirty="0" smtClean="0"/>
              <a:t>: Social/health, economic, environmental/physical benefits to individuals, organizations, populations, communities.</a:t>
            </a:r>
            <a:endParaRPr lang="en-US" sz="2000" dirty="0"/>
          </a:p>
        </p:txBody>
      </p:sp>
    </p:spTree>
    <p:extLst>
      <p:ext uri="{BB962C8B-B14F-4D97-AF65-F5344CB8AC3E}">
        <p14:creationId xmlns:p14="http://schemas.microsoft.com/office/powerpoint/2010/main" val="2719268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28600" y="42330"/>
            <a:ext cx="8915400" cy="990600"/>
          </a:xfrm>
        </p:spPr>
        <p:txBody>
          <a:bodyPr/>
          <a:lstStyle/>
          <a:p>
            <a:pPr fontAlgn="auto">
              <a:spcAft>
                <a:spcPts val="0"/>
              </a:spcAft>
              <a:defRPr/>
            </a:pPr>
            <a:r>
              <a:rPr lang="en-US" sz="3200" dirty="0">
                <a:solidFill>
                  <a:srgbClr val="363ACA"/>
                </a:solidFill>
                <a:ea typeface="ＭＳ Ｐゴシック"/>
                <a:cs typeface="ＭＳ Ｐゴシック"/>
              </a:rPr>
              <a:t>Another Way of Looking At One of Your Themes</a:t>
            </a:r>
          </a:p>
        </p:txBody>
      </p:sp>
      <p:sp>
        <p:nvSpPr>
          <p:cNvPr id="30723" name="Text Box 3"/>
          <p:cNvSpPr txBox="1">
            <a:spLocks noChangeArrowheads="1"/>
          </p:cNvSpPr>
          <p:nvPr/>
        </p:nvSpPr>
        <p:spPr bwMode="auto">
          <a:xfrm>
            <a:off x="266700" y="1770063"/>
            <a:ext cx="1371600" cy="469900"/>
          </a:xfrm>
          <a:prstGeom prst="rect">
            <a:avLst/>
          </a:prstGeom>
          <a:solidFill>
            <a:srgbClr val="E0E010"/>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a:ea typeface="ＭＳ Ｐゴシック" pitchFamily="34" charset="-128"/>
              </a:rPr>
              <a:t>INPUTS</a:t>
            </a:r>
            <a:endParaRPr lang="en-US" sz="2400">
              <a:latin typeface="Times New Roman" pitchFamily="18" charset="0"/>
              <a:ea typeface="ＭＳ Ｐゴシック" pitchFamily="34" charset="-128"/>
            </a:endParaRPr>
          </a:p>
        </p:txBody>
      </p:sp>
      <p:sp>
        <p:nvSpPr>
          <p:cNvPr id="30724" name="Text Box 4"/>
          <p:cNvSpPr txBox="1">
            <a:spLocks noChangeArrowheads="1"/>
          </p:cNvSpPr>
          <p:nvPr/>
        </p:nvSpPr>
        <p:spPr bwMode="auto">
          <a:xfrm>
            <a:off x="1828800" y="1770063"/>
            <a:ext cx="2971800" cy="461962"/>
          </a:xfrm>
          <a:prstGeom prst="rect">
            <a:avLst/>
          </a:prstGeom>
          <a:solidFill>
            <a:srgbClr val="5AFD49"/>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OUTPUTS</a:t>
            </a:r>
            <a:endParaRPr lang="en-US" sz="2400">
              <a:latin typeface="Times New Roman" pitchFamily="18" charset="0"/>
              <a:ea typeface="ＭＳ Ｐゴシック" pitchFamily="34" charset="-128"/>
            </a:endParaRPr>
          </a:p>
        </p:txBody>
      </p:sp>
      <p:sp>
        <p:nvSpPr>
          <p:cNvPr id="30725" name="Text Box 5"/>
          <p:cNvSpPr txBox="1">
            <a:spLocks noChangeArrowheads="1"/>
          </p:cNvSpPr>
          <p:nvPr/>
        </p:nvSpPr>
        <p:spPr bwMode="auto">
          <a:xfrm>
            <a:off x="5029200" y="1770063"/>
            <a:ext cx="3810000" cy="461962"/>
          </a:xfrm>
          <a:prstGeom prst="rect">
            <a:avLst/>
          </a:prstGeom>
          <a:solidFill>
            <a:srgbClr val="FF5A33"/>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OUTCOMES</a:t>
            </a:r>
            <a:endParaRPr lang="en-US" sz="2400">
              <a:latin typeface="Times New Roman" pitchFamily="18" charset="0"/>
              <a:ea typeface="ＭＳ Ｐゴシック" pitchFamily="34" charset="-128"/>
            </a:endParaRPr>
          </a:p>
        </p:txBody>
      </p:sp>
      <p:sp>
        <p:nvSpPr>
          <p:cNvPr id="30726" name="Text Box 6"/>
          <p:cNvSpPr txBox="1">
            <a:spLocks noChangeArrowheads="1"/>
          </p:cNvSpPr>
          <p:nvPr/>
        </p:nvSpPr>
        <p:spPr bwMode="auto">
          <a:xfrm>
            <a:off x="325438" y="2522538"/>
            <a:ext cx="1371600" cy="1169987"/>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Program Investments or Efforts</a:t>
            </a:r>
          </a:p>
        </p:txBody>
      </p:sp>
      <p:sp>
        <p:nvSpPr>
          <p:cNvPr id="30727" name="Text Box 7"/>
          <p:cNvSpPr txBox="1">
            <a:spLocks noChangeArrowheads="1"/>
          </p:cNvSpPr>
          <p:nvPr/>
        </p:nvSpPr>
        <p:spPr bwMode="auto">
          <a:xfrm>
            <a:off x="1865313" y="2568575"/>
            <a:ext cx="12954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Activities</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8" name="Text Box 8"/>
          <p:cNvSpPr txBox="1">
            <a:spLocks noChangeArrowheads="1"/>
          </p:cNvSpPr>
          <p:nvPr/>
        </p:nvSpPr>
        <p:spPr bwMode="auto">
          <a:xfrm>
            <a:off x="3429000" y="2568575"/>
            <a:ext cx="13716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Participation</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9" name="Text Box 9"/>
          <p:cNvSpPr txBox="1">
            <a:spLocks noChangeArrowheads="1"/>
          </p:cNvSpPr>
          <p:nvPr/>
        </p:nvSpPr>
        <p:spPr bwMode="auto">
          <a:xfrm>
            <a:off x="5048250" y="2568575"/>
            <a:ext cx="120015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Short</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0" name="Text Box 10"/>
          <p:cNvSpPr txBox="1">
            <a:spLocks noChangeArrowheads="1"/>
          </p:cNvSpPr>
          <p:nvPr/>
        </p:nvSpPr>
        <p:spPr bwMode="auto">
          <a:xfrm>
            <a:off x="6616700" y="2568575"/>
            <a:ext cx="11430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Medium</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1" name="AutoShape 11"/>
          <p:cNvSpPr>
            <a:spLocks noChangeArrowheads="1"/>
          </p:cNvSpPr>
          <p:nvPr/>
        </p:nvSpPr>
        <p:spPr bwMode="auto">
          <a:xfrm>
            <a:off x="1697038"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2" name="AutoShape 12"/>
          <p:cNvSpPr>
            <a:spLocks noChangeArrowheads="1"/>
          </p:cNvSpPr>
          <p:nvPr/>
        </p:nvSpPr>
        <p:spPr bwMode="auto">
          <a:xfrm>
            <a:off x="3200400" y="3082925"/>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3" name="AutoShape 13"/>
          <p:cNvSpPr>
            <a:spLocks noChangeArrowheads="1"/>
          </p:cNvSpPr>
          <p:nvPr/>
        </p:nvSpPr>
        <p:spPr bwMode="auto">
          <a:xfrm>
            <a:off x="48006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pPr algn="ctr" eaLnBrk="0" hangingPunct="0"/>
            <a:endParaRPr lang="en-US" sz="2400">
              <a:solidFill>
                <a:srgbClr val="0000FF"/>
              </a:solidFill>
              <a:latin typeface="Times New Roman" pitchFamily="18" charset="0"/>
            </a:endParaRPr>
          </a:p>
        </p:txBody>
      </p:sp>
      <p:sp>
        <p:nvSpPr>
          <p:cNvPr id="30734" name="AutoShape 14"/>
          <p:cNvSpPr>
            <a:spLocks noChangeArrowheads="1"/>
          </p:cNvSpPr>
          <p:nvPr/>
        </p:nvSpPr>
        <p:spPr bwMode="auto">
          <a:xfrm>
            <a:off x="6248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5" name="AutoShape 15"/>
          <p:cNvSpPr>
            <a:spLocks noChangeArrowheads="1"/>
          </p:cNvSpPr>
          <p:nvPr/>
        </p:nvSpPr>
        <p:spPr bwMode="auto">
          <a:xfrm>
            <a:off x="7772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6" name="Text Box 16"/>
          <p:cNvSpPr txBox="1">
            <a:spLocks noChangeArrowheads="1"/>
          </p:cNvSpPr>
          <p:nvPr/>
        </p:nvSpPr>
        <p:spPr bwMode="auto">
          <a:xfrm>
            <a:off x="457200" y="3776663"/>
            <a:ext cx="990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What we invest or do</a:t>
            </a:r>
            <a:endParaRPr lang="en-US" sz="1600">
              <a:latin typeface="Times New Roman" pitchFamily="18" charset="0"/>
              <a:ea typeface="ＭＳ Ｐゴシック" pitchFamily="34" charset="-128"/>
            </a:endParaRPr>
          </a:p>
        </p:txBody>
      </p:sp>
      <p:sp>
        <p:nvSpPr>
          <p:cNvPr id="30737" name="Text Box 17"/>
          <p:cNvSpPr txBox="1">
            <a:spLocks noChangeArrowheads="1"/>
          </p:cNvSpPr>
          <p:nvPr/>
        </p:nvSpPr>
        <p:spPr bwMode="auto">
          <a:xfrm>
            <a:off x="1697038" y="3776663"/>
            <a:ext cx="12747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Products or programs we create</a:t>
            </a:r>
          </a:p>
        </p:txBody>
      </p:sp>
      <p:sp>
        <p:nvSpPr>
          <p:cNvPr id="30738" name="Text Box 18"/>
          <p:cNvSpPr txBox="1">
            <a:spLocks noChangeArrowheads="1"/>
          </p:cNvSpPr>
          <p:nvPr/>
        </p:nvSpPr>
        <p:spPr bwMode="auto">
          <a:xfrm>
            <a:off x="3429000" y="3652838"/>
            <a:ext cx="122396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Who we reach</a:t>
            </a:r>
          </a:p>
        </p:txBody>
      </p:sp>
      <p:sp>
        <p:nvSpPr>
          <p:cNvPr id="30739" name="Text Box 19"/>
          <p:cNvSpPr txBox="1">
            <a:spLocks noChangeArrowheads="1"/>
          </p:cNvSpPr>
          <p:nvPr/>
        </p:nvSpPr>
        <p:spPr bwMode="auto">
          <a:xfrm>
            <a:off x="5105400" y="3733800"/>
            <a:ext cx="365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Information gained, behaviors changed, etc.</a:t>
            </a:r>
          </a:p>
        </p:txBody>
      </p:sp>
      <p:sp>
        <p:nvSpPr>
          <p:cNvPr id="30740" name="Text Box 20"/>
          <p:cNvSpPr txBox="1">
            <a:spLocks noChangeArrowheads="1"/>
          </p:cNvSpPr>
          <p:nvPr/>
        </p:nvSpPr>
        <p:spPr bwMode="auto">
          <a:xfrm>
            <a:off x="5029200" y="4479925"/>
            <a:ext cx="3848100" cy="1062038"/>
          </a:xfrm>
          <a:prstGeom prst="rect">
            <a:avLst/>
          </a:prstGeom>
          <a:solidFill>
            <a:srgbClr val="00B0F0"/>
          </a:solidFill>
          <a:ln>
            <a:noFill/>
          </a:ln>
          <a:effectLst>
            <a:outerShdw blurRad="50800" dist="38100" dir="2700000" algn="tl" rotWithShape="0">
              <a:prstClr val="black">
                <a:alpha val="40000"/>
              </a:prstClr>
            </a:outerShdw>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dirty="0">
                <a:solidFill>
                  <a:schemeClr val="bg1"/>
                </a:solidFill>
                <a:ea typeface="ＭＳ Ｐゴシック" pitchFamily="34" charset="-128"/>
              </a:rPr>
              <a:t>SO WHAT??</a:t>
            </a:r>
          </a:p>
          <a:p>
            <a:pPr algn="ctr">
              <a:spcBef>
                <a:spcPct val="50000"/>
              </a:spcBef>
            </a:pPr>
            <a:r>
              <a:rPr lang="en-US" dirty="0">
                <a:solidFill>
                  <a:schemeClr val="bg1"/>
                </a:solidFill>
                <a:ea typeface="ＭＳ Ｐゴシック" pitchFamily="34" charset="-128"/>
              </a:rPr>
              <a:t>What is the IMPACT or ANTICIPATED IMPACT?</a:t>
            </a:r>
            <a:endParaRPr lang="en-US" dirty="0">
              <a:solidFill>
                <a:schemeClr val="bg1"/>
              </a:solidFill>
              <a:latin typeface="Times New Roman" pitchFamily="18" charset="0"/>
              <a:ea typeface="ＭＳ Ｐゴシック" pitchFamily="34" charset="-128"/>
            </a:endParaRPr>
          </a:p>
        </p:txBody>
      </p:sp>
      <p:sp>
        <p:nvSpPr>
          <p:cNvPr id="30741" name="Text Box 21"/>
          <p:cNvSpPr txBox="1">
            <a:spLocks noChangeArrowheads="1"/>
          </p:cNvSpPr>
          <p:nvPr/>
        </p:nvSpPr>
        <p:spPr bwMode="auto">
          <a:xfrm>
            <a:off x="8001000" y="2498725"/>
            <a:ext cx="762000" cy="1277938"/>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600">
              <a:ea typeface="ＭＳ Ｐゴシック" pitchFamily="34" charset="-128"/>
            </a:endParaRPr>
          </a:p>
          <a:p>
            <a:pPr algn="ctr">
              <a:spcBef>
                <a:spcPct val="50000"/>
              </a:spcBef>
            </a:pPr>
            <a:r>
              <a:rPr lang="en-US" sz="1600">
                <a:ea typeface="ＭＳ Ｐゴシック" pitchFamily="34" charset="-128"/>
              </a:rPr>
              <a:t>Long-term</a:t>
            </a:r>
            <a:endParaRPr lang="en-US" sz="1400">
              <a:ea typeface="ＭＳ Ｐゴシック" pitchFamily="34" charset="-128"/>
            </a:endParaRPr>
          </a:p>
          <a:p>
            <a:pPr algn="ctr">
              <a:spcBef>
                <a:spcPct val="50000"/>
              </a:spcBef>
            </a:pPr>
            <a:endParaRPr lang="en-US" sz="1400">
              <a:ea typeface="ＭＳ Ｐゴシック" pitchFamily="34" charset="-128"/>
            </a:endParaRPr>
          </a:p>
        </p:txBody>
      </p:sp>
    </p:spTree>
    <p:extLst>
      <p:ext uri="{BB962C8B-B14F-4D97-AF65-F5344CB8AC3E}">
        <p14:creationId xmlns:p14="http://schemas.microsoft.com/office/powerpoint/2010/main" val="23992030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55342" y="216561"/>
            <a:ext cx="7807658"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363ACA"/>
                </a:solidFill>
                <a:latin typeface="+mj-lt"/>
                <a:ea typeface="ＭＳ Ｐゴシック"/>
                <a:cs typeface="ＭＳ Ｐゴシック"/>
              </a:rPr>
              <a:t>2 Separate Theme Examples- 4-HYDA</a:t>
            </a:r>
          </a:p>
        </p:txBody>
      </p:sp>
      <p:sp>
        <p:nvSpPr>
          <p:cNvPr id="31747"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97296" y="1260816"/>
            <a:ext cx="7807658" cy="4062651"/>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(Advisor 1)</a:t>
            </a:r>
          </a:p>
          <a:p>
            <a:pPr marL="800100" lvl="1" indent="-342900">
              <a:buFont typeface="Courier New" pitchFamily="49" charset="0"/>
              <a:buChar char="o"/>
              <a:defRPr/>
            </a:pPr>
            <a:r>
              <a:rPr lang="en-US" sz="2100" dirty="0">
                <a:latin typeface="+mj-lt"/>
                <a:ea typeface="ＭＳ Ｐゴシック"/>
                <a:cs typeface="ＭＳ Ｐゴシック"/>
              </a:rPr>
              <a:t>Promote Positive Youth Development</a:t>
            </a:r>
          </a:p>
          <a:p>
            <a:pPr marL="800100" lvl="1" indent="-342900">
              <a:buFont typeface="Courier New" pitchFamily="49" charset="0"/>
              <a:buChar char="o"/>
              <a:defRPr/>
            </a:pPr>
            <a:r>
              <a:rPr lang="en-US" sz="2100" dirty="0">
                <a:latin typeface="+mj-lt"/>
                <a:ea typeface="ＭＳ Ｐゴシック"/>
                <a:cs typeface="ＭＳ Ｐゴシック"/>
              </a:rPr>
              <a:t>Support Adolescent Leadership Development</a:t>
            </a:r>
          </a:p>
          <a:p>
            <a:pPr marL="800100" lvl="1" indent="-342900">
              <a:buFont typeface="Courier New" pitchFamily="49" charset="0"/>
              <a:buChar char="o"/>
              <a:defRPr/>
            </a:pPr>
            <a:r>
              <a:rPr lang="en-US" sz="2100" dirty="0">
                <a:latin typeface="+mj-lt"/>
                <a:ea typeface="ＭＳ Ｐゴシック"/>
                <a:cs typeface="ＭＳ Ｐゴシック"/>
              </a:rPr>
              <a:t>Volunteer Development</a:t>
            </a:r>
          </a:p>
          <a:p>
            <a:pPr marL="800100" lvl="1" indent="-342900">
              <a:buFont typeface="Courier New" pitchFamily="49" charset="0"/>
              <a:buChar char="o"/>
              <a:defRPr/>
            </a:pPr>
            <a:r>
              <a:rPr lang="en-US" sz="2100" dirty="0">
                <a:latin typeface="+mj-lt"/>
                <a:ea typeface="ＭＳ Ｐゴシック"/>
                <a:cs typeface="ＭＳ Ｐゴシック"/>
              </a:rPr>
              <a:t>Increase Science Literacy Among Youth</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(Advisor 2)</a:t>
            </a:r>
          </a:p>
          <a:p>
            <a:pPr marL="800100" lvl="1" indent="-342900">
              <a:buFont typeface="Courier New" pitchFamily="49" charset="0"/>
              <a:buChar char="o"/>
              <a:defRPr/>
            </a:pPr>
            <a:r>
              <a:rPr lang="en-US" sz="2100" dirty="0">
                <a:latin typeface="+mj-lt"/>
                <a:ea typeface="ＭＳ Ｐゴシック"/>
                <a:cs typeface="ＭＳ Ｐゴシック"/>
              </a:rPr>
              <a:t>Life Skills</a:t>
            </a:r>
          </a:p>
          <a:p>
            <a:pPr marL="800100" lvl="1" indent="-342900">
              <a:buFont typeface="Courier New" pitchFamily="49" charset="0"/>
              <a:buChar char="o"/>
              <a:defRPr/>
            </a:pPr>
            <a:r>
              <a:rPr lang="en-US" sz="2100" dirty="0">
                <a:latin typeface="+mj-lt"/>
                <a:ea typeface="ＭＳ Ｐゴシック"/>
                <a:cs typeface="ＭＳ Ｐゴシック"/>
              </a:rPr>
              <a:t>Adolescent Development</a:t>
            </a:r>
          </a:p>
          <a:p>
            <a:pPr marL="800100" lvl="1" indent="-342900">
              <a:buFont typeface="Courier New" pitchFamily="49" charset="0"/>
              <a:buChar char="o"/>
              <a:defRPr/>
            </a:pPr>
            <a:r>
              <a:rPr lang="en-US" sz="2100" dirty="0">
                <a:latin typeface="+mj-lt"/>
                <a:ea typeface="ＭＳ Ｐゴシック"/>
                <a:cs typeface="ＭＳ Ｐゴシック"/>
              </a:rPr>
              <a:t>Extension Education</a:t>
            </a:r>
          </a:p>
          <a:p>
            <a:pPr marL="800100" lvl="1" indent="-342900">
              <a:buFont typeface="Courier New" pitchFamily="49" charset="0"/>
              <a:buChar char="o"/>
              <a:defRPr/>
            </a:pPr>
            <a:r>
              <a:rPr lang="en-US" sz="2100" dirty="0">
                <a:latin typeface="+mj-lt"/>
                <a:ea typeface="ＭＳ Ｐゴシック"/>
                <a:cs typeface="ＭＳ Ｐゴシック"/>
              </a:rPr>
              <a:t>Science, Engineering and Technology</a:t>
            </a:r>
          </a:p>
          <a:p>
            <a:pPr marL="800100" lvl="1" indent="-342900">
              <a:buFont typeface="Courier New" pitchFamily="49" charset="0"/>
              <a:buChar char="o"/>
              <a:defRPr/>
            </a:pPr>
            <a:r>
              <a:rPr lang="en-US" sz="2100" dirty="0">
                <a:latin typeface="+mj-lt"/>
                <a:ea typeface="ＭＳ Ｐゴシック"/>
                <a:cs typeface="ＭＳ Ｐゴシック"/>
              </a:rPr>
              <a:t>Administrative </a:t>
            </a:r>
            <a:r>
              <a:rPr lang="en-US" sz="2100" dirty="0" smtClean="0">
                <a:latin typeface="+mj-lt"/>
                <a:ea typeface="ＭＳ Ｐゴシック"/>
                <a:cs typeface="ＭＳ Ｐゴシック"/>
              </a:rPr>
              <a:t>Leadership</a:t>
            </a:r>
            <a:endParaRPr lang="en-US" dirty="0">
              <a:ea typeface="ＭＳ Ｐゴシック"/>
              <a:cs typeface="ＭＳ Ｐゴシック"/>
            </a:endParaRPr>
          </a:p>
        </p:txBody>
      </p:sp>
    </p:spTree>
    <p:extLst>
      <p:ext uri="{BB962C8B-B14F-4D97-AF65-F5344CB8AC3E}">
        <p14:creationId xmlns:p14="http://schemas.microsoft.com/office/powerpoint/2010/main" val="22451612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873456" y="228919"/>
            <a:ext cx="7406944"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363ACA"/>
                </a:solidFill>
                <a:latin typeface="+mj-lt"/>
                <a:ea typeface="ＭＳ Ｐゴシック"/>
                <a:cs typeface="ＭＳ Ｐゴシック"/>
              </a:rPr>
              <a:t>Theme Examples - NFCS Advisor</a:t>
            </a:r>
          </a:p>
        </p:txBody>
      </p:sp>
      <p:sp>
        <p:nvSpPr>
          <p:cNvPr id="32771"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817011" y="1327682"/>
            <a:ext cx="7889543" cy="3785652"/>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kern="100" dirty="0">
                <a:latin typeface="+mj-lt"/>
                <a:ea typeface="ＭＳ Ｐゴシック"/>
                <a:cs typeface="ＭＳ Ｐゴシック"/>
              </a:rPr>
              <a:t>I expanded the scope of my activities in research, extension, and creative activity while at the same time ensuring I was strategically positioning my administrative and programmatic efforts in ways that integrated the local county needs with the UC ANR Strategic Vision: human nutritional status, child obesity, food safety, and food security. </a:t>
            </a:r>
          </a:p>
          <a:p>
            <a:pPr marL="342900" indent="-342900">
              <a:defRPr/>
            </a:pPr>
            <a:endParaRPr lang="en-US" sz="2000" kern="100"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Healthy Families and Communities Initiative</a:t>
            </a:r>
          </a:p>
          <a:p>
            <a:pPr marL="800100" lvl="1" indent="-342900">
              <a:buFont typeface="Courier New" pitchFamily="49" charset="0"/>
              <a:buChar char="o"/>
              <a:defRPr/>
            </a:pPr>
            <a:r>
              <a:rPr lang="en-US" sz="2000" dirty="0">
                <a:latin typeface="+mj-lt"/>
                <a:ea typeface="ＭＳ Ｐゴシック"/>
                <a:cs typeface="ＭＳ Ｐゴシック"/>
              </a:rPr>
              <a:t>Childhood Obesity</a:t>
            </a:r>
          </a:p>
          <a:p>
            <a:pPr marL="800100" lvl="1" indent="-342900">
              <a:buFont typeface="Courier New" pitchFamily="49" charset="0"/>
              <a:buChar char="o"/>
              <a:defRPr/>
            </a:pPr>
            <a:r>
              <a:rPr lang="en-US" sz="2000" dirty="0">
                <a:latin typeface="+mj-lt"/>
                <a:ea typeface="ＭＳ Ｐゴシック"/>
                <a:cs typeface="ＭＳ Ｐゴシック"/>
              </a:rPr>
              <a:t>Health Promotion</a:t>
            </a:r>
          </a:p>
          <a:p>
            <a:pPr marL="800100" lvl="1" indent="-342900">
              <a:buFont typeface="Courier New" pitchFamily="49" charset="0"/>
              <a:buChar char="o"/>
              <a:defRPr/>
            </a:pPr>
            <a:r>
              <a:rPr lang="en-US" sz="2000" dirty="0">
                <a:latin typeface="+mj-lt"/>
                <a:ea typeface="ＭＳ Ｐゴシック"/>
                <a:cs typeface="ＭＳ Ｐゴシック"/>
              </a:rPr>
              <a:t>Consumer Food Safety</a:t>
            </a:r>
          </a:p>
          <a:p>
            <a:pPr marL="800100" lvl="1" indent="-342900">
              <a:buFont typeface="Courier New" pitchFamily="49" charset="0"/>
              <a:buChar char="o"/>
              <a:defRPr/>
            </a:pPr>
            <a:r>
              <a:rPr lang="en-US" sz="2000" dirty="0">
                <a:latin typeface="+mj-lt"/>
                <a:ea typeface="ＭＳ Ｐゴシック"/>
                <a:cs typeface="ＭＳ Ｐゴシック"/>
              </a:rPr>
              <a:t>Food Security</a:t>
            </a:r>
            <a:endParaRPr lang="en-US" sz="2000" dirty="0">
              <a:solidFill>
                <a:srgbClr val="FF0000"/>
              </a:solidFill>
              <a:latin typeface="+mj-lt"/>
              <a:ea typeface="ＭＳ Ｐゴシック"/>
              <a:cs typeface="ＭＳ Ｐゴシック"/>
            </a:endParaRPr>
          </a:p>
          <a:p>
            <a:pPr marL="800100" lvl="1" indent="-342900">
              <a:buFont typeface="Courier New" pitchFamily="49" charset="0"/>
              <a:buChar char="o"/>
              <a:defRPr/>
            </a:pPr>
            <a:r>
              <a:rPr lang="en-US" sz="2000" dirty="0">
                <a:latin typeface="+mj-lt"/>
                <a:ea typeface="ＭＳ Ｐゴシック"/>
                <a:cs typeface="ＭＳ Ｐゴシック"/>
              </a:rPr>
              <a:t>Administrative </a:t>
            </a:r>
            <a:r>
              <a:rPr lang="en-US" sz="2000" dirty="0" smtClean="0">
                <a:latin typeface="+mj-lt"/>
                <a:ea typeface="ＭＳ Ｐゴシック"/>
                <a:cs typeface="ＭＳ Ｐゴシック"/>
              </a:rPr>
              <a:t>Leadership</a:t>
            </a:r>
            <a:endParaRPr lang="en-US" sz="2000" dirty="0">
              <a:ea typeface="ＭＳ Ｐゴシック"/>
              <a:cs typeface="ＭＳ Ｐゴシック"/>
            </a:endParaRPr>
          </a:p>
        </p:txBody>
      </p:sp>
    </p:spTree>
    <p:extLst>
      <p:ext uri="{BB962C8B-B14F-4D97-AF65-F5344CB8AC3E}">
        <p14:creationId xmlns:p14="http://schemas.microsoft.com/office/powerpoint/2010/main" val="948978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txBox="1">
            <a:spLocks noChangeArrowheads="1"/>
          </p:cNvSpPr>
          <p:nvPr/>
        </p:nvSpPr>
        <p:spPr bwMode="auto">
          <a:xfrm>
            <a:off x="899803" y="187325"/>
            <a:ext cx="7301553" cy="742950"/>
          </a:xfrm>
          <a:prstGeom prst="rect">
            <a:avLst/>
          </a:prstGeom>
          <a:noFill/>
          <a:ln w="9525">
            <a:noFill/>
            <a:miter lim="800000"/>
            <a:headEnd/>
            <a:tailEnd/>
          </a:ln>
        </p:spPr>
        <p:txBody>
          <a:bodyPr/>
          <a:lstStyle/>
          <a:p>
            <a:pPr algn="ctr">
              <a:defRPr/>
            </a:pPr>
            <a:r>
              <a:rPr lang="en-US" sz="4000" dirty="0">
                <a:solidFill>
                  <a:srgbClr val="1740C3"/>
                </a:solidFill>
                <a:latin typeface="+mj-lt"/>
                <a:ea typeface="ＭＳ Ｐゴシック"/>
                <a:cs typeface="ＭＳ Ｐゴシック"/>
              </a:rPr>
              <a:t>Presenters</a:t>
            </a:r>
          </a:p>
        </p:txBody>
      </p:sp>
      <p:sp>
        <p:nvSpPr>
          <p:cNvPr id="4" name="Rectangle 3"/>
          <p:cNvSpPr/>
          <p:nvPr/>
        </p:nvSpPr>
        <p:spPr>
          <a:xfrm>
            <a:off x="740416" y="1614231"/>
            <a:ext cx="7620326" cy="1808187"/>
          </a:xfrm>
          <a:prstGeom prst="rect">
            <a:avLst/>
          </a:prstGeom>
          <a:effectLst>
            <a:glow rad="635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pPr defTabSz="914400">
              <a:spcBef>
                <a:spcPts val="0"/>
              </a:spcBef>
              <a:spcAft>
                <a:spcPts val="1200"/>
              </a:spcAft>
              <a:buSzPct val="100000"/>
              <a:defRPr/>
            </a:pPr>
            <a:r>
              <a:rPr lang="en-US" sz="2900" kern="0" dirty="0" smtClean="0">
                <a:solidFill>
                  <a:srgbClr val="000000"/>
                </a:solidFill>
                <a:latin typeface="+mj-lt"/>
                <a:ea typeface="+mn-ea"/>
              </a:rPr>
              <a:t>	Chris Greer</a:t>
            </a:r>
            <a:br>
              <a:rPr lang="en-US" sz="2900" kern="0" dirty="0" smtClean="0">
                <a:solidFill>
                  <a:srgbClr val="000000"/>
                </a:solidFill>
                <a:latin typeface="+mj-lt"/>
                <a:ea typeface="+mn-ea"/>
              </a:rPr>
            </a:br>
            <a:r>
              <a:rPr lang="en-US" sz="2900" kern="0" dirty="0" smtClean="0">
                <a:solidFill>
                  <a:srgbClr val="000000"/>
                </a:solidFill>
                <a:latin typeface="+mj-lt"/>
                <a:ea typeface="+mn-ea"/>
              </a:rPr>
              <a:t>	</a:t>
            </a:r>
            <a:r>
              <a:rPr lang="en-US" sz="2400" kern="0" dirty="0" smtClean="0">
                <a:solidFill>
                  <a:srgbClr val="000000"/>
                </a:solidFill>
                <a:latin typeface="+mj-lt"/>
                <a:ea typeface="+mn-ea"/>
              </a:rPr>
              <a:t> Vice Provost of Cooperative Extension</a:t>
            </a:r>
            <a:endParaRPr lang="en-US" sz="2400" kern="0" dirty="0">
              <a:solidFill>
                <a:srgbClr val="000000"/>
              </a:solidFill>
              <a:latin typeface="+mj-lt"/>
              <a:ea typeface="+mn-ea"/>
            </a:endParaRPr>
          </a:p>
          <a:p>
            <a:pPr defTabSz="914400">
              <a:lnSpc>
                <a:spcPct val="150000"/>
              </a:lnSpc>
              <a:spcBef>
                <a:spcPts val="0"/>
              </a:spcBef>
              <a:spcAft>
                <a:spcPts val="1200"/>
              </a:spcAft>
              <a:buSzPct val="100000"/>
              <a:defRPr/>
            </a:pPr>
            <a:r>
              <a:rPr lang="en-US" sz="2900" kern="0" dirty="0" smtClean="0">
                <a:solidFill>
                  <a:srgbClr val="000000"/>
                </a:solidFill>
                <a:latin typeface="+mj-lt"/>
                <a:ea typeface="+mn-ea"/>
              </a:rPr>
              <a:t>	Assistance </a:t>
            </a:r>
            <a:r>
              <a:rPr lang="en-US" sz="2900" kern="0" dirty="0">
                <a:solidFill>
                  <a:srgbClr val="000000"/>
                </a:solidFill>
                <a:latin typeface="+mj-lt"/>
                <a:ea typeface="+mn-ea"/>
              </a:rPr>
              <a:t>from </a:t>
            </a:r>
            <a:r>
              <a:rPr lang="en-US" sz="2900" kern="0" dirty="0" smtClean="0">
                <a:solidFill>
                  <a:srgbClr val="000000"/>
                </a:solidFill>
                <a:latin typeface="+mj-lt"/>
                <a:ea typeface="+mn-ea"/>
              </a:rPr>
              <a:t>AAC </a:t>
            </a:r>
            <a:r>
              <a:rPr lang="en-US" sz="2900" kern="0" dirty="0">
                <a:solidFill>
                  <a:srgbClr val="000000"/>
                </a:solidFill>
                <a:latin typeface="+mj-lt"/>
                <a:ea typeface="+mn-ea"/>
              </a:rPr>
              <a:t>Personnel </a:t>
            </a:r>
            <a:r>
              <a:rPr lang="en-US" sz="2900" kern="0" dirty="0" smtClean="0">
                <a:solidFill>
                  <a:srgbClr val="000000"/>
                </a:solidFill>
                <a:latin typeface="+mj-lt"/>
                <a:ea typeface="+mn-ea"/>
              </a:rPr>
              <a:t>Committee</a:t>
            </a:r>
            <a:endParaRPr lang="en-US" sz="2900" kern="0" dirty="0">
              <a:solidFill>
                <a:srgbClr val="000000"/>
              </a:solidFill>
              <a:latin typeface="+mj-lt"/>
              <a:ea typeface="+mn-ea"/>
            </a:endParaRPr>
          </a:p>
        </p:txBody>
      </p:sp>
    </p:spTree>
    <p:extLst>
      <p:ext uri="{BB962C8B-B14F-4D97-AF65-F5344CB8AC3E}">
        <p14:creationId xmlns:p14="http://schemas.microsoft.com/office/powerpoint/2010/main" val="1893131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94983" y="210055"/>
            <a:ext cx="7213600" cy="646331"/>
          </a:xfrm>
          <a:prstGeom prst="rect">
            <a:avLst/>
          </a:prstGeom>
          <a:noFill/>
          <a:ln w="9525">
            <a:noFill/>
            <a:miter lim="800000"/>
            <a:headEnd/>
            <a:tailEnd/>
          </a:ln>
        </p:spPr>
        <p:txBody>
          <a:bodyPr>
            <a:spAutoFit/>
          </a:bodyPr>
          <a:lstStyle/>
          <a:p>
            <a:pPr algn="ctr" fontAlgn="auto">
              <a:spcAft>
                <a:spcPts val="0"/>
              </a:spcAft>
              <a:defRPr/>
            </a:pPr>
            <a:r>
              <a:rPr lang="en-US" sz="3600" dirty="0">
                <a:solidFill>
                  <a:srgbClr val="363ACA"/>
                </a:solidFill>
                <a:latin typeface="+mj-lt"/>
                <a:ea typeface="ＭＳ Ｐゴシック"/>
                <a:cs typeface="ＭＳ Ｐゴシック"/>
              </a:rPr>
              <a:t>Theme Examples – Agricultural</a:t>
            </a:r>
          </a:p>
        </p:txBody>
      </p:sp>
      <p:sp>
        <p:nvSpPr>
          <p:cNvPr id="33795"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63560" y="895577"/>
            <a:ext cx="7366000" cy="5016758"/>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dirty="0">
                <a:latin typeface="+mj-lt"/>
                <a:ea typeface="ＭＳ Ｐゴシック"/>
                <a:cs typeface="ＭＳ Ｐゴシック"/>
              </a:rPr>
              <a:t>My research and extension program is based on the major theme of interactions between plants and microorganisms.  Because of my interest, training and experience with plant pathology and microbial ecology, I focused my activities on three areas of plant-microbe interactions:</a:t>
            </a:r>
          </a:p>
          <a:p>
            <a:pPr marL="800100" lvl="1" indent="-342900">
              <a:buFont typeface="Courier New" pitchFamily="49" charset="0"/>
              <a:buChar char="o"/>
              <a:defRPr/>
            </a:pPr>
            <a:r>
              <a:rPr lang="en-US" sz="2000" dirty="0">
                <a:latin typeface="+mj-lt"/>
                <a:ea typeface="ＭＳ Ｐゴシック"/>
                <a:cs typeface="ＭＳ Ｐゴシック"/>
              </a:rPr>
              <a:t>Pathogens of plants (summary of 16 projects)</a:t>
            </a:r>
          </a:p>
          <a:p>
            <a:pPr marL="800100" lvl="1" indent="-342900">
              <a:buFont typeface="Courier New" pitchFamily="49" charset="0"/>
              <a:buChar char="o"/>
              <a:defRPr/>
            </a:pPr>
            <a:r>
              <a:rPr lang="en-US" sz="2000" dirty="0">
                <a:latin typeface="+mj-lt"/>
                <a:ea typeface="ＭＳ Ｐゴシック"/>
                <a:cs typeface="ＭＳ Ｐゴシック"/>
              </a:rPr>
              <a:t>Microbial ecology in strawberry (summary of 7 projects)</a:t>
            </a:r>
          </a:p>
          <a:p>
            <a:pPr marL="800100" lvl="1" indent="-342900">
              <a:buFont typeface="Courier New" pitchFamily="49" charset="0"/>
              <a:buChar char="o"/>
              <a:defRPr/>
            </a:pPr>
            <a:r>
              <a:rPr lang="en-US" sz="2000" dirty="0">
                <a:latin typeface="+mj-lt"/>
                <a:ea typeface="ＭＳ Ｐゴシック"/>
                <a:cs typeface="ＭＳ Ｐゴシック"/>
              </a:rPr>
              <a:t>Foodborne pathogens and ecology of </a:t>
            </a:r>
            <a:r>
              <a:rPr lang="en-US" sz="2000" i="1" dirty="0">
                <a:latin typeface="+mj-lt"/>
                <a:ea typeface="ＭＳ Ｐゴシック"/>
                <a:cs typeface="ＭＳ Ｐゴシック"/>
              </a:rPr>
              <a:t>E. coli. </a:t>
            </a:r>
            <a:r>
              <a:rPr lang="en-US" sz="2000" dirty="0">
                <a:latin typeface="+mj-lt"/>
                <a:ea typeface="ＭＳ Ｐゴシック"/>
                <a:cs typeface="ＭＳ Ｐゴシック"/>
              </a:rPr>
              <a:t>(summary of 2 projects</a:t>
            </a:r>
            <a:r>
              <a:rPr lang="en-US" sz="2000" dirty="0" smtClean="0">
                <a:latin typeface="+mj-lt"/>
                <a:ea typeface="ＭＳ Ｐゴシック"/>
                <a:cs typeface="ＭＳ Ｐゴシック"/>
              </a:rPr>
              <a:t>)</a:t>
            </a:r>
          </a:p>
          <a:p>
            <a:pPr lvl="1">
              <a:defRPr/>
            </a:pPr>
            <a:endParaRPr lang="en-US" sz="2000" i="1"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Sustainability and Viability of Agriculture:</a:t>
            </a:r>
          </a:p>
          <a:p>
            <a:pPr marL="800100" lvl="1" indent="-342900">
              <a:buFont typeface="Courier New" pitchFamily="49" charset="0"/>
              <a:buChar char="o"/>
              <a:defRPr/>
            </a:pPr>
            <a:r>
              <a:rPr lang="en-US" sz="2000" dirty="0">
                <a:latin typeface="+mj-lt"/>
                <a:ea typeface="ＭＳ Ｐゴシック"/>
                <a:cs typeface="ＭＳ Ｐゴシック"/>
              </a:rPr>
              <a:t>Sustainable Food Systems</a:t>
            </a:r>
          </a:p>
          <a:p>
            <a:pPr marL="800100" lvl="1" indent="-342900">
              <a:buFont typeface="Courier New" pitchFamily="49" charset="0"/>
              <a:buChar char="o"/>
              <a:defRPr/>
            </a:pPr>
            <a:r>
              <a:rPr lang="en-US" sz="2000" dirty="0">
                <a:latin typeface="+mj-lt"/>
                <a:ea typeface="ＭＳ Ｐゴシック"/>
                <a:cs typeface="ＭＳ Ｐゴシック"/>
              </a:rPr>
              <a:t>Science and Agriculture Literacy</a:t>
            </a:r>
          </a:p>
          <a:p>
            <a:pPr marL="800100" lvl="1" indent="-342900">
              <a:buFont typeface="Courier New" pitchFamily="49" charset="0"/>
              <a:buChar char="o"/>
              <a:defRPr/>
            </a:pPr>
            <a:r>
              <a:rPr lang="en-US" sz="2000" dirty="0">
                <a:latin typeface="+mj-lt"/>
                <a:ea typeface="ＭＳ Ｐゴシック"/>
                <a:cs typeface="ＭＳ Ｐゴシック"/>
              </a:rPr>
              <a:t>Organic Crop Production</a:t>
            </a:r>
          </a:p>
          <a:p>
            <a:pPr marL="800100" lvl="1" indent="-342900">
              <a:buFont typeface="Courier New" pitchFamily="49" charset="0"/>
              <a:buChar char="o"/>
              <a:defRPr/>
            </a:pPr>
            <a:r>
              <a:rPr lang="en-US" sz="2000" dirty="0">
                <a:latin typeface="+mj-lt"/>
                <a:ea typeface="ＭＳ Ｐゴシック"/>
                <a:cs typeface="ＭＳ Ｐゴシック"/>
              </a:rPr>
              <a:t>Ag Productivity, Efficiency and Sustainability</a:t>
            </a:r>
          </a:p>
          <a:p>
            <a:pPr marL="800100" lvl="1" indent="-342900">
              <a:buFont typeface="Courier New" pitchFamily="49" charset="0"/>
              <a:buChar char="o"/>
              <a:defRPr/>
            </a:pPr>
            <a:r>
              <a:rPr lang="en-US" sz="2000" dirty="0">
                <a:latin typeface="+mj-lt"/>
                <a:ea typeface="ＭＳ Ｐゴシック"/>
                <a:cs typeface="ＭＳ Ｐゴシック"/>
              </a:rPr>
              <a:t>Waste </a:t>
            </a:r>
            <a:r>
              <a:rPr lang="en-US" sz="2000" dirty="0" smtClean="0">
                <a:latin typeface="+mj-lt"/>
                <a:ea typeface="ＭＳ Ｐゴシック"/>
                <a:cs typeface="ＭＳ Ｐゴシック"/>
              </a:rPr>
              <a:t>Management</a:t>
            </a:r>
            <a:endParaRPr lang="en-US" dirty="0">
              <a:ea typeface="ＭＳ Ｐゴシック"/>
              <a:cs typeface="ＭＳ Ｐゴシック"/>
            </a:endParaRPr>
          </a:p>
        </p:txBody>
      </p:sp>
    </p:spTree>
    <p:extLst>
      <p:ext uri="{BB962C8B-B14F-4D97-AF65-F5344CB8AC3E}">
        <p14:creationId xmlns:p14="http://schemas.microsoft.com/office/powerpoint/2010/main" val="37749656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14398" y="289809"/>
            <a:ext cx="7378699" cy="584775"/>
          </a:xfrm>
          <a:prstGeom prst="rect">
            <a:avLst/>
          </a:prstGeom>
          <a:noFill/>
          <a:ln w="9525">
            <a:noFill/>
            <a:miter lim="800000"/>
            <a:headEnd/>
            <a:tailEnd/>
          </a:ln>
        </p:spPr>
        <p:txBody>
          <a:bodyPr wrap="square">
            <a:spAutoFit/>
          </a:bodyPr>
          <a:lstStyle/>
          <a:p>
            <a:pPr algn="ctr" fontAlgn="auto">
              <a:spcAft>
                <a:spcPts val="0"/>
              </a:spcAft>
              <a:defRPr/>
            </a:pPr>
            <a:r>
              <a:rPr lang="en-US" sz="3200" dirty="0">
                <a:solidFill>
                  <a:srgbClr val="363ACA"/>
                </a:solidFill>
                <a:latin typeface="+mj-lt"/>
                <a:ea typeface="ＭＳ Ｐゴシック"/>
                <a:cs typeface="ＭＳ Ｐゴシック"/>
              </a:rPr>
              <a:t>Theme Examples – Natural Resources</a:t>
            </a:r>
          </a:p>
        </p:txBody>
      </p:sp>
      <p:sp>
        <p:nvSpPr>
          <p:cNvPr id="34819"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88272" y="1273516"/>
            <a:ext cx="7378699" cy="3677930"/>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Sustainable Ecosystems Initiative</a:t>
            </a:r>
          </a:p>
          <a:p>
            <a:pPr marL="800100" lvl="1" indent="-342900">
              <a:buFont typeface="Courier New" pitchFamily="49" charset="0"/>
              <a:buChar char="o"/>
              <a:defRPr/>
            </a:pPr>
            <a:r>
              <a:rPr lang="en-US" sz="2000" dirty="0">
                <a:latin typeface="+mj-lt"/>
                <a:ea typeface="ＭＳ Ｐゴシック"/>
                <a:cs typeface="ＭＳ Ｐゴシック"/>
              </a:rPr>
              <a:t>Sustainable Natural Ecosystems</a:t>
            </a:r>
          </a:p>
          <a:p>
            <a:pPr marL="800100" lvl="1" indent="-342900">
              <a:buFont typeface="Courier New" pitchFamily="49" charset="0"/>
              <a:buChar char="o"/>
              <a:defRPr/>
            </a:pPr>
            <a:r>
              <a:rPr lang="en-US" sz="2000" dirty="0">
                <a:latin typeface="+mj-lt"/>
                <a:ea typeface="ＭＳ Ｐゴシック"/>
                <a:cs typeface="ＭＳ Ｐゴシック"/>
              </a:rPr>
              <a:t>Sustainable Natural Resources</a:t>
            </a:r>
          </a:p>
          <a:p>
            <a:pPr marL="800100" lvl="1" indent="-342900">
              <a:buFont typeface="Courier New" pitchFamily="49" charset="0"/>
              <a:buChar char="o"/>
              <a:defRPr/>
            </a:pPr>
            <a:r>
              <a:rPr lang="en-US" sz="2000" dirty="0">
                <a:latin typeface="+mj-lt"/>
                <a:ea typeface="ＭＳ Ｐゴシック"/>
                <a:cs typeface="ＭＳ Ｐゴシック"/>
              </a:rPr>
              <a:t>Water Quality, Quantity and Security</a:t>
            </a:r>
          </a:p>
          <a:p>
            <a:pPr marL="800100" lvl="1" indent="-342900">
              <a:buFont typeface="Courier New" pitchFamily="49" charset="0"/>
              <a:buChar char="o"/>
              <a:defRPr/>
            </a:pPr>
            <a:r>
              <a:rPr lang="en-US" sz="2000" dirty="0">
                <a:latin typeface="+mj-lt"/>
                <a:ea typeface="ＭＳ Ｐゴシック"/>
                <a:cs typeface="ＭＳ Ｐゴシック"/>
              </a:rPr>
              <a:t>Water Conservation and Irrigation Quality</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Example of a more narrowly focused Natural Resources Theme(s)</a:t>
            </a:r>
          </a:p>
          <a:p>
            <a:pPr marL="800100" lvl="1" indent="-342900">
              <a:buFont typeface="Courier New" pitchFamily="49" charset="0"/>
              <a:buChar char="o"/>
              <a:defRPr/>
            </a:pPr>
            <a:r>
              <a:rPr lang="en-US" sz="2000" dirty="0">
                <a:latin typeface="+mj-lt"/>
                <a:ea typeface="ＭＳ Ｐゴシック"/>
                <a:cs typeface="ＭＳ Ｐゴシック"/>
              </a:rPr>
              <a:t>Landscape Management</a:t>
            </a:r>
          </a:p>
          <a:p>
            <a:pPr marL="1257300" lvl="2" indent="-342900">
              <a:buFont typeface="Wingdings" pitchFamily="2" charset="2"/>
              <a:buChar char="§"/>
              <a:defRPr/>
            </a:pPr>
            <a:r>
              <a:rPr lang="en-US" sz="2000" dirty="0">
                <a:latin typeface="+mj-lt"/>
                <a:ea typeface="ＭＳ Ｐゴシック"/>
                <a:cs typeface="ＭＳ Ｐゴシック"/>
              </a:rPr>
              <a:t>Wildland/Urban Interface</a:t>
            </a:r>
          </a:p>
          <a:p>
            <a:pPr marL="1257300" lvl="2" indent="-342900">
              <a:buFont typeface="Wingdings" pitchFamily="2" charset="2"/>
              <a:buChar char="§"/>
              <a:defRPr/>
            </a:pPr>
            <a:r>
              <a:rPr lang="en-US" sz="2000" dirty="0">
                <a:latin typeface="+mj-lt"/>
                <a:ea typeface="ＭＳ Ｐゴシック"/>
                <a:cs typeface="ＭＳ Ｐゴシック"/>
              </a:rPr>
              <a:t>Wildfire </a:t>
            </a:r>
            <a:r>
              <a:rPr lang="en-US" sz="2000" dirty="0" smtClean="0">
                <a:latin typeface="+mj-lt"/>
                <a:ea typeface="ＭＳ Ｐゴシック"/>
                <a:cs typeface="ＭＳ Ｐゴシック"/>
              </a:rPr>
              <a:t>Education</a:t>
            </a:r>
            <a:endParaRPr lang="en-US" dirty="0">
              <a:ea typeface="ＭＳ Ｐゴシック"/>
              <a:cs typeface="ＭＳ Ｐゴシック"/>
            </a:endParaRPr>
          </a:p>
        </p:txBody>
      </p:sp>
    </p:spTree>
    <p:extLst>
      <p:ext uri="{BB962C8B-B14F-4D97-AF65-F5344CB8AC3E}">
        <p14:creationId xmlns:p14="http://schemas.microsoft.com/office/powerpoint/2010/main" val="33773668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txBox="1">
            <a:spLocks/>
          </p:cNvSpPr>
          <p:nvPr/>
        </p:nvSpPr>
        <p:spPr bwMode="auto">
          <a:xfrm>
            <a:off x="900752" y="409432"/>
            <a:ext cx="732884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4000" dirty="0">
                <a:solidFill>
                  <a:srgbClr val="363ACA"/>
                </a:solidFill>
                <a:latin typeface="Calibri" pitchFamily="34" charset="0"/>
                <a:ea typeface="ＭＳ Ｐゴシック" pitchFamily="34" charset="-128"/>
              </a:rPr>
              <a:t>Theme Example </a:t>
            </a:r>
          </a:p>
          <a:p>
            <a:pPr algn="ctr" eaLnBrk="1" hangingPunct="1">
              <a:lnSpc>
                <a:spcPct val="80000"/>
              </a:lnSpc>
            </a:pPr>
            <a:r>
              <a:rPr lang="en-US" sz="2400" dirty="0">
                <a:solidFill>
                  <a:srgbClr val="363ACA"/>
                </a:solidFill>
                <a:latin typeface="Calibri" pitchFamily="34" charset="0"/>
                <a:ea typeface="ＭＳ Ｐゴシック" pitchFamily="34" charset="-128"/>
              </a:rPr>
              <a:t>(examples borrowed from UC Delivers)</a:t>
            </a:r>
            <a:br>
              <a:rPr lang="en-US" sz="2400" dirty="0">
                <a:solidFill>
                  <a:srgbClr val="363ACA"/>
                </a:solidFill>
                <a:latin typeface="Calibri" pitchFamily="34" charset="0"/>
                <a:ea typeface="ＭＳ Ｐゴシック" pitchFamily="34" charset="-128"/>
              </a:rPr>
            </a:br>
            <a:r>
              <a:rPr lang="en-US" sz="2400" dirty="0">
                <a:latin typeface="Calibri" pitchFamily="34" charset="0"/>
                <a:ea typeface="ＭＳ Ｐゴシック" pitchFamily="34" charset="-128"/>
              </a:rPr>
              <a:t> </a:t>
            </a:r>
          </a:p>
        </p:txBody>
      </p:sp>
      <p:sp>
        <p:nvSpPr>
          <p:cNvPr id="56323" name="Content Placeholder 3"/>
          <p:cNvSpPr txBox="1">
            <a:spLocks/>
          </p:cNvSpPr>
          <p:nvPr/>
        </p:nvSpPr>
        <p:spPr bwMode="auto">
          <a:xfrm>
            <a:off x="774632" y="1271282"/>
            <a:ext cx="7328847" cy="455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buFont typeface="Arial" charset="0"/>
              <a:buNone/>
            </a:pPr>
            <a:r>
              <a:rPr lang="en-US" sz="2400" dirty="0">
                <a:latin typeface="+mn-lt"/>
                <a:ea typeface="ＭＳ Ｐゴシック" pitchFamily="34" charset="-128"/>
              </a:rPr>
              <a:t>Conserving water in agricultural systems (Theme)</a:t>
            </a:r>
          </a:p>
          <a:p>
            <a:pPr marL="457200" indent="-457200" eaLnBrk="1" hangingPunct="1">
              <a:spcAft>
                <a:spcPts val="600"/>
              </a:spcAft>
              <a:buFont typeface="Arial" panose="020B0604020202020204" pitchFamily="34" charset="0"/>
              <a:buChar char="•"/>
            </a:pPr>
            <a:r>
              <a:rPr lang="en-US" sz="2400" b="1" dirty="0" smtClean="0">
                <a:latin typeface="+mn-lt"/>
                <a:ea typeface="ＭＳ Ｐゴシック" pitchFamily="34" charset="-128"/>
              </a:rPr>
              <a:t>Description </a:t>
            </a:r>
            <a:r>
              <a:rPr lang="en-US" sz="2400" b="1" dirty="0">
                <a:latin typeface="+mn-lt"/>
                <a:ea typeface="ＭＳ Ｐゴシック" pitchFamily="34" charset="-128"/>
              </a:rPr>
              <a:t>of Theme: </a:t>
            </a:r>
            <a:r>
              <a:rPr lang="en-US" sz="2400" dirty="0">
                <a:latin typeface="+mn-lt"/>
                <a:ea typeface="ＭＳ Ｐゴシック" pitchFamily="34" charset="-128"/>
              </a:rPr>
              <a:t>Water resources are severely limited in both volume and quality in CA. It is critical to assist clientele in conserving water resources and in improving agricultural uses of water. . . .</a:t>
            </a:r>
          </a:p>
          <a:p>
            <a:pPr marL="514350" indent="-514350" eaLnBrk="1" hangingPunct="1">
              <a:spcAft>
                <a:spcPts val="600"/>
              </a:spcAft>
              <a:buFont typeface="Arial" panose="020B0604020202020204" pitchFamily="34" charset="0"/>
              <a:buChar char="•"/>
            </a:pPr>
            <a:r>
              <a:rPr lang="en-US" sz="2400" b="1" dirty="0" smtClean="0">
                <a:latin typeface="+mn-lt"/>
                <a:ea typeface="ＭＳ Ｐゴシック" pitchFamily="34" charset="-128"/>
              </a:rPr>
              <a:t>Goal </a:t>
            </a:r>
            <a:r>
              <a:rPr lang="en-US" sz="2400" b="1" dirty="0">
                <a:latin typeface="+mn-lt"/>
                <a:ea typeface="ＭＳ Ｐゴシック" pitchFamily="34" charset="-128"/>
              </a:rPr>
              <a:t>to address theme: </a:t>
            </a:r>
            <a:r>
              <a:rPr lang="en-US" sz="2400" dirty="0">
                <a:latin typeface="+mn-lt"/>
                <a:ea typeface="ＭＳ Ｐゴシック" pitchFamily="34" charset="-128"/>
              </a:rPr>
              <a:t>Devise improved systems of irrigation and . .</a:t>
            </a:r>
          </a:p>
          <a:p>
            <a:pPr marL="514350" indent="-514350" eaLnBrk="1" hangingPunct="1">
              <a:spcAft>
                <a:spcPts val="600"/>
              </a:spcAft>
              <a:buFont typeface="Arial" panose="020B0604020202020204" pitchFamily="34" charset="0"/>
              <a:buChar char="•"/>
            </a:pPr>
            <a:r>
              <a:rPr lang="en-US" sz="2400" b="1" dirty="0" smtClean="0">
                <a:latin typeface="+mn-lt"/>
                <a:ea typeface="ＭＳ Ｐゴシック" pitchFamily="34" charset="-128"/>
              </a:rPr>
              <a:t>Research </a:t>
            </a:r>
            <a:r>
              <a:rPr lang="en-US" sz="2400" b="1" dirty="0">
                <a:latin typeface="+mn-lt"/>
                <a:ea typeface="ＭＳ Ｐゴシック" pitchFamily="34" charset="-128"/>
              </a:rPr>
              <a:t>projects: </a:t>
            </a:r>
            <a:r>
              <a:rPr lang="en-US" sz="2400" dirty="0">
                <a:latin typeface="+mn-lt"/>
                <a:ea typeface="ＭＳ Ｐゴシック" pitchFamily="34" charset="-128"/>
              </a:rPr>
              <a:t>New method for canopy shading measurements; erosion reduction in watersheds; vineyard cover crop and water usage; polymer additives reduce sediment and nutrient losses.</a:t>
            </a:r>
          </a:p>
        </p:txBody>
      </p:sp>
    </p:spTree>
    <p:extLst>
      <p:ext uri="{BB962C8B-B14F-4D97-AF65-F5344CB8AC3E}">
        <p14:creationId xmlns:p14="http://schemas.microsoft.com/office/powerpoint/2010/main" val="6073016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txBox="1">
            <a:spLocks/>
          </p:cNvSpPr>
          <p:nvPr/>
        </p:nvSpPr>
        <p:spPr bwMode="auto">
          <a:xfrm>
            <a:off x="900750" y="424992"/>
            <a:ext cx="748124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600" dirty="0">
                <a:solidFill>
                  <a:srgbClr val="363ACA"/>
                </a:solidFill>
                <a:latin typeface="Calibri" pitchFamily="34" charset="0"/>
                <a:ea typeface="ＭＳ Ｐゴシック" pitchFamily="34" charset="-128"/>
              </a:rPr>
              <a:t>Theme Example </a:t>
            </a:r>
            <a:r>
              <a:rPr lang="en-US" sz="2400" dirty="0">
                <a:solidFill>
                  <a:srgbClr val="363ACA"/>
                </a:solidFill>
                <a:latin typeface="Calibri" pitchFamily="34" charset="0"/>
                <a:ea typeface="ＭＳ Ｐゴシック" pitchFamily="34" charset="-128"/>
              </a:rPr>
              <a:t>(cont’d)</a:t>
            </a:r>
          </a:p>
          <a:p>
            <a:pPr algn="ctr" eaLnBrk="1" hangingPunct="1">
              <a:lnSpc>
                <a:spcPct val="80000"/>
              </a:lnSpc>
            </a:pPr>
            <a:r>
              <a:rPr lang="en-US" sz="2400" dirty="0">
                <a:solidFill>
                  <a:srgbClr val="363ACA"/>
                </a:solidFill>
                <a:latin typeface="Calibri" pitchFamily="34" charset="0"/>
                <a:ea typeface="ＭＳ Ｐゴシック" pitchFamily="34" charset="-128"/>
              </a:rPr>
              <a:t>(examples borrowed from UC Delivers) </a:t>
            </a:r>
          </a:p>
        </p:txBody>
      </p:sp>
      <p:sp>
        <p:nvSpPr>
          <p:cNvPr id="57347" name="Content Placeholder 2"/>
          <p:cNvSpPr txBox="1">
            <a:spLocks/>
          </p:cNvSpPr>
          <p:nvPr/>
        </p:nvSpPr>
        <p:spPr bwMode="auto">
          <a:xfrm>
            <a:off x="472971" y="1159847"/>
            <a:ext cx="8592207" cy="47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0"/>
              </a:spcBef>
              <a:spcAft>
                <a:spcPts val="1200"/>
              </a:spcAft>
              <a:buFont typeface="Arial" panose="020B0604020202020204" pitchFamily="34" charset="0"/>
              <a:buChar char="•"/>
            </a:pPr>
            <a:r>
              <a:rPr lang="en-US" sz="2300" b="1" dirty="0">
                <a:latin typeface="+mn-lt"/>
                <a:ea typeface="ＭＳ Ｐゴシック" pitchFamily="34" charset="-128"/>
              </a:rPr>
              <a:t>Role: </a:t>
            </a:r>
            <a:r>
              <a:rPr lang="en-US" sz="2300" dirty="0">
                <a:latin typeface="+mn-lt"/>
                <a:ea typeface="ＭＳ Ｐゴシック" pitchFamily="34" charset="-128"/>
              </a:rPr>
              <a:t>very brief description (your project summary table will provide the details).</a:t>
            </a:r>
          </a:p>
          <a:p>
            <a:pPr eaLnBrk="1" hangingPunct="1">
              <a:spcBef>
                <a:spcPts val="0"/>
              </a:spcBef>
              <a:spcAft>
                <a:spcPts val="1200"/>
              </a:spcAft>
              <a:buFont typeface="Arial" panose="020B0604020202020204" pitchFamily="34" charset="0"/>
              <a:buChar char="•"/>
            </a:pPr>
            <a:r>
              <a:rPr lang="en-US" sz="2300" b="1" dirty="0">
                <a:latin typeface="+mn-lt"/>
                <a:ea typeface="ＭＳ Ｐゴシック" pitchFamily="34" charset="-128"/>
              </a:rPr>
              <a:t>Inputs: </a:t>
            </a:r>
            <a:r>
              <a:rPr lang="en-US" sz="2300" dirty="0">
                <a:latin typeface="+mn-lt"/>
                <a:ea typeface="ＭＳ Ｐゴシック" pitchFamily="34" charset="-128"/>
              </a:rPr>
              <a:t>very brief description of your efforts.</a:t>
            </a:r>
            <a:endParaRPr lang="en-US" sz="2300" b="1" dirty="0">
              <a:latin typeface="+mn-lt"/>
              <a:ea typeface="ＭＳ Ｐゴシック" pitchFamily="34" charset="-128"/>
            </a:endParaRPr>
          </a:p>
          <a:p>
            <a:pPr eaLnBrk="1" hangingPunct="1">
              <a:spcBef>
                <a:spcPts val="0"/>
              </a:spcBef>
              <a:spcAft>
                <a:spcPts val="1200"/>
              </a:spcAft>
              <a:buFont typeface="Arial" panose="020B0604020202020204" pitchFamily="34" charset="0"/>
              <a:buChar char="•"/>
            </a:pPr>
            <a:r>
              <a:rPr lang="en-US" sz="2300" b="1" dirty="0">
                <a:latin typeface="+mn-lt"/>
                <a:ea typeface="ＭＳ Ｐゴシック" pitchFamily="34" charset="-128"/>
              </a:rPr>
              <a:t>Outputs: </a:t>
            </a:r>
            <a:r>
              <a:rPr lang="en-US" sz="2300" dirty="0">
                <a:latin typeface="+mn-lt"/>
                <a:ea typeface="ＭＳ Ｐゴシック" pitchFamily="34" charset="-128"/>
              </a:rPr>
              <a:t>Findings, publications, new methods and products, meetings, curricula, extension programs, etc.</a:t>
            </a:r>
          </a:p>
          <a:p>
            <a:pPr eaLnBrk="1" hangingPunct="1">
              <a:spcBef>
                <a:spcPts val="0"/>
              </a:spcBef>
              <a:spcAft>
                <a:spcPts val="1200"/>
              </a:spcAft>
              <a:buFont typeface="Arial" panose="020B0604020202020204" pitchFamily="34" charset="0"/>
              <a:buChar char="•"/>
            </a:pPr>
            <a:r>
              <a:rPr lang="en-US" sz="2300" b="1" dirty="0">
                <a:latin typeface="+mn-lt"/>
                <a:ea typeface="ＭＳ Ｐゴシック" pitchFamily="34" charset="-128"/>
              </a:rPr>
              <a:t>Extension: </a:t>
            </a:r>
            <a:r>
              <a:rPr lang="en-US" sz="2300" dirty="0">
                <a:latin typeface="+mn-lt"/>
                <a:ea typeface="ＭＳ Ｐゴシック" pitchFamily="34" charset="-128"/>
              </a:rPr>
              <a:t>Brief summary of extension activities related to outputs.  How did you extend your products/information to clientele?</a:t>
            </a:r>
          </a:p>
          <a:p>
            <a:pPr eaLnBrk="1" hangingPunct="1">
              <a:spcBef>
                <a:spcPts val="0"/>
              </a:spcBef>
              <a:spcAft>
                <a:spcPts val="1200"/>
              </a:spcAft>
              <a:buFont typeface="Arial" panose="020B0604020202020204" pitchFamily="34" charset="0"/>
              <a:buChar char="•"/>
            </a:pPr>
            <a:r>
              <a:rPr lang="en-US" sz="2300" b="1" dirty="0">
                <a:latin typeface="+mn-lt"/>
                <a:ea typeface="ＭＳ Ｐゴシック" pitchFamily="34" charset="-128"/>
              </a:rPr>
              <a:t>Outcomes/impacts as related to overall theme: </a:t>
            </a:r>
            <a:r>
              <a:rPr lang="en-US" sz="2300" dirty="0">
                <a:latin typeface="+mn-lt"/>
                <a:ea typeface="ＭＳ Ｐゴシック" pitchFamily="34" charset="-128"/>
              </a:rPr>
              <a:t>20 growers changed practices . . . . Runoff reduced in this watershed . . . . 12 growers used canopy measurement system and altered irrigation scheduling in this manner. . . </a:t>
            </a:r>
            <a:r>
              <a:rPr lang="en-US" sz="2300" dirty="0" smtClean="0">
                <a:latin typeface="+mn-lt"/>
                <a:ea typeface="ＭＳ Ｐゴシック" pitchFamily="34" charset="-128"/>
              </a:rPr>
              <a:t>Positive </a:t>
            </a:r>
            <a:r>
              <a:rPr lang="en-US" sz="2300" dirty="0">
                <a:latin typeface="+mn-lt"/>
                <a:ea typeface="ＭＳ Ｐゴシック" pitchFamily="34" charset="-128"/>
              </a:rPr>
              <a:t>impacts on long-term, broader environmental issues.</a:t>
            </a: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p:txBody>
      </p:sp>
    </p:spTree>
    <p:extLst>
      <p:ext uri="{BB962C8B-B14F-4D97-AF65-F5344CB8AC3E}">
        <p14:creationId xmlns:p14="http://schemas.microsoft.com/office/powerpoint/2010/main" val="4379289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715370" y="1304925"/>
            <a:ext cx="7772400" cy="2469906"/>
          </a:xfrm>
          <a:solidFill>
            <a:srgbClr val="009900"/>
          </a:solidFill>
          <a:ln>
            <a:solidFill>
              <a:srgbClr val="FF0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Questions about changes, general directions, format, or themes?</a:t>
            </a:r>
          </a:p>
        </p:txBody>
      </p:sp>
    </p:spTree>
    <p:extLst>
      <p:ext uri="{BB962C8B-B14F-4D97-AF65-F5344CB8AC3E}">
        <p14:creationId xmlns:p14="http://schemas.microsoft.com/office/powerpoint/2010/main" val="41006332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08660" y="279221"/>
            <a:ext cx="4249112" cy="584775"/>
          </a:xfrm>
          <a:prstGeom prst="rect">
            <a:avLst/>
          </a:prstGeom>
          <a:noFill/>
        </p:spPr>
        <p:txBody>
          <a:bodyPr wrap="none" rtlCol="0">
            <a:spAutoFit/>
          </a:bodyPr>
          <a:lstStyle/>
          <a:p>
            <a:pPr algn="ctr"/>
            <a:r>
              <a:rPr lang="en-US" sz="3200" dirty="0" smtClean="0">
                <a:solidFill>
                  <a:srgbClr val="0914FF"/>
                </a:solidFill>
              </a:rPr>
              <a:t>Full Title VI Expectations</a:t>
            </a:r>
            <a:endParaRPr lang="en-US" sz="3200" dirty="0">
              <a:solidFill>
                <a:srgbClr val="0914FF"/>
              </a:solidFill>
            </a:endParaRPr>
          </a:p>
        </p:txBody>
      </p:sp>
      <p:sp>
        <p:nvSpPr>
          <p:cNvPr id="4" name="TextBox 3"/>
          <p:cNvSpPr txBox="1"/>
          <p:nvPr/>
        </p:nvSpPr>
        <p:spPr>
          <a:xfrm>
            <a:off x="532430" y="1305034"/>
            <a:ext cx="8516994" cy="3631763"/>
          </a:xfrm>
          <a:prstGeom prst="rect">
            <a:avLst/>
          </a:prstGeom>
          <a:noFill/>
        </p:spPr>
        <p:txBody>
          <a:bodyPr wrap="square" rtlCol="0">
            <a:spAutoFit/>
          </a:bodyPr>
          <a:lstStyle/>
          <a:p>
            <a:pPr marL="285750" indent="-285750">
              <a:buFont typeface="Arial" panose="020B0604020202020204" pitchFamily="34" charset="0"/>
              <a:buChar char="•"/>
            </a:pPr>
            <a:r>
              <a:rPr lang="en-US" sz="2300" dirty="0" smtClean="0"/>
              <a:t>Advancement  may be granted when the Program Review dossier presents evidence of a balanced and outstanding program, </a:t>
            </a:r>
            <a:r>
              <a:rPr lang="en-US" sz="2300" b="1" dirty="0" smtClean="0"/>
              <a:t>and</a:t>
            </a:r>
            <a:r>
              <a:rPr lang="en-US" sz="2300" dirty="0" smtClean="0"/>
              <a:t> shows significant contributions and continuous growth in the four academic criteria over the individual’s entire career in the Full Title Rank.</a:t>
            </a:r>
          </a:p>
          <a:p>
            <a:endParaRPr lang="en-US" sz="2300" dirty="0" smtClean="0"/>
          </a:p>
          <a:p>
            <a:pPr marL="285750" indent="-285750">
              <a:buFont typeface="Arial" panose="020B0604020202020204" pitchFamily="34" charset="0"/>
              <a:buChar char="•"/>
            </a:pPr>
            <a:r>
              <a:rPr lang="en-US" sz="2300" dirty="0" smtClean="0"/>
              <a:t>At least three years of service in the preceding step are expected before advancement to Full Title, Step VI.</a:t>
            </a:r>
          </a:p>
          <a:p>
            <a:endParaRPr lang="en-US" sz="2300" dirty="0" smtClean="0"/>
          </a:p>
          <a:p>
            <a:pPr marL="285750" indent="-285750">
              <a:buFont typeface="Arial" panose="020B0604020202020204" pitchFamily="34" charset="0"/>
              <a:buChar char="•"/>
            </a:pPr>
            <a:r>
              <a:rPr lang="en-US" sz="2300" dirty="0" smtClean="0"/>
              <a:t>Advancement to Step VI is considered a promotion.</a:t>
            </a:r>
          </a:p>
        </p:txBody>
      </p:sp>
    </p:spTree>
    <p:extLst>
      <p:ext uri="{BB962C8B-B14F-4D97-AF65-F5344CB8AC3E}">
        <p14:creationId xmlns:p14="http://schemas.microsoft.com/office/powerpoint/2010/main" val="1597127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9900" y="126130"/>
            <a:ext cx="8401531" cy="1384995"/>
          </a:xfrm>
          <a:prstGeom prst="rect">
            <a:avLst/>
          </a:prstGeom>
          <a:noFill/>
        </p:spPr>
        <p:txBody>
          <a:bodyPr wrap="none" rtlCol="0">
            <a:spAutoFit/>
          </a:bodyPr>
          <a:lstStyle/>
          <a:p>
            <a:pPr algn="ctr"/>
            <a:r>
              <a:rPr lang="en-US" sz="2800" dirty="0" smtClean="0">
                <a:solidFill>
                  <a:srgbClr val="0914FF"/>
                </a:solidFill>
              </a:rPr>
              <a:t>Full Title VI Expectations, </a:t>
            </a:r>
            <a:r>
              <a:rPr lang="en-US" sz="2800" dirty="0" err="1" smtClean="0">
                <a:solidFill>
                  <a:srgbClr val="0914FF"/>
                </a:solidFill>
              </a:rPr>
              <a:t>con’t</a:t>
            </a:r>
            <a:r>
              <a:rPr lang="en-US" sz="2800" dirty="0" smtClean="0">
                <a:solidFill>
                  <a:srgbClr val="0914FF"/>
                </a:solidFill>
              </a:rPr>
              <a:t>.</a:t>
            </a:r>
          </a:p>
          <a:p>
            <a:pPr algn="ctr"/>
            <a:r>
              <a:rPr lang="en-US" sz="2800" dirty="0" smtClean="0">
                <a:solidFill>
                  <a:srgbClr val="0914FF"/>
                </a:solidFill>
              </a:rPr>
              <a:t>Extending Knowledge and Information/Applied Research</a:t>
            </a:r>
          </a:p>
          <a:p>
            <a:pPr algn="ctr"/>
            <a:r>
              <a:rPr lang="en-US" sz="2800" dirty="0" smtClean="0">
                <a:solidFill>
                  <a:srgbClr val="0914FF"/>
                </a:solidFill>
              </a:rPr>
              <a:t>and Creative Activity.</a:t>
            </a:r>
            <a:endParaRPr lang="en-US" sz="2800" dirty="0">
              <a:solidFill>
                <a:srgbClr val="0914FF"/>
              </a:solidFill>
            </a:endParaRPr>
          </a:p>
        </p:txBody>
      </p:sp>
      <p:sp>
        <p:nvSpPr>
          <p:cNvPr id="3" name="TextBox 2"/>
          <p:cNvSpPr txBox="1"/>
          <p:nvPr/>
        </p:nvSpPr>
        <p:spPr>
          <a:xfrm>
            <a:off x="533400" y="1622540"/>
            <a:ext cx="8794459" cy="4093428"/>
          </a:xfrm>
          <a:prstGeom prst="rect">
            <a:avLst/>
          </a:prstGeom>
          <a:noFill/>
        </p:spPr>
        <p:txBody>
          <a:bodyPr wrap="none" rtlCol="0">
            <a:spAutoFit/>
          </a:bodyPr>
          <a:lstStyle/>
          <a:p>
            <a:pPr marL="285750" indent="-285750">
              <a:buFont typeface="Arial" panose="020B0604020202020204" pitchFamily="34" charset="0"/>
              <a:buChar char="•"/>
            </a:pPr>
            <a:r>
              <a:rPr lang="en-US" sz="2000" dirty="0" smtClean="0"/>
              <a:t>Demonstrated sustained excellence in program delivery and contribute to </a:t>
            </a:r>
          </a:p>
          <a:p>
            <a:r>
              <a:rPr lang="en-US" sz="2000" dirty="0"/>
              <a:t> </a:t>
            </a:r>
            <a:r>
              <a:rPr lang="en-US" sz="2000" dirty="0" smtClean="0"/>
              <a:t>    discipline at the local, state and national level.</a:t>
            </a:r>
          </a:p>
          <a:p>
            <a:pPr marL="285750" indent="-285750">
              <a:buFont typeface="Arial" panose="020B0604020202020204" pitchFamily="34" charset="0"/>
              <a:buChar char="•"/>
            </a:pPr>
            <a:r>
              <a:rPr lang="en-US" sz="2000" dirty="0" smtClean="0"/>
              <a:t>Provide leadership for collaborative research and/or creative activities (e.g. </a:t>
            </a:r>
          </a:p>
          <a:p>
            <a:r>
              <a:rPr lang="en-US" sz="2000" dirty="0" smtClean="0"/>
              <a:t>     Principal Investigator for a research project).</a:t>
            </a:r>
          </a:p>
          <a:p>
            <a:pPr marL="285750" indent="-285750">
              <a:buFont typeface="Arial" panose="020B0604020202020204" pitchFamily="34" charset="0"/>
              <a:buChar char="•"/>
            </a:pPr>
            <a:r>
              <a:rPr lang="en-US" sz="2000" dirty="0" smtClean="0"/>
              <a:t>Demonstrate effective extension of knowledge and dissemination of research</a:t>
            </a:r>
          </a:p>
          <a:p>
            <a:r>
              <a:rPr lang="en-US" sz="2000" dirty="0" smtClean="0"/>
              <a:t>     finding using appropriate communication media (e.g. presentations, workshops,</a:t>
            </a:r>
          </a:p>
          <a:p>
            <a:r>
              <a:rPr lang="en-US" sz="2000" dirty="0"/>
              <a:t> </a:t>
            </a:r>
            <a:r>
              <a:rPr lang="en-US" sz="2000" dirty="0" smtClean="0"/>
              <a:t>    web sites, etc.).</a:t>
            </a:r>
          </a:p>
          <a:p>
            <a:pPr marL="285750" indent="-285750">
              <a:buFont typeface="Arial" panose="020B0604020202020204" pitchFamily="34" charset="0"/>
              <a:buChar char="•"/>
            </a:pPr>
            <a:r>
              <a:rPr lang="en-US" sz="2000" dirty="0" smtClean="0"/>
              <a:t>Clearly demonstrate evidence that extension and research is part of the </a:t>
            </a:r>
          </a:p>
          <a:p>
            <a:r>
              <a:rPr lang="en-US" sz="2000" dirty="0"/>
              <a:t> </a:t>
            </a:r>
            <a:r>
              <a:rPr lang="en-US" sz="2000" dirty="0" smtClean="0"/>
              <a:t>    continuum (integrate research and education programs where research leads </a:t>
            </a:r>
          </a:p>
          <a:p>
            <a:r>
              <a:rPr lang="en-US" sz="2000" dirty="0"/>
              <a:t> </a:t>
            </a:r>
            <a:r>
              <a:rPr lang="en-US" sz="2000" dirty="0" smtClean="0"/>
              <a:t>    to education while working with a network of colleagues to extend research-</a:t>
            </a:r>
          </a:p>
          <a:p>
            <a:r>
              <a:rPr lang="en-US" sz="2000" dirty="0"/>
              <a:t> </a:t>
            </a:r>
            <a:r>
              <a:rPr lang="en-US" sz="2000" dirty="0" smtClean="0"/>
              <a:t>    based information).</a:t>
            </a:r>
          </a:p>
          <a:p>
            <a:pPr marL="285750" indent="-285750">
              <a:buFont typeface="Arial" panose="020B0604020202020204" pitchFamily="34" charset="0"/>
              <a:buChar char="•"/>
            </a:pPr>
            <a:r>
              <a:rPr lang="en-US" sz="2000" dirty="0" smtClean="0"/>
              <a:t>Serve as an author in non-peer reviewed and peer-reviewed publications</a:t>
            </a:r>
          </a:p>
          <a:p>
            <a:r>
              <a:rPr lang="en-US" sz="2000" dirty="0"/>
              <a:t> </a:t>
            </a:r>
            <a:r>
              <a:rPr lang="en-US" sz="2000" dirty="0" smtClean="0"/>
              <a:t>    that have significance beyond the local level. Co-authorship is essential.</a:t>
            </a:r>
            <a:endParaRPr lang="en-US" sz="2000" dirty="0"/>
          </a:p>
        </p:txBody>
      </p:sp>
    </p:spTree>
    <p:extLst>
      <p:ext uri="{BB962C8B-B14F-4D97-AF65-F5344CB8AC3E}">
        <p14:creationId xmlns:p14="http://schemas.microsoft.com/office/powerpoint/2010/main" val="28029983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2800" y="304800"/>
            <a:ext cx="7531357" cy="954107"/>
          </a:xfrm>
          <a:prstGeom prst="rect">
            <a:avLst/>
          </a:prstGeom>
          <a:noFill/>
        </p:spPr>
        <p:txBody>
          <a:bodyPr wrap="none" rtlCol="0">
            <a:spAutoFit/>
          </a:bodyPr>
          <a:lstStyle/>
          <a:p>
            <a:pPr algn="ctr"/>
            <a:r>
              <a:rPr lang="en-US" sz="2800" dirty="0" smtClean="0">
                <a:solidFill>
                  <a:srgbClr val="0914FF"/>
                </a:solidFill>
              </a:rPr>
              <a:t>Full Title Expectations </a:t>
            </a:r>
            <a:r>
              <a:rPr lang="en-US" sz="2800" dirty="0" err="1" smtClean="0">
                <a:solidFill>
                  <a:srgbClr val="0914FF"/>
                </a:solidFill>
              </a:rPr>
              <a:t>con’t</a:t>
            </a:r>
            <a:r>
              <a:rPr lang="en-US" sz="2800" dirty="0" smtClean="0">
                <a:solidFill>
                  <a:srgbClr val="0914FF"/>
                </a:solidFill>
              </a:rPr>
              <a:t>.</a:t>
            </a:r>
          </a:p>
          <a:p>
            <a:pPr algn="ctr"/>
            <a:r>
              <a:rPr lang="en-US" sz="2800" dirty="0" smtClean="0">
                <a:solidFill>
                  <a:srgbClr val="0914FF"/>
                </a:solidFill>
              </a:rPr>
              <a:t>Professional Competence and Professional Activity</a:t>
            </a:r>
            <a:endParaRPr lang="en-US" sz="2800" dirty="0">
              <a:solidFill>
                <a:srgbClr val="0914FF"/>
              </a:solidFill>
            </a:endParaRPr>
          </a:p>
        </p:txBody>
      </p:sp>
      <p:sp>
        <p:nvSpPr>
          <p:cNvPr id="3" name="TextBox 2"/>
          <p:cNvSpPr txBox="1"/>
          <p:nvPr/>
        </p:nvSpPr>
        <p:spPr>
          <a:xfrm>
            <a:off x="530120" y="1838870"/>
            <a:ext cx="8160879" cy="2246769"/>
          </a:xfrm>
          <a:prstGeom prst="rect">
            <a:avLst/>
          </a:prstGeom>
          <a:noFill/>
        </p:spPr>
        <p:txBody>
          <a:bodyPr wrap="square" rtlCol="0">
            <a:spAutoFit/>
          </a:bodyPr>
          <a:lstStyle/>
          <a:p>
            <a:pPr marL="285750" indent="-285750">
              <a:buFont typeface="Arial" panose="020B0604020202020204" pitchFamily="34" charset="0"/>
              <a:buChar char="•"/>
            </a:pPr>
            <a:r>
              <a:rPr lang="en-US" sz="2400" dirty="0"/>
              <a:t>Demonstrate expertise in at least one aspect of program area. </a:t>
            </a:r>
          </a:p>
          <a:p>
            <a:pPr marL="285750" indent="-285750">
              <a:buFont typeface="Arial" panose="020B0604020202020204" pitchFamily="34" charset="0"/>
              <a:buChar char="•"/>
            </a:pPr>
            <a:r>
              <a:rPr lang="en-US" sz="2400" dirty="0" smtClean="0"/>
              <a:t>Intellectual </a:t>
            </a:r>
            <a:r>
              <a:rPr lang="en-US" sz="2400" dirty="0"/>
              <a:t>leadership as demonstrated by recognition for expertise among </a:t>
            </a:r>
            <a:r>
              <a:rPr lang="en-US" sz="2400" dirty="0" smtClean="0"/>
              <a:t>peers </a:t>
            </a:r>
            <a:r>
              <a:rPr lang="en-US" sz="2400" dirty="0"/>
              <a:t>and clientele at state and multi-state level (e.g. speaker at national </a:t>
            </a:r>
            <a:r>
              <a:rPr lang="en-US" sz="2400" dirty="0" smtClean="0"/>
              <a:t>and/or </a:t>
            </a:r>
            <a:r>
              <a:rPr lang="en-US" sz="2400" dirty="0"/>
              <a:t>international conference). </a:t>
            </a:r>
          </a:p>
          <a:p>
            <a:r>
              <a:rPr lang="en-US" sz="2000" dirty="0"/>
              <a:t> </a:t>
            </a:r>
          </a:p>
        </p:txBody>
      </p:sp>
    </p:spTree>
    <p:extLst>
      <p:ext uri="{BB962C8B-B14F-4D97-AF65-F5344CB8AC3E}">
        <p14:creationId xmlns:p14="http://schemas.microsoft.com/office/powerpoint/2010/main" val="823639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655" y="317500"/>
            <a:ext cx="8749861" cy="538609"/>
          </a:xfrm>
          <a:prstGeom prst="rect">
            <a:avLst/>
          </a:prstGeom>
          <a:noFill/>
        </p:spPr>
        <p:txBody>
          <a:bodyPr wrap="square" rtlCol="0">
            <a:spAutoFit/>
          </a:bodyPr>
          <a:lstStyle/>
          <a:p>
            <a:pPr algn="ctr"/>
            <a:r>
              <a:rPr lang="en-US" sz="2900" dirty="0" smtClean="0">
                <a:solidFill>
                  <a:srgbClr val="0914FF"/>
                </a:solidFill>
              </a:rPr>
              <a:t>Full Title Expectations </a:t>
            </a:r>
            <a:r>
              <a:rPr lang="en-US" sz="2900" dirty="0" err="1" smtClean="0">
                <a:solidFill>
                  <a:srgbClr val="0914FF"/>
                </a:solidFill>
              </a:rPr>
              <a:t>con’t</a:t>
            </a:r>
            <a:r>
              <a:rPr lang="en-US" sz="2900" dirty="0" smtClean="0">
                <a:solidFill>
                  <a:srgbClr val="0914FF"/>
                </a:solidFill>
              </a:rPr>
              <a:t>. University and Public Service </a:t>
            </a:r>
            <a:endParaRPr lang="en-US" sz="2900" dirty="0">
              <a:solidFill>
                <a:srgbClr val="0914FF"/>
              </a:solidFill>
            </a:endParaRPr>
          </a:p>
        </p:txBody>
      </p:sp>
      <p:sp>
        <p:nvSpPr>
          <p:cNvPr id="3" name="TextBox 2"/>
          <p:cNvSpPr txBox="1"/>
          <p:nvPr/>
        </p:nvSpPr>
        <p:spPr>
          <a:xfrm>
            <a:off x="315311" y="798334"/>
            <a:ext cx="8749861" cy="6093976"/>
          </a:xfrm>
          <a:prstGeom prst="rect">
            <a:avLst/>
          </a:prstGeom>
          <a:noFill/>
        </p:spPr>
        <p:txBody>
          <a:bodyPr wrap="square" rtlCol="0">
            <a:spAutoFit/>
          </a:bodyPr>
          <a:lstStyle/>
          <a:p>
            <a:pPr marL="285750" indent="-285750">
              <a:buFont typeface="Arial" panose="020B0604020202020204" pitchFamily="34" charset="0"/>
              <a:buChar char="•"/>
            </a:pPr>
            <a:r>
              <a:rPr lang="en-US" sz="2200" dirty="0"/>
              <a:t>Provide sustained leadership for activities that support ANR, UC </a:t>
            </a:r>
            <a:r>
              <a:rPr lang="en-US" sz="2200" dirty="0" smtClean="0"/>
              <a:t>and/or other </a:t>
            </a:r>
            <a:r>
              <a:rPr lang="en-US" sz="2200" dirty="0"/>
              <a:t>academic </a:t>
            </a:r>
            <a:r>
              <a:rPr lang="en-US" sz="2200" dirty="0" smtClean="0"/>
              <a:t>entities</a:t>
            </a:r>
            <a:endParaRPr lang="en-US" sz="2200" dirty="0"/>
          </a:p>
          <a:p>
            <a:pPr marL="285750" indent="-285750">
              <a:buFont typeface="Arial" panose="020B0604020202020204" pitchFamily="34" charset="0"/>
              <a:buChar char="•"/>
            </a:pPr>
            <a:r>
              <a:rPr lang="en-US" sz="2200" dirty="0" smtClean="0"/>
              <a:t>Demonstrate </a:t>
            </a:r>
            <a:r>
              <a:rPr lang="en-US" sz="2200" dirty="0"/>
              <a:t>increased leadership to local </a:t>
            </a:r>
            <a:r>
              <a:rPr lang="en-US" sz="2200" dirty="0" smtClean="0"/>
              <a:t>unit and the University as a whole </a:t>
            </a:r>
            <a:endParaRPr lang="en-US" sz="2200" dirty="0"/>
          </a:p>
          <a:p>
            <a:pPr marL="285750" indent="-285750">
              <a:buFont typeface="Arial" panose="020B0604020202020204" pitchFamily="34" charset="0"/>
              <a:buChar char="•"/>
            </a:pPr>
            <a:r>
              <a:rPr lang="en-US" sz="2200" dirty="0" smtClean="0"/>
              <a:t>Demonstrate </a:t>
            </a:r>
            <a:r>
              <a:rPr lang="en-US" sz="2200" dirty="0"/>
              <a:t>significant </a:t>
            </a:r>
            <a:r>
              <a:rPr lang="en-US" sz="2200" dirty="0" smtClean="0"/>
              <a:t>participation and leadership in </a:t>
            </a:r>
            <a:r>
              <a:rPr lang="en-US" sz="2200" dirty="0"/>
              <a:t>activities that serve the public </a:t>
            </a:r>
            <a:r>
              <a:rPr lang="en-US" sz="2200" dirty="0" smtClean="0"/>
              <a:t>beyond </a:t>
            </a:r>
            <a:r>
              <a:rPr lang="en-US" sz="2200" dirty="0"/>
              <a:t>the local </a:t>
            </a:r>
            <a:r>
              <a:rPr lang="en-US" sz="2200" dirty="0" smtClean="0"/>
              <a:t>and/or </a:t>
            </a:r>
            <a:r>
              <a:rPr lang="en-US" sz="2200" dirty="0"/>
              <a:t>regional </a:t>
            </a:r>
            <a:r>
              <a:rPr lang="en-US" sz="2200" dirty="0" smtClean="0"/>
              <a:t>level</a:t>
            </a:r>
            <a:endParaRPr lang="en-US" sz="2200" dirty="0"/>
          </a:p>
          <a:p>
            <a:pPr marL="342900" indent="-342900">
              <a:buFont typeface="Arial" panose="020B0604020202020204" pitchFamily="34" charset="0"/>
              <a:buChar char="•"/>
            </a:pPr>
            <a:r>
              <a:rPr lang="en-US" sz="2200" dirty="0"/>
              <a:t>In </a:t>
            </a:r>
            <a:r>
              <a:rPr lang="en-US" sz="2200" dirty="0" smtClean="0"/>
              <a:t>the documenting lists or tables, </a:t>
            </a:r>
            <a:r>
              <a:rPr lang="en-US" sz="2200" dirty="0"/>
              <a:t>list items in two categories:</a:t>
            </a:r>
          </a:p>
          <a:p>
            <a:r>
              <a:rPr lang="en-US" sz="2200" dirty="0"/>
              <a:t> </a:t>
            </a:r>
            <a:r>
              <a:rPr lang="en-US" sz="2200" dirty="0" smtClean="0"/>
              <a:t>     </a:t>
            </a:r>
            <a:r>
              <a:rPr lang="en-US" sz="2200" u="sng" dirty="0" smtClean="0"/>
              <a:t>University </a:t>
            </a:r>
            <a:r>
              <a:rPr lang="en-US" sz="2200" u="sng" dirty="0"/>
              <a:t>Service </a:t>
            </a:r>
            <a:r>
              <a:rPr lang="en-US" sz="2200" dirty="0"/>
              <a:t>such </a:t>
            </a:r>
            <a:r>
              <a:rPr lang="en-US" sz="2200" dirty="0" smtClean="0"/>
              <a:t>as: Committees</a:t>
            </a:r>
            <a:r>
              <a:rPr lang="en-US" sz="2200" dirty="0"/>
              <a:t>, task forces, program </a:t>
            </a:r>
            <a:r>
              <a:rPr lang="en-US" sz="2200" dirty="0" smtClean="0"/>
              <a:t>teams,         	workgroups</a:t>
            </a:r>
            <a:r>
              <a:rPr lang="en-US" sz="2200" dirty="0"/>
              <a:t>, university student tours, etc.</a:t>
            </a:r>
          </a:p>
          <a:p>
            <a:r>
              <a:rPr lang="en-US" sz="2200" dirty="0" smtClean="0"/>
              <a:t>	</a:t>
            </a:r>
            <a:r>
              <a:rPr lang="en-US" sz="2200" u="sng" dirty="0" smtClean="0"/>
              <a:t>Public </a:t>
            </a:r>
            <a:r>
              <a:rPr lang="en-US" sz="2200" u="sng" dirty="0"/>
              <a:t>Service </a:t>
            </a:r>
            <a:r>
              <a:rPr lang="en-US" sz="2200" dirty="0"/>
              <a:t>such </a:t>
            </a:r>
            <a:r>
              <a:rPr lang="en-US" sz="2200" dirty="0" smtClean="0"/>
              <a:t>as: Activities </a:t>
            </a:r>
            <a:r>
              <a:rPr lang="en-US" sz="2200" dirty="0"/>
              <a:t>and events in which you used your </a:t>
            </a:r>
            <a:r>
              <a:rPr lang="en-US" sz="2200" dirty="0" smtClean="0"/>
              <a:t>	professional </a:t>
            </a:r>
            <a:r>
              <a:rPr lang="en-US" sz="2200" dirty="0"/>
              <a:t>expertise to benefit groups or efforts outside the </a:t>
            </a:r>
            <a:r>
              <a:rPr lang="en-US" sz="2200" dirty="0" smtClean="0"/>
              <a:t>	University</a:t>
            </a:r>
            <a:r>
              <a:rPr lang="en-US" sz="2200" dirty="0"/>
              <a:t>. </a:t>
            </a:r>
          </a:p>
          <a:p>
            <a:pPr marL="342900" indent="-342900">
              <a:buFont typeface="Arial" panose="020B0604020202020204" pitchFamily="34" charset="0"/>
              <a:buChar char="•"/>
            </a:pPr>
            <a:r>
              <a:rPr lang="en-US" sz="2200" dirty="0"/>
              <a:t>Describe your role, relationship and responsibilities within each service area.  Indicate who benefited.</a:t>
            </a:r>
          </a:p>
          <a:p>
            <a:pPr marL="342900" indent="-342900">
              <a:buFont typeface="Arial" panose="020B0604020202020204" pitchFamily="34" charset="0"/>
              <a:buChar char="•"/>
            </a:pPr>
            <a:r>
              <a:rPr lang="en-US" sz="2200" dirty="0"/>
              <a:t>Activities listed here should relate to your field of expertise or your ANR assignment.</a:t>
            </a:r>
          </a:p>
          <a:p>
            <a:endParaRPr lang="en-US" sz="2000" dirty="0"/>
          </a:p>
          <a:p>
            <a:r>
              <a:rPr lang="en-US" dirty="0"/>
              <a:t> </a:t>
            </a:r>
          </a:p>
        </p:txBody>
      </p:sp>
    </p:spTree>
    <p:extLst>
      <p:ext uri="{BB962C8B-B14F-4D97-AF65-F5344CB8AC3E}">
        <p14:creationId xmlns:p14="http://schemas.microsoft.com/office/powerpoint/2010/main" val="1979704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4952" y="285968"/>
            <a:ext cx="8639503" cy="584775"/>
          </a:xfrm>
          <a:prstGeom prst="rect">
            <a:avLst/>
          </a:prstGeom>
          <a:noFill/>
        </p:spPr>
        <p:txBody>
          <a:bodyPr wrap="square" rtlCol="0">
            <a:spAutoFit/>
          </a:bodyPr>
          <a:lstStyle/>
          <a:p>
            <a:pPr algn="ctr"/>
            <a:r>
              <a:rPr lang="en-US" sz="3200" dirty="0" smtClean="0">
                <a:solidFill>
                  <a:srgbClr val="0914FF"/>
                </a:solidFill>
              </a:rPr>
              <a:t>Full Title Expectations </a:t>
            </a:r>
            <a:r>
              <a:rPr lang="en-US" sz="3200" dirty="0" err="1" smtClean="0">
                <a:solidFill>
                  <a:srgbClr val="0914FF"/>
                </a:solidFill>
              </a:rPr>
              <a:t>con’t</a:t>
            </a:r>
            <a:r>
              <a:rPr lang="en-US" sz="3200" dirty="0" smtClean="0">
                <a:solidFill>
                  <a:srgbClr val="0914FF"/>
                </a:solidFill>
              </a:rPr>
              <a:t>. - Affirmative Action</a:t>
            </a:r>
            <a:endParaRPr lang="en-US" sz="3200" dirty="0">
              <a:solidFill>
                <a:srgbClr val="0914FF"/>
              </a:solidFill>
            </a:endParaRPr>
          </a:p>
        </p:txBody>
      </p:sp>
      <p:sp>
        <p:nvSpPr>
          <p:cNvPr id="3" name="TextBox 2"/>
          <p:cNvSpPr txBox="1"/>
          <p:nvPr/>
        </p:nvSpPr>
        <p:spPr>
          <a:xfrm>
            <a:off x="472969" y="915860"/>
            <a:ext cx="8497614" cy="5632311"/>
          </a:xfrm>
          <a:prstGeom prst="rect">
            <a:avLst/>
          </a:prstGeom>
          <a:noFill/>
        </p:spPr>
        <p:txBody>
          <a:bodyPr wrap="square" rtlCol="0">
            <a:spAutoFit/>
          </a:bodyPr>
          <a:lstStyle/>
          <a:p>
            <a:pPr marL="342900" indent="-342900">
              <a:buFont typeface="Arial" panose="020B0604020202020204" pitchFamily="34" charset="0"/>
              <a:buChar char="•"/>
            </a:pPr>
            <a:r>
              <a:rPr lang="en-US" sz="2400" dirty="0"/>
              <a:t>Continued evidence of integration </a:t>
            </a:r>
            <a:r>
              <a:rPr lang="en-US" sz="2400" dirty="0" smtClean="0"/>
              <a:t>of Affirmative </a:t>
            </a:r>
            <a:r>
              <a:rPr lang="en-US" sz="2400" dirty="0"/>
              <a:t>Action </a:t>
            </a:r>
            <a:r>
              <a:rPr lang="en-US" sz="2400" dirty="0" smtClean="0"/>
              <a:t>into </a:t>
            </a:r>
            <a:r>
              <a:rPr lang="en-US" sz="2400" dirty="0" smtClean="0"/>
              <a:t>your program areas</a:t>
            </a:r>
            <a:r>
              <a:rPr lang="en-US" sz="2400" dirty="0" smtClean="0"/>
              <a:t>. </a:t>
            </a:r>
            <a:endParaRPr lang="en-US" sz="2400" dirty="0"/>
          </a:p>
          <a:p>
            <a:pPr marL="342900" indent="-342900">
              <a:buFont typeface="Arial" panose="020B0604020202020204" pitchFamily="34" charset="0"/>
              <a:buChar char="•"/>
            </a:pPr>
            <a:r>
              <a:rPr lang="en-US" sz="2400" dirty="0" smtClean="0"/>
              <a:t>Demonstrate </a:t>
            </a:r>
            <a:r>
              <a:rPr lang="en-US" sz="2400" dirty="0"/>
              <a:t>efforts that reflect a positive and sustained </a:t>
            </a:r>
            <a:r>
              <a:rPr lang="en-US" sz="2400" dirty="0" smtClean="0"/>
              <a:t>commitment to </a:t>
            </a:r>
            <a:r>
              <a:rPr lang="en-US" sz="2400" dirty="0"/>
              <a:t>Affirmative Action. </a:t>
            </a:r>
            <a:endParaRPr lang="en-US" sz="2400" dirty="0" smtClean="0"/>
          </a:p>
          <a:p>
            <a:pPr marL="342900" indent="-342900">
              <a:buFont typeface="Arial" panose="020B0604020202020204" pitchFamily="34" charset="0"/>
              <a:buChar char="•"/>
            </a:pPr>
            <a:r>
              <a:rPr lang="en-US" sz="2400" dirty="0"/>
              <a:t>D</a:t>
            </a:r>
            <a:r>
              <a:rPr lang="en-US" sz="2400" dirty="0" smtClean="0"/>
              <a:t>escribe </a:t>
            </a:r>
            <a:r>
              <a:rPr lang="en-US" sz="2400" dirty="0"/>
              <a:t>your efforts and successes in reaching under-served audiences.</a:t>
            </a:r>
          </a:p>
          <a:p>
            <a:pPr marL="342900" indent="-342900">
              <a:buFont typeface="Arial" panose="020B0604020202020204" pitchFamily="34" charset="0"/>
              <a:buChar char="•"/>
            </a:pPr>
            <a:r>
              <a:rPr lang="en-US" sz="2400" dirty="0"/>
              <a:t>Summarize your AA accomplishments as related to your position description.</a:t>
            </a:r>
          </a:p>
          <a:p>
            <a:pPr marL="342900" indent="-342900">
              <a:buFont typeface="Arial" panose="020B0604020202020204" pitchFamily="34" charset="0"/>
              <a:buChar char="•"/>
            </a:pPr>
            <a:r>
              <a:rPr lang="en-US" sz="2400" dirty="0"/>
              <a:t>Discuss your primary and secondary clientele and specific AA goals and accomplishments.</a:t>
            </a:r>
          </a:p>
          <a:p>
            <a:pPr marL="342900" indent="-342900">
              <a:buFont typeface="Arial" panose="020B0604020202020204" pitchFamily="34" charset="0"/>
              <a:buChar char="•"/>
            </a:pPr>
            <a:r>
              <a:rPr lang="en-US" sz="2400" dirty="0"/>
              <a:t>B</a:t>
            </a:r>
            <a:r>
              <a:rPr lang="en-US" sz="2400" dirty="0" smtClean="0"/>
              <a:t>e </a:t>
            </a:r>
            <a:r>
              <a:rPr lang="en-US" sz="2400" dirty="0"/>
              <a:t>descriptive.</a:t>
            </a:r>
          </a:p>
          <a:p>
            <a:pPr marL="342900" indent="-342900">
              <a:buFont typeface="Arial" panose="020B0604020202020204" pitchFamily="34" charset="0"/>
              <a:buChar char="•"/>
            </a:pPr>
            <a:r>
              <a:rPr lang="en-US" sz="2400" dirty="0"/>
              <a:t>CASA records will be reviewed to ensure candidates achieved parity or demonstrated all reasonable effort.</a:t>
            </a:r>
          </a:p>
          <a:p>
            <a:pPr marL="342900" indent="-342900">
              <a:buFont typeface="Arial" panose="020B0604020202020204" pitchFamily="34" charset="0"/>
              <a:buChar char="•"/>
            </a:pPr>
            <a:endParaRPr lang="en-US" sz="2400" dirty="0"/>
          </a:p>
          <a:p>
            <a:r>
              <a:rPr lang="en-US" sz="2400" dirty="0"/>
              <a:t> </a:t>
            </a:r>
          </a:p>
        </p:txBody>
      </p:sp>
    </p:spTree>
    <p:extLst>
      <p:ext uri="{BB962C8B-B14F-4D97-AF65-F5344CB8AC3E}">
        <p14:creationId xmlns:p14="http://schemas.microsoft.com/office/powerpoint/2010/main" val="125173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80870" y="-13034"/>
            <a:ext cx="7696200" cy="1020762"/>
          </a:xfrm>
        </p:spPr>
        <p:txBody>
          <a:bodyPr/>
          <a:lstStyle/>
          <a:p>
            <a:pPr eaLnBrk="1" hangingPunct="1"/>
            <a:r>
              <a:rPr lang="en-US" dirty="0" smtClean="0"/>
              <a:t>  </a:t>
            </a:r>
            <a:r>
              <a:rPr lang="en-US" sz="3600" dirty="0">
                <a:solidFill>
                  <a:srgbClr val="363ACA"/>
                </a:solidFill>
                <a:ea typeface="ＭＳ Ｐゴシック"/>
                <a:cs typeface="ＭＳ Ｐゴシック"/>
              </a:rPr>
              <a:t>Training Agreements</a:t>
            </a:r>
            <a:endParaRPr lang="en-US" sz="3200" dirty="0">
              <a:solidFill>
                <a:srgbClr val="363ACA"/>
              </a:solidFill>
              <a:ea typeface="ＭＳ Ｐゴシック"/>
              <a:cs typeface="ＭＳ Ｐゴシック"/>
            </a:endParaRPr>
          </a:p>
        </p:txBody>
      </p:sp>
      <p:sp>
        <p:nvSpPr>
          <p:cNvPr id="9219" name="Rectangle 3"/>
          <p:cNvSpPr>
            <a:spLocks noGrp="1" noChangeArrowheads="1"/>
          </p:cNvSpPr>
          <p:nvPr>
            <p:ph type="body" idx="4294967295"/>
          </p:nvPr>
        </p:nvSpPr>
        <p:spPr>
          <a:xfrm>
            <a:off x="787586" y="1295400"/>
            <a:ext cx="7315200" cy="4449763"/>
          </a:xfrm>
        </p:spPr>
        <p:txBody>
          <a:bodyPr/>
          <a:lstStyle/>
          <a:p>
            <a:pPr eaLnBrk="1" hangingPunct="1">
              <a:spcBef>
                <a:spcPts val="0"/>
              </a:spcBef>
              <a:spcAft>
                <a:spcPts val="600"/>
              </a:spcAft>
            </a:pPr>
            <a:r>
              <a:rPr lang="en-US" sz="2000" u="sng" dirty="0" smtClean="0"/>
              <a:t>Mute</a:t>
            </a:r>
            <a:r>
              <a:rPr lang="en-US" sz="2000" dirty="0" smtClean="0"/>
              <a:t> phone until you want to speak.</a:t>
            </a:r>
          </a:p>
          <a:p>
            <a:pPr lvl="1" eaLnBrk="1" hangingPunct="1">
              <a:spcBef>
                <a:spcPts val="0"/>
              </a:spcBef>
              <a:spcAft>
                <a:spcPts val="1800"/>
              </a:spcAft>
              <a:buFont typeface="Courier New" panose="02070309020205020404" pitchFamily="49" charset="0"/>
              <a:buChar char="o"/>
            </a:pPr>
            <a:r>
              <a:rPr lang="en-US" sz="2000" dirty="0" smtClean="0"/>
              <a:t>Press *6 to mute and *7 to unmute.</a:t>
            </a:r>
          </a:p>
          <a:p>
            <a:pPr eaLnBrk="1" hangingPunct="1">
              <a:spcBef>
                <a:spcPts val="0"/>
              </a:spcBef>
              <a:spcAft>
                <a:spcPts val="1800"/>
              </a:spcAft>
            </a:pPr>
            <a:r>
              <a:rPr lang="en-US" sz="2000" dirty="0" smtClean="0"/>
              <a:t>Silence cell phones/other noise makers.</a:t>
            </a:r>
          </a:p>
          <a:p>
            <a:pPr eaLnBrk="1" hangingPunct="1">
              <a:spcBef>
                <a:spcPts val="0"/>
              </a:spcBef>
              <a:spcAft>
                <a:spcPts val="1800"/>
              </a:spcAft>
            </a:pPr>
            <a:r>
              <a:rPr lang="en-US" sz="2000" dirty="0" smtClean="0"/>
              <a:t>Do not put call on “hold” (problem with music). </a:t>
            </a:r>
          </a:p>
          <a:p>
            <a:pPr eaLnBrk="1" hangingPunct="1">
              <a:spcBef>
                <a:spcPts val="0"/>
              </a:spcBef>
              <a:spcAft>
                <a:spcPts val="1800"/>
              </a:spcAft>
            </a:pPr>
            <a:r>
              <a:rPr lang="en-US" sz="2000" dirty="0" smtClean="0"/>
              <a:t>May type questions via the chat function on your computer screen.</a:t>
            </a:r>
          </a:p>
          <a:p>
            <a:pPr eaLnBrk="1" hangingPunct="1">
              <a:spcBef>
                <a:spcPts val="0"/>
              </a:spcBef>
              <a:spcAft>
                <a:spcPts val="1800"/>
              </a:spcAft>
            </a:pPr>
            <a:r>
              <a:rPr lang="en-US" sz="2000" dirty="0" smtClean="0"/>
              <a:t>If you ask questions verbally, state your name followed by a concise question.</a:t>
            </a:r>
          </a:p>
          <a:p>
            <a:pPr eaLnBrk="1" hangingPunct="1">
              <a:spcBef>
                <a:spcPts val="0"/>
              </a:spcBef>
              <a:spcAft>
                <a:spcPts val="1800"/>
              </a:spcAft>
            </a:pPr>
            <a:r>
              <a:rPr lang="en-US" sz="2000" dirty="0" smtClean="0"/>
              <a:t>One person speak at a time. </a:t>
            </a:r>
          </a:p>
        </p:txBody>
      </p:sp>
      <p:pic>
        <p:nvPicPr>
          <p:cNvPr id="4" name="Picture 2" descr="C:\Users\pamtise\AppData\Local\Microsoft\Windows\Temporary Internet Files\Content.IE5\TSBPWYQ1\Smiley_Fa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3332" y="2752793"/>
            <a:ext cx="312484" cy="234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6236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idx="4294967295"/>
          </p:nvPr>
        </p:nvSpPr>
        <p:spPr>
          <a:xfrm>
            <a:off x="900751" y="462812"/>
            <a:ext cx="7315201" cy="533400"/>
          </a:xfrm>
        </p:spPr>
        <p:txBody>
          <a:bodyPr rtlCol="0">
            <a:normAutofit fontScale="90000"/>
          </a:bodyPr>
          <a:lstStyle/>
          <a:p>
            <a:pPr eaLnBrk="1" fontAlgn="auto" hangingPunct="1">
              <a:spcAft>
                <a:spcPts val="0"/>
              </a:spcAft>
              <a:defRPr/>
            </a:pPr>
            <a:r>
              <a:rPr lang="en-US" dirty="0" smtClean="0"/>
              <a:t/>
            </a:r>
            <a:br>
              <a:rPr lang="en-US" dirty="0" smtClean="0"/>
            </a:br>
            <a:r>
              <a:rPr lang="en-US" sz="3100" dirty="0" smtClean="0">
                <a:solidFill>
                  <a:srgbClr val="363ACA"/>
                </a:solidFill>
              </a:rPr>
              <a:t>Program Review Sections-CE Advisors and </a:t>
            </a:r>
            <a:br>
              <a:rPr lang="en-US" sz="3100" dirty="0" smtClean="0">
                <a:solidFill>
                  <a:srgbClr val="363ACA"/>
                </a:solidFill>
              </a:rPr>
            </a:br>
            <a:r>
              <a:rPr lang="en-US" sz="3100" dirty="0" smtClean="0">
                <a:solidFill>
                  <a:srgbClr val="363ACA"/>
                </a:solidFill>
              </a:rPr>
              <a:t>CE Specialists</a:t>
            </a:r>
            <a:r>
              <a:rPr lang="en-US" dirty="0" smtClean="0"/>
              <a:t/>
            </a:r>
            <a:br>
              <a:rPr lang="en-US" dirty="0" smtClean="0"/>
            </a:br>
            <a:r>
              <a:rPr lang="en-US" dirty="0" smtClean="0"/>
              <a:t>		</a:t>
            </a:r>
            <a:br>
              <a:rPr lang="en-US" dirty="0" smtClean="0"/>
            </a:br>
            <a:endParaRPr lang="en-US" sz="1800" dirty="0" smtClean="0">
              <a:solidFill>
                <a:schemeClr val="folHlink"/>
              </a:solidFill>
            </a:endParaRPr>
          </a:p>
        </p:txBody>
      </p:sp>
      <p:sp>
        <p:nvSpPr>
          <p:cNvPr id="43011" name="Rectangle 4"/>
          <p:cNvSpPr>
            <a:spLocks noGrp="1" noChangeArrowheads="1"/>
          </p:cNvSpPr>
          <p:nvPr>
            <p:ph type="body" sz="half" idx="4294967295"/>
          </p:nvPr>
        </p:nvSpPr>
        <p:spPr>
          <a:xfrm>
            <a:off x="773750" y="1374776"/>
            <a:ext cx="3259770" cy="4724400"/>
          </a:xfrm>
        </p:spPr>
        <p:txBody>
          <a:bodyPr/>
          <a:lstStyle/>
          <a:p>
            <a:pPr marL="533400" indent="-533400" eaLnBrk="1" hangingPunct="1">
              <a:lnSpc>
                <a:spcPct val="90000"/>
              </a:lnSpc>
              <a:buFont typeface="Wingdings" pitchFamily="2" charset="2"/>
              <a:buAutoNum type="arabicPeriod"/>
            </a:pPr>
            <a:r>
              <a:rPr lang="en-US" sz="1800" dirty="0" smtClean="0"/>
              <a:t>Position Description</a:t>
            </a:r>
          </a:p>
          <a:p>
            <a:pPr marL="533400" indent="-533400" eaLnBrk="1" hangingPunct="1">
              <a:lnSpc>
                <a:spcPct val="90000"/>
              </a:lnSpc>
              <a:buFont typeface="Wingdings" pitchFamily="2" charset="2"/>
              <a:buAutoNum type="arabicPeriod"/>
            </a:pPr>
            <a:r>
              <a:rPr lang="en-US" sz="1800" dirty="0" smtClean="0"/>
              <a:t>Acceleration Statement (if applicable)</a:t>
            </a:r>
          </a:p>
          <a:p>
            <a:pPr marL="533400" indent="-533400" eaLnBrk="1" hangingPunct="1">
              <a:lnSpc>
                <a:spcPct val="90000"/>
              </a:lnSpc>
              <a:buFont typeface="Wingdings" pitchFamily="2" charset="2"/>
              <a:buAutoNum type="arabicPeriod"/>
            </a:pPr>
            <a:r>
              <a:rPr lang="en-US" sz="1800" dirty="0" smtClean="0"/>
              <a:t>Program Summary Narrative</a:t>
            </a:r>
            <a:endParaRPr lang="en-US" sz="700" dirty="0" smtClean="0"/>
          </a:p>
          <a:p>
            <a:pPr marL="857250" lvl="1" indent="-228600" fontAlgn="t"/>
            <a:r>
              <a:rPr lang="en-US" sz="1400" dirty="0" smtClean="0"/>
              <a:t>Extending Knowledge and Information/Applied Research and Creative Activity</a:t>
            </a:r>
            <a:endParaRPr lang="en-US" sz="1400" dirty="0"/>
          </a:p>
          <a:p>
            <a:pPr marL="857250" lvl="1" indent="-228600" fontAlgn="t"/>
            <a:r>
              <a:rPr lang="en-US" sz="1400" dirty="0"/>
              <a:t>Professional </a:t>
            </a:r>
            <a:r>
              <a:rPr lang="en-US" sz="1400" dirty="0" smtClean="0"/>
              <a:t>Competence </a:t>
            </a:r>
            <a:r>
              <a:rPr lang="en-US" sz="1400" dirty="0"/>
              <a:t>&amp; </a:t>
            </a:r>
            <a:r>
              <a:rPr lang="en-US" sz="1400" dirty="0" smtClean="0"/>
              <a:t>Professional Activity Summary</a:t>
            </a:r>
            <a:endParaRPr lang="en-US" sz="1400" dirty="0"/>
          </a:p>
          <a:p>
            <a:pPr marL="857250" lvl="1" indent="-228600" fontAlgn="t"/>
            <a:r>
              <a:rPr lang="en-US" sz="1400" dirty="0"/>
              <a:t>University and Public Service Summary</a:t>
            </a:r>
          </a:p>
          <a:p>
            <a:pPr marL="857250" lvl="1" indent="-228600" fontAlgn="t"/>
            <a:r>
              <a:rPr lang="en-US" sz="1400" dirty="0"/>
              <a:t>Affirmative Action </a:t>
            </a:r>
            <a:r>
              <a:rPr lang="en-US" sz="1400" dirty="0" smtClean="0"/>
              <a:t>Summary</a:t>
            </a:r>
            <a:endParaRPr lang="en-US" sz="1400" dirty="0"/>
          </a:p>
          <a:p>
            <a:pPr marL="533400" indent="-533400" eaLnBrk="1" hangingPunct="1">
              <a:lnSpc>
                <a:spcPct val="90000"/>
              </a:lnSpc>
              <a:buFont typeface="Arial" charset="0"/>
              <a:buNone/>
            </a:pPr>
            <a:r>
              <a:rPr lang="en-US" sz="1800" dirty="0" smtClean="0"/>
              <a:t>4.	Professional Competence</a:t>
            </a:r>
            <a:br>
              <a:rPr lang="en-US" sz="1800" dirty="0" smtClean="0"/>
            </a:br>
            <a:r>
              <a:rPr lang="en-US" sz="1800" dirty="0" smtClean="0"/>
              <a:t>(documenting lists)</a:t>
            </a:r>
          </a:p>
          <a:p>
            <a:pPr marL="533400" indent="-533400" eaLnBrk="1" hangingPunct="1">
              <a:lnSpc>
                <a:spcPct val="90000"/>
              </a:lnSpc>
              <a:buFont typeface="Wingdings" pitchFamily="2" charset="2"/>
              <a:buNone/>
            </a:pPr>
            <a:endParaRPr lang="en-US" sz="1800" dirty="0" smtClean="0">
              <a:solidFill>
                <a:schemeClr val="hlink"/>
              </a:solidFill>
            </a:endParaRPr>
          </a:p>
          <a:p>
            <a:pPr marL="0" indent="0" eaLnBrk="1" hangingPunct="1">
              <a:lnSpc>
                <a:spcPct val="90000"/>
              </a:lnSpc>
              <a:buNone/>
            </a:pPr>
            <a:endParaRPr lang="en-US" sz="2000" dirty="0" smtClean="0"/>
          </a:p>
        </p:txBody>
      </p:sp>
      <p:sp>
        <p:nvSpPr>
          <p:cNvPr id="190469" name="Rectangle 5"/>
          <p:cNvSpPr>
            <a:spLocks noGrp="1" noChangeArrowheads="1"/>
          </p:cNvSpPr>
          <p:nvPr>
            <p:ph type="body" sz="half" idx="4294967295"/>
          </p:nvPr>
        </p:nvSpPr>
        <p:spPr>
          <a:xfrm>
            <a:off x="4436423" y="1365251"/>
            <a:ext cx="3821373" cy="4533900"/>
          </a:xfrm>
        </p:spPr>
        <p:txBody>
          <a:bodyPr rtlCol="0">
            <a:normAutofit/>
          </a:bodyPr>
          <a:lstStyle/>
          <a:p>
            <a:pPr marL="457200" indent="-457200" eaLnBrk="1" fontAlgn="auto" hangingPunct="1">
              <a:lnSpc>
                <a:spcPct val="90000"/>
              </a:lnSpc>
              <a:spcAft>
                <a:spcPts val="0"/>
              </a:spcAft>
              <a:buFont typeface="Wingdings" pitchFamily="2" charset="2"/>
              <a:buNone/>
              <a:defRPr/>
            </a:pPr>
            <a:r>
              <a:rPr lang="en-US" sz="1800" dirty="0" smtClean="0"/>
              <a:t>5</a:t>
            </a:r>
            <a:r>
              <a:rPr lang="en-US" sz="2000" dirty="0" smtClean="0"/>
              <a:t>.  </a:t>
            </a:r>
            <a:r>
              <a:rPr lang="en-US" sz="1800" dirty="0" smtClean="0"/>
              <a:t>University and Public Service (documenting lists)</a:t>
            </a:r>
          </a:p>
          <a:p>
            <a:pPr marL="457200" indent="-457200" eaLnBrk="1" fontAlgn="auto" hangingPunct="1">
              <a:lnSpc>
                <a:spcPct val="90000"/>
              </a:lnSpc>
              <a:spcAft>
                <a:spcPts val="0"/>
              </a:spcAft>
              <a:buFont typeface="Wingdings" pitchFamily="2" charset="2"/>
              <a:buAutoNum type="arabicPeriod" startAt="6"/>
              <a:defRPr/>
            </a:pPr>
            <a:r>
              <a:rPr lang="en-US" sz="1800" dirty="0" smtClean="0"/>
              <a:t>Goals for Coming Year</a:t>
            </a:r>
          </a:p>
          <a:p>
            <a:pPr marL="457200" indent="-457200" eaLnBrk="1" fontAlgn="auto" hangingPunct="1">
              <a:lnSpc>
                <a:spcPct val="90000"/>
              </a:lnSpc>
              <a:spcAft>
                <a:spcPts val="0"/>
              </a:spcAft>
              <a:buFont typeface="Wingdings" pitchFamily="2" charset="2"/>
              <a:buAutoNum type="arabicPeriod" startAt="6"/>
              <a:defRPr/>
            </a:pPr>
            <a:r>
              <a:rPr lang="en-US" sz="1800" dirty="0" smtClean="0"/>
              <a:t>Bibliography</a:t>
            </a:r>
            <a:endParaRPr lang="en-US" sz="1800" dirty="0"/>
          </a:p>
          <a:p>
            <a:pPr marL="457200" indent="-457200" eaLnBrk="1" fontAlgn="auto" hangingPunct="1">
              <a:lnSpc>
                <a:spcPct val="90000"/>
              </a:lnSpc>
              <a:spcAft>
                <a:spcPts val="0"/>
              </a:spcAft>
              <a:buFont typeface="Wingdings" pitchFamily="2" charset="2"/>
              <a:buAutoNum type="arabicPeriod" startAt="6"/>
              <a:defRPr/>
            </a:pPr>
            <a:r>
              <a:rPr lang="en-US" sz="1800" dirty="0" smtClean="0"/>
              <a:t>Publication Examples and Summary (if applicable)</a:t>
            </a:r>
          </a:p>
          <a:p>
            <a:pPr marL="457200" indent="-457200" eaLnBrk="1" fontAlgn="auto" hangingPunct="1">
              <a:lnSpc>
                <a:spcPct val="90000"/>
              </a:lnSpc>
              <a:spcAft>
                <a:spcPts val="0"/>
              </a:spcAft>
              <a:buFont typeface="Wingdings" pitchFamily="2" charset="2"/>
              <a:buAutoNum type="arabicPeriod" startAt="6"/>
              <a:defRPr/>
            </a:pPr>
            <a:r>
              <a:rPr lang="en-US" sz="1800" dirty="0" smtClean="0"/>
              <a:t>Letters of Evaluation (if applicable)</a:t>
            </a:r>
          </a:p>
          <a:p>
            <a:pPr marL="457200" indent="-457200" eaLnBrk="1" fontAlgn="auto" hangingPunct="1">
              <a:lnSpc>
                <a:spcPct val="90000"/>
              </a:lnSpc>
              <a:spcAft>
                <a:spcPts val="0"/>
              </a:spcAft>
              <a:buFont typeface="Wingdings" pitchFamily="2" charset="2"/>
              <a:buAutoNum type="arabicPeriod" startAt="6"/>
              <a:defRPr/>
            </a:pPr>
            <a:r>
              <a:rPr lang="en-US" sz="1800" dirty="0" smtClean="0"/>
              <a:t>Appendices:</a:t>
            </a:r>
          </a:p>
          <a:p>
            <a:pPr lvl="1" indent="-171450" fontAlgn="t"/>
            <a:r>
              <a:rPr lang="en-US" sz="1400" dirty="0"/>
              <a:t>Project Summary Table </a:t>
            </a:r>
            <a:endParaRPr lang="en-US" sz="1400" dirty="0" smtClean="0"/>
          </a:p>
          <a:p>
            <a:pPr lvl="1" indent="-171450" fontAlgn="t"/>
            <a:r>
              <a:rPr lang="en-US" sz="1400" dirty="0" smtClean="0"/>
              <a:t>Extension </a:t>
            </a:r>
            <a:r>
              <a:rPr lang="en-US" sz="1400" dirty="0"/>
              <a:t>Activities Table </a:t>
            </a:r>
            <a:endParaRPr lang="en-US" sz="1400" dirty="0" smtClean="0"/>
          </a:p>
          <a:p>
            <a:pPr lvl="1" indent="-171450" fontAlgn="t"/>
            <a:r>
              <a:rPr lang="en-US" sz="1400" dirty="0" smtClean="0"/>
              <a:t>Letters </a:t>
            </a:r>
            <a:r>
              <a:rPr lang="en-US" sz="1400" dirty="0"/>
              <a:t>of Publication </a:t>
            </a:r>
            <a:r>
              <a:rPr lang="en-US" sz="1400" dirty="0" smtClean="0"/>
              <a:t>(if applicable)</a:t>
            </a:r>
          </a:p>
          <a:p>
            <a:pPr lvl="1" indent="-171450" fontAlgn="t"/>
            <a:r>
              <a:rPr lang="en-US" sz="1400" dirty="0" smtClean="0"/>
              <a:t>Sabbatical Leave Plan and/or Report </a:t>
            </a:r>
            <a:r>
              <a:rPr lang="en-US" sz="1400" dirty="0" smtClean="0"/>
              <a:t>(</a:t>
            </a:r>
            <a:r>
              <a:rPr lang="en-US" sz="1400" dirty="0" smtClean="0"/>
              <a:t>taken any time during your years in the FT rank</a:t>
            </a:r>
            <a:r>
              <a:rPr lang="en-US" sz="1400" dirty="0" smtClean="0"/>
              <a:t>)</a:t>
            </a:r>
            <a:endParaRPr lang="en-US" sz="1400" dirty="0"/>
          </a:p>
        </p:txBody>
      </p:sp>
    </p:spTree>
    <p:custDataLst>
      <p:tags r:id="rId1"/>
    </p:custDataLst>
    <p:extLst>
      <p:ext uri="{BB962C8B-B14F-4D97-AF65-F5344CB8AC3E}">
        <p14:creationId xmlns:p14="http://schemas.microsoft.com/office/powerpoint/2010/main" val="81887307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362607" y="0"/>
            <a:ext cx="8245365" cy="740979"/>
          </a:xfrm>
        </p:spPr>
        <p:txBody>
          <a:bodyPr/>
          <a:lstStyle/>
          <a:p>
            <a:pPr eaLnBrk="1" hangingPunct="1"/>
            <a:r>
              <a:rPr lang="en-US" sz="3200" dirty="0" smtClean="0">
                <a:solidFill>
                  <a:srgbClr val="1740C3"/>
                </a:solidFill>
              </a:rPr>
              <a:t>   </a:t>
            </a:r>
            <a:r>
              <a:rPr lang="en-US" sz="2800" dirty="0" smtClean="0">
                <a:solidFill>
                  <a:srgbClr val="1740C3"/>
                </a:solidFill>
              </a:rPr>
              <a:t>Position Description -The Basis for Evaluating Your PR</a:t>
            </a:r>
          </a:p>
        </p:txBody>
      </p:sp>
      <p:sp>
        <p:nvSpPr>
          <p:cNvPr id="105475" name="Rectangle 3"/>
          <p:cNvSpPr>
            <a:spLocks noGrp="1" noChangeArrowheads="1"/>
          </p:cNvSpPr>
          <p:nvPr>
            <p:ph type="body" idx="4294967295"/>
          </p:nvPr>
        </p:nvSpPr>
        <p:spPr>
          <a:xfrm>
            <a:off x="457201" y="753679"/>
            <a:ext cx="8699500" cy="4589059"/>
          </a:xfrm>
        </p:spPr>
        <p:txBody>
          <a:bodyPr rtlCol="0">
            <a:noAutofit/>
          </a:bodyPr>
          <a:lstStyle/>
          <a:p>
            <a:pPr fontAlgn="auto">
              <a:spcBef>
                <a:spcPts val="0"/>
              </a:spcBef>
              <a:spcAft>
                <a:spcPts val="1200"/>
              </a:spcAft>
              <a:defRPr/>
            </a:pPr>
            <a:r>
              <a:rPr lang="en-US" sz="1800" dirty="0" smtClean="0"/>
              <a:t>Review your PD to make sure it reflects your current assignment.  Update if needed. The academic PD template is available on the AHR website .</a:t>
            </a:r>
          </a:p>
          <a:p>
            <a:pPr fontAlgn="auto">
              <a:spcBef>
                <a:spcPts val="0"/>
              </a:spcBef>
              <a:spcAft>
                <a:spcPts val="1200"/>
              </a:spcAft>
              <a:defRPr/>
            </a:pPr>
            <a:r>
              <a:rPr lang="en-US" sz="1800" dirty="0" smtClean="0"/>
              <a:t>Include all position descriptions that apply to the review period (</a:t>
            </a:r>
            <a:r>
              <a:rPr lang="en-US" sz="1800" u="sng" dirty="0" smtClean="0"/>
              <a:t>during your full title career). </a:t>
            </a:r>
          </a:p>
          <a:p>
            <a:pPr fontAlgn="auto">
              <a:spcBef>
                <a:spcPts val="0"/>
              </a:spcBef>
              <a:spcAft>
                <a:spcPts val="1200"/>
              </a:spcAft>
              <a:defRPr/>
            </a:pPr>
            <a:r>
              <a:rPr lang="en-US" sz="1800" dirty="0" smtClean="0"/>
              <a:t>Indicate the time period each was in effect.</a:t>
            </a:r>
          </a:p>
          <a:p>
            <a:pPr fontAlgn="auto">
              <a:spcBef>
                <a:spcPts val="0"/>
              </a:spcBef>
              <a:spcAft>
                <a:spcPts val="1200"/>
              </a:spcAft>
              <a:defRPr/>
            </a:pPr>
            <a:r>
              <a:rPr lang="en-US" sz="1800" dirty="0" smtClean="0"/>
              <a:t>Develop documentation (i.e. PD addendum) for special assignments, such as acting County Director or new cross county work.</a:t>
            </a:r>
          </a:p>
          <a:p>
            <a:pPr lvl="0" fontAlgn="auto">
              <a:spcBef>
                <a:spcPts val="0"/>
              </a:spcBef>
              <a:spcAft>
                <a:spcPts val="1200"/>
              </a:spcAft>
              <a:defRPr/>
            </a:pPr>
            <a:r>
              <a:rPr lang="en-US" sz="1800" dirty="0" smtClean="0"/>
              <a:t>For cross-county assignments, the </a:t>
            </a:r>
            <a:r>
              <a:rPr lang="en-US" sz="1800" dirty="0"/>
              <a:t>designated primary County Director will have the responsibility to complete and sign the position description for an academic assigned to his/her county.  </a:t>
            </a:r>
            <a:endParaRPr lang="en-US" sz="1800" dirty="0" smtClean="0"/>
          </a:p>
          <a:p>
            <a:pPr lvl="0" fontAlgn="auto">
              <a:spcBef>
                <a:spcPts val="0"/>
              </a:spcBef>
              <a:spcAft>
                <a:spcPts val="1200"/>
              </a:spcAft>
              <a:defRPr/>
            </a:pPr>
            <a:r>
              <a:rPr lang="en-US" sz="1800" dirty="0"/>
              <a:t>All other cross-County Director’s and/or supervisors should be given an opportunity to review the position description for completeness before it is forwarded for final review by the Academic HR Office (AHR).  Once reviewed, the position description may be signed by Chris Greer, Vice Provost of Cooperative Extension and/or </a:t>
            </a:r>
            <a:r>
              <a:rPr lang="en-US" sz="1800" dirty="0" smtClean="0"/>
              <a:t>Wendy Powers, </a:t>
            </a:r>
            <a:r>
              <a:rPr lang="en-US" sz="1800" dirty="0"/>
              <a:t>Associate Vice President (for Statewide Programs) and could also include additional signatures by Statewide Program Directors.</a:t>
            </a:r>
            <a:endParaRPr lang="en-US" sz="900" dirty="0" smtClean="0"/>
          </a:p>
        </p:txBody>
      </p:sp>
    </p:spTree>
    <p:extLst>
      <p:ext uri="{BB962C8B-B14F-4D97-AF65-F5344CB8AC3E}">
        <p14:creationId xmlns:p14="http://schemas.microsoft.com/office/powerpoint/2010/main" val="21919753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8"/>
          <p:cNvSpPr>
            <a:spLocks noGrp="1" noChangeArrowheads="1"/>
          </p:cNvSpPr>
          <p:nvPr>
            <p:ph type="title" idx="4294967295"/>
          </p:nvPr>
        </p:nvSpPr>
        <p:spPr>
          <a:xfrm>
            <a:off x="914400" y="236182"/>
            <a:ext cx="7356144" cy="533400"/>
          </a:xfrm>
        </p:spPr>
        <p:txBody>
          <a:bodyPr/>
          <a:lstStyle/>
          <a:p>
            <a:pPr eaLnBrk="1" hangingPunct="1"/>
            <a:r>
              <a:rPr lang="en-US" sz="4000" dirty="0" smtClean="0"/>
              <a:t> </a:t>
            </a:r>
            <a:br>
              <a:rPr lang="en-US" sz="4000" dirty="0" smtClean="0"/>
            </a:br>
            <a:r>
              <a:rPr lang="en-US" sz="3600" dirty="0" smtClean="0">
                <a:solidFill>
                  <a:srgbClr val="363ACA"/>
                </a:solidFill>
              </a:rPr>
              <a:t>Acceleration </a:t>
            </a:r>
            <a:br>
              <a:rPr lang="en-US" sz="3600" dirty="0" smtClean="0">
                <a:solidFill>
                  <a:srgbClr val="363ACA"/>
                </a:solidFill>
              </a:rPr>
            </a:br>
            <a:endParaRPr lang="en-US" sz="3600" dirty="0" smtClean="0">
              <a:solidFill>
                <a:srgbClr val="363ACA"/>
              </a:solidFill>
            </a:endParaRPr>
          </a:p>
        </p:txBody>
      </p:sp>
      <p:sp>
        <p:nvSpPr>
          <p:cNvPr id="109578" name="Rectangle 10"/>
          <p:cNvSpPr>
            <a:spLocks noGrp="1" noChangeArrowheads="1"/>
          </p:cNvSpPr>
          <p:nvPr>
            <p:ph type="body" idx="4294967295"/>
          </p:nvPr>
        </p:nvSpPr>
        <p:spPr>
          <a:xfrm>
            <a:off x="785372" y="965279"/>
            <a:ext cx="7356144" cy="4679618"/>
          </a:xfrm>
        </p:spPr>
        <p:txBody>
          <a:bodyPr rtlCol="0">
            <a:normAutofit fontScale="77500" lnSpcReduction="20000"/>
          </a:bodyPr>
          <a:lstStyle/>
          <a:p>
            <a:pPr algn="just" fontAlgn="auto">
              <a:lnSpc>
                <a:spcPct val="120000"/>
              </a:lnSpc>
              <a:spcBef>
                <a:spcPts val="0"/>
              </a:spcBef>
              <a:spcAft>
                <a:spcPts val="1200"/>
              </a:spcAft>
              <a:defRPr/>
            </a:pPr>
            <a:r>
              <a:rPr lang="en-US" sz="2800" dirty="0" smtClean="0"/>
              <a:t>Acceleration requires </a:t>
            </a:r>
            <a:r>
              <a:rPr lang="en-US" sz="2800" u="sng" dirty="0" smtClean="0">
                <a:solidFill>
                  <a:srgbClr val="363ACA"/>
                </a:solidFill>
              </a:rPr>
              <a:t>exceptional</a:t>
            </a:r>
            <a:r>
              <a:rPr lang="en-US" sz="2800" dirty="0" smtClean="0"/>
              <a:t> achievement in at least one criteria – identify the “driver.”</a:t>
            </a:r>
          </a:p>
          <a:p>
            <a:pPr algn="just" fontAlgn="auto">
              <a:lnSpc>
                <a:spcPct val="120000"/>
              </a:lnSpc>
              <a:spcBef>
                <a:spcPts val="0"/>
              </a:spcBef>
              <a:spcAft>
                <a:spcPts val="1200"/>
              </a:spcAft>
              <a:defRPr/>
            </a:pPr>
            <a:r>
              <a:rPr lang="en-US" sz="2800" dirty="0" smtClean="0"/>
              <a:t>Acceleration requires </a:t>
            </a:r>
            <a:r>
              <a:rPr lang="en-US" sz="2800" u="sng" dirty="0" smtClean="0">
                <a:solidFill>
                  <a:srgbClr val="363ACA"/>
                </a:solidFill>
              </a:rPr>
              <a:t>greater than normal</a:t>
            </a:r>
            <a:r>
              <a:rPr lang="en-US" sz="2800" dirty="0" smtClean="0">
                <a:solidFill>
                  <a:srgbClr val="363ACA"/>
                </a:solidFill>
              </a:rPr>
              <a:t> </a:t>
            </a:r>
            <a:r>
              <a:rPr lang="en-US" sz="2800" dirty="0" smtClean="0"/>
              <a:t>productivity in </a:t>
            </a:r>
            <a:r>
              <a:rPr lang="en-US" sz="2800" u="sng" dirty="0" smtClean="0">
                <a:solidFill>
                  <a:srgbClr val="363ACA"/>
                </a:solidFill>
              </a:rPr>
              <a:t>all criteria</a:t>
            </a:r>
            <a:r>
              <a:rPr lang="en-US" sz="2800" dirty="0" smtClean="0">
                <a:solidFill>
                  <a:srgbClr val="363ACA"/>
                </a:solidFill>
              </a:rPr>
              <a:t> </a:t>
            </a:r>
            <a:r>
              <a:rPr lang="en-US" sz="2800" dirty="0" smtClean="0"/>
              <a:t>for your rank and step.</a:t>
            </a:r>
          </a:p>
          <a:p>
            <a:pPr algn="just" fontAlgn="auto">
              <a:lnSpc>
                <a:spcPct val="120000"/>
              </a:lnSpc>
              <a:spcBef>
                <a:spcPts val="0"/>
              </a:spcBef>
              <a:spcAft>
                <a:spcPts val="1200"/>
              </a:spcAft>
              <a:defRPr/>
            </a:pPr>
            <a:r>
              <a:rPr lang="en-US" sz="2800" dirty="0" smtClean="0"/>
              <a:t>Highlight activities that you believe warrant special attention -- do not just repeat descriptions you provide in other sections.</a:t>
            </a:r>
          </a:p>
          <a:p>
            <a:pPr algn="just" fontAlgn="auto">
              <a:lnSpc>
                <a:spcPct val="120000"/>
              </a:lnSpc>
              <a:spcBef>
                <a:spcPts val="0"/>
              </a:spcBef>
              <a:spcAft>
                <a:spcPts val="1200"/>
              </a:spcAft>
              <a:defRPr/>
            </a:pPr>
            <a:r>
              <a:rPr lang="en-US" sz="2800" dirty="0" smtClean="0"/>
              <a:t>Period covering all years in present rank with specific emphasis on accomplishments </a:t>
            </a:r>
            <a:r>
              <a:rPr lang="en-US" sz="2800" u="sng" dirty="0" smtClean="0"/>
              <a:t>since last successful salary action</a:t>
            </a:r>
            <a:r>
              <a:rPr lang="en-US" sz="2800" dirty="0" smtClean="0"/>
              <a:t> justifying the acceleration request.</a:t>
            </a:r>
          </a:p>
          <a:p>
            <a:pPr lvl="1" algn="just" fontAlgn="auto">
              <a:lnSpc>
                <a:spcPct val="120000"/>
              </a:lnSpc>
              <a:spcBef>
                <a:spcPts val="0"/>
              </a:spcBef>
              <a:spcAft>
                <a:spcPts val="1200"/>
              </a:spcAft>
              <a:defRPr/>
            </a:pPr>
            <a:r>
              <a:rPr lang="en-US" sz="2400" dirty="0" smtClean="0"/>
              <a:t>Acceleration Statement – 1 page maximum</a:t>
            </a:r>
          </a:p>
          <a:p>
            <a:pPr algn="just" fontAlgn="auto">
              <a:lnSpc>
                <a:spcPct val="120000"/>
              </a:lnSpc>
              <a:spcBef>
                <a:spcPts val="0"/>
              </a:spcBef>
              <a:spcAft>
                <a:spcPts val="1200"/>
              </a:spcAft>
              <a:defRPr/>
            </a:pPr>
            <a:endParaRPr lang="en-US" dirty="0" smtClean="0"/>
          </a:p>
          <a:p>
            <a:pPr eaLnBrk="1" fontAlgn="auto" hangingPunct="1">
              <a:spcAft>
                <a:spcPts val="0"/>
              </a:spcAft>
              <a:buFont typeface="Arial" pitchFamily="34" charset="0"/>
              <a:buChar char="•"/>
              <a:defRPr/>
            </a:pPr>
            <a:endParaRPr lang="en-US" sz="2400" dirty="0" smtClean="0"/>
          </a:p>
        </p:txBody>
      </p:sp>
    </p:spTree>
    <p:extLst>
      <p:ext uri="{BB962C8B-B14F-4D97-AF65-F5344CB8AC3E}">
        <p14:creationId xmlns:p14="http://schemas.microsoft.com/office/powerpoint/2010/main" val="7329111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title" idx="4294967295"/>
          </p:nvPr>
        </p:nvSpPr>
        <p:spPr>
          <a:xfrm>
            <a:off x="836303" y="-34925"/>
            <a:ext cx="7342498" cy="1066800"/>
          </a:xfrm>
        </p:spPr>
        <p:txBody>
          <a:bodyPr/>
          <a:lstStyle/>
          <a:p>
            <a:pPr eaLnBrk="1" hangingPunct="1"/>
            <a:r>
              <a:rPr lang="en-US" dirty="0" smtClean="0">
                <a:solidFill>
                  <a:schemeClr val="accent1">
                    <a:lumMod val="75000"/>
                  </a:schemeClr>
                </a:solidFill>
              </a:rPr>
              <a:t>   </a:t>
            </a:r>
            <a:r>
              <a:rPr lang="en-US" sz="3200" dirty="0" smtClean="0">
                <a:solidFill>
                  <a:srgbClr val="363ACA"/>
                </a:solidFill>
              </a:rPr>
              <a:t>Program Summary Narrative</a:t>
            </a:r>
          </a:p>
        </p:txBody>
      </p:sp>
      <p:sp>
        <p:nvSpPr>
          <p:cNvPr id="47107" name="Rectangle 8"/>
          <p:cNvSpPr>
            <a:spLocks noGrp="1" noChangeArrowheads="1"/>
          </p:cNvSpPr>
          <p:nvPr>
            <p:ph idx="4294967295"/>
          </p:nvPr>
        </p:nvSpPr>
        <p:spPr>
          <a:xfrm>
            <a:off x="760103" y="1306963"/>
            <a:ext cx="7342497" cy="4114800"/>
          </a:xfrm>
        </p:spPr>
        <p:txBody>
          <a:bodyPr/>
          <a:lstStyle/>
          <a:p>
            <a:pPr>
              <a:lnSpc>
                <a:spcPct val="80000"/>
              </a:lnSpc>
              <a:spcAft>
                <a:spcPts val="1800"/>
              </a:spcAft>
            </a:pPr>
            <a:r>
              <a:rPr lang="en-US" sz="2800" dirty="0" smtClean="0"/>
              <a:t>Highlights your major accomplishments, notable achievements, since last salary action.</a:t>
            </a:r>
          </a:p>
          <a:p>
            <a:pPr>
              <a:lnSpc>
                <a:spcPct val="80000"/>
              </a:lnSpc>
              <a:spcAft>
                <a:spcPts val="1800"/>
              </a:spcAft>
            </a:pPr>
            <a:r>
              <a:rPr lang="en-US" sz="2800" dirty="0" smtClean="0"/>
              <a:t>Maximum length- </a:t>
            </a:r>
            <a:r>
              <a:rPr lang="en-US" sz="2800" u="sng" dirty="0" smtClean="0">
                <a:solidFill>
                  <a:srgbClr val="363ACA"/>
                </a:solidFill>
              </a:rPr>
              <a:t>10 pages for promotions.</a:t>
            </a:r>
          </a:p>
          <a:p>
            <a:pPr>
              <a:lnSpc>
                <a:spcPct val="80000"/>
              </a:lnSpc>
              <a:spcAft>
                <a:spcPts val="1800"/>
              </a:spcAft>
            </a:pPr>
            <a:r>
              <a:rPr lang="en-US" sz="2800" dirty="0" smtClean="0"/>
              <a:t>Use bullets, indentations, and subheadings to make your statement more readable.</a:t>
            </a:r>
          </a:p>
          <a:p>
            <a:pPr>
              <a:lnSpc>
                <a:spcPct val="80000"/>
              </a:lnSpc>
              <a:spcAft>
                <a:spcPts val="1800"/>
              </a:spcAft>
            </a:pPr>
            <a:r>
              <a:rPr lang="en-US" sz="2800" dirty="0" smtClean="0"/>
              <a:t>Tells your story with impacts.</a:t>
            </a:r>
          </a:p>
        </p:txBody>
      </p:sp>
      <p:sp>
        <p:nvSpPr>
          <p:cNvPr id="6"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ndParaRPr>
          </a:p>
        </p:txBody>
      </p:sp>
    </p:spTree>
    <p:extLst>
      <p:ext uri="{BB962C8B-B14F-4D97-AF65-F5344CB8AC3E}">
        <p14:creationId xmlns:p14="http://schemas.microsoft.com/office/powerpoint/2010/main" val="11199775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ChangeArrowheads="1"/>
          </p:cNvSpPr>
          <p:nvPr/>
        </p:nvSpPr>
        <p:spPr bwMode="auto">
          <a:xfrm>
            <a:off x="888040" y="477743"/>
            <a:ext cx="7381567"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363ACA"/>
                </a:solidFill>
                <a:latin typeface="Calibri" pitchFamily="34" charset="0"/>
                <a:ea typeface="ＭＳ Ｐゴシック" pitchFamily="34" charset="-128"/>
              </a:rPr>
              <a:t>Program Summary Narrative </a:t>
            </a:r>
          </a:p>
          <a:p>
            <a:pPr algn="ctr" eaLnBrk="1" hangingPunct="1">
              <a:lnSpc>
                <a:spcPct val="80000"/>
              </a:lnSpc>
            </a:pPr>
            <a:r>
              <a:rPr lang="en-US" sz="3200" dirty="0" smtClean="0">
                <a:solidFill>
                  <a:srgbClr val="363ACA"/>
                </a:solidFill>
                <a:latin typeface="Calibri" pitchFamily="34" charset="0"/>
                <a:ea typeface="ＭＳ Ｐゴシック" pitchFamily="34" charset="-128"/>
              </a:rPr>
              <a:t>Summarizing Themes</a:t>
            </a:r>
            <a:endParaRPr lang="en-US" sz="3200" dirty="0">
              <a:solidFill>
                <a:srgbClr val="363ACA"/>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801996" y="1535562"/>
            <a:ext cx="7501264" cy="4367283"/>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Provide Context</a:t>
            </a:r>
          </a:p>
          <a:p>
            <a:pPr marL="400050" lvl="1" indent="0" eaLnBrk="1" fontAlgn="auto" hangingPunct="1">
              <a:lnSpc>
                <a:spcPct val="80000"/>
              </a:lnSpc>
              <a:spcBef>
                <a:spcPts val="0"/>
              </a:spcBef>
              <a:spcAft>
                <a:spcPts val="0"/>
              </a:spcAft>
              <a:defRPr/>
            </a:pPr>
            <a:r>
              <a:rPr lang="en-US" sz="2000" dirty="0" smtClean="0">
                <a:latin typeface="+mj-lt"/>
              </a:rPr>
              <a:t>Describe counties covered, nature of clientele, factors that influenced program activities.</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Goals and Objectives for each theme</a:t>
            </a:r>
          </a:p>
          <a:p>
            <a:pPr marL="400050" lvl="1" indent="0" eaLnBrk="1" fontAlgn="auto" hangingPunct="1">
              <a:lnSpc>
                <a:spcPct val="80000"/>
              </a:lnSpc>
              <a:spcBef>
                <a:spcPts val="0"/>
              </a:spcBef>
              <a:spcAft>
                <a:spcPts val="0"/>
              </a:spcAft>
              <a:defRPr/>
            </a:pPr>
            <a:r>
              <a:rPr lang="en-US" sz="2000" dirty="0" smtClean="0">
                <a:latin typeface="+mj-lt"/>
              </a:rPr>
              <a:t>Include how goals were determined, clientele needs assessments, etc.</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Research, Creative Activities, and other Efforts</a:t>
            </a:r>
          </a:p>
          <a:p>
            <a:pPr marL="342900" indent="-342900" eaLnBrk="1" fontAlgn="auto" hangingPunct="1">
              <a:lnSpc>
                <a:spcPct val="80000"/>
              </a:lnSpc>
              <a:spcBef>
                <a:spcPts val="0"/>
              </a:spcBef>
              <a:spcAft>
                <a:spcPts val="0"/>
              </a:spcAft>
              <a:buFont typeface="Arial" panose="020B0604020202020204" pitchFamily="34" charset="0"/>
              <a:buChar char="•"/>
              <a:defRPr/>
            </a:pPr>
            <a:endParaRPr lang="en-US"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resulting Outputs, Outcomes, and Impacts</a:t>
            </a:r>
          </a:p>
          <a:p>
            <a:pPr eaLnBrk="1" fontAlgn="auto" hangingPunct="1">
              <a:lnSpc>
                <a:spcPct val="80000"/>
              </a:lnSpc>
              <a:spcBef>
                <a:spcPts val="0"/>
              </a:spcBef>
              <a:spcAft>
                <a:spcPts val="0"/>
              </a:spcAft>
              <a:defRPr/>
            </a:pPr>
            <a:endParaRPr lang="en-US" sz="1800" dirty="0" smtClean="0"/>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8133"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4892585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ChangeArrowheads="1"/>
          </p:cNvSpPr>
          <p:nvPr/>
        </p:nvSpPr>
        <p:spPr bwMode="auto">
          <a:xfrm>
            <a:off x="900752" y="207559"/>
            <a:ext cx="740504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363ACA"/>
                </a:solidFill>
                <a:latin typeface="Calibri" pitchFamily="34" charset="0"/>
                <a:ea typeface="ＭＳ Ｐゴシック" pitchFamily="34" charset="-128"/>
              </a:rPr>
              <a:t>Program Summary Narrative </a:t>
            </a:r>
            <a:r>
              <a:rPr lang="en-US" sz="2400" dirty="0">
                <a:solidFill>
                  <a:srgbClr val="363ACA"/>
                </a:solidFill>
                <a:latin typeface="Calibri" pitchFamily="34" charset="0"/>
                <a:ea typeface="ＭＳ Ｐゴシック" pitchFamily="34" charset="-128"/>
              </a:rPr>
              <a:t>(</a:t>
            </a:r>
            <a:r>
              <a:rPr lang="en-US" sz="2400" dirty="0" smtClean="0">
                <a:solidFill>
                  <a:srgbClr val="363ACA"/>
                </a:solidFill>
                <a:latin typeface="Calibri" pitchFamily="34" charset="0"/>
                <a:ea typeface="ＭＳ Ｐゴシック" pitchFamily="34" charset="-128"/>
              </a:rPr>
              <a:t>continued)</a:t>
            </a:r>
            <a:endParaRPr lang="en-US" sz="2400" dirty="0">
              <a:solidFill>
                <a:srgbClr val="363ACA"/>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811852" y="1337479"/>
            <a:ext cx="7301552" cy="3386919"/>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auto" hangingPunct="1">
              <a:spcBef>
                <a:spcPts val="0"/>
              </a:spcBef>
              <a:spcAft>
                <a:spcPts val="1200"/>
              </a:spcAft>
              <a:defRPr/>
            </a:pPr>
            <a:r>
              <a:rPr lang="en-US" sz="2000" dirty="0" smtClean="0">
                <a:latin typeface="+mn-lt"/>
              </a:rPr>
              <a:t>Summarize </a:t>
            </a:r>
            <a:r>
              <a:rPr lang="en-US" sz="2000" b="1" dirty="0" smtClean="0">
                <a:latin typeface="+mn-lt"/>
              </a:rPr>
              <a:t>Professional Competence</a:t>
            </a:r>
            <a:endParaRPr lang="en-US" sz="2000" b="1" dirty="0">
              <a:latin typeface="+mn-lt"/>
            </a:endParaRPr>
          </a:p>
          <a:p>
            <a:pPr lvl="1" eaLnBrk="1" fontAlgn="auto" hangingPunct="1">
              <a:spcBef>
                <a:spcPts val="0"/>
              </a:spcBef>
              <a:spcAft>
                <a:spcPts val="1200"/>
              </a:spcAft>
              <a:buFont typeface="Arial" charset="0"/>
              <a:buChar char="•"/>
              <a:defRPr/>
            </a:pPr>
            <a:r>
              <a:rPr lang="en-US" sz="2000" dirty="0">
                <a:latin typeface="+mn-lt"/>
              </a:rPr>
              <a:t>Describe professional </a:t>
            </a:r>
            <a:r>
              <a:rPr lang="en-US" sz="2000" dirty="0" smtClean="0">
                <a:latin typeface="+mn-lt"/>
              </a:rPr>
              <a:t>activities </a:t>
            </a:r>
            <a:endParaRPr lang="en-US" sz="2000" dirty="0">
              <a:latin typeface="+mn-lt"/>
            </a:endParaRPr>
          </a:p>
          <a:p>
            <a:pPr lvl="1" eaLnBrk="1" fontAlgn="auto" hangingPunct="1">
              <a:spcBef>
                <a:spcPts val="0"/>
              </a:spcBef>
              <a:spcAft>
                <a:spcPts val="1800"/>
              </a:spcAft>
              <a:buFont typeface="Arial" charset="0"/>
              <a:buChar char="•"/>
              <a:defRPr/>
            </a:pPr>
            <a:r>
              <a:rPr lang="en-US" sz="2000" dirty="0">
                <a:latin typeface="+mn-lt"/>
              </a:rPr>
              <a:t>Include other elements of professional </a:t>
            </a:r>
            <a:r>
              <a:rPr lang="en-US" sz="2000" dirty="0" smtClean="0">
                <a:latin typeface="+mn-lt"/>
              </a:rPr>
              <a:t>development and competence </a:t>
            </a:r>
            <a:endParaRPr lang="en-US" sz="2000" dirty="0">
              <a:latin typeface="+mn-lt"/>
            </a:endParaRPr>
          </a:p>
          <a:p>
            <a:pPr eaLnBrk="1" fontAlgn="auto" hangingPunct="1">
              <a:spcBef>
                <a:spcPts val="0"/>
              </a:spcBef>
              <a:spcAft>
                <a:spcPts val="1800"/>
              </a:spcAft>
              <a:defRPr/>
            </a:pPr>
            <a:r>
              <a:rPr lang="en-US" sz="2000" dirty="0" smtClean="0">
                <a:latin typeface="+mn-lt"/>
              </a:rPr>
              <a:t>Summarize </a:t>
            </a:r>
            <a:r>
              <a:rPr lang="en-US" sz="2000" b="1" dirty="0" smtClean="0">
                <a:latin typeface="+mn-lt"/>
              </a:rPr>
              <a:t>University and Public Service</a:t>
            </a:r>
          </a:p>
          <a:p>
            <a:pPr eaLnBrk="1" fontAlgn="auto" hangingPunct="1">
              <a:spcBef>
                <a:spcPts val="0"/>
              </a:spcBef>
              <a:spcAft>
                <a:spcPts val="1200"/>
              </a:spcAft>
              <a:defRPr/>
            </a:pPr>
            <a:r>
              <a:rPr lang="en-US" sz="2000" dirty="0" smtClean="0">
                <a:latin typeface="+mn-lt"/>
              </a:rPr>
              <a:t>Summarize </a:t>
            </a:r>
            <a:r>
              <a:rPr lang="en-US" sz="2000" b="1" dirty="0" smtClean="0">
                <a:latin typeface="+mn-lt"/>
              </a:rPr>
              <a:t>Affirmative Action</a:t>
            </a:r>
          </a:p>
          <a:p>
            <a:pPr lvl="1" eaLnBrk="1" fontAlgn="auto" hangingPunct="1">
              <a:spcBef>
                <a:spcPts val="0"/>
              </a:spcBef>
              <a:spcAft>
                <a:spcPts val="1200"/>
              </a:spcAft>
              <a:buFont typeface="Arial" pitchFamily="34" charset="0"/>
              <a:buChar char="•"/>
              <a:defRPr/>
            </a:pPr>
            <a:r>
              <a:rPr lang="en-US" sz="2000" dirty="0" smtClean="0">
                <a:latin typeface="+mn-lt"/>
              </a:rPr>
              <a:t>Describe how Affirmative Action tied into program themes and activities.</a:t>
            </a:r>
            <a:endParaRPr lang="en-US" sz="2800" dirty="0">
              <a:latin typeface="Calibri" charset="0"/>
            </a:endParaRPr>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9157"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1927879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idx="4294967295"/>
          </p:nvPr>
        </p:nvSpPr>
        <p:spPr>
          <a:xfrm>
            <a:off x="914400" y="180181"/>
            <a:ext cx="7315200" cy="563563"/>
          </a:xfrm>
        </p:spPr>
        <p:txBody>
          <a:bodyPr/>
          <a:lstStyle/>
          <a:p>
            <a:pPr eaLnBrk="1" hangingPunct="1"/>
            <a:r>
              <a:rPr lang="en-US" sz="4000" dirty="0" smtClean="0"/>
              <a:t/>
            </a:r>
            <a:br>
              <a:rPr lang="en-US" sz="4000" dirty="0" smtClean="0"/>
            </a:br>
            <a:r>
              <a:rPr lang="en-US" sz="3200" dirty="0" smtClean="0">
                <a:solidFill>
                  <a:srgbClr val="363ACA"/>
                </a:solidFill>
              </a:rPr>
              <a:t>Professional</a:t>
            </a:r>
            <a:r>
              <a:rPr lang="en-US" sz="3600" dirty="0" smtClean="0">
                <a:solidFill>
                  <a:srgbClr val="363ACA"/>
                </a:solidFill>
              </a:rPr>
              <a:t> </a:t>
            </a:r>
            <a:r>
              <a:rPr lang="en-US" sz="3200" dirty="0" smtClean="0">
                <a:solidFill>
                  <a:srgbClr val="363ACA"/>
                </a:solidFill>
              </a:rPr>
              <a:t>Competence</a:t>
            </a:r>
            <a:br>
              <a:rPr lang="en-US" sz="3200" dirty="0" smtClean="0">
                <a:solidFill>
                  <a:srgbClr val="363ACA"/>
                </a:solidFill>
              </a:rPr>
            </a:br>
            <a:endParaRPr lang="en-US" sz="3200" dirty="0" smtClean="0">
              <a:solidFill>
                <a:srgbClr val="363ACA"/>
              </a:solidFill>
            </a:endParaRPr>
          </a:p>
        </p:txBody>
      </p:sp>
      <p:sp>
        <p:nvSpPr>
          <p:cNvPr id="2051" name="Rectangle 5"/>
          <p:cNvSpPr>
            <a:spLocks noGrp="1" noChangeArrowheads="1"/>
          </p:cNvSpPr>
          <p:nvPr>
            <p:ph type="body" idx="4294967295"/>
          </p:nvPr>
        </p:nvSpPr>
        <p:spPr>
          <a:xfrm>
            <a:off x="787400" y="1288576"/>
            <a:ext cx="7315200" cy="4800600"/>
          </a:xfrm>
        </p:spPr>
        <p:txBody>
          <a:bodyPr/>
          <a:lstStyle/>
          <a:p>
            <a:pPr eaLnBrk="1" hangingPunct="1">
              <a:spcBef>
                <a:spcPts val="0"/>
              </a:spcBef>
              <a:spcAft>
                <a:spcPts val="1200"/>
              </a:spcAft>
              <a:defRPr/>
            </a:pPr>
            <a:r>
              <a:rPr lang="en-US" sz="2000" dirty="0" smtClean="0"/>
              <a:t>In the Program Summary Narrative you summarize activities (in one to two paragraphs) that you:</a:t>
            </a:r>
          </a:p>
          <a:p>
            <a:pPr lvl="1" eaLnBrk="1" hangingPunct="1">
              <a:spcBef>
                <a:spcPts val="0"/>
              </a:spcBef>
              <a:spcAft>
                <a:spcPts val="1200"/>
              </a:spcAft>
              <a:buFont typeface="Courier New" panose="02070309020205020404" pitchFamily="49" charset="0"/>
              <a:buChar char="o"/>
              <a:defRPr/>
            </a:pPr>
            <a:r>
              <a:rPr lang="en-US" sz="2000" dirty="0" smtClean="0"/>
              <a:t>Participated in training to become more competent</a:t>
            </a:r>
          </a:p>
          <a:p>
            <a:pPr lvl="1" eaLnBrk="1" hangingPunct="1">
              <a:spcBef>
                <a:spcPts val="0"/>
              </a:spcBef>
              <a:spcAft>
                <a:spcPts val="1200"/>
              </a:spcAft>
              <a:buFont typeface="Courier New" panose="02070309020205020404" pitchFamily="49" charset="0"/>
              <a:buChar char="o"/>
              <a:defRPr/>
            </a:pPr>
            <a:r>
              <a:rPr lang="en-US" sz="2000" dirty="0" smtClean="0"/>
              <a:t>Are viewed as competent by peers &amp; clientele</a:t>
            </a:r>
          </a:p>
          <a:p>
            <a:pPr eaLnBrk="1" hangingPunct="1">
              <a:spcBef>
                <a:spcPts val="0"/>
              </a:spcBef>
              <a:spcAft>
                <a:spcPts val="1200"/>
              </a:spcAft>
              <a:defRPr/>
            </a:pPr>
            <a:r>
              <a:rPr lang="en-US" sz="2000" dirty="0" smtClean="0"/>
              <a:t>In this Professional Competence section (documenting lists), items may be listed by themes, subject matter, goals, or other organization at the discretion of the advisor</a:t>
            </a:r>
          </a:p>
          <a:p>
            <a:pPr eaLnBrk="1" hangingPunct="1">
              <a:spcBef>
                <a:spcPts val="0"/>
              </a:spcBef>
              <a:spcAft>
                <a:spcPts val="1200"/>
              </a:spcAft>
              <a:defRPr/>
            </a:pPr>
            <a:r>
              <a:rPr lang="en-US" sz="2000" dirty="0" smtClean="0"/>
              <a:t>Divide activities into 2 sections:</a:t>
            </a:r>
          </a:p>
          <a:p>
            <a:pPr marL="457200" lvl="1" indent="0" eaLnBrk="1" hangingPunct="1">
              <a:spcBef>
                <a:spcPts val="0"/>
              </a:spcBef>
              <a:spcAft>
                <a:spcPts val="1200"/>
              </a:spcAft>
              <a:buFont typeface="Arial" charset="0"/>
              <a:buNone/>
              <a:defRPr/>
            </a:pPr>
            <a:r>
              <a:rPr lang="en-US" sz="2000" dirty="0" smtClean="0"/>
              <a:t>1.  Professional Development &amp; Training</a:t>
            </a:r>
          </a:p>
          <a:p>
            <a:pPr marL="457200" lvl="1" indent="0" eaLnBrk="1" hangingPunct="1">
              <a:spcBef>
                <a:spcPts val="0"/>
              </a:spcBef>
              <a:spcAft>
                <a:spcPts val="1200"/>
              </a:spcAft>
              <a:buFont typeface="Arial" charset="0"/>
              <a:buNone/>
              <a:defRPr/>
            </a:pPr>
            <a:r>
              <a:rPr lang="en-US" sz="2000" dirty="0" smtClean="0"/>
              <a:t>2.  Evidence of Professional Competence</a:t>
            </a:r>
            <a:r>
              <a:rPr lang="en-US" sz="2100" dirty="0" smtClean="0"/>
              <a:t/>
            </a:r>
            <a:br>
              <a:rPr lang="en-US" sz="2100" dirty="0" smtClean="0"/>
            </a:br>
            <a:endParaRPr lang="en-US" sz="2100" dirty="0" smtClean="0"/>
          </a:p>
          <a:p>
            <a:pPr marL="1828800" lvl="4" indent="0" eaLnBrk="1" hangingPunct="1">
              <a:lnSpc>
                <a:spcPct val="80000"/>
              </a:lnSpc>
              <a:buFont typeface="Arial" charset="0"/>
              <a:buNone/>
              <a:defRPr/>
            </a:pPr>
            <a:r>
              <a:rPr lang="en-US" sz="2100" dirty="0" smtClean="0"/>
              <a:t>                                                     </a:t>
            </a:r>
          </a:p>
          <a:p>
            <a:pPr marL="1828800" lvl="4" indent="0" eaLnBrk="1" hangingPunct="1">
              <a:lnSpc>
                <a:spcPct val="80000"/>
              </a:lnSpc>
              <a:buFont typeface="Arial" charset="0"/>
              <a:buNone/>
              <a:defRPr/>
            </a:pPr>
            <a:endParaRPr lang="en-US" sz="2100" dirty="0" smtClean="0"/>
          </a:p>
        </p:txBody>
      </p:sp>
    </p:spTree>
    <p:extLst>
      <p:ext uri="{BB962C8B-B14F-4D97-AF65-F5344CB8AC3E}">
        <p14:creationId xmlns:p14="http://schemas.microsoft.com/office/powerpoint/2010/main" val="16201727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idx="4294967295"/>
          </p:nvPr>
        </p:nvSpPr>
        <p:spPr>
          <a:xfrm>
            <a:off x="533400" y="114300"/>
            <a:ext cx="8138160" cy="563563"/>
          </a:xfrm>
        </p:spPr>
        <p:txBody>
          <a:bodyPr/>
          <a:lstStyle/>
          <a:p>
            <a:pPr eaLnBrk="1" hangingPunct="1"/>
            <a:r>
              <a:rPr lang="en-US" sz="4000" dirty="0" smtClean="0"/>
              <a:t/>
            </a:r>
            <a:br>
              <a:rPr lang="en-US" sz="4000" dirty="0" smtClean="0"/>
            </a:br>
            <a:r>
              <a:rPr lang="en-US" sz="4000" dirty="0" smtClean="0">
                <a:solidFill>
                  <a:srgbClr val="363ACA"/>
                </a:solidFill>
              </a:rPr>
              <a:t>  </a:t>
            </a:r>
            <a:r>
              <a:rPr lang="en-US" sz="3200" dirty="0" smtClean="0">
                <a:solidFill>
                  <a:srgbClr val="363ACA"/>
                </a:solidFill>
              </a:rPr>
              <a:t>Professional Competence </a:t>
            </a:r>
            <a:r>
              <a:rPr lang="en-US" sz="2400" dirty="0" smtClean="0">
                <a:solidFill>
                  <a:srgbClr val="363ACA"/>
                </a:solidFill>
              </a:rPr>
              <a:t>(continued)</a:t>
            </a:r>
            <a:br>
              <a:rPr lang="en-US" sz="2400" dirty="0" smtClean="0">
                <a:solidFill>
                  <a:srgbClr val="363ACA"/>
                </a:solidFill>
              </a:rPr>
            </a:br>
            <a:endParaRPr lang="en-US" sz="2400" dirty="0" smtClean="0">
              <a:solidFill>
                <a:srgbClr val="363ACA"/>
              </a:solidFill>
            </a:endParaRPr>
          </a:p>
        </p:txBody>
      </p:sp>
      <p:sp>
        <p:nvSpPr>
          <p:cNvPr id="2051" name="Rectangle 5"/>
          <p:cNvSpPr>
            <a:spLocks noGrp="1" noChangeArrowheads="1"/>
          </p:cNvSpPr>
          <p:nvPr>
            <p:ph type="body" idx="4294967295"/>
          </p:nvPr>
        </p:nvSpPr>
        <p:spPr>
          <a:xfrm>
            <a:off x="285750" y="1069975"/>
            <a:ext cx="8458200" cy="4876800"/>
          </a:xfrm>
        </p:spPr>
        <p:txBody>
          <a:bodyPr/>
          <a:lstStyle/>
          <a:p>
            <a:pPr lvl="1" eaLnBrk="1" hangingPunct="1">
              <a:lnSpc>
                <a:spcPct val="80000"/>
              </a:lnSpc>
              <a:defRPr/>
            </a:pPr>
            <a:endParaRPr lang="en-US" sz="2000" dirty="0" smtClean="0"/>
          </a:p>
          <a:p>
            <a:pPr marL="457200" lvl="1" indent="0" eaLnBrk="1" hangingPunct="1">
              <a:lnSpc>
                <a:spcPct val="80000"/>
              </a:lnSpc>
              <a:buFont typeface="Arial" charset="0"/>
              <a:buNone/>
              <a:defRPr/>
            </a:pPr>
            <a:r>
              <a:rPr lang="en-US" sz="2200" dirty="0" smtClean="0"/>
              <a:t>1.   Professional Development &amp; Training</a:t>
            </a:r>
          </a:p>
          <a:p>
            <a:pPr lvl="2" eaLnBrk="1" hangingPunct="1">
              <a:lnSpc>
                <a:spcPct val="80000"/>
              </a:lnSpc>
              <a:buFont typeface="Arial" pitchFamily="34" charset="0"/>
              <a:buChar char="•"/>
              <a:defRPr/>
            </a:pPr>
            <a:r>
              <a:rPr lang="en-US" sz="2200" dirty="0" smtClean="0"/>
              <a:t>Training, conferences, workgroups and non-workgroup activities, administrative training, technology training, etc.</a:t>
            </a:r>
          </a:p>
          <a:p>
            <a:pPr lvl="2" eaLnBrk="1" hangingPunct="1">
              <a:lnSpc>
                <a:spcPct val="80000"/>
              </a:lnSpc>
              <a:buFont typeface="Arial" pitchFamily="34" charset="0"/>
              <a:buChar char="•"/>
              <a:defRPr/>
            </a:pPr>
            <a:r>
              <a:rPr lang="en-US" sz="2200" dirty="0" smtClean="0"/>
              <a:t>Disciplinary societies/professional association meetings,           memberships, attend activities, etc.</a:t>
            </a:r>
          </a:p>
          <a:p>
            <a:pPr marL="457200" lvl="1" indent="0" eaLnBrk="1" hangingPunct="1">
              <a:lnSpc>
                <a:spcPct val="80000"/>
              </a:lnSpc>
              <a:buFont typeface="Arial" charset="0"/>
              <a:buNone/>
              <a:defRPr/>
            </a:pPr>
            <a:endParaRPr lang="en-US" sz="2200" dirty="0" smtClean="0"/>
          </a:p>
          <a:p>
            <a:pPr marL="457200" lvl="1" indent="0" eaLnBrk="1" hangingPunct="1">
              <a:lnSpc>
                <a:spcPct val="80000"/>
              </a:lnSpc>
              <a:buFont typeface="Arial" charset="0"/>
              <a:buNone/>
              <a:defRPr/>
            </a:pPr>
            <a:r>
              <a:rPr lang="en-US" sz="2200" dirty="0" smtClean="0"/>
              <a:t>2.   Evidence of Professional Competence</a:t>
            </a:r>
          </a:p>
          <a:p>
            <a:pPr lvl="2" eaLnBrk="1" hangingPunct="1">
              <a:lnSpc>
                <a:spcPct val="80000"/>
              </a:lnSpc>
              <a:defRPr/>
            </a:pPr>
            <a:r>
              <a:rPr lang="en-US" sz="2200" dirty="0" smtClean="0"/>
              <a:t>Presentations at professional society and workgroup meetings, editing books, reviewing articles, professional offices held, etc.</a:t>
            </a:r>
          </a:p>
          <a:p>
            <a:pPr lvl="2" eaLnBrk="1" hangingPunct="1">
              <a:lnSpc>
                <a:spcPct val="80000"/>
              </a:lnSpc>
              <a:defRPr/>
            </a:pPr>
            <a:r>
              <a:rPr lang="en-US" sz="2200" dirty="0" smtClean="0"/>
              <a:t>Awards, recognition (includes national and international), licenses.</a:t>
            </a:r>
          </a:p>
          <a:p>
            <a:pPr lvl="2" eaLnBrk="1" hangingPunct="1">
              <a:lnSpc>
                <a:spcPct val="80000"/>
              </a:lnSpc>
              <a:defRPr/>
            </a:pPr>
            <a:r>
              <a:rPr lang="en-US" sz="2200" dirty="0" smtClean="0"/>
              <a:t>Include invited presentations.</a:t>
            </a:r>
            <a:r>
              <a:rPr lang="en-US" sz="2000" dirty="0" smtClean="0"/>
              <a:t> </a:t>
            </a:r>
          </a:p>
          <a:p>
            <a:pPr eaLnBrk="1" hangingPunct="1">
              <a:lnSpc>
                <a:spcPct val="80000"/>
              </a:lnSpc>
              <a:defRPr/>
            </a:pPr>
            <a:endParaRPr lang="en-US" sz="1800" dirty="0" smtClean="0"/>
          </a:p>
        </p:txBody>
      </p:sp>
    </p:spTree>
    <p:extLst>
      <p:ext uri="{BB962C8B-B14F-4D97-AF65-F5344CB8AC3E}">
        <p14:creationId xmlns:p14="http://schemas.microsoft.com/office/powerpoint/2010/main" val="7751224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title" idx="4294967295"/>
          </p:nvPr>
        </p:nvSpPr>
        <p:spPr>
          <a:xfrm>
            <a:off x="953447" y="219075"/>
            <a:ext cx="7177728" cy="609600"/>
          </a:xfrm>
        </p:spPr>
        <p:txBody>
          <a:bodyPr/>
          <a:lstStyle/>
          <a:p>
            <a:pPr eaLnBrk="1" hangingPunct="1"/>
            <a:r>
              <a:rPr lang="en-US" sz="3600" dirty="0" smtClean="0">
                <a:solidFill>
                  <a:srgbClr val="363ACA"/>
                </a:solidFill>
              </a:rPr>
              <a:t>Affirmative Action</a:t>
            </a:r>
          </a:p>
        </p:txBody>
      </p:sp>
      <p:sp>
        <p:nvSpPr>
          <p:cNvPr id="144391" name="Rectangle 7"/>
          <p:cNvSpPr>
            <a:spLocks noGrp="1" noChangeArrowheads="1"/>
          </p:cNvSpPr>
          <p:nvPr>
            <p:ph type="body" idx="4294967295"/>
          </p:nvPr>
        </p:nvSpPr>
        <p:spPr>
          <a:xfrm>
            <a:off x="775647" y="1029310"/>
            <a:ext cx="7315201" cy="4553803"/>
          </a:xfrm>
        </p:spPr>
        <p:txBody>
          <a:bodyPr rtlCol="0">
            <a:noAutofit/>
          </a:bodyPr>
          <a:lstStyle/>
          <a:p>
            <a:pPr fontAlgn="auto">
              <a:lnSpc>
                <a:spcPct val="120000"/>
              </a:lnSpc>
              <a:spcBef>
                <a:spcPts val="0"/>
              </a:spcBef>
              <a:spcAft>
                <a:spcPts val="1800"/>
              </a:spcAft>
              <a:defRPr/>
            </a:pPr>
            <a:r>
              <a:rPr lang="en-US" sz="2000" dirty="0" smtClean="0"/>
              <a:t>This is a place to describe your efforts and successes in reaching under-served audiences.</a:t>
            </a:r>
          </a:p>
          <a:p>
            <a:pPr fontAlgn="auto">
              <a:lnSpc>
                <a:spcPct val="120000"/>
              </a:lnSpc>
              <a:spcBef>
                <a:spcPts val="0"/>
              </a:spcBef>
              <a:spcAft>
                <a:spcPts val="1800"/>
              </a:spcAft>
              <a:defRPr/>
            </a:pPr>
            <a:r>
              <a:rPr lang="en-US" sz="2000" dirty="0" smtClean="0"/>
              <a:t>Summarize your AA accomplishments as related to your position description.</a:t>
            </a:r>
            <a:endParaRPr lang="en-US" sz="2000" dirty="0"/>
          </a:p>
          <a:p>
            <a:pPr fontAlgn="auto">
              <a:lnSpc>
                <a:spcPct val="120000"/>
              </a:lnSpc>
              <a:spcBef>
                <a:spcPts val="0"/>
              </a:spcBef>
              <a:spcAft>
                <a:spcPts val="1800"/>
              </a:spcAft>
              <a:defRPr/>
            </a:pPr>
            <a:r>
              <a:rPr lang="en-US" sz="2000" dirty="0" smtClean="0"/>
              <a:t>Discuss your primary and secondary clientele and specific AA goals and accomplishments.</a:t>
            </a:r>
          </a:p>
          <a:p>
            <a:pPr fontAlgn="auto">
              <a:lnSpc>
                <a:spcPct val="120000"/>
              </a:lnSpc>
              <a:spcBef>
                <a:spcPts val="0"/>
              </a:spcBef>
              <a:spcAft>
                <a:spcPts val="1800"/>
              </a:spcAft>
              <a:defRPr/>
            </a:pPr>
            <a:r>
              <a:rPr lang="en-US" sz="2000" dirty="0" smtClean="0"/>
              <a:t>Limit this section to 1-4 paragraphs, but be descriptive.</a:t>
            </a:r>
            <a:endParaRPr lang="en-US" sz="2000" dirty="0"/>
          </a:p>
          <a:p>
            <a:pPr fontAlgn="auto">
              <a:lnSpc>
                <a:spcPct val="120000"/>
              </a:lnSpc>
              <a:spcBef>
                <a:spcPts val="0"/>
              </a:spcBef>
              <a:spcAft>
                <a:spcPts val="1800"/>
              </a:spcAft>
              <a:defRPr/>
            </a:pPr>
            <a:r>
              <a:rPr lang="en-US" sz="2000" b="1" dirty="0" smtClean="0"/>
              <a:t>CASA records will be reviewed to ensure candidates achieved parity or demonstrated all reasonable effort.</a:t>
            </a:r>
          </a:p>
        </p:txBody>
      </p:sp>
    </p:spTree>
    <p:extLst>
      <p:ext uri="{BB962C8B-B14F-4D97-AF65-F5344CB8AC3E}">
        <p14:creationId xmlns:p14="http://schemas.microsoft.com/office/powerpoint/2010/main" val="40374965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0402" name="Rectangle 2"/>
          <p:cNvSpPr>
            <a:spLocks noGrp="1" noChangeArrowheads="1"/>
          </p:cNvSpPr>
          <p:nvPr>
            <p:ph type="title" idx="4294967295"/>
          </p:nvPr>
        </p:nvSpPr>
        <p:spPr>
          <a:xfrm>
            <a:off x="680871" y="149747"/>
            <a:ext cx="7657531" cy="514292"/>
          </a:xfrm>
        </p:spPr>
        <p:txBody>
          <a:bodyPr rtlCol="0">
            <a:normAutofit fontScale="90000"/>
          </a:bodyPr>
          <a:lstStyle/>
          <a:p>
            <a:pPr eaLnBrk="1" fontAlgn="auto" hangingPunct="1">
              <a:spcAft>
                <a:spcPts val="0"/>
              </a:spcAft>
              <a:defRPr/>
            </a:pPr>
            <a:r>
              <a:rPr lang="en-US" dirty="0" smtClean="0"/>
              <a:t>    </a:t>
            </a:r>
            <a:br>
              <a:rPr lang="en-US" dirty="0" smtClean="0"/>
            </a:br>
            <a:r>
              <a:rPr lang="en-US" sz="4000" dirty="0" smtClean="0">
                <a:solidFill>
                  <a:srgbClr val="363ACA"/>
                </a:solidFill>
              </a:rPr>
              <a:t>Bibliography</a:t>
            </a:r>
            <a:r>
              <a:rPr lang="en-US" dirty="0" smtClean="0">
                <a:solidFill>
                  <a:srgbClr val="363ACA"/>
                </a:solidFill>
              </a:rPr>
              <a:t/>
            </a:r>
            <a:br>
              <a:rPr lang="en-US" dirty="0" smtClean="0">
                <a:solidFill>
                  <a:srgbClr val="363ACA"/>
                </a:solidFill>
              </a:rPr>
            </a:br>
            <a:endParaRPr lang="en-US" sz="2400" dirty="0" smtClean="0">
              <a:solidFill>
                <a:srgbClr val="363ACA"/>
              </a:solidFill>
            </a:endParaRPr>
          </a:p>
        </p:txBody>
      </p:sp>
      <p:sp>
        <p:nvSpPr>
          <p:cNvPr id="230403" name="Rectangle 3"/>
          <p:cNvSpPr>
            <a:spLocks noGrp="1" noChangeArrowheads="1"/>
          </p:cNvSpPr>
          <p:nvPr>
            <p:ph type="body" idx="4294967295"/>
          </p:nvPr>
        </p:nvSpPr>
        <p:spPr>
          <a:xfrm>
            <a:off x="955441" y="1038259"/>
            <a:ext cx="8153400" cy="4800600"/>
          </a:xfrm>
        </p:spPr>
        <p:txBody>
          <a:bodyPr rtlCol="0">
            <a:normAutofit/>
          </a:bodyPr>
          <a:lstStyle/>
          <a:p>
            <a:pPr marL="0" indent="0" eaLnBrk="1" fontAlgn="auto" hangingPunct="1">
              <a:lnSpc>
                <a:spcPct val="90000"/>
              </a:lnSpc>
              <a:spcAft>
                <a:spcPts val="0"/>
              </a:spcAft>
              <a:buNone/>
              <a:defRPr/>
            </a:pPr>
            <a:endParaRPr lang="en-US" sz="2800" dirty="0" smtClean="0"/>
          </a:p>
          <a:p>
            <a:pPr lvl="1" fontAlgn="auto">
              <a:lnSpc>
                <a:spcPct val="90000"/>
              </a:lnSpc>
              <a:spcAft>
                <a:spcPts val="0"/>
              </a:spcAft>
              <a:buFont typeface="Arial" panose="020B0604020202020204" pitchFamily="34" charset="0"/>
              <a:buChar char="•"/>
              <a:defRPr/>
            </a:pPr>
            <a:r>
              <a:rPr lang="en-US" sz="2400" dirty="0" smtClean="0"/>
              <a:t>Bibliography from your entire career</a:t>
            </a:r>
          </a:p>
          <a:p>
            <a:pPr lvl="1" fontAlgn="auto">
              <a:lnSpc>
                <a:spcPct val="90000"/>
              </a:lnSpc>
              <a:spcAft>
                <a:spcPts val="0"/>
              </a:spcAft>
              <a:buFont typeface="Arial" panose="020B0604020202020204" pitchFamily="34" charset="0"/>
              <a:buChar char="•"/>
              <a:defRPr/>
            </a:pPr>
            <a:r>
              <a:rPr lang="en-US" sz="2400" dirty="0" smtClean="0"/>
              <a:t>Highlight years in Full Title Rank</a:t>
            </a:r>
          </a:p>
          <a:p>
            <a:pPr lvl="1" fontAlgn="auto">
              <a:lnSpc>
                <a:spcPct val="90000"/>
              </a:lnSpc>
              <a:spcAft>
                <a:spcPts val="0"/>
              </a:spcAft>
              <a:buFont typeface="Arial" panose="020B0604020202020204" pitchFamily="34" charset="0"/>
              <a:buChar char="•"/>
              <a:defRPr/>
            </a:pPr>
            <a:r>
              <a:rPr lang="en-US" sz="2400" dirty="0" smtClean="0"/>
              <a:t>Highlight differently years since last salary action</a:t>
            </a:r>
          </a:p>
          <a:p>
            <a:pPr lvl="2" fontAlgn="auto">
              <a:lnSpc>
                <a:spcPct val="90000"/>
              </a:lnSpc>
              <a:spcAft>
                <a:spcPts val="0"/>
              </a:spcAft>
              <a:defRPr/>
            </a:pPr>
            <a:r>
              <a:rPr lang="en-US" sz="2000" dirty="0" smtClean="0"/>
              <a:t>Define your role on multi-authored publications</a:t>
            </a:r>
          </a:p>
        </p:txBody>
      </p:sp>
    </p:spTree>
    <p:extLst>
      <p:ext uri="{BB962C8B-B14F-4D97-AF65-F5344CB8AC3E}">
        <p14:creationId xmlns:p14="http://schemas.microsoft.com/office/powerpoint/2010/main" val="1375342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941695" y="-41554"/>
            <a:ext cx="7257425" cy="1143000"/>
          </a:xfrm>
        </p:spPr>
        <p:txBody>
          <a:bodyPr/>
          <a:lstStyle/>
          <a:p>
            <a:pPr eaLnBrk="1" hangingPunct="1"/>
            <a:r>
              <a:rPr lang="en-US" sz="3600" dirty="0">
                <a:solidFill>
                  <a:srgbClr val="363ACA"/>
                </a:solidFill>
                <a:ea typeface="ＭＳ Ｐゴシック"/>
                <a:cs typeface="ＭＳ Ｐゴシック"/>
              </a:rPr>
              <a:t>Outcomes</a:t>
            </a:r>
          </a:p>
        </p:txBody>
      </p:sp>
      <p:sp>
        <p:nvSpPr>
          <p:cNvPr id="10243" name="Rectangle 3"/>
          <p:cNvSpPr>
            <a:spLocks noGrp="1" noChangeArrowheads="1"/>
          </p:cNvSpPr>
          <p:nvPr>
            <p:ph type="body" idx="4294967295"/>
          </p:nvPr>
        </p:nvSpPr>
        <p:spPr>
          <a:xfrm>
            <a:off x="777312" y="1076048"/>
            <a:ext cx="7391400" cy="4150739"/>
          </a:xfrm>
        </p:spPr>
        <p:txBody>
          <a:bodyPr/>
          <a:lstStyle/>
          <a:p>
            <a:pPr eaLnBrk="1" hangingPunct="1">
              <a:lnSpc>
                <a:spcPct val="150000"/>
              </a:lnSpc>
            </a:pPr>
            <a:r>
              <a:rPr lang="en-US" sz="2800" dirty="0" smtClean="0"/>
              <a:t>Increased knowledge of procedures.</a:t>
            </a:r>
          </a:p>
          <a:p>
            <a:pPr eaLnBrk="1" hangingPunct="1"/>
            <a:r>
              <a:rPr lang="en-US" sz="2800" dirty="0" smtClean="0"/>
              <a:t>Understanding of the thematic PR format and required elements for Promotion from </a:t>
            </a:r>
            <a:r>
              <a:rPr lang="en-US" sz="2800" dirty="0" smtClean="0">
                <a:solidFill>
                  <a:srgbClr val="363ACA"/>
                </a:solidFill>
              </a:rPr>
              <a:t>FT V to FT VI.</a:t>
            </a:r>
          </a:p>
          <a:p>
            <a:pPr eaLnBrk="1" hangingPunct="1"/>
            <a:r>
              <a:rPr lang="en-US" sz="2800" dirty="0" smtClean="0"/>
              <a:t>Increased knowledge of how to develop a well written PR.</a:t>
            </a:r>
          </a:p>
          <a:p>
            <a:pPr eaLnBrk="1" hangingPunct="1"/>
            <a:r>
              <a:rPr lang="en-US" sz="2800" dirty="0" smtClean="0"/>
              <a:t> Answers to your PR questions. </a:t>
            </a:r>
          </a:p>
        </p:txBody>
      </p:sp>
    </p:spTree>
    <p:extLst>
      <p:ext uri="{BB962C8B-B14F-4D97-AF65-F5344CB8AC3E}">
        <p14:creationId xmlns:p14="http://schemas.microsoft.com/office/powerpoint/2010/main" val="21511320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20700" y="1054100"/>
            <a:ext cx="8623300" cy="6070600"/>
          </a:xfrm>
        </p:spPr>
        <p:txBody>
          <a:bodyPr/>
          <a:lstStyle/>
          <a:p>
            <a:pPr marL="285750" indent="-285750">
              <a:buFont typeface="Arial" panose="020B0604020202020204" pitchFamily="34" charset="0"/>
              <a:buChar char="•"/>
            </a:pPr>
            <a:r>
              <a:rPr lang="en-US" sz="1700" b="1" dirty="0"/>
              <a:t>Summary Description of Your Organizational Method</a:t>
            </a:r>
          </a:p>
          <a:p>
            <a:pPr marL="285750" indent="-285750">
              <a:buFont typeface="Arial" panose="020B0604020202020204" pitchFamily="34" charset="0"/>
              <a:buChar char="•"/>
            </a:pPr>
            <a:r>
              <a:rPr lang="en-US" sz="1700" b="1" dirty="0"/>
              <a:t>Peer Reviewed and Non-Peer Reviewed Sections</a:t>
            </a:r>
          </a:p>
          <a:p>
            <a:r>
              <a:rPr lang="en-US" sz="1700" dirty="0" smtClean="0"/>
              <a:t>	</a:t>
            </a:r>
            <a:r>
              <a:rPr lang="en-US" sz="1700" u="sng" dirty="0" smtClean="0"/>
              <a:t>Peer </a:t>
            </a:r>
            <a:r>
              <a:rPr lang="en-US" sz="1700" u="sng" dirty="0"/>
              <a:t>Reviewed </a:t>
            </a:r>
            <a:r>
              <a:rPr lang="en-US" sz="1700" dirty="0"/>
              <a:t>: Examples of peer reviewed publications may include scholarly journals (e.g. professional society journals, Cal Ag, Journal of Extension, etc.), UC ANR publications, UC IPM Pest Management Guidelines, books, curricula, professional society meeting abstracts (where peer reviewed and published), and other peer reviewed publications. For the purposes of your PR, "peer reviewed" is defined as documents that are reviewed anonymously (aka "blind review") with the possibility of  being rejected. Peer reviewed journal articles included must be those published in searchable, peer reviewed</a:t>
            </a:r>
          </a:p>
          <a:p>
            <a:r>
              <a:rPr lang="en-US" sz="1700" dirty="0" smtClean="0"/>
              <a:t>	</a:t>
            </a:r>
            <a:r>
              <a:rPr lang="en-US" sz="1700" u="sng" dirty="0" smtClean="0"/>
              <a:t>Non-Peer </a:t>
            </a:r>
            <a:r>
              <a:rPr lang="en-US" sz="1700" u="sng" dirty="0"/>
              <a:t>Reviewed</a:t>
            </a:r>
          </a:p>
          <a:p>
            <a:r>
              <a:rPr lang="en-US" sz="1700" dirty="0"/>
              <a:t>A – Popular (articles, newsletters, stories, UC Delivers,  social media sites, etc.)</a:t>
            </a:r>
          </a:p>
          <a:p>
            <a:r>
              <a:rPr lang="en-US" sz="1700" dirty="0"/>
              <a:t>B – Technical (reports, curricula, and articles)</a:t>
            </a:r>
          </a:p>
          <a:p>
            <a:r>
              <a:rPr lang="en-US" sz="1700" dirty="0"/>
              <a:t>C – Abstracts, other outreach materials</a:t>
            </a:r>
          </a:p>
          <a:p>
            <a:pPr marL="285750" indent="-285750">
              <a:buFont typeface="Arial" panose="020B0604020202020204" pitchFamily="34" charset="0"/>
              <a:buChar char="•"/>
            </a:pPr>
            <a:r>
              <a:rPr lang="en-US" sz="1700" b="1" dirty="0"/>
              <a:t>Your Role </a:t>
            </a:r>
            <a:r>
              <a:rPr lang="en-US" sz="1700" dirty="0"/>
              <a:t>- describe each multi-author citation identifying your activity role</a:t>
            </a:r>
          </a:p>
          <a:p>
            <a:pPr marL="285750" indent="-285750">
              <a:buFont typeface="Arial" panose="020B0604020202020204" pitchFamily="34" charset="0"/>
              <a:buChar char="•"/>
            </a:pPr>
            <a:r>
              <a:rPr lang="en-US" sz="1700" b="1" dirty="0"/>
              <a:t>In Press </a:t>
            </a:r>
            <a:r>
              <a:rPr lang="en-US" sz="1700" dirty="0"/>
              <a:t>– Upload letter of acceptance for any publication listed as “in press” but you can only take credit once for this publication (in press or when published)</a:t>
            </a:r>
          </a:p>
          <a:p>
            <a:pPr marL="285750" indent="-285750">
              <a:buFont typeface="Arial" panose="020B0604020202020204" pitchFamily="34" charset="0"/>
              <a:buChar char="•"/>
            </a:pPr>
            <a:r>
              <a:rPr lang="en-US" sz="1700" b="1" dirty="0"/>
              <a:t>Authorship</a:t>
            </a:r>
            <a:r>
              <a:rPr lang="en-US" sz="1700" dirty="0"/>
              <a:t> - While authorship of peer-reviewed publications is not currently required until Full Title rank, it is expected that Academic appointees will demonstrate academic growth and move towards balance in all criteria area over time, therefore peer reviewed publications remain increasingly important as you progress in rank and step. </a:t>
            </a:r>
          </a:p>
        </p:txBody>
      </p:sp>
      <p:sp>
        <p:nvSpPr>
          <p:cNvPr id="5" name="Rectangle 4"/>
          <p:cNvSpPr/>
          <p:nvPr/>
        </p:nvSpPr>
        <p:spPr>
          <a:xfrm>
            <a:off x="824894" y="209034"/>
            <a:ext cx="7569123" cy="646331"/>
          </a:xfrm>
          <a:prstGeom prst="rect">
            <a:avLst/>
          </a:prstGeom>
        </p:spPr>
        <p:txBody>
          <a:bodyPr wrap="none">
            <a:spAutoFit/>
          </a:bodyPr>
          <a:lstStyle/>
          <a:p>
            <a:r>
              <a:rPr lang="en-US" sz="3600" dirty="0">
                <a:solidFill>
                  <a:srgbClr val="1740C3"/>
                </a:solidFill>
              </a:rPr>
              <a:t>Required Elements of Your Bibliography</a:t>
            </a:r>
            <a:endParaRPr lang="en-US" sz="3600" dirty="0"/>
          </a:p>
        </p:txBody>
      </p:sp>
    </p:spTree>
    <p:extLst>
      <p:ext uri="{BB962C8B-B14F-4D97-AF65-F5344CB8AC3E}">
        <p14:creationId xmlns:p14="http://schemas.microsoft.com/office/powerpoint/2010/main" val="36699844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idx="4294967295"/>
          </p:nvPr>
        </p:nvSpPr>
        <p:spPr>
          <a:xfrm>
            <a:off x="914400" y="444500"/>
            <a:ext cx="7345680" cy="914400"/>
          </a:xfrm>
        </p:spPr>
        <p:txBody>
          <a:bodyPr/>
          <a:lstStyle/>
          <a:p>
            <a:pPr eaLnBrk="1" hangingPunct="1"/>
            <a:r>
              <a:rPr lang="en-US" sz="3600" dirty="0" smtClean="0">
                <a:solidFill>
                  <a:srgbClr val="363ACA"/>
                </a:solidFill>
              </a:rPr>
              <a:t>Project Summary Table</a:t>
            </a:r>
            <a:br>
              <a:rPr lang="en-US" sz="3600" dirty="0" smtClean="0">
                <a:solidFill>
                  <a:srgbClr val="363ACA"/>
                </a:solidFill>
              </a:rPr>
            </a:br>
            <a:r>
              <a:rPr lang="en-US" sz="2400" dirty="0" smtClean="0">
                <a:solidFill>
                  <a:srgbClr val="363ACA"/>
                </a:solidFill>
              </a:rPr>
              <a:t>(all years in current rank, highlight since last successful salary action)</a:t>
            </a:r>
          </a:p>
        </p:txBody>
      </p:sp>
      <p:sp>
        <p:nvSpPr>
          <p:cNvPr id="63491" name="Content Placeholder 2"/>
          <p:cNvSpPr>
            <a:spLocks noGrp="1"/>
          </p:cNvSpPr>
          <p:nvPr>
            <p:ph idx="4294967295"/>
          </p:nvPr>
        </p:nvSpPr>
        <p:spPr>
          <a:xfrm>
            <a:off x="774700" y="1831263"/>
            <a:ext cx="7345680" cy="4321791"/>
          </a:xfrm>
        </p:spPr>
        <p:txBody>
          <a:bodyPr/>
          <a:lstStyle/>
          <a:p>
            <a:pPr>
              <a:spcBef>
                <a:spcPts val="0"/>
              </a:spcBef>
              <a:spcAft>
                <a:spcPts val="1800"/>
              </a:spcAft>
            </a:pPr>
            <a:r>
              <a:rPr lang="en-US" sz="2400" dirty="0" smtClean="0"/>
              <a:t>Use the themes/goals you used to organize your Program Summary.</a:t>
            </a:r>
          </a:p>
          <a:p>
            <a:pPr>
              <a:spcBef>
                <a:spcPts val="0"/>
              </a:spcBef>
              <a:spcAft>
                <a:spcPts val="1800"/>
              </a:spcAft>
            </a:pPr>
            <a:r>
              <a:rPr lang="en-US" sz="2400" dirty="0" smtClean="0"/>
              <a:t> List projects, including the ones that do not have specific grants or financial support. </a:t>
            </a:r>
          </a:p>
          <a:p>
            <a:pPr>
              <a:spcBef>
                <a:spcPts val="0"/>
              </a:spcBef>
              <a:spcAft>
                <a:spcPts val="1800"/>
              </a:spcAft>
            </a:pPr>
            <a:r>
              <a:rPr lang="en-US" sz="2400" dirty="0" smtClean="0"/>
              <a:t>Include: title of project and duration; your role; first initial and last name and institutional affiliation of collaborators; amount of support and its duration (and type if other than money); and the funding source</a:t>
            </a:r>
            <a:r>
              <a:rPr lang="en-US" sz="2800" dirty="0" smtClean="0"/>
              <a:t>.</a:t>
            </a:r>
          </a:p>
        </p:txBody>
      </p:sp>
    </p:spTree>
    <p:extLst>
      <p:ext uri="{BB962C8B-B14F-4D97-AF65-F5344CB8AC3E}">
        <p14:creationId xmlns:p14="http://schemas.microsoft.com/office/powerpoint/2010/main" val="17457624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idx="4294967295"/>
          </p:nvPr>
        </p:nvSpPr>
        <p:spPr>
          <a:xfrm>
            <a:off x="859809" y="477838"/>
            <a:ext cx="7391400" cy="868362"/>
          </a:xfrm>
        </p:spPr>
        <p:txBody>
          <a:bodyPr rtlCol="0">
            <a:normAutofit fontScale="90000"/>
          </a:bodyPr>
          <a:lstStyle/>
          <a:p>
            <a:pPr fontAlgn="auto">
              <a:spcAft>
                <a:spcPts val="0"/>
              </a:spcAft>
              <a:defRPr/>
            </a:pPr>
            <a:r>
              <a:rPr lang="en-US" sz="4000" dirty="0" smtClean="0"/>
              <a:t/>
            </a:r>
            <a:br>
              <a:rPr lang="en-US" sz="4000" dirty="0" smtClean="0"/>
            </a:br>
            <a:r>
              <a:rPr lang="en-US" sz="4000" dirty="0" smtClean="0">
                <a:solidFill>
                  <a:srgbClr val="363ACA"/>
                </a:solidFill>
              </a:rPr>
              <a:t>Extension Activities Table </a:t>
            </a:r>
            <a:r>
              <a:rPr lang="en-US" sz="4000" dirty="0">
                <a:solidFill>
                  <a:srgbClr val="363ACA"/>
                </a:solidFill>
              </a:rPr>
              <a:t/>
            </a:r>
            <a:br>
              <a:rPr lang="en-US" sz="4000" dirty="0">
                <a:solidFill>
                  <a:srgbClr val="363ACA"/>
                </a:solidFill>
              </a:rPr>
            </a:br>
            <a:r>
              <a:rPr lang="en-US" sz="2700" dirty="0" smtClean="0">
                <a:solidFill>
                  <a:srgbClr val="363ACA"/>
                </a:solidFill>
              </a:rPr>
              <a:t>(all years in current rank, highlight since </a:t>
            </a:r>
            <a:r>
              <a:rPr lang="en-US" sz="2700" dirty="0">
                <a:solidFill>
                  <a:srgbClr val="363ACA"/>
                </a:solidFill>
              </a:rPr>
              <a:t>last </a:t>
            </a:r>
            <a:r>
              <a:rPr lang="en-US" sz="2700" dirty="0" smtClean="0">
                <a:solidFill>
                  <a:srgbClr val="363ACA"/>
                </a:solidFill>
              </a:rPr>
              <a:t>successful salary </a:t>
            </a:r>
            <a:r>
              <a:rPr lang="en-US" sz="2700" dirty="0">
                <a:solidFill>
                  <a:srgbClr val="363ACA"/>
                </a:solidFill>
              </a:rPr>
              <a:t>action)</a:t>
            </a:r>
            <a:r>
              <a:rPr lang="en-US" sz="4000" dirty="0" smtClean="0">
                <a:solidFill>
                  <a:srgbClr val="363ACA"/>
                </a:solidFill>
              </a:rPr>
              <a:t/>
            </a:r>
            <a:br>
              <a:rPr lang="en-US" sz="4000" dirty="0" smtClean="0">
                <a:solidFill>
                  <a:srgbClr val="363ACA"/>
                </a:solidFill>
              </a:rPr>
            </a:br>
            <a:endParaRPr lang="en-US" sz="4000" dirty="0" smtClean="0">
              <a:solidFill>
                <a:srgbClr val="363ACA"/>
              </a:solidFill>
            </a:endParaRPr>
          </a:p>
        </p:txBody>
      </p:sp>
      <p:sp>
        <p:nvSpPr>
          <p:cNvPr id="64515" name="Rectangle 7"/>
          <p:cNvSpPr>
            <a:spLocks noGrp="1" noChangeArrowheads="1"/>
          </p:cNvSpPr>
          <p:nvPr>
            <p:ph type="body" sz="half" idx="4294967295"/>
          </p:nvPr>
        </p:nvSpPr>
        <p:spPr>
          <a:xfrm>
            <a:off x="770909" y="1714500"/>
            <a:ext cx="7751928" cy="3581400"/>
          </a:xfrm>
        </p:spPr>
        <p:txBody>
          <a:bodyPr/>
          <a:lstStyle/>
          <a:p>
            <a:pPr>
              <a:spcBef>
                <a:spcPts val="0"/>
              </a:spcBef>
              <a:spcAft>
                <a:spcPts val="1800"/>
              </a:spcAft>
              <a:tabLst>
                <a:tab pos="3144838" algn="l"/>
              </a:tabLst>
            </a:pPr>
            <a:r>
              <a:rPr lang="en-US" sz="2800" dirty="0" smtClean="0"/>
              <a:t>Only list activities directly related to your program clientele. </a:t>
            </a:r>
          </a:p>
          <a:p>
            <a:pPr>
              <a:spcBef>
                <a:spcPts val="0"/>
              </a:spcBef>
              <a:spcAft>
                <a:spcPts val="1800"/>
              </a:spcAft>
              <a:tabLst>
                <a:tab pos="3144838" algn="l"/>
              </a:tabLst>
            </a:pPr>
            <a:r>
              <a:rPr lang="en-US" sz="2800" dirty="0" smtClean="0"/>
              <a:t>List activities for non-clientele groups (e.g. students, foreign visitors, scientific colleagues) in Professional Competence or University and Public Service sections.</a:t>
            </a:r>
          </a:p>
          <a:p>
            <a:pPr>
              <a:spcBef>
                <a:spcPts val="0"/>
              </a:spcBef>
              <a:spcAft>
                <a:spcPts val="1800"/>
              </a:spcAft>
              <a:tabLst>
                <a:tab pos="3144838" algn="l"/>
              </a:tabLst>
            </a:pPr>
            <a:r>
              <a:rPr lang="en-US" sz="2800" dirty="0" smtClean="0"/>
              <a:t>Format examples appear in E-Book.</a:t>
            </a:r>
          </a:p>
          <a:p>
            <a:pPr eaLnBrk="1" hangingPunct="1">
              <a:buFont typeface="Wingdings" pitchFamily="2" charset="2"/>
              <a:buChar char="Ø"/>
              <a:tabLst>
                <a:tab pos="3144838" algn="l"/>
              </a:tabLst>
            </a:pPr>
            <a:endParaRPr lang="en-US" dirty="0" smtClean="0"/>
          </a:p>
        </p:txBody>
      </p:sp>
    </p:spTree>
    <p:extLst>
      <p:ext uri="{BB962C8B-B14F-4D97-AF65-F5344CB8AC3E}">
        <p14:creationId xmlns:p14="http://schemas.microsoft.com/office/powerpoint/2010/main" val="13652380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00752" y="223838"/>
            <a:ext cx="7369791" cy="1143000"/>
          </a:xfrm>
        </p:spPr>
        <p:txBody>
          <a:bodyPr/>
          <a:lstStyle/>
          <a:p>
            <a:r>
              <a:rPr lang="en-US" sz="3600" dirty="0" smtClean="0">
                <a:solidFill>
                  <a:srgbClr val="363ACA"/>
                </a:solidFill>
              </a:rPr>
              <a:t> Goals for Coming Year</a:t>
            </a:r>
            <a:br>
              <a:rPr lang="en-US" sz="3600" dirty="0" smtClean="0">
                <a:solidFill>
                  <a:srgbClr val="363ACA"/>
                </a:solidFill>
              </a:rPr>
            </a:br>
            <a:r>
              <a:rPr lang="en-US" sz="3200" dirty="0" smtClean="0">
                <a:solidFill>
                  <a:srgbClr val="363ACA"/>
                </a:solidFill>
              </a:rPr>
              <a:t>(Oct 1, 2017-Sept 30, 2018)</a:t>
            </a:r>
          </a:p>
        </p:txBody>
      </p:sp>
      <p:sp>
        <p:nvSpPr>
          <p:cNvPr id="55299" name="Content Placeholder 2"/>
          <p:cNvSpPr>
            <a:spLocks noGrp="1"/>
          </p:cNvSpPr>
          <p:nvPr>
            <p:ph idx="1"/>
          </p:nvPr>
        </p:nvSpPr>
        <p:spPr>
          <a:xfrm>
            <a:off x="786452" y="1600200"/>
            <a:ext cx="7369791" cy="3816350"/>
          </a:xfrm>
        </p:spPr>
        <p:txBody>
          <a:bodyPr/>
          <a:lstStyle/>
          <a:p>
            <a:pPr>
              <a:spcBef>
                <a:spcPts val="0"/>
              </a:spcBef>
              <a:spcAft>
                <a:spcPts val="1800"/>
              </a:spcAft>
            </a:pPr>
            <a:r>
              <a:rPr lang="en-US" sz="2400" dirty="0" smtClean="0"/>
              <a:t>Projects you intend to accomplish in the coming year</a:t>
            </a:r>
          </a:p>
          <a:p>
            <a:pPr>
              <a:spcBef>
                <a:spcPts val="0"/>
              </a:spcBef>
              <a:spcAft>
                <a:spcPts val="1800"/>
              </a:spcAft>
            </a:pPr>
            <a:r>
              <a:rPr lang="en-US" sz="2400" dirty="0" smtClean="0"/>
              <a:t>Anticipated collaborators </a:t>
            </a:r>
          </a:p>
          <a:p>
            <a:pPr>
              <a:spcBef>
                <a:spcPts val="0"/>
              </a:spcBef>
              <a:spcAft>
                <a:spcPts val="1800"/>
              </a:spcAft>
            </a:pPr>
            <a:r>
              <a:rPr lang="en-US" sz="2400" dirty="0" smtClean="0"/>
              <a:t>Anticipated outcomes in each criteria area, including specific AA goals.</a:t>
            </a:r>
          </a:p>
          <a:p>
            <a:pPr>
              <a:spcBef>
                <a:spcPts val="0"/>
              </a:spcBef>
              <a:spcAft>
                <a:spcPts val="1800"/>
              </a:spcAft>
            </a:pPr>
            <a:r>
              <a:rPr lang="en-US" sz="2400" dirty="0" smtClean="0"/>
              <a:t>What needs to be accomplished to advance?</a:t>
            </a:r>
          </a:p>
          <a:p>
            <a:endParaRPr lang="en-US" dirty="0" smtClean="0"/>
          </a:p>
        </p:txBody>
      </p:sp>
    </p:spTree>
    <p:extLst>
      <p:ext uri="{BB962C8B-B14F-4D97-AF65-F5344CB8AC3E}">
        <p14:creationId xmlns:p14="http://schemas.microsoft.com/office/powerpoint/2010/main" val="22469703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9618" name="Rectangle 2"/>
          <p:cNvSpPr>
            <a:spLocks noGrp="1" noChangeArrowheads="1"/>
          </p:cNvSpPr>
          <p:nvPr>
            <p:ph type="title" idx="4294967295"/>
          </p:nvPr>
        </p:nvSpPr>
        <p:spPr>
          <a:xfrm>
            <a:off x="891540" y="127000"/>
            <a:ext cx="7376160" cy="838200"/>
          </a:xfrm>
        </p:spPr>
        <p:txBody>
          <a:bodyPr rtlCol="0">
            <a:normAutofit/>
          </a:bodyPr>
          <a:lstStyle/>
          <a:p>
            <a:pPr eaLnBrk="1" fontAlgn="auto" hangingPunct="1">
              <a:spcAft>
                <a:spcPts val="0"/>
              </a:spcAft>
              <a:defRPr/>
            </a:pPr>
            <a:r>
              <a:rPr lang="en-US" sz="3600" dirty="0" smtClean="0">
                <a:solidFill>
                  <a:srgbClr val="363ACA"/>
                </a:solidFill>
              </a:rPr>
              <a:t>Publication Examples</a:t>
            </a:r>
          </a:p>
        </p:txBody>
      </p:sp>
      <p:sp>
        <p:nvSpPr>
          <p:cNvPr id="61444" name="Rectangle 3"/>
          <p:cNvSpPr>
            <a:spLocks noGrp="1" noChangeArrowheads="1"/>
          </p:cNvSpPr>
          <p:nvPr>
            <p:ph type="body" idx="4294967295"/>
          </p:nvPr>
        </p:nvSpPr>
        <p:spPr>
          <a:xfrm>
            <a:off x="821243" y="1328472"/>
            <a:ext cx="7531972" cy="4038600"/>
          </a:xfrm>
        </p:spPr>
        <p:txBody>
          <a:bodyPr/>
          <a:lstStyle/>
          <a:p>
            <a:pPr eaLnBrk="1" hangingPunct="1">
              <a:spcBef>
                <a:spcPts val="0"/>
              </a:spcBef>
              <a:spcAft>
                <a:spcPts val="1800"/>
              </a:spcAft>
              <a:buFont typeface="Wingdings" pitchFamily="2" charset="2"/>
              <a:buNone/>
            </a:pPr>
            <a:r>
              <a:rPr lang="en-US" sz="2000" dirty="0" smtClean="0"/>
              <a:t>Required for: </a:t>
            </a:r>
          </a:p>
          <a:p>
            <a:pPr lvl="1">
              <a:spcBef>
                <a:spcPts val="0"/>
              </a:spcBef>
              <a:spcAft>
                <a:spcPts val="1800"/>
              </a:spcAft>
              <a:buClr>
                <a:srgbClr val="FF0000"/>
              </a:buClr>
              <a:buFont typeface="Arial" panose="020B0604020202020204" pitchFamily="34" charset="0"/>
              <a:buChar char="•"/>
            </a:pPr>
            <a:r>
              <a:rPr lang="en-US" sz="2000" dirty="0" smtClean="0">
                <a:solidFill>
                  <a:srgbClr val="FF0000"/>
                </a:solidFill>
              </a:rPr>
              <a:t>Promotions</a:t>
            </a:r>
          </a:p>
          <a:p>
            <a:pPr lvl="1">
              <a:spcBef>
                <a:spcPts val="0"/>
              </a:spcBef>
              <a:spcAft>
                <a:spcPts val="1800"/>
              </a:spcAft>
              <a:buFont typeface="Arial" panose="020B0604020202020204" pitchFamily="34" charset="0"/>
              <a:buChar char="•"/>
            </a:pPr>
            <a:r>
              <a:rPr lang="en-US" sz="2000" dirty="0" smtClean="0"/>
              <a:t>Accelerations</a:t>
            </a:r>
          </a:p>
          <a:p>
            <a:pPr marL="0" indent="0">
              <a:spcBef>
                <a:spcPts val="0"/>
              </a:spcBef>
              <a:spcAft>
                <a:spcPts val="1800"/>
              </a:spcAft>
              <a:buNone/>
            </a:pPr>
            <a:r>
              <a:rPr lang="en-US" sz="2000" dirty="0" smtClean="0"/>
              <a:t>Choose </a:t>
            </a:r>
            <a:r>
              <a:rPr lang="en-US" sz="2000" b="1" dirty="0" smtClean="0">
                <a:solidFill>
                  <a:srgbClr val="363ACA"/>
                </a:solidFill>
              </a:rPr>
              <a:t>3</a:t>
            </a:r>
            <a:r>
              <a:rPr lang="en-US" sz="2000" dirty="0" smtClean="0"/>
              <a:t> that best represent your work </a:t>
            </a:r>
          </a:p>
          <a:p>
            <a:pPr lvl="1">
              <a:spcBef>
                <a:spcPts val="0"/>
              </a:spcBef>
              <a:spcAft>
                <a:spcPts val="1800"/>
              </a:spcAft>
              <a:buFont typeface="Arial" panose="020B0604020202020204" pitchFamily="34" charset="0"/>
              <a:buChar char="•"/>
            </a:pPr>
            <a:r>
              <a:rPr lang="en-US" sz="2000" dirty="0" smtClean="0"/>
              <a:t>Describe all 3 on a single page preceding the examples (summary)</a:t>
            </a:r>
          </a:p>
          <a:p>
            <a:pPr lvl="1">
              <a:spcBef>
                <a:spcPts val="0"/>
              </a:spcBef>
              <a:spcAft>
                <a:spcPts val="1800"/>
              </a:spcAft>
              <a:buFont typeface="Arial" panose="020B0604020202020204" pitchFamily="34" charset="0"/>
              <a:buChar char="•"/>
            </a:pPr>
            <a:r>
              <a:rPr lang="en-US" sz="2000" dirty="0" smtClean="0"/>
              <a:t>You may use a link to the publication, but make sure it is a live link or you may not be given credit for it.</a:t>
            </a:r>
          </a:p>
        </p:txBody>
      </p:sp>
    </p:spTree>
    <p:extLst>
      <p:ext uri="{BB962C8B-B14F-4D97-AF65-F5344CB8AC3E}">
        <p14:creationId xmlns:p14="http://schemas.microsoft.com/office/powerpoint/2010/main" val="21336716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859809" y="532974"/>
            <a:ext cx="7315200" cy="563563"/>
          </a:xfrm>
        </p:spPr>
        <p:txBody>
          <a:bodyPr rtlCol="0">
            <a:noAutofit/>
          </a:bodyPr>
          <a:lstStyle/>
          <a:p>
            <a:pPr eaLnBrk="1" fontAlgn="auto" hangingPunct="1">
              <a:spcAft>
                <a:spcPts val="0"/>
              </a:spcAft>
              <a:defRPr/>
            </a:pPr>
            <a:r>
              <a:rPr lang="en-US" sz="3300" dirty="0" smtClean="0"/>
              <a:t> </a:t>
            </a:r>
            <a:r>
              <a:rPr lang="en-US" sz="3300" dirty="0" smtClean="0">
                <a:solidFill>
                  <a:srgbClr val="363ACA"/>
                </a:solidFill>
              </a:rPr>
              <a:t>Confidential Letters of Evaluation</a:t>
            </a:r>
            <a:r>
              <a:rPr lang="en-US" sz="3600" dirty="0" smtClean="0"/>
              <a:t/>
            </a:r>
            <a:br>
              <a:rPr lang="en-US" sz="3600" dirty="0" smtClean="0"/>
            </a:br>
            <a:endParaRPr lang="en-US" sz="3600" dirty="0" smtClean="0">
              <a:solidFill>
                <a:srgbClr val="FF6600"/>
              </a:solidFill>
            </a:endParaRPr>
          </a:p>
        </p:txBody>
      </p:sp>
      <p:sp>
        <p:nvSpPr>
          <p:cNvPr id="240643" name="Rectangle 3"/>
          <p:cNvSpPr>
            <a:spLocks noGrp="1" noChangeArrowheads="1"/>
          </p:cNvSpPr>
          <p:nvPr>
            <p:ph type="body" sz="half" idx="4294967295"/>
          </p:nvPr>
        </p:nvSpPr>
        <p:spPr>
          <a:xfrm>
            <a:off x="783608" y="1318558"/>
            <a:ext cx="8360391" cy="4663440"/>
          </a:xfrm>
        </p:spPr>
        <p:txBody>
          <a:bodyPr rtlCol="0">
            <a:noAutofit/>
          </a:bodyPr>
          <a:lstStyle/>
          <a:p>
            <a:pPr eaLnBrk="1" fontAlgn="auto" hangingPunct="1">
              <a:spcBef>
                <a:spcPts val="0"/>
              </a:spcBef>
              <a:spcAft>
                <a:spcPts val="600"/>
              </a:spcAft>
              <a:defRPr/>
            </a:pPr>
            <a:r>
              <a:rPr lang="en-US" sz="2000" dirty="0" smtClean="0"/>
              <a:t>Needed for </a:t>
            </a:r>
            <a:r>
              <a:rPr lang="en-US" sz="2000" dirty="0" smtClean="0">
                <a:solidFill>
                  <a:srgbClr val="FF0000"/>
                </a:solidFill>
                <a:ea typeface="ＭＳ Ｐゴシック" pitchFamily="-111" charset="-128"/>
              </a:rPr>
              <a:t>Promotions</a:t>
            </a:r>
          </a:p>
          <a:p>
            <a:pPr fontAlgn="auto">
              <a:spcBef>
                <a:spcPts val="0"/>
              </a:spcBef>
              <a:spcAft>
                <a:spcPts val="600"/>
              </a:spcAft>
              <a:defRPr/>
            </a:pPr>
            <a:r>
              <a:rPr lang="en-US" sz="2000" dirty="0" smtClean="0"/>
              <a:t>Candidate provides names of up to 6 references; may also give names of those not suitable to serve as reference.  Recommend that you seek both internal and external references who understand your program</a:t>
            </a:r>
            <a:r>
              <a:rPr lang="en-US" sz="2000" dirty="0"/>
              <a:t>. Names must be entered by candidate online prior to </a:t>
            </a:r>
            <a:r>
              <a:rPr lang="en-US" sz="2000" b="1" dirty="0"/>
              <a:t>January </a:t>
            </a:r>
            <a:r>
              <a:rPr lang="en-US" sz="2000" b="1" dirty="0" smtClean="0"/>
              <a:t>16th</a:t>
            </a:r>
            <a:r>
              <a:rPr lang="en-US" sz="2000" dirty="0"/>
              <a:t>. </a:t>
            </a:r>
            <a:endParaRPr lang="en-US" sz="2000" dirty="0" smtClean="0"/>
          </a:p>
          <a:p>
            <a:pPr eaLnBrk="1" fontAlgn="auto" hangingPunct="1">
              <a:spcBef>
                <a:spcPts val="0"/>
              </a:spcBef>
              <a:spcAft>
                <a:spcPts val="600"/>
              </a:spcAft>
              <a:defRPr/>
            </a:pPr>
            <a:r>
              <a:rPr lang="en-US" sz="2000" dirty="0" smtClean="0"/>
              <a:t>Supervisor uses these and may add ones of their own. </a:t>
            </a:r>
          </a:p>
          <a:p>
            <a:pPr eaLnBrk="1" fontAlgn="auto" hangingPunct="1">
              <a:spcBef>
                <a:spcPts val="0"/>
              </a:spcBef>
              <a:spcAft>
                <a:spcPts val="600"/>
              </a:spcAft>
              <a:defRPr/>
            </a:pPr>
            <a:r>
              <a:rPr lang="en-US" sz="2000" dirty="0" smtClean="0"/>
              <a:t>All letters received are included with dossier.</a:t>
            </a:r>
          </a:p>
          <a:p>
            <a:pPr eaLnBrk="1" fontAlgn="auto" hangingPunct="1">
              <a:spcBef>
                <a:spcPts val="0"/>
              </a:spcBef>
              <a:spcAft>
                <a:spcPts val="600"/>
              </a:spcAft>
              <a:defRPr/>
            </a:pPr>
            <a:r>
              <a:rPr lang="en-US" sz="2000" dirty="0" smtClean="0"/>
              <a:t>Candidates will not see the letters.</a:t>
            </a:r>
          </a:p>
          <a:p>
            <a:pPr eaLnBrk="1" fontAlgn="auto" hangingPunct="1">
              <a:spcBef>
                <a:spcPts val="0"/>
              </a:spcBef>
              <a:spcAft>
                <a:spcPts val="600"/>
              </a:spcAft>
              <a:defRPr/>
            </a:pPr>
            <a:r>
              <a:rPr lang="en-US" sz="2000" dirty="0" smtClean="0"/>
              <a:t>Supervisors will send out requests for letters of evaluations after January 16th. (The Academic HR unit will remind Supervisors if they are not sent out)</a:t>
            </a:r>
          </a:p>
          <a:p>
            <a:pPr lvl="1" eaLnBrk="1" fontAlgn="auto" hangingPunct="1">
              <a:spcAft>
                <a:spcPts val="600"/>
              </a:spcAft>
              <a:buFont typeface="Wingdings" pitchFamily="2" charset="2"/>
              <a:buNone/>
              <a:defRPr/>
            </a:pPr>
            <a:endParaRPr lang="en-US" sz="2000" dirty="0" smtClean="0"/>
          </a:p>
          <a:p>
            <a:pPr lvl="1" eaLnBrk="1" fontAlgn="auto" hangingPunct="1">
              <a:spcAft>
                <a:spcPts val="600"/>
              </a:spcAft>
              <a:buFont typeface="Wingdings" pitchFamily="2" charset="2"/>
              <a:buChar char="Ø"/>
              <a:defRPr/>
            </a:pPr>
            <a:endParaRPr lang="en-US" sz="2000" dirty="0" smtClean="0"/>
          </a:p>
        </p:txBody>
      </p:sp>
    </p:spTree>
    <p:extLst>
      <p:ext uri="{BB962C8B-B14F-4D97-AF65-F5344CB8AC3E}">
        <p14:creationId xmlns:p14="http://schemas.microsoft.com/office/powerpoint/2010/main" val="3855152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937259" y="632618"/>
            <a:ext cx="7199649" cy="563563"/>
          </a:xfrm>
        </p:spPr>
        <p:txBody>
          <a:bodyPr rtlCol="0">
            <a:normAutofit fontScale="90000"/>
          </a:bodyPr>
          <a:lstStyle/>
          <a:p>
            <a:pPr eaLnBrk="1" fontAlgn="auto" hangingPunct="1">
              <a:spcAft>
                <a:spcPts val="0"/>
              </a:spcAft>
              <a:defRPr/>
            </a:pPr>
            <a:r>
              <a:rPr lang="en-US" sz="5400" dirty="0" smtClean="0"/>
              <a:t> </a:t>
            </a:r>
            <a:r>
              <a:rPr lang="en-US" sz="3700" dirty="0" smtClean="0">
                <a:solidFill>
                  <a:srgbClr val="363ACA"/>
                </a:solidFill>
              </a:rPr>
              <a:t>Confidential Letters of Evaluation</a:t>
            </a:r>
            <a:r>
              <a:rPr lang="en-US" sz="3600" dirty="0" smtClean="0">
                <a:solidFill>
                  <a:srgbClr val="363ACA"/>
                </a:solidFill>
              </a:rPr>
              <a:t> </a:t>
            </a:r>
            <a:r>
              <a:rPr lang="en-US" sz="3100" dirty="0" smtClean="0">
                <a:solidFill>
                  <a:srgbClr val="363ACA"/>
                </a:solidFill>
              </a:rPr>
              <a:t>(continued)</a:t>
            </a:r>
            <a:br>
              <a:rPr lang="en-US" sz="3100" dirty="0" smtClean="0">
                <a:solidFill>
                  <a:srgbClr val="363ACA"/>
                </a:solidFill>
              </a:rPr>
            </a:br>
            <a:endParaRPr lang="en-US" sz="3100" dirty="0" smtClean="0">
              <a:solidFill>
                <a:srgbClr val="363ACA"/>
              </a:solidFill>
            </a:endParaRPr>
          </a:p>
        </p:txBody>
      </p:sp>
      <p:sp>
        <p:nvSpPr>
          <p:cNvPr id="240643" name="Rectangle 3"/>
          <p:cNvSpPr>
            <a:spLocks noGrp="1" noChangeArrowheads="1"/>
          </p:cNvSpPr>
          <p:nvPr>
            <p:ph type="body" sz="half" idx="4294967295"/>
          </p:nvPr>
        </p:nvSpPr>
        <p:spPr>
          <a:xfrm>
            <a:off x="764275" y="1459362"/>
            <a:ext cx="8077200" cy="4191000"/>
          </a:xfrm>
        </p:spPr>
        <p:txBody>
          <a:bodyPr rtlCol="0">
            <a:normAutofit/>
          </a:bodyPr>
          <a:lstStyle/>
          <a:p>
            <a:pPr fontAlgn="auto">
              <a:spcBef>
                <a:spcPts val="0"/>
              </a:spcBef>
              <a:spcAft>
                <a:spcPts val="1200"/>
              </a:spcAft>
              <a:defRPr/>
            </a:pPr>
            <a:r>
              <a:rPr lang="en-US" sz="2400" dirty="0" smtClean="0"/>
              <a:t>Select people to write confidential letters of evaluation who can truly evaluate your program.</a:t>
            </a:r>
            <a:endParaRPr lang="en-US" sz="2000" dirty="0" smtClean="0">
              <a:ea typeface="ＭＳ Ｐゴシック" pitchFamily="-111" charset="-128"/>
            </a:endParaRPr>
          </a:p>
          <a:p>
            <a:pPr fontAlgn="auto">
              <a:spcBef>
                <a:spcPts val="0"/>
              </a:spcBef>
              <a:spcAft>
                <a:spcPts val="1200"/>
              </a:spcAft>
              <a:defRPr/>
            </a:pPr>
            <a:r>
              <a:rPr lang="en-US" sz="2400" u="sng" dirty="0" smtClean="0"/>
              <a:t>You</a:t>
            </a:r>
            <a:r>
              <a:rPr lang="en-US" sz="2400" dirty="0" smtClean="0"/>
              <a:t> are responsible for providing your program information to the evaluators.</a:t>
            </a:r>
            <a:endParaRPr lang="en-US" sz="2400" u="sng" dirty="0" smtClean="0"/>
          </a:p>
          <a:p>
            <a:pPr fontAlgn="auto">
              <a:spcBef>
                <a:spcPts val="0"/>
              </a:spcBef>
              <a:spcAft>
                <a:spcPts val="1200"/>
              </a:spcAft>
              <a:defRPr/>
            </a:pPr>
            <a:r>
              <a:rPr lang="en-US" sz="2400" dirty="0" smtClean="0"/>
              <a:t>IF, the CD/Supervisor add names, it is </a:t>
            </a:r>
            <a:r>
              <a:rPr lang="en-US" sz="2400" u="sng" dirty="0" smtClean="0"/>
              <a:t>their</a:t>
            </a:r>
            <a:r>
              <a:rPr lang="en-US" sz="2400" dirty="0" smtClean="0"/>
              <a:t> responsibility to share the candidates PR or other materials for review with the requested evaluator.</a:t>
            </a:r>
            <a:endParaRPr lang="en-US" sz="2400" u="sng" dirty="0" smtClean="0"/>
          </a:p>
          <a:p>
            <a:pPr fontAlgn="auto">
              <a:spcBef>
                <a:spcPts val="0"/>
              </a:spcBef>
              <a:spcAft>
                <a:spcPts val="1200"/>
              </a:spcAft>
              <a:defRPr/>
            </a:pPr>
            <a:r>
              <a:rPr lang="en-US" sz="2400" dirty="0" smtClean="0"/>
              <a:t>The CD/Supervisor writes evaluation review after letters from other evaluators are received.</a:t>
            </a:r>
          </a:p>
          <a:p>
            <a:pPr lvl="1" eaLnBrk="1" fontAlgn="auto" hangingPunct="1">
              <a:lnSpc>
                <a:spcPct val="90000"/>
              </a:lnSpc>
              <a:spcAft>
                <a:spcPts val="0"/>
              </a:spcAft>
              <a:buFont typeface="Wingdings" pitchFamily="2" charset="2"/>
              <a:buNone/>
              <a:defRPr/>
            </a:pPr>
            <a:endParaRPr lang="en-US" sz="2000" dirty="0" smtClean="0"/>
          </a:p>
          <a:p>
            <a:pPr lvl="1" eaLnBrk="1" fontAlgn="auto" hangingPunct="1">
              <a:lnSpc>
                <a:spcPct val="90000"/>
              </a:lnSpc>
              <a:spcAft>
                <a:spcPts val="0"/>
              </a:spcAft>
              <a:buFont typeface="Wingdings" pitchFamily="2" charset="2"/>
              <a:buChar char="Ø"/>
              <a:defRPr/>
            </a:pPr>
            <a:endParaRPr lang="en-US" sz="2000" dirty="0" smtClean="0"/>
          </a:p>
        </p:txBody>
      </p:sp>
    </p:spTree>
    <p:extLst>
      <p:ext uri="{BB962C8B-B14F-4D97-AF65-F5344CB8AC3E}">
        <p14:creationId xmlns:p14="http://schemas.microsoft.com/office/powerpoint/2010/main" val="7851910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525" y="461963"/>
            <a:ext cx="8229600" cy="653410"/>
          </a:xfrm>
        </p:spPr>
        <p:txBody>
          <a:bodyPr/>
          <a:lstStyle/>
          <a:p>
            <a:r>
              <a:rPr lang="en-US" sz="3200" dirty="0" smtClean="0">
                <a:solidFill>
                  <a:srgbClr val="363ACA"/>
                </a:solidFill>
              </a:rPr>
              <a:t>Reminder of Changes for Confidential Letters</a:t>
            </a:r>
            <a:br>
              <a:rPr lang="en-US" sz="3200" dirty="0" smtClean="0">
                <a:solidFill>
                  <a:srgbClr val="363ACA"/>
                </a:solidFill>
              </a:rPr>
            </a:br>
            <a:r>
              <a:rPr lang="en-US" sz="3200" dirty="0" smtClean="0">
                <a:solidFill>
                  <a:srgbClr val="363ACA"/>
                </a:solidFill>
              </a:rPr>
              <a:t> </a:t>
            </a:r>
            <a:r>
              <a:rPr lang="en-US" sz="3200" dirty="0">
                <a:solidFill>
                  <a:srgbClr val="363ACA"/>
                </a:solidFill>
              </a:rPr>
              <a:t>of </a:t>
            </a:r>
            <a:r>
              <a:rPr lang="en-US" sz="3200" dirty="0" smtClean="0">
                <a:solidFill>
                  <a:srgbClr val="363ACA"/>
                </a:solidFill>
              </a:rPr>
              <a:t>Evaluation</a:t>
            </a:r>
            <a:endParaRPr lang="en-US" dirty="0">
              <a:solidFill>
                <a:srgbClr val="363ACA"/>
              </a:solidFill>
            </a:endParaRPr>
          </a:p>
        </p:txBody>
      </p:sp>
      <p:sp>
        <p:nvSpPr>
          <p:cNvPr id="3" name="Content Placeholder 2"/>
          <p:cNvSpPr>
            <a:spLocks noGrp="1"/>
          </p:cNvSpPr>
          <p:nvPr>
            <p:ph idx="1"/>
          </p:nvPr>
        </p:nvSpPr>
        <p:spPr>
          <a:xfrm>
            <a:off x="495300" y="1313171"/>
            <a:ext cx="8521700" cy="5125729"/>
          </a:xfrm>
        </p:spPr>
        <p:txBody>
          <a:bodyPr/>
          <a:lstStyle/>
          <a:p>
            <a:pPr>
              <a:spcBef>
                <a:spcPts val="0"/>
              </a:spcBef>
              <a:spcAft>
                <a:spcPts val="1200"/>
              </a:spcAft>
            </a:pPr>
            <a:r>
              <a:rPr lang="en-US" sz="2000" dirty="0" smtClean="0"/>
              <a:t>Academics </a:t>
            </a:r>
            <a:r>
              <a:rPr lang="en-US" sz="2000" dirty="0"/>
              <a:t>can solicit </a:t>
            </a:r>
            <a:r>
              <a:rPr lang="en-US" sz="2000" dirty="0" smtClean="0"/>
              <a:t>confidential letters </a:t>
            </a:r>
            <a:r>
              <a:rPr lang="en-US" sz="2000" dirty="0"/>
              <a:t>of evaluation from academics within their </a:t>
            </a:r>
            <a:r>
              <a:rPr lang="en-US" sz="2000" b="1" dirty="0"/>
              <a:t>“home” county</a:t>
            </a:r>
            <a:r>
              <a:rPr lang="en-US" sz="2000" dirty="0" smtClean="0"/>
              <a:t>.</a:t>
            </a:r>
          </a:p>
          <a:p>
            <a:pPr>
              <a:spcBef>
                <a:spcPts val="0"/>
              </a:spcBef>
              <a:spcAft>
                <a:spcPts val="1200"/>
              </a:spcAft>
            </a:pPr>
            <a:r>
              <a:rPr lang="en-US" sz="2000" dirty="0" smtClean="0"/>
              <a:t>For </a:t>
            </a:r>
            <a:r>
              <a:rPr lang="en-US" sz="2000" dirty="0"/>
              <a:t>candidates in SSPs, the </a:t>
            </a:r>
            <a:r>
              <a:rPr lang="en-US" sz="2000" b="1" dirty="0"/>
              <a:t>SSP Director </a:t>
            </a:r>
            <a:r>
              <a:rPr lang="en-US" sz="2000" dirty="0"/>
              <a:t>will provide letters of evaluation in addition to the CDs.  For example , Directors for the following SSPs: IPM, MG, </a:t>
            </a:r>
            <a:r>
              <a:rPr lang="en-US" sz="2000" dirty="0" smtClean="0"/>
              <a:t>IGIS, CA Naturalist, YFC </a:t>
            </a:r>
            <a:r>
              <a:rPr lang="en-US" sz="2000" dirty="0"/>
              <a:t>(NFCS, 4-H</a:t>
            </a:r>
            <a:r>
              <a:rPr lang="en-US" sz="2000" dirty="0" smtClean="0"/>
              <a:t>).</a:t>
            </a:r>
          </a:p>
          <a:p>
            <a:pPr>
              <a:spcBef>
                <a:spcPts val="0"/>
              </a:spcBef>
              <a:spcAft>
                <a:spcPts val="1200"/>
              </a:spcAft>
            </a:pPr>
            <a:r>
              <a:rPr lang="en-US" sz="2000" dirty="0" smtClean="0"/>
              <a:t>For candidates assigned to </a:t>
            </a:r>
            <a:r>
              <a:rPr lang="en-US" sz="2000" b="1" dirty="0" smtClean="0"/>
              <a:t>multiple counties</a:t>
            </a:r>
            <a:r>
              <a:rPr lang="en-US" sz="2000" dirty="0" smtClean="0"/>
              <a:t>, </a:t>
            </a:r>
            <a:r>
              <a:rPr lang="en-US" sz="2000" dirty="0"/>
              <a:t>the primary County Director will be responsible for completing an academic’s evaluation with input from all other cross-County Directors.  A secondary County Director, if desired, may submit a separate independent evaluation directly to the </a:t>
            </a:r>
            <a:r>
              <a:rPr lang="en-US" sz="2000" dirty="0" smtClean="0"/>
              <a:t>AHR </a:t>
            </a:r>
            <a:r>
              <a:rPr lang="en-US" sz="2000" dirty="0"/>
              <a:t>for uploading.</a:t>
            </a:r>
          </a:p>
          <a:p>
            <a:pPr>
              <a:spcBef>
                <a:spcPts val="0"/>
              </a:spcBef>
              <a:spcAft>
                <a:spcPts val="1200"/>
              </a:spcAft>
            </a:pPr>
            <a:endParaRPr lang="en-US" sz="2000"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4856719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65539" name="Rectangle 2"/>
          <p:cNvSpPr>
            <a:spLocks noGrp="1" noChangeArrowheads="1"/>
          </p:cNvSpPr>
          <p:nvPr>
            <p:ph type="title" idx="4294967295"/>
          </p:nvPr>
        </p:nvSpPr>
        <p:spPr>
          <a:xfrm>
            <a:off x="247555" y="-52387"/>
            <a:ext cx="8229600" cy="1143000"/>
          </a:xfrm>
        </p:spPr>
        <p:txBody>
          <a:bodyPr/>
          <a:lstStyle/>
          <a:p>
            <a:pPr eaLnBrk="1" hangingPunct="1"/>
            <a:r>
              <a:rPr lang="en-US" dirty="0" smtClean="0">
                <a:solidFill>
                  <a:schemeClr val="accent1">
                    <a:lumMod val="75000"/>
                  </a:schemeClr>
                </a:solidFill>
              </a:rPr>
              <a:t>    </a:t>
            </a:r>
            <a:r>
              <a:rPr lang="en-US" sz="3600" dirty="0" smtClean="0">
                <a:solidFill>
                  <a:srgbClr val="363ACA"/>
                </a:solidFill>
              </a:rPr>
              <a:t>Other Documents</a:t>
            </a:r>
          </a:p>
        </p:txBody>
      </p:sp>
      <p:sp>
        <p:nvSpPr>
          <p:cNvPr id="65540" name="Rectangle 3"/>
          <p:cNvSpPr>
            <a:spLocks noGrp="1" noChangeArrowheads="1"/>
          </p:cNvSpPr>
          <p:nvPr>
            <p:ph type="body" sz="half" idx="4294967295"/>
          </p:nvPr>
        </p:nvSpPr>
        <p:spPr>
          <a:xfrm>
            <a:off x="787400" y="1460500"/>
            <a:ext cx="7435755" cy="3231107"/>
          </a:xfrm>
        </p:spPr>
        <p:txBody>
          <a:bodyPr/>
          <a:lstStyle/>
          <a:p>
            <a:pPr eaLnBrk="1" hangingPunct="1">
              <a:spcBef>
                <a:spcPts val="0"/>
              </a:spcBef>
              <a:spcAft>
                <a:spcPts val="1800"/>
              </a:spcAft>
            </a:pPr>
            <a:r>
              <a:rPr lang="en-US" sz="2800" dirty="0" smtClean="0"/>
              <a:t>Letters of publication acceptance (if applicable)</a:t>
            </a:r>
          </a:p>
          <a:p>
            <a:pPr eaLnBrk="1" hangingPunct="1">
              <a:spcBef>
                <a:spcPts val="0"/>
              </a:spcBef>
              <a:spcAft>
                <a:spcPts val="1800"/>
              </a:spcAft>
            </a:pPr>
            <a:r>
              <a:rPr lang="en-US" sz="2800" dirty="0" smtClean="0"/>
              <a:t>Sabbatical leave plan and report (if applicable)</a:t>
            </a:r>
          </a:p>
          <a:p>
            <a:pPr eaLnBrk="1" hangingPunct="1">
              <a:spcBef>
                <a:spcPts val="0"/>
              </a:spcBef>
              <a:spcAft>
                <a:spcPts val="1800"/>
              </a:spcAft>
            </a:pPr>
            <a:r>
              <a:rPr lang="en-US" sz="2800" dirty="0" smtClean="0"/>
              <a:t>Definitions of acronyms (if applicable)</a:t>
            </a:r>
          </a:p>
          <a:p>
            <a:pPr eaLnBrk="1" hangingPunct="1">
              <a:buFont typeface="Wingdings" pitchFamily="2" charset="2"/>
              <a:buNone/>
            </a:pPr>
            <a:r>
              <a:rPr lang="en-US" sz="2400" dirty="0" smtClean="0"/>
              <a:t>                                                </a:t>
            </a:r>
          </a:p>
        </p:txBody>
      </p:sp>
    </p:spTree>
    <p:extLst>
      <p:ext uri="{BB962C8B-B14F-4D97-AF65-F5344CB8AC3E}">
        <p14:creationId xmlns:p14="http://schemas.microsoft.com/office/powerpoint/2010/main" val="175768734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title" idx="4294967295"/>
          </p:nvPr>
        </p:nvSpPr>
        <p:spPr>
          <a:xfrm>
            <a:off x="941695" y="2100618"/>
            <a:ext cx="7315200" cy="1371600"/>
          </a:xfrm>
          <a:solidFill>
            <a:srgbClr val="009900"/>
          </a:solidFill>
          <a:ln>
            <a:solidFill>
              <a:srgbClr val="FF0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1">
            <a:schemeClr val="accent1"/>
          </a:lnRef>
          <a:fillRef idx="3">
            <a:schemeClr val="accent1"/>
          </a:fillRef>
          <a:effectRef idx="2">
            <a:schemeClr val="accent1"/>
          </a:effectRef>
          <a:fontRef idx="minor">
            <a:schemeClr val="lt1"/>
          </a:fontRef>
        </p:style>
        <p:txBody>
          <a:bodyPr/>
          <a:lstStyle/>
          <a:p>
            <a:pPr eaLnBrk="1" hangingPunct="1"/>
            <a:r>
              <a:rPr lang="en-US" sz="4000" dirty="0" smtClean="0"/>
              <a:t>Questions about these dossier components?</a:t>
            </a:r>
          </a:p>
        </p:txBody>
      </p:sp>
    </p:spTree>
    <p:extLst>
      <p:ext uri="{BB962C8B-B14F-4D97-AF65-F5344CB8AC3E}">
        <p14:creationId xmlns:p14="http://schemas.microsoft.com/office/powerpoint/2010/main" val="911351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719546" y="-2762"/>
            <a:ext cx="7696200" cy="1096962"/>
          </a:xfrm>
        </p:spPr>
        <p:txBody>
          <a:bodyPr/>
          <a:lstStyle/>
          <a:p>
            <a:r>
              <a:rPr lang="en-US" sz="3600" dirty="0">
                <a:solidFill>
                  <a:srgbClr val="363ACA"/>
                </a:solidFill>
                <a:ea typeface="ＭＳ Ｐゴシック"/>
                <a:cs typeface="ＭＳ Ｐゴシック"/>
              </a:rPr>
              <a:t>UC ANR Organization</a:t>
            </a:r>
          </a:p>
        </p:txBody>
      </p:sp>
      <p:sp>
        <p:nvSpPr>
          <p:cNvPr id="11267" name="Rectangle 3"/>
          <p:cNvSpPr>
            <a:spLocks noGrp="1" noChangeArrowheads="1"/>
          </p:cNvSpPr>
          <p:nvPr>
            <p:ph type="body" idx="4294967295"/>
          </p:nvPr>
        </p:nvSpPr>
        <p:spPr>
          <a:xfrm>
            <a:off x="754982" y="1186668"/>
            <a:ext cx="7777631" cy="4550984"/>
          </a:xfrm>
        </p:spPr>
        <p:txBody>
          <a:bodyPr/>
          <a:lstStyle/>
          <a:p>
            <a:pPr>
              <a:spcBef>
                <a:spcPts val="0"/>
              </a:spcBef>
              <a:spcAft>
                <a:spcPts val="1200"/>
              </a:spcAft>
            </a:pPr>
            <a:r>
              <a:rPr lang="en-US" dirty="0" smtClean="0"/>
              <a:t>Peer Review Committee (PRC)</a:t>
            </a:r>
          </a:p>
          <a:p>
            <a:pPr>
              <a:spcBef>
                <a:spcPts val="0"/>
              </a:spcBef>
              <a:spcAft>
                <a:spcPts val="1200"/>
              </a:spcAft>
            </a:pPr>
            <a:r>
              <a:rPr lang="en-US" dirty="0" smtClean="0"/>
              <a:t>Ad Hoc Committees</a:t>
            </a:r>
          </a:p>
          <a:p>
            <a:pPr>
              <a:spcBef>
                <a:spcPts val="0"/>
              </a:spcBef>
              <a:spcAft>
                <a:spcPts val="1200"/>
              </a:spcAft>
            </a:pPr>
            <a:r>
              <a:rPr lang="en-US" dirty="0" smtClean="0"/>
              <a:t>Academic Human Resources (AHR)</a:t>
            </a:r>
          </a:p>
          <a:p>
            <a:pPr>
              <a:spcBef>
                <a:spcPts val="0"/>
              </a:spcBef>
              <a:spcAft>
                <a:spcPts val="1200"/>
              </a:spcAft>
            </a:pPr>
            <a:r>
              <a:rPr lang="en-US" dirty="0" smtClean="0"/>
              <a:t>AAC Personnel Committee (AAC PC)</a:t>
            </a:r>
          </a:p>
          <a:p>
            <a:pPr>
              <a:spcBef>
                <a:spcPts val="0"/>
              </a:spcBef>
              <a:spcAft>
                <a:spcPts val="1200"/>
              </a:spcAft>
            </a:pPr>
            <a:r>
              <a:rPr lang="en-US" dirty="0" smtClean="0"/>
              <a:t>Associate Vice President</a:t>
            </a:r>
          </a:p>
          <a:p>
            <a:pPr>
              <a:spcBef>
                <a:spcPts val="0"/>
              </a:spcBef>
              <a:spcAft>
                <a:spcPts val="1200"/>
              </a:spcAft>
            </a:pPr>
            <a:r>
              <a:rPr lang="en-US" dirty="0" smtClean="0"/>
              <a:t>Vice President</a:t>
            </a:r>
          </a:p>
        </p:txBody>
      </p:sp>
    </p:spTree>
    <p:extLst>
      <p:ext uri="{BB962C8B-B14F-4D97-AF65-F5344CB8AC3E}">
        <p14:creationId xmlns:p14="http://schemas.microsoft.com/office/powerpoint/2010/main" val="36825645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50800" y="-55562"/>
            <a:ext cx="8229600" cy="1143000"/>
          </a:xfrm>
        </p:spPr>
        <p:txBody>
          <a:bodyPr/>
          <a:lstStyle/>
          <a:p>
            <a:pPr eaLnBrk="1" hangingPunct="1"/>
            <a:r>
              <a:rPr lang="en-US" dirty="0" smtClean="0"/>
              <a:t>      </a:t>
            </a:r>
            <a:r>
              <a:rPr lang="en-US" sz="3600" dirty="0" smtClean="0">
                <a:solidFill>
                  <a:srgbClr val="363ACA"/>
                </a:solidFill>
              </a:rPr>
              <a:t>Need More Help?</a:t>
            </a:r>
          </a:p>
        </p:txBody>
      </p:sp>
      <p:sp>
        <p:nvSpPr>
          <p:cNvPr id="244739" name="Rectangle 3"/>
          <p:cNvSpPr>
            <a:spLocks noGrp="1" noChangeArrowheads="1"/>
          </p:cNvSpPr>
          <p:nvPr>
            <p:ph type="body" idx="4294967295"/>
          </p:nvPr>
        </p:nvSpPr>
        <p:spPr>
          <a:xfrm>
            <a:off x="914400" y="1398587"/>
            <a:ext cx="7574507" cy="4192587"/>
          </a:xfrm>
        </p:spPr>
        <p:txBody>
          <a:bodyPr rtlCol="0">
            <a:normAutofit lnSpcReduction="10000"/>
          </a:bodyPr>
          <a:lstStyle/>
          <a:p>
            <a:pPr fontAlgn="auto">
              <a:spcAft>
                <a:spcPts val="0"/>
              </a:spcAft>
              <a:buNone/>
              <a:defRPr/>
            </a:pPr>
            <a:r>
              <a:rPr lang="en-US" dirty="0"/>
              <a:t>Questions</a:t>
            </a:r>
            <a:r>
              <a:rPr lang="en-US" sz="4400" dirty="0"/>
              <a:t>: </a:t>
            </a:r>
            <a:endParaRPr lang="en-US" sz="4400" dirty="0" smtClean="0"/>
          </a:p>
          <a:p>
            <a:pPr marL="0" indent="0" fontAlgn="auto">
              <a:spcAft>
                <a:spcPts val="0"/>
              </a:spcAft>
              <a:buNone/>
              <a:defRPr/>
            </a:pPr>
            <a:r>
              <a:rPr lang="en-US" sz="3000" dirty="0" smtClean="0"/>
              <a:t>Kim Ingram </a:t>
            </a:r>
            <a:r>
              <a:rPr lang="en-US" sz="3000" dirty="0"/>
              <a:t>@ </a:t>
            </a:r>
            <a:r>
              <a:rPr lang="en-US" sz="3000" dirty="0" smtClean="0">
                <a:solidFill>
                  <a:srgbClr val="363ACA"/>
                </a:solidFill>
              </a:rPr>
              <a:t>kcingram</a:t>
            </a:r>
            <a:r>
              <a:rPr lang="en-US" sz="3000" dirty="0" smtClean="0">
                <a:solidFill>
                  <a:srgbClr val="363ACA"/>
                </a:solidFill>
                <a:hlinkClick r:id="rId2"/>
              </a:rPr>
              <a:t>@ucanr.edu</a:t>
            </a:r>
            <a:r>
              <a:rPr lang="en-US" sz="3000" dirty="0" smtClean="0"/>
              <a:t> </a:t>
            </a:r>
            <a:r>
              <a:rPr lang="en-US" sz="3000" dirty="0"/>
              <a:t>(530) </a:t>
            </a:r>
            <a:r>
              <a:rPr lang="en-US" sz="3000" dirty="0" smtClean="0"/>
              <a:t>750-1282</a:t>
            </a:r>
            <a:endParaRPr lang="en-US" sz="3000" dirty="0"/>
          </a:p>
          <a:p>
            <a:pPr marL="0" indent="0" fontAlgn="auto">
              <a:spcAft>
                <a:spcPts val="0"/>
              </a:spcAft>
              <a:buNone/>
              <a:defRPr/>
            </a:pPr>
            <a:r>
              <a:rPr lang="en-US" sz="3000" dirty="0" smtClean="0"/>
              <a:t>Chris </a:t>
            </a:r>
            <a:r>
              <a:rPr lang="en-US" sz="3000" dirty="0"/>
              <a:t>Greer@ </a:t>
            </a:r>
            <a:r>
              <a:rPr lang="en-US" sz="3000" dirty="0">
                <a:solidFill>
                  <a:srgbClr val="363ACA"/>
                </a:solidFill>
                <a:hlinkClick r:id="rId3"/>
              </a:rPr>
              <a:t>cagreer@ucanr.edu</a:t>
            </a:r>
            <a:r>
              <a:rPr lang="en-US" sz="3000" dirty="0"/>
              <a:t> (530) 750-1369</a:t>
            </a:r>
          </a:p>
          <a:p>
            <a:pPr marL="0" indent="0" fontAlgn="auto">
              <a:spcAft>
                <a:spcPts val="0"/>
              </a:spcAft>
              <a:buNone/>
              <a:defRPr/>
            </a:pPr>
            <a:r>
              <a:rPr lang="en-US" sz="3000" dirty="0" smtClean="0"/>
              <a:t>All </a:t>
            </a:r>
            <a:r>
              <a:rPr lang="en-US" sz="3000" dirty="0"/>
              <a:t>forms, guidelines, slides, samples and policy information can be found on the </a:t>
            </a:r>
            <a:r>
              <a:rPr lang="en-US" sz="3000" dirty="0" smtClean="0"/>
              <a:t>AHR </a:t>
            </a:r>
            <a:r>
              <a:rPr lang="en-US" sz="3000" dirty="0"/>
              <a:t>website:</a:t>
            </a:r>
          </a:p>
          <a:p>
            <a:pPr marL="1588" indent="-1588" fontAlgn="auto">
              <a:spcAft>
                <a:spcPts val="0"/>
              </a:spcAft>
              <a:buNone/>
              <a:defRPr/>
            </a:pPr>
            <a:r>
              <a:rPr lang="en-US" sz="3000" dirty="0"/>
              <a:t>		    </a:t>
            </a:r>
            <a:r>
              <a:rPr lang="en-US" sz="3000" dirty="0" smtClean="0"/>
              <a:t> </a:t>
            </a:r>
            <a:r>
              <a:rPr lang="en-US" sz="3000" dirty="0">
                <a:solidFill>
                  <a:srgbClr val="363ACA"/>
                </a:solidFill>
                <a:hlinkClick r:id="rId4"/>
              </a:rPr>
              <a:t>http://ucanr.edu/academicpersonnel</a:t>
            </a:r>
            <a:endParaRPr lang="en-US" sz="3000" dirty="0">
              <a:solidFill>
                <a:srgbClr val="363ACA"/>
              </a:solidFill>
            </a:endParaRPr>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p:txBody>
      </p:sp>
    </p:spTree>
    <p:extLst>
      <p:ext uri="{BB962C8B-B14F-4D97-AF65-F5344CB8AC3E}">
        <p14:creationId xmlns:p14="http://schemas.microsoft.com/office/powerpoint/2010/main" val="39581507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84400" y="215900"/>
            <a:ext cx="4656788" cy="646331"/>
          </a:xfrm>
          <a:prstGeom prst="rect">
            <a:avLst/>
          </a:prstGeom>
          <a:noFill/>
        </p:spPr>
        <p:txBody>
          <a:bodyPr wrap="none" rtlCol="0">
            <a:spAutoFit/>
          </a:bodyPr>
          <a:lstStyle/>
          <a:p>
            <a:r>
              <a:rPr lang="en-US" sz="3600" dirty="0" smtClean="0">
                <a:solidFill>
                  <a:srgbClr val="0946FF"/>
                </a:solidFill>
              </a:rPr>
              <a:t>Q &amp; A from the webinar</a:t>
            </a:r>
            <a:endParaRPr lang="en-US" sz="3600" dirty="0">
              <a:solidFill>
                <a:srgbClr val="0946FF"/>
              </a:solidFill>
            </a:endParaRPr>
          </a:p>
        </p:txBody>
      </p:sp>
      <p:sp>
        <p:nvSpPr>
          <p:cNvPr id="3" name="TextBox 2"/>
          <p:cNvSpPr txBox="1"/>
          <p:nvPr/>
        </p:nvSpPr>
        <p:spPr>
          <a:xfrm>
            <a:off x="635000" y="812800"/>
            <a:ext cx="8509000" cy="5262979"/>
          </a:xfrm>
          <a:prstGeom prst="rect">
            <a:avLst/>
          </a:prstGeom>
          <a:noFill/>
        </p:spPr>
        <p:txBody>
          <a:bodyPr wrap="square" rtlCol="0">
            <a:spAutoFit/>
          </a:bodyPr>
          <a:lstStyle/>
          <a:p>
            <a:pPr marL="342900" indent="-342900">
              <a:buFont typeface="+mj-lt"/>
              <a:buAutoNum type="arabicPeriod"/>
            </a:pPr>
            <a:r>
              <a:rPr lang="en-US" sz="2400" dirty="0" smtClean="0"/>
              <a:t>Is it ok to address multi-county efforts even if your PD only </a:t>
            </a:r>
          </a:p>
          <a:p>
            <a:r>
              <a:rPr lang="en-US" sz="2400" dirty="0" smtClean="0"/>
              <a:t>covers one county? </a:t>
            </a:r>
            <a:r>
              <a:rPr lang="en-US" sz="2400" i="1" dirty="0" smtClean="0"/>
              <a:t>Yes. Work done in other counties should be </a:t>
            </a:r>
          </a:p>
          <a:p>
            <a:r>
              <a:rPr lang="en-US" sz="2400" i="1" dirty="0" smtClean="0"/>
              <a:t>reported. This type of work is expected from advisors in the </a:t>
            </a:r>
          </a:p>
          <a:p>
            <a:r>
              <a:rPr lang="en-US" sz="2400" i="1" dirty="0"/>
              <a:t>h</a:t>
            </a:r>
            <a:r>
              <a:rPr lang="en-US" sz="2400" i="1" dirty="0" smtClean="0"/>
              <a:t>igher FT rank and steps.</a:t>
            </a:r>
          </a:p>
          <a:p>
            <a:r>
              <a:rPr lang="en-US" sz="2400" i="1" dirty="0" smtClean="0"/>
              <a:t>2</a:t>
            </a:r>
            <a:r>
              <a:rPr lang="en-US" sz="2400" dirty="0" smtClean="0"/>
              <a:t>. Is it ok to include thank you letters from industry on work you </a:t>
            </a:r>
          </a:p>
          <a:p>
            <a:r>
              <a:rPr lang="en-US" sz="2400" dirty="0"/>
              <a:t>h</a:t>
            </a:r>
            <a:r>
              <a:rPr lang="en-US" sz="2400" dirty="0" smtClean="0"/>
              <a:t>ave done? </a:t>
            </a:r>
            <a:r>
              <a:rPr lang="en-US" sz="2400" i="1" dirty="0" smtClean="0"/>
              <a:t>It would be more appropriate to have the industry </a:t>
            </a:r>
          </a:p>
          <a:p>
            <a:r>
              <a:rPr lang="en-US" sz="2400" i="1" dirty="0"/>
              <a:t>r</a:t>
            </a:r>
            <a:r>
              <a:rPr lang="en-US" sz="2400" i="1" dirty="0" smtClean="0"/>
              <a:t>epresentative write you a letter of evaluation.</a:t>
            </a:r>
          </a:p>
          <a:p>
            <a:r>
              <a:rPr lang="en-US" sz="2400" i="1" dirty="0" smtClean="0"/>
              <a:t>3. </a:t>
            </a:r>
            <a:r>
              <a:rPr lang="en-US" sz="2400" dirty="0" smtClean="0"/>
              <a:t>Is it ok to include pictures in your PR? </a:t>
            </a:r>
            <a:r>
              <a:rPr lang="en-US" sz="2400" i="1" dirty="0" smtClean="0"/>
              <a:t>Pictures may be </a:t>
            </a:r>
          </a:p>
          <a:p>
            <a:r>
              <a:rPr lang="en-US" sz="2400" i="1" dirty="0" smtClean="0"/>
              <a:t>included if they are impactful. Be aware that they are taking up </a:t>
            </a:r>
          </a:p>
          <a:p>
            <a:r>
              <a:rPr lang="en-US" sz="2400" i="1" dirty="0"/>
              <a:t>s</a:t>
            </a:r>
            <a:r>
              <a:rPr lang="en-US" sz="2400" i="1" dirty="0" smtClean="0"/>
              <a:t>pace in your 6 or 10 page limit.</a:t>
            </a:r>
          </a:p>
          <a:p>
            <a:r>
              <a:rPr lang="en-US" sz="2400" i="1" dirty="0" smtClean="0"/>
              <a:t>4. </a:t>
            </a:r>
            <a:r>
              <a:rPr lang="en-US" sz="2400" dirty="0" smtClean="0"/>
              <a:t>What are some strategies for letters of evaluation? </a:t>
            </a:r>
            <a:r>
              <a:rPr lang="en-US" sz="2400" i="1" dirty="0" smtClean="0"/>
              <a:t>Include a</a:t>
            </a:r>
          </a:p>
          <a:p>
            <a:r>
              <a:rPr lang="en-US" sz="2400" i="1" dirty="0"/>
              <a:t>v</a:t>
            </a:r>
            <a:r>
              <a:rPr lang="en-US" sz="2400" i="1" dirty="0" smtClean="0"/>
              <a:t>ariety of internal and external sources. Give them ample time to</a:t>
            </a:r>
          </a:p>
          <a:p>
            <a:r>
              <a:rPr lang="en-US" sz="2400" i="1" dirty="0"/>
              <a:t>w</a:t>
            </a:r>
            <a:r>
              <a:rPr lang="en-US" sz="2400" i="1" dirty="0" smtClean="0"/>
              <a:t>rite your letter. You may need to include an overview of your</a:t>
            </a:r>
          </a:p>
          <a:p>
            <a:r>
              <a:rPr lang="en-US" sz="2400" i="1" dirty="0"/>
              <a:t>p</a:t>
            </a:r>
            <a:r>
              <a:rPr lang="en-US" sz="2400" i="1" dirty="0" smtClean="0"/>
              <a:t>rogram to external sources. </a:t>
            </a:r>
            <a:endParaRPr lang="en-US" sz="2400" dirty="0"/>
          </a:p>
        </p:txBody>
      </p:sp>
    </p:spTree>
    <p:extLst>
      <p:ext uri="{BB962C8B-B14F-4D97-AF65-F5344CB8AC3E}">
        <p14:creationId xmlns:p14="http://schemas.microsoft.com/office/powerpoint/2010/main" val="26409893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wgHBgkIBwgKCgkLDRYPDQwMDRsUFRAWIB0iIiAdHx8kKDQsJCYxJx8fLT0tMTU3Ojo6Iys/RD84QzQ5OjcBCgoKDQwNGg8PGjclHyU3Nzc3Nzc3Nzc3Nzc3Nzc3Nzc3Nzc3Nzc3Nzc3Nzc3Nzc3Nzc3Nzc3Nzc3Nzc3Nzc3N//AABEIAGQAZAMBIgACEQEDEQH/xAAbAAABBQEBAAAAAAAAAAAAAAAEAAIDBQYHAf/EADoQAAIBAwMCBAUCAwUJAAAAAAECAwAEEQUSITFBBhMiURRhcYGRIzJCscEVUtHw8QcWJCUzYoKS4f/EABkBAAIDAQAAAAAAAAAAAAAAAAIDAAEEBf/EACURAAICAQMDBAMAAAAAAAAAAAABAhEDBBIhMUFRBRMiYTJScf/aAAwDAQACEQMRAD8A6/IoKEUFI2JGHONuPvRMxPmHHvQV25VmkA/h5FZpuiE9kmWBb+IZqSQjDBeaAhvI7WJpZGOFTOKrbzxK0Q3wwZDkDBbGKqE4pckRaTzwwv8ArTIgHucV7HqdkshQXMZI7Bq5v43kkkuTJJ0KhsE9KD8N3QtlnyAS6Dr1FX7nNHQ0ujWZdTq/+8WlRkiS9iU5xy1WFlqlneEfDTrJn+6c1wW/lJkIz1Oa3/8As7uFEA3uAFPeijktjtX6fHBC07Ok5pUN8bbgf9ZP/avFv7dhnzVH1NNOZtfgIeoXPFNe9t8D9ZPb91ebw4yDkVCU0QN1pV459VKoUNnZd4IPFDai6pGGXB3Cqq41q2DqqsQ3cHpSubkSxb0bIHGKzyd2gaA5phOnlt/EcY96gXS4Uj3zOXVeh60xpoXiZWlWIoeS2enfFVcOoW8N01nZXstzbQ5ZpP3DPtkUiEa5YUYqrYL4pbzrsrGygbB+48VT6fC8DMXlhYHjAeh9enmkvHZxlWHBB4Aqu0+bD7V7nij+zr+mPl0W93psskoYSRKO2WxT7eDUom8tJ4REB0WXFQapdGWNN55UY4qm8z9YEcc9KuLOhqYSkvkzQzw3untFNettjmOEbzc5ry+nmV8iaXb29Zqr8Uzn4HT0/uvkGibxy1vCWPYZ+dSXHQLSy3xaa6E2mSyNqMKvLJgsD+412rS2zZR85461xHSdvxsbEjg12jRj/wAui+lNxHL9TVSQU/7qVeOfVSpxyjjWr3VwZUXO1lbIJ4FTJ4keLcvLtjI8sZzRGqSCRcFQfnWcntr1o2WxhDz9QVbDKPpWZryEk5MkttRvtQS9YawtnJNiMwsMmTPGAP8ACnPe6xbwjSLbww9hKo/UkS1k86UDuSR09zVRj+1JhFAskeqRMCsUCgZI75z1rYwatrXwj351C7Gq26GNoNSZFQr3xjk9KZCmqG5FXJh7h5Pi3S4lJcDJBBHPtU+nMDLzxTLieTV2WTy0W6MjeYUPpOaKi0+5tUEyPHNEzbT5bAnPTJHXGe9DNdka9Flji5kEXb4GRVWZDv8AvVzrTWlvptvsk33K4MxQjaMn8+3X/Spa3mEPxLROsOR6yOPlQKLXU6WTUQyxuIzWZ2lht1J4Q1btzaRAn+EGqLWGBWLb8qureKe/Fta2qgzS4VATgE4qTXQrSTS3tlp4e0q91C7VrS3kkRPUWAwOPY9z8q7RYwGOziVm/hGcjpWY8MPf2Olw6Rqdp8O0KjbNEcqwPfPvVxcah8BexWs7eYXGck4z9qfjjSOPrNQ80/oPbhiBz86VDTahMzn4EW5iHHrbnNKi3IzbWci8RTwx2qzw5S6Vx6e7L34qtk1aJwr6H5qXZBVppiAfnx0FCeJZfKvNmoMqwhjsFvgsQD7mhbe5udYuY01EmCwgRnCqVi9OQOp6nkdOTWdri2aItLhE2t28di9vDqOrObhk8wNDGDtPtkc02O80uewaK40m7vdQTcYb552BbPup9qdd/wBmK06QWSSPKMQyDJAPy3fzqGO5XYLa7vBZSuhUtHDkD2BOe/8AWjxN0Blqx1hatqURBJS74Mca4AY5H4ABJJ+VS6rf6lBHHCr2fnx7oC0IDSKuR3ydp6Dg44pXltLBpdq1lNFbxAswvpmKecMjGOScfbrihdQgspQGg1B9QvnQqI7K0PrPu2W/kuTRIr6PLSSygtry5i1+a0u26otoRI/X0qQ2AOnPHSjNHku9Qj3Je28jWygl7mbewAz0Qeo//aj0xL6wjaK+8Jm5hhBadrmy9anuxcrlVwD9wMGtD4cvb+2DXmh2ulx2Uh3SSWyogjPth2B478461GuC4SaZltVtrq6ikulgG1Dvk24ULk54H9BVpoMSXksRkN1HHEmfNhUko3bpWhfUm1bSXvLF31O7ZCzItoRIoyBkgDBHXIBPHvVJ4U1GS2uVuJ7SQ2tukgyse7y85JYj/wAcD7880H9NPvyimo9zaW+oSxSQ2B1K5ZbiMqJzH6kPz7VDFqt7ZX7213cGfy13CeaMF2H/AG0xry7vJYYpfJaGcsTKh27QoJIzjjgHBqJ7SHW7aJtJjLuiqiyCfDHcewPsMZzijeRVwzKoNu2AXHivRJpWknuL2CYn1qsAwT7/AIxSqpns4bSZ4LgGSRDgusoIb59KVZG4+DVtf7FTdectx58VvbTukg9MzAlvYBT1+1JHiunby4pI7xXLxQOQY5lHJTPUHGe9F3LeQHcKELts81nKjB4K8dftzVFqdxHa27WYigkfcdk0c7nbz7Hvz/nFPj8mKklBFgy7iWuNPEDbgrRtGshQ8EYJIPQfg0Pexx3M0P8AxO25mOJd2AoPsFPJPT6/KoYpLXTYYyt4l2ZU9UMlnloieTyzdc9+9Q3GoOxijE0m4v8AquEILD22524+w/FHTvgXarkvLqPSNN1IW2sCPUFkj8tY7eYr8KwPYdOfv/jHqvhp7ecT6VPbxxEgwzi8Y45PJIQbe3FS3N6ILFbDSNl+Lg5PnwK5DseQoOSctnHA5zjvVPL4b1mK8iEtnHJM2G8phuxnnkDtj7USYLQfY+LtQgRrS5gh1GPncsqKQ/vnIII49qNQ3q+VeQeFNFuLSWFSYIIlmYEknJHLK3YgLjoD2oKyviNQa2t/D9jJqBYwBEhQYc5UjGPnjn7mqFje2c+WZ7Yvk7YhgLzyAPzVplNG7jmhNsGRoNMgeQRXFtYLIs8D7tvpUgZO7qAB9zgUVplvBYm7srnV76y+HjEsExCpI7clt5O488ADHboeayUUmiCyTN9fS3DsPML+j1ZzuXDEcccnr/KKW3sry9ilutW9MhCTkKdwGOD3yCQP8ilyiMUuDR+KNNvtIv0v7G+jmV1LMElGW7cKT1+Q+1afwpJbm91+20ktcWEKRDJKjkrl0JPVcq3Tn8CudiG2uNSntbm9ub23trQ/DTIpPlsCMAjHTrx9K0PgXVmPh5LKFYAyNMJd4G9Q+CHGeDg5GPn86Gf4hJ/IvNdsYbu+3kWSbVCgSwiA45PC56c8E89j0r2mmfy2b9xLMW9M20cn5Dk4wSeOc0qz7n5Nai6/EyuotHtO4D6lQcfkVnd9tC52q7ZxvLr5gf7cY981s5bK2lRvOJyOnOKp7mG2iYokW8+55p2/bwkKWLerbKD4m3Emfhy/qyGaPbxjGCuSKmvr2JrRbSO3SRc7g5BznHXijRYmR8rGFHyFMl0zawDAk/SmKa8C5YX2Y7wvrUOmRzw31j8W0hXySZjHs7EEgE4IxVm15qMcVtJd62ZdPdyHMDhyMHhSvBUDOOfnVFJYYB4xt9qjfT8RZWRwu/Ppcjn3x78ValEB4po0sVmLC5fW/DmpWFzfxSBrezADuykEMWTJwQOSD7++BRF7IdR0G+insdPt7yGPdNKkwfY3BAI6Kc8HJJ+nbJ/BXE28s9zIhILlnY59s+9FwaUJd8kwdnKgLlt3H1/pUc4pBQwTb6AV3aRLHE6YLgHKpyA3vn8VXiMBxvjZ1HzxmtRaaRcyDaqAc+1FS+HTGoLuoPfc1L95Dno5Mk8MXalWtraIRBl9RPAB/rSwtle3AtZEuhLMr/pw7TExAywOcAZVffpT9OgsrJ2aR2lJ7DgUWkqzORGiJGDwqjApbmuyNHsWluZoreOAwR4APp5+velQMEzpGF3D8UqGkFyuhVX37KqHABzSpU9HPiXGlqrQAso60bdW8ewHb2rylS+48oXt4zM4wcZqa1tYY2yqDIOeaVKlzfJtxJbQv9zOp6NjIFSxxqIjgUqVLZoXAwTyJKEVsLTb3LAEkmvKVNguDHmk94NDEhYnFF24CnApUqjIgxD6aVKlUJZ//9k="/>
          <p:cNvSpPr>
            <a:spLocks noChangeAspect="1" noChangeArrowheads="1"/>
          </p:cNvSpPr>
          <p:nvPr/>
        </p:nvSpPr>
        <p:spPr bwMode="auto">
          <a:xfrm>
            <a:off x="63500" y="-136525"/>
            <a:ext cx="819150" cy="819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data:image/jpeg;base64,/9j/4AAQSkZJRgABAQAAAQABAAD/2wCEAAkGBwgHBgkIBwgKCgkLDRYPDQwMDRsUFRAWIB0iIiAdHx8kKDQsJCYxJx8fLT0tMTU3Ojo6Iys/RD84QzQ5OjcBCgoKDQwNGg8PGjclHyU3Nzc3Nzc3Nzc3Nzc3Nzc3Nzc3Nzc3Nzc3Nzc3Nzc3Nzc3Nzc3Nzc3Nzc3Nzc3Nzc3N//AABEIAGQAZAMBIgACEQEDEQH/xAAbAAABBQEBAAAAAAAAAAAAAAAEAAIDBQYHAf/EADoQAAIBAwMCBAUCAwUJAAAAAAECAwAEEQUSITFBBhMiURRhcYGRIzJCscEVUtHw8QcWJCUzYoKS4f/EABkBAAIDAQAAAAAAAAAAAAAAAAIDAAEEBf/EACURAAICAQMDBAMAAAAAAAAAAAABAhEDBBIhMUFRBRMiYTJScf/aAAwDAQACEQMRAD8A6/IoKEUFI2JGHONuPvRMxPmHHvQV25VmkA/h5FZpuiE9kmWBb+IZqSQjDBeaAhvI7WJpZGOFTOKrbzxK0Q3wwZDkDBbGKqE4pckRaTzwwv8ArTIgHucV7HqdkshQXMZI7Bq5v43kkkuTJJ0KhsE9KD8N3QtlnyAS6Dr1FX7nNHQ0ujWZdTq/+8WlRkiS9iU5xy1WFlqlneEfDTrJn+6c1wW/lJkIz1Oa3/8As7uFEA3uAFPeijktjtX6fHBC07Ok5pUN8bbgf9ZP/avFv7dhnzVH1NNOZtfgIeoXPFNe9t8D9ZPb91ebw4yDkVCU0QN1pV459VKoUNnZd4IPFDai6pGGXB3Cqq41q2DqqsQ3cHpSubkSxb0bIHGKzyd2gaA5phOnlt/EcY96gXS4Uj3zOXVeh60xpoXiZWlWIoeS2enfFVcOoW8N01nZXstzbQ5ZpP3DPtkUiEa5YUYqrYL4pbzrsrGygbB+48VT6fC8DMXlhYHjAeh9enmkvHZxlWHBB4Aqu0+bD7V7nij+zr+mPl0W93psskoYSRKO2WxT7eDUom8tJ4REB0WXFQapdGWNN55UY4qm8z9YEcc9KuLOhqYSkvkzQzw3untFNettjmOEbzc5ry+nmV8iaXb29Zqr8Uzn4HT0/uvkGibxy1vCWPYZ+dSXHQLSy3xaa6E2mSyNqMKvLJgsD+412rS2zZR85461xHSdvxsbEjg12jRj/wAui+lNxHL9TVSQU/7qVeOfVSpxyjjWr3VwZUXO1lbIJ4FTJ4keLcvLtjI8sZzRGqSCRcFQfnWcntr1o2WxhDz9QVbDKPpWZryEk5MkttRvtQS9YawtnJNiMwsMmTPGAP8ACnPe6xbwjSLbww9hKo/UkS1k86UDuSR09zVRj+1JhFAskeqRMCsUCgZI75z1rYwatrXwj351C7Gq26GNoNSZFQr3xjk9KZCmqG5FXJh7h5Pi3S4lJcDJBBHPtU+nMDLzxTLieTV2WTy0W6MjeYUPpOaKi0+5tUEyPHNEzbT5bAnPTJHXGe9DNdka9Flji5kEXb4GRVWZDv8AvVzrTWlvptvsk33K4MxQjaMn8+3X/Spa3mEPxLROsOR6yOPlQKLXU6WTUQyxuIzWZ2lht1J4Q1btzaRAn+EGqLWGBWLb8qureKe/Fta2qgzS4VATgE4qTXQrSTS3tlp4e0q91C7VrS3kkRPUWAwOPY9z8q7RYwGOziVm/hGcjpWY8MPf2Olw6Rqdp8O0KjbNEcqwPfPvVxcah8BexWs7eYXGck4z9qfjjSOPrNQ80/oPbhiBz86VDTahMzn4EW5iHHrbnNKi3IzbWci8RTwx2qzw5S6Vx6e7L34qtk1aJwr6H5qXZBVppiAfnx0FCeJZfKvNmoMqwhjsFvgsQD7mhbe5udYuY01EmCwgRnCqVi9OQOp6nkdOTWdri2aItLhE2t28di9vDqOrObhk8wNDGDtPtkc02O80uewaK40m7vdQTcYb552BbPup9qdd/wBmK06QWSSPKMQyDJAPy3fzqGO5XYLa7vBZSuhUtHDkD2BOe/8AWjxN0Blqx1hatqURBJS74Mca4AY5H4ABJJ+VS6rf6lBHHCr2fnx7oC0IDSKuR3ydp6Dg44pXltLBpdq1lNFbxAswvpmKecMjGOScfbrihdQgspQGg1B9QvnQqI7K0PrPu2W/kuTRIr6PLSSygtry5i1+a0u26otoRI/X0qQ2AOnPHSjNHku9Qj3Je28jWygl7mbewAz0Qeo//aj0xL6wjaK+8Jm5hhBadrmy9anuxcrlVwD9wMGtD4cvb+2DXmh2ulx2Uh3SSWyogjPth2B478461GuC4SaZltVtrq6ikulgG1Dvk24ULk54H9BVpoMSXksRkN1HHEmfNhUko3bpWhfUm1bSXvLF31O7ZCzItoRIoyBkgDBHXIBPHvVJ4U1GS2uVuJ7SQ2tukgyse7y85JYj/wAcD7880H9NPvyimo9zaW+oSxSQ2B1K5ZbiMqJzH6kPz7VDFqt7ZX7213cGfy13CeaMF2H/AG0xry7vJYYpfJaGcsTKh27QoJIzjjgHBqJ7SHW7aJtJjLuiqiyCfDHcewPsMZzijeRVwzKoNu2AXHivRJpWknuL2CYn1qsAwT7/AIxSqpns4bSZ4LgGSRDgusoIb59KVZG4+DVtf7FTdectx58VvbTukg9MzAlvYBT1+1JHiunby4pI7xXLxQOQY5lHJTPUHGe9F3LeQHcKELts81nKjB4K8dftzVFqdxHa27WYigkfcdk0c7nbz7Hvz/nFPj8mKklBFgy7iWuNPEDbgrRtGshQ8EYJIPQfg0Pexx3M0P8AxO25mOJd2AoPsFPJPT6/KoYpLXTYYyt4l2ZU9UMlnloieTyzdc9+9Q3GoOxijE0m4v8AquEILD22524+w/FHTvgXarkvLqPSNN1IW2sCPUFkj8tY7eYr8KwPYdOfv/jHqvhp7ecT6VPbxxEgwzi8Y45PJIQbe3FS3N6ILFbDSNl+Lg5PnwK5DseQoOSctnHA5zjvVPL4b1mK8iEtnHJM2G8phuxnnkDtj7USYLQfY+LtQgRrS5gh1GPncsqKQ/vnIII49qNQ3q+VeQeFNFuLSWFSYIIlmYEknJHLK3YgLjoD2oKyviNQa2t/D9jJqBYwBEhQYc5UjGPnjn7mqFje2c+WZ7Yvk7YhgLzyAPzVplNG7jmhNsGRoNMgeQRXFtYLIs8D7tvpUgZO7qAB9zgUVplvBYm7srnV76y+HjEsExCpI7clt5O488ADHboeayUUmiCyTN9fS3DsPML+j1ZzuXDEcccnr/KKW3sry9ilutW9MhCTkKdwGOD3yCQP8ilyiMUuDR+KNNvtIv0v7G+jmV1LMElGW7cKT1+Q+1afwpJbm91+20ktcWEKRDJKjkrl0JPVcq3Tn8CudiG2uNSntbm9ub23trQ/DTIpPlsCMAjHTrx9K0PgXVmPh5LKFYAyNMJd4G9Q+CHGeDg5GPn86Gf4hJ/IvNdsYbu+3kWSbVCgSwiA45PC56c8E89j0r2mmfy2b9xLMW9M20cn5Dk4wSeOc0qz7n5Nai6/EyuotHtO4D6lQcfkVnd9tC52q7ZxvLr5gf7cY981s5bK2lRvOJyOnOKp7mG2iYokW8+55p2/bwkKWLerbKD4m3Emfhy/qyGaPbxjGCuSKmvr2JrRbSO3SRc7g5BznHXijRYmR8rGFHyFMl0zawDAk/SmKa8C5YX2Y7wvrUOmRzw31j8W0hXySZjHs7EEgE4IxVm15qMcVtJd62ZdPdyHMDhyMHhSvBUDOOfnVFJYYB4xt9qjfT8RZWRwu/Ppcjn3x78ValEB4po0sVmLC5fW/DmpWFzfxSBrezADuykEMWTJwQOSD7++BRF7IdR0G+insdPt7yGPdNKkwfY3BAI6Kc8HJJ+nbJ/BXE28s9zIhILlnY59s+9FwaUJd8kwdnKgLlt3H1/pUc4pBQwTb6AV3aRLHE6YLgHKpyA3vn8VXiMBxvjZ1HzxmtRaaRcyDaqAc+1FS+HTGoLuoPfc1L95Dno5Mk8MXalWtraIRBl9RPAB/rSwtle3AtZEuhLMr/pw7TExAywOcAZVffpT9OgsrJ2aR2lJ7DgUWkqzORGiJGDwqjApbmuyNHsWluZoreOAwR4APp5+velQMEzpGF3D8UqGkFyuhVX37KqHABzSpU9HPiXGlqrQAso60bdW8ewHb2rylS+48oXt4zM4wcZqa1tYY2yqDIOeaVKlzfJtxJbQv9zOp6NjIFSxxqIjgUqVLZoXAwTyJKEVsLTb3LAEkmvKVNguDHmk94NDEhYnFF24CnApUqjIgxD6aVKlUJZ//9k="/>
          <p:cNvSpPr>
            <a:spLocks noChangeAspect="1" noChangeArrowheads="1"/>
          </p:cNvSpPr>
          <p:nvPr/>
        </p:nvSpPr>
        <p:spPr bwMode="auto">
          <a:xfrm>
            <a:off x="215900" y="15875"/>
            <a:ext cx="819150" cy="819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stretch>
            <a:fillRect/>
          </a:stretch>
        </p:blipFill>
        <p:spPr>
          <a:xfrm>
            <a:off x="4531339" y="682625"/>
            <a:ext cx="3688736" cy="5502275"/>
          </a:xfrm>
          <a:prstGeom prst="rect">
            <a:avLst/>
          </a:prstGeom>
        </p:spPr>
      </p:pic>
      <p:sp>
        <p:nvSpPr>
          <p:cNvPr id="66562" name="Rectangle 3"/>
          <p:cNvSpPr>
            <a:spLocks noGrp="1" noChangeArrowheads="1"/>
          </p:cNvSpPr>
          <p:nvPr>
            <p:ph type="body" idx="4294967295"/>
          </p:nvPr>
        </p:nvSpPr>
        <p:spPr>
          <a:xfrm rot="20794721">
            <a:off x="436503" y="1142423"/>
            <a:ext cx="4772025" cy="1381125"/>
          </a:xfrm>
          <a:solidFill>
            <a:srgbClr val="009900"/>
          </a:solidFill>
          <a:ln>
            <a:solidFill>
              <a:srgbClr val="FF0000"/>
            </a:solidFill>
          </a:ln>
          <a:effectLst>
            <a:innerShdw blurRad="114300">
              <a:prstClr val="black"/>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Questions?</a:t>
            </a:r>
          </a:p>
        </p:txBody>
      </p:sp>
    </p:spTree>
    <p:extLst>
      <p:ext uri="{BB962C8B-B14F-4D97-AF65-F5344CB8AC3E}">
        <p14:creationId xmlns:p14="http://schemas.microsoft.com/office/powerpoint/2010/main" val="1143414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29640" y="-20242"/>
            <a:ext cx="7315200" cy="1096962"/>
          </a:xfrm>
        </p:spPr>
        <p:txBody>
          <a:bodyPr/>
          <a:lstStyle/>
          <a:p>
            <a:r>
              <a:rPr lang="en-US" sz="3600" dirty="0">
                <a:solidFill>
                  <a:srgbClr val="363ACA"/>
                </a:solidFill>
                <a:ea typeface="ＭＳ Ｐゴシック"/>
                <a:cs typeface="ＭＳ Ｐゴシック"/>
              </a:rPr>
              <a:t>Peer Review Committee (PRC)</a:t>
            </a:r>
          </a:p>
        </p:txBody>
      </p:sp>
      <p:sp>
        <p:nvSpPr>
          <p:cNvPr id="12291" name="Rectangle 3"/>
          <p:cNvSpPr>
            <a:spLocks noGrp="1" noChangeArrowheads="1"/>
          </p:cNvSpPr>
          <p:nvPr>
            <p:ph type="body" idx="4294967295"/>
          </p:nvPr>
        </p:nvSpPr>
        <p:spPr>
          <a:xfrm>
            <a:off x="775530" y="1271967"/>
            <a:ext cx="7185092" cy="4049973"/>
          </a:xfrm>
        </p:spPr>
        <p:txBody>
          <a:bodyPr/>
          <a:lstStyle/>
          <a:p>
            <a:pPr>
              <a:lnSpc>
                <a:spcPct val="90000"/>
              </a:lnSpc>
            </a:pPr>
            <a:r>
              <a:rPr lang="en-US" sz="2800" dirty="0" smtClean="0"/>
              <a:t>Peer Review Committee (PRC) – Chaired by Vice Provost of Cooperative Extension, Chris Greer and is composed of peers: </a:t>
            </a:r>
          </a:p>
          <a:p>
            <a:pPr lvl="1">
              <a:spcBef>
                <a:spcPts val="0"/>
              </a:spcBef>
              <a:spcAft>
                <a:spcPts val="1200"/>
              </a:spcAft>
              <a:buSzPct val="70000"/>
              <a:buFont typeface="Courier New" panose="02070309020205020404" pitchFamily="49" charset="0"/>
              <a:buChar char="o"/>
            </a:pPr>
            <a:r>
              <a:rPr lang="en-US" sz="2400" dirty="0" smtClean="0">
                <a:solidFill>
                  <a:srgbClr val="363ACA"/>
                </a:solidFill>
              </a:rPr>
              <a:t>Richard Smith, Kevin Day, Fe Moncloa, Jim Downer, Mark Hoddle, Gemma Miner, Ben Faber (plus 3 new members TBD)</a:t>
            </a:r>
            <a:endParaRPr lang="en-US" sz="2400" dirty="0" smtClean="0">
              <a:solidFill>
                <a:srgbClr val="095DFF"/>
              </a:solidFill>
            </a:endParaRPr>
          </a:p>
          <a:p>
            <a:pPr lvl="1">
              <a:spcBef>
                <a:spcPts val="0"/>
              </a:spcBef>
              <a:spcAft>
                <a:spcPts val="1200"/>
              </a:spcAft>
              <a:buSzPct val="70000"/>
              <a:buFont typeface="Courier New" panose="02070309020205020404" pitchFamily="49" charset="0"/>
              <a:buChar char="o"/>
            </a:pPr>
            <a:r>
              <a:rPr lang="en-US" sz="2800" dirty="0" smtClean="0"/>
              <a:t>Reviews terms, merits, promotions,</a:t>
            </a:r>
            <a:r>
              <a:rPr lang="en-US" sz="2800" dirty="0" smtClean="0">
                <a:solidFill>
                  <a:srgbClr val="FF0000"/>
                </a:solidFill>
              </a:rPr>
              <a:t> </a:t>
            </a:r>
            <a:r>
              <a:rPr lang="en-US" sz="2800" dirty="0" smtClean="0"/>
              <a:t>accelerations,</a:t>
            </a:r>
            <a:r>
              <a:rPr lang="en-US" sz="2800" dirty="0" smtClean="0">
                <a:solidFill>
                  <a:srgbClr val="FF0000"/>
                </a:solidFill>
              </a:rPr>
              <a:t> </a:t>
            </a:r>
            <a:r>
              <a:rPr lang="en-US" sz="2800" dirty="0" smtClean="0"/>
              <a:t>and upper level merits as well as any special cases upon request of the candidate or supervisor.</a:t>
            </a:r>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3115458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837063" y="-7042"/>
            <a:ext cx="7391400" cy="1096962"/>
          </a:xfrm>
        </p:spPr>
        <p:txBody>
          <a:bodyPr/>
          <a:lstStyle/>
          <a:p>
            <a:r>
              <a:rPr lang="en-US" sz="3600" dirty="0">
                <a:solidFill>
                  <a:srgbClr val="1740C3"/>
                </a:solidFill>
                <a:ea typeface="ＭＳ Ｐゴシック"/>
                <a:cs typeface="ＭＳ Ｐゴシック"/>
              </a:rPr>
              <a:t>PRC Operational Guidelines</a:t>
            </a:r>
          </a:p>
        </p:txBody>
      </p:sp>
      <p:sp>
        <p:nvSpPr>
          <p:cNvPr id="13315" name="Rectangle 3"/>
          <p:cNvSpPr>
            <a:spLocks noGrp="1" noChangeArrowheads="1"/>
          </p:cNvSpPr>
          <p:nvPr>
            <p:ph type="body" idx="4294967295"/>
          </p:nvPr>
        </p:nvSpPr>
        <p:spPr>
          <a:xfrm>
            <a:off x="488731" y="881063"/>
            <a:ext cx="8497614" cy="4615787"/>
          </a:xfrm>
        </p:spPr>
        <p:txBody>
          <a:bodyPr/>
          <a:lstStyle/>
          <a:p>
            <a:pPr>
              <a:spcBef>
                <a:spcPts val="0"/>
              </a:spcBef>
              <a:spcAft>
                <a:spcPts val="1200"/>
              </a:spcAft>
            </a:pPr>
            <a:r>
              <a:rPr lang="en-US" sz="2300" dirty="0" smtClean="0"/>
              <a:t>Each case is reviewed by two PRC Committee members (systematically randomized to balance workload and avoid any/all potential conflicts of interest).</a:t>
            </a:r>
          </a:p>
          <a:p>
            <a:pPr>
              <a:spcBef>
                <a:spcPts val="0"/>
              </a:spcBef>
              <a:spcAft>
                <a:spcPts val="1200"/>
              </a:spcAft>
            </a:pPr>
            <a:r>
              <a:rPr lang="en-US" sz="2300" dirty="0" smtClean="0"/>
              <a:t>Lead PRC member summarizes the case, in advance, of full meeting discussion.</a:t>
            </a:r>
          </a:p>
          <a:p>
            <a:pPr>
              <a:spcBef>
                <a:spcPts val="0"/>
              </a:spcBef>
              <a:spcAft>
                <a:spcPts val="1200"/>
              </a:spcAft>
            </a:pPr>
            <a:r>
              <a:rPr lang="en-US" sz="2300" dirty="0" smtClean="0"/>
              <a:t>PRC fully reviews and discusses all cases, especially any with mixed reviews.</a:t>
            </a:r>
          </a:p>
          <a:p>
            <a:pPr>
              <a:spcBef>
                <a:spcPts val="0"/>
              </a:spcBef>
              <a:spcAft>
                <a:spcPts val="1200"/>
              </a:spcAft>
            </a:pPr>
            <a:r>
              <a:rPr lang="en-US" sz="2300" dirty="0" smtClean="0"/>
              <a:t>PRC seeks consensus, but reports all </a:t>
            </a:r>
            <a:r>
              <a:rPr lang="en-US" sz="2300" b="1" dirty="0" smtClean="0"/>
              <a:t>recommendations </a:t>
            </a:r>
            <a:r>
              <a:rPr lang="en-US" sz="2300" dirty="0" smtClean="0"/>
              <a:t>and any/all split “votes.”  This information is shared with the decision-maker </a:t>
            </a:r>
            <a:r>
              <a:rPr lang="en-US" sz="2300" u="sng" dirty="0" smtClean="0"/>
              <a:t>ONLY</a:t>
            </a:r>
            <a:r>
              <a:rPr lang="en-US" sz="2300" dirty="0" smtClean="0"/>
              <a:t>.  Candidate sees consensus or majority recommendations.</a:t>
            </a:r>
          </a:p>
          <a:p>
            <a:pPr>
              <a:spcBef>
                <a:spcPts val="0"/>
              </a:spcBef>
              <a:spcAft>
                <a:spcPts val="1200"/>
              </a:spcAft>
            </a:pPr>
            <a:r>
              <a:rPr lang="en-US" sz="2300" dirty="0" smtClean="0"/>
              <a:t>Associate Vice President considers </a:t>
            </a:r>
            <a:r>
              <a:rPr lang="en-US" sz="2300" u="sng" dirty="0" smtClean="0"/>
              <a:t>ALL </a:t>
            </a:r>
            <a:r>
              <a:rPr lang="en-US" sz="2300" dirty="0" smtClean="0"/>
              <a:t>input on case when making decision.</a:t>
            </a:r>
            <a:endParaRPr lang="en-US" sz="2300" u="sng"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3816875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914400" y="-43860"/>
            <a:ext cx="7345680" cy="1143000"/>
          </a:xfrm>
        </p:spPr>
        <p:txBody>
          <a:bodyPr/>
          <a:lstStyle/>
          <a:p>
            <a:pPr eaLnBrk="1" hangingPunct="1"/>
            <a:r>
              <a:rPr lang="en-US" sz="3600" dirty="0">
                <a:solidFill>
                  <a:srgbClr val="363ACA"/>
                </a:solidFill>
                <a:ea typeface="ＭＳ Ｐゴシック"/>
                <a:cs typeface="ＭＳ Ｐゴシック"/>
              </a:rPr>
              <a:t>Peer Review Committee Perspective</a:t>
            </a:r>
          </a:p>
        </p:txBody>
      </p:sp>
      <p:sp>
        <p:nvSpPr>
          <p:cNvPr id="223235" name="Rectangle 3"/>
          <p:cNvSpPr>
            <a:spLocks noGrp="1" noChangeArrowheads="1"/>
          </p:cNvSpPr>
          <p:nvPr>
            <p:ph type="body" idx="4294967295"/>
          </p:nvPr>
        </p:nvSpPr>
        <p:spPr>
          <a:xfrm>
            <a:off x="801385" y="1093286"/>
            <a:ext cx="8043069" cy="4427562"/>
          </a:xfrm>
        </p:spPr>
        <p:txBody>
          <a:bodyPr rtlCol="0">
            <a:normAutofit fontScale="92500" lnSpcReduction="20000"/>
          </a:bodyPr>
          <a:lstStyle/>
          <a:p>
            <a:pPr eaLnBrk="1" fontAlgn="auto" hangingPunct="1">
              <a:lnSpc>
                <a:spcPct val="90000"/>
              </a:lnSpc>
              <a:spcAft>
                <a:spcPts val="0"/>
              </a:spcAft>
              <a:buFont typeface="Wingdings" pitchFamily="2" charset="2"/>
              <a:buChar char="Ø"/>
              <a:defRPr/>
            </a:pPr>
            <a:endParaRPr lang="en-US" sz="2800" dirty="0" smtClean="0"/>
          </a:p>
          <a:p>
            <a:pPr eaLnBrk="1" fontAlgn="auto" hangingPunct="1">
              <a:lnSpc>
                <a:spcPct val="90000"/>
              </a:lnSpc>
              <a:spcBef>
                <a:spcPts val="0"/>
              </a:spcBef>
              <a:spcAft>
                <a:spcPts val="1200"/>
              </a:spcAft>
              <a:defRPr/>
            </a:pPr>
            <a:r>
              <a:rPr lang="en-US" sz="2600" dirty="0" smtClean="0"/>
              <a:t>Your PR is your chance to tell your story.</a:t>
            </a:r>
          </a:p>
          <a:p>
            <a:pPr eaLnBrk="1" fontAlgn="auto" hangingPunct="1">
              <a:lnSpc>
                <a:spcPct val="90000"/>
              </a:lnSpc>
              <a:spcBef>
                <a:spcPts val="0"/>
              </a:spcBef>
              <a:spcAft>
                <a:spcPts val="1200"/>
              </a:spcAft>
              <a:defRPr/>
            </a:pPr>
            <a:r>
              <a:rPr lang="en-US" sz="2600" dirty="0" smtClean="0"/>
              <a:t>Presentation is important because:</a:t>
            </a:r>
          </a:p>
          <a:p>
            <a:pPr lvl="1" eaLnBrk="1" fontAlgn="auto" hangingPunct="1">
              <a:lnSpc>
                <a:spcPct val="90000"/>
              </a:lnSpc>
              <a:spcBef>
                <a:spcPts val="0"/>
              </a:spcBef>
              <a:spcAft>
                <a:spcPts val="1200"/>
              </a:spcAft>
              <a:buFont typeface="Courier New" panose="02070309020205020404" pitchFamily="49" charset="0"/>
              <a:buChar char="o"/>
              <a:defRPr/>
            </a:pPr>
            <a:r>
              <a:rPr lang="en-US" sz="2600" dirty="0" smtClean="0"/>
              <a:t>You want the reviewer to </a:t>
            </a:r>
            <a:r>
              <a:rPr lang="en-US" sz="2600" b="1" dirty="0" smtClean="0"/>
              <a:t>enjoy</a:t>
            </a:r>
            <a:r>
              <a:rPr lang="en-US" sz="2600" dirty="0" smtClean="0"/>
              <a:t> reading your dossier! </a:t>
            </a:r>
          </a:p>
          <a:p>
            <a:pPr lvl="1" eaLnBrk="1" fontAlgn="auto" hangingPunct="1">
              <a:lnSpc>
                <a:spcPct val="90000"/>
              </a:lnSpc>
              <a:spcBef>
                <a:spcPts val="0"/>
              </a:spcBef>
              <a:spcAft>
                <a:spcPts val="1200"/>
              </a:spcAft>
              <a:buFont typeface="Courier New" panose="02070309020205020404" pitchFamily="49" charset="0"/>
              <a:buChar char="o"/>
              <a:defRPr/>
            </a:pPr>
            <a:r>
              <a:rPr lang="en-US" sz="2600" b="1" dirty="0" smtClean="0"/>
              <a:t>It needs to be easily understood by people in other programs.</a:t>
            </a:r>
          </a:p>
          <a:p>
            <a:pPr lvl="1" eaLnBrk="1" fontAlgn="auto" hangingPunct="1">
              <a:lnSpc>
                <a:spcPct val="90000"/>
              </a:lnSpc>
              <a:spcBef>
                <a:spcPts val="0"/>
              </a:spcBef>
              <a:spcAft>
                <a:spcPts val="1200"/>
              </a:spcAft>
              <a:buFont typeface="Courier New" panose="02070309020205020404" pitchFamily="49" charset="0"/>
              <a:buChar char="o"/>
              <a:defRPr/>
            </a:pPr>
            <a:r>
              <a:rPr lang="en-US" sz="2600" dirty="0" smtClean="0"/>
              <a:t>Each reviewer has a unique perspective:</a:t>
            </a:r>
          </a:p>
          <a:p>
            <a:pPr lvl="2" eaLnBrk="1" fontAlgn="auto" hangingPunct="1">
              <a:lnSpc>
                <a:spcPct val="90000"/>
              </a:lnSpc>
              <a:spcBef>
                <a:spcPts val="0"/>
              </a:spcBef>
              <a:spcAft>
                <a:spcPts val="1200"/>
              </a:spcAft>
              <a:buSzPct val="90000"/>
              <a:buFont typeface="Wingdings" pitchFamily="2" charset="2"/>
              <a:buChar char="§"/>
              <a:defRPr/>
            </a:pPr>
            <a:r>
              <a:rPr lang="en-US" sz="2600" dirty="0" smtClean="0"/>
              <a:t>Keep in mind the perspectives of those reading your PR: supervisor (e.g. CD), Ad Hoc Committee and /or members of Peer Review Committee.</a:t>
            </a:r>
          </a:p>
          <a:p>
            <a:pPr lvl="2" eaLnBrk="1" fontAlgn="auto" hangingPunct="1">
              <a:lnSpc>
                <a:spcPct val="90000"/>
              </a:lnSpc>
              <a:spcBef>
                <a:spcPts val="0"/>
              </a:spcBef>
              <a:spcAft>
                <a:spcPts val="1200"/>
              </a:spcAft>
              <a:buSzPct val="90000"/>
              <a:buFont typeface="Wingdings" pitchFamily="2" charset="2"/>
              <a:buChar char="§"/>
              <a:defRPr/>
            </a:pPr>
            <a:r>
              <a:rPr lang="en-US" sz="2600" dirty="0" smtClean="0"/>
              <a:t>Reviewers may not be familiar with you or your specific program.</a:t>
            </a:r>
          </a:p>
          <a:p>
            <a:pPr lvl="1" eaLnBrk="1" fontAlgn="auto" hangingPunct="1">
              <a:lnSpc>
                <a:spcPct val="90000"/>
              </a:lnSpc>
              <a:spcAft>
                <a:spcPts val="0"/>
              </a:spcAft>
              <a:buFont typeface="Wingdings" pitchFamily="2" charset="2"/>
              <a:buChar char="Ø"/>
              <a:defRPr/>
            </a:pPr>
            <a:endParaRPr lang="en-US" sz="2400" dirty="0" smtClean="0"/>
          </a:p>
          <a:p>
            <a:pPr eaLnBrk="1" fontAlgn="auto" hangingPunct="1">
              <a:lnSpc>
                <a:spcPct val="90000"/>
              </a:lnSpc>
              <a:spcAft>
                <a:spcPts val="0"/>
              </a:spcAft>
              <a:buFont typeface="Arial" pitchFamily="34" charset="0"/>
              <a:buChar char="•"/>
              <a:defRPr/>
            </a:pPr>
            <a:endParaRPr lang="en-US" sz="2800" dirty="0" smtClean="0"/>
          </a:p>
        </p:txBody>
      </p:sp>
    </p:spTree>
    <p:extLst>
      <p:ext uri="{BB962C8B-B14F-4D97-AF65-F5344CB8AC3E}">
        <p14:creationId xmlns:p14="http://schemas.microsoft.com/office/powerpoint/2010/main" val="1205830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Elevator.p3d 1"/>
  <p:tag name="POWER3D OPTIONS" val="Medium "/>
</p:tagLst>
</file>

<file path=ppt/theme/theme1.xml><?xml version="1.0" encoding="utf-8"?>
<a:theme xmlns:a="http://schemas.openxmlformats.org/drawingml/2006/main" name="ANRBrand_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ANRBrand_basic</Template>
  <TotalTime>8393</TotalTime>
  <Words>4324</Words>
  <Application>Microsoft Office PowerPoint</Application>
  <PresentationFormat>On-screen Show (4:3)</PresentationFormat>
  <Paragraphs>557</Paragraphs>
  <Slides>62</Slides>
  <Notes>36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62</vt:i4>
      </vt:variant>
    </vt:vector>
  </HeadingPairs>
  <TitlesOfParts>
    <vt:vector size="73" baseType="lpstr">
      <vt:lpstr>MS PGothic</vt:lpstr>
      <vt:lpstr>MS PGothic</vt:lpstr>
      <vt:lpstr>Arial</vt:lpstr>
      <vt:lpstr>Calibri</vt:lpstr>
      <vt:lpstr>Courier New</vt:lpstr>
      <vt:lpstr>Tahoma</vt:lpstr>
      <vt:lpstr>Times New Roman</vt:lpstr>
      <vt:lpstr>Verdana</vt:lpstr>
      <vt:lpstr>Wingdings</vt:lpstr>
      <vt:lpstr>ANRBrand_basic</vt:lpstr>
      <vt:lpstr>Custom Design</vt:lpstr>
      <vt:lpstr>Promotion  Training for  Full Title Advisors and CE Specialists Step V to Step VI </vt:lpstr>
      <vt:lpstr>Agenda</vt:lpstr>
      <vt:lpstr>PowerPoint Presentation</vt:lpstr>
      <vt:lpstr>  Training Agreements</vt:lpstr>
      <vt:lpstr>Outcomes</vt:lpstr>
      <vt:lpstr>UC ANR Organization</vt:lpstr>
      <vt:lpstr>Peer Review Committee (PRC)</vt:lpstr>
      <vt:lpstr>PRC Operational Guidelines</vt:lpstr>
      <vt:lpstr>Peer Review Committee Perspective</vt:lpstr>
      <vt:lpstr>Ad Hoc Committees</vt:lpstr>
      <vt:lpstr>AAC Personnel Committee </vt:lpstr>
      <vt:lpstr>Ad Hoc committees to be developed for specific actions:  CE Assistant to Associate, Associate to Full Title, and Full Title V to Full Title VI (and for CE Advisors/CE Specialists seeking Indefinite Status). For Candidates in SSPs, the SSP Director will provide an evaluation in addition to the CDs/Supervisors.   *Including County Directors</vt:lpstr>
      <vt:lpstr> For Academics with Statewide  Program Affiliation (IPM, MG, YFC, etc)</vt:lpstr>
      <vt:lpstr> Decision Makers</vt:lpstr>
      <vt:lpstr>Important Dates</vt:lpstr>
      <vt:lpstr>PowerPoint Presentation</vt:lpstr>
      <vt:lpstr>General Tips</vt:lpstr>
      <vt:lpstr>Make Your Dossier Reflect Your Program!  Make It Enjoyable to Read! </vt:lpstr>
      <vt:lpstr>Changes and Reminders</vt:lpstr>
      <vt:lpstr>Changes and Reminders(continued)</vt:lpstr>
      <vt:lpstr>Common Mistakes</vt:lpstr>
      <vt:lpstr>Common Mistakes (cont.)</vt:lpstr>
      <vt:lpstr>PowerPoint Presentation</vt:lpstr>
      <vt:lpstr>Fostering Your Success</vt:lpstr>
      <vt:lpstr>General Directions</vt:lpstr>
      <vt:lpstr>Definitions to Help  Develop a Thematic PR Format </vt:lpstr>
      <vt:lpstr>Another Way of Looking At One of Your Themes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Program Review Sections-CE Advisors and  CE Specialists    </vt:lpstr>
      <vt:lpstr>   Position Description -The Basis for Evaluating Your PR</vt:lpstr>
      <vt:lpstr>  Acceleration  </vt:lpstr>
      <vt:lpstr>   Program Summary Narrative</vt:lpstr>
      <vt:lpstr>PowerPoint Presentation</vt:lpstr>
      <vt:lpstr>PowerPoint Presentation</vt:lpstr>
      <vt:lpstr> Professional Competence </vt:lpstr>
      <vt:lpstr>   Professional Competence (continued) </vt:lpstr>
      <vt:lpstr>Affirmative Action</vt:lpstr>
      <vt:lpstr>     Bibliography </vt:lpstr>
      <vt:lpstr>PowerPoint Presentation</vt:lpstr>
      <vt:lpstr>Project Summary Table (all years in current rank, highlight since last successful salary action)</vt:lpstr>
      <vt:lpstr> Extension Activities Table  (all years in current rank, highlight since last successful salary action) </vt:lpstr>
      <vt:lpstr> Goals for Coming Year (Oct 1, 2017-Sept 30, 2018)</vt:lpstr>
      <vt:lpstr>Publication Examples</vt:lpstr>
      <vt:lpstr> Confidential Letters of Evaluation </vt:lpstr>
      <vt:lpstr> Confidential Letters of Evaluation (continued) </vt:lpstr>
      <vt:lpstr>Reminder of Changes for Confidential Letters  of Evaluation</vt:lpstr>
      <vt:lpstr>    Other Documents</vt:lpstr>
      <vt:lpstr>Questions about these dossier components?</vt:lpstr>
      <vt:lpstr>      Need More Help?</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presentation notes brief.</dc:title>
  <dc:creator>Pam Tise</dc:creator>
  <cp:lastModifiedBy>Kimberly C Ingram</cp:lastModifiedBy>
  <cp:revision>419</cp:revision>
  <cp:lastPrinted>2013-10-17T15:07:38Z</cp:lastPrinted>
  <dcterms:created xsi:type="dcterms:W3CDTF">2012-09-17T22:50:43Z</dcterms:created>
  <dcterms:modified xsi:type="dcterms:W3CDTF">2017-10-25T17:50:16Z</dcterms:modified>
</cp:coreProperties>
</file>