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heme/themeOverride1.xml" ContentType="application/vnd.openxmlformats-officedocument.themeOverride+xml"/>
  <Override PartName="/ppt/tags/tag1.xml" ContentType="application/vnd.openxmlformats-officedocument.presentationml.tag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02" r:id="rId2"/>
  </p:sldMasterIdLst>
  <p:notesMasterIdLst>
    <p:notesMasterId r:id="rId59"/>
  </p:notesMasterIdLst>
  <p:handoutMasterIdLst>
    <p:handoutMasterId r:id="rId60"/>
  </p:handoutMasterIdLst>
  <p:sldIdLst>
    <p:sldId id="356" r:id="rId3"/>
    <p:sldId id="266" r:id="rId4"/>
    <p:sldId id="366" r:id="rId5"/>
    <p:sldId id="269" r:id="rId6"/>
    <p:sldId id="270" r:id="rId7"/>
    <p:sldId id="368" r:id="rId8"/>
    <p:sldId id="361" r:id="rId9"/>
    <p:sldId id="274" r:id="rId10"/>
    <p:sldId id="275" r:id="rId11"/>
    <p:sldId id="348" r:id="rId12"/>
    <p:sldId id="369" r:id="rId13"/>
    <p:sldId id="280" r:id="rId14"/>
    <p:sldId id="281" r:id="rId15"/>
    <p:sldId id="381" r:id="rId16"/>
    <p:sldId id="372" r:id="rId17"/>
    <p:sldId id="283" r:id="rId18"/>
    <p:sldId id="383" r:id="rId19"/>
    <p:sldId id="382" r:id="rId20"/>
    <p:sldId id="384" r:id="rId21"/>
    <p:sldId id="385" r:id="rId22"/>
    <p:sldId id="373" r:id="rId23"/>
    <p:sldId id="374" r:id="rId24"/>
    <p:sldId id="289" r:id="rId25"/>
    <p:sldId id="290" r:id="rId26"/>
    <p:sldId id="291" r:id="rId27"/>
    <p:sldId id="292" r:id="rId28"/>
    <p:sldId id="293" r:id="rId29"/>
    <p:sldId id="294" r:id="rId30"/>
    <p:sldId id="315" r:id="rId31"/>
    <p:sldId id="316" r:id="rId32"/>
    <p:sldId id="295" r:id="rId33"/>
    <p:sldId id="364" r:id="rId34"/>
    <p:sldId id="365" r:id="rId35"/>
    <p:sldId id="363" r:id="rId36"/>
    <p:sldId id="302" r:id="rId37"/>
    <p:sldId id="304" r:id="rId38"/>
    <p:sldId id="305" r:id="rId39"/>
    <p:sldId id="306" r:id="rId40"/>
    <p:sldId id="307" r:id="rId41"/>
    <p:sldId id="308" r:id="rId42"/>
    <p:sldId id="310" r:id="rId43"/>
    <p:sldId id="311" r:id="rId44"/>
    <p:sldId id="376" r:id="rId45"/>
    <p:sldId id="313" r:id="rId46"/>
    <p:sldId id="319" r:id="rId47"/>
    <p:sldId id="322" r:id="rId48"/>
    <p:sldId id="323" r:id="rId49"/>
    <p:sldId id="314" r:id="rId50"/>
    <p:sldId id="320" r:id="rId51"/>
    <p:sldId id="377" r:id="rId52"/>
    <p:sldId id="378" r:id="rId53"/>
    <p:sldId id="379" r:id="rId54"/>
    <p:sldId id="324" r:id="rId55"/>
    <p:sldId id="336" r:id="rId56"/>
    <p:sldId id="380" r:id="rId57"/>
    <p:sldId id="337" r:id="rId58"/>
  </p:sldIdLst>
  <p:sldSz cx="9144000" cy="6858000" type="screen4x3"/>
  <p:notesSz cx="7026275" cy="9312275"/>
  <p:defaultTextStyle>
    <a:defPPr>
      <a:defRPr lang="en-US"/>
    </a:defPPr>
    <a:lvl1pPr algn="l" defTabSz="457200"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3">
          <p15:clr>
            <a:srgbClr val="A4A3A4"/>
          </p15:clr>
        </p15:guide>
        <p15:guide id="2" pos="2213">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opher Greer" initials="CG" lastIdx="8" clrIdx="0">
    <p:extLst>
      <p:ext uri="{19B8F6BF-5375-455C-9EA6-DF929625EA0E}">
        <p15:presenceInfo xmlns:p15="http://schemas.microsoft.com/office/powerpoint/2012/main" userId="S-1-5-21-3516884288-2819916808-3028616173-68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914FF"/>
    <a:srgbClr val="2B2E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94700" autoAdjust="0"/>
  </p:normalViewPr>
  <p:slideViewPr>
    <p:cSldViewPr snapToGrid="0" snapToObjects="1">
      <p:cViewPr varScale="1">
        <p:scale>
          <a:sx n="87" d="100"/>
          <a:sy n="87" d="100"/>
        </p:scale>
        <p:origin x="948" y="90"/>
      </p:cViewPr>
      <p:guideLst>
        <p:guide orient="horz" pos="2160"/>
        <p:guide pos="2880"/>
      </p:guideLst>
    </p:cSldViewPr>
  </p:slideViewPr>
  <p:outlineViewPr>
    <p:cViewPr>
      <p:scale>
        <a:sx n="33" d="100"/>
        <a:sy n="33" d="100"/>
      </p:scale>
      <p:origin x="53" y="0"/>
    </p:cViewPr>
  </p:outlineViewPr>
  <p:notesTextViewPr>
    <p:cViewPr>
      <p:scale>
        <a:sx n="1" d="1"/>
        <a:sy n="1" d="1"/>
      </p:scale>
      <p:origin x="0" y="0"/>
    </p:cViewPr>
  </p:notesTextViewPr>
  <p:sorterViewPr>
    <p:cViewPr varScale="1">
      <p:scale>
        <a:sx n="1" d="1"/>
        <a:sy n="1" d="1"/>
      </p:scale>
      <p:origin x="0" y="-4194"/>
    </p:cViewPr>
  </p:sorterViewPr>
  <p:notesViewPr>
    <p:cSldViewPr snapToGrid="0" snapToObjects="1">
      <p:cViewPr>
        <p:scale>
          <a:sx n="100" d="100"/>
          <a:sy n="100" d="100"/>
        </p:scale>
        <p:origin x="-950" y="-58"/>
      </p:cViewPr>
      <p:guideLst>
        <p:guide orient="horz" pos="2933"/>
        <p:guide pos="2213"/>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61" Type="http://schemas.openxmlformats.org/officeDocument/2006/relationships/commentAuthors" Target="commentAuthor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handoutMaster" Target="handoutMasters/handoutMaster1.xml"/><Relationship Id="rId65"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4506" cy="465774"/>
          </a:xfrm>
          <a:prstGeom prst="rect">
            <a:avLst/>
          </a:prstGeom>
        </p:spPr>
        <p:txBody>
          <a:bodyPr vert="horz" lIns="92300" tIns="46150" rIns="92300" bIns="46150" rtlCol="0"/>
          <a:lstStyle>
            <a:lvl1pPr algn="l">
              <a:defRPr sz="1200"/>
            </a:lvl1pPr>
          </a:lstStyle>
          <a:p>
            <a:endParaRPr lang="en-US"/>
          </a:p>
        </p:txBody>
      </p:sp>
      <p:sp>
        <p:nvSpPr>
          <p:cNvPr id="3" name="Date Placeholder 2"/>
          <p:cNvSpPr>
            <a:spLocks noGrp="1"/>
          </p:cNvSpPr>
          <p:nvPr>
            <p:ph type="dt" sz="quarter" idx="1"/>
          </p:nvPr>
        </p:nvSpPr>
        <p:spPr>
          <a:xfrm>
            <a:off x="3980165" y="1"/>
            <a:ext cx="3044506" cy="465774"/>
          </a:xfrm>
          <a:prstGeom prst="rect">
            <a:avLst/>
          </a:prstGeom>
        </p:spPr>
        <p:txBody>
          <a:bodyPr vert="horz" lIns="92300" tIns="46150" rIns="92300" bIns="46150" rtlCol="0"/>
          <a:lstStyle>
            <a:lvl1pPr algn="r">
              <a:defRPr sz="1200"/>
            </a:lvl1pPr>
          </a:lstStyle>
          <a:p>
            <a:fld id="{A069B060-869B-446A-A549-C370C4693724}" type="datetimeFigureOut">
              <a:rPr lang="en-US" smtClean="0"/>
              <a:t>11/29/2017</a:t>
            </a:fld>
            <a:endParaRPr lang="en-US"/>
          </a:p>
        </p:txBody>
      </p:sp>
      <p:sp>
        <p:nvSpPr>
          <p:cNvPr id="4" name="Footer Placeholder 3"/>
          <p:cNvSpPr>
            <a:spLocks noGrp="1"/>
          </p:cNvSpPr>
          <p:nvPr>
            <p:ph type="ftr" sz="quarter" idx="2"/>
          </p:nvPr>
        </p:nvSpPr>
        <p:spPr>
          <a:xfrm>
            <a:off x="0" y="8844901"/>
            <a:ext cx="3044506" cy="465774"/>
          </a:xfrm>
          <a:prstGeom prst="rect">
            <a:avLst/>
          </a:prstGeom>
        </p:spPr>
        <p:txBody>
          <a:bodyPr vert="horz" lIns="92300" tIns="46150" rIns="92300" bIns="46150" rtlCol="0" anchor="b"/>
          <a:lstStyle>
            <a:lvl1pPr algn="l">
              <a:defRPr sz="1200"/>
            </a:lvl1pPr>
          </a:lstStyle>
          <a:p>
            <a:endParaRPr lang="en-US"/>
          </a:p>
        </p:txBody>
      </p:sp>
      <p:sp>
        <p:nvSpPr>
          <p:cNvPr id="5" name="Slide Number Placeholder 4"/>
          <p:cNvSpPr>
            <a:spLocks noGrp="1"/>
          </p:cNvSpPr>
          <p:nvPr>
            <p:ph type="sldNum" sz="quarter" idx="3"/>
          </p:nvPr>
        </p:nvSpPr>
        <p:spPr>
          <a:xfrm>
            <a:off x="3980165" y="8844901"/>
            <a:ext cx="3044506" cy="465774"/>
          </a:xfrm>
          <a:prstGeom prst="rect">
            <a:avLst/>
          </a:prstGeom>
        </p:spPr>
        <p:txBody>
          <a:bodyPr vert="horz" lIns="92300" tIns="46150" rIns="92300" bIns="46150" rtlCol="0" anchor="b"/>
          <a:lstStyle>
            <a:lvl1pPr algn="r">
              <a:defRPr sz="1200"/>
            </a:lvl1pPr>
          </a:lstStyle>
          <a:p>
            <a:fld id="{6F11D862-33D0-4A05-9529-0B3E8C74A3FA}" type="slidenum">
              <a:rPr lang="en-US" smtClean="0"/>
              <a:t>‹#›</a:t>
            </a:fld>
            <a:endParaRPr lang="en-US"/>
          </a:p>
        </p:txBody>
      </p:sp>
    </p:spTree>
    <p:extLst>
      <p:ext uri="{BB962C8B-B14F-4D97-AF65-F5344CB8AC3E}">
        <p14:creationId xmlns:p14="http://schemas.microsoft.com/office/powerpoint/2010/main" val="15528813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4719" cy="465614"/>
          </a:xfrm>
          <a:prstGeom prst="rect">
            <a:avLst/>
          </a:prstGeom>
        </p:spPr>
        <p:txBody>
          <a:bodyPr vert="horz" lIns="93353" tIns="46677" rIns="93353" bIns="46677" rtlCol="0"/>
          <a:lstStyle>
            <a:lvl1pPr algn="l">
              <a:defRPr sz="1200"/>
            </a:lvl1pPr>
          </a:lstStyle>
          <a:p>
            <a:endParaRPr lang="en-US"/>
          </a:p>
        </p:txBody>
      </p:sp>
      <p:sp>
        <p:nvSpPr>
          <p:cNvPr id="3" name="Date Placeholder 2"/>
          <p:cNvSpPr>
            <a:spLocks noGrp="1"/>
          </p:cNvSpPr>
          <p:nvPr>
            <p:ph type="dt" idx="1"/>
          </p:nvPr>
        </p:nvSpPr>
        <p:spPr>
          <a:xfrm>
            <a:off x="3979931" y="0"/>
            <a:ext cx="3044719" cy="465614"/>
          </a:xfrm>
          <a:prstGeom prst="rect">
            <a:avLst/>
          </a:prstGeom>
        </p:spPr>
        <p:txBody>
          <a:bodyPr vert="horz" lIns="93353" tIns="46677" rIns="93353" bIns="46677" rtlCol="0"/>
          <a:lstStyle>
            <a:lvl1pPr algn="r">
              <a:defRPr sz="1200"/>
            </a:lvl1pPr>
          </a:lstStyle>
          <a:p>
            <a:fld id="{10165721-184C-46C4-8616-15E5FA3438E0}" type="datetimeFigureOut">
              <a:rPr lang="en-US" smtClean="0"/>
              <a:t>11/29/2017</a:t>
            </a:fld>
            <a:endParaRPr lang="en-US"/>
          </a:p>
        </p:txBody>
      </p:sp>
      <p:sp>
        <p:nvSpPr>
          <p:cNvPr id="4" name="Slide Image Placeholder 3"/>
          <p:cNvSpPr>
            <a:spLocks noGrp="1" noRot="1" noChangeAspect="1"/>
          </p:cNvSpPr>
          <p:nvPr>
            <p:ph type="sldImg" idx="2"/>
          </p:nvPr>
        </p:nvSpPr>
        <p:spPr>
          <a:xfrm>
            <a:off x="1185863" y="700088"/>
            <a:ext cx="4654550" cy="3490912"/>
          </a:xfrm>
          <a:prstGeom prst="rect">
            <a:avLst/>
          </a:prstGeom>
          <a:noFill/>
          <a:ln w="12700">
            <a:solidFill>
              <a:prstClr val="black"/>
            </a:solidFill>
          </a:ln>
        </p:spPr>
        <p:txBody>
          <a:bodyPr vert="horz" lIns="93353" tIns="46677" rIns="93353" bIns="46677" rtlCol="0" anchor="ctr"/>
          <a:lstStyle/>
          <a:p>
            <a:endParaRPr lang="en-US"/>
          </a:p>
        </p:txBody>
      </p:sp>
      <p:sp>
        <p:nvSpPr>
          <p:cNvPr id="5" name="Notes Placeholder 4"/>
          <p:cNvSpPr>
            <a:spLocks noGrp="1"/>
          </p:cNvSpPr>
          <p:nvPr>
            <p:ph type="body" sz="quarter" idx="3"/>
          </p:nvPr>
        </p:nvSpPr>
        <p:spPr>
          <a:xfrm>
            <a:off x="702628" y="4423331"/>
            <a:ext cx="5621020" cy="4190524"/>
          </a:xfrm>
          <a:prstGeom prst="rect">
            <a:avLst/>
          </a:prstGeom>
        </p:spPr>
        <p:txBody>
          <a:bodyPr vert="horz" lIns="93353" tIns="46677" rIns="93353" bIns="4667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5046"/>
            <a:ext cx="3044719" cy="465614"/>
          </a:xfrm>
          <a:prstGeom prst="rect">
            <a:avLst/>
          </a:prstGeom>
        </p:spPr>
        <p:txBody>
          <a:bodyPr vert="horz" lIns="93353" tIns="46677" rIns="93353" bIns="46677" rtlCol="0" anchor="b"/>
          <a:lstStyle>
            <a:lvl1pPr algn="l">
              <a:defRPr sz="1200"/>
            </a:lvl1pPr>
          </a:lstStyle>
          <a:p>
            <a:endParaRPr lang="en-US"/>
          </a:p>
        </p:txBody>
      </p:sp>
      <p:sp>
        <p:nvSpPr>
          <p:cNvPr id="7" name="Slide Number Placeholder 6"/>
          <p:cNvSpPr>
            <a:spLocks noGrp="1"/>
          </p:cNvSpPr>
          <p:nvPr>
            <p:ph type="sldNum" sz="quarter" idx="5"/>
          </p:nvPr>
        </p:nvSpPr>
        <p:spPr>
          <a:xfrm>
            <a:off x="3979931" y="8845046"/>
            <a:ext cx="3044719" cy="465614"/>
          </a:xfrm>
          <a:prstGeom prst="rect">
            <a:avLst/>
          </a:prstGeom>
        </p:spPr>
        <p:txBody>
          <a:bodyPr vert="horz" lIns="93353" tIns="46677" rIns="93353" bIns="46677" rtlCol="0" anchor="b"/>
          <a:lstStyle>
            <a:lvl1pPr algn="r">
              <a:defRPr sz="1200"/>
            </a:lvl1pPr>
          </a:lstStyle>
          <a:p>
            <a:fld id="{CACB52CE-041E-407A-B251-BE3EA09AE862}" type="slidenum">
              <a:rPr lang="en-US" smtClean="0"/>
              <a:t>‹#›</a:t>
            </a:fld>
            <a:endParaRPr lang="en-US"/>
          </a:p>
        </p:txBody>
      </p:sp>
    </p:spTree>
    <p:extLst>
      <p:ext uri="{BB962C8B-B14F-4D97-AF65-F5344CB8AC3E}">
        <p14:creationId xmlns:p14="http://schemas.microsoft.com/office/powerpoint/2010/main" val="2931279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9891" indent="-288419" eaLnBrk="0" hangingPunct="0">
              <a:defRPr>
                <a:solidFill>
                  <a:schemeClr val="tx1"/>
                </a:solidFill>
                <a:latin typeface="Arial" charset="0"/>
              </a:defRPr>
            </a:lvl2pPr>
            <a:lvl3pPr marL="1153679" indent="-230736" eaLnBrk="0" hangingPunct="0">
              <a:defRPr>
                <a:solidFill>
                  <a:schemeClr val="tx1"/>
                </a:solidFill>
                <a:latin typeface="Arial" charset="0"/>
              </a:defRPr>
            </a:lvl3pPr>
            <a:lvl4pPr marL="1615151" indent="-230736" eaLnBrk="0" hangingPunct="0">
              <a:defRPr>
                <a:solidFill>
                  <a:schemeClr val="tx1"/>
                </a:solidFill>
                <a:latin typeface="Arial" charset="0"/>
              </a:defRPr>
            </a:lvl4pPr>
            <a:lvl5pPr marL="2076620" indent="-230736" eaLnBrk="0" hangingPunct="0">
              <a:defRPr>
                <a:solidFill>
                  <a:schemeClr val="tx1"/>
                </a:solidFill>
                <a:latin typeface="Arial" charset="0"/>
              </a:defRPr>
            </a:lvl5pPr>
            <a:lvl6pPr marL="2538093" indent="-230736" eaLnBrk="0" fontAlgn="base" hangingPunct="0">
              <a:spcBef>
                <a:spcPct val="0"/>
              </a:spcBef>
              <a:spcAft>
                <a:spcPct val="0"/>
              </a:spcAft>
              <a:defRPr>
                <a:solidFill>
                  <a:schemeClr val="tx1"/>
                </a:solidFill>
                <a:latin typeface="Arial" charset="0"/>
              </a:defRPr>
            </a:lvl6pPr>
            <a:lvl7pPr marL="2999563" indent="-230736" eaLnBrk="0" fontAlgn="base" hangingPunct="0">
              <a:spcBef>
                <a:spcPct val="0"/>
              </a:spcBef>
              <a:spcAft>
                <a:spcPct val="0"/>
              </a:spcAft>
              <a:defRPr>
                <a:solidFill>
                  <a:schemeClr val="tx1"/>
                </a:solidFill>
                <a:latin typeface="Arial" charset="0"/>
              </a:defRPr>
            </a:lvl7pPr>
            <a:lvl8pPr marL="3461034" indent="-230736" eaLnBrk="0" fontAlgn="base" hangingPunct="0">
              <a:spcBef>
                <a:spcPct val="0"/>
              </a:spcBef>
              <a:spcAft>
                <a:spcPct val="0"/>
              </a:spcAft>
              <a:defRPr>
                <a:solidFill>
                  <a:schemeClr val="tx1"/>
                </a:solidFill>
                <a:latin typeface="Arial" charset="0"/>
              </a:defRPr>
            </a:lvl8pPr>
            <a:lvl9pPr marL="3922506" indent="-230736"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3CE3C09D-ACC4-4B63-8670-BA5C87AF19A7}" type="slidenum">
              <a:rPr lang="en-US" smtClean="0"/>
              <a:pPr eaLnBrk="1" fontAlgn="base" hangingPunct="1">
                <a:spcBef>
                  <a:spcPct val="0"/>
                </a:spcBef>
                <a:spcAft>
                  <a:spcPct val="0"/>
                </a:spcAft>
              </a:pPr>
              <a:t>1</a:t>
            </a:fld>
            <a:endParaRPr lang="en-US" smtClean="0"/>
          </a:p>
        </p:txBody>
      </p:sp>
      <p:sp>
        <p:nvSpPr>
          <p:cNvPr id="614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9915352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6056" indent="-286945" eaLnBrk="0" hangingPunct="0">
              <a:defRPr>
                <a:solidFill>
                  <a:schemeClr val="tx1"/>
                </a:solidFill>
                <a:latin typeface="Arial" charset="0"/>
              </a:defRPr>
            </a:lvl2pPr>
            <a:lvl3pPr marL="1147778" indent="-229556" eaLnBrk="0" hangingPunct="0">
              <a:defRPr>
                <a:solidFill>
                  <a:schemeClr val="tx1"/>
                </a:solidFill>
                <a:latin typeface="Arial" charset="0"/>
              </a:defRPr>
            </a:lvl3pPr>
            <a:lvl4pPr marL="1606889" indent="-229556" eaLnBrk="0" hangingPunct="0">
              <a:defRPr>
                <a:solidFill>
                  <a:schemeClr val="tx1"/>
                </a:solidFill>
                <a:latin typeface="Arial" charset="0"/>
              </a:defRPr>
            </a:lvl4pPr>
            <a:lvl5pPr marL="2066000" indent="-229556" eaLnBrk="0" hangingPunct="0">
              <a:defRPr>
                <a:solidFill>
                  <a:schemeClr val="tx1"/>
                </a:solidFill>
                <a:latin typeface="Arial" charset="0"/>
              </a:defRPr>
            </a:lvl5pPr>
            <a:lvl6pPr marL="2525110" indent="-229556" eaLnBrk="0" fontAlgn="base" hangingPunct="0">
              <a:spcBef>
                <a:spcPct val="0"/>
              </a:spcBef>
              <a:spcAft>
                <a:spcPct val="0"/>
              </a:spcAft>
              <a:defRPr>
                <a:solidFill>
                  <a:schemeClr val="tx1"/>
                </a:solidFill>
                <a:latin typeface="Arial" charset="0"/>
              </a:defRPr>
            </a:lvl6pPr>
            <a:lvl7pPr marL="2984220" indent="-229556" eaLnBrk="0" fontAlgn="base" hangingPunct="0">
              <a:spcBef>
                <a:spcPct val="0"/>
              </a:spcBef>
              <a:spcAft>
                <a:spcPct val="0"/>
              </a:spcAft>
              <a:defRPr>
                <a:solidFill>
                  <a:schemeClr val="tx1"/>
                </a:solidFill>
                <a:latin typeface="Arial" charset="0"/>
              </a:defRPr>
            </a:lvl7pPr>
            <a:lvl8pPr marL="3443331" indent="-229556" eaLnBrk="0" fontAlgn="base" hangingPunct="0">
              <a:spcBef>
                <a:spcPct val="0"/>
              </a:spcBef>
              <a:spcAft>
                <a:spcPct val="0"/>
              </a:spcAft>
              <a:defRPr>
                <a:solidFill>
                  <a:schemeClr val="tx1"/>
                </a:solidFill>
                <a:latin typeface="Arial" charset="0"/>
              </a:defRPr>
            </a:lvl8pPr>
            <a:lvl9pPr marL="3902442" indent="-229556"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3F0144D7-98C7-4801-81E7-142D1EAE0807}" type="slidenum">
              <a:rPr lang="en-US" smtClean="0"/>
              <a:pPr eaLnBrk="1" fontAlgn="base" hangingPunct="1">
                <a:spcBef>
                  <a:spcPct val="0"/>
                </a:spcBef>
                <a:spcAft>
                  <a:spcPct val="0"/>
                </a:spcAft>
              </a:pPr>
              <a:t>10</a:t>
            </a:fld>
            <a:endParaRPr lang="en-US" smtClean="0"/>
          </a:p>
        </p:txBody>
      </p:sp>
      <p:sp>
        <p:nvSpPr>
          <p:cNvPr id="7475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6" name="Rectangle 3"/>
          <p:cNvSpPr>
            <a:spLocks noGrp="1" noChangeArrowheads="1"/>
          </p:cNvSpPr>
          <p:nvPr>
            <p:ph type="body" idx="1"/>
          </p:nvPr>
        </p:nvSpPr>
        <p:spPr bwMode="auto">
          <a:xfrm>
            <a:off x="935773" y="4422059"/>
            <a:ext cx="5154731" cy="41927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6535748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054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13300B2-CF45-423D-B45F-C765D5FF100F}" type="slidenum">
              <a:rPr lang="en-US" smtClean="0"/>
              <a:pPr fontAlgn="base">
                <a:spcBef>
                  <a:spcPct val="0"/>
                </a:spcBef>
                <a:spcAft>
                  <a:spcPct val="0"/>
                </a:spcAft>
                <a:defRPr/>
              </a:pPr>
              <a:t>11</a:t>
            </a:fld>
            <a:endParaRPr lang="en-US" smtClean="0"/>
          </a:p>
        </p:txBody>
      </p:sp>
    </p:spTree>
    <p:extLst>
      <p:ext uri="{BB962C8B-B14F-4D97-AF65-F5344CB8AC3E}">
        <p14:creationId xmlns:p14="http://schemas.microsoft.com/office/powerpoint/2010/main" val="1023829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6056" indent="-286945" eaLnBrk="0" hangingPunct="0">
              <a:defRPr>
                <a:solidFill>
                  <a:schemeClr val="tx1"/>
                </a:solidFill>
                <a:latin typeface="Arial" charset="0"/>
              </a:defRPr>
            </a:lvl2pPr>
            <a:lvl3pPr marL="1147778" indent="-229556" eaLnBrk="0" hangingPunct="0">
              <a:defRPr>
                <a:solidFill>
                  <a:schemeClr val="tx1"/>
                </a:solidFill>
                <a:latin typeface="Arial" charset="0"/>
              </a:defRPr>
            </a:lvl3pPr>
            <a:lvl4pPr marL="1606889" indent="-229556" eaLnBrk="0" hangingPunct="0">
              <a:defRPr>
                <a:solidFill>
                  <a:schemeClr val="tx1"/>
                </a:solidFill>
                <a:latin typeface="Arial" charset="0"/>
              </a:defRPr>
            </a:lvl4pPr>
            <a:lvl5pPr marL="2066000" indent="-229556" eaLnBrk="0" hangingPunct="0">
              <a:defRPr>
                <a:solidFill>
                  <a:schemeClr val="tx1"/>
                </a:solidFill>
                <a:latin typeface="Arial" charset="0"/>
              </a:defRPr>
            </a:lvl5pPr>
            <a:lvl6pPr marL="2525110" indent="-229556" eaLnBrk="0" fontAlgn="base" hangingPunct="0">
              <a:spcBef>
                <a:spcPct val="0"/>
              </a:spcBef>
              <a:spcAft>
                <a:spcPct val="0"/>
              </a:spcAft>
              <a:defRPr>
                <a:solidFill>
                  <a:schemeClr val="tx1"/>
                </a:solidFill>
                <a:latin typeface="Arial" charset="0"/>
              </a:defRPr>
            </a:lvl6pPr>
            <a:lvl7pPr marL="2984220" indent="-229556" eaLnBrk="0" fontAlgn="base" hangingPunct="0">
              <a:spcBef>
                <a:spcPct val="0"/>
              </a:spcBef>
              <a:spcAft>
                <a:spcPct val="0"/>
              </a:spcAft>
              <a:defRPr>
                <a:solidFill>
                  <a:schemeClr val="tx1"/>
                </a:solidFill>
                <a:latin typeface="Arial" charset="0"/>
              </a:defRPr>
            </a:lvl7pPr>
            <a:lvl8pPr marL="3443331" indent="-229556" eaLnBrk="0" fontAlgn="base" hangingPunct="0">
              <a:spcBef>
                <a:spcPct val="0"/>
              </a:spcBef>
              <a:spcAft>
                <a:spcPct val="0"/>
              </a:spcAft>
              <a:defRPr>
                <a:solidFill>
                  <a:schemeClr val="tx1"/>
                </a:solidFill>
                <a:latin typeface="Arial" charset="0"/>
              </a:defRPr>
            </a:lvl8pPr>
            <a:lvl9pPr marL="3902442" indent="-229556"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0E446C09-9B23-4DE5-87D9-F6E3EDF6BD0F}" type="slidenum">
              <a:rPr lang="en-US" smtClean="0"/>
              <a:pPr eaLnBrk="1" fontAlgn="base" hangingPunct="1">
                <a:spcBef>
                  <a:spcPct val="0"/>
                </a:spcBef>
                <a:spcAft>
                  <a:spcPct val="0"/>
                </a:spcAft>
              </a:pPr>
              <a:t>12</a:t>
            </a:fld>
            <a:endParaRPr lang="en-US" smtClean="0"/>
          </a:p>
        </p:txBody>
      </p:sp>
      <p:sp>
        <p:nvSpPr>
          <p:cNvPr id="880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1284739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6056" indent="-286945" eaLnBrk="0" hangingPunct="0">
              <a:defRPr>
                <a:solidFill>
                  <a:schemeClr val="tx1"/>
                </a:solidFill>
                <a:latin typeface="Arial" charset="0"/>
              </a:defRPr>
            </a:lvl2pPr>
            <a:lvl3pPr marL="1147778" indent="-229556" eaLnBrk="0" hangingPunct="0">
              <a:defRPr>
                <a:solidFill>
                  <a:schemeClr val="tx1"/>
                </a:solidFill>
                <a:latin typeface="Arial" charset="0"/>
              </a:defRPr>
            </a:lvl3pPr>
            <a:lvl4pPr marL="1606889" indent="-229556" eaLnBrk="0" hangingPunct="0">
              <a:defRPr>
                <a:solidFill>
                  <a:schemeClr val="tx1"/>
                </a:solidFill>
                <a:latin typeface="Arial" charset="0"/>
              </a:defRPr>
            </a:lvl4pPr>
            <a:lvl5pPr marL="2066000" indent="-229556" eaLnBrk="0" hangingPunct="0">
              <a:defRPr>
                <a:solidFill>
                  <a:schemeClr val="tx1"/>
                </a:solidFill>
                <a:latin typeface="Arial" charset="0"/>
              </a:defRPr>
            </a:lvl5pPr>
            <a:lvl6pPr marL="2525110" indent="-229556" eaLnBrk="0" fontAlgn="base" hangingPunct="0">
              <a:spcBef>
                <a:spcPct val="0"/>
              </a:spcBef>
              <a:spcAft>
                <a:spcPct val="0"/>
              </a:spcAft>
              <a:defRPr>
                <a:solidFill>
                  <a:schemeClr val="tx1"/>
                </a:solidFill>
                <a:latin typeface="Arial" charset="0"/>
              </a:defRPr>
            </a:lvl6pPr>
            <a:lvl7pPr marL="2984220" indent="-229556" eaLnBrk="0" fontAlgn="base" hangingPunct="0">
              <a:spcBef>
                <a:spcPct val="0"/>
              </a:spcBef>
              <a:spcAft>
                <a:spcPct val="0"/>
              </a:spcAft>
              <a:defRPr>
                <a:solidFill>
                  <a:schemeClr val="tx1"/>
                </a:solidFill>
                <a:latin typeface="Arial" charset="0"/>
              </a:defRPr>
            </a:lvl7pPr>
            <a:lvl8pPr marL="3443331" indent="-229556" eaLnBrk="0" fontAlgn="base" hangingPunct="0">
              <a:spcBef>
                <a:spcPct val="0"/>
              </a:spcBef>
              <a:spcAft>
                <a:spcPct val="0"/>
              </a:spcAft>
              <a:defRPr>
                <a:solidFill>
                  <a:schemeClr val="tx1"/>
                </a:solidFill>
                <a:latin typeface="Arial" charset="0"/>
              </a:defRPr>
            </a:lvl8pPr>
            <a:lvl9pPr marL="3902442" indent="-229556"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039F8C38-1B96-4CC1-B7D5-169C24D4337C}" type="slidenum">
              <a:rPr lang="en-US" smtClean="0"/>
              <a:pPr eaLnBrk="1" fontAlgn="base" hangingPunct="1">
                <a:spcBef>
                  <a:spcPct val="0"/>
                </a:spcBef>
                <a:spcAft>
                  <a:spcPct val="0"/>
                </a:spcAft>
              </a:pPr>
              <a:t>13</a:t>
            </a:fld>
            <a:endParaRPr lang="en-US" smtClean="0"/>
          </a:p>
        </p:txBody>
      </p:sp>
      <p:sp>
        <p:nvSpPr>
          <p:cNvPr id="8909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9441206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054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13300B2-CF45-423D-B45F-C765D5FF100F}" type="slidenum">
              <a:rPr lang="en-US" smtClean="0"/>
              <a:pPr fontAlgn="base">
                <a:spcBef>
                  <a:spcPct val="0"/>
                </a:spcBef>
                <a:spcAft>
                  <a:spcPct val="0"/>
                </a:spcAft>
                <a:defRPr/>
              </a:pPr>
              <a:t>14</a:t>
            </a:fld>
            <a:endParaRPr lang="en-US" smtClean="0"/>
          </a:p>
        </p:txBody>
      </p:sp>
    </p:spTree>
    <p:extLst>
      <p:ext uri="{BB962C8B-B14F-4D97-AF65-F5344CB8AC3E}">
        <p14:creationId xmlns:p14="http://schemas.microsoft.com/office/powerpoint/2010/main" val="12028921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1D713C7-330E-4D28-8019-1D67F0E0E34B}" type="slidenum">
              <a:rPr lang="en-US" smtClean="0"/>
              <a:pPr>
                <a:defRPr/>
              </a:pPr>
              <a:t>21</a:t>
            </a:fld>
            <a:endParaRPr lang="en-US" dirty="0"/>
          </a:p>
        </p:txBody>
      </p:sp>
    </p:spTree>
    <p:extLst>
      <p:ext uri="{BB962C8B-B14F-4D97-AF65-F5344CB8AC3E}">
        <p14:creationId xmlns:p14="http://schemas.microsoft.com/office/powerpoint/2010/main" val="40065692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6056" indent="-286945" eaLnBrk="0" hangingPunct="0">
              <a:defRPr>
                <a:solidFill>
                  <a:schemeClr val="tx1"/>
                </a:solidFill>
                <a:latin typeface="Arial" charset="0"/>
              </a:defRPr>
            </a:lvl2pPr>
            <a:lvl3pPr marL="1147778" indent="-229556" eaLnBrk="0" hangingPunct="0">
              <a:defRPr>
                <a:solidFill>
                  <a:schemeClr val="tx1"/>
                </a:solidFill>
                <a:latin typeface="Arial" charset="0"/>
              </a:defRPr>
            </a:lvl3pPr>
            <a:lvl4pPr marL="1606889" indent="-229556" eaLnBrk="0" hangingPunct="0">
              <a:defRPr>
                <a:solidFill>
                  <a:schemeClr val="tx1"/>
                </a:solidFill>
                <a:latin typeface="Arial" charset="0"/>
              </a:defRPr>
            </a:lvl4pPr>
            <a:lvl5pPr marL="2066000" indent="-229556" eaLnBrk="0" hangingPunct="0">
              <a:defRPr>
                <a:solidFill>
                  <a:schemeClr val="tx1"/>
                </a:solidFill>
                <a:latin typeface="Arial" charset="0"/>
              </a:defRPr>
            </a:lvl5pPr>
            <a:lvl6pPr marL="2525110" indent="-229556" eaLnBrk="0" fontAlgn="base" hangingPunct="0">
              <a:spcBef>
                <a:spcPct val="0"/>
              </a:spcBef>
              <a:spcAft>
                <a:spcPct val="0"/>
              </a:spcAft>
              <a:defRPr>
                <a:solidFill>
                  <a:schemeClr val="tx1"/>
                </a:solidFill>
                <a:latin typeface="Arial" charset="0"/>
              </a:defRPr>
            </a:lvl6pPr>
            <a:lvl7pPr marL="2984220" indent="-229556" eaLnBrk="0" fontAlgn="base" hangingPunct="0">
              <a:spcBef>
                <a:spcPct val="0"/>
              </a:spcBef>
              <a:spcAft>
                <a:spcPct val="0"/>
              </a:spcAft>
              <a:defRPr>
                <a:solidFill>
                  <a:schemeClr val="tx1"/>
                </a:solidFill>
                <a:latin typeface="Arial" charset="0"/>
              </a:defRPr>
            </a:lvl7pPr>
            <a:lvl8pPr marL="3443331" indent="-229556" eaLnBrk="0" fontAlgn="base" hangingPunct="0">
              <a:spcBef>
                <a:spcPct val="0"/>
              </a:spcBef>
              <a:spcAft>
                <a:spcPct val="0"/>
              </a:spcAft>
              <a:defRPr>
                <a:solidFill>
                  <a:schemeClr val="tx1"/>
                </a:solidFill>
                <a:latin typeface="Arial" charset="0"/>
              </a:defRPr>
            </a:lvl8pPr>
            <a:lvl9pPr marL="3902442" indent="-229556"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88C762A8-6320-4C74-A6D1-1F7D8A78B58A}" type="slidenum">
              <a:rPr lang="en-US" smtClean="0"/>
              <a:pPr eaLnBrk="1" fontAlgn="base" hangingPunct="1">
                <a:spcBef>
                  <a:spcPct val="0"/>
                </a:spcBef>
                <a:spcAft>
                  <a:spcPct val="0"/>
                </a:spcAft>
              </a:pPr>
              <a:t>22</a:t>
            </a:fld>
            <a:endParaRPr lang="en-US" smtClean="0"/>
          </a:p>
        </p:txBody>
      </p:sp>
      <p:sp>
        <p:nvSpPr>
          <p:cNvPr id="911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1598445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0252" eaLnBrk="0" hangingPunct="0">
              <a:defRPr>
                <a:solidFill>
                  <a:schemeClr val="tx1"/>
                </a:solidFill>
                <a:latin typeface="Arial" charset="0"/>
              </a:defRPr>
            </a:lvl1pPr>
            <a:lvl2pPr marL="746056" indent="-286945" defTabSz="910252" eaLnBrk="0" hangingPunct="0">
              <a:defRPr>
                <a:solidFill>
                  <a:schemeClr val="tx1"/>
                </a:solidFill>
                <a:latin typeface="Arial" charset="0"/>
              </a:defRPr>
            </a:lvl2pPr>
            <a:lvl3pPr marL="1147778" indent="-229556" defTabSz="910252" eaLnBrk="0" hangingPunct="0">
              <a:defRPr>
                <a:solidFill>
                  <a:schemeClr val="tx1"/>
                </a:solidFill>
                <a:latin typeface="Arial" charset="0"/>
              </a:defRPr>
            </a:lvl3pPr>
            <a:lvl4pPr marL="1606889" indent="-229556" defTabSz="910252" eaLnBrk="0" hangingPunct="0">
              <a:defRPr>
                <a:solidFill>
                  <a:schemeClr val="tx1"/>
                </a:solidFill>
                <a:latin typeface="Arial" charset="0"/>
              </a:defRPr>
            </a:lvl4pPr>
            <a:lvl5pPr marL="2066000" indent="-229556" defTabSz="910252" eaLnBrk="0" hangingPunct="0">
              <a:defRPr>
                <a:solidFill>
                  <a:schemeClr val="tx1"/>
                </a:solidFill>
                <a:latin typeface="Arial" charset="0"/>
              </a:defRPr>
            </a:lvl5pPr>
            <a:lvl6pPr marL="2525110" indent="-229556" defTabSz="910252" eaLnBrk="0" fontAlgn="base" hangingPunct="0">
              <a:spcBef>
                <a:spcPct val="0"/>
              </a:spcBef>
              <a:spcAft>
                <a:spcPct val="0"/>
              </a:spcAft>
              <a:defRPr>
                <a:solidFill>
                  <a:schemeClr val="tx1"/>
                </a:solidFill>
                <a:latin typeface="Arial" charset="0"/>
              </a:defRPr>
            </a:lvl6pPr>
            <a:lvl7pPr marL="2984220" indent="-229556" defTabSz="910252" eaLnBrk="0" fontAlgn="base" hangingPunct="0">
              <a:spcBef>
                <a:spcPct val="0"/>
              </a:spcBef>
              <a:spcAft>
                <a:spcPct val="0"/>
              </a:spcAft>
              <a:defRPr>
                <a:solidFill>
                  <a:schemeClr val="tx1"/>
                </a:solidFill>
                <a:latin typeface="Arial" charset="0"/>
              </a:defRPr>
            </a:lvl7pPr>
            <a:lvl8pPr marL="3443331" indent="-229556" defTabSz="910252" eaLnBrk="0" fontAlgn="base" hangingPunct="0">
              <a:spcBef>
                <a:spcPct val="0"/>
              </a:spcBef>
              <a:spcAft>
                <a:spcPct val="0"/>
              </a:spcAft>
              <a:defRPr>
                <a:solidFill>
                  <a:schemeClr val="tx1"/>
                </a:solidFill>
                <a:latin typeface="Arial" charset="0"/>
              </a:defRPr>
            </a:lvl8pPr>
            <a:lvl9pPr marL="3902442" indent="-229556" defTabSz="910252"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048CEE1C-8FEC-4225-B846-20CD9879CD8B}" type="slidenum">
              <a:rPr lang="en-US" smtClean="0">
                <a:latin typeface="Times New Roman" pitchFamily="18" charset="0"/>
                <a:ea typeface="ＭＳ Ｐゴシック" pitchFamily="34" charset="-128"/>
              </a:rPr>
              <a:pPr eaLnBrk="1" fontAlgn="base" hangingPunct="1">
                <a:spcBef>
                  <a:spcPct val="0"/>
                </a:spcBef>
                <a:spcAft>
                  <a:spcPct val="0"/>
                </a:spcAft>
              </a:pPr>
              <a:t>24</a:t>
            </a:fld>
            <a:endParaRPr lang="en-US" smtClean="0">
              <a:latin typeface="Times New Roman" pitchFamily="18" charset="0"/>
              <a:ea typeface="ＭＳ Ｐゴシック" pitchFamily="34" charset="-128"/>
            </a:endParaRPr>
          </a:p>
        </p:txBody>
      </p:sp>
      <p:sp>
        <p:nvSpPr>
          <p:cNvPr id="93187" name="Rectangle 2"/>
          <p:cNvSpPr>
            <a:spLocks noGrp="1" noRot="1" noChangeAspect="1" noChangeArrowheads="1" noTextEdit="1"/>
          </p:cNvSpPr>
          <p:nvPr>
            <p:ph type="sldImg"/>
          </p:nvPr>
        </p:nvSpPr>
        <p:spPr bwMode="auto">
          <a:xfrm>
            <a:off x="1173163" y="708025"/>
            <a:ext cx="4681537" cy="35099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8" name="Rectangle 3"/>
          <p:cNvSpPr>
            <a:spLocks noGrp="1" noChangeArrowheads="1"/>
          </p:cNvSpPr>
          <p:nvPr>
            <p:ph type="body" idx="1"/>
          </p:nvPr>
        </p:nvSpPr>
        <p:spPr bwMode="auto">
          <a:xfrm>
            <a:off x="926191" y="4452314"/>
            <a:ext cx="5173894" cy="414338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latin typeface="Times New Roman" pitchFamily="18" charset="0"/>
            </a:endParaRPr>
          </a:p>
        </p:txBody>
      </p:sp>
    </p:spTree>
    <p:extLst>
      <p:ext uri="{BB962C8B-B14F-4D97-AF65-F5344CB8AC3E}">
        <p14:creationId xmlns:p14="http://schemas.microsoft.com/office/powerpoint/2010/main" val="25582273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6056" indent="-286945" eaLnBrk="0" hangingPunct="0">
              <a:defRPr>
                <a:solidFill>
                  <a:schemeClr val="tx1"/>
                </a:solidFill>
                <a:latin typeface="Arial" charset="0"/>
              </a:defRPr>
            </a:lvl2pPr>
            <a:lvl3pPr marL="1147778" indent="-229556" eaLnBrk="0" hangingPunct="0">
              <a:defRPr>
                <a:solidFill>
                  <a:schemeClr val="tx1"/>
                </a:solidFill>
                <a:latin typeface="Arial" charset="0"/>
              </a:defRPr>
            </a:lvl3pPr>
            <a:lvl4pPr marL="1606889" indent="-229556" eaLnBrk="0" hangingPunct="0">
              <a:defRPr>
                <a:solidFill>
                  <a:schemeClr val="tx1"/>
                </a:solidFill>
                <a:latin typeface="Arial" charset="0"/>
              </a:defRPr>
            </a:lvl4pPr>
            <a:lvl5pPr marL="2066000" indent="-229556" eaLnBrk="0" hangingPunct="0">
              <a:defRPr>
                <a:solidFill>
                  <a:schemeClr val="tx1"/>
                </a:solidFill>
                <a:latin typeface="Arial" charset="0"/>
              </a:defRPr>
            </a:lvl5pPr>
            <a:lvl6pPr marL="2525110" indent="-229556" eaLnBrk="0" fontAlgn="base" hangingPunct="0">
              <a:spcBef>
                <a:spcPct val="0"/>
              </a:spcBef>
              <a:spcAft>
                <a:spcPct val="0"/>
              </a:spcAft>
              <a:defRPr>
                <a:solidFill>
                  <a:schemeClr val="tx1"/>
                </a:solidFill>
                <a:latin typeface="Arial" charset="0"/>
              </a:defRPr>
            </a:lvl6pPr>
            <a:lvl7pPr marL="2984220" indent="-229556" eaLnBrk="0" fontAlgn="base" hangingPunct="0">
              <a:spcBef>
                <a:spcPct val="0"/>
              </a:spcBef>
              <a:spcAft>
                <a:spcPct val="0"/>
              </a:spcAft>
              <a:defRPr>
                <a:solidFill>
                  <a:schemeClr val="tx1"/>
                </a:solidFill>
                <a:latin typeface="Arial" charset="0"/>
              </a:defRPr>
            </a:lvl7pPr>
            <a:lvl8pPr marL="3443331" indent="-229556" eaLnBrk="0" fontAlgn="base" hangingPunct="0">
              <a:spcBef>
                <a:spcPct val="0"/>
              </a:spcBef>
              <a:spcAft>
                <a:spcPct val="0"/>
              </a:spcAft>
              <a:defRPr>
                <a:solidFill>
                  <a:schemeClr val="tx1"/>
                </a:solidFill>
                <a:latin typeface="Arial" charset="0"/>
              </a:defRPr>
            </a:lvl8pPr>
            <a:lvl9pPr marL="3902442" indent="-229556"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CE5202D4-1D59-420D-815F-11FEA4BF3B4F}" type="slidenum">
              <a:rPr lang="en-US" smtClean="0"/>
              <a:pPr eaLnBrk="1" fontAlgn="base" hangingPunct="1">
                <a:spcBef>
                  <a:spcPct val="0"/>
                </a:spcBef>
                <a:spcAft>
                  <a:spcPct val="0"/>
                </a:spcAft>
              </a:pPr>
              <a:t>35</a:t>
            </a:fld>
            <a:endParaRPr lang="en-US" smtClean="0"/>
          </a:p>
        </p:txBody>
      </p:sp>
      <p:sp>
        <p:nvSpPr>
          <p:cNvPr id="9625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6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1914644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6056" indent="-286945" eaLnBrk="0" hangingPunct="0">
              <a:defRPr>
                <a:solidFill>
                  <a:schemeClr val="tx1"/>
                </a:solidFill>
                <a:latin typeface="Arial" charset="0"/>
              </a:defRPr>
            </a:lvl2pPr>
            <a:lvl3pPr marL="1147778" indent="-229556" eaLnBrk="0" hangingPunct="0">
              <a:defRPr>
                <a:solidFill>
                  <a:schemeClr val="tx1"/>
                </a:solidFill>
                <a:latin typeface="Arial" charset="0"/>
              </a:defRPr>
            </a:lvl3pPr>
            <a:lvl4pPr marL="1606889" indent="-229556" eaLnBrk="0" hangingPunct="0">
              <a:defRPr>
                <a:solidFill>
                  <a:schemeClr val="tx1"/>
                </a:solidFill>
                <a:latin typeface="Arial" charset="0"/>
              </a:defRPr>
            </a:lvl4pPr>
            <a:lvl5pPr marL="2066000" indent="-229556" eaLnBrk="0" hangingPunct="0">
              <a:defRPr>
                <a:solidFill>
                  <a:schemeClr val="tx1"/>
                </a:solidFill>
                <a:latin typeface="Arial" charset="0"/>
              </a:defRPr>
            </a:lvl5pPr>
            <a:lvl6pPr marL="2525110" indent="-229556" eaLnBrk="0" fontAlgn="base" hangingPunct="0">
              <a:spcBef>
                <a:spcPct val="0"/>
              </a:spcBef>
              <a:spcAft>
                <a:spcPct val="0"/>
              </a:spcAft>
              <a:defRPr>
                <a:solidFill>
                  <a:schemeClr val="tx1"/>
                </a:solidFill>
                <a:latin typeface="Arial" charset="0"/>
              </a:defRPr>
            </a:lvl6pPr>
            <a:lvl7pPr marL="2984220" indent="-229556" eaLnBrk="0" fontAlgn="base" hangingPunct="0">
              <a:spcBef>
                <a:spcPct val="0"/>
              </a:spcBef>
              <a:spcAft>
                <a:spcPct val="0"/>
              </a:spcAft>
              <a:defRPr>
                <a:solidFill>
                  <a:schemeClr val="tx1"/>
                </a:solidFill>
                <a:latin typeface="Arial" charset="0"/>
              </a:defRPr>
            </a:lvl7pPr>
            <a:lvl8pPr marL="3443331" indent="-229556" eaLnBrk="0" fontAlgn="base" hangingPunct="0">
              <a:spcBef>
                <a:spcPct val="0"/>
              </a:spcBef>
              <a:spcAft>
                <a:spcPct val="0"/>
              </a:spcAft>
              <a:defRPr>
                <a:solidFill>
                  <a:schemeClr val="tx1"/>
                </a:solidFill>
                <a:latin typeface="Arial" charset="0"/>
              </a:defRPr>
            </a:lvl8pPr>
            <a:lvl9pPr marL="3902442" indent="-229556"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642C3686-58C8-4904-A36B-E8417E658F01}" type="slidenum">
              <a:rPr lang="en-US" smtClean="0"/>
              <a:pPr eaLnBrk="1" fontAlgn="base" hangingPunct="1">
                <a:spcBef>
                  <a:spcPct val="0"/>
                </a:spcBef>
                <a:spcAft>
                  <a:spcPct val="0"/>
                </a:spcAft>
              </a:pPr>
              <a:t>36</a:t>
            </a:fld>
            <a:endParaRPr lang="en-US" smtClean="0"/>
          </a:p>
        </p:txBody>
      </p:sp>
      <p:sp>
        <p:nvSpPr>
          <p:cNvPr id="98307" name="Rectangle 2"/>
          <p:cNvSpPr>
            <a:spLocks noGrp="1" noRot="1" noChangeAspect="1" noChangeArrowheads="1" noTextEdit="1"/>
          </p:cNvSpPr>
          <p:nvPr>
            <p:ph type="sldImg"/>
          </p:nvPr>
        </p:nvSpPr>
        <p:spPr bwMode="auto">
          <a:xfrm>
            <a:off x="1185863" y="698500"/>
            <a:ext cx="4657725" cy="34925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8" name="Rectangle 3"/>
          <p:cNvSpPr>
            <a:spLocks noGrp="1" noChangeArrowheads="1"/>
          </p:cNvSpPr>
          <p:nvPr>
            <p:ph type="body" idx="1"/>
          </p:nvPr>
        </p:nvSpPr>
        <p:spPr bwMode="auto">
          <a:xfrm>
            <a:off x="937372" y="4422059"/>
            <a:ext cx="5151537" cy="419434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249137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6056" indent="-286945" eaLnBrk="0" hangingPunct="0">
              <a:defRPr>
                <a:solidFill>
                  <a:schemeClr val="tx1"/>
                </a:solidFill>
                <a:latin typeface="Arial" charset="0"/>
              </a:defRPr>
            </a:lvl2pPr>
            <a:lvl3pPr marL="1147778" indent="-229556" eaLnBrk="0" hangingPunct="0">
              <a:defRPr>
                <a:solidFill>
                  <a:schemeClr val="tx1"/>
                </a:solidFill>
                <a:latin typeface="Arial" charset="0"/>
              </a:defRPr>
            </a:lvl3pPr>
            <a:lvl4pPr marL="1606889" indent="-229556" eaLnBrk="0" hangingPunct="0">
              <a:defRPr>
                <a:solidFill>
                  <a:schemeClr val="tx1"/>
                </a:solidFill>
                <a:latin typeface="Arial" charset="0"/>
              </a:defRPr>
            </a:lvl4pPr>
            <a:lvl5pPr marL="2066000" indent="-229556" eaLnBrk="0" hangingPunct="0">
              <a:defRPr>
                <a:solidFill>
                  <a:schemeClr val="tx1"/>
                </a:solidFill>
                <a:latin typeface="Arial" charset="0"/>
              </a:defRPr>
            </a:lvl5pPr>
            <a:lvl6pPr marL="2525110" indent="-229556" eaLnBrk="0" fontAlgn="base" hangingPunct="0">
              <a:spcBef>
                <a:spcPct val="0"/>
              </a:spcBef>
              <a:spcAft>
                <a:spcPct val="0"/>
              </a:spcAft>
              <a:defRPr>
                <a:solidFill>
                  <a:schemeClr val="tx1"/>
                </a:solidFill>
                <a:latin typeface="Arial" charset="0"/>
              </a:defRPr>
            </a:lvl6pPr>
            <a:lvl7pPr marL="2984220" indent="-229556" eaLnBrk="0" fontAlgn="base" hangingPunct="0">
              <a:spcBef>
                <a:spcPct val="0"/>
              </a:spcBef>
              <a:spcAft>
                <a:spcPct val="0"/>
              </a:spcAft>
              <a:defRPr>
                <a:solidFill>
                  <a:schemeClr val="tx1"/>
                </a:solidFill>
                <a:latin typeface="Arial" charset="0"/>
              </a:defRPr>
            </a:lvl7pPr>
            <a:lvl8pPr marL="3443331" indent="-229556" eaLnBrk="0" fontAlgn="base" hangingPunct="0">
              <a:spcBef>
                <a:spcPct val="0"/>
              </a:spcBef>
              <a:spcAft>
                <a:spcPct val="0"/>
              </a:spcAft>
              <a:defRPr>
                <a:solidFill>
                  <a:schemeClr val="tx1"/>
                </a:solidFill>
                <a:latin typeface="Arial" charset="0"/>
              </a:defRPr>
            </a:lvl8pPr>
            <a:lvl9pPr marL="3902442" indent="-229556"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30E18CB8-12DB-4C2D-8E4D-E954A3B8BDB0}" type="slidenum">
              <a:rPr lang="en-US" smtClean="0"/>
              <a:pPr eaLnBrk="1" fontAlgn="base" hangingPunct="1">
                <a:spcBef>
                  <a:spcPct val="0"/>
                </a:spcBef>
                <a:spcAft>
                  <a:spcPct val="0"/>
                </a:spcAft>
              </a:pPr>
              <a:t>2</a:t>
            </a:fld>
            <a:endParaRPr lang="en-US" smtClean="0"/>
          </a:p>
        </p:txBody>
      </p:sp>
      <p:sp>
        <p:nvSpPr>
          <p:cNvPr id="727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394010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6056" indent="-286945" eaLnBrk="0" hangingPunct="0">
              <a:defRPr>
                <a:solidFill>
                  <a:schemeClr val="tx1"/>
                </a:solidFill>
                <a:latin typeface="Arial" charset="0"/>
              </a:defRPr>
            </a:lvl2pPr>
            <a:lvl3pPr marL="1147778" indent="-229556" eaLnBrk="0" hangingPunct="0">
              <a:defRPr>
                <a:solidFill>
                  <a:schemeClr val="tx1"/>
                </a:solidFill>
                <a:latin typeface="Arial" charset="0"/>
              </a:defRPr>
            </a:lvl3pPr>
            <a:lvl4pPr marL="1606889" indent="-229556" eaLnBrk="0" hangingPunct="0">
              <a:defRPr>
                <a:solidFill>
                  <a:schemeClr val="tx1"/>
                </a:solidFill>
                <a:latin typeface="Arial" charset="0"/>
              </a:defRPr>
            </a:lvl4pPr>
            <a:lvl5pPr marL="2066000" indent="-229556" eaLnBrk="0" hangingPunct="0">
              <a:defRPr>
                <a:solidFill>
                  <a:schemeClr val="tx1"/>
                </a:solidFill>
                <a:latin typeface="Arial" charset="0"/>
              </a:defRPr>
            </a:lvl5pPr>
            <a:lvl6pPr marL="2525110" indent="-229556" eaLnBrk="0" fontAlgn="base" hangingPunct="0">
              <a:spcBef>
                <a:spcPct val="0"/>
              </a:spcBef>
              <a:spcAft>
                <a:spcPct val="0"/>
              </a:spcAft>
              <a:defRPr>
                <a:solidFill>
                  <a:schemeClr val="tx1"/>
                </a:solidFill>
                <a:latin typeface="Arial" charset="0"/>
              </a:defRPr>
            </a:lvl6pPr>
            <a:lvl7pPr marL="2984220" indent="-229556" eaLnBrk="0" fontAlgn="base" hangingPunct="0">
              <a:spcBef>
                <a:spcPct val="0"/>
              </a:spcBef>
              <a:spcAft>
                <a:spcPct val="0"/>
              </a:spcAft>
              <a:defRPr>
                <a:solidFill>
                  <a:schemeClr val="tx1"/>
                </a:solidFill>
                <a:latin typeface="Arial" charset="0"/>
              </a:defRPr>
            </a:lvl7pPr>
            <a:lvl8pPr marL="3443331" indent="-229556" eaLnBrk="0" fontAlgn="base" hangingPunct="0">
              <a:spcBef>
                <a:spcPct val="0"/>
              </a:spcBef>
              <a:spcAft>
                <a:spcPct val="0"/>
              </a:spcAft>
              <a:defRPr>
                <a:solidFill>
                  <a:schemeClr val="tx1"/>
                </a:solidFill>
                <a:latin typeface="Arial" charset="0"/>
              </a:defRPr>
            </a:lvl8pPr>
            <a:lvl9pPr marL="3902442" indent="-229556"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199621F1-A893-4C7D-8108-AFED77B2E870}" type="slidenum">
              <a:rPr lang="en-US" smtClean="0"/>
              <a:pPr eaLnBrk="1" fontAlgn="base" hangingPunct="1">
                <a:spcBef>
                  <a:spcPct val="0"/>
                </a:spcBef>
                <a:spcAft>
                  <a:spcPct val="0"/>
                </a:spcAft>
              </a:pPr>
              <a:t>37</a:t>
            </a:fld>
            <a:endParaRPr lang="en-US" smtClean="0"/>
          </a:p>
        </p:txBody>
      </p:sp>
      <p:sp>
        <p:nvSpPr>
          <p:cNvPr id="99331" name="Rectangle 2"/>
          <p:cNvSpPr>
            <a:spLocks noGrp="1" noRot="1" noChangeAspect="1" noChangeArrowheads="1" noTextEdit="1"/>
          </p:cNvSpPr>
          <p:nvPr>
            <p:ph type="sldImg"/>
          </p:nvPr>
        </p:nvSpPr>
        <p:spPr bwMode="auto">
          <a:xfrm>
            <a:off x="1185863" y="698500"/>
            <a:ext cx="4657725" cy="34925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2" name="Rectangle 3"/>
          <p:cNvSpPr>
            <a:spLocks noGrp="1" noChangeArrowheads="1"/>
          </p:cNvSpPr>
          <p:nvPr>
            <p:ph type="body" idx="1"/>
          </p:nvPr>
        </p:nvSpPr>
        <p:spPr bwMode="auto">
          <a:xfrm>
            <a:off x="937372" y="4422059"/>
            <a:ext cx="5151537" cy="419434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2863172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txBox="1">
            <a:spLocks noGrp="1" noChangeArrowheads="1"/>
          </p:cNvSpPr>
          <p:nvPr/>
        </p:nvSpPr>
        <p:spPr bwMode="auto">
          <a:xfrm>
            <a:off x="3979427" y="8845706"/>
            <a:ext cx="3045252" cy="464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37" tIns="46669" rIns="93337" bIns="46669"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0CDA72A0-50D0-4EA8-BFF4-988B2F21BEB8}" type="slidenum">
              <a:rPr lang="en-US" sz="1200"/>
              <a:pPr algn="r" eaLnBrk="1" hangingPunct="1"/>
              <a:t>38</a:t>
            </a:fld>
            <a:endParaRPr lang="en-US" sz="1200"/>
          </a:p>
        </p:txBody>
      </p:sp>
      <p:sp>
        <p:nvSpPr>
          <p:cNvPr id="100355" name="Rectangle 2"/>
          <p:cNvSpPr>
            <a:spLocks noGrp="1" noRot="1" noChangeAspect="1" noChangeArrowheads="1" noTextEdit="1"/>
          </p:cNvSpPr>
          <p:nvPr>
            <p:ph type="sldImg"/>
          </p:nvPr>
        </p:nvSpPr>
        <p:spPr bwMode="auto">
          <a:xfrm>
            <a:off x="1185863" y="698500"/>
            <a:ext cx="4657725" cy="34925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6" name="Rectangle 3"/>
          <p:cNvSpPr>
            <a:spLocks noGrp="1" noChangeArrowheads="1"/>
          </p:cNvSpPr>
          <p:nvPr>
            <p:ph type="body" idx="1"/>
          </p:nvPr>
        </p:nvSpPr>
        <p:spPr bwMode="auto">
          <a:xfrm>
            <a:off x="937372" y="4422059"/>
            <a:ext cx="5151537" cy="419434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5012973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6056" indent="-286945" eaLnBrk="0" hangingPunct="0">
              <a:defRPr>
                <a:solidFill>
                  <a:schemeClr val="tx1"/>
                </a:solidFill>
                <a:latin typeface="Arial" charset="0"/>
              </a:defRPr>
            </a:lvl2pPr>
            <a:lvl3pPr marL="1147778" indent="-229556" eaLnBrk="0" hangingPunct="0">
              <a:defRPr>
                <a:solidFill>
                  <a:schemeClr val="tx1"/>
                </a:solidFill>
                <a:latin typeface="Arial" charset="0"/>
              </a:defRPr>
            </a:lvl3pPr>
            <a:lvl4pPr marL="1606889" indent="-229556" eaLnBrk="0" hangingPunct="0">
              <a:defRPr>
                <a:solidFill>
                  <a:schemeClr val="tx1"/>
                </a:solidFill>
                <a:latin typeface="Arial" charset="0"/>
              </a:defRPr>
            </a:lvl4pPr>
            <a:lvl5pPr marL="2066000" indent="-229556" eaLnBrk="0" hangingPunct="0">
              <a:defRPr>
                <a:solidFill>
                  <a:schemeClr val="tx1"/>
                </a:solidFill>
                <a:latin typeface="Arial" charset="0"/>
              </a:defRPr>
            </a:lvl5pPr>
            <a:lvl6pPr marL="2525110" indent="-229556" eaLnBrk="0" fontAlgn="base" hangingPunct="0">
              <a:spcBef>
                <a:spcPct val="0"/>
              </a:spcBef>
              <a:spcAft>
                <a:spcPct val="0"/>
              </a:spcAft>
              <a:defRPr>
                <a:solidFill>
                  <a:schemeClr val="tx1"/>
                </a:solidFill>
                <a:latin typeface="Arial" charset="0"/>
              </a:defRPr>
            </a:lvl6pPr>
            <a:lvl7pPr marL="2984220" indent="-229556" eaLnBrk="0" fontAlgn="base" hangingPunct="0">
              <a:spcBef>
                <a:spcPct val="0"/>
              </a:spcBef>
              <a:spcAft>
                <a:spcPct val="0"/>
              </a:spcAft>
              <a:defRPr>
                <a:solidFill>
                  <a:schemeClr val="tx1"/>
                </a:solidFill>
                <a:latin typeface="Arial" charset="0"/>
              </a:defRPr>
            </a:lvl7pPr>
            <a:lvl8pPr marL="3443331" indent="-229556" eaLnBrk="0" fontAlgn="base" hangingPunct="0">
              <a:spcBef>
                <a:spcPct val="0"/>
              </a:spcBef>
              <a:spcAft>
                <a:spcPct val="0"/>
              </a:spcAft>
              <a:defRPr>
                <a:solidFill>
                  <a:schemeClr val="tx1"/>
                </a:solidFill>
                <a:latin typeface="Arial" charset="0"/>
              </a:defRPr>
            </a:lvl8pPr>
            <a:lvl9pPr marL="3902442" indent="-229556"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ADA5A19B-F4FC-4245-A873-7AFCB0B9048F}" type="slidenum">
              <a:rPr lang="en-US" smtClean="0"/>
              <a:pPr eaLnBrk="1" fontAlgn="base" hangingPunct="1">
                <a:spcBef>
                  <a:spcPct val="0"/>
                </a:spcBef>
                <a:spcAft>
                  <a:spcPct val="0"/>
                </a:spcAft>
              </a:pPr>
              <a:t>44</a:t>
            </a:fld>
            <a:endParaRPr lang="en-US" smtClean="0"/>
          </a:p>
        </p:txBody>
      </p:sp>
      <p:sp>
        <p:nvSpPr>
          <p:cNvPr id="101379" name="Rectangle 2"/>
          <p:cNvSpPr>
            <a:spLocks noGrp="1" noRot="1" noChangeAspect="1" noChangeArrowheads="1" noTextEdit="1"/>
          </p:cNvSpPr>
          <p:nvPr>
            <p:ph type="sldImg"/>
          </p:nvPr>
        </p:nvSpPr>
        <p:spPr bwMode="auto">
          <a:xfrm>
            <a:off x="1185863" y="698500"/>
            <a:ext cx="4657725" cy="34925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80" name="Rectangle 3"/>
          <p:cNvSpPr>
            <a:spLocks noGrp="1" noChangeArrowheads="1"/>
          </p:cNvSpPr>
          <p:nvPr>
            <p:ph type="body" idx="1"/>
          </p:nvPr>
        </p:nvSpPr>
        <p:spPr bwMode="auto">
          <a:xfrm>
            <a:off x="937372" y="4422059"/>
            <a:ext cx="5151537" cy="419434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6611392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5250243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065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6056" indent="-286945" eaLnBrk="0" hangingPunct="0">
              <a:defRPr>
                <a:solidFill>
                  <a:schemeClr val="tx1"/>
                </a:solidFill>
                <a:latin typeface="Arial" charset="0"/>
              </a:defRPr>
            </a:lvl2pPr>
            <a:lvl3pPr marL="1147778" indent="-229556" eaLnBrk="0" hangingPunct="0">
              <a:defRPr>
                <a:solidFill>
                  <a:schemeClr val="tx1"/>
                </a:solidFill>
                <a:latin typeface="Arial" charset="0"/>
              </a:defRPr>
            </a:lvl3pPr>
            <a:lvl4pPr marL="1606889" indent="-229556" eaLnBrk="0" hangingPunct="0">
              <a:defRPr>
                <a:solidFill>
                  <a:schemeClr val="tx1"/>
                </a:solidFill>
                <a:latin typeface="Arial" charset="0"/>
              </a:defRPr>
            </a:lvl4pPr>
            <a:lvl5pPr marL="2066000" indent="-229556" eaLnBrk="0" hangingPunct="0">
              <a:defRPr>
                <a:solidFill>
                  <a:schemeClr val="tx1"/>
                </a:solidFill>
                <a:latin typeface="Arial" charset="0"/>
              </a:defRPr>
            </a:lvl5pPr>
            <a:lvl6pPr marL="2525110" indent="-229556" eaLnBrk="0" fontAlgn="base" hangingPunct="0">
              <a:spcBef>
                <a:spcPct val="0"/>
              </a:spcBef>
              <a:spcAft>
                <a:spcPct val="0"/>
              </a:spcAft>
              <a:defRPr>
                <a:solidFill>
                  <a:schemeClr val="tx1"/>
                </a:solidFill>
                <a:latin typeface="Arial" charset="0"/>
              </a:defRPr>
            </a:lvl6pPr>
            <a:lvl7pPr marL="2984220" indent="-229556" eaLnBrk="0" fontAlgn="base" hangingPunct="0">
              <a:spcBef>
                <a:spcPct val="0"/>
              </a:spcBef>
              <a:spcAft>
                <a:spcPct val="0"/>
              </a:spcAft>
              <a:defRPr>
                <a:solidFill>
                  <a:schemeClr val="tx1"/>
                </a:solidFill>
                <a:latin typeface="Arial" charset="0"/>
              </a:defRPr>
            </a:lvl7pPr>
            <a:lvl8pPr marL="3443331" indent="-229556" eaLnBrk="0" fontAlgn="base" hangingPunct="0">
              <a:spcBef>
                <a:spcPct val="0"/>
              </a:spcBef>
              <a:spcAft>
                <a:spcPct val="0"/>
              </a:spcAft>
              <a:defRPr>
                <a:solidFill>
                  <a:schemeClr val="tx1"/>
                </a:solidFill>
                <a:latin typeface="Arial" charset="0"/>
              </a:defRPr>
            </a:lvl8pPr>
            <a:lvl9pPr marL="3902442" indent="-229556"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FABE569C-DC94-4457-9B17-04EF6731B342}" type="slidenum">
              <a:rPr lang="en-US" smtClean="0"/>
              <a:pPr eaLnBrk="1" fontAlgn="base" hangingPunct="1">
                <a:spcBef>
                  <a:spcPct val="0"/>
                </a:spcBef>
                <a:spcAft>
                  <a:spcPct val="0"/>
                </a:spcAft>
              </a:pPr>
              <a:t>46</a:t>
            </a:fld>
            <a:endParaRPr lang="en-US" smtClean="0"/>
          </a:p>
        </p:txBody>
      </p:sp>
    </p:spTree>
    <p:extLst>
      <p:ext uri="{BB962C8B-B14F-4D97-AF65-F5344CB8AC3E}">
        <p14:creationId xmlns:p14="http://schemas.microsoft.com/office/powerpoint/2010/main" val="15476914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6056" indent="-286945" eaLnBrk="0" hangingPunct="0">
              <a:defRPr>
                <a:solidFill>
                  <a:schemeClr val="tx1"/>
                </a:solidFill>
                <a:latin typeface="Arial" charset="0"/>
              </a:defRPr>
            </a:lvl2pPr>
            <a:lvl3pPr marL="1147778" indent="-229556" eaLnBrk="0" hangingPunct="0">
              <a:defRPr>
                <a:solidFill>
                  <a:schemeClr val="tx1"/>
                </a:solidFill>
                <a:latin typeface="Arial" charset="0"/>
              </a:defRPr>
            </a:lvl3pPr>
            <a:lvl4pPr marL="1606889" indent="-229556" eaLnBrk="0" hangingPunct="0">
              <a:defRPr>
                <a:solidFill>
                  <a:schemeClr val="tx1"/>
                </a:solidFill>
                <a:latin typeface="Arial" charset="0"/>
              </a:defRPr>
            </a:lvl4pPr>
            <a:lvl5pPr marL="2066000" indent="-229556" eaLnBrk="0" hangingPunct="0">
              <a:defRPr>
                <a:solidFill>
                  <a:schemeClr val="tx1"/>
                </a:solidFill>
                <a:latin typeface="Arial" charset="0"/>
              </a:defRPr>
            </a:lvl5pPr>
            <a:lvl6pPr marL="2525110" indent="-229556" eaLnBrk="0" fontAlgn="base" hangingPunct="0">
              <a:spcBef>
                <a:spcPct val="0"/>
              </a:spcBef>
              <a:spcAft>
                <a:spcPct val="0"/>
              </a:spcAft>
              <a:defRPr>
                <a:solidFill>
                  <a:schemeClr val="tx1"/>
                </a:solidFill>
                <a:latin typeface="Arial" charset="0"/>
              </a:defRPr>
            </a:lvl6pPr>
            <a:lvl7pPr marL="2984220" indent="-229556" eaLnBrk="0" fontAlgn="base" hangingPunct="0">
              <a:spcBef>
                <a:spcPct val="0"/>
              </a:spcBef>
              <a:spcAft>
                <a:spcPct val="0"/>
              </a:spcAft>
              <a:defRPr>
                <a:solidFill>
                  <a:schemeClr val="tx1"/>
                </a:solidFill>
                <a:latin typeface="Arial" charset="0"/>
              </a:defRPr>
            </a:lvl7pPr>
            <a:lvl8pPr marL="3443331" indent="-229556" eaLnBrk="0" fontAlgn="base" hangingPunct="0">
              <a:spcBef>
                <a:spcPct val="0"/>
              </a:spcBef>
              <a:spcAft>
                <a:spcPct val="0"/>
              </a:spcAft>
              <a:defRPr>
                <a:solidFill>
                  <a:schemeClr val="tx1"/>
                </a:solidFill>
                <a:latin typeface="Arial" charset="0"/>
              </a:defRPr>
            </a:lvl8pPr>
            <a:lvl9pPr marL="3902442" indent="-229556"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82EA4D55-2185-4010-A4B6-37285178EDBF}" type="slidenum">
              <a:rPr lang="en-US" smtClean="0"/>
              <a:pPr eaLnBrk="1" fontAlgn="base" hangingPunct="1">
                <a:spcBef>
                  <a:spcPct val="0"/>
                </a:spcBef>
                <a:spcAft>
                  <a:spcPct val="0"/>
                </a:spcAft>
              </a:pPr>
              <a:t>47</a:t>
            </a:fld>
            <a:endParaRPr lang="en-US" smtClean="0"/>
          </a:p>
        </p:txBody>
      </p:sp>
      <p:sp>
        <p:nvSpPr>
          <p:cNvPr id="1075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4" name="Rectangle 3"/>
          <p:cNvSpPr>
            <a:spLocks noGrp="1" noChangeArrowheads="1"/>
          </p:cNvSpPr>
          <p:nvPr>
            <p:ph type="body" idx="1"/>
          </p:nvPr>
        </p:nvSpPr>
        <p:spPr bwMode="auto">
          <a:xfrm>
            <a:off x="935773" y="4422059"/>
            <a:ext cx="5154731" cy="41927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34959035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5427112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9898781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11472737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595136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38275" indent="-283952" eaLnBrk="0" hangingPunct="0">
              <a:defRPr>
                <a:solidFill>
                  <a:schemeClr val="tx1"/>
                </a:solidFill>
                <a:latin typeface="Arial" charset="0"/>
              </a:defRPr>
            </a:lvl2pPr>
            <a:lvl3pPr marL="1135808" indent="-227161" eaLnBrk="0" hangingPunct="0">
              <a:defRPr>
                <a:solidFill>
                  <a:schemeClr val="tx1"/>
                </a:solidFill>
                <a:latin typeface="Arial" charset="0"/>
              </a:defRPr>
            </a:lvl3pPr>
            <a:lvl4pPr marL="1590131" indent="-227161" eaLnBrk="0" hangingPunct="0">
              <a:defRPr>
                <a:solidFill>
                  <a:schemeClr val="tx1"/>
                </a:solidFill>
                <a:latin typeface="Arial" charset="0"/>
              </a:defRPr>
            </a:lvl4pPr>
            <a:lvl5pPr marL="2044453" indent="-227161" eaLnBrk="0" hangingPunct="0">
              <a:defRPr>
                <a:solidFill>
                  <a:schemeClr val="tx1"/>
                </a:solidFill>
                <a:latin typeface="Arial" charset="0"/>
              </a:defRPr>
            </a:lvl5pPr>
            <a:lvl6pPr marL="2498777" indent="-227161" eaLnBrk="0" fontAlgn="base" hangingPunct="0">
              <a:spcBef>
                <a:spcPct val="0"/>
              </a:spcBef>
              <a:spcAft>
                <a:spcPct val="0"/>
              </a:spcAft>
              <a:defRPr>
                <a:solidFill>
                  <a:schemeClr val="tx1"/>
                </a:solidFill>
                <a:latin typeface="Arial" charset="0"/>
              </a:defRPr>
            </a:lvl6pPr>
            <a:lvl7pPr marL="2953100" indent="-227161" eaLnBrk="0" fontAlgn="base" hangingPunct="0">
              <a:spcBef>
                <a:spcPct val="0"/>
              </a:spcBef>
              <a:spcAft>
                <a:spcPct val="0"/>
              </a:spcAft>
              <a:defRPr>
                <a:solidFill>
                  <a:schemeClr val="tx1"/>
                </a:solidFill>
                <a:latin typeface="Arial" charset="0"/>
              </a:defRPr>
            </a:lvl7pPr>
            <a:lvl8pPr marL="3407424" indent="-227161" eaLnBrk="0" fontAlgn="base" hangingPunct="0">
              <a:spcBef>
                <a:spcPct val="0"/>
              </a:spcBef>
              <a:spcAft>
                <a:spcPct val="0"/>
              </a:spcAft>
              <a:defRPr>
                <a:solidFill>
                  <a:schemeClr val="tx1"/>
                </a:solidFill>
                <a:latin typeface="Arial" charset="0"/>
              </a:defRPr>
            </a:lvl8pPr>
            <a:lvl9pPr marL="3861745" indent="-227161"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9F3B9A49-6022-4746-9DBD-E626441725D5}" type="slidenum">
              <a:rPr lang="en-US" smtClean="0"/>
              <a:pPr eaLnBrk="1" fontAlgn="base" hangingPunct="1">
                <a:spcBef>
                  <a:spcPct val="0"/>
                </a:spcBef>
                <a:spcAft>
                  <a:spcPct val="0"/>
                </a:spcAft>
              </a:pPr>
              <a:t>3</a:t>
            </a:fld>
            <a:endParaRPr lang="en-US" smtClean="0"/>
          </a:p>
        </p:txBody>
      </p:sp>
      <p:sp>
        <p:nvSpPr>
          <p:cNvPr id="645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24367008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6056" indent="-286945" eaLnBrk="0" hangingPunct="0">
              <a:defRPr>
                <a:solidFill>
                  <a:schemeClr val="tx1"/>
                </a:solidFill>
                <a:latin typeface="Arial" charset="0"/>
              </a:defRPr>
            </a:lvl2pPr>
            <a:lvl3pPr marL="1147778" indent="-229556" eaLnBrk="0" hangingPunct="0">
              <a:defRPr>
                <a:solidFill>
                  <a:schemeClr val="tx1"/>
                </a:solidFill>
                <a:latin typeface="Arial" charset="0"/>
              </a:defRPr>
            </a:lvl3pPr>
            <a:lvl4pPr marL="1606889" indent="-229556" eaLnBrk="0" hangingPunct="0">
              <a:defRPr>
                <a:solidFill>
                  <a:schemeClr val="tx1"/>
                </a:solidFill>
                <a:latin typeface="Arial" charset="0"/>
              </a:defRPr>
            </a:lvl4pPr>
            <a:lvl5pPr marL="2066000" indent="-229556" eaLnBrk="0" hangingPunct="0">
              <a:defRPr>
                <a:solidFill>
                  <a:schemeClr val="tx1"/>
                </a:solidFill>
                <a:latin typeface="Arial" charset="0"/>
              </a:defRPr>
            </a:lvl5pPr>
            <a:lvl6pPr marL="2525110" indent="-229556" eaLnBrk="0" fontAlgn="base" hangingPunct="0">
              <a:spcBef>
                <a:spcPct val="0"/>
              </a:spcBef>
              <a:spcAft>
                <a:spcPct val="0"/>
              </a:spcAft>
              <a:defRPr>
                <a:solidFill>
                  <a:schemeClr val="tx1"/>
                </a:solidFill>
                <a:latin typeface="Arial" charset="0"/>
              </a:defRPr>
            </a:lvl6pPr>
            <a:lvl7pPr marL="2984220" indent="-229556" eaLnBrk="0" fontAlgn="base" hangingPunct="0">
              <a:spcBef>
                <a:spcPct val="0"/>
              </a:spcBef>
              <a:spcAft>
                <a:spcPct val="0"/>
              </a:spcAft>
              <a:defRPr>
                <a:solidFill>
                  <a:schemeClr val="tx1"/>
                </a:solidFill>
                <a:latin typeface="Arial" charset="0"/>
              </a:defRPr>
            </a:lvl7pPr>
            <a:lvl8pPr marL="3443331" indent="-229556" eaLnBrk="0" fontAlgn="base" hangingPunct="0">
              <a:spcBef>
                <a:spcPct val="0"/>
              </a:spcBef>
              <a:spcAft>
                <a:spcPct val="0"/>
              </a:spcAft>
              <a:defRPr>
                <a:solidFill>
                  <a:schemeClr val="tx1"/>
                </a:solidFill>
                <a:latin typeface="Arial" charset="0"/>
              </a:defRPr>
            </a:lvl8pPr>
            <a:lvl9pPr marL="3902442" indent="-229556"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DCD6249C-ECD9-4E0E-A1FA-BA271974573B}" type="slidenum">
              <a:rPr lang="en-US" smtClean="0"/>
              <a:pPr eaLnBrk="1" fontAlgn="base" hangingPunct="1">
                <a:spcBef>
                  <a:spcPct val="0"/>
                </a:spcBef>
                <a:spcAft>
                  <a:spcPct val="0"/>
                </a:spcAft>
              </a:pPr>
              <a:t>54</a:t>
            </a:fld>
            <a:endParaRPr lang="en-US" smtClean="0"/>
          </a:p>
        </p:txBody>
      </p:sp>
      <p:sp>
        <p:nvSpPr>
          <p:cNvPr id="102403" name="Rectangle 2"/>
          <p:cNvSpPr>
            <a:spLocks noGrp="1" noRot="1" noChangeAspect="1" noChangeArrowheads="1" noTextEdit="1"/>
          </p:cNvSpPr>
          <p:nvPr>
            <p:ph type="sldImg"/>
          </p:nvPr>
        </p:nvSpPr>
        <p:spPr bwMode="auto">
          <a:xfrm>
            <a:off x="1185863" y="698500"/>
            <a:ext cx="4657725" cy="34925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4" name="Rectangle 3"/>
          <p:cNvSpPr>
            <a:spLocks noGrp="1" noChangeArrowheads="1"/>
          </p:cNvSpPr>
          <p:nvPr>
            <p:ph type="body" idx="1"/>
          </p:nvPr>
        </p:nvSpPr>
        <p:spPr bwMode="auto">
          <a:xfrm>
            <a:off x="937372" y="4422059"/>
            <a:ext cx="5151537" cy="419434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4150569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6056" indent="-286945" eaLnBrk="0" hangingPunct="0">
              <a:defRPr>
                <a:solidFill>
                  <a:schemeClr val="tx1"/>
                </a:solidFill>
                <a:latin typeface="Arial" charset="0"/>
              </a:defRPr>
            </a:lvl2pPr>
            <a:lvl3pPr marL="1147778" indent="-229556" eaLnBrk="0" hangingPunct="0">
              <a:defRPr>
                <a:solidFill>
                  <a:schemeClr val="tx1"/>
                </a:solidFill>
                <a:latin typeface="Arial" charset="0"/>
              </a:defRPr>
            </a:lvl3pPr>
            <a:lvl4pPr marL="1606889" indent="-229556" eaLnBrk="0" hangingPunct="0">
              <a:defRPr>
                <a:solidFill>
                  <a:schemeClr val="tx1"/>
                </a:solidFill>
                <a:latin typeface="Arial" charset="0"/>
              </a:defRPr>
            </a:lvl4pPr>
            <a:lvl5pPr marL="2066000" indent="-229556" eaLnBrk="0" hangingPunct="0">
              <a:defRPr>
                <a:solidFill>
                  <a:schemeClr val="tx1"/>
                </a:solidFill>
                <a:latin typeface="Arial" charset="0"/>
              </a:defRPr>
            </a:lvl5pPr>
            <a:lvl6pPr marL="2525110" indent="-229556" eaLnBrk="0" fontAlgn="base" hangingPunct="0">
              <a:spcBef>
                <a:spcPct val="0"/>
              </a:spcBef>
              <a:spcAft>
                <a:spcPct val="0"/>
              </a:spcAft>
              <a:defRPr>
                <a:solidFill>
                  <a:schemeClr val="tx1"/>
                </a:solidFill>
                <a:latin typeface="Arial" charset="0"/>
              </a:defRPr>
            </a:lvl6pPr>
            <a:lvl7pPr marL="2984220" indent="-229556" eaLnBrk="0" fontAlgn="base" hangingPunct="0">
              <a:spcBef>
                <a:spcPct val="0"/>
              </a:spcBef>
              <a:spcAft>
                <a:spcPct val="0"/>
              </a:spcAft>
              <a:defRPr>
                <a:solidFill>
                  <a:schemeClr val="tx1"/>
                </a:solidFill>
                <a:latin typeface="Arial" charset="0"/>
              </a:defRPr>
            </a:lvl7pPr>
            <a:lvl8pPr marL="3443331" indent="-229556" eaLnBrk="0" fontAlgn="base" hangingPunct="0">
              <a:spcBef>
                <a:spcPct val="0"/>
              </a:spcBef>
              <a:spcAft>
                <a:spcPct val="0"/>
              </a:spcAft>
              <a:defRPr>
                <a:solidFill>
                  <a:schemeClr val="tx1"/>
                </a:solidFill>
                <a:latin typeface="Arial" charset="0"/>
              </a:defRPr>
            </a:lvl8pPr>
            <a:lvl9pPr marL="3902442" indent="-229556"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BAF8605C-FDFA-4A30-AEB4-79D154445ED4}" type="slidenum">
              <a:rPr lang="en-US" smtClean="0"/>
              <a:pPr eaLnBrk="1" fontAlgn="base" hangingPunct="1">
                <a:spcBef>
                  <a:spcPct val="0"/>
                </a:spcBef>
                <a:spcAft>
                  <a:spcPct val="0"/>
                </a:spcAft>
              </a:pPr>
              <a:t>4</a:t>
            </a:fld>
            <a:endParaRPr lang="en-US" smtClean="0"/>
          </a:p>
        </p:txBody>
      </p:sp>
      <p:sp>
        <p:nvSpPr>
          <p:cNvPr id="7680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116636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6056" indent="-286945" eaLnBrk="0" hangingPunct="0">
              <a:defRPr>
                <a:solidFill>
                  <a:schemeClr val="tx1"/>
                </a:solidFill>
                <a:latin typeface="Arial" charset="0"/>
              </a:defRPr>
            </a:lvl2pPr>
            <a:lvl3pPr marL="1147778" indent="-229556" eaLnBrk="0" hangingPunct="0">
              <a:defRPr>
                <a:solidFill>
                  <a:schemeClr val="tx1"/>
                </a:solidFill>
                <a:latin typeface="Arial" charset="0"/>
              </a:defRPr>
            </a:lvl3pPr>
            <a:lvl4pPr marL="1606889" indent="-229556" eaLnBrk="0" hangingPunct="0">
              <a:defRPr>
                <a:solidFill>
                  <a:schemeClr val="tx1"/>
                </a:solidFill>
                <a:latin typeface="Arial" charset="0"/>
              </a:defRPr>
            </a:lvl4pPr>
            <a:lvl5pPr marL="2066000" indent="-229556" eaLnBrk="0" hangingPunct="0">
              <a:defRPr>
                <a:solidFill>
                  <a:schemeClr val="tx1"/>
                </a:solidFill>
                <a:latin typeface="Arial" charset="0"/>
              </a:defRPr>
            </a:lvl5pPr>
            <a:lvl6pPr marL="2525110" indent="-229556" eaLnBrk="0" fontAlgn="base" hangingPunct="0">
              <a:spcBef>
                <a:spcPct val="0"/>
              </a:spcBef>
              <a:spcAft>
                <a:spcPct val="0"/>
              </a:spcAft>
              <a:defRPr>
                <a:solidFill>
                  <a:schemeClr val="tx1"/>
                </a:solidFill>
                <a:latin typeface="Arial" charset="0"/>
              </a:defRPr>
            </a:lvl6pPr>
            <a:lvl7pPr marL="2984220" indent="-229556" eaLnBrk="0" fontAlgn="base" hangingPunct="0">
              <a:spcBef>
                <a:spcPct val="0"/>
              </a:spcBef>
              <a:spcAft>
                <a:spcPct val="0"/>
              </a:spcAft>
              <a:defRPr>
                <a:solidFill>
                  <a:schemeClr val="tx1"/>
                </a:solidFill>
                <a:latin typeface="Arial" charset="0"/>
              </a:defRPr>
            </a:lvl7pPr>
            <a:lvl8pPr marL="3443331" indent="-229556" eaLnBrk="0" fontAlgn="base" hangingPunct="0">
              <a:spcBef>
                <a:spcPct val="0"/>
              </a:spcBef>
              <a:spcAft>
                <a:spcPct val="0"/>
              </a:spcAft>
              <a:defRPr>
                <a:solidFill>
                  <a:schemeClr val="tx1"/>
                </a:solidFill>
                <a:latin typeface="Arial" charset="0"/>
              </a:defRPr>
            </a:lvl8pPr>
            <a:lvl9pPr marL="3902442" indent="-229556"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68E1C2A8-E316-450F-9A97-DA7F788477F0}" type="slidenum">
              <a:rPr lang="en-US" smtClean="0"/>
              <a:pPr eaLnBrk="1" fontAlgn="base" hangingPunct="1">
                <a:spcBef>
                  <a:spcPct val="0"/>
                </a:spcBef>
                <a:spcAft>
                  <a:spcPct val="0"/>
                </a:spcAft>
              </a:pPr>
              <a:t>5</a:t>
            </a:fld>
            <a:endParaRPr lang="en-US" smtClean="0"/>
          </a:p>
        </p:txBody>
      </p:sp>
      <p:sp>
        <p:nvSpPr>
          <p:cNvPr id="7782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5744194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6035" indent="-286938" eaLnBrk="0" hangingPunct="0">
              <a:defRPr>
                <a:solidFill>
                  <a:schemeClr val="tx1"/>
                </a:solidFill>
                <a:latin typeface="Arial" charset="0"/>
              </a:defRPr>
            </a:lvl2pPr>
            <a:lvl3pPr marL="1147747" indent="-229550" eaLnBrk="0" hangingPunct="0">
              <a:defRPr>
                <a:solidFill>
                  <a:schemeClr val="tx1"/>
                </a:solidFill>
                <a:latin typeface="Arial" charset="0"/>
              </a:defRPr>
            </a:lvl3pPr>
            <a:lvl4pPr marL="1606848" indent="-229550" eaLnBrk="0" hangingPunct="0">
              <a:defRPr>
                <a:solidFill>
                  <a:schemeClr val="tx1"/>
                </a:solidFill>
                <a:latin typeface="Arial" charset="0"/>
              </a:defRPr>
            </a:lvl4pPr>
            <a:lvl5pPr marL="2065945" indent="-229550" eaLnBrk="0" hangingPunct="0">
              <a:defRPr>
                <a:solidFill>
                  <a:schemeClr val="tx1"/>
                </a:solidFill>
                <a:latin typeface="Arial" charset="0"/>
              </a:defRPr>
            </a:lvl5pPr>
            <a:lvl6pPr marL="2525044" indent="-229550" eaLnBrk="0" fontAlgn="base" hangingPunct="0">
              <a:spcBef>
                <a:spcPct val="0"/>
              </a:spcBef>
              <a:spcAft>
                <a:spcPct val="0"/>
              </a:spcAft>
              <a:defRPr>
                <a:solidFill>
                  <a:schemeClr val="tx1"/>
                </a:solidFill>
                <a:latin typeface="Arial" charset="0"/>
              </a:defRPr>
            </a:lvl6pPr>
            <a:lvl7pPr marL="2984143" indent="-229550" eaLnBrk="0" fontAlgn="base" hangingPunct="0">
              <a:spcBef>
                <a:spcPct val="0"/>
              </a:spcBef>
              <a:spcAft>
                <a:spcPct val="0"/>
              </a:spcAft>
              <a:defRPr>
                <a:solidFill>
                  <a:schemeClr val="tx1"/>
                </a:solidFill>
                <a:latin typeface="Arial" charset="0"/>
              </a:defRPr>
            </a:lvl7pPr>
            <a:lvl8pPr marL="3443241" indent="-229550" eaLnBrk="0" fontAlgn="base" hangingPunct="0">
              <a:spcBef>
                <a:spcPct val="0"/>
              </a:spcBef>
              <a:spcAft>
                <a:spcPct val="0"/>
              </a:spcAft>
              <a:defRPr>
                <a:solidFill>
                  <a:schemeClr val="tx1"/>
                </a:solidFill>
                <a:latin typeface="Arial" charset="0"/>
              </a:defRPr>
            </a:lvl8pPr>
            <a:lvl9pPr marL="3902340" indent="-22955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F4BBC031-D0DE-47EA-B6B2-18BFC98F8E3C}" type="slidenum">
              <a:rPr lang="en-US" smtClean="0"/>
              <a:pPr eaLnBrk="1" fontAlgn="base" hangingPunct="1">
                <a:spcBef>
                  <a:spcPct val="0"/>
                </a:spcBef>
                <a:spcAft>
                  <a:spcPct val="0"/>
                </a:spcAft>
              </a:pPr>
              <a:t>6</a:t>
            </a:fld>
            <a:endParaRPr lang="en-US" smtClean="0"/>
          </a:p>
        </p:txBody>
      </p:sp>
      <p:sp>
        <p:nvSpPr>
          <p:cNvPr id="798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Tree>
    <p:extLst>
      <p:ext uri="{BB962C8B-B14F-4D97-AF65-F5344CB8AC3E}">
        <p14:creationId xmlns:p14="http://schemas.microsoft.com/office/powerpoint/2010/main" val="9498618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6035" indent="-286938" eaLnBrk="0" hangingPunct="0">
              <a:defRPr>
                <a:solidFill>
                  <a:schemeClr val="tx1"/>
                </a:solidFill>
                <a:latin typeface="Arial" charset="0"/>
              </a:defRPr>
            </a:lvl2pPr>
            <a:lvl3pPr marL="1147747" indent="-229550" eaLnBrk="0" hangingPunct="0">
              <a:defRPr>
                <a:solidFill>
                  <a:schemeClr val="tx1"/>
                </a:solidFill>
                <a:latin typeface="Arial" charset="0"/>
              </a:defRPr>
            </a:lvl3pPr>
            <a:lvl4pPr marL="1606848" indent="-229550" eaLnBrk="0" hangingPunct="0">
              <a:defRPr>
                <a:solidFill>
                  <a:schemeClr val="tx1"/>
                </a:solidFill>
                <a:latin typeface="Arial" charset="0"/>
              </a:defRPr>
            </a:lvl4pPr>
            <a:lvl5pPr marL="2065945" indent="-229550" eaLnBrk="0" hangingPunct="0">
              <a:defRPr>
                <a:solidFill>
                  <a:schemeClr val="tx1"/>
                </a:solidFill>
                <a:latin typeface="Arial" charset="0"/>
              </a:defRPr>
            </a:lvl5pPr>
            <a:lvl6pPr marL="2525044" indent="-229550" eaLnBrk="0" fontAlgn="base" hangingPunct="0">
              <a:spcBef>
                <a:spcPct val="0"/>
              </a:spcBef>
              <a:spcAft>
                <a:spcPct val="0"/>
              </a:spcAft>
              <a:defRPr>
                <a:solidFill>
                  <a:schemeClr val="tx1"/>
                </a:solidFill>
                <a:latin typeface="Arial" charset="0"/>
              </a:defRPr>
            </a:lvl6pPr>
            <a:lvl7pPr marL="2984143" indent="-229550" eaLnBrk="0" fontAlgn="base" hangingPunct="0">
              <a:spcBef>
                <a:spcPct val="0"/>
              </a:spcBef>
              <a:spcAft>
                <a:spcPct val="0"/>
              </a:spcAft>
              <a:defRPr>
                <a:solidFill>
                  <a:schemeClr val="tx1"/>
                </a:solidFill>
                <a:latin typeface="Arial" charset="0"/>
              </a:defRPr>
            </a:lvl7pPr>
            <a:lvl8pPr marL="3443241" indent="-229550" eaLnBrk="0" fontAlgn="base" hangingPunct="0">
              <a:spcBef>
                <a:spcPct val="0"/>
              </a:spcBef>
              <a:spcAft>
                <a:spcPct val="0"/>
              </a:spcAft>
              <a:defRPr>
                <a:solidFill>
                  <a:schemeClr val="tx1"/>
                </a:solidFill>
                <a:latin typeface="Arial" charset="0"/>
              </a:defRPr>
            </a:lvl8pPr>
            <a:lvl9pPr marL="3902340" indent="-22955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032F8BC6-0004-4FFD-8928-4F2EA75B1507}" type="slidenum">
              <a:rPr lang="en-US" smtClean="0"/>
              <a:pPr eaLnBrk="1" fontAlgn="base" hangingPunct="1">
                <a:spcBef>
                  <a:spcPct val="0"/>
                </a:spcBef>
                <a:spcAft>
                  <a:spcPct val="0"/>
                </a:spcAft>
              </a:pPr>
              <a:t>7</a:t>
            </a:fld>
            <a:endParaRPr lang="en-US" smtClean="0"/>
          </a:p>
        </p:txBody>
      </p:sp>
      <p:sp>
        <p:nvSpPr>
          <p:cNvPr id="8089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90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41142299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6056" indent="-286945" eaLnBrk="0" hangingPunct="0">
              <a:defRPr>
                <a:solidFill>
                  <a:schemeClr val="tx1"/>
                </a:solidFill>
                <a:latin typeface="Arial" charset="0"/>
              </a:defRPr>
            </a:lvl2pPr>
            <a:lvl3pPr marL="1147778" indent="-229556" eaLnBrk="0" hangingPunct="0">
              <a:defRPr>
                <a:solidFill>
                  <a:schemeClr val="tx1"/>
                </a:solidFill>
                <a:latin typeface="Arial" charset="0"/>
              </a:defRPr>
            </a:lvl3pPr>
            <a:lvl4pPr marL="1606889" indent="-229556" eaLnBrk="0" hangingPunct="0">
              <a:defRPr>
                <a:solidFill>
                  <a:schemeClr val="tx1"/>
                </a:solidFill>
                <a:latin typeface="Arial" charset="0"/>
              </a:defRPr>
            </a:lvl4pPr>
            <a:lvl5pPr marL="2066000" indent="-229556" eaLnBrk="0" hangingPunct="0">
              <a:defRPr>
                <a:solidFill>
                  <a:schemeClr val="tx1"/>
                </a:solidFill>
                <a:latin typeface="Arial" charset="0"/>
              </a:defRPr>
            </a:lvl5pPr>
            <a:lvl6pPr marL="2525110" indent="-229556" eaLnBrk="0" fontAlgn="base" hangingPunct="0">
              <a:spcBef>
                <a:spcPct val="0"/>
              </a:spcBef>
              <a:spcAft>
                <a:spcPct val="0"/>
              </a:spcAft>
              <a:defRPr>
                <a:solidFill>
                  <a:schemeClr val="tx1"/>
                </a:solidFill>
                <a:latin typeface="Arial" charset="0"/>
              </a:defRPr>
            </a:lvl6pPr>
            <a:lvl7pPr marL="2984220" indent="-229556" eaLnBrk="0" fontAlgn="base" hangingPunct="0">
              <a:spcBef>
                <a:spcPct val="0"/>
              </a:spcBef>
              <a:spcAft>
                <a:spcPct val="0"/>
              </a:spcAft>
              <a:defRPr>
                <a:solidFill>
                  <a:schemeClr val="tx1"/>
                </a:solidFill>
                <a:latin typeface="Arial" charset="0"/>
              </a:defRPr>
            </a:lvl7pPr>
            <a:lvl8pPr marL="3443331" indent="-229556" eaLnBrk="0" fontAlgn="base" hangingPunct="0">
              <a:spcBef>
                <a:spcPct val="0"/>
              </a:spcBef>
              <a:spcAft>
                <a:spcPct val="0"/>
              </a:spcAft>
              <a:defRPr>
                <a:solidFill>
                  <a:schemeClr val="tx1"/>
                </a:solidFill>
                <a:latin typeface="Arial" charset="0"/>
              </a:defRPr>
            </a:lvl8pPr>
            <a:lvl9pPr marL="3902442" indent="-229556"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7906F20E-5DF9-494C-979F-78C5590A4CCB}" type="slidenum">
              <a:rPr lang="en-US" smtClean="0"/>
              <a:pPr eaLnBrk="1" fontAlgn="base" hangingPunct="1">
                <a:spcBef>
                  <a:spcPct val="0"/>
                </a:spcBef>
                <a:spcAft>
                  <a:spcPct val="0"/>
                </a:spcAft>
              </a:pPr>
              <a:t>8</a:t>
            </a:fld>
            <a:endParaRPr lang="en-US" smtClean="0"/>
          </a:p>
        </p:txBody>
      </p:sp>
      <p:sp>
        <p:nvSpPr>
          <p:cNvPr id="819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val="186386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829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6056" indent="-286945" eaLnBrk="0" hangingPunct="0">
              <a:defRPr>
                <a:solidFill>
                  <a:schemeClr val="tx1"/>
                </a:solidFill>
                <a:latin typeface="Arial" charset="0"/>
              </a:defRPr>
            </a:lvl2pPr>
            <a:lvl3pPr marL="1147778" indent="-229556" eaLnBrk="0" hangingPunct="0">
              <a:defRPr>
                <a:solidFill>
                  <a:schemeClr val="tx1"/>
                </a:solidFill>
                <a:latin typeface="Arial" charset="0"/>
              </a:defRPr>
            </a:lvl3pPr>
            <a:lvl4pPr marL="1606889" indent="-229556" eaLnBrk="0" hangingPunct="0">
              <a:defRPr>
                <a:solidFill>
                  <a:schemeClr val="tx1"/>
                </a:solidFill>
                <a:latin typeface="Arial" charset="0"/>
              </a:defRPr>
            </a:lvl4pPr>
            <a:lvl5pPr marL="2066000" indent="-229556" eaLnBrk="0" hangingPunct="0">
              <a:defRPr>
                <a:solidFill>
                  <a:schemeClr val="tx1"/>
                </a:solidFill>
                <a:latin typeface="Arial" charset="0"/>
              </a:defRPr>
            </a:lvl5pPr>
            <a:lvl6pPr marL="2525110" indent="-229556" eaLnBrk="0" fontAlgn="base" hangingPunct="0">
              <a:spcBef>
                <a:spcPct val="0"/>
              </a:spcBef>
              <a:spcAft>
                <a:spcPct val="0"/>
              </a:spcAft>
              <a:defRPr>
                <a:solidFill>
                  <a:schemeClr val="tx1"/>
                </a:solidFill>
                <a:latin typeface="Arial" charset="0"/>
              </a:defRPr>
            </a:lvl6pPr>
            <a:lvl7pPr marL="2984220" indent="-229556" eaLnBrk="0" fontAlgn="base" hangingPunct="0">
              <a:spcBef>
                <a:spcPct val="0"/>
              </a:spcBef>
              <a:spcAft>
                <a:spcPct val="0"/>
              </a:spcAft>
              <a:defRPr>
                <a:solidFill>
                  <a:schemeClr val="tx1"/>
                </a:solidFill>
                <a:latin typeface="Arial" charset="0"/>
              </a:defRPr>
            </a:lvl7pPr>
            <a:lvl8pPr marL="3443331" indent="-229556" eaLnBrk="0" fontAlgn="base" hangingPunct="0">
              <a:spcBef>
                <a:spcPct val="0"/>
              </a:spcBef>
              <a:spcAft>
                <a:spcPct val="0"/>
              </a:spcAft>
              <a:defRPr>
                <a:solidFill>
                  <a:schemeClr val="tx1"/>
                </a:solidFill>
                <a:latin typeface="Arial" charset="0"/>
              </a:defRPr>
            </a:lvl8pPr>
            <a:lvl9pPr marL="3902442" indent="-229556"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B1838C30-1868-4053-A2CC-382FE0B6759E}" type="slidenum">
              <a:rPr lang="en-US" smtClean="0"/>
              <a:pPr eaLnBrk="1" fontAlgn="base" hangingPunct="1">
                <a:spcBef>
                  <a:spcPct val="0"/>
                </a:spcBef>
                <a:spcAft>
                  <a:spcPct val="0"/>
                </a:spcAft>
              </a:pPr>
              <a:t>9</a:t>
            </a:fld>
            <a:endParaRPr lang="en-US" smtClean="0"/>
          </a:p>
        </p:txBody>
      </p:sp>
    </p:spTree>
    <p:extLst>
      <p:ext uri="{BB962C8B-B14F-4D97-AF65-F5344CB8AC3E}">
        <p14:creationId xmlns:p14="http://schemas.microsoft.com/office/powerpoint/2010/main" val="598690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490837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18D6ADDC-4987-4958-AEA9-6E78BABF6310}" type="datetimeFigureOut">
              <a:rPr lang="en-US"/>
              <a:pPr/>
              <a:t>11/29/2017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8805837-D933-4FB5-9CB8-F2E1CD5DC4DC}" type="slidenum">
              <a:rPr lang="en-US"/>
              <a:pPr/>
              <a:t>‹#›</a:t>
            </a:fld>
            <a:endParaRPr lang="en-US"/>
          </a:p>
        </p:txBody>
      </p:sp>
    </p:spTree>
    <p:extLst>
      <p:ext uri="{BB962C8B-B14F-4D97-AF65-F5344CB8AC3E}">
        <p14:creationId xmlns:p14="http://schemas.microsoft.com/office/powerpoint/2010/main" val="3236169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41720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16402940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15439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15439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98316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1078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4847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45490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2928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65657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4405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07852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F0A4D032-359D-4260-A6A9-C16B50ABA6D2}" type="datetimeFigureOut">
              <a:rPr lang="en-US"/>
              <a:pPr/>
              <a:t>11/29/2017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633C474-3322-4E10-9AA3-11E42085AD3B}" type="slidenum">
              <a:rPr lang="en-US"/>
              <a:pPr/>
              <a:t>‹#›</a:t>
            </a:fld>
            <a:endParaRPr lang="en-US"/>
          </a:p>
        </p:txBody>
      </p:sp>
    </p:spTree>
    <p:extLst>
      <p:ext uri="{BB962C8B-B14F-4D97-AF65-F5344CB8AC3E}">
        <p14:creationId xmlns:p14="http://schemas.microsoft.com/office/powerpoint/2010/main" val="1201597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4" descr="Wave+ANRLogo_basic.jpg"/>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295275" y="5807075"/>
            <a:ext cx="8851900" cy="94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457200" y="1600200"/>
            <a:ext cx="8229600"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Lst>
  <p:txStyles>
    <p:titleStyle>
      <a:lvl1pPr algn="ctr" defTabSz="457200" rtl="0" eaLnBrk="1" fontAlgn="base" hangingPunct="1">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pitchFamily="34" charset="0"/>
        <a:buChar char="•"/>
        <a:defRPr sz="3200" kern="1200">
          <a:solidFill>
            <a:schemeClr val="tx1"/>
          </a:solidFill>
          <a:latin typeface="+mn-lt"/>
          <a:ea typeface="MS PGothic" pitchFamily="34" charset="-128"/>
          <a:cs typeface="ＭＳ Ｐゴシック" charset="0"/>
        </a:defRPr>
      </a:lvl1pPr>
      <a:lvl2pPr marL="742950" indent="-285750" algn="l" defTabSz="457200" rtl="0" eaLnBrk="1" fontAlgn="base" hangingPunct="1">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F002B1D9-70A4-4029-8C67-EDD37D3EC4EC}" type="datetimeFigureOut">
              <a:rPr lang="en-US"/>
              <a:pPr/>
              <a:t>11/29/2017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Calibri" charset="0"/>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DAE84CF9-CC4A-420E-A21C-4CB7B0C8359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11" r:id="rId1"/>
    <p:sldLayoutId id="2147483712" r:id="rId2"/>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ucanr.edu/academicpersonnel"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ucanr.edu/academicpersonne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ucanr.edu/academicpersonnel" TargetMode="External"/><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6.xml"/><Relationship Id="rId1" Type="http://schemas.openxmlformats.org/officeDocument/2006/relationships/tags" Target="../tags/tag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3" Type="http://schemas.openxmlformats.org/officeDocument/2006/relationships/hyperlink" Target="mailto:cagreer@ucanr.edu" TargetMode="External"/><Relationship Id="rId2" Type="http://schemas.openxmlformats.org/officeDocument/2006/relationships/hyperlink" Target="mailto:pdtise@ucanr.edu" TargetMode="External"/><Relationship Id="rId1" Type="http://schemas.openxmlformats.org/officeDocument/2006/relationships/slideLayout" Target="../slideLayouts/slideLayout6.xml"/><Relationship Id="rId4" Type="http://schemas.openxmlformats.org/officeDocument/2006/relationships/hyperlink" Target="http://ucanr.edu/academicpersonnel" TargetMode="External"/></Relationships>
</file>

<file path=ppt/slides/_rels/slide5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30641" y="3912473"/>
            <a:ext cx="6096001" cy="1752600"/>
          </a:xfrm>
        </p:spPr>
        <p:txBody>
          <a:bodyPr/>
          <a:lstStyle/>
          <a:p>
            <a:pPr marL="0" indent="0" algn="ctr" eaLnBrk="1" hangingPunct="1">
              <a:buFont typeface="Arial" charset="0"/>
              <a:buNone/>
            </a:pPr>
            <a:r>
              <a:rPr lang="en-US" b="1" dirty="0" smtClean="0">
                <a:solidFill>
                  <a:srgbClr val="FFC000"/>
                </a:solidFill>
              </a:rPr>
              <a:t>November 29, 2017</a:t>
            </a:r>
          </a:p>
        </p:txBody>
      </p:sp>
      <p:sp>
        <p:nvSpPr>
          <p:cNvPr id="2050" name="Rectangle 2"/>
          <p:cNvSpPr>
            <a:spLocks noGrp="1" noChangeArrowheads="1"/>
          </p:cNvSpPr>
          <p:nvPr>
            <p:ph type="ctrTitle" idx="4294967295"/>
          </p:nvPr>
        </p:nvSpPr>
        <p:spPr>
          <a:xfrm>
            <a:off x="1181588" y="714700"/>
            <a:ext cx="6829926" cy="2990850"/>
          </a:xfrm>
        </p:spPr>
        <p:txBody>
          <a:bodyPr rtlCol="0">
            <a:normAutofit/>
          </a:bodyPr>
          <a:lstStyle/>
          <a:p>
            <a:pPr eaLnBrk="1" fontAlgn="auto" hangingPunct="1">
              <a:spcAft>
                <a:spcPts val="0"/>
              </a:spcAft>
              <a:defRPr/>
            </a:pPr>
            <a:r>
              <a:rPr lang="en-US" sz="5400" b="1" i="1" dirty="0" smtClean="0">
                <a:solidFill>
                  <a:schemeClr val="tx2"/>
                </a:solidFill>
              </a:rPr>
              <a:t>Upper Level Merit</a:t>
            </a:r>
            <a:r>
              <a:rPr lang="en-US" sz="4000" dirty="0" smtClean="0"/>
              <a:t/>
            </a:r>
            <a:br>
              <a:rPr lang="en-US" sz="4000" dirty="0" smtClean="0"/>
            </a:br>
            <a:r>
              <a:rPr lang="en-US" sz="4000" dirty="0" smtClean="0"/>
              <a:t/>
            </a:r>
            <a:br>
              <a:rPr lang="en-US" sz="4000" dirty="0" smtClean="0"/>
            </a:br>
            <a:r>
              <a:rPr lang="en-US" sz="3600" dirty="0" smtClean="0"/>
              <a:t>Training for </a:t>
            </a:r>
            <a:br>
              <a:rPr lang="en-US" sz="3600" dirty="0" smtClean="0"/>
            </a:br>
            <a:r>
              <a:rPr lang="en-US" sz="3600" dirty="0" smtClean="0"/>
              <a:t>Full Title Step VII to Above Scale</a:t>
            </a:r>
            <a:endParaRPr lang="en-US" sz="4000" dirty="0" smtClean="0"/>
          </a:p>
        </p:txBody>
      </p:sp>
    </p:spTree>
    <p:extLst>
      <p:ext uri="{BB962C8B-B14F-4D97-AF65-F5344CB8AC3E}">
        <p14:creationId xmlns:p14="http://schemas.microsoft.com/office/powerpoint/2010/main" val="13881793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960119" y="-31530"/>
            <a:ext cx="7284721" cy="1143000"/>
          </a:xfrm>
        </p:spPr>
        <p:txBody>
          <a:bodyPr/>
          <a:lstStyle/>
          <a:p>
            <a:pPr eaLnBrk="1" hangingPunct="1"/>
            <a:r>
              <a:rPr lang="en-US" sz="3600" dirty="0">
                <a:solidFill>
                  <a:schemeClr val="tx2"/>
                </a:solidFill>
                <a:ea typeface="ＭＳ Ｐゴシック"/>
                <a:cs typeface="ＭＳ Ｐゴシック"/>
              </a:rPr>
              <a:t>AAC Personnel Committee </a:t>
            </a:r>
          </a:p>
        </p:txBody>
      </p:sp>
      <p:sp>
        <p:nvSpPr>
          <p:cNvPr id="7171" name="Rectangle 3"/>
          <p:cNvSpPr>
            <a:spLocks noGrp="1" noChangeArrowheads="1"/>
          </p:cNvSpPr>
          <p:nvPr>
            <p:ph type="body" idx="4294967295"/>
          </p:nvPr>
        </p:nvSpPr>
        <p:spPr>
          <a:xfrm>
            <a:off x="451693" y="980502"/>
            <a:ext cx="8615190" cy="5029200"/>
          </a:xfrm>
        </p:spPr>
        <p:txBody>
          <a:bodyPr/>
          <a:lstStyle/>
          <a:p>
            <a:pPr>
              <a:lnSpc>
                <a:spcPct val="90000"/>
              </a:lnSpc>
              <a:spcBef>
                <a:spcPct val="50000"/>
              </a:spcBef>
            </a:pPr>
            <a:r>
              <a:rPr lang="en-US" sz="2400" dirty="0" smtClean="0"/>
              <a:t>Work with UC ANR Academic HR Office to coordinate the academic merit &amp; promotion process. </a:t>
            </a:r>
          </a:p>
          <a:p>
            <a:pPr>
              <a:lnSpc>
                <a:spcPct val="90000"/>
              </a:lnSpc>
              <a:spcBef>
                <a:spcPct val="50000"/>
              </a:spcBef>
            </a:pPr>
            <a:r>
              <a:rPr lang="en-US" sz="2400" dirty="0" smtClean="0"/>
              <a:t>Assures process is fair and understandable.</a:t>
            </a:r>
          </a:p>
          <a:p>
            <a:pPr>
              <a:lnSpc>
                <a:spcPct val="90000"/>
              </a:lnSpc>
              <a:spcBef>
                <a:spcPct val="50000"/>
              </a:spcBef>
            </a:pPr>
            <a:r>
              <a:rPr lang="en-US" sz="2400" dirty="0" smtClean="0"/>
              <a:t>Facilitates training with UC ANR AHR. </a:t>
            </a:r>
          </a:p>
          <a:p>
            <a:pPr>
              <a:lnSpc>
                <a:spcPct val="90000"/>
              </a:lnSpc>
              <a:spcBef>
                <a:spcPct val="50000"/>
              </a:spcBef>
            </a:pPr>
            <a:r>
              <a:rPr lang="en-US" sz="2400" dirty="0" smtClean="0"/>
              <a:t>Recommends nominations for Ad hoc review committees.</a:t>
            </a:r>
          </a:p>
          <a:p>
            <a:pPr>
              <a:lnSpc>
                <a:spcPct val="90000"/>
              </a:lnSpc>
              <a:spcBef>
                <a:spcPct val="50000"/>
              </a:spcBef>
            </a:pPr>
            <a:r>
              <a:rPr lang="en-US" sz="2400" dirty="0" smtClean="0"/>
              <a:t>Provides Ad hoc committee chair training.</a:t>
            </a:r>
          </a:p>
          <a:p>
            <a:pPr>
              <a:lnSpc>
                <a:spcPct val="90000"/>
              </a:lnSpc>
              <a:spcBef>
                <a:spcPct val="50000"/>
              </a:spcBef>
            </a:pPr>
            <a:r>
              <a:rPr lang="en-US" sz="2400" dirty="0" smtClean="0"/>
              <a:t>Reviews Ad hoc committee reports</a:t>
            </a:r>
            <a:r>
              <a:rPr lang="en-US" sz="2400" i="1" dirty="0" smtClean="0"/>
              <a:t> </a:t>
            </a:r>
            <a:r>
              <a:rPr lang="en-US" sz="2400" dirty="0" smtClean="0"/>
              <a:t>for constructive, mentoring advice that helps an academic improve in the future.</a:t>
            </a:r>
          </a:p>
          <a:p>
            <a:pPr>
              <a:lnSpc>
                <a:spcPct val="90000"/>
              </a:lnSpc>
              <a:spcBef>
                <a:spcPct val="50000"/>
              </a:spcBef>
            </a:pPr>
            <a:r>
              <a:rPr lang="en-US" sz="2400" dirty="0" smtClean="0"/>
              <a:t>Reviews all negative recommendations on cases reviewed by PRC before being sent to AVP.</a:t>
            </a:r>
          </a:p>
          <a:p>
            <a:pPr>
              <a:lnSpc>
                <a:spcPct val="90000"/>
              </a:lnSpc>
              <a:spcBef>
                <a:spcPct val="50000"/>
              </a:spcBef>
            </a:pPr>
            <a:endParaRPr lang="en-US" sz="2400" dirty="0" smtClean="0"/>
          </a:p>
        </p:txBody>
      </p:sp>
    </p:spTree>
    <p:extLst>
      <p:ext uri="{BB962C8B-B14F-4D97-AF65-F5344CB8AC3E}">
        <p14:creationId xmlns:p14="http://schemas.microsoft.com/office/powerpoint/2010/main" val="5933763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idx="4294967295"/>
          </p:nvPr>
        </p:nvSpPr>
        <p:spPr>
          <a:xfrm>
            <a:off x="823913" y="4510359"/>
            <a:ext cx="7615007" cy="1249856"/>
          </a:xfrm>
        </p:spPr>
        <p:txBody>
          <a:bodyPr rtlCol="0">
            <a:normAutofit fontScale="90000"/>
          </a:bodyPr>
          <a:lstStyle/>
          <a:p>
            <a:pPr algn="l" fontAlgn="auto">
              <a:spcAft>
                <a:spcPts val="1200"/>
              </a:spcAft>
              <a:defRPr/>
            </a:pPr>
            <a:r>
              <a:rPr lang="en-US" sz="2400" dirty="0" smtClean="0"/>
              <a:t/>
            </a:r>
            <a:br>
              <a:rPr lang="en-US" sz="2400" dirty="0" smtClean="0"/>
            </a:br>
            <a:r>
              <a:rPr lang="en-US" sz="2000" b="1" dirty="0" smtClean="0"/>
              <a:t>For Candidates in SSPs</a:t>
            </a:r>
            <a:r>
              <a:rPr lang="en-US" sz="2000" dirty="0" smtClean="0"/>
              <a:t>, the SSP Director will provide an evaluation in addition to the CDs.  For example, Directors for the following SSPs:  IPM, MG, YFC (NFCS, 4-H).</a:t>
            </a:r>
            <a:br>
              <a:rPr lang="en-US" sz="2000" dirty="0" smtClean="0"/>
            </a:br>
            <a:r>
              <a:rPr lang="en-US" sz="2000" dirty="0" smtClean="0"/>
              <a:t>*Including County Directors</a:t>
            </a:r>
          </a:p>
        </p:txBody>
      </p:sp>
      <p:sp>
        <p:nvSpPr>
          <p:cNvPr id="12" name="Rectangle 2"/>
          <p:cNvSpPr txBox="1">
            <a:spLocks noChangeArrowheads="1"/>
          </p:cNvSpPr>
          <p:nvPr/>
        </p:nvSpPr>
        <p:spPr bwMode="auto">
          <a:xfrm>
            <a:off x="945100" y="292157"/>
            <a:ext cx="725507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lvl1pPr algn="ctr" defTabSz="457200" rtl="0" eaLnBrk="1" fontAlgn="base" hangingPunct="1">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pPr>
              <a:defRPr/>
            </a:pPr>
            <a:r>
              <a:rPr lang="en-US" sz="3600" dirty="0">
                <a:solidFill>
                  <a:schemeClr val="tx2"/>
                </a:solidFill>
                <a:ea typeface="ＭＳ Ｐゴシック"/>
                <a:cs typeface="ＭＳ Ｐゴシック"/>
              </a:rPr>
              <a:t>For </a:t>
            </a:r>
            <a:r>
              <a:rPr lang="en-US" sz="3600" dirty="0" smtClean="0">
                <a:solidFill>
                  <a:schemeClr val="tx2"/>
                </a:solidFill>
                <a:ea typeface="ＭＳ Ｐゴシック"/>
                <a:cs typeface="ＭＳ Ｐゴシック"/>
              </a:rPr>
              <a:t>CE Advisors*/CE Specialists</a:t>
            </a:r>
            <a:endParaRPr lang="en-US" sz="3600" dirty="0">
              <a:solidFill>
                <a:schemeClr val="tx2"/>
              </a:solidFill>
              <a:ea typeface="ＭＳ Ｐゴシック"/>
              <a:cs typeface="ＭＳ Ｐゴシック"/>
            </a:endParaRPr>
          </a:p>
        </p:txBody>
      </p:sp>
      <p:graphicFrame>
        <p:nvGraphicFramePr>
          <p:cNvPr id="2" name="Table 1"/>
          <p:cNvGraphicFramePr>
            <a:graphicFrameLocks noGrp="1"/>
          </p:cNvGraphicFramePr>
          <p:nvPr>
            <p:extLst>
              <p:ext uri="{D42A27DB-BD31-4B8C-83A1-F6EECF244321}">
                <p14:modId xmlns:p14="http://schemas.microsoft.com/office/powerpoint/2010/main" val="1992331441"/>
              </p:ext>
            </p:extLst>
          </p:nvPr>
        </p:nvGraphicFramePr>
        <p:xfrm>
          <a:off x="955343" y="1103908"/>
          <a:ext cx="7244829" cy="3494587"/>
        </p:xfrm>
        <a:graphic>
          <a:graphicData uri="http://schemas.openxmlformats.org/drawingml/2006/table">
            <a:tbl>
              <a:tblPr>
                <a:tableStyleId>{5C22544A-7EE6-4342-B048-85BDC9FD1C3A}</a:tableStyleId>
              </a:tblPr>
              <a:tblGrid>
                <a:gridCol w="2150265">
                  <a:extLst>
                    <a:ext uri="{9D8B030D-6E8A-4147-A177-3AD203B41FA5}">
                      <a16:colId xmlns:a16="http://schemas.microsoft.com/office/drawing/2014/main" val="20000"/>
                    </a:ext>
                  </a:extLst>
                </a:gridCol>
                <a:gridCol w="1409242">
                  <a:extLst>
                    <a:ext uri="{9D8B030D-6E8A-4147-A177-3AD203B41FA5}">
                      <a16:colId xmlns:a16="http://schemas.microsoft.com/office/drawing/2014/main" val="20001"/>
                    </a:ext>
                  </a:extLst>
                </a:gridCol>
                <a:gridCol w="1708529">
                  <a:extLst>
                    <a:ext uri="{9D8B030D-6E8A-4147-A177-3AD203B41FA5}">
                      <a16:colId xmlns:a16="http://schemas.microsoft.com/office/drawing/2014/main" val="20002"/>
                    </a:ext>
                  </a:extLst>
                </a:gridCol>
                <a:gridCol w="1976793">
                  <a:extLst>
                    <a:ext uri="{9D8B030D-6E8A-4147-A177-3AD203B41FA5}">
                      <a16:colId xmlns:a16="http://schemas.microsoft.com/office/drawing/2014/main" val="20003"/>
                    </a:ext>
                  </a:extLst>
                </a:gridCol>
              </a:tblGrid>
              <a:tr h="395787">
                <a:tc>
                  <a:txBody>
                    <a:bodyPr/>
                    <a:lstStyle/>
                    <a:p>
                      <a:pPr marL="0" marR="0" algn="ctr" eaLnBrk="0" fontAlgn="base" hangingPunct="0">
                        <a:spcBef>
                          <a:spcPts val="385"/>
                        </a:spcBef>
                        <a:spcAft>
                          <a:spcPts val="0"/>
                        </a:spcAft>
                      </a:pPr>
                      <a:r>
                        <a:rPr lang="en-US" sz="1800" b="1" dirty="0">
                          <a:effectLst/>
                        </a:rPr>
                        <a:t>For </a:t>
                      </a:r>
                      <a:r>
                        <a:rPr lang="en-US" sz="1800" b="1" kern="1200" dirty="0">
                          <a:effectLst/>
                        </a:rPr>
                        <a:t>Action</a:t>
                      </a:r>
                      <a:endParaRPr lang="en-US" sz="1800" b="1" dirty="0">
                        <a:effectLst/>
                        <a:latin typeface="Times New Roman"/>
                        <a:ea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eaLnBrk="0" fontAlgn="base" hangingPunct="0">
                        <a:spcBef>
                          <a:spcPts val="385"/>
                        </a:spcBef>
                        <a:spcAft>
                          <a:spcPts val="0"/>
                        </a:spcAft>
                      </a:pPr>
                      <a:r>
                        <a:rPr lang="en-US" sz="1800" b="1" kern="1200" dirty="0">
                          <a:effectLst/>
                        </a:rPr>
                        <a:t>To</a:t>
                      </a:r>
                      <a:endParaRPr lang="en-US" sz="1800" b="1" dirty="0">
                        <a:effectLst/>
                        <a:latin typeface="Times New Roman"/>
                        <a:ea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eaLnBrk="0" fontAlgn="base" hangingPunct="0">
                        <a:spcBef>
                          <a:spcPts val="385"/>
                        </a:spcBef>
                        <a:spcAft>
                          <a:spcPts val="0"/>
                        </a:spcAft>
                      </a:pPr>
                      <a:r>
                        <a:rPr lang="en-US" sz="1800" b="1" kern="1200" dirty="0">
                          <a:effectLst/>
                        </a:rPr>
                        <a:t>To</a:t>
                      </a:r>
                      <a:endParaRPr lang="en-US" sz="1800" b="1" dirty="0">
                        <a:effectLst/>
                        <a:latin typeface="Times New Roman"/>
                        <a:ea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algn="ctr" eaLnBrk="0" fontAlgn="base" hangingPunct="0">
                        <a:spcBef>
                          <a:spcPts val="385"/>
                        </a:spcBef>
                        <a:spcAft>
                          <a:spcPts val="0"/>
                        </a:spcAft>
                      </a:pPr>
                      <a:r>
                        <a:rPr lang="en-US" sz="1800" b="1" kern="1200" dirty="0">
                          <a:effectLst/>
                        </a:rPr>
                        <a:t>Decision Maker</a:t>
                      </a:r>
                      <a:endParaRPr lang="en-US" sz="1800" b="1" dirty="0">
                        <a:effectLst/>
                        <a:latin typeface="Times New Roman"/>
                        <a:ea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0"/>
                  </a:ext>
                </a:extLst>
              </a:tr>
              <a:tr h="529922">
                <a:tc>
                  <a:txBody>
                    <a:bodyPr/>
                    <a:lstStyle/>
                    <a:p>
                      <a:pPr marL="0" marR="0" eaLnBrk="0" fontAlgn="base" hangingPunct="0">
                        <a:spcBef>
                          <a:spcPts val="430"/>
                        </a:spcBef>
                        <a:spcAft>
                          <a:spcPts val="0"/>
                        </a:spcAft>
                      </a:pPr>
                      <a:r>
                        <a:rPr lang="en-US" sz="1600" kern="1200" dirty="0">
                          <a:solidFill>
                            <a:schemeClr val="tx1"/>
                          </a:solidFill>
                          <a:effectLst/>
                        </a:rPr>
                        <a:t>Merit</a:t>
                      </a:r>
                      <a:endParaRPr lang="en-US" sz="1600" dirty="0">
                        <a:solidFill>
                          <a:schemeClr val="tx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eaLnBrk="0" fontAlgn="base" hangingPunct="0">
                        <a:spcBef>
                          <a:spcPts val="430"/>
                        </a:spcBef>
                        <a:spcAft>
                          <a:spcPts val="0"/>
                        </a:spcAft>
                      </a:pPr>
                      <a:r>
                        <a:rPr lang="en-US" sz="1600" kern="1200" dirty="0" smtClean="0">
                          <a:solidFill>
                            <a:schemeClr val="tx1"/>
                          </a:solidFill>
                          <a:effectLst/>
                        </a:rPr>
                        <a:t>Supervisor</a:t>
                      </a:r>
                      <a:r>
                        <a:rPr lang="en-US" sz="1600" kern="1200" baseline="0" dirty="0" smtClean="0">
                          <a:solidFill>
                            <a:schemeClr val="tx1"/>
                          </a:solidFill>
                          <a:effectLst/>
                        </a:rPr>
                        <a:t> </a:t>
                      </a:r>
                      <a:r>
                        <a:rPr lang="en-US" sz="1600" kern="1200" baseline="0" dirty="0" smtClean="0">
                          <a:solidFill>
                            <a:schemeClr val="tx1"/>
                          </a:solidFill>
                          <a:effectLst/>
                          <a:sym typeface="Wingdings" panose="05000000000000000000" pitchFamily="2" charset="2"/>
                        </a:rPr>
                        <a:t></a:t>
                      </a:r>
                      <a:endParaRPr lang="en-US" sz="1600" dirty="0">
                        <a:solidFill>
                          <a:schemeClr val="tx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eaLnBrk="0" fontAlgn="base" hangingPunct="0">
                        <a:spcBef>
                          <a:spcPts val="430"/>
                        </a:spcBef>
                        <a:spcAft>
                          <a:spcPts val="0"/>
                        </a:spcAft>
                      </a:pPr>
                      <a:r>
                        <a:rPr lang="en-US" sz="1600" kern="1200" dirty="0">
                          <a:solidFill>
                            <a:schemeClr val="tx1"/>
                          </a:solidFill>
                          <a:effectLst/>
                        </a:rPr>
                        <a:t>PRC </a:t>
                      </a:r>
                      <a:r>
                        <a:rPr lang="en-US" sz="1600" kern="1200" dirty="0" smtClean="0">
                          <a:solidFill>
                            <a:schemeClr val="tx1"/>
                          </a:solidFill>
                          <a:effectLst/>
                        </a:rPr>
                        <a:t> </a:t>
                      </a:r>
                      <a:r>
                        <a:rPr lang="en-US" sz="1600" kern="1200" dirty="0" smtClean="0">
                          <a:solidFill>
                            <a:schemeClr val="tx1"/>
                          </a:solidFill>
                          <a:effectLst/>
                          <a:sym typeface="Wingdings" panose="05000000000000000000" pitchFamily="2" charset="2"/>
                        </a:rPr>
                        <a:t></a:t>
                      </a:r>
                      <a:r>
                        <a:rPr lang="en-US" sz="1600" kern="1200" dirty="0" smtClean="0">
                          <a:solidFill>
                            <a:schemeClr val="tx1"/>
                          </a:solidFill>
                          <a:effectLst/>
                        </a:rPr>
                        <a:t> </a:t>
                      </a:r>
                      <a:endParaRPr lang="en-US" sz="1600" dirty="0">
                        <a:solidFill>
                          <a:schemeClr val="tx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eaLnBrk="0" fontAlgn="base" hangingPunct="0">
                        <a:spcBef>
                          <a:spcPts val="430"/>
                        </a:spcBef>
                        <a:spcAft>
                          <a:spcPts val="0"/>
                        </a:spcAft>
                      </a:pPr>
                      <a:r>
                        <a:rPr lang="en-US" sz="1600" kern="1200" dirty="0">
                          <a:solidFill>
                            <a:schemeClr val="tx1"/>
                          </a:solidFill>
                          <a:effectLst/>
                        </a:rPr>
                        <a:t>Associate Vice President</a:t>
                      </a:r>
                      <a:endParaRPr lang="en-US" sz="1600" dirty="0">
                        <a:solidFill>
                          <a:schemeClr val="tx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1"/>
                  </a:ext>
                </a:extLst>
              </a:tr>
              <a:tr h="588802">
                <a:tc>
                  <a:txBody>
                    <a:bodyPr/>
                    <a:lstStyle/>
                    <a:p>
                      <a:pPr marL="0" marR="0" eaLnBrk="0" fontAlgn="base" hangingPunct="0">
                        <a:spcBef>
                          <a:spcPts val="430"/>
                        </a:spcBef>
                        <a:spcAft>
                          <a:spcPts val="0"/>
                        </a:spcAft>
                      </a:pPr>
                      <a:r>
                        <a:rPr lang="en-US" sz="1600" kern="1200" dirty="0" smtClean="0">
                          <a:solidFill>
                            <a:schemeClr val="tx1"/>
                          </a:solidFill>
                          <a:effectLst/>
                        </a:rPr>
                        <a:t>Promotion</a:t>
                      </a:r>
                      <a:endParaRPr lang="en-US" sz="1600" dirty="0">
                        <a:solidFill>
                          <a:schemeClr val="tx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tx1"/>
                          </a:solidFill>
                          <a:effectLst/>
                        </a:rPr>
                        <a:t>Supervisor</a:t>
                      </a:r>
                      <a:r>
                        <a:rPr lang="en-US" sz="1600" kern="1200" baseline="0" dirty="0" smtClean="0">
                          <a:solidFill>
                            <a:schemeClr val="tx1"/>
                          </a:solidFill>
                          <a:effectLst/>
                        </a:rPr>
                        <a:t> </a:t>
                      </a:r>
                      <a:r>
                        <a:rPr lang="en-US" sz="1600" kern="1200" baseline="0" dirty="0" smtClean="0">
                          <a:solidFill>
                            <a:schemeClr val="tx1"/>
                          </a:solidFill>
                          <a:effectLst/>
                          <a:sym typeface="Wingdings" panose="05000000000000000000" pitchFamily="2" charset="2"/>
                        </a:rPr>
                        <a:t></a:t>
                      </a:r>
                      <a:endParaRPr lang="en-US" sz="1600" dirty="0" smtClean="0">
                        <a:solidFill>
                          <a:schemeClr val="tx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tx1"/>
                          </a:solidFill>
                          <a:effectLst/>
                        </a:rPr>
                        <a:t>      </a:t>
                      </a:r>
                      <a:endParaRPr lang="en-US" sz="1600" dirty="0">
                        <a:solidFill>
                          <a:schemeClr val="tx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tx1"/>
                          </a:solidFill>
                          <a:effectLst/>
                        </a:rPr>
                        <a:t>Ad Hoc</a:t>
                      </a:r>
                      <a:r>
                        <a:rPr lang="en-US" sz="1600" kern="1200" baseline="0" dirty="0" smtClean="0">
                          <a:solidFill>
                            <a:schemeClr val="tx1"/>
                          </a:solidFill>
                          <a:effectLst/>
                        </a:rPr>
                        <a:t> </a:t>
                      </a:r>
                      <a:r>
                        <a:rPr lang="en-US" sz="1600" kern="1200" baseline="0" dirty="0" smtClean="0">
                          <a:solidFill>
                            <a:schemeClr val="tx1"/>
                          </a:solidFill>
                          <a:effectLst/>
                          <a:sym typeface="Wingdings" panose="05000000000000000000" pitchFamily="2" charset="2"/>
                        </a:rPr>
                        <a:t></a:t>
                      </a:r>
                      <a:r>
                        <a:rPr lang="en-US" sz="1600" kern="1200" dirty="0" smtClean="0">
                          <a:solidFill>
                            <a:schemeClr val="tx1"/>
                          </a:solidFill>
                          <a:effectLst/>
                        </a:rPr>
                        <a:t>  PRC</a:t>
                      </a:r>
                      <a:r>
                        <a:rPr lang="en-US" sz="1600" kern="1200" baseline="0" dirty="0" smtClean="0">
                          <a:solidFill>
                            <a:schemeClr val="tx1"/>
                          </a:solidFill>
                          <a:effectLst/>
                        </a:rPr>
                        <a:t> </a:t>
                      </a:r>
                      <a:r>
                        <a:rPr lang="en-US" sz="1600" kern="1200" baseline="0" dirty="0" smtClean="0">
                          <a:solidFill>
                            <a:schemeClr val="tx1"/>
                          </a:solidFill>
                          <a:effectLst/>
                          <a:sym typeface="Wingdings" panose="05000000000000000000" pitchFamily="2" charset="2"/>
                        </a:rPr>
                        <a:t></a:t>
                      </a:r>
                      <a:endParaRPr lang="en-US" sz="1600" dirty="0" smtClean="0">
                        <a:solidFill>
                          <a:schemeClr val="tx1"/>
                        </a:solidFill>
                        <a:effectLst/>
                        <a:latin typeface="Times New Roman"/>
                        <a:ea typeface="Times New Roman"/>
                      </a:endParaRPr>
                    </a:p>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tx1"/>
                          </a:solidFill>
                          <a:effectLst/>
                        </a:rPr>
                        <a:t>   </a:t>
                      </a:r>
                      <a:endParaRPr lang="en-US" sz="1600" dirty="0">
                        <a:solidFill>
                          <a:schemeClr val="tx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eaLnBrk="0" fontAlgn="base" hangingPunct="0">
                        <a:spcBef>
                          <a:spcPts val="430"/>
                        </a:spcBef>
                        <a:spcAft>
                          <a:spcPts val="0"/>
                        </a:spcAft>
                      </a:pPr>
                      <a:r>
                        <a:rPr lang="en-US" sz="1600" kern="1200" dirty="0">
                          <a:solidFill>
                            <a:schemeClr val="tx1"/>
                          </a:solidFill>
                          <a:effectLst/>
                        </a:rPr>
                        <a:t>Associate Vice President</a:t>
                      </a:r>
                      <a:endParaRPr lang="en-US" sz="1600" dirty="0">
                        <a:solidFill>
                          <a:schemeClr val="tx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2"/>
                  </a:ext>
                </a:extLst>
              </a:tr>
              <a:tr h="180156">
                <a:tc>
                  <a:txBody>
                    <a:bodyPr/>
                    <a:lstStyle/>
                    <a:p>
                      <a:pPr marL="0" marR="0" eaLnBrk="0" fontAlgn="base" hangingPunct="0">
                        <a:spcBef>
                          <a:spcPts val="430"/>
                        </a:spcBef>
                        <a:spcAft>
                          <a:spcPts val="0"/>
                        </a:spcAft>
                      </a:pPr>
                      <a:r>
                        <a:rPr lang="en-US" sz="1600" kern="1200" dirty="0">
                          <a:solidFill>
                            <a:schemeClr val="tx1"/>
                          </a:solidFill>
                          <a:effectLst/>
                        </a:rPr>
                        <a:t>Term Reviews </a:t>
                      </a:r>
                      <a:endParaRPr lang="en-US" sz="1600" dirty="0">
                        <a:solidFill>
                          <a:schemeClr val="tx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tx1"/>
                          </a:solidFill>
                          <a:effectLst/>
                        </a:rPr>
                        <a:t>Supervisor</a:t>
                      </a:r>
                      <a:r>
                        <a:rPr lang="en-US" sz="1600" kern="1200" baseline="0" dirty="0" smtClean="0">
                          <a:solidFill>
                            <a:schemeClr val="tx1"/>
                          </a:solidFill>
                          <a:effectLst/>
                        </a:rPr>
                        <a:t> </a:t>
                      </a:r>
                      <a:r>
                        <a:rPr lang="en-US" sz="1600" kern="1200" baseline="0" dirty="0" smtClean="0">
                          <a:solidFill>
                            <a:schemeClr val="tx1"/>
                          </a:solidFill>
                          <a:effectLst/>
                          <a:sym typeface="Wingdings" panose="05000000000000000000" pitchFamily="2" charset="2"/>
                        </a:rPr>
                        <a:t></a:t>
                      </a:r>
                      <a:endParaRPr lang="en-US" sz="1600" dirty="0" smtClean="0">
                        <a:solidFill>
                          <a:schemeClr val="tx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tx1"/>
                          </a:solidFill>
                          <a:effectLst/>
                        </a:rPr>
                        <a:t>     </a:t>
                      </a:r>
                      <a:endParaRPr lang="en-US" sz="1600" dirty="0">
                        <a:solidFill>
                          <a:schemeClr val="tx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tx1"/>
                          </a:solidFill>
                          <a:effectLst/>
                        </a:rPr>
                        <a:t>PRC</a:t>
                      </a:r>
                      <a:r>
                        <a:rPr lang="en-US" sz="1600" kern="1200" baseline="0" dirty="0" smtClean="0">
                          <a:solidFill>
                            <a:schemeClr val="tx1"/>
                          </a:solidFill>
                          <a:effectLst/>
                        </a:rPr>
                        <a:t> </a:t>
                      </a:r>
                      <a:r>
                        <a:rPr lang="en-US" sz="1600" kern="1200" baseline="0" dirty="0" smtClean="0">
                          <a:solidFill>
                            <a:schemeClr val="tx1"/>
                          </a:solidFill>
                          <a:effectLst/>
                          <a:sym typeface="Wingdings" panose="05000000000000000000" pitchFamily="2" charset="2"/>
                        </a:rPr>
                        <a:t></a:t>
                      </a:r>
                      <a:endParaRPr lang="en-US" sz="1600" dirty="0" smtClean="0">
                        <a:solidFill>
                          <a:schemeClr val="tx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tx1"/>
                          </a:solidFill>
                          <a:effectLst/>
                        </a:rPr>
                        <a:t>    </a:t>
                      </a:r>
                      <a:endParaRPr lang="en-US" sz="1600" dirty="0">
                        <a:solidFill>
                          <a:schemeClr val="tx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eaLnBrk="0" fontAlgn="base" hangingPunct="0">
                        <a:spcBef>
                          <a:spcPts val="430"/>
                        </a:spcBef>
                        <a:spcAft>
                          <a:spcPts val="0"/>
                        </a:spcAft>
                      </a:pPr>
                      <a:r>
                        <a:rPr lang="en-US" sz="1600" kern="1200" dirty="0">
                          <a:solidFill>
                            <a:schemeClr val="tx1"/>
                          </a:solidFill>
                          <a:effectLst/>
                        </a:rPr>
                        <a:t>Associate Vice President</a:t>
                      </a:r>
                      <a:endParaRPr lang="en-US" sz="1600" dirty="0">
                        <a:solidFill>
                          <a:schemeClr val="tx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3"/>
                  </a:ext>
                </a:extLst>
              </a:tr>
              <a:tr h="588802">
                <a:tc>
                  <a:txBody>
                    <a:bodyPr/>
                    <a:lstStyle/>
                    <a:p>
                      <a:pPr marL="0" marR="0" eaLnBrk="0" fontAlgn="base" hangingPunct="0">
                        <a:spcBef>
                          <a:spcPts val="430"/>
                        </a:spcBef>
                        <a:spcAft>
                          <a:spcPts val="0"/>
                        </a:spcAft>
                      </a:pPr>
                      <a:r>
                        <a:rPr lang="en-US" sz="1600" kern="1200" dirty="0">
                          <a:solidFill>
                            <a:schemeClr val="tx1"/>
                          </a:solidFill>
                          <a:effectLst/>
                        </a:rPr>
                        <a:t>Indefinite Term Review </a:t>
                      </a:r>
                      <a:endParaRPr lang="en-US" sz="1600" dirty="0">
                        <a:solidFill>
                          <a:schemeClr val="tx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tx1"/>
                          </a:solidFill>
                          <a:effectLst/>
                        </a:rPr>
                        <a:t>Supervisor</a:t>
                      </a:r>
                      <a:r>
                        <a:rPr lang="en-US" sz="1600" kern="1200" baseline="0" dirty="0" smtClean="0">
                          <a:solidFill>
                            <a:schemeClr val="tx1"/>
                          </a:solidFill>
                          <a:effectLst/>
                        </a:rPr>
                        <a:t> </a:t>
                      </a:r>
                      <a:r>
                        <a:rPr lang="en-US" sz="1600" kern="1200" baseline="0" dirty="0" smtClean="0">
                          <a:solidFill>
                            <a:schemeClr val="tx1"/>
                          </a:solidFill>
                          <a:effectLst/>
                          <a:sym typeface="Wingdings" panose="05000000000000000000" pitchFamily="2" charset="2"/>
                        </a:rPr>
                        <a:t></a:t>
                      </a:r>
                      <a:endParaRPr lang="en-US" sz="1600" dirty="0" smtClean="0">
                        <a:solidFill>
                          <a:schemeClr val="tx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tx1"/>
                          </a:solidFill>
                          <a:effectLst/>
                        </a:rPr>
                        <a:t>   </a:t>
                      </a:r>
                      <a:endParaRPr lang="en-US" sz="1600" dirty="0">
                        <a:solidFill>
                          <a:schemeClr val="tx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tx1"/>
                          </a:solidFill>
                          <a:effectLst/>
                        </a:rPr>
                        <a:t>Ad Hoc</a:t>
                      </a:r>
                      <a:r>
                        <a:rPr lang="en-US" sz="1600" kern="1200" baseline="0" dirty="0" smtClean="0">
                          <a:solidFill>
                            <a:schemeClr val="tx1"/>
                          </a:solidFill>
                          <a:effectLst/>
                        </a:rPr>
                        <a:t> </a:t>
                      </a:r>
                      <a:r>
                        <a:rPr lang="en-US" sz="1600" kern="1200" baseline="0" dirty="0" smtClean="0">
                          <a:solidFill>
                            <a:schemeClr val="tx1"/>
                          </a:solidFill>
                          <a:effectLst/>
                          <a:sym typeface="Wingdings" panose="05000000000000000000" pitchFamily="2" charset="2"/>
                        </a:rPr>
                        <a:t></a:t>
                      </a:r>
                      <a:r>
                        <a:rPr lang="en-US" sz="1600" kern="1200" dirty="0" smtClean="0">
                          <a:solidFill>
                            <a:schemeClr val="tx1"/>
                          </a:solidFill>
                          <a:effectLst/>
                        </a:rPr>
                        <a:t> PRC</a:t>
                      </a:r>
                      <a:r>
                        <a:rPr lang="en-US" sz="1600" kern="1200" baseline="0" dirty="0" smtClean="0">
                          <a:solidFill>
                            <a:schemeClr val="tx1"/>
                          </a:solidFill>
                          <a:effectLst/>
                        </a:rPr>
                        <a:t> </a:t>
                      </a:r>
                      <a:r>
                        <a:rPr lang="en-US" sz="1600" kern="1200" baseline="0" dirty="0" smtClean="0">
                          <a:solidFill>
                            <a:schemeClr val="tx1"/>
                          </a:solidFill>
                          <a:effectLst/>
                          <a:sym typeface="Wingdings" panose="05000000000000000000" pitchFamily="2" charset="2"/>
                        </a:rPr>
                        <a:t></a:t>
                      </a:r>
                      <a:endParaRPr lang="en-US" sz="1600" dirty="0" smtClean="0">
                        <a:solidFill>
                          <a:schemeClr val="tx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eaLnBrk="0" fontAlgn="base" hangingPunct="0">
                        <a:spcBef>
                          <a:spcPts val="430"/>
                        </a:spcBef>
                        <a:spcAft>
                          <a:spcPts val="0"/>
                        </a:spcAft>
                      </a:pPr>
                      <a:r>
                        <a:rPr lang="en-US" sz="1600" kern="1200" dirty="0">
                          <a:solidFill>
                            <a:schemeClr val="tx1"/>
                          </a:solidFill>
                          <a:effectLst/>
                        </a:rPr>
                        <a:t>Associate Vice President</a:t>
                      </a:r>
                      <a:endParaRPr lang="en-US" sz="1600" dirty="0">
                        <a:solidFill>
                          <a:schemeClr val="tx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4"/>
                  </a:ext>
                </a:extLst>
              </a:tr>
              <a:tr h="529922">
                <a:tc>
                  <a:txBody>
                    <a:bodyPr/>
                    <a:lstStyle/>
                    <a:p>
                      <a:pPr marL="0" marR="0" eaLnBrk="0" fontAlgn="base" hangingPunct="0">
                        <a:spcBef>
                          <a:spcPts val="430"/>
                        </a:spcBef>
                        <a:spcAft>
                          <a:spcPts val="0"/>
                        </a:spcAft>
                      </a:pPr>
                      <a:r>
                        <a:rPr lang="en-US" sz="1600" kern="1200" dirty="0">
                          <a:solidFill>
                            <a:schemeClr val="tx1"/>
                          </a:solidFill>
                          <a:effectLst/>
                        </a:rPr>
                        <a:t>Accelerations (</a:t>
                      </a:r>
                      <a:r>
                        <a:rPr lang="en-US" sz="1600" kern="1200" dirty="0" smtClean="0">
                          <a:solidFill>
                            <a:schemeClr val="tx1"/>
                          </a:solidFill>
                          <a:effectLst/>
                        </a:rPr>
                        <a:t>Merit)</a:t>
                      </a:r>
                      <a:endParaRPr lang="en-US" sz="1600" dirty="0">
                        <a:solidFill>
                          <a:schemeClr val="tx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tx1"/>
                          </a:solidFill>
                          <a:effectLst/>
                        </a:rPr>
                        <a:t>Supervisor</a:t>
                      </a:r>
                      <a:r>
                        <a:rPr lang="en-US" sz="1600" kern="1200" baseline="0" dirty="0" smtClean="0">
                          <a:solidFill>
                            <a:schemeClr val="tx1"/>
                          </a:solidFill>
                          <a:effectLst/>
                        </a:rPr>
                        <a:t> </a:t>
                      </a:r>
                      <a:r>
                        <a:rPr lang="en-US" sz="1600" kern="1200" baseline="0" dirty="0" smtClean="0">
                          <a:solidFill>
                            <a:schemeClr val="tx1"/>
                          </a:solidFill>
                          <a:effectLst/>
                          <a:sym typeface="Wingdings" panose="05000000000000000000" pitchFamily="2" charset="2"/>
                        </a:rPr>
                        <a:t></a:t>
                      </a:r>
                      <a:endParaRPr lang="en-US" sz="1600" dirty="0" smtClean="0">
                        <a:solidFill>
                          <a:schemeClr val="tx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tx1"/>
                          </a:solidFill>
                          <a:effectLst/>
                        </a:rPr>
                        <a:t>     </a:t>
                      </a:r>
                      <a:endParaRPr lang="en-US" sz="1600" dirty="0">
                        <a:solidFill>
                          <a:schemeClr val="tx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457200" rtl="0" eaLnBrk="0" fontAlgn="base" latinLnBrk="0" hangingPunct="0">
                        <a:lnSpc>
                          <a:spcPct val="100000"/>
                        </a:lnSpc>
                        <a:spcBef>
                          <a:spcPts val="430"/>
                        </a:spcBef>
                        <a:spcAft>
                          <a:spcPts val="0"/>
                        </a:spcAft>
                        <a:buClrTx/>
                        <a:buSzTx/>
                        <a:buFontTx/>
                        <a:buNone/>
                        <a:tabLst/>
                        <a:defRPr/>
                      </a:pPr>
                      <a:r>
                        <a:rPr lang="en-US" sz="1600" kern="1200" dirty="0" smtClean="0">
                          <a:solidFill>
                            <a:schemeClr val="tx1"/>
                          </a:solidFill>
                          <a:effectLst/>
                        </a:rPr>
                        <a:t>PRC</a:t>
                      </a:r>
                      <a:r>
                        <a:rPr lang="en-US" sz="1600" kern="1200" baseline="0" dirty="0" smtClean="0">
                          <a:solidFill>
                            <a:schemeClr val="tx1"/>
                          </a:solidFill>
                          <a:effectLst/>
                        </a:rPr>
                        <a:t> </a:t>
                      </a:r>
                      <a:r>
                        <a:rPr lang="en-US" sz="1600" kern="1200" baseline="0" dirty="0" smtClean="0">
                          <a:solidFill>
                            <a:schemeClr val="tx1"/>
                          </a:solidFill>
                          <a:effectLst/>
                          <a:sym typeface="Wingdings" panose="05000000000000000000" pitchFamily="2" charset="2"/>
                        </a:rPr>
                        <a:t></a:t>
                      </a:r>
                      <a:endParaRPr lang="en-US" sz="1600" dirty="0" smtClean="0">
                        <a:solidFill>
                          <a:schemeClr val="tx1"/>
                        </a:solidFill>
                        <a:effectLst/>
                        <a:latin typeface="Times New Roman"/>
                        <a:ea typeface="Times New Roman"/>
                      </a:endParaRPr>
                    </a:p>
                    <a:p>
                      <a:pPr marL="0" marR="0" eaLnBrk="0" fontAlgn="base" hangingPunct="0">
                        <a:spcBef>
                          <a:spcPts val="430"/>
                        </a:spcBef>
                        <a:spcAft>
                          <a:spcPts val="0"/>
                        </a:spcAft>
                      </a:pPr>
                      <a:r>
                        <a:rPr lang="en-US" sz="1600" kern="1200" dirty="0" smtClean="0">
                          <a:solidFill>
                            <a:schemeClr val="tx1"/>
                          </a:solidFill>
                          <a:effectLst/>
                        </a:rPr>
                        <a:t> </a:t>
                      </a:r>
                      <a:endParaRPr lang="en-US" sz="1600" dirty="0">
                        <a:solidFill>
                          <a:schemeClr val="tx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eaLnBrk="0" fontAlgn="base" hangingPunct="0">
                        <a:spcBef>
                          <a:spcPts val="430"/>
                        </a:spcBef>
                        <a:spcAft>
                          <a:spcPts val="0"/>
                        </a:spcAft>
                      </a:pPr>
                      <a:r>
                        <a:rPr lang="en-US" sz="1600" kern="1200" dirty="0">
                          <a:solidFill>
                            <a:schemeClr val="tx1"/>
                          </a:solidFill>
                          <a:effectLst/>
                        </a:rPr>
                        <a:t>Associate Vice President</a:t>
                      </a:r>
                      <a:endParaRPr lang="en-US" sz="1600" dirty="0">
                        <a:solidFill>
                          <a:schemeClr val="tx1"/>
                        </a:solidFill>
                        <a:effectLst/>
                        <a:latin typeface="Times New Roman"/>
                        <a:ea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8621268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idx="4294967295"/>
          </p:nvPr>
        </p:nvSpPr>
        <p:spPr>
          <a:xfrm>
            <a:off x="941696" y="195151"/>
            <a:ext cx="7287905" cy="1187891"/>
          </a:xfrm>
        </p:spPr>
        <p:txBody>
          <a:bodyPr rtlCol="0">
            <a:noAutofit/>
          </a:bodyPr>
          <a:lstStyle/>
          <a:p>
            <a:pPr>
              <a:defRPr/>
            </a:pPr>
            <a:r>
              <a:rPr lang="en-US" sz="3600" dirty="0" smtClean="0"/>
              <a:t> </a:t>
            </a:r>
            <a:r>
              <a:rPr lang="en-US" sz="3200" dirty="0">
                <a:solidFill>
                  <a:schemeClr val="tx2"/>
                </a:solidFill>
                <a:ea typeface="ＭＳ Ｐゴシック"/>
                <a:cs typeface="ＭＳ Ｐゴシック"/>
              </a:rPr>
              <a:t>For </a:t>
            </a:r>
            <a:r>
              <a:rPr lang="en-US" sz="3200" dirty="0" smtClean="0">
                <a:solidFill>
                  <a:schemeClr val="tx2"/>
                </a:solidFill>
                <a:ea typeface="ＭＳ Ｐゴシック"/>
                <a:cs typeface="ＭＳ Ｐゴシック"/>
              </a:rPr>
              <a:t>Academics </a:t>
            </a:r>
            <a:r>
              <a:rPr lang="en-US" sz="3200" dirty="0">
                <a:solidFill>
                  <a:schemeClr val="tx2"/>
                </a:solidFill>
                <a:ea typeface="ＭＳ Ｐゴシック"/>
                <a:cs typeface="ＭＳ Ｐゴシック"/>
              </a:rPr>
              <a:t>with Statewide </a:t>
            </a:r>
            <a:br>
              <a:rPr lang="en-US" sz="3200" dirty="0">
                <a:solidFill>
                  <a:schemeClr val="tx2"/>
                </a:solidFill>
                <a:ea typeface="ＭＳ Ｐゴシック"/>
                <a:cs typeface="ＭＳ Ｐゴシック"/>
              </a:rPr>
            </a:br>
            <a:r>
              <a:rPr lang="en-US" sz="3200" dirty="0">
                <a:solidFill>
                  <a:schemeClr val="tx2"/>
                </a:solidFill>
                <a:ea typeface="ＭＳ Ｐゴシック"/>
                <a:cs typeface="ＭＳ Ｐゴシック"/>
              </a:rPr>
              <a:t>Program Affiliation (IPM, MG, </a:t>
            </a:r>
            <a:r>
              <a:rPr lang="en-US" sz="3200" dirty="0" smtClean="0">
                <a:solidFill>
                  <a:schemeClr val="tx2"/>
                </a:solidFill>
                <a:ea typeface="ＭＳ Ｐゴシック"/>
                <a:cs typeface="ＭＳ Ｐゴシック"/>
              </a:rPr>
              <a:t>YFC, etc.)</a:t>
            </a:r>
            <a:endParaRPr lang="en-US" sz="3200" dirty="0">
              <a:solidFill>
                <a:schemeClr val="tx2"/>
              </a:solidFill>
              <a:ea typeface="ＭＳ Ｐゴシック"/>
              <a:cs typeface="ＭＳ Ｐゴシック"/>
            </a:endParaRPr>
          </a:p>
        </p:txBody>
      </p:sp>
      <p:sp>
        <p:nvSpPr>
          <p:cNvPr id="20483" name="Rectangle 3"/>
          <p:cNvSpPr>
            <a:spLocks noGrp="1" noChangeArrowheads="1"/>
          </p:cNvSpPr>
          <p:nvPr>
            <p:ph type="body" idx="4294967295"/>
          </p:nvPr>
        </p:nvSpPr>
        <p:spPr>
          <a:xfrm>
            <a:off x="772014" y="1460675"/>
            <a:ext cx="8151647" cy="3794077"/>
          </a:xfrm>
        </p:spPr>
        <p:txBody>
          <a:bodyPr/>
          <a:lstStyle/>
          <a:p>
            <a:pPr eaLnBrk="1" hangingPunct="1">
              <a:spcBef>
                <a:spcPts val="0"/>
              </a:spcBef>
              <a:spcAft>
                <a:spcPts val="1800"/>
              </a:spcAft>
            </a:pPr>
            <a:r>
              <a:rPr lang="en-US" sz="2400" dirty="0" smtClean="0"/>
              <a:t>UC ANR Leaders are committed to strengthening UCCE as a statewide program developed and delivered locally.</a:t>
            </a:r>
          </a:p>
          <a:p>
            <a:pPr eaLnBrk="1" hangingPunct="1">
              <a:spcBef>
                <a:spcPts val="0"/>
              </a:spcBef>
              <a:spcAft>
                <a:spcPts val="1800"/>
              </a:spcAft>
            </a:pPr>
            <a:r>
              <a:rPr lang="en-US" sz="2400" dirty="0" smtClean="0"/>
              <a:t>Providing input from both the local supervisor and the Statewide Program Director supports this alignment.</a:t>
            </a:r>
          </a:p>
          <a:p>
            <a:pPr eaLnBrk="1" hangingPunct="1">
              <a:spcBef>
                <a:spcPts val="0"/>
              </a:spcBef>
              <a:spcAft>
                <a:spcPts val="1800"/>
              </a:spcAft>
            </a:pPr>
            <a:r>
              <a:rPr lang="en-US" sz="2400" dirty="0" smtClean="0"/>
              <a:t>The input from the Statewide Program Director is to provide integration towards statewide outcomes/impacts and mentoring/coaching/support.</a:t>
            </a:r>
          </a:p>
          <a:p>
            <a:pPr eaLnBrk="1" hangingPunct="1">
              <a:spcBef>
                <a:spcPts val="0"/>
              </a:spcBef>
              <a:spcAft>
                <a:spcPts val="1800"/>
              </a:spcAft>
            </a:pPr>
            <a:r>
              <a:rPr lang="en-US" sz="2400" dirty="0" smtClean="0"/>
              <a:t>The goal is to seek balance between local priorities and statewide goals.</a:t>
            </a:r>
          </a:p>
          <a:p>
            <a:pPr lvl="1" eaLnBrk="1" hangingPunct="1">
              <a:lnSpc>
                <a:spcPct val="90000"/>
              </a:lnSpc>
              <a:buFont typeface="Arial" charset="0"/>
              <a:buNone/>
            </a:pPr>
            <a:endParaRPr lang="en-US" dirty="0" smtClean="0"/>
          </a:p>
        </p:txBody>
      </p:sp>
    </p:spTree>
    <p:extLst>
      <p:ext uri="{BB962C8B-B14F-4D97-AF65-F5344CB8AC3E}">
        <p14:creationId xmlns:p14="http://schemas.microsoft.com/office/powerpoint/2010/main" val="28080960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816087" y="159028"/>
            <a:ext cx="7423245" cy="715962"/>
          </a:xfrm>
        </p:spPr>
        <p:txBody>
          <a:bodyPr/>
          <a:lstStyle/>
          <a:p>
            <a:pPr>
              <a:defRPr/>
            </a:pPr>
            <a:r>
              <a:rPr lang="en-US" dirty="0" smtClean="0"/>
              <a:t> </a:t>
            </a:r>
            <a:r>
              <a:rPr lang="en-US" sz="3600" dirty="0" smtClean="0">
                <a:solidFill>
                  <a:schemeClr val="tx2"/>
                </a:solidFill>
                <a:ea typeface="ＭＳ Ｐゴシック"/>
                <a:cs typeface="ＭＳ Ｐゴシック"/>
              </a:rPr>
              <a:t>Decision Makers</a:t>
            </a:r>
            <a:endParaRPr lang="en-US" sz="3600" dirty="0">
              <a:solidFill>
                <a:schemeClr val="tx2"/>
              </a:solidFill>
              <a:ea typeface="ＭＳ Ｐゴシック"/>
              <a:cs typeface="ＭＳ Ｐゴシック"/>
            </a:endParaRPr>
          </a:p>
        </p:txBody>
      </p:sp>
      <p:sp>
        <p:nvSpPr>
          <p:cNvPr id="21507" name="Rectangle 3"/>
          <p:cNvSpPr>
            <a:spLocks noGrp="1" noChangeArrowheads="1"/>
          </p:cNvSpPr>
          <p:nvPr>
            <p:ph type="body" idx="4294967295"/>
          </p:nvPr>
        </p:nvSpPr>
        <p:spPr>
          <a:xfrm>
            <a:off x="788280" y="1234967"/>
            <a:ext cx="7423245" cy="4114800"/>
          </a:xfrm>
        </p:spPr>
        <p:txBody>
          <a:bodyPr/>
          <a:lstStyle/>
          <a:p>
            <a:pPr>
              <a:spcBef>
                <a:spcPts val="0"/>
              </a:spcBef>
              <a:spcAft>
                <a:spcPts val="1800"/>
              </a:spcAft>
              <a:defRPr/>
            </a:pPr>
            <a:r>
              <a:rPr lang="en-US" sz="2800" dirty="0"/>
              <a:t>Associate Vice President </a:t>
            </a:r>
            <a:r>
              <a:rPr lang="en-US" sz="2800" dirty="0" smtClean="0"/>
              <a:t>Wendy Powers receives </a:t>
            </a:r>
            <a:r>
              <a:rPr lang="en-US" sz="2800" dirty="0"/>
              <a:t>all recommendations in order to make informed decisions.</a:t>
            </a:r>
          </a:p>
          <a:p>
            <a:pPr>
              <a:spcBef>
                <a:spcPts val="0"/>
              </a:spcBef>
              <a:spcAft>
                <a:spcPts val="1800"/>
              </a:spcAft>
            </a:pPr>
            <a:r>
              <a:rPr lang="en-US" sz="2800" dirty="0" smtClean="0"/>
              <a:t>All appeals go to the ANR VP Glenda </a:t>
            </a:r>
            <a:r>
              <a:rPr lang="en-US" sz="2800" dirty="0" err="1" smtClean="0"/>
              <a:t>Humiston</a:t>
            </a:r>
            <a:r>
              <a:rPr lang="en-US" sz="2800" dirty="0" smtClean="0"/>
              <a:t>.</a:t>
            </a:r>
          </a:p>
          <a:p>
            <a:pPr lvl="1" eaLnBrk="1" hangingPunct="1">
              <a:lnSpc>
                <a:spcPct val="90000"/>
              </a:lnSpc>
              <a:buFont typeface="Arial" charset="0"/>
              <a:buNone/>
              <a:tabLst>
                <a:tab pos="401638" algn="l"/>
              </a:tabLst>
            </a:pPr>
            <a:endParaRPr lang="en-US" dirty="0" smtClean="0"/>
          </a:p>
        </p:txBody>
      </p:sp>
    </p:spTree>
    <p:extLst>
      <p:ext uri="{BB962C8B-B14F-4D97-AF65-F5344CB8AC3E}">
        <p14:creationId xmlns:p14="http://schemas.microsoft.com/office/powerpoint/2010/main" val="28729388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idx="4294967295"/>
          </p:nvPr>
        </p:nvSpPr>
        <p:spPr>
          <a:xfrm>
            <a:off x="609600" y="331470"/>
            <a:ext cx="7772400" cy="457200"/>
          </a:xfrm>
        </p:spPr>
        <p:txBody>
          <a:bodyPr rtlCol="0">
            <a:noAutofit/>
          </a:bodyPr>
          <a:lstStyle/>
          <a:p>
            <a:pPr eaLnBrk="1" fontAlgn="auto" hangingPunct="1">
              <a:spcAft>
                <a:spcPts val="0"/>
              </a:spcAft>
              <a:defRPr/>
            </a:pPr>
            <a:r>
              <a:rPr lang="en-US" sz="3600" dirty="0" smtClean="0">
                <a:solidFill>
                  <a:schemeClr val="accent1">
                    <a:lumMod val="75000"/>
                  </a:schemeClr>
                </a:solidFill>
              </a:rPr>
              <a:t>Important Dates</a:t>
            </a:r>
          </a:p>
        </p:txBody>
      </p:sp>
      <p:graphicFrame>
        <p:nvGraphicFramePr>
          <p:cNvPr id="105582" name="Group 110"/>
          <p:cNvGraphicFramePr>
            <a:graphicFrameLocks noGrp="1"/>
          </p:cNvGraphicFramePr>
          <p:nvPr>
            <p:ph type="tbl" idx="4294967295"/>
            <p:extLst>
              <p:ext uri="{D42A27DB-BD31-4B8C-83A1-F6EECF244321}">
                <p14:modId xmlns:p14="http://schemas.microsoft.com/office/powerpoint/2010/main" val="1465922950"/>
              </p:ext>
            </p:extLst>
          </p:nvPr>
        </p:nvGraphicFramePr>
        <p:xfrm>
          <a:off x="427772" y="1492509"/>
          <a:ext cx="8344753" cy="3645979"/>
        </p:xfrm>
        <a:graphic>
          <a:graphicData uri="http://schemas.openxmlformats.org/drawingml/2006/table">
            <a:tbl>
              <a:tblPr>
                <a:tableStyleId>{22838BEF-8BB2-4498-84A7-C5851F593DF1}</a:tableStyleId>
              </a:tblPr>
              <a:tblGrid>
                <a:gridCol w="3738639">
                  <a:extLst>
                    <a:ext uri="{9D8B030D-6E8A-4147-A177-3AD203B41FA5}">
                      <a16:colId xmlns:a16="http://schemas.microsoft.com/office/drawing/2014/main" val="20000"/>
                    </a:ext>
                  </a:extLst>
                </a:gridCol>
                <a:gridCol w="1330603">
                  <a:extLst>
                    <a:ext uri="{9D8B030D-6E8A-4147-A177-3AD203B41FA5}">
                      <a16:colId xmlns:a16="http://schemas.microsoft.com/office/drawing/2014/main" val="20001"/>
                    </a:ext>
                  </a:extLst>
                </a:gridCol>
                <a:gridCol w="3275511">
                  <a:extLst>
                    <a:ext uri="{9D8B030D-6E8A-4147-A177-3AD203B41FA5}">
                      <a16:colId xmlns:a16="http://schemas.microsoft.com/office/drawing/2014/main" val="20002"/>
                    </a:ext>
                  </a:extLst>
                </a:gridCol>
              </a:tblGrid>
              <a:tr h="308962">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1600" u="none" strike="noStrike" cap="none" normalizeH="0" baseline="0" dirty="0" smtClean="0">
                          <a:ln>
                            <a:noFill/>
                          </a:ln>
                          <a:effectLst/>
                        </a:rPr>
                        <a:t>Topic</a:t>
                      </a:r>
                      <a:endParaRPr kumimoji="0" lang="en-US" sz="1600" b="1" i="0" u="none" strike="noStrike" cap="none" normalizeH="0" baseline="0" dirty="0" smtClean="0">
                        <a:ln>
                          <a:noFill/>
                        </a:ln>
                        <a:solidFill>
                          <a:schemeClr val="tx1"/>
                        </a:solidFill>
                        <a:effectLst/>
                        <a:latin typeface="Verdana" pitchFamily="34" charset="0"/>
                      </a:endParaRPr>
                    </a:p>
                  </a:txBody>
                  <a:tcPr marT="45717" marB="45717" horzOverflow="overflow">
                    <a:solidFill>
                      <a:schemeClr val="bg2">
                        <a:lumMod val="9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1600" u="none" strike="noStrike" cap="none" normalizeH="0" baseline="0" dirty="0" smtClean="0">
                          <a:ln>
                            <a:noFill/>
                          </a:ln>
                          <a:effectLst/>
                        </a:rPr>
                        <a:t>Date Due</a:t>
                      </a:r>
                      <a:endParaRPr kumimoji="0" lang="en-US" sz="1600" b="1" i="0" u="none" strike="noStrike" cap="none" normalizeH="0" baseline="0" dirty="0" smtClean="0">
                        <a:ln>
                          <a:noFill/>
                        </a:ln>
                        <a:solidFill>
                          <a:schemeClr val="tx1"/>
                        </a:solidFill>
                        <a:effectLst/>
                        <a:latin typeface="Verdana" pitchFamily="34" charset="0"/>
                      </a:endParaRPr>
                    </a:p>
                  </a:txBody>
                  <a:tcPr marT="45717" marB="45717" horzOverflow="overflow">
                    <a:solidFill>
                      <a:schemeClr val="bg2">
                        <a:lumMod val="9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1600" u="none" strike="noStrike" cap="none" normalizeH="0" baseline="0" dirty="0" smtClean="0">
                          <a:ln>
                            <a:noFill/>
                          </a:ln>
                          <a:effectLst/>
                        </a:rPr>
                        <a:t>Action</a:t>
                      </a:r>
                      <a:endParaRPr kumimoji="0" lang="en-US" sz="1600" b="1" i="0" u="none" strike="noStrike" cap="none" normalizeH="0" baseline="0" dirty="0" smtClean="0">
                        <a:ln>
                          <a:noFill/>
                        </a:ln>
                        <a:solidFill>
                          <a:schemeClr val="tx1"/>
                        </a:solidFill>
                        <a:effectLst/>
                        <a:latin typeface="Verdana" pitchFamily="34" charset="0"/>
                      </a:endParaRPr>
                    </a:p>
                  </a:txBody>
                  <a:tcPr marT="45717" marB="45717" horzOverflow="overflow">
                    <a:solidFill>
                      <a:schemeClr val="bg2">
                        <a:lumMod val="90000"/>
                      </a:schemeClr>
                    </a:solidFill>
                  </a:tcPr>
                </a:tc>
                <a:extLst>
                  <a:ext uri="{0D108BD9-81ED-4DB2-BD59-A6C34878D82A}">
                    <a16:rowId xmlns:a16="http://schemas.microsoft.com/office/drawing/2014/main" val="10000"/>
                  </a:ext>
                </a:extLst>
              </a:tr>
              <a:tr h="1207603">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tx1"/>
                          </a:solidFill>
                          <a:effectLst/>
                        </a:rPr>
                        <a:t>Deadline for Academics to submit names so supervisor may request Confidential Letters of Evaluation</a:t>
                      </a:r>
                      <a:endParaRPr kumimoji="0" lang="en-US" sz="2000" b="0" i="0" u="none" strike="noStrike" cap="none" normalizeH="0" baseline="0" dirty="0" smtClean="0">
                        <a:ln>
                          <a:noFill/>
                        </a:ln>
                        <a:solidFill>
                          <a:schemeClr val="tx1"/>
                        </a:solidFill>
                        <a:effectLst/>
                        <a:latin typeface="Verdana" pitchFamily="34" charset="0"/>
                      </a:endParaRPr>
                    </a:p>
                  </a:txBody>
                  <a:tcPr marT="45717" marB="45717" horzOverflow="overflow">
                    <a:solidFill>
                      <a:schemeClr val="accent5">
                        <a:lumMod val="40000"/>
                        <a:lumOff val="6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tx1"/>
                          </a:solidFill>
                          <a:effectLst/>
                        </a:rPr>
                        <a:t>1/16/2018</a:t>
                      </a:r>
                      <a:endParaRPr kumimoji="0" lang="en-US" sz="2000" b="0" i="0" u="none" strike="noStrike" cap="none" normalizeH="0" baseline="0" dirty="0" smtClean="0">
                        <a:ln>
                          <a:noFill/>
                        </a:ln>
                        <a:solidFill>
                          <a:schemeClr val="tx1"/>
                        </a:solidFill>
                        <a:effectLst/>
                        <a:latin typeface="Verdana" pitchFamily="34" charset="0"/>
                      </a:endParaRPr>
                    </a:p>
                  </a:txBody>
                  <a:tcPr marT="45717" marB="45717" horzOverflow="overflow">
                    <a:solidFill>
                      <a:schemeClr val="accent5">
                        <a:lumMod val="40000"/>
                        <a:lumOff val="60000"/>
                      </a:schemeClr>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tx1"/>
                          </a:solidFill>
                          <a:effectLst/>
                        </a:rPr>
                        <a:t>Directors/Supervisors send out requests for letters of evaluation for Academics</a:t>
                      </a:r>
                      <a:endParaRPr kumimoji="0" lang="en-US" sz="2000" b="0" i="0" u="none" strike="noStrike" cap="none" normalizeH="0" baseline="0" dirty="0" smtClean="0">
                        <a:ln>
                          <a:noFill/>
                        </a:ln>
                        <a:solidFill>
                          <a:schemeClr val="tx1"/>
                        </a:solidFill>
                        <a:effectLst/>
                        <a:latin typeface="Verdana" pitchFamily="34" charset="0"/>
                      </a:endParaRPr>
                    </a:p>
                  </a:txBody>
                  <a:tcPr marT="45717" marB="45717" horzOverflow="overflow">
                    <a:solidFill>
                      <a:schemeClr val="accent5">
                        <a:lumMod val="40000"/>
                        <a:lumOff val="60000"/>
                      </a:schemeClr>
                    </a:solidFill>
                  </a:tcPr>
                </a:tc>
                <a:extLst>
                  <a:ext uri="{0D108BD9-81ED-4DB2-BD59-A6C34878D82A}">
                    <a16:rowId xmlns:a16="http://schemas.microsoft.com/office/drawing/2014/main" val="10001"/>
                  </a:ext>
                </a:extLst>
              </a:tr>
              <a:tr h="365085">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tx1"/>
                          </a:solidFill>
                          <a:effectLst/>
                        </a:rPr>
                        <a:t>PR Dossiers Due (this includes Goals)</a:t>
                      </a:r>
                      <a:endParaRPr kumimoji="0" lang="en-US" sz="2000" b="0" i="0" u="none" strike="noStrike" cap="none" normalizeH="0" baseline="0" dirty="0" smtClean="0">
                        <a:ln>
                          <a:noFill/>
                        </a:ln>
                        <a:solidFill>
                          <a:schemeClr val="tx1"/>
                        </a:solidFill>
                        <a:effectLst/>
                        <a:latin typeface="Verdana" pitchFamily="34" charset="0"/>
                      </a:endParaRPr>
                    </a:p>
                  </a:txBody>
                  <a:tcPr marT="45717" marB="45717" horzOverflow="overflow">
                    <a:solidFill>
                      <a:schemeClr val="accent5">
                        <a:lumMod val="40000"/>
                        <a:lumOff val="6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tx1"/>
                          </a:solidFill>
                          <a:effectLst/>
                        </a:rPr>
                        <a:t>2/1/2018</a:t>
                      </a:r>
                      <a:endParaRPr kumimoji="0" lang="en-US" sz="2000" b="1" i="0" u="none" strike="noStrike" cap="none" normalizeH="0" baseline="0" dirty="0" smtClean="0">
                        <a:ln>
                          <a:noFill/>
                        </a:ln>
                        <a:solidFill>
                          <a:schemeClr val="tx1"/>
                        </a:solidFill>
                        <a:effectLst/>
                        <a:latin typeface="Verdana" pitchFamily="34" charset="0"/>
                      </a:endParaRPr>
                    </a:p>
                  </a:txBody>
                  <a:tcPr marT="45717" marB="45717" horzOverflow="overflow">
                    <a:solidFill>
                      <a:schemeClr val="accent5">
                        <a:lumMod val="40000"/>
                        <a:lumOff val="60000"/>
                      </a:schemeClr>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tx1"/>
                          </a:solidFill>
                          <a:effectLst/>
                        </a:rPr>
                        <a:t>Academic upload by 11:59 PM</a:t>
                      </a:r>
                      <a:endParaRPr kumimoji="0" lang="en-US" sz="2000" b="0" i="0" u="none" strike="noStrike" cap="none" normalizeH="0" baseline="0" dirty="0" smtClean="0">
                        <a:ln>
                          <a:noFill/>
                        </a:ln>
                        <a:solidFill>
                          <a:schemeClr val="tx1"/>
                        </a:solidFill>
                        <a:effectLst/>
                        <a:latin typeface="Verdana" pitchFamily="34" charset="0"/>
                      </a:endParaRPr>
                    </a:p>
                  </a:txBody>
                  <a:tcPr marT="45717" marB="45717" horzOverflow="overflow">
                    <a:solidFill>
                      <a:schemeClr val="accent5">
                        <a:lumMod val="40000"/>
                        <a:lumOff val="60000"/>
                      </a:schemeClr>
                    </a:solidFill>
                  </a:tcPr>
                </a:tc>
                <a:extLst>
                  <a:ext uri="{0D108BD9-81ED-4DB2-BD59-A6C34878D82A}">
                    <a16:rowId xmlns:a16="http://schemas.microsoft.com/office/drawing/2014/main" val="10002"/>
                  </a:ext>
                </a:extLst>
              </a:tr>
              <a:tr h="365085">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tx1"/>
                          </a:solidFill>
                          <a:effectLst/>
                        </a:rPr>
                        <a:t>Confidential Letters</a:t>
                      </a:r>
                      <a:endParaRPr kumimoji="0" lang="en-US" sz="2000" b="0" i="0" u="none" strike="noStrike" cap="none" normalizeH="0" baseline="0" dirty="0" smtClean="0">
                        <a:ln>
                          <a:noFill/>
                        </a:ln>
                        <a:solidFill>
                          <a:schemeClr val="tx1"/>
                        </a:solidFill>
                        <a:effectLst/>
                        <a:latin typeface="Verdana" pitchFamily="34" charset="0"/>
                      </a:endParaRPr>
                    </a:p>
                  </a:txBody>
                  <a:tcPr marT="45717" marB="45717" horzOverflow="overflow">
                    <a:solidFill>
                      <a:schemeClr val="accent5">
                        <a:lumMod val="40000"/>
                        <a:lumOff val="6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tx1"/>
                          </a:solidFill>
                          <a:effectLst/>
                        </a:rPr>
                        <a:t>3/10/2018</a:t>
                      </a:r>
                      <a:endParaRPr kumimoji="0" lang="en-US" sz="2000" b="0" i="0" u="none" strike="noStrike" cap="none" normalizeH="0" baseline="0" dirty="0" smtClean="0">
                        <a:ln>
                          <a:noFill/>
                        </a:ln>
                        <a:solidFill>
                          <a:schemeClr val="tx1"/>
                        </a:solidFill>
                        <a:effectLst/>
                        <a:latin typeface="Verdana" pitchFamily="34" charset="0"/>
                      </a:endParaRPr>
                    </a:p>
                  </a:txBody>
                  <a:tcPr marT="45717" marB="45717" horzOverflow="overflow">
                    <a:solidFill>
                      <a:schemeClr val="accent5">
                        <a:lumMod val="40000"/>
                        <a:lumOff val="60000"/>
                      </a:schemeClr>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tx1"/>
                          </a:solidFill>
                          <a:effectLst/>
                        </a:rPr>
                        <a:t>Deadline for submission</a:t>
                      </a:r>
                      <a:endParaRPr kumimoji="0" lang="en-US" sz="2000" b="0" i="0" u="none" strike="noStrike" cap="none" normalizeH="0" baseline="0" dirty="0" smtClean="0">
                        <a:ln>
                          <a:noFill/>
                        </a:ln>
                        <a:solidFill>
                          <a:schemeClr val="tx1"/>
                        </a:solidFill>
                        <a:effectLst/>
                        <a:latin typeface="Verdana" pitchFamily="34" charset="0"/>
                      </a:endParaRPr>
                    </a:p>
                  </a:txBody>
                  <a:tcPr marT="45717" marB="45717" horzOverflow="overflow">
                    <a:solidFill>
                      <a:schemeClr val="accent5">
                        <a:lumMod val="40000"/>
                        <a:lumOff val="60000"/>
                      </a:schemeClr>
                    </a:solidFill>
                  </a:tcPr>
                </a:tc>
                <a:extLst>
                  <a:ext uri="{0D108BD9-81ED-4DB2-BD59-A6C34878D82A}">
                    <a16:rowId xmlns:a16="http://schemas.microsoft.com/office/drawing/2014/main" val="10003"/>
                  </a:ext>
                </a:extLst>
              </a:tr>
              <a:tr h="645925">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tx1"/>
                          </a:solidFill>
                          <a:effectLst/>
                        </a:rPr>
                        <a:t>Review by supervisor for all actions – Upload into online system</a:t>
                      </a:r>
                      <a:endParaRPr kumimoji="0" lang="en-US" sz="2000" b="0" i="0" u="none" strike="noStrike" cap="none" normalizeH="0" baseline="0" dirty="0" smtClean="0">
                        <a:ln>
                          <a:noFill/>
                        </a:ln>
                        <a:solidFill>
                          <a:schemeClr val="tx1"/>
                        </a:solidFill>
                        <a:effectLst/>
                        <a:latin typeface="Verdana" pitchFamily="34" charset="0"/>
                      </a:endParaRPr>
                    </a:p>
                  </a:txBody>
                  <a:tcPr marT="45717" marB="45717" horzOverflow="overflow">
                    <a:solidFill>
                      <a:schemeClr val="accent5">
                        <a:lumMod val="40000"/>
                        <a:lumOff val="60000"/>
                      </a:schemeClr>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tx1"/>
                          </a:solidFill>
                          <a:effectLst/>
                        </a:rPr>
                        <a:t>3/21/2018 </a:t>
                      </a:r>
                      <a:endParaRPr kumimoji="0" lang="en-US" sz="2000" b="0" i="0" u="none" strike="noStrike" cap="none" normalizeH="0" baseline="0" dirty="0" smtClean="0">
                        <a:ln>
                          <a:noFill/>
                        </a:ln>
                        <a:solidFill>
                          <a:schemeClr val="tx1"/>
                        </a:solidFill>
                        <a:effectLst/>
                        <a:latin typeface="Verdana" pitchFamily="34" charset="0"/>
                      </a:endParaRPr>
                    </a:p>
                  </a:txBody>
                  <a:tcPr marT="45717" marB="45717" horzOverflow="overflow">
                    <a:solidFill>
                      <a:schemeClr val="accent5">
                        <a:lumMod val="40000"/>
                        <a:lumOff val="60000"/>
                      </a:schemeClr>
                    </a:solid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111" charset="2"/>
                        <a:buNone/>
                        <a:tabLst/>
                      </a:pPr>
                      <a:r>
                        <a:rPr kumimoji="0" lang="en-US" sz="2000" u="none" strike="noStrike" cap="none" normalizeH="0" baseline="0" dirty="0" smtClean="0">
                          <a:ln>
                            <a:noFill/>
                          </a:ln>
                          <a:solidFill>
                            <a:schemeClr val="tx1"/>
                          </a:solidFill>
                          <a:effectLst/>
                        </a:rPr>
                        <a:t>Director/Supervisor meets with academic first</a:t>
                      </a:r>
                      <a:endParaRPr kumimoji="0" lang="en-US" sz="2000" b="0" i="0" u="none" strike="noStrike" cap="none" normalizeH="0" baseline="0" dirty="0" smtClean="0">
                        <a:ln>
                          <a:noFill/>
                        </a:ln>
                        <a:solidFill>
                          <a:schemeClr val="tx1"/>
                        </a:solidFill>
                        <a:effectLst/>
                        <a:latin typeface="Verdana" pitchFamily="34" charset="0"/>
                      </a:endParaRPr>
                    </a:p>
                  </a:txBody>
                  <a:tcPr marT="45717" marB="45717" horzOverflow="overflow">
                    <a:solidFill>
                      <a:schemeClr val="accent5">
                        <a:lumMod val="40000"/>
                        <a:lumOff val="60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8358172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914399" y="199698"/>
            <a:ext cx="7286626" cy="685800"/>
          </a:xfrm>
        </p:spPr>
        <p:txBody>
          <a:bodyPr/>
          <a:lstStyle/>
          <a:p>
            <a:pPr>
              <a:defRPr/>
            </a:pPr>
            <a:r>
              <a:rPr lang="en-US" sz="3600" dirty="0">
                <a:solidFill>
                  <a:schemeClr val="tx2"/>
                </a:solidFill>
                <a:ea typeface="ＭＳ Ｐゴシック"/>
                <a:cs typeface="ＭＳ Ｐゴシック"/>
              </a:rPr>
              <a:t>General Tips</a:t>
            </a:r>
          </a:p>
        </p:txBody>
      </p:sp>
      <p:sp>
        <p:nvSpPr>
          <p:cNvPr id="24579" name="Rectangle 3"/>
          <p:cNvSpPr>
            <a:spLocks noGrp="1" noChangeArrowheads="1"/>
          </p:cNvSpPr>
          <p:nvPr>
            <p:ph type="body" idx="4294967295"/>
          </p:nvPr>
        </p:nvSpPr>
        <p:spPr>
          <a:xfrm>
            <a:off x="798786" y="1274631"/>
            <a:ext cx="7882506" cy="4057650"/>
          </a:xfrm>
        </p:spPr>
        <p:txBody>
          <a:bodyPr/>
          <a:lstStyle/>
          <a:p>
            <a:pPr>
              <a:spcBef>
                <a:spcPts val="0"/>
              </a:spcBef>
              <a:spcAft>
                <a:spcPts val="1800"/>
              </a:spcAft>
            </a:pPr>
            <a:r>
              <a:rPr lang="en-US" sz="2400" dirty="0"/>
              <a:t>Start as early as possible.</a:t>
            </a:r>
          </a:p>
          <a:p>
            <a:pPr>
              <a:spcBef>
                <a:spcPts val="0"/>
              </a:spcBef>
              <a:spcAft>
                <a:spcPts val="1800"/>
              </a:spcAft>
            </a:pPr>
            <a:r>
              <a:rPr lang="en-US" sz="2400" dirty="0"/>
              <a:t>Keep good records all year and use them.</a:t>
            </a:r>
          </a:p>
          <a:p>
            <a:pPr>
              <a:spcBef>
                <a:spcPts val="0"/>
              </a:spcBef>
              <a:spcAft>
                <a:spcPts val="1800"/>
              </a:spcAft>
            </a:pPr>
            <a:r>
              <a:rPr lang="en-US" sz="2400" dirty="0"/>
              <a:t>Use web examples referenced in </a:t>
            </a:r>
            <a:r>
              <a:rPr lang="en-US" sz="2400" dirty="0" smtClean="0"/>
              <a:t>E-Book</a:t>
            </a:r>
            <a:r>
              <a:rPr lang="en-US" sz="2400" dirty="0"/>
              <a:t>.</a:t>
            </a:r>
          </a:p>
          <a:p>
            <a:pPr>
              <a:spcBef>
                <a:spcPts val="0"/>
              </a:spcBef>
              <a:spcAft>
                <a:spcPts val="1800"/>
              </a:spcAft>
            </a:pPr>
            <a:r>
              <a:rPr lang="en-US" sz="2400" dirty="0"/>
              <a:t>Review PR Dossier Examples on the Academic </a:t>
            </a:r>
            <a:r>
              <a:rPr lang="en-US" sz="2400" dirty="0" smtClean="0"/>
              <a:t>HR </a:t>
            </a:r>
            <a:r>
              <a:rPr lang="en-US" sz="2400" dirty="0"/>
              <a:t>Website </a:t>
            </a:r>
            <a:r>
              <a:rPr lang="en-US" sz="2400" dirty="0">
                <a:solidFill>
                  <a:srgbClr val="2B2EA5"/>
                </a:solidFill>
              </a:rPr>
              <a:t>(</a:t>
            </a:r>
            <a:r>
              <a:rPr lang="en-US" sz="1600" dirty="0">
                <a:solidFill>
                  <a:srgbClr val="2B2EA5"/>
                </a:solidFill>
                <a:hlinkClick r:id="rId2"/>
              </a:rPr>
              <a:t>http://ucanr.edu/academicpersonnel</a:t>
            </a:r>
            <a:r>
              <a:rPr lang="en-US" sz="1600" dirty="0">
                <a:solidFill>
                  <a:srgbClr val="2B2EA5"/>
                </a:solidFill>
              </a:rPr>
              <a:t>) </a:t>
            </a:r>
            <a:r>
              <a:rPr lang="en-US" sz="1600" dirty="0"/>
              <a:t>– </a:t>
            </a:r>
            <a:r>
              <a:rPr lang="en-US" sz="1600" dirty="0" smtClean="0"/>
              <a:t>PR Dossier Examples and Guidelines</a:t>
            </a:r>
            <a:endParaRPr lang="en-US" sz="2400" dirty="0"/>
          </a:p>
          <a:p>
            <a:pPr>
              <a:spcBef>
                <a:spcPts val="0"/>
              </a:spcBef>
              <a:spcAft>
                <a:spcPts val="1800"/>
              </a:spcAft>
            </a:pPr>
            <a:r>
              <a:rPr lang="en-US" sz="2400" dirty="0"/>
              <a:t>Review and edit; then review and edit some more.</a:t>
            </a:r>
          </a:p>
          <a:p>
            <a:pPr>
              <a:spcBef>
                <a:spcPts val="0"/>
              </a:spcBef>
              <a:spcAft>
                <a:spcPts val="1800"/>
              </a:spcAft>
            </a:pPr>
            <a:r>
              <a:rPr lang="en-US" sz="2400" dirty="0"/>
              <a:t>Ask questions.</a:t>
            </a:r>
          </a:p>
          <a:p>
            <a:pPr>
              <a:spcBef>
                <a:spcPts val="0"/>
              </a:spcBef>
              <a:spcAft>
                <a:spcPts val="1800"/>
              </a:spcAft>
            </a:pPr>
            <a:r>
              <a:rPr lang="en-US" sz="2400" dirty="0"/>
              <a:t>Ask peers to review your work.</a:t>
            </a:r>
          </a:p>
        </p:txBody>
      </p:sp>
    </p:spTree>
    <p:extLst>
      <p:ext uri="{BB962C8B-B14F-4D97-AF65-F5344CB8AC3E}">
        <p14:creationId xmlns:p14="http://schemas.microsoft.com/office/powerpoint/2010/main" val="12830482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idx="4294967295"/>
          </p:nvPr>
        </p:nvSpPr>
        <p:spPr>
          <a:xfrm>
            <a:off x="291664" y="230062"/>
            <a:ext cx="8610600" cy="1143000"/>
          </a:xfrm>
        </p:spPr>
        <p:txBody>
          <a:bodyPr rtlCol="0">
            <a:noAutofit/>
          </a:bodyPr>
          <a:lstStyle/>
          <a:p>
            <a:pPr>
              <a:defRPr/>
            </a:pPr>
            <a:r>
              <a:rPr lang="en-US" sz="3200" dirty="0">
                <a:solidFill>
                  <a:schemeClr val="tx2"/>
                </a:solidFill>
                <a:ea typeface="ＭＳ Ｐゴシック"/>
                <a:cs typeface="ＭＳ Ｐゴシック"/>
              </a:rPr>
              <a:t>Make Your Dossier Reflect Your Program! </a:t>
            </a:r>
            <a:r>
              <a:rPr lang="en-US" sz="3200" dirty="0" smtClean="0">
                <a:solidFill>
                  <a:schemeClr val="tx2"/>
                </a:solidFill>
                <a:ea typeface="ＭＳ Ｐゴシック"/>
                <a:cs typeface="ＭＳ Ｐゴシック"/>
              </a:rPr>
              <a:t/>
            </a:r>
            <a:br>
              <a:rPr lang="en-US" sz="3200" dirty="0" smtClean="0">
                <a:solidFill>
                  <a:schemeClr val="tx2"/>
                </a:solidFill>
                <a:ea typeface="ＭＳ Ｐゴシック"/>
                <a:cs typeface="ＭＳ Ｐゴシック"/>
              </a:rPr>
            </a:br>
            <a:r>
              <a:rPr lang="en-US" sz="3200" dirty="0" smtClean="0">
                <a:solidFill>
                  <a:schemeClr val="tx2"/>
                </a:solidFill>
                <a:ea typeface="ＭＳ Ｐゴシック"/>
                <a:cs typeface="ＭＳ Ｐゴシック"/>
              </a:rPr>
              <a:t>Make </a:t>
            </a:r>
            <a:r>
              <a:rPr lang="en-US" sz="3200" dirty="0">
                <a:solidFill>
                  <a:schemeClr val="tx2"/>
                </a:solidFill>
                <a:ea typeface="ＭＳ Ｐゴシック"/>
                <a:cs typeface="ＭＳ Ｐゴシック"/>
              </a:rPr>
              <a:t>It Enjoyable to Read! </a:t>
            </a:r>
          </a:p>
        </p:txBody>
      </p:sp>
      <p:sp>
        <p:nvSpPr>
          <p:cNvPr id="23555" name="Rectangle 3"/>
          <p:cNvSpPr>
            <a:spLocks noGrp="1" noChangeArrowheads="1"/>
          </p:cNvSpPr>
          <p:nvPr>
            <p:ph type="body" idx="4294967295"/>
          </p:nvPr>
        </p:nvSpPr>
        <p:spPr>
          <a:xfrm>
            <a:off x="801927" y="1478010"/>
            <a:ext cx="7923432" cy="4468813"/>
          </a:xfrm>
        </p:spPr>
        <p:txBody>
          <a:bodyPr/>
          <a:lstStyle/>
          <a:p>
            <a:pPr>
              <a:spcBef>
                <a:spcPts val="0"/>
              </a:spcBef>
              <a:spcAft>
                <a:spcPts val="1800"/>
              </a:spcAft>
            </a:pPr>
            <a:r>
              <a:rPr lang="en-US" sz="2400" dirty="0" smtClean="0"/>
              <a:t>Reviewers find it less enjoyable to read if they have to tease out information. </a:t>
            </a:r>
          </a:p>
          <a:p>
            <a:pPr>
              <a:spcBef>
                <a:spcPts val="0"/>
              </a:spcBef>
              <a:spcAft>
                <a:spcPts val="1800"/>
              </a:spcAft>
            </a:pPr>
            <a:r>
              <a:rPr lang="en-US" sz="2400" dirty="0" smtClean="0"/>
              <a:t>State your overarching program themes.</a:t>
            </a:r>
          </a:p>
          <a:p>
            <a:pPr>
              <a:spcBef>
                <a:spcPts val="0"/>
              </a:spcBef>
              <a:spcAft>
                <a:spcPts val="1800"/>
              </a:spcAft>
            </a:pPr>
            <a:r>
              <a:rPr lang="en-US" sz="2400" dirty="0" smtClean="0"/>
              <a:t>Identify your clientele/audiences.</a:t>
            </a:r>
          </a:p>
          <a:p>
            <a:pPr>
              <a:spcBef>
                <a:spcPts val="0"/>
              </a:spcBef>
              <a:spcAft>
                <a:spcPts val="1800"/>
              </a:spcAft>
            </a:pPr>
            <a:r>
              <a:rPr lang="en-US" sz="2400" dirty="0" smtClean="0"/>
              <a:t>Write clear goals and objectives.</a:t>
            </a:r>
          </a:p>
          <a:p>
            <a:pPr>
              <a:spcBef>
                <a:spcPts val="0"/>
              </a:spcBef>
              <a:spcAft>
                <a:spcPts val="1800"/>
              </a:spcAft>
            </a:pPr>
            <a:r>
              <a:rPr lang="en-US" sz="2400" dirty="0" smtClean="0"/>
              <a:t>Summarize your accomplishments.</a:t>
            </a:r>
          </a:p>
          <a:p>
            <a:pPr>
              <a:spcBef>
                <a:spcPts val="0"/>
              </a:spcBef>
              <a:spcAft>
                <a:spcPts val="1800"/>
              </a:spcAft>
            </a:pPr>
            <a:r>
              <a:rPr lang="en-US" sz="2400" dirty="0" smtClean="0"/>
              <a:t>Remember what is obvious to you, may not be obvious to all readers -- </a:t>
            </a:r>
            <a:r>
              <a:rPr lang="en-US" sz="2400" b="1" u="sng" dirty="0" smtClean="0"/>
              <a:t>make it obvious!</a:t>
            </a:r>
          </a:p>
          <a:p>
            <a:pPr eaLnBrk="1" hangingPunct="1">
              <a:lnSpc>
                <a:spcPct val="90000"/>
              </a:lnSpc>
              <a:buFont typeface="Wingdings" pitchFamily="2" charset="2"/>
              <a:buChar char="Ø"/>
            </a:pPr>
            <a:endParaRPr lang="en-US" dirty="0" smtClean="0"/>
          </a:p>
        </p:txBody>
      </p:sp>
    </p:spTree>
    <p:extLst>
      <p:ext uri="{BB962C8B-B14F-4D97-AF65-F5344CB8AC3E}">
        <p14:creationId xmlns:p14="http://schemas.microsoft.com/office/powerpoint/2010/main" val="34833746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157"/>
            <a:ext cx="8229600" cy="1143000"/>
          </a:xfrm>
        </p:spPr>
        <p:txBody>
          <a:bodyPr/>
          <a:lstStyle/>
          <a:p>
            <a:r>
              <a:rPr lang="en-US" sz="3600" dirty="0" smtClean="0">
                <a:solidFill>
                  <a:schemeClr val="accent1">
                    <a:lumMod val="75000"/>
                  </a:schemeClr>
                </a:solidFill>
              </a:rPr>
              <a:t>Changes &amp; Reminders </a:t>
            </a:r>
            <a:endParaRPr lang="en-US" sz="3600" dirty="0">
              <a:solidFill>
                <a:schemeClr val="accent1">
                  <a:lumMod val="75000"/>
                </a:schemeClr>
              </a:solidFill>
            </a:endParaRPr>
          </a:p>
        </p:txBody>
      </p:sp>
      <p:sp>
        <p:nvSpPr>
          <p:cNvPr id="4" name="Content Placeholder 3"/>
          <p:cNvSpPr>
            <a:spLocks noGrp="1"/>
          </p:cNvSpPr>
          <p:nvPr>
            <p:ph idx="1"/>
          </p:nvPr>
        </p:nvSpPr>
        <p:spPr>
          <a:xfrm>
            <a:off x="451695" y="1102450"/>
            <a:ext cx="8615187" cy="4174958"/>
          </a:xfrm>
        </p:spPr>
        <p:txBody>
          <a:bodyPr/>
          <a:lstStyle/>
          <a:p>
            <a:r>
              <a:rPr lang="en-US" sz="2200" dirty="0"/>
              <a:t>For all promotion actions, tables should now cover all years at current rank. Highlight those activities since the last salary action. </a:t>
            </a:r>
          </a:p>
          <a:p>
            <a:r>
              <a:rPr lang="en-US" sz="2200" dirty="0"/>
              <a:t>Narratives are required to be organized by program themes.</a:t>
            </a:r>
          </a:p>
          <a:p>
            <a:r>
              <a:rPr lang="en-US" sz="2200" dirty="0"/>
              <a:t>It is suggested that extension tables be organized by program themes for ease of review.</a:t>
            </a:r>
          </a:p>
          <a:p>
            <a:r>
              <a:rPr lang="en-US" sz="2200" dirty="0"/>
              <a:t>Clarification has been made on how to report mentoring. If including mentoring of newer academics as evidence of university service in your dossier, include documentation of your role and efforts to help guide new academics as they take on the complex and demanding job of developing an extension program. Sustained contributions to the personal and professional growth of the academic, successes, and outcomes should be highlighted.</a:t>
            </a:r>
          </a:p>
          <a:p>
            <a:pPr marL="0" indent="0">
              <a:buNone/>
            </a:pPr>
            <a:endParaRPr lang="en-US" sz="1000" dirty="0" smtClean="0"/>
          </a:p>
          <a:p>
            <a:pPr marL="0" indent="0">
              <a:buNone/>
            </a:pPr>
            <a:r>
              <a:rPr lang="en-US" sz="2000" dirty="0" smtClean="0">
                <a:solidFill>
                  <a:srgbClr val="0914FF"/>
                </a:solidFill>
              </a:rPr>
              <a:t>(continued on next page)</a:t>
            </a:r>
            <a:endParaRPr lang="en-US" sz="2000" dirty="0">
              <a:solidFill>
                <a:srgbClr val="0914FF"/>
              </a:solidFill>
            </a:endParaRPr>
          </a:p>
        </p:txBody>
      </p:sp>
    </p:spTree>
    <p:extLst>
      <p:ext uri="{BB962C8B-B14F-4D97-AF65-F5344CB8AC3E}">
        <p14:creationId xmlns:p14="http://schemas.microsoft.com/office/powerpoint/2010/main" val="35249278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178"/>
            <a:ext cx="8229600" cy="1143000"/>
          </a:xfrm>
        </p:spPr>
        <p:txBody>
          <a:bodyPr/>
          <a:lstStyle/>
          <a:p>
            <a:r>
              <a:rPr lang="en-US" sz="3600" dirty="0" smtClean="0">
                <a:solidFill>
                  <a:schemeClr val="accent1">
                    <a:lumMod val="75000"/>
                  </a:schemeClr>
                </a:solidFill>
              </a:rPr>
              <a:t>Changes &amp; Reminders </a:t>
            </a:r>
            <a:r>
              <a:rPr lang="en-US" sz="2400" dirty="0" smtClean="0">
                <a:solidFill>
                  <a:schemeClr val="accent1">
                    <a:lumMod val="75000"/>
                  </a:schemeClr>
                </a:solidFill>
              </a:rPr>
              <a:t>(continued)</a:t>
            </a:r>
            <a:endParaRPr lang="en-US" sz="2400" dirty="0">
              <a:solidFill>
                <a:schemeClr val="accent1">
                  <a:lumMod val="75000"/>
                </a:schemeClr>
              </a:solidFill>
            </a:endParaRPr>
          </a:p>
        </p:txBody>
      </p:sp>
      <p:sp>
        <p:nvSpPr>
          <p:cNvPr id="3" name="Content Placeholder 2"/>
          <p:cNvSpPr>
            <a:spLocks noGrp="1"/>
          </p:cNvSpPr>
          <p:nvPr>
            <p:ph idx="1"/>
          </p:nvPr>
        </p:nvSpPr>
        <p:spPr>
          <a:xfrm>
            <a:off x="473727" y="955781"/>
            <a:ext cx="8571121" cy="3816350"/>
          </a:xfrm>
        </p:spPr>
        <p:txBody>
          <a:bodyPr/>
          <a:lstStyle/>
          <a:p>
            <a:r>
              <a:rPr lang="en-US" sz="2200" dirty="0"/>
              <a:t>Publication examples for a promotion can be representative from any years during the current rank.</a:t>
            </a:r>
          </a:p>
          <a:p>
            <a:r>
              <a:rPr lang="en-US" sz="2200" dirty="0"/>
              <a:t>The role of County Director, including Interim, is not considered ‘University Service’. It should be emphasized up front in a separate ‘Administrative’ section of the Program Summary Narrative. Serving intermittently as “Acting Director” is considered University Service but you should document the extent of this activity so that reviewers have a sense of the commitment. </a:t>
            </a:r>
            <a:endParaRPr lang="en-US" sz="2200" dirty="0" smtClean="0"/>
          </a:p>
          <a:p>
            <a:r>
              <a:rPr lang="en-US" sz="2200" dirty="0" smtClean="0"/>
              <a:t>When reporting on Affirmative Action, do not simply give numbers. Make note of what efforts you have made to underrepresented groups not previously in your program.</a:t>
            </a:r>
          </a:p>
          <a:p>
            <a:r>
              <a:rPr lang="en-US" sz="2200" b="1" dirty="0" smtClean="0"/>
              <a:t>All CE advisors </a:t>
            </a:r>
            <a:r>
              <a:rPr lang="en-US" sz="2200" dirty="0" smtClean="0"/>
              <a:t>are required to enter into CASA.</a:t>
            </a:r>
          </a:p>
          <a:p>
            <a:r>
              <a:rPr lang="en-US" sz="2200" dirty="0"/>
              <a:t>Please refer to the E-Book associated with your academic title for more information</a:t>
            </a:r>
            <a:r>
              <a:rPr lang="en-US" sz="2200" dirty="0" smtClean="0"/>
              <a:t>.</a:t>
            </a:r>
            <a:endParaRPr lang="en-US" sz="2200" dirty="0"/>
          </a:p>
        </p:txBody>
      </p:sp>
    </p:spTree>
    <p:extLst>
      <p:ext uri="{BB962C8B-B14F-4D97-AF65-F5344CB8AC3E}">
        <p14:creationId xmlns:p14="http://schemas.microsoft.com/office/powerpoint/2010/main" val="29231858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714"/>
            <a:ext cx="8229600" cy="1143000"/>
          </a:xfrm>
        </p:spPr>
        <p:txBody>
          <a:bodyPr/>
          <a:lstStyle/>
          <a:p>
            <a:r>
              <a:rPr lang="en-US" sz="3600" dirty="0" smtClean="0">
                <a:solidFill>
                  <a:schemeClr val="accent1">
                    <a:lumMod val="75000"/>
                  </a:schemeClr>
                </a:solidFill>
              </a:rPr>
              <a:t>Common Mistakes</a:t>
            </a:r>
            <a:endParaRPr lang="en-US" sz="3600" dirty="0">
              <a:solidFill>
                <a:schemeClr val="accent1">
                  <a:lumMod val="75000"/>
                </a:schemeClr>
              </a:solidFill>
            </a:endParaRPr>
          </a:p>
        </p:txBody>
      </p:sp>
      <p:sp>
        <p:nvSpPr>
          <p:cNvPr id="3" name="Content Placeholder 2"/>
          <p:cNvSpPr>
            <a:spLocks noGrp="1"/>
          </p:cNvSpPr>
          <p:nvPr>
            <p:ph idx="1"/>
          </p:nvPr>
        </p:nvSpPr>
        <p:spPr>
          <a:xfrm>
            <a:off x="473725" y="980252"/>
            <a:ext cx="8879594" cy="3816350"/>
          </a:xfrm>
        </p:spPr>
        <p:txBody>
          <a:bodyPr/>
          <a:lstStyle/>
          <a:p>
            <a:pPr lvl="0"/>
            <a:r>
              <a:rPr lang="en-US" sz="2200" dirty="0">
                <a:solidFill>
                  <a:prstClr val="black"/>
                </a:solidFill>
              </a:rPr>
              <a:t>Summary paragraphs are important for each criteria, including Professional Competence, University Service, Public Service and Affirmative Action.  A good summary paragraph “summarizes” your accomplishments; it does not just say “See Table</a:t>
            </a:r>
            <a:r>
              <a:rPr lang="en-US" sz="2200" dirty="0" smtClean="0">
                <a:solidFill>
                  <a:prstClr val="black"/>
                </a:solidFill>
              </a:rPr>
              <a:t>.”</a:t>
            </a:r>
          </a:p>
          <a:p>
            <a:r>
              <a:rPr lang="en-US" sz="2200" dirty="0"/>
              <a:t>Affirmative Action is a required element but it is not a criteria. </a:t>
            </a:r>
            <a:endParaRPr lang="en-US" sz="2200" dirty="0" smtClean="0"/>
          </a:p>
          <a:p>
            <a:r>
              <a:rPr lang="en-US" sz="2200" dirty="0" smtClean="0">
                <a:solidFill>
                  <a:prstClr val="black"/>
                </a:solidFill>
              </a:rPr>
              <a:t>Not </a:t>
            </a:r>
            <a:r>
              <a:rPr lang="en-US" sz="2200" dirty="0">
                <a:solidFill>
                  <a:prstClr val="black"/>
                </a:solidFill>
              </a:rPr>
              <a:t>correctly categorizing ‘University Service’ and ‘Public Service’.</a:t>
            </a:r>
          </a:p>
          <a:p>
            <a:pPr lvl="0"/>
            <a:r>
              <a:rPr lang="en-US" sz="2200" dirty="0">
                <a:solidFill>
                  <a:prstClr val="black"/>
                </a:solidFill>
              </a:rPr>
              <a:t> Using the wrong review form – if you are unsure, ASK. This includes County Directors and Supervisors not using the correct forms for Merits and Promotions – just reviewing Goals is not correct.  There are supervisor review forms for specific actions (all found on the Academic HR website listed under the tab “Merit and Promotion Process and Trainings”)  </a:t>
            </a:r>
            <a:r>
              <a:rPr lang="en-US" sz="2200" u="sng" dirty="0">
                <a:solidFill>
                  <a:prstClr val="black"/>
                </a:solidFill>
                <a:hlinkClick r:id="rId2"/>
              </a:rPr>
              <a:t>http://ucanr.edu/academicpersonn</a:t>
            </a:r>
            <a:r>
              <a:rPr lang="en-US" sz="2200" dirty="0">
                <a:solidFill>
                  <a:prstClr val="black"/>
                </a:solidFill>
                <a:hlinkClick r:id="rId2"/>
              </a:rPr>
              <a:t>el</a:t>
            </a:r>
            <a:r>
              <a:rPr lang="en-US" sz="2200" dirty="0">
                <a:solidFill>
                  <a:prstClr val="black"/>
                </a:solidFill>
              </a:rPr>
              <a:t>                           </a:t>
            </a:r>
            <a:endParaRPr lang="en-US" sz="2200" dirty="0" smtClean="0">
              <a:solidFill>
                <a:prstClr val="black"/>
              </a:solidFill>
            </a:endParaRPr>
          </a:p>
          <a:p>
            <a:pPr marL="0" lvl="0" indent="0">
              <a:buNone/>
            </a:pPr>
            <a:r>
              <a:rPr lang="en-US" sz="2000" dirty="0" smtClean="0">
                <a:solidFill>
                  <a:prstClr val="black"/>
                </a:solidFill>
              </a:rPr>
              <a:t> </a:t>
            </a:r>
            <a:r>
              <a:rPr lang="en-US" sz="2000" dirty="0">
                <a:solidFill>
                  <a:srgbClr val="1A49E0"/>
                </a:solidFill>
              </a:rPr>
              <a:t>(continued next page)</a:t>
            </a:r>
          </a:p>
          <a:p>
            <a:endParaRPr lang="en-US" dirty="0"/>
          </a:p>
        </p:txBody>
      </p:sp>
    </p:spTree>
    <p:extLst>
      <p:ext uri="{BB962C8B-B14F-4D97-AF65-F5344CB8AC3E}">
        <p14:creationId xmlns:p14="http://schemas.microsoft.com/office/powerpoint/2010/main" val="41787594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955342" y="-31571"/>
            <a:ext cx="7274257" cy="1143000"/>
          </a:xfrm>
        </p:spPr>
        <p:txBody>
          <a:bodyPr/>
          <a:lstStyle/>
          <a:p>
            <a:pPr fontAlgn="auto">
              <a:spcAft>
                <a:spcPts val="0"/>
              </a:spcAft>
              <a:defRPr/>
            </a:pPr>
            <a:r>
              <a:rPr lang="en-US" sz="3600" dirty="0">
                <a:solidFill>
                  <a:schemeClr val="tx2"/>
                </a:solidFill>
                <a:ea typeface="ＭＳ Ｐゴシック"/>
                <a:cs typeface="ＭＳ Ｐゴシック"/>
              </a:rPr>
              <a:t>Agenda</a:t>
            </a:r>
          </a:p>
        </p:txBody>
      </p:sp>
      <p:sp>
        <p:nvSpPr>
          <p:cNvPr id="5123" name="Rectangle 3"/>
          <p:cNvSpPr>
            <a:spLocks noGrp="1" noChangeArrowheads="1"/>
          </p:cNvSpPr>
          <p:nvPr>
            <p:ph type="body" idx="4294967295"/>
          </p:nvPr>
        </p:nvSpPr>
        <p:spPr>
          <a:xfrm>
            <a:off x="797692" y="1219819"/>
            <a:ext cx="7274257" cy="4420904"/>
          </a:xfrm>
        </p:spPr>
        <p:txBody>
          <a:bodyPr/>
          <a:lstStyle/>
          <a:p>
            <a:pPr eaLnBrk="1" hangingPunct="1">
              <a:spcBef>
                <a:spcPts val="0"/>
              </a:spcBef>
              <a:spcAft>
                <a:spcPts val="1800"/>
              </a:spcAft>
            </a:pPr>
            <a:r>
              <a:rPr lang="en-US" sz="2800" dirty="0" smtClean="0"/>
              <a:t>Welcome/Introductions</a:t>
            </a:r>
          </a:p>
          <a:p>
            <a:pPr eaLnBrk="1" hangingPunct="1">
              <a:spcBef>
                <a:spcPts val="0"/>
              </a:spcBef>
              <a:spcAft>
                <a:spcPts val="1800"/>
              </a:spcAft>
            </a:pPr>
            <a:r>
              <a:rPr lang="en-US" sz="2800" dirty="0" smtClean="0"/>
              <a:t>Agenda/Training Agreements/Outcomes</a:t>
            </a:r>
          </a:p>
          <a:p>
            <a:pPr eaLnBrk="1" hangingPunct="1">
              <a:spcBef>
                <a:spcPts val="0"/>
              </a:spcBef>
              <a:spcAft>
                <a:spcPts val="1800"/>
              </a:spcAft>
            </a:pPr>
            <a:r>
              <a:rPr lang="en-US" sz="2800" dirty="0" smtClean="0"/>
              <a:t>Overview of Process</a:t>
            </a:r>
          </a:p>
          <a:p>
            <a:pPr eaLnBrk="1" hangingPunct="1">
              <a:spcBef>
                <a:spcPts val="0"/>
              </a:spcBef>
              <a:spcAft>
                <a:spcPts val="1800"/>
              </a:spcAft>
            </a:pPr>
            <a:r>
              <a:rPr lang="en-US" sz="2800" dirty="0" smtClean="0"/>
              <a:t>Recent Changes/Reminders – Common Mistakes</a:t>
            </a:r>
          </a:p>
          <a:p>
            <a:pPr eaLnBrk="1" hangingPunct="1">
              <a:spcBef>
                <a:spcPts val="0"/>
              </a:spcBef>
              <a:spcAft>
                <a:spcPts val="1800"/>
              </a:spcAft>
            </a:pPr>
            <a:r>
              <a:rPr lang="en-US" sz="2800" dirty="0" smtClean="0"/>
              <a:t>Program Review Dossier</a:t>
            </a:r>
          </a:p>
          <a:p>
            <a:pPr eaLnBrk="1" hangingPunct="1">
              <a:spcBef>
                <a:spcPts val="0"/>
              </a:spcBef>
              <a:spcAft>
                <a:spcPts val="1800"/>
              </a:spcAft>
            </a:pPr>
            <a:r>
              <a:rPr lang="en-US" sz="2800" dirty="0" smtClean="0"/>
              <a:t>Questions/Wrap-up</a:t>
            </a:r>
          </a:p>
        </p:txBody>
      </p:sp>
    </p:spTree>
    <p:extLst>
      <p:ext uri="{BB962C8B-B14F-4D97-AF65-F5344CB8AC3E}">
        <p14:creationId xmlns:p14="http://schemas.microsoft.com/office/powerpoint/2010/main" val="11723170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783"/>
            <a:ext cx="8229600" cy="1143000"/>
          </a:xfrm>
        </p:spPr>
        <p:txBody>
          <a:bodyPr/>
          <a:lstStyle/>
          <a:p>
            <a:r>
              <a:rPr lang="en-US" sz="3600" dirty="0" smtClean="0">
                <a:solidFill>
                  <a:schemeClr val="accent1">
                    <a:lumMod val="75000"/>
                  </a:schemeClr>
                </a:solidFill>
              </a:rPr>
              <a:t>Common Mistakes </a:t>
            </a:r>
            <a:r>
              <a:rPr lang="en-US" sz="2400" dirty="0" smtClean="0">
                <a:solidFill>
                  <a:schemeClr val="accent1">
                    <a:lumMod val="75000"/>
                  </a:schemeClr>
                </a:solidFill>
              </a:rPr>
              <a:t>(continued)</a:t>
            </a:r>
            <a:endParaRPr lang="en-US" sz="2400" dirty="0">
              <a:solidFill>
                <a:schemeClr val="accent1">
                  <a:lumMod val="75000"/>
                </a:schemeClr>
              </a:solidFill>
            </a:endParaRPr>
          </a:p>
        </p:txBody>
      </p:sp>
      <p:sp>
        <p:nvSpPr>
          <p:cNvPr id="3" name="Content Placeholder 2"/>
          <p:cNvSpPr>
            <a:spLocks noGrp="1"/>
          </p:cNvSpPr>
          <p:nvPr>
            <p:ph idx="1"/>
          </p:nvPr>
        </p:nvSpPr>
        <p:spPr>
          <a:xfrm>
            <a:off x="808891" y="1192236"/>
            <a:ext cx="8229600" cy="3816350"/>
          </a:xfrm>
        </p:spPr>
        <p:txBody>
          <a:bodyPr/>
          <a:lstStyle/>
          <a:p>
            <a:pPr lvl="0"/>
            <a:r>
              <a:rPr lang="en-US" sz="2200" dirty="0">
                <a:solidFill>
                  <a:prstClr val="black"/>
                </a:solidFill>
              </a:rPr>
              <a:t> In Project Summary Table – ‘Total Funding’ should be the total amount of the grant AND how much of that total you are responsible for.</a:t>
            </a:r>
          </a:p>
          <a:p>
            <a:r>
              <a:rPr lang="en-US" sz="2200" dirty="0"/>
              <a:t> Tables should be concise; i.e. do not list every phone call and every date; every blog or tweet, ensure activities that are important are listed</a:t>
            </a:r>
            <a:r>
              <a:rPr lang="en-US" sz="2200" dirty="0" smtClean="0"/>
              <a:t>.</a:t>
            </a:r>
          </a:p>
          <a:p>
            <a:r>
              <a:rPr lang="en-US" sz="2200" dirty="0"/>
              <a:t>Neglecting to identify your role in narratives and </a:t>
            </a:r>
            <a:r>
              <a:rPr lang="en-US" sz="2200" dirty="0" smtClean="0"/>
              <a:t>tables.</a:t>
            </a:r>
          </a:p>
          <a:p>
            <a:r>
              <a:rPr lang="en-US" sz="2200" dirty="0" smtClean="0">
                <a:solidFill>
                  <a:prstClr val="black"/>
                </a:solidFill>
              </a:rPr>
              <a:t>Articulate </a:t>
            </a:r>
            <a:r>
              <a:rPr lang="en-US" sz="2200" dirty="0">
                <a:solidFill>
                  <a:prstClr val="black"/>
                </a:solidFill>
              </a:rPr>
              <a:t>‘Outcomes’ and ‘Impacts’ after each theme, or program/project within the theme, not as one list at the end</a:t>
            </a:r>
            <a:r>
              <a:rPr lang="en-US" sz="2200" dirty="0" smtClean="0">
                <a:solidFill>
                  <a:prstClr val="black"/>
                </a:solidFill>
              </a:rPr>
              <a:t>.</a:t>
            </a:r>
          </a:p>
          <a:p>
            <a:r>
              <a:rPr lang="en-US" sz="2200" dirty="0">
                <a:solidFill>
                  <a:prstClr val="black"/>
                </a:solidFill>
              </a:rPr>
              <a:t>Not utilizing the E-Book format to help ensure a successful review.</a:t>
            </a:r>
          </a:p>
          <a:p>
            <a:pPr marL="0" indent="0">
              <a:buNone/>
            </a:pPr>
            <a:endParaRPr lang="en-US" sz="2200" dirty="0">
              <a:solidFill>
                <a:prstClr val="black"/>
              </a:solidFill>
            </a:endParaRPr>
          </a:p>
          <a:p>
            <a:endParaRPr lang="en-US" dirty="0"/>
          </a:p>
        </p:txBody>
      </p:sp>
    </p:spTree>
    <p:extLst>
      <p:ext uri="{BB962C8B-B14F-4D97-AF65-F5344CB8AC3E}">
        <p14:creationId xmlns:p14="http://schemas.microsoft.com/office/powerpoint/2010/main" val="20330802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840658" y="218676"/>
            <a:ext cx="7403690" cy="646112"/>
          </a:xfrm>
          <a:prstGeom prst="rect">
            <a:avLst/>
          </a:prstGeom>
          <a:noFill/>
          <a:ln w="9525">
            <a:noFill/>
            <a:miter lim="800000"/>
            <a:headEnd/>
            <a:tailEnd/>
          </a:ln>
        </p:spPr>
        <p:txBody>
          <a:bodyPr wrap="square">
            <a:spAutoFit/>
          </a:bodyPr>
          <a:lstStyle/>
          <a:p>
            <a:pPr algn="ctr">
              <a:defRPr/>
            </a:pPr>
            <a:r>
              <a:rPr lang="en-US" sz="3600" dirty="0" smtClean="0">
                <a:solidFill>
                  <a:schemeClr val="tx2"/>
                </a:solidFill>
                <a:latin typeface="+mj-lt"/>
                <a:ea typeface="ＭＳ Ｐゴシック"/>
                <a:cs typeface="ＭＳ Ｐゴシック"/>
              </a:rPr>
              <a:t>Tips for Writing Your PR</a:t>
            </a:r>
            <a:endParaRPr lang="en-US" sz="3600" dirty="0">
              <a:solidFill>
                <a:schemeClr val="tx2"/>
              </a:solidFill>
              <a:latin typeface="+mj-lt"/>
              <a:ea typeface="ＭＳ Ｐゴシック"/>
              <a:cs typeface="ＭＳ Ｐゴシック"/>
            </a:endParaRPr>
          </a:p>
        </p:txBody>
      </p:sp>
      <p:sp>
        <p:nvSpPr>
          <p:cNvPr id="36867" name="Rectangle 9"/>
          <p:cNvSpPr>
            <a:spLocks noChangeArrowheads="1"/>
          </p:cNvSpPr>
          <p:nvPr/>
        </p:nvSpPr>
        <p:spPr bwMode="auto">
          <a:xfrm>
            <a:off x="330506" y="955298"/>
            <a:ext cx="8714342" cy="5555367"/>
          </a:xfrm>
          <a:prstGeom prst="rect">
            <a:avLst/>
          </a:prstGeom>
          <a:noFill/>
          <a:ln w="9525">
            <a:noFill/>
            <a:miter lim="800000"/>
            <a:headEnd/>
            <a:tailEnd/>
          </a:ln>
        </p:spPr>
        <p:txBody>
          <a:bodyPr wrap="square">
            <a:spAutoFit/>
          </a:bodyPr>
          <a:lstStyle/>
          <a:p>
            <a:pPr>
              <a:spcAft>
                <a:spcPts val="600"/>
              </a:spcAft>
            </a:pPr>
            <a:r>
              <a:rPr lang="en-US" sz="2200" dirty="0">
                <a:latin typeface="+mn-lt"/>
              </a:rPr>
              <a:t>Make sure you highlight your activities that support UC ANR’s visibility and effectiveness such </a:t>
            </a:r>
            <a:r>
              <a:rPr lang="en-US" sz="2200" dirty="0" smtClean="0">
                <a:latin typeface="+mn-lt"/>
              </a:rPr>
              <a:t>as:</a:t>
            </a:r>
            <a:endParaRPr lang="en-US" sz="2200" dirty="0">
              <a:latin typeface="+mn-lt"/>
            </a:endParaRPr>
          </a:p>
          <a:p>
            <a:pPr marL="457200" indent="-457200">
              <a:spcAft>
                <a:spcPts val="600"/>
              </a:spcAft>
              <a:buFont typeface="Arial" panose="020B0604020202020204" pitchFamily="34" charset="0"/>
              <a:buChar char="•"/>
            </a:pPr>
            <a:r>
              <a:rPr lang="en-US" sz="2200" dirty="0" smtClean="0">
                <a:latin typeface="+mn-lt"/>
              </a:rPr>
              <a:t>Successful </a:t>
            </a:r>
            <a:r>
              <a:rPr lang="en-US" sz="2200" dirty="0">
                <a:latin typeface="+mn-lt"/>
              </a:rPr>
              <a:t>collaborations (internal and external)</a:t>
            </a:r>
          </a:p>
          <a:p>
            <a:pPr marL="457200" lvl="0" indent="-457200">
              <a:spcAft>
                <a:spcPts val="600"/>
              </a:spcAft>
              <a:buFont typeface="Arial" panose="020B0604020202020204" pitchFamily="34" charset="0"/>
              <a:buChar char="•"/>
            </a:pPr>
            <a:r>
              <a:rPr lang="en-US" sz="2200" dirty="0">
                <a:latin typeface="+mn-lt"/>
              </a:rPr>
              <a:t>Mentoring of colleagues (formal and informal)</a:t>
            </a:r>
          </a:p>
          <a:p>
            <a:pPr marL="457200" lvl="0" indent="-457200">
              <a:spcAft>
                <a:spcPts val="600"/>
              </a:spcAft>
              <a:buFont typeface="Arial" panose="020B0604020202020204" pitchFamily="34" charset="0"/>
              <a:buChar char="•"/>
            </a:pPr>
            <a:r>
              <a:rPr lang="en-US" sz="2200" dirty="0">
                <a:latin typeface="+mn-lt"/>
              </a:rPr>
              <a:t>Efforts to strengthen the UC ANR network (formally called the “continuum”)</a:t>
            </a:r>
          </a:p>
          <a:p>
            <a:pPr marL="457200" lvl="0" indent="-457200">
              <a:spcAft>
                <a:spcPts val="600"/>
              </a:spcAft>
              <a:buFont typeface="Arial" panose="020B0604020202020204" pitchFamily="34" charset="0"/>
              <a:buChar char="•"/>
            </a:pPr>
            <a:r>
              <a:rPr lang="en-US" sz="2200" dirty="0">
                <a:latin typeface="+mn-lt"/>
              </a:rPr>
              <a:t>Multi-county and/or multi-program assignments</a:t>
            </a:r>
          </a:p>
          <a:p>
            <a:pPr marL="457200" lvl="0" indent="-457200">
              <a:spcAft>
                <a:spcPts val="600"/>
              </a:spcAft>
              <a:buFont typeface="Arial" panose="020B0604020202020204" pitchFamily="34" charset="0"/>
              <a:buChar char="•"/>
            </a:pPr>
            <a:r>
              <a:rPr lang="en-US" sz="2200" dirty="0">
                <a:latin typeface="+mn-lt"/>
              </a:rPr>
              <a:t>Leadership roles</a:t>
            </a:r>
          </a:p>
          <a:p>
            <a:pPr marL="457200" lvl="0" indent="-457200">
              <a:spcAft>
                <a:spcPts val="600"/>
              </a:spcAft>
              <a:buFont typeface="Arial" panose="020B0604020202020204" pitchFamily="34" charset="0"/>
              <a:buChar char="•"/>
            </a:pPr>
            <a:r>
              <a:rPr lang="en-US" sz="2200" dirty="0">
                <a:latin typeface="+mn-lt"/>
              </a:rPr>
              <a:t>Advocacy efforts</a:t>
            </a:r>
          </a:p>
          <a:p>
            <a:pPr marL="457200" lvl="0" indent="-457200">
              <a:spcAft>
                <a:spcPts val="600"/>
              </a:spcAft>
              <a:buFont typeface="Arial" panose="020B0604020202020204" pitchFamily="34" charset="0"/>
              <a:buChar char="•"/>
            </a:pPr>
            <a:r>
              <a:rPr lang="en-US" sz="2200" dirty="0">
                <a:latin typeface="+mn-lt"/>
              </a:rPr>
              <a:t>Outreaching to clientele using new technologies such as social media, websites</a:t>
            </a:r>
            <a:r>
              <a:rPr lang="en-US" sz="2200" dirty="0" smtClean="0">
                <a:latin typeface="+mn-lt"/>
              </a:rPr>
              <a:t>.</a:t>
            </a:r>
          </a:p>
          <a:p>
            <a:pPr marL="457200" lvl="0" indent="-457200">
              <a:spcAft>
                <a:spcPts val="600"/>
              </a:spcAft>
              <a:buFont typeface="Arial" panose="020B0604020202020204" pitchFamily="34" charset="0"/>
              <a:buChar char="•"/>
            </a:pPr>
            <a:r>
              <a:rPr lang="en-US" sz="2200" dirty="0" smtClean="0">
                <a:latin typeface="+mn-lt"/>
              </a:rPr>
              <a:t>Only list activities and accomplishments in one section (i.e. professional competence or university service, but not both)</a:t>
            </a:r>
            <a:endParaRPr lang="en-US" sz="2200" dirty="0">
              <a:latin typeface="+mn-lt"/>
            </a:endParaRPr>
          </a:p>
          <a:p>
            <a:pPr marL="457200" lvl="0" indent="-457200">
              <a:spcAft>
                <a:spcPts val="600"/>
              </a:spcAft>
              <a:buFont typeface="Arial" panose="020B0604020202020204" pitchFamily="34" charset="0"/>
              <a:buChar char="•"/>
            </a:pPr>
            <a:endParaRPr lang="en-US" altLang="en-US" sz="2400" dirty="0">
              <a:latin typeface="+mj-lt"/>
              <a:ea typeface="ＭＳ Ｐゴシック"/>
              <a:cs typeface="ＭＳ Ｐゴシック"/>
            </a:endParaRPr>
          </a:p>
        </p:txBody>
      </p:sp>
    </p:spTree>
    <p:extLst>
      <p:ext uri="{BB962C8B-B14F-4D97-AF65-F5344CB8AC3E}">
        <p14:creationId xmlns:p14="http://schemas.microsoft.com/office/powerpoint/2010/main" val="26982924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914400" y="-59525"/>
            <a:ext cx="7315200" cy="1219200"/>
          </a:xfrm>
        </p:spPr>
        <p:txBody>
          <a:bodyPr/>
          <a:lstStyle/>
          <a:p>
            <a:pPr>
              <a:defRPr/>
            </a:pPr>
            <a:r>
              <a:rPr lang="en-US" sz="3600" dirty="0">
                <a:solidFill>
                  <a:schemeClr val="tx2"/>
                </a:solidFill>
                <a:ea typeface="ＭＳ Ｐゴシック"/>
                <a:cs typeface="ＭＳ Ｐゴシック"/>
              </a:rPr>
              <a:t>General </a:t>
            </a:r>
            <a:r>
              <a:rPr lang="en-US" sz="3600" dirty="0" smtClean="0">
                <a:solidFill>
                  <a:schemeClr val="tx2"/>
                </a:solidFill>
                <a:ea typeface="ＭＳ Ｐゴシック"/>
                <a:cs typeface="ＭＳ Ｐゴシック"/>
              </a:rPr>
              <a:t>Directions</a:t>
            </a:r>
            <a:endParaRPr lang="en-US" sz="3600" dirty="0">
              <a:solidFill>
                <a:schemeClr val="tx2"/>
              </a:solidFill>
              <a:ea typeface="ＭＳ Ｐゴシック"/>
              <a:cs typeface="ＭＳ Ｐゴシック"/>
            </a:endParaRPr>
          </a:p>
        </p:txBody>
      </p:sp>
      <p:sp>
        <p:nvSpPr>
          <p:cNvPr id="25603" name="Rectangle 3"/>
          <p:cNvSpPr>
            <a:spLocks noGrp="1" noChangeArrowheads="1"/>
          </p:cNvSpPr>
          <p:nvPr>
            <p:ph type="body" idx="4294967295"/>
          </p:nvPr>
        </p:nvSpPr>
        <p:spPr>
          <a:xfrm>
            <a:off x="801856" y="1272218"/>
            <a:ext cx="7734584" cy="4389081"/>
          </a:xfrm>
        </p:spPr>
        <p:txBody>
          <a:bodyPr/>
          <a:lstStyle/>
          <a:p>
            <a:pPr>
              <a:spcBef>
                <a:spcPts val="0"/>
              </a:spcBef>
              <a:spcAft>
                <a:spcPts val="1800"/>
              </a:spcAft>
              <a:defRPr/>
            </a:pPr>
            <a:r>
              <a:rPr lang="en-US" sz="2400" dirty="0" smtClean="0"/>
              <a:t>Font: Times New Roman 11 or 12</a:t>
            </a:r>
          </a:p>
          <a:p>
            <a:pPr>
              <a:spcBef>
                <a:spcPts val="0"/>
              </a:spcBef>
              <a:spcAft>
                <a:spcPts val="1800"/>
              </a:spcAft>
              <a:defRPr/>
            </a:pPr>
            <a:r>
              <a:rPr lang="en-US" sz="2400" dirty="0" smtClean="0"/>
              <a:t>Margins: 1 inch all around</a:t>
            </a:r>
          </a:p>
          <a:p>
            <a:pPr>
              <a:spcBef>
                <a:spcPts val="0"/>
              </a:spcBef>
              <a:spcAft>
                <a:spcPts val="1800"/>
              </a:spcAft>
              <a:defRPr/>
            </a:pPr>
            <a:r>
              <a:rPr lang="en-US" sz="2400" dirty="0" smtClean="0"/>
              <a:t>Adhere to page limits </a:t>
            </a:r>
            <a:r>
              <a:rPr lang="en-US" sz="2000" dirty="0" smtClean="0">
                <a:solidFill>
                  <a:srgbClr val="FF0000"/>
                </a:solidFill>
              </a:rPr>
              <a:t>(6 page program summary narrative)</a:t>
            </a:r>
          </a:p>
          <a:p>
            <a:pPr>
              <a:spcBef>
                <a:spcPts val="0"/>
              </a:spcBef>
              <a:spcAft>
                <a:spcPts val="1800"/>
              </a:spcAft>
              <a:defRPr/>
            </a:pPr>
            <a:r>
              <a:rPr lang="en-US" sz="2400" dirty="0" smtClean="0"/>
              <a:t>Please refer to the E-Book found at </a:t>
            </a:r>
          </a:p>
          <a:p>
            <a:pPr marL="400050" lvl="1" indent="0">
              <a:spcBef>
                <a:spcPts val="0"/>
              </a:spcBef>
              <a:spcAft>
                <a:spcPts val="1800"/>
              </a:spcAft>
              <a:buNone/>
              <a:defRPr/>
            </a:pPr>
            <a:r>
              <a:rPr lang="en-US" sz="2400" dirty="0" smtClean="0">
                <a:solidFill>
                  <a:srgbClr val="2B2EA5"/>
                </a:solidFill>
                <a:hlinkClick r:id="rId3"/>
              </a:rPr>
              <a:t>http://ucanr.edu/academicpersonnel</a:t>
            </a:r>
            <a:r>
              <a:rPr lang="en-US" sz="2400" dirty="0"/>
              <a:t> </a:t>
            </a:r>
            <a:endParaRPr lang="en-US" sz="1400" dirty="0"/>
          </a:p>
          <a:p>
            <a:pPr marL="0" indent="0" eaLnBrk="1" hangingPunct="1">
              <a:buFont typeface="Arial" charset="0"/>
              <a:buNone/>
              <a:tabLst>
                <a:tab pos="739775" algn="l"/>
              </a:tabLst>
              <a:defRPr/>
            </a:pPr>
            <a:r>
              <a:rPr lang="en-US" sz="2400" dirty="0" smtClean="0"/>
              <a:t>Tip:  Be kind to your readers – use a format that makes your PR readable.  Pay attention to required vs. suggested.</a:t>
            </a:r>
          </a:p>
          <a:p>
            <a:pPr eaLnBrk="1" hangingPunct="1">
              <a:buFont typeface="Wingdings" pitchFamily="2" charset="2"/>
              <a:buChar char="Ø"/>
              <a:defRPr/>
            </a:pPr>
            <a:endParaRPr lang="en-US" dirty="0" smtClean="0"/>
          </a:p>
          <a:p>
            <a:pPr eaLnBrk="1" hangingPunct="1">
              <a:buFont typeface="Wingdings" pitchFamily="2" charset="2"/>
              <a:buChar char="Ø"/>
              <a:defRPr/>
            </a:pPr>
            <a:endParaRPr lang="en-US" dirty="0" smtClean="0"/>
          </a:p>
        </p:txBody>
      </p:sp>
    </p:spTree>
    <p:extLst>
      <p:ext uri="{BB962C8B-B14F-4D97-AF65-F5344CB8AC3E}">
        <p14:creationId xmlns:p14="http://schemas.microsoft.com/office/powerpoint/2010/main" val="16934710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96947" y="-30484"/>
            <a:ext cx="8806375" cy="1143000"/>
          </a:xfrm>
        </p:spPr>
        <p:txBody>
          <a:bodyPr rtlCol="0">
            <a:noAutofit/>
          </a:bodyPr>
          <a:lstStyle/>
          <a:p>
            <a:pPr eaLnBrk="1" fontAlgn="auto" hangingPunct="1">
              <a:spcAft>
                <a:spcPts val="0"/>
              </a:spcAft>
              <a:defRPr/>
            </a:pPr>
            <a:r>
              <a:rPr lang="en-US" sz="3200" dirty="0">
                <a:solidFill>
                  <a:schemeClr val="tx2"/>
                </a:solidFill>
                <a:ea typeface="ＭＳ Ｐゴシック"/>
                <a:cs typeface="ＭＳ Ｐゴシック"/>
              </a:rPr>
              <a:t>Definitions to </a:t>
            </a:r>
            <a:r>
              <a:rPr lang="en-US" sz="3200" dirty="0" smtClean="0">
                <a:solidFill>
                  <a:schemeClr val="tx2"/>
                </a:solidFill>
                <a:ea typeface="ＭＳ Ｐゴシック"/>
                <a:cs typeface="ＭＳ Ｐゴシック"/>
              </a:rPr>
              <a:t>Help: Develop </a:t>
            </a:r>
            <a:r>
              <a:rPr lang="en-US" sz="3200" dirty="0">
                <a:solidFill>
                  <a:schemeClr val="tx2"/>
                </a:solidFill>
                <a:ea typeface="ＭＳ Ｐゴシック"/>
                <a:cs typeface="ＭＳ Ｐゴシック"/>
              </a:rPr>
              <a:t>a Thematic PR Format </a:t>
            </a:r>
          </a:p>
        </p:txBody>
      </p:sp>
      <p:sp>
        <p:nvSpPr>
          <p:cNvPr id="3" name="Content Placeholder 2"/>
          <p:cNvSpPr>
            <a:spLocks noGrp="1"/>
          </p:cNvSpPr>
          <p:nvPr>
            <p:ph idx="4294967295"/>
          </p:nvPr>
        </p:nvSpPr>
        <p:spPr>
          <a:xfrm>
            <a:off x="461355" y="1025633"/>
            <a:ext cx="8767887" cy="4899546"/>
          </a:xfrm>
        </p:spPr>
        <p:txBody>
          <a:bodyPr rtlCol="0">
            <a:noAutofit/>
          </a:bodyPr>
          <a:lstStyle/>
          <a:p>
            <a:pPr fontAlgn="auto">
              <a:spcBef>
                <a:spcPts val="0"/>
              </a:spcBef>
              <a:spcAft>
                <a:spcPts val="600"/>
              </a:spcAft>
              <a:defRPr/>
            </a:pPr>
            <a:r>
              <a:rPr lang="en-US" sz="2000" b="1" dirty="0" smtClean="0"/>
              <a:t>Theme</a:t>
            </a:r>
            <a:r>
              <a:rPr lang="en-US" sz="2000" dirty="0" smtClean="0"/>
              <a:t>:  your program focus; subject matter expertise; etc. </a:t>
            </a:r>
            <a:r>
              <a:rPr lang="en-US" sz="2000" b="1" dirty="0" smtClean="0"/>
              <a:t> </a:t>
            </a:r>
            <a:r>
              <a:rPr lang="en-US" sz="2000" dirty="0" smtClean="0"/>
              <a:t>Themes may or may not relate to Strategic Initiatives (See E-Book for more detail).</a:t>
            </a:r>
            <a:endParaRPr lang="en-US" sz="2000" b="1" dirty="0" smtClean="0"/>
          </a:p>
          <a:p>
            <a:pPr fontAlgn="auto">
              <a:spcBef>
                <a:spcPts val="0"/>
              </a:spcBef>
              <a:spcAft>
                <a:spcPts val="600"/>
              </a:spcAft>
              <a:defRPr/>
            </a:pPr>
            <a:r>
              <a:rPr lang="en-US" sz="2000" b="1" dirty="0" smtClean="0"/>
              <a:t>Clientele</a:t>
            </a:r>
            <a:r>
              <a:rPr lang="en-US" sz="2000" dirty="0" smtClean="0"/>
              <a:t>: People or group of people that a program aims to serve.</a:t>
            </a:r>
          </a:p>
          <a:p>
            <a:pPr fontAlgn="auto">
              <a:spcBef>
                <a:spcPts val="0"/>
              </a:spcBef>
              <a:spcAft>
                <a:spcPts val="600"/>
              </a:spcAft>
              <a:defRPr/>
            </a:pPr>
            <a:r>
              <a:rPr lang="en-US" sz="2000" b="1" dirty="0" smtClean="0"/>
              <a:t>Goals: </a:t>
            </a:r>
            <a:r>
              <a:rPr lang="en-US" sz="2000" dirty="0" smtClean="0"/>
              <a:t>The purpose towards which an effort is directed.</a:t>
            </a:r>
          </a:p>
          <a:p>
            <a:pPr fontAlgn="auto">
              <a:spcBef>
                <a:spcPts val="0"/>
              </a:spcBef>
              <a:spcAft>
                <a:spcPts val="600"/>
              </a:spcAft>
              <a:tabLst>
                <a:tab pos="1146175" algn="l"/>
              </a:tabLst>
              <a:defRPr/>
            </a:pPr>
            <a:r>
              <a:rPr lang="en-US" sz="2000" b="1" dirty="0" smtClean="0"/>
              <a:t>Inputs:</a:t>
            </a:r>
            <a:r>
              <a:rPr lang="en-US" sz="2000" dirty="0" smtClean="0"/>
              <a:t> What we invest:  Faculty, staff, students, infrastructure, federal, state and private funds, time, knowledge, etc.  This step is often assumed and is not always articulated and is not required in DANRIS-X.</a:t>
            </a:r>
          </a:p>
          <a:p>
            <a:pPr fontAlgn="auto">
              <a:spcBef>
                <a:spcPts val="0"/>
              </a:spcBef>
              <a:spcAft>
                <a:spcPts val="600"/>
              </a:spcAft>
              <a:defRPr/>
            </a:pPr>
            <a:r>
              <a:rPr lang="en-US" sz="2000" b="1" dirty="0" smtClean="0"/>
              <a:t>Methods (Activities/Outputs)</a:t>
            </a:r>
            <a:r>
              <a:rPr lang="en-US" sz="2000" dirty="0" smtClean="0"/>
              <a:t>: Research/Creative and Extension activities to reach goals.  Products created through such activity (meetings, trainings, extension programs, curricula, webinars, publications, etc.).</a:t>
            </a:r>
          </a:p>
          <a:p>
            <a:pPr fontAlgn="auto">
              <a:spcBef>
                <a:spcPts val="0"/>
              </a:spcBef>
              <a:spcAft>
                <a:spcPts val="600"/>
              </a:spcAft>
              <a:tabLst>
                <a:tab pos="974725" algn="l"/>
                <a:tab pos="1547813" algn="l"/>
              </a:tabLst>
              <a:defRPr/>
            </a:pPr>
            <a:r>
              <a:rPr lang="en-US" sz="2000" b="1" dirty="0" smtClean="0"/>
              <a:t>Outcomes</a:t>
            </a:r>
            <a:r>
              <a:rPr lang="en-US" sz="2000" dirty="0" smtClean="0"/>
              <a:t>: Changed knowledge, attitudes, skills, behavior/practices  resulting from your efforts.</a:t>
            </a:r>
          </a:p>
          <a:p>
            <a:pPr fontAlgn="auto">
              <a:spcBef>
                <a:spcPts val="0"/>
              </a:spcBef>
              <a:spcAft>
                <a:spcPts val="600"/>
              </a:spcAft>
              <a:tabLst>
                <a:tab pos="1195388" algn="l"/>
              </a:tabLst>
              <a:defRPr/>
            </a:pPr>
            <a:r>
              <a:rPr lang="en-US" sz="2000" b="1" dirty="0" smtClean="0"/>
              <a:t>Impacts</a:t>
            </a:r>
            <a:r>
              <a:rPr lang="en-US" sz="2000" dirty="0" smtClean="0"/>
              <a:t>: Social/health, economic, environmental/physical benefits to individuals, organizations, populations, communities.</a:t>
            </a:r>
            <a:endParaRPr lang="en-US" sz="2000" dirty="0"/>
          </a:p>
        </p:txBody>
      </p:sp>
    </p:spTree>
    <p:extLst>
      <p:ext uri="{BB962C8B-B14F-4D97-AF65-F5344CB8AC3E}">
        <p14:creationId xmlns:p14="http://schemas.microsoft.com/office/powerpoint/2010/main" val="27192682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xfrm>
            <a:off x="228600" y="71509"/>
            <a:ext cx="8915400" cy="990600"/>
          </a:xfrm>
        </p:spPr>
        <p:txBody>
          <a:bodyPr/>
          <a:lstStyle/>
          <a:p>
            <a:pPr fontAlgn="auto">
              <a:spcAft>
                <a:spcPts val="0"/>
              </a:spcAft>
              <a:defRPr/>
            </a:pPr>
            <a:r>
              <a:rPr lang="en-US" sz="3200" dirty="0">
                <a:solidFill>
                  <a:schemeClr val="tx2"/>
                </a:solidFill>
                <a:ea typeface="ＭＳ Ｐゴシック"/>
                <a:cs typeface="ＭＳ Ｐゴシック"/>
              </a:rPr>
              <a:t>Another Way of Looking At One of Your Themes</a:t>
            </a:r>
          </a:p>
        </p:txBody>
      </p:sp>
      <p:sp>
        <p:nvSpPr>
          <p:cNvPr id="30723" name="Text Box 3"/>
          <p:cNvSpPr txBox="1">
            <a:spLocks noChangeArrowheads="1"/>
          </p:cNvSpPr>
          <p:nvPr/>
        </p:nvSpPr>
        <p:spPr bwMode="auto">
          <a:xfrm>
            <a:off x="266700" y="1770063"/>
            <a:ext cx="1371600" cy="469900"/>
          </a:xfrm>
          <a:prstGeom prst="rect">
            <a:avLst/>
          </a:prstGeom>
          <a:solidFill>
            <a:srgbClr val="E0E010"/>
          </a:solidFill>
          <a:ln w="12700" cap="sq">
            <a:solidFill>
              <a:schemeClr val="tx1"/>
            </a:solidFill>
            <a:miter lim="800000"/>
            <a:headEnd type="none" w="sm" len="sm"/>
            <a:tailEnd type="none" w="sm" len="sm"/>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400">
                <a:ea typeface="ＭＳ Ｐゴシック" pitchFamily="34" charset="-128"/>
              </a:rPr>
              <a:t>INPUTS</a:t>
            </a:r>
            <a:endParaRPr lang="en-US" sz="2400">
              <a:latin typeface="Times New Roman" pitchFamily="18" charset="0"/>
              <a:ea typeface="ＭＳ Ｐゴシック" pitchFamily="34" charset="-128"/>
            </a:endParaRPr>
          </a:p>
        </p:txBody>
      </p:sp>
      <p:sp>
        <p:nvSpPr>
          <p:cNvPr id="30724" name="Text Box 4"/>
          <p:cNvSpPr txBox="1">
            <a:spLocks noChangeArrowheads="1"/>
          </p:cNvSpPr>
          <p:nvPr/>
        </p:nvSpPr>
        <p:spPr bwMode="auto">
          <a:xfrm>
            <a:off x="1828800" y="1770063"/>
            <a:ext cx="2971800" cy="461962"/>
          </a:xfrm>
          <a:prstGeom prst="rect">
            <a:avLst/>
          </a:prstGeom>
          <a:solidFill>
            <a:srgbClr val="5AFD49"/>
          </a:solidFill>
          <a:ln w="12700" cap="sq">
            <a:solidFill>
              <a:schemeClr val="tx1"/>
            </a:solidFill>
            <a:miter lim="800000"/>
            <a:headEnd type="none" w="sm" len="sm"/>
            <a:tailEnd type="none" w="sm" len="sm"/>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400">
                <a:ea typeface="ＭＳ Ｐゴシック" pitchFamily="34" charset="-128"/>
              </a:rPr>
              <a:t>OUTPUTS</a:t>
            </a:r>
            <a:endParaRPr lang="en-US" sz="2400">
              <a:latin typeface="Times New Roman" pitchFamily="18" charset="0"/>
              <a:ea typeface="ＭＳ Ｐゴシック" pitchFamily="34" charset="-128"/>
            </a:endParaRPr>
          </a:p>
        </p:txBody>
      </p:sp>
      <p:sp>
        <p:nvSpPr>
          <p:cNvPr id="30725" name="Text Box 5"/>
          <p:cNvSpPr txBox="1">
            <a:spLocks noChangeArrowheads="1"/>
          </p:cNvSpPr>
          <p:nvPr/>
        </p:nvSpPr>
        <p:spPr bwMode="auto">
          <a:xfrm>
            <a:off x="5029200" y="1770063"/>
            <a:ext cx="3810000" cy="461962"/>
          </a:xfrm>
          <a:prstGeom prst="rect">
            <a:avLst/>
          </a:prstGeom>
          <a:solidFill>
            <a:srgbClr val="FF5A33"/>
          </a:solidFill>
          <a:ln w="12700" cap="sq">
            <a:solidFill>
              <a:schemeClr val="tx1"/>
            </a:solidFill>
            <a:miter lim="800000"/>
            <a:headEnd type="none" w="sm" len="sm"/>
            <a:tailEnd type="none" w="sm" len="sm"/>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400">
                <a:ea typeface="ＭＳ Ｐゴシック" pitchFamily="34" charset="-128"/>
              </a:rPr>
              <a:t>OUTCOMES</a:t>
            </a:r>
            <a:endParaRPr lang="en-US" sz="2400">
              <a:latin typeface="Times New Roman" pitchFamily="18" charset="0"/>
              <a:ea typeface="ＭＳ Ｐゴシック" pitchFamily="34" charset="-128"/>
            </a:endParaRPr>
          </a:p>
        </p:txBody>
      </p:sp>
      <p:sp>
        <p:nvSpPr>
          <p:cNvPr id="30726" name="Text Box 6"/>
          <p:cNvSpPr txBox="1">
            <a:spLocks noChangeArrowheads="1"/>
          </p:cNvSpPr>
          <p:nvPr/>
        </p:nvSpPr>
        <p:spPr bwMode="auto">
          <a:xfrm>
            <a:off x="325438" y="2522538"/>
            <a:ext cx="1371600" cy="1169987"/>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nchor="ctr" anchorCtr="1">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1400">
              <a:ea typeface="ＭＳ Ｐゴシック" pitchFamily="34" charset="-128"/>
            </a:endParaRPr>
          </a:p>
          <a:p>
            <a:pPr algn="ctr">
              <a:spcBef>
                <a:spcPct val="50000"/>
              </a:spcBef>
            </a:pPr>
            <a:r>
              <a:rPr lang="en-US" sz="1600">
                <a:ea typeface="ＭＳ Ｐゴシック" pitchFamily="34" charset="-128"/>
              </a:rPr>
              <a:t>Program Investments or Efforts</a:t>
            </a:r>
          </a:p>
        </p:txBody>
      </p:sp>
      <p:sp>
        <p:nvSpPr>
          <p:cNvPr id="30727" name="Text Box 7"/>
          <p:cNvSpPr txBox="1">
            <a:spLocks noChangeArrowheads="1"/>
          </p:cNvSpPr>
          <p:nvPr/>
        </p:nvSpPr>
        <p:spPr bwMode="auto">
          <a:xfrm>
            <a:off x="1865313" y="2568575"/>
            <a:ext cx="1295400" cy="1000125"/>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1400">
              <a:ea typeface="ＭＳ Ｐゴシック" pitchFamily="34" charset="-128"/>
            </a:endParaRPr>
          </a:p>
          <a:p>
            <a:pPr algn="ctr">
              <a:spcBef>
                <a:spcPct val="50000"/>
              </a:spcBef>
            </a:pPr>
            <a:r>
              <a:rPr lang="en-US" sz="1600">
                <a:ea typeface="ＭＳ Ｐゴシック" pitchFamily="34" charset="-128"/>
              </a:rPr>
              <a:t>Activities</a:t>
            </a:r>
            <a:endParaRPr lang="en-US" sz="1400">
              <a:ea typeface="ＭＳ Ｐゴシック" pitchFamily="34" charset="-128"/>
            </a:endParaRPr>
          </a:p>
          <a:p>
            <a:pPr>
              <a:spcBef>
                <a:spcPct val="50000"/>
              </a:spcBef>
            </a:pPr>
            <a:endParaRPr lang="en-US" sz="1400">
              <a:ea typeface="ＭＳ Ｐゴシック" pitchFamily="34" charset="-128"/>
            </a:endParaRPr>
          </a:p>
        </p:txBody>
      </p:sp>
      <p:sp>
        <p:nvSpPr>
          <p:cNvPr id="30728" name="Text Box 8"/>
          <p:cNvSpPr txBox="1">
            <a:spLocks noChangeArrowheads="1"/>
          </p:cNvSpPr>
          <p:nvPr/>
        </p:nvSpPr>
        <p:spPr bwMode="auto">
          <a:xfrm>
            <a:off x="3429000" y="2568575"/>
            <a:ext cx="1371600" cy="1000125"/>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1400">
              <a:ea typeface="ＭＳ Ｐゴシック" pitchFamily="34" charset="-128"/>
            </a:endParaRPr>
          </a:p>
          <a:p>
            <a:pPr algn="ctr">
              <a:spcBef>
                <a:spcPct val="50000"/>
              </a:spcBef>
            </a:pPr>
            <a:r>
              <a:rPr lang="en-US" sz="1600">
                <a:ea typeface="ＭＳ Ｐゴシック" pitchFamily="34" charset="-128"/>
              </a:rPr>
              <a:t>Participation</a:t>
            </a:r>
            <a:endParaRPr lang="en-US" sz="1400">
              <a:ea typeface="ＭＳ Ｐゴシック" pitchFamily="34" charset="-128"/>
            </a:endParaRPr>
          </a:p>
          <a:p>
            <a:pPr>
              <a:spcBef>
                <a:spcPct val="50000"/>
              </a:spcBef>
            </a:pPr>
            <a:endParaRPr lang="en-US" sz="1400">
              <a:ea typeface="ＭＳ Ｐゴシック" pitchFamily="34" charset="-128"/>
            </a:endParaRPr>
          </a:p>
        </p:txBody>
      </p:sp>
      <p:sp>
        <p:nvSpPr>
          <p:cNvPr id="30729" name="Text Box 9"/>
          <p:cNvSpPr txBox="1">
            <a:spLocks noChangeArrowheads="1"/>
          </p:cNvSpPr>
          <p:nvPr/>
        </p:nvSpPr>
        <p:spPr bwMode="auto">
          <a:xfrm>
            <a:off x="5048250" y="2568575"/>
            <a:ext cx="1200150" cy="1000125"/>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1400">
              <a:ea typeface="ＭＳ Ｐゴシック" pitchFamily="34" charset="-128"/>
            </a:endParaRPr>
          </a:p>
          <a:p>
            <a:pPr algn="ctr">
              <a:spcBef>
                <a:spcPct val="50000"/>
              </a:spcBef>
            </a:pPr>
            <a:r>
              <a:rPr lang="en-US" sz="1600">
                <a:ea typeface="ＭＳ Ｐゴシック" pitchFamily="34" charset="-128"/>
              </a:rPr>
              <a:t>Short</a:t>
            </a:r>
            <a:endParaRPr lang="en-US" sz="1400">
              <a:ea typeface="ＭＳ Ｐゴシック" pitchFamily="34" charset="-128"/>
            </a:endParaRPr>
          </a:p>
          <a:p>
            <a:pPr>
              <a:spcBef>
                <a:spcPct val="50000"/>
              </a:spcBef>
            </a:pPr>
            <a:endParaRPr lang="en-US" sz="1400">
              <a:ea typeface="ＭＳ Ｐゴシック" pitchFamily="34" charset="-128"/>
            </a:endParaRPr>
          </a:p>
        </p:txBody>
      </p:sp>
      <p:sp>
        <p:nvSpPr>
          <p:cNvPr id="30730" name="Text Box 10"/>
          <p:cNvSpPr txBox="1">
            <a:spLocks noChangeArrowheads="1"/>
          </p:cNvSpPr>
          <p:nvPr/>
        </p:nvSpPr>
        <p:spPr bwMode="auto">
          <a:xfrm>
            <a:off x="6616700" y="2568575"/>
            <a:ext cx="1143000" cy="1000125"/>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1400">
              <a:ea typeface="ＭＳ Ｐゴシック" pitchFamily="34" charset="-128"/>
            </a:endParaRPr>
          </a:p>
          <a:p>
            <a:pPr algn="ctr">
              <a:spcBef>
                <a:spcPct val="50000"/>
              </a:spcBef>
            </a:pPr>
            <a:r>
              <a:rPr lang="en-US" sz="1600">
                <a:ea typeface="ＭＳ Ｐゴシック" pitchFamily="34" charset="-128"/>
              </a:rPr>
              <a:t>Medium</a:t>
            </a:r>
            <a:endParaRPr lang="en-US" sz="1400">
              <a:ea typeface="ＭＳ Ｐゴシック" pitchFamily="34" charset="-128"/>
            </a:endParaRPr>
          </a:p>
          <a:p>
            <a:pPr>
              <a:spcBef>
                <a:spcPct val="50000"/>
              </a:spcBef>
            </a:pPr>
            <a:endParaRPr lang="en-US" sz="1400">
              <a:ea typeface="ＭＳ Ｐゴシック" pitchFamily="34" charset="-128"/>
            </a:endParaRPr>
          </a:p>
        </p:txBody>
      </p:sp>
      <p:sp>
        <p:nvSpPr>
          <p:cNvPr id="30731" name="AutoShape 11"/>
          <p:cNvSpPr>
            <a:spLocks noChangeArrowheads="1"/>
          </p:cNvSpPr>
          <p:nvPr/>
        </p:nvSpPr>
        <p:spPr bwMode="auto">
          <a:xfrm>
            <a:off x="1697038" y="3048000"/>
            <a:ext cx="152400" cy="152400"/>
          </a:xfrm>
          <a:prstGeom prst="rightArrow">
            <a:avLst>
              <a:gd name="adj1" fmla="val 50000"/>
              <a:gd name="adj2" fmla="val 25000"/>
            </a:avLst>
          </a:prstGeom>
          <a:solidFill>
            <a:srgbClr val="FFFF00"/>
          </a:solidFill>
          <a:ln w="12700" cap="sq">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0732" name="AutoShape 12"/>
          <p:cNvSpPr>
            <a:spLocks noChangeArrowheads="1"/>
          </p:cNvSpPr>
          <p:nvPr/>
        </p:nvSpPr>
        <p:spPr bwMode="auto">
          <a:xfrm>
            <a:off x="3200400" y="3082925"/>
            <a:ext cx="152400" cy="152400"/>
          </a:xfrm>
          <a:prstGeom prst="rightArrow">
            <a:avLst>
              <a:gd name="adj1" fmla="val 50000"/>
              <a:gd name="adj2" fmla="val 25000"/>
            </a:avLst>
          </a:prstGeom>
          <a:solidFill>
            <a:srgbClr val="FFFF00"/>
          </a:solidFill>
          <a:ln w="12700" cap="sq">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0733" name="AutoShape 13"/>
          <p:cNvSpPr>
            <a:spLocks noChangeArrowheads="1"/>
          </p:cNvSpPr>
          <p:nvPr/>
        </p:nvSpPr>
        <p:spPr bwMode="auto">
          <a:xfrm>
            <a:off x="4800600" y="3048000"/>
            <a:ext cx="152400" cy="152400"/>
          </a:xfrm>
          <a:prstGeom prst="rightArrow">
            <a:avLst>
              <a:gd name="adj1" fmla="val 50000"/>
              <a:gd name="adj2" fmla="val 25000"/>
            </a:avLst>
          </a:prstGeom>
          <a:solidFill>
            <a:srgbClr val="FFFF00"/>
          </a:solidFill>
          <a:ln w="12700" cap="sq">
            <a:solidFill>
              <a:schemeClr val="tx1"/>
            </a:solidFill>
            <a:miter lim="800000"/>
            <a:headEnd type="none" w="sm" len="sm"/>
            <a:tailEnd type="none" w="sm" len="sm"/>
          </a:ln>
        </p:spPr>
        <p:txBody>
          <a:bodyPr wrap="none" anchor="ctr"/>
          <a:lstStyle/>
          <a:p>
            <a:pPr algn="ctr" eaLnBrk="0" hangingPunct="0"/>
            <a:endParaRPr lang="en-US" sz="2400">
              <a:solidFill>
                <a:srgbClr val="0000FF"/>
              </a:solidFill>
              <a:latin typeface="Times New Roman" pitchFamily="18" charset="0"/>
            </a:endParaRPr>
          </a:p>
        </p:txBody>
      </p:sp>
      <p:sp>
        <p:nvSpPr>
          <p:cNvPr id="30734" name="AutoShape 14"/>
          <p:cNvSpPr>
            <a:spLocks noChangeArrowheads="1"/>
          </p:cNvSpPr>
          <p:nvPr/>
        </p:nvSpPr>
        <p:spPr bwMode="auto">
          <a:xfrm>
            <a:off x="6248400" y="3048000"/>
            <a:ext cx="152400" cy="152400"/>
          </a:xfrm>
          <a:prstGeom prst="rightArrow">
            <a:avLst>
              <a:gd name="adj1" fmla="val 50000"/>
              <a:gd name="adj2" fmla="val 25000"/>
            </a:avLst>
          </a:prstGeom>
          <a:solidFill>
            <a:srgbClr val="FFFF00"/>
          </a:solidFill>
          <a:ln w="12700" cap="sq">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0735" name="AutoShape 15"/>
          <p:cNvSpPr>
            <a:spLocks noChangeArrowheads="1"/>
          </p:cNvSpPr>
          <p:nvPr/>
        </p:nvSpPr>
        <p:spPr bwMode="auto">
          <a:xfrm>
            <a:off x="7772400" y="3048000"/>
            <a:ext cx="152400" cy="152400"/>
          </a:xfrm>
          <a:prstGeom prst="rightArrow">
            <a:avLst>
              <a:gd name="adj1" fmla="val 50000"/>
              <a:gd name="adj2" fmla="val 25000"/>
            </a:avLst>
          </a:prstGeom>
          <a:solidFill>
            <a:srgbClr val="FFFF00"/>
          </a:solidFill>
          <a:ln w="12700" cap="sq">
            <a:solidFill>
              <a:schemeClr val="tx1"/>
            </a:solidFill>
            <a:miter lim="800000"/>
            <a:headEnd type="none" w="sm" len="sm"/>
            <a:tailEnd type="none" w="sm" len="sm"/>
          </a:ln>
        </p:spPr>
        <p:txBody>
          <a:bodyPr wrap="none" anchor="ctr"/>
          <a:lstStyle/>
          <a:p>
            <a:endParaRPr lang="en-US">
              <a:latin typeface="Calibri" pitchFamily="34" charset="0"/>
            </a:endParaRPr>
          </a:p>
        </p:txBody>
      </p:sp>
      <p:sp>
        <p:nvSpPr>
          <p:cNvPr id="30736" name="Text Box 16"/>
          <p:cNvSpPr txBox="1">
            <a:spLocks noChangeArrowheads="1"/>
          </p:cNvSpPr>
          <p:nvPr/>
        </p:nvSpPr>
        <p:spPr bwMode="auto">
          <a:xfrm>
            <a:off x="457200" y="3776663"/>
            <a:ext cx="9906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600">
                <a:ea typeface="ＭＳ Ｐゴシック" pitchFamily="34" charset="-128"/>
              </a:rPr>
              <a:t>What we invest or do</a:t>
            </a:r>
            <a:endParaRPr lang="en-US" sz="1600">
              <a:latin typeface="Times New Roman" pitchFamily="18" charset="0"/>
              <a:ea typeface="ＭＳ Ｐゴシック" pitchFamily="34" charset="-128"/>
            </a:endParaRPr>
          </a:p>
        </p:txBody>
      </p:sp>
      <p:sp>
        <p:nvSpPr>
          <p:cNvPr id="30737" name="Text Box 17"/>
          <p:cNvSpPr txBox="1">
            <a:spLocks noChangeArrowheads="1"/>
          </p:cNvSpPr>
          <p:nvPr/>
        </p:nvSpPr>
        <p:spPr bwMode="auto">
          <a:xfrm>
            <a:off x="1697038" y="3776663"/>
            <a:ext cx="1274762"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600">
                <a:ea typeface="ＭＳ Ｐゴシック" pitchFamily="34" charset="-128"/>
              </a:rPr>
              <a:t>Products or programs we create</a:t>
            </a:r>
          </a:p>
        </p:txBody>
      </p:sp>
      <p:sp>
        <p:nvSpPr>
          <p:cNvPr id="30738" name="Text Box 18"/>
          <p:cNvSpPr txBox="1">
            <a:spLocks noChangeArrowheads="1"/>
          </p:cNvSpPr>
          <p:nvPr/>
        </p:nvSpPr>
        <p:spPr bwMode="auto">
          <a:xfrm>
            <a:off x="3429000" y="3652838"/>
            <a:ext cx="1223963"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600">
                <a:ea typeface="ＭＳ Ｐゴシック" pitchFamily="34" charset="-128"/>
              </a:rPr>
              <a:t>Who we reach</a:t>
            </a:r>
          </a:p>
        </p:txBody>
      </p:sp>
      <p:sp>
        <p:nvSpPr>
          <p:cNvPr id="30739" name="Text Box 19"/>
          <p:cNvSpPr txBox="1">
            <a:spLocks noChangeArrowheads="1"/>
          </p:cNvSpPr>
          <p:nvPr/>
        </p:nvSpPr>
        <p:spPr bwMode="auto">
          <a:xfrm>
            <a:off x="5105400" y="3733800"/>
            <a:ext cx="3657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1600">
                <a:ea typeface="ＭＳ Ｐゴシック" pitchFamily="34" charset="-128"/>
              </a:rPr>
              <a:t>Information gained, behaviors changed, etc.</a:t>
            </a:r>
          </a:p>
        </p:txBody>
      </p:sp>
      <p:sp>
        <p:nvSpPr>
          <p:cNvPr id="30740" name="Text Box 20"/>
          <p:cNvSpPr txBox="1">
            <a:spLocks noChangeArrowheads="1"/>
          </p:cNvSpPr>
          <p:nvPr/>
        </p:nvSpPr>
        <p:spPr bwMode="auto">
          <a:xfrm>
            <a:off x="5029200" y="4479925"/>
            <a:ext cx="3848100" cy="1062038"/>
          </a:xfrm>
          <a:prstGeom prst="rect">
            <a:avLst/>
          </a:prstGeom>
          <a:blipFill>
            <a:blip r:embed="rId3"/>
            <a:tile tx="0" ty="0" sx="100000" sy="100000" flip="none" algn="tl"/>
          </a:blip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dirty="0">
                <a:ea typeface="ＭＳ Ｐゴシック" pitchFamily="34" charset="-128"/>
              </a:rPr>
              <a:t>SO WHAT??</a:t>
            </a:r>
          </a:p>
          <a:p>
            <a:pPr algn="ctr">
              <a:spcBef>
                <a:spcPct val="50000"/>
              </a:spcBef>
            </a:pPr>
            <a:r>
              <a:rPr lang="en-US" dirty="0">
                <a:ea typeface="ＭＳ Ｐゴシック" pitchFamily="34" charset="-128"/>
              </a:rPr>
              <a:t>What is the IMPACT or ANTICIPATED IMPACT?</a:t>
            </a:r>
            <a:endParaRPr lang="en-US" dirty="0">
              <a:latin typeface="Times New Roman" pitchFamily="18" charset="0"/>
              <a:ea typeface="ＭＳ Ｐゴシック" pitchFamily="34" charset="-128"/>
            </a:endParaRPr>
          </a:p>
        </p:txBody>
      </p:sp>
      <p:sp>
        <p:nvSpPr>
          <p:cNvPr id="30741" name="Text Box 21"/>
          <p:cNvSpPr txBox="1">
            <a:spLocks noChangeArrowheads="1"/>
          </p:cNvSpPr>
          <p:nvPr/>
        </p:nvSpPr>
        <p:spPr bwMode="auto">
          <a:xfrm>
            <a:off x="8001000" y="2498725"/>
            <a:ext cx="762000" cy="1277938"/>
          </a:xfrm>
          <a:prstGeom prst="rect">
            <a:avLst/>
          </a:prstGeom>
          <a:noFill/>
          <a:ln w="12700" cap="sq">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1600">
              <a:ea typeface="ＭＳ Ｐゴシック" pitchFamily="34" charset="-128"/>
            </a:endParaRPr>
          </a:p>
          <a:p>
            <a:pPr algn="ctr">
              <a:spcBef>
                <a:spcPct val="50000"/>
              </a:spcBef>
            </a:pPr>
            <a:r>
              <a:rPr lang="en-US" sz="1600">
                <a:ea typeface="ＭＳ Ｐゴシック" pitchFamily="34" charset="-128"/>
              </a:rPr>
              <a:t>Long-term</a:t>
            </a:r>
            <a:endParaRPr lang="en-US" sz="1400">
              <a:ea typeface="ＭＳ Ｐゴシック" pitchFamily="34" charset="-128"/>
            </a:endParaRPr>
          </a:p>
          <a:p>
            <a:pPr algn="ctr">
              <a:spcBef>
                <a:spcPct val="50000"/>
              </a:spcBef>
            </a:pPr>
            <a:endParaRPr lang="en-US" sz="1400">
              <a:ea typeface="ＭＳ Ｐゴシック" pitchFamily="34" charset="-128"/>
            </a:endParaRPr>
          </a:p>
        </p:txBody>
      </p:sp>
    </p:spTree>
    <p:extLst>
      <p:ext uri="{BB962C8B-B14F-4D97-AF65-F5344CB8AC3E}">
        <p14:creationId xmlns:p14="http://schemas.microsoft.com/office/powerpoint/2010/main" val="23992030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702118" y="228374"/>
            <a:ext cx="7807658" cy="646331"/>
          </a:xfrm>
          <a:prstGeom prst="rect">
            <a:avLst/>
          </a:prstGeom>
          <a:noFill/>
          <a:ln w="9525">
            <a:noFill/>
            <a:miter lim="800000"/>
            <a:headEnd/>
            <a:tailEnd/>
          </a:ln>
        </p:spPr>
        <p:txBody>
          <a:bodyPr wrap="square">
            <a:spAutoFit/>
          </a:bodyPr>
          <a:lstStyle/>
          <a:p>
            <a:pPr algn="ctr" fontAlgn="auto">
              <a:spcAft>
                <a:spcPts val="0"/>
              </a:spcAft>
              <a:defRPr/>
            </a:pPr>
            <a:r>
              <a:rPr lang="en-US" sz="3600" dirty="0">
                <a:solidFill>
                  <a:schemeClr val="tx2"/>
                </a:solidFill>
                <a:latin typeface="+mj-lt"/>
                <a:ea typeface="ＭＳ Ｐゴシック"/>
                <a:cs typeface="ＭＳ Ｐゴシック"/>
              </a:rPr>
              <a:t>2 Separate Theme Examples- 4-HYDA</a:t>
            </a:r>
          </a:p>
        </p:txBody>
      </p:sp>
      <p:sp>
        <p:nvSpPr>
          <p:cNvPr id="31747" name="Rectangle 6"/>
          <p:cNvSpPr>
            <a:spLocks noChangeArrowheads="1"/>
          </p:cNvSpPr>
          <p:nvPr/>
        </p:nvSpPr>
        <p:spPr bwMode="auto">
          <a:xfrm>
            <a:off x="504825" y="1684338"/>
            <a:ext cx="7940675"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p:txBody>
      </p:sp>
      <p:sp>
        <p:nvSpPr>
          <p:cNvPr id="30724" name="Rectangle 7"/>
          <p:cNvSpPr>
            <a:spLocks noChangeArrowheads="1"/>
          </p:cNvSpPr>
          <p:nvPr/>
        </p:nvSpPr>
        <p:spPr bwMode="auto">
          <a:xfrm>
            <a:off x="786526" y="1280788"/>
            <a:ext cx="7807658" cy="4062651"/>
          </a:xfrm>
          <a:prstGeom prst="rect">
            <a:avLst/>
          </a:prstGeom>
          <a:noFill/>
          <a:ln w="9525">
            <a:noFill/>
            <a:miter lim="800000"/>
            <a:headEnd/>
            <a:tailEnd/>
          </a:ln>
        </p:spPr>
        <p:txBody>
          <a:bodyPr wrap="square">
            <a:spAutoFit/>
          </a:bodyPr>
          <a:lstStyle/>
          <a:p>
            <a:pPr marL="342900" indent="-342900">
              <a:buFont typeface="Arial" panose="020B0604020202020204" pitchFamily="34" charset="0"/>
              <a:buChar char="•"/>
              <a:defRPr/>
            </a:pPr>
            <a:r>
              <a:rPr lang="en-US" sz="2400" dirty="0">
                <a:latin typeface="+mj-lt"/>
                <a:ea typeface="ＭＳ Ｐゴシック"/>
                <a:cs typeface="ＭＳ Ｐゴシック"/>
              </a:rPr>
              <a:t>Healthy Families and Communities Initiative </a:t>
            </a:r>
            <a:r>
              <a:rPr lang="en-US" sz="2400" dirty="0" smtClean="0">
                <a:latin typeface="+mj-lt"/>
                <a:ea typeface="ＭＳ Ｐゴシック"/>
                <a:cs typeface="ＭＳ Ｐゴシック"/>
              </a:rPr>
              <a:t>(CE Advisor </a:t>
            </a:r>
            <a:r>
              <a:rPr lang="en-US" sz="2400" dirty="0">
                <a:latin typeface="+mj-lt"/>
                <a:ea typeface="ＭＳ Ｐゴシック"/>
                <a:cs typeface="ＭＳ Ｐゴシック"/>
              </a:rPr>
              <a:t>1)</a:t>
            </a:r>
          </a:p>
          <a:p>
            <a:pPr marL="800100" lvl="1" indent="-342900">
              <a:buFont typeface="Courier New" pitchFamily="49" charset="0"/>
              <a:buChar char="o"/>
              <a:defRPr/>
            </a:pPr>
            <a:r>
              <a:rPr lang="en-US" sz="2100" dirty="0">
                <a:latin typeface="+mj-lt"/>
                <a:ea typeface="ＭＳ Ｐゴシック"/>
                <a:cs typeface="ＭＳ Ｐゴシック"/>
              </a:rPr>
              <a:t>Promote Positive Youth Development</a:t>
            </a:r>
          </a:p>
          <a:p>
            <a:pPr marL="800100" lvl="1" indent="-342900">
              <a:buFont typeface="Courier New" pitchFamily="49" charset="0"/>
              <a:buChar char="o"/>
              <a:defRPr/>
            </a:pPr>
            <a:r>
              <a:rPr lang="en-US" sz="2100" dirty="0">
                <a:latin typeface="+mj-lt"/>
                <a:ea typeface="ＭＳ Ｐゴシック"/>
                <a:cs typeface="ＭＳ Ｐゴシック"/>
              </a:rPr>
              <a:t>Support Adolescent Leadership Development</a:t>
            </a:r>
          </a:p>
          <a:p>
            <a:pPr marL="800100" lvl="1" indent="-342900">
              <a:buFont typeface="Courier New" pitchFamily="49" charset="0"/>
              <a:buChar char="o"/>
              <a:defRPr/>
            </a:pPr>
            <a:r>
              <a:rPr lang="en-US" sz="2100" dirty="0">
                <a:latin typeface="+mj-lt"/>
                <a:ea typeface="ＭＳ Ｐゴシック"/>
                <a:cs typeface="ＭＳ Ｐゴシック"/>
              </a:rPr>
              <a:t>Volunteer Development</a:t>
            </a:r>
          </a:p>
          <a:p>
            <a:pPr marL="800100" lvl="1" indent="-342900">
              <a:buFont typeface="Courier New" pitchFamily="49" charset="0"/>
              <a:buChar char="o"/>
              <a:defRPr/>
            </a:pPr>
            <a:r>
              <a:rPr lang="en-US" sz="2100" dirty="0">
                <a:latin typeface="+mj-lt"/>
                <a:ea typeface="ＭＳ Ｐゴシック"/>
                <a:cs typeface="ＭＳ Ｐゴシック"/>
              </a:rPr>
              <a:t>Increase Science Literacy Among Youth</a:t>
            </a:r>
          </a:p>
          <a:p>
            <a:pPr marL="800100" lvl="1" indent="-342900">
              <a:buFont typeface="Courier New" pitchFamily="49" charset="0"/>
              <a:buChar char="o"/>
              <a:defRPr/>
            </a:pPr>
            <a:endParaRPr lang="en-US" sz="2100" dirty="0">
              <a:latin typeface="+mj-lt"/>
              <a:ea typeface="ＭＳ Ｐゴシック"/>
              <a:cs typeface="ＭＳ Ｐゴシック"/>
            </a:endParaRPr>
          </a:p>
          <a:p>
            <a:pPr marL="342900" indent="-342900">
              <a:buFont typeface="Arial" panose="020B0604020202020204" pitchFamily="34" charset="0"/>
              <a:buChar char="•"/>
              <a:defRPr/>
            </a:pPr>
            <a:r>
              <a:rPr lang="en-US" sz="2400" dirty="0">
                <a:latin typeface="+mj-lt"/>
                <a:ea typeface="ＭＳ Ｐゴシック"/>
                <a:cs typeface="ＭＳ Ｐゴシック"/>
              </a:rPr>
              <a:t>Healthy Families and Communities Initiative </a:t>
            </a:r>
            <a:r>
              <a:rPr lang="en-US" sz="2400" dirty="0" smtClean="0">
                <a:latin typeface="+mj-lt"/>
                <a:ea typeface="ＭＳ Ｐゴシック"/>
                <a:cs typeface="ＭＳ Ｐゴシック"/>
              </a:rPr>
              <a:t>(CE Advisor </a:t>
            </a:r>
            <a:r>
              <a:rPr lang="en-US" sz="2400" dirty="0">
                <a:latin typeface="+mj-lt"/>
                <a:ea typeface="ＭＳ Ｐゴシック"/>
                <a:cs typeface="ＭＳ Ｐゴシック"/>
              </a:rPr>
              <a:t>2)</a:t>
            </a:r>
          </a:p>
          <a:p>
            <a:pPr marL="800100" lvl="1" indent="-342900">
              <a:buFont typeface="Courier New" pitchFamily="49" charset="0"/>
              <a:buChar char="o"/>
              <a:defRPr/>
            </a:pPr>
            <a:r>
              <a:rPr lang="en-US" sz="2100" dirty="0">
                <a:latin typeface="+mj-lt"/>
                <a:ea typeface="ＭＳ Ｐゴシック"/>
                <a:cs typeface="ＭＳ Ｐゴシック"/>
              </a:rPr>
              <a:t>Life Skills</a:t>
            </a:r>
          </a:p>
          <a:p>
            <a:pPr marL="800100" lvl="1" indent="-342900">
              <a:buFont typeface="Courier New" pitchFamily="49" charset="0"/>
              <a:buChar char="o"/>
              <a:defRPr/>
            </a:pPr>
            <a:r>
              <a:rPr lang="en-US" sz="2100" dirty="0">
                <a:latin typeface="+mj-lt"/>
                <a:ea typeface="ＭＳ Ｐゴシック"/>
                <a:cs typeface="ＭＳ Ｐゴシック"/>
              </a:rPr>
              <a:t>Adolescent Development</a:t>
            </a:r>
          </a:p>
          <a:p>
            <a:pPr marL="800100" lvl="1" indent="-342900">
              <a:buFont typeface="Courier New" pitchFamily="49" charset="0"/>
              <a:buChar char="o"/>
              <a:defRPr/>
            </a:pPr>
            <a:r>
              <a:rPr lang="en-US" sz="2100" dirty="0">
                <a:latin typeface="+mj-lt"/>
                <a:ea typeface="ＭＳ Ｐゴシック"/>
                <a:cs typeface="ＭＳ Ｐゴシック"/>
              </a:rPr>
              <a:t>Extension Education</a:t>
            </a:r>
          </a:p>
          <a:p>
            <a:pPr marL="800100" lvl="1" indent="-342900">
              <a:buFont typeface="Courier New" pitchFamily="49" charset="0"/>
              <a:buChar char="o"/>
              <a:defRPr/>
            </a:pPr>
            <a:r>
              <a:rPr lang="en-US" sz="2100" dirty="0">
                <a:latin typeface="+mj-lt"/>
                <a:ea typeface="ＭＳ Ｐゴシック"/>
                <a:cs typeface="ＭＳ Ｐゴシック"/>
              </a:rPr>
              <a:t>Science, Engineering and Technology</a:t>
            </a:r>
          </a:p>
          <a:p>
            <a:pPr marL="800100" lvl="1" indent="-342900">
              <a:buFont typeface="Courier New" pitchFamily="49" charset="0"/>
              <a:buChar char="o"/>
              <a:defRPr/>
            </a:pPr>
            <a:r>
              <a:rPr lang="en-US" sz="2100" dirty="0">
                <a:latin typeface="+mj-lt"/>
                <a:ea typeface="ＭＳ Ｐゴシック"/>
                <a:cs typeface="ＭＳ Ｐゴシック"/>
              </a:rPr>
              <a:t>Administrative </a:t>
            </a:r>
            <a:r>
              <a:rPr lang="en-US" sz="2100" dirty="0" smtClean="0">
                <a:latin typeface="+mj-lt"/>
                <a:ea typeface="ＭＳ Ｐゴシック"/>
                <a:cs typeface="ＭＳ Ｐゴシック"/>
              </a:rPr>
              <a:t>Leadership</a:t>
            </a:r>
            <a:endParaRPr lang="en-US" dirty="0">
              <a:ea typeface="ＭＳ Ｐゴシック"/>
              <a:cs typeface="ＭＳ Ｐゴシック"/>
            </a:endParaRPr>
          </a:p>
        </p:txBody>
      </p:sp>
    </p:spTree>
    <p:extLst>
      <p:ext uri="{BB962C8B-B14F-4D97-AF65-F5344CB8AC3E}">
        <p14:creationId xmlns:p14="http://schemas.microsoft.com/office/powerpoint/2010/main" val="22451612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873456" y="221280"/>
            <a:ext cx="7406944" cy="646331"/>
          </a:xfrm>
          <a:prstGeom prst="rect">
            <a:avLst/>
          </a:prstGeom>
          <a:noFill/>
          <a:ln w="9525">
            <a:noFill/>
            <a:miter lim="800000"/>
            <a:headEnd/>
            <a:tailEnd/>
          </a:ln>
        </p:spPr>
        <p:txBody>
          <a:bodyPr wrap="square">
            <a:spAutoFit/>
          </a:bodyPr>
          <a:lstStyle/>
          <a:p>
            <a:pPr algn="ctr" fontAlgn="auto">
              <a:spcAft>
                <a:spcPts val="0"/>
              </a:spcAft>
              <a:defRPr/>
            </a:pPr>
            <a:r>
              <a:rPr lang="en-US" sz="3600" dirty="0">
                <a:solidFill>
                  <a:schemeClr val="tx2"/>
                </a:solidFill>
                <a:latin typeface="+mj-lt"/>
                <a:ea typeface="ＭＳ Ｐゴシック"/>
                <a:cs typeface="ＭＳ Ｐゴシック"/>
              </a:rPr>
              <a:t>Theme Examples - NFCS Advisor</a:t>
            </a:r>
          </a:p>
        </p:txBody>
      </p:sp>
      <p:sp>
        <p:nvSpPr>
          <p:cNvPr id="32771" name="Rectangle 6"/>
          <p:cNvSpPr>
            <a:spLocks noChangeArrowheads="1"/>
          </p:cNvSpPr>
          <p:nvPr/>
        </p:nvSpPr>
        <p:spPr bwMode="auto">
          <a:xfrm>
            <a:off x="504825" y="1684338"/>
            <a:ext cx="7940675"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p:txBody>
      </p:sp>
      <p:sp>
        <p:nvSpPr>
          <p:cNvPr id="30724" name="Rectangle 7"/>
          <p:cNvSpPr>
            <a:spLocks noChangeArrowheads="1"/>
          </p:cNvSpPr>
          <p:nvPr/>
        </p:nvSpPr>
        <p:spPr bwMode="auto">
          <a:xfrm>
            <a:off x="774980" y="1333413"/>
            <a:ext cx="7889543" cy="3785652"/>
          </a:xfrm>
          <a:prstGeom prst="rect">
            <a:avLst/>
          </a:prstGeom>
          <a:noFill/>
          <a:ln w="9525">
            <a:noFill/>
            <a:miter lim="800000"/>
            <a:headEnd/>
            <a:tailEnd/>
          </a:ln>
        </p:spPr>
        <p:txBody>
          <a:bodyPr wrap="square">
            <a:spAutoFit/>
          </a:bodyPr>
          <a:lstStyle/>
          <a:p>
            <a:pPr marL="342900" indent="-342900">
              <a:buFont typeface="Arial" panose="020B0604020202020204" pitchFamily="34" charset="0"/>
              <a:buChar char="•"/>
              <a:defRPr/>
            </a:pPr>
            <a:r>
              <a:rPr lang="en-US" sz="2000" kern="100" dirty="0">
                <a:latin typeface="+mj-lt"/>
                <a:ea typeface="ＭＳ Ｐゴシック"/>
                <a:cs typeface="ＭＳ Ｐゴシック"/>
              </a:rPr>
              <a:t>I expanded the scope of my activities in research, extension, and creative activity while at the same time ensuring I was strategically positioning my administrative and programmatic efforts in ways that integrated the local county needs with the UC ANR Strategic Vision: human nutritional status, child obesity, food safety, and food security. </a:t>
            </a:r>
          </a:p>
          <a:p>
            <a:pPr marL="342900" indent="-342900">
              <a:defRPr/>
            </a:pPr>
            <a:endParaRPr lang="en-US" sz="2000" kern="100" dirty="0">
              <a:latin typeface="+mj-lt"/>
              <a:ea typeface="ＭＳ Ｐゴシック"/>
              <a:cs typeface="ＭＳ Ｐゴシック"/>
            </a:endParaRPr>
          </a:p>
          <a:p>
            <a:pPr marL="342900" indent="-342900">
              <a:buFont typeface="Arial" panose="020B0604020202020204" pitchFamily="34" charset="0"/>
              <a:buChar char="•"/>
              <a:defRPr/>
            </a:pPr>
            <a:r>
              <a:rPr lang="en-US" sz="2000" dirty="0">
                <a:latin typeface="+mj-lt"/>
                <a:ea typeface="ＭＳ Ｐゴシック"/>
                <a:cs typeface="ＭＳ Ｐゴシック"/>
              </a:rPr>
              <a:t>Healthy Families and Communities Initiative</a:t>
            </a:r>
          </a:p>
          <a:p>
            <a:pPr marL="800100" lvl="1" indent="-342900">
              <a:buFont typeface="Courier New" pitchFamily="49" charset="0"/>
              <a:buChar char="o"/>
              <a:defRPr/>
            </a:pPr>
            <a:r>
              <a:rPr lang="en-US" sz="2000" dirty="0">
                <a:latin typeface="+mj-lt"/>
                <a:ea typeface="ＭＳ Ｐゴシック"/>
                <a:cs typeface="ＭＳ Ｐゴシック"/>
              </a:rPr>
              <a:t>Childhood Obesity</a:t>
            </a:r>
          </a:p>
          <a:p>
            <a:pPr marL="800100" lvl="1" indent="-342900">
              <a:buFont typeface="Courier New" pitchFamily="49" charset="0"/>
              <a:buChar char="o"/>
              <a:defRPr/>
            </a:pPr>
            <a:r>
              <a:rPr lang="en-US" sz="2000" dirty="0">
                <a:latin typeface="+mj-lt"/>
                <a:ea typeface="ＭＳ Ｐゴシック"/>
                <a:cs typeface="ＭＳ Ｐゴシック"/>
              </a:rPr>
              <a:t>Health Promotion</a:t>
            </a:r>
          </a:p>
          <a:p>
            <a:pPr marL="800100" lvl="1" indent="-342900">
              <a:buFont typeface="Courier New" pitchFamily="49" charset="0"/>
              <a:buChar char="o"/>
              <a:defRPr/>
            </a:pPr>
            <a:r>
              <a:rPr lang="en-US" sz="2000" dirty="0">
                <a:latin typeface="+mj-lt"/>
                <a:ea typeface="ＭＳ Ｐゴシック"/>
                <a:cs typeface="ＭＳ Ｐゴシック"/>
              </a:rPr>
              <a:t>Consumer Food Safety</a:t>
            </a:r>
          </a:p>
          <a:p>
            <a:pPr marL="800100" lvl="1" indent="-342900">
              <a:buFont typeface="Courier New" pitchFamily="49" charset="0"/>
              <a:buChar char="o"/>
              <a:defRPr/>
            </a:pPr>
            <a:r>
              <a:rPr lang="en-US" sz="2000" dirty="0">
                <a:latin typeface="+mj-lt"/>
                <a:ea typeface="ＭＳ Ｐゴシック"/>
                <a:cs typeface="ＭＳ Ｐゴシック"/>
              </a:rPr>
              <a:t>Food Security</a:t>
            </a:r>
            <a:endParaRPr lang="en-US" sz="2000" dirty="0">
              <a:solidFill>
                <a:srgbClr val="FF0000"/>
              </a:solidFill>
              <a:latin typeface="+mj-lt"/>
              <a:ea typeface="ＭＳ Ｐゴシック"/>
              <a:cs typeface="ＭＳ Ｐゴシック"/>
            </a:endParaRPr>
          </a:p>
          <a:p>
            <a:pPr marL="800100" lvl="1" indent="-342900">
              <a:buFont typeface="Courier New" pitchFamily="49" charset="0"/>
              <a:buChar char="o"/>
              <a:defRPr/>
            </a:pPr>
            <a:r>
              <a:rPr lang="en-US" sz="2000" dirty="0">
                <a:latin typeface="+mj-lt"/>
                <a:ea typeface="ＭＳ Ｐゴシック"/>
                <a:cs typeface="ＭＳ Ｐゴシック"/>
              </a:rPr>
              <a:t>Administrative </a:t>
            </a:r>
            <a:r>
              <a:rPr lang="en-US" sz="2000" dirty="0" smtClean="0">
                <a:latin typeface="+mj-lt"/>
                <a:ea typeface="ＭＳ Ｐゴシック"/>
                <a:cs typeface="ＭＳ Ｐゴシック"/>
              </a:rPr>
              <a:t>Leadership</a:t>
            </a:r>
            <a:endParaRPr lang="en-US" sz="2000" dirty="0">
              <a:ea typeface="ＭＳ Ｐゴシック"/>
              <a:cs typeface="ＭＳ Ｐゴシック"/>
            </a:endParaRPr>
          </a:p>
        </p:txBody>
      </p:sp>
    </p:spTree>
    <p:extLst>
      <p:ext uri="{BB962C8B-B14F-4D97-AF65-F5344CB8AC3E}">
        <p14:creationId xmlns:p14="http://schemas.microsoft.com/office/powerpoint/2010/main" val="9489780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980915" y="210228"/>
            <a:ext cx="7213600" cy="646331"/>
          </a:xfrm>
          <a:prstGeom prst="rect">
            <a:avLst/>
          </a:prstGeom>
          <a:noFill/>
          <a:ln w="9525">
            <a:noFill/>
            <a:miter lim="800000"/>
            <a:headEnd/>
            <a:tailEnd/>
          </a:ln>
        </p:spPr>
        <p:txBody>
          <a:bodyPr>
            <a:spAutoFit/>
          </a:bodyPr>
          <a:lstStyle/>
          <a:p>
            <a:pPr algn="ctr" fontAlgn="auto">
              <a:spcAft>
                <a:spcPts val="0"/>
              </a:spcAft>
              <a:defRPr/>
            </a:pPr>
            <a:r>
              <a:rPr lang="en-US" sz="3600" dirty="0">
                <a:solidFill>
                  <a:schemeClr val="tx2"/>
                </a:solidFill>
                <a:latin typeface="+mj-lt"/>
                <a:ea typeface="ＭＳ Ｐゴシック"/>
                <a:cs typeface="ＭＳ Ｐゴシック"/>
              </a:rPr>
              <a:t>Theme Examples – Agricultural</a:t>
            </a:r>
          </a:p>
        </p:txBody>
      </p:sp>
      <p:sp>
        <p:nvSpPr>
          <p:cNvPr id="33795" name="Rectangle 6"/>
          <p:cNvSpPr>
            <a:spLocks noChangeArrowheads="1"/>
          </p:cNvSpPr>
          <p:nvPr/>
        </p:nvSpPr>
        <p:spPr bwMode="auto">
          <a:xfrm>
            <a:off x="504825" y="1684338"/>
            <a:ext cx="7940675"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p:txBody>
      </p:sp>
      <p:sp>
        <p:nvSpPr>
          <p:cNvPr id="30724" name="Rectangle 7"/>
          <p:cNvSpPr>
            <a:spLocks noChangeArrowheads="1"/>
          </p:cNvSpPr>
          <p:nvPr/>
        </p:nvSpPr>
        <p:spPr bwMode="auto">
          <a:xfrm>
            <a:off x="801856" y="1173605"/>
            <a:ext cx="8165874" cy="4401205"/>
          </a:xfrm>
          <a:prstGeom prst="rect">
            <a:avLst/>
          </a:prstGeom>
          <a:noFill/>
          <a:ln w="9525">
            <a:noFill/>
            <a:miter lim="800000"/>
            <a:headEnd/>
            <a:tailEnd/>
          </a:ln>
        </p:spPr>
        <p:txBody>
          <a:bodyPr wrap="square">
            <a:spAutoFit/>
          </a:bodyPr>
          <a:lstStyle/>
          <a:p>
            <a:pPr marL="342900" indent="-342900">
              <a:buFont typeface="Arial" panose="020B0604020202020204" pitchFamily="34" charset="0"/>
              <a:buChar char="•"/>
              <a:defRPr/>
            </a:pPr>
            <a:r>
              <a:rPr lang="en-US" sz="2000" dirty="0">
                <a:latin typeface="+mj-lt"/>
                <a:ea typeface="ＭＳ Ｐゴシック"/>
                <a:cs typeface="ＭＳ Ｐゴシック"/>
              </a:rPr>
              <a:t>My research and extension program is based on the major theme of interactions between plants and microorganisms.  Because of my interest, training and experience with plant pathology and microbial ecology, I focused my activities on three areas of plant-microbe interactions:</a:t>
            </a:r>
          </a:p>
          <a:p>
            <a:pPr marL="800100" lvl="1" indent="-342900">
              <a:buFont typeface="Courier New" pitchFamily="49" charset="0"/>
              <a:buChar char="o"/>
              <a:defRPr/>
            </a:pPr>
            <a:r>
              <a:rPr lang="en-US" sz="2000" dirty="0">
                <a:latin typeface="+mj-lt"/>
                <a:ea typeface="ＭＳ Ｐゴシック"/>
                <a:cs typeface="ＭＳ Ｐゴシック"/>
              </a:rPr>
              <a:t>Pathogens of plants (summary of 16 projects)</a:t>
            </a:r>
          </a:p>
          <a:p>
            <a:pPr marL="800100" lvl="1" indent="-342900">
              <a:buFont typeface="Courier New" pitchFamily="49" charset="0"/>
              <a:buChar char="o"/>
              <a:defRPr/>
            </a:pPr>
            <a:r>
              <a:rPr lang="en-US" sz="2000" dirty="0">
                <a:latin typeface="+mj-lt"/>
                <a:ea typeface="ＭＳ Ｐゴシック"/>
                <a:cs typeface="ＭＳ Ｐゴシック"/>
              </a:rPr>
              <a:t>Microbial ecology in strawberry (summary of 7 projects)</a:t>
            </a:r>
          </a:p>
          <a:p>
            <a:pPr marL="800100" lvl="1" indent="-342900">
              <a:buFont typeface="Courier New" pitchFamily="49" charset="0"/>
              <a:buChar char="o"/>
              <a:defRPr/>
            </a:pPr>
            <a:r>
              <a:rPr lang="en-US" sz="2000" dirty="0">
                <a:latin typeface="+mj-lt"/>
                <a:ea typeface="ＭＳ Ｐゴシック"/>
                <a:cs typeface="ＭＳ Ｐゴシック"/>
              </a:rPr>
              <a:t>Foodborne pathogens and ecology of </a:t>
            </a:r>
            <a:r>
              <a:rPr lang="en-US" sz="2000" i="1" dirty="0">
                <a:latin typeface="+mj-lt"/>
                <a:ea typeface="ＭＳ Ｐゴシック"/>
                <a:cs typeface="ＭＳ Ｐゴシック"/>
              </a:rPr>
              <a:t>E. coli. </a:t>
            </a:r>
            <a:r>
              <a:rPr lang="en-US" sz="2000" dirty="0">
                <a:latin typeface="+mj-lt"/>
                <a:ea typeface="ＭＳ Ｐゴシック"/>
                <a:cs typeface="ＭＳ Ｐゴシック"/>
              </a:rPr>
              <a:t>(summary of 2 projects</a:t>
            </a:r>
            <a:r>
              <a:rPr lang="en-US" sz="2000" dirty="0" smtClean="0">
                <a:latin typeface="+mj-lt"/>
                <a:ea typeface="ＭＳ Ｐゴシック"/>
                <a:cs typeface="ＭＳ Ｐゴシック"/>
              </a:rPr>
              <a:t>)</a:t>
            </a:r>
          </a:p>
          <a:p>
            <a:pPr lvl="1">
              <a:defRPr/>
            </a:pPr>
            <a:endParaRPr lang="en-US" sz="2000" i="1" dirty="0">
              <a:latin typeface="+mj-lt"/>
              <a:ea typeface="ＭＳ Ｐゴシック"/>
              <a:cs typeface="ＭＳ Ｐゴシック"/>
            </a:endParaRPr>
          </a:p>
          <a:p>
            <a:pPr marL="342900" indent="-342900">
              <a:buFont typeface="Arial" panose="020B0604020202020204" pitchFamily="34" charset="0"/>
              <a:buChar char="•"/>
              <a:defRPr/>
            </a:pPr>
            <a:r>
              <a:rPr lang="en-US" sz="2000" dirty="0">
                <a:latin typeface="+mj-lt"/>
                <a:ea typeface="ＭＳ Ｐゴシック"/>
                <a:cs typeface="ＭＳ Ｐゴシック"/>
              </a:rPr>
              <a:t>Sustainability and Viability of Agriculture:</a:t>
            </a:r>
          </a:p>
          <a:p>
            <a:pPr marL="800100" lvl="1" indent="-342900">
              <a:buFont typeface="Courier New" pitchFamily="49" charset="0"/>
              <a:buChar char="o"/>
              <a:defRPr/>
            </a:pPr>
            <a:r>
              <a:rPr lang="en-US" sz="2000" dirty="0">
                <a:latin typeface="+mj-lt"/>
                <a:ea typeface="ＭＳ Ｐゴシック"/>
                <a:cs typeface="ＭＳ Ｐゴシック"/>
              </a:rPr>
              <a:t>Sustainable Food Systems</a:t>
            </a:r>
          </a:p>
          <a:p>
            <a:pPr marL="800100" lvl="1" indent="-342900">
              <a:buFont typeface="Courier New" pitchFamily="49" charset="0"/>
              <a:buChar char="o"/>
              <a:defRPr/>
            </a:pPr>
            <a:r>
              <a:rPr lang="en-US" sz="2000" dirty="0">
                <a:latin typeface="+mj-lt"/>
                <a:ea typeface="ＭＳ Ｐゴシック"/>
                <a:cs typeface="ＭＳ Ｐゴシック"/>
              </a:rPr>
              <a:t>Science and Agriculture Literacy</a:t>
            </a:r>
          </a:p>
          <a:p>
            <a:pPr marL="800100" lvl="1" indent="-342900">
              <a:buFont typeface="Courier New" pitchFamily="49" charset="0"/>
              <a:buChar char="o"/>
              <a:defRPr/>
            </a:pPr>
            <a:r>
              <a:rPr lang="en-US" sz="2000" dirty="0">
                <a:latin typeface="+mj-lt"/>
                <a:ea typeface="ＭＳ Ｐゴシック"/>
                <a:cs typeface="ＭＳ Ｐゴシック"/>
              </a:rPr>
              <a:t>Organic Crop Production</a:t>
            </a:r>
          </a:p>
          <a:p>
            <a:pPr marL="800100" lvl="1" indent="-342900">
              <a:buFont typeface="Courier New" pitchFamily="49" charset="0"/>
              <a:buChar char="o"/>
              <a:defRPr/>
            </a:pPr>
            <a:r>
              <a:rPr lang="en-US" sz="2000" dirty="0">
                <a:latin typeface="+mj-lt"/>
                <a:ea typeface="ＭＳ Ｐゴシック"/>
                <a:cs typeface="ＭＳ Ｐゴシック"/>
              </a:rPr>
              <a:t>Ag Productivity, Efficiency and Sustainability</a:t>
            </a:r>
          </a:p>
          <a:p>
            <a:pPr marL="800100" lvl="1" indent="-342900">
              <a:buFont typeface="Courier New" pitchFamily="49" charset="0"/>
              <a:buChar char="o"/>
              <a:defRPr/>
            </a:pPr>
            <a:r>
              <a:rPr lang="en-US" sz="2000" dirty="0">
                <a:latin typeface="+mj-lt"/>
                <a:ea typeface="ＭＳ Ｐゴシック"/>
                <a:cs typeface="ＭＳ Ｐゴシック"/>
              </a:rPr>
              <a:t>Waste </a:t>
            </a:r>
            <a:r>
              <a:rPr lang="en-US" sz="2000" dirty="0" smtClean="0">
                <a:latin typeface="+mj-lt"/>
                <a:ea typeface="ＭＳ Ｐゴシック"/>
                <a:cs typeface="ＭＳ Ｐゴシック"/>
              </a:rPr>
              <a:t>Management</a:t>
            </a:r>
            <a:endParaRPr lang="en-US" dirty="0">
              <a:ea typeface="ＭＳ Ｐゴシック"/>
              <a:cs typeface="ＭＳ Ｐゴシック"/>
            </a:endParaRPr>
          </a:p>
        </p:txBody>
      </p:sp>
    </p:spTree>
    <p:extLst>
      <p:ext uri="{BB962C8B-B14F-4D97-AF65-F5344CB8AC3E}">
        <p14:creationId xmlns:p14="http://schemas.microsoft.com/office/powerpoint/2010/main" val="37749656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914398" y="253431"/>
            <a:ext cx="7378699" cy="584775"/>
          </a:xfrm>
          <a:prstGeom prst="rect">
            <a:avLst/>
          </a:prstGeom>
          <a:noFill/>
          <a:ln w="9525">
            <a:noFill/>
            <a:miter lim="800000"/>
            <a:headEnd/>
            <a:tailEnd/>
          </a:ln>
        </p:spPr>
        <p:txBody>
          <a:bodyPr wrap="square">
            <a:spAutoFit/>
          </a:bodyPr>
          <a:lstStyle/>
          <a:p>
            <a:pPr algn="ctr" fontAlgn="auto">
              <a:spcAft>
                <a:spcPts val="0"/>
              </a:spcAft>
              <a:defRPr/>
            </a:pPr>
            <a:r>
              <a:rPr lang="en-US" sz="3200" dirty="0">
                <a:solidFill>
                  <a:schemeClr val="tx2"/>
                </a:solidFill>
                <a:latin typeface="+mj-lt"/>
                <a:ea typeface="ＭＳ Ｐゴシック"/>
                <a:cs typeface="ＭＳ Ｐゴシック"/>
              </a:rPr>
              <a:t>Theme Examples – Natural Resources</a:t>
            </a:r>
          </a:p>
        </p:txBody>
      </p:sp>
      <p:sp>
        <p:nvSpPr>
          <p:cNvPr id="34819" name="Rectangle 6"/>
          <p:cNvSpPr>
            <a:spLocks noChangeArrowheads="1"/>
          </p:cNvSpPr>
          <p:nvPr/>
        </p:nvSpPr>
        <p:spPr bwMode="auto">
          <a:xfrm>
            <a:off x="504825" y="1684338"/>
            <a:ext cx="7940675"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p:txBody>
      </p:sp>
      <p:sp>
        <p:nvSpPr>
          <p:cNvPr id="30724" name="Rectangle 7"/>
          <p:cNvSpPr>
            <a:spLocks noChangeArrowheads="1"/>
          </p:cNvSpPr>
          <p:nvPr/>
        </p:nvSpPr>
        <p:spPr bwMode="auto">
          <a:xfrm>
            <a:off x="787788" y="1288798"/>
            <a:ext cx="7378699" cy="3677930"/>
          </a:xfrm>
          <a:prstGeom prst="rect">
            <a:avLst/>
          </a:prstGeom>
          <a:noFill/>
          <a:ln w="9525">
            <a:noFill/>
            <a:miter lim="800000"/>
            <a:headEnd/>
            <a:tailEnd/>
          </a:ln>
        </p:spPr>
        <p:txBody>
          <a:bodyPr wrap="square">
            <a:spAutoFit/>
          </a:bodyPr>
          <a:lstStyle/>
          <a:p>
            <a:pPr marL="342900" indent="-342900">
              <a:buFont typeface="Arial" panose="020B0604020202020204" pitchFamily="34" charset="0"/>
              <a:buChar char="•"/>
              <a:defRPr/>
            </a:pPr>
            <a:r>
              <a:rPr lang="en-US" sz="2400" dirty="0">
                <a:latin typeface="+mj-lt"/>
                <a:ea typeface="ＭＳ Ｐゴシック"/>
                <a:cs typeface="ＭＳ Ｐゴシック"/>
              </a:rPr>
              <a:t>Sustainable Ecosystems Initiative</a:t>
            </a:r>
          </a:p>
          <a:p>
            <a:pPr marL="800100" lvl="1" indent="-342900">
              <a:buFont typeface="Courier New" pitchFamily="49" charset="0"/>
              <a:buChar char="o"/>
              <a:defRPr/>
            </a:pPr>
            <a:r>
              <a:rPr lang="en-US" sz="2000" dirty="0">
                <a:latin typeface="+mj-lt"/>
                <a:ea typeface="ＭＳ Ｐゴシック"/>
                <a:cs typeface="ＭＳ Ｐゴシック"/>
              </a:rPr>
              <a:t>Sustainable Natural Ecosystems</a:t>
            </a:r>
          </a:p>
          <a:p>
            <a:pPr marL="800100" lvl="1" indent="-342900">
              <a:buFont typeface="Courier New" pitchFamily="49" charset="0"/>
              <a:buChar char="o"/>
              <a:defRPr/>
            </a:pPr>
            <a:r>
              <a:rPr lang="en-US" sz="2000" dirty="0">
                <a:latin typeface="+mj-lt"/>
                <a:ea typeface="ＭＳ Ｐゴシック"/>
                <a:cs typeface="ＭＳ Ｐゴシック"/>
              </a:rPr>
              <a:t>Sustainable Natural Resources</a:t>
            </a:r>
          </a:p>
          <a:p>
            <a:pPr marL="800100" lvl="1" indent="-342900">
              <a:buFont typeface="Courier New" pitchFamily="49" charset="0"/>
              <a:buChar char="o"/>
              <a:defRPr/>
            </a:pPr>
            <a:r>
              <a:rPr lang="en-US" sz="2000" dirty="0">
                <a:latin typeface="+mj-lt"/>
                <a:ea typeface="ＭＳ Ｐゴシック"/>
                <a:cs typeface="ＭＳ Ｐゴシック"/>
              </a:rPr>
              <a:t>Water Quality, Quantity and Security</a:t>
            </a:r>
          </a:p>
          <a:p>
            <a:pPr marL="800100" lvl="1" indent="-342900">
              <a:buFont typeface="Courier New" pitchFamily="49" charset="0"/>
              <a:buChar char="o"/>
              <a:defRPr/>
            </a:pPr>
            <a:r>
              <a:rPr lang="en-US" sz="2000" dirty="0">
                <a:latin typeface="+mj-lt"/>
                <a:ea typeface="ＭＳ Ｐゴシック"/>
                <a:cs typeface="ＭＳ Ｐゴシック"/>
              </a:rPr>
              <a:t>Water Conservation and Irrigation Quality</a:t>
            </a:r>
          </a:p>
          <a:p>
            <a:pPr marL="800100" lvl="1" indent="-342900">
              <a:buFont typeface="Courier New" pitchFamily="49" charset="0"/>
              <a:buChar char="o"/>
              <a:defRPr/>
            </a:pPr>
            <a:endParaRPr lang="en-US" sz="2100" dirty="0">
              <a:latin typeface="+mj-lt"/>
              <a:ea typeface="ＭＳ Ｐゴシック"/>
              <a:cs typeface="ＭＳ Ｐゴシック"/>
            </a:endParaRPr>
          </a:p>
          <a:p>
            <a:pPr marL="342900" indent="-342900">
              <a:buFont typeface="Arial" panose="020B0604020202020204" pitchFamily="34" charset="0"/>
              <a:buChar char="•"/>
              <a:defRPr/>
            </a:pPr>
            <a:r>
              <a:rPr lang="en-US" sz="2400" dirty="0">
                <a:latin typeface="+mj-lt"/>
                <a:ea typeface="ＭＳ Ｐゴシック"/>
                <a:cs typeface="ＭＳ Ｐゴシック"/>
              </a:rPr>
              <a:t>Example of a more narrowly focused Natural Resources Theme(s)</a:t>
            </a:r>
          </a:p>
          <a:p>
            <a:pPr marL="800100" lvl="1" indent="-342900">
              <a:buFont typeface="Courier New" pitchFamily="49" charset="0"/>
              <a:buChar char="o"/>
              <a:defRPr/>
            </a:pPr>
            <a:r>
              <a:rPr lang="en-US" sz="2000" dirty="0">
                <a:latin typeface="+mj-lt"/>
                <a:ea typeface="ＭＳ Ｐゴシック"/>
                <a:cs typeface="ＭＳ Ｐゴシック"/>
              </a:rPr>
              <a:t>Landscape Management</a:t>
            </a:r>
          </a:p>
          <a:p>
            <a:pPr marL="1257300" lvl="2" indent="-342900">
              <a:buFont typeface="Wingdings" pitchFamily="2" charset="2"/>
              <a:buChar char="§"/>
              <a:defRPr/>
            </a:pPr>
            <a:r>
              <a:rPr lang="en-US" sz="2000" dirty="0">
                <a:latin typeface="+mj-lt"/>
                <a:ea typeface="ＭＳ Ｐゴシック"/>
                <a:cs typeface="ＭＳ Ｐゴシック"/>
              </a:rPr>
              <a:t>Wildland/Urban Interface</a:t>
            </a:r>
          </a:p>
          <a:p>
            <a:pPr marL="1257300" lvl="2" indent="-342900">
              <a:buFont typeface="Wingdings" pitchFamily="2" charset="2"/>
              <a:buChar char="§"/>
              <a:defRPr/>
            </a:pPr>
            <a:r>
              <a:rPr lang="en-US" sz="2000" dirty="0">
                <a:latin typeface="+mj-lt"/>
                <a:ea typeface="ＭＳ Ｐゴシック"/>
                <a:cs typeface="ＭＳ Ｐゴシック"/>
              </a:rPr>
              <a:t>Wildfire </a:t>
            </a:r>
            <a:r>
              <a:rPr lang="en-US" sz="2000" dirty="0" smtClean="0">
                <a:latin typeface="+mj-lt"/>
                <a:ea typeface="ＭＳ Ｐゴシック"/>
                <a:cs typeface="ＭＳ Ｐゴシック"/>
              </a:rPr>
              <a:t>Education</a:t>
            </a:r>
            <a:endParaRPr lang="en-US" dirty="0">
              <a:ea typeface="ＭＳ Ｐゴシック"/>
              <a:cs typeface="ＭＳ Ｐゴシック"/>
            </a:endParaRPr>
          </a:p>
        </p:txBody>
      </p:sp>
    </p:spTree>
    <p:extLst>
      <p:ext uri="{BB962C8B-B14F-4D97-AF65-F5344CB8AC3E}">
        <p14:creationId xmlns:p14="http://schemas.microsoft.com/office/powerpoint/2010/main" val="337736683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2"/>
          <p:cNvSpPr txBox="1">
            <a:spLocks/>
          </p:cNvSpPr>
          <p:nvPr/>
        </p:nvSpPr>
        <p:spPr bwMode="auto">
          <a:xfrm>
            <a:off x="900752" y="409432"/>
            <a:ext cx="7328847"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en-US" sz="4000" dirty="0">
                <a:solidFill>
                  <a:schemeClr val="accent1">
                    <a:lumMod val="75000"/>
                  </a:schemeClr>
                </a:solidFill>
                <a:latin typeface="Calibri" pitchFamily="34" charset="0"/>
                <a:ea typeface="ＭＳ Ｐゴシック" pitchFamily="34" charset="-128"/>
              </a:rPr>
              <a:t>Theme Example </a:t>
            </a:r>
          </a:p>
          <a:p>
            <a:pPr algn="ctr" eaLnBrk="1" hangingPunct="1">
              <a:lnSpc>
                <a:spcPct val="80000"/>
              </a:lnSpc>
            </a:pPr>
            <a:r>
              <a:rPr lang="en-US" sz="2400" dirty="0">
                <a:solidFill>
                  <a:schemeClr val="accent1">
                    <a:lumMod val="75000"/>
                  </a:schemeClr>
                </a:solidFill>
                <a:latin typeface="Calibri" pitchFamily="34" charset="0"/>
                <a:ea typeface="ＭＳ Ｐゴシック" pitchFamily="34" charset="-128"/>
              </a:rPr>
              <a:t>(examples borrowed from UC Delivers)</a:t>
            </a:r>
            <a:br>
              <a:rPr lang="en-US" sz="2400" dirty="0">
                <a:solidFill>
                  <a:schemeClr val="accent1">
                    <a:lumMod val="75000"/>
                  </a:schemeClr>
                </a:solidFill>
                <a:latin typeface="Calibri" pitchFamily="34" charset="0"/>
                <a:ea typeface="ＭＳ Ｐゴシック" pitchFamily="34" charset="-128"/>
              </a:rPr>
            </a:br>
            <a:r>
              <a:rPr lang="en-US" sz="2400" dirty="0">
                <a:latin typeface="Calibri" pitchFamily="34" charset="0"/>
                <a:ea typeface="ＭＳ Ｐゴシック" pitchFamily="34" charset="-128"/>
              </a:rPr>
              <a:t> </a:t>
            </a:r>
          </a:p>
        </p:txBody>
      </p:sp>
      <p:sp>
        <p:nvSpPr>
          <p:cNvPr id="56323" name="Content Placeholder 3"/>
          <p:cNvSpPr txBox="1">
            <a:spLocks/>
          </p:cNvSpPr>
          <p:nvPr/>
        </p:nvSpPr>
        <p:spPr bwMode="auto">
          <a:xfrm>
            <a:off x="788208" y="1290781"/>
            <a:ext cx="8047320" cy="4557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Aft>
                <a:spcPts val="600"/>
              </a:spcAft>
              <a:buFont typeface="Arial" charset="0"/>
              <a:buNone/>
            </a:pPr>
            <a:r>
              <a:rPr lang="en-US" sz="2400" dirty="0">
                <a:latin typeface="+mn-lt"/>
                <a:ea typeface="ＭＳ Ｐゴシック" pitchFamily="34" charset="-128"/>
              </a:rPr>
              <a:t>Conserving water in agricultural systems (Theme)</a:t>
            </a:r>
          </a:p>
          <a:p>
            <a:pPr marL="457200" indent="-457200" eaLnBrk="1" hangingPunct="1">
              <a:spcAft>
                <a:spcPts val="600"/>
              </a:spcAft>
              <a:buFont typeface="Arial" panose="020B0604020202020204" pitchFamily="34" charset="0"/>
              <a:buChar char="•"/>
            </a:pPr>
            <a:r>
              <a:rPr lang="en-US" sz="2400" b="1" dirty="0" smtClean="0">
                <a:latin typeface="+mn-lt"/>
                <a:ea typeface="ＭＳ Ｐゴシック" pitchFamily="34" charset="-128"/>
              </a:rPr>
              <a:t>Description </a:t>
            </a:r>
            <a:r>
              <a:rPr lang="en-US" sz="2400" b="1" dirty="0">
                <a:latin typeface="+mn-lt"/>
                <a:ea typeface="ＭＳ Ｐゴシック" pitchFamily="34" charset="-128"/>
              </a:rPr>
              <a:t>of Theme: </a:t>
            </a:r>
            <a:r>
              <a:rPr lang="en-US" sz="2400" dirty="0">
                <a:latin typeface="+mn-lt"/>
                <a:ea typeface="ＭＳ Ｐゴシック" pitchFamily="34" charset="-128"/>
              </a:rPr>
              <a:t>Water resources are severely limited in both volume and quality in CA. It is critical to assist clientele in conserving water resources and in improving agricultural uses of water. . . </a:t>
            </a:r>
          </a:p>
          <a:p>
            <a:pPr marL="514350" indent="-514350" eaLnBrk="1" hangingPunct="1">
              <a:spcAft>
                <a:spcPts val="600"/>
              </a:spcAft>
              <a:buFont typeface="Arial" panose="020B0604020202020204" pitchFamily="34" charset="0"/>
              <a:buChar char="•"/>
            </a:pPr>
            <a:r>
              <a:rPr lang="en-US" sz="2400" b="1" dirty="0" smtClean="0">
                <a:latin typeface="+mn-lt"/>
                <a:ea typeface="ＭＳ Ｐゴシック" pitchFamily="34" charset="-128"/>
              </a:rPr>
              <a:t>Goal </a:t>
            </a:r>
            <a:r>
              <a:rPr lang="en-US" sz="2400" b="1" dirty="0">
                <a:latin typeface="+mn-lt"/>
                <a:ea typeface="ＭＳ Ｐゴシック" pitchFamily="34" charset="-128"/>
              </a:rPr>
              <a:t>to address theme: </a:t>
            </a:r>
            <a:r>
              <a:rPr lang="en-US" sz="2400" dirty="0">
                <a:latin typeface="+mn-lt"/>
                <a:ea typeface="ＭＳ Ｐゴシック" pitchFamily="34" charset="-128"/>
              </a:rPr>
              <a:t>Devise improved systems of irrigation and . .</a:t>
            </a:r>
          </a:p>
          <a:p>
            <a:pPr marL="514350" indent="-514350" eaLnBrk="1" hangingPunct="1">
              <a:spcAft>
                <a:spcPts val="600"/>
              </a:spcAft>
              <a:buFont typeface="Arial" panose="020B0604020202020204" pitchFamily="34" charset="0"/>
              <a:buChar char="•"/>
            </a:pPr>
            <a:r>
              <a:rPr lang="en-US" sz="2400" b="1" dirty="0" smtClean="0">
                <a:latin typeface="+mn-lt"/>
                <a:ea typeface="ＭＳ Ｐゴシック" pitchFamily="34" charset="-128"/>
              </a:rPr>
              <a:t>Research </a:t>
            </a:r>
            <a:r>
              <a:rPr lang="en-US" sz="2400" b="1" dirty="0">
                <a:latin typeface="+mn-lt"/>
                <a:ea typeface="ＭＳ Ｐゴシック" pitchFamily="34" charset="-128"/>
              </a:rPr>
              <a:t>projects: </a:t>
            </a:r>
            <a:r>
              <a:rPr lang="en-US" sz="2400" dirty="0">
                <a:latin typeface="+mn-lt"/>
                <a:ea typeface="ＭＳ Ｐゴシック" pitchFamily="34" charset="-128"/>
              </a:rPr>
              <a:t>New method for canopy shading measurements; erosion reduction in watersheds; vineyard cover crop and water usage; polymer additives reduce sediment and nutrient losses.</a:t>
            </a:r>
          </a:p>
        </p:txBody>
      </p:sp>
    </p:spTree>
    <p:extLst>
      <p:ext uri="{BB962C8B-B14F-4D97-AF65-F5344CB8AC3E}">
        <p14:creationId xmlns:p14="http://schemas.microsoft.com/office/powerpoint/2010/main" val="6073016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932022" y="-34155"/>
            <a:ext cx="7234517" cy="1143000"/>
          </a:xfrm>
        </p:spPr>
        <p:txBody>
          <a:bodyPr/>
          <a:lstStyle/>
          <a:p>
            <a:pPr eaLnBrk="1" hangingPunct="1"/>
            <a:r>
              <a:rPr lang="en-US" sz="3600" dirty="0" smtClean="0">
                <a:solidFill>
                  <a:schemeClr val="tx2"/>
                </a:solidFill>
              </a:rPr>
              <a:t>Presenters</a:t>
            </a:r>
          </a:p>
        </p:txBody>
      </p:sp>
      <p:sp>
        <p:nvSpPr>
          <p:cNvPr id="63491" name="Rectangle 3"/>
          <p:cNvSpPr>
            <a:spLocks noGrp="1" noChangeArrowheads="1"/>
          </p:cNvSpPr>
          <p:nvPr>
            <p:ph type="body" idx="4294967295"/>
          </p:nvPr>
        </p:nvSpPr>
        <p:spPr>
          <a:xfrm>
            <a:off x="953042" y="1592315"/>
            <a:ext cx="7234518" cy="2844265"/>
          </a:xfr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a:solidFill>
              <a:schemeClr val="tx2"/>
            </a:solidFill>
          </a:ln>
        </p:spPr>
        <p:style>
          <a:lnRef idx="2">
            <a:schemeClr val="accent4"/>
          </a:lnRef>
          <a:fillRef idx="1">
            <a:schemeClr val="lt1"/>
          </a:fillRef>
          <a:effectRef idx="0">
            <a:schemeClr val="accent4"/>
          </a:effectRef>
          <a:fontRef idx="minor">
            <a:schemeClr val="dk1"/>
          </a:fontRef>
        </p:style>
        <p:txBody>
          <a:bodyPr rtlCol="0">
            <a:noAutofit/>
          </a:bodyPr>
          <a:lstStyle/>
          <a:p>
            <a:pPr algn="ctr" eaLnBrk="1" fontAlgn="auto" hangingPunct="1">
              <a:lnSpc>
                <a:spcPct val="80000"/>
              </a:lnSpc>
              <a:spcAft>
                <a:spcPts val="0"/>
              </a:spcAft>
              <a:buFont typeface="Wingdings" pitchFamily="2" charset="2"/>
              <a:buNone/>
              <a:defRPr/>
            </a:pPr>
            <a:endParaRPr lang="en-US" sz="2800" b="1" dirty="0" smtClean="0">
              <a:effectLst>
                <a:outerShdw blurRad="38100" dist="38100" dir="2700000" algn="tl">
                  <a:srgbClr val="000000">
                    <a:alpha val="43137"/>
                  </a:srgbClr>
                </a:outerShdw>
              </a:effectLst>
            </a:endParaRPr>
          </a:p>
          <a:p>
            <a:pPr eaLnBrk="1" fontAlgn="auto" hangingPunct="1">
              <a:lnSpc>
                <a:spcPct val="80000"/>
              </a:lnSpc>
              <a:spcAft>
                <a:spcPts val="0"/>
              </a:spcAft>
              <a:buFont typeface="Wingdings" pitchFamily="2" charset="2"/>
              <a:buNone/>
              <a:defRPr/>
            </a:pPr>
            <a:r>
              <a:rPr lang="en-US" sz="2800" b="1" dirty="0" smtClean="0">
                <a:solidFill>
                  <a:schemeClr val="tx1"/>
                </a:solidFill>
              </a:rPr>
              <a:t>Chris Greer</a:t>
            </a:r>
          </a:p>
          <a:p>
            <a:pPr eaLnBrk="1" fontAlgn="auto" hangingPunct="1">
              <a:lnSpc>
                <a:spcPct val="80000"/>
              </a:lnSpc>
              <a:spcAft>
                <a:spcPts val="0"/>
              </a:spcAft>
              <a:buFont typeface="Wingdings" pitchFamily="2" charset="2"/>
              <a:buNone/>
              <a:defRPr/>
            </a:pPr>
            <a:r>
              <a:rPr lang="en-US" sz="2800" b="1" dirty="0" smtClean="0">
                <a:solidFill>
                  <a:schemeClr val="tx1"/>
                </a:solidFill>
              </a:rPr>
              <a:t>Vice Provost of Cooperative Extension</a:t>
            </a:r>
          </a:p>
          <a:p>
            <a:pPr algn="ctr" fontAlgn="auto">
              <a:lnSpc>
                <a:spcPct val="80000"/>
              </a:lnSpc>
              <a:spcAft>
                <a:spcPts val="0"/>
              </a:spcAft>
              <a:buNone/>
              <a:defRPr/>
            </a:pPr>
            <a:endParaRPr lang="en-US" sz="2800" b="1" dirty="0">
              <a:solidFill>
                <a:srgbClr val="035CBD"/>
              </a:solidFill>
            </a:endParaRPr>
          </a:p>
          <a:p>
            <a:pPr fontAlgn="auto">
              <a:lnSpc>
                <a:spcPct val="80000"/>
              </a:lnSpc>
              <a:spcAft>
                <a:spcPts val="0"/>
              </a:spcAft>
              <a:buNone/>
              <a:defRPr/>
            </a:pPr>
            <a:r>
              <a:rPr lang="en-US" sz="2800" b="1" dirty="0" smtClean="0">
                <a:solidFill>
                  <a:schemeClr val="tx1"/>
                </a:solidFill>
              </a:rPr>
              <a:t>Assistance </a:t>
            </a:r>
            <a:r>
              <a:rPr lang="en-US" sz="2800" b="1" dirty="0">
                <a:solidFill>
                  <a:schemeClr val="tx1"/>
                </a:solidFill>
              </a:rPr>
              <a:t>from the AAC </a:t>
            </a:r>
            <a:r>
              <a:rPr lang="en-US" sz="2800" b="1" dirty="0" smtClean="0">
                <a:solidFill>
                  <a:schemeClr val="tx1"/>
                </a:solidFill>
              </a:rPr>
              <a:t>Personnel </a:t>
            </a:r>
            <a:r>
              <a:rPr lang="en-US" sz="2800" b="1" dirty="0">
                <a:solidFill>
                  <a:schemeClr val="tx1"/>
                </a:solidFill>
              </a:rPr>
              <a:t>Committee</a:t>
            </a:r>
          </a:p>
          <a:p>
            <a:pPr algn="ctr" eaLnBrk="1" fontAlgn="auto" hangingPunct="1">
              <a:lnSpc>
                <a:spcPct val="80000"/>
              </a:lnSpc>
              <a:spcAft>
                <a:spcPts val="0"/>
              </a:spcAft>
              <a:buFont typeface="Wingdings" pitchFamily="2" charset="2"/>
              <a:buNone/>
              <a:defRPr/>
            </a:pPr>
            <a:endParaRPr lang="en-US" sz="1000" b="1" dirty="0" smtClean="0">
              <a:solidFill>
                <a:srgbClr val="035CBD"/>
              </a:solidFill>
            </a:endParaRPr>
          </a:p>
          <a:p>
            <a:pPr algn="ctr" eaLnBrk="1" fontAlgn="auto" hangingPunct="1">
              <a:lnSpc>
                <a:spcPct val="80000"/>
              </a:lnSpc>
              <a:spcAft>
                <a:spcPts val="0"/>
              </a:spcAft>
              <a:buFont typeface="Wingdings" pitchFamily="2" charset="2"/>
              <a:buNone/>
              <a:defRPr/>
            </a:pPr>
            <a:endParaRPr lang="en-US" sz="2000" b="1" dirty="0" smtClean="0"/>
          </a:p>
          <a:p>
            <a:pPr algn="ctr" eaLnBrk="1" fontAlgn="auto" hangingPunct="1">
              <a:lnSpc>
                <a:spcPct val="80000"/>
              </a:lnSpc>
              <a:spcAft>
                <a:spcPts val="0"/>
              </a:spcAft>
              <a:buFont typeface="Wingdings" pitchFamily="2" charset="2"/>
              <a:buNone/>
              <a:defRPr/>
            </a:pPr>
            <a:endParaRPr lang="en-US" sz="2000" b="1" dirty="0" smtClean="0"/>
          </a:p>
          <a:p>
            <a:pPr algn="ctr" eaLnBrk="1" fontAlgn="auto" hangingPunct="1">
              <a:lnSpc>
                <a:spcPct val="80000"/>
              </a:lnSpc>
              <a:spcAft>
                <a:spcPts val="0"/>
              </a:spcAft>
              <a:buFont typeface="Wingdings" pitchFamily="2" charset="2"/>
              <a:buNone/>
              <a:defRPr/>
            </a:pPr>
            <a:r>
              <a:rPr lang="en-US" sz="2000" dirty="0" smtClean="0"/>
              <a:t> </a:t>
            </a:r>
          </a:p>
          <a:p>
            <a:pPr algn="ctr" eaLnBrk="1" fontAlgn="auto" hangingPunct="1">
              <a:lnSpc>
                <a:spcPct val="80000"/>
              </a:lnSpc>
              <a:spcAft>
                <a:spcPts val="0"/>
              </a:spcAft>
              <a:buFont typeface="Wingdings" pitchFamily="2" charset="2"/>
              <a:buNone/>
              <a:defRPr/>
            </a:pPr>
            <a:endParaRPr lang="en-US" sz="2000" dirty="0" smtClean="0"/>
          </a:p>
          <a:p>
            <a:pPr algn="ctr" eaLnBrk="1" fontAlgn="auto" hangingPunct="1">
              <a:lnSpc>
                <a:spcPct val="80000"/>
              </a:lnSpc>
              <a:spcAft>
                <a:spcPts val="0"/>
              </a:spcAft>
              <a:buFont typeface="Wingdings" pitchFamily="2" charset="2"/>
              <a:buNone/>
              <a:defRPr/>
            </a:pPr>
            <a:r>
              <a:rPr lang="en-US" sz="1000" dirty="0" smtClean="0"/>
              <a:t> </a:t>
            </a:r>
          </a:p>
        </p:txBody>
      </p:sp>
    </p:spTree>
    <p:extLst>
      <p:ext uri="{BB962C8B-B14F-4D97-AF65-F5344CB8AC3E}">
        <p14:creationId xmlns:p14="http://schemas.microsoft.com/office/powerpoint/2010/main" val="26227006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txBox="1">
            <a:spLocks/>
          </p:cNvSpPr>
          <p:nvPr/>
        </p:nvSpPr>
        <p:spPr bwMode="auto">
          <a:xfrm>
            <a:off x="900750" y="424992"/>
            <a:ext cx="7481249"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en-US" sz="3600" dirty="0">
                <a:solidFill>
                  <a:schemeClr val="accent1">
                    <a:lumMod val="75000"/>
                  </a:schemeClr>
                </a:solidFill>
                <a:latin typeface="Calibri" pitchFamily="34" charset="0"/>
                <a:ea typeface="ＭＳ Ｐゴシック" pitchFamily="34" charset="-128"/>
              </a:rPr>
              <a:t>Theme Example </a:t>
            </a:r>
            <a:r>
              <a:rPr lang="en-US" sz="2400" dirty="0">
                <a:solidFill>
                  <a:schemeClr val="accent1">
                    <a:lumMod val="75000"/>
                  </a:schemeClr>
                </a:solidFill>
                <a:latin typeface="Calibri" pitchFamily="34" charset="0"/>
                <a:ea typeface="ＭＳ Ｐゴシック" pitchFamily="34" charset="-128"/>
              </a:rPr>
              <a:t>(cont’d)</a:t>
            </a:r>
          </a:p>
          <a:p>
            <a:pPr algn="ctr" eaLnBrk="1" hangingPunct="1">
              <a:lnSpc>
                <a:spcPct val="80000"/>
              </a:lnSpc>
            </a:pPr>
            <a:r>
              <a:rPr lang="en-US" sz="2400" dirty="0">
                <a:solidFill>
                  <a:schemeClr val="accent1">
                    <a:lumMod val="75000"/>
                  </a:schemeClr>
                </a:solidFill>
                <a:latin typeface="Calibri" pitchFamily="34" charset="0"/>
                <a:ea typeface="ＭＳ Ｐゴシック" pitchFamily="34" charset="-128"/>
              </a:rPr>
              <a:t>(examples borrowed from UC Delivers) </a:t>
            </a:r>
          </a:p>
        </p:txBody>
      </p:sp>
      <p:sp>
        <p:nvSpPr>
          <p:cNvPr id="57347" name="Content Placeholder 2"/>
          <p:cNvSpPr txBox="1">
            <a:spLocks/>
          </p:cNvSpPr>
          <p:nvPr/>
        </p:nvSpPr>
        <p:spPr bwMode="auto">
          <a:xfrm>
            <a:off x="798348" y="1459401"/>
            <a:ext cx="8229600" cy="4783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ts val="0"/>
              </a:spcBef>
              <a:spcAft>
                <a:spcPts val="1200"/>
              </a:spcAft>
              <a:buFont typeface="Arial" panose="020B0604020202020204" pitchFamily="34" charset="0"/>
              <a:buChar char="•"/>
            </a:pPr>
            <a:r>
              <a:rPr lang="en-US" sz="2000" b="1" dirty="0">
                <a:latin typeface="+mn-lt"/>
                <a:ea typeface="ＭＳ Ｐゴシック" pitchFamily="34" charset="-128"/>
              </a:rPr>
              <a:t>Role: </a:t>
            </a:r>
            <a:r>
              <a:rPr lang="en-US" sz="2000" dirty="0">
                <a:latin typeface="+mn-lt"/>
                <a:ea typeface="ＭＳ Ｐゴシック" pitchFamily="34" charset="-128"/>
              </a:rPr>
              <a:t>very brief description (your project summary table will provide the details).</a:t>
            </a:r>
          </a:p>
          <a:p>
            <a:pPr eaLnBrk="1" hangingPunct="1">
              <a:spcBef>
                <a:spcPts val="0"/>
              </a:spcBef>
              <a:spcAft>
                <a:spcPts val="1200"/>
              </a:spcAft>
              <a:buFont typeface="Arial" panose="020B0604020202020204" pitchFamily="34" charset="0"/>
              <a:buChar char="•"/>
            </a:pPr>
            <a:r>
              <a:rPr lang="en-US" sz="2000" b="1" dirty="0">
                <a:latin typeface="+mn-lt"/>
                <a:ea typeface="ＭＳ Ｐゴシック" pitchFamily="34" charset="-128"/>
              </a:rPr>
              <a:t>Inputs: </a:t>
            </a:r>
            <a:r>
              <a:rPr lang="en-US" sz="2000" dirty="0">
                <a:latin typeface="+mn-lt"/>
                <a:ea typeface="ＭＳ Ｐゴシック" pitchFamily="34" charset="-128"/>
              </a:rPr>
              <a:t>very brief description of your efforts.</a:t>
            </a:r>
            <a:endParaRPr lang="en-US" sz="2000" b="1" dirty="0">
              <a:latin typeface="+mn-lt"/>
              <a:ea typeface="ＭＳ Ｐゴシック" pitchFamily="34" charset="-128"/>
            </a:endParaRPr>
          </a:p>
          <a:p>
            <a:pPr eaLnBrk="1" hangingPunct="1">
              <a:spcBef>
                <a:spcPts val="0"/>
              </a:spcBef>
              <a:spcAft>
                <a:spcPts val="1200"/>
              </a:spcAft>
              <a:buFont typeface="Arial" panose="020B0604020202020204" pitchFamily="34" charset="0"/>
              <a:buChar char="•"/>
            </a:pPr>
            <a:r>
              <a:rPr lang="en-US" sz="2000" b="1" dirty="0">
                <a:latin typeface="+mn-lt"/>
                <a:ea typeface="ＭＳ Ｐゴシック" pitchFamily="34" charset="-128"/>
              </a:rPr>
              <a:t>Outputs: </a:t>
            </a:r>
            <a:r>
              <a:rPr lang="en-US" sz="2000" dirty="0">
                <a:latin typeface="+mn-lt"/>
                <a:ea typeface="ＭＳ Ｐゴシック" pitchFamily="34" charset="-128"/>
              </a:rPr>
              <a:t>Findings, publications, new methods and products, meetings, curricula, extension programs, etc.</a:t>
            </a:r>
          </a:p>
          <a:p>
            <a:pPr eaLnBrk="1" hangingPunct="1">
              <a:spcBef>
                <a:spcPts val="0"/>
              </a:spcBef>
              <a:spcAft>
                <a:spcPts val="1200"/>
              </a:spcAft>
              <a:buFont typeface="Arial" panose="020B0604020202020204" pitchFamily="34" charset="0"/>
              <a:buChar char="•"/>
            </a:pPr>
            <a:r>
              <a:rPr lang="en-US" sz="2000" b="1" dirty="0">
                <a:latin typeface="+mn-lt"/>
                <a:ea typeface="ＭＳ Ｐゴシック" pitchFamily="34" charset="-128"/>
              </a:rPr>
              <a:t>Extension: </a:t>
            </a:r>
            <a:r>
              <a:rPr lang="en-US" sz="2000" dirty="0">
                <a:latin typeface="+mn-lt"/>
                <a:ea typeface="ＭＳ Ｐゴシック" pitchFamily="34" charset="-128"/>
              </a:rPr>
              <a:t>Brief summary of extension activities related to outputs.  How did you extend your products/information to clientele?</a:t>
            </a:r>
          </a:p>
          <a:p>
            <a:pPr eaLnBrk="1" hangingPunct="1">
              <a:spcBef>
                <a:spcPts val="0"/>
              </a:spcBef>
              <a:spcAft>
                <a:spcPts val="1200"/>
              </a:spcAft>
              <a:buFont typeface="Arial" panose="020B0604020202020204" pitchFamily="34" charset="0"/>
              <a:buChar char="•"/>
            </a:pPr>
            <a:r>
              <a:rPr lang="en-US" sz="2000" b="1" dirty="0">
                <a:latin typeface="+mn-lt"/>
                <a:ea typeface="ＭＳ Ｐゴシック" pitchFamily="34" charset="-128"/>
              </a:rPr>
              <a:t>Outcomes/impacts as related to overall theme: </a:t>
            </a:r>
            <a:r>
              <a:rPr lang="en-US" sz="2000" dirty="0">
                <a:latin typeface="+mn-lt"/>
                <a:ea typeface="ＭＳ Ｐゴシック" pitchFamily="34" charset="-128"/>
              </a:rPr>
              <a:t>20 growers changed practices . . . . Runoff reduced in this watershed . . . . 12 growers used canopy measurement system and altered irrigation scheduling in this manner. . . </a:t>
            </a:r>
            <a:r>
              <a:rPr lang="en-US" sz="2000" dirty="0" smtClean="0">
                <a:latin typeface="+mn-lt"/>
                <a:ea typeface="ＭＳ Ｐゴシック" pitchFamily="34" charset="-128"/>
              </a:rPr>
              <a:t>Positive </a:t>
            </a:r>
            <a:r>
              <a:rPr lang="en-US" sz="2000" dirty="0">
                <a:latin typeface="+mn-lt"/>
                <a:ea typeface="ＭＳ Ｐゴシック" pitchFamily="34" charset="-128"/>
              </a:rPr>
              <a:t>impacts on long-term, broader environmental issues.</a:t>
            </a:r>
          </a:p>
          <a:p>
            <a:pPr eaLnBrk="1" hangingPunct="1">
              <a:spcBef>
                <a:spcPct val="20000"/>
              </a:spcBef>
              <a:buFont typeface="Wingdings" pitchFamily="2" charset="2"/>
              <a:buNone/>
            </a:pPr>
            <a:endParaRPr lang="en-US" sz="2000" dirty="0">
              <a:latin typeface="Calibri" pitchFamily="34" charset="0"/>
              <a:ea typeface="ＭＳ Ｐゴシック" pitchFamily="34" charset="-128"/>
            </a:endParaRPr>
          </a:p>
          <a:p>
            <a:pPr eaLnBrk="1" hangingPunct="1">
              <a:spcBef>
                <a:spcPct val="20000"/>
              </a:spcBef>
              <a:buFont typeface="Wingdings" pitchFamily="2" charset="2"/>
              <a:buNone/>
            </a:pPr>
            <a:endParaRPr lang="en-US" sz="2000" dirty="0">
              <a:latin typeface="Calibri" pitchFamily="34" charset="0"/>
              <a:ea typeface="ＭＳ Ｐゴシック" pitchFamily="34" charset="-128"/>
            </a:endParaRPr>
          </a:p>
          <a:p>
            <a:pPr eaLnBrk="1" hangingPunct="1">
              <a:spcBef>
                <a:spcPct val="20000"/>
              </a:spcBef>
              <a:buFont typeface="Wingdings" pitchFamily="2" charset="2"/>
              <a:buNone/>
            </a:pPr>
            <a:endParaRPr lang="en-US" sz="2000" dirty="0">
              <a:latin typeface="Calibri" pitchFamily="34" charset="0"/>
              <a:ea typeface="ＭＳ Ｐゴシック" pitchFamily="34" charset="-128"/>
            </a:endParaRPr>
          </a:p>
        </p:txBody>
      </p:sp>
    </p:spTree>
    <p:extLst>
      <p:ext uri="{BB962C8B-B14F-4D97-AF65-F5344CB8AC3E}">
        <p14:creationId xmlns:p14="http://schemas.microsoft.com/office/powerpoint/2010/main" val="4379289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body" idx="4294967295"/>
          </p:nvPr>
        </p:nvSpPr>
        <p:spPr>
          <a:xfrm>
            <a:off x="1081746" y="1600350"/>
            <a:ext cx="7029450" cy="2469906"/>
          </a:xfr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a:lstStyle/>
          <a:p>
            <a:pPr eaLnBrk="1" hangingPunct="1">
              <a:buFont typeface="Wingdings" pitchFamily="2" charset="2"/>
              <a:buNone/>
            </a:pPr>
            <a:endParaRPr lang="en-US" dirty="0" smtClean="0"/>
          </a:p>
          <a:p>
            <a:pPr algn="ctr" eaLnBrk="1" hangingPunct="1">
              <a:buFont typeface="Wingdings" pitchFamily="2" charset="2"/>
              <a:buNone/>
            </a:pPr>
            <a:r>
              <a:rPr lang="en-US" sz="3600" dirty="0" smtClean="0"/>
              <a:t>Questions about changes, general directions, format, or themes?</a:t>
            </a:r>
          </a:p>
        </p:txBody>
      </p:sp>
    </p:spTree>
    <p:extLst>
      <p:ext uri="{BB962C8B-B14F-4D97-AF65-F5344CB8AC3E}">
        <p14:creationId xmlns:p14="http://schemas.microsoft.com/office/powerpoint/2010/main" val="41006332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txBox="1">
            <a:spLocks/>
          </p:cNvSpPr>
          <p:nvPr/>
        </p:nvSpPr>
        <p:spPr bwMode="auto">
          <a:xfrm>
            <a:off x="451340" y="363565"/>
            <a:ext cx="7924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en-US" sz="4400" dirty="0">
                <a:latin typeface="Calibri" pitchFamily="34" charset="0"/>
                <a:ea typeface="ＭＳ Ｐゴシック" pitchFamily="-111" charset="-128"/>
              </a:rPr>
              <a:t>     </a:t>
            </a:r>
            <a:endParaRPr lang="en-US" sz="4400" dirty="0" smtClean="0">
              <a:latin typeface="Calibri" pitchFamily="34" charset="0"/>
              <a:ea typeface="ＭＳ Ｐゴシック" pitchFamily="-111" charset="-128"/>
            </a:endParaRPr>
          </a:p>
          <a:p>
            <a:pPr algn="ctr" eaLnBrk="1" hangingPunct="1">
              <a:lnSpc>
                <a:spcPct val="80000"/>
              </a:lnSpc>
            </a:pPr>
            <a:r>
              <a:rPr lang="en-US" sz="3600" dirty="0" smtClean="0">
                <a:solidFill>
                  <a:schemeClr val="accent1">
                    <a:lumMod val="75000"/>
                  </a:schemeClr>
                </a:solidFill>
                <a:latin typeface="Calibri" pitchFamily="34" charset="0"/>
                <a:ea typeface="ＭＳ Ｐゴシック" pitchFamily="-111" charset="-128"/>
              </a:rPr>
              <a:t>Full </a:t>
            </a:r>
            <a:r>
              <a:rPr lang="en-US" sz="3600" dirty="0">
                <a:solidFill>
                  <a:schemeClr val="accent1">
                    <a:lumMod val="75000"/>
                  </a:schemeClr>
                </a:solidFill>
                <a:latin typeface="Calibri" pitchFamily="34" charset="0"/>
                <a:ea typeface="ＭＳ Ｐゴシック" pitchFamily="-111" charset="-128"/>
              </a:rPr>
              <a:t>Title </a:t>
            </a:r>
            <a:r>
              <a:rPr lang="en-US" sz="3600" dirty="0" smtClean="0">
                <a:solidFill>
                  <a:schemeClr val="accent1">
                    <a:lumMod val="75000"/>
                  </a:schemeClr>
                </a:solidFill>
                <a:latin typeface="Calibri" pitchFamily="34" charset="0"/>
                <a:ea typeface="ＭＳ Ｐゴシック" pitchFamily="-111" charset="-128"/>
              </a:rPr>
              <a:t>VII, VIII, and IX </a:t>
            </a:r>
            <a:endParaRPr lang="en-US" sz="3600" dirty="0">
              <a:solidFill>
                <a:schemeClr val="accent1">
                  <a:lumMod val="75000"/>
                </a:schemeClr>
              </a:solidFill>
              <a:latin typeface="Calibri" pitchFamily="34" charset="0"/>
              <a:ea typeface="ＭＳ Ｐゴシック" pitchFamily="-111" charset="-128"/>
            </a:endParaRPr>
          </a:p>
          <a:p>
            <a:pPr algn="ctr" eaLnBrk="1" hangingPunct="1">
              <a:lnSpc>
                <a:spcPct val="80000"/>
              </a:lnSpc>
            </a:pPr>
            <a:r>
              <a:rPr lang="en-US" sz="3600" dirty="0" smtClean="0">
                <a:solidFill>
                  <a:schemeClr val="accent1">
                    <a:lumMod val="75000"/>
                  </a:schemeClr>
                </a:solidFill>
                <a:latin typeface="Calibri" pitchFamily="34" charset="0"/>
                <a:ea typeface="ＭＳ Ｐゴシック" pitchFamily="-111" charset="-128"/>
              </a:rPr>
              <a:t>Performance </a:t>
            </a:r>
            <a:r>
              <a:rPr lang="en-US" sz="3600" dirty="0">
                <a:solidFill>
                  <a:schemeClr val="accent1">
                    <a:lumMod val="75000"/>
                  </a:schemeClr>
                </a:solidFill>
                <a:latin typeface="Calibri" pitchFamily="34" charset="0"/>
                <a:ea typeface="ＭＳ Ｐゴシック" pitchFamily="-111" charset="-128"/>
              </a:rPr>
              <a:t>Expectations</a:t>
            </a:r>
          </a:p>
          <a:p>
            <a:pPr algn="ctr" eaLnBrk="1" hangingPunct="1">
              <a:lnSpc>
                <a:spcPct val="80000"/>
              </a:lnSpc>
            </a:pPr>
            <a:endParaRPr lang="en-US" sz="4400" dirty="0">
              <a:latin typeface="Calibri" pitchFamily="34" charset="0"/>
              <a:ea typeface="ＭＳ Ｐゴシック" pitchFamily="-111" charset="-128"/>
            </a:endParaRPr>
          </a:p>
        </p:txBody>
      </p:sp>
      <p:sp>
        <p:nvSpPr>
          <p:cNvPr id="40963" name="Content Placeholder 2"/>
          <p:cNvSpPr txBox="1">
            <a:spLocks/>
          </p:cNvSpPr>
          <p:nvPr/>
        </p:nvSpPr>
        <p:spPr bwMode="auto">
          <a:xfrm>
            <a:off x="0" y="868161"/>
            <a:ext cx="904350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buFont typeface="Wingdings" pitchFamily="2" charset="2"/>
              <a:buChar char="Ø"/>
            </a:pPr>
            <a:endParaRPr lang="en-US" sz="2400" dirty="0">
              <a:latin typeface="Calibri" pitchFamily="34" charset="0"/>
              <a:ea typeface="ＭＳ Ｐゴシック" pitchFamily="-111" charset="-128"/>
            </a:endParaRPr>
          </a:p>
          <a:p>
            <a:pPr eaLnBrk="1" hangingPunct="1">
              <a:lnSpc>
                <a:spcPct val="80000"/>
              </a:lnSpc>
              <a:spcBef>
                <a:spcPct val="20000"/>
              </a:spcBef>
              <a:buFont typeface="Arial" panose="020B0604020202020204" pitchFamily="34" charset="0"/>
              <a:buChar char="•"/>
            </a:pPr>
            <a:r>
              <a:rPr lang="en-US" sz="2200" dirty="0">
                <a:latin typeface="Calibri" pitchFamily="34" charset="0"/>
                <a:ea typeface="ＭＳ Ｐゴシック" pitchFamily="-111" charset="-128"/>
              </a:rPr>
              <a:t>Exceptional contributions </a:t>
            </a:r>
            <a:r>
              <a:rPr lang="en-US" sz="2200" dirty="0" smtClean="0">
                <a:latin typeface="Calibri" pitchFamily="34" charset="0"/>
                <a:ea typeface="ＭＳ Ｐゴシック" pitchFamily="-111" charset="-128"/>
              </a:rPr>
              <a:t>in their </a:t>
            </a:r>
            <a:r>
              <a:rPr lang="en-US" sz="2200" dirty="0">
                <a:latin typeface="Calibri" pitchFamily="34" charset="0"/>
                <a:ea typeface="ＭＳ Ｐゴシック" pitchFamily="-111" charset="-128"/>
              </a:rPr>
              <a:t>major program area, resulting in significant benefits to people of </a:t>
            </a:r>
            <a:r>
              <a:rPr lang="en-US" sz="2200" dirty="0" smtClean="0">
                <a:latin typeface="Calibri" pitchFamily="34" charset="0"/>
                <a:ea typeface="ＭＳ Ｐゴシック" pitchFamily="-111" charset="-128"/>
              </a:rPr>
              <a:t>CA, the nation, </a:t>
            </a:r>
            <a:r>
              <a:rPr lang="en-US" sz="2200" dirty="0">
                <a:latin typeface="Calibri" pitchFamily="34" charset="0"/>
                <a:ea typeface="ＭＳ Ｐゴシック" pitchFamily="-111" charset="-128"/>
              </a:rPr>
              <a:t>and contributing favorably to the prestige of UC and UCCE.</a:t>
            </a:r>
            <a:endParaRPr lang="en-US" sz="2200" u="sng" dirty="0">
              <a:latin typeface="Calibri" pitchFamily="34" charset="0"/>
              <a:ea typeface="ＭＳ Ｐゴシック" pitchFamily="-111" charset="-128"/>
            </a:endParaRPr>
          </a:p>
          <a:p>
            <a:pPr eaLnBrk="1" hangingPunct="1">
              <a:lnSpc>
                <a:spcPct val="80000"/>
              </a:lnSpc>
              <a:spcBef>
                <a:spcPct val="20000"/>
              </a:spcBef>
              <a:buFont typeface="Arial" panose="020B0604020202020204" pitchFamily="34" charset="0"/>
              <a:buChar char="•"/>
            </a:pPr>
            <a:r>
              <a:rPr lang="en-US" sz="2200" dirty="0">
                <a:latin typeface="Calibri" pitchFamily="34" charset="0"/>
                <a:ea typeface="ＭＳ Ｐゴシック" pitchFamily="-111" charset="-128"/>
              </a:rPr>
              <a:t>Evidence of continuing superior performance and professional stature in their field as evidenced by the candidates’ recognition and significant contributions to the field or </a:t>
            </a:r>
            <a:r>
              <a:rPr lang="en-US" sz="2200" dirty="0" smtClean="0">
                <a:latin typeface="Calibri" pitchFamily="34" charset="0"/>
                <a:ea typeface="ＭＳ Ｐゴシック" pitchFamily="-111" charset="-128"/>
              </a:rPr>
              <a:t>profession</a:t>
            </a:r>
          </a:p>
          <a:p>
            <a:pPr eaLnBrk="1" hangingPunct="1">
              <a:lnSpc>
                <a:spcPct val="80000"/>
              </a:lnSpc>
              <a:spcBef>
                <a:spcPct val="20000"/>
              </a:spcBef>
              <a:buFont typeface="Arial" panose="020B0604020202020204" pitchFamily="34" charset="0"/>
              <a:buChar char="•"/>
            </a:pPr>
            <a:r>
              <a:rPr lang="en-US" sz="2200" dirty="0" smtClean="0">
                <a:latin typeface="Calibri" pitchFamily="34" charset="0"/>
                <a:ea typeface="ＭＳ Ｐゴシック" pitchFamily="-111" charset="-128"/>
              </a:rPr>
              <a:t>Peer leadership, originality, and ability to effectively collaborate with others.</a:t>
            </a:r>
          </a:p>
          <a:p>
            <a:pPr eaLnBrk="1" hangingPunct="1">
              <a:lnSpc>
                <a:spcPct val="80000"/>
              </a:lnSpc>
              <a:spcBef>
                <a:spcPct val="20000"/>
              </a:spcBef>
              <a:buFont typeface="Arial" panose="020B0604020202020204" pitchFamily="34" charset="0"/>
              <a:buChar char="•"/>
            </a:pPr>
            <a:r>
              <a:rPr lang="en-US" sz="2200" dirty="0">
                <a:latin typeface="Calibri" pitchFamily="34" charset="0"/>
                <a:ea typeface="ＭＳ Ｐゴシック" pitchFamily="-111" charset="-128"/>
              </a:rPr>
              <a:t>Use of the top step in the salary scale for this series shall be restricted to those for whom there is, in at least three of the criteria mentioned above, documented evidence of exceptional or outstanding achievement or unusual qualifications in terms of education and experience. </a:t>
            </a:r>
          </a:p>
          <a:p>
            <a:pPr eaLnBrk="1" hangingPunct="1">
              <a:lnSpc>
                <a:spcPct val="80000"/>
              </a:lnSpc>
              <a:spcBef>
                <a:spcPct val="20000"/>
              </a:spcBef>
              <a:buFont typeface="Arial" panose="020B0604020202020204" pitchFamily="34" charset="0"/>
              <a:buChar char="•"/>
            </a:pPr>
            <a:r>
              <a:rPr lang="en-US" sz="2200" dirty="0" smtClean="0">
                <a:latin typeface="Calibri" pitchFamily="34" charset="0"/>
                <a:ea typeface="ＭＳ Ｐゴシック" pitchFamily="-111" charset="-128"/>
              </a:rPr>
              <a:t>Strong </a:t>
            </a:r>
            <a:r>
              <a:rPr lang="en-US" sz="2200" dirty="0">
                <a:latin typeface="Calibri" pitchFamily="34" charset="0"/>
                <a:ea typeface="ＭＳ Ｐゴシック" pitchFamily="-111" charset="-128"/>
              </a:rPr>
              <a:t>evidence of a wide scope of recognition and highly meritorious service</a:t>
            </a:r>
            <a:r>
              <a:rPr lang="en-US" sz="2200" dirty="0" smtClean="0">
                <a:latin typeface="Calibri" pitchFamily="34" charset="0"/>
                <a:ea typeface="ＭＳ Ｐゴシック" pitchFamily="-111" charset="-128"/>
              </a:rPr>
              <a:t>.</a:t>
            </a:r>
          </a:p>
          <a:p>
            <a:pPr eaLnBrk="1" hangingPunct="1">
              <a:lnSpc>
                <a:spcPct val="80000"/>
              </a:lnSpc>
              <a:spcBef>
                <a:spcPct val="20000"/>
              </a:spcBef>
              <a:buFont typeface="Arial" panose="020B0604020202020204" pitchFamily="34" charset="0"/>
              <a:buChar char="•"/>
            </a:pPr>
            <a:r>
              <a:rPr lang="en-US" sz="2200" dirty="0" smtClean="0">
                <a:latin typeface="Calibri" pitchFamily="34" charset="0"/>
                <a:ea typeface="ＭＳ Ｐゴシック" pitchFamily="-111" charset="-128"/>
              </a:rPr>
              <a:t>At least 3 years of service in the proceeding step are expected before advancement to the next FT step</a:t>
            </a:r>
          </a:p>
          <a:p>
            <a:pPr eaLnBrk="1" hangingPunct="1">
              <a:lnSpc>
                <a:spcPct val="80000"/>
              </a:lnSpc>
              <a:spcBef>
                <a:spcPct val="20000"/>
              </a:spcBef>
              <a:buFont typeface="Arial" panose="020B0604020202020204" pitchFamily="34" charset="0"/>
              <a:buChar char="•"/>
            </a:pPr>
            <a:endParaRPr lang="en-US" sz="2800" dirty="0">
              <a:latin typeface="Calibri" pitchFamily="34" charset="0"/>
              <a:ea typeface="ＭＳ Ｐゴシック" pitchFamily="-111" charset="-128"/>
            </a:endParaRPr>
          </a:p>
          <a:p>
            <a:pPr eaLnBrk="1" hangingPunct="1">
              <a:spcBef>
                <a:spcPct val="20000"/>
              </a:spcBef>
              <a:buFont typeface="Wingdings" pitchFamily="2" charset="2"/>
              <a:buNone/>
            </a:pPr>
            <a:endParaRPr lang="en-US" sz="2000" dirty="0">
              <a:latin typeface="Calibri" pitchFamily="34" charset="0"/>
              <a:ea typeface="ＭＳ Ｐゴシック" pitchFamily="-111" charset="-128"/>
            </a:endParaRPr>
          </a:p>
          <a:p>
            <a:pPr eaLnBrk="1" hangingPunct="1">
              <a:spcBef>
                <a:spcPct val="20000"/>
              </a:spcBef>
              <a:buFont typeface="Wingdings" pitchFamily="2" charset="2"/>
              <a:buNone/>
            </a:pPr>
            <a:endParaRPr lang="en-US" sz="2000" dirty="0">
              <a:latin typeface="Calibri" pitchFamily="34" charset="0"/>
              <a:ea typeface="ＭＳ Ｐゴシック" pitchFamily="-111" charset="-128"/>
            </a:endParaRPr>
          </a:p>
          <a:p>
            <a:pPr eaLnBrk="1" hangingPunct="1">
              <a:spcBef>
                <a:spcPct val="20000"/>
              </a:spcBef>
              <a:buFont typeface="Wingdings" pitchFamily="2" charset="2"/>
              <a:buNone/>
            </a:pPr>
            <a:endParaRPr lang="en-US" sz="2000" dirty="0">
              <a:latin typeface="Calibri" pitchFamily="34" charset="0"/>
              <a:ea typeface="ＭＳ Ｐゴシック" pitchFamily="-111" charset="-128"/>
            </a:endParaRPr>
          </a:p>
        </p:txBody>
      </p:sp>
    </p:spTree>
    <p:extLst>
      <p:ext uri="{BB962C8B-B14F-4D97-AF65-F5344CB8AC3E}">
        <p14:creationId xmlns:p14="http://schemas.microsoft.com/office/powerpoint/2010/main" val="20596671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txBox="1">
            <a:spLocks/>
          </p:cNvSpPr>
          <p:nvPr/>
        </p:nvSpPr>
        <p:spPr bwMode="auto">
          <a:xfrm>
            <a:off x="204984" y="522509"/>
            <a:ext cx="8837416" cy="757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en-US" sz="3600" dirty="0" smtClean="0">
                <a:solidFill>
                  <a:schemeClr val="accent1">
                    <a:lumMod val="75000"/>
                  </a:schemeClr>
                </a:solidFill>
                <a:latin typeface="Calibri" pitchFamily="34" charset="0"/>
                <a:ea typeface="ＭＳ Ｐゴシック" pitchFamily="-111" charset="-128"/>
              </a:rPr>
              <a:t>Full Title Above Scale Performance Expectations</a:t>
            </a:r>
            <a:endParaRPr lang="en-US" sz="3600" dirty="0">
              <a:solidFill>
                <a:schemeClr val="accent1">
                  <a:lumMod val="75000"/>
                </a:schemeClr>
              </a:solidFill>
              <a:latin typeface="Calibri" pitchFamily="34" charset="0"/>
              <a:ea typeface="ＭＳ Ｐゴシック" pitchFamily="-111" charset="-128"/>
            </a:endParaRPr>
          </a:p>
          <a:p>
            <a:pPr algn="ctr" eaLnBrk="1" hangingPunct="1">
              <a:lnSpc>
                <a:spcPct val="80000"/>
              </a:lnSpc>
            </a:pPr>
            <a:endParaRPr lang="en-US" sz="4400" dirty="0">
              <a:latin typeface="Calibri" pitchFamily="34" charset="0"/>
              <a:ea typeface="ＭＳ Ｐゴシック" pitchFamily="-111" charset="-128"/>
            </a:endParaRPr>
          </a:p>
        </p:txBody>
      </p:sp>
      <p:sp>
        <p:nvSpPr>
          <p:cNvPr id="41987" name="Content Placeholder 2"/>
          <p:cNvSpPr txBox="1">
            <a:spLocks/>
          </p:cNvSpPr>
          <p:nvPr/>
        </p:nvSpPr>
        <p:spPr bwMode="auto">
          <a:xfrm>
            <a:off x="84408" y="1365327"/>
            <a:ext cx="8957992"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indent="0" eaLnBrk="1" hangingPunct="1">
              <a:lnSpc>
                <a:spcPct val="80000"/>
              </a:lnSpc>
              <a:spcBef>
                <a:spcPct val="20000"/>
              </a:spcBef>
            </a:pPr>
            <a:r>
              <a:rPr lang="en-US" sz="2200" dirty="0" smtClean="0">
                <a:latin typeface="Calibri" pitchFamily="34" charset="0"/>
                <a:ea typeface="ＭＳ Ｐゴシック" pitchFamily="-111" charset="-128"/>
              </a:rPr>
              <a:t>There must be demonstration of additional merit and distinction beyond the performance on which advancement to Step IX was based.</a:t>
            </a:r>
            <a:endParaRPr lang="en-US" sz="2200" dirty="0">
              <a:latin typeface="Calibri" pitchFamily="34" charset="0"/>
              <a:ea typeface="ＭＳ Ｐゴシック" pitchFamily="-111" charset="-128"/>
            </a:endParaRPr>
          </a:p>
          <a:p>
            <a:pPr marL="457200" indent="-457200" eaLnBrk="1" hangingPunct="1">
              <a:lnSpc>
                <a:spcPct val="80000"/>
              </a:lnSpc>
              <a:spcBef>
                <a:spcPct val="20000"/>
              </a:spcBef>
              <a:buFont typeface="Arial" panose="020B0604020202020204" pitchFamily="34" charset="0"/>
              <a:buChar char="•"/>
            </a:pPr>
            <a:r>
              <a:rPr lang="en-US" sz="2200" dirty="0" smtClean="0">
                <a:latin typeface="Calibri" pitchFamily="34" charset="0"/>
                <a:ea typeface="ＭＳ Ｐゴシック" pitchFamily="-111" charset="-128"/>
              </a:rPr>
              <a:t>Must </a:t>
            </a:r>
            <a:r>
              <a:rPr lang="en-US" sz="2200" dirty="0">
                <a:latin typeface="Calibri" pitchFamily="34" charset="0"/>
                <a:ea typeface="ＭＳ Ｐゴシック" pitchFamily="-111" charset="-128"/>
              </a:rPr>
              <a:t>demonstrate well-balanced program with outstanding performance in all four academic criteria areas and AA</a:t>
            </a:r>
            <a:r>
              <a:rPr lang="en-US" sz="2200" dirty="0" smtClean="0">
                <a:latin typeface="Calibri" pitchFamily="34" charset="0"/>
                <a:ea typeface="ＭＳ Ｐゴシック" pitchFamily="-111" charset="-128"/>
              </a:rPr>
              <a:t>.</a:t>
            </a:r>
          </a:p>
          <a:p>
            <a:pPr marL="457200" indent="-457200" eaLnBrk="1" hangingPunct="1">
              <a:lnSpc>
                <a:spcPct val="80000"/>
              </a:lnSpc>
              <a:spcBef>
                <a:spcPct val="20000"/>
              </a:spcBef>
              <a:buFont typeface="Arial" panose="020B0604020202020204" pitchFamily="34" charset="0"/>
              <a:buChar char="•"/>
            </a:pPr>
            <a:r>
              <a:rPr lang="en-US" sz="2200" dirty="0" smtClean="0">
                <a:latin typeface="Calibri" pitchFamily="34" charset="0"/>
                <a:ea typeface="ＭＳ Ｐゴシック" pitchFamily="-111" charset="-128"/>
              </a:rPr>
              <a:t>Must demonstrate leadership roles and distinctive impacts.</a:t>
            </a:r>
          </a:p>
          <a:p>
            <a:pPr marL="457200" indent="-457200" eaLnBrk="1" hangingPunct="1">
              <a:lnSpc>
                <a:spcPct val="80000"/>
              </a:lnSpc>
              <a:spcBef>
                <a:spcPct val="20000"/>
              </a:spcBef>
              <a:buFont typeface="Arial" panose="020B0604020202020204" pitchFamily="34" charset="0"/>
              <a:buChar char="•"/>
            </a:pPr>
            <a:r>
              <a:rPr lang="en-US" sz="2200" dirty="0">
                <a:latin typeface="Calibri" pitchFamily="34" charset="0"/>
                <a:ea typeface="ＭＳ Ｐゴシック" pitchFamily="-111" charset="-128"/>
              </a:rPr>
              <a:t>When it is feasible, such documentation by sources outside the University of California should include written testimony to and evaluation of an individual’s achievements. </a:t>
            </a:r>
            <a:endParaRPr lang="en-US" sz="2200" dirty="0" smtClean="0">
              <a:latin typeface="Calibri" pitchFamily="34" charset="0"/>
              <a:ea typeface="ＭＳ Ｐゴシック" pitchFamily="-111" charset="-128"/>
            </a:endParaRPr>
          </a:p>
          <a:p>
            <a:pPr marL="457200" indent="-457200" eaLnBrk="1" hangingPunct="1">
              <a:lnSpc>
                <a:spcPct val="80000"/>
              </a:lnSpc>
              <a:spcBef>
                <a:spcPct val="20000"/>
              </a:spcBef>
              <a:buFont typeface="Arial" panose="020B0604020202020204" pitchFamily="34" charset="0"/>
              <a:buChar char="•"/>
            </a:pPr>
            <a:r>
              <a:rPr lang="en-US" sz="2200" dirty="0">
                <a:latin typeface="Calibri" pitchFamily="34" charset="0"/>
                <a:ea typeface="ＭＳ Ｐゴシック" pitchFamily="-111" charset="-128"/>
              </a:rPr>
              <a:t>Use of the top step in the salary scale for this series shall be restricted to those for whom there is, in at least three of the criteria mentioned above, documented evidence of exceptional or outstanding achievement or unusual qualifications in terms of education and experience. </a:t>
            </a:r>
            <a:endParaRPr lang="en-US" sz="2200" dirty="0" smtClean="0">
              <a:latin typeface="Calibri" pitchFamily="34" charset="0"/>
              <a:ea typeface="ＭＳ Ｐゴシック" pitchFamily="-111" charset="-128"/>
            </a:endParaRPr>
          </a:p>
          <a:p>
            <a:pPr marL="457200" indent="-457200" eaLnBrk="1" hangingPunct="1">
              <a:lnSpc>
                <a:spcPct val="80000"/>
              </a:lnSpc>
              <a:spcBef>
                <a:spcPct val="20000"/>
              </a:spcBef>
              <a:buFont typeface="Arial" panose="020B0604020202020204" pitchFamily="34" charset="0"/>
              <a:buChar char="•"/>
            </a:pPr>
            <a:r>
              <a:rPr lang="en-US" sz="2200" dirty="0" smtClean="0">
                <a:latin typeface="Calibri" pitchFamily="34" charset="0"/>
                <a:ea typeface="ＭＳ Ｐゴシック" pitchFamily="-111" charset="-128"/>
              </a:rPr>
              <a:t>Except on rare cases, advancement will not occur in less than 4 years at Step IX.</a:t>
            </a:r>
            <a:endParaRPr lang="en-US" sz="2200" dirty="0">
              <a:latin typeface="Calibri" pitchFamily="34" charset="0"/>
              <a:ea typeface="ＭＳ Ｐゴシック" pitchFamily="-111" charset="-128"/>
            </a:endParaRPr>
          </a:p>
          <a:p>
            <a:pPr marL="457200" indent="-457200" eaLnBrk="1" hangingPunct="1">
              <a:lnSpc>
                <a:spcPct val="80000"/>
              </a:lnSpc>
              <a:spcBef>
                <a:spcPct val="20000"/>
              </a:spcBef>
              <a:buFont typeface="Arial" panose="020B0604020202020204" pitchFamily="34" charset="0"/>
              <a:buChar char="•"/>
            </a:pPr>
            <a:endParaRPr lang="en-US" sz="2400" dirty="0">
              <a:latin typeface="Calibri" pitchFamily="34" charset="0"/>
              <a:ea typeface="ＭＳ Ｐゴシック" pitchFamily="-111" charset="-128"/>
            </a:endParaRPr>
          </a:p>
          <a:p>
            <a:pPr eaLnBrk="1" hangingPunct="1">
              <a:spcBef>
                <a:spcPct val="20000"/>
              </a:spcBef>
              <a:buFont typeface="Wingdings" pitchFamily="2" charset="2"/>
              <a:buNone/>
            </a:pPr>
            <a:endParaRPr lang="en-US" sz="2000" dirty="0">
              <a:latin typeface="Calibri" pitchFamily="34" charset="0"/>
              <a:ea typeface="ＭＳ Ｐゴシック" pitchFamily="-111" charset="-128"/>
            </a:endParaRPr>
          </a:p>
          <a:p>
            <a:pPr eaLnBrk="1" hangingPunct="1">
              <a:spcBef>
                <a:spcPct val="20000"/>
              </a:spcBef>
              <a:buFont typeface="Wingdings" pitchFamily="2" charset="2"/>
              <a:buNone/>
            </a:pPr>
            <a:endParaRPr lang="en-US" sz="2000" dirty="0">
              <a:latin typeface="Calibri" pitchFamily="34" charset="0"/>
              <a:ea typeface="ＭＳ Ｐゴシック" pitchFamily="-111" charset="-128"/>
            </a:endParaRPr>
          </a:p>
          <a:p>
            <a:pPr eaLnBrk="1" hangingPunct="1">
              <a:spcBef>
                <a:spcPct val="20000"/>
              </a:spcBef>
              <a:buFont typeface="Wingdings" pitchFamily="2" charset="2"/>
              <a:buNone/>
            </a:pPr>
            <a:endParaRPr lang="en-US" sz="2000" dirty="0">
              <a:latin typeface="Calibri" pitchFamily="34" charset="0"/>
              <a:ea typeface="ＭＳ Ｐゴシック" pitchFamily="-111" charset="-128"/>
            </a:endParaRPr>
          </a:p>
        </p:txBody>
      </p:sp>
    </p:spTree>
    <p:extLst>
      <p:ext uri="{BB962C8B-B14F-4D97-AF65-F5344CB8AC3E}">
        <p14:creationId xmlns:p14="http://schemas.microsoft.com/office/powerpoint/2010/main" val="30742285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idx="4294967295"/>
          </p:nvPr>
        </p:nvSpPr>
        <p:spPr>
          <a:xfrm>
            <a:off x="253999" y="149541"/>
            <a:ext cx="8583287" cy="762000"/>
          </a:xfrm>
        </p:spPr>
        <p:txBody>
          <a:bodyPr/>
          <a:lstStyle/>
          <a:p>
            <a:pPr eaLnBrk="1" hangingPunct="1"/>
            <a:r>
              <a:rPr lang="en-US" sz="4000" dirty="0" smtClean="0">
                <a:solidFill>
                  <a:schemeClr val="accent1">
                    <a:lumMod val="75000"/>
                  </a:schemeClr>
                </a:solidFill>
              </a:rPr>
              <a:t>Program Review Sections</a:t>
            </a:r>
          </a:p>
        </p:txBody>
      </p:sp>
      <p:sp>
        <p:nvSpPr>
          <p:cNvPr id="290819" name="Rectangle 3"/>
          <p:cNvSpPr>
            <a:spLocks noGrp="1" noChangeArrowheads="1"/>
          </p:cNvSpPr>
          <p:nvPr>
            <p:ph type="body" idx="4294967295"/>
          </p:nvPr>
        </p:nvSpPr>
        <p:spPr>
          <a:xfrm>
            <a:off x="451694" y="961214"/>
            <a:ext cx="8626206" cy="5563602"/>
          </a:xfrm>
        </p:spPr>
        <p:txBody>
          <a:bodyPr rtlCol="0">
            <a:normAutofit fontScale="25000" lnSpcReduction="20000"/>
          </a:bodyPr>
          <a:lstStyle/>
          <a:p>
            <a:pPr eaLnBrk="1" fontAlgn="auto" hangingPunct="1">
              <a:lnSpc>
                <a:spcPct val="120000"/>
              </a:lnSpc>
              <a:spcBef>
                <a:spcPts val="0"/>
              </a:spcBef>
              <a:spcAft>
                <a:spcPts val="600"/>
              </a:spcAft>
              <a:defRPr/>
            </a:pPr>
            <a:r>
              <a:rPr lang="en-US" sz="8800" kern="0" dirty="0" smtClean="0">
                <a:latin typeface="+mj-lt"/>
                <a:cs typeface="Times New Roman" pitchFamily="18" charset="0"/>
              </a:rPr>
              <a:t>Program Summary Narrative (6 pages) – review period since most recent successful salary action documenting performance in 4 academic criteria and affirmative action</a:t>
            </a:r>
          </a:p>
          <a:p>
            <a:pPr eaLnBrk="1" fontAlgn="auto" hangingPunct="1">
              <a:lnSpc>
                <a:spcPct val="120000"/>
              </a:lnSpc>
              <a:spcBef>
                <a:spcPts val="0"/>
              </a:spcBef>
              <a:spcAft>
                <a:spcPts val="600"/>
              </a:spcAft>
              <a:defRPr/>
            </a:pPr>
            <a:r>
              <a:rPr lang="en-US" sz="8800" kern="0" dirty="0" smtClean="0">
                <a:latin typeface="+mj-lt"/>
                <a:cs typeface="Times New Roman" pitchFamily="18" charset="0"/>
              </a:rPr>
              <a:t>AE  Goals</a:t>
            </a:r>
          </a:p>
          <a:p>
            <a:pPr eaLnBrk="1" fontAlgn="auto" hangingPunct="1">
              <a:lnSpc>
                <a:spcPct val="120000"/>
              </a:lnSpc>
              <a:spcBef>
                <a:spcPts val="0"/>
              </a:spcBef>
              <a:spcAft>
                <a:spcPts val="600"/>
              </a:spcAft>
              <a:defRPr/>
            </a:pPr>
            <a:r>
              <a:rPr lang="en-US" sz="8800" kern="0" dirty="0" smtClean="0">
                <a:latin typeface="+mj-lt"/>
                <a:cs typeface="Times New Roman" pitchFamily="18" charset="0"/>
              </a:rPr>
              <a:t>Bibliography from your entire career</a:t>
            </a:r>
          </a:p>
          <a:p>
            <a:pPr lvl="1" eaLnBrk="1" fontAlgn="auto" hangingPunct="1">
              <a:lnSpc>
                <a:spcPct val="120000"/>
              </a:lnSpc>
              <a:spcBef>
                <a:spcPts val="0"/>
              </a:spcBef>
              <a:spcAft>
                <a:spcPts val="600"/>
              </a:spcAft>
              <a:buFont typeface="Courier New" panose="02070309020205020404" pitchFamily="49" charset="0"/>
              <a:buChar char="o"/>
              <a:defRPr/>
            </a:pPr>
            <a:r>
              <a:rPr lang="en-US" sz="8800" b="1" u="sng" kern="0" dirty="0" smtClean="0">
                <a:latin typeface="+mj-lt"/>
                <a:cs typeface="Times New Roman" pitchFamily="18" charset="0"/>
              </a:rPr>
              <a:t>Highlight </a:t>
            </a:r>
            <a:r>
              <a:rPr lang="en-US" sz="8800" kern="0" dirty="0" smtClean="0">
                <a:latin typeface="+mj-lt"/>
                <a:cs typeface="Times New Roman" pitchFamily="18" charset="0"/>
              </a:rPr>
              <a:t>years since last salary action</a:t>
            </a:r>
          </a:p>
          <a:p>
            <a:pPr lvl="1" fontAlgn="auto">
              <a:lnSpc>
                <a:spcPct val="120000"/>
              </a:lnSpc>
              <a:spcBef>
                <a:spcPts val="0"/>
              </a:spcBef>
              <a:spcAft>
                <a:spcPts val="600"/>
              </a:spcAft>
              <a:buFont typeface="Courier New" panose="02070309020205020404" pitchFamily="49" charset="0"/>
              <a:buChar char="o"/>
              <a:defRPr/>
            </a:pPr>
            <a:r>
              <a:rPr lang="en-US" sz="8800" b="1" u="sng" kern="0" dirty="0">
                <a:ea typeface="Tahoma" pitchFamily="34" charset="0"/>
                <a:cs typeface="Tahoma" pitchFamily="34" charset="0"/>
              </a:rPr>
              <a:t>Define </a:t>
            </a:r>
            <a:r>
              <a:rPr lang="en-US" sz="8800" kern="0" dirty="0">
                <a:ea typeface="Tahoma" pitchFamily="34" charset="0"/>
                <a:cs typeface="Tahoma" pitchFamily="34" charset="0"/>
              </a:rPr>
              <a:t> your role in the </a:t>
            </a:r>
            <a:r>
              <a:rPr lang="en-US" sz="8800" kern="0" dirty="0" smtClean="0">
                <a:ea typeface="Tahoma" pitchFamily="34" charset="0"/>
                <a:cs typeface="Tahoma" pitchFamily="34" charset="0"/>
              </a:rPr>
              <a:t>publication</a:t>
            </a:r>
            <a:endParaRPr lang="en-US" sz="8800" kern="0" dirty="0" smtClean="0">
              <a:latin typeface="+mj-lt"/>
              <a:cs typeface="Times New Roman" pitchFamily="18" charset="0"/>
            </a:endParaRPr>
          </a:p>
          <a:p>
            <a:pPr eaLnBrk="1" fontAlgn="auto" hangingPunct="1">
              <a:lnSpc>
                <a:spcPct val="120000"/>
              </a:lnSpc>
              <a:spcBef>
                <a:spcPts val="0"/>
              </a:spcBef>
              <a:spcAft>
                <a:spcPts val="600"/>
              </a:spcAft>
              <a:defRPr/>
            </a:pPr>
            <a:r>
              <a:rPr lang="en-US" sz="8800" kern="0" dirty="0" smtClean="0">
                <a:latin typeface="+mj-lt"/>
                <a:cs typeface="Times New Roman" pitchFamily="18" charset="0"/>
              </a:rPr>
              <a:t>Extension </a:t>
            </a:r>
            <a:r>
              <a:rPr lang="en-US" sz="8800" kern="0" dirty="0">
                <a:latin typeface="+mj-lt"/>
                <a:cs typeface="Times New Roman" pitchFamily="18" charset="0"/>
              </a:rPr>
              <a:t>A</a:t>
            </a:r>
            <a:r>
              <a:rPr lang="en-US" sz="8800" kern="0" dirty="0" smtClean="0">
                <a:latin typeface="+mj-lt"/>
                <a:cs typeface="Times New Roman" pitchFamily="18" charset="0"/>
              </a:rPr>
              <a:t>ctivities, Professional Competence, University and Public Service, and Project Summary  tables—include years since last successful salary action</a:t>
            </a:r>
          </a:p>
          <a:p>
            <a:pPr eaLnBrk="1" fontAlgn="auto" hangingPunct="1">
              <a:lnSpc>
                <a:spcPct val="120000"/>
              </a:lnSpc>
              <a:spcBef>
                <a:spcPts val="0"/>
              </a:spcBef>
              <a:spcAft>
                <a:spcPts val="600"/>
              </a:spcAft>
              <a:defRPr/>
            </a:pPr>
            <a:r>
              <a:rPr lang="en-US" sz="8800" kern="0" dirty="0" smtClean="0">
                <a:latin typeface="+mj-lt"/>
                <a:cs typeface="Times New Roman" pitchFamily="18" charset="0"/>
              </a:rPr>
              <a:t>Include position descriptions for period covered</a:t>
            </a:r>
          </a:p>
          <a:p>
            <a:pPr eaLnBrk="1" fontAlgn="auto" hangingPunct="1">
              <a:lnSpc>
                <a:spcPct val="120000"/>
              </a:lnSpc>
              <a:spcBef>
                <a:spcPts val="0"/>
              </a:spcBef>
              <a:spcAft>
                <a:spcPts val="600"/>
              </a:spcAft>
              <a:defRPr/>
            </a:pPr>
            <a:r>
              <a:rPr lang="en-US" sz="8800" kern="0" dirty="0" smtClean="0">
                <a:latin typeface="+mj-lt"/>
                <a:cs typeface="Times New Roman" pitchFamily="18" charset="0"/>
              </a:rPr>
              <a:t>3 sample publications with summary</a:t>
            </a:r>
          </a:p>
          <a:p>
            <a:pPr eaLnBrk="1" fontAlgn="auto" hangingPunct="1">
              <a:lnSpc>
                <a:spcPct val="120000"/>
              </a:lnSpc>
              <a:spcBef>
                <a:spcPts val="0"/>
              </a:spcBef>
              <a:spcAft>
                <a:spcPts val="600"/>
              </a:spcAft>
              <a:defRPr/>
            </a:pPr>
            <a:r>
              <a:rPr lang="en-US" sz="8800" kern="0" dirty="0" smtClean="0">
                <a:latin typeface="+mj-lt"/>
                <a:cs typeface="Times New Roman" pitchFamily="18" charset="0"/>
              </a:rPr>
              <a:t>Letters of evaluation (6)</a:t>
            </a:r>
          </a:p>
          <a:p>
            <a:pPr eaLnBrk="1" fontAlgn="auto" hangingPunct="1">
              <a:lnSpc>
                <a:spcPct val="80000"/>
              </a:lnSpc>
              <a:spcAft>
                <a:spcPts val="0"/>
              </a:spcAft>
              <a:buFont typeface="Wingdings" pitchFamily="2" charset="2"/>
              <a:buChar char="Ø"/>
              <a:defRPr/>
            </a:pPr>
            <a:endParaRPr lang="en-US" sz="8000" dirty="0" smtClean="0"/>
          </a:p>
        </p:txBody>
      </p:sp>
    </p:spTree>
    <p:extLst>
      <p:ext uri="{BB962C8B-B14F-4D97-AF65-F5344CB8AC3E}">
        <p14:creationId xmlns:p14="http://schemas.microsoft.com/office/powerpoint/2010/main" val="26393343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idx="4294967295"/>
          </p:nvPr>
        </p:nvSpPr>
        <p:spPr>
          <a:xfrm>
            <a:off x="549058" y="393200"/>
            <a:ext cx="7928204" cy="533400"/>
          </a:xfrm>
        </p:spPr>
        <p:txBody>
          <a:bodyPr rtlCol="0">
            <a:normAutofit fontScale="90000"/>
          </a:bodyPr>
          <a:lstStyle/>
          <a:p>
            <a:pPr eaLnBrk="1" fontAlgn="auto" hangingPunct="1">
              <a:spcAft>
                <a:spcPts val="0"/>
              </a:spcAft>
              <a:defRPr/>
            </a:pPr>
            <a:r>
              <a:rPr lang="en-US" dirty="0" smtClean="0"/>
              <a:t/>
            </a:r>
            <a:br>
              <a:rPr lang="en-US" dirty="0" smtClean="0"/>
            </a:br>
            <a:r>
              <a:rPr lang="en-US" sz="4000" dirty="0" smtClean="0">
                <a:solidFill>
                  <a:schemeClr val="accent1">
                    <a:lumMod val="75000"/>
                  </a:schemeClr>
                </a:solidFill>
              </a:rPr>
              <a:t>Program Review Sections, cont.</a:t>
            </a:r>
            <a:r>
              <a:rPr lang="en-US" dirty="0" smtClean="0"/>
              <a:t/>
            </a:r>
            <a:br>
              <a:rPr lang="en-US" dirty="0" smtClean="0"/>
            </a:br>
            <a:r>
              <a:rPr lang="en-US" dirty="0" smtClean="0"/>
              <a:t>		</a:t>
            </a:r>
            <a:br>
              <a:rPr lang="en-US" dirty="0" smtClean="0"/>
            </a:br>
            <a:endParaRPr lang="en-US" sz="1800" dirty="0" smtClean="0">
              <a:solidFill>
                <a:schemeClr val="folHlink"/>
              </a:solidFill>
            </a:endParaRPr>
          </a:p>
        </p:txBody>
      </p:sp>
      <p:sp>
        <p:nvSpPr>
          <p:cNvPr id="43011" name="Rectangle 4"/>
          <p:cNvSpPr>
            <a:spLocks noGrp="1" noChangeArrowheads="1"/>
          </p:cNvSpPr>
          <p:nvPr>
            <p:ph type="body" sz="half" idx="4294967295"/>
          </p:nvPr>
        </p:nvSpPr>
        <p:spPr>
          <a:xfrm>
            <a:off x="781055" y="1310160"/>
            <a:ext cx="7586091" cy="4724400"/>
          </a:xfrm>
        </p:spPr>
        <p:txBody>
          <a:bodyPr/>
          <a:lstStyle/>
          <a:p>
            <a:pPr>
              <a:lnSpc>
                <a:spcPct val="90000"/>
              </a:lnSpc>
            </a:pPr>
            <a:r>
              <a:rPr lang="en-US" sz="2400" dirty="0" smtClean="0"/>
              <a:t>Acceleration Statement (if applicable)</a:t>
            </a:r>
          </a:p>
          <a:p>
            <a:pPr fontAlgn="auto">
              <a:lnSpc>
                <a:spcPct val="90000"/>
              </a:lnSpc>
              <a:spcAft>
                <a:spcPts val="0"/>
              </a:spcAft>
              <a:defRPr/>
            </a:pPr>
            <a:r>
              <a:rPr lang="en-US" sz="2400" dirty="0"/>
              <a:t>Letters of Publication (if </a:t>
            </a:r>
            <a:r>
              <a:rPr lang="en-US" sz="2400" dirty="0" smtClean="0"/>
              <a:t>applicable)</a:t>
            </a:r>
          </a:p>
          <a:p>
            <a:pPr fontAlgn="auto">
              <a:lnSpc>
                <a:spcPct val="90000"/>
              </a:lnSpc>
              <a:spcAft>
                <a:spcPts val="0"/>
              </a:spcAft>
              <a:defRPr/>
            </a:pPr>
            <a:r>
              <a:rPr lang="en-US" sz="2400" dirty="0" smtClean="0"/>
              <a:t>Sabbatical </a:t>
            </a:r>
            <a:r>
              <a:rPr lang="en-US" sz="2400" dirty="0"/>
              <a:t>Leave Plan and/or Report  (applicable if taken since your last successful salary action)</a:t>
            </a:r>
          </a:p>
          <a:p>
            <a:pPr marL="0" indent="0" eaLnBrk="1" hangingPunct="1">
              <a:lnSpc>
                <a:spcPct val="90000"/>
              </a:lnSpc>
              <a:buNone/>
            </a:pPr>
            <a:endParaRPr lang="en-US" sz="1800" dirty="0" smtClean="0"/>
          </a:p>
          <a:p>
            <a:pPr marL="533400" indent="-533400" eaLnBrk="1" hangingPunct="1">
              <a:lnSpc>
                <a:spcPct val="90000"/>
              </a:lnSpc>
              <a:buFont typeface="Wingdings" pitchFamily="2" charset="2"/>
              <a:buNone/>
            </a:pPr>
            <a:endParaRPr lang="en-US" sz="1800" dirty="0" smtClean="0">
              <a:solidFill>
                <a:schemeClr val="hlink"/>
              </a:solidFill>
            </a:endParaRPr>
          </a:p>
          <a:p>
            <a:pPr marL="0" indent="0" eaLnBrk="1" hangingPunct="1">
              <a:lnSpc>
                <a:spcPct val="90000"/>
              </a:lnSpc>
              <a:buNone/>
            </a:pPr>
            <a:endParaRPr lang="en-US" sz="2000" dirty="0" smtClean="0"/>
          </a:p>
        </p:txBody>
      </p:sp>
    </p:spTree>
    <p:custDataLst>
      <p:tags r:id="rId1"/>
    </p:custDataLst>
    <p:extLst>
      <p:ext uri="{BB962C8B-B14F-4D97-AF65-F5344CB8AC3E}">
        <p14:creationId xmlns:p14="http://schemas.microsoft.com/office/powerpoint/2010/main" val="818873073"/>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a:xfrm>
            <a:off x="385011" y="12932"/>
            <a:ext cx="8422105" cy="1143000"/>
          </a:xfrm>
        </p:spPr>
        <p:txBody>
          <a:bodyPr/>
          <a:lstStyle/>
          <a:p>
            <a:pPr eaLnBrk="1" hangingPunct="1"/>
            <a:r>
              <a:rPr lang="en-US" sz="2800" dirty="0" smtClean="0">
                <a:solidFill>
                  <a:schemeClr val="accent1">
                    <a:lumMod val="75000"/>
                  </a:schemeClr>
                </a:solidFill>
              </a:rPr>
              <a:t>   Position Description - The Basis for Evaluating Your PR</a:t>
            </a:r>
          </a:p>
        </p:txBody>
      </p:sp>
      <p:sp>
        <p:nvSpPr>
          <p:cNvPr id="105475" name="Rectangle 3"/>
          <p:cNvSpPr>
            <a:spLocks noGrp="1" noChangeArrowheads="1"/>
          </p:cNvSpPr>
          <p:nvPr>
            <p:ph type="body" idx="4294967295"/>
          </p:nvPr>
        </p:nvSpPr>
        <p:spPr>
          <a:xfrm>
            <a:off x="385011" y="901796"/>
            <a:ext cx="8571702" cy="4589059"/>
          </a:xfrm>
        </p:spPr>
        <p:txBody>
          <a:bodyPr rtlCol="0">
            <a:noAutofit/>
          </a:bodyPr>
          <a:lstStyle/>
          <a:p>
            <a:pPr fontAlgn="auto">
              <a:spcBef>
                <a:spcPts val="0"/>
              </a:spcBef>
              <a:spcAft>
                <a:spcPts val="1200"/>
              </a:spcAft>
              <a:defRPr/>
            </a:pPr>
            <a:r>
              <a:rPr lang="en-US" sz="1800" dirty="0" smtClean="0"/>
              <a:t>Review your PD to make sure it reflects your current assignment.  Update if needed. The new academic PD template is available on the AHR website .</a:t>
            </a:r>
          </a:p>
          <a:p>
            <a:pPr fontAlgn="auto">
              <a:spcBef>
                <a:spcPts val="0"/>
              </a:spcBef>
              <a:spcAft>
                <a:spcPts val="1200"/>
              </a:spcAft>
              <a:defRPr/>
            </a:pPr>
            <a:r>
              <a:rPr lang="en-US" sz="1800" dirty="0" smtClean="0"/>
              <a:t>Include all position descriptions that apply to the review period. </a:t>
            </a:r>
          </a:p>
          <a:p>
            <a:pPr fontAlgn="auto">
              <a:spcBef>
                <a:spcPts val="0"/>
              </a:spcBef>
              <a:spcAft>
                <a:spcPts val="1200"/>
              </a:spcAft>
              <a:defRPr/>
            </a:pPr>
            <a:r>
              <a:rPr lang="en-US" sz="1800" dirty="0" smtClean="0"/>
              <a:t>Indicate the time period each was in effect.</a:t>
            </a:r>
          </a:p>
          <a:p>
            <a:pPr fontAlgn="auto">
              <a:spcBef>
                <a:spcPts val="0"/>
              </a:spcBef>
              <a:spcAft>
                <a:spcPts val="1200"/>
              </a:spcAft>
              <a:defRPr/>
            </a:pPr>
            <a:r>
              <a:rPr lang="en-US" sz="1800" dirty="0" smtClean="0"/>
              <a:t>Develop documentation (i.e. PD addendum) for special assignments, such as acting County Director or new cross county work.</a:t>
            </a:r>
          </a:p>
          <a:p>
            <a:pPr lvl="0" fontAlgn="auto">
              <a:spcBef>
                <a:spcPts val="0"/>
              </a:spcBef>
              <a:spcAft>
                <a:spcPts val="1200"/>
              </a:spcAft>
              <a:defRPr/>
            </a:pPr>
            <a:r>
              <a:rPr lang="en-US" sz="1800" dirty="0" smtClean="0"/>
              <a:t>For cross-county assignments, the </a:t>
            </a:r>
            <a:r>
              <a:rPr lang="en-US" sz="1800" dirty="0"/>
              <a:t>designated primary County Director will have the responsibility to complete and sign the position description for an academic assigned to his/her county.  </a:t>
            </a:r>
            <a:endParaRPr lang="en-US" sz="1800" dirty="0" smtClean="0"/>
          </a:p>
          <a:p>
            <a:pPr lvl="0" fontAlgn="auto">
              <a:spcBef>
                <a:spcPts val="0"/>
              </a:spcBef>
              <a:spcAft>
                <a:spcPts val="1200"/>
              </a:spcAft>
              <a:defRPr/>
            </a:pPr>
            <a:r>
              <a:rPr lang="en-US" sz="1800" dirty="0">
                <a:solidFill>
                  <a:prstClr val="black"/>
                </a:solidFill>
              </a:rPr>
              <a:t>All other cross-County Director’s and/or supervisors should be given an opportunity to review the position description for completeness before it is forwarded for final review by the Academic HR Office (AHR).  Once reviewed, the position description may be signed by Chris Greer, Vice Provost of Cooperative Extension and/or </a:t>
            </a:r>
            <a:r>
              <a:rPr lang="en-US" sz="1800" dirty="0" smtClean="0">
                <a:solidFill>
                  <a:prstClr val="black"/>
                </a:solidFill>
              </a:rPr>
              <a:t>Wendy Powers, </a:t>
            </a:r>
            <a:r>
              <a:rPr lang="en-US" sz="1800" dirty="0">
                <a:solidFill>
                  <a:prstClr val="black"/>
                </a:solidFill>
              </a:rPr>
              <a:t>Associate Vice President (for Statewide Programs) and could also include additional signatures by Statewide Program Directors.</a:t>
            </a:r>
          </a:p>
          <a:p>
            <a:pPr lvl="0" fontAlgn="auto">
              <a:spcBef>
                <a:spcPts val="0"/>
              </a:spcBef>
              <a:spcAft>
                <a:spcPts val="1200"/>
              </a:spcAft>
              <a:defRPr/>
            </a:pPr>
            <a:endParaRPr lang="en-US" sz="1800" dirty="0" smtClean="0"/>
          </a:p>
        </p:txBody>
      </p:sp>
    </p:spTree>
    <p:extLst>
      <p:ext uri="{BB962C8B-B14F-4D97-AF65-F5344CB8AC3E}">
        <p14:creationId xmlns:p14="http://schemas.microsoft.com/office/powerpoint/2010/main" val="31790034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8"/>
          <p:cNvSpPr>
            <a:spLocks noGrp="1" noChangeArrowheads="1"/>
          </p:cNvSpPr>
          <p:nvPr>
            <p:ph type="title" idx="4294967295"/>
          </p:nvPr>
        </p:nvSpPr>
        <p:spPr>
          <a:xfrm>
            <a:off x="914400" y="243410"/>
            <a:ext cx="7356144" cy="533400"/>
          </a:xfrm>
        </p:spPr>
        <p:txBody>
          <a:bodyPr/>
          <a:lstStyle/>
          <a:p>
            <a:pPr eaLnBrk="1" hangingPunct="1"/>
            <a:r>
              <a:rPr lang="en-US" sz="4000" dirty="0" smtClean="0"/>
              <a:t> </a:t>
            </a:r>
            <a:br>
              <a:rPr lang="en-US" sz="4000" dirty="0" smtClean="0"/>
            </a:br>
            <a:r>
              <a:rPr lang="en-US" sz="3600" dirty="0" smtClean="0">
                <a:solidFill>
                  <a:schemeClr val="accent1">
                    <a:lumMod val="75000"/>
                  </a:schemeClr>
                </a:solidFill>
              </a:rPr>
              <a:t>Acceleration </a:t>
            </a:r>
            <a:br>
              <a:rPr lang="en-US" sz="3600" dirty="0" smtClean="0">
                <a:solidFill>
                  <a:schemeClr val="accent1">
                    <a:lumMod val="75000"/>
                  </a:schemeClr>
                </a:solidFill>
              </a:rPr>
            </a:br>
            <a:endParaRPr lang="en-US" sz="3600" dirty="0" smtClean="0">
              <a:solidFill>
                <a:schemeClr val="accent1">
                  <a:lumMod val="75000"/>
                </a:schemeClr>
              </a:solidFill>
            </a:endParaRPr>
          </a:p>
        </p:txBody>
      </p:sp>
      <p:sp>
        <p:nvSpPr>
          <p:cNvPr id="109578" name="Rectangle 10"/>
          <p:cNvSpPr>
            <a:spLocks noGrp="1" noChangeArrowheads="1"/>
          </p:cNvSpPr>
          <p:nvPr>
            <p:ph type="body" idx="4294967295"/>
          </p:nvPr>
        </p:nvSpPr>
        <p:spPr>
          <a:xfrm>
            <a:off x="462711" y="1237719"/>
            <a:ext cx="8527054" cy="4679618"/>
          </a:xfrm>
        </p:spPr>
        <p:txBody>
          <a:bodyPr rtlCol="0">
            <a:normAutofit/>
          </a:bodyPr>
          <a:lstStyle/>
          <a:p>
            <a:pPr fontAlgn="auto">
              <a:lnSpc>
                <a:spcPct val="120000"/>
              </a:lnSpc>
              <a:spcBef>
                <a:spcPts val="0"/>
              </a:spcBef>
              <a:spcAft>
                <a:spcPts val="1200"/>
              </a:spcAft>
              <a:defRPr/>
            </a:pPr>
            <a:r>
              <a:rPr lang="en-US" sz="2400" dirty="0" smtClean="0"/>
              <a:t>Acceleration requires </a:t>
            </a:r>
            <a:r>
              <a:rPr lang="en-US" sz="2400" u="sng" dirty="0" smtClean="0">
                <a:solidFill>
                  <a:srgbClr val="0914FF"/>
                </a:solidFill>
              </a:rPr>
              <a:t>exceptional</a:t>
            </a:r>
            <a:r>
              <a:rPr lang="en-US" sz="2400" dirty="0" smtClean="0"/>
              <a:t> achievement in at least one criteria – identify the “driver.”</a:t>
            </a:r>
          </a:p>
          <a:p>
            <a:pPr fontAlgn="auto">
              <a:lnSpc>
                <a:spcPct val="120000"/>
              </a:lnSpc>
              <a:spcBef>
                <a:spcPts val="0"/>
              </a:spcBef>
              <a:spcAft>
                <a:spcPts val="1200"/>
              </a:spcAft>
              <a:defRPr/>
            </a:pPr>
            <a:r>
              <a:rPr lang="en-US" sz="2400" dirty="0" smtClean="0"/>
              <a:t>Acceleration requires </a:t>
            </a:r>
            <a:r>
              <a:rPr lang="en-US" sz="2400" u="sng" dirty="0" smtClean="0">
                <a:solidFill>
                  <a:srgbClr val="0914FF"/>
                </a:solidFill>
              </a:rPr>
              <a:t>greater than normal</a:t>
            </a:r>
            <a:r>
              <a:rPr lang="en-US" sz="2400" dirty="0" smtClean="0">
                <a:solidFill>
                  <a:srgbClr val="0914FF"/>
                </a:solidFill>
              </a:rPr>
              <a:t> </a:t>
            </a:r>
            <a:r>
              <a:rPr lang="en-US" sz="2400" dirty="0" smtClean="0"/>
              <a:t>productivity in </a:t>
            </a:r>
            <a:r>
              <a:rPr lang="en-US" sz="2400" u="sng" dirty="0" smtClean="0">
                <a:solidFill>
                  <a:srgbClr val="0914FF"/>
                </a:solidFill>
              </a:rPr>
              <a:t>all criteria</a:t>
            </a:r>
            <a:r>
              <a:rPr lang="en-US" sz="2400" dirty="0" smtClean="0">
                <a:solidFill>
                  <a:srgbClr val="0914FF"/>
                </a:solidFill>
              </a:rPr>
              <a:t> </a:t>
            </a:r>
            <a:r>
              <a:rPr lang="en-US" sz="2400" dirty="0" smtClean="0"/>
              <a:t>for your rank and step.</a:t>
            </a:r>
          </a:p>
          <a:p>
            <a:pPr fontAlgn="auto">
              <a:lnSpc>
                <a:spcPct val="120000"/>
              </a:lnSpc>
              <a:spcBef>
                <a:spcPts val="0"/>
              </a:spcBef>
              <a:spcAft>
                <a:spcPts val="1200"/>
              </a:spcAft>
              <a:defRPr/>
            </a:pPr>
            <a:r>
              <a:rPr lang="en-US" sz="2400" dirty="0" smtClean="0"/>
              <a:t>Highlight activities that you believe warrant special attention -- do not just repeat descriptions you provide in other sections.</a:t>
            </a:r>
          </a:p>
          <a:p>
            <a:pPr algn="just" fontAlgn="auto">
              <a:lnSpc>
                <a:spcPct val="120000"/>
              </a:lnSpc>
              <a:spcBef>
                <a:spcPts val="0"/>
              </a:spcBef>
              <a:spcAft>
                <a:spcPts val="1200"/>
              </a:spcAft>
              <a:defRPr/>
            </a:pPr>
            <a:r>
              <a:rPr lang="en-US" sz="2400" dirty="0" smtClean="0"/>
              <a:t>Focus only on the period since the last review justifying the acceleration request.</a:t>
            </a:r>
          </a:p>
        </p:txBody>
      </p:sp>
    </p:spTree>
    <p:extLst>
      <p:ext uri="{BB962C8B-B14F-4D97-AF65-F5344CB8AC3E}">
        <p14:creationId xmlns:p14="http://schemas.microsoft.com/office/powerpoint/2010/main" val="43748546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title" idx="4294967295"/>
          </p:nvPr>
        </p:nvSpPr>
        <p:spPr>
          <a:xfrm>
            <a:off x="887103" y="-45866"/>
            <a:ext cx="7342498" cy="1066800"/>
          </a:xfrm>
        </p:spPr>
        <p:txBody>
          <a:bodyPr/>
          <a:lstStyle/>
          <a:p>
            <a:pPr eaLnBrk="1" hangingPunct="1"/>
            <a:r>
              <a:rPr lang="en-US" dirty="0" smtClean="0">
                <a:solidFill>
                  <a:schemeClr val="accent1">
                    <a:lumMod val="75000"/>
                  </a:schemeClr>
                </a:solidFill>
              </a:rPr>
              <a:t>   </a:t>
            </a:r>
            <a:r>
              <a:rPr lang="en-US" sz="3200" dirty="0" smtClean="0">
                <a:solidFill>
                  <a:schemeClr val="accent1">
                    <a:lumMod val="75000"/>
                  </a:schemeClr>
                </a:solidFill>
              </a:rPr>
              <a:t>Program Summary Narrative</a:t>
            </a:r>
          </a:p>
        </p:txBody>
      </p:sp>
      <p:sp>
        <p:nvSpPr>
          <p:cNvPr id="47107" name="Rectangle 8"/>
          <p:cNvSpPr>
            <a:spLocks noGrp="1" noChangeArrowheads="1"/>
          </p:cNvSpPr>
          <p:nvPr>
            <p:ph idx="4294967295"/>
          </p:nvPr>
        </p:nvSpPr>
        <p:spPr>
          <a:xfrm>
            <a:off x="788627" y="1343488"/>
            <a:ext cx="7342497" cy="4114800"/>
          </a:xfrm>
        </p:spPr>
        <p:txBody>
          <a:bodyPr/>
          <a:lstStyle/>
          <a:p>
            <a:pPr>
              <a:lnSpc>
                <a:spcPct val="80000"/>
              </a:lnSpc>
              <a:spcAft>
                <a:spcPts val="1800"/>
              </a:spcAft>
            </a:pPr>
            <a:r>
              <a:rPr lang="en-US" sz="2400" dirty="0" smtClean="0"/>
              <a:t>Highlights your major accomplishments, notable achievements, since last salary action.</a:t>
            </a:r>
          </a:p>
          <a:p>
            <a:pPr>
              <a:lnSpc>
                <a:spcPct val="80000"/>
              </a:lnSpc>
              <a:spcAft>
                <a:spcPts val="1800"/>
              </a:spcAft>
            </a:pPr>
            <a:r>
              <a:rPr lang="en-US" sz="2400" dirty="0" smtClean="0"/>
              <a:t>Maximum length is </a:t>
            </a:r>
            <a:r>
              <a:rPr lang="en-US" sz="2400" dirty="0" smtClean="0">
                <a:solidFill>
                  <a:srgbClr val="0914FF"/>
                </a:solidFill>
              </a:rPr>
              <a:t>6 pages for merits.</a:t>
            </a:r>
          </a:p>
          <a:p>
            <a:pPr>
              <a:lnSpc>
                <a:spcPct val="80000"/>
              </a:lnSpc>
              <a:spcAft>
                <a:spcPts val="1800"/>
              </a:spcAft>
            </a:pPr>
            <a:r>
              <a:rPr lang="en-US" sz="2400" dirty="0" smtClean="0"/>
              <a:t>Use bullets, indentations, and subheadings to make your statement more readable.</a:t>
            </a:r>
          </a:p>
          <a:p>
            <a:pPr>
              <a:lnSpc>
                <a:spcPct val="80000"/>
              </a:lnSpc>
              <a:spcAft>
                <a:spcPts val="1800"/>
              </a:spcAft>
            </a:pPr>
            <a:r>
              <a:rPr lang="en-US" sz="2400" dirty="0" smtClean="0"/>
              <a:t>Tells your story with impacts.</a:t>
            </a:r>
          </a:p>
        </p:txBody>
      </p:sp>
      <p:sp>
        <p:nvSpPr>
          <p:cNvPr id="6"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endParaRPr>
          </a:p>
        </p:txBody>
      </p:sp>
    </p:spTree>
    <p:extLst>
      <p:ext uri="{BB962C8B-B14F-4D97-AF65-F5344CB8AC3E}">
        <p14:creationId xmlns:p14="http://schemas.microsoft.com/office/powerpoint/2010/main" val="11199775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txBox="1">
            <a:spLocks noChangeArrowheads="1"/>
          </p:cNvSpPr>
          <p:nvPr/>
        </p:nvSpPr>
        <p:spPr bwMode="auto">
          <a:xfrm>
            <a:off x="888040" y="477743"/>
            <a:ext cx="7381567"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en-US" sz="3200" dirty="0">
                <a:solidFill>
                  <a:schemeClr val="accent1">
                    <a:lumMod val="75000"/>
                  </a:schemeClr>
                </a:solidFill>
                <a:latin typeface="Calibri" pitchFamily="34" charset="0"/>
                <a:ea typeface="ＭＳ Ｐゴシック" pitchFamily="34" charset="-128"/>
              </a:rPr>
              <a:t>Program Summary Narrative </a:t>
            </a:r>
          </a:p>
          <a:p>
            <a:pPr algn="ctr" eaLnBrk="1" hangingPunct="1">
              <a:lnSpc>
                <a:spcPct val="80000"/>
              </a:lnSpc>
            </a:pPr>
            <a:r>
              <a:rPr lang="en-US" sz="3200" dirty="0" smtClean="0">
                <a:solidFill>
                  <a:schemeClr val="accent1">
                    <a:lumMod val="75000"/>
                  </a:schemeClr>
                </a:solidFill>
                <a:latin typeface="Calibri" pitchFamily="34" charset="0"/>
                <a:ea typeface="ＭＳ Ｐゴシック" pitchFamily="34" charset="-128"/>
              </a:rPr>
              <a:t>Summarizing Themes</a:t>
            </a:r>
            <a:endParaRPr lang="en-US" sz="3200" dirty="0">
              <a:solidFill>
                <a:schemeClr val="accent1">
                  <a:lumMod val="75000"/>
                </a:schemeClr>
              </a:solidFill>
              <a:latin typeface="Calibri" pitchFamily="34" charset="0"/>
              <a:ea typeface="ＭＳ Ｐゴシック" pitchFamily="34" charset="-128"/>
            </a:endParaRPr>
          </a:p>
        </p:txBody>
      </p:sp>
      <p:sp>
        <p:nvSpPr>
          <p:cNvPr id="16387" name="Rectangle 8"/>
          <p:cNvSpPr txBox="1">
            <a:spLocks noChangeArrowheads="1"/>
          </p:cNvSpPr>
          <p:nvPr/>
        </p:nvSpPr>
        <p:spPr bwMode="auto">
          <a:xfrm>
            <a:off x="786948" y="1334118"/>
            <a:ext cx="7501264" cy="4367283"/>
          </a:xfrm>
          <a:prstGeom prst="rect">
            <a:avLst/>
          </a:prstGeom>
          <a:noFill/>
          <a:ln>
            <a:noFill/>
          </a:ln>
          <a:extLst/>
        </p:spPr>
        <p:txBody>
          <a:bodyPr/>
          <a:lstStyle>
            <a:lvl1pPr eaLnBrk="0" hangingPunct="0">
              <a:defRPr sz="2400">
                <a:solidFill>
                  <a:schemeClr val="tx1"/>
                </a:solidFill>
                <a:latin typeface="Arial" charset="0"/>
                <a:ea typeface="ＭＳ Ｐゴシック" charset="-128"/>
              </a:defRPr>
            </a:lvl1pPr>
            <a:lvl2pPr marL="739775" indent="-3397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marL="342900" indent="-342900" eaLnBrk="1" fontAlgn="auto" hangingPunct="1">
              <a:lnSpc>
                <a:spcPct val="80000"/>
              </a:lnSpc>
              <a:spcBef>
                <a:spcPts val="0"/>
              </a:spcBef>
              <a:spcAft>
                <a:spcPts val="0"/>
              </a:spcAft>
              <a:buFont typeface="Arial" panose="020B0604020202020204" pitchFamily="34" charset="0"/>
              <a:buChar char="•"/>
              <a:defRPr/>
            </a:pPr>
            <a:r>
              <a:rPr lang="en-US" dirty="0" smtClean="0">
                <a:latin typeface="+mn-lt"/>
              </a:rPr>
              <a:t>Provide Context</a:t>
            </a:r>
          </a:p>
          <a:p>
            <a:pPr marL="400050" lvl="1" indent="0" eaLnBrk="1" fontAlgn="auto" hangingPunct="1">
              <a:lnSpc>
                <a:spcPct val="80000"/>
              </a:lnSpc>
              <a:spcBef>
                <a:spcPts val="0"/>
              </a:spcBef>
              <a:spcAft>
                <a:spcPts val="0"/>
              </a:spcAft>
              <a:defRPr/>
            </a:pPr>
            <a:r>
              <a:rPr lang="en-US" dirty="0" smtClean="0">
                <a:latin typeface="+mn-lt"/>
              </a:rPr>
              <a:t>Describe counties covered, nature of clientele, factors that influenced program activities.</a:t>
            </a:r>
          </a:p>
          <a:p>
            <a:pPr marL="742950" lvl="1" indent="-342900" eaLnBrk="1" fontAlgn="auto" hangingPunct="1">
              <a:lnSpc>
                <a:spcPct val="80000"/>
              </a:lnSpc>
              <a:spcBef>
                <a:spcPts val="0"/>
              </a:spcBef>
              <a:spcAft>
                <a:spcPts val="0"/>
              </a:spcAft>
              <a:buFont typeface="Arial" panose="020B0604020202020204" pitchFamily="34" charset="0"/>
              <a:buChar char="•"/>
              <a:defRPr/>
            </a:pPr>
            <a:endParaRPr lang="en-US" dirty="0" smtClean="0">
              <a:latin typeface="+mn-lt"/>
            </a:endParaRPr>
          </a:p>
          <a:p>
            <a:pPr marL="342900" indent="-342900" eaLnBrk="1" fontAlgn="auto" hangingPunct="1">
              <a:lnSpc>
                <a:spcPct val="80000"/>
              </a:lnSpc>
              <a:spcBef>
                <a:spcPts val="0"/>
              </a:spcBef>
              <a:spcAft>
                <a:spcPts val="0"/>
              </a:spcAft>
              <a:buFont typeface="Arial" panose="020B0604020202020204" pitchFamily="34" charset="0"/>
              <a:buChar char="•"/>
              <a:defRPr/>
            </a:pPr>
            <a:r>
              <a:rPr lang="en-US" dirty="0" smtClean="0">
                <a:latin typeface="+mn-lt"/>
              </a:rPr>
              <a:t>Describe Goals and Objectives for each theme</a:t>
            </a:r>
          </a:p>
          <a:p>
            <a:pPr marL="400050" lvl="1" indent="0" eaLnBrk="1" fontAlgn="auto" hangingPunct="1">
              <a:lnSpc>
                <a:spcPct val="80000"/>
              </a:lnSpc>
              <a:spcBef>
                <a:spcPts val="0"/>
              </a:spcBef>
              <a:spcAft>
                <a:spcPts val="0"/>
              </a:spcAft>
              <a:defRPr/>
            </a:pPr>
            <a:r>
              <a:rPr lang="en-US" dirty="0" smtClean="0">
                <a:latin typeface="+mn-lt"/>
              </a:rPr>
              <a:t>Include how goals were determined, clientele needs assessments, etc.</a:t>
            </a:r>
          </a:p>
          <a:p>
            <a:pPr marL="742950" lvl="1" indent="-342900" eaLnBrk="1" fontAlgn="auto" hangingPunct="1">
              <a:lnSpc>
                <a:spcPct val="80000"/>
              </a:lnSpc>
              <a:spcBef>
                <a:spcPts val="0"/>
              </a:spcBef>
              <a:spcAft>
                <a:spcPts val="0"/>
              </a:spcAft>
              <a:buFont typeface="Arial" panose="020B0604020202020204" pitchFamily="34" charset="0"/>
              <a:buChar char="•"/>
              <a:defRPr/>
            </a:pPr>
            <a:endParaRPr lang="en-US" dirty="0" smtClean="0">
              <a:latin typeface="+mn-lt"/>
            </a:endParaRPr>
          </a:p>
          <a:p>
            <a:pPr marL="342900" indent="-342900" eaLnBrk="1" fontAlgn="auto" hangingPunct="1">
              <a:lnSpc>
                <a:spcPct val="80000"/>
              </a:lnSpc>
              <a:spcBef>
                <a:spcPts val="0"/>
              </a:spcBef>
              <a:spcAft>
                <a:spcPts val="0"/>
              </a:spcAft>
              <a:buFont typeface="Arial" panose="020B0604020202020204" pitchFamily="34" charset="0"/>
              <a:buChar char="•"/>
              <a:defRPr/>
            </a:pPr>
            <a:r>
              <a:rPr lang="en-US" dirty="0" smtClean="0">
                <a:latin typeface="+mn-lt"/>
              </a:rPr>
              <a:t>Describe Research, Creative Activities, and other Efforts</a:t>
            </a:r>
          </a:p>
          <a:p>
            <a:pPr marL="342900" indent="-342900" eaLnBrk="1" fontAlgn="auto" hangingPunct="1">
              <a:lnSpc>
                <a:spcPct val="80000"/>
              </a:lnSpc>
              <a:spcBef>
                <a:spcPts val="0"/>
              </a:spcBef>
              <a:spcAft>
                <a:spcPts val="0"/>
              </a:spcAft>
              <a:buFont typeface="Arial" panose="020B0604020202020204" pitchFamily="34" charset="0"/>
              <a:buChar char="•"/>
              <a:defRPr/>
            </a:pPr>
            <a:endParaRPr lang="en-US" dirty="0" smtClean="0">
              <a:latin typeface="+mn-lt"/>
            </a:endParaRPr>
          </a:p>
          <a:p>
            <a:pPr marL="342900" indent="-342900" eaLnBrk="1" fontAlgn="auto" hangingPunct="1">
              <a:lnSpc>
                <a:spcPct val="80000"/>
              </a:lnSpc>
              <a:spcBef>
                <a:spcPts val="0"/>
              </a:spcBef>
              <a:spcAft>
                <a:spcPts val="0"/>
              </a:spcAft>
              <a:buFont typeface="Arial" panose="020B0604020202020204" pitchFamily="34" charset="0"/>
              <a:buChar char="•"/>
              <a:defRPr/>
            </a:pPr>
            <a:r>
              <a:rPr lang="en-US" dirty="0" smtClean="0">
                <a:latin typeface="+mn-lt"/>
              </a:rPr>
              <a:t>Describe resulting Outputs, Outcomes, and Impacts</a:t>
            </a:r>
          </a:p>
          <a:p>
            <a:pPr eaLnBrk="1" fontAlgn="auto" hangingPunct="1">
              <a:lnSpc>
                <a:spcPct val="80000"/>
              </a:lnSpc>
              <a:spcBef>
                <a:spcPts val="0"/>
              </a:spcBef>
              <a:spcAft>
                <a:spcPts val="0"/>
              </a:spcAft>
              <a:defRPr/>
            </a:pPr>
            <a:endParaRPr lang="en-US" dirty="0" smtClean="0">
              <a:latin typeface="+mn-lt"/>
            </a:endParaRPr>
          </a:p>
        </p:txBody>
      </p:sp>
      <p:sp>
        <p:nvSpPr>
          <p:cNvPr id="4"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latin typeface="+mn-lt"/>
            </a:endParaRPr>
          </a:p>
        </p:txBody>
      </p:sp>
      <p:sp>
        <p:nvSpPr>
          <p:cNvPr id="48133" name="Text Box 4"/>
          <p:cNvSpPr txBox="1">
            <a:spLocks noChangeArrowheads="1"/>
          </p:cNvSpPr>
          <p:nvPr/>
        </p:nvSpPr>
        <p:spPr bwMode="auto">
          <a:xfrm>
            <a:off x="533400" y="2133600"/>
            <a:ext cx="579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sz="2400" b="1">
              <a:solidFill>
                <a:srgbClr val="003399"/>
              </a:solidFill>
              <a:latin typeface="Tahoma" pitchFamily="34" charset="0"/>
              <a:ea typeface="ＭＳ Ｐゴシック" pitchFamily="34" charset="-128"/>
            </a:endParaRPr>
          </a:p>
        </p:txBody>
      </p:sp>
    </p:spTree>
    <p:extLst>
      <p:ext uri="{BB962C8B-B14F-4D97-AF65-F5344CB8AC3E}">
        <p14:creationId xmlns:p14="http://schemas.microsoft.com/office/powerpoint/2010/main" val="24892585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575552" y="-19651"/>
            <a:ext cx="7696200" cy="1020762"/>
          </a:xfrm>
        </p:spPr>
        <p:txBody>
          <a:bodyPr/>
          <a:lstStyle/>
          <a:p>
            <a:pPr eaLnBrk="1" hangingPunct="1"/>
            <a:r>
              <a:rPr lang="en-US" dirty="0" smtClean="0"/>
              <a:t>  </a:t>
            </a:r>
            <a:r>
              <a:rPr lang="en-US" sz="3600" dirty="0">
                <a:solidFill>
                  <a:schemeClr val="tx2"/>
                </a:solidFill>
                <a:ea typeface="ＭＳ Ｐゴシック"/>
                <a:cs typeface="ＭＳ Ｐゴシック"/>
              </a:rPr>
              <a:t>Training Agreements</a:t>
            </a:r>
            <a:endParaRPr lang="en-US" sz="3200" dirty="0">
              <a:solidFill>
                <a:schemeClr val="tx2"/>
              </a:solidFill>
              <a:ea typeface="ＭＳ Ｐゴシック"/>
              <a:cs typeface="ＭＳ Ｐゴシック"/>
            </a:endParaRPr>
          </a:p>
        </p:txBody>
      </p:sp>
      <p:sp>
        <p:nvSpPr>
          <p:cNvPr id="9219" name="Rectangle 3"/>
          <p:cNvSpPr>
            <a:spLocks noGrp="1" noChangeArrowheads="1"/>
          </p:cNvSpPr>
          <p:nvPr>
            <p:ph type="body" idx="4294967295"/>
          </p:nvPr>
        </p:nvSpPr>
        <p:spPr>
          <a:xfrm>
            <a:off x="771185" y="1262349"/>
            <a:ext cx="8516037" cy="4449763"/>
          </a:xfrm>
        </p:spPr>
        <p:txBody>
          <a:bodyPr/>
          <a:lstStyle/>
          <a:p>
            <a:pPr eaLnBrk="1" hangingPunct="1">
              <a:spcBef>
                <a:spcPts val="0"/>
              </a:spcBef>
              <a:spcAft>
                <a:spcPts val="600"/>
              </a:spcAft>
            </a:pPr>
            <a:r>
              <a:rPr lang="en-US" sz="2400" u="sng" dirty="0" smtClean="0"/>
              <a:t>Mute</a:t>
            </a:r>
            <a:r>
              <a:rPr lang="en-US" sz="2400" dirty="0" smtClean="0"/>
              <a:t> phone until you want to speak.</a:t>
            </a:r>
          </a:p>
          <a:p>
            <a:pPr lvl="1" eaLnBrk="1" hangingPunct="1">
              <a:spcBef>
                <a:spcPts val="0"/>
              </a:spcBef>
              <a:spcAft>
                <a:spcPts val="1800"/>
              </a:spcAft>
              <a:buFont typeface="Courier New" panose="02070309020205020404" pitchFamily="49" charset="0"/>
              <a:buChar char="o"/>
            </a:pPr>
            <a:r>
              <a:rPr lang="en-US" sz="2400" dirty="0" smtClean="0"/>
              <a:t>Press *6 to mute and *7 to unmute.</a:t>
            </a:r>
          </a:p>
          <a:p>
            <a:pPr eaLnBrk="1" hangingPunct="1">
              <a:spcBef>
                <a:spcPts val="0"/>
              </a:spcBef>
              <a:spcAft>
                <a:spcPts val="1800"/>
              </a:spcAft>
            </a:pPr>
            <a:r>
              <a:rPr lang="en-US" sz="2400" dirty="0" smtClean="0"/>
              <a:t>Silence cell phones/other noise makers.</a:t>
            </a:r>
          </a:p>
          <a:p>
            <a:pPr eaLnBrk="1" hangingPunct="1">
              <a:spcBef>
                <a:spcPts val="0"/>
              </a:spcBef>
              <a:spcAft>
                <a:spcPts val="1800"/>
              </a:spcAft>
            </a:pPr>
            <a:r>
              <a:rPr lang="en-US" sz="2400" dirty="0" smtClean="0"/>
              <a:t>Do not put call on “hold” (problem with music). </a:t>
            </a:r>
          </a:p>
          <a:p>
            <a:pPr eaLnBrk="1" hangingPunct="1">
              <a:spcBef>
                <a:spcPts val="0"/>
              </a:spcBef>
              <a:spcAft>
                <a:spcPts val="1800"/>
              </a:spcAft>
            </a:pPr>
            <a:r>
              <a:rPr lang="en-US" sz="2400" dirty="0" smtClean="0"/>
              <a:t>May type questions via the chat function on your computer screen.</a:t>
            </a:r>
          </a:p>
          <a:p>
            <a:pPr eaLnBrk="1" hangingPunct="1">
              <a:spcBef>
                <a:spcPts val="0"/>
              </a:spcBef>
              <a:spcAft>
                <a:spcPts val="1800"/>
              </a:spcAft>
            </a:pPr>
            <a:r>
              <a:rPr lang="en-US" sz="2400" dirty="0" smtClean="0"/>
              <a:t>If you ask questions verbally, state your name followed by a concise question.</a:t>
            </a:r>
          </a:p>
          <a:p>
            <a:pPr eaLnBrk="1" hangingPunct="1">
              <a:spcBef>
                <a:spcPts val="0"/>
              </a:spcBef>
              <a:spcAft>
                <a:spcPts val="1800"/>
              </a:spcAft>
            </a:pPr>
            <a:r>
              <a:rPr lang="en-US" sz="2400" dirty="0" smtClean="0"/>
              <a:t>One person speak at a time. </a:t>
            </a:r>
          </a:p>
        </p:txBody>
      </p:sp>
    </p:spTree>
    <p:extLst>
      <p:ext uri="{BB962C8B-B14F-4D97-AF65-F5344CB8AC3E}">
        <p14:creationId xmlns:p14="http://schemas.microsoft.com/office/powerpoint/2010/main" val="227562368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ChangeArrowheads="1"/>
          </p:cNvSpPr>
          <p:nvPr/>
        </p:nvSpPr>
        <p:spPr bwMode="auto">
          <a:xfrm>
            <a:off x="900752" y="215177"/>
            <a:ext cx="740504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en-US" sz="3200" dirty="0">
                <a:solidFill>
                  <a:schemeClr val="accent1">
                    <a:lumMod val="75000"/>
                  </a:schemeClr>
                </a:solidFill>
                <a:latin typeface="Calibri" pitchFamily="34" charset="0"/>
                <a:ea typeface="ＭＳ Ｐゴシック" pitchFamily="34" charset="-128"/>
              </a:rPr>
              <a:t>Program Summary Narrative </a:t>
            </a:r>
            <a:r>
              <a:rPr lang="en-US" sz="2400" dirty="0">
                <a:solidFill>
                  <a:schemeClr val="accent1">
                    <a:lumMod val="75000"/>
                  </a:schemeClr>
                </a:solidFill>
                <a:latin typeface="Calibri" pitchFamily="34" charset="0"/>
                <a:ea typeface="ＭＳ Ｐゴシック" pitchFamily="34" charset="-128"/>
              </a:rPr>
              <a:t>(</a:t>
            </a:r>
            <a:r>
              <a:rPr lang="en-US" sz="2400" dirty="0" smtClean="0">
                <a:solidFill>
                  <a:schemeClr val="accent1">
                    <a:lumMod val="75000"/>
                  </a:schemeClr>
                </a:solidFill>
                <a:latin typeface="Calibri" pitchFamily="34" charset="0"/>
                <a:ea typeface="ＭＳ Ｐゴシック" pitchFamily="34" charset="-128"/>
              </a:rPr>
              <a:t>continued)</a:t>
            </a:r>
            <a:endParaRPr lang="en-US" sz="2400" dirty="0">
              <a:solidFill>
                <a:schemeClr val="accent1">
                  <a:lumMod val="75000"/>
                </a:schemeClr>
              </a:solidFill>
              <a:latin typeface="Calibri" pitchFamily="34" charset="0"/>
              <a:ea typeface="ＭＳ Ｐゴシック" pitchFamily="34" charset="-128"/>
            </a:endParaRPr>
          </a:p>
        </p:txBody>
      </p:sp>
      <p:sp>
        <p:nvSpPr>
          <p:cNvPr id="16387" name="Rectangle 8"/>
          <p:cNvSpPr txBox="1">
            <a:spLocks noChangeArrowheads="1"/>
          </p:cNvSpPr>
          <p:nvPr/>
        </p:nvSpPr>
        <p:spPr bwMode="auto">
          <a:xfrm>
            <a:off x="802276" y="1281207"/>
            <a:ext cx="7301552" cy="3386919"/>
          </a:xfrm>
          <a:prstGeom prst="rect">
            <a:avLst/>
          </a:prstGeom>
          <a:noFill/>
          <a:ln>
            <a:noFill/>
          </a:ln>
          <a:extLst/>
        </p:spPr>
        <p:txBody>
          <a:bodyPr/>
          <a:lstStyle>
            <a:lvl1pPr eaLnBrk="0" hangingPunct="0">
              <a:defRPr sz="2400">
                <a:solidFill>
                  <a:schemeClr val="tx1"/>
                </a:solidFill>
                <a:latin typeface="Arial" charset="0"/>
                <a:ea typeface="ＭＳ Ｐゴシック" charset="-128"/>
              </a:defRPr>
            </a:lvl1pPr>
            <a:lvl2pPr marL="739775" indent="-3397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fontAlgn="auto" hangingPunct="1">
              <a:spcBef>
                <a:spcPts val="0"/>
              </a:spcBef>
              <a:spcAft>
                <a:spcPts val="1200"/>
              </a:spcAft>
              <a:defRPr/>
            </a:pPr>
            <a:r>
              <a:rPr lang="en-US" dirty="0" smtClean="0">
                <a:latin typeface="+mn-lt"/>
              </a:rPr>
              <a:t>Summarize </a:t>
            </a:r>
            <a:r>
              <a:rPr lang="en-US" b="1" dirty="0" smtClean="0">
                <a:latin typeface="+mn-lt"/>
              </a:rPr>
              <a:t>Professional Competence</a:t>
            </a:r>
            <a:endParaRPr lang="en-US" b="1" dirty="0">
              <a:latin typeface="+mn-lt"/>
            </a:endParaRPr>
          </a:p>
          <a:p>
            <a:pPr lvl="1" eaLnBrk="1" fontAlgn="auto" hangingPunct="1">
              <a:spcBef>
                <a:spcPts val="0"/>
              </a:spcBef>
              <a:spcAft>
                <a:spcPts val="1200"/>
              </a:spcAft>
              <a:buFont typeface="Arial" charset="0"/>
              <a:buChar char="•"/>
              <a:defRPr/>
            </a:pPr>
            <a:r>
              <a:rPr lang="en-US" dirty="0">
                <a:latin typeface="+mn-lt"/>
              </a:rPr>
              <a:t>Describe professional </a:t>
            </a:r>
            <a:r>
              <a:rPr lang="en-US" dirty="0" smtClean="0">
                <a:latin typeface="+mn-lt"/>
              </a:rPr>
              <a:t>activities </a:t>
            </a:r>
            <a:endParaRPr lang="en-US" dirty="0">
              <a:latin typeface="+mn-lt"/>
            </a:endParaRPr>
          </a:p>
          <a:p>
            <a:pPr lvl="1" eaLnBrk="1" fontAlgn="auto" hangingPunct="1">
              <a:spcBef>
                <a:spcPts val="0"/>
              </a:spcBef>
              <a:spcAft>
                <a:spcPts val="1800"/>
              </a:spcAft>
              <a:buFont typeface="Arial" charset="0"/>
              <a:buChar char="•"/>
              <a:defRPr/>
            </a:pPr>
            <a:r>
              <a:rPr lang="en-US" dirty="0">
                <a:latin typeface="+mn-lt"/>
              </a:rPr>
              <a:t>Include other elements of professional </a:t>
            </a:r>
            <a:r>
              <a:rPr lang="en-US" dirty="0" smtClean="0">
                <a:latin typeface="+mn-lt"/>
              </a:rPr>
              <a:t>development and competence </a:t>
            </a:r>
            <a:r>
              <a:rPr lang="en-US" dirty="0" smtClean="0">
                <a:latin typeface="+mn-lt"/>
              </a:rPr>
              <a:t>(i.e. awards)</a:t>
            </a:r>
            <a:endParaRPr lang="en-US" dirty="0">
              <a:latin typeface="+mn-lt"/>
            </a:endParaRPr>
          </a:p>
          <a:p>
            <a:pPr eaLnBrk="1" fontAlgn="auto" hangingPunct="1">
              <a:spcBef>
                <a:spcPts val="0"/>
              </a:spcBef>
              <a:spcAft>
                <a:spcPts val="1800"/>
              </a:spcAft>
              <a:defRPr/>
            </a:pPr>
            <a:r>
              <a:rPr lang="en-US" dirty="0" smtClean="0">
                <a:latin typeface="+mn-lt"/>
              </a:rPr>
              <a:t>Summarize </a:t>
            </a:r>
            <a:r>
              <a:rPr lang="en-US" b="1" dirty="0" smtClean="0">
                <a:latin typeface="+mn-lt"/>
              </a:rPr>
              <a:t>University and Public Service</a:t>
            </a:r>
          </a:p>
          <a:p>
            <a:pPr eaLnBrk="1" fontAlgn="auto" hangingPunct="1">
              <a:spcBef>
                <a:spcPts val="0"/>
              </a:spcBef>
              <a:spcAft>
                <a:spcPts val="1200"/>
              </a:spcAft>
              <a:defRPr/>
            </a:pPr>
            <a:r>
              <a:rPr lang="en-US" dirty="0" smtClean="0">
                <a:latin typeface="+mn-lt"/>
              </a:rPr>
              <a:t>Summarize </a:t>
            </a:r>
            <a:r>
              <a:rPr lang="en-US" b="1" dirty="0" smtClean="0">
                <a:latin typeface="+mn-lt"/>
              </a:rPr>
              <a:t>Affirmative Action</a:t>
            </a:r>
          </a:p>
          <a:p>
            <a:pPr lvl="1" eaLnBrk="1" fontAlgn="auto" hangingPunct="1">
              <a:spcBef>
                <a:spcPts val="0"/>
              </a:spcBef>
              <a:spcAft>
                <a:spcPts val="1200"/>
              </a:spcAft>
              <a:buFont typeface="Arial" pitchFamily="34" charset="0"/>
              <a:buChar char="•"/>
              <a:defRPr/>
            </a:pPr>
            <a:r>
              <a:rPr lang="en-US" dirty="0" smtClean="0">
                <a:latin typeface="+mn-lt"/>
              </a:rPr>
              <a:t>Describe how Affirmative Action tied into program themes and activities.</a:t>
            </a:r>
            <a:endParaRPr lang="en-US" dirty="0">
              <a:latin typeface="Calibri" charset="0"/>
            </a:endParaRPr>
          </a:p>
        </p:txBody>
      </p:sp>
      <p:sp>
        <p:nvSpPr>
          <p:cNvPr id="4"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latin typeface="+mn-lt"/>
            </a:endParaRPr>
          </a:p>
        </p:txBody>
      </p:sp>
      <p:sp>
        <p:nvSpPr>
          <p:cNvPr id="49157" name="Text Box 4"/>
          <p:cNvSpPr txBox="1">
            <a:spLocks noChangeArrowheads="1"/>
          </p:cNvSpPr>
          <p:nvPr/>
        </p:nvSpPr>
        <p:spPr bwMode="auto">
          <a:xfrm>
            <a:off x="533400" y="2133600"/>
            <a:ext cx="579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sz="2400" b="1">
              <a:solidFill>
                <a:srgbClr val="003399"/>
              </a:solidFill>
              <a:latin typeface="Tahoma" pitchFamily="34" charset="0"/>
              <a:ea typeface="ＭＳ Ｐゴシック" pitchFamily="34" charset="-128"/>
            </a:endParaRPr>
          </a:p>
        </p:txBody>
      </p:sp>
    </p:spTree>
    <p:extLst>
      <p:ext uri="{BB962C8B-B14F-4D97-AF65-F5344CB8AC3E}">
        <p14:creationId xmlns:p14="http://schemas.microsoft.com/office/powerpoint/2010/main" val="219278798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p:cNvSpPr>
            <a:spLocks noGrp="1" noChangeArrowheads="1"/>
          </p:cNvSpPr>
          <p:nvPr>
            <p:ph type="title" idx="4294967295"/>
          </p:nvPr>
        </p:nvSpPr>
        <p:spPr>
          <a:xfrm>
            <a:off x="900332" y="209099"/>
            <a:ext cx="7315200" cy="563563"/>
          </a:xfrm>
        </p:spPr>
        <p:txBody>
          <a:bodyPr/>
          <a:lstStyle/>
          <a:p>
            <a:pPr eaLnBrk="1" hangingPunct="1"/>
            <a:r>
              <a:rPr lang="en-US" sz="4000" dirty="0" smtClean="0"/>
              <a:t/>
            </a:r>
            <a:br>
              <a:rPr lang="en-US" sz="4000" dirty="0" smtClean="0"/>
            </a:br>
            <a:r>
              <a:rPr lang="en-US" sz="3200" dirty="0" smtClean="0">
                <a:solidFill>
                  <a:schemeClr val="accent1">
                    <a:lumMod val="75000"/>
                  </a:schemeClr>
                </a:solidFill>
              </a:rPr>
              <a:t>Professional</a:t>
            </a:r>
            <a:r>
              <a:rPr lang="en-US" sz="3600" dirty="0" smtClean="0">
                <a:solidFill>
                  <a:schemeClr val="accent1">
                    <a:lumMod val="75000"/>
                  </a:schemeClr>
                </a:solidFill>
              </a:rPr>
              <a:t> </a:t>
            </a:r>
            <a:r>
              <a:rPr lang="en-US" sz="3200" dirty="0" smtClean="0">
                <a:solidFill>
                  <a:schemeClr val="accent1">
                    <a:lumMod val="75000"/>
                  </a:schemeClr>
                </a:solidFill>
              </a:rPr>
              <a:t>Competence</a:t>
            </a:r>
            <a:br>
              <a:rPr lang="en-US" sz="3200" dirty="0" smtClean="0">
                <a:solidFill>
                  <a:schemeClr val="accent1">
                    <a:lumMod val="75000"/>
                  </a:schemeClr>
                </a:solidFill>
              </a:rPr>
            </a:br>
            <a:endParaRPr lang="en-US" sz="3200" dirty="0" smtClean="0">
              <a:solidFill>
                <a:schemeClr val="accent1">
                  <a:lumMod val="75000"/>
                </a:schemeClr>
              </a:solidFill>
            </a:endParaRPr>
          </a:p>
        </p:txBody>
      </p:sp>
      <p:sp>
        <p:nvSpPr>
          <p:cNvPr id="2051" name="Rectangle 5"/>
          <p:cNvSpPr>
            <a:spLocks noGrp="1" noChangeArrowheads="1"/>
          </p:cNvSpPr>
          <p:nvPr>
            <p:ph type="body" idx="4294967295"/>
          </p:nvPr>
        </p:nvSpPr>
        <p:spPr>
          <a:xfrm>
            <a:off x="462709" y="1094266"/>
            <a:ext cx="8361802" cy="4800600"/>
          </a:xfrm>
        </p:spPr>
        <p:txBody>
          <a:bodyPr/>
          <a:lstStyle/>
          <a:p>
            <a:pPr eaLnBrk="1" hangingPunct="1">
              <a:spcBef>
                <a:spcPts val="0"/>
              </a:spcBef>
              <a:spcAft>
                <a:spcPts val="1200"/>
              </a:spcAft>
              <a:defRPr/>
            </a:pPr>
            <a:r>
              <a:rPr lang="en-US" sz="2200" dirty="0" smtClean="0"/>
              <a:t>In the Program Summary Narrative you summarize activities (in one to two paragraphs) that you:</a:t>
            </a:r>
          </a:p>
          <a:p>
            <a:pPr lvl="1" eaLnBrk="1" hangingPunct="1">
              <a:spcBef>
                <a:spcPts val="0"/>
              </a:spcBef>
              <a:spcAft>
                <a:spcPts val="1200"/>
              </a:spcAft>
              <a:buFont typeface="Courier New" panose="02070309020205020404" pitchFamily="49" charset="0"/>
              <a:buChar char="o"/>
              <a:defRPr/>
            </a:pPr>
            <a:r>
              <a:rPr lang="en-US" sz="2200" dirty="0" smtClean="0"/>
              <a:t>Participated in training to become more competent</a:t>
            </a:r>
          </a:p>
          <a:p>
            <a:pPr lvl="1" eaLnBrk="1" hangingPunct="1">
              <a:spcBef>
                <a:spcPts val="0"/>
              </a:spcBef>
              <a:spcAft>
                <a:spcPts val="1200"/>
              </a:spcAft>
              <a:buFont typeface="Courier New" panose="02070309020205020404" pitchFamily="49" charset="0"/>
              <a:buChar char="o"/>
              <a:defRPr/>
            </a:pPr>
            <a:r>
              <a:rPr lang="en-US" sz="2200" dirty="0" smtClean="0"/>
              <a:t>Are viewed as competent by peers &amp; clientele</a:t>
            </a:r>
          </a:p>
          <a:p>
            <a:pPr eaLnBrk="1" hangingPunct="1">
              <a:spcBef>
                <a:spcPts val="0"/>
              </a:spcBef>
              <a:spcAft>
                <a:spcPts val="1200"/>
              </a:spcAft>
              <a:defRPr/>
            </a:pPr>
            <a:r>
              <a:rPr lang="en-US" sz="2200" dirty="0" smtClean="0"/>
              <a:t>In this Professional Competence section (documenting lists), items may be listed by themes, subject matter, goals, or other organization at the discretion of the CE advisor</a:t>
            </a:r>
          </a:p>
          <a:p>
            <a:pPr eaLnBrk="1" hangingPunct="1">
              <a:spcBef>
                <a:spcPts val="0"/>
              </a:spcBef>
              <a:spcAft>
                <a:spcPts val="1200"/>
              </a:spcAft>
              <a:defRPr/>
            </a:pPr>
            <a:r>
              <a:rPr lang="en-US" sz="2200" dirty="0" smtClean="0"/>
              <a:t>Divide activities into 2 sections:</a:t>
            </a:r>
          </a:p>
          <a:p>
            <a:pPr marL="457200" lvl="1" indent="0" eaLnBrk="1" hangingPunct="1">
              <a:spcBef>
                <a:spcPts val="0"/>
              </a:spcBef>
              <a:spcAft>
                <a:spcPts val="1200"/>
              </a:spcAft>
              <a:buFont typeface="Arial" charset="0"/>
              <a:buNone/>
              <a:defRPr/>
            </a:pPr>
            <a:r>
              <a:rPr lang="en-US" sz="2200" dirty="0" smtClean="0"/>
              <a:t>1.  Professional Development &amp; Training</a:t>
            </a:r>
          </a:p>
          <a:p>
            <a:pPr marL="457200" lvl="1" indent="0" eaLnBrk="1" hangingPunct="1">
              <a:spcBef>
                <a:spcPts val="0"/>
              </a:spcBef>
              <a:spcAft>
                <a:spcPts val="1200"/>
              </a:spcAft>
              <a:buFont typeface="Arial" charset="0"/>
              <a:buNone/>
              <a:defRPr/>
            </a:pPr>
            <a:r>
              <a:rPr lang="en-US" sz="2200" dirty="0" smtClean="0"/>
              <a:t>2.  Evidence of Professional Competence</a:t>
            </a:r>
            <a:r>
              <a:rPr lang="en-US" sz="2100" dirty="0" smtClean="0"/>
              <a:t/>
            </a:r>
            <a:br>
              <a:rPr lang="en-US" sz="2100" dirty="0" smtClean="0"/>
            </a:br>
            <a:endParaRPr lang="en-US" sz="2100" dirty="0" smtClean="0"/>
          </a:p>
          <a:p>
            <a:pPr marL="1828800" lvl="4" indent="0" eaLnBrk="1" hangingPunct="1">
              <a:lnSpc>
                <a:spcPct val="80000"/>
              </a:lnSpc>
              <a:buFont typeface="Arial" charset="0"/>
              <a:buNone/>
              <a:defRPr/>
            </a:pPr>
            <a:r>
              <a:rPr lang="en-US" sz="2100" dirty="0" smtClean="0"/>
              <a:t>                                                     </a:t>
            </a:r>
          </a:p>
          <a:p>
            <a:pPr marL="1828800" lvl="4" indent="0" eaLnBrk="1" hangingPunct="1">
              <a:lnSpc>
                <a:spcPct val="80000"/>
              </a:lnSpc>
              <a:buFont typeface="Arial" charset="0"/>
              <a:buNone/>
              <a:defRPr/>
            </a:pPr>
            <a:endParaRPr lang="en-US" sz="2100" dirty="0" smtClean="0"/>
          </a:p>
        </p:txBody>
      </p:sp>
    </p:spTree>
    <p:extLst>
      <p:ext uri="{BB962C8B-B14F-4D97-AF65-F5344CB8AC3E}">
        <p14:creationId xmlns:p14="http://schemas.microsoft.com/office/powerpoint/2010/main" val="162017274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4"/>
          <p:cNvSpPr>
            <a:spLocks noGrp="1" noChangeArrowheads="1"/>
          </p:cNvSpPr>
          <p:nvPr>
            <p:ph type="title" idx="4294967295"/>
          </p:nvPr>
        </p:nvSpPr>
        <p:spPr>
          <a:xfrm>
            <a:off x="463060" y="116056"/>
            <a:ext cx="8138160" cy="563563"/>
          </a:xfrm>
        </p:spPr>
        <p:txBody>
          <a:bodyPr/>
          <a:lstStyle/>
          <a:p>
            <a:pPr eaLnBrk="1" hangingPunct="1"/>
            <a:r>
              <a:rPr lang="en-US" sz="4000" dirty="0" smtClean="0"/>
              <a:t/>
            </a:r>
            <a:br>
              <a:rPr lang="en-US" sz="4000" dirty="0" smtClean="0"/>
            </a:br>
            <a:r>
              <a:rPr lang="en-US" sz="4000" dirty="0" smtClean="0"/>
              <a:t>  </a:t>
            </a:r>
            <a:r>
              <a:rPr lang="en-US" sz="3200" dirty="0" smtClean="0">
                <a:solidFill>
                  <a:schemeClr val="accent1">
                    <a:lumMod val="75000"/>
                  </a:schemeClr>
                </a:solidFill>
              </a:rPr>
              <a:t>Professional Competence </a:t>
            </a:r>
            <a:r>
              <a:rPr lang="en-US" sz="2400" dirty="0" smtClean="0">
                <a:solidFill>
                  <a:schemeClr val="accent1">
                    <a:lumMod val="75000"/>
                  </a:schemeClr>
                </a:solidFill>
              </a:rPr>
              <a:t>(continued)</a:t>
            </a:r>
            <a:r>
              <a:rPr lang="en-US" sz="2400" dirty="0" smtClean="0"/>
              <a:t/>
            </a:r>
            <a:br>
              <a:rPr lang="en-US" sz="2400" dirty="0" smtClean="0"/>
            </a:br>
            <a:endParaRPr lang="en-US" sz="2400" dirty="0" smtClean="0"/>
          </a:p>
        </p:txBody>
      </p:sp>
      <p:sp>
        <p:nvSpPr>
          <p:cNvPr id="2051" name="Rectangle 5"/>
          <p:cNvSpPr>
            <a:spLocks noGrp="1" noChangeArrowheads="1"/>
          </p:cNvSpPr>
          <p:nvPr>
            <p:ph type="body" idx="4294967295"/>
          </p:nvPr>
        </p:nvSpPr>
        <p:spPr>
          <a:xfrm>
            <a:off x="291610" y="1051415"/>
            <a:ext cx="8458200" cy="4876800"/>
          </a:xfrm>
        </p:spPr>
        <p:txBody>
          <a:bodyPr/>
          <a:lstStyle/>
          <a:p>
            <a:pPr lvl="1" eaLnBrk="1" hangingPunct="1">
              <a:lnSpc>
                <a:spcPct val="80000"/>
              </a:lnSpc>
              <a:defRPr/>
            </a:pPr>
            <a:endParaRPr lang="en-US" sz="2000" dirty="0" smtClean="0"/>
          </a:p>
          <a:p>
            <a:pPr marL="457200" lvl="1" indent="0" eaLnBrk="1" hangingPunct="1">
              <a:lnSpc>
                <a:spcPct val="80000"/>
              </a:lnSpc>
              <a:buFont typeface="Arial" charset="0"/>
              <a:buNone/>
              <a:defRPr/>
            </a:pPr>
            <a:r>
              <a:rPr lang="en-US" sz="2200" dirty="0" smtClean="0"/>
              <a:t>1.   Professional Development &amp; Training</a:t>
            </a:r>
          </a:p>
          <a:p>
            <a:pPr lvl="2" eaLnBrk="1" hangingPunct="1">
              <a:lnSpc>
                <a:spcPct val="80000"/>
              </a:lnSpc>
              <a:buFont typeface="Arial" pitchFamily="34" charset="0"/>
              <a:buChar char="•"/>
              <a:defRPr/>
            </a:pPr>
            <a:r>
              <a:rPr lang="en-US" sz="2200" dirty="0" smtClean="0"/>
              <a:t>Training, conferences, workgroups and non-workgroup activities, administrative training, technology training, etc.</a:t>
            </a:r>
          </a:p>
          <a:p>
            <a:pPr lvl="2" eaLnBrk="1" hangingPunct="1">
              <a:lnSpc>
                <a:spcPct val="80000"/>
              </a:lnSpc>
              <a:buFont typeface="Arial" pitchFamily="34" charset="0"/>
              <a:buChar char="•"/>
              <a:defRPr/>
            </a:pPr>
            <a:r>
              <a:rPr lang="en-US" sz="2200" dirty="0" smtClean="0"/>
              <a:t>Disciplinary societies/professional association meetings,           memberships, attend activities, etc.</a:t>
            </a:r>
          </a:p>
          <a:p>
            <a:pPr marL="457200" lvl="1" indent="0" eaLnBrk="1" hangingPunct="1">
              <a:lnSpc>
                <a:spcPct val="80000"/>
              </a:lnSpc>
              <a:buFont typeface="Arial" charset="0"/>
              <a:buNone/>
              <a:defRPr/>
            </a:pPr>
            <a:endParaRPr lang="en-US" sz="2200" dirty="0" smtClean="0"/>
          </a:p>
          <a:p>
            <a:pPr marL="457200" lvl="1" indent="0" eaLnBrk="1" hangingPunct="1">
              <a:lnSpc>
                <a:spcPct val="80000"/>
              </a:lnSpc>
              <a:buFont typeface="Arial" charset="0"/>
              <a:buNone/>
              <a:defRPr/>
            </a:pPr>
            <a:r>
              <a:rPr lang="en-US" sz="2200" dirty="0" smtClean="0"/>
              <a:t>2.   Evidence of Professional Competence</a:t>
            </a:r>
          </a:p>
          <a:p>
            <a:pPr lvl="2" eaLnBrk="1" hangingPunct="1">
              <a:lnSpc>
                <a:spcPct val="80000"/>
              </a:lnSpc>
              <a:defRPr/>
            </a:pPr>
            <a:r>
              <a:rPr lang="en-US" sz="2200" dirty="0" smtClean="0"/>
              <a:t>Presentations at professional society and workgroup meetings, editing books, reviewing articles, professional offices held, etc.</a:t>
            </a:r>
          </a:p>
          <a:p>
            <a:pPr lvl="2" eaLnBrk="1" hangingPunct="1">
              <a:lnSpc>
                <a:spcPct val="80000"/>
              </a:lnSpc>
              <a:defRPr/>
            </a:pPr>
            <a:r>
              <a:rPr lang="en-US" sz="2200" dirty="0" smtClean="0"/>
              <a:t>Awards, recognition (includes national and international), licenses.</a:t>
            </a:r>
            <a:r>
              <a:rPr lang="en-US" sz="2000" dirty="0" smtClean="0"/>
              <a:t> </a:t>
            </a:r>
          </a:p>
          <a:p>
            <a:pPr lvl="2" eaLnBrk="1" hangingPunct="1">
              <a:lnSpc>
                <a:spcPct val="80000"/>
              </a:lnSpc>
              <a:defRPr/>
            </a:pPr>
            <a:r>
              <a:rPr lang="en-US" sz="2000" dirty="0" smtClean="0"/>
              <a:t>Include invited presentations.</a:t>
            </a:r>
          </a:p>
          <a:p>
            <a:pPr eaLnBrk="1" hangingPunct="1">
              <a:lnSpc>
                <a:spcPct val="80000"/>
              </a:lnSpc>
              <a:defRPr/>
            </a:pPr>
            <a:endParaRPr lang="en-US" sz="1800" dirty="0" smtClean="0"/>
          </a:p>
        </p:txBody>
      </p:sp>
    </p:spTree>
    <p:extLst>
      <p:ext uri="{BB962C8B-B14F-4D97-AF65-F5344CB8AC3E}">
        <p14:creationId xmlns:p14="http://schemas.microsoft.com/office/powerpoint/2010/main" val="77512248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txBox="1">
            <a:spLocks noChangeArrowheads="1"/>
          </p:cNvSpPr>
          <p:nvPr/>
        </p:nvSpPr>
        <p:spPr bwMode="auto">
          <a:xfrm>
            <a:off x="928048" y="280446"/>
            <a:ext cx="730155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sz="3600" dirty="0">
              <a:latin typeface="Calibri" pitchFamily="34" charset="0"/>
              <a:ea typeface="ＭＳ Ｐゴシック" pitchFamily="34" charset="-128"/>
            </a:endParaRPr>
          </a:p>
          <a:p>
            <a:pPr algn="ctr" eaLnBrk="1" hangingPunct="1"/>
            <a:r>
              <a:rPr lang="en-US" sz="3600" dirty="0">
                <a:solidFill>
                  <a:schemeClr val="accent1">
                    <a:lumMod val="75000"/>
                  </a:schemeClr>
                </a:solidFill>
                <a:latin typeface="Calibri" pitchFamily="34" charset="0"/>
                <a:ea typeface="ＭＳ Ｐゴシック" pitchFamily="34" charset="-128"/>
              </a:rPr>
              <a:t>   </a:t>
            </a:r>
            <a:r>
              <a:rPr lang="en-US" sz="3200" dirty="0">
                <a:solidFill>
                  <a:schemeClr val="accent1">
                    <a:lumMod val="75000"/>
                  </a:schemeClr>
                </a:solidFill>
                <a:latin typeface="Calibri" pitchFamily="34" charset="0"/>
                <a:ea typeface="ＭＳ Ｐゴシック" pitchFamily="34" charset="-128"/>
              </a:rPr>
              <a:t>University and Public </a:t>
            </a:r>
            <a:r>
              <a:rPr lang="en-US" sz="3200" dirty="0" smtClean="0">
                <a:solidFill>
                  <a:schemeClr val="accent1">
                    <a:lumMod val="75000"/>
                  </a:schemeClr>
                </a:solidFill>
                <a:latin typeface="Calibri" pitchFamily="34" charset="0"/>
                <a:ea typeface="ＭＳ Ｐゴシック" pitchFamily="34" charset="-128"/>
              </a:rPr>
              <a:t>Service</a:t>
            </a:r>
            <a:r>
              <a:rPr lang="en-US" sz="3200" dirty="0">
                <a:latin typeface="Calibri" pitchFamily="34" charset="0"/>
                <a:ea typeface="ＭＳ Ｐゴシック" pitchFamily="34" charset="-128"/>
              </a:rPr>
              <a:t/>
            </a:r>
            <a:br>
              <a:rPr lang="en-US" sz="3200" dirty="0">
                <a:latin typeface="Calibri" pitchFamily="34" charset="0"/>
                <a:ea typeface="ＭＳ Ｐゴシック" pitchFamily="34" charset="-128"/>
              </a:rPr>
            </a:br>
            <a:r>
              <a:rPr lang="en-US" sz="3200" dirty="0">
                <a:solidFill>
                  <a:srgbClr val="2F0CA0"/>
                </a:solidFill>
                <a:latin typeface="Calibri" pitchFamily="34" charset="0"/>
                <a:ea typeface="ＭＳ Ｐゴシック" pitchFamily="34" charset="-128"/>
              </a:rPr>
              <a:t> </a:t>
            </a:r>
            <a:endParaRPr lang="en-US" sz="3200" dirty="0">
              <a:solidFill>
                <a:srgbClr val="FF6600"/>
              </a:solidFill>
              <a:latin typeface="Calibri" pitchFamily="34" charset="0"/>
              <a:ea typeface="ＭＳ Ｐゴシック" pitchFamily="34" charset="-128"/>
            </a:endParaRPr>
          </a:p>
        </p:txBody>
      </p:sp>
      <p:sp>
        <p:nvSpPr>
          <p:cNvPr id="18435" name="Rectangle 3"/>
          <p:cNvSpPr txBox="1">
            <a:spLocks noChangeArrowheads="1"/>
          </p:cNvSpPr>
          <p:nvPr/>
        </p:nvSpPr>
        <p:spPr bwMode="auto">
          <a:xfrm>
            <a:off x="253391" y="863340"/>
            <a:ext cx="8778240" cy="5048250"/>
          </a:xfrm>
          <a:prstGeom prst="rect">
            <a:avLst/>
          </a:prstGeom>
          <a:noFill/>
          <a:ln>
            <a:noFill/>
          </a:ln>
          <a:extLst/>
        </p:spPr>
        <p:txBody>
          <a:bodyPr/>
          <a:lstStyle>
            <a:lvl1pPr marL="231775" indent="-231775"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marL="342900" indent="-342900" eaLnBrk="1" fontAlgn="auto" hangingPunct="1">
              <a:spcBef>
                <a:spcPts val="0"/>
              </a:spcBef>
              <a:spcAft>
                <a:spcPts val="600"/>
              </a:spcAft>
              <a:buFont typeface="Arial" panose="020B0604020202020204" pitchFamily="34" charset="0"/>
              <a:buChar char="•"/>
              <a:defRPr/>
            </a:pPr>
            <a:r>
              <a:rPr lang="en-US" sz="1800" dirty="0" smtClean="0">
                <a:latin typeface="Calibri" charset="0"/>
                <a:cs typeface="Calibri" charset="0"/>
              </a:rPr>
              <a:t>In </a:t>
            </a:r>
            <a:r>
              <a:rPr lang="en-US" sz="1800" dirty="0">
                <a:latin typeface="Calibri" charset="0"/>
                <a:cs typeface="Calibri" charset="0"/>
              </a:rPr>
              <a:t>the Program Summary Narrative you summarize (in one </a:t>
            </a:r>
            <a:r>
              <a:rPr lang="en-US" sz="1800" dirty="0" smtClean="0">
                <a:latin typeface="Calibri" charset="0"/>
                <a:cs typeface="Calibri" charset="0"/>
              </a:rPr>
              <a:t>to two </a:t>
            </a:r>
            <a:r>
              <a:rPr lang="en-US" sz="1800" dirty="0">
                <a:latin typeface="Calibri" charset="0"/>
                <a:cs typeface="Calibri" charset="0"/>
              </a:rPr>
              <a:t>paragraphs) that you served the university and the </a:t>
            </a:r>
            <a:r>
              <a:rPr lang="en-US" sz="1800" dirty="0" smtClean="0">
                <a:latin typeface="Calibri" charset="0"/>
                <a:cs typeface="Calibri" charset="0"/>
              </a:rPr>
              <a:t>public in your area of expertise. </a:t>
            </a:r>
          </a:p>
          <a:p>
            <a:pPr marL="342900" indent="-342900" eaLnBrk="1" fontAlgn="auto" hangingPunct="1">
              <a:spcBef>
                <a:spcPts val="0"/>
              </a:spcBef>
              <a:spcAft>
                <a:spcPts val="600"/>
              </a:spcAft>
              <a:buFont typeface="Arial" panose="020B0604020202020204" pitchFamily="34" charset="0"/>
              <a:buChar char="•"/>
              <a:defRPr/>
            </a:pPr>
            <a:r>
              <a:rPr lang="en-US" sz="1800" dirty="0" smtClean="0">
                <a:latin typeface="Calibri" charset="0"/>
                <a:cs typeface="Calibri" charset="0"/>
              </a:rPr>
              <a:t>In this University and Public Service section (documenting lists), list items in two categories:</a:t>
            </a:r>
          </a:p>
          <a:p>
            <a:pPr lvl="1" eaLnBrk="1" fontAlgn="auto" hangingPunct="1">
              <a:spcBef>
                <a:spcPts val="0"/>
              </a:spcBef>
              <a:spcAft>
                <a:spcPts val="0"/>
              </a:spcAft>
              <a:buSzPct val="75000"/>
              <a:buFont typeface="Wingdings" pitchFamily="2" charset="2"/>
              <a:buChar char="q"/>
              <a:defRPr/>
            </a:pPr>
            <a:r>
              <a:rPr lang="en-US" sz="1800" dirty="0" smtClean="0">
                <a:latin typeface="Calibri" charset="0"/>
                <a:cs typeface="Calibri" charset="0"/>
              </a:rPr>
              <a:t>University Service such as:</a:t>
            </a:r>
            <a:endParaRPr lang="en-US" sz="1800" dirty="0">
              <a:latin typeface="Calibri" charset="0"/>
              <a:cs typeface="Calibri" charset="0"/>
            </a:endParaRPr>
          </a:p>
          <a:p>
            <a:pPr marL="1257300" lvl="2" indent="-342900" eaLnBrk="1" fontAlgn="auto" hangingPunct="1">
              <a:spcBef>
                <a:spcPts val="0"/>
              </a:spcBef>
              <a:spcAft>
                <a:spcPts val="0"/>
              </a:spcAft>
              <a:buFont typeface="Courier New" panose="02070309020205020404" pitchFamily="49" charset="0"/>
              <a:buChar char="o"/>
              <a:defRPr/>
            </a:pPr>
            <a:r>
              <a:rPr lang="en-US" sz="1800" dirty="0">
                <a:latin typeface="Calibri" charset="0"/>
                <a:cs typeface="Calibri" charset="0"/>
              </a:rPr>
              <a:t>Committees, task forces, </a:t>
            </a:r>
            <a:r>
              <a:rPr lang="en-US" sz="1800" dirty="0" smtClean="0">
                <a:latin typeface="Calibri" charset="0"/>
                <a:cs typeface="Calibri" charset="0"/>
              </a:rPr>
              <a:t>program teams, workgroups</a:t>
            </a:r>
            <a:r>
              <a:rPr lang="en-US" sz="1800" dirty="0">
                <a:latin typeface="Calibri" charset="0"/>
                <a:cs typeface="Calibri" charset="0"/>
              </a:rPr>
              <a:t>, </a:t>
            </a:r>
            <a:r>
              <a:rPr lang="en-US" sz="1800" dirty="0" smtClean="0">
                <a:latin typeface="Calibri" charset="0"/>
                <a:cs typeface="Calibri" charset="0"/>
              </a:rPr>
              <a:t>university student tours, etc</a:t>
            </a:r>
            <a:r>
              <a:rPr lang="en-US" sz="1800" dirty="0">
                <a:latin typeface="Calibri" charset="0"/>
                <a:cs typeface="Calibri" charset="0"/>
              </a:rPr>
              <a:t>.</a:t>
            </a:r>
          </a:p>
          <a:p>
            <a:pPr marL="1257300" lvl="2" indent="-342900" eaLnBrk="1" fontAlgn="auto" hangingPunct="1">
              <a:spcBef>
                <a:spcPts val="0"/>
              </a:spcBef>
              <a:spcAft>
                <a:spcPts val="0"/>
              </a:spcAft>
              <a:buFont typeface="Courier New" panose="02070309020205020404" pitchFamily="49" charset="0"/>
              <a:buChar char="o"/>
              <a:defRPr/>
            </a:pPr>
            <a:r>
              <a:rPr lang="en-US" sz="1800" dirty="0" smtClean="0">
                <a:latin typeface="Calibri" charset="0"/>
                <a:cs typeface="Calibri" charset="0"/>
              </a:rPr>
              <a:t>Describe your role, relationship and responsibilities within each service area.  </a:t>
            </a:r>
            <a:r>
              <a:rPr lang="en-US" sz="1800" dirty="0" smtClean="0">
                <a:solidFill>
                  <a:srgbClr val="2B2EA5"/>
                </a:solidFill>
                <a:latin typeface="Calibri" charset="0"/>
                <a:cs typeface="Calibri" charset="0"/>
              </a:rPr>
              <a:t>Indicate who benefited.</a:t>
            </a:r>
            <a:endParaRPr lang="en-US" sz="1800" dirty="0">
              <a:solidFill>
                <a:srgbClr val="2B2EA5"/>
              </a:solidFill>
              <a:latin typeface="Calibri" charset="0"/>
              <a:cs typeface="Calibri" charset="0"/>
            </a:endParaRPr>
          </a:p>
          <a:p>
            <a:pPr lvl="1" eaLnBrk="1" fontAlgn="auto" hangingPunct="1">
              <a:spcBef>
                <a:spcPts val="0"/>
              </a:spcBef>
              <a:spcAft>
                <a:spcPts val="0"/>
              </a:spcAft>
              <a:buFont typeface="Wingdings" charset="2"/>
              <a:buChar char="Ø"/>
              <a:defRPr/>
            </a:pPr>
            <a:endParaRPr lang="en-US" sz="1800" dirty="0">
              <a:latin typeface="Calibri" charset="0"/>
              <a:cs typeface="Calibri" charset="0"/>
            </a:endParaRPr>
          </a:p>
          <a:p>
            <a:pPr lvl="1" eaLnBrk="1" fontAlgn="auto" hangingPunct="1">
              <a:spcBef>
                <a:spcPts val="0"/>
              </a:spcBef>
              <a:spcAft>
                <a:spcPts val="0"/>
              </a:spcAft>
              <a:buSzPct val="75000"/>
              <a:buFont typeface="Wingdings" pitchFamily="2" charset="2"/>
              <a:buChar char="q"/>
              <a:defRPr/>
            </a:pPr>
            <a:r>
              <a:rPr lang="en-US" sz="1800" dirty="0">
                <a:latin typeface="Calibri" charset="0"/>
                <a:cs typeface="Calibri" charset="0"/>
              </a:rPr>
              <a:t>Public </a:t>
            </a:r>
            <a:r>
              <a:rPr lang="en-US" sz="1800" dirty="0" smtClean="0">
                <a:latin typeface="Calibri" charset="0"/>
                <a:cs typeface="Calibri" charset="0"/>
              </a:rPr>
              <a:t>Service such as:</a:t>
            </a:r>
            <a:endParaRPr lang="en-US" sz="1800" dirty="0">
              <a:latin typeface="Calibri" charset="0"/>
              <a:cs typeface="Calibri" charset="0"/>
            </a:endParaRPr>
          </a:p>
          <a:p>
            <a:pPr marL="1371600" lvl="2" indent="-457200" eaLnBrk="1" fontAlgn="auto" hangingPunct="1">
              <a:spcBef>
                <a:spcPts val="0"/>
              </a:spcBef>
              <a:spcAft>
                <a:spcPts val="0"/>
              </a:spcAft>
              <a:buFont typeface="Courier New" panose="02070309020205020404" pitchFamily="49" charset="0"/>
              <a:buChar char="o"/>
              <a:defRPr/>
            </a:pPr>
            <a:r>
              <a:rPr lang="en-US" sz="1800" dirty="0">
                <a:latin typeface="Calibri" charset="0"/>
                <a:cs typeface="Calibri" charset="0"/>
              </a:rPr>
              <a:t>Activities and events in which you used your professional expertise to benefit groups or efforts outside the University. </a:t>
            </a:r>
            <a:endParaRPr lang="en-US" sz="1800" dirty="0" smtClean="0">
              <a:latin typeface="Calibri" charset="0"/>
              <a:cs typeface="Calibri" charset="0"/>
            </a:endParaRPr>
          </a:p>
          <a:p>
            <a:pPr marL="1371600" lvl="2" indent="-457200" eaLnBrk="1" fontAlgn="auto" hangingPunct="1">
              <a:spcBef>
                <a:spcPts val="0"/>
              </a:spcBef>
              <a:spcAft>
                <a:spcPts val="0"/>
              </a:spcAft>
              <a:buFont typeface="Courier New" panose="02070309020205020404" pitchFamily="49" charset="0"/>
              <a:buChar char="o"/>
              <a:defRPr/>
            </a:pPr>
            <a:r>
              <a:rPr lang="en-US" sz="1800" dirty="0" smtClean="0">
                <a:latin typeface="Calibri" charset="0"/>
                <a:cs typeface="Calibri" charset="0"/>
              </a:rPr>
              <a:t>Describe your role, relationship and responsibilities within each service area.  </a:t>
            </a:r>
            <a:r>
              <a:rPr lang="en-US" sz="1800" dirty="0" smtClean="0">
                <a:solidFill>
                  <a:srgbClr val="2B2EA5"/>
                </a:solidFill>
                <a:latin typeface="Calibri" charset="0"/>
                <a:cs typeface="Calibri" charset="0"/>
              </a:rPr>
              <a:t>Indicate who benefited.</a:t>
            </a:r>
          </a:p>
          <a:p>
            <a:pPr marL="1370013" lvl="2" indent="-457200" eaLnBrk="1" fontAlgn="auto" hangingPunct="1">
              <a:spcBef>
                <a:spcPts val="0"/>
              </a:spcBef>
              <a:spcAft>
                <a:spcPts val="0"/>
              </a:spcAft>
              <a:buFont typeface="Courier New" panose="02070309020205020404" pitchFamily="49" charset="0"/>
              <a:buChar char="o"/>
              <a:defRPr/>
            </a:pPr>
            <a:r>
              <a:rPr lang="en-US" sz="1800" dirty="0">
                <a:latin typeface="Calibri" charset="0"/>
                <a:cs typeface="Calibri" charset="0"/>
              </a:rPr>
              <a:t>A</a:t>
            </a:r>
            <a:r>
              <a:rPr lang="en-US" sz="1800" dirty="0" smtClean="0">
                <a:latin typeface="Calibri" charset="0"/>
                <a:cs typeface="Calibri" charset="0"/>
              </a:rPr>
              <a:t>ctivities </a:t>
            </a:r>
            <a:r>
              <a:rPr lang="en-US" sz="1800" dirty="0">
                <a:latin typeface="Calibri" charset="0"/>
                <a:cs typeface="Calibri" charset="0"/>
              </a:rPr>
              <a:t>listed here should relate to your field of expertise or your ANR </a:t>
            </a:r>
            <a:r>
              <a:rPr lang="en-US" sz="1800" dirty="0" smtClean="0">
                <a:latin typeface="Calibri" charset="0"/>
                <a:cs typeface="Calibri" charset="0"/>
              </a:rPr>
              <a:t>assignment</a:t>
            </a:r>
            <a:r>
              <a:rPr lang="en-US" sz="1800" dirty="0">
                <a:latin typeface="Calibri" charset="0"/>
                <a:cs typeface="Calibri" charset="0"/>
              </a:rPr>
              <a:t>.</a:t>
            </a:r>
          </a:p>
        </p:txBody>
      </p:sp>
    </p:spTree>
    <p:extLst>
      <p:ext uri="{BB962C8B-B14F-4D97-AF65-F5344CB8AC3E}">
        <p14:creationId xmlns:p14="http://schemas.microsoft.com/office/powerpoint/2010/main" val="169379984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6"/>
          <p:cNvSpPr>
            <a:spLocks noGrp="1" noChangeArrowheads="1"/>
          </p:cNvSpPr>
          <p:nvPr>
            <p:ph type="title" idx="4294967295"/>
          </p:nvPr>
        </p:nvSpPr>
        <p:spPr>
          <a:xfrm>
            <a:off x="928047" y="254827"/>
            <a:ext cx="7177728" cy="609600"/>
          </a:xfrm>
        </p:spPr>
        <p:txBody>
          <a:bodyPr/>
          <a:lstStyle/>
          <a:p>
            <a:pPr eaLnBrk="1" hangingPunct="1"/>
            <a:r>
              <a:rPr lang="en-US" sz="3600" dirty="0" smtClean="0">
                <a:solidFill>
                  <a:schemeClr val="accent1">
                    <a:lumMod val="75000"/>
                  </a:schemeClr>
                </a:solidFill>
              </a:rPr>
              <a:t>Affirmative Action</a:t>
            </a:r>
            <a:endParaRPr lang="en-US" sz="3600" dirty="0" smtClean="0">
              <a:solidFill>
                <a:srgbClr val="FF6600"/>
              </a:solidFill>
            </a:endParaRPr>
          </a:p>
        </p:txBody>
      </p:sp>
      <p:sp>
        <p:nvSpPr>
          <p:cNvPr id="144391" name="Rectangle 7"/>
          <p:cNvSpPr>
            <a:spLocks noGrp="1" noChangeArrowheads="1"/>
          </p:cNvSpPr>
          <p:nvPr>
            <p:ph type="body" idx="4294967295"/>
          </p:nvPr>
        </p:nvSpPr>
        <p:spPr>
          <a:xfrm>
            <a:off x="787367" y="1252250"/>
            <a:ext cx="8125279" cy="4553803"/>
          </a:xfrm>
        </p:spPr>
        <p:txBody>
          <a:bodyPr rtlCol="0">
            <a:noAutofit/>
          </a:bodyPr>
          <a:lstStyle/>
          <a:p>
            <a:pPr fontAlgn="auto">
              <a:lnSpc>
                <a:spcPct val="120000"/>
              </a:lnSpc>
              <a:spcBef>
                <a:spcPts val="0"/>
              </a:spcBef>
              <a:spcAft>
                <a:spcPts val="1800"/>
              </a:spcAft>
              <a:defRPr/>
            </a:pPr>
            <a:r>
              <a:rPr lang="en-US" sz="2200" dirty="0" smtClean="0"/>
              <a:t>This is a place to describe your efforts and successes in reaching under-served audiences.</a:t>
            </a:r>
          </a:p>
          <a:p>
            <a:pPr fontAlgn="auto">
              <a:lnSpc>
                <a:spcPct val="120000"/>
              </a:lnSpc>
              <a:spcBef>
                <a:spcPts val="0"/>
              </a:spcBef>
              <a:spcAft>
                <a:spcPts val="1800"/>
              </a:spcAft>
              <a:defRPr/>
            </a:pPr>
            <a:r>
              <a:rPr lang="en-US" sz="2200" dirty="0" smtClean="0"/>
              <a:t>Summarize your AA accomplishments as related to your position description.</a:t>
            </a:r>
            <a:endParaRPr lang="en-US" sz="2200" dirty="0"/>
          </a:p>
          <a:p>
            <a:pPr fontAlgn="auto">
              <a:lnSpc>
                <a:spcPct val="120000"/>
              </a:lnSpc>
              <a:spcBef>
                <a:spcPts val="0"/>
              </a:spcBef>
              <a:spcAft>
                <a:spcPts val="1800"/>
              </a:spcAft>
              <a:defRPr/>
            </a:pPr>
            <a:r>
              <a:rPr lang="en-US" sz="2200" dirty="0" smtClean="0"/>
              <a:t>Discuss your primary and secondary clientele and specific AA goals and accomplishments.</a:t>
            </a:r>
          </a:p>
          <a:p>
            <a:pPr fontAlgn="auto">
              <a:lnSpc>
                <a:spcPct val="120000"/>
              </a:lnSpc>
              <a:spcBef>
                <a:spcPts val="0"/>
              </a:spcBef>
              <a:spcAft>
                <a:spcPts val="1800"/>
              </a:spcAft>
              <a:defRPr/>
            </a:pPr>
            <a:r>
              <a:rPr lang="en-US" sz="2200" dirty="0" smtClean="0"/>
              <a:t>Limit this section to 1-4 paragraphs, but be descriptive.</a:t>
            </a:r>
            <a:endParaRPr lang="en-US" sz="2200" dirty="0"/>
          </a:p>
          <a:p>
            <a:pPr fontAlgn="auto">
              <a:lnSpc>
                <a:spcPct val="120000"/>
              </a:lnSpc>
              <a:spcBef>
                <a:spcPts val="0"/>
              </a:spcBef>
              <a:spcAft>
                <a:spcPts val="1800"/>
              </a:spcAft>
              <a:defRPr/>
            </a:pPr>
            <a:r>
              <a:rPr lang="en-US" sz="2200" b="1" dirty="0" smtClean="0"/>
              <a:t>CASA records will be reviewed to ensure candidates achieved parity or demonstrated all reasonable effort.</a:t>
            </a:r>
          </a:p>
        </p:txBody>
      </p:sp>
    </p:spTree>
    <p:extLst>
      <p:ext uri="{BB962C8B-B14F-4D97-AF65-F5344CB8AC3E}">
        <p14:creationId xmlns:p14="http://schemas.microsoft.com/office/powerpoint/2010/main" val="403749650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ea typeface="ＭＳ Ｐゴシック" pitchFamily="-111" charset="-128"/>
            </a:endParaRPr>
          </a:p>
        </p:txBody>
      </p:sp>
      <p:sp>
        <p:nvSpPr>
          <p:cNvPr id="230402" name="Rectangle 2"/>
          <p:cNvSpPr>
            <a:spLocks noGrp="1" noChangeArrowheads="1"/>
          </p:cNvSpPr>
          <p:nvPr>
            <p:ph type="title" idx="4294967295"/>
          </p:nvPr>
        </p:nvSpPr>
        <p:spPr>
          <a:xfrm>
            <a:off x="906779" y="240192"/>
            <a:ext cx="7228423" cy="514292"/>
          </a:xfrm>
        </p:spPr>
        <p:txBody>
          <a:bodyPr rtlCol="0">
            <a:normAutofit fontScale="90000"/>
          </a:bodyPr>
          <a:lstStyle/>
          <a:p>
            <a:pPr eaLnBrk="1" fontAlgn="auto" hangingPunct="1">
              <a:spcAft>
                <a:spcPts val="0"/>
              </a:spcAft>
              <a:defRPr/>
            </a:pPr>
            <a:r>
              <a:rPr lang="en-US" dirty="0" smtClean="0"/>
              <a:t>    </a:t>
            </a:r>
            <a:br>
              <a:rPr lang="en-US" dirty="0" smtClean="0"/>
            </a:br>
            <a:r>
              <a:rPr lang="en-US" sz="3600" dirty="0" smtClean="0">
                <a:solidFill>
                  <a:schemeClr val="accent1">
                    <a:lumMod val="75000"/>
                  </a:schemeClr>
                </a:solidFill>
                <a:latin typeface="+mn-lt"/>
              </a:rPr>
              <a:t>Required Elements of Your Bibliography</a:t>
            </a:r>
            <a:r>
              <a:rPr lang="en-US" sz="3600" dirty="0" smtClean="0"/>
              <a:t/>
            </a:r>
            <a:br>
              <a:rPr lang="en-US" sz="3600" dirty="0" smtClean="0"/>
            </a:br>
            <a:endParaRPr lang="en-US" sz="3600" dirty="0" smtClean="0">
              <a:solidFill>
                <a:srgbClr val="FF6600"/>
              </a:solidFill>
            </a:endParaRPr>
          </a:p>
        </p:txBody>
      </p:sp>
      <p:sp>
        <p:nvSpPr>
          <p:cNvPr id="230403" name="Rectangle 3"/>
          <p:cNvSpPr>
            <a:spLocks noGrp="1" noChangeArrowheads="1"/>
          </p:cNvSpPr>
          <p:nvPr>
            <p:ph type="body" idx="4294967295"/>
          </p:nvPr>
        </p:nvSpPr>
        <p:spPr>
          <a:xfrm>
            <a:off x="77118" y="914400"/>
            <a:ext cx="9066881" cy="5580316"/>
          </a:xfrm>
        </p:spPr>
        <p:txBody>
          <a:bodyPr rtlCol="0">
            <a:normAutofit fontScale="25000" lnSpcReduction="20000"/>
          </a:bodyPr>
          <a:lstStyle/>
          <a:p>
            <a:pPr>
              <a:lnSpc>
                <a:spcPct val="120000"/>
              </a:lnSpc>
              <a:spcBef>
                <a:spcPts val="0"/>
              </a:spcBef>
              <a:spcAft>
                <a:spcPts val="1200"/>
              </a:spcAft>
            </a:pPr>
            <a:r>
              <a:rPr lang="en-US" sz="7200" b="1" dirty="0" smtClean="0"/>
              <a:t>Description </a:t>
            </a:r>
            <a:r>
              <a:rPr lang="en-US" sz="7200" b="1" dirty="0"/>
              <a:t>of Your Organizational Method</a:t>
            </a:r>
          </a:p>
          <a:p>
            <a:pPr>
              <a:lnSpc>
                <a:spcPct val="120000"/>
              </a:lnSpc>
              <a:spcBef>
                <a:spcPts val="0"/>
              </a:spcBef>
              <a:spcAft>
                <a:spcPts val="1200"/>
              </a:spcAft>
            </a:pPr>
            <a:r>
              <a:rPr lang="en-US" sz="7200" b="1" dirty="0" smtClean="0"/>
              <a:t>Peer </a:t>
            </a:r>
            <a:r>
              <a:rPr lang="en-US" sz="7200" b="1" dirty="0"/>
              <a:t>Reviewed and Non-Peer Reviewed </a:t>
            </a:r>
            <a:r>
              <a:rPr lang="en-US" sz="7200" b="1" dirty="0" smtClean="0"/>
              <a:t>Sections</a:t>
            </a:r>
          </a:p>
          <a:p>
            <a:pPr lvl="1">
              <a:lnSpc>
                <a:spcPct val="120000"/>
              </a:lnSpc>
              <a:spcBef>
                <a:spcPts val="0"/>
              </a:spcBef>
              <a:spcAft>
                <a:spcPts val="0"/>
              </a:spcAft>
              <a:buFont typeface="Courier New" panose="02070309020205020404" pitchFamily="49" charset="0"/>
              <a:buChar char="o"/>
            </a:pPr>
            <a:r>
              <a:rPr lang="en-US" sz="7200" b="1" dirty="0" smtClean="0"/>
              <a:t>Peer Reviewed </a:t>
            </a:r>
            <a:r>
              <a:rPr lang="en-US" sz="7200" i="1" dirty="0" smtClean="0"/>
              <a:t>i.e. </a:t>
            </a:r>
            <a:r>
              <a:rPr lang="en-US" sz="7200" dirty="0">
                <a:solidFill>
                  <a:prstClr val="black"/>
                </a:solidFill>
              </a:rPr>
              <a:t>For the purposes of your PR, peer reviewed is defined as documents that are reviewed anonymously with the possibility of being rejected.  Peer reviewed publications includes books that are anonymously reviewed even though there may not be a possibility of rejection. Peer-reviewed publications included must be those published in searchable, peer-reviewed </a:t>
            </a:r>
            <a:r>
              <a:rPr lang="en-US" sz="7200" dirty="0" smtClean="0">
                <a:solidFill>
                  <a:prstClr val="black"/>
                </a:solidFill>
              </a:rPr>
              <a:t>journals. Examples include: </a:t>
            </a:r>
            <a:r>
              <a:rPr lang="en-US" sz="7200" dirty="0" smtClean="0"/>
              <a:t>scholarly </a:t>
            </a:r>
            <a:r>
              <a:rPr lang="en-US" sz="7200" dirty="0"/>
              <a:t>journals; Cal Ag, ANR publications, UCIPM Pest Management Guidelines, curricula, Journal of Extension, and other peer-reviewed publications.</a:t>
            </a:r>
          </a:p>
          <a:p>
            <a:pPr lvl="1">
              <a:lnSpc>
                <a:spcPct val="120000"/>
              </a:lnSpc>
              <a:spcBef>
                <a:spcPts val="0"/>
              </a:spcBef>
              <a:spcAft>
                <a:spcPts val="0"/>
              </a:spcAft>
              <a:buFont typeface="Courier New" panose="02070309020205020404" pitchFamily="49" charset="0"/>
              <a:buChar char="o"/>
            </a:pPr>
            <a:r>
              <a:rPr lang="en-US" sz="7200" b="1" dirty="0" smtClean="0"/>
              <a:t>Non-Peer Reviewed</a:t>
            </a:r>
          </a:p>
          <a:p>
            <a:pPr marL="857250" lvl="2" indent="0">
              <a:lnSpc>
                <a:spcPct val="120000"/>
              </a:lnSpc>
              <a:spcBef>
                <a:spcPts val="0"/>
              </a:spcBef>
              <a:spcAft>
                <a:spcPts val="0"/>
              </a:spcAft>
              <a:buNone/>
            </a:pPr>
            <a:r>
              <a:rPr lang="en-US" sz="7200" dirty="0" smtClean="0"/>
              <a:t>A </a:t>
            </a:r>
            <a:r>
              <a:rPr lang="en-US" sz="7200" dirty="0"/>
              <a:t>– Popular (articles, newsletters, stories, UC Delivers, etc.)</a:t>
            </a:r>
          </a:p>
          <a:p>
            <a:pPr marL="857250" lvl="2" indent="0">
              <a:lnSpc>
                <a:spcPct val="120000"/>
              </a:lnSpc>
              <a:spcBef>
                <a:spcPts val="0"/>
              </a:spcBef>
              <a:spcAft>
                <a:spcPts val="0"/>
              </a:spcAft>
              <a:buNone/>
            </a:pPr>
            <a:r>
              <a:rPr lang="en-US" sz="7200" dirty="0"/>
              <a:t>B – Technical (reports, curricula, and articles)</a:t>
            </a:r>
          </a:p>
          <a:p>
            <a:pPr marL="857250" lvl="2" indent="0">
              <a:lnSpc>
                <a:spcPct val="120000"/>
              </a:lnSpc>
              <a:spcBef>
                <a:spcPts val="0"/>
              </a:spcBef>
              <a:spcAft>
                <a:spcPts val="1200"/>
              </a:spcAft>
              <a:buNone/>
            </a:pPr>
            <a:r>
              <a:rPr lang="en-US" sz="7200" dirty="0"/>
              <a:t>C – Abstracts, other outreach materials</a:t>
            </a:r>
          </a:p>
          <a:p>
            <a:pPr lvl="0">
              <a:lnSpc>
                <a:spcPct val="120000"/>
              </a:lnSpc>
              <a:spcBef>
                <a:spcPts val="0"/>
              </a:spcBef>
              <a:spcAft>
                <a:spcPts val="1200"/>
              </a:spcAft>
            </a:pPr>
            <a:r>
              <a:rPr lang="en-US" sz="7200" b="1" dirty="0"/>
              <a:t>Your </a:t>
            </a:r>
            <a:r>
              <a:rPr lang="en-US" sz="7200" b="1" dirty="0" smtClean="0"/>
              <a:t>Role - </a:t>
            </a:r>
            <a:r>
              <a:rPr lang="en-US" sz="7200" dirty="0" smtClean="0">
                <a:solidFill>
                  <a:prstClr val="black"/>
                </a:solidFill>
              </a:rPr>
              <a:t>describe </a:t>
            </a:r>
            <a:r>
              <a:rPr lang="en-US" sz="7200" dirty="0">
                <a:solidFill>
                  <a:prstClr val="black"/>
                </a:solidFill>
              </a:rPr>
              <a:t>each multi-author citation identifying your activity </a:t>
            </a:r>
            <a:r>
              <a:rPr lang="en-US" sz="7200" dirty="0" smtClean="0">
                <a:solidFill>
                  <a:prstClr val="black"/>
                </a:solidFill>
              </a:rPr>
              <a:t>role</a:t>
            </a:r>
            <a:endParaRPr lang="en-US" sz="7200" b="1" dirty="0" smtClean="0"/>
          </a:p>
          <a:p>
            <a:pPr lvl="0">
              <a:lnSpc>
                <a:spcPct val="120000"/>
              </a:lnSpc>
              <a:spcBef>
                <a:spcPts val="0"/>
              </a:spcBef>
              <a:spcAft>
                <a:spcPts val="1200"/>
              </a:spcAft>
            </a:pPr>
            <a:r>
              <a:rPr lang="en-US" sz="7200" b="1" dirty="0" smtClean="0"/>
              <a:t>In Press - </a:t>
            </a:r>
            <a:r>
              <a:rPr lang="en-US" sz="7200" dirty="0">
                <a:solidFill>
                  <a:prstClr val="black"/>
                </a:solidFill>
              </a:rPr>
              <a:t>Upload letter of acceptance for any publication listed as “in press” but you can only take credit once for this publication (in press or when published</a:t>
            </a:r>
            <a:r>
              <a:rPr lang="en-US" sz="7200" dirty="0" smtClean="0">
                <a:solidFill>
                  <a:prstClr val="black"/>
                </a:solidFill>
              </a:rPr>
              <a:t>)</a:t>
            </a:r>
            <a:endParaRPr lang="en-US" sz="7200" b="1" dirty="0" smtClean="0"/>
          </a:p>
          <a:p>
            <a:pPr eaLnBrk="1" fontAlgn="auto" hangingPunct="1">
              <a:lnSpc>
                <a:spcPct val="90000"/>
              </a:lnSpc>
              <a:spcAft>
                <a:spcPts val="0"/>
              </a:spcAft>
              <a:buFont typeface="Wingdings" pitchFamily="-111" charset="2"/>
              <a:buChar char="Ø"/>
              <a:defRPr/>
            </a:pPr>
            <a:endParaRPr lang="en-US" sz="2000" dirty="0" smtClean="0">
              <a:solidFill>
                <a:srgbClr val="FF0000"/>
              </a:solidFill>
            </a:endParaRPr>
          </a:p>
        </p:txBody>
      </p:sp>
    </p:spTree>
    <p:extLst>
      <p:ext uri="{BB962C8B-B14F-4D97-AF65-F5344CB8AC3E}">
        <p14:creationId xmlns:p14="http://schemas.microsoft.com/office/powerpoint/2010/main" val="208595688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idx="4294967295"/>
          </p:nvPr>
        </p:nvSpPr>
        <p:spPr>
          <a:xfrm>
            <a:off x="914400" y="107852"/>
            <a:ext cx="7345680" cy="914400"/>
          </a:xfrm>
        </p:spPr>
        <p:txBody>
          <a:bodyPr/>
          <a:lstStyle/>
          <a:p>
            <a:pPr eaLnBrk="1" hangingPunct="1"/>
            <a:r>
              <a:rPr lang="en-US" sz="3600" dirty="0" smtClean="0">
                <a:solidFill>
                  <a:schemeClr val="accent1">
                    <a:lumMod val="75000"/>
                  </a:schemeClr>
                </a:solidFill>
              </a:rPr>
              <a:t>Project Summary Table</a:t>
            </a:r>
          </a:p>
        </p:txBody>
      </p:sp>
      <p:sp>
        <p:nvSpPr>
          <p:cNvPr id="63491" name="Content Placeholder 2"/>
          <p:cNvSpPr>
            <a:spLocks noGrp="1"/>
          </p:cNvSpPr>
          <p:nvPr>
            <p:ph idx="4294967295"/>
          </p:nvPr>
        </p:nvSpPr>
        <p:spPr>
          <a:xfrm>
            <a:off x="787788" y="1296883"/>
            <a:ext cx="7345680" cy="4321791"/>
          </a:xfrm>
        </p:spPr>
        <p:txBody>
          <a:bodyPr/>
          <a:lstStyle/>
          <a:p>
            <a:pPr>
              <a:spcBef>
                <a:spcPts val="0"/>
              </a:spcBef>
              <a:spcAft>
                <a:spcPts val="1800"/>
              </a:spcAft>
            </a:pPr>
            <a:r>
              <a:rPr lang="en-US" sz="2400" dirty="0" smtClean="0"/>
              <a:t>Use the themes/goals you used to organize your Program Summary.</a:t>
            </a:r>
          </a:p>
          <a:p>
            <a:pPr>
              <a:spcBef>
                <a:spcPts val="0"/>
              </a:spcBef>
              <a:spcAft>
                <a:spcPts val="1800"/>
              </a:spcAft>
            </a:pPr>
            <a:r>
              <a:rPr lang="en-US" sz="2400" dirty="0" smtClean="0"/>
              <a:t> List projects, including the ones that do not have specific grants or financial support. </a:t>
            </a:r>
          </a:p>
          <a:p>
            <a:pPr>
              <a:spcBef>
                <a:spcPts val="0"/>
              </a:spcBef>
              <a:spcAft>
                <a:spcPts val="1800"/>
              </a:spcAft>
            </a:pPr>
            <a:r>
              <a:rPr lang="en-US" sz="2400" dirty="0" smtClean="0"/>
              <a:t>Include: title of project and duration; your role; first initial and last name and institutional affiliation of collaborators; amount of support and its duration (and type if other than money); and the funding source</a:t>
            </a:r>
            <a:r>
              <a:rPr lang="en-US" sz="2800" dirty="0" smtClean="0"/>
              <a:t>.</a:t>
            </a:r>
          </a:p>
        </p:txBody>
      </p:sp>
    </p:spTree>
    <p:extLst>
      <p:ext uri="{BB962C8B-B14F-4D97-AF65-F5344CB8AC3E}">
        <p14:creationId xmlns:p14="http://schemas.microsoft.com/office/powerpoint/2010/main" val="174576243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idx="4294967295"/>
          </p:nvPr>
        </p:nvSpPr>
        <p:spPr>
          <a:xfrm>
            <a:off x="859809" y="119890"/>
            <a:ext cx="7391400" cy="868362"/>
          </a:xfrm>
        </p:spPr>
        <p:txBody>
          <a:bodyPr rtlCol="0">
            <a:normAutofit fontScale="90000"/>
          </a:bodyPr>
          <a:lstStyle/>
          <a:p>
            <a:pPr eaLnBrk="1" fontAlgn="auto" hangingPunct="1">
              <a:spcAft>
                <a:spcPts val="0"/>
              </a:spcAft>
              <a:defRPr/>
            </a:pPr>
            <a:r>
              <a:rPr lang="en-US" sz="4000" dirty="0" smtClean="0"/>
              <a:t/>
            </a:r>
            <a:br>
              <a:rPr lang="en-US" sz="4000" dirty="0" smtClean="0"/>
            </a:br>
            <a:r>
              <a:rPr lang="en-US" sz="4000" dirty="0" smtClean="0">
                <a:solidFill>
                  <a:schemeClr val="accent1">
                    <a:lumMod val="75000"/>
                  </a:schemeClr>
                </a:solidFill>
              </a:rPr>
              <a:t>Extension Activities Table </a:t>
            </a:r>
            <a:br>
              <a:rPr lang="en-US" sz="4000" dirty="0" smtClean="0">
                <a:solidFill>
                  <a:schemeClr val="accent1">
                    <a:lumMod val="75000"/>
                  </a:schemeClr>
                </a:solidFill>
              </a:rPr>
            </a:br>
            <a:endParaRPr lang="en-US" sz="4000" dirty="0" smtClean="0">
              <a:solidFill>
                <a:schemeClr val="accent1">
                  <a:lumMod val="75000"/>
                </a:schemeClr>
              </a:solidFill>
            </a:endParaRPr>
          </a:p>
        </p:txBody>
      </p:sp>
      <p:sp>
        <p:nvSpPr>
          <p:cNvPr id="64515" name="Rectangle 7"/>
          <p:cNvSpPr>
            <a:spLocks noGrp="1" noChangeArrowheads="1"/>
          </p:cNvSpPr>
          <p:nvPr>
            <p:ph type="body" sz="half" idx="4294967295"/>
          </p:nvPr>
        </p:nvSpPr>
        <p:spPr>
          <a:xfrm>
            <a:off x="789469" y="1474991"/>
            <a:ext cx="7751928" cy="3581400"/>
          </a:xfrm>
        </p:spPr>
        <p:txBody>
          <a:bodyPr/>
          <a:lstStyle/>
          <a:p>
            <a:pPr>
              <a:spcBef>
                <a:spcPts val="0"/>
              </a:spcBef>
              <a:spcAft>
                <a:spcPts val="1800"/>
              </a:spcAft>
              <a:tabLst>
                <a:tab pos="3144838" algn="l"/>
              </a:tabLst>
            </a:pPr>
            <a:r>
              <a:rPr lang="en-US" sz="2400" dirty="0" smtClean="0"/>
              <a:t>Only list activities directly related to your program clientele. </a:t>
            </a:r>
          </a:p>
          <a:p>
            <a:pPr>
              <a:spcBef>
                <a:spcPts val="0"/>
              </a:spcBef>
              <a:spcAft>
                <a:spcPts val="1800"/>
              </a:spcAft>
              <a:tabLst>
                <a:tab pos="3144838" algn="l"/>
              </a:tabLst>
            </a:pPr>
            <a:r>
              <a:rPr lang="en-US" sz="2400" dirty="0" smtClean="0"/>
              <a:t>List activities for non-clientele groups (e.g. students, foreign visitors, scientific colleagues) in Professional Competence or University and Public Service sections.</a:t>
            </a:r>
          </a:p>
          <a:p>
            <a:pPr>
              <a:spcBef>
                <a:spcPts val="0"/>
              </a:spcBef>
              <a:spcAft>
                <a:spcPts val="1800"/>
              </a:spcAft>
              <a:tabLst>
                <a:tab pos="3144838" algn="l"/>
              </a:tabLst>
            </a:pPr>
            <a:r>
              <a:rPr lang="en-US" sz="2400" dirty="0" smtClean="0"/>
              <a:t>Format examples appear in E-Book.</a:t>
            </a:r>
          </a:p>
          <a:p>
            <a:pPr eaLnBrk="1" hangingPunct="1">
              <a:buFont typeface="Wingdings" pitchFamily="2" charset="2"/>
              <a:buChar char="Ø"/>
              <a:tabLst>
                <a:tab pos="3144838" algn="l"/>
              </a:tabLst>
            </a:pPr>
            <a:endParaRPr lang="en-US" dirty="0" smtClean="0"/>
          </a:p>
        </p:txBody>
      </p:sp>
    </p:spTree>
    <p:extLst>
      <p:ext uri="{BB962C8B-B14F-4D97-AF65-F5344CB8AC3E}">
        <p14:creationId xmlns:p14="http://schemas.microsoft.com/office/powerpoint/2010/main" val="136523801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900752" y="176162"/>
            <a:ext cx="7369791" cy="1143000"/>
          </a:xfrm>
        </p:spPr>
        <p:txBody>
          <a:bodyPr/>
          <a:lstStyle/>
          <a:p>
            <a:r>
              <a:rPr lang="en-US" sz="3200" dirty="0" smtClean="0">
                <a:solidFill>
                  <a:schemeClr val="accent1">
                    <a:lumMod val="75000"/>
                  </a:schemeClr>
                </a:solidFill>
              </a:rPr>
              <a:t> Goals for Coming Year</a:t>
            </a:r>
            <a:br>
              <a:rPr lang="en-US" sz="3200" dirty="0" smtClean="0">
                <a:solidFill>
                  <a:schemeClr val="accent1">
                    <a:lumMod val="75000"/>
                  </a:schemeClr>
                </a:solidFill>
              </a:rPr>
            </a:br>
            <a:r>
              <a:rPr lang="en-US" sz="2400" dirty="0" smtClean="0">
                <a:solidFill>
                  <a:schemeClr val="accent1">
                    <a:lumMod val="75000"/>
                  </a:schemeClr>
                </a:solidFill>
              </a:rPr>
              <a:t>(October 1, 2017 – September 30, 2018)</a:t>
            </a:r>
          </a:p>
        </p:txBody>
      </p:sp>
      <p:sp>
        <p:nvSpPr>
          <p:cNvPr id="55299" name="Content Placeholder 2"/>
          <p:cNvSpPr>
            <a:spLocks noGrp="1"/>
          </p:cNvSpPr>
          <p:nvPr>
            <p:ph idx="1"/>
          </p:nvPr>
        </p:nvSpPr>
        <p:spPr>
          <a:xfrm>
            <a:off x="802276" y="1473588"/>
            <a:ext cx="7369791" cy="3816350"/>
          </a:xfrm>
        </p:spPr>
        <p:txBody>
          <a:bodyPr/>
          <a:lstStyle/>
          <a:p>
            <a:pPr>
              <a:spcBef>
                <a:spcPts val="0"/>
              </a:spcBef>
              <a:spcAft>
                <a:spcPts val="1800"/>
              </a:spcAft>
            </a:pPr>
            <a:r>
              <a:rPr lang="en-US" sz="2400" dirty="0" smtClean="0"/>
              <a:t>Projects you intend to accomplish in the coming year</a:t>
            </a:r>
          </a:p>
          <a:p>
            <a:pPr>
              <a:spcBef>
                <a:spcPts val="0"/>
              </a:spcBef>
              <a:spcAft>
                <a:spcPts val="1800"/>
              </a:spcAft>
            </a:pPr>
            <a:r>
              <a:rPr lang="en-US" sz="2400" dirty="0" smtClean="0"/>
              <a:t>Anticipated collaborators </a:t>
            </a:r>
          </a:p>
          <a:p>
            <a:pPr>
              <a:spcBef>
                <a:spcPts val="0"/>
              </a:spcBef>
              <a:spcAft>
                <a:spcPts val="1800"/>
              </a:spcAft>
            </a:pPr>
            <a:r>
              <a:rPr lang="en-US" sz="2400" dirty="0" smtClean="0"/>
              <a:t>Anticipated outcomes in each criteria area, including specific AA goals.</a:t>
            </a:r>
          </a:p>
          <a:p>
            <a:pPr>
              <a:spcBef>
                <a:spcPts val="0"/>
              </a:spcBef>
              <a:spcAft>
                <a:spcPts val="1800"/>
              </a:spcAft>
            </a:pPr>
            <a:r>
              <a:rPr lang="en-US" sz="2400" dirty="0" smtClean="0"/>
              <a:t>What needs to be accomplished to advance?</a:t>
            </a:r>
          </a:p>
          <a:p>
            <a:pPr>
              <a:spcBef>
                <a:spcPts val="0"/>
              </a:spcBef>
              <a:spcAft>
                <a:spcPts val="1800"/>
              </a:spcAft>
            </a:pPr>
            <a:r>
              <a:rPr lang="en-US" sz="2400" dirty="0" smtClean="0"/>
              <a:t>What barriers to you face that would impede your progress?</a:t>
            </a:r>
          </a:p>
          <a:p>
            <a:endParaRPr lang="en-US" dirty="0" smtClean="0"/>
          </a:p>
        </p:txBody>
      </p:sp>
    </p:spTree>
    <p:extLst>
      <p:ext uri="{BB962C8B-B14F-4D97-AF65-F5344CB8AC3E}">
        <p14:creationId xmlns:p14="http://schemas.microsoft.com/office/powerpoint/2010/main" val="224697035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ea typeface="ＭＳ Ｐゴシック" pitchFamily="-111" charset="-128"/>
            </a:endParaRPr>
          </a:p>
        </p:txBody>
      </p:sp>
      <p:sp>
        <p:nvSpPr>
          <p:cNvPr id="239618" name="Rectangle 2"/>
          <p:cNvSpPr>
            <a:spLocks noGrp="1" noChangeArrowheads="1"/>
          </p:cNvSpPr>
          <p:nvPr>
            <p:ph type="title" idx="4294967295"/>
          </p:nvPr>
        </p:nvSpPr>
        <p:spPr>
          <a:xfrm>
            <a:off x="901504" y="121916"/>
            <a:ext cx="7376160" cy="838200"/>
          </a:xfrm>
        </p:spPr>
        <p:txBody>
          <a:bodyPr rtlCol="0">
            <a:normAutofit/>
          </a:bodyPr>
          <a:lstStyle/>
          <a:p>
            <a:pPr eaLnBrk="1" fontAlgn="auto" hangingPunct="1">
              <a:spcAft>
                <a:spcPts val="0"/>
              </a:spcAft>
              <a:defRPr/>
            </a:pPr>
            <a:r>
              <a:rPr lang="en-US" sz="3600" dirty="0" smtClean="0">
                <a:solidFill>
                  <a:schemeClr val="accent1">
                    <a:lumMod val="75000"/>
                  </a:schemeClr>
                </a:solidFill>
              </a:rPr>
              <a:t>Publication Examples</a:t>
            </a:r>
            <a:endParaRPr lang="en-US" sz="3600" dirty="0" smtClean="0">
              <a:solidFill>
                <a:srgbClr val="FF6600"/>
              </a:solidFill>
            </a:endParaRPr>
          </a:p>
        </p:txBody>
      </p:sp>
      <p:sp>
        <p:nvSpPr>
          <p:cNvPr id="61444" name="Rectangle 3"/>
          <p:cNvSpPr>
            <a:spLocks noGrp="1" noChangeArrowheads="1"/>
          </p:cNvSpPr>
          <p:nvPr>
            <p:ph type="body" idx="4294967295"/>
          </p:nvPr>
        </p:nvSpPr>
        <p:spPr>
          <a:xfrm>
            <a:off x="329296" y="854723"/>
            <a:ext cx="8561315" cy="4290391"/>
          </a:xfrm>
        </p:spPr>
        <p:txBody>
          <a:bodyPr/>
          <a:lstStyle/>
          <a:p>
            <a:pPr eaLnBrk="1" hangingPunct="1">
              <a:spcBef>
                <a:spcPts val="0"/>
              </a:spcBef>
              <a:spcAft>
                <a:spcPts val="1800"/>
              </a:spcAft>
              <a:buFont typeface="Wingdings" pitchFamily="2" charset="2"/>
              <a:buNone/>
            </a:pPr>
            <a:r>
              <a:rPr lang="en-US" sz="2400" dirty="0" smtClean="0"/>
              <a:t>Required for: </a:t>
            </a:r>
          </a:p>
          <a:p>
            <a:pPr lvl="1">
              <a:spcBef>
                <a:spcPts val="0"/>
              </a:spcBef>
              <a:spcAft>
                <a:spcPts val="1800"/>
              </a:spcAft>
              <a:buClr>
                <a:schemeClr val="tx1"/>
              </a:buClr>
              <a:buFont typeface="Arial" panose="020B0604020202020204" pitchFamily="34" charset="0"/>
              <a:buChar char="•"/>
            </a:pPr>
            <a:r>
              <a:rPr lang="en-US" sz="2400" dirty="0" smtClean="0"/>
              <a:t>Promotions</a:t>
            </a:r>
          </a:p>
          <a:p>
            <a:pPr lvl="1">
              <a:spcBef>
                <a:spcPts val="0"/>
              </a:spcBef>
              <a:spcAft>
                <a:spcPts val="1800"/>
              </a:spcAft>
              <a:buFont typeface="Arial" panose="020B0604020202020204" pitchFamily="34" charset="0"/>
              <a:buChar char="•"/>
            </a:pPr>
            <a:r>
              <a:rPr lang="en-US" sz="2400" dirty="0" smtClean="0"/>
              <a:t>Accelerations</a:t>
            </a:r>
          </a:p>
          <a:p>
            <a:pPr lvl="1">
              <a:spcBef>
                <a:spcPts val="0"/>
              </a:spcBef>
              <a:spcAft>
                <a:spcPts val="1800"/>
              </a:spcAft>
              <a:buFont typeface="Arial" panose="020B0604020202020204" pitchFamily="34" charset="0"/>
              <a:buChar char="•"/>
            </a:pPr>
            <a:r>
              <a:rPr lang="en-US" sz="2400" b="1" dirty="0" smtClean="0">
                <a:solidFill>
                  <a:srgbClr val="2B2EA5"/>
                </a:solidFill>
              </a:rPr>
              <a:t>Upper Level Merits (FT VII – IX, Above Scale)</a:t>
            </a:r>
          </a:p>
          <a:p>
            <a:pPr marL="0" indent="0">
              <a:spcBef>
                <a:spcPts val="0"/>
              </a:spcBef>
              <a:spcAft>
                <a:spcPts val="1800"/>
              </a:spcAft>
              <a:buNone/>
            </a:pPr>
            <a:r>
              <a:rPr lang="en-US" sz="2400" dirty="0" smtClean="0"/>
              <a:t>Choose </a:t>
            </a:r>
            <a:r>
              <a:rPr lang="en-US" sz="2400" b="1" dirty="0" smtClean="0">
                <a:solidFill>
                  <a:srgbClr val="2B2EA5"/>
                </a:solidFill>
              </a:rPr>
              <a:t>3</a:t>
            </a:r>
            <a:r>
              <a:rPr lang="en-US" sz="2400" dirty="0" smtClean="0"/>
              <a:t> that best represent your work </a:t>
            </a:r>
          </a:p>
          <a:p>
            <a:pPr lvl="1">
              <a:spcBef>
                <a:spcPts val="0"/>
              </a:spcBef>
              <a:spcAft>
                <a:spcPts val="1800"/>
              </a:spcAft>
              <a:buFont typeface="Arial" panose="020B0604020202020204" pitchFamily="34" charset="0"/>
              <a:buChar char="•"/>
            </a:pPr>
            <a:r>
              <a:rPr lang="en-US" sz="2400" dirty="0" smtClean="0"/>
              <a:t>Describe all 3 on a single page preceding the examples (summary)</a:t>
            </a:r>
          </a:p>
          <a:p>
            <a:pPr lvl="1">
              <a:spcBef>
                <a:spcPts val="0"/>
              </a:spcBef>
              <a:spcAft>
                <a:spcPts val="1800"/>
              </a:spcAft>
              <a:buFont typeface="Arial" panose="020B0604020202020204" pitchFamily="34" charset="0"/>
              <a:buChar char="•"/>
            </a:pPr>
            <a:r>
              <a:rPr lang="en-US" sz="2400" dirty="0" smtClean="0"/>
              <a:t>You may use a link to your publication, but make sure the link is live or you may not receive credit for it.</a:t>
            </a:r>
          </a:p>
        </p:txBody>
      </p:sp>
    </p:spTree>
    <p:extLst>
      <p:ext uri="{BB962C8B-B14F-4D97-AF65-F5344CB8AC3E}">
        <p14:creationId xmlns:p14="http://schemas.microsoft.com/office/powerpoint/2010/main" val="2133671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941695" y="-34823"/>
            <a:ext cx="7257425" cy="1143000"/>
          </a:xfrm>
        </p:spPr>
        <p:txBody>
          <a:bodyPr/>
          <a:lstStyle/>
          <a:p>
            <a:pPr eaLnBrk="1" hangingPunct="1"/>
            <a:r>
              <a:rPr lang="en-US" sz="3600" dirty="0">
                <a:solidFill>
                  <a:schemeClr val="tx2"/>
                </a:solidFill>
                <a:ea typeface="ＭＳ Ｐゴシック"/>
                <a:cs typeface="ＭＳ Ｐゴシック"/>
              </a:rPr>
              <a:t>Outcomes</a:t>
            </a:r>
          </a:p>
        </p:txBody>
      </p:sp>
      <p:sp>
        <p:nvSpPr>
          <p:cNvPr id="10243" name="Rectangle 3"/>
          <p:cNvSpPr>
            <a:spLocks noGrp="1" noChangeArrowheads="1"/>
          </p:cNvSpPr>
          <p:nvPr>
            <p:ph type="body" idx="4294967295"/>
          </p:nvPr>
        </p:nvSpPr>
        <p:spPr>
          <a:xfrm>
            <a:off x="784044" y="1063650"/>
            <a:ext cx="7391400" cy="4150739"/>
          </a:xfrm>
        </p:spPr>
        <p:txBody>
          <a:bodyPr/>
          <a:lstStyle/>
          <a:p>
            <a:pPr eaLnBrk="1" hangingPunct="1">
              <a:lnSpc>
                <a:spcPct val="150000"/>
              </a:lnSpc>
            </a:pPr>
            <a:r>
              <a:rPr lang="en-US" sz="2800" dirty="0" smtClean="0"/>
              <a:t>Increased knowledge of procedures.</a:t>
            </a:r>
          </a:p>
          <a:p>
            <a:pPr eaLnBrk="1" hangingPunct="1"/>
            <a:r>
              <a:rPr lang="en-US" sz="2800" dirty="0" smtClean="0"/>
              <a:t>Understanding of the thematic PR format and required elements for </a:t>
            </a:r>
            <a:r>
              <a:rPr lang="en-US" sz="2800" dirty="0" smtClean="0">
                <a:solidFill>
                  <a:srgbClr val="0914FF"/>
                </a:solidFill>
              </a:rPr>
              <a:t>Upper Level Merit</a:t>
            </a:r>
            <a:r>
              <a:rPr lang="en-US" sz="2800" dirty="0" smtClean="0"/>
              <a:t>.</a:t>
            </a:r>
          </a:p>
          <a:p>
            <a:pPr eaLnBrk="1" hangingPunct="1"/>
            <a:r>
              <a:rPr lang="en-US" sz="2800" dirty="0" smtClean="0"/>
              <a:t>Increased knowledge of how to develop a well written PR.</a:t>
            </a:r>
          </a:p>
          <a:p>
            <a:pPr eaLnBrk="1" hangingPunct="1"/>
            <a:r>
              <a:rPr lang="en-US" sz="2800" dirty="0" smtClean="0"/>
              <a:t> Answers to your PR questions. </a:t>
            </a:r>
          </a:p>
        </p:txBody>
      </p:sp>
    </p:spTree>
    <p:extLst>
      <p:ext uri="{BB962C8B-B14F-4D97-AF65-F5344CB8AC3E}">
        <p14:creationId xmlns:p14="http://schemas.microsoft.com/office/powerpoint/2010/main" val="21511320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ea typeface="ＭＳ Ｐゴシック" pitchFamily="-111" charset="-128"/>
            </a:endParaRPr>
          </a:p>
        </p:txBody>
      </p:sp>
      <p:sp>
        <p:nvSpPr>
          <p:cNvPr id="240642" name="Rectangle 2"/>
          <p:cNvSpPr>
            <a:spLocks noGrp="1" noChangeArrowheads="1"/>
          </p:cNvSpPr>
          <p:nvPr>
            <p:ph type="title" idx="4294967295"/>
          </p:nvPr>
        </p:nvSpPr>
        <p:spPr>
          <a:xfrm>
            <a:off x="859809" y="549390"/>
            <a:ext cx="7315200" cy="563563"/>
          </a:xfrm>
        </p:spPr>
        <p:txBody>
          <a:bodyPr rtlCol="0">
            <a:noAutofit/>
          </a:bodyPr>
          <a:lstStyle/>
          <a:p>
            <a:pPr eaLnBrk="1" fontAlgn="auto" hangingPunct="1">
              <a:spcAft>
                <a:spcPts val="0"/>
              </a:spcAft>
              <a:defRPr/>
            </a:pPr>
            <a:r>
              <a:rPr lang="en-US" sz="3300" dirty="0" smtClean="0"/>
              <a:t> </a:t>
            </a:r>
            <a:r>
              <a:rPr lang="en-US" sz="3300" dirty="0" smtClean="0">
                <a:solidFill>
                  <a:schemeClr val="accent1">
                    <a:lumMod val="75000"/>
                  </a:schemeClr>
                </a:solidFill>
              </a:rPr>
              <a:t>Confidential</a:t>
            </a:r>
            <a:r>
              <a:rPr lang="en-US" sz="3300" dirty="0" smtClean="0"/>
              <a:t> </a:t>
            </a:r>
            <a:r>
              <a:rPr lang="en-US" sz="3300" dirty="0" smtClean="0">
                <a:solidFill>
                  <a:schemeClr val="accent1">
                    <a:lumMod val="75000"/>
                  </a:schemeClr>
                </a:solidFill>
              </a:rPr>
              <a:t>Letters of Evaluation</a:t>
            </a:r>
            <a:r>
              <a:rPr lang="en-US" sz="3600" dirty="0" smtClean="0"/>
              <a:t/>
            </a:r>
            <a:br>
              <a:rPr lang="en-US" sz="3600" dirty="0" smtClean="0"/>
            </a:br>
            <a:endParaRPr lang="en-US" sz="3600" dirty="0" smtClean="0">
              <a:solidFill>
                <a:srgbClr val="FF6600"/>
              </a:solidFill>
            </a:endParaRPr>
          </a:p>
        </p:txBody>
      </p:sp>
      <p:sp>
        <p:nvSpPr>
          <p:cNvPr id="240643" name="Rectangle 3"/>
          <p:cNvSpPr>
            <a:spLocks noGrp="1" noChangeArrowheads="1"/>
          </p:cNvSpPr>
          <p:nvPr>
            <p:ph type="body" sz="half" idx="4294967295"/>
          </p:nvPr>
        </p:nvSpPr>
        <p:spPr>
          <a:xfrm>
            <a:off x="789469" y="934825"/>
            <a:ext cx="7981666" cy="4663440"/>
          </a:xfrm>
        </p:spPr>
        <p:txBody>
          <a:bodyPr rtlCol="0">
            <a:noAutofit/>
          </a:bodyPr>
          <a:lstStyle/>
          <a:p>
            <a:pPr eaLnBrk="1" fontAlgn="auto" hangingPunct="1">
              <a:spcBef>
                <a:spcPts val="0"/>
              </a:spcBef>
              <a:spcAft>
                <a:spcPts val="600"/>
              </a:spcAft>
              <a:defRPr/>
            </a:pPr>
            <a:r>
              <a:rPr lang="en-US" sz="2000" dirty="0" smtClean="0"/>
              <a:t>Needed for: </a:t>
            </a:r>
          </a:p>
          <a:p>
            <a:pPr lvl="1" eaLnBrk="1" fontAlgn="auto" hangingPunct="1">
              <a:spcBef>
                <a:spcPts val="0"/>
              </a:spcBef>
              <a:spcAft>
                <a:spcPts val="0"/>
              </a:spcAft>
              <a:buFont typeface="Arial" pitchFamily="34" charset="0"/>
              <a:buChar char="•"/>
              <a:defRPr/>
            </a:pPr>
            <a:r>
              <a:rPr lang="en-US" sz="2000" dirty="0" smtClean="0">
                <a:ea typeface="ＭＳ Ｐゴシック" pitchFamily="-111" charset="-128"/>
              </a:rPr>
              <a:t>Definite Term to Indefinite Status</a:t>
            </a:r>
          </a:p>
          <a:p>
            <a:pPr lvl="1" eaLnBrk="1" fontAlgn="auto" hangingPunct="1">
              <a:spcBef>
                <a:spcPts val="0"/>
              </a:spcBef>
              <a:spcAft>
                <a:spcPts val="0"/>
              </a:spcAft>
              <a:buFont typeface="Arial" pitchFamily="34" charset="0"/>
              <a:buChar char="•"/>
              <a:defRPr/>
            </a:pPr>
            <a:r>
              <a:rPr lang="en-US" sz="2000" dirty="0" smtClean="0">
                <a:ea typeface="ＭＳ Ｐゴシック" pitchFamily="-111" charset="-128"/>
              </a:rPr>
              <a:t>Promotions</a:t>
            </a:r>
          </a:p>
          <a:p>
            <a:pPr lvl="1" eaLnBrk="1" fontAlgn="auto" hangingPunct="1">
              <a:spcBef>
                <a:spcPts val="0"/>
              </a:spcBef>
              <a:spcAft>
                <a:spcPts val="0"/>
              </a:spcAft>
              <a:buFont typeface="Arial" pitchFamily="34" charset="0"/>
              <a:buChar char="•"/>
              <a:defRPr/>
            </a:pPr>
            <a:r>
              <a:rPr lang="en-US" sz="2000" dirty="0" smtClean="0">
                <a:ea typeface="ＭＳ Ｐゴシック" pitchFamily="-111" charset="-128"/>
              </a:rPr>
              <a:t>Accelerations</a:t>
            </a:r>
          </a:p>
          <a:p>
            <a:pPr lvl="1" eaLnBrk="1" fontAlgn="auto" hangingPunct="1">
              <a:spcBef>
                <a:spcPts val="0"/>
              </a:spcBef>
              <a:spcAft>
                <a:spcPts val="0"/>
              </a:spcAft>
              <a:buFont typeface="Arial" pitchFamily="34" charset="0"/>
              <a:buChar char="•"/>
              <a:defRPr/>
            </a:pPr>
            <a:r>
              <a:rPr lang="en-US" sz="2000" b="1" dirty="0" smtClean="0">
                <a:solidFill>
                  <a:srgbClr val="2B2EA5"/>
                </a:solidFill>
                <a:ea typeface="ＭＳ Ｐゴシック" pitchFamily="-111" charset="-128"/>
              </a:rPr>
              <a:t>Merits CE Advisor FT VII to FT Above Scale</a:t>
            </a:r>
          </a:p>
          <a:p>
            <a:pPr eaLnBrk="1" fontAlgn="auto" hangingPunct="1">
              <a:spcBef>
                <a:spcPts val="0"/>
              </a:spcBef>
              <a:spcAft>
                <a:spcPts val="600"/>
              </a:spcAft>
              <a:defRPr/>
            </a:pPr>
            <a:r>
              <a:rPr lang="en-US" sz="2000" dirty="0" smtClean="0"/>
              <a:t>Candidate provides names of up to 6 references; may also give names of those not suitable to serve as reference.  Recommend that you seek both internal and external references who understand your program. Names must be entered by candidates online prior to </a:t>
            </a:r>
            <a:r>
              <a:rPr lang="en-US" sz="2000" b="1" dirty="0" smtClean="0"/>
              <a:t>January 16</a:t>
            </a:r>
            <a:r>
              <a:rPr lang="en-US" sz="2000" b="1" baseline="30000" dirty="0" smtClean="0"/>
              <a:t>th</a:t>
            </a:r>
            <a:r>
              <a:rPr lang="en-US" sz="2000" dirty="0" smtClean="0"/>
              <a:t>.</a:t>
            </a:r>
          </a:p>
          <a:p>
            <a:pPr eaLnBrk="1" fontAlgn="auto" hangingPunct="1">
              <a:spcBef>
                <a:spcPts val="0"/>
              </a:spcBef>
              <a:spcAft>
                <a:spcPts val="600"/>
              </a:spcAft>
              <a:defRPr/>
            </a:pPr>
            <a:r>
              <a:rPr lang="en-US" sz="2000" dirty="0" smtClean="0"/>
              <a:t>Supervisor uses these and may add ones of their own. </a:t>
            </a:r>
          </a:p>
          <a:p>
            <a:pPr eaLnBrk="1" fontAlgn="auto" hangingPunct="1">
              <a:spcBef>
                <a:spcPts val="0"/>
              </a:spcBef>
              <a:spcAft>
                <a:spcPts val="600"/>
              </a:spcAft>
              <a:defRPr/>
            </a:pPr>
            <a:r>
              <a:rPr lang="en-US" sz="2000" dirty="0" smtClean="0"/>
              <a:t>All letters received are included with dossier.</a:t>
            </a:r>
          </a:p>
          <a:p>
            <a:pPr eaLnBrk="1" fontAlgn="auto" hangingPunct="1">
              <a:spcBef>
                <a:spcPts val="0"/>
              </a:spcBef>
              <a:spcAft>
                <a:spcPts val="600"/>
              </a:spcAft>
              <a:defRPr/>
            </a:pPr>
            <a:r>
              <a:rPr lang="en-US" sz="2000" dirty="0" smtClean="0"/>
              <a:t>Candidates will not see the letters.</a:t>
            </a:r>
          </a:p>
          <a:p>
            <a:pPr eaLnBrk="1" fontAlgn="auto" hangingPunct="1">
              <a:spcBef>
                <a:spcPts val="0"/>
              </a:spcBef>
              <a:spcAft>
                <a:spcPts val="600"/>
              </a:spcAft>
              <a:defRPr/>
            </a:pPr>
            <a:r>
              <a:rPr lang="en-US" sz="2000" dirty="0" smtClean="0"/>
              <a:t>Supervisors will send out requests for letters of evaluations after </a:t>
            </a:r>
            <a:r>
              <a:rPr lang="en-US" sz="2000" b="1" dirty="0" smtClean="0"/>
              <a:t>January 16th</a:t>
            </a:r>
            <a:r>
              <a:rPr lang="en-US" sz="2000" dirty="0" smtClean="0"/>
              <a:t>.</a:t>
            </a:r>
          </a:p>
          <a:p>
            <a:pPr lvl="1" eaLnBrk="1" fontAlgn="auto" hangingPunct="1">
              <a:spcAft>
                <a:spcPts val="600"/>
              </a:spcAft>
              <a:buFont typeface="Wingdings" pitchFamily="2" charset="2"/>
              <a:buNone/>
              <a:defRPr/>
            </a:pPr>
            <a:endParaRPr lang="en-US" sz="2000" dirty="0" smtClean="0"/>
          </a:p>
          <a:p>
            <a:pPr lvl="1" eaLnBrk="1" fontAlgn="auto" hangingPunct="1">
              <a:spcAft>
                <a:spcPts val="600"/>
              </a:spcAft>
              <a:buFont typeface="Wingdings" pitchFamily="2" charset="2"/>
              <a:buChar char="Ø"/>
              <a:defRPr/>
            </a:pPr>
            <a:endParaRPr lang="en-US" sz="2000" dirty="0" smtClean="0"/>
          </a:p>
        </p:txBody>
      </p:sp>
    </p:spTree>
    <p:extLst>
      <p:ext uri="{BB962C8B-B14F-4D97-AF65-F5344CB8AC3E}">
        <p14:creationId xmlns:p14="http://schemas.microsoft.com/office/powerpoint/2010/main" val="355779403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ea typeface="ＭＳ Ｐゴシック" pitchFamily="-111" charset="-128"/>
            </a:endParaRPr>
          </a:p>
        </p:txBody>
      </p:sp>
      <p:sp>
        <p:nvSpPr>
          <p:cNvPr id="240642" name="Rectangle 2"/>
          <p:cNvSpPr>
            <a:spLocks noGrp="1" noChangeArrowheads="1"/>
          </p:cNvSpPr>
          <p:nvPr>
            <p:ph type="title" idx="4294967295"/>
          </p:nvPr>
        </p:nvSpPr>
        <p:spPr>
          <a:xfrm>
            <a:off x="975359" y="620898"/>
            <a:ext cx="7199649" cy="563563"/>
          </a:xfrm>
        </p:spPr>
        <p:txBody>
          <a:bodyPr rtlCol="0">
            <a:normAutofit fontScale="90000"/>
          </a:bodyPr>
          <a:lstStyle/>
          <a:p>
            <a:pPr eaLnBrk="1" fontAlgn="auto" hangingPunct="1">
              <a:spcAft>
                <a:spcPts val="0"/>
              </a:spcAft>
              <a:defRPr/>
            </a:pPr>
            <a:r>
              <a:rPr lang="en-US" sz="5400" dirty="0" smtClean="0"/>
              <a:t> </a:t>
            </a:r>
            <a:r>
              <a:rPr lang="en-US" sz="3700" dirty="0" smtClean="0">
                <a:solidFill>
                  <a:schemeClr val="accent1">
                    <a:lumMod val="75000"/>
                  </a:schemeClr>
                </a:solidFill>
              </a:rPr>
              <a:t>Confidential Letters of Evaluation</a:t>
            </a:r>
            <a:r>
              <a:rPr lang="en-US" sz="3600" dirty="0" smtClean="0">
                <a:solidFill>
                  <a:schemeClr val="accent1">
                    <a:lumMod val="75000"/>
                  </a:schemeClr>
                </a:solidFill>
              </a:rPr>
              <a:t> </a:t>
            </a:r>
            <a:r>
              <a:rPr lang="en-US" sz="2700" dirty="0" smtClean="0">
                <a:solidFill>
                  <a:schemeClr val="accent1">
                    <a:lumMod val="75000"/>
                  </a:schemeClr>
                </a:solidFill>
              </a:rPr>
              <a:t>(continued)</a:t>
            </a:r>
            <a:r>
              <a:rPr lang="en-US" sz="3100" dirty="0" smtClean="0"/>
              <a:t/>
            </a:r>
            <a:br>
              <a:rPr lang="en-US" sz="3100" dirty="0" smtClean="0"/>
            </a:br>
            <a:endParaRPr lang="en-US" sz="3100" dirty="0" smtClean="0">
              <a:solidFill>
                <a:srgbClr val="FF6600"/>
              </a:solidFill>
            </a:endParaRPr>
          </a:p>
        </p:txBody>
      </p:sp>
      <p:sp>
        <p:nvSpPr>
          <p:cNvPr id="240643" name="Rectangle 3"/>
          <p:cNvSpPr>
            <a:spLocks noGrp="1" noChangeArrowheads="1"/>
          </p:cNvSpPr>
          <p:nvPr>
            <p:ph type="body" sz="half" idx="4294967295"/>
          </p:nvPr>
        </p:nvSpPr>
        <p:spPr>
          <a:xfrm>
            <a:off x="764275" y="1274439"/>
            <a:ext cx="8077200" cy="4191000"/>
          </a:xfrm>
        </p:spPr>
        <p:txBody>
          <a:bodyPr rtlCol="0">
            <a:normAutofit/>
          </a:bodyPr>
          <a:lstStyle/>
          <a:p>
            <a:pPr fontAlgn="auto">
              <a:spcBef>
                <a:spcPts val="0"/>
              </a:spcBef>
              <a:spcAft>
                <a:spcPts val="1200"/>
              </a:spcAft>
              <a:defRPr/>
            </a:pPr>
            <a:r>
              <a:rPr lang="en-US" sz="2400" dirty="0" smtClean="0"/>
              <a:t>Select people to write confidential letters of evaluation who can truly evaluate your program.</a:t>
            </a:r>
            <a:endParaRPr lang="en-US" sz="2000" dirty="0" smtClean="0">
              <a:ea typeface="ＭＳ Ｐゴシック" pitchFamily="-111" charset="-128"/>
            </a:endParaRPr>
          </a:p>
          <a:p>
            <a:pPr fontAlgn="auto">
              <a:spcBef>
                <a:spcPts val="0"/>
              </a:spcBef>
              <a:spcAft>
                <a:spcPts val="1200"/>
              </a:spcAft>
              <a:defRPr/>
            </a:pPr>
            <a:r>
              <a:rPr lang="en-US" sz="2400" u="sng" dirty="0" smtClean="0"/>
              <a:t>You</a:t>
            </a:r>
            <a:r>
              <a:rPr lang="en-US" sz="2400" dirty="0" smtClean="0"/>
              <a:t> are responsible for providing your program information to the evaluators.</a:t>
            </a:r>
            <a:endParaRPr lang="en-US" sz="2400" u="sng" dirty="0" smtClean="0"/>
          </a:p>
          <a:p>
            <a:pPr fontAlgn="auto">
              <a:spcBef>
                <a:spcPts val="0"/>
              </a:spcBef>
              <a:spcAft>
                <a:spcPts val="1200"/>
              </a:spcAft>
              <a:defRPr/>
            </a:pPr>
            <a:r>
              <a:rPr lang="en-US" sz="2400" dirty="0" smtClean="0"/>
              <a:t>IF, the CD/Supervisor add names, it is </a:t>
            </a:r>
            <a:r>
              <a:rPr lang="en-US" sz="2400" u="sng" dirty="0" smtClean="0"/>
              <a:t>their</a:t>
            </a:r>
            <a:r>
              <a:rPr lang="en-US" sz="2400" dirty="0" smtClean="0"/>
              <a:t> responsibility to share the candidates PR or other materials for review with the requested evaluator.</a:t>
            </a:r>
            <a:endParaRPr lang="en-US" sz="2400" u="sng" dirty="0" smtClean="0"/>
          </a:p>
          <a:p>
            <a:pPr fontAlgn="auto">
              <a:spcBef>
                <a:spcPts val="0"/>
              </a:spcBef>
              <a:spcAft>
                <a:spcPts val="1200"/>
              </a:spcAft>
              <a:defRPr/>
            </a:pPr>
            <a:r>
              <a:rPr lang="en-US" sz="2400" dirty="0" smtClean="0"/>
              <a:t>The CD/Supervisor writes review after letters from other evaluators are received.</a:t>
            </a:r>
          </a:p>
          <a:p>
            <a:pPr lvl="1" eaLnBrk="1" fontAlgn="auto" hangingPunct="1">
              <a:lnSpc>
                <a:spcPct val="90000"/>
              </a:lnSpc>
              <a:spcAft>
                <a:spcPts val="0"/>
              </a:spcAft>
              <a:buFont typeface="Wingdings" pitchFamily="2" charset="2"/>
              <a:buNone/>
              <a:defRPr/>
            </a:pPr>
            <a:endParaRPr lang="en-US" sz="2000" dirty="0" smtClean="0"/>
          </a:p>
          <a:p>
            <a:pPr lvl="1" eaLnBrk="1" fontAlgn="auto" hangingPunct="1">
              <a:lnSpc>
                <a:spcPct val="90000"/>
              </a:lnSpc>
              <a:spcAft>
                <a:spcPts val="0"/>
              </a:spcAft>
              <a:buFont typeface="Wingdings" pitchFamily="2" charset="2"/>
              <a:buChar char="Ø"/>
              <a:defRPr/>
            </a:pPr>
            <a:endParaRPr lang="en-US" sz="2000" dirty="0" smtClean="0"/>
          </a:p>
        </p:txBody>
      </p:sp>
    </p:spTree>
    <p:extLst>
      <p:ext uri="{BB962C8B-B14F-4D97-AF65-F5344CB8AC3E}">
        <p14:creationId xmlns:p14="http://schemas.microsoft.com/office/powerpoint/2010/main" val="195157621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2925" y="220275"/>
            <a:ext cx="8229600" cy="653410"/>
          </a:xfrm>
        </p:spPr>
        <p:txBody>
          <a:bodyPr/>
          <a:lstStyle/>
          <a:p>
            <a:r>
              <a:rPr lang="en-US" sz="3200" dirty="0" smtClean="0">
                <a:solidFill>
                  <a:schemeClr val="accent1">
                    <a:lumMod val="75000"/>
                  </a:schemeClr>
                </a:solidFill>
              </a:rPr>
              <a:t>Reminders for Confidential Letters </a:t>
            </a:r>
            <a:r>
              <a:rPr lang="en-US" sz="3200" dirty="0">
                <a:solidFill>
                  <a:schemeClr val="accent1">
                    <a:lumMod val="75000"/>
                  </a:schemeClr>
                </a:solidFill>
              </a:rPr>
              <a:t>of </a:t>
            </a:r>
            <a:r>
              <a:rPr lang="en-US" sz="3200" dirty="0" smtClean="0">
                <a:solidFill>
                  <a:schemeClr val="accent1">
                    <a:lumMod val="75000"/>
                  </a:schemeClr>
                </a:solidFill>
              </a:rPr>
              <a:t>Evaluation</a:t>
            </a:r>
            <a:endParaRPr lang="en-US" dirty="0">
              <a:solidFill>
                <a:schemeClr val="accent1">
                  <a:lumMod val="75000"/>
                </a:schemeClr>
              </a:solidFill>
            </a:endParaRPr>
          </a:p>
        </p:txBody>
      </p:sp>
      <p:sp>
        <p:nvSpPr>
          <p:cNvPr id="3" name="Content Placeholder 2"/>
          <p:cNvSpPr>
            <a:spLocks noGrp="1"/>
          </p:cNvSpPr>
          <p:nvPr>
            <p:ph idx="1"/>
          </p:nvPr>
        </p:nvSpPr>
        <p:spPr>
          <a:xfrm>
            <a:off x="802275" y="1294656"/>
            <a:ext cx="7970249" cy="4159155"/>
          </a:xfrm>
        </p:spPr>
        <p:txBody>
          <a:bodyPr/>
          <a:lstStyle/>
          <a:p>
            <a:pPr>
              <a:spcBef>
                <a:spcPts val="0"/>
              </a:spcBef>
              <a:spcAft>
                <a:spcPts val="1200"/>
              </a:spcAft>
            </a:pPr>
            <a:r>
              <a:rPr lang="en-US" sz="2200" dirty="0" smtClean="0"/>
              <a:t>Academics </a:t>
            </a:r>
            <a:r>
              <a:rPr lang="en-US" sz="2200" dirty="0"/>
              <a:t>can solicit </a:t>
            </a:r>
            <a:r>
              <a:rPr lang="en-US" sz="2200" dirty="0" smtClean="0"/>
              <a:t>confidential letters </a:t>
            </a:r>
            <a:r>
              <a:rPr lang="en-US" sz="2200" dirty="0"/>
              <a:t>of evaluation from academics within their </a:t>
            </a:r>
            <a:r>
              <a:rPr lang="en-US" sz="2200" b="1" dirty="0"/>
              <a:t>“home” county</a:t>
            </a:r>
            <a:r>
              <a:rPr lang="en-US" sz="2200" dirty="0" smtClean="0"/>
              <a:t>.</a:t>
            </a:r>
          </a:p>
          <a:p>
            <a:pPr>
              <a:spcBef>
                <a:spcPts val="0"/>
              </a:spcBef>
              <a:spcAft>
                <a:spcPts val="1200"/>
              </a:spcAft>
            </a:pPr>
            <a:r>
              <a:rPr lang="en-US" sz="2200" dirty="0" smtClean="0"/>
              <a:t>For </a:t>
            </a:r>
            <a:r>
              <a:rPr lang="en-US" sz="2200" dirty="0"/>
              <a:t>candidates in SSPs, the </a:t>
            </a:r>
            <a:r>
              <a:rPr lang="en-US" sz="2200" b="1" dirty="0"/>
              <a:t>SSP Director </a:t>
            </a:r>
            <a:r>
              <a:rPr lang="en-US" sz="2200" dirty="0"/>
              <a:t>will provide letters of evaluation in addition to the CDs.  For example , Directors for the following SSPs: IPM, MG, YFC (NFCS, 4-H</a:t>
            </a:r>
            <a:r>
              <a:rPr lang="en-US" sz="2200" dirty="0" smtClean="0"/>
              <a:t>).</a:t>
            </a:r>
          </a:p>
          <a:p>
            <a:pPr>
              <a:spcBef>
                <a:spcPts val="0"/>
              </a:spcBef>
              <a:spcAft>
                <a:spcPts val="1200"/>
              </a:spcAft>
            </a:pPr>
            <a:r>
              <a:rPr lang="en-US" sz="2200" dirty="0" smtClean="0"/>
              <a:t>For candidates assigned to </a:t>
            </a:r>
            <a:r>
              <a:rPr lang="en-US" sz="2200" b="1" dirty="0" smtClean="0"/>
              <a:t>multiple counties</a:t>
            </a:r>
            <a:r>
              <a:rPr lang="en-US" sz="2200" dirty="0" smtClean="0"/>
              <a:t>, </a:t>
            </a:r>
            <a:r>
              <a:rPr lang="en-US" sz="2200" dirty="0"/>
              <a:t>the primary County Director will be responsible for completing an academic’s evaluation with input from all other cross-County Directors.  A secondary County Director, if desired, may submit a separate independent evaluation directly to </a:t>
            </a:r>
            <a:r>
              <a:rPr lang="en-US" sz="2200" dirty="0" smtClean="0"/>
              <a:t>AHR </a:t>
            </a:r>
            <a:r>
              <a:rPr lang="en-US" sz="2200" dirty="0"/>
              <a:t>for uploading.</a:t>
            </a:r>
          </a:p>
          <a:p>
            <a:pPr>
              <a:spcBef>
                <a:spcPts val="0"/>
              </a:spcBef>
              <a:spcAft>
                <a:spcPts val="1200"/>
              </a:spcAft>
            </a:pPr>
            <a:endParaRPr lang="en-US" sz="2000"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56198146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txBox="1">
            <a:spLocks noGrp="1"/>
          </p:cNvSpPr>
          <p:nvPr/>
        </p:nvSpPr>
        <p:spPr bwMode="auto">
          <a:xfrm>
            <a:off x="6553200" y="6245225"/>
            <a:ext cx="2133600" cy="476250"/>
          </a:xfrm>
          <a:prstGeom prst="rect">
            <a:avLst/>
          </a:prstGeom>
          <a:noFill/>
          <a:ln>
            <a:miter lim="800000"/>
            <a:headEnd/>
            <a:tailEnd/>
          </a:ln>
        </p:spPr>
        <p:txBody>
          <a:bodyPr anchor="b"/>
          <a:lstStyle/>
          <a:p>
            <a:pPr algn="r" fontAlgn="auto">
              <a:spcBef>
                <a:spcPts val="0"/>
              </a:spcBef>
              <a:spcAft>
                <a:spcPts val="0"/>
              </a:spcAft>
              <a:defRPr/>
            </a:pPr>
            <a:endParaRPr lang="en-US" sz="1400" dirty="0">
              <a:effectLst>
                <a:outerShdw blurRad="38100" dist="38100" dir="2700000" algn="tl">
                  <a:srgbClr val="000000"/>
                </a:outerShdw>
              </a:effectLst>
              <a:ea typeface="ＭＳ Ｐゴシック" pitchFamily="-111" charset="-128"/>
            </a:endParaRPr>
          </a:p>
        </p:txBody>
      </p:sp>
      <p:sp>
        <p:nvSpPr>
          <p:cNvPr id="65539" name="Rectangle 2"/>
          <p:cNvSpPr>
            <a:spLocks noGrp="1" noChangeArrowheads="1"/>
          </p:cNvSpPr>
          <p:nvPr>
            <p:ph type="title" idx="4294967295"/>
          </p:nvPr>
        </p:nvSpPr>
        <p:spPr>
          <a:xfrm>
            <a:off x="272955" y="-38515"/>
            <a:ext cx="8229600" cy="1143000"/>
          </a:xfrm>
        </p:spPr>
        <p:txBody>
          <a:bodyPr/>
          <a:lstStyle/>
          <a:p>
            <a:pPr eaLnBrk="1" hangingPunct="1"/>
            <a:r>
              <a:rPr lang="en-US" dirty="0" smtClean="0">
                <a:solidFill>
                  <a:schemeClr val="accent1">
                    <a:lumMod val="75000"/>
                  </a:schemeClr>
                </a:solidFill>
              </a:rPr>
              <a:t>    </a:t>
            </a:r>
            <a:r>
              <a:rPr lang="en-US" sz="3600" dirty="0" smtClean="0">
                <a:solidFill>
                  <a:schemeClr val="accent1">
                    <a:lumMod val="75000"/>
                  </a:schemeClr>
                </a:solidFill>
              </a:rPr>
              <a:t>Other Documents</a:t>
            </a:r>
          </a:p>
        </p:txBody>
      </p:sp>
      <p:sp>
        <p:nvSpPr>
          <p:cNvPr id="65540" name="Rectangle 3"/>
          <p:cNvSpPr>
            <a:spLocks noGrp="1" noChangeArrowheads="1"/>
          </p:cNvSpPr>
          <p:nvPr>
            <p:ph type="body" sz="half" idx="4294967295"/>
          </p:nvPr>
        </p:nvSpPr>
        <p:spPr>
          <a:xfrm>
            <a:off x="801856" y="1459522"/>
            <a:ext cx="7435755" cy="3231107"/>
          </a:xfrm>
        </p:spPr>
        <p:txBody>
          <a:bodyPr/>
          <a:lstStyle/>
          <a:p>
            <a:pPr eaLnBrk="1" hangingPunct="1">
              <a:spcBef>
                <a:spcPts val="0"/>
              </a:spcBef>
              <a:spcAft>
                <a:spcPts val="1800"/>
              </a:spcAft>
            </a:pPr>
            <a:r>
              <a:rPr lang="en-US" sz="2400" dirty="0" smtClean="0"/>
              <a:t>Letters of publication acceptance (if applicable)</a:t>
            </a:r>
          </a:p>
          <a:p>
            <a:pPr eaLnBrk="1" hangingPunct="1">
              <a:spcBef>
                <a:spcPts val="0"/>
              </a:spcBef>
              <a:spcAft>
                <a:spcPts val="1800"/>
              </a:spcAft>
            </a:pPr>
            <a:r>
              <a:rPr lang="en-US" sz="2400" dirty="0" smtClean="0"/>
              <a:t>Sabbatical leave plan and report (if applicable)</a:t>
            </a:r>
          </a:p>
          <a:p>
            <a:pPr eaLnBrk="1" hangingPunct="1">
              <a:spcBef>
                <a:spcPts val="0"/>
              </a:spcBef>
              <a:spcAft>
                <a:spcPts val="1800"/>
              </a:spcAft>
            </a:pPr>
            <a:r>
              <a:rPr lang="en-US" sz="2400" dirty="0" smtClean="0"/>
              <a:t>Definitions of acronyms (if applicable)</a:t>
            </a:r>
          </a:p>
          <a:p>
            <a:pPr eaLnBrk="1" hangingPunct="1">
              <a:buFont typeface="Wingdings" pitchFamily="2" charset="2"/>
              <a:buNone/>
            </a:pPr>
            <a:r>
              <a:rPr lang="en-US" sz="2400" dirty="0" smtClean="0"/>
              <a:t>                                                </a:t>
            </a:r>
          </a:p>
        </p:txBody>
      </p:sp>
    </p:spTree>
    <p:extLst>
      <p:ext uri="{BB962C8B-B14F-4D97-AF65-F5344CB8AC3E}">
        <p14:creationId xmlns:p14="http://schemas.microsoft.com/office/powerpoint/2010/main" val="175768734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title" idx="4294967295"/>
          </p:nvPr>
        </p:nvSpPr>
        <p:spPr>
          <a:xfrm>
            <a:off x="941695" y="2100618"/>
            <a:ext cx="7315200" cy="1371600"/>
          </a:xfr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a:lstStyle/>
          <a:p>
            <a:pPr eaLnBrk="1" hangingPunct="1"/>
            <a:r>
              <a:rPr lang="en-US" sz="4000" dirty="0" smtClean="0"/>
              <a:t>Questions about these dossier components?</a:t>
            </a:r>
          </a:p>
        </p:txBody>
      </p:sp>
    </p:spTree>
    <p:extLst>
      <p:ext uri="{BB962C8B-B14F-4D97-AF65-F5344CB8AC3E}">
        <p14:creationId xmlns:p14="http://schemas.microsoft.com/office/powerpoint/2010/main" val="91135199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idx="4294967295"/>
          </p:nvPr>
        </p:nvSpPr>
        <p:spPr>
          <a:xfrm>
            <a:off x="0" y="-48921"/>
            <a:ext cx="8229600" cy="1143000"/>
          </a:xfrm>
        </p:spPr>
        <p:txBody>
          <a:bodyPr/>
          <a:lstStyle/>
          <a:p>
            <a:pPr eaLnBrk="1" hangingPunct="1"/>
            <a:r>
              <a:rPr lang="en-US" dirty="0" smtClean="0"/>
              <a:t>      </a:t>
            </a:r>
            <a:r>
              <a:rPr lang="en-US" sz="3600" dirty="0" smtClean="0">
                <a:solidFill>
                  <a:schemeClr val="accent1">
                    <a:lumMod val="75000"/>
                  </a:schemeClr>
                </a:solidFill>
              </a:rPr>
              <a:t>Need More Help?</a:t>
            </a:r>
          </a:p>
        </p:txBody>
      </p:sp>
      <p:sp>
        <p:nvSpPr>
          <p:cNvPr id="244739" name="Rectangle 3"/>
          <p:cNvSpPr>
            <a:spLocks noGrp="1" noChangeArrowheads="1"/>
          </p:cNvSpPr>
          <p:nvPr>
            <p:ph type="body" idx="4294967295"/>
          </p:nvPr>
        </p:nvSpPr>
        <p:spPr>
          <a:xfrm>
            <a:off x="801856" y="1398587"/>
            <a:ext cx="7574507" cy="4192587"/>
          </a:xfrm>
        </p:spPr>
        <p:txBody>
          <a:bodyPr rtlCol="0">
            <a:normAutofit fontScale="92500" lnSpcReduction="10000"/>
          </a:bodyPr>
          <a:lstStyle/>
          <a:p>
            <a:pPr fontAlgn="auto">
              <a:spcAft>
                <a:spcPts val="0"/>
              </a:spcAft>
              <a:buNone/>
              <a:defRPr/>
            </a:pPr>
            <a:r>
              <a:rPr lang="en-US" dirty="0"/>
              <a:t>Questions</a:t>
            </a:r>
            <a:r>
              <a:rPr lang="en-US" sz="4400" dirty="0"/>
              <a:t>: </a:t>
            </a:r>
          </a:p>
          <a:p>
            <a:pPr marL="0" indent="0" fontAlgn="auto">
              <a:spcAft>
                <a:spcPts val="0"/>
              </a:spcAft>
              <a:buNone/>
              <a:defRPr/>
            </a:pPr>
            <a:r>
              <a:rPr lang="en-US" sz="3600" dirty="0" smtClean="0"/>
              <a:t>Kim Ingram </a:t>
            </a:r>
            <a:r>
              <a:rPr lang="en-US" sz="3600" dirty="0"/>
              <a:t>@ </a:t>
            </a:r>
            <a:r>
              <a:rPr lang="en-US" sz="3000" dirty="0" smtClean="0">
                <a:solidFill>
                  <a:srgbClr val="363ACA"/>
                </a:solidFill>
              </a:rPr>
              <a:t>kcingram</a:t>
            </a:r>
            <a:r>
              <a:rPr lang="en-US" sz="3000" dirty="0" smtClean="0">
                <a:solidFill>
                  <a:srgbClr val="363ACA"/>
                </a:solidFill>
                <a:hlinkClick r:id="rId2"/>
              </a:rPr>
              <a:t>@ucanr.edu</a:t>
            </a:r>
            <a:r>
              <a:rPr lang="en-US" sz="3600" dirty="0" smtClean="0"/>
              <a:t> </a:t>
            </a:r>
            <a:r>
              <a:rPr lang="en-US" sz="1900" dirty="0"/>
              <a:t>(530) </a:t>
            </a:r>
            <a:r>
              <a:rPr lang="en-US" sz="1900" dirty="0" smtClean="0"/>
              <a:t>750-1282</a:t>
            </a:r>
          </a:p>
          <a:p>
            <a:pPr marL="0" indent="0" fontAlgn="auto">
              <a:spcAft>
                <a:spcPts val="0"/>
              </a:spcAft>
              <a:buNone/>
              <a:defRPr/>
            </a:pPr>
            <a:r>
              <a:rPr lang="en-US" sz="2200" dirty="0" smtClean="0"/>
              <a:t>Or</a:t>
            </a:r>
          </a:p>
          <a:p>
            <a:pPr marL="0" indent="0" fontAlgn="auto">
              <a:spcAft>
                <a:spcPts val="0"/>
              </a:spcAft>
              <a:buNone/>
              <a:defRPr/>
            </a:pPr>
            <a:r>
              <a:rPr lang="en-US" sz="3600" dirty="0" smtClean="0"/>
              <a:t>Chris Greer @ </a:t>
            </a:r>
            <a:r>
              <a:rPr lang="en-US" sz="3000" dirty="0" smtClean="0">
                <a:hlinkClick r:id="rId3"/>
              </a:rPr>
              <a:t>cagreer@ucanr.edu</a:t>
            </a:r>
            <a:r>
              <a:rPr lang="en-US" sz="3000" dirty="0" smtClean="0"/>
              <a:t> </a:t>
            </a:r>
            <a:r>
              <a:rPr lang="en-US" sz="1900" dirty="0" smtClean="0"/>
              <a:t>(530) 750-1369</a:t>
            </a:r>
            <a:endParaRPr lang="en-US" sz="1900" dirty="0"/>
          </a:p>
          <a:p>
            <a:pPr marL="0" indent="0" fontAlgn="auto">
              <a:spcAft>
                <a:spcPts val="0"/>
              </a:spcAft>
              <a:buNone/>
              <a:defRPr/>
            </a:pPr>
            <a:endParaRPr lang="en-US" sz="3600" dirty="0"/>
          </a:p>
          <a:p>
            <a:pPr marL="1588" indent="-1588" fontAlgn="auto">
              <a:spcAft>
                <a:spcPts val="0"/>
              </a:spcAft>
              <a:buNone/>
              <a:defRPr/>
            </a:pPr>
            <a:r>
              <a:rPr lang="en-US" dirty="0"/>
              <a:t>All forms, guidelines, slides, samples and policy information can be found on the </a:t>
            </a:r>
            <a:r>
              <a:rPr lang="en-US" dirty="0" smtClean="0"/>
              <a:t>AHR </a:t>
            </a:r>
            <a:r>
              <a:rPr lang="en-US" dirty="0"/>
              <a:t>website:</a:t>
            </a:r>
          </a:p>
          <a:p>
            <a:pPr marL="1588" indent="-1588" fontAlgn="auto">
              <a:spcAft>
                <a:spcPts val="0"/>
              </a:spcAft>
              <a:buNone/>
              <a:defRPr/>
            </a:pPr>
            <a:r>
              <a:rPr lang="en-US" dirty="0"/>
              <a:t>		  </a:t>
            </a:r>
            <a:r>
              <a:rPr lang="en-US" dirty="0" smtClean="0"/>
              <a:t> </a:t>
            </a:r>
            <a:r>
              <a:rPr lang="en-US" dirty="0">
                <a:solidFill>
                  <a:srgbClr val="363ACA"/>
                </a:solidFill>
                <a:hlinkClick r:id="rId4"/>
              </a:rPr>
              <a:t>http://ucanr.edu/academicpersonnel</a:t>
            </a:r>
            <a:endParaRPr lang="en-US" dirty="0">
              <a:solidFill>
                <a:srgbClr val="363ACA"/>
              </a:solidFill>
            </a:endParaRPr>
          </a:p>
          <a:p>
            <a:pPr marL="1588" indent="-1588" eaLnBrk="1" fontAlgn="auto" hangingPunct="1">
              <a:spcAft>
                <a:spcPts val="0"/>
              </a:spcAft>
              <a:buFont typeface="Wingdings" pitchFamily="2" charset="2"/>
              <a:buNone/>
              <a:defRPr/>
            </a:pPr>
            <a:endParaRPr lang="en-US" sz="2800" dirty="0" smtClean="0"/>
          </a:p>
          <a:p>
            <a:pPr marL="1588" indent="-1588" eaLnBrk="1" fontAlgn="auto" hangingPunct="1">
              <a:spcAft>
                <a:spcPts val="0"/>
              </a:spcAft>
              <a:buFont typeface="Wingdings" pitchFamily="2" charset="2"/>
              <a:buNone/>
              <a:defRPr/>
            </a:pPr>
            <a:endParaRPr lang="en-US" sz="2800" dirty="0" smtClean="0"/>
          </a:p>
          <a:p>
            <a:pPr marL="1588" indent="-1588" eaLnBrk="1" fontAlgn="auto" hangingPunct="1">
              <a:spcAft>
                <a:spcPts val="0"/>
              </a:spcAft>
              <a:buFont typeface="Wingdings" pitchFamily="2" charset="2"/>
              <a:buNone/>
              <a:defRPr/>
            </a:pPr>
            <a:endParaRPr lang="en-US" sz="2800" dirty="0" smtClean="0"/>
          </a:p>
          <a:p>
            <a:pPr marL="1588" indent="-1588" eaLnBrk="1" fontAlgn="auto" hangingPunct="1">
              <a:spcAft>
                <a:spcPts val="0"/>
              </a:spcAft>
              <a:buFont typeface="Wingdings" pitchFamily="2" charset="2"/>
              <a:buNone/>
              <a:defRPr/>
            </a:pPr>
            <a:endParaRPr lang="en-US" dirty="0" smtClean="0"/>
          </a:p>
          <a:p>
            <a:pPr algn="ctr" eaLnBrk="1" fontAlgn="auto" hangingPunct="1">
              <a:spcAft>
                <a:spcPts val="0"/>
              </a:spcAft>
              <a:buFont typeface="Wingdings" pitchFamily="2" charset="2"/>
              <a:buNone/>
              <a:defRPr/>
            </a:pPr>
            <a:endParaRPr lang="en-US" dirty="0" smtClean="0"/>
          </a:p>
          <a:p>
            <a:pPr algn="ctr" eaLnBrk="1" fontAlgn="auto" hangingPunct="1">
              <a:spcAft>
                <a:spcPts val="0"/>
              </a:spcAft>
              <a:buFont typeface="Wingdings" pitchFamily="2" charset="2"/>
              <a:buNone/>
              <a:defRPr/>
            </a:pPr>
            <a:endParaRPr lang="en-US" dirty="0" smtClean="0"/>
          </a:p>
        </p:txBody>
      </p:sp>
    </p:spTree>
    <p:extLst>
      <p:ext uri="{BB962C8B-B14F-4D97-AF65-F5344CB8AC3E}">
        <p14:creationId xmlns:p14="http://schemas.microsoft.com/office/powerpoint/2010/main" val="409644345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p:cNvSpPr>
            <a:spLocks noGrp="1" noChangeArrowheads="1"/>
          </p:cNvSpPr>
          <p:nvPr>
            <p:ph type="body" idx="4294967295"/>
          </p:nvPr>
        </p:nvSpPr>
        <p:spPr>
          <a:xfrm>
            <a:off x="2080708" y="482316"/>
            <a:ext cx="5048251" cy="1102981"/>
          </a:xfr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a:lstStyle/>
          <a:p>
            <a:pPr algn="ctr" eaLnBrk="1" hangingPunct="1">
              <a:buFont typeface="Wingdings" pitchFamily="2" charset="2"/>
              <a:buNone/>
            </a:pPr>
            <a:r>
              <a:rPr lang="en-US" sz="3600" dirty="0" smtClean="0"/>
              <a:t>Additional Questions? </a:t>
            </a:r>
          </a:p>
        </p:txBody>
      </p:sp>
      <p:sp>
        <p:nvSpPr>
          <p:cNvPr id="2" name="AutoShape 2" descr="Image result for poinsettia"/>
          <p:cNvSpPr>
            <a:spLocks noChangeAspect="1" noChangeArrowheads="1"/>
          </p:cNvSpPr>
          <p:nvPr/>
        </p:nvSpPr>
        <p:spPr bwMode="auto">
          <a:xfrm>
            <a:off x="63500" y="-136525"/>
            <a:ext cx="1905000" cy="14287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Image result for poinsettia"/>
          <p:cNvSpPr>
            <a:spLocks noChangeAspect="1" noChangeArrowheads="1"/>
          </p:cNvSpPr>
          <p:nvPr/>
        </p:nvSpPr>
        <p:spPr bwMode="auto">
          <a:xfrm>
            <a:off x="215900" y="15875"/>
            <a:ext cx="1905000" cy="14287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 name="Picture 3"/>
          <p:cNvPicPr>
            <a:picLocks noChangeAspect="1"/>
          </p:cNvPicPr>
          <p:nvPr/>
        </p:nvPicPr>
        <p:blipFill>
          <a:blip r:embed="rId2"/>
          <a:stretch>
            <a:fillRect/>
          </a:stretch>
        </p:blipFill>
        <p:spPr>
          <a:xfrm>
            <a:off x="1238250" y="2178050"/>
            <a:ext cx="6667500" cy="3390900"/>
          </a:xfrm>
          <a:prstGeom prst="rect">
            <a:avLst/>
          </a:prstGeom>
        </p:spPr>
      </p:pic>
    </p:spTree>
    <p:extLst>
      <p:ext uri="{BB962C8B-B14F-4D97-AF65-F5344CB8AC3E}">
        <p14:creationId xmlns:p14="http://schemas.microsoft.com/office/powerpoint/2010/main" val="11434145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929640" y="-18704"/>
            <a:ext cx="7315200" cy="1096962"/>
          </a:xfrm>
        </p:spPr>
        <p:txBody>
          <a:bodyPr/>
          <a:lstStyle/>
          <a:p>
            <a:r>
              <a:rPr lang="en-US" sz="3600" dirty="0">
                <a:solidFill>
                  <a:schemeClr val="tx2"/>
                </a:solidFill>
                <a:ea typeface="ＭＳ Ｐゴシック"/>
                <a:cs typeface="ＭＳ Ｐゴシック"/>
              </a:rPr>
              <a:t>Peer Review Committee (PRC)</a:t>
            </a:r>
          </a:p>
        </p:txBody>
      </p:sp>
      <p:sp>
        <p:nvSpPr>
          <p:cNvPr id="12291" name="Rectangle 3"/>
          <p:cNvSpPr>
            <a:spLocks noGrp="1" noChangeArrowheads="1"/>
          </p:cNvSpPr>
          <p:nvPr>
            <p:ph type="body" idx="4294967295"/>
          </p:nvPr>
        </p:nvSpPr>
        <p:spPr>
          <a:xfrm>
            <a:off x="308081" y="1267714"/>
            <a:ext cx="7715250" cy="4658151"/>
          </a:xfrm>
        </p:spPr>
        <p:txBody>
          <a:bodyPr/>
          <a:lstStyle/>
          <a:p>
            <a:pPr lvl="1">
              <a:lnSpc>
                <a:spcPct val="90000"/>
              </a:lnSpc>
              <a:buFont typeface="Arial" panose="020B0604020202020204" pitchFamily="34" charset="0"/>
              <a:buChar char="•"/>
            </a:pPr>
            <a:r>
              <a:rPr lang="en-US" dirty="0" smtClean="0"/>
              <a:t>Peer Review Committee (PRC) – Chaired by Vice Provost of Cooperative Extension, Chris Greer and </a:t>
            </a:r>
            <a:r>
              <a:rPr lang="en-US" dirty="0"/>
              <a:t>is composed of </a:t>
            </a:r>
            <a:r>
              <a:rPr lang="en-US" dirty="0" smtClean="0"/>
              <a:t>11 </a:t>
            </a:r>
            <a:r>
              <a:rPr lang="en-US" dirty="0"/>
              <a:t>peers:</a:t>
            </a:r>
          </a:p>
          <a:p>
            <a:pPr lvl="2">
              <a:lnSpc>
                <a:spcPct val="90000"/>
              </a:lnSpc>
            </a:pPr>
            <a:r>
              <a:rPr lang="en-US" sz="2500" dirty="0" smtClean="0">
                <a:solidFill>
                  <a:srgbClr val="2B2EA5"/>
                </a:solidFill>
              </a:rPr>
              <a:t>Kevin Day, Fe Moncloa, Mark Hoddle, Richard Smith, Jim Downer, Gemma Miner, Ben Faber, Katherine Soule, Josh Davy, Mary Blackburn and David Lewis.</a:t>
            </a:r>
            <a:endParaRPr lang="en-US" sz="2500" dirty="0">
              <a:solidFill>
                <a:srgbClr val="2B2EA5"/>
              </a:solidFill>
            </a:endParaRPr>
          </a:p>
          <a:p>
            <a:pPr lvl="1" eaLnBrk="1" hangingPunct="1">
              <a:lnSpc>
                <a:spcPct val="90000"/>
              </a:lnSpc>
              <a:buFont typeface="Arial" panose="020B0604020202020204" pitchFamily="34" charset="0"/>
              <a:buChar char="•"/>
            </a:pPr>
            <a:r>
              <a:rPr lang="en-US" dirty="0" smtClean="0"/>
              <a:t>PRC reviews terms, merits, promotions, accelerations, and upper level merits as well as any special cases upon request of the candidate or supervisor.  </a:t>
            </a:r>
            <a:endParaRPr lang="en-US" sz="2500" dirty="0" smtClean="0">
              <a:solidFill>
                <a:srgbClr val="2B2EA5"/>
              </a:solidFill>
            </a:endParaRPr>
          </a:p>
        </p:txBody>
      </p:sp>
    </p:spTree>
    <p:extLst>
      <p:ext uri="{BB962C8B-B14F-4D97-AF65-F5344CB8AC3E}">
        <p14:creationId xmlns:p14="http://schemas.microsoft.com/office/powerpoint/2010/main" val="13846697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837063" y="-11766"/>
            <a:ext cx="7391400" cy="1096962"/>
          </a:xfrm>
        </p:spPr>
        <p:txBody>
          <a:bodyPr/>
          <a:lstStyle/>
          <a:p>
            <a:r>
              <a:rPr lang="en-US" sz="3600" dirty="0">
                <a:solidFill>
                  <a:schemeClr val="tx2"/>
                </a:solidFill>
                <a:ea typeface="ＭＳ Ｐゴシック"/>
                <a:cs typeface="ＭＳ Ｐゴシック"/>
              </a:rPr>
              <a:t>PRC Operational Guidelines</a:t>
            </a:r>
          </a:p>
        </p:txBody>
      </p:sp>
      <p:sp>
        <p:nvSpPr>
          <p:cNvPr id="13315" name="Rectangle 3"/>
          <p:cNvSpPr>
            <a:spLocks noGrp="1" noChangeArrowheads="1"/>
          </p:cNvSpPr>
          <p:nvPr>
            <p:ph type="body" idx="4294967295"/>
          </p:nvPr>
        </p:nvSpPr>
        <p:spPr>
          <a:xfrm>
            <a:off x="462710" y="1138524"/>
            <a:ext cx="8604173" cy="4615787"/>
          </a:xfrm>
        </p:spPr>
        <p:txBody>
          <a:bodyPr/>
          <a:lstStyle/>
          <a:p>
            <a:pPr>
              <a:spcBef>
                <a:spcPts val="0"/>
              </a:spcBef>
              <a:spcAft>
                <a:spcPts val="1200"/>
              </a:spcAft>
            </a:pPr>
            <a:r>
              <a:rPr lang="en-US" sz="2200" dirty="0" smtClean="0"/>
              <a:t>Each case is reviewed by two PRC members (systematically randomized to balance workload and avoid any/all potential conflicts of interest).</a:t>
            </a:r>
          </a:p>
          <a:p>
            <a:pPr>
              <a:spcBef>
                <a:spcPts val="0"/>
              </a:spcBef>
              <a:spcAft>
                <a:spcPts val="1200"/>
              </a:spcAft>
            </a:pPr>
            <a:r>
              <a:rPr lang="en-US" sz="2200" dirty="0" smtClean="0"/>
              <a:t>Lead PRC member summarizes the case, in advance, of full meeting discussion.</a:t>
            </a:r>
          </a:p>
          <a:p>
            <a:pPr>
              <a:spcBef>
                <a:spcPts val="0"/>
              </a:spcBef>
              <a:spcAft>
                <a:spcPts val="1200"/>
              </a:spcAft>
            </a:pPr>
            <a:r>
              <a:rPr lang="en-US" sz="2200" dirty="0" smtClean="0"/>
              <a:t>PRC fully reviews and discusses all cases, especially any with mixed reviews.</a:t>
            </a:r>
          </a:p>
          <a:p>
            <a:pPr>
              <a:spcBef>
                <a:spcPts val="0"/>
              </a:spcBef>
              <a:spcAft>
                <a:spcPts val="1200"/>
              </a:spcAft>
            </a:pPr>
            <a:r>
              <a:rPr lang="en-US" sz="2200" dirty="0" smtClean="0"/>
              <a:t>PRC seeks consensus, but reports all </a:t>
            </a:r>
            <a:r>
              <a:rPr lang="en-US" sz="2200" b="1" dirty="0" smtClean="0"/>
              <a:t>recommendations </a:t>
            </a:r>
            <a:r>
              <a:rPr lang="en-US" sz="2200" dirty="0" smtClean="0"/>
              <a:t>and any/all split “votes.”  This information is shared with the decision-maker </a:t>
            </a:r>
            <a:r>
              <a:rPr lang="en-US" sz="2200" u="sng" dirty="0" smtClean="0"/>
              <a:t>ONLY</a:t>
            </a:r>
            <a:r>
              <a:rPr lang="en-US" sz="2200" dirty="0" smtClean="0"/>
              <a:t>.  Candidate sees consensus or majority recommendations.</a:t>
            </a:r>
          </a:p>
          <a:p>
            <a:pPr>
              <a:spcBef>
                <a:spcPts val="0"/>
              </a:spcBef>
              <a:spcAft>
                <a:spcPts val="1200"/>
              </a:spcAft>
            </a:pPr>
            <a:r>
              <a:rPr lang="en-US" sz="2200" dirty="0" smtClean="0"/>
              <a:t>Associate Vice President considers </a:t>
            </a:r>
            <a:r>
              <a:rPr lang="en-US" sz="2200" u="sng" dirty="0" smtClean="0"/>
              <a:t>ALL </a:t>
            </a:r>
            <a:r>
              <a:rPr lang="en-US" sz="2200" dirty="0" smtClean="0"/>
              <a:t>input on case when making decision.</a:t>
            </a:r>
            <a:endParaRPr lang="en-US" sz="2200" u="sng" dirty="0" smtClean="0"/>
          </a:p>
          <a:p>
            <a:pPr lvl="1" eaLnBrk="1" hangingPunct="1">
              <a:lnSpc>
                <a:spcPct val="90000"/>
              </a:lnSpc>
              <a:buFont typeface="Arial" charset="0"/>
              <a:buNone/>
            </a:pPr>
            <a:endParaRPr lang="en-US" dirty="0" smtClean="0"/>
          </a:p>
        </p:txBody>
      </p:sp>
    </p:spTree>
    <p:extLst>
      <p:ext uri="{BB962C8B-B14F-4D97-AF65-F5344CB8AC3E}">
        <p14:creationId xmlns:p14="http://schemas.microsoft.com/office/powerpoint/2010/main" val="18743449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914400" y="-19649"/>
            <a:ext cx="7345680" cy="1143000"/>
          </a:xfrm>
        </p:spPr>
        <p:txBody>
          <a:bodyPr/>
          <a:lstStyle/>
          <a:p>
            <a:pPr eaLnBrk="1" hangingPunct="1"/>
            <a:r>
              <a:rPr lang="en-US" sz="3600" dirty="0">
                <a:solidFill>
                  <a:schemeClr val="tx2"/>
                </a:solidFill>
                <a:ea typeface="ＭＳ Ｐゴシック"/>
                <a:cs typeface="ＭＳ Ｐゴシック"/>
              </a:rPr>
              <a:t>Peer Review Committee Perspective</a:t>
            </a:r>
          </a:p>
        </p:txBody>
      </p:sp>
      <p:sp>
        <p:nvSpPr>
          <p:cNvPr id="223235" name="Rectangle 3"/>
          <p:cNvSpPr>
            <a:spLocks noGrp="1" noChangeArrowheads="1"/>
          </p:cNvSpPr>
          <p:nvPr>
            <p:ph type="body" idx="4294967295"/>
          </p:nvPr>
        </p:nvSpPr>
        <p:spPr>
          <a:xfrm>
            <a:off x="788279" y="1091733"/>
            <a:ext cx="8168433" cy="4427562"/>
          </a:xfrm>
        </p:spPr>
        <p:txBody>
          <a:bodyPr rtlCol="0">
            <a:normAutofit fontScale="92500" lnSpcReduction="20000"/>
          </a:bodyPr>
          <a:lstStyle/>
          <a:p>
            <a:pPr eaLnBrk="1" fontAlgn="auto" hangingPunct="1">
              <a:lnSpc>
                <a:spcPct val="90000"/>
              </a:lnSpc>
              <a:spcAft>
                <a:spcPts val="0"/>
              </a:spcAft>
              <a:buFont typeface="Wingdings" pitchFamily="2" charset="2"/>
              <a:buChar char="Ø"/>
              <a:defRPr/>
            </a:pPr>
            <a:endParaRPr lang="en-US" sz="2800" dirty="0" smtClean="0"/>
          </a:p>
          <a:p>
            <a:pPr eaLnBrk="1" fontAlgn="auto" hangingPunct="1">
              <a:lnSpc>
                <a:spcPct val="90000"/>
              </a:lnSpc>
              <a:spcBef>
                <a:spcPts val="0"/>
              </a:spcBef>
              <a:spcAft>
                <a:spcPts val="1200"/>
              </a:spcAft>
              <a:defRPr/>
            </a:pPr>
            <a:r>
              <a:rPr lang="en-US" sz="2600" dirty="0" smtClean="0"/>
              <a:t>Your PR is your chance to tell your story.</a:t>
            </a:r>
          </a:p>
          <a:p>
            <a:pPr eaLnBrk="1" fontAlgn="auto" hangingPunct="1">
              <a:lnSpc>
                <a:spcPct val="90000"/>
              </a:lnSpc>
              <a:spcBef>
                <a:spcPts val="0"/>
              </a:spcBef>
              <a:spcAft>
                <a:spcPts val="1200"/>
              </a:spcAft>
              <a:defRPr/>
            </a:pPr>
            <a:r>
              <a:rPr lang="en-US" sz="2600" dirty="0" smtClean="0"/>
              <a:t>Presentation is important because:</a:t>
            </a:r>
          </a:p>
          <a:p>
            <a:pPr lvl="1" eaLnBrk="1" fontAlgn="auto" hangingPunct="1">
              <a:lnSpc>
                <a:spcPct val="90000"/>
              </a:lnSpc>
              <a:spcBef>
                <a:spcPts val="0"/>
              </a:spcBef>
              <a:spcAft>
                <a:spcPts val="1200"/>
              </a:spcAft>
              <a:buFont typeface="Courier New" panose="02070309020205020404" pitchFamily="49" charset="0"/>
              <a:buChar char="o"/>
              <a:defRPr/>
            </a:pPr>
            <a:r>
              <a:rPr lang="en-US" sz="2600" dirty="0" smtClean="0"/>
              <a:t>You want the reviewer to </a:t>
            </a:r>
            <a:r>
              <a:rPr lang="en-US" sz="2600" b="1" dirty="0" smtClean="0"/>
              <a:t>enjoy</a:t>
            </a:r>
            <a:r>
              <a:rPr lang="en-US" sz="2600" dirty="0" smtClean="0"/>
              <a:t> reading your dossier! </a:t>
            </a:r>
          </a:p>
          <a:p>
            <a:pPr lvl="1" eaLnBrk="1" fontAlgn="auto" hangingPunct="1">
              <a:lnSpc>
                <a:spcPct val="90000"/>
              </a:lnSpc>
              <a:spcBef>
                <a:spcPts val="0"/>
              </a:spcBef>
              <a:spcAft>
                <a:spcPts val="1200"/>
              </a:spcAft>
              <a:buFont typeface="Courier New" panose="02070309020205020404" pitchFamily="49" charset="0"/>
              <a:buChar char="o"/>
              <a:defRPr/>
            </a:pPr>
            <a:r>
              <a:rPr lang="en-US" sz="2600" b="1" dirty="0" smtClean="0"/>
              <a:t>It needs to be easily understood by people in other programs.</a:t>
            </a:r>
          </a:p>
          <a:p>
            <a:pPr lvl="1" eaLnBrk="1" fontAlgn="auto" hangingPunct="1">
              <a:lnSpc>
                <a:spcPct val="90000"/>
              </a:lnSpc>
              <a:spcBef>
                <a:spcPts val="0"/>
              </a:spcBef>
              <a:spcAft>
                <a:spcPts val="1200"/>
              </a:spcAft>
              <a:buFont typeface="Courier New" panose="02070309020205020404" pitchFamily="49" charset="0"/>
              <a:buChar char="o"/>
              <a:defRPr/>
            </a:pPr>
            <a:r>
              <a:rPr lang="en-US" sz="2600" dirty="0" smtClean="0"/>
              <a:t>Each reviewer has a unique perspective:</a:t>
            </a:r>
          </a:p>
          <a:p>
            <a:pPr lvl="2" eaLnBrk="1" fontAlgn="auto" hangingPunct="1">
              <a:lnSpc>
                <a:spcPct val="90000"/>
              </a:lnSpc>
              <a:spcBef>
                <a:spcPts val="0"/>
              </a:spcBef>
              <a:spcAft>
                <a:spcPts val="1200"/>
              </a:spcAft>
              <a:buSzPct val="90000"/>
              <a:buFont typeface="Wingdings" pitchFamily="2" charset="2"/>
              <a:buChar char="§"/>
              <a:defRPr/>
            </a:pPr>
            <a:r>
              <a:rPr lang="en-US" sz="2600" dirty="0" smtClean="0"/>
              <a:t>Keep in mind the perspectives of those reading your PR: supervisor (e.g. CD), Ad hoc Committee and /or members of Peer Review Committee.</a:t>
            </a:r>
          </a:p>
          <a:p>
            <a:pPr lvl="2" eaLnBrk="1" fontAlgn="auto" hangingPunct="1">
              <a:lnSpc>
                <a:spcPct val="90000"/>
              </a:lnSpc>
              <a:spcBef>
                <a:spcPts val="0"/>
              </a:spcBef>
              <a:spcAft>
                <a:spcPts val="1200"/>
              </a:spcAft>
              <a:buSzPct val="90000"/>
              <a:buFont typeface="Wingdings" pitchFamily="2" charset="2"/>
              <a:buChar char="§"/>
              <a:defRPr/>
            </a:pPr>
            <a:r>
              <a:rPr lang="en-US" sz="2600" dirty="0" smtClean="0"/>
              <a:t>Reviewers may not be familiar with you or your specific program.</a:t>
            </a:r>
          </a:p>
          <a:p>
            <a:pPr lvl="1" eaLnBrk="1" fontAlgn="auto" hangingPunct="1">
              <a:lnSpc>
                <a:spcPct val="90000"/>
              </a:lnSpc>
              <a:spcAft>
                <a:spcPts val="0"/>
              </a:spcAft>
              <a:buFont typeface="Wingdings" pitchFamily="2" charset="2"/>
              <a:buChar char="Ø"/>
              <a:defRPr/>
            </a:pPr>
            <a:endParaRPr lang="en-US" sz="2400" dirty="0" smtClean="0"/>
          </a:p>
          <a:p>
            <a:pPr eaLnBrk="1" fontAlgn="auto" hangingPunct="1">
              <a:lnSpc>
                <a:spcPct val="90000"/>
              </a:lnSpc>
              <a:spcAft>
                <a:spcPts val="0"/>
              </a:spcAft>
              <a:buFont typeface="Arial" pitchFamily="34" charset="0"/>
              <a:buChar char="•"/>
              <a:defRPr/>
            </a:pPr>
            <a:endParaRPr lang="en-US" sz="2800" dirty="0" smtClean="0"/>
          </a:p>
        </p:txBody>
      </p:sp>
    </p:spTree>
    <p:extLst>
      <p:ext uri="{BB962C8B-B14F-4D97-AF65-F5344CB8AC3E}">
        <p14:creationId xmlns:p14="http://schemas.microsoft.com/office/powerpoint/2010/main" val="1205830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4294967295"/>
          </p:nvPr>
        </p:nvSpPr>
        <p:spPr>
          <a:xfrm>
            <a:off x="1187838" y="1605920"/>
            <a:ext cx="6838950" cy="2466975"/>
          </a:xfr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a:lstStyle/>
          <a:p>
            <a:pPr eaLnBrk="1" hangingPunct="1">
              <a:buFont typeface="Wingdings" pitchFamily="2" charset="2"/>
              <a:buChar char="n"/>
            </a:pPr>
            <a:endParaRPr lang="en-US" dirty="0" smtClean="0"/>
          </a:p>
          <a:p>
            <a:pPr algn="ctr" eaLnBrk="1" hangingPunct="1">
              <a:buFont typeface="Wingdings" pitchFamily="2" charset="2"/>
              <a:buNone/>
            </a:pPr>
            <a:r>
              <a:rPr lang="en-US" sz="3600" dirty="0" smtClean="0"/>
              <a:t>Any questions regarding </a:t>
            </a:r>
          </a:p>
          <a:p>
            <a:pPr algn="ctr" eaLnBrk="1" hangingPunct="1">
              <a:buFont typeface="Wingdings" pitchFamily="2" charset="2"/>
              <a:buNone/>
            </a:pPr>
            <a:r>
              <a:rPr lang="en-US" sz="3600" dirty="0" smtClean="0"/>
              <a:t>The Peer Review Committee?</a:t>
            </a:r>
          </a:p>
        </p:txBody>
      </p:sp>
    </p:spTree>
    <p:extLst>
      <p:ext uri="{BB962C8B-B14F-4D97-AF65-F5344CB8AC3E}">
        <p14:creationId xmlns:p14="http://schemas.microsoft.com/office/powerpoint/2010/main" val="41071188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WER3D TRANSITION" val="Elevator.p3d 1"/>
  <p:tag name="POWER3D OPTIONS" val="Medium "/>
</p:tagLst>
</file>

<file path=ppt/theme/theme1.xml><?xml version="1.0" encoding="utf-8"?>
<a:theme xmlns:a="http://schemas.openxmlformats.org/drawingml/2006/main" name="ANRBrand_bas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ANRBrand_basic</Template>
  <TotalTime>7830</TotalTime>
  <Words>4097</Words>
  <Application>Microsoft Office PowerPoint</Application>
  <PresentationFormat>On-screen Show (4:3)</PresentationFormat>
  <Paragraphs>511</Paragraphs>
  <Slides>56</Slides>
  <Notes>30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56</vt:i4>
      </vt:variant>
    </vt:vector>
  </HeadingPairs>
  <TitlesOfParts>
    <vt:vector size="67" baseType="lpstr">
      <vt:lpstr>ＭＳ Ｐゴシック</vt:lpstr>
      <vt:lpstr>ＭＳ Ｐゴシック</vt:lpstr>
      <vt:lpstr>Arial</vt:lpstr>
      <vt:lpstr>Calibri</vt:lpstr>
      <vt:lpstr>Courier New</vt:lpstr>
      <vt:lpstr>Tahoma</vt:lpstr>
      <vt:lpstr>Times New Roman</vt:lpstr>
      <vt:lpstr>Verdana</vt:lpstr>
      <vt:lpstr>Wingdings</vt:lpstr>
      <vt:lpstr>ANRBrand_basic</vt:lpstr>
      <vt:lpstr>Custom Design</vt:lpstr>
      <vt:lpstr>Upper Level Merit  Training for  Full Title Step VII to Above Scale</vt:lpstr>
      <vt:lpstr>Agenda</vt:lpstr>
      <vt:lpstr>Presenters</vt:lpstr>
      <vt:lpstr>  Training Agreements</vt:lpstr>
      <vt:lpstr>Outcomes</vt:lpstr>
      <vt:lpstr>Peer Review Committee (PRC)</vt:lpstr>
      <vt:lpstr>PRC Operational Guidelines</vt:lpstr>
      <vt:lpstr>Peer Review Committee Perspective</vt:lpstr>
      <vt:lpstr>PowerPoint Presentation</vt:lpstr>
      <vt:lpstr>AAC Personnel Committee </vt:lpstr>
      <vt:lpstr> For Candidates in SSPs, the SSP Director will provide an evaluation in addition to the CDs.  For example, Directors for the following SSPs:  IPM, MG, YFC (NFCS, 4-H). *Including County Directors</vt:lpstr>
      <vt:lpstr> For Academics with Statewide  Program Affiliation (IPM, MG, YFC, etc.)</vt:lpstr>
      <vt:lpstr> Decision Makers</vt:lpstr>
      <vt:lpstr>Important Dates</vt:lpstr>
      <vt:lpstr>General Tips</vt:lpstr>
      <vt:lpstr>Make Your Dossier Reflect Your Program!  Make It Enjoyable to Read! </vt:lpstr>
      <vt:lpstr>Changes &amp; Reminders </vt:lpstr>
      <vt:lpstr>Changes &amp; Reminders (continued)</vt:lpstr>
      <vt:lpstr>Common Mistakes</vt:lpstr>
      <vt:lpstr>Common Mistakes (continued)</vt:lpstr>
      <vt:lpstr>PowerPoint Presentation</vt:lpstr>
      <vt:lpstr>General Directions</vt:lpstr>
      <vt:lpstr>Definitions to Help: Develop a Thematic PR Format </vt:lpstr>
      <vt:lpstr>Another Way of Looking At One of Your Themes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Program Review Sections</vt:lpstr>
      <vt:lpstr> Program Review Sections, cont.    </vt:lpstr>
      <vt:lpstr>   Position Description - The Basis for Evaluating Your PR</vt:lpstr>
      <vt:lpstr>  Acceleration  </vt:lpstr>
      <vt:lpstr>   Program Summary Narrative</vt:lpstr>
      <vt:lpstr>PowerPoint Presentation</vt:lpstr>
      <vt:lpstr>PowerPoint Presentation</vt:lpstr>
      <vt:lpstr> Professional Competence </vt:lpstr>
      <vt:lpstr>   Professional Competence (continued) </vt:lpstr>
      <vt:lpstr>PowerPoint Presentation</vt:lpstr>
      <vt:lpstr>Affirmative Action</vt:lpstr>
      <vt:lpstr>     Required Elements of Your Bibliography </vt:lpstr>
      <vt:lpstr>Project Summary Table</vt:lpstr>
      <vt:lpstr> Extension Activities Table  </vt:lpstr>
      <vt:lpstr> Goals for Coming Year (October 1, 2017 – September 30, 2018)</vt:lpstr>
      <vt:lpstr>Publication Examples</vt:lpstr>
      <vt:lpstr> Confidential Letters of Evaluation </vt:lpstr>
      <vt:lpstr> Confidential Letters of Evaluation (continued) </vt:lpstr>
      <vt:lpstr>Reminders for Confidential Letters of Evaluation</vt:lpstr>
      <vt:lpstr>    Other Documents</vt:lpstr>
      <vt:lpstr>Questions about these dossier components?</vt:lpstr>
      <vt:lpstr>      Need More Help?</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Make presentation notes brief.</dc:title>
  <dc:creator>Pam Tise</dc:creator>
  <cp:lastModifiedBy>Kimberly C Ingram</cp:lastModifiedBy>
  <cp:revision>428</cp:revision>
  <cp:lastPrinted>2013-12-09T16:49:48Z</cp:lastPrinted>
  <dcterms:created xsi:type="dcterms:W3CDTF">2012-09-17T22:50:43Z</dcterms:created>
  <dcterms:modified xsi:type="dcterms:W3CDTF">2017-11-29T19:30:01Z</dcterms:modified>
</cp:coreProperties>
</file>