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2" r:id="rId2"/>
    <p:sldId id="293" r:id="rId3"/>
    <p:sldId id="320" r:id="rId4"/>
    <p:sldId id="272" r:id="rId5"/>
    <p:sldId id="302" r:id="rId6"/>
    <p:sldId id="297" r:id="rId7"/>
    <p:sldId id="276" r:id="rId8"/>
    <p:sldId id="304" r:id="rId9"/>
    <p:sldId id="281" r:id="rId10"/>
    <p:sldId id="298" r:id="rId11"/>
    <p:sldId id="299" r:id="rId12"/>
    <p:sldId id="300" r:id="rId13"/>
    <p:sldId id="303"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290"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FBB131"/>
    <a:srgbClr val="91C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770" autoAdjust="0"/>
    <p:restoredTop sz="94660"/>
  </p:normalViewPr>
  <p:slideViewPr>
    <p:cSldViewPr snapToGrid="0">
      <p:cViewPr varScale="1">
        <p:scale>
          <a:sx n="77" d="100"/>
          <a:sy n="77" d="100"/>
        </p:scale>
        <p:origin x="400" y="60"/>
      </p:cViewPr>
      <p:guideLst/>
    </p:cSldViewPr>
  </p:slideViewPr>
  <p:notesTextViewPr>
    <p:cViewPr>
      <p:scale>
        <a:sx n="1" d="1"/>
        <a:sy n="1" d="1"/>
      </p:scale>
      <p:origin x="0" y="0"/>
    </p:cViewPr>
  </p:notesTextViewPr>
  <p:sorterViewPr>
    <p:cViewPr varScale="1">
      <p:scale>
        <a:sx n="100" d="100"/>
        <a:sy n="100" d="100"/>
      </p:scale>
      <p:origin x="0" y="-2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9741F-5547-49AF-9299-69F2DB2E0E3F}" type="doc">
      <dgm:prSet loTypeId="urn:microsoft.com/office/officeart/2005/8/layout/arrow5" loCatId="process" qsTypeId="urn:microsoft.com/office/officeart/2005/8/quickstyle/simple1" qsCatId="simple" csTypeId="urn:microsoft.com/office/officeart/2005/8/colors/accent1_1" csCatId="accent1" phldr="1"/>
      <dgm:spPr/>
      <dgm:t>
        <a:bodyPr/>
        <a:lstStyle/>
        <a:p>
          <a:endParaRPr lang="en-US"/>
        </a:p>
      </dgm:t>
    </dgm:pt>
    <dgm:pt modelId="{B15D55F3-684D-4B62-BB6C-242BA4BA7ED8}">
      <dgm:prSet phldrT="[Text]"/>
      <dgm:spPr/>
      <dgm:t>
        <a:bodyPr/>
        <a:lstStyle/>
        <a:p>
          <a:r>
            <a:rPr lang="en-US" dirty="0">
              <a:latin typeface="+mj-lt"/>
            </a:rPr>
            <a:t>Overall, I am a satisfied UC </a:t>
          </a:r>
          <a:r>
            <a:rPr lang="en-US" dirty="0" smtClean="0">
              <a:latin typeface="+mj-lt"/>
            </a:rPr>
            <a:t>ANR employee.</a:t>
          </a:r>
          <a:endParaRPr lang="en-US" dirty="0">
            <a:latin typeface="+mj-lt"/>
          </a:endParaRPr>
        </a:p>
      </dgm:t>
    </dgm:pt>
    <dgm:pt modelId="{4ABA90EE-CDD6-43B2-BB33-9D734B20FECC}" type="parTrans" cxnId="{F61AD017-C3DE-409C-8293-7DAD77911E7D}">
      <dgm:prSet/>
      <dgm:spPr/>
      <dgm:t>
        <a:bodyPr/>
        <a:lstStyle/>
        <a:p>
          <a:endParaRPr lang="en-US"/>
        </a:p>
      </dgm:t>
    </dgm:pt>
    <dgm:pt modelId="{F84C408E-E511-4DCC-8F72-80AE8A647F77}" type="sibTrans" cxnId="{F61AD017-C3DE-409C-8293-7DAD77911E7D}">
      <dgm:prSet/>
      <dgm:spPr/>
      <dgm:t>
        <a:bodyPr/>
        <a:lstStyle/>
        <a:p>
          <a:endParaRPr lang="en-US"/>
        </a:p>
      </dgm:t>
    </dgm:pt>
    <dgm:pt modelId="{2AAAC68F-C690-4695-A1D8-22D029BDEB36}">
      <dgm:prSet phldrT="[Text]"/>
      <dgm:spPr/>
      <dgm:t>
        <a:bodyPr/>
        <a:lstStyle/>
        <a:p>
          <a:r>
            <a:rPr lang="en-US" dirty="0">
              <a:latin typeface="+mj-lt"/>
            </a:rPr>
            <a:t>I would recommend UC </a:t>
          </a:r>
          <a:r>
            <a:rPr lang="en-US" dirty="0" smtClean="0">
              <a:latin typeface="+mj-lt"/>
            </a:rPr>
            <a:t>ANR to </a:t>
          </a:r>
          <a:r>
            <a:rPr lang="en-US" dirty="0">
              <a:latin typeface="+mj-lt"/>
            </a:rPr>
            <a:t>a colleague or </a:t>
          </a:r>
          <a:r>
            <a:rPr lang="en-US" dirty="0" smtClean="0">
              <a:latin typeface="+mj-lt"/>
            </a:rPr>
            <a:t>friend.</a:t>
          </a:r>
          <a:endParaRPr lang="en-US" dirty="0">
            <a:latin typeface="+mj-lt"/>
          </a:endParaRPr>
        </a:p>
      </dgm:t>
    </dgm:pt>
    <dgm:pt modelId="{17A085C1-CEF8-449A-A665-38A3BE3B622B}" type="parTrans" cxnId="{EABE3E25-D7EA-413B-84AF-7EDFA60577F1}">
      <dgm:prSet/>
      <dgm:spPr/>
      <dgm:t>
        <a:bodyPr/>
        <a:lstStyle/>
        <a:p>
          <a:endParaRPr lang="en-US"/>
        </a:p>
      </dgm:t>
    </dgm:pt>
    <dgm:pt modelId="{52601A9B-6E84-425C-BA15-EE6FDD2D0ECF}" type="sibTrans" cxnId="{EABE3E25-D7EA-413B-84AF-7EDFA60577F1}">
      <dgm:prSet/>
      <dgm:spPr/>
      <dgm:t>
        <a:bodyPr/>
        <a:lstStyle/>
        <a:p>
          <a:endParaRPr lang="en-US"/>
        </a:p>
      </dgm:t>
    </dgm:pt>
    <dgm:pt modelId="{7421954D-EA36-4AB6-8A4D-2D3DCD2BC457}" type="pres">
      <dgm:prSet presAssocID="{F8E9741F-5547-49AF-9299-69F2DB2E0E3F}" presName="diagram" presStyleCnt="0">
        <dgm:presLayoutVars>
          <dgm:dir/>
          <dgm:resizeHandles val="exact"/>
        </dgm:presLayoutVars>
      </dgm:prSet>
      <dgm:spPr/>
      <dgm:t>
        <a:bodyPr/>
        <a:lstStyle/>
        <a:p>
          <a:endParaRPr lang="en-US"/>
        </a:p>
      </dgm:t>
    </dgm:pt>
    <dgm:pt modelId="{9EAC2289-540D-4998-BF76-3F80D37935B4}" type="pres">
      <dgm:prSet presAssocID="{B15D55F3-684D-4B62-BB6C-242BA4BA7ED8}" presName="arrow" presStyleLbl="node1" presStyleIdx="0" presStyleCnt="2">
        <dgm:presLayoutVars>
          <dgm:bulletEnabled val="1"/>
        </dgm:presLayoutVars>
      </dgm:prSet>
      <dgm:spPr/>
      <dgm:t>
        <a:bodyPr/>
        <a:lstStyle/>
        <a:p>
          <a:endParaRPr lang="en-US"/>
        </a:p>
      </dgm:t>
    </dgm:pt>
    <dgm:pt modelId="{52288575-6A52-4821-ACE1-0716E8171893}" type="pres">
      <dgm:prSet presAssocID="{2AAAC68F-C690-4695-A1D8-22D029BDEB36}" presName="arrow" presStyleLbl="node1" presStyleIdx="1" presStyleCnt="2" custRadScaleRad="100317">
        <dgm:presLayoutVars>
          <dgm:bulletEnabled val="1"/>
        </dgm:presLayoutVars>
      </dgm:prSet>
      <dgm:spPr/>
      <dgm:t>
        <a:bodyPr/>
        <a:lstStyle/>
        <a:p>
          <a:endParaRPr lang="en-US"/>
        </a:p>
      </dgm:t>
    </dgm:pt>
  </dgm:ptLst>
  <dgm:cxnLst>
    <dgm:cxn modelId="{08788CD7-031E-4645-ABEA-5F38632D0DE2}" type="presOf" srcId="{2AAAC68F-C690-4695-A1D8-22D029BDEB36}" destId="{52288575-6A52-4821-ACE1-0716E8171893}" srcOrd="0" destOrd="0" presId="urn:microsoft.com/office/officeart/2005/8/layout/arrow5"/>
    <dgm:cxn modelId="{EABE3E25-D7EA-413B-84AF-7EDFA60577F1}" srcId="{F8E9741F-5547-49AF-9299-69F2DB2E0E3F}" destId="{2AAAC68F-C690-4695-A1D8-22D029BDEB36}" srcOrd="1" destOrd="0" parTransId="{17A085C1-CEF8-449A-A665-38A3BE3B622B}" sibTransId="{52601A9B-6E84-425C-BA15-EE6FDD2D0ECF}"/>
    <dgm:cxn modelId="{C3E3EC53-61B8-4BE7-8DD9-DC3EEEF6C445}" type="presOf" srcId="{F8E9741F-5547-49AF-9299-69F2DB2E0E3F}" destId="{7421954D-EA36-4AB6-8A4D-2D3DCD2BC457}" srcOrd="0" destOrd="0" presId="urn:microsoft.com/office/officeart/2005/8/layout/arrow5"/>
    <dgm:cxn modelId="{F61AD017-C3DE-409C-8293-7DAD77911E7D}" srcId="{F8E9741F-5547-49AF-9299-69F2DB2E0E3F}" destId="{B15D55F3-684D-4B62-BB6C-242BA4BA7ED8}" srcOrd="0" destOrd="0" parTransId="{4ABA90EE-CDD6-43B2-BB33-9D734B20FECC}" sibTransId="{F84C408E-E511-4DCC-8F72-80AE8A647F77}"/>
    <dgm:cxn modelId="{021240A6-31F4-40BA-9CD8-D06EA97C6EFA}" type="presOf" srcId="{B15D55F3-684D-4B62-BB6C-242BA4BA7ED8}" destId="{9EAC2289-540D-4998-BF76-3F80D37935B4}" srcOrd="0" destOrd="0" presId="urn:microsoft.com/office/officeart/2005/8/layout/arrow5"/>
    <dgm:cxn modelId="{8ACA3201-7E74-41C2-8B32-A88287C5DB1D}" type="presParOf" srcId="{7421954D-EA36-4AB6-8A4D-2D3DCD2BC457}" destId="{9EAC2289-540D-4998-BF76-3F80D37935B4}" srcOrd="0" destOrd="0" presId="urn:microsoft.com/office/officeart/2005/8/layout/arrow5"/>
    <dgm:cxn modelId="{8A274E3E-0544-40D6-B4CF-E8C98A53B40F}" type="presParOf" srcId="{7421954D-EA36-4AB6-8A4D-2D3DCD2BC457}" destId="{52288575-6A52-4821-ACE1-0716E8171893}"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C2289-540D-4998-BF76-3F80D37935B4}">
      <dsp:nvSpPr>
        <dsp:cNvPr id="0" name=""/>
        <dsp:cNvSpPr/>
      </dsp:nvSpPr>
      <dsp:spPr>
        <a:xfrm rot="16200000">
          <a:off x="853" y="60841"/>
          <a:ext cx="4217703" cy="4217703"/>
        </a:xfrm>
        <a:prstGeom prst="downArrow">
          <a:avLst>
            <a:gd name="adj1" fmla="val 50000"/>
            <a:gd name="adj2" fmla="val 3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a:latin typeface="+mj-lt"/>
            </a:rPr>
            <a:t>Overall, I am a satisfied UC </a:t>
          </a:r>
          <a:r>
            <a:rPr lang="en-US" sz="3000" kern="1200" dirty="0" smtClean="0">
              <a:latin typeface="+mj-lt"/>
            </a:rPr>
            <a:t>ANR employee.</a:t>
          </a:r>
          <a:endParaRPr lang="en-US" sz="3000" kern="1200" dirty="0">
            <a:latin typeface="+mj-lt"/>
          </a:endParaRPr>
        </a:p>
      </dsp:txBody>
      <dsp:txXfrm rot="5400000">
        <a:off x="853" y="1115267"/>
        <a:ext cx="3479605" cy="2108851"/>
      </dsp:txXfrm>
    </dsp:sp>
    <dsp:sp modelId="{52288575-6A52-4821-ACE1-0716E8171893}">
      <dsp:nvSpPr>
        <dsp:cNvPr id="0" name=""/>
        <dsp:cNvSpPr/>
      </dsp:nvSpPr>
      <dsp:spPr>
        <a:xfrm rot="5400000">
          <a:off x="4437464" y="60841"/>
          <a:ext cx="4217703" cy="4217703"/>
        </a:xfrm>
        <a:prstGeom prst="downArrow">
          <a:avLst>
            <a:gd name="adj1" fmla="val 50000"/>
            <a:gd name="adj2" fmla="val 3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a:latin typeface="+mj-lt"/>
            </a:rPr>
            <a:t>I would recommend UC </a:t>
          </a:r>
          <a:r>
            <a:rPr lang="en-US" sz="3000" kern="1200" dirty="0" smtClean="0">
              <a:latin typeface="+mj-lt"/>
            </a:rPr>
            <a:t>ANR to </a:t>
          </a:r>
          <a:r>
            <a:rPr lang="en-US" sz="3000" kern="1200" dirty="0">
              <a:latin typeface="+mj-lt"/>
            </a:rPr>
            <a:t>a colleague or </a:t>
          </a:r>
          <a:r>
            <a:rPr lang="en-US" sz="3000" kern="1200" dirty="0" smtClean="0">
              <a:latin typeface="+mj-lt"/>
            </a:rPr>
            <a:t>friend.</a:t>
          </a:r>
          <a:endParaRPr lang="en-US" sz="3000" kern="1200" dirty="0">
            <a:latin typeface="+mj-lt"/>
          </a:endParaRPr>
        </a:p>
      </dsp:txBody>
      <dsp:txXfrm rot="-5400000">
        <a:off x="5175562" y="1115267"/>
        <a:ext cx="3479605" cy="210885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E98AD-7B51-4DC6-82E1-521A52F6A235}" type="datetimeFigureOut">
              <a:rPr lang="en-US" smtClean="0"/>
              <a:t>8/24/2020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4</a:t>
            </a:fld>
            <a:endParaRPr lang="en-US"/>
          </a:p>
        </p:txBody>
      </p:sp>
    </p:spTree>
    <p:extLst>
      <p:ext uri="{BB962C8B-B14F-4D97-AF65-F5344CB8AC3E}">
        <p14:creationId xmlns:p14="http://schemas.microsoft.com/office/powerpoint/2010/main" val="402439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all scored in the Excellent range, there are differences between marginalized groups and dominant groups in the overall frequency of these experiences – room for improvement.</a:t>
            </a:r>
            <a:endParaRPr lang="en-US" dirty="0">
              <a:cs typeface="Calibri"/>
            </a:endParaRPr>
          </a:p>
        </p:txBody>
      </p:sp>
      <p:sp>
        <p:nvSpPr>
          <p:cNvPr id="4" name="Slide Number Placeholder 3"/>
          <p:cNvSpPr>
            <a:spLocks noGrp="1"/>
          </p:cNvSpPr>
          <p:nvPr>
            <p:ph type="sldNum" sz="quarter" idx="10"/>
          </p:nvPr>
        </p:nvSpPr>
        <p:spPr/>
        <p:txBody>
          <a:bodyPr/>
          <a:lstStyle/>
          <a:p>
            <a:fld id="{E2C40387-D8E8-4747-B676-98ED036C8F01}" type="slidenum">
              <a:rPr lang="en-US" smtClean="0"/>
              <a:t>24</a:t>
            </a:fld>
            <a:endParaRPr lang="en-US" dirty="0"/>
          </a:p>
        </p:txBody>
      </p:sp>
    </p:spTree>
    <p:extLst>
      <p:ext uri="{BB962C8B-B14F-4D97-AF65-F5344CB8AC3E}">
        <p14:creationId xmlns:p14="http://schemas.microsoft.com/office/powerpoint/2010/main" val="2995236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we seem to be the only UC campus concerned about this and looking into further analyses. </a:t>
            </a:r>
          </a:p>
        </p:txBody>
      </p:sp>
      <p:sp>
        <p:nvSpPr>
          <p:cNvPr id="4" name="Slide Number Placeholder 3"/>
          <p:cNvSpPr>
            <a:spLocks noGrp="1"/>
          </p:cNvSpPr>
          <p:nvPr>
            <p:ph type="sldNum" sz="quarter" idx="10"/>
          </p:nvPr>
        </p:nvSpPr>
        <p:spPr/>
        <p:txBody>
          <a:bodyPr/>
          <a:lstStyle/>
          <a:p>
            <a:fld id="{E2C40387-D8E8-4747-B676-98ED036C8F01}" type="slidenum">
              <a:rPr lang="en-US" smtClean="0"/>
              <a:t>25</a:t>
            </a:fld>
            <a:endParaRPr lang="en-US" dirty="0"/>
          </a:p>
        </p:txBody>
      </p:sp>
    </p:spTree>
    <p:extLst>
      <p:ext uri="{BB962C8B-B14F-4D97-AF65-F5344CB8AC3E}">
        <p14:creationId xmlns:p14="http://schemas.microsoft.com/office/powerpoint/2010/main" val="405943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that what we share with leadership will be much more detailed than what we summarize in this presentation.</a:t>
            </a:r>
            <a:r>
              <a:rPr lang="en-US" dirty="0">
                <a:cs typeface="+mn-lt"/>
              </a:rPr>
              <a:t/>
            </a:r>
            <a:br>
              <a:rPr lang="en-US" dirty="0">
                <a:cs typeface="+mn-lt"/>
              </a:rPr>
            </a:br>
            <a:r>
              <a:rPr lang="en-US" dirty="0">
                <a:cs typeface="Calibri"/>
              </a:rPr>
              <a:t>Also will be connecting our findings to existing literature, for all of these next steps.</a:t>
            </a:r>
          </a:p>
        </p:txBody>
      </p:sp>
      <p:sp>
        <p:nvSpPr>
          <p:cNvPr id="4" name="Slide Number Placeholder 3"/>
          <p:cNvSpPr>
            <a:spLocks noGrp="1"/>
          </p:cNvSpPr>
          <p:nvPr>
            <p:ph type="sldNum" sz="quarter" idx="5"/>
          </p:nvPr>
        </p:nvSpPr>
        <p:spPr/>
        <p:txBody>
          <a:bodyPr/>
          <a:lstStyle/>
          <a:p>
            <a:fld id="{E2C40387-D8E8-4747-B676-98ED036C8F01}" type="slidenum">
              <a:rPr lang="en-US" smtClean="0"/>
              <a:t>27</a:t>
            </a:fld>
            <a:endParaRPr lang="en-US" dirty="0"/>
          </a:p>
        </p:txBody>
      </p:sp>
    </p:spTree>
    <p:extLst>
      <p:ext uri="{BB962C8B-B14F-4D97-AF65-F5344CB8AC3E}">
        <p14:creationId xmlns:p14="http://schemas.microsoft.com/office/powerpoint/2010/main" val="319660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C40387-D8E8-4747-B676-98ED036C8F01}" type="slidenum">
              <a:rPr lang="en-US" smtClean="0"/>
              <a:t>15</a:t>
            </a:fld>
            <a:endParaRPr lang="en-US" dirty="0"/>
          </a:p>
        </p:txBody>
      </p:sp>
    </p:spTree>
    <p:extLst>
      <p:ext uri="{BB962C8B-B14F-4D97-AF65-F5344CB8AC3E}">
        <p14:creationId xmlns:p14="http://schemas.microsoft.com/office/powerpoint/2010/main" val="302483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16</a:t>
            </a:fld>
            <a:endParaRPr lang="en-US" dirty="0"/>
          </a:p>
        </p:txBody>
      </p:sp>
    </p:spTree>
    <p:extLst>
      <p:ext uri="{BB962C8B-B14F-4D97-AF65-F5344CB8AC3E}">
        <p14:creationId xmlns:p14="http://schemas.microsoft.com/office/powerpoint/2010/main" val="562041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notice that the survey asked about a few other demographic categories that we aren’t discussing today – we are focusing on gender, ethnicity/race, and sexual orientation for now.</a:t>
            </a:r>
          </a:p>
          <a:p>
            <a:r>
              <a:rPr lang="en-US" dirty="0"/>
              <a:t>Darkest red is most concerning/highest priority category; darkest blue is least concerning/lowest priority (keep doing what we’re doing) category.</a:t>
            </a:r>
          </a:p>
        </p:txBody>
      </p:sp>
      <p:sp>
        <p:nvSpPr>
          <p:cNvPr id="4" name="Slide Number Placeholder 3"/>
          <p:cNvSpPr>
            <a:spLocks noGrp="1"/>
          </p:cNvSpPr>
          <p:nvPr>
            <p:ph type="sldNum" sz="quarter" idx="5"/>
          </p:nvPr>
        </p:nvSpPr>
        <p:spPr/>
        <p:txBody>
          <a:bodyPr/>
          <a:lstStyle/>
          <a:p>
            <a:fld id="{E2C40387-D8E8-4747-B676-98ED036C8F01}" type="slidenum">
              <a:rPr lang="en-US" smtClean="0"/>
              <a:t>18</a:t>
            </a:fld>
            <a:endParaRPr lang="en-US" dirty="0"/>
          </a:p>
        </p:txBody>
      </p:sp>
    </p:spTree>
    <p:extLst>
      <p:ext uri="{BB962C8B-B14F-4D97-AF65-F5344CB8AC3E}">
        <p14:creationId xmlns:p14="http://schemas.microsoft.com/office/powerpoint/2010/main" val="393398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this slide, the dominant group is a column. In later slides, the dominant group will be the second row in each satisfaction topic, for comparison purposes.</a:t>
            </a:r>
          </a:p>
          <a:p>
            <a:r>
              <a:rPr lang="en-US" dirty="0"/>
              <a:t/>
            </a:r>
            <a:br>
              <a:rPr lang="en-US" dirty="0"/>
            </a:br>
            <a:r>
              <a:rPr lang="en-US" dirty="0"/>
              <a:t>I will spend a little extra time clarifying “dominant group” for the purposes of this presentation- note that they are characteristics that dominate current social norms.</a:t>
            </a:r>
          </a:p>
        </p:txBody>
      </p:sp>
      <p:sp>
        <p:nvSpPr>
          <p:cNvPr id="4" name="Slide Number Placeholder 3"/>
          <p:cNvSpPr>
            <a:spLocks noGrp="1"/>
          </p:cNvSpPr>
          <p:nvPr>
            <p:ph type="sldNum" sz="quarter" idx="5"/>
          </p:nvPr>
        </p:nvSpPr>
        <p:spPr/>
        <p:txBody>
          <a:bodyPr/>
          <a:lstStyle/>
          <a:p>
            <a:fld id="{E2C40387-D8E8-4747-B676-98ED036C8F01}" type="slidenum">
              <a:rPr lang="en-US" smtClean="0"/>
              <a:t>19</a:t>
            </a:fld>
            <a:endParaRPr lang="en-US" dirty="0"/>
          </a:p>
        </p:txBody>
      </p:sp>
    </p:spTree>
    <p:extLst>
      <p:ext uri="{BB962C8B-B14F-4D97-AF65-F5344CB8AC3E}">
        <p14:creationId xmlns:p14="http://schemas.microsoft.com/office/powerpoint/2010/main" val="296791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recognize these statements as some of the Primary Opportunities that John mentioned in his portion of the presentation. What we explored was, how does it vary by demographic? Some groups were much more satisfied (blue responses) than others (pink and red responses).</a:t>
            </a:r>
          </a:p>
          <a:p>
            <a:endParaRPr lang="en-US" dirty="0"/>
          </a:p>
          <a:p>
            <a:r>
              <a:rPr lang="en-US" dirty="0"/>
              <a:t>*DTS on sexual orientation had Marginal satisfaction with communication and feeling valued, but the other DTS groups reported Poor satisfaction on both of those themes.</a:t>
            </a:r>
          </a:p>
        </p:txBody>
      </p:sp>
      <p:sp>
        <p:nvSpPr>
          <p:cNvPr id="4" name="Slide Number Placeholder 3"/>
          <p:cNvSpPr>
            <a:spLocks noGrp="1"/>
          </p:cNvSpPr>
          <p:nvPr>
            <p:ph type="sldNum" sz="quarter" idx="10"/>
          </p:nvPr>
        </p:nvSpPr>
        <p:spPr/>
        <p:txBody>
          <a:bodyPr/>
          <a:lstStyle/>
          <a:p>
            <a:fld id="{E2C40387-D8E8-4747-B676-98ED036C8F01}" type="slidenum">
              <a:rPr lang="en-US" smtClean="0"/>
              <a:t>20</a:t>
            </a:fld>
            <a:endParaRPr lang="en-US" dirty="0"/>
          </a:p>
        </p:txBody>
      </p:sp>
    </p:spTree>
    <p:extLst>
      <p:ext uri="{BB962C8B-B14F-4D97-AF65-F5344CB8AC3E}">
        <p14:creationId xmlns:p14="http://schemas.microsoft.com/office/powerpoint/2010/main" val="514963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also connect back to the primary opportunities, except compensation which UCSD tells us is always a relatively low score.</a:t>
            </a:r>
          </a:p>
          <a:p>
            <a:r>
              <a:rPr lang="en-US" dirty="0"/>
              <a:t>Compensation: only heterosexual employees reported “good”, everyone else marginal to low, and this was particularly low satisfaction - somewhere to focus efforts.</a:t>
            </a:r>
          </a:p>
          <a:p>
            <a:r>
              <a:rPr lang="en-US" dirty="0"/>
              <a:t>Career advancement: men and hetero employees good, everyone else marginal to low, again a place to focus efforts.</a:t>
            </a:r>
          </a:p>
          <a:p>
            <a:r>
              <a:rPr lang="en-US" dirty="0"/>
              <a:t>On campus = within the division: only heterosexual scored “good”</a:t>
            </a:r>
          </a:p>
        </p:txBody>
      </p:sp>
      <p:sp>
        <p:nvSpPr>
          <p:cNvPr id="4" name="Slide Number Placeholder 3"/>
          <p:cNvSpPr>
            <a:spLocks noGrp="1"/>
          </p:cNvSpPr>
          <p:nvPr>
            <p:ph type="sldNum" sz="quarter" idx="10"/>
          </p:nvPr>
        </p:nvSpPr>
        <p:spPr/>
        <p:txBody>
          <a:bodyPr/>
          <a:lstStyle/>
          <a:p>
            <a:fld id="{E2C40387-D8E8-4747-B676-98ED036C8F01}" type="slidenum">
              <a:rPr lang="en-US" smtClean="0"/>
              <a:t>21</a:t>
            </a:fld>
            <a:endParaRPr lang="en-US" dirty="0"/>
          </a:p>
        </p:txBody>
      </p:sp>
    </p:spTree>
    <p:extLst>
      <p:ext uri="{BB962C8B-B14F-4D97-AF65-F5344CB8AC3E}">
        <p14:creationId xmlns:p14="http://schemas.microsoft.com/office/powerpoint/2010/main" val="142472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these could be negative interactions with colleagues, supervisors, employees, volunteers, or clientele.</a:t>
            </a:r>
          </a:p>
          <a:p>
            <a:r>
              <a:rPr lang="en-US" dirty="0"/>
              <a:t>Marisa suggested a little extra time for audience to absorb this and the following 2 slides.</a:t>
            </a:r>
          </a:p>
        </p:txBody>
      </p:sp>
      <p:sp>
        <p:nvSpPr>
          <p:cNvPr id="4" name="Slide Number Placeholder 3"/>
          <p:cNvSpPr>
            <a:spLocks noGrp="1"/>
          </p:cNvSpPr>
          <p:nvPr>
            <p:ph type="sldNum" sz="quarter" idx="10"/>
          </p:nvPr>
        </p:nvSpPr>
        <p:spPr/>
        <p:txBody>
          <a:bodyPr/>
          <a:lstStyle/>
          <a:p>
            <a:fld id="{E2C40387-D8E8-4747-B676-98ED036C8F01}" type="slidenum">
              <a:rPr lang="en-US" smtClean="0"/>
              <a:t>22</a:t>
            </a:fld>
            <a:endParaRPr lang="en-US" dirty="0"/>
          </a:p>
        </p:txBody>
      </p:sp>
    </p:spTree>
    <p:extLst>
      <p:ext uri="{BB962C8B-B14F-4D97-AF65-F5344CB8AC3E}">
        <p14:creationId xmlns:p14="http://schemas.microsoft.com/office/powerpoint/2010/main" val="318006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 red means experiencing these negative interactions a lot- high priority to address- and dark blue is not experiencing them very much. Although almost no one had “excellent” reports, POC and ALGB+ and DTS populations are clearly experiencing these negative interactions the most.</a:t>
            </a:r>
          </a:p>
          <a:p>
            <a:r>
              <a:rPr lang="en-US" dirty="0">
                <a:cs typeface="Calibri"/>
              </a:rPr>
              <a:t>Overall, we need to make sure that at a local and </a:t>
            </a:r>
            <a:r>
              <a:rPr lang="en-US" dirty="0" err="1">
                <a:cs typeface="Calibri"/>
              </a:rPr>
              <a:t>divisionwide</a:t>
            </a:r>
            <a:r>
              <a:rPr lang="en-US" dirty="0">
                <a:cs typeface="Calibri"/>
              </a:rPr>
              <a:t> scale, our colleagues and employees are being respected, included, and heard.</a:t>
            </a:r>
          </a:p>
        </p:txBody>
      </p:sp>
      <p:sp>
        <p:nvSpPr>
          <p:cNvPr id="4" name="Slide Number Placeholder 3"/>
          <p:cNvSpPr>
            <a:spLocks noGrp="1"/>
          </p:cNvSpPr>
          <p:nvPr>
            <p:ph type="sldNum" sz="quarter" idx="10"/>
          </p:nvPr>
        </p:nvSpPr>
        <p:spPr/>
        <p:txBody>
          <a:bodyPr/>
          <a:lstStyle/>
          <a:p>
            <a:fld id="{E2C40387-D8E8-4747-B676-98ED036C8F01}" type="slidenum">
              <a:rPr lang="en-US" smtClean="0"/>
              <a:t>23</a:t>
            </a:fld>
            <a:endParaRPr lang="en-US" dirty="0"/>
          </a:p>
        </p:txBody>
      </p:sp>
    </p:spTree>
    <p:extLst>
      <p:ext uri="{BB962C8B-B14F-4D97-AF65-F5344CB8AC3E}">
        <p14:creationId xmlns:p14="http://schemas.microsoft.com/office/powerpoint/2010/main" val="2048412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hasCustomPrompt="1"/>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dirty="0"/>
              <a:t>DEI Analysis of </a:t>
            </a:r>
            <a:r>
              <a:rPr lang="en-US" dirty="0" err="1"/>
              <a:t>ANR@Work</a:t>
            </a:r>
            <a:r>
              <a:rPr lang="en-US" dirty="0"/>
              <a:t> Survey Results</a:t>
            </a:r>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6" name="Rectangle 15">
            <a:extLst>
              <a:ext uri="{FF2B5EF4-FFF2-40B4-BE49-F238E27FC236}">
                <a16:creationId xmlns:a16="http://schemas.microsoft.com/office/drawing/2014/main" id="{B940280E-9AA3-484F-A058-312163E8EC4A}"/>
              </a:ext>
            </a:extLst>
          </p:cNvPr>
          <p:cNvSpPr/>
          <p:nvPr userDrawn="1"/>
        </p:nvSpPr>
        <p:spPr>
          <a:xfrm>
            <a:off x="8562110" y="6174350"/>
            <a:ext cx="3629890" cy="68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pic>
        <p:nvPicPr>
          <p:cNvPr id="9" name="Picture 8">
            <a:extLst>
              <a:ext uri="{FF2B5EF4-FFF2-40B4-BE49-F238E27FC236}">
                <a16:creationId xmlns:a16="http://schemas.microsoft.com/office/drawing/2014/main" id="{B5822650-545A-7045-9C38-BC4EE4FD30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2743" y="6240869"/>
            <a:ext cx="2939143" cy="407618"/>
          </a:xfrm>
          <a:prstGeom prst="rect">
            <a:avLst/>
          </a:prstGeom>
        </p:spPr>
      </p:pic>
    </p:spTree>
    <p:extLst>
      <p:ext uri="{BB962C8B-B14F-4D97-AF65-F5344CB8AC3E}">
        <p14:creationId xmlns:p14="http://schemas.microsoft.com/office/powerpoint/2010/main" val="200018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13635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7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5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8472587" y="6230394"/>
            <a:ext cx="3114076" cy="627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79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410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8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8/24/2020</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7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8/24/2020</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90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6"/>
            <a:ext cx="5120871" cy="320980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8556012" y="6272865"/>
            <a:ext cx="3024554" cy="5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9F462CB-6DB5-CA46-B0C3-8D9C222928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0946" y="5439473"/>
            <a:ext cx="3790108" cy="525635"/>
          </a:xfrm>
          <a:prstGeom prst="rect">
            <a:avLst/>
          </a:prstGeom>
        </p:spPr>
      </p:pic>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78456" y="6025922"/>
            <a:ext cx="12348905" cy="933675"/>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8/24/2020</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04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8/24/2020</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50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3" y="3285682"/>
            <a:ext cx="2520397" cy="33532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85682"/>
            <a:ext cx="2592690" cy="335324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4564" y="219075"/>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21907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68" y="-50756"/>
            <a:ext cx="12282233" cy="69087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F183E1F-7B6F-1646-B58A-05E4D8F05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6992" y="6281355"/>
            <a:ext cx="2836808" cy="393426"/>
          </a:xfrm>
          <a:prstGeom prst="rect">
            <a:avLst/>
          </a:prstGeom>
        </p:spPr>
      </p:pic>
    </p:spTree>
    <p:extLst>
      <p:ext uri="{BB962C8B-B14F-4D97-AF65-F5344CB8AC3E}">
        <p14:creationId xmlns:p14="http://schemas.microsoft.com/office/powerpoint/2010/main" val="24862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117" y="-50755"/>
            <a:ext cx="12282232" cy="65531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79303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9204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95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7900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 y="0"/>
            <a:ext cx="12191992" cy="1598278"/>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1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8/24/2020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8" name="Picture 7">
            <a:extLst>
              <a:ext uri="{FF2B5EF4-FFF2-40B4-BE49-F238E27FC236}">
                <a16:creationId xmlns:a16="http://schemas.microsoft.com/office/drawing/2014/main" id="{F90C1895-5776-6841-8BF3-522F008E38F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721055" y="6311900"/>
            <a:ext cx="2632745" cy="365126"/>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1" r:id="rId4"/>
    <p:sldLayoutId id="2147483679" r:id="rId5"/>
    <p:sldLayoutId id="2147483652" r:id="rId6"/>
    <p:sldLayoutId id="2147483653" r:id="rId7"/>
    <p:sldLayoutId id="2147483654" r:id="rId8"/>
    <p:sldLayoutId id="2147483676" r:id="rId9"/>
    <p:sldLayoutId id="2147483675" r:id="rId10"/>
    <p:sldLayoutId id="2147483677" r:id="rId11"/>
    <p:sldLayoutId id="2147483678" r:id="rId12"/>
    <p:sldLayoutId id="2147483655" r:id="rId13"/>
    <p:sldLayoutId id="2147483656" r:id="rId14"/>
    <p:sldLayoutId id="2147483669" r:id="rId15"/>
    <p:sldLayoutId id="2147483670" r:id="rId16"/>
    <p:sldLayoutId id="2147483668" r:id="rId17"/>
    <p:sldLayoutId id="2147483671" r:id="rId18"/>
    <p:sldLayoutId id="2147483657" r:id="rId19"/>
    <p:sldLayoutId id="2147483663" r:id="rId20"/>
    <p:sldLayoutId id="2147483664" r:id="rId21"/>
    <p:sldLayoutId id="2147483665" r:id="rId22"/>
    <p:sldLayoutId id="2147483666" r:id="rId23"/>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ampusclimate.ucop.edu/"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tritonlytics.ucsd.edu/about-us/our-team.html"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emf"/><Relationship Id="rId7" Type="http://schemas.openxmlformats.org/officeDocument/2006/relationships/image" Target="../media/image23.png"/><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hyperlink" Target="https://ucanr.edu/sites/anrstaff/Diversity/ANR@Work_Survey_741/" TargetMode="External"/><Relationship Id="rId5" Type="http://schemas.openxmlformats.org/officeDocument/2006/relationships/image" Target="../media/image22.emf"/><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453069" y="1117884"/>
            <a:ext cx="5818421" cy="3722475"/>
          </a:xfrm>
          <a:prstGeom prst="rect">
            <a:avLst/>
          </a:prstGeom>
        </p:spPr>
        <p:txBody>
          <a:bodyPr>
            <a:no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defTabSz="642915">
              <a:lnSpc>
                <a:spcPct val="120000"/>
              </a:lnSpc>
              <a:spcBef>
                <a:spcPts val="0"/>
              </a:spcBef>
              <a:buSzTx/>
              <a:buNone/>
            </a:pPr>
            <a:r>
              <a:rPr lang="en-US" sz="2400" b="1" dirty="0" smtClean="0">
                <a:solidFill>
                  <a:schemeClr val="bg1"/>
                </a:solidFill>
              </a:rPr>
              <a:t>Agenda 1:30-2:30</a:t>
            </a:r>
            <a:endParaRPr lang="en-US" sz="2400" b="1" dirty="0">
              <a:solidFill>
                <a:schemeClr val="bg1"/>
              </a:solidFill>
            </a:endParaRPr>
          </a:p>
          <a:p>
            <a:pPr marL="312528" lvl="1" indent="0" defTabSz="642915">
              <a:lnSpc>
                <a:spcPct val="120000"/>
              </a:lnSpc>
              <a:spcBef>
                <a:spcPts val="0"/>
              </a:spcBef>
              <a:buSzTx/>
              <a:buNone/>
            </a:pPr>
            <a:endParaRPr lang="en-US" sz="1600" b="1" dirty="0" smtClean="0">
              <a:solidFill>
                <a:schemeClr val="bg1"/>
              </a:solidFill>
              <a:latin typeface="+mn-lt"/>
              <a:ea typeface="+mn-ea"/>
              <a:cs typeface="+mn-cs"/>
            </a:endParaRPr>
          </a:p>
          <a:p>
            <a:pPr marL="312528" lvl="1" indent="0" defTabSz="642915">
              <a:spcBef>
                <a:spcPts val="0"/>
              </a:spcBef>
              <a:spcAft>
                <a:spcPts val="1200"/>
              </a:spcAft>
              <a:buSzTx/>
              <a:buNone/>
            </a:pPr>
            <a:r>
              <a:rPr lang="en-US" sz="2000" b="1" dirty="0" smtClean="0">
                <a:solidFill>
                  <a:schemeClr val="bg1"/>
                </a:solidFill>
                <a:latin typeface="+mn-lt"/>
                <a:ea typeface="+mn-ea"/>
                <a:cs typeface="+mn-cs"/>
              </a:rPr>
              <a:t>Start </a:t>
            </a:r>
            <a:r>
              <a:rPr lang="en-US" sz="2000" b="1" dirty="0">
                <a:solidFill>
                  <a:schemeClr val="bg1"/>
                </a:solidFill>
                <a:latin typeface="+mn-lt"/>
                <a:ea typeface="+mn-ea"/>
                <a:cs typeface="+mn-cs"/>
              </a:rPr>
              <a:t>at 1.30 pm!</a:t>
            </a:r>
          </a:p>
          <a:p>
            <a:pPr marL="312528" lvl="1" indent="0" defTabSz="642915">
              <a:spcBef>
                <a:spcPts val="0"/>
              </a:spcBef>
              <a:spcAft>
                <a:spcPts val="1200"/>
              </a:spcAft>
              <a:buSzTx/>
              <a:buNone/>
            </a:pPr>
            <a:r>
              <a:rPr lang="en-US" sz="2000" b="1" dirty="0" smtClean="0">
                <a:solidFill>
                  <a:schemeClr val="bg1"/>
                </a:solidFill>
                <a:latin typeface="+mn-lt"/>
                <a:ea typeface="+mn-ea"/>
                <a:cs typeface="+mn-cs"/>
              </a:rPr>
              <a:t>Vision </a:t>
            </a:r>
            <a:r>
              <a:rPr lang="en-US" sz="2000" b="1" dirty="0">
                <a:solidFill>
                  <a:schemeClr val="bg1"/>
                </a:solidFill>
                <a:latin typeface="+mn-lt"/>
                <a:ea typeface="+mn-ea"/>
                <a:cs typeface="+mn-cs"/>
              </a:rPr>
              <a:t>&amp; News – Leadership (</a:t>
            </a:r>
            <a:r>
              <a:rPr lang="en-US" sz="2000" b="1" dirty="0" smtClean="0">
                <a:solidFill>
                  <a:schemeClr val="bg1"/>
                </a:solidFill>
                <a:latin typeface="+mn-lt"/>
                <a:ea typeface="+mn-ea"/>
                <a:cs typeface="+mn-cs"/>
              </a:rPr>
              <a:t>10 </a:t>
            </a:r>
            <a:r>
              <a:rPr lang="en-US" sz="2000" b="1" dirty="0">
                <a:solidFill>
                  <a:schemeClr val="bg1"/>
                </a:solidFill>
                <a:latin typeface="+mn-lt"/>
                <a:ea typeface="+mn-ea"/>
                <a:cs typeface="+mn-cs"/>
              </a:rPr>
              <a:t>min</a:t>
            </a:r>
            <a:r>
              <a:rPr lang="en-US" sz="2000" b="1" dirty="0" smtClean="0">
                <a:solidFill>
                  <a:schemeClr val="bg1"/>
                </a:solidFill>
                <a:latin typeface="+mn-lt"/>
                <a:ea typeface="+mn-ea"/>
                <a:cs typeface="+mn-cs"/>
              </a:rPr>
              <a:t>)</a:t>
            </a:r>
            <a:endParaRPr lang="en-US" sz="2000" b="1" dirty="0">
              <a:solidFill>
                <a:schemeClr val="bg1"/>
              </a:solidFill>
              <a:latin typeface="+mn-lt"/>
              <a:ea typeface="+mn-ea"/>
              <a:cs typeface="+mn-cs"/>
            </a:endParaRPr>
          </a:p>
          <a:p>
            <a:pPr marL="312528" lvl="1" indent="0" defTabSz="642915">
              <a:spcBef>
                <a:spcPts val="0"/>
              </a:spcBef>
              <a:spcAft>
                <a:spcPts val="1200"/>
              </a:spcAft>
              <a:buSzTx/>
              <a:buNone/>
            </a:pPr>
            <a:r>
              <a:rPr lang="en-US" sz="2000" b="1" dirty="0" err="1" smtClean="0">
                <a:solidFill>
                  <a:schemeClr val="bg1"/>
                </a:solidFill>
                <a:latin typeface="+mn-lt"/>
                <a:ea typeface="+mn-ea"/>
                <a:cs typeface="+mn-cs"/>
              </a:rPr>
              <a:t>ANR@Work</a:t>
            </a:r>
            <a:r>
              <a:rPr lang="en-US" sz="2000" b="1" dirty="0" smtClean="0">
                <a:solidFill>
                  <a:schemeClr val="bg1"/>
                </a:solidFill>
                <a:latin typeface="+mn-lt"/>
                <a:ea typeface="+mn-ea"/>
                <a:cs typeface="+mn-cs"/>
              </a:rPr>
              <a:t> Survey (25 min) </a:t>
            </a:r>
          </a:p>
          <a:p>
            <a:pPr marL="312528" lvl="1" indent="0" defTabSz="642915">
              <a:spcBef>
                <a:spcPts val="0"/>
              </a:spcBef>
              <a:spcAft>
                <a:spcPts val="1200"/>
              </a:spcAft>
              <a:buSzTx/>
              <a:buNone/>
            </a:pPr>
            <a:r>
              <a:rPr lang="en-US" sz="2000" b="1" dirty="0">
                <a:solidFill>
                  <a:schemeClr val="bg1"/>
                </a:solidFill>
                <a:latin typeface="+mn-lt"/>
                <a:ea typeface="+mn-ea"/>
                <a:cs typeface="+mn-cs"/>
              </a:rPr>
              <a:t>	</a:t>
            </a:r>
            <a:r>
              <a:rPr lang="en-US" sz="2000" b="1" dirty="0" smtClean="0">
                <a:solidFill>
                  <a:schemeClr val="bg1"/>
                </a:solidFill>
                <a:latin typeface="+mn-lt"/>
                <a:ea typeface="+mn-ea"/>
                <a:cs typeface="+mn-cs"/>
              </a:rPr>
              <a:t>Methodology and Overall Results – John Fox </a:t>
            </a:r>
          </a:p>
          <a:p>
            <a:pPr marL="640080" lvl="2" indent="-457200" defTabSz="642915">
              <a:spcBef>
                <a:spcPts val="0"/>
              </a:spcBef>
              <a:spcAft>
                <a:spcPts val="1200"/>
              </a:spcAft>
              <a:buSzTx/>
              <a:buNone/>
            </a:pPr>
            <a:r>
              <a:rPr lang="en-US" sz="2000" b="1" dirty="0" smtClean="0">
                <a:solidFill>
                  <a:schemeClr val="bg1"/>
                </a:solidFill>
                <a:latin typeface="+mn-lt"/>
                <a:ea typeface="+mn-ea"/>
                <a:cs typeface="+mn-cs"/>
              </a:rPr>
              <a:t>	DEI Analysis – Katherine Soule, Rebecca Ozeran, Charles Go</a:t>
            </a:r>
            <a:endParaRPr lang="en-US" sz="2000" b="1" dirty="0">
              <a:solidFill>
                <a:schemeClr val="bg1"/>
              </a:solidFill>
              <a:latin typeface="+mn-lt"/>
              <a:ea typeface="+mn-ea"/>
              <a:cs typeface="+mn-cs"/>
            </a:endParaRPr>
          </a:p>
          <a:p>
            <a:pPr marL="312528" lvl="1" indent="0" defTabSz="642915">
              <a:spcBef>
                <a:spcPts val="0"/>
              </a:spcBef>
              <a:spcAft>
                <a:spcPts val="1200"/>
              </a:spcAft>
              <a:buSzTx/>
              <a:buNone/>
            </a:pPr>
            <a:r>
              <a:rPr lang="en-US" sz="2000" b="1" dirty="0" smtClean="0">
                <a:solidFill>
                  <a:schemeClr val="bg1"/>
                </a:solidFill>
                <a:latin typeface="+mn-lt"/>
                <a:ea typeface="+mn-ea"/>
                <a:cs typeface="+mn-cs"/>
              </a:rPr>
              <a:t>Q&amp;A </a:t>
            </a:r>
            <a:r>
              <a:rPr lang="en-US" sz="2000" b="1" dirty="0">
                <a:solidFill>
                  <a:schemeClr val="bg1"/>
                </a:solidFill>
                <a:latin typeface="+mn-lt"/>
                <a:ea typeface="+mn-ea"/>
                <a:cs typeface="+mn-cs"/>
              </a:rPr>
              <a:t>(10 min) </a:t>
            </a:r>
            <a:r>
              <a:rPr lang="en-US" sz="2000" b="1" dirty="0" smtClean="0">
                <a:solidFill>
                  <a:schemeClr val="bg1"/>
                </a:solidFill>
                <a:latin typeface="+mn-lt"/>
                <a:ea typeface="+mn-ea"/>
                <a:cs typeface="+mn-cs"/>
              </a:rPr>
              <a:t>- John </a:t>
            </a:r>
            <a:r>
              <a:rPr lang="en-US" sz="2000" b="1" dirty="0">
                <a:solidFill>
                  <a:schemeClr val="bg1"/>
                </a:solidFill>
                <a:latin typeface="+mn-lt"/>
                <a:ea typeface="+mn-ea"/>
                <a:cs typeface="+mn-cs"/>
              </a:rPr>
              <a:t>Fox </a:t>
            </a:r>
            <a:r>
              <a:rPr lang="en-US" sz="2000" b="1" dirty="0" smtClean="0">
                <a:solidFill>
                  <a:schemeClr val="bg1"/>
                </a:solidFill>
                <a:latin typeface="+mn-lt"/>
                <a:ea typeface="+mn-ea"/>
                <a:cs typeface="+mn-cs"/>
              </a:rPr>
              <a:t>moderator</a:t>
            </a:r>
            <a:endParaRPr lang="en-US" sz="2000" b="1" dirty="0">
              <a:solidFill>
                <a:schemeClr val="bg1"/>
              </a:solidFill>
              <a:latin typeface="+mn-lt"/>
              <a:ea typeface="+mn-ea"/>
              <a:cs typeface="+mn-cs"/>
            </a:endParaRPr>
          </a:p>
          <a:p>
            <a:pPr marL="312528" lvl="1" indent="0" defTabSz="642915">
              <a:spcBef>
                <a:spcPts val="0"/>
              </a:spcBef>
              <a:spcAft>
                <a:spcPts val="1200"/>
              </a:spcAft>
              <a:buSzTx/>
              <a:buNone/>
            </a:pPr>
            <a:r>
              <a:rPr lang="en-US" sz="2000" b="1" dirty="0" smtClean="0">
                <a:solidFill>
                  <a:schemeClr val="bg1"/>
                </a:solidFill>
                <a:latin typeface="+mn-lt"/>
                <a:ea typeface="+mn-ea"/>
                <a:cs typeface="+mn-cs"/>
              </a:rPr>
              <a:t>Close</a:t>
            </a:r>
            <a:endParaRPr lang="en-US" sz="2000" b="1" dirty="0">
              <a:solidFill>
                <a:schemeClr val="bg1"/>
              </a:solidFill>
              <a:latin typeface="+mn-lt"/>
              <a:ea typeface="+mn-ea"/>
              <a:cs typeface="+mn-cs"/>
            </a:endParaRPr>
          </a:p>
        </p:txBody>
      </p:sp>
      <p:sp>
        <p:nvSpPr>
          <p:cNvPr id="4" name="Title 3"/>
          <p:cNvSpPr>
            <a:spLocks noGrp="1"/>
          </p:cNvSpPr>
          <p:nvPr>
            <p:ph type="title"/>
          </p:nvPr>
        </p:nvSpPr>
        <p:spPr>
          <a:xfrm>
            <a:off x="369637" y="112607"/>
            <a:ext cx="5035308" cy="933497"/>
          </a:xfrm>
        </p:spPr>
        <p:txBody>
          <a:bodyPr>
            <a:normAutofit/>
          </a:bodyPr>
          <a:lstStyle/>
          <a:p>
            <a:r>
              <a:rPr lang="en-US" dirty="0" smtClean="0"/>
              <a:t>Town Hall</a:t>
            </a:r>
            <a:endParaRPr lang="en-US" dirty="0"/>
          </a:p>
        </p:txBody>
      </p:sp>
      <p:sp>
        <p:nvSpPr>
          <p:cNvPr id="5" name="Text Placeholder 4"/>
          <p:cNvSpPr>
            <a:spLocks noGrp="1"/>
          </p:cNvSpPr>
          <p:nvPr>
            <p:ph type="body" sz="quarter" idx="11"/>
          </p:nvPr>
        </p:nvSpPr>
        <p:spPr>
          <a:xfrm>
            <a:off x="2656114" y="5361318"/>
            <a:ext cx="2859088" cy="531813"/>
          </a:xfrm>
        </p:spPr>
        <p:txBody>
          <a:bodyPr>
            <a:normAutofit/>
          </a:bodyPr>
          <a:lstStyle/>
          <a:p>
            <a:r>
              <a:rPr lang="en-US" sz="2000" b="1" dirty="0" smtClean="0"/>
              <a:t>August 20, 2020</a:t>
            </a:r>
            <a:endParaRPr lang="en-US" sz="2000" b="1" dirty="0"/>
          </a:p>
        </p:txBody>
      </p:sp>
      <p:sp>
        <p:nvSpPr>
          <p:cNvPr id="6" name="Text Placeholder 5"/>
          <p:cNvSpPr>
            <a:spLocks noGrp="1"/>
          </p:cNvSpPr>
          <p:nvPr>
            <p:ph type="body" sz="quarter" idx="10"/>
          </p:nvPr>
        </p:nvSpPr>
        <p:spPr>
          <a:xfrm>
            <a:off x="6177063" y="331018"/>
            <a:ext cx="5757393" cy="1964614"/>
          </a:xfrm>
        </p:spPr>
        <p:txBody>
          <a:bodyPr>
            <a:noAutofit/>
          </a:bodyPr>
          <a:lstStyle/>
          <a:p>
            <a:pPr hangingPunct="0">
              <a:lnSpc>
                <a:spcPct val="120000"/>
              </a:lnSpc>
              <a:spcBef>
                <a:spcPts val="0"/>
              </a:spcBef>
            </a:pPr>
            <a:r>
              <a:rPr lang="en-US" sz="1406" b="1" dirty="0"/>
              <a:t>Note: Please use…</a:t>
            </a:r>
          </a:p>
          <a:p>
            <a:pPr hangingPunct="0">
              <a:lnSpc>
                <a:spcPct val="120000"/>
              </a:lnSpc>
              <a:spcBef>
                <a:spcPts val="0"/>
              </a:spcBef>
            </a:pPr>
            <a:endParaRPr lang="en-US" sz="1406" b="1" dirty="0"/>
          </a:p>
          <a:p>
            <a:pPr marL="321457" indent="-321457" hangingPunct="0">
              <a:lnSpc>
                <a:spcPct val="120000"/>
              </a:lnSpc>
              <a:spcBef>
                <a:spcPts val="0"/>
              </a:spcBef>
              <a:buAutoNum type="arabicPeriod"/>
            </a:pPr>
            <a:r>
              <a:rPr lang="en-US" sz="1406" b="1" dirty="0"/>
              <a:t>Chat for sharing: “panelist” or “panelist and everyone”</a:t>
            </a:r>
          </a:p>
          <a:p>
            <a:pPr marL="321457" indent="-321457" hangingPunct="0">
              <a:lnSpc>
                <a:spcPct val="120000"/>
              </a:lnSpc>
              <a:spcBef>
                <a:spcPts val="0"/>
              </a:spcBef>
              <a:buAutoNum type="arabicPeriod"/>
            </a:pPr>
            <a:endParaRPr lang="en-US" sz="1406" b="1" dirty="0"/>
          </a:p>
          <a:p>
            <a:pPr hangingPunct="0">
              <a:lnSpc>
                <a:spcPct val="120000"/>
              </a:lnSpc>
              <a:spcBef>
                <a:spcPts val="0"/>
              </a:spcBef>
            </a:pPr>
            <a:r>
              <a:rPr lang="en-US" sz="1406" b="1" dirty="0"/>
              <a:t>2. Q&amp;A for questions</a:t>
            </a:r>
          </a:p>
        </p:txBody>
      </p:sp>
      <p:pic>
        <p:nvPicPr>
          <p:cNvPr id="8" name="Picture 7" descr="40 Strategies for Teaching ELD Students | Heather Wolpert-Gawro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48509" y="2546085"/>
            <a:ext cx="5585948" cy="3183990"/>
          </a:xfrm>
          <a:prstGeom prst="rect">
            <a:avLst/>
          </a:prstGeom>
        </p:spPr>
      </p:pic>
      <p:sp>
        <p:nvSpPr>
          <p:cNvPr id="12" name="Rectangle 11"/>
          <p:cNvSpPr/>
          <p:nvPr/>
        </p:nvSpPr>
        <p:spPr>
          <a:xfrm>
            <a:off x="6348508" y="2600423"/>
            <a:ext cx="5762370" cy="784830"/>
          </a:xfrm>
          <a:prstGeom prst="rect">
            <a:avLst/>
          </a:prstGeom>
        </p:spPr>
        <p:txBody>
          <a:bodyPr wrap="square">
            <a:spAutoFit/>
          </a:bodyPr>
          <a:lstStyle/>
          <a:p>
            <a:pPr algn="l"/>
            <a:r>
              <a:rPr lang="en-US" sz="2250" dirty="0"/>
              <a:t>“UC ANR – Making a positive difference in the lives of All Californians”</a:t>
            </a:r>
          </a:p>
        </p:txBody>
      </p:sp>
      <p:sp>
        <p:nvSpPr>
          <p:cNvPr id="9" name="Rectangle 8"/>
          <p:cNvSpPr/>
          <p:nvPr/>
        </p:nvSpPr>
        <p:spPr>
          <a:xfrm>
            <a:off x="203543" y="6123896"/>
            <a:ext cx="1149674" cy="222240"/>
          </a:xfrm>
          <a:prstGeom prst="rect">
            <a:avLst/>
          </a:prstGeom>
        </p:spPr>
        <p:txBody>
          <a:bodyPr wrap="none">
            <a:spAutoFit/>
          </a:bodyPr>
          <a:lstStyle/>
          <a:p>
            <a:r>
              <a:rPr lang="en-US" sz="844" dirty="0">
                <a:solidFill>
                  <a:schemeClr val="bg1"/>
                </a:solidFill>
              </a:rPr>
              <a:t>(Central share screen)</a:t>
            </a:r>
          </a:p>
        </p:txBody>
      </p:sp>
    </p:spTree>
    <p:extLst>
      <p:ext uri="{BB962C8B-B14F-4D97-AF65-F5344CB8AC3E}">
        <p14:creationId xmlns:p14="http://schemas.microsoft.com/office/powerpoint/2010/main" val="362775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fontScale="90000"/>
          </a:bodyPr>
          <a:lstStyle/>
          <a:p>
            <a:r>
              <a:rPr lang="en-US" dirty="0"/>
              <a:t>A profile of UC ANR’s promoters/detractors and engaged/disengaged workforce </a:t>
            </a:r>
          </a:p>
        </p:txBody>
      </p:sp>
      <p:grpSp>
        <p:nvGrpSpPr>
          <p:cNvPr id="5" name="Group 4">
            <a:extLst>
              <a:ext uri="{FF2B5EF4-FFF2-40B4-BE49-F238E27FC236}">
                <a16:creationId xmlns:a16="http://schemas.microsoft.com/office/drawing/2014/main" id="{40694A1D-5666-42BE-8B0C-0E4E878C1C71}"/>
              </a:ext>
            </a:extLst>
          </p:cNvPr>
          <p:cNvGrpSpPr/>
          <p:nvPr/>
        </p:nvGrpSpPr>
        <p:grpSpPr>
          <a:xfrm>
            <a:off x="1665289" y="4668187"/>
            <a:ext cx="8991454" cy="1435051"/>
            <a:chOff x="434362" y="3986433"/>
            <a:chExt cx="11605233" cy="1752055"/>
          </a:xfrm>
        </p:grpSpPr>
        <p:sp>
          <p:nvSpPr>
            <p:cNvPr id="6" name="Rounded Rectangle 5"/>
            <p:cNvSpPr/>
            <p:nvPr/>
          </p:nvSpPr>
          <p:spPr>
            <a:xfrm>
              <a:off x="2616194" y="3986433"/>
              <a:ext cx="9191383" cy="17285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TextBox 6"/>
            <p:cNvSpPr txBox="1"/>
            <p:nvPr/>
          </p:nvSpPr>
          <p:spPr>
            <a:xfrm>
              <a:off x="2768600" y="4030939"/>
              <a:ext cx="4699000" cy="1465483"/>
            </a:xfrm>
            <a:prstGeom prst="rect">
              <a:avLst/>
            </a:prstGeom>
            <a:noFill/>
          </p:spPr>
          <p:txBody>
            <a:bodyPr wrap="square" rtlCol="0">
              <a:spAutoFit/>
            </a:bodyPr>
            <a:lstStyle/>
            <a:p>
              <a:r>
                <a:rPr lang="en-US" sz="2400" b="1" dirty="0" smtClean="0">
                  <a:solidFill>
                    <a:srgbClr val="FF0000"/>
                  </a:solidFill>
                  <a:latin typeface="+mj-lt"/>
                </a:rPr>
                <a:t>42</a:t>
              </a:r>
              <a:r>
                <a:rPr lang="en-US" sz="2400" b="1" dirty="0" smtClean="0">
                  <a:latin typeface="+mj-lt"/>
                </a:rPr>
                <a:t> </a:t>
              </a:r>
              <a:r>
                <a:rPr lang="en-US" sz="1200" b="1" dirty="0">
                  <a:latin typeface="+mj-lt"/>
                </a:rPr>
                <a:t>Disengaged Detractors </a:t>
              </a:r>
              <a:endParaRPr lang="en-US" sz="1200" b="1" i="1" dirty="0">
                <a:latin typeface="+mj-lt"/>
              </a:endParaRPr>
            </a:p>
            <a:p>
              <a:r>
                <a:rPr lang="en-US" sz="1200" dirty="0" smtClean="0">
                  <a:latin typeface="+mj-lt"/>
                </a:rPr>
                <a:t>(low </a:t>
              </a:r>
              <a:r>
                <a:rPr lang="en-US" sz="1200" dirty="0">
                  <a:latin typeface="+mj-lt"/>
                </a:rPr>
                <a:t>satisfaction/not likely to recommend)</a:t>
              </a:r>
            </a:p>
            <a:p>
              <a:endParaRPr lang="en-US" sz="1200" b="1" dirty="0">
                <a:latin typeface="+mj-lt"/>
              </a:endParaRPr>
            </a:p>
            <a:p>
              <a:r>
                <a:rPr lang="en-US" sz="1200" b="1" dirty="0">
                  <a:latin typeface="+mj-lt"/>
                </a:rPr>
                <a:t>Implications:</a:t>
              </a:r>
            </a:p>
            <a:p>
              <a:r>
                <a:rPr lang="en-US" sz="1200" dirty="0">
                  <a:latin typeface="+mj-lt"/>
                </a:rPr>
                <a:t>Turnover, low productivity, absenteeism, low </a:t>
              </a:r>
              <a:r>
                <a:rPr lang="en-US" sz="1200" dirty="0" smtClean="0">
                  <a:latin typeface="+mj-lt"/>
                </a:rPr>
                <a:t>satisfaction</a:t>
              </a:r>
              <a:endParaRPr lang="en-US" sz="1200" dirty="0">
                <a:latin typeface="+mj-lt"/>
              </a:endParaRPr>
            </a:p>
          </p:txBody>
        </p:sp>
        <p:sp>
          <p:nvSpPr>
            <p:cNvPr id="8" name="TextBox 7"/>
            <p:cNvSpPr txBox="1"/>
            <p:nvPr/>
          </p:nvSpPr>
          <p:spPr>
            <a:xfrm>
              <a:off x="7721594" y="4047546"/>
              <a:ext cx="4318001" cy="1690942"/>
            </a:xfrm>
            <a:prstGeom prst="rect">
              <a:avLst/>
            </a:prstGeom>
            <a:noFill/>
          </p:spPr>
          <p:txBody>
            <a:bodyPr wrap="square" rtlCol="0">
              <a:spAutoFit/>
            </a:bodyPr>
            <a:lstStyle/>
            <a:p>
              <a:r>
                <a:rPr lang="en-US" sz="2400" b="1" dirty="0" smtClean="0">
                  <a:solidFill>
                    <a:schemeClr val="accent5"/>
                  </a:solidFill>
                  <a:latin typeface="+mj-lt"/>
                </a:rPr>
                <a:t>439</a:t>
              </a:r>
              <a:r>
                <a:rPr lang="en-US" sz="2400" b="1" dirty="0" smtClean="0">
                  <a:solidFill>
                    <a:srgbClr val="00B050"/>
                  </a:solidFill>
                  <a:latin typeface="+mj-lt"/>
                </a:rPr>
                <a:t> </a:t>
              </a:r>
              <a:r>
                <a:rPr lang="en-US" sz="1200" b="1" dirty="0">
                  <a:latin typeface="+mj-lt"/>
                </a:rPr>
                <a:t>Engaged Promoters  </a:t>
              </a:r>
              <a:r>
                <a:rPr lang="en-US" sz="1200" b="1" i="1" dirty="0">
                  <a:latin typeface="+mj-lt"/>
                </a:rPr>
                <a:t>             </a:t>
              </a:r>
            </a:p>
            <a:p>
              <a:r>
                <a:rPr lang="en-US" sz="1200" dirty="0">
                  <a:latin typeface="+mj-lt"/>
                </a:rPr>
                <a:t>(high satisfaction/likely to recommend)</a:t>
              </a:r>
            </a:p>
            <a:p>
              <a:endParaRPr lang="en-US" sz="1200" dirty="0">
                <a:latin typeface="+mj-lt"/>
              </a:endParaRPr>
            </a:p>
            <a:p>
              <a:r>
                <a:rPr lang="en-US" sz="1200" b="1" dirty="0">
                  <a:latin typeface="+mj-lt"/>
                </a:rPr>
                <a:t>Implications:</a:t>
              </a:r>
            </a:p>
            <a:p>
              <a:r>
                <a:rPr lang="en-US" sz="1200" dirty="0">
                  <a:latin typeface="+mj-lt"/>
                </a:rPr>
                <a:t>Innovation, high productivity, work satisfaction, sense of pride in work, commitment</a:t>
              </a:r>
            </a:p>
          </p:txBody>
        </p:sp>
        <p:sp>
          <p:nvSpPr>
            <p:cNvPr id="10" name="TextBox 9"/>
            <p:cNvSpPr txBox="1"/>
            <p:nvPr/>
          </p:nvSpPr>
          <p:spPr>
            <a:xfrm>
              <a:off x="434362" y="4780397"/>
              <a:ext cx="1781732" cy="366370"/>
            </a:xfrm>
            <a:prstGeom prst="rect">
              <a:avLst/>
            </a:prstGeom>
            <a:noFill/>
          </p:spPr>
          <p:txBody>
            <a:bodyPr wrap="none" rtlCol="0">
              <a:spAutoFit/>
            </a:bodyPr>
            <a:lstStyle/>
            <a:p>
              <a:r>
                <a:rPr lang="en-US" sz="1350" b="1" dirty="0">
                  <a:latin typeface="+mj-lt"/>
                </a:rPr>
                <a:t>What this means</a:t>
              </a:r>
              <a:r>
                <a:rPr lang="en-US" sz="1350" b="1" dirty="0"/>
                <a:t>:</a:t>
              </a:r>
            </a:p>
          </p:txBody>
        </p:sp>
      </p:grpSp>
      <p:pic>
        <p:nvPicPr>
          <p:cNvPr id="11" name="Picture 10"/>
          <p:cNvPicPr>
            <a:picLocks noChangeAspect="1"/>
          </p:cNvPicPr>
          <p:nvPr/>
        </p:nvPicPr>
        <p:blipFill>
          <a:blip r:embed="rId2"/>
          <a:stretch>
            <a:fillRect/>
          </a:stretch>
        </p:blipFill>
        <p:spPr>
          <a:xfrm>
            <a:off x="211517" y="1857681"/>
            <a:ext cx="11785087" cy="2510117"/>
          </a:xfrm>
          <a:prstGeom prst="rect">
            <a:avLst/>
          </a:prstGeom>
        </p:spPr>
      </p:pic>
    </p:spTree>
    <p:extLst>
      <p:ext uri="{BB962C8B-B14F-4D97-AF65-F5344CB8AC3E}">
        <p14:creationId xmlns:p14="http://schemas.microsoft.com/office/powerpoint/2010/main" val="81607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smtClean="0"/>
              <a:t>Influential Strengths &amp; Primary Opportunities </a:t>
            </a:r>
            <a:endParaRPr lang="en-US" dirty="0"/>
          </a:p>
        </p:txBody>
      </p:sp>
      <p:pic>
        <p:nvPicPr>
          <p:cNvPr id="3" name="Content Placeholder 2"/>
          <p:cNvPicPr>
            <a:picLocks noGrp="1" noChangeAspect="1"/>
          </p:cNvPicPr>
          <p:nvPr>
            <p:ph idx="1"/>
          </p:nvPr>
        </p:nvPicPr>
        <p:blipFill>
          <a:blip r:embed="rId2"/>
          <a:stretch>
            <a:fillRect/>
          </a:stretch>
        </p:blipFill>
        <p:spPr>
          <a:xfrm>
            <a:off x="1587986" y="1632322"/>
            <a:ext cx="8672545" cy="4492751"/>
          </a:xfrm>
          <a:prstGeom prst="rect">
            <a:avLst/>
          </a:prstGeom>
        </p:spPr>
      </p:pic>
    </p:spTree>
    <p:extLst>
      <p:ext uri="{BB962C8B-B14F-4D97-AF65-F5344CB8AC3E}">
        <p14:creationId xmlns:p14="http://schemas.microsoft.com/office/powerpoint/2010/main" val="35565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smtClean="0"/>
              <a:t>Influential Strengths &amp; Primary Opportunities </a:t>
            </a:r>
            <a:endParaRPr lang="en-US" dirty="0"/>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838200" y="1825625"/>
            <a:ext cx="10817994" cy="4351338"/>
          </a:xfrm>
        </p:spPr>
        <p:txBody>
          <a:bodyPr>
            <a:normAutofit fontScale="85000" lnSpcReduction="20000"/>
          </a:bodyPr>
          <a:lstStyle/>
          <a:p>
            <a:pPr marL="285750" indent="-285750"/>
            <a:r>
              <a:rPr lang="en-US" b="1" dirty="0"/>
              <a:t>Influential Strengths</a:t>
            </a:r>
          </a:p>
          <a:p>
            <a:pPr marL="742950" lvl="1" indent="-285750">
              <a:buFont typeface="Courier New" panose="02070309020205020404" pitchFamily="49" charset="0"/>
              <a:buChar char="o"/>
            </a:pPr>
            <a:r>
              <a:rPr lang="en-US" dirty="0"/>
              <a:t>I Feel Valued By My Department</a:t>
            </a:r>
          </a:p>
          <a:p>
            <a:pPr marL="742950" lvl="1" indent="-285750">
              <a:buFont typeface="Courier New" panose="02070309020205020404" pitchFamily="49" charset="0"/>
              <a:buChar char="o"/>
            </a:pPr>
            <a:r>
              <a:rPr lang="en-US" dirty="0"/>
              <a:t>All People Are Welcomed</a:t>
            </a:r>
          </a:p>
          <a:p>
            <a:pPr marL="742950" lvl="1" indent="-285750">
              <a:buFont typeface="Courier New" panose="02070309020205020404" pitchFamily="49" charset="0"/>
              <a:buChar char="o"/>
            </a:pPr>
            <a:r>
              <a:rPr lang="en-US" dirty="0"/>
              <a:t>My Department Supports Work Life Balance</a:t>
            </a:r>
          </a:p>
          <a:p>
            <a:pPr marL="742950" lvl="1" indent="-285750">
              <a:buFont typeface="Courier New" panose="02070309020205020404" pitchFamily="49" charset="0"/>
              <a:buChar char="o"/>
            </a:pPr>
            <a:r>
              <a:rPr lang="en-US" dirty="0"/>
              <a:t>My Department Practices Principles of Community</a:t>
            </a:r>
          </a:p>
          <a:p>
            <a:pPr marL="742950" lvl="1" indent="-285750">
              <a:buFont typeface="Courier New" panose="02070309020205020404" pitchFamily="49" charset="0"/>
              <a:buChar char="o"/>
            </a:pPr>
            <a:r>
              <a:rPr lang="en-US" dirty="0"/>
              <a:t>I Have the Opportunity to Participate In Making Decisions That Affect My Work</a:t>
            </a:r>
          </a:p>
          <a:p>
            <a:endParaRPr lang="en-US" dirty="0"/>
          </a:p>
          <a:p>
            <a:pPr marL="285750" indent="-285750"/>
            <a:r>
              <a:rPr lang="en-US" b="1" dirty="0"/>
              <a:t>Primary Opportunities</a:t>
            </a:r>
          </a:p>
          <a:p>
            <a:pPr marL="742950" lvl="1" indent="-285750">
              <a:buFont typeface="Courier New" panose="02070309020205020404" pitchFamily="49" charset="0"/>
              <a:buChar char="o"/>
            </a:pPr>
            <a:r>
              <a:rPr lang="en-US" dirty="0"/>
              <a:t>I Feel Valued as a Member of the UC ANR Community</a:t>
            </a:r>
          </a:p>
          <a:p>
            <a:pPr marL="742950" lvl="1" indent="-285750">
              <a:buFont typeface="Courier New" panose="02070309020205020404" pitchFamily="49" charset="0"/>
              <a:buChar char="o"/>
            </a:pPr>
            <a:r>
              <a:rPr lang="en-US" dirty="0"/>
              <a:t>I Feel I Have a Voice to Provide My Ideas and Suggestions on How to Improve UC ANR</a:t>
            </a:r>
          </a:p>
          <a:p>
            <a:pPr marL="742950" lvl="1" indent="-285750">
              <a:buFont typeface="Courier New" panose="02070309020205020404" pitchFamily="49" charset="0"/>
              <a:buChar char="o"/>
            </a:pPr>
            <a:r>
              <a:rPr lang="en-US" dirty="0"/>
              <a:t>Senior Leaders Have Adequately Communicated Long-range Goals and Strategic Direction</a:t>
            </a:r>
          </a:p>
          <a:p>
            <a:pPr marL="742950" lvl="1" indent="-285750">
              <a:buFont typeface="Courier New" panose="02070309020205020404" pitchFamily="49" charset="0"/>
              <a:buChar char="o"/>
            </a:pPr>
            <a:r>
              <a:rPr lang="en-US" dirty="0"/>
              <a:t>There are Sufficient Opportunities for Contact with Sr. Leadership</a:t>
            </a:r>
          </a:p>
          <a:p>
            <a:pPr marL="742950" lvl="1" indent="-285750">
              <a:buFont typeface="Courier New" panose="02070309020205020404" pitchFamily="49" charset="0"/>
              <a:buChar char="o"/>
            </a:pPr>
            <a:r>
              <a:rPr lang="en-US" dirty="0"/>
              <a:t>I am Satisfied with my Opportunities for Career Advancement</a:t>
            </a:r>
          </a:p>
        </p:txBody>
      </p:sp>
    </p:spTree>
    <p:extLst>
      <p:ext uri="{BB962C8B-B14F-4D97-AF65-F5344CB8AC3E}">
        <p14:creationId xmlns:p14="http://schemas.microsoft.com/office/powerpoint/2010/main" val="195447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smtClean="0"/>
              <a:t>What is UC ANR doing with the survey results? </a:t>
            </a:r>
            <a:endParaRPr lang="en-US" dirty="0"/>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838199" y="1825625"/>
            <a:ext cx="11037849" cy="4351338"/>
          </a:xfrm>
        </p:spPr>
        <p:txBody>
          <a:bodyPr>
            <a:normAutofit/>
          </a:bodyPr>
          <a:lstStyle/>
          <a:p>
            <a:pPr marL="285750" indent="-285750"/>
            <a:r>
              <a:rPr lang="en-US" dirty="0" smtClean="0"/>
              <a:t>Unit level summary reports shared with Directors to facilitate </a:t>
            </a:r>
            <a:r>
              <a:rPr lang="en-US" b="1" dirty="0" smtClean="0"/>
              <a:t>small group discussions </a:t>
            </a:r>
          </a:p>
          <a:p>
            <a:pPr marL="742950" lvl="1" indent="-285750"/>
            <a:r>
              <a:rPr lang="en-US" dirty="0" smtClean="0"/>
              <a:t>Differences </a:t>
            </a:r>
            <a:r>
              <a:rPr lang="en-US" dirty="0"/>
              <a:t>between </a:t>
            </a:r>
            <a:r>
              <a:rPr lang="en-US" dirty="0" smtClean="0"/>
              <a:t>local </a:t>
            </a:r>
            <a:r>
              <a:rPr lang="en-US" dirty="0"/>
              <a:t>results and overall UC ANR results? </a:t>
            </a:r>
          </a:p>
          <a:p>
            <a:pPr marL="742950" lvl="1" indent="-285750"/>
            <a:r>
              <a:rPr lang="en-US" dirty="0" smtClean="0"/>
              <a:t>How </a:t>
            </a:r>
            <a:r>
              <a:rPr lang="en-US" dirty="0"/>
              <a:t>can we use the survey to improve our </a:t>
            </a:r>
            <a:r>
              <a:rPr lang="en-US" dirty="0" smtClean="0"/>
              <a:t>local work </a:t>
            </a:r>
            <a:r>
              <a:rPr lang="en-US" dirty="0"/>
              <a:t>environment? </a:t>
            </a:r>
            <a:endParaRPr lang="en-US" dirty="0" smtClean="0"/>
          </a:p>
          <a:p>
            <a:pPr marL="285750" indent="-285750"/>
            <a:r>
              <a:rPr lang="en-US" dirty="0" smtClean="0"/>
              <a:t>Increased </a:t>
            </a:r>
            <a:r>
              <a:rPr lang="en-US" b="1" dirty="0" smtClean="0"/>
              <a:t>connection between leadership and ANR community through </a:t>
            </a:r>
            <a:r>
              <a:rPr lang="en-US" dirty="0" smtClean="0"/>
              <a:t>Town Halls and other all-hands Zoom sessions </a:t>
            </a:r>
          </a:p>
          <a:p>
            <a:pPr marL="742950" lvl="1" indent="-285750"/>
            <a:r>
              <a:rPr lang="en-US" dirty="0"/>
              <a:t>P</a:t>
            </a:r>
            <a:r>
              <a:rPr lang="en-US" dirty="0" smtClean="0"/>
              <a:t>andemic has created new opportunities  </a:t>
            </a:r>
          </a:p>
          <a:p>
            <a:pPr marL="285750" indent="-285750"/>
            <a:r>
              <a:rPr lang="en-US" dirty="0"/>
              <a:t>Expanded </a:t>
            </a:r>
            <a:r>
              <a:rPr lang="en-US" b="1" dirty="0"/>
              <a:t>consultation on ANR Strategic Plan </a:t>
            </a:r>
            <a:r>
              <a:rPr lang="en-US" dirty="0"/>
              <a:t>refresh </a:t>
            </a:r>
            <a:endParaRPr lang="en-US" dirty="0" smtClean="0"/>
          </a:p>
          <a:p>
            <a:pPr marL="285750" indent="-285750"/>
            <a:r>
              <a:rPr lang="en-US" b="1" dirty="0" smtClean="0"/>
              <a:t>Analysis of survey results </a:t>
            </a:r>
            <a:r>
              <a:rPr lang="en-US" dirty="0" smtClean="0"/>
              <a:t>by </a:t>
            </a:r>
            <a:r>
              <a:rPr lang="en-US" dirty="0"/>
              <a:t>employee demographic categories </a:t>
            </a:r>
            <a:endParaRPr lang="en-US" dirty="0" smtClean="0"/>
          </a:p>
          <a:p>
            <a:pPr marL="285750" indent="-285750"/>
            <a:endParaRPr lang="en-US" dirty="0"/>
          </a:p>
          <a:p>
            <a:pPr marL="285750" indent="-285750"/>
            <a:endParaRPr lang="en-US" dirty="0" smtClean="0"/>
          </a:p>
          <a:p>
            <a:pPr marL="285750" indent="-285750"/>
            <a:endParaRPr lang="en-US" dirty="0"/>
          </a:p>
        </p:txBody>
      </p:sp>
    </p:spTree>
    <p:extLst>
      <p:ext uri="{BB962C8B-B14F-4D97-AF65-F5344CB8AC3E}">
        <p14:creationId xmlns:p14="http://schemas.microsoft.com/office/powerpoint/2010/main" val="1440727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9B40-7D27-694C-847A-EAC37A22D61F}"/>
              </a:ext>
            </a:extLst>
          </p:cNvPr>
          <p:cNvSpPr>
            <a:spLocks noGrp="1"/>
          </p:cNvSpPr>
          <p:nvPr>
            <p:ph type="ctrTitle"/>
          </p:nvPr>
        </p:nvSpPr>
        <p:spPr>
          <a:xfrm>
            <a:off x="1524000" y="832077"/>
            <a:ext cx="9283603" cy="2387600"/>
          </a:xfrm>
        </p:spPr>
        <p:txBody>
          <a:bodyPr/>
          <a:lstStyle/>
          <a:p>
            <a:r>
              <a:rPr lang="en-US" dirty="0">
                <a:latin typeface="Arial"/>
                <a:cs typeface="Arial"/>
              </a:rPr>
              <a:t>DEI Analysis of </a:t>
            </a:r>
            <a:r>
              <a:rPr lang="en-US" dirty="0" err="1">
                <a:latin typeface="Arial"/>
                <a:cs typeface="Arial"/>
              </a:rPr>
              <a:t>ANR@Work</a:t>
            </a:r>
            <a:r>
              <a:rPr lang="en-US" dirty="0">
                <a:latin typeface="Arial"/>
                <a:cs typeface="Arial"/>
              </a:rPr>
              <a:t> Survey Results</a:t>
            </a:r>
            <a:endParaRPr lang="en-US" dirty="0"/>
          </a:p>
        </p:txBody>
      </p:sp>
      <p:sp>
        <p:nvSpPr>
          <p:cNvPr id="3" name="Subtitle 2">
            <a:extLst>
              <a:ext uri="{FF2B5EF4-FFF2-40B4-BE49-F238E27FC236}">
                <a16:creationId xmlns:a16="http://schemas.microsoft.com/office/drawing/2014/main" id="{28030572-299B-A449-B86B-6839F5A5ACD0}"/>
              </a:ext>
            </a:extLst>
          </p:cNvPr>
          <p:cNvSpPr>
            <a:spLocks noGrp="1"/>
          </p:cNvSpPr>
          <p:nvPr>
            <p:ph type="subTitle" idx="1"/>
          </p:nvPr>
        </p:nvSpPr>
        <p:spPr>
          <a:xfrm>
            <a:off x="1284789" y="3473872"/>
            <a:ext cx="9630137" cy="1655762"/>
          </a:xfrm>
        </p:spPr>
        <p:txBody>
          <a:bodyPr vert="horz" lIns="91440" tIns="45720" rIns="91440" bIns="45720" rtlCol="0" anchor="t">
            <a:normAutofit/>
          </a:bodyPr>
          <a:lstStyle/>
          <a:p>
            <a:r>
              <a:rPr lang="en-US" dirty="0">
                <a:latin typeface="Arial"/>
                <a:cs typeface="Arial"/>
              </a:rPr>
              <a:t>Presented by Katherine Soule, Charles Go, &amp; Rebecca </a:t>
            </a:r>
            <a:r>
              <a:rPr lang="en-US" dirty="0" err="1">
                <a:latin typeface="Arial"/>
                <a:cs typeface="Arial"/>
              </a:rPr>
              <a:t>Ozeran</a:t>
            </a:r>
            <a:r>
              <a:rPr lang="en-US" dirty="0">
                <a:latin typeface="Arial"/>
                <a:cs typeface="Arial"/>
              </a:rPr>
              <a:t/>
            </a:r>
            <a:br>
              <a:rPr lang="en-US" dirty="0">
                <a:latin typeface="Arial"/>
                <a:cs typeface="Arial"/>
              </a:rPr>
            </a:br>
            <a:r>
              <a:rPr lang="en-US" dirty="0">
                <a:latin typeface="Arial"/>
                <a:cs typeface="Arial"/>
              </a:rPr>
              <a:t>with contributions from Kit </a:t>
            </a:r>
            <a:r>
              <a:rPr lang="en-US" dirty="0" err="1">
                <a:latin typeface="Arial"/>
                <a:cs typeface="Arial"/>
              </a:rPr>
              <a:t>Alviz</a:t>
            </a:r>
            <a:r>
              <a:rPr lang="en-US" dirty="0">
                <a:latin typeface="Arial"/>
                <a:cs typeface="Arial"/>
              </a:rPr>
              <a:t/>
            </a:r>
            <a:br>
              <a:rPr lang="en-US" dirty="0">
                <a:latin typeface="Arial"/>
                <a:cs typeface="Arial"/>
              </a:rPr>
            </a:br>
            <a:r>
              <a:rPr lang="en-US" dirty="0"/>
              <a:t/>
            </a:r>
            <a:br>
              <a:rPr lang="en-US" dirty="0"/>
            </a:br>
            <a:r>
              <a:rPr lang="en-US" dirty="0">
                <a:latin typeface="Arial"/>
                <a:cs typeface="Arial"/>
              </a:rPr>
              <a:t>August 20, 2020</a:t>
            </a:r>
            <a:endParaRPr lang="en-US" dirty="0"/>
          </a:p>
        </p:txBody>
      </p:sp>
    </p:spTree>
    <p:extLst>
      <p:ext uri="{BB962C8B-B14F-4D97-AF65-F5344CB8AC3E}">
        <p14:creationId xmlns:p14="http://schemas.microsoft.com/office/powerpoint/2010/main" val="301616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a:t>Background</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6910932" y="1860526"/>
            <a:ext cx="5036181" cy="4351338"/>
          </a:xfrm>
        </p:spPr>
        <p:txBody>
          <a:bodyPr vert="horz" lIns="91440" tIns="45720" rIns="91440" bIns="45720" rtlCol="0" anchor="t">
            <a:normAutofit fontScale="92500"/>
          </a:bodyPr>
          <a:lstStyle/>
          <a:p>
            <a:pPr marL="0" indent="0">
              <a:buNone/>
            </a:pPr>
            <a:r>
              <a:rPr lang="en-US" dirty="0">
                <a:latin typeface="Arial"/>
                <a:cs typeface="Arial"/>
              </a:rPr>
              <a:t>Efforts build on feedback from prior "campus" climate survey to analyze results by demographics</a:t>
            </a:r>
            <a:endParaRPr lang="en-US" dirty="0"/>
          </a:p>
          <a:p>
            <a:pPr lvl="1"/>
            <a:r>
              <a:rPr lang="en-US" dirty="0">
                <a:latin typeface="Arial"/>
                <a:cs typeface="Arial"/>
                <a:hlinkClick r:id="rId3"/>
              </a:rPr>
              <a:t>Campus Climate Study</a:t>
            </a:r>
            <a:r>
              <a:rPr lang="en-US" dirty="0">
                <a:latin typeface="Arial"/>
                <a:cs typeface="Arial"/>
              </a:rPr>
              <a:t> 2012 </a:t>
            </a:r>
          </a:p>
          <a:p>
            <a:pPr marL="0" indent="0">
              <a:buNone/>
            </a:pPr>
            <a:endParaRPr lang="en-US" dirty="0"/>
          </a:p>
          <a:p>
            <a:pPr marL="0" indent="0">
              <a:buNone/>
            </a:pPr>
            <a:r>
              <a:rPr lang="en-US" dirty="0">
                <a:latin typeface="Arial"/>
                <a:cs typeface="Arial"/>
              </a:rPr>
              <a:t>Evaluation team includes members of the DEI Alliance Evaluation Subcommittee, Staff Assembly, and Academic Assembly Council</a:t>
            </a:r>
            <a:endParaRPr lang="en-US" dirty="0"/>
          </a:p>
          <a:p>
            <a:endParaRPr lang="en-US" dirty="0"/>
          </a:p>
        </p:txBody>
      </p:sp>
      <p:pic>
        <p:nvPicPr>
          <p:cNvPr id="3" name="Picture 3" descr="A group of people in a room&#10;&#10;Description automatically generated">
            <a:extLst>
              <a:ext uri="{FF2B5EF4-FFF2-40B4-BE49-F238E27FC236}">
                <a16:creationId xmlns:a16="http://schemas.microsoft.com/office/drawing/2014/main" id="{0C9C6725-7092-4686-AF5F-4561C081FB71}"/>
              </a:ext>
            </a:extLst>
          </p:cNvPr>
          <p:cNvPicPr>
            <a:picLocks noChangeAspect="1"/>
          </p:cNvPicPr>
          <p:nvPr/>
        </p:nvPicPr>
        <p:blipFill>
          <a:blip r:embed="rId4"/>
          <a:stretch>
            <a:fillRect/>
          </a:stretch>
        </p:blipFill>
        <p:spPr>
          <a:xfrm>
            <a:off x="629377" y="2058346"/>
            <a:ext cx="6143484" cy="3450957"/>
          </a:xfrm>
          <a:prstGeom prst="rect">
            <a:avLst/>
          </a:prstGeom>
        </p:spPr>
      </p:pic>
      <p:sp>
        <p:nvSpPr>
          <p:cNvPr id="4" name="TextBox 3">
            <a:extLst>
              <a:ext uri="{FF2B5EF4-FFF2-40B4-BE49-F238E27FC236}">
                <a16:creationId xmlns:a16="http://schemas.microsoft.com/office/drawing/2014/main" id="{FFFD5260-77C4-47E3-984C-2FD953F94C0B}"/>
              </a:ext>
            </a:extLst>
          </p:cNvPr>
          <p:cNvSpPr txBox="1"/>
          <p:nvPr/>
        </p:nvSpPr>
        <p:spPr>
          <a:xfrm>
            <a:off x="524675" y="5585286"/>
            <a:ext cx="61867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UC ANR Conference in Ontario                  Photo</a:t>
            </a:r>
            <a:r>
              <a:rPr lang="en-US" dirty="0">
                <a:ea typeface="+mn-lt"/>
                <a:cs typeface="+mn-lt"/>
              </a:rPr>
              <a:t>: @RosYeQueEn</a:t>
            </a:r>
            <a:endParaRPr lang="en-US" dirty="0"/>
          </a:p>
        </p:txBody>
      </p:sp>
    </p:spTree>
    <p:extLst>
      <p:ext uri="{BB962C8B-B14F-4D97-AF65-F5344CB8AC3E}">
        <p14:creationId xmlns:p14="http://schemas.microsoft.com/office/powerpoint/2010/main" val="2525702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a:t>Purpose</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600437" y="1848842"/>
            <a:ext cx="10991126" cy="4383350"/>
          </a:xfrm>
        </p:spPr>
        <p:txBody>
          <a:bodyPr vert="horz" lIns="91440" tIns="45720" rIns="91440" bIns="45720" rtlCol="0" anchor="t">
            <a:normAutofit fontScale="92500" lnSpcReduction="10000"/>
          </a:bodyPr>
          <a:lstStyle/>
          <a:p>
            <a:pPr marL="0" indent="0">
              <a:spcAft>
                <a:spcPts val="1600"/>
              </a:spcAft>
              <a:buNone/>
            </a:pPr>
            <a:r>
              <a:rPr lang="en-US" u="sng" dirty="0">
                <a:latin typeface="Arial"/>
                <a:cs typeface="Arial"/>
              </a:rPr>
              <a:t>Research Purpose</a:t>
            </a:r>
            <a:r>
              <a:rPr lang="en-US" dirty="0">
                <a:latin typeface="Arial"/>
                <a:cs typeface="Arial"/>
              </a:rPr>
              <a:t>: Investigate whether work satisfaction and experiences at ANR </a:t>
            </a:r>
            <a:r>
              <a:rPr lang="en-US" b="1" dirty="0">
                <a:latin typeface="Arial"/>
                <a:cs typeface="Arial"/>
              </a:rPr>
              <a:t>vary by employee demographic categories </a:t>
            </a:r>
            <a:r>
              <a:rPr lang="en-US" dirty="0">
                <a:latin typeface="Arial"/>
                <a:cs typeface="Arial"/>
              </a:rPr>
              <a:t>(i.e., race/ethnicity, age, years of service, job title, sexual orientation, gender, (dis)ability).</a:t>
            </a:r>
            <a:endParaRPr lang="en-US" dirty="0"/>
          </a:p>
          <a:p>
            <a:pPr marL="0" indent="0">
              <a:spcAft>
                <a:spcPts val="1600"/>
              </a:spcAft>
              <a:buNone/>
            </a:pPr>
            <a:r>
              <a:rPr lang="en-US" u="sng" dirty="0">
                <a:latin typeface="Arial"/>
                <a:cs typeface="Arial"/>
              </a:rPr>
              <a:t>UC Davis IRB Determination</a:t>
            </a:r>
            <a:r>
              <a:rPr lang="en-US" dirty="0">
                <a:latin typeface="Arial"/>
                <a:cs typeface="Arial"/>
              </a:rPr>
              <a:t>: Research not HSR</a:t>
            </a:r>
            <a:endParaRPr lang="en-US" dirty="0"/>
          </a:p>
          <a:p>
            <a:pPr marL="0" indent="0">
              <a:spcAft>
                <a:spcPts val="1600"/>
              </a:spcAft>
              <a:buNone/>
            </a:pPr>
            <a:endParaRPr lang="en-US" u="sng" dirty="0">
              <a:latin typeface="Arial"/>
              <a:cs typeface="Arial"/>
            </a:endParaRPr>
          </a:p>
          <a:p>
            <a:pPr marL="0" indent="0">
              <a:spcAft>
                <a:spcPts val="1600"/>
              </a:spcAft>
              <a:buNone/>
            </a:pPr>
            <a:r>
              <a:rPr lang="en-US" u="sng" dirty="0">
                <a:latin typeface="Arial"/>
                <a:cs typeface="Arial"/>
              </a:rPr>
              <a:t>Anticipated Use</a:t>
            </a:r>
            <a:r>
              <a:rPr lang="en-US" dirty="0">
                <a:latin typeface="Arial"/>
                <a:cs typeface="Arial"/>
              </a:rPr>
              <a:t>: Inform recommendations to UC ANR leadership to improve work environments, inform DEI strategic planning and objectives, and support similar efforts at other academic institutions.</a:t>
            </a:r>
            <a:endParaRPr lang="en-US"/>
          </a:p>
          <a:p>
            <a:pPr marL="0" indent="0">
              <a:buNone/>
            </a:pPr>
            <a:endParaRPr lang="en-US" dirty="0"/>
          </a:p>
        </p:txBody>
      </p:sp>
      <p:pic>
        <p:nvPicPr>
          <p:cNvPr id="3" name="Picture 3" descr="A close up of a sign&#10;&#10;Description automatically generated">
            <a:extLst>
              <a:ext uri="{FF2B5EF4-FFF2-40B4-BE49-F238E27FC236}">
                <a16:creationId xmlns:a16="http://schemas.microsoft.com/office/drawing/2014/main" id="{FFE87AEE-FB8B-4D42-9A13-3959D4689FB3}"/>
              </a:ext>
            </a:extLst>
          </p:cNvPr>
          <p:cNvPicPr>
            <a:picLocks noChangeAspect="1"/>
          </p:cNvPicPr>
          <p:nvPr/>
        </p:nvPicPr>
        <p:blipFill>
          <a:blip r:embed="rId3"/>
          <a:stretch>
            <a:fillRect/>
          </a:stretch>
        </p:blipFill>
        <p:spPr>
          <a:xfrm>
            <a:off x="8358555" y="3319698"/>
            <a:ext cx="2743198" cy="936641"/>
          </a:xfrm>
          <a:prstGeom prst="rect">
            <a:avLst/>
          </a:prstGeom>
        </p:spPr>
      </p:pic>
    </p:spTree>
    <p:extLst>
      <p:ext uri="{BB962C8B-B14F-4D97-AF65-F5344CB8AC3E}">
        <p14:creationId xmlns:p14="http://schemas.microsoft.com/office/powerpoint/2010/main" val="304875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a:t>Methods</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684734" y="1707539"/>
            <a:ext cx="7571612" cy="2300654"/>
          </a:xfrm>
        </p:spPr>
        <p:txBody>
          <a:bodyPr vert="horz" lIns="91440" tIns="45720" rIns="91440" bIns="45720" rtlCol="0" anchor="t">
            <a:normAutofit/>
          </a:bodyPr>
          <a:lstStyle/>
          <a:p>
            <a:pPr>
              <a:spcAft>
                <a:spcPts val="1200"/>
              </a:spcAft>
            </a:pPr>
            <a:r>
              <a:rPr lang="en-US" dirty="0">
                <a:latin typeface="Arial"/>
                <a:cs typeface="Arial"/>
                <a:hlinkClick r:id="rId2"/>
              </a:rPr>
              <a:t>UCSD Triton</a:t>
            </a:r>
            <a:r>
              <a:rPr lang="en-US" i="1" dirty="0">
                <a:latin typeface="Arial"/>
                <a:cs typeface="Arial"/>
                <a:hlinkClick r:id="rId2"/>
              </a:rPr>
              <a:t>lytics</a:t>
            </a:r>
            <a:r>
              <a:rPr lang="en-US" dirty="0">
                <a:latin typeface="Arial"/>
                <a:cs typeface="Arial"/>
                <a:hlinkClick r:id="rId2"/>
              </a:rPr>
              <a:t> Team</a:t>
            </a:r>
            <a:r>
              <a:rPr lang="en-US" dirty="0">
                <a:latin typeface="Arial"/>
                <a:cs typeface="Arial"/>
              </a:rPr>
              <a:t> conducted survey and standard analyses</a:t>
            </a:r>
          </a:p>
          <a:p>
            <a:r>
              <a:rPr lang="en-US" dirty="0">
                <a:latin typeface="Arial"/>
                <a:cs typeface="Arial"/>
              </a:rPr>
              <a:t>Analyses conducted at the Division level to ensure anonymity and have appropriate sample sizes.</a:t>
            </a:r>
          </a:p>
          <a:p>
            <a:pPr marL="0" lvl="0" indent="0">
              <a:spcBef>
                <a:spcPts val="1200"/>
              </a:spcBef>
              <a:spcAft>
                <a:spcPts val="1200"/>
              </a:spcAft>
              <a:buNone/>
            </a:pPr>
            <a:endParaRPr lang="en-US" sz="2800" dirty="0">
              <a:latin typeface="Arial"/>
              <a:cs typeface="Arial"/>
            </a:endParaRPr>
          </a:p>
        </p:txBody>
      </p:sp>
      <p:pic>
        <p:nvPicPr>
          <p:cNvPr id="3" name="Picture 3" descr="A close up of a sign&#10;&#10;Description automatically generated">
            <a:extLst>
              <a:ext uri="{FF2B5EF4-FFF2-40B4-BE49-F238E27FC236}">
                <a16:creationId xmlns:a16="http://schemas.microsoft.com/office/drawing/2014/main" id="{8A014552-A56A-458C-85A8-807D7FDB97C5}"/>
              </a:ext>
            </a:extLst>
          </p:cNvPr>
          <p:cNvPicPr>
            <a:picLocks noChangeAspect="1"/>
          </p:cNvPicPr>
          <p:nvPr/>
        </p:nvPicPr>
        <p:blipFill>
          <a:blip r:embed="rId3"/>
          <a:stretch>
            <a:fillRect/>
          </a:stretch>
        </p:blipFill>
        <p:spPr>
          <a:xfrm>
            <a:off x="8402516" y="1628148"/>
            <a:ext cx="3505198" cy="2509992"/>
          </a:xfrm>
          <a:prstGeom prst="rect">
            <a:avLst/>
          </a:prstGeom>
        </p:spPr>
      </p:pic>
      <p:sp>
        <p:nvSpPr>
          <p:cNvPr id="4" name="TextBox 3">
            <a:extLst>
              <a:ext uri="{FF2B5EF4-FFF2-40B4-BE49-F238E27FC236}">
                <a16:creationId xmlns:a16="http://schemas.microsoft.com/office/drawing/2014/main" id="{6E207953-34D8-4A50-8E77-D6450084D415}"/>
              </a:ext>
            </a:extLst>
          </p:cNvPr>
          <p:cNvSpPr txBox="1"/>
          <p:nvPr/>
        </p:nvSpPr>
        <p:spPr>
          <a:xfrm>
            <a:off x="819150" y="3625360"/>
            <a:ext cx="7586295" cy="32029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200"/>
              </a:spcBef>
              <a:spcAft>
                <a:spcPts val="1200"/>
              </a:spcAft>
            </a:pPr>
            <a:endParaRPr lang="en-US" dirty="0">
              <a:ea typeface="+mn-lt"/>
              <a:cs typeface="+mn-lt"/>
            </a:endParaRPr>
          </a:p>
          <a:p>
            <a:pPr marL="960120" lvl="1" indent="-502920">
              <a:lnSpc>
                <a:spcPct val="90000"/>
              </a:lnSpc>
              <a:spcBef>
                <a:spcPts val="500"/>
              </a:spcBef>
              <a:spcAft>
                <a:spcPts val="1200"/>
              </a:spcAft>
              <a:buFont typeface="Courier New,monospace"/>
              <a:buChar char="o"/>
            </a:pPr>
            <a:r>
              <a:rPr lang="en-US" dirty="0">
                <a:latin typeface="Arial"/>
                <a:cs typeface="Arial"/>
              </a:rPr>
              <a:t>Quantitative – compared demographic group means (from ANOVA) for significant differences</a:t>
            </a:r>
            <a:endParaRPr lang="en-US" dirty="0">
              <a:ea typeface="+mn-lt"/>
              <a:cs typeface="+mn-lt"/>
            </a:endParaRPr>
          </a:p>
          <a:p>
            <a:pPr marL="1417320" lvl="2" indent="-502920">
              <a:lnSpc>
                <a:spcPct val="90000"/>
              </a:lnSpc>
              <a:buFont typeface="Courier New,monospace"/>
              <a:buChar char="o"/>
            </a:pPr>
            <a:r>
              <a:rPr lang="en-US" dirty="0">
                <a:latin typeface="Arial"/>
                <a:cs typeface="Arial"/>
              </a:rPr>
              <a:t>Men, Women, Decline to state </a:t>
            </a:r>
          </a:p>
          <a:p>
            <a:pPr marL="1417320" lvl="2" indent="-502920">
              <a:lnSpc>
                <a:spcPct val="90000"/>
              </a:lnSpc>
              <a:buFont typeface="Courier New,monospace"/>
              <a:buChar char="o"/>
            </a:pPr>
            <a:r>
              <a:rPr lang="en-US" dirty="0">
                <a:latin typeface="Arial"/>
                <a:cs typeface="Arial"/>
              </a:rPr>
              <a:t>White, POC (combined responses), and Prefer Not to State/No Response</a:t>
            </a:r>
            <a:endParaRPr lang="en-US" dirty="0">
              <a:ea typeface="+mn-lt"/>
              <a:cs typeface="+mn-lt"/>
            </a:endParaRPr>
          </a:p>
          <a:p>
            <a:pPr marL="1417320" lvl="2" indent="-502920">
              <a:lnSpc>
                <a:spcPct val="90000"/>
              </a:lnSpc>
              <a:buFont typeface="Courier New,monospace"/>
              <a:buChar char="o"/>
            </a:pPr>
            <a:r>
              <a:rPr lang="en-US" dirty="0">
                <a:latin typeface="Arial"/>
                <a:cs typeface="Arial"/>
              </a:rPr>
              <a:t>Heterosexual, ALGB+ (combined responses), and Prefer Not to State/No Response</a:t>
            </a:r>
            <a:endParaRPr lang="en-US" dirty="0">
              <a:ea typeface="+mn-lt"/>
              <a:cs typeface="+mn-lt"/>
            </a:endParaRPr>
          </a:p>
          <a:p>
            <a:pPr marL="960120" lvl="1" indent="-502920">
              <a:lnSpc>
                <a:spcPct val="90000"/>
              </a:lnSpc>
              <a:spcBef>
                <a:spcPts val="500"/>
              </a:spcBef>
              <a:spcAft>
                <a:spcPts val="1200"/>
              </a:spcAft>
              <a:buFont typeface="Courier New,monospace"/>
              <a:buChar char="o"/>
            </a:pPr>
            <a:r>
              <a:rPr lang="en-US" dirty="0">
                <a:latin typeface="Arial"/>
                <a:cs typeface="Arial"/>
              </a:rPr>
              <a:t>Qualitative – In-Progress.</a:t>
            </a:r>
            <a:endParaRPr lang="en-US" dirty="0">
              <a:ea typeface="+mn-lt"/>
              <a:cs typeface="+mn-lt"/>
            </a:endParaRPr>
          </a:p>
          <a:p>
            <a:pPr algn="l"/>
            <a:endParaRPr lang="en-US" dirty="0">
              <a:cs typeface="Calibri"/>
            </a:endParaRPr>
          </a:p>
        </p:txBody>
      </p:sp>
    </p:spTree>
    <p:extLst>
      <p:ext uri="{BB962C8B-B14F-4D97-AF65-F5344CB8AC3E}">
        <p14:creationId xmlns:p14="http://schemas.microsoft.com/office/powerpoint/2010/main" val="24104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a:t>Methods</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684734" y="1496291"/>
            <a:ext cx="10971304" cy="4680672"/>
          </a:xfrm>
        </p:spPr>
        <p:txBody>
          <a:bodyPr vert="horz" lIns="91440" tIns="45720" rIns="91440" bIns="45720" rtlCol="0" anchor="t">
            <a:normAutofit lnSpcReduction="10000"/>
          </a:bodyPr>
          <a:lstStyle/>
          <a:p>
            <a:pPr marL="0" indent="0">
              <a:buNone/>
            </a:pPr>
            <a:r>
              <a:rPr lang="en-US" u="sng" dirty="0"/>
              <a:t>Measures</a:t>
            </a:r>
          </a:p>
          <a:p>
            <a:pPr>
              <a:spcAft>
                <a:spcPts val="1200"/>
              </a:spcAft>
            </a:pPr>
            <a:r>
              <a:rPr lang="en-US" dirty="0">
                <a:latin typeface="Arial"/>
                <a:cs typeface="Arial"/>
              </a:rPr>
              <a:t>57 satisfaction questions</a:t>
            </a:r>
          </a:p>
          <a:p>
            <a:pPr>
              <a:spcAft>
                <a:spcPts val="1200"/>
              </a:spcAft>
            </a:pPr>
            <a:r>
              <a:rPr lang="en-US" dirty="0">
                <a:latin typeface="Arial"/>
                <a:cs typeface="Arial"/>
              </a:rPr>
              <a:t>17 work environment (Conduct and Behavioral) questions</a:t>
            </a:r>
          </a:p>
          <a:p>
            <a:pPr>
              <a:spcAft>
                <a:spcPts val="1200"/>
              </a:spcAft>
            </a:pPr>
            <a:r>
              <a:rPr lang="en-US" dirty="0"/>
              <a:t>Demographic questions (i.e., years of service, military status, gender identity, ethnicity/race, and sexual orientation)</a:t>
            </a:r>
          </a:p>
          <a:p>
            <a:r>
              <a:rPr lang="en-US" dirty="0">
                <a:latin typeface="Arial"/>
                <a:cs typeface="Arial"/>
              </a:rPr>
              <a:t>UCSD categorized scores + corresponding colors. Example:</a:t>
            </a:r>
          </a:p>
          <a:p>
            <a:endParaRPr lang="en-US" dirty="0">
              <a:latin typeface="Arial"/>
              <a:cs typeface="Arial"/>
            </a:endParaRPr>
          </a:p>
          <a:p>
            <a:r>
              <a:rPr lang="en-US" dirty="0">
                <a:latin typeface="Arial"/>
                <a:cs typeface="Arial"/>
              </a:rPr>
              <a:t>We will use the following:</a:t>
            </a:r>
          </a:p>
          <a:p>
            <a:pPr marL="457200" lvl="1" indent="0">
              <a:buNone/>
            </a:pPr>
            <a:r>
              <a:rPr lang="en-US" dirty="0">
                <a:solidFill>
                  <a:srgbClr val="E66101"/>
                </a:solidFill>
                <a:latin typeface="Arial"/>
                <a:cs typeface="Arial"/>
                <a:sym typeface="Wingdings" panose="05000000000000000000" pitchFamily="2" charset="2"/>
              </a:rPr>
              <a:t> </a:t>
            </a:r>
            <a:r>
              <a:rPr lang="en-US" b="1" dirty="0">
                <a:solidFill>
                  <a:srgbClr val="E66101"/>
                </a:solidFill>
                <a:latin typeface="Arial"/>
                <a:cs typeface="Arial"/>
              </a:rPr>
              <a:t>Low </a:t>
            </a:r>
            <a:r>
              <a:rPr lang="en-US" dirty="0">
                <a:latin typeface="Arial"/>
                <a:cs typeface="Arial"/>
              </a:rPr>
              <a:t>		</a:t>
            </a:r>
            <a:r>
              <a:rPr lang="en-US" dirty="0">
                <a:solidFill>
                  <a:srgbClr val="FDB863"/>
                </a:solidFill>
                <a:latin typeface="Arial"/>
                <a:cs typeface="Arial"/>
                <a:sym typeface="Wingdings" panose="05000000000000000000" pitchFamily="2" charset="2"/>
              </a:rPr>
              <a:t>  </a:t>
            </a:r>
            <a:r>
              <a:rPr lang="en-US" b="1" dirty="0">
                <a:solidFill>
                  <a:srgbClr val="FDB863"/>
                </a:solidFill>
                <a:latin typeface="Arial"/>
                <a:cs typeface="Arial"/>
              </a:rPr>
              <a:t>Marginal </a:t>
            </a:r>
            <a:r>
              <a:rPr lang="en-US" dirty="0">
                <a:solidFill>
                  <a:srgbClr val="FDB863"/>
                </a:solidFill>
                <a:latin typeface="Arial"/>
                <a:cs typeface="Arial"/>
              </a:rPr>
              <a:t>	</a:t>
            </a:r>
            <a:r>
              <a:rPr lang="en-US" dirty="0">
                <a:latin typeface="Arial"/>
                <a:cs typeface="Arial"/>
              </a:rPr>
              <a:t>	</a:t>
            </a:r>
            <a:r>
              <a:rPr lang="en-US" dirty="0">
                <a:solidFill>
                  <a:srgbClr val="B2ABD2"/>
                </a:solidFill>
                <a:latin typeface="Arial"/>
                <a:cs typeface="Arial"/>
                <a:sym typeface="Wingdings" panose="05000000000000000000" pitchFamily="2" charset="2"/>
              </a:rPr>
              <a:t>  </a:t>
            </a:r>
            <a:r>
              <a:rPr lang="en-US" dirty="0">
                <a:solidFill>
                  <a:srgbClr val="B2ABD2"/>
                </a:solidFill>
                <a:latin typeface="Arial"/>
                <a:cs typeface="Arial"/>
              </a:rPr>
              <a:t>Good </a:t>
            </a:r>
            <a:r>
              <a:rPr lang="en-US" dirty="0">
                <a:latin typeface="Arial"/>
                <a:cs typeface="Arial"/>
              </a:rPr>
              <a:t>	     </a:t>
            </a:r>
            <a:r>
              <a:rPr lang="en-US" dirty="0">
                <a:solidFill>
                  <a:srgbClr val="5E3C99"/>
                </a:solidFill>
                <a:latin typeface="Arial"/>
                <a:cs typeface="Arial"/>
                <a:sym typeface="Wingdings" panose="05000000000000000000" pitchFamily="2" charset="2"/>
              </a:rPr>
              <a:t>‼ </a:t>
            </a:r>
            <a:r>
              <a:rPr lang="en-US" dirty="0">
                <a:solidFill>
                  <a:srgbClr val="5E3C99"/>
                </a:solidFill>
                <a:latin typeface="Arial"/>
                <a:cs typeface="Arial"/>
              </a:rPr>
              <a:t>Excellent</a:t>
            </a:r>
            <a:endParaRPr lang="en-US" dirty="0">
              <a:solidFill>
                <a:srgbClr val="5E3C99"/>
              </a:solidFill>
            </a:endParaRPr>
          </a:p>
          <a:p>
            <a:pPr marL="0" indent="0">
              <a:spcAft>
                <a:spcPts val="1200"/>
              </a:spcAft>
              <a:buNone/>
            </a:pPr>
            <a:endParaRPr lang="en-US" dirty="0"/>
          </a:p>
          <a:p>
            <a:pPr marL="0" indent="0">
              <a:buNone/>
            </a:pPr>
            <a:endParaRPr lang="en-US" dirty="0"/>
          </a:p>
          <a:p>
            <a:pPr marL="0" indent="0">
              <a:buNone/>
            </a:pPr>
            <a:endParaRPr lang="en-US" dirty="0"/>
          </a:p>
          <a:p>
            <a:endParaRPr lang="en-US" sz="2800" dirty="0"/>
          </a:p>
          <a:p>
            <a:pPr lvl="0"/>
            <a:endParaRPr lang="en-US" dirty="0"/>
          </a:p>
          <a:p>
            <a:pPr marL="0" indent="0">
              <a:buNone/>
            </a:pPr>
            <a:endParaRPr lang="en-US" dirty="0"/>
          </a:p>
        </p:txBody>
      </p:sp>
      <p:pic>
        <p:nvPicPr>
          <p:cNvPr id="4" name="Picture 5" descr="A close up of a logo&#10;&#10;Description automatically generated">
            <a:extLst>
              <a:ext uri="{FF2B5EF4-FFF2-40B4-BE49-F238E27FC236}">
                <a16:creationId xmlns:a16="http://schemas.microsoft.com/office/drawing/2014/main" id="{4B9BE8E1-558F-9746-8100-7D87FFFDA866}"/>
              </a:ext>
            </a:extLst>
          </p:cNvPr>
          <p:cNvPicPr>
            <a:picLocks noChangeAspect="1"/>
          </p:cNvPicPr>
          <p:nvPr/>
        </p:nvPicPr>
        <p:blipFill rotWithShape="1">
          <a:blip r:embed="rId3"/>
          <a:srcRect r="136" b="48780"/>
          <a:stretch/>
        </p:blipFill>
        <p:spPr>
          <a:xfrm>
            <a:off x="684734" y="4702363"/>
            <a:ext cx="10521358" cy="307146"/>
          </a:xfrm>
          <a:prstGeom prst="rect">
            <a:avLst/>
          </a:prstGeom>
        </p:spPr>
      </p:pic>
    </p:spTree>
    <p:extLst>
      <p:ext uri="{BB962C8B-B14F-4D97-AF65-F5344CB8AC3E}">
        <p14:creationId xmlns:p14="http://schemas.microsoft.com/office/powerpoint/2010/main" val="37417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a:t>Results</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684734" y="1493134"/>
            <a:ext cx="10971304" cy="5221346"/>
          </a:xfrm>
        </p:spPr>
        <p:txBody>
          <a:bodyPr vert="horz" lIns="91440" tIns="45720" rIns="91440" bIns="45720" rtlCol="0" anchor="t">
            <a:normAutofit/>
          </a:bodyPr>
          <a:lstStyle/>
          <a:p>
            <a:pPr marL="0" indent="0" algn="ctr">
              <a:buNone/>
            </a:pPr>
            <a:r>
              <a:rPr lang="en-US" sz="2600" b="1" dirty="0"/>
              <a:t>73</a:t>
            </a:r>
            <a:r>
              <a:rPr lang="en-US" sz="2600" dirty="0"/>
              <a:t>% Response Rate - 965 Invited, 708 Responded </a:t>
            </a:r>
            <a:endParaRPr lang="en-US" dirty="0"/>
          </a:p>
          <a:p>
            <a:pPr marL="0" indent="0">
              <a:buNone/>
            </a:pPr>
            <a:endParaRPr lang="en-US" dirty="0"/>
          </a:p>
          <a:p>
            <a:endParaRPr lang="en-US" sz="2800" dirty="0"/>
          </a:p>
          <a:p>
            <a:pPr lvl="0"/>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400" i="1" dirty="0">
                <a:latin typeface="Arial"/>
                <a:cs typeface="Arial"/>
              </a:rPr>
              <a:t>* “Dominant” does not always mean “majority”. In this case it refers to employees who identify as male, white, and/or heterosexual.</a:t>
            </a:r>
            <a:endParaRPr lang="en-US" sz="2400" i="1" dirty="0"/>
          </a:p>
        </p:txBody>
      </p:sp>
      <p:graphicFrame>
        <p:nvGraphicFramePr>
          <p:cNvPr id="4" name="Table 3">
            <a:extLst>
              <a:ext uri="{FF2B5EF4-FFF2-40B4-BE49-F238E27FC236}">
                <a16:creationId xmlns:a16="http://schemas.microsoft.com/office/drawing/2014/main" id="{66B868C1-D3B0-7744-BE54-919D9CDEF938}"/>
              </a:ext>
            </a:extLst>
          </p:cNvPr>
          <p:cNvGraphicFramePr>
            <a:graphicFrameLocks noGrp="1"/>
          </p:cNvGraphicFramePr>
          <p:nvPr>
            <p:extLst>
              <p:ext uri="{D42A27DB-BD31-4B8C-83A1-F6EECF244321}">
                <p14:modId xmlns:p14="http://schemas.microsoft.com/office/powerpoint/2010/main" val="1153867594"/>
              </p:ext>
            </p:extLst>
          </p:nvPr>
        </p:nvGraphicFramePr>
        <p:xfrm>
          <a:off x="684734" y="2142829"/>
          <a:ext cx="10245272" cy="3291840"/>
        </p:xfrm>
        <a:graphic>
          <a:graphicData uri="http://schemas.openxmlformats.org/drawingml/2006/table">
            <a:tbl>
              <a:tblPr firstRow="1" bandRow="1">
                <a:tableStyleId>{5C22544A-7EE6-4342-B048-85BDC9FD1C3A}</a:tableStyleId>
              </a:tblPr>
              <a:tblGrid>
                <a:gridCol w="2561318">
                  <a:extLst>
                    <a:ext uri="{9D8B030D-6E8A-4147-A177-3AD203B41FA5}">
                      <a16:colId xmlns:a16="http://schemas.microsoft.com/office/drawing/2014/main" val="3623353562"/>
                    </a:ext>
                  </a:extLst>
                </a:gridCol>
                <a:gridCol w="2561318">
                  <a:extLst>
                    <a:ext uri="{9D8B030D-6E8A-4147-A177-3AD203B41FA5}">
                      <a16:colId xmlns:a16="http://schemas.microsoft.com/office/drawing/2014/main" val="1135552737"/>
                    </a:ext>
                  </a:extLst>
                </a:gridCol>
                <a:gridCol w="2819648">
                  <a:extLst>
                    <a:ext uri="{9D8B030D-6E8A-4147-A177-3AD203B41FA5}">
                      <a16:colId xmlns:a16="http://schemas.microsoft.com/office/drawing/2014/main" val="122302976"/>
                    </a:ext>
                  </a:extLst>
                </a:gridCol>
                <a:gridCol w="2302988">
                  <a:extLst>
                    <a:ext uri="{9D8B030D-6E8A-4147-A177-3AD203B41FA5}">
                      <a16:colId xmlns:a16="http://schemas.microsoft.com/office/drawing/2014/main" val="1496545849"/>
                    </a:ext>
                  </a:extLst>
                </a:gridCol>
              </a:tblGrid>
              <a:tr h="685221">
                <a:tc>
                  <a:txBody>
                    <a:bodyPr/>
                    <a:lstStyle/>
                    <a:p>
                      <a:pPr lvl="0">
                        <a:buNone/>
                      </a:pPr>
                      <a:r>
                        <a:rPr lang="en-US" sz="2400" dirty="0">
                          <a:solidFill>
                            <a:schemeClr val="tx1"/>
                          </a:solidFill>
                        </a:rPr>
                        <a:t>Demographic category</a:t>
                      </a:r>
                    </a:p>
                  </a:txBody>
                  <a:tcPr/>
                </a:tc>
                <a:tc>
                  <a:txBody>
                    <a:bodyPr/>
                    <a:lstStyle/>
                    <a:p>
                      <a:r>
                        <a:rPr lang="en-US" sz="2400" dirty="0">
                          <a:solidFill>
                            <a:schemeClr val="tx1"/>
                          </a:solidFill>
                        </a:rPr>
                        <a:t>Dominant group*</a:t>
                      </a:r>
                    </a:p>
                  </a:txBody>
                  <a:tcPr/>
                </a:tc>
                <a:tc>
                  <a:txBody>
                    <a:bodyPr/>
                    <a:lstStyle/>
                    <a:p>
                      <a:pPr lvl="0">
                        <a:buNone/>
                      </a:pPr>
                      <a:r>
                        <a:rPr lang="en-US" sz="2400" dirty="0">
                          <a:solidFill>
                            <a:schemeClr val="tx1"/>
                          </a:solidFill>
                        </a:rPr>
                        <a:t>Marginalized group(s)</a:t>
                      </a:r>
                    </a:p>
                  </a:txBody>
                  <a:tcPr/>
                </a:tc>
                <a:tc>
                  <a:txBody>
                    <a:bodyPr/>
                    <a:lstStyle/>
                    <a:p>
                      <a:r>
                        <a:rPr lang="en-US" sz="2400" dirty="0">
                          <a:solidFill>
                            <a:schemeClr val="tx1"/>
                          </a:solidFill>
                        </a:rPr>
                        <a:t>Other groups</a:t>
                      </a:r>
                    </a:p>
                  </a:txBody>
                  <a:tcPr/>
                </a:tc>
                <a:extLst>
                  <a:ext uri="{0D108BD9-81ED-4DB2-BD59-A6C34878D82A}">
                    <a16:rowId xmlns:a16="http://schemas.microsoft.com/office/drawing/2014/main" val="2237274057"/>
                  </a:ext>
                </a:extLst>
              </a:tr>
              <a:tr h="685221">
                <a:tc>
                  <a:txBody>
                    <a:bodyPr/>
                    <a:lstStyle/>
                    <a:p>
                      <a:pPr lvl="0">
                        <a:buNone/>
                      </a:pPr>
                      <a:r>
                        <a:rPr lang="en-US" sz="2400" b="1" dirty="0"/>
                        <a:t>Gender</a:t>
                      </a:r>
                    </a:p>
                  </a:txBody>
                  <a:tcPr/>
                </a:tc>
                <a:tc>
                  <a:txBody>
                    <a:bodyPr/>
                    <a:lstStyle/>
                    <a:p>
                      <a:r>
                        <a:rPr lang="en-US" sz="2400" dirty="0"/>
                        <a:t>Men </a:t>
                      </a:r>
                    </a:p>
                    <a:p>
                      <a:r>
                        <a:rPr lang="en-US" sz="2400" dirty="0"/>
                        <a:t>(27%) </a:t>
                      </a:r>
                    </a:p>
                  </a:txBody>
                  <a:tcPr/>
                </a:tc>
                <a:tc>
                  <a:txBody>
                    <a:bodyPr/>
                    <a:lstStyle/>
                    <a:p>
                      <a:pPr lvl="0">
                        <a:buNone/>
                      </a:pPr>
                      <a:r>
                        <a:rPr lang="en-US" sz="2400" dirty="0"/>
                        <a:t>Women </a:t>
                      </a:r>
                    </a:p>
                    <a:p>
                      <a:pPr lvl="0">
                        <a:buNone/>
                      </a:pPr>
                      <a:r>
                        <a:rPr lang="en-US" sz="2400" dirty="0"/>
                        <a:t>(61%)</a:t>
                      </a:r>
                    </a:p>
                  </a:txBody>
                  <a:tcPr/>
                </a:tc>
                <a:tc>
                  <a:txBody>
                    <a:bodyPr/>
                    <a:lstStyle/>
                    <a:p>
                      <a:pPr lvl="0">
                        <a:buNone/>
                      </a:pPr>
                      <a:r>
                        <a:rPr lang="en-US" sz="2400" b="0" i="0" u="none" strike="noStrike" noProof="0" dirty="0">
                          <a:latin typeface="Calibri"/>
                        </a:rPr>
                        <a:t>Decline to state</a:t>
                      </a:r>
                    </a:p>
                    <a:p>
                      <a:pPr lvl="0">
                        <a:buNone/>
                      </a:pPr>
                      <a:r>
                        <a:rPr lang="en-US" sz="2400" b="0" i="0" u="none" strike="noStrike" noProof="0" dirty="0">
                          <a:latin typeface="Calibri"/>
                        </a:rPr>
                        <a:t>(13%)</a:t>
                      </a:r>
                    </a:p>
                  </a:txBody>
                  <a:tcPr/>
                </a:tc>
                <a:extLst>
                  <a:ext uri="{0D108BD9-81ED-4DB2-BD59-A6C34878D82A}">
                    <a16:rowId xmlns:a16="http://schemas.microsoft.com/office/drawing/2014/main" val="3322857218"/>
                  </a:ext>
                </a:extLst>
              </a:tr>
              <a:tr h="401105">
                <a:tc>
                  <a:txBody>
                    <a:bodyPr/>
                    <a:lstStyle/>
                    <a:p>
                      <a:pPr lvl="0">
                        <a:buNone/>
                      </a:pPr>
                      <a:r>
                        <a:rPr lang="en-US" sz="2400" b="1" dirty="0"/>
                        <a:t>Ethnicity/race</a:t>
                      </a:r>
                    </a:p>
                  </a:txBody>
                  <a:tcPr/>
                </a:tc>
                <a:tc>
                  <a:txBody>
                    <a:bodyPr/>
                    <a:lstStyle/>
                    <a:p>
                      <a:r>
                        <a:rPr lang="en-US" sz="2400" dirty="0"/>
                        <a:t>White</a:t>
                      </a:r>
                    </a:p>
                    <a:p>
                      <a:r>
                        <a:rPr lang="en-US" sz="2400" dirty="0"/>
                        <a:t>(55%)</a:t>
                      </a:r>
                    </a:p>
                  </a:txBody>
                  <a:tcPr/>
                </a:tc>
                <a:tc>
                  <a:txBody>
                    <a:bodyPr/>
                    <a:lstStyle/>
                    <a:p>
                      <a:pPr lvl="0">
                        <a:buNone/>
                      </a:pPr>
                      <a:r>
                        <a:rPr lang="en-US" sz="2400" dirty="0"/>
                        <a:t>People of color</a:t>
                      </a:r>
                    </a:p>
                    <a:p>
                      <a:pPr lvl="0">
                        <a:buNone/>
                      </a:pPr>
                      <a:r>
                        <a:rPr lang="en-US" sz="2400" dirty="0"/>
                        <a:t>(28%)</a:t>
                      </a:r>
                    </a:p>
                  </a:txBody>
                  <a:tcPr/>
                </a:tc>
                <a:tc>
                  <a:txBody>
                    <a:bodyPr/>
                    <a:lstStyle/>
                    <a:p>
                      <a:pPr lvl="0">
                        <a:buNone/>
                      </a:pPr>
                      <a:r>
                        <a:rPr lang="en-US" sz="2400" b="0" i="0" u="none" strike="noStrike" noProof="0" dirty="0">
                          <a:latin typeface="Calibri"/>
                        </a:rPr>
                        <a:t>Decline to state</a:t>
                      </a:r>
                    </a:p>
                    <a:p>
                      <a:pPr lvl="0">
                        <a:buNone/>
                      </a:pPr>
                      <a:r>
                        <a:rPr lang="en-US" sz="2400" b="0" i="0" u="none" strike="noStrike" noProof="0" dirty="0">
                          <a:latin typeface="Calibri"/>
                        </a:rPr>
                        <a:t>(17%)</a:t>
                      </a:r>
                      <a:endParaRPr lang="en-US" sz="2400" dirty="0"/>
                    </a:p>
                  </a:txBody>
                  <a:tcPr/>
                </a:tc>
                <a:extLst>
                  <a:ext uri="{0D108BD9-81ED-4DB2-BD59-A6C34878D82A}">
                    <a16:rowId xmlns:a16="http://schemas.microsoft.com/office/drawing/2014/main" val="3490857345"/>
                  </a:ext>
                </a:extLst>
              </a:tr>
              <a:tr h="685221">
                <a:tc>
                  <a:txBody>
                    <a:bodyPr/>
                    <a:lstStyle/>
                    <a:p>
                      <a:pPr lvl="0">
                        <a:buNone/>
                      </a:pPr>
                      <a:r>
                        <a:rPr lang="en-US" sz="2400" b="1" dirty="0"/>
                        <a:t>Sexual orientation</a:t>
                      </a:r>
                    </a:p>
                  </a:txBody>
                  <a:tcPr/>
                </a:tc>
                <a:tc>
                  <a:txBody>
                    <a:bodyPr/>
                    <a:lstStyle/>
                    <a:p>
                      <a:r>
                        <a:rPr lang="en-US" sz="2400" dirty="0"/>
                        <a:t>Heterosexual (69%)</a:t>
                      </a:r>
                    </a:p>
                  </a:txBody>
                  <a:tcPr/>
                </a:tc>
                <a:tc>
                  <a:txBody>
                    <a:bodyPr/>
                    <a:lstStyle/>
                    <a:p>
                      <a:pPr lvl="0">
                        <a:buNone/>
                      </a:pPr>
                      <a:r>
                        <a:rPr lang="en-US" sz="2400" dirty="0"/>
                        <a:t>ALGB+</a:t>
                      </a:r>
                    </a:p>
                    <a:p>
                      <a:pPr lvl="0">
                        <a:buNone/>
                      </a:pPr>
                      <a:r>
                        <a:rPr lang="en-US" sz="2400" dirty="0"/>
                        <a:t>(8%)</a:t>
                      </a:r>
                    </a:p>
                  </a:txBody>
                  <a:tcPr/>
                </a:tc>
                <a:tc>
                  <a:txBody>
                    <a:bodyPr/>
                    <a:lstStyle/>
                    <a:p>
                      <a:pPr lvl="0">
                        <a:buNone/>
                      </a:pPr>
                      <a:r>
                        <a:rPr lang="en-US" sz="2400" b="0" i="0" u="none" strike="noStrike" noProof="0" dirty="0">
                          <a:latin typeface="Calibri"/>
                        </a:rPr>
                        <a:t>Decline to state</a:t>
                      </a:r>
                    </a:p>
                    <a:p>
                      <a:pPr lvl="0">
                        <a:buNone/>
                      </a:pPr>
                      <a:r>
                        <a:rPr lang="en-US" sz="2400" b="0" i="0" u="none" strike="noStrike" noProof="0" dirty="0">
                          <a:latin typeface="Calibri"/>
                        </a:rPr>
                        <a:t>(23%)</a:t>
                      </a:r>
                      <a:endParaRPr lang="en-US" sz="2400" dirty="0"/>
                    </a:p>
                  </a:txBody>
                  <a:tcPr/>
                </a:tc>
                <a:extLst>
                  <a:ext uri="{0D108BD9-81ED-4DB2-BD59-A6C34878D82A}">
                    <a16:rowId xmlns:a16="http://schemas.microsoft.com/office/drawing/2014/main" val="390839856"/>
                  </a:ext>
                </a:extLst>
              </a:tr>
            </a:tbl>
          </a:graphicData>
        </a:graphic>
      </p:graphicFrame>
    </p:spTree>
    <p:extLst>
      <p:ext uri="{BB962C8B-B14F-4D97-AF65-F5344CB8AC3E}">
        <p14:creationId xmlns:p14="http://schemas.microsoft.com/office/powerpoint/2010/main" val="6235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7" y="258316"/>
            <a:ext cx="10515600" cy="1325522"/>
          </a:xfrm>
        </p:spPr>
        <p:txBody>
          <a:bodyPr>
            <a:normAutofit/>
          </a:bodyPr>
          <a:lstStyle/>
          <a:p>
            <a:r>
              <a:rPr lang="en-US" dirty="0" smtClean="0"/>
              <a:t>Vision &amp; News</a:t>
            </a:r>
            <a:endParaRPr lang="en-US" dirty="0"/>
          </a:p>
        </p:txBody>
      </p:sp>
      <p:sp>
        <p:nvSpPr>
          <p:cNvPr id="5" name="Text Placeholder 4"/>
          <p:cNvSpPr>
            <a:spLocks noGrp="1"/>
          </p:cNvSpPr>
          <p:nvPr>
            <p:ph type="body" sz="quarter" idx="12"/>
          </p:nvPr>
        </p:nvSpPr>
        <p:spPr>
          <a:xfrm>
            <a:off x="838200" y="1619265"/>
            <a:ext cx="8265886" cy="798167"/>
          </a:xfrm>
        </p:spPr>
        <p:txBody>
          <a:bodyPr/>
          <a:lstStyle/>
          <a:p>
            <a:r>
              <a:rPr lang="en-US" dirty="0"/>
              <a:t>Updates from Leadership</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7100" y="2888949"/>
            <a:ext cx="2052597" cy="2373315"/>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6765" y="2888949"/>
            <a:ext cx="1922824" cy="237331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14104" y="2888949"/>
            <a:ext cx="1803719" cy="2373315"/>
          </a:xfrm>
          <a:prstGeom prst="rect">
            <a:avLst/>
          </a:prstGeom>
        </p:spPr>
      </p:pic>
    </p:spTree>
    <p:extLst>
      <p:ext uri="{BB962C8B-B14F-4D97-AF65-F5344CB8AC3E}">
        <p14:creationId xmlns:p14="http://schemas.microsoft.com/office/powerpoint/2010/main" val="4061441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284758"/>
            <a:ext cx="10817838" cy="767528"/>
          </a:xfrm>
        </p:spPr>
        <p:txBody>
          <a:bodyPr>
            <a:normAutofit/>
          </a:bodyPr>
          <a:lstStyle/>
          <a:p>
            <a:r>
              <a:rPr lang="en-US" dirty="0"/>
              <a:t>Preliminary Results – Work Satisfaction</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1516062" y="2082162"/>
            <a:ext cx="10171227" cy="4422405"/>
          </a:xfrm>
        </p:spPr>
        <p:txBody>
          <a:bodyPr vert="horz" lIns="91440" tIns="45720" rIns="91440" bIns="45720" rtlCol="0" anchor="t">
            <a:normAutofit fontScale="92500"/>
          </a:bodyPr>
          <a:lstStyle/>
          <a:p>
            <a:pPr marL="342900" indent="-342900"/>
            <a:r>
              <a:rPr lang="en-US" dirty="0">
                <a:latin typeface="Arial"/>
                <a:cs typeface="Arial"/>
              </a:rPr>
              <a:t>Contact between leadership and employees</a:t>
            </a:r>
            <a:br>
              <a:rPr lang="en-US" dirty="0">
                <a:latin typeface="Arial"/>
                <a:cs typeface="Arial"/>
              </a:rPr>
            </a:b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Women</a:t>
            </a:r>
            <a:r>
              <a:rPr lang="en-US" sz="2600" dirty="0">
                <a:solidFill>
                  <a:srgbClr val="FDB863"/>
                </a:solidFill>
                <a:latin typeface="Arial"/>
                <a:cs typeface="Arial"/>
              </a:rPr>
              <a:t>		</a:t>
            </a: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POC</a:t>
            </a:r>
            <a:r>
              <a:rPr lang="en-US" sz="2600" dirty="0">
                <a:solidFill>
                  <a:srgbClr val="FDB863"/>
                </a:solidFill>
                <a:latin typeface="Arial"/>
                <a:cs typeface="Arial"/>
              </a:rPr>
              <a:t>	</a:t>
            </a:r>
            <a:r>
              <a:rPr lang="en-US" sz="2600" b="1" dirty="0">
                <a:solidFill>
                  <a:srgbClr val="FDB863"/>
                </a:solidFill>
                <a:latin typeface="Arial"/>
                <a:cs typeface="Arial"/>
                <a:sym typeface="Wingdings" panose="05000000000000000000" pitchFamily="2" charset="2"/>
              </a:rPr>
              <a:t> </a:t>
            </a: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ALGB+</a:t>
            </a:r>
            <a:r>
              <a:rPr lang="en-US" sz="2600" dirty="0">
                <a:latin typeface="Arial"/>
                <a:cs typeface="Arial"/>
              </a:rPr>
              <a:t>		</a:t>
            </a:r>
            <a:r>
              <a:rPr lang="en-US" sz="2600" dirty="0">
                <a:solidFill>
                  <a:srgbClr val="E66101"/>
                </a:solidFill>
                <a:latin typeface="Arial"/>
                <a:cs typeface="Arial"/>
                <a:sym typeface="Wingdings" panose="05000000000000000000" pitchFamily="2" charset="2"/>
              </a:rPr>
              <a:t></a:t>
            </a:r>
            <a:r>
              <a:rPr lang="en-US" sz="2600" b="1" dirty="0">
                <a:solidFill>
                  <a:srgbClr val="E66101"/>
                </a:solidFill>
                <a:latin typeface="Arial"/>
                <a:cs typeface="Arial"/>
                <a:sym typeface="Wingdings" panose="05000000000000000000" pitchFamily="2" charset="2"/>
              </a:rPr>
              <a:t> </a:t>
            </a:r>
            <a:r>
              <a:rPr lang="en-US" sz="2600" b="1" dirty="0">
                <a:solidFill>
                  <a:srgbClr val="E66101"/>
                </a:solidFill>
                <a:latin typeface="Arial"/>
                <a:cs typeface="Arial"/>
              </a:rPr>
              <a:t>Decline to State</a:t>
            </a:r>
            <a:r>
              <a:rPr lang="en-US" sz="2600" b="1" dirty="0">
                <a:solidFill>
                  <a:srgbClr val="D85050"/>
                </a:solidFill>
                <a:latin typeface="Arial"/>
                <a:cs typeface="Arial"/>
              </a:rPr>
              <a:t> </a:t>
            </a:r>
            <a:r>
              <a:rPr lang="en-US" sz="2600" b="1" dirty="0">
                <a:solidFill>
                  <a:srgbClr val="C00000"/>
                </a:solidFill>
                <a:latin typeface="Arial"/>
                <a:cs typeface="Arial"/>
              </a:rPr>
              <a:t/>
            </a:r>
            <a:br>
              <a:rPr lang="en-US" sz="2600" b="1" dirty="0">
                <a:solidFill>
                  <a:srgbClr val="C00000"/>
                </a:solidFill>
                <a:latin typeface="Arial"/>
                <a:cs typeface="Arial"/>
              </a:rPr>
            </a:b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Men		</a:t>
            </a: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White	</a:t>
            </a:r>
            <a:r>
              <a:rPr lang="en-US" sz="2600" b="1" dirty="0">
                <a:solidFill>
                  <a:srgbClr val="FDB863"/>
                </a:solidFill>
                <a:latin typeface="Arial"/>
                <a:cs typeface="Arial"/>
                <a:sym typeface="Wingdings" panose="05000000000000000000" pitchFamily="2" charset="2"/>
              </a:rPr>
              <a:t> </a:t>
            </a: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Heterosexual</a:t>
            </a:r>
            <a:r>
              <a:rPr lang="en-US" b="1" dirty="0">
                <a:solidFill>
                  <a:srgbClr val="0498CD"/>
                </a:solidFill>
                <a:latin typeface="Arial"/>
                <a:cs typeface="Arial"/>
              </a:rPr>
              <a:t/>
            </a:r>
            <a:br>
              <a:rPr lang="en-US" b="1" dirty="0">
                <a:solidFill>
                  <a:srgbClr val="0498CD"/>
                </a:solidFill>
                <a:latin typeface="Arial"/>
                <a:cs typeface="Arial"/>
              </a:rPr>
            </a:br>
            <a:endParaRPr lang="en-US" dirty="0">
              <a:latin typeface="Arial"/>
              <a:cs typeface="Arial"/>
            </a:endParaRPr>
          </a:p>
          <a:p>
            <a:pPr marL="342900" indent="-342900"/>
            <a:r>
              <a:rPr lang="en-US" dirty="0">
                <a:latin typeface="Arial"/>
                <a:cs typeface="Arial"/>
              </a:rPr>
              <a:t>Feeling like a valued member of UC ANR </a:t>
            </a:r>
            <a:br>
              <a:rPr lang="en-US" dirty="0">
                <a:latin typeface="Arial"/>
                <a:cs typeface="Arial"/>
              </a:rPr>
            </a:br>
            <a:r>
              <a:rPr lang="en-US" sz="2600" dirty="0">
                <a:solidFill>
                  <a:srgbClr val="B2ABD2"/>
                </a:solidFill>
                <a:latin typeface="Arial"/>
                <a:cs typeface="Arial"/>
                <a:sym typeface="Wingdings" panose="05000000000000000000" pitchFamily="2" charset="2"/>
              </a:rPr>
              <a:t> </a:t>
            </a:r>
            <a:r>
              <a:rPr lang="en-US" sz="2600" dirty="0">
                <a:solidFill>
                  <a:srgbClr val="B2ABD2"/>
                </a:solidFill>
                <a:latin typeface="Arial"/>
                <a:cs typeface="Arial"/>
              </a:rPr>
              <a:t>Women		</a:t>
            </a:r>
            <a:r>
              <a:rPr lang="en-US" sz="2600" dirty="0">
                <a:solidFill>
                  <a:srgbClr val="B2ABD2"/>
                </a:solidFill>
                <a:latin typeface="Arial"/>
                <a:cs typeface="Arial"/>
                <a:sym typeface="Wingdings" panose="05000000000000000000" pitchFamily="2" charset="2"/>
              </a:rPr>
              <a:t> </a:t>
            </a:r>
            <a:r>
              <a:rPr lang="en-US" sz="2600" dirty="0">
                <a:solidFill>
                  <a:srgbClr val="B2ABD2"/>
                </a:solidFill>
                <a:latin typeface="Arial"/>
                <a:cs typeface="Arial"/>
              </a:rPr>
              <a:t>POC	</a:t>
            </a:r>
            <a:r>
              <a:rPr lang="en-US" sz="2600" dirty="0">
                <a:solidFill>
                  <a:srgbClr val="B2ABD2"/>
                </a:solidFill>
                <a:latin typeface="Arial"/>
                <a:cs typeface="Arial"/>
                <a:sym typeface="Wingdings" panose="05000000000000000000" pitchFamily="2" charset="2"/>
              </a:rPr>
              <a:t>  </a:t>
            </a:r>
            <a:r>
              <a:rPr lang="en-US" sz="2600" dirty="0">
                <a:solidFill>
                  <a:srgbClr val="B2ABD2"/>
                </a:solidFill>
                <a:latin typeface="Arial"/>
                <a:cs typeface="Arial"/>
              </a:rPr>
              <a:t>ALGB+</a:t>
            </a:r>
            <a:r>
              <a:rPr lang="en-US" sz="2600" dirty="0">
                <a:latin typeface="Arial"/>
                <a:cs typeface="Arial"/>
              </a:rPr>
              <a:t>		</a:t>
            </a:r>
            <a:r>
              <a:rPr lang="en-US" sz="2600" dirty="0">
                <a:solidFill>
                  <a:srgbClr val="E66101"/>
                </a:solidFill>
                <a:latin typeface="Arial"/>
                <a:cs typeface="Arial"/>
                <a:sym typeface="Wingdings" panose="05000000000000000000" pitchFamily="2" charset="2"/>
              </a:rPr>
              <a:t></a:t>
            </a:r>
            <a:r>
              <a:rPr lang="en-US" sz="2600" b="1" dirty="0">
                <a:solidFill>
                  <a:srgbClr val="E66101"/>
                </a:solidFill>
                <a:latin typeface="Arial"/>
                <a:cs typeface="Arial"/>
                <a:sym typeface="Wingdings" panose="05000000000000000000" pitchFamily="2" charset="2"/>
              </a:rPr>
              <a:t> </a:t>
            </a:r>
            <a:r>
              <a:rPr lang="en-US" sz="2600" b="1" dirty="0">
                <a:solidFill>
                  <a:srgbClr val="E66101"/>
                </a:solidFill>
                <a:latin typeface="Arial"/>
                <a:cs typeface="Arial"/>
              </a:rPr>
              <a:t>Decline to State</a:t>
            </a:r>
            <a:r>
              <a:rPr lang="en-US" sz="2600" b="1" dirty="0">
                <a:solidFill>
                  <a:srgbClr val="C00000"/>
                </a:solidFill>
                <a:latin typeface="Arial"/>
                <a:cs typeface="Arial"/>
              </a:rPr>
              <a:t/>
            </a:r>
            <a:br>
              <a:rPr lang="en-US" sz="2600" b="1" dirty="0">
                <a:solidFill>
                  <a:srgbClr val="C00000"/>
                </a:solidFill>
                <a:latin typeface="Arial"/>
                <a:cs typeface="Arial"/>
              </a:rPr>
            </a:br>
            <a:r>
              <a:rPr lang="en-US" sz="2600" dirty="0">
                <a:solidFill>
                  <a:srgbClr val="B2ABD2"/>
                </a:solidFill>
                <a:latin typeface="Arial"/>
                <a:cs typeface="Arial"/>
                <a:sym typeface="Wingdings" panose="05000000000000000000" pitchFamily="2" charset="2"/>
              </a:rPr>
              <a:t> </a:t>
            </a:r>
            <a:r>
              <a:rPr lang="en-US" sz="2600" dirty="0">
                <a:solidFill>
                  <a:srgbClr val="B2ABD2"/>
                </a:solidFill>
                <a:latin typeface="Arial"/>
                <a:cs typeface="Arial"/>
              </a:rPr>
              <a:t>Men		</a:t>
            </a:r>
            <a:r>
              <a:rPr lang="en-US" sz="2600" dirty="0">
                <a:solidFill>
                  <a:srgbClr val="B2ABD2"/>
                </a:solidFill>
                <a:latin typeface="Arial"/>
                <a:cs typeface="Arial"/>
                <a:sym typeface="Wingdings" panose="05000000000000000000" pitchFamily="2" charset="2"/>
              </a:rPr>
              <a:t> </a:t>
            </a:r>
            <a:r>
              <a:rPr lang="en-US" sz="2600" dirty="0">
                <a:solidFill>
                  <a:srgbClr val="B2ABD2"/>
                </a:solidFill>
                <a:latin typeface="Arial"/>
                <a:cs typeface="Arial"/>
              </a:rPr>
              <a:t>White	</a:t>
            </a:r>
            <a:r>
              <a:rPr lang="en-US" sz="2600" dirty="0">
                <a:solidFill>
                  <a:srgbClr val="B2ABD2"/>
                </a:solidFill>
                <a:latin typeface="Arial"/>
                <a:cs typeface="Arial"/>
                <a:sym typeface="Wingdings" panose="05000000000000000000" pitchFamily="2" charset="2"/>
              </a:rPr>
              <a:t>  </a:t>
            </a:r>
            <a:r>
              <a:rPr lang="en-US" sz="2600" dirty="0">
                <a:solidFill>
                  <a:srgbClr val="B2ABD2"/>
                </a:solidFill>
                <a:latin typeface="Arial"/>
                <a:cs typeface="Arial"/>
              </a:rPr>
              <a:t>Heterosexual</a:t>
            </a:r>
            <a:r>
              <a:rPr lang="en-US" sz="2600" b="1" dirty="0">
                <a:solidFill>
                  <a:srgbClr val="0498CD"/>
                </a:solidFill>
                <a:latin typeface="Arial"/>
                <a:cs typeface="Arial"/>
              </a:rPr>
              <a:t/>
            </a:r>
            <a:br>
              <a:rPr lang="en-US" sz="2600" b="1" dirty="0">
                <a:solidFill>
                  <a:srgbClr val="0498CD"/>
                </a:solidFill>
                <a:latin typeface="Arial"/>
                <a:cs typeface="Arial"/>
              </a:rPr>
            </a:br>
            <a:endParaRPr lang="en-US" dirty="0">
              <a:latin typeface="Arial"/>
              <a:cs typeface="Arial"/>
            </a:endParaRPr>
          </a:p>
          <a:p>
            <a:pPr marL="342900" indent="-342900"/>
            <a:r>
              <a:rPr lang="en-US" dirty="0">
                <a:latin typeface="Arial"/>
                <a:cs typeface="Arial"/>
              </a:rPr>
              <a:t>Senior leadership communication of goals </a:t>
            </a:r>
            <a:br>
              <a:rPr lang="en-US" dirty="0">
                <a:latin typeface="Arial"/>
                <a:cs typeface="Arial"/>
              </a:rPr>
            </a:br>
            <a:r>
              <a:rPr lang="en-US" sz="2600" dirty="0">
                <a:solidFill>
                  <a:srgbClr val="B2ABD2"/>
                </a:solidFill>
                <a:latin typeface="Arial"/>
                <a:cs typeface="Arial"/>
                <a:sym typeface="Wingdings" panose="05000000000000000000" pitchFamily="2" charset="2"/>
              </a:rPr>
              <a:t> </a:t>
            </a:r>
            <a:r>
              <a:rPr lang="en-US" sz="2600" dirty="0">
                <a:solidFill>
                  <a:srgbClr val="B2ABD2"/>
                </a:solidFill>
                <a:latin typeface="Arial"/>
                <a:cs typeface="Arial"/>
              </a:rPr>
              <a:t>Women		</a:t>
            </a:r>
            <a:r>
              <a:rPr lang="en-US" sz="2600" dirty="0">
                <a:solidFill>
                  <a:srgbClr val="B2ABD2"/>
                </a:solidFill>
                <a:latin typeface="Arial"/>
                <a:cs typeface="Arial"/>
                <a:sym typeface="Wingdings" panose="05000000000000000000" pitchFamily="2" charset="2"/>
              </a:rPr>
              <a:t> </a:t>
            </a:r>
            <a:r>
              <a:rPr lang="en-US" sz="2600" dirty="0">
                <a:solidFill>
                  <a:srgbClr val="B2ABD2"/>
                </a:solidFill>
                <a:latin typeface="Arial"/>
                <a:cs typeface="Arial"/>
              </a:rPr>
              <a:t>POC	</a:t>
            </a:r>
            <a:r>
              <a:rPr lang="en-US" sz="2600" dirty="0">
                <a:solidFill>
                  <a:srgbClr val="B2ABD2"/>
                </a:solidFill>
                <a:latin typeface="Arial"/>
                <a:cs typeface="Arial"/>
                <a:sym typeface="Wingdings" panose="05000000000000000000" pitchFamily="2" charset="2"/>
              </a:rPr>
              <a:t>  </a:t>
            </a:r>
            <a:r>
              <a:rPr lang="en-US" sz="2600" dirty="0">
                <a:solidFill>
                  <a:srgbClr val="B2ABD2"/>
                </a:solidFill>
                <a:latin typeface="Arial"/>
                <a:cs typeface="Arial"/>
              </a:rPr>
              <a:t>ALGB+	</a:t>
            </a:r>
            <a:r>
              <a:rPr lang="en-US" sz="2600" dirty="0">
                <a:latin typeface="Arial"/>
                <a:cs typeface="Arial"/>
              </a:rPr>
              <a:t>	</a:t>
            </a:r>
            <a:r>
              <a:rPr lang="en-US" sz="2600" dirty="0">
                <a:solidFill>
                  <a:srgbClr val="E66101"/>
                </a:solidFill>
                <a:latin typeface="Arial"/>
                <a:cs typeface="Arial"/>
                <a:sym typeface="Wingdings" panose="05000000000000000000" pitchFamily="2" charset="2"/>
              </a:rPr>
              <a:t></a:t>
            </a:r>
            <a:r>
              <a:rPr lang="en-US" sz="2600" b="1" dirty="0">
                <a:solidFill>
                  <a:srgbClr val="E66101"/>
                </a:solidFill>
                <a:latin typeface="Arial"/>
                <a:cs typeface="Arial"/>
                <a:sym typeface="Wingdings" panose="05000000000000000000" pitchFamily="2" charset="2"/>
              </a:rPr>
              <a:t> </a:t>
            </a:r>
            <a:r>
              <a:rPr lang="en-US" sz="2600" b="1" dirty="0">
                <a:solidFill>
                  <a:srgbClr val="E66101"/>
                </a:solidFill>
                <a:latin typeface="Arial"/>
                <a:cs typeface="Arial"/>
              </a:rPr>
              <a:t>Decline to State</a:t>
            </a:r>
            <a:r>
              <a:rPr lang="en-US" sz="2600" b="1" dirty="0">
                <a:solidFill>
                  <a:srgbClr val="C00000"/>
                </a:solidFill>
                <a:latin typeface="Arial"/>
                <a:cs typeface="Arial"/>
              </a:rPr>
              <a:t/>
            </a:r>
            <a:br>
              <a:rPr lang="en-US" sz="2600" b="1" dirty="0">
                <a:solidFill>
                  <a:srgbClr val="C00000"/>
                </a:solidFill>
                <a:latin typeface="Arial"/>
                <a:cs typeface="Arial"/>
              </a:rPr>
            </a:b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Men		</a:t>
            </a: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White	</a:t>
            </a:r>
            <a:r>
              <a:rPr lang="en-US" sz="2600" b="1" dirty="0">
                <a:solidFill>
                  <a:srgbClr val="FDB863"/>
                </a:solidFill>
                <a:latin typeface="Arial"/>
                <a:cs typeface="Arial"/>
                <a:sym typeface="Wingdings" panose="05000000000000000000" pitchFamily="2" charset="2"/>
              </a:rPr>
              <a:t> </a:t>
            </a: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Heterosexual</a:t>
            </a:r>
            <a:endParaRPr lang="en-US" sz="2600" dirty="0">
              <a:solidFill>
                <a:srgbClr val="FDB863"/>
              </a:solidFill>
              <a:latin typeface="Arial"/>
              <a:cs typeface="Arial"/>
            </a:endParaRPr>
          </a:p>
        </p:txBody>
      </p:sp>
      <p:grpSp>
        <p:nvGrpSpPr>
          <p:cNvPr id="18" name="Group 17">
            <a:extLst>
              <a:ext uri="{FF2B5EF4-FFF2-40B4-BE49-F238E27FC236}">
                <a16:creationId xmlns:a16="http://schemas.microsoft.com/office/drawing/2014/main" id="{EA4DD878-2016-46A7-AFD7-7E8F913EED24}"/>
              </a:ext>
            </a:extLst>
          </p:cNvPr>
          <p:cNvGrpSpPr/>
          <p:nvPr/>
        </p:nvGrpSpPr>
        <p:grpSpPr>
          <a:xfrm>
            <a:off x="38100" y="1436546"/>
            <a:ext cx="1478302" cy="1278532"/>
            <a:chOff x="38100" y="1436546"/>
            <a:chExt cx="1478302" cy="1278532"/>
          </a:xfrm>
        </p:grpSpPr>
        <p:cxnSp>
          <p:nvCxnSpPr>
            <p:cNvPr id="6" name="Straight Connector 5">
              <a:extLst>
                <a:ext uri="{FF2B5EF4-FFF2-40B4-BE49-F238E27FC236}">
                  <a16:creationId xmlns:a16="http://schemas.microsoft.com/office/drawing/2014/main" id="{3FC8A77A-B787-4409-B3E4-F2E0A173C4B9}"/>
                </a:ext>
              </a:extLst>
            </p:cNvPr>
            <p:cNvCxnSpPr>
              <a:cxnSpLocks/>
            </p:cNvCxnSpPr>
            <p:nvPr/>
          </p:nvCxnSpPr>
          <p:spPr>
            <a:xfrm>
              <a:off x="1516402" y="1436546"/>
              <a:ext cx="0" cy="1278532"/>
            </a:xfrm>
            <a:prstGeom prst="line">
              <a:avLst/>
            </a:prstGeom>
            <a:ln w="28575">
              <a:solidFill>
                <a:srgbClr val="D85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8521B4-4E24-4C21-A85A-608DC7D4BAB9}"/>
                </a:ext>
              </a:extLst>
            </p:cNvPr>
            <p:cNvCxnSpPr>
              <a:cxnSpLocks/>
            </p:cNvCxnSpPr>
            <p:nvPr/>
          </p:nvCxnSpPr>
          <p:spPr>
            <a:xfrm>
              <a:off x="38100" y="2715078"/>
              <a:ext cx="1478302" cy="0"/>
            </a:xfrm>
            <a:prstGeom prst="line">
              <a:avLst/>
            </a:prstGeom>
            <a:ln w="28575">
              <a:solidFill>
                <a:srgbClr val="D85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AB5AEA1-F1E0-4A15-AEA2-EE2AF8B5EE28}"/>
                </a:ext>
              </a:extLst>
            </p:cNvPr>
            <p:cNvCxnSpPr>
              <a:cxnSpLocks/>
            </p:cNvCxnSpPr>
            <p:nvPr/>
          </p:nvCxnSpPr>
          <p:spPr>
            <a:xfrm flipH="1">
              <a:off x="38100" y="1449246"/>
              <a:ext cx="14173" cy="1265832"/>
            </a:xfrm>
            <a:prstGeom prst="line">
              <a:avLst/>
            </a:prstGeom>
            <a:ln w="28575">
              <a:solidFill>
                <a:srgbClr val="D85050"/>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93625FD6-5836-42B2-BFB4-EA837A94AA95}"/>
              </a:ext>
            </a:extLst>
          </p:cNvPr>
          <p:cNvSpPr txBox="1"/>
          <p:nvPr/>
        </p:nvSpPr>
        <p:spPr>
          <a:xfrm>
            <a:off x="81309" y="1393333"/>
            <a:ext cx="1405717" cy="1323439"/>
          </a:xfrm>
          <a:prstGeom prst="rect">
            <a:avLst/>
          </a:prstGeom>
          <a:noFill/>
        </p:spPr>
        <p:txBody>
          <a:bodyPr wrap="square">
            <a:spAutoFit/>
          </a:bodyPr>
          <a:lstStyle/>
          <a:p>
            <a:r>
              <a:rPr lang="en-US" sz="2000" dirty="0">
                <a:solidFill>
                  <a:srgbClr val="E66101"/>
                </a:solidFill>
                <a:latin typeface="Arial"/>
                <a:cs typeface="Arial"/>
                <a:sym typeface="Wingdings" panose="05000000000000000000" pitchFamily="2" charset="2"/>
              </a:rPr>
              <a:t></a:t>
            </a:r>
            <a:r>
              <a:rPr lang="en-US" sz="1700" b="1" dirty="0">
                <a:solidFill>
                  <a:srgbClr val="E66101"/>
                </a:solidFill>
                <a:latin typeface="Arial"/>
                <a:cs typeface="Arial"/>
                <a:sym typeface="Wingdings" panose="05000000000000000000" pitchFamily="2" charset="2"/>
              </a:rPr>
              <a:t> </a:t>
            </a:r>
            <a:r>
              <a:rPr lang="en-US" sz="1700" b="1" dirty="0">
                <a:solidFill>
                  <a:srgbClr val="E66101"/>
                </a:solidFill>
                <a:latin typeface="Arial"/>
                <a:cs typeface="Arial"/>
              </a:rPr>
              <a:t>Low</a:t>
            </a:r>
            <a:endParaRPr lang="en-US" sz="1700" b="1" dirty="0">
              <a:solidFill>
                <a:srgbClr val="E66101"/>
              </a:solidFill>
              <a:latin typeface="Arial"/>
              <a:cs typeface="Arial"/>
              <a:sym typeface="Wingdings" panose="05000000000000000000" pitchFamily="2" charset="2"/>
            </a:endParaRPr>
          </a:p>
          <a:p>
            <a:r>
              <a:rPr lang="en-US" sz="2000" dirty="0">
                <a:solidFill>
                  <a:srgbClr val="FDB863"/>
                </a:solidFill>
                <a:latin typeface="Arial"/>
                <a:cs typeface="Arial"/>
                <a:sym typeface="Wingdings" panose="05000000000000000000" pitchFamily="2" charset="2"/>
              </a:rPr>
              <a:t></a:t>
            </a:r>
            <a:r>
              <a:rPr lang="en-US" sz="2000" b="1" dirty="0">
                <a:solidFill>
                  <a:srgbClr val="FDB863"/>
                </a:solidFill>
                <a:latin typeface="Arial"/>
                <a:cs typeface="Arial"/>
                <a:sym typeface="Wingdings" panose="05000000000000000000" pitchFamily="2" charset="2"/>
              </a:rPr>
              <a:t> </a:t>
            </a:r>
            <a:r>
              <a:rPr lang="en-US" sz="1700" b="1" dirty="0">
                <a:solidFill>
                  <a:srgbClr val="FDB863"/>
                </a:solidFill>
                <a:latin typeface="Arial"/>
                <a:cs typeface="Arial"/>
              </a:rPr>
              <a:t>Marginal</a:t>
            </a:r>
            <a:endParaRPr lang="en-US" sz="1700" b="1" dirty="0">
              <a:solidFill>
                <a:srgbClr val="FDB863"/>
              </a:solidFill>
              <a:latin typeface="Arial"/>
              <a:cs typeface="Arial"/>
              <a:sym typeface="Wingdings" panose="05000000000000000000" pitchFamily="2" charset="2"/>
            </a:endParaRPr>
          </a:p>
          <a:p>
            <a:r>
              <a:rPr lang="en-US" sz="2000" dirty="0">
                <a:solidFill>
                  <a:srgbClr val="B2ABD2"/>
                </a:solidFill>
                <a:latin typeface="Arial"/>
                <a:cs typeface="Arial"/>
                <a:sym typeface="Wingdings" panose="05000000000000000000" pitchFamily="2" charset="2"/>
              </a:rPr>
              <a:t> </a:t>
            </a:r>
            <a:r>
              <a:rPr lang="en-US" sz="1700" dirty="0">
                <a:solidFill>
                  <a:srgbClr val="B2ABD2"/>
                </a:solidFill>
                <a:latin typeface="Arial"/>
                <a:cs typeface="Arial"/>
              </a:rPr>
              <a:t>Good</a:t>
            </a:r>
            <a:endParaRPr lang="en-US" sz="1700" dirty="0">
              <a:solidFill>
                <a:srgbClr val="B2ABD2"/>
              </a:solidFill>
              <a:latin typeface="Arial"/>
              <a:cs typeface="Arial"/>
              <a:sym typeface="Wingdings" panose="05000000000000000000" pitchFamily="2" charset="2"/>
            </a:endParaRPr>
          </a:p>
          <a:p>
            <a:r>
              <a:rPr lang="en-US" sz="2000" dirty="0">
                <a:solidFill>
                  <a:srgbClr val="5E3C99"/>
                </a:solidFill>
                <a:latin typeface="Arial"/>
                <a:cs typeface="Arial"/>
                <a:sym typeface="Wingdings" panose="05000000000000000000" pitchFamily="2" charset="2"/>
              </a:rPr>
              <a:t>‼ </a:t>
            </a:r>
            <a:r>
              <a:rPr lang="en-US" sz="1700" dirty="0">
                <a:solidFill>
                  <a:srgbClr val="5E3C99"/>
                </a:solidFill>
                <a:latin typeface="Arial"/>
                <a:cs typeface="Arial"/>
                <a:sym typeface="Wingdings" panose="05000000000000000000" pitchFamily="2" charset="2"/>
              </a:rPr>
              <a:t> </a:t>
            </a:r>
            <a:r>
              <a:rPr lang="en-US" sz="1700" dirty="0">
                <a:solidFill>
                  <a:srgbClr val="5E3C99"/>
                </a:solidFill>
                <a:latin typeface="Arial"/>
                <a:cs typeface="Arial"/>
              </a:rPr>
              <a:t>Excellent</a:t>
            </a:r>
            <a:endParaRPr lang="en-US" sz="1700" dirty="0"/>
          </a:p>
        </p:txBody>
      </p:sp>
    </p:spTree>
    <p:extLst>
      <p:ext uri="{BB962C8B-B14F-4D97-AF65-F5344CB8AC3E}">
        <p14:creationId xmlns:p14="http://schemas.microsoft.com/office/powerpoint/2010/main" val="155855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a:t>Preliminary Results – Work Satisfaction</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1516062" y="2082162"/>
            <a:ext cx="10318480" cy="4223657"/>
          </a:xfrm>
        </p:spPr>
        <p:txBody>
          <a:bodyPr vert="horz" lIns="91440" tIns="45720" rIns="91440" bIns="45720" rtlCol="0" anchor="t">
            <a:normAutofit fontScale="92500"/>
          </a:bodyPr>
          <a:lstStyle/>
          <a:p>
            <a:pPr marL="342900" indent="-342900"/>
            <a:r>
              <a:rPr lang="en-US" dirty="0">
                <a:latin typeface="Arial"/>
                <a:cs typeface="Arial"/>
              </a:rPr>
              <a:t>Total compensation</a:t>
            </a:r>
            <a:br>
              <a:rPr lang="en-US" dirty="0">
                <a:latin typeface="Arial"/>
                <a:cs typeface="Arial"/>
              </a:rPr>
            </a:br>
            <a:r>
              <a:rPr lang="en-US" sz="2600" dirty="0">
                <a:solidFill>
                  <a:srgbClr val="E66101"/>
                </a:solidFill>
                <a:latin typeface="Arial"/>
                <a:cs typeface="Arial"/>
                <a:sym typeface="Wingdings" panose="05000000000000000000" pitchFamily="2" charset="2"/>
              </a:rPr>
              <a:t></a:t>
            </a:r>
            <a:r>
              <a:rPr lang="en-US" sz="2600" b="1" dirty="0">
                <a:solidFill>
                  <a:srgbClr val="E66101"/>
                </a:solidFill>
                <a:latin typeface="Arial"/>
                <a:cs typeface="Arial"/>
                <a:sym typeface="Wingdings" panose="05000000000000000000" pitchFamily="2" charset="2"/>
              </a:rPr>
              <a:t> </a:t>
            </a:r>
            <a:r>
              <a:rPr lang="en-US" sz="2600" b="1" dirty="0">
                <a:solidFill>
                  <a:srgbClr val="E66101"/>
                </a:solidFill>
                <a:latin typeface="Arial"/>
                <a:cs typeface="Arial"/>
              </a:rPr>
              <a:t>Women</a:t>
            </a:r>
            <a:r>
              <a:rPr lang="en-US" sz="2600" dirty="0">
                <a:solidFill>
                  <a:srgbClr val="E66101"/>
                </a:solidFill>
                <a:latin typeface="Arial"/>
                <a:cs typeface="Arial"/>
              </a:rPr>
              <a:t>		</a:t>
            </a:r>
            <a:r>
              <a:rPr lang="en-US" sz="2600" b="1" dirty="0">
                <a:solidFill>
                  <a:srgbClr val="E66101"/>
                </a:solidFill>
                <a:latin typeface="Arial"/>
                <a:cs typeface="Arial"/>
                <a:sym typeface="Wingdings" panose="05000000000000000000" pitchFamily="2" charset="2"/>
              </a:rPr>
              <a:t> </a:t>
            </a:r>
            <a:r>
              <a:rPr lang="en-US" sz="2600" dirty="0">
                <a:solidFill>
                  <a:srgbClr val="E66101"/>
                </a:solidFill>
                <a:latin typeface="Arial"/>
                <a:cs typeface="Arial"/>
                <a:sym typeface="Wingdings" panose="05000000000000000000" pitchFamily="2" charset="2"/>
              </a:rPr>
              <a:t></a:t>
            </a:r>
            <a:r>
              <a:rPr lang="en-US" sz="2600" b="1" dirty="0">
                <a:solidFill>
                  <a:srgbClr val="E66101"/>
                </a:solidFill>
                <a:latin typeface="Arial"/>
                <a:cs typeface="Arial"/>
                <a:sym typeface="Wingdings" panose="05000000000000000000" pitchFamily="2" charset="2"/>
              </a:rPr>
              <a:t> </a:t>
            </a:r>
            <a:r>
              <a:rPr lang="en-US" sz="2600" b="1" dirty="0">
                <a:solidFill>
                  <a:srgbClr val="E66101"/>
                </a:solidFill>
                <a:latin typeface="Arial"/>
                <a:cs typeface="Arial"/>
              </a:rPr>
              <a:t>POC</a:t>
            </a:r>
            <a:r>
              <a:rPr lang="en-US" sz="2600" dirty="0">
                <a:latin typeface="Arial"/>
                <a:cs typeface="Arial"/>
              </a:rPr>
              <a:t>	</a:t>
            </a:r>
            <a:r>
              <a:rPr lang="en-US" sz="2600" b="1" dirty="0">
                <a:solidFill>
                  <a:srgbClr val="FDB863"/>
                </a:solidFill>
                <a:latin typeface="Arial"/>
                <a:cs typeface="Arial"/>
                <a:sym typeface="Wingdings" panose="05000000000000000000" pitchFamily="2" charset="2"/>
              </a:rPr>
              <a:t> </a:t>
            </a: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ALGB+</a:t>
            </a:r>
            <a:r>
              <a:rPr lang="en-US" sz="2600" dirty="0">
                <a:latin typeface="Arial"/>
                <a:cs typeface="Arial"/>
              </a:rPr>
              <a:t>	</a:t>
            </a:r>
            <a:r>
              <a:rPr lang="en-US" sz="2600" b="1" dirty="0">
                <a:solidFill>
                  <a:srgbClr val="E66101"/>
                </a:solidFill>
                <a:latin typeface="Arial"/>
                <a:cs typeface="Arial"/>
                <a:sym typeface="Wingdings" panose="05000000000000000000" pitchFamily="2" charset="2"/>
              </a:rPr>
              <a:t>     	</a:t>
            </a:r>
            <a:r>
              <a:rPr lang="en-US" sz="2600" dirty="0">
                <a:solidFill>
                  <a:srgbClr val="E66101"/>
                </a:solidFill>
                <a:latin typeface="Arial"/>
                <a:cs typeface="Arial"/>
                <a:sym typeface="Wingdings" panose="05000000000000000000" pitchFamily="2" charset="2"/>
              </a:rPr>
              <a:t></a:t>
            </a:r>
            <a:r>
              <a:rPr lang="en-US" sz="2600" b="1" dirty="0">
                <a:solidFill>
                  <a:srgbClr val="E66101"/>
                </a:solidFill>
                <a:latin typeface="Arial"/>
                <a:cs typeface="Arial"/>
                <a:sym typeface="Wingdings" panose="05000000000000000000" pitchFamily="2" charset="2"/>
              </a:rPr>
              <a:t> </a:t>
            </a:r>
            <a:r>
              <a:rPr lang="en-US" sz="2600" b="1" dirty="0">
                <a:solidFill>
                  <a:srgbClr val="E66101"/>
                </a:solidFill>
                <a:latin typeface="Arial"/>
                <a:cs typeface="Arial"/>
              </a:rPr>
              <a:t>Decline to State</a:t>
            </a:r>
            <a:r>
              <a:rPr lang="en-US" sz="2600" b="1" dirty="0">
                <a:solidFill>
                  <a:srgbClr val="C00000"/>
                </a:solidFill>
                <a:latin typeface="Arial"/>
                <a:cs typeface="Arial"/>
              </a:rPr>
              <a:t/>
            </a:r>
            <a:br>
              <a:rPr lang="en-US" sz="2600" b="1" dirty="0">
                <a:solidFill>
                  <a:srgbClr val="C00000"/>
                </a:solidFill>
                <a:latin typeface="Arial"/>
                <a:cs typeface="Arial"/>
              </a:rPr>
            </a:b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Men		</a:t>
            </a:r>
            <a:r>
              <a:rPr lang="en-US" sz="2600" b="1" dirty="0">
                <a:solidFill>
                  <a:srgbClr val="FDB863"/>
                </a:solidFill>
                <a:latin typeface="Arial"/>
                <a:cs typeface="Arial"/>
                <a:sym typeface="Wingdings" panose="05000000000000000000" pitchFamily="2" charset="2"/>
              </a:rPr>
              <a:t> </a:t>
            </a: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White</a:t>
            </a:r>
            <a:r>
              <a:rPr lang="en-US" sz="2600" b="1" dirty="0">
                <a:solidFill>
                  <a:srgbClr val="0498CD"/>
                </a:solidFill>
                <a:latin typeface="Arial"/>
                <a:cs typeface="Arial"/>
              </a:rPr>
              <a:t>	</a:t>
            </a:r>
            <a:r>
              <a:rPr lang="en-US" sz="2600" dirty="0">
                <a:solidFill>
                  <a:srgbClr val="B2ABD2"/>
                </a:solidFill>
                <a:latin typeface="Arial"/>
                <a:cs typeface="Arial"/>
                <a:sym typeface="Wingdings" panose="05000000000000000000" pitchFamily="2" charset="2"/>
              </a:rPr>
              <a:t>  </a:t>
            </a:r>
            <a:r>
              <a:rPr lang="en-US" sz="2600" dirty="0">
                <a:solidFill>
                  <a:srgbClr val="B2ABD2"/>
                </a:solidFill>
                <a:latin typeface="Arial"/>
                <a:cs typeface="Arial"/>
              </a:rPr>
              <a:t>Heterosexual</a:t>
            </a:r>
            <a:r>
              <a:rPr lang="en-US" sz="2600" dirty="0">
                <a:latin typeface="Arial"/>
                <a:cs typeface="Arial"/>
              </a:rPr>
              <a:t> </a:t>
            </a:r>
            <a:r>
              <a:rPr lang="en-US" dirty="0">
                <a:latin typeface="Arial"/>
                <a:cs typeface="Arial"/>
              </a:rPr>
              <a:t/>
            </a:r>
            <a:br>
              <a:rPr lang="en-US" dirty="0">
                <a:latin typeface="Arial"/>
                <a:cs typeface="Arial"/>
              </a:rPr>
            </a:br>
            <a:endParaRPr lang="en-US" dirty="0"/>
          </a:p>
          <a:p>
            <a:pPr marL="342900" indent="-342900"/>
            <a:r>
              <a:rPr lang="en-US" dirty="0">
                <a:latin typeface="Arial"/>
                <a:cs typeface="Arial"/>
              </a:rPr>
              <a:t>Opportunities for career advancement</a:t>
            </a:r>
            <a:br>
              <a:rPr lang="en-US" dirty="0">
                <a:latin typeface="Arial"/>
                <a:cs typeface="Arial"/>
              </a:rPr>
            </a:b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Women	</a:t>
            </a:r>
            <a:r>
              <a:rPr lang="en-US" sz="2600" dirty="0">
                <a:solidFill>
                  <a:srgbClr val="FDB863"/>
                </a:solidFill>
                <a:latin typeface="Arial"/>
                <a:cs typeface="Arial"/>
              </a:rPr>
              <a:t>	</a:t>
            </a:r>
            <a:r>
              <a:rPr lang="en-US" sz="2600" b="1" dirty="0">
                <a:solidFill>
                  <a:srgbClr val="FDB863"/>
                </a:solidFill>
                <a:latin typeface="Arial"/>
                <a:cs typeface="Arial"/>
                <a:sym typeface="Wingdings" panose="05000000000000000000" pitchFamily="2" charset="2"/>
              </a:rPr>
              <a:t> </a:t>
            </a: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POC</a:t>
            </a:r>
            <a:r>
              <a:rPr lang="en-US" sz="2600" dirty="0">
                <a:solidFill>
                  <a:srgbClr val="FDB863"/>
                </a:solidFill>
                <a:latin typeface="Arial"/>
                <a:cs typeface="Arial"/>
              </a:rPr>
              <a:t>	</a:t>
            </a:r>
            <a:r>
              <a:rPr lang="en-US" sz="2600" b="1" dirty="0">
                <a:solidFill>
                  <a:srgbClr val="FDB863"/>
                </a:solidFill>
                <a:latin typeface="Arial"/>
                <a:cs typeface="Arial"/>
                <a:sym typeface="Wingdings" panose="05000000000000000000" pitchFamily="2" charset="2"/>
              </a:rPr>
              <a:t> </a:t>
            </a: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ALGB+</a:t>
            </a:r>
            <a:r>
              <a:rPr lang="en-US" sz="2600" dirty="0">
                <a:latin typeface="Arial"/>
                <a:cs typeface="Arial"/>
              </a:rPr>
              <a:t>	</a:t>
            </a:r>
            <a:r>
              <a:rPr lang="en-US" sz="2600" b="1" dirty="0">
                <a:solidFill>
                  <a:srgbClr val="E66101"/>
                </a:solidFill>
                <a:latin typeface="Arial"/>
                <a:cs typeface="Arial"/>
                <a:sym typeface="Wingdings" panose="05000000000000000000" pitchFamily="2" charset="2"/>
              </a:rPr>
              <a:t>     	</a:t>
            </a:r>
            <a:r>
              <a:rPr lang="en-US" sz="2600" dirty="0">
                <a:solidFill>
                  <a:srgbClr val="E66101"/>
                </a:solidFill>
                <a:latin typeface="Arial"/>
                <a:cs typeface="Arial"/>
                <a:sym typeface="Wingdings" panose="05000000000000000000" pitchFamily="2" charset="2"/>
              </a:rPr>
              <a:t></a:t>
            </a:r>
            <a:r>
              <a:rPr lang="en-US" sz="2600" b="1" dirty="0">
                <a:solidFill>
                  <a:srgbClr val="E66101"/>
                </a:solidFill>
                <a:latin typeface="Arial"/>
                <a:cs typeface="Arial"/>
                <a:sym typeface="Wingdings" panose="05000000000000000000" pitchFamily="2" charset="2"/>
              </a:rPr>
              <a:t> </a:t>
            </a:r>
            <a:r>
              <a:rPr lang="en-US" sz="2600" b="1" dirty="0">
                <a:solidFill>
                  <a:srgbClr val="E66101"/>
                </a:solidFill>
                <a:latin typeface="Arial"/>
                <a:cs typeface="Arial"/>
              </a:rPr>
              <a:t>Decline to State</a:t>
            </a:r>
            <a:r>
              <a:rPr lang="en-US" sz="2600" b="1" dirty="0">
                <a:solidFill>
                  <a:srgbClr val="C00000"/>
                </a:solidFill>
                <a:latin typeface="Arial"/>
                <a:cs typeface="Arial"/>
              </a:rPr>
              <a:t/>
            </a:r>
            <a:br>
              <a:rPr lang="en-US" sz="2600" b="1" dirty="0">
                <a:solidFill>
                  <a:srgbClr val="C00000"/>
                </a:solidFill>
                <a:latin typeface="Arial"/>
                <a:cs typeface="Arial"/>
              </a:rPr>
            </a:br>
            <a:r>
              <a:rPr lang="en-US" sz="2600" dirty="0">
                <a:solidFill>
                  <a:srgbClr val="B2ABD2"/>
                </a:solidFill>
                <a:latin typeface="Arial"/>
                <a:cs typeface="Arial"/>
                <a:sym typeface="Wingdings" panose="05000000000000000000" pitchFamily="2" charset="2"/>
              </a:rPr>
              <a:t> </a:t>
            </a:r>
            <a:r>
              <a:rPr lang="en-US" sz="2600" dirty="0">
                <a:solidFill>
                  <a:srgbClr val="B2ABD2"/>
                </a:solidFill>
                <a:latin typeface="Arial"/>
                <a:cs typeface="Arial"/>
              </a:rPr>
              <a:t>Men</a:t>
            </a:r>
            <a:r>
              <a:rPr lang="en-US" sz="2600" b="1" dirty="0">
                <a:solidFill>
                  <a:srgbClr val="0498CD"/>
                </a:solidFill>
                <a:latin typeface="Arial"/>
                <a:cs typeface="Arial"/>
              </a:rPr>
              <a:t>		</a:t>
            </a:r>
            <a:r>
              <a:rPr lang="en-US" sz="2600" b="1" dirty="0">
                <a:solidFill>
                  <a:srgbClr val="FDB863"/>
                </a:solidFill>
                <a:latin typeface="Arial"/>
                <a:cs typeface="Arial"/>
                <a:sym typeface="Wingdings" panose="05000000000000000000" pitchFamily="2" charset="2"/>
              </a:rPr>
              <a:t> </a:t>
            </a: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White</a:t>
            </a:r>
            <a:r>
              <a:rPr lang="en-US" sz="2600" b="1" dirty="0">
                <a:solidFill>
                  <a:srgbClr val="0498CD"/>
                </a:solidFill>
                <a:latin typeface="Arial"/>
                <a:cs typeface="Arial"/>
              </a:rPr>
              <a:t>	</a:t>
            </a:r>
            <a:r>
              <a:rPr lang="en-US" sz="2600" dirty="0">
                <a:solidFill>
                  <a:srgbClr val="B2ABD2"/>
                </a:solidFill>
                <a:latin typeface="Arial"/>
                <a:cs typeface="Arial"/>
                <a:sym typeface="Wingdings" panose="05000000000000000000" pitchFamily="2" charset="2"/>
              </a:rPr>
              <a:t>  </a:t>
            </a:r>
            <a:r>
              <a:rPr lang="en-US" sz="2600" dirty="0">
                <a:solidFill>
                  <a:srgbClr val="B2ABD2"/>
                </a:solidFill>
                <a:latin typeface="Arial"/>
                <a:cs typeface="Arial"/>
              </a:rPr>
              <a:t>Heterosexual</a:t>
            </a:r>
            <a:r>
              <a:rPr lang="en-US" sz="2600" dirty="0">
                <a:solidFill>
                  <a:srgbClr val="0498CD"/>
                </a:solidFill>
                <a:latin typeface="Arial"/>
                <a:cs typeface="Arial"/>
              </a:rPr>
              <a:t/>
            </a:r>
            <a:br>
              <a:rPr lang="en-US" sz="2600" dirty="0">
                <a:solidFill>
                  <a:srgbClr val="0498CD"/>
                </a:solidFill>
                <a:latin typeface="Arial"/>
                <a:cs typeface="Arial"/>
              </a:rPr>
            </a:br>
            <a:endParaRPr lang="en-US" dirty="0">
              <a:latin typeface="Arial"/>
              <a:cs typeface="Arial"/>
            </a:endParaRPr>
          </a:p>
          <a:p>
            <a:pPr marL="342900" indent="-342900"/>
            <a:r>
              <a:rPr lang="en-US" dirty="0">
                <a:latin typeface="Arial"/>
                <a:cs typeface="Arial"/>
              </a:rPr>
              <a:t>Having a voice on campus </a:t>
            </a:r>
            <a:br>
              <a:rPr lang="en-US" dirty="0">
                <a:latin typeface="Arial"/>
                <a:cs typeface="Arial"/>
              </a:rPr>
            </a:b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Women</a:t>
            </a:r>
            <a:r>
              <a:rPr lang="en-US" sz="2600" dirty="0">
                <a:solidFill>
                  <a:srgbClr val="FDB863"/>
                </a:solidFill>
                <a:latin typeface="Arial"/>
                <a:cs typeface="Arial"/>
              </a:rPr>
              <a:t>		</a:t>
            </a:r>
            <a:r>
              <a:rPr lang="en-US" sz="2600" b="1" dirty="0">
                <a:solidFill>
                  <a:srgbClr val="FDB863"/>
                </a:solidFill>
                <a:latin typeface="Arial"/>
                <a:cs typeface="Arial"/>
                <a:sym typeface="Wingdings" panose="05000000000000000000" pitchFamily="2" charset="2"/>
              </a:rPr>
              <a:t> </a:t>
            </a:r>
            <a:r>
              <a:rPr lang="en-US" sz="2600"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POC</a:t>
            </a:r>
            <a:r>
              <a:rPr lang="en-US" sz="2600" dirty="0">
                <a:solidFill>
                  <a:srgbClr val="FDB863"/>
                </a:solidFill>
                <a:latin typeface="Arial"/>
                <a:cs typeface="Arial"/>
              </a:rPr>
              <a:t>	</a:t>
            </a:r>
            <a:r>
              <a:rPr lang="en-US" sz="2600" b="1" dirty="0">
                <a:solidFill>
                  <a:srgbClr val="FDB863"/>
                </a:solidFill>
                <a:latin typeface="Arial"/>
                <a:cs typeface="Arial"/>
                <a:sym typeface="Wingdings" panose="05000000000000000000" pitchFamily="2" charset="2"/>
              </a:rPr>
              <a:t> </a:t>
            </a: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ALGB+</a:t>
            </a:r>
            <a:r>
              <a:rPr lang="en-US" sz="2600" dirty="0">
                <a:latin typeface="Arial"/>
                <a:cs typeface="Arial"/>
              </a:rPr>
              <a:t>	</a:t>
            </a:r>
            <a:r>
              <a:rPr lang="en-US" sz="2600" b="1" dirty="0">
                <a:solidFill>
                  <a:srgbClr val="E66101"/>
                </a:solidFill>
                <a:latin typeface="Arial"/>
                <a:cs typeface="Arial"/>
                <a:sym typeface="Wingdings" panose="05000000000000000000" pitchFamily="2" charset="2"/>
              </a:rPr>
              <a:t>     	</a:t>
            </a:r>
            <a:r>
              <a:rPr lang="en-US" sz="2600" dirty="0">
                <a:solidFill>
                  <a:srgbClr val="E66101"/>
                </a:solidFill>
                <a:latin typeface="Arial"/>
                <a:cs typeface="Arial"/>
                <a:sym typeface="Wingdings" panose="05000000000000000000" pitchFamily="2" charset="2"/>
              </a:rPr>
              <a:t></a:t>
            </a:r>
            <a:r>
              <a:rPr lang="en-US" sz="2600" b="1" dirty="0">
                <a:solidFill>
                  <a:srgbClr val="E66101"/>
                </a:solidFill>
                <a:latin typeface="Arial"/>
                <a:cs typeface="Arial"/>
                <a:sym typeface="Wingdings" panose="05000000000000000000" pitchFamily="2" charset="2"/>
              </a:rPr>
              <a:t> </a:t>
            </a:r>
            <a:r>
              <a:rPr lang="en-US" sz="2600" b="1" dirty="0">
                <a:solidFill>
                  <a:srgbClr val="E66101"/>
                </a:solidFill>
                <a:latin typeface="Arial"/>
                <a:cs typeface="Arial"/>
              </a:rPr>
              <a:t>Decline to State</a:t>
            </a:r>
            <a:r>
              <a:rPr lang="en-US" sz="2600" b="1" dirty="0">
                <a:solidFill>
                  <a:srgbClr val="C00000"/>
                </a:solidFill>
                <a:latin typeface="Arial"/>
                <a:cs typeface="Arial"/>
              </a:rPr>
              <a:t/>
            </a:r>
            <a:br>
              <a:rPr lang="en-US" sz="2600" b="1" dirty="0">
                <a:solidFill>
                  <a:srgbClr val="C00000"/>
                </a:solidFill>
                <a:latin typeface="Arial"/>
                <a:cs typeface="Arial"/>
              </a:rPr>
            </a:b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Men		</a:t>
            </a:r>
            <a:r>
              <a:rPr lang="en-US" sz="2600" b="1" dirty="0">
                <a:solidFill>
                  <a:srgbClr val="FDB863"/>
                </a:solidFill>
                <a:latin typeface="Arial"/>
                <a:cs typeface="Arial"/>
                <a:sym typeface="Wingdings" panose="05000000000000000000" pitchFamily="2" charset="2"/>
              </a:rPr>
              <a:t> </a:t>
            </a:r>
            <a:r>
              <a:rPr lang="en-US" sz="2600" dirty="0">
                <a:solidFill>
                  <a:srgbClr val="FDB863"/>
                </a:solidFill>
                <a:latin typeface="Arial"/>
                <a:cs typeface="Arial"/>
                <a:sym typeface="Wingdings" panose="05000000000000000000" pitchFamily="2" charset="2"/>
              </a:rPr>
              <a:t></a:t>
            </a:r>
            <a:r>
              <a:rPr lang="en-US" sz="2600" b="1" dirty="0">
                <a:solidFill>
                  <a:srgbClr val="FDB863"/>
                </a:solidFill>
                <a:latin typeface="Arial"/>
                <a:cs typeface="Arial"/>
                <a:sym typeface="Wingdings" panose="05000000000000000000" pitchFamily="2" charset="2"/>
              </a:rPr>
              <a:t> </a:t>
            </a:r>
            <a:r>
              <a:rPr lang="en-US" sz="2600" b="1" dirty="0">
                <a:solidFill>
                  <a:srgbClr val="FDB863"/>
                </a:solidFill>
                <a:latin typeface="Arial"/>
                <a:cs typeface="Arial"/>
              </a:rPr>
              <a:t>White</a:t>
            </a:r>
            <a:r>
              <a:rPr lang="en-US" sz="2600" b="1" dirty="0">
                <a:solidFill>
                  <a:srgbClr val="0498CD"/>
                </a:solidFill>
                <a:latin typeface="Arial"/>
                <a:cs typeface="Arial"/>
              </a:rPr>
              <a:t>	</a:t>
            </a:r>
            <a:r>
              <a:rPr lang="en-US" sz="2600" dirty="0">
                <a:solidFill>
                  <a:srgbClr val="B2ABD2"/>
                </a:solidFill>
                <a:latin typeface="Arial"/>
                <a:cs typeface="Arial"/>
                <a:sym typeface="Wingdings" panose="05000000000000000000" pitchFamily="2" charset="2"/>
              </a:rPr>
              <a:t>  </a:t>
            </a:r>
            <a:r>
              <a:rPr lang="en-US" sz="2600" dirty="0">
                <a:solidFill>
                  <a:srgbClr val="B2ABD2"/>
                </a:solidFill>
                <a:latin typeface="Arial"/>
                <a:cs typeface="Arial"/>
              </a:rPr>
              <a:t>Heterosexual</a:t>
            </a:r>
          </a:p>
        </p:txBody>
      </p:sp>
      <p:grpSp>
        <p:nvGrpSpPr>
          <p:cNvPr id="15" name="Group 14">
            <a:extLst>
              <a:ext uri="{FF2B5EF4-FFF2-40B4-BE49-F238E27FC236}">
                <a16:creationId xmlns:a16="http://schemas.microsoft.com/office/drawing/2014/main" id="{21582D15-5B0A-4D08-A514-7C8DA60AE95E}"/>
              </a:ext>
            </a:extLst>
          </p:cNvPr>
          <p:cNvGrpSpPr/>
          <p:nvPr/>
        </p:nvGrpSpPr>
        <p:grpSpPr>
          <a:xfrm>
            <a:off x="38100" y="1436546"/>
            <a:ext cx="1478302" cy="1278532"/>
            <a:chOff x="38100" y="1436546"/>
            <a:chExt cx="1478302" cy="1278532"/>
          </a:xfrm>
        </p:grpSpPr>
        <p:cxnSp>
          <p:nvCxnSpPr>
            <p:cNvPr id="16" name="Straight Connector 15">
              <a:extLst>
                <a:ext uri="{FF2B5EF4-FFF2-40B4-BE49-F238E27FC236}">
                  <a16:creationId xmlns:a16="http://schemas.microsoft.com/office/drawing/2014/main" id="{B1021B1D-0B3F-44D4-91B4-3069DC798153}"/>
                </a:ext>
              </a:extLst>
            </p:cNvPr>
            <p:cNvCxnSpPr>
              <a:cxnSpLocks/>
            </p:cNvCxnSpPr>
            <p:nvPr/>
          </p:nvCxnSpPr>
          <p:spPr>
            <a:xfrm>
              <a:off x="1516402" y="1436546"/>
              <a:ext cx="0" cy="1278532"/>
            </a:xfrm>
            <a:prstGeom prst="line">
              <a:avLst/>
            </a:prstGeom>
            <a:ln w="28575">
              <a:solidFill>
                <a:srgbClr val="D8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89BCB4-9002-485F-A457-5AB287502EEF}"/>
                </a:ext>
              </a:extLst>
            </p:cNvPr>
            <p:cNvCxnSpPr>
              <a:cxnSpLocks/>
            </p:cNvCxnSpPr>
            <p:nvPr/>
          </p:nvCxnSpPr>
          <p:spPr>
            <a:xfrm>
              <a:off x="38100" y="2715078"/>
              <a:ext cx="1478302" cy="0"/>
            </a:xfrm>
            <a:prstGeom prst="line">
              <a:avLst/>
            </a:prstGeom>
            <a:ln w="28575">
              <a:solidFill>
                <a:srgbClr val="D85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282183B-DA64-4B35-9628-0A3BF8E619B0}"/>
                </a:ext>
              </a:extLst>
            </p:cNvPr>
            <p:cNvCxnSpPr>
              <a:cxnSpLocks/>
            </p:cNvCxnSpPr>
            <p:nvPr/>
          </p:nvCxnSpPr>
          <p:spPr>
            <a:xfrm flipH="1">
              <a:off x="38100" y="1449246"/>
              <a:ext cx="14173" cy="1265832"/>
            </a:xfrm>
            <a:prstGeom prst="line">
              <a:avLst/>
            </a:prstGeom>
            <a:ln w="28575">
              <a:solidFill>
                <a:srgbClr val="D85050"/>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AF0FB769-68D6-433A-94AF-660B210E2C63}"/>
              </a:ext>
            </a:extLst>
          </p:cNvPr>
          <p:cNvSpPr txBox="1"/>
          <p:nvPr/>
        </p:nvSpPr>
        <p:spPr>
          <a:xfrm>
            <a:off x="81309" y="1393333"/>
            <a:ext cx="1405717" cy="1323439"/>
          </a:xfrm>
          <a:prstGeom prst="rect">
            <a:avLst/>
          </a:prstGeom>
          <a:noFill/>
        </p:spPr>
        <p:txBody>
          <a:bodyPr wrap="square">
            <a:spAutoFit/>
          </a:bodyPr>
          <a:lstStyle/>
          <a:p>
            <a:r>
              <a:rPr lang="en-US" sz="2000" dirty="0">
                <a:solidFill>
                  <a:srgbClr val="E66101"/>
                </a:solidFill>
                <a:latin typeface="Arial"/>
                <a:cs typeface="Arial"/>
                <a:sym typeface="Wingdings" panose="05000000000000000000" pitchFamily="2" charset="2"/>
              </a:rPr>
              <a:t></a:t>
            </a:r>
            <a:r>
              <a:rPr lang="en-US" sz="1700" b="1" dirty="0">
                <a:solidFill>
                  <a:srgbClr val="E66101"/>
                </a:solidFill>
                <a:latin typeface="Arial"/>
                <a:cs typeface="Arial"/>
                <a:sym typeface="Wingdings" panose="05000000000000000000" pitchFamily="2" charset="2"/>
              </a:rPr>
              <a:t> </a:t>
            </a:r>
            <a:r>
              <a:rPr lang="en-US" sz="1700" b="1" dirty="0">
                <a:solidFill>
                  <a:srgbClr val="E66101"/>
                </a:solidFill>
                <a:latin typeface="Arial"/>
                <a:cs typeface="Arial"/>
              </a:rPr>
              <a:t>Low</a:t>
            </a:r>
            <a:endParaRPr lang="en-US" sz="1700" b="1" dirty="0">
              <a:solidFill>
                <a:srgbClr val="E66101"/>
              </a:solidFill>
              <a:latin typeface="Arial"/>
              <a:cs typeface="Arial"/>
              <a:sym typeface="Wingdings" panose="05000000000000000000" pitchFamily="2" charset="2"/>
            </a:endParaRPr>
          </a:p>
          <a:p>
            <a:r>
              <a:rPr lang="en-US" sz="2000" dirty="0">
                <a:solidFill>
                  <a:srgbClr val="FDB863"/>
                </a:solidFill>
                <a:latin typeface="Arial"/>
                <a:cs typeface="Arial"/>
                <a:sym typeface="Wingdings" panose="05000000000000000000" pitchFamily="2" charset="2"/>
              </a:rPr>
              <a:t></a:t>
            </a:r>
            <a:r>
              <a:rPr lang="en-US" sz="2000" b="1" dirty="0">
                <a:solidFill>
                  <a:srgbClr val="FDB863"/>
                </a:solidFill>
                <a:latin typeface="Arial"/>
                <a:cs typeface="Arial"/>
                <a:sym typeface="Wingdings" panose="05000000000000000000" pitchFamily="2" charset="2"/>
              </a:rPr>
              <a:t> </a:t>
            </a:r>
            <a:r>
              <a:rPr lang="en-US" sz="1700" b="1" dirty="0">
                <a:solidFill>
                  <a:srgbClr val="FDB863"/>
                </a:solidFill>
                <a:latin typeface="Arial"/>
                <a:cs typeface="Arial"/>
              </a:rPr>
              <a:t>Marginal</a:t>
            </a:r>
            <a:endParaRPr lang="en-US" sz="1700" b="1" dirty="0">
              <a:solidFill>
                <a:srgbClr val="FDB863"/>
              </a:solidFill>
              <a:latin typeface="Arial"/>
              <a:cs typeface="Arial"/>
              <a:sym typeface="Wingdings" panose="05000000000000000000" pitchFamily="2" charset="2"/>
            </a:endParaRPr>
          </a:p>
          <a:p>
            <a:r>
              <a:rPr lang="en-US" sz="2000" dirty="0">
                <a:solidFill>
                  <a:srgbClr val="B2ABD2"/>
                </a:solidFill>
                <a:latin typeface="Arial"/>
                <a:cs typeface="Arial"/>
                <a:sym typeface="Wingdings" panose="05000000000000000000" pitchFamily="2" charset="2"/>
              </a:rPr>
              <a:t> </a:t>
            </a:r>
            <a:r>
              <a:rPr lang="en-US" sz="1700" dirty="0">
                <a:solidFill>
                  <a:srgbClr val="B2ABD2"/>
                </a:solidFill>
                <a:latin typeface="Arial"/>
                <a:cs typeface="Arial"/>
              </a:rPr>
              <a:t>Good</a:t>
            </a:r>
            <a:endParaRPr lang="en-US" sz="1700" dirty="0">
              <a:solidFill>
                <a:srgbClr val="B2ABD2"/>
              </a:solidFill>
              <a:latin typeface="Arial"/>
              <a:cs typeface="Arial"/>
              <a:sym typeface="Wingdings" panose="05000000000000000000" pitchFamily="2" charset="2"/>
            </a:endParaRPr>
          </a:p>
          <a:p>
            <a:r>
              <a:rPr lang="en-US" sz="2000" dirty="0">
                <a:solidFill>
                  <a:srgbClr val="5E3C99"/>
                </a:solidFill>
                <a:latin typeface="Arial"/>
                <a:cs typeface="Arial"/>
                <a:sym typeface="Wingdings" panose="05000000000000000000" pitchFamily="2" charset="2"/>
              </a:rPr>
              <a:t>‼ </a:t>
            </a:r>
            <a:r>
              <a:rPr lang="en-US" sz="1700" dirty="0">
                <a:solidFill>
                  <a:srgbClr val="5E3C99"/>
                </a:solidFill>
                <a:latin typeface="Arial"/>
                <a:cs typeface="Arial"/>
                <a:sym typeface="Wingdings" panose="05000000000000000000" pitchFamily="2" charset="2"/>
              </a:rPr>
              <a:t> </a:t>
            </a:r>
            <a:r>
              <a:rPr lang="en-US" sz="1700" dirty="0">
                <a:solidFill>
                  <a:srgbClr val="5E3C99"/>
                </a:solidFill>
                <a:latin typeface="Arial"/>
                <a:cs typeface="Arial"/>
              </a:rPr>
              <a:t>Excellent</a:t>
            </a:r>
            <a:endParaRPr lang="en-US" sz="1700" dirty="0"/>
          </a:p>
        </p:txBody>
      </p:sp>
    </p:spTree>
    <p:extLst>
      <p:ext uri="{BB962C8B-B14F-4D97-AF65-F5344CB8AC3E}">
        <p14:creationId xmlns:p14="http://schemas.microsoft.com/office/powerpoint/2010/main" val="61992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a:t>Preliminary Results – Work Environment</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835853" y="1867382"/>
            <a:ext cx="10515600" cy="4822978"/>
          </a:xfrm>
        </p:spPr>
        <p:txBody>
          <a:bodyPr vert="horz" lIns="91440" tIns="45720" rIns="91440" bIns="45720" rtlCol="0" anchor="t">
            <a:normAutofit/>
          </a:bodyPr>
          <a:lstStyle/>
          <a:p>
            <a:pPr marL="0" indent="0">
              <a:buNone/>
            </a:pPr>
            <a:r>
              <a:rPr lang="en-US" dirty="0">
                <a:latin typeface="Arial"/>
                <a:cs typeface="Arial"/>
              </a:rPr>
              <a:t>Women, POC, ALGB+ and those who declined to state </a:t>
            </a:r>
            <a:r>
              <a:rPr lang="en-US" b="1" dirty="0">
                <a:latin typeface="Arial"/>
                <a:cs typeface="Arial"/>
              </a:rPr>
              <a:t>experience marginalizing behaviors at work </a:t>
            </a:r>
            <a:r>
              <a:rPr lang="en-US" dirty="0">
                <a:latin typeface="Arial"/>
                <a:cs typeface="Arial"/>
              </a:rPr>
              <a:t>more often than employees from dominant groups.</a:t>
            </a:r>
            <a:br>
              <a:rPr lang="en-US" dirty="0">
                <a:latin typeface="Arial"/>
                <a:cs typeface="Arial"/>
              </a:rPr>
            </a:br>
            <a:r>
              <a:rPr lang="en-US" dirty="0">
                <a:latin typeface="Arial"/>
                <a:cs typeface="Arial"/>
              </a:rPr>
              <a:t>Marginalizing behaviors included when someone:</a:t>
            </a:r>
            <a:br>
              <a:rPr lang="en-US" dirty="0">
                <a:latin typeface="Arial"/>
                <a:cs typeface="Arial"/>
              </a:rPr>
            </a:br>
            <a:endParaRPr lang="en-US" dirty="0"/>
          </a:p>
          <a:p>
            <a:pPr lvl="1" indent="-457200"/>
            <a:r>
              <a:rPr lang="en-US" dirty="0">
                <a:latin typeface="Arial"/>
                <a:cs typeface="Arial"/>
              </a:rPr>
              <a:t>Paid little attention to your statement / showed little interest in your opinion </a:t>
            </a:r>
          </a:p>
          <a:p>
            <a:pPr lvl="1" indent="-457200"/>
            <a:r>
              <a:rPr lang="en-US" dirty="0">
                <a:latin typeface="Arial"/>
                <a:cs typeface="Arial"/>
              </a:rPr>
              <a:t>Kept you out-of-the-loop on information that is important </a:t>
            </a:r>
          </a:p>
          <a:p>
            <a:pPr lvl="1" indent="-457200"/>
            <a:r>
              <a:rPr lang="en-US" dirty="0">
                <a:latin typeface="Arial"/>
                <a:cs typeface="Arial"/>
              </a:rPr>
              <a:t>Interrupted or spoke over you</a:t>
            </a:r>
          </a:p>
          <a:p>
            <a:pPr lvl="1" indent="-457200"/>
            <a:r>
              <a:rPr lang="en-US" dirty="0">
                <a:latin typeface="Arial"/>
                <a:cs typeface="Arial"/>
              </a:rPr>
              <a:t>Was condescending to you</a:t>
            </a:r>
          </a:p>
          <a:p>
            <a:pPr lvl="1" indent="-457200"/>
            <a:r>
              <a:rPr lang="en-US" dirty="0">
                <a:latin typeface="Arial"/>
                <a:cs typeface="Arial"/>
              </a:rPr>
              <a:t>Excluded you</a:t>
            </a:r>
          </a:p>
        </p:txBody>
      </p:sp>
    </p:spTree>
    <p:extLst>
      <p:ext uri="{BB962C8B-B14F-4D97-AF65-F5344CB8AC3E}">
        <p14:creationId xmlns:p14="http://schemas.microsoft.com/office/powerpoint/2010/main" val="393209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a:latin typeface="Arial"/>
                <a:cs typeface="Arial"/>
              </a:rPr>
              <a:t>Preliminary Results – Work environment</a:t>
            </a:r>
            <a:endParaRPr lang="en-US" dirty="0"/>
          </a:p>
        </p:txBody>
      </p:sp>
      <p:sp>
        <p:nvSpPr>
          <p:cNvPr id="5" name="Content Placeholder 8">
            <a:extLst>
              <a:ext uri="{FF2B5EF4-FFF2-40B4-BE49-F238E27FC236}">
                <a16:creationId xmlns:a16="http://schemas.microsoft.com/office/drawing/2014/main" id="{448EF215-05C5-4BA4-BBC0-6CE28210C359}"/>
              </a:ext>
            </a:extLst>
          </p:cNvPr>
          <p:cNvSpPr txBox="1">
            <a:spLocks/>
          </p:cNvSpPr>
          <p:nvPr/>
        </p:nvSpPr>
        <p:spPr>
          <a:xfrm>
            <a:off x="1013705" y="1731489"/>
            <a:ext cx="10488867" cy="496461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Arial"/>
                <a:cs typeface="Arial"/>
              </a:rPr>
              <a:t>“How often have you experienced when someone..."</a:t>
            </a:r>
            <a:br>
              <a:rPr lang="en-US" dirty="0">
                <a:latin typeface="Arial"/>
                <a:cs typeface="Arial"/>
              </a:rPr>
            </a:br>
            <a:endParaRPr lang="en-US" dirty="0">
              <a:latin typeface="Arial"/>
              <a:cs typeface="Arial"/>
            </a:endParaRPr>
          </a:p>
          <a:p>
            <a:pPr marL="914400" lvl="1" indent="-457200">
              <a:buAutoNum type="alphaLcPeriod"/>
            </a:pPr>
            <a:r>
              <a:rPr lang="en-US" i="1" dirty="0">
                <a:latin typeface="Arial"/>
                <a:cs typeface="Arial"/>
              </a:rPr>
              <a:t>Paid little attention to your statement or showed little interest in your opinion</a:t>
            </a:r>
            <a:br>
              <a:rPr lang="en-US" i="1" dirty="0">
                <a:latin typeface="Arial"/>
                <a:cs typeface="Arial"/>
              </a:rPr>
            </a:br>
            <a:r>
              <a:rPr lang="en-US" i="1" dirty="0">
                <a:latin typeface="Arial"/>
                <a:cs typeface="Arial"/>
              </a:rPr>
              <a:t/>
            </a:r>
            <a:br>
              <a:rPr lang="en-US" i="1" dirty="0">
                <a:latin typeface="Arial"/>
                <a:cs typeface="Arial"/>
              </a:rPr>
            </a:br>
            <a:r>
              <a:rPr lang="en-US" dirty="0">
                <a:solidFill>
                  <a:srgbClr val="B2ABD2"/>
                </a:solidFill>
                <a:latin typeface="Arial"/>
                <a:cs typeface="Arial"/>
                <a:sym typeface="Wingdings" panose="05000000000000000000" pitchFamily="2" charset="2"/>
              </a:rPr>
              <a:t> </a:t>
            </a:r>
            <a:r>
              <a:rPr lang="en-US" dirty="0">
                <a:solidFill>
                  <a:srgbClr val="B2ABD2"/>
                </a:solidFill>
                <a:latin typeface="Arial"/>
                <a:cs typeface="Arial"/>
              </a:rPr>
              <a:t>Women	</a:t>
            </a:r>
            <a:r>
              <a:rPr lang="en-US" dirty="0">
                <a:solidFill>
                  <a:srgbClr val="FDB863"/>
                </a:solidFill>
                <a:latin typeface="Arial"/>
                <a:cs typeface="Arial"/>
                <a:sym typeface="Wingdings" panose="05000000000000000000" pitchFamily="2" charset="2"/>
              </a:rPr>
              <a:t> </a:t>
            </a:r>
            <a:r>
              <a:rPr lang="en-US" b="1" dirty="0">
                <a:solidFill>
                  <a:srgbClr val="FDB863"/>
                </a:solidFill>
                <a:latin typeface="Arial"/>
                <a:cs typeface="Arial"/>
              </a:rPr>
              <a:t>POC</a:t>
            </a:r>
            <a:r>
              <a:rPr lang="en-US" dirty="0">
                <a:solidFill>
                  <a:srgbClr val="FDB863"/>
                </a:solidFill>
                <a:latin typeface="Arial"/>
                <a:cs typeface="Arial"/>
              </a:rPr>
              <a:t>	</a:t>
            </a:r>
            <a:r>
              <a:rPr lang="en-US" dirty="0">
                <a:solidFill>
                  <a:srgbClr val="FDB863"/>
                </a:solidFill>
                <a:latin typeface="Arial"/>
                <a:cs typeface="Arial"/>
                <a:sym typeface="Wingdings" panose="05000000000000000000" pitchFamily="2" charset="2"/>
              </a:rPr>
              <a:t></a:t>
            </a:r>
            <a:r>
              <a:rPr lang="en-US" b="1" dirty="0">
                <a:solidFill>
                  <a:srgbClr val="FDB863"/>
                </a:solidFill>
                <a:latin typeface="Arial"/>
                <a:cs typeface="Arial"/>
                <a:sym typeface="Wingdings" panose="05000000000000000000" pitchFamily="2" charset="2"/>
              </a:rPr>
              <a:t> </a:t>
            </a:r>
            <a:r>
              <a:rPr lang="en-US" b="1" dirty="0">
                <a:solidFill>
                  <a:srgbClr val="FDB863"/>
                </a:solidFill>
                <a:latin typeface="Arial"/>
                <a:cs typeface="Arial"/>
              </a:rPr>
              <a:t>ALGB+</a:t>
            </a:r>
            <a:r>
              <a:rPr lang="en-US" dirty="0">
                <a:latin typeface="Arial"/>
                <a:cs typeface="Arial"/>
              </a:rPr>
              <a:t>		</a:t>
            </a:r>
            <a:r>
              <a:rPr lang="en-US" dirty="0">
                <a:solidFill>
                  <a:srgbClr val="E66101"/>
                </a:solidFill>
                <a:latin typeface="Arial"/>
                <a:cs typeface="Arial"/>
                <a:sym typeface="Wingdings" panose="05000000000000000000" pitchFamily="2" charset="2"/>
              </a:rPr>
              <a:t></a:t>
            </a:r>
            <a:r>
              <a:rPr lang="en-US" b="1" dirty="0">
                <a:solidFill>
                  <a:srgbClr val="E66101"/>
                </a:solidFill>
                <a:latin typeface="Arial"/>
                <a:cs typeface="Arial"/>
                <a:sym typeface="Wingdings" panose="05000000000000000000" pitchFamily="2" charset="2"/>
              </a:rPr>
              <a:t> </a:t>
            </a:r>
            <a:r>
              <a:rPr lang="en-US" b="1" dirty="0">
                <a:solidFill>
                  <a:srgbClr val="E66101"/>
                </a:solidFill>
                <a:latin typeface="Arial"/>
                <a:cs typeface="Arial"/>
              </a:rPr>
              <a:t>Decline to State</a:t>
            </a:r>
            <a:r>
              <a:rPr lang="en-US" b="1" dirty="0">
                <a:solidFill>
                  <a:srgbClr val="C00000"/>
                </a:solidFill>
                <a:latin typeface="Arial"/>
                <a:cs typeface="Arial"/>
              </a:rPr>
              <a:t/>
            </a:r>
            <a:br>
              <a:rPr lang="en-US" b="1" dirty="0">
                <a:solidFill>
                  <a:srgbClr val="C00000"/>
                </a:solidFill>
                <a:latin typeface="Arial"/>
                <a:cs typeface="Arial"/>
              </a:rPr>
            </a:br>
            <a:r>
              <a:rPr lang="en-US" dirty="0">
                <a:solidFill>
                  <a:srgbClr val="B2ABD2"/>
                </a:solidFill>
                <a:latin typeface="Arial"/>
                <a:cs typeface="Arial"/>
                <a:sym typeface="Wingdings" panose="05000000000000000000" pitchFamily="2" charset="2"/>
              </a:rPr>
              <a:t> </a:t>
            </a:r>
            <a:r>
              <a:rPr lang="en-US" dirty="0">
                <a:solidFill>
                  <a:srgbClr val="B2ABD2"/>
                </a:solidFill>
                <a:latin typeface="Arial"/>
                <a:cs typeface="Arial"/>
              </a:rPr>
              <a:t>Men	</a:t>
            </a:r>
            <a:r>
              <a:rPr lang="en-US" dirty="0">
                <a:solidFill>
                  <a:srgbClr val="B2ABD2"/>
                </a:solidFill>
                <a:latin typeface="Arial"/>
                <a:cs typeface="Arial"/>
                <a:sym typeface="Wingdings" panose="05000000000000000000" pitchFamily="2" charset="2"/>
              </a:rPr>
              <a:t> 	 </a:t>
            </a:r>
            <a:r>
              <a:rPr lang="en-US" dirty="0">
                <a:solidFill>
                  <a:srgbClr val="B2ABD2"/>
                </a:solidFill>
                <a:latin typeface="Arial"/>
                <a:cs typeface="Arial"/>
              </a:rPr>
              <a:t>White	</a:t>
            </a:r>
            <a:r>
              <a:rPr lang="en-US" dirty="0">
                <a:solidFill>
                  <a:srgbClr val="B2ABD2"/>
                </a:solidFill>
                <a:latin typeface="Arial"/>
                <a:cs typeface="Arial"/>
                <a:sym typeface="Wingdings" panose="05000000000000000000" pitchFamily="2" charset="2"/>
              </a:rPr>
              <a:t> </a:t>
            </a:r>
            <a:r>
              <a:rPr lang="en-US" dirty="0">
                <a:solidFill>
                  <a:srgbClr val="B2ABD2"/>
                </a:solidFill>
                <a:latin typeface="Arial"/>
                <a:cs typeface="Arial"/>
              </a:rPr>
              <a:t>Heterosexual</a:t>
            </a:r>
          </a:p>
          <a:p>
            <a:pPr marL="914400" lvl="1" indent="-457200">
              <a:buFont typeface="Arial" panose="020B0604020202020204" pitchFamily="34" charset="0"/>
              <a:buAutoNum type="alphaLcPeriod"/>
            </a:pPr>
            <a:endParaRPr lang="en-US" i="1" dirty="0">
              <a:latin typeface="Arial"/>
              <a:cs typeface="Arial"/>
            </a:endParaRPr>
          </a:p>
          <a:p>
            <a:pPr marL="914400" lvl="1" indent="-457200">
              <a:buFont typeface="Arial" panose="020B0604020202020204" pitchFamily="34" charset="0"/>
              <a:buAutoNum type="alphaLcPeriod"/>
            </a:pPr>
            <a:r>
              <a:rPr lang="en-US" i="1" dirty="0">
                <a:latin typeface="Arial"/>
                <a:cs typeface="Arial"/>
              </a:rPr>
              <a:t>Kept you out of the loop on information that is important</a:t>
            </a:r>
            <a:br>
              <a:rPr lang="en-US" i="1" dirty="0">
                <a:latin typeface="Arial"/>
                <a:cs typeface="Arial"/>
              </a:rPr>
            </a:br>
            <a:r>
              <a:rPr lang="en-US" i="1" dirty="0">
                <a:latin typeface="Arial"/>
                <a:cs typeface="Arial"/>
              </a:rPr>
              <a:t/>
            </a:r>
            <a:br>
              <a:rPr lang="en-US" i="1" dirty="0">
                <a:latin typeface="Arial"/>
                <a:cs typeface="Arial"/>
              </a:rPr>
            </a:br>
            <a:r>
              <a:rPr lang="en-US" dirty="0">
                <a:solidFill>
                  <a:srgbClr val="B2ABD2"/>
                </a:solidFill>
                <a:latin typeface="Arial"/>
                <a:cs typeface="Arial"/>
                <a:sym typeface="Wingdings" panose="05000000000000000000" pitchFamily="2" charset="2"/>
              </a:rPr>
              <a:t> </a:t>
            </a:r>
            <a:r>
              <a:rPr lang="en-US" dirty="0">
                <a:solidFill>
                  <a:srgbClr val="B2ABD2"/>
                </a:solidFill>
                <a:latin typeface="Arial"/>
                <a:cs typeface="Arial"/>
              </a:rPr>
              <a:t>Women	</a:t>
            </a:r>
            <a:r>
              <a:rPr lang="en-US" dirty="0">
                <a:solidFill>
                  <a:srgbClr val="B2ABD2"/>
                </a:solidFill>
                <a:latin typeface="Arial"/>
                <a:cs typeface="Arial"/>
                <a:sym typeface="Wingdings" panose="05000000000000000000" pitchFamily="2" charset="2"/>
              </a:rPr>
              <a:t> </a:t>
            </a:r>
            <a:r>
              <a:rPr lang="en-US" dirty="0">
                <a:solidFill>
                  <a:srgbClr val="B2ABD2"/>
                </a:solidFill>
                <a:latin typeface="Arial"/>
                <a:cs typeface="Arial"/>
              </a:rPr>
              <a:t>POC	</a:t>
            </a:r>
            <a:r>
              <a:rPr lang="en-US" dirty="0">
                <a:solidFill>
                  <a:srgbClr val="B2ABD2"/>
                </a:solidFill>
                <a:latin typeface="Arial"/>
                <a:cs typeface="Arial"/>
                <a:sym typeface="Wingdings" panose="05000000000000000000" pitchFamily="2" charset="2"/>
              </a:rPr>
              <a:t> </a:t>
            </a:r>
            <a:r>
              <a:rPr lang="en-US" dirty="0">
                <a:solidFill>
                  <a:srgbClr val="B2ABD2"/>
                </a:solidFill>
                <a:latin typeface="Arial"/>
                <a:cs typeface="Arial"/>
              </a:rPr>
              <a:t>ALGB+</a:t>
            </a:r>
            <a:r>
              <a:rPr lang="en-US" b="1" dirty="0">
                <a:latin typeface="Arial"/>
                <a:cs typeface="Arial"/>
              </a:rPr>
              <a:t>		</a:t>
            </a:r>
            <a:r>
              <a:rPr lang="en-US" dirty="0">
                <a:solidFill>
                  <a:srgbClr val="E66101"/>
                </a:solidFill>
                <a:latin typeface="Arial"/>
                <a:cs typeface="Arial"/>
                <a:sym typeface="Wingdings" panose="05000000000000000000" pitchFamily="2" charset="2"/>
              </a:rPr>
              <a:t></a:t>
            </a:r>
            <a:r>
              <a:rPr lang="en-US" b="1" dirty="0">
                <a:solidFill>
                  <a:srgbClr val="E66101"/>
                </a:solidFill>
                <a:latin typeface="Arial"/>
                <a:cs typeface="Arial"/>
                <a:sym typeface="Wingdings" panose="05000000000000000000" pitchFamily="2" charset="2"/>
              </a:rPr>
              <a:t> </a:t>
            </a:r>
            <a:r>
              <a:rPr lang="en-US" b="1" dirty="0">
                <a:solidFill>
                  <a:srgbClr val="E66101"/>
                </a:solidFill>
                <a:latin typeface="Arial"/>
                <a:cs typeface="Arial"/>
              </a:rPr>
              <a:t>Decline to State</a:t>
            </a:r>
            <a:br>
              <a:rPr lang="en-US" b="1" dirty="0">
                <a:solidFill>
                  <a:srgbClr val="E66101"/>
                </a:solidFill>
                <a:latin typeface="Arial"/>
                <a:cs typeface="Arial"/>
              </a:rPr>
            </a:br>
            <a:r>
              <a:rPr lang="en-US" dirty="0">
                <a:solidFill>
                  <a:srgbClr val="5E3C99"/>
                </a:solidFill>
                <a:latin typeface="Arial"/>
                <a:cs typeface="Arial"/>
                <a:sym typeface="Wingdings" panose="05000000000000000000" pitchFamily="2" charset="2"/>
              </a:rPr>
              <a:t>‼  </a:t>
            </a:r>
            <a:r>
              <a:rPr lang="en-US" dirty="0">
                <a:solidFill>
                  <a:srgbClr val="5E3C99"/>
                </a:solidFill>
                <a:latin typeface="Arial"/>
                <a:cs typeface="Arial"/>
              </a:rPr>
              <a:t>Men</a:t>
            </a:r>
            <a:r>
              <a:rPr lang="en-US" b="1" dirty="0">
                <a:solidFill>
                  <a:srgbClr val="0498CD"/>
                </a:solidFill>
                <a:latin typeface="Arial"/>
                <a:cs typeface="Arial"/>
              </a:rPr>
              <a:t>		</a:t>
            </a:r>
            <a:r>
              <a:rPr lang="en-US" dirty="0">
                <a:solidFill>
                  <a:srgbClr val="B2ABD2"/>
                </a:solidFill>
                <a:latin typeface="Arial"/>
                <a:cs typeface="Arial"/>
                <a:sym typeface="Wingdings" panose="05000000000000000000" pitchFamily="2" charset="2"/>
              </a:rPr>
              <a:t> </a:t>
            </a:r>
            <a:r>
              <a:rPr lang="en-US" dirty="0">
                <a:solidFill>
                  <a:srgbClr val="B2ABD2"/>
                </a:solidFill>
                <a:latin typeface="Arial"/>
                <a:cs typeface="Arial"/>
              </a:rPr>
              <a:t>White	</a:t>
            </a:r>
            <a:r>
              <a:rPr lang="en-US" dirty="0">
                <a:solidFill>
                  <a:srgbClr val="B2ABD2"/>
                </a:solidFill>
                <a:latin typeface="Arial"/>
                <a:cs typeface="Arial"/>
                <a:sym typeface="Wingdings" panose="05000000000000000000" pitchFamily="2" charset="2"/>
              </a:rPr>
              <a:t> </a:t>
            </a:r>
            <a:r>
              <a:rPr lang="en-US" dirty="0">
                <a:solidFill>
                  <a:srgbClr val="B2ABD2"/>
                </a:solidFill>
                <a:latin typeface="Arial"/>
                <a:cs typeface="Arial"/>
              </a:rPr>
              <a:t>Heterosexual</a:t>
            </a:r>
          </a:p>
          <a:p>
            <a:pPr marL="914400" lvl="1" indent="-457200">
              <a:buFont typeface="Arial" panose="020B0604020202020204" pitchFamily="34" charset="0"/>
              <a:buAutoNum type="alphaLcPeriod"/>
            </a:pPr>
            <a:endParaRPr lang="en-US" i="1" dirty="0"/>
          </a:p>
          <a:p>
            <a:pPr marL="914400" lvl="1" indent="-457200">
              <a:buAutoNum type="alphaLcPeriod"/>
            </a:pPr>
            <a:r>
              <a:rPr lang="en-US" i="1" dirty="0">
                <a:latin typeface="Arial"/>
                <a:cs typeface="Arial"/>
              </a:rPr>
              <a:t>Interrupted or spoke over you</a:t>
            </a:r>
            <a:br>
              <a:rPr lang="en-US" i="1" dirty="0">
                <a:latin typeface="Arial"/>
                <a:cs typeface="Arial"/>
              </a:rPr>
            </a:br>
            <a:r>
              <a:rPr lang="en-US" i="1" dirty="0">
                <a:latin typeface="Arial"/>
                <a:cs typeface="Arial"/>
              </a:rPr>
              <a:t/>
            </a:r>
            <a:br>
              <a:rPr lang="en-US" i="1" dirty="0">
                <a:latin typeface="Arial"/>
                <a:cs typeface="Arial"/>
              </a:rPr>
            </a:br>
            <a:r>
              <a:rPr lang="en-US" dirty="0">
                <a:solidFill>
                  <a:srgbClr val="B2ABD2"/>
                </a:solidFill>
                <a:latin typeface="Arial"/>
                <a:cs typeface="Arial"/>
                <a:sym typeface="Wingdings" panose="05000000000000000000" pitchFamily="2" charset="2"/>
              </a:rPr>
              <a:t> </a:t>
            </a:r>
            <a:r>
              <a:rPr lang="en-US" dirty="0">
                <a:solidFill>
                  <a:srgbClr val="B2ABD2"/>
                </a:solidFill>
                <a:latin typeface="Arial"/>
                <a:cs typeface="Arial"/>
              </a:rPr>
              <a:t>Women	</a:t>
            </a:r>
            <a:r>
              <a:rPr lang="en-US" dirty="0">
                <a:solidFill>
                  <a:srgbClr val="B2ABD2"/>
                </a:solidFill>
                <a:latin typeface="Arial"/>
                <a:cs typeface="Arial"/>
                <a:sym typeface="Wingdings" panose="05000000000000000000" pitchFamily="2" charset="2"/>
              </a:rPr>
              <a:t> </a:t>
            </a:r>
            <a:r>
              <a:rPr lang="en-US" dirty="0">
                <a:solidFill>
                  <a:srgbClr val="B2ABD2"/>
                </a:solidFill>
                <a:latin typeface="Arial"/>
                <a:cs typeface="Arial"/>
              </a:rPr>
              <a:t>POC</a:t>
            </a:r>
            <a:r>
              <a:rPr lang="en-US" b="1" dirty="0">
                <a:latin typeface="Arial"/>
                <a:cs typeface="Arial"/>
              </a:rPr>
              <a:t>	</a:t>
            </a:r>
            <a:r>
              <a:rPr lang="en-US" dirty="0">
                <a:solidFill>
                  <a:srgbClr val="FDB863"/>
                </a:solidFill>
                <a:latin typeface="Arial"/>
                <a:cs typeface="Arial"/>
                <a:sym typeface="Wingdings" panose="05000000000000000000" pitchFamily="2" charset="2"/>
              </a:rPr>
              <a:t></a:t>
            </a:r>
            <a:r>
              <a:rPr lang="en-US" b="1" dirty="0">
                <a:solidFill>
                  <a:srgbClr val="FDB863"/>
                </a:solidFill>
                <a:latin typeface="Arial"/>
                <a:cs typeface="Arial"/>
                <a:sym typeface="Wingdings" panose="05000000000000000000" pitchFamily="2" charset="2"/>
              </a:rPr>
              <a:t> </a:t>
            </a:r>
            <a:r>
              <a:rPr lang="en-US" b="1" dirty="0">
                <a:solidFill>
                  <a:srgbClr val="FDB863"/>
                </a:solidFill>
                <a:latin typeface="Arial"/>
                <a:cs typeface="Arial"/>
              </a:rPr>
              <a:t>ALGB+		</a:t>
            </a:r>
            <a:r>
              <a:rPr lang="en-US" dirty="0">
                <a:solidFill>
                  <a:srgbClr val="FDB863"/>
                </a:solidFill>
                <a:latin typeface="Arial"/>
                <a:cs typeface="Arial"/>
                <a:sym typeface="Wingdings" panose="05000000000000000000" pitchFamily="2" charset="2"/>
              </a:rPr>
              <a:t></a:t>
            </a:r>
            <a:r>
              <a:rPr lang="en-US" b="1" dirty="0">
                <a:solidFill>
                  <a:srgbClr val="FDB863"/>
                </a:solidFill>
                <a:latin typeface="Arial"/>
                <a:cs typeface="Arial"/>
                <a:sym typeface="Wingdings" panose="05000000000000000000" pitchFamily="2" charset="2"/>
              </a:rPr>
              <a:t> </a:t>
            </a:r>
            <a:r>
              <a:rPr lang="en-US" b="1" dirty="0">
                <a:solidFill>
                  <a:srgbClr val="FDB863"/>
                </a:solidFill>
                <a:latin typeface="Arial"/>
                <a:cs typeface="Arial"/>
              </a:rPr>
              <a:t>Decline to State</a:t>
            </a:r>
            <a:r>
              <a:rPr lang="en-US" b="1" dirty="0">
                <a:solidFill>
                  <a:srgbClr val="E59AB3"/>
                </a:solidFill>
                <a:latin typeface="Arial"/>
                <a:cs typeface="Arial"/>
              </a:rPr>
              <a:t/>
            </a:r>
            <a:br>
              <a:rPr lang="en-US" b="1" dirty="0">
                <a:solidFill>
                  <a:srgbClr val="E59AB3"/>
                </a:solidFill>
                <a:latin typeface="Arial"/>
                <a:cs typeface="Arial"/>
              </a:rPr>
            </a:br>
            <a:r>
              <a:rPr lang="en-US" dirty="0">
                <a:solidFill>
                  <a:srgbClr val="B2ABD2"/>
                </a:solidFill>
                <a:latin typeface="Arial"/>
                <a:cs typeface="Arial"/>
                <a:sym typeface="Wingdings" panose="05000000000000000000" pitchFamily="2" charset="2"/>
              </a:rPr>
              <a:t> </a:t>
            </a:r>
            <a:r>
              <a:rPr lang="en-US" dirty="0">
                <a:solidFill>
                  <a:srgbClr val="B2ABD2"/>
                </a:solidFill>
                <a:latin typeface="Arial"/>
                <a:cs typeface="Arial"/>
              </a:rPr>
              <a:t>Men		</a:t>
            </a:r>
            <a:r>
              <a:rPr lang="en-US" dirty="0">
                <a:solidFill>
                  <a:srgbClr val="B2ABD2"/>
                </a:solidFill>
                <a:latin typeface="Arial"/>
                <a:cs typeface="Arial"/>
                <a:sym typeface="Wingdings" panose="05000000000000000000" pitchFamily="2" charset="2"/>
              </a:rPr>
              <a:t> </a:t>
            </a:r>
            <a:r>
              <a:rPr lang="en-US" dirty="0">
                <a:solidFill>
                  <a:srgbClr val="B2ABD2"/>
                </a:solidFill>
                <a:latin typeface="Arial"/>
                <a:cs typeface="Arial"/>
              </a:rPr>
              <a:t>White	</a:t>
            </a:r>
            <a:r>
              <a:rPr lang="en-US" dirty="0">
                <a:solidFill>
                  <a:srgbClr val="B2ABD2"/>
                </a:solidFill>
                <a:latin typeface="Arial"/>
                <a:cs typeface="Arial"/>
                <a:sym typeface="Wingdings" panose="05000000000000000000" pitchFamily="2" charset="2"/>
              </a:rPr>
              <a:t> </a:t>
            </a:r>
            <a:r>
              <a:rPr lang="en-US" dirty="0">
                <a:solidFill>
                  <a:srgbClr val="B2ABD2"/>
                </a:solidFill>
                <a:latin typeface="Arial"/>
                <a:cs typeface="Arial"/>
              </a:rPr>
              <a:t>Heterosexual</a:t>
            </a:r>
          </a:p>
          <a:p>
            <a:pPr marL="0" indent="0">
              <a:buNone/>
            </a:pPr>
            <a:endParaRPr lang="en-US" dirty="0"/>
          </a:p>
        </p:txBody>
      </p:sp>
      <p:grpSp>
        <p:nvGrpSpPr>
          <p:cNvPr id="14" name="Group 13">
            <a:extLst>
              <a:ext uri="{FF2B5EF4-FFF2-40B4-BE49-F238E27FC236}">
                <a16:creationId xmlns:a16="http://schemas.microsoft.com/office/drawing/2014/main" id="{ADF780F5-6C52-4F6F-AF10-F14945307B6F}"/>
              </a:ext>
            </a:extLst>
          </p:cNvPr>
          <p:cNvGrpSpPr/>
          <p:nvPr/>
        </p:nvGrpSpPr>
        <p:grpSpPr>
          <a:xfrm>
            <a:off x="38100" y="1436546"/>
            <a:ext cx="1478302" cy="1278532"/>
            <a:chOff x="38100" y="1436546"/>
            <a:chExt cx="1478302" cy="1278532"/>
          </a:xfrm>
        </p:grpSpPr>
        <p:cxnSp>
          <p:nvCxnSpPr>
            <p:cNvPr id="17" name="Straight Connector 16">
              <a:extLst>
                <a:ext uri="{FF2B5EF4-FFF2-40B4-BE49-F238E27FC236}">
                  <a16:creationId xmlns:a16="http://schemas.microsoft.com/office/drawing/2014/main" id="{37506BBC-B7CA-472E-8D11-77EFD19F0F18}"/>
                </a:ext>
              </a:extLst>
            </p:cNvPr>
            <p:cNvCxnSpPr>
              <a:cxnSpLocks/>
            </p:cNvCxnSpPr>
            <p:nvPr/>
          </p:nvCxnSpPr>
          <p:spPr>
            <a:xfrm>
              <a:off x="1516402" y="1436546"/>
              <a:ext cx="0" cy="1278532"/>
            </a:xfrm>
            <a:prstGeom prst="line">
              <a:avLst/>
            </a:prstGeom>
            <a:ln w="28575">
              <a:solidFill>
                <a:srgbClr val="D85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82A8E4-3DC8-4FD1-8DAD-CD6A31CCA134}"/>
                </a:ext>
              </a:extLst>
            </p:cNvPr>
            <p:cNvCxnSpPr>
              <a:cxnSpLocks/>
            </p:cNvCxnSpPr>
            <p:nvPr/>
          </p:nvCxnSpPr>
          <p:spPr>
            <a:xfrm>
              <a:off x="38100" y="2715078"/>
              <a:ext cx="1478302" cy="0"/>
            </a:xfrm>
            <a:prstGeom prst="line">
              <a:avLst/>
            </a:prstGeom>
            <a:ln w="28575">
              <a:solidFill>
                <a:srgbClr val="D85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D2B4A6-C3A0-4AAC-B7BE-A0F305E4B537}"/>
                </a:ext>
              </a:extLst>
            </p:cNvPr>
            <p:cNvCxnSpPr>
              <a:cxnSpLocks/>
            </p:cNvCxnSpPr>
            <p:nvPr/>
          </p:nvCxnSpPr>
          <p:spPr>
            <a:xfrm flipH="1">
              <a:off x="38100" y="1449246"/>
              <a:ext cx="14173" cy="1265832"/>
            </a:xfrm>
            <a:prstGeom prst="line">
              <a:avLst/>
            </a:prstGeom>
            <a:ln w="28575">
              <a:solidFill>
                <a:srgbClr val="D85050"/>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0DB941E1-7B2F-46DB-869B-69F37068375F}"/>
              </a:ext>
            </a:extLst>
          </p:cNvPr>
          <p:cNvSpPr txBox="1"/>
          <p:nvPr/>
        </p:nvSpPr>
        <p:spPr>
          <a:xfrm>
            <a:off x="81309" y="1393333"/>
            <a:ext cx="1405717" cy="1323439"/>
          </a:xfrm>
          <a:prstGeom prst="rect">
            <a:avLst/>
          </a:prstGeom>
          <a:noFill/>
        </p:spPr>
        <p:txBody>
          <a:bodyPr wrap="square">
            <a:spAutoFit/>
          </a:bodyPr>
          <a:lstStyle/>
          <a:p>
            <a:r>
              <a:rPr lang="en-US" sz="2000" dirty="0">
                <a:solidFill>
                  <a:srgbClr val="E66101"/>
                </a:solidFill>
                <a:latin typeface="Arial"/>
                <a:cs typeface="Arial"/>
                <a:sym typeface="Wingdings" panose="05000000000000000000" pitchFamily="2" charset="2"/>
              </a:rPr>
              <a:t></a:t>
            </a:r>
            <a:r>
              <a:rPr lang="en-US" sz="1700" b="1" dirty="0">
                <a:solidFill>
                  <a:srgbClr val="E66101"/>
                </a:solidFill>
                <a:latin typeface="Arial"/>
                <a:cs typeface="Arial"/>
                <a:sym typeface="Wingdings" panose="05000000000000000000" pitchFamily="2" charset="2"/>
              </a:rPr>
              <a:t> </a:t>
            </a:r>
            <a:r>
              <a:rPr lang="en-US" sz="1700" b="1" dirty="0">
                <a:solidFill>
                  <a:srgbClr val="E66101"/>
                </a:solidFill>
                <a:latin typeface="Arial"/>
                <a:cs typeface="Arial"/>
              </a:rPr>
              <a:t>Low</a:t>
            </a:r>
            <a:endParaRPr lang="en-US" sz="1700" b="1" dirty="0">
              <a:solidFill>
                <a:srgbClr val="E66101"/>
              </a:solidFill>
              <a:latin typeface="Arial"/>
              <a:cs typeface="Arial"/>
              <a:sym typeface="Wingdings" panose="05000000000000000000" pitchFamily="2" charset="2"/>
            </a:endParaRPr>
          </a:p>
          <a:p>
            <a:r>
              <a:rPr lang="en-US" sz="2000" dirty="0">
                <a:solidFill>
                  <a:srgbClr val="FDB863"/>
                </a:solidFill>
                <a:latin typeface="Arial"/>
                <a:cs typeface="Arial"/>
                <a:sym typeface="Wingdings" panose="05000000000000000000" pitchFamily="2" charset="2"/>
              </a:rPr>
              <a:t></a:t>
            </a:r>
            <a:r>
              <a:rPr lang="en-US" sz="2000" b="1" dirty="0">
                <a:solidFill>
                  <a:srgbClr val="FDB863"/>
                </a:solidFill>
                <a:latin typeface="Arial"/>
                <a:cs typeface="Arial"/>
                <a:sym typeface="Wingdings" panose="05000000000000000000" pitchFamily="2" charset="2"/>
              </a:rPr>
              <a:t> </a:t>
            </a:r>
            <a:r>
              <a:rPr lang="en-US" sz="1700" b="1" dirty="0">
                <a:solidFill>
                  <a:srgbClr val="FDB863"/>
                </a:solidFill>
                <a:latin typeface="Arial"/>
                <a:cs typeface="Arial"/>
              </a:rPr>
              <a:t>Marginal</a:t>
            </a:r>
            <a:endParaRPr lang="en-US" sz="1700" b="1" dirty="0">
              <a:solidFill>
                <a:srgbClr val="FDB863"/>
              </a:solidFill>
              <a:latin typeface="Arial"/>
              <a:cs typeface="Arial"/>
              <a:sym typeface="Wingdings" panose="05000000000000000000" pitchFamily="2" charset="2"/>
            </a:endParaRPr>
          </a:p>
          <a:p>
            <a:r>
              <a:rPr lang="en-US" sz="2000" dirty="0">
                <a:solidFill>
                  <a:srgbClr val="B2ABD2"/>
                </a:solidFill>
                <a:latin typeface="Arial"/>
                <a:cs typeface="Arial"/>
                <a:sym typeface="Wingdings" panose="05000000000000000000" pitchFamily="2" charset="2"/>
              </a:rPr>
              <a:t> </a:t>
            </a:r>
            <a:r>
              <a:rPr lang="en-US" sz="1700" dirty="0">
                <a:solidFill>
                  <a:srgbClr val="B2ABD2"/>
                </a:solidFill>
                <a:latin typeface="Arial"/>
                <a:cs typeface="Arial"/>
              </a:rPr>
              <a:t>Good</a:t>
            </a:r>
            <a:endParaRPr lang="en-US" sz="1700" dirty="0">
              <a:solidFill>
                <a:srgbClr val="B2ABD2"/>
              </a:solidFill>
              <a:latin typeface="Arial"/>
              <a:cs typeface="Arial"/>
              <a:sym typeface="Wingdings" panose="05000000000000000000" pitchFamily="2" charset="2"/>
            </a:endParaRPr>
          </a:p>
          <a:p>
            <a:r>
              <a:rPr lang="en-US" sz="2000" dirty="0">
                <a:solidFill>
                  <a:srgbClr val="5E3C99"/>
                </a:solidFill>
                <a:latin typeface="Arial"/>
                <a:cs typeface="Arial"/>
                <a:sym typeface="Wingdings" panose="05000000000000000000" pitchFamily="2" charset="2"/>
              </a:rPr>
              <a:t>‼ </a:t>
            </a:r>
            <a:r>
              <a:rPr lang="en-US" sz="1700" dirty="0">
                <a:solidFill>
                  <a:srgbClr val="5E3C99"/>
                </a:solidFill>
                <a:latin typeface="Arial"/>
                <a:cs typeface="Arial"/>
                <a:sym typeface="Wingdings" panose="05000000000000000000" pitchFamily="2" charset="2"/>
              </a:rPr>
              <a:t> </a:t>
            </a:r>
            <a:r>
              <a:rPr lang="en-US" sz="1700" dirty="0">
                <a:solidFill>
                  <a:srgbClr val="5E3C99"/>
                </a:solidFill>
                <a:latin typeface="Arial"/>
                <a:cs typeface="Arial"/>
              </a:rPr>
              <a:t>Excellent</a:t>
            </a:r>
            <a:endParaRPr lang="en-US" sz="1700" dirty="0"/>
          </a:p>
        </p:txBody>
      </p:sp>
    </p:spTree>
    <p:extLst>
      <p:ext uri="{BB962C8B-B14F-4D97-AF65-F5344CB8AC3E}">
        <p14:creationId xmlns:p14="http://schemas.microsoft.com/office/powerpoint/2010/main" val="2105624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a:latin typeface="Arial"/>
                <a:cs typeface="Arial"/>
              </a:rPr>
              <a:t>Preliminary Results – Conduct and Behavior</a:t>
            </a:r>
            <a:endParaRPr lang="en-US" dirty="0"/>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1120589" y="1781935"/>
            <a:ext cx="10381983" cy="4718588"/>
          </a:xfrm>
        </p:spPr>
        <p:txBody>
          <a:bodyPr vert="horz" lIns="91440" tIns="45720" rIns="91440" bIns="45720" rtlCol="0" anchor="t">
            <a:normAutofit fontScale="92500"/>
          </a:bodyPr>
          <a:lstStyle/>
          <a:p>
            <a:pPr marL="0" indent="0" algn="ctr">
              <a:buNone/>
            </a:pPr>
            <a:r>
              <a:rPr lang="en-US" dirty="0">
                <a:latin typeface="Arial"/>
                <a:cs typeface="Arial"/>
              </a:rPr>
              <a:t>"How often have you experienced when..."</a:t>
            </a:r>
            <a:br>
              <a:rPr lang="en-US" dirty="0">
                <a:latin typeface="Arial"/>
                <a:cs typeface="Arial"/>
              </a:rPr>
            </a:br>
            <a:endParaRPr lang="en-US" dirty="0">
              <a:latin typeface="Arial"/>
              <a:cs typeface="Arial"/>
            </a:endParaRPr>
          </a:p>
          <a:p>
            <a:pPr marL="971550" lvl="1" indent="-514350">
              <a:buFont typeface="Arial" panose="020B0604020202020204" pitchFamily="34" charset="0"/>
              <a:buAutoNum type="alphaLcPeriod"/>
            </a:pPr>
            <a:r>
              <a:rPr lang="en-US" i="1" dirty="0">
                <a:latin typeface="Arial"/>
                <a:cs typeface="Arial"/>
              </a:rPr>
              <a:t>At UC ANR, you feel the need to minimize various characteristics of your culture (e.g., language, dress) to fit in.</a:t>
            </a:r>
            <a:br>
              <a:rPr lang="en-US" i="1" dirty="0">
                <a:latin typeface="Arial"/>
                <a:cs typeface="Arial"/>
              </a:rPr>
            </a:br>
            <a:r>
              <a:rPr lang="en-US" dirty="0">
                <a:solidFill>
                  <a:srgbClr val="5E3C99"/>
                </a:solidFill>
                <a:latin typeface="Arial"/>
                <a:cs typeface="Arial"/>
                <a:sym typeface="Wingdings" panose="05000000000000000000" pitchFamily="2" charset="2"/>
              </a:rPr>
              <a:t>‼ </a:t>
            </a:r>
            <a:r>
              <a:rPr lang="en-US" dirty="0">
                <a:solidFill>
                  <a:srgbClr val="5E3C99"/>
                </a:solidFill>
                <a:latin typeface="Arial"/>
                <a:cs typeface="Arial"/>
              </a:rPr>
              <a:t>Women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POC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ALGB+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Decline to State</a:t>
            </a:r>
            <a:br>
              <a:rPr lang="en-US" dirty="0">
                <a:solidFill>
                  <a:srgbClr val="5E3C99"/>
                </a:solidFill>
                <a:latin typeface="Arial"/>
                <a:cs typeface="Arial"/>
              </a:rPr>
            </a:br>
            <a:r>
              <a:rPr lang="en-US" dirty="0">
                <a:solidFill>
                  <a:srgbClr val="5E3C99"/>
                </a:solidFill>
                <a:latin typeface="Arial"/>
                <a:cs typeface="Arial"/>
                <a:sym typeface="Wingdings" panose="05000000000000000000" pitchFamily="2" charset="2"/>
              </a:rPr>
              <a:t>‼ </a:t>
            </a:r>
            <a:r>
              <a:rPr lang="en-US" dirty="0">
                <a:solidFill>
                  <a:srgbClr val="5E3C99"/>
                </a:solidFill>
                <a:latin typeface="Arial"/>
                <a:cs typeface="Arial"/>
              </a:rPr>
              <a:t>Men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White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Heterosexual</a:t>
            </a:r>
            <a:r>
              <a:rPr lang="en-US" b="1" dirty="0">
                <a:solidFill>
                  <a:srgbClr val="0498CD"/>
                </a:solidFill>
                <a:latin typeface="Arial"/>
                <a:cs typeface="Arial"/>
              </a:rPr>
              <a:t/>
            </a:r>
            <a:br>
              <a:rPr lang="en-US" b="1" dirty="0">
                <a:solidFill>
                  <a:srgbClr val="0498CD"/>
                </a:solidFill>
                <a:latin typeface="Arial"/>
                <a:cs typeface="Arial"/>
              </a:rPr>
            </a:br>
            <a:endParaRPr lang="en-US" i="1" dirty="0"/>
          </a:p>
          <a:p>
            <a:pPr marL="971550" lvl="1" indent="-514350">
              <a:buAutoNum type="alphaLcPeriod"/>
            </a:pPr>
            <a:r>
              <a:rPr lang="en-US" i="1" dirty="0">
                <a:latin typeface="Arial"/>
                <a:cs typeface="Arial"/>
              </a:rPr>
              <a:t>Someone treated you differently because of your race/ethnicity</a:t>
            </a:r>
            <a:br>
              <a:rPr lang="en-US" i="1" dirty="0">
                <a:latin typeface="Arial"/>
                <a:cs typeface="Arial"/>
              </a:rPr>
            </a:br>
            <a:r>
              <a:rPr lang="en-US" dirty="0">
                <a:solidFill>
                  <a:srgbClr val="5E3C99"/>
                </a:solidFill>
                <a:latin typeface="Arial"/>
                <a:cs typeface="Arial"/>
                <a:sym typeface="Wingdings" panose="05000000000000000000" pitchFamily="2" charset="2"/>
              </a:rPr>
              <a:t>‼ </a:t>
            </a:r>
            <a:r>
              <a:rPr lang="en-US" dirty="0">
                <a:solidFill>
                  <a:srgbClr val="5E3C99"/>
                </a:solidFill>
                <a:latin typeface="Arial"/>
                <a:cs typeface="Arial"/>
              </a:rPr>
              <a:t>Women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POC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ALGB+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Decline to State</a:t>
            </a:r>
            <a:br>
              <a:rPr lang="en-US" dirty="0">
                <a:solidFill>
                  <a:srgbClr val="5E3C99"/>
                </a:solidFill>
                <a:latin typeface="Arial"/>
                <a:cs typeface="Arial"/>
              </a:rPr>
            </a:br>
            <a:r>
              <a:rPr lang="en-US" dirty="0">
                <a:solidFill>
                  <a:srgbClr val="5E3C99"/>
                </a:solidFill>
                <a:latin typeface="Arial"/>
                <a:cs typeface="Arial"/>
                <a:sym typeface="Wingdings" panose="05000000000000000000" pitchFamily="2" charset="2"/>
              </a:rPr>
              <a:t>‼ </a:t>
            </a:r>
            <a:r>
              <a:rPr lang="en-US" dirty="0">
                <a:solidFill>
                  <a:srgbClr val="5E3C99"/>
                </a:solidFill>
                <a:latin typeface="Arial"/>
                <a:cs typeface="Arial"/>
              </a:rPr>
              <a:t>Men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White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Heterosexual</a:t>
            </a:r>
            <a:r>
              <a:rPr lang="en-US" b="1" dirty="0">
                <a:solidFill>
                  <a:srgbClr val="0498CD"/>
                </a:solidFill>
                <a:latin typeface="Arial"/>
                <a:cs typeface="Arial"/>
              </a:rPr>
              <a:t/>
            </a:r>
            <a:br>
              <a:rPr lang="en-US" b="1" dirty="0">
                <a:solidFill>
                  <a:srgbClr val="0498CD"/>
                </a:solidFill>
                <a:latin typeface="Arial"/>
                <a:cs typeface="Arial"/>
              </a:rPr>
            </a:br>
            <a:endParaRPr lang="en-US" i="1" dirty="0"/>
          </a:p>
          <a:p>
            <a:pPr marL="971550" lvl="1" indent="-514350">
              <a:buAutoNum type="alphaLcPeriod"/>
            </a:pPr>
            <a:r>
              <a:rPr lang="en-US" i="1" dirty="0">
                <a:latin typeface="Arial"/>
                <a:cs typeface="Arial"/>
              </a:rPr>
              <a:t>Someone treated you differently because of your gender</a:t>
            </a:r>
            <a:br>
              <a:rPr lang="en-US" i="1" dirty="0">
                <a:latin typeface="Arial"/>
                <a:cs typeface="Arial"/>
              </a:rPr>
            </a:br>
            <a:r>
              <a:rPr lang="en-US" dirty="0">
                <a:solidFill>
                  <a:srgbClr val="5E3C99"/>
                </a:solidFill>
                <a:latin typeface="Arial"/>
                <a:cs typeface="Arial"/>
                <a:sym typeface="Wingdings" panose="05000000000000000000" pitchFamily="2" charset="2"/>
              </a:rPr>
              <a:t>‼ </a:t>
            </a:r>
            <a:r>
              <a:rPr lang="en-US" dirty="0">
                <a:solidFill>
                  <a:srgbClr val="5E3C99"/>
                </a:solidFill>
                <a:latin typeface="Arial"/>
                <a:cs typeface="Arial"/>
              </a:rPr>
              <a:t>Women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POC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ALGB+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Decline to State</a:t>
            </a:r>
            <a:br>
              <a:rPr lang="en-US" dirty="0">
                <a:solidFill>
                  <a:srgbClr val="5E3C99"/>
                </a:solidFill>
                <a:latin typeface="Arial"/>
                <a:cs typeface="Arial"/>
              </a:rPr>
            </a:br>
            <a:r>
              <a:rPr lang="en-US" dirty="0">
                <a:solidFill>
                  <a:srgbClr val="5E3C99"/>
                </a:solidFill>
                <a:latin typeface="Arial"/>
                <a:cs typeface="Arial"/>
                <a:sym typeface="Wingdings" panose="05000000000000000000" pitchFamily="2" charset="2"/>
              </a:rPr>
              <a:t>‼ </a:t>
            </a:r>
            <a:r>
              <a:rPr lang="en-US" dirty="0">
                <a:solidFill>
                  <a:srgbClr val="5E3C99"/>
                </a:solidFill>
                <a:latin typeface="Arial"/>
                <a:cs typeface="Arial"/>
              </a:rPr>
              <a:t>Men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White	</a:t>
            </a:r>
            <a:r>
              <a:rPr lang="en-US" dirty="0">
                <a:solidFill>
                  <a:srgbClr val="5E3C99"/>
                </a:solidFill>
                <a:latin typeface="Arial"/>
                <a:cs typeface="Arial"/>
                <a:sym typeface="Wingdings" panose="05000000000000000000" pitchFamily="2" charset="2"/>
              </a:rPr>
              <a:t> ‼ </a:t>
            </a:r>
            <a:r>
              <a:rPr lang="en-US" dirty="0">
                <a:solidFill>
                  <a:srgbClr val="5E3C99"/>
                </a:solidFill>
                <a:latin typeface="Arial"/>
                <a:cs typeface="Arial"/>
              </a:rPr>
              <a:t>Heterosexual</a:t>
            </a:r>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14" name="Group 13">
            <a:extLst>
              <a:ext uri="{FF2B5EF4-FFF2-40B4-BE49-F238E27FC236}">
                <a16:creationId xmlns:a16="http://schemas.microsoft.com/office/drawing/2014/main" id="{19B1D9EB-23FD-41E5-B596-D8E5181CF984}"/>
              </a:ext>
            </a:extLst>
          </p:cNvPr>
          <p:cNvGrpSpPr/>
          <p:nvPr/>
        </p:nvGrpSpPr>
        <p:grpSpPr>
          <a:xfrm>
            <a:off x="38100" y="1436546"/>
            <a:ext cx="1478302" cy="1278532"/>
            <a:chOff x="38100" y="1436546"/>
            <a:chExt cx="1478302" cy="1278532"/>
          </a:xfrm>
        </p:grpSpPr>
        <p:cxnSp>
          <p:nvCxnSpPr>
            <p:cNvPr id="15" name="Straight Connector 14">
              <a:extLst>
                <a:ext uri="{FF2B5EF4-FFF2-40B4-BE49-F238E27FC236}">
                  <a16:creationId xmlns:a16="http://schemas.microsoft.com/office/drawing/2014/main" id="{96C14ECF-1AF6-43E9-ABCE-1B3A46F92F52}"/>
                </a:ext>
              </a:extLst>
            </p:cNvPr>
            <p:cNvCxnSpPr>
              <a:cxnSpLocks/>
            </p:cNvCxnSpPr>
            <p:nvPr/>
          </p:nvCxnSpPr>
          <p:spPr>
            <a:xfrm>
              <a:off x="1516402" y="1436546"/>
              <a:ext cx="0" cy="1278532"/>
            </a:xfrm>
            <a:prstGeom prst="line">
              <a:avLst/>
            </a:prstGeom>
            <a:ln w="28575">
              <a:solidFill>
                <a:srgbClr val="D8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FC761D1-F3EC-444C-9519-0651C9F18D15}"/>
                </a:ext>
              </a:extLst>
            </p:cNvPr>
            <p:cNvCxnSpPr>
              <a:cxnSpLocks/>
            </p:cNvCxnSpPr>
            <p:nvPr/>
          </p:nvCxnSpPr>
          <p:spPr>
            <a:xfrm>
              <a:off x="38100" y="2715078"/>
              <a:ext cx="1478302" cy="0"/>
            </a:xfrm>
            <a:prstGeom prst="line">
              <a:avLst/>
            </a:prstGeom>
            <a:ln w="28575">
              <a:solidFill>
                <a:srgbClr val="D8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34FD7D-167D-43F2-B9F7-856004E15CC0}"/>
                </a:ext>
              </a:extLst>
            </p:cNvPr>
            <p:cNvCxnSpPr>
              <a:cxnSpLocks/>
            </p:cNvCxnSpPr>
            <p:nvPr/>
          </p:nvCxnSpPr>
          <p:spPr>
            <a:xfrm flipH="1">
              <a:off x="38100" y="1449246"/>
              <a:ext cx="14173" cy="1265832"/>
            </a:xfrm>
            <a:prstGeom prst="line">
              <a:avLst/>
            </a:prstGeom>
            <a:ln w="28575">
              <a:solidFill>
                <a:srgbClr val="D85050"/>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62CB9BD-8AFE-4EF9-8E24-87C61CDEC43D}"/>
              </a:ext>
            </a:extLst>
          </p:cNvPr>
          <p:cNvSpPr txBox="1"/>
          <p:nvPr/>
        </p:nvSpPr>
        <p:spPr>
          <a:xfrm>
            <a:off x="81309" y="1393333"/>
            <a:ext cx="1405717" cy="1323439"/>
          </a:xfrm>
          <a:prstGeom prst="rect">
            <a:avLst/>
          </a:prstGeom>
          <a:noFill/>
        </p:spPr>
        <p:txBody>
          <a:bodyPr wrap="square">
            <a:spAutoFit/>
          </a:bodyPr>
          <a:lstStyle/>
          <a:p>
            <a:r>
              <a:rPr lang="en-US" sz="2000" dirty="0">
                <a:solidFill>
                  <a:srgbClr val="E66101"/>
                </a:solidFill>
                <a:latin typeface="Arial"/>
                <a:cs typeface="Arial"/>
                <a:sym typeface="Wingdings" panose="05000000000000000000" pitchFamily="2" charset="2"/>
              </a:rPr>
              <a:t></a:t>
            </a:r>
            <a:r>
              <a:rPr lang="en-US" sz="1700" b="1" dirty="0">
                <a:solidFill>
                  <a:srgbClr val="E66101"/>
                </a:solidFill>
                <a:latin typeface="Arial"/>
                <a:cs typeface="Arial"/>
                <a:sym typeface="Wingdings" panose="05000000000000000000" pitchFamily="2" charset="2"/>
              </a:rPr>
              <a:t> </a:t>
            </a:r>
            <a:r>
              <a:rPr lang="en-US" sz="1700" b="1" dirty="0">
                <a:solidFill>
                  <a:srgbClr val="E66101"/>
                </a:solidFill>
                <a:latin typeface="Arial"/>
                <a:cs typeface="Arial"/>
              </a:rPr>
              <a:t>Low</a:t>
            </a:r>
            <a:endParaRPr lang="en-US" sz="1700" b="1" dirty="0">
              <a:solidFill>
                <a:srgbClr val="E66101"/>
              </a:solidFill>
              <a:latin typeface="Arial"/>
              <a:cs typeface="Arial"/>
              <a:sym typeface="Wingdings" panose="05000000000000000000" pitchFamily="2" charset="2"/>
            </a:endParaRPr>
          </a:p>
          <a:p>
            <a:r>
              <a:rPr lang="en-US" sz="2000" dirty="0">
                <a:solidFill>
                  <a:srgbClr val="FDB863"/>
                </a:solidFill>
                <a:latin typeface="Arial"/>
                <a:cs typeface="Arial"/>
                <a:sym typeface="Wingdings" panose="05000000000000000000" pitchFamily="2" charset="2"/>
              </a:rPr>
              <a:t></a:t>
            </a:r>
            <a:r>
              <a:rPr lang="en-US" sz="2000" b="1" dirty="0">
                <a:solidFill>
                  <a:srgbClr val="FDB863"/>
                </a:solidFill>
                <a:latin typeface="Arial"/>
                <a:cs typeface="Arial"/>
                <a:sym typeface="Wingdings" panose="05000000000000000000" pitchFamily="2" charset="2"/>
              </a:rPr>
              <a:t> </a:t>
            </a:r>
            <a:r>
              <a:rPr lang="en-US" sz="1700" b="1" dirty="0">
                <a:solidFill>
                  <a:srgbClr val="FDB863"/>
                </a:solidFill>
                <a:latin typeface="Arial"/>
                <a:cs typeface="Arial"/>
              </a:rPr>
              <a:t>Marginal</a:t>
            </a:r>
            <a:endParaRPr lang="en-US" sz="1700" b="1" dirty="0">
              <a:solidFill>
                <a:srgbClr val="FDB863"/>
              </a:solidFill>
              <a:latin typeface="Arial"/>
              <a:cs typeface="Arial"/>
              <a:sym typeface="Wingdings" panose="05000000000000000000" pitchFamily="2" charset="2"/>
            </a:endParaRPr>
          </a:p>
          <a:p>
            <a:r>
              <a:rPr lang="en-US" sz="2000" dirty="0">
                <a:solidFill>
                  <a:srgbClr val="B2ABD2"/>
                </a:solidFill>
                <a:latin typeface="Arial"/>
                <a:cs typeface="Arial"/>
                <a:sym typeface="Wingdings" panose="05000000000000000000" pitchFamily="2" charset="2"/>
              </a:rPr>
              <a:t> </a:t>
            </a:r>
            <a:r>
              <a:rPr lang="en-US" sz="1700" dirty="0">
                <a:solidFill>
                  <a:srgbClr val="B2ABD2"/>
                </a:solidFill>
                <a:latin typeface="Arial"/>
                <a:cs typeface="Arial"/>
              </a:rPr>
              <a:t>Good</a:t>
            </a:r>
            <a:endParaRPr lang="en-US" sz="1700" dirty="0">
              <a:solidFill>
                <a:srgbClr val="B2ABD2"/>
              </a:solidFill>
              <a:latin typeface="Arial"/>
              <a:cs typeface="Arial"/>
              <a:sym typeface="Wingdings" panose="05000000000000000000" pitchFamily="2" charset="2"/>
            </a:endParaRPr>
          </a:p>
          <a:p>
            <a:r>
              <a:rPr lang="en-US" sz="2000" dirty="0">
                <a:solidFill>
                  <a:srgbClr val="5E3C99"/>
                </a:solidFill>
                <a:latin typeface="Arial"/>
                <a:cs typeface="Arial"/>
                <a:sym typeface="Wingdings" panose="05000000000000000000" pitchFamily="2" charset="2"/>
              </a:rPr>
              <a:t>‼ </a:t>
            </a:r>
            <a:r>
              <a:rPr lang="en-US" sz="1700" dirty="0">
                <a:solidFill>
                  <a:srgbClr val="5E3C99"/>
                </a:solidFill>
                <a:latin typeface="Arial"/>
                <a:cs typeface="Arial"/>
                <a:sym typeface="Wingdings" panose="05000000000000000000" pitchFamily="2" charset="2"/>
              </a:rPr>
              <a:t> </a:t>
            </a:r>
            <a:r>
              <a:rPr lang="en-US" sz="1700" dirty="0">
                <a:solidFill>
                  <a:srgbClr val="5E3C99"/>
                </a:solidFill>
                <a:latin typeface="Arial"/>
                <a:cs typeface="Arial"/>
              </a:rPr>
              <a:t>Excellent</a:t>
            </a:r>
            <a:endParaRPr lang="en-US" sz="1700" dirty="0"/>
          </a:p>
        </p:txBody>
      </p:sp>
    </p:spTree>
    <p:extLst>
      <p:ext uri="{BB962C8B-B14F-4D97-AF65-F5344CB8AC3E}">
        <p14:creationId xmlns:p14="http://schemas.microsoft.com/office/powerpoint/2010/main" val="3880594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a:t>Preliminary Results – Decline to State</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835853" y="1748321"/>
            <a:ext cx="5107747" cy="1472871"/>
          </a:xfrm>
        </p:spPr>
        <p:txBody>
          <a:bodyPr vert="horz" lIns="91440" tIns="45720" rIns="91440" bIns="45720" rtlCol="0" anchor="t">
            <a:normAutofit/>
          </a:bodyPr>
          <a:lstStyle/>
          <a:p>
            <a:pPr>
              <a:spcBef>
                <a:spcPts val="0"/>
              </a:spcBef>
              <a:spcAft>
                <a:spcPts val="2000"/>
              </a:spcAft>
            </a:pPr>
            <a:r>
              <a:rPr lang="en-US" sz="2600" dirty="0">
                <a:latin typeface="Arial"/>
                <a:cs typeface="Arial"/>
              </a:rPr>
              <a:t>Decline to State - When comparing ANR vs UCSD, found similar percentages.</a:t>
            </a:r>
            <a:endParaRPr lang="en-US" sz="2600" dirty="0"/>
          </a:p>
          <a:p>
            <a:pPr marL="0" indent="0">
              <a:spcBef>
                <a:spcPts val="0"/>
              </a:spcBef>
              <a:buNone/>
            </a:pPr>
            <a:endParaRPr lang="en-US" dirty="0">
              <a:latin typeface="Arial"/>
              <a:cs typeface="Arial"/>
            </a:endParaRPr>
          </a:p>
        </p:txBody>
      </p:sp>
      <p:pic>
        <p:nvPicPr>
          <p:cNvPr id="4" name="Picture 3" descr="A screenshot of a cell phone&#10;&#10;Description automatically generated">
            <a:extLst>
              <a:ext uri="{FF2B5EF4-FFF2-40B4-BE49-F238E27FC236}">
                <a16:creationId xmlns:a16="http://schemas.microsoft.com/office/drawing/2014/main" id="{3C79B4B8-3EF4-2B49-8975-8700153A3CDC}"/>
              </a:ext>
            </a:extLst>
          </p:cNvPr>
          <p:cNvPicPr>
            <a:picLocks noChangeAspect="1"/>
          </p:cNvPicPr>
          <p:nvPr/>
        </p:nvPicPr>
        <p:blipFill rotWithShape="1">
          <a:blip r:embed="rId3">
            <a:extLst>
              <a:ext uri="{28A0092B-C50C-407E-A947-70E740481C1C}">
                <a14:useLocalDpi xmlns:a14="http://schemas.microsoft.com/office/drawing/2010/main" val="0"/>
              </a:ext>
            </a:extLst>
          </a:blip>
          <a:srcRect l="1805" r="4392" b="9382"/>
          <a:stretch/>
        </p:blipFill>
        <p:spPr>
          <a:xfrm>
            <a:off x="5836408" y="1481118"/>
            <a:ext cx="5666164" cy="1740074"/>
          </a:xfrm>
          <a:prstGeom prst="rect">
            <a:avLst/>
          </a:prstGeom>
        </p:spPr>
      </p:pic>
      <p:sp>
        <p:nvSpPr>
          <p:cNvPr id="5" name="Content Placeholder 8">
            <a:extLst>
              <a:ext uri="{FF2B5EF4-FFF2-40B4-BE49-F238E27FC236}">
                <a16:creationId xmlns:a16="http://schemas.microsoft.com/office/drawing/2014/main" id="{4D6E301C-0464-F146-82F0-E7CC4D523F55}"/>
              </a:ext>
            </a:extLst>
          </p:cNvPr>
          <p:cNvSpPr txBox="1">
            <a:spLocks/>
          </p:cNvSpPr>
          <p:nvPr/>
        </p:nvSpPr>
        <p:spPr>
          <a:xfrm>
            <a:off x="835854" y="3488396"/>
            <a:ext cx="10522710" cy="27931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0"/>
              </a:spcAft>
            </a:pPr>
            <a:r>
              <a:rPr lang="en-US" sz="2600" dirty="0">
                <a:latin typeface="Arial"/>
                <a:cs typeface="Arial"/>
              </a:rPr>
              <a:t>Employees who “Declined to state” their sexual orientation reported </a:t>
            </a:r>
            <a:r>
              <a:rPr lang="en-US" sz="2600" b="1" dirty="0">
                <a:latin typeface="Arial"/>
                <a:cs typeface="Arial"/>
              </a:rPr>
              <a:t>significantly lower satisfaction</a:t>
            </a:r>
            <a:r>
              <a:rPr lang="en-US" sz="2600" dirty="0">
                <a:latin typeface="Arial"/>
                <a:cs typeface="Arial"/>
              </a:rPr>
              <a:t> than heterosexual employees on 24 of 57 questions.</a:t>
            </a:r>
          </a:p>
          <a:p>
            <a:pPr>
              <a:spcBef>
                <a:spcPts val="0"/>
              </a:spcBef>
              <a:spcAft>
                <a:spcPts val="2000"/>
              </a:spcAft>
            </a:pPr>
            <a:r>
              <a:rPr lang="en-US" sz="2600" dirty="0">
                <a:latin typeface="Arial"/>
                <a:cs typeface="Arial"/>
              </a:rPr>
              <a:t>While most research does not evaluate responses from populations that “Decline to state”, we are including their responses while keeping anonymous.</a:t>
            </a:r>
            <a:endParaRPr lang="en-US" sz="2600" dirty="0"/>
          </a:p>
          <a:p>
            <a:pPr>
              <a:spcBef>
                <a:spcPts val="0"/>
              </a:spcBef>
            </a:pPr>
            <a:endParaRPr lang="en-US" dirty="0"/>
          </a:p>
          <a:p>
            <a:pPr>
              <a:spcBef>
                <a:spcPts val="0"/>
              </a:spcBef>
            </a:pPr>
            <a:endParaRPr lang="en-US" dirty="0">
              <a:latin typeface="Arial"/>
              <a:cs typeface="Arial"/>
            </a:endParaRPr>
          </a:p>
        </p:txBody>
      </p:sp>
    </p:spTree>
    <p:extLst>
      <p:ext uri="{BB962C8B-B14F-4D97-AF65-F5344CB8AC3E}">
        <p14:creationId xmlns:p14="http://schemas.microsoft.com/office/powerpoint/2010/main" val="914133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F82E-E7E5-6F40-B874-1275FE6F37B1}"/>
              </a:ext>
            </a:extLst>
          </p:cNvPr>
          <p:cNvSpPr>
            <a:spLocks noGrp="1"/>
          </p:cNvSpPr>
          <p:nvPr>
            <p:ph type="title"/>
          </p:nvPr>
        </p:nvSpPr>
        <p:spPr/>
        <p:txBody>
          <a:bodyPr/>
          <a:lstStyle/>
          <a:p>
            <a:r>
              <a:rPr lang="en-US" dirty="0">
                <a:latin typeface="Arial"/>
                <a:cs typeface="Arial"/>
              </a:rPr>
              <a:t>More on Declining to State</a:t>
            </a:r>
          </a:p>
        </p:txBody>
      </p:sp>
      <p:sp>
        <p:nvSpPr>
          <p:cNvPr id="3" name="Content Placeholder 2">
            <a:extLst>
              <a:ext uri="{FF2B5EF4-FFF2-40B4-BE49-F238E27FC236}">
                <a16:creationId xmlns:a16="http://schemas.microsoft.com/office/drawing/2014/main" id="{CB34BABA-93E8-8F4B-BE86-D491E24BDBF7}"/>
              </a:ext>
            </a:extLst>
          </p:cNvPr>
          <p:cNvSpPr>
            <a:spLocks noGrp="1"/>
          </p:cNvSpPr>
          <p:nvPr>
            <p:ph idx="1"/>
          </p:nvPr>
        </p:nvSpPr>
        <p:spPr>
          <a:xfrm>
            <a:off x="463097" y="1719263"/>
            <a:ext cx="11039475" cy="4533900"/>
          </a:xfrm>
        </p:spPr>
        <p:txBody>
          <a:bodyPr vert="horz" lIns="91440" tIns="45720" rIns="91440" bIns="45720" rtlCol="0" anchor="t">
            <a:normAutofit fontScale="92500"/>
          </a:bodyPr>
          <a:lstStyle/>
          <a:p>
            <a:pPr lvl="1">
              <a:spcBef>
                <a:spcPts val="0"/>
              </a:spcBef>
              <a:spcAft>
                <a:spcPts val="2000"/>
              </a:spcAft>
            </a:pPr>
            <a:r>
              <a:rPr lang="en-US" sz="2800" dirty="0">
                <a:latin typeface="Arial"/>
                <a:cs typeface="Arial"/>
              </a:rPr>
              <a:t>In rural and in more conservative counties, many residents oppose government intrusion and surveillance. This opposition may present a cultural barrier to data collection in general, and to demographic data collection in particular. (Mapping the Road to Equity, 2018)</a:t>
            </a:r>
          </a:p>
          <a:p>
            <a:pPr lvl="1">
              <a:spcBef>
                <a:spcPts val="0"/>
              </a:spcBef>
              <a:spcAft>
                <a:spcPts val="2000"/>
              </a:spcAft>
            </a:pPr>
            <a:r>
              <a:rPr lang="en-US" sz="2800" dirty="0"/>
              <a:t>LGBTQ+ individuals are less likely to self-report their authentic gender identities and/or sexual orientations. Nearly half (46%) of LGBTQ+ Americans are closeted at work (HRC, 2018).</a:t>
            </a:r>
          </a:p>
          <a:p>
            <a:pPr lvl="1">
              <a:spcBef>
                <a:spcPts val="0"/>
              </a:spcBef>
              <a:spcAft>
                <a:spcPts val="2000"/>
              </a:spcAft>
            </a:pPr>
            <a:r>
              <a:rPr lang="en-US" sz="2800" dirty="0">
                <a:latin typeface="Arial"/>
                <a:cs typeface="Arial"/>
              </a:rPr>
              <a:t>Anecdotally, some respondents did not want to be identified – no specific reason given. Perhaps a sense of not trusting anonymity.</a:t>
            </a:r>
            <a:endParaRPr lang="en-US" sz="2800" dirty="0"/>
          </a:p>
          <a:p>
            <a:endParaRPr lang="en-US" dirty="0"/>
          </a:p>
        </p:txBody>
      </p:sp>
    </p:spTree>
    <p:extLst>
      <p:ext uri="{BB962C8B-B14F-4D97-AF65-F5344CB8AC3E}">
        <p14:creationId xmlns:p14="http://schemas.microsoft.com/office/powerpoint/2010/main" val="3890608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F82E-E7E5-6F40-B874-1275FE6F37B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CB34BABA-93E8-8F4B-BE86-D491E24BDBF7}"/>
              </a:ext>
            </a:extLst>
          </p:cNvPr>
          <p:cNvSpPr>
            <a:spLocks noGrp="1"/>
          </p:cNvSpPr>
          <p:nvPr>
            <p:ph idx="1"/>
          </p:nvPr>
        </p:nvSpPr>
        <p:spPr/>
        <p:txBody>
          <a:bodyPr vert="horz" lIns="91440" tIns="45720" rIns="91440" bIns="45720" rtlCol="0" anchor="t">
            <a:normAutofit/>
          </a:bodyPr>
          <a:lstStyle/>
          <a:p>
            <a:r>
              <a:rPr lang="en-US" b="1" dirty="0">
                <a:latin typeface="Arial"/>
                <a:cs typeface="Arial"/>
              </a:rPr>
              <a:t>Analyze qualitative results</a:t>
            </a:r>
            <a:br>
              <a:rPr lang="en-US" b="1" dirty="0">
                <a:latin typeface="Arial"/>
                <a:cs typeface="Arial"/>
              </a:rPr>
            </a:br>
            <a:endParaRPr lang="en-US" b="1" dirty="0"/>
          </a:p>
          <a:p>
            <a:r>
              <a:rPr lang="en-US" b="1" dirty="0">
                <a:latin typeface="Arial"/>
                <a:cs typeface="Arial"/>
              </a:rPr>
              <a:t>Compare responses to ANR population demographics</a:t>
            </a:r>
            <a:endParaRPr lang="en-US" b="1" dirty="0"/>
          </a:p>
          <a:p>
            <a:pPr lvl="1"/>
            <a:r>
              <a:rPr lang="en-US" dirty="0">
                <a:latin typeface="Arial"/>
                <a:cs typeface="Arial"/>
              </a:rPr>
              <a:t>Were responses representative of ANR?</a:t>
            </a:r>
            <a:endParaRPr lang="en-US" dirty="0"/>
          </a:p>
          <a:p>
            <a:endParaRPr lang="en-US" dirty="0">
              <a:latin typeface="Arial"/>
              <a:cs typeface="Arial"/>
            </a:endParaRPr>
          </a:p>
          <a:p>
            <a:r>
              <a:rPr lang="en-US" b="1" dirty="0">
                <a:latin typeface="Arial"/>
                <a:cs typeface="Arial"/>
              </a:rPr>
              <a:t>Compare (where possible) to Staff Engagement Survey</a:t>
            </a:r>
          </a:p>
          <a:p>
            <a:pPr lvl="1"/>
            <a:r>
              <a:rPr lang="en-US" dirty="0">
                <a:latin typeface="Arial"/>
                <a:cs typeface="Arial"/>
              </a:rPr>
              <a:t>Work with Staff Assembly</a:t>
            </a:r>
            <a:endParaRPr lang="en-US" dirty="0"/>
          </a:p>
          <a:p>
            <a:endParaRPr lang="en-US" dirty="0"/>
          </a:p>
        </p:txBody>
      </p:sp>
    </p:spTree>
    <p:extLst>
      <p:ext uri="{BB962C8B-B14F-4D97-AF65-F5344CB8AC3E}">
        <p14:creationId xmlns:p14="http://schemas.microsoft.com/office/powerpoint/2010/main" val="3038954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F82E-E7E5-6F40-B874-1275FE6F37B1}"/>
              </a:ext>
            </a:extLst>
          </p:cNvPr>
          <p:cNvSpPr>
            <a:spLocks noGrp="1"/>
          </p:cNvSpPr>
          <p:nvPr>
            <p:ph type="title"/>
          </p:nvPr>
        </p:nvSpPr>
        <p:spPr/>
        <p:txBody>
          <a:bodyPr/>
          <a:lstStyle/>
          <a:p>
            <a:r>
              <a:rPr lang="en-US" dirty="0"/>
              <a:t>Get Involved</a:t>
            </a:r>
          </a:p>
        </p:txBody>
      </p:sp>
      <p:sp>
        <p:nvSpPr>
          <p:cNvPr id="3" name="Content Placeholder 2">
            <a:extLst>
              <a:ext uri="{FF2B5EF4-FFF2-40B4-BE49-F238E27FC236}">
                <a16:creationId xmlns:a16="http://schemas.microsoft.com/office/drawing/2014/main" id="{CB34BABA-93E8-8F4B-BE86-D491E24BDBF7}"/>
              </a:ext>
            </a:extLst>
          </p:cNvPr>
          <p:cNvSpPr>
            <a:spLocks noGrp="1"/>
          </p:cNvSpPr>
          <p:nvPr>
            <p:ph idx="1"/>
          </p:nvPr>
        </p:nvSpPr>
        <p:spPr/>
        <p:txBody>
          <a:bodyPr vert="horz" lIns="91440" tIns="45720" rIns="91440" bIns="45720" rtlCol="0" anchor="t">
            <a:normAutofit/>
          </a:bodyPr>
          <a:lstStyle/>
          <a:p>
            <a:pPr marL="0" indent="0" algn="ctr">
              <a:buNone/>
            </a:pPr>
            <a:r>
              <a:rPr lang="en-US" sz="3200" b="1" dirty="0">
                <a:latin typeface="Arial"/>
                <a:cs typeface="Arial"/>
              </a:rPr>
              <a:t>Would you like to join this effort?</a:t>
            </a:r>
            <a:endParaRPr lang="en-US" sz="3200" b="1" dirty="0"/>
          </a:p>
          <a:p>
            <a:pPr marL="0" indent="0" algn="ctr">
              <a:buNone/>
            </a:pPr>
            <a:r>
              <a:rPr lang="en-US" dirty="0">
                <a:latin typeface="Arial"/>
                <a:cs typeface="Arial"/>
              </a:rPr>
              <a:t>DEI Eval Committee contact:</a:t>
            </a:r>
            <a:endParaRPr lang="en-US" dirty="0"/>
          </a:p>
          <a:p>
            <a:pPr marL="0" indent="0" algn="ctr">
              <a:buNone/>
            </a:pPr>
            <a:r>
              <a:rPr lang="en-US" dirty="0">
                <a:latin typeface="Arial"/>
                <a:cs typeface="Arial"/>
              </a:rPr>
              <a:t>Kit Alviz, kit.alviz@ucop.edu</a:t>
            </a:r>
            <a:endParaRPr lang="en-US" dirty="0"/>
          </a:p>
          <a:p>
            <a:endParaRPr lang="en-US" dirty="0"/>
          </a:p>
          <a:p>
            <a:pPr marL="0" indent="0" algn="ctr">
              <a:buNone/>
            </a:pPr>
            <a:r>
              <a:rPr lang="en-US" sz="3600" b="1" dirty="0">
                <a:latin typeface="Arial"/>
                <a:cs typeface="Arial"/>
              </a:rPr>
              <a:t>Have questions?</a:t>
            </a:r>
            <a:endParaRPr lang="en-US" sz="3600" b="1" dirty="0"/>
          </a:p>
          <a:p>
            <a:pPr marL="0" indent="0" algn="ctr">
              <a:buNone/>
            </a:pPr>
            <a:r>
              <a:rPr lang="en-US" dirty="0">
                <a:latin typeface="Arial"/>
                <a:cs typeface="Arial"/>
              </a:rPr>
              <a:t>Katherine Soule, kesoule@ucanr.edu</a:t>
            </a:r>
            <a:endParaRPr lang="en-US" dirty="0"/>
          </a:p>
          <a:p>
            <a:pPr marL="0" indent="0">
              <a:buNone/>
            </a:pPr>
            <a:endParaRPr lang="en-US" dirty="0"/>
          </a:p>
        </p:txBody>
      </p:sp>
    </p:spTree>
    <p:extLst>
      <p:ext uri="{BB962C8B-B14F-4D97-AF65-F5344CB8AC3E}">
        <p14:creationId xmlns:p14="http://schemas.microsoft.com/office/powerpoint/2010/main" val="105504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latin typeface="Calibri" panose="020F0502020204030204" pitchFamily="34" charset="0"/>
                <a:cs typeface="Calibri" panose="020F0502020204030204" pitchFamily="34" charset="0"/>
              </a:rPr>
              <a:t>Discussion/comments</a:t>
            </a:r>
            <a:endParaRPr lang="en-US" sz="3094" dirty="0">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371558" y="1807038"/>
            <a:ext cx="6182727" cy="4351205"/>
          </a:xfrm>
        </p:spPr>
        <p:txBody>
          <a:bodyPr>
            <a:noAutofit/>
          </a:bodyPr>
          <a:lstStyle/>
          <a:p>
            <a:pPr marL="0" indent="0">
              <a:buNone/>
            </a:pPr>
            <a:r>
              <a:rPr lang="en-US" sz="2812" b="1" dirty="0"/>
              <a:t>Time for a few questions. </a:t>
            </a:r>
          </a:p>
          <a:p>
            <a:pPr marL="0" indent="0">
              <a:buNone/>
            </a:pPr>
            <a:r>
              <a:rPr lang="en-US" dirty="0" smtClean="0"/>
              <a:t>Please use Q&amp;A for questions</a:t>
            </a:r>
          </a:p>
          <a:p>
            <a:pPr marL="0" indent="0">
              <a:buNone/>
            </a:pPr>
            <a:r>
              <a:rPr lang="en-US" dirty="0" smtClean="0"/>
              <a:t>Chat for sharing</a:t>
            </a:r>
          </a:p>
        </p:txBody>
      </p:sp>
      <p:pic>
        <p:nvPicPr>
          <p:cNvPr id="4" name="Picture 3" descr="Cover Me Q&amp;A: What's your favorite Muppets cover song? - Cover M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3584" y="2479674"/>
            <a:ext cx="3218541" cy="1350637"/>
          </a:xfrm>
          <a:prstGeom prst="rect">
            <a:avLst/>
          </a:prstGeom>
        </p:spPr>
      </p:pic>
    </p:spTree>
    <p:extLst>
      <p:ext uri="{BB962C8B-B14F-4D97-AF65-F5344CB8AC3E}">
        <p14:creationId xmlns:p14="http://schemas.microsoft.com/office/powerpoint/2010/main" val="3336338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Updates</a:t>
            </a:r>
            <a:endParaRPr lang="en-US" dirty="0"/>
          </a:p>
        </p:txBody>
      </p:sp>
      <p:pic>
        <p:nvPicPr>
          <p:cNvPr id="2054" name="Picture 6" descr="7 Ways to Make Workplace Training More Lively &amp; Exciting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6178" y="1719613"/>
            <a:ext cx="5357649" cy="41990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6599" y="1908056"/>
            <a:ext cx="6103316" cy="41963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241093" lvl="4" indent="-241093">
              <a:spcAft>
                <a:spcPts val="1200"/>
              </a:spcAft>
              <a:buFont typeface="Arial" panose="020B0604020202020204" pitchFamily="34" charset="0"/>
              <a:buChar char="•"/>
            </a:pPr>
            <a:r>
              <a:rPr lang="en-US" sz="1600" dirty="0" smtClean="0">
                <a:solidFill>
                  <a:srgbClr val="000000"/>
                </a:solidFill>
                <a:latin typeface="Helvetica Neue"/>
                <a:ea typeface="Helvetica Neue"/>
                <a:cs typeface="Helvetica Neue"/>
                <a:sym typeface="Helvetica Neue"/>
              </a:rPr>
              <a:t>Statewide </a:t>
            </a:r>
            <a:r>
              <a:rPr lang="en-US" sz="1600" b="1" dirty="0" smtClean="0">
                <a:solidFill>
                  <a:srgbClr val="000000"/>
                </a:solidFill>
                <a:latin typeface="Helvetica Neue"/>
                <a:ea typeface="Helvetica Neue"/>
                <a:cs typeface="Helvetica Neue"/>
                <a:sym typeface="Helvetica Neue"/>
              </a:rPr>
              <a:t>wildfire emergency </a:t>
            </a:r>
            <a:r>
              <a:rPr lang="en-US" sz="1600" dirty="0" smtClean="0">
                <a:solidFill>
                  <a:srgbClr val="000000"/>
                </a:solidFill>
                <a:latin typeface="Helvetica Neue"/>
                <a:ea typeface="Helvetica Neue"/>
                <a:cs typeface="Helvetica Neue"/>
                <a:sym typeface="Helvetica Neue"/>
              </a:rPr>
              <a:t> </a:t>
            </a:r>
          </a:p>
          <a:p>
            <a:pPr marL="241093" lvl="4" indent="-241093">
              <a:spcAft>
                <a:spcPts val="1200"/>
              </a:spcAft>
              <a:buFont typeface="Arial" panose="020B0604020202020204" pitchFamily="34" charset="0"/>
              <a:buChar char="•"/>
            </a:pPr>
            <a:r>
              <a:rPr lang="en-US" sz="1600" dirty="0" smtClean="0">
                <a:solidFill>
                  <a:srgbClr val="000000"/>
                </a:solidFill>
                <a:latin typeface="Helvetica Neue"/>
                <a:ea typeface="Helvetica Neue"/>
                <a:cs typeface="Helvetica Neue"/>
                <a:sym typeface="Helvetica Neue"/>
              </a:rPr>
              <a:t>Thanks </a:t>
            </a:r>
            <a:r>
              <a:rPr lang="en-US" sz="1600" dirty="0">
                <a:solidFill>
                  <a:srgbClr val="000000"/>
                </a:solidFill>
                <a:latin typeface="Helvetica Neue"/>
                <a:ea typeface="Helvetica Neue"/>
                <a:cs typeface="Helvetica Neue"/>
                <a:sym typeface="Helvetica Neue"/>
              </a:rPr>
              <a:t>for everyone’s participation in the </a:t>
            </a:r>
            <a:r>
              <a:rPr lang="en-US" sz="1600" b="1" dirty="0" smtClean="0">
                <a:solidFill>
                  <a:srgbClr val="000000"/>
                </a:solidFill>
                <a:latin typeface="Helvetica Neue"/>
                <a:ea typeface="Helvetica Neue"/>
                <a:cs typeface="Helvetica Neue"/>
                <a:sym typeface="Helvetica Neue"/>
              </a:rPr>
              <a:t>Strategic </a:t>
            </a:r>
            <a:r>
              <a:rPr lang="en-US" sz="1600" b="1" dirty="0">
                <a:solidFill>
                  <a:srgbClr val="000000"/>
                </a:solidFill>
                <a:latin typeface="Helvetica Neue"/>
                <a:ea typeface="Helvetica Neue"/>
                <a:cs typeface="Helvetica Neue"/>
                <a:sym typeface="Helvetica Neue"/>
              </a:rPr>
              <a:t>P</a:t>
            </a:r>
            <a:r>
              <a:rPr lang="en-US" sz="1600" b="1" dirty="0" smtClean="0">
                <a:solidFill>
                  <a:srgbClr val="000000"/>
                </a:solidFill>
                <a:latin typeface="Helvetica Neue"/>
                <a:ea typeface="Helvetica Neue"/>
                <a:cs typeface="Helvetica Neue"/>
                <a:sym typeface="Helvetica Neue"/>
              </a:rPr>
              <a:t>lan </a:t>
            </a:r>
            <a:r>
              <a:rPr lang="en-US" sz="1600" b="1" dirty="0">
                <a:solidFill>
                  <a:srgbClr val="000000"/>
                </a:solidFill>
                <a:latin typeface="Helvetica Neue"/>
                <a:ea typeface="Helvetica Neue"/>
                <a:cs typeface="Helvetica Neue"/>
                <a:sym typeface="Helvetica Neue"/>
              </a:rPr>
              <a:t>input sessions </a:t>
            </a:r>
            <a:r>
              <a:rPr lang="en-US" sz="1600" dirty="0" smtClean="0">
                <a:solidFill>
                  <a:srgbClr val="000000"/>
                </a:solidFill>
                <a:latin typeface="Helvetica Neue"/>
                <a:ea typeface="Helvetica Neue"/>
                <a:cs typeface="Helvetica Neue"/>
                <a:sym typeface="Helvetica Neue"/>
              </a:rPr>
              <a:t>(Final session, Tuesday</a:t>
            </a:r>
            <a:r>
              <a:rPr lang="en-US" sz="1600" dirty="0">
                <a:solidFill>
                  <a:srgbClr val="000000"/>
                </a:solidFill>
                <a:latin typeface="Helvetica Neue"/>
                <a:ea typeface="Helvetica Neue"/>
                <a:cs typeface="Helvetica Neue"/>
                <a:sym typeface="Helvetica Neue"/>
              </a:rPr>
              <a:t>, </a:t>
            </a:r>
            <a:r>
              <a:rPr lang="en-US" sz="1600" dirty="0" smtClean="0">
                <a:solidFill>
                  <a:srgbClr val="000000"/>
                </a:solidFill>
                <a:latin typeface="Helvetica Neue"/>
                <a:ea typeface="Helvetica Neue"/>
                <a:cs typeface="Helvetica Neue"/>
                <a:sym typeface="Helvetica Neue"/>
              </a:rPr>
              <a:t>8/25, on Virtual Reach) </a:t>
            </a:r>
            <a:endParaRPr lang="en-US" sz="1600" dirty="0">
              <a:solidFill>
                <a:srgbClr val="000000"/>
              </a:solidFill>
              <a:latin typeface="Helvetica Neue"/>
              <a:ea typeface="Helvetica Neue"/>
              <a:cs typeface="Helvetica Neue"/>
              <a:sym typeface="Helvetica Neue"/>
            </a:endParaRPr>
          </a:p>
          <a:p>
            <a:pPr marL="241093" lvl="4" indent="-241093">
              <a:spcAft>
                <a:spcPts val="1200"/>
              </a:spcAft>
              <a:buFont typeface="Arial" panose="020B0604020202020204" pitchFamily="34" charset="0"/>
              <a:buChar char="•"/>
            </a:pPr>
            <a:r>
              <a:rPr lang="en-US" sz="1600" dirty="0" smtClean="0">
                <a:solidFill>
                  <a:srgbClr val="000000"/>
                </a:solidFill>
                <a:latin typeface="Helvetica Neue"/>
                <a:ea typeface="Helvetica Neue"/>
                <a:cs typeface="Helvetica Neue"/>
                <a:sym typeface="Helvetica Neue"/>
              </a:rPr>
              <a:t>We expect to announce </a:t>
            </a:r>
            <a:r>
              <a:rPr lang="en-US" sz="1600" b="1" dirty="0" smtClean="0">
                <a:solidFill>
                  <a:srgbClr val="000000"/>
                </a:solidFill>
                <a:latin typeface="Helvetica Neue"/>
                <a:ea typeface="Helvetica Neue"/>
                <a:cs typeface="Helvetica Neue"/>
                <a:sym typeface="Helvetica Neue"/>
              </a:rPr>
              <a:t>budget decisions in early September</a:t>
            </a:r>
            <a:r>
              <a:rPr lang="en-US" sz="1600" dirty="0" smtClean="0">
                <a:solidFill>
                  <a:srgbClr val="000000"/>
                </a:solidFill>
                <a:latin typeface="Helvetica Neue"/>
                <a:ea typeface="Helvetica Neue"/>
                <a:cs typeface="Helvetica Neue"/>
                <a:sym typeface="Helvetica Neue"/>
              </a:rPr>
              <a:t>, although final State and Federal budget </a:t>
            </a:r>
            <a:r>
              <a:rPr lang="en-US" sz="1600" dirty="0">
                <a:solidFill>
                  <a:srgbClr val="000000"/>
                </a:solidFill>
                <a:latin typeface="Helvetica Neue"/>
                <a:ea typeface="Helvetica Neue"/>
                <a:cs typeface="Helvetica Neue"/>
                <a:sym typeface="Helvetica Neue"/>
              </a:rPr>
              <a:t>numbers may not be available even at that </a:t>
            </a:r>
            <a:r>
              <a:rPr lang="en-US" sz="1600" dirty="0" smtClean="0">
                <a:solidFill>
                  <a:srgbClr val="000000"/>
                </a:solidFill>
                <a:latin typeface="Helvetica Neue"/>
                <a:ea typeface="Helvetica Neue"/>
                <a:cs typeface="Helvetica Neue"/>
                <a:sym typeface="Helvetica Neue"/>
              </a:rPr>
              <a:t>time</a:t>
            </a:r>
          </a:p>
          <a:p>
            <a:pPr marL="241093" lvl="4" indent="-241093">
              <a:spcAft>
                <a:spcPts val="1200"/>
              </a:spcAft>
              <a:buFont typeface="Arial" panose="020B0604020202020204" pitchFamily="34" charset="0"/>
              <a:buChar char="•"/>
            </a:pPr>
            <a:r>
              <a:rPr lang="en-US" sz="1600" dirty="0" smtClean="0">
                <a:solidFill>
                  <a:srgbClr val="000000"/>
                </a:solidFill>
                <a:latin typeface="Helvetica Neue"/>
                <a:ea typeface="Helvetica Neue"/>
                <a:cs typeface="Helvetica Neue"/>
                <a:sym typeface="Helvetica Neue"/>
              </a:rPr>
              <a:t>A </a:t>
            </a:r>
            <a:r>
              <a:rPr lang="en-US" sz="1600" dirty="0">
                <a:solidFill>
                  <a:srgbClr val="000000"/>
                </a:solidFill>
                <a:latin typeface="Helvetica Neue"/>
                <a:ea typeface="Helvetica Neue"/>
                <a:cs typeface="Helvetica Neue"/>
                <a:sym typeface="Helvetica Neue"/>
              </a:rPr>
              <a:t>group is exploring </a:t>
            </a:r>
            <a:r>
              <a:rPr lang="en-US" sz="1600" b="1" dirty="0" smtClean="0">
                <a:solidFill>
                  <a:srgbClr val="000000"/>
                </a:solidFill>
                <a:latin typeface="Helvetica Neue"/>
                <a:ea typeface="Helvetica Neue"/>
                <a:cs typeface="Helvetica Neue"/>
                <a:sym typeface="Helvetica Neue"/>
              </a:rPr>
              <a:t>virtual tours </a:t>
            </a:r>
            <a:r>
              <a:rPr lang="en-US" sz="1600" dirty="0">
                <a:solidFill>
                  <a:srgbClr val="000000"/>
                </a:solidFill>
                <a:latin typeface="Helvetica Neue"/>
                <a:ea typeface="Helvetica Neue"/>
                <a:cs typeface="Helvetica Neue"/>
                <a:sym typeface="Helvetica Neue"/>
              </a:rPr>
              <a:t>of </a:t>
            </a:r>
            <a:r>
              <a:rPr lang="en-US" sz="1600" dirty="0" smtClean="0">
                <a:solidFill>
                  <a:srgbClr val="000000"/>
                </a:solidFill>
                <a:latin typeface="Helvetica Neue"/>
                <a:ea typeface="Helvetica Neue"/>
                <a:cs typeface="Helvetica Neue"/>
                <a:sym typeface="Helvetica Neue"/>
              </a:rPr>
              <a:t>ANR’s programs/RECs to </a:t>
            </a:r>
            <a:r>
              <a:rPr lang="en-US" sz="1600" dirty="0">
                <a:solidFill>
                  <a:srgbClr val="000000"/>
                </a:solidFill>
                <a:latin typeface="Helvetica Neue"/>
                <a:ea typeface="Helvetica Neue"/>
                <a:cs typeface="Helvetica Neue"/>
                <a:sym typeface="Helvetica Neue"/>
              </a:rPr>
              <a:t>showcase our work to President Drake and others (Regents, elected officials, prospective partners, </a:t>
            </a:r>
            <a:r>
              <a:rPr lang="en-US" sz="1600" dirty="0" err="1">
                <a:solidFill>
                  <a:srgbClr val="000000"/>
                </a:solidFill>
                <a:latin typeface="Helvetica Neue"/>
                <a:ea typeface="Helvetica Neue"/>
                <a:cs typeface="Helvetica Neue"/>
                <a:sym typeface="Helvetica Neue"/>
              </a:rPr>
              <a:t>etc</a:t>
            </a:r>
            <a:r>
              <a:rPr lang="en-US" sz="1600" dirty="0">
                <a:solidFill>
                  <a:srgbClr val="000000"/>
                </a:solidFill>
                <a:latin typeface="Helvetica Neue"/>
                <a:ea typeface="Helvetica Neue"/>
                <a:cs typeface="Helvetica Neue"/>
                <a:sym typeface="Helvetica Neue"/>
              </a:rPr>
              <a:t>)</a:t>
            </a:r>
          </a:p>
          <a:p>
            <a:pPr marL="241093" lvl="4" indent="-241093">
              <a:spcAft>
                <a:spcPts val="1200"/>
              </a:spcAft>
              <a:buFont typeface="Arial" panose="020B0604020202020204" pitchFamily="34" charset="0"/>
              <a:buChar char="•"/>
            </a:pPr>
            <a:r>
              <a:rPr lang="en-US" sz="1600" dirty="0" smtClean="0">
                <a:solidFill>
                  <a:srgbClr val="000000"/>
                </a:solidFill>
                <a:latin typeface="Helvetica Neue"/>
                <a:ea typeface="Helvetica Neue"/>
                <a:cs typeface="Helvetica Neue"/>
                <a:sym typeface="Helvetica Neue"/>
              </a:rPr>
              <a:t>Many </a:t>
            </a:r>
            <a:r>
              <a:rPr lang="en-US" sz="1600" dirty="0">
                <a:solidFill>
                  <a:srgbClr val="000000"/>
                </a:solidFill>
                <a:latin typeface="Helvetica Neue"/>
                <a:ea typeface="Helvetica Neue"/>
                <a:cs typeface="Helvetica Neue"/>
                <a:sym typeface="Helvetica Neue"/>
              </a:rPr>
              <a:t>of the </a:t>
            </a:r>
            <a:r>
              <a:rPr lang="en-US" sz="1600" b="1" dirty="0">
                <a:solidFill>
                  <a:srgbClr val="000000"/>
                </a:solidFill>
                <a:latin typeface="Helvetica Neue"/>
                <a:ea typeface="Helvetica Neue"/>
                <a:cs typeface="Helvetica Neue"/>
                <a:sym typeface="Helvetica Neue"/>
              </a:rPr>
              <a:t>academic searches </a:t>
            </a:r>
            <a:r>
              <a:rPr lang="en-US" sz="1600" dirty="0">
                <a:solidFill>
                  <a:srgbClr val="000000"/>
                </a:solidFill>
                <a:latin typeface="Helvetica Neue"/>
                <a:ea typeface="Helvetica Neue"/>
                <a:cs typeface="Helvetica Neue"/>
                <a:sym typeface="Helvetica Neue"/>
              </a:rPr>
              <a:t>that were released in December 2019 are winding down. We are excited that these new colleagues will join us between August and </a:t>
            </a:r>
            <a:r>
              <a:rPr lang="en-US" sz="1600" dirty="0" smtClean="0">
                <a:solidFill>
                  <a:srgbClr val="000000"/>
                </a:solidFill>
                <a:latin typeface="Helvetica Neue"/>
                <a:ea typeface="Helvetica Neue"/>
                <a:cs typeface="Helvetica Neue"/>
                <a:sym typeface="Helvetica Neue"/>
              </a:rPr>
              <a:t>January</a:t>
            </a:r>
          </a:p>
          <a:p>
            <a:pPr marL="241093" lvl="4" indent="-241093">
              <a:spcAft>
                <a:spcPts val="1200"/>
              </a:spcAft>
              <a:buFont typeface="Arial" panose="020B0604020202020204" pitchFamily="34" charset="0"/>
              <a:buChar char="•"/>
            </a:pPr>
            <a:r>
              <a:rPr lang="en-US" sz="1600" dirty="0">
                <a:solidFill>
                  <a:srgbClr val="000000"/>
                </a:solidFill>
                <a:latin typeface="Helvetica Neue"/>
                <a:ea typeface="Helvetica Neue"/>
                <a:cs typeface="Helvetica Neue"/>
                <a:sym typeface="Helvetica Neue"/>
              </a:rPr>
              <a:t>Glenda </a:t>
            </a:r>
            <a:r>
              <a:rPr lang="en-US" sz="1600" dirty="0" smtClean="0">
                <a:solidFill>
                  <a:srgbClr val="000000"/>
                </a:solidFill>
                <a:latin typeface="Helvetica Neue"/>
                <a:ea typeface="Helvetica Neue"/>
                <a:cs typeface="Helvetica Neue"/>
                <a:sym typeface="Helvetica Neue"/>
              </a:rPr>
              <a:t>first 1:1 </a:t>
            </a:r>
            <a:r>
              <a:rPr lang="en-US" sz="1600" b="1" dirty="0" smtClean="0">
                <a:solidFill>
                  <a:srgbClr val="000000"/>
                </a:solidFill>
                <a:latin typeface="Helvetica Neue"/>
                <a:ea typeface="Helvetica Neue"/>
                <a:cs typeface="Helvetica Neue"/>
                <a:sym typeface="Helvetica Neue"/>
              </a:rPr>
              <a:t>meeting with UC President </a:t>
            </a:r>
            <a:r>
              <a:rPr lang="en-US" sz="1600" b="1" dirty="0">
                <a:solidFill>
                  <a:srgbClr val="000000"/>
                </a:solidFill>
                <a:latin typeface="Helvetica Neue"/>
                <a:ea typeface="Helvetica Neue"/>
                <a:cs typeface="Helvetica Neue"/>
                <a:sym typeface="Helvetica Neue"/>
              </a:rPr>
              <a:t>Drake </a:t>
            </a:r>
            <a:r>
              <a:rPr lang="en-US" sz="1600" dirty="0">
                <a:solidFill>
                  <a:srgbClr val="000000"/>
                </a:solidFill>
                <a:latin typeface="Helvetica Neue"/>
                <a:ea typeface="Helvetica Neue"/>
                <a:cs typeface="Helvetica Neue"/>
                <a:sym typeface="Helvetica Neue"/>
              </a:rPr>
              <a:t>coming </a:t>
            </a:r>
            <a:r>
              <a:rPr lang="en-US" sz="1600" dirty="0" smtClean="0">
                <a:solidFill>
                  <a:srgbClr val="000000"/>
                </a:solidFill>
                <a:latin typeface="Helvetica Neue"/>
                <a:ea typeface="Helvetica Neue"/>
                <a:cs typeface="Helvetica Neue"/>
                <a:sym typeface="Helvetica Neue"/>
              </a:rPr>
              <a:t>up</a:t>
            </a:r>
            <a:endParaRPr lang="en-US" sz="1600" dirty="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0512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NovelistaBarista : January 20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9275" y="0"/>
            <a:ext cx="10927411" cy="7253720"/>
          </a:xfrm>
          <a:prstGeom prst="rect">
            <a:avLst/>
          </a:prstGeom>
        </p:spPr>
      </p:pic>
      <p:sp>
        <p:nvSpPr>
          <p:cNvPr id="2" name="Title 1"/>
          <p:cNvSpPr>
            <a:spLocks noGrp="1"/>
          </p:cNvSpPr>
          <p:nvPr>
            <p:ph type="title"/>
          </p:nvPr>
        </p:nvSpPr>
        <p:spPr/>
        <p:txBody>
          <a:bodyPr>
            <a:normAutofit/>
          </a:bodyPr>
          <a:lstStyle/>
          <a:p>
            <a:r>
              <a:rPr lang="en-US" sz="3094" dirty="0">
                <a:effectLst/>
                <a:latin typeface="Calibri" panose="020F0502020204030204" pitchFamily="34" charset="0"/>
                <a:cs typeface="Calibri" panose="020F0502020204030204" pitchFamily="34" charset="0"/>
              </a:rPr>
              <a:t>Wrap –up</a:t>
            </a:r>
          </a:p>
        </p:txBody>
      </p:sp>
      <p:sp>
        <p:nvSpPr>
          <p:cNvPr id="3" name="Content Placeholder 2"/>
          <p:cNvSpPr>
            <a:spLocks noGrp="1"/>
          </p:cNvSpPr>
          <p:nvPr>
            <p:ph idx="1"/>
          </p:nvPr>
        </p:nvSpPr>
        <p:spPr>
          <a:xfrm>
            <a:off x="6400799" y="4811560"/>
            <a:ext cx="4202060" cy="1037593"/>
          </a:xfrm>
        </p:spPr>
        <p:txBody>
          <a:bodyPr>
            <a:normAutofit/>
          </a:bodyPr>
          <a:lstStyle/>
          <a:p>
            <a:pPr marL="0" indent="0">
              <a:buNone/>
            </a:pPr>
            <a:r>
              <a:rPr lang="en-US" b="1" dirty="0" smtClean="0">
                <a:solidFill>
                  <a:schemeClr val="bg1"/>
                </a:solidFill>
              </a:rPr>
              <a:t>Next Town Hall</a:t>
            </a:r>
          </a:p>
          <a:p>
            <a:pPr marL="0" indent="0">
              <a:buNone/>
            </a:pPr>
            <a:r>
              <a:rPr lang="en-US" b="1" dirty="0" smtClean="0">
                <a:solidFill>
                  <a:schemeClr val="bg1"/>
                </a:solidFill>
              </a:rPr>
              <a:t>September 17, 2020</a:t>
            </a:r>
            <a:endParaRPr lang="en-US" b="1" dirty="0">
              <a:solidFill>
                <a:schemeClr val="bg1"/>
              </a:solidFill>
            </a:endParaRPr>
          </a:p>
        </p:txBody>
      </p:sp>
      <p:sp>
        <p:nvSpPr>
          <p:cNvPr id="5" name="Rectangle 4"/>
          <p:cNvSpPr/>
          <p:nvPr/>
        </p:nvSpPr>
        <p:spPr>
          <a:xfrm>
            <a:off x="6400799" y="3234088"/>
            <a:ext cx="4503219" cy="1423467"/>
          </a:xfrm>
          <a:prstGeom prst="rect">
            <a:avLst/>
          </a:prstGeom>
        </p:spPr>
        <p:txBody>
          <a:bodyPr wrap="square">
            <a:spAutoFit/>
          </a:bodyPr>
          <a:lstStyle/>
          <a:p>
            <a:pPr algn="l"/>
            <a:endParaRPr lang="en-US" sz="3200" dirty="0" smtClean="0">
              <a:solidFill>
                <a:schemeClr val="bg1"/>
              </a:solidFill>
            </a:endParaRPr>
          </a:p>
          <a:p>
            <a:pPr algn="l"/>
            <a:r>
              <a:rPr lang="en-US" sz="3200" b="1" dirty="0" smtClean="0">
                <a:solidFill>
                  <a:schemeClr val="bg1"/>
                </a:solidFill>
              </a:rPr>
              <a:t>Stay </a:t>
            </a:r>
            <a:r>
              <a:rPr lang="en-US" sz="3200" b="1" dirty="0">
                <a:solidFill>
                  <a:schemeClr val="bg1"/>
                </a:solidFill>
              </a:rPr>
              <a:t>safe &amp; well </a:t>
            </a:r>
          </a:p>
          <a:p>
            <a:pPr algn="l"/>
            <a:endParaRPr lang="en-US" sz="2250" dirty="0">
              <a:solidFill>
                <a:schemeClr val="bg1"/>
              </a:solidFill>
            </a:endParaRPr>
          </a:p>
        </p:txBody>
      </p:sp>
      <p:sp>
        <p:nvSpPr>
          <p:cNvPr id="6" name="Rectangle 5"/>
          <p:cNvSpPr/>
          <p:nvPr/>
        </p:nvSpPr>
        <p:spPr>
          <a:xfrm>
            <a:off x="103141" y="209051"/>
            <a:ext cx="1149674" cy="222240"/>
          </a:xfrm>
          <a:prstGeom prst="rect">
            <a:avLst/>
          </a:prstGeom>
        </p:spPr>
        <p:txBody>
          <a:bodyPr wrap="none">
            <a:spAutoFit/>
          </a:bodyPr>
          <a:lstStyle/>
          <a:p>
            <a:r>
              <a:rPr lang="en-US" sz="844" dirty="0">
                <a:solidFill>
                  <a:schemeClr val="bg1"/>
                </a:solidFill>
              </a:rPr>
              <a:t>(Central share screen)</a:t>
            </a:r>
          </a:p>
        </p:txBody>
      </p:sp>
    </p:spTree>
    <p:extLst>
      <p:ext uri="{BB962C8B-B14F-4D97-AF65-F5344CB8AC3E}">
        <p14:creationId xmlns:p14="http://schemas.microsoft.com/office/powerpoint/2010/main" val="3030932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nSpc>
                <a:spcPct val="100000"/>
              </a:lnSpc>
              <a:spcAft>
                <a:spcPts val="600"/>
              </a:spcAft>
            </a:pPr>
            <a:r>
              <a:rPr lang="en-US" sz="4000" dirty="0"/>
              <a:t/>
            </a:r>
            <a:br>
              <a:rPr lang="en-US" sz="4000" dirty="0"/>
            </a:br>
            <a:r>
              <a:rPr lang="en-US" sz="4000" dirty="0"/>
              <a:t/>
            </a:r>
            <a:br>
              <a:rPr lang="en-US" sz="4000" dirty="0"/>
            </a:br>
            <a:r>
              <a:rPr lang="en-US" sz="4000" dirty="0"/>
              <a:t/>
            </a:r>
            <a:br>
              <a:rPr lang="en-US" sz="4000" dirty="0"/>
            </a:br>
            <a:r>
              <a:rPr lang="en-US" sz="4000" dirty="0" smtClean="0"/>
              <a:t>2020 </a:t>
            </a:r>
            <a:r>
              <a:rPr lang="en-US" sz="4000" dirty="0" err="1" smtClean="0"/>
              <a:t>ANR@Work</a:t>
            </a:r>
            <a:r>
              <a:rPr lang="en-US" sz="4000" dirty="0" smtClean="0"/>
              <a:t> Survey</a:t>
            </a:r>
            <a:endParaRPr lang="en-US" sz="4000" dirty="0"/>
          </a:p>
        </p:txBody>
      </p:sp>
      <p:sp>
        <p:nvSpPr>
          <p:cNvPr id="2" name="Text Placeholder 1"/>
          <p:cNvSpPr>
            <a:spLocks noGrp="1"/>
          </p:cNvSpPr>
          <p:nvPr>
            <p:ph type="body" idx="1"/>
          </p:nvPr>
        </p:nvSpPr>
        <p:spPr/>
        <p:txBody>
          <a:bodyPr/>
          <a:lstStyle/>
          <a:p>
            <a:r>
              <a:rPr lang="en-US" dirty="0" smtClean="0"/>
              <a:t>Overview of methodology and overall results </a:t>
            </a:r>
            <a:endParaRPr lang="en-US" dirty="0"/>
          </a:p>
        </p:txBody>
      </p:sp>
      <p:pic>
        <p:nvPicPr>
          <p:cNvPr id="4" name="Picture 3"/>
          <p:cNvPicPr>
            <a:picLocks noChangeAspect="1"/>
          </p:cNvPicPr>
          <p:nvPr/>
        </p:nvPicPr>
        <p:blipFill rotWithShape="1">
          <a:blip r:embed="rId3"/>
          <a:srcRect t="7927"/>
          <a:stretch/>
        </p:blipFill>
        <p:spPr>
          <a:xfrm>
            <a:off x="7262744" y="416431"/>
            <a:ext cx="4747766" cy="5657110"/>
          </a:xfrm>
          <a:prstGeom prst="rect">
            <a:avLst/>
          </a:prstGeom>
        </p:spPr>
      </p:pic>
    </p:spTree>
    <p:extLst>
      <p:ext uri="{BB962C8B-B14F-4D97-AF65-F5344CB8AC3E}">
        <p14:creationId xmlns:p14="http://schemas.microsoft.com/office/powerpoint/2010/main" val="357300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028878" y="5917477"/>
            <a:ext cx="3902927" cy="84016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Download 2020 </a:t>
            </a:r>
            <a:r>
              <a:rPr lang="en-US" dirty="0" err="1" smtClean="0"/>
              <a:t>ANR@Work</a:t>
            </a:r>
            <a:r>
              <a:rPr lang="en-US" dirty="0" smtClean="0"/>
              <a:t> Survey Results</a:t>
            </a:r>
            <a:endParaRPr lang="en-US" dirty="0"/>
          </a:p>
        </p:txBody>
      </p:sp>
      <p:pic>
        <p:nvPicPr>
          <p:cNvPr id="6" name="Picture 5"/>
          <p:cNvPicPr>
            <a:picLocks noChangeAspect="1"/>
          </p:cNvPicPr>
          <p:nvPr/>
        </p:nvPicPr>
        <p:blipFill>
          <a:blip r:embed="rId2"/>
          <a:stretch>
            <a:fillRect/>
          </a:stretch>
        </p:blipFill>
        <p:spPr>
          <a:xfrm>
            <a:off x="9613885" y="2784618"/>
            <a:ext cx="2417736" cy="3132859"/>
          </a:xfrm>
          <a:prstGeom prst="rect">
            <a:avLst/>
          </a:prstGeom>
          <a:ln>
            <a:solidFill>
              <a:schemeClr val="tx1">
                <a:lumMod val="65000"/>
                <a:lumOff val="35000"/>
              </a:schemeClr>
            </a:solidFill>
          </a:ln>
        </p:spPr>
      </p:pic>
      <p:pic>
        <p:nvPicPr>
          <p:cNvPr id="7" name="Picture 6"/>
          <p:cNvPicPr>
            <a:picLocks noChangeAspect="1"/>
          </p:cNvPicPr>
          <p:nvPr/>
        </p:nvPicPr>
        <p:blipFill>
          <a:blip r:embed="rId3"/>
          <a:stretch>
            <a:fillRect/>
          </a:stretch>
        </p:blipFill>
        <p:spPr>
          <a:xfrm>
            <a:off x="8509299" y="3364302"/>
            <a:ext cx="2417736" cy="3127664"/>
          </a:xfrm>
          <a:prstGeom prst="rect">
            <a:avLst/>
          </a:prstGeom>
          <a:ln>
            <a:solidFill>
              <a:schemeClr val="tx1">
                <a:lumMod val="65000"/>
                <a:lumOff val="35000"/>
              </a:schemeClr>
            </a:solidFill>
          </a:ln>
        </p:spPr>
      </p:pic>
      <p:pic>
        <p:nvPicPr>
          <p:cNvPr id="8" name="Picture 7"/>
          <p:cNvPicPr>
            <a:picLocks noChangeAspect="1"/>
          </p:cNvPicPr>
          <p:nvPr/>
        </p:nvPicPr>
        <p:blipFill>
          <a:blip r:embed="rId4"/>
          <a:stretch>
            <a:fillRect/>
          </a:stretch>
        </p:blipFill>
        <p:spPr>
          <a:xfrm>
            <a:off x="7371395" y="2355095"/>
            <a:ext cx="2397071" cy="3132859"/>
          </a:xfrm>
          <a:prstGeom prst="rect">
            <a:avLst/>
          </a:prstGeom>
          <a:ln>
            <a:solidFill>
              <a:schemeClr val="tx1">
                <a:lumMod val="65000"/>
                <a:lumOff val="35000"/>
              </a:schemeClr>
            </a:solidFill>
          </a:ln>
        </p:spPr>
      </p:pic>
      <p:pic>
        <p:nvPicPr>
          <p:cNvPr id="9" name="Picture 8"/>
          <p:cNvPicPr>
            <a:picLocks noChangeAspect="1"/>
          </p:cNvPicPr>
          <p:nvPr/>
        </p:nvPicPr>
        <p:blipFill>
          <a:blip r:embed="rId5"/>
          <a:stretch>
            <a:fillRect/>
          </a:stretch>
        </p:blipFill>
        <p:spPr>
          <a:xfrm>
            <a:off x="9078217" y="1527358"/>
            <a:ext cx="2417736" cy="3143250"/>
          </a:xfrm>
          <a:prstGeom prst="rect">
            <a:avLst/>
          </a:prstGeom>
          <a:ln>
            <a:solidFill>
              <a:schemeClr val="tx1">
                <a:lumMod val="65000"/>
                <a:lumOff val="35000"/>
              </a:schemeClr>
            </a:solidFill>
          </a:ln>
        </p:spPr>
      </p:pic>
      <p:sp>
        <p:nvSpPr>
          <p:cNvPr id="11" name="Content Placeholder 10"/>
          <p:cNvSpPr>
            <a:spLocks noGrp="1"/>
          </p:cNvSpPr>
          <p:nvPr>
            <p:ph idx="1"/>
          </p:nvPr>
        </p:nvSpPr>
        <p:spPr>
          <a:xfrm>
            <a:off x="684734" y="2215920"/>
            <a:ext cx="6313371" cy="1923489"/>
          </a:xfrm>
        </p:spPr>
        <p:txBody>
          <a:bodyPr/>
          <a:lstStyle/>
          <a:p>
            <a:pPr marL="0" indent="0">
              <a:buNone/>
            </a:pPr>
            <a:r>
              <a:rPr lang="en-US" dirty="0" smtClean="0"/>
              <a:t>Survey results and UCSD </a:t>
            </a:r>
            <a:r>
              <a:rPr lang="en-US" dirty="0" err="1" smtClean="0"/>
              <a:t>Triton</a:t>
            </a:r>
            <a:r>
              <a:rPr lang="en-US" i="1" dirty="0" err="1" smtClean="0"/>
              <a:t>lytics</a:t>
            </a:r>
            <a:r>
              <a:rPr lang="en-US" dirty="0" smtClean="0"/>
              <a:t> video available at </a:t>
            </a:r>
          </a:p>
          <a:p>
            <a:pPr marL="0" indent="0">
              <a:buNone/>
            </a:pPr>
            <a:r>
              <a:rPr lang="en-US" sz="2400" dirty="0" smtClean="0">
                <a:hlinkClick r:id="rId6"/>
              </a:rPr>
              <a:t>https://ucanr.edu/sites/anrstaff/Diversity/ANR@Work_Survey_741/</a:t>
            </a:r>
            <a:r>
              <a:rPr lang="en-US" sz="2400" dirty="0" smtClean="0"/>
              <a:t> </a:t>
            </a:r>
          </a:p>
        </p:txBody>
      </p:sp>
      <p:pic>
        <p:nvPicPr>
          <p:cNvPr id="15" name="Picture 14"/>
          <p:cNvPicPr>
            <a:picLocks noChangeAspect="1"/>
          </p:cNvPicPr>
          <p:nvPr/>
        </p:nvPicPr>
        <p:blipFill rotWithShape="1">
          <a:blip r:embed="rId7"/>
          <a:srcRect l="1183" t="-3290" r="-1183" b="16654"/>
          <a:stretch/>
        </p:blipFill>
        <p:spPr>
          <a:xfrm>
            <a:off x="1117722" y="4214587"/>
            <a:ext cx="1885287" cy="1761894"/>
          </a:xfrm>
          <a:prstGeom prst="rect">
            <a:avLst/>
          </a:prstGeom>
        </p:spPr>
      </p:pic>
      <p:sp>
        <p:nvSpPr>
          <p:cNvPr id="16" name="TextBox 15"/>
          <p:cNvSpPr txBox="1"/>
          <p:nvPr/>
        </p:nvSpPr>
        <p:spPr>
          <a:xfrm>
            <a:off x="3052054" y="4753396"/>
            <a:ext cx="3957201" cy="923330"/>
          </a:xfrm>
          <a:prstGeom prst="rect">
            <a:avLst/>
          </a:prstGeom>
          <a:solidFill>
            <a:schemeClr val="bg1"/>
          </a:solidFill>
        </p:spPr>
        <p:txBody>
          <a:bodyPr wrap="square" rtlCol="0">
            <a:spAutoFit/>
          </a:bodyPr>
          <a:lstStyle/>
          <a:p>
            <a:r>
              <a:rPr lang="en-US" i="1" dirty="0" smtClean="0"/>
              <a:t>Angela </a:t>
            </a:r>
            <a:r>
              <a:rPr lang="en-US" i="1" dirty="0"/>
              <a:t>Song, PhD</a:t>
            </a:r>
          </a:p>
          <a:p>
            <a:r>
              <a:rPr lang="en-US" i="1" dirty="0" err="1"/>
              <a:t>Sr</a:t>
            </a:r>
            <a:r>
              <a:rPr lang="en-US" i="1" dirty="0"/>
              <a:t> Director, Organizational Assessments and </a:t>
            </a:r>
            <a:r>
              <a:rPr lang="en-US" i="1" dirty="0" smtClean="0"/>
              <a:t>Strategy, UC </a:t>
            </a:r>
            <a:r>
              <a:rPr lang="en-US" i="1" dirty="0"/>
              <a:t>San </a:t>
            </a:r>
            <a:r>
              <a:rPr lang="en-US" i="1" dirty="0" smtClean="0"/>
              <a:t>Diego </a:t>
            </a:r>
            <a:endParaRPr lang="en-US" i="1" dirty="0"/>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3996" y="5902506"/>
            <a:ext cx="3437317" cy="515025"/>
          </a:xfrm>
          <a:prstGeom prst="rect">
            <a:avLst/>
          </a:prstGeom>
        </p:spPr>
      </p:pic>
    </p:spTree>
    <p:extLst>
      <p:ext uri="{BB962C8B-B14F-4D97-AF65-F5344CB8AC3E}">
        <p14:creationId xmlns:p14="http://schemas.microsoft.com/office/powerpoint/2010/main" val="276630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err="1"/>
              <a:t>ANR@Work</a:t>
            </a:r>
            <a:r>
              <a:rPr lang="en-US" dirty="0"/>
              <a:t> </a:t>
            </a:r>
            <a:r>
              <a:rPr lang="en-US" dirty="0" smtClean="0"/>
              <a:t>Survey Overview</a:t>
            </a:r>
            <a:endParaRPr lang="en-US" dirty="0"/>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838199" y="1825625"/>
            <a:ext cx="6808659" cy="4351338"/>
          </a:xfrm>
        </p:spPr>
        <p:txBody>
          <a:bodyPr>
            <a:normAutofit/>
          </a:bodyPr>
          <a:lstStyle/>
          <a:p>
            <a:pPr>
              <a:lnSpc>
                <a:spcPct val="110000"/>
              </a:lnSpc>
              <a:spcBef>
                <a:spcPts val="600"/>
              </a:spcBef>
            </a:pPr>
            <a:r>
              <a:rPr lang="en-US" dirty="0"/>
              <a:t>Survey Period: March 17 – April 3, </a:t>
            </a:r>
            <a:r>
              <a:rPr lang="en-US" dirty="0" smtClean="0"/>
              <a:t>2020</a:t>
            </a:r>
          </a:p>
          <a:p>
            <a:pPr>
              <a:lnSpc>
                <a:spcPct val="110000"/>
              </a:lnSpc>
              <a:spcBef>
                <a:spcPts val="600"/>
              </a:spcBef>
            </a:pPr>
            <a:r>
              <a:rPr lang="en-US" dirty="0" smtClean="0"/>
              <a:t>965 </a:t>
            </a:r>
            <a:r>
              <a:rPr lang="en-US" dirty="0"/>
              <a:t>academics, staff, and county-paid employees </a:t>
            </a:r>
            <a:r>
              <a:rPr lang="en-US" dirty="0" smtClean="0"/>
              <a:t>invited; 708 responded </a:t>
            </a:r>
            <a:endParaRPr lang="en-US" dirty="0"/>
          </a:p>
          <a:p>
            <a:pPr>
              <a:lnSpc>
                <a:spcPct val="110000"/>
              </a:lnSpc>
              <a:spcBef>
                <a:spcPts val="600"/>
              </a:spcBef>
            </a:pPr>
            <a:r>
              <a:rPr lang="en-US" dirty="0"/>
              <a:t>73% </a:t>
            </a:r>
            <a:r>
              <a:rPr lang="en-US" dirty="0" smtClean="0"/>
              <a:t>response rate </a:t>
            </a:r>
          </a:p>
          <a:p>
            <a:pPr>
              <a:lnSpc>
                <a:spcPct val="110000"/>
              </a:lnSpc>
              <a:spcBef>
                <a:spcPts val="600"/>
              </a:spcBef>
            </a:pPr>
            <a:r>
              <a:rPr lang="en-US" dirty="0" smtClean="0"/>
              <a:t>74% say </a:t>
            </a:r>
            <a:r>
              <a:rPr lang="en-US" dirty="0"/>
              <a:t>they are “satisfied” or “extremely satisfied”</a:t>
            </a:r>
          </a:p>
          <a:p>
            <a:pPr>
              <a:lnSpc>
                <a:spcPct val="110000"/>
              </a:lnSpc>
              <a:spcBef>
                <a:spcPts val="600"/>
              </a:spcBef>
            </a:pPr>
            <a:endParaRPr lang="en-US" dirty="0" smtClean="0"/>
          </a:p>
          <a:p>
            <a:pPr>
              <a:lnSpc>
                <a:spcPct val="130000"/>
              </a:lnSpc>
              <a:spcBef>
                <a:spcPts val="600"/>
              </a:spcBef>
            </a:pPr>
            <a:endParaRPr lang="en-US" dirty="0"/>
          </a:p>
        </p:txBody>
      </p:sp>
      <p:pic>
        <p:nvPicPr>
          <p:cNvPr id="7" name="Picture 6">
            <a:extLst>
              <a:ext uri="{FF2B5EF4-FFF2-40B4-BE49-F238E27FC236}">
                <a16:creationId xmlns:a16="http://schemas.microsoft.com/office/drawing/2014/main" id="{41AC174E-9DFA-4925-B6A4-86193B30F626}"/>
              </a:ext>
            </a:extLst>
          </p:cNvPr>
          <p:cNvPicPr>
            <a:picLocks noChangeAspect="1"/>
          </p:cNvPicPr>
          <p:nvPr/>
        </p:nvPicPr>
        <p:blipFill rotWithShape="1">
          <a:blip r:embed="rId2"/>
          <a:srcRect t="8777" r="4440"/>
          <a:stretch/>
        </p:blipFill>
        <p:spPr>
          <a:xfrm>
            <a:off x="7439502" y="2656573"/>
            <a:ext cx="4620953" cy="3301463"/>
          </a:xfrm>
          <a:prstGeom prst="rect">
            <a:avLst/>
          </a:prstGeom>
        </p:spPr>
      </p:pic>
      <p:sp>
        <p:nvSpPr>
          <p:cNvPr id="3" name="TextBox 2"/>
          <p:cNvSpPr txBox="1"/>
          <p:nvPr/>
        </p:nvSpPr>
        <p:spPr>
          <a:xfrm>
            <a:off x="8133348" y="1825576"/>
            <a:ext cx="3440618" cy="830997"/>
          </a:xfrm>
          <a:prstGeom prst="rect">
            <a:avLst/>
          </a:prstGeom>
          <a:noFill/>
        </p:spPr>
        <p:txBody>
          <a:bodyPr wrap="square" rtlCol="0" anchor="b">
            <a:spAutoFit/>
          </a:bodyPr>
          <a:lstStyle/>
          <a:p>
            <a:r>
              <a:rPr lang="en-US" sz="2400" b="1" i="1" dirty="0" smtClean="0"/>
              <a:t>Overall I am a satisfied UC ANR employee</a:t>
            </a:r>
            <a:endParaRPr lang="en-US" sz="2400" b="1" i="1" dirty="0"/>
          </a:p>
        </p:txBody>
      </p:sp>
      <p:sp>
        <p:nvSpPr>
          <p:cNvPr id="10" name="Oval 9"/>
          <p:cNvSpPr/>
          <p:nvPr/>
        </p:nvSpPr>
        <p:spPr>
          <a:xfrm>
            <a:off x="9407277" y="2656573"/>
            <a:ext cx="2784723" cy="1383779"/>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6177776" y="3791415"/>
            <a:ext cx="2330604" cy="814039"/>
          </a:xfrm>
          <a:prstGeom prst="straightConnector1">
            <a:avLst/>
          </a:prstGeom>
          <a:ln w="22225">
            <a:solidFill>
              <a:schemeClr val="accent2">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072996" y="5218699"/>
            <a:ext cx="5634894" cy="1015663"/>
            <a:chOff x="2754" y="0"/>
            <a:chExt cx="5634894" cy="1015663"/>
          </a:xfrm>
        </p:grpSpPr>
        <p:sp>
          <p:nvSpPr>
            <p:cNvPr id="16" name="Rounded Rectangle 15"/>
            <p:cNvSpPr/>
            <p:nvPr/>
          </p:nvSpPr>
          <p:spPr>
            <a:xfrm>
              <a:off x="2754" y="0"/>
              <a:ext cx="5634894" cy="10156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txBox="1"/>
            <p:nvPr/>
          </p:nvSpPr>
          <p:spPr>
            <a:xfrm>
              <a:off x="32502" y="29748"/>
              <a:ext cx="5575398" cy="95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t>Setting the Baseline - </a:t>
              </a:r>
              <a:r>
                <a:rPr lang="en-US" sz="1900" kern="1200" dirty="0" smtClean="0"/>
                <a:t>2020 is inaugural </a:t>
              </a:r>
              <a:r>
                <a:rPr lang="en-US" sz="1900" kern="1200" dirty="0" err="1" smtClean="0"/>
                <a:t>ANR@Work</a:t>
              </a:r>
              <a:r>
                <a:rPr lang="en-US" sz="1900" kern="1200" dirty="0" smtClean="0"/>
                <a:t> survey. Commitment to repeat the survey annually for at least five years. </a:t>
              </a:r>
              <a:endParaRPr lang="en-US" sz="1900" kern="1200" dirty="0"/>
            </a:p>
          </p:txBody>
        </p:sp>
      </p:grpSp>
    </p:spTree>
    <p:extLst>
      <p:ext uri="{BB962C8B-B14F-4D97-AF65-F5344CB8AC3E}">
        <p14:creationId xmlns:p14="http://schemas.microsoft.com/office/powerpoint/2010/main" val="189859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89192"/>
            <a:ext cx="12192000" cy="5404164"/>
          </a:xfrm>
          <a:prstGeom prst="rect">
            <a:avLst/>
          </a:prstGeom>
        </p:spPr>
      </p:pic>
      <p:sp>
        <p:nvSpPr>
          <p:cNvPr id="3" name="Down Arrow 2"/>
          <p:cNvSpPr/>
          <p:nvPr/>
        </p:nvSpPr>
        <p:spPr>
          <a:xfrm>
            <a:off x="3017521" y="1576013"/>
            <a:ext cx="349135" cy="62345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Down Arrow 3"/>
          <p:cNvSpPr/>
          <p:nvPr/>
        </p:nvSpPr>
        <p:spPr>
          <a:xfrm>
            <a:off x="5390805" y="1583575"/>
            <a:ext cx="349135" cy="62345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Down Arrow 4"/>
          <p:cNvSpPr/>
          <p:nvPr/>
        </p:nvSpPr>
        <p:spPr>
          <a:xfrm rot="10800000">
            <a:off x="4195156" y="2421776"/>
            <a:ext cx="349135" cy="62345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Down Arrow 5"/>
          <p:cNvSpPr/>
          <p:nvPr/>
        </p:nvSpPr>
        <p:spPr>
          <a:xfrm rot="10800000">
            <a:off x="6217920" y="2421776"/>
            <a:ext cx="349135" cy="62345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TextBox 6"/>
          <p:cNvSpPr txBox="1"/>
          <p:nvPr/>
        </p:nvSpPr>
        <p:spPr>
          <a:xfrm>
            <a:off x="1762299" y="106247"/>
            <a:ext cx="2859578" cy="1477328"/>
          </a:xfrm>
          <a:prstGeom prst="rect">
            <a:avLst/>
          </a:prstGeom>
          <a:solidFill>
            <a:schemeClr val="bg1"/>
          </a:solidFill>
          <a:ln>
            <a:solidFill>
              <a:schemeClr val="accent2"/>
            </a:solidFill>
          </a:ln>
        </p:spPr>
        <p:txBody>
          <a:bodyPr wrap="square" rtlCol="0">
            <a:spAutoFit/>
          </a:bodyPr>
          <a:lstStyle/>
          <a:p>
            <a:pPr marL="285750" indent="-285750">
              <a:buFont typeface="Arial" panose="020B0604020202020204" pitchFamily="34" charset="0"/>
              <a:buChar char="•"/>
            </a:pPr>
            <a:r>
              <a:rPr lang="en-US" dirty="0">
                <a:latin typeface="+mj-lt"/>
              </a:rPr>
              <a:t>University overall </a:t>
            </a:r>
          </a:p>
          <a:p>
            <a:pPr marL="285750" indent="-285750">
              <a:buFont typeface="Arial" panose="020B0604020202020204" pitchFamily="34" charset="0"/>
              <a:buChar char="•"/>
            </a:pPr>
            <a:r>
              <a:rPr lang="en-US" dirty="0" smtClean="0">
                <a:latin typeface="+mj-lt"/>
              </a:rPr>
              <a:t>Supervisor effectiveness</a:t>
            </a:r>
          </a:p>
          <a:p>
            <a:pPr marL="285750" indent="-285750">
              <a:buFont typeface="Arial" panose="020B0604020202020204" pitchFamily="34" charset="0"/>
              <a:buChar char="•"/>
            </a:pPr>
            <a:r>
              <a:rPr lang="en-US" dirty="0" smtClean="0">
                <a:latin typeface="+mj-lt"/>
              </a:rPr>
              <a:t>Department effectiveness</a:t>
            </a:r>
          </a:p>
          <a:p>
            <a:pPr marL="285750" indent="-285750">
              <a:buFont typeface="Arial" panose="020B0604020202020204" pitchFamily="34" charset="0"/>
              <a:buChar char="•"/>
            </a:pPr>
            <a:r>
              <a:rPr lang="en-US" dirty="0" smtClean="0">
                <a:latin typeface="+mj-lt"/>
              </a:rPr>
              <a:t>Employee success</a:t>
            </a:r>
          </a:p>
          <a:p>
            <a:pPr marL="285750" indent="-285750">
              <a:buFont typeface="Arial" panose="020B0604020202020204" pitchFamily="34" charset="0"/>
              <a:buChar char="•"/>
            </a:pPr>
            <a:r>
              <a:rPr lang="en-US" dirty="0" smtClean="0">
                <a:latin typeface="+mj-lt"/>
              </a:rPr>
              <a:t>Diversity and climate</a:t>
            </a:r>
            <a:endParaRPr lang="en-US" dirty="0">
              <a:latin typeface="+mj-lt"/>
            </a:endParaRPr>
          </a:p>
        </p:txBody>
      </p:sp>
      <p:sp>
        <p:nvSpPr>
          <p:cNvPr id="8" name="TextBox 7"/>
          <p:cNvSpPr txBox="1"/>
          <p:nvPr/>
        </p:nvSpPr>
        <p:spPr>
          <a:xfrm>
            <a:off x="4846323" y="383246"/>
            <a:ext cx="1787235" cy="1200329"/>
          </a:xfrm>
          <a:prstGeom prst="rect">
            <a:avLst/>
          </a:prstGeom>
          <a:solidFill>
            <a:schemeClr val="bg1"/>
          </a:solidFill>
          <a:ln>
            <a:solidFill>
              <a:schemeClr val="accent2"/>
            </a:solidFill>
          </a:ln>
        </p:spPr>
        <p:txBody>
          <a:bodyPr wrap="square" rtlCol="0">
            <a:spAutoFit/>
          </a:bodyPr>
          <a:lstStyle/>
          <a:p>
            <a:pPr marL="285750" indent="-285750">
              <a:buFont typeface="Arial" panose="020B0604020202020204" pitchFamily="34" charset="0"/>
              <a:buChar char="•"/>
            </a:pPr>
            <a:r>
              <a:rPr lang="en-US" dirty="0" smtClean="0">
                <a:latin typeface="+mj-lt"/>
              </a:rPr>
              <a:t>Civility</a:t>
            </a:r>
          </a:p>
          <a:p>
            <a:pPr marL="285750" indent="-285750">
              <a:buFont typeface="Arial" panose="020B0604020202020204" pitchFamily="34" charset="0"/>
              <a:buChar char="•"/>
            </a:pPr>
            <a:r>
              <a:rPr lang="en-US" dirty="0" smtClean="0">
                <a:latin typeface="+mj-lt"/>
              </a:rPr>
              <a:t>Ostracism </a:t>
            </a:r>
          </a:p>
          <a:p>
            <a:pPr marL="285750" indent="-285750">
              <a:buFont typeface="Arial" panose="020B0604020202020204" pitchFamily="34" charset="0"/>
              <a:buChar char="•"/>
            </a:pPr>
            <a:r>
              <a:rPr lang="en-US" dirty="0" smtClean="0">
                <a:latin typeface="+mj-lt"/>
              </a:rPr>
              <a:t>Gender </a:t>
            </a:r>
          </a:p>
          <a:p>
            <a:pPr marL="285750" indent="-285750">
              <a:buFont typeface="Arial" panose="020B0604020202020204" pitchFamily="34" charset="0"/>
              <a:buChar char="•"/>
            </a:pPr>
            <a:r>
              <a:rPr lang="en-US" dirty="0" smtClean="0">
                <a:latin typeface="+mj-lt"/>
              </a:rPr>
              <a:t>Race/Ethnicity</a:t>
            </a:r>
            <a:endParaRPr lang="en-US" dirty="0">
              <a:latin typeface="+mj-lt"/>
            </a:endParaRPr>
          </a:p>
        </p:txBody>
      </p:sp>
      <p:sp>
        <p:nvSpPr>
          <p:cNvPr id="9" name="TextBox 8"/>
          <p:cNvSpPr txBox="1"/>
          <p:nvPr/>
        </p:nvSpPr>
        <p:spPr>
          <a:xfrm>
            <a:off x="2705794" y="3052610"/>
            <a:ext cx="2373282" cy="2031325"/>
          </a:xfrm>
          <a:prstGeom prst="rect">
            <a:avLst/>
          </a:prstGeom>
          <a:solidFill>
            <a:schemeClr val="bg1"/>
          </a:solidFill>
          <a:ln>
            <a:solidFill>
              <a:schemeClr val="accent2"/>
            </a:solidFill>
          </a:ln>
        </p:spPr>
        <p:txBody>
          <a:bodyPr wrap="square" rtlCol="0">
            <a:spAutoFit/>
          </a:bodyPr>
          <a:lstStyle/>
          <a:p>
            <a:pPr marL="285750" indent="-285750">
              <a:buFont typeface="Arial" panose="020B0604020202020204" pitchFamily="34" charset="0"/>
              <a:buChar char="•"/>
            </a:pPr>
            <a:r>
              <a:rPr lang="en-US" dirty="0">
                <a:latin typeface="+mj-lt"/>
              </a:rPr>
              <a:t>Y</a:t>
            </a:r>
            <a:r>
              <a:rPr lang="en-US" dirty="0" smtClean="0">
                <a:latin typeface="+mj-lt"/>
              </a:rPr>
              <a:t>ears </a:t>
            </a:r>
            <a:r>
              <a:rPr lang="en-US" dirty="0">
                <a:latin typeface="+mj-lt"/>
              </a:rPr>
              <a:t>of </a:t>
            </a:r>
            <a:r>
              <a:rPr lang="en-US" dirty="0" smtClean="0">
                <a:latin typeface="+mj-lt"/>
              </a:rPr>
              <a:t>service</a:t>
            </a:r>
          </a:p>
          <a:p>
            <a:pPr marL="285750" indent="-285750">
              <a:buFont typeface="Arial" panose="020B0604020202020204" pitchFamily="34" charset="0"/>
              <a:buChar char="•"/>
            </a:pPr>
            <a:r>
              <a:rPr lang="en-US" dirty="0" smtClean="0">
                <a:latin typeface="+mj-lt"/>
              </a:rPr>
              <a:t>Race/Ethnicity </a:t>
            </a:r>
          </a:p>
          <a:p>
            <a:pPr marL="285750" indent="-285750">
              <a:buFont typeface="Arial" panose="020B0604020202020204" pitchFamily="34" charset="0"/>
              <a:buChar char="•"/>
            </a:pPr>
            <a:r>
              <a:rPr lang="en-US" dirty="0" smtClean="0">
                <a:latin typeface="+mj-lt"/>
              </a:rPr>
              <a:t>Gender </a:t>
            </a:r>
            <a:r>
              <a:rPr lang="en-US" dirty="0">
                <a:latin typeface="+mj-lt"/>
              </a:rPr>
              <a:t>identity </a:t>
            </a:r>
          </a:p>
          <a:p>
            <a:pPr marL="285750" indent="-285750">
              <a:buFont typeface="Arial" panose="020B0604020202020204" pitchFamily="34" charset="0"/>
              <a:buChar char="•"/>
            </a:pPr>
            <a:r>
              <a:rPr lang="en-US" dirty="0" smtClean="0">
                <a:latin typeface="+mj-lt"/>
              </a:rPr>
              <a:t>Sexual </a:t>
            </a:r>
            <a:r>
              <a:rPr lang="en-US" dirty="0">
                <a:latin typeface="+mj-lt"/>
              </a:rPr>
              <a:t>orientation </a:t>
            </a:r>
          </a:p>
          <a:p>
            <a:pPr marL="285750" indent="-285750">
              <a:buFont typeface="Arial" panose="020B0604020202020204" pitchFamily="34" charset="0"/>
              <a:buChar char="•"/>
            </a:pPr>
            <a:r>
              <a:rPr lang="en-US" dirty="0" smtClean="0">
                <a:latin typeface="+mj-lt"/>
              </a:rPr>
              <a:t>Veteran </a:t>
            </a:r>
            <a:r>
              <a:rPr lang="en-US" dirty="0">
                <a:latin typeface="+mj-lt"/>
              </a:rPr>
              <a:t>status </a:t>
            </a:r>
          </a:p>
          <a:p>
            <a:pPr marL="285750" indent="-285750">
              <a:buFont typeface="Arial" panose="020B0604020202020204" pitchFamily="34" charset="0"/>
              <a:buChar char="•"/>
            </a:pPr>
            <a:r>
              <a:rPr lang="en-US" dirty="0" smtClean="0">
                <a:latin typeface="+mj-lt"/>
              </a:rPr>
              <a:t>Physical </a:t>
            </a:r>
            <a:r>
              <a:rPr lang="en-US" dirty="0">
                <a:latin typeface="+mj-lt"/>
              </a:rPr>
              <a:t>and mental disability</a:t>
            </a:r>
          </a:p>
        </p:txBody>
      </p:sp>
      <p:sp>
        <p:nvSpPr>
          <p:cNvPr id="10" name="TextBox 9"/>
          <p:cNvSpPr txBox="1"/>
          <p:nvPr/>
        </p:nvSpPr>
        <p:spPr>
          <a:xfrm>
            <a:off x="5498870" y="2968799"/>
            <a:ext cx="1733204" cy="1200329"/>
          </a:xfrm>
          <a:prstGeom prst="rect">
            <a:avLst/>
          </a:prstGeom>
          <a:solidFill>
            <a:schemeClr val="bg1"/>
          </a:solidFill>
          <a:ln>
            <a:solidFill>
              <a:schemeClr val="accent2"/>
            </a:solidFill>
          </a:ln>
        </p:spPr>
        <p:txBody>
          <a:bodyPr wrap="square" rtlCol="0">
            <a:spAutoFit/>
          </a:bodyPr>
          <a:lstStyle/>
          <a:p>
            <a:pPr marL="285750" indent="-285750">
              <a:buFont typeface="Arial" panose="020B0604020202020204" pitchFamily="34" charset="0"/>
              <a:buChar char="•"/>
            </a:pPr>
            <a:r>
              <a:rPr lang="en-US" dirty="0">
                <a:latin typeface="+mj-lt"/>
              </a:rPr>
              <a:t>Open-ended </a:t>
            </a:r>
            <a:r>
              <a:rPr lang="en-US" dirty="0" smtClean="0">
                <a:latin typeface="+mj-lt"/>
              </a:rPr>
              <a:t>comments</a:t>
            </a:r>
          </a:p>
          <a:p>
            <a:pPr marL="285750" indent="-285750">
              <a:buFont typeface="Arial" panose="020B0604020202020204" pitchFamily="34" charset="0"/>
              <a:buChar char="•"/>
            </a:pPr>
            <a:r>
              <a:rPr lang="en-US" dirty="0" smtClean="0">
                <a:latin typeface="+mj-lt"/>
              </a:rPr>
              <a:t>Recognize </a:t>
            </a:r>
            <a:r>
              <a:rPr lang="en-US" dirty="0">
                <a:latin typeface="+mj-lt"/>
              </a:rPr>
              <a:t>a colleague</a:t>
            </a:r>
          </a:p>
        </p:txBody>
      </p:sp>
      <p:sp>
        <p:nvSpPr>
          <p:cNvPr id="11" name="Slide Number Placeholder 10"/>
          <p:cNvSpPr>
            <a:spLocks noGrp="1"/>
          </p:cNvSpPr>
          <p:nvPr>
            <p:ph type="sldNum" sz="quarter" idx="12"/>
          </p:nvPr>
        </p:nvSpPr>
        <p:spPr/>
        <p:txBody>
          <a:bodyPr/>
          <a:lstStyle/>
          <a:p>
            <a:fld id="{04B29F84-F9A2-49E2-8B07-278E80077106}" type="slidenum">
              <a:rPr lang="en-US" smtClean="0"/>
              <a:t>7</a:t>
            </a:fld>
            <a:endParaRPr lang="en-US" dirty="0"/>
          </a:p>
        </p:txBody>
      </p:sp>
    </p:spTree>
    <p:extLst>
      <p:ext uri="{BB962C8B-B14F-4D97-AF65-F5344CB8AC3E}">
        <p14:creationId xmlns:p14="http://schemas.microsoft.com/office/powerpoint/2010/main" val="97927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err="1"/>
              <a:t>ANR@Work</a:t>
            </a:r>
            <a:r>
              <a:rPr lang="en-US" dirty="0"/>
              <a:t> </a:t>
            </a:r>
            <a:r>
              <a:rPr lang="en-US" dirty="0" smtClean="0"/>
              <a:t>Survey – Dimension Mean Scores</a:t>
            </a:r>
            <a:endParaRPr lang="en-US" dirty="0"/>
          </a:p>
        </p:txBody>
      </p:sp>
      <p:cxnSp>
        <p:nvCxnSpPr>
          <p:cNvPr id="11" name="Straight Arrow Connector 10"/>
          <p:cNvCxnSpPr/>
          <p:nvPr/>
        </p:nvCxnSpPr>
        <p:spPr>
          <a:xfrm flipV="1">
            <a:off x="6177776" y="3791415"/>
            <a:ext cx="2330604" cy="814039"/>
          </a:xfrm>
          <a:prstGeom prst="straightConnector1">
            <a:avLst/>
          </a:prstGeom>
          <a:ln w="22225">
            <a:solidFill>
              <a:schemeClr val="accent2">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552207" y="2236643"/>
            <a:ext cx="11446771" cy="3413386"/>
          </a:xfrm>
          <a:prstGeom prst="rect">
            <a:avLst/>
          </a:prstGeom>
        </p:spPr>
      </p:pic>
    </p:spTree>
    <p:extLst>
      <p:ext uri="{BB962C8B-B14F-4D97-AF65-F5344CB8AC3E}">
        <p14:creationId xmlns:p14="http://schemas.microsoft.com/office/powerpoint/2010/main" val="109661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827" y="107430"/>
            <a:ext cx="10515600" cy="1325563"/>
          </a:xfrm>
        </p:spPr>
        <p:txBody>
          <a:bodyPr/>
          <a:lstStyle/>
          <a:p>
            <a:pPr algn="ctr"/>
            <a:r>
              <a:rPr lang="en-US" dirty="0"/>
              <a:t>What is the “Employee Net Promoter Score?” (eNPS)</a:t>
            </a:r>
          </a:p>
        </p:txBody>
      </p:sp>
      <p:graphicFrame>
        <p:nvGraphicFramePr>
          <p:cNvPr id="3" name="Content Placeholder 5"/>
          <p:cNvGraphicFramePr>
            <a:graphicFrameLocks/>
          </p:cNvGraphicFramePr>
          <p:nvPr>
            <p:extLst/>
          </p:nvPr>
        </p:nvGraphicFramePr>
        <p:xfrm>
          <a:off x="1777043" y="1825625"/>
          <a:ext cx="8655168" cy="4339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4940060" y="2858220"/>
            <a:ext cx="2076091" cy="216235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eNPS</a:t>
            </a:r>
          </a:p>
        </p:txBody>
      </p:sp>
      <p:sp>
        <p:nvSpPr>
          <p:cNvPr id="5" name="Slide Number Placeholder 4"/>
          <p:cNvSpPr>
            <a:spLocks noGrp="1"/>
          </p:cNvSpPr>
          <p:nvPr>
            <p:ph type="sldNum" sz="quarter" idx="12"/>
          </p:nvPr>
        </p:nvSpPr>
        <p:spPr/>
        <p:txBody>
          <a:bodyPr/>
          <a:lstStyle/>
          <a:p>
            <a:fld id="{04B29F84-F9A2-49E2-8B07-278E80077106}" type="slidenum">
              <a:rPr lang="en-US" smtClean="0"/>
              <a:t>9</a:t>
            </a:fld>
            <a:endParaRPr lang="en-US" dirty="0"/>
          </a:p>
        </p:txBody>
      </p:sp>
    </p:spTree>
    <p:extLst>
      <p:ext uri="{BB962C8B-B14F-4D97-AF65-F5344CB8AC3E}">
        <p14:creationId xmlns:p14="http://schemas.microsoft.com/office/powerpoint/2010/main" val="418037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 ANR PowerPoint template" id="{E3ABC6F1-FE44-E24C-9BA6-BC71FB632616}" vid="{E1EBF3C3-83B3-6446-BF48-EE02E5781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2118</TotalTime>
  <Words>1548</Words>
  <Application>Microsoft Office PowerPoint</Application>
  <PresentationFormat>Widescreen</PresentationFormat>
  <Paragraphs>280</Paragraphs>
  <Slides>30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Courier New</vt:lpstr>
      <vt:lpstr>Courier New,monospace</vt:lpstr>
      <vt:lpstr>Helvetica Neue</vt:lpstr>
      <vt:lpstr>Wingdings</vt:lpstr>
      <vt:lpstr>Office Theme</vt:lpstr>
      <vt:lpstr>Town Hall</vt:lpstr>
      <vt:lpstr>Vision &amp; News</vt:lpstr>
      <vt:lpstr>Leadership Updates</vt:lpstr>
      <vt:lpstr>   2020 ANR@Work Survey</vt:lpstr>
      <vt:lpstr>Download 2020 ANR@Work Survey Results</vt:lpstr>
      <vt:lpstr>ANR@Work Survey Overview</vt:lpstr>
      <vt:lpstr>PowerPoint Presentation</vt:lpstr>
      <vt:lpstr>ANR@Work Survey – Dimension Mean Scores</vt:lpstr>
      <vt:lpstr>What is the “Employee Net Promoter Score?” (eNPS)</vt:lpstr>
      <vt:lpstr>A profile of UC ANR’s promoters/detractors and engaged/disengaged workforce </vt:lpstr>
      <vt:lpstr>Influential Strengths &amp; Primary Opportunities </vt:lpstr>
      <vt:lpstr>Influential Strengths &amp; Primary Opportunities </vt:lpstr>
      <vt:lpstr>What is UC ANR doing with the survey results? </vt:lpstr>
      <vt:lpstr>DEI Analysis of ANR@Work Survey Results</vt:lpstr>
      <vt:lpstr>Background</vt:lpstr>
      <vt:lpstr>Purpose</vt:lpstr>
      <vt:lpstr>Methods</vt:lpstr>
      <vt:lpstr>Methods</vt:lpstr>
      <vt:lpstr>Results</vt:lpstr>
      <vt:lpstr>Preliminary Results – Work Satisfaction</vt:lpstr>
      <vt:lpstr>Preliminary Results – Work Satisfaction</vt:lpstr>
      <vt:lpstr>Preliminary Results – Work Environment</vt:lpstr>
      <vt:lpstr>Preliminary Results – Work environment</vt:lpstr>
      <vt:lpstr>Preliminary Results – Conduct and Behavior</vt:lpstr>
      <vt:lpstr>Preliminary Results – Decline to State</vt:lpstr>
      <vt:lpstr>More on Declining to State</vt:lpstr>
      <vt:lpstr>Next Steps</vt:lpstr>
      <vt:lpstr>Get Involved</vt:lpstr>
      <vt:lpstr>Discussion/comments</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title slide. This slide works well for long titles</dc:title>
  <dc:creator>Sandra J Osterman</dc:creator>
  <cp:lastModifiedBy>jmkalika</cp:lastModifiedBy>
  <cp:revision>30</cp:revision>
  <dcterms:created xsi:type="dcterms:W3CDTF">2019-09-30T22:39:57Z</dcterms:created>
  <dcterms:modified xsi:type="dcterms:W3CDTF">2020-08-24T16:28:37Z</dcterms:modified>
</cp:coreProperties>
</file>