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323" r:id="rId3"/>
    <p:sldId id="564" r:id="rId4"/>
    <p:sldId id="405" r:id="rId5"/>
    <p:sldId id="406" r:id="rId6"/>
    <p:sldId id="581" r:id="rId7"/>
    <p:sldId id="625" r:id="rId8"/>
    <p:sldId id="629" r:id="rId9"/>
    <p:sldId id="630" r:id="rId10"/>
    <p:sldId id="631" r:id="rId11"/>
    <p:sldId id="632" r:id="rId12"/>
    <p:sldId id="633" r:id="rId13"/>
    <p:sldId id="535" r:id="rId14"/>
    <p:sldId id="330" r:id="rId15"/>
    <p:sldId id="604" r:id="rId16"/>
    <p:sldId id="605" r:id="rId17"/>
    <p:sldId id="606" r:id="rId18"/>
    <p:sldId id="607" r:id="rId19"/>
    <p:sldId id="616" r:id="rId20"/>
    <p:sldId id="617" r:id="rId21"/>
    <p:sldId id="618" r:id="rId22"/>
    <p:sldId id="634" r:id="rId23"/>
    <p:sldId id="635" r:id="rId24"/>
    <p:sldId id="592" r:id="rId25"/>
    <p:sldId id="608" r:id="rId26"/>
    <p:sldId id="609" r:id="rId27"/>
    <p:sldId id="620" r:id="rId28"/>
    <p:sldId id="610" r:id="rId29"/>
    <p:sldId id="619" r:id="rId30"/>
    <p:sldId id="621" r:id="rId31"/>
    <p:sldId id="636" r:id="rId32"/>
    <p:sldId id="603" r:id="rId33"/>
    <p:sldId id="611" r:id="rId34"/>
    <p:sldId id="612" r:id="rId35"/>
    <p:sldId id="613" r:id="rId36"/>
    <p:sldId id="623" r:id="rId37"/>
    <p:sldId id="622" r:id="rId38"/>
    <p:sldId id="594" r:id="rId39"/>
    <p:sldId id="593" r:id="rId40"/>
    <p:sldId id="624" r:id="rId41"/>
    <p:sldId id="510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(Maru) E Fernandez Terrasa" initials="M(EFT" lastIdx="2" clrIdx="0">
    <p:extLst>
      <p:ext uri="{19B8F6BF-5375-455C-9EA6-DF929625EA0E}">
        <p15:presenceInfo xmlns:p15="http://schemas.microsoft.com/office/powerpoint/2012/main" userId="S-1-5-21-3516884288-2819916808-3028616173-96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24C"/>
    <a:srgbClr val="005A9E"/>
    <a:srgbClr val="FBB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40280E-9AA3-484F-A058-312163E8EC4A}"/>
              </a:ext>
            </a:extLst>
          </p:cNvPr>
          <p:cNvSpPr/>
          <p:nvPr userDrawn="1"/>
        </p:nvSpPr>
        <p:spPr>
          <a:xfrm>
            <a:off x="8562110" y="6174350"/>
            <a:ext cx="3629890" cy="68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2650-545A-7045-9C38-BC4EE4FD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6240869"/>
            <a:ext cx="2939143" cy="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13635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8472587" y="6230394"/>
            <a:ext cx="3114076" cy="62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6"/>
            <a:ext cx="5120871" cy="320980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8556012" y="6272865"/>
            <a:ext cx="3024554" cy="53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462CB-6DB5-CA46-B0C3-8D9C22292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6" y="5439473"/>
            <a:ext cx="3790108" cy="525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8456" y="6025922"/>
            <a:ext cx="12348905" cy="9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8636000" y="6233886"/>
            <a:ext cx="2830286" cy="487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85682"/>
            <a:ext cx="2520397" cy="33532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85682"/>
            <a:ext cx="2592690" cy="335324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219075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21907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8" y="-50756"/>
            <a:ext cx="12282233" cy="690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3E1F-7B6F-1646-B58A-05E4D8F05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92" y="6281355"/>
            <a:ext cx="2836808" cy="3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7" y="-50755"/>
            <a:ext cx="12282232" cy="655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36357"/>
            <a:ext cx="10515600" cy="1325563"/>
          </a:xfrm>
          <a:noFill/>
        </p:spPr>
        <p:txBody>
          <a:bodyPr>
            <a:normAutofit/>
          </a:bodyPr>
          <a:lstStyle>
            <a:lvl1pPr>
              <a:defRPr sz="4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4E-9A6B-4D28-A7B9-972D816465A9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C1895-5776-6841-8BF3-522F008E38F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5" y="6311900"/>
            <a:ext cx="263274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79" r:id="rId5"/>
    <p:sldLayoutId id="2147483652" r:id="rId6"/>
    <p:sldLayoutId id="2147483653" r:id="rId7"/>
    <p:sldLayoutId id="2147483654" r:id="rId8"/>
    <p:sldLayoutId id="2147483676" r:id="rId9"/>
    <p:sldLayoutId id="2147483675" r:id="rId10"/>
    <p:sldLayoutId id="2147483677" r:id="rId11"/>
    <p:sldLayoutId id="2147483678" r:id="rId12"/>
    <p:sldLayoutId id="2147483655" r:id="rId13"/>
    <p:sldLayoutId id="2147483656" r:id="rId14"/>
    <p:sldLayoutId id="2147483669" r:id="rId15"/>
    <p:sldLayoutId id="2147483670" r:id="rId16"/>
    <p:sldLayoutId id="2147483668" r:id="rId17"/>
    <p:sldLayoutId id="2147483671" r:id="rId18"/>
    <p:sldLayoutId id="2147483657" r:id="rId19"/>
    <p:sldLayoutId id="2147483663" r:id="rId20"/>
    <p:sldLayoutId id="2147483664" r:id="rId21"/>
    <p:sldLayoutId id="2147483665" r:id="rId22"/>
    <p:sldLayoutId id="21474836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Workflow Automation Application Training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F5575-47FE-8F41-88EB-DBBF04A2B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361380"/>
            <a:ext cx="3649910" cy="6604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n-lt"/>
              </a:rPr>
              <a:t>Presented by ANR Business Operations Center, Maru Fernandez and Janene Iorga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04AADE-5565-7D47-94AA-541EF2D8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177877"/>
            <a:ext cx="2859088" cy="53181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Thursday, August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BB373-8094-451B-903E-10972EC3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75" y="1905829"/>
            <a:ext cx="41052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8154" y="1537936"/>
            <a:ext cx="7311044" cy="35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2BDC3-2ECB-4743-8F76-74980DBC72E3}"/>
              </a:ext>
            </a:extLst>
          </p:cNvPr>
          <p:cNvSpPr/>
          <p:nvPr/>
        </p:nvSpPr>
        <p:spPr>
          <a:xfrm>
            <a:off x="5982842" y="2493984"/>
            <a:ext cx="2342322" cy="140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29519-3CA6-4B5C-B01D-86326FF85498}"/>
              </a:ext>
            </a:extLst>
          </p:cNvPr>
          <p:cNvSpPr/>
          <p:nvPr/>
        </p:nvSpPr>
        <p:spPr>
          <a:xfrm>
            <a:off x="2386642" y="5513606"/>
            <a:ext cx="520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To be Claimed: is applicable to forms that are programmed to route to groups</a:t>
            </a:r>
          </a:p>
        </p:txBody>
      </p:sp>
    </p:spTree>
    <p:extLst>
      <p:ext uri="{BB962C8B-B14F-4D97-AF65-F5344CB8AC3E}">
        <p14:creationId xmlns:p14="http://schemas.microsoft.com/office/powerpoint/2010/main" val="159369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33664" y="1537936"/>
            <a:ext cx="7311044" cy="35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2BDC3-2ECB-4743-8F76-74980DBC72E3}"/>
              </a:ext>
            </a:extLst>
          </p:cNvPr>
          <p:cNvSpPr/>
          <p:nvPr/>
        </p:nvSpPr>
        <p:spPr>
          <a:xfrm>
            <a:off x="7438780" y="2476229"/>
            <a:ext cx="2342322" cy="140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AE33D-8F87-4638-ACB4-CD404FC56730}"/>
              </a:ext>
            </a:extLst>
          </p:cNvPr>
          <p:cNvSpPr/>
          <p:nvPr/>
        </p:nvSpPr>
        <p:spPr>
          <a:xfrm>
            <a:off x="2237092" y="5320064"/>
            <a:ext cx="5201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Rejected: displays forms where changes / additional information may be required and resubmitted.</a:t>
            </a:r>
          </a:p>
        </p:txBody>
      </p:sp>
    </p:spTree>
    <p:extLst>
      <p:ext uri="{BB962C8B-B14F-4D97-AF65-F5344CB8AC3E}">
        <p14:creationId xmlns:p14="http://schemas.microsoft.com/office/powerpoint/2010/main" val="229299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33664" y="1537936"/>
            <a:ext cx="7311044" cy="35190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0CC3525-0639-4F6F-A31B-8F9C425DD918}"/>
              </a:ext>
            </a:extLst>
          </p:cNvPr>
          <p:cNvSpPr/>
          <p:nvPr/>
        </p:nvSpPr>
        <p:spPr>
          <a:xfrm>
            <a:off x="1920783" y="3519501"/>
            <a:ext cx="7744922" cy="2269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1401C-D24E-4A4E-B756-737F2AACC880}"/>
              </a:ext>
            </a:extLst>
          </p:cNvPr>
          <p:cNvSpPr/>
          <p:nvPr/>
        </p:nvSpPr>
        <p:spPr>
          <a:xfrm>
            <a:off x="2173578" y="5984436"/>
            <a:ext cx="6118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Displaying Forms</a:t>
            </a:r>
          </a:p>
        </p:txBody>
      </p:sp>
    </p:spTree>
    <p:extLst>
      <p:ext uri="{BB962C8B-B14F-4D97-AF65-F5344CB8AC3E}">
        <p14:creationId xmlns:p14="http://schemas.microsoft.com/office/powerpoint/2010/main" val="239288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25" y="5453631"/>
            <a:ext cx="3875843" cy="918120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latin typeface="+mn-lt"/>
              </a:rPr>
              <a:t>Check Request Form</a:t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4583C-E8D9-4ADB-951E-7CA0FB7E3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28" y="200801"/>
            <a:ext cx="6268210" cy="4941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60A3B0-D3D0-4A5F-84AE-D686E726E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12" y="1589104"/>
            <a:ext cx="1828800" cy="3552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35ADB3-3677-4E38-8804-14C835A6B189}"/>
              </a:ext>
            </a:extLst>
          </p:cNvPr>
          <p:cNvSpPr txBox="1"/>
          <p:nvPr/>
        </p:nvSpPr>
        <p:spPr>
          <a:xfrm>
            <a:off x="1456809" y="3656006"/>
            <a:ext cx="131389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</a:rPr>
              <a:t>Funding Change Request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6307CA-2889-4D01-8B3B-8315996C4740}"/>
              </a:ext>
            </a:extLst>
          </p:cNvPr>
          <p:cNvSpPr/>
          <p:nvPr/>
        </p:nvSpPr>
        <p:spPr>
          <a:xfrm>
            <a:off x="0" y="309124"/>
            <a:ext cx="6096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the Dashboard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Forms (from the left side of the screen)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Department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Displays all forms under the department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AB9B33-2139-4051-817F-E023453BDA7E}"/>
              </a:ext>
            </a:extLst>
          </p:cNvPr>
          <p:cNvCxnSpPr/>
          <p:nvPr/>
        </p:nvCxnSpPr>
        <p:spPr>
          <a:xfrm flipH="1">
            <a:off x="2388093" y="1136342"/>
            <a:ext cx="1766657" cy="3107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6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 – Page 1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75843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Select Check Request Purpose:</a:t>
            </a:r>
          </a:p>
          <a:p>
            <a:pPr lvl="1"/>
            <a:r>
              <a:rPr lang="en-US" sz="2000" dirty="0">
                <a:latin typeface="+mn-lt"/>
              </a:rPr>
              <a:t>County Office Reimbursements or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Other</a:t>
            </a:r>
            <a:r>
              <a:rPr lang="en-US" sz="2000" dirty="0">
                <a:latin typeface="+mn-lt"/>
              </a:rPr>
              <a:t> (Utilities, Disposal, Communications, Metered Mail) </a:t>
            </a:r>
          </a:p>
          <a:p>
            <a:pPr lvl="1"/>
            <a:r>
              <a:rPr lang="en-US" sz="2000" dirty="0">
                <a:latin typeface="+mn-lt"/>
              </a:rPr>
              <a:t>Honorariums for non-employees</a:t>
            </a:r>
          </a:p>
          <a:p>
            <a:pPr lvl="1"/>
            <a:r>
              <a:rPr lang="en-US" sz="2000" dirty="0">
                <a:latin typeface="+mn-lt"/>
              </a:rPr>
              <a:t>Fellowship/Scholarship (includes Stipends)</a:t>
            </a:r>
          </a:p>
          <a:p>
            <a:pPr lvl="1"/>
            <a:r>
              <a:rPr lang="en-US" sz="2000" dirty="0">
                <a:latin typeface="+mn-lt"/>
              </a:rPr>
              <a:t>Entertainment Vendor Requests (includes Facility Use Agreements FUA)</a:t>
            </a: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All fields with red asterisk (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2000" dirty="0">
                <a:latin typeface="+mn-lt"/>
              </a:rPr>
              <a:t>) are mandatory</a:t>
            </a:r>
          </a:p>
          <a:p>
            <a:r>
              <a:rPr lang="en-US" sz="2000" dirty="0">
                <a:latin typeface="+mn-lt"/>
              </a:rPr>
              <a:t>Submitter Name is auto populated</a:t>
            </a:r>
          </a:p>
          <a:p>
            <a:r>
              <a:rPr lang="en-US" sz="2000" dirty="0">
                <a:latin typeface="+mn-lt"/>
              </a:rPr>
              <a:t>Identify your approver – the person that used to sign the paper form. Usually the County Director for UCCE or Director for SWP.</a:t>
            </a:r>
          </a:p>
          <a:p>
            <a:r>
              <a:rPr lang="en-US" sz="2000" dirty="0">
                <a:latin typeface="+mn-lt"/>
              </a:rPr>
              <a:t>If sponsored project – Enter the name of the Principal Investigator</a:t>
            </a:r>
          </a:p>
          <a:p>
            <a:r>
              <a:rPr lang="en-US" sz="2000" dirty="0">
                <a:latin typeface="+mn-lt"/>
              </a:rPr>
              <a:t>Vendor Email Field Missing – Please add on Page 2 “Special Instructions” field</a:t>
            </a:r>
          </a:p>
        </p:txBody>
      </p:sp>
    </p:spTree>
    <p:extLst>
      <p:ext uri="{BB962C8B-B14F-4D97-AF65-F5344CB8AC3E}">
        <p14:creationId xmlns:p14="http://schemas.microsoft.com/office/powerpoint/2010/main" val="119631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Form- Page 1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08B91-5B51-479E-801F-A65CDA491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15" y="1008880"/>
            <a:ext cx="9774315" cy="4039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404818-498B-4A0B-A67D-17C84FA9D2F5}"/>
              </a:ext>
            </a:extLst>
          </p:cNvPr>
          <p:cNvSpPr txBox="1"/>
          <p:nvPr/>
        </p:nvSpPr>
        <p:spPr>
          <a:xfrm>
            <a:off x="292963" y="5442012"/>
            <a:ext cx="152695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Form Pages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F03F96-2749-4EEB-B66B-1604A87D8298}"/>
              </a:ext>
            </a:extLst>
          </p:cNvPr>
          <p:cNvCxnSpPr/>
          <p:nvPr/>
        </p:nvCxnSpPr>
        <p:spPr>
          <a:xfrm flipV="1">
            <a:off x="363984" y="2654423"/>
            <a:ext cx="941033" cy="278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D08824-02E7-48DB-A17C-8B5927E4896C}"/>
              </a:ext>
            </a:extLst>
          </p:cNvPr>
          <p:cNvSpPr txBox="1"/>
          <p:nvPr/>
        </p:nvSpPr>
        <p:spPr>
          <a:xfrm>
            <a:off x="10790664" y="1914025"/>
            <a:ext cx="1238579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Form Routing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9A6B9E-4A6C-47CD-BAD3-A71BF64B4318}"/>
              </a:ext>
            </a:extLst>
          </p:cNvPr>
          <p:cNvCxnSpPr/>
          <p:nvPr/>
        </p:nvCxnSpPr>
        <p:spPr>
          <a:xfrm flipH="1" flipV="1">
            <a:off x="10395751" y="1846555"/>
            <a:ext cx="394913" cy="16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3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Form-Page 1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DD74EFF-10E5-45C1-9888-130918E7C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937" y="1862573"/>
            <a:ext cx="10515600" cy="3255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6BF6A-4EF1-48B8-96C4-7C92A36B0EF9}"/>
              </a:ext>
            </a:extLst>
          </p:cNvPr>
          <p:cNvSpPr txBox="1"/>
          <p:nvPr/>
        </p:nvSpPr>
        <p:spPr>
          <a:xfrm>
            <a:off x="133165" y="1740023"/>
            <a:ext cx="1198485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Pre-populated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F5EB00-A3C7-4E0E-B581-974E0173DB64}"/>
              </a:ext>
            </a:extLst>
          </p:cNvPr>
          <p:cNvCxnSpPr/>
          <p:nvPr/>
        </p:nvCxnSpPr>
        <p:spPr>
          <a:xfrm>
            <a:off x="1331650" y="1801298"/>
            <a:ext cx="248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E078DA-57B3-46EA-B4FD-52EFF9D740D8}"/>
              </a:ext>
            </a:extLst>
          </p:cNvPr>
          <p:cNvSpPr txBox="1"/>
          <p:nvPr/>
        </p:nvSpPr>
        <p:spPr>
          <a:xfrm>
            <a:off x="3959441" y="2911876"/>
            <a:ext cx="2707689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account to be used is an award, indicate Yes and enter the name of the PI.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44C656-B35A-4D4D-BA22-B248E242B1A4}"/>
              </a:ext>
            </a:extLst>
          </p:cNvPr>
          <p:cNvCxnSpPr/>
          <p:nvPr/>
        </p:nvCxnSpPr>
        <p:spPr>
          <a:xfrm flipH="1">
            <a:off x="3142695" y="3071674"/>
            <a:ext cx="798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8A2EFA-D47D-4F5A-B5B7-43DE8DF02452}"/>
              </a:ext>
            </a:extLst>
          </p:cNvPr>
          <p:cNvSpPr txBox="1"/>
          <p:nvPr/>
        </p:nvSpPr>
        <p:spPr>
          <a:xfrm>
            <a:off x="2752078" y="4057095"/>
            <a:ext cx="363993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fields will usually be NO. Are applicable for Honorarium use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FA20A5-AD49-44FB-9648-8AF81C9C4C5C}"/>
              </a:ext>
            </a:extLst>
          </p:cNvPr>
          <p:cNvCxnSpPr>
            <a:cxnSpLocks/>
          </p:cNvCxnSpPr>
          <p:nvPr/>
        </p:nvCxnSpPr>
        <p:spPr>
          <a:xfrm flipV="1">
            <a:off x="6392008" y="3932808"/>
            <a:ext cx="1074112" cy="27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CFBE15-A059-4231-8E2A-5D0EF443DDCD}"/>
              </a:ext>
            </a:extLst>
          </p:cNvPr>
          <p:cNvCxnSpPr/>
          <p:nvPr/>
        </p:nvCxnSpPr>
        <p:spPr>
          <a:xfrm flipH="1" flipV="1">
            <a:off x="2299317" y="3932808"/>
            <a:ext cx="452761" cy="27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904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Form-Page 2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FF101E6-A1CE-4F97-B582-BC83951EB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895" y="1550417"/>
            <a:ext cx="9716210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3B62D-7DA9-4C45-BA8A-ADA8CF71042A}"/>
              </a:ext>
            </a:extLst>
          </p:cNvPr>
          <p:cNvSpPr txBox="1"/>
          <p:nvPr/>
        </p:nvSpPr>
        <p:spPr>
          <a:xfrm>
            <a:off x="4039340" y="1899821"/>
            <a:ext cx="5184559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Other except when using for Honorarium or Fellowship/Scholarship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5AEF94-BA36-4BF5-B6D4-8016B8B8ADC5}"/>
              </a:ext>
            </a:extLst>
          </p:cNvPr>
          <p:cNvCxnSpPr/>
          <p:nvPr/>
        </p:nvCxnSpPr>
        <p:spPr>
          <a:xfrm flipH="1">
            <a:off x="2309134" y="2015231"/>
            <a:ext cx="15881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E55457-FC17-4B54-ACBA-EEADCBE706F7}"/>
              </a:ext>
            </a:extLst>
          </p:cNvPr>
          <p:cNvSpPr txBox="1"/>
          <p:nvPr/>
        </p:nvSpPr>
        <p:spPr>
          <a:xfrm>
            <a:off x="4521693" y="2695242"/>
            <a:ext cx="498925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what best describes the type of payment.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D7F53C-17DD-4F94-9899-D48633DD7941}"/>
              </a:ext>
            </a:extLst>
          </p:cNvPr>
          <p:cNvCxnSpPr/>
          <p:nvPr/>
        </p:nvCxnSpPr>
        <p:spPr>
          <a:xfrm flipH="1">
            <a:off x="2911876" y="2911876"/>
            <a:ext cx="1535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52EEF7-B193-4500-9C9E-507DC9B8867F}"/>
              </a:ext>
            </a:extLst>
          </p:cNvPr>
          <p:cNvSpPr txBox="1"/>
          <p:nvPr/>
        </p:nvSpPr>
        <p:spPr>
          <a:xfrm>
            <a:off x="3604333" y="3632312"/>
            <a:ext cx="7625919" cy="369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detailed purpose - if Honorarium, enter all event/lecture information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933CE1-F8BC-4FEB-8368-D28D547A89FF}"/>
              </a:ext>
            </a:extLst>
          </p:cNvPr>
          <p:cNvSpPr txBox="1"/>
          <p:nvPr/>
        </p:nvSpPr>
        <p:spPr>
          <a:xfrm>
            <a:off x="3931327" y="4163232"/>
            <a:ext cx="656207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vendor email here or any additional information as needed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A466B6-73AF-4AD8-9F35-3A4F571EF16A}"/>
              </a:ext>
            </a:extLst>
          </p:cNvPr>
          <p:cNvCxnSpPr/>
          <p:nvPr/>
        </p:nvCxnSpPr>
        <p:spPr>
          <a:xfrm flipH="1">
            <a:off x="2309134" y="4311849"/>
            <a:ext cx="1517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489B851-47BD-41B6-ABDF-0EB4C5E529F2}"/>
              </a:ext>
            </a:extLst>
          </p:cNvPr>
          <p:cNvSpPr txBox="1"/>
          <p:nvPr/>
        </p:nvSpPr>
        <p:spPr>
          <a:xfrm>
            <a:off x="328474" y="5440090"/>
            <a:ext cx="1322772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these to add lines of expenses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ABDA4F-7D91-428A-9F4B-D202310F3909}"/>
              </a:ext>
            </a:extLst>
          </p:cNvPr>
          <p:cNvCxnSpPr/>
          <p:nvPr/>
        </p:nvCxnSpPr>
        <p:spPr>
          <a:xfrm flipV="1">
            <a:off x="687081" y="5095783"/>
            <a:ext cx="751102" cy="21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FECCA85-0E9B-45D7-A2C2-6AC09B5968DD}"/>
              </a:ext>
            </a:extLst>
          </p:cNvPr>
          <p:cNvSpPr txBox="1"/>
          <p:nvPr/>
        </p:nvSpPr>
        <p:spPr>
          <a:xfrm>
            <a:off x="9135208" y="5017018"/>
            <a:ext cx="264648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Will total all expense lines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F8A9BD-6A5C-4BA5-BB86-2ACE1C7DDF0F}"/>
              </a:ext>
            </a:extLst>
          </p:cNvPr>
          <p:cNvCxnSpPr/>
          <p:nvPr/>
        </p:nvCxnSpPr>
        <p:spPr>
          <a:xfrm flipH="1">
            <a:off x="8078680" y="5158967"/>
            <a:ext cx="887767" cy="19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73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 – Page 3 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B58BE25-EA90-4670-B65F-4C97A1D5A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35" y="1651346"/>
            <a:ext cx="8572500" cy="3971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0164B0-DCBD-45C6-AE19-D86029C7A599}"/>
              </a:ext>
            </a:extLst>
          </p:cNvPr>
          <p:cNvSpPr txBox="1"/>
          <p:nvPr/>
        </p:nvSpPr>
        <p:spPr>
          <a:xfrm>
            <a:off x="7901126" y="2414726"/>
            <a:ext cx="2583402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page is used for Entertainment Vendor Check Requests. Leave blank if not applicable</a:t>
            </a:r>
          </a:p>
        </p:txBody>
      </p:sp>
    </p:spTree>
    <p:extLst>
      <p:ext uri="{BB962C8B-B14F-4D97-AF65-F5344CB8AC3E}">
        <p14:creationId xmlns:p14="http://schemas.microsoft.com/office/powerpoint/2010/main" val="181683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 – Page 4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5255A-5BDA-4386-8139-3B7388961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1700212"/>
            <a:ext cx="8524875" cy="3457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1CEA1-68A6-415D-857E-5E9EC0D665EE}"/>
              </a:ext>
            </a:extLst>
          </p:cNvPr>
          <p:cNvSpPr txBox="1"/>
          <p:nvPr/>
        </p:nvSpPr>
        <p:spPr>
          <a:xfrm>
            <a:off x="292963" y="2272683"/>
            <a:ext cx="2902998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account(s) to charge. Use plus circle to add more accounts.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F98423-9495-4B79-8DDE-3B4E50A5F8F0}"/>
              </a:ext>
            </a:extLst>
          </p:cNvPr>
          <p:cNvCxnSpPr/>
          <p:nvPr/>
        </p:nvCxnSpPr>
        <p:spPr>
          <a:xfrm>
            <a:off x="3195961" y="2547891"/>
            <a:ext cx="577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24F2EB-5077-4F2C-B934-A615CC638175}"/>
              </a:ext>
            </a:extLst>
          </p:cNvPr>
          <p:cNvSpPr txBox="1"/>
          <p:nvPr/>
        </p:nvSpPr>
        <p:spPr>
          <a:xfrm>
            <a:off x="8735627" y="2800423"/>
            <a:ext cx="308943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amount will add up all account lines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310D9D-9178-4104-97B0-916340A86862}"/>
              </a:ext>
            </a:extLst>
          </p:cNvPr>
          <p:cNvCxnSpPr/>
          <p:nvPr/>
        </p:nvCxnSpPr>
        <p:spPr>
          <a:xfrm flipH="1">
            <a:off x="8043169" y="2894120"/>
            <a:ext cx="523782" cy="301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63D6D6-48CE-4A89-9C1F-FDED6EA4F3C8}"/>
              </a:ext>
            </a:extLst>
          </p:cNvPr>
          <p:cNvSpPr txBox="1"/>
          <p:nvPr/>
        </p:nvSpPr>
        <p:spPr>
          <a:xfrm>
            <a:off x="292963" y="4074850"/>
            <a:ext cx="3604334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Always attach invoice and/or backup documentation.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C3A0F7-C55E-4E68-9C20-A11ED284B8E1}"/>
              </a:ext>
            </a:extLst>
          </p:cNvPr>
          <p:cNvCxnSpPr/>
          <p:nvPr/>
        </p:nvCxnSpPr>
        <p:spPr>
          <a:xfrm flipV="1">
            <a:off x="2565647" y="3797851"/>
            <a:ext cx="1331650" cy="134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6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Today’s 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Workflow Automation Application Details</a:t>
            </a:r>
          </a:p>
          <a:p>
            <a:r>
              <a:rPr lang="en-US" dirty="0">
                <a:latin typeface="+mn-lt"/>
              </a:rPr>
              <a:t>Implementation </a:t>
            </a:r>
          </a:p>
          <a:p>
            <a:r>
              <a:rPr lang="en-US" dirty="0">
                <a:latin typeface="+mn-lt"/>
              </a:rPr>
              <a:t>Dashboard</a:t>
            </a:r>
          </a:p>
          <a:p>
            <a:r>
              <a:rPr lang="en-US" dirty="0">
                <a:latin typeface="+mn-lt"/>
              </a:rPr>
              <a:t>Check Request Form</a:t>
            </a:r>
          </a:p>
          <a:p>
            <a:r>
              <a:rPr lang="en-US" dirty="0">
                <a:latin typeface="+mn-lt"/>
              </a:rPr>
              <a:t>Unauthorized Purchase Form</a:t>
            </a:r>
          </a:p>
          <a:p>
            <a:r>
              <a:rPr lang="en-US" dirty="0">
                <a:latin typeface="+mn-lt"/>
              </a:rPr>
              <a:t>Funding Change Request Form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17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 – Page 5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7B3F4-0EF6-47FE-A41B-4346BA79A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6" y="1509712"/>
            <a:ext cx="8696325" cy="3838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46D31-7032-4E54-8841-7CA91A77ECED}"/>
              </a:ext>
            </a:extLst>
          </p:cNvPr>
          <p:cNvSpPr txBox="1"/>
          <p:nvPr/>
        </p:nvSpPr>
        <p:spPr>
          <a:xfrm>
            <a:off x="9188387" y="2246050"/>
            <a:ext cx="2725445" cy="1477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page is used for Scholarships/Fellowships and Stipends. Please provide all pertinent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3432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Check Request Form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81" y="1514906"/>
            <a:ext cx="10515600" cy="488589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Ends at the BOC Processor (Teams 1 to 5) to process in KFS</a:t>
            </a:r>
          </a:p>
          <a:p>
            <a:r>
              <a:rPr lang="en-US" sz="2400" dirty="0">
                <a:latin typeface="+mn-lt"/>
              </a:rPr>
              <a:t>Ends with Payroll Assistant if Honorarium for an employee or fellowship for a student.</a:t>
            </a:r>
          </a:p>
          <a:p>
            <a:r>
              <a:rPr lang="en-US" sz="2400" dirty="0">
                <a:latin typeface="+mn-lt"/>
              </a:rPr>
              <a:t>Once form is submitted, no changes/edits can be made.</a:t>
            </a:r>
          </a:p>
          <a:p>
            <a:r>
              <a:rPr lang="en-US" sz="2400" dirty="0">
                <a:latin typeface="+mn-lt"/>
              </a:rPr>
              <a:t>Approvers can make changes and write notes when they approve/reject.</a:t>
            </a:r>
          </a:p>
          <a:p>
            <a:r>
              <a:rPr lang="en-US" sz="2400" dirty="0">
                <a:latin typeface="+mn-lt"/>
              </a:rPr>
              <a:t>Go to dashboard to see status of form and read notes or comments from approvers.</a:t>
            </a:r>
          </a:p>
          <a:p>
            <a:r>
              <a:rPr lang="en-US" sz="2400" dirty="0">
                <a:latin typeface="+mn-lt"/>
              </a:rPr>
              <a:t>Print to pdf as needed.</a:t>
            </a:r>
          </a:p>
          <a:p>
            <a:r>
              <a:rPr lang="en-US" sz="2400" dirty="0">
                <a:latin typeface="+mn-lt"/>
              </a:rPr>
              <a:t>BOC processor will include KFS Doc # in the notes – this would be your confirmation of task completed. </a:t>
            </a:r>
          </a:p>
        </p:txBody>
      </p:sp>
    </p:spTree>
    <p:extLst>
      <p:ext uri="{BB962C8B-B14F-4D97-AF65-F5344CB8AC3E}">
        <p14:creationId xmlns:p14="http://schemas.microsoft.com/office/powerpoint/2010/main" val="108949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Certify/Approve Check Request Form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8FCE7F4-75AB-461D-81C5-DD09C8D85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674" y="1596455"/>
            <a:ext cx="9534525" cy="4171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4DA74-0C6F-49A3-953E-BBC67FC1D073}"/>
              </a:ext>
            </a:extLst>
          </p:cNvPr>
          <p:cNvSpPr txBox="1"/>
          <p:nvPr/>
        </p:nvSpPr>
        <p:spPr>
          <a:xfrm>
            <a:off x="1331650" y="4847208"/>
            <a:ext cx="615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PI approval page in the case an award account is being used.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1F2AE-4D7E-406C-AC82-9715AFD69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991" y="5627056"/>
            <a:ext cx="1714500" cy="6286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04CC4F-5C1A-4006-9E53-16537614B0D8}"/>
              </a:ext>
            </a:extLst>
          </p:cNvPr>
          <p:cNvCxnSpPr/>
          <p:nvPr/>
        </p:nvCxnSpPr>
        <p:spPr>
          <a:xfrm>
            <a:off x="7812350" y="4935984"/>
            <a:ext cx="0" cy="83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43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Certify/Approve Check Request Form – Final Approvals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C5420-11BF-45DC-87B3-73802DD8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20" y="1696375"/>
            <a:ext cx="9505950" cy="396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AB1EB1-41CB-429A-A832-150D04A6B491}"/>
              </a:ext>
            </a:extLst>
          </p:cNvPr>
          <p:cNvSpPr txBox="1"/>
          <p:nvPr/>
        </p:nvSpPr>
        <p:spPr>
          <a:xfrm>
            <a:off x="346229" y="3677575"/>
            <a:ext cx="2015231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Director Approval and comments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354EC2-5D91-4CBF-974C-745987F02166}"/>
              </a:ext>
            </a:extLst>
          </p:cNvPr>
          <p:cNvCxnSpPr/>
          <p:nvPr/>
        </p:nvCxnSpPr>
        <p:spPr>
          <a:xfrm flipH="1">
            <a:off x="2077375" y="2689934"/>
            <a:ext cx="648070" cy="8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A196DA-ED27-45B5-B24F-1502F70C983C}"/>
              </a:ext>
            </a:extLst>
          </p:cNvPr>
          <p:cNvSpPr txBox="1"/>
          <p:nvPr/>
        </p:nvSpPr>
        <p:spPr>
          <a:xfrm>
            <a:off x="230820" y="5309004"/>
            <a:ext cx="2787588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BOC Processor approval means Check request was submitted in KFS, Doc# will appear in the comments.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707C0E-3820-419F-B68F-14B7DF1EAD1E}"/>
              </a:ext>
            </a:extLst>
          </p:cNvPr>
          <p:cNvCxnSpPr/>
          <p:nvPr/>
        </p:nvCxnSpPr>
        <p:spPr>
          <a:xfrm flipH="1">
            <a:off x="2077375" y="4323906"/>
            <a:ext cx="648070" cy="931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CBA433-6C0C-400C-807D-69FAD5C9C942}"/>
              </a:ext>
            </a:extLst>
          </p:cNvPr>
          <p:cNvSpPr txBox="1"/>
          <p:nvPr/>
        </p:nvSpPr>
        <p:spPr>
          <a:xfrm>
            <a:off x="10582183" y="3284738"/>
            <a:ext cx="1367161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 stamp Approvals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071F8B-3FF5-40A1-B8C0-C07A0D3A7FA1}"/>
              </a:ext>
            </a:extLst>
          </p:cNvPr>
          <p:cNvCxnSpPr/>
          <p:nvPr/>
        </p:nvCxnSpPr>
        <p:spPr>
          <a:xfrm flipH="1" flipV="1">
            <a:off x="9916357" y="3222594"/>
            <a:ext cx="577049" cy="206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B3F5EC-45CB-4152-99F5-7198377DB2C5}"/>
              </a:ext>
            </a:extLst>
          </p:cNvPr>
          <p:cNvCxnSpPr/>
          <p:nvPr/>
        </p:nvCxnSpPr>
        <p:spPr>
          <a:xfrm flipH="1">
            <a:off x="10114625" y="3868925"/>
            <a:ext cx="378781" cy="66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30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0" y="4447712"/>
            <a:ext cx="4568301" cy="1473693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latin typeface="+mn-lt"/>
              </a:rPr>
              <a:t>Unauthorized Purchases</a:t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 (Confirming Order)</a:t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27B80-8EAA-4FAF-89DA-41FBF72AC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43" y="163682"/>
            <a:ext cx="9153525" cy="3086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5B108-1E8A-406E-BF91-A54116BE5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50" y="363986"/>
            <a:ext cx="1828800" cy="35528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9ECAAB-C594-4DA9-9598-551BB49842D2}"/>
              </a:ext>
            </a:extLst>
          </p:cNvPr>
          <p:cNvCxnSpPr/>
          <p:nvPr/>
        </p:nvCxnSpPr>
        <p:spPr>
          <a:xfrm flipH="1" flipV="1">
            <a:off x="2077375" y="2272683"/>
            <a:ext cx="1411549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448DD12-18B1-4569-A732-301B6EC0A8A0}"/>
              </a:ext>
            </a:extLst>
          </p:cNvPr>
          <p:cNvSpPr/>
          <p:nvPr/>
        </p:nvSpPr>
        <p:spPr>
          <a:xfrm>
            <a:off x="5362113" y="3727027"/>
            <a:ext cx="6096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the Dashboard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Forms (from the left side of the screen)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Select Department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Displays all forms under the department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18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Purpose</a:t>
            </a:r>
          </a:p>
          <a:p>
            <a:pPr lvl="1"/>
            <a:r>
              <a:rPr lang="en-US" dirty="0">
                <a:latin typeface="+mn-lt"/>
              </a:rPr>
              <a:t>Purchase that did not follow UC Davis and UC ANR policy</a:t>
            </a:r>
          </a:p>
          <a:p>
            <a:pPr lvl="1"/>
            <a:r>
              <a:rPr lang="en-US" dirty="0">
                <a:latin typeface="+mn-lt"/>
              </a:rPr>
              <a:t>Out of pocket purchases higher than $499</a:t>
            </a:r>
          </a:p>
          <a:p>
            <a:pPr lvl="1"/>
            <a:r>
              <a:rPr lang="en-US" dirty="0">
                <a:latin typeface="+mn-lt"/>
              </a:rPr>
              <a:t>Unauthorized service without an approved UC business contract/purchase agreement</a:t>
            </a:r>
          </a:p>
          <a:p>
            <a:pPr lvl="1"/>
            <a:r>
              <a:rPr lang="en-US" dirty="0">
                <a:latin typeface="+mn-lt"/>
              </a:rPr>
              <a:t>Unauthorized purchase without an approved UC purchase order</a:t>
            </a:r>
          </a:p>
          <a:p>
            <a:pPr lvl="1"/>
            <a:r>
              <a:rPr lang="en-US" dirty="0">
                <a:latin typeface="+mn-lt"/>
              </a:rPr>
              <a:t>Emergency Purchase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Another staff member can submit the form for the purchaser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05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 – Page 1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2CE7B-8E03-4CFA-9887-C7EC83C1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716" y="1578468"/>
            <a:ext cx="9210675" cy="2990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63CBE6-11BE-47A3-B639-BDB6DDD3229D}"/>
              </a:ext>
            </a:extLst>
          </p:cNvPr>
          <p:cNvSpPr txBox="1"/>
          <p:nvPr/>
        </p:nvSpPr>
        <p:spPr>
          <a:xfrm>
            <a:off x="10573305" y="4856085"/>
            <a:ext cx="1109709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Form Routing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83F23A-ABD6-4BB3-97D3-FF6B50905588}"/>
              </a:ext>
            </a:extLst>
          </p:cNvPr>
          <p:cNvCxnSpPr/>
          <p:nvPr/>
        </p:nvCxnSpPr>
        <p:spPr>
          <a:xfrm flipV="1">
            <a:off x="11319029" y="4323425"/>
            <a:ext cx="0" cy="53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E90C83-E9FC-43FB-B913-6A20BBA9D822}"/>
              </a:ext>
            </a:extLst>
          </p:cNvPr>
          <p:cNvSpPr txBox="1"/>
          <p:nvPr/>
        </p:nvSpPr>
        <p:spPr>
          <a:xfrm>
            <a:off x="506027" y="2201662"/>
            <a:ext cx="139379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Form Pages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92D038-7596-41AF-A6B8-D9FFA4F8FBC6}"/>
              </a:ext>
            </a:extLst>
          </p:cNvPr>
          <p:cNvCxnSpPr>
            <a:cxnSpLocks/>
          </p:cNvCxnSpPr>
          <p:nvPr/>
        </p:nvCxnSpPr>
        <p:spPr>
          <a:xfrm>
            <a:off x="2104008" y="2388093"/>
            <a:ext cx="639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36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 – Page 2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DC43A-93F5-4E80-A3C0-85CF85043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87" y="1602882"/>
            <a:ext cx="7639050" cy="4362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31550-AC0B-4279-849E-826DBF04C5F9}"/>
              </a:ext>
            </a:extLst>
          </p:cNvPr>
          <p:cNvSpPr txBox="1"/>
          <p:nvPr/>
        </p:nvSpPr>
        <p:spPr>
          <a:xfrm>
            <a:off x="7315200" y="2334827"/>
            <a:ext cx="2885243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which item best describes your unauthorized purchase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EB5A63-070D-4E74-AEF8-1DFF82C05529}"/>
              </a:ext>
            </a:extLst>
          </p:cNvPr>
          <p:cNvCxnSpPr>
            <a:cxnSpLocks/>
          </p:cNvCxnSpPr>
          <p:nvPr/>
        </p:nvCxnSpPr>
        <p:spPr>
          <a:xfrm flipH="1" flipV="1">
            <a:off x="4643021" y="2237173"/>
            <a:ext cx="2672179" cy="48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649A4F-84C9-4A6A-95D4-41CBF462046F}"/>
              </a:ext>
            </a:extLst>
          </p:cNvPr>
          <p:cNvSpPr txBox="1"/>
          <p:nvPr/>
        </p:nvSpPr>
        <p:spPr>
          <a:xfrm>
            <a:off x="7315200" y="3684233"/>
            <a:ext cx="372862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Describe items or services purchased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D32D53-CE80-4099-86F5-B10B78C2E0C0}"/>
              </a:ext>
            </a:extLst>
          </p:cNvPr>
          <p:cNvCxnSpPr/>
          <p:nvPr/>
        </p:nvCxnSpPr>
        <p:spPr>
          <a:xfrm flipH="1">
            <a:off x="6196614" y="3764132"/>
            <a:ext cx="10475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C2C049-9775-4D3E-8EE7-1D9EC4FF72FB}"/>
              </a:ext>
            </a:extLst>
          </p:cNvPr>
          <p:cNvSpPr txBox="1"/>
          <p:nvPr/>
        </p:nvSpPr>
        <p:spPr>
          <a:xfrm>
            <a:off x="7315200" y="4500979"/>
            <a:ext cx="3266983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Provide complete and detailed justification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F93AAC-00B2-4E0F-862A-65DDA8BA6A7B}"/>
              </a:ext>
            </a:extLst>
          </p:cNvPr>
          <p:cNvCxnSpPr/>
          <p:nvPr/>
        </p:nvCxnSpPr>
        <p:spPr>
          <a:xfrm flipH="1" flipV="1">
            <a:off x="5397623" y="4402635"/>
            <a:ext cx="1775534" cy="9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541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 – Page 3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12234F9-19A0-462E-8024-412F660C2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64" y="1621439"/>
            <a:ext cx="6896618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FEB54-6F89-406E-A761-93A0BBBDE0AB}"/>
              </a:ext>
            </a:extLst>
          </p:cNvPr>
          <p:cNvSpPr txBox="1"/>
          <p:nvPr/>
        </p:nvSpPr>
        <p:spPr>
          <a:xfrm>
            <a:off x="6862439" y="3429000"/>
            <a:ext cx="4136994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Describe what steps will be taken to prevent this unauthorized purchase in the future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B9DA31-E9A6-4782-B3E0-11D981A226F5}"/>
              </a:ext>
            </a:extLst>
          </p:cNvPr>
          <p:cNvCxnSpPr/>
          <p:nvPr/>
        </p:nvCxnSpPr>
        <p:spPr>
          <a:xfrm flipH="1">
            <a:off x="3799643" y="3447185"/>
            <a:ext cx="2849732" cy="263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8CFB73-683E-4E50-BFF1-F1597AF9F713}"/>
              </a:ext>
            </a:extLst>
          </p:cNvPr>
          <p:cNvSpPr txBox="1"/>
          <p:nvPr/>
        </p:nvSpPr>
        <p:spPr>
          <a:xfrm>
            <a:off x="6986726" y="4590230"/>
            <a:ext cx="237033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Always upload backup: receipts/invoice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22643E-854F-4064-9701-07940B2D901F}"/>
              </a:ext>
            </a:extLst>
          </p:cNvPr>
          <p:cNvCxnSpPr/>
          <p:nvPr/>
        </p:nvCxnSpPr>
        <p:spPr>
          <a:xfrm flipH="1">
            <a:off x="6400800" y="4719957"/>
            <a:ext cx="461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17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 – Page 4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4581E5B-0619-46F0-B41A-6D8F48495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81" y="1671637"/>
            <a:ext cx="7677150" cy="3514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C72A9-BD6E-44EC-A536-CE117D448379}"/>
              </a:ext>
            </a:extLst>
          </p:cNvPr>
          <p:cNvSpPr txBox="1"/>
          <p:nvPr/>
        </p:nvSpPr>
        <p:spPr>
          <a:xfrm>
            <a:off x="7270813" y="3675355"/>
            <a:ext cx="342678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Purchaser’s Department and Director for review and approval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68DD9E-45B3-4034-BCE3-329244444621}"/>
              </a:ext>
            </a:extLst>
          </p:cNvPr>
          <p:cNvCxnSpPr/>
          <p:nvPr/>
        </p:nvCxnSpPr>
        <p:spPr>
          <a:xfrm flipH="1">
            <a:off x="5610687" y="3870664"/>
            <a:ext cx="1571348" cy="142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70B9B2-3578-4AAF-82FA-00474433B33C}"/>
              </a:ext>
            </a:extLst>
          </p:cNvPr>
          <p:cNvSpPr txBox="1"/>
          <p:nvPr/>
        </p:nvSpPr>
        <p:spPr>
          <a:xfrm>
            <a:off x="4921188" y="4829452"/>
            <a:ext cx="2624831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from options</a:t>
            </a:r>
          </a:p>
          <a:p>
            <a:r>
              <a:rPr lang="en-US" dirty="0"/>
              <a:t>UCCE – Su-Lin Shum</a:t>
            </a:r>
          </a:p>
          <a:p>
            <a:r>
              <a:rPr lang="en-US" dirty="0"/>
              <a:t>SWP – Joni Rippee</a:t>
            </a:r>
          </a:p>
          <a:p>
            <a:r>
              <a:rPr lang="en-US" dirty="0"/>
              <a:t>RECs – Heather Kawakami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925017-9F37-44B1-961A-9B8489AB6285}"/>
              </a:ext>
            </a:extLst>
          </p:cNvPr>
          <p:cNvCxnSpPr/>
          <p:nvPr/>
        </p:nvCxnSpPr>
        <p:spPr>
          <a:xfrm flipH="1" flipV="1">
            <a:off x="3275860" y="5042517"/>
            <a:ext cx="1535837" cy="433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FD20F5-82D6-4430-8E30-34E1D38EBC0C}"/>
              </a:ext>
            </a:extLst>
          </p:cNvPr>
          <p:cNvSpPr txBox="1"/>
          <p:nvPr/>
        </p:nvSpPr>
        <p:spPr>
          <a:xfrm>
            <a:off x="9818703" y="4624692"/>
            <a:ext cx="168621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 Approval</a:t>
            </a:r>
          </a:p>
          <a:p>
            <a:r>
              <a:rPr lang="en-US" dirty="0"/>
              <a:t>ANR Controller</a:t>
            </a:r>
          </a:p>
        </p:txBody>
      </p:sp>
    </p:spTree>
    <p:extLst>
      <p:ext uri="{BB962C8B-B14F-4D97-AF65-F5344CB8AC3E}">
        <p14:creationId xmlns:p14="http://schemas.microsoft.com/office/powerpoint/2010/main" val="346434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Workflow Automation Application Details - BOC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4701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latin typeface="+mn-lt"/>
              </a:rPr>
              <a:t>Purpose</a:t>
            </a:r>
            <a:r>
              <a:rPr lang="en-US" sz="3000" dirty="0">
                <a:latin typeface="+mn-lt"/>
              </a:rPr>
              <a:t>: to provide an easier, automated process to route the following forms:</a:t>
            </a:r>
          </a:p>
          <a:p>
            <a:pPr marL="0" indent="0">
              <a:buNone/>
            </a:pPr>
            <a:endParaRPr lang="en-US" sz="30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+mn-lt"/>
              </a:rPr>
              <a:t>Unauthorized Purchases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+mn-lt"/>
              </a:rPr>
              <a:t>Check Requests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+mn-lt"/>
              </a:rPr>
              <a:t>UC Path Funding Change Request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000" dirty="0">
              <a:latin typeface="+mn-lt"/>
            </a:endParaRPr>
          </a:p>
          <a:p>
            <a:pPr marL="0" indent="0">
              <a:buNone/>
            </a:pPr>
            <a:r>
              <a:rPr lang="en-US" sz="3000" dirty="0">
                <a:latin typeface="+mn-lt"/>
              </a:rPr>
              <a:t>No policy or other changes intended – automated routing of the same information and existing approvals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831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Check the dashboard to know status of form</a:t>
            </a:r>
          </a:p>
          <a:p>
            <a:r>
              <a:rPr lang="en-US" dirty="0">
                <a:latin typeface="+mn-lt"/>
              </a:rPr>
              <a:t>Once approved, save as a pdf and include with the rest of the purchasing documentation</a:t>
            </a:r>
          </a:p>
          <a:p>
            <a:r>
              <a:rPr lang="en-US" dirty="0">
                <a:latin typeface="+mn-lt"/>
              </a:rPr>
              <a:t>Final Approver is ANR’s Controller</a:t>
            </a:r>
          </a:p>
        </p:txBody>
      </p:sp>
    </p:spTree>
    <p:extLst>
      <p:ext uri="{BB962C8B-B14F-4D97-AF65-F5344CB8AC3E}">
        <p14:creationId xmlns:p14="http://schemas.microsoft.com/office/powerpoint/2010/main" val="1301182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Unauthorized Purchases Form - Approvals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BF3A7-D093-4CA2-B85B-E9E240843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24" y="1489045"/>
            <a:ext cx="6877929" cy="4887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C7103-0E6D-47D3-8207-85C8A2D6D366}"/>
              </a:ext>
            </a:extLst>
          </p:cNvPr>
          <p:cNvSpPr txBox="1"/>
          <p:nvPr/>
        </p:nvSpPr>
        <p:spPr>
          <a:xfrm>
            <a:off x="9942990" y="2858610"/>
            <a:ext cx="1367161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 stamp Approvals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D53491-5C76-42D1-BC1B-8272E1B3D38C}"/>
              </a:ext>
            </a:extLst>
          </p:cNvPr>
          <p:cNvCxnSpPr/>
          <p:nvPr/>
        </p:nvCxnSpPr>
        <p:spPr>
          <a:xfrm flipH="1">
            <a:off x="8504808" y="3098307"/>
            <a:ext cx="1349406" cy="26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B8B378-0920-4CF2-8D66-08CFE39ED3AB}"/>
              </a:ext>
            </a:extLst>
          </p:cNvPr>
          <p:cNvCxnSpPr/>
          <p:nvPr/>
        </p:nvCxnSpPr>
        <p:spPr>
          <a:xfrm flipH="1" flipV="1">
            <a:off x="8607519" y="2689934"/>
            <a:ext cx="1548535" cy="16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BB93B7-3092-43B6-B444-A27D3528E53D}"/>
              </a:ext>
            </a:extLst>
          </p:cNvPr>
          <p:cNvSpPr txBox="1"/>
          <p:nvPr/>
        </p:nvSpPr>
        <p:spPr>
          <a:xfrm>
            <a:off x="9124335" y="4110361"/>
            <a:ext cx="2017141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Controller has not approved yet.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86EF23-38A3-4079-9449-34652E014601}"/>
              </a:ext>
            </a:extLst>
          </p:cNvPr>
          <p:cNvCxnSpPr/>
          <p:nvPr/>
        </p:nvCxnSpPr>
        <p:spPr>
          <a:xfrm flipH="1" flipV="1">
            <a:off x="8726750" y="3970057"/>
            <a:ext cx="976543" cy="89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8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4234649"/>
            <a:ext cx="3440838" cy="1407389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latin typeface="+mn-lt"/>
              </a:rPr>
              <a:t>Funding Change </a:t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Request</a:t>
            </a: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C828B-251B-4F39-97B2-56EFABC9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55" y="971411"/>
            <a:ext cx="6684048" cy="41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29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Funding Change Request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Same process as the paper form: current and future funding</a:t>
            </a:r>
          </a:p>
          <a:p>
            <a:r>
              <a:rPr lang="en-US" dirty="0">
                <a:latin typeface="+mn-lt"/>
              </a:rPr>
              <a:t>Include Employee ID and Position ID</a:t>
            </a:r>
          </a:p>
          <a:p>
            <a:r>
              <a:rPr lang="en-US" dirty="0">
                <a:latin typeface="+mn-lt"/>
              </a:rPr>
              <a:t>Additional Approvers:</a:t>
            </a:r>
          </a:p>
          <a:p>
            <a:pPr lvl="1"/>
            <a:r>
              <a:rPr lang="en-US" dirty="0">
                <a:latin typeface="+mn-lt"/>
              </a:rPr>
              <a:t>Statewide Office Approval</a:t>
            </a:r>
          </a:p>
          <a:p>
            <a:pPr lvl="1"/>
            <a:r>
              <a:rPr lang="en-US" dirty="0">
                <a:latin typeface="+mn-lt"/>
              </a:rPr>
              <a:t>PI Approval</a:t>
            </a:r>
          </a:p>
          <a:p>
            <a:pPr lvl="1"/>
            <a:r>
              <a:rPr lang="en-US" dirty="0">
                <a:latin typeface="+mn-lt"/>
              </a:rPr>
              <a:t>Another Fiscal Officer</a:t>
            </a:r>
          </a:p>
          <a:p>
            <a:r>
              <a:rPr lang="en-US" dirty="0">
                <a:latin typeface="+mn-lt"/>
              </a:rPr>
              <a:t>Justification – not a required field. As needed.</a:t>
            </a:r>
          </a:p>
          <a:p>
            <a:r>
              <a:rPr lang="en-US" dirty="0">
                <a:latin typeface="+mn-lt"/>
              </a:rPr>
              <a:t>Attachments – not required. </a:t>
            </a:r>
          </a:p>
        </p:txBody>
      </p:sp>
    </p:spTree>
    <p:extLst>
      <p:ext uri="{BB962C8B-B14F-4D97-AF65-F5344CB8AC3E}">
        <p14:creationId xmlns:p14="http://schemas.microsoft.com/office/powerpoint/2010/main" val="872002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Funding Change Request – Page 1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C51AF-C3A4-40BF-A6EC-D69A68C2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91" y="1533935"/>
            <a:ext cx="7614821" cy="4718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6349C-1585-47C7-ACF2-0CAED7A72980}"/>
              </a:ext>
            </a:extLst>
          </p:cNvPr>
          <p:cNvSpPr txBox="1"/>
          <p:nvPr/>
        </p:nvSpPr>
        <p:spPr>
          <a:xfrm>
            <a:off x="10839635" y="5468645"/>
            <a:ext cx="115409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Form Routing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B71311-16FF-45C0-B44B-D893EBFF6042}"/>
              </a:ext>
            </a:extLst>
          </p:cNvPr>
          <p:cNvCxnSpPr/>
          <p:nvPr/>
        </p:nvCxnSpPr>
        <p:spPr>
          <a:xfrm flipV="1">
            <a:off x="10715348" y="4935984"/>
            <a:ext cx="115409" cy="439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D201C35-8138-4837-BC08-E4B24E40654A}"/>
              </a:ext>
            </a:extLst>
          </p:cNvPr>
          <p:cNvSpPr txBox="1"/>
          <p:nvPr/>
        </p:nvSpPr>
        <p:spPr>
          <a:xfrm>
            <a:off x="349188" y="2130641"/>
            <a:ext cx="3650944" cy="17543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Fiscal Officer:</a:t>
            </a:r>
          </a:p>
          <a:p>
            <a:r>
              <a:rPr lang="en-US" dirty="0"/>
              <a:t>UCCEs select your Team’s FO</a:t>
            </a:r>
          </a:p>
          <a:p>
            <a:r>
              <a:rPr lang="en-US" dirty="0"/>
              <a:t>SWP select your Business Manager</a:t>
            </a:r>
          </a:p>
          <a:p>
            <a:r>
              <a:rPr lang="en-US" dirty="0"/>
              <a:t>Additional Fiscal Officers will be added depending on the accounts used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14A369-D205-4843-A513-F930E08230C8}"/>
              </a:ext>
            </a:extLst>
          </p:cNvPr>
          <p:cNvCxnSpPr/>
          <p:nvPr/>
        </p:nvCxnSpPr>
        <p:spPr>
          <a:xfrm>
            <a:off x="4350058" y="3346882"/>
            <a:ext cx="3923930" cy="26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B2D149-BB71-4100-8AFE-C8C827B71A36}"/>
              </a:ext>
            </a:extLst>
          </p:cNvPr>
          <p:cNvSpPr txBox="1"/>
          <p:nvPr/>
        </p:nvSpPr>
        <p:spPr>
          <a:xfrm>
            <a:off x="7403977" y="4161966"/>
            <a:ext cx="3083512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Other PIs, Statewide Program Director, other FOs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8C2524-A43B-47EE-BAC2-192E11CC21F4}"/>
              </a:ext>
            </a:extLst>
          </p:cNvPr>
          <p:cNvCxnSpPr/>
          <p:nvPr/>
        </p:nvCxnSpPr>
        <p:spPr>
          <a:xfrm flipH="1">
            <a:off x="6545804" y="4252404"/>
            <a:ext cx="813784" cy="79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11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Funding Change Request – Page 2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FD579-7AD0-4B5C-9675-67487531C92C}"/>
              </a:ext>
            </a:extLst>
          </p:cNvPr>
          <p:cNvSpPr txBox="1"/>
          <p:nvPr/>
        </p:nvSpPr>
        <p:spPr>
          <a:xfrm>
            <a:off x="917900" y="3701989"/>
            <a:ext cx="4390946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Earn Code – REG</a:t>
            </a:r>
          </a:p>
          <a:p>
            <a:r>
              <a:rPr lang="en-US" dirty="0"/>
              <a:t>CHART – L</a:t>
            </a:r>
          </a:p>
          <a:p>
            <a:r>
              <a:rPr lang="en-US" dirty="0"/>
              <a:t>Budget Sub – 00 (central funding) or 02 (other)</a:t>
            </a:r>
          </a:p>
          <a:p>
            <a:r>
              <a:rPr lang="en-US" dirty="0"/>
              <a:t>Project – Project code</a:t>
            </a:r>
          </a:p>
          <a:p>
            <a:r>
              <a:rPr lang="en-US" dirty="0"/>
              <a:t>Funding Effective Date </a:t>
            </a:r>
          </a:p>
          <a:p>
            <a:r>
              <a:rPr lang="en-US" dirty="0"/>
              <a:t>Funding End Date </a:t>
            </a:r>
          </a:p>
          <a:p>
            <a:r>
              <a:rPr lang="en-US" dirty="0"/>
              <a:t>%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B1994-446B-4A0F-AD51-B4A57C77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2" y="1473228"/>
            <a:ext cx="11878476" cy="1802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B8E6F1-E2B0-41D4-8861-C6462CF55617}"/>
              </a:ext>
            </a:extLst>
          </p:cNvPr>
          <p:cNvSpPr txBox="1"/>
          <p:nvPr/>
        </p:nvSpPr>
        <p:spPr>
          <a:xfrm>
            <a:off x="7048871" y="2807564"/>
            <a:ext cx="4616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5389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Funding Change Request – Page 3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E74ECA9-03F4-4AA3-9EE1-8BDA74C7D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3677"/>
            <a:ext cx="10515600" cy="1610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5E5EF-524B-46A9-BDCC-96141514DB8A}"/>
              </a:ext>
            </a:extLst>
          </p:cNvPr>
          <p:cNvSpPr txBox="1"/>
          <p:nvPr/>
        </p:nvSpPr>
        <p:spPr>
          <a:xfrm>
            <a:off x="838200" y="3622089"/>
            <a:ext cx="4799120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Earn code </a:t>
            </a:r>
            <a:r>
              <a:rPr lang="en-US" dirty="0"/>
              <a:t>– no longer required</a:t>
            </a:r>
          </a:p>
          <a:p>
            <a:r>
              <a:rPr lang="en-US" b="1" dirty="0"/>
              <a:t>Funding Effective Date </a:t>
            </a:r>
            <a:r>
              <a:rPr lang="en-US" dirty="0"/>
              <a:t>– Do not use a past date prior to the current Pay period</a:t>
            </a:r>
          </a:p>
          <a:p>
            <a:r>
              <a:rPr lang="en-US" b="1" dirty="0"/>
              <a:t>Funding End Date </a:t>
            </a:r>
            <a:r>
              <a:rPr lang="en-US" dirty="0"/>
              <a:t>– Leave blank if the funding account does not change (i.e. EFNEP, County Support account, Central Budget Account)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41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1" y="348667"/>
            <a:ext cx="10817838" cy="905145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Funding Change Request - Approvals</a:t>
            </a:r>
            <a:br>
              <a:rPr lang="en-US" sz="4400" dirty="0"/>
            </a:br>
            <a:endParaRPr lang="en-US" b="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4EF19-7B6F-4991-8074-7377B062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4144" y="4609674"/>
            <a:ext cx="4124417" cy="68141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Ends with Payroll – confirmation of task completed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5D541-5F33-4B48-AC36-988C33B5A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90" y="923278"/>
            <a:ext cx="5914878" cy="5216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7167D-C6FA-4F79-877F-114471856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266" y="5909364"/>
            <a:ext cx="3668559" cy="5999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E183D8-7748-4151-87C0-4E94C99ABBC6}"/>
              </a:ext>
            </a:extLst>
          </p:cNvPr>
          <p:cNvCxnSpPr/>
          <p:nvPr/>
        </p:nvCxnSpPr>
        <p:spPr>
          <a:xfrm flipH="1" flipV="1">
            <a:off x="6374168" y="4110361"/>
            <a:ext cx="967665" cy="499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95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768"/>
            <a:ext cx="10515600" cy="918120"/>
          </a:xfrm>
        </p:spPr>
        <p:txBody>
          <a:bodyPr>
            <a:normAutofit fontScale="90000"/>
          </a:bodyPr>
          <a:lstStyle/>
          <a:p>
            <a:r>
              <a:rPr lang="en-US" sz="3900" dirty="0">
                <a:latin typeface="+mn-lt"/>
              </a:rPr>
              <a:t>RESOURCES</a:t>
            </a:r>
            <a:br>
              <a:rPr lang="en-US" sz="3500" dirty="0">
                <a:latin typeface="+mn-lt"/>
              </a:rPr>
            </a:br>
            <a:br>
              <a:rPr lang="en-US" sz="3500" dirty="0">
                <a:latin typeface="+mn-lt"/>
              </a:rPr>
            </a:br>
            <a:endParaRPr lang="en-US" sz="3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346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ZOOM OFFICE HOURS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047F8-790D-492C-B535-E4D00419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53" y="1591945"/>
            <a:ext cx="10515600" cy="4922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897C6-BAAF-4632-A0CA-32DC5A075491}"/>
              </a:ext>
            </a:extLst>
          </p:cNvPr>
          <p:cNvSpPr txBox="1"/>
          <p:nvPr/>
        </p:nvSpPr>
        <p:spPr>
          <a:xfrm>
            <a:off x="835853" y="1926454"/>
            <a:ext cx="9781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 9 to August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1:00pm to 3:00pm</a:t>
            </a:r>
          </a:p>
          <a:p>
            <a:r>
              <a:rPr lang="en-US" dirty="0"/>
              <a:t>August 16 to August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8:30am to 10:30am</a:t>
            </a:r>
          </a:p>
          <a:p>
            <a:endParaRPr lang="en-US" dirty="0"/>
          </a:p>
          <a:p>
            <a:r>
              <a:rPr lang="en-US" dirty="0"/>
              <a:t>Join Zoom Meeting – </a:t>
            </a:r>
            <a:r>
              <a:rPr lang="en-US" b="1" dirty="0"/>
              <a:t>OFFICE HOURS</a:t>
            </a:r>
            <a:br>
              <a:rPr lang="en-US" dirty="0"/>
            </a:br>
            <a:r>
              <a:rPr lang="en-US" u="sng" dirty="0">
                <a:hlinkClick r:id="rId2"/>
              </a:rPr>
              <a:t>https://ucanr.zoom.us/j/98919189617?pwd=TVZKZWtmcXl2Z29XcjVFTDZQNmFOQT09</a:t>
            </a:r>
            <a:r>
              <a:rPr lang="en-US" dirty="0"/>
              <a:t> </a:t>
            </a:r>
          </a:p>
          <a:p>
            <a:r>
              <a:rPr lang="en-US" dirty="0"/>
              <a:t>Meeting ID: 989 1918 9617 </a:t>
            </a:r>
            <a:br>
              <a:rPr lang="en-US" dirty="0"/>
            </a:br>
            <a:r>
              <a:rPr lang="en-US" dirty="0"/>
              <a:t>Passcode: 179192 </a:t>
            </a:r>
            <a:br>
              <a:rPr lang="en-US" dirty="0"/>
            </a:br>
            <a:r>
              <a:rPr lang="en-US" dirty="0"/>
              <a:t>One tap mobile </a:t>
            </a:r>
            <a:br>
              <a:rPr lang="en-US" dirty="0"/>
            </a:br>
            <a:r>
              <a:rPr lang="en-US" dirty="0"/>
              <a:t>+16699006833,,98919189617# US (San Jose) </a:t>
            </a:r>
            <a:br>
              <a:rPr lang="en-US" dirty="0"/>
            </a:br>
            <a:r>
              <a:rPr lang="en-US" dirty="0"/>
              <a:t>+13462487799,,98919189617# US (Houston) </a:t>
            </a:r>
          </a:p>
        </p:txBody>
      </p:sp>
    </p:spTree>
    <p:extLst>
      <p:ext uri="{BB962C8B-B14F-4D97-AF65-F5344CB8AC3E}">
        <p14:creationId xmlns:p14="http://schemas.microsoft.com/office/powerpoint/2010/main" val="132885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15B1-2873-4D1A-BB96-60575B2B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Workflow Forms - BOC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4541E-4D6C-4AB9-8182-DF3AE3E4F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n-lt"/>
              </a:rPr>
              <a:t>Implementation steps:</a:t>
            </a:r>
          </a:p>
          <a:p>
            <a:pPr marL="0" indent="0">
              <a:lnSpc>
                <a:spcPct val="0"/>
              </a:lnSpc>
              <a:spcBef>
                <a:spcPts val="600"/>
              </a:spcBef>
              <a:buNone/>
            </a:pPr>
            <a:endParaRPr lang="en-US" sz="3200" dirty="0">
              <a:latin typeface="+mn-lt"/>
            </a:endParaRPr>
          </a:p>
          <a:p>
            <a:r>
              <a:rPr lang="en-US" dirty="0">
                <a:latin typeface="+mn-lt"/>
              </a:rPr>
              <a:t>  Three initial forms being piloted</a:t>
            </a:r>
          </a:p>
          <a:p>
            <a:r>
              <a:rPr lang="en-US" dirty="0">
                <a:latin typeface="+mn-lt"/>
              </a:rPr>
              <a:t>  Engaged in focused user testing: BOC staff and clients</a:t>
            </a:r>
          </a:p>
          <a:p>
            <a:r>
              <a:rPr lang="en-US" dirty="0">
                <a:latin typeface="+mn-lt"/>
              </a:rPr>
              <a:t>  “Go Live” for BOC forms is Aug 9</a:t>
            </a:r>
          </a:p>
          <a:p>
            <a:r>
              <a:rPr lang="en-US" dirty="0">
                <a:latin typeface="+mn-lt"/>
              </a:rPr>
              <a:t>  One month “grace” period </a:t>
            </a:r>
          </a:p>
          <a:p>
            <a:r>
              <a:rPr lang="en-US" dirty="0">
                <a:latin typeface="+mn-lt"/>
              </a:rPr>
              <a:t>  Expect modifications and forms/process to evolve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33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34" y="176169"/>
            <a:ext cx="10817838" cy="905145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Links to websites: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047F8-790D-492C-B535-E4D00419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53" y="1591945"/>
            <a:ext cx="10515600" cy="4922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897C6-BAAF-4632-A0CA-32DC5A075491}"/>
              </a:ext>
            </a:extLst>
          </p:cNvPr>
          <p:cNvSpPr txBox="1"/>
          <p:nvPr/>
        </p:nvSpPr>
        <p:spPr>
          <a:xfrm>
            <a:off x="835853" y="1926454"/>
            <a:ext cx="9781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Workflow Automation Application: </a:t>
            </a:r>
            <a:r>
              <a:rPr lang="en-US" dirty="0">
                <a:hlinkClick r:id="rId2"/>
              </a:rPr>
              <a:t>https://wfa.ucanr.edu/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Risk and Services Forms Quick Guide: </a:t>
            </a:r>
            <a:r>
              <a:rPr lang="en-US" dirty="0">
                <a:hlinkClick r:id="rId2"/>
              </a:rPr>
              <a:t>https://ucanr.edu/sites/risk/files/355669.pdf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Contracts and Grants Quick Guides: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Advance Account Request: </a:t>
            </a:r>
            <a:r>
              <a:rPr lang="en-US" dirty="0">
                <a:hlinkClick r:id="rId2"/>
              </a:rPr>
              <a:t>https://ucanr.edu/sites/anrstaff/files/355661.pdf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Form 800: </a:t>
            </a:r>
            <a:r>
              <a:rPr lang="en-US" dirty="0">
                <a:hlinkClick r:id="rId2"/>
              </a:rPr>
              <a:t>https://ucanr.edu/sites/anrstaff/files/355662.pdf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BOC Quick Guides and Presentation Slides: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County Directors/Office Managers Collaborative Tools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Business Managers Collaborative Tools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BOC website</a:t>
            </a:r>
          </a:p>
        </p:txBody>
      </p:sp>
    </p:spTree>
    <p:extLst>
      <p:ext uri="{BB962C8B-B14F-4D97-AF65-F5344CB8AC3E}">
        <p14:creationId xmlns:p14="http://schemas.microsoft.com/office/powerpoint/2010/main" val="1416474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04F0-50CF-D242-A8CF-43EC16C0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665480"/>
            <a:ext cx="10515600" cy="552704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+mn-lt"/>
              </a:rPr>
              <a:t>Questions? Contact your BPT Team:</a:t>
            </a:r>
            <a:br>
              <a:rPr lang="en-US" sz="3500" dirty="0">
                <a:latin typeface="+mn-lt"/>
              </a:rPr>
            </a:b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1: </a:t>
            </a:r>
            <a:r>
              <a:rPr lang="en-US" sz="3500" dirty="0">
                <a:latin typeface="+mn-lt"/>
                <a:hlinkClick r:id="rId2"/>
              </a:rPr>
              <a:t>boc-uccepartner1@ucanr.edu</a:t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2: </a:t>
            </a:r>
            <a:r>
              <a:rPr lang="en-US" sz="3500" dirty="0">
                <a:latin typeface="+mn-lt"/>
                <a:hlinkClick r:id="rId2"/>
              </a:rPr>
              <a:t>boc-uccepartner2@ucanr.edu</a:t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3: </a:t>
            </a:r>
            <a:r>
              <a:rPr lang="en-US" sz="3500" dirty="0">
                <a:latin typeface="+mn-lt"/>
                <a:hlinkClick r:id="rId2"/>
              </a:rPr>
              <a:t>boc-uccepartner3@ucanr.edu</a:t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4: </a:t>
            </a:r>
            <a:r>
              <a:rPr lang="en-US" sz="3500" dirty="0">
                <a:latin typeface="+mn-lt"/>
                <a:hlinkClick r:id="rId2"/>
              </a:rPr>
              <a:t>boc-uccepartner4@ucanr.edu</a:t>
            </a: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Team 5: </a:t>
            </a:r>
            <a:r>
              <a:rPr lang="en-US" sz="3500" dirty="0">
                <a:latin typeface="+mn-lt"/>
                <a:hlinkClick r:id="rId2"/>
              </a:rPr>
              <a:t>boc-partner5@ucanr.edu</a:t>
            </a:r>
            <a:br>
              <a:rPr lang="en-US" sz="3500" dirty="0">
                <a:latin typeface="+mn-lt"/>
              </a:rPr>
            </a:br>
            <a:br>
              <a:rPr lang="en-US" sz="3500" dirty="0">
                <a:latin typeface="+mn-lt"/>
              </a:rPr>
            </a:br>
            <a:br>
              <a:rPr lang="en-US" sz="3500" dirty="0">
                <a:latin typeface="+mn-lt"/>
              </a:rPr>
            </a:br>
            <a:r>
              <a:rPr lang="en-US" sz="3500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0700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3B3B-CCDB-4F4F-A8C9-4EFC06DA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Workflow Forms - BOC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5251-990D-40FC-BF83-EC8833F3A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Implementation Support</a:t>
            </a:r>
          </a:p>
          <a:p>
            <a:pPr marL="0" indent="0">
              <a:lnSpc>
                <a:spcPct val="0"/>
              </a:lnSpc>
              <a:spcBef>
                <a:spcPts val="600"/>
              </a:spcBef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Training webinar sessions – Aug 5 and 6</a:t>
            </a:r>
          </a:p>
          <a:p>
            <a:r>
              <a:rPr lang="en-US" dirty="0">
                <a:latin typeface="+mn-lt"/>
              </a:rPr>
              <a:t>“Office hours” by zoom to support implementation</a:t>
            </a:r>
          </a:p>
          <a:p>
            <a:r>
              <a:rPr lang="en-US" dirty="0">
                <a:latin typeface="+mn-lt"/>
              </a:rPr>
              <a:t> Central email for support: </a:t>
            </a:r>
            <a:r>
              <a:rPr lang="en-US" dirty="0">
                <a:latin typeface="+mn-lt"/>
                <a:hlinkClick r:id="rId2"/>
              </a:rPr>
              <a:t>support@ou.ad3.ucdavis.edu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4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Automated Workflow Forms – Other Units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DB7C6-EF55-AD49-8D09-81584B9D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836"/>
            <a:ext cx="10515600" cy="470130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Office of Contracts and Grants</a:t>
            </a:r>
          </a:p>
          <a:p>
            <a:pPr lvl="1"/>
            <a:r>
              <a:rPr lang="en-US" dirty="0">
                <a:latin typeface="+mn-lt"/>
              </a:rPr>
              <a:t>Form 800</a:t>
            </a:r>
          </a:p>
          <a:p>
            <a:pPr lvl="1"/>
            <a:r>
              <a:rPr lang="en-US" dirty="0">
                <a:latin typeface="+mn-lt"/>
              </a:rPr>
              <a:t>Advance Account Request</a:t>
            </a:r>
          </a:p>
          <a:p>
            <a:r>
              <a:rPr lang="en-US" dirty="0">
                <a:latin typeface="+mn-lt"/>
              </a:rPr>
              <a:t>Risk and Safety Services</a:t>
            </a:r>
          </a:p>
          <a:p>
            <a:pPr lvl="1"/>
            <a:r>
              <a:rPr lang="en-US" dirty="0">
                <a:latin typeface="+mn-lt"/>
              </a:rPr>
              <a:t>Alcohol Permit</a:t>
            </a:r>
          </a:p>
          <a:p>
            <a:pPr lvl="1"/>
            <a:r>
              <a:rPr lang="en-US" dirty="0">
                <a:latin typeface="+mn-lt"/>
              </a:rPr>
              <a:t>Certificate of Insurance</a:t>
            </a:r>
          </a:p>
          <a:p>
            <a:pPr lvl="1"/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6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6311" y="1537936"/>
            <a:ext cx="7311044" cy="35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2BDC3-2ECB-4743-8F76-74980DBC72E3}"/>
              </a:ext>
            </a:extLst>
          </p:cNvPr>
          <p:cNvSpPr/>
          <p:nvPr/>
        </p:nvSpPr>
        <p:spPr>
          <a:xfrm>
            <a:off x="1391354" y="2483035"/>
            <a:ext cx="2342322" cy="140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85B50B-4D3A-48EA-A051-1C3D0982108F}"/>
              </a:ext>
            </a:extLst>
          </p:cNvPr>
          <p:cNvSpPr/>
          <p:nvPr/>
        </p:nvSpPr>
        <p:spPr>
          <a:xfrm>
            <a:off x="1836226" y="5320064"/>
            <a:ext cx="520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Tasks by Me: displays forms submitted by you as well as drafts</a:t>
            </a:r>
          </a:p>
        </p:txBody>
      </p:sp>
    </p:spTree>
    <p:extLst>
      <p:ext uri="{BB962C8B-B14F-4D97-AF65-F5344CB8AC3E}">
        <p14:creationId xmlns:p14="http://schemas.microsoft.com/office/powerpoint/2010/main" val="321316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16311" y="1537936"/>
            <a:ext cx="7311044" cy="35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2BDC3-2ECB-4743-8F76-74980DBC72E3}"/>
              </a:ext>
            </a:extLst>
          </p:cNvPr>
          <p:cNvSpPr/>
          <p:nvPr/>
        </p:nvSpPr>
        <p:spPr>
          <a:xfrm>
            <a:off x="2882802" y="2593063"/>
            <a:ext cx="2342322" cy="140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9C9DD-B35C-48EA-9D49-5C14AB35A896}"/>
              </a:ext>
            </a:extLst>
          </p:cNvPr>
          <p:cNvSpPr/>
          <p:nvPr/>
        </p:nvSpPr>
        <p:spPr>
          <a:xfrm>
            <a:off x="1996025" y="5404225"/>
            <a:ext cx="520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Completed by Me: displays forms that you’ve already approved</a:t>
            </a:r>
          </a:p>
        </p:txBody>
      </p:sp>
    </p:spTree>
    <p:extLst>
      <p:ext uri="{BB962C8B-B14F-4D97-AF65-F5344CB8AC3E}">
        <p14:creationId xmlns:p14="http://schemas.microsoft.com/office/powerpoint/2010/main" val="241955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037-74BA-F248-BCD7-B9C28187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8" y="313786"/>
            <a:ext cx="10823064" cy="767528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Navigate the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3F274-86CC-4AE3-8B61-2F28F59F0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8154" y="1537936"/>
            <a:ext cx="7311044" cy="35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02BDC3-2ECB-4743-8F76-74980DBC72E3}"/>
              </a:ext>
            </a:extLst>
          </p:cNvPr>
          <p:cNvSpPr/>
          <p:nvPr/>
        </p:nvSpPr>
        <p:spPr>
          <a:xfrm>
            <a:off x="4482515" y="2538372"/>
            <a:ext cx="2342322" cy="1408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2263D-0BA6-43AA-8B90-A866BFC14A30}"/>
              </a:ext>
            </a:extLst>
          </p:cNvPr>
          <p:cNvSpPr/>
          <p:nvPr/>
        </p:nvSpPr>
        <p:spPr>
          <a:xfrm>
            <a:off x="2307816" y="5450327"/>
            <a:ext cx="5201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</a:rPr>
              <a:t>Pending Approvals: displays forms that are waiting your approval</a:t>
            </a:r>
          </a:p>
        </p:txBody>
      </p:sp>
    </p:spTree>
    <p:extLst>
      <p:ext uri="{BB962C8B-B14F-4D97-AF65-F5344CB8AC3E}">
        <p14:creationId xmlns:p14="http://schemas.microsoft.com/office/powerpoint/2010/main" val="249669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 ANR PowerPoint template" id="{E3ABC6F1-FE44-E24C-9BA6-BC71FB632616}" vid="{E1EBF3C3-83B3-6446-BF48-EE02E5781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15907</TotalTime>
  <Words>1461</Words>
  <Application>Microsoft Office PowerPoint</Application>
  <PresentationFormat>Widescreen</PresentationFormat>
  <Paragraphs>195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Workflow Automation Application Training</vt:lpstr>
      <vt:lpstr>Today’s Agenda</vt:lpstr>
      <vt:lpstr>Workflow Automation Application Details - BOC</vt:lpstr>
      <vt:lpstr>Automated Workflow Forms - BOC</vt:lpstr>
      <vt:lpstr>Automated Workflow Forms - BOC</vt:lpstr>
      <vt:lpstr>Automated Workflow Forms – Other Units</vt:lpstr>
      <vt:lpstr>Navigate the Dashboard</vt:lpstr>
      <vt:lpstr>Navigate the Dashboard</vt:lpstr>
      <vt:lpstr>Navigate the Dashboard</vt:lpstr>
      <vt:lpstr>Navigate the Dashboard</vt:lpstr>
      <vt:lpstr>Navigate the Dashboard</vt:lpstr>
      <vt:lpstr>Navigate the Dashboard</vt:lpstr>
      <vt:lpstr>Check Request Form </vt:lpstr>
      <vt:lpstr>Check Request Form – Page 1 </vt:lpstr>
      <vt:lpstr>Check Request Form- Page 1 </vt:lpstr>
      <vt:lpstr>Check Request Form-Page 1 </vt:lpstr>
      <vt:lpstr>Check Request Form-Page 2 </vt:lpstr>
      <vt:lpstr>Check Request Form – Page 3  </vt:lpstr>
      <vt:lpstr>Check Request Form – Page 4 </vt:lpstr>
      <vt:lpstr>Check Request Form – Page 5 </vt:lpstr>
      <vt:lpstr>Check Request Form </vt:lpstr>
      <vt:lpstr>Certify/Approve Check Request Form </vt:lpstr>
      <vt:lpstr>Certify/Approve Check Request Form – Final Approvals </vt:lpstr>
      <vt:lpstr>Unauthorized Purchases  (Confirming Order) </vt:lpstr>
      <vt:lpstr>Unauthorized Purchases Form </vt:lpstr>
      <vt:lpstr>Unauthorized Purchases Form – Page 1 </vt:lpstr>
      <vt:lpstr>Unauthorized Purchases Form – Page 2 </vt:lpstr>
      <vt:lpstr>Unauthorized Purchases Form – Page 3 </vt:lpstr>
      <vt:lpstr>Unauthorized Purchases Form – Page 4 </vt:lpstr>
      <vt:lpstr>Unauthorized Purchases Form </vt:lpstr>
      <vt:lpstr>Unauthorized Purchases Form - Approvals </vt:lpstr>
      <vt:lpstr>Funding Change  Request </vt:lpstr>
      <vt:lpstr>Funding Change Request </vt:lpstr>
      <vt:lpstr>Funding Change Request – Page 1 </vt:lpstr>
      <vt:lpstr>Funding Change Request – Page 2 </vt:lpstr>
      <vt:lpstr>Funding Change Request – Page 3 </vt:lpstr>
      <vt:lpstr>Funding Change Request - Approvals </vt:lpstr>
      <vt:lpstr>RESOURCES  </vt:lpstr>
      <vt:lpstr>ZOOM OFFICE HOURS</vt:lpstr>
      <vt:lpstr>Links to websites:</vt:lpstr>
      <vt:lpstr>Questions? Contact your BPT Team:  Team 1: boc-uccepartner1@ucanr.edu Team 2: boc-uccepartner2@ucanr.edu Team 3: boc-uccepartner3@ucanr.edu Team 4: boc-uccepartner4@ucanr.edu Team 5: boc-partner5@ucanr.edu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Sandra J Osterman</dc:creator>
  <cp:lastModifiedBy>Janene M Iorga</cp:lastModifiedBy>
  <cp:revision>552</cp:revision>
  <cp:lastPrinted>2020-11-09T05:25:04Z</cp:lastPrinted>
  <dcterms:created xsi:type="dcterms:W3CDTF">2019-09-30T22:39:57Z</dcterms:created>
  <dcterms:modified xsi:type="dcterms:W3CDTF">2021-08-13T20:58:13Z</dcterms:modified>
</cp:coreProperties>
</file>