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90" r:id="rId4"/>
    <p:sldId id="288" r:id="rId5"/>
    <p:sldId id="297" r:id="rId6"/>
    <p:sldId id="298" r:id="rId7"/>
    <p:sldId id="304" r:id="rId8"/>
    <p:sldId id="279" r:id="rId9"/>
    <p:sldId id="305" r:id="rId10"/>
    <p:sldId id="302" r:id="rId11"/>
    <p:sldId id="278" r:id="rId12"/>
    <p:sldId id="289" r:id="rId13"/>
    <p:sldId id="284" r:id="rId14"/>
    <p:sldId id="294" r:id="rId15"/>
    <p:sldId id="295" r:id="rId16"/>
    <p:sldId id="296" r:id="rId17"/>
    <p:sldId id="293" r:id="rId18"/>
    <p:sldId id="300" r:id="rId19"/>
    <p:sldId id="299" r:id="rId20"/>
    <p:sldId id="292" r:id="rId21"/>
    <p:sldId id="291"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05" autoAdjust="0"/>
  </p:normalViewPr>
  <p:slideViewPr>
    <p:cSldViewPr>
      <p:cViewPr varScale="1">
        <p:scale>
          <a:sx n="111" d="100"/>
          <a:sy n="111" d="100"/>
        </p:scale>
        <p:origin x="16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A5D20-CB81-40DC-BDD8-BA31C4004AB4}" type="doc">
      <dgm:prSet loTypeId="urn:microsoft.com/office/officeart/2009/3/layout/SubStepProcess" loCatId="process" qsTypeId="urn:microsoft.com/office/officeart/2005/8/quickstyle/simple1" qsCatId="simple" csTypeId="urn:microsoft.com/office/officeart/2005/8/colors/accent1_2" csCatId="accent1" phldr="1"/>
      <dgm:spPr/>
      <dgm:t>
        <a:bodyPr/>
        <a:lstStyle/>
        <a:p>
          <a:endParaRPr lang="en-US"/>
        </a:p>
      </dgm:t>
    </dgm:pt>
    <dgm:pt modelId="{A52EC3AB-8405-465E-BDC3-59B8898E1BD5}">
      <dgm:prSet phldrT="[Text]" custT="1"/>
      <dgm:spPr>
        <a:solidFill>
          <a:schemeClr val="accent2">
            <a:lumMod val="60000"/>
            <a:lumOff val="40000"/>
          </a:schemeClr>
        </a:solidFill>
      </dgm:spPr>
      <dgm:t>
        <a:bodyPr/>
        <a:lstStyle/>
        <a:p>
          <a:r>
            <a:rPr lang="en-US" sz="2200" dirty="0" smtClean="0"/>
            <a:t>EndNote</a:t>
          </a:r>
        </a:p>
        <a:p>
          <a:r>
            <a:rPr lang="en-US" sz="2000" i="1" dirty="0" smtClean="0"/>
            <a:t>Optional</a:t>
          </a:r>
          <a:endParaRPr lang="en-US" sz="2000" i="1" dirty="0"/>
        </a:p>
      </dgm:t>
    </dgm:pt>
    <dgm:pt modelId="{A1C42B17-90C9-436A-AE82-D75D60424A9B}" type="parTrans" cxnId="{D48F718A-3DC7-433D-9113-7A74D1D5CDFB}">
      <dgm:prSet/>
      <dgm:spPr/>
      <dgm:t>
        <a:bodyPr/>
        <a:lstStyle/>
        <a:p>
          <a:endParaRPr lang="en-US"/>
        </a:p>
      </dgm:t>
    </dgm:pt>
    <dgm:pt modelId="{1DA83A7F-B156-45EB-8D3E-0778D62D5FEC}" type="sibTrans" cxnId="{D48F718A-3DC7-433D-9113-7A74D1D5CDFB}">
      <dgm:prSet/>
      <dgm:spPr/>
      <dgm:t>
        <a:bodyPr/>
        <a:lstStyle/>
        <a:p>
          <a:endParaRPr lang="en-US"/>
        </a:p>
      </dgm:t>
    </dgm:pt>
    <dgm:pt modelId="{2B086364-CCAB-4ABE-A8E8-3301CF64C06A}">
      <dgm:prSet phldrT="[Text]" custT="1"/>
      <dgm:spPr/>
      <dgm:t>
        <a:bodyPr/>
        <a:lstStyle/>
        <a:p>
          <a:r>
            <a:rPr lang="en-US" sz="2400" dirty="0" smtClean="0"/>
            <a:t>Export/ Import</a:t>
          </a:r>
        </a:p>
        <a:p>
          <a:r>
            <a:rPr lang="en-US" sz="2000" i="1" dirty="0" smtClean="0"/>
            <a:t>Optional</a:t>
          </a:r>
          <a:endParaRPr lang="en-US" sz="2000" i="1" dirty="0"/>
        </a:p>
      </dgm:t>
    </dgm:pt>
    <dgm:pt modelId="{2C67465F-754A-4E2F-A1D7-1047219216AB}" type="parTrans" cxnId="{A19CA4D8-3A74-4AFD-B0A5-422213350BBA}">
      <dgm:prSet/>
      <dgm:spPr/>
      <dgm:t>
        <a:bodyPr/>
        <a:lstStyle/>
        <a:p>
          <a:endParaRPr lang="en-US"/>
        </a:p>
      </dgm:t>
    </dgm:pt>
    <dgm:pt modelId="{81F22ABC-6D1A-4E0D-A187-D0F1DB5F68AA}" type="sibTrans" cxnId="{A19CA4D8-3A74-4AFD-B0A5-422213350BBA}">
      <dgm:prSet/>
      <dgm:spPr/>
      <dgm:t>
        <a:bodyPr/>
        <a:lstStyle/>
        <a:p>
          <a:endParaRPr lang="en-US"/>
        </a:p>
      </dgm:t>
    </dgm:pt>
    <dgm:pt modelId="{C541B41A-4986-4689-B10B-103CB20FDBAD}">
      <dgm:prSet phldrT="[Text]" custT="1"/>
      <dgm:spPr/>
      <dgm:t>
        <a:bodyPr/>
        <a:lstStyle/>
        <a:p>
          <a:r>
            <a:rPr lang="en-US" sz="2400" dirty="0" smtClean="0"/>
            <a:t>ANR Online </a:t>
          </a:r>
          <a:r>
            <a:rPr lang="en-US" sz="2400" dirty="0" err="1" smtClean="0"/>
            <a:t>Bibliogra-phy</a:t>
          </a:r>
          <a:endParaRPr lang="en-US" sz="2400" dirty="0"/>
        </a:p>
      </dgm:t>
    </dgm:pt>
    <dgm:pt modelId="{06A4F479-D186-48A5-9C72-143443132F99}" type="parTrans" cxnId="{0BF10FF6-EA22-4836-8035-B64B3C07D863}">
      <dgm:prSet/>
      <dgm:spPr/>
      <dgm:t>
        <a:bodyPr/>
        <a:lstStyle/>
        <a:p>
          <a:endParaRPr lang="en-US"/>
        </a:p>
      </dgm:t>
    </dgm:pt>
    <dgm:pt modelId="{C490433F-624E-43CF-84D4-237D82BA60A4}" type="sibTrans" cxnId="{0BF10FF6-EA22-4836-8035-B64B3C07D863}">
      <dgm:prSet/>
      <dgm:spPr/>
      <dgm:t>
        <a:bodyPr/>
        <a:lstStyle/>
        <a:p>
          <a:endParaRPr lang="en-US"/>
        </a:p>
      </dgm:t>
    </dgm:pt>
    <dgm:pt modelId="{F378D95E-A2A0-440F-A630-DEB11E0B96CA}">
      <dgm:prSet phldrT="[Text]"/>
      <dgm:spPr/>
      <dgm:t>
        <a:bodyPr/>
        <a:lstStyle/>
        <a:p>
          <a:r>
            <a:rPr lang="en-US" dirty="0" smtClean="0"/>
            <a:t>Retrieval for AE/M/P</a:t>
          </a:r>
          <a:endParaRPr lang="en-US" dirty="0"/>
        </a:p>
      </dgm:t>
    </dgm:pt>
    <dgm:pt modelId="{ECDCD3D6-BE2C-4BD1-9038-44BB5E326694}" type="parTrans" cxnId="{5B95F66D-5D06-4D3E-B98D-B15C4CB48D89}">
      <dgm:prSet/>
      <dgm:spPr/>
      <dgm:t>
        <a:bodyPr/>
        <a:lstStyle/>
        <a:p>
          <a:endParaRPr lang="en-US"/>
        </a:p>
      </dgm:t>
    </dgm:pt>
    <dgm:pt modelId="{850B116E-D8D5-41BD-A6DD-3BABDDB60817}" type="sibTrans" cxnId="{5B95F66D-5D06-4D3E-B98D-B15C4CB48D89}">
      <dgm:prSet/>
      <dgm:spPr/>
      <dgm:t>
        <a:bodyPr/>
        <a:lstStyle/>
        <a:p>
          <a:endParaRPr lang="en-US"/>
        </a:p>
      </dgm:t>
    </dgm:pt>
    <dgm:pt modelId="{E3D92A00-8739-42F8-BE6A-8CD92ABCE93B}" type="pres">
      <dgm:prSet presAssocID="{0BEA5D20-CB81-40DC-BDD8-BA31C4004AB4}" presName="Name0" presStyleCnt="0">
        <dgm:presLayoutVars>
          <dgm:chMax val="7"/>
          <dgm:dir/>
          <dgm:animOne val="branch"/>
        </dgm:presLayoutVars>
      </dgm:prSet>
      <dgm:spPr/>
      <dgm:t>
        <a:bodyPr/>
        <a:lstStyle/>
        <a:p>
          <a:endParaRPr lang="en-US"/>
        </a:p>
      </dgm:t>
    </dgm:pt>
    <dgm:pt modelId="{1518C521-ACFE-4EAF-8831-ABC67D117B20}" type="pres">
      <dgm:prSet presAssocID="{A52EC3AB-8405-465E-BDC3-59B8898E1BD5}" presName="parTx1" presStyleLbl="node1" presStyleIdx="0" presStyleCnt="3" custLinFactNeighborX="41768" custLinFactNeighborY="84556"/>
      <dgm:spPr/>
      <dgm:t>
        <a:bodyPr/>
        <a:lstStyle/>
        <a:p>
          <a:endParaRPr lang="en-US"/>
        </a:p>
      </dgm:t>
    </dgm:pt>
    <dgm:pt modelId="{82AF549A-E22E-4DCD-BFC7-316349A3CC72}" type="pres">
      <dgm:prSet presAssocID="{A52EC3AB-8405-465E-BDC3-59B8898E1BD5}" presName="spPre1" presStyleCnt="0"/>
      <dgm:spPr/>
    </dgm:pt>
    <dgm:pt modelId="{D5A06002-7F8D-4B1A-9DF4-D96E18D0B6F4}" type="pres">
      <dgm:prSet presAssocID="{A52EC3AB-8405-465E-BDC3-59B8898E1BD5}" presName="chLin1" presStyleCnt="0"/>
      <dgm:spPr/>
    </dgm:pt>
    <dgm:pt modelId="{3C8929E6-FE93-4B29-AD6F-1B87906E17BC}" type="pres">
      <dgm:prSet presAssocID="{2C67465F-754A-4E2F-A1D7-1047219216AB}" presName="Name11" presStyleLbl="parChTrans1D1" presStyleIdx="0" presStyleCnt="4"/>
      <dgm:spPr/>
    </dgm:pt>
    <dgm:pt modelId="{4C5BEA88-B6A9-46B0-89A6-AD1B471E56C5}" type="pres">
      <dgm:prSet presAssocID="{2C67465F-754A-4E2F-A1D7-1047219216AB}" presName="Name31" presStyleLbl="parChTrans1D1" presStyleIdx="1" presStyleCnt="4"/>
      <dgm:spPr/>
    </dgm:pt>
    <dgm:pt modelId="{E92DEFB8-1BFF-4D9F-9417-614E50144E56}" type="pres">
      <dgm:prSet presAssocID="{2B086364-CCAB-4ABE-A8E8-3301CF64C06A}" presName="top1" presStyleCnt="0"/>
      <dgm:spPr/>
    </dgm:pt>
    <dgm:pt modelId="{8A390120-5C99-45EC-8DB9-5D2F1EC2DAB6}" type="pres">
      <dgm:prSet presAssocID="{2B086364-CCAB-4ABE-A8E8-3301CF64C06A}" presName="txAndLines1" presStyleCnt="0"/>
      <dgm:spPr/>
    </dgm:pt>
    <dgm:pt modelId="{B35BEF80-3333-496A-89B9-CD22E62EAE44}" type="pres">
      <dgm:prSet presAssocID="{2B086364-CCAB-4ABE-A8E8-3301CF64C06A}" presName="anchor1" presStyleCnt="0"/>
      <dgm:spPr/>
    </dgm:pt>
    <dgm:pt modelId="{06DDB0EA-BB9D-4114-B3DD-1F7471ACC681}" type="pres">
      <dgm:prSet presAssocID="{2B086364-CCAB-4ABE-A8E8-3301CF64C06A}" presName="backup1" presStyleCnt="0"/>
      <dgm:spPr/>
    </dgm:pt>
    <dgm:pt modelId="{F5426E25-F10D-4CF4-9647-2BDF8C64AC5D}" type="pres">
      <dgm:prSet presAssocID="{2B086364-CCAB-4ABE-A8E8-3301CF64C06A}" presName="preLine1" presStyleLbl="parChTrans1D1" presStyleIdx="2" presStyleCnt="4"/>
      <dgm:spPr/>
    </dgm:pt>
    <dgm:pt modelId="{678CE838-BAA2-4A71-B9D4-661E6D6464C1}" type="pres">
      <dgm:prSet presAssocID="{2B086364-CCAB-4ABE-A8E8-3301CF64C06A}" presName="desTx1" presStyleLbl="revTx" presStyleIdx="0" presStyleCnt="0">
        <dgm:presLayoutVars>
          <dgm:bulletEnabled val="1"/>
        </dgm:presLayoutVars>
      </dgm:prSet>
      <dgm:spPr/>
      <dgm:t>
        <a:bodyPr/>
        <a:lstStyle/>
        <a:p>
          <a:endParaRPr lang="en-US"/>
        </a:p>
      </dgm:t>
    </dgm:pt>
    <dgm:pt modelId="{1D345556-12AE-4D23-B28A-403C86F50458}" type="pres">
      <dgm:prSet presAssocID="{2B086364-CCAB-4ABE-A8E8-3301CF64C06A}" presName="postLine1" presStyleLbl="parChTrans1D1" presStyleIdx="3" presStyleCnt="4"/>
      <dgm:spPr/>
    </dgm:pt>
    <dgm:pt modelId="{C24466B5-DB23-482C-A5D1-07CF3788E6C3}" type="pres">
      <dgm:prSet presAssocID="{A52EC3AB-8405-465E-BDC3-59B8898E1BD5}" presName="spPost1" presStyleCnt="0"/>
      <dgm:spPr/>
    </dgm:pt>
    <dgm:pt modelId="{4A779B00-F9B3-40AE-A6C2-DDBB5617F42E}" type="pres">
      <dgm:prSet presAssocID="{C541B41A-4986-4689-B10B-103CB20FDBAD}" presName="parTx2" presStyleLbl="node1" presStyleIdx="1" presStyleCnt="3"/>
      <dgm:spPr/>
      <dgm:t>
        <a:bodyPr/>
        <a:lstStyle/>
        <a:p>
          <a:endParaRPr lang="en-US"/>
        </a:p>
      </dgm:t>
    </dgm:pt>
    <dgm:pt modelId="{A97DA023-16A6-412C-9321-8B716AD5E99F}" type="pres">
      <dgm:prSet presAssocID="{F378D95E-A2A0-440F-A630-DEB11E0B96CA}" presName="parTx3" presStyleLbl="node1" presStyleIdx="2" presStyleCnt="3"/>
      <dgm:spPr/>
      <dgm:t>
        <a:bodyPr/>
        <a:lstStyle/>
        <a:p>
          <a:endParaRPr lang="en-US"/>
        </a:p>
      </dgm:t>
    </dgm:pt>
  </dgm:ptLst>
  <dgm:cxnLst>
    <dgm:cxn modelId="{5B95F66D-5D06-4D3E-B98D-B15C4CB48D89}" srcId="{0BEA5D20-CB81-40DC-BDD8-BA31C4004AB4}" destId="{F378D95E-A2A0-440F-A630-DEB11E0B96CA}" srcOrd="2" destOrd="0" parTransId="{ECDCD3D6-BE2C-4BD1-9038-44BB5E326694}" sibTransId="{850B116E-D8D5-41BD-A6DD-3BABDDB60817}"/>
    <dgm:cxn modelId="{0F64892A-5F34-4D45-BBA8-9B34EA0897AF}" type="presOf" srcId="{F378D95E-A2A0-440F-A630-DEB11E0B96CA}" destId="{A97DA023-16A6-412C-9321-8B716AD5E99F}" srcOrd="0" destOrd="0" presId="urn:microsoft.com/office/officeart/2009/3/layout/SubStepProcess"/>
    <dgm:cxn modelId="{0BF10FF6-EA22-4836-8035-B64B3C07D863}" srcId="{0BEA5D20-CB81-40DC-BDD8-BA31C4004AB4}" destId="{C541B41A-4986-4689-B10B-103CB20FDBAD}" srcOrd="1" destOrd="0" parTransId="{06A4F479-D186-48A5-9C72-143443132F99}" sibTransId="{C490433F-624E-43CF-84D4-237D82BA60A4}"/>
    <dgm:cxn modelId="{A0EE4CF3-976E-4247-B731-BB7965A5E8C6}" type="presOf" srcId="{0BEA5D20-CB81-40DC-BDD8-BA31C4004AB4}" destId="{E3D92A00-8739-42F8-BE6A-8CD92ABCE93B}" srcOrd="0" destOrd="0" presId="urn:microsoft.com/office/officeart/2009/3/layout/SubStepProcess"/>
    <dgm:cxn modelId="{049A20F1-56C7-44BE-8AFF-1508080892D8}" type="presOf" srcId="{A52EC3AB-8405-465E-BDC3-59B8898E1BD5}" destId="{1518C521-ACFE-4EAF-8831-ABC67D117B20}" srcOrd="0" destOrd="0" presId="urn:microsoft.com/office/officeart/2009/3/layout/SubStepProcess"/>
    <dgm:cxn modelId="{F100FAB7-B1F2-42A6-AAD5-F59A0B5B7682}" type="presOf" srcId="{2B086364-CCAB-4ABE-A8E8-3301CF64C06A}" destId="{678CE838-BAA2-4A71-B9D4-661E6D6464C1}" srcOrd="0" destOrd="0" presId="urn:microsoft.com/office/officeart/2009/3/layout/SubStepProcess"/>
    <dgm:cxn modelId="{D48F718A-3DC7-433D-9113-7A74D1D5CDFB}" srcId="{0BEA5D20-CB81-40DC-BDD8-BA31C4004AB4}" destId="{A52EC3AB-8405-465E-BDC3-59B8898E1BD5}" srcOrd="0" destOrd="0" parTransId="{A1C42B17-90C9-436A-AE82-D75D60424A9B}" sibTransId="{1DA83A7F-B156-45EB-8D3E-0778D62D5FEC}"/>
    <dgm:cxn modelId="{27EB3144-BCAA-4E97-B197-67E431546066}" type="presOf" srcId="{C541B41A-4986-4689-B10B-103CB20FDBAD}" destId="{4A779B00-F9B3-40AE-A6C2-DDBB5617F42E}" srcOrd="0" destOrd="0" presId="urn:microsoft.com/office/officeart/2009/3/layout/SubStepProcess"/>
    <dgm:cxn modelId="{A19CA4D8-3A74-4AFD-B0A5-422213350BBA}" srcId="{A52EC3AB-8405-465E-BDC3-59B8898E1BD5}" destId="{2B086364-CCAB-4ABE-A8E8-3301CF64C06A}" srcOrd="0" destOrd="0" parTransId="{2C67465F-754A-4E2F-A1D7-1047219216AB}" sibTransId="{81F22ABC-6D1A-4E0D-A187-D0F1DB5F68AA}"/>
    <dgm:cxn modelId="{3B87114B-FEB5-41D7-AD17-05E6B5E7DD98}" type="presParOf" srcId="{E3D92A00-8739-42F8-BE6A-8CD92ABCE93B}" destId="{1518C521-ACFE-4EAF-8831-ABC67D117B20}" srcOrd="0" destOrd="0" presId="urn:microsoft.com/office/officeart/2009/3/layout/SubStepProcess"/>
    <dgm:cxn modelId="{9ED93B9C-17D2-4AAE-AB50-5D05BDC233BC}" type="presParOf" srcId="{E3D92A00-8739-42F8-BE6A-8CD92ABCE93B}" destId="{82AF549A-E22E-4DCD-BFC7-316349A3CC72}" srcOrd="1" destOrd="0" presId="urn:microsoft.com/office/officeart/2009/3/layout/SubStepProcess"/>
    <dgm:cxn modelId="{B4F31D0A-EC5A-451B-A308-9456202ABC7C}" type="presParOf" srcId="{E3D92A00-8739-42F8-BE6A-8CD92ABCE93B}" destId="{D5A06002-7F8D-4B1A-9DF4-D96E18D0B6F4}" srcOrd="2" destOrd="0" presId="urn:microsoft.com/office/officeart/2009/3/layout/SubStepProcess"/>
    <dgm:cxn modelId="{53D515D1-C1F9-4A13-82F0-E781EF42E538}" type="presParOf" srcId="{D5A06002-7F8D-4B1A-9DF4-D96E18D0B6F4}" destId="{3C8929E6-FE93-4B29-AD6F-1B87906E17BC}" srcOrd="0" destOrd="0" presId="urn:microsoft.com/office/officeart/2009/3/layout/SubStepProcess"/>
    <dgm:cxn modelId="{EBF00C91-504D-4DCD-9B69-D9A088428E9B}" type="presParOf" srcId="{D5A06002-7F8D-4B1A-9DF4-D96E18D0B6F4}" destId="{4C5BEA88-B6A9-46B0-89A6-AD1B471E56C5}" srcOrd="1" destOrd="0" presId="urn:microsoft.com/office/officeart/2009/3/layout/SubStepProcess"/>
    <dgm:cxn modelId="{FD2CB9A0-1D9B-4998-A544-D292F01AD813}" type="presParOf" srcId="{D5A06002-7F8D-4B1A-9DF4-D96E18D0B6F4}" destId="{E92DEFB8-1BFF-4D9F-9417-614E50144E56}" srcOrd="2" destOrd="0" presId="urn:microsoft.com/office/officeart/2009/3/layout/SubStepProcess"/>
    <dgm:cxn modelId="{5473CEA7-D746-455C-9D87-1559D5CCF351}" type="presParOf" srcId="{D5A06002-7F8D-4B1A-9DF4-D96E18D0B6F4}" destId="{8A390120-5C99-45EC-8DB9-5D2F1EC2DAB6}" srcOrd="3" destOrd="0" presId="urn:microsoft.com/office/officeart/2009/3/layout/SubStepProcess"/>
    <dgm:cxn modelId="{4F1E6BD6-6E26-4887-8B1F-DA2FD455832B}" type="presParOf" srcId="{8A390120-5C99-45EC-8DB9-5D2F1EC2DAB6}" destId="{B35BEF80-3333-496A-89B9-CD22E62EAE44}" srcOrd="0" destOrd="0" presId="urn:microsoft.com/office/officeart/2009/3/layout/SubStepProcess"/>
    <dgm:cxn modelId="{16E8FE21-AAD9-4C20-8C18-D22135E4C929}" type="presParOf" srcId="{8A390120-5C99-45EC-8DB9-5D2F1EC2DAB6}" destId="{06DDB0EA-BB9D-4114-B3DD-1F7471ACC681}" srcOrd="1" destOrd="0" presId="urn:microsoft.com/office/officeart/2009/3/layout/SubStepProcess"/>
    <dgm:cxn modelId="{34025A1D-2973-4DB8-98F1-329752E0CCF7}" type="presParOf" srcId="{8A390120-5C99-45EC-8DB9-5D2F1EC2DAB6}" destId="{F5426E25-F10D-4CF4-9647-2BDF8C64AC5D}" srcOrd="2" destOrd="0" presId="urn:microsoft.com/office/officeart/2009/3/layout/SubStepProcess"/>
    <dgm:cxn modelId="{2CAF7BB6-2D0A-4D53-B310-8593AEB117FE}" type="presParOf" srcId="{8A390120-5C99-45EC-8DB9-5D2F1EC2DAB6}" destId="{678CE838-BAA2-4A71-B9D4-661E6D6464C1}" srcOrd="3" destOrd="0" presId="urn:microsoft.com/office/officeart/2009/3/layout/SubStepProcess"/>
    <dgm:cxn modelId="{70A22C89-17B8-487C-A1BC-5BDBC51B559D}" type="presParOf" srcId="{8A390120-5C99-45EC-8DB9-5D2F1EC2DAB6}" destId="{1D345556-12AE-4D23-B28A-403C86F50458}" srcOrd="4" destOrd="0" presId="urn:microsoft.com/office/officeart/2009/3/layout/SubStepProcess"/>
    <dgm:cxn modelId="{521FD908-B24B-48B6-8530-886CD2BD4254}" type="presParOf" srcId="{E3D92A00-8739-42F8-BE6A-8CD92ABCE93B}" destId="{C24466B5-DB23-482C-A5D1-07CF3788E6C3}" srcOrd="3" destOrd="0" presId="urn:microsoft.com/office/officeart/2009/3/layout/SubStepProcess"/>
    <dgm:cxn modelId="{F3D5B4FD-80C2-4440-9870-DE21A4BFB28B}" type="presParOf" srcId="{E3D92A00-8739-42F8-BE6A-8CD92ABCE93B}" destId="{4A779B00-F9B3-40AE-A6C2-DDBB5617F42E}" srcOrd="4" destOrd="0" presId="urn:microsoft.com/office/officeart/2009/3/layout/SubStepProcess"/>
    <dgm:cxn modelId="{4E03E471-8E37-464A-9B33-6091DA4709E6}" type="presParOf" srcId="{E3D92A00-8739-42F8-BE6A-8CD92ABCE93B}" destId="{A97DA023-16A6-412C-9321-8B716AD5E99F}" srcOrd="5"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C521-ACFE-4EAF-8831-ABC67D117B20}">
      <dsp:nvSpPr>
        <dsp:cNvPr id="0" name=""/>
        <dsp:cNvSpPr/>
      </dsp:nvSpPr>
      <dsp:spPr>
        <a:xfrm>
          <a:off x="222885" y="3449961"/>
          <a:ext cx="1935007" cy="1935007"/>
        </a:xfrm>
        <a:prstGeom prst="ellipse">
          <a:avLst/>
        </a:prstGeom>
        <a:solidFill>
          <a:schemeClr val="accent2">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kern="1200" dirty="0" smtClean="0"/>
            <a:t>EndNote</a:t>
          </a:r>
        </a:p>
        <a:p>
          <a:pPr lvl="0" algn="ctr" defTabSz="977900">
            <a:lnSpc>
              <a:spcPct val="90000"/>
            </a:lnSpc>
            <a:spcBef>
              <a:spcPct val="0"/>
            </a:spcBef>
            <a:spcAft>
              <a:spcPct val="35000"/>
            </a:spcAft>
          </a:pPr>
          <a:r>
            <a:rPr lang="en-US" sz="2000" i="1" kern="1200" dirty="0" smtClean="0"/>
            <a:t>Optional</a:t>
          </a:r>
          <a:endParaRPr lang="en-US" sz="2000" i="1" kern="1200" dirty="0"/>
        </a:p>
      </dsp:txBody>
      <dsp:txXfrm>
        <a:off x="506260" y="3733336"/>
        <a:ext cx="1368257" cy="1368257"/>
      </dsp:txXfrm>
    </dsp:sp>
    <dsp:sp modelId="{3C8929E6-FE93-4B29-AD6F-1B87906E17BC}">
      <dsp:nvSpPr>
        <dsp:cNvPr id="0" name=""/>
        <dsp:cNvSpPr/>
      </dsp:nvSpPr>
      <dsp:spPr>
        <a:xfrm rot="17085391">
          <a:off x="1795223" y="3776424"/>
          <a:ext cx="1063037" cy="0"/>
        </a:xfrm>
        <a:custGeom>
          <a:avLst/>
          <a:gdLst/>
          <a:ahLst/>
          <a:cxnLst/>
          <a:rect l="0" t="0" r="0" b="0"/>
          <a:pathLst>
            <a:path>
              <a:moveTo>
                <a:pt x="0" y="0"/>
              </a:moveTo>
              <a:lnTo>
                <a:pt x="1063037" y="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5BEA88-B6A9-46B0-89A6-AD1B471E56C5}">
      <dsp:nvSpPr>
        <dsp:cNvPr id="0" name=""/>
        <dsp:cNvSpPr/>
      </dsp:nvSpPr>
      <dsp:spPr>
        <a:xfrm rot="8241445">
          <a:off x="4434697" y="3048330"/>
          <a:ext cx="632118" cy="0"/>
        </a:xfrm>
        <a:custGeom>
          <a:avLst/>
          <a:gdLst/>
          <a:ahLst/>
          <a:cxnLst/>
          <a:rect l="0" t="0" r="0" b="0"/>
          <a:pathLst>
            <a:path>
              <a:moveTo>
                <a:pt x="0" y="0"/>
              </a:moveTo>
              <a:lnTo>
                <a:pt x="632118" y="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426E25-F10D-4CF4-9647-2BDF8C64AC5D}">
      <dsp:nvSpPr>
        <dsp:cNvPr id="0" name=""/>
        <dsp:cNvSpPr/>
      </dsp:nvSpPr>
      <dsp:spPr>
        <a:xfrm>
          <a:off x="2462126" y="3262436"/>
          <a:ext cx="226175"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8CE838-BAA2-4A71-B9D4-661E6D6464C1}">
      <dsp:nvSpPr>
        <dsp:cNvPr id="0" name=""/>
        <dsp:cNvSpPr/>
      </dsp:nvSpPr>
      <dsp:spPr>
        <a:xfrm>
          <a:off x="2688302" y="2781300"/>
          <a:ext cx="1603788" cy="9622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Export/ Import</a:t>
          </a:r>
        </a:p>
        <a:p>
          <a:pPr lvl="0" algn="ctr" defTabSz="1066800">
            <a:lnSpc>
              <a:spcPct val="90000"/>
            </a:lnSpc>
            <a:spcBef>
              <a:spcPct val="0"/>
            </a:spcBef>
            <a:spcAft>
              <a:spcPct val="35000"/>
            </a:spcAft>
          </a:pPr>
          <a:r>
            <a:rPr lang="en-US" sz="2000" i="1" kern="1200" dirty="0" smtClean="0"/>
            <a:t>Optional</a:t>
          </a:r>
          <a:endParaRPr lang="en-US" sz="2000" i="1" kern="1200" dirty="0"/>
        </a:p>
      </dsp:txBody>
      <dsp:txXfrm>
        <a:off x="2688302" y="2781300"/>
        <a:ext cx="1603788" cy="962273"/>
      </dsp:txXfrm>
    </dsp:sp>
    <dsp:sp modelId="{1D345556-12AE-4D23-B28A-403C86F50458}">
      <dsp:nvSpPr>
        <dsp:cNvPr id="0" name=""/>
        <dsp:cNvSpPr/>
      </dsp:nvSpPr>
      <dsp:spPr>
        <a:xfrm>
          <a:off x="4292090" y="3262436"/>
          <a:ext cx="226175"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779B00-F9B3-40AE-A6C2-DDBB5617F42E}">
      <dsp:nvSpPr>
        <dsp:cNvPr id="0" name=""/>
        <dsp:cNvSpPr/>
      </dsp:nvSpPr>
      <dsp:spPr>
        <a:xfrm>
          <a:off x="5040717" y="1813796"/>
          <a:ext cx="1935007" cy="1935007"/>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ANR Online </a:t>
          </a:r>
          <a:r>
            <a:rPr lang="en-US" sz="2400" kern="1200" dirty="0" err="1" smtClean="0"/>
            <a:t>Bibliogra-phy</a:t>
          </a:r>
          <a:endParaRPr lang="en-US" sz="2400" kern="1200" dirty="0"/>
        </a:p>
      </dsp:txBody>
      <dsp:txXfrm>
        <a:off x="5324092" y="2097171"/>
        <a:ext cx="1368257" cy="1368257"/>
      </dsp:txXfrm>
    </dsp:sp>
    <dsp:sp modelId="{A97DA023-16A6-412C-9321-8B716AD5E99F}">
      <dsp:nvSpPr>
        <dsp:cNvPr id="0" name=""/>
        <dsp:cNvSpPr/>
      </dsp:nvSpPr>
      <dsp:spPr>
        <a:xfrm>
          <a:off x="6975725" y="1813796"/>
          <a:ext cx="1935007" cy="1935007"/>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Retrieval for AE/M/P</a:t>
          </a:r>
          <a:endParaRPr lang="en-US" sz="2700" kern="1200" dirty="0"/>
        </a:p>
      </dsp:txBody>
      <dsp:txXfrm>
        <a:off x="7259100" y="2097171"/>
        <a:ext cx="1368257" cy="1368257"/>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66E9B48-30A7-4677-8FE3-E7BFA38ED6F0}" type="datetimeFigureOut">
              <a:rPr lang="en-US" smtClean="0"/>
              <a:t>11/18/2019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D99B329-DA45-42C0-8811-F8A8673E5C64}" type="slidenum">
              <a:rPr lang="en-US" smtClean="0"/>
              <a:t>‹#›</a:t>
            </a:fld>
            <a:endParaRPr lang="en-US"/>
          </a:p>
        </p:txBody>
      </p:sp>
    </p:spTree>
    <p:extLst>
      <p:ext uri="{BB962C8B-B14F-4D97-AF65-F5344CB8AC3E}">
        <p14:creationId xmlns:p14="http://schemas.microsoft.com/office/powerpoint/2010/main" val="2111549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640FDF3-59CB-4987-BE30-B21D3CFFB056}" type="datetimeFigureOut">
              <a:rPr lang="en-US" smtClean="0"/>
              <a:t>11/18/2019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D00DC1C-BC3C-4027-9867-3D77CFE123CB}" type="slidenum">
              <a:rPr lang="en-US" smtClean="0"/>
              <a:t>‹#›</a:t>
            </a:fld>
            <a:endParaRPr lang="en-US"/>
          </a:p>
        </p:txBody>
      </p:sp>
    </p:spTree>
    <p:extLst>
      <p:ext uri="{BB962C8B-B14F-4D97-AF65-F5344CB8AC3E}">
        <p14:creationId xmlns:p14="http://schemas.microsoft.com/office/powerpoint/2010/main" val="96315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a:t>
            </a:fld>
            <a:endParaRPr lang="en-US"/>
          </a:p>
        </p:txBody>
      </p:sp>
    </p:spTree>
    <p:extLst>
      <p:ext uri="{BB962C8B-B14F-4D97-AF65-F5344CB8AC3E}">
        <p14:creationId xmlns:p14="http://schemas.microsoft.com/office/powerpoint/2010/main" val="2305161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10</a:t>
            </a:fld>
            <a:endParaRPr lang="en-US"/>
          </a:p>
        </p:txBody>
      </p:sp>
    </p:spTree>
    <p:extLst>
      <p:ext uri="{BB962C8B-B14F-4D97-AF65-F5344CB8AC3E}">
        <p14:creationId xmlns:p14="http://schemas.microsoft.com/office/powerpoint/2010/main" val="3977357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a:t>
            </a:r>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11</a:t>
            </a:fld>
            <a:endParaRPr lang="en-US"/>
          </a:p>
        </p:txBody>
      </p:sp>
    </p:spTree>
    <p:extLst>
      <p:ext uri="{BB962C8B-B14F-4D97-AF65-F5344CB8AC3E}">
        <p14:creationId xmlns:p14="http://schemas.microsoft.com/office/powerpoint/2010/main" val="13969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transition year in that EndNote is now no longer available at no cost. Any new programming (i.e., programming import/export features for other software like </a:t>
            </a:r>
            <a:r>
              <a:rPr lang="en-US" baseline="0" dirty="0" err="1" smtClean="0"/>
              <a:t>Mendeley</a:t>
            </a:r>
            <a:r>
              <a:rPr lang="en-US" baseline="0" dirty="0" smtClean="0"/>
              <a:t> or </a:t>
            </a:r>
            <a:r>
              <a:rPr lang="en-US" baseline="0" dirty="0" err="1" smtClean="0"/>
              <a:t>Zotero</a:t>
            </a:r>
            <a:r>
              <a:rPr lang="en-US" baseline="0" dirty="0" smtClean="0"/>
              <a:t>) will take analysis and budget requests. In the meantime, ANR online bibliography will be staying for the next 5 years or so and can enter in citations directly. </a:t>
            </a:r>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12</a:t>
            </a:fld>
            <a:endParaRPr lang="en-US"/>
          </a:p>
        </p:txBody>
      </p:sp>
    </p:spTree>
    <p:extLst>
      <p:ext uri="{BB962C8B-B14F-4D97-AF65-F5344CB8AC3E}">
        <p14:creationId xmlns:p14="http://schemas.microsoft.com/office/powerpoint/2010/main" val="894758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Mendeley</a:t>
            </a:r>
            <a:r>
              <a:rPr lang="en-US" baseline="0" dirty="0" smtClean="0"/>
              <a:t> </a:t>
            </a:r>
            <a:r>
              <a:rPr lang="en-US" baseline="0" dirty="0" smtClean="0"/>
              <a:t>– online app but can probably also download into apps. Synced in the cloud.</a:t>
            </a:r>
          </a:p>
          <a:p>
            <a:r>
              <a:rPr lang="en-US" baseline="0" dirty="0" err="1" smtClean="0"/>
              <a:t>Zotero</a:t>
            </a:r>
            <a:r>
              <a:rPr lang="en-US" baseline="0" dirty="0" smtClean="0"/>
              <a:t> – “your personal research assistant” – likely a download-only. Senses research on the web. Optional synchronization across devices. Not sure what features cost $. </a:t>
            </a:r>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13</a:t>
            </a:fld>
            <a:endParaRPr lang="en-US"/>
          </a:p>
        </p:txBody>
      </p:sp>
    </p:spTree>
    <p:extLst>
      <p:ext uri="{BB962C8B-B14F-4D97-AF65-F5344CB8AC3E}">
        <p14:creationId xmlns:p14="http://schemas.microsoft.com/office/powerpoint/2010/main" val="2772632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14</a:t>
            </a:fld>
            <a:endParaRPr lang="en-US"/>
          </a:p>
        </p:txBody>
      </p:sp>
    </p:spTree>
    <p:extLst>
      <p:ext uri="{BB962C8B-B14F-4D97-AF65-F5344CB8AC3E}">
        <p14:creationId xmlns:p14="http://schemas.microsoft.com/office/powerpoint/2010/main" val="3339967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16</a:t>
            </a:fld>
            <a:endParaRPr lang="en-US"/>
          </a:p>
        </p:txBody>
      </p:sp>
    </p:spTree>
    <p:extLst>
      <p:ext uri="{BB962C8B-B14F-4D97-AF65-F5344CB8AC3E}">
        <p14:creationId xmlns:p14="http://schemas.microsoft.com/office/powerpoint/2010/main" val="2625293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Kit</a:t>
            </a:r>
          </a:p>
          <a:p>
            <a:endParaRPr lang="en-US" dirty="0" smtClean="0"/>
          </a:p>
          <a:p>
            <a:r>
              <a:rPr lang="en-US" dirty="0" smtClean="0"/>
              <a:t>Poll on system.</a:t>
            </a:r>
          </a:p>
          <a:p>
            <a:endParaRPr lang="en-US" dirty="0" smtClean="0"/>
          </a:p>
          <a:p>
            <a:r>
              <a:rPr lang="en-US" dirty="0" smtClean="0"/>
              <a:t>My understanding of the online </a:t>
            </a:r>
            <a:r>
              <a:rPr lang="en-US" dirty="0" err="1" smtClean="0"/>
              <a:t>bibilgraphy</a:t>
            </a:r>
            <a:r>
              <a:rPr lang="en-US" dirty="0" smtClean="0"/>
              <a:t> has increased</a:t>
            </a:r>
          </a:p>
          <a:p>
            <a:endParaRPr lang="en-US" dirty="0" smtClean="0"/>
          </a:p>
          <a:p>
            <a:r>
              <a:rPr lang="en-US" dirty="0" smtClean="0"/>
              <a:t>Survey</a:t>
            </a:r>
            <a:r>
              <a:rPr lang="en-US" baseline="0" dirty="0" smtClean="0"/>
              <a:t> for CRC. </a:t>
            </a:r>
          </a:p>
          <a:p>
            <a:r>
              <a:rPr lang="en-US" baseline="0" dirty="0" smtClean="0"/>
              <a:t>Review PPT. </a:t>
            </a:r>
          </a:p>
          <a:p>
            <a:endParaRPr lang="en-US" baseline="0" dirty="0" smtClean="0"/>
          </a:p>
          <a:p>
            <a:r>
              <a:rPr lang="en-US" baseline="0" dirty="0" smtClean="0"/>
              <a:t>Regular AA training topics. </a:t>
            </a:r>
          </a:p>
          <a:p>
            <a:r>
              <a:rPr lang="en-US" baseline="0" dirty="0" smtClean="0"/>
              <a:t>Some resistance. </a:t>
            </a:r>
          </a:p>
          <a:p>
            <a:r>
              <a:rPr lang="en-US" baseline="0" dirty="0" smtClean="0"/>
              <a:t>Bigger issues: Needing help defining clientele. Legally required by fed government. </a:t>
            </a:r>
          </a:p>
          <a:p>
            <a:r>
              <a:rPr lang="en-US" baseline="0" dirty="0" smtClean="0"/>
              <a:t>Focus of Zoom drop in – one to one TA. </a:t>
            </a:r>
          </a:p>
          <a:p>
            <a:r>
              <a:rPr lang="en-US" baseline="0" dirty="0" smtClean="0"/>
              <a:t>David give the TA. </a:t>
            </a:r>
          </a:p>
          <a:p>
            <a:endParaRPr lang="en-US" baseline="0" dirty="0" smtClean="0"/>
          </a:p>
          <a:p>
            <a:r>
              <a:rPr lang="en-US" baseline="0" dirty="0" smtClean="0"/>
              <a:t>David‘s Training:</a:t>
            </a:r>
          </a:p>
          <a:p>
            <a:endParaRPr lang="en-US" baseline="0" dirty="0" smtClean="0"/>
          </a:p>
          <a:p>
            <a:r>
              <a:rPr lang="en-US" baseline="0" dirty="0" smtClean="0"/>
              <a:t>Anonymous survey</a:t>
            </a:r>
          </a:p>
          <a:p>
            <a:r>
              <a:rPr lang="en-US" baseline="0" dirty="0" smtClean="0"/>
              <a:t>Advertise TA hours </a:t>
            </a:r>
          </a:p>
          <a:p>
            <a:r>
              <a:rPr lang="en-US" baseline="0" dirty="0" smtClean="0"/>
              <a:t>Review slides</a:t>
            </a:r>
          </a:p>
        </p:txBody>
      </p:sp>
      <p:sp>
        <p:nvSpPr>
          <p:cNvPr id="4" name="Slide Number Placeholder 3"/>
          <p:cNvSpPr>
            <a:spLocks noGrp="1"/>
          </p:cNvSpPr>
          <p:nvPr>
            <p:ph type="sldNum" sz="quarter" idx="10"/>
          </p:nvPr>
        </p:nvSpPr>
        <p:spPr/>
        <p:txBody>
          <a:bodyPr/>
          <a:lstStyle/>
          <a:p>
            <a:fld id="{BD00DC1C-BC3C-4027-9867-3D77CFE123CB}" type="slidenum">
              <a:rPr lang="en-US" smtClean="0"/>
              <a:t>17</a:t>
            </a:fld>
            <a:endParaRPr lang="en-US"/>
          </a:p>
        </p:txBody>
      </p:sp>
    </p:spTree>
    <p:extLst>
      <p:ext uri="{BB962C8B-B14F-4D97-AF65-F5344CB8AC3E}">
        <p14:creationId xmlns:p14="http://schemas.microsoft.com/office/powerpoint/2010/main" val="1544492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a:t>
            </a:r>
            <a:r>
              <a:rPr lang="en-US" baseline="0" dirty="0" smtClean="0"/>
              <a:t> up email</a:t>
            </a:r>
          </a:p>
          <a:p>
            <a:r>
              <a:rPr lang="en-US" baseline="0" dirty="0" smtClean="0"/>
              <a:t>Recording link</a:t>
            </a:r>
          </a:p>
          <a:p>
            <a:r>
              <a:rPr lang="en-US" baseline="0" dirty="0" smtClean="0"/>
              <a:t>Changes programmed </a:t>
            </a:r>
          </a:p>
          <a:p>
            <a:r>
              <a:rPr lang="en-US" baseline="0" dirty="0" smtClean="0"/>
              <a:t>Due date Feb 1</a:t>
            </a:r>
          </a:p>
          <a:p>
            <a:endParaRPr lang="en-US" baseline="0" dirty="0" smtClean="0"/>
          </a:p>
        </p:txBody>
      </p:sp>
      <p:sp>
        <p:nvSpPr>
          <p:cNvPr id="4" name="Slide Number Placeholder 3"/>
          <p:cNvSpPr>
            <a:spLocks noGrp="1"/>
          </p:cNvSpPr>
          <p:nvPr>
            <p:ph type="sldNum" sz="quarter" idx="10"/>
          </p:nvPr>
        </p:nvSpPr>
        <p:spPr/>
        <p:txBody>
          <a:bodyPr/>
          <a:lstStyle/>
          <a:p>
            <a:fld id="{BD00DC1C-BC3C-4027-9867-3D77CFE123CB}" type="slidenum">
              <a:rPr lang="en-US" smtClean="0"/>
              <a:t>18</a:t>
            </a:fld>
            <a:endParaRPr lang="en-US"/>
          </a:p>
        </p:txBody>
      </p:sp>
    </p:spTree>
    <p:extLst>
      <p:ext uri="{BB962C8B-B14F-4D97-AF65-F5344CB8AC3E}">
        <p14:creationId xmlns:p14="http://schemas.microsoft.com/office/powerpoint/2010/main" val="1886540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20</a:t>
            </a:fld>
            <a:endParaRPr lang="en-US"/>
          </a:p>
        </p:txBody>
      </p:sp>
    </p:spTree>
    <p:extLst>
      <p:ext uri="{BB962C8B-B14F-4D97-AF65-F5344CB8AC3E}">
        <p14:creationId xmlns:p14="http://schemas.microsoft.com/office/powerpoint/2010/main" val="2772632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2</a:t>
            </a:fld>
            <a:endParaRPr lang="en-US"/>
          </a:p>
        </p:txBody>
      </p:sp>
    </p:spTree>
    <p:extLst>
      <p:ext uri="{BB962C8B-B14F-4D97-AF65-F5344CB8AC3E}">
        <p14:creationId xmlns:p14="http://schemas.microsoft.com/office/powerpoint/2010/main" val="9351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3</a:t>
            </a:fld>
            <a:endParaRPr lang="en-US"/>
          </a:p>
        </p:txBody>
      </p:sp>
    </p:spTree>
    <p:extLst>
      <p:ext uri="{BB962C8B-B14F-4D97-AF65-F5344CB8AC3E}">
        <p14:creationId xmlns:p14="http://schemas.microsoft.com/office/powerpoint/2010/main" val="9351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D00DC1C-BC3C-4027-9867-3D77CFE123CB}" type="slidenum">
              <a:rPr lang="en-US" smtClean="0"/>
              <a:t>4</a:t>
            </a:fld>
            <a:endParaRPr lang="en-US"/>
          </a:p>
        </p:txBody>
      </p:sp>
    </p:spTree>
    <p:extLst>
      <p:ext uri="{BB962C8B-B14F-4D97-AF65-F5344CB8AC3E}">
        <p14:creationId xmlns:p14="http://schemas.microsoft.com/office/powerpoint/2010/main" val="882967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Categories </a:t>
            </a:r>
            <a:r>
              <a:rPr lang="en-US" dirty="0" smtClean="0"/>
              <a:t>changed</a:t>
            </a:r>
            <a:r>
              <a:rPr lang="en-US" baseline="0" dirty="0" smtClean="0"/>
              <a:t> last year; this is a reminder</a:t>
            </a:r>
            <a:endParaRPr lang="en-US" dirty="0" smtClean="0"/>
          </a:p>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5</a:t>
            </a:fld>
            <a:endParaRPr lang="en-US"/>
          </a:p>
        </p:txBody>
      </p:sp>
    </p:spTree>
    <p:extLst>
      <p:ext uri="{BB962C8B-B14F-4D97-AF65-F5344CB8AC3E}">
        <p14:creationId xmlns:p14="http://schemas.microsoft.com/office/powerpoint/2010/main" val="389652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D00DC1C-BC3C-4027-9867-3D77CFE123CB}" type="slidenum">
              <a:rPr lang="en-US" smtClean="0"/>
              <a:t>6</a:t>
            </a:fld>
            <a:endParaRPr lang="en-US"/>
          </a:p>
        </p:txBody>
      </p:sp>
    </p:spTree>
    <p:extLst>
      <p:ext uri="{BB962C8B-B14F-4D97-AF65-F5344CB8AC3E}">
        <p14:creationId xmlns:p14="http://schemas.microsoft.com/office/powerpoint/2010/main" val="2816081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a:t>
            </a:r>
            <a:r>
              <a:rPr lang="en-US" dirty="0" smtClean="0"/>
              <a:t>copy/pasted from</a:t>
            </a:r>
            <a:r>
              <a:rPr lang="en-US" baseline="0" dirty="0" smtClean="0"/>
              <a:t> E-Book!! </a:t>
            </a:r>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7</a:t>
            </a:fld>
            <a:endParaRPr lang="en-US"/>
          </a:p>
        </p:txBody>
      </p:sp>
    </p:spTree>
    <p:extLst>
      <p:ext uri="{BB962C8B-B14F-4D97-AF65-F5344CB8AC3E}">
        <p14:creationId xmlns:p14="http://schemas.microsoft.com/office/powerpoint/2010/main" val="1291117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D00DC1C-BC3C-4027-9867-3D77CFE123CB}" type="slidenum">
              <a:rPr lang="en-US" smtClean="0"/>
              <a:t>8</a:t>
            </a:fld>
            <a:endParaRPr lang="en-US"/>
          </a:p>
        </p:txBody>
      </p:sp>
    </p:spTree>
    <p:extLst>
      <p:ext uri="{BB962C8B-B14F-4D97-AF65-F5344CB8AC3E}">
        <p14:creationId xmlns:p14="http://schemas.microsoft.com/office/powerpoint/2010/main" val="1382120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 </a:t>
            </a:r>
            <a:r>
              <a:rPr lang="en-US" dirty="0" smtClean="0"/>
              <a:t>new for 2019.</a:t>
            </a:r>
            <a:r>
              <a:rPr lang="en-US" baseline="0" dirty="0" smtClean="0"/>
              <a:t> Reminder if you didn’t do this for 2018.</a:t>
            </a:r>
            <a:endParaRPr lang="en-US" dirty="0" smtClean="0"/>
          </a:p>
        </p:txBody>
      </p:sp>
      <p:sp>
        <p:nvSpPr>
          <p:cNvPr id="4" name="Slide Number Placeholder 3"/>
          <p:cNvSpPr>
            <a:spLocks noGrp="1"/>
          </p:cNvSpPr>
          <p:nvPr>
            <p:ph type="sldNum" sz="quarter" idx="10"/>
          </p:nvPr>
        </p:nvSpPr>
        <p:spPr/>
        <p:txBody>
          <a:bodyPr/>
          <a:lstStyle/>
          <a:p>
            <a:fld id="{BD00DC1C-BC3C-4027-9867-3D77CFE123CB}" type="slidenum">
              <a:rPr lang="en-US" smtClean="0"/>
              <a:t>9</a:t>
            </a:fld>
            <a:endParaRPr lang="en-US"/>
          </a:p>
        </p:txBody>
      </p:sp>
    </p:spTree>
    <p:extLst>
      <p:ext uri="{BB962C8B-B14F-4D97-AF65-F5344CB8AC3E}">
        <p14:creationId xmlns:p14="http://schemas.microsoft.com/office/powerpoint/2010/main" val="2699950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BEF23D-B460-414F-85C1-62F14A85AAC1}"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EF23D-B460-414F-85C1-62F14A85AAC1}"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BEF23D-B460-414F-85C1-62F14A85AAC1}"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EF23D-B460-414F-85C1-62F14A85AAC1}"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BEF23D-B460-414F-85C1-62F14A85AAC1}"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BEF23D-B460-414F-85C1-62F14A85AAC1}"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EF23D-B460-414F-85C1-62F14A85AAC1}"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546AB-0663-47F6-9E15-4C668B47D2A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BEF23D-B460-414F-85C1-62F14A85AAC1}"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EF23D-B460-414F-85C1-62F14A85AAC1}"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EF23D-B460-414F-85C1-62F14A85AAC1}"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EF23D-B460-414F-85C1-62F14A85AAC1}"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BEF23D-B460-414F-85C1-62F14A85AAC1}" type="datetimeFigureOut">
              <a:rPr lang="en-US" smtClean="0"/>
              <a:t>11/18/2019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1C546AB-0663-47F6-9E15-4C668B47D2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ucanr.edu/portal/modules/dirbibliography.cf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ucanr.edu/sites/bibliographyproject/" TargetMode="Externa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kit.alviz@ucop.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christopher.hanson@ucop.ed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_Qf3Xj14TVk&amp;index=5&amp;list=PLsV4xvf6aNGxEdxZOIjzQbV2HpNfVNNmS"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Bibliography Webinar</a:t>
            </a:r>
            <a:endParaRPr lang="en-US" dirty="0"/>
          </a:p>
        </p:txBody>
      </p:sp>
      <p:sp>
        <p:nvSpPr>
          <p:cNvPr id="3" name="Subtitle 2"/>
          <p:cNvSpPr>
            <a:spLocks noGrp="1"/>
          </p:cNvSpPr>
          <p:nvPr>
            <p:ph type="subTitle" idx="1"/>
          </p:nvPr>
        </p:nvSpPr>
        <p:spPr>
          <a:xfrm>
            <a:off x="685800" y="3505200"/>
            <a:ext cx="7848600" cy="1752600"/>
          </a:xfrm>
        </p:spPr>
        <p:txBody>
          <a:bodyPr>
            <a:noAutofit/>
          </a:bodyPr>
          <a:lstStyle/>
          <a:p>
            <a:r>
              <a:rPr lang="en-US" b="1" dirty="0" smtClean="0"/>
              <a:t>Monday, November 18, 2019 from 3:20-4PM</a:t>
            </a:r>
          </a:p>
          <a:p>
            <a:endParaRPr lang="en-US" dirty="0"/>
          </a:p>
          <a:p>
            <a:r>
              <a:rPr lang="en-US" dirty="0" smtClean="0"/>
              <a:t>Kit Alviz &amp; Chris Hanson, UC ANR Program Planning and Evaluation</a:t>
            </a:r>
            <a:endParaRPr lang="en-US" dirty="0"/>
          </a:p>
          <a:p>
            <a:r>
              <a:rPr lang="en-US" dirty="0" smtClean="0"/>
              <a:t>Mark </a:t>
            </a:r>
            <a:r>
              <a:rPr lang="en-US" dirty="0" err="1" smtClean="0"/>
              <a:t>Lagrimini</a:t>
            </a:r>
            <a:r>
              <a:rPr lang="en-US" dirty="0" smtClean="0"/>
              <a:t>, UC ANR Vice Provost, Research &amp; Extension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0946" y="831849"/>
            <a:ext cx="3118307" cy="436563"/>
          </a:xfrm>
          <a:prstGeom prst="rect">
            <a:avLst/>
          </a:prstGeom>
        </p:spPr>
      </p:pic>
    </p:spTree>
    <p:extLst>
      <p:ext uri="{BB962C8B-B14F-4D97-AF65-F5344CB8AC3E}">
        <p14:creationId xmlns:p14="http://schemas.microsoft.com/office/powerpoint/2010/main" val="1403005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FFY2019</a:t>
            </a:r>
            <a:endParaRPr lang="en-US" dirty="0"/>
          </a:p>
        </p:txBody>
      </p:sp>
      <p:sp>
        <p:nvSpPr>
          <p:cNvPr id="3" name="Content Placeholder 2"/>
          <p:cNvSpPr>
            <a:spLocks noGrp="1"/>
          </p:cNvSpPr>
          <p:nvPr>
            <p:ph sz="half" idx="1"/>
          </p:nvPr>
        </p:nvSpPr>
        <p:spPr>
          <a:xfrm>
            <a:off x="457200" y="1447800"/>
            <a:ext cx="8534400" cy="4718304"/>
          </a:xfrm>
        </p:spPr>
        <p:txBody>
          <a:bodyPr>
            <a:noAutofit/>
          </a:bodyPr>
          <a:lstStyle/>
          <a:p>
            <a:pPr marL="0" indent="0">
              <a:buNone/>
            </a:pPr>
            <a:r>
              <a:rPr lang="en-US" dirty="0" smtClean="0"/>
              <a:t>Bibliography removed from Annual Evaluation</a:t>
            </a:r>
          </a:p>
          <a:p>
            <a:pPr marL="0" indent="0">
              <a:buNone/>
            </a:pPr>
            <a:endParaRPr lang="en-US" dirty="0"/>
          </a:p>
          <a:p>
            <a:pPr marL="0" indent="0">
              <a:buNone/>
            </a:pPr>
            <a:r>
              <a:rPr lang="en-US" dirty="0" smtClean="0"/>
              <a:t>Bibliography is part of “supporting documentation” in Merit/Promotion; guidelines only, not prescribed</a:t>
            </a:r>
          </a:p>
          <a:p>
            <a:pPr marL="0" indent="0">
              <a:buNone/>
            </a:pPr>
            <a:endParaRPr lang="en-US" dirty="0" smtClean="0"/>
          </a:p>
          <a:p>
            <a:pPr marL="0" indent="0">
              <a:buNone/>
            </a:pPr>
            <a:r>
              <a:rPr lang="en-US" dirty="0" err="1" smtClean="0"/>
              <a:t>Bottomline</a:t>
            </a:r>
            <a:r>
              <a:rPr lang="en-US" dirty="0" smtClean="0"/>
              <a:t>: Academics with ANR M+P are required to report publications in ANR Online Bibliography for inclusion in </a:t>
            </a:r>
            <a:r>
              <a:rPr lang="en-US" u="sng" dirty="0" smtClean="0"/>
              <a:t>federal, UC, and other accountability reports and advocacy efforts. </a:t>
            </a:r>
          </a:p>
          <a:p>
            <a:pPr marL="0" indent="0">
              <a:buNone/>
            </a:pPr>
            <a:endParaRPr lang="en-US" dirty="0"/>
          </a:p>
        </p:txBody>
      </p:sp>
    </p:spTree>
    <p:extLst>
      <p:ext uri="{BB962C8B-B14F-4D97-AF65-F5344CB8AC3E}">
        <p14:creationId xmlns:p14="http://schemas.microsoft.com/office/powerpoint/2010/main" val="1901451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practice </a:t>
            </a:r>
            <a:r>
              <a:rPr lang="en-US" dirty="0"/>
              <a:t>for bibliographies </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dirty="0" smtClean="0"/>
              <a:t>Enter </a:t>
            </a:r>
            <a:r>
              <a:rPr lang="en-US" dirty="0"/>
              <a:t>citations into ANR’s Online Bibliography software (part of the directory profile) at </a:t>
            </a:r>
            <a:r>
              <a:rPr lang="en-US" u="sng" dirty="0">
                <a:hlinkClick r:id="rId3"/>
              </a:rPr>
              <a:t>https://ucanr.edu/portal/modules/dirbibliography.cfm</a:t>
            </a:r>
            <a:r>
              <a:rPr lang="en-US" dirty="0"/>
              <a:t> by either a) manually entering each citation OR by b) using the EndNote XML import process. Recorded webinar training can be found here: </a:t>
            </a:r>
            <a:r>
              <a:rPr lang="en-US" u="sng" dirty="0">
                <a:hlinkClick r:id="rId4"/>
              </a:rPr>
              <a:t>http://ucanr.edu/sites/bibliographyproject/</a:t>
            </a:r>
            <a:r>
              <a:rPr lang="en-US" dirty="0"/>
              <a:t> </a:t>
            </a:r>
            <a:endParaRPr lang="en-US" dirty="0" smtClean="0"/>
          </a:p>
          <a:p>
            <a:pPr marL="457200" indent="-457200">
              <a:buFont typeface="+mj-lt"/>
              <a:buAutoNum type="arabicPeriod"/>
            </a:pPr>
            <a:r>
              <a:rPr lang="en-US" dirty="0" smtClean="0"/>
              <a:t>Use </a:t>
            </a:r>
            <a:r>
              <a:rPr lang="en-US" dirty="0"/>
              <a:t>the “Bibliography retrieval” link to download your citations into a Microsoft Word document for ANR Merit and Promotion processes. It will already be sorted by publication type and in chronological </a:t>
            </a:r>
            <a:r>
              <a:rPr lang="en-US" dirty="0" smtClean="0"/>
              <a:t>order.</a:t>
            </a:r>
          </a:p>
          <a:p>
            <a:pPr marL="457200" indent="-457200">
              <a:buFont typeface="+mj-lt"/>
              <a:buAutoNum type="arabicPeriod"/>
            </a:pPr>
            <a:r>
              <a:rPr lang="en-US" dirty="0" smtClean="0"/>
              <a:t>Format </a:t>
            </a:r>
            <a:r>
              <a:rPr lang="en-US" dirty="0"/>
              <a:t>the retrieval as needed for your </a:t>
            </a:r>
            <a:r>
              <a:rPr lang="en-US" dirty="0" smtClean="0"/>
              <a:t>process</a:t>
            </a:r>
          </a:p>
          <a:p>
            <a:pPr marL="457200" indent="-457200">
              <a:buFont typeface="+mj-lt"/>
              <a:buAutoNum type="arabicPeriod"/>
            </a:pPr>
            <a:r>
              <a:rPr lang="en-US" dirty="0" smtClean="0"/>
              <a:t>Update </a:t>
            </a:r>
            <a:r>
              <a:rPr lang="en-US" dirty="0"/>
              <a:t>your bibliography listings annually for reporting purposes</a:t>
            </a:r>
          </a:p>
          <a:p>
            <a:pPr marL="0" indent="0">
              <a:buNone/>
            </a:pPr>
            <a:endParaRPr lang="en-US" dirty="0"/>
          </a:p>
        </p:txBody>
      </p:sp>
    </p:spTree>
    <p:extLst>
      <p:ext uri="{BB962C8B-B14F-4D97-AF65-F5344CB8AC3E}">
        <p14:creationId xmlns:p14="http://schemas.microsoft.com/office/powerpoint/2010/main" val="4171529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415358981"/>
              </p:ext>
            </p:extLst>
          </p:nvPr>
        </p:nvGraphicFramePr>
        <p:xfrm>
          <a:off x="76200" y="76200"/>
          <a:ext cx="8915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381000"/>
            <a:ext cx="8229600" cy="990600"/>
          </a:xfrm>
        </p:spPr>
        <p:txBody>
          <a:bodyPr/>
          <a:lstStyle/>
          <a:p>
            <a:r>
              <a:rPr lang="en-US" dirty="0" smtClean="0"/>
              <a:t>Process</a:t>
            </a:r>
            <a:endParaRPr lang="en-US" dirty="0"/>
          </a:p>
        </p:txBody>
      </p:sp>
      <p:sp>
        <p:nvSpPr>
          <p:cNvPr id="7" name="TextBox 6"/>
          <p:cNvSpPr txBox="1"/>
          <p:nvPr/>
        </p:nvSpPr>
        <p:spPr>
          <a:xfrm>
            <a:off x="190500" y="5345309"/>
            <a:ext cx="2209800"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New: Cost</a:t>
            </a:r>
          </a:p>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Integration</a:t>
            </a:r>
          </a:p>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MS Word</a:t>
            </a:r>
            <a:endParaRPr lang="en-US" sz="2800" dirty="0">
              <a:latin typeface="Calibri" panose="020F0502020204030204" pitchFamily="34" charset="0"/>
              <a:cs typeface="Calibri" panose="020F0502020204030204" pitchFamily="34" charset="0"/>
            </a:endParaRPr>
          </a:p>
        </p:txBody>
      </p:sp>
      <p:sp>
        <p:nvSpPr>
          <p:cNvPr id="8" name="TextBox 7"/>
          <p:cNvSpPr txBox="1"/>
          <p:nvPr/>
        </p:nvSpPr>
        <p:spPr>
          <a:xfrm>
            <a:off x="6934200" y="4078961"/>
            <a:ext cx="2209800"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Formatted for optional use in Merit/ Promotion</a:t>
            </a:r>
            <a:endParaRPr lang="en-US" sz="2800" dirty="0">
              <a:latin typeface="Calibri" panose="020F0502020204030204" pitchFamily="34" charset="0"/>
              <a:cs typeface="Calibri" panose="020F0502020204030204" pitchFamily="34" charset="0"/>
            </a:endParaRPr>
          </a:p>
        </p:txBody>
      </p:sp>
      <p:sp>
        <p:nvSpPr>
          <p:cNvPr id="9" name="TextBox 8"/>
          <p:cNvSpPr txBox="1"/>
          <p:nvPr/>
        </p:nvSpPr>
        <p:spPr>
          <a:xfrm>
            <a:off x="5037667" y="4052648"/>
            <a:ext cx="1896533"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Federal report</a:t>
            </a:r>
          </a:p>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Ad hoc inquiries</a:t>
            </a:r>
          </a:p>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Increased visibility</a:t>
            </a:r>
            <a:endParaRPr lang="en-US" sz="2800" dirty="0">
              <a:latin typeface="Calibri" panose="020F0502020204030204" pitchFamily="34" charset="0"/>
              <a:cs typeface="Calibri" panose="020F0502020204030204" pitchFamily="34" charset="0"/>
            </a:endParaRPr>
          </a:p>
        </p:txBody>
      </p:sp>
      <p:sp>
        <p:nvSpPr>
          <p:cNvPr id="12" name="TextBox 11"/>
          <p:cNvSpPr txBox="1"/>
          <p:nvPr/>
        </p:nvSpPr>
        <p:spPr>
          <a:xfrm>
            <a:off x="5181600" y="914400"/>
            <a:ext cx="3657600" cy="954107"/>
          </a:xfrm>
          <a:prstGeom prst="rect">
            <a:avLst/>
          </a:prstGeom>
          <a:noFill/>
          <a:ln>
            <a:solidFill>
              <a:schemeClr val="accent1"/>
            </a:solidFill>
          </a:ln>
        </p:spPr>
        <p:txBody>
          <a:bodyPr wrap="square" rtlCol="0">
            <a:spAutoFit/>
          </a:bodyPr>
          <a:lstStyle/>
          <a:p>
            <a:pPr algn="ctr"/>
            <a:r>
              <a:rPr lang="en-US" sz="2800" dirty="0" smtClean="0"/>
              <a:t>Annually - End of January </a:t>
            </a:r>
            <a:endParaRPr lang="en-US" sz="2800" dirty="0"/>
          </a:p>
        </p:txBody>
      </p:sp>
    </p:spTree>
    <p:extLst>
      <p:ext uri="{BB962C8B-B14F-4D97-AF65-F5344CB8AC3E}">
        <p14:creationId xmlns:p14="http://schemas.microsoft.com/office/powerpoint/2010/main" val="3533033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EndNote Update</a:t>
            </a:r>
            <a:endParaRPr lang="en-US" dirty="0"/>
          </a:p>
        </p:txBody>
      </p:sp>
      <p:sp>
        <p:nvSpPr>
          <p:cNvPr id="5" name="Content Placeholder 4"/>
          <p:cNvSpPr>
            <a:spLocks noGrp="1"/>
          </p:cNvSpPr>
          <p:nvPr>
            <p:ph idx="1"/>
          </p:nvPr>
        </p:nvSpPr>
        <p:spPr/>
        <p:txBody>
          <a:bodyPr>
            <a:normAutofit/>
          </a:bodyPr>
          <a:lstStyle/>
          <a:p>
            <a:r>
              <a:rPr lang="en-US" sz="2800" dirty="0" smtClean="0"/>
              <a:t>UC Davis no longer waiving fee:</a:t>
            </a:r>
          </a:p>
          <a:p>
            <a:pPr lvl="1"/>
            <a:r>
              <a:rPr lang="en-US" sz="2400" dirty="0" smtClean="0"/>
              <a:t>May continue to use existing X7 version</a:t>
            </a:r>
          </a:p>
          <a:p>
            <a:pPr lvl="1"/>
            <a:r>
              <a:rPr lang="en-US" sz="2400" dirty="0" smtClean="0"/>
              <a:t>May need to pay one-time $80 fee for next version</a:t>
            </a:r>
          </a:p>
          <a:p>
            <a:r>
              <a:rPr lang="en-US" sz="2800" dirty="0" smtClean="0"/>
              <a:t>Alternative software at no cost: </a:t>
            </a:r>
            <a:r>
              <a:rPr lang="en-US" sz="2800" dirty="0" err="1" smtClean="0"/>
              <a:t>Mendeley</a:t>
            </a:r>
            <a:r>
              <a:rPr lang="en-US" sz="2800" dirty="0" smtClean="0"/>
              <a:t> and </a:t>
            </a:r>
            <a:r>
              <a:rPr lang="en-US" sz="2800" dirty="0" err="1" smtClean="0"/>
              <a:t>Zotero</a:t>
            </a:r>
            <a:r>
              <a:rPr lang="en-US" sz="2800" dirty="0" smtClean="0"/>
              <a:t>; but at this time, no export/import features.</a:t>
            </a:r>
          </a:p>
          <a:p>
            <a:r>
              <a:rPr lang="en-US" sz="2800" dirty="0" err="1" smtClean="0"/>
              <a:t>Mendeley’s</a:t>
            </a:r>
            <a:r>
              <a:rPr lang="en-US" sz="2800" dirty="0" smtClean="0"/>
              <a:t> “export to EndNote XML” option produces an XML file that is currently </a:t>
            </a:r>
            <a:r>
              <a:rPr lang="en-US" sz="2800" dirty="0" smtClean="0">
                <a:solidFill>
                  <a:srgbClr val="FF0000"/>
                </a:solidFill>
              </a:rPr>
              <a:t>incompatible</a:t>
            </a:r>
            <a:r>
              <a:rPr lang="en-US" sz="2800" dirty="0" smtClean="0"/>
              <a:t> with ANR Online </a:t>
            </a:r>
            <a:r>
              <a:rPr lang="en-US" sz="2800" dirty="0"/>
              <a:t>B</a:t>
            </a:r>
            <a:r>
              <a:rPr lang="en-US" sz="2800" dirty="0" smtClean="0"/>
              <a:t>ibliography software. Assessing feasibility and cost of </a:t>
            </a:r>
            <a:r>
              <a:rPr lang="en-US" sz="2800" dirty="0" err="1" smtClean="0"/>
              <a:t>Mendeley</a:t>
            </a:r>
            <a:r>
              <a:rPr lang="en-US" sz="2800" dirty="0" smtClean="0"/>
              <a:t> import/export features; TBD.</a:t>
            </a:r>
            <a:endParaRPr lang="en-US" sz="2800" dirty="0"/>
          </a:p>
        </p:txBody>
      </p:sp>
    </p:spTree>
    <p:extLst>
      <p:ext uri="{BB962C8B-B14F-4D97-AF65-F5344CB8AC3E}">
        <p14:creationId xmlns:p14="http://schemas.microsoft.com/office/powerpoint/2010/main" val="571755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ANR-Specific Tips for EndNote</a:t>
            </a:r>
            <a:endParaRPr lang="en-US" dirty="0"/>
          </a:p>
        </p:txBody>
      </p:sp>
      <p:sp>
        <p:nvSpPr>
          <p:cNvPr id="5" name="Content Placeholder 4"/>
          <p:cNvSpPr>
            <a:spLocks noGrp="1"/>
          </p:cNvSpPr>
          <p:nvPr>
            <p:ph idx="1"/>
          </p:nvPr>
        </p:nvSpPr>
        <p:spPr/>
        <p:txBody>
          <a:bodyPr>
            <a:normAutofit/>
          </a:bodyPr>
          <a:lstStyle/>
          <a:p>
            <a:r>
              <a:rPr lang="en-US" sz="2800" dirty="0" smtClean="0"/>
              <a:t>Use “notes” field to write about your role</a:t>
            </a:r>
          </a:p>
          <a:p>
            <a:r>
              <a:rPr lang="en-US" sz="2800" dirty="0" smtClean="0"/>
              <a:t>Due to changes, guidance around “label” and “caption” fields no longer apply. </a:t>
            </a:r>
          </a:p>
        </p:txBody>
      </p:sp>
    </p:spTree>
    <p:extLst>
      <p:ext uri="{BB962C8B-B14F-4D97-AF65-F5344CB8AC3E}">
        <p14:creationId xmlns:p14="http://schemas.microsoft.com/office/powerpoint/2010/main" val="4074416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EndNote Resources</a:t>
            </a:r>
            <a:endParaRPr lang="en-US" dirty="0"/>
          </a:p>
        </p:txBody>
      </p:sp>
      <p:sp>
        <p:nvSpPr>
          <p:cNvPr id="3" name="Content Placeholder 2"/>
          <p:cNvSpPr>
            <a:spLocks noGrp="1"/>
          </p:cNvSpPr>
          <p:nvPr>
            <p:ph idx="1"/>
          </p:nvPr>
        </p:nvSpPr>
        <p:spPr/>
        <p:txBody>
          <a:bodyPr/>
          <a:lstStyle/>
          <a:p>
            <a:r>
              <a:rPr lang="en-US" dirty="0" smtClean="0"/>
              <a:t>YouTube channel</a:t>
            </a:r>
          </a:p>
          <a:p>
            <a:r>
              <a:rPr lang="en-US" dirty="0" smtClean="0"/>
              <a:t>Help </a:t>
            </a:r>
            <a:r>
              <a:rPr lang="en-US" dirty="0" smtClean="0"/>
              <a:t>documentation on ANR Online Bibliography System</a:t>
            </a:r>
          </a:p>
          <a:p>
            <a:r>
              <a:rPr lang="en-US" dirty="0" smtClean="0"/>
              <a:t>Email us for technical assistance</a:t>
            </a:r>
            <a:endParaRPr lang="en-US" dirty="0" smtClean="0"/>
          </a:p>
        </p:txBody>
      </p:sp>
    </p:spTree>
    <p:extLst>
      <p:ext uri="{BB962C8B-B14F-4D97-AF65-F5344CB8AC3E}">
        <p14:creationId xmlns:p14="http://schemas.microsoft.com/office/powerpoint/2010/main" val="756925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771335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Evaluation</a:t>
            </a:r>
            <a:endParaRPr lang="en-US" dirty="0"/>
          </a:p>
        </p:txBody>
      </p:sp>
      <p:sp>
        <p:nvSpPr>
          <p:cNvPr id="3" name="Content Placeholder 2"/>
          <p:cNvSpPr>
            <a:spLocks noGrp="1"/>
          </p:cNvSpPr>
          <p:nvPr>
            <p:ph idx="1"/>
          </p:nvPr>
        </p:nvSpPr>
        <p:spPr/>
        <p:txBody>
          <a:bodyPr>
            <a:normAutofit/>
          </a:bodyPr>
          <a:lstStyle/>
          <a:p>
            <a:r>
              <a:rPr lang="en-US" sz="2800" dirty="0" smtClean="0"/>
              <a:t>Evaluation poll</a:t>
            </a:r>
          </a:p>
          <a:p>
            <a:r>
              <a:rPr lang="en-US" sz="2800" dirty="0" smtClean="0"/>
              <a:t>In the textbox or unmute your audio and please provide any input on what went well and improvements for future trainings.</a:t>
            </a:r>
          </a:p>
        </p:txBody>
      </p:sp>
    </p:spTree>
    <p:extLst>
      <p:ext uri="{BB962C8B-B14F-4D97-AF65-F5344CB8AC3E}">
        <p14:creationId xmlns:p14="http://schemas.microsoft.com/office/powerpoint/2010/main" val="1802259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Contact Information</a:t>
            </a:r>
            <a:endParaRPr lang="en-US" dirty="0"/>
          </a:p>
        </p:txBody>
      </p:sp>
      <p:sp>
        <p:nvSpPr>
          <p:cNvPr id="6" name="Content Placeholder 5"/>
          <p:cNvSpPr>
            <a:spLocks noGrp="1"/>
          </p:cNvSpPr>
          <p:nvPr>
            <p:ph idx="1"/>
          </p:nvPr>
        </p:nvSpPr>
        <p:spPr/>
        <p:txBody>
          <a:bodyPr/>
          <a:lstStyle/>
          <a:p>
            <a:pPr marL="0" indent="0">
              <a:buNone/>
            </a:pPr>
            <a:endParaRPr lang="en-US" dirty="0" smtClean="0"/>
          </a:p>
          <a:p>
            <a:pPr marL="0" indent="0">
              <a:buNone/>
            </a:pPr>
            <a:r>
              <a:rPr lang="en-US" dirty="0" smtClean="0"/>
              <a:t>Questions about bibliography requirements for merits and promotions: See the E-Book or contact ANR Academic Human Resources</a:t>
            </a:r>
          </a:p>
          <a:p>
            <a:pPr marL="0" indent="0">
              <a:buNone/>
            </a:pPr>
            <a:endParaRPr lang="en-US" dirty="0" smtClean="0"/>
          </a:p>
          <a:p>
            <a:pPr marL="0" indent="0">
              <a:buNone/>
            </a:pPr>
            <a:r>
              <a:rPr lang="en-US" dirty="0" smtClean="0"/>
              <a:t>Questions about ANR’s online bibliography system, contact ANR Program Planning &amp; Evaluation analysts, Kit Alviz (</a:t>
            </a:r>
            <a:r>
              <a:rPr lang="en-US" dirty="0" smtClean="0">
                <a:hlinkClick r:id="rId3"/>
              </a:rPr>
              <a:t>kit.alviz@ucop.edu</a:t>
            </a:r>
            <a:r>
              <a:rPr lang="en-US" dirty="0" smtClean="0"/>
              <a:t>) or Christopher Hanson (</a:t>
            </a:r>
            <a:r>
              <a:rPr lang="en-US" dirty="0" smtClean="0">
                <a:hlinkClick r:id="rId4"/>
              </a:rPr>
              <a:t>christopher.hanson@ucop.edu</a:t>
            </a:r>
            <a:r>
              <a:rPr lang="en-US" dirty="0" smtClean="0"/>
              <a:t>) </a:t>
            </a:r>
            <a:endParaRPr lang="en-US" dirty="0"/>
          </a:p>
        </p:txBody>
      </p:sp>
    </p:spTree>
    <p:extLst>
      <p:ext uri="{BB962C8B-B14F-4D97-AF65-F5344CB8AC3E}">
        <p14:creationId xmlns:p14="http://schemas.microsoft.com/office/powerpoint/2010/main" val="3901648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OLD SLIDES FOR Q&amp;A REFERENCE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7340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Outcomes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Participants will have:</a:t>
            </a:r>
          </a:p>
          <a:p>
            <a:r>
              <a:rPr lang="en-US" sz="2800" dirty="0"/>
              <a:t>Understanding of </a:t>
            </a:r>
            <a:r>
              <a:rPr lang="en-US" sz="2800" dirty="0" smtClean="0"/>
              <a:t>E-Book and Annual Evaluation </a:t>
            </a:r>
            <a:r>
              <a:rPr lang="en-US" sz="2800" dirty="0"/>
              <a:t>guidance related to </a:t>
            </a:r>
            <a:r>
              <a:rPr lang="en-US" sz="2800" dirty="0" smtClean="0"/>
              <a:t>bibliographies</a:t>
            </a:r>
          </a:p>
          <a:p>
            <a:r>
              <a:rPr lang="en-US" sz="2800" dirty="0" smtClean="0"/>
              <a:t>Understanding of how to use the ANR online </a:t>
            </a:r>
            <a:r>
              <a:rPr lang="en-US" sz="2800" dirty="0"/>
              <a:t>bibliography </a:t>
            </a:r>
            <a:r>
              <a:rPr lang="en-US" sz="2800" dirty="0" smtClean="0"/>
              <a:t>(</a:t>
            </a:r>
            <a:r>
              <a:rPr lang="en-US" sz="2800" dirty="0"/>
              <a:t>part of ANR directory profiles) </a:t>
            </a:r>
          </a:p>
          <a:p>
            <a:pPr lvl="0"/>
            <a:r>
              <a:rPr lang="en-US" sz="2800" dirty="0" smtClean="0"/>
              <a:t>Understanding of </a:t>
            </a:r>
            <a:r>
              <a:rPr lang="en-US" sz="2800" dirty="0"/>
              <a:t>the value of keeping an up-to-date bibliography on directory </a:t>
            </a:r>
            <a:r>
              <a:rPr lang="en-US" sz="2800" dirty="0" smtClean="0"/>
              <a:t>profiles</a:t>
            </a:r>
          </a:p>
          <a:p>
            <a:pPr lvl="0"/>
            <a:r>
              <a:rPr lang="en-US" sz="2800" dirty="0" smtClean="0"/>
              <a:t>Understanding </a:t>
            </a:r>
            <a:r>
              <a:rPr lang="en-US" sz="2800" dirty="0"/>
              <a:t>how EndNote and ANR’s online bibliography system talk to each </a:t>
            </a:r>
            <a:r>
              <a:rPr lang="en-US" sz="2800" dirty="0" smtClean="0"/>
              <a:t>other</a:t>
            </a:r>
            <a:endParaRPr lang="en-US" sz="2800" dirty="0"/>
          </a:p>
        </p:txBody>
      </p:sp>
    </p:spTree>
    <p:extLst>
      <p:ext uri="{BB962C8B-B14F-4D97-AF65-F5344CB8AC3E}">
        <p14:creationId xmlns:p14="http://schemas.microsoft.com/office/powerpoint/2010/main" val="1014778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FAQ: Can I create an EndNote library from MS Word or Excel?</a:t>
            </a:r>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2671" t="23251" r="23908" b="3749"/>
          <a:stretch/>
        </p:blipFill>
        <p:spPr bwMode="auto">
          <a:xfrm>
            <a:off x="4181474" y="1979700"/>
            <a:ext cx="4962525" cy="335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22671" t="11500" r="38747" b="2500"/>
          <a:stretch/>
        </p:blipFill>
        <p:spPr bwMode="auto">
          <a:xfrm>
            <a:off x="0" y="2048625"/>
            <a:ext cx="4008474"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4423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FAQ: Can I convert my </a:t>
            </a:r>
            <a:r>
              <a:rPr lang="en-US" dirty="0" err="1" smtClean="0"/>
              <a:t>Mendeley</a:t>
            </a:r>
            <a:r>
              <a:rPr lang="en-US" dirty="0" smtClean="0"/>
              <a:t> library to an EndNote library?</a:t>
            </a:r>
            <a:endParaRPr lang="en-US" dirty="0"/>
          </a:p>
        </p:txBody>
      </p:sp>
      <p:sp>
        <p:nvSpPr>
          <p:cNvPr id="3" name="Content Placeholder 2"/>
          <p:cNvSpPr>
            <a:spLocks noGrp="1"/>
          </p:cNvSpPr>
          <p:nvPr>
            <p:ph sz="half" idx="1"/>
          </p:nvPr>
        </p:nvSpPr>
        <p:spPr>
          <a:xfrm>
            <a:off x="457200" y="1981200"/>
            <a:ext cx="7924800" cy="4718304"/>
          </a:xfrm>
        </p:spPr>
        <p:txBody>
          <a:bodyPr/>
          <a:lstStyle/>
          <a:p>
            <a:r>
              <a:rPr lang="en-US" dirty="0">
                <a:hlinkClick r:id="rId2"/>
              </a:rPr>
              <a:t>https://www.youtube.com/watch?v=_</a:t>
            </a:r>
            <a:r>
              <a:rPr lang="en-US" dirty="0" smtClean="0">
                <a:hlinkClick r:id="rId2"/>
              </a:rPr>
              <a:t>Qf3Xj14TVk&amp;index=5&amp;list=PLsV4xvf6aNGxEdxZOIjzQbV2HpNfVNNmS</a:t>
            </a:r>
            <a:r>
              <a:rPr lang="en-US" dirty="0" smtClean="0"/>
              <a:t> (skip to 15:30)</a:t>
            </a:r>
          </a:p>
          <a:p>
            <a:r>
              <a:rPr lang="en-US" dirty="0" err="1" smtClean="0"/>
              <a:t>Zotero</a:t>
            </a:r>
            <a:r>
              <a:rPr lang="en-US" dirty="0" smtClean="0"/>
              <a:t> is a more complicated process</a:t>
            </a:r>
            <a:endParaRPr lang="en-US" dirty="0"/>
          </a:p>
        </p:txBody>
      </p:sp>
    </p:spTree>
    <p:extLst>
      <p:ext uri="{BB962C8B-B14F-4D97-AF65-F5344CB8AC3E}">
        <p14:creationId xmlns:p14="http://schemas.microsoft.com/office/powerpoint/2010/main" val="1435307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accent4"/>
                </a:solidFill>
              </a:rPr>
              <a:t>Welcome (Mark </a:t>
            </a:r>
            <a:r>
              <a:rPr lang="en-US" sz="2800" dirty="0" err="1" smtClean="0">
                <a:solidFill>
                  <a:schemeClr val="accent4"/>
                </a:solidFill>
              </a:rPr>
              <a:t>Lagrimini</a:t>
            </a:r>
            <a:r>
              <a:rPr lang="en-US" sz="2800" dirty="0" smtClean="0">
                <a:solidFill>
                  <a:schemeClr val="accent4"/>
                </a:solidFill>
              </a:rPr>
              <a:t>)</a:t>
            </a:r>
          </a:p>
          <a:p>
            <a:r>
              <a:rPr lang="en-US" sz="2800" dirty="0" smtClean="0">
                <a:solidFill>
                  <a:schemeClr val="accent4"/>
                </a:solidFill>
              </a:rPr>
              <a:t>E-Book guidance and tips (Mark </a:t>
            </a:r>
            <a:r>
              <a:rPr lang="en-US" sz="2800" dirty="0" err="1" smtClean="0">
                <a:solidFill>
                  <a:schemeClr val="accent4"/>
                </a:solidFill>
              </a:rPr>
              <a:t>Lagrimini</a:t>
            </a:r>
            <a:r>
              <a:rPr lang="en-US" sz="2800" dirty="0" smtClean="0">
                <a:solidFill>
                  <a:schemeClr val="accent4"/>
                </a:solidFill>
              </a:rPr>
              <a:t>)</a:t>
            </a:r>
            <a:endParaRPr lang="en-US" sz="2800" dirty="0">
              <a:solidFill>
                <a:schemeClr val="accent4"/>
              </a:solidFill>
            </a:endParaRPr>
          </a:p>
          <a:p>
            <a:r>
              <a:rPr lang="en-US" sz="2800" dirty="0" smtClean="0">
                <a:solidFill>
                  <a:schemeClr val="accent4"/>
                </a:solidFill>
              </a:rPr>
              <a:t>ANR </a:t>
            </a:r>
            <a:r>
              <a:rPr lang="en-US" sz="2800" dirty="0">
                <a:solidFill>
                  <a:schemeClr val="accent4"/>
                </a:solidFill>
              </a:rPr>
              <a:t>online bibliography </a:t>
            </a:r>
            <a:r>
              <a:rPr lang="en-US" sz="2800" dirty="0" smtClean="0">
                <a:solidFill>
                  <a:schemeClr val="accent4"/>
                </a:solidFill>
              </a:rPr>
              <a:t>system (Kit Alviz)</a:t>
            </a:r>
            <a:endParaRPr lang="en-US" sz="2800" dirty="0">
              <a:solidFill>
                <a:schemeClr val="accent4"/>
              </a:solidFill>
            </a:endParaRPr>
          </a:p>
          <a:p>
            <a:pPr lvl="1"/>
            <a:r>
              <a:rPr lang="en-US" sz="2400" dirty="0" smtClean="0">
                <a:solidFill>
                  <a:schemeClr val="accent4"/>
                </a:solidFill>
              </a:rPr>
              <a:t>Retrieval for annual evaluation/merit/promotion </a:t>
            </a:r>
          </a:p>
          <a:p>
            <a:r>
              <a:rPr lang="en-US" sz="2800" dirty="0">
                <a:solidFill>
                  <a:schemeClr val="accent4"/>
                </a:solidFill>
              </a:rPr>
              <a:t>EndNote Update (Kit Alviz)</a:t>
            </a:r>
          </a:p>
          <a:p>
            <a:r>
              <a:rPr lang="en-US" sz="2800" dirty="0">
                <a:solidFill>
                  <a:schemeClr val="accent4"/>
                </a:solidFill>
              </a:rPr>
              <a:t>EndNote import/export and more training information (Kit Alviz)</a:t>
            </a:r>
          </a:p>
          <a:p>
            <a:endParaRPr lang="en-US" sz="2800" dirty="0">
              <a:solidFill>
                <a:schemeClr val="accent4"/>
              </a:solidFill>
            </a:endParaRPr>
          </a:p>
        </p:txBody>
      </p:sp>
    </p:spTree>
    <p:extLst>
      <p:ext uri="{BB962C8B-B14F-4D97-AF65-F5344CB8AC3E}">
        <p14:creationId xmlns:p14="http://schemas.microsoft.com/office/powerpoint/2010/main" val="3695720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bibliography information used?</a:t>
            </a:r>
            <a:endParaRPr lang="en-US" dirty="0"/>
          </a:p>
        </p:txBody>
      </p:sp>
      <p:sp>
        <p:nvSpPr>
          <p:cNvPr id="3" name="Content Placeholder 2"/>
          <p:cNvSpPr>
            <a:spLocks noGrp="1"/>
          </p:cNvSpPr>
          <p:nvPr>
            <p:ph idx="1"/>
          </p:nvPr>
        </p:nvSpPr>
        <p:spPr/>
        <p:txBody>
          <a:bodyPr>
            <a:normAutofit/>
          </a:bodyPr>
          <a:lstStyle/>
          <a:p>
            <a:r>
              <a:rPr lang="en-US" sz="2800" dirty="0" smtClean="0"/>
              <a:t>Annual report of work to federal funders Senior leadership ad hoc inquiries</a:t>
            </a:r>
          </a:p>
          <a:p>
            <a:r>
              <a:rPr lang="en-US" sz="2800" dirty="0" smtClean="0"/>
              <a:t>Academic annual evaluation and program review</a:t>
            </a:r>
          </a:p>
          <a:p>
            <a:r>
              <a:rPr lang="en-US" sz="2800" dirty="0" smtClean="0"/>
              <a:t>Visibility</a:t>
            </a:r>
          </a:p>
          <a:p>
            <a:r>
              <a:rPr lang="en-US" sz="2800" dirty="0" smtClean="0"/>
              <a:t>New county reports from PPE</a:t>
            </a:r>
          </a:p>
          <a:p>
            <a:r>
              <a:rPr lang="en-US" sz="2800" dirty="0" smtClean="0"/>
              <a:t>For FFY18, AES and CE academics reported</a:t>
            </a:r>
          </a:p>
          <a:p>
            <a:pPr lvl="1"/>
            <a:r>
              <a:rPr lang="en-US" sz="2400" dirty="0" smtClean="0"/>
              <a:t>1742 peer reviews publications (about the same at last year)</a:t>
            </a:r>
          </a:p>
          <a:p>
            <a:pPr lvl="1"/>
            <a:r>
              <a:rPr lang="en-US" sz="2400" dirty="0" smtClean="0"/>
              <a:t>340 popular press articles</a:t>
            </a:r>
          </a:p>
        </p:txBody>
      </p:sp>
    </p:spTree>
    <p:extLst>
      <p:ext uri="{BB962C8B-B14F-4D97-AF65-F5344CB8AC3E}">
        <p14:creationId xmlns:p14="http://schemas.microsoft.com/office/powerpoint/2010/main" val="1816013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smtClean="0"/>
              <a:t>B </a:t>
            </a:r>
            <a:r>
              <a:rPr lang="en-US" sz="2000" dirty="0"/>
              <a:t>- </a:t>
            </a:r>
            <a:r>
              <a:rPr lang="en-US" sz="2000" b="1" dirty="0"/>
              <a:t>Peer-reviewed scholarly journal publications.</a:t>
            </a:r>
            <a:r>
              <a:rPr lang="en-US" sz="2000" dirty="0"/>
              <a:t> Definition: For the purposes of your PR, "peer reviewed" is defined as documents that are reviewed anonymously (aka "blind review") by subject matter experts or scientific panel with the possibility of being rejected. Peer reviewed scholarly journal articles included must be those published in searchable, peer reviewed journals, which are a type of periodical that contains articles written by researchers and experts in a specific discipline aimed at other researchers in a particular </a:t>
            </a:r>
            <a:r>
              <a:rPr lang="en-US" sz="2000" dirty="0" smtClean="0"/>
              <a:t>field. </a:t>
            </a:r>
            <a:r>
              <a:rPr lang="en-US" sz="2000" dirty="0" smtClean="0">
                <a:solidFill>
                  <a:srgbClr val="0070C0"/>
                </a:solidFill>
              </a:rPr>
              <a:t>Examples </a:t>
            </a:r>
            <a:r>
              <a:rPr lang="en-US" sz="2000" dirty="0">
                <a:solidFill>
                  <a:srgbClr val="0070C0"/>
                </a:solidFill>
              </a:rPr>
              <a:t>include: Professional society journals, California Agriculture research articles, Journal of Extension Feature or Research in Brief articles.</a:t>
            </a:r>
          </a:p>
          <a:p>
            <a:r>
              <a:rPr lang="en-US" sz="2000" dirty="0" smtClean="0"/>
              <a:t>C </a:t>
            </a:r>
            <a:r>
              <a:rPr lang="en-US" sz="2000" dirty="0"/>
              <a:t>- </a:t>
            </a:r>
            <a:r>
              <a:rPr lang="en-US" sz="2000" b="1" dirty="0"/>
              <a:t>Other peer-reviewed publications. </a:t>
            </a:r>
            <a:r>
              <a:rPr lang="en-US" sz="2000" dirty="0"/>
              <a:t>Definition: A peer-review involves a blind review of your work and a refereed editorial process (with possibility of rejection) leading to publication. </a:t>
            </a:r>
            <a:r>
              <a:rPr lang="en-US" sz="2000" dirty="0" smtClean="0">
                <a:solidFill>
                  <a:srgbClr val="0070C0"/>
                </a:solidFill>
              </a:rPr>
              <a:t>Examples </a:t>
            </a:r>
            <a:r>
              <a:rPr lang="en-US" sz="2000" dirty="0">
                <a:solidFill>
                  <a:srgbClr val="0070C0"/>
                </a:solidFill>
              </a:rPr>
              <a:t>include: UC ANR Publications, UC Integrated Pest Management Publications, UC IPM Pest Management Guidelines, peer review curricula, books and monograph chapters</a:t>
            </a:r>
            <a:r>
              <a:rPr lang="en-US" sz="2000" dirty="0" smtClean="0">
                <a:solidFill>
                  <a:srgbClr val="0070C0"/>
                </a:solidFill>
              </a:rPr>
              <a:t>.</a:t>
            </a:r>
            <a:endParaRPr lang="en-US" sz="2000" dirty="0">
              <a:solidFill>
                <a:srgbClr val="0070C0"/>
              </a:solidFill>
            </a:endParaRPr>
          </a:p>
        </p:txBody>
      </p:sp>
      <p:sp>
        <p:nvSpPr>
          <p:cNvPr id="4" name="Title 3"/>
          <p:cNvSpPr>
            <a:spLocks noGrp="1"/>
          </p:cNvSpPr>
          <p:nvPr>
            <p:ph type="title"/>
          </p:nvPr>
        </p:nvSpPr>
        <p:spPr/>
        <p:txBody>
          <a:bodyPr>
            <a:normAutofit fontScale="90000"/>
          </a:bodyPr>
          <a:lstStyle/>
          <a:p>
            <a:r>
              <a:rPr lang="en-US" dirty="0" smtClean="0"/>
              <a:t>Changes – Peer Reviewed Categories</a:t>
            </a:r>
            <a:endParaRPr lang="en-US" dirty="0"/>
          </a:p>
        </p:txBody>
      </p:sp>
    </p:spTree>
    <p:extLst>
      <p:ext uri="{BB962C8B-B14F-4D97-AF65-F5344CB8AC3E}">
        <p14:creationId xmlns:p14="http://schemas.microsoft.com/office/powerpoint/2010/main" val="2720579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76800"/>
          </a:xfrm>
        </p:spPr>
        <p:txBody>
          <a:bodyPr>
            <a:noAutofit/>
          </a:bodyPr>
          <a:lstStyle/>
          <a:p>
            <a:r>
              <a:rPr lang="en-US" sz="2000" dirty="0"/>
              <a:t>A - </a:t>
            </a:r>
            <a:r>
              <a:rPr lang="en-US" sz="2000" b="1" dirty="0"/>
              <a:t>Popular press articles. </a:t>
            </a:r>
            <a:r>
              <a:rPr lang="en-US" sz="2000" dirty="0"/>
              <a:t>Definition: Articles targeted to clientele and/or </a:t>
            </a:r>
            <a:r>
              <a:rPr lang="en-US" sz="2000" dirty="0" smtClean="0"/>
              <a:t>layperson. </a:t>
            </a:r>
            <a:r>
              <a:rPr lang="en-US" sz="2000" dirty="0" smtClean="0">
                <a:solidFill>
                  <a:srgbClr val="0070C0"/>
                </a:solidFill>
              </a:rPr>
              <a:t>Examples </a:t>
            </a:r>
            <a:r>
              <a:rPr lang="en-US" sz="2000" dirty="0">
                <a:solidFill>
                  <a:srgbClr val="0070C0"/>
                </a:solidFill>
              </a:rPr>
              <a:t>include: Newsletter articles, newspaper articles, UC Delivers</a:t>
            </a:r>
            <a:r>
              <a:rPr lang="en-US" sz="2000" dirty="0" smtClean="0">
                <a:solidFill>
                  <a:srgbClr val="0070C0"/>
                </a:solidFill>
              </a:rPr>
              <a:t>, tier 2 videos, </a:t>
            </a:r>
            <a:r>
              <a:rPr lang="en-US" sz="2000" dirty="0">
                <a:solidFill>
                  <a:srgbClr val="0070C0"/>
                </a:solidFill>
              </a:rPr>
              <a:t>trade journals, magazines, web-based articles and extensive/substantial blog </a:t>
            </a:r>
            <a:r>
              <a:rPr lang="en-US" sz="2000" dirty="0" smtClean="0">
                <a:solidFill>
                  <a:srgbClr val="0070C0"/>
                </a:solidFill>
              </a:rPr>
              <a:t>post or podcasts </a:t>
            </a:r>
            <a:r>
              <a:rPr lang="en-US" sz="2000" dirty="0">
                <a:solidFill>
                  <a:srgbClr val="0070C0"/>
                </a:solidFill>
              </a:rPr>
              <a:t>similar in complexity to a newsletter article, non-peer reviewed curricula for primary clientele, </a:t>
            </a:r>
            <a:r>
              <a:rPr lang="en-US" sz="2000" dirty="0" smtClean="0">
                <a:solidFill>
                  <a:srgbClr val="0070C0"/>
                </a:solidFill>
              </a:rPr>
              <a:t>etc.</a:t>
            </a:r>
          </a:p>
          <a:p>
            <a:r>
              <a:rPr lang="en-US" sz="2000" dirty="0" smtClean="0"/>
              <a:t>D </a:t>
            </a:r>
            <a:r>
              <a:rPr lang="en-US" sz="2000" dirty="0"/>
              <a:t>- </a:t>
            </a:r>
            <a:r>
              <a:rPr lang="en-US" sz="2000" b="1" dirty="0"/>
              <a:t>Technical reports and other non-reviewed articles</a:t>
            </a:r>
            <a:r>
              <a:rPr lang="en-US" sz="2000" dirty="0"/>
              <a:t>. Definition: Articles targeted to funding agencies, commodity groups, academics, etc. (i.e., not the layperson</a:t>
            </a:r>
            <a:r>
              <a:rPr lang="en-US" sz="2000" dirty="0" smtClean="0"/>
              <a:t>). </a:t>
            </a:r>
            <a:r>
              <a:rPr lang="en-US" sz="2000" dirty="0" smtClean="0">
                <a:solidFill>
                  <a:srgbClr val="0070C0"/>
                </a:solidFill>
              </a:rPr>
              <a:t>Examples</a:t>
            </a:r>
            <a:r>
              <a:rPr lang="en-US" sz="2000" dirty="0">
                <a:solidFill>
                  <a:srgbClr val="0070C0"/>
                </a:solidFill>
              </a:rPr>
              <a:t>: Reports to funding agencies or commodity groups; article in conference proceedings, workshop/training materials, California Agriculture news and opinion articles, non-peer review curricula for a technical audience. </a:t>
            </a:r>
          </a:p>
          <a:p>
            <a:r>
              <a:rPr lang="en-US" sz="2000" dirty="0" smtClean="0"/>
              <a:t>E </a:t>
            </a:r>
            <a:r>
              <a:rPr lang="en-US" sz="2000" dirty="0"/>
              <a:t>– </a:t>
            </a:r>
            <a:r>
              <a:rPr lang="en-US" sz="2000" b="1" dirty="0"/>
              <a:t>Published abstracts. </a:t>
            </a:r>
            <a:r>
              <a:rPr lang="en-US" sz="2000" dirty="0"/>
              <a:t>Definition: Abstracts published in a journal or conference proceedings. They must be published in order to include in your bibliography. They are limited in terms of the number of words and do not normally include footnotes or a bibliography. </a:t>
            </a:r>
          </a:p>
        </p:txBody>
      </p:sp>
      <p:sp>
        <p:nvSpPr>
          <p:cNvPr id="4" name="Title 3"/>
          <p:cNvSpPr>
            <a:spLocks noGrp="1"/>
          </p:cNvSpPr>
          <p:nvPr>
            <p:ph type="title"/>
          </p:nvPr>
        </p:nvSpPr>
        <p:spPr/>
        <p:txBody>
          <a:bodyPr>
            <a:normAutofit/>
          </a:bodyPr>
          <a:lstStyle/>
          <a:p>
            <a:r>
              <a:rPr lang="en-US" dirty="0" smtClean="0"/>
              <a:t>Changes – Non-Peer Reviewed</a:t>
            </a:r>
            <a:endParaRPr lang="en-US" dirty="0"/>
          </a:p>
        </p:txBody>
      </p:sp>
    </p:spTree>
    <p:extLst>
      <p:ext uri="{BB962C8B-B14F-4D97-AF65-F5344CB8AC3E}">
        <p14:creationId xmlns:p14="http://schemas.microsoft.com/office/powerpoint/2010/main" val="2128238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Academic Program Review Reminders</a:t>
            </a:r>
            <a:endParaRPr lang="en-US" dirty="0"/>
          </a:p>
        </p:txBody>
      </p:sp>
      <p:sp>
        <p:nvSpPr>
          <p:cNvPr id="3" name="Content Placeholder 2"/>
          <p:cNvSpPr>
            <a:spLocks noGrp="1"/>
          </p:cNvSpPr>
          <p:nvPr>
            <p:ph idx="1"/>
          </p:nvPr>
        </p:nvSpPr>
        <p:spPr>
          <a:xfrm>
            <a:off x="304800" y="1600200"/>
            <a:ext cx="8686800" cy="4876800"/>
          </a:xfrm>
        </p:spPr>
        <p:txBody>
          <a:bodyPr>
            <a:noAutofit/>
          </a:bodyPr>
          <a:lstStyle/>
          <a:p>
            <a:r>
              <a:rPr lang="en-US" sz="1800" dirty="0" smtClean="0"/>
              <a:t>Optional: Bibliography </a:t>
            </a:r>
            <a:r>
              <a:rPr lang="en-US" sz="1800" dirty="0"/>
              <a:t>for entire career. If used, </a:t>
            </a:r>
            <a:r>
              <a:rPr lang="en-US" sz="1800" dirty="0" smtClean="0"/>
              <a:t>highlighting </a:t>
            </a:r>
            <a:r>
              <a:rPr lang="en-US" sz="1800" dirty="0"/>
              <a:t>entries since </a:t>
            </a:r>
            <a:r>
              <a:rPr lang="en-US" sz="1800" dirty="0" smtClean="0"/>
              <a:t>last </a:t>
            </a:r>
            <a:r>
              <a:rPr lang="en-US" sz="1800" dirty="0"/>
              <a:t>successful salary action is </a:t>
            </a:r>
            <a:r>
              <a:rPr lang="en-US" sz="1800" dirty="0" smtClean="0"/>
              <a:t>required.</a:t>
            </a:r>
            <a:endParaRPr lang="en-US" sz="1800" dirty="0"/>
          </a:p>
          <a:p>
            <a:r>
              <a:rPr lang="en-US" sz="1800" dirty="0" smtClean="0"/>
              <a:t>Your </a:t>
            </a:r>
            <a:r>
              <a:rPr lang="en-US" sz="1800" dirty="0"/>
              <a:t>Role: </a:t>
            </a:r>
            <a:r>
              <a:rPr lang="en-US" sz="1800" dirty="0" smtClean="0"/>
              <a:t>For </a:t>
            </a:r>
            <a:r>
              <a:rPr lang="en-US" sz="1800" dirty="0"/>
              <a:t>citations added during the current review period, </a:t>
            </a:r>
            <a:r>
              <a:rPr lang="en-US" sz="1800" dirty="0" smtClean="0"/>
              <a:t>describe each multi-author citation identifying your </a:t>
            </a:r>
            <a:r>
              <a:rPr lang="en-US" sz="1800" dirty="0"/>
              <a:t>activity/role</a:t>
            </a:r>
            <a:r>
              <a:rPr lang="en-US" sz="1800" dirty="0" smtClean="0"/>
              <a:t>.</a:t>
            </a:r>
          </a:p>
          <a:p>
            <a:r>
              <a:rPr lang="en-US" sz="1800" dirty="0"/>
              <a:t>You can include ‘In Press’ </a:t>
            </a:r>
            <a:r>
              <a:rPr lang="en-US" sz="1800" dirty="0" smtClean="0"/>
              <a:t>however </a:t>
            </a:r>
            <a:r>
              <a:rPr lang="en-US" sz="1800" dirty="0"/>
              <a:t>you are only </a:t>
            </a:r>
            <a:r>
              <a:rPr lang="en-US" sz="1800" dirty="0" smtClean="0"/>
              <a:t>given credit once</a:t>
            </a:r>
            <a:r>
              <a:rPr lang="en-US" sz="1800" dirty="0"/>
              <a:t>, either in </a:t>
            </a:r>
            <a:r>
              <a:rPr lang="en-US" sz="1800" dirty="0" smtClean="0"/>
              <a:t>the </a:t>
            </a:r>
            <a:r>
              <a:rPr lang="en-US" sz="1800" dirty="0"/>
              <a:t>PR listed as ‘In Press’ or in the next PR when it is officially </a:t>
            </a:r>
            <a:r>
              <a:rPr lang="en-US" sz="1800" dirty="0" smtClean="0"/>
              <a:t>published. A letter </a:t>
            </a:r>
            <a:r>
              <a:rPr lang="en-US" sz="1800" dirty="0"/>
              <a:t>of publication acceptance must be uploaded in the PR system for any ‘In Press” manuscript </a:t>
            </a:r>
            <a:r>
              <a:rPr lang="en-US" sz="1800" dirty="0" smtClean="0"/>
              <a:t>included </a:t>
            </a:r>
            <a:r>
              <a:rPr lang="en-US" sz="1800" dirty="0"/>
              <a:t>in the </a:t>
            </a:r>
            <a:r>
              <a:rPr lang="en-US" sz="1800" dirty="0" smtClean="0"/>
              <a:t>bibliography.</a:t>
            </a:r>
          </a:p>
          <a:p>
            <a:r>
              <a:rPr lang="en-US" sz="1800" dirty="0" smtClean="0"/>
              <a:t>Do </a:t>
            </a:r>
            <a:r>
              <a:rPr lang="en-US" sz="1800" dirty="0"/>
              <a:t>not include manuscripts </a:t>
            </a:r>
            <a:r>
              <a:rPr lang="en-US" sz="1800" dirty="0" smtClean="0"/>
              <a:t>that are </a:t>
            </a:r>
            <a:r>
              <a:rPr lang="en-US" sz="1800" dirty="0"/>
              <a:t>‘in preparation” in the bibliography</a:t>
            </a:r>
            <a:r>
              <a:rPr lang="en-US" sz="1800" dirty="0" smtClean="0"/>
              <a:t>.</a:t>
            </a:r>
          </a:p>
          <a:p>
            <a:r>
              <a:rPr lang="en-US" sz="1800" dirty="0" smtClean="0"/>
              <a:t>Posters </a:t>
            </a:r>
            <a:r>
              <a:rPr lang="en-US" sz="1800" u="sng" dirty="0" smtClean="0"/>
              <a:t>do </a:t>
            </a:r>
            <a:r>
              <a:rPr lang="en-US" sz="1800" u="sng" dirty="0"/>
              <a:t>not </a:t>
            </a:r>
            <a:r>
              <a:rPr lang="en-US" sz="1800" dirty="0"/>
              <a:t>belong in a bibliography: If a poster is presented at a clientele meeting, then it would be </a:t>
            </a:r>
            <a:r>
              <a:rPr lang="en-US" sz="1800" dirty="0" smtClean="0"/>
              <a:t>appropriate </a:t>
            </a:r>
            <a:r>
              <a:rPr lang="en-US" sz="1800" dirty="0"/>
              <a:t>to list it under ‘other extension activities’. If a poster is presented at a professional society meeting </a:t>
            </a:r>
            <a:r>
              <a:rPr lang="en-US" sz="1800" dirty="0" smtClean="0"/>
              <a:t>and </a:t>
            </a:r>
            <a:r>
              <a:rPr lang="en-US" sz="1800" dirty="0"/>
              <a:t>not for clientele, it is </a:t>
            </a:r>
            <a:r>
              <a:rPr lang="en-US" sz="1800" dirty="0" smtClean="0"/>
              <a:t>appropriate </a:t>
            </a:r>
            <a:r>
              <a:rPr lang="en-US" sz="1800" dirty="0"/>
              <a:t>to list it under ‘professional competence’.</a:t>
            </a:r>
          </a:p>
          <a:p>
            <a:r>
              <a:rPr lang="en-US" sz="1800" dirty="0"/>
              <a:t>PowerPoint slide </a:t>
            </a:r>
            <a:r>
              <a:rPr lang="en-US" sz="1800" dirty="0" smtClean="0"/>
              <a:t>presentations </a:t>
            </a:r>
            <a:r>
              <a:rPr lang="en-US" sz="1800" u="sng" dirty="0" smtClean="0"/>
              <a:t>do </a:t>
            </a:r>
            <a:r>
              <a:rPr lang="en-US" sz="1800" u="sng" dirty="0"/>
              <a:t>not </a:t>
            </a:r>
            <a:r>
              <a:rPr lang="en-US" sz="1800" dirty="0"/>
              <a:t>belong in a bibliography. The presentation would be listed under </a:t>
            </a:r>
            <a:r>
              <a:rPr lang="en-US" sz="1800" dirty="0" smtClean="0"/>
              <a:t>extension </a:t>
            </a:r>
            <a:r>
              <a:rPr lang="en-US" sz="1800" dirty="0"/>
              <a:t>presentations. If presented at a professional society meeting and not clientele, it should be </a:t>
            </a:r>
            <a:r>
              <a:rPr lang="en-US" sz="1800" dirty="0" smtClean="0"/>
              <a:t>listed under </a:t>
            </a:r>
            <a:r>
              <a:rPr lang="en-US" sz="1800" dirty="0"/>
              <a:t>‘professional competence</a:t>
            </a:r>
            <a:r>
              <a:rPr lang="en-US" sz="1800" dirty="0" smtClean="0"/>
              <a:t>’.</a:t>
            </a:r>
            <a:endParaRPr lang="en-US" sz="1800" dirty="0"/>
          </a:p>
        </p:txBody>
      </p:sp>
    </p:spTree>
    <p:extLst>
      <p:ext uri="{BB962C8B-B14F-4D97-AF65-F5344CB8AC3E}">
        <p14:creationId xmlns:p14="http://schemas.microsoft.com/office/powerpoint/2010/main" val="1043332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Project Background</a:t>
            </a:r>
            <a:endParaRPr lang="en-US" dirty="0"/>
          </a:p>
        </p:txBody>
      </p:sp>
      <p:sp>
        <p:nvSpPr>
          <p:cNvPr id="3" name="Content Placeholder 2"/>
          <p:cNvSpPr>
            <a:spLocks noGrp="1"/>
          </p:cNvSpPr>
          <p:nvPr>
            <p:ph sz="half" idx="1"/>
          </p:nvPr>
        </p:nvSpPr>
        <p:spPr>
          <a:xfrm>
            <a:off x="457200" y="1447800"/>
            <a:ext cx="8534400" cy="4718304"/>
          </a:xfrm>
        </p:spPr>
        <p:txBody>
          <a:bodyPr>
            <a:noAutofit/>
          </a:bodyPr>
          <a:lstStyle/>
          <a:p>
            <a:pPr marL="0" indent="0">
              <a:buNone/>
            </a:pPr>
            <a:r>
              <a:rPr lang="en-US" sz="2500" b="1" dirty="0" smtClean="0"/>
              <a:t>Goal:</a:t>
            </a:r>
            <a:r>
              <a:rPr lang="en-US" sz="2500" dirty="0"/>
              <a:t> </a:t>
            </a:r>
            <a:r>
              <a:rPr lang="en-US" sz="2500" dirty="0" smtClean="0"/>
              <a:t>Increase value of publication data entry efforts.</a:t>
            </a:r>
          </a:p>
          <a:p>
            <a:pPr marL="0" indent="0">
              <a:buNone/>
            </a:pPr>
            <a:r>
              <a:rPr lang="en-US" sz="2500" b="1" dirty="0" smtClean="0"/>
              <a:t>Solution: </a:t>
            </a:r>
          </a:p>
          <a:p>
            <a:pPr>
              <a:buFontTx/>
              <a:buChar char="-"/>
            </a:pPr>
            <a:r>
              <a:rPr lang="en-US" sz="2500" dirty="0" smtClean="0"/>
              <a:t>Historical: Removed DANRIS-X publications section for CE Advisors. Not in Project Board for academics with ANR M+P.</a:t>
            </a:r>
          </a:p>
          <a:p>
            <a:pPr>
              <a:buFontTx/>
              <a:buChar char="-"/>
            </a:pPr>
            <a:r>
              <a:rPr lang="en-US" sz="2500" dirty="0" smtClean="0"/>
              <a:t>Began utilizing ANR Online Bibliography System for </a:t>
            </a:r>
            <a:r>
              <a:rPr lang="en-US" sz="2500" u="sng" dirty="0" smtClean="0"/>
              <a:t>organizational reporting purposes.</a:t>
            </a:r>
          </a:p>
          <a:p>
            <a:pPr>
              <a:buFontTx/>
              <a:buChar char="-"/>
            </a:pPr>
            <a:r>
              <a:rPr lang="en-US" sz="2500" dirty="0" smtClean="0"/>
              <a:t>Publications are available on public profiles, archived in ANR database, and exportable into MS Word retrieval meeting E-Book guidelines.</a:t>
            </a:r>
          </a:p>
          <a:p>
            <a:endParaRPr lang="en-US" sz="2500" dirty="0" smtClean="0"/>
          </a:p>
        </p:txBody>
      </p:sp>
    </p:spTree>
    <p:extLst>
      <p:ext uri="{BB962C8B-B14F-4D97-AF65-F5344CB8AC3E}">
        <p14:creationId xmlns:p14="http://schemas.microsoft.com/office/powerpoint/2010/main" val="2067815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Project Background</a:t>
            </a:r>
            <a:endParaRPr lang="en-US" dirty="0"/>
          </a:p>
        </p:txBody>
      </p:sp>
      <p:sp>
        <p:nvSpPr>
          <p:cNvPr id="3" name="Content Placeholder 2"/>
          <p:cNvSpPr>
            <a:spLocks noGrp="1"/>
          </p:cNvSpPr>
          <p:nvPr>
            <p:ph sz="half" idx="1"/>
          </p:nvPr>
        </p:nvSpPr>
        <p:spPr>
          <a:xfrm>
            <a:off x="457200" y="1447800"/>
            <a:ext cx="8534400" cy="4718304"/>
          </a:xfrm>
        </p:spPr>
        <p:txBody>
          <a:bodyPr>
            <a:noAutofit/>
          </a:bodyPr>
          <a:lstStyle/>
          <a:p>
            <a:pPr marL="0" indent="0">
              <a:buNone/>
            </a:pPr>
            <a:r>
              <a:rPr lang="en-US" sz="2500" b="1" dirty="0" smtClean="0"/>
              <a:t>What’s new: </a:t>
            </a:r>
            <a:r>
              <a:rPr lang="en-US" sz="2500" dirty="0" smtClean="0"/>
              <a:t>Revised ANR Online Bibliography system to match 2018 revisions to publication categories. </a:t>
            </a:r>
          </a:p>
          <a:p>
            <a:pPr marL="0" indent="0">
              <a:buNone/>
            </a:pPr>
            <a:endParaRPr lang="en-US" sz="2500" dirty="0" smtClean="0"/>
          </a:p>
          <a:p>
            <a:pPr marL="0" indent="0">
              <a:buNone/>
            </a:pPr>
            <a:r>
              <a:rPr lang="en-US" sz="2500" b="1" dirty="0" smtClean="0"/>
              <a:t>Actions: </a:t>
            </a:r>
          </a:p>
          <a:p>
            <a:r>
              <a:rPr lang="en-US" sz="2500" dirty="0" smtClean="0"/>
              <a:t>Click on “Assign missing/invalid peer review status/ANR PR codes and/or Publication Year” - Assign peer reviewed publications to one of the new codes (optional for previous years; mandatory for 2017-2018).</a:t>
            </a:r>
          </a:p>
          <a:p>
            <a:r>
              <a:rPr lang="en-US" sz="2500" dirty="0" smtClean="0"/>
              <a:t>Add new publications!</a:t>
            </a:r>
          </a:p>
        </p:txBody>
      </p:sp>
    </p:spTree>
    <p:extLst>
      <p:ext uri="{BB962C8B-B14F-4D97-AF65-F5344CB8AC3E}">
        <p14:creationId xmlns:p14="http://schemas.microsoft.com/office/powerpoint/2010/main" val="19613412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1048</TotalTime>
  <Words>1567</Words>
  <Application>Microsoft Office PowerPoint</Application>
  <PresentationFormat>On-screen Show (4:3)</PresentationFormat>
  <Paragraphs>154</Paragraphs>
  <Slides>21</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Clarity</vt:lpstr>
      <vt:lpstr>Bibliography Webinar</vt:lpstr>
      <vt:lpstr>Desired Outcomes</vt:lpstr>
      <vt:lpstr>Agenda</vt:lpstr>
      <vt:lpstr>How is bibliography information used?</vt:lpstr>
      <vt:lpstr>Changes – Peer Reviewed Categories</vt:lpstr>
      <vt:lpstr>Changes – Non-Peer Reviewed</vt:lpstr>
      <vt:lpstr>Academic Program Review Reminders</vt:lpstr>
      <vt:lpstr>Bibliography Project Background</vt:lpstr>
      <vt:lpstr>Bibliography Project Background</vt:lpstr>
      <vt:lpstr>FFY2019</vt:lpstr>
      <vt:lpstr>Recommended practice for bibliographies </vt:lpstr>
      <vt:lpstr>Process</vt:lpstr>
      <vt:lpstr>EndNote Update</vt:lpstr>
      <vt:lpstr>ANR-Specific Tips for EndNote</vt:lpstr>
      <vt:lpstr>EndNote Resources</vt:lpstr>
      <vt:lpstr>Questions?</vt:lpstr>
      <vt:lpstr>Online Evaluation</vt:lpstr>
      <vt:lpstr>Contact Information</vt:lpstr>
      <vt:lpstr>OLD SLIDES FOR Q&amp;A REFERENCE</vt:lpstr>
      <vt:lpstr>FAQ: Can I create an EndNote library from MS Word or Excel?</vt:lpstr>
      <vt:lpstr>FAQ: Can I convert my Mendeley library to an EndNote library?</vt:lpstr>
    </vt:vector>
  </TitlesOfParts>
  <Company>University of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Kit Alviz</dc:creator>
  <cp:lastModifiedBy>Kit Alviz</cp:lastModifiedBy>
  <cp:revision>97</cp:revision>
  <cp:lastPrinted>2015-08-26T22:41:07Z</cp:lastPrinted>
  <dcterms:created xsi:type="dcterms:W3CDTF">2015-07-31T23:07:56Z</dcterms:created>
  <dcterms:modified xsi:type="dcterms:W3CDTF">2019-11-19T00:02:33Z</dcterms:modified>
</cp:coreProperties>
</file>