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57" r:id="rId3"/>
    <p:sldId id="289" r:id="rId4"/>
    <p:sldId id="294" r:id="rId5"/>
    <p:sldId id="301" r:id="rId6"/>
    <p:sldId id="295" r:id="rId7"/>
    <p:sldId id="284" r:id="rId8"/>
    <p:sldId id="291" r:id="rId9"/>
    <p:sldId id="300"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405" autoAdjust="0"/>
  </p:normalViewPr>
  <p:slideViewPr>
    <p:cSldViewPr>
      <p:cViewPr varScale="1">
        <p:scale>
          <a:sx n="68" d="100"/>
          <a:sy n="68" d="100"/>
        </p:scale>
        <p:origin x="136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EA5D20-CB81-40DC-BDD8-BA31C4004AB4}" type="doc">
      <dgm:prSet loTypeId="urn:microsoft.com/office/officeart/2009/3/layout/SubStepProcess" loCatId="process" qsTypeId="urn:microsoft.com/office/officeart/2005/8/quickstyle/simple1" qsCatId="simple" csTypeId="urn:microsoft.com/office/officeart/2005/8/colors/accent1_2" csCatId="accent1" phldr="1"/>
      <dgm:spPr/>
      <dgm:t>
        <a:bodyPr/>
        <a:lstStyle/>
        <a:p>
          <a:endParaRPr lang="en-US"/>
        </a:p>
      </dgm:t>
    </dgm:pt>
    <dgm:pt modelId="{A52EC3AB-8405-465E-BDC3-59B8898E1BD5}">
      <dgm:prSet phldrT="[Text]" custT="1"/>
      <dgm:spPr>
        <a:solidFill>
          <a:schemeClr val="accent2">
            <a:lumMod val="60000"/>
            <a:lumOff val="40000"/>
          </a:schemeClr>
        </a:solidFill>
      </dgm:spPr>
      <dgm:t>
        <a:bodyPr/>
        <a:lstStyle/>
        <a:p>
          <a:r>
            <a:rPr lang="en-US" sz="2200" dirty="0" smtClean="0"/>
            <a:t>EndNote</a:t>
          </a:r>
        </a:p>
        <a:p>
          <a:r>
            <a:rPr lang="en-US" sz="2000" i="1" dirty="0" smtClean="0"/>
            <a:t>Optional</a:t>
          </a:r>
          <a:endParaRPr lang="en-US" sz="2000" i="1" dirty="0"/>
        </a:p>
      </dgm:t>
    </dgm:pt>
    <dgm:pt modelId="{A1C42B17-90C9-436A-AE82-D75D60424A9B}" type="parTrans" cxnId="{D48F718A-3DC7-433D-9113-7A74D1D5CDFB}">
      <dgm:prSet/>
      <dgm:spPr/>
      <dgm:t>
        <a:bodyPr/>
        <a:lstStyle/>
        <a:p>
          <a:endParaRPr lang="en-US"/>
        </a:p>
      </dgm:t>
    </dgm:pt>
    <dgm:pt modelId="{1DA83A7F-B156-45EB-8D3E-0778D62D5FEC}" type="sibTrans" cxnId="{D48F718A-3DC7-433D-9113-7A74D1D5CDFB}">
      <dgm:prSet/>
      <dgm:spPr/>
      <dgm:t>
        <a:bodyPr/>
        <a:lstStyle/>
        <a:p>
          <a:endParaRPr lang="en-US"/>
        </a:p>
      </dgm:t>
    </dgm:pt>
    <dgm:pt modelId="{2B086364-CCAB-4ABE-A8E8-3301CF64C06A}">
      <dgm:prSet phldrT="[Text]" custT="1"/>
      <dgm:spPr/>
      <dgm:t>
        <a:bodyPr/>
        <a:lstStyle/>
        <a:p>
          <a:r>
            <a:rPr lang="en-US" sz="2400" dirty="0" smtClean="0"/>
            <a:t>Export/ Import</a:t>
          </a:r>
        </a:p>
        <a:p>
          <a:r>
            <a:rPr lang="en-US" sz="2000" i="1" dirty="0" smtClean="0"/>
            <a:t>Optional</a:t>
          </a:r>
          <a:endParaRPr lang="en-US" sz="2000" i="1" dirty="0"/>
        </a:p>
      </dgm:t>
    </dgm:pt>
    <dgm:pt modelId="{2C67465F-754A-4E2F-A1D7-1047219216AB}" type="parTrans" cxnId="{A19CA4D8-3A74-4AFD-B0A5-422213350BBA}">
      <dgm:prSet/>
      <dgm:spPr/>
      <dgm:t>
        <a:bodyPr/>
        <a:lstStyle/>
        <a:p>
          <a:endParaRPr lang="en-US"/>
        </a:p>
      </dgm:t>
    </dgm:pt>
    <dgm:pt modelId="{81F22ABC-6D1A-4E0D-A187-D0F1DB5F68AA}" type="sibTrans" cxnId="{A19CA4D8-3A74-4AFD-B0A5-422213350BBA}">
      <dgm:prSet/>
      <dgm:spPr/>
      <dgm:t>
        <a:bodyPr/>
        <a:lstStyle/>
        <a:p>
          <a:endParaRPr lang="en-US"/>
        </a:p>
      </dgm:t>
    </dgm:pt>
    <dgm:pt modelId="{C541B41A-4986-4689-B10B-103CB20FDBAD}">
      <dgm:prSet phldrT="[Text]" custT="1"/>
      <dgm:spPr/>
      <dgm:t>
        <a:bodyPr/>
        <a:lstStyle/>
        <a:p>
          <a:r>
            <a:rPr lang="en-US" sz="2400" dirty="0" smtClean="0"/>
            <a:t>ANR Online </a:t>
          </a:r>
          <a:r>
            <a:rPr lang="en-US" sz="2400" dirty="0" err="1" smtClean="0"/>
            <a:t>Bibliogra-phy</a:t>
          </a:r>
          <a:endParaRPr lang="en-US" sz="2400" dirty="0"/>
        </a:p>
      </dgm:t>
    </dgm:pt>
    <dgm:pt modelId="{06A4F479-D186-48A5-9C72-143443132F99}" type="parTrans" cxnId="{0BF10FF6-EA22-4836-8035-B64B3C07D863}">
      <dgm:prSet/>
      <dgm:spPr/>
      <dgm:t>
        <a:bodyPr/>
        <a:lstStyle/>
        <a:p>
          <a:endParaRPr lang="en-US"/>
        </a:p>
      </dgm:t>
    </dgm:pt>
    <dgm:pt modelId="{C490433F-624E-43CF-84D4-237D82BA60A4}" type="sibTrans" cxnId="{0BF10FF6-EA22-4836-8035-B64B3C07D863}">
      <dgm:prSet/>
      <dgm:spPr/>
      <dgm:t>
        <a:bodyPr/>
        <a:lstStyle/>
        <a:p>
          <a:endParaRPr lang="en-US"/>
        </a:p>
      </dgm:t>
    </dgm:pt>
    <dgm:pt modelId="{F378D95E-A2A0-440F-A630-DEB11E0B96CA}">
      <dgm:prSet phldrT="[Text]"/>
      <dgm:spPr/>
      <dgm:t>
        <a:bodyPr/>
        <a:lstStyle/>
        <a:p>
          <a:r>
            <a:rPr lang="en-US" dirty="0" smtClean="0"/>
            <a:t>Retrieval for AE/M/P</a:t>
          </a:r>
          <a:endParaRPr lang="en-US" dirty="0"/>
        </a:p>
      </dgm:t>
    </dgm:pt>
    <dgm:pt modelId="{ECDCD3D6-BE2C-4BD1-9038-44BB5E326694}" type="parTrans" cxnId="{5B95F66D-5D06-4D3E-B98D-B15C4CB48D89}">
      <dgm:prSet/>
      <dgm:spPr/>
      <dgm:t>
        <a:bodyPr/>
        <a:lstStyle/>
        <a:p>
          <a:endParaRPr lang="en-US"/>
        </a:p>
      </dgm:t>
    </dgm:pt>
    <dgm:pt modelId="{850B116E-D8D5-41BD-A6DD-3BABDDB60817}" type="sibTrans" cxnId="{5B95F66D-5D06-4D3E-B98D-B15C4CB48D89}">
      <dgm:prSet/>
      <dgm:spPr/>
      <dgm:t>
        <a:bodyPr/>
        <a:lstStyle/>
        <a:p>
          <a:endParaRPr lang="en-US"/>
        </a:p>
      </dgm:t>
    </dgm:pt>
    <dgm:pt modelId="{E3D92A00-8739-42F8-BE6A-8CD92ABCE93B}" type="pres">
      <dgm:prSet presAssocID="{0BEA5D20-CB81-40DC-BDD8-BA31C4004AB4}" presName="Name0" presStyleCnt="0">
        <dgm:presLayoutVars>
          <dgm:chMax val="7"/>
          <dgm:dir/>
          <dgm:animOne val="branch"/>
        </dgm:presLayoutVars>
      </dgm:prSet>
      <dgm:spPr/>
      <dgm:t>
        <a:bodyPr/>
        <a:lstStyle/>
        <a:p>
          <a:endParaRPr lang="en-US"/>
        </a:p>
      </dgm:t>
    </dgm:pt>
    <dgm:pt modelId="{1518C521-ACFE-4EAF-8831-ABC67D117B20}" type="pres">
      <dgm:prSet presAssocID="{A52EC3AB-8405-465E-BDC3-59B8898E1BD5}" presName="parTx1" presStyleLbl="node1" presStyleIdx="0" presStyleCnt="3" custLinFactNeighborX="41768" custLinFactNeighborY="84556"/>
      <dgm:spPr/>
      <dgm:t>
        <a:bodyPr/>
        <a:lstStyle/>
        <a:p>
          <a:endParaRPr lang="en-US"/>
        </a:p>
      </dgm:t>
    </dgm:pt>
    <dgm:pt modelId="{82AF549A-E22E-4DCD-BFC7-316349A3CC72}" type="pres">
      <dgm:prSet presAssocID="{A52EC3AB-8405-465E-BDC3-59B8898E1BD5}" presName="spPre1" presStyleCnt="0"/>
      <dgm:spPr/>
    </dgm:pt>
    <dgm:pt modelId="{D5A06002-7F8D-4B1A-9DF4-D96E18D0B6F4}" type="pres">
      <dgm:prSet presAssocID="{A52EC3AB-8405-465E-BDC3-59B8898E1BD5}" presName="chLin1" presStyleCnt="0"/>
      <dgm:spPr/>
    </dgm:pt>
    <dgm:pt modelId="{3C8929E6-FE93-4B29-AD6F-1B87906E17BC}" type="pres">
      <dgm:prSet presAssocID="{2C67465F-754A-4E2F-A1D7-1047219216AB}" presName="Name11" presStyleLbl="parChTrans1D1" presStyleIdx="0" presStyleCnt="4"/>
      <dgm:spPr/>
    </dgm:pt>
    <dgm:pt modelId="{4C5BEA88-B6A9-46B0-89A6-AD1B471E56C5}" type="pres">
      <dgm:prSet presAssocID="{2C67465F-754A-4E2F-A1D7-1047219216AB}" presName="Name31" presStyleLbl="parChTrans1D1" presStyleIdx="1" presStyleCnt="4"/>
      <dgm:spPr/>
    </dgm:pt>
    <dgm:pt modelId="{E92DEFB8-1BFF-4D9F-9417-614E50144E56}" type="pres">
      <dgm:prSet presAssocID="{2B086364-CCAB-4ABE-A8E8-3301CF64C06A}" presName="top1" presStyleCnt="0"/>
      <dgm:spPr/>
    </dgm:pt>
    <dgm:pt modelId="{8A390120-5C99-45EC-8DB9-5D2F1EC2DAB6}" type="pres">
      <dgm:prSet presAssocID="{2B086364-CCAB-4ABE-A8E8-3301CF64C06A}" presName="txAndLines1" presStyleCnt="0"/>
      <dgm:spPr/>
    </dgm:pt>
    <dgm:pt modelId="{B35BEF80-3333-496A-89B9-CD22E62EAE44}" type="pres">
      <dgm:prSet presAssocID="{2B086364-CCAB-4ABE-A8E8-3301CF64C06A}" presName="anchor1" presStyleCnt="0"/>
      <dgm:spPr/>
    </dgm:pt>
    <dgm:pt modelId="{06DDB0EA-BB9D-4114-B3DD-1F7471ACC681}" type="pres">
      <dgm:prSet presAssocID="{2B086364-CCAB-4ABE-A8E8-3301CF64C06A}" presName="backup1" presStyleCnt="0"/>
      <dgm:spPr/>
    </dgm:pt>
    <dgm:pt modelId="{F5426E25-F10D-4CF4-9647-2BDF8C64AC5D}" type="pres">
      <dgm:prSet presAssocID="{2B086364-CCAB-4ABE-A8E8-3301CF64C06A}" presName="preLine1" presStyleLbl="parChTrans1D1" presStyleIdx="2" presStyleCnt="4"/>
      <dgm:spPr/>
    </dgm:pt>
    <dgm:pt modelId="{678CE838-BAA2-4A71-B9D4-661E6D6464C1}" type="pres">
      <dgm:prSet presAssocID="{2B086364-CCAB-4ABE-A8E8-3301CF64C06A}" presName="desTx1" presStyleLbl="revTx" presStyleIdx="0" presStyleCnt="0">
        <dgm:presLayoutVars>
          <dgm:bulletEnabled val="1"/>
        </dgm:presLayoutVars>
      </dgm:prSet>
      <dgm:spPr/>
      <dgm:t>
        <a:bodyPr/>
        <a:lstStyle/>
        <a:p>
          <a:endParaRPr lang="en-US"/>
        </a:p>
      </dgm:t>
    </dgm:pt>
    <dgm:pt modelId="{1D345556-12AE-4D23-B28A-403C86F50458}" type="pres">
      <dgm:prSet presAssocID="{2B086364-CCAB-4ABE-A8E8-3301CF64C06A}" presName="postLine1" presStyleLbl="parChTrans1D1" presStyleIdx="3" presStyleCnt="4"/>
      <dgm:spPr/>
    </dgm:pt>
    <dgm:pt modelId="{C24466B5-DB23-482C-A5D1-07CF3788E6C3}" type="pres">
      <dgm:prSet presAssocID="{A52EC3AB-8405-465E-BDC3-59B8898E1BD5}" presName="spPost1" presStyleCnt="0"/>
      <dgm:spPr/>
    </dgm:pt>
    <dgm:pt modelId="{4A779B00-F9B3-40AE-A6C2-DDBB5617F42E}" type="pres">
      <dgm:prSet presAssocID="{C541B41A-4986-4689-B10B-103CB20FDBAD}" presName="parTx2" presStyleLbl="node1" presStyleIdx="1" presStyleCnt="3"/>
      <dgm:spPr/>
      <dgm:t>
        <a:bodyPr/>
        <a:lstStyle/>
        <a:p>
          <a:endParaRPr lang="en-US"/>
        </a:p>
      </dgm:t>
    </dgm:pt>
    <dgm:pt modelId="{A97DA023-16A6-412C-9321-8B716AD5E99F}" type="pres">
      <dgm:prSet presAssocID="{F378D95E-A2A0-440F-A630-DEB11E0B96CA}" presName="parTx3" presStyleLbl="node1" presStyleIdx="2" presStyleCnt="3"/>
      <dgm:spPr/>
      <dgm:t>
        <a:bodyPr/>
        <a:lstStyle/>
        <a:p>
          <a:endParaRPr lang="en-US"/>
        </a:p>
      </dgm:t>
    </dgm:pt>
  </dgm:ptLst>
  <dgm:cxnLst>
    <dgm:cxn modelId="{5B95F66D-5D06-4D3E-B98D-B15C4CB48D89}" srcId="{0BEA5D20-CB81-40DC-BDD8-BA31C4004AB4}" destId="{F378D95E-A2A0-440F-A630-DEB11E0B96CA}" srcOrd="2" destOrd="0" parTransId="{ECDCD3D6-BE2C-4BD1-9038-44BB5E326694}" sibTransId="{850B116E-D8D5-41BD-A6DD-3BABDDB60817}"/>
    <dgm:cxn modelId="{0F64892A-5F34-4D45-BBA8-9B34EA0897AF}" type="presOf" srcId="{F378D95E-A2A0-440F-A630-DEB11E0B96CA}" destId="{A97DA023-16A6-412C-9321-8B716AD5E99F}" srcOrd="0" destOrd="0" presId="urn:microsoft.com/office/officeart/2009/3/layout/SubStepProcess"/>
    <dgm:cxn modelId="{0BF10FF6-EA22-4836-8035-B64B3C07D863}" srcId="{0BEA5D20-CB81-40DC-BDD8-BA31C4004AB4}" destId="{C541B41A-4986-4689-B10B-103CB20FDBAD}" srcOrd="1" destOrd="0" parTransId="{06A4F479-D186-48A5-9C72-143443132F99}" sibTransId="{C490433F-624E-43CF-84D4-237D82BA60A4}"/>
    <dgm:cxn modelId="{A0EE4CF3-976E-4247-B731-BB7965A5E8C6}" type="presOf" srcId="{0BEA5D20-CB81-40DC-BDD8-BA31C4004AB4}" destId="{E3D92A00-8739-42F8-BE6A-8CD92ABCE93B}" srcOrd="0" destOrd="0" presId="urn:microsoft.com/office/officeart/2009/3/layout/SubStepProcess"/>
    <dgm:cxn modelId="{049A20F1-56C7-44BE-8AFF-1508080892D8}" type="presOf" srcId="{A52EC3AB-8405-465E-BDC3-59B8898E1BD5}" destId="{1518C521-ACFE-4EAF-8831-ABC67D117B20}" srcOrd="0" destOrd="0" presId="urn:microsoft.com/office/officeart/2009/3/layout/SubStepProcess"/>
    <dgm:cxn modelId="{F100FAB7-B1F2-42A6-AAD5-F59A0B5B7682}" type="presOf" srcId="{2B086364-CCAB-4ABE-A8E8-3301CF64C06A}" destId="{678CE838-BAA2-4A71-B9D4-661E6D6464C1}" srcOrd="0" destOrd="0" presId="urn:microsoft.com/office/officeart/2009/3/layout/SubStepProcess"/>
    <dgm:cxn modelId="{D48F718A-3DC7-433D-9113-7A74D1D5CDFB}" srcId="{0BEA5D20-CB81-40DC-BDD8-BA31C4004AB4}" destId="{A52EC3AB-8405-465E-BDC3-59B8898E1BD5}" srcOrd="0" destOrd="0" parTransId="{A1C42B17-90C9-436A-AE82-D75D60424A9B}" sibTransId="{1DA83A7F-B156-45EB-8D3E-0778D62D5FEC}"/>
    <dgm:cxn modelId="{27EB3144-BCAA-4E97-B197-67E431546066}" type="presOf" srcId="{C541B41A-4986-4689-B10B-103CB20FDBAD}" destId="{4A779B00-F9B3-40AE-A6C2-DDBB5617F42E}" srcOrd="0" destOrd="0" presId="urn:microsoft.com/office/officeart/2009/3/layout/SubStepProcess"/>
    <dgm:cxn modelId="{A19CA4D8-3A74-4AFD-B0A5-422213350BBA}" srcId="{A52EC3AB-8405-465E-BDC3-59B8898E1BD5}" destId="{2B086364-CCAB-4ABE-A8E8-3301CF64C06A}" srcOrd="0" destOrd="0" parTransId="{2C67465F-754A-4E2F-A1D7-1047219216AB}" sibTransId="{81F22ABC-6D1A-4E0D-A187-D0F1DB5F68AA}"/>
    <dgm:cxn modelId="{3B87114B-FEB5-41D7-AD17-05E6B5E7DD98}" type="presParOf" srcId="{E3D92A00-8739-42F8-BE6A-8CD92ABCE93B}" destId="{1518C521-ACFE-4EAF-8831-ABC67D117B20}" srcOrd="0" destOrd="0" presId="urn:microsoft.com/office/officeart/2009/3/layout/SubStepProcess"/>
    <dgm:cxn modelId="{9ED93B9C-17D2-4AAE-AB50-5D05BDC233BC}" type="presParOf" srcId="{E3D92A00-8739-42F8-BE6A-8CD92ABCE93B}" destId="{82AF549A-E22E-4DCD-BFC7-316349A3CC72}" srcOrd="1" destOrd="0" presId="urn:microsoft.com/office/officeart/2009/3/layout/SubStepProcess"/>
    <dgm:cxn modelId="{B4F31D0A-EC5A-451B-A308-9456202ABC7C}" type="presParOf" srcId="{E3D92A00-8739-42F8-BE6A-8CD92ABCE93B}" destId="{D5A06002-7F8D-4B1A-9DF4-D96E18D0B6F4}" srcOrd="2" destOrd="0" presId="urn:microsoft.com/office/officeart/2009/3/layout/SubStepProcess"/>
    <dgm:cxn modelId="{53D515D1-C1F9-4A13-82F0-E781EF42E538}" type="presParOf" srcId="{D5A06002-7F8D-4B1A-9DF4-D96E18D0B6F4}" destId="{3C8929E6-FE93-4B29-AD6F-1B87906E17BC}" srcOrd="0" destOrd="0" presId="urn:microsoft.com/office/officeart/2009/3/layout/SubStepProcess"/>
    <dgm:cxn modelId="{EBF00C91-504D-4DCD-9B69-D9A088428E9B}" type="presParOf" srcId="{D5A06002-7F8D-4B1A-9DF4-D96E18D0B6F4}" destId="{4C5BEA88-B6A9-46B0-89A6-AD1B471E56C5}" srcOrd="1" destOrd="0" presId="urn:microsoft.com/office/officeart/2009/3/layout/SubStepProcess"/>
    <dgm:cxn modelId="{FD2CB9A0-1D9B-4998-A544-D292F01AD813}" type="presParOf" srcId="{D5A06002-7F8D-4B1A-9DF4-D96E18D0B6F4}" destId="{E92DEFB8-1BFF-4D9F-9417-614E50144E56}" srcOrd="2" destOrd="0" presId="urn:microsoft.com/office/officeart/2009/3/layout/SubStepProcess"/>
    <dgm:cxn modelId="{5473CEA7-D746-455C-9D87-1559D5CCF351}" type="presParOf" srcId="{D5A06002-7F8D-4B1A-9DF4-D96E18D0B6F4}" destId="{8A390120-5C99-45EC-8DB9-5D2F1EC2DAB6}" srcOrd="3" destOrd="0" presId="urn:microsoft.com/office/officeart/2009/3/layout/SubStepProcess"/>
    <dgm:cxn modelId="{4F1E6BD6-6E26-4887-8B1F-DA2FD455832B}" type="presParOf" srcId="{8A390120-5C99-45EC-8DB9-5D2F1EC2DAB6}" destId="{B35BEF80-3333-496A-89B9-CD22E62EAE44}" srcOrd="0" destOrd="0" presId="urn:microsoft.com/office/officeart/2009/3/layout/SubStepProcess"/>
    <dgm:cxn modelId="{16E8FE21-AAD9-4C20-8C18-D22135E4C929}" type="presParOf" srcId="{8A390120-5C99-45EC-8DB9-5D2F1EC2DAB6}" destId="{06DDB0EA-BB9D-4114-B3DD-1F7471ACC681}" srcOrd="1" destOrd="0" presId="urn:microsoft.com/office/officeart/2009/3/layout/SubStepProcess"/>
    <dgm:cxn modelId="{34025A1D-2973-4DB8-98F1-329752E0CCF7}" type="presParOf" srcId="{8A390120-5C99-45EC-8DB9-5D2F1EC2DAB6}" destId="{F5426E25-F10D-4CF4-9647-2BDF8C64AC5D}" srcOrd="2" destOrd="0" presId="urn:microsoft.com/office/officeart/2009/3/layout/SubStepProcess"/>
    <dgm:cxn modelId="{2CAF7BB6-2D0A-4D53-B310-8593AEB117FE}" type="presParOf" srcId="{8A390120-5C99-45EC-8DB9-5D2F1EC2DAB6}" destId="{678CE838-BAA2-4A71-B9D4-661E6D6464C1}" srcOrd="3" destOrd="0" presId="urn:microsoft.com/office/officeart/2009/3/layout/SubStepProcess"/>
    <dgm:cxn modelId="{70A22C89-17B8-487C-A1BC-5BDBC51B559D}" type="presParOf" srcId="{8A390120-5C99-45EC-8DB9-5D2F1EC2DAB6}" destId="{1D345556-12AE-4D23-B28A-403C86F50458}" srcOrd="4" destOrd="0" presId="urn:microsoft.com/office/officeart/2009/3/layout/SubStepProcess"/>
    <dgm:cxn modelId="{521FD908-B24B-48B6-8530-886CD2BD4254}" type="presParOf" srcId="{E3D92A00-8739-42F8-BE6A-8CD92ABCE93B}" destId="{C24466B5-DB23-482C-A5D1-07CF3788E6C3}" srcOrd="3" destOrd="0" presId="urn:microsoft.com/office/officeart/2009/3/layout/SubStepProcess"/>
    <dgm:cxn modelId="{F3D5B4FD-80C2-4440-9870-DE21A4BFB28B}" type="presParOf" srcId="{E3D92A00-8739-42F8-BE6A-8CD92ABCE93B}" destId="{4A779B00-F9B3-40AE-A6C2-DDBB5617F42E}" srcOrd="4" destOrd="0" presId="urn:microsoft.com/office/officeart/2009/3/layout/SubStepProcess"/>
    <dgm:cxn modelId="{4E03E471-8E37-464A-9B33-6091DA4709E6}" type="presParOf" srcId="{E3D92A00-8739-42F8-BE6A-8CD92ABCE93B}" destId="{A97DA023-16A6-412C-9321-8B716AD5E99F}" srcOrd="5"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18C521-ACFE-4EAF-8831-ABC67D117B20}">
      <dsp:nvSpPr>
        <dsp:cNvPr id="0" name=""/>
        <dsp:cNvSpPr/>
      </dsp:nvSpPr>
      <dsp:spPr>
        <a:xfrm>
          <a:off x="222885" y="3449961"/>
          <a:ext cx="1935007" cy="1935007"/>
        </a:xfrm>
        <a:prstGeom prst="ellipse">
          <a:avLst/>
        </a:prstGeom>
        <a:solidFill>
          <a:schemeClr val="accent2">
            <a:lumMod val="60000"/>
            <a:lumOff val="4000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kern="1200" dirty="0" smtClean="0"/>
            <a:t>EndNote</a:t>
          </a:r>
        </a:p>
        <a:p>
          <a:pPr lvl="0" algn="ctr" defTabSz="977900">
            <a:lnSpc>
              <a:spcPct val="90000"/>
            </a:lnSpc>
            <a:spcBef>
              <a:spcPct val="0"/>
            </a:spcBef>
            <a:spcAft>
              <a:spcPct val="35000"/>
            </a:spcAft>
          </a:pPr>
          <a:r>
            <a:rPr lang="en-US" sz="2000" i="1" kern="1200" dirty="0" smtClean="0"/>
            <a:t>Optional</a:t>
          </a:r>
          <a:endParaRPr lang="en-US" sz="2000" i="1" kern="1200" dirty="0"/>
        </a:p>
      </dsp:txBody>
      <dsp:txXfrm>
        <a:off x="506260" y="3733336"/>
        <a:ext cx="1368257" cy="1368257"/>
      </dsp:txXfrm>
    </dsp:sp>
    <dsp:sp modelId="{3C8929E6-FE93-4B29-AD6F-1B87906E17BC}">
      <dsp:nvSpPr>
        <dsp:cNvPr id="0" name=""/>
        <dsp:cNvSpPr/>
      </dsp:nvSpPr>
      <dsp:spPr>
        <a:xfrm rot="17085391">
          <a:off x="1795223" y="3776424"/>
          <a:ext cx="1063037" cy="0"/>
        </a:xfrm>
        <a:custGeom>
          <a:avLst/>
          <a:gdLst/>
          <a:ahLst/>
          <a:cxnLst/>
          <a:rect l="0" t="0" r="0" b="0"/>
          <a:pathLst>
            <a:path>
              <a:moveTo>
                <a:pt x="0" y="0"/>
              </a:moveTo>
              <a:lnTo>
                <a:pt x="1063037" y="0"/>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5BEA88-B6A9-46B0-89A6-AD1B471E56C5}">
      <dsp:nvSpPr>
        <dsp:cNvPr id="0" name=""/>
        <dsp:cNvSpPr/>
      </dsp:nvSpPr>
      <dsp:spPr>
        <a:xfrm rot="8241445">
          <a:off x="4434697" y="3048330"/>
          <a:ext cx="632118" cy="0"/>
        </a:xfrm>
        <a:custGeom>
          <a:avLst/>
          <a:gdLst/>
          <a:ahLst/>
          <a:cxnLst/>
          <a:rect l="0" t="0" r="0" b="0"/>
          <a:pathLst>
            <a:path>
              <a:moveTo>
                <a:pt x="0" y="0"/>
              </a:moveTo>
              <a:lnTo>
                <a:pt x="632118" y="0"/>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426E25-F10D-4CF4-9647-2BDF8C64AC5D}">
      <dsp:nvSpPr>
        <dsp:cNvPr id="0" name=""/>
        <dsp:cNvSpPr/>
      </dsp:nvSpPr>
      <dsp:spPr>
        <a:xfrm>
          <a:off x="2462126" y="3262436"/>
          <a:ext cx="226175" cy="0"/>
        </a:xfrm>
        <a:prstGeom prst="line">
          <a:avLst/>
        </a:pr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8CE838-BAA2-4A71-B9D4-661E6D6464C1}">
      <dsp:nvSpPr>
        <dsp:cNvPr id="0" name=""/>
        <dsp:cNvSpPr/>
      </dsp:nvSpPr>
      <dsp:spPr>
        <a:xfrm>
          <a:off x="2688302" y="2781300"/>
          <a:ext cx="1603788" cy="96227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Export/ Import</a:t>
          </a:r>
        </a:p>
        <a:p>
          <a:pPr lvl="0" algn="ctr" defTabSz="1066800">
            <a:lnSpc>
              <a:spcPct val="90000"/>
            </a:lnSpc>
            <a:spcBef>
              <a:spcPct val="0"/>
            </a:spcBef>
            <a:spcAft>
              <a:spcPct val="35000"/>
            </a:spcAft>
          </a:pPr>
          <a:r>
            <a:rPr lang="en-US" sz="2000" i="1" kern="1200" dirty="0" smtClean="0"/>
            <a:t>Optional</a:t>
          </a:r>
          <a:endParaRPr lang="en-US" sz="2000" i="1" kern="1200" dirty="0"/>
        </a:p>
      </dsp:txBody>
      <dsp:txXfrm>
        <a:off x="2688302" y="2781300"/>
        <a:ext cx="1603788" cy="962273"/>
      </dsp:txXfrm>
    </dsp:sp>
    <dsp:sp modelId="{1D345556-12AE-4D23-B28A-403C86F50458}">
      <dsp:nvSpPr>
        <dsp:cNvPr id="0" name=""/>
        <dsp:cNvSpPr/>
      </dsp:nvSpPr>
      <dsp:spPr>
        <a:xfrm>
          <a:off x="4292090" y="3262436"/>
          <a:ext cx="226175" cy="0"/>
        </a:xfrm>
        <a:prstGeom prst="line">
          <a:avLst/>
        </a:pr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779B00-F9B3-40AE-A6C2-DDBB5617F42E}">
      <dsp:nvSpPr>
        <dsp:cNvPr id="0" name=""/>
        <dsp:cNvSpPr/>
      </dsp:nvSpPr>
      <dsp:spPr>
        <a:xfrm>
          <a:off x="5040717" y="1813796"/>
          <a:ext cx="1935007" cy="1935007"/>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smtClean="0"/>
            <a:t>ANR Online </a:t>
          </a:r>
          <a:r>
            <a:rPr lang="en-US" sz="2400" kern="1200" dirty="0" err="1" smtClean="0"/>
            <a:t>Bibliogra-phy</a:t>
          </a:r>
          <a:endParaRPr lang="en-US" sz="2400" kern="1200" dirty="0"/>
        </a:p>
      </dsp:txBody>
      <dsp:txXfrm>
        <a:off x="5324092" y="2097171"/>
        <a:ext cx="1368257" cy="1368257"/>
      </dsp:txXfrm>
    </dsp:sp>
    <dsp:sp modelId="{A97DA023-16A6-412C-9321-8B716AD5E99F}">
      <dsp:nvSpPr>
        <dsp:cNvPr id="0" name=""/>
        <dsp:cNvSpPr/>
      </dsp:nvSpPr>
      <dsp:spPr>
        <a:xfrm>
          <a:off x="6975725" y="1813796"/>
          <a:ext cx="1935007" cy="1935007"/>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Retrieval for AE/M/P</a:t>
          </a:r>
          <a:endParaRPr lang="en-US" sz="2700" kern="1200" dirty="0"/>
        </a:p>
      </dsp:txBody>
      <dsp:txXfrm>
        <a:off x="7259100" y="2097171"/>
        <a:ext cx="1368257" cy="1368257"/>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F66E9B48-30A7-4677-8FE3-E7BFA38ED6F0}" type="datetimeFigureOut">
              <a:rPr lang="en-US" smtClean="0"/>
              <a:t>6/28/2022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9D99B329-DA45-42C0-8811-F8A8673E5C64}" type="slidenum">
              <a:rPr lang="en-US" smtClean="0"/>
              <a:t>‹#›</a:t>
            </a:fld>
            <a:endParaRPr lang="en-US"/>
          </a:p>
        </p:txBody>
      </p:sp>
    </p:spTree>
    <p:extLst>
      <p:ext uri="{BB962C8B-B14F-4D97-AF65-F5344CB8AC3E}">
        <p14:creationId xmlns:p14="http://schemas.microsoft.com/office/powerpoint/2010/main" val="2111549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640FDF3-59CB-4987-BE30-B21D3CFFB056}" type="datetimeFigureOut">
              <a:rPr lang="en-US" smtClean="0"/>
              <a:t>6/28/2022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D00DC1C-BC3C-4027-9867-3D77CFE123CB}" type="slidenum">
              <a:rPr lang="en-US" smtClean="0"/>
              <a:t>‹#›</a:t>
            </a:fld>
            <a:endParaRPr lang="en-US"/>
          </a:p>
        </p:txBody>
      </p:sp>
    </p:spTree>
    <p:extLst>
      <p:ext uri="{BB962C8B-B14F-4D97-AF65-F5344CB8AC3E}">
        <p14:creationId xmlns:p14="http://schemas.microsoft.com/office/powerpoint/2010/main" val="963159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ucanr.edu/portal/modules/dirbibliography.cf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1</a:t>
            </a:fld>
            <a:endParaRPr lang="en-US"/>
          </a:p>
        </p:txBody>
      </p:sp>
    </p:spTree>
    <p:extLst>
      <p:ext uri="{BB962C8B-B14F-4D97-AF65-F5344CB8AC3E}">
        <p14:creationId xmlns:p14="http://schemas.microsoft.com/office/powerpoint/2010/main" val="2305161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2</a:t>
            </a:fld>
            <a:endParaRPr lang="en-US"/>
          </a:p>
        </p:txBody>
      </p:sp>
    </p:spTree>
    <p:extLst>
      <p:ext uri="{BB962C8B-B14F-4D97-AF65-F5344CB8AC3E}">
        <p14:creationId xmlns:p14="http://schemas.microsoft.com/office/powerpoint/2010/main" val="9351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All UC ANR employees can enter citations directly into UC ANR’s Online Bibliography </a:t>
            </a:r>
            <a:r>
              <a:rPr lang="en-US" u="sng" dirty="0" smtClean="0">
                <a:hlinkClick r:id="rId3"/>
              </a:rPr>
              <a:t>https://ucanr.edu/portal/modules/dirbibliography.cfm</a:t>
            </a:r>
            <a:r>
              <a:rPr lang="en-US" dirty="0" smtClean="0"/>
              <a:t> . This is required for organizational reporting due every February 1</a:t>
            </a:r>
            <a:r>
              <a:rPr lang="en-US" baseline="30000" dirty="0" smtClean="0"/>
              <a:t>st</a:t>
            </a:r>
            <a:r>
              <a:rPr lang="en-US" dirty="0" smtClean="0"/>
              <a:t>. Refer</a:t>
            </a:r>
            <a:r>
              <a:rPr lang="en-US" baseline="0" dirty="0" smtClean="0"/>
              <a:t> to UC ANR’s Academic Program Review E-Book for instructions on categorizing publications: https://ucanr.edu/sites/anrstaff/Personnel_Benefits/Academic_Personnel/PR_Dossier_Examples/  </a:t>
            </a:r>
            <a:endParaRPr lang="en-US" dirty="0" smtClean="0"/>
          </a:p>
          <a:p>
            <a:endParaRPr lang="en-US" dirty="0" smtClean="0"/>
          </a:p>
          <a:p>
            <a:r>
              <a:rPr lang="en-US" dirty="0" smtClean="0"/>
              <a:t>OPTIONAL:</a:t>
            </a:r>
            <a:r>
              <a:rPr lang="en-US" baseline="0" dirty="0" smtClean="0"/>
              <a:t> EndNote users can import an EndNote XML file into the UC ANR Online Bibliography. </a:t>
            </a:r>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3</a:t>
            </a:fld>
            <a:endParaRPr lang="en-US"/>
          </a:p>
        </p:txBody>
      </p:sp>
    </p:spTree>
    <p:extLst>
      <p:ext uri="{BB962C8B-B14F-4D97-AF65-F5344CB8AC3E}">
        <p14:creationId xmlns:p14="http://schemas.microsoft.com/office/powerpoint/2010/main" val="894758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4</a:t>
            </a:fld>
            <a:endParaRPr lang="en-US"/>
          </a:p>
        </p:txBody>
      </p:sp>
    </p:spTree>
    <p:extLst>
      <p:ext uri="{BB962C8B-B14F-4D97-AF65-F5344CB8AC3E}">
        <p14:creationId xmlns:p14="http://schemas.microsoft.com/office/powerpoint/2010/main" val="3339967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err="1" smtClean="0"/>
              <a:t>Mendeley</a:t>
            </a:r>
            <a:r>
              <a:rPr lang="en-US" baseline="0" dirty="0" smtClean="0"/>
              <a:t> – online app but can probably also download into apps. Synced in the cloud.</a:t>
            </a:r>
          </a:p>
          <a:p>
            <a:r>
              <a:rPr lang="en-US" baseline="0" dirty="0" err="1" smtClean="0"/>
              <a:t>Zotero</a:t>
            </a:r>
            <a:r>
              <a:rPr lang="en-US" baseline="0" dirty="0" smtClean="0"/>
              <a:t> – “your personal research assistant” – likely a download-only. Senses research on the web. Optional synchronization across devices. Not sure what features cost $. </a:t>
            </a:r>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7</a:t>
            </a:fld>
            <a:endParaRPr lang="en-US"/>
          </a:p>
        </p:txBody>
      </p:sp>
    </p:spTree>
    <p:extLst>
      <p:ext uri="{BB962C8B-B14F-4D97-AF65-F5344CB8AC3E}">
        <p14:creationId xmlns:p14="http://schemas.microsoft.com/office/powerpoint/2010/main" val="2772632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D00DC1C-BC3C-4027-9867-3D77CFE123CB}" type="slidenum">
              <a:rPr lang="en-US" smtClean="0"/>
              <a:t>9</a:t>
            </a:fld>
            <a:endParaRPr lang="en-US"/>
          </a:p>
        </p:txBody>
      </p:sp>
    </p:spTree>
    <p:extLst>
      <p:ext uri="{BB962C8B-B14F-4D97-AF65-F5344CB8AC3E}">
        <p14:creationId xmlns:p14="http://schemas.microsoft.com/office/powerpoint/2010/main" val="1886540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BEF23D-B460-414F-85C1-62F14A85AAC1}" type="datetimeFigureOut">
              <a:rPr lang="en-US" smtClean="0"/>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BEF23D-B460-414F-85C1-62F14A85AAC1}" type="datetimeFigureOut">
              <a:rPr lang="en-US" smtClean="0"/>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BEF23D-B460-414F-85C1-62F14A85AAC1}" type="datetimeFigureOut">
              <a:rPr lang="en-US" smtClean="0"/>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BEF23D-B460-414F-85C1-62F14A85AAC1}" type="datetimeFigureOut">
              <a:rPr lang="en-US" smtClean="0"/>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BEF23D-B460-414F-85C1-62F14A85AAC1}" type="datetimeFigureOut">
              <a:rPr lang="en-US" smtClean="0"/>
              <a:t>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BEF23D-B460-414F-85C1-62F14A85AAC1}" type="datetimeFigureOut">
              <a:rPr lang="en-US" smtClean="0"/>
              <a:t>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BEF23D-B460-414F-85C1-62F14A85AAC1}" type="datetimeFigureOut">
              <a:rPr lang="en-US" smtClean="0"/>
              <a:t>6/28/2022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C546AB-0663-47F6-9E15-4C668B47D2A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BEF23D-B460-414F-85C1-62F14A85AAC1}" type="datetimeFigureOut">
              <a:rPr lang="en-US" smtClean="0"/>
              <a:t>6/28/2022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BEF23D-B460-414F-85C1-62F14A85AAC1}" type="datetimeFigureOut">
              <a:rPr lang="en-US" smtClean="0"/>
              <a:t>6/28/2022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BEF23D-B460-414F-85C1-62F14A85AAC1}" type="datetimeFigureOut">
              <a:rPr lang="en-US" smtClean="0"/>
              <a:t>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546AB-0663-47F6-9E15-4C668B47D2A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BEF23D-B460-414F-85C1-62F14A85AAC1}" type="datetimeFigureOut">
              <a:rPr lang="en-US" smtClean="0"/>
              <a:t>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9BEF23D-B460-414F-85C1-62F14A85AAC1}" type="datetimeFigureOut">
              <a:rPr lang="en-US" smtClean="0"/>
              <a:t>6/28/2022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1C546AB-0663-47F6-9E15-4C668B47D2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ucanr.edu/portal/modules/dirbibliography.cf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ervicehub.ucdavis.edu/servicehub?id=content_details&amp;sys_id=57b48961dbc608d040cc8962399619e1" TargetMode="External"/><Relationship Id="rId2" Type="http://schemas.openxmlformats.org/officeDocument/2006/relationships/hyperlink" Target="https://www.youtube.com/user/EndNoteTraini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_Qf3Xj14TVk&amp;index=5&amp;list=PLsV4xvf6aNGxEdxZOIjzQbV2HpNfVNNmS"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ucanr.edu/sites/anrstaff/Personnel_Benefits/Academic_Personnel/PR_Dossier_Exampl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mailto:christopher.hanson@ucop.edu" TargetMode="External"/><Relationship Id="rId4" Type="http://schemas.openxmlformats.org/officeDocument/2006/relationships/hyperlink" Target="mailto:kit.alviz@ucop.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UC ANR Online Bibliography and EndNote</a:t>
            </a:r>
            <a:endParaRPr lang="en-US" sz="4000" dirty="0"/>
          </a:p>
        </p:txBody>
      </p:sp>
      <p:sp>
        <p:nvSpPr>
          <p:cNvPr id="3" name="Subtitle 2"/>
          <p:cNvSpPr>
            <a:spLocks noGrp="1"/>
          </p:cNvSpPr>
          <p:nvPr>
            <p:ph type="subTitle" idx="1"/>
          </p:nvPr>
        </p:nvSpPr>
        <p:spPr>
          <a:xfrm>
            <a:off x="685800" y="3505200"/>
            <a:ext cx="7848600" cy="1752600"/>
          </a:xfrm>
        </p:spPr>
        <p:txBody>
          <a:bodyPr>
            <a:noAutofit/>
          </a:bodyPr>
          <a:lstStyle/>
          <a:p>
            <a:r>
              <a:rPr lang="en-US" dirty="0" smtClean="0"/>
              <a:t>Last updated: 6/28/22</a:t>
            </a:r>
          </a:p>
          <a:p>
            <a:endParaRPr lang="en-US" dirty="0"/>
          </a:p>
          <a:p>
            <a:r>
              <a:rPr lang="en-US" dirty="0" smtClean="0"/>
              <a:t>Contact: </a:t>
            </a:r>
            <a:r>
              <a:rPr lang="en-US" dirty="0" smtClean="0"/>
              <a:t>Kit Alviz, UC ANR Program Planning and Evaluation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0946" y="831849"/>
            <a:ext cx="3118307" cy="436563"/>
          </a:xfrm>
          <a:prstGeom prst="rect">
            <a:avLst/>
          </a:prstGeom>
        </p:spPr>
      </p:pic>
    </p:spTree>
    <p:extLst>
      <p:ext uri="{BB962C8B-B14F-4D97-AF65-F5344CB8AC3E}">
        <p14:creationId xmlns:p14="http://schemas.microsoft.com/office/powerpoint/2010/main" val="1403005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Desired Outcomes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Viewers of these </a:t>
            </a:r>
            <a:r>
              <a:rPr lang="en-US" sz="2800" dirty="0" smtClean="0"/>
              <a:t>PowerPoint slides will have:</a:t>
            </a:r>
          </a:p>
          <a:p>
            <a:pPr marL="0" indent="0">
              <a:buNone/>
            </a:pPr>
            <a:endParaRPr lang="en-US" sz="2800" dirty="0"/>
          </a:p>
          <a:p>
            <a:pPr marL="514350" indent="-514350">
              <a:buAutoNum type="arabicPeriod"/>
            </a:pPr>
            <a:r>
              <a:rPr lang="en-US" sz="2800" dirty="0" smtClean="0"/>
              <a:t>Understanding </a:t>
            </a:r>
            <a:r>
              <a:rPr lang="en-US" sz="2800" dirty="0"/>
              <a:t>how EndNote and </a:t>
            </a:r>
            <a:r>
              <a:rPr lang="en-US" sz="2800" dirty="0" smtClean="0"/>
              <a:t>UC ANR’s </a:t>
            </a:r>
            <a:r>
              <a:rPr lang="en-US" sz="2800" dirty="0"/>
              <a:t>online bibliography system talk to each </a:t>
            </a:r>
            <a:r>
              <a:rPr lang="en-US" sz="2800" dirty="0" smtClean="0"/>
              <a:t>other.</a:t>
            </a:r>
          </a:p>
          <a:p>
            <a:pPr marL="514350" indent="-514350">
              <a:buAutoNum type="arabicPeriod"/>
            </a:pPr>
            <a:r>
              <a:rPr lang="en-US" sz="2800" dirty="0" smtClean="0"/>
              <a:t>Understanding of tips and resources for using EndNote.</a:t>
            </a:r>
            <a:endParaRPr lang="en-US" sz="2800" dirty="0"/>
          </a:p>
        </p:txBody>
      </p:sp>
    </p:spTree>
    <p:extLst>
      <p:ext uri="{BB962C8B-B14F-4D97-AF65-F5344CB8AC3E}">
        <p14:creationId xmlns:p14="http://schemas.microsoft.com/office/powerpoint/2010/main" val="1014778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415358981"/>
              </p:ext>
            </p:extLst>
          </p:nvPr>
        </p:nvGraphicFramePr>
        <p:xfrm>
          <a:off x="76200" y="76200"/>
          <a:ext cx="89154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381000"/>
            <a:ext cx="8229600" cy="990600"/>
          </a:xfrm>
        </p:spPr>
        <p:txBody>
          <a:bodyPr/>
          <a:lstStyle/>
          <a:p>
            <a:r>
              <a:rPr lang="en-US" dirty="0" smtClean="0"/>
              <a:t>Process</a:t>
            </a:r>
            <a:endParaRPr lang="en-US" dirty="0"/>
          </a:p>
        </p:txBody>
      </p:sp>
      <p:sp>
        <p:nvSpPr>
          <p:cNvPr id="8" name="TextBox 7"/>
          <p:cNvSpPr txBox="1"/>
          <p:nvPr/>
        </p:nvSpPr>
        <p:spPr>
          <a:xfrm>
            <a:off x="6934200" y="4078961"/>
            <a:ext cx="2209800"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Calibri" panose="020F0502020204030204" pitchFamily="34" charset="0"/>
                <a:cs typeface="Calibri" panose="020F0502020204030204" pitchFamily="34" charset="0"/>
              </a:rPr>
              <a:t>Formatted for optional use in Merit/ Promotion</a:t>
            </a:r>
            <a:endParaRPr lang="en-US" sz="2800" dirty="0">
              <a:latin typeface="Calibri" panose="020F0502020204030204" pitchFamily="34" charset="0"/>
              <a:cs typeface="Calibri" panose="020F0502020204030204" pitchFamily="34" charset="0"/>
            </a:endParaRPr>
          </a:p>
        </p:txBody>
      </p:sp>
      <p:sp>
        <p:nvSpPr>
          <p:cNvPr id="9" name="TextBox 8"/>
          <p:cNvSpPr txBox="1"/>
          <p:nvPr/>
        </p:nvSpPr>
        <p:spPr>
          <a:xfrm>
            <a:off x="5037667" y="4052648"/>
            <a:ext cx="1896533"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Calibri" panose="020F0502020204030204" pitchFamily="34" charset="0"/>
                <a:cs typeface="Calibri" panose="020F0502020204030204" pitchFamily="34" charset="0"/>
              </a:rPr>
              <a:t>Federal report</a:t>
            </a:r>
          </a:p>
          <a:p>
            <a:pPr marL="285750" indent="-285750">
              <a:buFont typeface="Arial" panose="020B0604020202020204" pitchFamily="34" charset="0"/>
              <a:buChar char="•"/>
            </a:pPr>
            <a:r>
              <a:rPr lang="en-US" sz="2800" dirty="0" smtClean="0">
                <a:latin typeface="Calibri" panose="020F0502020204030204" pitchFamily="34" charset="0"/>
                <a:cs typeface="Calibri" panose="020F0502020204030204" pitchFamily="34" charset="0"/>
              </a:rPr>
              <a:t>Ad hoc inquiries</a:t>
            </a:r>
          </a:p>
          <a:p>
            <a:pPr marL="285750" indent="-285750">
              <a:buFont typeface="Arial" panose="020B0604020202020204" pitchFamily="34" charset="0"/>
              <a:buChar char="•"/>
            </a:pPr>
            <a:r>
              <a:rPr lang="en-US" sz="2800" dirty="0" smtClean="0">
                <a:latin typeface="Calibri" panose="020F0502020204030204" pitchFamily="34" charset="0"/>
                <a:cs typeface="Calibri" panose="020F0502020204030204" pitchFamily="34" charset="0"/>
              </a:rPr>
              <a:t>Increased visibility</a:t>
            </a:r>
            <a:endParaRPr lang="en-US" sz="2800" dirty="0">
              <a:latin typeface="Calibri" panose="020F0502020204030204" pitchFamily="34" charset="0"/>
              <a:cs typeface="Calibri" panose="020F0502020204030204" pitchFamily="34" charset="0"/>
            </a:endParaRPr>
          </a:p>
        </p:txBody>
      </p:sp>
      <p:sp>
        <p:nvSpPr>
          <p:cNvPr id="12" name="TextBox 11"/>
          <p:cNvSpPr txBox="1"/>
          <p:nvPr/>
        </p:nvSpPr>
        <p:spPr>
          <a:xfrm>
            <a:off x="5181600" y="914400"/>
            <a:ext cx="3657600" cy="954107"/>
          </a:xfrm>
          <a:prstGeom prst="rect">
            <a:avLst/>
          </a:prstGeom>
          <a:noFill/>
          <a:ln>
            <a:solidFill>
              <a:schemeClr val="accent1"/>
            </a:solidFill>
          </a:ln>
        </p:spPr>
        <p:txBody>
          <a:bodyPr wrap="square" rtlCol="0">
            <a:spAutoFit/>
          </a:bodyPr>
          <a:lstStyle/>
          <a:p>
            <a:pPr algn="ctr"/>
            <a:r>
              <a:rPr lang="en-US" sz="2800" dirty="0" smtClean="0"/>
              <a:t>Annually - End of January </a:t>
            </a:r>
            <a:endParaRPr lang="en-US" sz="2800" dirty="0"/>
          </a:p>
        </p:txBody>
      </p:sp>
    </p:spTree>
    <p:extLst>
      <p:ext uri="{BB962C8B-B14F-4D97-AF65-F5344CB8AC3E}">
        <p14:creationId xmlns:p14="http://schemas.microsoft.com/office/powerpoint/2010/main" val="3533033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EndNote License </a:t>
            </a:r>
            <a:endParaRPr lang="en-US" dirty="0"/>
          </a:p>
        </p:txBody>
      </p:sp>
      <p:sp>
        <p:nvSpPr>
          <p:cNvPr id="5" name="Content Placeholder 4"/>
          <p:cNvSpPr>
            <a:spLocks noGrp="1"/>
          </p:cNvSpPr>
          <p:nvPr>
            <p:ph idx="1"/>
          </p:nvPr>
        </p:nvSpPr>
        <p:spPr/>
        <p:txBody>
          <a:bodyPr>
            <a:normAutofit/>
          </a:bodyPr>
          <a:lstStyle/>
          <a:p>
            <a:r>
              <a:rPr lang="en-US" sz="2800" dirty="0"/>
              <a:t>As of 2019, UC Davis no longer waiving fees for EndNote use:</a:t>
            </a:r>
          </a:p>
          <a:p>
            <a:pPr lvl="1"/>
            <a:r>
              <a:rPr lang="en-US" sz="2400" dirty="0"/>
              <a:t>May continue to use existing X7 version</a:t>
            </a:r>
          </a:p>
          <a:p>
            <a:pPr lvl="1"/>
            <a:r>
              <a:rPr lang="en-US" sz="2400" dirty="0"/>
              <a:t>May need to pay one-time $80 fee for next version</a:t>
            </a:r>
          </a:p>
          <a:p>
            <a:pPr marL="0" indent="0">
              <a:buNone/>
            </a:pPr>
            <a:endParaRPr lang="en-US" sz="2800" dirty="0" smtClean="0"/>
          </a:p>
          <a:p>
            <a:r>
              <a:rPr lang="en-US" sz="2800" dirty="0" smtClean="0"/>
              <a:t>Use </a:t>
            </a:r>
            <a:r>
              <a:rPr lang="en-US" sz="2800" dirty="0" smtClean="0"/>
              <a:t>“notes” field to write about your </a:t>
            </a:r>
            <a:r>
              <a:rPr lang="en-US" sz="2800" dirty="0" smtClean="0"/>
              <a:t>role</a:t>
            </a:r>
            <a:endParaRPr lang="en-US" sz="2800" dirty="0" smtClean="0"/>
          </a:p>
        </p:txBody>
      </p:sp>
    </p:spTree>
    <p:extLst>
      <p:ext uri="{BB962C8B-B14F-4D97-AF65-F5344CB8AC3E}">
        <p14:creationId xmlns:p14="http://schemas.microsoft.com/office/powerpoint/2010/main" val="4074416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Importing EndNote XML to UC ANR Online Bibliography</a:t>
            </a:r>
            <a:endParaRPr lang="en-US" dirty="0"/>
          </a:p>
        </p:txBody>
      </p:sp>
      <p:sp>
        <p:nvSpPr>
          <p:cNvPr id="3" name="Content Placeholder 2"/>
          <p:cNvSpPr>
            <a:spLocks noGrp="1"/>
          </p:cNvSpPr>
          <p:nvPr>
            <p:ph idx="1"/>
          </p:nvPr>
        </p:nvSpPr>
        <p:spPr/>
        <p:txBody>
          <a:bodyPr>
            <a:normAutofit lnSpcReduction="10000"/>
          </a:bodyPr>
          <a:lstStyle/>
          <a:p>
            <a:r>
              <a:rPr lang="en-US" dirty="0" smtClean="0"/>
              <a:t>Export selected citations from EndNote into an XML format. (Note that only version X7 is supported by UC ANR. Other versions may work and if not, manual data entry into the UC ANR Online Bibliography is the other option).</a:t>
            </a:r>
          </a:p>
          <a:p>
            <a:r>
              <a:rPr lang="en-US" dirty="0" smtClean="0"/>
              <a:t>Go to UC ANR Online Bibliography: </a:t>
            </a:r>
            <a:r>
              <a:rPr lang="en-US" u="sng" dirty="0" smtClean="0">
                <a:hlinkClick r:id="rId2"/>
              </a:rPr>
              <a:t>https</a:t>
            </a:r>
            <a:r>
              <a:rPr lang="en-US" u="sng" dirty="0">
                <a:hlinkClick r:id="rId2"/>
              </a:rPr>
              <a:t>://ucanr.edu/portal/modules/dirbibliography.cfm</a:t>
            </a:r>
            <a:r>
              <a:rPr lang="en-US" dirty="0"/>
              <a:t> </a:t>
            </a:r>
            <a:endParaRPr lang="en-US" dirty="0" smtClean="0"/>
          </a:p>
          <a:p>
            <a:r>
              <a:rPr lang="en-US" dirty="0" smtClean="0"/>
              <a:t>Click on EndNote Import/Export then Browser. Select your import preference then click save.</a:t>
            </a:r>
          </a:p>
          <a:p>
            <a:r>
              <a:rPr lang="en-US" dirty="0" smtClean="0"/>
              <a:t>You will be taken to a screen to assign a publication category (defined by UC ANR’s Academic Program Review E-Book) and publication year to each of the imported items. When finished, click save.</a:t>
            </a:r>
          </a:p>
          <a:p>
            <a:endParaRPr lang="en-US" dirty="0" smtClean="0"/>
          </a:p>
        </p:txBody>
      </p:sp>
    </p:spTree>
    <p:extLst>
      <p:ext uri="{BB962C8B-B14F-4D97-AF65-F5344CB8AC3E}">
        <p14:creationId xmlns:p14="http://schemas.microsoft.com/office/powerpoint/2010/main" val="3303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EndNote Resources</a:t>
            </a:r>
            <a:endParaRPr lang="en-US" dirty="0"/>
          </a:p>
        </p:txBody>
      </p:sp>
      <p:sp>
        <p:nvSpPr>
          <p:cNvPr id="3" name="Content Placeholder 2"/>
          <p:cNvSpPr>
            <a:spLocks noGrp="1"/>
          </p:cNvSpPr>
          <p:nvPr>
            <p:ph idx="1"/>
          </p:nvPr>
        </p:nvSpPr>
        <p:spPr/>
        <p:txBody>
          <a:bodyPr/>
          <a:lstStyle/>
          <a:p>
            <a:pPr marL="0" indent="0">
              <a:buNone/>
            </a:pPr>
            <a:r>
              <a:rPr lang="en-US" dirty="0" smtClean="0"/>
              <a:t>UC ANR does not provide an EndNote training. Here are some resources for receiving EndNote training:</a:t>
            </a:r>
          </a:p>
          <a:p>
            <a:pPr marL="0" indent="0">
              <a:buNone/>
            </a:pPr>
            <a:endParaRPr lang="en-US" dirty="0" smtClean="0"/>
          </a:p>
          <a:p>
            <a:r>
              <a:rPr lang="en-US" dirty="0" smtClean="0"/>
              <a:t>EndNote’s YouTube </a:t>
            </a:r>
            <a:r>
              <a:rPr lang="en-US" dirty="0"/>
              <a:t>channel: </a:t>
            </a:r>
            <a:r>
              <a:rPr lang="en-US" dirty="0">
                <a:hlinkClick r:id="rId2"/>
              </a:rPr>
              <a:t>https://</a:t>
            </a:r>
            <a:r>
              <a:rPr lang="en-US" dirty="0" smtClean="0">
                <a:hlinkClick r:id="rId2"/>
              </a:rPr>
              <a:t>www.youtube.com/user/EndNoteTraining</a:t>
            </a:r>
            <a:r>
              <a:rPr lang="en-US" dirty="0" smtClean="0"/>
              <a:t> </a:t>
            </a:r>
          </a:p>
          <a:p>
            <a:r>
              <a:rPr lang="en-US" dirty="0" smtClean="0"/>
              <a:t>UC </a:t>
            </a:r>
            <a:r>
              <a:rPr lang="en-US" dirty="0"/>
              <a:t>Davis EndNote webpage: </a:t>
            </a:r>
            <a:r>
              <a:rPr lang="en-US" dirty="0">
                <a:hlinkClick r:id="rId3"/>
              </a:rPr>
              <a:t>https://</a:t>
            </a:r>
            <a:r>
              <a:rPr lang="en-US" dirty="0" smtClean="0">
                <a:hlinkClick r:id="rId3"/>
              </a:rPr>
              <a:t>servicehub.ucdavis.edu/servicehub?id=content_details&amp;sys_id=57b48961dbc608d040cc8962399619e1</a:t>
            </a:r>
            <a:r>
              <a:rPr lang="en-US" dirty="0" smtClean="0"/>
              <a:t> </a:t>
            </a:r>
            <a:endParaRPr lang="en-US" dirty="0" smtClean="0"/>
          </a:p>
        </p:txBody>
      </p:sp>
    </p:spTree>
    <p:extLst>
      <p:ext uri="{BB962C8B-B14F-4D97-AF65-F5344CB8AC3E}">
        <p14:creationId xmlns:p14="http://schemas.microsoft.com/office/powerpoint/2010/main" val="756925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Software</a:t>
            </a:r>
            <a:endParaRPr lang="en-US" dirty="0"/>
          </a:p>
        </p:txBody>
      </p:sp>
      <p:sp>
        <p:nvSpPr>
          <p:cNvPr id="5" name="Content Placeholder 4"/>
          <p:cNvSpPr>
            <a:spLocks noGrp="1"/>
          </p:cNvSpPr>
          <p:nvPr>
            <p:ph idx="1"/>
          </p:nvPr>
        </p:nvSpPr>
        <p:spPr/>
        <p:txBody>
          <a:bodyPr>
            <a:normAutofit/>
          </a:bodyPr>
          <a:lstStyle/>
          <a:p>
            <a:r>
              <a:rPr lang="en-US" sz="2800" dirty="0" smtClean="0"/>
              <a:t>Alternative </a:t>
            </a:r>
            <a:r>
              <a:rPr lang="en-US" sz="2800" dirty="0" smtClean="0"/>
              <a:t>software at no cost: </a:t>
            </a:r>
            <a:r>
              <a:rPr lang="en-US" sz="2800" dirty="0" err="1" smtClean="0"/>
              <a:t>Mendeley</a:t>
            </a:r>
            <a:r>
              <a:rPr lang="en-US" sz="2800" dirty="0" smtClean="0"/>
              <a:t> and </a:t>
            </a:r>
            <a:r>
              <a:rPr lang="en-US" sz="2800" dirty="0" err="1" smtClean="0"/>
              <a:t>Zotero</a:t>
            </a:r>
            <a:r>
              <a:rPr lang="en-US" sz="2800" dirty="0" smtClean="0"/>
              <a:t>. Please note that these software exports are not integrated with UC ANR’s Online Bibliography. </a:t>
            </a:r>
            <a:endParaRPr lang="en-US" sz="2800" dirty="0" smtClean="0"/>
          </a:p>
          <a:p>
            <a:r>
              <a:rPr lang="en-US" sz="2800" dirty="0" err="1" smtClean="0"/>
              <a:t>Mendeley’s</a:t>
            </a:r>
            <a:r>
              <a:rPr lang="en-US" sz="2800" dirty="0" smtClean="0"/>
              <a:t> “export to EndNote XML” option produces an XML file that is currently </a:t>
            </a:r>
            <a:r>
              <a:rPr lang="en-US" sz="2800" dirty="0" smtClean="0">
                <a:solidFill>
                  <a:srgbClr val="FF0000"/>
                </a:solidFill>
              </a:rPr>
              <a:t>incompatible</a:t>
            </a:r>
            <a:r>
              <a:rPr lang="en-US" sz="2800" dirty="0" smtClean="0"/>
              <a:t> with ANR Online </a:t>
            </a:r>
            <a:r>
              <a:rPr lang="en-US" sz="2800" dirty="0"/>
              <a:t>B</a:t>
            </a:r>
            <a:r>
              <a:rPr lang="en-US" sz="2800" dirty="0" smtClean="0"/>
              <a:t>ibliography software. </a:t>
            </a:r>
            <a:endParaRPr lang="en-US" sz="2800" dirty="0"/>
          </a:p>
        </p:txBody>
      </p:sp>
    </p:spTree>
    <p:extLst>
      <p:ext uri="{BB962C8B-B14F-4D97-AF65-F5344CB8AC3E}">
        <p14:creationId xmlns:p14="http://schemas.microsoft.com/office/powerpoint/2010/main" val="571755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FAQ: Can I convert my </a:t>
            </a:r>
            <a:r>
              <a:rPr lang="en-US" dirty="0" err="1" smtClean="0"/>
              <a:t>Mendeley</a:t>
            </a:r>
            <a:r>
              <a:rPr lang="en-US" dirty="0" smtClean="0"/>
              <a:t> library to an EndNote library?</a:t>
            </a:r>
            <a:endParaRPr lang="en-US" dirty="0"/>
          </a:p>
        </p:txBody>
      </p:sp>
      <p:sp>
        <p:nvSpPr>
          <p:cNvPr id="3" name="Content Placeholder 2"/>
          <p:cNvSpPr>
            <a:spLocks noGrp="1"/>
          </p:cNvSpPr>
          <p:nvPr>
            <p:ph sz="half" idx="1"/>
          </p:nvPr>
        </p:nvSpPr>
        <p:spPr>
          <a:xfrm>
            <a:off x="457200" y="1981200"/>
            <a:ext cx="7924800" cy="4718304"/>
          </a:xfrm>
        </p:spPr>
        <p:txBody>
          <a:bodyPr/>
          <a:lstStyle/>
          <a:p>
            <a:r>
              <a:rPr lang="en-US" dirty="0">
                <a:hlinkClick r:id="rId2"/>
              </a:rPr>
              <a:t>https://www.youtube.com/watch?v=_</a:t>
            </a:r>
            <a:r>
              <a:rPr lang="en-US" dirty="0" smtClean="0">
                <a:hlinkClick r:id="rId2"/>
              </a:rPr>
              <a:t>Qf3Xj14TVk&amp;index=5&amp;list=PLsV4xvf6aNGxEdxZOIjzQbV2HpNfVNNmS</a:t>
            </a:r>
            <a:r>
              <a:rPr lang="en-US" dirty="0" smtClean="0"/>
              <a:t> (skip to 15:30)</a:t>
            </a:r>
          </a:p>
          <a:p>
            <a:r>
              <a:rPr lang="en-US" dirty="0" err="1" smtClean="0"/>
              <a:t>Zotero</a:t>
            </a:r>
            <a:r>
              <a:rPr lang="en-US" dirty="0" smtClean="0"/>
              <a:t> is a more complicated process</a:t>
            </a:r>
            <a:endParaRPr lang="en-US" dirty="0"/>
          </a:p>
        </p:txBody>
      </p:sp>
    </p:spTree>
    <p:extLst>
      <p:ext uri="{BB962C8B-B14F-4D97-AF65-F5344CB8AC3E}">
        <p14:creationId xmlns:p14="http://schemas.microsoft.com/office/powerpoint/2010/main" val="1435307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Contact Information</a:t>
            </a:r>
            <a:endParaRPr lang="en-US" dirty="0"/>
          </a:p>
        </p:txBody>
      </p:sp>
      <p:sp>
        <p:nvSpPr>
          <p:cNvPr id="6" name="Content Placeholder 5"/>
          <p:cNvSpPr>
            <a:spLocks noGrp="1"/>
          </p:cNvSpPr>
          <p:nvPr>
            <p:ph idx="1"/>
          </p:nvPr>
        </p:nvSpPr>
        <p:spPr/>
        <p:txBody>
          <a:bodyPr/>
          <a:lstStyle/>
          <a:p>
            <a:pPr marL="0" indent="0">
              <a:buNone/>
            </a:pPr>
            <a:endParaRPr lang="en-US" dirty="0" smtClean="0"/>
          </a:p>
          <a:p>
            <a:pPr marL="0" indent="0">
              <a:buNone/>
            </a:pPr>
            <a:r>
              <a:rPr lang="en-US" dirty="0" smtClean="0"/>
              <a:t>Questions about bibliography requirements for merits and promotions: See the </a:t>
            </a:r>
            <a:r>
              <a:rPr lang="en-US" dirty="0"/>
              <a:t>E-Book (</a:t>
            </a:r>
            <a:r>
              <a:rPr lang="en-US" dirty="0">
                <a:hlinkClick r:id="rId3"/>
              </a:rPr>
              <a:t>https://ucanr.edu/sites/anrstaff/Personnel_Benefits/Academic_Personnel/PR_Dossier_Examples</a:t>
            </a:r>
            <a:r>
              <a:rPr lang="en-US" dirty="0" smtClean="0">
                <a:hlinkClick r:id="rId3"/>
              </a:rPr>
              <a:t>/</a:t>
            </a:r>
            <a:r>
              <a:rPr lang="en-US" dirty="0" smtClean="0"/>
              <a:t>) o</a:t>
            </a:r>
            <a:r>
              <a:rPr lang="en-US" dirty="0" smtClean="0"/>
              <a:t>r </a:t>
            </a:r>
            <a:r>
              <a:rPr lang="en-US" dirty="0" smtClean="0"/>
              <a:t>contact ANR Academic Human Resources</a:t>
            </a:r>
          </a:p>
          <a:p>
            <a:pPr marL="0" indent="0">
              <a:buNone/>
            </a:pPr>
            <a:endParaRPr lang="en-US" dirty="0" smtClean="0"/>
          </a:p>
          <a:p>
            <a:pPr marL="0" indent="0">
              <a:buNone/>
            </a:pPr>
            <a:r>
              <a:rPr lang="en-US" dirty="0" smtClean="0"/>
              <a:t>Questions about </a:t>
            </a:r>
            <a:r>
              <a:rPr lang="en-US" dirty="0" smtClean="0"/>
              <a:t>UC ANR’s </a:t>
            </a:r>
            <a:r>
              <a:rPr lang="en-US" dirty="0"/>
              <a:t>O</a:t>
            </a:r>
            <a:r>
              <a:rPr lang="en-US" dirty="0" smtClean="0"/>
              <a:t>nline </a:t>
            </a:r>
            <a:r>
              <a:rPr lang="en-US" dirty="0" smtClean="0"/>
              <a:t>B</a:t>
            </a:r>
            <a:r>
              <a:rPr lang="en-US" dirty="0" smtClean="0"/>
              <a:t>ibliography, contact </a:t>
            </a:r>
            <a:r>
              <a:rPr lang="en-US" dirty="0" smtClean="0"/>
              <a:t>ANR Program Planning &amp; Evaluation analysts, Kit Alviz (</a:t>
            </a:r>
            <a:r>
              <a:rPr lang="en-US" dirty="0" smtClean="0">
                <a:hlinkClick r:id="rId4"/>
              </a:rPr>
              <a:t>kit.alviz@ucop.edu</a:t>
            </a:r>
            <a:r>
              <a:rPr lang="en-US" dirty="0" smtClean="0"/>
              <a:t>) or Christopher Hanson (</a:t>
            </a:r>
            <a:r>
              <a:rPr lang="en-US" dirty="0" smtClean="0">
                <a:hlinkClick r:id="rId5"/>
              </a:rPr>
              <a:t>christopher.hanson@ucop.edu</a:t>
            </a:r>
            <a:r>
              <a:rPr lang="en-US" dirty="0" smtClean="0"/>
              <a:t>) </a:t>
            </a:r>
            <a:endParaRPr lang="en-US" dirty="0"/>
          </a:p>
        </p:txBody>
      </p:sp>
    </p:spTree>
    <p:extLst>
      <p:ext uri="{BB962C8B-B14F-4D97-AF65-F5344CB8AC3E}">
        <p14:creationId xmlns:p14="http://schemas.microsoft.com/office/powerpoint/2010/main" val="39016489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1068</TotalTime>
  <Words>528</Words>
  <Application>Microsoft Office PowerPoint</Application>
  <PresentationFormat>On-screen Show (4:3)</PresentationFormat>
  <Paragraphs>59</Paragraphs>
  <Slides>9</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Clarity</vt:lpstr>
      <vt:lpstr>UC ANR Online Bibliography and EndNote</vt:lpstr>
      <vt:lpstr>Desired Outcomes</vt:lpstr>
      <vt:lpstr>Process</vt:lpstr>
      <vt:lpstr>EndNote License </vt:lpstr>
      <vt:lpstr>Importing EndNote XML to UC ANR Online Bibliography</vt:lpstr>
      <vt:lpstr>EndNote Resources</vt:lpstr>
      <vt:lpstr>Other Software</vt:lpstr>
      <vt:lpstr>FAQ: Can I convert my Mendeley library to an EndNote library?</vt:lpstr>
      <vt:lpstr>Contact Information</vt:lpstr>
    </vt:vector>
  </TitlesOfParts>
  <Company>University of California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Kit Alviz</dc:creator>
  <cp:lastModifiedBy>Kit Alviz</cp:lastModifiedBy>
  <cp:revision>101</cp:revision>
  <cp:lastPrinted>2015-08-26T22:41:07Z</cp:lastPrinted>
  <dcterms:created xsi:type="dcterms:W3CDTF">2015-07-31T23:07:56Z</dcterms:created>
  <dcterms:modified xsi:type="dcterms:W3CDTF">2022-06-28T23:36:08Z</dcterms:modified>
</cp:coreProperties>
</file>